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9" r:id="rId4"/>
    <p:sldId id="257" r:id="rId5"/>
    <p:sldId id="266" r:id="rId6"/>
    <p:sldId id="270" r:id="rId7"/>
    <p:sldId id="265" r:id="rId8"/>
    <p:sldId id="258" r:id="rId9"/>
    <p:sldId id="260" r:id="rId10"/>
    <p:sldId id="261" r:id="rId11"/>
    <p:sldId id="267" r:id="rId12"/>
    <p:sldId id="268" r:id="rId13"/>
    <p:sldId id="275" r:id="rId14"/>
    <p:sldId id="264" r:id="rId15"/>
    <p:sldId id="262" r:id="rId16"/>
    <p:sldId id="263" r:id="rId17"/>
    <p:sldId id="271" r:id="rId18"/>
    <p:sldId id="273" r:id="rId19"/>
    <p:sldId id="274" r:id="rId20"/>
    <p:sldId id="272" r:id="rId21"/>
    <p:sldId id="276" r:id="rId22"/>
    <p:sldId id="277" r:id="rId23"/>
    <p:sldId id="278"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F4FEF-A645-6161-79FD-F22E2013F5E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8DA000D-D8CF-5D7C-F1A2-E0E15CFE24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F04E22E-24B1-1F9E-BDE9-4326EB840402}"/>
              </a:ext>
            </a:extLst>
          </p:cNvPr>
          <p:cNvSpPr>
            <a:spLocks noGrp="1"/>
          </p:cNvSpPr>
          <p:nvPr>
            <p:ph type="dt" sz="half" idx="10"/>
          </p:nvPr>
        </p:nvSpPr>
        <p:spPr/>
        <p:txBody>
          <a:bodyPr/>
          <a:lstStyle/>
          <a:p>
            <a:fld id="{51302297-D048-43DB-AE45-C89AEC4DEBFE}" type="datetimeFigureOut">
              <a:rPr lang="es-ES" smtClean="0"/>
              <a:t>27/01/2025</a:t>
            </a:fld>
            <a:endParaRPr lang="es-ES"/>
          </a:p>
        </p:txBody>
      </p:sp>
      <p:sp>
        <p:nvSpPr>
          <p:cNvPr id="5" name="Marcador de pie de página 4">
            <a:extLst>
              <a:ext uri="{FF2B5EF4-FFF2-40B4-BE49-F238E27FC236}">
                <a16:creationId xmlns:a16="http://schemas.microsoft.com/office/drawing/2014/main" id="{95C441B6-A4A7-1120-FFF9-82FD302C15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442D1C-71C7-3B1B-E554-1A4868D8367F}"/>
              </a:ext>
            </a:extLst>
          </p:cNvPr>
          <p:cNvSpPr>
            <a:spLocks noGrp="1"/>
          </p:cNvSpPr>
          <p:nvPr>
            <p:ph type="sldNum" sz="quarter" idx="12"/>
          </p:nvPr>
        </p:nvSpPr>
        <p:spPr/>
        <p:txBody>
          <a:bodyPr/>
          <a:lstStyle/>
          <a:p>
            <a:fld id="{ACC4D842-F0C1-4153-9169-FE66B4DA9E6B}" type="slidenum">
              <a:rPr lang="es-ES" smtClean="0"/>
              <a:t>‹Nº›</a:t>
            </a:fld>
            <a:endParaRPr lang="es-ES"/>
          </a:p>
        </p:txBody>
      </p:sp>
    </p:spTree>
    <p:extLst>
      <p:ext uri="{BB962C8B-B14F-4D97-AF65-F5344CB8AC3E}">
        <p14:creationId xmlns:p14="http://schemas.microsoft.com/office/powerpoint/2010/main" val="37772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C6C3F-9F24-E08A-0193-97DA8AA2E67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5B791B5-EAA5-EF28-4BB0-88434BF4511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924990-BC9E-0B6E-3BB4-37AB28C7E3A8}"/>
              </a:ext>
            </a:extLst>
          </p:cNvPr>
          <p:cNvSpPr>
            <a:spLocks noGrp="1"/>
          </p:cNvSpPr>
          <p:nvPr>
            <p:ph type="dt" sz="half" idx="10"/>
          </p:nvPr>
        </p:nvSpPr>
        <p:spPr/>
        <p:txBody>
          <a:bodyPr/>
          <a:lstStyle/>
          <a:p>
            <a:fld id="{51302297-D048-43DB-AE45-C89AEC4DEBFE}" type="datetimeFigureOut">
              <a:rPr lang="es-ES" smtClean="0"/>
              <a:t>27/01/2025</a:t>
            </a:fld>
            <a:endParaRPr lang="es-ES"/>
          </a:p>
        </p:txBody>
      </p:sp>
      <p:sp>
        <p:nvSpPr>
          <p:cNvPr id="5" name="Marcador de pie de página 4">
            <a:extLst>
              <a:ext uri="{FF2B5EF4-FFF2-40B4-BE49-F238E27FC236}">
                <a16:creationId xmlns:a16="http://schemas.microsoft.com/office/drawing/2014/main" id="{BBFCD955-EE06-0946-3256-1338091314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B20964-240F-851A-F0A9-23F80189C88F}"/>
              </a:ext>
            </a:extLst>
          </p:cNvPr>
          <p:cNvSpPr>
            <a:spLocks noGrp="1"/>
          </p:cNvSpPr>
          <p:nvPr>
            <p:ph type="sldNum" sz="quarter" idx="12"/>
          </p:nvPr>
        </p:nvSpPr>
        <p:spPr/>
        <p:txBody>
          <a:bodyPr/>
          <a:lstStyle/>
          <a:p>
            <a:fld id="{ACC4D842-F0C1-4153-9169-FE66B4DA9E6B}" type="slidenum">
              <a:rPr lang="es-ES" smtClean="0"/>
              <a:t>‹Nº›</a:t>
            </a:fld>
            <a:endParaRPr lang="es-ES"/>
          </a:p>
        </p:txBody>
      </p:sp>
    </p:spTree>
    <p:extLst>
      <p:ext uri="{BB962C8B-B14F-4D97-AF65-F5344CB8AC3E}">
        <p14:creationId xmlns:p14="http://schemas.microsoft.com/office/powerpoint/2010/main" val="147152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4A2C375-13C8-22DF-7245-7CE51AD2EE7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0921186-370D-CCF2-A2CF-5917E034DBD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703E0C9-9D92-DBFB-CA13-7C747AE7A8CB}"/>
              </a:ext>
            </a:extLst>
          </p:cNvPr>
          <p:cNvSpPr>
            <a:spLocks noGrp="1"/>
          </p:cNvSpPr>
          <p:nvPr>
            <p:ph type="dt" sz="half" idx="10"/>
          </p:nvPr>
        </p:nvSpPr>
        <p:spPr/>
        <p:txBody>
          <a:bodyPr/>
          <a:lstStyle/>
          <a:p>
            <a:fld id="{51302297-D048-43DB-AE45-C89AEC4DEBFE}" type="datetimeFigureOut">
              <a:rPr lang="es-ES" smtClean="0"/>
              <a:t>27/01/2025</a:t>
            </a:fld>
            <a:endParaRPr lang="es-ES"/>
          </a:p>
        </p:txBody>
      </p:sp>
      <p:sp>
        <p:nvSpPr>
          <p:cNvPr id="5" name="Marcador de pie de página 4">
            <a:extLst>
              <a:ext uri="{FF2B5EF4-FFF2-40B4-BE49-F238E27FC236}">
                <a16:creationId xmlns:a16="http://schemas.microsoft.com/office/drawing/2014/main" id="{B18EF59E-B149-0010-FF28-63299451D1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43BC65-7F7D-6EBC-2571-228833945A39}"/>
              </a:ext>
            </a:extLst>
          </p:cNvPr>
          <p:cNvSpPr>
            <a:spLocks noGrp="1"/>
          </p:cNvSpPr>
          <p:nvPr>
            <p:ph type="sldNum" sz="quarter" idx="12"/>
          </p:nvPr>
        </p:nvSpPr>
        <p:spPr/>
        <p:txBody>
          <a:bodyPr/>
          <a:lstStyle/>
          <a:p>
            <a:fld id="{ACC4D842-F0C1-4153-9169-FE66B4DA9E6B}" type="slidenum">
              <a:rPr lang="es-ES" smtClean="0"/>
              <a:t>‹Nº›</a:t>
            </a:fld>
            <a:endParaRPr lang="es-ES"/>
          </a:p>
        </p:txBody>
      </p:sp>
    </p:spTree>
    <p:extLst>
      <p:ext uri="{BB962C8B-B14F-4D97-AF65-F5344CB8AC3E}">
        <p14:creationId xmlns:p14="http://schemas.microsoft.com/office/powerpoint/2010/main" val="486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4C0DB-5FA5-1B5B-4673-F72494E8EEE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592B6C2-E4C3-9140-3813-8126EFE67D4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30B24FD-84B2-6B08-8858-D5DB5E4DBBE9}"/>
              </a:ext>
            </a:extLst>
          </p:cNvPr>
          <p:cNvSpPr>
            <a:spLocks noGrp="1"/>
          </p:cNvSpPr>
          <p:nvPr>
            <p:ph type="dt" sz="half" idx="10"/>
          </p:nvPr>
        </p:nvSpPr>
        <p:spPr/>
        <p:txBody>
          <a:bodyPr/>
          <a:lstStyle/>
          <a:p>
            <a:fld id="{51302297-D048-43DB-AE45-C89AEC4DEBFE}" type="datetimeFigureOut">
              <a:rPr lang="es-ES" smtClean="0"/>
              <a:t>27/01/2025</a:t>
            </a:fld>
            <a:endParaRPr lang="es-ES"/>
          </a:p>
        </p:txBody>
      </p:sp>
      <p:sp>
        <p:nvSpPr>
          <p:cNvPr id="5" name="Marcador de pie de página 4">
            <a:extLst>
              <a:ext uri="{FF2B5EF4-FFF2-40B4-BE49-F238E27FC236}">
                <a16:creationId xmlns:a16="http://schemas.microsoft.com/office/drawing/2014/main" id="{60C8DD99-3267-A33B-1F47-20B2DF96C0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717A13-BABB-7C53-9CE3-85A19E539D48}"/>
              </a:ext>
            </a:extLst>
          </p:cNvPr>
          <p:cNvSpPr>
            <a:spLocks noGrp="1"/>
          </p:cNvSpPr>
          <p:nvPr>
            <p:ph type="sldNum" sz="quarter" idx="12"/>
          </p:nvPr>
        </p:nvSpPr>
        <p:spPr/>
        <p:txBody>
          <a:bodyPr/>
          <a:lstStyle/>
          <a:p>
            <a:fld id="{ACC4D842-F0C1-4153-9169-FE66B4DA9E6B}" type="slidenum">
              <a:rPr lang="es-ES" smtClean="0"/>
              <a:t>‹Nº›</a:t>
            </a:fld>
            <a:endParaRPr lang="es-ES"/>
          </a:p>
        </p:txBody>
      </p:sp>
    </p:spTree>
    <p:extLst>
      <p:ext uri="{BB962C8B-B14F-4D97-AF65-F5344CB8AC3E}">
        <p14:creationId xmlns:p14="http://schemas.microsoft.com/office/powerpoint/2010/main" val="45694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B625D-6EA6-DB48-ECD3-23E61ADD1B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B2F2F1-BEFF-D4D2-63FF-A10FD71DB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BE7639-61B4-F6B1-22DE-001160B8305E}"/>
              </a:ext>
            </a:extLst>
          </p:cNvPr>
          <p:cNvSpPr>
            <a:spLocks noGrp="1"/>
          </p:cNvSpPr>
          <p:nvPr>
            <p:ph type="dt" sz="half" idx="10"/>
          </p:nvPr>
        </p:nvSpPr>
        <p:spPr/>
        <p:txBody>
          <a:bodyPr/>
          <a:lstStyle/>
          <a:p>
            <a:fld id="{51302297-D048-43DB-AE45-C89AEC4DEBFE}" type="datetimeFigureOut">
              <a:rPr lang="es-ES" smtClean="0"/>
              <a:t>27/01/2025</a:t>
            </a:fld>
            <a:endParaRPr lang="es-ES"/>
          </a:p>
        </p:txBody>
      </p:sp>
      <p:sp>
        <p:nvSpPr>
          <p:cNvPr id="5" name="Marcador de pie de página 4">
            <a:extLst>
              <a:ext uri="{FF2B5EF4-FFF2-40B4-BE49-F238E27FC236}">
                <a16:creationId xmlns:a16="http://schemas.microsoft.com/office/drawing/2014/main" id="{E4D287D1-E493-74AF-60DD-85AC2A040C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9CAA88-E866-34AC-B7BD-392F927F735B}"/>
              </a:ext>
            </a:extLst>
          </p:cNvPr>
          <p:cNvSpPr>
            <a:spLocks noGrp="1"/>
          </p:cNvSpPr>
          <p:nvPr>
            <p:ph type="sldNum" sz="quarter" idx="12"/>
          </p:nvPr>
        </p:nvSpPr>
        <p:spPr/>
        <p:txBody>
          <a:bodyPr/>
          <a:lstStyle/>
          <a:p>
            <a:fld id="{ACC4D842-F0C1-4153-9169-FE66B4DA9E6B}" type="slidenum">
              <a:rPr lang="es-ES" smtClean="0"/>
              <a:t>‹Nº›</a:t>
            </a:fld>
            <a:endParaRPr lang="es-ES"/>
          </a:p>
        </p:txBody>
      </p:sp>
    </p:spTree>
    <p:extLst>
      <p:ext uri="{BB962C8B-B14F-4D97-AF65-F5344CB8AC3E}">
        <p14:creationId xmlns:p14="http://schemas.microsoft.com/office/powerpoint/2010/main" val="279510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19814-9FBE-C942-F9C3-96CE422BFC2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258C28-D6A3-0979-CBB2-C29F527DF7B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DA6FFB4-C870-097D-C7DC-04C13A9D9F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82F5D5-122D-B803-9765-36F9ED49B2F6}"/>
              </a:ext>
            </a:extLst>
          </p:cNvPr>
          <p:cNvSpPr>
            <a:spLocks noGrp="1"/>
          </p:cNvSpPr>
          <p:nvPr>
            <p:ph type="dt" sz="half" idx="10"/>
          </p:nvPr>
        </p:nvSpPr>
        <p:spPr/>
        <p:txBody>
          <a:bodyPr/>
          <a:lstStyle/>
          <a:p>
            <a:fld id="{51302297-D048-43DB-AE45-C89AEC4DEBFE}" type="datetimeFigureOut">
              <a:rPr lang="es-ES" smtClean="0"/>
              <a:t>27/01/2025</a:t>
            </a:fld>
            <a:endParaRPr lang="es-ES"/>
          </a:p>
        </p:txBody>
      </p:sp>
      <p:sp>
        <p:nvSpPr>
          <p:cNvPr id="6" name="Marcador de pie de página 5">
            <a:extLst>
              <a:ext uri="{FF2B5EF4-FFF2-40B4-BE49-F238E27FC236}">
                <a16:creationId xmlns:a16="http://schemas.microsoft.com/office/drawing/2014/main" id="{7DC7F944-8DFA-A403-142E-6D0FEEC366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CA336EB-DBFA-296F-D041-DC2F783E4974}"/>
              </a:ext>
            </a:extLst>
          </p:cNvPr>
          <p:cNvSpPr>
            <a:spLocks noGrp="1"/>
          </p:cNvSpPr>
          <p:nvPr>
            <p:ph type="sldNum" sz="quarter" idx="12"/>
          </p:nvPr>
        </p:nvSpPr>
        <p:spPr/>
        <p:txBody>
          <a:bodyPr/>
          <a:lstStyle/>
          <a:p>
            <a:fld id="{ACC4D842-F0C1-4153-9169-FE66B4DA9E6B}" type="slidenum">
              <a:rPr lang="es-ES" smtClean="0"/>
              <a:t>‹Nº›</a:t>
            </a:fld>
            <a:endParaRPr lang="es-ES"/>
          </a:p>
        </p:txBody>
      </p:sp>
    </p:spTree>
    <p:extLst>
      <p:ext uri="{BB962C8B-B14F-4D97-AF65-F5344CB8AC3E}">
        <p14:creationId xmlns:p14="http://schemas.microsoft.com/office/powerpoint/2010/main" val="53537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0EF84-573B-D4A2-1D28-422DBE6FB7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780781-5C40-2481-3943-54C795E2C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4C5EF1-A6EF-F3A1-6E6F-894DB2521C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7FAB2A3-5DFD-1C9C-A7DF-21366DCAE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1C3CA07-5754-0719-71FB-BD7148E4F0D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4FD422C-0030-B72A-7ED2-F50744BDAA5D}"/>
              </a:ext>
            </a:extLst>
          </p:cNvPr>
          <p:cNvSpPr>
            <a:spLocks noGrp="1"/>
          </p:cNvSpPr>
          <p:nvPr>
            <p:ph type="dt" sz="half" idx="10"/>
          </p:nvPr>
        </p:nvSpPr>
        <p:spPr/>
        <p:txBody>
          <a:bodyPr/>
          <a:lstStyle/>
          <a:p>
            <a:fld id="{51302297-D048-43DB-AE45-C89AEC4DEBFE}" type="datetimeFigureOut">
              <a:rPr lang="es-ES" smtClean="0"/>
              <a:t>27/01/2025</a:t>
            </a:fld>
            <a:endParaRPr lang="es-ES"/>
          </a:p>
        </p:txBody>
      </p:sp>
      <p:sp>
        <p:nvSpPr>
          <p:cNvPr id="8" name="Marcador de pie de página 7">
            <a:extLst>
              <a:ext uri="{FF2B5EF4-FFF2-40B4-BE49-F238E27FC236}">
                <a16:creationId xmlns:a16="http://schemas.microsoft.com/office/drawing/2014/main" id="{730684E7-5FBE-3DE4-02FF-C7FBCC3A150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4F1DC59-B3F9-2C8D-EA90-1519C5D530A9}"/>
              </a:ext>
            </a:extLst>
          </p:cNvPr>
          <p:cNvSpPr>
            <a:spLocks noGrp="1"/>
          </p:cNvSpPr>
          <p:nvPr>
            <p:ph type="sldNum" sz="quarter" idx="12"/>
          </p:nvPr>
        </p:nvSpPr>
        <p:spPr/>
        <p:txBody>
          <a:bodyPr/>
          <a:lstStyle/>
          <a:p>
            <a:fld id="{ACC4D842-F0C1-4153-9169-FE66B4DA9E6B}" type="slidenum">
              <a:rPr lang="es-ES" smtClean="0"/>
              <a:t>‹Nº›</a:t>
            </a:fld>
            <a:endParaRPr lang="es-ES"/>
          </a:p>
        </p:txBody>
      </p:sp>
    </p:spTree>
    <p:extLst>
      <p:ext uri="{BB962C8B-B14F-4D97-AF65-F5344CB8AC3E}">
        <p14:creationId xmlns:p14="http://schemas.microsoft.com/office/powerpoint/2010/main" val="280977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C8F3F-09FC-36FA-2D52-6D08E129E87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E5F786E-ECC7-61D2-F754-9A77E18289E9}"/>
              </a:ext>
            </a:extLst>
          </p:cNvPr>
          <p:cNvSpPr>
            <a:spLocks noGrp="1"/>
          </p:cNvSpPr>
          <p:nvPr>
            <p:ph type="dt" sz="half" idx="10"/>
          </p:nvPr>
        </p:nvSpPr>
        <p:spPr/>
        <p:txBody>
          <a:bodyPr/>
          <a:lstStyle/>
          <a:p>
            <a:fld id="{51302297-D048-43DB-AE45-C89AEC4DEBFE}" type="datetimeFigureOut">
              <a:rPr lang="es-ES" smtClean="0"/>
              <a:t>27/01/2025</a:t>
            </a:fld>
            <a:endParaRPr lang="es-ES"/>
          </a:p>
        </p:txBody>
      </p:sp>
      <p:sp>
        <p:nvSpPr>
          <p:cNvPr id="4" name="Marcador de pie de página 3">
            <a:extLst>
              <a:ext uri="{FF2B5EF4-FFF2-40B4-BE49-F238E27FC236}">
                <a16:creationId xmlns:a16="http://schemas.microsoft.com/office/drawing/2014/main" id="{1A125719-C237-2281-9D63-DC814DCFD1A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3C6DECC-41AE-0CCF-3971-2270DC41B5E1}"/>
              </a:ext>
            </a:extLst>
          </p:cNvPr>
          <p:cNvSpPr>
            <a:spLocks noGrp="1"/>
          </p:cNvSpPr>
          <p:nvPr>
            <p:ph type="sldNum" sz="quarter" idx="12"/>
          </p:nvPr>
        </p:nvSpPr>
        <p:spPr/>
        <p:txBody>
          <a:bodyPr/>
          <a:lstStyle/>
          <a:p>
            <a:fld id="{ACC4D842-F0C1-4153-9169-FE66B4DA9E6B}" type="slidenum">
              <a:rPr lang="es-ES" smtClean="0"/>
              <a:t>‹Nº›</a:t>
            </a:fld>
            <a:endParaRPr lang="es-ES"/>
          </a:p>
        </p:txBody>
      </p:sp>
    </p:spTree>
    <p:extLst>
      <p:ext uri="{BB962C8B-B14F-4D97-AF65-F5344CB8AC3E}">
        <p14:creationId xmlns:p14="http://schemas.microsoft.com/office/powerpoint/2010/main" val="27875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80152B1-394A-D0DA-C7C6-408367E820C8}"/>
              </a:ext>
            </a:extLst>
          </p:cNvPr>
          <p:cNvSpPr>
            <a:spLocks noGrp="1"/>
          </p:cNvSpPr>
          <p:nvPr>
            <p:ph type="dt" sz="half" idx="10"/>
          </p:nvPr>
        </p:nvSpPr>
        <p:spPr/>
        <p:txBody>
          <a:bodyPr/>
          <a:lstStyle/>
          <a:p>
            <a:fld id="{51302297-D048-43DB-AE45-C89AEC4DEBFE}" type="datetimeFigureOut">
              <a:rPr lang="es-ES" smtClean="0"/>
              <a:t>27/01/2025</a:t>
            </a:fld>
            <a:endParaRPr lang="es-ES"/>
          </a:p>
        </p:txBody>
      </p:sp>
      <p:sp>
        <p:nvSpPr>
          <p:cNvPr id="3" name="Marcador de pie de página 2">
            <a:extLst>
              <a:ext uri="{FF2B5EF4-FFF2-40B4-BE49-F238E27FC236}">
                <a16:creationId xmlns:a16="http://schemas.microsoft.com/office/drawing/2014/main" id="{C3808347-5C40-09FB-9096-C2C063F596B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483AEB1-7358-626B-459F-6527A46A2B0F}"/>
              </a:ext>
            </a:extLst>
          </p:cNvPr>
          <p:cNvSpPr>
            <a:spLocks noGrp="1"/>
          </p:cNvSpPr>
          <p:nvPr>
            <p:ph type="sldNum" sz="quarter" idx="12"/>
          </p:nvPr>
        </p:nvSpPr>
        <p:spPr/>
        <p:txBody>
          <a:bodyPr/>
          <a:lstStyle/>
          <a:p>
            <a:fld id="{ACC4D842-F0C1-4153-9169-FE66B4DA9E6B}" type="slidenum">
              <a:rPr lang="es-ES" smtClean="0"/>
              <a:t>‹Nº›</a:t>
            </a:fld>
            <a:endParaRPr lang="es-ES"/>
          </a:p>
        </p:txBody>
      </p:sp>
    </p:spTree>
    <p:extLst>
      <p:ext uri="{BB962C8B-B14F-4D97-AF65-F5344CB8AC3E}">
        <p14:creationId xmlns:p14="http://schemas.microsoft.com/office/powerpoint/2010/main" val="5515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C72653-B42A-B399-116E-ED28E0FA2B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B2F21D9-F68C-71B2-3AE1-DBED96DB5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F19D7E-C386-B1B2-4EEA-F37DDB3D9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2B1C45-7888-0F92-B6C5-F2E314486ADE}"/>
              </a:ext>
            </a:extLst>
          </p:cNvPr>
          <p:cNvSpPr>
            <a:spLocks noGrp="1"/>
          </p:cNvSpPr>
          <p:nvPr>
            <p:ph type="dt" sz="half" idx="10"/>
          </p:nvPr>
        </p:nvSpPr>
        <p:spPr/>
        <p:txBody>
          <a:bodyPr/>
          <a:lstStyle/>
          <a:p>
            <a:fld id="{51302297-D048-43DB-AE45-C89AEC4DEBFE}" type="datetimeFigureOut">
              <a:rPr lang="es-ES" smtClean="0"/>
              <a:t>27/01/2025</a:t>
            </a:fld>
            <a:endParaRPr lang="es-ES"/>
          </a:p>
        </p:txBody>
      </p:sp>
      <p:sp>
        <p:nvSpPr>
          <p:cNvPr id="6" name="Marcador de pie de página 5">
            <a:extLst>
              <a:ext uri="{FF2B5EF4-FFF2-40B4-BE49-F238E27FC236}">
                <a16:creationId xmlns:a16="http://schemas.microsoft.com/office/drawing/2014/main" id="{92F88952-0335-7F6F-A2AD-2331BC5D51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79C4F25-62A7-16C1-8A9B-9A54CBA5FBAF}"/>
              </a:ext>
            </a:extLst>
          </p:cNvPr>
          <p:cNvSpPr>
            <a:spLocks noGrp="1"/>
          </p:cNvSpPr>
          <p:nvPr>
            <p:ph type="sldNum" sz="quarter" idx="12"/>
          </p:nvPr>
        </p:nvSpPr>
        <p:spPr/>
        <p:txBody>
          <a:bodyPr/>
          <a:lstStyle/>
          <a:p>
            <a:fld id="{ACC4D842-F0C1-4153-9169-FE66B4DA9E6B}" type="slidenum">
              <a:rPr lang="es-ES" smtClean="0"/>
              <a:t>‹Nº›</a:t>
            </a:fld>
            <a:endParaRPr lang="es-ES"/>
          </a:p>
        </p:txBody>
      </p:sp>
    </p:spTree>
    <p:extLst>
      <p:ext uri="{BB962C8B-B14F-4D97-AF65-F5344CB8AC3E}">
        <p14:creationId xmlns:p14="http://schemas.microsoft.com/office/powerpoint/2010/main" val="1603920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C1C7C-A8F1-54EF-F888-7FCBDE90EE5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46CA5C-6B41-5F57-0043-25A08ABB13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3345C40-EC7A-245A-CD16-3476CC991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FA162-BD82-1E39-A6E5-A743F06ED5D7}"/>
              </a:ext>
            </a:extLst>
          </p:cNvPr>
          <p:cNvSpPr>
            <a:spLocks noGrp="1"/>
          </p:cNvSpPr>
          <p:nvPr>
            <p:ph type="dt" sz="half" idx="10"/>
          </p:nvPr>
        </p:nvSpPr>
        <p:spPr/>
        <p:txBody>
          <a:bodyPr/>
          <a:lstStyle/>
          <a:p>
            <a:fld id="{51302297-D048-43DB-AE45-C89AEC4DEBFE}" type="datetimeFigureOut">
              <a:rPr lang="es-ES" smtClean="0"/>
              <a:t>27/01/2025</a:t>
            </a:fld>
            <a:endParaRPr lang="es-ES"/>
          </a:p>
        </p:txBody>
      </p:sp>
      <p:sp>
        <p:nvSpPr>
          <p:cNvPr id="6" name="Marcador de pie de página 5">
            <a:extLst>
              <a:ext uri="{FF2B5EF4-FFF2-40B4-BE49-F238E27FC236}">
                <a16:creationId xmlns:a16="http://schemas.microsoft.com/office/drawing/2014/main" id="{F706EFBF-68BD-EEA7-5F19-97C333E66E1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311E28-5A08-E04F-6F0A-B2017155B6CE}"/>
              </a:ext>
            </a:extLst>
          </p:cNvPr>
          <p:cNvSpPr>
            <a:spLocks noGrp="1"/>
          </p:cNvSpPr>
          <p:nvPr>
            <p:ph type="sldNum" sz="quarter" idx="12"/>
          </p:nvPr>
        </p:nvSpPr>
        <p:spPr/>
        <p:txBody>
          <a:bodyPr/>
          <a:lstStyle/>
          <a:p>
            <a:fld id="{ACC4D842-F0C1-4153-9169-FE66B4DA9E6B}" type="slidenum">
              <a:rPr lang="es-ES" smtClean="0"/>
              <a:t>‹Nº›</a:t>
            </a:fld>
            <a:endParaRPr lang="es-ES"/>
          </a:p>
        </p:txBody>
      </p:sp>
    </p:spTree>
    <p:extLst>
      <p:ext uri="{BB962C8B-B14F-4D97-AF65-F5344CB8AC3E}">
        <p14:creationId xmlns:p14="http://schemas.microsoft.com/office/powerpoint/2010/main" val="3449980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9A65CE-F099-5352-8411-B89504E7FA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D22DB88-065F-35A5-3C0C-6D4834CD8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09D863-27AE-9CB0-C814-0E0D0D068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02297-D048-43DB-AE45-C89AEC4DEBFE}" type="datetimeFigureOut">
              <a:rPr lang="es-ES" smtClean="0"/>
              <a:t>27/01/2025</a:t>
            </a:fld>
            <a:endParaRPr lang="es-ES"/>
          </a:p>
        </p:txBody>
      </p:sp>
      <p:sp>
        <p:nvSpPr>
          <p:cNvPr id="5" name="Marcador de pie de página 4">
            <a:extLst>
              <a:ext uri="{FF2B5EF4-FFF2-40B4-BE49-F238E27FC236}">
                <a16:creationId xmlns:a16="http://schemas.microsoft.com/office/drawing/2014/main" id="{0439DE95-0A06-1927-FF01-64F85CF4E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22EA511-ECAF-258A-D457-EC7D1D9E8D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4D842-F0C1-4153-9169-FE66B4DA9E6B}" type="slidenum">
              <a:rPr lang="es-ES" smtClean="0"/>
              <a:t>‹Nº›</a:t>
            </a:fld>
            <a:endParaRPr lang="es-ES"/>
          </a:p>
        </p:txBody>
      </p:sp>
    </p:spTree>
    <p:extLst>
      <p:ext uri="{BB962C8B-B14F-4D97-AF65-F5344CB8AC3E}">
        <p14:creationId xmlns:p14="http://schemas.microsoft.com/office/powerpoint/2010/main" val="3978434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heguardian.com/science/2013/dec/09/nobel-winner-boycott-science-journa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127ABB85-5970-D616-F43A-7AD0BEA763AA}"/>
              </a:ext>
            </a:extLst>
          </p:cNvPr>
          <p:cNvPicPr>
            <a:picLocks noChangeAspect="1"/>
          </p:cNvPicPr>
          <p:nvPr/>
        </p:nvPicPr>
        <p:blipFill rotWithShape="1">
          <a:blip r:embed="rId2"/>
          <a:srcRect l="2890" t="3975" r="28837" b="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35AB6D2-9CC1-5BA0-BF5E-B277C7807475}"/>
              </a:ext>
            </a:extLst>
          </p:cNvPr>
          <p:cNvSpPr>
            <a:spLocks noGrp="1"/>
          </p:cNvSpPr>
          <p:nvPr>
            <p:ph type="ctrTitle"/>
          </p:nvPr>
        </p:nvSpPr>
        <p:spPr>
          <a:xfrm>
            <a:off x="477981" y="1122363"/>
            <a:ext cx="4023360" cy="3204134"/>
          </a:xfrm>
        </p:spPr>
        <p:txBody>
          <a:bodyPr anchor="b">
            <a:normAutofit/>
          </a:bodyPr>
          <a:lstStyle/>
          <a:p>
            <a:pPr algn="l"/>
            <a:r>
              <a:rPr lang="es-ES" sz="4800" b="1" dirty="0" err="1"/>
              <a:t>Research</a:t>
            </a:r>
            <a:r>
              <a:rPr lang="es-ES" sz="4800" b="1" dirty="0"/>
              <a:t> </a:t>
            </a:r>
            <a:r>
              <a:rPr lang="es-ES" sz="4800" b="1" dirty="0" err="1"/>
              <a:t>Methodology</a:t>
            </a:r>
            <a:r>
              <a:rPr lang="es-ES" sz="4800" b="1" dirty="0"/>
              <a:t> </a:t>
            </a:r>
            <a:br>
              <a:rPr lang="es-ES" sz="4800" b="1" dirty="0"/>
            </a:br>
            <a:r>
              <a:rPr lang="es-ES" sz="4800" b="1" dirty="0"/>
              <a:t>in </a:t>
            </a:r>
            <a:r>
              <a:rPr lang="es-ES" sz="4800" b="1" dirty="0" err="1"/>
              <a:t>Literature</a:t>
            </a:r>
            <a:endParaRPr lang="es-ES" sz="4800" b="1" dirty="0"/>
          </a:p>
        </p:txBody>
      </p:sp>
      <p:sp>
        <p:nvSpPr>
          <p:cNvPr id="3" name="Subtítulo 2">
            <a:extLst>
              <a:ext uri="{FF2B5EF4-FFF2-40B4-BE49-F238E27FC236}">
                <a16:creationId xmlns:a16="http://schemas.microsoft.com/office/drawing/2014/main" id="{A7012E4A-7416-473B-5089-3FFF0C8580DC}"/>
              </a:ext>
            </a:extLst>
          </p:cNvPr>
          <p:cNvSpPr>
            <a:spLocks noGrp="1"/>
          </p:cNvSpPr>
          <p:nvPr>
            <p:ph type="subTitle" idx="1"/>
          </p:nvPr>
        </p:nvSpPr>
        <p:spPr>
          <a:xfrm>
            <a:off x="477980" y="4872922"/>
            <a:ext cx="4023359" cy="1208141"/>
          </a:xfrm>
        </p:spPr>
        <p:txBody>
          <a:bodyPr>
            <a:normAutofit/>
          </a:bodyPr>
          <a:lstStyle/>
          <a:p>
            <a:pPr algn="l"/>
            <a:r>
              <a:rPr lang="es-ES" sz="2000"/>
              <a:t>Prof. Mattia Bianchi, PhD</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5564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41716-2D56-BCEF-D56C-C592F0E94355}"/>
              </a:ext>
            </a:extLst>
          </p:cNvPr>
          <p:cNvSpPr>
            <a:spLocks noGrp="1"/>
          </p:cNvSpPr>
          <p:nvPr>
            <p:ph type="title"/>
          </p:nvPr>
        </p:nvSpPr>
        <p:spPr/>
        <p:txBody>
          <a:bodyPr/>
          <a:lstStyle/>
          <a:p>
            <a:r>
              <a:rPr lang="es-ES" b="1" dirty="0" err="1"/>
              <a:t>Preparing</a:t>
            </a:r>
            <a:r>
              <a:rPr lang="es-ES" b="1" dirty="0"/>
              <a:t> </a:t>
            </a:r>
            <a:r>
              <a:rPr lang="es-ES" b="1" dirty="0" err="1"/>
              <a:t>for</a:t>
            </a:r>
            <a:r>
              <a:rPr lang="es-ES" b="1" dirty="0"/>
              <a:t> </a:t>
            </a:r>
            <a:r>
              <a:rPr lang="es-ES" b="1" dirty="0" err="1"/>
              <a:t>research</a:t>
            </a:r>
            <a:r>
              <a:rPr lang="es-ES" b="1" dirty="0"/>
              <a:t>: </a:t>
            </a:r>
            <a:r>
              <a:rPr lang="es-ES" b="1" dirty="0" err="1"/>
              <a:t>key</a:t>
            </a:r>
            <a:r>
              <a:rPr lang="es-ES" b="1" dirty="0"/>
              <a:t> </a:t>
            </a:r>
            <a:r>
              <a:rPr lang="es-ES" b="1" dirty="0" err="1"/>
              <a:t>concepts</a:t>
            </a:r>
            <a:r>
              <a:rPr lang="es-ES" b="1" dirty="0"/>
              <a:t>…</a:t>
            </a:r>
          </a:p>
        </p:txBody>
      </p:sp>
      <p:sp>
        <p:nvSpPr>
          <p:cNvPr id="3" name="Marcador de contenido 2">
            <a:extLst>
              <a:ext uri="{FF2B5EF4-FFF2-40B4-BE49-F238E27FC236}">
                <a16:creationId xmlns:a16="http://schemas.microsoft.com/office/drawing/2014/main" id="{A99ACFD7-7F7B-FD37-117B-CB7E432670BE}"/>
              </a:ext>
            </a:extLst>
          </p:cNvPr>
          <p:cNvSpPr>
            <a:spLocks noGrp="1"/>
          </p:cNvSpPr>
          <p:nvPr>
            <p:ph idx="1"/>
          </p:nvPr>
        </p:nvSpPr>
        <p:spPr>
          <a:xfrm>
            <a:off x="838200" y="1932495"/>
            <a:ext cx="10515600" cy="4244468"/>
          </a:xfrm>
        </p:spPr>
        <p:txBody>
          <a:bodyPr>
            <a:normAutofit fontScale="77500" lnSpcReduction="20000"/>
          </a:bodyPr>
          <a:lstStyle/>
          <a:p>
            <a:r>
              <a:rPr lang="es-ES" u="sng" dirty="0" err="1"/>
              <a:t>Hypothesis</a:t>
            </a:r>
            <a:r>
              <a:rPr lang="es-ES" u="sng"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u="sng" dirty="0" err="1"/>
              <a:t>Research</a:t>
            </a:r>
            <a:r>
              <a:rPr lang="es-ES" u="sng" dirty="0"/>
              <a:t> </a:t>
            </a:r>
            <a:r>
              <a:rPr lang="es-ES" u="sng" dirty="0" err="1"/>
              <a:t>questions</a:t>
            </a:r>
            <a:r>
              <a:rPr lang="es-ES" u="sng" dirty="0"/>
              <a:t>/problems</a:t>
            </a:r>
            <a:r>
              <a:rPr lang="es-ES" dirty="0"/>
              <a:t>                  </a:t>
            </a:r>
            <a:r>
              <a:rPr kumimoji="0" lang="es-ES"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GUIDE</a:t>
            </a:r>
            <a:endParaRPr lang="es-ES" u="sng" dirty="0"/>
          </a:p>
          <a:p>
            <a:r>
              <a:rPr lang="es-ES" u="sng" dirty="0" err="1"/>
              <a:t>Objectives</a:t>
            </a:r>
            <a:r>
              <a:rPr lang="es-ES" u="sng" dirty="0"/>
              <a:t> </a:t>
            </a:r>
          </a:p>
          <a:p>
            <a:pPr marL="0" indent="0">
              <a:buNone/>
            </a:pPr>
            <a:endParaRPr lang="en-US" u="sng" dirty="0"/>
          </a:p>
          <a:p>
            <a:pPr marL="0" indent="0">
              <a:buNone/>
            </a:pPr>
            <a:r>
              <a:rPr lang="en-US" dirty="0"/>
              <a:t>Hypotheses come from observation of a reality (scientific method)</a:t>
            </a:r>
          </a:p>
          <a:p>
            <a:pPr marL="0" indent="0">
              <a:buNone/>
            </a:pPr>
            <a:endParaRPr lang="en-US" dirty="0"/>
          </a:p>
          <a:p>
            <a:pPr marL="0" indent="0">
              <a:buNone/>
            </a:pPr>
            <a:r>
              <a:rPr lang="en-US" dirty="0"/>
              <a:t>A research question pinpoints exactly what you want to find out in your work; it is the start of everything. A good research question is essential to guide your dissertation. Your answer to the question(s) will form your thesis statement.</a:t>
            </a:r>
            <a:endParaRPr lang="es-ES" dirty="0"/>
          </a:p>
          <a:p>
            <a:pPr marL="0" indent="0">
              <a:buNone/>
            </a:pPr>
            <a:endParaRPr lang="es-ES" dirty="0"/>
          </a:p>
          <a:p>
            <a:pPr marL="0" indent="0">
              <a:buNone/>
            </a:pPr>
            <a:r>
              <a:rPr lang="es-ES" dirty="0" err="1"/>
              <a:t>According</a:t>
            </a:r>
            <a:r>
              <a:rPr lang="es-ES" dirty="0"/>
              <a:t> </a:t>
            </a:r>
            <a:r>
              <a:rPr lang="es-ES" dirty="0" err="1"/>
              <a:t>to</a:t>
            </a:r>
            <a:r>
              <a:rPr lang="es-ES" dirty="0"/>
              <a:t> a </a:t>
            </a:r>
            <a:r>
              <a:rPr lang="es-ES" dirty="0" err="1"/>
              <a:t>positivist</a:t>
            </a:r>
            <a:r>
              <a:rPr lang="es-ES" dirty="0"/>
              <a:t> </a:t>
            </a:r>
            <a:r>
              <a:rPr lang="es-ES" dirty="0" err="1"/>
              <a:t>perspective</a:t>
            </a:r>
            <a:r>
              <a:rPr lang="es-ES" dirty="0"/>
              <a:t>, </a:t>
            </a:r>
            <a:r>
              <a:rPr lang="es-ES" dirty="0" err="1"/>
              <a:t>method</a:t>
            </a:r>
            <a:r>
              <a:rPr lang="es-ES" dirty="0"/>
              <a:t> </a:t>
            </a:r>
            <a:r>
              <a:rPr lang="es-ES" dirty="0" err="1"/>
              <a:t>is</a:t>
            </a:r>
            <a:r>
              <a:rPr lang="es-ES" dirty="0"/>
              <a:t> </a:t>
            </a:r>
            <a:r>
              <a:rPr lang="es-ES" dirty="0" err="1"/>
              <a:t>everything</a:t>
            </a:r>
            <a:r>
              <a:rPr lang="es-ES" dirty="0"/>
              <a:t>, </a:t>
            </a:r>
            <a:r>
              <a:rPr lang="es-ES" dirty="0" err="1"/>
              <a:t>therefore</a:t>
            </a:r>
            <a:r>
              <a:rPr lang="es-ES" dirty="0"/>
              <a:t> </a:t>
            </a:r>
            <a:r>
              <a:rPr lang="es-ES" dirty="0" err="1"/>
              <a:t>objectives</a:t>
            </a:r>
            <a:r>
              <a:rPr lang="es-ES" dirty="0"/>
              <a:t> are </a:t>
            </a:r>
            <a:r>
              <a:rPr lang="es-ES" dirty="0" err="1"/>
              <a:t>almost</a:t>
            </a:r>
            <a:r>
              <a:rPr lang="es-ES" dirty="0"/>
              <a:t> </a:t>
            </a:r>
            <a:r>
              <a:rPr lang="es-ES" dirty="0" err="1"/>
              <a:t>useless</a:t>
            </a:r>
            <a:r>
              <a:rPr lang="es-ES" dirty="0"/>
              <a:t> </a:t>
            </a:r>
            <a:r>
              <a:rPr lang="es-ES" dirty="0" err="1"/>
              <a:t>if</a:t>
            </a:r>
            <a:r>
              <a:rPr lang="es-ES" dirty="0"/>
              <a:t> </a:t>
            </a:r>
            <a:r>
              <a:rPr lang="es-ES" dirty="0" err="1"/>
              <a:t>you</a:t>
            </a:r>
            <a:r>
              <a:rPr lang="es-ES" dirty="0"/>
              <a:t> </a:t>
            </a:r>
            <a:r>
              <a:rPr lang="es-ES" dirty="0" err="1"/>
              <a:t>formulate</a:t>
            </a:r>
            <a:r>
              <a:rPr lang="es-ES" dirty="0"/>
              <a:t> </a:t>
            </a:r>
            <a:r>
              <a:rPr lang="es-ES" dirty="0" err="1"/>
              <a:t>hypotheses</a:t>
            </a:r>
            <a:r>
              <a:rPr lang="es-ES" dirty="0"/>
              <a:t> </a:t>
            </a:r>
            <a:r>
              <a:rPr lang="es-ES" dirty="0" err="1"/>
              <a:t>properly</a:t>
            </a:r>
            <a:r>
              <a:rPr lang="es-ES" dirty="0"/>
              <a:t>. </a:t>
            </a:r>
            <a:r>
              <a:rPr lang="es-ES" dirty="0" err="1"/>
              <a:t>Nevertheless</a:t>
            </a:r>
            <a:r>
              <a:rPr lang="es-ES" dirty="0"/>
              <a:t>, </a:t>
            </a:r>
            <a:r>
              <a:rPr lang="es-ES" dirty="0" err="1"/>
              <a:t>according</a:t>
            </a:r>
            <a:r>
              <a:rPr lang="es-ES" dirty="0"/>
              <a:t> </a:t>
            </a:r>
            <a:r>
              <a:rPr lang="es-ES" dirty="0" err="1"/>
              <a:t>to</a:t>
            </a:r>
            <a:r>
              <a:rPr lang="es-ES" dirty="0"/>
              <a:t> a </a:t>
            </a:r>
            <a:r>
              <a:rPr lang="es-ES" dirty="0" err="1"/>
              <a:t>holistic</a:t>
            </a:r>
            <a:r>
              <a:rPr lang="es-ES" dirty="0"/>
              <a:t> </a:t>
            </a:r>
            <a:r>
              <a:rPr lang="es-ES" dirty="0" err="1"/>
              <a:t>reasearch</a:t>
            </a:r>
            <a:r>
              <a:rPr lang="es-ES" dirty="0"/>
              <a:t> </a:t>
            </a:r>
            <a:r>
              <a:rPr lang="es-ES" dirty="0" err="1"/>
              <a:t>approach</a:t>
            </a:r>
            <a:r>
              <a:rPr lang="es-ES" dirty="0"/>
              <a:t>, </a:t>
            </a:r>
            <a:r>
              <a:rPr lang="es-ES" dirty="0" err="1"/>
              <a:t>method</a:t>
            </a:r>
            <a:r>
              <a:rPr lang="es-ES" dirty="0"/>
              <a:t> </a:t>
            </a:r>
            <a:r>
              <a:rPr lang="es-ES" dirty="0" err="1"/>
              <a:t>is</a:t>
            </a:r>
            <a:r>
              <a:rPr lang="es-ES" dirty="0"/>
              <a:t> </a:t>
            </a:r>
            <a:r>
              <a:rPr lang="es-ES" dirty="0" err="1"/>
              <a:t>subordinated</a:t>
            </a:r>
            <a:r>
              <a:rPr lang="es-ES" dirty="0"/>
              <a:t> </a:t>
            </a:r>
            <a:r>
              <a:rPr lang="es-ES" dirty="0" err="1"/>
              <a:t>to</a:t>
            </a:r>
            <a:r>
              <a:rPr lang="es-ES" dirty="0"/>
              <a:t> </a:t>
            </a:r>
            <a:r>
              <a:rPr lang="es-ES" dirty="0" err="1"/>
              <a:t>objectives</a:t>
            </a:r>
            <a:r>
              <a:rPr lang="es-ES" dirty="0"/>
              <a:t>.</a:t>
            </a:r>
          </a:p>
          <a:p>
            <a:endParaRPr lang="es-ES" dirty="0"/>
          </a:p>
        </p:txBody>
      </p:sp>
      <p:cxnSp>
        <p:nvCxnSpPr>
          <p:cNvPr id="11" name="Conector recto de flecha 10">
            <a:extLst>
              <a:ext uri="{FF2B5EF4-FFF2-40B4-BE49-F238E27FC236}">
                <a16:creationId xmlns:a16="http://schemas.microsoft.com/office/drawing/2014/main" id="{1E2BBC19-F709-F1D6-ABE5-2E4EB3DCD8DA}"/>
              </a:ext>
            </a:extLst>
          </p:cNvPr>
          <p:cNvCxnSpPr>
            <a:cxnSpLocks/>
          </p:cNvCxnSpPr>
          <p:nvPr/>
        </p:nvCxnSpPr>
        <p:spPr>
          <a:xfrm>
            <a:off x="2450969" y="2111605"/>
            <a:ext cx="3110845" cy="210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9186F4AB-DB18-0B0B-6593-F193A622A68D}"/>
              </a:ext>
            </a:extLst>
          </p:cNvPr>
          <p:cNvCxnSpPr>
            <a:cxnSpLocks/>
          </p:cNvCxnSpPr>
          <p:nvPr/>
        </p:nvCxnSpPr>
        <p:spPr>
          <a:xfrm>
            <a:off x="4562572" y="2479250"/>
            <a:ext cx="1093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7A5046C6-C4AB-4769-A012-B4A8C543DE74}"/>
              </a:ext>
            </a:extLst>
          </p:cNvPr>
          <p:cNvCxnSpPr>
            <a:cxnSpLocks/>
          </p:cNvCxnSpPr>
          <p:nvPr/>
        </p:nvCxnSpPr>
        <p:spPr>
          <a:xfrm flipV="1">
            <a:off x="2545237" y="2564091"/>
            <a:ext cx="3082564" cy="304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20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0A468C-8341-232A-F9EA-C13E43CC933C}"/>
              </a:ext>
            </a:extLst>
          </p:cNvPr>
          <p:cNvSpPr>
            <a:spLocks noGrp="1"/>
          </p:cNvSpPr>
          <p:nvPr>
            <p:ph idx="1"/>
          </p:nvPr>
        </p:nvSpPr>
        <p:spPr>
          <a:xfrm>
            <a:off x="838200" y="556182"/>
            <a:ext cx="10515600" cy="630181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Theoretical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framework</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 the section of a monograph or research project that is made up of a set of references, theoretical concepts and background on which the research is based.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theoretical framework the researchers tries to demonstrate which other authors and books they base themselves on to choose the investigative path. In addition, they use it to make explicit the theoretical and conceptual support that they consulted for the planning and development of the research. This implies: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-Background. They are the previous investigations that exist on the subject of study (state of the art).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theory. It is the totality of the consulted works of the great scholars and referents of the matter.</a:t>
            </a:r>
            <a:endPar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State</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art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you</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have</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to</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know</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where</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you</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are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before</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deciding</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where</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you</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want</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to</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go</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how</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to</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get</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there</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Scientific</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sng" strike="noStrike" kern="1200" cap="none" spc="0" normalizeH="0" baseline="0" noProof="0" dirty="0" err="1">
                <a:ln>
                  <a:noFill/>
                </a:ln>
                <a:solidFill>
                  <a:prstClr val="black"/>
                </a:solidFill>
                <a:effectLst/>
                <a:uLnTx/>
                <a:uFillTx/>
                <a:latin typeface="Calibri" panose="020F0502020204030204"/>
                <a:ea typeface="+mn-ea"/>
                <a:cs typeface="+mn-cs"/>
              </a:rPr>
              <a:t>community</a:t>
            </a:r>
            <a:r>
              <a:rPr kumimoji="0" lang="es-ES" sz="24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peer </a:t>
            </a:r>
            <a:r>
              <a:rPr kumimoji="0" lang="es-E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review</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 </a:t>
            </a:r>
            <a:r>
              <a:rPr kumimoji="0" lang="es-E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scientific</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s-E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consensus</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 </a:t>
            </a:r>
            <a:r>
              <a:rPr kumimoji="0" lang="es-E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argument</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s-E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from</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s-E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authority</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(magister dixit  </a:t>
            </a:r>
            <a:r>
              <a:rPr kumimoji="0" lang="es-E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research</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s-E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fallacy</a:t>
            </a:r>
            <a:r>
              <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s-E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s-ES" dirty="0"/>
          </a:p>
        </p:txBody>
      </p:sp>
    </p:spTree>
    <p:extLst>
      <p:ext uri="{BB962C8B-B14F-4D97-AF65-F5344CB8AC3E}">
        <p14:creationId xmlns:p14="http://schemas.microsoft.com/office/powerpoint/2010/main" val="252220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0D8AAF5-EB1D-537B-6C05-49B2894FA314}"/>
              </a:ext>
            </a:extLst>
          </p:cNvPr>
          <p:cNvSpPr>
            <a:spLocks noGrp="1"/>
          </p:cNvSpPr>
          <p:nvPr>
            <p:ph type="title"/>
          </p:nvPr>
        </p:nvSpPr>
        <p:spPr>
          <a:xfrm>
            <a:off x="640080" y="325369"/>
            <a:ext cx="4368602" cy="1956841"/>
          </a:xfrm>
        </p:spPr>
        <p:txBody>
          <a:bodyPr anchor="b">
            <a:normAutofit/>
          </a:bodyPr>
          <a:lstStyle/>
          <a:p>
            <a:r>
              <a:rPr lang="es-ES" sz="5400" dirty="0"/>
              <a:t>Randy </a:t>
            </a:r>
            <a:r>
              <a:rPr lang="es-ES" sz="5400" dirty="0" err="1"/>
              <a:t>Sheckman</a:t>
            </a:r>
            <a:endParaRPr lang="es-ES"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047CA72-3DC7-8811-A6FB-9AB73DEED6AA}"/>
              </a:ext>
            </a:extLst>
          </p:cNvPr>
          <p:cNvSpPr>
            <a:spLocks noGrp="1"/>
          </p:cNvSpPr>
          <p:nvPr>
            <p:ph idx="1"/>
          </p:nvPr>
        </p:nvSpPr>
        <p:spPr>
          <a:xfrm>
            <a:off x="640080" y="3858379"/>
            <a:ext cx="4243589" cy="2335188"/>
          </a:xfrm>
        </p:spPr>
        <p:txBody>
          <a:bodyPr>
            <a:normAutofit/>
          </a:bodyPr>
          <a:lstStyle/>
          <a:p>
            <a:r>
              <a:rPr lang="es-ES" sz="2200" dirty="0">
                <a:hlinkClick r:id="rId2"/>
              </a:rPr>
              <a:t>https://www.theguardian.com/science/2013/dec/09/nobel-winner-boycott-science-journals</a:t>
            </a:r>
            <a:endParaRPr lang="es-ES" sz="2200" dirty="0"/>
          </a:p>
          <a:p>
            <a:endParaRPr lang="es-ES" sz="2200" dirty="0"/>
          </a:p>
          <a:p>
            <a:endParaRPr lang="es-ES" sz="2200" dirty="0"/>
          </a:p>
        </p:txBody>
      </p:sp>
      <p:pic>
        <p:nvPicPr>
          <p:cNvPr id="4" name="Imagen 3">
            <a:extLst>
              <a:ext uri="{FF2B5EF4-FFF2-40B4-BE49-F238E27FC236}">
                <a16:creationId xmlns:a16="http://schemas.microsoft.com/office/drawing/2014/main" id="{EC85F8F3-2516-E734-EF32-F5070C43A4EA}"/>
              </a:ext>
            </a:extLst>
          </p:cNvPr>
          <p:cNvPicPr>
            <a:picLocks noChangeAspect="1"/>
          </p:cNvPicPr>
          <p:nvPr/>
        </p:nvPicPr>
        <p:blipFill rotWithShape="1">
          <a:blip r:embed="rId3"/>
          <a:srcRect l="30399" r="264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9608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17C34D87-2E80-C378-5206-7DE4F85E62F0}"/>
              </a:ext>
            </a:extLst>
          </p:cNvPr>
          <p:cNvSpPr>
            <a:spLocks noGrp="1"/>
          </p:cNvSpPr>
          <p:nvPr>
            <p:ph idx="1"/>
          </p:nvPr>
        </p:nvSpPr>
        <p:spPr>
          <a:xfrm>
            <a:off x="643469" y="1782981"/>
            <a:ext cx="4008384" cy="4393982"/>
          </a:xfrm>
        </p:spPr>
        <p:txBody>
          <a:bodyPr>
            <a:normAutofit/>
          </a:bodyPr>
          <a:lstStyle/>
          <a:p>
            <a:r>
              <a:rPr lang="en-US" sz="2000"/>
              <a:t>Information on Internet… freedom? democracy?</a:t>
            </a:r>
          </a:p>
          <a:p>
            <a:r>
              <a:rPr lang="en-US" sz="2000"/>
              <a:t>How does Google work?</a:t>
            </a:r>
          </a:p>
          <a:p>
            <a:r>
              <a:rPr lang="en-US" sz="2000"/>
              <a:t>Google, SEO and algorithms: the new hierarchical organization of knowledge </a:t>
            </a:r>
          </a:p>
          <a:p>
            <a:endParaRPr lang="en-US" sz="2000"/>
          </a:p>
          <a:p>
            <a:endParaRPr lang="es-ES" sz="200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n 3" descr="Logotipo, nombre de la empresa&#10;&#10;Descripción generada automáticamente">
            <a:extLst>
              <a:ext uri="{FF2B5EF4-FFF2-40B4-BE49-F238E27FC236}">
                <a16:creationId xmlns:a16="http://schemas.microsoft.com/office/drawing/2014/main" id="{D27DD52F-6451-DBDA-5237-9C02E1EBB3C5}"/>
              </a:ext>
            </a:extLst>
          </p:cNvPr>
          <p:cNvPicPr>
            <a:picLocks noChangeAspect="1"/>
          </p:cNvPicPr>
          <p:nvPr/>
        </p:nvPicPr>
        <p:blipFill>
          <a:blip r:embed="rId2"/>
          <a:stretch>
            <a:fillRect/>
          </a:stretch>
        </p:blipFill>
        <p:spPr>
          <a:xfrm>
            <a:off x="5295320" y="2588220"/>
            <a:ext cx="6253212" cy="2751413"/>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9143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B9705-2266-3AFD-B104-0D9BA79EF380}"/>
              </a:ext>
            </a:extLst>
          </p:cNvPr>
          <p:cNvSpPr>
            <a:spLocks noGrp="1"/>
          </p:cNvSpPr>
          <p:nvPr>
            <p:ph type="title"/>
          </p:nvPr>
        </p:nvSpPr>
        <p:spPr/>
        <p:txBody>
          <a:bodyPr/>
          <a:lstStyle/>
          <a:p>
            <a:pPr algn="ctr"/>
            <a:r>
              <a:rPr lang="es-ES" b="1" dirty="0"/>
              <a:t>TYPE OF STUDIES</a:t>
            </a:r>
          </a:p>
        </p:txBody>
      </p:sp>
      <p:sp>
        <p:nvSpPr>
          <p:cNvPr id="3" name="Marcador de contenido 2">
            <a:extLst>
              <a:ext uri="{FF2B5EF4-FFF2-40B4-BE49-F238E27FC236}">
                <a16:creationId xmlns:a16="http://schemas.microsoft.com/office/drawing/2014/main" id="{120B80D8-0018-A6F1-382D-ABFD263319D0}"/>
              </a:ext>
            </a:extLst>
          </p:cNvPr>
          <p:cNvSpPr>
            <a:spLocks noGrp="1"/>
          </p:cNvSpPr>
          <p:nvPr>
            <p:ph idx="1"/>
          </p:nvPr>
        </p:nvSpPr>
        <p:spPr>
          <a:xfrm>
            <a:off x="838200" y="1583704"/>
            <a:ext cx="10515600" cy="4909172"/>
          </a:xfrm>
        </p:spPr>
        <p:txBody>
          <a:bodyPr>
            <a:normAutofit fontScale="85000" lnSpcReduction="10000"/>
          </a:bodyPr>
          <a:lstStyle/>
          <a:p>
            <a:r>
              <a:rPr lang="es-ES" dirty="0" err="1"/>
              <a:t>Empirical</a:t>
            </a:r>
            <a:r>
              <a:rPr lang="es-ES" dirty="0"/>
              <a:t> VS </a:t>
            </a:r>
            <a:r>
              <a:rPr lang="es-ES" dirty="0" err="1"/>
              <a:t>theoretical</a:t>
            </a:r>
            <a:r>
              <a:rPr lang="es-ES" dirty="0"/>
              <a:t> </a:t>
            </a:r>
            <a:r>
              <a:rPr lang="es-ES" dirty="0" err="1"/>
              <a:t>study</a:t>
            </a:r>
            <a:endParaRPr lang="es-ES" dirty="0"/>
          </a:p>
          <a:p>
            <a:r>
              <a:rPr lang="es-ES" dirty="0"/>
              <a:t>Inductive vs deductive </a:t>
            </a:r>
            <a:r>
              <a:rPr lang="es-ES" dirty="0" err="1"/>
              <a:t>reasoning</a:t>
            </a:r>
            <a:endParaRPr lang="es-ES" dirty="0"/>
          </a:p>
          <a:p>
            <a:r>
              <a:rPr lang="es-ES" dirty="0" err="1"/>
              <a:t>Quantitative</a:t>
            </a:r>
            <a:r>
              <a:rPr lang="es-ES" dirty="0"/>
              <a:t> (</a:t>
            </a:r>
            <a:r>
              <a:rPr lang="es-ES" dirty="0" err="1"/>
              <a:t>wide-reaching</a:t>
            </a:r>
            <a:r>
              <a:rPr lang="es-ES" dirty="0"/>
              <a:t>) vs </a:t>
            </a:r>
            <a:r>
              <a:rPr lang="es-ES" dirty="0" err="1"/>
              <a:t>qualitative</a:t>
            </a:r>
            <a:r>
              <a:rPr lang="es-ES" dirty="0"/>
              <a:t> </a:t>
            </a:r>
            <a:r>
              <a:rPr lang="es-ES" dirty="0" err="1"/>
              <a:t>method</a:t>
            </a:r>
            <a:r>
              <a:rPr lang="es-ES" dirty="0"/>
              <a:t> (</a:t>
            </a:r>
            <a:r>
              <a:rPr lang="es-ES" dirty="0" err="1"/>
              <a:t>deep</a:t>
            </a:r>
            <a:r>
              <a:rPr lang="es-ES" dirty="0"/>
              <a:t>)</a:t>
            </a:r>
          </a:p>
          <a:p>
            <a:r>
              <a:rPr lang="es-ES" dirty="0" err="1"/>
              <a:t>Survey</a:t>
            </a:r>
            <a:r>
              <a:rPr lang="es-ES" dirty="0"/>
              <a:t> </a:t>
            </a:r>
            <a:r>
              <a:rPr lang="es-ES" dirty="0" err="1"/>
              <a:t>or</a:t>
            </a:r>
            <a:r>
              <a:rPr lang="es-ES" dirty="0"/>
              <a:t> </a:t>
            </a:r>
            <a:r>
              <a:rPr lang="es-ES" dirty="0" err="1"/>
              <a:t>proper</a:t>
            </a:r>
            <a:r>
              <a:rPr lang="es-ES" dirty="0"/>
              <a:t> </a:t>
            </a:r>
            <a:r>
              <a:rPr lang="es-ES" dirty="0" err="1"/>
              <a:t>research</a:t>
            </a:r>
            <a:r>
              <a:rPr lang="es-ES" dirty="0"/>
              <a:t>? </a:t>
            </a:r>
          </a:p>
          <a:p>
            <a:pPr marL="0" indent="0">
              <a:buNone/>
            </a:pPr>
            <a:r>
              <a:rPr lang="es-ES" dirty="0"/>
              <a:t>-</a:t>
            </a:r>
            <a:r>
              <a:rPr lang="es-ES" dirty="0" err="1"/>
              <a:t>survey</a:t>
            </a:r>
            <a:r>
              <a:rPr lang="es-ES" dirty="0" err="1">
                <a:sym typeface="Wingdings" panose="05000000000000000000" pitchFamily="2" charset="2"/>
              </a:rPr>
              <a:t>a</a:t>
            </a:r>
            <a:r>
              <a:rPr lang="es-ES" dirty="0">
                <a:sym typeface="Wingdings" panose="05000000000000000000" pitchFamily="2" charset="2"/>
              </a:rPr>
              <a:t> </a:t>
            </a:r>
            <a:r>
              <a:rPr lang="es-ES" dirty="0" err="1">
                <a:sym typeface="Wingdings" panose="05000000000000000000" pitchFamily="2" charset="2"/>
              </a:rPr>
              <a:t>lot</a:t>
            </a:r>
            <a:r>
              <a:rPr lang="es-ES" dirty="0">
                <a:sym typeface="Wingdings" panose="05000000000000000000" pitchFamily="2" charset="2"/>
              </a:rPr>
              <a:t> </a:t>
            </a:r>
            <a:r>
              <a:rPr lang="es-ES" dirty="0" err="1">
                <a:sym typeface="Wingdings" panose="05000000000000000000" pitchFamily="2" charset="2"/>
              </a:rPr>
              <a:t>of</a:t>
            </a:r>
            <a:r>
              <a:rPr lang="es-ES" dirty="0">
                <a:sym typeface="Wingdings" panose="05000000000000000000" pitchFamily="2" charset="2"/>
              </a:rPr>
              <a:t> </a:t>
            </a:r>
            <a:r>
              <a:rPr lang="es-ES" dirty="0" err="1">
                <a:sym typeface="Wingdings" panose="05000000000000000000" pitchFamily="2" charset="2"/>
              </a:rPr>
              <a:t>bibliography</a:t>
            </a:r>
            <a:r>
              <a:rPr lang="es-ES" dirty="0">
                <a:sym typeface="Wingdings" panose="05000000000000000000" pitchFamily="2" charset="2"/>
              </a:rPr>
              <a:t> and </a:t>
            </a:r>
            <a:r>
              <a:rPr lang="es-ES" dirty="0" err="1">
                <a:sym typeface="Wingdings" panose="05000000000000000000" pitchFamily="2" charset="2"/>
              </a:rPr>
              <a:t>different</a:t>
            </a:r>
            <a:r>
              <a:rPr lang="es-ES" dirty="0">
                <a:sym typeface="Wingdings" panose="05000000000000000000" pitchFamily="2" charset="2"/>
              </a:rPr>
              <a:t> </a:t>
            </a:r>
            <a:r>
              <a:rPr lang="es-ES" dirty="0" err="1">
                <a:sym typeface="Wingdings" panose="05000000000000000000" pitchFamily="2" charset="2"/>
              </a:rPr>
              <a:t>sources</a:t>
            </a:r>
            <a:r>
              <a:rPr lang="es-ES" dirty="0">
                <a:sym typeface="Wingdings" panose="05000000000000000000" pitchFamily="2" charset="2"/>
              </a:rPr>
              <a:t> (ex. </a:t>
            </a:r>
            <a:r>
              <a:rPr lang="es-ES" dirty="0" err="1">
                <a:sym typeface="Wingdings" panose="05000000000000000000" pitchFamily="2" charset="2"/>
              </a:rPr>
              <a:t>Bibliographical</a:t>
            </a:r>
            <a:r>
              <a:rPr lang="es-ES" dirty="0">
                <a:sym typeface="Wingdings" panose="05000000000000000000" pitchFamily="2" charset="2"/>
              </a:rPr>
              <a:t> </a:t>
            </a:r>
            <a:r>
              <a:rPr lang="es-ES" dirty="0" err="1">
                <a:sym typeface="Wingdings" panose="05000000000000000000" pitchFamily="2" charset="2"/>
              </a:rPr>
              <a:t>essay</a:t>
            </a:r>
            <a:r>
              <a:rPr lang="es-ES" dirty="0">
                <a:sym typeface="Wingdings" panose="05000000000000000000" pitchFamily="2" charset="2"/>
              </a:rPr>
              <a:t>)</a:t>
            </a:r>
          </a:p>
          <a:p>
            <a:pPr marL="0" indent="0">
              <a:buNone/>
            </a:pPr>
            <a:r>
              <a:rPr lang="es-ES" dirty="0"/>
              <a:t>-</a:t>
            </a:r>
            <a:r>
              <a:rPr lang="es-ES" dirty="0" err="1"/>
              <a:t>research</a:t>
            </a:r>
            <a:r>
              <a:rPr lang="es-ES" dirty="0" err="1">
                <a:sym typeface="Wingdings" panose="05000000000000000000" pitchFamily="2" charset="2"/>
              </a:rPr>
              <a:t>offer</a:t>
            </a:r>
            <a:r>
              <a:rPr lang="es-ES" dirty="0">
                <a:sym typeface="Wingdings" panose="05000000000000000000" pitchFamily="2" charset="2"/>
              </a:rPr>
              <a:t> a new </a:t>
            </a:r>
            <a:r>
              <a:rPr lang="es-ES" dirty="0" err="1">
                <a:sym typeface="Wingdings" panose="05000000000000000000" pitchFamily="2" charset="2"/>
              </a:rPr>
              <a:t>point</a:t>
            </a:r>
            <a:r>
              <a:rPr lang="es-ES" dirty="0">
                <a:sym typeface="Wingdings" panose="05000000000000000000" pitchFamily="2" charset="2"/>
              </a:rPr>
              <a:t> </a:t>
            </a:r>
            <a:r>
              <a:rPr lang="es-ES" dirty="0" err="1">
                <a:sym typeface="Wingdings" panose="05000000000000000000" pitchFamily="2" charset="2"/>
              </a:rPr>
              <a:t>of</a:t>
            </a:r>
            <a:r>
              <a:rPr lang="es-ES" dirty="0">
                <a:sym typeface="Wingdings" panose="05000000000000000000" pitchFamily="2" charset="2"/>
              </a:rPr>
              <a:t> </a:t>
            </a:r>
            <a:r>
              <a:rPr lang="es-ES" dirty="0" err="1">
                <a:sym typeface="Wingdings" panose="05000000000000000000" pitchFamily="2" charset="2"/>
              </a:rPr>
              <a:t>view</a:t>
            </a:r>
            <a:r>
              <a:rPr lang="es-ES" dirty="0">
                <a:sym typeface="Wingdings" panose="05000000000000000000" pitchFamily="2" charset="2"/>
              </a:rPr>
              <a:t> </a:t>
            </a:r>
            <a:r>
              <a:rPr lang="es-ES" dirty="0" err="1">
                <a:sym typeface="Wingdings" panose="05000000000000000000" pitchFamily="2" charset="2"/>
              </a:rPr>
              <a:t>over</a:t>
            </a:r>
            <a:r>
              <a:rPr lang="es-ES" dirty="0">
                <a:sym typeface="Wingdings" panose="05000000000000000000" pitchFamily="2" charset="2"/>
              </a:rPr>
              <a:t> a </a:t>
            </a:r>
            <a:r>
              <a:rPr lang="es-ES" dirty="0" err="1">
                <a:sym typeface="Wingdings" panose="05000000000000000000" pitchFamily="2" charset="2"/>
              </a:rPr>
              <a:t>topic</a:t>
            </a:r>
            <a:r>
              <a:rPr lang="es-ES" dirty="0">
                <a:sym typeface="Wingdings" panose="05000000000000000000" pitchFamily="2" charset="2"/>
              </a:rPr>
              <a:t> </a:t>
            </a:r>
            <a:r>
              <a:rPr lang="es-ES" dirty="0" err="1">
                <a:sym typeface="Wingdings" panose="05000000000000000000" pitchFamily="2" charset="2"/>
              </a:rPr>
              <a:t>or</a:t>
            </a:r>
            <a:r>
              <a:rPr lang="es-ES" dirty="0">
                <a:sym typeface="Wingdings" panose="05000000000000000000" pitchFamily="2" charset="2"/>
              </a:rPr>
              <a:t> </a:t>
            </a:r>
            <a:r>
              <a:rPr lang="es-ES" dirty="0" err="1">
                <a:sym typeface="Wingdings" panose="05000000000000000000" pitchFamily="2" charset="2"/>
              </a:rPr>
              <a:t>even</a:t>
            </a:r>
            <a:r>
              <a:rPr lang="es-ES" dirty="0">
                <a:sym typeface="Wingdings" panose="05000000000000000000" pitchFamily="2" charset="2"/>
              </a:rPr>
              <a:t> </a:t>
            </a:r>
            <a:r>
              <a:rPr lang="es-ES" dirty="0" err="1">
                <a:sym typeface="Wingdings" panose="05000000000000000000" pitchFamily="2" charset="2"/>
              </a:rPr>
              <a:t>discover</a:t>
            </a:r>
            <a:r>
              <a:rPr lang="es-ES" dirty="0">
                <a:sym typeface="Wingdings" panose="05000000000000000000" pitchFamily="2" charset="2"/>
              </a:rPr>
              <a:t> </a:t>
            </a:r>
            <a:r>
              <a:rPr lang="es-ES" dirty="0" err="1">
                <a:sym typeface="Wingdings" panose="05000000000000000000" pitchFamily="2" charset="2"/>
              </a:rPr>
              <a:t>something</a:t>
            </a:r>
            <a:endParaRPr lang="es-ES" dirty="0">
              <a:sym typeface="Wingdings" panose="05000000000000000000" pitchFamily="2" charset="2"/>
            </a:endParaRPr>
          </a:p>
          <a:p>
            <a:pPr marL="0" indent="0">
              <a:buNone/>
            </a:pPr>
            <a:endParaRPr lang="es-ES" dirty="0">
              <a:sym typeface="Wingdings" panose="05000000000000000000" pitchFamily="2" charset="2"/>
            </a:endParaRPr>
          </a:p>
          <a:p>
            <a:pPr marL="0" indent="0">
              <a:buNone/>
            </a:pPr>
            <a:r>
              <a:rPr lang="es-ES" dirty="0"/>
              <a:t>&gt;</a:t>
            </a:r>
            <a:r>
              <a:rPr lang="es-ES" dirty="0" err="1"/>
              <a:t>Hermeneutics</a:t>
            </a:r>
            <a:endParaRPr lang="es-ES" dirty="0"/>
          </a:p>
          <a:p>
            <a:pPr marL="0" indent="0">
              <a:buNone/>
            </a:pPr>
            <a:r>
              <a:rPr lang="es-ES" dirty="0"/>
              <a:t>-</a:t>
            </a:r>
            <a:r>
              <a:rPr lang="es-ES" dirty="0" err="1"/>
              <a:t>the</a:t>
            </a:r>
            <a:r>
              <a:rPr lang="es-ES" dirty="0"/>
              <a:t> </a:t>
            </a:r>
            <a:r>
              <a:rPr lang="en-US" dirty="0"/>
              <a:t>theory and methodology of interpretation, especially the interpretation of biblical texts, wisdom literature, and philosophical texts.</a:t>
            </a:r>
          </a:p>
          <a:p>
            <a:r>
              <a:rPr lang="en-US" dirty="0"/>
              <a:t>The text (formalism, structuralism, New Criticism, close reading…) and the con-text (author, related works, history, other external factors)</a:t>
            </a:r>
            <a:endParaRPr lang="es-ES" dirty="0"/>
          </a:p>
        </p:txBody>
      </p:sp>
    </p:spTree>
    <p:extLst>
      <p:ext uri="{BB962C8B-B14F-4D97-AF65-F5344CB8AC3E}">
        <p14:creationId xmlns:p14="http://schemas.microsoft.com/office/powerpoint/2010/main" val="357315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arn(inVertical)">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0F2D5-BF14-E837-5A95-016FB5E3E742}"/>
              </a:ext>
            </a:extLst>
          </p:cNvPr>
          <p:cNvSpPr>
            <a:spLocks noGrp="1"/>
          </p:cNvSpPr>
          <p:nvPr>
            <p:ph type="title"/>
          </p:nvPr>
        </p:nvSpPr>
        <p:spPr/>
        <p:txBody>
          <a:bodyPr/>
          <a:lstStyle/>
          <a:p>
            <a:pPr algn="ctr"/>
            <a:r>
              <a:rPr lang="es-ES" dirty="0"/>
              <a:t>CITATIONS SYSTEM AND BIBLIOGRAPHY</a:t>
            </a:r>
          </a:p>
        </p:txBody>
      </p:sp>
      <p:sp>
        <p:nvSpPr>
          <p:cNvPr id="3" name="Marcador de contenido 2">
            <a:extLst>
              <a:ext uri="{FF2B5EF4-FFF2-40B4-BE49-F238E27FC236}">
                <a16:creationId xmlns:a16="http://schemas.microsoft.com/office/drawing/2014/main" id="{7A8406D5-95D0-CF02-2071-7D16CE8F3993}"/>
              </a:ext>
            </a:extLst>
          </p:cNvPr>
          <p:cNvSpPr>
            <a:spLocks noGrp="1"/>
          </p:cNvSpPr>
          <p:nvPr>
            <p:ph idx="1"/>
          </p:nvPr>
        </p:nvSpPr>
        <p:spPr>
          <a:xfrm>
            <a:off x="838200" y="1593130"/>
            <a:ext cx="10515600" cy="4817097"/>
          </a:xfrm>
        </p:spPr>
        <p:txBody>
          <a:bodyPr>
            <a:normAutofit fontScale="70000" lnSpcReduction="20000"/>
          </a:bodyPr>
          <a:lstStyle/>
          <a:p>
            <a:r>
              <a:rPr lang="es-ES" dirty="0" err="1"/>
              <a:t>Author</a:t>
            </a:r>
            <a:r>
              <a:rPr lang="es-ES" dirty="0"/>
              <a:t>, (</a:t>
            </a:r>
            <a:r>
              <a:rPr lang="es-ES" dirty="0" err="1"/>
              <a:t>year</a:t>
            </a:r>
            <a:r>
              <a:rPr lang="es-ES" dirty="0"/>
              <a:t>), page vs </a:t>
            </a:r>
            <a:r>
              <a:rPr lang="es-ES" dirty="0" err="1"/>
              <a:t>footnote</a:t>
            </a:r>
            <a:r>
              <a:rPr lang="es-ES" dirty="0"/>
              <a:t> </a:t>
            </a:r>
            <a:r>
              <a:rPr lang="es-ES" dirty="0" err="1"/>
              <a:t>source</a:t>
            </a:r>
            <a:endParaRPr lang="es-ES" dirty="0"/>
          </a:p>
          <a:p>
            <a:r>
              <a:rPr lang="es-ES" dirty="0"/>
              <a:t>APA: </a:t>
            </a:r>
            <a:r>
              <a:rPr lang="en-US" dirty="0"/>
              <a:t>establishes a system for documenting sources in scholarly writing. It is published by the American Psychological Association </a:t>
            </a:r>
            <a:r>
              <a:rPr lang="es-ES" dirty="0"/>
              <a:t> </a:t>
            </a:r>
          </a:p>
          <a:p>
            <a:pPr marL="0" indent="0">
              <a:buNone/>
            </a:pPr>
            <a:r>
              <a:rPr lang="es-ES" dirty="0"/>
              <a:t>-</a:t>
            </a:r>
            <a:r>
              <a:rPr lang="en-US" dirty="0" err="1"/>
              <a:t>Derwing</a:t>
            </a:r>
            <a:r>
              <a:rPr lang="en-US" dirty="0"/>
              <a:t>, T. M., Rossiter, M. J., &amp; Munro, M. J. (2002). Teaching native speakers to listen to foreign-accented speech. </a:t>
            </a:r>
            <a:r>
              <a:rPr lang="en-US" i="1" dirty="0"/>
              <a:t>Journal of Multilingual and Multicultural Development</a:t>
            </a:r>
            <a:r>
              <a:rPr lang="en-US" dirty="0"/>
              <a:t>, 23(4), 245-259.</a:t>
            </a:r>
          </a:p>
          <a:p>
            <a:pPr marL="0" indent="0">
              <a:buNone/>
            </a:pPr>
            <a:r>
              <a:rPr lang="es-ES" dirty="0"/>
              <a:t>-</a:t>
            </a:r>
            <a:r>
              <a:rPr lang="en-US" dirty="0" err="1"/>
              <a:t>Krech</a:t>
            </a:r>
            <a:r>
              <a:rPr lang="en-US" dirty="0"/>
              <a:t> Thomas, H. (2004). </a:t>
            </a:r>
            <a:r>
              <a:rPr lang="en-US" i="1" dirty="0"/>
              <a:t>Training strategies for improving listeners’ comprehension of foreign-accented speech </a:t>
            </a:r>
            <a:r>
              <a:rPr lang="en-US" dirty="0"/>
              <a:t>(Doctoral dissertation). University of Colorado, Boulder.</a:t>
            </a:r>
            <a:endParaRPr lang="es-ES" dirty="0"/>
          </a:p>
          <a:p>
            <a:r>
              <a:rPr lang="es-ES" dirty="0"/>
              <a:t>MLA: </a:t>
            </a:r>
            <a:r>
              <a:rPr lang="en-US" dirty="0"/>
              <a:t>establishes a system for documenting sources in scholarly writing. It is published by the Modern Language Association</a:t>
            </a:r>
          </a:p>
          <a:p>
            <a:pPr marL="0" indent="0">
              <a:buNone/>
            </a:pPr>
            <a:r>
              <a:rPr lang="en-US" dirty="0"/>
              <a:t>-Bhabha, </a:t>
            </a:r>
            <a:r>
              <a:rPr lang="en-US" dirty="0" err="1"/>
              <a:t>Homi</a:t>
            </a:r>
            <a:r>
              <a:rPr lang="en-US" dirty="0"/>
              <a:t> K. </a:t>
            </a:r>
            <a:r>
              <a:rPr lang="en-US" i="1" dirty="0"/>
              <a:t>The Location of Culture</a:t>
            </a:r>
            <a:r>
              <a:rPr lang="en-US" dirty="0"/>
              <a:t>. Routledge, 1994</a:t>
            </a:r>
          </a:p>
          <a:p>
            <a:pPr marL="0" indent="0">
              <a:buNone/>
            </a:pPr>
            <a:r>
              <a:rPr lang="en-US" dirty="0"/>
              <a:t>-Henley, Patricia. </a:t>
            </a:r>
            <a:r>
              <a:rPr lang="en-US" i="1" dirty="0"/>
              <a:t>The Hummingbird House</a:t>
            </a:r>
            <a:r>
              <a:rPr lang="en-US" dirty="0"/>
              <a:t>. MacMurray, 1999</a:t>
            </a:r>
          </a:p>
          <a:p>
            <a:r>
              <a:rPr lang="en-US" dirty="0"/>
              <a:t>They change over time</a:t>
            </a:r>
            <a:endParaRPr lang="es-ES" dirty="0"/>
          </a:p>
          <a:p>
            <a:r>
              <a:rPr lang="es-ES" dirty="0" err="1"/>
              <a:t>Anyways</a:t>
            </a:r>
            <a:r>
              <a:rPr lang="es-ES" dirty="0"/>
              <a:t>, </a:t>
            </a:r>
            <a:r>
              <a:rPr lang="es-ES" dirty="0" err="1"/>
              <a:t>it</a:t>
            </a:r>
            <a:r>
              <a:rPr lang="es-ES" dirty="0"/>
              <a:t> </a:t>
            </a:r>
            <a:r>
              <a:rPr lang="es-ES" dirty="0" err="1"/>
              <a:t>depends</a:t>
            </a:r>
            <a:r>
              <a:rPr lang="es-ES" dirty="0"/>
              <a:t> </a:t>
            </a:r>
            <a:r>
              <a:rPr lang="es-ES" dirty="0" err="1"/>
              <a:t>on</a:t>
            </a:r>
            <a:r>
              <a:rPr lang="es-ES" dirty="0"/>
              <a:t> </a:t>
            </a:r>
            <a:r>
              <a:rPr lang="es-ES" dirty="0" err="1"/>
              <a:t>the</a:t>
            </a:r>
            <a:r>
              <a:rPr lang="es-ES" dirty="0"/>
              <a:t> </a:t>
            </a:r>
            <a:r>
              <a:rPr lang="es-ES" dirty="0" err="1"/>
              <a:t>journal</a:t>
            </a:r>
            <a:r>
              <a:rPr lang="es-ES" dirty="0"/>
              <a:t>.</a:t>
            </a:r>
          </a:p>
          <a:p>
            <a:r>
              <a:rPr lang="es-ES" dirty="0" err="1"/>
              <a:t>Impact</a:t>
            </a:r>
            <a:r>
              <a:rPr lang="es-ES" dirty="0"/>
              <a:t> factor: </a:t>
            </a:r>
            <a:r>
              <a:rPr lang="es-ES" dirty="0" err="1"/>
              <a:t>Latindex</a:t>
            </a:r>
            <a:r>
              <a:rPr lang="es-ES" dirty="0"/>
              <a:t>, JCR (</a:t>
            </a:r>
            <a:r>
              <a:rPr lang="es-ES" dirty="0" err="1"/>
              <a:t>Journal</a:t>
            </a:r>
            <a:r>
              <a:rPr lang="es-ES" dirty="0"/>
              <a:t> </a:t>
            </a:r>
            <a:r>
              <a:rPr lang="es-ES" dirty="0" err="1"/>
              <a:t>Citation</a:t>
            </a:r>
            <a:r>
              <a:rPr lang="es-ES" dirty="0"/>
              <a:t> </a:t>
            </a:r>
            <a:r>
              <a:rPr lang="es-ES" dirty="0" err="1"/>
              <a:t>Reports</a:t>
            </a:r>
            <a:r>
              <a:rPr lang="es-ES" dirty="0"/>
              <a:t>). </a:t>
            </a:r>
            <a:r>
              <a:rPr lang="es-ES" dirty="0" err="1"/>
              <a:t>It</a:t>
            </a:r>
            <a:r>
              <a:rPr lang="es-ES" dirty="0"/>
              <a:t> </a:t>
            </a:r>
            <a:r>
              <a:rPr lang="es-ES" dirty="0" err="1"/>
              <a:t>is</a:t>
            </a:r>
            <a:r>
              <a:rPr lang="es-ES" dirty="0"/>
              <a:t> a </a:t>
            </a:r>
            <a:r>
              <a:rPr lang="es-ES" dirty="0" err="1"/>
              <a:t>list</a:t>
            </a:r>
            <a:r>
              <a:rPr lang="es-ES" dirty="0"/>
              <a:t> </a:t>
            </a:r>
            <a:r>
              <a:rPr lang="es-ES" dirty="0" err="1"/>
              <a:t>of</a:t>
            </a:r>
            <a:r>
              <a:rPr lang="es-ES" dirty="0"/>
              <a:t> </a:t>
            </a:r>
            <a:r>
              <a:rPr lang="es-ES" dirty="0" err="1"/>
              <a:t>published</a:t>
            </a:r>
            <a:r>
              <a:rPr lang="es-ES" dirty="0"/>
              <a:t> </a:t>
            </a:r>
            <a:r>
              <a:rPr lang="es-ES" dirty="0" err="1"/>
              <a:t>academic</a:t>
            </a:r>
            <a:r>
              <a:rPr lang="es-ES" dirty="0"/>
              <a:t> </a:t>
            </a:r>
            <a:r>
              <a:rPr lang="es-ES" dirty="0" err="1"/>
              <a:t>journals</a:t>
            </a:r>
            <a:r>
              <a:rPr lang="es-ES" dirty="0"/>
              <a:t>. </a:t>
            </a:r>
            <a:r>
              <a:rPr lang="es-ES" dirty="0" err="1"/>
              <a:t>The</a:t>
            </a:r>
            <a:r>
              <a:rPr lang="es-ES" dirty="0"/>
              <a:t> JCR </a:t>
            </a:r>
            <a:r>
              <a:rPr lang="es-ES" dirty="0" err="1"/>
              <a:t>gives</a:t>
            </a:r>
            <a:r>
              <a:rPr lang="es-ES" dirty="0"/>
              <a:t> </a:t>
            </a:r>
            <a:r>
              <a:rPr lang="es-ES" dirty="0" err="1"/>
              <a:t>bibliographic</a:t>
            </a:r>
            <a:r>
              <a:rPr lang="es-ES" dirty="0"/>
              <a:t> </a:t>
            </a:r>
            <a:r>
              <a:rPr lang="es-ES" dirty="0" err="1"/>
              <a:t>information</a:t>
            </a:r>
            <a:r>
              <a:rPr lang="es-ES" dirty="0"/>
              <a:t> </a:t>
            </a:r>
            <a:r>
              <a:rPr lang="es-ES" dirty="0" err="1"/>
              <a:t>about</a:t>
            </a:r>
            <a:r>
              <a:rPr lang="es-ES" dirty="0"/>
              <a:t> </a:t>
            </a:r>
            <a:r>
              <a:rPr lang="es-ES" dirty="0" err="1"/>
              <a:t>those</a:t>
            </a:r>
            <a:r>
              <a:rPr lang="es-ES" dirty="0"/>
              <a:t> </a:t>
            </a:r>
            <a:r>
              <a:rPr lang="es-ES" dirty="0" err="1"/>
              <a:t>journals</a:t>
            </a:r>
            <a:r>
              <a:rPr lang="es-ES" dirty="0"/>
              <a:t> and </a:t>
            </a:r>
            <a:r>
              <a:rPr lang="es-ES" dirty="0" err="1"/>
              <a:t>classifies</a:t>
            </a:r>
            <a:r>
              <a:rPr lang="es-ES" dirty="0"/>
              <a:t> </a:t>
            </a:r>
            <a:r>
              <a:rPr lang="es-ES" dirty="0" err="1"/>
              <a:t>them</a:t>
            </a:r>
            <a:r>
              <a:rPr lang="es-ES" dirty="0"/>
              <a:t> </a:t>
            </a:r>
            <a:r>
              <a:rPr lang="es-ES" dirty="0" err="1"/>
              <a:t>into</a:t>
            </a:r>
            <a:r>
              <a:rPr lang="es-ES" dirty="0"/>
              <a:t> </a:t>
            </a:r>
            <a:r>
              <a:rPr lang="es-ES" dirty="0" err="1"/>
              <a:t>categories</a:t>
            </a:r>
            <a:r>
              <a:rPr lang="es-ES" dirty="0"/>
              <a:t> and </a:t>
            </a:r>
            <a:r>
              <a:rPr lang="es-ES" dirty="0" err="1"/>
              <a:t>groups</a:t>
            </a:r>
            <a:r>
              <a:rPr lang="es-ES" dirty="0"/>
              <a:t> (4 </a:t>
            </a:r>
            <a:r>
              <a:rPr lang="es-ES" dirty="0" err="1"/>
              <a:t>levels</a:t>
            </a:r>
            <a:r>
              <a:rPr lang="es-ES" dirty="0"/>
              <a:t>). </a:t>
            </a:r>
          </a:p>
        </p:txBody>
      </p:sp>
    </p:spTree>
    <p:extLst>
      <p:ext uri="{BB962C8B-B14F-4D97-AF65-F5344CB8AC3E}">
        <p14:creationId xmlns:p14="http://schemas.microsoft.com/office/powerpoint/2010/main" val="324667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9BA76-4DDC-D60E-20C5-123FFF9DAE7E}"/>
              </a:ext>
            </a:extLst>
          </p:cNvPr>
          <p:cNvSpPr>
            <a:spLocks noGrp="1"/>
          </p:cNvSpPr>
          <p:nvPr>
            <p:ph type="title"/>
          </p:nvPr>
        </p:nvSpPr>
        <p:spPr/>
        <p:txBody>
          <a:bodyPr/>
          <a:lstStyle/>
          <a:p>
            <a:r>
              <a:rPr lang="es-ES" dirty="0"/>
              <a:t>“RELIABLE” SOURCES AND BUILDING A CORPUS</a:t>
            </a:r>
          </a:p>
        </p:txBody>
      </p:sp>
      <p:sp>
        <p:nvSpPr>
          <p:cNvPr id="3" name="Marcador de contenido 2">
            <a:extLst>
              <a:ext uri="{FF2B5EF4-FFF2-40B4-BE49-F238E27FC236}">
                <a16:creationId xmlns:a16="http://schemas.microsoft.com/office/drawing/2014/main" id="{0BEAA5A9-E454-33A1-F4CE-DEF3EFC374A1}"/>
              </a:ext>
            </a:extLst>
          </p:cNvPr>
          <p:cNvSpPr>
            <a:spLocks noGrp="1"/>
          </p:cNvSpPr>
          <p:nvPr>
            <p:ph idx="1"/>
          </p:nvPr>
        </p:nvSpPr>
        <p:spPr/>
        <p:txBody>
          <a:bodyPr/>
          <a:lstStyle/>
          <a:p>
            <a:r>
              <a:rPr lang="es-ES" dirty="0" err="1"/>
              <a:t>Authority</a:t>
            </a:r>
            <a:endParaRPr lang="es-ES" dirty="0"/>
          </a:p>
          <a:p>
            <a:r>
              <a:rPr lang="es-ES" dirty="0" err="1"/>
              <a:t>Bibliographic</a:t>
            </a:r>
            <a:r>
              <a:rPr lang="es-ES" dirty="0"/>
              <a:t> </a:t>
            </a:r>
            <a:r>
              <a:rPr lang="es-ES" dirty="0" err="1"/>
              <a:t>databases</a:t>
            </a:r>
            <a:r>
              <a:rPr lang="es-ES" dirty="0"/>
              <a:t>: DIALNET, JSTOR, Academia.edu (</a:t>
            </a:r>
            <a:r>
              <a:rPr lang="es-ES" dirty="0" err="1"/>
              <a:t>both</a:t>
            </a:r>
            <a:r>
              <a:rPr lang="es-ES" dirty="0"/>
              <a:t> social </a:t>
            </a:r>
            <a:r>
              <a:rPr lang="es-ES" dirty="0" err="1"/>
              <a:t>network</a:t>
            </a:r>
            <a:r>
              <a:rPr lang="es-ES" dirty="0"/>
              <a:t> and </a:t>
            </a:r>
            <a:r>
              <a:rPr lang="en-US" dirty="0"/>
              <a:t>open repository of academic articles free to read by visitors)</a:t>
            </a:r>
            <a:endParaRPr lang="es-ES" dirty="0"/>
          </a:p>
          <a:p>
            <a:r>
              <a:rPr lang="es-ES" dirty="0"/>
              <a:t>Archive: Gredos </a:t>
            </a:r>
          </a:p>
          <a:p>
            <a:r>
              <a:rPr lang="es-ES" dirty="0"/>
              <a:t>Online </a:t>
            </a:r>
            <a:r>
              <a:rPr lang="es-ES" dirty="0" err="1"/>
              <a:t>libraries</a:t>
            </a:r>
            <a:r>
              <a:rPr lang="es-ES" dirty="0"/>
              <a:t>: Cielo</a:t>
            </a:r>
          </a:p>
          <a:p>
            <a:r>
              <a:rPr lang="es-ES" dirty="0" err="1"/>
              <a:t>Source</a:t>
            </a:r>
            <a:r>
              <a:rPr lang="es-ES" dirty="0"/>
              <a:t> vs Corpus (</a:t>
            </a:r>
            <a:r>
              <a:rPr lang="es-ES" dirty="0" err="1"/>
              <a:t>you</a:t>
            </a:r>
            <a:r>
              <a:rPr lang="es-ES" dirty="0"/>
              <a:t> </a:t>
            </a:r>
            <a:r>
              <a:rPr lang="es-ES" dirty="0" err="1"/>
              <a:t>go</a:t>
            </a:r>
            <a:r>
              <a:rPr lang="es-ES" dirty="0"/>
              <a:t> and </a:t>
            </a:r>
            <a:r>
              <a:rPr lang="es-ES" dirty="0" err="1"/>
              <a:t>take</a:t>
            </a:r>
            <a:r>
              <a:rPr lang="es-ES" dirty="0"/>
              <a:t> vs </a:t>
            </a:r>
            <a:r>
              <a:rPr lang="es-ES" dirty="0" err="1"/>
              <a:t>you</a:t>
            </a:r>
            <a:r>
              <a:rPr lang="es-ES" dirty="0"/>
              <a:t> </a:t>
            </a:r>
            <a:r>
              <a:rPr lang="es-ES" dirty="0" err="1"/>
              <a:t>create</a:t>
            </a:r>
            <a:r>
              <a:rPr lang="es-ES" dirty="0"/>
              <a:t> and </a:t>
            </a:r>
            <a:r>
              <a:rPr lang="es-ES" dirty="0" err="1"/>
              <a:t>organise</a:t>
            </a:r>
            <a:r>
              <a:rPr lang="es-ES" dirty="0"/>
              <a:t>)</a:t>
            </a:r>
          </a:p>
          <a:p>
            <a:r>
              <a:rPr lang="es-ES" dirty="0"/>
              <a:t>Corpus </a:t>
            </a:r>
            <a:r>
              <a:rPr lang="es-ES" dirty="0">
                <a:sym typeface="Wingdings" panose="05000000000000000000" pitchFamily="2" charset="2"/>
              </a:rPr>
              <a:t> </a:t>
            </a:r>
            <a:r>
              <a:rPr lang="es-ES" dirty="0" err="1">
                <a:sym typeface="Wingdings" panose="05000000000000000000" pitchFamily="2" charset="2"/>
              </a:rPr>
              <a:t>Ideology</a:t>
            </a:r>
            <a:endParaRPr lang="es-ES" dirty="0"/>
          </a:p>
        </p:txBody>
      </p:sp>
    </p:spTree>
    <p:extLst>
      <p:ext uri="{BB962C8B-B14F-4D97-AF65-F5344CB8AC3E}">
        <p14:creationId xmlns:p14="http://schemas.microsoft.com/office/powerpoint/2010/main" val="410045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5A99C-8CDA-213D-D544-5CC3BE78BCAF}"/>
              </a:ext>
            </a:extLst>
          </p:cNvPr>
          <p:cNvSpPr>
            <a:spLocks noGrp="1"/>
          </p:cNvSpPr>
          <p:nvPr>
            <p:ph type="title"/>
          </p:nvPr>
        </p:nvSpPr>
        <p:spPr>
          <a:xfrm>
            <a:off x="838200" y="235671"/>
            <a:ext cx="10515600" cy="1065228"/>
          </a:xfrm>
        </p:spPr>
        <p:txBody>
          <a:bodyPr/>
          <a:lstStyle/>
          <a:p>
            <a:r>
              <a:rPr lang="es-ES" dirty="0"/>
              <a:t>IS SCIENCE REALLY NEUTRAL? (more inputs) </a:t>
            </a:r>
          </a:p>
        </p:txBody>
      </p:sp>
      <p:sp>
        <p:nvSpPr>
          <p:cNvPr id="3" name="Marcador de contenido 2">
            <a:extLst>
              <a:ext uri="{FF2B5EF4-FFF2-40B4-BE49-F238E27FC236}">
                <a16:creationId xmlns:a16="http://schemas.microsoft.com/office/drawing/2014/main" id="{8480B491-51FA-914C-BB9F-291B9630E45D}"/>
              </a:ext>
            </a:extLst>
          </p:cNvPr>
          <p:cNvSpPr>
            <a:spLocks noGrp="1"/>
          </p:cNvSpPr>
          <p:nvPr>
            <p:ph idx="1"/>
          </p:nvPr>
        </p:nvSpPr>
        <p:spPr>
          <a:xfrm>
            <a:off x="838200" y="1517715"/>
            <a:ext cx="10515600" cy="5104613"/>
          </a:xfrm>
        </p:spPr>
        <p:txBody>
          <a:bodyPr>
            <a:normAutofit fontScale="92500" lnSpcReduction="20000"/>
          </a:bodyPr>
          <a:lstStyle/>
          <a:p>
            <a:r>
              <a:rPr lang="es-ES" dirty="0"/>
              <a:t>Antonio Gramsci </a:t>
            </a:r>
          </a:p>
          <a:p>
            <a:r>
              <a:rPr lang="es-ES" dirty="0" err="1"/>
              <a:t>The</a:t>
            </a:r>
            <a:r>
              <a:rPr lang="es-ES" dirty="0"/>
              <a:t> concept </a:t>
            </a:r>
            <a:r>
              <a:rPr lang="es-ES" dirty="0" err="1"/>
              <a:t>of</a:t>
            </a:r>
            <a:r>
              <a:rPr lang="es-ES" dirty="0"/>
              <a:t> “cultural </a:t>
            </a:r>
            <a:r>
              <a:rPr lang="es-ES" dirty="0" err="1"/>
              <a:t>hegemony</a:t>
            </a:r>
            <a:r>
              <a:rPr lang="es-ES" dirty="0"/>
              <a:t>”</a:t>
            </a:r>
          </a:p>
          <a:p>
            <a:pPr algn="just"/>
            <a:r>
              <a:rPr lang="en-US" dirty="0"/>
              <a:t>In Marxist philosophy, according to Gramsci’s definition, “cultural hegemony” is the dominance of a culturally diverse society by a ruling class (the upper class) who manipulates the culture of that society (the beliefs, perceptions, values, and traditions) so that the worldview of that ruling class becomes the accepted cultural norm by everyone. </a:t>
            </a:r>
          </a:p>
          <a:p>
            <a:pPr marL="0" indent="0" algn="just">
              <a:buNone/>
            </a:pPr>
            <a:r>
              <a:rPr lang="en-US" dirty="0"/>
              <a:t>As the universal dominant ideology, the ruling-</a:t>
            </a:r>
            <a:r>
              <a:rPr lang="en-US" dirty="0" err="1"/>
              <a:t>class’</a:t>
            </a:r>
            <a:r>
              <a:rPr lang="en-US" dirty="0"/>
              <a:t> worldview                misrepresents the social, political, and economic status quo as </a:t>
            </a:r>
            <a:r>
              <a:rPr lang="en-US" dirty="0">
                <a:solidFill>
                  <a:srgbClr val="FF0000"/>
                </a:solidFill>
                <a:highlight>
                  <a:srgbClr val="FFFF00"/>
                </a:highlight>
              </a:rPr>
              <a:t>natural</a:t>
            </a:r>
            <a:r>
              <a:rPr lang="en-US" dirty="0"/>
              <a:t>, </a:t>
            </a:r>
            <a:r>
              <a:rPr lang="en-US" dirty="0">
                <a:solidFill>
                  <a:srgbClr val="FF0000"/>
                </a:solidFill>
                <a:highlight>
                  <a:srgbClr val="FFFF00"/>
                </a:highlight>
              </a:rPr>
              <a:t>objective</a:t>
            </a:r>
            <a:r>
              <a:rPr lang="en-US" dirty="0"/>
              <a:t>, </a:t>
            </a:r>
            <a:r>
              <a:rPr lang="en-US" dirty="0">
                <a:solidFill>
                  <a:srgbClr val="FF0000"/>
                </a:solidFill>
                <a:highlight>
                  <a:srgbClr val="FFFF00"/>
                </a:highlight>
              </a:rPr>
              <a:t>inevitable</a:t>
            </a:r>
            <a:r>
              <a:rPr lang="en-US" dirty="0"/>
              <a:t>, and perpetual social conditions that benefit every social class, rather than as artificial social constructs that benefit only the ruling class.</a:t>
            </a:r>
          </a:p>
          <a:p>
            <a:pPr marL="0" indent="0" algn="just">
              <a:buNone/>
            </a:pPr>
            <a:r>
              <a:rPr lang="en-US" dirty="0">
                <a:sym typeface="Wingdings" panose="05000000000000000000" pitchFamily="2" charset="2"/>
              </a:rPr>
              <a:t>There is no alternative // Capitalism is not perfect but there is no way back</a:t>
            </a:r>
            <a:endParaRPr lang="en-US" dirty="0"/>
          </a:p>
          <a:p>
            <a:r>
              <a:rPr lang="en-US" dirty="0"/>
              <a:t>Pasolini’s </a:t>
            </a:r>
            <a:r>
              <a:rPr lang="en-US" dirty="0" err="1"/>
              <a:t>Teorema</a:t>
            </a:r>
            <a:r>
              <a:rPr lang="en-US" dirty="0"/>
              <a:t> (1968)</a:t>
            </a:r>
          </a:p>
          <a:p>
            <a:r>
              <a:rPr lang="en-US" dirty="0"/>
              <a:t>Can this be applied to science?</a:t>
            </a:r>
          </a:p>
        </p:txBody>
      </p:sp>
    </p:spTree>
    <p:extLst>
      <p:ext uri="{BB962C8B-B14F-4D97-AF65-F5344CB8AC3E}">
        <p14:creationId xmlns:p14="http://schemas.microsoft.com/office/powerpoint/2010/main" val="221831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F3EB73-BF94-80CE-049C-906051C88FFF}"/>
              </a:ext>
            </a:extLst>
          </p:cNvPr>
          <p:cNvSpPr>
            <a:spLocks noGrp="1"/>
          </p:cNvSpPr>
          <p:nvPr>
            <p:ph idx="1"/>
          </p:nvPr>
        </p:nvSpPr>
        <p:spPr>
          <a:xfrm>
            <a:off x="838200" y="490194"/>
            <a:ext cx="10515600" cy="6221691"/>
          </a:xfrm>
        </p:spPr>
        <p:txBody>
          <a:bodyPr>
            <a:normAutofit lnSpcReduction="10000"/>
          </a:bodyPr>
          <a:lstStyle/>
          <a:p>
            <a:r>
              <a:rPr lang="it-IT" dirty="0"/>
              <a:t>Galileo vs Socrates / Charter of Race (Manifesto degli scienziati razzisti, 1938)</a:t>
            </a:r>
          </a:p>
          <a:p>
            <a:r>
              <a:rPr lang="it-IT" dirty="0"/>
              <a:t>Science and Christianity (Galimberti) </a:t>
            </a:r>
            <a:r>
              <a:rPr lang="it-IT" dirty="0">
                <a:sym typeface="Wingdings" panose="05000000000000000000" pitchFamily="2" charset="2"/>
              </a:rPr>
              <a:t> future as progress </a:t>
            </a:r>
          </a:p>
          <a:p>
            <a:r>
              <a:rPr lang="en-US" dirty="0"/>
              <a:t>Metaphysics as science (Kant - Critique of Pure Reason)</a:t>
            </a:r>
          </a:p>
          <a:p>
            <a:r>
              <a:rPr lang="en-US" dirty="0"/>
              <a:t>Do you believe in science? Science as a new religion (dogma)</a:t>
            </a:r>
          </a:p>
          <a:p>
            <a:r>
              <a:rPr lang="el-GR" dirty="0"/>
              <a:t>Τέχνη</a:t>
            </a:r>
            <a:r>
              <a:rPr lang="es-ES" dirty="0"/>
              <a:t> (</a:t>
            </a:r>
            <a:r>
              <a:rPr lang="es-ES" dirty="0" err="1"/>
              <a:t>technique</a:t>
            </a:r>
            <a:r>
              <a:rPr lang="es-ES" dirty="0"/>
              <a:t>/</a:t>
            </a:r>
            <a:r>
              <a:rPr lang="es-ES" dirty="0" err="1"/>
              <a:t>technology</a:t>
            </a:r>
            <a:r>
              <a:rPr lang="es-ES" dirty="0"/>
              <a:t>)</a:t>
            </a:r>
            <a:r>
              <a:rPr lang="es-ES" dirty="0">
                <a:sym typeface="Wingdings" panose="05000000000000000000" pitchFamily="2" charset="2"/>
              </a:rPr>
              <a:t> </a:t>
            </a:r>
            <a:r>
              <a:rPr lang="es-ES" dirty="0" err="1">
                <a:sym typeface="Wingdings" panose="05000000000000000000" pitchFamily="2" charset="2"/>
              </a:rPr>
              <a:t>The</a:t>
            </a:r>
            <a:r>
              <a:rPr lang="es-ES" dirty="0">
                <a:sym typeface="Wingdings" panose="05000000000000000000" pitchFamily="2" charset="2"/>
              </a:rPr>
              <a:t> </a:t>
            </a:r>
            <a:r>
              <a:rPr lang="es-ES" dirty="0" err="1">
                <a:sym typeface="Wingdings" panose="05000000000000000000" pitchFamily="2" charset="2"/>
              </a:rPr>
              <a:t>highest</a:t>
            </a:r>
            <a:r>
              <a:rPr lang="es-ES" dirty="0">
                <a:sym typeface="Wingdings" panose="05000000000000000000" pitchFamily="2" charset="2"/>
              </a:rPr>
              <a:t> </a:t>
            </a:r>
            <a:r>
              <a:rPr lang="es-ES" dirty="0" err="1">
                <a:sym typeface="Wingdings" panose="05000000000000000000" pitchFamily="2" charset="2"/>
              </a:rPr>
              <a:t>form</a:t>
            </a:r>
            <a:r>
              <a:rPr lang="es-ES" dirty="0">
                <a:sym typeface="Wingdings" panose="05000000000000000000" pitchFamily="2" charset="2"/>
              </a:rPr>
              <a:t> </a:t>
            </a:r>
            <a:r>
              <a:rPr lang="es-ES" dirty="0" err="1">
                <a:sym typeface="Wingdings" panose="05000000000000000000" pitchFamily="2" charset="2"/>
              </a:rPr>
              <a:t>of</a:t>
            </a:r>
            <a:r>
              <a:rPr lang="es-ES" dirty="0">
                <a:sym typeface="Wingdings" panose="05000000000000000000" pitchFamily="2" charset="2"/>
              </a:rPr>
              <a:t> </a:t>
            </a:r>
            <a:r>
              <a:rPr lang="es-ES" dirty="0" err="1">
                <a:sym typeface="Wingdings" panose="05000000000000000000" pitchFamily="2" charset="2"/>
              </a:rPr>
              <a:t>rationality</a:t>
            </a:r>
            <a:r>
              <a:rPr lang="es-ES" dirty="0">
                <a:sym typeface="Wingdings" panose="05000000000000000000" pitchFamily="2" charset="2"/>
              </a:rPr>
              <a:t> </a:t>
            </a:r>
            <a:r>
              <a:rPr lang="es-ES" dirty="0" err="1">
                <a:sym typeface="Wingdings" panose="05000000000000000000" pitchFamily="2" charset="2"/>
              </a:rPr>
              <a:t>ever</a:t>
            </a:r>
            <a:r>
              <a:rPr lang="es-ES" dirty="0">
                <a:sym typeface="Wingdings" panose="05000000000000000000" pitchFamily="2" charset="2"/>
              </a:rPr>
              <a:t> </a:t>
            </a:r>
            <a:r>
              <a:rPr lang="es-ES" dirty="0" err="1">
                <a:sym typeface="Wingdings" panose="05000000000000000000" pitchFamily="2" charset="2"/>
              </a:rPr>
              <a:t>reached</a:t>
            </a:r>
            <a:r>
              <a:rPr lang="es-ES" dirty="0">
                <a:sym typeface="Wingdings" panose="05000000000000000000" pitchFamily="2" charset="2"/>
              </a:rPr>
              <a:t> </a:t>
            </a:r>
            <a:r>
              <a:rPr lang="es-ES" dirty="0" err="1">
                <a:sym typeface="Wingdings" panose="05000000000000000000" pitchFamily="2" charset="2"/>
              </a:rPr>
              <a:t>by</a:t>
            </a:r>
            <a:r>
              <a:rPr lang="es-ES" dirty="0">
                <a:sym typeface="Wingdings" panose="05000000000000000000" pitchFamily="2" charset="2"/>
              </a:rPr>
              <a:t> </a:t>
            </a:r>
            <a:r>
              <a:rPr lang="es-ES" dirty="0" err="1">
                <a:sym typeface="Wingdings" panose="05000000000000000000" pitchFamily="2" charset="2"/>
              </a:rPr>
              <a:t>humanity</a:t>
            </a:r>
            <a:r>
              <a:rPr lang="es-ES" dirty="0">
                <a:sym typeface="Wingdings" panose="05000000000000000000" pitchFamily="2" charset="2"/>
              </a:rPr>
              <a:t>, free </a:t>
            </a:r>
            <a:r>
              <a:rPr lang="es-ES" dirty="0" err="1">
                <a:sym typeface="Wingdings" panose="05000000000000000000" pitchFamily="2" charset="2"/>
              </a:rPr>
              <a:t>from</a:t>
            </a:r>
            <a:r>
              <a:rPr lang="es-ES" dirty="0">
                <a:sym typeface="Wingdings" panose="05000000000000000000" pitchFamily="2" charset="2"/>
              </a:rPr>
              <a:t> </a:t>
            </a:r>
            <a:r>
              <a:rPr lang="es-ES" dirty="0" err="1">
                <a:sym typeface="Wingdings" panose="05000000000000000000" pitchFamily="2" charset="2"/>
              </a:rPr>
              <a:t>any</a:t>
            </a:r>
            <a:r>
              <a:rPr lang="es-ES" dirty="0">
                <a:sym typeface="Wingdings" panose="05000000000000000000" pitchFamily="2" charset="2"/>
              </a:rPr>
              <a:t> </a:t>
            </a:r>
            <a:r>
              <a:rPr lang="es-ES" dirty="0" err="1">
                <a:sym typeface="Wingdings" panose="05000000000000000000" pitchFamily="2" charset="2"/>
              </a:rPr>
              <a:t>type</a:t>
            </a:r>
            <a:r>
              <a:rPr lang="es-ES" dirty="0">
                <a:sym typeface="Wingdings" panose="05000000000000000000" pitchFamily="2" charset="2"/>
              </a:rPr>
              <a:t> </a:t>
            </a:r>
            <a:r>
              <a:rPr lang="es-ES" dirty="0" err="1">
                <a:sym typeface="Wingdings" panose="05000000000000000000" pitchFamily="2" charset="2"/>
              </a:rPr>
              <a:t>of</a:t>
            </a:r>
            <a:r>
              <a:rPr lang="es-ES" dirty="0">
                <a:sym typeface="Wingdings" panose="05000000000000000000" pitchFamily="2" charset="2"/>
              </a:rPr>
              <a:t> </a:t>
            </a:r>
            <a:r>
              <a:rPr lang="es-ES" b="1" u="sng" dirty="0" err="1">
                <a:sym typeface="Wingdings" panose="05000000000000000000" pitchFamily="2" charset="2"/>
              </a:rPr>
              <a:t>ethics</a:t>
            </a:r>
            <a:r>
              <a:rPr lang="es-ES" dirty="0">
                <a:sym typeface="Wingdings" panose="05000000000000000000" pitchFamily="2" charset="2"/>
              </a:rPr>
              <a:t>. </a:t>
            </a:r>
            <a:r>
              <a:rPr lang="es-ES" dirty="0" err="1">
                <a:sym typeface="Wingdings" panose="05000000000000000000" pitchFamily="2" charset="2"/>
              </a:rPr>
              <a:t>Not</a:t>
            </a:r>
            <a:r>
              <a:rPr lang="es-ES" dirty="0">
                <a:sym typeface="Wingdings" panose="05000000000000000000" pitchFamily="2" charset="2"/>
              </a:rPr>
              <a:t> </a:t>
            </a:r>
            <a:r>
              <a:rPr lang="es-ES" dirty="0" err="1">
                <a:sym typeface="Wingdings" panose="05000000000000000000" pitchFamily="2" charset="2"/>
              </a:rPr>
              <a:t>yet</a:t>
            </a:r>
            <a:r>
              <a:rPr lang="es-ES" dirty="0">
                <a:sym typeface="Wingdings" panose="05000000000000000000" pitchFamily="2" charset="2"/>
              </a:rPr>
              <a:t> a </a:t>
            </a:r>
            <a:r>
              <a:rPr lang="es-ES" dirty="0" err="1">
                <a:sym typeface="Wingdings" panose="05000000000000000000" pitchFamily="2" charset="2"/>
              </a:rPr>
              <a:t>tool</a:t>
            </a:r>
            <a:r>
              <a:rPr lang="es-ES" dirty="0">
                <a:sym typeface="Wingdings" panose="05000000000000000000" pitchFamily="2" charset="2"/>
              </a:rPr>
              <a:t> in </a:t>
            </a:r>
            <a:r>
              <a:rPr lang="es-ES" dirty="0" err="1">
                <a:sym typeface="Wingdings" panose="05000000000000000000" pitchFamily="2" charset="2"/>
              </a:rPr>
              <a:t>the</a:t>
            </a:r>
            <a:r>
              <a:rPr lang="es-ES" dirty="0">
                <a:sym typeface="Wingdings" panose="05000000000000000000" pitchFamily="2" charset="2"/>
              </a:rPr>
              <a:t> </a:t>
            </a:r>
            <a:r>
              <a:rPr lang="es-ES" dirty="0" err="1">
                <a:sym typeface="Wingdings" panose="05000000000000000000" pitchFamily="2" charset="2"/>
              </a:rPr>
              <a:t>hands</a:t>
            </a:r>
            <a:r>
              <a:rPr lang="es-ES" dirty="0">
                <a:sym typeface="Wingdings" panose="05000000000000000000" pitchFamily="2" charset="2"/>
              </a:rPr>
              <a:t> </a:t>
            </a:r>
            <a:r>
              <a:rPr lang="es-ES" dirty="0" err="1">
                <a:sym typeface="Wingdings" panose="05000000000000000000" pitchFamily="2" charset="2"/>
              </a:rPr>
              <a:t>of</a:t>
            </a:r>
            <a:r>
              <a:rPr lang="es-ES" dirty="0">
                <a:sym typeface="Wingdings" panose="05000000000000000000" pitchFamily="2" charset="2"/>
              </a:rPr>
              <a:t> </a:t>
            </a:r>
            <a:r>
              <a:rPr lang="es-ES" dirty="0" err="1">
                <a:sym typeface="Wingdings" panose="05000000000000000000" pitchFamily="2" charset="2"/>
              </a:rPr>
              <a:t>humankind</a:t>
            </a:r>
            <a:r>
              <a:rPr lang="es-ES" dirty="0">
                <a:sym typeface="Wingdings" panose="05000000000000000000" pitchFamily="2" charset="2"/>
              </a:rPr>
              <a:t>, </a:t>
            </a:r>
            <a:r>
              <a:rPr lang="es-ES" dirty="0" err="1">
                <a:sym typeface="Wingdings" panose="05000000000000000000" pitchFamily="2" charset="2"/>
              </a:rPr>
              <a:t>not</a:t>
            </a:r>
            <a:r>
              <a:rPr lang="es-ES" dirty="0">
                <a:sym typeface="Wingdings" panose="05000000000000000000" pitchFamily="2" charset="2"/>
              </a:rPr>
              <a:t> a </a:t>
            </a:r>
            <a:r>
              <a:rPr lang="es-ES" i="1" dirty="0" err="1">
                <a:sym typeface="Wingdings" panose="05000000000000000000" pitchFamily="2" charset="2"/>
              </a:rPr>
              <a:t>medium</a:t>
            </a:r>
            <a:r>
              <a:rPr lang="es-ES" dirty="0">
                <a:sym typeface="Wingdings" panose="05000000000000000000" pitchFamily="2" charset="2"/>
              </a:rPr>
              <a:t> </a:t>
            </a:r>
            <a:r>
              <a:rPr lang="es-ES" dirty="0" err="1">
                <a:sym typeface="Wingdings" panose="05000000000000000000" pitchFamily="2" charset="2"/>
              </a:rPr>
              <a:t>but</a:t>
            </a:r>
            <a:r>
              <a:rPr lang="es-ES" dirty="0">
                <a:sym typeface="Wingdings" panose="05000000000000000000" pitchFamily="2" charset="2"/>
              </a:rPr>
              <a:t> </a:t>
            </a:r>
            <a:r>
              <a:rPr lang="es-ES" dirty="0" err="1">
                <a:sym typeface="Wingdings" panose="05000000000000000000" pitchFamily="2" charset="2"/>
              </a:rPr>
              <a:t>the</a:t>
            </a:r>
            <a:r>
              <a:rPr lang="es-ES" dirty="0">
                <a:sym typeface="Wingdings" panose="05000000000000000000" pitchFamily="2" charset="2"/>
              </a:rPr>
              <a:t> new </a:t>
            </a:r>
            <a:r>
              <a:rPr lang="es-ES" i="1" dirty="0" err="1">
                <a:sym typeface="Wingdings" panose="05000000000000000000" pitchFamily="2" charset="2"/>
              </a:rPr>
              <a:t>conditio</a:t>
            </a:r>
            <a:r>
              <a:rPr lang="es-ES" i="1" dirty="0">
                <a:sym typeface="Wingdings" panose="05000000000000000000" pitchFamily="2" charset="2"/>
              </a:rPr>
              <a:t> sine qua non </a:t>
            </a:r>
            <a:r>
              <a:rPr lang="es-ES" dirty="0" err="1">
                <a:sym typeface="Wingdings" panose="05000000000000000000" pitchFamily="2" charset="2"/>
              </a:rPr>
              <a:t>for</a:t>
            </a:r>
            <a:r>
              <a:rPr lang="es-ES" dirty="0">
                <a:sym typeface="Wingdings" panose="05000000000000000000" pitchFamily="2" charset="2"/>
              </a:rPr>
              <a:t> </a:t>
            </a:r>
            <a:r>
              <a:rPr lang="es-ES" dirty="0" err="1">
                <a:sym typeface="Wingdings" panose="05000000000000000000" pitchFamily="2" charset="2"/>
              </a:rPr>
              <a:t>any</a:t>
            </a:r>
            <a:r>
              <a:rPr lang="es-ES" dirty="0">
                <a:sym typeface="Wingdings" panose="05000000000000000000" pitchFamily="2" charset="2"/>
              </a:rPr>
              <a:t> human </a:t>
            </a:r>
            <a:r>
              <a:rPr lang="es-ES" dirty="0" err="1">
                <a:sym typeface="Wingdings" panose="05000000000000000000" pitchFamily="2" charset="2"/>
              </a:rPr>
              <a:t>activity</a:t>
            </a:r>
            <a:r>
              <a:rPr lang="es-ES" dirty="0">
                <a:sym typeface="Wingdings" panose="05000000000000000000" pitchFamily="2" charset="2"/>
              </a:rPr>
              <a:t>, </a:t>
            </a:r>
            <a:r>
              <a:rPr lang="es-ES" dirty="0" err="1">
                <a:sym typeface="Wingdings" panose="05000000000000000000" pitchFamily="2" charset="2"/>
              </a:rPr>
              <a:t>therefore</a:t>
            </a:r>
            <a:r>
              <a:rPr lang="es-ES" dirty="0">
                <a:sym typeface="Wingdings" panose="05000000000000000000" pitchFamily="2" charset="2"/>
              </a:rPr>
              <a:t> </a:t>
            </a:r>
            <a:r>
              <a:rPr lang="es-ES" dirty="0" err="1">
                <a:sym typeface="Wingdings" panose="05000000000000000000" pitchFamily="2" charset="2"/>
              </a:rPr>
              <a:t>an</a:t>
            </a:r>
            <a:r>
              <a:rPr lang="es-ES" dirty="0">
                <a:sym typeface="Wingdings" panose="05000000000000000000" pitchFamily="2" charset="2"/>
              </a:rPr>
              <a:t> </a:t>
            </a:r>
            <a:r>
              <a:rPr lang="es-ES" dirty="0" err="1">
                <a:sym typeface="Wingdings" panose="05000000000000000000" pitchFamily="2" charset="2"/>
              </a:rPr>
              <a:t>aim</a:t>
            </a:r>
            <a:r>
              <a:rPr lang="es-ES" dirty="0">
                <a:sym typeface="Wingdings" panose="05000000000000000000" pitchFamily="2" charset="2"/>
              </a:rPr>
              <a:t> </a:t>
            </a:r>
            <a:r>
              <a:rPr lang="es-ES" dirty="0" err="1">
                <a:sym typeface="Wingdings" panose="05000000000000000000" pitchFamily="2" charset="2"/>
              </a:rPr>
              <a:t>by</a:t>
            </a:r>
            <a:r>
              <a:rPr lang="es-ES" dirty="0">
                <a:sym typeface="Wingdings" panose="05000000000000000000" pitchFamily="2" charset="2"/>
              </a:rPr>
              <a:t> </a:t>
            </a:r>
            <a:r>
              <a:rPr lang="es-ES" dirty="0" err="1">
                <a:sym typeface="Wingdings" panose="05000000000000000000" pitchFamily="2" charset="2"/>
              </a:rPr>
              <a:t>itself</a:t>
            </a:r>
            <a:r>
              <a:rPr lang="es-ES" dirty="0">
                <a:sym typeface="Wingdings" panose="05000000000000000000" pitchFamily="2" charset="2"/>
              </a:rPr>
              <a:t> </a:t>
            </a:r>
            <a:r>
              <a:rPr lang="es-ES" dirty="0" err="1">
                <a:sym typeface="Wingdings" panose="05000000000000000000" pitchFamily="2" charset="2"/>
              </a:rPr>
              <a:t>that</a:t>
            </a:r>
            <a:r>
              <a:rPr lang="es-ES" dirty="0">
                <a:sym typeface="Wingdings" panose="05000000000000000000" pitchFamily="2" charset="2"/>
              </a:rPr>
              <a:t> </a:t>
            </a:r>
            <a:r>
              <a:rPr lang="es-ES" dirty="0" err="1">
                <a:sym typeface="Wingdings" panose="05000000000000000000" pitchFamily="2" charset="2"/>
              </a:rPr>
              <a:t>controls</a:t>
            </a:r>
            <a:r>
              <a:rPr lang="es-ES" dirty="0">
                <a:sym typeface="Wingdings" panose="05000000000000000000" pitchFamily="2" charset="2"/>
              </a:rPr>
              <a:t> and rules </a:t>
            </a:r>
            <a:r>
              <a:rPr lang="es-ES" dirty="0" err="1">
                <a:sym typeface="Wingdings" panose="05000000000000000000" pitchFamily="2" charset="2"/>
              </a:rPr>
              <a:t>all</a:t>
            </a:r>
            <a:r>
              <a:rPr lang="es-ES" dirty="0">
                <a:sym typeface="Wingdings" panose="05000000000000000000" pitchFamily="2" charset="2"/>
              </a:rPr>
              <a:t> </a:t>
            </a:r>
            <a:r>
              <a:rPr lang="es-ES" dirty="0" err="1">
                <a:sym typeface="Wingdings" panose="05000000000000000000" pitchFamily="2" charset="2"/>
              </a:rPr>
              <a:t>people</a:t>
            </a:r>
            <a:r>
              <a:rPr lang="es-ES" dirty="0">
                <a:sym typeface="Wingdings" panose="05000000000000000000" pitchFamily="2" charset="2"/>
              </a:rPr>
              <a:t>.</a:t>
            </a:r>
          </a:p>
          <a:p>
            <a:r>
              <a:rPr lang="es-ES" dirty="0">
                <a:sym typeface="Wingdings" panose="05000000000000000000" pitchFamily="2" charset="2"/>
              </a:rPr>
              <a:t>Who </a:t>
            </a:r>
            <a:r>
              <a:rPr lang="es-ES" dirty="0" err="1">
                <a:sym typeface="Wingdings" panose="05000000000000000000" pitchFamily="2" charset="2"/>
              </a:rPr>
              <a:t>invented</a:t>
            </a:r>
            <a:r>
              <a:rPr lang="es-ES" dirty="0">
                <a:sym typeface="Wingdings" panose="05000000000000000000" pitchFamily="2" charset="2"/>
              </a:rPr>
              <a:t> </a:t>
            </a:r>
            <a:r>
              <a:rPr lang="es-ES" dirty="0" err="1">
                <a:sym typeface="Wingdings" panose="05000000000000000000" pitchFamily="2" charset="2"/>
              </a:rPr>
              <a:t>science</a:t>
            </a:r>
            <a:r>
              <a:rPr lang="es-ES" dirty="0">
                <a:sym typeface="Wingdings" panose="05000000000000000000" pitchFamily="2" charset="2"/>
              </a:rPr>
              <a:t>?  </a:t>
            </a:r>
          </a:p>
          <a:p>
            <a:r>
              <a:rPr lang="es-ES" dirty="0" err="1">
                <a:sym typeface="Wingdings" panose="05000000000000000000" pitchFamily="2" charset="2"/>
              </a:rPr>
              <a:t>The</a:t>
            </a:r>
            <a:r>
              <a:rPr lang="es-ES" dirty="0">
                <a:sym typeface="Wingdings" panose="05000000000000000000" pitchFamily="2" charset="2"/>
              </a:rPr>
              <a:t> false </a:t>
            </a:r>
            <a:r>
              <a:rPr lang="es-ES" dirty="0" err="1">
                <a:sym typeface="Wingdings" panose="05000000000000000000" pitchFamily="2" charset="2"/>
              </a:rPr>
              <a:t>dichotomy</a:t>
            </a:r>
            <a:r>
              <a:rPr lang="es-ES" dirty="0">
                <a:sym typeface="Wingdings" panose="05000000000000000000" pitchFamily="2" charset="2"/>
              </a:rPr>
              <a:t> </a:t>
            </a:r>
            <a:r>
              <a:rPr lang="es-ES" dirty="0" err="1">
                <a:sym typeface="Wingdings" panose="05000000000000000000" pitchFamily="2" charset="2"/>
              </a:rPr>
              <a:t>between</a:t>
            </a:r>
            <a:r>
              <a:rPr lang="es-ES" dirty="0">
                <a:sym typeface="Wingdings" panose="05000000000000000000" pitchFamily="2" charset="2"/>
              </a:rPr>
              <a:t> </a:t>
            </a:r>
            <a:r>
              <a:rPr lang="es-ES" dirty="0" err="1">
                <a:sym typeface="Wingdings" panose="05000000000000000000" pitchFamily="2" charset="2"/>
              </a:rPr>
              <a:t>science</a:t>
            </a:r>
            <a:r>
              <a:rPr lang="es-ES" dirty="0">
                <a:sym typeface="Wingdings" panose="05000000000000000000" pitchFamily="2" charset="2"/>
              </a:rPr>
              <a:t> and </a:t>
            </a:r>
            <a:r>
              <a:rPr lang="es-ES" dirty="0" err="1">
                <a:sym typeface="Wingdings" panose="05000000000000000000" pitchFamily="2" charset="2"/>
              </a:rPr>
              <a:t>humanistic</a:t>
            </a:r>
            <a:r>
              <a:rPr lang="es-ES" dirty="0">
                <a:sym typeface="Wingdings" panose="05000000000000000000" pitchFamily="2" charset="2"/>
              </a:rPr>
              <a:t> disciplines </a:t>
            </a:r>
          </a:p>
          <a:p>
            <a:r>
              <a:rPr lang="es-ES" dirty="0" err="1">
                <a:sym typeface="Wingdings" panose="05000000000000000000" pitchFamily="2" charset="2"/>
              </a:rPr>
              <a:t>The</a:t>
            </a:r>
            <a:r>
              <a:rPr lang="es-ES" dirty="0">
                <a:sym typeface="Wingdings" panose="05000000000000000000" pitchFamily="2" charset="2"/>
              </a:rPr>
              <a:t> </a:t>
            </a:r>
            <a:r>
              <a:rPr lang="es-ES" dirty="0" err="1">
                <a:sym typeface="Wingdings" panose="05000000000000000000" pitchFamily="2" charset="2"/>
              </a:rPr>
              <a:t>obsession</a:t>
            </a:r>
            <a:r>
              <a:rPr lang="es-ES" dirty="0">
                <a:sym typeface="Wingdings" panose="05000000000000000000" pitchFamily="2" charset="2"/>
              </a:rPr>
              <a:t> </a:t>
            </a:r>
            <a:r>
              <a:rPr lang="es-ES" dirty="0" err="1">
                <a:sym typeface="Wingdings" panose="05000000000000000000" pitchFamily="2" charset="2"/>
              </a:rPr>
              <a:t>of</a:t>
            </a:r>
            <a:r>
              <a:rPr lang="es-ES" dirty="0">
                <a:sym typeface="Wingdings" panose="05000000000000000000" pitchFamily="2" charset="2"/>
              </a:rPr>
              <a:t> </a:t>
            </a:r>
            <a:r>
              <a:rPr lang="es-ES" dirty="0" err="1">
                <a:sym typeface="Wingdings" panose="05000000000000000000" pitchFamily="2" charset="2"/>
              </a:rPr>
              <a:t>humanistic</a:t>
            </a:r>
            <a:r>
              <a:rPr lang="es-ES" dirty="0">
                <a:sym typeface="Wingdings" panose="05000000000000000000" pitchFamily="2" charset="2"/>
              </a:rPr>
              <a:t> disciplines </a:t>
            </a:r>
            <a:r>
              <a:rPr lang="es-ES" dirty="0" err="1">
                <a:sym typeface="Wingdings" panose="05000000000000000000" pitchFamily="2" charset="2"/>
              </a:rPr>
              <a:t>with</a:t>
            </a:r>
            <a:r>
              <a:rPr lang="es-ES" dirty="0">
                <a:sym typeface="Wingdings" panose="05000000000000000000" pitchFamily="2" charset="2"/>
              </a:rPr>
              <a:t> </a:t>
            </a:r>
            <a:r>
              <a:rPr lang="es-ES" dirty="0" err="1">
                <a:sym typeface="Wingdings" panose="05000000000000000000" pitchFamily="2" charset="2"/>
              </a:rPr>
              <a:t>science</a:t>
            </a:r>
            <a:r>
              <a:rPr lang="es-ES" dirty="0">
                <a:sym typeface="Wingdings" panose="05000000000000000000" pitchFamily="2" charset="2"/>
              </a:rPr>
              <a:t> and </a:t>
            </a:r>
            <a:r>
              <a:rPr lang="es-ES" dirty="0" err="1">
                <a:sym typeface="Wingdings" panose="05000000000000000000" pitchFamily="2" charset="2"/>
              </a:rPr>
              <a:t>objectivity</a:t>
            </a:r>
            <a:r>
              <a:rPr lang="es-ES" dirty="0">
                <a:sym typeface="Wingdings" panose="05000000000000000000" pitchFamily="2" charset="2"/>
              </a:rPr>
              <a:t> (pipe-</a:t>
            </a:r>
            <a:r>
              <a:rPr lang="es-ES" dirty="0" err="1">
                <a:sym typeface="Wingdings" panose="05000000000000000000" pitchFamily="2" charset="2"/>
              </a:rPr>
              <a:t>dream</a:t>
            </a:r>
            <a:r>
              <a:rPr lang="es-ES" dirty="0">
                <a:sym typeface="Wingdings" panose="05000000000000000000" pitchFamily="2" charset="2"/>
              </a:rPr>
              <a:t>)</a:t>
            </a:r>
            <a:endParaRPr lang="es-ES" dirty="0"/>
          </a:p>
        </p:txBody>
      </p:sp>
    </p:spTree>
    <p:extLst>
      <p:ext uri="{BB962C8B-B14F-4D97-AF65-F5344CB8AC3E}">
        <p14:creationId xmlns:p14="http://schemas.microsoft.com/office/powerpoint/2010/main" val="219608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83E386-DF79-F4D7-675D-6C475E8C99F6}"/>
              </a:ext>
            </a:extLst>
          </p:cNvPr>
          <p:cNvSpPr>
            <a:spLocks noGrp="1"/>
          </p:cNvSpPr>
          <p:nvPr>
            <p:ph type="title"/>
          </p:nvPr>
        </p:nvSpPr>
        <p:spPr/>
        <p:txBody>
          <a:bodyPr/>
          <a:lstStyle/>
          <a:p>
            <a:r>
              <a:rPr lang="es-ES" dirty="0"/>
              <a:t>Can </a:t>
            </a:r>
            <a:r>
              <a:rPr lang="es-ES" dirty="0" err="1"/>
              <a:t>science</a:t>
            </a:r>
            <a:r>
              <a:rPr lang="es-ES" dirty="0"/>
              <a:t>, and </a:t>
            </a:r>
            <a:r>
              <a:rPr lang="es-ES" dirty="0" err="1"/>
              <a:t>its</a:t>
            </a:r>
            <a:r>
              <a:rPr lang="es-ES" dirty="0"/>
              <a:t> </a:t>
            </a:r>
            <a:r>
              <a:rPr lang="es-ES" dirty="0" err="1"/>
              <a:t>method</a:t>
            </a:r>
            <a:r>
              <a:rPr lang="es-ES" dirty="0"/>
              <a:t>, </a:t>
            </a:r>
            <a:r>
              <a:rPr lang="es-ES" dirty="0" err="1"/>
              <a:t>really</a:t>
            </a:r>
            <a:r>
              <a:rPr lang="es-ES" dirty="0"/>
              <a:t> lead </a:t>
            </a:r>
            <a:r>
              <a:rPr lang="es-ES" dirty="0" err="1"/>
              <a:t>us</a:t>
            </a:r>
            <a:r>
              <a:rPr lang="es-ES" dirty="0"/>
              <a:t> </a:t>
            </a:r>
            <a:r>
              <a:rPr lang="es-ES" dirty="0" err="1"/>
              <a:t>to</a:t>
            </a:r>
            <a:r>
              <a:rPr lang="es-ES" dirty="0"/>
              <a:t> </a:t>
            </a:r>
            <a:r>
              <a:rPr lang="es-ES" dirty="0" err="1"/>
              <a:t>Truth</a:t>
            </a:r>
            <a:r>
              <a:rPr lang="es-ES" dirty="0"/>
              <a:t>?</a:t>
            </a:r>
          </a:p>
        </p:txBody>
      </p:sp>
      <p:sp>
        <p:nvSpPr>
          <p:cNvPr id="3" name="Marcador de contenido 2">
            <a:extLst>
              <a:ext uri="{FF2B5EF4-FFF2-40B4-BE49-F238E27FC236}">
                <a16:creationId xmlns:a16="http://schemas.microsoft.com/office/drawing/2014/main" id="{38A4AF73-644D-5EF0-265E-2D965E1D3FEC}"/>
              </a:ext>
            </a:extLst>
          </p:cNvPr>
          <p:cNvSpPr>
            <a:spLocks noGrp="1"/>
          </p:cNvSpPr>
          <p:nvPr>
            <p:ph idx="1"/>
          </p:nvPr>
        </p:nvSpPr>
        <p:spPr/>
        <p:txBody>
          <a:bodyPr>
            <a:normAutofit fontScale="92500" lnSpcReduction="10000"/>
          </a:bodyPr>
          <a:lstStyle/>
          <a:p>
            <a:pPr algn="just"/>
            <a:r>
              <a:rPr lang="es-ES" dirty="0" err="1"/>
              <a:t>The</a:t>
            </a:r>
            <a:r>
              <a:rPr lang="es-ES" dirty="0"/>
              <a:t> </a:t>
            </a:r>
            <a:r>
              <a:rPr lang="es-ES" dirty="0" err="1"/>
              <a:t>principle</a:t>
            </a:r>
            <a:r>
              <a:rPr lang="es-ES" dirty="0"/>
              <a:t> </a:t>
            </a:r>
            <a:r>
              <a:rPr lang="es-ES" dirty="0" err="1"/>
              <a:t>of</a:t>
            </a:r>
            <a:r>
              <a:rPr lang="es-ES" dirty="0"/>
              <a:t> </a:t>
            </a:r>
            <a:r>
              <a:rPr lang="es-ES" dirty="0" err="1"/>
              <a:t>falsifiability</a:t>
            </a:r>
            <a:r>
              <a:rPr lang="es-ES" dirty="0"/>
              <a:t> (Karl Popper)</a:t>
            </a:r>
          </a:p>
          <a:p>
            <a:pPr algn="just"/>
            <a:r>
              <a:rPr lang="es-ES" dirty="0" err="1"/>
              <a:t>It</a:t>
            </a:r>
            <a:r>
              <a:rPr lang="es-ES" dirty="0"/>
              <a:t> </a:t>
            </a:r>
            <a:r>
              <a:rPr lang="es-ES" dirty="0" err="1"/>
              <a:t>appears</a:t>
            </a:r>
            <a:r>
              <a:rPr lang="es-ES" dirty="0"/>
              <a:t> </a:t>
            </a:r>
            <a:r>
              <a:rPr lang="es-ES" dirty="0" err="1"/>
              <a:t>clear</a:t>
            </a:r>
            <a:r>
              <a:rPr lang="es-ES" dirty="0"/>
              <a:t> </a:t>
            </a:r>
            <a:r>
              <a:rPr lang="es-ES" dirty="0" err="1"/>
              <a:t>that</a:t>
            </a:r>
            <a:r>
              <a:rPr lang="es-ES" dirty="0"/>
              <a:t> </a:t>
            </a:r>
            <a:r>
              <a:rPr lang="es-ES" dirty="0" err="1"/>
              <a:t>science</a:t>
            </a:r>
            <a:r>
              <a:rPr lang="es-ES" dirty="0"/>
              <a:t>, </a:t>
            </a:r>
            <a:r>
              <a:rPr lang="es-ES" dirty="0" err="1"/>
              <a:t>which</a:t>
            </a:r>
            <a:r>
              <a:rPr lang="es-ES" dirty="0"/>
              <a:t> </a:t>
            </a:r>
            <a:r>
              <a:rPr lang="es-ES" dirty="0" err="1"/>
              <a:t>is</a:t>
            </a:r>
            <a:r>
              <a:rPr lang="es-ES" dirty="0"/>
              <a:t> a </a:t>
            </a:r>
            <a:r>
              <a:rPr lang="es-ES" dirty="0" err="1"/>
              <a:t>choice</a:t>
            </a:r>
            <a:r>
              <a:rPr lang="es-ES" dirty="0"/>
              <a:t> (</a:t>
            </a:r>
            <a:r>
              <a:rPr lang="es-ES" dirty="0" err="1"/>
              <a:t>not</a:t>
            </a:r>
            <a:r>
              <a:rPr lang="es-ES" dirty="0"/>
              <a:t> </a:t>
            </a:r>
            <a:r>
              <a:rPr lang="es-ES" dirty="0" err="1"/>
              <a:t>the</a:t>
            </a:r>
            <a:r>
              <a:rPr lang="es-ES" dirty="0"/>
              <a:t> </a:t>
            </a:r>
            <a:r>
              <a:rPr lang="es-ES" dirty="0" err="1"/>
              <a:t>only</a:t>
            </a:r>
            <a:r>
              <a:rPr lang="es-ES" dirty="0"/>
              <a:t> </a:t>
            </a:r>
            <a:r>
              <a:rPr lang="es-ES" dirty="0" err="1"/>
              <a:t>one</a:t>
            </a:r>
            <a:r>
              <a:rPr lang="es-ES" dirty="0"/>
              <a:t> </a:t>
            </a:r>
            <a:r>
              <a:rPr lang="es-ES" dirty="0" err="1"/>
              <a:t>epistemological</a:t>
            </a:r>
            <a:r>
              <a:rPr lang="es-ES" dirty="0"/>
              <a:t> </a:t>
            </a:r>
            <a:r>
              <a:rPr lang="es-ES" dirty="0" err="1"/>
              <a:t>possibility</a:t>
            </a:r>
            <a:r>
              <a:rPr lang="es-ES" dirty="0"/>
              <a:t>) </a:t>
            </a:r>
            <a:r>
              <a:rPr lang="es-ES" dirty="0" err="1"/>
              <a:t>to</a:t>
            </a:r>
            <a:r>
              <a:rPr lang="es-ES" dirty="0"/>
              <a:t> </a:t>
            </a:r>
            <a:r>
              <a:rPr lang="es-ES" dirty="0" err="1"/>
              <a:t>know</a:t>
            </a:r>
            <a:r>
              <a:rPr lang="es-ES" dirty="0"/>
              <a:t> and </a:t>
            </a:r>
            <a:r>
              <a:rPr lang="es-ES" dirty="0" err="1"/>
              <a:t>approach</a:t>
            </a:r>
            <a:r>
              <a:rPr lang="es-ES" dirty="0"/>
              <a:t> </a:t>
            </a:r>
            <a:r>
              <a:rPr lang="es-ES" dirty="0" err="1"/>
              <a:t>reality</a:t>
            </a:r>
            <a:r>
              <a:rPr lang="es-ES" dirty="0"/>
              <a:t>, </a:t>
            </a:r>
            <a:r>
              <a:rPr lang="es-ES" dirty="0" err="1"/>
              <a:t>it</a:t>
            </a:r>
            <a:r>
              <a:rPr lang="es-ES" dirty="0"/>
              <a:t> </a:t>
            </a:r>
            <a:r>
              <a:rPr lang="es-ES" dirty="0" err="1"/>
              <a:t>is</a:t>
            </a:r>
            <a:r>
              <a:rPr lang="es-ES" dirty="0"/>
              <a:t> </a:t>
            </a:r>
            <a:r>
              <a:rPr lang="es-ES" dirty="0" err="1"/>
              <a:t>not</a:t>
            </a:r>
            <a:r>
              <a:rPr lang="es-ES" dirty="0"/>
              <a:t> </a:t>
            </a:r>
            <a:r>
              <a:rPr lang="es-ES" dirty="0" err="1"/>
              <a:t>ideological</a:t>
            </a:r>
            <a:r>
              <a:rPr lang="es-ES" dirty="0"/>
              <a:t> </a:t>
            </a:r>
            <a:r>
              <a:rPr lang="es-ES" dirty="0" err="1"/>
              <a:t>just</a:t>
            </a:r>
            <a:r>
              <a:rPr lang="es-ES" dirty="0"/>
              <a:t> </a:t>
            </a:r>
            <a:r>
              <a:rPr lang="es-ES" dirty="0" err="1"/>
              <a:t>because</a:t>
            </a:r>
            <a:r>
              <a:rPr lang="es-ES" dirty="0"/>
              <a:t> </a:t>
            </a:r>
            <a:r>
              <a:rPr lang="es-ES" dirty="0" err="1"/>
              <a:t>it</a:t>
            </a:r>
            <a:r>
              <a:rPr lang="es-ES" dirty="0"/>
              <a:t> </a:t>
            </a:r>
            <a:r>
              <a:rPr lang="es-ES" dirty="0" err="1"/>
              <a:t>is</a:t>
            </a:r>
            <a:r>
              <a:rPr lang="es-ES" dirty="0"/>
              <a:t> </a:t>
            </a:r>
            <a:r>
              <a:rPr lang="es-ES" dirty="0" err="1"/>
              <a:t>ruled</a:t>
            </a:r>
            <a:r>
              <a:rPr lang="es-ES" dirty="0"/>
              <a:t> </a:t>
            </a:r>
            <a:r>
              <a:rPr lang="es-ES" dirty="0" err="1"/>
              <a:t>by</a:t>
            </a:r>
            <a:r>
              <a:rPr lang="es-ES" dirty="0"/>
              <a:t> </a:t>
            </a:r>
            <a:r>
              <a:rPr lang="es-ES" dirty="0" err="1"/>
              <a:t>ideologized</a:t>
            </a:r>
            <a:r>
              <a:rPr lang="es-ES" dirty="0"/>
              <a:t> </a:t>
            </a:r>
            <a:r>
              <a:rPr lang="es-ES" dirty="0" err="1"/>
              <a:t>people</a:t>
            </a:r>
            <a:r>
              <a:rPr lang="es-ES" dirty="0"/>
              <a:t> and </a:t>
            </a:r>
            <a:r>
              <a:rPr lang="es-ES" dirty="0" err="1"/>
              <a:t>economical</a:t>
            </a:r>
            <a:r>
              <a:rPr lang="es-ES" dirty="0"/>
              <a:t> </a:t>
            </a:r>
            <a:r>
              <a:rPr lang="es-ES" dirty="0" err="1"/>
              <a:t>interests</a:t>
            </a:r>
            <a:r>
              <a:rPr lang="es-ES" dirty="0"/>
              <a:t> (</a:t>
            </a:r>
            <a:r>
              <a:rPr lang="es-ES" dirty="0" err="1"/>
              <a:t>Sheckman</a:t>
            </a:r>
            <a:r>
              <a:rPr lang="es-ES" dirty="0"/>
              <a:t> / Google), </a:t>
            </a:r>
            <a:r>
              <a:rPr lang="es-ES" dirty="0" err="1"/>
              <a:t>but</a:t>
            </a:r>
            <a:r>
              <a:rPr lang="es-ES" dirty="0"/>
              <a:t> </a:t>
            </a:r>
            <a:r>
              <a:rPr lang="es-ES" dirty="0" err="1"/>
              <a:t>it</a:t>
            </a:r>
            <a:r>
              <a:rPr lang="es-ES" dirty="0"/>
              <a:t> </a:t>
            </a:r>
            <a:r>
              <a:rPr lang="es-ES" dirty="0" err="1"/>
              <a:t>is</a:t>
            </a:r>
            <a:r>
              <a:rPr lang="es-ES" dirty="0"/>
              <a:t> </a:t>
            </a:r>
            <a:r>
              <a:rPr lang="es-ES" dirty="0" err="1"/>
              <a:t>ideological</a:t>
            </a:r>
            <a:r>
              <a:rPr lang="es-ES" dirty="0"/>
              <a:t> in </a:t>
            </a:r>
            <a:r>
              <a:rPr lang="es-ES" dirty="0" err="1"/>
              <a:t>its</a:t>
            </a:r>
            <a:r>
              <a:rPr lang="es-ES" dirty="0"/>
              <a:t> </a:t>
            </a:r>
            <a:r>
              <a:rPr lang="es-ES" dirty="0" err="1"/>
              <a:t>own</a:t>
            </a:r>
            <a:r>
              <a:rPr lang="es-ES" dirty="0"/>
              <a:t> </a:t>
            </a:r>
            <a:r>
              <a:rPr lang="es-ES" dirty="0" err="1"/>
              <a:t>essence</a:t>
            </a:r>
            <a:r>
              <a:rPr lang="es-ES" dirty="0"/>
              <a:t>.  </a:t>
            </a:r>
          </a:p>
          <a:p>
            <a:pPr marL="0" indent="0">
              <a:buNone/>
            </a:pPr>
            <a:endParaRPr lang="es-ES" dirty="0">
              <a:sym typeface="Wingdings" panose="05000000000000000000" pitchFamily="2" charset="2"/>
            </a:endParaRPr>
          </a:p>
          <a:p>
            <a:pPr marL="0" indent="0">
              <a:buNone/>
            </a:pPr>
            <a:r>
              <a:rPr lang="es-ES" dirty="0">
                <a:sym typeface="Wingdings" panose="05000000000000000000" pitchFamily="2" charset="2"/>
              </a:rPr>
              <a:t> THIS IS ABOUT TO GET VERY PHILOSOPHICAL:</a:t>
            </a:r>
          </a:p>
          <a:p>
            <a:pPr algn="just"/>
            <a:r>
              <a:rPr lang="en-US" dirty="0"/>
              <a:t>The lost world (Nelson Goodman): reality itself is ideological (we see it through rational symbols), therefore, the method we chose to understand which is a part and product of reality, it has to be ideological. </a:t>
            </a:r>
          </a:p>
          <a:p>
            <a:r>
              <a:rPr lang="en-US" dirty="0"/>
              <a:t>Marco Polo and his grey “unicorn”</a:t>
            </a:r>
          </a:p>
          <a:p>
            <a:endParaRPr lang="es-ES" dirty="0"/>
          </a:p>
          <a:p>
            <a:endParaRPr lang="es-ES" dirty="0"/>
          </a:p>
        </p:txBody>
      </p:sp>
    </p:spTree>
    <p:extLst>
      <p:ext uri="{BB962C8B-B14F-4D97-AF65-F5344CB8AC3E}">
        <p14:creationId xmlns:p14="http://schemas.microsoft.com/office/powerpoint/2010/main" val="269608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0EDD8-673D-EC85-1690-A4C31061AAFF}"/>
              </a:ext>
            </a:extLst>
          </p:cNvPr>
          <p:cNvSpPr>
            <a:spLocks noGrp="1"/>
          </p:cNvSpPr>
          <p:nvPr>
            <p:ph type="title"/>
          </p:nvPr>
        </p:nvSpPr>
        <p:spPr/>
        <p:txBody>
          <a:bodyPr/>
          <a:lstStyle/>
          <a:p>
            <a:pPr algn="ctr"/>
            <a:r>
              <a:rPr lang="es-ES" b="1" dirty="0"/>
              <a:t>Course </a:t>
            </a:r>
            <a:r>
              <a:rPr lang="es-ES" b="1" dirty="0" err="1"/>
              <a:t>résumé</a:t>
            </a:r>
            <a:r>
              <a:rPr lang="es-ES" b="1" dirty="0"/>
              <a:t> </a:t>
            </a:r>
          </a:p>
        </p:txBody>
      </p:sp>
      <p:sp>
        <p:nvSpPr>
          <p:cNvPr id="3" name="Marcador de contenido 2">
            <a:extLst>
              <a:ext uri="{FF2B5EF4-FFF2-40B4-BE49-F238E27FC236}">
                <a16:creationId xmlns:a16="http://schemas.microsoft.com/office/drawing/2014/main" id="{2961233D-4C9C-F71E-DC13-7F292DEABB27}"/>
              </a:ext>
            </a:extLst>
          </p:cNvPr>
          <p:cNvSpPr>
            <a:spLocks noGrp="1"/>
          </p:cNvSpPr>
          <p:nvPr>
            <p:ph idx="1"/>
          </p:nvPr>
        </p:nvSpPr>
        <p:spPr>
          <a:xfrm>
            <a:off x="838200" y="1621410"/>
            <a:ext cx="10515600" cy="4555553"/>
          </a:xfrm>
        </p:spPr>
        <p:txBody>
          <a:bodyPr>
            <a:normAutofit fontScale="70000" lnSpcReduction="20000"/>
          </a:bodyPr>
          <a:lstStyle/>
          <a:p>
            <a:r>
              <a:rPr lang="es-ES" dirty="0"/>
              <a:t>Back </a:t>
            </a:r>
            <a:r>
              <a:rPr lang="es-ES" dirty="0" err="1"/>
              <a:t>to</a:t>
            </a:r>
            <a:r>
              <a:rPr lang="es-ES" dirty="0"/>
              <a:t> </a:t>
            </a:r>
            <a:r>
              <a:rPr lang="es-ES" dirty="0" err="1"/>
              <a:t>basics</a:t>
            </a:r>
            <a:r>
              <a:rPr lang="es-ES" dirty="0"/>
              <a:t>: </a:t>
            </a:r>
            <a:r>
              <a:rPr lang="es-ES" dirty="0" err="1"/>
              <a:t>elementary</a:t>
            </a:r>
            <a:r>
              <a:rPr lang="es-ES" dirty="0"/>
              <a:t> ideas </a:t>
            </a:r>
            <a:r>
              <a:rPr lang="es-ES" dirty="0" err="1"/>
              <a:t>for</a:t>
            </a:r>
            <a:r>
              <a:rPr lang="es-ES" dirty="0"/>
              <a:t> new </a:t>
            </a:r>
            <a:r>
              <a:rPr lang="es-ES" dirty="0" err="1"/>
              <a:t>researchers</a:t>
            </a:r>
            <a:endParaRPr lang="es-ES" dirty="0"/>
          </a:p>
          <a:p>
            <a:pPr marL="0" indent="0">
              <a:buNone/>
            </a:pPr>
            <a:endParaRPr lang="es-ES" dirty="0"/>
          </a:p>
          <a:p>
            <a:r>
              <a:rPr lang="es-ES" dirty="0"/>
              <a:t>Gramsci and </a:t>
            </a:r>
            <a:r>
              <a:rPr lang="es-ES" dirty="0" err="1"/>
              <a:t>the</a:t>
            </a:r>
            <a:r>
              <a:rPr lang="es-ES" dirty="0"/>
              <a:t> concept </a:t>
            </a:r>
            <a:r>
              <a:rPr lang="es-ES" dirty="0" err="1"/>
              <a:t>of</a:t>
            </a:r>
            <a:r>
              <a:rPr lang="es-ES" dirty="0"/>
              <a:t> </a:t>
            </a:r>
            <a:r>
              <a:rPr lang="es-ES" dirty="0" err="1"/>
              <a:t>hegemony</a:t>
            </a:r>
            <a:endParaRPr lang="es-ES" dirty="0"/>
          </a:p>
          <a:p>
            <a:pPr marL="0" indent="0">
              <a:buNone/>
            </a:pPr>
            <a:endParaRPr lang="es-ES" dirty="0"/>
          </a:p>
          <a:p>
            <a:r>
              <a:rPr lang="es-ES" dirty="0" err="1"/>
              <a:t>Truth</a:t>
            </a:r>
            <a:r>
              <a:rPr lang="es-ES" dirty="0"/>
              <a:t>, </a:t>
            </a:r>
            <a:r>
              <a:rPr lang="es-ES" dirty="0" err="1"/>
              <a:t>science</a:t>
            </a:r>
            <a:r>
              <a:rPr lang="es-ES" dirty="0"/>
              <a:t> and </a:t>
            </a:r>
            <a:r>
              <a:rPr lang="es-ES" dirty="0" err="1"/>
              <a:t>ideology</a:t>
            </a:r>
            <a:r>
              <a:rPr lang="es-ES" dirty="0"/>
              <a:t>: </a:t>
            </a:r>
            <a:r>
              <a:rPr lang="es-ES" dirty="0" err="1"/>
              <a:t>the</a:t>
            </a:r>
            <a:r>
              <a:rPr lang="es-ES" dirty="0"/>
              <a:t> “</a:t>
            </a:r>
            <a:r>
              <a:rPr lang="es-ES" dirty="0" err="1"/>
              <a:t>illusion</a:t>
            </a:r>
            <a:r>
              <a:rPr lang="es-ES" dirty="0"/>
              <a:t>” </a:t>
            </a:r>
            <a:r>
              <a:rPr lang="es-ES" dirty="0" err="1"/>
              <a:t>of</a:t>
            </a:r>
            <a:r>
              <a:rPr lang="es-ES" dirty="0"/>
              <a:t> </a:t>
            </a:r>
            <a:r>
              <a:rPr lang="es-ES" dirty="0" err="1"/>
              <a:t>objectivity</a:t>
            </a:r>
            <a:r>
              <a:rPr lang="es-ES" dirty="0"/>
              <a:t> in </a:t>
            </a:r>
            <a:r>
              <a:rPr lang="es-ES" dirty="0" err="1"/>
              <a:t>research</a:t>
            </a:r>
            <a:endParaRPr lang="es-ES" dirty="0"/>
          </a:p>
          <a:p>
            <a:pPr marL="0" indent="0">
              <a:buNone/>
            </a:pPr>
            <a:r>
              <a:rPr lang="es-ES" sz="2100" dirty="0"/>
              <a:t>   -</a:t>
            </a:r>
            <a:r>
              <a:rPr lang="es-ES" sz="2100" dirty="0" err="1"/>
              <a:t>Discourse</a:t>
            </a:r>
            <a:r>
              <a:rPr lang="es-ES" sz="2100" dirty="0"/>
              <a:t> </a:t>
            </a:r>
            <a:r>
              <a:rPr lang="es-ES" sz="2100" dirty="0" err="1"/>
              <a:t>on</a:t>
            </a:r>
            <a:r>
              <a:rPr lang="es-ES" sz="2100" dirty="0"/>
              <a:t> </a:t>
            </a:r>
            <a:r>
              <a:rPr lang="es-ES" sz="2100" dirty="0" err="1"/>
              <a:t>the</a:t>
            </a:r>
            <a:r>
              <a:rPr lang="es-ES" sz="2100" dirty="0"/>
              <a:t> </a:t>
            </a:r>
            <a:r>
              <a:rPr lang="es-ES" sz="2100" dirty="0" err="1"/>
              <a:t>method</a:t>
            </a:r>
            <a:r>
              <a:rPr lang="es-ES" sz="2100" dirty="0"/>
              <a:t> (Descartes)</a:t>
            </a:r>
          </a:p>
          <a:p>
            <a:pPr marL="0" indent="0">
              <a:buNone/>
            </a:pPr>
            <a:r>
              <a:rPr lang="es-ES" sz="2000" dirty="0"/>
              <a:t>   -Randy </a:t>
            </a:r>
            <a:r>
              <a:rPr lang="es-ES" sz="2000" dirty="0" err="1"/>
              <a:t>Schekman</a:t>
            </a:r>
            <a:r>
              <a:rPr lang="es-ES" sz="2000" dirty="0"/>
              <a:t> and </a:t>
            </a:r>
            <a:r>
              <a:rPr lang="es-ES" sz="2000" dirty="0" err="1"/>
              <a:t>his</a:t>
            </a:r>
            <a:r>
              <a:rPr lang="es-ES" sz="2000" dirty="0"/>
              <a:t> </a:t>
            </a:r>
            <a:r>
              <a:rPr lang="es-ES" sz="2000" dirty="0" err="1"/>
              <a:t>critics</a:t>
            </a:r>
            <a:r>
              <a:rPr lang="es-ES" sz="2000" dirty="0"/>
              <a:t> </a:t>
            </a:r>
            <a:r>
              <a:rPr lang="es-ES" sz="2000" dirty="0" err="1"/>
              <a:t>to</a:t>
            </a:r>
            <a:r>
              <a:rPr lang="es-ES" sz="2000" dirty="0"/>
              <a:t> peer-</a:t>
            </a:r>
            <a:r>
              <a:rPr lang="es-ES" sz="2000" dirty="0" err="1"/>
              <a:t>reviewed</a:t>
            </a:r>
            <a:r>
              <a:rPr lang="es-ES" sz="2000" dirty="0"/>
              <a:t> </a:t>
            </a:r>
            <a:r>
              <a:rPr lang="es-ES" sz="2000" dirty="0" err="1"/>
              <a:t>journals</a:t>
            </a:r>
            <a:r>
              <a:rPr lang="es-ES" sz="2000" dirty="0"/>
              <a:t>  </a:t>
            </a:r>
          </a:p>
          <a:p>
            <a:pPr marL="0" indent="0">
              <a:buNone/>
            </a:pPr>
            <a:r>
              <a:rPr lang="es-ES" sz="2000" dirty="0"/>
              <a:t>   -</a:t>
            </a:r>
            <a:r>
              <a:rPr lang="es-ES" sz="2000" dirty="0" err="1"/>
              <a:t>Falsifiability</a:t>
            </a:r>
            <a:r>
              <a:rPr lang="es-ES" sz="2000" dirty="0"/>
              <a:t> (Karl Popper)</a:t>
            </a:r>
          </a:p>
          <a:p>
            <a:pPr marL="0" indent="0">
              <a:buNone/>
            </a:pPr>
            <a:r>
              <a:rPr lang="es-ES" sz="2000" dirty="0"/>
              <a:t>   -I </a:t>
            </a:r>
            <a:r>
              <a:rPr lang="es-ES" sz="2000" dirty="0" err="1"/>
              <a:t>believe</a:t>
            </a:r>
            <a:r>
              <a:rPr lang="es-ES" sz="2000" dirty="0"/>
              <a:t> in </a:t>
            </a:r>
            <a:r>
              <a:rPr lang="es-ES" sz="2000" dirty="0" err="1"/>
              <a:t>science</a:t>
            </a:r>
            <a:r>
              <a:rPr lang="es-ES" sz="2000" dirty="0"/>
              <a:t> (</a:t>
            </a:r>
            <a:r>
              <a:rPr lang="es-ES" sz="2000" dirty="0" err="1"/>
              <a:t>from</a:t>
            </a:r>
            <a:r>
              <a:rPr lang="es-ES" sz="2000" dirty="0"/>
              <a:t> Kant </a:t>
            </a:r>
            <a:r>
              <a:rPr lang="es-ES" sz="2000" dirty="0" err="1"/>
              <a:t>to</a:t>
            </a:r>
            <a:r>
              <a:rPr lang="es-ES" sz="2000" dirty="0"/>
              <a:t> Galimberti)</a:t>
            </a:r>
          </a:p>
          <a:p>
            <a:pPr marL="0" indent="0">
              <a:buNone/>
            </a:pPr>
            <a:r>
              <a:rPr lang="es-ES" sz="2000" dirty="0"/>
              <a:t>   -</a:t>
            </a:r>
            <a:r>
              <a:rPr lang="es-ES" sz="2000" dirty="0" err="1"/>
              <a:t>The</a:t>
            </a:r>
            <a:r>
              <a:rPr lang="es-ES" sz="2000" dirty="0"/>
              <a:t> </a:t>
            </a:r>
            <a:r>
              <a:rPr lang="es-ES" sz="2000" dirty="0" err="1"/>
              <a:t>lost</a:t>
            </a:r>
            <a:r>
              <a:rPr lang="es-ES" sz="2000" dirty="0"/>
              <a:t> </a:t>
            </a:r>
            <a:r>
              <a:rPr lang="es-ES" sz="2000" dirty="0" err="1"/>
              <a:t>world</a:t>
            </a:r>
            <a:r>
              <a:rPr lang="es-ES" sz="2000" dirty="0"/>
              <a:t> (Nelson Goodman)</a:t>
            </a:r>
          </a:p>
          <a:p>
            <a:pPr marL="0" indent="0">
              <a:buNone/>
            </a:pPr>
            <a:r>
              <a:rPr lang="es-ES" sz="2000" dirty="0"/>
              <a:t>   -Google, SEO and </a:t>
            </a:r>
            <a:r>
              <a:rPr lang="es-ES" sz="2000" dirty="0" err="1"/>
              <a:t>algorithms</a:t>
            </a:r>
            <a:r>
              <a:rPr lang="es-ES" sz="2000" dirty="0"/>
              <a:t>: </a:t>
            </a:r>
            <a:r>
              <a:rPr lang="es-ES" sz="2000" dirty="0" err="1"/>
              <a:t>the</a:t>
            </a:r>
            <a:r>
              <a:rPr lang="es-ES" sz="2000" dirty="0"/>
              <a:t> new </a:t>
            </a:r>
            <a:r>
              <a:rPr lang="es-ES" sz="2000" dirty="0" err="1"/>
              <a:t>hierarchical</a:t>
            </a:r>
            <a:r>
              <a:rPr lang="es-ES" sz="2000" dirty="0"/>
              <a:t> </a:t>
            </a:r>
            <a:r>
              <a:rPr lang="es-ES" sz="2000" dirty="0" err="1"/>
              <a:t>organization</a:t>
            </a:r>
            <a:r>
              <a:rPr lang="es-ES" sz="2000" dirty="0"/>
              <a:t> </a:t>
            </a:r>
            <a:r>
              <a:rPr lang="es-ES" sz="2000" dirty="0" err="1"/>
              <a:t>of</a:t>
            </a:r>
            <a:r>
              <a:rPr lang="es-ES" sz="2000" dirty="0"/>
              <a:t> </a:t>
            </a:r>
            <a:r>
              <a:rPr lang="es-ES" sz="2000" dirty="0" err="1"/>
              <a:t>knowledge</a:t>
            </a:r>
            <a:endParaRPr lang="es-ES" sz="2000" dirty="0"/>
          </a:p>
          <a:p>
            <a:pPr marL="0" indent="0">
              <a:buNone/>
            </a:pPr>
            <a:endParaRPr lang="es-ES" dirty="0"/>
          </a:p>
          <a:p>
            <a:r>
              <a:rPr lang="es-ES" dirty="0" err="1"/>
              <a:t>About</a:t>
            </a:r>
            <a:r>
              <a:rPr lang="es-ES" dirty="0"/>
              <a:t> </a:t>
            </a:r>
            <a:r>
              <a:rPr lang="es-ES" dirty="0" err="1"/>
              <a:t>hermeneutics</a:t>
            </a:r>
            <a:r>
              <a:rPr lang="es-ES" dirty="0"/>
              <a:t>: </a:t>
            </a:r>
            <a:r>
              <a:rPr lang="es-ES" dirty="0" err="1"/>
              <a:t>intersubjectivity</a:t>
            </a:r>
            <a:r>
              <a:rPr lang="es-ES" dirty="0"/>
              <a:t> as a </a:t>
            </a:r>
            <a:r>
              <a:rPr lang="es-ES" dirty="0" err="1"/>
              <a:t>method</a:t>
            </a:r>
            <a:endParaRPr lang="es-ES" dirty="0"/>
          </a:p>
          <a:p>
            <a:pPr marL="0" indent="0">
              <a:buNone/>
            </a:pPr>
            <a:r>
              <a:rPr lang="en-US" dirty="0"/>
              <a:t>  </a:t>
            </a:r>
            <a:r>
              <a:rPr lang="en-US" sz="2000" dirty="0"/>
              <a:t>-Truth and Method (Hans-Georg Gadamer)</a:t>
            </a:r>
            <a:endParaRPr lang="es-ES" sz="2000" dirty="0"/>
          </a:p>
        </p:txBody>
      </p:sp>
    </p:spTree>
    <p:extLst>
      <p:ext uri="{BB962C8B-B14F-4D97-AF65-F5344CB8AC3E}">
        <p14:creationId xmlns:p14="http://schemas.microsoft.com/office/powerpoint/2010/main" val="28055243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heel(1)">
                                      <p:cBhvr>
                                        <p:cTn id="11" dur="2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5" dur="500"/>
                                        <p:tgtEl>
                                          <p:spTgt spid="3">
                                            <p:txEl>
                                              <p:pRg st="7" end="7"/>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8" dur="500"/>
                                        <p:tgtEl>
                                          <p:spTgt spid="3">
                                            <p:txEl>
                                              <p:pRg st="8" end="8"/>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1" dur="500"/>
                                        <p:tgtEl>
                                          <p:spTgt spid="3">
                                            <p:txEl>
                                              <p:pRg st="9" end="9"/>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1000"/>
                                        <p:tgtEl>
                                          <p:spTgt spid="3">
                                            <p:txEl>
                                              <p:pRg st="12" end="12"/>
                                            </p:txEl>
                                          </p:spTgt>
                                        </p:tgtEl>
                                      </p:cBhvr>
                                    </p:animEffect>
                                    <p:anim calcmode="lin" valueType="num">
                                      <p:cBhvr>
                                        <p:cTn id="4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1000"/>
                                        <p:tgtEl>
                                          <p:spTgt spid="3">
                                            <p:txEl>
                                              <p:pRg st="13" end="13"/>
                                            </p:txEl>
                                          </p:spTgt>
                                        </p:tgtEl>
                                      </p:cBhvr>
                                    </p:animEffect>
                                    <p:anim calcmode="lin" valueType="num">
                                      <p:cBhvr>
                                        <p:cTn id="4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1EF98-392A-F38E-8630-80B3B3BB1830}"/>
              </a:ext>
            </a:extLst>
          </p:cNvPr>
          <p:cNvSpPr>
            <a:spLocks noGrp="1"/>
          </p:cNvSpPr>
          <p:nvPr>
            <p:ph type="title"/>
          </p:nvPr>
        </p:nvSpPr>
        <p:spPr/>
        <p:txBody>
          <a:bodyPr/>
          <a:lstStyle/>
          <a:p>
            <a:pPr algn="ctr"/>
            <a:r>
              <a:rPr lang="es-ES" b="1" dirty="0"/>
              <a:t>TRUTH AND METHOD (1960)</a:t>
            </a:r>
          </a:p>
        </p:txBody>
      </p:sp>
      <p:sp>
        <p:nvSpPr>
          <p:cNvPr id="3" name="Marcador de contenido 2">
            <a:extLst>
              <a:ext uri="{FF2B5EF4-FFF2-40B4-BE49-F238E27FC236}">
                <a16:creationId xmlns:a16="http://schemas.microsoft.com/office/drawing/2014/main" id="{880DED90-9AC0-FF0D-FBE0-02A2783C4325}"/>
              </a:ext>
            </a:extLst>
          </p:cNvPr>
          <p:cNvSpPr>
            <a:spLocks noGrp="1"/>
          </p:cNvSpPr>
          <p:nvPr>
            <p:ph idx="1"/>
          </p:nvPr>
        </p:nvSpPr>
        <p:spPr>
          <a:xfrm>
            <a:off x="838200" y="2149311"/>
            <a:ext cx="10515600" cy="4343564"/>
          </a:xfrm>
        </p:spPr>
        <p:txBody>
          <a:bodyPr/>
          <a:lstStyle/>
          <a:p>
            <a:pPr marL="0" indent="0">
              <a:buNone/>
            </a:pPr>
            <a:r>
              <a:rPr lang="en-US" dirty="0"/>
              <a:t>Hans-Georg Gadamer </a:t>
            </a:r>
            <a:r>
              <a:rPr lang="en-US" dirty="0">
                <a:sym typeface="Wingdings" panose="05000000000000000000" pitchFamily="2" charset="2"/>
              </a:rPr>
              <a:t>(1900-2002) </a:t>
            </a:r>
          </a:p>
          <a:p>
            <a:pPr marL="0" indent="0">
              <a:buNone/>
            </a:pPr>
            <a:r>
              <a:rPr lang="en-US" dirty="0">
                <a:sym typeface="Wingdings" panose="05000000000000000000" pitchFamily="2" charset="2"/>
              </a:rPr>
              <a:t>German philosopher</a:t>
            </a:r>
          </a:p>
          <a:p>
            <a:pPr marL="0" indent="0">
              <a:buNone/>
            </a:pPr>
            <a:r>
              <a:rPr lang="en-US" dirty="0">
                <a:sym typeface="Wingdings" panose="05000000000000000000" pitchFamily="2" charset="2"/>
              </a:rPr>
              <a:t>Heidegger’s pupil</a:t>
            </a:r>
          </a:p>
          <a:p>
            <a:pPr marL="0" indent="0">
              <a:buNone/>
            </a:pPr>
            <a:r>
              <a:rPr lang="en-US" dirty="0">
                <a:sym typeface="Wingdings" panose="05000000000000000000" pitchFamily="2" charset="2"/>
              </a:rPr>
              <a:t>Develops the concept of “philosophical hermeneutics” moving from the initial observations made by Heidegger in his masterpiece “Being and Time”</a:t>
            </a:r>
          </a:p>
          <a:p>
            <a:pPr marL="0" indent="0">
              <a:buNone/>
            </a:pPr>
            <a:r>
              <a:rPr lang="en-US" dirty="0"/>
              <a:t>He rejects as </a:t>
            </a:r>
            <a:r>
              <a:rPr lang="en-US" dirty="0">
                <a:solidFill>
                  <a:srgbClr val="FF0000"/>
                </a:solidFill>
                <a:highlight>
                  <a:srgbClr val="FFFF00"/>
                </a:highlight>
              </a:rPr>
              <a:t>unachievable the goal of objectivity</a:t>
            </a:r>
            <a:r>
              <a:rPr lang="en-US" dirty="0"/>
              <a:t>, and instead suggests that meaning is created through </a:t>
            </a:r>
            <a:r>
              <a:rPr lang="en-US" b="1" u="sng" dirty="0"/>
              <a:t>intersubjective</a:t>
            </a:r>
            <a:r>
              <a:rPr lang="en-US" dirty="0"/>
              <a:t> communication</a:t>
            </a:r>
          </a:p>
        </p:txBody>
      </p:sp>
    </p:spTree>
    <p:extLst>
      <p:ext uri="{BB962C8B-B14F-4D97-AF65-F5344CB8AC3E}">
        <p14:creationId xmlns:p14="http://schemas.microsoft.com/office/powerpoint/2010/main" val="1428944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3CFC1B5-F4E8-4E26-46E0-4F90D8E6665B}"/>
              </a:ext>
            </a:extLst>
          </p:cNvPr>
          <p:cNvSpPr>
            <a:spLocks noGrp="1"/>
          </p:cNvSpPr>
          <p:nvPr>
            <p:ph idx="1"/>
          </p:nvPr>
        </p:nvSpPr>
        <p:spPr>
          <a:xfrm>
            <a:off x="838200" y="461913"/>
            <a:ext cx="10515600" cy="5715050"/>
          </a:xfrm>
        </p:spPr>
        <p:txBody>
          <a:bodyPr>
            <a:normAutofit fontScale="92500"/>
          </a:bodyPr>
          <a:lstStyle/>
          <a:p>
            <a:pPr algn="just"/>
            <a:r>
              <a:rPr lang="en-US" dirty="0"/>
              <a:t>Gadamer argued that “truth” and “method” were at odds with one another. He was critical of two methodological approaches to the human sciences. On the one hand, he was critical of modern approaches to humanities that modelled themselves on the </a:t>
            </a:r>
            <a:r>
              <a:rPr lang="en-US" b="1" u="sng" dirty="0"/>
              <a:t>natural sciences </a:t>
            </a:r>
            <a:r>
              <a:rPr lang="en-US" dirty="0"/>
              <a:t>(and thus on rigorous scientific methods). On the other hand, he took issue with the traditional German approach to the humanities, represented for instance by </a:t>
            </a:r>
            <a:r>
              <a:rPr lang="en-US" dirty="0" err="1"/>
              <a:t>Dilthey</a:t>
            </a:r>
            <a:r>
              <a:rPr lang="en-US" dirty="0"/>
              <a:t> and Schleiermacher, which believed that correctly interpreting a text meant completely recovering the </a:t>
            </a:r>
            <a:r>
              <a:rPr lang="en-US" b="1" u="sng" dirty="0"/>
              <a:t>pure and original intention of the author</a:t>
            </a:r>
            <a:r>
              <a:rPr lang="en-US" dirty="0"/>
              <a:t> who wrote it.</a:t>
            </a:r>
          </a:p>
          <a:p>
            <a:pPr algn="just"/>
            <a:endParaRPr lang="en-US" dirty="0"/>
          </a:p>
          <a:p>
            <a:pPr algn="just"/>
            <a:r>
              <a:rPr lang="en-US" dirty="0"/>
              <a:t>In contrast to both of these positions, Gadamer argued that people have a historically effected consciousness and that they are inserted in the particular history and culture that shaped them. Therefore, interpreting a text involves a fusion of horizons where the scholar finds the ways that the text’s history articulates with their own background.</a:t>
            </a:r>
            <a:endParaRPr lang="es-ES" dirty="0"/>
          </a:p>
        </p:txBody>
      </p:sp>
    </p:spTree>
    <p:extLst>
      <p:ext uri="{BB962C8B-B14F-4D97-AF65-F5344CB8AC3E}">
        <p14:creationId xmlns:p14="http://schemas.microsoft.com/office/powerpoint/2010/main" val="3606849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0">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 name="Rectangle 11">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Marcador de contenido 2">
            <a:extLst>
              <a:ext uri="{FF2B5EF4-FFF2-40B4-BE49-F238E27FC236}">
                <a16:creationId xmlns:a16="http://schemas.microsoft.com/office/drawing/2014/main" id="{9F598357-BDF7-0E14-BB54-D3E40A1DF0BF}"/>
              </a:ext>
            </a:extLst>
          </p:cNvPr>
          <p:cNvSpPr>
            <a:spLocks noGrp="1"/>
          </p:cNvSpPr>
          <p:nvPr>
            <p:ph idx="1"/>
          </p:nvPr>
        </p:nvSpPr>
        <p:spPr>
          <a:xfrm>
            <a:off x="643468" y="612843"/>
            <a:ext cx="6842935" cy="5564120"/>
          </a:xfrm>
        </p:spPr>
        <p:txBody>
          <a:bodyPr>
            <a:normAutofit/>
          </a:bodyPr>
          <a:lstStyle/>
          <a:p>
            <a:pPr algn="just"/>
            <a:r>
              <a:rPr lang="it-IT" sz="1800" dirty="0"/>
              <a:t>When somebody criticizes somenthig, that person is always influenced by his/her </a:t>
            </a:r>
            <a:r>
              <a:rPr lang="it-IT" sz="1800" i="1" dirty="0"/>
              <a:t>Weltanschauung</a:t>
            </a:r>
            <a:r>
              <a:rPr lang="it-IT" sz="1800" dirty="0"/>
              <a:t> but this prejudice (pre-judgment) does not necessarly represent a problem because it is actually a fundamental condition of the cognitive process. This is why he states that a prejudice is just an opinion that is pronounced before a complete analysis of all the elements that are objectively relevant. According to this point of view, the prejudice must not be eliminated but completed by what Aristoteles called </a:t>
            </a:r>
            <a:r>
              <a:rPr lang="it-IT" sz="1800" i="1" dirty="0"/>
              <a:t>phronesis </a:t>
            </a:r>
            <a:r>
              <a:rPr lang="it-IT" sz="1800" dirty="0"/>
              <a:t>(wisdom) since the interpreters (the researchers) cannot exclude themselves, their subjectivity, their particular hermeutic situation, from the hermenutic process. </a:t>
            </a:r>
          </a:p>
          <a:p>
            <a:pPr algn="just"/>
            <a:r>
              <a:rPr lang="it-IT" sz="1800" dirty="0"/>
              <a:t>This is how the hermeneutic circle is generated. Every interpretation it is influenced by our historical preconceptions since our consciousness and our knowledge, that shape the understanding of the present, are determined by a stratification of concepts and perceptions that grows, layer after layer, thanks to the constant dialogue between the work (the literary text) and its interpreters.</a:t>
            </a:r>
          </a:p>
          <a:p>
            <a:r>
              <a:rPr lang="it-IT" sz="1800" dirty="0">
                <a:sym typeface="Wingdings" panose="05000000000000000000" pitchFamily="2" charset="2"/>
              </a:rPr>
              <a:t>INTERSUBJECTIVITY (me, my context, the text, the author, their context, the history of all contexts)</a:t>
            </a:r>
            <a:endParaRPr lang="es-ES" sz="1800" dirty="0"/>
          </a:p>
        </p:txBody>
      </p:sp>
      <p:grpSp>
        <p:nvGrpSpPr>
          <p:cNvPr id="15"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n 3">
            <a:extLst>
              <a:ext uri="{FF2B5EF4-FFF2-40B4-BE49-F238E27FC236}">
                <a16:creationId xmlns:a16="http://schemas.microsoft.com/office/drawing/2014/main" id="{94297ACE-D421-A3EE-6828-E7C2F9A1069A}"/>
              </a:ext>
            </a:extLst>
          </p:cNvPr>
          <p:cNvPicPr>
            <a:picLocks noChangeAspect="1"/>
          </p:cNvPicPr>
          <p:nvPr/>
        </p:nvPicPr>
        <p:blipFill>
          <a:blip r:embed="rId2"/>
          <a:stretch>
            <a:fillRect/>
          </a:stretch>
        </p:blipFill>
        <p:spPr>
          <a:xfrm>
            <a:off x="7928043" y="1782981"/>
            <a:ext cx="3988623" cy="3217036"/>
          </a:xfrm>
          <a:prstGeom prst="rect">
            <a:avLst/>
          </a:prstGeom>
        </p:spPr>
      </p:pic>
    </p:spTree>
    <p:extLst>
      <p:ext uri="{BB962C8B-B14F-4D97-AF65-F5344CB8AC3E}">
        <p14:creationId xmlns:p14="http://schemas.microsoft.com/office/powerpoint/2010/main" val="2383599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D87A1-39C7-C66D-5DCD-DCBE5608C5F6}"/>
              </a:ext>
            </a:extLst>
          </p:cNvPr>
          <p:cNvSpPr>
            <a:spLocks noGrp="1"/>
          </p:cNvSpPr>
          <p:nvPr>
            <p:ph type="title"/>
          </p:nvPr>
        </p:nvSpPr>
        <p:spPr>
          <a:xfrm>
            <a:off x="838200" y="365125"/>
            <a:ext cx="10515600" cy="6120516"/>
          </a:xfrm>
        </p:spPr>
        <p:txBody>
          <a:bodyPr>
            <a:normAutofit/>
          </a:bodyPr>
          <a:lstStyle/>
          <a:p>
            <a:pPr algn="ctr"/>
            <a:r>
              <a:rPr lang="es-ES" sz="6600" b="1" dirty="0"/>
              <a:t>THE END</a:t>
            </a:r>
          </a:p>
        </p:txBody>
      </p:sp>
    </p:spTree>
    <p:extLst>
      <p:ext uri="{BB962C8B-B14F-4D97-AF65-F5344CB8AC3E}">
        <p14:creationId xmlns:p14="http://schemas.microsoft.com/office/powerpoint/2010/main" val="42017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4A6D7-D464-8341-947A-8A88AD40EA11}"/>
              </a:ext>
            </a:extLst>
          </p:cNvPr>
          <p:cNvSpPr>
            <a:spLocks noGrp="1"/>
          </p:cNvSpPr>
          <p:nvPr>
            <p:ph type="title"/>
          </p:nvPr>
        </p:nvSpPr>
        <p:spPr/>
        <p:txBody>
          <a:bodyPr/>
          <a:lstStyle/>
          <a:p>
            <a:pPr algn="ctr"/>
            <a:r>
              <a:rPr lang="es-ES" dirty="0" err="1"/>
              <a:t>Evaluation</a:t>
            </a:r>
            <a:endParaRPr lang="es-ES" dirty="0"/>
          </a:p>
        </p:txBody>
      </p:sp>
      <p:sp>
        <p:nvSpPr>
          <p:cNvPr id="3" name="Marcador de contenido 2">
            <a:extLst>
              <a:ext uri="{FF2B5EF4-FFF2-40B4-BE49-F238E27FC236}">
                <a16:creationId xmlns:a16="http://schemas.microsoft.com/office/drawing/2014/main" id="{70690B1A-7A35-406A-434C-EC514DB4E467}"/>
              </a:ext>
            </a:extLst>
          </p:cNvPr>
          <p:cNvSpPr>
            <a:spLocks noGrp="1"/>
          </p:cNvSpPr>
          <p:nvPr>
            <p:ph idx="1"/>
          </p:nvPr>
        </p:nvSpPr>
        <p:spPr/>
        <p:txBody>
          <a:bodyPr>
            <a:normAutofit/>
          </a:bodyPr>
          <a:lstStyle/>
          <a:p>
            <a:r>
              <a:rPr lang="es-ES" dirty="0"/>
              <a:t>A 10 </a:t>
            </a:r>
            <a:r>
              <a:rPr lang="es-ES" dirty="0" err="1"/>
              <a:t>pages</a:t>
            </a:r>
            <a:r>
              <a:rPr lang="es-ES" dirty="0"/>
              <a:t> </a:t>
            </a:r>
            <a:r>
              <a:rPr lang="es-ES" dirty="0" err="1"/>
              <a:t>essay</a:t>
            </a:r>
            <a:r>
              <a:rPr lang="es-ES" dirty="0"/>
              <a:t> (</a:t>
            </a:r>
            <a:r>
              <a:rPr lang="es-ES" dirty="0" err="1"/>
              <a:t>deadline</a:t>
            </a:r>
            <a:r>
              <a:rPr lang="es-ES" dirty="0"/>
              <a:t>? – </a:t>
            </a:r>
            <a:r>
              <a:rPr lang="es-ES" dirty="0" err="1"/>
              <a:t>language</a:t>
            </a:r>
            <a:r>
              <a:rPr lang="es-ES" dirty="0"/>
              <a:t>: English, </a:t>
            </a:r>
            <a:r>
              <a:rPr lang="es-ES" dirty="0" err="1"/>
              <a:t>Spanish</a:t>
            </a:r>
            <a:r>
              <a:rPr lang="es-ES" dirty="0"/>
              <a:t>, </a:t>
            </a:r>
            <a:r>
              <a:rPr lang="es-ES" dirty="0" err="1"/>
              <a:t>Italian</a:t>
            </a:r>
            <a:r>
              <a:rPr lang="es-ES" dirty="0"/>
              <a:t>)</a:t>
            </a:r>
          </a:p>
          <a:p>
            <a:endParaRPr lang="es-ES" dirty="0"/>
          </a:p>
          <a:p>
            <a:r>
              <a:rPr lang="es-ES" dirty="0"/>
              <a:t>Style </a:t>
            </a:r>
            <a:r>
              <a:rPr lang="es-ES" dirty="0" err="1"/>
              <a:t>book</a:t>
            </a:r>
            <a:r>
              <a:rPr lang="es-ES" dirty="0"/>
              <a:t> </a:t>
            </a:r>
            <a:r>
              <a:rPr lang="es-ES" dirty="0" err="1"/>
              <a:t>with</a:t>
            </a:r>
            <a:r>
              <a:rPr lang="es-ES" dirty="0"/>
              <a:t> </a:t>
            </a:r>
            <a:r>
              <a:rPr lang="es-ES" dirty="0" err="1"/>
              <a:t>writing</a:t>
            </a:r>
            <a:r>
              <a:rPr lang="es-ES" dirty="0"/>
              <a:t> </a:t>
            </a:r>
            <a:r>
              <a:rPr lang="es-ES" dirty="0" err="1"/>
              <a:t>standards</a:t>
            </a:r>
            <a:r>
              <a:rPr lang="es-ES" dirty="0"/>
              <a:t> and </a:t>
            </a:r>
            <a:r>
              <a:rPr lang="es-ES" dirty="0" err="1"/>
              <a:t>citation</a:t>
            </a:r>
            <a:r>
              <a:rPr lang="es-ES" dirty="0"/>
              <a:t> </a:t>
            </a:r>
            <a:r>
              <a:rPr lang="es-ES" dirty="0" err="1"/>
              <a:t>system</a:t>
            </a:r>
            <a:endParaRPr lang="es-ES" dirty="0"/>
          </a:p>
          <a:p>
            <a:endParaRPr lang="es-ES" dirty="0"/>
          </a:p>
          <a:p>
            <a:r>
              <a:rPr lang="es-ES" dirty="0" err="1"/>
              <a:t>Topic</a:t>
            </a:r>
            <a:r>
              <a:rPr lang="es-ES" dirty="0"/>
              <a:t>?</a:t>
            </a:r>
          </a:p>
          <a:p>
            <a:pPr marL="0" indent="0">
              <a:buNone/>
            </a:pPr>
            <a:endParaRPr lang="es-ES" dirty="0"/>
          </a:p>
          <a:p>
            <a:r>
              <a:rPr lang="es-ES" dirty="0" err="1"/>
              <a:t>Only</a:t>
            </a:r>
            <a:r>
              <a:rPr lang="es-ES" dirty="0"/>
              <a:t> </a:t>
            </a:r>
            <a:r>
              <a:rPr lang="es-ES" dirty="0" err="1"/>
              <a:t>students</a:t>
            </a:r>
            <a:r>
              <a:rPr lang="es-ES" dirty="0"/>
              <a:t> </a:t>
            </a:r>
            <a:r>
              <a:rPr lang="es-ES" dirty="0" err="1"/>
              <a:t>from</a:t>
            </a:r>
            <a:r>
              <a:rPr lang="es-ES" dirty="0"/>
              <a:t> </a:t>
            </a:r>
            <a:r>
              <a:rPr lang="es-ES" dirty="0" err="1"/>
              <a:t>the</a:t>
            </a:r>
            <a:r>
              <a:rPr lang="es-ES" dirty="0"/>
              <a:t> </a:t>
            </a:r>
            <a:r>
              <a:rPr lang="es-ES" dirty="0" err="1"/>
              <a:t>University</a:t>
            </a:r>
            <a:r>
              <a:rPr lang="es-ES" dirty="0"/>
              <a:t> </a:t>
            </a:r>
            <a:r>
              <a:rPr lang="es-ES" dirty="0" err="1"/>
              <a:t>of</a:t>
            </a:r>
            <a:r>
              <a:rPr lang="es-ES" dirty="0"/>
              <a:t> Salamanca</a:t>
            </a:r>
          </a:p>
          <a:p>
            <a:endParaRPr lang="es-ES"/>
          </a:p>
          <a:p>
            <a:pPr marL="0" indent="0">
              <a:buNone/>
            </a:pPr>
            <a:endParaRPr lang="es-ES" dirty="0"/>
          </a:p>
          <a:p>
            <a:pPr marL="0" indent="0">
              <a:buNone/>
            </a:pPr>
            <a:endParaRPr lang="es-ES" dirty="0"/>
          </a:p>
          <a:p>
            <a:pPr marL="0" indent="0">
              <a:buNone/>
            </a:pPr>
            <a:endParaRPr lang="es-ES" dirty="0"/>
          </a:p>
        </p:txBody>
      </p:sp>
    </p:spTree>
    <p:extLst>
      <p:ext uri="{BB962C8B-B14F-4D97-AF65-F5344CB8AC3E}">
        <p14:creationId xmlns:p14="http://schemas.microsoft.com/office/powerpoint/2010/main" val="370772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AF30892-2EA4-8941-BC22-BA3F4D330D0E}"/>
              </a:ext>
            </a:extLst>
          </p:cNvPr>
          <p:cNvSpPr>
            <a:spLocks noGrp="1"/>
          </p:cNvSpPr>
          <p:nvPr>
            <p:ph type="title"/>
          </p:nvPr>
        </p:nvSpPr>
        <p:spPr>
          <a:xfrm>
            <a:off x="546351" y="603564"/>
            <a:ext cx="11139854" cy="918728"/>
          </a:xfrm>
        </p:spPr>
        <p:txBody>
          <a:bodyPr vert="horz" lIns="91440" tIns="45720" rIns="91440" bIns="45720" rtlCol="0" anchor="b">
            <a:normAutofit/>
          </a:bodyPr>
          <a:lstStyle/>
          <a:p>
            <a:pPr algn="ctr"/>
            <a:r>
              <a:rPr lang="en-US" sz="5400" b="1" dirty="0">
                <a:solidFill>
                  <a:srgbClr val="FFFFFF"/>
                </a:solidFill>
              </a:rPr>
              <a:t>FUTURE IS NOW</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1945B1C3-FF1C-CC81-E4CA-086A004E8295}"/>
              </a:ext>
            </a:extLst>
          </p:cNvPr>
          <p:cNvPicPr>
            <a:picLocks noChangeAspect="1"/>
          </p:cNvPicPr>
          <p:nvPr/>
        </p:nvPicPr>
        <p:blipFill>
          <a:blip r:embed="rId2"/>
          <a:stretch>
            <a:fillRect/>
          </a:stretch>
        </p:blipFill>
        <p:spPr>
          <a:xfrm>
            <a:off x="1060707" y="2426818"/>
            <a:ext cx="3997637"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Marcador de contenido 3">
            <a:extLst>
              <a:ext uri="{FF2B5EF4-FFF2-40B4-BE49-F238E27FC236}">
                <a16:creationId xmlns:a16="http://schemas.microsoft.com/office/drawing/2014/main" id="{599DE842-D7FA-1ADB-3C6F-077B75773BDF}"/>
              </a:ext>
            </a:extLst>
          </p:cNvPr>
          <p:cNvPicPr>
            <a:picLocks noGrp="1" noChangeAspect="1"/>
          </p:cNvPicPr>
          <p:nvPr>
            <p:ph idx="1"/>
          </p:nvPr>
        </p:nvPicPr>
        <p:blipFill>
          <a:blip r:embed="rId3"/>
          <a:stretch>
            <a:fillRect/>
          </a:stretch>
        </p:blipFill>
        <p:spPr>
          <a:xfrm>
            <a:off x="6445073" y="2720662"/>
            <a:ext cx="5455917" cy="3409948"/>
          </a:xfrm>
          <a:prstGeom prst="rect">
            <a:avLst/>
          </a:prstGeom>
        </p:spPr>
      </p:pic>
    </p:spTree>
    <p:extLst>
      <p:ext uri="{BB962C8B-B14F-4D97-AF65-F5344CB8AC3E}">
        <p14:creationId xmlns:p14="http://schemas.microsoft.com/office/powerpoint/2010/main" val="361875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F109FAE-DFB2-CC0C-DA00-B36CC8410EBE}"/>
              </a:ext>
            </a:extLst>
          </p:cNvPr>
          <p:cNvSpPr>
            <a:spLocks noGrp="1"/>
          </p:cNvSpPr>
          <p:nvPr>
            <p:ph idx="1"/>
          </p:nvPr>
        </p:nvSpPr>
        <p:spPr>
          <a:xfrm>
            <a:off x="838200" y="716438"/>
            <a:ext cx="10515600" cy="5637228"/>
          </a:xfrm>
        </p:spPr>
        <p:txBody>
          <a:bodyPr>
            <a:normAutofit/>
          </a:bodyPr>
          <a:lstStyle/>
          <a:p>
            <a:r>
              <a:rPr lang="en-US" dirty="0"/>
              <a:t>The </a:t>
            </a:r>
            <a:r>
              <a:rPr lang="el-GR" dirty="0"/>
              <a:t>τέχνη</a:t>
            </a:r>
            <a:r>
              <a:rPr lang="en-US" dirty="0"/>
              <a:t> problem: Agamben, Severino and </a:t>
            </a:r>
            <a:r>
              <a:rPr lang="en-US" dirty="0" err="1"/>
              <a:t>Galimberti</a:t>
            </a:r>
            <a:r>
              <a:rPr lang="en-US" dirty="0"/>
              <a:t> (tool vs device)</a:t>
            </a:r>
          </a:p>
          <a:p>
            <a:r>
              <a:rPr lang="en-US" dirty="0"/>
              <a:t>Virtual reality</a:t>
            </a:r>
            <a:endParaRPr lang="es-ES" dirty="0"/>
          </a:p>
          <a:p>
            <a:r>
              <a:rPr lang="es-ES" u="sng" dirty="0"/>
              <a:t>D</a:t>
            </a:r>
            <a:r>
              <a:rPr lang="en-US" u="sng" dirty="0" err="1"/>
              <a:t>igital</a:t>
            </a:r>
            <a:r>
              <a:rPr lang="en-US" u="sng" dirty="0"/>
              <a:t> humanities </a:t>
            </a:r>
            <a:r>
              <a:rPr lang="en-US" dirty="0"/>
              <a:t>(DH) is an area of academic activity at the intersection of digital technologies and the disciplines of the humanities. It includes the systematic use of digital resources in the humanities, as well as the analysis of their application. It brings digital </a:t>
            </a:r>
            <a:r>
              <a:rPr lang="en-US" b="1" u="sng" dirty="0"/>
              <a:t>tools</a:t>
            </a:r>
            <a:r>
              <a:rPr lang="en-US" dirty="0"/>
              <a:t> and methods to the study of the humanities with the recognition that the </a:t>
            </a:r>
            <a:r>
              <a:rPr lang="en-US" b="1" u="sng" dirty="0"/>
              <a:t>printed word </a:t>
            </a:r>
            <a:r>
              <a:rPr lang="en-US" dirty="0"/>
              <a:t>is no longer the main medium for knowledge production and distribution.</a:t>
            </a:r>
          </a:p>
          <a:p>
            <a:r>
              <a:rPr lang="en-US" dirty="0"/>
              <a:t>Building digital archives, databasing, quantitative analyses, tools for building projects, visualizations of large image sets, 3D modeling of objects of any kind, “born digital” dissertations, hashtag activism…</a:t>
            </a:r>
          </a:p>
        </p:txBody>
      </p:sp>
    </p:spTree>
    <p:extLst>
      <p:ext uri="{BB962C8B-B14F-4D97-AF65-F5344CB8AC3E}">
        <p14:creationId xmlns:p14="http://schemas.microsoft.com/office/powerpoint/2010/main" val="6356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62F6678-A59E-7529-29FE-A9B01B725108}"/>
              </a:ext>
            </a:extLst>
          </p:cNvPr>
          <p:cNvSpPr>
            <a:spLocks noGrp="1"/>
          </p:cNvSpPr>
          <p:nvPr>
            <p:ph idx="1"/>
          </p:nvPr>
        </p:nvSpPr>
        <p:spPr>
          <a:xfrm>
            <a:off x="838200" y="565608"/>
            <a:ext cx="10515600" cy="6127423"/>
          </a:xfrm>
        </p:spPr>
        <p:txBody>
          <a:bodyPr>
            <a:normAutofit/>
          </a:bodyPr>
          <a:lstStyle/>
          <a:p>
            <a:r>
              <a:rPr lang="en-US" sz="2400" u="sng" dirty="0"/>
              <a:t>Distant reading </a:t>
            </a:r>
            <a:r>
              <a:rPr lang="en-US" sz="2400" dirty="0"/>
              <a:t>is an approach in literary studies that applies computational methods to literary data, usually derived from large digital libraries, for the purposes of literary history and theory.</a:t>
            </a:r>
          </a:p>
          <a:p>
            <a:pPr>
              <a:buFontTx/>
              <a:buChar char="-"/>
            </a:pPr>
            <a:r>
              <a:rPr lang="en-US" sz="2400" dirty="0"/>
              <a:t>It is used to refer to a range of different computational methods of </a:t>
            </a:r>
            <a:r>
              <a:rPr lang="en-US" sz="2400" dirty="0" err="1"/>
              <a:t>analysing</a:t>
            </a:r>
            <a:r>
              <a:rPr lang="en-US" sz="2400" dirty="0"/>
              <a:t> literary data. It also includes macroanalysis, cultural analytics, computational formalism, computational literary studies, quantitative literary studies, and algorithmic literary criticism.</a:t>
            </a:r>
          </a:p>
          <a:p>
            <a:pPr>
              <a:buFontTx/>
              <a:buChar char="-"/>
            </a:pPr>
            <a:r>
              <a:rPr lang="en-US" sz="2400" dirty="0"/>
              <a:t>The term is attributed to Franco Moretti who proposed a mode of reading which included works outside of established literary canons. The innovation it proposed was that the method employed samples, statistics, </a:t>
            </a:r>
            <a:r>
              <a:rPr lang="en-US" sz="2400" dirty="0" err="1"/>
              <a:t>paratexts</a:t>
            </a:r>
            <a:r>
              <a:rPr lang="en-US" sz="2400" dirty="0"/>
              <a:t> and other features not often considered within the ambit of literary analysis. Moretti also established a direct opposition to the theory and methods of </a:t>
            </a:r>
            <a:r>
              <a:rPr lang="en-US" sz="2400" i="1" dirty="0"/>
              <a:t>close reading</a:t>
            </a:r>
            <a:r>
              <a:rPr lang="en-US" sz="2400" dirty="0"/>
              <a:t>.</a:t>
            </a:r>
          </a:p>
          <a:p>
            <a:pPr>
              <a:buFontTx/>
              <a:buChar char="-"/>
            </a:pPr>
            <a:r>
              <a:rPr lang="en-US" sz="2400" dirty="0"/>
              <a:t>One of the central principles of distant reading is that literary history and literary criticism can be written without necessarily resorting to the kind of careful, sustained reading encounter with individual texts that is fundamental to close reading.</a:t>
            </a:r>
            <a:endParaRPr lang="es-ES" sz="2400" dirty="0"/>
          </a:p>
        </p:txBody>
      </p:sp>
    </p:spTree>
    <p:extLst>
      <p:ext uri="{BB962C8B-B14F-4D97-AF65-F5344CB8AC3E}">
        <p14:creationId xmlns:p14="http://schemas.microsoft.com/office/powerpoint/2010/main" val="211994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E6F73-F2B4-7692-0944-A56E7F0C5746}"/>
              </a:ext>
            </a:extLst>
          </p:cNvPr>
          <p:cNvSpPr>
            <a:spLocks noGrp="1"/>
          </p:cNvSpPr>
          <p:nvPr>
            <p:ph type="title"/>
          </p:nvPr>
        </p:nvSpPr>
        <p:spPr/>
        <p:txBody>
          <a:bodyPr/>
          <a:lstStyle/>
          <a:p>
            <a:r>
              <a:rPr lang="es-ES" dirty="0" err="1"/>
              <a:t>The</a:t>
            </a:r>
            <a:r>
              <a:rPr lang="es-ES" dirty="0"/>
              <a:t> </a:t>
            </a:r>
            <a:r>
              <a:rPr lang="es-ES" dirty="0" err="1"/>
              <a:t>aim</a:t>
            </a:r>
            <a:r>
              <a:rPr lang="es-ES" dirty="0"/>
              <a:t> </a:t>
            </a:r>
            <a:r>
              <a:rPr lang="es-ES" dirty="0" err="1"/>
              <a:t>of</a:t>
            </a:r>
            <a:r>
              <a:rPr lang="es-ES" dirty="0"/>
              <a:t> </a:t>
            </a:r>
            <a:r>
              <a:rPr lang="es-ES" dirty="0" err="1"/>
              <a:t>this</a:t>
            </a:r>
            <a:r>
              <a:rPr lang="es-ES" dirty="0"/>
              <a:t> </a:t>
            </a:r>
            <a:r>
              <a:rPr lang="es-ES" dirty="0" err="1"/>
              <a:t>classes</a:t>
            </a:r>
            <a:r>
              <a:rPr lang="es-ES" dirty="0"/>
              <a:t>…</a:t>
            </a:r>
          </a:p>
        </p:txBody>
      </p:sp>
      <p:sp>
        <p:nvSpPr>
          <p:cNvPr id="3" name="Marcador de contenido 2">
            <a:extLst>
              <a:ext uri="{FF2B5EF4-FFF2-40B4-BE49-F238E27FC236}">
                <a16:creationId xmlns:a16="http://schemas.microsoft.com/office/drawing/2014/main" id="{65EDE9D7-C6E6-BB3C-66DA-A415025AAEA5}"/>
              </a:ext>
            </a:extLst>
          </p:cNvPr>
          <p:cNvSpPr>
            <a:spLocks noGrp="1"/>
          </p:cNvSpPr>
          <p:nvPr>
            <p:ph idx="1"/>
          </p:nvPr>
        </p:nvSpPr>
        <p:spPr/>
        <p:txBody>
          <a:bodyPr>
            <a:normAutofit fontScale="92500" lnSpcReduction="10000"/>
          </a:bodyPr>
          <a:lstStyle/>
          <a:p>
            <a:r>
              <a:rPr lang="es-ES" dirty="0"/>
              <a:t>Show </a:t>
            </a:r>
            <a:r>
              <a:rPr lang="es-ES" dirty="0" err="1"/>
              <a:t>you</a:t>
            </a:r>
            <a:r>
              <a:rPr lang="es-ES" dirty="0"/>
              <a:t> </a:t>
            </a:r>
            <a:r>
              <a:rPr lang="es-ES" dirty="0" err="1"/>
              <a:t>some</a:t>
            </a:r>
            <a:r>
              <a:rPr lang="es-ES" dirty="0"/>
              <a:t> general </a:t>
            </a:r>
            <a:r>
              <a:rPr lang="es-ES" dirty="0" err="1"/>
              <a:t>guidelines</a:t>
            </a:r>
            <a:r>
              <a:rPr lang="es-ES" dirty="0"/>
              <a:t> and </a:t>
            </a:r>
            <a:r>
              <a:rPr lang="es-ES" dirty="0" err="1"/>
              <a:t>useful</a:t>
            </a:r>
            <a:r>
              <a:rPr lang="es-ES" dirty="0"/>
              <a:t> </a:t>
            </a:r>
            <a:r>
              <a:rPr lang="es-ES" dirty="0" err="1"/>
              <a:t>tools</a:t>
            </a:r>
            <a:endParaRPr lang="es-ES" dirty="0"/>
          </a:p>
          <a:p>
            <a:endParaRPr lang="es-ES" dirty="0"/>
          </a:p>
          <a:p>
            <a:r>
              <a:rPr lang="es-ES" dirty="0" err="1"/>
              <a:t>Develop</a:t>
            </a:r>
            <a:r>
              <a:rPr lang="es-ES" dirty="0"/>
              <a:t> </a:t>
            </a:r>
            <a:r>
              <a:rPr lang="es-ES" dirty="0" err="1"/>
              <a:t>your</a:t>
            </a:r>
            <a:r>
              <a:rPr lang="es-ES" dirty="0"/>
              <a:t> </a:t>
            </a:r>
            <a:r>
              <a:rPr lang="es-ES" dirty="0" err="1"/>
              <a:t>research</a:t>
            </a:r>
            <a:r>
              <a:rPr lang="es-ES" dirty="0"/>
              <a:t> </a:t>
            </a:r>
            <a:r>
              <a:rPr lang="es-ES" dirty="0" err="1"/>
              <a:t>skills</a:t>
            </a:r>
            <a:endParaRPr lang="es-ES" dirty="0"/>
          </a:p>
          <a:p>
            <a:endParaRPr lang="es-ES" dirty="0"/>
          </a:p>
          <a:p>
            <a:r>
              <a:rPr lang="es-ES" dirty="0" err="1"/>
              <a:t>Become</a:t>
            </a:r>
            <a:r>
              <a:rPr lang="es-ES" dirty="0"/>
              <a:t> familiar </a:t>
            </a:r>
            <a:r>
              <a:rPr lang="es-ES" dirty="0" err="1"/>
              <a:t>with</a:t>
            </a:r>
            <a:r>
              <a:rPr lang="es-ES" dirty="0"/>
              <a:t> </a:t>
            </a:r>
            <a:r>
              <a:rPr lang="es-ES" dirty="0" err="1"/>
              <a:t>specific</a:t>
            </a:r>
            <a:r>
              <a:rPr lang="es-ES" dirty="0"/>
              <a:t> </a:t>
            </a:r>
            <a:r>
              <a:rPr lang="es-ES" dirty="0" err="1"/>
              <a:t>terminology</a:t>
            </a:r>
            <a:endParaRPr lang="es-ES" dirty="0"/>
          </a:p>
          <a:p>
            <a:pPr marL="0" indent="0">
              <a:buNone/>
            </a:pPr>
            <a:endParaRPr lang="es-ES" dirty="0"/>
          </a:p>
          <a:p>
            <a:r>
              <a:rPr lang="es-ES" dirty="0" err="1"/>
              <a:t>Think</a:t>
            </a:r>
            <a:r>
              <a:rPr lang="es-ES" dirty="0"/>
              <a:t> </a:t>
            </a:r>
            <a:r>
              <a:rPr lang="es-ES" dirty="0" err="1"/>
              <a:t>together</a:t>
            </a:r>
            <a:r>
              <a:rPr lang="es-ES" dirty="0"/>
              <a:t> </a:t>
            </a:r>
            <a:r>
              <a:rPr lang="es-ES" dirty="0" err="1"/>
              <a:t>over</a:t>
            </a:r>
            <a:r>
              <a:rPr lang="es-ES" dirty="0"/>
              <a:t> </a:t>
            </a:r>
            <a:r>
              <a:rPr lang="es-ES" dirty="0" err="1"/>
              <a:t>some</a:t>
            </a:r>
            <a:r>
              <a:rPr lang="es-ES" dirty="0"/>
              <a:t> </a:t>
            </a:r>
            <a:r>
              <a:rPr lang="es-ES" dirty="0" err="1"/>
              <a:t>techincal</a:t>
            </a:r>
            <a:r>
              <a:rPr lang="es-ES" dirty="0"/>
              <a:t> and </a:t>
            </a:r>
            <a:r>
              <a:rPr lang="es-ES" dirty="0" err="1"/>
              <a:t>philosophical</a:t>
            </a:r>
            <a:r>
              <a:rPr lang="es-ES" dirty="0"/>
              <a:t> </a:t>
            </a:r>
            <a:r>
              <a:rPr lang="es-ES" dirty="0" err="1"/>
              <a:t>aspects</a:t>
            </a:r>
            <a:r>
              <a:rPr lang="es-ES" dirty="0"/>
              <a:t> </a:t>
            </a:r>
            <a:r>
              <a:rPr lang="es-ES" dirty="0" err="1"/>
              <a:t>related</a:t>
            </a:r>
            <a:r>
              <a:rPr lang="es-ES" dirty="0"/>
              <a:t> </a:t>
            </a:r>
            <a:r>
              <a:rPr lang="es-ES" dirty="0" err="1"/>
              <a:t>to</a:t>
            </a:r>
            <a:r>
              <a:rPr lang="es-ES" dirty="0"/>
              <a:t> </a:t>
            </a:r>
            <a:r>
              <a:rPr lang="es-ES" dirty="0" err="1"/>
              <a:t>research</a:t>
            </a:r>
            <a:endParaRPr lang="es-ES" dirty="0"/>
          </a:p>
          <a:p>
            <a:pPr marL="0" indent="0">
              <a:buNone/>
            </a:pPr>
            <a:endParaRPr lang="es-ES" dirty="0"/>
          </a:p>
          <a:p>
            <a:r>
              <a:rPr lang="es-ES" dirty="0" err="1"/>
              <a:t>To</a:t>
            </a:r>
            <a:r>
              <a:rPr lang="es-ES" dirty="0"/>
              <a:t> </a:t>
            </a:r>
            <a:r>
              <a:rPr lang="es-ES" dirty="0" err="1"/>
              <a:t>instill</a:t>
            </a:r>
            <a:r>
              <a:rPr lang="es-ES" dirty="0"/>
              <a:t> in </a:t>
            </a:r>
            <a:r>
              <a:rPr lang="es-ES" dirty="0" err="1"/>
              <a:t>you</a:t>
            </a:r>
            <a:r>
              <a:rPr lang="es-ES" dirty="0"/>
              <a:t> </a:t>
            </a:r>
            <a:r>
              <a:rPr lang="es-ES" dirty="0" err="1"/>
              <a:t>the</a:t>
            </a:r>
            <a:r>
              <a:rPr lang="es-ES" dirty="0"/>
              <a:t> </a:t>
            </a:r>
            <a:r>
              <a:rPr lang="es-ES" dirty="0" err="1"/>
              <a:t>importance</a:t>
            </a:r>
            <a:r>
              <a:rPr lang="es-ES" dirty="0"/>
              <a:t> </a:t>
            </a:r>
            <a:r>
              <a:rPr lang="es-ES" dirty="0" err="1"/>
              <a:t>to</a:t>
            </a:r>
            <a:r>
              <a:rPr lang="es-ES" dirty="0"/>
              <a:t> be </a:t>
            </a:r>
            <a:r>
              <a:rPr lang="es-ES" dirty="0" err="1"/>
              <a:t>passionate</a:t>
            </a:r>
            <a:r>
              <a:rPr lang="es-ES" dirty="0"/>
              <a:t> </a:t>
            </a:r>
            <a:r>
              <a:rPr lang="es-ES" dirty="0" err="1"/>
              <a:t>about</a:t>
            </a:r>
            <a:r>
              <a:rPr lang="es-ES" dirty="0"/>
              <a:t> </a:t>
            </a:r>
            <a:r>
              <a:rPr lang="es-ES" dirty="0" err="1"/>
              <a:t>reserach</a:t>
            </a:r>
            <a:endParaRPr lang="es-ES" dirty="0"/>
          </a:p>
        </p:txBody>
      </p:sp>
    </p:spTree>
    <p:extLst>
      <p:ext uri="{BB962C8B-B14F-4D97-AF65-F5344CB8AC3E}">
        <p14:creationId xmlns:p14="http://schemas.microsoft.com/office/powerpoint/2010/main" val="30103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42033-8E88-6B55-F304-3A3E99C06178}"/>
              </a:ext>
            </a:extLst>
          </p:cNvPr>
          <p:cNvSpPr>
            <a:spLocks noGrp="1"/>
          </p:cNvSpPr>
          <p:nvPr>
            <p:ph type="title"/>
          </p:nvPr>
        </p:nvSpPr>
        <p:spPr>
          <a:xfrm>
            <a:off x="7464614" y="865763"/>
            <a:ext cx="4087306" cy="1750978"/>
          </a:xfrm>
        </p:spPr>
        <p:txBody>
          <a:bodyPr vert="horz" lIns="91440" tIns="45720" rIns="91440" bIns="45720" rtlCol="0" anchor="b">
            <a:normAutofit/>
          </a:bodyPr>
          <a:lstStyle/>
          <a:p>
            <a:r>
              <a:rPr lang="en-US" sz="5400" dirty="0"/>
              <a:t>Preliminary thoughts… </a:t>
            </a:r>
          </a:p>
        </p:txBody>
      </p:sp>
      <p:sp>
        <p:nvSpPr>
          <p:cNvPr id="3" name="Marcador de contenido 2">
            <a:extLst>
              <a:ext uri="{FF2B5EF4-FFF2-40B4-BE49-F238E27FC236}">
                <a16:creationId xmlns:a16="http://schemas.microsoft.com/office/drawing/2014/main" id="{14F3ED96-CE2C-C4A9-7578-4AB58DAD4BE8}"/>
              </a:ext>
            </a:extLst>
          </p:cNvPr>
          <p:cNvSpPr>
            <a:spLocks noGrp="1"/>
          </p:cNvSpPr>
          <p:nvPr>
            <p:ph idx="1"/>
          </p:nvPr>
        </p:nvSpPr>
        <p:spPr>
          <a:xfrm>
            <a:off x="7464612" y="3103123"/>
            <a:ext cx="4087305" cy="3589908"/>
          </a:xfrm>
        </p:spPr>
        <p:txBody>
          <a:bodyPr vert="horz" lIns="91440" tIns="45720" rIns="91440" bIns="45720" rtlCol="0" anchor="t">
            <a:normAutofit/>
          </a:bodyPr>
          <a:lstStyle/>
          <a:p>
            <a:pPr marL="0" indent="0">
              <a:buNone/>
            </a:pPr>
            <a:r>
              <a:rPr lang="en-US" sz="2000" dirty="0"/>
              <a:t>Why is </a:t>
            </a:r>
            <a:r>
              <a:rPr lang="en-US" sz="2000" b="1" dirty="0"/>
              <a:t>methodology</a:t>
            </a:r>
            <a:r>
              <a:rPr lang="en-US" sz="2000" dirty="0"/>
              <a:t> so important, especially nowadays? </a:t>
            </a:r>
          </a:p>
          <a:p>
            <a:pPr marL="0" indent="0">
              <a:buNone/>
            </a:pPr>
            <a:endParaRPr lang="en-US" sz="2000" dirty="0"/>
          </a:p>
          <a:p>
            <a:pPr marL="0" indent="0">
              <a:buNone/>
            </a:pPr>
            <a:r>
              <a:rPr lang="en-US" sz="2000" dirty="0"/>
              <a:t> “Discourse on the Method” (1637)</a:t>
            </a:r>
          </a:p>
          <a:p>
            <a:pPr marL="0" indent="0">
              <a:buNone/>
            </a:pPr>
            <a:r>
              <a:rPr lang="en-US" sz="2000" dirty="0"/>
              <a:t>-objectivity (pipe-dream)</a:t>
            </a:r>
          </a:p>
          <a:p>
            <a:pPr marL="0" indent="0">
              <a:buNone/>
            </a:pPr>
            <a:r>
              <a:rPr lang="en-US" sz="2000" dirty="0"/>
              <a:t>-clarity</a:t>
            </a:r>
          </a:p>
          <a:p>
            <a:pPr marL="0" indent="0">
              <a:buNone/>
            </a:pPr>
            <a:r>
              <a:rPr lang="en-US" sz="2000" dirty="0"/>
              <a:t>-repetitiveness and reproducibility </a:t>
            </a:r>
          </a:p>
          <a:p>
            <a:pPr marL="0" indent="0">
              <a:buNone/>
            </a:pPr>
            <a:r>
              <a:rPr lang="en-US" sz="2000" dirty="0"/>
              <a:t>-verifiable</a:t>
            </a:r>
          </a:p>
          <a:p>
            <a:pPr marL="0" indent="0">
              <a:buNone/>
            </a:pPr>
            <a:endParaRPr lang="en-US" sz="2000"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id="{1D63D3FA-11E4-CF39-965A-3ABB2AD292D0}"/>
              </a:ext>
            </a:extLst>
          </p:cNvPr>
          <p:cNvPicPr>
            <a:picLocks noChangeAspect="1"/>
          </p:cNvPicPr>
          <p:nvPr/>
        </p:nvPicPr>
        <p:blipFill rotWithShape="1">
          <a:blip r:embed="rId2"/>
          <a:srcRect l="1379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612957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9946C3-B019-9259-6BFC-35DF6E721287}"/>
              </a:ext>
            </a:extLst>
          </p:cNvPr>
          <p:cNvSpPr>
            <a:spLocks noGrp="1"/>
          </p:cNvSpPr>
          <p:nvPr>
            <p:ph idx="1"/>
          </p:nvPr>
        </p:nvSpPr>
        <p:spPr>
          <a:xfrm>
            <a:off x="838200" y="678729"/>
            <a:ext cx="10515600" cy="5498233"/>
          </a:xfrm>
        </p:spPr>
        <p:txBody>
          <a:bodyPr>
            <a:normAutofit fontScale="92500"/>
          </a:bodyPr>
          <a:lstStyle/>
          <a:p>
            <a:r>
              <a:rPr lang="en-US" dirty="0"/>
              <a:t>Friendly reminder for future PhD students: when you defend a Thesis, you will be judge and graded mostly according to methodological aspects. </a:t>
            </a:r>
          </a:p>
          <a:p>
            <a:r>
              <a:rPr lang="en-US" dirty="0"/>
              <a:t>For 2 reasons:</a:t>
            </a:r>
          </a:p>
          <a:p>
            <a:r>
              <a:rPr lang="en-US" dirty="0"/>
              <a:t>1: because the members of the Thesis Committee usually don’t know anything about the subject.</a:t>
            </a:r>
          </a:p>
          <a:p>
            <a:r>
              <a:rPr lang="en-US" dirty="0"/>
              <a:t>2: because the Truth (which is a matter of content), in modern science, is, in a certain way, irrelevant to science (Popper, Lakatos: falsifiability)</a:t>
            </a:r>
          </a:p>
          <a:p>
            <a:r>
              <a:rPr lang="en-US" dirty="0"/>
              <a:t>Besides methodology, they will also focus on other apparently minor aspects connected with the form and aesthetics of your work, such as style, orthography, structure, sources and bibliography, citing system, appropriate and specific terminology...</a:t>
            </a:r>
          </a:p>
          <a:p>
            <a:r>
              <a:rPr lang="en-US" dirty="0"/>
              <a:t>The content, the results and conclusions are paradoxically less important!</a:t>
            </a:r>
          </a:p>
          <a:p>
            <a:endParaRPr lang="es-ES" dirty="0"/>
          </a:p>
        </p:txBody>
      </p:sp>
    </p:spTree>
    <p:extLst>
      <p:ext uri="{BB962C8B-B14F-4D97-AF65-F5344CB8AC3E}">
        <p14:creationId xmlns:p14="http://schemas.microsoft.com/office/powerpoint/2010/main" val="366743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11516</TotalTime>
  <Words>2226</Words>
  <Application>Microsoft Office PowerPoint</Application>
  <PresentationFormat>Panorámica</PresentationFormat>
  <Paragraphs>146</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Wingdings</vt:lpstr>
      <vt:lpstr>Tema de Office</vt:lpstr>
      <vt:lpstr>Research Methodology  in Literature</vt:lpstr>
      <vt:lpstr>Course résumé </vt:lpstr>
      <vt:lpstr>Evaluation</vt:lpstr>
      <vt:lpstr>FUTURE IS NOW</vt:lpstr>
      <vt:lpstr>Presentación de PowerPoint</vt:lpstr>
      <vt:lpstr>Presentación de PowerPoint</vt:lpstr>
      <vt:lpstr>The aim of this classes…</vt:lpstr>
      <vt:lpstr>Preliminary thoughts… </vt:lpstr>
      <vt:lpstr>Presentación de PowerPoint</vt:lpstr>
      <vt:lpstr>Preparing for research: key concepts…</vt:lpstr>
      <vt:lpstr>Presentación de PowerPoint</vt:lpstr>
      <vt:lpstr>Randy Sheckman</vt:lpstr>
      <vt:lpstr>Presentación de PowerPoint</vt:lpstr>
      <vt:lpstr>TYPE OF STUDIES</vt:lpstr>
      <vt:lpstr>CITATIONS SYSTEM AND BIBLIOGRAPHY</vt:lpstr>
      <vt:lpstr>“RELIABLE” SOURCES AND BUILDING A CORPUS</vt:lpstr>
      <vt:lpstr>IS SCIENCE REALLY NEUTRAL? (more inputs) </vt:lpstr>
      <vt:lpstr>Presentación de PowerPoint</vt:lpstr>
      <vt:lpstr>Can science, and its method, really lead us to Truth?</vt:lpstr>
      <vt:lpstr>TRUTH AND METHOD (1960)</vt:lpstr>
      <vt:lpstr>Presentación de PowerPoint</vt:lpstr>
      <vt:lpstr>Presentación de PowerPoint</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Methodology in Literature</dc:title>
  <dc:creator>Mattia Bianchi</dc:creator>
  <cp:lastModifiedBy>Mattia Bianchi</cp:lastModifiedBy>
  <cp:revision>142</cp:revision>
  <dcterms:created xsi:type="dcterms:W3CDTF">2023-01-29T20:12:06Z</dcterms:created>
  <dcterms:modified xsi:type="dcterms:W3CDTF">2025-01-26T23:13:50Z</dcterms:modified>
</cp:coreProperties>
</file>