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6" r:id="rId2"/>
    <p:sldId id="270" r:id="rId3"/>
    <p:sldId id="271" r:id="rId4"/>
    <p:sldId id="267" r:id="rId5"/>
    <p:sldId id="268" r:id="rId6"/>
    <p:sldId id="269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593060A-148C-4174-88C5-46C59293A189}" v="15" dt="2024-04-17T12:20:47.2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rbara Bettina Nietzel" userId="11328761-a3dc-47ed-9307-f60376d8c63e" providerId="ADAL" clId="{D593060A-148C-4174-88C5-46C59293A189}"/>
    <pc:docChg chg="undo custSel addSld delSld modSld sldOrd">
      <pc:chgData name="Barbara Bettina Nietzel" userId="11328761-a3dc-47ed-9307-f60376d8c63e" providerId="ADAL" clId="{D593060A-148C-4174-88C5-46C59293A189}" dt="2024-04-17T12:31:20.249" v="478" actId="20577"/>
      <pc:docMkLst>
        <pc:docMk/>
      </pc:docMkLst>
      <pc:sldChg chg="modSp mod">
        <pc:chgData name="Barbara Bettina Nietzel" userId="11328761-a3dc-47ed-9307-f60376d8c63e" providerId="ADAL" clId="{D593060A-148C-4174-88C5-46C59293A189}" dt="2024-04-17T12:29:31.369" v="476" actId="1076"/>
        <pc:sldMkLst>
          <pc:docMk/>
          <pc:sldMk cId="0" sldId="266"/>
        </pc:sldMkLst>
        <pc:spChg chg="mod">
          <ac:chgData name="Barbara Bettina Nietzel" userId="11328761-a3dc-47ed-9307-f60376d8c63e" providerId="ADAL" clId="{D593060A-148C-4174-88C5-46C59293A189}" dt="2024-04-17T12:24:12.907" v="451" actId="20577"/>
          <ac:spMkLst>
            <pc:docMk/>
            <pc:sldMk cId="0" sldId="266"/>
            <ac:spMk id="295" creationId="{00000000-0000-0000-0000-000000000000}"/>
          </ac:spMkLst>
        </pc:spChg>
        <pc:spChg chg="mod">
          <ac:chgData name="Barbara Bettina Nietzel" userId="11328761-a3dc-47ed-9307-f60376d8c63e" providerId="ADAL" clId="{D593060A-148C-4174-88C5-46C59293A189}" dt="2024-04-17T12:29:30.544" v="475" actId="1076"/>
          <ac:spMkLst>
            <pc:docMk/>
            <pc:sldMk cId="0" sldId="266"/>
            <ac:spMk id="298" creationId="{00000000-0000-0000-0000-000000000000}"/>
          </ac:spMkLst>
        </pc:spChg>
        <pc:picChg chg="mod">
          <ac:chgData name="Barbara Bettina Nietzel" userId="11328761-a3dc-47ed-9307-f60376d8c63e" providerId="ADAL" clId="{D593060A-148C-4174-88C5-46C59293A189}" dt="2024-04-17T12:29:31.369" v="476" actId="1076"/>
          <ac:picMkLst>
            <pc:docMk/>
            <pc:sldMk cId="0" sldId="266"/>
            <ac:picMk id="297" creationId="{00000000-0000-0000-0000-000000000000}"/>
          </ac:picMkLst>
        </pc:picChg>
      </pc:sldChg>
      <pc:sldChg chg="modSp mod">
        <pc:chgData name="Barbara Bettina Nietzel" userId="11328761-a3dc-47ed-9307-f60376d8c63e" providerId="ADAL" clId="{D593060A-148C-4174-88C5-46C59293A189}" dt="2024-04-17T11:51:41.282" v="94" actId="33524"/>
        <pc:sldMkLst>
          <pc:docMk/>
          <pc:sldMk cId="0" sldId="267"/>
        </pc:sldMkLst>
        <pc:spChg chg="mod">
          <ac:chgData name="Barbara Bettina Nietzel" userId="11328761-a3dc-47ed-9307-f60376d8c63e" providerId="ADAL" clId="{D593060A-148C-4174-88C5-46C59293A189}" dt="2024-04-17T11:51:41.282" v="94" actId="33524"/>
          <ac:spMkLst>
            <pc:docMk/>
            <pc:sldMk cId="0" sldId="267"/>
            <ac:spMk id="304" creationId="{00000000-0000-0000-0000-000000000000}"/>
          </ac:spMkLst>
        </pc:spChg>
      </pc:sldChg>
      <pc:sldChg chg="modSp mod">
        <pc:chgData name="Barbara Bettina Nietzel" userId="11328761-a3dc-47ed-9307-f60376d8c63e" providerId="ADAL" clId="{D593060A-148C-4174-88C5-46C59293A189}" dt="2024-04-17T12:31:20.249" v="478" actId="20577"/>
        <pc:sldMkLst>
          <pc:docMk/>
          <pc:sldMk cId="0" sldId="268"/>
        </pc:sldMkLst>
        <pc:spChg chg="mod">
          <ac:chgData name="Barbara Bettina Nietzel" userId="11328761-a3dc-47ed-9307-f60376d8c63e" providerId="ADAL" clId="{D593060A-148C-4174-88C5-46C59293A189}" dt="2024-04-17T12:31:20.249" v="478" actId="20577"/>
          <ac:spMkLst>
            <pc:docMk/>
            <pc:sldMk cId="0" sldId="268"/>
            <ac:spMk id="313" creationId="{00000000-0000-0000-0000-000000000000}"/>
          </ac:spMkLst>
        </pc:spChg>
        <pc:spChg chg="mod">
          <ac:chgData name="Barbara Bettina Nietzel" userId="11328761-a3dc-47ed-9307-f60376d8c63e" providerId="ADAL" clId="{D593060A-148C-4174-88C5-46C59293A189}" dt="2024-04-17T11:54:15.216" v="299" actId="20577"/>
          <ac:spMkLst>
            <pc:docMk/>
            <pc:sldMk cId="0" sldId="268"/>
            <ac:spMk id="316" creationId="{00000000-0000-0000-0000-000000000000}"/>
          </ac:spMkLst>
        </pc:spChg>
      </pc:sldChg>
      <pc:sldChg chg="delSp modSp mod">
        <pc:chgData name="Barbara Bettina Nietzel" userId="11328761-a3dc-47ed-9307-f60376d8c63e" providerId="ADAL" clId="{D593060A-148C-4174-88C5-46C59293A189}" dt="2024-04-17T12:21:15.014" v="448" actId="478"/>
        <pc:sldMkLst>
          <pc:docMk/>
          <pc:sldMk cId="0" sldId="269"/>
        </pc:sldMkLst>
        <pc:spChg chg="mod">
          <ac:chgData name="Barbara Bettina Nietzel" userId="11328761-a3dc-47ed-9307-f60376d8c63e" providerId="ADAL" clId="{D593060A-148C-4174-88C5-46C59293A189}" dt="2024-04-17T11:54:54.431" v="333" actId="20577"/>
          <ac:spMkLst>
            <pc:docMk/>
            <pc:sldMk cId="0" sldId="269"/>
            <ac:spMk id="322" creationId="{00000000-0000-0000-0000-000000000000}"/>
          </ac:spMkLst>
        </pc:spChg>
        <pc:spChg chg="del">
          <ac:chgData name="Barbara Bettina Nietzel" userId="11328761-a3dc-47ed-9307-f60376d8c63e" providerId="ADAL" clId="{D593060A-148C-4174-88C5-46C59293A189}" dt="2024-04-17T12:21:14.152" v="447" actId="478"/>
          <ac:spMkLst>
            <pc:docMk/>
            <pc:sldMk cId="0" sldId="269"/>
            <ac:spMk id="325" creationId="{00000000-0000-0000-0000-000000000000}"/>
          </ac:spMkLst>
        </pc:spChg>
        <pc:picChg chg="del">
          <ac:chgData name="Barbara Bettina Nietzel" userId="11328761-a3dc-47ed-9307-f60376d8c63e" providerId="ADAL" clId="{D593060A-148C-4174-88C5-46C59293A189}" dt="2024-04-17T12:21:15.014" v="448" actId="478"/>
          <ac:picMkLst>
            <pc:docMk/>
            <pc:sldMk cId="0" sldId="269"/>
            <ac:picMk id="324" creationId="{00000000-0000-0000-0000-000000000000}"/>
          </ac:picMkLst>
        </pc:picChg>
      </pc:sldChg>
      <pc:sldChg chg="addSp delSp modSp new mod ord">
        <pc:chgData name="Barbara Bettina Nietzel" userId="11328761-a3dc-47ed-9307-f60376d8c63e" providerId="ADAL" clId="{D593060A-148C-4174-88C5-46C59293A189}" dt="2024-04-17T12:25:49.268" v="473" actId="1076"/>
        <pc:sldMkLst>
          <pc:docMk/>
          <pc:sldMk cId="4037063086" sldId="270"/>
        </pc:sldMkLst>
        <pc:spChg chg="add mod">
          <ac:chgData name="Barbara Bettina Nietzel" userId="11328761-a3dc-47ed-9307-f60376d8c63e" providerId="ADAL" clId="{D593060A-148C-4174-88C5-46C59293A189}" dt="2024-04-17T12:25:03.680" v="464" actId="1076"/>
          <ac:spMkLst>
            <pc:docMk/>
            <pc:sldMk cId="4037063086" sldId="270"/>
            <ac:spMk id="3" creationId="{7129BF18-3FFA-B714-B5DF-FB6BDAD977F4}"/>
          </ac:spMkLst>
        </pc:spChg>
        <pc:spChg chg="add mod">
          <ac:chgData name="Barbara Bettina Nietzel" userId="11328761-a3dc-47ed-9307-f60376d8c63e" providerId="ADAL" clId="{D593060A-148C-4174-88C5-46C59293A189}" dt="2024-04-17T12:25:46.052" v="472" actId="1076"/>
          <ac:spMkLst>
            <pc:docMk/>
            <pc:sldMk cId="4037063086" sldId="270"/>
            <ac:spMk id="4" creationId="{C111260A-AE3E-5312-69E6-BDCAC4E6263E}"/>
          </ac:spMkLst>
        </pc:spChg>
        <pc:spChg chg="add mod">
          <ac:chgData name="Barbara Bettina Nietzel" userId="11328761-a3dc-47ed-9307-f60376d8c63e" providerId="ADAL" clId="{D593060A-148C-4174-88C5-46C59293A189}" dt="2024-04-17T12:25:27.009" v="471" actId="1076"/>
          <ac:spMkLst>
            <pc:docMk/>
            <pc:sldMk cId="4037063086" sldId="270"/>
            <ac:spMk id="5" creationId="{AE86CE58-7CD1-B9F2-2C66-F8C17A7C557B}"/>
          </ac:spMkLst>
        </pc:spChg>
        <pc:spChg chg="add mod">
          <ac:chgData name="Barbara Bettina Nietzel" userId="11328761-a3dc-47ed-9307-f60376d8c63e" providerId="ADAL" clId="{D593060A-148C-4174-88C5-46C59293A189}" dt="2024-04-17T12:25:49.268" v="473" actId="1076"/>
          <ac:spMkLst>
            <pc:docMk/>
            <pc:sldMk cId="4037063086" sldId="270"/>
            <ac:spMk id="6" creationId="{BFBE9155-E47C-640E-482E-1561A44C55F3}"/>
          </ac:spMkLst>
        </pc:spChg>
        <pc:spChg chg="add mod">
          <ac:chgData name="Barbara Bettina Nietzel" userId="11328761-a3dc-47ed-9307-f60376d8c63e" providerId="ADAL" clId="{D593060A-148C-4174-88C5-46C59293A189}" dt="2024-04-17T12:25:21.913" v="470" actId="1076"/>
          <ac:spMkLst>
            <pc:docMk/>
            <pc:sldMk cId="4037063086" sldId="270"/>
            <ac:spMk id="7" creationId="{88DE3F9E-7DF9-7919-776D-27557A5826B7}"/>
          </ac:spMkLst>
        </pc:spChg>
        <pc:spChg chg="add mod">
          <ac:chgData name="Barbara Bettina Nietzel" userId="11328761-a3dc-47ed-9307-f60376d8c63e" providerId="ADAL" clId="{D593060A-148C-4174-88C5-46C59293A189}" dt="2024-04-17T12:25:15.950" v="469" actId="1076"/>
          <ac:spMkLst>
            <pc:docMk/>
            <pc:sldMk cId="4037063086" sldId="270"/>
            <ac:spMk id="8" creationId="{8AE2893A-30F9-ABED-78C3-C563A4BCC4E0}"/>
          </ac:spMkLst>
        </pc:spChg>
        <pc:spChg chg="add mod">
          <ac:chgData name="Barbara Bettina Nietzel" userId="11328761-a3dc-47ed-9307-f60376d8c63e" providerId="ADAL" clId="{D593060A-148C-4174-88C5-46C59293A189}" dt="2024-04-17T12:25:14.091" v="468" actId="1076"/>
          <ac:spMkLst>
            <pc:docMk/>
            <pc:sldMk cId="4037063086" sldId="270"/>
            <ac:spMk id="9" creationId="{ADF8DEF2-A8D5-7994-92F9-BE6ABF2188F6}"/>
          </ac:spMkLst>
        </pc:spChg>
        <pc:picChg chg="add del mod">
          <ac:chgData name="Barbara Bettina Nietzel" userId="11328761-a3dc-47ed-9307-f60376d8c63e" providerId="ADAL" clId="{D593060A-148C-4174-88C5-46C59293A189}" dt="2024-04-17T12:17:56.648" v="400" actId="478"/>
          <ac:picMkLst>
            <pc:docMk/>
            <pc:sldMk cId="4037063086" sldId="270"/>
            <ac:picMk id="2" creationId="{53017B72-6256-DC65-9395-5456082C2DC0}"/>
          </ac:picMkLst>
        </pc:picChg>
        <pc:picChg chg="add mod">
          <ac:chgData name="Barbara Bettina Nietzel" userId="11328761-a3dc-47ed-9307-f60376d8c63e" providerId="ADAL" clId="{D593060A-148C-4174-88C5-46C59293A189}" dt="2024-04-17T12:20:50.431" v="441" actId="14100"/>
          <ac:picMkLst>
            <pc:docMk/>
            <pc:sldMk cId="4037063086" sldId="270"/>
            <ac:picMk id="10" creationId="{BE959B5C-693F-FADB-9D87-17AC5CA448C5}"/>
          </ac:picMkLst>
        </pc:picChg>
      </pc:sldChg>
      <pc:sldChg chg="addSp delSp modSp new del mod">
        <pc:chgData name="Barbara Bettina Nietzel" userId="11328761-a3dc-47ed-9307-f60376d8c63e" providerId="ADAL" clId="{D593060A-148C-4174-88C5-46C59293A189}" dt="2024-04-17T12:20:58.552" v="444" actId="47"/>
        <pc:sldMkLst>
          <pc:docMk/>
          <pc:sldMk cId="1299340795" sldId="271"/>
        </pc:sldMkLst>
        <pc:picChg chg="add del mod">
          <ac:chgData name="Barbara Bettina Nietzel" userId="11328761-a3dc-47ed-9307-f60376d8c63e" providerId="ADAL" clId="{D593060A-148C-4174-88C5-46C59293A189}" dt="2024-04-17T12:20:45.899" v="439" actId="21"/>
          <ac:picMkLst>
            <pc:docMk/>
            <pc:sldMk cId="1299340795" sldId="271"/>
            <ac:picMk id="3" creationId="{BE959B5C-693F-FADB-9D87-17AC5CA448C5}"/>
          </ac:picMkLst>
        </pc:picChg>
      </pc:sldChg>
      <pc:sldChg chg="add">
        <pc:chgData name="Barbara Bettina Nietzel" userId="11328761-a3dc-47ed-9307-f60376d8c63e" providerId="ADAL" clId="{D593060A-148C-4174-88C5-46C59293A189}" dt="2024-04-17T12:29:17.211" v="474" actId="2890"/>
        <pc:sldMkLst>
          <pc:docMk/>
          <pc:sldMk cId="3574778883" sldId="27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72A129-1134-461D-A538-32082EBC3F47}" type="datetimeFigureOut">
              <a:rPr lang="de-DE" smtClean="0"/>
              <a:t>17.04.2024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6E6B30-E27B-4346-8AD3-A9FF3808960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4604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2:notes"/>
          <p:cNvSpPr txBox="1">
            <a:spLocks noGrp="1"/>
          </p:cNvSpPr>
          <p:nvPr>
            <p:ph type="body" idx="1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2" name="Google Shape;29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3:notes"/>
          <p:cNvSpPr txBox="1">
            <a:spLocks noGrp="1"/>
          </p:cNvSpPr>
          <p:nvPr>
            <p:ph type="body" idx="1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1" name="Google Shape;30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4:notes"/>
          <p:cNvSpPr txBox="1">
            <a:spLocks noGrp="1"/>
          </p:cNvSpPr>
          <p:nvPr>
            <p:ph type="body" idx="1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0" name="Google Shape;31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p5:notes"/>
          <p:cNvSpPr txBox="1">
            <a:spLocks noGrp="1"/>
          </p:cNvSpPr>
          <p:nvPr>
            <p:ph type="body" idx="1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9" name="Google Shape;319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31BA4D-1320-EC74-503E-720EB73300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6079C7D-9099-B519-1464-A2B2F5B530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145A0A6-5804-41B5-EC0A-A7BA2ED6D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2DF66-D12C-42E0-8255-705DDA242DB7}" type="datetimeFigureOut">
              <a:rPr lang="de-DE" smtClean="0"/>
              <a:t>17.04.2024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C3BCA5E-E63F-47A6-291D-C1E086A32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CF73BB3-3C1F-9E97-0BB7-A80A6DD0A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5C697-7317-434F-A98C-F4E338BBAD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6153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14D5CA-D6A2-FA50-525C-682A915AAF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04E9A96-39C3-2F9D-EEA7-99A173C666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D0489EF-8258-28B4-4A06-4786D2F0C9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2DF66-D12C-42E0-8255-705DDA242DB7}" type="datetimeFigureOut">
              <a:rPr lang="de-DE" smtClean="0"/>
              <a:t>17.04.2024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DBA4A6D-9CEB-9014-50B5-ED52DED2D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3B19711-3DA1-3F16-147C-D9DCDAD70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5C697-7317-434F-A98C-F4E338BBAD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8670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37D6334F-25BB-390E-545E-F8F0FD3EFD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CEAC562-B3D0-F9E6-79AE-B96E833524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E4E0FCA-2C68-7E64-DACD-EC22CAF2E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2DF66-D12C-42E0-8255-705DDA242DB7}" type="datetimeFigureOut">
              <a:rPr lang="de-DE" smtClean="0"/>
              <a:t>17.04.2024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6D0A693-5041-0AF8-A0F4-BA30DE78F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67D0B2C-4371-6D98-3143-1554067C0E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5C697-7317-434F-A98C-F4E338BBAD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84576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el und Inhalt">
  <p:cSld name="1_Titel und Inhal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Google Shape;23;p12" descr="Farbkleckse vor weißem Hintergrund"/>
          <p:cNvPicPr preferRelativeResize="0"/>
          <p:nvPr/>
        </p:nvPicPr>
        <p:blipFill rotWithShape="1">
          <a:blip r:embed="rId2">
            <a:alphaModFix/>
          </a:blip>
          <a:srcRect l="28593" t="15391" r="64375"/>
          <a:stretch/>
        </p:blipFill>
        <p:spPr>
          <a:xfrm rot="-5400000">
            <a:off x="5607050" y="393700"/>
            <a:ext cx="857250" cy="12071350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Google Shape;24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3632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Open Sans Light"/>
              <a:buNone/>
              <a:defRPr sz="2600">
                <a:latin typeface="Open Sans"/>
                <a:ea typeface="Open Sans"/>
                <a:cs typeface="Open Sans"/>
                <a:sym typeface="Open Sans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363200" cy="3876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6" name="Google Shape;26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  <p:sp>
        <p:nvSpPr>
          <p:cNvPr id="29" name="Google Shape;29;p12"/>
          <p:cNvSpPr/>
          <p:nvPr/>
        </p:nvSpPr>
        <p:spPr>
          <a:xfrm flipH="1">
            <a:off x="17660278" y="4438650"/>
            <a:ext cx="665822" cy="6858000"/>
          </a:xfrm>
          <a:prstGeom prst="rect">
            <a:avLst/>
          </a:prstGeom>
          <a:solidFill>
            <a:schemeClr val="lt1">
              <a:alpha val="31372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" name="Google Shape;30;p12"/>
          <p:cNvSpPr txBox="1"/>
          <p:nvPr/>
        </p:nvSpPr>
        <p:spPr>
          <a:xfrm>
            <a:off x="9610725" y="6245980"/>
            <a:ext cx="2200275" cy="6771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de-DE" sz="1600" b="0" i="0" u="none" strike="noStrike" cap="none">
                <a:solidFill>
                  <a:srgbClr val="00918E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interculture.de</a:t>
            </a:r>
            <a:endParaRPr sz="16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</a:pPr>
            <a:r>
              <a:rPr lang="de-DE" sz="1050" b="0" i="0" u="none" strike="noStrike" cap="none">
                <a:solidFill>
                  <a:srgbClr val="00918E"/>
                </a:solidFill>
                <a:latin typeface="Calibri"/>
                <a:ea typeface="Calibri"/>
                <a:cs typeface="Calibri"/>
                <a:sym typeface="Calibri"/>
              </a:rPr>
              <a:t>Jena ◦ Berlin ◦ Hamburg</a:t>
            </a:r>
            <a:endParaRPr sz="105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</a:pPr>
            <a:r>
              <a:rPr lang="de-DE" sz="1050" b="0" i="0" u="none" strike="noStrike" cap="none">
                <a:solidFill>
                  <a:srgbClr val="00918E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105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73222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6F030A-ACD5-9A84-B5C4-4A015315A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F18CDC3-9D7D-8710-91FE-6DC358E61B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433851D-3013-B81F-61A1-8CC304005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2DF66-D12C-42E0-8255-705DDA242DB7}" type="datetimeFigureOut">
              <a:rPr lang="de-DE" smtClean="0"/>
              <a:t>17.04.2024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3C46B28-E515-C72F-1EA1-52837F17AE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CC49A45-A44C-F50E-E004-50C1DEF20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5C697-7317-434F-A98C-F4E338BBAD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0308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E7124C-BD90-C2E0-D3E1-A7C2577D8A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9935135-EA09-4D98-F6CE-9233A2F891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0620F1D-66C5-3F33-6D7E-FBB956EC1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2DF66-D12C-42E0-8255-705DDA242DB7}" type="datetimeFigureOut">
              <a:rPr lang="de-DE" smtClean="0"/>
              <a:t>17.04.2024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05C1AFD-6D82-ED7E-B047-4DD422BB1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7D5AA62-8D56-CCB7-5E33-35980028C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5C697-7317-434F-A98C-F4E338BBAD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0141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C885B1D-F550-821E-6133-7CE83241F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C9CD9B5-0FA5-81DB-B234-FB55AFCBFB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5400977-2E91-DA98-F0ED-BB2E05FBFD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7F14891-13C2-0042-74C7-16723D9B83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2DF66-D12C-42E0-8255-705DDA242DB7}" type="datetimeFigureOut">
              <a:rPr lang="de-DE" smtClean="0"/>
              <a:t>17.04.2024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B321187-6426-BFDA-5DA6-3340FFE7F2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E8077D4-3ABE-2182-BCE3-A4BAD16E7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5C697-7317-434F-A98C-F4E338BBAD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297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9B99AF-AFB2-48FD-D0C1-6B91DA06A5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4DB6993-72EC-D300-0EBC-408E846EDC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EDA6185-1FA2-8547-F9FB-BE120C24C3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E802E05-5193-C7F3-BDC9-B9CF39248E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E2C4FD0-2F07-315A-0E5C-123C90EB4A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1F3A6FB8-0437-DFE3-345C-E4BCD87B9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2DF66-D12C-42E0-8255-705DDA242DB7}" type="datetimeFigureOut">
              <a:rPr lang="de-DE" smtClean="0"/>
              <a:t>17.04.2024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D1BB0CE-40B5-6134-62CA-B211B74F0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70AD37F5-799E-53BC-81EC-000202ACB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5C697-7317-434F-A98C-F4E338BBAD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6622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7A1436-FDD8-8BA6-26CA-28FA915F6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84F1F712-8E51-0B81-BDB5-67032ED947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2DF66-D12C-42E0-8255-705DDA242DB7}" type="datetimeFigureOut">
              <a:rPr lang="de-DE" smtClean="0"/>
              <a:t>17.04.2024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A866267-2AD0-A772-922F-808BA0559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107632A-3002-CCE4-7CBB-E7D68A6F8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5C697-7317-434F-A98C-F4E338BBAD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1717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A15849DA-AD01-843B-C5DA-EC6365A60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2DF66-D12C-42E0-8255-705DDA242DB7}" type="datetimeFigureOut">
              <a:rPr lang="de-DE" smtClean="0"/>
              <a:t>17.04.2024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F33E983C-95A0-1264-19A1-54260B002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B5F15B9-3E60-0D64-2E7A-811CA5EEE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5C697-7317-434F-A98C-F4E338BBAD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2783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B67793-39D9-EB32-8FE4-ECC13385DF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CE63257-1F5B-4233-B77A-3E64ABFD85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E757AD-024F-DA85-3E35-8DA30BAB06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C8CA946-1AF8-B7ED-DC95-BD875AE706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2DF66-D12C-42E0-8255-705DDA242DB7}" type="datetimeFigureOut">
              <a:rPr lang="de-DE" smtClean="0"/>
              <a:t>17.04.2024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7307321-1FA3-F2A0-BBDA-3642E918F3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859F0DD-739C-818C-749B-3E729400C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5C697-7317-434F-A98C-F4E338BBAD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9728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887412-34C4-BEE5-3178-324153599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A2DD36BF-A0DC-9F35-4E76-EB5636EF98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410EA53-48E8-ACAD-E647-CD44433024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E8942EB-D3B8-2482-112C-BC4EC5D428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2DF66-D12C-42E0-8255-705DDA242DB7}" type="datetimeFigureOut">
              <a:rPr lang="de-DE" smtClean="0"/>
              <a:t>17.04.2024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655754A-AAF4-9F9A-936B-DB21124463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CF9A82A-A1D1-CDA4-9DC0-2222F8D29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5C697-7317-434F-A98C-F4E338BBAD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0813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EC6D0D0D-2907-EC8F-84F6-8F0841922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20E8594-31E9-4D72-D756-44412D31AF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FE9A10D-07D9-F910-044F-F350E4DE2D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9C2DF66-D12C-42E0-8255-705DDA242DB7}" type="datetimeFigureOut">
              <a:rPr lang="de-DE" smtClean="0"/>
              <a:t>17.04.2024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8B99D33-8E3F-C6BE-7515-93D97D9F9D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253ADF2-C320-4007-802F-A2E7AD2924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9C5C697-7317-434F-A98C-F4E338BBADB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5220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3632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Open Sans Light"/>
              <a:buNone/>
            </a:pPr>
            <a:r>
              <a:rPr lang="de-DE">
                <a:latin typeface="Open Sans"/>
                <a:ea typeface="Open Sans"/>
                <a:cs typeface="Open Sans"/>
                <a:sym typeface="Open Sans"/>
              </a:rPr>
              <a:t>Tangram: Runde 1</a:t>
            </a:r>
            <a:endParaRPr/>
          </a:p>
        </p:txBody>
      </p:sp>
      <p:sp>
        <p:nvSpPr>
          <p:cNvPr id="295" name="Google Shape;295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363200" cy="3876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de-DE" sz="1400" b="1" dirty="0">
                <a:latin typeface="Open Sans Light"/>
                <a:ea typeface="Open Sans Light"/>
                <a:cs typeface="Open Sans Light"/>
                <a:sym typeface="Open Sans Light"/>
              </a:rPr>
              <a:t>Aufgabe:</a:t>
            </a:r>
            <a:endParaRPr dirty="0"/>
          </a:p>
          <a:p>
            <a:pPr marL="971550" lvl="1" indent="-2857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Font typeface="Noto Sans Symbols"/>
              <a:buChar char="⮚"/>
            </a:pPr>
            <a:r>
              <a:rPr lang="de-DE" sz="1400" dirty="0">
                <a:latin typeface="Open Sans Light"/>
                <a:ea typeface="Open Sans Light"/>
                <a:cs typeface="Open Sans Light"/>
                <a:sym typeface="Open Sans Light"/>
              </a:rPr>
              <a:t>A: beschreibt</a:t>
            </a:r>
            <a:endParaRPr dirty="0"/>
          </a:p>
          <a:p>
            <a:pPr marL="971550" lvl="1" indent="-2857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Font typeface="Noto Sans Symbols"/>
              <a:buChar char="⮚"/>
            </a:pPr>
            <a:r>
              <a:rPr lang="de-DE" sz="1400" dirty="0">
                <a:latin typeface="Open Sans Light"/>
                <a:ea typeface="Open Sans Light"/>
                <a:cs typeface="Open Sans Light"/>
                <a:sym typeface="Open Sans Light"/>
              </a:rPr>
              <a:t>B: legt</a:t>
            </a:r>
            <a:endParaRPr dirty="0"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22860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rPr lang="de-DE" sz="1400" dirty="0">
                <a:latin typeface="Open Sans Light"/>
                <a:ea typeface="Open Sans Light"/>
                <a:cs typeface="Open Sans Light"/>
                <a:sym typeface="Open Sans Light"/>
              </a:rPr>
              <a:t>A sucht sich eine Figur aus und beschreibt, wie welches Teil gelegt werden soll. B versucht daraufhin, die Teile in die beschriebene Figur zu legen.</a:t>
            </a:r>
            <a:endParaRPr dirty="0"/>
          </a:p>
          <a:p>
            <a:pPr marL="22860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rPr lang="de-DE" sz="1400" dirty="0">
                <a:latin typeface="Open Sans Light"/>
                <a:ea typeface="Open Sans Light"/>
                <a:cs typeface="Open Sans Light"/>
                <a:sym typeface="Open Sans Light"/>
              </a:rPr>
              <a:t>Nach spätestens 3-5 Minuten ist die Runde vorbei und es sollen folgende Fragen reflektiert werden:</a:t>
            </a:r>
            <a:endParaRPr dirty="0"/>
          </a:p>
          <a:p>
            <a:pPr marL="514350" lvl="0" indent="-285750">
              <a:lnSpc>
                <a:spcPct val="100000"/>
              </a:lnSpc>
              <a:spcBef>
                <a:spcPts val="600"/>
              </a:spcBef>
              <a:buFont typeface="Arial"/>
              <a:buChar char="•"/>
            </a:pPr>
            <a:r>
              <a:rPr lang="de-DE" sz="1400" b="1" dirty="0"/>
              <a:t>Wie ist es euch ergangen? </a:t>
            </a:r>
            <a:r>
              <a:rPr lang="de-DE" sz="1400" b="1" dirty="0">
                <a:latin typeface="Open Sans Light"/>
                <a:ea typeface="Open Sans Light"/>
                <a:cs typeface="Open Sans Light"/>
                <a:sym typeface="Open Sans Light"/>
              </a:rPr>
              <a:t>Was wurde beobachtet? Was haben Sie wahrgenommen? </a:t>
            </a:r>
            <a:endParaRPr lang="de-DE" sz="1400" b="1" dirty="0"/>
          </a:p>
          <a:p>
            <a:pPr marL="514350" lvl="0" indent="-285750">
              <a:lnSpc>
                <a:spcPct val="100000"/>
              </a:lnSpc>
              <a:spcBef>
                <a:spcPts val="600"/>
              </a:spcBef>
              <a:buFont typeface="Arial"/>
              <a:buChar char="•"/>
            </a:pPr>
            <a:r>
              <a:rPr lang="de-DE" sz="1400" b="1" dirty="0"/>
              <a:t>Was sind Herausforderungen für A und B? Strategien zum Umgang mit diesen: </a:t>
            </a:r>
            <a:r>
              <a:rPr lang="de-DE" sz="1400" b="1" dirty="0">
                <a:latin typeface="Open Sans Light"/>
                <a:ea typeface="Open Sans Light"/>
                <a:cs typeface="Open Sans Light"/>
                <a:sym typeface="Open Sans Light"/>
              </a:rPr>
              <a:t>Was hat (nicht) geholfen</a:t>
            </a:r>
            <a:r>
              <a:rPr lang="de-DE" sz="1400" b="1" dirty="0"/>
              <a:t>?</a:t>
            </a:r>
            <a:endParaRPr dirty="0"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pic>
        <p:nvPicPr>
          <p:cNvPr id="296" name="Google Shape;296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24767" y="782833"/>
            <a:ext cx="1576633" cy="1551686"/>
          </a:xfrm>
          <a:prstGeom prst="rect">
            <a:avLst/>
          </a:prstGeom>
          <a:noFill/>
          <a:ln>
            <a:noFill/>
          </a:ln>
        </p:spPr>
      </p:pic>
      <p:pic>
        <p:nvPicPr>
          <p:cNvPr id="297" name="Google Shape;297;p2" descr="Stoppuhr Silhouette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798194" y="1329376"/>
            <a:ext cx="780854" cy="780854"/>
          </a:xfrm>
          <a:prstGeom prst="rect">
            <a:avLst/>
          </a:prstGeom>
          <a:noFill/>
          <a:ln>
            <a:noFill/>
          </a:ln>
        </p:spPr>
      </p:pic>
      <p:sp>
        <p:nvSpPr>
          <p:cNvPr id="298" name="Google Shape;298;p2"/>
          <p:cNvSpPr txBox="1"/>
          <p:nvPr/>
        </p:nvSpPr>
        <p:spPr>
          <a:xfrm>
            <a:off x="8862891" y="124676"/>
            <a:ext cx="2234153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400" b="0" i="0" u="none" strike="noStrike" cap="none">
                <a:solidFill>
                  <a:srgbClr val="000000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5 Minuten Legen</a:t>
            </a:r>
            <a:endParaRPr/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400" b="0" i="0" u="none" strike="noStrike" cap="none">
                <a:solidFill>
                  <a:srgbClr val="000000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2 Minuten Besprechen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leichschenkliges Dreieck 2">
            <a:extLst>
              <a:ext uri="{FF2B5EF4-FFF2-40B4-BE49-F238E27FC236}">
                <a16:creationId xmlns:a16="http://schemas.microsoft.com/office/drawing/2014/main" id="{7129BF18-3FFA-B714-B5DF-FB6BDAD977F4}"/>
              </a:ext>
            </a:extLst>
          </p:cNvPr>
          <p:cNvSpPr/>
          <p:nvPr/>
        </p:nvSpPr>
        <p:spPr>
          <a:xfrm flipV="1">
            <a:off x="2441740" y="1208567"/>
            <a:ext cx="5085269" cy="2549236"/>
          </a:xfrm>
          <a:prstGeom prst="triangle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rgbClr val="FFC000"/>
              </a:solidFill>
            </a:endParaRPr>
          </a:p>
        </p:txBody>
      </p:sp>
      <p:sp>
        <p:nvSpPr>
          <p:cNvPr id="4" name="Gleichschenkliges Dreieck 3">
            <a:extLst>
              <a:ext uri="{FF2B5EF4-FFF2-40B4-BE49-F238E27FC236}">
                <a16:creationId xmlns:a16="http://schemas.microsoft.com/office/drawing/2014/main" id="{C111260A-AE3E-5312-69E6-BDCAC4E6263E}"/>
              </a:ext>
            </a:extLst>
          </p:cNvPr>
          <p:cNvSpPr/>
          <p:nvPr/>
        </p:nvSpPr>
        <p:spPr>
          <a:xfrm rot="10136305">
            <a:off x="96577" y="4226143"/>
            <a:ext cx="5128838" cy="2549236"/>
          </a:xfrm>
          <a:prstGeom prst="triangl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rgbClr val="FFC000"/>
              </a:solidFill>
            </a:endParaRPr>
          </a:p>
        </p:txBody>
      </p:sp>
      <p:sp>
        <p:nvSpPr>
          <p:cNvPr id="5" name="Gleichschenkliges Dreieck 4">
            <a:extLst>
              <a:ext uri="{FF2B5EF4-FFF2-40B4-BE49-F238E27FC236}">
                <a16:creationId xmlns:a16="http://schemas.microsoft.com/office/drawing/2014/main" id="{AE86CE58-7CD1-B9F2-2C66-F8C17A7C557B}"/>
              </a:ext>
            </a:extLst>
          </p:cNvPr>
          <p:cNvSpPr/>
          <p:nvPr/>
        </p:nvSpPr>
        <p:spPr>
          <a:xfrm>
            <a:off x="2407300" y="2489500"/>
            <a:ext cx="2549236" cy="1251332"/>
          </a:xfrm>
          <a:prstGeom prst="triangle">
            <a:avLst/>
          </a:prstGeom>
          <a:solidFill>
            <a:schemeClr val="accent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rgbClr val="FFC000"/>
              </a:solidFill>
            </a:endParaRPr>
          </a:p>
        </p:txBody>
      </p:sp>
      <p:sp>
        <p:nvSpPr>
          <p:cNvPr id="6" name="Raute 5">
            <a:extLst>
              <a:ext uri="{FF2B5EF4-FFF2-40B4-BE49-F238E27FC236}">
                <a16:creationId xmlns:a16="http://schemas.microsoft.com/office/drawing/2014/main" id="{BFBE9155-E47C-640E-482E-1561A44C55F3}"/>
              </a:ext>
            </a:extLst>
          </p:cNvPr>
          <p:cNvSpPr/>
          <p:nvPr/>
        </p:nvSpPr>
        <p:spPr>
          <a:xfrm rot="18959381">
            <a:off x="4486797" y="3391983"/>
            <a:ext cx="2601647" cy="2479964"/>
          </a:xfrm>
          <a:prstGeom prst="diamond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Gleichschenkliges Dreieck 6">
            <a:extLst>
              <a:ext uri="{FF2B5EF4-FFF2-40B4-BE49-F238E27FC236}">
                <a16:creationId xmlns:a16="http://schemas.microsoft.com/office/drawing/2014/main" id="{88DE3F9E-7DF9-7919-776D-27557A5826B7}"/>
              </a:ext>
            </a:extLst>
          </p:cNvPr>
          <p:cNvSpPr/>
          <p:nvPr/>
        </p:nvSpPr>
        <p:spPr>
          <a:xfrm rot="8092510">
            <a:off x="7688345" y="2177190"/>
            <a:ext cx="3615986" cy="1857092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rgbClr val="FFC000"/>
              </a:solidFill>
            </a:endParaRPr>
          </a:p>
        </p:txBody>
      </p:sp>
      <p:sp>
        <p:nvSpPr>
          <p:cNvPr id="8" name="Diagonaler Streifen 7">
            <a:extLst>
              <a:ext uri="{FF2B5EF4-FFF2-40B4-BE49-F238E27FC236}">
                <a16:creationId xmlns:a16="http://schemas.microsoft.com/office/drawing/2014/main" id="{8AE2893A-30F9-ABED-78C3-C563A4BCC4E0}"/>
              </a:ext>
            </a:extLst>
          </p:cNvPr>
          <p:cNvSpPr/>
          <p:nvPr/>
        </p:nvSpPr>
        <p:spPr>
          <a:xfrm>
            <a:off x="4984374" y="2424141"/>
            <a:ext cx="3867332" cy="1298842"/>
          </a:xfrm>
          <a:custGeom>
            <a:avLst/>
            <a:gdLst>
              <a:gd name="connsiteX0" fmla="*/ 0 w 2769272"/>
              <a:gd name="connsiteY0" fmla="*/ 1227820 h 2491315"/>
              <a:gd name="connsiteX1" fmla="*/ 1364808 w 2769272"/>
              <a:gd name="connsiteY1" fmla="*/ 0 h 2491315"/>
              <a:gd name="connsiteX2" fmla="*/ 2769272 w 2769272"/>
              <a:gd name="connsiteY2" fmla="*/ 0 h 2491315"/>
              <a:gd name="connsiteX3" fmla="*/ 0 w 2769272"/>
              <a:gd name="connsiteY3" fmla="*/ 2491315 h 2491315"/>
              <a:gd name="connsiteX4" fmla="*/ 0 w 2769272"/>
              <a:gd name="connsiteY4" fmla="*/ 1227820 h 2491315"/>
              <a:gd name="connsiteX0" fmla="*/ 0 w 3745816"/>
              <a:gd name="connsiteY0" fmla="*/ 1227820 h 2491315"/>
              <a:gd name="connsiteX1" fmla="*/ 1364808 w 3745816"/>
              <a:gd name="connsiteY1" fmla="*/ 0 h 2491315"/>
              <a:gd name="connsiteX2" fmla="*/ 3745816 w 3745816"/>
              <a:gd name="connsiteY2" fmla="*/ 26633 h 2491315"/>
              <a:gd name="connsiteX3" fmla="*/ 0 w 3745816"/>
              <a:gd name="connsiteY3" fmla="*/ 2491315 h 2491315"/>
              <a:gd name="connsiteX4" fmla="*/ 0 w 3745816"/>
              <a:gd name="connsiteY4" fmla="*/ 1227820 h 2491315"/>
              <a:gd name="connsiteX0" fmla="*/ 0 w 3745816"/>
              <a:gd name="connsiteY0" fmla="*/ 1227820 h 1301707"/>
              <a:gd name="connsiteX1" fmla="*/ 1364808 w 3745816"/>
              <a:gd name="connsiteY1" fmla="*/ 0 h 1301707"/>
              <a:gd name="connsiteX2" fmla="*/ 3745816 w 3745816"/>
              <a:gd name="connsiteY2" fmla="*/ 26633 h 1301707"/>
              <a:gd name="connsiteX3" fmla="*/ 2450237 w 3745816"/>
              <a:gd name="connsiteY3" fmla="*/ 1301707 h 1301707"/>
              <a:gd name="connsiteX4" fmla="*/ 0 w 3745816"/>
              <a:gd name="connsiteY4" fmla="*/ 1227820 h 1301707"/>
              <a:gd name="connsiteX0" fmla="*/ 0 w 3843471"/>
              <a:gd name="connsiteY0" fmla="*/ 1307719 h 1307719"/>
              <a:gd name="connsiteX1" fmla="*/ 1462463 w 3843471"/>
              <a:gd name="connsiteY1" fmla="*/ 0 h 1307719"/>
              <a:gd name="connsiteX2" fmla="*/ 3843471 w 3843471"/>
              <a:gd name="connsiteY2" fmla="*/ 26633 h 1307719"/>
              <a:gd name="connsiteX3" fmla="*/ 2547892 w 3843471"/>
              <a:gd name="connsiteY3" fmla="*/ 1301707 h 1307719"/>
              <a:gd name="connsiteX4" fmla="*/ 0 w 3843471"/>
              <a:gd name="connsiteY4" fmla="*/ 1307719 h 1307719"/>
              <a:gd name="connsiteX0" fmla="*/ 0 w 3843471"/>
              <a:gd name="connsiteY0" fmla="*/ 1298842 h 1298842"/>
              <a:gd name="connsiteX1" fmla="*/ 1355931 w 3843471"/>
              <a:gd name="connsiteY1" fmla="*/ 0 h 1298842"/>
              <a:gd name="connsiteX2" fmla="*/ 3843471 w 3843471"/>
              <a:gd name="connsiteY2" fmla="*/ 17756 h 1298842"/>
              <a:gd name="connsiteX3" fmla="*/ 2547892 w 3843471"/>
              <a:gd name="connsiteY3" fmla="*/ 1292830 h 1298842"/>
              <a:gd name="connsiteX4" fmla="*/ 0 w 3843471"/>
              <a:gd name="connsiteY4" fmla="*/ 1298842 h 1298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43471" h="1298842">
                <a:moveTo>
                  <a:pt x="0" y="1298842"/>
                </a:moveTo>
                <a:lnTo>
                  <a:pt x="1355931" y="0"/>
                </a:lnTo>
                <a:lnTo>
                  <a:pt x="3843471" y="17756"/>
                </a:lnTo>
                <a:lnTo>
                  <a:pt x="2547892" y="1292830"/>
                </a:lnTo>
                <a:lnTo>
                  <a:pt x="0" y="1298842"/>
                </a:lnTo>
                <a:close/>
              </a:path>
            </a:pathLst>
          </a:cu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9" name="Gleichschenkliges Dreieck 8">
            <a:extLst>
              <a:ext uri="{FF2B5EF4-FFF2-40B4-BE49-F238E27FC236}">
                <a16:creationId xmlns:a16="http://schemas.microsoft.com/office/drawing/2014/main" id="{ADF8DEF2-A8D5-7994-92F9-BE6ABF2188F6}"/>
              </a:ext>
            </a:extLst>
          </p:cNvPr>
          <p:cNvSpPr/>
          <p:nvPr/>
        </p:nvSpPr>
        <p:spPr>
          <a:xfrm>
            <a:off x="6344735" y="1169361"/>
            <a:ext cx="2479964" cy="1254780"/>
          </a:xfrm>
          <a:prstGeom prst="triangle">
            <a:avLst>
              <a:gd name="adj" fmla="val 48524"/>
            </a:avLst>
          </a:prstGeom>
          <a:solidFill>
            <a:schemeClr val="accent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rgbClr val="FFC000"/>
              </a:solidFill>
            </a:endParaRP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BE959B5C-693F-FADB-9D87-17AC5CA448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42108"/>
            <a:ext cx="2381205" cy="2964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7063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leichschenkliges Dreieck 2">
            <a:extLst>
              <a:ext uri="{FF2B5EF4-FFF2-40B4-BE49-F238E27FC236}">
                <a16:creationId xmlns:a16="http://schemas.microsoft.com/office/drawing/2014/main" id="{7129BF18-3FFA-B714-B5DF-FB6BDAD977F4}"/>
              </a:ext>
            </a:extLst>
          </p:cNvPr>
          <p:cNvSpPr/>
          <p:nvPr/>
        </p:nvSpPr>
        <p:spPr>
          <a:xfrm flipV="1">
            <a:off x="2441740" y="1208567"/>
            <a:ext cx="5085269" cy="2549236"/>
          </a:xfrm>
          <a:prstGeom prst="triangle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rgbClr val="FFC000"/>
              </a:solidFill>
            </a:endParaRPr>
          </a:p>
        </p:txBody>
      </p:sp>
      <p:sp>
        <p:nvSpPr>
          <p:cNvPr id="4" name="Gleichschenkliges Dreieck 3">
            <a:extLst>
              <a:ext uri="{FF2B5EF4-FFF2-40B4-BE49-F238E27FC236}">
                <a16:creationId xmlns:a16="http://schemas.microsoft.com/office/drawing/2014/main" id="{C111260A-AE3E-5312-69E6-BDCAC4E6263E}"/>
              </a:ext>
            </a:extLst>
          </p:cNvPr>
          <p:cNvSpPr/>
          <p:nvPr/>
        </p:nvSpPr>
        <p:spPr>
          <a:xfrm rot="10136305">
            <a:off x="96577" y="4226143"/>
            <a:ext cx="5128838" cy="2549236"/>
          </a:xfrm>
          <a:prstGeom prst="triangl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rgbClr val="FFC000"/>
              </a:solidFill>
            </a:endParaRPr>
          </a:p>
        </p:txBody>
      </p:sp>
      <p:sp>
        <p:nvSpPr>
          <p:cNvPr id="5" name="Gleichschenkliges Dreieck 4">
            <a:extLst>
              <a:ext uri="{FF2B5EF4-FFF2-40B4-BE49-F238E27FC236}">
                <a16:creationId xmlns:a16="http://schemas.microsoft.com/office/drawing/2014/main" id="{AE86CE58-7CD1-B9F2-2C66-F8C17A7C557B}"/>
              </a:ext>
            </a:extLst>
          </p:cNvPr>
          <p:cNvSpPr/>
          <p:nvPr/>
        </p:nvSpPr>
        <p:spPr>
          <a:xfrm>
            <a:off x="2407300" y="2489500"/>
            <a:ext cx="2549236" cy="1251332"/>
          </a:xfrm>
          <a:prstGeom prst="triangle">
            <a:avLst/>
          </a:prstGeom>
          <a:solidFill>
            <a:schemeClr val="accent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rgbClr val="FFC000"/>
              </a:solidFill>
            </a:endParaRPr>
          </a:p>
        </p:txBody>
      </p:sp>
      <p:sp>
        <p:nvSpPr>
          <p:cNvPr id="6" name="Raute 5">
            <a:extLst>
              <a:ext uri="{FF2B5EF4-FFF2-40B4-BE49-F238E27FC236}">
                <a16:creationId xmlns:a16="http://schemas.microsoft.com/office/drawing/2014/main" id="{BFBE9155-E47C-640E-482E-1561A44C55F3}"/>
              </a:ext>
            </a:extLst>
          </p:cNvPr>
          <p:cNvSpPr/>
          <p:nvPr/>
        </p:nvSpPr>
        <p:spPr>
          <a:xfrm rot="18959381">
            <a:off x="4486797" y="3391983"/>
            <a:ext cx="2601647" cy="2479964"/>
          </a:xfrm>
          <a:prstGeom prst="diamond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Gleichschenkliges Dreieck 6">
            <a:extLst>
              <a:ext uri="{FF2B5EF4-FFF2-40B4-BE49-F238E27FC236}">
                <a16:creationId xmlns:a16="http://schemas.microsoft.com/office/drawing/2014/main" id="{88DE3F9E-7DF9-7919-776D-27557A5826B7}"/>
              </a:ext>
            </a:extLst>
          </p:cNvPr>
          <p:cNvSpPr/>
          <p:nvPr/>
        </p:nvSpPr>
        <p:spPr>
          <a:xfrm rot="8092510">
            <a:off x="7688345" y="2177190"/>
            <a:ext cx="3615986" cy="1857092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rgbClr val="FFC000"/>
              </a:solidFill>
            </a:endParaRPr>
          </a:p>
        </p:txBody>
      </p:sp>
      <p:sp>
        <p:nvSpPr>
          <p:cNvPr id="8" name="Diagonaler Streifen 7">
            <a:extLst>
              <a:ext uri="{FF2B5EF4-FFF2-40B4-BE49-F238E27FC236}">
                <a16:creationId xmlns:a16="http://schemas.microsoft.com/office/drawing/2014/main" id="{8AE2893A-30F9-ABED-78C3-C563A4BCC4E0}"/>
              </a:ext>
            </a:extLst>
          </p:cNvPr>
          <p:cNvSpPr/>
          <p:nvPr/>
        </p:nvSpPr>
        <p:spPr>
          <a:xfrm>
            <a:off x="4984374" y="2424141"/>
            <a:ext cx="3867332" cy="1298842"/>
          </a:xfrm>
          <a:custGeom>
            <a:avLst/>
            <a:gdLst>
              <a:gd name="connsiteX0" fmla="*/ 0 w 2769272"/>
              <a:gd name="connsiteY0" fmla="*/ 1227820 h 2491315"/>
              <a:gd name="connsiteX1" fmla="*/ 1364808 w 2769272"/>
              <a:gd name="connsiteY1" fmla="*/ 0 h 2491315"/>
              <a:gd name="connsiteX2" fmla="*/ 2769272 w 2769272"/>
              <a:gd name="connsiteY2" fmla="*/ 0 h 2491315"/>
              <a:gd name="connsiteX3" fmla="*/ 0 w 2769272"/>
              <a:gd name="connsiteY3" fmla="*/ 2491315 h 2491315"/>
              <a:gd name="connsiteX4" fmla="*/ 0 w 2769272"/>
              <a:gd name="connsiteY4" fmla="*/ 1227820 h 2491315"/>
              <a:gd name="connsiteX0" fmla="*/ 0 w 3745816"/>
              <a:gd name="connsiteY0" fmla="*/ 1227820 h 2491315"/>
              <a:gd name="connsiteX1" fmla="*/ 1364808 w 3745816"/>
              <a:gd name="connsiteY1" fmla="*/ 0 h 2491315"/>
              <a:gd name="connsiteX2" fmla="*/ 3745816 w 3745816"/>
              <a:gd name="connsiteY2" fmla="*/ 26633 h 2491315"/>
              <a:gd name="connsiteX3" fmla="*/ 0 w 3745816"/>
              <a:gd name="connsiteY3" fmla="*/ 2491315 h 2491315"/>
              <a:gd name="connsiteX4" fmla="*/ 0 w 3745816"/>
              <a:gd name="connsiteY4" fmla="*/ 1227820 h 2491315"/>
              <a:gd name="connsiteX0" fmla="*/ 0 w 3745816"/>
              <a:gd name="connsiteY0" fmla="*/ 1227820 h 1301707"/>
              <a:gd name="connsiteX1" fmla="*/ 1364808 w 3745816"/>
              <a:gd name="connsiteY1" fmla="*/ 0 h 1301707"/>
              <a:gd name="connsiteX2" fmla="*/ 3745816 w 3745816"/>
              <a:gd name="connsiteY2" fmla="*/ 26633 h 1301707"/>
              <a:gd name="connsiteX3" fmla="*/ 2450237 w 3745816"/>
              <a:gd name="connsiteY3" fmla="*/ 1301707 h 1301707"/>
              <a:gd name="connsiteX4" fmla="*/ 0 w 3745816"/>
              <a:gd name="connsiteY4" fmla="*/ 1227820 h 1301707"/>
              <a:gd name="connsiteX0" fmla="*/ 0 w 3843471"/>
              <a:gd name="connsiteY0" fmla="*/ 1307719 h 1307719"/>
              <a:gd name="connsiteX1" fmla="*/ 1462463 w 3843471"/>
              <a:gd name="connsiteY1" fmla="*/ 0 h 1307719"/>
              <a:gd name="connsiteX2" fmla="*/ 3843471 w 3843471"/>
              <a:gd name="connsiteY2" fmla="*/ 26633 h 1307719"/>
              <a:gd name="connsiteX3" fmla="*/ 2547892 w 3843471"/>
              <a:gd name="connsiteY3" fmla="*/ 1301707 h 1307719"/>
              <a:gd name="connsiteX4" fmla="*/ 0 w 3843471"/>
              <a:gd name="connsiteY4" fmla="*/ 1307719 h 1307719"/>
              <a:gd name="connsiteX0" fmla="*/ 0 w 3843471"/>
              <a:gd name="connsiteY0" fmla="*/ 1298842 h 1298842"/>
              <a:gd name="connsiteX1" fmla="*/ 1355931 w 3843471"/>
              <a:gd name="connsiteY1" fmla="*/ 0 h 1298842"/>
              <a:gd name="connsiteX2" fmla="*/ 3843471 w 3843471"/>
              <a:gd name="connsiteY2" fmla="*/ 17756 h 1298842"/>
              <a:gd name="connsiteX3" fmla="*/ 2547892 w 3843471"/>
              <a:gd name="connsiteY3" fmla="*/ 1292830 h 1298842"/>
              <a:gd name="connsiteX4" fmla="*/ 0 w 3843471"/>
              <a:gd name="connsiteY4" fmla="*/ 1298842 h 1298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43471" h="1298842">
                <a:moveTo>
                  <a:pt x="0" y="1298842"/>
                </a:moveTo>
                <a:lnTo>
                  <a:pt x="1355931" y="0"/>
                </a:lnTo>
                <a:lnTo>
                  <a:pt x="3843471" y="17756"/>
                </a:lnTo>
                <a:lnTo>
                  <a:pt x="2547892" y="1292830"/>
                </a:lnTo>
                <a:lnTo>
                  <a:pt x="0" y="1298842"/>
                </a:lnTo>
                <a:close/>
              </a:path>
            </a:pathLst>
          </a:cu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9" name="Gleichschenkliges Dreieck 8">
            <a:extLst>
              <a:ext uri="{FF2B5EF4-FFF2-40B4-BE49-F238E27FC236}">
                <a16:creationId xmlns:a16="http://schemas.microsoft.com/office/drawing/2014/main" id="{ADF8DEF2-A8D5-7994-92F9-BE6ABF2188F6}"/>
              </a:ext>
            </a:extLst>
          </p:cNvPr>
          <p:cNvSpPr/>
          <p:nvPr/>
        </p:nvSpPr>
        <p:spPr>
          <a:xfrm>
            <a:off x="6344735" y="1169361"/>
            <a:ext cx="2479964" cy="1254780"/>
          </a:xfrm>
          <a:prstGeom prst="triangle">
            <a:avLst>
              <a:gd name="adj" fmla="val 48524"/>
            </a:avLst>
          </a:prstGeom>
          <a:solidFill>
            <a:schemeClr val="accent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rgbClr val="FFC000"/>
              </a:solidFill>
            </a:endParaRP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BE959B5C-693F-FADB-9D87-17AC5CA448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42108"/>
            <a:ext cx="2381205" cy="2964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47788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3632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Open Sans Light"/>
              <a:buNone/>
            </a:pPr>
            <a:r>
              <a:rPr lang="de-DE">
                <a:latin typeface="Open Sans"/>
                <a:ea typeface="Open Sans"/>
                <a:cs typeface="Open Sans"/>
                <a:sym typeface="Open Sans"/>
              </a:rPr>
              <a:t>Tangram: Runde 2</a:t>
            </a:r>
            <a:endParaRPr/>
          </a:p>
        </p:txBody>
      </p:sp>
      <p:sp>
        <p:nvSpPr>
          <p:cNvPr id="304" name="Google Shape;304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363200" cy="3876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de-DE" sz="1400" b="1" dirty="0">
                <a:latin typeface="Open Sans Light"/>
                <a:ea typeface="Open Sans Light"/>
                <a:cs typeface="Open Sans Light"/>
                <a:sym typeface="Open Sans Light"/>
              </a:rPr>
              <a:t>Aufgabe:</a:t>
            </a:r>
            <a:endParaRPr dirty="0"/>
          </a:p>
          <a:p>
            <a:pPr marL="22860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de-DE" sz="1400" dirty="0">
                <a:latin typeface="Open Sans Light"/>
                <a:ea typeface="Open Sans Light"/>
                <a:cs typeface="Open Sans Light"/>
                <a:sym typeface="Open Sans Light"/>
              </a:rPr>
              <a:t>Tauschen Sie nun die Rollen. </a:t>
            </a:r>
            <a:endParaRPr dirty="0"/>
          </a:p>
          <a:p>
            <a:pPr marL="22860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de-DE" sz="1400" dirty="0">
                <a:latin typeface="Open Sans Light"/>
                <a:ea typeface="Open Sans Light"/>
                <a:cs typeface="Open Sans Light"/>
                <a:sym typeface="Open Sans Light"/>
              </a:rPr>
              <a:t>Machen Sie sich die Strategien aus Runde 1 bewusst und wenden Sie diese an.</a:t>
            </a:r>
            <a:endParaRPr dirty="0"/>
          </a:p>
          <a:p>
            <a:pPr marL="514350" lvl="0" indent="-1714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Noto Sans Symbols"/>
              <a:buNone/>
            </a:pPr>
            <a:endParaRPr sz="1400" dirty="0"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22860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 dirty="0"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22860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rPr lang="de-DE" sz="1400" dirty="0">
                <a:latin typeface="Open Sans Light"/>
                <a:ea typeface="Open Sans Light"/>
                <a:cs typeface="Open Sans Light"/>
                <a:sym typeface="Open Sans Light"/>
              </a:rPr>
              <a:t>B sucht sich eine Figur aus und beschreibt, wie welches Teil gelegt werden soll. A versucht daraufhin, die Teile in die beschriebene Figur zu legen.</a:t>
            </a:r>
            <a:endParaRPr dirty="0"/>
          </a:p>
          <a:p>
            <a:pPr marL="22860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rPr lang="de-DE" sz="1400" dirty="0">
                <a:latin typeface="Open Sans Light"/>
                <a:ea typeface="Open Sans Light"/>
                <a:cs typeface="Open Sans Light"/>
                <a:sym typeface="Open Sans Light"/>
              </a:rPr>
              <a:t>Nach 3 Minuten ist die Runde vorbei und es sollen folgende Fragen reflektiert werden:</a:t>
            </a:r>
            <a:endParaRPr dirty="0"/>
          </a:p>
          <a:p>
            <a:pPr marL="22860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endParaRPr sz="1400" dirty="0"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514350" lvl="0" indent="-2857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de-DE" sz="1400" b="1" dirty="0"/>
              <a:t>Wie ist es euch ergangen? </a:t>
            </a:r>
          </a:p>
          <a:p>
            <a:pPr marL="514350" lvl="0" indent="-2857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de-DE" sz="1400" b="1" dirty="0">
                <a:latin typeface="Open Sans Light"/>
                <a:ea typeface="Open Sans Light"/>
                <a:cs typeface="Open Sans Light"/>
                <a:sym typeface="Open Sans Light"/>
              </a:rPr>
              <a:t>Was habt ihr wahrgenommen? Was war dieses Mal anders?</a:t>
            </a:r>
            <a:endParaRPr dirty="0"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pic>
        <p:nvPicPr>
          <p:cNvPr id="305" name="Google Shape;305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24767" y="782833"/>
            <a:ext cx="1576633" cy="1551686"/>
          </a:xfrm>
          <a:prstGeom prst="rect">
            <a:avLst/>
          </a:prstGeom>
          <a:noFill/>
          <a:ln>
            <a:noFill/>
          </a:ln>
        </p:spPr>
      </p:pic>
      <p:pic>
        <p:nvPicPr>
          <p:cNvPr id="306" name="Google Shape;306;p3" descr="Stoppuhr Silhouette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593316" y="2460931"/>
            <a:ext cx="780854" cy="780854"/>
          </a:xfrm>
          <a:prstGeom prst="rect">
            <a:avLst/>
          </a:prstGeom>
          <a:noFill/>
          <a:ln>
            <a:noFill/>
          </a:ln>
        </p:spPr>
      </p:pic>
      <p:sp>
        <p:nvSpPr>
          <p:cNvPr id="307" name="Google Shape;307;p3"/>
          <p:cNvSpPr txBox="1"/>
          <p:nvPr/>
        </p:nvSpPr>
        <p:spPr>
          <a:xfrm>
            <a:off x="9119647" y="2589748"/>
            <a:ext cx="2234153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400" b="0" i="0" u="none" strike="noStrike" cap="none">
                <a:solidFill>
                  <a:srgbClr val="000000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5 Minuten Legen</a:t>
            </a:r>
            <a:endParaRPr/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400" b="0" i="0" u="none" strike="noStrike" cap="none">
                <a:solidFill>
                  <a:srgbClr val="000000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2 Minuten Besprechen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3632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Open Sans Light"/>
              <a:buNone/>
            </a:pPr>
            <a:r>
              <a:rPr lang="de-DE">
                <a:latin typeface="Open Sans"/>
                <a:ea typeface="Open Sans"/>
                <a:cs typeface="Open Sans"/>
                <a:sym typeface="Open Sans"/>
              </a:rPr>
              <a:t>Tangram: Runde 3</a:t>
            </a:r>
            <a:endParaRPr/>
          </a:p>
        </p:txBody>
      </p:sp>
      <p:sp>
        <p:nvSpPr>
          <p:cNvPr id="313" name="Google Shape;313;p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363200" cy="3876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de-DE" sz="1400" b="1" dirty="0">
                <a:latin typeface="Open Sans Light"/>
                <a:ea typeface="Open Sans Light"/>
                <a:cs typeface="Open Sans Light"/>
                <a:sym typeface="Open Sans Light"/>
              </a:rPr>
              <a:t>Aufgabe:</a:t>
            </a:r>
            <a:endParaRPr dirty="0"/>
          </a:p>
          <a:p>
            <a:pPr marL="22860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de-DE" sz="1400" dirty="0">
                <a:latin typeface="Open Sans Light"/>
                <a:ea typeface="Open Sans Light"/>
                <a:cs typeface="Open Sans Light"/>
                <a:sym typeface="Open Sans Light"/>
              </a:rPr>
              <a:t>Tauscht nun erneut die Rollen.</a:t>
            </a:r>
            <a:endParaRPr dirty="0"/>
          </a:p>
          <a:p>
            <a:pPr marL="22860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de-DE" sz="1400" dirty="0">
                <a:latin typeface="Open Sans Light"/>
                <a:ea typeface="Open Sans Light"/>
                <a:cs typeface="Open Sans Light"/>
                <a:sym typeface="Open Sans Light"/>
              </a:rPr>
              <a:t>Einigt euch auf eine Fremdsprache und wendet diese an.</a:t>
            </a:r>
            <a:endParaRPr dirty="0"/>
          </a:p>
          <a:p>
            <a:pPr marL="514350" lvl="0" indent="-1714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Noto Sans Symbols"/>
              <a:buNone/>
            </a:pPr>
            <a:endParaRPr sz="1400" dirty="0"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22860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 dirty="0"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22860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de-DE" sz="1400" dirty="0">
                <a:latin typeface="Open Sans Light"/>
                <a:ea typeface="Open Sans Light"/>
                <a:cs typeface="Open Sans Light"/>
                <a:sym typeface="Open Sans Light"/>
              </a:rPr>
              <a:t>A sucht sich eine Figur aus und beschreibt, wie welches Teil gelegt werden soll. B versucht daraufhin, die Teile in die beschriebene Figur zu legen.</a:t>
            </a:r>
            <a:endParaRPr dirty="0"/>
          </a:p>
          <a:p>
            <a:pPr marL="22860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rPr lang="de-DE" sz="1400" dirty="0">
                <a:latin typeface="Open Sans Light"/>
                <a:ea typeface="Open Sans Light"/>
                <a:cs typeface="Open Sans Light"/>
                <a:sym typeface="Open Sans Light"/>
              </a:rPr>
              <a:t>Nach 5 Minuten ist die Runde vorbei und es sollen folgende Fragen reflektiert werden:</a:t>
            </a:r>
            <a:endParaRPr dirty="0"/>
          </a:p>
          <a:p>
            <a:pPr marL="22860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endParaRPr sz="1400" dirty="0"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514350" lvl="0" indent="-2857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de-DE" sz="1400" b="1" dirty="0">
                <a:latin typeface="Open Sans Light"/>
                <a:ea typeface="Open Sans Light"/>
                <a:cs typeface="Open Sans Light"/>
                <a:sym typeface="Open Sans Light"/>
              </a:rPr>
              <a:t>Was wurde beobachtet</a:t>
            </a:r>
            <a:r>
              <a:rPr lang="de-DE" sz="1400" b="1">
                <a:latin typeface="Open Sans Light"/>
                <a:ea typeface="Open Sans Light"/>
                <a:cs typeface="Open Sans Light"/>
                <a:sym typeface="Open Sans Light"/>
              </a:rPr>
              <a:t>? Was </a:t>
            </a:r>
            <a:r>
              <a:rPr lang="de-DE" sz="1400" b="1" dirty="0">
                <a:latin typeface="Open Sans Light"/>
                <a:ea typeface="Open Sans Light"/>
                <a:cs typeface="Open Sans Light"/>
                <a:sym typeface="Open Sans Light"/>
              </a:rPr>
              <a:t>haben Sie wahrgenommen? Was war anders?</a:t>
            </a:r>
          </a:p>
          <a:p>
            <a:pPr marL="514350" lvl="0" indent="-2857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de-DE" sz="1400" b="1" dirty="0"/>
              <a:t>Was können wir daraus über Kommunikationsprozesse lernen?</a:t>
            </a:r>
            <a:endParaRPr dirty="0"/>
          </a:p>
          <a:p>
            <a:pPr marL="22860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endParaRPr dirty="0"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pic>
        <p:nvPicPr>
          <p:cNvPr id="314" name="Google Shape;314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24767" y="782833"/>
            <a:ext cx="1576633" cy="1551686"/>
          </a:xfrm>
          <a:prstGeom prst="rect">
            <a:avLst/>
          </a:prstGeom>
          <a:noFill/>
          <a:ln>
            <a:noFill/>
          </a:ln>
        </p:spPr>
      </p:pic>
      <p:pic>
        <p:nvPicPr>
          <p:cNvPr id="315" name="Google Shape;315;p4" descr="Stoppuhr Silhouette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593316" y="2460931"/>
            <a:ext cx="780854" cy="780854"/>
          </a:xfrm>
          <a:prstGeom prst="rect">
            <a:avLst/>
          </a:prstGeom>
          <a:noFill/>
          <a:ln>
            <a:noFill/>
          </a:ln>
        </p:spPr>
      </p:pic>
      <p:sp>
        <p:nvSpPr>
          <p:cNvPr id="316" name="Google Shape;316;p4"/>
          <p:cNvSpPr txBox="1"/>
          <p:nvPr/>
        </p:nvSpPr>
        <p:spPr>
          <a:xfrm>
            <a:off x="9119647" y="2589748"/>
            <a:ext cx="2234153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400" b="0" i="0" u="none" strike="noStrike" cap="none" dirty="0">
                <a:solidFill>
                  <a:srgbClr val="000000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5 Minuten Legen</a:t>
            </a:r>
            <a:endParaRPr dirty="0"/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400" b="0" i="0" u="none" strike="noStrike" cap="none" dirty="0">
                <a:solidFill>
                  <a:srgbClr val="000000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2 Minuten Besprechen</a:t>
            </a:r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3632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Open Sans Light"/>
              <a:buNone/>
            </a:pPr>
            <a:r>
              <a:rPr lang="de-DE" dirty="0">
                <a:latin typeface="Open Sans"/>
                <a:ea typeface="Open Sans"/>
                <a:cs typeface="Open Sans"/>
                <a:sym typeface="Open Sans"/>
              </a:rPr>
              <a:t>Tangram: Auswertung</a:t>
            </a:r>
            <a:endParaRPr dirty="0"/>
          </a:p>
        </p:txBody>
      </p:sp>
      <p:sp>
        <p:nvSpPr>
          <p:cNvPr id="322" name="Google Shape;322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363200" cy="3876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de-DE" sz="1400" b="1" dirty="0">
                <a:latin typeface="Open Sans Light"/>
                <a:ea typeface="Open Sans Light"/>
                <a:cs typeface="Open Sans Light"/>
                <a:sym typeface="Open Sans Light"/>
              </a:rPr>
              <a:t>Aufgabe:</a:t>
            </a:r>
            <a:endParaRPr dirty="0"/>
          </a:p>
          <a:p>
            <a:pPr marL="514350" lvl="0" indent="-2857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de-DE" sz="1400" b="1" dirty="0"/>
              <a:t>Was sind Herausforderungen für die Rollen A und B?</a:t>
            </a:r>
          </a:p>
          <a:p>
            <a:pPr marL="514350" lvl="0" indent="-2857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de-DE" sz="1400" b="1" dirty="0"/>
              <a:t>Was lernen wir über Kommunikation?</a:t>
            </a:r>
            <a:endParaRPr dirty="0"/>
          </a:p>
          <a:p>
            <a:pPr marL="514350" lvl="0" indent="-285750">
              <a:lnSpc>
                <a:spcPct val="100000"/>
              </a:lnSpc>
              <a:spcBef>
                <a:spcPts val="600"/>
              </a:spcBef>
              <a:buFont typeface="Arial"/>
              <a:buChar char="•"/>
            </a:pPr>
            <a:r>
              <a:rPr lang="de-DE" sz="1400" b="1" dirty="0">
                <a:latin typeface="Open Sans Light"/>
                <a:ea typeface="Open Sans Light"/>
                <a:cs typeface="Open Sans Light"/>
                <a:sym typeface="Open Sans Light"/>
              </a:rPr>
              <a:t>Was war besonders/</a:t>
            </a:r>
            <a:r>
              <a:rPr lang="de-DE" sz="1400" b="1" dirty="0"/>
              <a:t>weniger</a:t>
            </a:r>
            <a:r>
              <a:rPr lang="de-DE" sz="1400" b="1" dirty="0">
                <a:latin typeface="Open Sans Light"/>
                <a:ea typeface="Open Sans Light"/>
                <a:cs typeface="Open Sans Light"/>
                <a:sym typeface="Open Sans Light"/>
              </a:rPr>
              <a:t> hilfreich?</a:t>
            </a:r>
            <a:endParaRPr dirty="0"/>
          </a:p>
          <a:p>
            <a:pPr marL="514350" lvl="0" indent="-2857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de-DE" sz="1400" b="1" dirty="0">
                <a:latin typeface="Open Sans Light"/>
                <a:ea typeface="Open Sans Light"/>
                <a:cs typeface="Open Sans Light"/>
                <a:sym typeface="Open Sans Light"/>
              </a:rPr>
              <a:t>An welche Situation aus deinem Berufsalltag erinnert dich die gemachte Übung?</a:t>
            </a:r>
            <a:endParaRPr dirty="0"/>
          </a:p>
          <a:p>
            <a:pPr marL="514350" lvl="0" indent="-2857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de-DE" sz="1400" b="1" dirty="0">
                <a:latin typeface="Open Sans Light"/>
                <a:ea typeface="Open Sans Light"/>
                <a:cs typeface="Open Sans Light"/>
                <a:sym typeface="Open Sans Light"/>
              </a:rPr>
              <a:t>Was kannst du von der Übung mit in deinen Alltag nehmen?</a:t>
            </a:r>
          </a:p>
          <a:p>
            <a:pPr marL="514350" lvl="0" indent="-2857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de-DE" sz="1400" b="1" dirty="0"/>
              <a:t>Metaebene: Welche Ziele können mit dieser Übung erreicht werden? Wann kann sie hilfreich sein?</a:t>
            </a:r>
            <a:endParaRPr dirty="0"/>
          </a:p>
        </p:txBody>
      </p:sp>
      <p:pic>
        <p:nvPicPr>
          <p:cNvPr id="323" name="Google Shape;323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24767" y="782833"/>
            <a:ext cx="1576633" cy="155168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355</Words>
  <Application>Microsoft Office PowerPoint</Application>
  <PresentationFormat>Breitbild</PresentationFormat>
  <Paragraphs>44</Paragraphs>
  <Slides>6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9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6" baseType="lpstr">
      <vt:lpstr>Aptos</vt:lpstr>
      <vt:lpstr>Aptos Display</vt:lpstr>
      <vt:lpstr>Arial</vt:lpstr>
      <vt:lpstr>Calibri</vt:lpstr>
      <vt:lpstr>Noto Sans Symbols</vt:lpstr>
      <vt:lpstr>Open Sans</vt:lpstr>
      <vt:lpstr>Open Sans Light</vt:lpstr>
      <vt:lpstr>Quattrocento Sans</vt:lpstr>
      <vt:lpstr>Times New Roman</vt:lpstr>
      <vt:lpstr>Office</vt:lpstr>
      <vt:lpstr>Tangram: Runde 1</vt:lpstr>
      <vt:lpstr>PowerPoint-Präsentation</vt:lpstr>
      <vt:lpstr>PowerPoint-Präsentation</vt:lpstr>
      <vt:lpstr>Tangram: Runde 2</vt:lpstr>
      <vt:lpstr>Tangram: Runde 3</vt:lpstr>
      <vt:lpstr>Tangram: Auswertung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Tangram: Runde 1</dc:title>
  <dc:creator>Florence Schmalz</dc:creator>
  <cp:lastModifiedBy>Barbara Bettina Nietzel</cp:lastModifiedBy>
  <cp:revision>2</cp:revision>
  <dcterms:created xsi:type="dcterms:W3CDTF">2024-04-17T11:22:35Z</dcterms:created>
  <dcterms:modified xsi:type="dcterms:W3CDTF">2024-04-17T12:31:29Z</dcterms:modified>
</cp:coreProperties>
</file>