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271" r:id="rId3"/>
    <p:sldId id="273" r:id="rId4"/>
    <p:sldId id="270" r:id="rId5"/>
    <p:sldId id="268" r:id="rId6"/>
    <p:sldId id="258" r:id="rId7"/>
    <p:sldId id="257" r:id="rId8"/>
    <p:sldId id="259" r:id="rId9"/>
    <p:sldId id="266" r:id="rId10"/>
    <p:sldId id="274" r:id="rId11"/>
    <p:sldId id="261" r:id="rId12"/>
    <p:sldId id="262" r:id="rId13"/>
    <p:sldId id="263" r:id="rId14"/>
    <p:sldId id="260" r:id="rId15"/>
    <p:sldId id="280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2" autoAdjust="0"/>
    <p:restoredTop sz="93792" autoAdjust="0"/>
  </p:normalViewPr>
  <p:slideViewPr>
    <p:cSldViewPr snapToGrid="0">
      <p:cViewPr varScale="1">
        <p:scale>
          <a:sx n="52" d="100"/>
          <a:sy n="52" d="100"/>
        </p:scale>
        <p:origin x="48" y="2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9F7A82-728A-4064-82E3-E4781FA7C299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66C84B99-5E82-456A-ACF9-66D7F39391A0}">
      <dgm:prSet phldrT="[Text]"/>
      <dgm:spPr/>
      <dgm:t>
        <a:bodyPr/>
        <a:lstStyle/>
        <a:p>
          <a:r>
            <a:rPr lang="en-US" i="1" dirty="0">
              <a:solidFill>
                <a:schemeClr val="tx1"/>
              </a:solidFill>
            </a:rPr>
            <a:t>Essential Works of Foucault </a:t>
          </a:r>
          <a:r>
            <a:rPr lang="fi-FI" dirty="0">
              <a:solidFill>
                <a:schemeClr val="tx1"/>
              </a:solidFill>
            </a:rPr>
            <a:t>(1995)</a:t>
          </a:r>
        </a:p>
      </dgm:t>
    </dgm:pt>
    <dgm:pt modelId="{D2095C50-7E12-4D4B-B40D-8F5EE3ACF890}" type="parTrans" cxnId="{4E5D0BD8-2975-4A44-9CB7-22326E70D44B}">
      <dgm:prSet/>
      <dgm:spPr/>
      <dgm:t>
        <a:bodyPr/>
        <a:lstStyle/>
        <a:p>
          <a:endParaRPr lang="fi-FI"/>
        </a:p>
      </dgm:t>
    </dgm:pt>
    <dgm:pt modelId="{1140DDB9-AE4D-4646-B5A7-1A3D1B64D2BA}" type="sibTrans" cxnId="{4E5D0BD8-2975-4A44-9CB7-22326E70D44B}">
      <dgm:prSet/>
      <dgm:spPr/>
      <dgm:t>
        <a:bodyPr/>
        <a:lstStyle/>
        <a:p>
          <a:endParaRPr lang="fi-FI"/>
        </a:p>
      </dgm:t>
    </dgm:pt>
    <dgm:pt modelId="{481FEAD7-6864-42B8-9402-6A38F435C0EF}">
      <dgm:prSet phldrT="[Text]"/>
      <dgm:spPr/>
      <dgm:t>
        <a:bodyPr/>
        <a:lstStyle/>
        <a:p>
          <a:r>
            <a:rPr lang="fi-FI" i="1" dirty="0" err="1">
              <a:solidFill>
                <a:schemeClr val="tx1"/>
              </a:solidFill>
            </a:rPr>
            <a:t>Lectures</a:t>
          </a:r>
          <a:r>
            <a:rPr lang="fi-FI" i="1" dirty="0">
              <a:solidFill>
                <a:schemeClr val="tx1"/>
              </a:solidFill>
            </a:rPr>
            <a:t> at </a:t>
          </a:r>
          <a:r>
            <a:rPr lang="fi-FI" i="1" dirty="0" err="1">
              <a:solidFill>
                <a:schemeClr val="tx1"/>
              </a:solidFill>
            </a:rPr>
            <a:t>the</a:t>
          </a:r>
          <a:r>
            <a:rPr lang="fi-FI" i="1" dirty="0">
              <a:solidFill>
                <a:schemeClr val="tx1"/>
              </a:solidFill>
            </a:rPr>
            <a:t> </a:t>
          </a:r>
          <a:r>
            <a:rPr lang="fi-FI" i="1" dirty="0" err="1">
              <a:solidFill>
                <a:schemeClr val="tx1"/>
              </a:solidFill>
            </a:rPr>
            <a:t>Collège</a:t>
          </a:r>
          <a:r>
            <a:rPr lang="fi-FI" i="1" dirty="0">
              <a:solidFill>
                <a:schemeClr val="tx1"/>
              </a:solidFill>
            </a:rPr>
            <a:t> de France </a:t>
          </a:r>
          <a:r>
            <a:rPr lang="fi-FI" dirty="0">
              <a:solidFill>
                <a:schemeClr val="tx1"/>
              </a:solidFill>
            </a:rPr>
            <a:t>(&gt;1997)</a:t>
          </a:r>
        </a:p>
      </dgm:t>
    </dgm:pt>
    <dgm:pt modelId="{45AFFE2F-8C87-43B0-ADC7-2C19936F619A}" type="parTrans" cxnId="{3B70BE40-07B0-4C39-8A13-CDF8296E8185}">
      <dgm:prSet/>
      <dgm:spPr/>
      <dgm:t>
        <a:bodyPr/>
        <a:lstStyle/>
        <a:p>
          <a:endParaRPr lang="fi-FI"/>
        </a:p>
      </dgm:t>
    </dgm:pt>
    <dgm:pt modelId="{CB825DD9-0D2B-48BC-BCF5-620E13DDFC41}" type="sibTrans" cxnId="{3B70BE40-07B0-4C39-8A13-CDF8296E8185}">
      <dgm:prSet/>
      <dgm:spPr/>
      <dgm:t>
        <a:bodyPr/>
        <a:lstStyle/>
        <a:p>
          <a:endParaRPr lang="fi-FI"/>
        </a:p>
      </dgm:t>
    </dgm:pt>
    <dgm:pt modelId="{3E8D197E-66CA-404D-9226-A61F43F02B1D}">
      <dgm:prSet phldrT="[Text]"/>
      <dgm:spPr/>
      <dgm:t>
        <a:bodyPr/>
        <a:lstStyle/>
        <a:p>
          <a:r>
            <a:rPr lang="fi-FI" dirty="0" err="1">
              <a:solidFill>
                <a:schemeClr val="tx1"/>
              </a:solidFill>
            </a:rPr>
            <a:t>Books</a:t>
          </a:r>
          <a:endParaRPr lang="fi-FI" dirty="0">
            <a:solidFill>
              <a:schemeClr val="tx1"/>
            </a:solidFill>
          </a:endParaRPr>
        </a:p>
      </dgm:t>
    </dgm:pt>
    <dgm:pt modelId="{ACCDCF4F-2529-4E8B-9A3E-3741406CDB8D}" type="parTrans" cxnId="{1E2CF2BE-CCA4-44D2-B708-E1681560F228}">
      <dgm:prSet/>
      <dgm:spPr/>
      <dgm:t>
        <a:bodyPr/>
        <a:lstStyle/>
        <a:p>
          <a:endParaRPr lang="fi-FI"/>
        </a:p>
      </dgm:t>
    </dgm:pt>
    <dgm:pt modelId="{A13E2188-3E2D-4305-A3CF-C30D2D684353}" type="sibTrans" cxnId="{1E2CF2BE-CCA4-44D2-B708-E1681560F228}">
      <dgm:prSet/>
      <dgm:spPr/>
      <dgm:t>
        <a:bodyPr/>
        <a:lstStyle/>
        <a:p>
          <a:endParaRPr lang="fi-FI"/>
        </a:p>
      </dgm:t>
    </dgm:pt>
    <dgm:pt modelId="{B1DC297B-7CCC-4360-9768-F835C7BC059F}" type="pres">
      <dgm:prSet presAssocID="{049F7A82-728A-4064-82E3-E4781FA7C299}" presName="compositeShape" presStyleCnt="0">
        <dgm:presLayoutVars>
          <dgm:chMax val="7"/>
          <dgm:dir/>
          <dgm:resizeHandles val="exact"/>
        </dgm:presLayoutVars>
      </dgm:prSet>
      <dgm:spPr/>
    </dgm:pt>
    <dgm:pt modelId="{E0AE2B48-4DCB-4BB6-8C67-C7B8E231EAB6}" type="pres">
      <dgm:prSet presAssocID="{049F7A82-728A-4064-82E3-E4781FA7C299}" presName="wedge1" presStyleLbl="node1" presStyleIdx="0" presStyleCnt="3"/>
      <dgm:spPr/>
    </dgm:pt>
    <dgm:pt modelId="{230825AF-16C2-4F8D-ADBE-0054A69F4A6D}" type="pres">
      <dgm:prSet presAssocID="{049F7A82-728A-4064-82E3-E4781FA7C299}" presName="dummy1a" presStyleCnt="0"/>
      <dgm:spPr/>
    </dgm:pt>
    <dgm:pt modelId="{485375F2-3E99-4210-9840-615D594E50B1}" type="pres">
      <dgm:prSet presAssocID="{049F7A82-728A-4064-82E3-E4781FA7C299}" presName="dummy1b" presStyleCnt="0"/>
      <dgm:spPr/>
    </dgm:pt>
    <dgm:pt modelId="{A404EA63-CE68-4E0A-A797-6AAD20D011F0}" type="pres">
      <dgm:prSet presAssocID="{049F7A82-728A-4064-82E3-E4781FA7C29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901351B-91CF-4226-8D75-358A49539B56}" type="pres">
      <dgm:prSet presAssocID="{049F7A82-728A-4064-82E3-E4781FA7C299}" presName="wedge2" presStyleLbl="node1" presStyleIdx="1" presStyleCnt="3"/>
      <dgm:spPr/>
    </dgm:pt>
    <dgm:pt modelId="{2F1AF27B-D1F2-4D2B-918F-91F342389022}" type="pres">
      <dgm:prSet presAssocID="{049F7A82-728A-4064-82E3-E4781FA7C299}" presName="dummy2a" presStyleCnt="0"/>
      <dgm:spPr/>
    </dgm:pt>
    <dgm:pt modelId="{BBB1C727-4ECA-4CA8-8A13-BB20F0F16B3C}" type="pres">
      <dgm:prSet presAssocID="{049F7A82-728A-4064-82E3-E4781FA7C299}" presName="dummy2b" presStyleCnt="0"/>
      <dgm:spPr/>
    </dgm:pt>
    <dgm:pt modelId="{147475C2-49EE-442E-8DF4-8872F4384C8B}" type="pres">
      <dgm:prSet presAssocID="{049F7A82-728A-4064-82E3-E4781FA7C29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B432ED9-7112-445D-986E-0E4B19083ACA}" type="pres">
      <dgm:prSet presAssocID="{049F7A82-728A-4064-82E3-E4781FA7C299}" presName="wedge3" presStyleLbl="node1" presStyleIdx="2" presStyleCnt="3"/>
      <dgm:spPr/>
    </dgm:pt>
    <dgm:pt modelId="{EC4D5E25-BBFA-4FBF-A073-CC03316426E4}" type="pres">
      <dgm:prSet presAssocID="{049F7A82-728A-4064-82E3-E4781FA7C299}" presName="dummy3a" presStyleCnt="0"/>
      <dgm:spPr/>
    </dgm:pt>
    <dgm:pt modelId="{B99919D4-CE96-43D1-9351-244C8BE613D2}" type="pres">
      <dgm:prSet presAssocID="{049F7A82-728A-4064-82E3-E4781FA7C299}" presName="dummy3b" presStyleCnt="0"/>
      <dgm:spPr/>
    </dgm:pt>
    <dgm:pt modelId="{9D1DE39B-B418-4B7E-AB8A-8D9C6D5C90FF}" type="pres">
      <dgm:prSet presAssocID="{049F7A82-728A-4064-82E3-E4781FA7C29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749E7CD9-97B6-415A-816B-82B47F9D5F7F}" type="pres">
      <dgm:prSet presAssocID="{1140DDB9-AE4D-4646-B5A7-1A3D1B64D2BA}" presName="arrowWedge1" presStyleLbl="fgSibTrans2D1" presStyleIdx="0" presStyleCnt="3"/>
      <dgm:spPr/>
    </dgm:pt>
    <dgm:pt modelId="{9E5F27F8-A1FD-4CBD-A7C0-6FBEB39BFFA4}" type="pres">
      <dgm:prSet presAssocID="{CB825DD9-0D2B-48BC-BCF5-620E13DDFC41}" presName="arrowWedge2" presStyleLbl="fgSibTrans2D1" presStyleIdx="1" presStyleCnt="3"/>
      <dgm:spPr/>
    </dgm:pt>
    <dgm:pt modelId="{531A23F5-7B82-41CB-80BA-971723F97A0F}" type="pres">
      <dgm:prSet presAssocID="{A13E2188-3E2D-4305-A3CF-C30D2D684353}" presName="arrowWedge3" presStyleLbl="fgSibTrans2D1" presStyleIdx="2" presStyleCnt="3"/>
      <dgm:spPr/>
    </dgm:pt>
  </dgm:ptLst>
  <dgm:cxnLst>
    <dgm:cxn modelId="{B9C87011-5C51-4F0D-A5C0-2FDA71D8AF4B}" type="presOf" srcId="{66C84B99-5E82-456A-ACF9-66D7F39391A0}" destId="{E0AE2B48-4DCB-4BB6-8C67-C7B8E231EAB6}" srcOrd="0" destOrd="0" presId="urn:microsoft.com/office/officeart/2005/8/layout/cycle8"/>
    <dgm:cxn modelId="{FE715E2D-1D56-48F3-B52D-524EB439A6E9}" type="presOf" srcId="{3E8D197E-66CA-404D-9226-A61F43F02B1D}" destId="{0B432ED9-7112-445D-986E-0E4B19083ACA}" srcOrd="0" destOrd="0" presId="urn:microsoft.com/office/officeart/2005/8/layout/cycle8"/>
    <dgm:cxn modelId="{89347831-622D-4B88-85C8-BB4EA630D1C7}" type="presOf" srcId="{049F7A82-728A-4064-82E3-E4781FA7C299}" destId="{B1DC297B-7CCC-4360-9768-F835C7BC059F}" srcOrd="0" destOrd="0" presId="urn:microsoft.com/office/officeart/2005/8/layout/cycle8"/>
    <dgm:cxn modelId="{3B70BE40-07B0-4C39-8A13-CDF8296E8185}" srcId="{049F7A82-728A-4064-82E3-E4781FA7C299}" destId="{481FEAD7-6864-42B8-9402-6A38F435C0EF}" srcOrd="1" destOrd="0" parTransId="{45AFFE2F-8C87-43B0-ADC7-2C19936F619A}" sibTransId="{CB825DD9-0D2B-48BC-BCF5-620E13DDFC41}"/>
    <dgm:cxn modelId="{E597BA9A-87F0-45EF-850A-9E0813280E5C}" type="presOf" srcId="{481FEAD7-6864-42B8-9402-6A38F435C0EF}" destId="{147475C2-49EE-442E-8DF4-8872F4384C8B}" srcOrd="1" destOrd="0" presId="urn:microsoft.com/office/officeart/2005/8/layout/cycle8"/>
    <dgm:cxn modelId="{5E1505AA-2FB7-44A6-B06C-4F422CFFB7BC}" type="presOf" srcId="{66C84B99-5E82-456A-ACF9-66D7F39391A0}" destId="{A404EA63-CE68-4E0A-A797-6AAD20D011F0}" srcOrd="1" destOrd="0" presId="urn:microsoft.com/office/officeart/2005/8/layout/cycle8"/>
    <dgm:cxn modelId="{1E2CF2BE-CCA4-44D2-B708-E1681560F228}" srcId="{049F7A82-728A-4064-82E3-E4781FA7C299}" destId="{3E8D197E-66CA-404D-9226-A61F43F02B1D}" srcOrd="2" destOrd="0" parTransId="{ACCDCF4F-2529-4E8B-9A3E-3741406CDB8D}" sibTransId="{A13E2188-3E2D-4305-A3CF-C30D2D684353}"/>
    <dgm:cxn modelId="{6C6BC2C3-2FD2-4EE1-8B1F-A257A09D479D}" type="presOf" srcId="{3E8D197E-66CA-404D-9226-A61F43F02B1D}" destId="{9D1DE39B-B418-4B7E-AB8A-8D9C6D5C90FF}" srcOrd="1" destOrd="0" presId="urn:microsoft.com/office/officeart/2005/8/layout/cycle8"/>
    <dgm:cxn modelId="{4E5D0BD8-2975-4A44-9CB7-22326E70D44B}" srcId="{049F7A82-728A-4064-82E3-E4781FA7C299}" destId="{66C84B99-5E82-456A-ACF9-66D7F39391A0}" srcOrd="0" destOrd="0" parTransId="{D2095C50-7E12-4D4B-B40D-8F5EE3ACF890}" sibTransId="{1140DDB9-AE4D-4646-B5A7-1A3D1B64D2BA}"/>
    <dgm:cxn modelId="{4F5F26DE-C367-46E4-A17B-9B9FEDD54181}" type="presOf" srcId="{481FEAD7-6864-42B8-9402-6A38F435C0EF}" destId="{9901351B-91CF-4226-8D75-358A49539B56}" srcOrd="0" destOrd="0" presId="urn:microsoft.com/office/officeart/2005/8/layout/cycle8"/>
    <dgm:cxn modelId="{8971D93F-D01C-4E69-9477-8B4BD2EB4F5B}" type="presParOf" srcId="{B1DC297B-7CCC-4360-9768-F835C7BC059F}" destId="{E0AE2B48-4DCB-4BB6-8C67-C7B8E231EAB6}" srcOrd="0" destOrd="0" presId="urn:microsoft.com/office/officeart/2005/8/layout/cycle8"/>
    <dgm:cxn modelId="{B4A7350B-A737-4D34-8FB3-DDFB781A9CF8}" type="presParOf" srcId="{B1DC297B-7CCC-4360-9768-F835C7BC059F}" destId="{230825AF-16C2-4F8D-ADBE-0054A69F4A6D}" srcOrd="1" destOrd="0" presId="urn:microsoft.com/office/officeart/2005/8/layout/cycle8"/>
    <dgm:cxn modelId="{71A13F9B-9968-424B-9F3A-4F1D9D8465DF}" type="presParOf" srcId="{B1DC297B-7CCC-4360-9768-F835C7BC059F}" destId="{485375F2-3E99-4210-9840-615D594E50B1}" srcOrd="2" destOrd="0" presId="urn:microsoft.com/office/officeart/2005/8/layout/cycle8"/>
    <dgm:cxn modelId="{8C82AEE0-85D0-4E1E-BAA4-4EBC94DF8F4E}" type="presParOf" srcId="{B1DC297B-7CCC-4360-9768-F835C7BC059F}" destId="{A404EA63-CE68-4E0A-A797-6AAD20D011F0}" srcOrd="3" destOrd="0" presId="urn:microsoft.com/office/officeart/2005/8/layout/cycle8"/>
    <dgm:cxn modelId="{D9413436-7855-4A09-9DC4-EAE7751024ED}" type="presParOf" srcId="{B1DC297B-7CCC-4360-9768-F835C7BC059F}" destId="{9901351B-91CF-4226-8D75-358A49539B56}" srcOrd="4" destOrd="0" presId="urn:microsoft.com/office/officeart/2005/8/layout/cycle8"/>
    <dgm:cxn modelId="{122B280E-DD09-41D9-99CB-B8E15E13FF9F}" type="presParOf" srcId="{B1DC297B-7CCC-4360-9768-F835C7BC059F}" destId="{2F1AF27B-D1F2-4D2B-918F-91F342389022}" srcOrd="5" destOrd="0" presId="urn:microsoft.com/office/officeart/2005/8/layout/cycle8"/>
    <dgm:cxn modelId="{83CF8FD7-5248-4214-8B53-55E653C21A74}" type="presParOf" srcId="{B1DC297B-7CCC-4360-9768-F835C7BC059F}" destId="{BBB1C727-4ECA-4CA8-8A13-BB20F0F16B3C}" srcOrd="6" destOrd="0" presId="urn:microsoft.com/office/officeart/2005/8/layout/cycle8"/>
    <dgm:cxn modelId="{7F85CC6F-215E-44A3-AD7A-4C42ABBF62A5}" type="presParOf" srcId="{B1DC297B-7CCC-4360-9768-F835C7BC059F}" destId="{147475C2-49EE-442E-8DF4-8872F4384C8B}" srcOrd="7" destOrd="0" presId="urn:microsoft.com/office/officeart/2005/8/layout/cycle8"/>
    <dgm:cxn modelId="{61EAE2DB-A55F-48A3-9C55-67EAD7586364}" type="presParOf" srcId="{B1DC297B-7CCC-4360-9768-F835C7BC059F}" destId="{0B432ED9-7112-445D-986E-0E4B19083ACA}" srcOrd="8" destOrd="0" presId="urn:microsoft.com/office/officeart/2005/8/layout/cycle8"/>
    <dgm:cxn modelId="{15C369D5-E09F-48F2-92F6-DE76C557847C}" type="presParOf" srcId="{B1DC297B-7CCC-4360-9768-F835C7BC059F}" destId="{EC4D5E25-BBFA-4FBF-A073-CC03316426E4}" srcOrd="9" destOrd="0" presId="urn:microsoft.com/office/officeart/2005/8/layout/cycle8"/>
    <dgm:cxn modelId="{7D942983-BDB1-4B1D-8594-1DD5A60194A3}" type="presParOf" srcId="{B1DC297B-7CCC-4360-9768-F835C7BC059F}" destId="{B99919D4-CE96-43D1-9351-244C8BE613D2}" srcOrd="10" destOrd="0" presId="urn:microsoft.com/office/officeart/2005/8/layout/cycle8"/>
    <dgm:cxn modelId="{F9428816-7DA7-4519-AF6C-C1E92B0CCF35}" type="presParOf" srcId="{B1DC297B-7CCC-4360-9768-F835C7BC059F}" destId="{9D1DE39B-B418-4B7E-AB8A-8D9C6D5C90FF}" srcOrd="11" destOrd="0" presId="urn:microsoft.com/office/officeart/2005/8/layout/cycle8"/>
    <dgm:cxn modelId="{AA2DCCAA-B13C-4AC3-BC89-AC1335141A02}" type="presParOf" srcId="{B1DC297B-7CCC-4360-9768-F835C7BC059F}" destId="{749E7CD9-97B6-415A-816B-82B47F9D5F7F}" srcOrd="12" destOrd="0" presId="urn:microsoft.com/office/officeart/2005/8/layout/cycle8"/>
    <dgm:cxn modelId="{3A3C9EC3-537F-4ED8-9018-720885240E2C}" type="presParOf" srcId="{B1DC297B-7CCC-4360-9768-F835C7BC059F}" destId="{9E5F27F8-A1FD-4CBD-A7C0-6FBEB39BFFA4}" srcOrd="13" destOrd="0" presId="urn:microsoft.com/office/officeart/2005/8/layout/cycle8"/>
    <dgm:cxn modelId="{027F405E-38AA-4375-A1F1-EAB774B77D11}" type="presParOf" srcId="{B1DC297B-7CCC-4360-9768-F835C7BC059F}" destId="{531A23F5-7B82-41CB-80BA-971723F97A0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E2B48-4DCB-4BB6-8C67-C7B8E231EAB6}">
      <dsp:nvSpPr>
        <dsp:cNvPr id="0" name=""/>
        <dsp:cNvSpPr/>
      </dsp:nvSpPr>
      <dsp:spPr>
        <a:xfrm>
          <a:off x="1881902" y="352213"/>
          <a:ext cx="4551680" cy="455168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i="1" kern="1200" dirty="0">
              <a:solidFill>
                <a:schemeClr val="tx1"/>
              </a:solidFill>
            </a:rPr>
            <a:t>Essential Works of Foucault </a:t>
          </a:r>
          <a:r>
            <a:rPr lang="fi-FI" sz="2500" kern="1200" dirty="0">
              <a:solidFill>
                <a:schemeClr val="tx1"/>
              </a:solidFill>
            </a:rPr>
            <a:t>(1995)</a:t>
          </a:r>
        </a:p>
      </dsp:txBody>
      <dsp:txXfrm>
        <a:off x="4280746" y="1316736"/>
        <a:ext cx="1625600" cy="1354666"/>
      </dsp:txXfrm>
    </dsp:sp>
    <dsp:sp modelId="{9901351B-91CF-4226-8D75-358A49539B56}">
      <dsp:nvSpPr>
        <dsp:cNvPr id="0" name=""/>
        <dsp:cNvSpPr/>
      </dsp:nvSpPr>
      <dsp:spPr>
        <a:xfrm>
          <a:off x="1788159" y="514773"/>
          <a:ext cx="4551680" cy="455168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i="1" kern="1200" dirty="0" err="1">
              <a:solidFill>
                <a:schemeClr val="tx1"/>
              </a:solidFill>
            </a:rPr>
            <a:t>Lectures</a:t>
          </a:r>
          <a:r>
            <a:rPr lang="fi-FI" sz="2500" i="1" kern="1200" dirty="0">
              <a:solidFill>
                <a:schemeClr val="tx1"/>
              </a:solidFill>
            </a:rPr>
            <a:t> at </a:t>
          </a:r>
          <a:r>
            <a:rPr lang="fi-FI" sz="2500" i="1" kern="1200" dirty="0" err="1">
              <a:solidFill>
                <a:schemeClr val="tx1"/>
              </a:solidFill>
            </a:rPr>
            <a:t>the</a:t>
          </a:r>
          <a:r>
            <a:rPr lang="fi-FI" sz="2500" i="1" kern="1200" dirty="0">
              <a:solidFill>
                <a:schemeClr val="tx1"/>
              </a:solidFill>
            </a:rPr>
            <a:t> </a:t>
          </a:r>
          <a:r>
            <a:rPr lang="fi-FI" sz="2500" i="1" kern="1200" dirty="0" err="1">
              <a:solidFill>
                <a:schemeClr val="tx1"/>
              </a:solidFill>
            </a:rPr>
            <a:t>Collège</a:t>
          </a:r>
          <a:r>
            <a:rPr lang="fi-FI" sz="2500" i="1" kern="1200" dirty="0">
              <a:solidFill>
                <a:schemeClr val="tx1"/>
              </a:solidFill>
            </a:rPr>
            <a:t> de France </a:t>
          </a:r>
          <a:r>
            <a:rPr lang="fi-FI" sz="2500" kern="1200" dirty="0">
              <a:solidFill>
                <a:schemeClr val="tx1"/>
              </a:solidFill>
            </a:rPr>
            <a:t>(&gt;1997)</a:t>
          </a:r>
        </a:p>
      </dsp:txBody>
      <dsp:txXfrm>
        <a:off x="2871893" y="3467946"/>
        <a:ext cx="2438400" cy="1192106"/>
      </dsp:txXfrm>
    </dsp:sp>
    <dsp:sp modelId="{0B432ED9-7112-445D-986E-0E4B19083ACA}">
      <dsp:nvSpPr>
        <dsp:cNvPr id="0" name=""/>
        <dsp:cNvSpPr/>
      </dsp:nvSpPr>
      <dsp:spPr>
        <a:xfrm>
          <a:off x="1694416" y="352213"/>
          <a:ext cx="4551680" cy="455168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4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 err="1">
              <a:solidFill>
                <a:schemeClr val="tx1"/>
              </a:solidFill>
            </a:rPr>
            <a:t>Books</a:t>
          </a:r>
          <a:endParaRPr lang="fi-FI" sz="2500" kern="1200" dirty="0">
            <a:solidFill>
              <a:schemeClr val="tx1"/>
            </a:solidFill>
          </a:endParaRPr>
        </a:p>
      </dsp:txBody>
      <dsp:txXfrm>
        <a:off x="2221653" y="1316736"/>
        <a:ext cx="1625600" cy="1354666"/>
      </dsp:txXfrm>
    </dsp:sp>
    <dsp:sp modelId="{749E7CD9-97B6-415A-816B-82B47F9D5F7F}">
      <dsp:nvSpPr>
        <dsp:cNvPr id="0" name=""/>
        <dsp:cNvSpPr/>
      </dsp:nvSpPr>
      <dsp:spPr>
        <a:xfrm>
          <a:off x="1600507" y="70442"/>
          <a:ext cx="5115221" cy="511522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E5F27F8-A1FD-4CBD-A7C0-6FBEB39BFFA4}">
      <dsp:nvSpPr>
        <dsp:cNvPr id="0" name=""/>
        <dsp:cNvSpPr/>
      </dsp:nvSpPr>
      <dsp:spPr>
        <a:xfrm>
          <a:off x="1506389" y="232714"/>
          <a:ext cx="5115221" cy="511522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31A23F5-7B82-41CB-80BA-971723F97A0F}">
      <dsp:nvSpPr>
        <dsp:cNvPr id="0" name=""/>
        <dsp:cNvSpPr/>
      </dsp:nvSpPr>
      <dsp:spPr>
        <a:xfrm>
          <a:off x="1412270" y="70442"/>
          <a:ext cx="5115221" cy="511522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4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94CD8-8F37-4FA6-979C-A013CF261DC2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9AFB3-4DBE-4767-820D-53451C2A23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0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Fdjflskjfsdajf</a:t>
            </a:r>
            <a:r>
              <a:rPr lang="fr-FR" dirty="0"/>
              <a:t> </a:t>
            </a:r>
            <a:r>
              <a:rPr lang="fr-FR" dirty="0" err="1"/>
              <a:t>lkjfsdljkf</a:t>
            </a:r>
            <a:r>
              <a:rPr lang="fr-FR" dirty="0"/>
              <a:t> </a:t>
            </a:r>
            <a:r>
              <a:rPr lang="fr-FR" dirty="0" err="1"/>
              <a:t>alkdj</a:t>
            </a:r>
            <a:r>
              <a:rPr lang="fr-FR" dirty="0"/>
              <a:t> </a:t>
            </a:r>
            <a:r>
              <a:rPr lang="fr-FR" dirty="0" err="1"/>
              <a:t>flasdjf</a:t>
            </a:r>
            <a:r>
              <a:rPr lang="fr-FR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9AFB3-4DBE-4767-820D-53451C2A235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9726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67565F1-41DE-4F00-AA36-BC6C22FAC2A4}" type="datetime1">
              <a:rPr lang="en-GB" smtClean="0"/>
              <a:t>03/11/2025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18BF-E8A3-4A2B-BE20-753A2E3960B8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586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FBCE-4CC8-495B-81C3-BA6FCAB57FEA}" type="datetime1">
              <a:rPr lang="en-GB" smtClean="0"/>
              <a:t>03/11/2025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18BF-E8A3-4A2B-BE20-753A2E3960B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6364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4BA4-99BE-40C1-8469-AE1D670B7F18}" type="datetime1">
              <a:rPr lang="en-GB" smtClean="0"/>
              <a:t>03/11/2025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18BF-E8A3-4A2B-BE20-753A2E3960B8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59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89B06-0456-40DF-8D70-3ED9E80C4A9C}" type="datetime1">
              <a:rPr lang="en-GB" smtClean="0"/>
              <a:t>03/11/2025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18BF-E8A3-4A2B-BE20-753A2E3960B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41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7CC1-1C1A-48B5-8390-EC4AE80F7EE5}" type="datetime1">
              <a:rPr lang="en-GB" smtClean="0"/>
              <a:t>03/11/2025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18BF-E8A3-4A2B-BE20-753A2E3960B8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95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30F5-1357-4AF0-829D-CEB326EE1C80}" type="datetime1">
              <a:rPr lang="en-GB" smtClean="0"/>
              <a:t>03/11/2025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18BF-E8A3-4A2B-BE20-753A2E3960B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6071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F836-3E7D-4B02-862F-FFFC841553BB}" type="datetime1">
              <a:rPr lang="en-GB" smtClean="0"/>
              <a:t>03/11/2025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18BF-E8A3-4A2B-BE20-753A2E3960B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522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4D70-84FF-4E86-B1B8-E2BC5340CE02}" type="datetime1">
              <a:rPr lang="en-GB" smtClean="0"/>
              <a:t>03/11/2025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18BF-E8A3-4A2B-BE20-753A2E3960B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0379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425B-8A8B-4392-B221-D258C6DF9835}" type="datetime1">
              <a:rPr lang="en-GB" smtClean="0"/>
              <a:t>03/11/2025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18BF-E8A3-4A2B-BE20-753A2E3960B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016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D32F-7B9A-472E-B503-79A94388E53F}" type="datetime1">
              <a:rPr lang="en-GB" smtClean="0"/>
              <a:t>03/11/2025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18BF-E8A3-4A2B-BE20-753A2E3960B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393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AE50-0C55-4E31-9CA5-009E6839ADEB}" type="datetime1">
              <a:rPr lang="en-GB" smtClean="0"/>
              <a:t>03/11/2025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18BF-E8A3-4A2B-BE20-753A2E3960B8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55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77EF584-9FA8-4106-A1DD-C470F8486A02}" type="datetime1">
              <a:rPr lang="en-GB" smtClean="0"/>
              <a:t>03/11/2025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C8318BF-E8A3-4A2B-BE20-753A2E3960B8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98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hristophe.leblay@utu.f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christophe.Leblay@utu.fi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u.fi/" TargetMode="External"/><Relationship Id="rId7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utu.fi/en/university/faculty-of-humanities/school-of-languages-and-translation-studie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www.item.ens.fr/" TargetMode="External"/><Relationship Id="rId2" Type="http://schemas.openxmlformats.org/officeDocument/2006/relationships/hyperlink" Target="https://ggxlog.net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A58A4-DECA-4B86-96E7-F970B7DF52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/>
              <a:t>Michel Foucault: From </a:t>
            </a:r>
            <a:r>
              <a:rPr lang="en-GB" sz="4400" i="1" dirty="0" err="1"/>
              <a:t>discourseS</a:t>
            </a:r>
            <a:r>
              <a:rPr lang="en-GB" sz="4400" dirty="0"/>
              <a:t> </a:t>
            </a:r>
            <a:r>
              <a:rPr lang="en-GB" sz="4400" dirty="0" err="1"/>
              <a:t>to</a:t>
            </a:r>
            <a:r>
              <a:rPr lang="en-GB" sz="4400" i="1" dirty="0" err="1"/>
              <a:t>Archaeology</a:t>
            </a:r>
            <a:r>
              <a:rPr lang="en-GB" sz="4400" i="1" dirty="0"/>
              <a:t> &amp; genealogy</a:t>
            </a:r>
            <a:r>
              <a:rPr lang="en-GB" sz="4400" dirty="0"/>
              <a:t>. </a:t>
            </a:r>
            <a:br>
              <a:rPr lang="en-GB" sz="4400" dirty="0"/>
            </a:br>
            <a:r>
              <a:rPr lang="en-GB" sz="4400" dirty="0"/>
              <a:t>What use in 2025?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AD4F85-149B-446A-BE9A-5577E333AB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2000" dirty="0"/>
              <a:t>EC2U/</a:t>
            </a:r>
            <a:r>
              <a:rPr lang="fi-FI" sz="2000" dirty="0" err="1"/>
              <a:t>Discourse</a:t>
            </a:r>
            <a:r>
              <a:rPr lang="fi-FI" sz="2000" dirty="0"/>
              <a:t> in Europe</a:t>
            </a:r>
          </a:p>
          <a:p>
            <a:r>
              <a:rPr lang="fi-FI" sz="2000" dirty="0" err="1"/>
              <a:t>University</a:t>
            </a:r>
            <a:r>
              <a:rPr lang="fi-FI" sz="2000" dirty="0"/>
              <a:t> of Turku – Finland</a:t>
            </a:r>
          </a:p>
          <a:p>
            <a:r>
              <a:rPr lang="fi-FI" sz="2000" dirty="0">
                <a:hlinkClick r:id="rId2"/>
              </a:rPr>
              <a:t>christophe.leblay@utu.fi</a:t>
            </a:r>
            <a:r>
              <a:rPr lang="fi-FI" sz="2000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E10FF-ABCB-4FB9-9A32-F7CD22529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DA61-E6CB-437A-A556-BA6A94AA8ADE}" type="datetime1">
              <a:rPr lang="en-GB" smtClean="0"/>
              <a:t>03/11/2025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A68A9E-7C89-4D65-9813-A53906B42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18BF-E8A3-4A2B-BE20-753A2E3960B8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3223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46799-F4B9-405A-A09B-F2B0AB757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/>
          <a:p>
            <a:pPr algn="ctr"/>
            <a:r>
              <a:rPr lang="en-US" dirty="0"/>
              <a:t>Looking back at Foucault's </a:t>
            </a:r>
            <a:r>
              <a:rPr lang="fr-FR" dirty="0" err="1"/>
              <a:t>Conceptual</a:t>
            </a:r>
            <a:r>
              <a:rPr lang="fr-FR" dirty="0"/>
              <a:t> </a:t>
            </a:r>
            <a:r>
              <a:rPr lang="fr-FR" dirty="0" err="1"/>
              <a:t>toolbox</a:t>
            </a:r>
            <a:endParaRPr lang="en-GB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D970B14-1188-4C3A-913E-A0B3BB1414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982829"/>
              </p:ext>
            </p:extLst>
          </p:nvPr>
        </p:nvGraphicFramePr>
        <p:xfrm>
          <a:off x="2541142" y="3318419"/>
          <a:ext cx="7109716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8910">
                  <a:extLst>
                    <a:ext uri="{9D8B030D-6E8A-4147-A177-3AD203B41FA5}">
                      <a16:colId xmlns:a16="http://schemas.microsoft.com/office/drawing/2014/main" val="1019807016"/>
                    </a:ext>
                  </a:extLst>
                </a:gridCol>
                <a:gridCol w="2515403">
                  <a:extLst>
                    <a:ext uri="{9D8B030D-6E8A-4147-A177-3AD203B41FA5}">
                      <a16:colId xmlns:a16="http://schemas.microsoft.com/office/drawing/2014/main" val="1712479036"/>
                    </a:ext>
                  </a:extLst>
                </a:gridCol>
                <a:gridCol w="2515403">
                  <a:extLst>
                    <a:ext uri="{9D8B030D-6E8A-4147-A177-3AD203B41FA5}">
                      <a16:colId xmlns:a16="http://schemas.microsoft.com/office/drawing/2014/main" val="1864581267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295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60's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70's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80's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6406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3751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607844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9853498-6C71-413F-84B0-4BC23485BAA0}"/>
              </a:ext>
            </a:extLst>
          </p:cNvPr>
          <p:cNvSpPr txBox="1"/>
          <p:nvPr/>
        </p:nvSpPr>
        <p:spPr>
          <a:xfrm>
            <a:off x="2753950" y="2175208"/>
            <a:ext cx="7109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 a period of three decades, three distinct methodologies were employed to explore three different subjects. </a:t>
            </a:r>
            <a:r>
              <a:rPr lang="en-GB" dirty="0"/>
              <a:t>(Cf. Paltrinieri 2015) 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1A6D9E-E62C-4A59-B54C-C6E52A7D8CEE}"/>
              </a:ext>
            </a:extLst>
          </p:cNvPr>
          <p:cNvSpPr txBox="1"/>
          <p:nvPr/>
        </p:nvSpPr>
        <p:spPr>
          <a:xfrm>
            <a:off x="2541142" y="5556568"/>
            <a:ext cx="7109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terms are created, fixed and then reviewed, modified or extended... </a:t>
            </a:r>
          </a:p>
          <a:p>
            <a:pPr algn="ctr"/>
            <a:r>
              <a:rPr lang="en-US" dirty="0"/>
              <a:t>(Cf. Revel 2007)</a:t>
            </a:r>
            <a:endParaRPr lang="en-GB" dirty="0"/>
          </a:p>
        </p:txBody>
      </p:sp>
      <p:pic>
        <p:nvPicPr>
          <p:cNvPr id="7" name="Graphic 6" descr="Tools with solid fill">
            <a:extLst>
              <a:ext uri="{FF2B5EF4-FFF2-40B4-BE49-F238E27FC236}">
                <a16:creationId xmlns:a16="http://schemas.microsoft.com/office/drawing/2014/main" id="{9BDC0EAE-AF21-4141-A6AC-4DBEA1724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0133" y="2084832"/>
            <a:ext cx="914400" cy="9144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8EC02-6DFB-4366-B641-ACB3C644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B66A-9C59-4393-B83C-81346F1345B2}" type="datetime1">
              <a:rPr lang="en-GB" smtClean="0"/>
              <a:t>03/11/2025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1482CE-C623-4508-996F-8C3CDF474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18BF-E8A3-4A2B-BE20-753A2E3960B8}" type="slidenum">
              <a:rPr lang="fi-FI" smtClean="0"/>
              <a:t>10</a:t>
            </a:fld>
            <a:endParaRPr lang="fi-FI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0BD258-9587-4044-A8C8-C0CBAA6AA534}"/>
              </a:ext>
            </a:extLst>
          </p:cNvPr>
          <p:cNvSpPr txBox="1"/>
          <p:nvPr/>
        </p:nvSpPr>
        <p:spPr>
          <a:xfrm>
            <a:off x="2658099" y="4165354"/>
            <a:ext cx="1950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i="1" dirty="0"/>
              <a:t>Archaeology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7A18E2-7018-4A9A-B8DD-208C6DFFACAB}"/>
              </a:ext>
            </a:extLst>
          </p:cNvPr>
          <p:cNvSpPr txBox="1"/>
          <p:nvPr/>
        </p:nvSpPr>
        <p:spPr>
          <a:xfrm>
            <a:off x="5068334" y="4165354"/>
            <a:ext cx="1688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i="1" dirty="0"/>
              <a:t>Genealogy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715C53-52EE-4D98-A32C-1F2E38295F18}"/>
              </a:ext>
            </a:extLst>
          </p:cNvPr>
          <p:cNvSpPr txBox="1"/>
          <p:nvPr/>
        </p:nvSpPr>
        <p:spPr>
          <a:xfrm>
            <a:off x="7939755" y="4165354"/>
            <a:ext cx="933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i="1" dirty="0"/>
              <a:t>Ethics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03B60C-AA6E-4614-929D-245CB4FFA321}"/>
              </a:ext>
            </a:extLst>
          </p:cNvPr>
          <p:cNvSpPr txBox="1"/>
          <p:nvPr/>
        </p:nvSpPr>
        <p:spPr>
          <a:xfrm>
            <a:off x="2896016" y="4730168"/>
            <a:ext cx="1474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/>
              <a:t>Knowledge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8A28F9-8E7B-457C-A071-2529D1CDA496}"/>
              </a:ext>
            </a:extLst>
          </p:cNvPr>
          <p:cNvSpPr txBox="1"/>
          <p:nvPr/>
        </p:nvSpPr>
        <p:spPr>
          <a:xfrm>
            <a:off x="5405396" y="4778950"/>
            <a:ext cx="923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/>
              <a:t>Power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682738-5A8D-4CF9-8A6E-9D9528942D5F}"/>
              </a:ext>
            </a:extLst>
          </p:cNvPr>
          <p:cNvSpPr txBox="1"/>
          <p:nvPr/>
        </p:nvSpPr>
        <p:spPr>
          <a:xfrm>
            <a:off x="7615849" y="4778950"/>
            <a:ext cx="157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/>
              <a:t>Subjectivity</a:t>
            </a:r>
          </a:p>
        </p:txBody>
      </p:sp>
    </p:spTree>
    <p:extLst>
      <p:ext uri="{BB962C8B-B14F-4D97-AF65-F5344CB8AC3E}">
        <p14:creationId xmlns:p14="http://schemas.microsoft.com/office/powerpoint/2010/main" val="428856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A5373-813F-4266-84D7-E36EB1DAC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Archaeology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E82C61-EE7A-495F-B90B-9A0BC195FD9A}"/>
              </a:ext>
            </a:extLst>
          </p:cNvPr>
          <p:cNvSpPr txBox="1"/>
          <p:nvPr/>
        </p:nvSpPr>
        <p:spPr>
          <a:xfrm>
            <a:off x="594310" y="2125502"/>
            <a:ext cx="4133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Explicit link to the structuralist movement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19C643-25CF-4CE7-89AA-4D0A2003D0E1}"/>
              </a:ext>
            </a:extLst>
          </p:cNvPr>
          <p:cNvSpPr txBox="1"/>
          <p:nvPr/>
        </p:nvSpPr>
        <p:spPr>
          <a:xfrm>
            <a:off x="616230" y="2677483"/>
            <a:ext cx="355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An archaeology of the humanities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3A1BDC-BB55-438C-AD27-0D7706DE9956}"/>
              </a:ext>
            </a:extLst>
          </p:cNvPr>
          <p:cNvSpPr txBox="1"/>
          <p:nvPr/>
        </p:nvSpPr>
        <p:spPr>
          <a:xfrm>
            <a:off x="563220" y="5626453"/>
            <a:ext cx="4196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A historical approach: one date of birth, one date of disappearance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ADD802-781F-4767-9A2A-BDE55DD352D9}"/>
              </a:ext>
            </a:extLst>
          </p:cNvPr>
          <p:cNvSpPr txBox="1"/>
          <p:nvPr/>
        </p:nvSpPr>
        <p:spPr>
          <a:xfrm>
            <a:off x="5755257" y="3197179"/>
            <a:ext cx="4867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“Like a face drawn in sand at the edge of the sea” (</a:t>
            </a:r>
            <a:r>
              <a:rPr lang="en-GB" i="1" dirty="0"/>
              <a:t>The order of things</a:t>
            </a:r>
            <a:r>
              <a:rPr lang="en-GB" dirty="0"/>
              <a:t>, </a:t>
            </a:r>
            <a:r>
              <a:rPr lang="en-US" dirty="0"/>
              <a:t>London: Routledge</a:t>
            </a:r>
            <a:r>
              <a:rPr lang="en-GB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78CBA5-2A85-439D-90B4-86169F6675DC}"/>
              </a:ext>
            </a:extLst>
          </p:cNvPr>
          <p:cNvSpPr txBox="1"/>
          <p:nvPr/>
        </p:nvSpPr>
        <p:spPr>
          <a:xfrm>
            <a:off x="563220" y="4798129"/>
            <a:ext cx="4762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Both the idea of </a:t>
            </a:r>
            <a:r>
              <a:rPr lang="en-US" i="1" dirty="0"/>
              <a:t>beginning</a:t>
            </a:r>
            <a:r>
              <a:rPr lang="en-US" dirty="0"/>
              <a:t> and the idea of </a:t>
            </a:r>
            <a:r>
              <a:rPr lang="en-US" i="1" dirty="0"/>
              <a:t>recording</a:t>
            </a:r>
            <a:endParaRPr lang="en-GB" i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823FA7-A8F5-4AD9-8168-996FDC431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164" y="4652784"/>
            <a:ext cx="6060713" cy="162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FE55AEE-4E6A-4871-84CE-130000AF1151}"/>
              </a:ext>
            </a:extLst>
          </p:cNvPr>
          <p:cNvSpPr txBox="1"/>
          <p:nvPr/>
        </p:nvSpPr>
        <p:spPr>
          <a:xfrm>
            <a:off x="563220" y="3269806"/>
            <a:ext cx="6284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3 Principles: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Discontinuity. Rejection of historical continuity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Historical </a:t>
            </a:r>
            <a:r>
              <a:rPr lang="en-US" dirty="0" err="1"/>
              <a:t>causalism</a:t>
            </a:r>
            <a:r>
              <a:rPr lang="en-US" dirty="0"/>
              <a:t>. Comparison of fields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Actuality. The I-here-and-now.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0AE739-3F83-45DC-BB21-0F2CB8ED4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4C3DB-E438-441B-AA4B-C65A7A30F373}" type="datetime1">
              <a:rPr lang="en-GB" smtClean="0"/>
              <a:t>03/11/2025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628EB98-7609-41A1-923D-55566F98B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18BF-E8A3-4A2B-BE20-753A2E3960B8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039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7CD0-4784-44F0-B409-657A3DF0A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genealogy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AA2163-3829-4A12-9798-6FE6FC41EE4A}"/>
              </a:ext>
            </a:extLst>
          </p:cNvPr>
          <p:cNvSpPr txBox="1"/>
          <p:nvPr/>
        </p:nvSpPr>
        <p:spPr>
          <a:xfrm>
            <a:off x="1024128" y="1646705"/>
            <a:ext cx="7294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Explicit link to Nietzsche (</a:t>
            </a:r>
            <a:r>
              <a:rPr lang="en-US" i="1" dirty="0"/>
              <a:t>On the Genealogy of Morality</a:t>
            </a:r>
            <a:r>
              <a:rPr lang="en-US" dirty="0"/>
              <a:t>) </a:t>
            </a:r>
            <a:r>
              <a:rPr lang="en-GB" dirty="0"/>
              <a:t>– Idea of diagnostic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7B4496-61C6-451D-8B27-3946EA7052D1}"/>
              </a:ext>
            </a:extLst>
          </p:cNvPr>
          <p:cNvSpPr txBox="1"/>
          <p:nvPr/>
        </p:nvSpPr>
        <p:spPr>
          <a:xfrm>
            <a:off x="791110" y="2708194"/>
            <a:ext cx="7544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Historical investigation = singularity of events # Search for the origin</a:t>
            </a:r>
            <a:endParaRPr lang="en-GB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720BB3-D6C2-4E4A-95A7-2E4AD93AAE2B}"/>
              </a:ext>
            </a:extLst>
          </p:cNvPr>
          <p:cNvSpPr txBox="1"/>
          <p:nvPr/>
        </p:nvSpPr>
        <p:spPr>
          <a:xfrm>
            <a:off x="791110" y="3585017"/>
            <a:ext cx="8711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To work with the diversity, the dispersion, the risk of beginnings and of accidents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B3F461-F422-44C2-B49C-96A5D488B591}"/>
              </a:ext>
            </a:extLst>
          </p:cNvPr>
          <p:cNvSpPr txBox="1"/>
          <p:nvPr/>
        </p:nvSpPr>
        <p:spPr>
          <a:xfrm>
            <a:off x="791110" y="4461840"/>
            <a:ext cx="9720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An interest in local, discontinuous, discredited, non-legitimated knowledge. No filter, no hierarchy, no prescription in the name of true knowledge (Revel 2008 p. 63)</a:t>
            </a:r>
            <a:endParaRPr lang="en-GB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B8C8EF-B8EC-4D51-B106-0D2A63A40BFB}"/>
              </a:ext>
            </a:extLst>
          </p:cNvPr>
          <p:cNvSpPr txBox="1"/>
          <p:nvPr/>
        </p:nvSpPr>
        <p:spPr>
          <a:xfrm>
            <a:off x="791110" y="5465333"/>
            <a:ext cx="60980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/>
              <a:t>Discourse regularities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2E4167-B2B3-49C1-86ED-D775BA757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1770-447B-4366-8164-5BC6CFC231E4}" type="datetime1">
              <a:rPr lang="en-GB" smtClean="0"/>
              <a:t>03/11/2025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1506A90-19E0-4E08-B746-EA39527F7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18BF-E8A3-4A2B-BE20-753A2E3960B8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22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359B6-A4C4-4F98-A271-AED34F6CD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Ethics</a:t>
            </a:r>
            <a:r>
              <a:rPr lang="fr-FR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85A1FF-1A5D-4E38-93AF-CB8BAD401FFF}"/>
              </a:ext>
            </a:extLst>
          </p:cNvPr>
          <p:cNvSpPr txBox="1"/>
          <p:nvPr/>
        </p:nvSpPr>
        <p:spPr>
          <a:xfrm>
            <a:off x="628321" y="1965323"/>
            <a:ext cx="4222679" cy="3274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/>
              <a:t>Morality</a:t>
            </a:r>
            <a:r>
              <a:rPr lang="en-US" sz="2000" dirty="0"/>
              <a:t> - A set of values and rules of action proposed to individuals and groups by various prescriptive groups (families, educational institutions, churches, etc.). In fact, there is also variation in behavior.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/>
              <a:t>Obedience</a:t>
            </a:r>
            <a:endParaRPr lang="en-GB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6A7B68-6585-4DDF-B0FA-E5C0FD9E5DBB}"/>
              </a:ext>
            </a:extLst>
          </p:cNvPr>
          <p:cNvSpPr txBox="1"/>
          <p:nvPr/>
        </p:nvSpPr>
        <p:spPr>
          <a:xfrm>
            <a:off x="6096000" y="1966412"/>
            <a:ext cx="4222679" cy="373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/>
              <a:t>Ethics</a:t>
            </a:r>
            <a:r>
              <a:rPr lang="en-US" sz="2000" dirty="0"/>
              <a:t> - The way in which each person constitutes himself or herself as the moral subject of a code. The way in which an individual enters into a relationship with a rule or system of rules and feels obliged (fully or partially) to implement them. 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 </a:t>
            </a:r>
            <a:r>
              <a:rPr lang="en-US" sz="2000" b="1" dirty="0"/>
              <a:t>Choice</a:t>
            </a:r>
            <a:endParaRPr lang="en-GB" sz="20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22506-A4B9-44FD-BDC0-C4A883FE7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11CE-8755-4DE0-A710-97CCFAF7B08E}" type="datetime1">
              <a:rPr lang="en-GB" smtClean="0"/>
              <a:t>03/11/2025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9744D-B437-4774-B8FB-F6E19728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18BF-E8A3-4A2B-BE20-753A2E3960B8}" type="slidenum">
              <a:rPr lang="fi-FI" smtClean="0"/>
              <a:t>13</a:t>
            </a:fld>
            <a:endParaRPr lang="fi-F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6613C8-0219-45A8-A8A3-D838768EC71B}"/>
              </a:ext>
            </a:extLst>
          </p:cNvPr>
          <p:cNvSpPr txBox="1"/>
          <p:nvPr/>
        </p:nvSpPr>
        <p:spPr>
          <a:xfrm>
            <a:off x="8895806" y="5903452"/>
            <a:ext cx="152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</a:t>
            </a:r>
            <a:r>
              <a:rPr lang="en-GB" sz="1400" dirty="0"/>
              <a:t>From Revel 2007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0012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768C2-06FF-44E0-AFF4-16A315FD8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Critical </a:t>
            </a:r>
            <a:r>
              <a:rPr lang="fr-FR" dirty="0" err="1"/>
              <a:t>references</a:t>
            </a:r>
            <a:endParaRPr lang="fr-F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229D77-6964-4AE8-8770-250D766648C5}"/>
              </a:ext>
            </a:extLst>
          </p:cNvPr>
          <p:cNvSpPr txBox="1"/>
          <p:nvPr/>
        </p:nvSpPr>
        <p:spPr>
          <a:xfrm>
            <a:off x="657224" y="2272820"/>
            <a:ext cx="1138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Koopman, Colin, 2013, </a:t>
            </a:r>
            <a:r>
              <a:rPr lang="en-US" i="1" dirty="0"/>
              <a:t>Genealogy as Critique: Foucault and the Problems of Modernity</a:t>
            </a:r>
            <a:r>
              <a:rPr lang="en-US" dirty="0"/>
              <a:t>, Stanford: Stanford University Press.</a:t>
            </a:r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5F1F98-D8A9-4897-ADD7-B7020C89ECE1}"/>
              </a:ext>
            </a:extLst>
          </p:cNvPr>
          <p:cNvSpPr txBox="1"/>
          <p:nvPr/>
        </p:nvSpPr>
        <p:spPr>
          <a:xfrm>
            <a:off x="657224" y="2924936"/>
            <a:ext cx="1054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Lawlor</a:t>
            </a:r>
            <a:r>
              <a:rPr lang="fi-FI" dirty="0"/>
              <a:t>, Leonard and John </a:t>
            </a:r>
            <a:r>
              <a:rPr lang="fi-FI" dirty="0" err="1"/>
              <a:t>Nale</a:t>
            </a:r>
            <a:r>
              <a:rPr lang="fi-FI" dirty="0"/>
              <a:t>, 2014, </a:t>
            </a:r>
            <a:r>
              <a:rPr lang="fi-FI" i="1" dirty="0" err="1"/>
              <a:t>The</a:t>
            </a:r>
            <a:r>
              <a:rPr lang="fi-FI" i="1" dirty="0"/>
              <a:t> Cambridge Foucault </a:t>
            </a:r>
            <a:r>
              <a:rPr lang="fi-FI" i="1" dirty="0" err="1"/>
              <a:t>Lexicon</a:t>
            </a:r>
            <a:r>
              <a:rPr lang="fi-FI" dirty="0"/>
              <a:t>, Cambridge: Cambridge </a:t>
            </a:r>
            <a:r>
              <a:rPr lang="fi-FI" dirty="0" err="1"/>
              <a:t>University</a:t>
            </a:r>
            <a:r>
              <a:rPr lang="fi-FI" dirty="0"/>
              <a:t> Press. doi:10.1017/CBO9781139022309</a:t>
            </a:r>
            <a:endParaRPr lang="fr-F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E548CF-ED41-4B90-98D7-DE90A3DFDB7F}"/>
              </a:ext>
            </a:extLst>
          </p:cNvPr>
          <p:cNvSpPr txBox="1"/>
          <p:nvPr/>
        </p:nvSpPr>
        <p:spPr>
          <a:xfrm rot="10800000" flipV="1">
            <a:off x="657224" y="3854051"/>
            <a:ext cx="1096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Paltrinieri, L. 2015. </a:t>
            </a:r>
            <a:r>
              <a:rPr lang="en-GB" dirty="0" err="1"/>
              <a:t>L’archive</a:t>
            </a:r>
            <a:r>
              <a:rPr lang="en-GB" dirty="0"/>
              <a:t> </a:t>
            </a:r>
            <a:r>
              <a:rPr lang="en-GB" dirty="0" err="1"/>
              <a:t>comme</a:t>
            </a:r>
            <a:r>
              <a:rPr lang="en-GB" dirty="0"/>
              <a:t> </a:t>
            </a:r>
            <a:r>
              <a:rPr lang="en-GB" dirty="0" err="1"/>
              <a:t>objet</a:t>
            </a:r>
            <a:r>
              <a:rPr lang="en-GB" dirty="0"/>
              <a:t>: </a:t>
            </a:r>
            <a:r>
              <a:rPr lang="en-GB" dirty="0" err="1"/>
              <a:t>quel</a:t>
            </a:r>
            <a:r>
              <a:rPr lang="en-GB" dirty="0"/>
              <a:t> </a:t>
            </a:r>
            <a:r>
              <a:rPr lang="en-GB" dirty="0" err="1"/>
              <a:t>modèle</a:t>
            </a:r>
            <a:r>
              <a:rPr lang="en-GB" dirty="0"/>
              <a:t> </a:t>
            </a:r>
            <a:r>
              <a:rPr lang="en-GB" dirty="0" err="1"/>
              <a:t>d’histoire</a:t>
            </a:r>
            <a:r>
              <a:rPr lang="en-GB" dirty="0"/>
              <a:t> pour </a:t>
            </a:r>
            <a:r>
              <a:rPr lang="en-GB" dirty="0" err="1"/>
              <a:t>l’archéologie</a:t>
            </a:r>
            <a:r>
              <a:rPr lang="en-GB" dirty="0"/>
              <a:t>. In B. </a:t>
            </a:r>
            <a:r>
              <a:rPr lang="en-GB" dirty="0" err="1"/>
              <a:t>Mélès</a:t>
            </a:r>
            <a:r>
              <a:rPr lang="en-GB" dirty="0"/>
              <a:t>, </a:t>
            </a:r>
            <a:r>
              <a:rPr lang="en-GB" i="1" dirty="0"/>
              <a:t>Comment lire </a:t>
            </a:r>
            <a:r>
              <a:rPr lang="en-GB" i="1" dirty="0" err="1"/>
              <a:t>l’Archéologie</a:t>
            </a:r>
            <a:r>
              <a:rPr lang="en-GB" i="1" dirty="0"/>
              <a:t> du savoir de Michel Foucault</a:t>
            </a:r>
            <a:r>
              <a:rPr lang="en-GB" dirty="0"/>
              <a:t>. </a:t>
            </a:r>
            <a:r>
              <a:rPr lang="en-GB" i="1" dirty="0"/>
              <a:t>Les Etudes </a:t>
            </a:r>
            <a:r>
              <a:rPr lang="en-GB" i="1" dirty="0" err="1"/>
              <a:t>philosophiques</a:t>
            </a:r>
            <a:r>
              <a:rPr lang="en-GB" dirty="0"/>
              <a:t>. Paris. </a:t>
            </a:r>
            <a:r>
              <a:rPr lang="en-GB" dirty="0" err="1"/>
              <a:t>Puf</a:t>
            </a:r>
            <a:r>
              <a:rPr lang="en-GB" dirty="0"/>
              <a:t>, pp. 353-376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0013E6-19BC-49EA-A315-AC394A10D73F}"/>
              </a:ext>
            </a:extLst>
          </p:cNvPr>
          <p:cNvSpPr txBox="1"/>
          <p:nvPr/>
        </p:nvSpPr>
        <p:spPr>
          <a:xfrm>
            <a:off x="657224" y="4783165"/>
            <a:ext cx="4805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Revel, J. 2007. </a:t>
            </a:r>
            <a:r>
              <a:rPr lang="en-GB" i="1" dirty="0" err="1"/>
              <a:t>Dictionnaire</a:t>
            </a:r>
            <a:r>
              <a:rPr lang="en-GB" i="1" dirty="0"/>
              <a:t> Foucault</a:t>
            </a:r>
            <a:r>
              <a:rPr lang="en-GB" dirty="0"/>
              <a:t>. Paris: Ellipses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139345-54B2-4701-B21B-58E4EDA8B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7883-4E2A-4DA3-B9C4-52919B4DC579}" type="datetime1">
              <a:rPr lang="en-GB" smtClean="0"/>
              <a:t>03/11/2025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79735CC-7745-4CC2-96F2-C838463F4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18BF-E8A3-4A2B-BE20-753A2E3960B8}" type="slidenum">
              <a:rPr lang="fi-FI" smtClean="0"/>
              <a:t>14</a:t>
            </a:fld>
            <a:endParaRPr lang="fi-FI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2B0800-6BA0-42B2-AA15-F4041F4C80CB}"/>
              </a:ext>
            </a:extLst>
          </p:cNvPr>
          <p:cNvSpPr txBox="1"/>
          <p:nvPr/>
        </p:nvSpPr>
        <p:spPr>
          <a:xfrm>
            <a:off x="657224" y="5527614"/>
            <a:ext cx="4713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Lien: https://plato.stanford.edu/entries/foucault/</a:t>
            </a:r>
          </a:p>
        </p:txBody>
      </p:sp>
    </p:spTree>
    <p:extLst>
      <p:ext uri="{BB962C8B-B14F-4D97-AF65-F5344CB8AC3E}">
        <p14:creationId xmlns:p14="http://schemas.microsoft.com/office/powerpoint/2010/main" val="1410421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5846D-1FF4-4921-9AC2-64CC12D1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 the </a:t>
            </a:r>
            <a:r>
              <a:rPr lang="fr-FR" dirty="0" err="1"/>
              <a:t>next</a:t>
            </a:r>
            <a:r>
              <a:rPr lang="fr-FR" dirty="0"/>
              <a:t> time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F02171-8A89-4F68-A430-E4AAAEC5B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4D70-84FF-4E86-B1B8-E2BC5340CE02}" type="datetime1">
              <a:rPr lang="en-GB" smtClean="0"/>
              <a:t>03/11/2025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77994-DB68-426F-9C48-C25BEDD0F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18BF-E8A3-4A2B-BE20-753A2E3960B8}" type="slidenum">
              <a:rPr lang="fi-FI" smtClean="0"/>
              <a:t>15</a:t>
            </a:fld>
            <a:endParaRPr lang="fi-F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96470A-6444-4EB4-A0A4-422BB28D7662}"/>
              </a:ext>
            </a:extLst>
          </p:cNvPr>
          <p:cNvSpPr txBox="1"/>
          <p:nvPr/>
        </p:nvSpPr>
        <p:spPr>
          <a:xfrm>
            <a:off x="818625" y="2274838"/>
            <a:ext cx="59362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One slide to describe the data </a:t>
            </a:r>
          </a:p>
          <a:p>
            <a:pPr marL="457200" indent="-457200">
              <a:buFontTx/>
              <a:buChar char="-"/>
            </a:pPr>
            <a:r>
              <a:rPr lang="en-US" sz="3600" dirty="0"/>
              <a:t>you have used, </a:t>
            </a:r>
          </a:p>
          <a:p>
            <a:pPr marL="457200" indent="-457200">
              <a:buFontTx/>
              <a:buChar char="-"/>
            </a:pPr>
            <a:r>
              <a:rPr lang="en-US" sz="3600" dirty="0"/>
              <a:t>are using, </a:t>
            </a:r>
          </a:p>
          <a:p>
            <a:pPr marL="457200" indent="-457200">
              <a:buFontTx/>
              <a:buChar char="-"/>
            </a:pPr>
            <a:r>
              <a:rPr lang="en-US" sz="3600" dirty="0"/>
              <a:t>or intend to use.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648571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4132AD-82FE-4980-B39D-FE5592BD2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425B-8A8B-4392-B221-D258C6DF9835}" type="datetime1">
              <a:rPr lang="en-GB" smtClean="0"/>
              <a:t>03/11/2025</a:t>
            </a:fld>
            <a:endParaRPr lang="fi-F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014F30-5572-4B08-AD26-3E67D4F65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18BF-E8A3-4A2B-BE20-753A2E3960B8}" type="slidenum">
              <a:rPr lang="fi-FI" smtClean="0"/>
              <a:t>16</a:t>
            </a:fld>
            <a:endParaRPr lang="fi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4E0891-EA3F-462D-9A88-FF39442208E5}"/>
              </a:ext>
            </a:extLst>
          </p:cNvPr>
          <p:cNvSpPr txBox="1"/>
          <p:nvPr/>
        </p:nvSpPr>
        <p:spPr>
          <a:xfrm>
            <a:off x="6910251" y="3971109"/>
            <a:ext cx="3712555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Thanks you!</a:t>
            </a:r>
          </a:p>
          <a:p>
            <a:r>
              <a:rPr lang="en-GB" sz="2800" dirty="0">
                <a:hlinkClick r:id="rId2"/>
              </a:rPr>
              <a:t>christophe.Leblay@utu.fi</a:t>
            </a: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83025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B756E1A8-FCA0-4B17-949B-AC0873F47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150" y="1236814"/>
            <a:ext cx="4102146" cy="50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kstiruutu 5">
            <a:extLst>
              <a:ext uri="{FF2B5EF4-FFF2-40B4-BE49-F238E27FC236}">
                <a16:creationId xmlns:a16="http://schemas.microsoft.com/office/drawing/2014/main" id="{1C0ACCD2-FC79-4187-B44C-F2CB3419B9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3938" y="663461"/>
            <a:ext cx="9720262" cy="134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University of Turku, Finland</a:t>
            </a:r>
          </a:p>
          <a:p>
            <a:r>
              <a:rPr lang="fi-FI" dirty="0">
                <a:hlinkClick r:id="rId3"/>
              </a:rPr>
              <a:t>www.utu.fi</a:t>
            </a:r>
            <a:endParaRPr lang="fi-FI" dirty="0"/>
          </a:p>
        </p:txBody>
      </p:sp>
      <p:sp>
        <p:nvSpPr>
          <p:cNvPr id="5" name="Tekstiruutu 3">
            <a:extLst>
              <a:ext uri="{FF2B5EF4-FFF2-40B4-BE49-F238E27FC236}">
                <a16:creationId xmlns:a16="http://schemas.microsoft.com/office/drawing/2014/main" id="{0127BA90-6313-4048-B78B-ABAB08C77037}"/>
              </a:ext>
            </a:extLst>
          </p:cNvPr>
          <p:cNvSpPr txBox="1"/>
          <p:nvPr/>
        </p:nvSpPr>
        <p:spPr>
          <a:xfrm>
            <a:off x="4974815" y="2212430"/>
            <a:ext cx="2242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hlinkClick r:id="rId4"/>
              </a:rPr>
              <a:t>https://www.utu.fi/en/university/faculty-of-humanities/school-of-languages-and-translation-studies</a:t>
            </a:r>
            <a:endParaRPr lang="fi-FI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7C1B2E-8AA1-4275-8120-CAAE81BDB7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20" y="2316814"/>
            <a:ext cx="2796930" cy="3960000"/>
          </a:xfrm>
          <a:prstGeom prst="rect">
            <a:avLst/>
          </a:prstGeom>
        </p:spPr>
      </p:pic>
      <p:pic>
        <p:nvPicPr>
          <p:cNvPr id="8" name="Graphic 7" descr="Arrow: Slight curve with solid fill">
            <a:extLst>
              <a:ext uri="{FF2B5EF4-FFF2-40B4-BE49-F238E27FC236}">
                <a16:creationId xmlns:a16="http://schemas.microsoft.com/office/drawing/2014/main" id="{364F729E-8158-466B-A9FF-A7914DD9D1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7622" y="5415344"/>
            <a:ext cx="914400" cy="9144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3AA23C-82CF-4054-9444-C5181B2F9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56ED-46DE-4722-AEAF-E3DAFDF6C047}" type="datetime1">
              <a:rPr lang="en-GB" smtClean="0"/>
              <a:t>03/11/2025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076029-C869-4755-8276-8AFE93C6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18BF-E8A3-4A2B-BE20-753A2E3960B8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807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02BFA-1038-4BFC-928A-1483F89B3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Organising the two sessions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4C4CCA-3C29-4B8E-8DB1-5A7451CA085D}"/>
              </a:ext>
            </a:extLst>
          </p:cNvPr>
          <p:cNvSpPr txBox="1"/>
          <p:nvPr/>
        </p:nvSpPr>
        <p:spPr>
          <a:xfrm>
            <a:off x="790590" y="2228671"/>
            <a:ext cx="10344770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I - Monday 3.11: Michel Foucault: From discourse to </a:t>
            </a:r>
            <a:r>
              <a:rPr lang="en-GB" sz="2400" i="1" dirty="0"/>
              <a:t>Archaeology and Genealogy. What use in 2025?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What are </a:t>
            </a:r>
            <a:r>
              <a:rPr lang="en-GB" sz="2400" i="1" dirty="0"/>
              <a:t>discourse</a:t>
            </a:r>
            <a:r>
              <a:rPr lang="en-GB" sz="2400" dirty="0"/>
              <a:t> &amp; </a:t>
            </a:r>
            <a:r>
              <a:rPr lang="en-GB" sz="2400" i="1" dirty="0"/>
              <a:t>language?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Presentation of 3 of Foucault's key concepts relating to language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272474-6A42-4C43-A29A-E11C2DE9321E}"/>
              </a:ext>
            </a:extLst>
          </p:cNvPr>
          <p:cNvSpPr txBox="1"/>
          <p:nvPr/>
        </p:nvSpPr>
        <p:spPr>
          <a:xfrm>
            <a:off x="790590" y="3945277"/>
            <a:ext cx="100450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II - Thursday 6.11: Towards a contemporary practice of archive based on Ethics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What is </a:t>
            </a:r>
            <a:r>
              <a:rPr lang="en-GB" sz="2400" i="1" dirty="0"/>
              <a:t>archiving?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Collaborative workshops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0A29C9-07DF-4AB9-B3ED-4AA3F4DDD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4A21-31C4-4185-B655-9E7559CF18DB}" type="datetime1">
              <a:rPr lang="en-GB" smtClean="0"/>
              <a:t>03/11/2025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877E0-E3EC-4DA2-9462-68ADF2B0D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18BF-E8A3-4A2B-BE20-753A2E3960B8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9934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D1E66-3D09-4E4B-9AF6-B0C242C37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what point of view am I speaking?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8425BB-4FCD-4B2C-A3D5-2189989BAAEA}"/>
              </a:ext>
            </a:extLst>
          </p:cNvPr>
          <p:cNvSpPr txBox="1"/>
          <p:nvPr/>
        </p:nvSpPr>
        <p:spPr>
          <a:xfrm>
            <a:off x="809755" y="2317360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RESEARCH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A65C97-03D8-43F6-AC55-0073EA63B8E2}"/>
              </a:ext>
            </a:extLst>
          </p:cNvPr>
          <p:cNvSpPr txBox="1"/>
          <p:nvPr/>
        </p:nvSpPr>
        <p:spPr>
          <a:xfrm>
            <a:off x="825367" y="4385393"/>
            <a:ext cx="117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TEACHING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3C82C0-491F-434F-98BA-773898ADED11}"/>
              </a:ext>
            </a:extLst>
          </p:cNvPr>
          <p:cNvSpPr txBox="1"/>
          <p:nvPr/>
        </p:nvSpPr>
        <p:spPr>
          <a:xfrm>
            <a:off x="1436345" y="5407958"/>
            <a:ext cx="165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Writing theories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1C67EC-280B-4A51-B4EA-B43AAA207706}"/>
              </a:ext>
            </a:extLst>
          </p:cNvPr>
          <p:cNvSpPr txBox="1"/>
          <p:nvPr/>
        </p:nvSpPr>
        <p:spPr>
          <a:xfrm>
            <a:off x="1385393" y="4913363"/>
            <a:ext cx="3814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Professional writing &amp; academic writing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1C4418-7858-4168-80A4-A94F0BA6D1E6}"/>
              </a:ext>
            </a:extLst>
          </p:cNvPr>
          <p:cNvSpPr txBox="1"/>
          <p:nvPr/>
        </p:nvSpPr>
        <p:spPr>
          <a:xfrm>
            <a:off x="1210793" y="2943404"/>
            <a:ext cx="3070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Text genetics – Genetic criticism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619047-0312-42DF-88ED-336A3C9E77DF}"/>
              </a:ext>
            </a:extLst>
          </p:cNvPr>
          <p:cNvSpPr txBox="1"/>
          <p:nvPr/>
        </p:nvSpPr>
        <p:spPr>
          <a:xfrm>
            <a:off x="1232315" y="3400414"/>
            <a:ext cx="186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Data visualisation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6E96BF-C957-4045-A809-52A153FE9E4B}"/>
              </a:ext>
            </a:extLst>
          </p:cNvPr>
          <p:cNvSpPr txBox="1"/>
          <p:nvPr/>
        </p:nvSpPr>
        <p:spPr>
          <a:xfrm>
            <a:off x="4507676" y="3360598"/>
            <a:ext cx="1999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2"/>
              </a:rPr>
              <a:t>https://ggxlog.net/</a:t>
            </a:r>
            <a:endParaRPr lang="en-GB" dirty="0"/>
          </a:p>
          <a:p>
            <a:endParaRPr lang="en-GB" dirty="0"/>
          </a:p>
        </p:txBody>
      </p:sp>
      <p:pic>
        <p:nvPicPr>
          <p:cNvPr id="13" name="Graphic 12" descr="Classroom with solid fill">
            <a:extLst>
              <a:ext uri="{FF2B5EF4-FFF2-40B4-BE49-F238E27FC236}">
                <a16:creationId xmlns:a16="http://schemas.microsoft.com/office/drawing/2014/main" id="{56B8B236-7671-4658-9BC4-AC68EB606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29475" y="3973727"/>
            <a:ext cx="914400" cy="914400"/>
          </a:xfrm>
          <a:prstGeom prst="rect">
            <a:avLst/>
          </a:prstGeom>
        </p:spPr>
      </p:pic>
      <p:pic>
        <p:nvPicPr>
          <p:cNvPr id="15" name="Graphic 14" descr="Magnifying glass with solid fill">
            <a:extLst>
              <a:ext uri="{FF2B5EF4-FFF2-40B4-BE49-F238E27FC236}">
                <a16:creationId xmlns:a16="http://schemas.microsoft.com/office/drawing/2014/main" id="{8ACCCEA9-1358-4BC6-A34A-31A43CD280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29475" y="2005073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BCEF924-91A4-4FB3-B3DA-2104D76E2589}"/>
              </a:ext>
            </a:extLst>
          </p:cNvPr>
          <p:cNvSpPr txBox="1"/>
          <p:nvPr/>
        </p:nvSpPr>
        <p:spPr>
          <a:xfrm>
            <a:off x="4507676" y="2924598"/>
            <a:ext cx="2364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7"/>
              </a:rPr>
              <a:t>http://www.item.ens.fr/</a:t>
            </a:r>
            <a:endParaRPr lang="en-GB" dirty="0"/>
          </a:p>
          <a:p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BEA1D2-458C-4275-8425-A81C032A2DD0}"/>
              </a:ext>
            </a:extLst>
          </p:cNvPr>
          <p:cNvSpPr txBox="1"/>
          <p:nvPr/>
        </p:nvSpPr>
        <p:spPr>
          <a:xfrm>
            <a:off x="8961120" y="4779252"/>
            <a:ext cx="1262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/>
              <a:t>AND YOU?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D10C949-0FCD-419E-9B83-D70A711CF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9A68-4968-49C5-A800-3EF229B23E02}" type="datetime1">
              <a:rPr lang="en-GB" smtClean="0"/>
              <a:t>03/11/2025</a:t>
            </a:fld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CD0BFDB-F373-4D5E-94F8-E7B963BC8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18BF-E8A3-4A2B-BE20-753A2E3960B8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768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01F90-724A-4EBA-8FE8-DB67D4202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Michel Foucault on </a:t>
            </a:r>
            <a:r>
              <a:rPr lang="fr-FR" i="1" dirty="0"/>
              <a:t>google </a:t>
            </a:r>
            <a:r>
              <a:rPr lang="fr-FR" i="1" dirty="0" err="1"/>
              <a:t>maps</a:t>
            </a:r>
            <a:endParaRPr lang="fr-FR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778F66-03B6-4693-AE6B-63A65E960B66}"/>
              </a:ext>
            </a:extLst>
          </p:cNvPr>
          <p:cNvSpPr txBox="1"/>
          <p:nvPr/>
        </p:nvSpPr>
        <p:spPr>
          <a:xfrm>
            <a:off x="1024128" y="5286166"/>
            <a:ext cx="6928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Square Michel Foucault in front of The Collège de France (rue des </a:t>
            </a:r>
            <a:r>
              <a:rPr lang="en-US" dirty="0" err="1"/>
              <a:t>Ecoles</a:t>
            </a:r>
            <a:r>
              <a:rPr lang="en-US" dirty="0"/>
              <a:t>), a higher education and research establishment, </a:t>
            </a:r>
          </a:p>
          <a:p>
            <a:r>
              <a:rPr lang="en-US" dirty="0"/>
              <a:t>Latin Quarter, 5th arrondissement, Paris, France</a:t>
            </a:r>
            <a:endParaRPr 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F5808E-FD3F-45B0-9D5F-094796396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245499"/>
            <a:ext cx="6827680" cy="2880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24AC8-F0FF-4F2A-A194-3D661E77A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7D4D-208D-4B23-8B30-4E55614DF6A4}" type="datetime1">
              <a:rPr lang="en-GB" smtClean="0"/>
              <a:t>03/11/2025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57A02-A01F-45E4-A3A4-6E1F1AEF8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18BF-E8A3-4A2B-BE20-753A2E3960B8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7415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D77C0-6AD4-4905-82DD-6C5921DE4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Some </a:t>
            </a:r>
            <a:r>
              <a:rPr lang="fi-FI" dirty="0" err="1"/>
              <a:t>pictures</a:t>
            </a:r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F76E7A-2936-412E-AA0F-2FD764F31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375000"/>
            <a:ext cx="1930196" cy="2916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3AEA07-FD86-4019-B281-45C5B9046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815" y="4112784"/>
            <a:ext cx="2889930" cy="216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635902-2EAC-4FA6-AF30-70E1E6989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7237" y="4131000"/>
            <a:ext cx="3212810" cy="21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02A47C-D1EA-4F57-991D-7993422804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483" y="785735"/>
            <a:ext cx="3200564" cy="2432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605BFC-27D0-4DA3-B137-0D95D05CF9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904" y="1683216"/>
            <a:ext cx="4132519" cy="2124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F51E4-DB77-4C0B-AB25-204F0C309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3D49-C9C2-4DE4-9077-378160810340}" type="datetime1">
              <a:rPr lang="en-GB" smtClean="0"/>
              <a:t>03/11/2025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BC2924B-47AB-445B-80BB-6E2EDE2CE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18BF-E8A3-4A2B-BE20-753A2E3960B8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263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AD85F-8B6D-4C60-A2F3-6CE8A3913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Michel Foucault in 2025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CBC8FAC-6C4E-456F-A4F9-CBBD96FCA0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1491590"/>
              </p:ext>
            </p:extLst>
          </p:nvPr>
        </p:nvGraphicFramePr>
        <p:xfrm>
          <a:off x="4489450" y="10625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99054CD-EEFC-4779-9081-3DD9A5385055}"/>
              </a:ext>
            </a:extLst>
          </p:cNvPr>
          <p:cNvSpPr txBox="1"/>
          <p:nvPr/>
        </p:nvSpPr>
        <p:spPr>
          <a:xfrm>
            <a:off x="626723" y="4406537"/>
            <a:ext cx="5054886" cy="16312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We now know Foucault from 3 different sources: </a:t>
            </a:r>
          </a:p>
          <a:p>
            <a:pPr marL="457200" indent="-457200" algn="just">
              <a:buAutoNum type="arabicPeriod"/>
            </a:pPr>
            <a:r>
              <a:rPr lang="en-US" sz="2000" dirty="0"/>
              <a:t>From his books </a:t>
            </a:r>
          </a:p>
          <a:p>
            <a:pPr marL="457200" indent="-457200" algn="just">
              <a:buAutoNum type="arabicPeriod"/>
            </a:pPr>
            <a:r>
              <a:rPr lang="en-US" sz="2000" dirty="0"/>
              <a:t>From his speeches</a:t>
            </a:r>
          </a:p>
          <a:p>
            <a:pPr marL="457200" indent="-457200" algn="just">
              <a:buAutoNum type="arabicPeriod"/>
            </a:pPr>
            <a:r>
              <a:rPr lang="en-US" sz="2000" dirty="0"/>
              <a:t>From his lectures he gave at the Collège de France (1971-84)</a:t>
            </a:r>
            <a:endParaRPr lang="en-GB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DF72D-E2AE-4C39-96E2-B2B871578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4027-985E-44B3-B6DC-BA742FC8ABB2}" type="datetime1">
              <a:rPr lang="en-GB" smtClean="0"/>
              <a:t>03/11/2025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14202-0536-4447-8E05-B69E8AE97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18BF-E8A3-4A2B-BE20-753A2E3960B8}" type="slidenum">
              <a:rPr lang="fi-FI" smtClean="0"/>
              <a:t>7</a:t>
            </a:fld>
            <a:endParaRPr lang="fi-F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66AC1B-0087-4A41-9F29-8457963163F1}"/>
              </a:ext>
            </a:extLst>
          </p:cNvPr>
          <p:cNvSpPr txBox="1"/>
          <p:nvPr/>
        </p:nvSpPr>
        <p:spPr>
          <a:xfrm>
            <a:off x="923761" y="1574172"/>
            <a:ext cx="3268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https://centremichelfoucault.com/</a:t>
            </a:r>
          </a:p>
        </p:txBody>
      </p:sp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DA4F6DB9-C10E-4092-B7FC-644B5AE5F232}"/>
              </a:ext>
            </a:extLst>
          </p:cNvPr>
          <p:cNvSpPr/>
          <p:nvPr/>
        </p:nvSpPr>
        <p:spPr>
          <a:xfrm rot="18859450">
            <a:off x="3187596" y="2437427"/>
            <a:ext cx="2603706" cy="107641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86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D28D9-F91B-4EFC-81E8-A96C06512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References</a:t>
            </a:r>
            <a:r>
              <a:rPr lang="fr-FR" dirty="0"/>
              <a:t> in French &amp; </a:t>
            </a:r>
            <a:r>
              <a:rPr lang="fr-FR" dirty="0" err="1"/>
              <a:t>ENglish</a:t>
            </a:r>
            <a:endParaRPr lang="fr-F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4FA3E6-9558-47BE-B459-24F7343CB82B}"/>
              </a:ext>
            </a:extLst>
          </p:cNvPr>
          <p:cNvSpPr txBox="1"/>
          <p:nvPr/>
        </p:nvSpPr>
        <p:spPr>
          <a:xfrm rot="10800000" flipV="1">
            <a:off x="1239519" y="1931647"/>
            <a:ext cx="9409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Foucault, M.1966, </a:t>
            </a:r>
            <a:r>
              <a:rPr lang="en-US" i="1" dirty="0"/>
              <a:t>Les mots et les choses</a:t>
            </a:r>
            <a:r>
              <a:rPr lang="en-US" dirty="0"/>
              <a:t>, Paris: Gallimard. Translated as </a:t>
            </a:r>
            <a:r>
              <a:rPr lang="en-US" i="1" dirty="0"/>
              <a:t>The Order of Things</a:t>
            </a:r>
            <a:r>
              <a:rPr lang="en-US" dirty="0"/>
              <a:t>, Alan Sheridan (trans.), London: Routledge, 1970.</a:t>
            </a:r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DEB97F-5FE1-4045-B24E-A81C58B4D3F5}"/>
              </a:ext>
            </a:extLst>
          </p:cNvPr>
          <p:cNvSpPr txBox="1"/>
          <p:nvPr/>
        </p:nvSpPr>
        <p:spPr>
          <a:xfrm>
            <a:off x="1279447" y="2535337"/>
            <a:ext cx="940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Foucault, M. 1969, </a:t>
            </a:r>
            <a:r>
              <a:rPr lang="en-US" i="1" dirty="0" err="1"/>
              <a:t>L’archéologie</a:t>
            </a:r>
            <a:r>
              <a:rPr lang="en-US" i="1" dirty="0"/>
              <a:t> du savoir</a:t>
            </a:r>
            <a:r>
              <a:rPr lang="en-US" dirty="0"/>
              <a:t>, Paris: Gallimard. Translated as </a:t>
            </a:r>
            <a:r>
              <a:rPr lang="en-US" i="1" dirty="0"/>
              <a:t>The Archaeology of Knowledge</a:t>
            </a:r>
            <a:r>
              <a:rPr lang="en-US" dirty="0"/>
              <a:t>, Allan Sheridan (trans.), New York: Harper and Row, 1972.</a:t>
            </a:r>
            <a:endParaRPr lang="fr-F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28DE63-E22C-42FE-80F8-884CFAE3ED30}"/>
              </a:ext>
            </a:extLst>
          </p:cNvPr>
          <p:cNvSpPr txBox="1"/>
          <p:nvPr/>
        </p:nvSpPr>
        <p:spPr>
          <a:xfrm>
            <a:off x="1268094" y="3632174"/>
            <a:ext cx="9542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/>
              <a:t>Foucault, M. 1980-1988. </a:t>
            </a:r>
            <a:r>
              <a:rPr lang="en-US" i="1" dirty="0" err="1"/>
              <a:t>Dits</a:t>
            </a:r>
            <a:r>
              <a:rPr lang="en-US" i="1" dirty="0"/>
              <a:t> et </a:t>
            </a:r>
            <a:r>
              <a:rPr lang="en-US" i="1" dirty="0" err="1"/>
              <a:t>écrits</a:t>
            </a:r>
            <a:r>
              <a:rPr lang="en-US" dirty="0"/>
              <a:t> vol I–IV, Paris: Gallimard, 1994, </a:t>
            </a:r>
            <a:r>
              <a:rPr lang="en-US" dirty="0" err="1"/>
              <a:t>édités</a:t>
            </a:r>
            <a:r>
              <a:rPr lang="en-US" dirty="0"/>
              <a:t> par D. </a:t>
            </a:r>
            <a:r>
              <a:rPr lang="en-US" dirty="0" err="1"/>
              <a:t>Defert</a:t>
            </a:r>
            <a:r>
              <a:rPr lang="en-US" dirty="0"/>
              <a:t> &amp; F. Ewald. These include virtually all Foucault’s previously published shorter writings and interviews. Some of the more important items are translated in </a:t>
            </a:r>
            <a:r>
              <a:rPr lang="en-US" i="1" dirty="0"/>
              <a:t>Essential Works of Foucault, 1954–1984</a:t>
            </a:r>
            <a:r>
              <a:rPr lang="en-US" dirty="0"/>
              <a:t>, 3 volumes, edited by Paul </a:t>
            </a:r>
            <a:r>
              <a:rPr lang="en-US" dirty="0" err="1"/>
              <a:t>Rabinow</a:t>
            </a:r>
            <a:r>
              <a:rPr lang="en-US" dirty="0"/>
              <a:t>, New York: The New Press, 1997–1999.</a:t>
            </a:r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CAFFD-D4A0-432F-89BF-85B586F20008}"/>
              </a:ext>
            </a:extLst>
          </p:cNvPr>
          <p:cNvSpPr txBox="1"/>
          <p:nvPr/>
        </p:nvSpPr>
        <p:spPr>
          <a:xfrm>
            <a:off x="1294553" y="5229546"/>
            <a:ext cx="9542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i-FI" i="1" dirty="0"/>
              <a:t>Foucault, M. 1970-1984. </a:t>
            </a:r>
            <a:r>
              <a:rPr lang="fi-FI" i="1" dirty="0" err="1"/>
              <a:t>Cours</a:t>
            </a:r>
            <a:r>
              <a:rPr lang="fi-FI" i="1" dirty="0"/>
              <a:t> au </a:t>
            </a:r>
            <a:r>
              <a:rPr lang="fi-FI" i="1" dirty="0" err="1"/>
              <a:t>Collège</a:t>
            </a:r>
            <a:r>
              <a:rPr lang="fi-FI" i="1" dirty="0"/>
              <a:t> de France</a:t>
            </a:r>
            <a:r>
              <a:rPr lang="fi-FI" dirty="0"/>
              <a:t>, François </a:t>
            </a:r>
            <a:r>
              <a:rPr lang="fi-FI" dirty="0" err="1"/>
              <a:t>Ewald</a:t>
            </a:r>
            <a:r>
              <a:rPr lang="fi-FI" dirty="0"/>
              <a:t> and Alessandro </a:t>
            </a:r>
            <a:r>
              <a:rPr lang="fi-FI" dirty="0" err="1"/>
              <a:t>Fontana</a:t>
            </a:r>
            <a:r>
              <a:rPr lang="fi-FI" dirty="0"/>
              <a:t> (</a:t>
            </a:r>
            <a:r>
              <a:rPr lang="fi-FI" dirty="0" err="1"/>
              <a:t>eds</a:t>
            </a:r>
            <a:r>
              <a:rPr lang="fi-FI" dirty="0"/>
              <a:t>), Paris: </a:t>
            </a:r>
            <a:r>
              <a:rPr lang="fi-FI" dirty="0" err="1"/>
              <a:t>Gallimard</a:t>
            </a:r>
            <a:r>
              <a:rPr lang="fi-FI" dirty="0"/>
              <a:t>, 1997–2015. </a:t>
            </a:r>
            <a:r>
              <a:rPr lang="fi-FI" dirty="0" err="1"/>
              <a:t>Translated</a:t>
            </a:r>
            <a:r>
              <a:rPr lang="fi-FI" dirty="0"/>
              <a:t> as </a:t>
            </a:r>
            <a:r>
              <a:rPr lang="fi-FI" i="1" dirty="0" err="1"/>
              <a:t>Lectures</a:t>
            </a:r>
            <a:r>
              <a:rPr lang="fi-FI" i="1" dirty="0"/>
              <a:t> at </a:t>
            </a:r>
            <a:r>
              <a:rPr lang="fi-FI" i="1" dirty="0" err="1"/>
              <a:t>the</a:t>
            </a:r>
            <a:r>
              <a:rPr lang="fi-FI" i="1" dirty="0"/>
              <a:t> </a:t>
            </a:r>
            <a:r>
              <a:rPr lang="fi-FI" i="1" dirty="0" err="1"/>
              <a:t>Collège</a:t>
            </a:r>
            <a:r>
              <a:rPr lang="fi-FI" i="1" dirty="0"/>
              <a:t> de France</a:t>
            </a:r>
            <a:r>
              <a:rPr lang="fi-FI" dirty="0"/>
              <a:t>, Arnold Davidson (ed.), Graham </a:t>
            </a:r>
            <a:r>
              <a:rPr lang="fi-FI" dirty="0" err="1"/>
              <a:t>Burchell</a:t>
            </a:r>
            <a:r>
              <a:rPr lang="fi-FI" dirty="0"/>
              <a:t> (trans.), 2003ff.</a:t>
            </a:r>
            <a:endParaRPr lang="fr-FR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8E9F524-799F-4D1D-BCDA-775525224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52BE-B8AA-47A6-AE6A-E69B64775593}" type="datetime1">
              <a:rPr lang="en-GB" smtClean="0"/>
              <a:t>03/11/2025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ECE0DC-73B9-4929-A152-387BDB743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18BF-E8A3-4A2B-BE20-753A2E3960B8}" type="slidenum">
              <a:rPr lang="fi-FI" smtClean="0"/>
              <a:t>8</a:t>
            </a:fld>
            <a:endParaRPr lang="fi-FI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B68F2E-5FD5-4FD7-9F55-32DBD5668EE5}"/>
              </a:ext>
            </a:extLst>
          </p:cNvPr>
          <p:cNvSpPr txBox="1"/>
          <p:nvPr/>
        </p:nvSpPr>
        <p:spPr>
          <a:xfrm>
            <a:off x="726760" y="1631236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BOOKS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E9D04A-64E7-4EB5-B1A1-72433BEC629E}"/>
              </a:ext>
            </a:extLst>
          </p:cNvPr>
          <p:cNvSpPr txBox="1"/>
          <p:nvPr/>
        </p:nvSpPr>
        <p:spPr>
          <a:xfrm>
            <a:off x="726760" y="3242537"/>
            <a:ext cx="252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SPEECHES AND ARTICLES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7141DC-29EB-4F89-9056-2BC62500BEDF}"/>
              </a:ext>
            </a:extLst>
          </p:cNvPr>
          <p:cNvSpPr txBox="1"/>
          <p:nvPr/>
        </p:nvSpPr>
        <p:spPr>
          <a:xfrm>
            <a:off x="726760" y="4863577"/>
            <a:ext cx="3840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LECTURES AT THE COLLÈGE DE FRANCE</a:t>
            </a:r>
          </a:p>
        </p:txBody>
      </p:sp>
    </p:spTree>
    <p:extLst>
      <p:ext uri="{BB962C8B-B14F-4D97-AF65-F5344CB8AC3E}">
        <p14:creationId xmlns:p14="http://schemas.microsoft.com/office/powerpoint/2010/main" val="318677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WHAT IS </a:t>
            </a:r>
            <a:r>
              <a:rPr lang="fr-FR" i="1" dirty="0">
                <a:solidFill>
                  <a:srgbClr val="0070C0"/>
                </a:solidFill>
              </a:rPr>
              <a:t>DISCOURSE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According</a:t>
            </a:r>
            <a:r>
              <a:rPr lang="fr-FR" dirty="0">
                <a:solidFill>
                  <a:srgbClr val="0070C0"/>
                </a:solidFill>
              </a:rPr>
              <a:t> to Foucault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8704" y="2028752"/>
            <a:ext cx="1295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LANGUAGE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305" y="3612652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DISCOURSE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305" y="4135872"/>
            <a:ext cx="52103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 statement </a:t>
            </a:r>
            <a:r>
              <a:rPr lang="en-US" sz="1400" dirty="0" err="1"/>
              <a:t>actualised</a:t>
            </a:r>
            <a:r>
              <a:rPr lang="en-US" sz="1400" dirty="0"/>
              <a:t> by: 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1400" dirty="0"/>
              <a:t>an author (who expresses himself orally or in writing), 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1400" dirty="0"/>
              <a:t>A moment,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1400" dirty="0"/>
              <a:t>A place,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1400" dirty="0"/>
              <a:t>A precise (reduced) situation of language use, for a precise addressee.</a:t>
            </a:r>
            <a:endParaRPr lang="fr-FR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98709" y="2441787"/>
            <a:ext cx="5093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Description of all possible sequences - in the past, present and future</a:t>
            </a:r>
            <a:endParaRPr lang="fr-FR" sz="14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4130113"/>
            <a:ext cx="5210388" cy="523220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“The finite and limited set of language sequences actually formulated.”</a:t>
            </a:r>
            <a:endParaRPr lang="fr-FR" sz="1400" dirty="0"/>
          </a:p>
          <a:p>
            <a:r>
              <a:rPr lang="fr-FR" sz="1400" dirty="0"/>
              <a:t>(Foucault, </a:t>
            </a:r>
            <a:r>
              <a:rPr lang="fr-FR" sz="1400" i="1" dirty="0"/>
              <a:t>The </a:t>
            </a:r>
            <a:r>
              <a:rPr lang="fr-FR" sz="1400" i="1" dirty="0" err="1"/>
              <a:t>archeology</a:t>
            </a:r>
            <a:r>
              <a:rPr lang="fr-FR" sz="1400" i="1" dirty="0"/>
              <a:t> of </a:t>
            </a:r>
            <a:r>
              <a:rPr lang="fr-FR" sz="1400" i="1" dirty="0" err="1"/>
              <a:t>knowledge</a:t>
            </a:r>
            <a:r>
              <a:rPr lang="fr-FR" sz="1400" dirty="0"/>
              <a:t>, pp. 43-44)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3778" y="4997646"/>
            <a:ext cx="5210388" cy="738664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“The difference between what could be said correctly at the moment and what is actually said.”</a:t>
            </a:r>
          </a:p>
          <a:p>
            <a:r>
              <a:rPr lang="fr-FR" sz="1400" dirty="0"/>
              <a:t>(Foucault, </a:t>
            </a:r>
            <a:r>
              <a:rPr lang="en-US" sz="1400" i="1" dirty="0"/>
              <a:t>Essential Works of Foucault</a:t>
            </a:r>
            <a:r>
              <a:rPr lang="fr-FR" sz="1400" dirty="0"/>
              <a:t>, p. 713)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3848" y="2912464"/>
            <a:ext cx="4480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System of rules for an infinite number of possible sequences</a:t>
            </a:r>
            <a:r>
              <a:rPr lang="fr-FR" sz="1400" dirty="0"/>
              <a:t>.</a:t>
            </a:r>
          </a:p>
        </p:txBody>
      </p:sp>
      <p:sp>
        <p:nvSpPr>
          <p:cNvPr id="12" name="Oval 11"/>
          <p:cNvSpPr/>
          <p:nvPr/>
        </p:nvSpPr>
        <p:spPr>
          <a:xfrm>
            <a:off x="6949440" y="1892947"/>
            <a:ext cx="3534743" cy="15709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>
                <a:solidFill>
                  <a:schemeClr val="tx1"/>
                </a:solidFill>
              </a:rPr>
              <a:t>LANGUAGE</a:t>
            </a:r>
          </a:p>
        </p:txBody>
      </p:sp>
      <p:sp>
        <p:nvSpPr>
          <p:cNvPr id="13" name="Oval 12"/>
          <p:cNvSpPr/>
          <p:nvPr/>
        </p:nvSpPr>
        <p:spPr>
          <a:xfrm>
            <a:off x="7075626" y="2221208"/>
            <a:ext cx="1238596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>
                <a:solidFill>
                  <a:schemeClr val="tx1"/>
                </a:solidFill>
              </a:rPr>
              <a:t>Discourse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6BFF31-82C6-465E-87AD-197F0989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E702-9D92-4B75-B6F8-0F84684746BA}" type="datetime1">
              <a:rPr lang="en-GB" smtClean="0"/>
              <a:t>03/11/2025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1E8B1-C758-47AE-9DF7-BE013E49B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18BF-E8A3-4A2B-BE20-753A2E3960B8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839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  <p:bldP spid="11" grpId="0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3507</TotalTime>
  <Words>1084</Words>
  <Application>Microsoft Office PowerPoint</Application>
  <PresentationFormat>Widescreen</PresentationFormat>
  <Paragraphs>143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Tw Cen MT</vt:lpstr>
      <vt:lpstr>Tw Cen MT Condensed</vt:lpstr>
      <vt:lpstr>Wingdings</vt:lpstr>
      <vt:lpstr>Wingdings 3</vt:lpstr>
      <vt:lpstr>Integral</vt:lpstr>
      <vt:lpstr>Michel Foucault: From discourseS toArchaeology &amp; genealogy.  What use in 2025?</vt:lpstr>
      <vt:lpstr>University of Turku, Finland www.utu.fi</vt:lpstr>
      <vt:lpstr>Organising the two sessions</vt:lpstr>
      <vt:lpstr>From what point of view am I speaking?</vt:lpstr>
      <vt:lpstr>Michel Foucault on google maps</vt:lpstr>
      <vt:lpstr>Some pictures</vt:lpstr>
      <vt:lpstr>Michel Foucault in 2025</vt:lpstr>
      <vt:lpstr>References in French &amp; ENglish</vt:lpstr>
      <vt:lpstr>WHAT IS DISCOURSE According to Foucault</vt:lpstr>
      <vt:lpstr>Looking back at Foucault's Conceptual toolbox</vt:lpstr>
      <vt:lpstr>Archaeology</vt:lpstr>
      <vt:lpstr>genealogy</vt:lpstr>
      <vt:lpstr>Ethics </vt:lpstr>
      <vt:lpstr>Critical references</vt:lpstr>
      <vt:lpstr>For the next time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Michel Foucault: Archeology, genealogy &amp; ethics. What use in 2023?</dc:title>
  <dc:creator>Christophe Leblay</dc:creator>
  <cp:lastModifiedBy>Christophe Leblay</cp:lastModifiedBy>
  <cp:revision>78</cp:revision>
  <dcterms:created xsi:type="dcterms:W3CDTF">2023-08-07T08:54:37Z</dcterms:created>
  <dcterms:modified xsi:type="dcterms:W3CDTF">2025-11-03T09:20:00Z</dcterms:modified>
</cp:coreProperties>
</file>