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88" r:id="rId3"/>
    <p:sldId id="289" r:id="rId4"/>
    <p:sldId id="287" r:id="rId5"/>
    <p:sldId id="279" r:id="rId6"/>
    <p:sldId id="390" r:id="rId7"/>
    <p:sldId id="388" r:id="rId8"/>
    <p:sldId id="396" r:id="rId9"/>
    <p:sldId id="389" r:id="rId10"/>
    <p:sldId id="290" r:id="rId11"/>
    <p:sldId id="392" r:id="rId12"/>
    <p:sldId id="281" r:id="rId13"/>
    <p:sldId id="393" r:id="rId14"/>
    <p:sldId id="297" r:id="rId15"/>
    <p:sldId id="291" r:id="rId16"/>
    <p:sldId id="394" r:id="rId17"/>
    <p:sldId id="292" r:id="rId18"/>
    <p:sldId id="391" r:id="rId19"/>
    <p:sldId id="293" r:id="rId20"/>
    <p:sldId id="386" r:id="rId21"/>
    <p:sldId id="387" r:id="rId22"/>
    <p:sldId id="294" r:id="rId23"/>
    <p:sldId id="395" r:id="rId24"/>
    <p:sldId id="295" r:id="rId25"/>
    <p:sldId id="296" r:id="rId26"/>
    <p:sldId id="284" r:id="rId27"/>
    <p:sldId id="285" r:id="rId28"/>
    <p:sldId id="286" r:id="rId29"/>
    <p:sldId id="365"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372"/>
    <a:srgbClr val="F7D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93" d="100"/>
          <a:sy n="93" d="100"/>
        </p:scale>
        <p:origin x="216"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BC7DD-42BE-4A06-90D1-7A06474981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EC28838-B2B5-463D-99F9-067C3602CAB8}">
      <dgm:prSet/>
      <dgm:spPr/>
      <dgm:t>
        <a:bodyPr/>
        <a:lstStyle/>
        <a:p>
          <a:r>
            <a:rPr lang="en-GB" b="1"/>
            <a:t>KEY QUESTION: </a:t>
          </a:r>
          <a:endParaRPr lang="en-US"/>
        </a:p>
      </dgm:t>
    </dgm:pt>
    <dgm:pt modelId="{02C55042-A66C-4435-8513-7F40BBA7D828}" type="parTrans" cxnId="{3E777274-1DC3-4EA4-859F-77B93F08A7C7}">
      <dgm:prSet/>
      <dgm:spPr/>
      <dgm:t>
        <a:bodyPr/>
        <a:lstStyle/>
        <a:p>
          <a:endParaRPr lang="en-US"/>
        </a:p>
      </dgm:t>
    </dgm:pt>
    <dgm:pt modelId="{2914FD0F-5B86-4D63-804A-89FB04BFEF6C}" type="sibTrans" cxnId="{3E777274-1DC3-4EA4-859F-77B93F08A7C7}">
      <dgm:prSet/>
      <dgm:spPr/>
      <dgm:t>
        <a:bodyPr/>
        <a:lstStyle/>
        <a:p>
          <a:endParaRPr lang="en-US"/>
        </a:p>
      </dgm:t>
    </dgm:pt>
    <dgm:pt modelId="{ABEC5C81-E8BF-411F-9C00-19E45151E930}">
      <dgm:prSet/>
      <dgm:spPr/>
      <dgm:t>
        <a:bodyPr/>
        <a:lstStyle/>
        <a:p>
          <a:r>
            <a:rPr lang="en-GB" b="1"/>
            <a:t>Is President Macron’s approach a shift in the history of public speaking on European themes?</a:t>
          </a:r>
          <a:endParaRPr lang="en-US"/>
        </a:p>
      </dgm:t>
    </dgm:pt>
    <dgm:pt modelId="{91492BC8-E7AD-4729-83A5-FC98C49925F7}" type="parTrans" cxnId="{6B9731F2-C52F-4DCB-B225-7B83AA0E11A5}">
      <dgm:prSet/>
      <dgm:spPr/>
      <dgm:t>
        <a:bodyPr/>
        <a:lstStyle/>
        <a:p>
          <a:endParaRPr lang="en-US"/>
        </a:p>
      </dgm:t>
    </dgm:pt>
    <dgm:pt modelId="{4B44C157-7BC1-44E4-B5F4-CF7DD46AEC63}" type="sibTrans" cxnId="{6B9731F2-C52F-4DCB-B225-7B83AA0E11A5}">
      <dgm:prSet/>
      <dgm:spPr/>
      <dgm:t>
        <a:bodyPr/>
        <a:lstStyle/>
        <a:p>
          <a:endParaRPr lang="en-US"/>
        </a:p>
      </dgm:t>
    </dgm:pt>
    <dgm:pt modelId="{9FFBB76B-64B3-7C4A-A9B7-56386C1C98A9}" type="pres">
      <dgm:prSet presAssocID="{5EFBC7DD-42BE-4A06-90D1-7A064749817A}" presName="vert0" presStyleCnt="0">
        <dgm:presLayoutVars>
          <dgm:dir/>
          <dgm:animOne val="branch"/>
          <dgm:animLvl val="lvl"/>
        </dgm:presLayoutVars>
      </dgm:prSet>
      <dgm:spPr/>
    </dgm:pt>
    <dgm:pt modelId="{146F5E83-E0D5-0440-92ED-34535C014DEF}" type="pres">
      <dgm:prSet presAssocID="{3EC28838-B2B5-463D-99F9-067C3602CAB8}" presName="thickLine" presStyleLbl="alignNode1" presStyleIdx="0" presStyleCnt="2"/>
      <dgm:spPr/>
    </dgm:pt>
    <dgm:pt modelId="{3FE19C2A-DDB3-5341-A7EB-A65E2231684A}" type="pres">
      <dgm:prSet presAssocID="{3EC28838-B2B5-463D-99F9-067C3602CAB8}" presName="horz1" presStyleCnt="0"/>
      <dgm:spPr/>
    </dgm:pt>
    <dgm:pt modelId="{F1F1E8F8-24A6-6544-BFAA-B7A53667B634}" type="pres">
      <dgm:prSet presAssocID="{3EC28838-B2B5-463D-99F9-067C3602CAB8}" presName="tx1" presStyleLbl="revTx" presStyleIdx="0" presStyleCnt="2"/>
      <dgm:spPr/>
    </dgm:pt>
    <dgm:pt modelId="{74017239-3153-7B46-9CAC-E34E3C77D11C}" type="pres">
      <dgm:prSet presAssocID="{3EC28838-B2B5-463D-99F9-067C3602CAB8}" presName="vert1" presStyleCnt="0"/>
      <dgm:spPr/>
    </dgm:pt>
    <dgm:pt modelId="{32601D7C-1322-F749-A95D-2CA2234FE2BF}" type="pres">
      <dgm:prSet presAssocID="{ABEC5C81-E8BF-411F-9C00-19E45151E930}" presName="thickLine" presStyleLbl="alignNode1" presStyleIdx="1" presStyleCnt="2"/>
      <dgm:spPr/>
    </dgm:pt>
    <dgm:pt modelId="{F033DEA2-8350-DB4C-9B9F-30BCB57F8E56}" type="pres">
      <dgm:prSet presAssocID="{ABEC5C81-E8BF-411F-9C00-19E45151E930}" presName="horz1" presStyleCnt="0"/>
      <dgm:spPr/>
    </dgm:pt>
    <dgm:pt modelId="{5C37EB5D-7C4A-664F-9492-142A069D75F5}" type="pres">
      <dgm:prSet presAssocID="{ABEC5C81-E8BF-411F-9C00-19E45151E930}" presName="tx1" presStyleLbl="revTx" presStyleIdx="1" presStyleCnt="2"/>
      <dgm:spPr/>
    </dgm:pt>
    <dgm:pt modelId="{1D3013AF-64F2-4044-9C77-2A4A98A924D4}" type="pres">
      <dgm:prSet presAssocID="{ABEC5C81-E8BF-411F-9C00-19E45151E930}" presName="vert1" presStyleCnt="0"/>
      <dgm:spPr/>
    </dgm:pt>
  </dgm:ptLst>
  <dgm:cxnLst>
    <dgm:cxn modelId="{2385C62A-FB9F-D041-BD98-BB0822DCA166}" type="presOf" srcId="{ABEC5C81-E8BF-411F-9C00-19E45151E930}" destId="{5C37EB5D-7C4A-664F-9492-142A069D75F5}" srcOrd="0" destOrd="0" presId="urn:microsoft.com/office/officeart/2008/layout/LinedList"/>
    <dgm:cxn modelId="{F712BB2E-EE5C-8E4A-870A-75800BB9E373}" type="presOf" srcId="{3EC28838-B2B5-463D-99F9-067C3602CAB8}" destId="{F1F1E8F8-24A6-6544-BFAA-B7A53667B634}" srcOrd="0" destOrd="0" presId="urn:microsoft.com/office/officeart/2008/layout/LinedList"/>
    <dgm:cxn modelId="{3E777274-1DC3-4EA4-859F-77B93F08A7C7}" srcId="{5EFBC7DD-42BE-4A06-90D1-7A064749817A}" destId="{3EC28838-B2B5-463D-99F9-067C3602CAB8}" srcOrd="0" destOrd="0" parTransId="{02C55042-A66C-4435-8513-7F40BBA7D828}" sibTransId="{2914FD0F-5B86-4D63-804A-89FB04BFEF6C}"/>
    <dgm:cxn modelId="{2750DA7B-FF13-7144-9467-7C46E75A6ECA}" type="presOf" srcId="{5EFBC7DD-42BE-4A06-90D1-7A064749817A}" destId="{9FFBB76B-64B3-7C4A-A9B7-56386C1C98A9}" srcOrd="0" destOrd="0" presId="urn:microsoft.com/office/officeart/2008/layout/LinedList"/>
    <dgm:cxn modelId="{6B9731F2-C52F-4DCB-B225-7B83AA0E11A5}" srcId="{5EFBC7DD-42BE-4A06-90D1-7A064749817A}" destId="{ABEC5C81-E8BF-411F-9C00-19E45151E930}" srcOrd="1" destOrd="0" parTransId="{91492BC8-E7AD-4729-83A5-FC98C49925F7}" sibTransId="{4B44C157-7BC1-44E4-B5F4-CF7DD46AEC63}"/>
    <dgm:cxn modelId="{233AC687-D859-7249-BA63-A8C39D28DD59}" type="presParOf" srcId="{9FFBB76B-64B3-7C4A-A9B7-56386C1C98A9}" destId="{146F5E83-E0D5-0440-92ED-34535C014DEF}" srcOrd="0" destOrd="0" presId="urn:microsoft.com/office/officeart/2008/layout/LinedList"/>
    <dgm:cxn modelId="{67850297-DACF-E540-8710-703A29E2A772}" type="presParOf" srcId="{9FFBB76B-64B3-7C4A-A9B7-56386C1C98A9}" destId="{3FE19C2A-DDB3-5341-A7EB-A65E2231684A}" srcOrd="1" destOrd="0" presId="urn:microsoft.com/office/officeart/2008/layout/LinedList"/>
    <dgm:cxn modelId="{D41C1DE8-62FA-3A49-A663-DA837B57A7EB}" type="presParOf" srcId="{3FE19C2A-DDB3-5341-A7EB-A65E2231684A}" destId="{F1F1E8F8-24A6-6544-BFAA-B7A53667B634}" srcOrd="0" destOrd="0" presId="urn:microsoft.com/office/officeart/2008/layout/LinedList"/>
    <dgm:cxn modelId="{8840E34D-C847-054F-91BC-102B83F62156}" type="presParOf" srcId="{3FE19C2A-DDB3-5341-A7EB-A65E2231684A}" destId="{74017239-3153-7B46-9CAC-E34E3C77D11C}" srcOrd="1" destOrd="0" presId="urn:microsoft.com/office/officeart/2008/layout/LinedList"/>
    <dgm:cxn modelId="{BABCCC25-F2E1-B143-A1BF-E50564DA78A2}" type="presParOf" srcId="{9FFBB76B-64B3-7C4A-A9B7-56386C1C98A9}" destId="{32601D7C-1322-F749-A95D-2CA2234FE2BF}" srcOrd="2" destOrd="0" presId="urn:microsoft.com/office/officeart/2008/layout/LinedList"/>
    <dgm:cxn modelId="{93590648-2489-FF49-961E-644E9CD124BA}" type="presParOf" srcId="{9FFBB76B-64B3-7C4A-A9B7-56386C1C98A9}" destId="{F033DEA2-8350-DB4C-9B9F-30BCB57F8E56}" srcOrd="3" destOrd="0" presId="urn:microsoft.com/office/officeart/2008/layout/LinedList"/>
    <dgm:cxn modelId="{F368ACD8-CB0A-E247-96B3-51B3DE4CDF3C}" type="presParOf" srcId="{F033DEA2-8350-DB4C-9B9F-30BCB57F8E56}" destId="{5C37EB5D-7C4A-664F-9492-142A069D75F5}" srcOrd="0" destOrd="0" presId="urn:microsoft.com/office/officeart/2008/layout/LinedList"/>
    <dgm:cxn modelId="{29ADD6ED-82B5-0441-958C-7025C87DC213}" type="presParOf" srcId="{F033DEA2-8350-DB4C-9B9F-30BCB57F8E56}" destId="{1D3013AF-64F2-4044-9C77-2A4A98A924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F5E83-E0D5-0440-92ED-34535C014DEF}">
      <dsp:nvSpPr>
        <dsp:cNvPr id="0" name=""/>
        <dsp:cNvSpPr/>
      </dsp:nvSpPr>
      <dsp:spPr>
        <a:xfrm>
          <a:off x="0" y="0"/>
          <a:ext cx="63927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1E8F8-24A6-6544-BFAA-B7A53667B634}">
      <dsp:nvSpPr>
        <dsp:cNvPr id="0" name=""/>
        <dsp:cNvSpPr/>
      </dsp:nvSpPr>
      <dsp:spPr>
        <a:xfrm>
          <a:off x="0" y="0"/>
          <a:ext cx="6392781" cy="229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1" kern="1200"/>
            <a:t>KEY QUESTION: </a:t>
          </a:r>
          <a:endParaRPr lang="en-US" sz="3900" kern="1200"/>
        </a:p>
      </dsp:txBody>
      <dsp:txXfrm>
        <a:off x="0" y="0"/>
        <a:ext cx="6392781" cy="2290397"/>
      </dsp:txXfrm>
    </dsp:sp>
    <dsp:sp modelId="{32601D7C-1322-F749-A95D-2CA2234FE2BF}">
      <dsp:nvSpPr>
        <dsp:cNvPr id="0" name=""/>
        <dsp:cNvSpPr/>
      </dsp:nvSpPr>
      <dsp:spPr>
        <a:xfrm>
          <a:off x="0" y="2290397"/>
          <a:ext cx="63927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7EB5D-7C4A-664F-9492-142A069D75F5}">
      <dsp:nvSpPr>
        <dsp:cNvPr id="0" name=""/>
        <dsp:cNvSpPr/>
      </dsp:nvSpPr>
      <dsp:spPr>
        <a:xfrm>
          <a:off x="0" y="2290397"/>
          <a:ext cx="6392781" cy="229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1" kern="1200"/>
            <a:t>Is President Macron’s approach a shift in the history of public speaking on European themes?</a:t>
          </a:r>
          <a:endParaRPr lang="en-US" sz="3900" kern="1200"/>
        </a:p>
      </dsp:txBody>
      <dsp:txXfrm>
        <a:off x="0" y="2290397"/>
        <a:ext cx="6392781" cy="22903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666B4-E9AF-4266-831A-FD1B834F8E58}" type="datetimeFigureOut">
              <a:rPr lang="fr-FR" smtClean="0"/>
              <a:t>30/10/2025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4BD23-C316-48CC-9888-29A27E26AE80}" type="slidenum">
              <a:rPr lang="fr-FR" smtClean="0"/>
              <a:t>‹#›</a:t>
            </a:fld>
            <a:endParaRPr lang="fr-FR"/>
          </a:p>
        </p:txBody>
      </p:sp>
    </p:spTree>
    <p:extLst>
      <p:ext uri="{BB962C8B-B14F-4D97-AF65-F5344CB8AC3E}">
        <p14:creationId xmlns:p14="http://schemas.microsoft.com/office/powerpoint/2010/main" val="418609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272851" y="2079163"/>
            <a:ext cx="9144000" cy="1310659"/>
          </a:xfrm>
        </p:spPr>
        <p:txBody>
          <a:bodyPr anchor="b">
            <a:normAutofit/>
          </a:bodyPr>
          <a:lstStyle>
            <a:lvl1pPr algn="ctr">
              <a:defRPr sz="5400">
                <a:solidFill>
                  <a:schemeClr val="bg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374379" y="4035659"/>
            <a:ext cx="9144000" cy="1655762"/>
          </a:xfrm>
        </p:spPr>
        <p:txBody>
          <a:bodyPr/>
          <a:lstStyle>
            <a:lvl1pPr marL="0" indent="0" algn="ctr">
              <a:buNone/>
              <a:defRPr sz="2400">
                <a:solidFill>
                  <a:schemeClr val="bg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8" name="Graphique 7">
            <a:extLst>
              <a:ext uri="{FF2B5EF4-FFF2-40B4-BE49-F238E27FC236}">
                <a16:creationId xmlns:a16="http://schemas.microsoft.com/office/drawing/2014/main" id="{F139CA14-C933-4B10-9B1B-D1B8E8E5D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527" y="452516"/>
            <a:ext cx="1136939" cy="773428"/>
          </a:xfrm>
          <a:prstGeom prst="rect">
            <a:avLst/>
          </a:prstGeom>
        </p:spPr>
      </p:pic>
      <p:pic>
        <p:nvPicPr>
          <p:cNvPr id="9" name="Graphique 8">
            <a:extLst>
              <a:ext uri="{FF2B5EF4-FFF2-40B4-BE49-F238E27FC236}">
                <a16:creationId xmlns:a16="http://schemas.microsoft.com/office/drawing/2014/main" id="{D292C4B2-7C84-4CDE-92AE-76541C85C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9290" y="571237"/>
            <a:ext cx="3013797" cy="656703"/>
          </a:xfrm>
          <a:prstGeom prst="rect">
            <a:avLst/>
          </a:prstGeom>
        </p:spPr>
      </p:pic>
      <p:cxnSp>
        <p:nvCxnSpPr>
          <p:cNvPr id="13" name="Connecteur droit 12">
            <a:extLst>
              <a:ext uri="{FF2B5EF4-FFF2-40B4-BE49-F238E27FC236}">
                <a16:creationId xmlns:a16="http://schemas.microsoft.com/office/drawing/2014/main" id="{524C0E01-3734-4515-80B9-8211535CF56F}"/>
              </a:ext>
            </a:extLst>
          </p:cNvPr>
          <p:cNvCxnSpPr/>
          <p:nvPr userDrawn="1"/>
        </p:nvCxnSpPr>
        <p:spPr>
          <a:xfrm>
            <a:off x="1524000" y="1517073"/>
            <a:ext cx="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6096000" y="877908"/>
            <a:ext cx="6096000"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
        <p:nvSpPr>
          <p:cNvPr id="15" name="Espace réservé du texte 14">
            <a:extLst>
              <a:ext uri="{FF2B5EF4-FFF2-40B4-BE49-F238E27FC236}">
                <a16:creationId xmlns:a16="http://schemas.microsoft.com/office/drawing/2014/main" id="{003C0F91-BD83-4D0E-8E80-D26BDACE723D}"/>
              </a:ext>
            </a:extLst>
          </p:cNvPr>
          <p:cNvSpPr>
            <a:spLocks noGrp="1"/>
          </p:cNvSpPr>
          <p:nvPr>
            <p:ph type="body" sz="quarter" idx="10" hasCustomPrompt="1"/>
          </p:nvPr>
        </p:nvSpPr>
        <p:spPr>
          <a:xfrm>
            <a:off x="775149" y="6356350"/>
            <a:ext cx="1497702" cy="304800"/>
          </a:xfrm>
        </p:spPr>
        <p:txBody>
          <a:bodyPr>
            <a:normAutofit/>
          </a:bodyPr>
          <a:lstStyle>
            <a:lvl1pPr marL="0" indent="0">
              <a:buNone/>
              <a:defRPr sz="1400">
                <a:solidFill>
                  <a:schemeClr val="bg1"/>
                </a:solidFill>
              </a:defRPr>
            </a:lvl1pPr>
          </a:lstStyle>
          <a:p>
            <a:pPr lvl="0"/>
            <a:r>
              <a:rPr lang="en-GB" dirty="0"/>
              <a:t>28 January, 2021</a:t>
            </a:r>
            <a:endParaRPr lang="fr-FR" dirty="0"/>
          </a:p>
        </p:txBody>
      </p:sp>
    </p:spTree>
    <p:extLst>
      <p:ext uri="{BB962C8B-B14F-4D97-AF65-F5344CB8AC3E}">
        <p14:creationId xmlns:p14="http://schemas.microsoft.com/office/powerpoint/2010/main" val="234547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3" name="Espace réservé du graphique 2">
            <a:extLst>
              <a:ext uri="{FF2B5EF4-FFF2-40B4-BE49-F238E27FC236}">
                <a16:creationId xmlns:a16="http://schemas.microsoft.com/office/drawing/2014/main" id="{8CD0CE01-75F8-4F68-BD01-0C81FE02D707}"/>
              </a:ext>
            </a:extLst>
          </p:cNvPr>
          <p:cNvSpPr>
            <a:spLocks noGrp="1"/>
          </p:cNvSpPr>
          <p:nvPr>
            <p:ph type="chart" sz="quarter" idx="10"/>
          </p:nvPr>
        </p:nvSpPr>
        <p:spPr>
          <a:xfrm>
            <a:off x="2398713" y="2093843"/>
            <a:ext cx="7129462" cy="3764032"/>
          </a:xfrm>
        </p:spPr>
        <p:txBody>
          <a:bodyPr/>
          <a:lstStyle/>
          <a:p>
            <a:endParaRPr lang="fr-FR"/>
          </a:p>
        </p:txBody>
      </p:sp>
      <p:sp>
        <p:nvSpPr>
          <p:cNvPr id="6" name="Espace réservé du texte 12">
            <a:extLst>
              <a:ext uri="{FF2B5EF4-FFF2-40B4-BE49-F238E27FC236}">
                <a16:creationId xmlns:a16="http://schemas.microsoft.com/office/drawing/2014/main" id="{BF4F3DC8-C79C-4479-BC2F-013F307B019C}"/>
              </a:ext>
            </a:extLst>
          </p:cNvPr>
          <p:cNvSpPr>
            <a:spLocks noGrp="1"/>
          </p:cNvSpPr>
          <p:nvPr>
            <p:ph type="body" sz="quarter" idx="12" hasCustomPrompt="1"/>
          </p:nvPr>
        </p:nvSpPr>
        <p:spPr>
          <a:xfrm>
            <a:off x="705644" y="100012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218173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71973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D9D44905-FADF-475C-9017-EEC8E2F97F5E}"/>
              </a:ext>
            </a:extLst>
          </p:cNvPr>
          <p:cNvSpPr>
            <a:spLocks noGrp="1"/>
          </p:cNvSpPr>
          <p:nvPr>
            <p:ph type="ctrTitle" hasCustomPrompt="1"/>
          </p:nvPr>
        </p:nvSpPr>
        <p:spPr>
          <a:xfrm>
            <a:off x="1634619" y="3294450"/>
            <a:ext cx="10560736" cy="1022760"/>
          </a:xfrm>
        </p:spPr>
        <p:txBody>
          <a:bodyPr anchor="b">
            <a:normAutofit/>
          </a:bodyPr>
          <a:lstStyle>
            <a:lvl1pPr algn="ctr">
              <a:defRPr sz="6000">
                <a:solidFill>
                  <a:schemeClr val="bg1"/>
                </a:solidFill>
                <a:latin typeface="+mj-lt"/>
              </a:defRPr>
            </a:lvl1pPr>
          </a:lstStyle>
          <a:p>
            <a:r>
              <a:rPr lang="fr-FR" dirty="0" err="1"/>
              <a:t>Thank</a:t>
            </a:r>
            <a:r>
              <a:rPr lang="fr-FR" dirty="0"/>
              <a:t> </a:t>
            </a:r>
            <a:r>
              <a:rPr lang="fr-FR" dirty="0" err="1"/>
              <a:t>you</a:t>
            </a:r>
            <a:r>
              <a:rPr lang="fr-FR" dirty="0"/>
              <a:t> !</a:t>
            </a:r>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
        <p:nvSpPr>
          <p:cNvPr id="8" name="Espace réservé de la date 3">
            <a:extLst>
              <a:ext uri="{FF2B5EF4-FFF2-40B4-BE49-F238E27FC236}">
                <a16:creationId xmlns:a16="http://schemas.microsoft.com/office/drawing/2014/main" id="{D7B06CDD-11B0-4D02-B861-C7D37CC4A2DC}"/>
              </a:ext>
            </a:extLst>
          </p:cNvPr>
          <p:cNvSpPr txBox="1">
            <a:spLocks/>
          </p:cNvSpPr>
          <p:nvPr userDrawn="1"/>
        </p:nvSpPr>
        <p:spPr>
          <a:xfrm>
            <a:off x="6308921" y="6302546"/>
            <a:ext cx="2088682"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www.ec2u.eu</a:t>
            </a:r>
            <a:endParaRPr lang="fr-FR" sz="2400" dirty="0"/>
          </a:p>
        </p:txBody>
      </p:sp>
      <p:sp>
        <p:nvSpPr>
          <p:cNvPr id="11" name="Espace réservé de la date 3">
            <a:extLst>
              <a:ext uri="{FF2B5EF4-FFF2-40B4-BE49-F238E27FC236}">
                <a16:creationId xmlns:a16="http://schemas.microsoft.com/office/drawing/2014/main" id="{0ABECBFA-6534-490F-86D0-DACB557E7D91}"/>
              </a:ext>
            </a:extLst>
          </p:cNvPr>
          <p:cNvSpPr txBox="1">
            <a:spLocks/>
          </p:cNvSpPr>
          <p:nvPr userDrawn="1"/>
        </p:nvSpPr>
        <p:spPr>
          <a:xfrm>
            <a:off x="2641942" y="6292038"/>
            <a:ext cx="2313709" cy="281596"/>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contact@ec2u.eu</a:t>
            </a:r>
            <a:endParaRPr lang="fr-FR" sz="2400" dirty="0"/>
          </a:p>
        </p:txBody>
      </p:sp>
      <p:pic>
        <p:nvPicPr>
          <p:cNvPr id="5" name="Graphique 4">
            <a:extLst>
              <a:ext uri="{FF2B5EF4-FFF2-40B4-BE49-F238E27FC236}">
                <a16:creationId xmlns:a16="http://schemas.microsoft.com/office/drawing/2014/main" id="{B8354BFC-8EAD-4CEA-8CD0-E52CA679C3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24305" y="6141385"/>
            <a:ext cx="497681" cy="497682"/>
          </a:xfrm>
          <a:prstGeom prst="rect">
            <a:avLst/>
          </a:prstGeom>
        </p:spPr>
      </p:pic>
      <p:pic>
        <p:nvPicPr>
          <p:cNvPr id="6" name="Graphique 5">
            <a:extLst>
              <a:ext uri="{FF2B5EF4-FFF2-40B4-BE49-F238E27FC236}">
                <a16:creationId xmlns:a16="http://schemas.microsoft.com/office/drawing/2014/main" id="{CA7B8C02-BADD-4152-A3A3-06217772DE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0873" y="6138270"/>
            <a:ext cx="497682" cy="497682"/>
          </a:xfrm>
          <a:prstGeom prst="rect">
            <a:avLst/>
          </a:prstGeom>
        </p:spPr>
      </p:pic>
    </p:spTree>
    <p:extLst>
      <p:ext uri="{BB962C8B-B14F-4D97-AF65-F5344CB8AC3E}">
        <p14:creationId xmlns:p14="http://schemas.microsoft.com/office/powerpoint/2010/main" val="210082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8_Fifth design 2 (yellow)">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BEBC85-07C6-4F2B-B9B5-828B664F8C4A}"/>
              </a:ext>
            </a:extLst>
          </p:cNvPr>
          <p:cNvSpPr/>
          <p:nvPr userDrawn="1"/>
        </p:nvSpPr>
        <p:spPr>
          <a:xfrm>
            <a:off x="0" y="0"/>
            <a:ext cx="12192000" cy="6858000"/>
          </a:xfrm>
          <a:prstGeom prst="rect">
            <a:avLst/>
          </a:prstGeom>
          <a:solidFill>
            <a:srgbClr val="F7D638"/>
          </a:solidFill>
          <a:ln>
            <a:solidFill>
              <a:srgbClr val="F7D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20">
            <a:extLst>
              <a:ext uri="{FF2B5EF4-FFF2-40B4-BE49-F238E27FC236}">
                <a16:creationId xmlns:a16="http://schemas.microsoft.com/office/drawing/2014/main" id="{12990A72-EA30-41DE-8B29-19137111778F}"/>
              </a:ext>
            </a:extLst>
          </p:cNvPr>
          <p:cNvSpPr/>
          <p:nvPr userDrawn="1"/>
        </p:nvSpPr>
        <p:spPr>
          <a:xfrm rot="10800000">
            <a:off x="0" y="3621"/>
            <a:ext cx="12192000" cy="6481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2528596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528596 h 6858000"/>
              <a:gd name="connsiteX0" fmla="*/ 0 w 12192000"/>
              <a:gd name="connsiteY0" fmla="*/ 2537927 h 6867331"/>
              <a:gd name="connsiteX1" fmla="*/ 5327779 w 12192000"/>
              <a:gd name="connsiteY1" fmla="*/ 0 h 6867331"/>
              <a:gd name="connsiteX2" fmla="*/ 12192000 w 12192000"/>
              <a:gd name="connsiteY2" fmla="*/ 9331 h 6867331"/>
              <a:gd name="connsiteX3" fmla="*/ 12192000 w 12192000"/>
              <a:gd name="connsiteY3" fmla="*/ 6867331 h 6867331"/>
              <a:gd name="connsiteX4" fmla="*/ 0 w 12192000"/>
              <a:gd name="connsiteY4" fmla="*/ 6867331 h 6867331"/>
              <a:gd name="connsiteX5" fmla="*/ 0 w 12192000"/>
              <a:gd name="connsiteY5"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1129003 w 12192000"/>
              <a:gd name="connsiteY1" fmla="*/ 1390263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550505 w 12192000"/>
              <a:gd name="connsiteY1" fmla="*/ 1138337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671803 w 12192000"/>
              <a:gd name="connsiteY1" fmla="*/ 1156999 h 6867331"/>
              <a:gd name="connsiteX2" fmla="*/ 5327779 w 12192000"/>
              <a:gd name="connsiteY2" fmla="*/ 0 h 6867331"/>
              <a:gd name="connsiteX3" fmla="*/ 12192000 w 12192000"/>
              <a:gd name="connsiteY3" fmla="*/ 9331 h 6867331"/>
              <a:gd name="connsiteX4" fmla="*/ 12192000 w 12192000"/>
              <a:gd name="connsiteY4" fmla="*/ 6867331 h 6867331"/>
              <a:gd name="connsiteX5" fmla="*/ 0 w 12192000"/>
              <a:gd name="connsiteY5" fmla="*/ 6867331 h 6867331"/>
              <a:gd name="connsiteX6" fmla="*/ 0 w 12192000"/>
              <a:gd name="connsiteY6" fmla="*/ 2537927 h 6867331"/>
              <a:gd name="connsiteX0" fmla="*/ 0 w 12192000"/>
              <a:gd name="connsiteY0" fmla="*/ 2537927 h 6867331"/>
              <a:gd name="connsiteX1" fmla="*/ 671803 w 12192000"/>
              <a:gd name="connsiteY1" fmla="*/ 1156999 h 6867331"/>
              <a:gd name="connsiteX2" fmla="*/ 3741575 w 12192000"/>
              <a:gd name="connsiteY2" fmla="*/ 1698173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37927 h 6867331"/>
              <a:gd name="connsiteX1" fmla="*/ 671803 w 12192000"/>
              <a:gd name="connsiteY1" fmla="*/ 1156999 h 6867331"/>
              <a:gd name="connsiteX2" fmla="*/ 1735493 w 12192000"/>
              <a:gd name="connsiteY2" fmla="*/ 1240973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37927 h 6867331"/>
              <a:gd name="connsiteX1" fmla="*/ 671803 w 12192000"/>
              <a:gd name="connsiteY1" fmla="*/ 1156999 h 6867331"/>
              <a:gd name="connsiteX2" fmla="*/ 1735493 w 12192000"/>
              <a:gd name="connsiteY2" fmla="*/ 1240973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37927 h 6867331"/>
              <a:gd name="connsiteX1" fmla="*/ 671803 w 12192000"/>
              <a:gd name="connsiteY1" fmla="*/ 1156999 h 6867331"/>
              <a:gd name="connsiteX2" fmla="*/ 1735493 w 12192000"/>
              <a:gd name="connsiteY2" fmla="*/ 1240973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37927 h 6867331"/>
              <a:gd name="connsiteX1" fmla="*/ 475861 w 12192000"/>
              <a:gd name="connsiteY1" fmla="*/ 1175661 h 6867331"/>
              <a:gd name="connsiteX2" fmla="*/ 1735493 w 12192000"/>
              <a:gd name="connsiteY2" fmla="*/ 1240973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37927 h 6867331"/>
              <a:gd name="connsiteX1" fmla="*/ 475861 w 12192000"/>
              <a:gd name="connsiteY1" fmla="*/ 1175661 h 6867331"/>
              <a:gd name="connsiteX2" fmla="*/ 1726163 w 12192000"/>
              <a:gd name="connsiteY2" fmla="*/ 1166328 h 6867331"/>
              <a:gd name="connsiteX3" fmla="*/ 5327779 w 12192000"/>
              <a:gd name="connsiteY3" fmla="*/ 0 h 6867331"/>
              <a:gd name="connsiteX4" fmla="*/ 12192000 w 12192000"/>
              <a:gd name="connsiteY4" fmla="*/ 9331 h 6867331"/>
              <a:gd name="connsiteX5" fmla="*/ 12192000 w 12192000"/>
              <a:gd name="connsiteY5" fmla="*/ 6867331 h 6867331"/>
              <a:gd name="connsiteX6" fmla="*/ 0 w 12192000"/>
              <a:gd name="connsiteY6" fmla="*/ 6867331 h 6867331"/>
              <a:gd name="connsiteX7" fmla="*/ 0 w 12192000"/>
              <a:gd name="connsiteY7" fmla="*/ 2537927 h 6867331"/>
              <a:gd name="connsiteX0" fmla="*/ 0 w 12192000"/>
              <a:gd name="connsiteY0" fmla="*/ 2547257 h 6876661"/>
              <a:gd name="connsiteX1" fmla="*/ 475861 w 12192000"/>
              <a:gd name="connsiteY1" fmla="*/ 1184991 h 6876661"/>
              <a:gd name="connsiteX2" fmla="*/ 1726163 w 12192000"/>
              <a:gd name="connsiteY2" fmla="*/ 1175658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547257 h 6876661"/>
              <a:gd name="connsiteX0" fmla="*/ 0 w 12192000"/>
              <a:gd name="connsiteY0" fmla="*/ 2547257 h 6876661"/>
              <a:gd name="connsiteX1" fmla="*/ 475861 w 12192000"/>
              <a:gd name="connsiteY1" fmla="*/ 1184991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547257 h 6876661"/>
              <a:gd name="connsiteX0" fmla="*/ 0 w 12192000"/>
              <a:gd name="connsiteY0" fmla="*/ 2174032 h 6876661"/>
              <a:gd name="connsiteX1" fmla="*/ 475861 w 12192000"/>
              <a:gd name="connsiteY1" fmla="*/ 1184991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74032 h 6876661"/>
              <a:gd name="connsiteX1" fmla="*/ 401216 w 12192000"/>
              <a:gd name="connsiteY1" fmla="*/ 1203652 h 6876661"/>
              <a:gd name="connsiteX2" fmla="*/ 1548881 w 12192000"/>
              <a:gd name="connsiteY2" fmla="*/ 1129005 h 6876661"/>
              <a:gd name="connsiteX3" fmla="*/ 4338734 w 12192000"/>
              <a:gd name="connsiteY3" fmla="*/ 0 h 6876661"/>
              <a:gd name="connsiteX4" fmla="*/ 12192000 w 12192000"/>
              <a:gd name="connsiteY4" fmla="*/ 18661 h 6876661"/>
              <a:gd name="connsiteX5" fmla="*/ 12192000 w 12192000"/>
              <a:gd name="connsiteY5" fmla="*/ 6876661 h 6876661"/>
              <a:gd name="connsiteX6" fmla="*/ 0 w 12192000"/>
              <a:gd name="connsiteY6" fmla="*/ 6876661 h 6876661"/>
              <a:gd name="connsiteX7" fmla="*/ 0 w 12192000"/>
              <a:gd name="connsiteY7" fmla="*/ 2174032 h 6876661"/>
              <a:gd name="connsiteX0" fmla="*/ 0 w 12192000"/>
              <a:gd name="connsiteY0" fmla="*/ 2191583 h 6894212"/>
              <a:gd name="connsiteX1" fmla="*/ 401216 w 12192000"/>
              <a:gd name="connsiteY1" fmla="*/ 1221203 h 6894212"/>
              <a:gd name="connsiteX2" fmla="*/ 1548881 w 12192000"/>
              <a:gd name="connsiteY2" fmla="*/ 1146556 h 6894212"/>
              <a:gd name="connsiteX3" fmla="*/ 4338734 w 12192000"/>
              <a:gd name="connsiteY3" fmla="*/ 17551 h 6894212"/>
              <a:gd name="connsiteX4" fmla="*/ 12192000 w 12192000"/>
              <a:gd name="connsiteY4" fmla="*/ 0 h 6894212"/>
              <a:gd name="connsiteX5" fmla="*/ 12192000 w 12192000"/>
              <a:gd name="connsiteY5" fmla="*/ 6894212 h 6894212"/>
              <a:gd name="connsiteX6" fmla="*/ 0 w 12192000"/>
              <a:gd name="connsiteY6" fmla="*/ 6894212 h 6894212"/>
              <a:gd name="connsiteX7" fmla="*/ 0 w 12192000"/>
              <a:gd name="connsiteY7" fmla="*/ 2191583 h 6894212"/>
              <a:gd name="connsiteX0" fmla="*/ 0 w 12192000"/>
              <a:gd name="connsiteY0" fmla="*/ 2191583 h 6894212"/>
              <a:gd name="connsiteX1" fmla="*/ 401216 w 12192000"/>
              <a:gd name="connsiteY1" fmla="*/ 1221203 h 6894212"/>
              <a:gd name="connsiteX2" fmla="*/ 1548881 w 12192000"/>
              <a:gd name="connsiteY2" fmla="*/ 1146556 h 6894212"/>
              <a:gd name="connsiteX3" fmla="*/ 4338734 w 12192000"/>
              <a:gd name="connsiteY3" fmla="*/ 17551 h 6894212"/>
              <a:gd name="connsiteX4" fmla="*/ 12192000 w 12192000"/>
              <a:gd name="connsiteY4" fmla="*/ 0 h 6894212"/>
              <a:gd name="connsiteX5" fmla="*/ 12192000 w 12192000"/>
              <a:gd name="connsiteY5" fmla="*/ 6894212 h 6894212"/>
              <a:gd name="connsiteX6" fmla="*/ 0 w 12192000"/>
              <a:gd name="connsiteY6" fmla="*/ 6894212 h 6894212"/>
              <a:gd name="connsiteX7" fmla="*/ 0 w 12192000"/>
              <a:gd name="connsiteY7" fmla="*/ 2191583 h 6894212"/>
              <a:gd name="connsiteX0" fmla="*/ 0 w 12192000"/>
              <a:gd name="connsiteY0" fmla="*/ 2191583 h 6894212"/>
              <a:gd name="connsiteX1" fmla="*/ 401216 w 12192000"/>
              <a:gd name="connsiteY1" fmla="*/ 1221203 h 6894212"/>
              <a:gd name="connsiteX2" fmla="*/ 1548881 w 12192000"/>
              <a:gd name="connsiteY2" fmla="*/ 1146556 h 6894212"/>
              <a:gd name="connsiteX3" fmla="*/ 4338734 w 12192000"/>
              <a:gd name="connsiteY3" fmla="*/ 380596 h 6894212"/>
              <a:gd name="connsiteX4" fmla="*/ 12192000 w 12192000"/>
              <a:gd name="connsiteY4" fmla="*/ 0 h 6894212"/>
              <a:gd name="connsiteX5" fmla="*/ 12192000 w 12192000"/>
              <a:gd name="connsiteY5" fmla="*/ 6894212 h 6894212"/>
              <a:gd name="connsiteX6" fmla="*/ 0 w 12192000"/>
              <a:gd name="connsiteY6" fmla="*/ 6894212 h 6894212"/>
              <a:gd name="connsiteX7" fmla="*/ 0 w 12192000"/>
              <a:gd name="connsiteY7" fmla="*/ 2191583 h 6894212"/>
              <a:gd name="connsiteX0" fmla="*/ 0 w 12192000"/>
              <a:gd name="connsiteY0" fmla="*/ 1816436 h 6519065"/>
              <a:gd name="connsiteX1" fmla="*/ 401216 w 12192000"/>
              <a:gd name="connsiteY1" fmla="*/ 846056 h 6519065"/>
              <a:gd name="connsiteX2" fmla="*/ 1548881 w 12192000"/>
              <a:gd name="connsiteY2" fmla="*/ 771409 h 6519065"/>
              <a:gd name="connsiteX3" fmla="*/ 4338734 w 12192000"/>
              <a:gd name="connsiteY3" fmla="*/ 5449 h 6519065"/>
              <a:gd name="connsiteX4" fmla="*/ 12192000 w 12192000"/>
              <a:gd name="connsiteY4" fmla="*/ 0 h 6519065"/>
              <a:gd name="connsiteX5" fmla="*/ 12192000 w 12192000"/>
              <a:gd name="connsiteY5" fmla="*/ 6519065 h 6519065"/>
              <a:gd name="connsiteX6" fmla="*/ 0 w 12192000"/>
              <a:gd name="connsiteY6" fmla="*/ 6519065 h 6519065"/>
              <a:gd name="connsiteX7" fmla="*/ 0 w 12192000"/>
              <a:gd name="connsiteY7" fmla="*/ 1816436 h 651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519065">
                <a:moveTo>
                  <a:pt x="0" y="1816436"/>
                </a:moveTo>
                <a:cubicBezTo>
                  <a:pt x="222380" y="1020224"/>
                  <a:pt x="231710" y="1082431"/>
                  <a:pt x="401216" y="846056"/>
                </a:cubicBezTo>
                <a:cubicBezTo>
                  <a:pt x="709126" y="561473"/>
                  <a:pt x="828869" y="880267"/>
                  <a:pt x="1548881" y="771409"/>
                </a:cubicBezTo>
                <a:cubicBezTo>
                  <a:pt x="2324877" y="578576"/>
                  <a:pt x="2784599" y="5025"/>
                  <a:pt x="4338734" y="5449"/>
                </a:cubicBezTo>
                <a:lnTo>
                  <a:pt x="12192000" y="0"/>
                </a:lnTo>
                <a:lnTo>
                  <a:pt x="12192000" y="6519065"/>
                </a:lnTo>
                <a:lnTo>
                  <a:pt x="0" y="6519065"/>
                </a:lnTo>
                <a:lnTo>
                  <a:pt x="0" y="181643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a:extLst>
              <a:ext uri="{FF2B5EF4-FFF2-40B4-BE49-F238E27FC236}">
                <a16:creationId xmlns:a16="http://schemas.microsoft.com/office/drawing/2014/main" id="{88B1CC9D-8403-438A-89BA-32B566B2BC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29800" y="6078573"/>
            <a:ext cx="664151" cy="402116"/>
          </a:xfrm>
          <a:prstGeom prst="rect">
            <a:avLst/>
          </a:prstGeom>
        </p:spPr>
      </p:pic>
      <p:sp>
        <p:nvSpPr>
          <p:cNvPr id="9" name="Espace réservé de la date 3">
            <a:extLst>
              <a:ext uri="{FF2B5EF4-FFF2-40B4-BE49-F238E27FC236}">
                <a16:creationId xmlns:a16="http://schemas.microsoft.com/office/drawing/2014/main" id="{E341ECEC-DAAA-452E-B9C8-39A65A59A8EB}"/>
              </a:ext>
            </a:extLst>
          </p:cNvPr>
          <p:cNvSpPr>
            <a:spLocks noGrp="1"/>
          </p:cNvSpPr>
          <p:nvPr>
            <p:ph type="dt" sz="half" idx="14"/>
          </p:nvPr>
        </p:nvSpPr>
        <p:spPr>
          <a:xfrm>
            <a:off x="82354" y="6499919"/>
            <a:ext cx="8045899" cy="354461"/>
          </a:xfrm>
          <a:prstGeom prst="rect">
            <a:avLst/>
          </a:prstGeom>
        </p:spPr>
        <p:txBody>
          <a:bodyPr vert="horz" lIns="91440" tIns="45720" rIns="91440" bIns="45720" rtlCol="0" anchor="ctr"/>
          <a:lstStyle>
            <a:lvl1pPr algn="l">
              <a:defRPr sz="1200">
                <a:solidFill>
                  <a:schemeClr val="bg1"/>
                </a:solidFill>
                <a:latin typeface="+mj-lt"/>
              </a:defRPr>
            </a:lvl1pPr>
          </a:lstStyle>
          <a:p>
            <a:fld id="{90EEC16B-AC4A-44B9-B871-B77CCF513933}" type="datetime1">
              <a:rPr lang="fr-FR" smtClean="0"/>
              <a:pPr/>
              <a:t>30/10/2025</a:t>
            </a:fld>
            <a:endParaRPr lang="fr-FR" dirty="0"/>
          </a:p>
        </p:txBody>
      </p:sp>
      <p:sp>
        <p:nvSpPr>
          <p:cNvPr id="10" name="Espace réservé du texte 2">
            <a:extLst>
              <a:ext uri="{FF2B5EF4-FFF2-40B4-BE49-F238E27FC236}">
                <a16:creationId xmlns:a16="http://schemas.microsoft.com/office/drawing/2014/main" id="{F800E5E0-ABCD-485C-968C-BF53926668C9}"/>
              </a:ext>
            </a:extLst>
          </p:cNvPr>
          <p:cNvSpPr>
            <a:spLocks noGrp="1"/>
          </p:cNvSpPr>
          <p:nvPr>
            <p:ph type="body" sz="quarter" idx="16" hasCustomPrompt="1"/>
          </p:nvPr>
        </p:nvSpPr>
        <p:spPr>
          <a:xfrm>
            <a:off x="402369" y="552430"/>
            <a:ext cx="6396831" cy="539635"/>
          </a:xfrm>
        </p:spPr>
        <p:txBody>
          <a:bodyPr>
            <a:spAutoFit/>
          </a:bodyPr>
          <a:lstStyle>
            <a:lvl1pPr marL="0" indent="0" algn="l">
              <a:buNone/>
              <a:defRPr sz="3200" b="1">
                <a:highlight>
                  <a:srgbClr val="F7D638"/>
                </a:highlight>
                <a:latin typeface="+mj-lt"/>
              </a:defRPr>
            </a:lvl1pPr>
            <a:lvl2pPr marL="457200" indent="0">
              <a:buNone/>
              <a:defRPr/>
            </a:lvl2pPr>
          </a:lstStyle>
          <a:p>
            <a:pPr lvl="0"/>
            <a:r>
              <a:rPr lang="fr-FR" dirty="0"/>
              <a:t>Modifiez le style du titre</a:t>
            </a:r>
          </a:p>
        </p:txBody>
      </p:sp>
      <p:sp>
        <p:nvSpPr>
          <p:cNvPr id="12" name="Espace réservé du contenu 2">
            <a:extLst>
              <a:ext uri="{FF2B5EF4-FFF2-40B4-BE49-F238E27FC236}">
                <a16:creationId xmlns:a16="http://schemas.microsoft.com/office/drawing/2014/main" id="{51A96DC1-66D7-46A7-889B-A7E93813C144}"/>
              </a:ext>
            </a:extLst>
          </p:cNvPr>
          <p:cNvSpPr>
            <a:spLocks noGrp="1"/>
          </p:cNvSpPr>
          <p:nvPr>
            <p:ph sz="half" idx="1"/>
          </p:nvPr>
        </p:nvSpPr>
        <p:spPr>
          <a:xfrm>
            <a:off x="398624" y="1430895"/>
            <a:ext cx="6392782" cy="4580794"/>
          </a:xfrm>
        </p:spPr>
        <p:txBody>
          <a:bodyPr>
            <a:noAutofit/>
          </a:bodyPr>
          <a:lstStyle>
            <a:lvl1pPr marL="0" indent="0">
              <a:buNone/>
              <a:defRPr sz="1600">
                <a:latin typeface="+mj-lt"/>
              </a:defRPr>
            </a:lvl1pPr>
          </a:lstStyle>
          <a:p>
            <a:pPr lvl="0"/>
            <a:endParaRPr lang="fr-FR" dirty="0"/>
          </a:p>
        </p:txBody>
      </p:sp>
      <p:sp>
        <p:nvSpPr>
          <p:cNvPr id="17" name="Espace réservé du texte 2">
            <a:extLst>
              <a:ext uri="{FF2B5EF4-FFF2-40B4-BE49-F238E27FC236}">
                <a16:creationId xmlns:a16="http://schemas.microsoft.com/office/drawing/2014/main" id="{A7439395-8491-44E9-8D42-51E1C628DCFC}"/>
              </a:ext>
            </a:extLst>
          </p:cNvPr>
          <p:cNvSpPr>
            <a:spLocks noGrp="1"/>
          </p:cNvSpPr>
          <p:nvPr>
            <p:ph type="body" idx="19" hasCustomPrompt="1"/>
          </p:nvPr>
        </p:nvSpPr>
        <p:spPr>
          <a:xfrm>
            <a:off x="398049" y="6033965"/>
            <a:ext cx="6401151" cy="232115"/>
          </a:xfrm>
        </p:spPr>
        <p:txBody>
          <a:bodyPr wrap="square">
            <a:spAutoFit/>
          </a:bodyPr>
          <a:lstStyle>
            <a:lvl1pPr marL="0" indent="0" algn="ctr">
              <a:buNone/>
              <a:defRPr sz="10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Legend</a:t>
            </a:r>
            <a:endParaRPr lang="fr-FR" dirty="0"/>
          </a:p>
        </p:txBody>
      </p:sp>
      <p:sp>
        <p:nvSpPr>
          <p:cNvPr id="21" name="Espace réservé du texte 2">
            <a:extLst>
              <a:ext uri="{FF2B5EF4-FFF2-40B4-BE49-F238E27FC236}">
                <a16:creationId xmlns:a16="http://schemas.microsoft.com/office/drawing/2014/main" id="{2D696A63-D387-4DE9-A07C-A8E9B98FEFA7}"/>
              </a:ext>
            </a:extLst>
          </p:cNvPr>
          <p:cNvSpPr>
            <a:spLocks noGrp="1"/>
          </p:cNvSpPr>
          <p:nvPr>
            <p:ph type="body" idx="20" hasCustomPrompt="1"/>
          </p:nvPr>
        </p:nvSpPr>
        <p:spPr>
          <a:xfrm>
            <a:off x="7171839" y="5251747"/>
            <a:ext cx="4637993" cy="232115"/>
          </a:xfrm>
        </p:spPr>
        <p:txBody>
          <a:bodyPr wrap="square">
            <a:spAutoFit/>
          </a:bodyPr>
          <a:lstStyle>
            <a:lvl1pPr marL="0" indent="0" algn="ctr">
              <a:buNone/>
              <a:defRPr sz="10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Legend</a:t>
            </a:r>
            <a:endParaRPr lang="fr-FR" dirty="0"/>
          </a:p>
        </p:txBody>
      </p:sp>
      <p:sp>
        <p:nvSpPr>
          <p:cNvPr id="23" name="Espace réservé du contenu 3">
            <a:extLst>
              <a:ext uri="{FF2B5EF4-FFF2-40B4-BE49-F238E27FC236}">
                <a16:creationId xmlns:a16="http://schemas.microsoft.com/office/drawing/2014/main" id="{187346D6-BA70-49CB-9879-4B885A550E57}"/>
              </a:ext>
            </a:extLst>
          </p:cNvPr>
          <p:cNvSpPr>
            <a:spLocks noGrp="1"/>
          </p:cNvSpPr>
          <p:nvPr>
            <p:ph sz="half" idx="2"/>
          </p:nvPr>
        </p:nvSpPr>
        <p:spPr>
          <a:xfrm>
            <a:off x="7170594" y="415990"/>
            <a:ext cx="4629330" cy="4817096"/>
          </a:xfrm>
          <a:prstGeom prst="roundRect">
            <a:avLst>
              <a:gd name="adj" fmla="val 0"/>
            </a:avLst>
          </a:prstGeom>
          <a:ln w="31750" cap="rnd">
            <a:noFill/>
          </a:ln>
        </p:spPr>
        <p:txBody>
          <a:bodyPr>
            <a:noAutofit/>
          </a:bodyPr>
          <a:lstStyle>
            <a:lvl1pPr marL="0" indent="0">
              <a:buNone/>
              <a:defRPr sz="1600">
                <a:latin typeface="+mj-lt"/>
              </a:defRPr>
            </a:lvl1pPr>
          </a:lstStyle>
          <a:p>
            <a:pPr lvl="0"/>
            <a:endParaRPr lang="fr-FR" dirty="0"/>
          </a:p>
        </p:txBody>
      </p:sp>
    </p:spTree>
    <p:extLst>
      <p:ext uri="{BB962C8B-B14F-4D97-AF65-F5344CB8AC3E}">
        <p14:creationId xmlns:p14="http://schemas.microsoft.com/office/powerpoint/2010/main" val="72113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2438400" y="1933697"/>
            <a:ext cx="9144000" cy="1310659"/>
          </a:xfrm>
        </p:spPr>
        <p:txBody>
          <a:bodyPr anchor="b">
            <a:normAutofit/>
          </a:bodyPr>
          <a:lstStyle>
            <a:lvl1pPr algn="ctr">
              <a:defRPr sz="5400">
                <a:solidFill>
                  <a:schemeClr val="tx1"/>
                </a:solidFill>
                <a:latin typeface="+mj-lt"/>
              </a:defRPr>
            </a:lvl1pPr>
          </a:lstStyle>
          <a:p>
            <a:r>
              <a:rPr lang="fr-FR" dirty="0"/>
              <a:t>Modifiez le style du titre</a:t>
            </a:r>
          </a:p>
        </p:txBody>
      </p:sp>
      <p:sp>
        <p:nvSpPr>
          <p:cNvPr id="3" name="Sous-titre 2">
            <a:extLst>
              <a:ext uri="{FF2B5EF4-FFF2-40B4-BE49-F238E27FC236}">
                <a16:creationId xmlns:a16="http://schemas.microsoft.com/office/drawing/2014/main" id="{302F195D-6C5A-45E5-8A33-00CC4237D4D0}"/>
              </a:ext>
            </a:extLst>
          </p:cNvPr>
          <p:cNvSpPr>
            <a:spLocks noGrp="1"/>
          </p:cNvSpPr>
          <p:nvPr>
            <p:ph type="subTitle" idx="1"/>
          </p:nvPr>
        </p:nvSpPr>
        <p:spPr>
          <a:xfrm>
            <a:off x="2438400" y="3885057"/>
            <a:ext cx="9144000" cy="1655762"/>
          </a:xfrm>
        </p:spPr>
        <p:txBody>
          <a:bodyPr/>
          <a:lstStyle>
            <a:lvl1pPr marL="0" indent="0" algn="ctr">
              <a:buNone/>
              <a:defRPr sz="2400">
                <a:solidFill>
                  <a:schemeClr val="tx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838200" y="6356350"/>
            <a:ext cx="1296260" cy="365125"/>
          </a:xfrm>
        </p:spPr>
        <p:txBody>
          <a:bodyPr/>
          <a:lstStyle>
            <a:lvl1pPr>
              <a:defRPr>
                <a:solidFill>
                  <a:schemeClr val="tx1"/>
                </a:solidFill>
                <a:latin typeface="Tw Cen MT" panose="020B0602020104020603" pitchFamily="34" charset="0"/>
              </a:defRPr>
            </a:lvl1pPr>
          </a:lstStyle>
          <a:p>
            <a:r>
              <a:rPr lang="en-GB" dirty="0"/>
              <a:t>27 January, 2021</a:t>
            </a:r>
            <a:endParaRPr lang="fr-FR" dirty="0"/>
          </a:p>
        </p:txBody>
      </p:sp>
      <p:cxnSp>
        <p:nvCxnSpPr>
          <p:cNvPr id="13" name="Connecteur droit 12">
            <a:extLst>
              <a:ext uri="{FF2B5EF4-FFF2-40B4-BE49-F238E27FC236}">
                <a16:creationId xmlns:a16="http://schemas.microsoft.com/office/drawing/2014/main" id="{524C0E01-3734-4515-80B9-8211535CF56F}"/>
              </a:ext>
            </a:extLst>
          </p:cNvPr>
          <p:cNvCxnSpPr>
            <a:cxnSpLocks/>
            <a:endCxn id="4" idx="0"/>
          </p:cNvCxnSpPr>
          <p:nvPr userDrawn="1"/>
        </p:nvCxnSpPr>
        <p:spPr>
          <a:xfrm flipH="1">
            <a:off x="1486330" y="1517073"/>
            <a:ext cx="37670" cy="4839277"/>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DFA56BA-B5ED-4D64-A35D-ACC2F5427291}"/>
              </a:ext>
            </a:extLst>
          </p:cNvPr>
          <p:cNvCxnSpPr>
            <a:cxnSpLocks/>
          </p:cNvCxnSpPr>
          <p:nvPr userDrawn="1"/>
        </p:nvCxnSpPr>
        <p:spPr>
          <a:xfrm>
            <a:off x="5840551" y="836345"/>
            <a:ext cx="635144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452" y="418523"/>
            <a:ext cx="1186499" cy="799887"/>
          </a:xfrm>
          <a:prstGeom prst="rect">
            <a:avLst/>
          </a:prstGeom>
        </p:spPr>
      </p:pic>
      <p:pic>
        <p:nvPicPr>
          <p:cNvPr id="11" name="Graphique 10">
            <a:extLst>
              <a:ext uri="{FF2B5EF4-FFF2-40B4-BE49-F238E27FC236}">
                <a16:creationId xmlns:a16="http://schemas.microsoft.com/office/drawing/2014/main" id="{6DC25309-2149-4653-B0F6-0CCA07D6C9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95457" y="535228"/>
            <a:ext cx="2886285" cy="628918"/>
          </a:xfrm>
          <a:prstGeom prst="rect">
            <a:avLst/>
          </a:prstGeom>
        </p:spPr>
      </p:pic>
      <p:pic>
        <p:nvPicPr>
          <p:cNvPr id="16" name="Image 15">
            <a:extLst>
              <a:ext uri="{FF2B5EF4-FFF2-40B4-BE49-F238E27FC236}">
                <a16:creationId xmlns:a16="http://schemas.microsoft.com/office/drawing/2014/main" id="{67D91106-595A-4DD8-B18C-A3B67F09F99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457" y="5939863"/>
            <a:ext cx="8494095" cy="781612"/>
          </a:xfrm>
          <a:prstGeom prst="rect">
            <a:avLst/>
          </a:prstGeom>
        </p:spPr>
      </p:pic>
    </p:spTree>
    <p:extLst>
      <p:ext uri="{BB962C8B-B14F-4D97-AF65-F5344CB8AC3E}">
        <p14:creationId xmlns:p14="http://schemas.microsoft.com/office/powerpoint/2010/main" val="39839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35AFF5-EBFE-45E1-BBBF-D5550633775E}"/>
              </a:ext>
            </a:extLst>
          </p:cNvPr>
          <p:cNvSpPr/>
          <p:nvPr userDrawn="1"/>
        </p:nvSpPr>
        <p:spPr>
          <a:xfrm>
            <a:off x="1589700" y="685800"/>
            <a:ext cx="10602300" cy="617220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9D44905-FADF-475C-9017-EEC8E2F97F5E}"/>
              </a:ext>
            </a:extLst>
          </p:cNvPr>
          <p:cNvSpPr>
            <a:spLocks noGrp="1"/>
          </p:cNvSpPr>
          <p:nvPr>
            <p:ph type="ctrTitle"/>
          </p:nvPr>
        </p:nvSpPr>
        <p:spPr>
          <a:xfrm>
            <a:off x="1631264" y="3276000"/>
            <a:ext cx="10560736" cy="1022760"/>
          </a:xfrm>
        </p:spPr>
        <p:txBody>
          <a:bodyPr anchor="b">
            <a:normAutofit/>
          </a:bodyPr>
          <a:lstStyle>
            <a:lvl1pPr algn="ctr">
              <a:defRPr sz="6000">
                <a:solidFill>
                  <a:schemeClr val="bg1"/>
                </a:solidFill>
                <a:latin typeface="+mj-lt"/>
              </a:defRPr>
            </a:lvl1pPr>
          </a:lstStyle>
          <a:p>
            <a:r>
              <a:rPr lang="fr-FR" dirty="0"/>
              <a:t>Modifiez le style du titre</a:t>
            </a:r>
          </a:p>
        </p:txBody>
      </p:sp>
      <p:sp>
        <p:nvSpPr>
          <p:cNvPr id="4" name="Espace réservé de la date 3">
            <a:extLst>
              <a:ext uri="{FF2B5EF4-FFF2-40B4-BE49-F238E27FC236}">
                <a16:creationId xmlns:a16="http://schemas.microsoft.com/office/drawing/2014/main" id="{A7AAE9CF-5284-4A3F-844B-257B06075D17}"/>
              </a:ext>
            </a:extLst>
          </p:cNvPr>
          <p:cNvSpPr>
            <a:spLocks noGrp="1"/>
          </p:cNvSpPr>
          <p:nvPr>
            <p:ph type="dt" sz="half" idx="10"/>
          </p:nvPr>
        </p:nvSpPr>
        <p:spPr>
          <a:xfrm>
            <a:off x="1631264" y="6481846"/>
            <a:ext cx="2088682" cy="281596"/>
          </a:xfrm>
        </p:spPr>
        <p:txBody>
          <a:bodyPr/>
          <a:lstStyle>
            <a:lvl1pPr>
              <a:defRPr sz="1800">
                <a:solidFill>
                  <a:schemeClr val="bg1"/>
                </a:solidFill>
                <a:latin typeface="Tw Cen MT" panose="020B0602020104020603" pitchFamily="34" charset="0"/>
              </a:defRPr>
            </a:lvl1pPr>
          </a:lstStyle>
          <a:p>
            <a:r>
              <a:rPr lang="en-GB" dirty="0"/>
              <a:t>27 January, 2021</a:t>
            </a:r>
            <a:endParaRPr lang="fr-FR" dirty="0"/>
          </a:p>
        </p:txBody>
      </p:sp>
      <p:sp>
        <p:nvSpPr>
          <p:cNvPr id="22" name="Rectangle 21">
            <a:extLst>
              <a:ext uri="{FF2B5EF4-FFF2-40B4-BE49-F238E27FC236}">
                <a16:creationId xmlns:a16="http://schemas.microsoft.com/office/drawing/2014/main" id="{B1E52F23-775B-414C-BF89-41174CD20145}"/>
              </a:ext>
            </a:extLst>
          </p:cNvPr>
          <p:cNvSpPr/>
          <p:nvPr userDrawn="1"/>
        </p:nvSpPr>
        <p:spPr>
          <a:xfrm>
            <a:off x="838200" y="207818"/>
            <a:ext cx="1697182"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DBA76759-2D52-409F-9CD3-649C9EC1A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370" y="489414"/>
            <a:ext cx="1186499" cy="799887"/>
          </a:xfrm>
          <a:prstGeom prst="rect">
            <a:avLst/>
          </a:prstGeom>
        </p:spPr>
      </p:pic>
    </p:spTree>
    <p:extLst>
      <p:ext uri="{BB962C8B-B14F-4D97-AF65-F5344CB8AC3E}">
        <p14:creationId xmlns:p14="http://schemas.microsoft.com/office/powerpoint/2010/main" val="275154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6C682B-2ACF-4274-AF64-43AF950DC056}"/>
              </a:ext>
            </a:extLst>
          </p:cNvPr>
          <p:cNvSpPr/>
          <p:nvPr userDrawn="1"/>
        </p:nvSpPr>
        <p:spPr>
          <a:xfrm>
            <a:off x="852055" y="1065790"/>
            <a:ext cx="4114801" cy="4726420"/>
          </a:xfrm>
          <a:prstGeom prst="rect">
            <a:avLst/>
          </a:prstGeom>
          <a:solidFill>
            <a:srgbClr val="F7D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F05D775-9E70-43A4-AB6E-E0C449A1BEA3}"/>
              </a:ext>
            </a:extLst>
          </p:cNvPr>
          <p:cNvSpPr>
            <a:spLocks noGrp="1"/>
          </p:cNvSpPr>
          <p:nvPr>
            <p:ph type="title"/>
          </p:nvPr>
        </p:nvSpPr>
        <p:spPr>
          <a:xfrm>
            <a:off x="852055" y="1065790"/>
            <a:ext cx="4114801" cy="4726420"/>
          </a:xfrm>
        </p:spPr>
        <p:txBody>
          <a:bodyPr vert="horz"/>
          <a:lstStyle>
            <a:lvl1pPr algn="ctr">
              <a:defRPr>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2E89B27-1FEC-4043-B5B2-0EB57B243228}"/>
              </a:ext>
            </a:extLst>
          </p:cNvPr>
          <p:cNvSpPr>
            <a:spLocks noGrp="1"/>
          </p:cNvSpPr>
          <p:nvPr>
            <p:ph idx="1"/>
          </p:nvPr>
        </p:nvSpPr>
        <p:spPr>
          <a:xfrm>
            <a:off x="5569526" y="3037113"/>
            <a:ext cx="5770418" cy="2106387"/>
          </a:xfrm>
        </p:spPr>
        <p:txBody>
          <a:bodyPr/>
          <a:lstStyle>
            <a:lvl1pPr marL="0" indent="0">
              <a:buNone/>
              <a:defRPr/>
            </a:lvl1pPr>
          </a:lstStyle>
          <a:p>
            <a:pPr lvl="0"/>
            <a:r>
              <a:rPr lang="fr-FR" dirty="0"/>
              <a:t>Modifier les styles du texte du masque</a:t>
            </a:r>
          </a:p>
          <a:p>
            <a:pPr lvl="0"/>
            <a:endParaRPr lang="fr-FR" dirty="0"/>
          </a:p>
        </p:txBody>
      </p:sp>
      <p:sp>
        <p:nvSpPr>
          <p:cNvPr id="13" name="Espace réservé du texte 12">
            <a:extLst>
              <a:ext uri="{FF2B5EF4-FFF2-40B4-BE49-F238E27FC236}">
                <a16:creationId xmlns:a16="http://schemas.microsoft.com/office/drawing/2014/main" id="{96323C7E-F2A7-4ED0-A756-83E764478059}"/>
              </a:ext>
            </a:extLst>
          </p:cNvPr>
          <p:cNvSpPr>
            <a:spLocks noGrp="1"/>
          </p:cNvSpPr>
          <p:nvPr>
            <p:ph type="body" sz="quarter" idx="12" hasCustomPrompt="1"/>
          </p:nvPr>
        </p:nvSpPr>
        <p:spPr>
          <a:xfrm>
            <a:off x="5568950" y="1566863"/>
            <a:ext cx="4538435" cy="1020762"/>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20" name="Image 19">
            <a:extLst>
              <a:ext uri="{FF2B5EF4-FFF2-40B4-BE49-F238E27FC236}">
                <a16:creationId xmlns:a16="http://schemas.microsoft.com/office/drawing/2014/main" id="{A9717BE1-2AC8-4A76-9B6E-76B24EDA7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50711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4DD8A4A-D1C5-463E-83CF-9578EEDFDC48}"/>
              </a:ext>
            </a:extLst>
          </p:cNvPr>
          <p:cNvSpPr>
            <a:spLocks noGrp="1"/>
          </p:cNvSpPr>
          <p:nvPr>
            <p:ph type="body" idx="1"/>
          </p:nvPr>
        </p:nvSpPr>
        <p:spPr>
          <a:xfrm>
            <a:off x="838200" y="2952749"/>
            <a:ext cx="10515600" cy="248965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9" name="Titre 8">
            <a:extLst>
              <a:ext uri="{FF2B5EF4-FFF2-40B4-BE49-F238E27FC236}">
                <a16:creationId xmlns:a16="http://schemas.microsoft.com/office/drawing/2014/main" id="{6572E726-5C0D-41AC-BC2C-7D6632B62139}"/>
              </a:ext>
            </a:extLst>
          </p:cNvPr>
          <p:cNvSpPr>
            <a:spLocks noGrp="1"/>
          </p:cNvSpPr>
          <p:nvPr>
            <p:ph type="title"/>
          </p:nvPr>
        </p:nvSpPr>
        <p:spPr>
          <a:xfrm>
            <a:off x="838200" y="703943"/>
            <a:ext cx="10515600" cy="598261"/>
          </a:xfrm>
        </p:spPr>
        <p:txBody>
          <a:bodyPr>
            <a:normAutofit/>
          </a:bodyPr>
          <a:lstStyle>
            <a:lvl1pPr>
              <a:defRPr sz="4000">
                <a:solidFill>
                  <a:srgbClr val="162372"/>
                </a:solidFill>
              </a:defRPr>
            </a:lvl1pPr>
          </a:lstStyle>
          <a:p>
            <a:r>
              <a:rPr lang="fr-FR" dirty="0"/>
              <a:t>Modifiez le style du titre</a:t>
            </a:r>
          </a:p>
        </p:txBody>
      </p:sp>
      <p:sp>
        <p:nvSpPr>
          <p:cNvPr id="13" name="Espace réservé du texte 12">
            <a:extLst>
              <a:ext uri="{FF2B5EF4-FFF2-40B4-BE49-F238E27FC236}">
                <a16:creationId xmlns:a16="http://schemas.microsoft.com/office/drawing/2014/main" id="{978DEA4E-FB72-4F3E-849B-DA680B4629E6}"/>
              </a:ext>
            </a:extLst>
          </p:cNvPr>
          <p:cNvSpPr>
            <a:spLocks noGrp="1"/>
          </p:cNvSpPr>
          <p:nvPr>
            <p:ph type="body" sz="quarter" idx="12" hasCustomPrompt="1"/>
          </p:nvPr>
        </p:nvSpPr>
        <p:spPr>
          <a:xfrm>
            <a:off x="838200" y="1828346"/>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pic>
        <p:nvPicPr>
          <p:cNvPr id="18" name="Image 17">
            <a:extLst>
              <a:ext uri="{FF2B5EF4-FFF2-40B4-BE49-F238E27FC236}">
                <a16:creationId xmlns:a16="http://schemas.microsoft.com/office/drawing/2014/main" id="{6B26CDD5-D498-40F4-8D20-0403C7189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Tree>
    <p:extLst>
      <p:ext uri="{BB962C8B-B14F-4D97-AF65-F5344CB8AC3E}">
        <p14:creationId xmlns:p14="http://schemas.microsoft.com/office/powerpoint/2010/main" val="205499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838200"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838200" y="3429000"/>
            <a:ext cx="5181600" cy="2653742"/>
          </a:xfrm>
        </p:spPr>
        <p:txBody>
          <a:bodyPr/>
          <a:lstStyle>
            <a:lvl1pPr marL="0" indent="0">
              <a:buNone/>
              <a:defRPr/>
            </a:lvl1pPr>
          </a:lstStyle>
          <a:p>
            <a:pPr lvl="0"/>
            <a:r>
              <a:rPr lang="fr-FR" dirty="0"/>
              <a:t>Modifier les styles du texte du masque</a:t>
            </a:r>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10405" y="1350961"/>
            <a:ext cx="4362445" cy="4731780"/>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9409043" y="1293326"/>
            <a:ext cx="2078107"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11441366" y="1270274"/>
            <a:ext cx="0" cy="1989761"/>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53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CA31-6D2E-4F54-ACDF-011B1A6BF508}"/>
              </a:ext>
            </a:extLst>
          </p:cNvPr>
          <p:cNvSpPr>
            <a:spLocks noGrp="1"/>
          </p:cNvSpPr>
          <p:nvPr>
            <p:ph type="title"/>
          </p:nvPr>
        </p:nvSpPr>
        <p:spPr>
          <a:xfrm>
            <a:off x="6229351" y="1350961"/>
            <a:ext cx="5181600" cy="1325563"/>
          </a:xfrm>
        </p:spPr>
        <p:txBody>
          <a:bodyPr>
            <a:normAutofit/>
          </a:bodyPr>
          <a:lstStyle>
            <a:lvl1pPr>
              <a:defRPr sz="4000">
                <a:solidFill>
                  <a:srgbClr val="16237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194C958-D34B-48CA-B061-168D15B680E2}"/>
              </a:ext>
            </a:extLst>
          </p:cNvPr>
          <p:cNvSpPr>
            <a:spLocks noGrp="1"/>
          </p:cNvSpPr>
          <p:nvPr>
            <p:ph sz="half" idx="1"/>
          </p:nvPr>
        </p:nvSpPr>
        <p:spPr>
          <a:xfrm>
            <a:off x="6229351" y="3409950"/>
            <a:ext cx="5181600" cy="2606538"/>
          </a:xfrm>
        </p:spPr>
        <p:txBody>
          <a:bodyPr/>
          <a:lstStyle>
            <a:lvl1pPr marL="0" indent="0">
              <a:buNone/>
              <a:defRPr/>
            </a:lvl1pPr>
          </a:lstStyle>
          <a:p>
            <a:pPr lvl="0"/>
            <a:r>
              <a:rPr lang="fr-FR" dirty="0"/>
              <a:t>Modifier les styles du texte du masque</a:t>
            </a:r>
          </a:p>
        </p:txBody>
      </p:sp>
      <p:sp>
        <p:nvSpPr>
          <p:cNvPr id="11" name="Espace réservé du pied de page 4">
            <a:extLst>
              <a:ext uri="{FF2B5EF4-FFF2-40B4-BE49-F238E27FC236}">
                <a16:creationId xmlns:a16="http://schemas.microsoft.com/office/drawing/2014/main" id="{8E1DC9BF-3250-46BD-9EC4-5C6C69D65F22}"/>
              </a:ext>
            </a:extLst>
          </p:cNvPr>
          <p:cNvSpPr>
            <a:spLocks noGrp="1"/>
          </p:cNvSpPr>
          <p:nvPr>
            <p:ph type="ftr" sz="quarter" idx="11"/>
          </p:nvPr>
        </p:nvSpPr>
        <p:spPr>
          <a:xfrm>
            <a:off x="10804525" y="6202329"/>
            <a:ext cx="1098550" cy="594405"/>
          </a:xfrm>
        </p:spPr>
        <p:txBody>
          <a:bodyPr/>
          <a:lstStyle/>
          <a:p>
            <a:endParaRPr lang="fr-FR" dirty="0"/>
          </a:p>
        </p:txBody>
      </p:sp>
      <p:pic>
        <p:nvPicPr>
          <p:cNvPr id="12" name="Image 11">
            <a:extLst>
              <a:ext uri="{FF2B5EF4-FFF2-40B4-BE49-F238E27FC236}">
                <a16:creationId xmlns:a16="http://schemas.microsoft.com/office/drawing/2014/main" id="{DEC29DCC-0DE5-498B-962F-850D5D3E6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4" name="Espace réservé du contenu 3">
            <a:extLst>
              <a:ext uri="{FF2B5EF4-FFF2-40B4-BE49-F238E27FC236}">
                <a16:creationId xmlns:a16="http://schemas.microsoft.com/office/drawing/2014/main" id="{FD2DF32A-4B6F-4DFA-B44D-4DBA70E61F44}"/>
              </a:ext>
            </a:extLst>
          </p:cNvPr>
          <p:cNvSpPr>
            <a:spLocks noGrp="1"/>
          </p:cNvSpPr>
          <p:nvPr>
            <p:ph sz="half" idx="2"/>
          </p:nvPr>
        </p:nvSpPr>
        <p:spPr>
          <a:xfrm>
            <a:off x="706218" y="1322664"/>
            <a:ext cx="4362445" cy="4693822"/>
          </a:xfrm>
        </p:spPr>
        <p:txBody>
          <a:bodyPr/>
          <a:lstStyle>
            <a:lvl1pPr marL="0" indent="0">
              <a:buNone/>
              <a:defRPr/>
            </a:lvl1pPr>
          </a:lstStyle>
          <a:p>
            <a:pPr lvl="0"/>
            <a:endParaRPr lang="fr-FR" dirty="0"/>
          </a:p>
        </p:txBody>
      </p:sp>
      <p:cxnSp>
        <p:nvCxnSpPr>
          <p:cNvPr id="27" name="Connecteur droit 26">
            <a:extLst>
              <a:ext uri="{FF2B5EF4-FFF2-40B4-BE49-F238E27FC236}">
                <a16:creationId xmlns:a16="http://schemas.microsoft.com/office/drawing/2014/main" id="{15CB0FB2-DA1A-4A64-BA6E-8BDAE116B272}"/>
              </a:ext>
            </a:extLst>
          </p:cNvPr>
          <p:cNvCxnSpPr>
            <a:cxnSpLocks/>
          </p:cNvCxnSpPr>
          <p:nvPr userDrawn="1"/>
        </p:nvCxnSpPr>
        <p:spPr>
          <a:xfrm>
            <a:off x="632419" y="1265003"/>
            <a:ext cx="1792729" cy="0"/>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EAEE32-95E1-4B35-B9D7-31D78A5FAE93}"/>
              </a:ext>
            </a:extLst>
          </p:cNvPr>
          <p:cNvCxnSpPr>
            <a:cxnSpLocks/>
          </p:cNvCxnSpPr>
          <p:nvPr userDrawn="1"/>
        </p:nvCxnSpPr>
        <p:spPr>
          <a:xfrm>
            <a:off x="640103" y="1205967"/>
            <a:ext cx="0" cy="1921546"/>
          </a:xfrm>
          <a:prstGeom prst="line">
            <a:avLst/>
          </a:prstGeom>
          <a:ln w="101600">
            <a:solidFill>
              <a:srgbClr val="F7D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1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p:bg>
      <p:bgPr>
        <a:solidFill>
          <a:srgbClr val="16237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3B56B-4B3B-410B-8CBA-65A5B3BD71CD}"/>
              </a:ext>
            </a:extLst>
          </p:cNvPr>
          <p:cNvSpPr>
            <a:spLocks noGrp="1"/>
          </p:cNvSpPr>
          <p:nvPr>
            <p:ph type="title" hasCustomPrompt="1"/>
          </p:nvPr>
        </p:nvSpPr>
        <p:spPr>
          <a:xfrm>
            <a:off x="838200" y="1828165"/>
            <a:ext cx="10515600" cy="1325563"/>
          </a:xfrm>
        </p:spPr>
        <p:txBody>
          <a:bodyPr>
            <a:normAutofit/>
          </a:bodyPr>
          <a:lstStyle>
            <a:lvl1pPr>
              <a:defRPr sz="4000">
                <a:solidFill>
                  <a:schemeClr val="bg1"/>
                </a:solidFill>
              </a:defRPr>
            </a:lvl1pPr>
          </a:lstStyle>
          <a:p>
            <a:r>
              <a:rPr lang="fr-FR" dirty="0"/>
              <a:t>« </a:t>
            </a:r>
            <a:r>
              <a:rPr lang="fr-FR" dirty="0" err="1"/>
              <a:t>Quote</a:t>
            </a:r>
            <a:r>
              <a:rPr lang="fr-FR" dirty="0"/>
              <a:t> »</a:t>
            </a:r>
          </a:p>
        </p:txBody>
      </p:sp>
      <p:pic>
        <p:nvPicPr>
          <p:cNvPr id="6" name="Graphique 5">
            <a:extLst>
              <a:ext uri="{FF2B5EF4-FFF2-40B4-BE49-F238E27FC236}">
                <a16:creationId xmlns:a16="http://schemas.microsoft.com/office/drawing/2014/main" id="{B13AAD72-6994-4092-BAB6-71B5573A45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6781" y="6284997"/>
            <a:ext cx="694038" cy="472135"/>
          </a:xfrm>
          <a:prstGeom prst="rect">
            <a:avLst/>
          </a:prstGeom>
        </p:spPr>
      </p:pic>
    </p:spTree>
    <p:extLst>
      <p:ext uri="{BB962C8B-B14F-4D97-AF65-F5344CB8AC3E}">
        <p14:creationId xmlns:p14="http://schemas.microsoft.com/office/powerpoint/2010/main" val="280038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3514CA-8AF1-4F47-B3C5-01F74F785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470" y="6297904"/>
            <a:ext cx="698659" cy="482710"/>
          </a:xfrm>
          <a:prstGeom prst="rect">
            <a:avLst/>
          </a:prstGeom>
        </p:spPr>
      </p:pic>
      <p:sp>
        <p:nvSpPr>
          <p:cNvPr id="9" name="Espace réservé du tableau 8">
            <a:extLst>
              <a:ext uri="{FF2B5EF4-FFF2-40B4-BE49-F238E27FC236}">
                <a16:creationId xmlns:a16="http://schemas.microsoft.com/office/drawing/2014/main" id="{E480195F-D908-4842-8D1D-C244EBF2F8FB}"/>
              </a:ext>
            </a:extLst>
          </p:cNvPr>
          <p:cNvSpPr>
            <a:spLocks noGrp="1"/>
          </p:cNvSpPr>
          <p:nvPr>
            <p:ph type="tbl" sz="quarter" idx="10"/>
          </p:nvPr>
        </p:nvSpPr>
        <p:spPr>
          <a:xfrm>
            <a:off x="1311275" y="2107096"/>
            <a:ext cx="9693275" cy="3604729"/>
          </a:xfrm>
        </p:spPr>
        <p:txBody>
          <a:bodyPr/>
          <a:lstStyle/>
          <a:p>
            <a:endParaRPr lang="fr-FR"/>
          </a:p>
        </p:txBody>
      </p:sp>
      <p:sp>
        <p:nvSpPr>
          <p:cNvPr id="10" name="Espace réservé du texte 12">
            <a:extLst>
              <a:ext uri="{FF2B5EF4-FFF2-40B4-BE49-F238E27FC236}">
                <a16:creationId xmlns:a16="http://schemas.microsoft.com/office/drawing/2014/main" id="{90A39C03-BCF4-4992-872C-EAD824E3CD73}"/>
              </a:ext>
            </a:extLst>
          </p:cNvPr>
          <p:cNvSpPr>
            <a:spLocks noGrp="1"/>
          </p:cNvSpPr>
          <p:nvPr>
            <p:ph type="body" sz="quarter" idx="12" hasCustomPrompt="1"/>
          </p:nvPr>
        </p:nvSpPr>
        <p:spPr>
          <a:xfrm>
            <a:off x="838199" y="916665"/>
            <a:ext cx="10515600" cy="598261"/>
          </a:xfrm>
        </p:spPr>
        <p:txBody>
          <a:bodyPr>
            <a:normAutofit/>
          </a:bodyPr>
          <a:lstStyle>
            <a:lvl1pPr marL="0" indent="0">
              <a:buNone/>
              <a:defRPr sz="2400" cap="small" baseline="0">
                <a:solidFill>
                  <a:srgbClr val="162372"/>
                </a:solidFill>
              </a:defRPr>
            </a:lvl1pPr>
          </a:lstStyle>
          <a:p>
            <a:pPr lvl="0"/>
            <a:r>
              <a:rPr lang="fr-FR" cap="small" baseline="0" dirty="0"/>
              <a:t>Texte de Remplacement Sous Titre  </a:t>
            </a:r>
            <a:endParaRPr lang="fr-FR" dirty="0"/>
          </a:p>
        </p:txBody>
      </p:sp>
    </p:spTree>
    <p:extLst>
      <p:ext uri="{BB962C8B-B14F-4D97-AF65-F5344CB8AC3E}">
        <p14:creationId xmlns:p14="http://schemas.microsoft.com/office/powerpoint/2010/main" val="1733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1B7A48-8C55-454A-9F08-6D234B8B6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21ACF-B751-4CD2-BA68-5DF301B5C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A1C6A9-32CE-48AE-B6A5-CA4985455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3CB1D-5C1D-468E-BFD9-1037DFA2386C}" type="datetimeFigureOut">
              <a:rPr lang="fr-FR" smtClean="0"/>
              <a:t>30/10/2025</a:t>
            </a:fld>
            <a:endParaRPr lang="fr-FR"/>
          </a:p>
        </p:txBody>
      </p:sp>
      <p:sp>
        <p:nvSpPr>
          <p:cNvPr id="5" name="Espace réservé du pied de page 4">
            <a:extLst>
              <a:ext uri="{FF2B5EF4-FFF2-40B4-BE49-F238E27FC236}">
                <a16:creationId xmlns:a16="http://schemas.microsoft.com/office/drawing/2014/main" id="{DB25D788-6A4B-49E3-A43F-F8F0D5D4E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0DC7A7-49BE-49C2-B045-A065E0F37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9417C-CDEE-4186-8AE9-CE9614D8B2E6}" type="slidenum">
              <a:rPr lang="fr-FR" smtClean="0"/>
              <a:t>‹#›</a:t>
            </a:fld>
            <a:endParaRPr lang="fr-FR"/>
          </a:p>
        </p:txBody>
      </p:sp>
    </p:spTree>
    <p:extLst>
      <p:ext uri="{BB962C8B-B14F-4D97-AF65-F5344CB8AC3E}">
        <p14:creationId xmlns:p14="http://schemas.microsoft.com/office/powerpoint/2010/main" val="18295722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2" r:id="rId7"/>
    <p:sldLayoutId id="2147483654" r:id="rId8"/>
    <p:sldLayoutId id="2147483655" r:id="rId9"/>
    <p:sldLayoutId id="2147483665" r:id="rId10"/>
    <p:sldLayoutId id="2147483664"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business.net/news/deals-are-coming-4eu-alliance-signals-start-match-making-among-european-universities" TargetMode="External"/><Relationship Id="rId7" Type="http://schemas.openxmlformats.org/officeDocument/2006/relationships/hyperlink" Target="http://ec.europa.eu/programmes/erasmus-plus/node_en" TargetMode="External"/><Relationship Id="rId2" Type="http://schemas.openxmlformats.org/officeDocument/2006/relationships/hyperlink" Target="https://www.eui.eu/en/public/about/about-the-eui" TargetMode="External"/><Relationship Id="rId1" Type="http://schemas.openxmlformats.org/officeDocument/2006/relationships/slideLayout" Target="../slideLayouts/slideLayout7.xml"/><Relationship Id="rId6" Type="http://schemas.openxmlformats.org/officeDocument/2006/relationships/hyperlink" Target="https://www.dfh-ufa.org/fr/" TargetMode="External"/><Relationship Id="rId5" Type="http://schemas.openxmlformats.org/officeDocument/2006/relationships/hyperlink" Target="http://www.escpeurope.eu/" TargetMode="External"/><Relationship Id="rId4" Type="http://schemas.openxmlformats.org/officeDocument/2006/relationships/hyperlink" Target="http://eurotech-universities.eu/"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uropa.eu/!mc47R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timeshighereducation.com/blog/why-macrons-european-universities-may-be-bad-idea"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elysee.fr/emmanuel-macron/2017/09/26/president-macron-gives-speech-on-new-initiative-for-europe.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4D896-E2BA-4335-B5E9-EF4EDBAF0D62}"/>
              </a:ext>
            </a:extLst>
          </p:cNvPr>
          <p:cNvSpPr>
            <a:spLocks noGrp="1"/>
          </p:cNvSpPr>
          <p:nvPr>
            <p:ph type="ctrTitle"/>
          </p:nvPr>
        </p:nvSpPr>
        <p:spPr>
          <a:xfrm>
            <a:off x="1922584" y="2291379"/>
            <a:ext cx="9144000" cy="1310659"/>
          </a:xfrm>
        </p:spPr>
        <p:txBody>
          <a:bodyPr>
            <a:normAutofit fontScale="90000"/>
          </a:bodyPr>
          <a:lstStyle/>
          <a:p>
            <a:r>
              <a:rPr lang="en-US" dirty="0"/>
              <a:t>The European Campus of City-Universities</a:t>
            </a:r>
            <a:endParaRPr lang="fr-FR" dirty="0"/>
          </a:p>
        </p:txBody>
      </p:sp>
      <p:sp>
        <p:nvSpPr>
          <p:cNvPr id="3" name="Sous-titre 2">
            <a:extLst>
              <a:ext uri="{FF2B5EF4-FFF2-40B4-BE49-F238E27FC236}">
                <a16:creationId xmlns:a16="http://schemas.microsoft.com/office/drawing/2014/main" id="{18DF869E-972E-4DAF-9398-961CA8A089BB}"/>
              </a:ext>
            </a:extLst>
          </p:cNvPr>
          <p:cNvSpPr>
            <a:spLocks noGrp="1"/>
          </p:cNvSpPr>
          <p:nvPr>
            <p:ph type="subTitle" idx="1"/>
          </p:nvPr>
        </p:nvSpPr>
        <p:spPr>
          <a:xfrm>
            <a:off x="1922584" y="4275386"/>
            <a:ext cx="9144000" cy="1310660"/>
          </a:xfrm>
        </p:spPr>
        <p:txBody>
          <a:bodyPr/>
          <a:lstStyle/>
          <a:p>
            <a:r>
              <a:rPr lang="en-GB" dirty="0"/>
              <a:t> Class 4 - Ilaria </a:t>
            </a:r>
            <a:r>
              <a:rPr lang="en-GB" dirty="0" err="1"/>
              <a:t>Poggiolini</a:t>
            </a:r>
            <a:endParaRPr lang="en-GB" dirty="0"/>
          </a:p>
          <a:p>
            <a:r>
              <a:rPr lang="en-GB" dirty="0"/>
              <a:t>European Universities Initiative</a:t>
            </a:r>
            <a:endParaRPr lang="fr-FR" dirty="0"/>
          </a:p>
        </p:txBody>
      </p:sp>
      <p:sp>
        <p:nvSpPr>
          <p:cNvPr id="4" name="TextBox 3">
            <a:extLst>
              <a:ext uri="{FF2B5EF4-FFF2-40B4-BE49-F238E27FC236}">
                <a16:creationId xmlns:a16="http://schemas.microsoft.com/office/drawing/2014/main" id="{F5A7228C-2E6E-10C3-6568-B54D3412764F}"/>
              </a:ext>
            </a:extLst>
          </p:cNvPr>
          <p:cNvSpPr txBox="1"/>
          <p:nvPr/>
        </p:nvSpPr>
        <p:spPr>
          <a:xfrm>
            <a:off x="5555673" y="518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7608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EB58-30B6-8EA6-17B9-BDB9E9B56065}"/>
              </a:ext>
            </a:extLst>
          </p:cNvPr>
          <p:cNvSpPr>
            <a:spLocks noGrp="1"/>
          </p:cNvSpPr>
          <p:nvPr>
            <p:ph type="ctrTitle"/>
          </p:nvPr>
        </p:nvSpPr>
        <p:spPr>
          <a:xfrm>
            <a:off x="2438400" y="1317181"/>
            <a:ext cx="9144000" cy="1330485"/>
          </a:xfrm>
        </p:spPr>
        <p:txBody>
          <a:bodyPr>
            <a:normAutofit/>
          </a:bodyPr>
          <a:lstStyle/>
          <a:p>
            <a:r>
              <a:rPr lang="en-US" sz="2900" dirty="0"/>
              <a:t>CONTESTUALIZING:  Macron looks at crisis in Europe -  culminating with Brexit in 2016 -as a window of opportunity</a:t>
            </a:r>
          </a:p>
        </p:txBody>
      </p:sp>
      <p:sp>
        <p:nvSpPr>
          <p:cNvPr id="3" name="Subtitle 2">
            <a:extLst>
              <a:ext uri="{FF2B5EF4-FFF2-40B4-BE49-F238E27FC236}">
                <a16:creationId xmlns:a16="http://schemas.microsoft.com/office/drawing/2014/main" id="{95B949FE-BCB9-185B-A344-D917F6B3ACBF}"/>
              </a:ext>
            </a:extLst>
          </p:cNvPr>
          <p:cNvSpPr>
            <a:spLocks noGrp="1"/>
          </p:cNvSpPr>
          <p:nvPr>
            <p:ph type="subTitle" idx="1"/>
          </p:nvPr>
        </p:nvSpPr>
        <p:spPr>
          <a:xfrm>
            <a:off x="2438400" y="3179928"/>
            <a:ext cx="9144000" cy="2360891"/>
          </a:xfrm>
        </p:spPr>
        <p:txBody>
          <a:bodyPr/>
          <a:lstStyle/>
          <a:p>
            <a:r>
              <a:rPr lang="en-GB" sz="2500" dirty="0">
                <a:effectLst/>
                <a:latin typeface="SabonNextLTPro"/>
              </a:rPr>
              <a:t>Following the great Recession of 2008, the eurozone crisis, political divisions between the richer countries of the North and of the South, the refugee crisis of 2015 and Brexit in mid 2016, President Macron aimed at renewing the European narrative in the face of waning support.</a:t>
            </a:r>
            <a:endParaRPr lang="en-GB" sz="2500" dirty="0"/>
          </a:p>
          <a:p>
            <a:endParaRPr lang="en-GB" dirty="0"/>
          </a:p>
          <a:p>
            <a:endParaRPr lang="en-US" dirty="0"/>
          </a:p>
        </p:txBody>
      </p:sp>
    </p:spTree>
    <p:extLst>
      <p:ext uri="{BB962C8B-B14F-4D97-AF65-F5344CB8AC3E}">
        <p14:creationId xmlns:p14="http://schemas.microsoft.com/office/powerpoint/2010/main" val="315800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0937-474D-8B3A-74B4-DC679153AEB9}"/>
              </a:ext>
            </a:extLst>
          </p:cNvPr>
          <p:cNvSpPr>
            <a:spLocks noGrp="1"/>
          </p:cNvSpPr>
          <p:nvPr>
            <p:ph type="title"/>
          </p:nvPr>
        </p:nvSpPr>
        <p:spPr>
          <a:xfrm>
            <a:off x="852055" y="1065790"/>
            <a:ext cx="4114801" cy="4726420"/>
          </a:xfrm>
        </p:spPr>
        <p:txBody>
          <a:bodyPr anchor="ctr">
            <a:normAutofit/>
          </a:bodyPr>
          <a:lstStyle/>
          <a:p>
            <a:r>
              <a:rPr lang="en-US" dirty="0"/>
              <a:t>2017</a:t>
            </a:r>
          </a:p>
        </p:txBody>
      </p:sp>
      <p:sp>
        <p:nvSpPr>
          <p:cNvPr id="3" name="Subtitle 2">
            <a:extLst>
              <a:ext uri="{FF2B5EF4-FFF2-40B4-BE49-F238E27FC236}">
                <a16:creationId xmlns:a16="http://schemas.microsoft.com/office/drawing/2014/main" id="{2162DAD1-7BC5-3128-A304-A6457630F041}"/>
              </a:ext>
            </a:extLst>
          </p:cNvPr>
          <p:cNvSpPr>
            <a:spLocks noGrp="1"/>
          </p:cNvSpPr>
          <p:nvPr>
            <p:ph idx="1"/>
          </p:nvPr>
        </p:nvSpPr>
        <p:spPr>
          <a:xfrm>
            <a:off x="5569526" y="3037113"/>
            <a:ext cx="5770418" cy="2106387"/>
          </a:xfrm>
        </p:spPr>
        <p:txBody>
          <a:bodyPr>
            <a:normAutofit/>
          </a:bodyPr>
          <a:lstStyle/>
          <a:p>
            <a:r>
              <a:rPr lang="en-US" dirty="0"/>
              <a:t>The original concept </a:t>
            </a:r>
          </a:p>
        </p:txBody>
      </p:sp>
      <p:sp>
        <p:nvSpPr>
          <p:cNvPr id="8" name="Text Placeholder 3">
            <a:extLst>
              <a:ext uri="{FF2B5EF4-FFF2-40B4-BE49-F238E27FC236}">
                <a16:creationId xmlns:a16="http://schemas.microsoft.com/office/drawing/2014/main" id="{BE3BA665-1EBB-5582-86C7-C345A704610F}"/>
              </a:ext>
            </a:extLst>
          </p:cNvPr>
          <p:cNvSpPr>
            <a:spLocks noGrp="1"/>
          </p:cNvSpPr>
          <p:nvPr>
            <p:ph type="body" sz="quarter" idx="12"/>
          </p:nvPr>
        </p:nvSpPr>
        <p:spPr>
          <a:xfrm>
            <a:off x="5568950" y="1566863"/>
            <a:ext cx="4538435" cy="1020762"/>
          </a:xfrm>
        </p:spPr>
        <p:txBody>
          <a:bodyPr/>
          <a:lstStyle/>
          <a:p>
            <a:r>
              <a:rPr lang="en-US" dirty="0"/>
              <a:t>SPEECH 1</a:t>
            </a:r>
          </a:p>
        </p:txBody>
      </p:sp>
    </p:spTree>
    <p:extLst>
      <p:ext uri="{BB962C8B-B14F-4D97-AF65-F5344CB8AC3E}">
        <p14:creationId xmlns:p14="http://schemas.microsoft.com/office/powerpoint/2010/main" val="223907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4810-547D-5268-25B5-AF14757410D2}"/>
              </a:ext>
            </a:extLst>
          </p:cNvPr>
          <p:cNvSpPr>
            <a:spLocks noGrp="1"/>
          </p:cNvSpPr>
          <p:nvPr>
            <p:ph type="title"/>
          </p:nvPr>
        </p:nvSpPr>
        <p:spPr>
          <a:xfrm>
            <a:off x="838200" y="218365"/>
            <a:ext cx="5181600" cy="900751"/>
          </a:xfrm>
        </p:spPr>
        <p:txBody>
          <a:bodyPr anchor="ctr">
            <a:normAutofit fontScale="90000"/>
          </a:bodyPr>
          <a:lstStyle/>
          <a:p>
            <a:r>
              <a:rPr lang="en-US" sz="3100" dirty="0"/>
              <a:t> Macron’s Initiative/EU Commission follows up </a:t>
            </a:r>
          </a:p>
        </p:txBody>
      </p:sp>
      <p:sp>
        <p:nvSpPr>
          <p:cNvPr id="3" name="Subtitle 2">
            <a:extLst>
              <a:ext uri="{FF2B5EF4-FFF2-40B4-BE49-F238E27FC236}">
                <a16:creationId xmlns:a16="http://schemas.microsoft.com/office/drawing/2014/main" id="{3D2B9EF6-CB21-E374-9067-B2EE283076E9}"/>
              </a:ext>
            </a:extLst>
          </p:cNvPr>
          <p:cNvSpPr>
            <a:spLocks noGrp="1"/>
          </p:cNvSpPr>
          <p:nvPr>
            <p:ph sz="half" idx="1"/>
          </p:nvPr>
        </p:nvSpPr>
        <p:spPr>
          <a:xfrm>
            <a:off x="838200" y="1596787"/>
            <a:ext cx="5181600" cy="4731779"/>
          </a:xfrm>
        </p:spPr>
        <p:txBody>
          <a:bodyPr>
            <a:noAutofit/>
          </a:bodyPr>
          <a:lstStyle/>
          <a:p>
            <a:pPr algn="just"/>
            <a:r>
              <a:rPr lang="en-GB" sz="2000" b="0" i="0" dirty="0">
                <a:effectLst/>
              </a:rPr>
              <a:t>Macron’s initiative was taken up in November 2017 by the European Commission in its Communication:</a:t>
            </a:r>
          </a:p>
          <a:p>
            <a:pPr algn="just"/>
            <a:r>
              <a:rPr lang="en-GB" sz="2000" b="0" i="0" dirty="0">
                <a:effectLst/>
              </a:rPr>
              <a:t> </a:t>
            </a:r>
            <a:r>
              <a:rPr lang="en-GB" sz="2500" b="1" dirty="0">
                <a:effectLst/>
              </a:rPr>
              <a:t>“Strengthening European Identity through Education and Culture</a:t>
            </a:r>
            <a:r>
              <a:rPr lang="en-GB" sz="2500" b="0" i="0" dirty="0">
                <a:effectLst/>
              </a:rPr>
              <a:t>” </a:t>
            </a:r>
            <a:r>
              <a:rPr lang="en-GB" sz="2000" b="0" i="0" dirty="0">
                <a:effectLst/>
              </a:rPr>
              <a:t>and confirmed by the European leaders at their Council meeting in December 2017. </a:t>
            </a:r>
          </a:p>
          <a:p>
            <a:pPr algn="just"/>
            <a:r>
              <a:rPr lang="en-GB" sz="2000" dirty="0"/>
              <a:t>The</a:t>
            </a:r>
            <a:r>
              <a:rPr lang="en-GB" sz="2000" b="0" i="0" dirty="0">
                <a:effectLst/>
              </a:rPr>
              <a:t> Commission was to encourage “</a:t>
            </a:r>
            <a:r>
              <a:rPr lang="en-GB" sz="2000" b="1" dirty="0">
                <a:effectLst/>
              </a:rPr>
              <a:t>the emergence by 2024 of some twenty ‘European Universities’, consisting in bottom-up networks of universities across the EU which will enable students to obtain a degree by combining studies in several EU countries and contribute to the international competitiveness of European universities.”</a:t>
            </a:r>
            <a:endParaRPr lang="en-US" sz="2000" b="1" dirty="0"/>
          </a:p>
        </p:txBody>
      </p:sp>
      <p:sp>
        <p:nvSpPr>
          <p:cNvPr id="13" name="Content Placeholder 3">
            <a:extLst>
              <a:ext uri="{FF2B5EF4-FFF2-40B4-BE49-F238E27FC236}">
                <a16:creationId xmlns:a16="http://schemas.microsoft.com/office/drawing/2014/main" id="{875A18E1-0D39-36C7-D3D9-6FEAD037828F}"/>
              </a:ext>
            </a:extLst>
          </p:cNvPr>
          <p:cNvSpPr>
            <a:spLocks noGrp="1"/>
          </p:cNvSpPr>
          <p:nvPr>
            <p:ph sz="half" idx="2"/>
          </p:nvPr>
        </p:nvSpPr>
        <p:spPr>
          <a:xfrm>
            <a:off x="7010405" y="1350961"/>
            <a:ext cx="4362445" cy="4731780"/>
          </a:xfrm>
        </p:spPr>
        <p:txBody>
          <a:bodyPr/>
          <a:lstStyle/>
          <a:p>
            <a:r>
              <a:rPr lang="en-US" dirty="0"/>
              <a:t>AN IMMEDIATE impact?</a:t>
            </a:r>
          </a:p>
          <a:p>
            <a:r>
              <a:rPr lang="en-US" dirty="0"/>
              <a:t>A LONG-TERM impact?</a:t>
            </a:r>
          </a:p>
        </p:txBody>
      </p:sp>
    </p:spTree>
    <p:extLst>
      <p:ext uri="{BB962C8B-B14F-4D97-AF65-F5344CB8AC3E}">
        <p14:creationId xmlns:p14="http://schemas.microsoft.com/office/powerpoint/2010/main" val="13746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ABFC-B837-5A9E-4A4C-F89799B663B2}"/>
              </a:ext>
            </a:extLst>
          </p:cNvPr>
          <p:cNvSpPr>
            <a:spLocks noGrp="1"/>
          </p:cNvSpPr>
          <p:nvPr>
            <p:ph type="ctrTitle"/>
          </p:nvPr>
        </p:nvSpPr>
        <p:spPr>
          <a:xfrm>
            <a:off x="2272851" y="2079163"/>
            <a:ext cx="9144000" cy="1310659"/>
          </a:xfrm>
        </p:spPr>
        <p:txBody>
          <a:bodyPr anchor="b">
            <a:normAutofit/>
          </a:bodyPr>
          <a:lstStyle/>
          <a:p>
            <a:r>
              <a:rPr lang="en-US" dirty="0"/>
              <a:t>2: a)Create and </a:t>
            </a:r>
          </a:p>
        </p:txBody>
      </p:sp>
      <p:sp>
        <p:nvSpPr>
          <p:cNvPr id="3" name="Subtitle 2">
            <a:extLst>
              <a:ext uri="{FF2B5EF4-FFF2-40B4-BE49-F238E27FC236}">
                <a16:creationId xmlns:a16="http://schemas.microsoft.com/office/drawing/2014/main" id="{5B59158F-55AD-7537-96F1-10D3CEEF8896}"/>
              </a:ext>
            </a:extLst>
          </p:cNvPr>
          <p:cNvSpPr>
            <a:spLocks noGrp="1"/>
          </p:cNvSpPr>
          <p:nvPr>
            <p:ph type="subTitle" idx="1"/>
          </p:nvPr>
        </p:nvSpPr>
        <p:spPr>
          <a:xfrm>
            <a:off x="2374379" y="4035659"/>
            <a:ext cx="9144000" cy="1655762"/>
          </a:xfrm>
        </p:spPr>
        <p:txBody>
          <a:bodyPr>
            <a:normAutofit/>
          </a:bodyPr>
          <a:lstStyle/>
          <a:p>
            <a:r>
              <a:rPr lang="en-US" dirty="0"/>
              <a:t>b) CONSOLIDATE: LONG TERM</a:t>
            </a:r>
          </a:p>
        </p:txBody>
      </p:sp>
      <p:sp>
        <p:nvSpPr>
          <p:cNvPr id="8" name="Text Placeholder 3">
            <a:extLst>
              <a:ext uri="{FF2B5EF4-FFF2-40B4-BE49-F238E27FC236}">
                <a16:creationId xmlns:a16="http://schemas.microsoft.com/office/drawing/2014/main" id="{185D7D8F-E669-A105-5C2C-100ED6E0FC41}"/>
              </a:ext>
            </a:extLst>
          </p:cNvPr>
          <p:cNvSpPr>
            <a:spLocks noGrp="1"/>
          </p:cNvSpPr>
          <p:nvPr>
            <p:ph type="body" sz="quarter" idx="10"/>
          </p:nvPr>
        </p:nvSpPr>
        <p:spPr>
          <a:xfrm>
            <a:off x="775149" y="6356350"/>
            <a:ext cx="1497702" cy="304800"/>
          </a:xfrm>
        </p:spPr>
        <p:txBody>
          <a:bodyPr/>
          <a:lstStyle/>
          <a:p>
            <a:endParaRPr lang="en-US"/>
          </a:p>
        </p:txBody>
      </p:sp>
    </p:spTree>
    <p:extLst>
      <p:ext uri="{BB962C8B-B14F-4D97-AF65-F5344CB8AC3E}">
        <p14:creationId xmlns:p14="http://schemas.microsoft.com/office/powerpoint/2010/main" val="11427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5BF518-CE5B-A821-C662-D5E8A8B8925F}"/>
              </a:ext>
            </a:extLst>
          </p:cNvPr>
          <p:cNvSpPr>
            <a:spLocks noGrp="1"/>
          </p:cNvSpPr>
          <p:nvPr>
            <p:ph type="body" sz="quarter" idx="16"/>
          </p:nvPr>
        </p:nvSpPr>
        <p:spPr>
          <a:xfrm>
            <a:off x="402369" y="415990"/>
            <a:ext cx="6396831" cy="676075"/>
          </a:xfrm>
        </p:spPr>
        <p:txBody>
          <a:bodyPr vert="horz" lIns="91440" tIns="45720" rIns="91440" bIns="45720" rtlCol="0">
            <a:normAutofit/>
          </a:bodyPr>
          <a:lstStyle/>
          <a:p>
            <a:r>
              <a:rPr lang="en-US" kern="1200" dirty="0"/>
              <a:t>EUROPEAN UNIVERSITIES</a:t>
            </a:r>
          </a:p>
        </p:txBody>
      </p:sp>
      <p:pic>
        <p:nvPicPr>
          <p:cNvPr id="4" name="Picture 3">
            <a:extLst>
              <a:ext uri="{FF2B5EF4-FFF2-40B4-BE49-F238E27FC236}">
                <a16:creationId xmlns:a16="http://schemas.microsoft.com/office/drawing/2014/main" id="{B1AFE60B-81AF-7F7C-32B6-4FD0A9213EB5}"/>
              </a:ext>
            </a:extLst>
          </p:cNvPr>
          <p:cNvPicPr>
            <a:picLocks noChangeAspect="1"/>
          </p:cNvPicPr>
          <p:nvPr/>
        </p:nvPicPr>
        <p:blipFill rotWithShape="1">
          <a:blip r:embed="rId2"/>
          <a:srcRect l="13310" r="13310"/>
          <a:stretch>
            <a:fillRect/>
          </a:stretch>
        </p:blipFill>
        <p:spPr>
          <a:xfrm>
            <a:off x="398624" y="1430895"/>
            <a:ext cx="6392782" cy="4580794"/>
          </a:xfrm>
          <a:prstGeom prst="rect">
            <a:avLst/>
          </a:prstGeom>
          <a:noFill/>
        </p:spPr>
      </p:pic>
      <p:sp>
        <p:nvSpPr>
          <p:cNvPr id="68" name="Text Placeholder 3">
            <a:extLst>
              <a:ext uri="{FF2B5EF4-FFF2-40B4-BE49-F238E27FC236}">
                <a16:creationId xmlns:a16="http://schemas.microsoft.com/office/drawing/2014/main" id="{3D86D42F-993E-2B30-C780-6112BFF30C3A}"/>
              </a:ext>
            </a:extLst>
          </p:cNvPr>
          <p:cNvSpPr>
            <a:spLocks noGrp="1"/>
          </p:cNvSpPr>
          <p:nvPr>
            <p:ph type="body" idx="19"/>
          </p:nvPr>
        </p:nvSpPr>
        <p:spPr>
          <a:xfrm>
            <a:off x="398049" y="6033965"/>
            <a:ext cx="6401151" cy="232115"/>
          </a:xfrm>
        </p:spPr>
        <p:txBody>
          <a:bodyPr/>
          <a:lstStyle/>
          <a:p>
            <a:endParaRPr lang="en-US"/>
          </a:p>
        </p:txBody>
      </p:sp>
      <p:sp>
        <p:nvSpPr>
          <p:cNvPr id="70" name="Text Placeholder 4">
            <a:extLst>
              <a:ext uri="{FF2B5EF4-FFF2-40B4-BE49-F238E27FC236}">
                <a16:creationId xmlns:a16="http://schemas.microsoft.com/office/drawing/2014/main" id="{675D975B-F4EF-500A-7CD6-F139BEC99A12}"/>
              </a:ext>
            </a:extLst>
          </p:cNvPr>
          <p:cNvSpPr>
            <a:spLocks noGrp="1"/>
          </p:cNvSpPr>
          <p:nvPr>
            <p:ph type="body" idx="20"/>
          </p:nvPr>
        </p:nvSpPr>
        <p:spPr>
          <a:xfrm>
            <a:off x="7171839" y="5770879"/>
            <a:ext cx="4637993" cy="240809"/>
          </a:xfrm>
        </p:spPr>
        <p:txBody>
          <a:bodyPr/>
          <a:lstStyle/>
          <a:p>
            <a:endParaRPr lang="en-US" dirty="0"/>
          </a:p>
        </p:txBody>
      </p:sp>
      <p:sp>
        <p:nvSpPr>
          <p:cNvPr id="3" name="Subtitle 2">
            <a:extLst>
              <a:ext uri="{FF2B5EF4-FFF2-40B4-BE49-F238E27FC236}">
                <a16:creationId xmlns:a16="http://schemas.microsoft.com/office/drawing/2014/main" id="{7D6B0735-5121-95E1-F84D-4E7ED6F54F39}"/>
              </a:ext>
            </a:extLst>
          </p:cNvPr>
          <p:cNvSpPr>
            <a:spLocks noGrp="1"/>
          </p:cNvSpPr>
          <p:nvPr>
            <p:ph sz="half" idx="2"/>
          </p:nvPr>
        </p:nvSpPr>
        <p:spPr>
          <a:xfrm>
            <a:off x="7170594" y="415990"/>
            <a:ext cx="4629330" cy="5070410"/>
          </a:xfrm>
        </p:spPr>
        <p:txBody>
          <a:bodyPr vert="horz" lIns="91440" tIns="45720" rIns="91440" bIns="45720" rtlCol="0">
            <a:normAutofit/>
          </a:bodyPr>
          <a:lstStyle/>
          <a:p>
            <a:r>
              <a:rPr lang="en-US" b="0" i="0" dirty="0">
                <a:effectLst/>
              </a:rPr>
              <a:t>Under key action 2, the European Commission </a:t>
            </a:r>
            <a:r>
              <a:rPr lang="en-US" dirty="0"/>
              <a:t>Erasmus+ supports SINCE 2018 the set-up and running of the European Universities alliances through calls for proposals, covering education and the link with research and innovation.</a:t>
            </a:r>
          </a:p>
          <a:p>
            <a:r>
              <a:rPr lang="en-US" dirty="0"/>
              <a:t>Under the budgetary period of 2021-2027, Erasmus+ will assign a record of around €1.1 billion to the European Universities initiative. This means up to €14.4 million available for each European Universities alliance covering 4 years, which is 3 times more than the amount offered during the 2019-2020 piloting phase.</a:t>
            </a:r>
          </a:p>
          <a:p>
            <a:r>
              <a:rPr lang="en-US" dirty="0"/>
              <a:t>Alliances may be able to extend this period of 4 years of funding with 2 extra more years under a competitive call for proposals. This possibility will be included in 2026 and 2027 Erasmus+ work program which are not yet adopted</a:t>
            </a:r>
          </a:p>
        </p:txBody>
      </p:sp>
    </p:spTree>
    <p:extLst>
      <p:ext uri="{BB962C8B-B14F-4D97-AF65-F5344CB8AC3E}">
        <p14:creationId xmlns:p14="http://schemas.microsoft.com/office/powerpoint/2010/main" val="352385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F7A8-7A3A-9B1D-D9CB-52AAFA49D7E0}"/>
              </a:ext>
            </a:extLst>
          </p:cNvPr>
          <p:cNvSpPr>
            <a:spLocks noGrp="1"/>
          </p:cNvSpPr>
          <p:nvPr>
            <p:ph type="ctrTitle"/>
          </p:nvPr>
        </p:nvSpPr>
        <p:spPr>
          <a:xfrm>
            <a:off x="2438400" y="1105469"/>
            <a:ext cx="9144000" cy="852121"/>
          </a:xfrm>
        </p:spPr>
        <p:txBody>
          <a:bodyPr>
            <a:normAutofit fontScale="90000"/>
          </a:bodyPr>
          <a:lstStyle/>
          <a:p>
            <a:r>
              <a:rPr lang="en-US" sz="3300" dirty="0"/>
              <a:t>Macron: the </a:t>
            </a:r>
            <a:r>
              <a:rPr lang="en-US" sz="3300" b="1" i="1" dirty="0"/>
              <a:t>1</a:t>
            </a:r>
            <a:r>
              <a:rPr lang="en-US" sz="3300" b="1" i="1" baseline="30000" dirty="0"/>
              <a:t>st</a:t>
            </a:r>
            <a:r>
              <a:rPr lang="en-US" sz="3300" b="1" i="1" dirty="0"/>
              <a:t> French Pres of the Erasmus generation </a:t>
            </a:r>
          </a:p>
        </p:txBody>
      </p:sp>
      <p:sp>
        <p:nvSpPr>
          <p:cNvPr id="3" name="Subtitle 2">
            <a:extLst>
              <a:ext uri="{FF2B5EF4-FFF2-40B4-BE49-F238E27FC236}">
                <a16:creationId xmlns:a16="http://schemas.microsoft.com/office/drawing/2014/main" id="{60A92785-E482-0808-A3B2-DFEC7BA1DB81}"/>
              </a:ext>
            </a:extLst>
          </p:cNvPr>
          <p:cNvSpPr>
            <a:spLocks noGrp="1"/>
          </p:cNvSpPr>
          <p:nvPr>
            <p:ph type="subTitle" idx="1"/>
          </p:nvPr>
        </p:nvSpPr>
        <p:spPr>
          <a:xfrm>
            <a:off x="2438400" y="2215166"/>
            <a:ext cx="9144000" cy="3703034"/>
          </a:xfrm>
        </p:spPr>
        <p:txBody>
          <a:bodyPr>
            <a:normAutofit fontScale="77500" lnSpcReduction="20000"/>
          </a:bodyPr>
          <a:lstStyle/>
          <a:p>
            <a:r>
              <a:rPr lang="en-GB" sz="2900" dirty="0">
                <a:latin typeface="SabonNextLTPro"/>
              </a:rPr>
              <a:t>His education: </a:t>
            </a:r>
            <a:r>
              <a:rPr lang="en-GB" sz="2900" dirty="0">
                <a:effectLst/>
                <a:latin typeface="SabonNextLTPro"/>
              </a:rPr>
              <a:t>“</a:t>
            </a:r>
            <a:r>
              <a:rPr lang="en-GB" sz="2900" i="1" dirty="0">
                <a:effectLst/>
                <a:latin typeface="SabonNextLTPro"/>
              </a:rPr>
              <a:t>Science-po</a:t>
            </a:r>
            <a:r>
              <a:rPr lang="en-GB" sz="2900" dirty="0">
                <a:effectLst/>
                <a:latin typeface="SabonNextLTPro"/>
              </a:rPr>
              <a:t>” + </a:t>
            </a:r>
            <a:r>
              <a:rPr lang="en-GB" sz="2900" i="1" dirty="0" err="1">
                <a:effectLst/>
                <a:latin typeface="SabonNextLTPro"/>
              </a:rPr>
              <a:t>École</a:t>
            </a:r>
            <a:r>
              <a:rPr lang="en-GB" sz="2900" i="1" dirty="0">
                <a:effectLst/>
                <a:latin typeface="SabonNextLTPro"/>
              </a:rPr>
              <a:t> </a:t>
            </a:r>
            <a:r>
              <a:rPr lang="en-GB" sz="2900" i="1" dirty="0" err="1">
                <a:effectLst/>
                <a:latin typeface="SabonNextLTPro"/>
              </a:rPr>
              <a:t>Nationale</a:t>
            </a:r>
            <a:r>
              <a:rPr lang="en-GB" sz="2900" i="1" dirty="0">
                <a:effectLst/>
                <a:latin typeface="SabonNextLTPro"/>
              </a:rPr>
              <a:t> </a:t>
            </a:r>
            <a:r>
              <a:rPr lang="en-GB" sz="2900" i="1" dirty="0" err="1">
                <a:effectLst/>
                <a:latin typeface="SabonNextLTPro"/>
              </a:rPr>
              <a:t>D’Administration</a:t>
            </a:r>
            <a:r>
              <a:rPr lang="en-GB" sz="2900" i="1" dirty="0">
                <a:effectLst/>
                <a:latin typeface="SabonNextLTPro"/>
              </a:rPr>
              <a:t> </a:t>
            </a:r>
            <a:r>
              <a:rPr lang="en-GB" sz="2900" dirty="0">
                <a:effectLst/>
                <a:latin typeface="SabonNextLTPro"/>
              </a:rPr>
              <a:t>(ENA) </a:t>
            </a:r>
          </a:p>
          <a:p>
            <a:r>
              <a:rPr lang="en-GB" sz="2900" dirty="0">
                <a:latin typeface="SabonNextLTPro"/>
              </a:rPr>
              <a:t>He became a</a:t>
            </a:r>
            <a:r>
              <a:rPr lang="en-GB" sz="2900" dirty="0">
                <a:effectLst/>
                <a:latin typeface="SabonNextLTPro"/>
              </a:rPr>
              <a:t> finance inspector for the French Min­istry of the Economy and Finance for four years, he entered the private sector and became an investment banker for Rothschild &amp; Co. </a:t>
            </a:r>
            <a:endParaRPr lang="en-GB" sz="2900" dirty="0">
              <a:latin typeface="SabonNextLTPro"/>
            </a:endParaRPr>
          </a:p>
          <a:p>
            <a:r>
              <a:rPr lang="en-GB" sz="2900" dirty="0">
                <a:effectLst/>
                <a:latin typeface="SabonNextLTPro"/>
              </a:rPr>
              <a:t>In his programmatic book ‘Revolution’ (November 2016), he devotes one chapter on ‘</a:t>
            </a:r>
            <a:r>
              <a:rPr lang="en-GB" sz="2900" b="1" i="1" dirty="0" err="1">
                <a:effectLst/>
                <a:latin typeface="SabonNextLTPro"/>
              </a:rPr>
              <a:t>Refounding</a:t>
            </a:r>
            <a:r>
              <a:rPr lang="en-GB" sz="2900" b="1" i="1" dirty="0">
                <a:effectLst/>
                <a:latin typeface="SabonNextLTPro"/>
              </a:rPr>
              <a:t> Europe’: he saw the European integration process as stuck in bureaucratic details and </a:t>
            </a:r>
            <a:r>
              <a:rPr lang="en-GB" sz="2900" b="1" i="1" dirty="0">
                <a:latin typeface="SabonNextLTPro"/>
              </a:rPr>
              <a:t>too distant from</a:t>
            </a:r>
            <a:r>
              <a:rPr lang="en-GB" sz="2900" b="1" i="1" dirty="0">
                <a:effectLst/>
                <a:latin typeface="SabonNextLTPro"/>
              </a:rPr>
              <a:t> European people</a:t>
            </a:r>
            <a:r>
              <a:rPr lang="en-GB" sz="2900" dirty="0">
                <a:effectLst/>
                <a:latin typeface="SabonNextLTPro"/>
              </a:rPr>
              <a:t>.</a:t>
            </a:r>
          </a:p>
          <a:p>
            <a:r>
              <a:rPr lang="en-GB" sz="2900" dirty="0">
                <a:effectLst/>
                <a:latin typeface="SabonNextLTPro"/>
              </a:rPr>
              <a:t> </a:t>
            </a:r>
            <a:r>
              <a:rPr lang="en-GB" sz="2900" dirty="0">
                <a:latin typeface="SabonNextLTPro"/>
              </a:rPr>
              <a:t>He became President of France</a:t>
            </a:r>
            <a:r>
              <a:rPr lang="en-GB" sz="2900" dirty="0">
                <a:effectLst/>
                <a:latin typeface="SabonNextLTPro"/>
              </a:rPr>
              <a:t> </a:t>
            </a:r>
            <a:r>
              <a:rPr lang="en-GB" sz="2900" dirty="0">
                <a:latin typeface="SabonNextLTPro"/>
              </a:rPr>
              <a:t>by winning the </a:t>
            </a:r>
            <a:r>
              <a:rPr lang="en-GB" sz="2900" dirty="0">
                <a:effectLst/>
                <a:latin typeface="SabonNextLTPro"/>
              </a:rPr>
              <a:t> May 2017 elections and securing a broad majority in the National Assembly </a:t>
            </a:r>
            <a:r>
              <a:rPr lang="en-GB" sz="2900" dirty="0">
                <a:latin typeface="SabonNextLTPro"/>
              </a:rPr>
              <a:t>for </a:t>
            </a:r>
            <a:r>
              <a:rPr lang="en-GB" sz="2900" dirty="0">
                <a:effectLst/>
                <a:latin typeface="SabonNextLTPro"/>
              </a:rPr>
              <a:t>his newly founded </a:t>
            </a:r>
            <a:r>
              <a:rPr lang="en-GB" sz="2900" i="1" dirty="0">
                <a:effectLst/>
                <a:latin typeface="SabonNextLTPro"/>
              </a:rPr>
              <a:t>La Republique </a:t>
            </a:r>
            <a:r>
              <a:rPr lang="en-GB" sz="2900" i="1" dirty="0" err="1">
                <a:effectLst/>
                <a:latin typeface="SabonNextLTPro"/>
              </a:rPr>
              <a:t>en</a:t>
            </a:r>
            <a:r>
              <a:rPr lang="en-GB" sz="2900" i="1" dirty="0">
                <a:effectLst/>
                <a:latin typeface="SabonNextLTPro"/>
              </a:rPr>
              <a:t> Marche. In 2022 Macron lost his </a:t>
            </a:r>
            <a:r>
              <a:rPr lang="en-GB" sz="2900" i="1" dirty="0">
                <a:latin typeface="SabonNextLTPro"/>
              </a:rPr>
              <a:t>parliamentary majority.</a:t>
            </a:r>
            <a:endParaRPr lang="en-GB" sz="2900" i="1" dirty="0">
              <a:effectLst/>
              <a:latin typeface="SabonNextLTPro"/>
            </a:endParaRPr>
          </a:p>
          <a:p>
            <a:r>
              <a:rPr lang="en-GB" sz="2900" i="1" dirty="0">
                <a:latin typeface="SabonNextLTPro"/>
              </a:rPr>
              <a:t>In this election all </a:t>
            </a:r>
            <a:r>
              <a:rPr lang="en-GB" sz="2900" dirty="0">
                <a:effectLst/>
                <a:latin typeface="SabonNextLTPro"/>
              </a:rPr>
              <a:t>candidates were distancing themselves from the established parties, sharing this moment of revolt against the political elites in power.  </a:t>
            </a:r>
            <a:endParaRPr lang="en-GB" sz="2900" dirty="0"/>
          </a:p>
          <a:p>
            <a:endParaRPr lang="en-US" dirty="0"/>
          </a:p>
        </p:txBody>
      </p:sp>
    </p:spTree>
    <p:extLst>
      <p:ext uri="{BB962C8B-B14F-4D97-AF65-F5344CB8AC3E}">
        <p14:creationId xmlns:p14="http://schemas.microsoft.com/office/powerpoint/2010/main" val="57937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A599-B2FA-55FD-77F2-A4706D45E45C}"/>
              </a:ext>
            </a:extLst>
          </p:cNvPr>
          <p:cNvSpPr>
            <a:spLocks noGrp="1"/>
          </p:cNvSpPr>
          <p:nvPr>
            <p:ph type="ctrTitle"/>
          </p:nvPr>
        </p:nvSpPr>
        <p:spPr>
          <a:xfrm>
            <a:off x="2438400" y="1588595"/>
            <a:ext cx="9144000" cy="1655762"/>
          </a:xfrm>
        </p:spPr>
        <p:txBody>
          <a:bodyPr>
            <a:normAutofit/>
          </a:bodyPr>
          <a:lstStyle/>
          <a:p>
            <a:r>
              <a:rPr lang="en-US" dirty="0"/>
              <a:t>The 2017 </a:t>
            </a:r>
            <a:r>
              <a:rPr lang="en-US" dirty="0" err="1"/>
              <a:t>speech:A</a:t>
            </a:r>
            <a:r>
              <a:rPr lang="en-US" dirty="0"/>
              <a:t> broader purpose</a:t>
            </a:r>
          </a:p>
        </p:txBody>
      </p:sp>
      <p:sp>
        <p:nvSpPr>
          <p:cNvPr id="3" name="Subtitle 2">
            <a:extLst>
              <a:ext uri="{FF2B5EF4-FFF2-40B4-BE49-F238E27FC236}">
                <a16:creationId xmlns:a16="http://schemas.microsoft.com/office/drawing/2014/main" id="{61753A70-8AA8-7825-C724-84109672920D}"/>
              </a:ext>
            </a:extLst>
          </p:cNvPr>
          <p:cNvSpPr>
            <a:spLocks noGrp="1"/>
          </p:cNvSpPr>
          <p:nvPr>
            <p:ph type="subTitle" idx="1"/>
          </p:nvPr>
        </p:nvSpPr>
        <p:spPr/>
        <p:txBody>
          <a:bodyPr/>
          <a:lstStyle/>
          <a:p>
            <a:r>
              <a:rPr lang="en-US" dirty="0"/>
              <a:t>A specific goal to achieve</a:t>
            </a:r>
          </a:p>
        </p:txBody>
      </p:sp>
    </p:spTree>
    <p:extLst>
      <p:ext uri="{BB962C8B-B14F-4D97-AF65-F5344CB8AC3E}">
        <p14:creationId xmlns:p14="http://schemas.microsoft.com/office/powerpoint/2010/main" val="277982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9B089-A29D-1E87-CCA8-A3AB9B701FFA}"/>
              </a:ext>
            </a:extLst>
          </p:cNvPr>
          <p:cNvSpPr>
            <a:spLocks noGrp="1"/>
          </p:cNvSpPr>
          <p:nvPr>
            <p:ph type="title"/>
          </p:nvPr>
        </p:nvSpPr>
        <p:spPr/>
        <p:txBody>
          <a:bodyPr>
            <a:normAutofit/>
          </a:bodyPr>
          <a:lstStyle/>
          <a:p>
            <a:pPr algn="ctr"/>
            <a:r>
              <a:rPr lang="en-US" sz="3000" dirty="0"/>
              <a:t>Battle for/against Europe 2017</a:t>
            </a:r>
          </a:p>
        </p:txBody>
      </p:sp>
      <p:sp>
        <p:nvSpPr>
          <p:cNvPr id="5" name="Content Placeholder 4">
            <a:extLst>
              <a:ext uri="{FF2B5EF4-FFF2-40B4-BE49-F238E27FC236}">
                <a16:creationId xmlns:a16="http://schemas.microsoft.com/office/drawing/2014/main" id="{DB2A525F-B1D0-F024-3511-CE871787DF85}"/>
              </a:ext>
            </a:extLst>
          </p:cNvPr>
          <p:cNvSpPr>
            <a:spLocks noGrp="1"/>
          </p:cNvSpPr>
          <p:nvPr>
            <p:ph sz="half" idx="1"/>
          </p:nvPr>
        </p:nvSpPr>
        <p:spPr>
          <a:xfrm>
            <a:off x="6229351" y="2570922"/>
            <a:ext cx="5181600" cy="4020378"/>
          </a:xfrm>
        </p:spPr>
        <p:txBody>
          <a:bodyPr>
            <a:noAutofit/>
          </a:bodyPr>
          <a:lstStyle/>
          <a:p>
            <a:pPr algn="just"/>
            <a:r>
              <a:rPr lang="en-GB" sz="2000" dirty="0">
                <a:effectLst/>
                <a:latin typeface="SabonNextLTPro"/>
              </a:rPr>
              <a:t>Macron, with a Mitterrand-like sense for staging, chose to play “</a:t>
            </a:r>
            <a:r>
              <a:rPr lang="en-GB" sz="2000" b="1" dirty="0">
                <a:effectLst/>
                <a:latin typeface="SabonNextLTPro"/>
              </a:rPr>
              <a:t>Ode to Joy,” the European anthem, as a prelude to his victory speech </a:t>
            </a:r>
            <a:r>
              <a:rPr lang="en-GB" sz="2000" dirty="0">
                <a:effectLst/>
                <a:latin typeface="SabonNextLTPro"/>
              </a:rPr>
              <a:t>in the majestic court of the Louvre. </a:t>
            </a:r>
            <a:endParaRPr lang="en-GB" sz="2000" dirty="0"/>
          </a:p>
          <a:p>
            <a:pPr algn="just"/>
            <a:r>
              <a:rPr lang="en-GB" sz="2000" b="1" i="1" dirty="0">
                <a:effectLst/>
                <a:latin typeface="SabonNextLTPro"/>
              </a:rPr>
              <a:t>THE NARRATIVE</a:t>
            </a:r>
            <a:r>
              <a:rPr lang="en-GB" sz="2000" dirty="0">
                <a:effectLst/>
                <a:latin typeface="SabonNextLTPro"/>
              </a:rPr>
              <a:t>: For a long time, the leading French narrative on European inte­gration corresponded to that of </a:t>
            </a:r>
            <a:r>
              <a:rPr lang="en-GB" sz="2000" b="1" dirty="0">
                <a:effectLst/>
                <a:latin typeface="SabonNextLTPro"/>
              </a:rPr>
              <a:t>“Europe puissance”. </a:t>
            </a:r>
          </a:p>
          <a:p>
            <a:pPr algn="just"/>
            <a:r>
              <a:rPr lang="en-GB" sz="2000" dirty="0">
                <a:effectLst/>
                <a:latin typeface="SabonNextLTPro"/>
              </a:rPr>
              <a:t>It stands for the idea that </a:t>
            </a:r>
            <a:r>
              <a:rPr lang="en-GB" sz="2000" b="1" dirty="0">
                <a:effectLst/>
                <a:latin typeface="SabonNextLTPro"/>
              </a:rPr>
              <a:t>France could preserve her international power </a:t>
            </a:r>
            <a:r>
              <a:rPr lang="en-GB" sz="2000" b="1" dirty="0">
                <a:latin typeface="SabonNextLTPro"/>
              </a:rPr>
              <a:t>by being a leading power within </a:t>
            </a:r>
            <a:r>
              <a:rPr lang="en-GB" sz="2000" b="1" dirty="0">
                <a:effectLst/>
                <a:latin typeface="SabonNextLTPro"/>
              </a:rPr>
              <a:t>the European framework.</a:t>
            </a:r>
            <a:endParaRPr lang="en-GB" sz="2000" b="1" dirty="0"/>
          </a:p>
        </p:txBody>
      </p:sp>
      <p:sp>
        <p:nvSpPr>
          <p:cNvPr id="6" name="Content Placeholder 5">
            <a:extLst>
              <a:ext uri="{FF2B5EF4-FFF2-40B4-BE49-F238E27FC236}">
                <a16:creationId xmlns:a16="http://schemas.microsoft.com/office/drawing/2014/main" id="{D52ED5CB-495D-0B2D-A2CC-6BC54CD543C2}"/>
              </a:ext>
            </a:extLst>
          </p:cNvPr>
          <p:cNvSpPr>
            <a:spLocks noGrp="1"/>
          </p:cNvSpPr>
          <p:nvPr>
            <p:ph sz="half" idx="2"/>
          </p:nvPr>
        </p:nvSpPr>
        <p:spPr/>
        <p:txBody>
          <a:bodyPr>
            <a:normAutofit lnSpcReduction="10000"/>
          </a:bodyPr>
          <a:lstStyle/>
          <a:p>
            <a:pPr algn="just"/>
            <a:r>
              <a:rPr lang="en-GB" sz="1800" dirty="0">
                <a:effectLst/>
                <a:latin typeface="SabonNextLTPro"/>
              </a:rPr>
              <a:t>At the second round of the 2017 presidential elections</a:t>
            </a:r>
            <a:r>
              <a:rPr lang="en-GB" sz="1800" b="1" dirty="0">
                <a:effectLst/>
                <a:latin typeface="SabonNextLTPro"/>
              </a:rPr>
              <a:t>, Macron </a:t>
            </a:r>
            <a:r>
              <a:rPr lang="en-GB" sz="1800" dirty="0">
                <a:effectLst/>
                <a:latin typeface="SabonNextLTPro"/>
              </a:rPr>
              <a:t>confronted Le Pen, and </a:t>
            </a:r>
            <a:r>
              <a:rPr lang="en-GB" sz="2200" dirty="0">
                <a:latin typeface="SabonNextLTPro"/>
              </a:rPr>
              <a:t>concentrated on</a:t>
            </a:r>
            <a:r>
              <a:rPr lang="en-GB" sz="2200" dirty="0">
                <a:effectLst/>
                <a:latin typeface="SabonNextLTPro"/>
              </a:rPr>
              <a:t> </a:t>
            </a:r>
            <a:r>
              <a:rPr lang="en-GB" sz="2200" b="1" i="1" dirty="0">
                <a:effectLst/>
                <a:latin typeface="SabonNextLTPro"/>
              </a:rPr>
              <a:t>framing</a:t>
            </a:r>
            <a:r>
              <a:rPr lang="en-GB" sz="2200" dirty="0">
                <a:effectLst/>
                <a:latin typeface="SabonNextLTPro"/>
              </a:rPr>
              <a:t> this competition as a battle for and against Europe.</a:t>
            </a:r>
          </a:p>
          <a:p>
            <a:pPr algn="just"/>
            <a:r>
              <a:rPr lang="en-GB" sz="1800" dirty="0">
                <a:effectLst/>
                <a:latin typeface="SabonNextLTPro"/>
              </a:rPr>
              <a:t>For both candidates, Europe constituted a central talking point. Whereas </a:t>
            </a:r>
            <a:r>
              <a:rPr lang="en-GB" sz="1800" b="1" dirty="0">
                <a:effectLst/>
                <a:latin typeface="SabonNextLTPro"/>
              </a:rPr>
              <a:t>Le Pen </a:t>
            </a:r>
            <a:r>
              <a:rPr lang="en-GB" sz="1800" dirty="0">
                <a:effectLst/>
                <a:latin typeface="SabonNextLTPro"/>
              </a:rPr>
              <a:t>called European integration </a:t>
            </a:r>
            <a:r>
              <a:rPr lang="en-GB" sz="1800" b="1" dirty="0">
                <a:effectLst/>
                <a:latin typeface="SabonNextLTPro"/>
              </a:rPr>
              <a:t>a menace to sovereignty and an instrument of implementing “globalism”</a:t>
            </a:r>
          </a:p>
          <a:p>
            <a:pPr algn="just"/>
            <a:r>
              <a:rPr lang="en-GB" sz="1800" b="1" dirty="0">
                <a:effectLst/>
                <a:latin typeface="SabonNextLTPro"/>
              </a:rPr>
              <a:t>Macron positively framed Europe as a winning </a:t>
            </a:r>
            <a:r>
              <a:rPr lang="en-GB" sz="1800" b="1" dirty="0">
                <a:latin typeface="SabonNextLTPro"/>
              </a:rPr>
              <a:t>option</a:t>
            </a:r>
            <a:r>
              <a:rPr lang="en-GB" sz="1800" b="1" dirty="0">
                <a:effectLst/>
                <a:latin typeface="SabonNextLTPro"/>
              </a:rPr>
              <a:t> </a:t>
            </a:r>
            <a:r>
              <a:rPr lang="en-GB" sz="1800" b="1" dirty="0">
                <a:latin typeface="SabonNextLTPro"/>
              </a:rPr>
              <a:t>allowing to preserve</a:t>
            </a:r>
            <a:r>
              <a:rPr lang="en-GB" sz="1800" b="1" dirty="0">
                <a:effectLst/>
                <a:latin typeface="SabonNextLTPro"/>
              </a:rPr>
              <a:t> the French social model and political sovereignty in the era of globalisation</a:t>
            </a:r>
            <a:endParaRPr lang="en-GB" sz="1000" b="1" dirty="0"/>
          </a:p>
          <a:p>
            <a:pPr algn="just"/>
            <a:r>
              <a:rPr lang="en-GB" sz="1800" dirty="0">
                <a:effectLst/>
                <a:latin typeface="SabonNextLTPro"/>
              </a:rPr>
              <a:t>In the process of European Integration, France has repeatedly tried to shift the strategic focus south, towards the Mediterranean</a:t>
            </a:r>
            <a:endParaRPr lang="en-GB" sz="1000" dirty="0"/>
          </a:p>
          <a:p>
            <a:endParaRPr lang="en-GB" sz="1200" dirty="0"/>
          </a:p>
          <a:p>
            <a:endParaRPr lang="en-GB" dirty="0"/>
          </a:p>
          <a:p>
            <a:endParaRPr lang="en-US" dirty="0"/>
          </a:p>
        </p:txBody>
      </p:sp>
    </p:spTree>
    <p:extLst>
      <p:ext uri="{BB962C8B-B14F-4D97-AF65-F5344CB8AC3E}">
        <p14:creationId xmlns:p14="http://schemas.microsoft.com/office/powerpoint/2010/main" val="149924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BB29-3D63-9782-A634-CE5B26F40EB2}"/>
              </a:ext>
            </a:extLst>
          </p:cNvPr>
          <p:cNvSpPr>
            <a:spLocks noGrp="1"/>
          </p:cNvSpPr>
          <p:nvPr>
            <p:ph type="title"/>
          </p:nvPr>
        </p:nvSpPr>
        <p:spPr/>
        <p:txBody>
          <a:bodyPr>
            <a:normAutofit fontScale="90000"/>
          </a:bodyPr>
          <a:lstStyle/>
          <a:p>
            <a:r>
              <a:rPr lang="en-US" dirty="0"/>
              <a:t>Does the 2017 formula work in 2024?</a:t>
            </a:r>
          </a:p>
        </p:txBody>
      </p:sp>
      <p:sp>
        <p:nvSpPr>
          <p:cNvPr id="3" name="Content Placeholder 2">
            <a:extLst>
              <a:ext uri="{FF2B5EF4-FFF2-40B4-BE49-F238E27FC236}">
                <a16:creationId xmlns:a16="http://schemas.microsoft.com/office/drawing/2014/main" id="{1ABD90D4-EC92-E8D5-7B81-7B6384EC5ECA}"/>
              </a:ext>
            </a:extLst>
          </p:cNvPr>
          <p:cNvSpPr>
            <a:spLocks noGrp="1"/>
          </p:cNvSpPr>
          <p:nvPr>
            <p:ph sz="half" idx="1"/>
          </p:nvPr>
        </p:nvSpPr>
        <p:spPr/>
        <p:txBody>
          <a:bodyPr>
            <a:normAutofit fontScale="85000" lnSpcReduction="20000"/>
          </a:bodyPr>
          <a:lstStyle/>
          <a:p>
            <a:pPr algn="ctr"/>
            <a:r>
              <a:rPr lang="en-US" dirty="0"/>
              <a:t>Is it still all about Europe?</a:t>
            </a:r>
          </a:p>
          <a:p>
            <a:endParaRPr lang="en-US" dirty="0"/>
          </a:p>
        </p:txBody>
      </p:sp>
      <p:sp>
        <p:nvSpPr>
          <p:cNvPr id="4" name="Content Placeholder 3">
            <a:extLst>
              <a:ext uri="{FF2B5EF4-FFF2-40B4-BE49-F238E27FC236}">
                <a16:creationId xmlns:a16="http://schemas.microsoft.com/office/drawing/2014/main" id="{29015143-52A8-D325-9FBC-9E9B514BFCF6}"/>
              </a:ext>
            </a:extLst>
          </p:cNvPr>
          <p:cNvSpPr>
            <a:spLocks noGrp="1"/>
          </p:cNvSpPr>
          <p:nvPr>
            <p:ph sz="half" idx="2"/>
          </p:nvPr>
        </p:nvSpPr>
        <p:spPr/>
        <p:txBody>
          <a:bodyPr>
            <a:normAutofit fontScale="85000" lnSpcReduction="20000"/>
          </a:bodyPr>
          <a:lstStyle/>
          <a:p>
            <a:pPr algn="l"/>
            <a:r>
              <a:rPr lang="en-GB" dirty="0">
                <a:solidFill>
                  <a:srgbClr val="0D0F16"/>
                </a:solidFill>
                <a:latin typeface="Martina Plantijn"/>
              </a:rPr>
              <a:t>Before the second speech</a:t>
            </a:r>
            <a:r>
              <a:rPr lang="en-GB" b="0" i="0" dirty="0">
                <a:solidFill>
                  <a:srgbClr val="0D0F16"/>
                </a:solidFill>
                <a:effectLst/>
                <a:latin typeface="Martina Plantijn"/>
              </a:rPr>
              <a:t> Macron lost one election, then hastily dissolved parliament and sent his political forces unprepared into another election, lost that election and then triggered weeks of chaos and </a:t>
            </a:r>
            <a:r>
              <a:rPr lang="en-GB" dirty="0">
                <a:solidFill>
                  <a:srgbClr val="0D0F16"/>
                </a:solidFill>
                <a:latin typeface="Martina Plantijn"/>
              </a:rPr>
              <a:t>political confusion as one</a:t>
            </a:r>
            <a:r>
              <a:rPr lang="en-GB" b="0" i="0" dirty="0">
                <a:solidFill>
                  <a:srgbClr val="0D0F16"/>
                </a:solidFill>
                <a:effectLst/>
                <a:latin typeface="Martina Plantijn"/>
              </a:rPr>
              <a:t> prime minister followed another one until today.</a:t>
            </a:r>
          </a:p>
          <a:p>
            <a:pPr algn="l"/>
            <a:r>
              <a:rPr lang="en-GB" b="0" i="0" dirty="0">
                <a:solidFill>
                  <a:srgbClr val="0D0F16"/>
                </a:solidFill>
                <a:effectLst/>
                <a:latin typeface="Martina Plantijn"/>
              </a:rPr>
              <a:t>Macron’s allies dropped dozens of seats at the hands of the left and the far right.</a:t>
            </a:r>
          </a:p>
          <a:p>
            <a:pPr algn="l"/>
            <a:r>
              <a:rPr lang="en-GB" dirty="0">
                <a:solidFill>
                  <a:srgbClr val="0D0F16"/>
                </a:solidFill>
                <a:latin typeface="Martina Plantijn"/>
              </a:rPr>
              <a:t>T</a:t>
            </a:r>
            <a:r>
              <a:rPr lang="en-GB" b="0" i="0" dirty="0">
                <a:solidFill>
                  <a:srgbClr val="0D0F16"/>
                </a:solidFill>
                <a:effectLst/>
                <a:latin typeface="Martina Plantijn"/>
              </a:rPr>
              <a:t>he president is politically </a:t>
            </a:r>
            <a:r>
              <a:rPr lang="en-GB" dirty="0">
                <a:solidFill>
                  <a:srgbClr val="0D0F16"/>
                </a:solidFill>
                <a:latin typeface="Martina Plantijn"/>
              </a:rPr>
              <a:t>bruised but not steering away  from his Europeanist approach</a:t>
            </a:r>
            <a:endParaRPr lang="en-GB" b="0" i="0" dirty="0">
              <a:solidFill>
                <a:srgbClr val="0D0F16"/>
              </a:solidFill>
              <a:effectLst/>
              <a:latin typeface="Martina Plantijn"/>
            </a:endParaRPr>
          </a:p>
          <a:p>
            <a:endParaRPr lang="en-US" dirty="0"/>
          </a:p>
        </p:txBody>
      </p:sp>
    </p:spTree>
    <p:extLst>
      <p:ext uri="{BB962C8B-B14F-4D97-AF65-F5344CB8AC3E}">
        <p14:creationId xmlns:p14="http://schemas.microsoft.com/office/powerpoint/2010/main" val="78024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DBC5-D673-8A2C-4E6E-A67B05979448}"/>
              </a:ext>
            </a:extLst>
          </p:cNvPr>
          <p:cNvSpPr>
            <a:spLocks noGrp="1"/>
          </p:cNvSpPr>
          <p:nvPr>
            <p:ph type="title"/>
          </p:nvPr>
        </p:nvSpPr>
        <p:spPr>
          <a:xfrm>
            <a:off x="6229351" y="317501"/>
            <a:ext cx="5181600" cy="2006600"/>
          </a:xfrm>
        </p:spPr>
        <p:txBody>
          <a:bodyPr>
            <a:normAutofit/>
          </a:bodyPr>
          <a:lstStyle/>
          <a:p>
            <a:pPr algn="ctr"/>
            <a:r>
              <a:rPr lang="en-GB" sz="2900" dirty="0">
                <a:effectLst/>
                <a:latin typeface="SabonNextLTPro"/>
              </a:rPr>
              <a:t>Macron’s message in the SORBONNE SPEECH  (2017) merged high-flown ideas and concrete policy proposals. </a:t>
            </a:r>
            <a:endParaRPr lang="en-US" dirty="0"/>
          </a:p>
        </p:txBody>
      </p:sp>
      <p:sp>
        <p:nvSpPr>
          <p:cNvPr id="3" name="Content Placeholder 2">
            <a:extLst>
              <a:ext uri="{FF2B5EF4-FFF2-40B4-BE49-F238E27FC236}">
                <a16:creationId xmlns:a16="http://schemas.microsoft.com/office/drawing/2014/main" id="{3B4CBDB2-6C34-E450-7EA6-868B28F0B4DE}"/>
              </a:ext>
            </a:extLst>
          </p:cNvPr>
          <p:cNvSpPr>
            <a:spLocks noGrp="1"/>
          </p:cNvSpPr>
          <p:nvPr>
            <p:ph sz="half" idx="1"/>
          </p:nvPr>
        </p:nvSpPr>
        <p:spPr>
          <a:xfrm>
            <a:off x="6229351" y="2464904"/>
            <a:ext cx="5181600" cy="3551584"/>
          </a:xfrm>
        </p:spPr>
        <p:txBody>
          <a:bodyPr>
            <a:normAutofit fontScale="25000" lnSpcReduction="20000"/>
          </a:bodyPr>
          <a:lstStyle/>
          <a:p>
            <a:pPr algn="just"/>
            <a:endParaRPr lang="en-GB" sz="10000" b="1" i="1" dirty="0">
              <a:latin typeface="SabonNextLTPro"/>
            </a:endParaRPr>
          </a:p>
          <a:p>
            <a:pPr algn="just"/>
            <a:r>
              <a:rPr lang="en-GB" sz="10000" b="1" i="1" dirty="0">
                <a:latin typeface="SabonNextLTPro"/>
              </a:rPr>
              <a:t>`In</a:t>
            </a:r>
            <a:r>
              <a:rPr lang="en-GB" sz="10000" b="1" i="1" dirty="0">
                <a:effectLst/>
                <a:latin typeface="SabonNextLTPro"/>
              </a:rPr>
              <a:t> the long series of Macron’s public speeches on the subject, the Sorbonne speech stands out because Macron explicitly declared his intentions of relaunching the European integration project.</a:t>
            </a:r>
          </a:p>
          <a:p>
            <a:pPr algn="just"/>
            <a:r>
              <a:rPr lang="en-GB" sz="10000" dirty="0">
                <a:latin typeface="SabonNextLTPro"/>
              </a:rPr>
              <a:t>In his opening words he declared his aim: </a:t>
            </a:r>
            <a:r>
              <a:rPr lang="en-GB" sz="10000" b="1" dirty="0">
                <a:latin typeface="SabonNextLTPro"/>
              </a:rPr>
              <a:t>to talk about Europe</a:t>
            </a:r>
            <a:endParaRPr lang="en-GB" sz="10000" b="1" dirty="0"/>
          </a:p>
          <a:p>
            <a:r>
              <a:rPr lang="en-GB" sz="11200" dirty="0">
                <a:effectLst/>
                <a:latin typeface="SabonNextLTPro"/>
              </a:rPr>
              <a:t> </a:t>
            </a:r>
            <a:endParaRPr lang="en-GB" sz="11200" dirty="0"/>
          </a:p>
          <a:p>
            <a:endParaRPr lang="en-US" dirty="0"/>
          </a:p>
        </p:txBody>
      </p:sp>
      <p:sp>
        <p:nvSpPr>
          <p:cNvPr id="4" name="Content Placeholder 3">
            <a:extLst>
              <a:ext uri="{FF2B5EF4-FFF2-40B4-BE49-F238E27FC236}">
                <a16:creationId xmlns:a16="http://schemas.microsoft.com/office/drawing/2014/main" id="{8CDF9A3E-2A7B-6FD2-B16B-3FCF0F27BD8C}"/>
              </a:ext>
            </a:extLst>
          </p:cNvPr>
          <p:cNvSpPr>
            <a:spLocks noGrp="1"/>
          </p:cNvSpPr>
          <p:nvPr>
            <p:ph sz="half" idx="2"/>
          </p:nvPr>
        </p:nvSpPr>
        <p:spPr>
          <a:xfrm>
            <a:off x="706218" y="1322664"/>
            <a:ext cx="4362445" cy="5014636"/>
          </a:xfrm>
        </p:spPr>
        <p:txBody>
          <a:bodyPr>
            <a:normAutofit fontScale="25000" lnSpcReduction="20000"/>
          </a:bodyPr>
          <a:lstStyle/>
          <a:p>
            <a:pPr algn="just"/>
            <a:r>
              <a:rPr lang="en-GB" sz="9600" dirty="0">
                <a:effectLst/>
                <a:latin typeface="SabonNextLTPro"/>
              </a:rPr>
              <a:t>Macron opponents in 2017: both Marine le Pen on the right and Jean-Luc </a:t>
            </a:r>
            <a:r>
              <a:rPr lang="en-GB" sz="9600" dirty="0" err="1">
                <a:effectLst/>
                <a:latin typeface="SabonNextLTPro"/>
              </a:rPr>
              <a:t>Mélenchon</a:t>
            </a:r>
            <a:r>
              <a:rPr lang="en-GB" sz="9600" dirty="0">
                <a:effectLst/>
                <a:latin typeface="SabonNextLTPro"/>
              </a:rPr>
              <a:t> on the left. Argued that  France’s EU membership had lost its </a:t>
            </a:r>
            <a:r>
              <a:rPr lang="en-GB" sz="10000" b="1" i="1" dirty="0">
                <a:effectLst/>
                <a:latin typeface="SabonNextLTPro"/>
              </a:rPr>
              <a:t>legitimation. </a:t>
            </a:r>
            <a:endParaRPr lang="en-GB" sz="10000" b="1" i="1" dirty="0"/>
          </a:p>
          <a:p>
            <a:pPr algn="just"/>
            <a:r>
              <a:rPr lang="en-GB" sz="10000" b="1" i="1" dirty="0">
                <a:effectLst/>
                <a:latin typeface="SabonNextLTPro"/>
              </a:rPr>
              <a:t>Macron took the initiative reacted by taking responsibility ’for making proposals</a:t>
            </a:r>
            <a:r>
              <a:rPr lang="en-GB" sz="10000" b="1" i="1" dirty="0">
                <a:latin typeface="SabonNextLTPro"/>
              </a:rPr>
              <a:t> (…) </a:t>
            </a:r>
            <a:r>
              <a:rPr lang="en-GB" sz="10000" b="1" i="1" dirty="0">
                <a:effectLst/>
                <a:latin typeface="SabonNextLTPro"/>
              </a:rPr>
              <a:t>being bold enough to talk about Europe and finding words of affection and ambition for it again</a:t>
            </a:r>
            <a:r>
              <a:rPr lang="en-GB" sz="10000" b="1" i="1" dirty="0">
                <a:latin typeface="SabonNextLTPro"/>
              </a:rPr>
              <a:t>’</a:t>
            </a:r>
            <a:r>
              <a:rPr lang="en-GB" sz="10000" b="1" i="1" dirty="0">
                <a:effectLst/>
                <a:latin typeface="SabonNextLTPro"/>
              </a:rPr>
              <a:t> </a:t>
            </a:r>
          </a:p>
          <a:p>
            <a:pPr algn="just"/>
            <a:r>
              <a:rPr lang="en-GB" sz="9600" dirty="0">
                <a:effectLst/>
                <a:latin typeface="SabonNextLTPro"/>
              </a:rPr>
              <a:t>Macron  promotes the concept of </a:t>
            </a:r>
            <a:r>
              <a:rPr lang="en-GB" sz="9600" b="1" dirty="0">
                <a:effectLst/>
                <a:latin typeface="SabonNextLTPro"/>
              </a:rPr>
              <a:t>European sovereignty</a:t>
            </a:r>
            <a:r>
              <a:rPr lang="en-GB" sz="9600" b="1" dirty="0">
                <a:latin typeface="SabonNextLTPro"/>
              </a:rPr>
              <a:t> not against but in support of European Integration.</a:t>
            </a:r>
            <a:endParaRPr lang="en-GB" sz="9600" dirty="0">
              <a:effectLst/>
              <a:latin typeface="SabonNextLTPro"/>
            </a:endParaRPr>
          </a:p>
          <a:p>
            <a:r>
              <a:rPr lang="en-GB" sz="9600" dirty="0">
                <a:effectLst/>
                <a:latin typeface="SabonNextLTPro"/>
              </a:rPr>
              <a:t> </a:t>
            </a:r>
            <a:endParaRPr lang="en-GB" sz="9600" dirty="0"/>
          </a:p>
          <a:p>
            <a:endParaRPr lang="en-GB" sz="5300" dirty="0"/>
          </a:p>
          <a:p>
            <a:endParaRPr lang="en-US" dirty="0"/>
          </a:p>
        </p:txBody>
      </p:sp>
    </p:spTree>
    <p:extLst>
      <p:ext uri="{BB962C8B-B14F-4D97-AF65-F5344CB8AC3E}">
        <p14:creationId xmlns:p14="http://schemas.microsoft.com/office/powerpoint/2010/main" val="286069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10;&#10;Description automatically generated with medium confidence">
            <a:extLst>
              <a:ext uri="{FF2B5EF4-FFF2-40B4-BE49-F238E27FC236}">
                <a16:creationId xmlns:a16="http://schemas.microsoft.com/office/drawing/2014/main" id="{068C84DD-1CDD-A272-6CE2-2EC7C0A85BBF}"/>
              </a:ext>
            </a:extLst>
          </p:cNvPr>
          <p:cNvPicPr>
            <a:picLocks noChangeAspect="1"/>
          </p:cNvPicPr>
          <p:nvPr/>
        </p:nvPicPr>
        <p:blipFill rotWithShape="1">
          <a:blip r:embed="rId2">
            <a:extLst>
              <a:ext uri="{28A0092B-C50C-407E-A947-70E740481C1C}">
                <a14:useLocalDpi xmlns:a14="http://schemas.microsoft.com/office/drawing/2010/main" val="0"/>
              </a:ext>
            </a:extLst>
          </a:blip>
          <a:srcRect t="8825" r="23585" b="266"/>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346272-B8E1-2072-0E54-277F4AA61CCB}"/>
              </a:ext>
            </a:extLst>
          </p:cNvPr>
          <p:cNvSpPr>
            <a:spLocks noGrp="1"/>
          </p:cNvSpPr>
          <p:nvPr>
            <p:ph type="ctrTitle"/>
          </p:nvPr>
        </p:nvSpPr>
        <p:spPr>
          <a:xfrm>
            <a:off x="477981" y="1122363"/>
            <a:ext cx="4023360" cy="3204134"/>
          </a:xfrm>
        </p:spPr>
        <p:txBody>
          <a:bodyPr vert="horz" lIns="91440" tIns="45720" rIns="91440" bIns="45720" rtlCol="0" anchor="b">
            <a:normAutofit fontScale="90000"/>
          </a:bodyPr>
          <a:lstStyle/>
          <a:p>
            <a:pPr algn="l"/>
            <a:r>
              <a:rPr lang="en-US" sz="3700" dirty="0"/>
              <a:t>Elected President the first time in 2017 and the second time in 2022</a:t>
            </a:r>
            <a:br>
              <a:rPr lang="en-US" sz="3700" dirty="0"/>
            </a:br>
            <a:r>
              <a:rPr lang="en-US" sz="1500" dirty="0"/>
              <a:t>He lost his centrist majority in Parliament in the 2022 Parliamentary elections </a:t>
            </a:r>
            <a:endParaRPr lang="en-US" sz="3700" dirty="0"/>
          </a:p>
        </p:txBody>
      </p:sp>
      <p:sp>
        <p:nvSpPr>
          <p:cNvPr id="3" name="Subtitle 2">
            <a:extLst>
              <a:ext uri="{FF2B5EF4-FFF2-40B4-BE49-F238E27FC236}">
                <a16:creationId xmlns:a16="http://schemas.microsoft.com/office/drawing/2014/main" id="{C003C862-40E1-1DAE-D168-98C11D9A4C4F}"/>
              </a:ext>
            </a:extLst>
          </p:cNvPr>
          <p:cNvSpPr>
            <a:spLocks noGrp="1"/>
          </p:cNvSpPr>
          <p:nvPr>
            <p:ph type="subTitle" idx="1"/>
          </p:nvPr>
        </p:nvSpPr>
        <p:spPr>
          <a:xfrm>
            <a:off x="477980" y="4872922"/>
            <a:ext cx="4023359" cy="1208141"/>
          </a:xfrm>
        </p:spPr>
        <p:txBody>
          <a:bodyPr vert="horz" lIns="91440" tIns="45720" rIns="91440" bIns="45720" rtlCol="0">
            <a:normAutofit/>
          </a:bodyPr>
          <a:lstStyle/>
          <a:p>
            <a:r>
              <a:rPr lang="en-US" sz="2000" dirty="0">
                <a:latin typeface="+mn-lt"/>
              </a:rPr>
              <a:t> 2 terms as President</a:t>
            </a:r>
          </a:p>
          <a:p>
            <a:pPr algn="l"/>
            <a:endParaRPr lang="en-US" sz="2000" dirty="0">
              <a:latin typeface="+mn-lt"/>
            </a:endParaRP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84A1-734B-7D52-EA22-6674637F5241}"/>
              </a:ext>
            </a:extLst>
          </p:cNvPr>
          <p:cNvSpPr>
            <a:spLocks noGrp="1"/>
          </p:cNvSpPr>
          <p:nvPr>
            <p:ph type="title"/>
          </p:nvPr>
        </p:nvSpPr>
        <p:spPr>
          <a:xfrm>
            <a:off x="6229351" y="193183"/>
            <a:ext cx="5181600" cy="2483341"/>
          </a:xfrm>
        </p:spPr>
        <p:txBody>
          <a:bodyPr>
            <a:normAutofit/>
          </a:bodyPr>
          <a:lstStyle/>
          <a:p>
            <a:r>
              <a:rPr lang="en-GB" sz="2000" b="1" dirty="0">
                <a:solidFill>
                  <a:srgbClr val="272727"/>
                </a:solidFill>
                <a:effectLst/>
                <a:latin typeface="Times New Roman" panose="02020603050405020304" pitchFamily="18" charset="0"/>
              </a:rPr>
              <a:t>QUOTES from the SORBONNE Speech:  </a:t>
            </a:r>
            <a:br>
              <a:rPr lang="en-GB" sz="1500" b="0" i="0" dirty="0">
                <a:solidFill>
                  <a:srgbClr val="272727"/>
                </a:solidFill>
                <a:effectLst/>
                <a:latin typeface="Times New Roman" panose="02020603050405020304" pitchFamily="18" charset="0"/>
              </a:rPr>
            </a:br>
            <a:r>
              <a:rPr lang="en-GB" sz="1500" b="0" i="0" dirty="0">
                <a:solidFill>
                  <a:srgbClr val="272727"/>
                </a:solidFill>
                <a:effectLst/>
                <a:latin typeface="Times New Roman" panose="02020603050405020304" pitchFamily="18" charset="0"/>
              </a:rPr>
              <a:t>‘Today’s great </a:t>
            </a:r>
            <a:r>
              <a:rPr lang="en-GB" sz="1500" b="1" dirty="0">
                <a:solidFill>
                  <a:srgbClr val="272727"/>
                </a:solidFill>
                <a:effectLst/>
                <a:latin typeface="Times New Roman" panose="02020603050405020304" pitchFamily="18" charset="0"/>
              </a:rPr>
              <a:t>migrations are fuelled by the inequalities </a:t>
            </a:r>
            <a:r>
              <a:rPr lang="en-GB" sz="1500" b="0" i="0" dirty="0">
                <a:solidFill>
                  <a:srgbClr val="272727"/>
                </a:solidFill>
                <a:effectLst/>
                <a:latin typeface="Times New Roman" panose="02020603050405020304" pitchFamily="18" charset="0"/>
              </a:rPr>
              <a:t>that have taken root and the resulting crises.  While Europe needs a border, which we must protect and enforce, Europe must above all have a horizon</a:t>
            </a:r>
            <a:r>
              <a:rPr lang="en-GB" sz="1500" dirty="0">
                <a:solidFill>
                  <a:srgbClr val="272727"/>
                </a:solidFill>
                <a:latin typeface="Times New Roman" panose="02020603050405020304" pitchFamily="18" charset="0"/>
              </a:rPr>
              <a:t>” (…) </a:t>
            </a:r>
            <a:br>
              <a:rPr lang="en-GB" sz="1500" b="0" i="0" dirty="0">
                <a:solidFill>
                  <a:srgbClr val="272727"/>
                </a:solidFill>
                <a:effectLst/>
                <a:latin typeface="Times New Roman" panose="02020603050405020304" pitchFamily="18" charset="0"/>
              </a:rPr>
            </a:br>
            <a:r>
              <a:rPr lang="en-GB" sz="1500" dirty="0">
                <a:solidFill>
                  <a:srgbClr val="272727"/>
                </a:solidFill>
                <a:latin typeface="Times New Roman" panose="02020603050405020304" pitchFamily="18" charset="0"/>
              </a:rPr>
              <a:t>‘</a:t>
            </a:r>
            <a:r>
              <a:rPr lang="en-GB" sz="1500" b="0" i="0" dirty="0">
                <a:solidFill>
                  <a:srgbClr val="272727"/>
                </a:solidFill>
                <a:effectLst/>
                <a:latin typeface="Times New Roman" panose="02020603050405020304" pitchFamily="18" charset="0"/>
              </a:rPr>
              <a:t>key to our sovereignty is being able to address the first of the major global transformations, </a:t>
            </a:r>
            <a:r>
              <a:rPr lang="en-GB" sz="1500" b="1" dirty="0">
                <a:solidFill>
                  <a:srgbClr val="272727"/>
                </a:solidFill>
                <a:effectLst/>
                <a:latin typeface="Times New Roman" panose="02020603050405020304" pitchFamily="18" charset="0"/>
              </a:rPr>
              <a:t>the ecological transition</a:t>
            </a:r>
            <a:r>
              <a:rPr lang="en-GB" sz="1500" b="1" dirty="0">
                <a:solidFill>
                  <a:srgbClr val="272727"/>
                </a:solidFill>
                <a:latin typeface="Times New Roman" panose="02020603050405020304" pitchFamily="18" charset="0"/>
              </a:rPr>
              <a:t> </a:t>
            </a:r>
            <a:r>
              <a:rPr lang="en-GB" sz="1500" dirty="0">
                <a:solidFill>
                  <a:srgbClr val="272727"/>
                </a:solidFill>
                <a:latin typeface="Times New Roman" panose="02020603050405020304" pitchFamily="18" charset="0"/>
              </a:rPr>
              <a:t>(…)</a:t>
            </a:r>
            <a:r>
              <a:rPr lang="en-GB" sz="1500" b="0" i="0" dirty="0">
                <a:solidFill>
                  <a:srgbClr val="272727"/>
                </a:solidFill>
                <a:effectLst/>
                <a:latin typeface="Times New Roman" panose="02020603050405020304" pitchFamily="18" charset="0"/>
              </a:rPr>
              <a:t> key to our sovereignty concerns </a:t>
            </a:r>
            <a:r>
              <a:rPr lang="en-GB" sz="1500" b="1" dirty="0">
                <a:solidFill>
                  <a:srgbClr val="272727"/>
                </a:solidFill>
                <a:effectLst/>
                <a:latin typeface="Times New Roman" panose="02020603050405020304" pitchFamily="18" charset="0"/>
              </a:rPr>
              <a:t>digital technology </a:t>
            </a:r>
            <a:r>
              <a:rPr lang="en-GB" sz="1500" b="0" i="0" dirty="0">
                <a:solidFill>
                  <a:srgbClr val="272727"/>
                </a:solidFill>
                <a:effectLst/>
                <a:latin typeface="Times New Roman" panose="02020603050405020304" pitchFamily="18" charset="0"/>
              </a:rPr>
              <a:t>(…)  key to our sovereignty is </a:t>
            </a:r>
            <a:r>
              <a:rPr lang="en-GB" sz="1500" b="1" dirty="0">
                <a:solidFill>
                  <a:srgbClr val="272727"/>
                </a:solidFill>
                <a:effectLst/>
                <a:latin typeface="Times New Roman" panose="02020603050405020304" pitchFamily="18" charset="0"/>
              </a:rPr>
              <a:t>industrial and monetary economic power.</a:t>
            </a:r>
            <a:endParaRPr lang="en-US" sz="1500" b="1" dirty="0"/>
          </a:p>
        </p:txBody>
      </p:sp>
      <p:sp>
        <p:nvSpPr>
          <p:cNvPr id="3" name="Content Placeholder 2">
            <a:extLst>
              <a:ext uri="{FF2B5EF4-FFF2-40B4-BE49-F238E27FC236}">
                <a16:creationId xmlns:a16="http://schemas.microsoft.com/office/drawing/2014/main" id="{08FEF725-3E5F-4F11-79C7-F686DCE2EC7C}"/>
              </a:ext>
            </a:extLst>
          </p:cNvPr>
          <p:cNvSpPr>
            <a:spLocks noGrp="1"/>
          </p:cNvSpPr>
          <p:nvPr>
            <p:ph sz="half" idx="1"/>
          </p:nvPr>
        </p:nvSpPr>
        <p:spPr>
          <a:xfrm>
            <a:off x="6229351" y="2809461"/>
            <a:ext cx="5181600" cy="3207027"/>
          </a:xfrm>
        </p:spPr>
        <p:txBody>
          <a:bodyPr>
            <a:normAutofit fontScale="85000" lnSpcReduction="20000"/>
          </a:bodyPr>
          <a:lstStyle/>
          <a:p>
            <a:r>
              <a:rPr lang="en-GB" b="0" i="0" dirty="0">
                <a:solidFill>
                  <a:srgbClr val="272727"/>
                </a:solidFill>
                <a:effectLst/>
                <a:latin typeface="Times New Roman" panose="02020603050405020304" pitchFamily="18" charset="0"/>
              </a:rPr>
              <a:t>“As we have seen tragically in recent days, security is not just a matter of bombs and assault rifles.  </a:t>
            </a:r>
            <a:r>
              <a:rPr lang="en-GB" b="1" dirty="0">
                <a:solidFill>
                  <a:srgbClr val="272727"/>
                </a:solidFill>
                <a:effectLst/>
                <a:latin typeface="Times New Roman" panose="02020603050405020304" pitchFamily="18" charset="0"/>
              </a:rPr>
              <a:t>Climate change too is threatening our security like never before, and is taking lives every week in Europe.  </a:t>
            </a:r>
            <a:r>
              <a:rPr lang="en-GB" b="0" i="0" dirty="0">
                <a:solidFill>
                  <a:srgbClr val="272727"/>
                </a:solidFill>
                <a:effectLst/>
                <a:latin typeface="Times New Roman" panose="02020603050405020304" pitchFamily="18" charset="0"/>
              </a:rPr>
              <a:t>That is why I want us to create a European civil protection force, pooling our resources for rescue and intervention, thus enabling us to respond to disasters that are less and less natural:  from fires to hurricanes, from floods to earthquakes”</a:t>
            </a:r>
            <a:endParaRPr lang="en-US" dirty="0"/>
          </a:p>
        </p:txBody>
      </p:sp>
      <p:sp>
        <p:nvSpPr>
          <p:cNvPr id="4" name="Content Placeholder 3">
            <a:extLst>
              <a:ext uri="{FF2B5EF4-FFF2-40B4-BE49-F238E27FC236}">
                <a16:creationId xmlns:a16="http://schemas.microsoft.com/office/drawing/2014/main" id="{C7D74DC2-CE70-B705-7C41-254EFAC42B8C}"/>
              </a:ext>
            </a:extLst>
          </p:cNvPr>
          <p:cNvSpPr>
            <a:spLocks noGrp="1"/>
          </p:cNvSpPr>
          <p:nvPr>
            <p:ph sz="half" idx="2"/>
          </p:nvPr>
        </p:nvSpPr>
        <p:spPr/>
        <p:txBody>
          <a:bodyPr>
            <a:normAutofit fontScale="85000" lnSpcReduction="20000"/>
          </a:bodyPr>
          <a:lstStyle/>
          <a:p>
            <a:r>
              <a:rPr lang="en-GB" b="0" i="0" dirty="0">
                <a:solidFill>
                  <a:srgbClr val="272727"/>
                </a:solidFill>
                <a:effectLst/>
                <a:latin typeface="Times New Roman" panose="02020603050405020304" pitchFamily="18" charset="0"/>
              </a:rPr>
              <a:t> </a:t>
            </a:r>
          </a:p>
          <a:p>
            <a:r>
              <a:rPr lang="en-GB" b="0" i="0" dirty="0">
                <a:solidFill>
                  <a:srgbClr val="272727"/>
                </a:solidFill>
                <a:effectLst/>
                <a:latin typeface="Times New Roman" panose="02020603050405020304" pitchFamily="18" charset="0"/>
              </a:rPr>
              <a:t>’I thus propose to our partners that we host in our national armed forces – and I am opening this initiative in the French forces – service members from all European countries desiring to participate, as far upstream as possible, in our operational anticipation, intelligence, planning and support.  </a:t>
            </a:r>
            <a:r>
              <a:rPr lang="en-GB" b="1" i="1" dirty="0">
                <a:solidFill>
                  <a:srgbClr val="272727"/>
                </a:solidFill>
                <a:effectLst/>
                <a:latin typeface="Times New Roman" panose="02020603050405020304" pitchFamily="18" charset="0"/>
              </a:rPr>
              <a:t>At the beginning of the next decade, Europe needs to establish a common intervention force, a common defence budget and a common doctrine for action</a:t>
            </a:r>
            <a:r>
              <a:rPr lang="en-GB" b="0" i="0" dirty="0">
                <a:solidFill>
                  <a:srgbClr val="272727"/>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235927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215E-BBBF-AE95-1636-6C37F6A207E8}"/>
              </a:ext>
            </a:extLst>
          </p:cNvPr>
          <p:cNvSpPr>
            <a:spLocks noGrp="1"/>
          </p:cNvSpPr>
          <p:nvPr>
            <p:ph type="title"/>
          </p:nvPr>
        </p:nvSpPr>
        <p:spPr>
          <a:xfrm>
            <a:off x="6229351" y="991673"/>
            <a:ext cx="5181600" cy="1684851"/>
          </a:xfrm>
        </p:spPr>
        <p:txBody>
          <a:bodyPr>
            <a:normAutofit fontScale="90000"/>
          </a:bodyPr>
          <a:lstStyle/>
          <a:p>
            <a:r>
              <a:rPr lang="en-GB" sz="3000" b="0" i="0" dirty="0">
                <a:solidFill>
                  <a:srgbClr val="272727"/>
                </a:solidFill>
                <a:effectLst/>
                <a:latin typeface="Times New Roman" panose="02020603050405020304" pitchFamily="18" charset="0"/>
              </a:rPr>
              <a:t>..”So in Europe, we need a revamped social model” ..</a:t>
            </a:r>
            <a:br>
              <a:rPr lang="en-GB" sz="3000" b="0" i="0" dirty="0">
                <a:solidFill>
                  <a:srgbClr val="272727"/>
                </a:solidFill>
                <a:effectLst/>
                <a:latin typeface="Times New Roman" panose="02020603050405020304" pitchFamily="18" charset="0"/>
              </a:rPr>
            </a:br>
            <a:r>
              <a:rPr lang="en-GB" sz="3000" b="1" dirty="0">
                <a:solidFill>
                  <a:srgbClr val="272727"/>
                </a:solidFill>
                <a:latin typeface="Times New Roman" panose="02020603050405020304" pitchFamily="18" charset="0"/>
              </a:rPr>
              <a:t>”THIS EUROPE” </a:t>
            </a:r>
            <a:r>
              <a:rPr lang="en-GB" sz="3000" dirty="0">
                <a:solidFill>
                  <a:srgbClr val="272727"/>
                </a:solidFill>
                <a:latin typeface="Times New Roman" panose="02020603050405020304" pitchFamily="18" charset="0"/>
              </a:rPr>
              <a:t>(…) ’What holds it together is its </a:t>
            </a:r>
            <a:r>
              <a:rPr lang="en-GB" sz="3000" b="1" dirty="0">
                <a:solidFill>
                  <a:srgbClr val="272727"/>
                </a:solidFill>
                <a:latin typeface="Times New Roman" panose="02020603050405020304" pitchFamily="18" charset="0"/>
              </a:rPr>
              <a:t>culture</a:t>
            </a:r>
            <a:r>
              <a:rPr lang="en-GB" sz="3000" dirty="0">
                <a:solidFill>
                  <a:srgbClr val="272727"/>
                </a:solidFill>
                <a:latin typeface="Times New Roman" panose="02020603050405020304" pitchFamily="18" charset="0"/>
              </a:rPr>
              <a:t>” (…)</a:t>
            </a:r>
            <a:endParaRPr lang="en-US" sz="3000" dirty="0"/>
          </a:p>
        </p:txBody>
      </p:sp>
      <p:sp>
        <p:nvSpPr>
          <p:cNvPr id="3" name="Content Placeholder 2">
            <a:extLst>
              <a:ext uri="{FF2B5EF4-FFF2-40B4-BE49-F238E27FC236}">
                <a16:creationId xmlns:a16="http://schemas.microsoft.com/office/drawing/2014/main" id="{F6917421-1A10-5EE0-A427-F16E8B89D27E}"/>
              </a:ext>
            </a:extLst>
          </p:cNvPr>
          <p:cNvSpPr>
            <a:spLocks noGrp="1"/>
          </p:cNvSpPr>
          <p:nvPr>
            <p:ph sz="half" idx="1"/>
          </p:nvPr>
        </p:nvSpPr>
        <p:spPr>
          <a:xfrm>
            <a:off x="6229351" y="2936383"/>
            <a:ext cx="5181600" cy="3080105"/>
          </a:xfrm>
        </p:spPr>
        <p:txBody>
          <a:bodyPr>
            <a:noAutofit/>
          </a:bodyPr>
          <a:lstStyle/>
          <a:p>
            <a:pPr algn="just"/>
            <a:r>
              <a:rPr lang="en-GB" sz="1800" b="0" i="0" dirty="0">
                <a:solidFill>
                  <a:srgbClr val="272727"/>
                </a:solidFill>
                <a:effectLst/>
                <a:latin typeface="Times New Roman" panose="02020603050405020304" pitchFamily="18" charset="0"/>
              </a:rPr>
              <a:t>“I want you to understand that </a:t>
            </a:r>
            <a:r>
              <a:rPr lang="en-GB" sz="2000" b="1" i="1" dirty="0">
                <a:solidFill>
                  <a:srgbClr val="272727"/>
                </a:solidFill>
                <a:effectLst/>
                <a:latin typeface="Times New Roman" panose="02020603050405020304" pitchFamily="18" charset="0"/>
              </a:rPr>
              <a:t>it is up to your generations to build this Europe in several languages.  </a:t>
            </a:r>
            <a:r>
              <a:rPr lang="en-GB" sz="1800" b="0" i="0" dirty="0">
                <a:solidFill>
                  <a:srgbClr val="272727"/>
                </a:solidFill>
                <a:effectLst/>
                <a:latin typeface="Times New Roman" panose="02020603050405020304" pitchFamily="18" charset="0"/>
              </a:rPr>
              <a:t>A multilingual Europe is a unique opportunity.  Europe is not a homogenous area into which we must all dissolve.  European sophistication is an ability to see all the many parts without which Europe would not be Europe.  But it is also what makes Europeans, when they travel, more than just French, just Greek, just German or just Dutch.  They are European, because they have inside of them this universalism of Europe and its multilingualism.”</a:t>
            </a:r>
            <a:endParaRPr lang="en-US" sz="1800" dirty="0"/>
          </a:p>
        </p:txBody>
      </p:sp>
      <p:sp>
        <p:nvSpPr>
          <p:cNvPr id="4" name="Content Placeholder 3">
            <a:extLst>
              <a:ext uri="{FF2B5EF4-FFF2-40B4-BE49-F238E27FC236}">
                <a16:creationId xmlns:a16="http://schemas.microsoft.com/office/drawing/2014/main" id="{4D160E38-53C2-E8A8-F49A-B9FFCC2DB9B9}"/>
              </a:ext>
            </a:extLst>
          </p:cNvPr>
          <p:cNvSpPr>
            <a:spLocks noGrp="1"/>
          </p:cNvSpPr>
          <p:nvPr>
            <p:ph sz="half" idx="2"/>
          </p:nvPr>
        </p:nvSpPr>
        <p:spPr>
          <a:xfrm>
            <a:off x="706218" y="412123"/>
            <a:ext cx="4362445" cy="6284891"/>
          </a:xfrm>
        </p:spPr>
        <p:txBody>
          <a:bodyPr>
            <a:noAutofit/>
          </a:bodyPr>
          <a:lstStyle/>
          <a:p>
            <a:r>
              <a:rPr lang="en-GB" sz="1700" b="1" dirty="0" err="1">
                <a:solidFill>
                  <a:srgbClr val="272727"/>
                </a:solidFill>
                <a:effectLst/>
                <a:latin typeface="Times New Roman" panose="02020603050405020304" pitchFamily="18" charset="0"/>
              </a:rPr>
              <a:t>QUOTE:“</a:t>
            </a:r>
            <a:r>
              <a:rPr lang="en-GB" sz="1700" b="0" i="0" dirty="0" err="1">
                <a:solidFill>
                  <a:srgbClr val="272727"/>
                </a:solidFill>
                <a:effectLst/>
                <a:latin typeface="Times New Roman" panose="02020603050405020304" pitchFamily="18" charset="0"/>
              </a:rPr>
              <a:t>The</a:t>
            </a:r>
            <a:r>
              <a:rPr lang="en-GB" sz="1700" b="0" i="0" dirty="0">
                <a:solidFill>
                  <a:srgbClr val="272727"/>
                </a:solidFill>
                <a:effectLst/>
                <a:latin typeface="Times New Roman" panose="02020603050405020304" pitchFamily="18" charset="0"/>
              </a:rPr>
              <a:t> strongest cement that binds the European Union together will always be </a:t>
            </a:r>
            <a:r>
              <a:rPr lang="en-GB" sz="1700" b="1" i="1" dirty="0">
                <a:solidFill>
                  <a:srgbClr val="272727"/>
                </a:solidFill>
                <a:effectLst/>
                <a:latin typeface="Times New Roman" panose="02020603050405020304" pitchFamily="18" charset="0"/>
              </a:rPr>
              <a:t>culture and knowledge</a:t>
            </a:r>
            <a:r>
              <a:rPr lang="en-GB" sz="1700" b="0" i="0" dirty="0">
                <a:solidFill>
                  <a:srgbClr val="272727"/>
                </a:solidFill>
                <a:effectLst/>
                <a:latin typeface="Times New Roman" panose="02020603050405020304" pitchFamily="18" charset="0"/>
              </a:rPr>
              <a:t>.  </a:t>
            </a:r>
            <a:r>
              <a:rPr lang="en-GB" sz="1700" b="1" dirty="0">
                <a:solidFill>
                  <a:srgbClr val="272727"/>
                </a:solidFill>
                <a:effectLst/>
                <a:latin typeface="Times New Roman" panose="02020603050405020304" pitchFamily="18" charset="0"/>
              </a:rPr>
              <a:t>This Europe, where every European recognizes their destiny in the figures adorning a Greek temple or in Mona Lisa’s smile, where they can feel European emotions in the writings of </a:t>
            </a:r>
            <a:r>
              <a:rPr lang="en-GB" sz="1700" b="1" dirty="0" err="1">
                <a:solidFill>
                  <a:srgbClr val="272727"/>
                </a:solidFill>
                <a:effectLst/>
                <a:latin typeface="Times New Roman" panose="02020603050405020304" pitchFamily="18" charset="0"/>
              </a:rPr>
              <a:t>Musil</a:t>
            </a:r>
            <a:r>
              <a:rPr lang="en-GB" sz="1700" b="1" dirty="0">
                <a:solidFill>
                  <a:srgbClr val="272727"/>
                </a:solidFill>
                <a:effectLst/>
                <a:latin typeface="Times New Roman" panose="02020603050405020304" pitchFamily="18" charset="0"/>
              </a:rPr>
              <a:t> or Proust, this Europe of cafés that Steiner described, this Europe that </a:t>
            </a:r>
            <a:r>
              <a:rPr lang="en-GB" sz="1700" b="1" dirty="0" err="1">
                <a:solidFill>
                  <a:srgbClr val="272727"/>
                </a:solidFill>
                <a:effectLst/>
                <a:latin typeface="Times New Roman" panose="02020603050405020304" pitchFamily="18" charset="0"/>
              </a:rPr>
              <a:t>Suares</a:t>
            </a:r>
            <a:r>
              <a:rPr lang="en-GB" sz="1700" b="1" dirty="0">
                <a:solidFill>
                  <a:srgbClr val="272727"/>
                </a:solidFill>
                <a:effectLst/>
                <a:latin typeface="Times New Roman" panose="02020603050405020304" pitchFamily="18" charset="0"/>
              </a:rPr>
              <a:t> called “a law, a spirit, a custom”, this Europe of landscapes and folklores, this Europe of Erasmus, the continent’s preceptor, who said every young person should “travel the continent to learn other languages” and “unlearn their natural boorish ways”, this Europe, which has lived through so many wars and conflicts:  what holds it together is its culture (…)</a:t>
            </a:r>
          </a:p>
          <a:p>
            <a:r>
              <a:rPr lang="en-GB" sz="1700" b="1" i="1" dirty="0">
                <a:solidFill>
                  <a:srgbClr val="272727"/>
                </a:solidFill>
                <a:effectLst/>
                <a:latin typeface="Times New Roman" panose="02020603050405020304" pitchFamily="18" charset="0"/>
              </a:rPr>
              <a:t>I believe we should create European Universities – a network of universities across Europe with programmes that have all their students study abroad and take classes in at least two languages.  </a:t>
            </a:r>
            <a:r>
              <a:rPr lang="en-GB" sz="1700" b="0" i="0" dirty="0">
                <a:solidFill>
                  <a:srgbClr val="272727"/>
                </a:solidFill>
                <a:effectLst/>
                <a:latin typeface="Times New Roman" panose="02020603050405020304" pitchFamily="18" charset="0"/>
              </a:rPr>
              <a:t>These European Universities will also be drivers of educational innovation and the quest for excellence.  We should set for ourselves the goal of creating at least 20 of them by 2024   (…)</a:t>
            </a:r>
          </a:p>
          <a:p>
            <a:r>
              <a:rPr lang="en-GB" sz="1700" b="1" i="1" dirty="0">
                <a:solidFill>
                  <a:srgbClr val="272727"/>
                </a:solidFill>
                <a:effectLst/>
                <a:latin typeface="Times New Roman" panose="02020603050405020304" pitchFamily="18" charset="0"/>
              </a:rPr>
              <a:t> </a:t>
            </a:r>
            <a:endParaRPr lang="en-US" sz="1700" b="1" i="1" dirty="0"/>
          </a:p>
        </p:txBody>
      </p:sp>
    </p:spTree>
    <p:extLst>
      <p:ext uri="{BB962C8B-B14F-4D97-AF65-F5344CB8AC3E}">
        <p14:creationId xmlns:p14="http://schemas.microsoft.com/office/powerpoint/2010/main" val="54421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5D5E-DAF1-A210-C0B0-F20A43DB7A85}"/>
              </a:ext>
            </a:extLst>
          </p:cNvPr>
          <p:cNvSpPr>
            <a:spLocks noGrp="1"/>
          </p:cNvSpPr>
          <p:nvPr>
            <p:ph type="title"/>
          </p:nvPr>
        </p:nvSpPr>
        <p:spPr>
          <a:xfrm>
            <a:off x="6096000" y="-1"/>
            <a:ext cx="5181600" cy="928049"/>
          </a:xfrm>
        </p:spPr>
        <p:txBody>
          <a:bodyPr>
            <a:noAutofit/>
          </a:bodyPr>
          <a:lstStyle/>
          <a:p>
            <a:r>
              <a:rPr lang="en-US" sz="3000" dirty="0"/>
              <a:t>LET’S REFLECT ON: Words and Frames</a:t>
            </a:r>
          </a:p>
        </p:txBody>
      </p:sp>
      <p:sp>
        <p:nvSpPr>
          <p:cNvPr id="3" name="Content Placeholder 2">
            <a:extLst>
              <a:ext uri="{FF2B5EF4-FFF2-40B4-BE49-F238E27FC236}">
                <a16:creationId xmlns:a16="http://schemas.microsoft.com/office/drawing/2014/main" id="{729F4284-0604-BFDD-95DD-CE3EF523FBB4}"/>
              </a:ext>
            </a:extLst>
          </p:cNvPr>
          <p:cNvSpPr>
            <a:spLocks noGrp="1"/>
          </p:cNvSpPr>
          <p:nvPr>
            <p:ph sz="half" idx="1"/>
          </p:nvPr>
        </p:nvSpPr>
        <p:spPr>
          <a:xfrm>
            <a:off x="6229351" y="1119116"/>
            <a:ext cx="5181600" cy="5510284"/>
          </a:xfrm>
        </p:spPr>
        <p:txBody>
          <a:bodyPr>
            <a:normAutofit fontScale="92500" lnSpcReduction="10000"/>
          </a:bodyPr>
          <a:lstStyle/>
          <a:p>
            <a:pPr algn="just"/>
            <a:r>
              <a:rPr lang="en-GB" sz="2000" b="1" i="1" dirty="0">
                <a:effectLst/>
                <a:latin typeface="SabonNextLTPro"/>
              </a:rPr>
              <a:t>NB: “Europe” is linked with “sovereignty” and “ambition”. </a:t>
            </a:r>
          </a:p>
          <a:p>
            <a:pPr algn="just"/>
            <a:r>
              <a:rPr lang="en-GB" sz="2000" dirty="0">
                <a:effectLst/>
                <a:latin typeface="SabonNextLTPro"/>
              </a:rPr>
              <a:t>“Sovereignty” has a positive connotation in France. It is commonly perceived </a:t>
            </a:r>
            <a:r>
              <a:rPr lang="en-GB" sz="2000" dirty="0">
                <a:latin typeface="SabonNextLTPro"/>
              </a:rPr>
              <a:t>as a</a:t>
            </a:r>
            <a:r>
              <a:rPr lang="en-GB" sz="2000" dirty="0">
                <a:effectLst/>
                <a:latin typeface="SabonNextLTPro"/>
              </a:rPr>
              <a:t> political claim (and ambition!) that – in Macron’s view – can apply to Europe.</a:t>
            </a:r>
          </a:p>
          <a:p>
            <a:pPr algn="just"/>
            <a:r>
              <a:rPr lang="en-GB" sz="2000" dirty="0">
                <a:effectLst/>
                <a:latin typeface="SabonNextLTPro"/>
              </a:rPr>
              <a:t>It is heavily vested with historical significance and connected to the immaterial “lieu de memoire”. </a:t>
            </a:r>
          </a:p>
          <a:p>
            <a:pPr algn="just"/>
            <a:r>
              <a:rPr lang="en-GB" sz="2000" b="1" dirty="0">
                <a:latin typeface="SabonNextLTPro"/>
              </a:rPr>
              <a:t>N</a:t>
            </a:r>
            <a:r>
              <a:rPr lang="en-GB" sz="2000" b="1" dirty="0">
                <a:effectLst/>
                <a:latin typeface="SabonNextLTPro"/>
              </a:rPr>
              <a:t>o French president except him has ever used the syntactic constructions ‘</a:t>
            </a:r>
            <a:r>
              <a:rPr lang="en-GB" sz="2000" b="1" dirty="0" err="1">
                <a:effectLst/>
                <a:latin typeface="SabonNextLTPro"/>
              </a:rPr>
              <a:t>souverainete</a:t>
            </a:r>
            <a:r>
              <a:rPr lang="en-GB" sz="2000" b="1" dirty="0">
                <a:effectLst/>
                <a:latin typeface="SabonNextLTPro"/>
              </a:rPr>
              <a:t>́ </a:t>
            </a:r>
            <a:r>
              <a:rPr lang="en-GB" sz="2000" b="1" dirty="0" err="1">
                <a:effectLst/>
                <a:latin typeface="SabonNextLTPro"/>
              </a:rPr>
              <a:t>européenne</a:t>
            </a:r>
            <a:r>
              <a:rPr lang="en-GB" sz="2000" b="1" dirty="0">
                <a:effectLst/>
                <a:latin typeface="SabonNextLTPro"/>
              </a:rPr>
              <a:t>’ </a:t>
            </a:r>
            <a:endParaRPr lang="en-GB" sz="2000" b="1" dirty="0"/>
          </a:p>
          <a:p>
            <a:pPr algn="just"/>
            <a:r>
              <a:rPr lang="en-GB" sz="2000" b="1" dirty="0">
                <a:effectLst/>
                <a:latin typeface="SabonNextLTPro"/>
              </a:rPr>
              <a:t>“Europe’s ambition must be ours”</a:t>
            </a:r>
            <a:r>
              <a:rPr lang="en-GB" sz="2000" dirty="0">
                <a:effectLst/>
                <a:latin typeface="SabonNextLTPro"/>
              </a:rPr>
              <a:t> often formulated as an affirmative statement (“our am­bition”).  </a:t>
            </a:r>
          </a:p>
          <a:p>
            <a:pPr algn="just"/>
            <a:r>
              <a:rPr lang="en-GB" sz="2000" dirty="0">
                <a:effectLst/>
                <a:latin typeface="SabonNextLTPro"/>
              </a:rPr>
              <a:t>Macron wanted to revitalise the idea of the European project, using the formula</a:t>
            </a:r>
            <a:r>
              <a:rPr lang="en-GB" sz="2000" b="1" dirty="0">
                <a:effectLst/>
                <a:latin typeface="SabonNextLTPro"/>
              </a:rPr>
              <a:t>: “sovereignty, union, democracy and declaring that:</a:t>
            </a:r>
          </a:p>
          <a:p>
            <a:pPr algn="just"/>
            <a:r>
              <a:rPr lang="en-GB" sz="2000" b="1" dirty="0">
                <a:effectLst/>
                <a:latin typeface="SabonNextLTPro"/>
              </a:rPr>
              <a:t>“fragmentation is only superficial” </a:t>
            </a:r>
            <a:endParaRPr lang="en-GB" sz="2000" b="1" dirty="0"/>
          </a:p>
          <a:p>
            <a:endParaRPr lang="en-GB" sz="1200" dirty="0"/>
          </a:p>
          <a:p>
            <a:endParaRPr lang="en-GB" sz="1800" dirty="0">
              <a:effectLst/>
              <a:latin typeface="SabonNextLTPro"/>
            </a:endParaRPr>
          </a:p>
          <a:p>
            <a:endParaRPr lang="en-GB" sz="1200" dirty="0"/>
          </a:p>
          <a:p>
            <a:endParaRPr lang="en-GB" sz="1800" dirty="0">
              <a:effectLst/>
              <a:latin typeface="SabonNextLTPro"/>
            </a:endParaRPr>
          </a:p>
          <a:p>
            <a:endParaRPr lang="en-GB" sz="3600" dirty="0"/>
          </a:p>
          <a:p>
            <a:pPr algn="just"/>
            <a:endParaRPr lang="en-GB" sz="4800" dirty="0"/>
          </a:p>
          <a:p>
            <a:endParaRPr lang="en-US" dirty="0"/>
          </a:p>
        </p:txBody>
      </p:sp>
      <p:sp>
        <p:nvSpPr>
          <p:cNvPr id="4" name="Content Placeholder 3">
            <a:extLst>
              <a:ext uri="{FF2B5EF4-FFF2-40B4-BE49-F238E27FC236}">
                <a16:creationId xmlns:a16="http://schemas.microsoft.com/office/drawing/2014/main" id="{FFB520ED-B81B-26E4-C32C-39B586798687}"/>
              </a:ext>
            </a:extLst>
          </p:cNvPr>
          <p:cNvSpPr>
            <a:spLocks noGrp="1"/>
          </p:cNvSpPr>
          <p:nvPr>
            <p:ph sz="half" idx="2"/>
          </p:nvPr>
        </p:nvSpPr>
        <p:spPr>
          <a:xfrm>
            <a:off x="781049" y="928048"/>
            <a:ext cx="4362445" cy="5701352"/>
          </a:xfrm>
        </p:spPr>
        <p:txBody>
          <a:bodyPr>
            <a:noAutofit/>
          </a:bodyPr>
          <a:lstStyle/>
          <a:p>
            <a:pPr algn="just"/>
            <a:r>
              <a:rPr lang="en-US" sz="2000" dirty="0"/>
              <a:t>“Talking about Europe”</a:t>
            </a:r>
          </a:p>
          <a:p>
            <a:pPr algn="just"/>
            <a:r>
              <a:rPr lang="en-GB" sz="2000" dirty="0">
                <a:effectLst/>
                <a:latin typeface="SabonNextLTPro"/>
              </a:rPr>
              <a:t>Macron uses “we/us” more than 300 </a:t>
            </a:r>
            <a:r>
              <a:rPr lang="en-GB" sz="2500" dirty="0">
                <a:effectLst/>
                <a:latin typeface="SabonNextLTPro"/>
              </a:rPr>
              <a:t>times and “our” more than 200 times on the 26 pages of the official English version of the transcript . </a:t>
            </a:r>
          </a:p>
          <a:p>
            <a:pPr algn="just"/>
            <a:r>
              <a:rPr lang="en-GB" sz="2500" b="1" dirty="0">
                <a:latin typeface="SabonNextLTPro"/>
              </a:rPr>
              <a:t>W</a:t>
            </a:r>
            <a:r>
              <a:rPr lang="en-GB" sz="2500" b="1" dirty="0">
                <a:effectLst/>
                <a:latin typeface="SabonNextLTPro"/>
              </a:rPr>
              <a:t>ording: </a:t>
            </a:r>
            <a:r>
              <a:rPr lang="en-GB" sz="2500" b="1" dirty="0">
                <a:latin typeface="SabonNextLTPro"/>
              </a:rPr>
              <a:t>“Europe” more often than “nation”.</a:t>
            </a:r>
          </a:p>
          <a:p>
            <a:pPr algn="just"/>
            <a:r>
              <a:rPr lang="en-GB" sz="2500" dirty="0">
                <a:solidFill>
                  <a:srgbClr val="000007"/>
                </a:solidFill>
                <a:latin typeface="SabonNextLTPro"/>
              </a:rPr>
              <a:t>‘</a:t>
            </a:r>
            <a:r>
              <a:rPr lang="en-GB" sz="2500" i="1" dirty="0">
                <a:solidFill>
                  <a:srgbClr val="000007"/>
                </a:solidFill>
                <a:latin typeface="SabonNextLTPro"/>
              </a:rPr>
              <a:t>S</a:t>
            </a:r>
            <a:r>
              <a:rPr lang="en-GB" sz="2500" i="1" dirty="0">
                <a:effectLst/>
                <a:latin typeface="SabonNextLTPro"/>
              </a:rPr>
              <a:t>overeignty </a:t>
            </a:r>
            <a:r>
              <a:rPr lang="en-GB" sz="2500" dirty="0">
                <a:effectLst/>
                <a:latin typeface="SabonNextLTPro"/>
              </a:rPr>
              <a:t>or our ability to exist in today’s world to </a:t>
            </a:r>
            <a:r>
              <a:rPr lang="en-GB" sz="2500" i="1" dirty="0">
                <a:effectLst/>
                <a:latin typeface="SabonNextLTPro"/>
              </a:rPr>
              <a:t>defend our values and </a:t>
            </a:r>
            <a:r>
              <a:rPr lang="en-GB" sz="2500" dirty="0">
                <a:solidFill>
                  <a:srgbClr val="000007"/>
                </a:solidFill>
                <a:effectLst/>
                <a:latin typeface="TimesNewRoman"/>
              </a:rPr>
              <a:t>cannot blindly entrust </a:t>
            </a:r>
            <a:r>
              <a:rPr lang="en-GB" sz="2500" dirty="0">
                <a:solidFill>
                  <a:srgbClr val="000007"/>
                </a:solidFill>
                <a:effectLst/>
                <a:latin typeface="TimesNewRoman,Italic"/>
              </a:rPr>
              <a:t>what Europe represents</a:t>
            </a:r>
            <a:r>
              <a:rPr lang="en-GB" sz="2500" dirty="0">
                <a:solidFill>
                  <a:srgbClr val="000007"/>
                </a:solidFill>
                <a:latin typeface="TimesNewRoman"/>
              </a:rPr>
              <a:t> (…) </a:t>
            </a:r>
            <a:r>
              <a:rPr lang="en-GB" sz="2500" dirty="0">
                <a:effectLst/>
                <a:latin typeface="SabonNextLTPro"/>
              </a:rPr>
              <a:t>European sovereignty requires constructing, and we must do it”</a:t>
            </a:r>
          </a:p>
        </p:txBody>
      </p:sp>
    </p:spTree>
    <p:extLst>
      <p:ext uri="{BB962C8B-B14F-4D97-AF65-F5344CB8AC3E}">
        <p14:creationId xmlns:p14="http://schemas.microsoft.com/office/powerpoint/2010/main" val="218128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6795-6A5E-4D8A-8A86-925B285345D3}"/>
              </a:ext>
            </a:extLst>
          </p:cNvPr>
          <p:cNvSpPr>
            <a:spLocks noGrp="1"/>
          </p:cNvSpPr>
          <p:nvPr>
            <p:ph type="body" sz="quarter" idx="16"/>
          </p:nvPr>
        </p:nvSpPr>
        <p:spPr>
          <a:xfrm>
            <a:off x="402369" y="552430"/>
            <a:ext cx="6396831" cy="539635"/>
          </a:xfrm>
        </p:spPr>
        <p:txBody>
          <a:bodyPr>
            <a:normAutofit lnSpcReduction="10000"/>
          </a:bodyPr>
          <a:lstStyle/>
          <a:p>
            <a:r>
              <a:rPr lang="en-US" dirty="0"/>
              <a:t>AMBITION in Europe</a:t>
            </a:r>
          </a:p>
        </p:txBody>
      </p:sp>
      <p:sp>
        <p:nvSpPr>
          <p:cNvPr id="10" name="Text Placeholder 3">
            <a:extLst>
              <a:ext uri="{FF2B5EF4-FFF2-40B4-BE49-F238E27FC236}">
                <a16:creationId xmlns:a16="http://schemas.microsoft.com/office/drawing/2014/main" id="{7020B6F9-792F-0A88-C9A8-25A36DD9D4A9}"/>
              </a:ext>
            </a:extLst>
          </p:cNvPr>
          <p:cNvSpPr>
            <a:spLocks noGrp="1"/>
          </p:cNvSpPr>
          <p:nvPr>
            <p:ph type="body" idx="19"/>
          </p:nvPr>
        </p:nvSpPr>
        <p:spPr>
          <a:xfrm>
            <a:off x="398049" y="6033965"/>
            <a:ext cx="6401151" cy="232115"/>
          </a:xfrm>
        </p:spPr>
        <p:txBody>
          <a:bodyPr/>
          <a:lstStyle/>
          <a:p>
            <a:endParaRPr lang="en-US"/>
          </a:p>
        </p:txBody>
      </p:sp>
      <p:sp>
        <p:nvSpPr>
          <p:cNvPr id="12" name="Text Placeholder 4">
            <a:extLst>
              <a:ext uri="{FF2B5EF4-FFF2-40B4-BE49-F238E27FC236}">
                <a16:creationId xmlns:a16="http://schemas.microsoft.com/office/drawing/2014/main" id="{88B45017-5BFD-CFA4-200D-E6BEEF67235B}"/>
              </a:ext>
            </a:extLst>
          </p:cNvPr>
          <p:cNvSpPr>
            <a:spLocks noGrp="1"/>
          </p:cNvSpPr>
          <p:nvPr>
            <p:ph type="body" idx="20"/>
          </p:nvPr>
        </p:nvSpPr>
        <p:spPr>
          <a:xfrm>
            <a:off x="7171839" y="5251747"/>
            <a:ext cx="4637993" cy="232115"/>
          </a:xfrm>
        </p:spPr>
        <p:txBody>
          <a:bodyPr/>
          <a:lstStyle/>
          <a:p>
            <a:endParaRPr lang="en-US"/>
          </a:p>
        </p:txBody>
      </p:sp>
      <p:sp>
        <p:nvSpPr>
          <p:cNvPr id="3" name="Content Placeholder 2">
            <a:extLst>
              <a:ext uri="{FF2B5EF4-FFF2-40B4-BE49-F238E27FC236}">
                <a16:creationId xmlns:a16="http://schemas.microsoft.com/office/drawing/2014/main" id="{FD0F2147-F2CF-7092-A11E-2063C61CA6F0}"/>
              </a:ext>
            </a:extLst>
          </p:cNvPr>
          <p:cNvSpPr>
            <a:spLocks noGrp="1"/>
          </p:cNvSpPr>
          <p:nvPr>
            <p:ph sz="half" idx="2"/>
          </p:nvPr>
        </p:nvSpPr>
        <p:spPr>
          <a:xfrm>
            <a:off x="7170594" y="415990"/>
            <a:ext cx="4629330" cy="4817096"/>
          </a:xfrm>
        </p:spPr>
        <p:txBody>
          <a:bodyPr>
            <a:normAutofit/>
          </a:bodyPr>
          <a:lstStyle/>
          <a:p>
            <a:r>
              <a:rPr lang="en-US" sz="3000" dirty="0"/>
              <a:t>SOVEREIGNTY </a:t>
            </a:r>
          </a:p>
          <a:p>
            <a:r>
              <a:rPr lang="en-US" sz="3000" dirty="0"/>
              <a:t>EUROPEAN</a:t>
            </a:r>
          </a:p>
        </p:txBody>
      </p:sp>
      <p:graphicFrame>
        <p:nvGraphicFramePr>
          <p:cNvPr id="6" name="Content Placeholder 3">
            <a:extLst>
              <a:ext uri="{FF2B5EF4-FFF2-40B4-BE49-F238E27FC236}">
                <a16:creationId xmlns:a16="http://schemas.microsoft.com/office/drawing/2014/main" id="{8BD4BAD9-E9CB-0873-37CE-B2C5EB0D17DD}"/>
              </a:ext>
            </a:extLst>
          </p:cNvPr>
          <p:cNvGraphicFramePr>
            <a:graphicFrameLocks noGrp="1"/>
          </p:cNvGraphicFramePr>
          <p:nvPr>
            <p:ph sz="half" idx="1"/>
            <p:extLst>
              <p:ext uri="{D42A27DB-BD31-4B8C-83A1-F6EECF244321}">
                <p14:modId xmlns:p14="http://schemas.microsoft.com/office/powerpoint/2010/main" val="3215086113"/>
              </p:ext>
            </p:extLst>
          </p:nvPr>
        </p:nvGraphicFramePr>
        <p:xfrm>
          <a:off x="398624" y="1430895"/>
          <a:ext cx="6392782" cy="4580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01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7F8F-19A6-A5F1-0916-B448F926D303}"/>
              </a:ext>
            </a:extLst>
          </p:cNvPr>
          <p:cNvSpPr>
            <a:spLocks noGrp="1"/>
          </p:cNvSpPr>
          <p:nvPr>
            <p:ph type="title"/>
          </p:nvPr>
        </p:nvSpPr>
        <p:spPr/>
        <p:txBody>
          <a:bodyPr>
            <a:normAutofit/>
          </a:bodyPr>
          <a:lstStyle/>
          <a:p>
            <a:r>
              <a:rPr lang="en-US" dirty="0"/>
              <a:t>Macron’s </a:t>
            </a:r>
            <a:r>
              <a:rPr lang="en-US" dirty="0" err="1"/>
              <a:t>rethoric</a:t>
            </a:r>
            <a:br>
              <a:rPr lang="en-US" dirty="0"/>
            </a:br>
            <a:r>
              <a:rPr lang="en-US" dirty="0"/>
              <a:t>His Pathos</a:t>
            </a:r>
          </a:p>
        </p:txBody>
      </p:sp>
      <p:sp>
        <p:nvSpPr>
          <p:cNvPr id="3" name="Content Placeholder 2">
            <a:extLst>
              <a:ext uri="{FF2B5EF4-FFF2-40B4-BE49-F238E27FC236}">
                <a16:creationId xmlns:a16="http://schemas.microsoft.com/office/drawing/2014/main" id="{6C3ED8AD-069F-CA9F-6CA5-4E549787929A}"/>
              </a:ext>
            </a:extLst>
          </p:cNvPr>
          <p:cNvSpPr>
            <a:spLocks noGrp="1"/>
          </p:cNvSpPr>
          <p:nvPr>
            <p:ph sz="half" idx="1"/>
          </p:nvPr>
        </p:nvSpPr>
        <p:spPr>
          <a:xfrm>
            <a:off x="6229351" y="2676524"/>
            <a:ext cx="5181600" cy="3339964"/>
          </a:xfrm>
        </p:spPr>
        <p:txBody>
          <a:bodyPr/>
          <a:lstStyle/>
          <a:p>
            <a:endParaRPr lang="en-GB" sz="1800" b="1" dirty="0">
              <a:effectLst/>
              <a:latin typeface="SabonNextLTPro"/>
            </a:endParaRPr>
          </a:p>
          <a:p>
            <a:endParaRPr lang="en-GB" sz="1800" b="1" dirty="0">
              <a:latin typeface="SabonNextLTPro"/>
            </a:endParaRPr>
          </a:p>
          <a:p>
            <a:r>
              <a:rPr lang="en-GB" sz="1800" b="1" dirty="0">
                <a:effectLst/>
                <a:latin typeface="SabonNextLTPro"/>
              </a:rPr>
              <a:t>“this Europe of landscapes and folklores, this Europe of Erasmus</a:t>
            </a:r>
            <a:r>
              <a:rPr lang="en-GB" sz="1800" b="1" dirty="0">
                <a:latin typeface="SabonNextLTPro"/>
              </a:rPr>
              <a:t> (…) </a:t>
            </a:r>
            <a:r>
              <a:rPr lang="en-GB" sz="1800" dirty="0">
                <a:effectLst/>
                <a:latin typeface="SabonNextLTPro"/>
              </a:rPr>
              <a:t>this Europe, which has lived through so many wars and conflicts</a:t>
            </a:r>
            <a:r>
              <a:rPr lang="en-GB" sz="1800" b="1" dirty="0">
                <a:effectLst/>
                <a:latin typeface="SabonNextLTPro"/>
              </a:rPr>
              <a:t>: what holds it together is its culture.” </a:t>
            </a:r>
          </a:p>
          <a:p>
            <a:r>
              <a:rPr lang="en-GB" sz="1800" dirty="0">
                <a:effectLst/>
                <a:latin typeface="SabonNextLTPro"/>
              </a:rPr>
              <a:t>“finding opportunity in adversity” </a:t>
            </a:r>
            <a:r>
              <a:rPr lang="en-GB" sz="1800" dirty="0">
                <a:latin typeface="SabonNextLTPro"/>
              </a:rPr>
              <a:t>and arguing</a:t>
            </a:r>
            <a:r>
              <a:rPr lang="en-GB" sz="1800" dirty="0">
                <a:effectLst/>
                <a:latin typeface="SabonNextLTPro"/>
              </a:rPr>
              <a:t> that “the right moment” had come</a:t>
            </a:r>
            <a:endParaRPr lang="en-GB" dirty="0"/>
          </a:p>
          <a:p>
            <a:endParaRPr lang="en-GB" dirty="0"/>
          </a:p>
          <a:p>
            <a:endParaRPr lang="en-US" dirty="0"/>
          </a:p>
        </p:txBody>
      </p:sp>
      <p:sp>
        <p:nvSpPr>
          <p:cNvPr id="4" name="Content Placeholder 3">
            <a:extLst>
              <a:ext uri="{FF2B5EF4-FFF2-40B4-BE49-F238E27FC236}">
                <a16:creationId xmlns:a16="http://schemas.microsoft.com/office/drawing/2014/main" id="{0EFD8CED-E7BC-E48E-DDFE-42EFD22EAB85}"/>
              </a:ext>
            </a:extLst>
          </p:cNvPr>
          <p:cNvSpPr>
            <a:spLocks noGrp="1"/>
          </p:cNvSpPr>
          <p:nvPr>
            <p:ph sz="half" idx="2"/>
          </p:nvPr>
        </p:nvSpPr>
        <p:spPr/>
        <p:txBody>
          <a:bodyPr/>
          <a:lstStyle/>
          <a:p>
            <a:pPr algn="just"/>
            <a:endParaRPr lang="en-GB" sz="1800" dirty="0">
              <a:latin typeface="SabonNextLTPro"/>
            </a:endParaRPr>
          </a:p>
          <a:p>
            <a:pPr algn="just"/>
            <a:r>
              <a:rPr lang="en-GB" sz="1800" dirty="0">
                <a:latin typeface="SabonNextLTPro"/>
              </a:rPr>
              <a:t>‘A</a:t>
            </a:r>
            <a:r>
              <a:rPr lang="en-GB" sz="1800" dirty="0">
                <a:effectLst/>
                <a:latin typeface="SabonNextLTPro"/>
              </a:rPr>
              <a:t>t a given moment, despite not speaking the same language and having these unfamiliar and complex differences, </a:t>
            </a:r>
            <a:r>
              <a:rPr lang="en-GB" sz="1800" i="1" dirty="0">
                <a:effectLst/>
                <a:latin typeface="SabonNextLTPro"/>
              </a:rPr>
              <a:t>we decide to move forward together instead of letting those things drive us apart’</a:t>
            </a:r>
          </a:p>
          <a:p>
            <a:pPr algn="just"/>
            <a:r>
              <a:rPr lang="en-GB" sz="1800" b="1" dirty="0">
                <a:effectLst/>
                <a:latin typeface="SabonNextLTPro"/>
              </a:rPr>
              <a:t>“I want to see the European Sisyphus happy.” </a:t>
            </a:r>
          </a:p>
          <a:p>
            <a:pPr algn="just"/>
            <a:r>
              <a:rPr lang="en-GB" sz="1800" dirty="0">
                <a:effectLst/>
                <a:latin typeface="SabonNextLTPro"/>
              </a:rPr>
              <a:t>Macron personalises Europeans in the mythological Greek figure by combining this classical element of European imagery with the adjective “European” </a:t>
            </a:r>
            <a:endParaRPr lang="en-GB" dirty="0"/>
          </a:p>
          <a:p>
            <a:pPr algn="just"/>
            <a:r>
              <a:rPr lang="en-GB" sz="1800" b="1" dirty="0">
                <a:effectLst/>
                <a:latin typeface="SabonNextLTPro"/>
              </a:rPr>
              <a:t>He switches to pathos-mode, when talking about European identity </a:t>
            </a:r>
            <a:endParaRPr lang="en-GB" b="1" dirty="0"/>
          </a:p>
          <a:p>
            <a:pPr algn="just"/>
            <a:r>
              <a:rPr lang="en-GB" sz="1800" dirty="0">
                <a:effectLst/>
                <a:latin typeface="SabonNextLTPro"/>
              </a:rPr>
              <a:t>“We are less the victims of our enemies than of our own inertia” </a:t>
            </a:r>
            <a:endParaRPr lang="en-GB" dirty="0"/>
          </a:p>
          <a:p>
            <a:endParaRPr lang="en-US" dirty="0"/>
          </a:p>
        </p:txBody>
      </p:sp>
    </p:spTree>
    <p:extLst>
      <p:ext uri="{BB962C8B-B14F-4D97-AF65-F5344CB8AC3E}">
        <p14:creationId xmlns:p14="http://schemas.microsoft.com/office/powerpoint/2010/main" val="123453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3AA4-DDF2-8A27-9584-78105737D96C}"/>
              </a:ext>
            </a:extLst>
          </p:cNvPr>
          <p:cNvSpPr>
            <a:spLocks noGrp="1"/>
          </p:cNvSpPr>
          <p:nvPr>
            <p:ph type="title"/>
          </p:nvPr>
        </p:nvSpPr>
        <p:spPr/>
        <p:txBody>
          <a:bodyPr>
            <a:normAutofit/>
          </a:bodyPr>
          <a:lstStyle/>
          <a:p>
            <a:pPr algn="ctr"/>
            <a:r>
              <a:rPr lang="en-GB" sz="3300" b="1" dirty="0">
                <a:latin typeface="SabonNextLTPro"/>
              </a:rPr>
              <a:t> A certain idea of Europe</a:t>
            </a:r>
            <a:br>
              <a:rPr lang="en-GB" dirty="0"/>
            </a:br>
            <a:endParaRPr lang="en-US" dirty="0"/>
          </a:p>
        </p:txBody>
      </p:sp>
      <p:sp>
        <p:nvSpPr>
          <p:cNvPr id="3" name="Content Placeholder 2">
            <a:extLst>
              <a:ext uri="{FF2B5EF4-FFF2-40B4-BE49-F238E27FC236}">
                <a16:creationId xmlns:a16="http://schemas.microsoft.com/office/drawing/2014/main" id="{FC41C9D8-CB5C-F246-1F9D-29332518AE5C}"/>
              </a:ext>
            </a:extLst>
          </p:cNvPr>
          <p:cNvSpPr>
            <a:spLocks noGrp="1"/>
          </p:cNvSpPr>
          <p:nvPr>
            <p:ph sz="half" idx="1"/>
          </p:nvPr>
        </p:nvSpPr>
        <p:spPr/>
        <p:txBody>
          <a:bodyPr>
            <a:normAutofit lnSpcReduction="10000"/>
          </a:bodyPr>
          <a:lstStyle/>
          <a:p>
            <a:pPr algn="just"/>
            <a:endParaRPr lang="en-GB" sz="2200" b="1" dirty="0">
              <a:effectLst/>
              <a:latin typeface="SabonNextLTPro"/>
            </a:endParaRPr>
          </a:p>
          <a:p>
            <a:pPr algn="just"/>
            <a:r>
              <a:rPr lang="en-GB" sz="2200" b="1" dirty="0">
                <a:effectLst/>
                <a:latin typeface="SabonNextLTPro"/>
              </a:rPr>
              <a:t>“If Gaullism stands for a “certain idea of France”, </a:t>
            </a:r>
            <a:r>
              <a:rPr lang="en-GB" sz="2200" b="1" dirty="0" err="1">
                <a:effectLst/>
                <a:latin typeface="SabonNextLTPro"/>
              </a:rPr>
              <a:t>Macro­nism</a:t>
            </a:r>
            <a:r>
              <a:rPr lang="en-GB" sz="2200" b="1" dirty="0">
                <a:effectLst/>
                <a:latin typeface="SabonNextLTPro"/>
              </a:rPr>
              <a:t> presents itself as a “certain idea of Europe”.</a:t>
            </a:r>
            <a:endParaRPr lang="en-GB" sz="2200" b="1" dirty="0"/>
          </a:p>
          <a:p>
            <a:pPr algn="just"/>
            <a:r>
              <a:rPr lang="en-GB" sz="2200" dirty="0">
                <a:effectLst/>
                <a:latin typeface="SabonNextLTPro"/>
              </a:rPr>
              <a:t> However, </a:t>
            </a:r>
            <a:r>
              <a:rPr lang="en-GB" sz="1800" dirty="0">
                <a:effectLst/>
                <a:latin typeface="SabonNextLTPro"/>
              </a:rPr>
              <a:t>there is a certain amount of contradiction between Macron’s “unilateralism in diplomatic and military action” </a:t>
            </a:r>
            <a:r>
              <a:rPr lang="en-GB" sz="1800" dirty="0">
                <a:latin typeface="SabonNextLTPro"/>
              </a:rPr>
              <a:t>and</a:t>
            </a:r>
            <a:r>
              <a:rPr lang="en-GB" sz="1800" dirty="0">
                <a:effectLst/>
                <a:latin typeface="SabonNextLTPro"/>
              </a:rPr>
              <a:t> “his own rhetoric and credibility as the “champion of European interests”</a:t>
            </a:r>
            <a:endParaRPr lang="en-GB" dirty="0"/>
          </a:p>
          <a:p>
            <a:endParaRPr lang="en-GB" dirty="0"/>
          </a:p>
          <a:p>
            <a:endParaRPr lang="en-US" dirty="0"/>
          </a:p>
        </p:txBody>
      </p:sp>
      <p:sp>
        <p:nvSpPr>
          <p:cNvPr id="4" name="Content Placeholder 3">
            <a:extLst>
              <a:ext uri="{FF2B5EF4-FFF2-40B4-BE49-F238E27FC236}">
                <a16:creationId xmlns:a16="http://schemas.microsoft.com/office/drawing/2014/main" id="{A34CAE4D-57DD-970B-6C34-195CE5757268}"/>
              </a:ext>
            </a:extLst>
          </p:cNvPr>
          <p:cNvSpPr>
            <a:spLocks noGrp="1"/>
          </p:cNvSpPr>
          <p:nvPr>
            <p:ph sz="half" idx="2"/>
          </p:nvPr>
        </p:nvSpPr>
        <p:spPr/>
        <p:txBody>
          <a:bodyPr>
            <a:normAutofit lnSpcReduction="10000"/>
          </a:bodyPr>
          <a:lstStyle/>
          <a:p>
            <a:pPr algn="just"/>
            <a:r>
              <a:rPr lang="en-GB" sz="1800" dirty="0">
                <a:effectLst/>
                <a:latin typeface="SabonNextLTPro"/>
              </a:rPr>
              <a:t>“To those who say that is </a:t>
            </a:r>
            <a:r>
              <a:rPr lang="en-GB" sz="1800" b="1" dirty="0">
                <a:effectLst/>
                <a:latin typeface="SabonNextLTPro"/>
              </a:rPr>
              <a:t>an impossible task</a:t>
            </a:r>
            <a:r>
              <a:rPr lang="en-GB" sz="1800" dirty="0">
                <a:effectLst/>
                <a:latin typeface="SabonNextLTPro"/>
              </a:rPr>
              <a:t>, I reply: you may be used to giving up; I am not. To those who say it is too difficult, I say: think of Robert Schuman five years after a war, from which the blood was barely dry” </a:t>
            </a:r>
          </a:p>
          <a:p>
            <a:pPr algn="just"/>
            <a:r>
              <a:rPr lang="en-GB" sz="1800" dirty="0">
                <a:effectLst/>
                <a:latin typeface="SabonNextLTPro"/>
              </a:rPr>
              <a:t>In his Sorbonne speech, Macron acknowledges the existing differences and divides among member states and, respond by arguing for an </a:t>
            </a:r>
            <a:r>
              <a:rPr lang="en-GB" sz="2200" b="1" dirty="0">
                <a:effectLst/>
                <a:latin typeface="SabonNextLTPro"/>
              </a:rPr>
              <a:t>ever-deeper European union at different speeds</a:t>
            </a:r>
            <a:endParaRPr lang="en-GB" sz="2200" b="1" dirty="0"/>
          </a:p>
          <a:p>
            <a:pPr algn="just"/>
            <a:r>
              <a:rPr lang="en-GB" sz="2200" dirty="0">
                <a:effectLst/>
                <a:latin typeface="SabonNextLTPro"/>
              </a:rPr>
              <a:t>Macron expresses the conviction that the </a:t>
            </a:r>
            <a:r>
              <a:rPr lang="en-GB" sz="2200" b="1" dirty="0">
                <a:effectLst/>
                <a:latin typeface="SabonNextLTPro"/>
              </a:rPr>
              <a:t>UK</a:t>
            </a:r>
            <a:r>
              <a:rPr lang="en-GB" sz="2200" dirty="0">
                <a:effectLst/>
                <a:latin typeface="SabonNextLTPro"/>
              </a:rPr>
              <a:t> will find its way back into the EU</a:t>
            </a:r>
          </a:p>
          <a:p>
            <a:pPr algn="just"/>
            <a:r>
              <a:rPr lang="en-GB" sz="1800" b="1" dirty="0">
                <a:effectLst/>
                <a:latin typeface="SabonNextLTPro"/>
              </a:rPr>
              <a:t>Macron sees a more efficient, less bureaucratic EU to counteract </a:t>
            </a:r>
            <a:r>
              <a:rPr lang="en-GB" sz="1800" b="1" dirty="0">
                <a:latin typeface="SabonNextLTPro"/>
              </a:rPr>
              <a:t>its</a:t>
            </a:r>
            <a:r>
              <a:rPr lang="en-GB" sz="1800" b="1" dirty="0">
                <a:effectLst/>
                <a:latin typeface="SabonNextLTPro"/>
              </a:rPr>
              <a:t> declining</a:t>
            </a:r>
            <a:r>
              <a:rPr lang="en-GB" sz="1800" b="1" dirty="0">
                <a:latin typeface="SabonNextLTPro"/>
              </a:rPr>
              <a:t> </a:t>
            </a:r>
            <a:r>
              <a:rPr lang="en-GB" sz="1800" b="1" dirty="0">
                <a:effectLst/>
                <a:latin typeface="SabonNextLTPro"/>
              </a:rPr>
              <a:t>legitimacy.</a:t>
            </a:r>
            <a:endParaRPr lang="en-GB" b="1" dirty="0"/>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338299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36491-D8F3-CC89-80E5-56262B90FCF6}"/>
              </a:ext>
            </a:extLst>
          </p:cNvPr>
          <p:cNvSpPr>
            <a:spLocks noGrp="1"/>
          </p:cNvSpPr>
          <p:nvPr>
            <p:ph type="title"/>
          </p:nvPr>
        </p:nvSpPr>
        <p:spPr/>
        <p:txBody>
          <a:bodyPr>
            <a:normAutofit/>
          </a:bodyPr>
          <a:lstStyle/>
          <a:p>
            <a:r>
              <a:rPr lang="en-US" sz="3000" dirty="0"/>
              <a:t>European Universities: an old idea?</a:t>
            </a:r>
          </a:p>
        </p:txBody>
      </p:sp>
      <p:sp>
        <p:nvSpPr>
          <p:cNvPr id="5" name="Content Placeholder 4">
            <a:extLst>
              <a:ext uri="{FF2B5EF4-FFF2-40B4-BE49-F238E27FC236}">
                <a16:creationId xmlns:a16="http://schemas.microsoft.com/office/drawing/2014/main" id="{ECB4F157-F2C2-B1C0-8A3A-64FD9A08CE00}"/>
              </a:ext>
            </a:extLst>
          </p:cNvPr>
          <p:cNvSpPr>
            <a:spLocks noGrp="1"/>
          </p:cNvSpPr>
          <p:nvPr>
            <p:ph sz="half" idx="1"/>
          </p:nvPr>
        </p:nvSpPr>
        <p:spPr>
          <a:xfrm>
            <a:off x="6229351" y="3251200"/>
            <a:ext cx="5181600" cy="3213100"/>
          </a:xfrm>
        </p:spPr>
        <p:txBody>
          <a:bodyPr>
            <a:normAutofit fontScale="92500" lnSpcReduction="10000"/>
          </a:bodyPr>
          <a:lstStyle/>
          <a:p>
            <a:r>
              <a:rPr lang="en-US" dirty="0">
                <a:latin typeface="Times New Roman" panose="02020603050405020304" pitchFamily="18" charset="0"/>
              </a:rPr>
              <a:t>Macron’s vision for a </a:t>
            </a:r>
            <a:r>
              <a:rPr lang="en-GB" b="0" i="0" dirty="0">
                <a:solidFill>
                  <a:srgbClr val="4A4A4A"/>
                </a:solidFill>
                <a:effectLst/>
                <a:latin typeface="Times New Roman" panose="02020603050405020304" pitchFamily="18" charset="0"/>
              </a:rPr>
              <a:t>“fair, protective and ambitious Europe”</a:t>
            </a:r>
          </a:p>
          <a:p>
            <a:r>
              <a:rPr lang="en-GB" b="0" i="0" dirty="0">
                <a:solidFill>
                  <a:srgbClr val="4A4A4A"/>
                </a:solidFill>
                <a:effectLst/>
                <a:latin typeface="Times New Roman" panose="02020603050405020304" pitchFamily="18" charset="0"/>
              </a:rPr>
              <a:t>Macron stated </a:t>
            </a:r>
            <a:r>
              <a:rPr lang="en-GB" b="1" dirty="0">
                <a:solidFill>
                  <a:srgbClr val="4A4A4A"/>
                </a:solidFill>
                <a:effectLst/>
                <a:latin typeface="Times New Roman" panose="02020603050405020304" pitchFamily="18" charset="0"/>
              </a:rPr>
              <a:t>“the strongest cement that binds the European Union together will always be culture and knowledge” </a:t>
            </a:r>
          </a:p>
          <a:p>
            <a:r>
              <a:rPr lang="en-GB" b="0" i="0" dirty="0">
                <a:solidFill>
                  <a:srgbClr val="4A4A4A"/>
                </a:solidFill>
                <a:effectLst/>
                <a:latin typeface="Times New Roman" panose="02020603050405020304" pitchFamily="18" charset="0"/>
              </a:rPr>
              <a:t>”Europe is a place where all students can speak at least two European languages by 2024</a:t>
            </a:r>
            <a:endParaRPr lang="en-US" dirty="0">
              <a:latin typeface="Times New Roman" panose="02020603050405020304" pitchFamily="18" charset="0"/>
            </a:endParaRPr>
          </a:p>
        </p:txBody>
      </p:sp>
      <p:sp>
        <p:nvSpPr>
          <p:cNvPr id="6" name="Content Placeholder 5">
            <a:extLst>
              <a:ext uri="{FF2B5EF4-FFF2-40B4-BE49-F238E27FC236}">
                <a16:creationId xmlns:a16="http://schemas.microsoft.com/office/drawing/2014/main" id="{776232E5-8F90-EB7B-C854-1EC90ADDB8E4}"/>
              </a:ext>
            </a:extLst>
          </p:cNvPr>
          <p:cNvSpPr>
            <a:spLocks noGrp="1"/>
          </p:cNvSpPr>
          <p:nvPr>
            <p:ph sz="half" idx="2"/>
          </p:nvPr>
        </p:nvSpPr>
        <p:spPr>
          <a:xfrm>
            <a:off x="706218" y="1322664"/>
            <a:ext cx="4362445" cy="5294036"/>
          </a:xfrm>
        </p:spPr>
        <p:txBody>
          <a:bodyPr>
            <a:noAutofit/>
          </a:bodyPr>
          <a:lstStyle/>
          <a:p>
            <a:pPr algn="just"/>
            <a:r>
              <a:rPr lang="en-GB" sz="2200" b="0" i="0" dirty="0">
                <a:solidFill>
                  <a:srgbClr val="4A4A4A"/>
                </a:solidFill>
                <a:effectLst/>
                <a:latin typeface="Times New Roman" panose="02020603050405020304" pitchFamily="18" charset="0"/>
              </a:rPr>
              <a:t>In the late 1960s, European leaders agreed to fund the </a:t>
            </a:r>
            <a:r>
              <a:rPr lang="en-GB" sz="2200" b="0" i="0" u="none" strike="noStrike" dirty="0">
                <a:solidFill>
                  <a:srgbClr val="FF0000"/>
                </a:solidFill>
                <a:effectLst/>
                <a:latin typeface="Times New Roman" panose="02020603050405020304" pitchFamily="18" charset="0"/>
                <a:hlinkClick r:id="rId2"/>
              </a:rPr>
              <a:t>European University Institute</a:t>
            </a:r>
            <a:r>
              <a:rPr lang="en-GB" sz="2200" b="0" i="1" dirty="0">
                <a:solidFill>
                  <a:srgbClr val="4A4A4A"/>
                </a:solidFill>
                <a:effectLst/>
                <a:latin typeface="Times New Roman" panose="02020603050405020304" pitchFamily="18" charset="0"/>
              </a:rPr>
              <a:t>,</a:t>
            </a:r>
            <a:r>
              <a:rPr lang="en-GB" sz="2200" b="0" i="0" dirty="0">
                <a:solidFill>
                  <a:srgbClr val="4A4A4A"/>
                </a:solidFill>
                <a:effectLst/>
                <a:latin typeface="Times New Roman" panose="02020603050405020304" pitchFamily="18" charset="0"/>
              </a:rPr>
              <a:t> Florence, the postgraduate and post-doctoral institute in the social sciences which opened in 1972. </a:t>
            </a:r>
            <a:r>
              <a:rPr lang="en-GB" sz="2200" b="0" i="0" dirty="0">
                <a:solidFill>
                  <a:srgbClr val="000000"/>
                </a:solidFill>
                <a:effectLst/>
                <a:latin typeface="Times New Roman" panose="02020603050405020304" pitchFamily="18" charset="0"/>
              </a:rPr>
              <a:t>Several institutions and initiatives can be seen as predecessors of the European university, such as the </a:t>
            </a:r>
            <a:r>
              <a:rPr lang="en-GB" sz="2200" b="0" i="0" u="sng" dirty="0">
                <a:solidFill>
                  <a:srgbClr val="4B4B4E"/>
                </a:solidFill>
                <a:effectLst/>
                <a:latin typeface="Times New Roman" panose="02020603050405020304" pitchFamily="18" charset="0"/>
                <a:hlinkClick r:id="rId3"/>
              </a:rPr>
              <a:t>4EU Alliance</a:t>
            </a:r>
            <a:r>
              <a:rPr lang="en-GB" sz="2200" b="0" i="0" dirty="0">
                <a:solidFill>
                  <a:srgbClr val="000000"/>
                </a:solidFill>
                <a:effectLst/>
                <a:latin typeface="Times New Roman" panose="02020603050405020304" pitchFamily="18" charset="0"/>
              </a:rPr>
              <a:t>, the </a:t>
            </a:r>
            <a:r>
              <a:rPr lang="en-GB" sz="2200" b="0" i="0" u="sng" dirty="0">
                <a:solidFill>
                  <a:srgbClr val="4B4B4E"/>
                </a:solidFill>
                <a:effectLst/>
                <a:latin typeface="Times New Roman" panose="02020603050405020304" pitchFamily="18" charset="0"/>
                <a:hlinkClick r:id="rId4"/>
              </a:rPr>
              <a:t>EuroTech Alliance</a:t>
            </a:r>
            <a:r>
              <a:rPr lang="en-GB" sz="2200" b="0" i="0" dirty="0">
                <a:solidFill>
                  <a:srgbClr val="000000"/>
                </a:solidFill>
                <a:effectLst/>
                <a:latin typeface="Times New Roman" panose="02020603050405020304" pitchFamily="18" charset="0"/>
              </a:rPr>
              <a:t>, </a:t>
            </a:r>
            <a:r>
              <a:rPr lang="en-GB" sz="2200" b="0" i="0" u="sng" dirty="0">
                <a:solidFill>
                  <a:srgbClr val="4B4B4E"/>
                </a:solidFill>
                <a:effectLst/>
                <a:latin typeface="Times New Roman" panose="02020603050405020304" pitchFamily="18" charset="0"/>
                <a:hlinkClick r:id="rId5"/>
              </a:rPr>
              <a:t>ESCP Europe</a:t>
            </a:r>
            <a:r>
              <a:rPr lang="en-GB" sz="2200" b="0" i="0" dirty="0">
                <a:solidFill>
                  <a:srgbClr val="000000"/>
                </a:solidFill>
                <a:effectLst/>
                <a:latin typeface="Times New Roman" panose="02020603050405020304" pitchFamily="18" charset="0"/>
              </a:rPr>
              <a:t>, the </a:t>
            </a:r>
            <a:r>
              <a:rPr lang="en-GB" sz="2200" b="0" i="0" u="sng" dirty="0">
                <a:solidFill>
                  <a:srgbClr val="4B4B4E"/>
                </a:solidFill>
                <a:effectLst/>
                <a:latin typeface="Times New Roman" panose="02020603050405020304" pitchFamily="18" charset="0"/>
                <a:hlinkClick r:id="rId6"/>
              </a:rPr>
              <a:t>Franco-German University</a:t>
            </a:r>
            <a:r>
              <a:rPr lang="en-GB" sz="2200" b="0" i="0" dirty="0">
                <a:solidFill>
                  <a:srgbClr val="000000"/>
                </a:solidFill>
                <a:effectLst/>
                <a:latin typeface="Times New Roman" panose="02020603050405020304" pitchFamily="18" charset="0"/>
              </a:rPr>
              <a:t>, and obviously the </a:t>
            </a:r>
            <a:r>
              <a:rPr lang="en-GB" sz="2200" b="0" i="0" u="sng" dirty="0">
                <a:solidFill>
                  <a:srgbClr val="4B4B4E"/>
                </a:solidFill>
                <a:effectLst/>
                <a:latin typeface="Times New Roman" panose="02020603050405020304" pitchFamily="18" charset="0"/>
                <a:hlinkClick r:id="rId7"/>
              </a:rPr>
              <a:t>Erasmus+</a:t>
            </a:r>
            <a:r>
              <a:rPr lang="en-GB" sz="2200" b="0" i="0" dirty="0">
                <a:solidFill>
                  <a:srgbClr val="000000"/>
                </a:solidFill>
                <a:effectLst/>
                <a:latin typeface="Times New Roman" panose="02020603050405020304" pitchFamily="18" charset="0"/>
              </a:rPr>
              <a:t> program.</a:t>
            </a:r>
            <a:endParaRPr lang="en-GB" sz="2200" b="0" i="0" dirty="0">
              <a:solidFill>
                <a:srgbClr val="4A4A4A"/>
              </a:solidFill>
              <a:effectLst/>
              <a:latin typeface="Times New Roman" panose="02020603050405020304" pitchFamily="18" charset="0"/>
            </a:endParaRPr>
          </a:p>
          <a:p>
            <a:pPr algn="just"/>
            <a:r>
              <a:rPr lang="en-GB" sz="2200" b="0" i="0" dirty="0">
                <a:solidFill>
                  <a:srgbClr val="4A4A4A"/>
                </a:solidFill>
                <a:effectLst/>
                <a:latin typeface="Times New Roman" panose="02020603050405020304" pitchFamily="18" charset="0"/>
              </a:rPr>
              <a:t>Macron’s vision of relaunch of the European Union </a:t>
            </a:r>
            <a:r>
              <a:rPr lang="en-GB" sz="2200" dirty="0">
                <a:solidFill>
                  <a:srgbClr val="4A4A4A"/>
                </a:solidFill>
                <a:latin typeface="Times New Roman" panose="02020603050405020304" pitchFamily="18" charset="0"/>
              </a:rPr>
              <a:t>included</a:t>
            </a:r>
            <a:r>
              <a:rPr lang="en-GB" sz="2200" b="0" i="0" dirty="0">
                <a:solidFill>
                  <a:srgbClr val="4A4A4A"/>
                </a:solidFill>
                <a:effectLst/>
                <a:latin typeface="Times New Roman" panose="02020603050405020304" pitchFamily="18" charset="0"/>
              </a:rPr>
              <a:t> a revised idea of higher education</a:t>
            </a:r>
            <a:endParaRPr lang="en-US" sz="2200" dirty="0">
              <a:latin typeface="Times New Roman" panose="02020603050405020304" pitchFamily="18" charset="0"/>
            </a:endParaRPr>
          </a:p>
        </p:txBody>
      </p:sp>
    </p:spTree>
    <p:extLst>
      <p:ext uri="{BB962C8B-B14F-4D97-AF65-F5344CB8AC3E}">
        <p14:creationId xmlns:p14="http://schemas.microsoft.com/office/powerpoint/2010/main" val="29781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89A2-C307-0F21-53F2-AD24E5F31D7F}"/>
              </a:ext>
            </a:extLst>
          </p:cNvPr>
          <p:cNvSpPr>
            <a:spLocks noGrp="1"/>
          </p:cNvSpPr>
          <p:nvPr>
            <p:ph type="title"/>
          </p:nvPr>
        </p:nvSpPr>
        <p:spPr/>
        <p:txBody>
          <a:bodyPr>
            <a:normAutofit fontScale="90000"/>
          </a:bodyPr>
          <a:lstStyle/>
          <a:p>
            <a:pPr algn="ctr"/>
            <a:r>
              <a:rPr lang="en-US" dirty="0"/>
              <a:t>Previous and future networks of Edu in the EC/EU</a:t>
            </a:r>
          </a:p>
        </p:txBody>
      </p:sp>
      <p:sp>
        <p:nvSpPr>
          <p:cNvPr id="3" name="Content Placeholder 2">
            <a:extLst>
              <a:ext uri="{FF2B5EF4-FFF2-40B4-BE49-F238E27FC236}">
                <a16:creationId xmlns:a16="http://schemas.microsoft.com/office/drawing/2014/main" id="{7BA4DD44-CCAC-3D7F-4BD2-495ADC96879D}"/>
              </a:ext>
            </a:extLst>
          </p:cNvPr>
          <p:cNvSpPr>
            <a:spLocks noGrp="1"/>
          </p:cNvSpPr>
          <p:nvPr>
            <p:ph sz="half" idx="1"/>
          </p:nvPr>
        </p:nvSpPr>
        <p:spPr/>
        <p:txBody>
          <a:bodyPr>
            <a:normAutofit fontScale="85000" lnSpcReduction="10000"/>
          </a:bodyPr>
          <a:lstStyle/>
          <a:p>
            <a:pPr algn="just"/>
            <a:r>
              <a:rPr lang="en-GB" b="0" i="0" dirty="0">
                <a:solidFill>
                  <a:srgbClr val="4A4A4A"/>
                </a:solidFill>
                <a:effectLst/>
                <a:latin typeface="Roboto" panose="02000000000000000000" pitchFamily="2" charset="0"/>
              </a:rPr>
              <a:t> </a:t>
            </a:r>
          </a:p>
          <a:p>
            <a:pPr algn="just"/>
            <a:r>
              <a:rPr lang="en-GB" b="1" i="1" dirty="0">
                <a:solidFill>
                  <a:srgbClr val="4A4A4A"/>
                </a:solidFill>
                <a:effectLst/>
                <a:latin typeface="Roboto" panose="02000000000000000000" pitchFamily="2" charset="0"/>
              </a:rPr>
              <a:t>According to Macron it was time to create “European Universities—a network of universities across Europe” that will “be drivers of educational innovation and the quest for excellence.”</a:t>
            </a:r>
          </a:p>
          <a:p>
            <a:endParaRPr lang="en-US" dirty="0"/>
          </a:p>
        </p:txBody>
      </p:sp>
      <p:sp>
        <p:nvSpPr>
          <p:cNvPr id="4" name="Content Placeholder 3">
            <a:extLst>
              <a:ext uri="{FF2B5EF4-FFF2-40B4-BE49-F238E27FC236}">
                <a16:creationId xmlns:a16="http://schemas.microsoft.com/office/drawing/2014/main" id="{BCBC774F-4B07-BBB2-AB1E-73639B2C70C8}"/>
              </a:ext>
            </a:extLst>
          </p:cNvPr>
          <p:cNvSpPr>
            <a:spLocks noGrp="1"/>
          </p:cNvSpPr>
          <p:nvPr>
            <p:ph sz="half" idx="2"/>
          </p:nvPr>
        </p:nvSpPr>
        <p:spPr/>
        <p:txBody>
          <a:bodyPr>
            <a:normAutofit fontScale="85000" lnSpcReduction="10000"/>
          </a:bodyPr>
          <a:lstStyle/>
          <a:p>
            <a:pPr algn="just"/>
            <a:r>
              <a:rPr lang="en-GB" dirty="0">
                <a:solidFill>
                  <a:srgbClr val="4A4A4A"/>
                </a:solidFill>
                <a:latin typeface="Roboto" panose="02000000000000000000" pitchFamily="2" charset="0"/>
              </a:rPr>
              <a:t>T</a:t>
            </a:r>
            <a:r>
              <a:rPr lang="en-GB" b="0" i="0" dirty="0">
                <a:solidFill>
                  <a:srgbClr val="4A4A4A"/>
                </a:solidFill>
                <a:effectLst/>
                <a:latin typeface="Roboto" panose="02000000000000000000" pitchFamily="2" charset="0"/>
              </a:rPr>
              <a:t>he European Universities Initiative produced  many </a:t>
            </a:r>
            <a:r>
              <a:rPr lang="en-GB" b="0" i="0" u="none" strike="noStrike" dirty="0">
                <a:solidFill>
                  <a:srgbClr val="FF0000"/>
                </a:solidFill>
                <a:effectLst/>
                <a:latin typeface="Roboto" panose="02000000000000000000" pitchFamily="2" charset="0"/>
                <a:hlinkClick r:id="rId2"/>
              </a:rPr>
              <a:t>different networks</a:t>
            </a:r>
            <a:r>
              <a:rPr lang="en-GB" b="0" i="0" dirty="0">
                <a:solidFill>
                  <a:srgbClr val="4A4A4A"/>
                </a:solidFill>
                <a:effectLst/>
                <a:latin typeface="Roboto" panose="02000000000000000000" pitchFamily="2" charset="0"/>
              </a:rPr>
              <a:t> involving hundreds of higher education institutions, each of which has five to nine members united by an overarching theme. </a:t>
            </a:r>
          </a:p>
          <a:p>
            <a:pPr algn="just"/>
            <a:r>
              <a:rPr lang="en-GB" b="0" i="0" dirty="0">
                <a:solidFill>
                  <a:srgbClr val="4A4A4A"/>
                </a:solidFill>
                <a:effectLst/>
                <a:latin typeface="Roboto" panose="02000000000000000000" pitchFamily="2" charset="0"/>
              </a:rPr>
              <a:t>Each network may also have associate partners in addition to full members enabling wider collaboration. These can be a wide range of organisations including NGOs, businesses and government agencies.</a:t>
            </a:r>
            <a:endParaRPr lang="en-US" dirty="0"/>
          </a:p>
        </p:txBody>
      </p:sp>
    </p:spTree>
    <p:extLst>
      <p:ext uri="{BB962C8B-B14F-4D97-AF65-F5344CB8AC3E}">
        <p14:creationId xmlns:p14="http://schemas.microsoft.com/office/powerpoint/2010/main" val="10288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FF4DC-3AF2-B602-A846-C83AFBFE9A12}"/>
              </a:ext>
            </a:extLst>
          </p:cNvPr>
          <p:cNvSpPr>
            <a:spLocks noGrp="1"/>
          </p:cNvSpPr>
          <p:nvPr>
            <p:ph type="ctrTitle"/>
          </p:nvPr>
        </p:nvSpPr>
        <p:spPr>
          <a:xfrm>
            <a:off x="1524000" y="1248587"/>
            <a:ext cx="9144000" cy="1113613"/>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does the EU promote </a:t>
            </a:r>
            <a:r>
              <a:rPr lang="en-US" sz="4400" kern="1200" dirty="0" err="1">
                <a:solidFill>
                  <a:schemeClr val="tx1"/>
                </a:solidFill>
                <a:latin typeface="+mj-lt"/>
                <a:ea typeface="+mj-ea"/>
                <a:cs typeface="+mj-cs"/>
              </a:rPr>
              <a:t>deological</a:t>
            </a:r>
            <a:r>
              <a:rPr lang="en-US" sz="4400" kern="1200" dirty="0">
                <a:solidFill>
                  <a:schemeClr val="tx1"/>
                </a:solidFill>
                <a:latin typeface="+mj-lt"/>
                <a:ea typeface="+mj-ea"/>
                <a:cs typeface="+mj-cs"/>
              </a:rPr>
              <a:t> goals? </a:t>
            </a:r>
            <a:r>
              <a:rPr lang="en-US" sz="4400" dirty="0">
                <a:solidFill>
                  <a:schemeClr val="tx1"/>
                </a:solidFill>
              </a:rPr>
              <a:t>Let’s discuss y</a:t>
            </a:r>
            <a:r>
              <a:rPr lang="en-US" sz="4400" kern="1200" dirty="0">
                <a:solidFill>
                  <a:schemeClr val="tx1"/>
                </a:solidFill>
                <a:latin typeface="+mj-lt"/>
                <a:ea typeface="+mj-ea"/>
                <a:cs typeface="+mj-cs"/>
              </a:rPr>
              <a:t>our views?</a:t>
            </a:r>
          </a:p>
        </p:txBody>
      </p:sp>
      <p:sp>
        <p:nvSpPr>
          <p:cNvPr id="3" name="Content Placeholder 2">
            <a:extLst>
              <a:ext uri="{FF2B5EF4-FFF2-40B4-BE49-F238E27FC236}">
                <a16:creationId xmlns:a16="http://schemas.microsoft.com/office/drawing/2014/main" id="{CA11841C-59A7-D42F-EA2E-F4D00E26B833}"/>
              </a:ext>
            </a:extLst>
          </p:cNvPr>
          <p:cNvSpPr>
            <a:spLocks noGrp="1"/>
          </p:cNvSpPr>
          <p:nvPr>
            <p:ph type="subTitle" idx="1"/>
          </p:nvPr>
        </p:nvSpPr>
        <p:spPr>
          <a:xfrm>
            <a:off x="1524000" y="2914159"/>
            <a:ext cx="9144000" cy="2650841"/>
          </a:xfrm>
        </p:spPr>
        <p:txBody>
          <a:bodyPr vert="horz" lIns="91440" tIns="45720" rIns="91440" bIns="45720" rtlCol="0">
            <a:normAutofit/>
          </a:bodyPr>
          <a:lstStyle/>
          <a:p>
            <a:r>
              <a:rPr lang="en-US" sz="2000" dirty="0">
                <a:solidFill>
                  <a:schemeClr val="tx1"/>
                </a:solidFill>
                <a:latin typeface="+mn-lt"/>
              </a:rPr>
              <a:t> </a:t>
            </a:r>
            <a:endParaRPr lang="en-US" sz="2000" b="0" i="0" kern="1200" dirty="0">
              <a:solidFill>
                <a:schemeClr val="tx1"/>
              </a:solidFill>
              <a:effectLst/>
              <a:latin typeface="+mn-lt"/>
              <a:ea typeface="+mn-ea"/>
              <a:cs typeface="+mn-cs"/>
            </a:endParaRPr>
          </a:p>
          <a:p>
            <a:r>
              <a:rPr lang="en-US" sz="2000" b="1" i="1" kern="1200" dirty="0">
                <a:solidFill>
                  <a:schemeClr val="tx1"/>
                </a:solidFill>
                <a:effectLst/>
                <a:latin typeface="+mn-lt"/>
                <a:ea typeface="+mn-ea"/>
                <a:cs typeface="+mn-cs"/>
              </a:rPr>
              <a:t>Universities generally resist being used by states to further ideological goals. Does EUI  pro</a:t>
            </a:r>
            <a:r>
              <a:rPr lang="en-US" sz="2000" b="1" i="1" dirty="0">
                <a:solidFill>
                  <a:schemeClr val="tx1"/>
                </a:solidFill>
                <a:latin typeface="+mn-lt"/>
              </a:rPr>
              <a:t>mote ideological goals?</a:t>
            </a:r>
            <a:r>
              <a:rPr lang="en-US" sz="2000" b="1" i="1" kern="1200" dirty="0">
                <a:solidFill>
                  <a:schemeClr val="tx1"/>
                </a:solidFill>
                <a:effectLst/>
                <a:latin typeface="+mn-lt"/>
                <a:ea typeface="+mn-ea"/>
                <a:cs typeface="+mn-cs"/>
              </a:rPr>
              <a:t> Do projects such as European universities </a:t>
            </a:r>
            <a:r>
              <a:rPr lang="en-US" sz="2000" b="1" i="1" dirty="0">
                <a:solidFill>
                  <a:schemeClr val="tx1"/>
                </a:solidFill>
                <a:latin typeface="+mn-lt"/>
              </a:rPr>
              <a:t>aim at changing the political views of those involved as students or staff?</a:t>
            </a:r>
            <a:endParaRPr lang="en-US" sz="2000" b="1" i="1" kern="1200" dirty="0">
              <a:solidFill>
                <a:schemeClr val="tx1"/>
              </a:solidFill>
              <a:effectLst/>
              <a:latin typeface="+mn-lt"/>
              <a:ea typeface="+mn-ea"/>
              <a:cs typeface="+mn-cs"/>
            </a:endParaRPr>
          </a:p>
          <a:p>
            <a:r>
              <a:rPr lang="en-US" sz="2000" kern="1200" dirty="0">
                <a:solidFill>
                  <a:schemeClr val="tx1"/>
                </a:solidFill>
                <a:latin typeface="+mn-lt"/>
                <a:ea typeface="+mn-ea"/>
                <a:cs typeface="+mn-cs"/>
                <a:hlinkClick r:id="rId2"/>
              </a:rPr>
              <a:t>https://www.timeshighereducation.com/blog/why-macrons-european-universities-may-be-bad-idea</a:t>
            </a:r>
            <a:r>
              <a:rPr lang="en-US" sz="2000" kern="1200" dirty="0">
                <a:solidFill>
                  <a:schemeClr val="tx1"/>
                </a:solidFill>
                <a:latin typeface="+mn-lt"/>
                <a:ea typeface="+mn-ea"/>
                <a:cs typeface="+mn-cs"/>
              </a:rPr>
              <a:t> </a:t>
            </a:r>
          </a:p>
          <a:p>
            <a:r>
              <a:rPr lang="en-US" sz="2000" dirty="0">
                <a:solidFill>
                  <a:schemeClr val="tx1"/>
                </a:solidFill>
                <a:latin typeface="+mn-lt"/>
              </a:rPr>
              <a:t>Times Higher Education </a:t>
            </a:r>
            <a:endParaRPr lang="en-US" sz="2000" kern="1200" dirty="0">
              <a:solidFill>
                <a:schemeClr val="tx1"/>
              </a:solidFill>
              <a:latin typeface="+mn-lt"/>
              <a:ea typeface="+mn-ea"/>
              <a:cs typeface="+mn-cs"/>
            </a:endParaRPr>
          </a:p>
        </p:txBody>
      </p:sp>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8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9188C9-FB39-4340-BA3B-CED1211EC8F1}"/>
              </a:ext>
            </a:extLst>
          </p:cNvPr>
          <p:cNvSpPr>
            <a:spLocks noGrp="1"/>
          </p:cNvSpPr>
          <p:nvPr>
            <p:ph type="dt" sz="half" idx="14"/>
          </p:nvPr>
        </p:nvSpPr>
        <p:spPr/>
        <p:txBody>
          <a:bodyPr/>
          <a:lstStyle/>
          <a:p>
            <a:r>
              <a:rPr lang="fr-FR" dirty="0" err="1"/>
              <a:t>European</a:t>
            </a:r>
            <a:r>
              <a:rPr lang="fr-FR" dirty="0"/>
              <a:t> Campus of City-</a:t>
            </a:r>
            <a:r>
              <a:rPr lang="fr-FR" dirty="0" err="1"/>
              <a:t>Universities</a:t>
            </a:r>
            <a:endParaRPr lang="fr-FR" dirty="0"/>
          </a:p>
        </p:txBody>
      </p:sp>
      <p:sp>
        <p:nvSpPr>
          <p:cNvPr id="3" name="Espace réservé du texte 2">
            <a:extLst>
              <a:ext uri="{FF2B5EF4-FFF2-40B4-BE49-F238E27FC236}">
                <a16:creationId xmlns:a16="http://schemas.microsoft.com/office/drawing/2014/main" id="{C2F3622F-1C3C-4550-BD5C-0C418CD5E97A}"/>
              </a:ext>
            </a:extLst>
          </p:cNvPr>
          <p:cNvSpPr>
            <a:spLocks noGrp="1"/>
          </p:cNvSpPr>
          <p:nvPr>
            <p:ph type="body" sz="quarter" idx="16"/>
          </p:nvPr>
        </p:nvSpPr>
        <p:spPr>
          <a:xfrm>
            <a:off x="402369" y="552430"/>
            <a:ext cx="6396831" cy="982833"/>
          </a:xfrm>
        </p:spPr>
        <p:txBody>
          <a:bodyPr/>
          <a:lstStyle/>
          <a:p>
            <a:r>
              <a:rPr lang="fr-FR" sz="3200" dirty="0"/>
              <a:t>The </a:t>
            </a:r>
            <a:r>
              <a:rPr lang="fr-FR" sz="3200" dirty="0" err="1"/>
              <a:t>European</a:t>
            </a:r>
            <a:r>
              <a:rPr lang="fr-FR" sz="3200" dirty="0"/>
              <a:t> Campus of City-</a:t>
            </a:r>
            <a:r>
              <a:rPr lang="fr-FR" sz="3200" dirty="0" err="1"/>
              <a:t>Universities</a:t>
            </a:r>
            <a:r>
              <a:rPr lang="fr-FR" sz="3200" dirty="0"/>
              <a:t> - EC2U</a:t>
            </a:r>
            <a:endParaRPr lang="fr-FR" dirty="0"/>
          </a:p>
        </p:txBody>
      </p:sp>
      <p:sp>
        <p:nvSpPr>
          <p:cNvPr id="11" name="Espace réservé du contenu 2">
            <a:extLst>
              <a:ext uri="{FF2B5EF4-FFF2-40B4-BE49-F238E27FC236}">
                <a16:creationId xmlns:a16="http://schemas.microsoft.com/office/drawing/2014/main" id="{E5065BE7-86AC-4C5A-B3DF-04677F51D039}"/>
              </a:ext>
            </a:extLst>
          </p:cNvPr>
          <p:cNvSpPr txBox="1">
            <a:spLocks/>
          </p:cNvSpPr>
          <p:nvPr/>
        </p:nvSpPr>
        <p:spPr>
          <a:xfrm>
            <a:off x="6799199" y="190085"/>
            <a:ext cx="5290019" cy="64127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FF0000"/>
                </a:solidFill>
                <a:highlight>
                  <a:srgbClr val="F7D638"/>
                </a:highlight>
              </a:rPr>
              <a:t> </a:t>
            </a:r>
            <a:endParaRPr lang="en-GB" sz="1600" b="1" dirty="0">
              <a:solidFill>
                <a:srgbClr val="FF0000"/>
              </a:solidFill>
            </a:endParaRPr>
          </a:p>
          <a:p>
            <a:endParaRPr lang="en-GB" dirty="0">
              <a:solidFill>
                <a:srgbClr val="162372"/>
              </a:solidFill>
            </a:endParaRPr>
          </a:p>
          <a:p>
            <a:endParaRPr lang="en-GB" dirty="0">
              <a:solidFill>
                <a:srgbClr val="162372"/>
              </a:solidFill>
            </a:endParaRPr>
          </a:p>
        </p:txBody>
      </p:sp>
      <p:sp>
        <p:nvSpPr>
          <p:cNvPr id="5" name="Content Placeholder 4">
            <a:extLst>
              <a:ext uri="{FF2B5EF4-FFF2-40B4-BE49-F238E27FC236}">
                <a16:creationId xmlns:a16="http://schemas.microsoft.com/office/drawing/2014/main" id="{F394F126-E6FA-CC40-7A71-0B20B541506B}"/>
              </a:ext>
            </a:extLst>
          </p:cNvPr>
          <p:cNvSpPr>
            <a:spLocks noGrp="1"/>
          </p:cNvSpPr>
          <p:nvPr>
            <p:ph sz="half" idx="2"/>
          </p:nvPr>
        </p:nvSpPr>
        <p:spPr/>
        <p:txBody>
          <a:bodyPr/>
          <a:lstStyle/>
          <a:p>
            <a:pPr algn="ctr"/>
            <a:r>
              <a:rPr lang="en-US" dirty="0"/>
              <a:t>Discussion on our alliance or others</a:t>
            </a:r>
          </a:p>
        </p:txBody>
      </p:sp>
    </p:spTree>
    <p:extLst>
      <p:ext uri="{BB962C8B-B14F-4D97-AF65-F5344CB8AC3E}">
        <p14:creationId xmlns:p14="http://schemas.microsoft.com/office/powerpoint/2010/main" val="65998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EF86-216A-D1E8-35C3-EF39C5D1C848}"/>
              </a:ext>
            </a:extLst>
          </p:cNvPr>
          <p:cNvSpPr>
            <a:spLocks noGrp="1"/>
          </p:cNvSpPr>
          <p:nvPr>
            <p:ph type="ctrTitle"/>
          </p:nvPr>
        </p:nvSpPr>
        <p:spPr/>
        <p:txBody>
          <a:bodyPr/>
          <a:lstStyle/>
          <a:p>
            <a:r>
              <a:rPr lang="en-US" dirty="0"/>
              <a:t>The speech</a:t>
            </a:r>
          </a:p>
        </p:txBody>
      </p:sp>
      <p:sp>
        <p:nvSpPr>
          <p:cNvPr id="3" name="Subtitle 2">
            <a:extLst>
              <a:ext uri="{FF2B5EF4-FFF2-40B4-BE49-F238E27FC236}">
                <a16:creationId xmlns:a16="http://schemas.microsoft.com/office/drawing/2014/main" id="{7E3ED177-4F06-7574-9D7C-D98771CBDCA0}"/>
              </a:ext>
            </a:extLst>
          </p:cNvPr>
          <p:cNvSpPr>
            <a:spLocks noGrp="1"/>
          </p:cNvSpPr>
          <p:nvPr>
            <p:ph type="subTitle" idx="1"/>
          </p:nvPr>
        </p:nvSpPr>
        <p:spPr/>
        <p:txBody>
          <a:bodyPr>
            <a:normAutofit fontScale="92500" lnSpcReduction="10000"/>
          </a:bodyPr>
          <a:lstStyle/>
          <a:p>
            <a:r>
              <a:rPr lang="en-US" dirty="0">
                <a:hlinkClick r:id="rId2"/>
              </a:rPr>
              <a:t>https://www.elysee.fr/emmanuel-macron/2017/09/26/president-macron-gives-speech-on-new-initiative-for-europe.en</a:t>
            </a:r>
            <a:endParaRPr lang="en-US" dirty="0"/>
          </a:p>
          <a:p>
            <a:r>
              <a:rPr lang="en-US" dirty="0"/>
              <a:t>See also </a:t>
            </a:r>
            <a:r>
              <a:rPr lang="en-GB" sz="1800" dirty="0">
                <a:effectLst/>
                <a:latin typeface="SabonNextLTPro"/>
              </a:rPr>
              <a:t>“Pour </a:t>
            </a:r>
            <a:r>
              <a:rPr lang="en-GB" sz="1800" dirty="0" err="1">
                <a:effectLst/>
                <a:latin typeface="SabonNextLTPro"/>
              </a:rPr>
              <a:t>une</a:t>
            </a:r>
            <a:r>
              <a:rPr lang="en-GB" sz="1800" dirty="0">
                <a:effectLst/>
                <a:latin typeface="SabonNextLTPro"/>
              </a:rPr>
              <a:t> Europe </a:t>
            </a:r>
            <a:r>
              <a:rPr lang="en-GB" sz="1800" dirty="0" err="1">
                <a:effectLst/>
                <a:latin typeface="SabonNextLTPro"/>
              </a:rPr>
              <a:t>souveraine</a:t>
            </a:r>
            <a:r>
              <a:rPr lang="en-GB" sz="1800" dirty="0">
                <a:effectLst/>
                <a:latin typeface="SabonNextLTPro"/>
              </a:rPr>
              <a:t>, </a:t>
            </a:r>
            <a:r>
              <a:rPr lang="en-GB" sz="1800" dirty="0" err="1">
                <a:effectLst/>
                <a:latin typeface="SabonNextLTPro"/>
              </a:rPr>
              <a:t>unie</a:t>
            </a:r>
            <a:r>
              <a:rPr lang="en-GB" sz="1800" dirty="0">
                <a:effectLst/>
                <a:latin typeface="SabonNextLTPro"/>
              </a:rPr>
              <a:t>, démocratique”.1 Including President Macron’s “New European Initiative” </a:t>
            </a:r>
            <a:r>
              <a:rPr lang="en-GB" sz="1800" dirty="0">
                <a:latin typeface="SabonNextLTPro"/>
              </a:rPr>
              <a:t>proposal</a:t>
            </a:r>
            <a:r>
              <a:rPr lang="en-GB" sz="1800" dirty="0">
                <a:effectLst/>
                <a:latin typeface="SabonNextLTPro"/>
              </a:rPr>
              <a:t> </a:t>
            </a:r>
            <a:r>
              <a:rPr lang="en-GB" sz="1800" dirty="0">
                <a:latin typeface="SabonNextLTPro"/>
              </a:rPr>
              <a:t>(</a:t>
            </a:r>
            <a:r>
              <a:rPr lang="en-GB" sz="1800" dirty="0">
                <a:effectLst/>
                <a:latin typeface="SabonNextLTPro"/>
              </a:rPr>
              <a:t>Sorbonne University, 26 September 2017) </a:t>
            </a:r>
            <a:endParaRPr lang="en-GB" dirty="0"/>
          </a:p>
          <a:p>
            <a:r>
              <a:rPr lang="en-GB" sz="1800" i="1" dirty="0">
                <a:effectLst/>
                <a:latin typeface="SabonNextLTPro"/>
              </a:rPr>
              <a:t>SEE: Sabine Russ-Sattar , Narratives on Europe, Nomos (2022)</a:t>
            </a:r>
            <a:endParaRPr lang="en-GB" dirty="0"/>
          </a:p>
          <a:p>
            <a:endParaRPr lang="en-US" dirty="0"/>
          </a:p>
        </p:txBody>
      </p:sp>
    </p:spTree>
    <p:extLst>
      <p:ext uri="{BB962C8B-B14F-4D97-AF65-F5344CB8AC3E}">
        <p14:creationId xmlns:p14="http://schemas.microsoft.com/office/powerpoint/2010/main" val="46172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D35E-4D73-7793-3364-F60CD357ACD9}"/>
              </a:ext>
            </a:extLst>
          </p:cNvPr>
          <p:cNvSpPr>
            <a:spLocks noGrp="1"/>
          </p:cNvSpPr>
          <p:nvPr>
            <p:ph type="ctrTitle"/>
          </p:nvPr>
        </p:nvSpPr>
        <p:spPr/>
        <p:txBody>
          <a:bodyPr>
            <a:normAutofit fontScale="90000"/>
          </a:bodyPr>
          <a:lstStyle/>
          <a:p>
            <a:r>
              <a:rPr lang="en-US" dirty="0"/>
              <a:t>French EU Presidency 2022</a:t>
            </a:r>
          </a:p>
        </p:txBody>
      </p:sp>
      <p:sp>
        <p:nvSpPr>
          <p:cNvPr id="3" name="Subtitle 2">
            <a:extLst>
              <a:ext uri="{FF2B5EF4-FFF2-40B4-BE49-F238E27FC236}">
                <a16:creationId xmlns:a16="http://schemas.microsoft.com/office/drawing/2014/main" id="{E9A975B0-9315-9F7D-85EF-F7167C1EDBFD}"/>
              </a:ext>
            </a:extLst>
          </p:cNvPr>
          <p:cNvSpPr>
            <a:spLocks noGrp="1"/>
          </p:cNvSpPr>
          <p:nvPr>
            <p:ph type="subTitle" idx="1"/>
          </p:nvPr>
        </p:nvSpPr>
        <p:spPr/>
        <p:txBody>
          <a:bodyPr>
            <a:normAutofit fontScale="92500" lnSpcReduction="10000"/>
          </a:bodyPr>
          <a:lstStyle/>
          <a:p>
            <a:pPr algn="l"/>
            <a:r>
              <a:rPr lang="en-GB" b="0" i="0" dirty="0">
                <a:solidFill>
                  <a:srgbClr val="555555"/>
                </a:solidFill>
                <a:effectLst/>
                <a:latin typeface="Open Sans" panose="020B0606030504020204" pitchFamily="34" charset="0"/>
              </a:rPr>
              <a:t>France’s president, Emmanuel Macron, when re- elected in 2022</a:t>
            </a:r>
            <a:r>
              <a:rPr lang="en-GB" dirty="0">
                <a:solidFill>
                  <a:srgbClr val="555555"/>
                </a:solidFill>
                <a:latin typeface="Open Sans" panose="020B0606030504020204" pitchFamily="34" charset="0"/>
              </a:rPr>
              <a:t> made clear</a:t>
            </a:r>
            <a:r>
              <a:rPr lang="en-GB" b="0" i="0" dirty="0">
                <a:solidFill>
                  <a:srgbClr val="555555"/>
                </a:solidFill>
                <a:effectLst/>
                <a:latin typeface="Open Sans" panose="020B0606030504020204" pitchFamily="34" charset="0"/>
              </a:rPr>
              <a:t> that </a:t>
            </a:r>
            <a:r>
              <a:rPr lang="en-GB" b="1" i="1" dirty="0">
                <a:solidFill>
                  <a:srgbClr val="555555"/>
                </a:solidFill>
                <a:effectLst/>
                <a:latin typeface="Open Sans" panose="020B0606030504020204" pitchFamily="34" charset="0"/>
              </a:rPr>
              <a:t>European universities </a:t>
            </a:r>
            <a:r>
              <a:rPr lang="en-GB" dirty="0">
                <a:solidFill>
                  <a:srgbClr val="555555"/>
                </a:solidFill>
                <a:latin typeface="Open Sans" panose="020B0606030504020204" pitchFamily="34" charset="0"/>
              </a:rPr>
              <a:t>will play a central role in the activities of</a:t>
            </a:r>
            <a:r>
              <a:rPr lang="en-GB" b="0" i="0" dirty="0">
                <a:solidFill>
                  <a:srgbClr val="555555"/>
                </a:solidFill>
                <a:effectLst/>
                <a:latin typeface="Open Sans" panose="020B0606030504020204" pitchFamily="34" charset="0"/>
              </a:rPr>
              <a:t> French presidency of the EU</a:t>
            </a:r>
            <a:r>
              <a:rPr lang="en-GB" dirty="0">
                <a:solidFill>
                  <a:srgbClr val="555555"/>
                </a:solidFill>
                <a:latin typeface="Open Sans" panose="020B0606030504020204" pitchFamily="34" charset="0"/>
              </a:rPr>
              <a:t> on the same year.</a:t>
            </a:r>
            <a:endParaRPr lang="en-GB" b="0" i="0" dirty="0">
              <a:solidFill>
                <a:srgbClr val="555555"/>
              </a:solidFill>
              <a:effectLst/>
              <a:latin typeface="Open Sans" panose="020B0606030504020204" pitchFamily="34" charset="0"/>
            </a:endParaRPr>
          </a:p>
          <a:p>
            <a:pPr algn="l"/>
            <a:r>
              <a:rPr lang="en-GB" dirty="0">
                <a:solidFill>
                  <a:srgbClr val="555555"/>
                </a:solidFill>
                <a:latin typeface="Open Sans" panose="020B0606030504020204" pitchFamily="34" charset="0"/>
              </a:rPr>
              <a:t>The </a:t>
            </a:r>
            <a:r>
              <a:rPr lang="en-GB" b="0" i="0" dirty="0">
                <a:solidFill>
                  <a:srgbClr val="555555"/>
                </a:solidFill>
                <a:effectLst/>
                <a:latin typeface="Open Sans" panose="020B0606030504020204" pitchFamily="34" charset="0"/>
              </a:rPr>
              <a:t>EU Presidency organised a “major meeting” of European universities in June 2022 at Versailles. </a:t>
            </a:r>
          </a:p>
          <a:p>
            <a:endParaRPr lang="en-US" dirty="0"/>
          </a:p>
        </p:txBody>
      </p:sp>
    </p:spTree>
    <p:extLst>
      <p:ext uri="{BB962C8B-B14F-4D97-AF65-F5344CB8AC3E}">
        <p14:creationId xmlns:p14="http://schemas.microsoft.com/office/powerpoint/2010/main" val="313271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945-B821-2A87-47E1-92A64EEAECFC}"/>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pPr algn="l"/>
            <a:r>
              <a:rPr lang="en-US" dirty="0"/>
              <a:t>2022</a:t>
            </a:r>
          </a:p>
        </p:txBody>
      </p:sp>
      <p:sp>
        <p:nvSpPr>
          <p:cNvPr id="3" name="Subtitle 2">
            <a:extLst>
              <a:ext uri="{FF2B5EF4-FFF2-40B4-BE49-F238E27FC236}">
                <a16:creationId xmlns:a16="http://schemas.microsoft.com/office/drawing/2014/main" id="{F6006B40-E25E-B90A-B73E-2758F99F5F0A}"/>
              </a:ext>
            </a:extLst>
          </p:cNvPr>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2000" dirty="0">
                <a:latin typeface="+mn-lt"/>
              </a:rPr>
              <a:t>Macron’s second term and year of French Presidency of the EU</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indoor, ceiling, hall, auditorium&#10;&#10;Description automatically generated">
            <a:extLst>
              <a:ext uri="{FF2B5EF4-FFF2-40B4-BE49-F238E27FC236}">
                <a16:creationId xmlns:a16="http://schemas.microsoft.com/office/drawing/2014/main" id="{49CE6D84-D04B-5D87-70C8-08FA6D7A6546}"/>
              </a:ext>
            </a:extLst>
          </p:cNvPr>
          <p:cNvPicPr>
            <a:picLocks noChangeAspect="1"/>
          </p:cNvPicPr>
          <p:nvPr/>
        </p:nvPicPr>
        <p:blipFill rotWithShape="1">
          <a:blip r:embed="rId2">
            <a:extLst>
              <a:ext uri="{28A0092B-C50C-407E-A947-70E740481C1C}">
                <a14:useLocalDpi xmlns:a14="http://schemas.microsoft.com/office/drawing/2010/main" val="0"/>
              </a:ext>
            </a:extLst>
          </a:blip>
          <a:srcRect t="11695"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338887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0DE4-986E-6189-52D1-3AD5014AE617}"/>
              </a:ext>
            </a:extLst>
          </p:cNvPr>
          <p:cNvSpPr>
            <a:spLocks noGrp="1"/>
          </p:cNvSpPr>
          <p:nvPr>
            <p:ph type="ctrTitle"/>
          </p:nvPr>
        </p:nvSpPr>
        <p:spPr/>
        <p:txBody>
          <a:bodyPr>
            <a:normAutofit/>
          </a:bodyPr>
          <a:lstStyle/>
          <a:p>
            <a:r>
              <a:rPr lang="en-US" sz="2900" dirty="0"/>
              <a:t>https://</a:t>
            </a:r>
            <a:r>
              <a:rPr lang="en-US" sz="2900" dirty="0" err="1"/>
              <a:t>www.elysee.fr</a:t>
            </a:r>
            <a:r>
              <a:rPr lang="en-US" sz="2900" dirty="0"/>
              <a:t>/</a:t>
            </a:r>
            <a:r>
              <a:rPr lang="en-US" sz="2900" dirty="0" err="1"/>
              <a:t>en</a:t>
            </a:r>
            <a:r>
              <a:rPr lang="en-US" sz="2900" dirty="0"/>
              <a:t>/</a:t>
            </a:r>
            <a:r>
              <a:rPr lang="en-US" sz="2900" dirty="0" err="1"/>
              <a:t>emmanuel</a:t>
            </a:r>
            <a:r>
              <a:rPr lang="en-US" sz="2900" dirty="0"/>
              <a:t>-macron/2024/04/24/</a:t>
            </a:r>
            <a:r>
              <a:rPr lang="en-US" sz="2900" dirty="0" err="1"/>
              <a:t>europe</a:t>
            </a:r>
            <a:r>
              <a:rPr lang="en-US" sz="2900" dirty="0"/>
              <a:t>-speech</a:t>
            </a:r>
          </a:p>
        </p:txBody>
      </p:sp>
      <p:sp>
        <p:nvSpPr>
          <p:cNvPr id="3" name="Subtitle 2">
            <a:extLst>
              <a:ext uri="{FF2B5EF4-FFF2-40B4-BE49-F238E27FC236}">
                <a16:creationId xmlns:a16="http://schemas.microsoft.com/office/drawing/2014/main" id="{584872A5-BAC2-56A4-7734-10251774F04F}"/>
              </a:ext>
            </a:extLst>
          </p:cNvPr>
          <p:cNvSpPr>
            <a:spLocks noGrp="1"/>
          </p:cNvSpPr>
          <p:nvPr>
            <p:ph type="subTitle" idx="1"/>
          </p:nvPr>
        </p:nvSpPr>
        <p:spPr/>
        <p:txBody>
          <a:bodyPr/>
          <a:lstStyle/>
          <a:p>
            <a:r>
              <a:rPr lang="en-GB" b="1" dirty="0">
                <a:solidFill>
                  <a:srgbClr val="000000"/>
                </a:solidFill>
                <a:latin typeface="Aiglon Pro"/>
              </a:rPr>
              <a:t>In</a:t>
            </a:r>
            <a:r>
              <a:rPr lang="en-GB" b="1" i="0" dirty="0">
                <a:solidFill>
                  <a:srgbClr val="000000"/>
                </a:solidFill>
                <a:effectLst/>
                <a:latin typeface="Aiglon Pro"/>
              </a:rPr>
              <a:t> April 2024, seven years after the Sorbonne speech of 2017, </a:t>
            </a:r>
            <a:r>
              <a:rPr lang="en-GB" b="1" dirty="0">
                <a:solidFill>
                  <a:srgbClr val="000000"/>
                </a:solidFill>
                <a:latin typeface="Aiglon Pro"/>
              </a:rPr>
              <a:t>Macron</a:t>
            </a:r>
            <a:r>
              <a:rPr lang="en-GB" b="1" i="0" dirty="0">
                <a:solidFill>
                  <a:srgbClr val="000000"/>
                </a:solidFill>
                <a:effectLst/>
                <a:latin typeface="Aiglon Pro"/>
              </a:rPr>
              <a:t> delivered a new speech on Europe (April 25</a:t>
            </a:r>
            <a:r>
              <a:rPr lang="en-GB" b="1" i="0" baseline="30000" dirty="0">
                <a:solidFill>
                  <a:srgbClr val="000000"/>
                </a:solidFill>
                <a:effectLst/>
                <a:latin typeface="Aiglon Pro"/>
              </a:rPr>
              <a:t>th</a:t>
            </a:r>
            <a:r>
              <a:rPr lang="en-GB" b="1" i="0" dirty="0">
                <a:solidFill>
                  <a:srgbClr val="000000"/>
                </a:solidFill>
                <a:effectLst/>
                <a:latin typeface="Aiglon Pro"/>
              </a:rPr>
              <a:t>, 202</a:t>
            </a:r>
          </a:p>
        </p:txBody>
      </p:sp>
    </p:spTree>
    <p:extLst>
      <p:ext uri="{BB962C8B-B14F-4D97-AF65-F5344CB8AC3E}">
        <p14:creationId xmlns:p14="http://schemas.microsoft.com/office/powerpoint/2010/main" val="417458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AEDA-0768-EA6D-ACD8-08BDB6684074}"/>
              </a:ext>
            </a:extLst>
          </p:cNvPr>
          <p:cNvSpPr>
            <a:spLocks noGrp="1"/>
          </p:cNvSpPr>
          <p:nvPr>
            <p:ph type="ctrTitle"/>
          </p:nvPr>
        </p:nvSpPr>
        <p:spPr>
          <a:xfrm>
            <a:off x="2438400" y="873457"/>
            <a:ext cx="9144000" cy="436730"/>
          </a:xfrm>
        </p:spPr>
        <p:txBody>
          <a:bodyPr>
            <a:normAutofit fontScale="90000"/>
          </a:bodyPr>
          <a:lstStyle/>
          <a:p>
            <a:r>
              <a:rPr lang="en-US" sz="2900" dirty="0"/>
              <a:t>Beyond Erasmus</a:t>
            </a:r>
          </a:p>
        </p:txBody>
      </p:sp>
      <p:sp>
        <p:nvSpPr>
          <p:cNvPr id="3" name="Subtitle 2">
            <a:extLst>
              <a:ext uri="{FF2B5EF4-FFF2-40B4-BE49-F238E27FC236}">
                <a16:creationId xmlns:a16="http://schemas.microsoft.com/office/drawing/2014/main" id="{78CA632F-7FE7-D9EF-86C0-7C6D902C4F8E}"/>
              </a:ext>
            </a:extLst>
          </p:cNvPr>
          <p:cNvSpPr>
            <a:spLocks noGrp="1"/>
          </p:cNvSpPr>
          <p:nvPr>
            <p:ph type="subTitle" idx="1"/>
          </p:nvPr>
        </p:nvSpPr>
        <p:spPr>
          <a:xfrm>
            <a:off x="2438400" y="1310187"/>
            <a:ext cx="9144000" cy="4817658"/>
          </a:xfrm>
        </p:spPr>
        <p:txBody>
          <a:bodyPr>
            <a:normAutofit fontScale="32500" lnSpcReduction="20000"/>
          </a:bodyPr>
          <a:lstStyle/>
          <a:p>
            <a:pPr algn="just"/>
            <a:r>
              <a:rPr lang="en-GB" sz="4500" b="1" i="0" dirty="0">
                <a:solidFill>
                  <a:srgbClr val="0F0F0F"/>
                </a:solidFill>
                <a:effectLst/>
                <a:latin typeface="Roboto" panose="02000000000000000000" pitchFamily="2" charset="0"/>
              </a:rPr>
              <a:t> </a:t>
            </a:r>
          </a:p>
          <a:p>
            <a:pPr algn="just"/>
            <a:r>
              <a:rPr lang="en-GB" sz="4500" b="1" dirty="0">
                <a:solidFill>
                  <a:srgbClr val="0F0F0F"/>
                </a:solidFill>
                <a:latin typeface="Roboto" panose="02000000000000000000" pitchFamily="2" charset="0"/>
              </a:rPr>
              <a:t>“</a:t>
            </a:r>
            <a:r>
              <a:rPr lang="en-GB" sz="4500" b="0" i="0" dirty="0">
                <a:solidFill>
                  <a:srgbClr val="000000"/>
                </a:solidFill>
                <a:effectLst/>
                <a:latin typeface="Aiglon Pro"/>
              </a:rPr>
              <a:t>Seven years ago, I put forth a proposal on university alliances. </a:t>
            </a:r>
            <a:r>
              <a:rPr lang="en-GB" sz="4500" b="1" i="1" dirty="0">
                <a:solidFill>
                  <a:srgbClr val="000000"/>
                </a:solidFill>
                <a:effectLst/>
                <a:latin typeface="Aiglon Pro"/>
              </a:rPr>
              <a:t>Over 50 alliances have been created </a:t>
            </a:r>
            <a:r>
              <a:rPr lang="en-GB" sz="4500" b="0" i="0" dirty="0">
                <a:solidFill>
                  <a:srgbClr val="000000"/>
                </a:solidFill>
                <a:effectLst/>
                <a:latin typeface="Aiglon Pro"/>
              </a:rPr>
              <a:t>since then with the help of university presidents, students and professors, who I would like to take this opportunity to thank. These alliances make it possible to share knowledge and ideas. </a:t>
            </a:r>
            <a:r>
              <a:rPr lang="en-GB" sz="4500" b="1" i="1" dirty="0">
                <a:solidFill>
                  <a:srgbClr val="000000"/>
                </a:solidFill>
                <a:effectLst/>
                <a:latin typeface="Aiglon Pro"/>
              </a:rPr>
              <a:t>Now it’s time for us to move on to the second phase: consolidating funding while strengthening these universities’ integration and moving towards fully joint European degrees. European excellence also depends on skills. </a:t>
            </a:r>
            <a:r>
              <a:rPr lang="en-GB" sz="4500" b="0" i="0" dirty="0">
                <a:solidFill>
                  <a:srgbClr val="000000"/>
                </a:solidFill>
                <a:effectLst/>
                <a:latin typeface="Aiglon Pro"/>
              </a:rPr>
              <a:t>That’s why we need to expand the Erasmus Vocational Education and Training programme with the goal of providing European mobility opportunities to at least 15% of trainees and apprentices by 2030.</a:t>
            </a:r>
          </a:p>
          <a:p>
            <a:pPr algn="just"/>
            <a:r>
              <a:rPr lang="en-GB" sz="4500" b="0" i="0" dirty="0">
                <a:solidFill>
                  <a:srgbClr val="000000"/>
                </a:solidFill>
                <a:effectLst/>
                <a:latin typeface="Aiglon Pro"/>
              </a:rPr>
              <a:t>Sharing also means creating alliances among European museums and libraries to facilitate partnerships, encourage digitalization, and improve circulation and access to books and other materials in Europe. Sharing this European spirit also allows us to foster a shared culture and mindset. To this end, I want for us to make ARTE, the reference among European audiovisual platforms, the platform for every European, offering high-quality content in all of the languages throughout Europe, even more so than it does today. In order to promote our rich cultural heritage in Europe, promote the study of European languages, and defend our model for copyright protections and arts funding, as we’ve done increasingly over these last few years. Sharing the European spirit with the next generations also means giving them the chance to experience our continent first-hand by traveling and sharing. </a:t>
            </a:r>
            <a:r>
              <a:rPr lang="en-GB" sz="4500" b="1" i="1" dirty="0">
                <a:solidFill>
                  <a:srgbClr val="000000"/>
                </a:solidFill>
                <a:effectLst/>
                <a:latin typeface="Aiglon Pro"/>
              </a:rPr>
              <a:t>So, beyond Erasmus and the Erasmus Vocational Education and Training programme, as Enrico Letta rightly said in his report, this is about the very tangible ability to get around all Europe by train. Our capital cities aren’t as well connected as they should be yet. The Interrail Pass is a success. It needs to be backed by a Railway Europe, which is as much about travel connections as it is about culture. That means allowing students, young people, and knowledge to circulate among our capitals</a:t>
            </a:r>
            <a:r>
              <a:rPr lang="en-GB" sz="4500" b="0" i="0" dirty="0">
                <a:solidFill>
                  <a:srgbClr val="000000"/>
                </a:solidFill>
                <a:effectLst/>
                <a:latin typeface="Aiglon Pro"/>
              </a:rPr>
              <a:t>. Personally, I would like it to be backed by the extension throughout Europe of the Culture Pass, which France did not invent. You know how proud we are of our country, but this pass was invented by Italy and Matteo Renzi and we copied it. We tried to improve on it and others have followed suit. That’s what Europe is about – drawing inspiration from others’ success. Now we need to extend its reach because the Culture Pass offers phenomenal access to culture for young people and many families</a:t>
            </a:r>
            <a:br>
              <a:rPr lang="en-GB" sz="3600" dirty="0"/>
            </a:br>
            <a:endParaRPr lang="en-GB" sz="3600" b="1" i="0" dirty="0">
              <a:solidFill>
                <a:srgbClr val="0F0F0F"/>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424350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0CF12D4A-C356-E4B2-9A8B-8D15A41D83F4}"/>
              </a:ext>
            </a:extLst>
          </p:cNvPr>
          <p:cNvSpPr>
            <a:spLocks noGrp="1"/>
          </p:cNvSpPr>
          <p:nvPr>
            <p:ph type="title"/>
          </p:nvPr>
        </p:nvSpPr>
        <p:spPr>
          <a:xfrm>
            <a:off x="838200" y="1350961"/>
            <a:ext cx="5181600" cy="1325563"/>
          </a:xfrm>
        </p:spPr>
        <p:txBody>
          <a:bodyPr/>
          <a:lstStyle/>
          <a:p>
            <a:pPr algn="ctr"/>
            <a:r>
              <a:rPr lang="en-US" dirty="0"/>
              <a:t>The broader picture: Humanism</a:t>
            </a:r>
          </a:p>
        </p:txBody>
      </p:sp>
      <p:sp>
        <p:nvSpPr>
          <p:cNvPr id="33" name="Content Placeholder 2">
            <a:extLst>
              <a:ext uri="{FF2B5EF4-FFF2-40B4-BE49-F238E27FC236}">
                <a16:creationId xmlns:a16="http://schemas.microsoft.com/office/drawing/2014/main" id="{23300144-368E-CE6B-F430-08951190193A}"/>
              </a:ext>
            </a:extLst>
          </p:cNvPr>
          <p:cNvSpPr>
            <a:spLocks noGrp="1"/>
          </p:cNvSpPr>
          <p:nvPr>
            <p:ph sz="half" idx="1"/>
          </p:nvPr>
        </p:nvSpPr>
        <p:spPr>
          <a:xfrm>
            <a:off x="838200" y="3429000"/>
            <a:ext cx="5181600" cy="2653742"/>
          </a:xfrm>
        </p:spPr>
        <p:txBody>
          <a:bodyPr>
            <a:normAutofit/>
          </a:bodyPr>
          <a:lstStyle/>
          <a:p>
            <a:pPr algn="ctr"/>
            <a:r>
              <a:rPr lang="en-US" sz="3200" b="1" i="1" dirty="0"/>
              <a:t>A matter of principle? the defense of European humanism</a:t>
            </a:r>
          </a:p>
        </p:txBody>
      </p:sp>
      <p:pic>
        <p:nvPicPr>
          <p:cNvPr id="5" name="Picture 4">
            <a:extLst>
              <a:ext uri="{FF2B5EF4-FFF2-40B4-BE49-F238E27FC236}">
                <a16:creationId xmlns:a16="http://schemas.microsoft.com/office/drawing/2014/main" id="{B7BE961C-C725-195F-B7E6-B69D7299C713}"/>
              </a:ext>
            </a:extLst>
          </p:cNvPr>
          <p:cNvPicPr>
            <a:picLocks noChangeAspect="1"/>
          </p:cNvPicPr>
          <p:nvPr/>
        </p:nvPicPr>
        <p:blipFill>
          <a:blip r:embed="rId2"/>
          <a:stretch>
            <a:fillRect/>
          </a:stretch>
        </p:blipFill>
        <p:spPr>
          <a:xfrm>
            <a:off x="7513333" y="1350961"/>
            <a:ext cx="3356588" cy="5305020"/>
          </a:xfrm>
          <a:prstGeom prst="rect">
            <a:avLst/>
          </a:prstGeom>
          <a:noFill/>
        </p:spPr>
      </p:pic>
    </p:spTree>
    <p:extLst>
      <p:ext uri="{BB962C8B-B14F-4D97-AF65-F5344CB8AC3E}">
        <p14:creationId xmlns:p14="http://schemas.microsoft.com/office/powerpoint/2010/main" val="285626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049C-DDD8-1AD3-1FA5-4CA5A7F02AF7}"/>
              </a:ext>
            </a:extLst>
          </p:cNvPr>
          <p:cNvSpPr>
            <a:spLocks noGrp="1"/>
          </p:cNvSpPr>
          <p:nvPr>
            <p:ph type="ctrTitle"/>
          </p:nvPr>
        </p:nvSpPr>
        <p:spPr/>
        <p:txBody>
          <a:bodyPr/>
          <a:lstStyle/>
          <a:p>
            <a:r>
              <a:rPr lang="en-US" dirty="0"/>
              <a:t>Task</a:t>
            </a:r>
          </a:p>
        </p:txBody>
      </p:sp>
      <p:sp>
        <p:nvSpPr>
          <p:cNvPr id="3" name="Subtitle 2">
            <a:extLst>
              <a:ext uri="{FF2B5EF4-FFF2-40B4-BE49-F238E27FC236}">
                <a16:creationId xmlns:a16="http://schemas.microsoft.com/office/drawing/2014/main" id="{9668EDA9-64BB-52DC-A77A-3BB7DAF89F19}"/>
              </a:ext>
            </a:extLst>
          </p:cNvPr>
          <p:cNvSpPr>
            <a:spLocks noGrp="1"/>
          </p:cNvSpPr>
          <p:nvPr>
            <p:ph type="subTitle" idx="1"/>
          </p:nvPr>
        </p:nvSpPr>
        <p:spPr/>
        <p:txBody>
          <a:bodyPr/>
          <a:lstStyle/>
          <a:p>
            <a:r>
              <a:rPr lang="en-US" dirty="0"/>
              <a:t>The original meaning and a comparison of Macron’s Sorbonne speech in 2017 and his speech in April 2024 </a:t>
            </a:r>
          </a:p>
          <a:p>
            <a:r>
              <a:rPr lang="en-US" dirty="0"/>
              <a:t> Let’s start with contextualization: </a:t>
            </a:r>
          </a:p>
        </p:txBody>
      </p:sp>
    </p:spTree>
    <p:extLst>
      <p:ext uri="{BB962C8B-B14F-4D97-AF65-F5344CB8AC3E}">
        <p14:creationId xmlns:p14="http://schemas.microsoft.com/office/powerpoint/2010/main" val="800909986"/>
      </p:ext>
    </p:extLst>
  </p:cSld>
  <p:clrMapOvr>
    <a:masterClrMapping/>
  </p:clrMapOvr>
</p:sld>
</file>

<file path=ppt/theme/theme1.xml><?xml version="1.0" encoding="utf-8"?>
<a:theme xmlns:a="http://schemas.openxmlformats.org/drawingml/2006/main" name="Thème Office">
  <a:themeElements>
    <a:clrScheme name="EC2U">
      <a:dk1>
        <a:srgbClr val="162372"/>
      </a:dk1>
      <a:lt1>
        <a:sysClr val="window" lastClr="FFFFFF"/>
      </a:lt1>
      <a:dk2>
        <a:srgbClr val="162372"/>
      </a:dk2>
      <a:lt2>
        <a:srgbClr val="FFFFFF"/>
      </a:lt2>
      <a:accent1>
        <a:srgbClr val="162372"/>
      </a:accent1>
      <a:accent2>
        <a:srgbClr val="0070C0"/>
      </a:accent2>
      <a:accent3>
        <a:srgbClr val="D9E2F3"/>
      </a:accent3>
      <a:accent4>
        <a:srgbClr val="FFC000"/>
      </a:accent4>
      <a:accent5>
        <a:srgbClr val="FEE599"/>
      </a:accent5>
      <a:accent6>
        <a:srgbClr val="525252"/>
      </a:accent6>
      <a:hlink>
        <a:srgbClr val="162372"/>
      </a:hlink>
      <a:folHlink>
        <a:srgbClr val="954F72"/>
      </a:folHlink>
    </a:clrScheme>
    <a:fontScheme name="EC2U">
      <a:majorFont>
        <a:latin typeface="Poppins"/>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3144</Words>
  <Application>Microsoft Macintosh PowerPoint</Application>
  <PresentationFormat>Widescreen</PresentationFormat>
  <Paragraphs>146</Paragraphs>
  <Slides>29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Aiglon Pro</vt:lpstr>
      <vt:lpstr>Arial</vt:lpstr>
      <vt:lpstr>Calibri</vt:lpstr>
      <vt:lpstr>Martina Plantijn</vt:lpstr>
      <vt:lpstr>Open Sans</vt:lpstr>
      <vt:lpstr>Poppins</vt:lpstr>
      <vt:lpstr>Roboto</vt:lpstr>
      <vt:lpstr>SabonNextLTPro</vt:lpstr>
      <vt:lpstr>Times New Roman</vt:lpstr>
      <vt:lpstr>TimesNewRoman</vt:lpstr>
      <vt:lpstr>TimesNewRoman,Italic</vt:lpstr>
      <vt:lpstr>Tw Cen MT</vt:lpstr>
      <vt:lpstr>Thème Office</vt:lpstr>
      <vt:lpstr>The European Campus of City-Universities</vt:lpstr>
      <vt:lpstr>Elected President the first time in 2017 and the second time in 2022 He lost his centrist majority in Parliament in the 2022 Parliamentary elections </vt:lpstr>
      <vt:lpstr>The speech</vt:lpstr>
      <vt:lpstr>French EU Presidency 2022</vt:lpstr>
      <vt:lpstr>2022</vt:lpstr>
      <vt:lpstr>https://www.elysee.fr/en/emmanuel-macron/2024/04/24/europe-speech</vt:lpstr>
      <vt:lpstr>Beyond Erasmus</vt:lpstr>
      <vt:lpstr>The broader picture: Humanism</vt:lpstr>
      <vt:lpstr>Task</vt:lpstr>
      <vt:lpstr>CONTESTUALIZING:  Macron looks at crisis in Europe -  culminating with Brexit in 2016 -as a window of opportunity</vt:lpstr>
      <vt:lpstr>2017</vt:lpstr>
      <vt:lpstr> Macron’s Initiative/EU Commission follows up </vt:lpstr>
      <vt:lpstr>2: a)Create and </vt:lpstr>
      <vt:lpstr>PowerPoint Presentation</vt:lpstr>
      <vt:lpstr>Macron: the 1st French Pres of the Erasmus generation </vt:lpstr>
      <vt:lpstr>The 2017 speech:A broader purpose</vt:lpstr>
      <vt:lpstr>Battle for/against Europe 2017</vt:lpstr>
      <vt:lpstr>Does the 2017 formula work in 2024?</vt:lpstr>
      <vt:lpstr>Macron’s message in the SORBONNE SPEECH  (2017) merged high-flown ideas and concrete policy proposals. </vt:lpstr>
      <vt:lpstr>QUOTES from the SORBONNE Speech:   ‘Today’s great migrations are fuelled by the inequalities that have taken root and the resulting crises.  While Europe needs a border, which we must protect and enforce, Europe must above all have a horizon” (…)  ‘key to our sovereignty is being able to address the first of the major global transformations, the ecological transition (…) key to our sovereignty concerns digital technology (…)  key to our sovereignty is industrial and monetary economic power.</vt:lpstr>
      <vt:lpstr>..”So in Europe, we need a revamped social model” .. ”THIS EUROPE” (…) ’What holds it together is its culture” (…)</vt:lpstr>
      <vt:lpstr>LET’S REFLECT ON: Words and Frames</vt:lpstr>
      <vt:lpstr>PowerPoint Presentation</vt:lpstr>
      <vt:lpstr>Macron’s rethoric His Pathos</vt:lpstr>
      <vt:lpstr> A certain idea of Europe </vt:lpstr>
      <vt:lpstr>European Universities: an old idea?</vt:lpstr>
      <vt:lpstr>Previous and future networks of Edu in the EC/EU</vt:lpstr>
      <vt:lpstr>does the EU promote deological goals? Let’s discuss your 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UP</dc:creator>
  <cp:lastModifiedBy>ILARIA POGGIOLINI</cp:lastModifiedBy>
  <cp:revision>126</cp:revision>
  <dcterms:created xsi:type="dcterms:W3CDTF">2021-01-27T10:18:04Z</dcterms:created>
  <dcterms:modified xsi:type="dcterms:W3CDTF">2025-10-30T16:19:15Z</dcterms:modified>
</cp:coreProperties>
</file>