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9" r:id="rId2"/>
    <p:sldId id="308" r:id="rId3"/>
    <p:sldId id="301" r:id="rId4"/>
    <p:sldId id="309" r:id="rId5"/>
    <p:sldId id="300" r:id="rId6"/>
    <p:sldId id="279" r:id="rId7"/>
    <p:sldId id="282" r:id="rId8"/>
    <p:sldId id="283" r:id="rId9"/>
    <p:sldId id="304" r:id="rId10"/>
    <p:sldId id="280" r:id="rId11"/>
    <p:sldId id="302" r:id="rId12"/>
    <p:sldId id="310" r:id="rId13"/>
    <p:sldId id="303" r:id="rId14"/>
    <p:sldId id="281" r:id="rId15"/>
    <p:sldId id="305" r:id="rId16"/>
    <p:sldId id="311" r:id="rId17"/>
    <p:sldId id="284" r:id="rId18"/>
    <p:sldId id="307" r:id="rId19"/>
    <p:sldId id="285" r:id="rId20"/>
    <p:sldId id="286" r:id="rId21"/>
    <p:sldId id="306" r:id="rId22"/>
    <p:sldId id="298" r:id="rId23"/>
    <p:sldId id="287" r:id="rId24"/>
    <p:sldId id="27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372"/>
    <a:srgbClr val="F7D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965" autoAdjust="0"/>
    <p:restoredTop sz="94660"/>
  </p:normalViewPr>
  <p:slideViewPr>
    <p:cSldViewPr snapToGrid="0">
      <p:cViewPr varScale="1">
        <p:scale>
          <a:sx n="91" d="100"/>
          <a:sy n="91"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666B4-E9AF-4266-831A-FD1B834F8E58}" type="datetimeFigureOut">
              <a:rPr lang="fr-FR" smtClean="0"/>
              <a:t>23/10/2025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4BD23-C316-48CC-9888-29A27E26AE80}" type="slidenum">
              <a:rPr lang="fr-FR" smtClean="0"/>
              <a:t>‹#›</a:t>
            </a:fld>
            <a:endParaRPr lang="fr-FR"/>
          </a:p>
        </p:txBody>
      </p:sp>
    </p:spTree>
    <p:extLst>
      <p:ext uri="{BB962C8B-B14F-4D97-AF65-F5344CB8AC3E}">
        <p14:creationId xmlns:p14="http://schemas.microsoft.com/office/powerpoint/2010/main" val="418609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16237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2272851" y="2079163"/>
            <a:ext cx="9144000" cy="1310659"/>
          </a:xfrm>
        </p:spPr>
        <p:txBody>
          <a:bodyPr anchor="b">
            <a:normAutofit/>
          </a:bodyPr>
          <a:lstStyle>
            <a:lvl1pPr algn="ctr">
              <a:defRPr sz="5400">
                <a:solidFill>
                  <a:schemeClr val="bg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302F195D-6C5A-45E5-8A33-00CC4237D4D0}"/>
              </a:ext>
            </a:extLst>
          </p:cNvPr>
          <p:cNvSpPr>
            <a:spLocks noGrp="1"/>
          </p:cNvSpPr>
          <p:nvPr>
            <p:ph type="subTitle" idx="1"/>
          </p:nvPr>
        </p:nvSpPr>
        <p:spPr>
          <a:xfrm>
            <a:off x="2374379" y="4035659"/>
            <a:ext cx="9144000" cy="1655762"/>
          </a:xfrm>
        </p:spPr>
        <p:txBody>
          <a:bodyPr/>
          <a:lstStyle>
            <a:lvl1pPr marL="0" indent="0" algn="ctr">
              <a:buNone/>
              <a:defRPr sz="2400">
                <a:solidFill>
                  <a:schemeClr val="bg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8" name="Graphique 7">
            <a:extLst>
              <a:ext uri="{FF2B5EF4-FFF2-40B4-BE49-F238E27FC236}">
                <a16:creationId xmlns:a16="http://schemas.microsoft.com/office/drawing/2014/main" id="{F139CA14-C933-4B10-9B1B-D1B8E8E5DF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527" y="452516"/>
            <a:ext cx="1136939" cy="773428"/>
          </a:xfrm>
          <a:prstGeom prst="rect">
            <a:avLst/>
          </a:prstGeom>
        </p:spPr>
      </p:pic>
      <p:pic>
        <p:nvPicPr>
          <p:cNvPr id="9" name="Graphique 8">
            <a:extLst>
              <a:ext uri="{FF2B5EF4-FFF2-40B4-BE49-F238E27FC236}">
                <a16:creationId xmlns:a16="http://schemas.microsoft.com/office/drawing/2014/main" id="{D292C4B2-7C84-4CDE-92AE-76541C85C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9290" y="571237"/>
            <a:ext cx="3013797" cy="656703"/>
          </a:xfrm>
          <a:prstGeom prst="rect">
            <a:avLst/>
          </a:prstGeom>
        </p:spPr>
      </p:pic>
      <p:cxnSp>
        <p:nvCxnSpPr>
          <p:cNvPr id="13" name="Connecteur droit 12">
            <a:extLst>
              <a:ext uri="{FF2B5EF4-FFF2-40B4-BE49-F238E27FC236}">
                <a16:creationId xmlns:a16="http://schemas.microsoft.com/office/drawing/2014/main" id="{524C0E01-3734-4515-80B9-8211535CF56F}"/>
              </a:ext>
            </a:extLst>
          </p:cNvPr>
          <p:cNvCxnSpPr/>
          <p:nvPr userDrawn="1"/>
        </p:nvCxnSpPr>
        <p:spPr>
          <a:xfrm>
            <a:off x="1524000" y="1517073"/>
            <a:ext cx="0" cy="4839277"/>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DFA56BA-B5ED-4D64-A35D-ACC2F5427291}"/>
              </a:ext>
            </a:extLst>
          </p:cNvPr>
          <p:cNvCxnSpPr>
            <a:cxnSpLocks/>
          </p:cNvCxnSpPr>
          <p:nvPr userDrawn="1"/>
        </p:nvCxnSpPr>
        <p:spPr>
          <a:xfrm>
            <a:off x="6096000" y="877908"/>
            <a:ext cx="6096000"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
        <p:nvSpPr>
          <p:cNvPr id="15" name="Espace réservé du texte 14">
            <a:extLst>
              <a:ext uri="{FF2B5EF4-FFF2-40B4-BE49-F238E27FC236}">
                <a16:creationId xmlns:a16="http://schemas.microsoft.com/office/drawing/2014/main" id="{003C0F91-BD83-4D0E-8E80-D26BDACE723D}"/>
              </a:ext>
            </a:extLst>
          </p:cNvPr>
          <p:cNvSpPr>
            <a:spLocks noGrp="1"/>
          </p:cNvSpPr>
          <p:nvPr>
            <p:ph type="body" sz="quarter" idx="10" hasCustomPrompt="1"/>
          </p:nvPr>
        </p:nvSpPr>
        <p:spPr>
          <a:xfrm>
            <a:off x="775149" y="6356350"/>
            <a:ext cx="1497702" cy="304800"/>
          </a:xfrm>
        </p:spPr>
        <p:txBody>
          <a:bodyPr>
            <a:normAutofit/>
          </a:bodyPr>
          <a:lstStyle>
            <a:lvl1pPr marL="0" indent="0">
              <a:buNone/>
              <a:defRPr sz="1400">
                <a:solidFill>
                  <a:schemeClr val="bg1"/>
                </a:solidFill>
              </a:defRPr>
            </a:lvl1pPr>
          </a:lstStyle>
          <a:p>
            <a:pPr lvl="0"/>
            <a:r>
              <a:rPr lang="en-GB" dirty="0"/>
              <a:t>28 January, 2021</a:t>
            </a:r>
            <a:endParaRPr lang="fr-FR" dirty="0"/>
          </a:p>
        </p:txBody>
      </p:sp>
    </p:spTree>
    <p:extLst>
      <p:ext uri="{BB962C8B-B14F-4D97-AF65-F5344CB8AC3E}">
        <p14:creationId xmlns:p14="http://schemas.microsoft.com/office/powerpoint/2010/main" val="234547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3514CA-8AF1-4F47-B3C5-01F74F785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3" name="Espace réservé du graphique 2">
            <a:extLst>
              <a:ext uri="{FF2B5EF4-FFF2-40B4-BE49-F238E27FC236}">
                <a16:creationId xmlns:a16="http://schemas.microsoft.com/office/drawing/2014/main" id="{8CD0CE01-75F8-4F68-BD01-0C81FE02D707}"/>
              </a:ext>
            </a:extLst>
          </p:cNvPr>
          <p:cNvSpPr>
            <a:spLocks noGrp="1"/>
          </p:cNvSpPr>
          <p:nvPr>
            <p:ph type="chart" sz="quarter" idx="10"/>
          </p:nvPr>
        </p:nvSpPr>
        <p:spPr>
          <a:xfrm>
            <a:off x="2398713" y="2093843"/>
            <a:ext cx="7129462" cy="3764032"/>
          </a:xfrm>
        </p:spPr>
        <p:txBody>
          <a:bodyPr/>
          <a:lstStyle/>
          <a:p>
            <a:endParaRPr lang="fr-FR"/>
          </a:p>
        </p:txBody>
      </p:sp>
      <p:sp>
        <p:nvSpPr>
          <p:cNvPr id="6" name="Espace réservé du texte 12">
            <a:extLst>
              <a:ext uri="{FF2B5EF4-FFF2-40B4-BE49-F238E27FC236}">
                <a16:creationId xmlns:a16="http://schemas.microsoft.com/office/drawing/2014/main" id="{BF4F3DC8-C79C-4479-BC2F-013F307B019C}"/>
              </a:ext>
            </a:extLst>
          </p:cNvPr>
          <p:cNvSpPr>
            <a:spLocks noGrp="1"/>
          </p:cNvSpPr>
          <p:nvPr>
            <p:ph type="body" sz="quarter" idx="12" hasCustomPrompt="1"/>
          </p:nvPr>
        </p:nvSpPr>
        <p:spPr>
          <a:xfrm>
            <a:off x="705644" y="1000125"/>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spTree>
    <p:extLst>
      <p:ext uri="{BB962C8B-B14F-4D97-AF65-F5344CB8AC3E}">
        <p14:creationId xmlns:p14="http://schemas.microsoft.com/office/powerpoint/2010/main" val="218173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35AFF5-EBFE-45E1-BBBF-D5550633775E}"/>
              </a:ext>
            </a:extLst>
          </p:cNvPr>
          <p:cNvSpPr/>
          <p:nvPr userDrawn="1"/>
        </p:nvSpPr>
        <p:spPr>
          <a:xfrm>
            <a:off x="1589700" y="719730"/>
            <a:ext cx="10602300" cy="617220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D9D44905-FADF-475C-9017-EEC8E2F97F5E}"/>
              </a:ext>
            </a:extLst>
          </p:cNvPr>
          <p:cNvSpPr>
            <a:spLocks noGrp="1"/>
          </p:cNvSpPr>
          <p:nvPr>
            <p:ph type="ctrTitle" hasCustomPrompt="1"/>
          </p:nvPr>
        </p:nvSpPr>
        <p:spPr>
          <a:xfrm>
            <a:off x="1634619" y="3294450"/>
            <a:ext cx="10560736" cy="1022760"/>
          </a:xfrm>
        </p:spPr>
        <p:txBody>
          <a:bodyPr anchor="b">
            <a:normAutofit/>
          </a:bodyPr>
          <a:lstStyle>
            <a:lvl1pPr algn="ctr">
              <a:defRPr sz="6000">
                <a:solidFill>
                  <a:schemeClr val="bg1"/>
                </a:solidFill>
                <a:latin typeface="+mj-lt"/>
              </a:defRPr>
            </a:lvl1pPr>
          </a:lstStyle>
          <a:p>
            <a:r>
              <a:rPr lang="fr-FR" dirty="0" err="1"/>
              <a:t>Thank</a:t>
            </a:r>
            <a:r>
              <a:rPr lang="fr-FR" dirty="0"/>
              <a:t> </a:t>
            </a:r>
            <a:r>
              <a:rPr lang="fr-FR" dirty="0" err="1"/>
              <a:t>you</a:t>
            </a:r>
            <a:r>
              <a:rPr lang="fr-FR" dirty="0"/>
              <a:t> !</a:t>
            </a:r>
          </a:p>
        </p:txBody>
      </p:sp>
      <p:sp>
        <p:nvSpPr>
          <p:cNvPr id="22" name="Rectangle 21">
            <a:extLst>
              <a:ext uri="{FF2B5EF4-FFF2-40B4-BE49-F238E27FC236}">
                <a16:creationId xmlns:a16="http://schemas.microsoft.com/office/drawing/2014/main" id="{B1E52F23-775B-414C-BF89-41174CD20145}"/>
              </a:ext>
            </a:extLst>
          </p:cNvPr>
          <p:cNvSpPr/>
          <p:nvPr userDrawn="1"/>
        </p:nvSpPr>
        <p:spPr>
          <a:xfrm>
            <a:off x="838200" y="207818"/>
            <a:ext cx="1697182"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370" y="489414"/>
            <a:ext cx="1186499" cy="799887"/>
          </a:xfrm>
          <a:prstGeom prst="rect">
            <a:avLst/>
          </a:prstGeom>
        </p:spPr>
      </p:pic>
      <p:sp>
        <p:nvSpPr>
          <p:cNvPr id="8" name="Espace réservé de la date 3">
            <a:extLst>
              <a:ext uri="{FF2B5EF4-FFF2-40B4-BE49-F238E27FC236}">
                <a16:creationId xmlns:a16="http://schemas.microsoft.com/office/drawing/2014/main" id="{D7B06CDD-11B0-4D02-B861-C7D37CC4A2DC}"/>
              </a:ext>
            </a:extLst>
          </p:cNvPr>
          <p:cNvSpPr txBox="1">
            <a:spLocks/>
          </p:cNvSpPr>
          <p:nvPr userDrawn="1"/>
        </p:nvSpPr>
        <p:spPr>
          <a:xfrm>
            <a:off x="6308921" y="6302546"/>
            <a:ext cx="2088682" cy="281596"/>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www.ec2u.eu</a:t>
            </a:r>
            <a:endParaRPr lang="fr-FR" sz="2400" dirty="0"/>
          </a:p>
        </p:txBody>
      </p:sp>
      <p:sp>
        <p:nvSpPr>
          <p:cNvPr id="11" name="Espace réservé de la date 3">
            <a:extLst>
              <a:ext uri="{FF2B5EF4-FFF2-40B4-BE49-F238E27FC236}">
                <a16:creationId xmlns:a16="http://schemas.microsoft.com/office/drawing/2014/main" id="{0ABECBFA-6534-490F-86D0-DACB557E7D91}"/>
              </a:ext>
            </a:extLst>
          </p:cNvPr>
          <p:cNvSpPr txBox="1">
            <a:spLocks/>
          </p:cNvSpPr>
          <p:nvPr userDrawn="1"/>
        </p:nvSpPr>
        <p:spPr>
          <a:xfrm>
            <a:off x="2641942" y="6292038"/>
            <a:ext cx="2313709" cy="281596"/>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contact@ec2u.eu</a:t>
            </a:r>
            <a:endParaRPr lang="fr-FR" sz="2400" dirty="0"/>
          </a:p>
        </p:txBody>
      </p:sp>
      <p:pic>
        <p:nvPicPr>
          <p:cNvPr id="5" name="Graphique 4">
            <a:extLst>
              <a:ext uri="{FF2B5EF4-FFF2-40B4-BE49-F238E27FC236}">
                <a16:creationId xmlns:a16="http://schemas.microsoft.com/office/drawing/2014/main" id="{B8354BFC-8EAD-4CEA-8CD0-E52CA679C3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24305" y="6141385"/>
            <a:ext cx="497681" cy="497682"/>
          </a:xfrm>
          <a:prstGeom prst="rect">
            <a:avLst/>
          </a:prstGeom>
        </p:spPr>
      </p:pic>
      <p:pic>
        <p:nvPicPr>
          <p:cNvPr id="6" name="Graphique 5">
            <a:extLst>
              <a:ext uri="{FF2B5EF4-FFF2-40B4-BE49-F238E27FC236}">
                <a16:creationId xmlns:a16="http://schemas.microsoft.com/office/drawing/2014/main" id="{CA7B8C02-BADD-4152-A3A3-06217772DE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0873" y="6138270"/>
            <a:ext cx="497682" cy="497682"/>
          </a:xfrm>
          <a:prstGeom prst="rect">
            <a:avLst/>
          </a:prstGeom>
        </p:spPr>
      </p:pic>
    </p:spTree>
    <p:extLst>
      <p:ext uri="{BB962C8B-B14F-4D97-AF65-F5344CB8AC3E}">
        <p14:creationId xmlns:p14="http://schemas.microsoft.com/office/powerpoint/2010/main" val="210082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2438400" y="1933697"/>
            <a:ext cx="9144000" cy="1310659"/>
          </a:xfrm>
        </p:spPr>
        <p:txBody>
          <a:bodyPr anchor="b">
            <a:normAutofit/>
          </a:bodyPr>
          <a:lstStyle>
            <a:lvl1pPr algn="ctr">
              <a:defRPr sz="5400">
                <a:solidFill>
                  <a:schemeClr val="tx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302F195D-6C5A-45E5-8A33-00CC4237D4D0}"/>
              </a:ext>
            </a:extLst>
          </p:cNvPr>
          <p:cNvSpPr>
            <a:spLocks noGrp="1"/>
          </p:cNvSpPr>
          <p:nvPr>
            <p:ph type="subTitle" idx="1"/>
          </p:nvPr>
        </p:nvSpPr>
        <p:spPr>
          <a:xfrm>
            <a:off x="2438400" y="3885057"/>
            <a:ext cx="9144000" cy="1655762"/>
          </a:xfrm>
        </p:spPr>
        <p:txBody>
          <a:bodyPr/>
          <a:lstStyle>
            <a:lvl1pPr marL="0" indent="0" algn="ctr">
              <a:buNone/>
              <a:defRPr sz="2400">
                <a:solidFill>
                  <a:schemeClr val="tx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7AAE9CF-5284-4A3F-844B-257B06075D17}"/>
              </a:ext>
            </a:extLst>
          </p:cNvPr>
          <p:cNvSpPr>
            <a:spLocks noGrp="1"/>
          </p:cNvSpPr>
          <p:nvPr>
            <p:ph type="dt" sz="half" idx="10"/>
          </p:nvPr>
        </p:nvSpPr>
        <p:spPr>
          <a:xfrm>
            <a:off x="838200" y="6356350"/>
            <a:ext cx="1296260" cy="365125"/>
          </a:xfrm>
        </p:spPr>
        <p:txBody>
          <a:bodyPr/>
          <a:lstStyle>
            <a:lvl1pPr>
              <a:defRPr>
                <a:solidFill>
                  <a:schemeClr val="tx1"/>
                </a:solidFill>
                <a:latin typeface="Tw Cen MT" panose="020B0602020104020603" pitchFamily="34" charset="0"/>
              </a:defRPr>
            </a:lvl1pPr>
          </a:lstStyle>
          <a:p>
            <a:r>
              <a:rPr lang="en-GB" dirty="0"/>
              <a:t>27 January, 2021</a:t>
            </a:r>
            <a:endParaRPr lang="fr-FR" dirty="0"/>
          </a:p>
        </p:txBody>
      </p:sp>
      <p:cxnSp>
        <p:nvCxnSpPr>
          <p:cNvPr id="13" name="Connecteur droit 12">
            <a:extLst>
              <a:ext uri="{FF2B5EF4-FFF2-40B4-BE49-F238E27FC236}">
                <a16:creationId xmlns:a16="http://schemas.microsoft.com/office/drawing/2014/main" id="{524C0E01-3734-4515-80B9-8211535CF56F}"/>
              </a:ext>
            </a:extLst>
          </p:cNvPr>
          <p:cNvCxnSpPr>
            <a:cxnSpLocks/>
            <a:endCxn id="4" idx="0"/>
          </p:cNvCxnSpPr>
          <p:nvPr userDrawn="1"/>
        </p:nvCxnSpPr>
        <p:spPr>
          <a:xfrm flipH="1">
            <a:off x="1486330" y="1517073"/>
            <a:ext cx="37670" cy="4839277"/>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DFA56BA-B5ED-4D64-A35D-ACC2F5427291}"/>
              </a:ext>
            </a:extLst>
          </p:cNvPr>
          <p:cNvCxnSpPr>
            <a:cxnSpLocks/>
          </p:cNvCxnSpPr>
          <p:nvPr userDrawn="1"/>
        </p:nvCxnSpPr>
        <p:spPr>
          <a:xfrm>
            <a:off x="5840551" y="836345"/>
            <a:ext cx="6351449"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452" y="418523"/>
            <a:ext cx="1186499" cy="799887"/>
          </a:xfrm>
          <a:prstGeom prst="rect">
            <a:avLst/>
          </a:prstGeom>
        </p:spPr>
      </p:pic>
      <p:pic>
        <p:nvPicPr>
          <p:cNvPr id="11" name="Graphique 10">
            <a:extLst>
              <a:ext uri="{FF2B5EF4-FFF2-40B4-BE49-F238E27FC236}">
                <a16:creationId xmlns:a16="http://schemas.microsoft.com/office/drawing/2014/main" id="{6DC25309-2149-4653-B0F6-0CCA07D6C9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95457" y="535228"/>
            <a:ext cx="2886285" cy="628918"/>
          </a:xfrm>
          <a:prstGeom prst="rect">
            <a:avLst/>
          </a:prstGeom>
        </p:spPr>
      </p:pic>
      <p:pic>
        <p:nvPicPr>
          <p:cNvPr id="16" name="Image 15">
            <a:extLst>
              <a:ext uri="{FF2B5EF4-FFF2-40B4-BE49-F238E27FC236}">
                <a16:creationId xmlns:a16="http://schemas.microsoft.com/office/drawing/2014/main" id="{67D91106-595A-4DD8-B18C-A3B67F09F99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457" y="5939863"/>
            <a:ext cx="8494095" cy="781612"/>
          </a:xfrm>
          <a:prstGeom prst="rect">
            <a:avLst/>
          </a:prstGeom>
        </p:spPr>
      </p:pic>
    </p:spTree>
    <p:extLst>
      <p:ext uri="{BB962C8B-B14F-4D97-AF65-F5344CB8AC3E}">
        <p14:creationId xmlns:p14="http://schemas.microsoft.com/office/powerpoint/2010/main" val="398391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35AFF5-EBFE-45E1-BBBF-D5550633775E}"/>
              </a:ext>
            </a:extLst>
          </p:cNvPr>
          <p:cNvSpPr/>
          <p:nvPr userDrawn="1"/>
        </p:nvSpPr>
        <p:spPr>
          <a:xfrm>
            <a:off x="1589700" y="685800"/>
            <a:ext cx="10602300" cy="617220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1631264" y="3276000"/>
            <a:ext cx="10560736" cy="1022760"/>
          </a:xfrm>
        </p:spPr>
        <p:txBody>
          <a:bodyPr anchor="b">
            <a:normAutofit/>
          </a:bodyPr>
          <a:lstStyle>
            <a:lvl1pPr algn="ctr">
              <a:defRPr sz="6000">
                <a:solidFill>
                  <a:schemeClr val="bg1"/>
                </a:solidFill>
                <a:latin typeface="+mj-lt"/>
              </a:defRPr>
            </a:lvl1pPr>
          </a:lstStyle>
          <a:p>
            <a:r>
              <a:rPr lang="fr-FR" dirty="0"/>
              <a:t>Modifiez le style du titre</a:t>
            </a:r>
          </a:p>
        </p:txBody>
      </p:sp>
      <p:sp>
        <p:nvSpPr>
          <p:cNvPr id="4" name="Espace réservé de la date 3">
            <a:extLst>
              <a:ext uri="{FF2B5EF4-FFF2-40B4-BE49-F238E27FC236}">
                <a16:creationId xmlns:a16="http://schemas.microsoft.com/office/drawing/2014/main" id="{A7AAE9CF-5284-4A3F-844B-257B06075D17}"/>
              </a:ext>
            </a:extLst>
          </p:cNvPr>
          <p:cNvSpPr>
            <a:spLocks noGrp="1"/>
          </p:cNvSpPr>
          <p:nvPr>
            <p:ph type="dt" sz="half" idx="10"/>
          </p:nvPr>
        </p:nvSpPr>
        <p:spPr>
          <a:xfrm>
            <a:off x="1631264" y="6481846"/>
            <a:ext cx="2088682" cy="281596"/>
          </a:xfrm>
        </p:spPr>
        <p:txBody>
          <a:bodyPr/>
          <a:lstStyle>
            <a:lvl1pPr>
              <a:defRPr sz="1800">
                <a:solidFill>
                  <a:schemeClr val="bg1"/>
                </a:solidFill>
                <a:latin typeface="Tw Cen MT" panose="020B0602020104020603" pitchFamily="34" charset="0"/>
              </a:defRPr>
            </a:lvl1pPr>
          </a:lstStyle>
          <a:p>
            <a:r>
              <a:rPr lang="en-GB" dirty="0"/>
              <a:t>27 January, 2021</a:t>
            </a:r>
            <a:endParaRPr lang="fr-FR" dirty="0"/>
          </a:p>
        </p:txBody>
      </p:sp>
      <p:sp>
        <p:nvSpPr>
          <p:cNvPr id="22" name="Rectangle 21">
            <a:extLst>
              <a:ext uri="{FF2B5EF4-FFF2-40B4-BE49-F238E27FC236}">
                <a16:creationId xmlns:a16="http://schemas.microsoft.com/office/drawing/2014/main" id="{B1E52F23-775B-414C-BF89-41174CD20145}"/>
              </a:ext>
            </a:extLst>
          </p:cNvPr>
          <p:cNvSpPr/>
          <p:nvPr userDrawn="1"/>
        </p:nvSpPr>
        <p:spPr>
          <a:xfrm>
            <a:off x="838200" y="207818"/>
            <a:ext cx="1697182"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370" y="489414"/>
            <a:ext cx="1186499" cy="799887"/>
          </a:xfrm>
          <a:prstGeom prst="rect">
            <a:avLst/>
          </a:prstGeom>
        </p:spPr>
      </p:pic>
    </p:spTree>
    <p:extLst>
      <p:ext uri="{BB962C8B-B14F-4D97-AF65-F5344CB8AC3E}">
        <p14:creationId xmlns:p14="http://schemas.microsoft.com/office/powerpoint/2010/main" val="275154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6C682B-2ACF-4274-AF64-43AF950DC056}"/>
              </a:ext>
            </a:extLst>
          </p:cNvPr>
          <p:cNvSpPr/>
          <p:nvPr userDrawn="1"/>
        </p:nvSpPr>
        <p:spPr>
          <a:xfrm>
            <a:off x="852055" y="1065790"/>
            <a:ext cx="4114801" cy="472642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F05D775-9E70-43A4-AB6E-E0C449A1BEA3}"/>
              </a:ext>
            </a:extLst>
          </p:cNvPr>
          <p:cNvSpPr>
            <a:spLocks noGrp="1"/>
          </p:cNvSpPr>
          <p:nvPr>
            <p:ph type="title"/>
          </p:nvPr>
        </p:nvSpPr>
        <p:spPr>
          <a:xfrm>
            <a:off x="852055" y="1065790"/>
            <a:ext cx="4114801" cy="4726420"/>
          </a:xfrm>
        </p:spPr>
        <p:txBody>
          <a:bodyPr vert="horz"/>
          <a:lstStyle>
            <a:lvl1pPr algn="ctr">
              <a:defRPr>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2E89B27-1FEC-4043-B5B2-0EB57B243228}"/>
              </a:ext>
            </a:extLst>
          </p:cNvPr>
          <p:cNvSpPr>
            <a:spLocks noGrp="1"/>
          </p:cNvSpPr>
          <p:nvPr>
            <p:ph idx="1"/>
          </p:nvPr>
        </p:nvSpPr>
        <p:spPr>
          <a:xfrm>
            <a:off x="5569526" y="3037113"/>
            <a:ext cx="5770418" cy="2106387"/>
          </a:xfrm>
        </p:spPr>
        <p:txBody>
          <a:bodyPr/>
          <a:lstStyle>
            <a:lvl1pPr marL="0" indent="0">
              <a:buNone/>
              <a:defRPr/>
            </a:lvl1pPr>
          </a:lstStyle>
          <a:p>
            <a:pPr lvl="0"/>
            <a:r>
              <a:rPr lang="fr-FR" dirty="0"/>
              <a:t>Modifier les styles du texte du masque</a:t>
            </a:r>
          </a:p>
          <a:p>
            <a:pPr lvl="0"/>
            <a:endParaRPr lang="fr-FR" dirty="0"/>
          </a:p>
        </p:txBody>
      </p:sp>
      <p:sp>
        <p:nvSpPr>
          <p:cNvPr id="13" name="Espace réservé du texte 12">
            <a:extLst>
              <a:ext uri="{FF2B5EF4-FFF2-40B4-BE49-F238E27FC236}">
                <a16:creationId xmlns:a16="http://schemas.microsoft.com/office/drawing/2014/main" id="{96323C7E-F2A7-4ED0-A756-83E764478059}"/>
              </a:ext>
            </a:extLst>
          </p:cNvPr>
          <p:cNvSpPr>
            <a:spLocks noGrp="1"/>
          </p:cNvSpPr>
          <p:nvPr>
            <p:ph type="body" sz="quarter" idx="12" hasCustomPrompt="1"/>
          </p:nvPr>
        </p:nvSpPr>
        <p:spPr>
          <a:xfrm>
            <a:off x="5568950" y="1566863"/>
            <a:ext cx="4538435" cy="1020762"/>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pic>
        <p:nvPicPr>
          <p:cNvPr id="20" name="Image 19">
            <a:extLst>
              <a:ext uri="{FF2B5EF4-FFF2-40B4-BE49-F238E27FC236}">
                <a16:creationId xmlns:a16="http://schemas.microsoft.com/office/drawing/2014/main" id="{A9717BE1-2AC8-4A76-9B6E-76B24EDA7F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Tree>
    <p:extLst>
      <p:ext uri="{BB962C8B-B14F-4D97-AF65-F5344CB8AC3E}">
        <p14:creationId xmlns:p14="http://schemas.microsoft.com/office/powerpoint/2010/main" val="250711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4DD8A4A-D1C5-463E-83CF-9578EEDFDC48}"/>
              </a:ext>
            </a:extLst>
          </p:cNvPr>
          <p:cNvSpPr>
            <a:spLocks noGrp="1"/>
          </p:cNvSpPr>
          <p:nvPr>
            <p:ph type="body" idx="1"/>
          </p:nvPr>
        </p:nvSpPr>
        <p:spPr>
          <a:xfrm>
            <a:off x="838200" y="2952749"/>
            <a:ext cx="10515600" cy="248965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9" name="Titre 8">
            <a:extLst>
              <a:ext uri="{FF2B5EF4-FFF2-40B4-BE49-F238E27FC236}">
                <a16:creationId xmlns:a16="http://schemas.microsoft.com/office/drawing/2014/main" id="{6572E726-5C0D-41AC-BC2C-7D6632B62139}"/>
              </a:ext>
            </a:extLst>
          </p:cNvPr>
          <p:cNvSpPr>
            <a:spLocks noGrp="1"/>
          </p:cNvSpPr>
          <p:nvPr>
            <p:ph type="title"/>
          </p:nvPr>
        </p:nvSpPr>
        <p:spPr>
          <a:xfrm>
            <a:off x="838200" y="703943"/>
            <a:ext cx="10515600" cy="598261"/>
          </a:xfrm>
        </p:spPr>
        <p:txBody>
          <a:bodyPr>
            <a:normAutofit/>
          </a:bodyPr>
          <a:lstStyle>
            <a:lvl1pPr>
              <a:defRPr sz="4000">
                <a:solidFill>
                  <a:srgbClr val="162372"/>
                </a:solidFill>
              </a:defRPr>
            </a:lvl1pPr>
          </a:lstStyle>
          <a:p>
            <a:r>
              <a:rPr lang="fr-FR" dirty="0"/>
              <a:t>Modifiez le style du titre</a:t>
            </a:r>
          </a:p>
        </p:txBody>
      </p:sp>
      <p:sp>
        <p:nvSpPr>
          <p:cNvPr id="13" name="Espace réservé du texte 12">
            <a:extLst>
              <a:ext uri="{FF2B5EF4-FFF2-40B4-BE49-F238E27FC236}">
                <a16:creationId xmlns:a16="http://schemas.microsoft.com/office/drawing/2014/main" id="{978DEA4E-FB72-4F3E-849B-DA680B4629E6}"/>
              </a:ext>
            </a:extLst>
          </p:cNvPr>
          <p:cNvSpPr>
            <a:spLocks noGrp="1"/>
          </p:cNvSpPr>
          <p:nvPr>
            <p:ph type="body" sz="quarter" idx="12" hasCustomPrompt="1"/>
          </p:nvPr>
        </p:nvSpPr>
        <p:spPr>
          <a:xfrm>
            <a:off x="838200" y="1828346"/>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pic>
        <p:nvPicPr>
          <p:cNvPr id="18" name="Image 17">
            <a:extLst>
              <a:ext uri="{FF2B5EF4-FFF2-40B4-BE49-F238E27FC236}">
                <a16:creationId xmlns:a16="http://schemas.microsoft.com/office/drawing/2014/main" id="{6B26CDD5-D498-40F4-8D20-0403C7189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Tree>
    <p:extLst>
      <p:ext uri="{BB962C8B-B14F-4D97-AF65-F5344CB8AC3E}">
        <p14:creationId xmlns:p14="http://schemas.microsoft.com/office/powerpoint/2010/main" val="205499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CA31-6D2E-4F54-ACDF-011B1A6BF508}"/>
              </a:ext>
            </a:extLst>
          </p:cNvPr>
          <p:cNvSpPr>
            <a:spLocks noGrp="1"/>
          </p:cNvSpPr>
          <p:nvPr>
            <p:ph type="title"/>
          </p:nvPr>
        </p:nvSpPr>
        <p:spPr>
          <a:xfrm>
            <a:off x="838200" y="1350961"/>
            <a:ext cx="5181600" cy="1325563"/>
          </a:xfrm>
        </p:spPr>
        <p:txBody>
          <a:bodyPr>
            <a:normAutofit/>
          </a:bodyPr>
          <a:lstStyle>
            <a:lvl1pPr>
              <a:defRPr sz="4000">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194C958-D34B-48CA-B061-168D15B680E2}"/>
              </a:ext>
            </a:extLst>
          </p:cNvPr>
          <p:cNvSpPr>
            <a:spLocks noGrp="1"/>
          </p:cNvSpPr>
          <p:nvPr>
            <p:ph sz="half" idx="1"/>
          </p:nvPr>
        </p:nvSpPr>
        <p:spPr>
          <a:xfrm>
            <a:off x="838200" y="3429000"/>
            <a:ext cx="5181600" cy="2653742"/>
          </a:xfrm>
        </p:spPr>
        <p:txBody>
          <a:bodyPr/>
          <a:lstStyle>
            <a:lvl1pPr marL="0" indent="0">
              <a:buNone/>
              <a:defRPr/>
            </a:lvl1pPr>
          </a:lstStyle>
          <a:p>
            <a:pPr lvl="0"/>
            <a:r>
              <a:rPr lang="fr-FR" dirty="0"/>
              <a:t>Modifier les styles du texte du masque</a:t>
            </a:r>
          </a:p>
        </p:txBody>
      </p:sp>
      <p:pic>
        <p:nvPicPr>
          <p:cNvPr id="12" name="Image 11">
            <a:extLst>
              <a:ext uri="{FF2B5EF4-FFF2-40B4-BE49-F238E27FC236}">
                <a16:creationId xmlns:a16="http://schemas.microsoft.com/office/drawing/2014/main" id="{DEC29DCC-0DE5-498B-962F-850D5D3E6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4" name="Espace réservé du contenu 3">
            <a:extLst>
              <a:ext uri="{FF2B5EF4-FFF2-40B4-BE49-F238E27FC236}">
                <a16:creationId xmlns:a16="http://schemas.microsoft.com/office/drawing/2014/main" id="{FD2DF32A-4B6F-4DFA-B44D-4DBA70E61F44}"/>
              </a:ext>
            </a:extLst>
          </p:cNvPr>
          <p:cNvSpPr>
            <a:spLocks noGrp="1"/>
          </p:cNvSpPr>
          <p:nvPr>
            <p:ph sz="half" idx="2"/>
          </p:nvPr>
        </p:nvSpPr>
        <p:spPr>
          <a:xfrm>
            <a:off x="7010405" y="1350961"/>
            <a:ext cx="4362445" cy="4731780"/>
          </a:xfrm>
        </p:spPr>
        <p:txBody>
          <a:bodyPr/>
          <a:lstStyle>
            <a:lvl1pPr marL="0" indent="0">
              <a:buNone/>
              <a:defRPr/>
            </a:lvl1pPr>
          </a:lstStyle>
          <a:p>
            <a:pPr lvl="0"/>
            <a:endParaRPr lang="fr-FR" dirty="0"/>
          </a:p>
        </p:txBody>
      </p:sp>
      <p:cxnSp>
        <p:nvCxnSpPr>
          <p:cNvPr id="27" name="Connecteur droit 26">
            <a:extLst>
              <a:ext uri="{FF2B5EF4-FFF2-40B4-BE49-F238E27FC236}">
                <a16:creationId xmlns:a16="http://schemas.microsoft.com/office/drawing/2014/main" id="{15CB0FB2-DA1A-4A64-BA6E-8BDAE116B272}"/>
              </a:ext>
            </a:extLst>
          </p:cNvPr>
          <p:cNvCxnSpPr>
            <a:cxnSpLocks/>
          </p:cNvCxnSpPr>
          <p:nvPr userDrawn="1"/>
        </p:nvCxnSpPr>
        <p:spPr>
          <a:xfrm>
            <a:off x="9409043" y="1293326"/>
            <a:ext cx="2078107"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EAEE32-95E1-4B35-B9D7-31D78A5FAE93}"/>
              </a:ext>
            </a:extLst>
          </p:cNvPr>
          <p:cNvCxnSpPr>
            <a:cxnSpLocks/>
          </p:cNvCxnSpPr>
          <p:nvPr userDrawn="1"/>
        </p:nvCxnSpPr>
        <p:spPr>
          <a:xfrm>
            <a:off x="11441366" y="1270274"/>
            <a:ext cx="0" cy="1989761"/>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53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CA31-6D2E-4F54-ACDF-011B1A6BF508}"/>
              </a:ext>
            </a:extLst>
          </p:cNvPr>
          <p:cNvSpPr>
            <a:spLocks noGrp="1"/>
          </p:cNvSpPr>
          <p:nvPr>
            <p:ph type="title"/>
          </p:nvPr>
        </p:nvSpPr>
        <p:spPr>
          <a:xfrm>
            <a:off x="6229351" y="1350961"/>
            <a:ext cx="5181600" cy="1325563"/>
          </a:xfrm>
        </p:spPr>
        <p:txBody>
          <a:bodyPr>
            <a:normAutofit/>
          </a:bodyPr>
          <a:lstStyle>
            <a:lvl1pPr>
              <a:defRPr sz="4000">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194C958-D34B-48CA-B061-168D15B680E2}"/>
              </a:ext>
            </a:extLst>
          </p:cNvPr>
          <p:cNvSpPr>
            <a:spLocks noGrp="1"/>
          </p:cNvSpPr>
          <p:nvPr>
            <p:ph sz="half" idx="1"/>
          </p:nvPr>
        </p:nvSpPr>
        <p:spPr>
          <a:xfrm>
            <a:off x="6229351" y="3409950"/>
            <a:ext cx="5181600" cy="2606538"/>
          </a:xfrm>
        </p:spPr>
        <p:txBody>
          <a:bodyPr/>
          <a:lstStyle>
            <a:lvl1pPr marL="0" indent="0">
              <a:buNone/>
              <a:defRPr/>
            </a:lvl1pPr>
          </a:lstStyle>
          <a:p>
            <a:pPr lvl="0"/>
            <a:r>
              <a:rPr lang="fr-FR" dirty="0"/>
              <a:t>Modifier les styles du texte du masque</a:t>
            </a:r>
          </a:p>
        </p:txBody>
      </p:sp>
      <p:sp>
        <p:nvSpPr>
          <p:cNvPr id="11" name="Espace réservé du pied de page 4">
            <a:extLst>
              <a:ext uri="{FF2B5EF4-FFF2-40B4-BE49-F238E27FC236}">
                <a16:creationId xmlns:a16="http://schemas.microsoft.com/office/drawing/2014/main" id="{8E1DC9BF-3250-46BD-9EC4-5C6C69D65F22}"/>
              </a:ext>
            </a:extLst>
          </p:cNvPr>
          <p:cNvSpPr>
            <a:spLocks noGrp="1"/>
          </p:cNvSpPr>
          <p:nvPr>
            <p:ph type="ftr" sz="quarter" idx="11"/>
          </p:nvPr>
        </p:nvSpPr>
        <p:spPr>
          <a:xfrm>
            <a:off x="10804525" y="6202329"/>
            <a:ext cx="1098550" cy="594405"/>
          </a:xfrm>
        </p:spPr>
        <p:txBody>
          <a:bodyPr/>
          <a:lstStyle/>
          <a:p>
            <a:endParaRPr lang="fr-FR" dirty="0"/>
          </a:p>
        </p:txBody>
      </p:sp>
      <p:pic>
        <p:nvPicPr>
          <p:cNvPr id="12" name="Image 11">
            <a:extLst>
              <a:ext uri="{FF2B5EF4-FFF2-40B4-BE49-F238E27FC236}">
                <a16:creationId xmlns:a16="http://schemas.microsoft.com/office/drawing/2014/main" id="{DEC29DCC-0DE5-498B-962F-850D5D3E6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4" name="Espace réservé du contenu 3">
            <a:extLst>
              <a:ext uri="{FF2B5EF4-FFF2-40B4-BE49-F238E27FC236}">
                <a16:creationId xmlns:a16="http://schemas.microsoft.com/office/drawing/2014/main" id="{FD2DF32A-4B6F-4DFA-B44D-4DBA70E61F44}"/>
              </a:ext>
            </a:extLst>
          </p:cNvPr>
          <p:cNvSpPr>
            <a:spLocks noGrp="1"/>
          </p:cNvSpPr>
          <p:nvPr>
            <p:ph sz="half" idx="2"/>
          </p:nvPr>
        </p:nvSpPr>
        <p:spPr>
          <a:xfrm>
            <a:off x="706218" y="1322664"/>
            <a:ext cx="4362445" cy="4693822"/>
          </a:xfrm>
        </p:spPr>
        <p:txBody>
          <a:bodyPr/>
          <a:lstStyle>
            <a:lvl1pPr marL="0" indent="0">
              <a:buNone/>
              <a:defRPr/>
            </a:lvl1pPr>
          </a:lstStyle>
          <a:p>
            <a:pPr lvl="0"/>
            <a:endParaRPr lang="fr-FR" dirty="0"/>
          </a:p>
        </p:txBody>
      </p:sp>
      <p:cxnSp>
        <p:nvCxnSpPr>
          <p:cNvPr id="27" name="Connecteur droit 26">
            <a:extLst>
              <a:ext uri="{FF2B5EF4-FFF2-40B4-BE49-F238E27FC236}">
                <a16:creationId xmlns:a16="http://schemas.microsoft.com/office/drawing/2014/main" id="{15CB0FB2-DA1A-4A64-BA6E-8BDAE116B272}"/>
              </a:ext>
            </a:extLst>
          </p:cNvPr>
          <p:cNvCxnSpPr>
            <a:cxnSpLocks/>
          </p:cNvCxnSpPr>
          <p:nvPr userDrawn="1"/>
        </p:nvCxnSpPr>
        <p:spPr>
          <a:xfrm>
            <a:off x="632419" y="1265003"/>
            <a:ext cx="1792729"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EAEE32-95E1-4B35-B9D7-31D78A5FAE93}"/>
              </a:ext>
            </a:extLst>
          </p:cNvPr>
          <p:cNvCxnSpPr>
            <a:cxnSpLocks/>
          </p:cNvCxnSpPr>
          <p:nvPr userDrawn="1"/>
        </p:nvCxnSpPr>
        <p:spPr>
          <a:xfrm>
            <a:off x="640103" y="1205967"/>
            <a:ext cx="0" cy="1921546"/>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51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p:bg>
      <p:bgPr>
        <a:solidFill>
          <a:srgbClr val="16237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3B56B-4B3B-410B-8CBA-65A5B3BD71CD}"/>
              </a:ext>
            </a:extLst>
          </p:cNvPr>
          <p:cNvSpPr>
            <a:spLocks noGrp="1"/>
          </p:cNvSpPr>
          <p:nvPr>
            <p:ph type="title" hasCustomPrompt="1"/>
          </p:nvPr>
        </p:nvSpPr>
        <p:spPr>
          <a:xfrm>
            <a:off x="838200" y="1828165"/>
            <a:ext cx="10515600" cy="1325563"/>
          </a:xfrm>
        </p:spPr>
        <p:txBody>
          <a:bodyPr>
            <a:normAutofit/>
          </a:bodyPr>
          <a:lstStyle>
            <a:lvl1pPr>
              <a:defRPr sz="4000">
                <a:solidFill>
                  <a:schemeClr val="bg1"/>
                </a:solidFill>
              </a:defRPr>
            </a:lvl1pPr>
          </a:lstStyle>
          <a:p>
            <a:r>
              <a:rPr lang="fr-FR" dirty="0"/>
              <a:t>« </a:t>
            </a:r>
            <a:r>
              <a:rPr lang="fr-FR" dirty="0" err="1"/>
              <a:t>Quote</a:t>
            </a:r>
            <a:r>
              <a:rPr lang="fr-FR" dirty="0"/>
              <a:t> »</a:t>
            </a:r>
          </a:p>
        </p:txBody>
      </p:sp>
      <p:pic>
        <p:nvPicPr>
          <p:cNvPr id="6" name="Graphique 5">
            <a:extLst>
              <a:ext uri="{FF2B5EF4-FFF2-40B4-BE49-F238E27FC236}">
                <a16:creationId xmlns:a16="http://schemas.microsoft.com/office/drawing/2014/main" id="{B13AAD72-6994-4092-BAB6-71B5573A45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6781" y="6284997"/>
            <a:ext cx="694038" cy="472135"/>
          </a:xfrm>
          <a:prstGeom prst="rect">
            <a:avLst/>
          </a:prstGeom>
        </p:spPr>
      </p:pic>
    </p:spTree>
    <p:extLst>
      <p:ext uri="{BB962C8B-B14F-4D97-AF65-F5344CB8AC3E}">
        <p14:creationId xmlns:p14="http://schemas.microsoft.com/office/powerpoint/2010/main" val="280038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3514CA-8AF1-4F47-B3C5-01F74F785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9" name="Espace réservé du tableau 8">
            <a:extLst>
              <a:ext uri="{FF2B5EF4-FFF2-40B4-BE49-F238E27FC236}">
                <a16:creationId xmlns:a16="http://schemas.microsoft.com/office/drawing/2014/main" id="{E480195F-D908-4842-8D1D-C244EBF2F8FB}"/>
              </a:ext>
            </a:extLst>
          </p:cNvPr>
          <p:cNvSpPr>
            <a:spLocks noGrp="1"/>
          </p:cNvSpPr>
          <p:nvPr>
            <p:ph type="tbl" sz="quarter" idx="10"/>
          </p:nvPr>
        </p:nvSpPr>
        <p:spPr>
          <a:xfrm>
            <a:off x="1311275" y="2107096"/>
            <a:ext cx="9693275" cy="3604729"/>
          </a:xfrm>
        </p:spPr>
        <p:txBody>
          <a:bodyPr/>
          <a:lstStyle/>
          <a:p>
            <a:endParaRPr lang="fr-FR"/>
          </a:p>
        </p:txBody>
      </p:sp>
      <p:sp>
        <p:nvSpPr>
          <p:cNvPr id="10" name="Espace réservé du texte 12">
            <a:extLst>
              <a:ext uri="{FF2B5EF4-FFF2-40B4-BE49-F238E27FC236}">
                <a16:creationId xmlns:a16="http://schemas.microsoft.com/office/drawing/2014/main" id="{90A39C03-BCF4-4992-872C-EAD824E3CD73}"/>
              </a:ext>
            </a:extLst>
          </p:cNvPr>
          <p:cNvSpPr>
            <a:spLocks noGrp="1"/>
          </p:cNvSpPr>
          <p:nvPr>
            <p:ph type="body" sz="quarter" idx="12" hasCustomPrompt="1"/>
          </p:nvPr>
        </p:nvSpPr>
        <p:spPr>
          <a:xfrm>
            <a:off x="838199" y="916665"/>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spTree>
    <p:extLst>
      <p:ext uri="{BB962C8B-B14F-4D97-AF65-F5344CB8AC3E}">
        <p14:creationId xmlns:p14="http://schemas.microsoft.com/office/powerpoint/2010/main" val="17338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1B7A48-8C55-454A-9F08-6D234B8B6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21ACF-B751-4CD2-BA68-5DF301B5C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A1C6A9-32CE-48AE-B6A5-CA4985455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3CB1D-5C1D-468E-BFD9-1037DFA2386C}" type="datetimeFigureOut">
              <a:rPr lang="fr-FR" smtClean="0"/>
              <a:t>23/10/2025</a:t>
            </a:fld>
            <a:endParaRPr lang="fr-FR"/>
          </a:p>
        </p:txBody>
      </p:sp>
      <p:sp>
        <p:nvSpPr>
          <p:cNvPr id="5" name="Espace réservé du pied de page 4">
            <a:extLst>
              <a:ext uri="{FF2B5EF4-FFF2-40B4-BE49-F238E27FC236}">
                <a16:creationId xmlns:a16="http://schemas.microsoft.com/office/drawing/2014/main" id="{DB25D788-6A4B-49E3-A43F-F8F0D5D4E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40DC7A7-49BE-49C2-B045-A065E0F37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9417C-CDEE-4186-8AE9-CE9614D8B2E6}" type="slidenum">
              <a:rPr lang="fr-FR" smtClean="0"/>
              <a:t>‹#›</a:t>
            </a:fld>
            <a:endParaRPr lang="fr-FR"/>
          </a:p>
        </p:txBody>
      </p:sp>
    </p:spTree>
    <p:extLst>
      <p:ext uri="{BB962C8B-B14F-4D97-AF65-F5344CB8AC3E}">
        <p14:creationId xmlns:p14="http://schemas.microsoft.com/office/powerpoint/2010/main" val="18295722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62" r:id="rId7"/>
    <p:sldLayoutId id="2147483654" r:id="rId8"/>
    <p:sldLayoutId id="2147483655" r:id="rId9"/>
    <p:sldLayoutId id="2147483665"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ooks.openedition.org/ceup/2895?lang=e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ur-lex.europa.eu/JOHtml.do?uri=OJ:C:2010:083:SOM:EN:HTML" TargetMode="External"/><Relationship Id="rId2" Type="http://schemas.openxmlformats.org/officeDocument/2006/relationships/hyperlink" Target="https://eur-lex.europa.eu/legal-content/EN/TXT/HTML/?uri=CELEX:12008M00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4D896-E2BA-4335-B5E9-EF4EDBAF0D62}"/>
              </a:ext>
            </a:extLst>
          </p:cNvPr>
          <p:cNvSpPr>
            <a:spLocks noGrp="1"/>
          </p:cNvSpPr>
          <p:nvPr>
            <p:ph type="ctrTitle"/>
          </p:nvPr>
        </p:nvSpPr>
        <p:spPr>
          <a:xfrm>
            <a:off x="1922584" y="2291379"/>
            <a:ext cx="9144000" cy="1310659"/>
          </a:xfrm>
        </p:spPr>
        <p:txBody>
          <a:bodyPr>
            <a:normAutofit fontScale="90000"/>
          </a:bodyPr>
          <a:lstStyle/>
          <a:p>
            <a:r>
              <a:rPr lang="en-US" dirty="0"/>
              <a:t>The European Campus of City-Universities</a:t>
            </a:r>
            <a:endParaRPr lang="fr-FR" dirty="0"/>
          </a:p>
        </p:txBody>
      </p:sp>
      <p:sp>
        <p:nvSpPr>
          <p:cNvPr id="3" name="Sous-titre 2">
            <a:extLst>
              <a:ext uri="{FF2B5EF4-FFF2-40B4-BE49-F238E27FC236}">
                <a16:creationId xmlns:a16="http://schemas.microsoft.com/office/drawing/2014/main" id="{18DF869E-972E-4DAF-9398-961CA8A089BB}"/>
              </a:ext>
            </a:extLst>
          </p:cNvPr>
          <p:cNvSpPr>
            <a:spLocks noGrp="1"/>
          </p:cNvSpPr>
          <p:nvPr>
            <p:ph type="subTitle" idx="1"/>
          </p:nvPr>
        </p:nvSpPr>
        <p:spPr>
          <a:xfrm>
            <a:off x="1922584" y="4275386"/>
            <a:ext cx="9144000" cy="1310660"/>
          </a:xfrm>
        </p:spPr>
        <p:txBody>
          <a:bodyPr/>
          <a:lstStyle/>
          <a:p>
            <a:r>
              <a:rPr lang="en-GB" dirty="0"/>
              <a:t> Class 2 </a:t>
            </a:r>
            <a:endParaRPr lang="fr-FR" dirty="0"/>
          </a:p>
        </p:txBody>
      </p:sp>
      <p:sp>
        <p:nvSpPr>
          <p:cNvPr id="4" name="ZoneTexte 3">
            <a:extLst>
              <a:ext uri="{FF2B5EF4-FFF2-40B4-BE49-F238E27FC236}">
                <a16:creationId xmlns:a16="http://schemas.microsoft.com/office/drawing/2014/main" id="{38BCFEF1-9506-4DD0-BDC2-7C4F3077795D}"/>
              </a:ext>
            </a:extLst>
          </p:cNvPr>
          <p:cNvSpPr txBox="1"/>
          <p:nvPr/>
        </p:nvSpPr>
        <p:spPr>
          <a:xfrm>
            <a:off x="702366" y="6387970"/>
            <a:ext cx="1974574" cy="338554"/>
          </a:xfrm>
          <a:prstGeom prst="rect">
            <a:avLst/>
          </a:prstGeom>
          <a:noFill/>
        </p:spPr>
        <p:txBody>
          <a:bodyPr wrap="square" rtlCol="0">
            <a:spAutoFit/>
          </a:bodyPr>
          <a:lstStyle/>
          <a:p>
            <a:r>
              <a:rPr lang="en-GB" sz="1600" dirty="0">
                <a:solidFill>
                  <a:schemeClr val="bg1"/>
                </a:solidFill>
              </a:rPr>
              <a:t>28 January, 2021</a:t>
            </a:r>
            <a:endParaRPr lang="fr-FR" sz="1600" dirty="0">
              <a:solidFill>
                <a:schemeClr val="bg1"/>
              </a:solidFill>
            </a:endParaRPr>
          </a:p>
        </p:txBody>
      </p:sp>
    </p:spTree>
    <p:extLst>
      <p:ext uri="{BB962C8B-B14F-4D97-AF65-F5344CB8AC3E}">
        <p14:creationId xmlns:p14="http://schemas.microsoft.com/office/powerpoint/2010/main" val="117608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20DC-A02E-BEE4-42AE-11B56C9B8988}"/>
              </a:ext>
            </a:extLst>
          </p:cNvPr>
          <p:cNvSpPr>
            <a:spLocks noGrp="1"/>
          </p:cNvSpPr>
          <p:nvPr>
            <p:ph type="title"/>
          </p:nvPr>
        </p:nvSpPr>
        <p:spPr>
          <a:xfrm>
            <a:off x="6229351" y="295835"/>
            <a:ext cx="5181600" cy="1479177"/>
          </a:xfrm>
        </p:spPr>
        <p:txBody>
          <a:bodyPr>
            <a:normAutofit/>
          </a:bodyPr>
          <a:lstStyle/>
          <a:p>
            <a:pPr algn="ctr"/>
            <a:r>
              <a:rPr lang="en-GB" sz="2200" dirty="0"/>
              <a:t>Kohl was intensely aware of the challenges posted by a reunited Germany to its  neighbours East and West</a:t>
            </a:r>
            <a:endParaRPr lang="en-US" sz="2200" dirty="0"/>
          </a:p>
        </p:txBody>
      </p:sp>
      <p:sp>
        <p:nvSpPr>
          <p:cNvPr id="3" name="Content Placeholder 2">
            <a:extLst>
              <a:ext uri="{FF2B5EF4-FFF2-40B4-BE49-F238E27FC236}">
                <a16:creationId xmlns:a16="http://schemas.microsoft.com/office/drawing/2014/main" id="{C52CA88F-D364-2599-4778-A2FBEFC21137}"/>
              </a:ext>
            </a:extLst>
          </p:cNvPr>
          <p:cNvSpPr>
            <a:spLocks noGrp="1"/>
          </p:cNvSpPr>
          <p:nvPr>
            <p:ph sz="half" idx="1"/>
          </p:nvPr>
        </p:nvSpPr>
        <p:spPr>
          <a:xfrm>
            <a:off x="6229351" y="1898073"/>
            <a:ext cx="5181600" cy="4475833"/>
          </a:xfrm>
        </p:spPr>
        <p:txBody>
          <a:bodyPr>
            <a:noAutofit/>
          </a:bodyPr>
          <a:lstStyle/>
          <a:p>
            <a:pPr algn="just"/>
            <a:r>
              <a:rPr lang="en-GB" sz="2500" dirty="0"/>
              <a:t>The Soviet Union and its successor, the Russian Federation represented the Eastern side of Kohl’s concerns.  </a:t>
            </a:r>
          </a:p>
          <a:p>
            <a:pPr algn="just"/>
            <a:r>
              <a:rPr lang="en-GB" sz="2500" b="1" i="1" dirty="0"/>
              <a:t>Out of these concerns came the new “Friendship Treaty” with Moscow in September 1990, which put relations on a new footing. </a:t>
            </a:r>
          </a:p>
          <a:p>
            <a:pPr algn="just"/>
            <a:r>
              <a:rPr lang="en-GB" sz="2500" dirty="0"/>
              <a:t>Kohl continued this policy even after Boris Yeltsin replaced Gorbachev, pumping money into the new Russia and drawing it into the Group of Seven (G7) to help tie it into the West. </a:t>
            </a:r>
            <a:endParaRPr lang="en-US" sz="2500" dirty="0"/>
          </a:p>
        </p:txBody>
      </p:sp>
      <p:sp>
        <p:nvSpPr>
          <p:cNvPr id="4" name="Content Placeholder 3">
            <a:extLst>
              <a:ext uri="{FF2B5EF4-FFF2-40B4-BE49-F238E27FC236}">
                <a16:creationId xmlns:a16="http://schemas.microsoft.com/office/drawing/2014/main" id="{F6ECE004-7D12-B984-3631-A3A4C6455C00}"/>
              </a:ext>
            </a:extLst>
          </p:cNvPr>
          <p:cNvSpPr>
            <a:spLocks noGrp="1"/>
          </p:cNvSpPr>
          <p:nvPr>
            <p:ph sz="half" idx="2"/>
          </p:nvPr>
        </p:nvSpPr>
        <p:spPr>
          <a:xfrm>
            <a:off x="706218" y="188259"/>
            <a:ext cx="4362445" cy="6669741"/>
          </a:xfrm>
        </p:spPr>
        <p:txBody>
          <a:bodyPr>
            <a:noAutofit/>
          </a:bodyPr>
          <a:lstStyle/>
          <a:p>
            <a:pPr algn="just"/>
            <a:r>
              <a:rPr lang="en-GB" sz="2200" dirty="0"/>
              <a:t> Kohl faced huge challenges, economically,  exporting the deutschmark (DM) to the German Democratic Republic (GDR), and politically, absorbing East Germany into the Federal Republic via Article 23 of the Basic Law. </a:t>
            </a:r>
          </a:p>
          <a:p>
            <a:pPr algn="just"/>
            <a:r>
              <a:rPr lang="en-GB" sz="2200" dirty="0"/>
              <a:t>More broadly at the international level, Kohl directed  German diplomacy in dealing with the four victor powers the so-called 2 + 4 forum. (the United States, the Soviet Union, Britain, and France)</a:t>
            </a:r>
          </a:p>
          <a:p>
            <a:pPr algn="just"/>
            <a:r>
              <a:rPr lang="en-GB" sz="2200" b="1" i="1" dirty="0"/>
              <a:t>He obtained the support of France by agreeing to support European monetary unification thus accepting that the “DM—talisman of the West German” would merge into the EURO within the process leading to the Maastricht Treaty of 1992. </a:t>
            </a:r>
            <a:endParaRPr lang="en-US" sz="2200" b="1" i="1" dirty="0"/>
          </a:p>
        </p:txBody>
      </p:sp>
    </p:spTree>
    <p:extLst>
      <p:ext uri="{BB962C8B-B14F-4D97-AF65-F5344CB8AC3E}">
        <p14:creationId xmlns:p14="http://schemas.microsoft.com/office/powerpoint/2010/main" val="129570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E750-4BCF-6E4B-1EB9-37DED6CE62D4}"/>
              </a:ext>
            </a:extLst>
          </p:cNvPr>
          <p:cNvSpPr>
            <a:spLocks noGrp="1"/>
          </p:cNvSpPr>
          <p:nvPr>
            <p:ph type="title"/>
          </p:nvPr>
        </p:nvSpPr>
        <p:spPr>
          <a:xfrm>
            <a:off x="6229351" y="174812"/>
            <a:ext cx="5181600" cy="1062317"/>
          </a:xfrm>
        </p:spPr>
        <p:txBody>
          <a:bodyPr>
            <a:normAutofit fontScale="90000"/>
          </a:bodyPr>
          <a:lstStyle/>
          <a:p>
            <a:r>
              <a:rPr lang="en-US" dirty="0"/>
              <a:t>Gorbachev’s not in the way</a:t>
            </a:r>
          </a:p>
        </p:txBody>
      </p:sp>
      <p:sp>
        <p:nvSpPr>
          <p:cNvPr id="3" name="Content Placeholder 2">
            <a:extLst>
              <a:ext uri="{FF2B5EF4-FFF2-40B4-BE49-F238E27FC236}">
                <a16:creationId xmlns:a16="http://schemas.microsoft.com/office/drawing/2014/main" id="{96700E6D-4A7B-814C-CCDB-5DACCC2868D4}"/>
              </a:ext>
            </a:extLst>
          </p:cNvPr>
          <p:cNvSpPr>
            <a:spLocks noGrp="1"/>
          </p:cNvSpPr>
          <p:nvPr>
            <p:ph sz="half" idx="1"/>
          </p:nvPr>
        </p:nvSpPr>
        <p:spPr>
          <a:xfrm>
            <a:off x="6229351" y="1775012"/>
            <a:ext cx="5181600" cy="4625789"/>
          </a:xfrm>
        </p:spPr>
        <p:txBody>
          <a:bodyPr>
            <a:normAutofit fontScale="25000" lnSpcReduction="20000"/>
          </a:bodyPr>
          <a:lstStyle/>
          <a:p>
            <a:pPr algn="just"/>
            <a:r>
              <a:rPr lang="en-GB" sz="8800" b="1" dirty="0">
                <a:solidFill>
                  <a:srgbClr val="000000"/>
                </a:solidFill>
                <a:effectLst/>
                <a:latin typeface="Georgia" panose="02040502050405020303" pitchFamily="18" charset="0"/>
              </a:rPr>
              <a:t>Document No. 111: Memorandum of Conversation of George H.W. Bush, John Sununu, Brent Scowcroft, and Helmut Kohl, December 3, 1989</a:t>
            </a:r>
          </a:p>
          <a:p>
            <a:pPr algn="just"/>
            <a:r>
              <a:rPr lang="en-GB" sz="8800" b="1" cap="all" dirty="0">
                <a:solidFill>
                  <a:srgbClr val="4C4C4C"/>
                </a:solidFill>
                <a:effectLst/>
                <a:latin typeface="Asap"/>
              </a:rPr>
              <a:t>MASTERPIECES OF HISTORY. The peaceful end of the Cold war in Europe: 2010</a:t>
            </a:r>
          </a:p>
          <a:p>
            <a:pPr algn="just"/>
            <a:r>
              <a:rPr lang="en-GB" sz="8800" b="0" dirty="0">
                <a:solidFill>
                  <a:srgbClr val="999999"/>
                </a:solidFill>
                <a:effectLst/>
                <a:latin typeface="Asap"/>
              </a:rPr>
              <a:t>Svetlana </a:t>
            </a:r>
            <a:r>
              <a:rPr lang="en-GB" sz="8800" b="0" dirty="0" err="1">
                <a:solidFill>
                  <a:srgbClr val="999999"/>
                </a:solidFill>
                <a:effectLst/>
                <a:latin typeface="Asap"/>
              </a:rPr>
              <a:t>Savranskaya</a:t>
            </a:r>
            <a:r>
              <a:rPr lang="en-GB" sz="8800" dirty="0" err="1">
                <a:solidFill>
                  <a:srgbClr val="999999"/>
                </a:solidFill>
                <a:latin typeface="Asap"/>
              </a:rPr>
              <a:t>,</a:t>
            </a:r>
            <a:r>
              <a:rPr lang="en-GB" sz="8800" b="0" dirty="0" err="1">
                <a:solidFill>
                  <a:srgbClr val="999999"/>
                </a:solidFill>
                <a:effectLst/>
                <a:latin typeface="Asap"/>
              </a:rPr>
              <a:t>Thomas</a:t>
            </a:r>
            <a:r>
              <a:rPr lang="en-GB" sz="8800" b="0" dirty="0">
                <a:solidFill>
                  <a:srgbClr val="999999"/>
                </a:solidFill>
                <a:effectLst/>
                <a:latin typeface="Asap"/>
              </a:rPr>
              <a:t> </a:t>
            </a:r>
            <a:r>
              <a:rPr lang="en-GB" sz="8800" b="0" dirty="0" err="1">
                <a:solidFill>
                  <a:srgbClr val="999999"/>
                </a:solidFill>
                <a:effectLst/>
                <a:latin typeface="Asap"/>
              </a:rPr>
              <a:t>Blanton,Vladislav</a:t>
            </a:r>
            <a:r>
              <a:rPr lang="en-GB" sz="8800" b="0" dirty="0">
                <a:solidFill>
                  <a:srgbClr val="999999"/>
                </a:solidFill>
                <a:effectLst/>
                <a:latin typeface="Asap"/>
              </a:rPr>
              <a:t> </a:t>
            </a:r>
            <a:r>
              <a:rPr lang="en-GB" sz="8800" b="0" dirty="0" err="1">
                <a:solidFill>
                  <a:srgbClr val="999999"/>
                </a:solidFill>
                <a:effectLst/>
                <a:latin typeface="Asap"/>
              </a:rPr>
              <a:t>Zubok</a:t>
            </a:r>
            <a:endParaRPr lang="en-GB" sz="8800" b="0" dirty="0">
              <a:solidFill>
                <a:srgbClr val="999999"/>
              </a:solidFill>
              <a:effectLst/>
              <a:latin typeface="Asap"/>
            </a:endParaRPr>
          </a:p>
          <a:p>
            <a:pPr algn="just"/>
            <a:r>
              <a:rPr lang="en-GB" sz="8800" b="0" dirty="0">
                <a:solidFill>
                  <a:srgbClr val="999999"/>
                </a:solidFill>
                <a:effectLst/>
                <a:latin typeface="Asap"/>
              </a:rPr>
              <a:t> </a:t>
            </a:r>
            <a:r>
              <a:rPr lang="en-GB" sz="8800" b="0" dirty="0">
                <a:solidFill>
                  <a:srgbClr val="999999"/>
                </a:solidFill>
                <a:effectLst/>
                <a:latin typeface="Asap"/>
                <a:hlinkClick r:id="rId2"/>
              </a:rPr>
              <a:t>https://books.openedition.org/ceup/2895?lang=en</a:t>
            </a:r>
            <a:r>
              <a:rPr lang="en-GB" sz="8800" b="0" dirty="0">
                <a:solidFill>
                  <a:srgbClr val="999999"/>
                </a:solidFill>
                <a:effectLst/>
                <a:latin typeface="Asap"/>
              </a:rPr>
              <a:t> </a:t>
            </a:r>
          </a:p>
          <a:p>
            <a:endParaRPr lang="en-US" dirty="0"/>
          </a:p>
        </p:txBody>
      </p:sp>
      <p:sp>
        <p:nvSpPr>
          <p:cNvPr id="4" name="Content Placeholder 3">
            <a:extLst>
              <a:ext uri="{FF2B5EF4-FFF2-40B4-BE49-F238E27FC236}">
                <a16:creationId xmlns:a16="http://schemas.microsoft.com/office/drawing/2014/main" id="{ADDDFADE-7AEC-D902-6357-A8CA224F06A7}"/>
              </a:ext>
            </a:extLst>
          </p:cNvPr>
          <p:cNvSpPr>
            <a:spLocks noGrp="1"/>
          </p:cNvSpPr>
          <p:nvPr>
            <p:ph sz="half" idx="2"/>
          </p:nvPr>
        </p:nvSpPr>
        <p:spPr>
          <a:xfrm>
            <a:off x="781049" y="623455"/>
            <a:ext cx="4362445" cy="5956958"/>
          </a:xfrm>
        </p:spPr>
        <p:txBody>
          <a:bodyPr>
            <a:normAutofit fontScale="25000" lnSpcReduction="20000"/>
          </a:bodyPr>
          <a:lstStyle/>
          <a:p>
            <a:pPr algn="ctr"/>
            <a:r>
              <a:rPr lang="en-GB" sz="10000" b="1" dirty="0">
                <a:solidFill>
                  <a:srgbClr val="353535"/>
                </a:solidFill>
                <a:latin typeface="Lucida Sans Unicode" panose="020B0602030504020204" pitchFamily="34" charset="0"/>
              </a:rPr>
              <a:t>Language of diplomacy</a:t>
            </a:r>
          </a:p>
          <a:p>
            <a:pPr algn="just"/>
            <a:r>
              <a:rPr lang="en-GB" sz="10000" b="1" dirty="0">
                <a:solidFill>
                  <a:srgbClr val="353535"/>
                </a:solidFill>
                <a:latin typeface="Lucida Sans Unicode" panose="020B0602030504020204" pitchFamily="34" charset="0"/>
              </a:rPr>
              <a:t>Kohl to Bush</a:t>
            </a:r>
          </a:p>
          <a:p>
            <a:pPr algn="just"/>
            <a:r>
              <a:rPr lang="en-GB" sz="10000" b="1" dirty="0">
                <a:solidFill>
                  <a:srgbClr val="353535"/>
                </a:solidFill>
                <a:effectLst/>
                <a:latin typeface="Lucida Sans Unicode" panose="020B0602030504020204" pitchFamily="34" charset="0"/>
              </a:rPr>
              <a:t>‘Gorbachev </a:t>
            </a:r>
            <a:r>
              <a:rPr lang="en-GB" sz="10000" b="0" i="0" dirty="0">
                <a:solidFill>
                  <a:srgbClr val="353535"/>
                </a:solidFill>
                <a:effectLst/>
                <a:latin typeface="Lucida Sans Unicode" panose="020B0602030504020204" pitchFamily="34" charset="0"/>
              </a:rPr>
              <a:t>said to me that he would not stand in the way of free, open elections. </a:t>
            </a:r>
            <a:r>
              <a:rPr lang="en-GB" sz="10000" dirty="0">
                <a:solidFill>
                  <a:srgbClr val="353535"/>
                </a:solidFill>
                <a:latin typeface="Lucida Sans Unicode" panose="020B0602030504020204" pitchFamily="34" charset="0"/>
              </a:rPr>
              <a:t>(…)</a:t>
            </a:r>
            <a:endParaRPr lang="en-GB" sz="10000" b="0" i="0" dirty="0">
              <a:solidFill>
                <a:srgbClr val="353535"/>
              </a:solidFill>
              <a:effectLst/>
              <a:latin typeface="Lucida Sans Unicode" panose="020B0602030504020204" pitchFamily="34" charset="0"/>
            </a:endParaRPr>
          </a:p>
          <a:p>
            <a:pPr algn="just"/>
            <a:r>
              <a:rPr lang="en-GB" sz="10000" b="0" i="0" dirty="0">
                <a:solidFill>
                  <a:srgbClr val="353535"/>
                </a:solidFill>
                <a:effectLst/>
                <a:latin typeface="Lucida Sans Unicode" panose="020B0602030504020204" pitchFamily="34" charset="0"/>
              </a:rPr>
              <a:t>I will not do anything reckless. I have not set up a timetable. </a:t>
            </a:r>
            <a:r>
              <a:rPr lang="en-GB" sz="10000" b="1" dirty="0">
                <a:solidFill>
                  <a:srgbClr val="353535"/>
                </a:solidFill>
                <a:effectLst/>
                <a:latin typeface="Lucida Sans Unicode" panose="020B0602030504020204" pitchFamily="34" charset="0"/>
              </a:rPr>
              <a:t>We are part of Europe and will continue as part of the EC</a:t>
            </a:r>
            <a:r>
              <a:rPr lang="en-GB" sz="10000" b="0" i="0" dirty="0">
                <a:solidFill>
                  <a:srgbClr val="353535"/>
                </a:solidFill>
                <a:effectLst/>
                <a:latin typeface="Lucida Sans Unicode" panose="020B0602030504020204" pitchFamily="34" charset="0"/>
              </a:rPr>
              <a:t>. I have always planned carefully with President Mitterrand (…)</a:t>
            </a:r>
          </a:p>
          <a:p>
            <a:pPr algn="just"/>
            <a:r>
              <a:rPr lang="en-GB" sz="10000" b="1" i="1" dirty="0">
                <a:solidFill>
                  <a:srgbClr val="353535"/>
                </a:solidFill>
                <a:effectLst/>
                <a:latin typeface="Lucida Sans Unicode" panose="020B0602030504020204" pitchFamily="34" charset="0"/>
              </a:rPr>
              <a:t>Key message</a:t>
            </a:r>
            <a:r>
              <a:rPr lang="en-GB" sz="10000" b="1" dirty="0">
                <a:solidFill>
                  <a:srgbClr val="353535"/>
                </a:solidFill>
                <a:effectLst/>
                <a:latin typeface="Lucida Sans Unicode" panose="020B0602030504020204" pitchFamily="34" charset="0"/>
              </a:rPr>
              <a:t>: The integration of Europe is a precondition for change in Germany and Eastern Europe </a:t>
            </a:r>
            <a:endParaRPr lang="en-GB" sz="10000" b="0" i="0" dirty="0">
              <a:solidFill>
                <a:srgbClr val="353535"/>
              </a:solidFill>
              <a:effectLst/>
              <a:latin typeface="Lucida Sans Unicode" panose="020B0602030504020204" pitchFamily="34" charset="0"/>
            </a:endParaRPr>
          </a:p>
          <a:p>
            <a:endParaRPr lang="en-US" dirty="0"/>
          </a:p>
        </p:txBody>
      </p:sp>
    </p:spTree>
    <p:extLst>
      <p:ext uri="{BB962C8B-B14F-4D97-AF65-F5344CB8AC3E}">
        <p14:creationId xmlns:p14="http://schemas.microsoft.com/office/powerpoint/2010/main" val="55014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4F60-B6D3-1559-1E52-6FD9AF40F5B2}"/>
              </a:ext>
            </a:extLst>
          </p:cNvPr>
          <p:cNvSpPr>
            <a:spLocks noGrp="1"/>
          </p:cNvSpPr>
          <p:nvPr>
            <p:ph type="title"/>
          </p:nvPr>
        </p:nvSpPr>
        <p:spPr>
          <a:xfrm>
            <a:off x="6229351" y="841513"/>
            <a:ext cx="5181600" cy="1835012"/>
          </a:xfrm>
        </p:spPr>
        <p:txBody>
          <a:bodyPr>
            <a:normAutofit/>
          </a:bodyPr>
          <a:lstStyle/>
          <a:p>
            <a:r>
              <a:rPr lang="en-US" dirty="0"/>
              <a:t>WHO is in the way of German re-unification?</a:t>
            </a:r>
          </a:p>
        </p:txBody>
      </p:sp>
      <p:sp>
        <p:nvSpPr>
          <p:cNvPr id="3" name="Content Placeholder 2">
            <a:extLst>
              <a:ext uri="{FF2B5EF4-FFF2-40B4-BE49-F238E27FC236}">
                <a16:creationId xmlns:a16="http://schemas.microsoft.com/office/drawing/2014/main" id="{3A432779-193F-D0E5-433E-A8BF23968666}"/>
              </a:ext>
            </a:extLst>
          </p:cNvPr>
          <p:cNvSpPr>
            <a:spLocks noGrp="1"/>
          </p:cNvSpPr>
          <p:nvPr>
            <p:ph sz="half" idx="1"/>
          </p:nvPr>
        </p:nvSpPr>
        <p:spPr/>
        <p:txBody>
          <a:bodyPr/>
          <a:lstStyle/>
          <a:p>
            <a:r>
              <a:rPr lang="en-US" dirty="0"/>
              <a:t>Why matters? </a:t>
            </a:r>
          </a:p>
        </p:txBody>
      </p:sp>
      <p:sp>
        <p:nvSpPr>
          <p:cNvPr id="4" name="Content Placeholder 3">
            <a:extLst>
              <a:ext uri="{FF2B5EF4-FFF2-40B4-BE49-F238E27FC236}">
                <a16:creationId xmlns:a16="http://schemas.microsoft.com/office/drawing/2014/main" id="{B130D328-93A2-9891-B1C5-14B5C6606CCB}"/>
              </a:ext>
            </a:extLst>
          </p:cNvPr>
          <p:cNvSpPr>
            <a:spLocks noGrp="1"/>
          </p:cNvSpPr>
          <p:nvPr>
            <p:ph sz="half" idx="2"/>
          </p:nvPr>
        </p:nvSpPr>
        <p:spPr/>
        <p:txBody>
          <a:bodyPr/>
          <a:lstStyle/>
          <a:p>
            <a:pPr algn="ctr"/>
            <a:r>
              <a:rPr lang="en-US" dirty="0"/>
              <a:t>MARGARET THATCHER and her language</a:t>
            </a:r>
          </a:p>
          <a:p>
            <a:pPr algn="ctr"/>
            <a:r>
              <a:rPr lang="en-US" dirty="0"/>
              <a:t>Back to the WWII </a:t>
            </a:r>
          </a:p>
          <a:p>
            <a:pPr algn="ctr"/>
            <a:r>
              <a:rPr lang="en-US" dirty="0"/>
              <a:t>Perception of Germany</a:t>
            </a:r>
          </a:p>
          <a:p>
            <a:pPr algn="ctr"/>
            <a:endParaRPr lang="en-US" dirty="0"/>
          </a:p>
          <a:p>
            <a:pPr algn="ctr"/>
            <a:r>
              <a:rPr lang="en-US" dirty="0"/>
              <a:t>Dismissing the idea of a full Europeanisation of Germany</a:t>
            </a:r>
          </a:p>
        </p:txBody>
      </p:sp>
    </p:spTree>
    <p:extLst>
      <p:ext uri="{BB962C8B-B14F-4D97-AF65-F5344CB8AC3E}">
        <p14:creationId xmlns:p14="http://schemas.microsoft.com/office/powerpoint/2010/main" val="378522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A397-F344-A0F6-CC00-65CE2C05F189}"/>
              </a:ext>
            </a:extLst>
          </p:cNvPr>
          <p:cNvSpPr>
            <a:spLocks noGrp="1"/>
          </p:cNvSpPr>
          <p:nvPr>
            <p:ph type="title"/>
          </p:nvPr>
        </p:nvSpPr>
        <p:spPr>
          <a:xfrm>
            <a:off x="6229351" y="268941"/>
            <a:ext cx="5181600" cy="1613647"/>
          </a:xfrm>
        </p:spPr>
        <p:txBody>
          <a:bodyPr>
            <a:normAutofit/>
          </a:bodyPr>
          <a:lstStyle/>
          <a:p>
            <a:pPr algn="ctr"/>
            <a:r>
              <a:rPr lang="en-US" sz="3500" dirty="0"/>
              <a:t>Opposition: To reunification and ‘more’ Europe</a:t>
            </a:r>
          </a:p>
        </p:txBody>
      </p:sp>
      <p:sp>
        <p:nvSpPr>
          <p:cNvPr id="3" name="Content Placeholder 2">
            <a:extLst>
              <a:ext uri="{FF2B5EF4-FFF2-40B4-BE49-F238E27FC236}">
                <a16:creationId xmlns:a16="http://schemas.microsoft.com/office/drawing/2014/main" id="{4BFA9519-C62F-16DE-18B0-5D9E98E81140}"/>
              </a:ext>
            </a:extLst>
          </p:cNvPr>
          <p:cNvSpPr>
            <a:spLocks noGrp="1"/>
          </p:cNvSpPr>
          <p:nvPr>
            <p:ph sz="half" idx="1"/>
          </p:nvPr>
        </p:nvSpPr>
        <p:spPr>
          <a:xfrm>
            <a:off x="6229351" y="2191871"/>
            <a:ext cx="5181600" cy="4222784"/>
          </a:xfrm>
        </p:spPr>
        <p:txBody>
          <a:bodyPr>
            <a:noAutofit/>
          </a:bodyPr>
          <a:lstStyle/>
          <a:p>
            <a:pPr algn="just"/>
            <a:r>
              <a:rPr lang="en-GB" sz="2300" b="1" dirty="0">
                <a:solidFill>
                  <a:srgbClr val="26262A"/>
                </a:solidFill>
                <a:effectLst/>
                <a:latin typeface="Open Sans" panose="020B0606030504020204" pitchFamily="34" charset="0"/>
              </a:rPr>
              <a:t>The general perception in Germany was that ‘Mrs Thatcher [would] do everything possible to fight German unity’ (FCO 33/10895</a:t>
            </a:r>
            <a:r>
              <a:rPr lang="en-GB" sz="2300" b="0" i="0" dirty="0">
                <a:solidFill>
                  <a:srgbClr val="26262A"/>
                </a:solidFill>
                <a:effectLst/>
                <a:latin typeface="Open Sans" panose="020B0606030504020204" pitchFamily="34" charset="0"/>
              </a:rPr>
              <a:t>). </a:t>
            </a:r>
          </a:p>
          <a:p>
            <a:pPr algn="just"/>
            <a:r>
              <a:rPr lang="en-GB" sz="2300" b="0" i="0" dirty="0">
                <a:solidFill>
                  <a:srgbClr val="26262A"/>
                </a:solidFill>
                <a:effectLst/>
                <a:latin typeface="Open Sans" panose="020B0606030504020204" pitchFamily="34" charset="0"/>
              </a:rPr>
              <a:t>Margaret Thatcher tried to oppose and/or slow  the process of Germa</a:t>
            </a:r>
            <a:r>
              <a:rPr lang="en-GB" sz="2300" dirty="0">
                <a:solidFill>
                  <a:srgbClr val="26262A"/>
                </a:solidFill>
                <a:latin typeface="Open Sans" panose="020B0606030504020204" pitchFamily="34" charset="0"/>
              </a:rPr>
              <a:t>n unification</a:t>
            </a:r>
          </a:p>
          <a:p>
            <a:pPr algn="just"/>
            <a:r>
              <a:rPr lang="en-GB" sz="2300" dirty="0">
                <a:solidFill>
                  <a:srgbClr val="26262A"/>
                </a:solidFill>
                <a:latin typeface="Open Sans" panose="020B0606030504020204" pitchFamily="34" charset="0"/>
              </a:rPr>
              <a:t>Germany in Europe had no reassuring effect on Thatcher as it added up to her anti-integrationist feelings</a:t>
            </a:r>
          </a:p>
          <a:p>
            <a:pPr algn="just"/>
            <a:endParaRPr lang="en-US" sz="2300" dirty="0"/>
          </a:p>
        </p:txBody>
      </p:sp>
      <p:sp>
        <p:nvSpPr>
          <p:cNvPr id="4" name="Content Placeholder 3">
            <a:extLst>
              <a:ext uri="{FF2B5EF4-FFF2-40B4-BE49-F238E27FC236}">
                <a16:creationId xmlns:a16="http://schemas.microsoft.com/office/drawing/2014/main" id="{35B7751F-687A-E253-176A-64B8F7A497F7}"/>
              </a:ext>
            </a:extLst>
          </p:cNvPr>
          <p:cNvSpPr>
            <a:spLocks noGrp="1"/>
          </p:cNvSpPr>
          <p:nvPr>
            <p:ph sz="half" idx="2"/>
          </p:nvPr>
        </p:nvSpPr>
        <p:spPr>
          <a:xfrm>
            <a:off x="706218" y="268941"/>
            <a:ext cx="4362445" cy="6037730"/>
          </a:xfrm>
        </p:spPr>
        <p:txBody>
          <a:bodyPr>
            <a:normAutofit lnSpcReduction="10000"/>
          </a:bodyPr>
          <a:lstStyle/>
          <a:p>
            <a:pPr algn="just"/>
            <a:r>
              <a:rPr lang="en-GB" sz="2200" dirty="0">
                <a:solidFill>
                  <a:srgbClr val="26262A"/>
                </a:solidFill>
                <a:latin typeface="Open Sans" panose="020B0606030504020204" pitchFamily="34" charset="0"/>
              </a:rPr>
              <a:t>Margaret Thatcher was British PM at the time: she</a:t>
            </a:r>
            <a:r>
              <a:rPr lang="en-GB" sz="2200" b="0" i="0" dirty="0">
                <a:solidFill>
                  <a:srgbClr val="26262A"/>
                </a:solidFill>
                <a:effectLst/>
                <a:latin typeface="Open Sans" panose="020B0606030504020204" pitchFamily="34" charset="0"/>
              </a:rPr>
              <a:t> wanted a proper structure to assess the political and legal consequences of unification.</a:t>
            </a:r>
          </a:p>
          <a:p>
            <a:pPr algn="just"/>
            <a:r>
              <a:rPr lang="en-GB" sz="2200" b="1" dirty="0">
                <a:solidFill>
                  <a:srgbClr val="26262A"/>
                </a:solidFill>
                <a:latin typeface="Open Sans" panose="020B0606030504020204" pitchFamily="34" charset="0"/>
              </a:rPr>
              <a:t>The</a:t>
            </a:r>
            <a:r>
              <a:rPr lang="en-GB" sz="2200" b="1" dirty="0">
                <a:solidFill>
                  <a:srgbClr val="26262A"/>
                </a:solidFill>
                <a:effectLst/>
                <a:latin typeface="Open Sans" panose="020B0606030504020204" pitchFamily="34" charset="0"/>
              </a:rPr>
              <a:t> LANGUAGE she used on several occasions made it very difficult for diplomats in Britain and Germany to deal with her.  </a:t>
            </a:r>
          </a:p>
          <a:p>
            <a:pPr algn="just"/>
            <a:r>
              <a:rPr lang="en-GB" sz="2200" b="0" i="0" dirty="0">
                <a:solidFill>
                  <a:srgbClr val="26262A"/>
                </a:solidFill>
                <a:effectLst/>
                <a:latin typeface="Open Sans" panose="020B0606030504020204" pitchFamily="34" charset="0"/>
              </a:rPr>
              <a:t> Her reservations </a:t>
            </a:r>
            <a:r>
              <a:rPr lang="en-GB" sz="2200" dirty="0">
                <a:solidFill>
                  <a:srgbClr val="26262A"/>
                </a:solidFill>
                <a:latin typeface="Open Sans" panose="020B0606030504020204" pitchFamily="34" charset="0"/>
              </a:rPr>
              <a:t>produced</a:t>
            </a:r>
            <a:r>
              <a:rPr lang="en-GB" sz="2200" b="0" i="0" dirty="0">
                <a:solidFill>
                  <a:srgbClr val="26262A"/>
                </a:solidFill>
                <a:effectLst/>
                <a:latin typeface="Open Sans" panose="020B0606030504020204" pitchFamily="34" charset="0"/>
              </a:rPr>
              <a:t> ‘growing resentment’ in Germany (…) costing Britain its influence and weight in the ongoing negotiations. </a:t>
            </a:r>
          </a:p>
          <a:p>
            <a:pPr algn="just"/>
            <a:r>
              <a:rPr lang="en-GB" sz="2200" b="0" i="0" dirty="0">
                <a:solidFill>
                  <a:srgbClr val="26262A"/>
                </a:solidFill>
                <a:effectLst/>
                <a:latin typeface="Open Sans" panose="020B0606030504020204" pitchFamily="34" charset="0"/>
              </a:rPr>
              <a:t>On </a:t>
            </a:r>
            <a:r>
              <a:rPr lang="en-GB" sz="2200" b="1" i="1" dirty="0">
                <a:solidFill>
                  <a:srgbClr val="26262A"/>
                </a:solidFill>
                <a:effectLst/>
                <a:latin typeface="Open Sans" panose="020B0606030504020204" pitchFamily="34" charset="0"/>
              </a:rPr>
              <a:t>22 February 1990, diplomat Christopher Mallaby reported: that Britain’s public standing in Germany </a:t>
            </a:r>
            <a:r>
              <a:rPr lang="en-GB" sz="2200" b="1" i="1" dirty="0">
                <a:solidFill>
                  <a:srgbClr val="26262A"/>
                </a:solidFill>
                <a:latin typeface="Open Sans" panose="020B0606030504020204" pitchFamily="34" charset="0"/>
              </a:rPr>
              <a:t>was</a:t>
            </a:r>
            <a:r>
              <a:rPr lang="en-GB" sz="2200" b="1" i="1" dirty="0">
                <a:solidFill>
                  <a:srgbClr val="26262A"/>
                </a:solidFill>
                <a:effectLst/>
                <a:latin typeface="Open Sans" panose="020B0606030504020204" pitchFamily="34" charset="0"/>
              </a:rPr>
              <a:t> “at its lowest for years’ ”</a:t>
            </a:r>
            <a:endParaRPr lang="en-US" sz="2200" b="1" i="1" dirty="0"/>
          </a:p>
        </p:txBody>
      </p:sp>
    </p:spTree>
    <p:extLst>
      <p:ext uri="{BB962C8B-B14F-4D97-AF65-F5344CB8AC3E}">
        <p14:creationId xmlns:p14="http://schemas.microsoft.com/office/powerpoint/2010/main" val="66438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56DF-469D-FD61-A8C5-FB4C49A8F6AE}"/>
              </a:ext>
            </a:extLst>
          </p:cNvPr>
          <p:cNvSpPr>
            <a:spLocks noGrp="1"/>
          </p:cNvSpPr>
          <p:nvPr>
            <p:ph type="title"/>
          </p:nvPr>
        </p:nvSpPr>
        <p:spPr>
          <a:xfrm>
            <a:off x="6229351" y="595745"/>
            <a:ext cx="5181600" cy="1787237"/>
          </a:xfrm>
        </p:spPr>
        <p:txBody>
          <a:bodyPr>
            <a:noAutofit/>
          </a:bodyPr>
          <a:lstStyle/>
          <a:p>
            <a:pPr algn="ctr"/>
            <a:br>
              <a:rPr lang="en-GB" sz="2500" dirty="0">
                <a:latin typeface="Times New Roman" panose="02020603050405020304" pitchFamily="18" charset="0"/>
              </a:rPr>
            </a:br>
            <a:r>
              <a:rPr lang="en-GB" sz="2500" dirty="0">
                <a:latin typeface="Times New Roman" panose="02020603050405020304" pitchFamily="18" charset="0"/>
              </a:rPr>
              <a:t>DID KOHL SUCCED? The narrative of international rehabilitation and multilateralism </a:t>
            </a:r>
            <a:endParaRPr lang="en-US" sz="2500" dirty="0"/>
          </a:p>
        </p:txBody>
      </p:sp>
      <p:sp>
        <p:nvSpPr>
          <p:cNvPr id="3" name="Content Placeholder 2">
            <a:extLst>
              <a:ext uri="{FF2B5EF4-FFF2-40B4-BE49-F238E27FC236}">
                <a16:creationId xmlns:a16="http://schemas.microsoft.com/office/drawing/2014/main" id="{C9B4488D-7C9A-4C4A-374E-FD0038E94C57}"/>
              </a:ext>
            </a:extLst>
          </p:cNvPr>
          <p:cNvSpPr>
            <a:spLocks noGrp="1"/>
          </p:cNvSpPr>
          <p:nvPr>
            <p:ph sz="half" idx="1"/>
          </p:nvPr>
        </p:nvSpPr>
        <p:spPr/>
        <p:txBody>
          <a:bodyPr>
            <a:normAutofit/>
          </a:bodyPr>
          <a:lstStyle/>
          <a:p>
            <a:pPr algn="just"/>
            <a:endParaRPr lang="en-GB" sz="2500" dirty="0">
              <a:latin typeface="Times New Roman" panose="02020603050405020304" pitchFamily="18" charset="0"/>
            </a:endParaRPr>
          </a:p>
          <a:p>
            <a:pPr algn="just"/>
            <a:r>
              <a:rPr lang="en-GB" sz="2500" b="1" i="1" dirty="0">
                <a:latin typeface="Times New Roman" panose="02020603050405020304" pitchFamily="18" charset="0"/>
              </a:rPr>
              <a:t>Europe made Germany’s journey toward “normality” possible as described by the scholar Jürgen Habermas  </a:t>
            </a:r>
            <a:endParaRPr lang="en-US" sz="2500" dirty="0">
              <a:latin typeface="Times New Roman" panose="02020603050405020304" pitchFamily="18" charset="0"/>
            </a:endParaRPr>
          </a:p>
        </p:txBody>
      </p:sp>
      <p:sp>
        <p:nvSpPr>
          <p:cNvPr id="4" name="Content Placeholder 3">
            <a:extLst>
              <a:ext uri="{FF2B5EF4-FFF2-40B4-BE49-F238E27FC236}">
                <a16:creationId xmlns:a16="http://schemas.microsoft.com/office/drawing/2014/main" id="{6E661E60-2AF9-3F94-EEF9-0A236881D0E1}"/>
              </a:ext>
            </a:extLst>
          </p:cNvPr>
          <p:cNvSpPr>
            <a:spLocks noGrp="1"/>
          </p:cNvSpPr>
          <p:nvPr>
            <p:ph sz="half" idx="2"/>
          </p:nvPr>
        </p:nvSpPr>
        <p:spPr>
          <a:xfrm>
            <a:off x="706218" y="242047"/>
            <a:ext cx="4362445" cy="6360459"/>
          </a:xfrm>
        </p:spPr>
        <p:txBody>
          <a:bodyPr>
            <a:noAutofit/>
          </a:bodyPr>
          <a:lstStyle/>
          <a:p>
            <a:pPr algn="just"/>
            <a:r>
              <a:rPr lang="en-GB" sz="2500" b="1" dirty="0"/>
              <a:t>Kohl’s European project was compatible with both European integration and the pursuit of national interests</a:t>
            </a:r>
            <a:r>
              <a:rPr lang="en-GB" sz="2500" dirty="0"/>
              <a:t>: after the fall of the Berlin Wall, he dealt with French fears of a revival of German power by embedding reunified Germany  within a revived integrated European Union. He committed to the EURO.</a:t>
            </a:r>
          </a:p>
          <a:p>
            <a:pPr algn="just"/>
            <a:r>
              <a:rPr lang="en-GB" sz="2500" dirty="0"/>
              <a:t>He could ignore the UK</a:t>
            </a:r>
          </a:p>
          <a:p>
            <a:pPr algn="just"/>
            <a:r>
              <a:rPr lang="en-GB" sz="2500" dirty="0"/>
              <a:t>Kohl always praised the Federal Republic’s history of </a:t>
            </a:r>
            <a:r>
              <a:rPr lang="en-GB" sz="2500" b="1" i="1" dirty="0"/>
              <a:t>integration with the West (</a:t>
            </a:r>
            <a:r>
              <a:rPr lang="en-GB" sz="2500" b="1" i="1" dirty="0" err="1"/>
              <a:t>Westbindung</a:t>
            </a:r>
            <a:r>
              <a:rPr lang="en-GB" sz="2500" b="1" i="1" dirty="0"/>
              <a:t>) </a:t>
            </a:r>
            <a:r>
              <a:rPr lang="en-GB" sz="2500" dirty="0"/>
              <a:t>as Adenauer before him since the late 1940s.</a:t>
            </a:r>
            <a:endParaRPr lang="en-US" sz="2500" dirty="0"/>
          </a:p>
        </p:txBody>
      </p:sp>
    </p:spTree>
    <p:extLst>
      <p:ext uri="{BB962C8B-B14F-4D97-AF65-F5344CB8AC3E}">
        <p14:creationId xmlns:p14="http://schemas.microsoft.com/office/powerpoint/2010/main" val="335570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B0BA-131B-CF73-BFEB-D2B9DF3B7F92}"/>
              </a:ext>
            </a:extLst>
          </p:cNvPr>
          <p:cNvSpPr>
            <a:spLocks noGrp="1"/>
          </p:cNvSpPr>
          <p:nvPr>
            <p:ph type="title"/>
          </p:nvPr>
        </p:nvSpPr>
        <p:spPr>
          <a:xfrm>
            <a:off x="6229351" y="540327"/>
            <a:ext cx="5181600" cy="2244437"/>
          </a:xfrm>
        </p:spPr>
        <p:txBody>
          <a:bodyPr>
            <a:normAutofit/>
          </a:bodyPr>
          <a:lstStyle/>
          <a:p>
            <a:pPr algn="ctr"/>
            <a:r>
              <a:rPr lang="en-US" sz="2700" dirty="0"/>
              <a:t> The power of the argument: an irreversible commitment</a:t>
            </a:r>
          </a:p>
        </p:txBody>
      </p:sp>
      <p:sp>
        <p:nvSpPr>
          <p:cNvPr id="3" name="Content Placeholder 2">
            <a:extLst>
              <a:ext uri="{FF2B5EF4-FFF2-40B4-BE49-F238E27FC236}">
                <a16:creationId xmlns:a16="http://schemas.microsoft.com/office/drawing/2014/main" id="{29257A33-7E9E-AD6F-874F-AA381B44A9FC}"/>
              </a:ext>
            </a:extLst>
          </p:cNvPr>
          <p:cNvSpPr>
            <a:spLocks noGrp="1"/>
          </p:cNvSpPr>
          <p:nvPr>
            <p:ph sz="half" idx="1"/>
          </p:nvPr>
        </p:nvSpPr>
        <p:spPr/>
        <p:txBody>
          <a:bodyPr>
            <a:normAutofit/>
          </a:bodyPr>
          <a:lstStyle/>
          <a:p>
            <a:pPr algn="ctr"/>
            <a:endParaRPr lang="en-GB" sz="2000" b="1" u="none" strike="noStrike" dirty="0">
              <a:solidFill>
                <a:srgbClr val="32353A"/>
              </a:solidFill>
              <a:effectLst/>
              <a:latin typeface="open sans" panose="020B0606030504020204" pitchFamily="34" charset="0"/>
            </a:endParaRPr>
          </a:p>
          <a:p>
            <a:pPr algn="ctr"/>
            <a:r>
              <a:rPr lang="en-GB" sz="2000" b="1" u="none" strike="noStrike" dirty="0">
                <a:solidFill>
                  <a:srgbClr val="32353A"/>
                </a:solidFill>
                <a:effectLst/>
                <a:latin typeface="open sans" panose="020B0606030504020204" pitchFamily="34" charset="0"/>
              </a:rPr>
              <a:t>"I wanted to bring the euro because to me it meant the irreversibility of European development... for me the euro was a synonym for Europe going further</a:t>
            </a:r>
            <a:r>
              <a:rPr lang="en-GB" b="1" u="none" strike="noStrike" dirty="0">
                <a:solidFill>
                  <a:srgbClr val="32353A"/>
                </a:solidFill>
                <a:effectLst/>
                <a:latin typeface="open sans" panose="020B0606030504020204" pitchFamily="34" charset="0"/>
              </a:rPr>
              <a:t>"</a:t>
            </a:r>
          </a:p>
          <a:p>
            <a:endParaRPr lang="en-US" dirty="0"/>
          </a:p>
        </p:txBody>
      </p:sp>
      <p:sp>
        <p:nvSpPr>
          <p:cNvPr id="4" name="Content Placeholder 3">
            <a:extLst>
              <a:ext uri="{FF2B5EF4-FFF2-40B4-BE49-F238E27FC236}">
                <a16:creationId xmlns:a16="http://schemas.microsoft.com/office/drawing/2014/main" id="{E4644635-A093-649F-4238-B35CD4560C75}"/>
              </a:ext>
            </a:extLst>
          </p:cNvPr>
          <p:cNvSpPr>
            <a:spLocks noGrp="1"/>
          </p:cNvSpPr>
          <p:nvPr>
            <p:ph sz="half" idx="2"/>
          </p:nvPr>
        </p:nvSpPr>
        <p:spPr>
          <a:xfrm>
            <a:off x="706218" y="1322664"/>
            <a:ext cx="4362445" cy="5014636"/>
          </a:xfrm>
        </p:spPr>
        <p:txBody>
          <a:bodyPr>
            <a:normAutofit/>
          </a:bodyPr>
          <a:lstStyle/>
          <a:p>
            <a:pPr algn="just" fontAlgn="base"/>
            <a:endParaRPr lang="en-GB" sz="2000" dirty="0">
              <a:solidFill>
                <a:srgbClr val="32353A"/>
              </a:solidFill>
              <a:latin typeface="open sans" panose="020B0606030504020204" pitchFamily="34" charset="0"/>
            </a:endParaRPr>
          </a:p>
          <a:p>
            <a:pPr algn="just" fontAlgn="base"/>
            <a:r>
              <a:rPr lang="en-GB" sz="2000" dirty="0">
                <a:solidFill>
                  <a:srgbClr val="32353A"/>
                </a:solidFill>
                <a:latin typeface="open sans" panose="020B0606030504020204" pitchFamily="34" charset="0"/>
              </a:rPr>
              <a:t>Kohl linked representative democracy and European integration:</a:t>
            </a:r>
          </a:p>
          <a:p>
            <a:pPr algn="just" fontAlgn="base"/>
            <a:r>
              <a:rPr lang="en-GB" sz="2000" b="0" i="0" u="none" strike="noStrike" dirty="0">
                <a:solidFill>
                  <a:srgbClr val="32353A"/>
                </a:solidFill>
                <a:effectLst/>
                <a:latin typeface="open sans" panose="020B0606030504020204" pitchFamily="34" charset="0"/>
              </a:rPr>
              <a:t>“representative democracy can only be successful if someone stands up and says: this is how it is. I link my existence to this political project.”</a:t>
            </a:r>
          </a:p>
          <a:p>
            <a:r>
              <a:rPr lang="en-US" dirty="0"/>
              <a:t>He looked at monetary unification as an irreversible step on the path of deepening integration in Europe.</a:t>
            </a:r>
          </a:p>
        </p:txBody>
      </p:sp>
    </p:spTree>
    <p:extLst>
      <p:ext uri="{BB962C8B-B14F-4D97-AF65-F5344CB8AC3E}">
        <p14:creationId xmlns:p14="http://schemas.microsoft.com/office/powerpoint/2010/main" val="192106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AFC7-AC64-D542-1E19-DD8A4E3CC683}"/>
              </a:ext>
            </a:extLst>
          </p:cNvPr>
          <p:cNvSpPr>
            <a:spLocks noGrp="1"/>
          </p:cNvSpPr>
          <p:nvPr>
            <p:ph type="title"/>
          </p:nvPr>
        </p:nvSpPr>
        <p:spPr/>
        <p:txBody>
          <a:bodyPr/>
          <a:lstStyle/>
          <a:p>
            <a:r>
              <a:rPr lang="en-US" dirty="0"/>
              <a:t>KOHL: ONLY LOGOS?</a:t>
            </a:r>
          </a:p>
        </p:txBody>
      </p:sp>
      <p:sp>
        <p:nvSpPr>
          <p:cNvPr id="3" name="Content Placeholder 2">
            <a:extLst>
              <a:ext uri="{FF2B5EF4-FFF2-40B4-BE49-F238E27FC236}">
                <a16:creationId xmlns:a16="http://schemas.microsoft.com/office/drawing/2014/main" id="{81C0F884-6C71-2B3D-7A1B-477BA185526A}"/>
              </a:ext>
            </a:extLst>
          </p:cNvPr>
          <p:cNvSpPr>
            <a:spLocks noGrp="1"/>
          </p:cNvSpPr>
          <p:nvPr>
            <p:ph sz="half" idx="1"/>
          </p:nvPr>
        </p:nvSpPr>
        <p:spPr>
          <a:xfrm>
            <a:off x="6229351" y="2798618"/>
            <a:ext cx="5181600" cy="3217870"/>
          </a:xfrm>
        </p:spPr>
        <p:txBody>
          <a:bodyPr>
            <a:normAutofit fontScale="32500" lnSpcReduction="20000"/>
          </a:bodyPr>
          <a:lstStyle/>
          <a:p>
            <a:r>
              <a:rPr lang="en-US" sz="9600" b="1" i="1" dirty="0">
                <a:latin typeface="Times New Roman" panose="02020603050405020304" pitchFamily="18" charset="0"/>
              </a:rPr>
              <a:t>2 key points: </a:t>
            </a:r>
          </a:p>
          <a:p>
            <a:r>
              <a:rPr lang="en-US" sz="9600" b="1" i="1" dirty="0">
                <a:latin typeface="Times New Roman" panose="02020603050405020304" pitchFamily="18" charset="0"/>
              </a:rPr>
              <a:t>a) Kohl’s Europeanism reconnected with the vision of his predecessor after WWII, Chancellor Konrad Adenauer;</a:t>
            </a:r>
          </a:p>
          <a:p>
            <a:r>
              <a:rPr lang="en-US" sz="9600" b="1" i="1" dirty="0">
                <a:latin typeface="Times New Roman" panose="02020603050405020304" pitchFamily="18" charset="0"/>
              </a:rPr>
              <a:t> b) Kohl linked reunification and Europeanism.</a:t>
            </a:r>
          </a:p>
          <a:p>
            <a:endParaRPr lang="en-US" dirty="0"/>
          </a:p>
        </p:txBody>
      </p:sp>
      <p:sp>
        <p:nvSpPr>
          <p:cNvPr id="4" name="Content Placeholder 3">
            <a:extLst>
              <a:ext uri="{FF2B5EF4-FFF2-40B4-BE49-F238E27FC236}">
                <a16:creationId xmlns:a16="http://schemas.microsoft.com/office/drawing/2014/main" id="{0ED8FEC7-A83E-110F-01F6-F6D3B4CAD9F1}"/>
              </a:ext>
            </a:extLst>
          </p:cNvPr>
          <p:cNvSpPr>
            <a:spLocks noGrp="1"/>
          </p:cNvSpPr>
          <p:nvPr>
            <p:ph sz="half" idx="2"/>
          </p:nvPr>
        </p:nvSpPr>
        <p:spPr>
          <a:xfrm>
            <a:off x="706218" y="263235"/>
            <a:ext cx="4362445" cy="6456220"/>
          </a:xfrm>
        </p:spPr>
        <p:txBody>
          <a:bodyPr>
            <a:noAutofit/>
          </a:bodyPr>
          <a:lstStyle/>
          <a:p>
            <a:pPr algn="just"/>
            <a:r>
              <a:rPr lang="en-GB" sz="2500" dirty="0">
                <a:latin typeface="Times New Roman" panose="02020603050405020304" pitchFamily="18" charset="0"/>
              </a:rPr>
              <a:t>We know that Aristotle described three modalities used to persuade an audience: </a:t>
            </a:r>
            <a:r>
              <a:rPr lang="en-GB" sz="2500" b="1" i="1" dirty="0">
                <a:latin typeface="Times New Roman" panose="02020603050405020304" pitchFamily="18" charset="0"/>
              </a:rPr>
              <a:t>Logos, Pathos and Ethos </a:t>
            </a:r>
          </a:p>
          <a:p>
            <a:pPr algn="just"/>
            <a:r>
              <a:rPr lang="en-GB" sz="2500" dirty="0">
                <a:latin typeface="Times New Roman" panose="02020603050405020304" pitchFamily="18" charset="0"/>
              </a:rPr>
              <a:t>Through </a:t>
            </a:r>
            <a:r>
              <a:rPr lang="en-GB" sz="2500" b="1" i="1" dirty="0">
                <a:latin typeface="Times New Roman" panose="02020603050405020304" pitchFamily="18" charset="0"/>
              </a:rPr>
              <a:t>logos</a:t>
            </a:r>
            <a:r>
              <a:rPr lang="en-GB" sz="2500" dirty="0">
                <a:latin typeface="Times New Roman" panose="02020603050405020304" pitchFamily="18" charset="0"/>
              </a:rPr>
              <a:t>, the speaker appeals to the audience's </a:t>
            </a:r>
            <a:r>
              <a:rPr lang="en-GB" sz="2500" b="1" dirty="0">
                <a:latin typeface="Times New Roman" panose="02020603050405020304" pitchFamily="18" charset="0"/>
              </a:rPr>
              <a:t>sense of reason </a:t>
            </a:r>
            <a:r>
              <a:rPr lang="en-GB" sz="2500" dirty="0">
                <a:latin typeface="Times New Roman" panose="02020603050405020304" pitchFamily="18" charset="0"/>
              </a:rPr>
              <a:t>using logic and facts. </a:t>
            </a:r>
          </a:p>
          <a:p>
            <a:pPr algn="just"/>
            <a:r>
              <a:rPr lang="en-GB" sz="2500" b="1" i="1" dirty="0">
                <a:latin typeface="Times New Roman" panose="02020603050405020304" pitchFamily="18" charset="0"/>
              </a:rPr>
              <a:t>Ethos</a:t>
            </a:r>
            <a:r>
              <a:rPr lang="en-GB" sz="2500" dirty="0">
                <a:latin typeface="Times New Roman" panose="02020603050405020304" pitchFamily="18" charset="0"/>
              </a:rPr>
              <a:t> is, indeed, mainly rooted in the </a:t>
            </a:r>
            <a:r>
              <a:rPr lang="en-GB" sz="2500" b="1" dirty="0">
                <a:latin typeface="Times New Roman" panose="02020603050405020304" pitchFamily="18" charset="0"/>
              </a:rPr>
              <a:t>credibility of the debater </a:t>
            </a:r>
          </a:p>
          <a:p>
            <a:pPr algn="just"/>
            <a:r>
              <a:rPr lang="en-GB" sz="2500" i="1" dirty="0">
                <a:latin typeface="Times New Roman" panose="02020603050405020304" pitchFamily="18" charset="0"/>
              </a:rPr>
              <a:t>Reputation is the main factor which affects one's ethos. </a:t>
            </a:r>
          </a:p>
          <a:p>
            <a:pPr algn="just"/>
            <a:r>
              <a:rPr lang="en-GB" sz="2500" b="1" i="1" dirty="0">
                <a:latin typeface="Times New Roman" panose="02020603050405020304" pitchFamily="18" charset="0"/>
              </a:rPr>
              <a:t>Ethos and Pathos merged in Kohl’s content</a:t>
            </a:r>
            <a:r>
              <a:rPr lang="en-GB" sz="2500" dirty="0">
                <a:latin typeface="Times New Roman" panose="02020603050405020304" pitchFamily="18" charset="0"/>
              </a:rPr>
              <a:t>: for him </a:t>
            </a:r>
            <a:r>
              <a:rPr lang="en-GB" sz="2500" b="1" dirty="0">
                <a:latin typeface="Times New Roman" panose="02020603050405020304" pitchFamily="18" charset="0"/>
              </a:rPr>
              <a:t>German unification and the role of Germany in Europe were 2 sides of the same coin</a:t>
            </a:r>
            <a:endParaRPr lang="en-US" sz="2500" dirty="0"/>
          </a:p>
        </p:txBody>
      </p:sp>
    </p:spTree>
    <p:extLst>
      <p:ext uri="{BB962C8B-B14F-4D97-AF65-F5344CB8AC3E}">
        <p14:creationId xmlns:p14="http://schemas.microsoft.com/office/powerpoint/2010/main" val="278883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5782-AD22-850C-30B6-71B29939977B}"/>
              </a:ext>
            </a:extLst>
          </p:cNvPr>
          <p:cNvSpPr>
            <a:spLocks noGrp="1"/>
          </p:cNvSpPr>
          <p:nvPr>
            <p:ph type="title"/>
          </p:nvPr>
        </p:nvSpPr>
        <p:spPr>
          <a:xfrm>
            <a:off x="6229351" y="495301"/>
            <a:ext cx="5181600" cy="1396999"/>
          </a:xfrm>
        </p:spPr>
        <p:txBody>
          <a:bodyPr/>
          <a:lstStyle/>
          <a:p>
            <a:r>
              <a:rPr lang="en-US" dirty="0"/>
              <a:t>Logos, pathos and ethos</a:t>
            </a:r>
          </a:p>
        </p:txBody>
      </p:sp>
      <p:sp>
        <p:nvSpPr>
          <p:cNvPr id="3" name="Content Placeholder 2">
            <a:extLst>
              <a:ext uri="{FF2B5EF4-FFF2-40B4-BE49-F238E27FC236}">
                <a16:creationId xmlns:a16="http://schemas.microsoft.com/office/drawing/2014/main" id="{FF01FB1A-5AAE-87A9-10C0-D0754B8E4D01}"/>
              </a:ext>
            </a:extLst>
          </p:cNvPr>
          <p:cNvSpPr>
            <a:spLocks noGrp="1"/>
          </p:cNvSpPr>
          <p:nvPr>
            <p:ph sz="half" idx="1"/>
          </p:nvPr>
        </p:nvSpPr>
        <p:spPr>
          <a:xfrm>
            <a:off x="5740400" y="1680882"/>
            <a:ext cx="5537200" cy="4491318"/>
          </a:xfrm>
        </p:spPr>
        <p:txBody>
          <a:bodyPr>
            <a:normAutofit fontScale="25000" lnSpcReduction="20000"/>
          </a:bodyPr>
          <a:lstStyle/>
          <a:p>
            <a:pPr algn="just"/>
            <a:endParaRPr lang="en-GB" sz="8800" dirty="0">
              <a:effectLst/>
              <a:latin typeface="Times New Roman" panose="02020603050405020304" pitchFamily="18" charset="0"/>
            </a:endParaRPr>
          </a:p>
          <a:p>
            <a:pPr algn="just"/>
            <a:endParaRPr lang="en-GB" sz="8800" b="1" dirty="0">
              <a:effectLst/>
              <a:latin typeface="Times New Roman" panose="02020603050405020304" pitchFamily="18" charset="0"/>
            </a:endParaRPr>
          </a:p>
          <a:p>
            <a:pPr algn="just"/>
            <a:r>
              <a:rPr lang="en-GB" sz="7200" dirty="0">
                <a:latin typeface="Times New Roman" panose="02020603050405020304" pitchFamily="18" charset="0"/>
              </a:rPr>
              <a:t> </a:t>
            </a:r>
          </a:p>
          <a:p>
            <a:pPr algn="just"/>
            <a:r>
              <a:rPr lang="en-GB" sz="7200" dirty="0">
                <a:latin typeface="Times New Roman" panose="02020603050405020304" pitchFamily="18" charset="0"/>
              </a:rPr>
              <a:t> </a:t>
            </a:r>
          </a:p>
          <a:p>
            <a:pPr algn="just"/>
            <a:r>
              <a:rPr lang="en-GB" sz="6400" dirty="0">
                <a:effectLst/>
                <a:latin typeface="Times New Roman" panose="02020603050405020304" pitchFamily="18" charset="0"/>
              </a:rPr>
              <a:t> </a:t>
            </a:r>
            <a:endParaRPr lang="en-GB" sz="6400" dirty="0">
              <a:latin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3503236-A135-6DEC-22E3-8A75706A46C9}"/>
              </a:ext>
            </a:extLst>
          </p:cNvPr>
          <p:cNvSpPr>
            <a:spLocks noGrp="1"/>
          </p:cNvSpPr>
          <p:nvPr>
            <p:ph sz="half" idx="2"/>
          </p:nvPr>
        </p:nvSpPr>
        <p:spPr>
          <a:xfrm>
            <a:off x="706218" y="161365"/>
            <a:ext cx="4362445" cy="6521823"/>
          </a:xfrm>
        </p:spPr>
        <p:txBody>
          <a:bodyPr>
            <a:normAutofit fontScale="25000" lnSpcReduction="20000"/>
          </a:bodyPr>
          <a:lstStyle/>
          <a:p>
            <a:pPr algn="just"/>
            <a:r>
              <a:rPr lang="en-GB" sz="10000" dirty="0">
                <a:effectLst/>
                <a:latin typeface="Times New Roman" panose="02020603050405020304" pitchFamily="18" charset="0"/>
              </a:rPr>
              <a:t>In the 1990s, he was addressed </a:t>
            </a:r>
            <a:r>
              <a:rPr lang="en-GB" sz="10000" b="1" dirty="0">
                <a:effectLst/>
                <a:latin typeface="Times New Roman" panose="02020603050405020304" pitchFamily="18" charset="0"/>
              </a:rPr>
              <a:t>as the </a:t>
            </a:r>
            <a:r>
              <a:rPr lang="en-GB" sz="10000" b="1" dirty="0" err="1">
                <a:effectLst/>
                <a:latin typeface="Times New Roman" panose="02020603050405020304" pitchFamily="18" charset="0"/>
              </a:rPr>
              <a:t>Einheitskanzler</a:t>
            </a:r>
            <a:r>
              <a:rPr lang="en-GB" sz="10000" b="1" dirty="0">
                <a:effectLst/>
                <a:latin typeface="Times New Roman" panose="02020603050405020304" pitchFamily="18" charset="0"/>
              </a:rPr>
              <a:t> (the Chancellor of unity) </a:t>
            </a:r>
            <a:r>
              <a:rPr lang="en-GB" sz="10000" dirty="0">
                <a:effectLst/>
                <a:latin typeface="Times New Roman" panose="02020603050405020304" pitchFamily="18" charset="0"/>
              </a:rPr>
              <a:t>and considered an acknowledged statesman. </a:t>
            </a:r>
          </a:p>
          <a:p>
            <a:pPr algn="just"/>
            <a:r>
              <a:rPr lang="en-GB" sz="10000" dirty="0">
                <a:effectLst/>
                <a:latin typeface="Times New Roman" panose="02020603050405020304" pitchFamily="18" charset="0"/>
              </a:rPr>
              <a:t>By the time he was defeated in the election (1988), which would have granted him his fifth term, he was addressed as </a:t>
            </a:r>
            <a:r>
              <a:rPr lang="en-GB" sz="10000" b="1" dirty="0" err="1">
                <a:effectLst/>
                <a:latin typeface="Times New Roman" panose="02020603050405020304" pitchFamily="18" charset="0"/>
              </a:rPr>
              <a:t>Europas</a:t>
            </a:r>
            <a:r>
              <a:rPr lang="en-GB" sz="10000" b="1" dirty="0">
                <a:effectLst/>
                <a:latin typeface="Times New Roman" panose="02020603050405020304" pitchFamily="18" charset="0"/>
              </a:rPr>
              <a:t> Baumeister (the Master </a:t>
            </a:r>
            <a:r>
              <a:rPr lang="en-GB" sz="10000" b="1" dirty="0">
                <a:latin typeface="Times New Roman" panose="02020603050405020304" pitchFamily="18" charset="0"/>
              </a:rPr>
              <a:t>B</a:t>
            </a:r>
            <a:r>
              <a:rPr lang="en-GB" sz="10000" b="1" dirty="0">
                <a:effectLst/>
                <a:latin typeface="Times New Roman" panose="02020603050405020304" pitchFamily="18" charset="0"/>
              </a:rPr>
              <a:t>uilder of Europe).  </a:t>
            </a:r>
            <a:endParaRPr lang="en-GB" sz="10000" b="1" dirty="0">
              <a:latin typeface="Times New Roman" panose="02020603050405020304" pitchFamily="18" charset="0"/>
            </a:endParaRPr>
          </a:p>
          <a:p>
            <a:pPr algn="just"/>
            <a:r>
              <a:rPr lang="en-GB" sz="10000" dirty="0">
                <a:effectLst/>
                <a:latin typeface="Times New Roman" panose="02020603050405020304" pitchFamily="18" charset="0"/>
              </a:rPr>
              <a:t>In the course of the 1990s his speeches</a:t>
            </a:r>
            <a:r>
              <a:rPr lang="en-GB" sz="10000" dirty="0">
                <a:latin typeface="Times New Roman" panose="02020603050405020304" pitchFamily="18" charset="0"/>
              </a:rPr>
              <a:t> progressively</a:t>
            </a:r>
            <a:r>
              <a:rPr lang="en-GB" sz="10000" dirty="0">
                <a:effectLst/>
                <a:latin typeface="Times New Roman" panose="02020603050405020304" pitchFamily="18" charset="0"/>
              </a:rPr>
              <a:t> acquired more and more self-confidence and </a:t>
            </a:r>
            <a:r>
              <a:rPr lang="en-GB" sz="10000" b="1" dirty="0">
                <a:latin typeface="Times New Roman" panose="02020603050405020304" pitchFamily="18" charset="0"/>
              </a:rPr>
              <a:t>strength in the arguments: an enhanced ethos </a:t>
            </a:r>
          </a:p>
          <a:p>
            <a:pPr algn="just"/>
            <a:endParaRPr lang="en-US" sz="80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32486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cover&#10;&#10;Description automatically generated">
            <a:extLst>
              <a:ext uri="{FF2B5EF4-FFF2-40B4-BE49-F238E27FC236}">
                <a16:creationId xmlns:a16="http://schemas.microsoft.com/office/drawing/2014/main" id="{F8337630-281F-C3D0-725C-0AE4E19EA43D}"/>
              </a:ext>
            </a:extLst>
          </p:cNvPr>
          <p:cNvPicPr>
            <a:picLocks noChangeAspect="1"/>
          </p:cNvPicPr>
          <p:nvPr/>
        </p:nvPicPr>
        <p:blipFill rotWithShape="1">
          <a:blip r:embed="rId2"/>
          <a:srcRect b="6316"/>
          <a:stretch/>
        </p:blipFill>
        <p:spPr>
          <a:xfrm>
            <a:off x="764988" y="1086521"/>
            <a:ext cx="3368969" cy="4684958"/>
          </a:xfrm>
          <a:prstGeom prst="rect">
            <a:avLst/>
          </a:prstGeom>
        </p:spPr>
      </p:pic>
      <p:sp>
        <p:nvSpPr>
          <p:cNvPr id="37" name="Freeform: Shape 36">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6" name="Title 5">
            <a:extLst>
              <a:ext uri="{FF2B5EF4-FFF2-40B4-BE49-F238E27FC236}">
                <a16:creationId xmlns:a16="http://schemas.microsoft.com/office/drawing/2014/main" id="{1B638176-BD44-81C3-6E99-DC028C81789C}"/>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2800" kern="1200" dirty="0">
                <a:solidFill>
                  <a:srgbClr val="FFFFFF"/>
                </a:solidFill>
              </a:rPr>
              <a:t>See: the Volume </a:t>
            </a:r>
            <a:r>
              <a:rPr lang="en-US" sz="2800" i="1" kern="1200" dirty="0">
                <a:solidFill>
                  <a:srgbClr val="FFFFFF"/>
                </a:solidFill>
              </a:rPr>
              <a:t>Narrating Europe </a:t>
            </a:r>
            <a:r>
              <a:rPr lang="en-US" sz="2800" kern="1200" dirty="0">
                <a:solidFill>
                  <a:srgbClr val="FFFFFF"/>
                </a:solidFill>
              </a:rPr>
              <a:t>(2022)</a:t>
            </a:r>
            <a:r>
              <a:rPr lang="en-GB" sz="2800" b="1" dirty="0"/>
              <a:t> Deborah </a:t>
            </a:r>
            <a:r>
              <a:rPr lang="en-GB" sz="2800" b="1" dirty="0" err="1"/>
              <a:t>Cuccia</a:t>
            </a:r>
            <a:r>
              <a:rPr lang="en-GB" sz="2800" b="1" dirty="0"/>
              <a:t>, Helmut Kohl: Master Builder of a United Europe in Words and Deeds</a:t>
            </a:r>
            <a:br>
              <a:rPr lang="en-GB" dirty="0"/>
            </a:br>
            <a:endParaRPr lang="en-US" sz="6100" kern="1200" dirty="0">
              <a:solidFill>
                <a:srgbClr val="FFFFFF"/>
              </a:solidFill>
              <a:latin typeface="+mj-lt"/>
              <a:ea typeface="+mj-ea"/>
              <a:cs typeface="+mj-cs"/>
            </a:endParaRPr>
          </a:p>
        </p:txBody>
      </p:sp>
      <p:sp>
        <p:nvSpPr>
          <p:cNvPr id="39"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37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84BA-F6F2-AE0B-C592-F7C9913BB4C5}"/>
              </a:ext>
            </a:extLst>
          </p:cNvPr>
          <p:cNvSpPr>
            <a:spLocks noGrp="1"/>
          </p:cNvSpPr>
          <p:nvPr>
            <p:ph type="title"/>
          </p:nvPr>
        </p:nvSpPr>
        <p:spPr>
          <a:xfrm>
            <a:off x="6229351" y="201707"/>
            <a:ext cx="5181600" cy="1512794"/>
          </a:xfrm>
        </p:spPr>
        <p:txBody>
          <a:bodyPr/>
          <a:lstStyle/>
          <a:p>
            <a:pPr algn="ctr"/>
            <a:r>
              <a:rPr lang="en-US" sz="3000" dirty="0"/>
              <a:t>The speech: Jan 2002</a:t>
            </a:r>
            <a:r>
              <a:rPr lang="en-US" dirty="0"/>
              <a:t>*</a:t>
            </a:r>
          </a:p>
        </p:txBody>
      </p:sp>
      <p:sp>
        <p:nvSpPr>
          <p:cNvPr id="3" name="Content Placeholder 2">
            <a:extLst>
              <a:ext uri="{FF2B5EF4-FFF2-40B4-BE49-F238E27FC236}">
                <a16:creationId xmlns:a16="http://schemas.microsoft.com/office/drawing/2014/main" id="{5C02BF68-D1CF-49CD-396A-C464C98B996D}"/>
              </a:ext>
            </a:extLst>
          </p:cNvPr>
          <p:cNvSpPr>
            <a:spLocks noGrp="1"/>
          </p:cNvSpPr>
          <p:nvPr>
            <p:ph sz="half" idx="1"/>
          </p:nvPr>
        </p:nvSpPr>
        <p:spPr>
          <a:xfrm>
            <a:off x="6229351" y="1479175"/>
            <a:ext cx="5181600" cy="4854389"/>
          </a:xfrm>
        </p:spPr>
        <p:txBody>
          <a:bodyPr>
            <a:normAutofit fontScale="25000" lnSpcReduction="20000"/>
          </a:bodyPr>
          <a:lstStyle/>
          <a:p>
            <a:pPr algn="just"/>
            <a:r>
              <a:rPr lang="en-GB" sz="10000" b="1" dirty="0">
                <a:effectLst/>
                <a:latin typeface="SabonNextLTPro"/>
              </a:rPr>
              <a:t>The speech </a:t>
            </a:r>
            <a:r>
              <a:rPr lang="en-GB" sz="10000" dirty="0">
                <a:effectLst/>
                <a:latin typeface="SabonNextLTPro"/>
              </a:rPr>
              <a:t>“Der Euro und die Zukunft </a:t>
            </a:r>
            <a:r>
              <a:rPr lang="en-GB" sz="10000" dirty="0" err="1">
                <a:effectLst/>
                <a:latin typeface="SabonNextLTPro"/>
              </a:rPr>
              <a:t>Europas</a:t>
            </a:r>
            <a:r>
              <a:rPr lang="en-GB" sz="10000" dirty="0">
                <a:effectLst/>
                <a:latin typeface="SabonNextLTPro"/>
              </a:rPr>
              <a:t>” was delivered in </a:t>
            </a:r>
            <a:r>
              <a:rPr lang="en-GB" sz="10000" b="1" dirty="0">
                <a:effectLst/>
                <a:latin typeface="SabonNextLTPro"/>
              </a:rPr>
              <a:t>January 2002 </a:t>
            </a:r>
            <a:r>
              <a:rPr lang="en-GB" sz="10000" dirty="0">
                <a:effectLst/>
                <a:latin typeface="SabonNextLTPro"/>
              </a:rPr>
              <a:t>at the Centre for European Integration Studies at Friedrich Wilhems </a:t>
            </a:r>
            <a:r>
              <a:rPr lang="en-GB" sz="10000" dirty="0" err="1">
                <a:effectLst/>
                <a:latin typeface="SabonNextLTPro"/>
              </a:rPr>
              <a:t>Universität</a:t>
            </a:r>
            <a:r>
              <a:rPr lang="en-GB" sz="10000" dirty="0">
                <a:effectLst/>
                <a:latin typeface="SabonNextLTPro"/>
              </a:rPr>
              <a:t> in Bonn </a:t>
            </a:r>
            <a:r>
              <a:rPr lang="en-GB" sz="10000" b="1" dirty="0">
                <a:effectLst/>
                <a:latin typeface="SabonNextLTPro"/>
              </a:rPr>
              <a:t>/ It was the year in which the euro was introduced </a:t>
            </a:r>
            <a:endParaRPr lang="en-GB" sz="10000" b="1" dirty="0"/>
          </a:p>
          <a:p>
            <a:pPr algn="just"/>
            <a:r>
              <a:rPr lang="en-GB" sz="10000" dirty="0">
                <a:effectLst/>
                <a:latin typeface="SabonNextLTPro"/>
              </a:rPr>
              <a:t>*by then </a:t>
            </a:r>
            <a:r>
              <a:rPr lang="en-GB" sz="10000" dirty="0">
                <a:effectLst/>
                <a:latin typeface="Times New Roman" panose="02020603050405020304" pitchFamily="18" charset="0"/>
              </a:rPr>
              <a:t>Helmut Kohl's image </a:t>
            </a:r>
            <a:r>
              <a:rPr lang="en-GB" sz="10000" dirty="0">
                <a:latin typeface="Times New Roman" panose="02020603050405020304" pitchFamily="18" charset="0"/>
              </a:rPr>
              <a:t>was somehow</a:t>
            </a:r>
            <a:r>
              <a:rPr lang="en-GB" sz="10000" dirty="0">
                <a:effectLst/>
                <a:latin typeface="Times New Roman" panose="02020603050405020304" pitchFamily="18" charset="0"/>
              </a:rPr>
              <a:t> clouded by the party donations scandal, but he was not </a:t>
            </a:r>
            <a:r>
              <a:rPr lang="en-GB" sz="10000" b="0" i="0" dirty="0">
                <a:solidFill>
                  <a:srgbClr val="101010"/>
                </a:solidFill>
                <a:effectLst/>
                <a:latin typeface="Times New Roman" panose="02020603050405020304" pitchFamily="18" charset="0"/>
              </a:rPr>
              <a:t>found guilty of corruption.</a:t>
            </a:r>
            <a:endParaRPr lang="en-GB" sz="10000" dirty="0">
              <a:effectLst/>
              <a:latin typeface="Times New Roman" panose="02020603050405020304" pitchFamily="18" charset="0"/>
            </a:endParaRPr>
          </a:p>
          <a:p>
            <a:pPr algn="just"/>
            <a:r>
              <a:rPr lang="en-GB" sz="10000" b="1" i="1" dirty="0">
                <a:latin typeface="SabonNextLTPro"/>
              </a:rPr>
              <a:t>The speech is</a:t>
            </a:r>
            <a:r>
              <a:rPr lang="en-GB" sz="10000" b="1" i="1" dirty="0">
                <a:effectLst/>
                <a:latin typeface="SabonNextLTPro"/>
              </a:rPr>
              <a:t> divided into three different parts. It disposes of the Churchillian United states of Europe and clarify that Europe will respect and defend national and local identities.</a:t>
            </a:r>
            <a:endParaRPr lang="en-GB" sz="10000" b="1" i="1" dirty="0"/>
          </a:p>
          <a:p>
            <a:endParaRPr lang="en-GB" sz="5500" dirty="0"/>
          </a:p>
          <a:p>
            <a:endParaRPr lang="en-US" dirty="0"/>
          </a:p>
        </p:txBody>
      </p:sp>
      <p:sp>
        <p:nvSpPr>
          <p:cNvPr id="4" name="Content Placeholder 3">
            <a:extLst>
              <a:ext uri="{FF2B5EF4-FFF2-40B4-BE49-F238E27FC236}">
                <a16:creationId xmlns:a16="http://schemas.microsoft.com/office/drawing/2014/main" id="{F755F070-D8FE-BB15-5B73-E1F6B3C20B0D}"/>
              </a:ext>
            </a:extLst>
          </p:cNvPr>
          <p:cNvSpPr>
            <a:spLocks noGrp="1"/>
          </p:cNvSpPr>
          <p:nvPr>
            <p:ph sz="half" idx="2"/>
          </p:nvPr>
        </p:nvSpPr>
        <p:spPr>
          <a:xfrm>
            <a:off x="706218" y="201707"/>
            <a:ext cx="4362445" cy="6240657"/>
          </a:xfrm>
        </p:spPr>
        <p:txBody>
          <a:bodyPr>
            <a:normAutofit fontScale="25000" lnSpcReduction="20000"/>
          </a:bodyPr>
          <a:lstStyle/>
          <a:p>
            <a:pPr algn="just"/>
            <a:r>
              <a:rPr lang="en-GB" sz="8800" b="1" dirty="0">
                <a:latin typeface="SabonNextLTPro"/>
              </a:rPr>
              <a:t>Khol spoke without reading</a:t>
            </a:r>
            <a:endParaRPr lang="en-GB" sz="8800" dirty="0">
              <a:latin typeface="SabonNextLTPro"/>
            </a:endParaRPr>
          </a:p>
          <a:p>
            <a:pPr algn="just"/>
            <a:r>
              <a:rPr lang="en-GB" sz="8800" dirty="0">
                <a:effectLst/>
                <a:latin typeface="SabonNextLTPro"/>
              </a:rPr>
              <a:t> FOCUS AS ALWAYS ON: German Unity and European Unity </a:t>
            </a:r>
            <a:r>
              <a:rPr lang="en-GB" sz="8800" dirty="0">
                <a:latin typeface="SabonNextLTPro"/>
              </a:rPr>
              <a:t>as</a:t>
            </a:r>
            <a:r>
              <a:rPr lang="en-GB" sz="8800" dirty="0">
                <a:effectLst/>
                <a:latin typeface="SabonNextLTPro"/>
              </a:rPr>
              <a:t> inseparable: </a:t>
            </a:r>
            <a:endParaRPr lang="en-GB" sz="8800" dirty="0">
              <a:latin typeface="SabonNextLTPro"/>
            </a:endParaRPr>
          </a:p>
          <a:p>
            <a:pPr algn="just"/>
            <a:r>
              <a:rPr lang="en-GB" sz="8800" dirty="0">
                <a:latin typeface="SabonNextLTPro"/>
              </a:rPr>
              <a:t>a) </a:t>
            </a:r>
            <a:r>
              <a:rPr lang="en-GB" sz="8800" dirty="0">
                <a:effectLst/>
                <a:latin typeface="SabonNextLTPro"/>
              </a:rPr>
              <a:t>to </a:t>
            </a:r>
            <a:r>
              <a:rPr lang="en-GB" sz="8800" b="1" dirty="0">
                <a:effectLst/>
                <a:latin typeface="SabonNextLTPro"/>
              </a:rPr>
              <a:t>guide the listeners </a:t>
            </a:r>
            <a:r>
              <a:rPr lang="en-GB" sz="8800" dirty="0">
                <a:effectLst/>
                <a:latin typeface="SabonNextLTPro"/>
              </a:rPr>
              <a:t>to the cornerstone of its argumentation the </a:t>
            </a:r>
            <a:r>
              <a:rPr lang="en-GB" sz="8800" dirty="0">
                <a:latin typeface="SabonNextLTPro"/>
              </a:rPr>
              <a:t>EURO</a:t>
            </a:r>
            <a:r>
              <a:rPr lang="en-GB" sz="8800" dirty="0">
                <a:effectLst/>
                <a:latin typeface="SabonNextLTPro"/>
              </a:rPr>
              <a:t> is presented as  a hiatus in European history. </a:t>
            </a:r>
            <a:endParaRPr lang="en-GB" sz="8800" dirty="0"/>
          </a:p>
          <a:p>
            <a:pPr algn="just"/>
            <a:r>
              <a:rPr lang="en-GB" sz="8800" dirty="0">
                <a:solidFill>
                  <a:srgbClr val="000007"/>
                </a:solidFill>
                <a:effectLst/>
                <a:latin typeface="TimesNewRoman"/>
              </a:rPr>
              <a:t> b) </a:t>
            </a:r>
            <a:r>
              <a:rPr lang="en-GB" sz="8800" dirty="0">
                <a:effectLst/>
                <a:latin typeface="SabonNextLTPro"/>
              </a:rPr>
              <a:t>although </a:t>
            </a:r>
            <a:r>
              <a:rPr lang="en-GB" sz="8800" dirty="0">
                <a:latin typeface="SabonNextLTPro"/>
              </a:rPr>
              <a:t>speaking about the EURO</a:t>
            </a:r>
            <a:r>
              <a:rPr lang="en-GB" sz="8800" dirty="0">
                <a:effectLst/>
                <a:latin typeface="SabonNextLTPro"/>
              </a:rPr>
              <a:t> Helmut Kohl more than once shifted his attention to the issue of </a:t>
            </a:r>
            <a:r>
              <a:rPr lang="en-GB" sz="8800" b="1" dirty="0">
                <a:effectLst/>
                <a:latin typeface="SabonNextLTPro"/>
              </a:rPr>
              <a:t>Franco-German relations </a:t>
            </a:r>
            <a:endParaRPr lang="en-GB" sz="8800" b="1" dirty="0"/>
          </a:p>
          <a:p>
            <a:pPr algn="just"/>
            <a:r>
              <a:rPr lang="en-GB" sz="8800" dirty="0">
                <a:effectLst/>
                <a:latin typeface="SabonNextLTPro"/>
              </a:rPr>
              <a:t>c) References to France are, therefore, an opportunity to introduce the kind of future which Kohl envisaged for the continent:</a:t>
            </a:r>
          </a:p>
          <a:p>
            <a:pPr algn="just"/>
            <a:r>
              <a:rPr lang="en-GB" sz="8800" dirty="0">
                <a:effectLst/>
                <a:latin typeface="SabonNextLTPro"/>
              </a:rPr>
              <a:t>As commented: “</a:t>
            </a:r>
            <a:r>
              <a:rPr lang="en-GB" sz="8800" b="1" dirty="0">
                <a:effectLst/>
                <a:latin typeface="SabonNextLTPro"/>
              </a:rPr>
              <a:t>more than creating just a monetary union or some kind of economic government, he aimed in the direction of an effective political structure.” </a:t>
            </a:r>
            <a:endParaRPr lang="en-GB" sz="8800" b="1" dirty="0"/>
          </a:p>
          <a:p>
            <a:endParaRPr lang="en-US" dirty="0"/>
          </a:p>
        </p:txBody>
      </p:sp>
    </p:spTree>
    <p:extLst>
      <p:ext uri="{BB962C8B-B14F-4D97-AF65-F5344CB8AC3E}">
        <p14:creationId xmlns:p14="http://schemas.microsoft.com/office/powerpoint/2010/main" val="39548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0C11-0ADC-087A-E157-B3798EEE82D1}"/>
              </a:ext>
            </a:extLst>
          </p:cNvPr>
          <p:cNvSpPr>
            <a:spLocks noGrp="1"/>
          </p:cNvSpPr>
          <p:nvPr>
            <p:ph type="ctrTitle"/>
          </p:nvPr>
        </p:nvSpPr>
        <p:spPr>
          <a:xfrm>
            <a:off x="2438400" y="1317181"/>
            <a:ext cx="9144000" cy="1927175"/>
          </a:xfrm>
        </p:spPr>
        <p:txBody>
          <a:bodyPr>
            <a:normAutofit/>
          </a:bodyPr>
          <a:lstStyle/>
          <a:p>
            <a:r>
              <a:rPr lang="en-US" dirty="0"/>
              <a:t>Looking at a relevant test-case</a:t>
            </a:r>
          </a:p>
        </p:txBody>
      </p:sp>
      <p:sp>
        <p:nvSpPr>
          <p:cNvPr id="3" name="Subtitle 2">
            <a:extLst>
              <a:ext uri="{FF2B5EF4-FFF2-40B4-BE49-F238E27FC236}">
                <a16:creationId xmlns:a16="http://schemas.microsoft.com/office/drawing/2014/main" id="{783BE0C8-5E0F-24BA-BEEE-65CE5DE29323}"/>
              </a:ext>
            </a:extLst>
          </p:cNvPr>
          <p:cNvSpPr>
            <a:spLocks noGrp="1"/>
          </p:cNvSpPr>
          <p:nvPr>
            <p:ph type="subTitle" idx="1"/>
          </p:nvPr>
        </p:nvSpPr>
        <p:spPr/>
        <p:txBody>
          <a:bodyPr/>
          <a:lstStyle/>
          <a:p>
            <a:r>
              <a:rPr lang="en-US" dirty="0"/>
              <a:t>Today we will discuss how a major change in international relations is managed in communication terms/how language-words can impact in the managing of change.</a:t>
            </a:r>
          </a:p>
        </p:txBody>
      </p:sp>
    </p:spTree>
    <p:extLst>
      <p:ext uri="{BB962C8B-B14F-4D97-AF65-F5344CB8AC3E}">
        <p14:creationId xmlns:p14="http://schemas.microsoft.com/office/powerpoint/2010/main" val="118131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803B-EC31-54FE-D543-0B54D0B7DC83}"/>
              </a:ext>
            </a:extLst>
          </p:cNvPr>
          <p:cNvSpPr>
            <a:spLocks noGrp="1"/>
          </p:cNvSpPr>
          <p:nvPr>
            <p:ph type="title"/>
          </p:nvPr>
        </p:nvSpPr>
        <p:spPr/>
        <p:txBody>
          <a:bodyPr>
            <a:normAutofit/>
          </a:bodyPr>
          <a:lstStyle/>
          <a:p>
            <a:pPr algn="ctr"/>
            <a:r>
              <a:rPr lang="en-US" sz="2900" dirty="0" err="1"/>
              <a:t>Lexicum</a:t>
            </a:r>
            <a:r>
              <a:rPr lang="en-US" sz="2900" dirty="0"/>
              <a:t> frequency: the non-</a:t>
            </a:r>
            <a:r>
              <a:rPr lang="en-US" sz="2900" dirty="0" err="1"/>
              <a:t>reversability</a:t>
            </a:r>
            <a:r>
              <a:rPr lang="en-US" sz="2900" dirty="0"/>
              <a:t> of E choices</a:t>
            </a:r>
          </a:p>
        </p:txBody>
      </p:sp>
      <p:sp>
        <p:nvSpPr>
          <p:cNvPr id="3" name="Content Placeholder 2">
            <a:extLst>
              <a:ext uri="{FF2B5EF4-FFF2-40B4-BE49-F238E27FC236}">
                <a16:creationId xmlns:a16="http://schemas.microsoft.com/office/drawing/2014/main" id="{A16615D3-40E4-AFDD-5653-DD4CB2357665}"/>
              </a:ext>
            </a:extLst>
          </p:cNvPr>
          <p:cNvSpPr>
            <a:spLocks noGrp="1"/>
          </p:cNvSpPr>
          <p:nvPr>
            <p:ph sz="half" idx="1"/>
          </p:nvPr>
        </p:nvSpPr>
        <p:spPr>
          <a:xfrm>
            <a:off x="6229351" y="2823882"/>
            <a:ext cx="5181600" cy="3192606"/>
          </a:xfrm>
        </p:spPr>
        <p:txBody>
          <a:bodyPr>
            <a:normAutofit fontScale="25000" lnSpcReduction="20000"/>
          </a:bodyPr>
          <a:lstStyle/>
          <a:p>
            <a:pPr algn="just"/>
            <a:endParaRPr lang="en-GB" sz="10000" b="1" i="1" dirty="0">
              <a:latin typeface="Times New Roman" panose="02020603050405020304" pitchFamily="18" charset="0"/>
            </a:endParaRPr>
          </a:p>
          <a:p>
            <a:pPr algn="ctr"/>
            <a:r>
              <a:rPr lang="en-GB" sz="10000" b="1" i="1" dirty="0">
                <a:latin typeface="Times New Roman" panose="02020603050405020304" pitchFamily="18" charset="0"/>
              </a:rPr>
              <a:t>SYNONIMICAL ADJECTIVES</a:t>
            </a:r>
          </a:p>
          <a:p>
            <a:pPr algn="just"/>
            <a:r>
              <a:rPr lang="en-GB" sz="10000" b="1" i="1" dirty="0">
                <a:latin typeface="Times New Roman" panose="02020603050405020304" pitchFamily="18" charset="0"/>
              </a:rPr>
              <a:t>The speech</a:t>
            </a:r>
            <a:r>
              <a:rPr lang="en-GB" sz="10000" b="1" i="1" dirty="0">
                <a:effectLst/>
                <a:latin typeface="Times New Roman" panose="02020603050405020304" pitchFamily="18" charset="0"/>
              </a:rPr>
              <a:t> is marked by </a:t>
            </a:r>
            <a:r>
              <a:rPr lang="en-GB" sz="10000" b="1" i="1" dirty="0">
                <a:latin typeface="Times New Roman" panose="02020603050405020304" pitchFamily="18" charset="0"/>
              </a:rPr>
              <a:t>the</a:t>
            </a:r>
            <a:r>
              <a:rPr lang="en-GB" sz="10000" b="1" i="1" dirty="0">
                <a:effectLst/>
                <a:latin typeface="Times New Roman" panose="02020603050405020304" pitchFamily="18" charset="0"/>
              </a:rPr>
              <a:t> use of personal pronouns</a:t>
            </a:r>
            <a:r>
              <a:rPr lang="en-GB" sz="10000" b="1" i="1" dirty="0">
                <a:latin typeface="Times New Roman" panose="02020603050405020304" pitchFamily="18" charset="0"/>
              </a:rPr>
              <a:t>: f</a:t>
            </a:r>
            <a:r>
              <a:rPr lang="en-GB" sz="10000" b="1" i="1" dirty="0">
                <a:effectLst/>
                <a:latin typeface="Times New Roman" panose="02020603050405020304" pitchFamily="18" charset="0"/>
              </a:rPr>
              <a:t>rom</a:t>
            </a:r>
            <a:r>
              <a:rPr lang="en-GB" sz="10000" b="1" i="1" dirty="0">
                <a:latin typeface="Times New Roman" panose="02020603050405020304" pitchFamily="18" charset="0"/>
              </a:rPr>
              <a:t> I to We</a:t>
            </a:r>
          </a:p>
          <a:p>
            <a:pPr algn="just"/>
            <a:r>
              <a:rPr lang="en-GB" sz="10000" b="1" i="1" dirty="0">
                <a:latin typeface="Times New Roman" panose="02020603050405020304" pitchFamily="18" charset="0"/>
              </a:rPr>
              <a:t>NB: Use of </a:t>
            </a:r>
            <a:r>
              <a:rPr lang="en-GB" sz="10000" dirty="0">
                <a:latin typeface="Times New Roman" panose="02020603050405020304" pitchFamily="18" charset="0"/>
              </a:rPr>
              <a:t>adjectives:  </a:t>
            </a:r>
            <a:r>
              <a:rPr lang="en-GB" sz="10000" b="1" i="1" dirty="0">
                <a:effectLst/>
                <a:latin typeface="Times New Roman" panose="02020603050405020304" pitchFamily="18" charset="0"/>
              </a:rPr>
              <a:t>six different </a:t>
            </a:r>
            <a:r>
              <a:rPr lang="en-GB" sz="10000" b="1" i="1" dirty="0" err="1">
                <a:effectLst/>
                <a:latin typeface="Times New Roman" panose="02020603050405020304" pitchFamily="18" charset="0"/>
              </a:rPr>
              <a:t>synonimical</a:t>
            </a:r>
            <a:r>
              <a:rPr lang="en-GB" sz="10000" b="1" i="1" dirty="0">
                <a:effectLst/>
                <a:latin typeface="Times New Roman" panose="02020603050405020304" pitchFamily="18" charset="0"/>
              </a:rPr>
              <a:t> adjectives to qualify the European choice as non-reversible: </a:t>
            </a:r>
            <a:r>
              <a:rPr lang="en-GB" sz="10000" b="1" i="1" dirty="0" err="1">
                <a:effectLst/>
                <a:latin typeface="Times New Roman" panose="02020603050405020304" pitchFamily="18" charset="0"/>
              </a:rPr>
              <a:t>irreversibel</a:t>
            </a:r>
            <a:r>
              <a:rPr lang="en-GB" sz="10000" b="1" i="1" dirty="0">
                <a:effectLst/>
                <a:latin typeface="Times New Roman" panose="02020603050405020304" pitchFamily="18" charset="0"/>
              </a:rPr>
              <a:t>, </a:t>
            </a:r>
            <a:r>
              <a:rPr lang="en-GB" sz="10000" b="1" i="1" dirty="0" err="1">
                <a:effectLst/>
                <a:latin typeface="Times New Roman" panose="02020603050405020304" pitchFamily="18" charset="0"/>
              </a:rPr>
              <a:t>unumkehrbar</a:t>
            </a:r>
            <a:r>
              <a:rPr lang="en-GB" sz="10000" b="1" i="1" dirty="0">
                <a:effectLst/>
                <a:latin typeface="Times New Roman" panose="02020603050405020304" pitchFamily="18" charset="0"/>
              </a:rPr>
              <a:t>, </a:t>
            </a:r>
            <a:r>
              <a:rPr lang="en-GB" sz="10000" b="1" i="1" dirty="0" err="1">
                <a:effectLst/>
                <a:latin typeface="Times New Roman" panose="02020603050405020304" pitchFamily="18" charset="0"/>
              </a:rPr>
              <a:t>definitiv</a:t>
            </a:r>
            <a:r>
              <a:rPr lang="en-GB" sz="10000" b="1" i="1" dirty="0">
                <a:effectLst/>
                <a:latin typeface="Times New Roman" panose="02020603050405020304" pitchFamily="18" charset="0"/>
              </a:rPr>
              <a:t>, </a:t>
            </a:r>
            <a:r>
              <a:rPr lang="en-GB" sz="10000" b="1" i="1" dirty="0" err="1">
                <a:effectLst/>
                <a:latin typeface="Times New Roman" panose="02020603050405020304" pitchFamily="18" charset="0"/>
              </a:rPr>
              <a:t>endgültig</a:t>
            </a:r>
            <a:r>
              <a:rPr lang="en-GB" sz="10000" b="1" i="1" dirty="0">
                <a:effectLst/>
                <a:latin typeface="Times New Roman" panose="02020603050405020304" pitchFamily="18" charset="0"/>
              </a:rPr>
              <a:t>, fest, </a:t>
            </a:r>
            <a:r>
              <a:rPr lang="en-GB" sz="10000" b="1" i="1" dirty="0" err="1">
                <a:effectLst/>
                <a:latin typeface="Times New Roman" panose="02020603050405020304" pitchFamily="18" charset="0"/>
              </a:rPr>
              <a:t>unauflöslich</a:t>
            </a:r>
            <a:r>
              <a:rPr lang="en-GB" sz="10000" b="1" i="1" dirty="0">
                <a:effectLst/>
                <a:latin typeface="Times New Roman" panose="02020603050405020304" pitchFamily="18" charset="0"/>
              </a:rPr>
              <a:t>. </a:t>
            </a:r>
            <a:endParaRPr lang="en-GB" sz="10000" b="1" i="1" dirty="0">
              <a:latin typeface="Times New Roman" panose="02020603050405020304" pitchFamily="18" charset="0"/>
            </a:endParaRPr>
          </a:p>
          <a:p>
            <a:endParaRPr lang="en-GB" dirty="0"/>
          </a:p>
          <a:p>
            <a:endParaRPr lang="en-US" dirty="0"/>
          </a:p>
        </p:txBody>
      </p:sp>
      <p:sp>
        <p:nvSpPr>
          <p:cNvPr id="4" name="Content Placeholder 3">
            <a:extLst>
              <a:ext uri="{FF2B5EF4-FFF2-40B4-BE49-F238E27FC236}">
                <a16:creationId xmlns:a16="http://schemas.microsoft.com/office/drawing/2014/main" id="{8C5D3397-DF1B-599D-8B35-A8F2F7D4ED0C}"/>
              </a:ext>
            </a:extLst>
          </p:cNvPr>
          <p:cNvSpPr>
            <a:spLocks noGrp="1"/>
          </p:cNvSpPr>
          <p:nvPr>
            <p:ph sz="half" idx="2"/>
          </p:nvPr>
        </p:nvSpPr>
        <p:spPr>
          <a:xfrm>
            <a:off x="706218" y="1322664"/>
            <a:ext cx="4362445" cy="5128936"/>
          </a:xfrm>
        </p:spPr>
        <p:txBody>
          <a:bodyPr>
            <a:normAutofit fontScale="25000" lnSpcReduction="20000"/>
          </a:bodyPr>
          <a:lstStyle/>
          <a:p>
            <a:pPr algn="just"/>
            <a:r>
              <a:rPr lang="en-GB" sz="8000" dirty="0">
                <a:effectLst/>
                <a:latin typeface="Times New Roman" panose="02020603050405020304" pitchFamily="18" charset="0"/>
              </a:rPr>
              <a:t>THE EUROPEAN CHOICE</a:t>
            </a:r>
          </a:p>
          <a:p>
            <a:pPr algn="just"/>
            <a:r>
              <a:rPr lang="en-GB" sz="8000" dirty="0">
                <a:effectLst/>
                <a:latin typeface="Times New Roman" panose="02020603050405020304" pitchFamily="18" charset="0"/>
              </a:rPr>
              <a:t>Europe and the idea of a united European Union are at the core of this discourse. </a:t>
            </a:r>
            <a:r>
              <a:rPr lang="en-GB" sz="8000" i="1" dirty="0">
                <a:effectLst/>
                <a:latin typeface="Times New Roman" panose="02020603050405020304" pitchFamily="18" charset="0"/>
              </a:rPr>
              <a:t>Europa</a:t>
            </a:r>
            <a:r>
              <a:rPr lang="en-GB" sz="8000" dirty="0">
                <a:effectLst/>
                <a:latin typeface="Times New Roman" panose="02020603050405020304" pitchFamily="18" charset="0"/>
              </a:rPr>
              <a:t>, </a:t>
            </a:r>
            <a:r>
              <a:rPr lang="en-GB" sz="8000" i="1" dirty="0" err="1">
                <a:effectLst/>
                <a:latin typeface="Times New Roman" panose="02020603050405020304" pitchFamily="18" charset="0"/>
              </a:rPr>
              <a:t>Einigung</a:t>
            </a:r>
            <a:r>
              <a:rPr lang="en-GB" sz="8000" dirty="0">
                <a:effectLst/>
                <a:latin typeface="Times New Roman" panose="02020603050405020304" pitchFamily="18" charset="0"/>
              </a:rPr>
              <a:t>, </a:t>
            </a:r>
            <a:r>
              <a:rPr lang="en-GB" sz="8000" i="1" dirty="0">
                <a:effectLst/>
                <a:latin typeface="Times New Roman" panose="02020603050405020304" pitchFamily="18" charset="0"/>
              </a:rPr>
              <a:t>Euro </a:t>
            </a:r>
            <a:r>
              <a:rPr lang="en-GB" sz="8000" dirty="0">
                <a:effectLst/>
                <a:latin typeface="Times New Roman" panose="02020603050405020304" pitchFamily="18" charset="0"/>
              </a:rPr>
              <a:t>and </a:t>
            </a:r>
            <a:r>
              <a:rPr lang="en-GB" sz="8000" i="1" dirty="0" err="1">
                <a:effectLst/>
                <a:latin typeface="Times New Roman" panose="02020603050405020304" pitchFamily="18" charset="0"/>
              </a:rPr>
              <a:t>Grenzen</a:t>
            </a:r>
            <a:r>
              <a:rPr lang="en-GB" sz="8000" dirty="0">
                <a:effectLst/>
                <a:latin typeface="Times New Roman" panose="02020603050405020304" pitchFamily="18" charset="0"/>
              </a:rPr>
              <a:t> </a:t>
            </a:r>
          </a:p>
          <a:p>
            <a:pPr algn="just"/>
            <a:r>
              <a:rPr lang="en-GB" sz="8000" b="1" dirty="0">
                <a:effectLst/>
                <a:latin typeface="Times New Roman" panose="02020603050405020304" pitchFamily="18" charset="0"/>
              </a:rPr>
              <a:t>Kohl narrates Europe through pathos: </a:t>
            </a:r>
            <a:endParaRPr lang="en-GB" sz="8000" b="1" dirty="0">
              <a:latin typeface="Times New Roman" panose="02020603050405020304" pitchFamily="18" charset="0"/>
            </a:endParaRPr>
          </a:p>
          <a:p>
            <a:pPr algn="just"/>
            <a:r>
              <a:rPr lang="en-GB" sz="8000" b="1" dirty="0">
                <a:effectLst/>
                <a:latin typeface="Times New Roman" panose="02020603050405020304" pitchFamily="18" charset="0"/>
              </a:rPr>
              <a:t>Haus Europa (European home) </a:t>
            </a:r>
            <a:endParaRPr lang="en-GB" sz="8000" b="1" dirty="0">
              <a:latin typeface="Times New Roman" panose="02020603050405020304" pitchFamily="18" charset="0"/>
            </a:endParaRPr>
          </a:p>
          <a:p>
            <a:pPr algn="just"/>
            <a:r>
              <a:rPr lang="en-GB" sz="8000" dirty="0">
                <a:effectLst/>
                <a:latin typeface="Times New Roman" panose="02020603050405020304" pitchFamily="18" charset="0"/>
              </a:rPr>
              <a:t>Pathos, meaning the </a:t>
            </a:r>
            <a:r>
              <a:rPr lang="en-GB" sz="8000" b="1" dirty="0">
                <a:effectLst/>
                <a:latin typeface="Times New Roman" panose="02020603050405020304" pitchFamily="18" charset="0"/>
              </a:rPr>
              <a:t>sensational effect, </a:t>
            </a:r>
            <a:r>
              <a:rPr lang="en-GB" sz="8000" dirty="0">
                <a:effectLst/>
                <a:latin typeface="Times New Roman" panose="02020603050405020304" pitchFamily="18" charset="0"/>
              </a:rPr>
              <a:t>is injected into the speech by the use of </a:t>
            </a:r>
            <a:r>
              <a:rPr lang="en-GB" sz="8000" b="1" dirty="0">
                <a:effectLst/>
                <a:latin typeface="Times New Roman" panose="02020603050405020304" pitchFamily="18" charset="0"/>
              </a:rPr>
              <a:t>hyperbolic adjectives </a:t>
            </a:r>
            <a:r>
              <a:rPr lang="en-GB" sz="8000" dirty="0">
                <a:effectLst/>
                <a:latin typeface="Times New Roman" panose="02020603050405020304" pitchFamily="18" charset="0"/>
              </a:rPr>
              <a:t>(such as triumphal) and </a:t>
            </a:r>
            <a:r>
              <a:rPr lang="en-GB" sz="8000" b="1" i="1" dirty="0">
                <a:effectLst/>
                <a:latin typeface="Times New Roman" panose="02020603050405020304" pitchFamily="18" charset="0"/>
              </a:rPr>
              <a:t>expressions </a:t>
            </a:r>
            <a:r>
              <a:rPr lang="en-GB" sz="8000" dirty="0">
                <a:effectLst/>
                <a:latin typeface="Times New Roman" panose="02020603050405020304" pitchFamily="18" charset="0"/>
              </a:rPr>
              <a:t>(</a:t>
            </a:r>
            <a:r>
              <a:rPr lang="en-GB" sz="8000" i="1" dirty="0" err="1">
                <a:effectLst/>
                <a:latin typeface="Times New Roman" panose="02020603050405020304" pitchFamily="18" charset="0"/>
              </a:rPr>
              <a:t>Schicksalsfrage</a:t>
            </a:r>
            <a:r>
              <a:rPr lang="en-GB" sz="8000" dirty="0">
                <a:effectLst/>
                <a:latin typeface="Times New Roman" panose="02020603050405020304" pitchFamily="18" charset="0"/>
              </a:rPr>
              <a:t>) </a:t>
            </a:r>
            <a:endParaRPr lang="en-GB" sz="8000" dirty="0">
              <a:latin typeface="Times New Roman" panose="02020603050405020304" pitchFamily="18" charset="0"/>
            </a:endParaRPr>
          </a:p>
          <a:p>
            <a:pPr algn="just"/>
            <a:r>
              <a:rPr lang="en-GB" sz="8000" dirty="0">
                <a:effectLst/>
                <a:latin typeface="Times New Roman" panose="02020603050405020304" pitchFamily="18" charset="0"/>
              </a:rPr>
              <a:t>‘His emotional memory released images and scenes, recalled stored impressions and sensations, delivered linguistically prefabricated set pieces that were lined up associatively’</a:t>
            </a:r>
          </a:p>
          <a:p>
            <a:pPr algn="just"/>
            <a:r>
              <a:rPr lang="en-GB" sz="8000" b="1" i="1" dirty="0">
                <a:latin typeface="Times New Roman" panose="02020603050405020304" pitchFamily="18" charset="0"/>
              </a:rPr>
              <a:t>What is missing? the</a:t>
            </a:r>
            <a:r>
              <a:rPr lang="en-GB" sz="8000" b="1" i="1" dirty="0">
                <a:effectLst/>
                <a:latin typeface="Times New Roman" panose="02020603050405020304" pitchFamily="18" charset="0"/>
              </a:rPr>
              <a:t>  analytical  dimension.</a:t>
            </a:r>
            <a:endParaRPr lang="en-GB" sz="8000" b="1" i="1" dirty="0">
              <a:latin typeface="Times New Roman" panose="02020603050405020304" pitchFamily="18" charset="0"/>
            </a:endParaRPr>
          </a:p>
          <a:p>
            <a:pPr algn="just"/>
            <a:endParaRPr lang="en-GB" sz="77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204968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B0DA-237C-B3AD-C428-9AFD94BD1E63}"/>
              </a:ext>
            </a:extLst>
          </p:cNvPr>
          <p:cNvSpPr>
            <a:spLocks noGrp="1"/>
          </p:cNvSpPr>
          <p:nvPr>
            <p:ph type="title"/>
          </p:nvPr>
        </p:nvSpPr>
        <p:spPr/>
        <p:txBody>
          <a:bodyPr/>
          <a:lstStyle/>
          <a:p>
            <a:r>
              <a:rPr lang="en-US" dirty="0"/>
              <a:t>LEGACIES</a:t>
            </a:r>
          </a:p>
        </p:txBody>
      </p:sp>
      <p:sp>
        <p:nvSpPr>
          <p:cNvPr id="3" name="Content Placeholder 2">
            <a:extLst>
              <a:ext uri="{FF2B5EF4-FFF2-40B4-BE49-F238E27FC236}">
                <a16:creationId xmlns:a16="http://schemas.microsoft.com/office/drawing/2014/main" id="{E725B3C4-6EA9-4B49-3F24-42EA524E9FF9}"/>
              </a:ext>
            </a:extLst>
          </p:cNvPr>
          <p:cNvSpPr>
            <a:spLocks noGrp="1"/>
          </p:cNvSpPr>
          <p:nvPr>
            <p:ph sz="half" idx="1"/>
          </p:nvPr>
        </p:nvSpPr>
        <p:spPr/>
        <p:txBody>
          <a:bodyPr>
            <a:normAutofit lnSpcReduction="10000"/>
          </a:bodyPr>
          <a:lstStyle/>
          <a:p>
            <a:pPr algn="ctr"/>
            <a:r>
              <a:rPr lang="en-US" dirty="0">
                <a:latin typeface="Times New Roman" panose="02020603050405020304" pitchFamily="18" charset="0"/>
              </a:rPr>
              <a:t>The EURO:</a:t>
            </a:r>
          </a:p>
          <a:p>
            <a:pPr algn="ctr"/>
            <a:r>
              <a:rPr lang="en-US" dirty="0">
                <a:latin typeface="Times New Roman" panose="02020603050405020304" pitchFamily="18" charset="0"/>
              </a:rPr>
              <a:t>MONETARY OR POLITICAL PROJECT? </a:t>
            </a:r>
          </a:p>
        </p:txBody>
      </p:sp>
      <p:sp>
        <p:nvSpPr>
          <p:cNvPr id="4" name="Content Placeholder 3">
            <a:extLst>
              <a:ext uri="{FF2B5EF4-FFF2-40B4-BE49-F238E27FC236}">
                <a16:creationId xmlns:a16="http://schemas.microsoft.com/office/drawing/2014/main" id="{5E89746B-9F0E-9CF4-2380-4CEB608CB123}"/>
              </a:ext>
            </a:extLst>
          </p:cNvPr>
          <p:cNvSpPr>
            <a:spLocks noGrp="1"/>
          </p:cNvSpPr>
          <p:nvPr>
            <p:ph sz="half" idx="2"/>
          </p:nvPr>
        </p:nvSpPr>
        <p:spPr/>
        <p:txBody>
          <a:bodyPr>
            <a:normAutofit lnSpcReduction="10000"/>
          </a:bodyPr>
          <a:lstStyle/>
          <a:p>
            <a:pPr algn="just"/>
            <a:endParaRPr lang="en-GB" sz="2200" b="0" i="0" dirty="0">
              <a:solidFill>
                <a:srgbClr val="32353A"/>
              </a:solidFill>
              <a:effectLst/>
              <a:latin typeface="Times New Roman" panose="02020603050405020304" pitchFamily="18" charset="0"/>
            </a:endParaRPr>
          </a:p>
          <a:p>
            <a:pPr algn="just"/>
            <a:r>
              <a:rPr lang="en-GB" sz="2200" b="0" i="0" dirty="0">
                <a:solidFill>
                  <a:srgbClr val="32353A"/>
                </a:solidFill>
                <a:effectLst/>
                <a:latin typeface="Times New Roman" panose="02020603050405020304" pitchFamily="18" charset="0"/>
              </a:rPr>
              <a:t>B)</a:t>
            </a:r>
            <a:r>
              <a:rPr lang="en-GB" sz="2200" dirty="0">
                <a:solidFill>
                  <a:srgbClr val="32353A"/>
                </a:solidFill>
                <a:latin typeface="Times New Roman" panose="02020603050405020304" pitchFamily="18" charset="0"/>
              </a:rPr>
              <a:t> B</a:t>
            </a:r>
            <a:r>
              <a:rPr lang="en-GB" sz="2200" b="0" i="0" dirty="0">
                <a:solidFill>
                  <a:srgbClr val="32353A"/>
                </a:solidFill>
                <a:effectLst/>
                <a:latin typeface="Times New Roman" panose="02020603050405020304" pitchFamily="18" charset="0"/>
              </a:rPr>
              <a:t>ringing the euro to life without major public backing (as Kohl did) was politically </a:t>
            </a:r>
            <a:r>
              <a:rPr lang="en-GB" sz="2200" b="1" dirty="0">
                <a:solidFill>
                  <a:srgbClr val="32353A"/>
                </a:solidFill>
                <a:effectLst/>
                <a:latin typeface="Times New Roman" panose="02020603050405020304" pitchFamily="18" charset="0"/>
              </a:rPr>
              <a:t>controversial</a:t>
            </a:r>
            <a:r>
              <a:rPr lang="en-GB" sz="2200" b="0" i="0" dirty="0">
                <a:solidFill>
                  <a:srgbClr val="32353A"/>
                </a:solidFill>
                <a:effectLst/>
                <a:latin typeface="Times New Roman" panose="02020603050405020304" pitchFamily="18" charset="0"/>
              </a:rPr>
              <a:t>. </a:t>
            </a:r>
          </a:p>
          <a:p>
            <a:pPr algn="just"/>
            <a:r>
              <a:rPr lang="en-GB" sz="2200" b="0" i="0" dirty="0">
                <a:solidFill>
                  <a:srgbClr val="32353A"/>
                </a:solidFill>
                <a:effectLst/>
                <a:latin typeface="Times New Roman" panose="02020603050405020304" pitchFamily="18" charset="0"/>
              </a:rPr>
              <a:t>The single currency began as a </a:t>
            </a:r>
            <a:r>
              <a:rPr lang="en-GB" sz="2200" b="1" dirty="0">
                <a:solidFill>
                  <a:srgbClr val="32353A"/>
                </a:solidFill>
                <a:effectLst/>
                <a:latin typeface="Times New Roman" panose="02020603050405020304" pitchFamily="18" charset="0"/>
              </a:rPr>
              <a:t>political</a:t>
            </a:r>
            <a:r>
              <a:rPr lang="en-GB" sz="2200" b="0" i="0" dirty="0">
                <a:solidFill>
                  <a:srgbClr val="32353A"/>
                </a:solidFill>
                <a:effectLst/>
                <a:latin typeface="Times New Roman" panose="02020603050405020304" pitchFamily="18" charset="0"/>
              </a:rPr>
              <a:t> project. The idea of a referendum was rejected in Germany.</a:t>
            </a:r>
          </a:p>
          <a:p>
            <a:pPr algn="just"/>
            <a:r>
              <a:rPr lang="en-GB" sz="2200" dirty="0">
                <a:solidFill>
                  <a:srgbClr val="1E1E1F"/>
                </a:solidFill>
                <a:latin typeface="Times New Roman" panose="02020603050405020304" pitchFamily="18" charset="0"/>
              </a:rPr>
              <a:t>B</a:t>
            </a:r>
            <a:r>
              <a:rPr lang="en-GB" sz="2200" b="0" i="0" dirty="0">
                <a:solidFill>
                  <a:srgbClr val="1E1E1F"/>
                </a:solidFill>
                <a:effectLst/>
                <a:latin typeface="Times New Roman" panose="02020603050405020304" pitchFamily="18" charset="0"/>
              </a:rPr>
              <a:t>y adhering to the Treaties (1992), all EU Member States agreed to adopt the euro (</a:t>
            </a:r>
            <a:r>
              <a:rPr lang="en-GB" sz="2200" b="0" i="0" u="sng" dirty="0">
                <a:solidFill>
                  <a:srgbClr val="3C77BD"/>
                </a:solidFill>
                <a:effectLst/>
                <a:latin typeface="Times New Roman" panose="02020603050405020304" pitchFamily="18" charset="0"/>
                <a:hlinkClick r:id="rId2"/>
              </a:rPr>
              <a:t>Article 3 of the TEU</a:t>
            </a:r>
            <a:r>
              <a:rPr lang="en-GB" sz="2200" b="0" i="0" dirty="0">
                <a:solidFill>
                  <a:srgbClr val="1E1E1F"/>
                </a:solidFill>
                <a:effectLst/>
                <a:latin typeface="Times New Roman" panose="02020603050405020304" pitchFamily="18" charset="0"/>
              </a:rPr>
              <a:t> and </a:t>
            </a:r>
            <a:r>
              <a:rPr lang="en-GB" sz="2200" b="0" i="0" u="sng" dirty="0">
                <a:solidFill>
                  <a:srgbClr val="3C77BD"/>
                </a:solidFill>
                <a:effectLst/>
                <a:latin typeface="Times New Roman" panose="02020603050405020304" pitchFamily="18" charset="0"/>
                <a:hlinkClick r:id="rId3"/>
              </a:rPr>
              <a:t>Article 119 of the TFEU</a:t>
            </a:r>
            <a:r>
              <a:rPr lang="en-GB" sz="2200" b="0" i="0" dirty="0">
                <a:solidFill>
                  <a:srgbClr val="1E1E1F"/>
                </a:solidFill>
                <a:effectLst/>
                <a:latin typeface="Times New Roman" panose="02020603050405020304" pitchFamily="18" charset="0"/>
              </a:rPr>
              <a:t>) The exemption arrangements are detailed in a protocol annexed to the EU Treaties.</a:t>
            </a:r>
            <a:endParaRPr lang="en-US" sz="2200" dirty="0">
              <a:latin typeface="Times New Roman" panose="02020603050405020304" pitchFamily="18" charset="0"/>
            </a:endParaRPr>
          </a:p>
        </p:txBody>
      </p:sp>
    </p:spTree>
    <p:extLst>
      <p:ext uri="{BB962C8B-B14F-4D97-AF65-F5344CB8AC3E}">
        <p14:creationId xmlns:p14="http://schemas.microsoft.com/office/powerpoint/2010/main" val="245762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DCEB-C1BC-0859-B20D-AB32977A1D4E}"/>
              </a:ext>
            </a:extLst>
          </p:cNvPr>
          <p:cNvSpPr>
            <a:spLocks noGrp="1"/>
          </p:cNvSpPr>
          <p:nvPr>
            <p:ph type="title"/>
          </p:nvPr>
        </p:nvSpPr>
        <p:spPr/>
        <p:txBody>
          <a:bodyPr/>
          <a:lstStyle/>
          <a:p>
            <a:r>
              <a:rPr lang="en-US" dirty="0"/>
              <a:t>Political Discourse</a:t>
            </a:r>
          </a:p>
        </p:txBody>
      </p:sp>
      <p:sp>
        <p:nvSpPr>
          <p:cNvPr id="3" name="Content Placeholder 2">
            <a:extLst>
              <a:ext uri="{FF2B5EF4-FFF2-40B4-BE49-F238E27FC236}">
                <a16:creationId xmlns:a16="http://schemas.microsoft.com/office/drawing/2014/main" id="{F8D506AC-54BF-7C05-7CFF-830A948F07E7}"/>
              </a:ext>
            </a:extLst>
          </p:cNvPr>
          <p:cNvSpPr>
            <a:spLocks noGrp="1"/>
          </p:cNvSpPr>
          <p:nvPr>
            <p:ph idx="1"/>
          </p:nvPr>
        </p:nvSpPr>
        <p:spPr>
          <a:xfrm>
            <a:off x="5569526" y="1981201"/>
            <a:ext cx="5770418" cy="4045526"/>
          </a:xfrm>
        </p:spPr>
        <p:txBody>
          <a:bodyPr>
            <a:normAutofit fontScale="77500" lnSpcReduction="20000"/>
          </a:bodyPr>
          <a:lstStyle/>
          <a:p>
            <a:pPr algn="ctr"/>
            <a:r>
              <a:rPr lang="en-GB" sz="2800" b="1" i="1" dirty="0">
                <a:latin typeface="Times New Roman" panose="02020603050405020304" pitchFamily="18" charset="0"/>
              </a:rPr>
              <a:t>What impact can public speaking</a:t>
            </a:r>
            <a:r>
              <a:rPr lang="en-GB" b="1" i="1" dirty="0">
                <a:latin typeface="Times New Roman" panose="02020603050405020304" pitchFamily="18" charset="0"/>
              </a:rPr>
              <a:t> </a:t>
            </a:r>
            <a:r>
              <a:rPr lang="en-GB" sz="2800" b="1" i="1" dirty="0">
                <a:effectLst/>
                <a:latin typeface="Times New Roman" panose="02020603050405020304" pitchFamily="18" charset="0"/>
              </a:rPr>
              <a:t>produce?</a:t>
            </a:r>
          </a:p>
          <a:p>
            <a:pPr marL="342900" indent="-342900" algn="just">
              <a:buAutoNum type="arabicParenR"/>
            </a:pPr>
            <a:r>
              <a:rPr lang="en-GB" sz="2800" b="1" dirty="0">
                <a:effectLst/>
                <a:latin typeface="Times New Roman" panose="02020603050405020304" pitchFamily="18" charset="0"/>
              </a:rPr>
              <a:t>cognitive changes</a:t>
            </a:r>
            <a:r>
              <a:rPr lang="en-GB" sz="2800" dirty="0">
                <a:effectLst/>
                <a:latin typeface="Times New Roman" panose="02020603050405020304" pitchFamily="18" charset="0"/>
              </a:rPr>
              <a:t>: when new knowledge is conveyed</a:t>
            </a:r>
            <a:r>
              <a:rPr lang="en-GB" sz="2800" dirty="0">
                <a:latin typeface="Times New Roman" panose="02020603050405020304" pitchFamily="18" charset="0"/>
              </a:rPr>
              <a:t>;</a:t>
            </a:r>
            <a:endParaRPr lang="en-GB" sz="2800" dirty="0">
              <a:effectLst/>
              <a:latin typeface="Times New Roman" panose="02020603050405020304" pitchFamily="18" charset="0"/>
            </a:endParaRPr>
          </a:p>
          <a:p>
            <a:pPr marL="342900" indent="-342900" algn="just">
              <a:buAutoNum type="arabicParenR"/>
            </a:pPr>
            <a:r>
              <a:rPr lang="en-GB" b="1" dirty="0">
                <a:latin typeface="Times New Roman" panose="02020603050405020304" pitchFamily="18" charset="0"/>
              </a:rPr>
              <a:t>e</a:t>
            </a:r>
            <a:r>
              <a:rPr lang="en-GB" sz="2800" b="1" dirty="0">
                <a:effectLst/>
                <a:latin typeface="Times New Roman" panose="02020603050405020304" pitchFamily="18" charset="0"/>
              </a:rPr>
              <a:t>ffective changes</a:t>
            </a:r>
            <a:r>
              <a:rPr lang="en-GB" sz="2800" dirty="0">
                <a:effectLst/>
                <a:latin typeface="Times New Roman" panose="02020603050405020304" pitchFamily="18" charset="0"/>
              </a:rPr>
              <a:t>: when new feelings and ideas are produced in the recip­ient’s mind</a:t>
            </a:r>
            <a:r>
              <a:rPr lang="en-GB" sz="2800" dirty="0">
                <a:latin typeface="Times New Roman" panose="02020603050405020304" pitchFamily="18" charset="0"/>
              </a:rPr>
              <a:t>;</a:t>
            </a:r>
            <a:endParaRPr lang="en-GB" sz="2800" dirty="0">
              <a:effectLst/>
              <a:latin typeface="Times New Roman" panose="02020603050405020304" pitchFamily="18" charset="0"/>
            </a:endParaRPr>
          </a:p>
          <a:p>
            <a:pPr marL="342900" indent="-342900" algn="just">
              <a:buAutoNum type="arabicParenR"/>
            </a:pPr>
            <a:r>
              <a:rPr lang="en-GB" sz="2800" b="1" dirty="0">
                <a:effectLst/>
                <a:latin typeface="Times New Roman" panose="02020603050405020304" pitchFamily="18" charset="0"/>
              </a:rPr>
              <a:t>behavioural changes</a:t>
            </a:r>
            <a:r>
              <a:rPr lang="en-GB" sz="2800" dirty="0">
                <a:effectLst/>
                <a:latin typeface="Times New Roman" panose="02020603050405020304" pitchFamily="18" charset="0"/>
              </a:rPr>
              <a:t>: when new forms of behaviour are brought into being</a:t>
            </a:r>
            <a:r>
              <a:rPr lang="en-GB" dirty="0">
                <a:latin typeface="Times New Roman" panose="02020603050405020304" pitchFamily="18" charset="0"/>
              </a:rPr>
              <a:t>;</a:t>
            </a:r>
            <a:endParaRPr lang="en-GB" sz="2800" dirty="0">
              <a:effectLst/>
              <a:latin typeface="Times New Roman" panose="02020603050405020304" pitchFamily="18" charset="0"/>
            </a:endParaRPr>
          </a:p>
          <a:p>
            <a:pPr algn="just"/>
            <a:r>
              <a:rPr lang="en-GB" sz="2800" dirty="0">
                <a:effectLst/>
                <a:latin typeface="Times New Roman" panose="02020603050405020304" pitchFamily="18" charset="0"/>
              </a:rPr>
              <a:t>In order to communicate effectively and generate a processes of change, the speaker or writer may resort to persuasion, with </a:t>
            </a:r>
            <a:r>
              <a:rPr lang="en-GB" sz="2800" b="1" dirty="0">
                <a:effectLst/>
                <a:latin typeface="Times New Roman" panose="02020603050405020304" pitchFamily="18" charset="0"/>
              </a:rPr>
              <a:t>psychological techniques, as well as linguistic and extra-linguistic </a:t>
            </a:r>
            <a:r>
              <a:rPr lang="en-GB" sz="2800" b="1" dirty="0">
                <a:latin typeface="Times New Roman" panose="02020603050405020304" pitchFamily="18" charset="0"/>
              </a:rPr>
              <a:t>tools</a:t>
            </a:r>
            <a:r>
              <a:rPr lang="en-GB" sz="2800" b="1" dirty="0">
                <a:effectLst/>
                <a:latin typeface="Times New Roman" panose="02020603050405020304" pitchFamily="18" charset="0"/>
              </a:rPr>
              <a:t> such as strings of words, body language and tone of voice</a:t>
            </a:r>
            <a:r>
              <a:rPr lang="en-GB" sz="2800" dirty="0">
                <a:effectLst/>
                <a:latin typeface="Times New Roman" panose="02020603050405020304" pitchFamily="18" charset="0"/>
              </a:rPr>
              <a:t>. </a:t>
            </a:r>
            <a:endParaRPr lang="en-GB" sz="2800" dirty="0">
              <a:latin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44992D99-9C7F-2B31-F536-518CCA322727}"/>
              </a:ext>
            </a:extLst>
          </p:cNvPr>
          <p:cNvSpPr>
            <a:spLocks noGrp="1"/>
          </p:cNvSpPr>
          <p:nvPr>
            <p:ph type="body" sz="quarter" idx="12"/>
          </p:nvPr>
        </p:nvSpPr>
        <p:spPr>
          <a:xfrm>
            <a:off x="5568950" y="1065791"/>
            <a:ext cx="4538435" cy="483610"/>
          </a:xfrm>
        </p:spPr>
        <p:txBody>
          <a:bodyPr/>
          <a:lstStyle/>
          <a:p>
            <a:pPr algn="ctr"/>
            <a:r>
              <a:rPr lang="en-US" dirty="0"/>
              <a:t>Assessing today’s test case </a:t>
            </a:r>
          </a:p>
        </p:txBody>
      </p:sp>
    </p:spTree>
    <p:extLst>
      <p:ext uri="{BB962C8B-B14F-4D97-AF65-F5344CB8AC3E}">
        <p14:creationId xmlns:p14="http://schemas.microsoft.com/office/powerpoint/2010/main" val="145784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D0C1-4155-12B9-0161-91D2C217FAC1}"/>
              </a:ext>
            </a:extLst>
          </p:cNvPr>
          <p:cNvSpPr>
            <a:spLocks noGrp="1"/>
          </p:cNvSpPr>
          <p:nvPr>
            <p:ph type="title"/>
          </p:nvPr>
        </p:nvSpPr>
        <p:spPr/>
        <p:txBody>
          <a:bodyPr/>
          <a:lstStyle/>
          <a:p>
            <a:r>
              <a:rPr lang="en-US" dirty="0"/>
              <a:t>Conclusions and comments</a:t>
            </a:r>
          </a:p>
        </p:txBody>
      </p:sp>
      <p:sp>
        <p:nvSpPr>
          <p:cNvPr id="3" name="Content Placeholder 2">
            <a:extLst>
              <a:ext uri="{FF2B5EF4-FFF2-40B4-BE49-F238E27FC236}">
                <a16:creationId xmlns:a16="http://schemas.microsoft.com/office/drawing/2014/main" id="{662CB9C7-1296-0061-B4C3-6F14E21DAA63}"/>
              </a:ext>
            </a:extLst>
          </p:cNvPr>
          <p:cNvSpPr>
            <a:spLocks noGrp="1"/>
          </p:cNvSpPr>
          <p:nvPr>
            <p:ph sz="half" idx="1"/>
          </p:nvPr>
        </p:nvSpPr>
        <p:spPr/>
        <p:txBody>
          <a:bodyPr>
            <a:normAutofit fontScale="92500"/>
          </a:bodyPr>
          <a:lstStyle/>
          <a:p>
            <a:pPr algn="just"/>
            <a:endParaRPr lang="en-GB" b="0" i="0" dirty="0">
              <a:solidFill>
                <a:srgbClr val="101010"/>
              </a:solidFill>
              <a:effectLst/>
              <a:latin typeface="Expo-serif-pro"/>
            </a:endParaRPr>
          </a:p>
          <a:p>
            <a:pPr algn="just"/>
            <a:r>
              <a:rPr lang="en-GB" b="0" i="0" dirty="0">
                <a:solidFill>
                  <a:srgbClr val="101010"/>
                </a:solidFill>
                <a:effectLst/>
                <a:latin typeface="Expo-serif-pro"/>
              </a:rPr>
              <a:t>Kohl obtained the title of Honorary Citizen of Europe after he was voted out of office in 1998—a distinction conferred previously only to Jean Monnet.</a:t>
            </a:r>
            <a:endParaRPr lang="en-US" dirty="0"/>
          </a:p>
        </p:txBody>
      </p:sp>
      <p:sp>
        <p:nvSpPr>
          <p:cNvPr id="4" name="Content Placeholder 3">
            <a:extLst>
              <a:ext uri="{FF2B5EF4-FFF2-40B4-BE49-F238E27FC236}">
                <a16:creationId xmlns:a16="http://schemas.microsoft.com/office/drawing/2014/main" id="{68981110-35AD-F12E-E45B-C27703495F4B}"/>
              </a:ext>
            </a:extLst>
          </p:cNvPr>
          <p:cNvSpPr>
            <a:spLocks noGrp="1"/>
          </p:cNvSpPr>
          <p:nvPr>
            <p:ph sz="half" idx="2"/>
          </p:nvPr>
        </p:nvSpPr>
        <p:spPr>
          <a:xfrm>
            <a:off x="706218" y="568037"/>
            <a:ext cx="4362445" cy="5765528"/>
          </a:xfrm>
        </p:spPr>
        <p:txBody>
          <a:bodyPr>
            <a:normAutofit fontScale="92500"/>
          </a:bodyPr>
          <a:lstStyle/>
          <a:p>
            <a:pPr algn="just"/>
            <a:r>
              <a:rPr lang="en-GB" sz="2200" dirty="0">
                <a:effectLst/>
                <a:latin typeface="Times New Roman" panose="02020603050405020304" pitchFamily="18" charset="0"/>
              </a:rPr>
              <a:t>Kohl was a pragmatist and </a:t>
            </a:r>
            <a:r>
              <a:rPr lang="en-GB" sz="2200" dirty="0">
                <a:latin typeface="Times New Roman" panose="02020603050405020304" pitchFamily="18" charset="0"/>
              </a:rPr>
              <a:t> a </a:t>
            </a:r>
            <a:r>
              <a:rPr lang="en-GB" sz="2200" dirty="0">
                <a:effectLst/>
                <a:latin typeface="Times New Roman" panose="02020603050405020304" pitchFamily="18" charset="0"/>
              </a:rPr>
              <a:t>visionary. </a:t>
            </a:r>
            <a:endParaRPr lang="en-GB" sz="2200" dirty="0">
              <a:latin typeface="Times New Roman" panose="02020603050405020304" pitchFamily="18" charset="0"/>
            </a:endParaRPr>
          </a:p>
          <a:p>
            <a:pPr algn="just"/>
            <a:r>
              <a:rPr lang="en-GB" sz="2200" dirty="0">
                <a:latin typeface="Times New Roman" panose="02020603050405020304" pitchFamily="18" charset="0"/>
              </a:rPr>
              <a:t>European</a:t>
            </a:r>
            <a:r>
              <a:rPr lang="en-GB" sz="2200" dirty="0">
                <a:effectLst/>
                <a:latin typeface="Times New Roman" panose="02020603050405020304" pitchFamily="18" charset="0"/>
              </a:rPr>
              <a:t> unification could only be achieved gradually. In the end, the cardinal decisions should be accepted and taken by member states. </a:t>
            </a:r>
          </a:p>
          <a:p>
            <a:pPr algn="just"/>
            <a:r>
              <a:rPr lang="en-GB" sz="2200" b="1" i="1" dirty="0">
                <a:latin typeface="Times New Roman" panose="02020603050405020304" pitchFamily="18" charset="0"/>
              </a:rPr>
              <a:t>BUT REGIONAL/NATIONAL/EUROPEAN CAN CONVERGE</a:t>
            </a:r>
          </a:p>
          <a:p>
            <a:pPr algn="just"/>
            <a:r>
              <a:rPr lang="en-GB" sz="2200" b="1" i="1" dirty="0">
                <a:latin typeface="Times New Roman" panose="02020603050405020304" pitchFamily="18" charset="0"/>
              </a:rPr>
              <a:t>‘</a:t>
            </a:r>
            <a:r>
              <a:rPr lang="en-GB" sz="2200" b="1" i="1" dirty="0">
                <a:effectLst/>
                <a:latin typeface="Times New Roman" panose="02020603050405020304" pitchFamily="18" charset="0"/>
              </a:rPr>
              <a:t>The Palatinate is my home Germany is my fatherland and Europe is our future’ </a:t>
            </a:r>
            <a:endParaRPr lang="en-GB" sz="2200" b="1" i="1" dirty="0">
              <a:latin typeface="Times New Roman" panose="02020603050405020304" pitchFamily="18" charset="0"/>
            </a:endParaRPr>
          </a:p>
          <a:p>
            <a:pPr algn="just"/>
            <a:r>
              <a:rPr lang="en-GB" sz="2200" b="1" i="1" dirty="0">
                <a:latin typeface="Times New Roman" panose="02020603050405020304" pitchFamily="18" charset="0"/>
              </a:rPr>
              <a:t>NB: E</a:t>
            </a:r>
            <a:r>
              <a:rPr lang="en-GB" sz="2200" b="1" i="1" dirty="0">
                <a:effectLst/>
                <a:latin typeface="Times New Roman" panose="02020603050405020304" pitchFamily="18" charset="0"/>
              </a:rPr>
              <a:t>xcellent mastery of the language in itself is not sufficient to win the audience over. Conviction can be.</a:t>
            </a:r>
          </a:p>
          <a:p>
            <a:pPr algn="ctr"/>
            <a:r>
              <a:rPr lang="en-GB" sz="2200" b="0" i="0" dirty="0">
                <a:effectLst/>
                <a:latin typeface="Times New Roman" panose="02020603050405020304" pitchFamily="18" charset="0"/>
              </a:rPr>
              <a:t>“German unity and European unification are the two sides of the same coin”: </a:t>
            </a:r>
            <a:r>
              <a:rPr lang="en-GB" sz="2200" dirty="0">
                <a:latin typeface="Times New Roman" panose="02020603050405020304" pitchFamily="18" charset="0"/>
              </a:rPr>
              <a:t>THIS WAS KOHL’SMANTRA</a:t>
            </a:r>
          </a:p>
          <a:p>
            <a:endParaRPr lang="en-US" dirty="0"/>
          </a:p>
        </p:txBody>
      </p:sp>
    </p:spTree>
    <p:extLst>
      <p:ext uri="{BB962C8B-B14F-4D97-AF65-F5344CB8AC3E}">
        <p14:creationId xmlns:p14="http://schemas.microsoft.com/office/powerpoint/2010/main" val="347302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F66027-0FAD-45AC-A983-7DA6DDB8DFD1}"/>
              </a:ext>
            </a:extLst>
          </p:cNvPr>
          <p:cNvSpPr>
            <a:spLocks noGrp="1"/>
          </p:cNvSpPr>
          <p:nvPr>
            <p:ph type="ctrTitle"/>
          </p:nvPr>
        </p:nvSpPr>
        <p:spPr>
          <a:xfrm>
            <a:off x="1631264" y="3429000"/>
            <a:ext cx="10560736" cy="1022760"/>
          </a:xfrm>
        </p:spPr>
        <p:txBody>
          <a:bodyPr/>
          <a:lstStyle/>
          <a:p>
            <a:r>
              <a:rPr lang="fr-FR" dirty="0"/>
              <a:t>Q&amp;A</a:t>
            </a:r>
          </a:p>
        </p:txBody>
      </p:sp>
    </p:spTree>
    <p:extLst>
      <p:ext uri="{BB962C8B-B14F-4D97-AF65-F5344CB8AC3E}">
        <p14:creationId xmlns:p14="http://schemas.microsoft.com/office/powerpoint/2010/main" val="144949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E9DC-46FD-518B-5596-C84AA5CB98B9}"/>
              </a:ext>
            </a:extLst>
          </p:cNvPr>
          <p:cNvSpPr>
            <a:spLocks noGrp="1"/>
          </p:cNvSpPr>
          <p:nvPr>
            <p:ph type="title"/>
          </p:nvPr>
        </p:nvSpPr>
        <p:spPr>
          <a:xfrm>
            <a:off x="852055" y="1065790"/>
            <a:ext cx="4114801" cy="4726420"/>
          </a:xfrm>
        </p:spPr>
        <p:txBody>
          <a:bodyPr anchor="ctr">
            <a:normAutofit/>
          </a:bodyPr>
          <a:lstStyle/>
          <a:p>
            <a:r>
              <a:rPr lang="en-US"/>
              <a:t>Today test case: Germany re-united: the scenario</a:t>
            </a:r>
          </a:p>
        </p:txBody>
      </p:sp>
      <p:sp>
        <p:nvSpPr>
          <p:cNvPr id="3" name="Subtitle 2">
            <a:extLst>
              <a:ext uri="{FF2B5EF4-FFF2-40B4-BE49-F238E27FC236}">
                <a16:creationId xmlns:a16="http://schemas.microsoft.com/office/drawing/2014/main" id="{BC055048-18F2-3CA0-7A49-ED50EE070005}"/>
              </a:ext>
            </a:extLst>
          </p:cNvPr>
          <p:cNvSpPr>
            <a:spLocks noGrp="1"/>
          </p:cNvSpPr>
          <p:nvPr>
            <p:ph idx="1"/>
          </p:nvPr>
        </p:nvSpPr>
        <p:spPr>
          <a:xfrm>
            <a:off x="5569526" y="3037113"/>
            <a:ext cx="5770418" cy="2532414"/>
          </a:xfrm>
        </p:spPr>
        <p:txBody>
          <a:bodyPr>
            <a:noAutofit/>
          </a:bodyPr>
          <a:lstStyle/>
          <a:p>
            <a:endParaRPr lang="en-GB" sz="2000" b="0" i="0" dirty="0">
              <a:effectLst/>
            </a:endParaRPr>
          </a:p>
          <a:p>
            <a:r>
              <a:rPr lang="en-GB" sz="2000" b="0" i="0" dirty="0">
                <a:effectLst/>
              </a:rPr>
              <a:t>On 12 September 1990, the foreign ministers of the German Democratic Republic (GDR) and the Federal Republic of Germany (FRG) met with their French, American, British, and Soviet counterparts in Moscow to sign the so-called </a:t>
            </a:r>
            <a:r>
              <a:rPr lang="en-GB" sz="2000" b="1" dirty="0">
                <a:effectLst/>
              </a:rPr>
              <a:t>Two-Plus-Four Treaty </a:t>
            </a:r>
            <a:r>
              <a:rPr lang="en-GB" sz="2000" b="0" i="1" dirty="0">
                <a:effectLst/>
              </a:rPr>
              <a:t>finalizing</a:t>
            </a:r>
            <a:r>
              <a:rPr lang="en-GB" sz="2000" b="0" i="0" dirty="0">
                <a:effectLst/>
              </a:rPr>
              <a:t> German Reunification. At the beginning of  October, the five German Eastern states officially joined the FRG.</a:t>
            </a:r>
            <a:endParaRPr lang="en-US" sz="2000" dirty="0"/>
          </a:p>
        </p:txBody>
      </p:sp>
      <p:sp>
        <p:nvSpPr>
          <p:cNvPr id="8" name="Text Placeholder 3">
            <a:extLst>
              <a:ext uri="{FF2B5EF4-FFF2-40B4-BE49-F238E27FC236}">
                <a16:creationId xmlns:a16="http://schemas.microsoft.com/office/drawing/2014/main" id="{9A18FF23-FEA4-1E7C-B627-265F16F029F4}"/>
              </a:ext>
            </a:extLst>
          </p:cNvPr>
          <p:cNvSpPr>
            <a:spLocks noGrp="1"/>
          </p:cNvSpPr>
          <p:nvPr>
            <p:ph type="body" sz="quarter" idx="12"/>
          </p:nvPr>
        </p:nvSpPr>
        <p:spPr>
          <a:xfrm>
            <a:off x="5568950" y="1566863"/>
            <a:ext cx="4538435" cy="1020762"/>
          </a:xfrm>
        </p:spPr>
        <p:txBody>
          <a:bodyPr/>
          <a:lstStyle/>
          <a:p>
            <a:pPr algn="ctr"/>
            <a:r>
              <a:rPr lang="en-US" dirty="0"/>
              <a:t>SEPTEMBER 1990</a:t>
            </a:r>
          </a:p>
        </p:txBody>
      </p:sp>
    </p:spTree>
    <p:extLst>
      <p:ext uri="{BB962C8B-B14F-4D97-AF65-F5344CB8AC3E}">
        <p14:creationId xmlns:p14="http://schemas.microsoft.com/office/powerpoint/2010/main" val="366519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2BAF-B89A-DFDD-3713-27F5579EC372}"/>
              </a:ext>
            </a:extLst>
          </p:cNvPr>
          <p:cNvSpPr>
            <a:spLocks noGrp="1"/>
          </p:cNvSpPr>
          <p:nvPr>
            <p:ph type="ctrTitle"/>
          </p:nvPr>
        </p:nvSpPr>
        <p:spPr>
          <a:xfrm>
            <a:off x="2272851" y="2079163"/>
            <a:ext cx="9144000" cy="1310659"/>
          </a:xfrm>
        </p:spPr>
        <p:txBody>
          <a:bodyPr anchor="b">
            <a:normAutofit/>
          </a:bodyPr>
          <a:lstStyle/>
          <a:p>
            <a:r>
              <a:rPr lang="en-US" dirty="0"/>
              <a:t>Same language: German</a:t>
            </a:r>
          </a:p>
        </p:txBody>
      </p:sp>
      <p:sp>
        <p:nvSpPr>
          <p:cNvPr id="3" name="Subtitle 2">
            <a:extLst>
              <a:ext uri="{FF2B5EF4-FFF2-40B4-BE49-F238E27FC236}">
                <a16:creationId xmlns:a16="http://schemas.microsoft.com/office/drawing/2014/main" id="{8F383DA6-66A7-4578-9ABF-1194F2AEA6A0}"/>
              </a:ext>
            </a:extLst>
          </p:cNvPr>
          <p:cNvSpPr>
            <a:spLocks noGrp="1"/>
          </p:cNvSpPr>
          <p:nvPr>
            <p:ph type="subTitle" idx="1"/>
          </p:nvPr>
        </p:nvSpPr>
        <p:spPr>
          <a:xfrm>
            <a:off x="2374379" y="4035659"/>
            <a:ext cx="9144000" cy="1655762"/>
          </a:xfrm>
        </p:spPr>
        <p:txBody>
          <a:bodyPr>
            <a:normAutofit/>
          </a:bodyPr>
          <a:lstStyle/>
          <a:p>
            <a:r>
              <a:rPr lang="en-US" dirty="0"/>
              <a:t>2 languages? The same language can evolve in different circumstances/scenarios as in a laboratory. It’s use by politicians also impacts on the perception of events.</a:t>
            </a:r>
          </a:p>
        </p:txBody>
      </p:sp>
      <p:sp>
        <p:nvSpPr>
          <p:cNvPr id="8" name="Text Placeholder 3">
            <a:extLst>
              <a:ext uri="{FF2B5EF4-FFF2-40B4-BE49-F238E27FC236}">
                <a16:creationId xmlns:a16="http://schemas.microsoft.com/office/drawing/2014/main" id="{E1EFDC08-8B33-6397-0CF0-8B7C2A535800}"/>
              </a:ext>
            </a:extLst>
          </p:cNvPr>
          <p:cNvSpPr>
            <a:spLocks noGrp="1"/>
          </p:cNvSpPr>
          <p:nvPr>
            <p:ph type="body" sz="quarter" idx="10"/>
          </p:nvPr>
        </p:nvSpPr>
        <p:spPr>
          <a:xfrm>
            <a:off x="775149" y="6356350"/>
            <a:ext cx="1497702" cy="304800"/>
          </a:xfrm>
        </p:spPr>
        <p:txBody>
          <a:bodyPr/>
          <a:lstStyle/>
          <a:p>
            <a:endParaRPr lang="en-US"/>
          </a:p>
        </p:txBody>
      </p:sp>
    </p:spTree>
    <p:extLst>
      <p:ext uri="{BB962C8B-B14F-4D97-AF65-F5344CB8AC3E}">
        <p14:creationId xmlns:p14="http://schemas.microsoft.com/office/powerpoint/2010/main" val="172668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F02A-C67A-A78C-B9C6-7BD1272EB679}"/>
              </a:ext>
            </a:extLst>
          </p:cNvPr>
          <p:cNvSpPr>
            <a:spLocks noGrp="1"/>
          </p:cNvSpPr>
          <p:nvPr>
            <p:ph type="title"/>
          </p:nvPr>
        </p:nvSpPr>
        <p:spPr>
          <a:xfrm>
            <a:off x="6229351" y="1350961"/>
            <a:ext cx="5181600" cy="1325563"/>
          </a:xfrm>
        </p:spPr>
        <p:txBody>
          <a:bodyPr anchor="ctr">
            <a:normAutofit/>
          </a:bodyPr>
          <a:lstStyle/>
          <a:p>
            <a:r>
              <a:rPr lang="en-US"/>
              <a:t>The re-unification of languages</a:t>
            </a:r>
          </a:p>
        </p:txBody>
      </p:sp>
      <p:pic>
        <p:nvPicPr>
          <p:cNvPr id="5" name="Picture 4" descr="Man writing on music sheet">
            <a:extLst>
              <a:ext uri="{FF2B5EF4-FFF2-40B4-BE49-F238E27FC236}">
                <a16:creationId xmlns:a16="http://schemas.microsoft.com/office/drawing/2014/main" id="{4E639270-41DF-BB65-2DB6-3DCE00C494EF}"/>
              </a:ext>
            </a:extLst>
          </p:cNvPr>
          <p:cNvPicPr>
            <a:picLocks noChangeAspect="1"/>
          </p:cNvPicPr>
          <p:nvPr/>
        </p:nvPicPr>
        <p:blipFill>
          <a:blip r:embed="rId2"/>
          <a:srcRect t="23411" b="14579"/>
          <a:stretch>
            <a:fillRect/>
          </a:stretch>
        </p:blipFill>
        <p:spPr>
          <a:xfrm>
            <a:off x="6229351" y="3640843"/>
            <a:ext cx="5181600" cy="2144751"/>
          </a:xfrm>
          <a:prstGeom prst="rect">
            <a:avLst/>
          </a:prstGeom>
          <a:noFill/>
        </p:spPr>
      </p:pic>
      <p:sp>
        <p:nvSpPr>
          <p:cNvPr id="3" name="Subtitle 2">
            <a:extLst>
              <a:ext uri="{FF2B5EF4-FFF2-40B4-BE49-F238E27FC236}">
                <a16:creationId xmlns:a16="http://schemas.microsoft.com/office/drawing/2014/main" id="{A6C0B700-5D40-93D9-33DB-5B6489B79CC8}"/>
              </a:ext>
            </a:extLst>
          </p:cNvPr>
          <p:cNvSpPr>
            <a:spLocks noGrp="1"/>
          </p:cNvSpPr>
          <p:nvPr>
            <p:ph sz="half" idx="2"/>
          </p:nvPr>
        </p:nvSpPr>
        <p:spPr>
          <a:xfrm>
            <a:off x="706218" y="650240"/>
            <a:ext cx="4362445" cy="5777856"/>
          </a:xfrm>
        </p:spPr>
        <p:txBody>
          <a:bodyPr>
            <a:normAutofit fontScale="92500" lnSpcReduction="10000"/>
          </a:bodyPr>
          <a:lstStyle/>
          <a:p>
            <a:pPr algn="just"/>
            <a:r>
              <a:rPr lang="en-GB" sz="2200" b="0" i="0" dirty="0">
                <a:effectLst/>
              </a:rPr>
              <a:t>Words and phrases previously used by East and West Germans were unknown to the other side.   </a:t>
            </a:r>
          </a:p>
          <a:p>
            <a:pPr algn="just"/>
            <a:r>
              <a:rPr lang="en-GB" sz="2200" dirty="0"/>
              <a:t>It felt as</a:t>
            </a:r>
            <a:r>
              <a:rPr lang="en-GB" sz="2200" b="0" i="0" dirty="0">
                <a:effectLst/>
              </a:rPr>
              <a:t> learning a foreign language. These words often referred to procedures or institutions unheard of in the GDR, such as </a:t>
            </a:r>
            <a:r>
              <a:rPr lang="en-GB" sz="2200" b="0" i="1" dirty="0" err="1">
                <a:effectLst/>
              </a:rPr>
              <a:t>Lohnsteuerjahresausgleich</a:t>
            </a:r>
            <a:r>
              <a:rPr lang="en-GB" sz="2200" b="0" i="0" dirty="0">
                <a:effectLst/>
              </a:rPr>
              <a:t> (‘annual adjustment of income tax’) and </a:t>
            </a:r>
            <a:r>
              <a:rPr lang="en-GB" sz="2200" b="0" i="1" dirty="0" err="1">
                <a:effectLst/>
              </a:rPr>
              <a:t>Sozialversicherungsnummer</a:t>
            </a:r>
            <a:r>
              <a:rPr lang="en-GB" sz="2200" b="0" i="0" dirty="0">
                <a:effectLst/>
              </a:rPr>
              <a:t> (‘social security number’). </a:t>
            </a:r>
          </a:p>
          <a:p>
            <a:pPr algn="just"/>
            <a:r>
              <a:rPr lang="en-GB" sz="2200" b="1" i="1" dirty="0">
                <a:effectLst/>
              </a:rPr>
              <a:t>The lexicon of the GDR differed from that of the FRG in that it deliberately borrowed words from Russian while the latter was awash with Americanisms</a:t>
            </a:r>
            <a:r>
              <a:rPr lang="en-GB" sz="2200" b="0" i="0" dirty="0">
                <a:effectLst/>
              </a:rPr>
              <a:t>. </a:t>
            </a:r>
          </a:p>
          <a:p>
            <a:pPr algn="just"/>
            <a:r>
              <a:rPr lang="en-GB" sz="2200" b="0" i="0" dirty="0">
                <a:effectLst/>
              </a:rPr>
              <a:t>Apart from the Russian influence, the GDR jargon was filled with convoluted technical terms. </a:t>
            </a:r>
            <a:endParaRPr lang="en-GB" sz="2200" dirty="0"/>
          </a:p>
          <a:p>
            <a:pPr algn="just"/>
            <a:r>
              <a:rPr lang="en-GB" sz="2200" b="1" i="1" dirty="0"/>
              <a:t>L</a:t>
            </a:r>
            <a:r>
              <a:rPr lang="en-GB" sz="2200" b="1" i="1" dirty="0">
                <a:effectLst/>
              </a:rPr>
              <a:t>exical change has direct and indirect links with the unification process and post-unification adjustment.</a:t>
            </a:r>
            <a:endParaRPr lang="en-GB" sz="2200" b="1" i="1" dirty="0"/>
          </a:p>
          <a:p>
            <a:endParaRPr lang="en-GB" sz="1500" b="0" i="0" dirty="0">
              <a:effectLst/>
            </a:endParaRPr>
          </a:p>
        </p:txBody>
      </p:sp>
    </p:spTree>
    <p:extLst>
      <p:ext uri="{BB962C8B-B14F-4D97-AF65-F5344CB8AC3E}">
        <p14:creationId xmlns:p14="http://schemas.microsoft.com/office/powerpoint/2010/main" val="416482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8051-4B49-BE2D-72B0-33DD567B0841}"/>
              </a:ext>
            </a:extLst>
          </p:cNvPr>
          <p:cNvSpPr>
            <a:spLocks noGrp="1"/>
          </p:cNvSpPr>
          <p:nvPr>
            <p:ph type="title"/>
          </p:nvPr>
        </p:nvSpPr>
        <p:spPr>
          <a:xfrm>
            <a:off x="6229351" y="537883"/>
            <a:ext cx="5181600" cy="2407024"/>
          </a:xfrm>
        </p:spPr>
        <p:txBody>
          <a:bodyPr>
            <a:normAutofit/>
          </a:bodyPr>
          <a:lstStyle/>
          <a:p>
            <a:pPr algn="ctr"/>
            <a:r>
              <a:rPr lang="en-US" sz="3000" dirty="0"/>
              <a:t>The Protagonist:</a:t>
            </a:r>
            <a:br>
              <a:rPr lang="en-US" sz="3000" dirty="0"/>
            </a:br>
            <a:r>
              <a:rPr lang="en-US" sz="3000" dirty="0"/>
              <a:t>HELMUT KOHL and EUROPE</a:t>
            </a:r>
            <a:br>
              <a:rPr lang="en-US" sz="3000" dirty="0"/>
            </a:br>
            <a:r>
              <a:rPr lang="en-US" sz="3000" dirty="0"/>
              <a:t>Key words:</a:t>
            </a:r>
            <a:br>
              <a:rPr lang="en-US" sz="3000" dirty="0"/>
            </a:br>
            <a:r>
              <a:rPr lang="en-US" sz="3000" dirty="0"/>
              <a:t>“EUROPEANIZED GERMANY”</a:t>
            </a:r>
          </a:p>
        </p:txBody>
      </p:sp>
      <p:sp>
        <p:nvSpPr>
          <p:cNvPr id="3" name="Content Placeholder 2">
            <a:extLst>
              <a:ext uri="{FF2B5EF4-FFF2-40B4-BE49-F238E27FC236}">
                <a16:creationId xmlns:a16="http://schemas.microsoft.com/office/drawing/2014/main" id="{2683A71B-B3DF-DB42-8FFE-A324490F2467}"/>
              </a:ext>
            </a:extLst>
          </p:cNvPr>
          <p:cNvSpPr>
            <a:spLocks noGrp="1"/>
          </p:cNvSpPr>
          <p:nvPr>
            <p:ph sz="half" idx="1"/>
          </p:nvPr>
        </p:nvSpPr>
        <p:spPr/>
        <p:txBody>
          <a:bodyPr>
            <a:normAutofit fontScale="77500" lnSpcReduction="20000"/>
          </a:bodyPr>
          <a:lstStyle/>
          <a:p>
            <a:pPr algn="ctr"/>
            <a:endParaRPr lang="en-US" dirty="0"/>
          </a:p>
          <a:p>
            <a:pPr algn="ctr"/>
            <a:r>
              <a:rPr lang="en-US" dirty="0"/>
              <a:t>T</a:t>
            </a:r>
            <a:r>
              <a:rPr lang="en-US" sz="2800" dirty="0"/>
              <a:t>he role of personalities: their political narratives and languages, their choice of key words</a:t>
            </a:r>
            <a:endParaRPr lang="en-US" dirty="0">
              <a:latin typeface="Times New Roman" panose="02020603050405020304" pitchFamily="18" charset="0"/>
            </a:endParaRPr>
          </a:p>
        </p:txBody>
      </p:sp>
      <p:sp>
        <p:nvSpPr>
          <p:cNvPr id="4" name="Content Placeholder 3">
            <a:extLst>
              <a:ext uri="{FF2B5EF4-FFF2-40B4-BE49-F238E27FC236}">
                <a16:creationId xmlns:a16="http://schemas.microsoft.com/office/drawing/2014/main" id="{48F4CF83-8FE9-3C04-17F4-82C8388B6735}"/>
              </a:ext>
            </a:extLst>
          </p:cNvPr>
          <p:cNvSpPr>
            <a:spLocks noGrp="1"/>
          </p:cNvSpPr>
          <p:nvPr>
            <p:ph sz="half" idx="2"/>
          </p:nvPr>
        </p:nvSpPr>
        <p:spPr>
          <a:xfrm>
            <a:off x="706218" y="1322663"/>
            <a:ext cx="4362445" cy="5059475"/>
          </a:xfrm>
        </p:spPr>
        <p:txBody>
          <a:bodyPr>
            <a:normAutofit fontScale="77500" lnSpcReduction="20000"/>
          </a:bodyPr>
          <a:lstStyle/>
          <a:p>
            <a:pPr algn="just"/>
            <a:r>
              <a:rPr lang="en-US" sz="2700" dirty="0">
                <a:latin typeface="Times New Roman" panose="02020603050405020304" pitchFamily="18" charset="0"/>
              </a:rPr>
              <a:t>1980s/1990s</a:t>
            </a:r>
          </a:p>
          <a:p>
            <a:pPr algn="just"/>
            <a:r>
              <a:rPr lang="en-GB" sz="2700" dirty="0">
                <a:effectLst/>
                <a:latin typeface="Times New Roman" panose="02020603050405020304" pitchFamily="18" charset="0"/>
              </a:rPr>
              <a:t>Kohl was the main actor of German re-unification. He was the German Chancellor </a:t>
            </a:r>
            <a:r>
              <a:rPr lang="en-GB" sz="2700" dirty="0">
                <a:latin typeface="Times New Roman" panose="02020603050405020304" pitchFamily="18" charset="0"/>
              </a:rPr>
              <a:t>during the key period between </a:t>
            </a:r>
            <a:r>
              <a:rPr lang="en-GB" sz="2700" dirty="0">
                <a:effectLst/>
                <a:latin typeface="Times New Roman" panose="02020603050405020304" pitchFamily="18" charset="0"/>
              </a:rPr>
              <a:t>the end of the Cold War and the beginning of the post-Cold War new multipolar world order. </a:t>
            </a:r>
          </a:p>
          <a:p>
            <a:pPr algn="just"/>
            <a:r>
              <a:rPr lang="en-GB" sz="2700" dirty="0">
                <a:effectLst/>
                <a:latin typeface="Times New Roman" panose="02020603050405020304" pitchFamily="18" charset="0"/>
              </a:rPr>
              <a:t>Kohl’s </a:t>
            </a:r>
            <a:r>
              <a:rPr lang="en-GB" sz="2700" dirty="0">
                <a:latin typeface="Times New Roman" panose="02020603050405020304" pitchFamily="18" charset="0"/>
              </a:rPr>
              <a:t>framing of</a:t>
            </a:r>
            <a:r>
              <a:rPr lang="en-GB" sz="2700" dirty="0">
                <a:effectLst/>
                <a:latin typeface="Times New Roman" panose="02020603050405020304" pitchFamily="18" charset="0"/>
              </a:rPr>
              <a:t> "the German question” </a:t>
            </a:r>
            <a:r>
              <a:rPr lang="en-GB" sz="2700" dirty="0">
                <a:latin typeface="Times New Roman" panose="02020603050405020304" pitchFamily="18" charset="0"/>
              </a:rPr>
              <a:t>was based on the belief in a </a:t>
            </a:r>
            <a:r>
              <a:rPr lang="en-GB" sz="2700" b="1" dirty="0">
                <a:effectLst/>
                <a:latin typeface="Times New Roman" panose="02020603050405020304" pitchFamily="18" charset="0"/>
              </a:rPr>
              <a:t>Europeanized Germany</a:t>
            </a:r>
            <a:r>
              <a:rPr lang="en-GB" sz="2700" dirty="0">
                <a:effectLst/>
                <a:latin typeface="Times New Roman" panose="02020603050405020304" pitchFamily="18" charset="0"/>
              </a:rPr>
              <a:t>. </a:t>
            </a:r>
          </a:p>
          <a:p>
            <a:pPr algn="just"/>
            <a:r>
              <a:rPr lang="en-GB" sz="2700" dirty="0">
                <a:latin typeface="Times New Roman" panose="02020603050405020304" pitchFamily="18" charset="0"/>
              </a:rPr>
              <a:t>Kohl was also the protagonist of</a:t>
            </a:r>
            <a:r>
              <a:rPr lang="en-GB" sz="2700" b="0" i="0" dirty="0">
                <a:effectLst/>
                <a:latin typeface="Times New Roman" panose="02020603050405020304" pitchFamily="18" charset="0"/>
              </a:rPr>
              <a:t> the Two-plus-Four negotiation (1990 ) —e.g., the two Germanys plus the </a:t>
            </a:r>
            <a:r>
              <a:rPr lang="en-GB" sz="2700" dirty="0">
                <a:latin typeface="Times New Roman" panose="02020603050405020304" pitchFamily="18" charset="0"/>
              </a:rPr>
              <a:t>4 previous occupying</a:t>
            </a:r>
            <a:r>
              <a:rPr lang="en-GB" sz="2700" b="0" i="0" dirty="0">
                <a:effectLst/>
                <a:latin typeface="Times New Roman" panose="02020603050405020304" pitchFamily="18" charset="0"/>
              </a:rPr>
              <a:t> powers (launched by Kohl and embraced by the main international players)</a:t>
            </a:r>
            <a:endParaRPr lang="en-GB" sz="2700" dirty="0">
              <a:effectLst/>
              <a:latin typeface="Times New Roman" panose="02020603050405020304" pitchFamily="18" charset="0"/>
            </a:endParaRPr>
          </a:p>
          <a:p>
            <a:pPr algn="just"/>
            <a:r>
              <a:rPr lang="en-GB" sz="2700" dirty="0">
                <a:effectLst/>
                <a:latin typeface="Code2000"/>
              </a:rPr>
              <a:t> </a:t>
            </a:r>
            <a:endParaRPr lang="en-GB" sz="2700" dirty="0">
              <a:effectLst/>
            </a:endParaRPr>
          </a:p>
          <a:p>
            <a:endParaRPr lang="en-US" dirty="0"/>
          </a:p>
        </p:txBody>
      </p:sp>
    </p:spTree>
    <p:extLst>
      <p:ext uri="{BB962C8B-B14F-4D97-AF65-F5344CB8AC3E}">
        <p14:creationId xmlns:p14="http://schemas.microsoft.com/office/powerpoint/2010/main" val="241817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DA7C-A769-EE08-5143-FD749DB75EBC}"/>
              </a:ext>
            </a:extLst>
          </p:cNvPr>
          <p:cNvSpPr>
            <a:spLocks noGrp="1"/>
          </p:cNvSpPr>
          <p:nvPr>
            <p:ph type="title"/>
          </p:nvPr>
        </p:nvSpPr>
        <p:spPr>
          <a:xfrm>
            <a:off x="6229351" y="726141"/>
            <a:ext cx="5181600" cy="1950383"/>
          </a:xfrm>
        </p:spPr>
        <p:txBody>
          <a:bodyPr>
            <a:normAutofit/>
          </a:bodyPr>
          <a:lstStyle/>
          <a:p>
            <a:pPr algn="ctr"/>
            <a:r>
              <a:rPr lang="en-GB" sz="3300" b="0" i="0" dirty="0">
                <a:solidFill>
                  <a:srgbClr val="333333"/>
                </a:solidFill>
                <a:effectLst/>
                <a:latin typeface="Helvetica Neue" panose="02000503000000020004" pitchFamily="2" charset="0"/>
              </a:rPr>
              <a:t>A </a:t>
            </a:r>
            <a:r>
              <a:rPr lang="en-GB" sz="3300" dirty="0">
                <a:solidFill>
                  <a:srgbClr val="333333"/>
                </a:solidFill>
                <a:latin typeface="Helvetica Neue" panose="02000503000000020004" pitchFamily="2" charset="0"/>
              </a:rPr>
              <a:t>Narrative, and key-words based a on a concept: ESCAPISM: </a:t>
            </a:r>
            <a:endParaRPr lang="en-US" sz="3300" dirty="0"/>
          </a:p>
        </p:txBody>
      </p:sp>
      <p:sp>
        <p:nvSpPr>
          <p:cNvPr id="3" name="Content Placeholder 2">
            <a:extLst>
              <a:ext uri="{FF2B5EF4-FFF2-40B4-BE49-F238E27FC236}">
                <a16:creationId xmlns:a16="http://schemas.microsoft.com/office/drawing/2014/main" id="{754F7966-FEC2-9FFF-9B0A-BBD9E4450E17}"/>
              </a:ext>
            </a:extLst>
          </p:cNvPr>
          <p:cNvSpPr>
            <a:spLocks noGrp="1"/>
          </p:cNvSpPr>
          <p:nvPr>
            <p:ph sz="half" idx="1"/>
          </p:nvPr>
        </p:nvSpPr>
        <p:spPr/>
        <p:txBody>
          <a:bodyPr>
            <a:normAutofit lnSpcReduction="10000"/>
          </a:bodyPr>
          <a:lstStyle/>
          <a:p>
            <a:pPr algn="just"/>
            <a:endParaRPr lang="en-GB" sz="3200" dirty="0"/>
          </a:p>
          <a:p>
            <a:pPr algn="just"/>
            <a:r>
              <a:rPr lang="en-GB" sz="3200" dirty="0"/>
              <a:t>Kohl’s activism in reconstructing </a:t>
            </a:r>
            <a:r>
              <a:rPr lang="en-GB" sz="3200" b="1" i="1" dirty="0"/>
              <a:t>pre-Nazi memories </a:t>
            </a:r>
            <a:r>
              <a:rPr lang="en-GB" sz="3200" dirty="0"/>
              <a:t>included plans to erect two museums in Bonn and Berlin dedicated to German history.</a:t>
            </a:r>
            <a:endParaRPr lang="en-US" sz="3200" dirty="0"/>
          </a:p>
          <a:p>
            <a:pPr algn="just"/>
            <a:endParaRPr lang="en-US" dirty="0"/>
          </a:p>
        </p:txBody>
      </p:sp>
      <p:sp>
        <p:nvSpPr>
          <p:cNvPr id="4" name="Content Placeholder 3">
            <a:extLst>
              <a:ext uri="{FF2B5EF4-FFF2-40B4-BE49-F238E27FC236}">
                <a16:creationId xmlns:a16="http://schemas.microsoft.com/office/drawing/2014/main" id="{14CBF609-74A8-AA79-9A97-ACB0AD3C55A4}"/>
              </a:ext>
            </a:extLst>
          </p:cNvPr>
          <p:cNvSpPr>
            <a:spLocks noGrp="1"/>
          </p:cNvSpPr>
          <p:nvPr>
            <p:ph sz="half" idx="2"/>
          </p:nvPr>
        </p:nvSpPr>
        <p:spPr>
          <a:xfrm>
            <a:off x="706218" y="1322663"/>
            <a:ext cx="4362445" cy="5096797"/>
          </a:xfrm>
        </p:spPr>
        <p:txBody>
          <a:bodyPr>
            <a:normAutofit lnSpcReduction="10000"/>
          </a:bodyPr>
          <a:lstStyle/>
          <a:p>
            <a:pPr algn="just"/>
            <a:r>
              <a:rPr lang="en-GB" dirty="0"/>
              <a:t> As Chancellor, since 1982, Kohl led a conservative movement of historians, intellectuals, and politicians that sought to promote a more conventional and affirmative German identity in the Federal Republic—one designed </a:t>
            </a:r>
            <a:r>
              <a:rPr lang="en-GB" b="1" i="1" dirty="0"/>
              <a:t>to “escape” from Hitler’s shadow</a:t>
            </a:r>
            <a:r>
              <a:rPr lang="en-GB" dirty="0"/>
              <a:t>.</a:t>
            </a:r>
          </a:p>
          <a:p>
            <a:pPr algn="just"/>
            <a:r>
              <a:rPr lang="en-GB" dirty="0"/>
              <a:t>This was part of a vision Kohl referred to as </a:t>
            </a:r>
            <a:r>
              <a:rPr lang="en-GB" b="1" i="1" dirty="0"/>
              <a:t>a “spiritual-moral turn” </a:t>
            </a:r>
            <a:r>
              <a:rPr lang="en-GB" dirty="0"/>
              <a:t>(</a:t>
            </a:r>
            <a:r>
              <a:rPr lang="en-GB" dirty="0" err="1"/>
              <a:t>geistigmoralische</a:t>
            </a:r>
            <a:r>
              <a:rPr lang="en-GB" dirty="0"/>
              <a:t> Wende) </a:t>
            </a:r>
          </a:p>
        </p:txBody>
      </p:sp>
    </p:spTree>
    <p:extLst>
      <p:ext uri="{BB962C8B-B14F-4D97-AF65-F5344CB8AC3E}">
        <p14:creationId xmlns:p14="http://schemas.microsoft.com/office/powerpoint/2010/main" val="111593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F534C-4989-2EB2-17B8-712A6ED3FBBF}"/>
              </a:ext>
            </a:extLst>
          </p:cNvPr>
          <p:cNvSpPr>
            <a:spLocks noGrp="1"/>
          </p:cNvSpPr>
          <p:nvPr>
            <p:ph type="title"/>
          </p:nvPr>
        </p:nvSpPr>
        <p:spPr>
          <a:xfrm>
            <a:off x="594360" y="303591"/>
            <a:ext cx="3822192" cy="1245803"/>
          </a:xfrm>
        </p:spPr>
        <p:txBody>
          <a:bodyPr vert="horz" lIns="91440" tIns="45720" rIns="91440" bIns="45720" rtlCol="0" anchor="ctr">
            <a:normAutofit fontScale="90000"/>
          </a:bodyPr>
          <a:lstStyle/>
          <a:p>
            <a:br>
              <a:rPr lang="en-US" sz="2400" b="0" i="0" dirty="0">
                <a:solidFill>
                  <a:schemeClr val="bg1"/>
                </a:solidFill>
                <a:effectLst/>
              </a:rPr>
            </a:br>
            <a:r>
              <a:rPr lang="en-US" sz="2400" b="0" i="0" dirty="0" err="1">
                <a:solidFill>
                  <a:schemeClr val="bg1"/>
                </a:solidFill>
                <a:effectLst/>
              </a:rPr>
              <a:t>Contestualise</a:t>
            </a:r>
            <a:r>
              <a:rPr lang="en-US" sz="2400" b="0" i="0" dirty="0">
                <a:solidFill>
                  <a:schemeClr val="bg1"/>
                </a:solidFill>
                <a:effectLst/>
              </a:rPr>
              <a:t>: </a:t>
            </a:r>
            <a:r>
              <a:rPr lang="en-US" sz="2800" b="0" i="0" dirty="0">
                <a:solidFill>
                  <a:schemeClr val="bg1"/>
                </a:solidFill>
                <a:effectLst/>
              </a:rPr>
              <a:t>Who was Helmut Kohl, German chancellor?  </a:t>
            </a:r>
            <a:br>
              <a:rPr lang="en-US" sz="3600" b="0" i="0" dirty="0">
                <a:solidFill>
                  <a:schemeClr val="bg1"/>
                </a:solidFill>
                <a:effectLst/>
              </a:rPr>
            </a:br>
            <a:endParaRPr lang="en-US" sz="3600" kern="1200" dirty="0">
              <a:solidFill>
                <a:schemeClr val="bg1"/>
              </a:solidFill>
              <a:latin typeface="+mj-lt"/>
              <a:ea typeface="+mj-ea"/>
              <a:cs typeface="+mj-cs"/>
            </a:endParaRPr>
          </a:p>
        </p:txBody>
      </p:sp>
      <p:cxnSp>
        <p:nvCxnSpPr>
          <p:cNvPr id="13"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35712C2-22F3-E1E0-1E3D-B5A0A902FBC9}"/>
              </a:ext>
            </a:extLst>
          </p:cNvPr>
          <p:cNvSpPr>
            <a:spLocks noGrp="1"/>
          </p:cNvSpPr>
          <p:nvPr>
            <p:ph sz="half" idx="2"/>
          </p:nvPr>
        </p:nvSpPr>
        <p:spPr>
          <a:xfrm>
            <a:off x="593610" y="1371600"/>
            <a:ext cx="3822192" cy="4706471"/>
          </a:xfrm>
        </p:spPr>
        <p:txBody>
          <a:bodyPr vert="horz" lIns="91440" tIns="45720" rIns="91440" bIns="45720" rtlCol="0">
            <a:normAutofit lnSpcReduction="10000"/>
          </a:bodyPr>
          <a:lstStyle/>
          <a:p>
            <a:pPr algn="just"/>
            <a:r>
              <a:rPr lang="en-US" sz="2000" dirty="0">
                <a:solidFill>
                  <a:schemeClr val="bg1"/>
                </a:solidFill>
              </a:rPr>
              <a:t>In Sept 1984 </a:t>
            </a:r>
            <a:r>
              <a:rPr lang="en-US" sz="2000" b="0" i="0" dirty="0">
                <a:solidFill>
                  <a:schemeClr val="bg1"/>
                </a:solidFill>
                <a:effectLst/>
              </a:rPr>
              <a:t>Kohl travelled to Paris to meet French President François Mitterrand.  </a:t>
            </a:r>
          </a:p>
          <a:p>
            <a:pPr indent="-228600" algn="just">
              <a:buFont typeface="Arial" panose="020B0604020202020204" pitchFamily="34" charset="0"/>
              <a:buChar char="•"/>
            </a:pPr>
            <a:r>
              <a:rPr lang="en-US" sz="2000" b="0" i="0" dirty="0">
                <a:solidFill>
                  <a:schemeClr val="bg1"/>
                </a:solidFill>
                <a:effectLst/>
              </a:rPr>
              <a:t>Kohl made clear that he meant to keep nationalistic tendencies in check and work towards a </a:t>
            </a:r>
            <a:r>
              <a:rPr lang="en-US" sz="2000" b="1" dirty="0">
                <a:solidFill>
                  <a:schemeClr val="bg1"/>
                </a:solidFill>
                <a:effectLst/>
              </a:rPr>
              <a:t>pro-European </a:t>
            </a:r>
            <a:r>
              <a:rPr lang="en-US" sz="2000" b="1" dirty="0">
                <a:solidFill>
                  <a:schemeClr val="bg1"/>
                </a:solidFill>
              </a:rPr>
              <a:t>G</a:t>
            </a:r>
            <a:r>
              <a:rPr lang="en-US" sz="2000" b="1" dirty="0">
                <a:solidFill>
                  <a:schemeClr val="bg1"/>
                </a:solidFill>
                <a:effectLst/>
              </a:rPr>
              <a:t>ermany </a:t>
            </a:r>
            <a:r>
              <a:rPr lang="en-US" sz="2000" b="1" dirty="0">
                <a:solidFill>
                  <a:schemeClr val="bg1"/>
                </a:solidFill>
              </a:rPr>
              <a:t>fitting into a </a:t>
            </a:r>
            <a:r>
              <a:rPr lang="en-US" sz="2000" b="1" dirty="0">
                <a:solidFill>
                  <a:schemeClr val="bg1"/>
                </a:solidFill>
                <a:effectLst/>
              </a:rPr>
              <a:t>European  future</a:t>
            </a:r>
            <a:r>
              <a:rPr lang="en-US" sz="2000" dirty="0">
                <a:solidFill>
                  <a:schemeClr val="bg1"/>
                </a:solidFill>
              </a:rPr>
              <a:t>.</a:t>
            </a:r>
          </a:p>
          <a:p>
            <a:pPr indent="-228600" algn="just">
              <a:buFont typeface="Arial" panose="020B0604020202020204" pitchFamily="34" charset="0"/>
              <a:buChar char="•"/>
            </a:pPr>
            <a:r>
              <a:rPr lang="en-US" sz="2000" dirty="0">
                <a:solidFill>
                  <a:schemeClr val="bg1"/>
                </a:solidFill>
              </a:rPr>
              <a:t>His regional identity (Rhine area) remained central  </a:t>
            </a:r>
          </a:p>
          <a:p>
            <a:pPr indent="-228600" algn="just">
              <a:buFont typeface="Arial" panose="020B0604020202020204" pitchFamily="34" charset="0"/>
              <a:buChar char="•"/>
            </a:pPr>
            <a:r>
              <a:rPr lang="en-US" sz="2000" dirty="0">
                <a:solidFill>
                  <a:schemeClr val="bg1"/>
                </a:solidFill>
              </a:rPr>
              <a:t>He spoke no foreign languages</a:t>
            </a:r>
          </a:p>
          <a:p>
            <a:pPr indent="-228600" algn="just">
              <a:buFont typeface="Arial" panose="020B0604020202020204" pitchFamily="34" charset="0"/>
              <a:buChar char="•"/>
            </a:pPr>
            <a:r>
              <a:rPr lang="en-US" sz="2000" dirty="0">
                <a:solidFill>
                  <a:schemeClr val="bg1"/>
                </a:solidFill>
              </a:rPr>
              <a:t>He believed in reconciliation</a:t>
            </a:r>
          </a:p>
          <a:p>
            <a:pPr indent="-228600" algn="just">
              <a:buFont typeface="Arial" panose="020B0604020202020204" pitchFamily="34" charset="0"/>
              <a:buChar char="•"/>
            </a:pPr>
            <a:r>
              <a:rPr lang="en-US" sz="2000" b="1" i="1" dirty="0">
                <a:solidFill>
                  <a:schemeClr val="bg1"/>
                </a:solidFill>
              </a:rPr>
              <a:t> His </a:t>
            </a:r>
            <a:r>
              <a:rPr lang="en-US" sz="2000" b="1" i="1" dirty="0" err="1">
                <a:solidFill>
                  <a:schemeClr val="bg1"/>
                </a:solidFill>
              </a:rPr>
              <a:t>rethoric</a:t>
            </a:r>
            <a:r>
              <a:rPr lang="en-US" sz="2000" b="1" i="1" dirty="0">
                <a:solidFill>
                  <a:schemeClr val="bg1"/>
                </a:solidFill>
              </a:rPr>
              <a:t> was not extraordinary but personal: he always addressed members of  the audience directly. </a:t>
            </a:r>
          </a:p>
          <a:p>
            <a:pPr indent="-228600" algn="just">
              <a:buFont typeface="Arial" panose="020B0604020202020204" pitchFamily="34" charset="0"/>
              <a:buChar char="•"/>
            </a:pPr>
            <a:endParaRPr lang="en-US" sz="2000" b="1" i="1" dirty="0">
              <a:solidFill>
                <a:schemeClr val="bg1"/>
              </a:solidFill>
            </a:endParaRPr>
          </a:p>
          <a:p>
            <a:pPr indent="-228600">
              <a:buFont typeface="Arial" panose="020B0604020202020204" pitchFamily="34" charset="0"/>
              <a:buChar char="•"/>
            </a:pPr>
            <a:endParaRPr lang="en-US" sz="1100" dirty="0">
              <a:solidFill>
                <a:schemeClr val="bg1"/>
              </a:solidFill>
            </a:endParaRPr>
          </a:p>
        </p:txBody>
      </p:sp>
      <p:pic>
        <p:nvPicPr>
          <p:cNvPr id="6" name="Content Placeholder 5" descr="Graphical user interface, text, website&#10;&#10;Description automatically generated">
            <a:extLst>
              <a:ext uri="{FF2B5EF4-FFF2-40B4-BE49-F238E27FC236}">
                <a16:creationId xmlns:a16="http://schemas.microsoft.com/office/drawing/2014/main" id="{5F5B1DBF-6DFA-D8C0-B883-A00BD27B272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27866" y="1149642"/>
            <a:ext cx="7056316" cy="5050691"/>
          </a:xfrm>
          <a:prstGeom prst="rect">
            <a:avLst/>
          </a:prstGeom>
        </p:spPr>
      </p:pic>
    </p:spTree>
    <p:extLst>
      <p:ext uri="{BB962C8B-B14F-4D97-AF65-F5344CB8AC3E}">
        <p14:creationId xmlns:p14="http://schemas.microsoft.com/office/powerpoint/2010/main" val="104150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6C60-47AE-F50F-444A-B018D13EC548}"/>
              </a:ext>
            </a:extLst>
          </p:cNvPr>
          <p:cNvSpPr>
            <a:spLocks noGrp="1"/>
          </p:cNvSpPr>
          <p:nvPr>
            <p:ph type="title"/>
          </p:nvPr>
        </p:nvSpPr>
        <p:spPr>
          <a:xfrm>
            <a:off x="6229351" y="235527"/>
            <a:ext cx="5181600" cy="1385455"/>
          </a:xfrm>
        </p:spPr>
        <p:txBody>
          <a:bodyPr>
            <a:normAutofit/>
          </a:bodyPr>
          <a:lstStyle/>
          <a:p>
            <a:r>
              <a:rPr lang="en-US" sz="3000" dirty="0"/>
              <a:t>The European Narrative of the end of the Cold War</a:t>
            </a:r>
          </a:p>
        </p:txBody>
      </p:sp>
      <p:sp>
        <p:nvSpPr>
          <p:cNvPr id="3" name="Content Placeholder 2">
            <a:extLst>
              <a:ext uri="{FF2B5EF4-FFF2-40B4-BE49-F238E27FC236}">
                <a16:creationId xmlns:a16="http://schemas.microsoft.com/office/drawing/2014/main" id="{36482CF3-757D-1087-BAF1-5BE2A1B6A0C2}"/>
              </a:ext>
            </a:extLst>
          </p:cNvPr>
          <p:cNvSpPr>
            <a:spLocks noGrp="1"/>
          </p:cNvSpPr>
          <p:nvPr>
            <p:ph sz="half" idx="1"/>
          </p:nvPr>
        </p:nvSpPr>
        <p:spPr>
          <a:xfrm>
            <a:off x="6229351" y="1995055"/>
            <a:ext cx="5181600" cy="3883231"/>
          </a:xfrm>
        </p:spPr>
        <p:txBody>
          <a:bodyPr>
            <a:noAutofit/>
          </a:bodyPr>
          <a:lstStyle/>
          <a:p>
            <a:pPr algn="just"/>
            <a:endParaRPr lang="en-GB" sz="2500" b="1" i="1" dirty="0">
              <a:solidFill>
                <a:srgbClr val="1A1A1A"/>
              </a:solidFill>
              <a:effectLst/>
              <a:latin typeface="Open Sans" panose="020B0606030504020204" pitchFamily="34" charset="0"/>
            </a:endParaRPr>
          </a:p>
          <a:p>
            <a:pPr algn="just"/>
            <a:r>
              <a:rPr lang="en-GB" sz="2500" b="1" i="1" dirty="0">
                <a:solidFill>
                  <a:srgbClr val="1A1A1A"/>
                </a:solidFill>
                <a:effectLst/>
                <a:latin typeface="Open Sans" panose="020B0606030504020204" pitchFamily="34" charset="0"/>
              </a:rPr>
              <a:t>Already in November 1989, this narrative was introduced by the European Commission President, Jacques Delors, with the support of</a:t>
            </a:r>
            <a:r>
              <a:rPr lang="en-GB" sz="2500" b="1" i="1" dirty="0">
                <a:solidFill>
                  <a:srgbClr val="1A1A1A"/>
                </a:solidFill>
                <a:latin typeface="Open Sans" panose="020B0606030504020204" pitchFamily="34" charset="0"/>
              </a:rPr>
              <a:t> </a:t>
            </a:r>
            <a:r>
              <a:rPr lang="en-GB" sz="2500" b="1" i="1" dirty="0">
                <a:solidFill>
                  <a:srgbClr val="1A1A1A"/>
                </a:solidFill>
                <a:effectLst/>
                <a:latin typeface="Open Sans" panose="020B0606030504020204" pitchFamily="34" charset="0"/>
              </a:rPr>
              <a:t>Helmut Kohl and François Mitterrand </a:t>
            </a:r>
          </a:p>
          <a:p>
            <a:pPr algn="just"/>
            <a:r>
              <a:rPr lang="en-GB" sz="2500" b="1" i="1" dirty="0">
                <a:solidFill>
                  <a:srgbClr val="1A1A1A"/>
                </a:solidFill>
                <a:latin typeface="Open Sans" panose="020B0606030504020204" pitchFamily="34" charset="0"/>
              </a:rPr>
              <a:t>It became a rhetorical tool in public speaking </a:t>
            </a:r>
            <a:endParaRPr lang="en-US" sz="2500" b="1" i="1" dirty="0"/>
          </a:p>
        </p:txBody>
      </p:sp>
      <p:sp>
        <p:nvSpPr>
          <p:cNvPr id="4" name="Content Placeholder 3">
            <a:extLst>
              <a:ext uri="{FF2B5EF4-FFF2-40B4-BE49-F238E27FC236}">
                <a16:creationId xmlns:a16="http://schemas.microsoft.com/office/drawing/2014/main" id="{40DBDB19-45B3-4AC3-E670-D22A2C8A9E99}"/>
              </a:ext>
            </a:extLst>
          </p:cNvPr>
          <p:cNvSpPr>
            <a:spLocks noGrp="1"/>
          </p:cNvSpPr>
          <p:nvPr>
            <p:ph sz="half" idx="2"/>
          </p:nvPr>
        </p:nvSpPr>
        <p:spPr>
          <a:xfrm>
            <a:off x="706218" y="430306"/>
            <a:ext cx="4362445" cy="6078070"/>
          </a:xfrm>
        </p:spPr>
        <p:txBody>
          <a:bodyPr>
            <a:noAutofit/>
          </a:bodyPr>
          <a:lstStyle/>
          <a:p>
            <a:pPr algn="just"/>
            <a:r>
              <a:rPr lang="en-GB" sz="2200" b="0" i="0" dirty="0">
                <a:solidFill>
                  <a:srgbClr val="1A1A1A"/>
                </a:solidFill>
                <a:effectLst/>
                <a:latin typeface="Open Sans" panose="020B0606030504020204" pitchFamily="34" charset="0"/>
              </a:rPr>
              <a:t>There was a Franco-German consensus that </a:t>
            </a:r>
            <a:r>
              <a:rPr lang="en-GB" sz="2200" b="1" i="1" dirty="0">
                <a:solidFill>
                  <a:srgbClr val="1A1A1A"/>
                </a:solidFill>
                <a:effectLst/>
                <a:latin typeface="Open Sans" panose="020B0606030504020204" pitchFamily="34" charset="0"/>
              </a:rPr>
              <a:t>European Community’s successes</a:t>
            </a:r>
            <a:r>
              <a:rPr lang="en-GB" sz="2200" b="0" i="0" dirty="0">
                <a:solidFill>
                  <a:srgbClr val="1A1A1A"/>
                </a:solidFill>
                <a:effectLst/>
                <a:latin typeface="Open Sans" panose="020B0606030504020204" pitchFamily="34" charset="0"/>
              </a:rPr>
              <a:t> had been a deciding factor and incentive </a:t>
            </a:r>
            <a:r>
              <a:rPr lang="en-GB" sz="2200" dirty="0">
                <a:solidFill>
                  <a:srgbClr val="1A1A1A"/>
                </a:solidFill>
                <a:latin typeface="Open Sans" panose="020B0606030504020204" pitchFamily="34" charset="0"/>
              </a:rPr>
              <a:t>the end of Soviet power</a:t>
            </a:r>
            <a:r>
              <a:rPr lang="en-GB" sz="2200" b="0" i="0" dirty="0">
                <a:solidFill>
                  <a:srgbClr val="1A1A1A"/>
                </a:solidFill>
                <a:effectLst/>
                <a:latin typeface="Open Sans" panose="020B0606030504020204" pitchFamily="34" charset="0"/>
              </a:rPr>
              <a:t> in Central and Eastern Europe.</a:t>
            </a:r>
          </a:p>
          <a:p>
            <a:pPr algn="just"/>
            <a:r>
              <a:rPr lang="en-GB" sz="2200" dirty="0">
                <a:solidFill>
                  <a:srgbClr val="1A1A1A"/>
                </a:solidFill>
                <a:latin typeface="Open Sans" panose="020B0606030504020204" pitchFamily="34" charset="0"/>
              </a:rPr>
              <a:t>T</a:t>
            </a:r>
            <a:r>
              <a:rPr lang="en-GB" sz="2200" b="0" i="0" dirty="0">
                <a:solidFill>
                  <a:srgbClr val="1A1A1A"/>
                </a:solidFill>
                <a:effectLst/>
                <a:latin typeface="Open Sans" panose="020B0606030504020204" pitchFamily="34" charset="0"/>
              </a:rPr>
              <a:t>hey emphasised the need for the </a:t>
            </a:r>
            <a:r>
              <a:rPr lang="en-GB" sz="2200" b="1" i="1" dirty="0">
                <a:solidFill>
                  <a:srgbClr val="1A1A1A"/>
                </a:solidFill>
                <a:effectLst/>
                <a:latin typeface="Open Sans" panose="020B0606030504020204" pitchFamily="34" charset="0"/>
              </a:rPr>
              <a:t>Community to strengthen its internal structures </a:t>
            </a:r>
            <a:r>
              <a:rPr lang="en-GB" sz="2200" b="0" i="0" dirty="0">
                <a:solidFill>
                  <a:srgbClr val="1A1A1A"/>
                </a:solidFill>
                <a:effectLst/>
                <a:latin typeface="Open Sans" panose="020B0606030504020204" pitchFamily="34" charset="0"/>
              </a:rPr>
              <a:t>and find new ways to be able to grow. </a:t>
            </a:r>
          </a:p>
          <a:p>
            <a:pPr algn="just"/>
            <a:r>
              <a:rPr lang="en-GB" sz="2200" b="0" i="0" dirty="0">
                <a:solidFill>
                  <a:srgbClr val="1A1A1A"/>
                </a:solidFill>
                <a:effectLst/>
                <a:latin typeface="Open Sans" panose="020B0606030504020204" pitchFamily="34" charset="0"/>
              </a:rPr>
              <a:t> The </a:t>
            </a:r>
            <a:r>
              <a:rPr lang="en-GB" sz="2200" b="1" dirty="0">
                <a:solidFill>
                  <a:srgbClr val="1A1A1A"/>
                </a:solidFill>
                <a:effectLst/>
                <a:latin typeface="Open Sans" panose="020B0606030504020204" pitchFamily="34" charset="0"/>
              </a:rPr>
              <a:t>European Parliament </a:t>
            </a:r>
            <a:r>
              <a:rPr lang="en-GB" sz="2200" b="0" i="0" dirty="0">
                <a:solidFill>
                  <a:srgbClr val="1A1A1A"/>
                </a:solidFill>
                <a:effectLst/>
                <a:latin typeface="Open Sans" panose="020B0606030504020204" pitchFamily="34" charset="0"/>
              </a:rPr>
              <a:t>was the first Community institution to openly discuss a possible German reunification and the prospect of Central and Eastern European countries joining the European Community.</a:t>
            </a:r>
            <a:endParaRPr lang="en-US" sz="2200" dirty="0"/>
          </a:p>
        </p:txBody>
      </p:sp>
    </p:spTree>
    <p:extLst>
      <p:ext uri="{BB962C8B-B14F-4D97-AF65-F5344CB8AC3E}">
        <p14:creationId xmlns:p14="http://schemas.microsoft.com/office/powerpoint/2010/main" val="2304325879"/>
      </p:ext>
    </p:extLst>
  </p:cSld>
  <p:clrMapOvr>
    <a:masterClrMapping/>
  </p:clrMapOvr>
</p:sld>
</file>

<file path=ppt/theme/theme1.xml><?xml version="1.0" encoding="utf-8"?>
<a:theme xmlns:a="http://schemas.openxmlformats.org/drawingml/2006/main" name="Thème Office">
  <a:themeElements>
    <a:clrScheme name="EC2U">
      <a:dk1>
        <a:srgbClr val="162372"/>
      </a:dk1>
      <a:lt1>
        <a:sysClr val="window" lastClr="FFFFFF"/>
      </a:lt1>
      <a:dk2>
        <a:srgbClr val="162372"/>
      </a:dk2>
      <a:lt2>
        <a:srgbClr val="FFFFFF"/>
      </a:lt2>
      <a:accent1>
        <a:srgbClr val="162372"/>
      </a:accent1>
      <a:accent2>
        <a:srgbClr val="0070C0"/>
      </a:accent2>
      <a:accent3>
        <a:srgbClr val="D9E2F3"/>
      </a:accent3>
      <a:accent4>
        <a:srgbClr val="FFC000"/>
      </a:accent4>
      <a:accent5>
        <a:srgbClr val="FEE599"/>
      </a:accent5>
      <a:accent6>
        <a:srgbClr val="525252"/>
      </a:accent6>
      <a:hlink>
        <a:srgbClr val="162372"/>
      </a:hlink>
      <a:folHlink>
        <a:srgbClr val="954F72"/>
      </a:folHlink>
    </a:clrScheme>
    <a:fontScheme name="EC2U">
      <a:majorFont>
        <a:latin typeface="Poppins"/>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3096</TotalTime>
  <Words>2408</Words>
  <Application>Microsoft Macintosh PowerPoint</Application>
  <PresentationFormat>Widescreen</PresentationFormat>
  <Paragraphs>154</Paragraphs>
  <Slides>24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Asap</vt:lpstr>
      <vt:lpstr>Calibri</vt:lpstr>
      <vt:lpstr>Code2000</vt:lpstr>
      <vt:lpstr>Expo-serif-pro</vt:lpstr>
      <vt:lpstr>Georgia</vt:lpstr>
      <vt:lpstr>Helvetica Neue</vt:lpstr>
      <vt:lpstr>Lucida Sans Unicode</vt:lpstr>
      <vt:lpstr>Open Sans</vt:lpstr>
      <vt:lpstr>Open Sans</vt:lpstr>
      <vt:lpstr>Poppins</vt:lpstr>
      <vt:lpstr>SabonNextLTPro</vt:lpstr>
      <vt:lpstr>Times New Roman</vt:lpstr>
      <vt:lpstr>TimesNewRoman</vt:lpstr>
      <vt:lpstr>Tw Cen MT</vt:lpstr>
      <vt:lpstr>Thème Office</vt:lpstr>
      <vt:lpstr>The European Campus of City-Universities</vt:lpstr>
      <vt:lpstr>Looking at a relevant test-case</vt:lpstr>
      <vt:lpstr>Today test case: Germany re-united: the scenario</vt:lpstr>
      <vt:lpstr>Same language: German</vt:lpstr>
      <vt:lpstr>The re-unification of languages</vt:lpstr>
      <vt:lpstr>The Protagonist: HELMUT KOHL and EUROPE Key words: “EUROPEANIZED GERMANY”</vt:lpstr>
      <vt:lpstr>A Narrative, and key-words based a on a concept: ESCAPISM: </vt:lpstr>
      <vt:lpstr> Contestualise: Who was Helmut Kohl, German chancellor?   </vt:lpstr>
      <vt:lpstr>The European Narrative of the end of the Cold War</vt:lpstr>
      <vt:lpstr>Kohl was intensely aware of the challenges posted by a reunited Germany to its  neighbours East and West</vt:lpstr>
      <vt:lpstr>Gorbachev’s not in the way</vt:lpstr>
      <vt:lpstr>WHO is in the way of German re-unification?</vt:lpstr>
      <vt:lpstr>Opposition: To reunification and ‘more’ Europe</vt:lpstr>
      <vt:lpstr> DID KOHL SUCCED? The narrative of international rehabilitation and multilateralism </vt:lpstr>
      <vt:lpstr> The power of the argument: an irreversible commitment</vt:lpstr>
      <vt:lpstr>KOHL: ONLY LOGOS?</vt:lpstr>
      <vt:lpstr>Logos, pathos and ethos</vt:lpstr>
      <vt:lpstr>See: the Volume Narrating Europe (2022) Deborah Cuccia, Helmut Kohl: Master Builder of a United Europe in Words and Deeds </vt:lpstr>
      <vt:lpstr>The speech: Jan 2002*</vt:lpstr>
      <vt:lpstr>Lexicum frequency: the non-reversability of E choices</vt:lpstr>
      <vt:lpstr>LEGACIES</vt:lpstr>
      <vt:lpstr>Political Discourse</vt:lpstr>
      <vt:lpstr>Conclusions and comments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UP</dc:creator>
  <cp:lastModifiedBy>ILARIA POGGIOLINI</cp:lastModifiedBy>
  <cp:revision>118</cp:revision>
  <dcterms:created xsi:type="dcterms:W3CDTF">2021-01-27T10:18:04Z</dcterms:created>
  <dcterms:modified xsi:type="dcterms:W3CDTF">2025-10-23T14:57:30Z</dcterms:modified>
</cp:coreProperties>
</file>