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324" r:id="rId3"/>
    <p:sldId id="330" r:id="rId4"/>
    <p:sldId id="279" r:id="rId5"/>
    <p:sldId id="333" r:id="rId6"/>
    <p:sldId id="331" r:id="rId7"/>
    <p:sldId id="280" r:id="rId8"/>
    <p:sldId id="281" r:id="rId9"/>
    <p:sldId id="282" r:id="rId10"/>
    <p:sldId id="283" r:id="rId11"/>
    <p:sldId id="284" r:id="rId12"/>
    <p:sldId id="285" r:id="rId13"/>
    <p:sldId id="286" r:id="rId14"/>
    <p:sldId id="339" r:id="rId15"/>
    <p:sldId id="334" r:id="rId16"/>
    <p:sldId id="336" r:id="rId17"/>
    <p:sldId id="335" r:id="rId18"/>
    <p:sldId id="338" r:id="rId19"/>
    <p:sldId id="273"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372"/>
    <a:srgbClr val="F7D6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95" autoAdjust="0"/>
    <p:restoredTop sz="94660"/>
  </p:normalViewPr>
  <p:slideViewPr>
    <p:cSldViewPr snapToGrid="0">
      <p:cViewPr varScale="1">
        <p:scale>
          <a:sx n="113" d="100"/>
          <a:sy n="113" d="100"/>
        </p:scale>
        <p:origin x="27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666B4-E9AF-4266-831A-FD1B834F8E58}" type="datetimeFigureOut">
              <a:rPr lang="fr-FR" smtClean="0"/>
              <a:t>20/10/2025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4BD23-C316-48CC-9888-29A27E26AE80}" type="slidenum">
              <a:rPr lang="fr-FR" smtClean="0"/>
              <a:t>‹#›</a:t>
            </a:fld>
            <a:endParaRPr lang="fr-FR"/>
          </a:p>
        </p:txBody>
      </p:sp>
    </p:spTree>
    <p:extLst>
      <p:ext uri="{BB962C8B-B14F-4D97-AF65-F5344CB8AC3E}">
        <p14:creationId xmlns:p14="http://schemas.microsoft.com/office/powerpoint/2010/main" val="4186091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16237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44905-FADF-475C-9017-EEC8E2F97F5E}"/>
              </a:ext>
            </a:extLst>
          </p:cNvPr>
          <p:cNvSpPr>
            <a:spLocks noGrp="1"/>
          </p:cNvSpPr>
          <p:nvPr>
            <p:ph type="ctrTitle"/>
          </p:nvPr>
        </p:nvSpPr>
        <p:spPr>
          <a:xfrm>
            <a:off x="2272851" y="2079163"/>
            <a:ext cx="9144000" cy="1310659"/>
          </a:xfrm>
        </p:spPr>
        <p:txBody>
          <a:bodyPr anchor="b">
            <a:normAutofit/>
          </a:bodyPr>
          <a:lstStyle>
            <a:lvl1pPr algn="ctr">
              <a:defRPr sz="5400">
                <a:solidFill>
                  <a:schemeClr val="bg1"/>
                </a:solidFill>
                <a:latin typeface="+mj-lt"/>
              </a:defRPr>
            </a:lvl1pPr>
          </a:lstStyle>
          <a:p>
            <a:r>
              <a:rPr lang="fr-FR" dirty="0"/>
              <a:t>Modifiez le style du titre</a:t>
            </a:r>
          </a:p>
        </p:txBody>
      </p:sp>
      <p:sp>
        <p:nvSpPr>
          <p:cNvPr id="3" name="Sous-titre 2">
            <a:extLst>
              <a:ext uri="{FF2B5EF4-FFF2-40B4-BE49-F238E27FC236}">
                <a16:creationId xmlns:a16="http://schemas.microsoft.com/office/drawing/2014/main" id="{302F195D-6C5A-45E5-8A33-00CC4237D4D0}"/>
              </a:ext>
            </a:extLst>
          </p:cNvPr>
          <p:cNvSpPr>
            <a:spLocks noGrp="1"/>
          </p:cNvSpPr>
          <p:nvPr>
            <p:ph type="subTitle" idx="1"/>
          </p:nvPr>
        </p:nvSpPr>
        <p:spPr>
          <a:xfrm>
            <a:off x="2374379" y="4035659"/>
            <a:ext cx="9144000" cy="1655762"/>
          </a:xfrm>
        </p:spPr>
        <p:txBody>
          <a:bodyPr/>
          <a:lstStyle>
            <a:lvl1pPr marL="0" indent="0" algn="ctr">
              <a:buNone/>
              <a:defRPr sz="2400">
                <a:solidFill>
                  <a:schemeClr val="bg1"/>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8" name="Graphique 7">
            <a:extLst>
              <a:ext uri="{FF2B5EF4-FFF2-40B4-BE49-F238E27FC236}">
                <a16:creationId xmlns:a16="http://schemas.microsoft.com/office/drawing/2014/main" id="{F139CA14-C933-4B10-9B1B-D1B8E8E5DF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527" y="452516"/>
            <a:ext cx="1136939" cy="773428"/>
          </a:xfrm>
          <a:prstGeom prst="rect">
            <a:avLst/>
          </a:prstGeom>
        </p:spPr>
      </p:pic>
      <p:pic>
        <p:nvPicPr>
          <p:cNvPr id="9" name="Graphique 8">
            <a:extLst>
              <a:ext uri="{FF2B5EF4-FFF2-40B4-BE49-F238E27FC236}">
                <a16:creationId xmlns:a16="http://schemas.microsoft.com/office/drawing/2014/main" id="{D292C4B2-7C84-4CDE-92AE-76541C85C1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9290" y="571237"/>
            <a:ext cx="3013797" cy="656703"/>
          </a:xfrm>
          <a:prstGeom prst="rect">
            <a:avLst/>
          </a:prstGeom>
        </p:spPr>
      </p:pic>
      <p:cxnSp>
        <p:nvCxnSpPr>
          <p:cNvPr id="13" name="Connecteur droit 12">
            <a:extLst>
              <a:ext uri="{FF2B5EF4-FFF2-40B4-BE49-F238E27FC236}">
                <a16:creationId xmlns:a16="http://schemas.microsoft.com/office/drawing/2014/main" id="{524C0E01-3734-4515-80B9-8211535CF56F}"/>
              </a:ext>
            </a:extLst>
          </p:cNvPr>
          <p:cNvCxnSpPr/>
          <p:nvPr userDrawn="1"/>
        </p:nvCxnSpPr>
        <p:spPr>
          <a:xfrm>
            <a:off x="1524000" y="1517073"/>
            <a:ext cx="0" cy="4839277"/>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0DFA56BA-B5ED-4D64-A35D-ACC2F5427291}"/>
              </a:ext>
            </a:extLst>
          </p:cNvPr>
          <p:cNvCxnSpPr>
            <a:cxnSpLocks/>
          </p:cNvCxnSpPr>
          <p:nvPr userDrawn="1"/>
        </p:nvCxnSpPr>
        <p:spPr>
          <a:xfrm>
            <a:off x="6096000" y="877908"/>
            <a:ext cx="6096000"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sp>
        <p:nvSpPr>
          <p:cNvPr id="15" name="Espace réservé du texte 14">
            <a:extLst>
              <a:ext uri="{FF2B5EF4-FFF2-40B4-BE49-F238E27FC236}">
                <a16:creationId xmlns:a16="http://schemas.microsoft.com/office/drawing/2014/main" id="{003C0F91-BD83-4D0E-8E80-D26BDACE723D}"/>
              </a:ext>
            </a:extLst>
          </p:cNvPr>
          <p:cNvSpPr>
            <a:spLocks noGrp="1"/>
          </p:cNvSpPr>
          <p:nvPr>
            <p:ph type="body" sz="quarter" idx="10" hasCustomPrompt="1"/>
          </p:nvPr>
        </p:nvSpPr>
        <p:spPr>
          <a:xfrm>
            <a:off x="775149" y="6356350"/>
            <a:ext cx="1497702" cy="304800"/>
          </a:xfrm>
        </p:spPr>
        <p:txBody>
          <a:bodyPr>
            <a:normAutofit/>
          </a:bodyPr>
          <a:lstStyle>
            <a:lvl1pPr marL="0" indent="0">
              <a:buNone/>
              <a:defRPr sz="1400">
                <a:solidFill>
                  <a:schemeClr val="bg1"/>
                </a:solidFill>
              </a:defRPr>
            </a:lvl1pPr>
          </a:lstStyle>
          <a:p>
            <a:pPr lvl="0"/>
            <a:r>
              <a:rPr lang="en-GB" dirty="0"/>
              <a:t>28 January, 2021</a:t>
            </a:r>
            <a:endParaRPr lang="fr-FR" dirty="0"/>
          </a:p>
        </p:txBody>
      </p:sp>
    </p:spTree>
    <p:extLst>
      <p:ext uri="{BB962C8B-B14F-4D97-AF65-F5344CB8AC3E}">
        <p14:creationId xmlns:p14="http://schemas.microsoft.com/office/powerpoint/2010/main" val="234547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43514CA-8AF1-4F47-B3C5-01F74F7855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3" name="Espace réservé du graphique 2">
            <a:extLst>
              <a:ext uri="{FF2B5EF4-FFF2-40B4-BE49-F238E27FC236}">
                <a16:creationId xmlns:a16="http://schemas.microsoft.com/office/drawing/2014/main" id="{8CD0CE01-75F8-4F68-BD01-0C81FE02D707}"/>
              </a:ext>
            </a:extLst>
          </p:cNvPr>
          <p:cNvSpPr>
            <a:spLocks noGrp="1"/>
          </p:cNvSpPr>
          <p:nvPr>
            <p:ph type="chart" sz="quarter" idx="10"/>
          </p:nvPr>
        </p:nvSpPr>
        <p:spPr>
          <a:xfrm>
            <a:off x="2398713" y="2093843"/>
            <a:ext cx="7129462" cy="3764032"/>
          </a:xfrm>
        </p:spPr>
        <p:txBody>
          <a:bodyPr/>
          <a:lstStyle/>
          <a:p>
            <a:endParaRPr lang="fr-FR"/>
          </a:p>
        </p:txBody>
      </p:sp>
      <p:sp>
        <p:nvSpPr>
          <p:cNvPr id="6" name="Espace réservé du texte 12">
            <a:extLst>
              <a:ext uri="{FF2B5EF4-FFF2-40B4-BE49-F238E27FC236}">
                <a16:creationId xmlns:a16="http://schemas.microsoft.com/office/drawing/2014/main" id="{BF4F3DC8-C79C-4479-BC2F-013F307B019C}"/>
              </a:ext>
            </a:extLst>
          </p:cNvPr>
          <p:cNvSpPr>
            <a:spLocks noGrp="1"/>
          </p:cNvSpPr>
          <p:nvPr>
            <p:ph type="body" sz="quarter" idx="12" hasCustomPrompt="1"/>
          </p:nvPr>
        </p:nvSpPr>
        <p:spPr>
          <a:xfrm>
            <a:off x="705644" y="1000125"/>
            <a:ext cx="10515600" cy="598261"/>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spTree>
    <p:extLst>
      <p:ext uri="{BB962C8B-B14F-4D97-AF65-F5344CB8AC3E}">
        <p14:creationId xmlns:p14="http://schemas.microsoft.com/office/powerpoint/2010/main" val="218173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35AFF5-EBFE-45E1-BBBF-D5550633775E}"/>
              </a:ext>
            </a:extLst>
          </p:cNvPr>
          <p:cNvSpPr/>
          <p:nvPr userDrawn="1"/>
        </p:nvSpPr>
        <p:spPr>
          <a:xfrm>
            <a:off x="1589700" y="719730"/>
            <a:ext cx="10602300" cy="6172200"/>
          </a:xfrm>
          <a:prstGeom prst="rect">
            <a:avLst/>
          </a:prstGeom>
          <a:solidFill>
            <a:srgbClr val="F7D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D9D44905-FADF-475C-9017-EEC8E2F97F5E}"/>
              </a:ext>
            </a:extLst>
          </p:cNvPr>
          <p:cNvSpPr>
            <a:spLocks noGrp="1"/>
          </p:cNvSpPr>
          <p:nvPr>
            <p:ph type="ctrTitle" hasCustomPrompt="1"/>
          </p:nvPr>
        </p:nvSpPr>
        <p:spPr>
          <a:xfrm>
            <a:off x="1634619" y="3294450"/>
            <a:ext cx="10560736" cy="1022760"/>
          </a:xfrm>
        </p:spPr>
        <p:txBody>
          <a:bodyPr anchor="b">
            <a:normAutofit/>
          </a:bodyPr>
          <a:lstStyle>
            <a:lvl1pPr algn="ctr">
              <a:defRPr sz="6000">
                <a:solidFill>
                  <a:schemeClr val="bg1"/>
                </a:solidFill>
                <a:latin typeface="+mj-lt"/>
              </a:defRPr>
            </a:lvl1pPr>
          </a:lstStyle>
          <a:p>
            <a:r>
              <a:rPr lang="fr-FR" dirty="0" err="1"/>
              <a:t>Thank</a:t>
            </a:r>
            <a:r>
              <a:rPr lang="fr-FR" dirty="0"/>
              <a:t> </a:t>
            </a:r>
            <a:r>
              <a:rPr lang="fr-FR" dirty="0" err="1"/>
              <a:t>you</a:t>
            </a:r>
            <a:r>
              <a:rPr lang="fr-FR" dirty="0"/>
              <a:t> !</a:t>
            </a:r>
          </a:p>
        </p:txBody>
      </p:sp>
      <p:sp>
        <p:nvSpPr>
          <p:cNvPr id="22" name="Rectangle 21">
            <a:extLst>
              <a:ext uri="{FF2B5EF4-FFF2-40B4-BE49-F238E27FC236}">
                <a16:creationId xmlns:a16="http://schemas.microsoft.com/office/drawing/2014/main" id="{B1E52F23-775B-414C-BF89-41174CD20145}"/>
              </a:ext>
            </a:extLst>
          </p:cNvPr>
          <p:cNvSpPr/>
          <p:nvPr userDrawn="1"/>
        </p:nvSpPr>
        <p:spPr>
          <a:xfrm>
            <a:off x="838200" y="207818"/>
            <a:ext cx="1697182" cy="128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DBA76759-2D52-409F-9CD3-649C9EC1A8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370" y="489414"/>
            <a:ext cx="1186499" cy="799887"/>
          </a:xfrm>
          <a:prstGeom prst="rect">
            <a:avLst/>
          </a:prstGeom>
        </p:spPr>
      </p:pic>
      <p:sp>
        <p:nvSpPr>
          <p:cNvPr id="8" name="Espace réservé de la date 3">
            <a:extLst>
              <a:ext uri="{FF2B5EF4-FFF2-40B4-BE49-F238E27FC236}">
                <a16:creationId xmlns:a16="http://schemas.microsoft.com/office/drawing/2014/main" id="{D7B06CDD-11B0-4D02-B861-C7D37CC4A2DC}"/>
              </a:ext>
            </a:extLst>
          </p:cNvPr>
          <p:cNvSpPr txBox="1">
            <a:spLocks/>
          </p:cNvSpPr>
          <p:nvPr userDrawn="1"/>
        </p:nvSpPr>
        <p:spPr>
          <a:xfrm>
            <a:off x="6308921" y="6302546"/>
            <a:ext cx="2088682" cy="281596"/>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www.ec2u.eu</a:t>
            </a:r>
            <a:endParaRPr lang="fr-FR" sz="2400" dirty="0"/>
          </a:p>
        </p:txBody>
      </p:sp>
      <p:sp>
        <p:nvSpPr>
          <p:cNvPr id="11" name="Espace réservé de la date 3">
            <a:extLst>
              <a:ext uri="{FF2B5EF4-FFF2-40B4-BE49-F238E27FC236}">
                <a16:creationId xmlns:a16="http://schemas.microsoft.com/office/drawing/2014/main" id="{0ABECBFA-6534-490F-86D0-DACB557E7D91}"/>
              </a:ext>
            </a:extLst>
          </p:cNvPr>
          <p:cNvSpPr txBox="1">
            <a:spLocks/>
          </p:cNvSpPr>
          <p:nvPr userDrawn="1"/>
        </p:nvSpPr>
        <p:spPr>
          <a:xfrm>
            <a:off x="2641942" y="6292038"/>
            <a:ext cx="2313709" cy="281596"/>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contact@ec2u.eu</a:t>
            </a:r>
            <a:endParaRPr lang="fr-FR" sz="2400" dirty="0"/>
          </a:p>
        </p:txBody>
      </p:sp>
      <p:pic>
        <p:nvPicPr>
          <p:cNvPr id="5" name="Graphique 4">
            <a:extLst>
              <a:ext uri="{FF2B5EF4-FFF2-40B4-BE49-F238E27FC236}">
                <a16:creationId xmlns:a16="http://schemas.microsoft.com/office/drawing/2014/main" id="{B8354BFC-8EAD-4CEA-8CD0-E52CA679C3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24305" y="6141385"/>
            <a:ext cx="497681" cy="497682"/>
          </a:xfrm>
          <a:prstGeom prst="rect">
            <a:avLst/>
          </a:prstGeom>
        </p:spPr>
      </p:pic>
      <p:pic>
        <p:nvPicPr>
          <p:cNvPr id="6" name="Graphique 5">
            <a:extLst>
              <a:ext uri="{FF2B5EF4-FFF2-40B4-BE49-F238E27FC236}">
                <a16:creationId xmlns:a16="http://schemas.microsoft.com/office/drawing/2014/main" id="{CA7B8C02-BADD-4152-A3A3-06217772DEB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50873" y="6138270"/>
            <a:ext cx="497682" cy="497682"/>
          </a:xfrm>
          <a:prstGeom prst="rect">
            <a:avLst/>
          </a:prstGeom>
        </p:spPr>
      </p:pic>
    </p:spTree>
    <p:extLst>
      <p:ext uri="{BB962C8B-B14F-4D97-AF65-F5344CB8AC3E}">
        <p14:creationId xmlns:p14="http://schemas.microsoft.com/office/powerpoint/2010/main" val="210082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44905-FADF-475C-9017-EEC8E2F97F5E}"/>
              </a:ext>
            </a:extLst>
          </p:cNvPr>
          <p:cNvSpPr>
            <a:spLocks noGrp="1"/>
          </p:cNvSpPr>
          <p:nvPr>
            <p:ph type="ctrTitle"/>
          </p:nvPr>
        </p:nvSpPr>
        <p:spPr>
          <a:xfrm>
            <a:off x="2438400" y="1933697"/>
            <a:ext cx="9144000" cy="1310659"/>
          </a:xfrm>
        </p:spPr>
        <p:txBody>
          <a:bodyPr anchor="b">
            <a:normAutofit/>
          </a:bodyPr>
          <a:lstStyle>
            <a:lvl1pPr algn="ctr">
              <a:defRPr sz="5400">
                <a:solidFill>
                  <a:schemeClr val="tx1"/>
                </a:solidFill>
                <a:latin typeface="+mj-lt"/>
              </a:defRPr>
            </a:lvl1pPr>
          </a:lstStyle>
          <a:p>
            <a:r>
              <a:rPr lang="fr-FR" dirty="0"/>
              <a:t>Modifiez le style du titre</a:t>
            </a:r>
          </a:p>
        </p:txBody>
      </p:sp>
      <p:sp>
        <p:nvSpPr>
          <p:cNvPr id="3" name="Sous-titre 2">
            <a:extLst>
              <a:ext uri="{FF2B5EF4-FFF2-40B4-BE49-F238E27FC236}">
                <a16:creationId xmlns:a16="http://schemas.microsoft.com/office/drawing/2014/main" id="{302F195D-6C5A-45E5-8A33-00CC4237D4D0}"/>
              </a:ext>
            </a:extLst>
          </p:cNvPr>
          <p:cNvSpPr>
            <a:spLocks noGrp="1"/>
          </p:cNvSpPr>
          <p:nvPr>
            <p:ph type="subTitle" idx="1"/>
          </p:nvPr>
        </p:nvSpPr>
        <p:spPr>
          <a:xfrm>
            <a:off x="2438400" y="3885057"/>
            <a:ext cx="9144000" cy="1655762"/>
          </a:xfrm>
        </p:spPr>
        <p:txBody>
          <a:bodyPr/>
          <a:lstStyle>
            <a:lvl1pPr marL="0" indent="0" algn="ctr">
              <a:buNone/>
              <a:defRPr sz="2400">
                <a:solidFill>
                  <a:schemeClr val="tx1"/>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A7AAE9CF-5284-4A3F-844B-257B06075D17}"/>
              </a:ext>
            </a:extLst>
          </p:cNvPr>
          <p:cNvSpPr>
            <a:spLocks noGrp="1"/>
          </p:cNvSpPr>
          <p:nvPr>
            <p:ph type="dt" sz="half" idx="10"/>
          </p:nvPr>
        </p:nvSpPr>
        <p:spPr>
          <a:xfrm>
            <a:off x="838200" y="6356350"/>
            <a:ext cx="1296260" cy="365125"/>
          </a:xfrm>
        </p:spPr>
        <p:txBody>
          <a:bodyPr/>
          <a:lstStyle>
            <a:lvl1pPr>
              <a:defRPr>
                <a:solidFill>
                  <a:schemeClr val="tx1"/>
                </a:solidFill>
                <a:latin typeface="Tw Cen MT" panose="020B0602020104020603" pitchFamily="34" charset="0"/>
              </a:defRPr>
            </a:lvl1pPr>
          </a:lstStyle>
          <a:p>
            <a:r>
              <a:rPr lang="en-GB" dirty="0"/>
              <a:t>27 January, 2021</a:t>
            </a:r>
            <a:endParaRPr lang="fr-FR" dirty="0"/>
          </a:p>
        </p:txBody>
      </p:sp>
      <p:cxnSp>
        <p:nvCxnSpPr>
          <p:cNvPr id="13" name="Connecteur droit 12">
            <a:extLst>
              <a:ext uri="{FF2B5EF4-FFF2-40B4-BE49-F238E27FC236}">
                <a16:creationId xmlns:a16="http://schemas.microsoft.com/office/drawing/2014/main" id="{524C0E01-3734-4515-80B9-8211535CF56F}"/>
              </a:ext>
            </a:extLst>
          </p:cNvPr>
          <p:cNvCxnSpPr>
            <a:cxnSpLocks/>
            <a:endCxn id="4" idx="0"/>
          </p:cNvCxnSpPr>
          <p:nvPr userDrawn="1"/>
        </p:nvCxnSpPr>
        <p:spPr>
          <a:xfrm flipH="1">
            <a:off x="1486330" y="1517073"/>
            <a:ext cx="37670" cy="4839277"/>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0DFA56BA-B5ED-4D64-A35D-ACC2F5427291}"/>
              </a:ext>
            </a:extLst>
          </p:cNvPr>
          <p:cNvCxnSpPr>
            <a:cxnSpLocks/>
          </p:cNvCxnSpPr>
          <p:nvPr userDrawn="1"/>
        </p:nvCxnSpPr>
        <p:spPr>
          <a:xfrm>
            <a:off x="5840551" y="836345"/>
            <a:ext cx="6351449"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pic>
        <p:nvPicPr>
          <p:cNvPr id="10" name="Graphique 9">
            <a:extLst>
              <a:ext uri="{FF2B5EF4-FFF2-40B4-BE49-F238E27FC236}">
                <a16:creationId xmlns:a16="http://schemas.microsoft.com/office/drawing/2014/main" id="{DBA76759-2D52-409F-9CD3-649C9EC1A8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452" y="418523"/>
            <a:ext cx="1186499" cy="799887"/>
          </a:xfrm>
          <a:prstGeom prst="rect">
            <a:avLst/>
          </a:prstGeom>
        </p:spPr>
      </p:pic>
      <p:pic>
        <p:nvPicPr>
          <p:cNvPr id="11" name="Graphique 10">
            <a:extLst>
              <a:ext uri="{FF2B5EF4-FFF2-40B4-BE49-F238E27FC236}">
                <a16:creationId xmlns:a16="http://schemas.microsoft.com/office/drawing/2014/main" id="{6DC25309-2149-4653-B0F6-0CCA07D6C9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95457" y="535228"/>
            <a:ext cx="2886285" cy="628918"/>
          </a:xfrm>
          <a:prstGeom prst="rect">
            <a:avLst/>
          </a:prstGeom>
        </p:spPr>
      </p:pic>
      <p:pic>
        <p:nvPicPr>
          <p:cNvPr id="16" name="Image 15">
            <a:extLst>
              <a:ext uri="{FF2B5EF4-FFF2-40B4-BE49-F238E27FC236}">
                <a16:creationId xmlns:a16="http://schemas.microsoft.com/office/drawing/2014/main" id="{67D91106-595A-4DD8-B18C-A3B67F09F99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457" y="5939863"/>
            <a:ext cx="8494095" cy="781612"/>
          </a:xfrm>
          <a:prstGeom prst="rect">
            <a:avLst/>
          </a:prstGeom>
        </p:spPr>
      </p:pic>
    </p:spTree>
    <p:extLst>
      <p:ext uri="{BB962C8B-B14F-4D97-AF65-F5344CB8AC3E}">
        <p14:creationId xmlns:p14="http://schemas.microsoft.com/office/powerpoint/2010/main" val="398391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35AFF5-EBFE-45E1-BBBF-D5550633775E}"/>
              </a:ext>
            </a:extLst>
          </p:cNvPr>
          <p:cNvSpPr/>
          <p:nvPr userDrawn="1"/>
        </p:nvSpPr>
        <p:spPr>
          <a:xfrm>
            <a:off x="1589700" y="685800"/>
            <a:ext cx="10602300" cy="6172200"/>
          </a:xfrm>
          <a:prstGeom prst="rect">
            <a:avLst/>
          </a:prstGeom>
          <a:solidFill>
            <a:srgbClr val="F7D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9D44905-FADF-475C-9017-EEC8E2F97F5E}"/>
              </a:ext>
            </a:extLst>
          </p:cNvPr>
          <p:cNvSpPr>
            <a:spLocks noGrp="1"/>
          </p:cNvSpPr>
          <p:nvPr>
            <p:ph type="ctrTitle"/>
          </p:nvPr>
        </p:nvSpPr>
        <p:spPr>
          <a:xfrm>
            <a:off x="1631264" y="3276000"/>
            <a:ext cx="10560736" cy="1022760"/>
          </a:xfrm>
        </p:spPr>
        <p:txBody>
          <a:bodyPr anchor="b">
            <a:normAutofit/>
          </a:bodyPr>
          <a:lstStyle>
            <a:lvl1pPr algn="ctr">
              <a:defRPr sz="6000">
                <a:solidFill>
                  <a:schemeClr val="bg1"/>
                </a:solidFill>
                <a:latin typeface="+mj-lt"/>
              </a:defRPr>
            </a:lvl1pPr>
          </a:lstStyle>
          <a:p>
            <a:r>
              <a:rPr lang="fr-FR" dirty="0"/>
              <a:t>Modifiez le style du titre</a:t>
            </a:r>
          </a:p>
        </p:txBody>
      </p:sp>
      <p:sp>
        <p:nvSpPr>
          <p:cNvPr id="4" name="Espace réservé de la date 3">
            <a:extLst>
              <a:ext uri="{FF2B5EF4-FFF2-40B4-BE49-F238E27FC236}">
                <a16:creationId xmlns:a16="http://schemas.microsoft.com/office/drawing/2014/main" id="{A7AAE9CF-5284-4A3F-844B-257B06075D17}"/>
              </a:ext>
            </a:extLst>
          </p:cNvPr>
          <p:cNvSpPr>
            <a:spLocks noGrp="1"/>
          </p:cNvSpPr>
          <p:nvPr>
            <p:ph type="dt" sz="half" idx="10"/>
          </p:nvPr>
        </p:nvSpPr>
        <p:spPr>
          <a:xfrm>
            <a:off x="1631264" y="6481846"/>
            <a:ext cx="2088682" cy="281596"/>
          </a:xfrm>
        </p:spPr>
        <p:txBody>
          <a:bodyPr/>
          <a:lstStyle>
            <a:lvl1pPr>
              <a:defRPr sz="1800">
                <a:solidFill>
                  <a:schemeClr val="bg1"/>
                </a:solidFill>
                <a:latin typeface="Tw Cen MT" panose="020B0602020104020603" pitchFamily="34" charset="0"/>
              </a:defRPr>
            </a:lvl1pPr>
          </a:lstStyle>
          <a:p>
            <a:r>
              <a:rPr lang="en-GB" dirty="0"/>
              <a:t>27 January, 2021</a:t>
            </a:r>
            <a:endParaRPr lang="fr-FR" dirty="0"/>
          </a:p>
        </p:txBody>
      </p:sp>
      <p:sp>
        <p:nvSpPr>
          <p:cNvPr id="22" name="Rectangle 21">
            <a:extLst>
              <a:ext uri="{FF2B5EF4-FFF2-40B4-BE49-F238E27FC236}">
                <a16:creationId xmlns:a16="http://schemas.microsoft.com/office/drawing/2014/main" id="{B1E52F23-775B-414C-BF89-41174CD20145}"/>
              </a:ext>
            </a:extLst>
          </p:cNvPr>
          <p:cNvSpPr/>
          <p:nvPr userDrawn="1"/>
        </p:nvSpPr>
        <p:spPr>
          <a:xfrm>
            <a:off x="838200" y="207818"/>
            <a:ext cx="1697182" cy="128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DBA76759-2D52-409F-9CD3-649C9EC1A8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370" y="489414"/>
            <a:ext cx="1186499" cy="799887"/>
          </a:xfrm>
          <a:prstGeom prst="rect">
            <a:avLst/>
          </a:prstGeom>
        </p:spPr>
      </p:pic>
    </p:spTree>
    <p:extLst>
      <p:ext uri="{BB962C8B-B14F-4D97-AF65-F5344CB8AC3E}">
        <p14:creationId xmlns:p14="http://schemas.microsoft.com/office/powerpoint/2010/main" val="275154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6C682B-2ACF-4274-AF64-43AF950DC056}"/>
              </a:ext>
            </a:extLst>
          </p:cNvPr>
          <p:cNvSpPr/>
          <p:nvPr userDrawn="1"/>
        </p:nvSpPr>
        <p:spPr>
          <a:xfrm>
            <a:off x="852055" y="1065790"/>
            <a:ext cx="4114801" cy="4726420"/>
          </a:xfrm>
          <a:prstGeom prst="rect">
            <a:avLst/>
          </a:prstGeom>
          <a:solidFill>
            <a:srgbClr val="F7D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F05D775-9E70-43A4-AB6E-E0C449A1BEA3}"/>
              </a:ext>
            </a:extLst>
          </p:cNvPr>
          <p:cNvSpPr>
            <a:spLocks noGrp="1"/>
          </p:cNvSpPr>
          <p:nvPr>
            <p:ph type="title"/>
          </p:nvPr>
        </p:nvSpPr>
        <p:spPr>
          <a:xfrm>
            <a:off x="852055" y="1065790"/>
            <a:ext cx="4114801" cy="4726420"/>
          </a:xfrm>
        </p:spPr>
        <p:txBody>
          <a:bodyPr vert="horz"/>
          <a:lstStyle>
            <a:lvl1pPr algn="ctr">
              <a:defRPr>
                <a:solidFill>
                  <a:srgbClr val="16237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2E89B27-1FEC-4043-B5B2-0EB57B243228}"/>
              </a:ext>
            </a:extLst>
          </p:cNvPr>
          <p:cNvSpPr>
            <a:spLocks noGrp="1"/>
          </p:cNvSpPr>
          <p:nvPr>
            <p:ph idx="1"/>
          </p:nvPr>
        </p:nvSpPr>
        <p:spPr>
          <a:xfrm>
            <a:off x="5569526" y="3037113"/>
            <a:ext cx="5770418" cy="2106387"/>
          </a:xfrm>
        </p:spPr>
        <p:txBody>
          <a:bodyPr/>
          <a:lstStyle>
            <a:lvl1pPr marL="0" indent="0">
              <a:buNone/>
              <a:defRPr/>
            </a:lvl1pPr>
          </a:lstStyle>
          <a:p>
            <a:pPr lvl="0"/>
            <a:r>
              <a:rPr lang="fr-FR" dirty="0"/>
              <a:t>Modifier les styles du texte du masque</a:t>
            </a:r>
          </a:p>
          <a:p>
            <a:pPr lvl="0"/>
            <a:endParaRPr lang="fr-FR" dirty="0"/>
          </a:p>
        </p:txBody>
      </p:sp>
      <p:sp>
        <p:nvSpPr>
          <p:cNvPr id="13" name="Espace réservé du texte 12">
            <a:extLst>
              <a:ext uri="{FF2B5EF4-FFF2-40B4-BE49-F238E27FC236}">
                <a16:creationId xmlns:a16="http://schemas.microsoft.com/office/drawing/2014/main" id="{96323C7E-F2A7-4ED0-A756-83E764478059}"/>
              </a:ext>
            </a:extLst>
          </p:cNvPr>
          <p:cNvSpPr>
            <a:spLocks noGrp="1"/>
          </p:cNvSpPr>
          <p:nvPr>
            <p:ph type="body" sz="quarter" idx="12" hasCustomPrompt="1"/>
          </p:nvPr>
        </p:nvSpPr>
        <p:spPr>
          <a:xfrm>
            <a:off x="5568950" y="1566863"/>
            <a:ext cx="4538435" cy="1020762"/>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pic>
        <p:nvPicPr>
          <p:cNvPr id="20" name="Image 19">
            <a:extLst>
              <a:ext uri="{FF2B5EF4-FFF2-40B4-BE49-F238E27FC236}">
                <a16:creationId xmlns:a16="http://schemas.microsoft.com/office/drawing/2014/main" id="{A9717BE1-2AC8-4A76-9B6E-76B24EDA7F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Tree>
    <p:extLst>
      <p:ext uri="{BB962C8B-B14F-4D97-AF65-F5344CB8AC3E}">
        <p14:creationId xmlns:p14="http://schemas.microsoft.com/office/powerpoint/2010/main" val="250711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4DD8A4A-D1C5-463E-83CF-9578EEDFDC48}"/>
              </a:ext>
            </a:extLst>
          </p:cNvPr>
          <p:cNvSpPr>
            <a:spLocks noGrp="1"/>
          </p:cNvSpPr>
          <p:nvPr>
            <p:ph type="body" idx="1"/>
          </p:nvPr>
        </p:nvSpPr>
        <p:spPr>
          <a:xfrm>
            <a:off x="838200" y="2952749"/>
            <a:ext cx="10515600" cy="248965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9" name="Titre 8">
            <a:extLst>
              <a:ext uri="{FF2B5EF4-FFF2-40B4-BE49-F238E27FC236}">
                <a16:creationId xmlns:a16="http://schemas.microsoft.com/office/drawing/2014/main" id="{6572E726-5C0D-41AC-BC2C-7D6632B62139}"/>
              </a:ext>
            </a:extLst>
          </p:cNvPr>
          <p:cNvSpPr>
            <a:spLocks noGrp="1"/>
          </p:cNvSpPr>
          <p:nvPr>
            <p:ph type="title"/>
          </p:nvPr>
        </p:nvSpPr>
        <p:spPr>
          <a:xfrm>
            <a:off x="838200" y="703943"/>
            <a:ext cx="10515600" cy="598261"/>
          </a:xfrm>
        </p:spPr>
        <p:txBody>
          <a:bodyPr>
            <a:normAutofit/>
          </a:bodyPr>
          <a:lstStyle>
            <a:lvl1pPr>
              <a:defRPr sz="4000">
                <a:solidFill>
                  <a:srgbClr val="162372"/>
                </a:solidFill>
              </a:defRPr>
            </a:lvl1pPr>
          </a:lstStyle>
          <a:p>
            <a:r>
              <a:rPr lang="fr-FR" dirty="0"/>
              <a:t>Modifiez le style du titre</a:t>
            </a:r>
          </a:p>
        </p:txBody>
      </p:sp>
      <p:sp>
        <p:nvSpPr>
          <p:cNvPr id="13" name="Espace réservé du texte 12">
            <a:extLst>
              <a:ext uri="{FF2B5EF4-FFF2-40B4-BE49-F238E27FC236}">
                <a16:creationId xmlns:a16="http://schemas.microsoft.com/office/drawing/2014/main" id="{978DEA4E-FB72-4F3E-849B-DA680B4629E6}"/>
              </a:ext>
            </a:extLst>
          </p:cNvPr>
          <p:cNvSpPr>
            <a:spLocks noGrp="1"/>
          </p:cNvSpPr>
          <p:nvPr>
            <p:ph type="body" sz="quarter" idx="12" hasCustomPrompt="1"/>
          </p:nvPr>
        </p:nvSpPr>
        <p:spPr>
          <a:xfrm>
            <a:off x="838200" y="1828346"/>
            <a:ext cx="10515600" cy="598261"/>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pic>
        <p:nvPicPr>
          <p:cNvPr id="18" name="Image 17">
            <a:extLst>
              <a:ext uri="{FF2B5EF4-FFF2-40B4-BE49-F238E27FC236}">
                <a16:creationId xmlns:a16="http://schemas.microsoft.com/office/drawing/2014/main" id="{6B26CDD5-D498-40F4-8D20-0403C7189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Tree>
    <p:extLst>
      <p:ext uri="{BB962C8B-B14F-4D97-AF65-F5344CB8AC3E}">
        <p14:creationId xmlns:p14="http://schemas.microsoft.com/office/powerpoint/2010/main" val="205499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5CA31-6D2E-4F54-ACDF-011B1A6BF508}"/>
              </a:ext>
            </a:extLst>
          </p:cNvPr>
          <p:cNvSpPr>
            <a:spLocks noGrp="1"/>
          </p:cNvSpPr>
          <p:nvPr>
            <p:ph type="title"/>
          </p:nvPr>
        </p:nvSpPr>
        <p:spPr>
          <a:xfrm>
            <a:off x="838200" y="1350961"/>
            <a:ext cx="5181600" cy="1325563"/>
          </a:xfrm>
        </p:spPr>
        <p:txBody>
          <a:bodyPr>
            <a:normAutofit/>
          </a:bodyPr>
          <a:lstStyle>
            <a:lvl1pPr>
              <a:defRPr sz="4000">
                <a:solidFill>
                  <a:srgbClr val="16237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8194C958-D34B-48CA-B061-168D15B680E2}"/>
              </a:ext>
            </a:extLst>
          </p:cNvPr>
          <p:cNvSpPr>
            <a:spLocks noGrp="1"/>
          </p:cNvSpPr>
          <p:nvPr>
            <p:ph sz="half" idx="1"/>
          </p:nvPr>
        </p:nvSpPr>
        <p:spPr>
          <a:xfrm>
            <a:off x="838200" y="3429000"/>
            <a:ext cx="5181600" cy="2653742"/>
          </a:xfrm>
        </p:spPr>
        <p:txBody>
          <a:bodyPr/>
          <a:lstStyle>
            <a:lvl1pPr marL="0" indent="0">
              <a:buNone/>
              <a:defRPr/>
            </a:lvl1pPr>
          </a:lstStyle>
          <a:p>
            <a:pPr lvl="0"/>
            <a:r>
              <a:rPr lang="fr-FR" dirty="0"/>
              <a:t>Modifier les styles du texte du masque</a:t>
            </a:r>
          </a:p>
        </p:txBody>
      </p:sp>
      <p:pic>
        <p:nvPicPr>
          <p:cNvPr id="12" name="Image 11">
            <a:extLst>
              <a:ext uri="{FF2B5EF4-FFF2-40B4-BE49-F238E27FC236}">
                <a16:creationId xmlns:a16="http://schemas.microsoft.com/office/drawing/2014/main" id="{DEC29DCC-0DE5-498B-962F-850D5D3E6C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4" name="Espace réservé du contenu 3">
            <a:extLst>
              <a:ext uri="{FF2B5EF4-FFF2-40B4-BE49-F238E27FC236}">
                <a16:creationId xmlns:a16="http://schemas.microsoft.com/office/drawing/2014/main" id="{FD2DF32A-4B6F-4DFA-B44D-4DBA70E61F44}"/>
              </a:ext>
            </a:extLst>
          </p:cNvPr>
          <p:cNvSpPr>
            <a:spLocks noGrp="1"/>
          </p:cNvSpPr>
          <p:nvPr>
            <p:ph sz="half" idx="2"/>
          </p:nvPr>
        </p:nvSpPr>
        <p:spPr>
          <a:xfrm>
            <a:off x="7010405" y="1350961"/>
            <a:ext cx="4362445" cy="4731780"/>
          </a:xfrm>
        </p:spPr>
        <p:txBody>
          <a:bodyPr/>
          <a:lstStyle>
            <a:lvl1pPr marL="0" indent="0">
              <a:buNone/>
              <a:defRPr/>
            </a:lvl1pPr>
          </a:lstStyle>
          <a:p>
            <a:pPr lvl="0"/>
            <a:endParaRPr lang="fr-FR" dirty="0"/>
          </a:p>
        </p:txBody>
      </p:sp>
      <p:cxnSp>
        <p:nvCxnSpPr>
          <p:cNvPr id="27" name="Connecteur droit 26">
            <a:extLst>
              <a:ext uri="{FF2B5EF4-FFF2-40B4-BE49-F238E27FC236}">
                <a16:creationId xmlns:a16="http://schemas.microsoft.com/office/drawing/2014/main" id="{15CB0FB2-DA1A-4A64-BA6E-8BDAE116B272}"/>
              </a:ext>
            </a:extLst>
          </p:cNvPr>
          <p:cNvCxnSpPr>
            <a:cxnSpLocks/>
          </p:cNvCxnSpPr>
          <p:nvPr userDrawn="1"/>
        </p:nvCxnSpPr>
        <p:spPr>
          <a:xfrm>
            <a:off x="9409043" y="1293326"/>
            <a:ext cx="2078107"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BEAEE32-95E1-4B35-B9D7-31D78A5FAE93}"/>
              </a:ext>
            </a:extLst>
          </p:cNvPr>
          <p:cNvCxnSpPr>
            <a:cxnSpLocks/>
          </p:cNvCxnSpPr>
          <p:nvPr userDrawn="1"/>
        </p:nvCxnSpPr>
        <p:spPr>
          <a:xfrm>
            <a:off x="11441366" y="1270274"/>
            <a:ext cx="0" cy="1989761"/>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53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5CA31-6D2E-4F54-ACDF-011B1A6BF508}"/>
              </a:ext>
            </a:extLst>
          </p:cNvPr>
          <p:cNvSpPr>
            <a:spLocks noGrp="1"/>
          </p:cNvSpPr>
          <p:nvPr>
            <p:ph type="title"/>
          </p:nvPr>
        </p:nvSpPr>
        <p:spPr>
          <a:xfrm>
            <a:off x="6229351" y="1350961"/>
            <a:ext cx="5181600" cy="1325563"/>
          </a:xfrm>
        </p:spPr>
        <p:txBody>
          <a:bodyPr>
            <a:normAutofit/>
          </a:bodyPr>
          <a:lstStyle>
            <a:lvl1pPr>
              <a:defRPr sz="4000">
                <a:solidFill>
                  <a:srgbClr val="16237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8194C958-D34B-48CA-B061-168D15B680E2}"/>
              </a:ext>
            </a:extLst>
          </p:cNvPr>
          <p:cNvSpPr>
            <a:spLocks noGrp="1"/>
          </p:cNvSpPr>
          <p:nvPr>
            <p:ph sz="half" idx="1"/>
          </p:nvPr>
        </p:nvSpPr>
        <p:spPr>
          <a:xfrm>
            <a:off x="6229351" y="3409950"/>
            <a:ext cx="5181600" cy="2606538"/>
          </a:xfrm>
        </p:spPr>
        <p:txBody>
          <a:bodyPr/>
          <a:lstStyle>
            <a:lvl1pPr marL="0" indent="0">
              <a:buNone/>
              <a:defRPr/>
            </a:lvl1pPr>
          </a:lstStyle>
          <a:p>
            <a:pPr lvl="0"/>
            <a:r>
              <a:rPr lang="fr-FR" dirty="0"/>
              <a:t>Modifier les styles du texte du masque</a:t>
            </a:r>
          </a:p>
        </p:txBody>
      </p:sp>
      <p:sp>
        <p:nvSpPr>
          <p:cNvPr id="11" name="Espace réservé du pied de page 4">
            <a:extLst>
              <a:ext uri="{FF2B5EF4-FFF2-40B4-BE49-F238E27FC236}">
                <a16:creationId xmlns:a16="http://schemas.microsoft.com/office/drawing/2014/main" id="{8E1DC9BF-3250-46BD-9EC4-5C6C69D65F22}"/>
              </a:ext>
            </a:extLst>
          </p:cNvPr>
          <p:cNvSpPr>
            <a:spLocks noGrp="1"/>
          </p:cNvSpPr>
          <p:nvPr>
            <p:ph type="ftr" sz="quarter" idx="11"/>
          </p:nvPr>
        </p:nvSpPr>
        <p:spPr>
          <a:xfrm>
            <a:off x="10804525" y="6202329"/>
            <a:ext cx="1098550" cy="594405"/>
          </a:xfrm>
        </p:spPr>
        <p:txBody>
          <a:bodyPr/>
          <a:lstStyle/>
          <a:p>
            <a:endParaRPr lang="fr-FR" dirty="0"/>
          </a:p>
        </p:txBody>
      </p:sp>
      <p:pic>
        <p:nvPicPr>
          <p:cNvPr id="12" name="Image 11">
            <a:extLst>
              <a:ext uri="{FF2B5EF4-FFF2-40B4-BE49-F238E27FC236}">
                <a16:creationId xmlns:a16="http://schemas.microsoft.com/office/drawing/2014/main" id="{DEC29DCC-0DE5-498B-962F-850D5D3E6C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4" name="Espace réservé du contenu 3">
            <a:extLst>
              <a:ext uri="{FF2B5EF4-FFF2-40B4-BE49-F238E27FC236}">
                <a16:creationId xmlns:a16="http://schemas.microsoft.com/office/drawing/2014/main" id="{FD2DF32A-4B6F-4DFA-B44D-4DBA70E61F44}"/>
              </a:ext>
            </a:extLst>
          </p:cNvPr>
          <p:cNvSpPr>
            <a:spLocks noGrp="1"/>
          </p:cNvSpPr>
          <p:nvPr>
            <p:ph sz="half" idx="2"/>
          </p:nvPr>
        </p:nvSpPr>
        <p:spPr>
          <a:xfrm>
            <a:off x="706218" y="1322664"/>
            <a:ext cx="4362445" cy="4693822"/>
          </a:xfrm>
        </p:spPr>
        <p:txBody>
          <a:bodyPr/>
          <a:lstStyle>
            <a:lvl1pPr marL="0" indent="0">
              <a:buNone/>
              <a:defRPr/>
            </a:lvl1pPr>
          </a:lstStyle>
          <a:p>
            <a:pPr lvl="0"/>
            <a:endParaRPr lang="fr-FR" dirty="0"/>
          </a:p>
        </p:txBody>
      </p:sp>
      <p:cxnSp>
        <p:nvCxnSpPr>
          <p:cNvPr id="27" name="Connecteur droit 26">
            <a:extLst>
              <a:ext uri="{FF2B5EF4-FFF2-40B4-BE49-F238E27FC236}">
                <a16:creationId xmlns:a16="http://schemas.microsoft.com/office/drawing/2014/main" id="{15CB0FB2-DA1A-4A64-BA6E-8BDAE116B272}"/>
              </a:ext>
            </a:extLst>
          </p:cNvPr>
          <p:cNvCxnSpPr>
            <a:cxnSpLocks/>
          </p:cNvCxnSpPr>
          <p:nvPr userDrawn="1"/>
        </p:nvCxnSpPr>
        <p:spPr>
          <a:xfrm>
            <a:off x="632419" y="1265003"/>
            <a:ext cx="1792729"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BEAEE32-95E1-4B35-B9D7-31D78A5FAE93}"/>
              </a:ext>
            </a:extLst>
          </p:cNvPr>
          <p:cNvCxnSpPr>
            <a:cxnSpLocks/>
          </p:cNvCxnSpPr>
          <p:nvPr userDrawn="1"/>
        </p:nvCxnSpPr>
        <p:spPr>
          <a:xfrm>
            <a:off x="640103" y="1205967"/>
            <a:ext cx="0" cy="1921546"/>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51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p:bg>
      <p:bgPr>
        <a:solidFill>
          <a:srgbClr val="16237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3B56B-4B3B-410B-8CBA-65A5B3BD71CD}"/>
              </a:ext>
            </a:extLst>
          </p:cNvPr>
          <p:cNvSpPr>
            <a:spLocks noGrp="1"/>
          </p:cNvSpPr>
          <p:nvPr>
            <p:ph type="title" hasCustomPrompt="1"/>
          </p:nvPr>
        </p:nvSpPr>
        <p:spPr>
          <a:xfrm>
            <a:off x="838200" y="1828165"/>
            <a:ext cx="10515600" cy="1325563"/>
          </a:xfrm>
        </p:spPr>
        <p:txBody>
          <a:bodyPr>
            <a:normAutofit/>
          </a:bodyPr>
          <a:lstStyle>
            <a:lvl1pPr>
              <a:defRPr sz="4000">
                <a:solidFill>
                  <a:schemeClr val="bg1"/>
                </a:solidFill>
              </a:defRPr>
            </a:lvl1pPr>
          </a:lstStyle>
          <a:p>
            <a:r>
              <a:rPr lang="fr-FR" dirty="0"/>
              <a:t>« </a:t>
            </a:r>
            <a:r>
              <a:rPr lang="fr-FR" dirty="0" err="1"/>
              <a:t>Quote</a:t>
            </a:r>
            <a:r>
              <a:rPr lang="fr-FR" dirty="0"/>
              <a:t> »</a:t>
            </a:r>
          </a:p>
        </p:txBody>
      </p:sp>
      <p:pic>
        <p:nvPicPr>
          <p:cNvPr id="6" name="Graphique 5">
            <a:extLst>
              <a:ext uri="{FF2B5EF4-FFF2-40B4-BE49-F238E27FC236}">
                <a16:creationId xmlns:a16="http://schemas.microsoft.com/office/drawing/2014/main" id="{B13AAD72-6994-4092-BAB6-71B5573A45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06781" y="6284997"/>
            <a:ext cx="694038" cy="472135"/>
          </a:xfrm>
          <a:prstGeom prst="rect">
            <a:avLst/>
          </a:prstGeom>
        </p:spPr>
      </p:pic>
    </p:spTree>
    <p:extLst>
      <p:ext uri="{BB962C8B-B14F-4D97-AF65-F5344CB8AC3E}">
        <p14:creationId xmlns:p14="http://schemas.microsoft.com/office/powerpoint/2010/main" val="280038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43514CA-8AF1-4F47-B3C5-01F74F7855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9" name="Espace réservé du tableau 8">
            <a:extLst>
              <a:ext uri="{FF2B5EF4-FFF2-40B4-BE49-F238E27FC236}">
                <a16:creationId xmlns:a16="http://schemas.microsoft.com/office/drawing/2014/main" id="{E480195F-D908-4842-8D1D-C244EBF2F8FB}"/>
              </a:ext>
            </a:extLst>
          </p:cNvPr>
          <p:cNvSpPr>
            <a:spLocks noGrp="1"/>
          </p:cNvSpPr>
          <p:nvPr>
            <p:ph type="tbl" sz="quarter" idx="10"/>
          </p:nvPr>
        </p:nvSpPr>
        <p:spPr>
          <a:xfrm>
            <a:off x="1311275" y="2107096"/>
            <a:ext cx="9693275" cy="3604729"/>
          </a:xfrm>
        </p:spPr>
        <p:txBody>
          <a:bodyPr/>
          <a:lstStyle/>
          <a:p>
            <a:endParaRPr lang="fr-FR"/>
          </a:p>
        </p:txBody>
      </p:sp>
      <p:sp>
        <p:nvSpPr>
          <p:cNvPr id="10" name="Espace réservé du texte 12">
            <a:extLst>
              <a:ext uri="{FF2B5EF4-FFF2-40B4-BE49-F238E27FC236}">
                <a16:creationId xmlns:a16="http://schemas.microsoft.com/office/drawing/2014/main" id="{90A39C03-BCF4-4992-872C-EAD824E3CD73}"/>
              </a:ext>
            </a:extLst>
          </p:cNvPr>
          <p:cNvSpPr>
            <a:spLocks noGrp="1"/>
          </p:cNvSpPr>
          <p:nvPr>
            <p:ph type="body" sz="quarter" idx="12" hasCustomPrompt="1"/>
          </p:nvPr>
        </p:nvSpPr>
        <p:spPr>
          <a:xfrm>
            <a:off x="838199" y="916665"/>
            <a:ext cx="10515600" cy="598261"/>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spTree>
    <p:extLst>
      <p:ext uri="{BB962C8B-B14F-4D97-AF65-F5344CB8AC3E}">
        <p14:creationId xmlns:p14="http://schemas.microsoft.com/office/powerpoint/2010/main" val="17338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41B7A48-8C55-454A-9F08-6D234B8B6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B21ACF-B751-4CD2-BA68-5DF301B5C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9A1C6A9-32CE-48AE-B6A5-CA4985455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3CB1D-5C1D-468E-BFD9-1037DFA2386C}"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DB25D788-6A4B-49E3-A43F-F8F0D5D4E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40DC7A7-49BE-49C2-B045-A065E0F37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9417C-CDEE-4186-8AE9-CE9614D8B2E6}" type="slidenum">
              <a:rPr lang="fr-FR" smtClean="0"/>
              <a:t>‹#›</a:t>
            </a:fld>
            <a:endParaRPr lang="fr-FR"/>
          </a:p>
        </p:txBody>
      </p:sp>
    </p:spTree>
    <p:extLst>
      <p:ext uri="{BB962C8B-B14F-4D97-AF65-F5344CB8AC3E}">
        <p14:creationId xmlns:p14="http://schemas.microsoft.com/office/powerpoint/2010/main" val="18295722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62" r:id="rId7"/>
    <p:sldLayoutId id="2147483654" r:id="rId8"/>
    <p:sldLayoutId id="2147483655" r:id="rId9"/>
    <p:sldLayoutId id="2147483665"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odreads.com/work/quotes/1946935"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ictionary.cambridge.org/dictionary/english/name" TargetMode="External"/><Relationship Id="rId2" Type="http://schemas.openxmlformats.org/officeDocument/2006/relationships/hyperlink" Target="https://dictionary.cambridge.org/dictionary/english/expression" TargetMode="External"/><Relationship Id="rId1" Type="http://schemas.openxmlformats.org/officeDocument/2006/relationships/slideLayout" Target="../slideLayouts/slideLayout7.xml"/><Relationship Id="rId6" Type="http://schemas.openxmlformats.org/officeDocument/2006/relationships/hyperlink" Target="https://dictionary.cambridge.org/dictionary/english/feature" TargetMode="External"/><Relationship Id="rId5" Type="http://schemas.openxmlformats.org/officeDocument/2006/relationships/hyperlink" Target="https://dictionary.cambridge.org/dictionary/english/quality" TargetMode="External"/><Relationship Id="rId4" Type="http://schemas.openxmlformats.org/officeDocument/2006/relationships/hyperlink" Target="https://dictionary.cambridge.org/dictionary/english/i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4D896-E2BA-4335-B5E9-EF4EDBAF0D62}"/>
              </a:ext>
            </a:extLst>
          </p:cNvPr>
          <p:cNvSpPr>
            <a:spLocks noGrp="1"/>
          </p:cNvSpPr>
          <p:nvPr>
            <p:ph type="ctrTitle"/>
          </p:nvPr>
        </p:nvSpPr>
        <p:spPr>
          <a:xfrm>
            <a:off x="1922584" y="2291379"/>
            <a:ext cx="9144000" cy="1310659"/>
          </a:xfrm>
        </p:spPr>
        <p:txBody>
          <a:bodyPr>
            <a:normAutofit fontScale="90000"/>
          </a:bodyPr>
          <a:lstStyle/>
          <a:p>
            <a:r>
              <a:rPr lang="en-US" dirty="0"/>
              <a:t>The European Campus of City-Universities</a:t>
            </a:r>
            <a:endParaRPr lang="fr-FR" dirty="0"/>
          </a:p>
        </p:txBody>
      </p:sp>
      <p:sp>
        <p:nvSpPr>
          <p:cNvPr id="3" name="Sous-titre 2">
            <a:extLst>
              <a:ext uri="{FF2B5EF4-FFF2-40B4-BE49-F238E27FC236}">
                <a16:creationId xmlns:a16="http://schemas.microsoft.com/office/drawing/2014/main" id="{18DF869E-972E-4DAF-9398-961CA8A089BB}"/>
              </a:ext>
            </a:extLst>
          </p:cNvPr>
          <p:cNvSpPr>
            <a:spLocks noGrp="1"/>
          </p:cNvSpPr>
          <p:nvPr>
            <p:ph type="subTitle" idx="1"/>
          </p:nvPr>
        </p:nvSpPr>
        <p:spPr>
          <a:xfrm>
            <a:off x="1922584" y="4275386"/>
            <a:ext cx="9144000" cy="1310660"/>
          </a:xfrm>
        </p:spPr>
        <p:txBody>
          <a:bodyPr/>
          <a:lstStyle/>
          <a:p>
            <a:r>
              <a:rPr lang="fr-FR" dirty="0"/>
              <a:t>DISCOURSES IN EUROPE</a:t>
            </a:r>
          </a:p>
          <a:p>
            <a:r>
              <a:rPr lang="fr-FR" dirty="0" err="1"/>
              <a:t>Ilaria</a:t>
            </a:r>
            <a:r>
              <a:rPr lang="fr-FR" dirty="0"/>
              <a:t> </a:t>
            </a:r>
            <a:r>
              <a:rPr lang="fr-FR" dirty="0" err="1"/>
              <a:t>Poggiolini</a:t>
            </a:r>
            <a:r>
              <a:rPr lang="fr-FR" dirty="0"/>
              <a:t> UNIPV </a:t>
            </a:r>
          </a:p>
        </p:txBody>
      </p:sp>
    </p:spTree>
    <p:extLst>
      <p:ext uri="{BB962C8B-B14F-4D97-AF65-F5344CB8AC3E}">
        <p14:creationId xmlns:p14="http://schemas.microsoft.com/office/powerpoint/2010/main" val="117608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7068-C33C-5458-1B90-3BF4C944085C}"/>
              </a:ext>
            </a:extLst>
          </p:cNvPr>
          <p:cNvSpPr>
            <a:spLocks noGrp="1"/>
          </p:cNvSpPr>
          <p:nvPr>
            <p:ph type="title"/>
          </p:nvPr>
        </p:nvSpPr>
        <p:spPr>
          <a:xfrm>
            <a:off x="6229351" y="152401"/>
            <a:ext cx="5181600" cy="1066800"/>
          </a:xfrm>
        </p:spPr>
        <p:txBody>
          <a:bodyPr>
            <a:normAutofit fontScale="90000"/>
          </a:bodyPr>
          <a:lstStyle/>
          <a:p>
            <a:r>
              <a:rPr lang="en-US" dirty="0"/>
              <a:t>Churchill: Reinventing national pride</a:t>
            </a:r>
          </a:p>
        </p:txBody>
      </p:sp>
      <p:sp>
        <p:nvSpPr>
          <p:cNvPr id="3" name="Content Placeholder 2">
            <a:extLst>
              <a:ext uri="{FF2B5EF4-FFF2-40B4-BE49-F238E27FC236}">
                <a16:creationId xmlns:a16="http://schemas.microsoft.com/office/drawing/2014/main" id="{2EF773A7-3135-0307-7856-826C67EF6474}"/>
              </a:ext>
            </a:extLst>
          </p:cNvPr>
          <p:cNvSpPr>
            <a:spLocks noGrp="1"/>
          </p:cNvSpPr>
          <p:nvPr>
            <p:ph sz="half" idx="1"/>
          </p:nvPr>
        </p:nvSpPr>
        <p:spPr>
          <a:xfrm>
            <a:off x="6229351" y="1322664"/>
            <a:ext cx="5181600" cy="5382936"/>
          </a:xfrm>
        </p:spPr>
        <p:txBody>
          <a:bodyPr>
            <a:normAutofit fontScale="92500" lnSpcReduction="20000"/>
          </a:bodyPr>
          <a:lstStyle/>
          <a:p>
            <a:r>
              <a:rPr lang="en-GB" sz="2700" dirty="0">
                <a:latin typeface="SabonNextLTPro"/>
              </a:rPr>
              <a:t>INSPIRED BY SHAKESPEARE?</a:t>
            </a:r>
          </a:p>
          <a:p>
            <a:r>
              <a:rPr lang="en-GB" sz="2700" dirty="0">
                <a:latin typeface="SabonNextLTPro"/>
              </a:rPr>
              <a:t>“T</a:t>
            </a:r>
            <a:r>
              <a:rPr lang="en-GB" sz="2700" dirty="0">
                <a:effectLst/>
                <a:latin typeface="SabonNextLTPro"/>
              </a:rPr>
              <a:t>his noble continent, the home of all the great parent races of the Western world, the foundation of Christian faith and ethics, the origin of most of the culture, arts, philosophy and science both of ancient and modern times” (Churchill) </a:t>
            </a:r>
          </a:p>
          <a:p>
            <a:r>
              <a:rPr lang="en-GB" sz="1600" b="0" i="0" dirty="0">
                <a:solidFill>
                  <a:srgbClr val="181818"/>
                </a:solidFill>
                <a:effectLst/>
                <a:latin typeface="Merriweather" pitchFamily="2" charset="77"/>
              </a:rPr>
              <a:t>,</a:t>
            </a:r>
            <a:br>
              <a:rPr lang="en-GB" sz="1600" b="0" i="0" dirty="0">
                <a:solidFill>
                  <a:srgbClr val="181818"/>
                </a:solidFill>
                <a:effectLst/>
                <a:latin typeface="Merriweather" pitchFamily="2" charset="77"/>
              </a:rPr>
            </a:br>
            <a:r>
              <a:rPr lang="en-GB" sz="2300" b="0" i="0" dirty="0">
                <a:solidFill>
                  <a:srgbClr val="181818"/>
                </a:solidFill>
                <a:effectLst/>
                <a:latin typeface="Merriweather" pitchFamily="2" charset="77"/>
              </a:rPr>
              <a:t> </a:t>
            </a: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“This royal throne of kings, this </a:t>
            </a:r>
            <a:r>
              <a:rPr lang="en-GB" sz="1800" kern="1800" dirty="0" err="1">
                <a:solidFill>
                  <a:srgbClr val="181818"/>
                </a:solidFill>
                <a:effectLst/>
                <a:latin typeface="Merriweather" pitchFamily="2" charset="77"/>
                <a:ea typeface="Times New Roman" panose="02020603050405020304" pitchFamily="18" charset="0"/>
                <a:cs typeface="Times New Roman" panose="02020603050405020304" pitchFamily="18" charset="0"/>
              </a:rPr>
              <a:t>scepter’d</a:t>
            </a: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 isle,</a:t>
            </a:r>
            <a:b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b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This earth of majesty, this seat of Mars,</a:t>
            </a:r>
            <a:b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b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This other Eden, demi-paradise,</a:t>
            </a:r>
            <a:b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b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This fortress built by Nature for herself</a:t>
            </a:r>
            <a:b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b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Against infection and the hand of war,</a:t>
            </a:r>
            <a:b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b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This happy breed of men, this little world,</a:t>
            </a:r>
            <a:b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b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This precious stone set in the silver sea,</a:t>
            </a:r>
            <a:b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b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Which serves it in the office of a wall</a:t>
            </a:r>
            <a:b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b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Or as a moat defensive to a house,</a:t>
            </a:r>
            <a:b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b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Against the envy of less happier lands,</a:t>
            </a:r>
            <a:b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br>
            <a:r>
              <a:rPr lang="en-GB" sz="1800" kern="1800" dirty="0">
                <a:solidFill>
                  <a:srgbClr val="181818"/>
                </a:solidFill>
                <a:effectLst/>
                <a:latin typeface="Merriweather" pitchFamily="2" charset="77"/>
                <a:ea typeface="Times New Roman" panose="02020603050405020304" pitchFamily="18" charset="0"/>
                <a:cs typeface="Times New Roman" panose="02020603050405020304" pitchFamily="18" charset="0"/>
              </a:rPr>
              <a:t>This blessed plot, this earth, this realm, this England</a:t>
            </a:r>
            <a:r>
              <a:rPr lang="en-GB" sz="1800" kern="100" dirty="0">
                <a:solidFill>
                  <a:srgbClr val="181818"/>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GB" sz="2300" b="0" i="0" dirty="0">
                <a:solidFill>
                  <a:srgbClr val="181818"/>
                </a:solidFill>
                <a:effectLst/>
                <a:latin typeface="Merriweather" pitchFamily="2" charset="77"/>
              </a:rPr>
            </a:br>
            <a:r>
              <a:rPr lang="en-GB" sz="2300" b="0" i="0" dirty="0">
                <a:solidFill>
                  <a:srgbClr val="181818"/>
                </a:solidFill>
                <a:effectLst/>
                <a:latin typeface="Merriweather" pitchFamily="2" charset="77"/>
              </a:rPr>
              <a:t> </a:t>
            </a:r>
            <a:r>
              <a:rPr lang="en-GB" sz="2300" b="1" i="0" dirty="0">
                <a:solidFill>
                  <a:srgbClr val="333333"/>
                </a:solidFill>
                <a:effectLst/>
                <a:latin typeface="Lato" panose="020F0502020204030203" pitchFamily="34" charset="0"/>
              </a:rPr>
              <a:t>William Shakespeare, </a:t>
            </a:r>
            <a:r>
              <a:rPr lang="en-GB" sz="2300" b="1" i="0" u="none" strike="noStrike" dirty="0">
                <a:solidFill>
                  <a:srgbClr val="333333"/>
                </a:solidFill>
                <a:effectLst/>
                <a:latin typeface="Lato" panose="020F0502020204030203" pitchFamily="34" charset="0"/>
                <a:hlinkClick r:id="rId2"/>
              </a:rPr>
              <a:t>Richard II</a:t>
            </a:r>
            <a:endParaRPr lang="en-GB" sz="2300" b="0" i="0" dirty="0">
              <a:solidFill>
                <a:srgbClr val="181818"/>
              </a:solidFill>
              <a:effectLst/>
              <a:latin typeface="Merriweather" pitchFamily="2" charset="77"/>
            </a:endParaRPr>
          </a:p>
          <a:p>
            <a:endParaRPr lang="en-GB" sz="2700" dirty="0"/>
          </a:p>
        </p:txBody>
      </p:sp>
      <p:sp>
        <p:nvSpPr>
          <p:cNvPr id="4" name="Content Placeholder 3">
            <a:extLst>
              <a:ext uri="{FF2B5EF4-FFF2-40B4-BE49-F238E27FC236}">
                <a16:creationId xmlns:a16="http://schemas.microsoft.com/office/drawing/2014/main" id="{478FBD59-F054-4F18-CC20-ADE60CFB1BE1}"/>
              </a:ext>
            </a:extLst>
          </p:cNvPr>
          <p:cNvSpPr>
            <a:spLocks noGrp="1"/>
          </p:cNvSpPr>
          <p:nvPr>
            <p:ph sz="half" idx="2"/>
          </p:nvPr>
        </p:nvSpPr>
        <p:spPr/>
        <p:txBody>
          <a:bodyPr>
            <a:normAutofit fontScale="92500" lnSpcReduction="20000"/>
          </a:bodyPr>
          <a:lstStyle/>
          <a:p>
            <a:pPr algn="just"/>
            <a:r>
              <a:rPr lang="en-GB" sz="3000" dirty="0">
                <a:latin typeface="SabonNextLTPro"/>
              </a:rPr>
              <a:t>He</a:t>
            </a:r>
            <a:r>
              <a:rPr lang="en-GB" sz="3000" dirty="0">
                <a:effectLst/>
                <a:latin typeface="SabonNextLTPro"/>
              </a:rPr>
              <a:t> conveys a strong realisation of the challenge ahead blending it with an</a:t>
            </a:r>
            <a:r>
              <a:rPr lang="en-GB" sz="3000" dirty="0">
                <a:latin typeface="SabonNextLTPro"/>
              </a:rPr>
              <a:t>  </a:t>
            </a:r>
            <a:r>
              <a:rPr lang="en-GB" sz="3000" dirty="0">
                <a:effectLst/>
                <a:latin typeface="SabonNextLTPro"/>
              </a:rPr>
              <a:t>optimistic perspective followed by </a:t>
            </a:r>
            <a:r>
              <a:rPr lang="en-GB" sz="3000" dirty="0">
                <a:latin typeface="SabonNextLTPro"/>
              </a:rPr>
              <a:t>a</a:t>
            </a:r>
            <a:r>
              <a:rPr lang="en-GB" sz="3000" dirty="0">
                <a:effectLst/>
                <a:latin typeface="SabonNextLTPro"/>
              </a:rPr>
              <a:t> ‘remedy’ that do not invite loss of sovereignty.</a:t>
            </a:r>
            <a:endParaRPr lang="en-GB" sz="3000" dirty="0"/>
          </a:p>
          <a:p>
            <a:pPr algn="just"/>
            <a:r>
              <a:rPr lang="en-GB" sz="3000" dirty="0">
                <a:effectLst/>
                <a:latin typeface="SabonNextLTPro"/>
              </a:rPr>
              <a:t>“What is this sovereign remedy? It is to recreate the European fabric, or as much of it as we can, and to provide it with a structure under which it can dwell in peace, safety and freedom. “</a:t>
            </a:r>
            <a:endParaRPr lang="en-GB" sz="3000" dirty="0"/>
          </a:p>
          <a:p>
            <a:endParaRPr lang="en-US" dirty="0"/>
          </a:p>
        </p:txBody>
      </p:sp>
    </p:spTree>
    <p:extLst>
      <p:ext uri="{BB962C8B-B14F-4D97-AF65-F5344CB8AC3E}">
        <p14:creationId xmlns:p14="http://schemas.microsoft.com/office/powerpoint/2010/main" val="170002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817EB-9770-B5B7-6848-3167A9BE35AD}"/>
              </a:ext>
            </a:extLst>
          </p:cNvPr>
          <p:cNvSpPr>
            <a:spLocks noGrp="1"/>
          </p:cNvSpPr>
          <p:nvPr>
            <p:ph type="title"/>
          </p:nvPr>
        </p:nvSpPr>
        <p:spPr>
          <a:xfrm>
            <a:off x="6229351" y="241301"/>
            <a:ext cx="5181600" cy="1612899"/>
          </a:xfrm>
        </p:spPr>
        <p:txBody>
          <a:bodyPr>
            <a:normAutofit fontScale="90000"/>
          </a:bodyPr>
          <a:lstStyle/>
          <a:p>
            <a:r>
              <a:rPr lang="en-US" dirty="0"/>
              <a:t>Persuasion in the name of hope (Churchill) </a:t>
            </a:r>
          </a:p>
        </p:txBody>
      </p:sp>
      <p:sp>
        <p:nvSpPr>
          <p:cNvPr id="3" name="Content Placeholder 2">
            <a:extLst>
              <a:ext uri="{FF2B5EF4-FFF2-40B4-BE49-F238E27FC236}">
                <a16:creationId xmlns:a16="http://schemas.microsoft.com/office/drawing/2014/main" id="{3FC3DCE8-03FE-B5F4-CB77-26E656D69936}"/>
              </a:ext>
            </a:extLst>
          </p:cNvPr>
          <p:cNvSpPr>
            <a:spLocks noGrp="1"/>
          </p:cNvSpPr>
          <p:nvPr>
            <p:ph sz="half" idx="1"/>
          </p:nvPr>
        </p:nvSpPr>
        <p:spPr>
          <a:xfrm>
            <a:off x="6229351" y="2247900"/>
            <a:ext cx="5181600" cy="4191000"/>
          </a:xfrm>
        </p:spPr>
        <p:txBody>
          <a:bodyPr>
            <a:noAutofit/>
          </a:bodyPr>
          <a:lstStyle/>
          <a:p>
            <a:pPr algn="just"/>
            <a:r>
              <a:rPr lang="en-US" sz="2000" dirty="0">
                <a:latin typeface="Times New Roman" panose="02020603050405020304" pitchFamily="18" charset="0"/>
              </a:rPr>
              <a:t>Who are ‘we’?</a:t>
            </a:r>
            <a:endParaRPr lang="en-GB" sz="2000" dirty="0">
              <a:effectLst/>
              <a:latin typeface="Times New Roman" panose="02020603050405020304" pitchFamily="18" charset="0"/>
            </a:endParaRPr>
          </a:p>
          <a:p>
            <a:pPr algn="just"/>
            <a:r>
              <a:rPr lang="en-GB" sz="2000" dirty="0">
                <a:latin typeface="Times New Roman" panose="02020603050405020304" pitchFamily="18" charset="0"/>
              </a:rPr>
              <a:t>“I am now going to say something that will astonish you. The first step in the re-creation of the European family must be a partnership between France and Germany.” </a:t>
            </a:r>
          </a:p>
          <a:p>
            <a:pPr algn="just"/>
            <a:r>
              <a:rPr lang="en-GB" sz="2000" dirty="0">
                <a:latin typeface="Times New Roman" panose="02020603050405020304" pitchFamily="18" charset="0"/>
              </a:rPr>
              <a:t>“I now sum up the propositions which are before you. Our constant aim must be to build and fortify the United Nations Organisation. Under and within that world concept we must re-create the European family in a regional structure called, it may be, the United States of Europe, and the first practical step will be to form a Council of Europe.”</a:t>
            </a:r>
            <a:endParaRPr lang="en-US" sz="2000" dirty="0">
              <a:latin typeface="Times New Roman" panose="02020603050405020304" pitchFamily="18" charset="0"/>
            </a:endParaRPr>
          </a:p>
        </p:txBody>
      </p:sp>
      <p:sp>
        <p:nvSpPr>
          <p:cNvPr id="4" name="Content Placeholder 3">
            <a:extLst>
              <a:ext uri="{FF2B5EF4-FFF2-40B4-BE49-F238E27FC236}">
                <a16:creationId xmlns:a16="http://schemas.microsoft.com/office/drawing/2014/main" id="{57428993-D40F-BCA1-BA82-14C771CBA2A7}"/>
              </a:ext>
            </a:extLst>
          </p:cNvPr>
          <p:cNvSpPr>
            <a:spLocks noGrp="1"/>
          </p:cNvSpPr>
          <p:nvPr>
            <p:ph sz="half" idx="2"/>
          </p:nvPr>
        </p:nvSpPr>
        <p:spPr>
          <a:xfrm>
            <a:off x="706218" y="241301"/>
            <a:ext cx="4362445" cy="6375399"/>
          </a:xfrm>
        </p:spPr>
        <p:txBody>
          <a:bodyPr>
            <a:normAutofit fontScale="25000" lnSpcReduction="20000"/>
          </a:bodyPr>
          <a:lstStyle/>
          <a:p>
            <a:pPr algn="just"/>
            <a:r>
              <a:rPr lang="en-GB" sz="8800" dirty="0">
                <a:effectLst/>
                <a:latin typeface="Times New Roman" panose="02020603050405020304" pitchFamily="18" charset="0"/>
              </a:rPr>
              <a:t> </a:t>
            </a:r>
            <a:br>
              <a:rPr lang="en-GB" sz="8800" i="1" dirty="0">
                <a:effectLst/>
                <a:latin typeface="Times New Roman" panose="02020603050405020304" pitchFamily="18" charset="0"/>
              </a:rPr>
            </a:br>
            <a:r>
              <a:rPr lang="en-GB" sz="8800" i="1" dirty="0">
                <a:effectLst/>
                <a:latin typeface="Times New Roman" panose="02020603050405020304" pitchFamily="18" charset="0"/>
              </a:rPr>
              <a:t>“</a:t>
            </a:r>
            <a:r>
              <a:rPr lang="en-GB" sz="8800" dirty="0">
                <a:effectLst/>
                <a:latin typeface="Times New Roman" panose="02020603050405020304" pitchFamily="18" charset="0"/>
              </a:rPr>
              <a:t>All that is needed is the resolve of hundreds of millions of men and women to do right instead of wrong </a:t>
            </a:r>
            <a:r>
              <a:rPr lang="en-GB" sz="8800" i="1" dirty="0">
                <a:effectLst/>
                <a:latin typeface="Times New Roman" panose="02020603050405020304" pitchFamily="18" charset="0"/>
              </a:rPr>
              <a:t>(by whom?)</a:t>
            </a:r>
            <a:br>
              <a:rPr lang="en-GB" sz="8800" i="1" dirty="0">
                <a:effectLst/>
                <a:latin typeface="Times New Roman" panose="02020603050405020304" pitchFamily="18" charset="0"/>
              </a:rPr>
            </a:br>
            <a:r>
              <a:rPr lang="en-GB" sz="8800" dirty="0">
                <a:effectLst/>
                <a:latin typeface="Times New Roman" panose="02020603050405020304" pitchFamily="18" charset="0"/>
              </a:rPr>
              <a:t>There is therefore much knowledge and material with which to build </a:t>
            </a:r>
            <a:r>
              <a:rPr lang="en-GB" sz="8800" i="1" dirty="0">
                <a:effectLst/>
                <a:latin typeface="Times New Roman" panose="02020603050405020304" pitchFamily="18" charset="0"/>
              </a:rPr>
              <a:t>(who has it?)</a:t>
            </a:r>
            <a:br>
              <a:rPr lang="en-GB" sz="8800" i="1" dirty="0">
                <a:effectLst/>
                <a:latin typeface="Times New Roman" panose="02020603050405020304" pitchFamily="18" charset="0"/>
              </a:rPr>
            </a:br>
            <a:r>
              <a:rPr lang="en-GB" sz="8800" dirty="0">
                <a:effectLst/>
                <a:latin typeface="Times New Roman" panose="02020603050405020304" pitchFamily="18" charset="0"/>
              </a:rPr>
              <a:t>There are things that must be done </a:t>
            </a:r>
            <a:r>
              <a:rPr lang="en-GB" sz="8800" i="1" dirty="0">
                <a:effectLst/>
                <a:latin typeface="Times New Roman" panose="02020603050405020304" pitchFamily="18" charset="0"/>
              </a:rPr>
              <a:t>(what and who should do them?)</a:t>
            </a:r>
            <a:br>
              <a:rPr lang="en-GB" sz="8800" i="1" dirty="0">
                <a:effectLst/>
                <a:latin typeface="Times New Roman" panose="02020603050405020304" pitchFamily="18" charset="0"/>
              </a:rPr>
            </a:br>
            <a:r>
              <a:rPr lang="en-GB" sz="8800" dirty="0">
                <a:effectLst/>
                <a:latin typeface="Times New Roman" panose="02020603050405020304" pitchFamily="18" charset="0"/>
              </a:rPr>
              <a:t>If Europe is to be saved from infinite misery and indeed from final doom, there must be this act of faith </a:t>
            </a:r>
            <a:r>
              <a:rPr lang="en-GB" sz="8800" i="1" dirty="0">
                <a:effectLst/>
                <a:latin typeface="Times New Roman" panose="02020603050405020304" pitchFamily="18" charset="0"/>
              </a:rPr>
              <a:t>(by whom?) </a:t>
            </a:r>
            <a:r>
              <a:rPr lang="en-GB" sz="8800" i="1" dirty="0">
                <a:latin typeface="Times New Roman" panose="02020603050405020304" pitchFamily="18" charset="0"/>
              </a:rPr>
              <a:t>….</a:t>
            </a:r>
            <a:endParaRPr lang="en-GB" sz="8800" dirty="0">
              <a:latin typeface="Times New Roman" panose="02020603050405020304" pitchFamily="18" charset="0"/>
            </a:endParaRPr>
          </a:p>
          <a:p>
            <a:pPr algn="just"/>
            <a:r>
              <a:rPr lang="en-GB" sz="8800" dirty="0">
                <a:effectLst/>
                <a:latin typeface="Times New Roman" panose="02020603050405020304" pitchFamily="18" charset="0"/>
              </a:rPr>
              <a:t>This disaster must not be repeated ….</a:t>
            </a:r>
            <a:endParaRPr lang="en-GB" sz="8800" dirty="0">
              <a:latin typeface="Times New Roman" panose="02020603050405020304" pitchFamily="18" charset="0"/>
            </a:endParaRPr>
          </a:p>
          <a:p>
            <a:pPr algn="just"/>
            <a:r>
              <a:rPr lang="en-GB" sz="8800" dirty="0">
                <a:effectLst/>
                <a:latin typeface="Times New Roman" panose="02020603050405020304" pitchFamily="18" charset="0"/>
              </a:rPr>
              <a:t>In order that this may be accomplished there must be an act of faith (by whom</a:t>
            </a:r>
            <a:r>
              <a:rPr lang="en-GB" sz="8800" dirty="0">
                <a:latin typeface="Times New Roman" panose="02020603050405020304" pitchFamily="18" charset="0"/>
              </a:rPr>
              <a:t>?</a:t>
            </a:r>
            <a:r>
              <a:rPr lang="en-GB" sz="8800" dirty="0">
                <a:effectLst/>
                <a:latin typeface="Times New Roman" panose="02020603050405020304" pitchFamily="18" charset="0"/>
              </a:rPr>
              <a:t>) …</a:t>
            </a:r>
            <a:endParaRPr lang="en-GB" sz="8800" b="1" i="1" dirty="0">
              <a:latin typeface="Times New Roman" panose="02020603050405020304" pitchFamily="18" charset="0"/>
            </a:endParaRPr>
          </a:p>
          <a:p>
            <a:pPr algn="just"/>
            <a:r>
              <a:rPr lang="en-GB" sz="8800" b="1" i="1" dirty="0">
                <a:latin typeface="Times New Roman" panose="02020603050405020304" pitchFamily="18" charset="0"/>
              </a:rPr>
              <a:t>There must be what Mr Gladstone many years ago called a “blessed act of oblivion”. We must all turn our backs upon the horrors of the past and look to the future….</a:t>
            </a:r>
          </a:p>
          <a:p>
            <a:pPr algn="just"/>
            <a:r>
              <a:rPr lang="en-GB" sz="7100" dirty="0">
                <a:effectLst/>
                <a:latin typeface="Times New Roman" panose="02020603050405020304" pitchFamily="18" charset="0"/>
              </a:rPr>
              <a:t> </a:t>
            </a:r>
            <a:endParaRPr lang="en-GB" sz="710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157866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7F08-7EF8-36EB-DC8B-8029A175B00D}"/>
              </a:ext>
            </a:extLst>
          </p:cNvPr>
          <p:cNvSpPr>
            <a:spLocks noGrp="1"/>
          </p:cNvSpPr>
          <p:nvPr>
            <p:ph type="title"/>
          </p:nvPr>
        </p:nvSpPr>
        <p:spPr>
          <a:xfrm>
            <a:off x="6229351" y="450574"/>
            <a:ext cx="5181600" cy="2225951"/>
          </a:xfrm>
        </p:spPr>
        <p:txBody>
          <a:bodyPr>
            <a:normAutofit fontScale="90000"/>
          </a:bodyPr>
          <a:lstStyle/>
          <a:p>
            <a:r>
              <a:rPr lang="en-US" dirty="0" err="1"/>
              <a:t>Rethoric</a:t>
            </a:r>
            <a:r>
              <a:rPr lang="en-US" dirty="0"/>
              <a:t> and metonyms are common in political speeches</a:t>
            </a:r>
            <a:endParaRPr lang="en-US" sz="2200" dirty="0"/>
          </a:p>
        </p:txBody>
      </p:sp>
      <p:sp>
        <p:nvSpPr>
          <p:cNvPr id="3" name="Content Placeholder 2">
            <a:extLst>
              <a:ext uri="{FF2B5EF4-FFF2-40B4-BE49-F238E27FC236}">
                <a16:creationId xmlns:a16="http://schemas.microsoft.com/office/drawing/2014/main" id="{EE6BC0AA-87C9-4FE7-0AE8-516A30C52292}"/>
              </a:ext>
            </a:extLst>
          </p:cNvPr>
          <p:cNvSpPr>
            <a:spLocks noGrp="1"/>
          </p:cNvSpPr>
          <p:nvPr>
            <p:ph sz="half" idx="1"/>
          </p:nvPr>
        </p:nvSpPr>
        <p:spPr/>
        <p:txBody>
          <a:bodyPr>
            <a:normAutofit fontScale="25000" lnSpcReduction="20000"/>
          </a:bodyPr>
          <a:lstStyle/>
          <a:p>
            <a:endParaRPr lang="en-GB" sz="10800" dirty="0">
              <a:effectLst/>
              <a:latin typeface="SabonNextLTPro"/>
            </a:endParaRPr>
          </a:p>
          <a:p>
            <a:pPr algn="just"/>
            <a:endParaRPr lang="en-GB" sz="10800" dirty="0">
              <a:latin typeface="SabonNextLTPro"/>
            </a:endParaRPr>
          </a:p>
          <a:p>
            <a:pPr algn="just"/>
            <a:r>
              <a:rPr lang="en-GB" sz="10800" dirty="0">
                <a:effectLst/>
                <a:latin typeface="SabonNextLTPro"/>
              </a:rPr>
              <a:t>“Among the victors there is a Babel of voices, among the vanquished the sullen silence of despair” </a:t>
            </a:r>
            <a:r>
              <a:rPr lang="en-GB" sz="10800" i="1" dirty="0">
                <a:effectLst/>
                <a:latin typeface="SabonNextLTPro"/>
              </a:rPr>
              <a:t>(metaphor) </a:t>
            </a:r>
            <a:endParaRPr lang="en-GB" sz="10800" dirty="0"/>
          </a:p>
          <a:p>
            <a:endParaRPr lang="en-US" dirty="0"/>
          </a:p>
        </p:txBody>
      </p:sp>
      <p:sp>
        <p:nvSpPr>
          <p:cNvPr id="4" name="Content Placeholder 3">
            <a:extLst>
              <a:ext uri="{FF2B5EF4-FFF2-40B4-BE49-F238E27FC236}">
                <a16:creationId xmlns:a16="http://schemas.microsoft.com/office/drawing/2014/main" id="{4E2C4C31-2B6A-4FB0-8789-83DEAE1B0ED6}"/>
              </a:ext>
            </a:extLst>
          </p:cNvPr>
          <p:cNvSpPr>
            <a:spLocks noGrp="1"/>
          </p:cNvSpPr>
          <p:nvPr>
            <p:ph sz="half" idx="2"/>
          </p:nvPr>
        </p:nvSpPr>
        <p:spPr>
          <a:xfrm>
            <a:off x="668118" y="304800"/>
            <a:ext cx="4362445" cy="6367463"/>
          </a:xfrm>
        </p:spPr>
        <p:txBody>
          <a:bodyPr>
            <a:normAutofit fontScale="25000" lnSpcReduction="20000"/>
          </a:bodyPr>
          <a:lstStyle/>
          <a:p>
            <a:pPr algn="just"/>
            <a:r>
              <a:rPr lang="en-GB" sz="8800" dirty="0">
                <a:latin typeface="Times New Roman" panose="02020603050405020304" pitchFamily="18" charset="0"/>
              </a:rPr>
              <a:t>E</a:t>
            </a:r>
            <a:r>
              <a:rPr lang="en-GB" sz="8800" dirty="0">
                <a:effectLst/>
                <a:latin typeface="Times New Roman" panose="02020603050405020304" pitchFamily="18" charset="0"/>
              </a:rPr>
              <a:t>xamples of rhetorical devices and metonyms</a:t>
            </a:r>
            <a:r>
              <a:rPr lang="en-GB" sz="8800" dirty="0">
                <a:latin typeface="Times New Roman" panose="02020603050405020304" pitchFamily="18" charset="0"/>
              </a:rPr>
              <a:t> ( a metonym is </a:t>
            </a:r>
            <a:r>
              <a:rPr lang="en-GB" sz="8800" b="1" dirty="0">
                <a:solidFill>
                  <a:srgbClr val="1D2A57"/>
                </a:solidFill>
                <a:latin typeface="Times New Roman" panose="02020603050405020304" pitchFamily="18" charset="0"/>
              </a:rPr>
              <a:t>a word or </a:t>
            </a:r>
            <a:r>
              <a:rPr lang="en-GB" sz="8800" b="1" dirty="0">
                <a:solidFill>
                  <a:srgbClr val="1D2A57"/>
                </a:solidFill>
                <a:latin typeface="Times New Roman" panose="02020603050405020304" pitchFamily="18" charset="0"/>
                <a:hlinkClick r:id="rId2" tooltip="expression"/>
              </a:rPr>
              <a:t>expression</a:t>
            </a:r>
            <a:r>
              <a:rPr lang="en-GB" sz="8800" b="1" dirty="0">
                <a:solidFill>
                  <a:srgbClr val="1D2A57"/>
                </a:solidFill>
                <a:latin typeface="Times New Roman" panose="02020603050405020304" pitchFamily="18" charset="0"/>
              </a:rPr>
              <a:t> that refers to something using the </a:t>
            </a:r>
            <a:r>
              <a:rPr lang="en-GB" sz="8800" b="1" dirty="0">
                <a:solidFill>
                  <a:srgbClr val="1D2A57"/>
                </a:solidFill>
                <a:latin typeface="Times New Roman" panose="02020603050405020304" pitchFamily="18" charset="0"/>
                <a:hlinkClick r:id="rId3" tooltip="name"/>
              </a:rPr>
              <a:t>name</a:t>
            </a:r>
            <a:r>
              <a:rPr lang="en-GB" sz="8800" b="1" dirty="0">
                <a:solidFill>
                  <a:srgbClr val="1D2A57"/>
                </a:solidFill>
                <a:latin typeface="Times New Roman" panose="02020603050405020304" pitchFamily="18" charset="0"/>
              </a:rPr>
              <a:t> of one of </a:t>
            </a:r>
            <a:r>
              <a:rPr lang="en-GB" sz="8800" b="1" dirty="0">
                <a:solidFill>
                  <a:srgbClr val="1D2A57"/>
                </a:solidFill>
                <a:latin typeface="Times New Roman" panose="02020603050405020304" pitchFamily="18" charset="0"/>
                <a:hlinkClick r:id="rId4" tooltip="its"/>
              </a:rPr>
              <a:t>its</a:t>
            </a:r>
            <a:r>
              <a:rPr lang="en-GB" sz="8800" b="1" dirty="0">
                <a:solidFill>
                  <a:srgbClr val="1D2A57"/>
                </a:solidFill>
                <a:latin typeface="Times New Roman" panose="02020603050405020304" pitchFamily="18" charset="0"/>
              </a:rPr>
              <a:t> </a:t>
            </a:r>
            <a:r>
              <a:rPr lang="en-GB" sz="8800" b="1" dirty="0">
                <a:solidFill>
                  <a:srgbClr val="1D2A57"/>
                </a:solidFill>
                <a:latin typeface="Times New Roman" panose="02020603050405020304" pitchFamily="18" charset="0"/>
                <a:hlinkClick r:id="rId5" tooltip="qualities"/>
              </a:rPr>
              <a:t>qualities</a:t>
            </a:r>
            <a:r>
              <a:rPr lang="en-GB" sz="8800" b="1" dirty="0">
                <a:solidFill>
                  <a:srgbClr val="1D2A57"/>
                </a:solidFill>
                <a:latin typeface="Times New Roman" panose="02020603050405020304" pitchFamily="18" charset="0"/>
              </a:rPr>
              <a:t> or </a:t>
            </a:r>
            <a:r>
              <a:rPr lang="en-GB" sz="8800" b="1" dirty="0">
                <a:solidFill>
                  <a:srgbClr val="1D2A57"/>
                </a:solidFill>
                <a:latin typeface="Times New Roman" panose="02020603050405020304" pitchFamily="18" charset="0"/>
                <a:hlinkClick r:id="rId6" tooltip="features"/>
              </a:rPr>
              <a:t>features</a:t>
            </a:r>
            <a:r>
              <a:rPr lang="en-GB" sz="8800" b="1" dirty="0">
                <a:solidFill>
                  <a:srgbClr val="1D2A57"/>
                </a:solidFill>
                <a:latin typeface="Times New Roman" panose="02020603050405020304" pitchFamily="18" charset="0"/>
              </a:rPr>
              <a:t>)</a:t>
            </a:r>
            <a:endParaRPr lang="en-GB" sz="8800" b="1" dirty="0">
              <a:latin typeface="Times New Roman" panose="02020603050405020304" pitchFamily="18" charset="0"/>
            </a:endParaRPr>
          </a:p>
          <a:p>
            <a:pPr algn="just"/>
            <a:r>
              <a:rPr lang="en-GB" sz="8800" b="1" dirty="0">
                <a:latin typeface="Times New Roman" panose="02020603050405020304" pitchFamily="18" charset="0"/>
              </a:rPr>
              <a:t>Obvious: Washington</a:t>
            </a:r>
            <a:r>
              <a:rPr lang="en-GB" sz="8800" dirty="0">
                <a:latin typeface="Times New Roman" panose="02020603050405020304" pitchFamily="18" charset="0"/>
              </a:rPr>
              <a:t> is a metonym for the US government</a:t>
            </a:r>
            <a:endParaRPr lang="en-GB" sz="8800" dirty="0">
              <a:effectLst/>
              <a:latin typeface="Times New Roman" panose="02020603050405020304" pitchFamily="18" charset="0"/>
            </a:endParaRPr>
          </a:p>
          <a:p>
            <a:pPr algn="just"/>
            <a:r>
              <a:rPr lang="en-GB" sz="8800" b="1" dirty="0">
                <a:effectLst/>
                <a:latin typeface="Times New Roman" panose="02020603050405020304" pitchFamily="18" charset="0"/>
              </a:rPr>
              <a:t>Complex: a passage in Churchill speech </a:t>
            </a:r>
          </a:p>
          <a:p>
            <a:pPr algn="just"/>
            <a:r>
              <a:rPr lang="en-GB" sz="8800" b="1" dirty="0">
                <a:effectLst/>
                <a:latin typeface="Times New Roman" panose="02020603050405020304" pitchFamily="18" charset="0"/>
              </a:rPr>
              <a:t>“The atomic bomb </a:t>
            </a:r>
            <a:r>
              <a:rPr lang="en-GB" sz="8800" dirty="0">
                <a:effectLst/>
                <a:latin typeface="Times New Roman" panose="02020603050405020304" pitchFamily="18" charset="0"/>
              </a:rPr>
              <a:t>is still only in the hands of a nation which, we know, will never use it” </a:t>
            </a:r>
            <a:r>
              <a:rPr lang="en-GB" sz="8800" i="1" dirty="0">
                <a:effectLst/>
                <a:latin typeface="Times New Roman" panose="02020603050405020304" pitchFamily="18" charset="0"/>
              </a:rPr>
              <a:t>(metonym for nuclear power?)</a:t>
            </a:r>
            <a:br>
              <a:rPr lang="en-GB" sz="8800" i="1" dirty="0">
                <a:effectLst/>
                <a:latin typeface="Times New Roman" panose="02020603050405020304" pitchFamily="18" charset="0"/>
              </a:rPr>
            </a:br>
            <a:r>
              <a:rPr lang="en-GB" sz="8800" i="1" dirty="0">
                <a:effectLst/>
                <a:latin typeface="Times New Roman" panose="02020603050405020304" pitchFamily="18" charset="0"/>
              </a:rPr>
              <a:t> An example of political rhetoric</a:t>
            </a:r>
            <a:endParaRPr lang="en-GB" sz="8800" dirty="0">
              <a:latin typeface="Times New Roman" panose="02020603050405020304" pitchFamily="18" charset="0"/>
            </a:endParaRPr>
          </a:p>
          <a:p>
            <a:pPr algn="just"/>
            <a:r>
              <a:rPr lang="en-GB" sz="8800" dirty="0">
                <a:effectLst/>
                <a:latin typeface="Times New Roman" panose="02020603050405020304" pitchFamily="18" charset="0"/>
              </a:rPr>
              <a:t>“In this urgent work France and Germany must take the lead together. Great Britain, the British Commonwealth of Nations, mighty America— and, I trust, Soviet Russia, for then indeed all would be well—must be the friends and sponsors of the new Europe and must champion its right to live”</a:t>
            </a:r>
            <a:r>
              <a:rPr lang="en-GB" sz="8800" i="1" dirty="0">
                <a:effectLst/>
                <a:latin typeface="Times New Roman" panose="02020603050405020304" pitchFamily="18" charset="0"/>
              </a:rPr>
              <a:t>. (</a:t>
            </a:r>
            <a:r>
              <a:rPr lang="en-GB" sz="8800" i="1" dirty="0" err="1">
                <a:effectLst/>
                <a:latin typeface="Times New Roman" panose="02020603050405020304" pitchFamily="18" charset="0"/>
              </a:rPr>
              <a:t>rethoric</a:t>
            </a:r>
            <a:r>
              <a:rPr lang="en-GB" sz="8800" i="1" dirty="0">
                <a:effectLst/>
                <a:latin typeface="Times New Roman" panose="02020603050405020304" pitchFamily="18" charset="0"/>
              </a:rPr>
              <a:t>)</a:t>
            </a:r>
            <a:endParaRPr lang="en-GB" sz="8800" b="1" i="0" dirty="0">
              <a:solidFill>
                <a:srgbClr val="1D2A57"/>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423830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D667-9BB4-4404-7D10-503A21ABF3DF}"/>
              </a:ext>
            </a:extLst>
          </p:cNvPr>
          <p:cNvSpPr>
            <a:spLocks noGrp="1"/>
          </p:cNvSpPr>
          <p:nvPr>
            <p:ph type="title"/>
          </p:nvPr>
        </p:nvSpPr>
        <p:spPr>
          <a:xfrm>
            <a:off x="6229351" y="291549"/>
            <a:ext cx="5181600" cy="1815547"/>
          </a:xfrm>
        </p:spPr>
        <p:txBody>
          <a:bodyPr/>
          <a:lstStyle/>
          <a:p>
            <a:r>
              <a:rPr lang="en-US" dirty="0"/>
              <a:t>Is Churchill Effective?</a:t>
            </a:r>
          </a:p>
        </p:txBody>
      </p:sp>
      <p:sp>
        <p:nvSpPr>
          <p:cNvPr id="3" name="Content Placeholder 2">
            <a:extLst>
              <a:ext uri="{FF2B5EF4-FFF2-40B4-BE49-F238E27FC236}">
                <a16:creationId xmlns:a16="http://schemas.microsoft.com/office/drawing/2014/main" id="{3E0B5B16-24B2-26B5-A298-73084902D116}"/>
              </a:ext>
            </a:extLst>
          </p:cNvPr>
          <p:cNvSpPr>
            <a:spLocks noGrp="1"/>
          </p:cNvSpPr>
          <p:nvPr>
            <p:ph sz="half" idx="1"/>
          </p:nvPr>
        </p:nvSpPr>
        <p:spPr>
          <a:xfrm>
            <a:off x="6229351" y="2107097"/>
            <a:ext cx="5181600" cy="4433404"/>
          </a:xfrm>
        </p:spPr>
        <p:txBody>
          <a:bodyPr>
            <a:normAutofit fontScale="70000" lnSpcReduction="20000"/>
          </a:bodyPr>
          <a:lstStyle/>
          <a:p>
            <a:pPr algn="just"/>
            <a:r>
              <a:rPr lang="en-GB" sz="3600" dirty="0">
                <a:effectLst/>
                <a:latin typeface="SabonNextLTPro"/>
              </a:rPr>
              <a:t>‘Churchill proves, as in most of his public speeches, to be a master of rhetoric. He structurally builds his speech using logos, so that cause is linked to effect. As a result, his reasoning seems to flow without showing nonsense or contradictions. ‘</a:t>
            </a:r>
          </a:p>
          <a:p>
            <a:r>
              <a:rPr lang="en-GB" sz="3600" i="1" dirty="0">
                <a:effectLst/>
                <a:latin typeface="SabonNextLTPro"/>
              </a:rPr>
              <a:t>SEE: Friends and Sponsors of the new Europe: A Discourse Analysis on Churchill’s Speech at the University of Zurich, 19 September 1946 45 </a:t>
            </a:r>
            <a:endParaRPr lang="en-GB" sz="3600" i="1" dirty="0"/>
          </a:p>
          <a:p>
            <a:r>
              <a:rPr lang="en-GB" sz="3600" i="1" dirty="0">
                <a:effectLst/>
                <a:latin typeface="SabonNextLTPro"/>
              </a:rPr>
              <a:t>Francesco </a:t>
            </a:r>
            <a:r>
              <a:rPr lang="en-GB" sz="3600" i="1" dirty="0" err="1">
                <a:effectLst/>
                <a:latin typeface="SabonNextLTPro"/>
              </a:rPr>
              <a:t>Pierini</a:t>
            </a:r>
            <a:r>
              <a:rPr lang="en-GB" sz="3600" i="1" dirty="0">
                <a:effectLst/>
                <a:latin typeface="SabonNextLTPro"/>
              </a:rPr>
              <a:t> in Narrating Europe, 2023</a:t>
            </a:r>
            <a:endParaRPr lang="en-GB" sz="3600" i="1" dirty="0"/>
          </a:p>
          <a:p>
            <a:endParaRPr lang="en-GB" dirty="0"/>
          </a:p>
          <a:p>
            <a:endParaRPr lang="en-US" dirty="0"/>
          </a:p>
        </p:txBody>
      </p:sp>
      <p:sp>
        <p:nvSpPr>
          <p:cNvPr id="4" name="Content Placeholder 3">
            <a:extLst>
              <a:ext uri="{FF2B5EF4-FFF2-40B4-BE49-F238E27FC236}">
                <a16:creationId xmlns:a16="http://schemas.microsoft.com/office/drawing/2014/main" id="{9644BCF4-FDA7-21CD-4C8A-B2D54E4E02FF}"/>
              </a:ext>
            </a:extLst>
          </p:cNvPr>
          <p:cNvSpPr>
            <a:spLocks noGrp="1"/>
          </p:cNvSpPr>
          <p:nvPr>
            <p:ph sz="half" idx="2"/>
          </p:nvPr>
        </p:nvSpPr>
        <p:spPr>
          <a:xfrm>
            <a:off x="706218" y="1322664"/>
            <a:ext cx="4362445" cy="5217836"/>
          </a:xfrm>
        </p:spPr>
        <p:txBody>
          <a:bodyPr>
            <a:normAutofit fontScale="70000" lnSpcReduction="20000"/>
          </a:bodyPr>
          <a:lstStyle/>
          <a:p>
            <a:pPr algn="just"/>
            <a:r>
              <a:rPr lang="en-GB" sz="3600" b="1" dirty="0">
                <a:effectLst/>
                <a:latin typeface="SabonNextLTPro"/>
              </a:rPr>
              <a:t>Churchill: an expert in using words skilfully and with pathos, </a:t>
            </a:r>
            <a:r>
              <a:rPr lang="en-GB" sz="3600" b="1" dirty="0">
                <a:latin typeface="SabonNextLTPro"/>
              </a:rPr>
              <a:t>projects</a:t>
            </a:r>
            <a:r>
              <a:rPr lang="en-GB" sz="3600" b="1" dirty="0">
                <a:effectLst/>
                <a:latin typeface="SabonNextLTPro"/>
              </a:rPr>
              <a:t> vivid images via </a:t>
            </a:r>
            <a:r>
              <a:rPr lang="en-GB" sz="3600" b="1" dirty="0">
                <a:latin typeface="SabonNextLTPro"/>
              </a:rPr>
              <a:t>a rich</a:t>
            </a:r>
            <a:r>
              <a:rPr lang="en-GB" sz="3600" b="1" dirty="0">
                <a:effectLst/>
                <a:latin typeface="SabonNextLTPro"/>
              </a:rPr>
              <a:t> vocabulary  </a:t>
            </a:r>
            <a:endParaRPr lang="en-GB" sz="3600" b="1" dirty="0"/>
          </a:p>
          <a:p>
            <a:pPr algn="just"/>
            <a:r>
              <a:rPr lang="en-GB" sz="3600" dirty="0">
                <a:latin typeface="SabonNextLTPro"/>
              </a:rPr>
              <a:t>In the case we observed he advances an</a:t>
            </a:r>
            <a:r>
              <a:rPr lang="en-GB" sz="3600" dirty="0">
                <a:effectLst/>
                <a:latin typeface="SabonNextLTPro"/>
              </a:rPr>
              <a:t> idea of United Europe, based on Franco-German </a:t>
            </a:r>
            <a:r>
              <a:rPr lang="en-GB" sz="3600" dirty="0">
                <a:latin typeface="SabonNextLTPro"/>
              </a:rPr>
              <a:t>leadership</a:t>
            </a:r>
            <a:r>
              <a:rPr lang="en-GB" sz="3600" dirty="0">
                <a:effectLst/>
                <a:latin typeface="SabonNextLTPro"/>
              </a:rPr>
              <a:t>, and supported by a Britain within a broader international framework.</a:t>
            </a:r>
          </a:p>
          <a:p>
            <a:pPr algn="just"/>
            <a:r>
              <a:rPr lang="en-GB" sz="3600" dirty="0">
                <a:latin typeface="SabonNextLTPro"/>
              </a:rPr>
              <a:t>Is this a</a:t>
            </a:r>
            <a:r>
              <a:rPr lang="en-GB" sz="3600" dirty="0">
                <a:effectLst/>
                <a:latin typeface="SabonNextLTPro"/>
              </a:rPr>
              <a:t> new high after his extraordinary </a:t>
            </a:r>
            <a:r>
              <a:rPr lang="en-GB" sz="3600" dirty="0">
                <a:latin typeface="SabonNextLTPro"/>
              </a:rPr>
              <a:t>public speaking during WW II?</a:t>
            </a:r>
          </a:p>
          <a:p>
            <a:pPr algn="just"/>
            <a:r>
              <a:rPr lang="en-GB" sz="3600" dirty="0">
                <a:latin typeface="SabonNextLTPro"/>
              </a:rPr>
              <a:t>See his famous speech</a:t>
            </a:r>
            <a:r>
              <a:rPr lang="en-GB" sz="3600" dirty="0">
                <a:effectLst/>
                <a:latin typeface="SabonNextLTPro"/>
              </a:rPr>
              <a:t> </a:t>
            </a:r>
            <a:r>
              <a:rPr lang="en-GB" sz="3600" dirty="0"/>
              <a:t>We Shall Fight on the Beaches (1940) </a:t>
            </a:r>
          </a:p>
          <a:p>
            <a:pPr algn="just"/>
            <a:endParaRPr lang="en-GB" sz="3600" dirty="0">
              <a:effectLst/>
              <a:latin typeface="SabonNextLTPro"/>
            </a:endParaRPr>
          </a:p>
          <a:p>
            <a:pPr algn="just"/>
            <a:endParaRPr lang="en-GB" sz="3600" dirty="0"/>
          </a:p>
          <a:p>
            <a:endParaRPr lang="en-US" dirty="0"/>
          </a:p>
        </p:txBody>
      </p:sp>
    </p:spTree>
    <p:extLst>
      <p:ext uri="{BB962C8B-B14F-4D97-AF65-F5344CB8AC3E}">
        <p14:creationId xmlns:p14="http://schemas.microsoft.com/office/powerpoint/2010/main" val="50213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E829-B08F-2762-0D46-EEC59C7C9B24}"/>
              </a:ext>
            </a:extLst>
          </p:cNvPr>
          <p:cNvSpPr>
            <a:spLocks noGrp="1"/>
          </p:cNvSpPr>
          <p:nvPr>
            <p:ph type="title"/>
          </p:nvPr>
        </p:nvSpPr>
        <p:spPr>
          <a:xfrm>
            <a:off x="838200" y="775259"/>
            <a:ext cx="5181600" cy="1901266"/>
          </a:xfrm>
        </p:spPr>
        <p:txBody>
          <a:bodyPr>
            <a:normAutofit/>
          </a:bodyPr>
          <a:lstStyle/>
          <a:p>
            <a:r>
              <a:rPr lang="en-US" dirty="0"/>
              <a:t>The famous round up of the 1940 speech</a:t>
            </a:r>
          </a:p>
        </p:txBody>
      </p:sp>
      <p:sp>
        <p:nvSpPr>
          <p:cNvPr id="3" name="Content Placeholder 2">
            <a:extLst>
              <a:ext uri="{FF2B5EF4-FFF2-40B4-BE49-F238E27FC236}">
                <a16:creationId xmlns:a16="http://schemas.microsoft.com/office/drawing/2014/main" id="{EBAE4AEA-AFE9-95BF-0A9E-B22C2093A7A9}"/>
              </a:ext>
            </a:extLst>
          </p:cNvPr>
          <p:cNvSpPr>
            <a:spLocks noGrp="1"/>
          </p:cNvSpPr>
          <p:nvPr>
            <p:ph sz="half" idx="1"/>
          </p:nvPr>
        </p:nvSpPr>
        <p:spPr/>
        <p:txBody>
          <a:bodyPr>
            <a:normAutofit fontScale="40000" lnSpcReduction="20000"/>
          </a:bodyPr>
          <a:lstStyle/>
          <a:p>
            <a:endParaRPr lang="en-US" dirty="0"/>
          </a:p>
          <a:p>
            <a:endParaRPr lang="en-US" dirty="0"/>
          </a:p>
          <a:p>
            <a:r>
              <a:rPr lang="en-US" dirty="0"/>
              <a:t>https://</a:t>
            </a:r>
            <a:r>
              <a:rPr lang="en-US" dirty="0" err="1"/>
              <a:t>www.nationalchurchillmuseum.org</a:t>
            </a:r>
            <a:r>
              <a:rPr lang="en-US" dirty="0"/>
              <a:t>/</a:t>
            </a:r>
            <a:r>
              <a:rPr lang="en-US" dirty="0" err="1"/>
              <a:t>we-shall-fight-on-the-beaches.html?gad_source</a:t>
            </a:r>
            <a:r>
              <a:rPr lang="en-US" dirty="0"/>
              <a:t>=1&amp;gad_campaignid=22874803617&amp;gbraid=0AAAABA_pmTIX1npFqZoZfUFiY7DSwRMHH&amp;gclid=CjwKCAjwmNLHBhA4EiwA3ts3mbsehtbOcnW5zZVkXVYC-fGNaRyyBf7wDbco96n6mBeX4GXwtkXYSxoC-AIQAvD_BwE </a:t>
            </a:r>
          </a:p>
        </p:txBody>
      </p:sp>
      <p:sp>
        <p:nvSpPr>
          <p:cNvPr id="4" name="Content Placeholder 3">
            <a:extLst>
              <a:ext uri="{FF2B5EF4-FFF2-40B4-BE49-F238E27FC236}">
                <a16:creationId xmlns:a16="http://schemas.microsoft.com/office/drawing/2014/main" id="{1920610D-664D-A6B0-596C-3D743E20900F}"/>
              </a:ext>
            </a:extLst>
          </p:cNvPr>
          <p:cNvSpPr>
            <a:spLocks noGrp="1"/>
          </p:cNvSpPr>
          <p:nvPr>
            <p:ph sz="half" idx="2"/>
          </p:nvPr>
        </p:nvSpPr>
        <p:spPr>
          <a:xfrm>
            <a:off x="6581780" y="1350962"/>
            <a:ext cx="4362445" cy="4731780"/>
          </a:xfrm>
        </p:spPr>
        <p:txBody>
          <a:bodyPr>
            <a:normAutofit fontScale="40000" lnSpcReduction="20000"/>
          </a:bodyPr>
          <a:lstStyle/>
          <a:p>
            <a:endParaRPr lang="en-GB" sz="4600" dirty="0"/>
          </a:p>
          <a:p>
            <a:r>
              <a:rPr lang="en-GB" sz="4600" dirty="0"/>
              <a:t>“We shall go on to the end, we shall fight in France, we shall fight on the seas and oceans, we shall fight with growing confidence and growing strength in the air, we shall defend our Island, whatever the cost may be, we shall fight on the beaches, we shall fight on the landing grounds, we shall fight in the fields and in the streets, we shall fight in the hills; we shall never surrender, and even if, which I do not for a moment believe, this Island or a large part of it were subjugated and starving, then our Empire beyond the seas, armed and guarded by the British Fleet, would carry on the struggle, until, in God's good time, the New World, with all its power and might, steps forth to the rescue and the liberation of the old.”</a:t>
            </a:r>
          </a:p>
          <a:p>
            <a:r>
              <a:rPr lang="en-GB" sz="4600" dirty="0"/>
              <a:t> </a:t>
            </a:r>
          </a:p>
          <a:p>
            <a:r>
              <a:rPr lang="en-GB" sz="4600" b="1" dirty="0"/>
              <a:t>Delivered at the House of Commons on 4 June 1940</a:t>
            </a:r>
            <a:endParaRPr lang="en-GB" sz="4600" dirty="0"/>
          </a:p>
          <a:p>
            <a:endParaRPr lang="en-US" dirty="0"/>
          </a:p>
        </p:txBody>
      </p:sp>
    </p:spTree>
    <p:extLst>
      <p:ext uri="{BB962C8B-B14F-4D97-AF65-F5344CB8AC3E}">
        <p14:creationId xmlns:p14="http://schemas.microsoft.com/office/powerpoint/2010/main" val="145163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EA16D4F-BF6E-842E-8BC0-B5902CB22BA5}"/>
              </a:ext>
            </a:extLst>
          </p:cNvPr>
          <p:cNvSpPr>
            <a:spLocks noGrp="1"/>
          </p:cNvSpPr>
          <p:nvPr>
            <p:ph type="title"/>
          </p:nvPr>
        </p:nvSpPr>
        <p:spPr>
          <a:xfrm>
            <a:off x="838200" y="485775"/>
            <a:ext cx="5181600" cy="2190749"/>
          </a:xfrm>
        </p:spPr>
        <p:txBody>
          <a:bodyPr>
            <a:normAutofit/>
          </a:bodyPr>
          <a:lstStyle/>
          <a:p>
            <a:pPr algn="ctr"/>
            <a:r>
              <a:rPr lang="en-US" sz="2500" dirty="0"/>
              <a:t>‘THE </a:t>
            </a:r>
            <a:r>
              <a:rPr lang="en-US" sz="2500" i="1" dirty="0"/>
              <a:t>SCAFFOLDING</a:t>
            </a:r>
            <a:r>
              <a:rPr lang="en-US" sz="2500" dirty="0"/>
              <a:t> OF RHETORIC’ according to Churchill</a:t>
            </a:r>
          </a:p>
        </p:txBody>
      </p:sp>
      <p:sp>
        <p:nvSpPr>
          <p:cNvPr id="3" name="Content Placeholder 2">
            <a:extLst>
              <a:ext uri="{FF2B5EF4-FFF2-40B4-BE49-F238E27FC236}">
                <a16:creationId xmlns:a16="http://schemas.microsoft.com/office/drawing/2014/main" id="{457B1D5E-021E-7CA2-70E1-A1564CB5C724}"/>
              </a:ext>
            </a:extLst>
          </p:cNvPr>
          <p:cNvSpPr>
            <a:spLocks noGrp="1"/>
          </p:cNvSpPr>
          <p:nvPr>
            <p:ph sz="half" idx="1"/>
            <p:extLst>
              <p:ext uri="{E7BDC344-281C-4309-B0C6-D0EE65EED2A8}">
                <p202:designPr xmlns:p202="http://schemas.microsoft.com/office/powerpoint/2020/02/main">
                  <p202:designTagLst>
                    <p202:designTag name="ARCH:1:CLS" val="LargePlainText"/>
                  </p202:designTagLst>
                </p202:designPr>
              </p:ext>
            </p:extLst>
          </p:nvPr>
        </p:nvSpPr>
        <p:spPr>
          <a:xfrm>
            <a:off x="838200" y="3429000"/>
            <a:ext cx="5181600" cy="2653742"/>
          </a:xfrm>
        </p:spPr>
        <p:txBody>
          <a:bodyPr>
            <a:normAutofit/>
          </a:bodyPr>
          <a:lstStyle/>
          <a:p>
            <a:r>
              <a:rPr lang="en-GB" sz="2800" b="1" kern="1200" dirty="0">
                <a:solidFill>
                  <a:schemeClr val="tx1"/>
                </a:solidFill>
                <a:latin typeface="+mn-lt"/>
                <a:ea typeface="+mn-ea"/>
                <a:cs typeface="+mn-cs"/>
              </a:rPr>
              <a:t>  </a:t>
            </a:r>
            <a:r>
              <a:rPr lang="en-GB" dirty="0"/>
              <a:t>‘the subtle art of combining the various elements that separately mean nothing and collectively mean so much in an harmonious proportion is known to a very few’</a:t>
            </a:r>
            <a:endParaRPr lang="en-US" dirty="0"/>
          </a:p>
        </p:txBody>
      </p:sp>
      <p:pic>
        <p:nvPicPr>
          <p:cNvPr id="5" name="Picture 4" descr="A large crowd of people in a street&#10;&#10;AI-generated content may be incorrect.">
            <a:extLst>
              <a:ext uri="{FF2B5EF4-FFF2-40B4-BE49-F238E27FC236}">
                <a16:creationId xmlns:a16="http://schemas.microsoft.com/office/drawing/2014/main" id="{D81912B0-5DC5-2296-A0E7-C8A1CE3A637B}"/>
              </a:ext>
            </a:extLst>
          </p:cNvPr>
          <p:cNvPicPr>
            <a:picLocks noChangeAspect="1"/>
          </p:cNvPicPr>
          <p:nvPr/>
        </p:nvPicPr>
        <p:blipFill>
          <a:blip r:embed="rId2"/>
          <a:srcRect l="28648" r="12808"/>
          <a:stretch>
            <a:fillRect/>
          </a:stretch>
        </p:blipFill>
        <p:spPr>
          <a:xfrm>
            <a:off x="7010405" y="1350961"/>
            <a:ext cx="4362445" cy="4731780"/>
          </a:xfrm>
          <a:prstGeom prst="rect">
            <a:avLst/>
          </a:prstGeom>
          <a:noFill/>
        </p:spPr>
      </p:pic>
    </p:spTree>
    <p:extLst>
      <p:ext uri="{BB962C8B-B14F-4D97-AF65-F5344CB8AC3E}">
        <p14:creationId xmlns:p14="http://schemas.microsoft.com/office/powerpoint/2010/main" val="391191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B4D5-EF96-3142-31C5-0A3013A82049}"/>
              </a:ext>
            </a:extLst>
          </p:cNvPr>
          <p:cNvSpPr>
            <a:spLocks noGrp="1"/>
          </p:cNvSpPr>
          <p:nvPr>
            <p:ph type="title"/>
          </p:nvPr>
        </p:nvSpPr>
        <p:spPr>
          <a:xfrm>
            <a:off x="838200" y="527539"/>
            <a:ext cx="5181600" cy="2148986"/>
          </a:xfrm>
        </p:spPr>
        <p:txBody>
          <a:bodyPr>
            <a:normAutofit fontScale="90000"/>
          </a:bodyPr>
          <a:lstStyle/>
          <a:p>
            <a:r>
              <a:rPr lang="en-GB" dirty="0"/>
              <a:t>Winston Churchill is viewed as a paradigm of public speaking </a:t>
            </a:r>
            <a:endParaRPr lang="en-US" dirty="0"/>
          </a:p>
        </p:txBody>
      </p:sp>
      <p:sp>
        <p:nvSpPr>
          <p:cNvPr id="3" name="Content Placeholder 2">
            <a:extLst>
              <a:ext uri="{FF2B5EF4-FFF2-40B4-BE49-F238E27FC236}">
                <a16:creationId xmlns:a16="http://schemas.microsoft.com/office/drawing/2014/main" id="{70DB3EC0-FE22-71F4-F9C8-2DCE3E12CBDD}"/>
              </a:ext>
            </a:extLst>
          </p:cNvPr>
          <p:cNvSpPr>
            <a:spLocks noGrp="1"/>
          </p:cNvSpPr>
          <p:nvPr>
            <p:ph sz="half" idx="1"/>
          </p:nvPr>
        </p:nvSpPr>
        <p:spPr/>
        <p:txBody>
          <a:bodyPr>
            <a:normAutofit fontScale="77500" lnSpcReduction="20000"/>
          </a:bodyPr>
          <a:lstStyle/>
          <a:p>
            <a:r>
              <a:rPr lang="en-US" dirty="0"/>
              <a:t>4 Principles</a:t>
            </a:r>
          </a:p>
        </p:txBody>
      </p:sp>
      <p:sp>
        <p:nvSpPr>
          <p:cNvPr id="4" name="Content Placeholder 3">
            <a:extLst>
              <a:ext uri="{FF2B5EF4-FFF2-40B4-BE49-F238E27FC236}">
                <a16:creationId xmlns:a16="http://schemas.microsoft.com/office/drawing/2014/main" id="{394B00CA-2ABE-0673-D3D8-DF87BCE41036}"/>
              </a:ext>
            </a:extLst>
          </p:cNvPr>
          <p:cNvSpPr>
            <a:spLocks noGrp="1"/>
          </p:cNvSpPr>
          <p:nvPr>
            <p:ph sz="half" idx="2"/>
          </p:nvPr>
        </p:nvSpPr>
        <p:spPr>
          <a:xfrm>
            <a:off x="7010405" y="767644"/>
            <a:ext cx="4362445" cy="5655733"/>
          </a:xfrm>
        </p:spPr>
        <p:txBody>
          <a:bodyPr>
            <a:normAutofit fontScale="77500" lnSpcReduction="20000"/>
          </a:bodyPr>
          <a:lstStyle/>
          <a:p>
            <a:r>
              <a:rPr lang="en-GB" dirty="0"/>
              <a:t>Four principles that a speaker must follow according to Churchill</a:t>
            </a:r>
          </a:p>
          <a:p>
            <a:r>
              <a:rPr lang="en-GB" b="1" dirty="0"/>
              <a:t>Correctness of Diction </a:t>
            </a:r>
            <a:r>
              <a:rPr lang="en-GB" dirty="0"/>
              <a:t>(‘knowledge of a language is measured by the nice and exact appreciation of words’); </a:t>
            </a:r>
          </a:p>
          <a:p>
            <a:r>
              <a:rPr lang="en-GB" b="1" dirty="0"/>
              <a:t>Rhythm </a:t>
            </a:r>
            <a:r>
              <a:rPr lang="en-GB" dirty="0"/>
              <a:t>(‘the sentences of the orator when he appeals to his art become long, rolling and sonorous’); </a:t>
            </a:r>
          </a:p>
          <a:p>
            <a:r>
              <a:rPr lang="en-GB" b="1" dirty="0"/>
              <a:t>Accumulation of Argument </a:t>
            </a:r>
            <a:r>
              <a:rPr lang="en-GB" dirty="0"/>
              <a:t>(‘the climax of oratory is reached by a rapid succession of waves of sound and vivid pictures’); </a:t>
            </a:r>
          </a:p>
          <a:p>
            <a:r>
              <a:rPr lang="en-GB" dirty="0"/>
              <a:t>and </a:t>
            </a:r>
            <a:r>
              <a:rPr lang="en-GB" b="1" dirty="0"/>
              <a:t>Analogy</a:t>
            </a:r>
            <a:r>
              <a:rPr lang="en-GB" dirty="0"/>
              <a:t> (‘an apt analogy favours the belief that the unknown is only an extension of the known’). </a:t>
            </a:r>
          </a:p>
          <a:p>
            <a:r>
              <a:rPr lang="en-GB" dirty="0"/>
              <a:t>His formulae for a good speech is still convincing today</a:t>
            </a:r>
            <a:endParaRPr lang="en-US" dirty="0"/>
          </a:p>
        </p:txBody>
      </p:sp>
      <p:pic>
        <p:nvPicPr>
          <p:cNvPr id="6" name="Picture 5">
            <a:extLst>
              <a:ext uri="{FF2B5EF4-FFF2-40B4-BE49-F238E27FC236}">
                <a16:creationId xmlns:a16="http://schemas.microsoft.com/office/drawing/2014/main" id="{CC3845DE-4D40-896D-4C8E-75235E42E45A}"/>
              </a:ext>
            </a:extLst>
          </p:cNvPr>
          <p:cNvPicPr>
            <a:picLocks noChangeAspect="1"/>
          </p:cNvPicPr>
          <p:nvPr/>
        </p:nvPicPr>
        <p:blipFill>
          <a:blip r:embed="rId2"/>
          <a:stretch>
            <a:fillRect/>
          </a:stretch>
        </p:blipFill>
        <p:spPr>
          <a:xfrm>
            <a:off x="0" y="3429000"/>
            <a:ext cx="6502400" cy="4064000"/>
          </a:xfrm>
          <a:prstGeom prst="rect">
            <a:avLst/>
          </a:prstGeom>
        </p:spPr>
      </p:pic>
    </p:spTree>
    <p:extLst>
      <p:ext uri="{BB962C8B-B14F-4D97-AF65-F5344CB8AC3E}">
        <p14:creationId xmlns:p14="http://schemas.microsoft.com/office/powerpoint/2010/main" val="385385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0FBF-2AC5-F816-3497-10F0AD06555F}"/>
              </a:ext>
            </a:extLst>
          </p:cNvPr>
          <p:cNvSpPr>
            <a:spLocks noGrp="1"/>
          </p:cNvSpPr>
          <p:nvPr>
            <p:ph type="title"/>
          </p:nvPr>
        </p:nvSpPr>
        <p:spPr/>
        <p:txBody>
          <a:bodyPr/>
          <a:lstStyle/>
          <a:p>
            <a:r>
              <a:rPr lang="en-US" dirty="0"/>
              <a:t>His most famous ways defined</a:t>
            </a:r>
          </a:p>
        </p:txBody>
      </p:sp>
      <p:sp>
        <p:nvSpPr>
          <p:cNvPr id="3" name="Content Placeholder 2">
            <a:extLst>
              <a:ext uri="{FF2B5EF4-FFF2-40B4-BE49-F238E27FC236}">
                <a16:creationId xmlns:a16="http://schemas.microsoft.com/office/drawing/2014/main" id="{A7057289-05F8-6DCD-CD58-6B0DFD739927}"/>
              </a:ext>
            </a:extLst>
          </p:cNvPr>
          <p:cNvSpPr>
            <a:spLocks noGrp="1"/>
          </p:cNvSpPr>
          <p:nvPr>
            <p:ph sz="half" idx="1"/>
          </p:nvPr>
        </p:nvSpPr>
        <p:spPr/>
        <p:txBody>
          <a:bodyPr>
            <a:normAutofit fontScale="85000" lnSpcReduction="20000"/>
          </a:bodyPr>
          <a:lstStyle/>
          <a:p>
            <a:r>
              <a:rPr lang="en-GB" sz="2600" b="1" dirty="0"/>
              <a:t>Anaphora</a:t>
            </a:r>
            <a:r>
              <a:rPr lang="en-GB" sz="2600" dirty="0"/>
              <a:t> The repetition of words or phrases at the start of a succession of clauses. </a:t>
            </a:r>
            <a:r>
              <a:rPr lang="en-GB" sz="2600" i="1" dirty="0"/>
              <a:t>‘We shall fight on the beaches. We shall fight on the landing grounds. We shall fight in the fields, and in the streets, we shall fight in the hills. We shall never surrender’</a:t>
            </a:r>
            <a:endParaRPr lang="en-US" sz="2600" dirty="0"/>
          </a:p>
        </p:txBody>
      </p:sp>
      <p:sp>
        <p:nvSpPr>
          <p:cNvPr id="4" name="Content Placeholder 3">
            <a:extLst>
              <a:ext uri="{FF2B5EF4-FFF2-40B4-BE49-F238E27FC236}">
                <a16:creationId xmlns:a16="http://schemas.microsoft.com/office/drawing/2014/main" id="{EA59F2F6-98ED-7846-5897-EDDDEA001017}"/>
              </a:ext>
            </a:extLst>
          </p:cNvPr>
          <p:cNvSpPr>
            <a:spLocks noGrp="1"/>
          </p:cNvSpPr>
          <p:nvPr>
            <p:ph sz="half" idx="2"/>
          </p:nvPr>
        </p:nvSpPr>
        <p:spPr>
          <a:xfrm>
            <a:off x="7010405" y="1350961"/>
            <a:ext cx="4362445" cy="5190516"/>
          </a:xfrm>
        </p:spPr>
        <p:txBody>
          <a:bodyPr>
            <a:normAutofit fontScale="85000" lnSpcReduction="20000"/>
          </a:bodyPr>
          <a:lstStyle/>
          <a:p>
            <a:r>
              <a:rPr lang="en-GB" b="1" dirty="0"/>
              <a:t>Litotes</a:t>
            </a:r>
            <a:r>
              <a:rPr lang="en-GB" dirty="0"/>
              <a:t> Deliberate understatement. </a:t>
            </a:r>
            <a:r>
              <a:rPr lang="en-GB" i="1" dirty="0"/>
              <a:t>‘Business carried on as usual during alterations on the map of Europe’</a:t>
            </a:r>
          </a:p>
          <a:p>
            <a:r>
              <a:rPr lang="en-GB" b="1" dirty="0"/>
              <a:t>Paronomasia</a:t>
            </a:r>
            <a:r>
              <a:rPr lang="en-GB" dirty="0"/>
              <a:t> Using similar-sounding words or phrases. </a:t>
            </a:r>
            <a:r>
              <a:rPr lang="en-GB" i="1" dirty="0"/>
              <a:t>‘To jaw-jaw is always better than to war-war’</a:t>
            </a:r>
          </a:p>
          <a:p>
            <a:r>
              <a:rPr lang="en-GB" b="1" dirty="0"/>
              <a:t>Catachresis</a:t>
            </a:r>
            <a:r>
              <a:rPr lang="en-GB" dirty="0"/>
              <a:t> An arresting image that pushes the boundaries of ordinary usage. </a:t>
            </a:r>
            <a:r>
              <a:rPr lang="en-GB" i="1" dirty="0"/>
              <a:t>‘...a new Dark Age made more sinister... by the lights of perverted science’</a:t>
            </a:r>
          </a:p>
          <a:p>
            <a:r>
              <a:rPr lang="en-GB" b="1" dirty="0"/>
              <a:t>Epizeuxis</a:t>
            </a:r>
            <a:r>
              <a:rPr lang="en-GB" dirty="0"/>
              <a:t> Emphatic repetition. </a:t>
            </a:r>
            <a:r>
              <a:rPr lang="en-GB" i="1" dirty="0"/>
              <a:t>‘...this is the lesson: never give in, never give in, never, never, never, never.</a:t>
            </a:r>
            <a:endParaRPr lang="en-US" dirty="0"/>
          </a:p>
        </p:txBody>
      </p:sp>
    </p:spTree>
    <p:extLst>
      <p:ext uri="{BB962C8B-B14F-4D97-AF65-F5344CB8AC3E}">
        <p14:creationId xmlns:p14="http://schemas.microsoft.com/office/powerpoint/2010/main" val="181497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EBC0-939F-E817-676C-F4F503B4767E}"/>
              </a:ext>
            </a:extLst>
          </p:cNvPr>
          <p:cNvSpPr>
            <a:spLocks noGrp="1"/>
          </p:cNvSpPr>
          <p:nvPr>
            <p:ph type="title"/>
          </p:nvPr>
        </p:nvSpPr>
        <p:spPr>
          <a:xfrm>
            <a:off x="838200" y="595745"/>
            <a:ext cx="5181600" cy="2679700"/>
          </a:xfrm>
        </p:spPr>
        <p:txBody>
          <a:bodyPr>
            <a:normAutofit fontScale="90000"/>
          </a:bodyPr>
          <a:lstStyle/>
          <a:p>
            <a:r>
              <a:rPr lang="en-US" dirty="0"/>
              <a:t>Conclusions: Is good </a:t>
            </a:r>
            <a:r>
              <a:rPr lang="en-US" dirty="0" err="1"/>
              <a:t>Rethoric</a:t>
            </a:r>
            <a:r>
              <a:rPr lang="en-US" dirty="0"/>
              <a:t> indispensable in politics? And other questions</a:t>
            </a:r>
          </a:p>
        </p:txBody>
      </p:sp>
      <p:sp>
        <p:nvSpPr>
          <p:cNvPr id="3" name="Content Placeholder 2">
            <a:extLst>
              <a:ext uri="{FF2B5EF4-FFF2-40B4-BE49-F238E27FC236}">
                <a16:creationId xmlns:a16="http://schemas.microsoft.com/office/drawing/2014/main" id="{39C6BA69-6826-4840-C7E9-D6643CD7B841}"/>
              </a:ext>
            </a:extLst>
          </p:cNvPr>
          <p:cNvSpPr>
            <a:spLocks noGrp="1"/>
          </p:cNvSpPr>
          <p:nvPr>
            <p:ph sz="half" idx="1"/>
          </p:nvPr>
        </p:nvSpPr>
        <p:spPr/>
        <p:txBody>
          <a:bodyPr/>
          <a:lstStyle/>
          <a:p>
            <a:r>
              <a:rPr lang="en-US" dirty="0"/>
              <a:t> </a:t>
            </a:r>
          </a:p>
        </p:txBody>
      </p:sp>
      <p:sp>
        <p:nvSpPr>
          <p:cNvPr id="4" name="Content Placeholder 3">
            <a:extLst>
              <a:ext uri="{FF2B5EF4-FFF2-40B4-BE49-F238E27FC236}">
                <a16:creationId xmlns:a16="http://schemas.microsoft.com/office/drawing/2014/main" id="{9C0A945A-4BC3-726E-8882-CDFB11A4957C}"/>
              </a:ext>
            </a:extLst>
          </p:cNvPr>
          <p:cNvSpPr>
            <a:spLocks noGrp="1"/>
          </p:cNvSpPr>
          <p:nvPr>
            <p:ph sz="half" idx="2"/>
          </p:nvPr>
        </p:nvSpPr>
        <p:spPr/>
        <p:txBody>
          <a:bodyPr/>
          <a:lstStyle/>
          <a:p>
            <a:r>
              <a:rPr lang="en-US" dirty="0"/>
              <a:t>Can a leader be convincing when reading a speech mainly written by a speech writer?</a:t>
            </a:r>
          </a:p>
          <a:p>
            <a:r>
              <a:rPr lang="en-US" dirty="0"/>
              <a:t>Can a strong political point be made by a mediocre </a:t>
            </a:r>
            <a:r>
              <a:rPr lang="en-US"/>
              <a:t>speaker?</a:t>
            </a:r>
            <a:endParaRPr lang="en-US" dirty="0"/>
          </a:p>
          <a:p>
            <a:r>
              <a:rPr lang="en-US" dirty="0"/>
              <a:t>Your questions?</a:t>
            </a:r>
          </a:p>
          <a:p>
            <a:endParaRPr lang="en-US" dirty="0"/>
          </a:p>
        </p:txBody>
      </p:sp>
      <p:pic>
        <p:nvPicPr>
          <p:cNvPr id="5" name="Picture 4" descr="Winston Churchill ">
            <a:extLst>
              <a:ext uri="{FF2B5EF4-FFF2-40B4-BE49-F238E27FC236}">
                <a16:creationId xmlns:a16="http://schemas.microsoft.com/office/drawing/2014/main" id="{BA96052B-AC39-5BEA-B8EC-1ED8578ABC69}"/>
              </a:ext>
            </a:extLst>
          </p:cNvPr>
          <p:cNvPicPr>
            <a:picLocks noChangeAspect="1"/>
          </p:cNvPicPr>
          <p:nvPr/>
        </p:nvPicPr>
        <p:blipFill>
          <a:blip r:embed="rId2"/>
          <a:stretch>
            <a:fillRect/>
          </a:stretch>
        </p:blipFill>
        <p:spPr>
          <a:xfrm>
            <a:off x="1168889" y="3350287"/>
            <a:ext cx="3746500" cy="2679700"/>
          </a:xfrm>
          <a:prstGeom prst="rect">
            <a:avLst/>
          </a:prstGeom>
        </p:spPr>
      </p:pic>
    </p:spTree>
    <p:extLst>
      <p:ext uri="{BB962C8B-B14F-4D97-AF65-F5344CB8AC3E}">
        <p14:creationId xmlns:p14="http://schemas.microsoft.com/office/powerpoint/2010/main" val="285098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E82A6E-B95D-48E0-88F9-E14AA81B7403}"/>
              </a:ext>
            </a:extLst>
          </p:cNvPr>
          <p:cNvSpPr>
            <a:spLocks noGrp="1"/>
          </p:cNvSpPr>
          <p:nvPr>
            <p:ph type="title"/>
          </p:nvPr>
        </p:nvSpPr>
        <p:spPr/>
        <p:txBody>
          <a:bodyPr/>
          <a:lstStyle/>
          <a:p>
            <a:pPr algn="ctr"/>
            <a:r>
              <a:rPr lang="en-GB" dirty="0"/>
              <a:t>Q&amp;A</a:t>
            </a:r>
          </a:p>
        </p:txBody>
      </p:sp>
    </p:spTree>
    <p:extLst>
      <p:ext uri="{BB962C8B-B14F-4D97-AF65-F5344CB8AC3E}">
        <p14:creationId xmlns:p14="http://schemas.microsoft.com/office/powerpoint/2010/main" val="219363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5827-A3C9-E04D-B43B-F0F967F68F3E}"/>
              </a:ext>
            </a:extLst>
          </p:cNvPr>
          <p:cNvSpPr>
            <a:spLocks noGrp="1"/>
          </p:cNvSpPr>
          <p:nvPr>
            <p:ph type="ctrTitle"/>
          </p:nvPr>
        </p:nvSpPr>
        <p:spPr>
          <a:xfrm>
            <a:off x="2438400" y="1185333"/>
            <a:ext cx="9144000" cy="683224"/>
          </a:xfrm>
        </p:spPr>
        <p:txBody>
          <a:bodyPr>
            <a:normAutofit fontScale="90000"/>
          </a:bodyPr>
          <a:lstStyle/>
          <a:p>
            <a:r>
              <a:rPr lang="en-US" sz="4270" dirty="0"/>
              <a:t>Content of IR communication</a:t>
            </a:r>
          </a:p>
        </p:txBody>
      </p:sp>
      <p:sp>
        <p:nvSpPr>
          <p:cNvPr id="3" name="Subtitle 2">
            <a:extLst>
              <a:ext uri="{FF2B5EF4-FFF2-40B4-BE49-F238E27FC236}">
                <a16:creationId xmlns:a16="http://schemas.microsoft.com/office/drawing/2014/main" id="{9E5E4021-270D-B943-8950-614E01DC508E}"/>
              </a:ext>
            </a:extLst>
          </p:cNvPr>
          <p:cNvSpPr>
            <a:spLocks noGrp="1"/>
          </p:cNvSpPr>
          <p:nvPr>
            <p:ph type="subTitle" idx="1"/>
          </p:nvPr>
        </p:nvSpPr>
        <p:spPr>
          <a:xfrm>
            <a:off x="2438400" y="1868557"/>
            <a:ext cx="9144000" cy="4036943"/>
          </a:xfrm>
        </p:spPr>
        <p:txBody>
          <a:bodyPr>
            <a:normAutofit lnSpcReduction="10000"/>
          </a:bodyPr>
          <a:lstStyle/>
          <a:p>
            <a:pPr algn="just"/>
            <a:r>
              <a:rPr lang="en-GB" sz="2800" dirty="0"/>
              <a:t>Studies of foreign policy and diplomacy - generally - concentrate on the content/message of communication but may not conduct content analysis assessments per sea.</a:t>
            </a:r>
          </a:p>
          <a:p>
            <a:pPr algn="just"/>
            <a:r>
              <a:rPr lang="en-GB" sz="2800" dirty="0"/>
              <a:t>Today as in the past </a:t>
            </a:r>
            <a:r>
              <a:rPr lang="en-GB" sz="2800" i="1" dirty="0"/>
              <a:t>language</a:t>
            </a:r>
            <a:r>
              <a:rPr lang="en-GB" sz="2800" dirty="0"/>
              <a:t> and </a:t>
            </a:r>
            <a:r>
              <a:rPr lang="en-GB" sz="2800" i="1" dirty="0"/>
              <a:t>language skills </a:t>
            </a:r>
            <a:r>
              <a:rPr lang="en-GB" sz="2800" dirty="0"/>
              <a:t>of politicians, diplomats and practitioners are central to the understanding of how political decisions with international projection and the related narratives are shaped, created and communicated and what makes them more or less successful/effective/popular. </a:t>
            </a:r>
            <a:endParaRPr lang="en-GB" dirty="0">
              <a:latin typeface="Times New Roman" panose="02020603050405020304" pitchFamily="18" charset="0"/>
            </a:endParaRPr>
          </a:p>
          <a:p>
            <a:pPr algn="just"/>
            <a:r>
              <a:rPr lang="en-GB" dirty="0">
                <a:latin typeface="Times New Roman" panose="02020603050405020304" pitchFamily="18" charset="0"/>
              </a:rPr>
              <a:t>Some studies of communication by politicians take indeed a discourse analytical approach (Maynard,1994).</a:t>
            </a:r>
          </a:p>
          <a:p>
            <a:endParaRPr lang="en-US" dirty="0"/>
          </a:p>
        </p:txBody>
      </p:sp>
    </p:spTree>
    <p:extLst>
      <p:ext uri="{BB962C8B-B14F-4D97-AF65-F5344CB8AC3E}">
        <p14:creationId xmlns:p14="http://schemas.microsoft.com/office/powerpoint/2010/main" val="35599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6038-08AB-6516-6287-E8CD99D20F0A}"/>
              </a:ext>
            </a:extLst>
          </p:cNvPr>
          <p:cNvSpPr>
            <a:spLocks noGrp="1"/>
          </p:cNvSpPr>
          <p:nvPr>
            <p:ph type="title"/>
          </p:nvPr>
        </p:nvSpPr>
        <p:spPr>
          <a:xfrm>
            <a:off x="6229351" y="660401"/>
            <a:ext cx="5181600" cy="1257299"/>
          </a:xfrm>
        </p:spPr>
        <p:txBody>
          <a:bodyPr>
            <a:normAutofit/>
          </a:bodyPr>
          <a:lstStyle/>
          <a:p>
            <a:pPr algn="ctr"/>
            <a:r>
              <a:rPr lang="en-US" sz="3000" dirty="0"/>
              <a:t>Aristotle: speech is not simply ‘a voice’</a:t>
            </a:r>
          </a:p>
        </p:txBody>
      </p:sp>
      <p:sp>
        <p:nvSpPr>
          <p:cNvPr id="3" name="Content Placeholder 2">
            <a:extLst>
              <a:ext uri="{FF2B5EF4-FFF2-40B4-BE49-F238E27FC236}">
                <a16:creationId xmlns:a16="http://schemas.microsoft.com/office/drawing/2014/main" id="{EF27A17B-AC5C-F607-4C6B-A08F702083F0}"/>
              </a:ext>
            </a:extLst>
          </p:cNvPr>
          <p:cNvSpPr>
            <a:spLocks noGrp="1"/>
          </p:cNvSpPr>
          <p:nvPr>
            <p:ph sz="half" idx="1"/>
          </p:nvPr>
        </p:nvSpPr>
        <p:spPr>
          <a:xfrm>
            <a:off x="6229351" y="2413000"/>
            <a:ext cx="5181600" cy="3603488"/>
          </a:xfrm>
        </p:spPr>
        <p:txBody>
          <a:bodyPr>
            <a:noAutofit/>
          </a:bodyPr>
          <a:lstStyle/>
          <a:p>
            <a:pPr algn="just"/>
            <a:r>
              <a:rPr lang="en-GB" sz="2700" dirty="0"/>
              <a:t>The Greco-Roman tradition regarded humans as defined by </a:t>
            </a:r>
            <a:r>
              <a:rPr lang="en-GB" sz="2700" b="1" dirty="0"/>
              <a:t>the ability to speak as a pivotal</a:t>
            </a:r>
            <a:r>
              <a:rPr lang="en-GB" sz="2700" dirty="0"/>
              <a:t> prerogative allowing them to live together in groups. </a:t>
            </a:r>
          </a:p>
          <a:p>
            <a:pPr algn="just"/>
            <a:r>
              <a:rPr lang="en-GB" sz="2700" b="1" dirty="0"/>
              <a:t>Today rhetorical practice</a:t>
            </a:r>
            <a:r>
              <a:rPr lang="en-GB" sz="2700" dirty="0"/>
              <a:t>, in the form of public relations and </a:t>
            </a:r>
            <a:r>
              <a:rPr lang="en-GB" sz="2700" b="1" dirty="0"/>
              <a:t>‘spin’, is </a:t>
            </a:r>
            <a:r>
              <a:rPr lang="en-GB" sz="2700" dirty="0"/>
              <a:t>fuelled by its  media/social-media projection.</a:t>
            </a:r>
            <a:endParaRPr lang="en-US" sz="2700" dirty="0"/>
          </a:p>
        </p:txBody>
      </p:sp>
      <p:sp>
        <p:nvSpPr>
          <p:cNvPr id="4" name="Content Placeholder 3">
            <a:extLst>
              <a:ext uri="{FF2B5EF4-FFF2-40B4-BE49-F238E27FC236}">
                <a16:creationId xmlns:a16="http://schemas.microsoft.com/office/drawing/2014/main" id="{9BC411E4-B3BB-82F4-35DE-454176A441A5}"/>
              </a:ext>
            </a:extLst>
          </p:cNvPr>
          <p:cNvSpPr>
            <a:spLocks noGrp="1"/>
          </p:cNvSpPr>
          <p:nvPr>
            <p:ph sz="half" idx="2"/>
          </p:nvPr>
        </p:nvSpPr>
        <p:spPr>
          <a:xfrm>
            <a:off x="680818" y="571500"/>
            <a:ext cx="4362445" cy="6108700"/>
          </a:xfrm>
        </p:spPr>
        <p:txBody>
          <a:bodyPr>
            <a:normAutofit fontScale="25000" lnSpcReduction="20000"/>
          </a:bodyPr>
          <a:lstStyle/>
          <a:p>
            <a:pPr algn="ctr"/>
            <a:r>
              <a:rPr lang="en-GB" sz="10000" b="1" dirty="0">
                <a:latin typeface="Times New Roman" panose="02020603050405020304" pitchFamily="18" charset="0"/>
              </a:rPr>
              <a:t>Language is central to political life </a:t>
            </a:r>
          </a:p>
          <a:p>
            <a:pPr algn="just"/>
            <a:endParaRPr lang="en-GB" sz="10000" b="1" dirty="0">
              <a:latin typeface="Times New Roman" panose="02020603050405020304" pitchFamily="18" charset="0"/>
            </a:endParaRPr>
          </a:p>
          <a:p>
            <a:pPr algn="just"/>
            <a:r>
              <a:rPr lang="en-GB" sz="10000" b="1" dirty="0">
                <a:latin typeface="Times New Roman" panose="02020603050405020304" pitchFamily="18" charset="0"/>
              </a:rPr>
              <a:t>In this module we focus on the importance of ‘language’ and of discourse management in politics.</a:t>
            </a:r>
          </a:p>
          <a:p>
            <a:pPr algn="just"/>
            <a:r>
              <a:rPr lang="en-GB" sz="10000" dirty="0">
                <a:latin typeface="Times New Roman" panose="02020603050405020304" pitchFamily="18" charset="0"/>
              </a:rPr>
              <a:t>Aristotle saw it in teleological terms, or as some linguists would say: in functional terms.</a:t>
            </a:r>
          </a:p>
          <a:p>
            <a:pPr algn="just"/>
            <a:endParaRPr lang="en-GB" sz="10000" dirty="0">
              <a:latin typeface="Times New Roman" panose="02020603050405020304" pitchFamily="18" charset="0"/>
            </a:endParaRPr>
          </a:p>
          <a:p>
            <a:pPr algn="just"/>
            <a:r>
              <a:rPr lang="en-GB" sz="10000" dirty="0">
                <a:latin typeface="Times New Roman" panose="02020603050405020304" pitchFamily="18" charset="0"/>
              </a:rPr>
              <a:t>Contemporary terms ‘spin’, ‘put a spin on’ and ‘spin doctor’ reflect the public belief in the existence of and significance of discourse management including manipulation.</a:t>
            </a:r>
            <a:endParaRPr lang="en-US" sz="10000" dirty="0">
              <a:latin typeface="Times New Roman" panose="02020603050405020304" pitchFamily="18" charset="0"/>
            </a:endParaRPr>
          </a:p>
          <a:p>
            <a:pPr algn="just"/>
            <a:r>
              <a:rPr lang="en-US" sz="7600" dirty="0">
                <a:latin typeface="Times New Roman" panose="02020603050405020304" pitchFamily="18" charset="0"/>
              </a:rPr>
              <a:t>See: Paul Chilton, </a:t>
            </a:r>
            <a:r>
              <a:rPr lang="en-US" sz="7600" dirty="0" err="1">
                <a:latin typeface="Times New Roman" panose="02020603050405020304" pitchFamily="18" charset="0"/>
              </a:rPr>
              <a:t>Analysing</a:t>
            </a:r>
            <a:r>
              <a:rPr lang="en-US" sz="7600" dirty="0">
                <a:latin typeface="Times New Roman" panose="02020603050405020304" pitchFamily="18" charset="0"/>
              </a:rPr>
              <a:t> Political Discourse. Theory and Practice: 2025</a:t>
            </a:r>
          </a:p>
          <a:p>
            <a:endParaRPr lang="en-US" dirty="0"/>
          </a:p>
        </p:txBody>
      </p:sp>
    </p:spTree>
    <p:extLst>
      <p:ext uri="{BB962C8B-B14F-4D97-AF65-F5344CB8AC3E}">
        <p14:creationId xmlns:p14="http://schemas.microsoft.com/office/powerpoint/2010/main" val="131946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45" name="Freeform: Shape 1044">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7" name="Freeform: Shape 104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998E025-CE7C-8CE6-BD77-BB00B8F2AD25}"/>
              </a:ext>
            </a:extLst>
          </p:cNvPr>
          <p:cNvSpPr>
            <a:spLocks noGrp="1"/>
          </p:cNvSpPr>
          <p:nvPr>
            <p:ph type="title"/>
          </p:nvPr>
        </p:nvSpPr>
        <p:spPr>
          <a:xfrm>
            <a:off x="804672" y="1412489"/>
            <a:ext cx="2871095" cy="2127124"/>
          </a:xfrm>
        </p:spPr>
        <p:txBody>
          <a:bodyPr anchor="t">
            <a:normAutofit/>
          </a:bodyPr>
          <a:lstStyle/>
          <a:p>
            <a:r>
              <a:rPr lang="en-US" sz="3600" dirty="0">
                <a:solidFill>
                  <a:schemeClr val="bg1"/>
                </a:solidFill>
              </a:rPr>
              <a:t>Political Discourse and its impact</a:t>
            </a:r>
          </a:p>
        </p:txBody>
      </p:sp>
      <p:sp>
        <p:nvSpPr>
          <p:cNvPr id="8" name="Content Placeholder 7">
            <a:extLst>
              <a:ext uri="{FF2B5EF4-FFF2-40B4-BE49-F238E27FC236}">
                <a16:creationId xmlns:a16="http://schemas.microsoft.com/office/drawing/2014/main" id="{3EAA9902-253C-00C5-324B-51A9D9512276}"/>
              </a:ext>
            </a:extLst>
          </p:cNvPr>
          <p:cNvSpPr>
            <a:spLocks noGrp="1"/>
          </p:cNvSpPr>
          <p:nvPr>
            <p:ph sz="half" idx="2"/>
          </p:nvPr>
        </p:nvSpPr>
        <p:spPr>
          <a:xfrm>
            <a:off x="4480438" y="139700"/>
            <a:ext cx="3644635" cy="6578600"/>
          </a:xfrm>
        </p:spPr>
        <p:txBody>
          <a:bodyPr>
            <a:normAutofit fontScale="25000" lnSpcReduction="20000"/>
          </a:bodyPr>
          <a:lstStyle/>
          <a:p>
            <a:pPr algn="just"/>
            <a:endParaRPr lang="en-GB" sz="10000" dirty="0">
              <a:latin typeface="Times New Roman" panose="02020603050405020304" pitchFamily="18" charset="0"/>
            </a:endParaRPr>
          </a:p>
          <a:p>
            <a:pPr algn="just"/>
            <a:r>
              <a:rPr lang="en-GB" sz="11200" b="1" i="1" dirty="0">
                <a:latin typeface="Times New Roman" panose="02020603050405020304" pitchFamily="18" charset="0"/>
              </a:rPr>
              <a:t>What exactly is 'political discourse’? </a:t>
            </a:r>
          </a:p>
          <a:p>
            <a:pPr algn="just"/>
            <a:r>
              <a:rPr lang="en-GB" sz="11200" dirty="0">
                <a:latin typeface="Times New Roman" panose="02020603050405020304" pitchFamily="18" charset="0"/>
              </a:rPr>
              <a:t>  It is meant as ‘language in use’  </a:t>
            </a:r>
            <a:endParaRPr lang="en-GB" sz="10000" dirty="0">
              <a:latin typeface="Times New Roman" panose="02020603050405020304" pitchFamily="18" charset="0"/>
            </a:endParaRPr>
          </a:p>
          <a:p>
            <a:pPr algn="just"/>
            <a:r>
              <a:rPr lang="en-GB" sz="10000" dirty="0">
                <a:latin typeface="Times New Roman" panose="02020603050405020304" pitchFamily="18" charset="0"/>
              </a:rPr>
              <a:t>We refer to text and talk of professional politicians or  other key members of the political apparatus: members of government, parliament or political parties but also more broadly actors of the public national-international scene .</a:t>
            </a:r>
          </a:p>
          <a:p>
            <a:pPr algn="just"/>
            <a:r>
              <a:rPr lang="en-GB" sz="10000" dirty="0">
                <a:latin typeface="Times New Roman" panose="02020603050405020304" pitchFamily="18" charset="0"/>
              </a:rPr>
              <a:t>A parliamentary debate,  campaign speech, a provocative, revolutionary content or slogan launched at a public event are among the many genres of political discourse.</a:t>
            </a:r>
          </a:p>
          <a:p>
            <a:pPr algn="just"/>
            <a:endParaRPr lang="en-GB" sz="10000" dirty="0">
              <a:latin typeface="Times New Roman" panose="02020603050405020304" pitchFamily="18" charset="0"/>
            </a:endParaRPr>
          </a:p>
          <a:p>
            <a:pPr algn="just"/>
            <a:endParaRPr kumimoji="0" lang="en-US" altLang="en-US" sz="1200" b="0" i="0" u="none" strike="noStrike" cap="none" normalizeH="0" baseline="0" dirty="0">
              <a:ln>
                <a:noFill/>
              </a:ln>
              <a:effectLst/>
              <a:latin typeface="Times New Roman" panose="02020603050405020304" pitchFamily="18" charset="0"/>
            </a:endParaRPr>
          </a:p>
          <a:p>
            <a:pPr marL="0" marR="0" lvl="0" indent="0" defTabSz="914400" rtl="0" eaLnBrk="0" fontAlgn="base" latinLnBrk="0" hangingPunct="0">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rPr>
              <a:t>                            </a:t>
            </a:r>
          </a:p>
          <a:p>
            <a:endParaRPr lang="en-US" sz="8800" dirty="0"/>
          </a:p>
        </p:txBody>
      </p:sp>
      <p:sp>
        <p:nvSpPr>
          <p:cNvPr id="1040" name="Content Placeholder 6">
            <a:extLst>
              <a:ext uri="{FF2B5EF4-FFF2-40B4-BE49-F238E27FC236}">
                <a16:creationId xmlns:a16="http://schemas.microsoft.com/office/drawing/2014/main" id="{CD02C59D-54A7-3CCE-A6F3-96AF80BE4649}"/>
              </a:ext>
            </a:extLst>
          </p:cNvPr>
          <p:cNvSpPr>
            <a:spLocks noGrp="1"/>
          </p:cNvSpPr>
          <p:nvPr>
            <p:ph sz="half" idx="1"/>
          </p:nvPr>
        </p:nvSpPr>
        <p:spPr>
          <a:xfrm>
            <a:off x="8320657" y="139700"/>
            <a:ext cx="2926080" cy="6464300"/>
          </a:xfrm>
        </p:spPr>
        <p:txBody>
          <a:bodyPr>
            <a:noAutofit/>
          </a:bodyPr>
          <a:lstStyle/>
          <a:p>
            <a:pPr algn="just"/>
            <a:r>
              <a:rPr lang="en-GB" b="1" i="1" dirty="0">
                <a:latin typeface="Times New Roman" panose="02020603050405020304" pitchFamily="18" charset="0"/>
              </a:rPr>
              <a:t> And the recipient?  </a:t>
            </a:r>
            <a:r>
              <a:rPr lang="en-GB" sz="2500" dirty="0">
                <a:latin typeface="Times New Roman" panose="02020603050405020304" pitchFamily="18" charset="0"/>
              </a:rPr>
              <a:t>The public, the people, citizens in general including specific groups within civil society or the business community.</a:t>
            </a:r>
          </a:p>
          <a:p>
            <a:pPr algn="just"/>
            <a:endParaRPr lang="en-GB" sz="2000" dirty="0">
              <a:latin typeface="Times New Roman" panose="02020603050405020304" pitchFamily="18" charset="0"/>
            </a:endParaRPr>
          </a:p>
        </p:txBody>
      </p:sp>
      <p:pic>
        <p:nvPicPr>
          <p:cNvPr id="1026" name="Picture 2" descr="page7image39143104">
            <a:extLst>
              <a:ext uri="{FF2B5EF4-FFF2-40B4-BE49-F238E27FC236}">
                <a16:creationId xmlns:a16="http://schemas.microsoft.com/office/drawing/2014/main" id="{920AC9CB-7853-10AC-4773-E21ED81E4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36525"/>
            <a:ext cx="15494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2781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EF63-7D16-EB6B-1CA6-FF041B187F68}"/>
              </a:ext>
            </a:extLst>
          </p:cNvPr>
          <p:cNvSpPr>
            <a:spLocks noGrp="1"/>
          </p:cNvSpPr>
          <p:nvPr>
            <p:ph type="title"/>
          </p:nvPr>
        </p:nvSpPr>
        <p:spPr>
          <a:xfrm>
            <a:off x="6229351" y="632179"/>
            <a:ext cx="5181600" cy="2044346"/>
          </a:xfrm>
        </p:spPr>
        <p:txBody>
          <a:bodyPr>
            <a:normAutofit/>
          </a:bodyPr>
          <a:lstStyle/>
          <a:p>
            <a:pPr algn="ctr"/>
            <a:r>
              <a:rPr lang="en-GB" sz="2800" b="1" i="1" dirty="0">
                <a:latin typeface="Times New Roman" panose="02020603050405020304" pitchFamily="18" charset="0"/>
              </a:rPr>
              <a:t>IMPACT</a:t>
            </a:r>
            <a:br>
              <a:rPr lang="en-GB" sz="2800" b="1" i="1" dirty="0">
                <a:latin typeface="Times New Roman" panose="02020603050405020304" pitchFamily="18" charset="0"/>
              </a:rPr>
            </a:br>
            <a:r>
              <a:rPr lang="en-GB" sz="2800" b="1" i="1" dirty="0">
                <a:latin typeface="Times New Roman" panose="02020603050405020304" pitchFamily="18" charset="0"/>
              </a:rPr>
              <a:t>What impact can a political talk/speech/ address produce?</a:t>
            </a:r>
            <a:br>
              <a:rPr lang="en-GB" sz="2800" dirty="0">
                <a:latin typeface="Times New Roman" panose="02020603050405020304" pitchFamily="18" charset="0"/>
              </a:rPr>
            </a:br>
            <a:endParaRPr lang="en-US" sz="2500" dirty="0"/>
          </a:p>
        </p:txBody>
      </p:sp>
      <p:sp>
        <p:nvSpPr>
          <p:cNvPr id="3" name="Content Placeholder 2">
            <a:extLst>
              <a:ext uri="{FF2B5EF4-FFF2-40B4-BE49-F238E27FC236}">
                <a16:creationId xmlns:a16="http://schemas.microsoft.com/office/drawing/2014/main" id="{AA9302DB-4A25-B2FE-3917-E02A50824529}"/>
              </a:ext>
            </a:extLst>
          </p:cNvPr>
          <p:cNvSpPr>
            <a:spLocks noGrp="1"/>
          </p:cNvSpPr>
          <p:nvPr>
            <p:ph sz="half" idx="1"/>
          </p:nvPr>
        </p:nvSpPr>
        <p:spPr>
          <a:xfrm>
            <a:off x="6229351" y="3409950"/>
            <a:ext cx="5181600" cy="2911828"/>
          </a:xfrm>
        </p:spPr>
        <p:txBody>
          <a:bodyPr>
            <a:normAutofit/>
          </a:bodyPr>
          <a:lstStyle/>
          <a:p>
            <a:pPr algn="ctr"/>
            <a:r>
              <a:rPr lang="en-GB" b="1" dirty="0">
                <a:latin typeface="Times New Roman" panose="02020603050405020304" pitchFamily="18" charset="0"/>
              </a:rPr>
              <a:t>The speaker may be more or less </a:t>
            </a:r>
            <a:r>
              <a:rPr lang="en-GB" b="1" dirty="0" err="1">
                <a:latin typeface="Times New Roman" panose="02020603050405020304" pitchFamily="18" charset="0"/>
              </a:rPr>
              <a:t>rethorically</a:t>
            </a:r>
            <a:r>
              <a:rPr lang="en-GB" b="1" dirty="0">
                <a:latin typeface="Times New Roman" panose="02020603050405020304" pitchFamily="18" charset="0"/>
              </a:rPr>
              <a:t> proficient, resort to persuasion, with psychological techniques, or make use of linguistic and extra-linguistic tools: body language and skilful voice training</a:t>
            </a:r>
            <a:r>
              <a:rPr lang="en-GB" dirty="0">
                <a:latin typeface="Times New Roman" panose="02020603050405020304" pitchFamily="18" charset="0"/>
              </a:rPr>
              <a:t>. </a:t>
            </a:r>
          </a:p>
          <a:p>
            <a:endParaRPr lang="en-US" dirty="0"/>
          </a:p>
        </p:txBody>
      </p:sp>
      <p:sp>
        <p:nvSpPr>
          <p:cNvPr id="4" name="Content Placeholder 3">
            <a:extLst>
              <a:ext uri="{FF2B5EF4-FFF2-40B4-BE49-F238E27FC236}">
                <a16:creationId xmlns:a16="http://schemas.microsoft.com/office/drawing/2014/main" id="{8EC944D6-D32F-6EEE-8EE9-B13ED0E36C49}"/>
              </a:ext>
            </a:extLst>
          </p:cNvPr>
          <p:cNvSpPr>
            <a:spLocks noGrp="1"/>
          </p:cNvSpPr>
          <p:nvPr>
            <p:ph sz="half" idx="2"/>
          </p:nvPr>
        </p:nvSpPr>
        <p:spPr>
          <a:xfrm>
            <a:off x="706218" y="846667"/>
            <a:ext cx="4362445" cy="5328355"/>
          </a:xfrm>
        </p:spPr>
        <p:txBody>
          <a:bodyPr>
            <a:normAutofit/>
          </a:bodyPr>
          <a:lstStyle/>
          <a:p>
            <a:pPr algn="just"/>
            <a:r>
              <a:rPr lang="en-GB" b="1" dirty="0">
                <a:latin typeface="Times New Roman" panose="02020603050405020304" pitchFamily="18" charset="0"/>
              </a:rPr>
              <a:t>It can bring about:</a:t>
            </a:r>
          </a:p>
          <a:p>
            <a:pPr marL="342900" indent="-342900" algn="just">
              <a:buAutoNum type="arabicParenR"/>
            </a:pPr>
            <a:r>
              <a:rPr lang="en-GB" b="1" dirty="0">
                <a:latin typeface="Times New Roman" panose="02020603050405020304" pitchFamily="18" charset="0"/>
              </a:rPr>
              <a:t>cognitive changes</a:t>
            </a:r>
            <a:r>
              <a:rPr lang="en-GB" dirty="0">
                <a:latin typeface="Times New Roman" panose="02020603050405020304" pitchFamily="18" charset="0"/>
              </a:rPr>
              <a:t>: when new knowledge is conveyed;</a:t>
            </a:r>
          </a:p>
          <a:p>
            <a:pPr marL="342900" indent="-342900" algn="just">
              <a:buAutoNum type="arabicParenR"/>
            </a:pPr>
            <a:r>
              <a:rPr lang="en-GB" b="1" dirty="0">
                <a:latin typeface="Times New Roman" panose="02020603050405020304" pitchFamily="18" charset="0"/>
              </a:rPr>
              <a:t>effective changes</a:t>
            </a:r>
            <a:r>
              <a:rPr lang="en-GB" dirty="0">
                <a:latin typeface="Times New Roman" panose="02020603050405020304" pitchFamily="18" charset="0"/>
              </a:rPr>
              <a:t>: when new feelings and ideas are produced in the recip­ient’s mind;</a:t>
            </a:r>
          </a:p>
          <a:p>
            <a:pPr marL="342900" indent="-342900" algn="just">
              <a:buAutoNum type="arabicParenR"/>
            </a:pPr>
            <a:r>
              <a:rPr lang="en-GB" b="1" dirty="0">
                <a:latin typeface="Times New Roman" panose="02020603050405020304" pitchFamily="18" charset="0"/>
              </a:rPr>
              <a:t>behavioural changes</a:t>
            </a:r>
            <a:r>
              <a:rPr lang="en-GB" dirty="0">
                <a:latin typeface="Times New Roman" panose="02020603050405020304" pitchFamily="18" charset="0"/>
              </a:rPr>
              <a:t>: when new forms of behaviour are brought into being. </a:t>
            </a:r>
          </a:p>
          <a:p>
            <a:endParaRPr lang="en-US" dirty="0"/>
          </a:p>
        </p:txBody>
      </p:sp>
    </p:spTree>
    <p:extLst>
      <p:ext uri="{BB962C8B-B14F-4D97-AF65-F5344CB8AC3E}">
        <p14:creationId xmlns:p14="http://schemas.microsoft.com/office/powerpoint/2010/main" val="2089114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C97C7-143A-7596-8964-E6726767C492}"/>
              </a:ext>
            </a:extLst>
          </p:cNvPr>
          <p:cNvSpPr>
            <a:spLocks noGrp="1"/>
          </p:cNvSpPr>
          <p:nvPr>
            <p:ph type="title"/>
          </p:nvPr>
        </p:nvSpPr>
        <p:spPr>
          <a:xfrm>
            <a:off x="1453478" y="2251881"/>
            <a:ext cx="4556660" cy="2361061"/>
          </a:xfrm>
          <a:ln w="25400" cap="sq">
            <a:solidFill>
              <a:srgbClr val="FFFFFF"/>
            </a:solidFill>
            <a:miter lim="800000"/>
          </a:ln>
        </p:spPr>
        <p:txBody>
          <a:bodyPr wrap="square">
            <a:normAutofit/>
          </a:bodyPr>
          <a:lstStyle/>
          <a:p>
            <a:pPr algn="ctr"/>
            <a:r>
              <a:rPr lang="en-US" sz="2400" dirty="0">
                <a:solidFill>
                  <a:srgbClr val="FFFFFF"/>
                </a:solidFill>
              </a:rPr>
              <a:t>Looking at</a:t>
            </a:r>
            <a:br>
              <a:rPr lang="en-US" sz="2400" dirty="0">
                <a:solidFill>
                  <a:srgbClr val="FFFFFF"/>
                </a:solidFill>
              </a:rPr>
            </a:br>
            <a:r>
              <a:rPr lang="en-US" sz="2400" dirty="0">
                <a:solidFill>
                  <a:srgbClr val="FFFFFF"/>
                </a:solidFill>
              </a:rPr>
              <a:t>Discourse analysis in international relations : does it have revealing power? </a:t>
            </a:r>
          </a:p>
        </p:txBody>
      </p:sp>
      <p:sp>
        <p:nvSpPr>
          <p:cNvPr id="16"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215446E-CE11-EF84-A7F3-99FC70DFE59D}"/>
              </a:ext>
            </a:extLst>
          </p:cNvPr>
          <p:cNvSpPr>
            <a:spLocks noGrp="1"/>
          </p:cNvSpPr>
          <p:nvPr>
            <p:ph sz="half" idx="2"/>
          </p:nvPr>
        </p:nvSpPr>
        <p:spPr>
          <a:xfrm>
            <a:off x="6574536" y="0"/>
            <a:ext cx="5053066" cy="6581422"/>
          </a:xfrm>
        </p:spPr>
        <p:txBody>
          <a:bodyPr>
            <a:noAutofit/>
          </a:bodyPr>
          <a:lstStyle/>
          <a:p>
            <a:pPr algn="just"/>
            <a:r>
              <a:rPr lang="en-GB" sz="2500" dirty="0">
                <a:latin typeface="Times New Roman" panose="02020603050405020304" pitchFamily="18" charset="0"/>
              </a:rPr>
              <a:t> </a:t>
            </a:r>
            <a:r>
              <a:rPr lang="en-GB" sz="2500" b="1" i="1" dirty="0">
                <a:latin typeface="Times New Roman" panose="02020603050405020304" pitchFamily="18" charset="0"/>
              </a:rPr>
              <a:t>Words and covert meanings:</a:t>
            </a:r>
          </a:p>
          <a:p>
            <a:pPr algn="just"/>
            <a:r>
              <a:rPr lang="en-GB" sz="2200" dirty="0">
                <a:latin typeface="Times New Roman" panose="02020603050405020304" pitchFamily="18" charset="0"/>
              </a:rPr>
              <a:t>Manipulation of meaning via euphemisms: for example, ‘killings of civilians  described as `collateral damage’.</a:t>
            </a:r>
          </a:p>
          <a:p>
            <a:pPr algn="just"/>
            <a:r>
              <a:rPr lang="en-GB" sz="2200" dirty="0">
                <a:latin typeface="Times New Roman" panose="02020603050405020304" pitchFamily="18" charset="0"/>
              </a:rPr>
              <a:t>Exclusion and inclusion: use of ‘we’/ ”I”</a:t>
            </a:r>
          </a:p>
          <a:p>
            <a:pPr algn="just"/>
            <a:r>
              <a:rPr lang="en-GB" sz="2200" dirty="0">
                <a:latin typeface="Times New Roman" panose="02020603050405020304" pitchFamily="18" charset="0"/>
              </a:rPr>
              <a:t>Discourse analysis can reveal – for example - forms of covert racism that may influence public opinion.  </a:t>
            </a:r>
          </a:p>
          <a:p>
            <a:pPr algn="just"/>
            <a:r>
              <a:rPr lang="en-GB" sz="2200" dirty="0">
                <a:latin typeface="Times New Roman" panose="02020603050405020304" pitchFamily="18" charset="0"/>
              </a:rPr>
              <a:t>Immigration, multiculturalism and racism are crucial sets of issues in contemporary politics that political scientists can understand better pursuing discourse analysis.</a:t>
            </a:r>
          </a:p>
          <a:p>
            <a:pPr algn="just"/>
            <a:r>
              <a:rPr lang="en-GB" sz="2200" dirty="0">
                <a:latin typeface="Times New Roman" panose="02020603050405020304" pitchFamily="18" charset="0"/>
              </a:rPr>
              <a:t>A prominent debate about multiculturalism and 'political correctness', especially in the English language, show the public relevance of its discursive forms and implications (Berman 1992; Fish 1994; Williams 1995).</a:t>
            </a:r>
            <a:endParaRPr lang="en-US" sz="2200"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746730DF-727B-CCFE-38A7-E005ABB304E3}"/>
              </a:ext>
            </a:extLst>
          </p:cNvPr>
          <p:cNvSpPr>
            <a:spLocks noGrp="1"/>
          </p:cNvSpPr>
          <p:nvPr>
            <p:ph sz="half" idx="1"/>
          </p:nvPr>
        </p:nvSpPr>
        <p:spPr>
          <a:xfrm>
            <a:off x="6570204" y="6237026"/>
            <a:ext cx="5057398" cy="455871"/>
          </a:xfrm>
        </p:spPr>
        <p:txBody>
          <a:bodyPr>
            <a:normAutofit fontScale="25000" lnSpcReduction="20000"/>
          </a:bodyPr>
          <a:lstStyle/>
          <a:p>
            <a:r>
              <a:rPr lang="en-GB" sz="2000" dirty="0">
                <a:latin typeface="Times New Roman" panose="02020603050405020304" pitchFamily="18" charset="0"/>
              </a:rPr>
              <a:t>Most studies of 'political language' focus on the special words being used in politics (Herman 1992).</a:t>
            </a:r>
          </a:p>
        </p:txBody>
      </p:sp>
    </p:spTree>
    <p:extLst>
      <p:ext uri="{BB962C8B-B14F-4D97-AF65-F5344CB8AC3E}">
        <p14:creationId xmlns:p14="http://schemas.microsoft.com/office/powerpoint/2010/main" val="147907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60D9-FFD3-46F5-30B3-E28BED6A03AA}"/>
              </a:ext>
            </a:extLst>
          </p:cNvPr>
          <p:cNvSpPr>
            <a:spLocks noGrp="1"/>
          </p:cNvSpPr>
          <p:nvPr>
            <p:ph type="title"/>
          </p:nvPr>
        </p:nvSpPr>
        <p:spPr/>
        <p:txBody>
          <a:bodyPr/>
          <a:lstStyle/>
          <a:p>
            <a:pPr algn="ctr"/>
            <a:r>
              <a:rPr lang="en-US" dirty="0"/>
              <a:t>Ref Book: Narrating Europe</a:t>
            </a:r>
          </a:p>
        </p:txBody>
      </p:sp>
      <p:sp>
        <p:nvSpPr>
          <p:cNvPr id="3" name="Content Placeholder 2">
            <a:extLst>
              <a:ext uri="{FF2B5EF4-FFF2-40B4-BE49-F238E27FC236}">
                <a16:creationId xmlns:a16="http://schemas.microsoft.com/office/drawing/2014/main" id="{5E67654D-B595-C73D-494F-6EB353E16989}"/>
              </a:ext>
            </a:extLst>
          </p:cNvPr>
          <p:cNvSpPr>
            <a:spLocks noGrp="1"/>
          </p:cNvSpPr>
          <p:nvPr>
            <p:ph sz="half" idx="1"/>
          </p:nvPr>
        </p:nvSpPr>
        <p:spPr/>
        <p:txBody>
          <a:bodyPr>
            <a:normAutofit fontScale="85000" lnSpcReduction="10000"/>
          </a:bodyPr>
          <a:lstStyle/>
          <a:p>
            <a:r>
              <a:rPr lang="en-GB" b="0" i="0" dirty="0" err="1">
                <a:solidFill>
                  <a:srgbClr val="222222"/>
                </a:solidFill>
                <a:effectLst/>
                <a:latin typeface="Arial" panose="020B0604020202020204" pitchFamily="34" charset="0"/>
              </a:rPr>
              <a:t>M.Gehler</a:t>
            </a:r>
            <a:r>
              <a:rPr lang="en-GB" b="0" i="0" dirty="0">
                <a:solidFill>
                  <a:srgbClr val="222222"/>
                </a:solidFill>
                <a:effectLst/>
                <a:latin typeface="Arial" panose="020B0604020202020204" pitchFamily="34" charset="0"/>
              </a:rPr>
              <a:t>, M. E. </a:t>
            </a:r>
            <a:r>
              <a:rPr lang="en-GB" b="0" i="0" dirty="0" err="1">
                <a:solidFill>
                  <a:srgbClr val="222222"/>
                </a:solidFill>
                <a:effectLst/>
                <a:latin typeface="Arial" panose="020B0604020202020204" pitchFamily="34" charset="0"/>
              </a:rPr>
              <a:t>Guasconi</a:t>
            </a:r>
            <a:r>
              <a:rPr lang="en-GB" b="0" i="0" dirty="0">
                <a:solidFill>
                  <a:srgbClr val="222222"/>
                </a:solidFill>
                <a:effectLst/>
                <a:latin typeface="Arial" panose="020B0604020202020204" pitchFamily="34" charset="0"/>
              </a:rPr>
              <a:t>, F. </a:t>
            </a:r>
            <a:r>
              <a:rPr lang="en-GB" b="0" i="0" dirty="0" err="1">
                <a:solidFill>
                  <a:srgbClr val="222222"/>
                </a:solidFill>
                <a:effectLst/>
                <a:latin typeface="Arial" panose="020B0604020202020204" pitchFamily="34" charset="0"/>
              </a:rPr>
              <a:t>Pierini</a:t>
            </a:r>
            <a:r>
              <a:rPr lang="en-GB" b="0" i="0" dirty="0">
                <a:solidFill>
                  <a:srgbClr val="222222"/>
                </a:solidFill>
                <a:effectLst/>
                <a:latin typeface="Arial" panose="020B0604020202020204" pitchFamily="34" charset="0"/>
              </a:rPr>
              <a:t> (eds), Narrating Europe. Speeches on European Integration (1946-2019), Nomos </a:t>
            </a:r>
            <a:r>
              <a:rPr lang="en-GB" b="0" i="0" dirty="0" err="1">
                <a:solidFill>
                  <a:srgbClr val="222222"/>
                </a:solidFill>
                <a:effectLst/>
                <a:latin typeface="Arial" panose="020B0604020202020204" pitchFamily="34" charset="0"/>
              </a:rPr>
              <a:t>Verlagsgesellschaft</a:t>
            </a:r>
            <a:r>
              <a:rPr lang="en-GB" b="0" i="0" dirty="0">
                <a:solidFill>
                  <a:srgbClr val="222222"/>
                </a:solidFill>
                <a:effectLst/>
                <a:latin typeface="Arial" panose="020B0604020202020204" pitchFamily="34" charset="0"/>
              </a:rPr>
              <a:t> Baden-Baden 2022, ISBN 9783848784455, pp. 175-189.</a:t>
            </a:r>
          </a:p>
          <a:p>
            <a:r>
              <a:rPr lang="en-GB" dirty="0">
                <a:solidFill>
                  <a:srgbClr val="222222"/>
                </a:solidFill>
                <a:latin typeface="Arial" panose="020B0604020202020204" pitchFamily="34" charset="0"/>
              </a:rPr>
              <a:t>Do not share outside this course (copyrights constrains)</a:t>
            </a:r>
            <a:endParaRPr lang="en-US" dirty="0"/>
          </a:p>
        </p:txBody>
      </p:sp>
      <p:sp>
        <p:nvSpPr>
          <p:cNvPr id="4" name="Content Placeholder 3">
            <a:extLst>
              <a:ext uri="{FF2B5EF4-FFF2-40B4-BE49-F238E27FC236}">
                <a16:creationId xmlns:a16="http://schemas.microsoft.com/office/drawing/2014/main" id="{B4F31486-9BED-54F8-8679-611746C59DDE}"/>
              </a:ext>
            </a:extLst>
          </p:cNvPr>
          <p:cNvSpPr>
            <a:spLocks noGrp="1"/>
          </p:cNvSpPr>
          <p:nvPr>
            <p:ph sz="half" idx="2"/>
          </p:nvPr>
        </p:nvSpPr>
        <p:spPr/>
        <p:txBody>
          <a:bodyPr>
            <a:normAutofit fontScale="85000" lnSpcReduction="10000"/>
          </a:bodyPr>
          <a:lstStyle/>
          <a:p>
            <a:pPr algn="just"/>
            <a:r>
              <a:rPr lang="en-GB" sz="2900" dirty="0">
                <a:effectLst/>
                <a:latin typeface="Times New Roman" panose="02020603050405020304" pitchFamily="18" charset="0"/>
              </a:rPr>
              <a:t>Authors of this book have conducted historical and textual analyses </a:t>
            </a:r>
            <a:r>
              <a:rPr lang="en-GB" sz="2900" dirty="0">
                <a:latin typeface="Times New Roman" panose="02020603050405020304" pitchFamily="18" charset="0"/>
              </a:rPr>
              <a:t>on</a:t>
            </a:r>
            <a:r>
              <a:rPr lang="en-GB" sz="2900" dirty="0">
                <a:effectLst/>
                <a:latin typeface="Times New Roman" panose="02020603050405020304" pitchFamily="18" charset="0"/>
              </a:rPr>
              <a:t> a series of speeches on European integration </a:t>
            </a:r>
            <a:r>
              <a:rPr lang="en-GB" sz="2900" dirty="0">
                <a:latin typeface="Times New Roman" panose="02020603050405020304" pitchFamily="18" charset="0"/>
              </a:rPr>
              <a:t>within</a:t>
            </a:r>
            <a:r>
              <a:rPr lang="en-GB" sz="2900" dirty="0">
                <a:effectLst/>
                <a:latin typeface="Times New Roman" panose="02020603050405020304" pitchFamily="18" charset="0"/>
              </a:rPr>
              <a:t> a large time span (1946–2019), bringing each speech back to its contemporary histor­ical framework, to the personal background of the speaker, to its ideological background, to the socio-cultural experience of the actors and of the parties involved. Finally, they have  the measured  the effect of these speeches on </a:t>
            </a:r>
            <a:r>
              <a:rPr lang="en-GB" sz="2900" dirty="0">
                <a:latin typeface="Times New Roman" panose="02020603050405020304" pitchFamily="18" charset="0"/>
              </a:rPr>
              <a:t>the audience.</a:t>
            </a:r>
          </a:p>
          <a:p>
            <a:endParaRPr lang="en-US" dirty="0"/>
          </a:p>
        </p:txBody>
      </p:sp>
    </p:spTree>
    <p:extLst>
      <p:ext uri="{BB962C8B-B14F-4D97-AF65-F5344CB8AC3E}">
        <p14:creationId xmlns:p14="http://schemas.microsoft.com/office/powerpoint/2010/main" val="297123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13CA-DD35-DA86-5BD1-33F851BCA628}"/>
              </a:ext>
            </a:extLst>
          </p:cNvPr>
          <p:cNvSpPr>
            <a:spLocks noGrp="1"/>
          </p:cNvSpPr>
          <p:nvPr>
            <p:ph type="title"/>
          </p:nvPr>
        </p:nvSpPr>
        <p:spPr/>
        <p:txBody>
          <a:bodyPr/>
          <a:lstStyle/>
          <a:p>
            <a:pPr algn="ctr"/>
            <a:r>
              <a:rPr lang="en-US" dirty="0"/>
              <a:t>Winston Churchill  and Europe </a:t>
            </a:r>
          </a:p>
        </p:txBody>
      </p:sp>
      <p:sp>
        <p:nvSpPr>
          <p:cNvPr id="3" name="Content Placeholder 2">
            <a:extLst>
              <a:ext uri="{FF2B5EF4-FFF2-40B4-BE49-F238E27FC236}">
                <a16:creationId xmlns:a16="http://schemas.microsoft.com/office/drawing/2014/main" id="{9149CC81-F12B-EE32-CD6E-B6D34C544CBA}"/>
              </a:ext>
            </a:extLst>
          </p:cNvPr>
          <p:cNvSpPr>
            <a:spLocks noGrp="1"/>
          </p:cNvSpPr>
          <p:nvPr>
            <p:ph sz="half" idx="1"/>
          </p:nvPr>
        </p:nvSpPr>
        <p:spPr>
          <a:xfrm>
            <a:off x="6229351" y="2943225"/>
            <a:ext cx="5181600" cy="3073263"/>
          </a:xfrm>
        </p:spPr>
        <p:txBody>
          <a:bodyPr>
            <a:normAutofit lnSpcReduction="10000"/>
          </a:bodyPr>
          <a:lstStyle/>
          <a:p>
            <a:pPr algn="ctr"/>
            <a:endParaRPr lang="en-US" dirty="0"/>
          </a:p>
          <a:p>
            <a:pPr algn="ctr"/>
            <a:r>
              <a:rPr lang="en-US" dirty="0"/>
              <a:t>An Anglocentric approach?</a:t>
            </a:r>
          </a:p>
          <a:p>
            <a:pPr algn="ctr"/>
            <a:r>
              <a:rPr lang="en-US" dirty="0"/>
              <a:t>Churchill’s</a:t>
            </a:r>
          </a:p>
          <a:p>
            <a:pPr algn="ctr"/>
            <a:r>
              <a:rPr lang="en-US" dirty="0"/>
              <a:t>19 September 1946 </a:t>
            </a:r>
          </a:p>
          <a:p>
            <a:pPr algn="ctr"/>
            <a:r>
              <a:rPr lang="en-US" dirty="0"/>
              <a:t>Zurich Speech</a:t>
            </a:r>
          </a:p>
        </p:txBody>
      </p:sp>
      <p:sp>
        <p:nvSpPr>
          <p:cNvPr id="4" name="Content Placeholder 3">
            <a:extLst>
              <a:ext uri="{FF2B5EF4-FFF2-40B4-BE49-F238E27FC236}">
                <a16:creationId xmlns:a16="http://schemas.microsoft.com/office/drawing/2014/main" id="{C5BA57B7-E527-92DB-1378-919E49614898}"/>
              </a:ext>
            </a:extLst>
          </p:cNvPr>
          <p:cNvSpPr>
            <a:spLocks noGrp="1"/>
          </p:cNvSpPr>
          <p:nvPr>
            <p:ph sz="half" idx="2"/>
          </p:nvPr>
        </p:nvSpPr>
        <p:spPr>
          <a:xfrm>
            <a:off x="706218" y="1322663"/>
            <a:ext cx="4362445" cy="4506637"/>
          </a:xfrm>
        </p:spPr>
        <p:txBody>
          <a:bodyPr>
            <a:normAutofit lnSpcReduction="10000"/>
          </a:bodyPr>
          <a:lstStyle/>
          <a:p>
            <a:endParaRPr lang="en-GB" dirty="0">
              <a:latin typeface="Times New Roman" panose="02020603050405020304" pitchFamily="18" charset="0"/>
            </a:endParaRPr>
          </a:p>
          <a:p>
            <a:r>
              <a:rPr lang="en-GB" dirty="0">
                <a:latin typeface="Times New Roman" panose="02020603050405020304" pitchFamily="18" charset="0"/>
              </a:rPr>
              <a:t>Political l</a:t>
            </a:r>
            <a:r>
              <a:rPr lang="en-GB" dirty="0">
                <a:effectLst/>
                <a:latin typeface="Times New Roman" panose="02020603050405020304" pitchFamily="18" charset="0"/>
              </a:rPr>
              <a:t>anguage in context and in a comparative framework;</a:t>
            </a:r>
          </a:p>
          <a:p>
            <a:r>
              <a:rPr lang="en-GB" dirty="0">
                <a:effectLst/>
                <a:latin typeface="Times New Roman" panose="02020603050405020304" pitchFamily="18" charset="0"/>
              </a:rPr>
              <a:t>We look at the political meanings that lie beneath texts;</a:t>
            </a:r>
          </a:p>
          <a:p>
            <a:pPr marL="457200" indent="-457200">
              <a:buAutoNum type="arabicParenR"/>
            </a:pPr>
            <a:r>
              <a:rPr lang="en-GB" dirty="0">
                <a:latin typeface="Times New Roman" panose="02020603050405020304" pitchFamily="18" charset="0"/>
              </a:rPr>
              <a:t>The broader framework: </a:t>
            </a:r>
            <a:r>
              <a:rPr lang="en-GB" dirty="0">
                <a:effectLst/>
                <a:latin typeface="Times New Roman" panose="02020603050405020304" pitchFamily="18" charset="0"/>
              </a:rPr>
              <a:t>building post-war Europe</a:t>
            </a:r>
          </a:p>
          <a:p>
            <a:pPr marL="457200" indent="-457200">
              <a:buAutoNum type="arabicParenR"/>
            </a:pPr>
            <a:r>
              <a:rPr lang="en-GB" dirty="0">
                <a:effectLst/>
                <a:latin typeface="Times New Roman" panose="02020603050405020304" pitchFamily="18" charset="0"/>
              </a:rPr>
              <a:t>To contextualise specifically case by case</a:t>
            </a:r>
            <a:endParaRPr lang="en-GB" dirty="0">
              <a:latin typeface="Times New Roman" panose="02020603050405020304" pitchFamily="18" charset="0"/>
            </a:endParaRPr>
          </a:p>
          <a:p>
            <a:endParaRPr lang="en-GB" sz="2500" dirty="0"/>
          </a:p>
          <a:p>
            <a:endParaRPr lang="en-US" dirty="0"/>
          </a:p>
        </p:txBody>
      </p:sp>
    </p:spTree>
    <p:extLst>
      <p:ext uri="{BB962C8B-B14F-4D97-AF65-F5344CB8AC3E}">
        <p14:creationId xmlns:p14="http://schemas.microsoft.com/office/powerpoint/2010/main" val="156085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45DA-3842-12B0-0A29-7052AD33A5B1}"/>
              </a:ext>
            </a:extLst>
          </p:cNvPr>
          <p:cNvSpPr>
            <a:spLocks noGrp="1"/>
          </p:cNvSpPr>
          <p:nvPr>
            <p:ph type="title"/>
          </p:nvPr>
        </p:nvSpPr>
        <p:spPr>
          <a:xfrm>
            <a:off x="6229351" y="165101"/>
            <a:ext cx="5181600" cy="1163638"/>
          </a:xfrm>
        </p:spPr>
        <p:txBody>
          <a:bodyPr>
            <a:normAutofit fontScale="90000"/>
          </a:bodyPr>
          <a:lstStyle/>
          <a:p>
            <a:r>
              <a:rPr lang="en-US" dirty="0"/>
              <a:t>From tragedy to solution</a:t>
            </a:r>
          </a:p>
        </p:txBody>
      </p:sp>
      <p:sp>
        <p:nvSpPr>
          <p:cNvPr id="3" name="Content Placeholder 2">
            <a:extLst>
              <a:ext uri="{FF2B5EF4-FFF2-40B4-BE49-F238E27FC236}">
                <a16:creationId xmlns:a16="http://schemas.microsoft.com/office/drawing/2014/main" id="{376D859D-7DD9-74FB-0A22-108D158CB5AE}"/>
              </a:ext>
            </a:extLst>
          </p:cNvPr>
          <p:cNvSpPr>
            <a:spLocks noGrp="1"/>
          </p:cNvSpPr>
          <p:nvPr>
            <p:ph sz="half" idx="1"/>
          </p:nvPr>
        </p:nvSpPr>
        <p:spPr>
          <a:xfrm>
            <a:off x="6229351" y="1563688"/>
            <a:ext cx="5181600" cy="5129212"/>
          </a:xfrm>
        </p:spPr>
        <p:txBody>
          <a:bodyPr>
            <a:normAutofit fontScale="25000" lnSpcReduction="20000"/>
          </a:bodyPr>
          <a:lstStyle/>
          <a:p>
            <a:pPr algn="just"/>
            <a:r>
              <a:rPr lang="en-GB" sz="7600" dirty="0">
                <a:latin typeface="Times New Roman" panose="02020603050405020304" pitchFamily="18" charset="0"/>
              </a:rPr>
              <a:t>Winston Churchill UK Conservative Leader Sept 1946</a:t>
            </a:r>
          </a:p>
          <a:p>
            <a:pPr algn="just"/>
            <a:r>
              <a:rPr lang="en-GB" sz="7600" dirty="0">
                <a:latin typeface="Times New Roman" panose="02020603050405020304" pitchFamily="18" charset="0"/>
              </a:rPr>
              <a:t>“I wish to speak about the tragedy of Europe, this noble continent, the home of all the great parent races of the Western world, the foundation of Christian faith and ethics, the origin of most of the culture, arts, philosophy and science both of ancient and modern times. If Europe were once united in the sharing of its common inheritance there would be no limit to the happiness, prosperity and glory which its 300 million or 400 million people would enjoy. Yet it is from Europe that has sprung that series of frightful nationalistic quarrels, originated by the Teutonic nations in their rise to power, which we have seen in this 20th century and in our own lifetime wreck the peace and mar the prospects of all mankind.”</a:t>
            </a:r>
          </a:p>
          <a:p>
            <a:pPr algn="just"/>
            <a:r>
              <a:rPr lang="en-GB" sz="7600" b="1" i="1" dirty="0">
                <a:latin typeface="Times New Roman" panose="02020603050405020304" pitchFamily="18" charset="0"/>
              </a:rPr>
              <a:t>How to overcome t</a:t>
            </a:r>
            <a:r>
              <a:rPr lang="en-GB" sz="7600" b="1" i="1" dirty="0">
                <a:effectLst/>
                <a:latin typeface="Times New Roman" panose="02020603050405020304" pitchFamily="18" charset="0"/>
              </a:rPr>
              <a:t>he present tragic situation </a:t>
            </a:r>
            <a:r>
              <a:rPr lang="en-GB" sz="7600" b="1" i="1" dirty="0">
                <a:latin typeface="Times New Roman" panose="02020603050405020304" pitchFamily="18" charset="0"/>
              </a:rPr>
              <a:t>?</a:t>
            </a:r>
          </a:p>
          <a:p>
            <a:pPr algn="just"/>
            <a:r>
              <a:rPr lang="en-GB" sz="7600" b="1" i="1" dirty="0">
                <a:latin typeface="Times New Roman" panose="02020603050405020304" pitchFamily="18" charset="0"/>
              </a:rPr>
              <a:t>T</a:t>
            </a:r>
            <a:r>
              <a:rPr lang="en-GB" sz="7600" b="1" i="1" dirty="0">
                <a:effectLst/>
                <a:latin typeface="Times New Roman" panose="02020603050405020304" pitchFamily="18" charset="0"/>
              </a:rPr>
              <a:t>o make Europe arise from it (“a kind of United States of Europe”) within a broader international framework </a:t>
            </a:r>
            <a:endParaRPr lang="en-GB" sz="7600" b="1" i="1" dirty="0">
              <a:latin typeface="Times New Roman" panose="02020603050405020304" pitchFamily="18" charset="0"/>
            </a:endParaRPr>
          </a:p>
          <a:p>
            <a:r>
              <a:rPr lang="en-GB" sz="7600" dirty="0">
                <a:effectLst/>
                <a:latin typeface="Times New Roman" panose="02020603050405020304" pitchFamily="18" charset="0"/>
              </a:rPr>
              <a:t> </a:t>
            </a:r>
            <a:endParaRPr lang="en-GB" sz="7600" dirty="0">
              <a:latin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BD9B83CA-E45F-B58A-3787-B296B326BACA}"/>
              </a:ext>
            </a:extLst>
          </p:cNvPr>
          <p:cNvSpPr>
            <a:spLocks noGrp="1"/>
          </p:cNvSpPr>
          <p:nvPr>
            <p:ph sz="half" idx="2"/>
          </p:nvPr>
        </p:nvSpPr>
        <p:spPr>
          <a:xfrm>
            <a:off x="781049" y="1328738"/>
            <a:ext cx="4362445" cy="5129212"/>
          </a:xfrm>
        </p:spPr>
        <p:txBody>
          <a:bodyPr>
            <a:noAutofit/>
          </a:bodyPr>
          <a:lstStyle/>
          <a:p>
            <a:pPr algn="just"/>
            <a:r>
              <a:rPr lang="en-US" sz="2500" b="1" dirty="0">
                <a:latin typeface="Times New Roman" panose="02020603050405020304" pitchFamily="18" charset="0"/>
              </a:rPr>
              <a:t> </a:t>
            </a:r>
            <a:r>
              <a:rPr lang="en-GB" sz="2500" b="1" dirty="0">
                <a:effectLst/>
                <a:latin typeface="Times New Roman" panose="02020603050405020304" pitchFamily="18" charset="0"/>
              </a:rPr>
              <a:t>“A kind of United States of Europe”</a:t>
            </a:r>
          </a:p>
          <a:p>
            <a:pPr algn="just"/>
            <a:r>
              <a:rPr lang="en-GB" sz="2500" dirty="0">
                <a:latin typeface="Times New Roman" panose="02020603050405020304" pitchFamily="18" charset="0"/>
              </a:rPr>
              <a:t>NOT THE ”United States of Europe”</a:t>
            </a:r>
            <a:r>
              <a:rPr lang="en-GB" sz="2500" dirty="0">
                <a:effectLst/>
                <a:latin typeface="Times New Roman" panose="02020603050405020304" pitchFamily="18" charset="0"/>
              </a:rPr>
              <a:t> but rather:</a:t>
            </a:r>
            <a:endParaRPr lang="en-GB" sz="2500" dirty="0">
              <a:latin typeface="Times New Roman" panose="02020603050405020304" pitchFamily="18" charset="0"/>
            </a:endParaRPr>
          </a:p>
          <a:p>
            <a:pPr algn="just"/>
            <a:r>
              <a:rPr lang="en-GB" sz="2500" dirty="0">
                <a:effectLst/>
                <a:latin typeface="Times New Roman" panose="02020603050405020304" pitchFamily="18" charset="0"/>
              </a:rPr>
              <a:t>“broad natural groupings” formed from the USA, Britain and the Commonwealth, Europe and the Soviet Union </a:t>
            </a:r>
            <a:endParaRPr lang="en-GB" sz="2500" dirty="0">
              <a:latin typeface="Times New Roman" panose="02020603050405020304" pitchFamily="18" charset="0"/>
            </a:endParaRPr>
          </a:p>
          <a:p>
            <a:pPr algn="just"/>
            <a:r>
              <a:rPr lang="en-GB" sz="2500" dirty="0">
                <a:latin typeface="Times New Roman" panose="02020603050405020304" pitchFamily="18" charset="0"/>
              </a:rPr>
              <a:t>He argued that a European regional organisation did not in any way conflict with global  organisations such as the United Nations.</a:t>
            </a:r>
            <a:endParaRPr lang="en-US" sz="2500" dirty="0">
              <a:latin typeface="Times New Roman" panose="02020603050405020304" pitchFamily="18" charset="0"/>
            </a:endParaRPr>
          </a:p>
        </p:txBody>
      </p:sp>
    </p:spTree>
    <p:extLst>
      <p:ext uri="{BB962C8B-B14F-4D97-AF65-F5344CB8AC3E}">
        <p14:creationId xmlns:p14="http://schemas.microsoft.com/office/powerpoint/2010/main" val="1922703870"/>
      </p:ext>
    </p:extLst>
  </p:cSld>
  <p:clrMapOvr>
    <a:masterClrMapping/>
  </p:clrMapOvr>
</p:sld>
</file>

<file path=ppt/theme/theme1.xml><?xml version="1.0" encoding="utf-8"?>
<a:theme xmlns:a="http://schemas.openxmlformats.org/drawingml/2006/main" name="Thème Office">
  <a:themeElements>
    <a:clrScheme name="EC2U">
      <a:dk1>
        <a:srgbClr val="162372"/>
      </a:dk1>
      <a:lt1>
        <a:sysClr val="window" lastClr="FFFFFF"/>
      </a:lt1>
      <a:dk2>
        <a:srgbClr val="162372"/>
      </a:dk2>
      <a:lt2>
        <a:srgbClr val="FFFFFF"/>
      </a:lt2>
      <a:accent1>
        <a:srgbClr val="162372"/>
      </a:accent1>
      <a:accent2>
        <a:srgbClr val="0070C0"/>
      </a:accent2>
      <a:accent3>
        <a:srgbClr val="D9E2F3"/>
      </a:accent3>
      <a:accent4>
        <a:srgbClr val="FFC000"/>
      </a:accent4>
      <a:accent5>
        <a:srgbClr val="FEE599"/>
      </a:accent5>
      <a:accent6>
        <a:srgbClr val="525252"/>
      </a:accent6>
      <a:hlink>
        <a:srgbClr val="162372"/>
      </a:hlink>
      <a:folHlink>
        <a:srgbClr val="954F72"/>
      </a:folHlink>
    </a:clrScheme>
    <a:fontScheme name="EC2U">
      <a:majorFont>
        <a:latin typeface="Poppins"/>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3118</TotalTime>
  <Words>2453</Words>
  <Application>Microsoft Macintosh PowerPoint</Application>
  <PresentationFormat>Widescreen</PresentationFormat>
  <Paragraphs>129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Lato</vt:lpstr>
      <vt:lpstr>Merriweather</vt:lpstr>
      <vt:lpstr>Poppins</vt:lpstr>
      <vt:lpstr>SabonNextLTPro</vt:lpstr>
      <vt:lpstr>Times New Roman</vt:lpstr>
      <vt:lpstr>Tw Cen MT</vt:lpstr>
      <vt:lpstr>Thème Office</vt:lpstr>
      <vt:lpstr>The European Campus of City-Universities</vt:lpstr>
      <vt:lpstr>Content of IR communication</vt:lpstr>
      <vt:lpstr>Aristotle: speech is not simply ‘a voice’</vt:lpstr>
      <vt:lpstr>Political Discourse and its impact</vt:lpstr>
      <vt:lpstr>IMPACT What impact can a political talk/speech/ address produce? </vt:lpstr>
      <vt:lpstr>Looking at Discourse analysis in international relations : does it have revealing power? </vt:lpstr>
      <vt:lpstr>Ref Book: Narrating Europe</vt:lpstr>
      <vt:lpstr>Winston Churchill  and Europe </vt:lpstr>
      <vt:lpstr>From tragedy to solution</vt:lpstr>
      <vt:lpstr>Churchill: Reinventing national pride</vt:lpstr>
      <vt:lpstr>Persuasion in the name of hope (Churchill) </vt:lpstr>
      <vt:lpstr>Rethoric and metonyms are common in political speeches</vt:lpstr>
      <vt:lpstr>Is Churchill Effective?</vt:lpstr>
      <vt:lpstr>The famous round up of the 1940 speech</vt:lpstr>
      <vt:lpstr>‘THE SCAFFOLDING OF RHETORIC’ according to Churchill</vt:lpstr>
      <vt:lpstr>Winston Churchill is viewed as a paradigm of public speaking </vt:lpstr>
      <vt:lpstr>His most famous ways defined</vt:lpstr>
      <vt:lpstr>Conclusions: Is good Rethoric indispensable in politics? And other questions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UP</dc:creator>
  <cp:lastModifiedBy>ILARIA POGGIOLINI</cp:lastModifiedBy>
  <cp:revision>142</cp:revision>
  <dcterms:created xsi:type="dcterms:W3CDTF">2021-01-27T10:18:04Z</dcterms:created>
  <dcterms:modified xsi:type="dcterms:W3CDTF">2025-10-20T09:29:47Z</dcterms:modified>
</cp:coreProperties>
</file>