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  <p:sldId id="273" r:id="rId3"/>
    <p:sldId id="256" r:id="rId4"/>
    <p:sldId id="257" r:id="rId5"/>
    <p:sldId id="268" r:id="rId6"/>
    <p:sldId id="274" r:id="rId7"/>
    <p:sldId id="275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43C77092-5F38-47B4-899F-24F72FE6E053}" type="datetimeFigureOut">
              <a:rPr lang="fi-FI" smtClean="0"/>
              <a:t>3.11.2025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EED0-B663-4B04-A31F-A1A9DEE1D461}" type="slidenum">
              <a:rPr lang="fi-FI" smtClean="0"/>
              <a:t>‹#›</a:t>
            </a:fld>
            <a:endParaRPr lang="fi-FI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2224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77092-5F38-47B4-899F-24F72FE6E053}" type="datetimeFigureOut">
              <a:rPr lang="fi-FI" smtClean="0"/>
              <a:t>3.11.2025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EED0-B663-4B04-A31F-A1A9DEE1D46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07008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77092-5F38-47B4-899F-24F72FE6E053}" type="datetimeFigureOut">
              <a:rPr lang="fi-FI" smtClean="0"/>
              <a:t>3.11.2025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EED0-B663-4B04-A31F-A1A9DEE1D461}" type="slidenum">
              <a:rPr lang="fi-FI" smtClean="0"/>
              <a:t>‹#›</a:t>
            </a:fld>
            <a:endParaRPr lang="fi-FI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4325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77092-5F38-47B4-899F-24F72FE6E053}" type="datetimeFigureOut">
              <a:rPr lang="fi-FI" smtClean="0"/>
              <a:t>3.11.2025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EED0-B663-4B04-A31F-A1A9DEE1D46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74540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77092-5F38-47B4-899F-24F72FE6E053}" type="datetimeFigureOut">
              <a:rPr lang="fi-FI" smtClean="0"/>
              <a:t>3.11.2025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EED0-B663-4B04-A31F-A1A9DEE1D461}" type="slidenum">
              <a:rPr lang="fi-FI" smtClean="0"/>
              <a:t>‹#›</a:t>
            </a:fld>
            <a:endParaRPr lang="fi-FI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3232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77092-5F38-47B4-899F-24F72FE6E053}" type="datetimeFigureOut">
              <a:rPr lang="fi-FI" smtClean="0"/>
              <a:t>3.11.2025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EED0-B663-4B04-A31F-A1A9DEE1D46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99199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77092-5F38-47B4-899F-24F72FE6E053}" type="datetimeFigureOut">
              <a:rPr lang="fi-FI" smtClean="0"/>
              <a:t>3.11.2025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EED0-B663-4B04-A31F-A1A9DEE1D46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87084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77092-5F38-47B4-899F-24F72FE6E053}" type="datetimeFigureOut">
              <a:rPr lang="fi-FI" smtClean="0"/>
              <a:t>3.11.2025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EED0-B663-4B04-A31F-A1A9DEE1D46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532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77092-5F38-47B4-899F-24F72FE6E053}" type="datetimeFigureOut">
              <a:rPr lang="fi-FI" smtClean="0"/>
              <a:t>3.11.2025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EED0-B663-4B04-A31F-A1A9DEE1D46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6820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77092-5F38-47B4-899F-24F72FE6E053}" type="datetimeFigureOut">
              <a:rPr lang="fi-FI" smtClean="0"/>
              <a:t>3.11.2025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EED0-B663-4B04-A31F-A1A9DEE1D46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8102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77092-5F38-47B4-899F-24F72FE6E053}" type="datetimeFigureOut">
              <a:rPr lang="fi-FI" smtClean="0"/>
              <a:t>3.11.2025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EED0-B663-4B04-A31F-A1A9DEE1D461}" type="slidenum">
              <a:rPr lang="fi-FI" smtClean="0"/>
              <a:t>‹#›</a:t>
            </a:fld>
            <a:endParaRPr lang="fi-FI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2012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3C77092-5F38-47B4-899F-24F72FE6E053}" type="datetimeFigureOut">
              <a:rPr lang="fi-FI" smtClean="0"/>
              <a:t>3.11.2025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EC7AEED0-B663-4B04-A31F-A1A9DEE1D461}" type="slidenum">
              <a:rPr lang="fi-FI" smtClean="0"/>
              <a:t>‹#›</a:t>
            </a:fld>
            <a:endParaRPr lang="fi-FI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0263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tu.fi/" TargetMode="External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https://www.utu.fi/en/university/faculty-of-humanities/school-of-languages-and-translation-studies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christophe.leblay@utu.fi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irdata.fi/en/about-fairdata/fair-principles/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B756E1A8-FCA0-4B17-949B-AC0873F476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2150" y="1236814"/>
            <a:ext cx="4102146" cy="504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kstiruutu 5">
            <a:extLst>
              <a:ext uri="{FF2B5EF4-FFF2-40B4-BE49-F238E27FC236}">
                <a16:creationId xmlns:a16="http://schemas.microsoft.com/office/drawing/2014/main" id="{1C0ACCD2-FC79-4187-B44C-F2CB3419B9D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23938" y="663461"/>
            <a:ext cx="9720262" cy="1343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University of Turku, Finland</a:t>
            </a:r>
          </a:p>
          <a:p>
            <a:r>
              <a:rPr lang="fi-FI" dirty="0">
                <a:hlinkClick r:id="rId3"/>
              </a:rPr>
              <a:t>www.utu.fi</a:t>
            </a:r>
            <a:endParaRPr lang="fi-FI" dirty="0"/>
          </a:p>
        </p:txBody>
      </p:sp>
      <p:sp>
        <p:nvSpPr>
          <p:cNvPr id="5" name="Tekstiruutu 3">
            <a:extLst>
              <a:ext uri="{FF2B5EF4-FFF2-40B4-BE49-F238E27FC236}">
                <a16:creationId xmlns:a16="http://schemas.microsoft.com/office/drawing/2014/main" id="{0127BA90-6313-4048-B78B-ABAB08C77037}"/>
              </a:ext>
            </a:extLst>
          </p:cNvPr>
          <p:cNvSpPr txBox="1"/>
          <p:nvPr/>
        </p:nvSpPr>
        <p:spPr>
          <a:xfrm>
            <a:off x="4974815" y="2212430"/>
            <a:ext cx="22423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>
                <a:hlinkClick r:id="rId4"/>
              </a:rPr>
              <a:t>https://www.utu.fi/en/university/faculty-of-humanities/school-of-languages-and-translation-studies</a:t>
            </a:r>
            <a:endParaRPr lang="fi-FI" sz="1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7C1B2E-8AA1-4275-8120-CAAE81BDB7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420" y="2316814"/>
            <a:ext cx="2796930" cy="3960000"/>
          </a:xfrm>
          <a:prstGeom prst="rect">
            <a:avLst/>
          </a:prstGeom>
        </p:spPr>
      </p:pic>
      <p:pic>
        <p:nvPicPr>
          <p:cNvPr id="8" name="Graphic 7" descr="Arrow: Slight curve with solid fill">
            <a:extLst>
              <a:ext uri="{FF2B5EF4-FFF2-40B4-BE49-F238E27FC236}">
                <a16:creationId xmlns:a16="http://schemas.microsoft.com/office/drawing/2014/main" id="{364F729E-8158-466B-A9FF-A7914DD9D1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7622" y="541534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072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02BFA-1038-4BFC-928A-1483F89B3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Organising the two sessions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4C4CCA-3C29-4B8E-8DB1-5A7451CA085D}"/>
              </a:ext>
            </a:extLst>
          </p:cNvPr>
          <p:cNvSpPr txBox="1"/>
          <p:nvPr/>
        </p:nvSpPr>
        <p:spPr>
          <a:xfrm>
            <a:off x="790590" y="2228671"/>
            <a:ext cx="857946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I - Monday 3.11: Michel Foucault: </a:t>
            </a:r>
            <a:r>
              <a:rPr lang="en-GB" sz="2400" i="1" dirty="0"/>
              <a:t>Archaeology</a:t>
            </a:r>
            <a:r>
              <a:rPr lang="en-GB" sz="2400" dirty="0"/>
              <a:t>, </a:t>
            </a:r>
            <a:r>
              <a:rPr lang="en-GB" sz="2400" i="1" dirty="0"/>
              <a:t>genealogy</a:t>
            </a:r>
            <a:r>
              <a:rPr lang="en-GB" sz="2400" dirty="0"/>
              <a:t> and </a:t>
            </a:r>
            <a:r>
              <a:rPr lang="en-GB" sz="2400" i="1" dirty="0"/>
              <a:t>ethics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2400" dirty="0"/>
              <a:t>What are </a:t>
            </a:r>
            <a:r>
              <a:rPr lang="en-GB" sz="2400" i="1" dirty="0"/>
              <a:t>discourse</a:t>
            </a:r>
            <a:r>
              <a:rPr lang="en-GB" sz="2400" dirty="0"/>
              <a:t> &amp; </a:t>
            </a:r>
            <a:r>
              <a:rPr lang="en-GB" sz="2400" i="1" dirty="0"/>
              <a:t>language?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400" dirty="0"/>
              <a:t>Presentation of 3 of Foucault's key concepts relating to language</a:t>
            </a:r>
            <a:endParaRPr lang="en-GB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272474-6A42-4C43-A29A-E11C2DE9321E}"/>
              </a:ext>
            </a:extLst>
          </p:cNvPr>
          <p:cNvSpPr txBox="1"/>
          <p:nvPr/>
        </p:nvSpPr>
        <p:spPr>
          <a:xfrm>
            <a:off x="790590" y="3945277"/>
            <a:ext cx="9891169" cy="120032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2400" dirty="0"/>
              <a:t>II - Thursday 6.11: Towards a contemporary practice of Archive based on Ethics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2400" dirty="0"/>
              <a:t>What is </a:t>
            </a:r>
            <a:r>
              <a:rPr lang="en-GB" sz="2400" i="1" dirty="0"/>
              <a:t>fairness </a:t>
            </a:r>
            <a:r>
              <a:rPr lang="en-GB" sz="2400" dirty="0"/>
              <a:t>in </a:t>
            </a:r>
            <a:r>
              <a:rPr lang="en-GB" sz="2400" i="1" dirty="0"/>
              <a:t>archiving?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2400" dirty="0"/>
              <a:t>Collaborative exercises</a:t>
            </a:r>
          </a:p>
        </p:txBody>
      </p:sp>
    </p:spTree>
    <p:extLst>
      <p:ext uri="{BB962C8B-B14F-4D97-AF65-F5344CB8AC3E}">
        <p14:creationId xmlns:p14="http://schemas.microsoft.com/office/powerpoint/2010/main" val="3029934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DA88F-EF7D-4D04-A216-8E7EEB0F12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775" y="4960137"/>
            <a:ext cx="8124825" cy="1463040"/>
          </a:xfrm>
        </p:spPr>
        <p:txBody>
          <a:bodyPr>
            <a:noAutofit/>
          </a:bodyPr>
          <a:lstStyle/>
          <a:p>
            <a:r>
              <a:rPr lang="fi-FI" sz="3600" dirty="0"/>
              <a:t>TOWARDS A CONTEMPORY PRACTICE OF </a:t>
            </a:r>
            <a:r>
              <a:rPr lang="fi-FI" sz="3600" dirty="0" err="1"/>
              <a:t>ARCHIVe</a:t>
            </a:r>
            <a:r>
              <a:rPr lang="fi-FI" sz="3600" dirty="0"/>
              <a:t> </a:t>
            </a:r>
            <a:br>
              <a:rPr lang="fi-FI" sz="3600" dirty="0"/>
            </a:br>
            <a:r>
              <a:rPr lang="fi-FI" sz="3600" dirty="0" err="1"/>
              <a:t>based</a:t>
            </a:r>
            <a:r>
              <a:rPr lang="fi-FI" sz="3600" dirty="0"/>
              <a:t> on </a:t>
            </a:r>
            <a:r>
              <a:rPr lang="fi-FI" sz="3600" dirty="0" err="1"/>
              <a:t>ethics</a:t>
            </a:r>
            <a:endParaRPr lang="fi-FI" sz="3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A8D22A-6D77-4956-A6CF-6210F6A6ACC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sz="1800" dirty="0"/>
              <a:t>EC2U/</a:t>
            </a:r>
            <a:r>
              <a:rPr lang="en-GB" sz="1800" dirty="0"/>
              <a:t>Discourse</a:t>
            </a:r>
            <a:r>
              <a:rPr lang="fi-FI" sz="1800" dirty="0"/>
              <a:t> in Europe</a:t>
            </a:r>
          </a:p>
          <a:p>
            <a:r>
              <a:rPr lang="fi-FI" sz="1800" dirty="0" err="1"/>
              <a:t>University</a:t>
            </a:r>
            <a:r>
              <a:rPr lang="fi-FI" sz="1800" dirty="0"/>
              <a:t> of Turku – Finland</a:t>
            </a:r>
          </a:p>
          <a:p>
            <a:r>
              <a:rPr lang="fi-FI" dirty="0">
                <a:hlinkClick r:id="rId2"/>
              </a:rPr>
              <a:t>christophe.leblay@utu.fi</a:t>
            </a:r>
            <a:r>
              <a:rPr lang="fi-FI" dirty="0"/>
              <a:t> </a:t>
            </a:r>
            <a:endParaRPr lang="fi-FI" sz="1800" dirty="0"/>
          </a:p>
        </p:txBody>
      </p:sp>
    </p:spTree>
    <p:extLst>
      <p:ext uri="{BB962C8B-B14F-4D97-AF65-F5344CB8AC3E}">
        <p14:creationId xmlns:p14="http://schemas.microsoft.com/office/powerpoint/2010/main" val="38020738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3E319-6763-4E59-B081-CEF5C2AFF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10348722" cy="1499616"/>
          </a:xfrm>
        </p:spPr>
        <p:txBody>
          <a:bodyPr/>
          <a:lstStyle/>
          <a:p>
            <a:r>
              <a:rPr lang="fi-FI" dirty="0" err="1"/>
              <a:t>From</a:t>
            </a:r>
            <a:r>
              <a:rPr lang="fi-FI" dirty="0"/>
              <a:t> </a:t>
            </a:r>
            <a:r>
              <a:rPr lang="en-GB" b="1" i="1" dirty="0"/>
              <a:t>arch</a:t>
            </a:r>
            <a:r>
              <a:rPr lang="en-GB" i="1" dirty="0"/>
              <a:t>aeology</a:t>
            </a:r>
            <a:r>
              <a:rPr lang="fi-FI" dirty="0"/>
              <a:t>  to </a:t>
            </a:r>
            <a:r>
              <a:rPr lang="fi-FI" b="1" i="1" dirty="0" err="1"/>
              <a:t>ARCH</a:t>
            </a:r>
            <a:r>
              <a:rPr lang="fi-FI" i="1" dirty="0" err="1"/>
              <a:t>ive</a:t>
            </a:r>
            <a:r>
              <a:rPr lang="fi-FI" dirty="0"/>
              <a:t>?</a:t>
            </a:r>
            <a:br>
              <a:rPr lang="fi-FI" dirty="0"/>
            </a:br>
            <a:r>
              <a:rPr lang="fi-FI" dirty="0"/>
              <a:t>- </a:t>
            </a:r>
            <a:r>
              <a:rPr lang="fi-FI" sz="4000" dirty="0"/>
              <a:t>How </a:t>
            </a:r>
            <a:r>
              <a:rPr lang="fi-FI" sz="4000" dirty="0" err="1"/>
              <a:t>knowledge</a:t>
            </a:r>
            <a:r>
              <a:rPr lang="fi-FI" sz="4000" dirty="0"/>
              <a:t> is </a:t>
            </a:r>
            <a:r>
              <a:rPr lang="fi-FI" sz="4000" dirty="0" err="1"/>
              <a:t>produced</a:t>
            </a:r>
            <a:r>
              <a:rPr lang="fi-FI" sz="4000" dirty="0"/>
              <a:t> in 2025?</a:t>
            </a:r>
            <a:endParaRPr lang="fi-FI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E9E1A4-DD4E-499C-87DD-AAEAAD05DD65}"/>
              </a:ext>
            </a:extLst>
          </p:cNvPr>
          <p:cNvSpPr txBox="1"/>
          <p:nvPr/>
        </p:nvSpPr>
        <p:spPr>
          <a:xfrm>
            <a:off x="782089" y="3152489"/>
            <a:ext cx="69168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dirty="0"/>
              <a:t>That the object of </a:t>
            </a:r>
            <a:r>
              <a:rPr lang="en-US" sz="2000" i="1" dirty="0"/>
              <a:t>archaeology</a:t>
            </a:r>
            <a:r>
              <a:rPr lang="en-US" sz="2000" dirty="0"/>
              <a:t> is </a:t>
            </a:r>
            <a:r>
              <a:rPr lang="en-US" sz="2000" i="1" dirty="0"/>
              <a:t>discourse</a:t>
            </a:r>
            <a:r>
              <a:rPr lang="en-US" sz="2000" dirty="0"/>
              <a:t> (and not language)</a:t>
            </a:r>
            <a:endParaRPr lang="en-GB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E64742-F1A2-43C0-90F3-3FF5FB5EEE7A}"/>
              </a:ext>
            </a:extLst>
          </p:cNvPr>
          <p:cNvSpPr txBox="1"/>
          <p:nvPr/>
        </p:nvSpPr>
        <p:spPr>
          <a:xfrm>
            <a:off x="782089" y="2532761"/>
            <a:ext cx="3486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WHAT HAVE WE SEEN SO FAR</a:t>
            </a:r>
            <a:r>
              <a:rPr lang="en-US" dirty="0"/>
              <a:t>?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4CE5B0-EF3E-4915-AB46-092D5A5F8859}"/>
              </a:ext>
            </a:extLst>
          </p:cNvPr>
          <p:cNvSpPr txBox="1"/>
          <p:nvPr/>
        </p:nvSpPr>
        <p:spPr>
          <a:xfrm>
            <a:off x="782089" y="3757711"/>
            <a:ext cx="106359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dirty="0"/>
              <a:t>That the object of </a:t>
            </a:r>
            <a:r>
              <a:rPr lang="en-US" sz="2000" i="1" dirty="0"/>
              <a:t>genealogy</a:t>
            </a:r>
            <a:r>
              <a:rPr lang="en-US" sz="2000" dirty="0"/>
              <a:t> concerns all forms of discourse (without hierarchy, without restriction ...)</a:t>
            </a:r>
            <a:endParaRPr lang="en-GB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BE8EE2-1552-4E72-B462-08C6FDA58CD8}"/>
              </a:ext>
            </a:extLst>
          </p:cNvPr>
          <p:cNvSpPr txBox="1"/>
          <p:nvPr/>
        </p:nvSpPr>
        <p:spPr>
          <a:xfrm>
            <a:off x="782089" y="4373058"/>
            <a:ext cx="106729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000" dirty="0"/>
              <a:t>That the object of </a:t>
            </a:r>
            <a:r>
              <a:rPr lang="en-GB" sz="2000" i="1" dirty="0"/>
              <a:t>ethics</a:t>
            </a:r>
            <a:r>
              <a:rPr lang="en-GB" sz="2000" dirty="0"/>
              <a:t> is t</a:t>
            </a:r>
            <a:r>
              <a:rPr lang="en-US" sz="2000" dirty="0"/>
              <a:t>he place of </a:t>
            </a:r>
            <a:r>
              <a:rPr lang="en-US" sz="2000" i="1" dirty="0"/>
              <a:t>subjectivity</a:t>
            </a:r>
            <a:r>
              <a:rPr lang="en-US" sz="2000" dirty="0"/>
              <a:t> in language (</a:t>
            </a:r>
            <a:r>
              <a:rPr lang="en-US" sz="2000" i="1" dirty="0"/>
              <a:t>choice</a:t>
            </a:r>
            <a:r>
              <a:rPr lang="en-US" sz="2000" dirty="0"/>
              <a:t>, </a:t>
            </a:r>
            <a:r>
              <a:rPr lang="en-US" sz="2000" i="1" dirty="0"/>
              <a:t>conformity</a:t>
            </a:r>
            <a:r>
              <a:rPr lang="en-US" sz="2000" dirty="0"/>
              <a:t>, </a:t>
            </a:r>
            <a:r>
              <a:rPr lang="en-US" sz="2000" i="1" dirty="0" err="1"/>
              <a:t>standardisation</a:t>
            </a:r>
            <a:r>
              <a:rPr lang="en-US" sz="2000" dirty="0"/>
              <a:t>)</a:t>
            </a:r>
            <a:endParaRPr lang="en-GB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2796D5-E0BF-4F8F-816D-D4E4AA8E8801}"/>
              </a:ext>
            </a:extLst>
          </p:cNvPr>
          <p:cNvSpPr txBox="1"/>
          <p:nvPr/>
        </p:nvSpPr>
        <p:spPr>
          <a:xfrm>
            <a:off x="706601" y="5532556"/>
            <a:ext cx="109837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solidFill>
                  <a:srgbClr val="0070C0"/>
                </a:solidFill>
              </a:rPr>
              <a:t>As it is possible to leave a house, it is impossible to leave the language. No external description of language </a:t>
            </a:r>
            <a:endParaRPr lang="fr-FR" sz="20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170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08D5B-D71C-4055-B909-4AF5227E1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COLLABORATIVE Workshop</a:t>
            </a:r>
            <a:br>
              <a:rPr lang="en-GB" dirty="0"/>
            </a:br>
            <a:r>
              <a:rPr lang="en-GB" sz="3200" cap="none" dirty="0"/>
              <a:t>Common Room 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79164F-3240-4421-A984-15E4A9FF0CC2}"/>
              </a:ext>
            </a:extLst>
          </p:cNvPr>
          <p:cNvSpPr txBox="1"/>
          <p:nvPr/>
        </p:nvSpPr>
        <p:spPr>
          <a:xfrm>
            <a:off x="942975" y="2416785"/>
            <a:ext cx="5269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1. </a:t>
            </a:r>
            <a:r>
              <a:rPr lang="en-GB" b="1" dirty="0"/>
              <a:t>PRESENTING A FREE CORPUS FOR ARCHIVING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C33A80-FD2D-49AB-AA9F-5230EEB7E8A3}"/>
              </a:ext>
            </a:extLst>
          </p:cNvPr>
          <p:cNvSpPr txBox="1"/>
          <p:nvPr/>
        </p:nvSpPr>
        <p:spPr>
          <a:xfrm>
            <a:off x="2142811" y="3450103"/>
            <a:ext cx="229870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Just a few directions: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dirty="0"/>
              <a:t>Choice?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dirty="0"/>
              <a:t>Conformity?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2000" i="1" dirty="0"/>
              <a:t>Standardisation?</a:t>
            </a:r>
            <a:endParaRPr lang="en-GB" sz="2000" dirty="0"/>
          </a:p>
        </p:txBody>
      </p:sp>
      <p:pic>
        <p:nvPicPr>
          <p:cNvPr id="12" name="Graphic 11" descr="Arrow: Slight curve with solid fill">
            <a:extLst>
              <a:ext uri="{FF2B5EF4-FFF2-40B4-BE49-F238E27FC236}">
                <a16:creationId xmlns:a16="http://schemas.microsoft.com/office/drawing/2014/main" id="{84DC100B-B547-44DC-AD41-6CAF62FFE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10400" y="3345328"/>
            <a:ext cx="914400" cy="914400"/>
          </a:xfrm>
          <a:prstGeom prst="rect">
            <a:avLst/>
          </a:prstGeom>
        </p:spPr>
      </p:pic>
      <p:pic>
        <p:nvPicPr>
          <p:cNvPr id="15" name="Graphic 14" descr="Back with solid fill">
            <a:extLst>
              <a:ext uri="{FF2B5EF4-FFF2-40B4-BE49-F238E27FC236}">
                <a16:creationId xmlns:a16="http://schemas.microsoft.com/office/drawing/2014/main" id="{9DDCAE6B-C7E7-42ED-A09B-3940D2D438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1050264" y="3345328"/>
            <a:ext cx="914400" cy="9144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9A25DEC-FA64-4A1F-BCA7-2F3AADC552BD}"/>
              </a:ext>
            </a:extLst>
          </p:cNvPr>
          <p:cNvSpPr txBox="1"/>
          <p:nvPr/>
        </p:nvSpPr>
        <p:spPr>
          <a:xfrm>
            <a:off x="8319575" y="3617862"/>
            <a:ext cx="30700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Individual presentation (1 slide)</a:t>
            </a:r>
          </a:p>
          <a:p>
            <a:r>
              <a:rPr lang="en-GB" dirty="0"/>
              <a:t>Global discussion – 10 minutes</a:t>
            </a:r>
          </a:p>
        </p:txBody>
      </p:sp>
    </p:spTree>
    <p:extLst>
      <p:ext uri="{BB962C8B-B14F-4D97-AF65-F5344CB8AC3E}">
        <p14:creationId xmlns:p14="http://schemas.microsoft.com/office/powerpoint/2010/main" val="944649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C1BCE-53DD-4705-B368-10ACA05DE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Fairness</a:t>
            </a:r>
            <a:r>
              <a:rPr lang="fr-FR" dirty="0"/>
              <a:t> of data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9FCBB4-25E2-4D2A-983F-AA2694CF4715}"/>
              </a:ext>
            </a:extLst>
          </p:cNvPr>
          <p:cNvSpPr txBox="1"/>
          <p:nvPr/>
        </p:nvSpPr>
        <p:spPr>
          <a:xfrm>
            <a:off x="5595815" y="1038273"/>
            <a:ext cx="56782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hlinkClick r:id="rId2"/>
              </a:rPr>
              <a:t>https://www.fairdata.fi/en/about-fairdata/fair-principles/</a:t>
            </a:r>
            <a:endParaRPr lang="fr-FR" dirty="0"/>
          </a:p>
          <a:p>
            <a:endParaRPr lang="fr-F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B7F942-C721-4A8F-806A-DA341F4BBA1D}"/>
              </a:ext>
            </a:extLst>
          </p:cNvPr>
          <p:cNvSpPr txBox="1"/>
          <p:nvPr/>
        </p:nvSpPr>
        <p:spPr>
          <a:xfrm>
            <a:off x="681228" y="2113407"/>
            <a:ext cx="51494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To be Findable:</a:t>
            </a:r>
          </a:p>
          <a:p>
            <a:r>
              <a:rPr lang="en-US" sz="1200" dirty="0"/>
              <a:t>F1. (meta)data are assigned a </a:t>
            </a:r>
            <a:r>
              <a:rPr lang="en-US" sz="1200" u="sng" dirty="0"/>
              <a:t>globally unique and eternally persistent identifier.</a:t>
            </a:r>
            <a:br>
              <a:rPr lang="en-US" sz="1200" dirty="0"/>
            </a:br>
            <a:r>
              <a:rPr lang="en-US" sz="1200" dirty="0"/>
              <a:t>F2. data are described with </a:t>
            </a:r>
            <a:r>
              <a:rPr lang="en-US" sz="1200" u="sng" dirty="0"/>
              <a:t>rich metadata.</a:t>
            </a:r>
            <a:br>
              <a:rPr lang="en-US" sz="1200" dirty="0"/>
            </a:br>
            <a:r>
              <a:rPr lang="en-US" sz="1200" dirty="0"/>
              <a:t>F3. (meta)data are </a:t>
            </a:r>
            <a:r>
              <a:rPr lang="en-US" sz="1200" u="sng" dirty="0"/>
              <a:t>registered or indexed in a searchable resource.</a:t>
            </a:r>
            <a:br>
              <a:rPr lang="en-US" sz="1200" dirty="0"/>
            </a:br>
            <a:r>
              <a:rPr lang="en-US" sz="1200" dirty="0"/>
              <a:t>F4. metadata </a:t>
            </a:r>
            <a:r>
              <a:rPr lang="en-US" sz="1200" u="sng" dirty="0"/>
              <a:t>specify</a:t>
            </a:r>
            <a:r>
              <a:rPr lang="en-US" sz="1200" dirty="0"/>
              <a:t> the data identifier.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2BF871-6A4E-4792-97AC-18B568DC821F}"/>
              </a:ext>
            </a:extLst>
          </p:cNvPr>
          <p:cNvSpPr txBox="1"/>
          <p:nvPr/>
        </p:nvSpPr>
        <p:spPr>
          <a:xfrm>
            <a:off x="681228" y="3198471"/>
            <a:ext cx="6079357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To be Accessible:</a:t>
            </a:r>
          </a:p>
          <a:p>
            <a:r>
              <a:rPr lang="en-US" sz="1200" dirty="0"/>
              <a:t>A1  (meta)data are </a:t>
            </a:r>
            <a:r>
              <a:rPr lang="en-US" sz="1200" u="sng" dirty="0"/>
              <a:t>retrievable by their identifier</a:t>
            </a:r>
            <a:r>
              <a:rPr lang="en-US" sz="1200" dirty="0"/>
              <a:t> using </a:t>
            </a:r>
            <a:r>
              <a:rPr lang="en-US" sz="1200" u="sng" dirty="0"/>
              <a:t>a standardized communications protocol.</a:t>
            </a:r>
            <a:br>
              <a:rPr lang="en-US" sz="1200" dirty="0"/>
            </a:br>
            <a:r>
              <a:rPr lang="en-US" sz="1200" dirty="0"/>
              <a:t>A1.1 the </a:t>
            </a:r>
            <a:r>
              <a:rPr lang="en-US" sz="1200" u="sng" dirty="0"/>
              <a:t>protocol</a:t>
            </a:r>
            <a:r>
              <a:rPr lang="en-US" sz="1200" dirty="0"/>
              <a:t> is open, free, and universally implementable.</a:t>
            </a:r>
            <a:br>
              <a:rPr lang="en-US" sz="1200" dirty="0"/>
            </a:br>
            <a:r>
              <a:rPr lang="en-US" sz="1200" dirty="0"/>
              <a:t>A1.2 the </a:t>
            </a:r>
            <a:r>
              <a:rPr lang="en-US" sz="1200" u="sng" dirty="0"/>
              <a:t>protocol </a:t>
            </a:r>
            <a:r>
              <a:rPr lang="en-US" sz="1200" dirty="0"/>
              <a:t>allows for an authentication and authorization procedure, where necessary.</a:t>
            </a:r>
            <a:br>
              <a:rPr lang="en-US" sz="1200" dirty="0"/>
            </a:br>
            <a:r>
              <a:rPr lang="en-US" sz="1200" dirty="0"/>
              <a:t>A2 </a:t>
            </a:r>
            <a:r>
              <a:rPr lang="en-US" sz="1200" u="sng" dirty="0"/>
              <a:t>metadata are accessible</a:t>
            </a:r>
            <a:r>
              <a:rPr lang="en-US" sz="1200" dirty="0"/>
              <a:t>, even when the data are no longer available.</a:t>
            </a:r>
          </a:p>
          <a:p>
            <a:endParaRPr lang="fr-FR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4358C7-9367-40A4-B1E3-8F87C46BC7A3}"/>
              </a:ext>
            </a:extLst>
          </p:cNvPr>
          <p:cNvSpPr txBox="1"/>
          <p:nvPr/>
        </p:nvSpPr>
        <p:spPr>
          <a:xfrm>
            <a:off x="681228" y="4365938"/>
            <a:ext cx="70994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To be Interoperable:</a:t>
            </a:r>
          </a:p>
          <a:p>
            <a:r>
              <a:rPr lang="en-US" sz="1200" dirty="0"/>
              <a:t>I1. (meta)data use a</a:t>
            </a:r>
            <a:r>
              <a:rPr lang="en-US" sz="1200" u="sng" dirty="0"/>
              <a:t> formal, accessible, shared, and broadly applicable language</a:t>
            </a:r>
            <a:r>
              <a:rPr lang="en-US" sz="1200" dirty="0"/>
              <a:t> for knowledge representation.</a:t>
            </a:r>
            <a:br>
              <a:rPr lang="en-US" sz="1200" dirty="0"/>
            </a:br>
            <a:r>
              <a:rPr lang="en-US" sz="1200" dirty="0"/>
              <a:t>I2. (meta)data use </a:t>
            </a:r>
            <a:r>
              <a:rPr lang="en-US" sz="1200" u="sng" dirty="0"/>
              <a:t>vocabularies that follow FAIR principles.</a:t>
            </a:r>
            <a:br>
              <a:rPr lang="en-US" sz="1200" dirty="0"/>
            </a:br>
            <a:r>
              <a:rPr lang="en-US" sz="1200" dirty="0"/>
              <a:t>I3. (meta)data include </a:t>
            </a:r>
            <a:r>
              <a:rPr lang="en-US" sz="1200" u="sng" dirty="0"/>
              <a:t>qualified references</a:t>
            </a:r>
            <a:r>
              <a:rPr lang="en-US" sz="1200" dirty="0"/>
              <a:t> to other (meta)data.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01D396-F93D-406E-8A97-13916BB4781F}"/>
              </a:ext>
            </a:extLst>
          </p:cNvPr>
          <p:cNvSpPr txBox="1"/>
          <p:nvPr/>
        </p:nvSpPr>
        <p:spPr>
          <a:xfrm>
            <a:off x="681228" y="5293353"/>
            <a:ext cx="49698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To be Re-usable:</a:t>
            </a:r>
          </a:p>
          <a:p>
            <a:r>
              <a:rPr lang="en-US" sz="1200" dirty="0"/>
              <a:t>R1. (meta)data have a </a:t>
            </a:r>
            <a:r>
              <a:rPr lang="en-US" sz="1200" u="sng" dirty="0"/>
              <a:t>plurality of accurate and relevant attributes.</a:t>
            </a:r>
            <a:br>
              <a:rPr lang="en-US" sz="1200" dirty="0"/>
            </a:br>
            <a:r>
              <a:rPr lang="en-US" sz="1200" dirty="0"/>
              <a:t>R1.1. (meta)data are released with a</a:t>
            </a:r>
            <a:r>
              <a:rPr lang="en-US" sz="1200" u="sng" dirty="0"/>
              <a:t> clear and accessible data usage license.</a:t>
            </a:r>
            <a:br>
              <a:rPr lang="en-US" sz="1200" dirty="0"/>
            </a:br>
            <a:r>
              <a:rPr lang="en-US" sz="1200" dirty="0"/>
              <a:t>R1.2. (meta)data are associated with their </a:t>
            </a:r>
            <a:r>
              <a:rPr lang="en-US" sz="1200" u="sng" dirty="0"/>
              <a:t>provenance.</a:t>
            </a:r>
            <a:br>
              <a:rPr lang="en-US" sz="1200" dirty="0"/>
            </a:br>
            <a:r>
              <a:rPr lang="en-US" sz="1200" dirty="0"/>
              <a:t>R1.3. (meta)data </a:t>
            </a:r>
            <a:r>
              <a:rPr lang="en-US" sz="1200" u="sng" dirty="0"/>
              <a:t>meet domain-relevant community standards.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512630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08D5B-D71C-4055-B909-4AF5227E1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COLLABORATIVE Workshop</a:t>
            </a:r>
            <a:br>
              <a:rPr lang="en-GB" dirty="0"/>
            </a:br>
            <a:r>
              <a:rPr lang="en-GB" sz="3200" cap="none" dirty="0"/>
              <a:t>Breakout Room – Assign Automatic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9D0902-D989-4858-855E-092DF0F3AF51}"/>
              </a:ext>
            </a:extLst>
          </p:cNvPr>
          <p:cNvSpPr txBox="1"/>
          <p:nvPr/>
        </p:nvSpPr>
        <p:spPr>
          <a:xfrm>
            <a:off x="719328" y="2455905"/>
            <a:ext cx="7235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2. CHOOSING RESTRITIVE RULES FOR USE THAT ARCHIVE – 20 MINUTES </a:t>
            </a:r>
          </a:p>
        </p:txBody>
      </p:sp>
      <p:pic>
        <p:nvPicPr>
          <p:cNvPr id="8" name="Graphic 7" descr="Arrow: Slight curve with solid fill">
            <a:extLst>
              <a:ext uri="{FF2B5EF4-FFF2-40B4-BE49-F238E27FC236}">
                <a16:creationId xmlns:a16="http://schemas.microsoft.com/office/drawing/2014/main" id="{FD0CDC29-7308-4E8D-8864-C70F39AEA5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38950" y="3333752"/>
            <a:ext cx="914400" cy="9144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154CB7B-72E2-411D-93AC-6075E0228906}"/>
              </a:ext>
            </a:extLst>
          </p:cNvPr>
          <p:cNvSpPr txBox="1"/>
          <p:nvPr/>
        </p:nvSpPr>
        <p:spPr>
          <a:xfrm>
            <a:off x="2385632" y="3283121"/>
            <a:ext cx="390277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Just a few questions: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800" dirty="0"/>
              <a:t>Who will have access to the </a:t>
            </a:r>
            <a:r>
              <a:rPr lang="en-US" dirty="0"/>
              <a:t>archive</a:t>
            </a:r>
            <a:r>
              <a:rPr lang="en-US" sz="1800" dirty="0"/>
              <a:t>?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800" dirty="0"/>
              <a:t>What rules will govern its use?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…</a:t>
            </a:r>
            <a:endParaRPr lang="en-GB" sz="1800" dirty="0"/>
          </a:p>
        </p:txBody>
      </p:sp>
      <p:pic>
        <p:nvPicPr>
          <p:cNvPr id="14" name="Graphic 13" descr="Back with solid fill">
            <a:extLst>
              <a:ext uri="{FF2B5EF4-FFF2-40B4-BE49-F238E27FC236}">
                <a16:creationId xmlns:a16="http://schemas.microsoft.com/office/drawing/2014/main" id="{622799D3-BB27-4D26-B89E-68A0A85063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1147531" y="3333752"/>
            <a:ext cx="914400" cy="9144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CB18949-A36C-4EC5-BC3C-44A0857726B9}"/>
              </a:ext>
            </a:extLst>
          </p:cNvPr>
          <p:cNvSpPr txBox="1"/>
          <p:nvPr/>
        </p:nvSpPr>
        <p:spPr>
          <a:xfrm>
            <a:off x="8386250" y="3606286"/>
            <a:ext cx="22862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Discussion – 10 minutes</a:t>
            </a:r>
          </a:p>
        </p:txBody>
      </p:sp>
    </p:spTree>
    <p:extLst>
      <p:ext uri="{BB962C8B-B14F-4D97-AF65-F5344CB8AC3E}">
        <p14:creationId xmlns:p14="http://schemas.microsoft.com/office/powerpoint/2010/main" val="376597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9097</TotalTime>
  <Words>533</Words>
  <Application>Microsoft Office PowerPoint</Application>
  <PresentationFormat>Widescreen</PresentationFormat>
  <Paragraphs>45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Tw Cen MT</vt:lpstr>
      <vt:lpstr>Tw Cen MT Condensed</vt:lpstr>
      <vt:lpstr>Wingdings</vt:lpstr>
      <vt:lpstr>Wingdings 3</vt:lpstr>
      <vt:lpstr>Integral</vt:lpstr>
      <vt:lpstr>University of Turku, Finland www.utu.fi</vt:lpstr>
      <vt:lpstr>Organising the two sessions</vt:lpstr>
      <vt:lpstr>TOWARDS A CONTEMPORY PRACTICE OF ARCHIVe  based on ethics</vt:lpstr>
      <vt:lpstr>From archaeology  to ARCHive? - How knowledge is produced in 2025?</vt:lpstr>
      <vt:lpstr>COLLABORATIVE Workshop Common Room </vt:lpstr>
      <vt:lpstr>Fairness of data</vt:lpstr>
      <vt:lpstr>COLLABORATIVE Workshop Breakout Room – Assign Automatic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TOWARDS A CONTEMPORY  PRACTICE OF ARCHIVING</dc:title>
  <dc:creator>Christophe Leblay</dc:creator>
  <cp:lastModifiedBy>Christophe Leblay</cp:lastModifiedBy>
  <cp:revision>31</cp:revision>
  <dcterms:created xsi:type="dcterms:W3CDTF">2023-08-07T09:00:14Z</dcterms:created>
  <dcterms:modified xsi:type="dcterms:W3CDTF">2025-11-06T15:46:55Z</dcterms:modified>
</cp:coreProperties>
</file>