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331" r:id="rId2"/>
    <p:sldId id="333" r:id="rId3"/>
    <p:sldId id="334" r:id="rId4"/>
    <p:sldId id="335" r:id="rId5"/>
    <p:sldId id="336" r:id="rId6"/>
    <p:sldId id="327" r:id="rId7"/>
    <p:sldId id="332" r:id="rId8"/>
    <p:sldId id="298" r:id="rId9"/>
    <p:sldId id="304" r:id="rId10"/>
    <p:sldId id="300" r:id="rId11"/>
    <p:sldId id="305" r:id="rId12"/>
    <p:sldId id="328" r:id="rId13"/>
    <p:sldId id="319" r:id="rId14"/>
  </p:sldIdLst>
  <p:sldSz cx="12192000" cy="6858000"/>
  <p:notesSz cx="6858000" cy="9144000"/>
  <p:defaultTextStyle>
    <a:defPPr>
      <a:defRPr lang="fr-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31"/>
  </p:normalViewPr>
  <p:slideViewPr>
    <p:cSldViewPr snapToGrid="0">
      <p:cViewPr varScale="1">
        <p:scale>
          <a:sx n="123" d="100"/>
          <a:sy n="123" d="100"/>
        </p:scale>
        <p:origin x="69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42D49A-E264-7F4F-827C-394D32F3FEB6}" type="datetimeFigureOut">
              <a:rPr lang="fr-FR" smtClean="0"/>
              <a:t>01/10/2026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321B9C-71B6-7241-92FE-EF818CECE719}" type="slidenum">
              <a:rPr lang="fr-FR" smtClean="0"/>
              <a:t>‹N°›</a:t>
            </a:fld>
            <a:endParaRPr lang="fr-FR"/>
          </a:p>
        </p:txBody>
      </p:sp>
    </p:spTree>
    <p:extLst>
      <p:ext uri="{BB962C8B-B14F-4D97-AF65-F5344CB8AC3E}">
        <p14:creationId xmlns:p14="http://schemas.microsoft.com/office/powerpoint/2010/main" val="2949503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226CA-30B4-37EA-9D92-C22A0770307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606E99A-8B33-2D86-A6C0-E1D86D2E4E9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58EF0F3-6E0F-C161-1846-E4739BE545DE}"/>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91176FFA-3E69-014F-C958-D08CEFB654B2}"/>
              </a:ext>
            </a:extLst>
          </p:cNvPr>
          <p:cNvSpPr>
            <a:spLocks noGrp="1"/>
          </p:cNvSpPr>
          <p:nvPr>
            <p:ph type="sldNum" sz="quarter" idx="5"/>
          </p:nvPr>
        </p:nvSpPr>
        <p:spPr/>
        <p:txBody>
          <a:bodyPr/>
          <a:lstStyle/>
          <a:p>
            <a:fld id="{38344347-940C-B14F-A2E1-ACCDC292FE89}" type="slidenum">
              <a:rPr lang="en-GB" smtClean="0"/>
              <a:t>2</a:t>
            </a:fld>
            <a:endParaRPr lang="en-GB"/>
          </a:p>
        </p:txBody>
      </p:sp>
    </p:spTree>
    <p:extLst>
      <p:ext uri="{BB962C8B-B14F-4D97-AF65-F5344CB8AC3E}">
        <p14:creationId xmlns:p14="http://schemas.microsoft.com/office/powerpoint/2010/main" val="3401114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1AD39-B20F-3DAF-3C84-5D4898B754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3D6783-FB61-02A7-E1FF-85C1C367900C}"/>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46587D38-BECD-BEB2-836C-F50ED93D6999}"/>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9439D238-C3D2-DFAA-F947-69C166F2547D}"/>
              </a:ext>
            </a:extLst>
          </p:cNvPr>
          <p:cNvSpPr>
            <a:spLocks noGrp="1"/>
          </p:cNvSpPr>
          <p:nvPr>
            <p:ph type="sldNum" sz="quarter" idx="5"/>
          </p:nvPr>
        </p:nvSpPr>
        <p:spPr/>
      </p:sp>
    </p:spTree>
    <p:extLst>
      <p:ext uri="{BB962C8B-B14F-4D97-AF65-F5344CB8AC3E}">
        <p14:creationId xmlns:p14="http://schemas.microsoft.com/office/powerpoint/2010/main" val="1559471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8344347-940C-B14F-A2E1-ACCDC292FE89}" type="slidenum">
              <a:rPr lang="en-GB" smtClean="0"/>
              <a:t>12</a:t>
            </a:fld>
            <a:endParaRPr lang="en-GB"/>
          </a:p>
        </p:txBody>
      </p:sp>
    </p:spTree>
    <p:extLst>
      <p:ext uri="{BB962C8B-B14F-4D97-AF65-F5344CB8AC3E}">
        <p14:creationId xmlns:p14="http://schemas.microsoft.com/office/powerpoint/2010/main" val="2134448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8344347-940C-B14F-A2E1-ACCDC292FE89}" type="slidenum">
              <a:rPr lang="en-GB" smtClean="0"/>
              <a:t>13</a:t>
            </a:fld>
            <a:endParaRPr lang="en-GB"/>
          </a:p>
        </p:txBody>
      </p:sp>
    </p:spTree>
    <p:extLst>
      <p:ext uri="{BB962C8B-B14F-4D97-AF65-F5344CB8AC3E}">
        <p14:creationId xmlns:p14="http://schemas.microsoft.com/office/powerpoint/2010/main" val="3499171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BAF55C-9F59-AF0B-B909-30E664597BE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92D1FE42-BF33-A26C-034D-8EBEF5B305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EDDC90D-FD4D-5641-B372-E1F68C9CB4BD}"/>
              </a:ext>
            </a:extLst>
          </p:cNvPr>
          <p:cNvSpPr>
            <a:spLocks noGrp="1"/>
          </p:cNvSpPr>
          <p:nvPr>
            <p:ph type="dt" sz="half" idx="10"/>
          </p:nvPr>
        </p:nvSpPr>
        <p:spPr/>
        <p:txBody>
          <a:bodyPr/>
          <a:lstStyle/>
          <a:p>
            <a:fld id="{337920EF-21A0-6E4A-8888-E42588A65420}" type="datetimeFigureOut">
              <a:rPr lang="fr-FR" smtClean="0"/>
              <a:t>01/10/2026</a:t>
            </a:fld>
            <a:endParaRPr lang="fr-FR"/>
          </a:p>
        </p:txBody>
      </p:sp>
      <p:sp>
        <p:nvSpPr>
          <p:cNvPr id="5" name="Espace réservé du pied de page 4">
            <a:extLst>
              <a:ext uri="{FF2B5EF4-FFF2-40B4-BE49-F238E27FC236}">
                <a16:creationId xmlns:a16="http://schemas.microsoft.com/office/drawing/2014/main" id="{CA8F59D8-0B5A-C369-377E-CB59DFED7FD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AD74824-8567-F334-BB74-C97098DEC0CC}"/>
              </a:ext>
            </a:extLst>
          </p:cNvPr>
          <p:cNvSpPr>
            <a:spLocks noGrp="1"/>
          </p:cNvSpPr>
          <p:nvPr>
            <p:ph type="sldNum" sz="quarter" idx="12"/>
          </p:nvPr>
        </p:nvSpPr>
        <p:spPr/>
        <p:txBody>
          <a:bodyPr/>
          <a:lstStyle/>
          <a:p>
            <a:fld id="{C5DCD454-69DE-254E-82DD-D3009A76AA40}" type="slidenum">
              <a:rPr lang="fr-FR" smtClean="0"/>
              <a:t>‹N°›</a:t>
            </a:fld>
            <a:endParaRPr lang="fr-FR"/>
          </a:p>
        </p:txBody>
      </p:sp>
    </p:spTree>
    <p:extLst>
      <p:ext uri="{BB962C8B-B14F-4D97-AF65-F5344CB8AC3E}">
        <p14:creationId xmlns:p14="http://schemas.microsoft.com/office/powerpoint/2010/main" val="4006752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DA96CE-E82A-11CA-B481-01EC9733270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A559E94-DE01-B6EC-760A-157B28AF54E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B94F5F3-A2F1-3865-399C-26F33BFCECE6}"/>
              </a:ext>
            </a:extLst>
          </p:cNvPr>
          <p:cNvSpPr>
            <a:spLocks noGrp="1"/>
          </p:cNvSpPr>
          <p:nvPr>
            <p:ph type="dt" sz="half" idx="10"/>
          </p:nvPr>
        </p:nvSpPr>
        <p:spPr/>
        <p:txBody>
          <a:bodyPr/>
          <a:lstStyle/>
          <a:p>
            <a:fld id="{337920EF-21A0-6E4A-8888-E42588A65420}" type="datetimeFigureOut">
              <a:rPr lang="fr-FR" smtClean="0"/>
              <a:t>01/10/2026</a:t>
            </a:fld>
            <a:endParaRPr lang="fr-FR"/>
          </a:p>
        </p:txBody>
      </p:sp>
      <p:sp>
        <p:nvSpPr>
          <p:cNvPr id="5" name="Espace réservé du pied de page 4">
            <a:extLst>
              <a:ext uri="{FF2B5EF4-FFF2-40B4-BE49-F238E27FC236}">
                <a16:creationId xmlns:a16="http://schemas.microsoft.com/office/drawing/2014/main" id="{E47C18D7-D220-EEE1-5274-0258B6CE841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7D51C01-5710-658A-0070-DF59949123F2}"/>
              </a:ext>
            </a:extLst>
          </p:cNvPr>
          <p:cNvSpPr>
            <a:spLocks noGrp="1"/>
          </p:cNvSpPr>
          <p:nvPr>
            <p:ph type="sldNum" sz="quarter" idx="12"/>
          </p:nvPr>
        </p:nvSpPr>
        <p:spPr/>
        <p:txBody>
          <a:bodyPr/>
          <a:lstStyle/>
          <a:p>
            <a:fld id="{C5DCD454-69DE-254E-82DD-D3009A76AA40}" type="slidenum">
              <a:rPr lang="fr-FR" smtClean="0"/>
              <a:t>‹N°›</a:t>
            </a:fld>
            <a:endParaRPr lang="fr-FR"/>
          </a:p>
        </p:txBody>
      </p:sp>
    </p:spTree>
    <p:extLst>
      <p:ext uri="{BB962C8B-B14F-4D97-AF65-F5344CB8AC3E}">
        <p14:creationId xmlns:p14="http://schemas.microsoft.com/office/powerpoint/2010/main" val="1679232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A68A38-98B8-7435-9249-3405CEBA2D8A}"/>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EBB9F9E8-1B5C-15F8-FA64-B7F97C0A1ED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649EBB08-906E-4EB9-DC44-B7AF94C8CE90}"/>
              </a:ext>
            </a:extLst>
          </p:cNvPr>
          <p:cNvSpPr>
            <a:spLocks noGrp="1"/>
          </p:cNvSpPr>
          <p:nvPr>
            <p:ph type="dt" sz="half" idx="10"/>
          </p:nvPr>
        </p:nvSpPr>
        <p:spPr/>
        <p:txBody>
          <a:bodyPr/>
          <a:lstStyle/>
          <a:p>
            <a:fld id="{337920EF-21A0-6E4A-8888-E42588A65420}" type="datetimeFigureOut">
              <a:rPr lang="fr-FR" smtClean="0"/>
              <a:t>01/10/2026</a:t>
            </a:fld>
            <a:endParaRPr lang="fr-FR"/>
          </a:p>
        </p:txBody>
      </p:sp>
      <p:sp>
        <p:nvSpPr>
          <p:cNvPr id="5" name="Espace réservé du pied de page 4">
            <a:extLst>
              <a:ext uri="{FF2B5EF4-FFF2-40B4-BE49-F238E27FC236}">
                <a16:creationId xmlns:a16="http://schemas.microsoft.com/office/drawing/2014/main" id="{1C362EA8-2463-E357-4553-8F8F36A356E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E5727B6-5E56-8775-5A26-F45276A494F1}"/>
              </a:ext>
            </a:extLst>
          </p:cNvPr>
          <p:cNvSpPr>
            <a:spLocks noGrp="1"/>
          </p:cNvSpPr>
          <p:nvPr>
            <p:ph type="sldNum" sz="quarter" idx="12"/>
          </p:nvPr>
        </p:nvSpPr>
        <p:spPr/>
        <p:txBody>
          <a:bodyPr/>
          <a:lstStyle/>
          <a:p>
            <a:fld id="{C5DCD454-69DE-254E-82DD-D3009A76AA40}" type="slidenum">
              <a:rPr lang="fr-FR" smtClean="0"/>
              <a:t>‹N°›</a:t>
            </a:fld>
            <a:endParaRPr lang="fr-FR"/>
          </a:p>
        </p:txBody>
      </p:sp>
    </p:spTree>
    <p:extLst>
      <p:ext uri="{BB962C8B-B14F-4D97-AF65-F5344CB8AC3E}">
        <p14:creationId xmlns:p14="http://schemas.microsoft.com/office/powerpoint/2010/main" val="2388128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BA173A-A5DE-B036-9BF1-16C3E8DE14C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5CFD627-96CA-A1F0-593A-27F2459235D8}"/>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504EF7EA-EBD0-10AB-D372-F6FB2A991914}"/>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79A66DB1-1BE3-293F-77BA-CC8C78523E4F}"/>
              </a:ext>
            </a:extLst>
          </p:cNvPr>
          <p:cNvSpPr>
            <a:spLocks noGrp="1"/>
          </p:cNvSpPr>
          <p:nvPr>
            <p:ph type="dt" sz="half" idx="10"/>
          </p:nvPr>
        </p:nvSpPr>
        <p:spPr/>
        <p:txBody>
          <a:bodyPr/>
          <a:lstStyle/>
          <a:p>
            <a:fld id="{337920EF-21A0-6E4A-8888-E42588A65420}" type="datetimeFigureOut">
              <a:rPr lang="fr-FR" smtClean="0"/>
              <a:t>01/10/2026</a:t>
            </a:fld>
            <a:endParaRPr lang="fr-FR"/>
          </a:p>
        </p:txBody>
      </p:sp>
      <p:sp>
        <p:nvSpPr>
          <p:cNvPr id="6" name="Espace réservé du pied de page 5">
            <a:extLst>
              <a:ext uri="{FF2B5EF4-FFF2-40B4-BE49-F238E27FC236}">
                <a16:creationId xmlns:a16="http://schemas.microsoft.com/office/drawing/2014/main" id="{9827530F-65DB-2C1C-02DE-12DC2CAD064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1EFA6CD-7E8B-BEB3-7B86-C0A499A7AA94}"/>
              </a:ext>
            </a:extLst>
          </p:cNvPr>
          <p:cNvSpPr>
            <a:spLocks noGrp="1"/>
          </p:cNvSpPr>
          <p:nvPr>
            <p:ph type="sldNum" sz="quarter" idx="12"/>
          </p:nvPr>
        </p:nvSpPr>
        <p:spPr/>
        <p:txBody>
          <a:bodyPr/>
          <a:lstStyle/>
          <a:p>
            <a:fld id="{C5DCD454-69DE-254E-82DD-D3009A76AA40}" type="slidenum">
              <a:rPr lang="fr-FR" smtClean="0"/>
              <a:t>‹N°›</a:t>
            </a:fld>
            <a:endParaRPr lang="fr-FR"/>
          </a:p>
        </p:txBody>
      </p:sp>
    </p:spTree>
    <p:extLst>
      <p:ext uri="{BB962C8B-B14F-4D97-AF65-F5344CB8AC3E}">
        <p14:creationId xmlns:p14="http://schemas.microsoft.com/office/powerpoint/2010/main" val="2533954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6EF97A-7F40-C277-72D3-BA9FC137AE36}"/>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CA08166-B10A-1E36-5CB8-213D278E8F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5EB1B4D-D1E5-6AF8-E2B7-224334360279}"/>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35D2415-88A8-A436-4C56-C79898D2DE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38AB1A3-44BB-4744-5EB1-D0F851F3D03F}"/>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E4E558B-01BF-5271-8414-CA509A03584D}"/>
              </a:ext>
            </a:extLst>
          </p:cNvPr>
          <p:cNvSpPr>
            <a:spLocks noGrp="1"/>
          </p:cNvSpPr>
          <p:nvPr>
            <p:ph type="dt" sz="half" idx="10"/>
          </p:nvPr>
        </p:nvSpPr>
        <p:spPr/>
        <p:txBody>
          <a:bodyPr/>
          <a:lstStyle/>
          <a:p>
            <a:fld id="{337920EF-21A0-6E4A-8888-E42588A65420}" type="datetimeFigureOut">
              <a:rPr lang="fr-FR" smtClean="0"/>
              <a:t>01/10/2026</a:t>
            </a:fld>
            <a:endParaRPr lang="fr-FR"/>
          </a:p>
        </p:txBody>
      </p:sp>
      <p:sp>
        <p:nvSpPr>
          <p:cNvPr id="8" name="Espace réservé du pied de page 7">
            <a:extLst>
              <a:ext uri="{FF2B5EF4-FFF2-40B4-BE49-F238E27FC236}">
                <a16:creationId xmlns:a16="http://schemas.microsoft.com/office/drawing/2014/main" id="{9481CBAC-C810-9818-7BF9-E2349EDA430F}"/>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AD46501D-2290-80C9-D7E1-F444AD8A786B}"/>
              </a:ext>
            </a:extLst>
          </p:cNvPr>
          <p:cNvSpPr>
            <a:spLocks noGrp="1"/>
          </p:cNvSpPr>
          <p:nvPr>
            <p:ph type="sldNum" sz="quarter" idx="12"/>
          </p:nvPr>
        </p:nvSpPr>
        <p:spPr/>
        <p:txBody>
          <a:bodyPr/>
          <a:lstStyle/>
          <a:p>
            <a:fld id="{C5DCD454-69DE-254E-82DD-D3009A76AA40}" type="slidenum">
              <a:rPr lang="fr-FR" smtClean="0"/>
              <a:t>‹N°›</a:t>
            </a:fld>
            <a:endParaRPr lang="fr-FR"/>
          </a:p>
        </p:txBody>
      </p:sp>
    </p:spTree>
    <p:extLst>
      <p:ext uri="{BB962C8B-B14F-4D97-AF65-F5344CB8AC3E}">
        <p14:creationId xmlns:p14="http://schemas.microsoft.com/office/powerpoint/2010/main" val="4212837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7A2463-6DD2-F277-E9BA-4D7BAAAC867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87BA8DFD-0A01-198A-5DB0-9D3EBB7BE573}"/>
              </a:ext>
            </a:extLst>
          </p:cNvPr>
          <p:cNvSpPr>
            <a:spLocks noGrp="1"/>
          </p:cNvSpPr>
          <p:nvPr>
            <p:ph type="dt" sz="half" idx="10"/>
          </p:nvPr>
        </p:nvSpPr>
        <p:spPr/>
        <p:txBody>
          <a:bodyPr/>
          <a:lstStyle/>
          <a:p>
            <a:fld id="{337920EF-21A0-6E4A-8888-E42588A65420}" type="datetimeFigureOut">
              <a:rPr lang="fr-FR" smtClean="0"/>
              <a:t>01/10/2026</a:t>
            </a:fld>
            <a:endParaRPr lang="fr-FR"/>
          </a:p>
        </p:txBody>
      </p:sp>
      <p:sp>
        <p:nvSpPr>
          <p:cNvPr id="4" name="Espace réservé du pied de page 3">
            <a:extLst>
              <a:ext uri="{FF2B5EF4-FFF2-40B4-BE49-F238E27FC236}">
                <a16:creationId xmlns:a16="http://schemas.microsoft.com/office/drawing/2014/main" id="{C1B54F92-E19B-8A6C-A50F-D650DBB1DF5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E030FF2D-B6CA-468D-D7CD-3095403283EB}"/>
              </a:ext>
            </a:extLst>
          </p:cNvPr>
          <p:cNvSpPr>
            <a:spLocks noGrp="1"/>
          </p:cNvSpPr>
          <p:nvPr>
            <p:ph type="sldNum" sz="quarter" idx="12"/>
          </p:nvPr>
        </p:nvSpPr>
        <p:spPr/>
        <p:txBody>
          <a:bodyPr/>
          <a:lstStyle/>
          <a:p>
            <a:fld id="{C5DCD454-69DE-254E-82DD-D3009A76AA40}" type="slidenum">
              <a:rPr lang="fr-FR" smtClean="0"/>
              <a:t>‹N°›</a:t>
            </a:fld>
            <a:endParaRPr lang="fr-FR"/>
          </a:p>
        </p:txBody>
      </p:sp>
    </p:spTree>
    <p:extLst>
      <p:ext uri="{BB962C8B-B14F-4D97-AF65-F5344CB8AC3E}">
        <p14:creationId xmlns:p14="http://schemas.microsoft.com/office/powerpoint/2010/main" val="37202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1C85E4A-77A1-18E5-F4DC-ABC16108FA2B}"/>
              </a:ext>
            </a:extLst>
          </p:cNvPr>
          <p:cNvSpPr>
            <a:spLocks noGrp="1"/>
          </p:cNvSpPr>
          <p:nvPr>
            <p:ph type="dt" sz="half" idx="10"/>
          </p:nvPr>
        </p:nvSpPr>
        <p:spPr/>
        <p:txBody>
          <a:bodyPr/>
          <a:lstStyle/>
          <a:p>
            <a:fld id="{337920EF-21A0-6E4A-8888-E42588A65420}" type="datetimeFigureOut">
              <a:rPr lang="fr-FR" smtClean="0"/>
              <a:t>01/10/2026</a:t>
            </a:fld>
            <a:endParaRPr lang="fr-FR"/>
          </a:p>
        </p:txBody>
      </p:sp>
      <p:sp>
        <p:nvSpPr>
          <p:cNvPr id="3" name="Espace réservé du pied de page 2">
            <a:extLst>
              <a:ext uri="{FF2B5EF4-FFF2-40B4-BE49-F238E27FC236}">
                <a16:creationId xmlns:a16="http://schemas.microsoft.com/office/drawing/2014/main" id="{6FE425F8-F00F-F47A-6238-9CA5927C558D}"/>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115FA8E6-E427-71E2-D483-574AE8D57800}"/>
              </a:ext>
            </a:extLst>
          </p:cNvPr>
          <p:cNvSpPr>
            <a:spLocks noGrp="1"/>
          </p:cNvSpPr>
          <p:nvPr>
            <p:ph type="sldNum" sz="quarter" idx="12"/>
          </p:nvPr>
        </p:nvSpPr>
        <p:spPr/>
        <p:txBody>
          <a:bodyPr/>
          <a:lstStyle/>
          <a:p>
            <a:fld id="{C5DCD454-69DE-254E-82DD-D3009A76AA40}" type="slidenum">
              <a:rPr lang="fr-FR" smtClean="0"/>
              <a:t>‹N°›</a:t>
            </a:fld>
            <a:endParaRPr lang="fr-FR"/>
          </a:p>
        </p:txBody>
      </p:sp>
    </p:spTree>
    <p:extLst>
      <p:ext uri="{BB962C8B-B14F-4D97-AF65-F5344CB8AC3E}">
        <p14:creationId xmlns:p14="http://schemas.microsoft.com/office/powerpoint/2010/main" val="2180974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991759-5A9E-7B78-BBFD-3C3F6A53D3C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FCF8A582-CD94-E760-4F93-B97E6AF84B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7F4F528-B153-6C30-272D-124EB05826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7074A79-9945-C596-1D38-330BECC6CA40}"/>
              </a:ext>
            </a:extLst>
          </p:cNvPr>
          <p:cNvSpPr>
            <a:spLocks noGrp="1"/>
          </p:cNvSpPr>
          <p:nvPr>
            <p:ph type="dt" sz="half" idx="10"/>
          </p:nvPr>
        </p:nvSpPr>
        <p:spPr/>
        <p:txBody>
          <a:bodyPr/>
          <a:lstStyle/>
          <a:p>
            <a:fld id="{337920EF-21A0-6E4A-8888-E42588A65420}" type="datetimeFigureOut">
              <a:rPr lang="fr-FR" smtClean="0"/>
              <a:t>01/10/2026</a:t>
            </a:fld>
            <a:endParaRPr lang="fr-FR"/>
          </a:p>
        </p:txBody>
      </p:sp>
      <p:sp>
        <p:nvSpPr>
          <p:cNvPr id="6" name="Espace réservé du pied de page 5">
            <a:extLst>
              <a:ext uri="{FF2B5EF4-FFF2-40B4-BE49-F238E27FC236}">
                <a16:creationId xmlns:a16="http://schemas.microsoft.com/office/drawing/2014/main" id="{286FFE1B-889C-F86F-40F4-B34FE5A1CDD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0B56620-D0E7-7D60-2AA3-5AD48B226682}"/>
              </a:ext>
            </a:extLst>
          </p:cNvPr>
          <p:cNvSpPr>
            <a:spLocks noGrp="1"/>
          </p:cNvSpPr>
          <p:nvPr>
            <p:ph type="sldNum" sz="quarter" idx="12"/>
          </p:nvPr>
        </p:nvSpPr>
        <p:spPr/>
        <p:txBody>
          <a:bodyPr/>
          <a:lstStyle/>
          <a:p>
            <a:fld id="{C5DCD454-69DE-254E-82DD-D3009A76AA40}" type="slidenum">
              <a:rPr lang="fr-FR" smtClean="0"/>
              <a:t>‹N°›</a:t>
            </a:fld>
            <a:endParaRPr lang="fr-FR"/>
          </a:p>
        </p:txBody>
      </p:sp>
    </p:spTree>
    <p:extLst>
      <p:ext uri="{BB962C8B-B14F-4D97-AF65-F5344CB8AC3E}">
        <p14:creationId xmlns:p14="http://schemas.microsoft.com/office/powerpoint/2010/main" val="3680232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F07C0C-9986-24D0-EABE-D57DE64387C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DC9844B0-31D0-29BF-A7D5-F1082CC122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0623F8DF-5EA6-31E7-0FEA-B83581B531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743762B-26CC-6729-510E-F7994BF9582C}"/>
              </a:ext>
            </a:extLst>
          </p:cNvPr>
          <p:cNvSpPr>
            <a:spLocks noGrp="1"/>
          </p:cNvSpPr>
          <p:nvPr>
            <p:ph type="dt" sz="half" idx="10"/>
          </p:nvPr>
        </p:nvSpPr>
        <p:spPr/>
        <p:txBody>
          <a:bodyPr/>
          <a:lstStyle/>
          <a:p>
            <a:fld id="{337920EF-21A0-6E4A-8888-E42588A65420}" type="datetimeFigureOut">
              <a:rPr lang="fr-FR" smtClean="0"/>
              <a:t>01/10/2026</a:t>
            </a:fld>
            <a:endParaRPr lang="fr-FR"/>
          </a:p>
        </p:txBody>
      </p:sp>
      <p:sp>
        <p:nvSpPr>
          <p:cNvPr id="6" name="Espace réservé du pied de page 5">
            <a:extLst>
              <a:ext uri="{FF2B5EF4-FFF2-40B4-BE49-F238E27FC236}">
                <a16:creationId xmlns:a16="http://schemas.microsoft.com/office/drawing/2014/main" id="{78B1A719-8093-AD78-22D1-FDAFB0E4E54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CC4B92A-D7EB-B502-68A0-A7828E7CAE16}"/>
              </a:ext>
            </a:extLst>
          </p:cNvPr>
          <p:cNvSpPr>
            <a:spLocks noGrp="1"/>
          </p:cNvSpPr>
          <p:nvPr>
            <p:ph type="sldNum" sz="quarter" idx="12"/>
          </p:nvPr>
        </p:nvSpPr>
        <p:spPr/>
        <p:txBody>
          <a:bodyPr/>
          <a:lstStyle/>
          <a:p>
            <a:fld id="{C5DCD454-69DE-254E-82DD-D3009A76AA40}" type="slidenum">
              <a:rPr lang="fr-FR" smtClean="0"/>
              <a:t>‹N°›</a:t>
            </a:fld>
            <a:endParaRPr lang="fr-FR"/>
          </a:p>
        </p:txBody>
      </p:sp>
    </p:spTree>
    <p:extLst>
      <p:ext uri="{BB962C8B-B14F-4D97-AF65-F5344CB8AC3E}">
        <p14:creationId xmlns:p14="http://schemas.microsoft.com/office/powerpoint/2010/main" val="3349886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394493-F72E-DBA0-62F3-76EF37CF139C}"/>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B49B481-F88B-B5FB-C9F9-5ACDCBA3C8A3}"/>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AF8E2B0-74BF-6227-1896-31805849D710}"/>
              </a:ext>
            </a:extLst>
          </p:cNvPr>
          <p:cNvSpPr>
            <a:spLocks noGrp="1"/>
          </p:cNvSpPr>
          <p:nvPr>
            <p:ph type="dt" sz="half" idx="10"/>
          </p:nvPr>
        </p:nvSpPr>
        <p:spPr/>
        <p:txBody>
          <a:bodyPr/>
          <a:lstStyle/>
          <a:p>
            <a:fld id="{337920EF-21A0-6E4A-8888-E42588A65420}" type="datetimeFigureOut">
              <a:rPr lang="fr-FR" smtClean="0"/>
              <a:t>01/10/2026</a:t>
            </a:fld>
            <a:endParaRPr lang="fr-FR"/>
          </a:p>
        </p:txBody>
      </p:sp>
      <p:sp>
        <p:nvSpPr>
          <p:cNvPr id="5" name="Espace réservé du pied de page 4">
            <a:extLst>
              <a:ext uri="{FF2B5EF4-FFF2-40B4-BE49-F238E27FC236}">
                <a16:creationId xmlns:a16="http://schemas.microsoft.com/office/drawing/2014/main" id="{FA87058F-C600-0B53-B34A-9129246DE0A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5F0C224-9651-C760-8779-DF60D45C7C8D}"/>
              </a:ext>
            </a:extLst>
          </p:cNvPr>
          <p:cNvSpPr>
            <a:spLocks noGrp="1"/>
          </p:cNvSpPr>
          <p:nvPr>
            <p:ph type="sldNum" sz="quarter" idx="12"/>
          </p:nvPr>
        </p:nvSpPr>
        <p:spPr/>
        <p:txBody>
          <a:bodyPr/>
          <a:lstStyle/>
          <a:p>
            <a:fld id="{C5DCD454-69DE-254E-82DD-D3009A76AA40}" type="slidenum">
              <a:rPr lang="fr-FR" smtClean="0"/>
              <a:t>‹N°›</a:t>
            </a:fld>
            <a:endParaRPr lang="fr-FR"/>
          </a:p>
        </p:txBody>
      </p:sp>
    </p:spTree>
    <p:extLst>
      <p:ext uri="{BB962C8B-B14F-4D97-AF65-F5344CB8AC3E}">
        <p14:creationId xmlns:p14="http://schemas.microsoft.com/office/powerpoint/2010/main" val="974570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581332C-3E4B-2CE3-EC77-F0F2F4EAA85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8054A5A-B379-ADFA-C280-C88C75E85B9A}"/>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4E8F977-B1BB-8F00-2C1B-73BC6D84C25A}"/>
              </a:ext>
            </a:extLst>
          </p:cNvPr>
          <p:cNvSpPr>
            <a:spLocks noGrp="1"/>
          </p:cNvSpPr>
          <p:nvPr>
            <p:ph type="dt" sz="half" idx="10"/>
          </p:nvPr>
        </p:nvSpPr>
        <p:spPr/>
        <p:txBody>
          <a:bodyPr/>
          <a:lstStyle/>
          <a:p>
            <a:fld id="{337920EF-21A0-6E4A-8888-E42588A65420}" type="datetimeFigureOut">
              <a:rPr lang="fr-FR" smtClean="0"/>
              <a:t>01/10/2026</a:t>
            </a:fld>
            <a:endParaRPr lang="fr-FR"/>
          </a:p>
        </p:txBody>
      </p:sp>
      <p:sp>
        <p:nvSpPr>
          <p:cNvPr id="5" name="Espace réservé du pied de page 4">
            <a:extLst>
              <a:ext uri="{FF2B5EF4-FFF2-40B4-BE49-F238E27FC236}">
                <a16:creationId xmlns:a16="http://schemas.microsoft.com/office/drawing/2014/main" id="{CAEA5783-A027-A7FA-9435-48E9447B373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ACFB4BD-6A09-AFAD-7324-F1A2606D29B6}"/>
              </a:ext>
            </a:extLst>
          </p:cNvPr>
          <p:cNvSpPr>
            <a:spLocks noGrp="1"/>
          </p:cNvSpPr>
          <p:nvPr>
            <p:ph type="sldNum" sz="quarter" idx="12"/>
          </p:nvPr>
        </p:nvSpPr>
        <p:spPr/>
        <p:txBody>
          <a:bodyPr/>
          <a:lstStyle/>
          <a:p>
            <a:fld id="{C5DCD454-69DE-254E-82DD-D3009A76AA40}" type="slidenum">
              <a:rPr lang="fr-FR" smtClean="0"/>
              <a:t>‹N°›</a:t>
            </a:fld>
            <a:endParaRPr lang="fr-FR"/>
          </a:p>
        </p:txBody>
      </p:sp>
    </p:spTree>
    <p:extLst>
      <p:ext uri="{BB962C8B-B14F-4D97-AF65-F5344CB8AC3E}">
        <p14:creationId xmlns:p14="http://schemas.microsoft.com/office/powerpoint/2010/main" val="31597417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Header">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9C34-52B2-BE74-022E-76E497CE1A63}"/>
              </a:ext>
            </a:extLst>
          </p:cNvPr>
          <p:cNvSpPr>
            <a:spLocks noGrp="1"/>
          </p:cNvSpPr>
          <p:nvPr>
            <p:ph type="title"/>
          </p:nvPr>
        </p:nvSpPr>
        <p:spPr>
          <a:xfrm>
            <a:off x="533400" y="2588256"/>
            <a:ext cx="8197241" cy="1681488"/>
          </a:xfrm>
        </p:spPr>
        <p:txBody>
          <a:bodyPr anchor="ctr" anchorCtr="0">
            <a:normAutofit/>
          </a:bodyPr>
          <a:lstStyle>
            <a:lvl1pPr>
              <a:defRPr sz="3600">
                <a:solidFill>
                  <a:schemeClr val="bg1"/>
                </a:solidFill>
              </a:defRPr>
            </a:lvl1pPr>
          </a:lstStyle>
          <a:p>
            <a:r>
              <a:rPr lang="fi-FI" noProof="0"/>
              <a:t>Click to edit Master title style</a:t>
            </a:r>
          </a:p>
        </p:txBody>
      </p:sp>
      <p:pic>
        <p:nvPicPr>
          <p:cNvPr id="9" name="Picture 8">
            <a:extLst>
              <a:ext uri="{FF2B5EF4-FFF2-40B4-BE49-F238E27FC236}">
                <a16:creationId xmlns:a16="http://schemas.microsoft.com/office/drawing/2014/main" id="{B3FE0BA5-2F03-D457-8EC0-9AACF7213766}"/>
              </a:ext>
            </a:extLst>
          </p:cNvPr>
          <p:cNvPicPr>
            <a:picLocks noChangeAspect="1"/>
          </p:cNvPicPr>
          <p:nvPr userDrawn="1"/>
        </p:nvPicPr>
        <p:blipFill>
          <a:blip r:embed="rId2"/>
          <a:stretch>
            <a:fillRect/>
          </a:stretch>
        </p:blipFill>
        <p:spPr>
          <a:xfrm>
            <a:off x="9356944" y="3083345"/>
            <a:ext cx="2272430" cy="691311"/>
          </a:xfrm>
          <a:prstGeom prst="rect">
            <a:avLst/>
          </a:prstGeom>
        </p:spPr>
      </p:pic>
      <p:sp>
        <p:nvSpPr>
          <p:cNvPr id="11" name="Text Placeholder 10">
            <a:extLst>
              <a:ext uri="{FF2B5EF4-FFF2-40B4-BE49-F238E27FC236}">
                <a16:creationId xmlns:a16="http://schemas.microsoft.com/office/drawing/2014/main" id="{794BF298-6A36-17B0-74E7-FA5A69D09A99}"/>
              </a:ext>
            </a:extLst>
          </p:cNvPr>
          <p:cNvSpPr>
            <a:spLocks noGrp="1"/>
          </p:cNvSpPr>
          <p:nvPr>
            <p:ph type="body" sz="quarter" idx="10"/>
          </p:nvPr>
        </p:nvSpPr>
        <p:spPr>
          <a:xfrm>
            <a:off x="533400" y="5499473"/>
            <a:ext cx="5095875" cy="820738"/>
          </a:xfrm>
        </p:spPr>
        <p:txBody>
          <a:bodyPr>
            <a:noAutofit/>
          </a:bodyPr>
          <a:lstStyle>
            <a:lvl1pPr marL="0" indent="0">
              <a:buNone/>
              <a:defRPr sz="1600">
                <a:solidFill>
                  <a:schemeClr val="bg1"/>
                </a:solidFill>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pPr lvl="0"/>
            <a:endParaRPr lang="fi-FI" noProof="0"/>
          </a:p>
        </p:txBody>
      </p:sp>
    </p:spTree>
    <p:extLst>
      <p:ext uri="{BB962C8B-B14F-4D97-AF65-F5344CB8AC3E}">
        <p14:creationId xmlns:p14="http://schemas.microsoft.com/office/powerpoint/2010/main" val="4265897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F8DF7FB-A967-9EDA-7986-8EDCBD48859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0FA744B9-7A68-F4E3-EA20-9244DC922F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28270BA-53D4-7058-5BD3-50A616E9C0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37920EF-21A0-6E4A-8888-E42588A65420}" type="datetimeFigureOut">
              <a:rPr lang="fr-FR" smtClean="0"/>
              <a:t>01/10/2026</a:t>
            </a:fld>
            <a:endParaRPr lang="fr-FR"/>
          </a:p>
        </p:txBody>
      </p:sp>
      <p:sp>
        <p:nvSpPr>
          <p:cNvPr id="5" name="Espace réservé du pied de page 4">
            <a:extLst>
              <a:ext uri="{FF2B5EF4-FFF2-40B4-BE49-F238E27FC236}">
                <a16:creationId xmlns:a16="http://schemas.microsoft.com/office/drawing/2014/main" id="{35C8C921-F91F-1202-849A-5A40086FA7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765EF48B-51C6-36FE-7671-DC628132B3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5DCD454-69DE-254E-82DD-D3009A76AA40}" type="slidenum">
              <a:rPr lang="fr-FR" smtClean="0"/>
              <a:t>‹N°›</a:t>
            </a:fld>
            <a:endParaRPr lang="fr-FR"/>
          </a:p>
        </p:txBody>
      </p:sp>
    </p:spTree>
    <p:extLst>
      <p:ext uri="{BB962C8B-B14F-4D97-AF65-F5344CB8AC3E}">
        <p14:creationId xmlns:p14="http://schemas.microsoft.com/office/powerpoint/2010/main" val="2096931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ideo" Target="https://www.youtube.com/embed/9Y8uF2eFYA4?feature=oembed" TargetMode="External"/><Relationship Id="rId5" Type="http://schemas.openxmlformats.org/officeDocument/2006/relationships/hyperlink" Target="https://www.instagram.com/reel/Dd5qvEsDu-L/" TargetMode="Externa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hyperlink" Target="https://www.bbc.com/news/articles/ck7v4y45893go"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aQ7bAa8QIoQ?feature=oembed"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doi.org/10.1515/9782763758787"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doi.org/10.4324/9781003168348-1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Assignment: choose A or B</a:t>
            </a:r>
            <a:br>
              <a:rPr lang="fi-FI" dirty="0"/>
            </a:br>
            <a:r>
              <a:rPr lang="fr-FR" dirty="0"/>
              <a:t>Case </a:t>
            </a:r>
            <a:r>
              <a:rPr lang="fr-FR" dirty="0" err="1"/>
              <a:t>study</a:t>
            </a:r>
            <a:r>
              <a:rPr lang="fr-FR" dirty="0"/>
              <a:t> for 8.10.2026:</a:t>
            </a:r>
            <a:endParaRPr dirty="0"/>
          </a:p>
        </p:txBody>
      </p:sp>
      <p:sp>
        <p:nvSpPr>
          <p:cNvPr id="3" name="TextBox 2"/>
          <p:cNvSpPr txBox="1"/>
          <p:nvPr/>
        </p:nvSpPr>
        <p:spPr>
          <a:xfrm>
            <a:off x="533400" y="4434840"/>
            <a:ext cx="8193024" cy="822960"/>
          </a:xfrm>
          <a:prstGeom prst="rect">
            <a:avLst/>
          </a:prstGeom>
          <a:noFill/>
        </p:spPr>
        <p:txBody>
          <a:bodyPr wrap="square" lIns="0" tIns="0" rIns="0" bIns="0" anchor="t">
            <a:noAutofit/>
          </a:bodyPr>
          <a:lstStyle/>
          <a:p>
            <a:pPr>
              <a:spcAft>
                <a:spcPts val="600"/>
              </a:spcAft>
            </a:pPr>
            <a:r>
              <a:rPr sz="2400" b="0" i="0" dirty="0">
                <a:solidFill>
                  <a:srgbClr val="FFFFFF"/>
                </a:solidFill>
              </a:rPr>
              <a:t>A. The Goncourt communiqué in your language · </a:t>
            </a:r>
            <a:endParaRPr lang="fi-FI" sz="2400" b="0" i="0" dirty="0">
              <a:solidFill>
                <a:srgbClr val="FFFFFF"/>
              </a:solidFill>
            </a:endParaRPr>
          </a:p>
          <a:p>
            <a:pPr>
              <a:spcAft>
                <a:spcPts val="600"/>
              </a:spcAft>
            </a:pPr>
            <a:r>
              <a:rPr sz="2400" b="0" i="0" dirty="0">
                <a:solidFill>
                  <a:srgbClr val="FFFFFF"/>
                </a:solidFill>
              </a:rPr>
              <a:t>B. “Fair trade over tariffs”: von der Leyen in Asunción, 17 January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76903-B48B-29D0-F02F-7936C9AA81F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54EBACF-AF41-18BC-8C20-1DB323DA71FE}"/>
              </a:ext>
            </a:extLst>
          </p:cNvPr>
          <p:cNvSpPr>
            <a:spLocks noGrp="1"/>
          </p:cNvSpPr>
          <p:nvPr>
            <p:ph type="title"/>
          </p:nvPr>
        </p:nvSpPr>
        <p:spPr/>
        <p:txBody>
          <a:bodyPr/>
          <a:lstStyle/>
          <a:p>
            <a:r>
              <a:rPr lang="fr-FR" dirty="0"/>
              <a:t>Case A: The Goncourt and the AI accusation</a:t>
            </a:r>
          </a:p>
        </p:txBody>
      </p:sp>
      <p:pic>
        <p:nvPicPr>
          <p:cNvPr id="4" name="Média en ligne 3" descr="Award-winning Quebec author accused of using AI for bestselling book">
            <a:hlinkClick r:id="" action="ppaction://media"/>
            <a:extLst>
              <a:ext uri="{FF2B5EF4-FFF2-40B4-BE49-F238E27FC236}">
                <a16:creationId xmlns:a16="http://schemas.microsoft.com/office/drawing/2014/main" id="{7625B349-BE8C-CC6C-B4BE-F18CE1451691}"/>
              </a:ext>
            </a:extLst>
          </p:cNvPr>
          <p:cNvPicPr>
            <a:picLocks noGrp="1" noRot="1" noChangeAspect="1"/>
          </p:cNvPicPr>
          <p:nvPr>
            <p:ph idx="1"/>
            <a:videoFile r:link="rId1"/>
          </p:nvPr>
        </p:nvPicPr>
        <p:blipFill>
          <a:blip r:embed="rId4"/>
          <a:stretch>
            <a:fillRect/>
          </a:stretch>
        </p:blipFill>
        <p:spPr>
          <a:xfrm>
            <a:off x="2484438" y="1930400"/>
            <a:ext cx="7240587" cy="4090988"/>
          </a:xfrm>
          <a:prstGeom prst="rect">
            <a:avLst/>
          </a:prstGeom>
        </p:spPr>
      </p:pic>
      <p:sp>
        <p:nvSpPr>
          <p:cNvPr id="6" name="ZoneTexte 5">
            <a:extLst>
              <a:ext uri="{FF2B5EF4-FFF2-40B4-BE49-F238E27FC236}">
                <a16:creationId xmlns:a16="http://schemas.microsoft.com/office/drawing/2014/main" id="{6261E991-8B01-E942-78AB-58883F0FAC29}"/>
              </a:ext>
            </a:extLst>
          </p:cNvPr>
          <p:cNvSpPr txBox="1"/>
          <p:nvPr/>
        </p:nvSpPr>
        <p:spPr>
          <a:xfrm>
            <a:off x="0" y="6032348"/>
            <a:ext cx="9512300" cy="923330"/>
          </a:xfrm>
          <a:prstGeom prst="rect">
            <a:avLst/>
          </a:prstGeom>
          <a:noFill/>
        </p:spPr>
        <p:txBody>
          <a:bodyPr wrap="square" rtlCol="0">
            <a:spAutoFit/>
          </a:bodyPr>
          <a:lstStyle/>
          <a:p>
            <a:r>
              <a:rPr lang="fr-FR" dirty="0">
                <a:solidFill>
                  <a:srgbClr val="000000"/>
                </a:solidFill>
                <a:hlinkClick r:id="rId5">
                  <a:extLst>
                    <a:ext uri="{A12FA001-AC4F-418D-AE19-62706E023703}">
                      <ahyp:hlinkClr xmlns:ahyp="http://schemas.microsoft.com/office/drawing/2018/hyperlinkcolor" val="tx"/>
                    </a:ext>
                  </a:extLst>
                </a:hlinkClick>
              </a:rPr>
              <a:t>https://www.youtube.com/watch?v=9Y8uF2eFYA4</a:t>
            </a:r>
          </a:p>
          <a:p>
            <a:r>
              <a:rPr lang="fr-FR" dirty="0">
                <a:solidFill>
                  <a:srgbClr val="004A43"/>
                </a:solidFill>
                <a:hlinkClick r:id="rId5">
                  <a:extLst>
                    <a:ext uri="{A12FA001-AC4F-418D-AE19-62706E023703}">
                      <ahyp:hlinkClr xmlns:ahyp="http://schemas.microsoft.com/office/drawing/2018/hyperlinkcolor" val="tx"/>
                    </a:ext>
                  </a:extLst>
                </a:hlinkClick>
              </a:rPr>
              <a:t>See also: https://www.instagram.com/reel/Dd5qvEsDu-L/</a:t>
            </a:r>
            <a:endParaRPr lang="fr-FR" dirty="0">
              <a:solidFill>
                <a:srgbClr val="004A43"/>
              </a:solidFill>
            </a:endParaRPr>
          </a:p>
          <a:p>
            <a:endParaRPr lang="fr-FR" dirty="0">
              <a:solidFill>
                <a:srgbClr val="004A43"/>
              </a:solidFill>
            </a:endParaRPr>
          </a:p>
        </p:txBody>
      </p:sp>
    </p:spTree>
    <p:extLst>
      <p:ext uri="{BB962C8B-B14F-4D97-AF65-F5344CB8AC3E}">
        <p14:creationId xmlns:p14="http://schemas.microsoft.com/office/powerpoint/2010/main" val="1026765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3F55B-71C5-9921-78D3-A2BA5DC5B31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B4EA96F-D170-D2D1-A0FF-3ED01AACB87D}"/>
              </a:ext>
            </a:extLst>
          </p:cNvPr>
          <p:cNvSpPr>
            <a:spLocks noGrp="1"/>
          </p:cNvSpPr>
          <p:nvPr>
            <p:ph type="title"/>
          </p:nvPr>
        </p:nvSpPr>
        <p:spPr/>
        <p:txBody>
          <a:bodyPr/>
          <a:lstStyle/>
          <a:p>
            <a:r>
              <a:rPr lang="fr-FR" dirty="0"/>
              <a:t>Case A: more on the story</a:t>
            </a:r>
          </a:p>
        </p:txBody>
      </p:sp>
      <p:sp>
        <p:nvSpPr>
          <p:cNvPr id="3" name="Espace réservé du contenu 2">
            <a:extLst>
              <a:ext uri="{FF2B5EF4-FFF2-40B4-BE49-F238E27FC236}">
                <a16:creationId xmlns:a16="http://schemas.microsoft.com/office/drawing/2014/main" id="{FDAEA2CA-1C36-DBA1-1AC6-2CF401C7A5B9}"/>
              </a:ext>
            </a:extLst>
          </p:cNvPr>
          <p:cNvSpPr>
            <a:spLocks noGrp="1"/>
          </p:cNvSpPr>
          <p:nvPr>
            <p:ph idx="1"/>
          </p:nvPr>
        </p:nvSpPr>
        <p:spPr/>
        <p:txBody>
          <a:bodyPr/>
          <a:lstStyle/>
          <a:p>
            <a:r>
              <a:rPr lang="fr-FR" dirty="0"/>
              <a:t>https://</a:t>
            </a:r>
            <a:r>
              <a:rPr lang="fr-FR" dirty="0" err="1"/>
              <a:t>www.cbc.ca</a:t>
            </a:r>
            <a:r>
              <a:rPr lang="fr-FR" dirty="0"/>
              <a:t>/news/canada/</a:t>
            </a:r>
            <a:r>
              <a:rPr lang="fr-FR" dirty="0" err="1"/>
              <a:t>montreal</a:t>
            </a:r>
            <a:r>
              <a:rPr lang="fr-FR" dirty="0"/>
              <a:t>/thelyson-orelien-ai-scandal-9.7355167</a:t>
            </a:r>
          </a:p>
          <a:p>
            <a:r>
              <a:rPr lang="fr-FR" dirty="0">
                <a:hlinkClick r:id="rId2"/>
              </a:rPr>
              <a:t>https://www.bbc.com/news/articles/ck7v4y45893go</a:t>
            </a:r>
            <a:endParaRPr lang="fr-FR" dirty="0"/>
          </a:p>
          <a:p>
            <a:r>
              <a:rPr lang="fr-FR" dirty="0"/>
              <a:t>https://</a:t>
            </a:r>
            <a:r>
              <a:rPr lang="fr-FR" dirty="0" err="1"/>
              <a:t>globalnews.ca</a:t>
            </a:r>
            <a:r>
              <a:rPr lang="fr-FR" dirty="0"/>
              <a:t>/news/12053881/from-haiti-to-canada-a-quebec-debut-novel-reaches-for-frances-top-literary-prizes/</a:t>
            </a:r>
          </a:p>
          <a:p>
            <a:r>
              <a:rPr lang="fr-FR" dirty="0"/>
              <a:t>In French Public broadcast news: https://</a:t>
            </a:r>
            <a:r>
              <a:rPr lang="fr-FR" dirty="0" err="1"/>
              <a:t>www.youtube.com</a:t>
            </a:r>
            <a:r>
              <a:rPr lang="fr-FR" dirty="0"/>
              <a:t>/</a:t>
            </a:r>
            <a:r>
              <a:rPr lang="fr-FR" dirty="0" err="1"/>
              <a:t>watch?v</a:t>
            </a:r>
            <a:r>
              <a:rPr lang="fr-FR" dirty="0"/>
              <a:t>=P79TUZGNiKs</a:t>
            </a:r>
          </a:p>
        </p:txBody>
      </p:sp>
    </p:spTree>
    <p:extLst>
      <p:ext uri="{BB962C8B-B14F-4D97-AF65-F5344CB8AC3E}">
        <p14:creationId xmlns:p14="http://schemas.microsoft.com/office/powerpoint/2010/main" val="4150036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55EC1-AC16-439E-1E73-943929BC10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F23C49-ABBB-F695-6919-BF7237A6938C}"/>
              </a:ext>
            </a:extLst>
          </p:cNvPr>
          <p:cNvSpPr>
            <a:spLocks noGrp="1"/>
          </p:cNvSpPr>
          <p:nvPr>
            <p:ph type="title"/>
          </p:nvPr>
        </p:nvSpPr>
        <p:spPr/>
        <p:txBody>
          <a:bodyPr/>
          <a:lstStyle/>
          <a:p>
            <a:r>
              <a:rPr lang="fr-FR" dirty="0"/>
              <a:t>Case A: </a:t>
            </a:r>
            <a:r>
              <a:rPr dirty="0"/>
              <a:t>The Goncourt and the AI </a:t>
            </a:r>
            <a:r>
              <a:rPr lang="fr-FR" dirty="0"/>
              <a:t>accusation</a:t>
            </a:r>
            <a:endParaRPr dirty="0"/>
          </a:p>
        </p:txBody>
      </p:sp>
      <p:cxnSp>
        <p:nvCxnSpPr>
          <p:cNvPr id="3" name="Connector 2">
            <a:extLst>
              <a:ext uri="{FF2B5EF4-FFF2-40B4-BE49-F238E27FC236}">
                <a16:creationId xmlns:a16="http://schemas.microsoft.com/office/drawing/2014/main" id="{8210B7EA-058E-6CA5-E464-A227C47C9051}"/>
              </a:ext>
            </a:extLst>
          </p:cNvPr>
          <p:cNvCxnSpPr/>
          <p:nvPr/>
        </p:nvCxnSpPr>
        <p:spPr>
          <a:xfrm>
            <a:off x="935298" y="2103120"/>
            <a:ext cx="8583064" cy="0"/>
          </a:xfrm>
          <a:prstGeom prst="line">
            <a:avLst/>
          </a:prstGeom>
          <a:ln w="38100">
            <a:solidFill>
              <a:srgbClr val="E9E3CF"/>
            </a:solidFill>
          </a:ln>
        </p:spPr>
        <p:style>
          <a:lnRef idx="2">
            <a:schemeClr val="accent1"/>
          </a:lnRef>
          <a:fillRef idx="0">
            <a:schemeClr val="accent1"/>
          </a:fillRef>
          <a:effectRef idx="1">
            <a:schemeClr val="accent1"/>
          </a:effectRef>
          <a:fontRef idx="minor">
            <a:schemeClr val="tx1"/>
          </a:fontRef>
        </p:style>
      </p:cxnSp>
      <p:sp>
        <p:nvSpPr>
          <p:cNvPr id="4" name="Oval 3">
            <a:extLst>
              <a:ext uri="{FF2B5EF4-FFF2-40B4-BE49-F238E27FC236}">
                <a16:creationId xmlns:a16="http://schemas.microsoft.com/office/drawing/2014/main" id="{6BE31A05-7A48-72C2-684B-03702A40378B}"/>
              </a:ext>
            </a:extLst>
          </p:cNvPr>
          <p:cNvSpPr/>
          <p:nvPr/>
        </p:nvSpPr>
        <p:spPr>
          <a:xfrm>
            <a:off x="565021" y="1783080"/>
            <a:ext cx="640080" cy="640080"/>
          </a:xfrm>
          <a:prstGeom prst="ellipse">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spcAft>
                <a:spcPts val="0"/>
              </a:spcAft>
            </a:pPr>
            <a:r>
              <a:rPr sz="2000" b="1" i="0">
                <a:solidFill>
                  <a:srgbClr val="FFFFFF"/>
                </a:solidFill>
              </a:rPr>
              <a:t>1</a:t>
            </a:r>
          </a:p>
        </p:txBody>
      </p:sp>
      <p:sp>
        <p:nvSpPr>
          <p:cNvPr id="5" name="TextBox 4">
            <a:extLst>
              <a:ext uri="{FF2B5EF4-FFF2-40B4-BE49-F238E27FC236}">
                <a16:creationId xmlns:a16="http://schemas.microsoft.com/office/drawing/2014/main" id="{D57AA02E-2B08-EB3F-D314-F217E22AB964}"/>
              </a:ext>
            </a:extLst>
          </p:cNvPr>
          <p:cNvSpPr txBox="1"/>
          <p:nvPr/>
        </p:nvSpPr>
        <p:spPr>
          <a:xfrm>
            <a:off x="533399" y="2560320"/>
            <a:ext cx="2559597" cy="365760"/>
          </a:xfrm>
          <a:prstGeom prst="rect">
            <a:avLst/>
          </a:prstGeom>
          <a:noFill/>
        </p:spPr>
        <p:txBody>
          <a:bodyPr wrap="square" lIns="0" tIns="0" rIns="0" bIns="0" anchor="t">
            <a:noAutofit/>
          </a:bodyPr>
          <a:lstStyle/>
          <a:p>
            <a:pPr>
              <a:spcAft>
                <a:spcPts val="600"/>
              </a:spcAft>
            </a:pPr>
            <a:r>
              <a:rPr sz="1600" b="1" i="0">
                <a:solidFill>
                  <a:srgbClr val="004A43"/>
                </a:solidFill>
              </a:rPr>
              <a:t>21 September</a:t>
            </a:r>
          </a:p>
        </p:txBody>
      </p:sp>
      <p:sp>
        <p:nvSpPr>
          <p:cNvPr id="6" name="TextBox 5">
            <a:extLst>
              <a:ext uri="{FF2B5EF4-FFF2-40B4-BE49-F238E27FC236}">
                <a16:creationId xmlns:a16="http://schemas.microsoft.com/office/drawing/2014/main" id="{8B43064A-09A8-6BDB-A25E-71B45591C95B}"/>
              </a:ext>
            </a:extLst>
          </p:cNvPr>
          <p:cNvSpPr txBox="1"/>
          <p:nvPr/>
        </p:nvSpPr>
        <p:spPr>
          <a:xfrm>
            <a:off x="533399" y="2971800"/>
            <a:ext cx="2459122" cy="1645920"/>
          </a:xfrm>
          <a:prstGeom prst="rect">
            <a:avLst/>
          </a:prstGeom>
          <a:noFill/>
        </p:spPr>
        <p:txBody>
          <a:bodyPr wrap="square" lIns="0" tIns="0" rIns="0" bIns="0" anchor="t">
            <a:noAutofit/>
          </a:bodyPr>
          <a:lstStyle/>
          <a:p>
            <a:pPr>
              <a:spcAft>
                <a:spcPts val="600"/>
              </a:spcAft>
            </a:pPr>
            <a:r>
              <a:rPr sz="1400" b="0" i="0">
                <a:solidFill>
                  <a:srgbClr val="004A43"/>
                </a:solidFill>
              </a:rPr>
              <a:t>An anonymous X account, “Balance ton Claude”, claims that Thélyson Orélien’s novel C’était ça ou mourir was written almost entirely by AI (detector: Pangram).</a:t>
            </a:r>
          </a:p>
        </p:txBody>
      </p:sp>
      <p:sp>
        <p:nvSpPr>
          <p:cNvPr id="7" name="Oval 6">
            <a:extLst>
              <a:ext uri="{FF2B5EF4-FFF2-40B4-BE49-F238E27FC236}">
                <a16:creationId xmlns:a16="http://schemas.microsoft.com/office/drawing/2014/main" id="{3F784347-0E87-DF28-212E-18BD9D8D5A85}"/>
              </a:ext>
            </a:extLst>
          </p:cNvPr>
          <p:cNvSpPr/>
          <p:nvPr/>
        </p:nvSpPr>
        <p:spPr>
          <a:xfrm>
            <a:off x="3426043" y="1783080"/>
            <a:ext cx="640080" cy="640080"/>
          </a:xfrm>
          <a:prstGeom prst="ellipse">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spcAft>
                <a:spcPts val="0"/>
              </a:spcAft>
            </a:pPr>
            <a:r>
              <a:rPr sz="2000" b="1" i="0">
                <a:solidFill>
                  <a:srgbClr val="FFFFFF"/>
                </a:solidFill>
              </a:rPr>
              <a:t>2</a:t>
            </a:r>
          </a:p>
        </p:txBody>
      </p:sp>
      <p:sp>
        <p:nvSpPr>
          <p:cNvPr id="8" name="TextBox 7">
            <a:extLst>
              <a:ext uri="{FF2B5EF4-FFF2-40B4-BE49-F238E27FC236}">
                <a16:creationId xmlns:a16="http://schemas.microsoft.com/office/drawing/2014/main" id="{CFEEF8E9-0034-AA4C-A284-CEF8D501BEF6}"/>
              </a:ext>
            </a:extLst>
          </p:cNvPr>
          <p:cNvSpPr txBox="1"/>
          <p:nvPr/>
        </p:nvSpPr>
        <p:spPr>
          <a:xfrm>
            <a:off x="3394421" y="2560320"/>
            <a:ext cx="2559597" cy="365760"/>
          </a:xfrm>
          <a:prstGeom prst="rect">
            <a:avLst/>
          </a:prstGeom>
          <a:noFill/>
        </p:spPr>
        <p:txBody>
          <a:bodyPr wrap="square" lIns="0" tIns="0" rIns="0" bIns="0" anchor="t">
            <a:noAutofit/>
          </a:bodyPr>
          <a:lstStyle/>
          <a:p>
            <a:pPr>
              <a:spcAft>
                <a:spcPts val="600"/>
              </a:spcAft>
            </a:pPr>
            <a:r>
              <a:rPr sz="1600" b="1" i="0">
                <a:solidFill>
                  <a:srgbClr val="004A43"/>
                </a:solidFill>
              </a:rPr>
              <a:t>22–24 September</a:t>
            </a:r>
          </a:p>
        </p:txBody>
      </p:sp>
      <p:sp>
        <p:nvSpPr>
          <p:cNvPr id="9" name="TextBox 8">
            <a:extLst>
              <a:ext uri="{FF2B5EF4-FFF2-40B4-BE49-F238E27FC236}">
                <a16:creationId xmlns:a16="http://schemas.microsoft.com/office/drawing/2014/main" id="{05F5C065-B88C-5DE1-77D8-A9710C23A7BF}"/>
              </a:ext>
            </a:extLst>
          </p:cNvPr>
          <p:cNvSpPr txBox="1"/>
          <p:nvPr/>
        </p:nvSpPr>
        <p:spPr>
          <a:xfrm>
            <a:off x="3394421" y="2971800"/>
            <a:ext cx="2459122" cy="1645920"/>
          </a:xfrm>
          <a:prstGeom prst="rect">
            <a:avLst/>
          </a:prstGeom>
          <a:noFill/>
        </p:spPr>
        <p:txBody>
          <a:bodyPr wrap="square" lIns="0" tIns="0" rIns="0" bIns="0" anchor="t">
            <a:noAutofit/>
          </a:bodyPr>
          <a:lstStyle/>
          <a:p>
            <a:pPr>
              <a:spcAft>
                <a:spcPts val="600"/>
              </a:spcAft>
            </a:pPr>
            <a:r>
              <a:rPr sz="1400" b="0" i="0">
                <a:solidFill>
                  <a:srgbClr val="004A43"/>
                </a:solidFill>
              </a:rPr>
              <a:t>Reports of plagiarism in the author’s earlier texts. His Canadian publisher, Boréal, suspends promotion of the book.</a:t>
            </a:r>
          </a:p>
        </p:txBody>
      </p:sp>
      <p:sp>
        <p:nvSpPr>
          <p:cNvPr id="10" name="Oval 9">
            <a:extLst>
              <a:ext uri="{FF2B5EF4-FFF2-40B4-BE49-F238E27FC236}">
                <a16:creationId xmlns:a16="http://schemas.microsoft.com/office/drawing/2014/main" id="{97175343-AA6E-DC85-C140-F42FE79B3637}"/>
              </a:ext>
            </a:extLst>
          </p:cNvPr>
          <p:cNvSpPr/>
          <p:nvPr/>
        </p:nvSpPr>
        <p:spPr>
          <a:xfrm>
            <a:off x="6287063" y="1783080"/>
            <a:ext cx="640080" cy="640080"/>
          </a:xfrm>
          <a:prstGeom prst="ellipse">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spcAft>
                <a:spcPts val="0"/>
              </a:spcAft>
            </a:pPr>
            <a:r>
              <a:rPr sz="2000" b="1" i="0">
                <a:solidFill>
                  <a:srgbClr val="FFFFFF"/>
                </a:solidFill>
              </a:rPr>
              <a:t>3</a:t>
            </a:r>
          </a:p>
        </p:txBody>
      </p:sp>
      <p:sp>
        <p:nvSpPr>
          <p:cNvPr id="11" name="TextBox 10">
            <a:extLst>
              <a:ext uri="{FF2B5EF4-FFF2-40B4-BE49-F238E27FC236}">
                <a16:creationId xmlns:a16="http://schemas.microsoft.com/office/drawing/2014/main" id="{9B4965B1-7303-DD41-0E30-0A56C46F409B}"/>
              </a:ext>
            </a:extLst>
          </p:cNvPr>
          <p:cNvSpPr txBox="1"/>
          <p:nvPr/>
        </p:nvSpPr>
        <p:spPr>
          <a:xfrm>
            <a:off x="6255441" y="2560320"/>
            <a:ext cx="2559597" cy="365760"/>
          </a:xfrm>
          <a:prstGeom prst="rect">
            <a:avLst/>
          </a:prstGeom>
          <a:noFill/>
        </p:spPr>
        <p:txBody>
          <a:bodyPr wrap="square" lIns="0" tIns="0" rIns="0" bIns="0" anchor="t">
            <a:noAutofit/>
          </a:bodyPr>
          <a:lstStyle/>
          <a:p>
            <a:pPr>
              <a:spcAft>
                <a:spcPts val="600"/>
              </a:spcAft>
            </a:pPr>
            <a:r>
              <a:rPr sz="1600" b="1" i="0">
                <a:solidFill>
                  <a:srgbClr val="004A43"/>
                </a:solidFill>
              </a:rPr>
              <a:t>25 September</a:t>
            </a:r>
          </a:p>
        </p:txBody>
      </p:sp>
      <p:sp>
        <p:nvSpPr>
          <p:cNvPr id="12" name="TextBox 11">
            <a:extLst>
              <a:ext uri="{FF2B5EF4-FFF2-40B4-BE49-F238E27FC236}">
                <a16:creationId xmlns:a16="http://schemas.microsoft.com/office/drawing/2014/main" id="{F1A850C5-C97C-3408-8B43-6123A7C2341F}"/>
              </a:ext>
            </a:extLst>
          </p:cNvPr>
          <p:cNvSpPr txBox="1"/>
          <p:nvPr/>
        </p:nvSpPr>
        <p:spPr>
          <a:xfrm>
            <a:off x="6255441" y="2971800"/>
            <a:ext cx="2459122" cy="1645920"/>
          </a:xfrm>
          <a:prstGeom prst="rect">
            <a:avLst/>
          </a:prstGeom>
          <a:noFill/>
        </p:spPr>
        <p:txBody>
          <a:bodyPr wrap="square" lIns="0" tIns="0" rIns="0" bIns="0" anchor="t">
            <a:noAutofit/>
          </a:bodyPr>
          <a:lstStyle/>
          <a:p>
            <a:pPr>
              <a:spcAft>
                <a:spcPts val="600"/>
              </a:spcAft>
            </a:pPr>
            <a:r>
              <a:rPr sz="1400" b="0" i="0">
                <a:solidFill>
                  <a:srgbClr val="004A43"/>
                </a:solidFill>
              </a:rPr>
              <a:t>The Académie Goncourt removes the novel from its first selection, citing the plagiarism and “convergent” analyses of AI use.</a:t>
            </a:r>
          </a:p>
        </p:txBody>
      </p:sp>
      <p:sp>
        <p:nvSpPr>
          <p:cNvPr id="13" name="Oval 12">
            <a:extLst>
              <a:ext uri="{FF2B5EF4-FFF2-40B4-BE49-F238E27FC236}">
                <a16:creationId xmlns:a16="http://schemas.microsoft.com/office/drawing/2014/main" id="{09397FB9-CB56-982B-8086-157C90DB9E38}"/>
              </a:ext>
            </a:extLst>
          </p:cNvPr>
          <p:cNvSpPr/>
          <p:nvPr/>
        </p:nvSpPr>
        <p:spPr>
          <a:xfrm>
            <a:off x="9148085" y="1783080"/>
            <a:ext cx="640080" cy="640080"/>
          </a:xfrm>
          <a:prstGeom prst="ellipse">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spcAft>
                <a:spcPts val="0"/>
              </a:spcAft>
            </a:pPr>
            <a:r>
              <a:rPr sz="2000" b="1" i="0">
                <a:solidFill>
                  <a:srgbClr val="FFFFFF"/>
                </a:solidFill>
              </a:rPr>
              <a:t>4</a:t>
            </a:r>
          </a:p>
        </p:txBody>
      </p:sp>
      <p:sp>
        <p:nvSpPr>
          <p:cNvPr id="14" name="TextBox 13">
            <a:extLst>
              <a:ext uri="{FF2B5EF4-FFF2-40B4-BE49-F238E27FC236}">
                <a16:creationId xmlns:a16="http://schemas.microsoft.com/office/drawing/2014/main" id="{A5A58AAE-369A-6655-4C2B-A81E5FB65CF9}"/>
              </a:ext>
            </a:extLst>
          </p:cNvPr>
          <p:cNvSpPr txBox="1"/>
          <p:nvPr/>
        </p:nvSpPr>
        <p:spPr>
          <a:xfrm>
            <a:off x="9116463" y="2560320"/>
            <a:ext cx="2559597" cy="365760"/>
          </a:xfrm>
          <a:prstGeom prst="rect">
            <a:avLst/>
          </a:prstGeom>
          <a:noFill/>
        </p:spPr>
        <p:txBody>
          <a:bodyPr wrap="square" lIns="0" tIns="0" rIns="0" bIns="0" anchor="t">
            <a:noAutofit/>
          </a:bodyPr>
          <a:lstStyle/>
          <a:p>
            <a:pPr>
              <a:spcAft>
                <a:spcPts val="600"/>
              </a:spcAft>
            </a:pPr>
            <a:r>
              <a:rPr sz="1600" b="1" i="0">
                <a:solidFill>
                  <a:srgbClr val="004A43"/>
                </a:solidFill>
              </a:rPr>
              <a:t>Contested</a:t>
            </a:r>
          </a:p>
        </p:txBody>
      </p:sp>
      <p:sp>
        <p:nvSpPr>
          <p:cNvPr id="15" name="TextBox 14">
            <a:extLst>
              <a:ext uri="{FF2B5EF4-FFF2-40B4-BE49-F238E27FC236}">
                <a16:creationId xmlns:a16="http://schemas.microsoft.com/office/drawing/2014/main" id="{E5DBDA4A-C193-D091-1E58-E7A547520227}"/>
              </a:ext>
            </a:extLst>
          </p:cNvPr>
          <p:cNvSpPr txBox="1"/>
          <p:nvPr/>
        </p:nvSpPr>
        <p:spPr>
          <a:xfrm>
            <a:off x="9116463" y="2971800"/>
            <a:ext cx="2459122" cy="1645920"/>
          </a:xfrm>
          <a:prstGeom prst="rect">
            <a:avLst/>
          </a:prstGeom>
          <a:noFill/>
        </p:spPr>
        <p:txBody>
          <a:bodyPr wrap="square" lIns="0" tIns="0" rIns="0" bIns="0" anchor="t">
            <a:noAutofit/>
          </a:bodyPr>
          <a:lstStyle/>
          <a:p>
            <a:pPr>
              <a:spcAft>
                <a:spcPts val="600"/>
              </a:spcAft>
            </a:pPr>
            <a:r>
              <a:rPr sz="1400" b="0" i="0">
                <a:solidFill>
                  <a:srgbClr val="004A43"/>
                </a:solidFill>
              </a:rPr>
              <a:t>Orélien denies using AI. AFP runs the text through seven other detectors: the results diverge.</a:t>
            </a:r>
          </a:p>
        </p:txBody>
      </p:sp>
      <p:sp>
        <p:nvSpPr>
          <p:cNvPr id="16" name="Rounded Rectangle 15">
            <a:extLst>
              <a:ext uri="{FF2B5EF4-FFF2-40B4-BE49-F238E27FC236}">
                <a16:creationId xmlns:a16="http://schemas.microsoft.com/office/drawing/2014/main" id="{5202556D-3F3B-1A23-0C8D-BDC8F63F1098}"/>
              </a:ext>
            </a:extLst>
          </p:cNvPr>
          <p:cNvSpPr/>
          <p:nvPr/>
        </p:nvSpPr>
        <p:spPr>
          <a:xfrm>
            <a:off x="533399" y="4846320"/>
            <a:ext cx="11142662" cy="868680"/>
          </a:xfrm>
          <a:prstGeom prst="roundRect">
            <a:avLst>
              <a:gd name="adj" fmla="val 6000"/>
            </a:avLst>
          </a:prstGeom>
          <a:solidFill>
            <a:srgbClr val="F4F1E7"/>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31673" rIns="164592" bIns="131673" rtlCol="0" anchor="ctr">
            <a:noAutofit/>
          </a:bodyPr>
          <a:lstStyle/>
          <a:p>
            <a:pPr algn="l">
              <a:spcAft>
                <a:spcPts val="600"/>
              </a:spcAft>
            </a:pPr>
            <a:r>
              <a:rPr sz="1600" b="1" i="0" dirty="0">
                <a:solidFill>
                  <a:srgbClr val="004A43"/>
                </a:solidFill>
              </a:rPr>
              <a:t>Source text we will track (Académie Goncourt): </a:t>
            </a:r>
            <a:r>
              <a:rPr sz="1600" b="0" i="0" dirty="0">
                <a:solidFill>
                  <a:srgbClr val="004A43"/>
                </a:solidFill>
              </a:rPr>
              <a:t>« selon toute vraisemblance très largement le produit d’une Intelligence Artificielle ». How is the affair framed in your language – and does this hedge survive?</a:t>
            </a:r>
          </a:p>
        </p:txBody>
      </p:sp>
    </p:spTree>
    <p:extLst>
      <p:ext uri="{BB962C8B-B14F-4D97-AF65-F5344CB8AC3E}">
        <p14:creationId xmlns:p14="http://schemas.microsoft.com/office/powerpoint/2010/main" val="1523722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sz="3200" dirty="0"/>
              <a:t>In-class exercise: the communiqué in two articles</a:t>
            </a:r>
          </a:p>
        </p:txBody>
      </p:sp>
      <p:sp>
        <p:nvSpPr>
          <p:cNvPr id="3" name="Oval 2"/>
          <p:cNvSpPr/>
          <p:nvPr/>
        </p:nvSpPr>
        <p:spPr>
          <a:xfrm>
            <a:off x="557784" y="1645920"/>
            <a:ext cx="411480" cy="411480"/>
          </a:xfrm>
          <a:prstGeom prst="ellipse">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spcAft>
                <a:spcPts val="0"/>
              </a:spcAft>
            </a:pPr>
            <a:r>
              <a:rPr b="1" i="0">
                <a:solidFill>
                  <a:srgbClr val="FFFFFF"/>
                </a:solidFill>
              </a:rPr>
              <a:t>1</a:t>
            </a:r>
          </a:p>
        </p:txBody>
      </p:sp>
      <p:sp>
        <p:nvSpPr>
          <p:cNvPr id="4" name="TextBox 3"/>
          <p:cNvSpPr txBox="1"/>
          <p:nvPr/>
        </p:nvSpPr>
        <p:spPr>
          <a:xfrm>
            <a:off x="1188720" y="1627632"/>
            <a:ext cx="6434652" cy="640080"/>
          </a:xfrm>
          <a:prstGeom prst="rect">
            <a:avLst/>
          </a:prstGeom>
          <a:noFill/>
        </p:spPr>
        <p:txBody>
          <a:bodyPr wrap="square" lIns="0" tIns="0" rIns="0" bIns="0" anchor="t">
            <a:noAutofit/>
          </a:bodyPr>
          <a:lstStyle/>
          <a:p>
            <a:pPr>
              <a:spcAft>
                <a:spcPts val="600"/>
              </a:spcAft>
            </a:pPr>
            <a:r>
              <a:rPr sz="1400" b="0" i="0" dirty="0">
                <a:solidFill>
                  <a:srgbClr val="004A43"/>
                </a:solidFill>
              </a:rPr>
              <a:t>In pairs, read the two articles handed out (Le Monde with AFP; Reuters) and underline every quotation from the Académie Goncourt.</a:t>
            </a:r>
          </a:p>
        </p:txBody>
      </p:sp>
      <p:sp>
        <p:nvSpPr>
          <p:cNvPr id="5" name="Oval 4"/>
          <p:cNvSpPr/>
          <p:nvPr/>
        </p:nvSpPr>
        <p:spPr>
          <a:xfrm>
            <a:off x="557784" y="2331720"/>
            <a:ext cx="411480" cy="411480"/>
          </a:xfrm>
          <a:prstGeom prst="ellipse">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spcAft>
                <a:spcPts val="0"/>
              </a:spcAft>
            </a:pPr>
            <a:r>
              <a:rPr b="1" i="0">
                <a:solidFill>
                  <a:srgbClr val="FFFFFF"/>
                </a:solidFill>
              </a:rPr>
              <a:t>2</a:t>
            </a:r>
          </a:p>
        </p:txBody>
      </p:sp>
      <p:sp>
        <p:nvSpPr>
          <p:cNvPr id="6" name="TextBox 5"/>
          <p:cNvSpPr txBox="1"/>
          <p:nvPr/>
        </p:nvSpPr>
        <p:spPr>
          <a:xfrm>
            <a:off x="1188720" y="2313432"/>
            <a:ext cx="6530866" cy="640080"/>
          </a:xfrm>
          <a:prstGeom prst="rect">
            <a:avLst/>
          </a:prstGeom>
          <a:noFill/>
        </p:spPr>
        <p:txBody>
          <a:bodyPr wrap="square" lIns="0" tIns="0" rIns="0" bIns="0" anchor="t">
            <a:noAutofit/>
          </a:bodyPr>
          <a:lstStyle/>
          <a:p>
            <a:pPr>
              <a:spcAft>
                <a:spcPts val="600"/>
              </a:spcAft>
            </a:pPr>
            <a:r>
              <a:rPr lang="fi-FI" sz="1400" b="1" dirty="0" err="1">
                <a:solidFill>
                  <a:srgbClr val="004A43"/>
                </a:solidFill>
              </a:rPr>
              <a:t>First-hand sources: </a:t>
            </a:r>
            <a:r>
              <a:rPr lang="fi-FI" sz="1400" i="0" dirty="0" err="1">
                <a:solidFill>
                  <a:srgbClr val="004A43"/>
                </a:solidFill>
              </a:rPr>
              <a:t>what is quoted from the Académie Goncourt – directly or indirectly?</a:t>
            </a:r>
            <a:endParaRPr lang="fr-FI" sz="1400" b="0" i="0" dirty="0">
              <a:solidFill>
                <a:srgbClr val="004A43"/>
              </a:solidFill>
            </a:endParaRPr>
          </a:p>
        </p:txBody>
      </p:sp>
      <p:sp>
        <p:nvSpPr>
          <p:cNvPr id="7" name="Oval 6"/>
          <p:cNvSpPr/>
          <p:nvPr/>
        </p:nvSpPr>
        <p:spPr>
          <a:xfrm>
            <a:off x="557784" y="2926080"/>
            <a:ext cx="411480" cy="411480"/>
          </a:xfrm>
          <a:prstGeom prst="ellipse">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spcAft>
                <a:spcPts val="0"/>
              </a:spcAft>
            </a:pPr>
            <a:r>
              <a:rPr b="1" i="0" dirty="0">
                <a:solidFill>
                  <a:srgbClr val="FFFFFF"/>
                </a:solidFill>
              </a:rPr>
              <a:t>3</a:t>
            </a:r>
          </a:p>
        </p:txBody>
      </p:sp>
      <p:sp>
        <p:nvSpPr>
          <p:cNvPr id="8" name="TextBox 7"/>
          <p:cNvSpPr txBox="1"/>
          <p:nvPr/>
        </p:nvSpPr>
        <p:spPr>
          <a:xfrm>
            <a:off x="1188720" y="2907792"/>
            <a:ext cx="6530866" cy="640080"/>
          </a:xfrm>
          <a:prstGeom prst="rect">
            <a:avLst/>
          </a:prstGeom>
          <a:noFill/>
        </p:spPr>
        <p:txBody>
          <a:bodyPr wrap="square" lIns="0" tIns="0" rIns="0" bIns="0" anchor="t">
            <a:noAutofit/>
          </a:bodyPr>
          <a:lstStyle/>
          <a:p>
            <a:pPr>
              <a:spcAft>
                <a:spcPts val="600"/>
              </a:spcAft>
            </a:pPr>
            <a:r>
              <a:rPr lang="fi-FI" sz="1400" b="1" dirty="0">
                <a:solidFill>
                  <a:srgbClr val="004A43"/>
                </a:solidFill>
              </a:rPr>
              <a:t>Second-hand sources: </a:t>
            </a:r>
            <a:r>
              <a:rPr lang="fi-FI" sz="1400" b="0" i="0" dirty="0">
                <a:solidFill>
                  <a:srgbClr val="004A43"/>
                </a:solidFill>
              </a:rPr>
              <a:t>which secondary sources are cited (agency, other media), if any?</a:t>
            </a:r>
          </a:p>
          <a:p>
            <a:pPr>
              <a:spcAft>
                <a:spcPts val="600"/>
              </a:spcAft>
            </a:pPr>
            <a:endParaRPr lang="fi-FI" sz="1400" i="0" dirty="0">
              <a:solidFill>
                <a:srgbClr val="004A43"/>
              </a:solidFill>
            </a:endParaRPr>
          </a:p>
        </p:txBody>
      </p:sp>
      <p:sp>
        <p:nvSpPr>
          <p:cNvPr id="9" name="Oval 8"/>
          <p:cNvSpPr/>
          <p:nvPr/>
        </p:nvSpPr>
        <p:spPr>
          <a:xfrm>
            <a:off x="557784" y="3520440"/>
            <a:ext cx="411480" cy="411480"/>
          </a:xfrm>
          <a:prstGeom prst="ellipse">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spcAft>
                <a:spcPts val="0"/>
              </a:spcAft>
            </a:pPr>
            <a:r>
              <a:rPr b="1" i="0" dirty="0">
                <a:solidFill>
                  <a:srgbClr val="FFFFFF"/>
                </a:solidFill>
              </a:rPr>
              <a:t>4</a:t>
            </a:r>
          </a:p>
        </p:txBody>
      </p:sp>
      <p:sp>
        <p:nvSpPr>
          <p:cNvPr id="10" name="TextBox 9"/>
          <p:cNvSpPr txBox="1"/>
          <p:nvPr/>
        </p:nvSpPr>
        <p:spPr>
          <a:xfrm>
            <a:off x="1188720" y="3502152"/>
            <a:ext cx="6530866" cy="640080"/>
          </a:xfrm>
          <a:prstGeom prst="rect">
            <a:avLst/>
          </a:prstGeom>
          <a:noFill/>
        </p:spPr>
        <p:txBody>
          <a:bodyPr wrap="square" lIns="0" tIns="0" rIns="0" bIns="0" anchor="t">
            <a:noAutofit/>
          </a:bodyPr>
          <a:lstStyle/>
          <a:p>
            <a:pPr>
              <a:spcAft>
                <a:spcPts val="600"/>
              </a:spcAft>
            </a:pPr>
            <a:r>
              <a:rPr lang="fr-FR" sz="1400" b="1" i="0" dirty="0">
                <a:solidFill>
                  <a:srgbClr val="004A43"/>
                </a:solidFill>
              </a:rPr>
              <a:t>Framing: </a:t>
            </a:r>
            <a:r>
              <a:rPr lang="fr-FR" sz="1400" b="0" i="0" dirty="0">
                <a:solidFill>
                  <a:srgbClr val="004A43"/>
                </a:solidFill>
              </a:rPr>
              <a:t>accusation or fact in the headline and lead? Is « selon toute vraisemblance » kept? Which angle?</a:t>
            </a:r>
          </a:p>
        </p:txBody>
      </p:sp>
      <p:sp>
        <p:nvSpPr>
          <p:cNvPr id="11" name="Oval 10"/>
          <p:cNvSpPr/>
          <p:nvPr/>
        </p:nvSpPr>
        <p:spPr>
          <a:xfrm>
            <a:off x="557784" y="4114800"/>
            <a:ext cx="411480" cy="411480"/>
          </a:xfrm>
          <a:prstGeom prst="ellipse">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spcAft>
                <a:spcPts val="0"/>
              </a:spcAft>
            </a:pPr>
            <a:r>
              <a:rPr b="1" i="0" dirty="0">
                <a:solidFill>
                  <a:srgbClr val="FFFFFF"/>
                </a:solidFill>
              </a:rPr>
              <a:t>5</a:t>
            </a:r>
          </a:p>
        </p:txBody>
      </p:sp>
      <p:sp>
        <p:nvSpPr>
          <p:cNvPr id="12" name="TextBox 11"/>
          <p:cNvSpPr txBox="1"/>
          <p:nvPr/>
        </p:nvSpPr>
        <p:spPr>
          <a:xfrm>
            <a:off x="1188720" y="4096512"/>
            <a:ext cx="6530866" cy="640080"/>
          </a:xfrm>
          <a:prstGeom prst="rect">
            <a:avLst/>
          </a:prstGeom>
          <a:noFill/>
        </p:spPr>
        <p:txBody>
          <a:bodyPr wrap="square" lIns="0" tIns="0" rIns="0" bIns="0" anchor="t">
            <a:noAutofit/>
          </a:bodyPr>
          <a:lstStyle/>
          <a:p>
            <a:pPr>
              <a:spcAft>
                <a:spcPts val="600"/>
              </a:spcAft>
            </a:pPr>
            <a:r>
              <a:rPr lang="fr-FR" sz="1400" b="1" i="0" dirty="0" err="1">
                <a:solidFill>
                  <a:srgbClr val="004A43"/>
                </a:solidFill>
              </a:rPr>
              <a:t>Localization: </a:t>
            </a:r>
            <a:r>
              <a:rPr lang="fr-FR" sz="1400" b="0" i="0" dirty="0">
                <a:solidFill>
                  <a:srgbClr val="004A43"/>
                </a:solidFill>
              </a:rPr>
              <a:t>title translated? “Balance ton Claude” explained? Accents, spelling, dates?</a:t>
            </a:r>
          </a:p>
        </p:txBody>
      </p:sp>
      <p:sp>
        <p:nvSpPr>
          <p:cNvPr id="13" name="Rounded Rectangle 12"/>
          <p:cNvSpPr/>
          <p:nvPr/>
        </p:nvSpPr>
        <p:spPr>
          <a:xfrm>
            <a:off x="7938396" y="1737360"/>
            <a:ext cx="3737665" cy="1828800"/>
          </a:xfrm>
          <a:prstGeom prst="roundRect">
            <a:avLst>
              <a:gd name="adj" fmla="val 6000"/>
            </a:avLst>
          </a:prstGeom>
          <a:solidFill>
            <a:srgbClr val="F4F1E7"/>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31673" rIns="164592" bIns="131673" rtlCol="0" anchor="t">
            <a:noAutofit/>
          </a:bodyPr>
          <a:lstStyle/>
          <a:p>
            <a:pPr algn="l">
              <a:spcAft>
                <a:spcPts val="800"/>
              </a:spcAft>
            </a:pPr>
            <a:r>
              <a:rPr sz="1700" b="1" i="0">
                <a:solidFill>
                  <a:srgbClr val="004A43"/>
                </a:solidFill>
              </a:rPr>
              <a:t>French speakers</a:t>
            </a:r>
          </a:p>
          <a:p>
            <a:pPr algn="l">
              <a:spcAft>
                <a:spcPts val="600"/>
              </a:spcAft>
            </a:pPr>
            <a:r>
              <a:rPr sz="1400" b="0" i="0">
                <a:solidFill>
                  <a:srgbClr val="004A43"/>
                </a:solidFill>
              </a:rPr>
              <a:t>Check the quotations against the French original on the previous slide, and tell your partner what the communiqué actually says.</a:t>
            </a:r>
          </a:p>
        </p:txBody>
      </p:sp>
      <p:sp>
        <p:nvSpPr>
          <p:cNvPr id="14" name="Rounded Rectangle 13"/>
          <p:cNvSpPr/>
          <p:nvPr/>
        </p:nvSpPr>
        <p:spPr>
          <a:xfrm>
            <a:off x="7938396" y="3749039"/>
            <a:ext cx="3737665" cy="2011680"/>
          </a:xfrm>
          <a:prstGeom prst="roundRect">
            <a:avLst>
              <a:gd name="adj" fmla="val 6000"/>
            </a:avLst>
          </a:prstGeom>
          <a:solidFill>
            <a:srgbClr val="F4F1E7"/>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31673" rIns="164592" bIns="131673" rtlCol="0" anchor="t">
            <a:noAutofit/>
          </a:bodyPr>
          <a:lstStyle/>
          <a:p>
            <a:pPr algn="l">
              <a:spcAft>
                <a:spcPts val="800"/>
              </a:spcAft>
            </a:pPr>
            <a:r>
              <a:rPr sz="1700" b="1" i="0">
                <a:solidFill>
                  <a:srgbClr val="004A43"/>
                </a:solidFill>
              </a:rPr>
              <a:t>Timing</a:t>
            </a:r>
          </a:p>
          <a:p>
            <a:pPr algn="l">
              <a:spcAft>
                <a:spcPts val="600"/>
              </a:spcAft>
            </a:pPr>
            <a:r>
              <a:rPr sz="1300" b="0" i="0">
                <a:solidFill>
                  <a:srgbClr val="004A43"/>
                </a:solidFill>
              </a:rPr>
              <a:t>12 minutes: 4 to read, 8 to compare.</a:t>
            </a:r>
          </a:p>
          <a:p>
            <a:pPr algn="l">
              <a:spcAft>
                <a:spcPts val="600"/>
              </a:spcAft>
            </a:pPr>
            <a:r>
              <a:rPr sz="1300" b="0" i="0">
                <a:solidFill>
                  <a:srgbClr val="5F5F5F"/>
                </a:solidFill>
              </a:rPr>
              <a:t>Keep your notes: they are the starting point of Assignment A.</a:t>
            </a:r>
          </a:p>
        </p:txBody>
      </p:sp>
      <p:sp>
        <p:nvSpPr>
          <p:cNvPr id="17" name="Oval 10">
            <a:extLst>
              <a:ext uri="{FF2B5EF4-FFF2-40B4-BE49-F238E27FC236}">
                <a16:creationId xmlns:a16="http://schemas.microsoft.com/office/drawing/2014/main" id="{6C619142-9692-D65F-0985-E2AA78EEAB58}"/>
              </a:ext>
            </a:extLst>
          </p:cNvPr>
          <p:cNvSpPr/>
          <p:nvPr/>
        </p:nvSpPr>
        <p:spPr>
          <a:xfrm>
            <a:off x="557784" y="4709160"/>
            <a:ext cx="411480" cy="411480"/>
          </a:xfrm>
          <a:prstGeom prst="ellipse">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spcAft>
                <a:spcPts val="0"/>
              </a:spcAft>
            </a:pPr>
            <a:r>
              <a:rPr lang="fi-FI" b="1" dirty="0">
                <a:solidFill>
                  <a:srgbClr val="FFFFFF"/>
                </a:solidFill>
              </a:rPr>
              <a:t>6</a:t>
            </a:r>
            <a:endParaRPr b="1" i="0" dirty="0">
              <a:solidFill>
                <a:srgbClr val="FFFFFF"/>
              </a:solidFill>
            </a:endParaRPr>
          </a:p>
        </p:txBody>
      </p:sp>
      <p:sp>
        <p:nvSpPr>
          <p:cNvPr id="18" name="TextBox 11">
            <a:extLst>
              <a:ext uri="{FF2B5EF4-FFF2-40B4-BE49-F238E27FC236}">
                <a16:creationId xmlns:a16="http://schemas.microsoft.com/office/drawing/2014/main" id="{A79F18A8-1C54-2D0B-ACFB-FA3175D9A54D}"/>
              </a:ext>
            </a:extLst>
          </p:cNvPr>
          <p:cNvSpPr txBox="1"/>
          <p:nvPr/>
        </p:nvSpPr>
        <p:spPr>
          <a:xfrm>
            <a:off x="1188720" y="4690872"/>
            <a:ext cx="6530866" cy="640080"/>
          </a:xfrm>
          <a:prstGeom prst="rect">
            <a:avLst/>
          </a:prstGeom>
          <a:noFill/>
        </p:spPr>
        <p:txBody>
          <a:bodyPr wrap="square" lIns="0" tIns="0" rIns="0" bIns="0" anchor="t">
            <a:noAutofit/>
          </a:bodyPr>
          <a:lstStyle/>
          <a:p>
            <a:pPr>
              <a:spcAft>
                <a:spcPts val="600"/>
              </a:spcAft>
            </a:pPr>
            <a:r>
              <a:rPr sz="1400" b="1" i="0" dirty="0">
                <a:solidFill>
                  <a:srgbClr val="004A43"/>
                </a:solidFill>
              </a:rPr>
              <a:t>Chain of source texts: </a:t>
            </a:r>
            <a:r>
              <a:rPr lang="fi-FI" sz="1400" b="0" i="0" dirty="0">
                <a:solidFill>
                  <a:srgbClr val="004A43"/>
                </a:solidFill>
              </a:rPr>
              <a:t>draw it – communiqué → agency? → article.</a:t>
            </a:r>
            <a:endParaRPr sz="1400" b="0" i="0" dirty="0">
              <a:solidFill>
                <a:srgbClr val="004A43"/>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A1EF2C-B1B0-43C5-7985-E24085DE58AB}"/>
              </a:ext>
            </a:extLst>
          </p:cNvPr>
          <p:cNvSpPr>
            <a:spLocks noGrp="1"/>
          </p:cNvSpPr>
          <p:nvPr>
            <p:ph type="title"/>
          </p:nvPr>
        </p:nvSpPr>
        <p:spPr/>
        <p:txBody>
          <a:bodyPr>
            <a:normAutofit/>
          </a:bodyPr>
          <a:lstStyle/>
          <a:p>
            <a:r>
              <a:rPr lang="fr-FR" dirty="0"/>
              <a:t>OPTION B: the Mercosur agreement </a:t>
            </a:r>
          </a:p>
        </p:txBody>
      </p:sp>
      <p:pic>
        <p:nvPicPr>
          <p:cNvPr id="4" name="Média en ligne 3" descr="The EU-Mercosur Agreement: Everything You Need to Know">
            <a:hlinkClick r:id="" action="ppaction://media"/>
            <a:extLst>
              <a:ext uri="{FF2B5EF4-FFF2-40B4-BE49-F238E27FC236}">
                <a16:creationId xmlns:a16="http://schemas.microsoft.com/office/drawing/2014/main" id="{F481FA69-AEDF-0674-5E07-85A96CD3ACB8}"/>
              </a:ext>
            </a:extLst>
          </p:cNvPr>
          <p:cNvPicPr>
            <a:picLocks noGrp="1" noRot="1" noChangeAspect="1"/>
          </p:cNvPicPr>
          <p:nvPr>
            <p:ph idx="1"/>
            <a:videoFile r:link="rId1"/>
          </p:nvPr>
        </p:nvPicPr>
        <p:blipFill>
          <a:blip r:embed="rId3"/>
          <a:stretch>
            <a:fillRect/>
          </a:stretch>
        </p:blipFill>
        <p:spPr>
          <a:xfrm>
            <a:off x="2484438" y="1930400"/>
            <a:ext cx="7240587" cy="4090988"/>
          </a:xfrm>
          <a:prstGeom prst="rect">
            <a:avLst/>
          </a:prstGeom>
        </p:spPr>
      </p:pic>
      <p:sp>
        <p:nvSpPr>
          <p:cNvPr id="5" name="ZoneTexte 4">
            <a:extLst>
              <a:ext uri="{FF2B5EF4-FFF2-40B4-BE49-F238E27FC236}">
                <a16:creationId xmlns:a16="http://schemas.microsoft.com/office/drawing/2014/main" id="{1B18BB54-E881-6854-D5F8-49077867B883}"/>
              </a:ext>
            </a:extLst>
          </p:cNvPr>
          <p:cNvSpPr txBox="1"/>
          <p:nvPr/>
        </p:nvSpPr>
        <p:spPr>
          <a:xfrm>
            <a:off x="431800" y="6121248"/>
            <a:ext cx="9017000" cy="646331"/>
          </a:xfrm>
          <a:prstGeom prst="rect">
            <a:avLst/>
          </a:prstGeom>
          <a:noFill/>
        </p:spPr>
        <p:txBody>
          <a:bodyPr wrap="square" rtlCol="0">
            <a:spAutoFit/>
          </a:bodyPr>
          <a:lstStyle/>
          <a:p>
            <a:r>
              <a:rPr lang="fr-FR" dirty="0"/>
              <a:t>(Source: </a:t>
            </a:r>
            <a:r>
              <a:rPr lang="fr-FR" dirty="0" err="1"/>
              <a:t>European</a:t>
            </a:r>
            <a:r>
              <a:rPr lang="fr-FR" dirty="0"/>
              <a:t> Commission https://</a:t>
            </a:r>
            <a:r>
              <a:rPr lang="fr-FR" dirty="0" err="1"/>
              <a:t>www.youtube.com</a:t>
            </a:r>
            <a:r>
              <a:rPr lang="fr-FR" dirty="0"/>
              <a:t>/</a:t>
            </a:r>
            <a:r>
              <a:rPr lang="fr-FR" dirty="0" err="1"/>
              <a:t>watch?v</a:t>
            </a:r>
            <a:r>
              <a:rPr lang="fr-FR" dirty="0"/>
              <a:t>=aQ7bAa8QIoQ)</a:t>
            </a:r>
          </a:p>
        </p:txBody>
      </p:sp>
    </p:spTree>
    <p:extLst>
      <p:ext uri="{BB962C8B-B14F-4D97-AF65-F5344CB8AC3E}">
        <p14:creationId xmlns:p14="http://schemas.microsoft.com/office/powerpoint/2010/main" val="1019940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Option B: 25 years in the making</a:t>
            </a:r>
          </a:p>
        </p:txBody>
      </p:sp>
      <p:cxnSp>
        <p:nvCxnSpPr>
          <p:cNvPr id="3" name="Connector 2"/>
          <p:cNvCxnSpPr/>
          <p:nvPr/>
        </p:nvCxnSpPr>
        <p:spPr>
          <a:xfrm>
            <a:off x="885060" y="2103120"/>
            <a:ext cx="9115080" cy="0"/>
          </a:xfrm>
          <a:prstGeom prst="line">
            <a:avLst/>
          </a:prstGeom>
          <a:ln w="38100">
            <a:solidFill>
              <a:srgbClr val="E9E3CF"/>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565021" y="1783080"/>
            <a:ext cx="640080" cy="640080"/>
          </a:xfrm>
          <a:prstGeom prst="ellipse">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spcAft>
                <a:spcPts val="0"/>
              </a:spcAft>
            </a:pPr>
            <a:r>
              <a:rPr sz="2000" b="1" i="0">
                <a:solidFill>
                  <a:srgbClr val="FFFFFF"/>
                </a:solidFill>
              </a:rPr>
              <a:t>1</a:t>
            </a:r>
          </a:p>
        </p:txBody>
      </p:sp>
      <p:sp>
        <p:nvSpPr>
          <p:cNvPr id="5" name="TextBox 4"/>
          <p:cNvSpPr txBox="1"/>
          <p:nvPr/>
        </p:nvSpPr>
        <p:spPr>
          <a:xfrm>
            <a:off x="533399" y="2560320"/>
            <a:ext cx="2027582" cy="365760"/>
          </a:xfrm>
          <a:prstGeom prst="rect">
            <a:avLst/>
          </a:prstGeom>
          <a:noFill/>
        </p:spPr>
        <p:txBody>
          <a:bodyPr wrap="square" lIns="0" tIns="0" rIns="0" bIns="0" anchor="t">
            <a:noAutofit/>
          </a:bodyPr>
          <a:lstStyle/>
          <a:p>
            <a:pPr>
              <a:spcAft>
                <a:spcPts val="600"/>
              </a:spcAft>
            </a:pPr>
            <a:r>
              <a:rPr sz="1500" b="1" i="0">
                <a:solidFill>
                  <a:srgbClr val="004A43"/>
                </a:solidFill>
              </a:rPr>
              <a:t>9 January</a:t>
            </a:r>
          </a:p>
        </p:txBody>
      </p:sp>
      <p:sp>
        <p:nvSpPr>
          <p:cNvPr id="6" name="TextBox 5"/>
          <p:cNvSpPr txBox="1"/>
          <p:nvPr/>
        </p:nvSpPr>
        <p:spPr>
          <a:xfrm>
            <a:off x="533399" y="2971800"/>
            <a:ext cx="1977345" cy="1828800"/>
          </a:xfrm>
          <a:prstGeom prst="rect">
            <a:avLst/>
          </a:prstGeom>
          <a:noFill/>
        </p:spPr>
        <p:txBody>
          <a:bodyPr wrap="square" lIns="0" tIns="0" rIns="0" bIns="0" anchor="t">
            <a:noAutofit/>
          </a:bodyPr>
          <a:lstStyle/>
          <a:p>
            <a:pPr>
              <a:spcAft>
                <a:spcPts val="600"/>
              </a:spcAft>
            </a:pPr>
            <a:r>
              <a:rPr sz="1400" b="0" i="0">
                <a:solidFill>
                  <a:srgbClr val="004A43"/>
                </a:solidFill>
              </a:rPr>
              <a:t>The Council approves the signature by qualified majority (21 in favour), despite French farmers’ protests.</a:t>
            </a:r>
          </a:p>
        </p:txBody>
      </p:sp>
      <p:sp>
        <p:nvSpPr>
          <p:cNvPr id="7" name="Oval 6"/>
          <p:cNvSpPr/>
          <p:nvPr/>
        </p:nvSpPr>
        <p:spPr>
          <a:xfrm>
            <a:off x="2843791" y="1783080"/>
            <a:ext cx="640080" cy="640080"/>
          </a:xfrm>
          <a:prstGeom prst="ellipse">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spcAft>
                <a:spcPts val="0"/>
              </a:spcAft>
            </a:pPr>
            <a:r>
              <a:rPr sz="2000" b="1" i="0">
                <a:solidFill>
                  <a:srgbClr val="FFFFFF"/>
                </a:solidFill>
              </a:rPr>
              <a:t>2</a:t>
            </a:r>
          </a:p>
        </p:txBody>
      </p:sp>
      <p:sp>
        <p:nvSpPr>
          <p:cNvPr id="8" name="TextBox 7"/>
          <p:cNvSpPr txBox="1"/>
          <p:nvPr/>
        </p:nvSpPr>
        <p:spPr>
          <a:xfrm>
            <a:off x="2812169" y="2560320"/>
            <a:ext cx="2027582" cy="365760"/>
          </a:xfrm>
          <a:prstGeom prst="rect">
            <a:avLst/>
          </a:prstGeom>
          <a:noFill/>
        </p:spPr>
        <p:txBody>
          <a:bodyPr wrap="square" lIns="0" tIns="0" rIns="0" bIns="0" anchor="t">
            <a:noAutofit/>
          </a:bodyPr>
          <a:lstStyle/>
          <a:p>
            <a:pPr>
              <a:spcAft>
                <a:spcPts val="600"/>
              </a:spcAft>
            </a:pPr>
            <a:r>
              <a:rPr sz="1500" b="1" i="0">
                <a:solidFill>
                  <a:srgbClr val="004A43"/>
                </a:solidFill>
              </a:rPr>
              <a:t>16 January</a:t>
            </a:r>
          </a:p>
        </p:txBody>
      </p:sp>
      <p:sp>
        <p:nvSpPr>
          <p:cNvPr id="9" name="TextBox 8"/>
          <p:cNvSpPr txBox="1"/>
          <p:nvPr/>
        </p:nvSpPr>
        <p:spPr>
          <a:xfrm>
            <a:off x="2812169" y="2971800"/>
            <a:ext cx="1977345" cy="1828800"/>
          </a:xfrm>
          <a:prstGeom prst="rect">
            <a:avLst/>
          </a:prstGeom>
          <a:noFill/>
        </p:spPr>
        <p:txBody>
          <a:bodyPr wrap="square" lIns="0" tIns="0" rIns="0" bIns="0" anchor="t">
            <a:noAutofit/>
          </a:bodyPr>
          <a:lstStyle/>
          <a:p>
            <a:pPr>
              <a:spcAft>
                <a:spcPts val="600"/>
              </a:spcAft>
            </a:pPr>
            <a:r>
              <a:rPr sz="1400" b="0" i="0">
                <a:solidFill>
                  <a:srgbClr val="004A43"/>
                </a:solidFill>
              </a:rPr>
              <a:t>Von der Leyen and António Costa meet President Lula in Rio de Janeiro.</a:t>
            </a:r>
          </a:p>
        </p:txBody>
      </p:sp>
      <p:sp>
        <p:nvSpPr>
          <p:cNvPr id="10" name="Oval 9"/>
          <p:cNvSpPr/>
          <p:nvPr/>
        </p:nvSpPr>
        <p:spPr>
          <a:xfrm>
            <a:off x="5122560" y="1783080"/>
            <a:ext cx="640080" cy="640080"/>
          </a:xfrm>
          <a:prstGeom prst="ellipse">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spcAft>
                <a:spcPts val="0"/>
              </a:spcAft>
            </a:pPr>
            <a:r>
              <a:rPr sz="2000" b="1" i="0">
                <a:solidFill>
                  <a:srgbClr val="FFFFFF"/>
                </a:solidFill>
              </a:rPr>
              <a:t>3</a:t>
            </a:r>
          </a:p>
        </p:txBody>
      </p:sp>
      <p:sp>
        <p:nvSpPr>
          <p:cNvPr id="11" name="TextBox 10"/>
          <p:cNvSpPr txBox="1"/>
          <p:nvPr/>
        </p:nvSpPr>
        <p:spPr>
          <a:xfrm>
            <a:off x="5090938" y="2560320"/>
            <a:ext cx="2027582" cy="365760"/>
          </a:xfrm>
          <a:prstGeom prst="rect">
            <a:avLst/>
          </a:prstGeom>
          <a:noFill/>
        </p:spPr>
        <p:txBody>
          <a:bodyPr wrap="square" lIns="0" tIns="0" rIns="0" bIns="0" anchor="t">
            <a:noAutofit/>
          </a:bodyPr>
          <a:lstStyle/>
          <a:p>
            <a:pPr>
              <a:spcAft>
                <a:spcPts val="600"/>
              </a:spcAft>
            </a:pPr>
            <a:r>
              <a:rPr sz="1500" b="1" i="0">
                <a:solidFill>
                  <a:srgbClr val="004A43"/>
                </a:solidFill>
              </a:rPr>
              <a:t>17 January</a:t>
            </a:r>
          </a:p>
        </p:txBody>
      </p:sp>
      <p:sp>
        <p:nvSpPr>
          <p:cNvPr id="12" name="TextBox 11"/>
          <p:cNvSpPr txBox="1"/>
          <p:nvPr/>
        </p:nvSpPr>
        <p:spPr>
          <a:xfrm>
            <a:off x="5090938" y="2971800"/>
            <a:ext cx="1977345" cy="1828800"/>
          </a:xfrm>
          <a:prstGeom prst="rect">
            <a:avLst/>
          </a:prstGeom>
          <a:noFill/>
        </p:spPr>
        <p:txBody>
          <a:bodyPr wrap="square" lIns="0" tIns="0" rIns="0" bIns="0" anchor="t">
            <a:noAutofit/>
          </a:bodyPr>
          <a:lstStyle/>
          <a:p>
            <a:pPr>
              <a:spcAft>
                <a:spcPts val="600"/>
              </a:spcAft>
            </a:pPr>
            <a:r>
              <a:rPr sz="1400" b="0" i="0">
                <a:solidFill>
                  <a:srgbClr val="004A43"/>
                </a:solidFill>
              </a:rPr>
              <a:t>Signing ceremony in Asunción. The same day, Trump announces tariffs on eight European countries over Greenland.</a:t>
            </a:r>
          </a:p>
        </p:txBody>
      </p:sp>
      <p:sp>
        <p:nvSpPr>
          <p:cNvPr id="13" name="Oval 12"/>
          <p:cNvSpPr/>
          <p:nvPr/>
        </p:nvSpPr>
        <p:spPr>
          <a:xfrm>
            <a:off x="7401330" y="1783080"/>
            <a:ext cx="640080" cy="640080"/>
          </a:xfrm>
          <a:prstGeom prst="ellipse">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spcAft>
                <a:spcPts val="0"/>
              </a:spcAft>
            </a:pPr>
            <a:r>
              <a:rPr sz="2000" b="1" i="0">
                <a:solidFill>
                  <a:srgbClr val="FFFFFF"/>
                </a:solidFill>
              </a:rPr>
              <a:t>4</a:t>
            </a:r>
          </a:p>
        </p:txBody>
      </p:sp>
      <p:sp>
        <p:nvSpPr>
          <p:cNvPr id="14" name="TextBox 13"/>
          <p:cNvSpPr txBox="1"/>
          <p:nvPr/>
        </p:nvSpPr>
        <p:spPr>
          <a:xfrm>
            <a:off x="7369708" y="2560320"/>
            <a:ext cx="2027582" cy="365760"/>
          </a:xfrm>
          <a:prstGeom prst="rect">
            <a:avLst/>
          </a:prstGeom>
          <a:noFill/>
        </p:spPr>
        <p:txBody>
          <a:bodyPr wrap="square" lIns="0" tIns="0" rIns="0" bIns="0" anchor="t">
            <a:noAutofit/>
          </a:bodyPr>
          <a:lstStyle/>
          <a:p>
            <a:pPr>
              <a:spcAft>
                <a:spcPts val="600"/>
              </a:spcAft>
            </a:pPr>
            <a:r>
              <a:rPr sz="1500" b="1" i="0">
                <a:solidFill>
                  <a:srgbClr val="004A43"/>
                </a:solidFill>
              </a:rPr>
              <a:t>21 January</a:t>
            </a:r>
          </a:p>
        </p:txBody>
      </p:sp>
      <p:sp>
        <p:nvSpPr>
          <p:cNvPr id="15" name="TextBox 14"/>
          <p:cNvSpPr txBox="1"/>
          <p:nvPr/>
        </p:nvSpPr>
        <p:spPr>
          <a:xfrm>
            <a:off x="7369708" y="2971800"/>
            <a:ext cx="1977345" cy="1828800"/>
          </a:xfrm>
          <a:prstGeom prst="rect">
            <a:avLst/>
          </a:prstGeom>
          <a:noFill/>
        </p:spPr>
        <p:txBody>
          <a:bodyPr wrap="square" lIns="0" tIns="0" rIns="0" bIns="0" anchor="t">
            <a:noAutofit/>
          </a:bodyPr>
          <a:lstStyle/>
          <a:p>
            <a:pPr>
              <a:spcAft>
                <a:spcPts val="600"/>
              </a:spcAft>
            </a:pPr>
            <a:r>
              <a:rPr sz="1400" b="0" i="0">
                <a:solidFill>
                  <a:srgbClr val="004A43"/>
                </a:solidFill>
              </a:rPr>
              <a:t>The European Parliament asks the EU Court of Justice for an opinion, by a narrow margin.</a:t>
            </a:r>
          </a:p>
        </p:txBody>
      </p:sp>
      <p:sp>
        <p:nvSpPr>
          <p:cNvPr id="16" name="Oval 15"/>
          <p:cNvSpPr/>
          <p:nvPr/>
        </p:nvSpPr>
        <p:spPr>
          <a:xfrm>
            <a:off x="9680099" y="1783080"/>
            <a:ext cx="640080" cy="640080"/>
          </a:xfrm>
          <a:prstGeom prst="ellipse">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spcAft>
                <a:spcPts val="0"/>
              </a:spcAft>
            </a:pPr>
            <a:r>
              <a:rPr sz="2000" b="1" i="0">
                <a:solidFill>
                  <a:srgbClr val="FFFFFF"/>
                </a:solidFill>
              </a:rPr>
              <a:t>5</a:t>
            </a:r>
          </a:p>
        </p:txBody>
      </p:sp>
      <p:sp>
        <p:nvSpPr>
          <p:cNvPr id="17" name="TextBox 16"/>
          <p:cNvSpPr txBox="1"/>
          <p:nvPr/>
        </p:nvSpPr>
        <p:spPr>
          <a:xfrm>
            <a:off x="9648477" y="2560320"/>
            <a:ext cx="2027582" cy="365760"/>
          </a:xfrm>
          <a:prstGeom prst="rect">
            <a:avLst/>
          </a:prstGeom>
          <a:noFill/>
        </p:spPr>
        <p:txBody>
          <a:bodyPr wrap="square" lIns="0" tIns="0" rIns="0" bIns="0" anchor="t">
            <a:noAutofit/>
          </a:bodyPr>
          <a:lstStyle/>
          <a:p>
            <a:pPr>
              <a:spcAft>
                <a:spcPts val="600"/>
              </a:spcAft>
            </a:pPr>
            <a:r>
              <a:rPr sz="1500" b="1" i="0">
                <a:solidFill>
                  <a:srgbClr val="004A43"/>
                </a:solidFill>
              </a:rPr>
              <a:t>Since then</a:t>
            </a:r>
          </a:p>
        </p:txBody>
      </p:sp>
      <p:sp>
        <p:nvSpPr>
          <p:cNvPr id="18" name="TextBox 17"/>
          <p:cNvSpPr txBox="1"/>
          <p:nvPr/>
        </p:nvSpPr>
        <p:spPr>
          <a:xfrm>
            <a:off x="9648477" y="2971800"/>
            <a:ext cx="1977345" cy="1828800"/>
          </a:xfrm>
          <a:prstGeom prst="rect">
            <a:avLst/>
          </a:prstGeom>
          <a:noFill/>
        </p:spPr>
        <p:txBody>
          <a:bodyPr wrap="square" lIns="0" tIns="0" rIns="0" bIns="0" anchor="t">
            <a:noAutofit/>
          </a:bodyPr>
          <a:lstStyle/>
          <a:p>
            <a:pPr>
              <a:spcAft>
                <a:spcPts val="600"/>
              </a:spcAft>
            </a:pPr>
            <a:r>
              <a:rPr sz="1400" b="0" i="0">
                <a:solidFill>
                  <a:srgbClr val="004A43"/>
                </a:solidFill>
              </a:rPr>
              <a:t>Ratification continues on both sides of the Atlantic.</a:t>
            </a:r>
          </a:p>
        </p:txBody>
      </p:sp>
      <p:sp>
        <p:nvSpPr>
          <p:cNvPr id="19" name="Rounded Rectangle 18"/>
          <p:cNvSpPr/>
          <p:nvPr/>
        </p:nvSpPr>
        <p:spPr>
          <a:xfrm>
            <a:off x="533399" y="4892040"/>
            <a:ext cx="11142662" cy="822960"/>
          </a:xfrm>
          <a:prstGeom prst="roundRect">
            <a:avLst>
              <a:gd name="adj" fmla="val 6000"/>
            </a:avLst>
          </a:prstGeom>
          <a:solidFill>
            <a:srgbClr val="F4F1E7"/>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31673" rIns="164592" bIns="131673" rtlCol="0" anchor="ctr">
            <a:noAutofit/>
          </a:bodyPr>
          <a:lstStyle/>
          <a:p>
            <a:pPr algn="l">
              <a:spcAft>
                <a:spcPts val="600"/>
              </a:spcAft>
            </a:pPr>
            <a:r>
              <a:rPr sz="1600" b="1" i="0" dirty="0">
                <a:solidFill>
                  <a:srgbClr val="004A43"/>
                </a:solidFill>
              </a:rPr>
              <a:t>Background for Option B: </a:t>
            </a:r>
            <a:r>
              <a:rPr sz="1600" b="0" i="0" dirty="0">
                <a:solidFill>
                  <a:srgbClr val="004A43"/>
                </a:solidFill>
              </a:rPr>
              <a:t>from the speech in Asunción to the three agency versions. </a:t>
            </a:r>
            <a:r>
              <a:rPr sz="1600" b="1" i="0" dirty="0">
                <a:solidFill>
                  <a:srgbClr val="004A43"/>
                </a:solidFill>
              </a:rPr>
              <a:t>Your task: </a:t>
            </a:r>
            <a:r>
              <a:rPr sz="1600" b="0" i="0" dirty="0">
                <a:solidFill>
                  <a:srgbClr val="004A43"/>
                </a:solidFill>
              </a:rPr>
              <a:t>follow the quote into your own language.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dirty="0"/>
              <a:t>Option B: </a:t>
            </a:r>
            <a:r>
              <a:rPr lang="fr-FR" dirty="0" err="1"/>
              <a:t>three</a:t>
            </a:r>
            <a:r>
              <a:rPr lang="fr-FR" dirty="0"/>
              <a:t> English versions</a:t>
            </a:r>
            <a:br>
              <a:rPr lang="fr-FR" dirty="0"/>
            </a:br>
            <a:r>
              <a:rPr dirty="0"/>
              <a:t>Which source text</a:t>
            </a:r>
            <a:r>
              <a:rPr lang="fi-FI" dirty="0"/>
              <a:t> </a:t>
            </a:r>
            <a:r>
              <a:rPr lang="fi-FI" dirty="0" err="1"/>
              <a:t>was</a:t>
            </a:r>
            <a:r>
              <a:rPr lang="fi-FI" dirty="0"/>
              <a:t> </a:t>
            </a:r>
            <a:r>
              <a:rPr lang="fi-FI" dirty="0" err="1"/>
              <a:t>used</a:t>
            </a:r>
            <a:r>
              <a:rPr lang="fi-FI" dirty="0"/>
              <a:t> in </a:t>
            </a:r>
            <a:r>
              <a:rPr lang="fi-FI" dirty="0" err="1"/>
              <a:t>the</a:t>
            </a:r>
            <a:r>
              <a:rPr lang="fi-FI" dirty="0"/>
              <a:t> outlet </a:t>
            </a:r>
            <a:r>
              <a:rPr lang="fi-FI" dirty="0" err="1"/>
              <a:t>you</a:t>
            </a:r>
            <a:r>
              <a:rPr lang="fi-FI" dirty="0"/>
              <a:t> </a:t>
            </a:r>
            <a:r>
              <a:rPr lang="fi-FI" dirty="0" err="1"/>
              <a:t>chose</a:t>
            </a:r>
            <a:r>
              <a:rPr dirty="0"/>
              <a:t>?</a:t>
            </a:r>
          </a:p>
        </p:txBody>
      </p:sp>
      <p:sp>
        <p:nvSpPr>
          <p:cNvPr id="3" name="TextBox 2"/>
          <p:cNvSpPr txBox="1"/>
          <p:nvPr/>
        </p:nvSpPr>
        <p:spPr>
          <a:xfrm>
            <a:off x="533399" y="1691640"/>
            <a:ext cx="11142662" cy="457200"/>
          </a:xfrm>
          <a:prstGeom prst="rect">
            <a:avLst/>
          </a:prstGeom>
          <a:noFill/>
        </p:spPr>
        <p:txBody>
          <a:bodyPr wrap="square" lIns="0" tIns="0" rIns="0" bIns="0" anchor="t">
            <a:noAutofit/>
          </a:bodyPr>
          <a:lstStyle/>
          <a:p>
            <a:pPr>
              <a:spcAft>
                <a:spcPts val="600"/>
              </a:spcAft>
            </a:pPr>
            <a:r>
              <a:rPr sz="1800" b="0" i="0">
                <a:solidFill>
                  <a:srgbClr val="004A43"/>
                </a:solidFill>
              </a:rPr>
              <a:t>The speech was filmed – and there are already three versions in English:</a:t>
            </a:r>
          </a:p>
        </p:txBody>
      </p:sp>
      <p:sp>
        <p:nvSpPr>
          <p:cNvPr id="4" name="Rounded Rectangle 3"/>
          <p:cNvSpPr/>
          <p:nvPr/>
        </p:nvSpPr>
        <p:spPr>
          <a:xfrm>
            <a:off x="533399" y="2240280"/>
            <a:ext cx="3513271" cy="2514600"/>
          </a:xfrm>
          <a:prstGeom prst="roundRect">
            <a:avLst>
              <a:gd name="adj" fmla="val 6000"/>
            </a:avLst>
          </a:prstGeom>
          <a:solidFill>
            <a:srgbClr val="F4F1E7"/>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31673" rIns="164592" bIns="131673" rtlCol="0" anchor="t">
            <a:noAutofit/>
          </a:bodyPr>
          <a:lstStyle/>
          <a:p>
            <a:pPr algn="l">
              <a:spcAft>
                <a:spcPts val="800"/>
              </a:spcAft>
            </a:pPr>
            <a:r>
              <a:rPr sz="1700" b="1" i="0" dirty="0">
                <a:solidFill>
                  <a:srgbClr val="004A43"/>
                </a:solidFill>
              </a:rPr>
              <a:t>The prepared text</a:t>
            </a:r>
          </a:p>
          <a:p>
            <a:pPr algn="l">
              <a:spcAft>
                <a:spcPts val="600"/>
              </a:spcAft>
            </a:pPr>
            <a:r>
              <a:rPr sz="1500" b="0" i="1" dirty="0">
                <a:solidFill>
                  <a:srgbClr val="004A43"/>
                </a:solidFill>
              </a:rPr>
              <a:t>“…we choose a productive, long-term partnership, and above all…”</a:t>
            </a:r>
            <a:r>
              <a:rPr sz="1500" b="0" i="0" dirty="0">
                <a:solidFill>
                  <a:srgbClr val="004A43"/>
                </a:solidFill>
              </a:rPr>
              <a:t> (Commission, “check against delivery”)</a:t>
            </a:r>
            <a:endParaRPr lang="fr-FI" sz="1500" b="0" i="0" dirty="0">
              <a:solidFill>
                <a:srgbClr val="004A43"/>
              </a:solidFill>
            </a:endParaRPr>
          </a:p>
          <a:p>
            <a:pPr algn="l">
              <a:spcAft>
                <a:spcPts val="600"/>
              </a:spcAft>
            </a:pPr>
            <a:r>
              <a:rPr lang="fr-FR" sz="1500" b="0" i="0" dirty="0">
                <a:solidFill>
                  <a:srgbClr val="004A43"/>
                </a:solidFill>
              </a:rPr>
              <a:t>No “over isolation”.</a:t>
            </a:r>
          </a:p>
        </p:txBody>
      </p:sp>
      <p:sp>
        <p:nvSpPr>
          <p:cNvPr id="5" name="Rounded Rectangle 4"/>
          <p:cNvSpPr/>
          <p:nvPr/>
        </p:nvSpPr>
        <p:spPr>
          <a:xfrm>
            <a:off x="4348095" y="2240280"/>
            <a:ext cx="3513271" cy="2514600"/>
          </a:xfrm>
          <a:prstGeom prst="roundRect">
            <a:avLst>
              <a:gd name="adj" fmla="val 6000"/>
            </a:avLst>
          </a:prstGeom>
          <a:solidFill>
            <a:srgbClr val="F4F1E7"/>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31673" rIns="164592" bIns="131673" rtlCol="0" anchor="t">
            <a:noAutofit/>
          </a:bodyPr>
          <a:lstStyle/>
          <a:p>
            <a:pPr algn="l">
              <a:spcAft>
                <a:spcPts val="800"/>
              </a:spcAft>
            </a:pPr>
            <a:r>
              <a:rPr sz="1700" b="1" i="0">
                <a:solidFill>
                  <a:srgbClr val="004A43"/>
                </a:solidFill>
              </a:rPr>
              <a:t>The delivered speech</a:t>
            </a:r>
          </a:p>
          <a:p>
            <a:pPr algn="l">
              <a:spcAft>
                <a:spcPts val="600"/>
              </a:spcAft>
            </a:pPr>
            <a:r>
              <a:rPr sz="1500" b="0" i="1">
                <a:solidFill>
                  <a:srgbClr val="004A43"/>
                </a:solidFill>
              </a:rPr>
              <a:t>“We choose a productive, long-term partnership over isolation.”</a:t>
            </a:r>
            <a:r>
              <a:rPr sz="1500" b="0" i="0">
                <a:solidFill>
                  <a:srgbClr val="004A43"/>
                </a:solidFill>
              </a:rPr>
              <a:t> (Reuters video)</a:t>
            </a:r>
          </a:p>
          <a:p>
            <a:pPr algn="l">
              <a:spcAft>
                <a:spcPts val="600"/>
              </a:spcAft>
            </a:pPr>
            <a:r>
              <a:rPr sz="1500" b="0" i="1">
                <a:solidFill>
                  <a:srgbClr val="004A43"/>
                </a:solidFill>
              </a:rPr>
              <a:t>“…a very strong message to the world”</a:t>
            </a:r>
            <a:r>
              <a:rPr sz="1500" b="0" i="0">
                <a:solidFill>
                  <a:srgbClr val="004A43"/>
                </a:solidFill>
              </a:rPr>
              <a:t> (Reuters wire)</a:t>
            </a:r>
          </a:p>
          <a:p>
            <a:pPr algn="l">
              <a:spcAft>
                <a:spcPts val="600"/>
              </a:spcAft>
            </a:pPr>
            <a:r>
              <a:rPr sz="1500" b="0" i="0">
                <a:solidFill>
                  <a:srgbClr val="004A43"/>
                </a:solidFill>
              </a:rPr>
              <a:t>She added </a:t>
            </a:r>
            <a:r>
              <a:rPr sz="1500" b="0" i="1">
                <a:solidFill>
                  <a:srgbClr val="004A43"/>
                </a:solidFill>
              </a:rPr>
              <a:t>“over isolation”</a:t>
            </a:r>
            <a:r>
              <a:rPr sz="1500" b="0" i="0">
                <a:solidFill>
                  <a:srgbClr val="004A43"/>
                </a:solidFill>
              </a:rPr>
              <a:t> while speaking.</a:t>
            </a:r>
          </a:p>
        </p:txBody>
      </p:sp>
      <p:sp>
        <p:nvSpPr>
          <p:cNvPr id="6" name="Rounded Rectangle 5"/>
          <p:cNvSpPr/>
          <p:nvPr/>
        </p:nvSpPr>
        <p:spPr>
          <a:xfrm>
            <a:off x="8162790" y="2240280"/>
            <a:ext cx="3513271" cy="2514600"/>
          </a:xfrm>
          <a:prstGeom prst="roundRect">
            <a:avLst>
              <a:gd name="adj" fmla="val 6000"/>
            </a:avLst>
          </a:prstGeom>
          <a:solidFill>
            <a:srgbClr val="F4F1E7"/>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31673" rIns="164592" bIns="131673" rtlCol="0" anchor="t">
            <a:noAutofit/>
          </a:bodyPr>
          <a:lstStyle/>
          <a:p>
            <a:pPr algn="l">
              <a:spcAft>
                <a:spcPts val="800"/>
              </a:spcAft>
            </a:pPr>
            <a:r>
              <a:rPr sz="1700" b="1" i="0">
                <a:solidFill>
                  <a:srgbClr val="004A43"/>
                </a:solidFill>
              </a:rPr>
              <a:t>AFP’s version</a:t>
            </a:r>
          </a:p>
          <a:p>
            <a:pPr algn="l">
              <a:spcAft>
                <a:spcPts val="600"/>
              </a:spcAft>
            </a:pPr>
            <a:r>
              <a:rPr sz="1500" b="0" i="0">
                <a:solidFill>
                  <a:srgbClr val="004A43"/>
                </a:solidFill>
              </a:rPr>
              <a:t>“we chose a productive long-term partnership over isolation”</a:t>
            </a:r>
          </a:p>
          <a:p>
            <a:pPr algn="l">
              <a:spcAft>
                <a:spcPts val="600"/>
              </a:spcAft>
            </a:pPr>
            <a:r>
              <a:rPr sz="1500" b="0" i="0">
                <a:solidFill>
                  <a:srgbClr val="004A43"/>
                </a:solidFill>
              </a:rPr>
              <a:t>Past tense – a fingerprint of AFP copy.</a:t>
            </a:r>
          </a:p>
        </p:txBody>
      </p:sp>
      <p:sp>
        <p:nvSpPr>
          <p:cNvPr id="7" name="Rounded Rectangle 6"/>
          <p:cNvSpPr/>
          <p:nvPr/>
        </p:nvSpPr>
        <p:spPr>
          <a:xfrm>
            <a:off x="533399" y="4983480"/>
            <a:ext cx="11142662" cy="777240"/>
          </a:xfrm>
          <a:prstGeom prst="roundRect">
            <a:avLst>
              <a:gd name="adj" fmla="val 6000"/>
            </a:avLst>
          </a:prstGeom>
          <a:solidFill>
            <a:srgbClr val="E9E3CF"/>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31673" rIns="164592" bIns="131673" rtlCol="0" anchor="ctr">
            <a:noAutofit/>
          </a:bodyPr>
          <a:lstStyle/>
          <a:p>
            <a:pPr algn="l">
              <a:spcAft>
                <a:spcPts val="600"/>
              </a:spcAft>
            </a:pPr>
            <a:r>
              <a:rPr lang="fi-FI" sz="1500" b="1" i="0" dirty="0" err="1">
                <a:solidFill>
                  <a:srgbClr val="004A43"/>
                </a:solidFill>
              </a:rPr>
              <a:t>Several</a:t>
            </a:r>
            <a:r>
              <a:rPr lang="fi-FI" sz="1500" b="1" i="0" dirty="0">
                <a:solidFill>
                  <a:srgbClr val="004A43"/>
                </a:solidFill>
              </a:rPr>
              <a:t> </a:t>
            </a:r>
            <a:r>
              <a:rPr lang="fi-FI" sz="1500" b="1" i="0" dirty="0" err="1">
                <a:solidFill>
                  <a:srgbClr val="004A43"/>
                </a:solidFill>
              </a:rPr>
              <a:t>intralingual</a:t>
            </a:r>
            <a:r>
              <a:rPr lang="fi-FI" sz="1500" b="1" i="0" dirty="0">
                <a:solidFill>
                  <a:srgbClr val="004A43"/>
                </a:solidFill>
              </a:rPr>
              <a:t> </a:t>
            </a:r>
            <a:r>
              <a:rPr lang="fi-FI" sz="1500" b="1" i="0" dirty="0" err="1">
                <a:solidFill>
                  <a:srgbClr val="004A43"/>
                </a:solidFill>
              </a:rPr>
              <a:t>translation</a:t>
            </a:r>
            <a:r>
              <a:rPr lang="fi-FI" sz="1500" b="1" i="0" dirty="0">
                <a:solidFill>
                  <a:srgbClr val="004A43"/>
                </a:solidFill>
              </a:rPr>
              <a:t>: </a:t>
            </a:r>
            <a:r>
              <a:rPr sz="1500" b="0" i="0" dirty="0">
                <a:solidFill>
                  <a:srgbClr val="004A43"/>
                </a:solidFill>
              </a:rPr>
              <a:t>which version does your outlet follow – the text, the recording or AFP?  </a:t>
            </a:r>
            <a:r>
              <a:rPr sz="1500" b="1" i="0" dirty="0">
                <a:solidFill>
                  <a:srgbClr val="004A43"/>
                </a:solidFill>
              </a:rPr>
              <a:t>In your language: </a:t>
            </a:r>
            <a:r>
              <a:rPr sz="1500" b="0" i="0" dirty="0">
                <a:solidFill>
                  <a:srgbClr val="004A43"/>
                </a:solidFill>
              </a:rPr>
              <a:t>how is “fair trade” rendered – does it sound like the Fairtrade label?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Assignment: A or B – the same two steps</a:t>
            </a:r>
          </a:p>
        </p:txBody>
      </p:sp>
      <p:sp>
        <p:nvSpPr>
          <p:cNvPr id="3" name="Oval 2"/>
          <p:cNvSpPr/>
          <p:nvPr/>
        </p:nvSpPr>
        <p:spPr>
          <a:xfrm>
            <a:off x="553727" y="1691640"/>
            <a:ext cx="411480" cy="411480"/>
          </a:xfrm>
          <a:prstGeom prst="ellipse">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spcAft>
                <a:spcPts val="0"/>
              </a:spcAft>
            </a:pPr>
            <a:r>
              <a:rPr sz="1400" b="1" i="0">
                <a:solidFill>
                  <a:srgbClr val="FFFFFF"/>
                </a:solidFill>
              </a:rPr>
              <a:t>1</a:t>
            </a:r>
          </a:p>
        </p:txBody>
      </p:sp>
      <p:sp>
        <p:nvSpPr>
          <p:cNvPr id="4" name="TextBox 3"/>
          <p:cNvSpPr txBox="1"/>
          <p:nvPr/>
        </p:nvSpPr>
        <p:spPr>
          <a:xfrm>
            <a:off x="1186486" y="1673352"/>
            <a:ext cx="6530866" cy="640080"/>
          </a:xfrm>
          <a:prstGeom prst="rect">
            <a:avLst/>
          </a:prstGeom>
          <a:noFill/>
        </p:spPr>
        <p:txBody>
          <a:bodyPr wrap="square" lIns="0" tIns="0" rIns="0" bIns="0" anchor="t">
            <a:noAutofit/>
          </a:bodyPr>
          <a:lstStyle/>
          <a:p>
            <a:pPr>
              <a:spcAft>
                <a:spcPts val="600"/>
              </a:spcAft>
            </a:pPr>
            <a:r>
              <a:rPr sz="1500" b="0" i="0">
                <a:solidFill>
                  <a:srgbClr val="004A43"/>
                </a:solidFill>
              </a:rPr>
              <a:t>Step 1 – Trace: find one article in your language (FR, ES, PT, DE or RO) that quotes A. the Académie Goncourt (25–27 September 2026) or B. von der Leyen in Asunción (17–20 January 2026).</a:t>
            </a:r>
          </a:p>
        </p:txBody>
      </p:sp>
      <p:sp>
        <p:nvSpPr>
          <p:cNvPr id="5" name="Oval 4"/>
          <p:cNvSpPr/>
          <p:nvPr/>
        </p:nvSpPr>
        <p:spPr>
          <a:xfrm>
            <a:off x="553727" y="2651760"/>
            <a:ext cx="411480" cy="411480"/>
          </a:xfrm>
          <a:prstGeom prst="ellipse">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spcAft>
                <a:spcPts val="0"/>
              </a:spcAft>
            </a:pPr>
            <a:r>
              <a:rPr sz="1400" b="1" i="0">
                <a:solidFill>
                  <a:srgbClr val="FFFFFF"/>
                </a:solidFill>
              </a:rPr>
              <a:t>2</a:t>
            </a:r>
          </a:p>
        </p:txBody>
      </p:sp>
      <p:sp>
        <p:nvSpPr>
          <p:cNvPr id="6" name="TextBox 5"/>
          <p:cNvSpPr txBox="1"/>
          <p:nvPr/>
        </p:nvSpPr>
        <p:spPr>
          <a:xfrm>
            <a:off x="1186486" y="2633472"/>
            <a:ext cx="6530866" cy="640080"/>
          </a:xfrm>
          <a:prstGeom prst="rect">
            <a:avLst/>
          </a:prstGeom>
          <a:noFill/>
        </p:spPr>
        <p:txBody>
          <a:bodyPr wrap="square" lIns="0" tIns="0" rIns="0" bIns="0" anchor="t">
            <a:noAutofit/>
          </a:bodyPr>
          <a:lstStyle/>
          <a:p>
            <a:pPr>
              <a:spcAft>
                <a:spcPts val="600"/>
              </a:spcAft>
            </a:pPr>
            <a:r>
              <a:rPr sz="1500" b="0" i="0" dirty="0">
                <a:solidFill>
                  <a:srgbClr val="004A43"/>
                </a:solidFill>
              </a:rPr>
              <a:t>Identify which version it follows (A: AFP, Reuters or the French communiqué; B: prepared text, delivered speech or AFP), read the credit line and fill in one row of the </a:t>
            </a:r>
            <a:r>
              <a:rPr lang="fi-FI" sz="1500" dirty="0" err="1">
                <a:solidFill>
                  <a:srgbClr val="004A43"/>
                </a:solidFill>
              </a:rPr>
              <a:t>comparison</a:t>
            </a:r>
            <a:r>
              <a:rPr lang="fi-FI" sz="1500" dirty="0">
                <a:solidFill>
                  <a:srgbClr val="004A43"/>
                </a:solidFill>
              </a:rPr>
              <a:t> </a:t>
            </a:r>
            <a:r>
              <a:rPr sz="1500" b="0" i="0" dirty="0">
                <a:solidFill>
                  <a:srgbClr val="004A43"/>
                </a:solidFill>
              </a:rPr>
              <a:t>grid.</a:t>
            </a:r>
          </a:p>
        </p:txBody>
      </p:sp>
      <p:sp>
        <p:nvSpPr>
          <p:cNvPr id="7" name="Oval 6"/>
          <p:cNvSpPr/>
          <p:nvPr/>
        </p:nvSpPr>
        <p:spPr>
          <a:xfrm>
            <a:off x="553727" y="3520440"/>
            <a:ext cx="411480" cy="411480"/>
          </a:xfrm>
          <a:prstGeom prst="ellipse">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spcAft>
                <a:spcPts val="0"/>
              </a:spcAft>
            </a:pPr>
            <a:r>
              <a:rPr sz="1400" b="1" i="0">
                <a:solidFill>
                  <a:srgbClr val="FFFFFF"/>
                </a:solidFill>
              </a:rPr>
              <a:t>3</a:t>
            </a:r>
          </a:p>
        </p:txBody>
      </p:sp>
      <p:sp>
        <p:nvSpPr>
          <p:cNvPr id="8" name="TextBox 7"/>
          <p:cNvSpPr txBox="1"/>
          <p:nvPr/>
        </p:nvSpPr>
        <p:spPr>
          <a:xfrm>
            <a:off x="1186486" y="3502152"/>
            <a:ext cx="6530866" cy="640080"/>
          </a:xfrm>
          <a:prstGeom prst="rect">
            <a:avLst/>
          </a:prstGeom>
          <a:noFill/>
        </p:spPr>
        <p:txBody>
          <a:bodyPr wrap="square" lIns="0" tIns="0" rIns="0" bIns="0" anchor="t">
            <a:noAutofit/>
          </a:bodyPr>
          <a:lstStyle/>
          <a:p>
            <a:pPr>
              <a:spcAft>
                <a:spcPts val="600"/>
              </a:spcAft>
            </a:pPr>
            <a:r>
              <a:rPr sz="1500" b="0" i="0">
                <a:solidFill>
                  <a:srgbClr val="004A43"/>
                </a:solidFill>
              </a:rPr>
              <a:t>Draw the chain from the source to your outlet and label each step: intralingual, interlingual or intersemiotic.</a:t>
            </a:r>
          </a:p>
        </p:txBody>
      </p:sp>
      <p:sp>
        <p:nvSpPr>
          <p:cNvPr id="9" name="Oval 8"/>
          <p:cNvSpPr/>
          <p:nvPr/>
        </p:nvSpPr>
        <p:spPr>
          <a:xfrm>
            <a:off x="553727" y="4160520"/>
            <a:ext cx="411480" cy="411480"/>
          </a:xfrm>
          <a:prstGeom prst="ellipse">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spcAft>
                <a:spcPts val="0"/>
              </a:spcAft>
            </a:pPr>
            <a:r>
              <a:rPr sz="1400" b="1" i="0">
                <a:solidFill>
                  <a:srgbClr val="FFFFFF"/>
                </a:solidFill>
              </a:rPr>
              <a:t>4</a:t>
            </a:r>
          </a:p>
        </p:txBody>
      </p:sp>
      <p:sp>
        <p:nvSpPr>
          <p:cNvPr id="10" name="TextBox 9"/>
          <p:cNvSpPr txBox="1"/>
          <p:nvPr/>
        </p:nvSpPr>
        <p:spPr>
          <a:xfrm>
            <a:off x="1186486" y="4142232"/>
            <a:ext cx="6530866" cy="640080"/>
          </a:xfrm>
          <a:prstGeom prst="rect">
            <a:avLst/>
          </a:prstGeom>
          <a:noFill/>
        </p:spPr>
        <p:txBody>
          <a:bodyPr wrap="square" lIns="0" tIns="0" rIns="0" bIns="0" anchor="t">
            <a:noAutofit/>
          </a:bodyPr>
          <a:lstStyle/>
          <a:p>
            <a:pPr>
              <a:spcAft>
                <a:spcPts val="600"/>
              </a:spcAft>
            </a:pPr>
            <a:r>
              <a:rPr sz="1500" b="0" i="0">
                <a:solidFill>
                  <a:srgbClr val="004A43"/>
                </a:solidFill>
              </a:rPr>
              <a:t>Step 2 – Reflect (200–300 words): how hard or easy was it to trace the source texts, and why?</a:t>
            </a:r>
          </a:p>
        </p:txBody>
      </p:sp>
      <p:sp>
        <p:nvSpPr>
          <p:cNvPr id="11" name="Oval 10"/>
          <p:cNvSpPr/>
          <p:nvPr/>
        </p:nvSpPr>
        <p:spPr>
          <a:xfrm>
            <a:off x="553727" y="4800600"/>
            <a:ext cx="411480" cy="411480"/>
          </a:xfrm>
          <a:prstGeom prst="ellipse">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spcAft>
                <a:spcPts val="0"/>
              </a:spcAft>
            </a:pPr>
            <a:r>
              <a:rPr sz="1400" b="1" i="0">
                <a:solidFill>
                  <a:srgbClr val="FFFFFF"/>
                </a:solidFill>
              </a:rPr>
              <a:t>5</a:t>
            </a:r>
          </a:p>
        </p:txBody>
      </p:sp>
      <p:sp>
        <p:nvSpPr>
          <p:cNvPr id="12" name="TextBox 11"/>
          <p:cNvSpPr txBox="1"/>
          <p:nvPr/>
        </p:nvSpPr>
        <p:spPr>
          <a:xfrm>
            <a:off x="1186486" y="4782312"/>
            <a:ext cx="6530866" cy="640080"/>
          </a:xfrm>
          <a:prstGeom prst="rect">
            <a:avLst/>
          </a:prstGeom>
          <a:noFill/>
        </p:spPr>
        <p:txBody>
          <a:bodyPr wrap="square" lIns="0" tIns="0" rIns="0" bIns="0" anchor="t">
            <a:noAutofit/>
          </a:bodyPr>
          <a:lstStyle/>
          <a:p>
            <a:pPr>
              <a:spcAft>
                <a:spcPts val="600"/>
              </a:spcAft>
            </a:pPr>
            <a:r>
              <a:rPr sz="1500" b="0" i="0">
                <a:solidFill>
                  <a:srgbClr val="004A43"/>
                </a:solidFill>
              </a:rPr>
              <a:t>What frame did the outlet adopt? Look at the headline, the reporting verb, the other voices quoted and any national angle.</a:t>
            </a:r>
          </a:p>
        </p:txBody>
      </p:sp>
      <p:sp>
        <p:nvSpPr>
          <p:cNvPr id="13" name="Rounded Rectangle 12"/>
          <p:cNvSpPr/>
          <p:nvPr/>
        </p:nvSpPr>
        <p:spPr>
          <a:xfrm>
            <a:off x="7938396" y="1737360"/>
            <a:ext cx="3737665" cy="1828800"/>
          </a:xfrm>
          <a:prstGeom prst="roundRect">
            <a:avLst>
              <a:gd name="adj" fmla="val 6000"/>
            </a:avLst>
          </a:prstGeom>
          <a:solidFill>
            <a:srgbClr val="F4F1E7"/>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31673" rIns="164592" bIns="131673" rtlCol="0" anchor="t">
            <a:noAutofit/>
          </a:bodyPr>
          <a:lstStyle/>
          <a:p>
            <a:pPr algn="l">
              <a:spcAft>
                <a:spcPts val="800"/>
              </a:spcAft>
            </a:pPr>
            <a:r>
              <a:rPr sz="1700" b="1" i="0">
                <a:solidFill>
                  <a:srgbClr val="004A43"/>
                </a:solidFill>
              </a:rPr>
              <a:t>Deliverable</a:t>
            </a:r>
          </a:p>
          <a:p>
            <a:pPr algn="l">
              <a:spcAft>
                <a:spcPts val="600"/>
              </a:spcAft>
            </a:pPr>
            <a:r>
              <a:rPr sz="1400" b="0" i="0">
                <a:solidFill>
                  <a:srgbClr val="004A43"/>
                </a:solidFill>
              </a:rPr>
              <a:t>One page: grid row, chain diagram, reflection, link and screenshot. Bring it to the next session.</a:t>
            </a:r>
          </a:p>
        </p:txBody>
      </p:sp>
      <p:sp>
        <p:nvSpPr>
          <p:cNvPr id="14" name="Rounded Rectangle 13"/>
          <p:cNvSpPr/>
          <p:nvPr/>
        </p:nvSpPr>
        <p:spPr>
          <a:xfrm>
            <a:off x="7938396" y="3749039"/>
            <a:ext cx="3737665" cy="2011680"/>
          </a:xfrm>
          <a:prstGeom prst="roundRect">
            <a:avLst>
              <a:gd name="adj" fmla="val 6000"/>
            </a:avLst>
          </a:prstGeom>
          <a:solidFill>
            <a:srgbClr val="F4F1E7"/>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31673" rIns="164592" bIns="131673" rtlCol="0" anchor="t">
            <a:noAutofit/>
          </a:bodyPr>
          <a:lstStyle/>
          <a:p>
            <a:pPr algn="l">
              <a:spcAft>
                <a:spcPts val="800"/>
              </a:spcAft>
            </a:pPr>
            <a:r>
              <a:rPr sz="1700" b="1" i="0">
                <a:solidFill>
                  <a:srgbClr val="004A43"/>
                </a:solidFill>
              </a:rPr>
              <a:t>Reading</a:t>
            </a:r>
          </a:p>
          <a:p>
            <a:pPr algn="l">
              <a:spcAft>
                <a:spcPts val="600"/>
              </a:spcAft>
            </a:pPr>
            <a:r>
              <a:rPr sz="1300" b="0" i="0">
                <a:solidFill>
                  <a:srgbClr val="004A43"/>
                </a:solidFill>
              </a:rPr>
              <a:t>van Doorslaer, L. (2010b). Journalism and translation. In Handbook of Translation Studies, vol. 1, 180–184.</a:t>
            </a:r>
          </a:p>
          <a:p>
            <a:pPr algn="l">
              <a:spcAft>
                <a:spcPts val="600"/>
              </a:spcAft>
            </a:pPr>
            <a:r>
              <a:rPr sz="1300" b="0" i="0">
                <a:solidFill>
                  <a:srgbClr val="5F5F5F"/>
                </a:solidFill>
              </a:rPr>
              <a:t>Optional: Davier and van Doorslaer (2018).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Comparison grid</a:t>
            </a:r>
          </a:p>
        </p:txBody>
      </p:sp>
      <p:graphicFrame>
        <p:nvGraphicFramePr>
          <p:cNvPr id="3" name="Table 2"/>
          <p:cNvGraphicFramePr>
            <a:graphicFrameLocks noGrp="1"/>
          </p:cNvGraphicFramePr>
          <p:nvPr/>
        </p:nvGraphicFramePr>
        <p:xfrm>
          <a:off x="533399" y="1691640"/>
          <a:ext cx="11142662" cy="3611880"/>
        </p:xfrm>
        <a:graphic>
          <a:graphicData uri="http://schemas.openxmlformats.org/drawingml/2006/table">
            <a:tbl>
              <a:tblPr firstRow="1">
                <a:tableStyleId>{5C22544A-7EE6-4342-B048-85BDC9FD1C3A}</a:tableStyleId>
              </a:tblPr>
              <a:tblGrid>
                <a:gridCol w="1404537">
                  <a:extLst>
                    <a:ext uri="{9D8B030D-6E8A-4147-A177-3AD203B41FA5}">
                      <a16:colId xmlns:a16="http://schemas.microsoft.com/office/drawing/2014/main" val="20000"/>
                    </a:ext>
                  </a:extLst>
                </a:gridCol>
                <a:gridCol w="889540">
                  <a:extLst>
                    <a:ext uri="{9D8B030D-6E8A-4147-A177-3AD203B41FA5}">
                      <a16:colId xmlns:a16="http://schemas.microsoft.com/office/drawing/2014/main" val="20001"/>
                    </a:ext>
                  </a:extLst>
                </a:gridCol>
                <a:gridCol w="1076812">
                  <a:extLst>
                    <a:ext uri="{9D8B030D-6E8A-4147-A177-3AD203B41FA5}">
                      <a16:colId xmlns:a16="http://schemas.microsoft.com/office/drawing/2014/main" val="20002"/>
                    </a:ext>
                  </a:extLst>
                </a:gridCol>
                <a:gridCol w="936358">
                  <a:extLst>
                    <a:ext uri="{9D8B030D-6E8A-4147-A177-3AD203B41FA5}">
                      <a16:colId xmlns:a16="http://schemas.microsoft.com/office/drawing/2014/main" val="20003"/>
                    </a:ext>
                  </a:extLst>
                </a:gridCol>
                <a:gridCol w="1732263">
                  <a:extLst>
                    <a:ext uri="{9D8B030D-6E8A-4147-A177-3AD203B41FA5}">
                      <a16:colId xmlns:a16="http://schemas.microsoft.com/office/drawing/2014/main" val="20004"/>
                    </a:ext>
                  </a:extLst>
                </a:gridCol>
                <a:gridCol w="1685445">
                  <a:extLst>
                    <a:ext uri="{9D8B030D-6E8A-4147-A177-3AD203B41FA5}">
                      <a16:colId xmlns:a16="http://schemas.microsoft.com/office/drawing/2014/main" val="20005"/>
                    </a:ext>
                  </a:extLst>
                </a:gridCol>
                <a:gridCol w="1685445">
                  <a:extLst>
                    <a:ext uri="{9D8B030D-6E8A-4147-A177-3AD203B41FA5}">
                      <a16:colId xmlns:a16="http://schemas.microsoft.com/office/drawing/2014/main" val="20006"/>
                    </a:ext>
                  </a:extLst>
                </a:gridCol>
                <a:gridCol w="1732262">
                  <a:extLst>
                    <a:ext uri="{9D8B030D-6E8A-4147-A177-3AD203B41FA5}">
                      <a16:colId xmlns:a16="http://schemas.microsoft.com/office/drawing/2014/main" val="20007"/>
                    </a:ext>
                  </a:extLst>
                </a:gridCol>
              </a:tblGrid>
              <a:tr h="868680">
                <a:tc>
                  <a:txBody>
                    <a:bodyPr/>
                    <a:lstStyle/>
                    <a:p>
                      <a:pPr>
                        <a:spcAft>
                          <a:spcPts val="200"/>
                        </a:spcAft>
                      </a:pPr>
                      <a:r>
                        <a:rPr sz="1200" b="1" i="0">
                          <a:solidFill>
                            <a:srgbClr val="FFFFFF"/>
                          </a:solidFill>
                        </a:rPr>
                        <a:t>Media outlet</a:t>
                      </a:r>
                    </a:p>
                  </a:txBody>
                  <a:tcPr marL="73152" marR="73152" anchor="ctr">
                    <a:solidFill>
                      <a:srgbClr val="004A43"/>
                    </a:solidFill>
                  </a:tcPr>
                </a:tc>
                <a:tc>
                  <a:txBody>
                    <a:bodyPr/>
                    <a:lstStyle/>
                    <a:p>
                      <a:pPr>
                        <a:spcAft>
                          <a:spcPts val="200"/>
                        </a:spcAft>
                      </a:pPr>
                      <a:r>
                        <a:rPr sz="1200" b="1" i="0">
                          <a:solidFill>
                            <a:srgbClr val="FFFFFF"/>
                          </a:solidFill>
                        </a:rPr>
                        <a:t>Medium</a:t>
                      </a:r>
                    </a:p>
                  </a:txBody>
                  <a:tcPr marL="73152" marR="73152" anchor="ctr">
                    <a:solidFill>
                      <a:srgbClr val="004A43"/>
                    </a:solidFill>
                  </a:tcPr>
                </a:tc>
                <a:tc>
                  <a:txBody>
                    <a:bodyPr/>
                    <a:lstStyle/>
                    <a:p>
                      <a:pPr>
                        <a:spcAft>
                          <a:spcPts val="200"/>
                        </a:spcAft>
                      </a:pPr>
                      <a:r>
                        <a:rPr sz="1200" b="1" i="0">
                          <a:solidFill>
                            <a:srgbClr val="FFFFFF"/>
                          </a:solidFill>
                        </a:rPr>
                        <a:t>Date / time</a:t>
                      </a:r>
                    </a:p>
                  </a:txBody>
                  <a:tcPr marL="73152" marR="73152" anchor="ctr">
                    <a:solidFill>
                      <a:srgbClr val="004A43"/>
                    </a:solidFill>
                  </a:tcPr>
                </a:tc>
                <a:tc>
                  <a:txBody>
                    <a:bodyPr/>
                    <a:lstStyle/>
                    <a:p>
                      <a:pPr>
                        <a:spcAft>
                          <a:spcPts val="200"/>
                        </a:spcAft>
                      </a:pPr>
                      <a:r>
                        <a:rPr sz="1200" b="1" i="0">
                          <a:solidFill>
                            <a:srgbClr val="FFFFFF"/>
                          </a:solidFill>
                        </a:rPr>
                        <a:t>Language</a:t>
                      </a:r>
                    </a:p>
                  </a:txBody>
                  <a:tcPr marL="73152" marR="73152" anchor="ctr">
                    <a:solidFill>
                      <a:srgbClr val="004A43"/>
                    </a:solidFill>
                  </a:tcPr>
                </a:tc>
                <a:tc>
                  <a:txBody>
                    <a:bodyPr/>
                    <a:lstStyle/>
                    <a:p>
                      <a:pPr>
                        <a:spcAft>
                          <a:spcPts val="200"/>
                        </a:spcAft>
                      </a:pPr>
                      <a:r>
                        <a:rPr sz="1200" b="1" i="0">
                          <a:solidFill>
                            <a:srgbClr val="FFFFFF"/>
                          </a:solidFill>
                        </a:rPr>
                        <a:t>Quote (Académie Goncourt or von der Leyen)</a:t>
                      </a:r>
                    </a:p>
                  </a:txBody>
                  <a:tcPr marL="73152" marR="73152" anchor="ctr">
                    <a:solidFill>
                      <a:srgbClr val="004A43"/>
                    </a:solidFill>
                  </a:tcPr>
                </a:tc>
                <a:tc>
                  <a:txBody>
                    <a:bodyPr/>
                    <a:lstStyle/>
                    <a:p>
                      <a:pPr>
                        <a:spcAft>
                          <a:spcPts val="200"/>
                        </a:spcAft>
                      </a:pPr>
                      <a:r>
                        <a:rPr sz="1200" b="1" i="0">
                          <a:solidFill>
                            <a:srgbClr val="FFFFFF"/>
                          </a:solidFill>
                        </a:rPr>
                        <a:t>Form of the quote (direct / indirect + reporting verb)</a:t>
                      </a:r>
                    </a:p>
                  </a:txBody>
                  <a:tcPr marL="73152" marR="73152" anchor="ctr">
                    <a:solidFill>
                      <a:srgbClr val="004A43"/>
                    </a:solidFill>
                  </a:tcPr>
                </a:tc>
                <a:tc>
                  <a:txBody>
                    <a:bodyPr/>
                    <a:lstStyle/>
                    <a:p>
                      <a:pPr>
                        <a:spcAft>
                          <a:spcPts val="200"/>
                        </a:spcAft>
                      </a:pPr>
                      <a:r>
                        <a:rPr sz="1200" b="1" i="0">
                          <a:solidFill>
                            <a:srgbClr val="FFFFFF"/>
                          </a:solidFill>
                        </a:rPr>
                        <a:t>Source cited in the article (+ language)</a:t>
                      </a:r>
                    </a:p>
                  </a:txBody>
                  <a:tcPr marL="73152" marR="73152" anchor="ctr">
                    <a:solidFill>
                      <a:srgbClr val="004A43"/>
                    </a:solidFill>
                  </a:tcPr>
                </a:tc>
                <a:tc>
                  <a:txBody>
                    <a:bodyPr/>
                    <a:lstStyle/>
                    <a:p>
                      <a:pPr>
                        <a:spcAft>
                          <a:spcPts val="200"/>
                        </a:spcAft>
                      </a:pPr>
                      <a:r>
                        <a:rPr sz="1200" b="1" i="0">
                          <a:solidFill>
                            <a:srgbClr val="FFFFFF"/>
                          </a:solidFill>
                        </a:rPr>
                        <a:t>Version followed? Clues</a:t>
                      </a:r>
                    </a:p>
                  </a:txBody>
                  <a:tcPr marL="73152" marR="73152" anchor="ctr">
                    <a:solidFill>
                      <a:srgbClr val="004A43"/>
                    </a:solidFill>
                  </a:tcPr>
                </a:tc>
                <a:extLst>
                  <a:ext uri="{0D108BD9-81ED-4DB2-BD59-A6C34878D82A}">
                    <a16:rowId xmlns:a16="http://schemas.microsoft.com/office/drawing/2014/main" val="10000"/>
                  </a:ext>
                </a:extLst>
              </a:tr>
              <a:tr h="868680">
                <a:tc>
                  <a:txBody>
                    <a:bodyPr/>
                    <a:lstStyle/>
                    <a:p>
                      <a:pPr>
                        <a:spcAft>
                          <a:spcPts val="200"/>
                        </a:spcAft>
                      </a:pPr>
                      <a:r>
                        <a:rPr sz="1200" b="0" i="0" dirty="0">
                          <a:solidFill>
                            <a:srgbClr val="004A43"/>
                          </a:solidFill>
                        </a:rPr>
                        <a:t>B · Reuters wire </a:t>
                      </a:r>
                    </a:p>
                  </a:txBody>
                  <a:tcPr marL="73152" marR="73152" anchor="ctr">
                    <a:solidFill>
                      <a:srgbClr val="FFFFFF"/>
                    </a:solidFill>
                  </a:tcPr>
                </a:tc>
                <a:tc>
                  <a:txBody>
                    <a:bodyPr/>
                    <a:lstStyle/>
                    <a:p>
                      <a:pPr>
                        <a:spcAft>
                          <a:spcPts val="200"/>
                        </a:spcAft>
                      </a:pPr>
                      <a:r>
                        <a:rPr sz="1200" b="0" i="0">
                          <a:solidFill>
                            <a:srgbClr val="004A43"/>
                          </a:solidFill>
                        </a:rPr>
                        <a:t>Website</a:t>
                      </a:r>
                    </a:p>
                  </a:txBody>
                  <a:tcPr marL="73152" marR="73152" anchor="ctr">
                    <a:solidFill>
                      <a:srgbClr val="FFFFFF"/>
                    </a:solidFill>
                  </a:tcPr>
                </a:tc>
                <a:tc>
                  <a:txBody>
                    <a:bodyPr/>
                    <a:lstStyle/>
                    <a:p>
                      <a:pPr>
                        <a:spcAft>
                          <a:spcPts val="200"/>
                        </a:spcAft>
                      </a:pPr>
                      <a:r>
                        <a:rPr sz="1200" b="0" i="0">
                          <a:solidFill>
                            <a:srgbClr val="004A43"/>
                          </a:solidFill>
                        </a:rPr>
                        <a:t>17.1.2026</a:t>
                      </a:r>
                    </a:p>
                  </a:txBody>
                  <a:tcPr marL="73152" marR="73152" anchor="ctr">
                    <a:solidFill>
                      <a:srgbClr val="FFFFFF"/>
                    </a:solidFill>
                  </a:tcPr>
                </a:tc>
                <a:tc>
                  <a:txBody>
                    <a:bodyPr/>
                    <a:lstStyle/>
                    <a:p>
                      <a:pPr>
                        <a:spcAft>
                          <a:spcPts val="200"/>
                        </a:spcAft>
                      </a:pPr>
                      <a:r>
                        <a:rPr sz="1200" b="0" i="0">
                          <a:solidFill>
                            <a:srgbClr val="004A43"/>
                          </a:solidFill>
                        </a:rPr>
                        <a:t>English</a:t>
                      </a:r>
                    </a:p>
                  </a:txBody>
                  <a:tcPr marL="73152" marR="73152" anchor="ctr">
                    <a:solidFill>
                      <a:srgbClr val="FFFFFF"/>
                    </a:solidFill>
                  </a:tcPr>
                </a:tc>
                <a:tc>
                  <a:txBody>
                    <a:bodyPr/>
                    <a:lstStyle/>
                    <a:p>
                      <a:pPr>
                        <a:spcAft>
                          <a:spcPts val="200"/>
                        </a:spcAft>
                      </a:pPr>
                      <a:r>
                        <a:rPr sz="1200" b="0" i="0">
                          <a:solidFill>
                            <a:srgbClr val="004A43"/>
                          </a:solidFill>
                        </a:rPr>
                        <a:t>“We choose fair trade over tariffs…”</a:t>
                      </a:r>
                    </a:p>
                  </a:txBody>
                  <a:tcPr marL="73152" marR="73152" anchor="ctr">
                    <a:solidFill>
                      <a:srgbClr val="FFFFFF"/>
                    </a:solidFill>
                  </a:tcPr>
                </a:tc>
                <a:tc>
                  <a:txBody>
                    <a:bodyPr/>
                    <a:lstStyle/>
                    <a:p>
                      <a:pPr>
                        <a:spcAft>
                          <a:spcPts val="200"/>
                        </a:spcAft>
                      </a:pPr>
                      <a:r>
                        <a:rPr sz="1200" b="0" i="0">
                          <a:solidFill>
                            <a:srgbClr val="004A43"/>
                          </a:solidFill>
                        </a:rPr>
                        <a:t>Direct; “she said”</a:t>
                      </a:r>
                    </a:p>
                  </a:txBody>
                  <a:tcPr marL="73152" marR="73152" anchor="ctr">
                    <a:solidFill>
                      <a:srgbClr val="FFFFFF"/>
                    </a:solidFill>
                  </a:tcPr>
                </a:tc>
                <a:tc>
                  <a:txBody>
                    <a:bodyPr/>
                    <a:lstStyle/>
                    <a:p>
                      <a:pPr>
                        <a:spcAft>
                          <a:spcPts val="200"/>
                        </a:spcAft>
                      </a:pPr>
                      <a:r>
                        <a:rPr sz="1200" b="0" i="0">
                          <a:solidFill>
                            <a:srgbClr val="004A43"/>
                          </a:solidFill>
                        </a:rPr>
                        <a:t>Signing speech, Asunción (English)</a:t>
                      </a:r>
                    </a:p>
                  </a:txBody>
                  <a:tcPr marL="73152" marR="73152" anchor="ctr">
                    <a:solidFill>
                      <a:srgbClr val="FFFFFF"/>
                    </a:solidFill>
                  </a:tcPr>
                </a:tc>
                <a:tc>
                  <a:txBody>
                    <a:bodyPr/>
                    <a:lstStyle/>
                    <a:p>
                      <a:pPr>
                        <a:spcAft>
                          <a:spcPts val="200"/>
                        </a:spcAft>
                      </a:pPr>
                      <a:r>
                        <a:rPr sz="1200" b="0" i="0">
                          <a:solidFill>
                            <a:srgbClr val="004A43"/>
                          </a:solidFill>
                        </a:rPr>
                        <a:t>— (this is the wire itself)</a:t>
                      </a:r>
                    </a:p>
                  </a:txBody>
                  <a:tcPr marL="73152" marR="73152" anchor="ctr">
                    <a:solidFill>
                      <a:srgbClr val="FFFFFF"/>
                    </a:solidFill>
                  </a:tcPr>
                </a:tc>
                <a:extLst>
                  <a:ext uri="{0D108BD9-81ED-4DB2-BD59-A6C34878D82A}">
                    <a16:rowId xmlns:a16="http://schemas.microsoft.com/office/drawing/2014/main" val="10001"/>
                  </a:ext>
                </a:extLst>
              </a:tr>
              <a:tr h="868680">
                <a:tc>
                  <a:txBody>
                    <a:bodyPr/>
                    <a:lstStyle/>
                    <a:p>
                      <a:pPr>
                        <a:spcAft>
                          <a:spcPts val="200"/>
                        </a:spcAft>
                      </a:pPr>
                      <a:r>
                        <a:rPr sz="1200" b="0" i="0" dirty="0">
                          <a:solidFill>
                            <a:srgbClr val="004A43"/>
                          </a:solidFill>
                        </a:rPr>
                        <a:t>A · AFP in English</a:t>
                      </a:r>
                      <a:endParaRPr dirty="0"/>
                    </a:p>
                  </a:txBody>
                  <a:tcPr marL="73152" marR="73152" anchor="ctr">
                    <a:solidFill>
                      <a:srgbClr val="F4F1E7"/>
                    </a:solidFill>
                  </a:tcPr>
                </a:tc>
                <a:tc>
                  <a:txBody>
                    <a:bodyPr/>
                    <a:lstStyle/>
                    <a:p>
                      <a:pPr>
                        <a:spcAft>
                          <a:spcPts val="200"/>
                        </a:spcAft>
                      </a:pPr>
                      <a:r>
                        <a:rPr sz="1200" b="0" i="0" dirty="0">
                          <a:solidFill>
                            <a:srgbClr val="004A43"/>
                          </a:solidFill>
                        </a:rPr>
                        <a:t>Website</a:t>
                      </a:r>
                      <a:endParaRPr dirty="0"/>
                    </a:p>
                  </a:txBody>
                  <a:tcPr marL="73152" marR="73152" anchor="ctr">
                    <a:solidFill>
                      <a:srgbClr val="F4F1E7"/>
                    </a:solidFill>
                  </a:tcPr>
                </a:tc>
                <a:tc>
                  <a:txBody>
                    <a:bodyPr/>
                    <a:lstStyle/>
                    <a:p>
                      <a:pPr>
                        <a:spcAft>
                          <a:spcPts val="200"/>
                        </a:spcAft>
                      </a:pPr>
                      <a:r>
                        <a:rPr sz="1200" b="0" i="0">
                          <a:solidFill>
                            <a:srgbClr val="004A43"/>
                          </a:solidFill>
                        </a:rPr>
                        <a:t>25.9.2026</a:t>
                      </a:r>
                      <a:endParaRPr/>
                    </a:p>
                  </a:txBody>
                  <a:tcPr marL="73152" marR="73152" anchor="ctr">
                    <a:solidFill>
                      <a:srgbClr val="F4F1E7"/>
                    </a:solidFill>
                  </a:tcPr>
                </a:tc>
                <a:tc>
                  <a:txBody>
                    <a:bodyPr/>
                    <a:lstStyle/>
                    <a:p>
                      <a:pPr>
                        <a:spcAft>
                          <a:spcPts val="200"/>
                        </a:spcAft>
                      </a:pPr>
                      <a:r>
                        <a:rPr sz="1200" b="0" i="0">
                          <a:solidFill>
                            <a:srgbClr val="004A43"/>
                          </a:solidFill>
                        </a:rPr>
                        <a:t>English</a:t>
                      </a:r>
                      <a:endParaRPr/>
                    </a:p>
                  </a:txBody>
                  <a:tcPr marL="73152" marR="73152" anchor="ctr">
                    <a:solidFill>
                      <a:srgbClr val="F4F1E7"/>
                    </a:solidFill>
                  </a:tcPr>
                </a:tc>
                <a:tc>
                  <a:txBody>
                    <a:bodyPr/>
                    <a:lstStyle/>
                    <a:p>
                      <a:pPr>
                        <a:spcAft>
                          <a:spcPts val="200"/>
                        </a:spcAft>
                      </a:pPr>
                      <a:r>
                        <a:rPr sz="1200" b="0" i="0">
                          <a:solidFill>
                            <a:srgbClr val="004A43"/>
                          </a:solidFill>
                        </a:rPr>
                        <a:t>“in all likelihood, very largely the product of artificial intelligence”</a:t>
                      </a:r>
                      <a:endParaRPr/>
                    </a:p>
                  </a:txBody>
                  <a:tcPr marL="73152" marR="73152" anchor="ctr">
                    <a:solidFill>
                      <a:srgbClr val="F4F1E7"/>
                    </a:solidFill>
                  </a:tcPr>
                </a:tc>
                <a:tc>
                  <a:txBody>
                    <a:bodyPr/>
                    <a:lstStyle/>
                    <a:p>
                      <a:pPr>
                        <a:spcAft>
                          <a:spcPts val="200"/>
                        </a:spcAft>
                      </a:pPr>
                      <a:r>
                        <a:rPr sz="1200" b="0" i="0">
                          <a:solidFill>
                            <a:srgbClr val="004A43"/>
                          </a:solidFill>
                        </a:rPr>
                        <a:t>Direct; “the Academy said”</a:t>
                      </a:r>
                      <a:endParaRPr/>
                    </a:p>
                  </a:txBody>
                  <a:tcPr marL="73152" marR="73152" anchor="ctr">
                    <a:solidFill>
                      <a:srgbClr val="F4F1E7"/>
                    </a:solidFill>
                  </a:tcPr>
                </a:tc>
                <a:tc>
                  <a:txBody>
                    <a:bodyPr/>
                    <a:lstStyle/>
                    <a:p>
                      <a:pPr>
                        <a:spcAft>
                          <a:spcPts val="200"/>
                        </a:spcAft>
                      </a:pPr>
                      <a:r>
                        <a:rPr sz="1200" b="0" i="0">
                          <a:solidFill>
                            <a:srgbClr val="004A43"/>
                          </a:solidFill>
                        </a:rPr>
                        <a:t>Académie Goncourt communiqué (French)</a:t>
                      </a:r>
                      <a:endParaRPr/>
                    </a:p>
                  </a:txBody>
                  <a:tcPr marL="73152" marR="73152" anchor="ctr">
                    <a:solidFill>
                      <a:srgbClr val="F4F1E7"/>
                    </a:solidFill>
                  </a:tcPr>
                </a:tc>
                <a:tc>
                  <a:txBody>
                    <a:bodyPr/>
                    <a:lstStyle/>
                    <a:p>
                      <a:pPr>
                        <a:spcAft>
                          <a:spcPts val="200"/>
                        </a:spcAft>
                      </a:pPr>
                      <a:r>
                        <a:rPr sz="1200" b="0" i="0">
                          <a:solidFill>
                            <a:srgbClr val="004A43"/>
                          </a:solidFill>
                        </a:rPr>
                        <a:t>— (this is the wire itself)</a:t>
                      </a:r>
                      <a:endParaRPr/>
                    </a:p>
                  </a:txBody>
                  <a:tcPr marL="73152" marR="73152" anchor="ctr">
                    <a:solidFill>
                      <a:srgbClr val="F4F1E7"/>
                    </a:solidFill>
                  </a:tcPr>
                </a:tc>
                <a:extLst>
                  <a:ext uri="{0D108BD9-81ED-4DB2-BD59-A6C34878D82A}">
                    <a16:rowId xmlns:a16="http://schemas.microsoft.com/office/drawing/2014/main" val="10002"/>
                  </a:ext>
                </a:extLst>
              </a:tr>
              <a:tr h="502920">
                <a:tc>
                  <a:txBody>
                    <a:bodyPr/>
                    <a:lstStyle/>
                    <a:p>
                      <a:pPr>
                        <a:spcAft>
                          <a:spcPts val="200"/>
                        </a:spcAft>
                      </a:pPr>
                      <a:endParaRPr/>
                    </a:p>
                  </a:txBody>
                  <a:tcPr marL="73152" marR="73152" anchor="ctr">
                    <a:solidFill>
                      <a:srgbClr val="FFFFFF"/>
                    </a:solidFill>
                  </a:tcPr>
                </a:tc>
                <a:tc>
                  <a:txBody>
                    <a:bodyPr/>
                    <a:lstStyle/>
                    <a:p>
                      <a:pPr>
                        <a:spcAft>
                          <a:spcPts val="200"/>
                        </a:spcAft>
                      </a:pPr>
                      <a:endParaRPr/>
                    </a:p>
                  </a:txBody>
                  <a:tcPr marL="73152" marR="73152" anchor="ctr">
                    <a:solidFill>
                      <a:srgbClr val="FFFFFF"/>
                    </a:solidFill>
                  </a:tcPr>
                </a:tc>
                <a:tc>
                  <a:txBody>
                    <a:bodyPr/>
                    <a:lstStyle/>
                    <a:p>
                      <a:pPr>
                        <a:spcAft>
                          <a:spcPts val="200"/>
                        </a:spcAft>
                      </a:pPr>
                      <a:endParaRPr/>
                    </a:p>
                  </a:txBody>
                  <a:tcPr marL="73152" marR="73152" anchor="ctr">
                    <a:solidFill>
                      <a:srgbClr val="FFFFFF"/>
                    </a:solidFill>
                  </a:tcPr>
                </a:tc>
                <a:tc>
                  <a:txBody>
                    <a:bodyPr/>
                    <a:lstStyle/>
                    <a:p>
                      <a:pPr>
                        <a:spcAft>
                          <a:spcPts val="200"/>
                        </a:spcAft>
                      </a:pPr>
                      <a:endParaRPr/>
                    </a:p>
                  </a:txBody>
                  <a:tcPr marL="73152" marR="73152" anchor="ctr">
                    <a:solidFill>
                      <a:srgbClr val="FFFFFF"/>
                    </a:solidFill>
                  </a:tcPr>
                </a:tc>
                <a:tc>
                  <a:txBody>
                    <a:bodyPr/>
                    <a:lstStyle/>
                    <a:p>
                      <a:pPr>
                        <a:spcAft>
                          <a:spcPts val="200"/>
                        </a:spcAft>
                      </a:pPr>
                      <a:endParaRPr/>
                    </a:p>
                  </a:txBody>
                  <a:tcPr marL="73152" marR="73152" anchor="ctr">
                    <a:solidFill>
                      <a:srgbClr val="FFFFFF"/>
                    </a:solidFill>
                  </a:tcPr>
                </a:tc>
                <a:tc>
                  <a:txBody>
                    <a:bodyPr/>
                    <a:lstStyle/>
                    <a:p>
                      <a:pPr>
                        <a:spcAft>
                          <a:spcPts val="200"/>
                        </a:spcAft>
                      </a:pPr>
                      <a:endParaRPr/>
                    </a:p>
                  </a:txBody>
                  <a:tcPr marL="73152" marR="73152" anchor="ctr">
                    <a:solidFill>
                      <a:srgbClr val="FFFFFF"/>
                    </a:solidFill>
                  </a:tcPr>
                </a:tc>
                <a:tc>
                  <a:txBody>
                    <a:bodyPr/>
                    <a:lstStyle/>
                    <a:p>
                      <a:pPr>
                        <a:spcAft>
                          <a:spcPts val="200"/>
                        </a:spcAft>
                      </a:pPr>
                      <a:endParaRPr/>
                    </a:p>
                  </a:txBody>
                  <a:tcPr marL="73152" marR="73152" anchor="ctr">
                    <a:solidFill>
                      <a:srgbClr val="FFFFFF"/>
                    </a:solidFill>
                  </a:tcPr>
                </a:tc>
                <a:tc>
                  <a:txBody>
                    <a:bodyPr/>
                    <a:lstStyle/>
                    <a:p>
                      <a:pPr>
                        <a:spcAft>
                          <a:spcPts val="200"/>
                        </a:spcAft>
                      </a:pPr>
                      <a:endParaRPr/>
                    </a:p>
                  </a:txBody>
                  <a:tcPr marL="73152" marR="73152" anchor="ctr">
                    <a:solidFill>
                      <a:srgbClr val="FFFFFF"/>
                    </a:solidFill>
                  </a:tcPr>
                </a:tc>
                <a:extLst>
                  <a:ext uri="{0D108BD9-81ED-4DB2-BD59-A6C34878D82A}">
                    <a16:rowId xmlns:a16="http://schemas.microsoft.com/office/drawing/2014/main" val="10003"/>
                  </a:ext>
                </a:extLst>
              </a:tr>
              <a:tr h="502920">
                <a:tc>
                  <a:txBody>
                    <a:bodyPr/>
                    <a:lstStyle/>
                    <a:p>
                      <a:pPr>
                        <a:spcAft>
                          <a:spcPts val="200"/>
                        </a:spcAft>
                      </a:pPr>
                      <a:endParaRPr/>
                    </a:p>
                  </a:txBody>
                  <a:tcPr marL="73152" marR="73152" anchor="ctr">
                    <a:solidFill>
                      <a:srgbClr val="F4F1E7"/>
                    </a:solidFill>
                  </a:tcPr>
                </a:tc>
                <a:tc>
                  <a:txBody>
                    <a:bodyPr/>
                    <a:lstStyle/>
                    <a:p>
                      <a:pPr>
                        <a:spcAft>
                          <a:spcPts val="200"/>
                        </a:spcAft>
                      </a:pPr>
                      <a:endParaRPr/>
                    </a:p>
                  </a:txBody>
                  <a:tcPr marL="73152" marR="73152" anchor="ctr">
                    <a:solidFill>
                      <a:srgbClr val="F4F1E7"/>
                    </a:solidFill>
                  </a:tcPr>
                </a:tc>
                <a:tc>
                  <a:txBody>
                    <a:bodyPr/>
                    <a:lstStyle/>
                    <a:p>
                      <a:pPr>
                        <a:spcAft>
                          <a:spcPts val="200"/>
                        </a:spcAft>
                      </a:pPr>
                      <a:endParaRPr/>
                    </a:p>
                  </a:txBody>
                  <a:tcPr marL="73152" marR="73152" anchor="ctr">
                    <a:solidFill>
                      <a:srgbClr val="F4F1E7"/>
                    </a:solidFill>
                  </a:tcPr>
                </a:tc>
                <a:tc>
                  <a:txBody>
                    <a:bodyPr/>
                    <a:lstStyle/>
                    <a:p>
                      <a:pPr>
                        <a:spcAft>
                          <a:spcPts val="200"/>
                        </a:spcAft>
                      </a:pPr>
                      <a:endParaRPr/>
                    </a:p>
                  </a:txBody>
                  <a:tcPr marL="73152" marR="73152" anchor="ctr">
                    <a:solidFill>
                      <a:srgbClr val="F4F1E7"/>
                    </a:solidFill>
                  </a:tcPr>
                </a:tc>
                <a:tc>
                  <a:txBody>
                    <a:bodyPr/>
                    <a:lstStyle/>
                    <a:p>
                      <a:pPr>
                        <a:spcAft>
                          <a:spcPts val="200"/>
                        </a:spcAft>
                      </a:pPr>
                      <a:endParaRPr/>
                    </a:p>
                  </a:txBody>
                  <a:tcPr marL="73152" marR="73152" anchor="ctr">
                    <a:solidFill>
                      <a:srgbClr val="F4F1E7"/>
                    </a:solidFill>
                  </a:tcPr>
                </a:tc>
                <a:tc>
                  <a:txBody>
                    <a:bodyPr/>
                    <a:lstStyle/>
                    <a:p>
                      <a:pPr>
                        <a:spcAft>
                          <a:spcPts val="200"/>
                        </a:spcAft>
                      </a:pPr>
                      <a:endParaRPr/>
                    </a:p>
                  </a:txBody>
                  <a:tcPr marL="73152" marR="73152" anchor="ctr">
                    <a:solidFill>
                      <a:srgbClr val="F4F1E7"/>
                    </a:solidFill>
                  </a:tcPr>
                </a:tc>
                <a:tc>
                  <a:txBody>
                    <a:bodyPr/>
                    <a:lstStyle/>
                    <a:p>
                      <a:pPr>
                        <a:spcAft>
                          <a:spcPts val="200"/>
                        </a:spcAft>
                      </a:pPr>
                      <a:endParaRPr/>
                    </a:p>
                  </a:txBody>
                  <a:tcPr marL="73152" marR="73152" anchor="ctr">
                    <a:solidFill>
                      <a:srgbClr val="F4F1E7"/>
                    </a:solidFill>
                  </a:tcPr>
                </a:tc>
                <a:tc>
                  <a:txBody>
                    <a:bodyPr/>
                    <a:lstStyle/>
                    <a:p>
                      <a:pPr>
                        <a:spcAft>
                          <a:spcPts val="200"/>
                        </a:spcAft>
                      </a:pPr>
                      <a:endParaRPr dirty="0"/>
                    </a:p>
                  </a:txBody>
                  <a:tcPr marL="73152" marR="73152" anchor="ctr">
                    <a:solidFill>
                      <a:srgbClr val="F4F1E7"/>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Practical tips for collecting news data</a:t>
            </a:r>
          </a:p>
        </p:txBody>
      </p:sp>
      <p:sp>
        <p:nvSpPr>
          <p:cNvPr id="3" name="Rounded Rectangle 2"/>
          <p:cNvSpPr/>
          <p:nvPr/>
        </p:nvSpPr>
        <p:spPr>
          <a:xfrm>
            <a:off x="533399" y="1737360"/>
            <a:ext cx="5420619" cy="1783080"/>
          </a:xfrm>
          <a:prstGeom prst="roundRect">
            <a:avLst>
              <a:gd name="adj" fmla="val 6000"/>
            </a:avLst>
          </a:prstGeom>
          <a:solidFill>
            <a:srgbClr val="F4F1E7"/>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31673" rIns="164592" bIns="131673" rtlCol="0" anchor="t">
            <a:noAutofit/>
          </a:bodyPr>
          <a:lstStyle/>
          <a:p>
            <a:pPr algn="l">
              <a:spcAft>
                <a:spcPts val="800"/>
              </a:spcAft>
            </a:pPr>
            <a:r>
              <a:rPr sz="1800" b="1" i="0">
                <a:solidFill>
                  <a:srgbClr val="004A43"/>
                </a:solidFill>
              </a:rPr>
              <a:t>Archive as you go</a:t>
            </a:r>
          </a:p>
          <a:p>
            <a:pPr algn="l">
              <a:spcAft>
                <a:spcPts val="600"/>
              </a:spcAft>
            </a:pPr>
            <a:r>
              <a:rPr sz="1600" b="0" i="0">
                <a:solidFill>
                  <a:srgbClr val="004A43"/>
                </a:solidFill>
              </a:rPr>
              <a:t>Save the URL, the date and time of access, and a screenshot or PDF. Online articles are updated without notice.</a:t>
            </a:r>
          </a:p>
        </p:txBody>
      </p:sp>
      <p:sp>
        <p:nvSpPr>
          <p:cNvPr id="4" name="Oval 3"/>
          <p:cNvSpPr/>
          <p:nvPr/>
        </p:nvSpPr>
        <p:spPr>
          <a:xfrm>
            <a:off x="5369238" y="1920240"/>
            <a:ext cx="365760" cy="365760"/>
          </a:xfrm>
          <a:prstGeom prst="ellipse">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spcAft>
                <a:spcPts val="0"/>
              </a:spcAft>
            </a:pPr>
            <a:r>
              <a:rPr sz="1300" b="1" i="0">
                <a:solidFill>
                  <a:srgbClr val="FFFFFF"/>
                </a:solidFill>
              </a:rPr>
              <a:t>1</a:t>
            </a:r>
          </a:p>
        </p:txBody>
      </p:sp>
      <p:sp>
        <p:nvSpPr>
          <p:cNvPr id="5" name="Rounded Rectangle 4"/>
          <p:cNvSpPr/>
          <p:nvPr/>
        </p:nvSpPr>
        <p:spPr>
          <a:xfrm>
            <a:off x="6255441" y="1737360"/>
            <a:ext cx="5420619" cy="1783080"/>
          </a:xfrm>
          <a:prstGeom prst="roundRect">
            <a:avLst>
              <a:gd name="adj" fmla="val 6000"/>
            </a:avLst>
          </a:prstGeom>
          <a:solidFill>
            <a:srgbClr val="F4F1E7"/>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31673" rIns="164592" bIns="131673" rtlCol="0" anchor="t">
            <a:noAutofit/>
          </a:bodyPr>
          <a:lstStyle/>
          <a:p>
            <a:pPr algn="l">
              <a:spcAft>
                <a:spcPts val="800"/>
              </a:spcAft>
            </a:pPr>
            <a:r>
              <a:rPr sz="1800" b="1" i="0">
                <a:solidFill>
                  <a:srgbClr val="004A43"/>
                </a:solidFill>
              </a:rPr>
              <a:t>Search smart</a:t>
            </a:r>
          </a:p>
          <a:p>
            <a:pPr algn="l">
              <a:spcAft>
                <a:spcPts val="600"/>
              </a:spcAft>
            </a:pPr>
            <a:r>
              <a:rPr sz="1600" b="0" i="0">
                <a:solidFill>
                  <a:srgbClr val="004A43"/>
                </a:solidFill>
              </a:rPr>
              <a:t>Search distinctive words in the source language (e.g. “fair trade over tariffs”) as well as in your own language.</a:t>
            </a:r>
          </a:p>
        </p:txBody>
      </p:sp>
      <p:sp>
        <p:nvSpPr>
          <p:cNvPr id="6" name="Oval 5"/>
          <p:cNvSpPr/>
          <p:nvPr/>
        </p:nvSpPr>
        <p:spPr>
          <a:xfrm>
            <a:off x="11091282" y="1920240"/>
            <a:ext cx="365760" cy="365760"/>
          </a:xfrm>
          <a:prstGeom prst="ellipse">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spcAft>
                <a:spcPts val="0"/>
              </a:spcAft>
            </a:pPr>
            <a:r>
              <a:rPr sz="1300" b="1" i="0">
                <a:solidFill>
                  <a:srgbClr val="FFFFFF"/>
                </a:solidFill>
              </a:rPr>
              <a:t>2</a:t>
            </a:r>
          </a:p>
        </p:txBody>
      </p:sp>
      <p:sp>
        <p:nvSpPr>
          <p:cNvPr id="7" name="Rounded Rectangle 6"/>
          <p:cNvSpPr/>
          <p:nvPr/>
        </p:nvSpPr>
        <p:spPr>
          <a:xfrm>
            <a:off x="533399" y="3749039"/>
            <a:ext cx="5420619" cy="1783080"/>
          </a:xfrm>
          <a:prstGeom prst="roundRect">
            <a:avLst>
              <a:gd name="adj" fmla="val 6000"/>
            </a:avLst>
          </a:prstGeom>
          <a:solidFill>
            <a:srgbClr val="F4F1E7"/>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31673" rIns="164592" bIns="131673" rtlCol="0" anchor="t">
            <a:noAutofit/>
          </a:bodyPr>
          <a:lstStyle/>
          <a:p>
            <a:pPr algn="l">
              <a:spcAft>
                <a:spcPts val="800"/>
              </a:spcAft>
            </a:pPr>
            <a:r>
              <a:rPr sz="1800" b="1" i="0" dirty="0">
                <a:solidFill>
                  <a:srgbClr val="004A43"/>
                </a:solidFill>
              </a:rPr>
              <a:t>Read the </a:t>
            </a:r>
            <a:r>
              <a:rPr lang="fi-FI" sz="1800" b="1" i="0" dirty="0" err="1">
                <a:solidFill>
                  <a:srgbClr val="004A43"/>
                </a:solidFill>
              </a:rPr>
              <a:t>indirect</a:t>
            </a:r>
            <a:r>
              <a:rPr lang="fi-FI" sz="1800" b="1" i="0" dirty="0">
                <a:solidFill>
                  <a:srgbClr val="004A43"/>
                </a:solidFill>
              </a:rPr>
              <a:t> </a:t>
            </a:r>
            <a:r>
              <a:rPr lang="fi-FI" sz="1800" b="1" i="0" dirty="0" err="1">
                <a:solidFill>
                  <a:srgbClr val="004A43"/>
                </a:solidFill>
              </a:rPr>
              <a:t>sources</a:t>
            </a:r>
            <a:r>
              <a:rPr lang="fi-FI" sz="1800" b="1" i="0" dirty="0">
                <a:solidFill>
                  <a:srgbClr val="004A43"/>
                </a:solidFill>
              </a:rPr>
              <a:t> (</a:t>
            </a:r>
            <a:r>
              <a:rPr sz="1800" b="1" i="0" dirty="0">
                <a:solidFill>
                  <a:srgbClr val="004A43"/>
                </a:solidFill>
              </a:rPr>
              <a:t>credit line</a:t>
            </a:r>
            <a:r>
              <a:rPr lang="fi-FI" sz="1800" b="1" i="0" dirty="0">
                <a:solidFill>
                  <a:srgbClr val="004A43"/>
                </a:solidFill>
              </a:rPr>
              <a:t>)</a:t>
            </a:r>
            <a:endParaRPr sz="1800" b="1" i="0" dirty="0">
              <a:solidFill>
                <a:srgbClr val="004A43"/>
              </a:solidFill>
            </a:endParaRPr>
          </a:p>
          <a:p>
            <a:pPr algn="l">
              <a:spcAft>
                <a:spcPts val="600"/>
              </a:spcAft>
            </a:pPr>
            <a:r>
              <a:rPr sz="1600" b="0" i="0" dirty="0">
                <a:solidFill>
                  <a:srgbClr val="004A43"/>
                </a:solidFill>
              </a:rPr>
              <a:t>Look for agency names (EFE, AFP, Reuters, dpa, ANSA, </a:t>
            </a:r>
            <a:r>
              <a:rPr sz="1600" b="0" i="0" dirty="0" err="1">
                <a:solidFill>
                  <a:srgbClr val="004A43"/>
                </a:solidFill>
              </a:rPr>
              <a:t>Lusa</a:t>
            </a:r>
            <a:r>
              <a:rPr sz="1600" b="0" i="0" dirty="0">
                <a:solidFill>
                  <a:srgbClr val="004A43"/>
                </a:solidFill>
              </a:rPr>
              <a:t>) at the top or bottom of the article.</a:t>
            </a:r>
          </a:p>
        </p:txBody>
      </p:sp>
      <p:sp>
        <p:nvSpPr>
          <p:cNvPr id="8" name="Oval 7"/>
          <p:cNvSpPr/>
          <p:nvPr/>
        </p:nvSpPr>
        <p:spPr>
          <a:xfrm>
            <a:off x="5369238" y="3931920"/>
            <a:ext cx="365760" cy="365760"/>
          </a:xfrm>
          <a:prstGeom prst="ellipse">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spcAft>
                <a:spcPts val="0"/>
              </a:spcAft>
            </a:pPr>
            <a:r>
              <a:rPr sz="1300" b="1" i="0">
                <a:solidFill>
                  <a:srgbClr val="FFFFFF"/>
                </a:solidFill>
              </a:rPr>
              <a:t>3</a:t>
            </a:r>
          </a:p>
        </p:txBody>
      </p:sp>
      <p:sp>
        <p:nvSpPr>
          <p:cNvPr id="9" name="Rounded Rectangle 8"/>
          <p:cNvSpPr/>
          <p:nvPr/>
        </p:nvSpPr>
        <p:spPr>
          <a:xfrm>
            <a:off x="6255441" y="3749039"/>
            <a:ext cx="5420619" cy="1783080"/>
          </a:xfrm>
          <a:prstGeom prst="roundRect">
            <a:avLst>
              <a:gd name="adj" fmla="val 6000"/>
            </a:avLst>
          </a:prstGeom>
          <a:solidFill>
            <a:srgbClr val="F4F1E7"/>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131673" rIns="164592" bIns="131673" rtlCol="0" anchor="t">
            <a:noAutofit/>
          </a:bodyPr>
          <a:lstStyle/>
          <a:p>
            <a:pPr algn="l">
              <a:spcAft>
                <a:spcPts val="800"/>
              </a:spcAft>
            </a:pPr>
            <a:r>
              <a:rPr sz="1800" b="1" i="0">
                <a:solidFill>
                  <a:srgbClr val="004A43"/>
                </a:solidFill>
              </a:rPr>
              <a:t>Set a limit</a:t>
            </a:r>
          </a:p>
          <a:p>
            <a:pPr algn="l">
              <a:spcAft>
                <a:spcPts val="600"/>
              </a:spcAft>
            </a:pPr>
            <a:r>
              <a:rPr sz="1600" b="0" i="0">
                <a:solidFill>
                  <a:srgbClr val="004A43"/>
                </a:solidFill>
              </a:rPr>
              <a:t>Stop after 45 minutes and note what you tried. A dead end is also a finding.</a:t>
            </a:r>
          </a:p>
        </p:txBody>
      </p:sp>
      <p:sp>
        <p:nvSpPr>
          <p:cNvPr id="10" name="Oval 9"/>
          <p:cNvSpPr/>
          <p:nvPr/>
        </p:nvSpPr>
        <p:spPr>
          <a:xfrm>
            <a:off x="11091282" y="3931920"/>
            <a:ext cx="365760" cy="365760"/>
          </a:xfrm>
          <a:prstGeom prst="ellipse">
            <a:avLst/>
          </a:prstGeom>
          <a:solidFill>
            <a:srgbClr val="004A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spcAft>
                <a:spcPts val="0"/>
              </a:spcAft>
            </a:pPr>
            <a:r>
              <a:rPr sz="1300" b="1" i="0">
                <a:solidFill>
                  <a:srgbClr val="FFFFFF"/>
                </a:solidFill>
              </a:rPr>
              <a:t>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1E43DFC-0BA9-5798-453D-D0F675EA3C41}"/>
              </a:ext>
            </a:extLst>
          </p:cNvPr>
          <p:cNvSpPr>
            <a:spLocks noGrp="1"/>
          </p:cNvSpPr>
          <p:nvPr>
            <p:ph type="title"/>
          </p:nvPr>
        </p:nvSpPr>
        <p:spPr>
          <a:xfrm>
            <a:off x="533397" y="236484"/>
            <a:ext cx="11142663" cy="567558"/>
          </a:xfrm>
        </p:spPr>
        <p:txBody>
          <a:bodyPr>
            <a:normAutofit/>
          </a:bodyPr>
          <a:lstStyle/>
          <a:p>
            <a:r>
              <a:rPr lang="en-GB" sz="2800" dirty="0"/>
              <a:t>Bibliography (1/2)</a:t>
            </a:r>
          </a:p>
        </p:txBody>
      </p:sp>
      <p:sp>
        <p:nvSpPr>
          <p:cNvPr id="6" name="Content Placeholder 5">
            <a:extLst>
              <a:ext uri="{FF2B5EF4-FFF2-40B4-BE49-F238E27FC236}">
                <a16:creationId xmlns:a16="http://schemas.microsoft.com/office/drawing/2014/main" id="{48205520-C0F4-0D71-4C99-DF013387841D}"/>
              </a:ext>
            </a:extLst>
          </p:cNvPr>
          <p:cNvSpPr>
            <a:spLocks noGrp="1"/>
          </p:cNvSpPr>
          <p:nvPr>
            <p:ph idx="1"/>
          </p:nvPr>
        </p:nvSpPr>
        <p:spPr>
          <a:xfrm>
            <a:off x="533397" y="804043"/>
            <a:ext cx="11142666" cy="5439102"/>
          </a:xfrm>
        </p:spPr>
        <p:txBody>
          <a:bodyPr>
            <a:noAutofit/>
          </a:bodyPr>
          <a:lstStyle/>
          <a:p>
            <a:pPr marL="0" indent="0">
              <a:buNone/>
            </a:pPr>
            <a:r>
              <a:rPr lang="en-GB" sz="1800" dirty="0"/>
              <a:t>Baker, M. 2006. Translation and Conflict: A Narrative Account. London: Routledge.</a:t>
            </a:r>
          </a:p>
          <a:p>
            <a:pPr marL="0" indent="0">
              <a:buNone/>
            </a:pPr>
            <a:r>
              <a:rPr lang="en-GB" sz="1800" dirty="0"/>
              <a:t>Bauman, R., &amp; Charles L. Briggs. 1990. “Poetics and Performance as Critical Perspectives on Language and Social Life.” Annual Review of Anthropology 19: 59–88.</a:t>
            </a:r>
          </a:p>
          <a:p>
            <a:pPr marL="0" indent="0">
              <a:buNone/>
            </a:pPr>
            <a:r>
              <a:rPr lang="en-GB" sz="1800" dirty="0"/>
              <a:t>Bell, A. 1991. The Language of News Media. Oxford: Blackwell.</a:t>
            </a:r>
          </a:p>
          <a:p>
            <a:pPr marL="0" indent="0">
              <a:buNone/>
            </a:pPr>
            <a:r>
              <a:rPr lang="en-GB" sz="1800" dirty="0"/>
              <a:t>Bielsa, E., &amp; S. Bassnett. 2009. Translation in Global News. London: Routledge.</a:t>
            </a:r>
          </a:p>
          <a:p>
            <a:pPr marL="0" indent="0">
              <a:buNone/>
            </a:pPr>
            <a:r>
              <a:rPr lang="en-GB" sz="1800" dirty="0"/>
              <a:t>Davier, L. and L. van Doorslaer. 2018. “Translation without a Source Text: Methodological Issues in News Translation.” Across Languages and Cultures 19 (2): 241–258.</a:t>
            </a:r>
          </a:p>
          <a:p>
            <a:pPr marL="0" indent="0">
              <a:buNone/>
            </a:pPr>
            <a:r>
              <a:rPr lang="en-US" sz="1800" dirty="0" err="1">
                <a:effectLst/>
                <a:ea typeface="Calibri" panose="020F0502020204030204" pitchFamily="34" charset="0"/>
                <a:cs typeface="Times New Roman" panose="02020603050405020304" pitchFamily="18" charset="0"/>
              </a:rPr>
              <a:t>Diekerhof</a:t>
            </a:r>
            <a:r>
              <a:rPr lang="en-US" sz="1800" dirty="0">
                <a:effectLst/>
                <a:ea typeface="Calibri" panose="020F0502020204030204" pitchFamily="34" charset="0"/>
                <a:cs typeface="Times New Roman" panose="02020603050405020304" pitchFamily="18" charset="0"/>
              </a:rPr>
              <a:t> E. &amp; P. Bakker. 2012. “To check or not to check: An exploratory study on source checking by Dutch journalists." </a:t>
            </a:r>
            <a:r>
              <a:rPr lang="en-US" sz="1800" i="1" dirty="0">
                <a:effectLst/>
                <a:ea typeface="Calibri" panose="020F0502020204030204" pitchFamily="34" charset="0"/>
                <a:cs typeface="Times New Roman" panose="02020603050405020304" pitchFamily="18" charset="0"/>
              </a:rPr>
              <a:t>Journal of Applied Journalism &amp; Media Studies</a:t>
            </a:r>
            <a:r>
              <a:rPr lang="en-US" sz="1800" dirty="0">
                <a:effectLst/>
                <a:ea typeface="Calibri" panose="020F0502020204030204" pitchFamily="34" charset="0"/>
                <a:cs typeface="Times New Roman" panose="02020603050405020304" pitchFamily="18" charset="0"/>
              </a:rPr>
              <a:t>, 1(2), 241</a:t>
            </a:r>
            <a:r>
              <a:rPr lang="en-US" sz="1800" dirty="0">
                <a:solidFill>
                  <a:srgbClr val="000000"/>
                </a:solidFill>
                <a:effectLst/>
                <a:ea typeface="Calibri" panose="020F0502020204030204" pitchFamily="34" charset="0"/>
                <a:cs typeface="Times New Roman" panose="02020603050405020304" pitchFamily="18" charset="0"/>
              </a:rPr>
              <a:t>–</a:t>
            </a:r>
            <a:r>
              <a:rPr lang="en-US" sz="1800" dirty="0">
                <a:effectLst/>
                <a:ea typeface="Calibri" panose="020F0502020204030204" pitchFamily="34" charset="0"/>
                <a:cs typeface="Times New Roman" panose="02020603050405020304" pitchFamily="18" charset="0"/>
              </a:rPr>
              <a:t>253.</a:t>
            </a:r>
            <a:endParaRPr lang="en-GB" sz="1800" dirty="0"/>
          </a:p>
          <a:p>
            <a:pPr marL="0" indent="0">
              <a:buNone/>
            </a:pPr>
            <a:r>
              <a:rPr lang="en-GB" sz="1800" dirty="0"/>
              <a:t>Doorslaer van, L. 2010a. “The Double Extension of Translation in the Journalistic Field.” Across Languages and Cultures 11 (2): 175–188.</a:t>
            </a:r>
          </a:p>
          <a:p>
            <a:pPr marL="0" indent="0">
              <a:buNone/>
            </a:pPr>
            <a:r>
              <a:rPr lang="en-GB" sz="1800" dirty="0"/>
              <a:t>Doorslaer van, L. 2010b. “Journalism and Translation.” In Handbook of Translation Studies vol. 1, ed. by Yves Gambier, and Luc van Doorslaer, 180–184. Amsterdam: John </a:t>
            </a:r>
            <a:r>
              <a:rPr lang="en-GB" sz="1800" dirty="0" err="1"/>
              <a:t>Benjamins</a:t>
            </a:r>
            <a:r>
              <a:rPr lang="en-GB" sz="1800" dirty="0"/>
              <a:t>.</a:t>
            </a:r>
          </a:p>
          <a:p>
            <a:pPr marL="0" indent="0">
              <a:buNone/>
            </a:pPr>
            <a:r>
              <a:rPr lang="en-GB" sz="1800" dirty="0" err="1"/>
              <a:t>Entman</a:t>
            </a:r>
            <a:r>
              <a:rPr lang="en-GB" sz="1800" dirty="0"/>
              <a:t>, R. M. 1993. “Framing: Toward Clarification of a Fractured Paradigm.” Journal of Communication 43 (4): 51–58.</a:t>
            </a:r>
          </a:p>
          <a:p>
            <a:pPr marL="0" indent="0">
              <a:buNone/>
            </a:pPr>
            <a:endParaRPr lang="en-GB"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1E43DFC-0BA9-5798-453D-D0F675EA3C41}"/>
              </a:ext>
            </a:extLst>
          </p:cNvPr>
          <p:cNvSpPr>
            <a:spLocks noGrp="1"/>
          </p:cNvSpPr>
          <p:nvPr>
            <p:ph type="title"/>
          </p:nvPr>
        </p:nvSpPr>
        <p:spPr>
          <a:xfrm>
            <a:off x="533397" y="236484"/>
            <a:ext cx="11142663" cy="567558"/>
          </a:xfrm>
        </p:spPr>
        <p:txBody>
          <a:bodyPr>
            <a:normAutofit/>
          </a:bodyPr>
          <a:lstStyle/>
          <a:p>
            <a:r>
              <a:rPr lang="en-GB" sz="2800" dirty="0"/>
              <a:t>Bibliography (2/2)</a:t>
            </a:r>
          </a:p>
        </p:txBody>
      </p:sp>
      <p:sp>
        <p:nvSpPr>
          <p:cNvPr id="6" name="Content Placeholder 5">
            <a:extLst>
              <a:ext uri="{FF2B5EF4-FFF2-40B4-BE49-F238E27FC236}">
                <a16:creationId xmlns:a16="http://schemas.microsoft.com/office/drawing/2014/main" id="{48205520-C0F4-0D71-4C99-DF013387841D}"/>
              </a:ext>
            </a:extLst>
          </p:cNvPr>
          <p:cNvSpPr>
            <a:spLocks noGrp="1"/>
          </p:cNvSpPr>
          <p:nvPr>
            <p:ph idx="1"/>
          </p:nvPr>
        </p:nvSpPr>
        <p:spPr>
          <a:xfrm>
            <a:off x="533397" y="804043"/>
            <a:ext cx="11142666" cy="5439102"/>
          </a:xfrm>
        </p:spPr>
        <p:txBody>
          <a:bodyPr>
            <a:noAutofit/>
          </a:bodyPr>
          <a:lstStyle/>
          <a:p>
            <a:pPr marL="0" indent="0">
              <a:buNone/>
            </a:pPr>
            <a:r>
              <a:rPr lang="en-GB" sz="1800" dirty="0" err="1"/>
              <a:t>Guèvremont</a:t>
            </a:r>
            <a:r>
              <a:rPr lang="en-GB" sz="1800" dirty="0"/>
              <a:t>, V., &amp; C. Brin. (Eds.). (2024). Intelligence </a:t>
            </a:r>
            <a:r>
              <a:rPr lang="en-GB" sz="1800" dirty="0" err="1"/>
              <a:t>artificielle</a:t>
            </a:r>
            <a:r>
              <a:rPr lang="en-GB" sz="1800" dirty="0"/>
              <a:t>, culture et </a:t>
            </a:r>
            <a:r>
              <a:rPr lang="en-GB" sz="1800" dirty="0" err="1"/>
              <a:t>médias</a:t>
            </a:r>
            <a:r>
              <a:rPr lang="en-GB" sz="1800" dirty="0"/>
              <a:t>. Presses de </a:t>
            </a:r>
            <a:r>
              <a:rPr lang="en-GB" sz="1800" dirty="0" err="1"/>
              <a:t>l’Université</a:t>
            </a:r>
            <a:r>
              <a:rPr lang="en-GB" sz="1800" dirty="0"/>
              <a:t> Laval. </a:t>
            </a:r>
            <a:r>
              <a:rPr lang="en-GB" sz="1800" dirty="0">
                <a:hlinkClick r:id="rId3"/>
              </a:rPr>
              <a:t>https://doi.org/10.1515/9782763758787</a:t>
            </a:r>
            <a:r>
              <a:rPr lang="en-GB" sz="1800" dirty="0"/>
              <a:t>.</a:t>
            </a:r>
          </a:p>
          <a:p>
            <a:pPr marL="0" indent="0">
              <a:buNone/>
            </a:pPr>
            <a:r>
              <a:rPr lang="en-GB" sz="1800" dirty="0"/>
              <a:t>Huotari, L. (2026). A creative and recreative conceptualization of source text: The case of journalistic translation. In </a:t>
            </a:r>
            <a:r>
              <a:rPr lang="en-GB" sz="1800" dirty="0" err="1"/>
              <a:t>Carlström</a:t>
            </a:r>
            <a:r>
              <a:rPr lang="en-GB" sz="1800" dirty="0"/>
              <a:t>, M. &amp; R. </a:t>
            </a:r>
            <a:r>
              <a:rPr lang="en-GB" sz="1800" dirty="0" err="1"/>
              <a:t>Pleijel</a:t>
            </a:r>
            <a:r>
              <a:rPr lang="en-GB" sz="1800" dirty="0"/>
              <a:t> (eds.). A (Re)turn to the Source Text, pp. 88–115.</a:t>
            </a:r>
          </a:p>
          <a:p>
            <a:pPr marL="0" indent="0">
              <a:buNone/>
            </a:pPr>
            <a:r>
              <a:rPr lang="en-GB" sz="1800" dirty="0"/>
              <a:t>Kang, J-H. 2007. “Recontextualization of News Discourse: A Case Study of Translation of News Discourse on North Korea.” The Translator 13 (2): 219–242.</a:t>
            </a:r>
          </a:p>
          <a:p>
            <a:pPr marL="0" indent="0">
              <a:buNone/>
            </a:pPr>
            <a:r>
              <a:rPr lang="en-GB" sz="1800" dirty="0"/>
              <a:t>Liu, X., &amp; Li, C. (2023). Artificial intelligence and translation. In C. Sin-</a:t>
            </a:r>
            <a:r>
              <a:rPr lang="en-GB" sz="1800" dirty="0" err="1"/>
              <a:t>wai</a:t>
            </a:r>
            <a:r>
              <a:rPr lang="en-GB" sz="1800" dirty="0"/>
              <a:t> (Ed.), Routledge </a:t>
            </a:r>
            <a:r>
              <a:rPr lang="en-GB" sz="1800" dirty="0" err="1"/>
              <a:t>encyclopedia</a:t>
            </a:r>
            <a:r>
              <a:rPr lang="en-GB" sz="1800" dirty="0"/>
              <a:t> of translation technology, 2nd ed. pp. 280–302). Routledge. </a:t>
            </a:r>
            <a:r>
              <a:rPr lang="en-GB" sz="1800" dirty="0">
                <a:hlinkClick r:id="rId4"/>
              </a:rPr>
              <a:t>https://doi.org/10.4324/9781003168348-16</a:t>
            </a:r>
            <a:r>
              <a:rPr lang="en-GB" sz="1800" dirty="0"/>
              <a:t>.</a:t>
            </a:r>
          </a:p>
          <a:p>
            <a:pPr marL="0" indent="0">
              <a:buNone/>
            </a:pPr>
            <a:r>
              <a:rPr lang="en-GB" sz="1800" dirty="0"/>
              <a:t>Orengo, A. 2005. “Localising News: Translation and the ‘Global-National’ Dichotomy.” Language and Intercultural Communication 5 (2): 168–187.</a:t>
            </a:r>
          </a:p>
          <a:p>
            <a:pPr marL="0" indent="0">
              <a:buNone/>
            </a:pPr>
            <a:r>
              <a:rPr lang="en-GB" sz="1800" dirty="0"/>
              <a:t>Roy, J.-H., Brin, C., &amp; </a:t>
            </a:r>
            <a:r>
              <a:rPr lang="en-GB" sz="1800" dirty="0" err="1"/>
              <a:t>Gramaccia</a:t>
            </a:r>
            <a:r>
              <a:rPr lang="en-GB" sz="1800" dirty="0"/>
              <a:t>, J.A. (Eds.). (2021). Intelligence </a:t>
            </a:r>
            <a:r>
              <a:rPr lang="en-GB" sz="1800" dirty="0" err="1"/>
              <a:t>artificielle</a:t>
            </a:r>
            <a:r>
              <a:rPr lang="en-GB" sz="1800" dirty="0"/>
              <a:t>: Coup de grâce </a:t>
            </a:r>
            <a:r>
              <a:rPr lang="en-GB" sz="1800" dirty="0" err="1"/>
              <a:t>ou</a:t>
            </a:r>
            <a:r>
              <a:rPr lang="en-GB" sz="1800" dirty="0"/>
              <a:t> coup de </a:t>
            </a:r>
            <a:r>
              <a:rPr lang="en-GB" sz="1800" dirty="0" err="1"/>
              <a:t>pouce</a:t>
            </a:r>
            <a:r>
              <a:rPr lang="en-GB" sz="1800" dirty="0"/>
              <a:t> pour le </a:t>
            </a:r>
            <a:r>
              <a:rPr lang="en-GB" sz="1800" dirty="0" err="1"/>
              <a:t>journalisme</a:t>
            </a:r>
            <a:r>
              <a:rPr lang="en-GB" sz="1800" dirty="0"/>
              <a:t>? [Special dossier]. Cahiers du </a:t>
            </a:r>
            <a:r>
              <a:rPr lang="en-GB" sz="1800" dirty="0" err="1"/>
              <a:t>journalisme</a:t>
            </a:r>
            <a:r>
              <a:rPr lang="en-GB" sz="1800" dirty="0"/>
              <a:t> et de </a:t>
            </a:r>
            <a:r>
              <a:rPr lang="en-GB" sz="1800" dirty="0" err="1"/>
              <a:t>l’information</a:t>
            </a:r>
            <a:r>
              <a:rPr lang="en-GB" sz="1800" dirty="0"/>
              <a:t>, NS7. https://</a:t>
            </a:r>
            <a:r>
              <a:rPr lang="en-GB" sz="1800" dirty="0" err="1"/>
              <a:t>cahiersdujournalisme.org</a:t>
            </a:r>
            <a:r>
              <a:rPr lang="en-GB" sz="1800" dirty="0"/>
              <a:t>/Serie-2/V2N7/.</a:t>
            </a:r>
          </a:p>
          <a:p>
            <a:pPr marL="0" indent="0">
              <a:buNone/>
            </a:pPr>
            <a:r>
              <a:rPr lang="en-GB" sz="1800" dirty="0"/>
              <a:t>Sarangi, S. 1998. “Rethinking Recontextualization in Professional Discourse Studies: An Epilogue.” Text 18 (2): 301–318.</a:t>
            </a:r>
          </a:p>
          <a:p>
            <a:pPr marL="0" indent="0">
              <a:buNone/>
            </a:pPr>
            <a:r>
              <a:rPr lang="en-GB" sz="1800" dirty="0"/>
              <a:t>Valdeón, R. A. 2014. “From Adaptation to Appropriation: Framing the World Through News Translation.” Linguaculture 5 (1). https://doi.org/10.1515/lincu-2015-0019.</a:t>
            </a:r>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1825</Words>
  <Application>Microsoft Macintosh PowerPoint</Application>
  <PresentationFormat>Grand écran</PresentationFormat>
  <Paragraphs>151</Paragraphs>
  <Slides>13</Slides>
  <Notes>11</Notes>
  <HiddenSlides>0</HiddenSlides>
  <MMClips>2</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13</vt:i4>
      </vt:variant>
    </vt:vector>
  </HeadingPairs>
  <TitlesOfParts>
    <vt:vector size="18" baseType="lpstr">
      <vt:lpstr>Aptos</vt:lpstr>
      <vt:lpstr>Aptos Display</vt:lpstr>
      <vt:lpstr>Arial</vt:lpstr>
      <vt:lpstr>Calibri</vt:lpstr>
      <vt:lpstr>Thème Office</vt:lpstr>
      <vt:lpstr>Assignment: choose A or B Case study for 8.10.2026:</vt:lpstr>
      <vt:lpstr>Case A: The Goncourt and the AI accusation</vt:lpstr>
      <vt:lpstr>Case A: more on the story</vt:lpstr>
      <vt:lpstr>Case A: The Goncourt and the AI accusation</vt:lpstr>
      <vt:lpstr>In-class exercise: the communiqué in two articles</vt:lpstr>
      <vt:lpstr>OPTION B: the Mercosur agreement </vt:lpstr>
      <vt:lpstr>Option B: 25 years in the making</vt:lpstr>
      <vt:lpstr>Option B: three English versions Which source text was used in the outlet you chose?</vt:lpstr>
      <vt:lpstr>Assignment: A or B – the same two steps</vt:lpstr>
      <vt:lpstr>Comparison grid</vt:lpstr>
      <vt:lpstr>Practical tips for collecting news data</vt:lpstr>
      <vt:lpstr>Bibliography (1/2)</vt:lpstr>
      <vt:lpstr>Bibliography (2/2)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Huotari, Lea M K</dc:creator>
  <cp:lastModifiedBy>Huotari, Lea M K</cp:lastModifiedBy>
  <cp:revision>1</cp:revision>
  <dcterms:created xsi:type="dcterms:W3CDTF">2026-10-01T14:58:24Z</dcterms:created>
  <dcterms:modified xsi:type="dcterms:W3CDTF">2026-10-01T15:00:07Z</dcterms:modified>
</cp:coreProperties>
</file>