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64_0.xml" ContentType="application/vnd.ms-powerpoint.comments+xml"/>
  <Override PartName="/ppt/comments/modernComment_189_0.xml" ContentType="application/vnd.ms-powerpoint.comments+xml"/>
  <Override PartName="/ppt/comments/modernComment_1C6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65"/>
  </p:notesMasterIdLst>
  <p:sldIdLst>
    <p:sldId id="356" r:id="rId2"/>
    <p:sldId id="407" r:id="rId3"/>
    <p:sldId id="514" r:id="rId4"/>
    <p:sldId id="515" r:id="rId5"/>
    <p:sldId id="488" r:id="rId6"/>
    <p:sldId id="455" r:id="rId7"/>
    <p:sldId id="456" r:id="rId8"/>
    <p:sldId id="458" r:id="rId9"/>
    <p:sldId id="459" r:id="rId10"/>
    <p:sldId id="457" r:id="rId11"/>
    <p:sldId id="516" r:id="rId12"/>
    <p:sldId id="478" r:id="rId13"/>
    <p:sldId id="482" r:id="rId14"/>
    <p:sldId id="479" r:id="rId15"/>
    <p:sldId id="481" r:id="rId16"/>
    <p:sldId id="480" r:id="rId17"/>
    <p:sldId id="483" r:id="rId18"/>
    <p:sldId id="484" r:id="rId19"/>
    <p:sldId id="485" r:id="rId20"/>
    <p:sldId id="486" r:id="rId21"/>
    <p:sldId id="487" r:id="rId22"/>
    <p:sldId id="477" r:id="rId23"/>
    <p:sldId id="465" r:id="rId24"/>
    <p:sldId id="464" r:id="rId25"/>
    <p:sldId id="466" r:id="rId26"/>
    <p:sldId id="467" r:id="rId27"/>
    <p:sldId id="468" r:id="rId28"/>
    <p:sldId id="469" r:id="rId29"/>
    <p:sldId id="470" r:id="rId30"/>
    <p:sldId id="471" r:id="rId31"/>
    <p:sldId id="472" r:id="rId32"/>
    <p:sldId id="473" r:id="rId33"/>
    <p:sldId id="476" r:id="rId34"/>
    <p:sldId id="475" r:id="rId35"/>
    <p:sldId id="489" r:id="rId36"/>
    <p:sldId id="491" r:id="rId37"/>
    <p:sldId id="492" r:id="rId38"/>
    <p:sldId id="493" r:id="rId39"/>
    <p:sldId id="495" r:id="rId40"/>
    <p:sldId id="496" r:id="rId41"/>
    <p:sldId id="497" r:id="rId42"/>
    <p:sldId id="498" r:id="rId43"/>
    <p:sldId id="499" r:id="rId44"/>
    <p:sldId id="500" r:id="rId45"/>
    <p:sldId id="501" r:id="rId46"/>
    <p:sldId id="503" r:id="rId47"/>
    <p:sldId id="502" r:id="rId48"/>
    <p:sldId id="504" r:id="rId49"/>
    <p:sldId id="505" r:id="rId50"/>
    <p:sldId id="506" r:id="rId51"/>
    <p:sldId id="507" r:id="rId52"/>
    <p:sldId id="508" r:id="rId53"/>
    <p:sldId id="509" r:id="rId54"/>
    <p:sldId id="510" r:id="rId55"/>
    <p:sldId id="511" r:id="rId56"/>
    <p:sldId id="512" r:id="rId57"/>
    <p:sldId id="513" r:id="rId58"/>
    <p:sldId id="462" r:id="rId59"/>
    <p:sldId id="463" r:id="rId60"/>
    <p:sldId id="393" r:id="rId61"/>
    <p:sldId id="520" r:id="rId62"/>
    <p:sldId id="521" r:id="rId63"/>
    <p:sldId id="454" r:id="rId64"/>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838595-E7EC-5909-6A5E-3276525D1ACB}" name="Höfer Dirk" initials="HD" userId="f95c56674f07995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0" autoAdjust="0"/>
    <p:restoredTop sz="82857" autoAdjust="0"/>
  </p:normalViewPr>
  <p:slideViewPr>
    <p:cSldViewPr>
      <p:cViewPr varScale="1">
        <p:scale>
          <a:sx n="125" d="100"/>
          <a:sy n="125" d="100"/>
        </p:scale>
        <p:origin x="1032" y="102"/>
      </p:cViewPr>
      <p:guideLst>
        <p:guide orient="horz" pos="1620"/>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08"/>
    </p:cViewPr>
  </p:sorterViewPr>
  <p:notesViewPr>
    <p:cSldViewPr>
      <p:cViewPr>
        <p:scale>
          <a:sx n="156" d="100"/>
          <a:sy n="156" d="100"/>
        </p:scale>
        <p:origin x="76" y="-4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s>
</file>

<file path=ppt/comments/modernComment_164_0.xml><?xml version="1.0" encoding="utf-8"?>
<p188:cmLst xmlns:a="http://schemas.openxmlformats.org/drawingml/2006/main" xmlns:r="http://schemas.openxmlformats.org/officeDocument/2006/relationships" xmlns:p188="http://schemas.microsoft.com/office/powerpoint/2018/8/main">
  <p188:cm id="{2CCDD6AE-321C-5F47-8B64-C84D535B4A23}" authorId="{93838595-E7EC-5909-6A5E-3276525D1ACB}" status="resolved" created="2022-02-03T11:02:17.287" complete="100000">
    <pc:sldMkLst xmlns:pc="http://schemas.microsoft.com/office/powerpoint/2013/main/command">
      <pc:docMk/>
      <pc:sldMk cId="0" sldId="356"/>
    </pc:sldMkLst>
    <p188:txBody>
      <a:bodyPr/>
      <a:lstStyle/>
      <a:p>
        <a:r>
          <a:rPr lang="en-GB"/>
          <a:t>please place the logos on the title page (#2) at the bottom of the slide</a:t>
        </a:r>
      </a:p>
    </p188:txBody>
  </p188:cm>
</p188:cmLst>
</file>

<file path=ppt/comments/modernComment_189_0.xml><?xml version="1.0" encoding="utf-8"?>
<p188:cmLst xmlns:a="http://schemas.openxmlformats.org/drawingml/2006/main" xmlns:r="http://schemas.openxmlformats.org/officeDocument/2006/relationships" xmlns:p188="http://schemas.microsoft.com/office/powerpoint/2018/8/main">
  <p188:cm id="{A1A9D178-B91B-6646-A089-0F0C91BB354A}" authorId="{93838595-E7EC-5909-6A5E-3276525D1ACB}" created="2022-02-03T11:00:18.202">
    <pc:sldMkLst xmlns:pc="http://schemas.microsoft.com/office/powerpoint/2013/main/command">
      <pc:docMk/>
      <pc:sldMk cId="0" sldId="393"/>
    </pc:sldMkLst>
    <p188:txBody>
      <a:bodyPr/>
      <a:lstStyle/>
      <a:p>
        <a:r>
          <a:rPr lang="en-GB"/>
          <a:t>All references should be given in the notes section of each slide, except those for a further reading, that should be given at the end of a presentation</a:t>
        </a:r>
      </a:p>
    </p188:txBody>
  </p188:cm>
</p188:cmLst>
</file>

<file path=ppt/comments/modernComment_1C6_0.xml><?xml version="1.0" encoding="utf-8"?>
<p188:cmLst xmlns:a="http://schemas.openxmlformats.org/drawingml/2006/main" xmlns:r="http://schemas.openxmlformats.org/officeDocument/2006/relationships" xmlns:p188="http://schemas.microsoft.com/office/powerpoint/2018/8/main">
  <p188:cm id="{919A3B16-2060-8B43-8A8E-649923F4C805}" authorId="{93838595-E7EC-5909-6A5E-3276525D1ACB}" created="2022-02-03T11:01:18.723">
    <ac:deMkLst xmlns:ac="http://schemas.microsoft.com/office/drawing/2013/main/command">
      <pc:docMk xmlns:pc="http://schemas.microsoft.com/office/powerpoint/2013/main/command"/>
      <pc:sldMk xmlns:pc="http://schemas.microsoft.com/office/powerpoint/2013/main/command" cId="0" sldId="454"/>
      <ac:spMk id="103427" creationId="{C8B682E2-8A72-4B28-A1AA-FF97DD8111C4}"/>
    </ac:deMkLst>
    <p188:txBody>
      <a:bodyPr/>
      <a:lstStyle/>
      <a:p>
        <a:r>
          <a:rPr lang="en-GB"/>
          <a:t>E-mail:</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51172-6392-46D7-902E-2542DC8F3D3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A68FC16F-12EF-4347-8401-AF3667B10AE7}">
      <dgm:prSet phldrT="[Text]"/>
      <dgm:spPr/>
      <dgm:t>
        <a:bodyPr/>
        <a:lstStyle/>
        <a:p>
          <a:r>
            <a:rPr lang="en-GB" b="1" i="1" dirty="0">
              <a:latin typeface="+mn-lt"/>
            </a:rPr>
            <a:t>Pollution from hazardous chemicals</a:t>
          </a:r>
          <a:endParaRPr lang="en-GB" dirty="0"/>
        </a:p>
      </dgm:t>
    </dgm:pt>
    <dgm:pt modelId="{9B16975A-7FC4-4362-B6D4-65F510836C1B}" type="parTrans" cxnId="{B8E1C5A6-EF02-49EB-9FEF-ABF210DC5603}">
      <dgm:prSet/>
      <dgm:spPr/>
      <dgm:t>
        <a:bodyPr/>
        <a:lstStyle/>
        <a:p>
          <a:endParaRPr lang="en-GB"/>
        </a:p>
      </dgm:t>
    </dgm:pt>
    <dgm:pt modelId="{834CC0DF-B4DC-4CD6-ACE9-BB196B9E601C}" type="sibTrans" cxnId="{B8E1C5A6-EF02-49EB-9FEF-ABF210DC5603}">
      <dgm:prSet/>
      <dgm:spPr/>
      <dgm:t>
        <a:bodyPr/>
        <a:lstStyle/>
        <a:p>
          <a:endParaRPr lang="en-GB"/>
        </a:p>
      </dgm:t>
    </dgm:pt>
    <dgm:pt modelId="{0F7D146A-BE02-47D9-A5BA-74F8204DB24F}">
      <dgm:prSet phldrT="[Text]"/>
      <dgm:spPr>
        <a:solidFill>
          <a:schemeClr val="accent2">
            <a:lumMod val="20000"/>
            <a:lumOff val="80000"/>
          </a:schemeClr>
        </a:solidFill>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ossil</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fuels</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produce carbon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dioxide</a:t>
          </a:r>
          <a:endParaRPr lang="en-GB" dirty="0">
            <a:solidFill>
              <a:schemeClr val="tx1"/>
            </a:solidFill>
          </a:endParaRPr>
        </a:p>
      </dgm:t>
    </dgm:pt>
    <dgm:pt modelId="{43DFCD60-B4E4-4683-8A69-535CBB07514D}" type="parTrans" cxnId="{662EA501-3808-4E41-BF44-9DF9C03BA163}">
      <dgm:prSet/>
      <dgm:spPr/>
      <dgm:t>
        <a:bodyPr/>
        <a:lstStyle/>
        <a:p>
          <a:endParaRPr lang="en-GB"/>
        </a:p>
      </dgm:t>
    </dgm:pt>
    <dgm:pt modelId="{D0C0C41B-0B59-4D9F-954B-F3270961D626}" type="sibTrans" cxnId="{662EA501-3808-4E41-BF44-9DF9C03BA163}">
      <dgm:prSet/>
      <dgm:spPr/>
      <dgm:t>
        <a:bodyPr/>
        <a:lstStyle/>
        <a:p>
          <a:endParaRPr lang="en-GB"/>
        </a:p>
      </dgm:t>
    </dgm:pt>
    <dgm:pt modelId="{EF1BFB7D-3C87-4312-A3A4-52500D44A73F}">
      <dgm:prSet phldrT="[Text]"/>
      <dgm:spPr>
        <a:solidFill>
          <a:schemeClr val="accent6">
            <a:lumMod val="60000"/>
            <a:lumOff val="40000"/>
          </a:schemeClr>
        </a:solidFill>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hemicals</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toxic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dyeing</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finishing</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processes</a:t>
          </a:r>
          <a:endParaRPr lang="en-GB" dirty="0">
            <a:solidFill>
              <a:schemeClr val="tx1"/>
            </a:solidFill>
          </a:endParaRPr>
        </a:p>
      </dgm:t>
    </dgm:pt>
    <dgm:pt modelId="{5D1CA148-69AA-4BDD-8DDF-503CBD202449}" type="parTrans" cxnId="{296BB7D4-7AB0-44E8-8F93-ABB2225D23CD}">
      <dgm:prSet/>
      <dgm:spPr/>
      <dgm:t>
        <a:bodyPr/>
        <a:lstStyle/>
        <a:p>
          <a:endParaRPr lang="en-GB"/>
        </a:p>
      </dgm:t>
    </dgm:pt>
    <dgm:pt modelId="{BB29F38D-29EF-47B9-82E2-56F780422490}" type="sibTrans" cxnId="{296BB7D4-7AB0-44E8-8F93-ABB2225D23CD}">
      <dgm:prSet/>
      <dgm:spPr/>
      <dgm:t>
        <a:bodyPr/>
        <a:lstStyle/>
        <a:p>
          <a:endParaRPr lang="en-GB"/>
        </a:p>
      </dgm:t>
    </dgm:pt>
    <dgm:pt modelId="{3A8691D6-C6EE-480E-8C48-575A28AA09D0}">
      <dgm:prSet phldrT="[Text]"/>
      <dgm:spPr>
        <a:solidFill>
          <a:schemeClr val="accent3">
            <a:lumMod val="60000"/>
            <a:lumOff val="40000"/>
          </a:schemeClr>
        </a:solidFill>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ynthetic</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fibres</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ro-RO"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clothes</a:t>
          </a:r>
          <a:endParaRPr lang="en-GB" dirty="0">
            <a:solidFill>
              <a:schemeClr val="tx1"/>
            </a:solidFill>
          </a:endParaRPr>
        </a:p>
      </dgm:t>
    </dgm:pt>
    <dgm:pt modelId="{954FD45F-E757-4AF4-ABFA-E26EEDC1B14F}" type="parTrans" cxnId="{225CEEF8-09FC-451B-8B6D-8DAD42E58573}">
      <dgm:prSet/>
      <dgm:spPr/>
      <dgm:t>
        <a:bodyPr/>
        <a:lstStyle/>
        <a:p>
          <a:endParaRPr lang="en-GB"/>
        </a:p>
      </dgm:t>
    </dgm:pt>
    <dgm:pt modelId="{8F61C039-48CD-4FCA-8D14-87B5659B33D2}" type="sibTrans" cxnId="{225CEEF8-09FC-451B-8B6D-8DAD42E58573}">
      <dgm:prSet/>
      <dgm:spPr/>
      <dgm:t>
        <a:bodyPr/>
        <a:lstStyle/>
        <a:p>
          <a:endParaRPr lang="en-GB"/>
        </a:p>
      </dgm:t>
    </dgm:pt>
    <dgm:pt modelId="{AB91401A-80A2-4E80-B469-77E5B7B9C6B5}" type="pres">
      <dgm:prSet presAssocID="{22451172-6392-46D7-902E-2542DC8F3D36}" presName="Name0" presStyleCnt="0">
        <dgm:presLayoutVars>
          <dgm:chPref val="1"/>
          <dgm:dir/>
          <dgm:animOne val="branch"/>
          <dgm:animLvl val="lvl"/>
          <dgm:resizeHandles val="exact"/>
        </dgm:presLayoutVars>
      </dgm:prSet>
      <dgm:spPr/>
    </dgm:pt>
    <dgm:pt modelId="{1DB89AF9-D653-4B6C-BA99-203AC16051FE}" type="pres">
      <dgm:prSet presAssocID="{A68FC16F-12EF-4347-8401-AF3667B10AE7}" presName="root1" presStyleCnt="0"/>
      <dgm:spPr/>
    </dgm:pt>
    <dgm:pt modelId="{B0B01207-1FBE-4D1F-B854-1B17C43A998C}" type="pres">
      <dgm:prSet presAssocID="{A68FC16F-12EF-4347-8401-AF3667B10AE7}" presName="LevelOneTextNode" presStyleLbl="node0" presStyleIdx="0" presStyleCnt="1">
        <dgm:presLayoutVars>
          <dgm:chPref val="3"/>
        </dgm:presLayoutVars>
      </dgm:prSet>
      <dgm:spPr/>
    </dgm:pt>
    <dgm:pt modelId="{F185C763-A70B-41F9-BD9D-8BF239BCBFC4}" type="pres">
      <dgm:prSet presAssocID="{A68FC16F-12EF-4347-8401-AF3667B10AE7}" presName="level2hierChild" presStyleCnt="0"/>
      <dgm:spPr/>
    </dgm:pt>
    <dgm:pt modelId="{1B88109E-3E21-4FCD-B617-12AA5DCF78D3}" type="pres">
      <dgm:prSet presAssocID="{43DFCD60-B4E4-4683-8A69-535CBB07514D}" presName="conn2-1" presStyleLbl="parChTrans1D2" presStyleIdx="0" presStyleCnt="3"/>
      <dgm:spPr/>
    </dgm:pt>
    <dgm:pt modelId="{4BEA186D-AE0D-485D-8B50-6DF92416768C}" type="pres">
      <dgm:prSet presAssocID="{43DFCD60-B4E4-4683-8A69-535CBB07514D}" presName="connTx" presStyleLbl="parChTrans1D2" presStyleIdx="0" presStyleCnt="3"/>
      <dgm:spPr/>
    </dgm:pt>
    <dgm:pt modelId="{4976CCBE-5960-452E-9A34-AC84E555D703}" type="pres">
      <dgm:prSet presAssocID="{0F7D146A-BE02-47D9-A5BA-74F8204DB24F}" presName="root2" presStyleCnt="0"/>
      <dgm:spPr/>
    </dgm:pt>
    <dgm:pt modelId="{A47A38A6-E750-4474-8C8C-A6D9F52EB708}" type="pres">
      <dgm:prSet presAssocID="{0F7D146A-BE02-47D9-A5BA-74F8204DB24F}" presName="LevelTwoTextNode" presStyleLbl="node2" presStyleIdx="0" presStyleCnt="3">
        <dgm:presLayoutVars>
          <dgm:chPref val="3"/>
        </dgm:presLayoutVars>
      </dgm:prSet>
      <dgm:spPr/>
    </dgm:pt>
    <dgm:pt modelId="{552A91AB-2096-4B50-AAA4-53D96C5ABDF7}" type="pres">
      <dgm:prSet presAssocID="{0F7D146A-BE02-47D9-A5BA-74F8204DB24F}" presName="level3hierChild" presStyleCnt="0"/>
      <dgm:spPr/>
    </dgm:pt>
    <dgm:pt modelId="{486AA8D5-4FA3-478A-A71B-4A19887A9237}" type="pres">
      <dgm:prSet presAssocID="{5D1CA148-69AA-4BDD-8DDF-503CBD202449}" presName="conn2-1" presStyleLbl="parChTrans1D2" presStyleIdx="1" presStyleCnt="3"/>
      <dgm:spPr/>
    </dgm:pt>
    <dgm:pt modelId="{F13539F0-DBF8-4626-A7E5-DB5345855EA8}" type="pres">
      <dgm:prSet presAssocID="{5D1CA148-69AA-4BDD-8DDF-503CBD202449}" presName="connTx" presStyleLbl="parChTrans1D2" presStyleIdx="1" presStyleCnt="3"/>
      <dgm:spPr/>
    </dgm:pt>
    <dgm:pt modelId="{F54D893D-0B75-4C0D-9A6D-F197593A0670}" type="pres">
      <dgm:prSet presAssocID="{EF1BFB7D-3C87-4312-A3A4-52500D44A73F}" presName="root2" presStyleCnt="0"/>
      <dgm:spPr/>
    </dgm:pt>
    <dgm:pt modelId="{DE5F89E7-F915-4EA7-B121-1361FB9010AA}" type="pres">
      <dgm:prSet presAssocID="{EF1BFB7D-3C87-4312-A3A4-52500D44A73F}" presName="LevelTwoTextNode" presStyleLbl="node2" presStyleIdx="1" presStyleCnt="3">
        <dgm:presLayoutVars>
          <dgm:chPref val="3"/>
        </dgm:presLayoutVars>
      </dgm:prSet>
      <dgm:spPr/>
    </dgm:pt>
    <dgm:pt modelId="{C08D5F7D-1813-42FB-834C-4AE758E6C88C}" type="pres">
      <dgm:prSet presAssocID="{EF1BFB7D-3C87-4312-A3A4-52500D44A73F}" presName="level3hierChild" presStyleCnt="0"/>
      <dgm:spPr/>
    </dgm:pt>
    <dgm:pt modelId="{AB5C2926-1FA1-47DE-9407-DD8451636FE8}" type="pres">
      <dgm:prSet presAssocID="{954FD45F-E757-4AF4-ABFA-E26EEDC1B14F}" presName="conn2-1" presStyleLbl="parChTrans1D2" presStyleIdx="2" presStyleCnt="3"/>
      <dgm:spPr/>
    </dgm:pt>
    <dgm:pt modelId="{87351775-4E32-4406-9F62-24903515F8F9}" type="pres">
      <dgm:prSet presAssocID="{954FD45F-E757-4AF4-ABFA-E26EEDC1B14F}" presName="connTx" presStyleLbl="parChTrans1D2" presStyleIdx="2" presStyleCnt="3"/>
      <dgm:spPr/>
    </dgm:pt>
    <dgm:pt modelId="{4D4D4EEC-D3EF-45AD-9CAA-B96148BBAFB4}" type="pres">
      <dgm:prSet presAssocID="{3A8691D6-C6EE-480E-8C48-575A28AA09D0}" presName="root2" presStyleCnt="0"/>
      <dgm:spPr/>
    </dgm:pt>
    <dgm:pt modelId="{B9606A71-25B7-49EE-AE45-D28E17124DED}" type="pres">
      <dgm:prSet presAssocID="{3A8691D6-C6EE-480E-8C48-575A28AA09D0}" presName="LevelTwoTextNode" presStyleLbl="node2" presStyleIdx="2" presStyleCnt="3">
        <dgm:presLayoutVars>
          <dgm:chPref val="3"/>
        </dgm:presLayoutVars>
      </dgm:prSet>
      <dgm:spPr/>
    </dgm:pt>
    <dgm:pt modelId="{33B0BD4C-A019-4B5E-983C-FE8412AE1DC5}" type="pres">
      <dgm:prSet presAssocID="{3A8691D6-C6EE-480E-8C48-575A28AA09D0}" presName="level3hierChild" presStyleCnt="0"/>
      <dgm:spPr/>
    </dgm:pt>
  </dgm:ptLst>
  <dgm:cxnLst>
    <dgm:cxn modelId="{662EA501-3808-4E41-BF44-9DF9C03BA163}" srcId="{A68FC16F-12EF-4347-8401-AF3667B10AE7}" destId="{0F7D146A-BE02-47D9-A5BA-74F8204DB24F}" srcOrd="0" destOrd="0" parTransId="{43DFCD60-B4E4-4683-8A69-535CBB07514D}" sibTransId="{D0C0C41B-0B59-4D9F-954B-F3270961D626}"/>
    <dgm:cxn modelId="{8E63D203-3E23-4880-B82F-C9952C01D7F6}" type="presOf" srcId="{EF1BFB7D-3C87-4312-A3A4-52500D44A73F}" destId="{DE5F89E7-F915-4EA7-B121-1361FB9010AA}" srcOrd="0" destOrd="0" presId="urn:microsoft.com/office/officeart/2008/layout/HorizontalMultiLevelHierarchy"/>
    <dgm:cxn modelId="{CB9E0B06-D380-4B73-B2F0-38ABB13C3F97}" type="presOf" srcId="{3A8691D6-C6EE-480E-8C48-575A28AA09D0}" destId="{B9606A71-25B7-49EE-AE45-D28E17124DED}" srcOrd="0" destOrd="0" presId="urn:microsoft.com/office/officeart/2008/layout/HorizontalMultiLevelHierarchy"/>
    <dgm:cxn modelId="{CC8B6E34-4B51-45E1-B73A-30AE14CF760D}" type="presOf" srcId="{0F7D146A-BE02-47D9-A5BA-74F8204DB24F}" destId="{A47A38A6-E750-4474-8C8C-A6D9F52EB708}" srcOrd="0" destOrd="0" presId="urn:microsoft.com/office/officeart/2008/layout/HorizontalMultiLevelHierarchy"/>
    <dgm:cxn modelId="{1F84654C-2C26-44BD-AC8A-AC657C9AC405}" type="presOf" srcId="{22451172-6392-46D7-902E-2542DC8F3D36}" destId="{AB91401A-80A2-4E80-B469-77E5B7B9C6B5}" srcOrd="0" destOrd="0" presId="urn:microsoft.com/office/officeart/2008/layout/HorizontalMultiLevelHierarchy"/>
    <dgm:cxn modelId="{12F13F4D-667B-44B3-BF58-C0840960346B}" type="presOf" srcId="{A68FC16F-12EF-4347-8401-AF3667B10AE7}" destId="{B0B01207-1FBE-4D1F-B854-1B17C43A998C}" srcOrd="0" destOrd="0" presId="urn:microsoft.com/office/officeart/2008/layout/HorizontalMultiLevelHierarchy"/>
    <dgm:cxn modelId="{4A2DC974-8A29-462B-ADEC-81F8456DCF69}" type="presOf" srcId="{954FD45F-E757-4AF4-ABFA-E26EEDC1B14F}" destId="{AB5C2926-1FA1-47DE-9407-DD8451636FE8}" srcOrd="0" destOrd="0" presId="urn:microsoft.com/office/officeart/2008/layout/HorizontalMultiLevelHierarchy"/>
    <dgm:cxn modelId="{AC43347A-9348-4057-A94B-58C5BF04C740}" type="presOf" srcId="{954FD45F-E757-4AF4-ABFA-E26EEDC1B14F}" destId="{87351775-4E32-4406-9F62-24903515F8F9}" srcOrd="1" destOrd="0" presId="urn:microsoft.com/office/officeart/2008/layout/HorizontalMultiLevelHierarchy"/>
    <dgm:cxn modelId="{58035681-1F9A-4C61-B47C-A7093527591A}" type="presOf" srcId="{43DFCD60-B4E4-4683-8A69-535CBB07514D}" destId="{4BEA186D-AE0D-485D-8B50-6DF92416768C}" srcOrd="1" destOrd="0" presId="urn:microsoft.com/office/officeart/2008/layout/HorizontalMultiLevelHierarchy"/>
    <dgm:cxn modelId="{4DDD8481-447B-4397-A666-CDD0145FC03B}" type="presOf" srcId="{5D1CA148-69AA-4BDD-8DDF-503CBD202449}" destId="{486AA8D5-4FA3-478A-A71B-4A19887A9237}" srcOrd="0" destOrd="0" presId="urn:microsoft.com/office/officeart/2008/layout/HorizontalMultiLevelHierarchy"/>
    <dgm:cxn modelId="{EB049286-61B1-4D35-ADD4-2E3C257E3179}" type="presOf" srcId="{5D1CA148-69AA-4BDD-8DDF-503CBD202449}" destId="{F13539F0-DBF8-4626-A7E5-DB5345855EA8}" srcOrd="1" destOrd="0" presId="urn:microsoft.com/office/officeart/2008/layout/HorizontalMultiLevelHierarchy"/>
    <dgm:cxn modelId="{B8E1C5A6-EF02-49EB-9FEF-ABF210DC5603}" srcId="{22451172-6392-46D7-902E-2542DC8F3D36}" destId="{A68FC16F-12EF-4347-8401-AF3667B10AE7}" srcOrd="0" destOrd="0" parTransId="{9B16975A-7FC4-4362-B6D4-65F510836C1B}" sibTransId="{834CC0DF-B4DC-4CD6-ACE9-BB196B9E601C}"/>
    <dgm:cxn modelId="{296BB7D4-7AB0-44E8-8F93-ABB2225D23CD}" srcId="{A68FC16F-12EF-4347-8401-AF3667B10AE7}" destId="{EF1BFB7D-3C87-4312-A3A4-52500D44A73F}" srcOrd="1" destOrd="0" parTransId="{5D1CA148-69AA-4BDD-8DDF-503CBD202449}" sibTransId="{BB29F38D-29EF-47B9-82E2-56F780422490}"/>
    <dgm:cxn modelId="{551E00D9-32E8-4F3C-AC42-8D6FB93673C8}" type="presOf" srcId="{43DFCD60-B4E4-4683-8A69-535CBB07514D}" destId="{1B88109E-3E21-4FCD-B617-12AA5DCF78D3}" srcOrd="0" destOrd="0" presId="urn:microsoft.com/office/officeart/2008/layout/HorizontalMultiLevelHierarchy"/>
    <dgm:cxn modelId="{225CEEF8-09FC-451B-8B6D-8DAD42E58573}" srcId="{A68FC16F-12EF-4347-8401-AF3667B10AE7}" destId="{3A8691D6-C6EE-480E-8C48-575A28AA09D0}" srcOrd="2" destOrd="0" parTransId="{954FD45F-E757-4AF4-ABFA-E26EEDC1B14F}" sibTransId="{8F61C039-48CD-4FCA-8D14-87B5659B33D2}"/>
    <dgm:cxn modelId="{540635C0-86BB-4838-8C2C-63884B60E5BA}" type="presParOf" srcId="{AB91401A-80A2-4E80-B469-77E5B7B9C6B5}" destId="{1DB89AF9-D653-4B6C-BA99-203AC16051FE}" srcOrd="0" destOrd="0" presId="urn:microsoft.com/office/officeart/2008/layout/HorizontalMultiLevelHierarchy"/>
    <dgm:cxn modelId="{97576D2F-A714-4F71-ACAF-E06DAE1B3D6E}" type="presParOf" srcId="{1DB89AF9-D653-4B6C-BA99-203AC16051FE}" destId="{B0B01207-1FBE-4D1F-B854-1B17C43A998C}" srcOrd="0" destOrd="0" presId="urn:microsoft.com/office/officeart/2008/layout/HorizontalMultiLevelHierarchy"/>
    <dgm:cxn modelId="{DC659DA0-3BD9-4B71-A700-AB8EF4446485}" type="presParOf" srcId="{1DB89AF9-D653-4B6C-BA99-203AC16051FE}" destId="{F185C763-A70B-41F9-BD9D-8BF239BCBFC4}" srcOrd="1" destOrd="0" presId="urn:microsoft.com/office/officeart/2008/layout/HorizontalMultiLevelHierarchy"/>
    <dgm:cxn modelId="{205ADD80-564E-44D6-B746-A2683484B206}" type="presParOf" srcId="{F185C763-A70B-41F9-BD9D-8BF239BCBFC4}" destId="{1B88109E-3E21-4FCD-B617-12AA5DCF78D3}" srcOrd="0" destOrd="0" presId="urn:microsoft.com/office/officeart/2008/layout/HorizontalMultiLevelHierarchy"/>
    <dgm:cxn modelId="{B477F59D-EB72-4040-BF3C-4CBC29F67ADB}" type="presParOf" srcId="{1B88109E-3E21-4FCD-B617-12AA5DCF78D3}" destId="{4BEA186D-AE0D-485D-8B50-6DF92416768C}" srcOrd="0" destOrd="0" presId="urn:microsoft.com/office/officeart/2008/layout/HorizontalMultiLevelHierarchy"/>
    <dgm:cxn modelId="{611871FF-728A-4621-B822-D7A80E6A9FD9}" type="presParOf" srcId="{F185C763-A70B-41F9-BD9D-8BF239BCBFC4}" destId="{4976CCBE-5960-452E-9A34-AC84E555D703}" srcOrd="1" destOrd="0" presId="urn:microsoft.com/office/officeart/2008/layout/HorizontalMultiLevelHierarchy"/>
    <dgm:cxn modelId="{9E8AA708-A275-4B40-9481-A6C9CCE74639}" type="presParOf" srcId="{4976CCBE-5960-452E-9A34-AC84E555D703}" destId="{A47A38A6-E750-4474-8C8C-A6D9F52EB708}" srcOrd="0" destOrd="0" presId="urn:microsoft.com/office/officeart/2008/layout/HorizontalMultiLevelHierarchy"/>
    <dgm:cxn modelId="{8CDBFE37-EB2F-40EC-9142-118799C46819}" type="presParOf" srcId="{4976CCBE-5960-452E-9A34-AC84E555D703}" destId="{552A91AB-2096-4B50-AAA4-53D96C5ABDF7}" srcOrd="1" destOrd="0" presId="urn:microsoft.com/office/officeart/2008/layout/HorizontalMultiLevelHierarchy"/>
    <dgm:cxn modelId="{3CDA6C9C-64CD-462B-8218-0EDF009A3A18}" type="presParOf" srcId="{F185C763-A70B-41F9-BD9D-8BF239BCBFC4}" destId="{486AA8D5-4FA3-478A-A71B-4A19887A9237}" srcOrd="2" destOrd="0" presId="urn:microsoft.com/office/officeart/2008/layout/HorizontalMultiLevelHierarchy"/>
    <dgm:cxn modelId="{6556CFCE-DCCD-442F-A19F-508190456BF3}" type="presParOf" srcId="{486AA8D5-4FA3-478A-A71B-4A19887A9237}" destId="{F13539F0-DBF8-4626-A7E5-DB5345855EA8}" srcOrd="0" destOrd="0" presId="urn:microsoft.com/office/officeart/2008/layout/HorizontalMultiLevelHierarchy"/>
    <dgm:cxn modelId="{2580F054-1129-44E2-B34A-45949D79FAEE}" type="presParOf" srcId="{F185C763-A70B-41F9-BD9D-8BF239BCBFC4}" destId="{F54D893D-0B75-4C0D-9A6D-F197593A0670}" srcOrd="3" destOrd="0" presId="urn:microsoft.com/office/officeart/2008/layout/HorizontalMultiLevelHierarchy"/>
    <dgm:cxn modelId="{0CEB679E-018F-4202-9D39-FED9B6ECF456}" type="presParOf" srcId="{F54D893D-0B75-4C0D-9A6D-F197593A0670}" destId="{DE5F89E7-F915-4EA7-B121-1361FB9010AA}" srcOrd="0" destOrd="0" presId="urn:microsoft.com/office/officeart/2008/layout/HorizontalMultiLevelHierarchy"/>
    <dgm:cxn modelId="{0277B7DC-B1B4-40E4-A9F7-94A494C5F570}" type="presParOf" srcId="{F54D893D-0B75-4C0D-9A6D-F197593A0670}" destId="{C08D5F7D-1813-42FB-834C-4AE758E6C88C}" srcOrd="1" destOrd="0" presId="urn:microsoft.com/office/officeart/2008/layout/HorizontalMultiLevelHierarchy"/>
    <dgm:cxn modelId="{715C591A-F0AE-4A22-B2A0-7B12C898E88C}" type="presParOf" srcId="{F185C763-A70B-41F9-BD9D-8BF239BCBFC4}" destId="{AB5C2926-1FA1-47DE-9407-DD8451636FE8}" srcOrd="4" destOrd="0" presId="urn:microsoft.com/office/officeart/2008/layout/HorizontalMultiLevelHierarchy"/>
    <dgm:cxn modelId="{B25D3B19-A92A-46A8-8BE4-6F8574ED876C}" type="presParOf" srcId="{AB5C2926-1FA1-47DE-9407-DD8451636FE8}" destId="{87351775-4E32-4406-9F62-24903515F8F9}" srcOrd="0" destOrd="0" presId="urn:microsoft.com/office/officeart/2008/layout/HorizontalMultiLevelHierarchy"/>
    <dgm:cxn modelId="{4963B173-8979-4863-99DD-130190A56ED5}" type="presParOf" srcId="{F185C763-A70B-41F9-BD9D-8BF239BCBFC4}" destId="{4D4D4EEC-D3EF-45AD-9CAA-B96148BBAFB4}" srcOrd="5" destOrd="0" presId="urn:microsoft.com/office/officeart/2008/layout/HorizontalMultiLevelHierarchy"/>
    <dgm:cxn modelId="{80F0BBDF-4B56-4A6B-9BD0-C250D4C7C24C}" type="presParOf" srcId="{4D4D4EEC-D3EF-45AD-9CAA-B96148BBAFB4}" destId="{B9606A71-25B7-49EE-AE45-D28E17124DED}" srcOrd="0" destOrd="0" presId="urn:microsoft.com/office/officeart/2008/layout/HorizontalMultiLevelHierarchy"/>
    <dgm:cxn modelId="{07BA0A7A-778E-4033-B046-21D86544C0ED}" type="presParOf" srcId="{4D4D4EEC-D3EF-45AD-9CAA-B96148BBAFB4}" destId="{33B0BD4C-A019-4B5E-983C-FE8412AE1DC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C2926-1FA1-47DE-9407-DD8451636FE8}">
      <dsp:nvSpPr>
        <dsp:cNvPr id="0" name=""/>
        <dsp:cNvSpPr/>
      </dsp:nvSpPr>
      <dsp:spPr>
        <a:xfrm>
          <a:off x="1733345" y="1640991"/>
          <a:ext cx="409066" cy="779470"/>
        </a:xfrm>
        <a:custGeom>
          <a:avLst/>
          <a:gdLst/>
          <a:ahLst/>
          <a:cxnLst/>
          <a:rect l="0" t="0" r="0" b="0"/>
          <a:pathLst>
            <a:path>
              <a:moveTo>
                <a:pt x="0" y="0"/>
              </a:moveTo>
              <a:lnTo>
                <a:pt x="204533" y="0"/>
              </a:lnTo>
              <a:lnTo>
                <a:pt x="204533" y="779470"/>
              </a:lnTo>
              <a:lnTo>
                <a:pt x="409066" y="779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15871" y="2008719"/>
        <a:ext cx="44014" cy="44014"/>
      </dsp:txXfrm>
    </dsp:sp>
    <dsp:sp modelId="{486AA8D5-4FA3-478A-A71B-4A19887A9237}">
      <dsp:nvSpPr>
        <dsp:cNvPr id="0" name=""/>
        <dsp:cNvSpPr/>
      </dsp:nvSpPr>
      <dsp:spPr>
        <a:xfrm>
          <a:off x="1733345" y="1595271"/>
          <a:ext cx="409066" cy="91440"/>
        </a:xfrm>
        <a:custGeom>
          <a:avLst/>
          <a:gdLst/>
          <a:ahLst/>
          <a:cxnLst/>
          <a:rect l="0" t="0" r="0" b="0"/>
          <a:pathLst>
            <a:path>
              <a:moveTo>
                <a:pt x="0" y="45720"/>
              </a:moveTo>
              <a:lnTo>
                <a:pt x="40906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27652" y="1630764"/>
        <a:ext cx="20453" cy="20453"/>
      </dsp:txXfrm>
    </dsp:sp>
    <dsp:sp modelId="{1B88109E-3E21-4FCD-B617-12AA5DCF78D3}">
      <dsp:nvSpPr>
        <dsp:cNvPr id="0" name=""/>
        <dsp:cNvSpPr/>
      </dsp:nvSpPr>
      <dsp:spPr>
        <a:xfrm>
          <a:off x="1733345" y="861520"/>
          <a:ext cx="409066" cy="779470"/>
        </a:xfrm>
        <a:custGeom>
          <a:avLst/>
          <a:gdLst/>
          <a:ahLst/>
          <a:cxnLst/>
          <a:rect l="0" t="0" r="0" b="0"/>
          <a:pathLst>
            <a:path>
              <a:moveTo>
                <a:pt x="0" y="779470"/>
              </a:moveTo>
              <a:lnTo>
                <a:pt x="204533" y="779470"/>
              </a:lnTo>
              <a:lnTo>
                <a:pt x="204533" y="0"/>
              </a:lnTo>
              <a:lnTo>
                <a:pt x="40906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915871" y="1229248"/>
        <a:ext cx="44014" cy="44014"/>
      </dsp:txXfrm>
    </dsp:sp>
    <dsp:sp modelId="{B0B01207-1FBE-4D1F-B854-1B17C43A998C}">
      <dsp:nvSpPr>
        <dsp:cNvPr id="0" name=""/>
        <dsp:cNvSpPr/>
      </dsp:nvSpPr>
      <dsp:spPr>
        <a:xfrm rot="16200000">
          <a:off x="-219433" y="1329202"/>
          <a:ext cx="3281982" cy="6235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b="1" i="1" kern="1200" dirty="0">
              <a:latin typeface="+mn-lt"/>
            </a:rPr>
            <a:t>Pollution from hazardous chemicals</a:t>
          </a:r>
          <a:endParaRPr lang="en-GB" sz="2100" kern="1200" dirty="0"/>
        </a:p>
      </dsp:txBody>
      <dsp:txXfrm>
        <a:off x="-219433" y="1329202"/>
        <a:ext cx="3281982" cy="623576"/>
      </dsp:txXfrm>
    </dsp:sp>
    <dsp:sp modelId="{A47A38A6-E750-4474-8C8C-A6D9F52EB708}">
      <dsp:nvSpPr>
        <dsp:cNvPr id="0" name=""/>
        <dsp:cNvSpPr/>
      </dsp:nvSpPr>
      <dsp:spPr>
        <a:xfrm>
          <a:off x="2142411" y="549731"/>
          <a:ext cx="2045331" cy="62357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ossil</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fuels</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produce carbon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dioxide</a:t>
          </a:r>
          <a:endParaRPr lang="en-GB" sz="1500" kern="1200" dirty="0">
            <a:solidFill>
              <a:schemeClr val="tx1"/>
            </a:solidFill>
          </a:endParaRPr>
        </a:p>
      </dsp:txBody>
      <dsp:txXfrm>
        <a:off x="2142411" y="549731"/>
        <a:ext cx="2045331" cy="623576"/>
      </dsp:txXfrm>
    </dsp:sp>
    <dsp:sp modelId="{DE5F89E7-F915-4EA7-B121-1361FB9010AA}">
      <dsp:nvSpPr>
        <dsp:cNvPr id="0" name=""/>
        <dsp:cNvSpPr/>
      </dsp:nvSpPr>
      <dsp:spPr>
        <a:xfrm>
          <a:off x="2142411" y="1329202"/>
          <a:ext cx="2045331" cy="62357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hemicals</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toxic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dyeing</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finishing</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processes</a:t>
          </a:r>
          <a:endParaRPr lang="en-GB" sz="1500" kern="1200" dirty="0">
            <a:solidFill>
              <a:schemeClr val="tx1"/>
            </a:solidFill>
          </a:endParaRPr>
        </a:p>
      </dsp:txBody>
      <dsp:txXfrm>
        <a:off x="2142411" y="1329202"/>
        <a:ext cx="2045331" cy="623576"/>
      </dsp:txXfrm>
    </dsp:sp>
    <dsp:sp modelId="{B9606A71-25B7-49EE-AE45-D28E17124DED}">
      <dsp:nvSpPr>
        <dsp:cNvPr id="0" name=""/>
        <dsp:cNvSpPr/>
      </dsp:nvSpPr>
      <dsp:spPr>
        <a:xfrm>
          <a:off x="2142411" y="2108673"/>
          <a:ext cx="2045331" cy="623576"/>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ynthetic</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fibres</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lang="ro-RO" sz="15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o-RO" sz="15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clothes</a:t>
          </a:r>
          <a:endParaRPr lang="en-GB" sz="1500" kern="1200" dirty="0">
            <a:solidFill>
              <a:schemeClr val="tx1"/>
            </a:solidFill>
          </a:endParaRPr>
        </a:p>
      </dsp:txBody>
      <dsp:txXfrm>
        <a:off x="2142411" y="2108673"/>
        <a:ext cx="2045331" cy="62357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8C3A5EF-3D4A-6B48-8651-7A5CD049F6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9AC35011-3A9A-0943-9B00-26673193BBE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71C117F-2AFE-B541-9F6A-1A9ACEC35B20}" type="datetimeFigureOut">
              <a:rPr lang="de-DE"/>
              <a:pPr>
                <a:defRPr/>
              </a:pPr>
              <a:t>04.11.2022</a:t>
            </a:fld>
            <a:endParaRPr lang="de-DE"/>
          </a:p>
        </p:txBody>
      </p:sp>
      <p:sp>
        <p:nvSpPr>
          <p:cNvPr id="4" name="Folienbildplatzhalter 3">
            <a:extLst>
              <a:ext uri="{FF2B5EF4-FFF2-40B4-BE49-F238E27FC236}">
                <a16:creationId xmlns:a16="http://schemas.microsoft.com/office/drawing/2014/main" id="{656B43D5-99B4-6643-A039-6F8C345C3DF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D852461C-F6B0-3143-BC4B-9A5D2F0C638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60188AE9-D059-3146-8CD5-1DF60C8F87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a:ext uri="{FF2B5EF4-FFF2-40B4-BE49-F238E27FC236}">
                <a16:creationId xmlns:a16="http://schemas.microsoft.com/office/drawing/2014/main" id="{DD984F07-0C40-7742-8E51-353D69A7B63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CBF3575-D56C-A543-B959-274890622862}" type="slidenum">
              <a:rPr lang="de-DE" altLang="en-US"/>
              <a:pPr>
                <a:defRPr/>
              </a:pPr>
              <a:t>‹Nr.›</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GCtW-1n5PU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oi.org/10.3390/ma15072565"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a:t>
            </a:fld>
            <a:endParaRPr lang="de-DE" altLang="en-US"/>
          </a:p>
        </p:txBody>
      </p:sp>
    </p:spTree>
    <p:extLst>
      <p:ext uri="{BB962C8B-B14F-4D97-AF65-F5344CB8AC3E}">
        <p14:creationId xmlns:p14="http://schemas.microsoft.com/office/powerpoint/2010/main" val="1189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Available at: https://www.ambrosetti.eu/en/news/the-10-challenges-for-todays-fashion-and-luxury-industry/</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10</a:t>
            </a:fld>
            <a:endParaRPr lang="de-DE" altLang="en-US"/>
          </a:p>
        </p:txBody>
      </p:sp>
    </p:spTree>
    <p:extLst>
      <p:ext uri="{BB962C8B-B14F-4D97-AF65-F5344CB8AC3E}">
        <p14:creationId xmlns:p14="http://schemas.microsoft.com/office/powerpoint/2010/main" val="72450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Available at: https://www.ambrosetti.eu/en/news/the-10-challenges-for-todays-fashion-and-luxury-industry/</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11</a:t>
            </a:fld>
            <a:endParaRPr lang="de-DE" altLang="en-US"/>
          </a:p>
        </p:txBody>
      </p:sp>
    </p:spTree>
    <p:extLst>
      <p:ext uri="{BB962C8B-B14F-4D97-AF65-F5344CB8AC3E}">
        <p14:creationId xmlns:p14="http://schemas.microsoft.com/office/powerpoint/2010/main" val="124417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endParaRPr lang="en-GB" i="0" dirty="0"/>
          </a:p>
          <a:p>
            <a:r>
              <a:rPr lang="en-GB" i="0" dirty="0"/>
              <a:t>Image source: Ryan </a:t>
            </a:r>
            <a:r>
              <a:rPr lang="en-GB" i="0" dirty="0" err="1"/>
              <a:t>Hayslip</a:t>
            </a:r>
            <a:r>
              <a:rPr lang="en-GB" i="0" dirty="0"/>
              <a:t> ), from the article by MARY LOGAN BIKOFF (2015), </a:t>
            </a:r>
            <a:r>
              <a:rPr lang="en-GB" i="1" dirty="0"/>
              <a:t>Cool high-tech “wearables” coming out of Georgia Tech, available on the following address</a:t>
            </a:r>
          </a:p>
          <a:p>
            <a:r>
              <a:rPr lang="en-GB" i="0" dirty="0"/>
              <a:t>https://www.atlantamagazine.com/style/cool-high-tech-wearables-coming-out-of-georgia-tech/</a:t>
            </a:r>
          </a:p>
          <a:p>
            <a:r>
              <a:rPr lang="en-GB" i="0" dirty="0"/>
              <a:t>This chameleon-like dress with 600 LED lights, programmable in any colour, can reflect the uploaded image or the environment. It is customisable in real time (via a computer or smartphone app) in case the customer decides to change their wardrobe at the last minute. The model was designed by Zane Cochran and Sonia McCall.</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12</a:t>
            </a:fld>
            <a:endParaRPr lang="de-DE" altLang="en-US"/>
          </a:p>
        </p:txBody>
      </p:sp>
    </p:spTree>
    <p:extLst>
      <p:ext uri="{BB962C8B-B14F-4D97-AF65-F5344CB8AC3E}">
        <p14:creationId xmlns:p14="http://schemas.microsoft.com/office/powerpoint/2010/main" val="14916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r>
              <a:rPr lang="en-GB" i="0" dirty="0"/>
              <a:t>The retail channel needs to be constantly “stimulated” in a dynamic way with ideas, new propositions and events, always with the consumer at the centre.</a:t>
            </a:r>
          </a:p>
          <a:p>
            <a:endParaRPr lang="en-GB" i="0" dirty="0"/>
          </a:p>
          <a:p>
            <a:r>
              <a:rPr lang="en-GB" i="0" dirty="0"/>
              <a:t>Image source: REUTERS / </a:t>
            </a:r>
            <a:r>
              <a:rPr lang="en-GB" i="0" dirty="0" err="1"/>
              <a:t>Alamy</a:t>
            </a:r>
            <a:r>
              <a:rPr lang="en-GB" i="0" dirty="0"/>
              <a:t> Stock Photo/Toru </a:t>
            </a:r>
            <a:r>
              <a:rPr lang="en-GB" i="0" dirty="0" err="1"/>
              <a:t>Hanai</a:t>
            </a:r>
            <a:r>
              <a:rPr lang="en-GB" i="0" dirty="0"/>
              <a:t> (2013), Image ID:2CYPDPM. Fast Retailing's Uniqlo casual clothing store in Tokyo.</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13</a:t>
            </a:fld>
            <a:endParaRPr lang="de-DE" altLang="en-US"/>
          </a:p>
        </p:txBody>
      </p:sp>
    </p:spTree>
    <p:extLst>
      <p:ext uri="{BB962C8B-B14F-4D97-AF65-F5344CB8AC3E}">
        <p14:creationId xmlns:p14="http://schemas.microsoft.com/office/powerpoint/2010/main" val="401961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r>
              <a:rPr lang="en-GB" i="0" dirty="0"/>
              <a:t>The supply chains (both for product development and for production and logistics) are under considerable pressure as they have to ensure speed, flexibility and versatility (which is of course related to the level of complexity/diversity of the products and processes the company has chosen to monitor and manage).</a:t>
            </a:r>
          </a:p>
          <a:p>
            <a:endParaRPr lang="en-GB" i="0" dirty="0"/>
          </a:p>
          <a:p>
            <a:r>
              <a:rPr lang="en-GB" i="0" dirty="0"/>
              <a:t>Image source: Hokey Min (2021), </a:t>
            </a:r>
            <a:r>
              <a:rPr lang="en-GB" i="1" dirty="0"/>
              <a:t>Exploring Omni-Channels for Customer-Centric e-Tailing, </a:t>
            </a:r>
            <a:r>
              <a:rPr lang="en-GB" i="0" dirty="0"/>
              <a:t>Logistics 2021, 5(2), 31; https://doi.org/10.3390/logistics5020031, article available on the following address</a:t>
            </a:r>
          </a:p>
          <a:p>
            <a:r>
              <a:rPr lang="en-GB" i="0" dirty="0"/>
              <a:t>https://www.mdpi.com/2305-6290/5/2/31/htm</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14</a:t>
            </a:fld>
            <a:endParaRPr lang="de-DE" altLang="en-US"/>
          </a:p>
        </p:txBody>
      </p:sp>
    </p:spTree>
    <p:extLst>
      <p:ext uri="{BB962C8B-B14F-4D97-AF65-F5344CB8AC3E}">
        <p14:creationId xmlns:p14="http://schemas.microsoft.com/office/powerpoint/2010/main" val="187746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r>
              <a:rPr lang="en-GB" i="0" dirty="0"/>
              <a:t>The 'creative cycle' of success in terms of following and attention is of limited duration and therefore needs to be constantly re-provided and renewed. As a result, existing supply chains - which are inherently structured to be stable and achieve economies of scale - are challenged and changed, reinvented with new product types and a very fast 'time to market'.</a:t>
            </a:r>
          </a:p>
          <a:p>
            <a:endParaRPr lang="en-GB" i="0" dirty="0"/>
          </a:p>
          <a:p>
            <a:endParaRPr lang="en-GB" i="0" dirty="0"/>
          </a:p>
          <a:p>
            <a:r>
              <a:rPr lang="en-GB" i="0" dirty="0"/>
              <a:t>Image Source: Circular Economy (2021), World Economic Forum, available on the following address:</a:t>
            </a:r>
          </a:p>
          <a:p>
            <a:r>
              <a:rPr lang="en-GB" i="0" dirty="0"/>
              <a:t>https://www.weforum.org/agenda/2021/06/how-digital-authentication-could-drive-a-resale-revolution-for-fashion/</a:t>
            </a:r>
          </a:p>
          <a:p>
            <a:r>
              <a:rPr lang="en-GB" i="0" dirty="0"/>
              <a:t>This image presents a digital authentication platform for the textile industry.</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15</a:t>
            </a:fld>
            <a:endParaRPr lang="de-DE" altLang="en-US"/>
          </a:p>
        </p:txBody>
      </p:sp>
    </p:spTree>
    <p:extLst>
      <p:ext uri="{BB962C8B-B14F-4D97-AF65-F5344CB8AC3E}">
        <p14:creationId xmlns:p14="http://schemas.microsoft.com/office/powerpoint/2010/main" val="285134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r>
              <a:rPr lang="en-GB" i="0" dirty="0"/>
              <a:t>The debates between the production supply chains and brands  are well known in the "value chain", but it is right to ask in which direction the balance will tip in the coming years in order to make all the necessary investments in material technology, product sustainability and traceability in the supply chain, as well as in energy and energy transition costs. In this sector, some companies are not able to absorb these additional costs within their margins.</a:t>
            </a:r>
          </a:p>
          <a:p>
            <a:endParaRPr lang="en-GB" i="0" dirty="0"/>
          </a:p>
          <a:p>
            <a:r>
              <a:rPr lang="en-GB" i="0" dirty="0"/>
              <a:t>Image source: Olivier Guyot (2022), </a:t>
            </a:r>
            <a:r>
              <a:rPr lang="en-GB" i="1" dirty="0"/>
              <a:t>Caught between inflation and rising costs, fashion seeks to strike new balance, </a:t>
            </a:r>
            <a:r>
              <a:rPr lang="en-GB" i="0" dirty="0"/>
              <a:t>July 19</a:t>
            </a:r>
          </a:p>
          <a:p>
            <a:r>
              <a:rPr lang="en-GB" i="0" dirty="0"/>
              <a:t>Article available on the following address: </a:t>
            </a:r>
          </a:p>
          <a:p>
            <a:r>
              <a:rPr lang="en-GB" i="0" dirty="0"/>
              <a:t>https://ww.fashionnetwork.com/news/Caught-between-inflation-and-rising-costs-fashion-seeks-to-strike-new-balance,1424510.html</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16</a:t>
            </a:fld>
            <a:endParaRPr lang="de-DE" altLang="en-US"/>
          </a:p>
        </p:txBody>
      </p:sp>
    </p:spTree>
    <p:extLst>
      <p:ext uri="{BB962C8B-B14F-4D97-AF65-F5344CB8AC3E}">
        <p14:creationId xmlns:p14="http://schemas.microsoft.com/office/powerpoint/2010/main" val="337915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endParaRPr lang="en-GB" i="0" dirty="0"/>
          </a:p>
          <a:p>
            <a:r>
              <a:rPr lang="en-GB" i="0" dirty="0"/>
              <a:t>Image source: RUSITH (2021), </a:t>
            </a:r>
            <a:r>
              <a:rPr lang="en-GB" i="1" dirty="0"/>
              <a:t>Vertical Integration: Explanation with Real Industry Examples, </a:t>
            </a:r>
            <a:r>
              <a:rPr lang="en-GB" i="0" dirty="0"/>
              <a:t>December 26, available on the following address:</a:t>
            </a:r>
          </a:p>
          <a:p>
            <a:r>
              <a:rPr lang="en-GB" i="0" dirty="0"/>
              <a:t>https://learnbusinessconcepts.com/vertical-integration-explanation-with-real-industry-examples/</a:t>
            </a:r>
          </a:p>
          <a:p>
            <a:endParaRPr lang="en-GB" i="1"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17</a:t>
            </a:fld>
            <a:endParaRPr lang="de-DE" altLang="en-US"/>
          </a:p>
        </p:txBody>
      </p:sp>
    </p:spTree>
    <p:extLst>
      <p:ext uri="{BB962C8B-B14F-4D97-AF65-F5344CB8AC3E}">
        <p14:creationId xmlns:p14="http://schemas.microsoft.com/office/powerpoint/2010/main" val="4157064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endParaRPr lang="en-GB" i="0" dirty="0"/>
          </a:p>
          <a:p>
            <a:r>
              <a:rPr lang="en-GB" i="0" dirty="0"/>
              <a:t>Image source: CGS(2021), </a:t>
            </a:r>
            <a:r>
              <a:rPr lang="en-GB" i="1" dirty="0"/>
              <a:t>The Future of the Fashion Supply Chain Is Fully Connected, </a:t>
            </a:r>
            <a:r>
              <a:rPr lang="en-GB" i="0" dirty="0"/>
              <a:t>May 06</a:t>
            </a:r>
          </a:p>
          <a:p>
            <a:r>
              <a:rPr lang="en-GB" i="0" dirty="0"/>
              <a:t>Available on the following address: https://www.cgsinc.com/blog/future-fashion-supply-chain-fully-connected-bc</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18</a:t>
            </a:fld>
            <a:endParaRPr lang="de-DE" altLang="en-US"/>
          </a:p>
        </p:txBody>
      </p:sp>
    </p:spTree>
    <p:extLst>
      <p:ext uri="{BB962C8B-B14F-4D97-AF65-F5344CB8AC3E}">
        <p14:creationId xmlns:p14="http://schemas.microsoft.com/office/powerpoint/2010/main" val="300883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endParaRPr lang="en-GB" i="0" dirty="0"/>
          </a:p>
          <a:p>
            <a:r>
              <a:rPr lang="en-GB" i="0" dirty="0"/>
              <a:t>Image source: </a:t>
            </a:r>
            <a:r>
              <a:rPr lang="nl-NL" sz="1200" dirty="0"/>
              <a:t>Thierry Vanelslander &amp; Edwin Van Hassel</a:t>
            </a:r>
            <a:r>
              <a:rPr lang="en-GB" sz="1200" dirty="0"/>
              <a:t> (2020), </a:t>
            </a:r>
            <a:r>
              <a:rPr lang="en-GB" sz="1200" i="1" dirty="0"/>
              <a:t>Supply Chain trends: from offshoring to reshoring/nearshoring, </a:t>
            </a:r>
            <a:r>
              <a:rPr lang="en-GB" sz="1200" i="0" dirty="0"/>
              <a:t>June 02</a:t>
            </a:r>
          </a:p>
          <a:p>
            <a:r>
              <a:rPr lang="en-GB" sz="1200" i="0" dirty="0"/>
              <a:t>Available at the following address: https://blog.antwerpmanagementschool.be/en/supply-chain-trends-from-offshoring-to-reshoring-nearshoring</a:t>
            </a:r>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19</a:t>
            </a:fld>
            <a:endParaRPr lang="de-DE" altLang="en-US"/>
          </a:p>
        </p:txBody>
      </p:sp>
    </p:spTree>
    <p:extLst>
      <p:ext uri="{BB962C8B-B14F-4D97-AF65-F5344CB8AC3E}">
        <p14:creationId xmlns:p14="http://schemas.microsoft.com/office/powerpoint/2010/main" val="425487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de-DE" sz="1200" dirty="0"/>
              <a:t>EURATEX 2022 SPRING REPORT: PUTTING THE EU TEXTILES STRATEGY IN A GLOBAL CONTEXT, (2022). This  report is an analysis about EU textile &amp;clothing external trade in 2021. See: EURATEX.EU/ news, available at: https://euratex.eu/news/euratex-2022-spring-report-putting-the-eu-textiles-strategy-in-a-global-context/</a:t>
            </a:r>
          </a:p>
          <a:p>
            <a:endParaRPr lang="en-GB" dirty="0"/>
          </a:p>
          <a:p>
            <a:r>
              <a:rPr lang="en-GB" dirty="0"/>
              <a:t>Image Source: Euratex@euratex_eu.Aug.14</a:t>
            </a:r>
          </a:p>
          <a:p>
            <a:r>
              <a:rPr lang="en-GB" dirty="0"/>
              <a:t>https://mobile.twitter.com/euratex_eu</a:t>
            </a:r>
          </a:p>
          <a:p>
            <a:endParaRPr lang="en-GB"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a:t>
            </a:fld>
            <a:endParaRPr lang="de-DE" altLang="en-US"/>
          </a:p>
        </p:txBody>
      </p:sp>
    </p:spTree>
    <p:extLst>
      <p:ext uri="{BB962C8B-B14F-4D97-AF65-F5344CB8AC3E}">
        <p14:creationId xmlns:p14="http://schemas.microsoft.com/office/powerpoint/2010/main" val="187576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r>
              <a:rPr lang="en-GB" i="0" dirty="0"/>
              <a:t>Our duty is to leave the next generations a world that is both environmentally and socially </a:t>
            </a:r>
            <a:r>
              <a:rPr lang="en-GB" i="0" dirty="0" err="1"/>
              <a:t>livable</a:t>
            </a:r>
            <a:r>
              <a:rPr lang="en-GB" i="0" dirty="0"/>
              <a:t> means that all companies (large and small, upstream and downstream) are faced with the compelling need to move to a development model that is sustainable, circular, transparent and accountable.</a:t>
            </a:r>
          </a:p>
          <a:p>
            <a:endParaRPr lang="en-GB" i="0" dirty="0"/>
          </a:p>
          <a:p>
            <a:r>
              <a:rPr lang="en-GB" i="0" dirty="0"/>
              <a:t>Image source:</a:t>
            </a:r>
            <a:r>
              <a:rPr lang="en-GB" b="0" i="0" dirty="0">
                <a:solidFill>
                  <a:srgbClr val="888888"/>
                </a:solidFill>
                <a:effectLst/>
                <a:latin typeface="Lato" panose="020F0502020204030203" pitchFamily="34" charset="0"/>
              </a:rPr>
              <a:t> Praveen Menon (2021), </a:t>
            </a:r>
            <a:r>
              <a:rPr lang="en-GB" b="0" i="1" dirty="0">
                <a:solidFill>
                  <a:srgbClr val="888888"/>
                </a:solidFill>
                <a:effectLst/>
                <a:latin typeface="Lato" panose="020F0502020204030203" pitchFamily="34" charset="0"/>
              </a:rPr>
              <a:t>Fashion brands and their efforts to stay sustainable, </a:t>
            </a:r>
            <a:r>
              <a:rPr lang="en-GB" b="0" i="0" dirty="0">
                <a:solidFill>
                  <a:srgbClr val="888888"/>
                </a:solidFill>
                <a:effectLst/>
                <a:latin typeface="Lato" panose="020F0502020204030203" pitchFamily="34" charset="0"/>
              </a:rPr>
              <a:t>May 31. According to a study by the UN Alliance for Sustainable Fashion, fashion industry contributes 8-10% of global carbon emissions</a:t>
            </a:r>
          </a:p>
          <a:p>
            <a:r>
              <a:rPr lang="en-GB" b="0" i="0" dirty="0">
                <a:solidFill>
                  <a:srgbClr val="888888"/>
                </a:solidFill>
                <a:effectLst/>
                <a:latin typeface="Lato" panose="020F0502020204030203" pitchFamily="34" charset="0"/>
              </a:rPr>
              <a:t>Available at the following address: https://apparelresources.com/business-news/sustainability/fashion-brands-efforts-stay-sustainable/</a:t>
            </a:r>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20</a:t>
            </a:fld>
            <a:endParaRPr lang="de-DE" altLang="en-US"/>
          </a:p>
        </p:txBody>
      </p:sp>
    </p:spTree>
    <p:extLst>
      <p:ext uri="{BB962C8B-B14F-4D97-AF65-F5344CB8AC3E}">
        <p14:creationId xmlns:p14="http://schemas.microsoft.com/office/powerpoint/2010/main" val="69002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Flavio </a:t>
            </a:r>
            <a:r>
              <a:rPr lang="en-US" dirty="0" err="1"/>
              <a:t>Sciuccati</a:t>
            </a:r>
            <a:r>
              <a:rPr lang="en-US" dirty="0"/>
              <a:t> (2022), </a:t>
            </a:r>
            <a:r>
              <a:rPr lang="en-GB" i="1" dirty="0"/>
              <a:t>The 10 challenges for today’s Fashion and Luxury industry</a:t>
            </a:r>
          </a:p>
          <a:p>
            <a:r>
              <a:rPr lang="en-GB" i="0" dirty="0"/>
              <a:t>https://www.ambrosetti.eu/en/news/the-10-challenges-for-todays-fashion-and-luxury-industry/</a:t>
            </a:r>
          </a:p>
          <a:p>
            <a:r>
              <a:rPr lang="en-GB" i="0" dirty="0"/>
              <a:t>The industry will have a growing need in this area for people who are highly competent in all matters related to 3D, digital tools and Web 3.0, or who are able to use artificial intelligence tools for forecasting and resource planning, or who are experts in process digitalisation and "blockchain" solutions, and much more.</a:t>
            </a:r>
          </a:p>
          <a:p>
            <a:endParaRPr lang="en-GB" i="0" dirty="0"/>
          </a:p>
          <a:p>
            <a:r>
              <a:rPr lang="en-US" dirty="0"/>
              <a:t>Video Source:  CLO 3D Timelapse Alexander McQueen/Dress Demo (2020)</a:t>
            </a:r>
          </a:p>
          <a:p>
            <a:r>
              <a:rPr lang="en-US" dirty="0" err="1"/>
              <a:t>QGcutes</a:t>
            </a:r>
            <a:endParaRPr lang="en-US" dirty="0"/>
          </a:p>
          <a:p>
            <a:r>
              <a:rPr lang="en-GB" dirty="0">
                <a:hlinkClick r:id="rId3"/>
              </a:rPr>
              <a:t>https://youtu.be/GCtW-1n5PUc</a:t>
            </a:r>
            <a:endParaRPr lang="en-GB" dirty="0"/>
          </a:p>
          <a:p>
            <a:endParaRPr lang="en-GB" dirty="0"/>
          </a:p>
          <a:p>
            <a:r>
              <a:rPr lang="en-GB" dirty="0">
                <a:effectLst/>
                <a:latin typeface="Calibri" panose="020F0502020204030204" pitchFamily="34" charset="0"/>
                <a:ea typeface="Calibri" panose="020F0502020204030204" pitchFamily="34" charset="0"/>
                <a:cs typeface="Times New Roman" panose="02020603050405020304" pitchFamily="18" charset="0"/>
              </a:rPr>
              <a:t>CLO is a 3D model layout software that enables digital, lifelike visualization of garments with state-of-the-art simulation technology for the fashion industry.</a:t>
            </a:r>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21</a:t>
            </a:fld>
            <a:endParaRPr lang="de-DE" altLang="en-US"/>
          </a:p>
        </p:txBody>
      </p:sp>
    </p:spTree>
    <p:extLst>
      <p:ext uri="{BB962C8B-B14F-4D97-AF65-F5344CB8AC3E}">
        <p14:creationId xmlns:p14="http://schemas.microsoft.com/office/powerpoint/2010/main" val="185778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&amp; SUSTAINABLE TEXTILES: </a:t>
            </a:r>
            <a:r>
              <a:rPr lang="en-GB" dirty="0"/>
              <a:t>European Strategy for Sustainable Textile, Garments, Leather and Footwear, (2020). This is a non-official (or “shadow”) proposal for an ambitious and integrated EU strategy in support of fair and sustainable textile, garments, leather and footwear (TGLF) value chains. Available at: https://fairtrade-advocacy.org/wp-content/uploads/2020/07/Civil-Society-European-Strategy-for-Sustainable-Textiles.pdf</a:t>
            </a:r>
          </a:p>
          <a:p>
            <a:r>
              <a:rPr lang="en-GB" dirty="0">
                <a:latin typeface="+mn-lt"/>
              </a:rPr>
              <a:t>Besides those, there are specific threats:</a:t>
            </a:r>
          </a:p>
          <a:p>
            <a:r>
              <a:rPr lang="en-GB" dirty="0"/>
              <a:t>-</a:t>
            </a:r>
            <a:r>
              <a:rPr lang="en-GB" dirty="0">
                <a:latin typeface="+mn-lt"/>
              </a:rPr>
              <a:t>pollution from hazardous chemicals used in production (especially in wet processes such as dyeing and finishing);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mn-lt"/>
              </a:rPr>
              <a:t>-depletion of resources and loss of biodiversity (through unsustainable use of materials and water). Natural materials require a lot of land and water (wool, cotton, etc.), while synthetic fibres/yarns are mainly based on fossil raw materials and lead to microplastic pollution;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mn-lt"/>
              </a:rPr>
              <a:t>-greenhouse gas emissions. The textile and clothing industry consumes a significant proportion of primary raw material use by households in the EU, and research suggests that the production of clothing and footwear generates more greenhouse gas emissions than international air and sea transport combined;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mn-lt"/>
              </a:rPr>
              <a:t>-huge amounts of waste. In 2013, the EU generated about 5.6 million tonnes of textile waste. Current collection rates for textiles (for reuse or recycling) in the EU are estimated at 20-25%, but with important differences between the EU members.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mn-lt"/>
              </a:rPr>
              <a:t>Image Source: </a:t>
            </a:r>
            <a:r>
              <a:rPr lang="en-GB" dirty="0" err="1">
                <a:latin typeface="+mn-lt"/>
              </a:rPr>
              <a:t>Mayedul</a:t>
            </a:r>
            <a:r>
              <a:rPr lang="en-GB" dirty="0">
                <a:latin typeface="+mn-lt"/>
              </a:rPr>
              <a:t> Islam (2020), </a:t>
            </a:r>
            <a:r>
              <a:rPr lang="en-GB" i="1" dirty="0">
                <a:latin typeface="+mn-lt"/>
              </a:rPr>
              <a:t>Sustainability Issues in Current Textile and Apparel Industry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0" dirty="0">
                <a:latin typeface="+mn-lt"/>
              </a:rPr>
              <a:t>https://textiletutorials.com/sustainability-issues-in-current-textile-apparel-industry/</a:t>
            </a:r>
          </a:p>
          <a:p>
            <a:endParaRPr lang="en-GB"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22</a:t>
            </a:fld>
            <a:endParaRPr lang="de-DE" altLang="en-US"/>
          </a:p>
        </p:txBody>
      </p:sp>
    </p:spTree>
    <p:extLst>
      <p:ext uri="{BB962C8B-B14F-4D97-AF65-F5344CB8AC3E}">
        <p14:creationId xmlns:p14="http://schemas.microsoft.com/office/powerpoint/2010/main" val="27919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Pollution from hazardous chemicals are:</a:t>
            </a:r>
          </a:p>
          <a:p>
            <a:r>
              <a:rPr lang="en-GB" dirty="0"/>
              <a:t>-fossil fuels that produce carbon dioxide, which contributes to global warming by trapping heat in the atmosphere. </a:t>
            </a:r>
          </a:p>
          <a:p>
            <a:r>
              <a:rPr lang="en-GB" dirty="0"/>
              <a:t>-chemicals in toxic dyeing and finishing processes. They affect workers' health and seep into rivers and groundwater systems, damaging soil, threatening drinking water and killing fish. </a:t>
            </a:r>
          </a:p>
          <a:p>
            <a:r>
              <a:rPr lang="en-GB" dirty="0"/>
              <a:t>-synthetic fibres in the clothes we wear every day affect our oceans, rivers and marine life. When these clothes are washed, tiny plastic microfibres  enter in the water system and food chain.</a:t>
            </a:r>
          </a:p>
          <a:p>
            <a:endParaRPr lang="en-GB"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23</a:t>
            </a:fld>
            <a:endParaRPr lang="de-DE" altLang="en-US"/>
          </a:p>
        </p:txBody>
      </p:sp>
    </p:spTree>
    <p:extLst>
      <p:ext uri="{BB962C8B-B14F-4D97-AF65-F5344CB8AC3E}">
        <p14:creationId xmlns:p14="http://schemas.microsoft.com/office/powerpoint/2010/main" val="1838653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 </a:t>
            </a:r>
            <a:r>
              <a:rPr lang="en-GB" dirty="0" err="1"/>
              <a:t>Granskog</a:t>
            </a:r>
            <a:r>
              <a:rPr lang="en-GB" dirty="0"/>
              <a:t>, Franck </a:t>
            </a:r>
            <a:r>
              <a:rPr lang="en-GB" dirty="0" err="1"/>
              <a:t>Laizet</a:t>
            </a:r>
            <a:r>
              <a:rPr lang="en-GB" dirty="0"/>
              <a:t>, Miriam </a:t>
            </a:r>
            <a:r>
              <a:rPr lang="en-GB" dirty="0" err="1"/>
              <a:t>Lobis</a:t>
            </a:r>
            <a:r>
              <a:rPr lang="en-GB" dirty="0"/>
              <a:t>, and Corinne </a:t>
            </a:r>
            <a:r>
              <a:rPr lang="en-GB" dirty="0" err="1"/>
              <a:t>Sawers</a:t>
            </a:r>
            <a:r>
              <a:rPr lang="en-GB" dirty="0"/>
              <a:t>, (2020, July 23), </a:t>
            </a:r>
            <a:r>
              <a:rPr lang="en-GB" i="1" dirty="0"/>
              <a:t>Biodiversity: The next frontier in sustainable fashion.</a:t>
            </a:r>
          </a:p>
          <a:p>
            <a:r>
              <a:rPr lang="en-GB" dirty="0"/>
              <a:t>https://www.mckinsey.com/industries/retail/our-insights/biodiversity-the-next-frontier-in-sustainable-fashion</a:t>
            </a:r>
          </a:p>
          <a:p>
            <a:endParaRPr lang="en-GB" dirty="0"/>
          </a:p>
          <a:p>
            <a:r>
              <a:rPr lang="en-GB" dirty="0"/>
              <a:t>Wikipedia The Free </a:t>
            </a:r>
            <a:r>
              <a:rPr lang="en-GB" dirty="0" err="1"/>
              <a:t>Encyclopedia</a:t>
            </a:r>
            <a:endParaRPr lang="en-GB" dirty="0"/>
          </a:p>
          <a:p>
            <a:r>
              <a:rPr lang="en-GB" dirty="0"/>
              <a:t>https://en.wikipedia.org/wiki/Biodiversity_loss</a:t>
            </a:r>
          </a:p>
          <a:p>
            <a:endParaRPr lang="en-GB"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24</a:t>
            </a:fld>
            <a:endParaRPr lang="de-DE" altLang="en-US"/>
          </a:p>
        </p:txBody>
      </p:sp>
    </p:spTree>
    <p:extLst>
      <p:ext uri="{BB962C8B-B14F-4D97-AF65-F5344CB8AC3E}">
        <p14:creationId xmlns:p14="http://schemas.microsoft.com/office/powerpoint/2010/main" val="2353376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 </a:t>
            </a:r>
            <a:r>
              <a:rPr lang="en-GB" dirty="0" err="1"/>
              <a:t>Granskog</a:t>
            </a:r>
            <a:r>
              <a:rPr lang="en-GB" dirty="0"/>
              <a:t>, Franck </a:t>
            </a:r>
            <a:r>
              <a:rPr lang="en-GB" dirty="0" err="1"/>
              <a:t>Laizet</a:t>
            </a:r>
            <a:r>
              <a:rPr lang="en-GB" dirty="0"/>
              <a:t>, Miriam </a:t>
            </a:r>
            <a:r>
              <a:rPr lang="en-GB" dirty="0" err="1"/>
              <a:t>Lobis</a:t>
            </a:r>
            <a:r>
              <a:rPr lang="en-GB" dirty="0"/>
              <a:t>, and Corinne </a:t>
            </a:r>
            <a:r>
              <a:rPr lang="en-GB" dirty="0" err="1"/>
              <a:t>Sawers</a:t>
            </a:r>
            <a:r>
              <a:rPr lang="en-GB" dirty="0"/>
              <a:t>, (2020, July 23), </a:t>
            </a:r>
            <a:r>
              <a:rPr lang="en-GB" i="1" dirty="0"/>
              <a:t>Biodiversity: The next frontier in sustainable fashion.</a:t>
            </a:r>
            <a:endParaRPr lang="en-GB" dirty="0"/>
          </a:p>
          <a:p>
            <a:r>
              <a:rPr lang="en-GB" dirty="0"/>
              <a:t>Available at https://www.mckinsey.com/industries/retail/our-insights/biodiversity-the-next-frontier-in-sustainable-fashion</a:t>
            </a:r>
          </a:p>
          <a:p>
            <a:endParaRPr lang="en-GB" dirty="0"/>
          </a:p>
          <a:p>
            <a:r>
              <a:rPr lang="en-GB" dirty="0"/>
              <a:t>Image source: Mc. Kinsey analysis, Expert interviews</a:t>
            </a:r>
          </a:p>
          <a:p>
            <a:r>
              <a:rPr lang="en-GB" dirty="0"/>
              <a:t>https://www.mckinsey.com/industries/retail/our-insights/biodiversity-the-next-frontier-in-sustainable-fashion</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25</a:t>
            </a:fld>
            <a:endParaRPr lang="de-DE" altLang="en-US"/>
          </a:p>
        </p:txBody>
      </p:sp>
    </p:spTree>
    <p:extLst>
      <p:ext uri="{BB962C8B-B14F-4D97-AF65-F5344CB8AC3E}">
        <p14:creationId xmlns:p14="http://schemas.microsoft.com/office/powerpoint/2010/main" val="271624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D. </a:t>
            </a:r>
            <a:r>
              <a:rPr lang="en-GB" dirty="0" err="1"/>
              <a:t>Aiama</a:t>
            </a:r>
            <a:r>
              <a:rPr lang="en-GB" dirty="0"/>
              <a:t> et.al (2016), Biodiversity risks and opportunities in the apparel sector, International Union for Conservation of Nature, portals.iucn.org</a:t>
            </a:r>
          </a:p>
          <a:p>
            <a:r>
              <a:rPr lang="en-GB" dirty="0"/>
              <a:t>https://www.mckinsey.com/industries/retail/our-insights/biodiversity-the-next-frontier-in-sustainable-fashion</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26</a:t>
            </a:fld>
            <a:endParaRPr lang="de-DE" altLang="en-US"/>
          </a:p>
        </p:txBody>
      </p:sp>
    </p:spTree>
    <p:extLst>
      <p:ext uri="{BB962C8B-B14F-4D97-AF65-F5344CB8AC3E}">
        <p14:creationId xmlns:p14="http://schemas.microsoft.com/office/powerpoint/2010/main" val="1463483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D. </a:t>
            </a:r>
            <a:r>
              <a:rPr lang="en-GB" dirty="0" err="1"/>
              <a:t>Aiama</a:t>
            </a:r>
            <a:r>
              <a:rPr lang="en-GB" dirty="0"/>
              <a:t> et.al (2016), </a:t>
            </a:r>
            <a:r>
              <a:rPr lang="en-GB" i="1" dirty="0"/>
              <a:t>Biodiversity risks and opportunities in the apparel sector</a:t>
            </a:r>
            <a:r>
              <a:rPr lang="en-GB" dirty="0"/>
              <a:t>, International Union for Conservation of Nature, portals.iucn.org</a:t>
            </a:r>
          </a:p>
          <a:p>
            <a:r>
              <a:rPr lang="en-GB" dirty="0"/>
              <a:t>https://www.mckinsey.com/industries/retail/our-insights/biodiversity-the-next-frontier-in-sustainable-fashion</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27</a:t>
            </a:fld>
            <a:endParaRPr lang="de-DE" altLang="en-US"/>
          </a:p>
        </p:txBody>
      </p:sp>
    </p:spTree>
    <p:extLst>
      <p:ext uri="{BB962C8B-B14F-4D97-AF65-F5344CB8AC3E}">
        <p14:creationId xmlns:p14="http://schemas.microsoft.com/office/powerpoint/2010/main" val="2125371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 </a:t>
            </a:r>
            <a:r>
              <a:rPr lang="en-GB" dirty="0" err="1"/>
              <a:t>Granskog</a:t>
            </a:r>
            <a:r>
              <a:rPr lang="en-GB" dirty="0"/>
              <a:t>, Franck </a:t>
            </a:r>
            <a:r>
              <a:rPr lang="en-GB" dirty="0" err="1"/>
              <a:t>Laizet</a:t>
            </a:r>
            <a:r>
              <a:rPr lang="en-GB" dirty="0"/>
              <a:t>, Miriam </a:t>
            </a:r>
            <a:r>
              <a:rPr lang="en-GB" dirty="0" err="1"/>
              <a:t>Lobis</a:t>
            </a:r>
            <a:r>
              <a:rPr lang="en-GB" dirty="0"/>
              <a:t>, and Corinne </a:t>
            </a:r>
            <a:r>
              <a:rPr lang="en-GB" dirty="0" err="1"/>
              <a:t>Sawers</a:t>
            </a:r>
            <a:r>
              <a:rPr lang="en-GB" dirty="0"/>
              <a:t>, (2020, July 23), </a:t>
            </a:r>
            <a:r>
              <a:rPr lang="en-GB" i="1" dirty="0"/>
              <a:t>Biodiversity: The next frontier in sustainable fashion.</a:t>
            </a:r>
          </a:p>
          <a:p>
            <a:r>
              <a:rPr lang="en-GB" sz="1100" i="1" dirty="0"/>
              <a:t>-</a:t>
            </a:r>
            <a:r>
              <a:rPr lang="en-GB" sz="1100" i="0" dirty="0"/>
              <a:t>cotton is the most widely used non-synthetic fibre in the world. It grows on only 2.4 per cent of the world's arable land and is responsible for 22.5 per cent of the world's insecticide use - more than any other crop - and 10 per cent of all pesticide use. Cotton is also a water-intensive crop; 2,700 litres of water are needed to produce one T-shirt;</a:t>
            </a:r>
          </a:p>
          <a:p>
            <a:r>
              <a:rPr lang="en-GB" sz="1100" i="0" dirty="0"/>
              <a:t>-wood-based natural fibres/man-made cellulose fibres (MMCFs). MMCFs are made from cellulose, which is mainly derived from wood. More than 150 million trees are felled annually for MMCFs. In addition, the pollution of water and soil by chemicals used in plantation forests and pulp processing leads to habitat loss and endangers species if the process is not 100 percent complete;</a:t>
            </a:r>
          </a:p>
          <a:p>
            <a:r>
              <a:rPr lang="en-GB" sz="1100" dirty="0"/>
              <a:t>-textile dyeing and treatment. About 25 % of industrial water pollution comes from textile dyeing and treatment. These processes overuse freshwater resources and pollute waterways with chemical effluents and non-biodegradable liquid wastes;</a:t>
            </a:r>
          </a:p>
          <a:p>
            <a:r>
              <a:rPr lang="en-GB" sz="1100" i="0" dirty="0"/>
              <a:t>-microplastics. A normal load of laundry releases an average of 700,000 fibres, and half a million tonnes of microfibres (which are a type of microplastic) enter the oceans every year. Toxic chemicals in synthetic microfibres poison marine fauna;</a:t>
            </a:r>
          </a:p>
          <a:p>
            <a:r>
              <a:rPr lang="en-GB" sz="1100" i="0" dirty="0"/>
              <a:t>-waste. Only 12% of textile waste is downcycled (broken down into its component parts), and less than one percent is recycled in a closed loop. Almost three quarters – 73% - of textile waste is incinerated or ends up in landfills, which release pollutants into the environment and contribute to habitat loss.</a:t>
            </a:r>
          </a:p>
          <a:p>
            <a:r>
              <a:rPr lang="en-GB" dirty="0"/>
              <a:t>Available at https://www.mckinsey.com/industries/retail/our-insights/biodiversity-the-next-frontier-in-sustainable-fashion</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28</a:t>
            </a:fld>
            <a:endParaRPr lang="de-DE" altLang="en-US"/>
          </a:p>
        </p:txBody>
      </p:sp>
    </p:spTree>
    <p:extLst>
      <p:ext uri="{BB962C8B-B14F-4D97-AF65-F5344CB8AC3E}">
        <p14:creationId xmlns:p14="http://schemas.microsoft.com/office/powerpoint/2010/main" val="1990681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European Environment Agency (2020), </a:t>
            </a:r>
            <a:r>
              <a:rPr lang="en-GB" i="1" dirty="0"/>
              <a:t>Textiles in Europe's circular economy </a:t>
            </a:r>
          </a:p>
          <a:p>
            <a:r>
              <a:rPr lang="en-GB" i="0" dirty="0"/>
              <a:t>Available at: https://www.eea.europa.eu/publications/textiles-in-europes-circular-economy/textiles-in-europe-s-circular-economy</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29</a:t>
            </a:fld>
            <a:endParaRPr lang="de-DE" altLang="en-US"/>
          </a:p>
        </p:txBody>
      </p:sp>
    </p:spTree>
    <p:extLst>
      <p:ext uri="{BB962C8B-B14F-4D97-AF65-F5344CB8AC3E}">
        <p14:creationId xmlns:p14="http://schemas.microsoft.com/office/powerpoint/2010/main" val="2967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a:t>
            </a:fld>
            <a:endParaRPr lang="de-DE" altLang="en-US"/>
          </a:p>
        </p:txBody>
      </p:sp>
    </p:spTree>
    <p:extLst>
      <p:ext uri="{BB962C8B-B14F-4D97-AF65-F5344CB8AC3E}">
        <p14:creationId xmlns:p14="http://schemas.microsoft.com/office/powerpoint/2010/main" val="454905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European Environment Agency (2020), </a:t>
            </a:r>
            <a:r>
              <a:rPr lang="en-GB" i="1" dirty="0"/>
              <a:t>Textiles in Europe's circular economy </a:t>
            </a:r>
          </a:p>
          <a:p>
            <a:r>
              <a:rPr lang="en-GB" i="0" dirty="0"/>
              <a:t>Available at: https://www.eea.europa.eu/publications/textiles-in-europes-circular-economy/textiles-in-europe-s-circular-economy</a:t>
            </a:r>
          </a:p>
          <a:p>
            <a:r>
              <a:rPr lang="en-GB" i="0" dirty="0"/>
              <a:t>The production and handling of clothing, footwear and household textiles consumed in the EU-28 generated emissions of 654 kg CO2 equivalent per person in 2017. Only 25 % of this took place inside the EU-28.</a:t>
            </a:r>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30</a:t>
            </a:fld>
            <a:endParaRPr lang="de-DE" altLang="en-US"/>
          </a:p>
        </p:txBody>
      </p:sp>
    </p:spTree>
    <p:extLst>
      <p:ext uri="{BB962C8B-B14F-4D97-AF65-F5344CB8AC3E}">
        <p14:creationId xmlns:p14="http://schemas.microsoft.com/office/powerpoint/2010/main" val="159295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Article </a:t>
            </a:r>
            <a:r>
              <a:rPr lang="en-GB" i="1" dirty="0"/>
              <a:t>SOURCING TEXTILE WASTE </a:t>
            </a:r>
            <a:r>
              <a:rPr lang="en-GB" i="0" dirty="0"/>
              <a:t>(2019) is available on https://static1.squarespace.com/static/582d0d16440243165eb756db/t/5dcd14454658fc2b8e087c6a/1573721165094/LEARN_Sourcing_ENG_Nov2019.pdf</a:t>
            </a:r>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31</a:t>
            </a:fld>
            <a:endParaRPr lang="de-DE" altLang="en-US"/>
          </a:p>
        </p:txBody>
      </p:sp>
    </p:spTree>
    <p:extLst>
      <p:ext uri="{BB962C8B-B14F-4D97-AF65-F5344CB8AC3E}">
        <p14:creationId xmlns:p14="http://schemas.microsoft.com/office/powerpoint/2010/main" val="1650686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Textile waste  is generated at any stage of the manufacturing process, e.g. spinning, weaving, knitting, dyeing, finishing, clothing and during consumer use and disposal. </a:t>
            </a:r>
          </a:p>
          <a:p>
            <a:r>
              <a:rPr lang="en-GB" dirty="0"/>
              <a:t>In Allen Mac Arthur report is mentioned that only 13% of clothing is recycled and less than 1% is made into new clothing. In contrast, the report estimates that 73% of clothing ends up in landfills or is incinerated.</a:t>
            </a:r>
          </a:p>
          <a:p>
            <a:endParaRPr lang="en-GB" dirty="0"/>
          </a:p>
          <a:p>
            <a:r>
              <a:rPr lang="en-GB" dirty="0"/>
              <a:t>Image source: Ellen MacArthur Foundation (2017), </a:t>
            </a:r>
            <a:r>
              <a:rPr lang="en-GB" i="1" dirty="0"/>
              <a:t>A new textiles economy: Redesigning fashion’s future</a:t>
            </a:r>
          </a:p>
          <a:p>
            <a:r>
              <a:rPr lang="en-GB" i="0" dirty="0"/>
              <a:t>https://climatefeedback.org/claimreview/the-clothing-industry-produces-3-to-10-of-global-greenhouse-gas-emissions-as-accurately-claimed-in-patagonia-post/</a:t>
            </a:r>
          </a:p>
          <a:p>
            <a:endParaRPr lang="en-GB" i="1" dirty="0"/>
          </a:p>
          <a:p>
            <a:endParaRPr lang="en-GB" i="1" dirty="0"/>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32</a:t>
            </a:fld>
            <a:endParaRPr lang="de-DE" altLang="en-US"/>
          </a:p>
        </p:txBody>
      </p:sp>
    </p:spTree>
    <p:extLst>
      <p:ext uri="{BB962C8B-B14F-4D97-AF65-F5344CB8AC3E}">
        <p14:creationId xmlns:p14="http://schemas.microsoft.com/office/powerpoint/2010/main" val="3202711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 </a:t>
            </a:r>
            <a:r>
              <a:rPr lang="en-GB" dirty="0" err="1"/>
              <a:t>Paddison</a:t>
            </a:r>
            <a:r>
              <a:rPr lang="en-GB" dirty="0"/>
              <a:t> (2021), </a:t>
            </a:r>
            <a:r>
              <a:rPr lang="en-GB" i="1" dirty="0"/>
              <a:t>The fashion industry contributes between 2-10% of global carbon emissions – so how might it have to change to enable a net zero world by the middle of the century?</a:t>
            </a:r>
          </a:p>
          <a:p>
            <a:r>
              <a:rPr lang="en-GB" dirty="0"/>
              <a:t>https://www.bbc.com/future/article/20211105-how-carbon-might-go-out-of-fashion</a:t>
            </a:r>
          </a:p>
          <a:p>
            <a:endParaRPr lang="en-GB" i="0" dirty="0"/>
          </a:p>
          <a:p>
            <a:r>
              <a:rPr lang="en-GB" i="0" dirty="0"/>
              <a:t>Image source:  Getty Images/</a:t>
            </a:r>
            <a:r>
              <a:rPr lang="en-GB" i="0" dirty="0" err="1"/>
              <a:t>Alamy</a:t>
            </a:r>
            <a:r>
              <a:rPr lang="en-GB" i="0" dirty="0"/>
              <a:t>/Javier Hirschfeld. Fashion industry is responsible for more carbon emissions than those that come from aviation. </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33</a:t>
            </a:fld>
            <a:endParaRPr lang="de-DE" altLang="en-US"/>
          </a:p>
        </p:txBody>
      </p:sp>
    </p:spTree>
    <p:extLst>
      <p:ext uri="{BB962C8B-B14F-4D97-AF65-F5344CB8AC3E}">
        <p14:creationId xmlns:p14="http://schemas.microsoft.com/office/powerpoint/2010/main" val="3055724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Mayedul</a:t>
            </a:r>
            <a:r>
              <a:rPr lang="en-GB" dirty="0"/>
              <a:t> Islam (2020), </a:t>
            </a:r>
            <a:r>
              <a:rPr lang="en-GB" i="1" dirty="0"/>
              <a:t>Sustainability Issues in Current Textile and Apparel Industry, </a:t>
            </a:r>
            <a:r>
              <a:rPr lang="en-GB" i="0" dirty="0"/>
              <a:t>December 14</a:t>
            </a:r>
          </a:p>
          <a:p>
            <a:r>
              <a:rPr lang="en-GB" i="0" dirty="0"/>
              <a:t>Available at the following address: </a:t>
            </a:r>
          </a:p>
          <a:p>
            <a:r>
              <a:rPr lang="en-GB" i="0" dirty="0"/>
              <a:t>https://textiletutorials.com/sustainability-issues-in-current-textile-apparel-industry/</a:t>
            </a:r>
          </a:p>
          <a:p>
            <a:endParaRPr lang="en-GB" i="0" dirty="0"/>
          </a:p>
          <a:p>
            <a:r>
              <a:rPr lang="en-GB" i="0" dirty="0"/>
              <a:t>Image source: UN environment programme, </a:t>
            </a:r>
            <a:r>
              <a:rPr lang="en-GB" i="1" dirty="0"/>
              <a:t>Sustainable and circular textile.</a:t>
            </a:r>
          </a:p>
          <a:p>
            <a:r>
              <a:rPr lang="en-GB" i="0" dirty="0"/>
              <a:t>The United Nations Environment Programme (UNEP) works on providing strategic leadership and encouraging sector-wide collaboration to accelerate a just transition towards a sustainable and circular textile value chain, while supporting sound management of chemicals.</a:t>
            </a:r>
          </a:p>
          <a:p>
            <a:r>
              <a:rPr lang="en-GB" i="0" dirty="0"/>
              <a:t>Available at the following address: https://www.unep.org/explore-topics/resource-efficiency/what-we-do/sustainable-and-circular-textiles</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34</a:t>
            </a:fld>
            <a:endParaRPr lang="de-DE" altLang="en-US"/>
          </a:p>
        </p:txBody>
      </p:sp>
    </p:spTree>
    <p:extLst>
      <p:ext uri="{BB962C8B-B14F-4D97-AF65-F5344CB8AC3E}">
        <p14:creationId xmlns:p14="http://schemas.microsoft.com/office/powerpoint/2010/main" val="3261194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a:t>
            </a:r>
            <a:r>
              <a:rPr lang="en-GB" dirty="0" err="1"/>
              <a:t>Maeen</a:t>
            </a:r>
            <a:r>
              <a:rPr lang="en-GB" dirty="0"/>
              <a:t> Md. Khairul </a:t>
            </a:r>
            <a:r>
              <a:rPr lang="en-GB" dirty="0" err="1"/>
              <a:t>Akter</a:t>
            </a:r>
            <a:r>
              <a:rPr lang="en-GB" dirty="0"/>
              <a:t>, Managing Editor, Textile Focus (2019), </a:t>
            </a:r>
            <a:r>
              <a:rPr lang="en-GB" i="1" dirty="0"/>
              <a:t>Sustainability in Textile Industry; Reality and Challenges, </a:t>
            </a:r>
            <a:r>
              <a:rPr lang="en-GB" i="0" dirty="0"/>
              <a:t>February 21</a:t>
            </a:r>
          </a:p>
          <a:p>
            <a:r>
              <a:rPr lang="en-GB" i="0" dirty="0"/>
              <a:t>Available at the following address: </a:t>
            </a:r>
          </a:p>
          <a:p>
            <a:r>
              <a:rPr lang="en-GB" i="0" dirty="0"/>
              <a:t>https://textilefocus.com/sustainability-textile-industry-reality-challenges/</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35</a:t>
            </a:fld>
            <a:endParaRPr lang="de-DE" altLang="en-US"/>
          </a:p>
        </p:txBody>
      </p:sp>
    </p:spTree>
    <p:extLst>
      <p:ext uri="{BB962C8B-B14F-4D97-AF65-F5344CB8AC3E}">
        <p14:creationId xmlns:p14="http://schemas.microsoft.com/office/powerpoint/2010/main" val="1446041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a:t>
            </a:r>
            <a:r>
              <a:rPr lang="en-GB" dirty="0" err="1"/>
              <a:t>Maeen</a:t>
            </a:r>
            <a:r>
              <a:rPr lang="en-GB" dirty="0"/>
              <a:t> Md. Khairul </a:t>
            </a:r>
            <a:r>
              <a:rPr lang="en-GB" dirty="0" err="1"/>
              <a:t>Akter</a:t>
            </a:r>
            <a:r>
              <a:rPr lang="en-GB" dirty="0"/>
              <a:t>, Managing Editor, Textile Focus (2019), </a:t>
            </a:r>
            <a:r>
              <a:rPr lang="en-GB" i="1" dirty="0"/>
              <a:t>Sustainability in Textile Industry; Reality and Challenges, </a:t>
            </a:r>
            <a:r>
              <a:rPr lang="en-GB" i="0" dirty="0"/>
              <a:t>February 21</a:t>
            </a:r>
          </a:p>
          <a:p>
            <a:r>
              <a:rPr lang="en-GB" i="0" dirty="0"/>
              <a:t>Available at the following address: </a:t>
            </a:r>
          </a:p>
          <a:p>
            <a:r>
              <a:rPr lang="en-GB" i="0" dirty="0"/>
              <a:t>https://textilefocus.com/sustainability-textile-industry-reality-challenges/</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36</a:t>
            </a:fld>
            <a:endParaRPr lang="de-DE" altLang="en-US"/>
          </a:p>
        </p:txBody>
      </p:sp>
    </p:spTree>
    <p:extLst>
      <p:ext uri="{BB962C8B-B14F-4D97-AF65-F5344CB8AC3E}">
        <p14:creationId xmlns:p14="http://schemas.microsoft.com/office/powerpoint/2010/main" val="3517009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37</a:t>
            </a:fld>
            <a:endParaRPr lang="de-DE" altLang="en-US"/>
          </a:p>
        </p:txBody>
      </p:sp>
    </p:spTree>
    <p:extLst>
      <p:ext uri="{BB962C8B-B14F-4D97-AF65-F5344CB8AC3E}">
        <p14:creationId xmlns:p14="http://schemas.microsoft.com/office/powerpoint/2010/main" val="1098968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US" i="0" dirty="0"/>
          </a:p>
          <a:p>
            <a:r>
              <a:rPr lang="en-US" i="0" dirty="0"/>
              <a:t>Image source: </a:t>
            </a:r>
            <a:r>
              <a:rPr lang="en-US" i="0" dirty="0" err="1"/>
              <a:t>Orgalim</a:t>
            </a:r>
            <a:r>
              <a:rPr lang="en-US" i="0" dirty="0"/>
              <a:t>  Europe’s Technology Industry  (2020),</a:t>
            </a:r>
            <a:r>
              <a:rPr lang="en-GB" i="0" dirty="0"/>
              <a:t> </a:t>
            </a:r>
            <a:r>
              <a:rPr lang="en-GB" i="1" dirty="0"/>
              <a:t>European Climate Law - Achieving climate neutrality by 2050</a:t>
            </a:r>
            <a:r>
              <a:rPr lang="en-US" i="1" dirty="0"/>
              <a:t>, </a:t>
            </a:r>
            <a:r>
              <a:rPr lang="en-US" i="0" dirty="0"/>
              <a:t>March 4</a:t>
            </a:r>
          </a:p>
          <a:p>
            <a:r>
              <a:rPr lang="en-US" i="0" dirty="0"/>
              <a:t>Available at the following address: https://orgalim.eu/news/european-climate-law-achieving-climate-neutrality-2050</a:t>
            </a:r>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38</a:t>
            </a:fld>
            <a:endParaRPr lang="de-DE" altLang="en-US"/>
          </a:p>
        </p:txBody>
      </p:sp>
    </p:spTree>
    <p:extLst>
      <p:ext uri="{BB962C8B-B14F-4D97-AF65-F5344CB8AC3E}">
        <p14:creationId xmlns:p14="http://schemas.microsoft.com/office/powerpoint/2010/main" val="3144068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US" i="0" dirty="0"/>
          </a:p>
          <a:p>
            <a:r>
              <a:rPr lang="en-US" i="0" dirty="0"/>
              <a:t>Image source: Kiran Patil (2020), </a:t>
            </a:r>
            <a:r>
              <a:rPr lang="en-GB" i="1" dirty="0"/>
              <a:t>Organic Cotton- Benefits, Uses &amp; Production, </a:t>
            </a:r>
            <a:r>
              <a:rPr lang="en-GB" i="0" dirty="0"/>
              <a:t>February 25. Organic cotton/ Photo Credit: Shutterstock</a:t>
            </a:r>
          </a:p>
          <a:p>
            <a:r>
              <a:rPr lang="en-GB" i="0" dirty="0"/>
              <a:t>Available at the following address: https://www.organicfacts.net/organic-cotton.html</a:t>
            </a:r>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39</a:t>
            </a:fld>
            <a:endParaRPr lang="de-DE" altLang="en-US"/>
          </a:p>
        </p:txBody>
      </p:sp>
    </p:spTree>
    <p:extLst>
      <p:ext uri="{BB962C8B-B14F-4D97-AF65-F5344CB8AC3E}">
        <p14:creationId xmlns:p14="http://schemas.microsoft.com/office/powerpoint/2010/main" val="273567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Business People, by Unknown author, CC0, </a:t>
            </a:r>
            <a:r>
              <a:rPr lang="en-US" dirty="0" err="1"/>
              <a:t>pixabay</a:t>
            </a:r>
            <a:r>
              <a:rPr lang="en-US" dirty="0"/>
              <a:t>.</a:t>
            </a:r>
          </a:p>
          <a:p>
            <a:r>
              <a:rPr lang="en-GB" dirty="0"/>
              <a:t>https://pixabay.com/illustrations/transformation-business-people-3753413/</a:t>
            </a:r>
            <a:endParaRPr lang="en-US" dirty="0"/>
          </a:p>
          <a:p>
            <a:endParaRPr lang="en-GB"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a:t>
            </a:fld>
            <a:endParaRPr lang="de-DE" altLang="en-US"/>
          </a:p>
        </p:txBody>
      </p:sp>
    </p:spTree>
    <p:extLst>
      <p:ext uri="{BB962C8B-B14F-4D97-AF65-F5344CB8AC3E}">
        <p14:creationId xmlns:p14="http://schemas.microsoft.com/office/powerpoint/2010/main" val="3762151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US" i="0" dirty="0"/>
          </a:p>
          <a:p>
            <a:r>
              <a:rPr lang="en-US" i="0" dirty="0"/>
              <a:t>Image source: Karol </a:t>
            </a:r>
            <a:r>
              <a:rPr lang="en-US" i="0" dirty="0" err="1"/>
              <a:t>Tutek</a:t>
            </a:r>
            <a:r>
              <a:rPr lang="en-US" i="0" dirty="0"/>
              <a:t>, Anna </a:t>
            </a:r>
            <a:r>
              <a:rPr lang="en-US" i="0" dirty="0" err="1"/>
              <a:t>Masek</a:t>
            </a:r>
            <a:r>
              <a:rPr lang="en-US" i="0" dirty="0"/>
              <a:t> (2022), </a:t>
            </a:r>
            <a:r>
              <a:rPr lang="en-GB" i="1" dirty="0"/>
              <a:t>Hemp and Its Derivatives as a Universal Industrial Raw Material (with Particular Emphasis on the Polymer Industry)—A Review, </a:t>
            </a:r>
            <a:r>
              <a:rPr lang="en-GB" i="0" dirty="0"/>
              <a:t>March 31</a:t>
            </a:r>
            <a:r>
              <a:rPr lang="en-GB" b="0" i="0" dirty="0"/>
              <a:t>, </a:t>
            </a:r>
            <a:r>
              <a:rPr lang="en-GB" b="0" i="0" u="none" strike="noStrike" dirty="0">
                <a:solidFill>
                  <a:srgbClr val="4F5671"/>
                </a:solidFill>
                <a:effectLst/>
                <a:latin typeface="Arial" panose="020B0604020202020204" pitchFamily="34" charset="0"/>
                <a:hlinkClick r:id="rId3"/>
              </a:rPr>
              <a:t>https://doi.org/10.3390/ma15072565</a:t>
            </a:r>
            <a:r>
              <a:rPr lang="en-GB" i="0" dirty="0"/>
              <a:t>.</a:t>
            </a:r>
          </a:p>
          <a:p>
            <a:r>
              <a:rPr lang="en-GB" i="0" dirty="0"/>
              <a:t>Available at the following address: https://www.mdpi.com/1996-1944/15/7/2565</a:t>
            </a:r>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40</a:t>
            </a:fld>
            <a:endParaRPr lang="de-DE" altLang="en-US"/>
          </a:p>
        </p:txBody>
      </p:sp>
    </p:spTree>
    <p:extLst>
      <p:ext uri="{BB962C8B-B14F-4D97-AF65-F5344CB8AC3E}">
        <p14:creationId xmlns:p14="http://schemas.microsoft.com/office/powerpoint/2010/main" val="1268054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p>
          <a:p>
            <a:r>
              <a:rPr lang="en-GB" i="0" dirty="0"/>
              <a:t>She said that Europe is currently the largest market for sustainable material alternatives.</a:t>
            </a:r>
          </a:p>
          <a:p>
            <a:r>
              <a:rPr lang="en-GB" i="0" dirty="0"/>
              <a:t>Available at the following address:</a:t>
            </a:r>
          </a:p>
          <a:p>
            <a:r>
              <a:rPr lang="en-GB" i="0" dirty="0"/>
              <a:t>https://www.cbi.eu/market-information/apparel/trends#sustainability-is-new-industry-standard</a:t>
            </a:r>
          </a:p>
          <a:p>
            <a:endParaRPr lang="en-US" i="0" dirty="0"/>
          </a:p>
          <a:p>
            <a:r>
              <a:rPr lang="en-US" i="0" dirty="0"/>
              <a:t>Image source: Blacksmith International , </a:t>
            </a:r>
            <a:r>
              <a:rPr lang="en-GB" i="1" dirty="0"/>
              <a:t>5 Sustainable Fabric Alternatives That Are Gaining Attention. </a:t>
            </a:r>
            <a:r>
              <a:rPr lang="en-GB" i="0" dirty="0"/>
              <a:t>Pineapple leaves are usually discarded, but their strong </a:t>
            </a:r>
            <a:r>
              <a:rPr lang="en-GB" i="0" dirty="0" err="1"/>
              <a:t>fibers</a:t>
            </a:r>
            <a:r>
              <a:rPr lang="en-GB" i="0" dirty="0"/>
              <a:t> can be used to create soft, but durable fabric similar to leather. </a:t>
            </a:r>
            <a:r>
              <a:rPr lang="en-GB" i="0" dirty="0" err="1"/>
              <a:t>Piñatex</a:t>
            </a:r>
            <a:r>
              <a:rPr lang="en-GB" i="0" dirty="0"/>
              <a:t>, manufactured by Ananas </a:t>
            </a:r>
            <a:r>
              <a:rPr lang="en-GB" i="0" dirty="0" err="1"/>
              <a:t>Anam</a:t>
            </a:r>
            <a:r>
              <a:rPr lang="en-GB" i="0" dirty="0"/>
              <a:t> Ltd, specializes in manipulating this food by-product into a beautiful and eco-friendly leather alternative. In 2019, fashion giant H&amp;M incorporated a jacket and cowboy boots made from </a:t>
            </a:r>
            <a:r>
              <a:rPr lang="en-GB" i="0" dirty="0" err="1"/>
              <a:t>Piñatex</a:t>
            </a:r>
            <a:r>
              <a:rPr lang="en-GB" i="0" dirty="0"/>
              <a:t> into their Conscious Collection.</a:t>
            </a:r>
          </a:p>
          <a:p>
            <a:r>
              <a:rPr lang="en-GB" i="0" dirty="0"/>
              <a:t>Available at the following address: https://blacksmithint.com/sustainable-fabric-alternatives/</a:t>
            </a:r>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41</a:t>
            </a:fld>
            <a:endParaRPr lang="de-DE" altLang="en-US"/>
          </a:p>
        </p:txBody>
      </p:sp>
    </p:spTree>
    <p:extLst>
      <p:ext uri="{BB962C8B-B14F-4D97-AF65-F5344CB8AC3E}">
        <p14:creationId xmlns:p14="http://schemas.microsoft.com/office/powerpoint/2010/main" val="2297586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US" i="0" dirty="0"/>
          </a:p>
          <a:p>
            <a:r>
              <a:rPr lang="en-US" i="0" dirty="0"/>
              <a:t>Image source: Material District (2020), </a:t>
            </a:r>
            <a:r>
              <a:rPr lang="en-GB" i="1" dirty="0"/>
              <a:t>BIODEGRADABLE TEXTILE MADE FROM ALGAE AND SILK PROTEIN, </a:t>
            </a:r>
            <a:r>
              <a:rPr lang="en-GB" i="0" dirty="0"/>
              <a:t>September 17</a:t>
            </a:r>
            <a:r>
              <a:rPr lang="en-GB" i="1" dirty="0"/>
              <a:t>. </a:t>
            </a:r>
            <a:r>
              <a:rPr lang="en-GB" i="0" dirty="0"/>
              <a:t>Awarded the LVMH Maison/0 Green Trial prize 2020, the project explores in sustainable design solutions through combing bio design, digital fabrication, 3D generative simulation into traditional fashion design.</a:t>
            </a:r>
          </a:p>
          <a:p>
            <a:r>
              <a:rPr lang="en-GB" i="0" dirty="0"/>
              <a:t>Available at the following address: https://materialdistrict.com/article/biodegradable-textile-made-from-algae-and-silk-protein/</a:t>
            </a:r>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42</a:t>
            </a:fld>
            <a:endParaRPr lang="de-DE" altLang="en-US"/>
          </a:p>
        </p:txBody>
      </p:sp>
    </p:spTree>
    <p:extLst>
      <p:ext uri="{BB962C8B-B14F-4D97-AF65-F5344CB8AC3E}">
        <p14:creationId xmlns:p14="http://schemas.microsoft.com/office/powerpoint/2010/main" val="1909384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p>
          <a:p>
            <a:r>
              <a:rPr lang="en-GB" i="0" dirty="0"/>
              <a:t>The general use of more environmentally friendly dyes and processes such as aniline-free dyes and new dyeing technologies such as </a:t>
            </a:r>
            <a:r>
              <a:rPr lang="en-GB" i="0" dirty="0" err="1"/>
              <a:t>Colorifix</a:t>
            </a:r>
            <a:r>
              <a:rPr lang="en-GB" i="0" dirty="0"/>
              <a:t>, which are produced naturally by organisms such as microbes, plants, animals or insects, can help improve the current situation. However, leading fashion brands have signed the New Plastics Economy Global Commitment, which aims to reduce plastic waste. (Christine Boland, 2021).</a:t>
            </a:r>
          </a:p>
          <a:p>
            <a:r>
              <a:rPr lang="en-GB" i="0" dirty="0"/>
              <a:t>Available at the following address:</a:t>
            </a:r>
          </a:p>
          <a:p>
            <a:r>
              <a:rPr lang="en-GB" i="0" dirty="0"/>
              <a:t>https://www.cbi.eu/market-information/apparel/trends#sustainability-is-new-industry-standard</a:t>
            </a:r>
          </a:p>
          <a:p>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43</a:t>
            </a:fld>
            <a:endParaRPr lang="de-DE" altLang="en-US"/>
          </a:p>
        </p:txBody>
      </p:sp>
    </p:spTree>
    <p:extLst>
      <p:ext uri="{BB962C8B-B14F-4D97-AF65-F5344CB8AC3E}">
        <p14:creationId xmlns:p14="http://schemas.microsoft.com/office/powerpoint/2010/main" val="515504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p>
          <a:p>
            <a:r>
              <a:rPr lang="en-GB" i="0" dirty="0"/>
              <a:t>In 2021, the European Parliament also agreed on the Circular Economy Action Plan, which will serve as a framework for future legislation for a (textile) circular system and against greenwashing and false environmental claims. At the same time, the European textile association </a:t>
            </a:r>
            <a:r>
              <a:rPr lang="en-GB" i="0" dirty="0" err="1"/>
              <a:t>Euratex</a:t>
            </a:r>
            <a:r>
              <a:rPr lang="en-GB" i="0" dirty="0"/>
              <a:t> announced plans to open 5 hubs (called "</a:t>
            </a:r>
            <a:r>
              <a:rPr lang="en-GB" i="0" dirty="0" err="1"/>
              <a:t>ReHubs</a:t>
            </a:r>
            <a:r>
              <a:rPr lang="en-GB" i="0" dirty="0"/>
              <a:t>") in Europe, focusing on textile waste treatment and coordinating upcycling processes in the region(Christine Boland, 2021).</a:t>
            </a:r>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European Commission (2020), </a:t>
            </a:r>
            <a:r>
              <a:rPr lang="en-GB" i="1" dirty="0"/>
              <a:t>Environment/ Circular economy action plan</a:t>
            </a:r>
          </a:p>
          <a:p>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44</a:t>
            </a:fld>
            <a:endParaRPr lang="de-DE" altLang="en-US"/>
          </a:p>
        </p:txBody>
      </p:sp>
    </p:spTree>
    <p:extLst>
      <p:ext uri="{BB962C8B-B14F-4D97-AF65-F5344CB8AC3E}">
        <p14:creationId xmlns:p14="http://schemas.microsoft.com/office/powerpoint/2010/main" val="9536116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p>
          <a:p>
            <a:r>
              <a:rPr lang="en-GB" i="0" dirty="0"/>
              <a:t>The Swedish forest company </a:t>
            </a:r>
            <a:r>
              <a:rPr lang="en-GB" i="0" dirty="0" err="1"/>
              <a:t>Södra</a:t>
            </a:r>
            <a:r>
              <a:rPr lang="en-GB" i="0" dirty="0"/>
              <a:t> announced a new recycling technology that can recycle large quantities of blended textiles at once (Christine Boland, 2021).</a:t>
            </a:r>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Brett Mathews (2020), </a:t>
            </a:r>
            <a:r>
              <a:rPr lang="en-GB" i="1" dirty="0"/>
              <a:t>Levi’s and </a:t>
            </a:r>
            <a:r>
              <a:rPr lang="en-GB" i="1" dirty="0" err="1"/>
              <a:t>Re:newcell</a:t>
            </a:r>
            <a:r>
              <a:rPr lang="en-GB" i="1" dirty="0"/>
              <a:t> partner on </a:t>
            </a:r>
            <a:r>
              <a:rPr lang="en-GB" i="1" dirty="0" err="1"/>
              <a:t>Circulose</a:t>
            </a:r>
            <a:r>
              <a:rPr lang="en-GB" i="1" dirty="0"/>
              <a:t> jeans, </a:t>
            </a:r>
            <a:r>
              <a:rPr lang="en-GB" i="0" dirty="0"/>
              <a:t>July 22. SAN FRANCISCO – Swedish recycling business, </a:t>
            </a:r>
            <a:r>
              <a:rPr lang="en-GB" i="0" dirty="0" err="1"/>
              <a:t>Re:newcell</a:t>
            </a:r>
            <a:r>
              <a:rPr lang="en-GB" i="0" dirty="0"/>
              <a:t>, has announced a new collaboration with US denim giant Levi’s. Levi’s has launched two new lines which will be produced using </a:t>
            </a:r>
            <a:r>
              <a:rPr lang="en-GB" i="0" dirty="0" err="1"/>
              <a:t>Circulose</a:t>
            </a:r>
            <a:r>
              <a:rPr lang="en-GB" i="0" dirty="0"/>
              <a:t>, a recycled materials which is made at </a:t>
            </a:r>
            <a:r>
              <a:rPr lang="en-GB" i="0" dirty="0" err="1"/>
              <a:t>Re:newcell’s</a:t>
            </a:r>
            <a:r>
              <a:rPr lang="en-GB" i="0" dirty="0"/>
              <a:t> plant in </a:t>
            </a:r>
            <a:r>
              <a:rPr lang="en-GB" i="0" dirty="0" err="1"/>
              <a:t>Kristinehamn</a:t>
            </a:r>
            <a:r>
              <a:rPr lang="en-GB" i="0" dirty="0"/>
              <a:t>.</a:t>
            </a:r>
          </a:p>
          <a:p>
            <a:r>
              <a:rPr lang="en-GB" i="0" dirty="0"/>
              <a:t>Available at the following address: https://apparelinsider.com/levis-and-renewcell-partner-on-circulose-jeans/</a:t>
            </a:r>
          </a:p>
          <a:p>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45</a:t>
            </a:fld>
            <a:endParaRPr lang="de-DE" altLang="en-US"/>
          </a:p>
        </p:txBody>
      </p:sp>
    </p:spTree>
    <p:extLst>
      <p:ext uri="{BB962C8B-B14F-4D97-AF65-F5344CB8AC3E}">
        <p14:creationId xmlns:p14="http://schemas.microsoft.com/office/powerpoint/2010/main" val="3605477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p>
          <a:p>
            <a:r>
              <a:rPr lang="en-GB" i="0" dirty="0"/>
              <a:t>The recycling trend creates opportunities for companies that find good ways to make fashion production more circular and for those that produce higher quality garments that last longer (Christine Boland, 2021).</a:t>
            </a:r>
          </a:p>
          <a:p>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Ana Alves, the VOU(2021), </a:t>
            </a:r>
            <a:r>
              <a:rPr lang="en-GB" i="1" dirty="0"/>
              <a:t>15 Best Clothing Rental Subscription Services Online, </a:t>
            </a:r>
            <a:r>
              <a:rPr lang="en-GB" i="0" dirty="0"/>
              <a:t>November 30. </a:t>
            </a:r>
          </a:p>
          <a:p>
            <a:r>
              <a:rPr lang="en-GB" i="0" dirty="0"/>
              <a:t>Available at the following address: https://thevou.com/fashion/best-clothing-rental-subscription-service/</a:t>
            </a:r>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46</a:t>
            </a:fld>
            <a:endParaRPr lang="de-DE" altLang="en-US"/>
          </a:p>
        </p:txBody>
      </p:sp>
    </p:spTree>
    <p:extLst>
      <p:ext uri="{BB962C8B-B14F-4D97-AF65-F5344CB8AC3E}">
        <p14:creationId xmlns:p14="http://schemas.microsoft.com/office/powerpoint/2010/main" val="2497602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p>
          <a:p>
            <a:r>
              <a:rPr lang="en-GB" i="0" dirty="0"/>
              <a:t>The resale, refurbishment and upcycling of used clothing could lead to a decrease in demand for new clothing in the form of the "</a:t>
            </a:r>
            <a:r>
              <a:rPr lang="en-GB" i="0" dirty="0" err="1"/>
              <a:t>ReCommerce</a:t>
            </a:r>
            <a:r>
              <a:rPr lang="en-GB" i="0" dirty="0"/>
              <a:t>" trend and consumers' desire to "buy less".(Christine Boland, 2021).</a:t>
            </a:r>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Fibre2Fashion, </a:t>
            </a:r>
            <a:r>
              <a:rPr lang="en-GB" i="1" dirty="0"/>
              <a:t>Textile recycling</a:t>
            </a:r>
            <a:endParaRPr lang="en-GB" i="0" dirty="0"/>
          </a:p>
          <a:p>
            <a:r>
              <a:rPr lang="en-GB" i="0" dirty="0"/>
              <a:t>Available at the following address: https://www.fibre2fashion.com/industry-article/3197/textile-recycling</a:t>
            </a:r>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47</a:t>
            </a:fld>
            <a:endParaRPr lang="de-DE" altLang="en-US"/>
          </a:p>
        </p:txBody>
      </p:sp>
    </p:spTree>
    <p:extLst>
      <p:ext uri="{BB962C8B-B14F-4D97-AF65-F5344CB8AC3E}">
        <p14:creationId xmlns:p14="http://schemas.microsoft.com/office/powerpoint/2010/main" val="916887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Carla Jonas (2022), </a:t>
            </a:r>
            <a:r>
              <a:rPr lang="en-GB" i="1" dirty="0"/>
              <a:t>Slow Fashion Guide: 21 Changes You Can Make Today, </a:t>
            </a:r>
            <a:r>
              <a:rPr lang="en-GB" i="0" dirty="0"/>
              <a:t>July 4.</a:t>
            </a:r>
          </a:p>
          <a:p>
            <a:r>
              <a:rPr lang="en-GB" i="0" dirty="0"/>
              <a:t>Available at the following address: https://www.thepearlsource.com/blog/slow-fashion/</a:t>
            </a:r>
            <a:endParaRPr lang="en-US"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48</a:t>
            </a:fld>
            <a:endParaRPr lang="de-DE" altLang="en-US"/>
          </a:p>
        </p:txBody>
      </p:sp>
    </p:spTree>
    <p:extLst>
      <p:ext uri="{BB962C8B-B14F-4D97-AF65-F5344CB8AC3E}">
        <p14:creationId xmlns:p14="http://schemas.microsoft.com/office/powerpoint/2010/main" val="567151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Slow fashion, </a:t>
            </a:r>
            <a:r>
              <a:rPr lang="en-GB" sz="1200" dirty="0" err="1"/>
              <a:t>Henry&amp;Co</a:t>
            </a:r>
            <a:r>
              <a:rPr lang="en-GB" sz="1200" dirty="0"/>
              <a:t>, </a:t>
            </a:r>
            <a:r>
              <a:rPr lang="en-GB" sz="1200" dirty="0" err="1"/>
              <a:t>Unsplash</a:t>
            </a:r>
            <a:endParaRPr lang="en-GB" sz="1200" dirty="0"/>
          </a:p>
          <a:p>
            <a:r>
              <a:rPr lang="en-GB" i="0" dirty="0"/>
              <a:t>https://unsplash.com/photos/nBwE7fknBpE</a:t>
            </a:r>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49</a:t>
            </a:fld>
            <a:endParaRPr lang="de-DE" altLang="en-US"/>
          </a:p>
        </p:txBody>
      </p:sp>
    </p:spTree>
    <p:extLst>
      <p:ext uri="{BB962C8B-B14F-4D97-AF65-F5344CB8AC3E}">
        <p14:creationId xmlns:p14="http://schemas.microsoft.com/office/powerpoint/2010/main" val="241791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de-DE" sz="1200" dirty="0"/>
              <a:t>EURATEX 2022 SPRING REPORT: PUTTING THE EU TEXTILES STRATEGY IN A GLOBAL CONTEXT, (2022). This  report is an analysis about EU textile &amp;clothing external trade in 2021. See: EURATEX.EU/ news, available at: https://euratex.eu/news/euratex-2022-spring-report-putting-the-eu-textiles-strategy-in-a-global-context/</a:t>
            </a:r>
          </a:p>
          <a:p>
            <a:endParaRPr lang="en-GB" dirty="0"/>
          </a:p>
          <a:p>
            <a:r>
              <a:rPr lang="en-GB" dirty="0"/>
              <a:t>Image Source: Euratex@euratex_eu.Aug.14</a:t>
            </a:r>
          </a:p>
          <a:p>
            <a:r>
              <a:rPr lang="en-GB" dirty="0"/>
              <a:t>https://mobile.twitter.com/euratex_eu</a:t>
            </a:r>
          </a:p>
          <a:p>
            <a:endParaRPr lang="en-GB"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a:t>
            </a:fld>
            <a:endParaRPr lang="de-DE" altLang="en-US"/>
          </a:p>
        </p:txBody>
      </p:sp>
    </p:spTree>
    <p:extLst>
      <p:ext uri="{BB962C8B-B14F-4D97-AF65-F5344CB8AC3E}">
        <p14:creationId xmlns:p14="http://schemas.microsoft.com/office/powerpoint/2010/main" val="1649407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sz="1200" dirty="0" err="1"/>
              <a:t>Mazharul</a:t>
            </a:r>
            <a:r>
              <a:rPr lang="en-GB" sz="1200" dirty="0"/>
              <a:t> Islam Kiron (2021), </a:t>
            </a:r>
            <a:r>
              <a:rPr lang="en-GB" sz="1200" i="1" dirty="0"/>
              <a:t>Impact of Technology in Textile and Apparel Industry, </a:t>
            </a:r>
            <a:r>
              <a:rPr lang="en-GB" sz="1200" i="0" dirty="0"/>
              <a:t>May 26.</a:t>
            </a:r>
          </a:p>
          <a:p>
            <a:r>
              <a:rPr lang="en-GB" sz="1200" i="0" dirty="0"/>
              <a:t>Available at the following address: https://textilelearner.net/technology-in-apparel-industry/</a:t>
            </a:r>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50</a:t>
            </a:fld>
            <a:endParaRPr lang="de-DE" altLang="en-US"/>
          </a:p>
        </p:txBody>
      </p:sp>
    </p:spTree>
    <p:extLst>
      <p:ext uri="{BB962C8B-B14F-4D97-AF65-F5344CB8AC3E}">
        <p14:creationId xmlns:p14="http://schemas.microsoft.com/office/powerpoint/2010/main" val="3421717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p>
          <a:p>
            <a:r>
              <a:rPr lang="en-GB" i="0" dirty="0"/>
              <a:t>It is mentioned that the growing number of online shops poses an increasing threat to local shops, but also increases the potential of companies that operate mainly online.</a:t>
            </a:r>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sz="1200" dirty="0"/>
              <a:t>E-commerce, Roberto Cortese, </a:t>
            </a:r>
            <a:r>
              <a:rPr lang="en-GB" sz="1200" dirty="0" err="1"/>
              <a:t>Unsplash</a:t>
            </a:r>
            <a:endParaRPr lang="en-GB" sz="1200" dirty="0"/>
          </a:p>
          <a:p>
            <a:r>
              <a:rPr lang="en-GB" i="0" dirty="0"/>
              <a:t>https://unsplash.com/photos/ejhjSZKTeeg</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51</a:t>
            </a:fld>
            <a:endParaRPr lang="de-DE" altLang="en-US"/>
          </a:p>
        </p:txBody>
      </p:sp>
    </p:spTree>
    <p:extLst>
      <p:ext uri="{BB962C8B-B14F-4D97-AF65-F5344CB8AC3E}">
        <p14:creationId xmlns:p14="http://schemas.microsoft.com/office/powerpoint/2010/main" val="3292682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sz="1200" dirty="0"/>
              <a:t>ASD Reports (2014), </a:t>
            </a:r>
            <a:r>
              <a:rPr lang="en-GB" sz="1200" i="1" dirty="0"/>
              <a:t>Sensors and Materials for Smart Clothing: The Rise of a Pair of Billion-Dollar Markets, According to the New Study on </a:t>
            </a:r>
            <a:r>
              <a:rPr lang="en-GB" sz="1200" i="1" dirty="0" err="1"/>
              <a:t>ASDReports</a:t>
            </a:r>
            <a:r>
              <a:rPr lang="en-GB" sz="1200" i="1" dirty="0"/>
              <a:t>, </a:t>
            </a:r>
            <a:r>
              <a:rPr lang="en-GB" sz="1200" i="0" dirty="0"/>
              <a:t>October 24. Amsterdam.</a:t>
            </a:r>
          </a:p>
          <a:p>
            <a:r>
              <a:rPr lang="en-GB" sz="1200" i="0" dirty="0"/>
              <a:t>Available at the following address: https://www.asdreports.com/news-3401/sensors-materials-smart-clothing-rise-pair-billiondollar-markets-according-new-study-asdreports</a:t>
            </a:r>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52</a:t>
            </a:fld>
            <a:endParaRPr lang="de-DE" altLang="en-US"/>
          </a:p>
        </p:txBody>
      </p:sp>
    </p:spTree>
    <p:extLst>
      <p:ext uri="{BB962C8B-B14F-4D97-AF65-F5344CB8AC3E}">
        <p14:creationId xmlns:p14="http://schemas.microsoft.com/office/powerpoint/2010/main" val="853986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sz="1200" dirty="0"/>
              <a:t>Rachel Ramirez (2018), </a:t>
            </a:r>
            <a:r>
              <a:rPr lang="en-GB" sz="1200" i="1" dirty="0"/>
              <a:t>WEARABLES, </a:t>
            </a:r>
            <a:r>
              <a:rPr lang="en-GB" sz="1200" i="0" dirty="0"/>
              <a:t>September 28.</a:t>
            </a:r>
          </a:p>
          <a:p>
            <a:r>
              <a:rPr lang="en-GB" sz="1200" i="0" dirty="0"/>
              <a:t>Available at the following address: https://www.asicentral.com/news/web-exclusive/september-2018/artificial-intelligence-and-the-apparel-industry/</a:t>
            </a:r>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53</a:t>
            </a:fld>
            <a:endParaRPr lang="de-DE" altLang="en-US"/>
          </a:p>
        </p:txBody>
      </p:sp>
    </p:spTree>
    <p:extLst>
      <p:ext uri="{BB962C8B-B14F-4D97-AF65-F5344CB8AC3E}">
        <p14:creationId xmlns:p14="http://schemas.microsoft.com/office/powerpoint/2010/main" val="3125613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sz="1200" dirty="0"/>
              <a:t>Rachel Ramirez (2018), </a:t>
            </a:r>
            <a:r>
              <a:rPr lang="en-GB" sz="1200" i="1" dirty="0"/>
              <a:t>WEARABLES, </a:t>
            </a:r>
            <a:r>
              <a:rPr lang="en-GB" sz="1200" i="0" dirty="0"/>
              <a:t>September 28.</a:t>
            </a:r>
          </a:p>
          <a:p>
            <a:r>
              <a:rPr lang="en-GB" sz="1200" i="0" dirty="0"/>
              <a:t>Available at the following address: https://www.asicentral.com/news/web-exclusive/september-2018/artificial-intelligence-and-the-apparel-industry/</a:t>
            </a:r>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54</a:t>
            </a:fld>
            <a:endParaRPr lang="de-DE" altLang="en-US"/>
          </a:p>
        </p:txBody>
      </p:sp>
    </p:spTree>
    <p:extLst>
      <p:ext uri="{BB962C8B-B14F-4D97-AF65-F5344CB8AC3E}">
        <p14:creationId xmlns:p14="http://schemas.microsoft.com/office/powerpoint/2010/main" val="2580863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sz="1200" dirty="0"/>
              <a:t>Wonderspace, Barbara </a:t>
            </a:r>
            <a:r>
              <a:rPr lang="en-GB" sz="1200" dirty="0" err="1"/>
              <a:t>Zandoval</a:t>
            </a:r>
            <a:r>
              <a:rPr lang="en-GB" sz="1200" dirty="0"/>
              <a:t>, </a:t>
            </a:r>
            <a:r>
              <a:rPr lang="en-GB" sz="1200" dirty="0" err="1"/>
              <a:t>Unsplash</a:t>
            </a:r>
            <a:endParaRPr lang="en-GB" sz="1200" dirty="0"/>
          </a:p>
          <a:p>
            <a:r>
              <a:rPr lang="en-GB" sz="1200" dirty="0"/>
              <a:t>https://unsplash.com/photos/w0lI3AkD14A</a:t>
            </a:r>
            <a:endParaRPr lang="en-GB" i="0" dirty="0"/>
          </a:p>
          <a:p>
            <a:endParaRPr lang="en-GB" i="0" dirty="0"/>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55</a:t>
            </a:fld>
            <a:endParaRPr lang="de-DE" altLang="en-US"/>
          </a:p>
        </p:txBody>
      </p:sp>
    </p:spTree>
    <p:extLst>
      <p:ext uri="{BB962C8B-B14F-4D97-AF65-F5344CB8AC3E}">
        <p14:creationId xmlns:p14="http://schemas.microsoft.com/office/powerpoint/2010/main" val="3841796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b="0" i="0" dirty="0">
                <a:solidFill>
                  <a:srgbClr val="111111"/>
                </a:solidFill>
                <a:effectLst/>
                <a:latin typeface="-apple-system"/>
              </a:rPr>
              <a:t>Technology/Innovation</a:t>
            </a:r>
            <a:r>
              <a:rPr lang="en-GB" i="0" dirty="0"/>
              <a:t>, Possessed Photography, </a:t>
            </a:r>
            <a:r>
              <a:rPr lang="en-GB" i="0" dirty="0" err="1"/>
              <a:t>Unsplash</a:t>
            </a:r>
            <a:endParaRPr lang="en-GB" i="0" dirty="0"/>
          </a:p>
          <a:p>
            <a:r>
              <a:rPr lang="en-GB" i="0" dirty="0"/>
              <a:t>https://unsplash.com/photos/jIBMSMs4_kA</a:t>
            </a:r>
          </a:p>
          <a:p>
            <a:endParaRPr lang="en-GB" i="0" dirty="0"/>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56</a:t>
            </a:fld>
            <a:endParaRPr lang="de-DE" altLang="en-US"/>
          </a:p>
        </p:txBody>
      </p:sp>
    </p:spTree>
    <p:extLst>
      <p:ext uri="{BB962C8B-B14F-4D97-AF65-F5344CB8AC3E}">
        <p14:creationId xmlns:p14="http://schemas.microsoft.com/office/powerpoint/2010/main" val="776304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 Boland (2021), </a:t>
            </a:r>
            <a:r>
              <a:rPr lang="en-GB" i="1" dirty="0"/>
              <a:t>Which trends offer opportunities or pose threats in the European apparel market?, </a:t>
            </a:r>
            <a:r>
              <a:rPr lang="en-GB" i="0" dirty="0"/>
              <a:t>November 23.</a:t>
            </a:r>
          </a:p>
          <a:p>
            <a:r>
              <a:rPr lang="en-GB" i="0" dirty="0"/>
              <a:t>This  study has been carried out on behalf of CBI by M-Brain GmbH by </a:t>
            </a:r>
            <a:r>
              <a:rPr lang="en-GB" dirty="0"/>
              <a:t>Christine Boland, International Trend Watcher and Consultant.</a:t>
            </a:r>
            <a:endParaRPr lang="en-GB" i="0" dirty="0"/>
          </a:p>
          <a:p>
            <a:r>
              <a:rPr lang="en-GB" i="0" dirty="0"/>
              <a:t>Available at the following address:</a:t>
            </a:r>
          </a:p>
          <a:p>
            <a:r>
              <a:rPr lang="en-GB" i="0" dirty="0"/>
              <a:t>https://www.cbi.eu/market-information/apparel/trends#sustainability-is-new-industry-standard</a:t>
            </a:r>
          </a:p>
          <a:p>
            <a:endParaRPr lang="en-GB" i="0" dirty="0"/>
          </a:p>
          <a:p>
            <a:r>
              <a:rPr lang="en-GB" i="0" dirty="0"/>
              <a:t>Image source: </a:t>
            </a:r>
            <a:r>
              <a:rPr lang="en-GB" dirty="0"/>
              <a:t>Christine Boland (2021), </a:t>
            </a:r>
            <a:r>
              <a:rPr lang="en-GB" i="1" dirty="0"/>
              <a:t>Which trends offer opportunities or pose threats in the European apparel market?, </a:t>
            </a:r>
            <a:r>
              <a:rPr lang="en-GB" i="0" dirty="0"/>
              <a:t>November 23</a:t>
            </a:r>
          </a:p>
          <a:p>
            <a:r>
              <a:rPr lang="en-GB" i="0" dirty="0"/>
              <a:t>Available at the following address:</a:t>
            </a:r>
          </a:p>
          <a:p>
            <a:r>
              <a:rPr lang="en-GB" i="0" dirty="0"/>
              <a:t>https://www.cbi.eu/market-information/apparel/trends#sustainability-is-new-industry-standard</a:t>
            </a:r>
          </a:p>
          <a:p>
            <a:endParaRPr lang="en-GB" i="0" dirty="0"/>
          </a:p>
          <a:p>
            <a:endParaRPr lang="en-GB" i="0"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57</a:t>
            </a:fld>
            <a:endParaRPr lang="de-DE" altLang="en-US"/>
          </a:p>
        </p:txBody>
      </p:sp>
    </p:spTree>
    <p:extLst>
      <p:ext uri="{BB962C8B-B14F-4D97-AF65-F5344CB8AC3E}">
        <p14:creationId xmlns:p14="http://schemas.microsoft.com/office/powerpoint/2010/main" val="2303685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GB" dirty="0"/>
              <a:t>Anthesis, </a:t>
            </a:r>
            <a:r>
              <a:rPr lang="en-GB" i="1" dirty="0"/>
              <a:t>Sustainability in the Apparel, Textiles, Footwear and Homeware Industries</a:t>
            </a:r>
          </a:p>
          <a:p>
            <a:r>
              <a:rPr lang="en-GB" dirty="0"/>
              <a:t>https://www.anthesisgroup.com/retail-sector/apparel-footwear-textiles/</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58</a:t>
            </a:fld>
            <a:endParaRPr lang="de-DE" altLang="en-US"/>
          </a:p>
        </p:txBody>
      </p:sp>
    </p:spTree>
    <p:extLst>
      <p:ext uri="{BB962C8B-B14F-4D97-AF65-F5344CB8AC3E}">
        <p14:creationId xmlns:p14="http://schemas.microsoft.com/office/powerpoint/2010/main" val="1376192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60</a:t>
            </a:fld>
            <a:endParaRPr lang="de-DE" altLang="en-US"/>
          </a:p>
        </p:txBody>
      </p:sp>
    </p:spTree>
    <p:extLst>
      <p:ext uri="{BB962C8B-B14F-4D97-AF65-F5344CB8AC3E}">
        <p14:creationId xmlns:p14="http://schemas.microsoft.com/office/powerpoint/2010/main" val="55297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de-DE" sz="1200" dirty="0"/>
              <a:t>EURATEX 2022 SPRING REPORT: PUTTING THE EU TEXTILES STRATEGY IN A GLOBAL CONTEXT, (2022). This  report is an analysis about EU textile &amp;clothing external trade in 2021. See: EURATEX.EU/ news, available at: https://euratex.eu/news/euratex-2022-spring-report-putting-the-eu-textiles-strategy-in-a-global-context/</a:t>
            </a:r>
          </a:p>
          <a:p>
            <a:endParaRPr lang="en-GB" dirty="0"/>
          </a:p>
          <a:p>
            <a:r>
              <a:rPr lang="en-GB" dirty="0"/>
              <a:t>Image Source: EURATEX Facts &amp; Key Figures, 2022, p.8</a:t>
            </a:r>
          </a:p>
          <a:p>
            <a:r>
              <a:rPr lang="en-GB" dirty="0"/>
              <a:t>httpshttps://euratex.eu/wp-content/uploads/EURATEX_FactsKey_Figures_2022rev-1.pdf</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6</a:t>
            </a:fld>
            <a:endParaRPr lang="de-DE" altLang="en-US"/>
          </a:p>
        </p:txBody>
      </p:sp>
    </p:spTree>
    <p:extLst>
      <p:ext uri="{BB962C8B-B14F-4D97-AF65-F5344CB8AC3E}">
        <p14:creationId xmlns:p14="http://schemas.microsoft.com/office/powerpoint/2010/main" val="13203815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61</a:t>
            </a:fld>
            <a:endParaRPr lang="de-DE" altLang="en-US"/>
          </a:p>
        </p:txBody>
      </p:sp>
    </p:spTree>
    <p:extLst>
      <p:ext uri="{BB962C8B-B14F-4D97-AF65-F5344CB8AC3E}">
        <p14:creationId xmlns:p14="http://schemas.microsoft.com/office/powerpoint/2010/main" val="2952453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62</a:t>
            </a:fld>
            <a:endParaRPr lang="de-DE" altLang="en-US"/>
          </a:p>
        </p:txBody>
      </p:sp>
    </p:spTree>
    <p:extLst>
      <p:ext uri="{BB962C8B-B14F-4D97-AF65-F5344CB8AC3E}">
        <p14:creationId xmlns:p14="http://schemas.microsoft.com/office/powerpoint/2010/main" val="2805656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63</a:t>
            </a:fld>
            <a:endParaRPr lang="de-DE" altLang="en-US"/>
          </a:p>
        </p:txBody>
      </p:sp>
    </p:spTree>
    <p:extLst>
      <p:ext uri="{BB962C8B-B14F-4D97-AF65-F5344CB8AC3E}">
        <p14:creationId xmlns:p14="http://schemas.microsoft.com/office/powerpoint/2010/main" val="309241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de-DE" sz="1200" dirty="0"/>
              <a:t>EURATEX 2022 SPRING REPORT: PUTTING THE EU TEXTILES STRATEGY IN A GLOBAL CONTEXT, (2022). This  report is an analysis about EU textile &amp;clothing external trade in 2021. See: EURATEX.EU/ news, available at: https://euratex.eu/news/euratex-2022-spring-report-putting-the-eu-textiles-strategy-in-a-global-context/</a:t>
            </a:r>
          </a:p>
          <a:p>
            <a:endParaRPr lang="en-GB" dirty="0"/>
          </a:p>
          <a:p>
            <a:r>
              <a:rPr lang="en-GB" dirty="0"/>
              <a:t>Table and graph Source: EURATEX Facts &amp; Key Figures, p.9 (2022)</a:t>
            </a:r>
          </a:p>
          <a:p>
            <a:r>
              <a:rPr lang="en-GB" dirty="0"/>
              <a:t>https://euratex.eu/wp-content/uploads/EURATEX_FactsKey_Figures_2022rev-1.pdf</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7</a:t>
            </a:fld>
            <a:endParaRPr lang="de-DE" altLang="en-US"/>
          </a:p>
        </p:txBody>
      </p:sp>
    </p:spTree>
    <p:extLst>
      <p:ext uri="{BB962C8B-B14F-4D97-AF65-F5344CB8AC3E}">
        <p14:creationId xmlns:p14="http://schemas.microsoft.com/office/powerpoint/2010/main" val="42841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de-DE" sz="1200" dirty="0"/>
              <a:t>EURATEX 2022 SPRING REPORT: PUTTING THE EU TEXTILES STRATEGY IN A GLOBAL CONTEXT, (2022). This  report is an analysis about EU textile &amp;clothing external trade in 2021. See: EURATEX.EU/ news, available at: https://euratex.eu/news/euratex-2022-spring-report-putting-the-eu-textiles-strategy-in-a-global-context/</a:t>
            </a:r>
          </a:p>
          <a:p>
            <a:endParaRPr lang="en-GB" dirty="0"/>
          </a:p>
          <a:p>
            <a:r>
              <a:rPr lang="en-GB" dirty="0"/>
              <a:t>Table and graph Source: EURATEX Facts &amp; Key Figures, p.10 (2022)</a:t>
            </a:r>
          </a:p>
          <a:p>
            <a:r>
              <a:rPr lang="en-GB" dirty="0"/>
              <a:t>https://euratex.eu/wp-content/uploads/EURATEX_FactsKey_Figures_2022rev-1.pdf</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8</a:t>
            </a:fld>
            <a:endParaRPr lang="de-DE" altLang="en-US"/>
          </a:p>
        </p:txBody>
      </p:sp>
    </p:spTree>
    <p:extLst>
      <p:ext uri="{BB962C8B-B14F-4D97-AF65-F5344CB8AC3E}">
        <p14:creationId xmlns:p14="http://schemas.microsoft.com/office/powerpoint/2010/main" val="368698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de-DE" sz="1200" dirty="0"/>
              <a:t>EURATEX 2022 SPRING REPORT: PUTTING THE EU TEXTILES STRATEGY IN A GLOBAL CONTEXT, (2022). This  report is an analysis about EU textile &amp;clothing external trade in 2021. See: EURATEX.EU/ news, available at: https://euratex.eu/news/euratex-2022-spring-report-putting-the-eu-textiles-strategy-in-a-global-context/</a:t>
            </a:r>
          </a:p>
          <a:p>
            <a:endParaRPr lang="en-GB" dirty="0"/>
          </a:p>
          <a:p>
            <a:r>
              <a:rPr lang="en-GB" dirty="0"/>
              <a:t>Graph Source: EURATEX Facts &amp; Key Figures, p.12-13 (2022)</a:t>
            </a:r>
          </a:p>
          <a:p>
            <a:r>
              <a:rPr lang="en-GB" dirty="0"/>
              <a:t>https://euratex.eu/wp-content/uploads/EURATEX_FactsKey_Figures_2022rev-1.pdf</a:t>
            </a:r>
          </a:p>
        </p:txBody>
      </p:sp>
      <p:sp>
        <p:nvSpPr>
          <p:cNvPr id="4" name="Slide Number Placeholder 3"/>
          <p:cNvSpPr>
            <a:spLocks noGrp="1"/>
          </p:cNvSpPr>
          <p:nvPr>
            <p:ph type="sldNum" sz="quarter" idx="5"/>
          </p:nvPr>
        </p:nvSpPr>
        <p:spPr/>
        <p:txBody>
          <a:bodyPr/>
          <a:lstStyle/>
          <a:p>
            <a:pPr>
              <a:defRPr/>
            </a:pPr>
            <a:fld id="{FCBF3575-D56C-A543-B959-274890622862}" type="slidenum">
              <a:rPr lang="de-DE" altLang="en-US" smtClean="0"/>
              <a:pPr>
                <a:defRPr/>
              </a:pPr>
              <a:t>9</a:t>
            </a:fld>
            <a:endParaRPr lang="de-DE" altLang="en-US"/>
          </a:p>
        </p:txBody>
      </p:sp>
    </p:spTree>
    <p:extLst>
      <p:ext uri="{BB962C8B-B14F-4D97-AF65-F5344CB8AC3E}">
        <p14:creationId xmlns:p14="http://schemas.microsoft.com/office/powerpoint/2010/main" val="21686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id="{63004DCB-DEBB-744A-A92A-F46C0F7F07CA}"/>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2AA1C6FF-7E5E-864A-9A7D-1815D1443FD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D757726E-6D40-354F-9FF1-1755713A353A}"/>
              </a:ext>
            </a:extLst>
          </p:cNvPr>
          <p:cNvSpPr>
            <a:spLocks noGrp="1"/>
          </p:cNvSpPr>
          <p:nvPr>
            <p:ph type="sldNum" sz="quarter" idx="12"/>
          </p:nvPr>
        </p:nvSpPr>
        <p:spPr>
          <a:xfrm>
            <a:off x="5292725" y="4767263"/>
            <a:ext cx="2057400" cy="274637"/>
          </a:xfrm>
        </p:spPr>
        <p:txBody>
          <a:bodyPr/>
          <a:lstStyle>
            <a:lvl1pPr>
              <a:defRPr/>
            </a:lvl1pPr>
          </a:lstStyle>
          <a:p>
            <a:pPr>
              <a:defRPr/>
            </a:pPr>
            <a:fld id="{A0E3C12A-6246-9642-86BA-58FDAD2E2451}" type="slidenum">
              <a:rPr lang="de-DE" altLang="de-DE"/>
              <a:pPr>
                <a:defRPr/>
              </a:pPr>
              <a:t>‹Nr.›</a:t>
            </a:fld>
            <a:endParaRPr lang="de-DE" altLang="de-DE"/>
          </a:p>
        </p:txBody>
      </p:sp>
    </p:spTree>
    <p:extLst>
      <p:ext uri="{BB962C8B-B14F-4D97-AF65-F5344CB8AC3E}">
        <p14:creationId xmlns:p14="http://schemas.microsoft.com/office/powerpoint/2010/main" val="274639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808921A9-7967-A240-B6F9-F136B7163755}"/>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FC4457ED-E0C6-2540-808E-629DD9F1C8D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378AE44C-5D0F-7D49-8073-52B85AEE3F71}"/>
              </a:ext>
            </a:extLst>
          </p:cNvPr>
          <p:cNvSpPr>
            <a:spLocks noGrp="1"/>
          </p:cNvSpPr>
          <p:nvPr>
            <p:ph type="sldNum" sz="quarter" idx="12"/>
          </p:nvPr>
        </p:nvSpPr>
        <p:spPr/>
        <p:txBody>
          <a:bodyPr/>
          <a:lstStyle>
            <a:lvl1pPr>
              <a:defRPr/>
            </a:lvl1pPr>
          </a:lstStyle>
          <a:p>
            <a:pPr>
              <a:defRPr/>
            </a:pPr>
            <a:fld id="{D132FB66-F46F-E84A-9060-A82F498BE8E3}" type="slidenum">
              <a:rPr lang="de-DE" altLang="de-DE"/>
              <a:pPr>
                <a:defRPr/>
              </a:pPr>
              <a:t>‹Nr.›</a:t>
            </a:fld>
            <a:endParaRPr lang="de-DE" altLang="de-DE"/>
          </a:p>
        </p:txBody>
      </p:sp>
    </p:spTree>
    <p:extLst>
      <p:ext uri="{BB962C8B-B14F-4D97-AF65-F5344CB8AC3E}">
        <p14:creationId xmlns:p14="http://schemas.microsoft.com/office/powerpoint/2010/main" val="357064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337DB703-84FD-8D46-81F1-217838FD70A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DF877769-84EC-CE47-9E10-B9864681A34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165801F0-D701-AC43-83B7-75CC3321D654}"/>
              </a:ext>
            </a:extLst>
          </p:cNvPr>
          <p:cNvSpPr>
            <a:spLocks noGrp="1"/>
          </p:cNvSpPr>
          <p:nvPr>
            <p:ph type="sldNum" sz="quarter" idx="12"/>
          </p:nvPr>
        </p:nvSpPr>
        <p:spPr/>
        <p:txBody>
          <a:bodyPr/>
          <a:lstStyle>
            <a:lvl1pPr>
              <a:defRPr/>
            </a:lvl1pPr>
          </a:lstStyle>
          <a:p>
            <a:pPr>
              <a:defRPr/>
            </a:pPr>
            <a:fld id="{845AC64B-3340-174B-8A96-811AA8D14AEC}" type="slidenum">
              <a:rPr lang="de-DE" altLang="de-DE"/>
              <a:pPr>
                <a:defRPr/>
              </a:pPr>
              <a:t>‹Nr.›</a:t>
            </a:fld>
            <a:endParaRPr lang="de-DE" altLang="de-DE"/>
          </a:p>
        </p:txBody>
      </p:sp>
    </p:spTree>
    <p:extLst>
      <p:ext uri="{BB962C8B-B14F-4D97-AF65-F5344CB8AC3E}">
        <p14:creationId xmlns:p14="http://schemas.microsoft.com/office/powerpoint/2010/main" val="101680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16146D00-9937-8348-8C66-B7A77386D2ED}"/>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9C0807FE-226C-BE48-B1E6-B93484E195A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634A5CD-6F83-AD46-86C2-AB83937268AB}"/>
              </a:ext>
            </a:extLst>
          </p:cNvPr>
          <p:cNvSpPr>
            <a:spLocks noGrp="1"/>
          </p:cNvSpPr>
          <p:nvPr>
            <p:ph type="sldNum" sz="quarter" idx="12"/>
          </p:nvPr>
        </p:nvSpPr>
        <p:spPr/>
        <p:txBody>
          <a:bodyPr/>
          <a:lstStyle>
            <a:lvl1pPr>
              <a:defRPr/>
            </a:lvl1pPr>
          </a:lstStyle>
          <a:p>
            <a:pPr>
              <a:defRPr/>
            </a:pPr>
            <a:fld id="{65F3C9F3-AB26-8548-99C2-C9F58A87A3E8}" type="slidenum">
              <a:rPr lang="de-DE" altLang="de-DE"/>
              <a:pPr>
                <a:defRPr/>
              </a:pPr>
              <a:t>‹Nr.›</a:t>
            </a:fld>
            <a:endParaRPr lang="de-DE" altLang="de-DE"/>
          </a:p>
        </p:txBody>
      </p:sp>
    </p:spTree>
    <p:extLst>
      <p:ext uri="{BB962C8B-B14F-4D97-AF65-F5344CB8AC3E}">
        <p14:creationId xmlns:p14="http://schemas.microsoft.com/office/powerpoint/2010/main" val="18473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B91FADF2-D297-FC44-A670-149A148E15B1}"/>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2CCA43C8-6149-304E-92A0-3586AC6775E0}"/>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D3377085-93B4-E24E-93A9-7CF963A966BA}"/>
              </a:ext>
            </a:extLst>
          </p:cNvPr>
          <p:cNvSpPr>
            <a:spLocks noGrp="1"/>
          </p:cNvSpPr>
          <p:nvPr>
            <p:ph type="sldNum" sz="quarter" idx="12"/>
          </p:nvPr>
        </p:nvSpPr>
        <p:spPr/>
        <p:txBody>
          <a:bodyPr/>
          <a:lstStyle>
            <a:lvl1pPr>
              <a:defRPr/>
            </a:lvl1pPr>
          </a:lstStyle>
          <a:p>
            <a:pPr>
              <a:defRPr/>
            </a:pPr>
            <a:fld id="{8CFB8993-7BB2-FA43-929E-09D2CFE1C719}" type="slidenum">
              <a:rPr lang="de-DE" altLang="de-DE"/>
              <a:pPr>
                <a:defRPr/>
              </a:pPr>
              <a:t>‹Nr.›</a:t>
            </a:fld>
            <a:endParaRPr lang="de-DE" altLang="de-DE"/>
          </a:p>
        </p:txBody>
      </p:sp>
    </p:spTree>
    <p:extLst>
      <p:ext uri="{BB962C8B-B14F-4D97-AF65-F5344CB8AC3E}">
        <p14:creationId xmlns:p14="http://schemas.microsoft.com/office/powerpoint/2010/main" val="421496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B97CA85C-5521-6D46-8EA9-972033A5F747}"/>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F83276BC-2A80-A54B-8CBA-9356441E1BF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BEC68891-7878-A34D-8BDE-6624EC7B0B73}"/>
              </a:ext>
            </a:extLst>
          </p:cNvPr>
          <p:cNvSpPr>
            <a:spLocks noGrp="1"/>
          </p:cNvSpPr>
          <p:nvPr>
            <p:ph type="sldNum" sz="quarter" idx="12"/>
          </p:nvPr>
        </p:nvSpPr>
        <p:spPr/>
        <p:txBody>
          <a:bodyPr/>
          <a:lstStyle>
            <a:lvl1pPr>
              <a:defRPr/>
            </a:lvl1pPr>
          </a:lstStyle>
          <a:p>
            <a:pPr>
              <a:defRPr/>
            </a:pPr>
            <a:fld id="{131121BB-71C0-AF44-A1C3-33AD1AADAD0C}" type="slidenum">
              <a:rPr lang="de-DE" altLang="de-DE"/>
              <a:pPr>
                <a:defRPr/>
              </a:pPr>
              <a:t>‹Nr.›</a:t>
            </a:fld>
            <a:endParaRPr lang="de-DE" altLang="de-DE"/>
          </a:p>
        </p:txBody>
      </p:sp>
    </p:spTree>
    <p:extLst>
      <p:ext uri="{BB962C8B-B14F-4D97-AF65-F5344CB8AC3E}">
        <p14:creationId xmlns:p14="http://schemas.microsoft.com/office/powerpoint/2010/main" val="118461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id="{526291BF-A810-334B-96EF-D79DF4A2DC8D}"/>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id="{5265AC13-048E-694E-9894-826598D78FDC}"/>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id="{95D59455-A3EC-FD4C-BE52-C33F576AC716}"/>
              </a:ext>
            </a:extLst>
          </p:cNvPr>
          <p:cNvSpPr>
            <a:spLocks noGrp="1"/>
          </p:cNvSpPr>
          <p:nvPr>
            <p:ph type="sldNum" sz="quarter" idx="12"/>
          </p:nvPr>
        </p:nvSpPr>
        <p:spPr/>
        <p:txBody>
          <a:bodyPr/>
          <a:lstStyle>
            <a:lvl1pPr>
              <a:defRPr/>
            </a:lvl1pPr>
          </a:lstStyle>
          <a:p>
            <a:pPr>
              <a:defRPr/>
            </a:pPr>
            <a:fld id="{B890D148-0445-C24B-B492-D024BA1DD571}" type="slidenum">
              <a:rPr lang="de-DE" altLang="de-DE"/>
              <a:pPr>
                <a:defRPr/>
              </a:pPr>
              <a:t>‹Nr.›</a:t>
            </a:fld>
            <a:endParaRPr lang="de-DE" altLang="de-DE"/>
          </a:p>
        </p:txBody>
      </p:sp>
    </p:spTree>
    <p:extLst>
      <p:ext uri="{BB962C8B-B14F-4D97-AF65-F5344CB8AC3E}">
        <p14:creationId xmlns:p14="http://schemas.microsoft.com/office/powerpoint/2010/main" val="139288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14EE4C6F-41EE-C540-B410-6ED6DB16098A}"/>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ECCB4373-78D7-1B42-B675-FC7E4E1DA6A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3E3714DA-63D1-C44F-BD91-59A297F9EBE8}"/>
              </a:ext>
            </a:extLst>
          </p:cNvPr>
          <p:cNvSpPr>
            <a:spLocks noGrp="1"/>
          </p:cNvSpPr>
          <p:nvPr>
            <p:ph type="sldNum" sz="quarter" idx="12"/>
          </p:nvPr>
        </p:nvSpPr>
        <p:spPr/>
        <p:txBody>
          <a:bodyPr/>
          <a:lstStyle>
            <a:lvl1pPr>
              <a:defRPr/>
            </a:lvl1pPr>
          </a:lstStyle>
          <a:p>
            <a:pPr>
              <a:defRPr/>
            </a:pPr>
            <a:fld id="{D9501AB1-8942-6248-AB92-F2504336DFD1}" type="slidenum">
              <a:rPr lang="de-DE" altLang="de-DE"/>
              <a:pPr>
                <a:defRPr/>
              </a:pPr>
              <a:t>‹Nr.›</a:t>
            </a:fld>
            <a:endParaRPr lang="de-DE" altLang="de-DE"/>
          </a:p>
        </p:txBody>
      </p:sp>
    </p:spTree>
    <p:extLst>
      <p:ext uri="{BB962C8B-B14F-4D97-AF65-F5344CB8AC3E}">
        <p14:creationId xmlns:p14="http://schemas.microsoft.com/office/powerpoint/2010/main" val="141343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5B112-1001-9041-AF5B-EDD7BE55D7BB}"/>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A4E9A24E-5E31-C644-B071-B6756C126A0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id="{8F5CBAF6-6C9C-BC44-8695-93693283BDC1}"/>
              </a:ext>
            </a:extLst>
          </p:cNvPr>
          <p:cNvSpPr>
            <a:spLocks noGrp="1"/>
          </p:cNvSpPr>
          <p:nvPr>
            <p:ph type="sldNum" sz="quarter" idx="12"/>
          </p:nvPr>
        </p:nvSpPr>
        <p:spPr/>
        <p:txBody>
          <a:bodyPr/>
          <a:lstStyle>
            <a:lvl1pPr>
              <a:defRPr/>
            </a:lvl1pPr>
          </a:lstStyle>
          <a:p>
            <a:pPr>
              <a:defRPr/>
            </a:pPr>
            <a:fld id="{279373F7-51A0-3442-BECE-B3AAC23B9549}" type="slidenum">
              <a:rPr lang="de-DE" altLang="de-DE"/>
              <a:pPr>
                <a:defRPr/>
              </a:pPr>
              <a:t>‹Nr.›</a:t>
            </a:fld>
            <a:endParaRPr lang="de-DE" altLang="de-DE"/>
          </a:p>
        </p:txBody>
      </p:sp>
    </p:spTree>
    <p:extLst>
      <p:ext uri="{BB962C8B-B14F-4D97-AF65-F5344CB8AC3E}">
        <p14:creationId xmlns:p14="http://schemas.microsoft.com/office/powerpoint/2010/main" val="38075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A622DB84-E395-C04B-AA78-8EDEF795B629}"/>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0E5BBA21-DF6B-6A40-9AE7-09F5C1811CBA}"/>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0635FD48-B2B9-9E47-B319-32DEA34D0D63}"/>
              </a:ext>
            </a:extLst>
          </p:cNvPr>
          <p:cNvSpPr>
            <a:spLocks noGrp="1"/>
          </p:cNvSpPr>
          <p:nvPr>
            <p:ph type="sldNum" sz="quarter" idx="12"/>
          </p:nvPr>
        </p:nvSpPr>
        <p:spPr/>
        <p:txBody>
          <a:bodyPr/>
          <a:lstStyle>
            <a:lvl1pPr>
              <a:defRPr/>
            </a:lvl1pPr>
          </a:lstStyle>
          <a:p>
            <a:pPr>
              <a:defRPr/>
            </a:pPr>
            <a:fld id="{D24F3FB9-8A79-6844-8D4B-A901A796E8E8}" type="slidenum">
              <a:rPr lang="de-DE" altLang="de-DE"/>
              <a:pPr>
                <a:defRPr/>
              </a:pPr>
              <a:t>‹Nr.›</a:t>
            </a:fld>
            <a:endParaRPr lang="de-DE" altLang="de-DE"/>
          </a:p>
        </p:txBody>
      </p:sp>
    </p:spTree>
    <p:extLst>
      <p:ext uri="{BB962C8B-B14F-4D97-AF65-F5344CB8AC3E}">
        <p14:creationId xmlns:p14="http://schemas.microsoft.com/office/powerpoint/2010/main" val="239315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9DB85538-89A0-BE4A-9A47-A38C02985C7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D47483E9-0B09-1449-82BD-987CCCACD382}"/>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4736EE31-85D8-F44A-A0E2-A14CD74A0C59}"/>
              </a:ext>
            </a:extLst>
          </p:cNvPr>
          <p:cNvSpPr>
            <a:spLocks noGrp="1"/>
          </p:cNvSpPr>
          <p:nvPr>
            <p:ph type="sldNum" sz="quarter" idx="12"/>
          </p:nvPr>
        </p:nvSpPr>
        <p:spPr/>
        <p:txBody>
          <a:bodyPr/>
          <a:lstStyle>
            <a:lvl1pPr>
              <a:defRPr/>
            </a:lvl1pPr>
          </a:lstStyle>
          <a:p>
            <a:pPr>
              <a:defRPr/>
            </a:pPr>
            <a:fld id="{150416FE-23AB-874F-B95C-B7917D0065AF}" type="slidenum">
              <a:rPr lang="de-DE" altLang="de-DE"/>
              <a:pPr>
                <a:defRPr/>
              </a:pPr>
              <a:t>‹Nr.›</a:t>
            </a:fld>
            <a:endParaRPr lang="de-DE" altLang="de-DE"/>
          </a:p>
        </p:txBody>
      </p:sp>
    </p:spTree>
    <p:extLst>
      <p:ext uri="{BB962C8B-B14F-4D97-AF65-F5344CB8AC3E}">
        <p14:creationId xmlns:p14="http://schemas.microsoft.com/office/powerpoint/2010/main" val="20829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EF20A51-6268-4E49-9345-CBC99B498CC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id="{C51E2472-626B-3849-902F-6A5AE9F53C73}"/>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4BA6ED3B-381F-6347-91AA-C5F426B2B7A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B2F33F73-9BB6-F14E-BB8B-A8238ECD161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C4D7A9C7-CC78-D049-8D70-1BA3103ADFBE}"/>
              </a:ext>
            </a:extLst>
          </p:cNvPr>
          <p:cNvSpPr>
            <a:spLocks noGrp="1"/>
          </p:cNvSpPr>
          <p:nvPr>
            <p:ph type="sldNum" sz="quarter" idx="4"/>
          </p:nvPr>
        </p:nvSpPr>
        <p:spPr>
          <a:xfrm>
            <a:off x="5003800" y="4773613"/>
            <a:ext cx="20574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F9352ADF-0BD1-CC48-B455-EBBC9FBDBF87}" type="slidenum">
              <a:rPr lang="en-US" altLang="en-US"/>
              <a:pPr>
                <a:defRPr/>
              </a:pPr>
              <a:t>‹Nr.›</a:t>
            </a:fld>
            <a:endParaRPr lang="en-US" altLang="en-US"/>
          </a:p>
        </p:txBody>
      </p:sp>
      <p:pic>
        <p:nvPicPr>
          <p:cNvPr id="1031" name="Grafik 3">
            <a:extLst>
              <a:ext uri="{FF2B5EF4-FFF2-40B4-BE49-F238E27FC236}">
                <a16:creationId xmlns:a16="http://schemas.microsoft.com/office/drawing/2014/main" id="{C0C2816F-9769-3644-BBE1-C9C3392655C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id="{3CDFC841-7B7E-A244-AC2A-3D2A4A15F022}"/>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0061B39C-5D56-484C-A4E7-7323E4F09D30}"/>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D7EA56E4-85CB-D444-8D72-FF97AF8D1281}"/>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D58BF42D-AFCF-8548-AF52-5610DFFEC392}"/>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861F7316-7BC2-F944-883C-ED86E1BC5BBF}"/>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FE702E92-9CA5-FD48-990C-F373C875A08B}"/>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id="{FF141F73-2127-FF4D-AD27-4A1315AE778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18/10/relationships/comments" Target="../comments/modernComment_164_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hyperlink" Target="https://www.epc.eu/content/PDF/2020/Towards_a_green_competitive_and_resilient_EU_economy.pdf" TargetMode="External"/><Relationship Id="rId3" Type="http://schemas.openxmlformats.org/officeDocument/2006/relationships/hyperlink" Target="http://ieomsociety.org/southafrica2018/papers/136.pdf" TargetMode="External"/><Relationship Id="rId7" Type="http://schemas.openxmlformats.org/officeDocument/2006/relationships/hyperlink" Target="https://www.researchgate.net/profile/Ebru-Goekalp/publication/332410328_Industry_40_Revolution_in_Clothing_and_Apparel_Factories_Apparel_40/links/5d7212064585151ee4a0d94a/Industry-40-Revolution-in-Clothing-and-Apparel-Factories-Apparel-40.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stockholmresilience.org/download/18.66e0efc517643c2b8103605/1617805679501/Sustainable%20Textiles%20Synthesis%20Report.pdf" TargetMode="External"/><Relationship Id="rId5" Type="http://schemas.openxmlformats.org/officeDocument/2006/relationships/hyperlink" Target="https://www.elgaronline.com/view/edcoll/9781789908503/9781789908503.00010.xml" TargetMode="External"/><Relationship Id="rId4" Type="http://schemas.openxmlformats.org/officeDocument/2006/relationships/hyperlink" Target="https://doi.org/10.4337/9781789908510.00010" TargetMode="External"/><Relationship Id="rId9" Type="http://schemas.microsoft.com/office/2018/10/relationships/comments" Target="../comments/modernComment_189_0.xml"/></Relationships>
</file>

<file path=ppt/slides/_rels/slide61.xml.rels><?xml version="1.0" encoding="UTF-8" standalone="yes"?>
<Relationships xmlns="http://schemas.openxmlformats.org/package/2006/relationships"><Relationship Id="rId8" Type="http://schemas.openxmlformats.org/officeDocument/2006/relationships/hyperlink" Target="http://dx.doi.org/10.1007/978-981-10-2639-3_6" TargetMode="External"/><Relationship Id="rId3" Type="http://schemas.openxmlformats.org/officeDocument/2006/relationships/hyperlink" Target="https://doi.org/10.3390/su141610275" TargetMode="External"/><Relationship Id="rId7" Type="http://schemas.openxmlformats.org/officeDocument/2006/relationships/hyperlink" Target="https://doi.org/10.3390/su140105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oi.org/10.3390/su12229383" TargetMode="External"/><Relationship Id="rId5" Type="http://schemas.openxmlformats.org/officeDocument/2006/relationships/hyperlink" Target="https://doi.org/10.3390/su8010043" TargetMode="External"/><Relationship Id="rId4" Type="http://schemas.openxmlformats.org/officeDocument/2006/relationships/hyperlink" Target="https://doi.org/10.3390/su10041039" TargetMode="External"/><Relationship Id="rId9" Type="http://schemas.openxmlformats.org/officeDocument/2006/relationships/hyperlink" Target="https://www.researchgate.net/publication/309173543_Sustainable_Design_and_Business_Models_in_Textile_and_Fashion_Industry"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ec.europa.eu/commission/sites/beta-political/files/political-guidelines-nextcommission_en.pdf" TargetMode="External"/><Relationship Id="rId7" Type="http://schemas.openxmlformats.org/officeDocument/2006/relationships/hyperlink" Target="https://unsplash.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sgtgroup.net/en/expert-solutions-for-sustainable-textiles-and-apparel-production" TargetMode="External"/><Relationship Id="rId5" Type="http://schemas.openxmlformats.org/officeDocument/2006/relationships/hyperlink" Target="https://in.apparelresources.com/technology-news/manufacturing-tech/industry-4-0-technologies-apparel-manufacturing-challenges-ahead/" TargetMode="External"/><Relationship Id="rId4" Type="http://schemas.openxmlformats.org/officeDocument/2006/relationships/hyperlink" Target="https://www.sas.com/sas/offers/20/artificial-intelligence-of-things.html?utm_source=google&amp;utm_medium=cpc&amp;utm_campaign=iot-gen-emea&amp;gclid=Cj0KCQiAr5iQBhCsARIsAPcwRONleFVHa31kgobhR7X_RC9bgvjUywbrAIOaxQEJnyLOR5nd3zSTxq4aAoASEALw_wcB"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manuela_avadanei@yahoo.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microsoft.com/office/2018/10/relationships/comments" Target="../comments/modernComment_1C6_0.xml"/><Relationship Id="rId4" Type="http://schemas.openxmlformats.org/officeDocument/2006/relationships/hyperlink" Target="mailto:mavad@tex.tuiasi.r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Grafik 7">
            <a:extLst>
              <a:ext uri="{FF2B5EF4-FFF2-40B4-BE49-F238E27FC236}">
                <a16:creationId xmlns:a16="http://schemas.microsoft.com/office/drawing/2014/main" id="{AD3B83FE-A369-924D-BCFF-A3DC3F84C76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3535" y="355210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8">
            <a:extLst>
              <a:ext uri="{FF2B5EF4-FFF2-40B4-BE49-F238E27FC236}">
                <a16:creationId xmlns:a16="http://schemas.microsoft.com/office/drawing/2014/main" id="{715D171B-213E-C344-8AD8-F15033472B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775" y="367345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a16="http://schemas.microsoft.com/office/drawing/2014/main" id="{61E3CDDB-9CF7-B441-AE02-DA6A97CF52FB}"/>
              </a:ext>
            </a:extLst>
          </p:cNvPr>
          <p:cNvPicPr>
            <a:picLocks noChangeAspect="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860032" y="3355955"/>
            <a:ext cx="91757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1">
            <a:extLst>
              <a:ext uri="{FF2B5EF4-FFF2-40B4-BE49-F238E27FC236}">
                <a16:creationId xmlns:a16="http://schemas.microsoft.com/office/drawing/2014/main" id="{CD3D4056-C1AE-174B-9CB3-ED63F7AD063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8940" y="4213205"/>
            <a:ext cx="1531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a:extLst>
              <a:ext uri="{FF2B5EF4-FFF2-40B4-BE49-F238E27FC236}">
                <a16:creationId xmlns:a16="http://schemas.microsoft.com/office/drawing/2014/main" id="{E066A88E-66D7-C9FC-3D5F-69009F6EEFB3}"/>
              </a:ext>
            </a:extLst>
          </p:cNvPr>
          <p:cNvSpPr>
            <a:spLocks noGrp="1" noChangeArrowheads="1"/>
          </p:cNvSpPr>
          <p:nvPr>
            <p:ph idx="1"/>
          </p:nvPr>
        </p:nvSpPr>
        <p:spPr>
          <a:xfrm>
            <a:off x="1075830" y="1666081"/>
            <a:ext cx="7240585" cy="639762"/>
          </a:xfrm>
        </p:spPr>
        <p:txBody>
          <a:bodyPr/>
          <a:lstStyle/>
          <a:p>
            <a:pPr marL="0" indent="0" algn="ctr" eaLnBrk="1" hangingPunct="1">
              <a:buFont typeface="Arial" panose="020B0604020202020204" pitchFamily="34" charset="0"/>
              <a:buNone/>
            </a:pPr>
            <a:r>
              <a:rPr lang="en-GB" altLang="en-US" sz="2400" b="1" dirty="0">
                <a:latin typeface="Verdana" panose="020B0604030504040204" pitchFamily="34" charset="0"/>
                <a:ea typeface="Verdana" panose="020B0604030504040204" pitchFamily="34" charset="0"/>
                <a:cs typeface="Calibri" panose="020F0502020204030204" pitchFamily="34" charset="0"/>
              </a:rPr>
              <a:t>CHANCES AND RISKS OF A SUSTAINABLE TEXTILE AND CLOTHING PRODUCTION IN THE EUROPEAN MARKET</a:t>
            </a:r>
            <a:endParaRPr lang="en-GB" altLang="en-US" sz="2400" dirty="0">
              <a:latin typeface="Verdana" panose="020B0604030504040204" pitchFamily="34" charset="0"/>
              <a:ea typeface="Verdana" panose="020B0604030504040204" pitchFamily="34" charset="0"/>
              <a:cs typeface="Times New Roman" panose="02020603050405020304" pitchFamily="18" charset="0"/>
            </a:endParaRPr>
          </a:p>
        </p:txBody>
      </p:sp>
      <p:sp>
        <p:nvSpPr>
          <p:cNvPr id="5" name="Titel 1">
            <a:extLst>
              <a:ext uri="{FF2B5EF4-FFF2-40B4-BE49-F238E27FC236}">
                <a16:creationId xmlns:a16="http://schemas.microsoft.com/office/drawing/2014/main" id="{A7FA9445-DA0D-5A29-32A8-6C012F8D5E7F}"/>
              </a:ext>
            </a:extLst>
          </p:cNvPr>
          <p:cNvSpPr>
            <a:spLocks noGrp="1" noChangeArrowheads="1"/>
          </p:cNvSpPr>
          <p:nvPr>
            <p:ph type="title"/>
          </p:nvPr>
        </p:nvSpPr>
        <p:spPr>
          <a:xfrm>
            <a:off x="429715" y="496113"/>
            <a:ext cx="7886700" cy="993775"/>
          </a:xfrm>
        </p:spPr>
        <p:txBody>
          <a:bodyPr/>
          <a:lstStyle/>
          <a:p>
            <a:pPr eaLnBrk="1" hangingPunct="1"/>
            <a:r>
              <a:rPr lang="de-DE" altLang="de-DE" dirty="0"/>
              <a:t>Fashion DIET</a:t>
            </a:r>
          </a:p>
        </p:txBody>
      </p:sp>
    </p:spTree>
  </p:cSld>
  <p:clrMapOvr>
    <a:masterClrMapping/>
  </p:clrMapOvr>
  <p:transition spd="slow"/>
  <p:extLst>
    <p:ext uri="{6950BFC3-D8DA-4A85-94F7-54DA5524770B}">
      <p188:commentRel xmlns:p188="http://schemas.microsoft.com/office/powerpoint/2018/8/main" xmlns="" r:id="rId7"/>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10</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899592" y="1609840"/>
            <a:ext cx="7632848" cy="2970044"/>
          </a:xfrm>
          <a:prstGeom prst="rect">
            <a:avLst/>
          </a:prstGeom>
          <a:noFill/>
        </p:spPr>
        <p:txBody>
          <a:bodyPr wrap="square" rtlCol="0">
            <a:spAutoFit/>
          </a:bodyPr>
          <a:lstStyle/>
          <a:p>
            <a:pPr algn="just"/>
            <a:r>
              <a:rPr lang="en-GB" dirty="0">
                <a:latin typeface="+mn-lt"/>
              </a:rPr>
              <a:t>The global and European economy has problems: political conflicts, financial and economic crises, climate change, dwindling reserves of natural resources, population migration, development of production technology (automation, robotisation), dynamics of jobs, consumer behaviour and profiles, etc.</a:t>
            </a:r>
          </a:p>
          <a:p>
            <a:pPr algn="just"/>
            <a:endParaRPr lang="en-GB" dirty="0">
              <a:latin typeface="+mn-lt"/>
            </a:endParaRPr>
          </a:p>
          <a:p>
            <a:endParaRPr lang="en-GB" dirty="0">
              <a:latin typeface="+mn-lt"/>
            </a:endParaRPr>
          </a:p>
          <a:p>
            <a:pPr>
              <a:spcBef>
                <a:spcPts val="600"/>
              </a:spcBef>
              <a:spcAft>
                <a:spcPts val="600"/>
              </a:spcAft>
            </a:pPr>
            <a:r>
              <a:rPr lang="en-GB" dirty="0">
                <a:latin typeface="+mn-lt"/>
              </a:rPr>
              <a:t>The Fashion and apparel companies have to deal with (Flavio </a:t>
            </a:r>
            <a:r>
              <a:rPr lang="en-GB" dirty="0" err="1">
                <a:latin typeface="+mn-lt"/>
              </a:rPr>
              <a:t>Sciuccati</a:t>
            </a:r>
            <a:r>
              <a:rPr lang="en-GB" dirty="0">
                <a:latin typeface="+mn-lt"/>
              </a:rPr>
              <a:t>, 2022): </a:t>
            </a:r>
          </a:p>
          <a:p>
            <a:pPr marL="342900" indent="-342900">
              <a:spcBef>
                <a:spcPts val="600"/>
              </a:spcBef>
              <a:spcAft>
                <a:spcPts val="600"/>
              </a:spcAft>
              <a:buFont typeface="+mj-lt"/>
              <a:buAutoNum type="arabicPeriod"/>
            </a:pPr>
            <a:r>
              <a:rPr lang="en-GB" dirty="0">
                <a:latin typeface="+mn-lt"/>
              </a:rPr>
              <a:t>“Chameleon-like” Brand Strategy (especially for major brands)</a:t>
            </a:r>
          </a:p>
          <a:p>
            <a:pPr marL="342900" indent="-342900">
              <a:spcBef>
                <a:spcPts val="600"/>
              </a:spcBef>
              <a:spcAft>
                <a:spcPts val="600"/>
              </a:spcAft>
              <a:buFont typeface="+mj-lt"/>
              <a:buAutoNum type="arabicPeriod"/>
            </a:pPr>
            <a:r>
              <a:rPr lang="en-GB" dirty="0">
                <a:latin typeface="+mn-lt"/>
              </a:rPr>
              <a:t>The growth of “Retailing”</a:t>
            </a:r>
          </a:p>
        </p:txBody>
      </p:sp>
    </p:spTree>
    <p:extLst>
      <p:ext uri="{BB962C8B-B14F-4D97-AF65-F5344CB8AC3E}">
        <p14:creationId xmlns:p14="http://schemas.microsoft.com/office/powerpoint/2010/main" val="180751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11</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291455"/>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899592" y="1478686"/>
            <a:ext cx="7632848" cy="3373359"/>
          </a:xfrm>
          <a:prstGeom prst="rect">
            <a:avLst/>
          </a:prstGeom>
          <a:noFill/>
        </p:spPr>
        <p:txBody>
          <a:bodyPr wrap="square" rtlCol="0">
            <a:spAutoFit/>
          </a:bodyPr>
          <a:lstStyle/>
          <a:p>
            <a:pPr>
              <a:lnSpc>
                <a:spcPct val="150000"/>
              </a:lnSpc>
            </a:pPr>
            <a:r>
              <a:rPr lang="en-GB" dirty="0">
                <a:latin typeface="+mn-lt"/>
              </a:rPr>
              <a:t>3.   Omnichannel, digital resources and Direct-to-Consumer models</a:t>
            </a:r>
          </a:p>
          <a:p>
            <a:pPr>
              <a:lnSpc>
                <a:spcPct val="150000"/>
              </a:lnSpc>
            </a:pPr>
            <a:r>
              <a:rPr lang="en-GB" dirty="0">
                <a:latin typeface="+mn-lt"/>
              </a:rPr>
              <a:t>4.   Creative collaboration</a:t>
            </a:r>
          </a:p>
          <a:p>
            <a:pPr>
              <a:lnSpc>
                <a:spcPct val="150000"/>
              </a:lnSpc>
            </a:pPr>
            <a:r>
              <a:rPr lang="en-GB" dirty="0">
                <a:latin typeface="+mn-lt"/>
              </a:rPr>
              <a:t>5.   Pressure on costs and mark-up</a:t>
            </a:r>
          </a:p>
          <a:p>
            <a:pPr marL="342900" indent="-342900">
              <a:lnSpc>
                <a:spcPct val="150000"/>
              </a:lnSpc>
              <a:buAutoNum type="arabicPeriod" startAt="6"/>
            </a:pPr>
            <a:r>
              <a:rPr lang="en-GB" dirty="0">
                <a:latin typeface="+mn-lt"/>
              </a:rPr>
              <a:t>Vertical strategies of major groups</a:t>
            </a:r>
          </a:p>
          <a:p>
            <a:pPr marL="342900" indent="-342900">
              <a:lnSpc>
                <a:spcPct val="150000"/>
              </a:lnSpc>
              <a:buAutoNum type="arabicPeriod" startAt="6"/>
            </a:pPr>
            <a:r>
              <a:rPr lang="en-GB" dirty="0">
                <a:latin typeface="+mn-lt"/>
              </a:rPr>
              <a:t>Greater aggregation</a:t>
            </a:r>
          </a:p>
          <a:p>
            <a:pPr marL="342900" indent="-342900">
              <a:lnSpc>
                <a:spcPct val="150000"/>
              </a:lnSpc>
              <a:buAutoNum type="arabicPeriod" startAt="6"/>
            </a:pPr>
            <a:r>
              <a:rPr lang="en-GB" dirty="0">
                <a:latin typeface="+mn-lt"/>
              </a:rPr>
              <a:t>Re-shoring e Near-shoring</a:t>
            </a:r>
          </a:p>
          <a:p>
            <a:pPr marL="342900" indent="-342900">
              <a:lnSpc>
                <a:spcPct val="150000"/>
              </a:lnSpc>
              <a:buAutoNum type="arabicPeriod" startAt="6"/>
            </a:pPr>
            <a:r>
              <a:rPr lang="en-GB" dirty="0">
                <a:latin typeface="+mn-lt"/>
              </a:rPr>
              <a:t>Sustainability, Social Responsibility and ESG issues</a:t>
            </a:r>
          </a:p>
          <a:p>
            <a:pPr marL="342900" indent="-342900">
              <a:lnSpc>
                <a:spcPct val="150000"/>
              </a:lnSpc>
              <a:buAutoNum type="arabicPeriod" startAt="6"/>
            </a:pPr>
            <a:r>
              <a:rPr lang="en-GB" dirty="0">
                <a:latin typeface="+mn-lt"/>
              </a:rPr>
              <a:t>New digital skills</a:t>
            </a:r>
          </a:p>
        </p:txBody>
      </p:sp>
    </p:spTree>
    <p:extLst>
      <p:ext uri="{BB962C8B-B14F-4D97-AF65-F5344CB8AC3E}">
        <p14:creationId xmlns:p14="http://schemas.microsoft.com/office/powerpoint/2010/main" val="329020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12</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796874" y="1494611"/>
            <a:ext cx="3960440" cy="3416320"/>
          </a:xfrm>
          <a:prstGeom prst="rect">
            <a:avLst/>
          </a:prstGeom>
          <a:noFill/>
        </p:spPr>
        <p:txBody>
          <a:bodyPr wrap="square" rtlCol="0">
            <a:spAutoFit/>
          </a:bodyPr>
          <a:lstStyle/>
          <a:p>
            <a:pPr marL="342900" indent="-342900">
              <a:buFont typeface="+mj-lt"/>
              <a:buAutoNum type="arabicPeriod"/>
            </a:pPr>
            <a:r>
              <a:rPr lang="en-GB" i="1" dirty="0">
                <a:latin typeface="+mn-lt"/>
              </a:rPr>
              <a:t>“Chameleon-like” Brand Strategy</a:t>
            </a:r>
            <a:r>
              <a:rPr lang="en-GB" dirty="0">
                <a:latin typeface="+mn-lt"/>
              </a:rPr>
              <a:t> (Flavio </a:t>
            </a:r>
            <a:r>
              <a:rPr lang="en-GB" dirty="0" err="1">
                <a:latin typeface="+mn-lt"/>
              </a:rPr>
              <a:t>Sciuccati</a:t>
            </a:r>
            <a:r>
              <a:rPr lang="en-GB" dirty="0">
                <a:latin typeface="+mn-lt"/>
              </a:rPr>
              <a:t>, 2022)</a:t>
            </a:r>
          </a:p>
          <a:p>
            <a:endParaRPr lang="en-GB" dirty="0">
              <a:latin typeface="+mn-lt"/>
            </a:endParaRPr>
          </a:p>
          <a:p>
            <a:pPr algn="just"/>
            <a:r>
              <a:rPr lang="en-GB" dirty="0">
                <a:latin typeface="+mn-lt"/>
              </a:rPr>
              <a:t>It requires constant innovation and adaptability in all industrial sectors and all product categories (products, materials, processes, technologies, etc.). The brand has had to renew itself on all three strategic fronts - product line, communication, consumer engagement and distribution - often completely changing its exterior.</a:t>
            </a:r>
          </a:p>
        </p:txBody>
      </p:sp>
      <p:pic>
        <p:nvPicPr>
          <p:cNvPr id="5" name="Picture 4">
            <a:extLst>
              <a:ext uri="{FF2B5EF4-FFF2-40B4-BE49-F238E27FC236}">
                <a16:creationId xmlns:a16="http://schemas.microsoft.com/office/drawing/2014/main" id="{A07BDD71-FCAB-C5E3-40E0-D53249012D27}"/>
              </a:ext>
            </a:extLst>
          </p:cNvPr>
          <p:cNvPicPr>
            <a:picLocks noChangeAspect="1"/>
          </p:cNvPicPr>
          <p:nvPr/>
        </p:nvPicPr>
        <p:blipFill>
          <a:blip r:embed="rId3"/>
          <a:stretch>
            <a:fillRect/>
          </a:stretch>
        </p:blipFill>
        <p:spPr>
          <a:xfrm>
            <a:off x="5692758" y="699542"/>
            <a:ext cx="2191610" cy="3507854"/>
          </a:xfrm>
          <a:prstGeom prst="rect">
            <a:avLst/>
          </a:prstGeom>
        </p:spPr>
      </p:pic>
      <p:sp>
        <p:nvSpPr>
          <p:cNvPr id="6" name="TextBox 5">
            <a:extLst>
              <a:ext uri="{FF2B5EF4-FFF2-40B4-BE49-F238E27FC236}">
                <a16:creationId xmlns:a16="http://schemas.microsoft.com/office/drawing/2014/main" id="{4C3B06EF-0DB1-6671-1489-D6D4AB1BFD8E}"/>
              </a:ext>
            </a:extLst>
          </p:cNvPr>
          <p:cNvSpPr txBox="1"/>
          <p:nvPr/>
        </p:nvSpPr>
        <p:spPr>
          <a:xfrm>
            <a:off x="5796136" y="4139085"/>
            <a:ext cx="2376263" cy="276999"/>
          </a:xfrm>
          <a:prstGeom prst="rect">
            <a:avLst/>
          </a:prstGeom>
          <a:noFill/>
        </p:spPr>
        <p:txBody>
          <a:bodyPr wrap="square" rtlCol="0">
            <a:spAutoFit/>
          </a:bodyPr>
          <a:lstStyle/>
          <a:p>
            <a:r>
              <a:rPr lang="en-GB" sz="1200" dirty="0"/>
              <a:t>CC BY </a:t>
            </a:r>
            <a:r>
              <a:rPr lang="en-GB" sz="1200" b="0" i="0" dirty="0">
                <a:solidFill>
                  <a:srgbClr val="444444"/>
                </a:solidFill>
                <a:effectLst/>
                <a:latin typeface="Verdana" panose="020B0604030504040204" pitchFamily="34" charset="0"/>
              </a:rPr>
              <a:t>Ryan </a:t>
            </a:r>
            <a:r>
              <a:rPr lang="en-GB" sz="1200" b="0" i="0" dirty="0" err="1">
                <a:solidFill>
                  <a:srgbClr val="444444"/>
                </a:solidFill>
                <a:effectLst/>
                <a:latin typeface="Verdana" panose="020B0604030504040204" pitchFamily="34" charset="0"/>
              </a:rPr>
              <a:t>Hayslip</a:t>
            </a:r>
            <a:r>
              <a:rPr lang="en-GB" sz="1200" b="0" i="0" dirty="0">
                <a:solidFill>
                  <a:srgbClr val="444444"/>
                </a:solidFill>
                <a:effectLst/>
                <a:latin typeface="Verdana" panose="020B0604030504040204" pitchFamily="34" charset="0"/>
              </a:rPr>
              <a:t> </a:t>
            </a:r>
            <a:r>
              <a:rPr lang="en-GB" sz="1200" dirty="0"/>
              <a:t>(2015)</a:t>
            </a:r>
          </a:p>
        </p:txBody>
      </p:sp>
    </p:spTree>
    <p:extLst>
      <p:ext uri="{BB962C8B-B14F-4D97-AF65-F5344CB8AC3E}">
        <p14:creationId xmlns:p14="http://schemas.microsoft.com/office/powerpoint/2010/main" val="275141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13</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683568" y="1310324"/>
            <a:ext cx="4104456" cy="2862322"/>
          </a:xfrm>
          <a:prstGeom prst="rect">
            <a:avLst/>
          </a:prstGeom>
          <a:noFill/>
        </p:spPr>
        <p:txBody>
          <a:bodyPr wrap="square" rtlCol="0">
            <a:spAutoFit/>
          </a:bodyPr>
          <a:lstStyle/>
          <a:p>
            <a:pPr marL="342900" indent="-342900">
              <a:buAutoNum type="arabicPeriod" startAt="2"/>
            </a:pPr>
            <a:r>
              <a:rPr lang="en-GB" i="1" dirty="0">
                <a:latin typeface="+mn-lt"/>
              </a:rPr>
              <a:t>The growth of “Retailing” </a:t>
            </a:r>
            <a:r>
              <a:rPr lang="en-GB" dirty="0">
                <a:latin typeface="+mn-lt"/>
              </a:rPr>
              <a:t>(Flavio </a:t>
            </a:r>
            <a:r>
              <a:rPr lang="en-GB" dirty="0" err="1">
                <a:latin typeface="+mn-lt"/>
              </a:rPr>
              <a:t>Sciuccati</a:t>
            </a:r>
            <a:r>
              <a:rPr lang="en-GB" dirty="0">
                <a:latin typeface="+mn-lt"/>
              </a:rPr>
              <a:t>, 2022)</a:t>
            </a:r>
          </a:p>
          <a:p>
            <a:endParaRPr lang="en-GB" dirty="0">
              <a:latin typeface="+mn-lt"/>
            </a:endParaRPr>
          </a:p>
          <a:p>
            <a:pPr algn="just"/>
            <a:r>
              <a:rPr lang="en-GB" dirty="0">
                <a:latin typeface="+mn-lt"/>
              </a:rPr>
              <a:t>The gradual transition from wholesale to retail inevitably means that the industry and its supply chains are providing "demand-driven" and "event-driven" services, rather than being exclusively or primarily oriented around a seasonal timeframe or "delivery cycles". </a:t>
            </a:r>
          </a:p>
        </p:txBody>
      </p:sp>
      <p:pic>
        <p:nvPicPr>
          <p:cNvPr id="5" name="Picture 4">
            <a:extLst>
              <a:ext uri="{FF2B5EF4-FFF2-40B4-BE49-F238E27FC236}">
                <a16:creationId xmlns:a16="http://schemas.microsoft.com/office/drawing/2014/main" id="{E1A354FF-B706-51E9-D746-C23BBC38CAD5}"/>
              </a:ext>
            </a:extLst>
          </p:cNvPr>
          <p:cNvPicPr>
            <a:picLocks noChangeAspect="1"/>
          </p:cNvPicPr>
          <p:nvPr/>
        </p:nvPicPr>
        <p:blipFill>
          <a:blip r:embed="rId3"/>
          <a:stretch>
            <a:fillRect/>
          </a:stretch>
        </p:blipFill>
        <p:spPr>
          <a:xfrm>
            <a:off x="5220072" y="1516592"/>
            <a:ext cx="3317896" cy="2213421"/>
          </a:xfrm>
          <a:prstGeom prst="rect">
            <a:avLst/>
          </a:prstGeom>
        </p:spPr>
      </p:pic>
      <p:sp>
        <p:nvSpPr>
          <p:cNvPr id="6" name="TextBox 5">
            <a:extLst>
              <a:ext uri="{FF2B5EF4-FFF2-40B4-BE49-F238E27FC236}">
                <a16:creationId xmlns:a16="http://schemas.microsoft.com/office/drawing/2014/main" id="{EDAC252C-CEEB-0EB6-5E63-436E1817D31B}"/>
              </a:ext>
            </a:extLst>
          </p:cNvPr>
          <p:cNvSpPr txBox="1"/>
          <p:nvPr/>
        </p:nvSpPr>
        <p:spPr>
          <a:xfrm>
            <a:off x="5873068" y="3895647"/>
            <a:ext cx="2376263" cy="276999"/>
          </a:xfrm>
          <a:prstGeom prst="rect">
            <a:avLst/>
          </a:prstGeom>
          <a:noFill/>
        </p:spPr>
        <p:txBody>
          <a:bodyPr wrap="square" rtlCol="0">
            <a:spAutoFit/>
          </a:bodyPr>
          <a:lstStyle/>
          <a:p>
            <a:r>
              <a:rPr lang="en-GB" sz="1200" dirty="0"/>
              <a:t>CC BY </a:t>
            </a:r>
            <a:r>
              <a:rPr lang="en-GB" sz="1200" b="0" i="0" dirty="0">
                <a:solidFill>
                  <a:srgbClr val="444444"/>
                </a:solidFill>
                <a:effectLst/>
                <a:latin typeface="Verdana" panose="020B0604030504040204" pitchFamily="34" charset="0"/>
              </a:rPr>
              <a:t>Toru </a:t>
            </a:r>
            <a:r>
              <a:rPr lang="en-GB" sz="1200" b="0" i="0" dirty="0" err="1">
                <a:solidFill>
                  <a:srgbClr val="444444"/>
                </a:solidFill>
                <a:effectLst/>
                <a:latin typeface="Verdana" panose="020B0604030504040204" pitchFamily="34" charset="0"/>
              </a:rPr>
              <a:t>Hanai</a:t>
            </a:r>
            <a:r>
              <a:rPr lang="en-GB" sz="1200" b="0" i="0" dirty="0">
                <a:solidFill>
                  <a:srgbClr val="444444"/>
                </a:solidFill>
                <a:effectLst/>
                <a:latin typeface="Verdana" panose="020B0604030504040204" pitchFamily="34" charset="0"/>
              </a:rPr>
              <a:t> </a:t>
            </a:r>
            <a:r>
              <a:rPr lang="en-GB" sz="1200" dirty="0"/>
              <a:t>(2013)</a:t>
            </a:r>
          </a:p>
        </p:txBody>
      </p:sp>
    </p:spTree>
    <p:extLst>
      <p:ext uri="{BB962C8B-B14F-4D97-AF65-F5344CB8AC3E}">
        <p14:creationId xmlns:p14="http://schemas.microsoft.com/office/powerpoint/2010/main" val="89858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14</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611560" y="1417588"/>
            <a:ext cx="4968552" cy="2308324"/>
          </a:xfrm>
          <a:prstGeom prst="rect">
            <a:avLst/>
          </a:prstGeom>
          <a:noFill/>
        </p:spPr>
        <p:txBody>
          <a:bodyPr wrap="square" rtlCol="0">
            <a:spAutoFit/>
          </a:bodyPr>
          <a:lstStyle/>
          <a:p>
            <a:endParaRPr lang="en-GB" i="1" dirty="0">
              <a:latin typeface="+mn-lt"/>
            </a:endParaRPr>
          </a:p>
          <a:p>
            <a:pPr marL="342900" indent="-342900">
              <a:buAutoNum type="arabicPeriod" startAt="3"/>
            </a:pPr>
            <a:r>
              <a:rPr lang="en-GB" i="1" dirty="0">
                <a:latin typeface="+mn-lt"/>
              </a:rPr>
              <a:t>Omnichannel, digital resources and Direct-to-Consumer models (Flavio </a:t>
            </a:r>
            <a:r>
              <a:rPr lang="en-GB" i="1" dirty="0" err="1">
                <a:latin typeface="+mn-lt"/>
              </a:rPr>
              <a:t>Sciuccati</a:t>
            </a:r>
            <a:r>
              <a:rPr lang="en-GB" i="1" dirty="0">
                <a:latin typeface="+mn-lt"/>
              </a:rPr>
              <a:t>, 2022)</a:t>
            </a:r>
          </a:p>
          <a:p>
            <a:pPr marL="342900" indent="-342900">
              <a:buAutoNum type="arabicPeriod" startAt="3"/>
            </a:pPr>
            <a:endParaRPr lang="en-GB" i="1" dirty="0">
              <a:latin typeface="+mn-lt"/>
            </a:endParaRPr>
          </a:p>
          <a:p>
            <a:pPr algn="just"/>
            <a:r>
              <a:rPr lang="en-GB" dirty="0">
                <a:latin typeface="+mn-lt"/>
              </a:rPr>
              <a:t>A company usually has 4-5 different physical and online channels (DOS, multi-brand business, franchising, business partner, travel, outlet, e-commerce, etc.). </a:t>
            </a:r>
          </a:p>
        </p:txBody>
      </p:sp>
      <p:pic>
        <p:nvPicPr>
          <p:cNvPr id="7" name="Picture 6">
            <a:extLst>
              <a:ext uri="{FF2B5EF4-FFF2-40B4-BE49-F238E27FC236}">
                <a16:creationId xmlns:a16="http://schemas.microsoft.com/office/drawing/2014/main" id="{8B729BE8-AE52-40B6-FDBA-DAAA377D5EA7}"/>
              </a:ext>
            </a:extLst>
          </p:cNvPr>
          <p:cNvPicPr>
            <a:picLocks noChangeAspect="1"/>
          </p:cNvPicPr>
          <p:nvPr/>
        </p:nvPicPr>
        <p:blipFill rotWithShape="1">
          <a:blip r:embed="rId3"/>
          <a:srcRect r="6645"/>
          <a:stretch/>
        </p:blipFill>
        <p:spPr>
          <a:xfrm>
            <a:off x="5696421" y="722945"/>
            <a:ext cx="2480865" cy="3505200"/>
          </a:xfrm>
          <a:prstGeom prst="rect">
            <a:avLst/>
          </a:prstGeom>
        </p:spPr>
      </p:pic>
      <p:sp>
        <p:nvSpPr>
          <p:cNvPr id="8" name="TextBox 7">
            <a:extLst>
              <a:ext uri="{FF2B5EF4-FFF2-40B4-BE49-F238E27FC236}">
                <a16:creationId xmlns:a16="http://schemas.microsoft.com/office/drawing/2014/main" id="{F8655528-3C8C-4D34-038C-038F6960EBA4}"/>
              </a:ext>
            </a:extLst>
          </p:cNvPr>
          <p:cNvSpPr txBox="1"/>
          <p:nvPr/>
        </p:nvSpPr>
        <p:spPr>
          <a:xfrm>
            <a:off x="6058748" y="4282055"/>
            <a:ext cx="2160240" cy="276999"/>
          </a:xfrm>
          <a:prstGeom prst="rect">
            <a:avLst/>
          </a:prstGeom>
          <a:noFill/>
        </p:spPr>
        <p:txBody>
          <a:bodyPr wrap="square" rtlCol="0">
            <a:spAutoFit/>
          </a:bodyPr>
          <a:lstStyle/>
          <a:p>
            <a:r>
              <a:rPr lang="en-GB" sz="1200" dirty="0"/>
              <a:t>CC BY Hokey Min (2021)</a:t>
            </a:r>
          </a:p>
        </p:txBody>
      </p:sp>
    </p:spTree>
    <p:extLst>
      <p:ext uri="{BB962C8B-B14F-4D97-AF65-F5344CB8AC3E}">
        <p14:creationId xmlns:p14="http://schemas.microsoft.com/office/powerpoint/2010/main" val="333310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15</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565271" y="1645440"/>
            <a:ext cx="4392488" cy="2308324"/>
          </a:xfrm>
          <a:prstGeom prst="rect">
            <a:avLst/>
          </a:prstGeom>
          <a:noFill/>
        </p:spPr>
        <p:txBody>
          <a:bodyPr wrap="square" rtlCol="0">
            <a:spAutoFit/>
          </a:bodyPr>
          <a:lstStyle/>
          <a:p>
            <a:pPr marL="342900" indent="-342900">
              <a:buAutoNum type="arabicPeriod" startAt="4"/>
            </a:pPr>
            <a:r>
              <a:rPr lang="en-GB" i="1" dirty="0">
                <a:latin typeface="+mn-lt"/>
              </a:rPr>
              <a:t>Creative collaboration (Flavio </a:t>
            </a:r>
            <a:r>
              <a:rPr lang="en-GB" i="1" dirty="0" err="1">
                <a:latin typeface="+mn-lt"/>
              </a:rPr>
              <a:t>Sciuccati</a:t>
            </a:r>
            <a:r>
              <a:rPr lang="en-GB" i="1" dirty="0">
                <a:latin typeface="+mn-lt"/>
              </a:rPr>
              <a:t>, 2022)</a:t>
            </a:r>
          </a:p>
          <a:p>
            <a:endParaRPr lang="en-GB" i="1" dirty="0">
              <a:latin typeface="+mn-lt"/>
            </a:endParaRPr>
          </a:p>
          <a:p>
            <a:pPr algn="just"/>
            <a:r>
              <a:rPr lang="en-GB" dirty="0">
                <a:latin typeface="+mn-lt"/>
              </a:rPr>
              <a:t>Fashion and apparel companies are involved in different types of projects or specific processes through their scope of activities and processes (both structured projects and individual initiatives). </a:t>
            </a:r>
          </a:p>
        </p:txBody>
      </p:sp>
      <p:pic>
        <p:nvPicPr>
          <p:cNvPr id="5" name="Picture 4">
            <a:extLst>
              <a:ext uri="{FF2B5EF4-FFF2-40B4-BE49-F238E27FC236}">
                <a16:creationId xmlns:a16="http://schemas.microsoft.com/office/drawing/2014/main" id="{59513BCF-48D2-1DAF-631F-573243B2E7FA}"/>
              </a:ext>
            </a:extLst>
          </p:cNvPr>
          <p:cNvPicPr>
            <a:picLocks noChangeAspect="1"/>
          </p:cNvPicPr>
          <p:nvPr/>
        </p:nvPicPr>
        <p:blipFill>
          <a:blip r:embed="rId3"/>
          <a:stretch>
            <a:fillRect/>
          </a:stretch>
        </p:blipFill>
        <p:spPr>
          <a:xfrm>
            <a:off x="5273355" y="1131590"/>
            <a:ext cx="3305374" cy="2787774"/>
          </a:xfrm>
          <a:prstGeom prst="rect">
            <a:avLst/>
          </a:prstGeom>
        </p:spPr>
      </p:pic>
      <p:sp>
        <p:nvSpPr>
          <p:cNvPr id="6" name="TextBox 5">
            <a:extLst>
              <a:ext uri="{FF2B5EF4-FFF2-40B4-BE49-F238E27FC236}">
                <a16:creationId xmlns:a16="http://schemas.microsoft.com/office/drawing/2014/main" id="{59765C16-7B67-D620-878C-5D508B886C8C}"/>
              </a:ext>
            </a:extLst>
          </p:cNvPr>
          <p:cNvSpPr txBox="1"/>
          <p:nvPr/>
        </p:nvSpPr>
        <p:spPr>
          <a:xfrm>
            <a:off x="6024513" y="4155926"/>
            <a:ext cx="2376263" cy="461665"/>
          </a:xfrm>
          <a:prstGeom prst="rect">
            <a:avLst/>
          </a:prstGeom>
          <a:noFill/>
        </p:spPr>
        <p:txBody>
          <a:bodyPr wrap="square" rtlCol="0">
            <a:spAutoFit/>
          </a:bodyPr>
          <a:lstStyle/>
          <a:p>
            <a:r>
              <a:rPr lang="en-GB" sz="1200" dirty="0"/>
              <a:t>CC BY </a:t>
            </a:r>
            <a:r>
              <a:rPr lang="en-GB" sz="1200" dirty="0">
                <a:solidFill>
                  <a:srgbClr val="444444"/>
                </a:solidFill>
              </a:rPr>
              <a:t>Circular Economy </a:t>
            </a:r>
            <a:r>
              <a:rPr lang="en-GB" sz="1200" b="0" i="0" dirty="0">
                <a:solidFill>
                  <a:srgbClr val="444444"/>
                </a:solidFill>
                <a:effectLst/>
                <a:latin typeface="Verdana" panose="020B0604030504040204" pitchFamily="34" charset="0"/>
              </a:rPr>
              <a:t> </a:t>
            </a:r>
            <a:r>
              <a:rPr lang="en-GB" sz="1200" dirty="0"/>
              <a:t>(2021)</a:t>
            </a:r>
          </a:p>
        </p:txBody>
      </p:sp>
    </p:spTree>
    <p:extLst>
      <p:ext uri="{BB962C8B-B14F-4D97-AF65-F5344CB8AC3E}">
        <p14:creationId xmlns:p14="http://schemas.microsoft.com/office/powerpoint/2010/main" val="252206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16</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477328"/>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a:p>
            <a:pPr marL="0" indent="0" eaLnBrk="1" hangingPunct="1">
              <a:buFont typeface="Arial" panose="020B0604020202020204" pitchFamily="34" charset="0"/>
              <a:buNone/>
            </a:pPr>
            <a:endParaRPr lang="en-US" altLang="de-DE" sz="2400" b="1" dirty="0">
              <a:solidFill>
                <a:srgbClr val="FF0000"/>
              </a:solidFill>
              <a:latin typeface="+mj-lt"/>
              <a:cs typeface="Calibri" panose="020F0502020204030204" pitchFamily="34" charset="0"/>
              <a:sym typeface="Calibri" panose="020F0502020204030204" pitchFamily="34" charset="0"/>
            </a:endParaRPr>
          </a:p>
        </p:txBody>
      </p:sp>
      <p:sp>
        <p:nvSpPr>
          <p:cNvPr id="15" name="TextBox 14">
            <a:extLst>
              <a:ext uri="{FF2B5EF4-FFF2-40B4-BE49-F238E27FC236}">
                <a16:creationId xmlns:a16="http://schemas.microsoft.com/office/drawing/2014/main" id="{63B3F2E1-12FF-86AE-BC35-05ADE672827D}"/>
              </a:ext>
            </a:extLst>
          </p:cNvPr>
          <p:cNvSpPr txBox="1"/>
          <p:nvPr/>
        </p:nvSpPr>
        <p:spPr>
          <a:xfrm>
            <a:off x="611560" y="1419551"/>
            <a:ext cx="5184576" cy="2585323"/>
          </a:xfrm>
          <a:prstGeom prst="rect">
            <a:avLst/>
          </a:prstGeom>
          <a:noFill/>
        </p:spPr>
        <p:txBody>
          <a:bodyPr wrap="square" rtlCol="0">
            <a:spAutoFit/>
          </a:bodyPr>
          <a:lstStyle/>
          <a:p>
            <a:pPr marL="342900" indent="-342900">
              <a:buAutoNum type="arabicPeriod" startAt="5"/>
            </a:pPr>
            <a:r>
              <a:rPr lang="en-GB" i="1" dirty="0">
                <a:latin typeface="+mn-lt"/>
              </a:rPr>
              <a:t>Pressure on costs and mark-up (Flavio </a:t>
            </a:r>
            <a:r>
              <a:rPr lang="en-GB" i="1" dirty="0" err="1">
                <a:latin typeface="+mn-lt"/>
              </a:rPr>
              <a:t>Sciuccati</a:t>
            </a:r>
            <a:r>
              <a:rPr lang="en-GB" i="1" dirty="0">
                <a:latin typeface="+mn-lt"/>
              </a:rPr>
              <a:t>, 2022)</a:t>
            </a:r>
            <a:endParaRPr lang="en-GB" dirty="0">
              <a:latin typeface="+mn-lt"/>
            </a:endParaRPr>
          </a:p>
          <a:p>
            <a:pPr algn="just"/>
            <a:endParaRPr lang="en-GB" dirty="0">
              <a:latin typeface="+mn-lt"/>
            </a:endParaRPr>
          </a:p>
          <a:p>
            <a:pPr algn="just"/>
            <a:r>
              <a:rPr lang="en-GB" dirty="0">
                <a:latin typeface="+mn-lt"/>
              </a:rPr>
              <a:t>There are fierce debates between the production supply chains and the brands and their distribution caused by the costs (the material and production costs do not represent more than 15-20% of the final price for the consumer; the costs of skilled labour represent 40-50% of the final price). </a:t>
            </a:r>
          </a:p>
        </p:txBody>
      </p:sp>
      <p:pic>
        <p:nvPicPr>
          <p:cNvPr id="5" name="Picture 4">
            <a:extLst>
              <a:ext uri="{FF2B5EF4-FFF2-40B4-BE49-F238E27FC236}">
                <a16:creationId xmlns:a16="http://schemas.microsoft.com/office/drawing/2014/main" id="{E986EB94-86CE-36FC-FAAF-B50AF630AEE1}"/>
              </a:ext>
            </a:extLst>
          </p:cNvPr>
          <p:cNvPicPr>
            <a:picLocks noChangeAspect="1"/>
          </p:cNvPicPr>
          <p:nvPr/>
        </p:nvPicPr>
        <p:blipFill>
          <a:blip r:embed="rId3"/>
          <a:stretch>
            <a:fillRect/>
          </a:stretch>
        </p:blipFill>
        <p:spPr>
          <a:xfrm>
            <a:off x="6579880" y="1635646"/>
            <a:ext cx="2384607" cy="1621043"/>
          </a:xfrm>
          <a:prstGeom prst="rect">
            <a:avLst/>
          </a:prstGeom>
        </p:spPr>
      </p:pic>
      <p:sp>
        <p:nvSpPr>
          <p:cNvPr id="6" name="TextBox 5">
            <a:extLst>
              <a:ext uri="{FF2B5EF4-FFF2-40B4-BE49-F238E27FC236}">
                <a16:creationId xmlns:a16="http://schemas.microsoft.com/office/drawing/2014/main" id="{6CD90B50-A891-3C92-DB7C-FA783018E0C5}"/>
              </a:ext>
            </a:extLst>
          </p:cNvPr>
          <p:cNvSpPr txBox="1"/>
          <p:nvPr/>
        </p:nvSpPr>
        <p:spPr>
          <a:xfrm>
            <a:off x="6855916" y="3354062"/>
            <a:ext cx="1800200" cy="461665"/>
          </a:xfrm>
          <a:prstGeom prst="rect">
            <a:avLst/>
          </a:prstGeom>
          <a:noFill/>
        </p:spPr>
        <p:txBody>
          <a:bodyPr wrap="square" rtlCol="0">
            <a:spAutoFit/>
          </a:bodyPr>
          <a:lstStyle/>
          <a:p>
            <a:r>
              <a:rPr lang="en-GB" sz="1200" dirty="0"/>
              <a:t>CC BY Olivier Guyot/ Shutterstock (2022)</a:t>
            </a:r>
          </a:p>
        </p:txBody>
      </p:sp>
    </p:spTree>
    <p:extLst>
      <p:ext uri="{BB962C8B-B14F-4D97-AF65-F5344CB8AC3E}">
        <p14:creationId xmlns:p14="http://schemas.microsoft.com/office/powerpoint/2010/main" val="242479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17</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755576" y="1128044"/>
            <a:ext cx="7478939" cy="2031325"/>
          </a:xfrm>
          <a:prstGeom prst="rect">
            <a:avLst/>
          </a:prstGeom>
          <a:noFill/>
        </p:spPr>
        <p:txBody>
          <a:bodyPr wrap="square" rtlCol="0">
            <a:spAutoFit/>
          </a:bodyPr>
          <a:lstStyle/>
          <a:p>
            <a:r>
              <a:rPr lang="en-GB" dirty="0">
                <a:latin typeface="+mn-lt"/>
              </a:rPr>
              <a:t> 6.  </a:t>
            </a:r>
            <a:r>
              <a:rPr lang="en-GB" i="1" dirty="0">
                <a:latin typeface="+mn-lt"/>
              </a:rPr>
              <a:t>Vertical strategies of major groups (Flavio </a:t>
            </a:r>
            <a:r>
              <a:rPr lang="en-GB" i="1" dirty="0" err="1">
                <a:latin typeface="+mn-lt"/>
              </a:rPr>
              <a:t>Sciuccati</a:t>
            </a:r>
            <a:r>
              <a:rPr lang="en-GB" i="1" dirty="0">
                <a:latin typeface="+mn-lt"/>
              </a:rPr>
              <a:t>, 2022)</a:t>
            </a:r>
            <a:endParaRPr lang="en-GB" dirty="0">
              <a:latin typeface="+mn-lt"/>
            </a:endParaRPr>
          </a:p>
          <a:p>
            <a:endParaRPr lang="en-GB" dirty="0">
              <a:latin typeface="+mn-lt"/>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F</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amous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brands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Hermes,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Chanel</a:t>
            </a:r>
            <a:r>
              <a:rPr lang="ro-RO" sz="1800" dirty="0">
                <a:effectLst/>
                <a:latin typeface="Calibri" panose="020F0502020204030204" pitchFamily="34" charset="0"/>
                <a:ea typeface="Calibri" panose="020F0502020204030204" pitchFamily="34" charset="0"/>
                <a:cs typeface="Times New Roman" panose="02020603050405020304" pitchFamily="18" charset="0"/>
              </a:rPr>
              <a:t>, Gucci, Louis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Vuitton</a:t>
            </a:r>
            <a:r>
              <a:rPr lang="ro-RO" sz="1800" dirty="0">
                <a:effectLst/>
                <a:latin typeface="Calibri" panose="020F0502020204030204" pitchFamily="34" charset="0"/>
                <a:ea typeface="Calibri" panose="020F0502020204030204" pitchFamily="34" charset="0"/>
                <a:cs typeface="Times New Roman" panose="02020603050405020304" pitchFamily="18" charset="0"/>
              </a:rPr>
              <a:t>, etc.,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opting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verticalisation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insourcing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making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acquiring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investing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outstanding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companies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categories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sector -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ready-to-wear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clothing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accessories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jewellery</a:t>
            </a:r>
            <a:r>
              <a:rPr lang="ro-RO" sz="1800" dirty="0">
                <a:effectLst/>
                <a:latin typeface="Calibri" panose="020F0502020204030204" pitchFamily="34" charset="0"/>
                <a:ea typeface="Calibri" panose="020F0502020204030204" pitchFamily="34" charset="0"/>
                <a:cs typeface="Times New Roman" panose="02020603050405020304" pitchFamily="18" charset="0"/>
              </a:rPr>
              <a:t> -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mainly</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Italy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country's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many</a:t>
            </a:r>
            <a:r>
              <a:rPr lang="ro-RO" sz="1800" dirty="0">
                <a:effectLst/>
                <a:latin typeface="Calibri" panose="020F0502020204030204" pitchFamily="34" charset="0"/>
                <a:ea typeface="Calibri" panose="020F0502020204030204" pitchFamily="34" charset="0"/>
                <a:cs typeface="Times New Roman" panose="02020603050405020304" pitchFamily="18" charset="0"/>
              </a:rPr>
              <a:t> industrial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areas</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F918048-73CD-8F8B-3E3F-C3F6FCCEF24E}"/>
              </a:ext>
            </a:extLst>
          </p:cNvPr>
          <p:cNvPicPr>
            <a:picLocks noChangeAspect="1"/>
          </p:cNvPicPr>
          <p:nvPr/>
        </p:nvPicPr>
        <p:blipFill>
          <a:blip r:embed="rId3"/>
          <a:stretch>
            <a:fillRect/>
          </a:stretch>
        </p:blipFill>
        <p:spPr>
          <a:xfrm>
            <a:off x="1187624" y="3109011"/>
            <a:ext cx="4106813" cy="1651902"/>
          </a:xfrm>
          <a:prstGeom prst="rect">
            <a:avLst/>
          </a:prstGeom>
        </p:spPr>
      </p:pic>
      <p:sp>
        <p:nvSpPr>
          <p:cNvPr id="6" name="TextBox 5">
            <a:extLst>
              <a:ext uri="{FF2B5EF4-FFF2-40B4-BE49-F238E27FC236}">
                <a16:creationId xmlns:a16="http://schemas.microsoft.com/office/drawing/2014/main" id="{3334E325-2284-EF2B-4D7B-9AA6B6C6C2EA}"/>
              </a:ext>
            </a:extLst>
          </p:cNvPr>
          <p:cNvSpPr txBox="1"/>
          <p:nvPr/>
        </p:nvSpPr>
        <p:spPr>
          <a:xfrm>
            <a:off x="5652120" y="3981754"/>
            <a:ext cx="2232248" cy="276999"/>
          </a:xfrm>
          <a:prstGeom prst="rect">
            <a:avLst/>
          </a:prstGeom>
          <a:noFill/>
        </p:spPr>
        <p:txBody>
          <a:bodyPr wrap="square" rtlCol="0">
            <a:spAutoFit/>
          </a:bodyPr>
          <a:lstStyle/>
          <a:p>
            <a:r>
              <a:rPr lang="en-GB" sz="1200" dirty="0"/>
              <a:t>CC BY RUSITH (2021)</a:t>
            </a:r>
          </a:p>
        </p:txBody>
      </p:sp>
    </p:spTree>
    <p:extLst>
      <p:ext uri="{BB962C8B-B14F-4D97-AF65-F5344CB8AC3E}">
        <p14:creationId xmlns:p14="http://schemas.microsoft.com/office/powerpoint/2010/main" val="137720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18</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683568" y="1344556"/>
            <a:ext cx="7632848" cy="1541640"/>
          </a:xfrm>
          <a:prstGeom prst="rect">
            <a:avLst/>
          </a:prstGeom>
          <a:noFill/>
        </p:spPr>
        <p:txBody>
          <a:bodyPr wrap="square" rtlCol="0">
            <a:spAutoFit/>
          </a:bodyPr>
          <a:lstStyle/>
          <a:p>
            <a:r>
              <a:rPr lang="en-GB" dirty="0">
                <a:latin typeface="+mn-lt"/>
              </a:rPr>
              <a:t>7.  </a:t>
            </a:r>
            <a:r>
              <a:rPr lang="en-GB" i="1" dirty="0">
                <a:latin typeface="+mn-lt"/>
              </a:rPr>
              <a:t>Greater aggregation (Flavio </a:t>
            </a:r>
            <a:r>
              <a:rPr lang="en-GB" i="1" dirty="0" err="1">
                <a:latin typeface="+mn-lt"/>
              </a:rPr>
              <a:t>Sciuccati</a:t>
            </a:r>
            <a:r>
              <a:rPr lang="en-GB" i="1" dirty="0">
                <a:latin typeface="+mn-lt"/>
              </a:rPr>
              <a:t>, 2022)</a:t>
            </a:r>
            <a:endParaRPr lang="en-GB" dirty="0">
              <a:latin typeface="+mn-lt"/>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The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entrepreneurs</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manufacturing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sector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launched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aggregation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projects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seek</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complementarity</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product line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system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greater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scale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thus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greater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synergies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require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simplified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efficient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transparent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governance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systems</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5AB4DD1-46CA-E5B3-6683-824B00B55ACD}"/>
              </a:ext>
            </a:extLst>
          </p:cNvPr>
          <p:cNvPicPr>
            <a:picLocks noChangeAspect="1"/>
          </p:cNvPicPr>
          <p:nvPr/>
        </p:nvPicPr>
        <p:blipFill>
          <a:blip r:embed="rId3"/>
          <a:stretch>
            <a:fillRect/>
          </a:stretch>
        </p:blipFill>
        <p:spPr>
          <a:xfrm>
            <a:off x="966676" y="2928859"/>
            <a:ext cx="4128120" cy="1844754"/>
          </a:xfrm>
          <a:prstGeom prst="rect">
            <a:avLst/>
          </a:prstGeom>
        </p:spPr>
      </p:pic>
      <p:sp>
        <p:nvSpPr>
          <p:cNvPr id="6" name="TextBox 5">
            <a:extLst>
              <a:ext uri="{FF2B5EF4-FFF2-40B4-BE49-F238E27FC236}">
                <a16:creationId xmlns:a16="http://schemas.microsoft.com/office/drawing/2014/main" id="{BF000E1A-66E4-E5F0-E10F-B3BC5B96E06F}"/>
              </a:ext>
            </a:extLst>
          </p:cNvPr>
          <p:cNvSpPr txBox="1"/>
          <p:nvPr/>
        </p:nvSpPr>
        <p:spPr>
          <a:xfrm>
            <a:off x="5945076" y="3980397"/>
            <a:ext cx="2232248" cy="276999"/>
          </a:xfrm>
          <a:prstGeom prst="rect">
            <a:avLst/>
          </a:prstGeom>
          <a:noFill/>
        </p:spPr>
        <p:txBody>
          <a:bodyPr wrap="square" rtlCol="0">
            <a:spAutoFit/>
          </a:bodyPr>
          <a:lstStyle/>
          <a:p>
            <a:r>
              <a:rPr lang="en-GB" sz="1200" dirty="0"/>
              <a:t>CC BY CGS (2021)</a:t>
            </a:r>
          </a:p>
        </p:txBody>
      </p:sp>
    </p:spTree>
    <p:extLst>
      <p:ext uri="{BB962C8B-B14F-4D97-AF65-F5344CB8AC3E}">
        <p14:creationId xmlns:p14="http://schemas.microsoft.com/office/powerpoint/2010/main" val="111934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19</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647564" y="1167317"/>
            <a:ext cx="7344816" cy="1477328"/>
          </a:xfrm>
          <a:prstGeom prst="rect">
            <a:avLst/>
          </a:prstGeom>
          <a:noFill/>
        </p:spPr>
        <p:txBody>
          <a:bodyPr wrap="square" rtlCol="0">
            <a:spAutoFit/>
          </a:bodyPr>
          <a:lstStyle/>
          <a:p>
            <a:pPr marL="342900" indent="-342900">
              <a:buAutoNum type="arabicPeriod" startAt="8"/>
            </a:pPr>
            <a:r>
              <a:rPr lang="en-GB" i="1" dirty="0">
                <a:latin typeface="+mn-lt"/>
              </a:rPr>
              <a:t>Re-shoring e Near-shoring (Flavio </a:t>
            </a:r>
            <a:r>
              <a:rPr lang="en-GB" i="1" dirty="0" err="1">
                <a:latin typeface="+mn-lt"/>
              </a:rPr>
              <a:t>Sciuccati</a:t>
            </a:r>
            <a:r>
              <a:rPr lang="en-GB" i="1" dirty="0">
                <a:latin typeface="+mn-lt"/>
              </a:rPr>
              <a:t>, 2022)</a:t>
            </a:r>
          </a:p>
          <a:p>
            <a:pPr algn="just"/>
            <a:r>
              <a:rPr lang="en-GB" dirty="0">
                <a:latin typeface="+mn-lt"/>
              </a:rPr>
              <a:t>The pandemic has shown that some decisions to move production to the East and South of the world are out of date. Supply chains and logistics networks are emerging that are decentralised, closer to markets and highly integrated with local suppliers.</a:t>
            </a:r>
          </a:p>
        </p:txBody>
      </p:sp>
      <p:pic>
        <p:nvPicPr>
          <p:cNvPr id="5" name="Picture 4">
            <a:extLst>
              <a:ext uri="{FF2B5EF4-FFF2-40B4-BE49-F238E27FC236}">
                <a16:creationId xmlns:a16="http://schemas.microsoft.com/office/drawing/2014/main" id="{62F4C762-CDF8-5BC2-AB6E-F499E6330464}"/>
              </a:ext>
            </a:extLst>
          </p:cNvPr>
          <p:cNvPicPr>
            <a:picLocks noChangeAspect="1"/>
          </p:cNvPicPr>
          <p:nvPr/>
        </p:nvPicPr>
        <p:blipFill>
          <a:blip r:embed="rId3"/>
          <a:stretch>
            <a:fillRect/>
          </a:stretch>
        </p:blipFill>
        <p:spPr>
          <a:xfrm>
            <a:off x="755576" y="2733213"/>
            <a:ext cx="3728095" cy="2027700"/>
          </a:xfrm>
          <a:prstGeom prst="rect">
            <a:avLst/>
          </a:prstGeom>
        </p:spPr>
      </p:pic>
      <p:sp>
        <p:nvSpPr>
          <p:cNvPr id="6" name="TextBox 5">
            <a:extLst>
              <a:ext uri="{FF2B5EF4-FFF2-40B4-BE49-F238E27FC236}">
                <a16:creationId xmlns:a16="http://schemas.microsoft.com/office/drawing/2014/main" id="{BE398672-0315-4619-3884-4B9A40F43FED}"/>
              </a:ext>
            </a:extLst>
          </p:cNvPr>
          <p:cNvSpPr txBox="1"/>
          <p:nvPr/>
        </p:nvSpPr>
        <p:spPr>
          <a:xfrm>
            <a:off x="5292080" y="4227934"/>
            <a:ext cx="3168352" cy="461665"/>
          </a:xfrm>
          <a:prstGeom prst="rect">
            <a:avLst/>
          </a:prstGeom>
          <a:noFill/>
        </p:spPr>
        <p:txBody>
          <a:bodyPr wrap="square" rtlCol="0">
            <a:spAutoFit/>
          </a:bodyPr>
          <a:lstStyle/>
          <a:p>
            <a:r>
              <a:rPr lang="en-GB" sz="1200" dirty="0"/>
              <a:t>CC BY </a:t>
            </a:r>
            <a:r>
              <a:rPr lang="nl-NL" sz="1200" dirty="0"/>
              <a:t>Thierry Vanelslander &amp; Edwin Van Hassel</a:t>
            </a:r>
            <a:r>
              <a:rPr lang="en-GB" sz="1200" dirty="0"/>
              <a:t> (2020)</a:t>
            </a:r>
          </a:p>
        </p:txBody>
      </p:sp>
    </p:spTree>
    <p:extLst>
      <p:ext uri="{BB962C8B-B14F-4D97-AF65-F5344CB8AC3E}">
        <p14:creationId xmlns:p14="http://schemas.microsoft.com/office/powerpoint/2010/main" val="18414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a:t>
            </a:fld>
            <a:endParaRPr lang="de-DE" altLang="de-DE" dirty="0">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241018"/>
            <a:ext cx="7416824"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European textile and clothing industry- overview </a:t>
            </a:r>
          </a:p>
        </p:txBody>
      </p:sp>
      <p:sp>
        <p:nvSpPr>
          <p:cNvPr id="12" name="TextBox 11">
            <a:extLst>
              <a:ext uri="{FF2B5EF4-FFF2-40B4-BE49-F238E27FC236}">
                <a16:creationId xmlns:a16="http://schemas.microsoft.com/office/drawing/2014/main" id="{6465518A-0739-D0E3-C09D-72C754051E1F}"/>
              </a:ext>
            </a:extLst>
          </p:cNvPr>
          <p:cNvSpPr txBox="1"/>
          <p:nvPr/>
        </p:nvSpPr>
        <p:spPr>
          <a:xfrm>
            <a:off x="751378" y="2976210"/>
            <a:ext cx="5548814" cy="923330"/>
          </a:xfrm>
          <a:prstGeom prst="rect">
            <a:avLst/>
          </a:prstGeom>
          <a:noFill/>
        </p:spPr>
        <p:txBody>
          <a:bodyPr wrap="square">
            <a:spAutoFit/>
          </a:bodyPr>
          <a:lstStyle/>
          <a:p>
            <a:pPr algn="just"/>
            <a:r>
              <a:rPr lang="en-GB" dirty="0">
                <a:latin typeface="+mn-lt"/>
              </a:rPr>
              <a:t>EURATEX has published its Spring Report, which gives a detailed insight into the trade figures for the European textile and clothing industry in 2021.  </a:t>
            </a:r>
          </a:p>
        </p:txBody>
      </p:sp>
      <p:sp>
        <p:nvSpPr>
          <p:cNvPr id="21" name="TextBox 20">
            <a:extLst>
              <a:ext uri="{FF2B5EF4-FFF2-40B4-BE49-F238E27FC236}">
                <a16:creationId xmlns:a16="http://schemas.microsoft.com/office/drawing/2014/main" id="{A80DE11A-3F07-FE99-BBF2-B77097EF16FD}"/>
              </a:ext>
            </a:extLst>
          </p:cNvPr>
          <p:cNvSpPr txBox="1"/>
          <p:nvPr/>
        </p:nvSpPr>
        <p:spPr>
          <a:xfrm>
            <a:off x="7308304" y="4155569"/>
            <a:ext cx="1440160" cy="461665"/>
          </a:xfrm>
          <a:prstGeom prst="rect">
            <a:avLst/>
          </a:prstGeom>
          <a:noFill/>
        </p:spPr>
        <p:txBody>
          <a:bodyPr wrap="square" rtlCol="0">
            <a:spAutoFit/>
          </a:bodyPr>
          <a:lstStyle/>
          <a:p>
            <a:r>
              <a:rPr lang="en-US" sz="1200" dirty="0"/>
              <a:t>CC BY </a:t>
            </a:r>
            <a:r>
              <a:rPr lang="en-US" sz="1200" dirty="0" err="1"/>
              <a:t>Euratex</a:t>
            </a:r>
            <a:r>
              <a:rPr lang="en-US" sz="1200" dirty="0"/>
              <a:t>, </a:t>
            </a:r>
            <a:r>
              <a:rPr lang="en-US" sz="1200" dirty="0" err="1"/>
              <a:t>Mobile.Twitter</a:t>
            </a:r>
            <a:endParaRPr lang="en-GB" sz="1200" dirty="0"/>
          </a:p>
        </p:txBody>
      </p:sp>
      <p:sp>
        <p:nvSpPr>
          <p:cNvPr id="23" name="TextBox 22">
            <a:extLst>
              <a:ext uri="{FF2B5EF4-FFF2-40B4-BE49-F238E27FC236}">
                <a16:creationId xmlns:a16="http://schemas.microsoft.com/office/drawing/2014/main" id="{3F66432C-E314-6BB3-6C80-588D453F520E}"/>
              </a:ext>
            </a:extLst>
          </p:cNvPr>
          <p:cNvSpPr txBox="1"/>
          <p:nvPr/>
        </p:nvSpPr>
        <p:spPr>
          <a:xfrm>
            <a:off x="732031" y="1755072"/>
            <a:ext cx="5424145" cy="923330"/>
          </a:xfrm>
          <a:prstGeom prst="rect">
            <a:avLst/>
          </a:prstGeom>
          <a:noFill/>
        </p:spPr>
        <p:txBody>
          <a:bodyPr wrap="square" rtlCol="0">
            <a:spAutoFit/>
          </a:bodyPr>
          <a:lstStyle/>
          <a:p>
            <a:pPr algn="just"/>
            <a:r>
              <a:rPr lang="en-GB" dirty="0">
                <a:latin typeface="+mn-lt"/>
              </a:rPr>
              <a:t>The European textile and clothing industry has undergone significant changes under the influence of the recent pandemic.</a:t>
            </a:r>
          </a:p>
        </p:txBody>
      </p:sp>
      <p:pic>
        <p:nvPicPr>
          <p:cNvPr id="26" name="Picture 25">
            <a:extLst>
              <a:ext uri="{FF2B5EF4-FFF2-40B4-BE49-F238E27FC236}">
                <a16:creationId xmlns:a16="http://schemas.microsoft.com/office/drawing/2014/main" id="{2F177E92-E2B8-81BD-97BD-4D362A6D25F9}"/>
              </a:ext>
            </a:extLst>
          </p:cNvPr>
          <p:cNvPicPr>
            <a:picLocks noChangeAspect="1"/>
          </p:cNvPicPr>
          <p:nvPr/>
        </p:nvPicPr>
        <p:blipFill>
          <a:blip r:embed="rId3"/>
          <a:stretch>
            <a:fillRect/>
          </a:stretch>
        </p:blipFill>
        <p:spPr>
          <a:xfrm>
            <a:off x="7171725" y="1036149"/>
            <a:ext cx="1442740" cy="3077547"/>
          </a:xfrm>
          <a:prstGeom prst="rect">
            <a:avLst/>
          </a:prstGeom>
        </p:spPr>
      </p:pic>
    </p:spTree>
    <p:extLst>
      <p:ext uri="{BB962C8B-B14F-4D97-AF65-F5344CB8AC3E}">
        <p14:creationId xmlns:p14="http://schemas.microsoft.com/office/powerpoint/2010/main" val="31521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20</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611559" y="1347614"/>
            <a:ext cx="5985247" cy="3139321"/>
          </a:xfrm>
          <a:prstGeom prst="rect">
            <a:avLst/>
          </a:prstGeom>
          <a:noFill/>
        </p:spPr>
        <p:txBody>
          <a:bodyPr wrap="square" rtlCol="0">
            <a:spAutoFit/>
          </a:bodyPr>
          <a:lstStyle/>
          <a:p>
            <a:pPr marL="342900" indent="-342900">
              <a:buAutoNum type="arabicPeriod" startAt="9"/>
            </a:pPr>
            <a:r>
              <a:rPr lang="en-GB" i="1" dirty="0">
                <a:latin typeface="+mn-lt"/>
              </a:rPr>
              <a:t>Sustainability and Social Responsibility (Flavio </a:t>
            </a:r>
            <a:r>
              <a:rPr lang="en-GB" i="1" dirty="0" err="1">
                <a:latin typeface="+mn-lt"/>
              </a:rPr>
              <a:t>Sciuccati</a:t>
            </a:r>
            <a:r>
              <a:rPr lang="en-GB" i="1" dirty="0">
                <a:latin typeface="+mn-lt"/>
              </a:rPr>
              <a:t>, 2022)</a:t>
            </a:r>
          </a:p>
          <a:p>
            <a:endParaRPr lang="en-GB" i="1" dirty="0">
              <a:latin typeface="+mn-lt"/>
            </a:endParaRPr>
          </a:p>
          <a:p>
            <a:pPr algn="just"/>
            <a:r>
              <a:rPr lang="ro-RO" sz="1800" dirty="0">
                <a:effectLst/>
                <a:latin typeface="Calibri" panose="020F0502020204030204" pitchFamily="34" charset="0"/>
                <a:ea typeface="Calibri" panose="020F0502020204030204" pitchFamily="34" charset="0"/>
                <a:cs typeface="Times New Roman" panose="02020603050405020304" pitchFamily="18" charset="0"/>
              </a:rPr>
              <a:t>The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clothing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consumes</a:t>
            </a:r>
            <a:r>
              <a:rPr lang="ro-RO" sz="1800" dirty="0">
                <a:effectLst/>
                <a:latin typeface="Calibri" panose="020F0502020204030204" pitchFamily="34" charset="0"/>
                <a:ea typeface="Calibri" panose="020F0502020204030204" pitchFamily="34" charset="0"/>
                <a:cs typeface="Times New Roman" panose="02020603050405020304" pitchFamily="18" charset="0"/>
              </a:rPr>
              <a:t> more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entire</a:t>
            </a:r>
            <a:r>
              <a:rPr lang="ro-RO" sz="1800" dirty="0">
                <a:effectLst/>
                <a:latin typeface="Calibri" panose="020F0502020204030204" pitchFamily="34" charset="0"/>
                <a:ea typeface="Calibri" panose="020F0502020204030204" pitchFamily="34" charset="0"/>
                <a:cs typeface="Times New Roman" panose="02020603050405020304" pitchFamily="18" charset="0"/>
              </a:rPr>
              <a:t> transport sector,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wastes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ro-RO" sz="1800" dirty="0">
                <a:effectLst/>
                <a:latin typeface="Calibri" panose="020F0502020204030204" pitchFamily="34" charset="0"/>
                <a:ea typeface="Calibri" panose="020F0502020204030204" pitchFamily="34" charset="0"/>
                <a:cs typeface="Times New Roman" panose="02020603050405020304" pitchFamily="18" charset="0"/>
              </a:rPr>
              <a:t> 20% of total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responsible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almost</a:t>
            </a:r>
            <a:r>
              <a:rPr lang="ro-RO" sz="1800" dirty="0">
                <a:effectLst/>
                <a:latin typeface="Calibri" panose="020F0502020204030204" pitchFamily="34" charset="0"/>
                <a:ea typeface="Calibri" panose="020F0502020204030204" pitchFamily="34" charset="0"/>
                <a:cs typeface="Times New Roman" panose="02020603050405020304" pitchFamily="18" charset="0"/>
              </a:rPr>
              <a:t> 10% of global CO2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emissions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absolutely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urgently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needs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change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However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most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difficult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means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obvious</a:t>
            </a:r>
            <a:r>
              <a:rPr lang="ro-RO" sz="1800" dirty="0">
                <a:effectLst/>
                <a:latin typeface="Calibri" panose="020F0502020204030204" pitchFamily="34" charset="0"/>
                <a:ea typeface="Calibri" panose="020F0502020204030204" pitchFamily="34" charset="0"/>
                <a:cs typeface="Times New Roman" panose="02020603050405020304" pitchFamily="18" charset="0"/>
              </a:rPr>
              <a:t> aspect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concerns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entire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supply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chains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global)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sector,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ro-RO" sz="1800" dirty="0">
                <a:effectLst/>
                <a:latin typeface="Calibri" panose="020F0502020204030204" pitchFamily="34" charset="0"/>
                <a:ea typeface="Calibri" panose="020F0502020204030204" pitchFamily="34" charset="0"/>
                <a:cs typeface="Times New Roman" panose="02020603050405020304" pitchFamily="18" charset="0"/>
              </a:rPr>
              <a:t> just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big,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downstream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brands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are in more direct contact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increasingly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sensitised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FB9C0DE-943D-7050-3B74-3DE2C45347BD}"/>
              </a:ext>
            </a:extLst>
          </p:cNvPr>
          <p:cNvPicPr>
            <a:picLocks noChangeAspect="1"/>
          </p:cNvPicPr>
          <p:nvPr/>
        </p:nvPicPr>
        <p:blipFill>
          <a:blip r:embed="rId3"/>
          <a:stretch>
            <a:fillRect/>
          </a:stretch>
        </p:blipFill>
        <p:spPr>
          <a:xfrm>
            <a:off x="6959080" y="1565771"/>
            <a:ext cx="1977427" cy="1510035"/>
          </a:xfrm>
          <a:prstGeom prst="rect">
            <a:avLst/>
          </a:prstGeom>
        </p:spPr>
      </p:pic>
      <p:sp>
        <p:nvSpPr>
          <p:cNvPr id="6" name="TextBox 5">
            <a:extLst>
              <a:ext uri="{FF2B5EF4-FFF2-40B4-BE49-F238E27FC236}">
                <a16:creationId xmlns:a16="http://schemas.microsoft.com/office/drawing/2014/main" id="{E2F9FC9C-5145-ADD8-219F-364788704BC8}"/>
              </a:ext>
            </a:extLst>
          </p:cNvPr>
          <p:cNvSpPr txBox="1"/>
          <p:nvPr/>
        </p:nvSpPr>
        <p:spPr>
          <a:xfrm>
            <a:off x="7083697" y="3210415"/>
            <a:ext cx="1728192" cy="646331"/>
          </a:xfrm>
          <a:prstGeom prst="rect">
            <a:avLst/>
          </a:prstGeom>
          <a:noFill/>
        </p:spPr>
        <p:txBody>
          <a:bodyPr wrap="square" rtlCol="0">
            <a:spAutoFit/>
          </a:bodyPr>
          <a:lstStyle/>
          <a:p>
            <a:r>
              <a:rPr lang="en-GB" sz="1200" dirty="0"/>
              <a:t>CC BY </a:t>
            </a:r>
            <a:r>
              <a:rPr lang="nl-NL" sz="1200" dirty="0"/>
              <a:t>UN Alliance for Sustainable Fashion </a:t>
            </a:r>
            <a:r>
              <a:rPr lang="en-GB" sz="1200" dirty="0"/>
              <a:t>(2021)</a:t>
            </a:r>
          </a:p>
        </p:txBody>
      </p:sp>
    </p:spTree>
    <p:extLst>
      <p:ext uri="{BB962C8B-B14F-4D97-AF65-F5344CB8AC3E}">
        <p14:creationId xmlns:p14="http://schemas.microsoft.com/office/powerpoint/2010/main" val="136600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21</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0"/>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Challenges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746934" y="1160615"/>
            <a:ext cx="7920880" cy="1200329"/>
          </a:xfrm>
          <a:prstGeom prst="rect">
            <a:avLst/>
          </a:prstGeom>
          <a:noFill/>
        </p:spPr>
        <p:txBody>
          <a:bodyPr wrap="square" rtlCol="0">
            <a:spAutoFit/>
          </a:bodyPr>
          <a:lstStyle/>
          <a:p>
            <a:pPr marL="342900" indent="-342900">
              <a:buAutoNum type="arabicPeriod" startAt="10"/>
            </a:pPr>
            <a:r>
              <a:rPr lang="en-GB" i="1" dirty="0">
                <a:latin typeface="+mn-lt"/>
              </a:rPr>
              <a:t>New digital skills  (Flavio </a:t>
            </a:r>
            <a:r>
              <a:rPr lang="en-GB" i="1" dirty="0" err="1">
                <a:latin typeface="+mn-lt"/>
              </a:rPr>
              <a:t>Sciuccati</a:t>
            </a:r>
            <a:r>
              <a:rPr lang="en-GB" i="1" dirty="0">
                <a:latin typeface="+mn-lt"/>
              </a:rPr>
              <a:t>, 2022)</a:t>
            </a:r>
          </a:p>
          <a:p>
            <a:endParaRPr lang="en-GB" dirty="0">
              <a:latin typeface="+mn-lt"/>
            </a:endParaRPr>
          </a:p>
          <a:p>
            <a:pPr algn="just"/>
            <a:r>
              <a:rPr lang="ro-RO" sz="1800" dirty="0">
                <a:effectLst/>
                <a:latin typeface="Calibri" panose="020F0502020204030204" pitchFamily="34" charset="0"/>
                <a:ea typeface="Calibri" panose="020F0502020204030204" pitchFamily="34" charset="0"/>
                <a:cs typeface="Times New Roman" panose="02020603050405020304" pitchFamily="18" charset="0"/>
              </a:rPr>
              <a:t>Digital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transformation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overarching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challenge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relates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above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affects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entire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luxury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8C31381-E20D-14BE-25CB-65AD7F07BFD4}"/>
              </a:ext>
            </a:extLst>
          </p:cNvPr>
          <p:cNvPicPr>
            <a:picLocks noChangeAspect="1"/>
          </p:cNvPicPr>
          <p:nvPr/>
        </p:nvPicPr>
        <p:blipFill>
          <a:blip r:embed="rId3"/>
          <a:stretch>
            <a:fillRect/>
          </a:stretch>
        </p:blipFill>
        <p:spPr>
          <a:xfrm>
            <a:off x="1331640" y="2536446"/>
            <a:ext cx="4176464" cy="2106391"/>
          </a:xfrm>
          <a:prstGeom prst="rect">
            <a:avLst/>
          </a:prstGeom>
        </p:spPr>
      </p:pic>
      <p:sp>
        <p:nvSpPr>
          <p:cNvPr id="5" name="TextBox 4">
            <a:extLst>
              <a:ext uri="{FF2B5EF4-FFF2-40B4-BE49-F238E27FC236}">
                <a16:creationId xmlns:a16="http://schemas.microsoft.com/office/drawing/2014/main" id="{9C9764D5-7D87-EBB2-9136-94DEF5E5F0F0}"/>
              </a:ext>
            </a:extLst>
          </p:cNvPr>
          <p:cNvSpPr txBox="1"/>
          <p:nvPr/>
        </p:nvSpPr>
        <p:spPr>
          <a:xfrm>
            <a:off x="5623502" y="4159996"/>
            <a:ext cx="2875396" cy="461665"/>
          </a:xfrm>
          <a:prstGeom prst="rect">
            <a:avLst/>
          </a:prstGeom>
          <a:noFill/>
        </p:spPr>
        <p:txBody>
          <a:bodyPr wrap="square">
            <a:spAutoFit/>
          </a:bodyPr>
          <a:lstStyle/>
          <a:p>
            <a:pPr algn="l"/>
            <a:r>
              <a:rPr lang="en-GB" sz="1200" b="0" i="0" dirty="0">
                <a:effectLst/>
                <a:ea typeface="Verdana" panose="020B0604030504040204" pitchFamily="34" charset="0"/>
              </a:rPr>
              <a:t>CLO 3D Timelapse Alexander McQueen </a:t>
            </a:r>
            <a:r>
              <a:rPr lang="en-GB" sz="1200" dirty="0">
                <a:ea typeface="Verdana" panose="020B0604030504040204" pitchFamily="34" charset="0"/>
              </a:rPr>
              <a:t>/</a:t>
            </a:r>
            <a:r>
              <a:rPr lang="en-GB" sz="1200" b="0" i="0" dirty="0">
                <a:effectLst/>
                <a:ea typeface="Verdana" panose="020B0604030504040204" pitchFamily="34" charset="0"/>
              </a:rPr>
              <a:t>Dress Demo (2020)</a:t>
            </a:r>
          </a:p>
        </p:txBody>
      </p:sp>
    </p:spTree>
    <p:extLst>
      <p:ext uri="{BB962C8B-B14F-4D97-AF65-F5344CB8AC3E}">
        <p14:creationId xmlns:p14="http://schemas.microsoft.com/office/powerpoint/2010/main" val="335732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22</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124633"/>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15" name="TextBox 14">
            <a:extLst>
              <a:ext uri="{FF2B5EF4-FFF2-40B4-BE49-F238E27FC236}">
                <a16:creationId xmlns:a16="http://schemas.microsoft.com/office/drawing/2014/main" id="{63B3F2E1-12FF-86AE-BC35-05ADE672827D}"/>
              </a:ext>
            </a:extLst>
          </p:cNvPr>
          <p:cNvSpPr txBox="1"/>
          <p:nvPr/>
        </p:nvSpPr>
        <p:spPr>
          <a:xfrm>
            <a:off x="647564" y="1745278"/>
            <a:ext cx="3672408" cy="2862322"/>
          </a:xfrm>
          <a:prstGeom prst="rect">
            <a:avLst/>
          </a:prstGeom>
          <a:noFill/>
        </p:spPr>
        <p:txBody>
          <a:bodyPr wrap="square" rtlCol="0">
            <a:spAutoFit/>
          </a:bodyPr>
          <a:lstStyle/>
          <a:p>
            <a:r>
              <a:rPr lang="en-GB" dirty="0">
                <a:latin typeface="+mn-lt"/>
              </a:rPr>
              <a:t>The clothing industry has some specific threats (</a:t>
            </a:r>
            <a:r>
              <a:rPr lang="en-US" dirty="0">
                <a:latin typeface="+mn-lt"/>
              </a:rPr>
              <a:t>FAIR &amp; SUSTAINABLE TEXTILES,2020) </a:t>
            </a:r>
            <a:r>
              <a:rPr lang="en-GB" dirty="0">
                <a:latin typeface="+mn-lt"/>
              </a:rPr>
              <a:t>:</a:t>
            </a:r>
          </a:p>
          <a:p>
            <a:pPr marL="285750" indent="-285750">
              <a:buFont typeface="Arial" panose="020B0604020202020204" pitchFamily="34" charset="0"/>
              <a:buChar char="•"/>
            </a:pPr>
            <a:r>
              <a:rPr lang="en-GB" dirty="0">
                <a:latin typeface="+mn-lt"/>
              </a:rPr>
              <a:t>pollution from hazardous chemicals used in production;</a:t>
            </a:r>
          </a:p>
          <a:p>
            <a:pPr marL="285750" indent="-285750">
              <a:buFont typeface="Arial" panose="020B0604020202020204" pitchFamily="34" charset="0"/>
              <a:buChar char="•"/>
            </a:pPr>
            <a:r>
              <a:rPr lang="en-GB" dirty="0">
                <a:latin typeface="+mn-lt"/>
              </a:rPr>
              <a:t>depletion of resources and loss of biodiversity;</a:t>
            </a:r>
          </a:p>
          <a:p>
            <a:pPr marL="285750" indent="-285750">
              <a:buFont typeface="Arial" panose="020B0604020202020204" pitchFamily="34" charset="0"/>
              <a:buChar char="•"/>
            </a:pPr>
            <a:r>
              <a:rPr lang="en-GB" dirty="0">
                <a:latin typeface="+mn-lt"/>
              </a:rPr>
              <a:t>greenhouse gas emissions;</a:t>
            </a:r>
          </a:p>
          <a:p>
            <a:pPr marL="285750" indent="-285750">
              <a:buFont typeface="Arial" panose="020B0604020202020204" pitchFamily="34" charset="0"/>
              <a:buChar char="•"/>
            </a:pPr>
            <a:r>
              <a:rPr lang="en-GB" dirty="0">
                <a:latin typeface="+mn-lt"/>
              </a:rPr>
              <a:t>huge amounts of waste;</a:t>
            </a:r>
          </a:p>
          <a:p>
            <a:pPr marL="285750" indent="-285750">
              <a:buFont typeface="Arial" panose="020B0604020202020204" pitchFamily="34" charset="0"/>
              <a:buChar char="•"/>
            </a:pPr>
            <a:r>
              <a:rPr lang="en-GB" dirty="0">
                <a:latin typeface="+mn-lt"/>
              </a:rPr>
              <a:t>environmental footprint.</a:t>
            </a:r>
          </a:p>
        </p:txBody>
      </p:sp>
      <p:pic>
        <p:nvPicPr>
          <p:cNvPr id="5" name="Picture 4">
            <a:extLst>
              <a:ext uri="{FF2B5EF4-FFF2-40B4-BE49-F238E27FC236}">
                <a16:creationId xmlns:a16="http://schemas.microsoft.com/office/drawing/2014/main" id="{19B4CFD1-704C-87AD-0A04-25D13CE27FB5}"/>
              </a:ext>
            </a:extLst>
          </p:cNvPr>
          <p:cNvPicPr>
            <a:picLocks noChangeAspect="1"/>
          </p:cNvPicPr>
          <p:nvPr/>
        </p:nvPicPr>
        <p:blipFill>
          <a:blip r:embed="rId3"/>
          <a:stretch>
            <a:fillRect/>
          </a:stretch>
        </p:blipFill>
        <p:spPr>
          <a:xfrm>
            <a:off x="4499992" y="1449355"/>
            <a:ext cx="4382768" cy="2697088"/>
          </a:xfrm>
          <a:prstGeom prst="rect">
            <a:avLst/>
          </a:prstGeom>
        </p:spPr>
      </p:pic>
      <p:sp>
        <p:nvSpPr>
          <p:cNvPr id="6" name="TextBox 5">
            <a:extLst>
              <a:ext uri="{FF2B5EF4-FFF2-40B4-BE49-F238E27FC236}">
                <a16:creationId xmlns:a16="http://schemas.microsoft.com/office/drawing/2014/main" id="{36E78912-ECD5-1D70-D646-10EC1EE2DE9D}"/>
              </a:ext>
            </a:extLst>
          </p:cNvPr>
          <p:cNvSpPr txBox="1"/>
          <p:nvPr/>
        </p:nvSpPr>
        <p:spPr>
          <a:xfrm>
            <a:off x="5507644" y="4271933"/>
            <a:ext cx="3107111" cy="276999"/>
          </a:xfrm>
          <a:prstGeom prst="rect">
            <a:avLst/>
          </a:prstGeom>
          <a:noFill/>
        </p:spPr>
        <p:txBody>
          <a:bodyPr wrap="square" rtlCol="0">
            <a:spAutoFit/>
          </a:bodyPr>
          <a:lstStyle/>
          <a:p>
            <a:r>
              <a:rPr lang="en-GB" sz="1200" dirty="0"/>
              <a:t>CC BY </a:t>
            </a:r>
            <a:r>
              <a:rPr lang="en-GB" sz="1200" dirty="0" err="1"/>
              <a:t>Mayedul</a:t>
            </a:r>
            <a:r>
              <a:rPr lang="en-GB" sz="1200" dirty="0"/>
              <a:t> Islam (2020)</a:t>
            </a:r>
          </a:p>
        </p:txBody>
      </p:sp>
    </p:spTree>
    <p:extLst>
      <p:ext uri="{BB962C8B-B14F-4D97-AF65-F5344CB8AC3E}">
        <p14:creationId xmlns:p14="http://schemas.microsoft.com/office/powerpoint/2010/main" val="282748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23</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124633"/>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graphicFrame>
        <p:nvGraphicFramePr>
          <p:cNvPr id="2" name="Diagram 1">
            <a:extLst>
              <a:ext uri="{FF2B5EF4-FFF2-40B4-BE49-F238E27FC236}">
                <a16:creationId xmlns:a16="http://schemas.microsoft.com/office/drawing/2014/main" id="{2F634538-1F9C-C598-9928-D32A4B84BFCA}"/>
              </a:ext>
            </a:extLst>
          </p:cNvPr>
          <p:cNvGraphicFramePr/>
          <p:nvPr>
            <p:extLst>
              <p:ext uri="{D42A27DB-BD31-4B8C-83A1-F6EECF244321}">
                <p14:modId xmlns:p14="http://schemas.microsoft.com/office/powerpoint/2010/main" val="1676365601"/>
              </p:ext>
            </p:extLst>
          </p:nvPr>
        </p:nvGraphicFramePr>
        <p:xfrm>
          <a:off x="1763688" y="1491630"/>
          <a:ext cx="5297512" cy="3281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6625C6B-4C34-D98F-7EB2-9D38C6F79545}"/>
              </a:ext>
            </a:extLst>
          </p:cNvPr>
          <p:cNvSpPr txBox="1"/>
          <p:nvPr/>
        </p:nvSpPr>
        <p:spPr>
          <a:xfrm>
            <a:off x="6228184" y="3795886"/>
            <a:ext cx="2808560" cy="461665"/>
          </a:xfrm>
          <a:prstGeom prst="rect">
            <a:avLst/>
          </a:prstGeom>
          <a:noFill/>
        </p:spPr>
        <p:txBody>
          <a:bodyPr wrap="square" rtlCol="0">
            <a:spAutoFit/>
          </a:bodyPr>
          <a:lstStyle/>
          <a:p>
            <a:r>
              <a:rPr lang="en-US" sz="1200" dirty="0"/>
              <a:t>CC0 </a:t>
            </a:r>
            <a:r>
              <a:rPr lang="en-US" sz="1200" dirty="0" err="1"/>
              <a:t>Avadanei</a:t>
            </a:r>
            <a:r>
              <a:rPr lang="en-US" sz="1200" dirty="0"/>
              <a:t>, adapted from </a:t>
            </a:r>
            <a:r>
              <a:rPr lang="en-GB" sz="1200" dirty="0"/>
              <a:t>FAIR &amp; SUSTAINABLE TEXTILES,2020</a:t>
            </a:r>
          </a:p>
        </p:txBody>
      </p:sp>
    </p:spTree>
    <p:extLst>
      <p:ext uri="{BB962C8B-B14F-4D97-AF65-F5344CB8AC3E}">
        <p14:creationId xmlns:p14="http://schemas.microsoft.com/office/powerpoint/2010/main" val="170560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24</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124633"/>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827584" y="1214186"/>
            <a:ext cx="4572000" cy="369332"/>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Depletion of resources and loss of biodiversity</a:t>
            </a:r>
          </a:p>
        </p:txBody>
      </p:sp>
      <p:sp>
        <p:nvSpPr>
          <p:cNvPr id="11" name="TextBox 10">
            <a:extLst>
              <a:ext uri="{FF2B5EF4-FFF2-40B4-BE49-F238E27FC236}">
                <a16:creationId xmlns:a16="http://schemas.microsoft.com/office/drawing/2014/main" id="{F2FC3253-A14C-0750-F1AA-4FCE50011CAC}"/>
              </a:ext>
            </a:extLst>
          </p:cNvPr>
          <p:cNvSpPr txBox="1"/>
          <p:nvPr/>
        </p:nvSpPr>
        <p:spPr>
          <a:xfrm>
            <a:off x="533195" y="1634292"/>
            <a:ext cx="8077610" cy="3139321"/>
          </a:xfrm>
          <a:prstGeom prst="rect">
            <a:avLst/>
          </a:prstGeom>
          <a:noFill/>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 fashion and garment industry produces amazing products, but at the same time “contributes to biodiversity loss. Apparel supply chains are directly linked to soil degradation, conversion of natural ecosystems, and waterway pollution” (Anna </a:t>
            </a:r>
            <a:r>
              <a:rPr lang="en-GB" dirty="0" err="1">
                <a:latin typeface="Calibri" panose="020F0502020204030204" pitchFamily="34" charset="0"/>
                <a:cs typeface="Calibri" panose="020F0502020204030204" pitchFamily="34" charset="0"/>
              </a:rPr>
              <a:t>Granskog</a:t>
            </a:r>
            <a:r>
              <a:rPr lang="en-GB" dirty="0">
                <a:latin typeface="Calibri" panose="020F0502020204030204" pitchFamily="34" charset="0"/>
                <a:cs typeface="Calibri" panose="020F0502020204030204" pitchFamily="34" charset="0"/>
              </a:rPr>
              <a:t> &amp; all, 2020).</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“Biodiversity loss includes the worldwide extinction of different species, as well as the local reduction or loss of species in a certain habitat, resulting in a loss of biological diversity. The latter phenomenon can be temporary or permanent, depending on whether the environmental degradation that leads to the loss is reversible through ecological restoration/ecological resilience or effectively permanent (e.g. through land loss).” (Wikipedia)</a:t>
            </a:r>
          </a:p>
        </p:txBody>
      </p:sp>
    </p:spTree>
    <p:extLst>
      <p:ext uri="{BB962C8B-B14F-4D97-AF65-F5344CB8AC3E}">
        <p14:creationId xmlns:p14="http://schemas.microsoft.com/office/powerpoint/2010/main" val="220796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25</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387163" y="55122"/>
            <a:ext cx="712879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765068" y="1457507"/>
            <a:ext cx="2509660" cy="646331"/>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Depletion of resources and loss of biodiversity</a:t>
            </a:r>
          </a:p>
        </p:txBody>
      </p:sp>
      <p:sp>
        <p:nvSpPr>
          <p:cNvPr id="11" name="TextBox 10">
            <a:extLst>
              <a:ext uri="{FF2B5EF4-FFF2-40B4-BE49-F238E27FC236}">
                <a16:creationId xmlns:a16="http://schemas.microsoft.com/office/drawing/2014/main" id="{F2FC3253-A14C-0750-F1AA-4FCE50011CAC}"/>
              </a:ext>
            </a:extLst>
          </p:cNvPr>
          <p:cNvSpPr txBox="1"/>
          <p:nvPr/>
        </p:nvSpPr>
        <p:spPr>
          <a:xfrm>
            <a:off x="467544" y="2418593"/>
            <a:ext cx="2952328" cy="2308324"/>
          </a:xfrm>
          <a:prstGeom prst="rect">
            <a:avLst/>
          </a:prstGeom>
          <a:noFill/>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 negative impacts result from the following stages of the value chain: raw material production, material preparation and processing, and end of life (Anna </a:t>
            </a:r>
            <a:r>
              <a:rPr lang="en-GB" dirty="0" err="1">
                <a:latin typeface="Calibri" panose="020F0502020204030204" pitchFamily="34" charset="0"/>
                <a:cs typeface="Calibri" panose="020F0502020204030204" pitchFamily="34" charset="0"/>
              </a:rPr>
              <a:t>Granskog</a:t>
            </a:r>
            <a:r>
              <a:rPr lang="en-GB" dirty="0">
                <a:latin typeface="Calibri" panose="020F0502020204030204" pitchFamily="34" charset="0"/>
                <a:cs typeface="Calibri" panose="020F0502020204030204" pitchFamily="34" charset="0"/>
              </a:rPr>
              <a:t> &amp; all, 2020).</a:t>
            </a:r>
          </a:p>
        </p:txBody>
      </p:sp>
      <p:sp>
        <p:nvSpPr>
          <p:cNvPr id="2" name="TextBox 1">
            <a:extLst>
              <a:ext uri="{FF2B5EF4-FFF2-40B4-BE49-F238E27FC236}">
                <a16:creationId xmlns:a16="http://schemas.microsoft.com/office/drawing/2014/main" id="{0E73057F-0C4F-3113-E830-B0ADABF38ECD}"/>
              </a:ext>
            </a:extLst>
          </p:cNvPr>
          <p:cNvSpPr txBox="1"/>
          <p:nvPr/>
        </p:nvSpPr>
        <p:spPr>
          <a:xfrm rot="16200000">
            <a:off x="7082427" y="2578174"/>
            <a:ext cx="3107111" cy="276999"/>
          </a:xfrm>
          <a:prstGeom prst="rect">
            <a:avLst/>
          </a:prstGeom>
          <a:noFill/>
        </p:spPr>
        <p:txBody>
          <a:bodyPr wrap="square" rtlCol="0">
            <a:spAutoFit/>
          </a:bodyPr>
          <a:lstStyle/>
          <a:p>
            <a:r>
              <a:rPr lang="en-GB" sz="1200" dirty="0"/>
              <a:t>CC BY Mc. Kinsey (2020)</a:t>
            </a:r>
          </a:p>
        </p:txBody>
      </p:sp>
      <p:pic>
        <p:nvPicPr>
          <p:cNvPr id="8" name="Picture 7">
            <a:extLst>
              <a:ext uri="{FF2B5EF4-FFF2-40B4-BE49-F238E27FC236}">
                <a16:creationId xmlns:a16="http://schemas.microsoft.com/office/drawing/2014/main" id="{41F59E3A-FE87-4765-2AF2-141C57E44A1A}"/>
              </a:ext>
            </a:extLst>
          </p:cNvPr>
          <p:cNvPicPr>
            <a:picLocks noChangeAspect="1"/>
          </p:cNvPicPr>
          <p:nvPr/>
        </p:nvPicPr>
        <p:blipFill>
          <a:blip r:embed="rId3"/>
          <a:stretch>
            <a:fillRect/>
          </a:stretch>
        </p:blipFill>
        <p:spPr>
          <a:xfrm>
            <a:off x="4222188" y="686287"/>
            <a:ext cx="3936763" cy="4074626"/>
          </a:xfrm>
          <a:prstGeom prst="rect">
            <a:avLst/>
          </a:prstGeom>
        </p:spPr>
      </p:pic>
    </p:spTree>
    <p:extLst>
      <p:ext uri="{BB962C8B-B14F-4D97-AF65-F5344CB8AC3E}">
        <p14:creationId xmlns:p14="http://schemas.microsoft.com/office/powerpoint/2010/main" val="3050360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26</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296048" y="61843"/>
            <a:ext cx="7923143"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rot="16200000">
            <a:off x="759292" y="2601689"/>
            <a:ext cx="2509660" cy="646331"/>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Depletion of resources and loss of biodiversity</a:t>
            </a:r>
          </a:p>
        </p:txBody>
      </p:sp>
      <p:pic>
        <p:nvPicPr>
          <p:cNvPr id="10" name="Picture 9">
            <a:extLst>
              <a:ext uri="{FF2B5EF4-FFF2-40B4-BE49-F238E27FC236}">
                <a16:creationId xmlns:a16="http://schemas.microsoft.com/office/drawing/2014/main" id="{B5651256-4E87-B9E9-6155-C125403AB8D5}"/>
              </a:ext>
            </a:extLst>
          </p:cNvPr>
          <p:cNvPicPr>
            <a:picLocks noChangeAspect="1"/>
          </p:cNvPicPr>
          <p:nvPr/>
        </p:nvPicPr>
        <p:blipFill>
          <a:blip r:embed="rId3"/>
          <a:stretch>
            <a:fillRect/>
          </a:stretch>
        </p:blipFill>
        <p:spPr>
          <a:xfrm>
            <a:off x="2699792" y="811316"/>
            <a:ext cx="5156894" cy="3929668"/>
          </a:xfrm>
          <a:prstGeom prst="rect">
            <a:avLst/>
          </a:prstGeom>
        </p:spPr>
      </p:pic>
      <p:sp>
        <p:nvSpPr>
          <p:cNvPr id="12" name="TextBox 11">
            <a:extLst>
              <a:ext uri="{FF2B5EF4-FFF2-40B4-BE49-F238E27FC236}">
                <a16:creationId xmlns:a16="http://schemas.microsoft.com/office/drawing/2014/main" id="{D23FA4A2-08A3-E682-32D5-E51C58F14E4E}"/>
              </a:ext>
            </a:extLst>
          </p:cNvPr>
          <p:cNvSpPr txBox="1"/>
          <p:nvPr/>
        </p:nvSpPr>
        <p:spPr>
          <a:xfrm rot="16200000">
            <a:off x="7148411" y="2994458"/>
            <a:ext cx="2418559" cy="276999"/>
          </a:xfrm>
          <a:prstGeom prst="rect">
            <a:avLst/>
          </a:prstGeom>
          <a:noFill/>
        </p:spPr>
        <p:txBody>
          <a:bodyPr wrap="square" rtlCol="0">
            <a:spAutoFit/>
          </a:bodyPr>
          <a:lstStyle/>
          <a:p>
            <a:r>
              <a:rPr lang="en-GB" sz="1200" dirty="0"/>
              <a:t>CC BY </a:t>
            </a:r>
            <a:r>
              <a:rPr lang="en-GB" sz="1200" dirty="0" err="1"/>
              <a:t>D.Aiama</a:t>
            </a:r>
            <a:r>
              <a:rPr lang="en-GB" sz="1200" dirty="0"/>
              <a:t> et.al (2016)</a:t>
            </a:r>
          </a:p>
        </p:txBody>
      </p:sp>
    </p:spTree>
    <p:extLst>
      <p:ext uri="{BB962C8B-B14F-4D97-AF65-F5344CB8AC3E}">
        <p14:creationId xmlns:p14="http://schemas.microsoft.com/office/powerpoint/2010/main" val="256306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27</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323528" y="59630"/>
            <a:ext cx="766913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rot="16200000">
            <a:off x="-147279" y="2774023"/>
            <a:ext cx="3406255" cy="646331"/>
          </a:xfrm>
          <a:prstGeom prst="rect">
            <a:avLst/>
          </a:prstGeom>
          <a:noFill/>
        </p:spPr>
        <p:txBody>
          <a:bodyPr wrap="square">
            <a:spAutoFit/>
          </a:bodyPr>
          <a:lstStyle/>
          <a:p>
            <a:pPr algn="ctr"/>
            <a:r>
              <a:rPr lang="en-GB" b="1" i="1" dirty="0">
                <a:latin typeface="Calibri" panose="020F0502020204030204" pitchFamily="34" charset="0"/>
                <a:cs typeface="Calibri" panose="020F0502020204030204" pitchFamily="34" charset="0"/>
              </a:rPr>
              <a:t>Depletion of resources and loss of biodiversity</a:t>
            </a:r>
          </a:p>
        </p:txBody>
      </p:sp>
      <p:sp>
        <p:nvSpPr>
          <p:cNvPr id="2" name="TextBox 1">
            <a:extLst>
              <a:ext uri="{FF2B5EF4-FFF2-40B4-BE49-F238E27FC236}">
                <a16:creationId xmlns:a16="http://schemas.microsoft.com/office/drawing/2014/main" id="{0E73057F-0C4F-3113-E830-B0ADABF38ECD}"/>
              </a:ext>
            </a:extLst>
          </p:cNvPr>
          <p:cNvSpPr txBox="1"/>
          <p:nvPr/>
        </p:nvSpPr>
        <p:spPr>
          <a:xfrm rot="16200000">
            <a:off x="7408178" y="2922449"/>
            <a:ext cx="2418559" cy="276999"/>
          </a:xfrm>
          <a:prstGeom prst="rect">
            <a:avLst/>
          </a:prstGeom>
          <a:noFill/>
        </p:spPr>
        <p:txBody>
          <a:bodyPr wrap="square" rtlCol="0">
            <a:spAutoFit/>
          </a:bodyPr>
          <a:lstStyle/>
          <a:p>
            <a:r>
              <a:rPr lang="en-GB" sz="1200" dirty="0"/>
              <a:t>CC BY </a:t>
            </a:r>
            <a:r>
              <a:rPr lang="en-GB" sz="1200" dirty="0" err="1"/>
              <a:t>D.Aiama</a:t>
            </a:r>
            <a:r>
              <a:rPr lang="en-GB" sz="1200" dirty="0"/>
              <a:t> et.al (2016)</a:t>
            </a:r>
          </a:p>
        </p:txBody>
      </p:sp>
      <p:pic>
        <p:nvPicPr>
          <p:cNvPr id="6" name="Picture 5">
            <a:extLst>
              <a:ext uri="{FF2B5EF4-FFF2-40B4-BE49-F238E27FC236}">
                <a16:creationId xmlns:a16="http://schemas.microsoft.com/office/drawing/2014/main" id="{BC931BC9-C843-1C1B-66D8-21F364E54A92}"/>
              </a:ext>
            </a:extLst>
          </p:cNvPr>
          <p:cNvPicPr>
            <a:picLocks noChangeAspect="1"/>
          </p:cNvPicPr>
          <p:nvPr/>
        </p:nvPicPr>
        <p:blipFill>
          <a:blip r:embed="rId3"/>
          <a:stretch>
            <a:fillRect/>
          </a:stretch>
        </p:blipFill>
        <p:spPr>
          <a:xfrm>
            <a:off x="2537723" y="942754"/>
            <a:ext cx="5454937" cy="3857562"/>
          </a:xfrm>
          <a:prstGeom prst="rect">
            <a:avLst/>
          </a:prstGeom>
        </p:spPr>
      </p:pic>
    </p:spTree>
    <p:extLst>
      <p:ext uri="{BB962C8B-B14F-4D97-AF65-F5344CB8AC3E}">
        <p14:creationId xmlns:p14="http://schemas.microsoft.com/office/powerpoint/2010/main" val="294778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28</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467544" y="59630"/>
            <a:ext cx="7525116"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1979712" y="1263139"/>
            <a:ext cx="4708748" cy="369332"/>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Depletion of resources and loss of biodiversity</a:t>
            </a:r>
          </a:p>
        </p:txBody>
      </p:sp>
      <p:sp>
        <p:nvSpPr>
          <p:cNvPr id="2" name="TextBox 1">
            <a:extLst>
              <a:ext uri="{FF2B5EF4-FFF2-40B4-BE49-F238E27FC236}">
                <a16:creationId xmlns:a16="http://schemas.microsoft.com/office/drawing/2014/main" id="{0E73057F-0C4F-3113-E830-B0ADABF38ECD}"/>
              </a:ext>
            </a:extLst>
          </p:cNvPr>
          <p:cNvSpPr txBox="1"/>
          <p:nvPr/>
        </p:nvSpPr>
        <p:spPr>
          <a:xfrm rot="16200000">
            <a:off x="7176262" y="2433250"/>
            <a:ext cx="2418559" cy="276999"/>
          </a:xfrm>
          <a:prstGeom prst="rect">
            <a:avLst/>
          </a:prstGeom>
          <a:noFill/>
        </p:spPr>
        <p:txBody>
          <a:bodyPr wrap="square" rtlCol="0">
            <a:spAutoFit/>
          </a:bodyPr>
          <a:lstStyle/>
          <a:p>
            <a:r>
              <a:rPr lang="en-GB" sz="1200" dirty="0"/>
              <a:t>CC BY </a:t>
            </a:r>
            <a:r>
              <a:rPr lang="en-GB" sz="1200" dirty="0" err="1"/>
              <a:t>D.Aiama</a:t>
            </a:r>
            <a:r>
              <a:rPr lang="en-GB" sz="1200" dirty="0"/>
              <a:t> et.al (2016)</a:t>
            </a:r>
          </a:p>
        </p:txBody>
      </p:sp>
      <p:sp>
        <p:nvSpPr>
          <p:cNvPr id="5" name="TextBox 4">
            <a:extLst>
              <a:ext uri="{FF2B5EF4-FFF2-40B4-BE49-F238E27FC236}">
                <a16:creationId xmlns:a16="http://schemas.microsoft.com/office/drawing/2014/main" id="{9189C1BA-AB6B-4EDB-DEEE-D63F2772FAB8}"/>
              </a:ext>
            </a:extLst>
          </p:cNvPr>
          <p:cNvSpPr txBox="1"/>
          <p:nvPr/>
        </p:nvSpPr>
        <p:spPr>
          <a:xfrm>
            <a:off x="831819" y="1635646"/>
            <a:ext cx="7339612" cy="2957861"/>
          </a:xfrm>
          <a:prstGeom prst="rect">
            <a:avLst/>
          </a:prstGeom>
          <a:noFill/>
        </p:spPr>
        <p:txBody>
          <a:bodyPr wrap="square" rtlCol="0">
            <a:spAutoFit/>
          </a:bodyPr>
          <a:lstStyle/>
          <a:p>
            <a:pPr>
              <a:lnSpc>
                <a:spcPct val="150000"/>
              </a:lnSpc>
            </a:pPr>
            <a:r>
              <a:rPr lang="en-GB" dirty="0">
                <a:latin typeface="Calibri" panose="020F0502020204030204" pitchFamily="34" charset="0"/>
                <a:cs typeface="Calibri" panose="020F0502020204030204" pitchFamily="34" charset="0"/>
              </a:rPr>
              <a:t>According to the analysis by Anna </a:t>
            </a:r>
            <a:r>
              <a:rPr lang="en-GB" dirty="0" err="1">
                <a:latin typeface="Calibri" panose="020F0502020204030204" pitchFamily="34" charset="0"/>
                <a:cs typeface="Calibri" panose="020F0502020204030204" pitchFamily="34" charset="0"/>
              </a:rPr>
              <a:t>Granskog</a:t>
            </a:r>
            <a:r>
              <a:rPr lang="en-GB" dirty="0">
                <a:latin typeface="Calibri" panose="020F0502020204030204" pitchFamily="34" charset="0"/>
                <a:cs typeface="Calibri" panose="020F0502020204030204" pitchFamily="34" charset="0"/>
              </a:rPr>
              <a:t> et al. (2020), the following sectors contribute to biodiversity loss:</a:t>
            </a:r>
          </a:p>
          <a:p>
            <a:pPr marL="285750" indent="-285750">
              <a:lnSpc>
                <a:spcPct val="150000"/>
              </a:lnSpc>
              <a:buFont typeface="Arial" panose="020B0604020202020204" pitchFamily="34" charset="0"/>
              <a:buChar char="•"/>
            </a:pPr>
            <a:r>
              <a:rPr lang="en-GB" dirty="0">
                <a:latin typeface="Calibri" panose="020F0502020204030204" pitchFamily="34" charset="0"/>
                <a:cs typeface="Calibri" panose="020F0502020204030204" pitchFamily="34" charset="0"/>
              </a:rPr>
              <a:t>Cotton agriculture;</a:t>
            </a:r>
          </a:p>
          <a:p>
            <a:pPr marL="285750" indent="-285750">
              <a:lnSpc>
                <a:spcPct val="150000"/>
              </a:lnSpc>
              <a:buFont typeface="Arial" panose="020B0604020202020204" pitchFamily="34" charset="0"/>
              <a:buChar char="•"/>
            </a:pPr>
            <a:r>
              <a:rPr lang="en-GB" dirty="0">
                <a:latin typeface="Calibri" panose="020F0502020204030204" pitchFamily="34" charset="0"/>
                <a:cs typeface="Calibri" panose="020F0502020204030204" pitchFamily="34" charset="0"/>
              </a:rPr>
              <a:t>Wood-based natural </a:t>
            </a:r>
            <a:r>
              <a:rPr lang="en-GB" dirty="0" err="1">
                <a:latin typeface="Calibri" panose="020F0502020204030204" pitchFamily="34" charset="0"/>
                <a:cs typeface="Calibri" panose="020F0502020204030204" pitchFamily="34" charset="0"/>
              </a:rPr>
              <a:t>fibers</a:t>
            </a:r>
            <a:r>
              <a:rPr lang="en-GB" dirty="0">
                <a:latin typeface="Calibri" panose="020F0502020204030204" pitchFamily="34" charset="0"/>
                <a:cs typeface="Calibri" panose="020F0502020204030204" pitchFamily="34" charset="0"/>
              </a:rPr>
              <a:t>/man-made cellulose </a:t>
            </a:r>
            <a:r>
              <a:rPr lang="en-GB" dirty="0" err="1">
                <a:latin typeface="Calibri" panose="020F0502020204030204" pitchFamily="34" charset="0"/>
                <a:cs typeface="Calibri" panose="020F0502020204030204" pitchFamily="34" charset="0"/>
              </a:rPr>
              <a:t>fibers</a:t>
            </a:r>
            <a:r>
              <a:rPr lang="en-GB" dirty="0">
                <a:latin typeface="Calibri" panose="020F0502020204030204" pitchFamily="34" charset="0"/>
                <a:cs typeface="Calibri" panose="020F0502020204030204" pitchFamily="34" charset="0"/>
              </a:rPr>
              <a:t> (MMCFs);</a:t>
            </a:r>
          </a:p>
          <a:p>
            <a:pPr marL="285750" indent="-285750">
              <a:lnSpc>
                <a:spcPct val="150000"/>
              </a:lnSpc>
              <a:buFont typeface="Arial" panose="020B0604020202020204" pitchFamily="34" charset="0"/>
              <a:buChar char="•"/>
            </a:pPr>
            <a:r>
              <a:rPr lang="en-GB" dirty="0">
                <a:latin typeface="Calibri" panose="020F0502020204030204" pitchFamily="34" charset="0"/>
                <a:cs typeface="Calibri" panose="020F0502020204030204" pitchFamily="34" charset="0"/>
              </a:rPr>
              <a:t>Textile dyeing and treatment;</a:t>
            </a:r>
          </a:p>
          <a:p>
            <a:pPr marL="285750" indent="-285750">
              <a:lnSpc>
                <a:spcPct val="150000"/>
              </a:lnSpc>
              <a:buFont typeface="Arial" panose="020B0604020202020204" pitchFamily="34" charset="0"/>
              <a:buChar char="•"/>
            </a:pPr>
            <a:r>
              <a:rPr lang="en-GB" dirty="0">
                <a:latin typeface="Calibri" panose="020F0502020204030204" pitchFamily="34" charset="0"/>
                <a:cs typeface="Calibri" panose="020F0502020204030204" pitchFamily="34" charset="0"/>
              </a:rPr>
              <a:t>Microplastics;</a:t>
            </a:r>
          </a:p>
          <a:p>
            <a:pPr marL="285750" indent="-285750">
              <a:lnSpc>
                <a:spcPct val="150000"/>
              </a:lnSpc>
              <a:buFont typeface="Arial" panose="020B0604020202020204" pitchFamily="34" charset="0"/>
              <a:buChar char="•"/>
            </a:pPr>
            <a:r>
              <a:rPr lang="en-GB" dirty="0">
                <a:latin typeface="Calibri" panose="020F0502020204030204" pitchFamily="34" charset="0"/>
                <a:cs typeface="Calibri" panose="020F0502020204030204" pitchFamily="34" charset="0"/>
              </a:rPr>
              <a:t>Waste.</a:t>
            </a:r>
          </a:p>
        </p:txBody>
      </p:sp>
    </p:spTree>
    <p:extLst>
      <p:ext uri="{BB962C8B-B14F-4D97-AF65-F5344CB8AC3E}">
        <p14:creationId xmlns:p14="http://schemas.microsoft.com/office/powerpoint/2010/main" val="164267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29</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323528" y="59630"/>
            <a:ext cx="766913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2139506" y="1209738"/>
            <a:ext cx="4708748" cy="369332"/>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Greenhouse gas emissions</a:t>
            </a:r>
          </a:p>
        </p:txBody>
      </p:sp>
      <p:sp>
        <p:nvSpPr>
          <p:cNvPr id="5" name="TextBox 4">
            <a:extLst>
              <a:ext uri="{FF2B5EF4-FFF2-40B4-BE49-F238E27FC236}">
                <a16:creationId xmlns:a16="http://schemas.microsoft.com/office/drawing/2014/main" id="{9189C1BA-AB6B-4EDB-DEEE-D63F2772FAB8}"/>
              </a:ext>
            </a:extLst>
          </p:cNvPr>
          <p:cNvSpPr txBox="1"/>
          <p:nvPr/>
        </p:nvSpPr>
        <p:spPr>
          <a:xfrm>
            <a:off x="827584" y="1635646"/>
            <a:ext cx="7332593" cy="286232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 production and consumption of textiles have a significant impact on the environment, climate and society. A major problem of this industry is the consumption of resources, water, land and chemicals, as well as the emission of greenhouse gases and pollutants.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 experts of the European Environment Agency said that ″the production of textiles generates around 15-35 tonnes of CO2 equivalent per tonne of textiles produced. The upstream value chain of clothing, footwear and household textiles consumed in the EU is the fifth highest greenhouse gas emission pressure category.″ (EEA, 2020)</a:t>
            </a:r>
          </a:p>
        </p:txBody>
      </p:sp>
    </p:spTree>
    <p:extLst>
      <p:ext uri="{BB962C8B-B14F-4D97-AF65-F5344CB8AC3E}">
        <p14:creationId xmlns:p14="http://schemas.microsoft.com/office/powerpoint/2010/main" val="276965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B5838C03-A230-4C1E-81E7-E552D5FB70EA}"/>
              </a:ext>
            </a:extLst>
          </p:cNvPr>
          <p:cNvSpPr>
            <a:spLocks noGrp="1" noChangeArrowheads="1"/>
          </p:cNvSpPr>
          <p:nvPr>
            <p:ph type="title"/>
          </p:nvPr>
        </p:nvSpPr>
        <p:spPr>
          <a:xfrm>
            <a:off x="628650" y="274639"/>
            <a:ext cx="7886700" cy="568920"/>
          </a:xfrm>
        </p:spPr>
        <p:txBody>
          <a:bodyPr/>
          <a:lstStyle/>
          <a:p>
            <a:r>
              <a:rPr lang="de-DE" altLang="de-DE" b="1" dirty="0"/>
              <a:t>Learning Objectives</a:t>
            </a:r>
          </a:p>
        </p:txBody>
      </p:sp>
      <p:sp>
        <p:nvSpPr>
          <p:cNvPr id="3" name="Inhaltsplatzhalter 2">
            <a:extLst>
              <a:ext uri="{FF2B5EF4-FFF2-40B4-BE49-F238E27FC236}">
                <a16:creationId xmlns:a16="http://schemas.microsoft.com/office/drawing/2014/main" id="{51AC6265-FC95-4B5E-91C4-04ABDE25FDD8}"/>
              </a:ext>
            </a:extLst>
          </p:cNvPr>
          <p:cNvSpPr>
            <a:spLocks noGrp="1"/>
          </p:cNvSpPr>
          <p:nvPr>
            <p:ph idx="1"/>
          </p:nvPr>
        </p:nvSpPr>
        <p:spPr>
          <a:xfrm>
            <a:off x="827584" y="1550553"/>
            <a:ext cx="7076381" cy="2173325"/>
          </a:xfrm>
        </p:spPr>
        <p:txBody>
          <a:bodyPr/>
          <a:lstStyle/>
          <a:p>
            <a:pPr marL="0" indent="0">
              <a:spcBef>
                <a:spcPts val="600"/>
              </a:spcBef>
              <a:spcAft>
                <a:spcPts val="600"/>
              </a:spcAft>
              <a:buFont typeface="Arial" panose="020B0604020202020204" pitchFamily="34" charset="0"/>
              <a:buNone/>
              <a:defRPr/>
            </a:pPr>
            <a:r>
              <a:rPr lang="en-GB" sz="1800" dirty="0"/>
              <a:t>After reading this material, the learner/student will be able to:</a:t>
            </a:r>
          </a:p>
          <a:p>
            <a:pPr>
              <a:spcBef>
                <a:spcPts val="600"/>
              </a:spcBef>
              <a:spcAft>
                <a:spcPts val="600"/>
              </a:spcAft>
              <a:defRPr/>
            </a:pPr>
            <a:r>
              <a:rPr lang="en-GB" sz="1800" dirty="0"/>
              <a:t>Understand the role and importance of  the textile and clothing industry in the European economy;</a:t>
            </a:r>
          </a:p>
          <a:p>
            <a:pPr>
              <a:spcBef>
                <a:spcPts val="600"/>
              </a:spcBef>
              <a:spcAft>
                <a:spcPts val="600"/>
              </a:spcAft>
              <a:defRPr/>
            </a:pPr>
            <a:r>
              <a:rPr lang="en-GB" sz="1800" dirty="0"/>
              <a:t>Describe the challenges in the European textile and clothing market; </a:t>
            </a:r>
          </a:p>
          <a:p>
            <a:pPr>
              <a:spcBef>
                <a:spcPts val="600"/>
              </a:spcBef>
              <a:spcAft>
                <a:spcPts val="600"/>
              </a:spcAft>
              <a:defRPr/>
            </a:pPr>
            <a:r>
              <a:rPr lang="en-GB" altLang="en-US" sz="1800" dirty="0"/>
              <a:t>Describe the threats in the European textile and clothing market;</a:t>
            </a:r>
          </a:p>
          <a:p>
            <a:pPr>
              <a:spcBef>
                <a:spcPts val="600"/>
              </a:spcBef>
              <a:spcAft>
                <a:spcPts val="600"/>
              </a:spcAft>
              <a:defRPr/>
            </a:pPr>
            <a:r>
              <a:rPr lang="en-GB" altLang="en-US" sz="1800" dirty="0"/>
              <a:t>Present the principle of sustainability in textile and clothing production.</a:t>
            </a:r>
          </a:p>
        </p:txBody>
      </p:sp>
      <p:sp>
        <p:nvSpPr>
          <p:cNvPr id="4" name="Fußzeilenplatzhalter 3">
            <a:extLst>
              <a:ext uri="{FF2B5EF4-FFF2-40B4-BE49-F238E27FC236}">
                <a16:creationId xmlns:a16="http://schemas.microsoft.com/office/drawing/2014/main" id="{C2A16035-F34F-4F5F-9860-B2607265C490}"/>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78171A27-6B20-4C43-A1E5-B81EBEA342DD}"/>
              </a:ext>
            </a:extLst>
          </p:cNvPr>
          <p:cNvSpPr>
            <a:spLocks noGrp="1"/>
          </p:cNvSpPr>
          <p:nvPr>
            <p:ph type="sldNum" sz="quarter" idx="12"/>
          </p:nvPr>
        </p:nvSpPr>
        <p:spPr/>
        <p:txBody>
          <a:bodyPr/>
          <a:lstStyle/>
          <a:p>
            <a:pPr>
              <a:defRPr/>
            </a:pPr>
            <a:fld id="{CD5C15A9-B5DD-40B5-AE3F-0C13FA447375}" type="slidenum">
              <a:rPr lang="de-DE" altLang="de-DE" smtClean="0"/>
              <a:pPr>
                <a:defRPr/>
              </a:pPr>
              <a:t>3</a:t>
            </a:fld>
            <a:endParaRPr lang="de-DE" alt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30</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251520" y="59630"/>
            <a:ext cx="774114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652686" y="2903330"/>
            <a:ext cx="2376264" cy="646331"/>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Greenhouse gas emissions</a:t>
            </a:r>
          </a:p>
        </p:txBody>
      </p:sp>
      <p:sp>
        <p:nvSpPr>
          <p:cNvPr id="2" name="TextBox 1">
            <a:extLst>
              <a:ext uri="{FF2B5EF4-FFF2-40B4-BE49-F238E27FC236}">
                <a16:creationId xmlns:a16="http://schemas.microsoft.com/office/drawing/2014/main" id="{0E73057F-0C4F-3113-E830-B0ADABF38ECD}"/>
              </a:ext>
            </a:extLst>
          </p:cNvPr>
          <p:cNvSpPr txBox="1"/>
          <p:nvPr/>
        </p:nvSpPr>
        <p:spPr>
          <a:xfrm rot="16200000">
            <a:off x="5968611" y="2672498"/>
            <a:ext cx="3255449" cy="461665"/>
          </a:xfrm>
          <a:prstGeom prst="rect">
            <a:avLst/>
          </a:prstGeom>
          <a:noFill/>
        </p:spPr>
        <p:txBody>
          <a:bodyPr wrap="square" rtlCol="0">
            <a:spAutoFit/>
          </a:bodyPr>
          <a:lstStyle/>
          <a:p>
            <a:r>
              <a:rPr lang="en-GB" sz="1200" dirty="0"/>
              <a:t>CC BY European Environment Agency (2020)</a:t>
            </a:r>
          </a:p>
        </p:txBody>
      </p:sp>
      <p:pic>
        <p:nvPicPr>
          <p:cNvPr id="7" name="Picture 6">
            <a:extLst>
              <a:ext uri="{FF2B5EF4-FFF2-40B4-BE49-F238E27FC236}">
                <a16:creationId xmlns:a16="http://schemas.microsoft.com/office/drawing/2014/main" id="{44FCC09A-17C2-4511-E210-BFC6502F357B}"/>
              </a:ext>
            </a:extLst>
          </p:cNvPr>
          <p:cNvPicPr>
            <a:picLocks noChangeAspect="1"/>
          </p:cNvPicPr>
          <p:nvPr/>
        </p:nvPicPr>
        <p:blipFill>
          <a:blip r:embed="rId3"/>
          <a:stretch>
            <a:fillRect/>
          </a:stretch>
        </p:blipFill>
        <p:spPr>
          <a:xfrm>
            <a:off x="2771800" y="868186"/>
            <a:ext cx="3809137" cy="3913368"/>
          </a:xfrm>
          <a:prstGeom prst="rect">
            <a:avLst/>
          </a:prstGeom>
        </p:spPr>
      </p:pic>
    </p:spTree>
    <p:extLst>
      <p:ext uri="{BB962C8B-B14F-4D97-AF65-F5344CB8AC3E}">
        <p14:creationId xmlns:p14="http://schemas.microsoft.com/office/powerpoint/2010/main" val="423004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31</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251520" y="59630"/>
            <a:ext cx="774114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2717934" y="1183305"/>
            <a:ext cx="2808312" cy="369332"/>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Huge amounts of waste</a:t>
            </a:r>
          </a:p>
        </p:txBody>
      </p:sp>
      <p:sp>
        <p:nvSpPr>
          <p:cNvPr id="8" name="TextBox 7">
            <a:extLst>
              <a:ext uri="{FF2B5EF4-FFF2-40B4-BE49-F238E27FC236}">
                <a16:creationId xmlns:a16="http://schemas.microsoft.com/office/drawing/2014/main" id="{91A7EDB5-120F-4BF5-CB3C-B3718FBAEE01}"/>
              </a:ext>
            </a:extLst>
          </p:cNvPr>
          <p:cNvSpPr txBox="1"/>
          <p:nvPr/>
        </p:nvSpPr>
        <p:spPr>
          <a:xfrm>
            <a:off x="539552" y="1567953"/>
            <a:ext cx="8144072" cy="3067506"/>
          </a:xfrm>
          <a:prstGeom prst="rect">
            <a:avLst/>
          </a:prstGeom>
          <a:noFill/>
        </p:spPr>
        <p:txBody>
          <a:bodyPr wrap="square">
            <a:spAutoFit/>
          </a:bodyPr>
          <a:lstStyle/>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production of textiles is an environmentally damaging process. Textiles consume large amounts of natural resources such as water, oil and land, they use toxic chemicals and produce large amounts of carbon dioxide. </a:t>
            </a:r>
          </a:p>
          <a:p>
            <a:pPr>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article titled "SOURCING TEXTILE WASTE" (2019) mentions that:</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9.4 billion tonnes of textile waste is either landfilled or incinerated in the European Union.</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 America, an estimated 12.3 million tonnes are either landfilled or incinerated.</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 China, the total annual generation of pre- and post-consumer textile waste is estimated at over 26 million tonnes.</a:t>
            </a:r>
          </a:p>
        </p:txBody>
      </p:sp>
    </p:spTree>
    <p:extLst>
      <p:ext uri="{BB962C8B-B14F-4D97-AF65-F5344CB8AC3E}">
        <p14:creationId xmlns:p14="http://schemas.microsoft.com/office/powerpoint/2010/main" val="4870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32</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323528" y="59630"/>
            <a:ext cx="7669132"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1691680" y="1281814"/>
            <a:ext cx="2808312" cy="369332"/>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Huge amounts of waste</a:t>
            </a:r>
          </a:p>
        </p:txBody>
      </p:sp>
      <p:sp>
        <p:nvSpPr>
          <p:cNvPr id="8" name="TextBox 7">
            <a:extLst>
              <a:ext uri="{FF2B5EF4-FFF2-40B4-BE49-F238E27FC236}">
                <a16:creationId xmlns:a16="http://schemas.microsoft.com/office/drawing/2014/main" id="{91A7EDB5-120F-4BF5-CB3C-B3718FBAEE01}"/>
              </a:ext>
            </a:extLst>
          </p:cNvPr>
          <p:cNvSpPr txBox="1"/>
          <p:nvPr/>
        </p:nvSpPr>
        <p:spPr>
          <a:xfrm>
            <a:off x="267678" y="1765334"/>
            <a:ext cx="3679577" cy="2849050"/>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Textile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waste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defined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material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becomes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unusable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worthless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end</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process</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any</a:t>
            </a:r>
            <a:r>
              <a:rPr lang="ro-RO" sz="1800" dirty="0">
                <a:effectLst/>
                <a:latin typeface="Calibri" panose="020F0502020204030204" pitchFamily="34" charset="0"/>
                <a:ea typeface="Calibri" panose="020F0502020204030204" pitchFamily="34" charset="0"/>
                <a:cs typeface="Times New Roman" panose="02020603050405020304" pitchFamily="18" charset="0"/>
              </a:rPr>
              <a:t> textile product.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 waste from the fashion industry is generated when clothes are thrown away or burned (Ellen MacArthur, 2017). </a:t>
            </a:r>
          </a:p>
        </p:txBody>
      </p:sp>
      <p:pic>
        <p:nvPicPr>
          <p:cNvPr id="11" name="Picture 10">
            <a:extLst>
              <a:ext uri="{FF2B5EF4-FFF2-40B4-BE49-F238E27FC236}">
                <a16:creationId xmlns:a16="http://schemas.microsoft.com/office/drawing/2014/main" id="{5778032A-F13B-518A-094A-AA7CBF759D8F}"/>
              </a:ext>
            </a:extLst>
          </p:cNvPr>
          <p:cNvPicPr>
            <a:picLocks noChangeAspect="1"/>
          </p:cNvPicPr>
          <p:nvPr/>
        </p:nvPicPr>
        <p:blipFill rotWithShape="1">
          <a:blip r:embed="rId3"/>
          <a:srcRect t="4204"/>
          <a:stretch/>
        </p:blipFill>
        <p:spPr>
          <a:xfrm>
            <a:off x="3829818" y="1611386"/>
            <a:ext cx="5101808" cy="2441040"/>
          </a:xfrm>
          <a:prstGeom prst="rect">
            <a:avLst/>
          </a:prstGeom>
        </p:spPr>
      </p:pic>
      <p:sp>
        <p:nvSpPr>
          <p:cNvPr id="12" name="TextBox 11">
            <a:extLst>
              <a:ext uri="{FF2B5EF4-FFF2-40B4-BE49-F238E27FC236}">
                <a16:creationId xmlns:a16="http://schemas.microsoft.com/office/drawing/2014/main" id="{F549DFE1-B69F-D243-319F-A81923EBC1D8}"/>
              </a:ext>
            </a:extLst>
          </p:cNvPr>
          <p:cNvSpPr txBox="1"/>
          <p:nvPr/>
        </p:nvSpPr>
        <p:spPr>
          <a:xfrm>
            <a:off x="5220072" y="4186867"/>
            <a:ext cx="2609163" cy="274637"/>
          </a:xfrm>
          <a:prstGeom prst="rect">
            <a:avLst/>
          </a:prstGeom>
          <a:noFill/>
        </p:spPr>
        <p:txBody>
          <a:bodyPr wrap="square" rtlCol="0">
            <a:spAutoFit/>
          </a:bodyPr>
          <a:lstStyle/>
          <a:p>
            <a:r>
              <a:rPr lang="en-GB" sz="1200" dirty="0"/>
              <a:t>CC BY Allen Mac Arthur (2017)</a:t>
            </a:r>
          </a:p>
        </p:txBody>
      </p:sp>
    </p:spTree>
    <p:extLst>
      <p:ext uri="{BB962C8B-B14F-4D97-AF65-F5344CB8AC3E}">
        <p14:creationId xmlns:p14="http://schemas.microsoft.com/office/powerpoint/2010/main" val="2961078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33</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179512" y="59630"/>
            <a:ext cx="7813148"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Threats in the European textile and clothing market</a:t>
            </a:r>
          </a:p>
        </p:txBody>
      </p:sp>
      <p:sp>
        <p:nvSpPr>
          <p:cNvPr id="9" name="TextBox 8">
            <a:extLst>
              <a:ext uri="{FF2B5EF4-FFF2-40B4-BE49-F238E27FC236}">
                <a16:creationId xmlns:a16="http://schemas.microsoft.com/office/drawing/2014/main" id="{10BE4105-0520-D5FF-3C7D-D2FCFB0A6CDB}"/>
              </a:ext>
            </a:extLst>
          </p:cNvPr>
          <p:cNvSpPr txBox="1"/>
          <p:nvPr/>
        </p:nvSpPr>
        <p:spPr>
          <a:xfrm>
            <a:off x="2681930" y="1026365"/>
            <a:ext cx="2808312" cy="369332"/>
          </a:xfrm>
          <a:prstGeom prst="rect">
            <a:avLst/>
          </a:prstGeom>
          <a:noFill/>
        </p:spPr>
        <p:txBody>
          <a:bodyPr wrap="square">
            <a:spAutoFit/>
          </a:bodyPr>
          <a:lstStyle/>
          <a:p>
            <a:r>
              <a:rPr lang="en-GB" b="1" i="1" dirty="0">
                <a:latin typeface="Calibri" panose="020F0502020204030204" pitchFamily="34" charset="0"/>
                <a:cs typeface="Calibri" panose="020F0502020204030204" pitchFamily="34" charset="0"/>
              </a:rPr>
              <a:t>Environmental footprint</a:t>
            </a:r>
          </a:p>
        </p:txBody>
      </p:sp>
      <p:sp>
        <p:nvSpPr>
          <p:cNvPr id="8" name="TextBox 7">
            <a:extLst>
              <a:ext uri="{FF2B5EF4-FFF2-40B4-BE49-F238E27FC236}">
                <a16:creationId xmlns:a16="http://schemas.microsoft.com/office/drawing/2014/main" id="{91A7EDB5-120F-4BF5-CB3C-B3718FBAEE01}"/>
              </a:ext>
            </a:extLst>
          </p:cNvPr>
          <p:cNvSpPr txBox="1"/>
          <p:nvPr/>
        </p:nvSpPr>
        <p:spPr>
          <a:xfrm>
            <a:off x="260825" y="1367298"/>
            <a:ext cx="6522887" cy="413709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Garments have a complex and a long supply chains that make it difficult to account for all the emissions that go </a:t>
            </a:r>
            <a:r>
              <a:rPr lang="en-GB" dirty="0">
                <a:latin typeface="Calibri" panose="020F0502020204030204" pitchFamily="34" charset="0"/>
                <a:ea typeface="Calibri" panose="020F0502020204030204" pitchFamily="34" charset="0"/>
                <a:cs typeface="Times New Roman" panose="02020603050405020304" pitchFamily="18" charset="0"/>
              </a:rPr>
              <a:t>for example  in a pair of trousers or coat.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Added to this is how the clothing is transported and disposed of when the consumer no longer wants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The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material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sourcing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supply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chains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laundering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waste</a:t>
            </a:r>
            <a:r>
              <a:rPr lang="ro-RO" sz="1800" dirty="0">
                <a:effectLst/>
                <a:latin typeface="Calibri" panose="020F0502020204030204" pitchFamily="34" charset="0"/>
                <a:ea typeface="Calibri" panose="020F0502020204030204" pitchFamily="34" charset="0"/>
                <a:cs typeface="Times New Roman" panose="02020603050405020304" pitchFamily="18" charset="0"/>
              </a:rPr>
              <a:t> -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responsible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8-10% of global carbon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emissions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according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estimates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UN</a:t>
            </a:r>
            <a:r>
              <a:rPr lang="en-US" sz="1800" dirty="0">
                <a:effectLst/>
                <a:latin typeface="Calibri" panose="020F0502020204030204" pitchFamily="34" charset="0"/>
                <a:ea typeface="Calibri" panose="020F0502020204030204" pitchFamily="34" charset="0"/>
                <a:cs typeface="Times New Roman" panose="02020603050405020304" pitchFamily="18" charset="0"/>
              </a:rPr>
              <a:t> (United Nation for Climate Change)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while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estimates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between</a:t>
            </a:r>
            <a:r>
              <a:rPr lang="ro-RO" sz="1800" dirty="0">
                <a:effectLst/>
                <a:latin typeface="Calibri" panose="020F0502020204030204" pitchFamily="34" charset="0"/>
                <a:ea typeface="Calibri" panose="020F0502020204030204" pitchFamily="34" charset="0"/>
                <a:cs typeface="Times New Roman" panose="02020603050405020304" pitchFamily="18" charset="0"/>
              </a:rPr>
              <a:t> 2%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8.1%.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production of clothing also requires significant amounts of freshwater, which is a major source of water pollution. (Laura Paddison,2021 ).</a:t>
            </a:r>
          </a:p>
          <a:p>
            <a:pPr marL="285750" indent="-285750">
              <a:lnSpc>
                <a:spcPct val="107000"/>
              </a:lnSpc>
              <a:spcAft>
                <a:spcPts val="800"/>
              </a:spcAft>
              <a:buFont typeface="Wingdings" panose="05000000000000000000" pitchFamily="2" charset="2"/>
              <a:buChar char="q"/>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549200D-F67D-96CD-3FEA-A0E949A9FBDF}"/>
              </a:ext>
            </a:extLst>
          </p:cNvPr>
          <p:cNvPicPr>
            <a:picLocks noChangeAspect="1"/>
          </p:cNvPicPr>
          <p:nvPr/>
        </p:nvPicPr>
        <p:blipFill>
          <a:blip r:embed="rId3"/>
          <a:stretch>
            <a:fillRect/>
          </a:stretch>
        </p:blipFill>
        <p:spPr>
          <a:xfrm>
            <a:off x="6893885" y="1779662"/>
            <a:ext cx="1989290" cy="1584176"/>
          </a:xfrm>
          <a:prstGeom prst="rect">
            <a:avLst/>
          </a:prstGeom>
        </p:spPr>
      </p:pic>
      <p:sp>
        <p:nvSpPr>
          <p:cNvPr id="6" name="TextBox 5">
            <a:extLst>
              <a:ext uri="{FF2B5EF4-FFF2-40B4-BE49-F238E27FC236}">
                <a16:creationId xmlns:a16="http://schemas.microsoft.com/office/drawing/2014/main" id="{149F769A-7C46-5373-994D-79C67E62C4EB}"/>
              </a:ext>
            </a:extLst>
          </p:cNvPr>
          <p:cNvSpPr txBox="1"/>
          <p:nvPr/>
        </p:nvSpPr>
        <p:spPr>
          <a:xfrm>
            <a:off x="6783712" y="3435846"/>
            <a:ext cx="2099463" cy="461665"/>
          </a:xfrm>
          <a:prstGeom prst="rect">
            <a:avLst/>
          </a:prstGeom>
          <a:noFill/>
        </p:spPr>
        <p:txBody>
          <a:bodyPr wrap="square" rtlCol="0">
            <a:spAutoFit/>
          </a:bodyPr>
          <a:lstStyle/>
          <a:p>
            <a:r>
              <a:rPr lang="en-GB" sz="1200" dirty="0"/>
              <a:t>CC BY  Getty Images/ </a:t>
            </a:r>
            <a:r>
              <a:rPr lang="en-GB" sz="1200" dirty="0" err="1"/>
              <a:t>Alamy</a:t>
            </a:r>
            <a:r>
              <a:rPr lang="en-GB" sz="1200" dirty="0"/>
              <a:t>/Javier Hirschfeld</a:t>
            </a:r>
          </a:p>
        </p:txBody>
      </p:sp>
    </p:spTree>
    <p:extLst>
      <p:ext uri="{BB962C8B-B14F-4D97-AF65-F5344CB8AC3E}">
        <p14:creationId xmlns:p14="http://schemas.microsoft.com/office/powerpoint/2010/main" val="151673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34</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39552" y="10160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452752" y="1366563"/>
            <a:ext cx="3958446" cy="3544368"/>
          </a:xfrm>
          <a:prstGeom prst="rect">
            <a:avLst/>
          </a:prstGeom>
          <a:noFill/>
        </p:spPr>
        <p:txBody>
          <a:bodyPr wrap="square">
            <a:spAutoFit/>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future of the fashion, textile and clothing industry is based on the principle of </a:t>
            </a:r>
            <a:r>
              <a:rPr lang="en-GB" b="1" dirty="0">
                <a:effectLst/>
                <a:latin typeface="Calibri" panose="020F0502020204030204" pitchFamily="34" charset="0"/>
                <a:ea typeface="Calibri" panose="020F0502020204030204" pitchFamily="34" charset="0"/>
                <a:cs typeface="Times New Roman" panose="02020603050405020304" pitchFamily="18" charset="0"/>
              </a:rPr>
              <a:t>sustainability</a:t>
            </a:r>
            <a:r>
              <a:rPr lang="en-GB"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b="1" dirty="0">
                <a:effectLst/>
                <a:latin typeface="Calibri" panose="020F0502020204030204" pitchFamily="34" charset="0"/>
                <a:ea typeface="Calibri" panose="020F0502020204030204" pitchFamily="34" charset="0"/>
                <a:cs typeface="Times New Roman" panose="02020603050405020304" pitchFamily="18" charset="0"/>
              </a:rPr>
              <a:t>Sustainable </a:t>
            </a:r>
            <a:r>
              <a:rPr lang="ro-RO" sz="1800" b="1" dirty="0" err="1">
                <a:effectLst/>
                <a:latin typeface="Calibri" panose="020F0502020204030204" pitchFamily="34" charset="0"/>
                <a:ea typeface="Calibri" panose="020F0502020204030204" pitchFamily="34" charset="0"/>
                <a:cs typeface="Times New Roman" panose="02020603050405020304" pitchFamily="18" charset="0"/>
              </a:rPr>
              <a:t>textiles</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rPr>
              <a:t>must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environmentally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friendly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should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meet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rational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conditions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respect social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environmental</a:t>
            </a:r>
            <a:r>
              <a:rPr lang="ro-RO" sz="1800" dirty="0">
                <a:effectLst/>
                <a:latin typeface="Calibri" panose="020F0502020204030204" pitchFamily="34" charset="0"/>
                <a:ea typeface="Calibri" panose="020F0502020204030204" pitchFamily="34" charset="0"/>
                <a:cs typeface="Times New Roman" panose="02020603050405020304" pitchFamily="18" charset="0"/>
              </a:rPr>
              <a:t> quality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avoiding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pollution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installing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pollution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control technologies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Mayedul</a:t>
            </a:r>
            <a:r>
              <a:rPr lang="en-US" dirty="0">
                <a:latin typeface="Calibri" panose="020F0502020204030204" pitchFamily="34" charset="0"/>
                <a:ea typeface="Calibri" panose="020F0502020204030204" pitchFamily="34" charset="0"/>
                <a:cs typeface="Times New Roman" panose="02020603050405020304" pitchFamily="18" charset="0"/>
              </a:rPr>
              <a:t> Islam,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EFB9717-FFFB-011B-2278-23DE56D03518}"/>
              </a:ext>
            </a:extLst>
          </p:cNvPr>
          <p:cNvPicPr>
            <a:picLocks noChangeAspect="1"/>
          </p:cNvPicPr>
          <p:nvPr/>
        </p:nvPicPr>
        <p:blipFill>
          <a:blip r:embed="rId3"/>
          <a:stretch>
            <a:fillRect/>
          </a:stretch>
        </p:blipFill>
        <p:spPr>
          <a:xfrm>
            <a:off x="4812790" y="1023290"/>
            <a:ext cx="3694883" cy="3363838"/>
          </a:xfrm>
          <a:prstGeom prst="rect">
            <a:avLst/>
          </a:prstGeom>
        </p:spPr>
      </p:pic>
      <p:sp>
        <p:nvSpPr>
          <p:cNvPr id="13" name="TextBox 12">
            <a:extLst>
              <a:ext uri="{FF2B5EF4-FFF2-40B4-BE49-F238E27FC236}">
                <a16:creationId xmlns:a16="http://schemas.microsoft.com/office/drawing/2014/main" id="{486955AD-5807-8901-DAA1-87890B770F83}"/>
              </a:ext>
            </a:extLst>
          </p:cNvPr>
          <p:cNvSpPr txBox="1"/>
          <p:nvPr/>
        </p:nvSpPr>
        <p:spPr>
          <a:xfrm>
            <a:off x="5292080" y="4387128"/>
            <a:ext cx="2897539" cy="276999"/>
          </a:xfrm>
          <a:prstGeom prst="rect">
            <a:avLst/>
          </a:prstGeom>
          <a:noFill/>
        </p:spPr>
        <p:txBody>
          <a:bodyPr wrap="square" rtlCol="0">
            <a:spAutoFit/>
          </a:bodyPr>
          <a:lstStyle/>
          <a:p>
            <a:r>
              <a:rPr lang="en-GB" sz="1200" dirty="0"/>
              <a:t>CC BY UN environment programme</a:t>
            </a:r>
          </a:p>
        </p:txBody>
      </p:sp>
    </p:spTree>
    <p:extLst>
      <p:ext uri="{BB962C8B-B14F-4D97-AF65-F5344CB8AC3E}">
        <p14:creationId xmlns:p14="http://schemas.microsoft.com/office/powerpoint/2010/main" val="1795753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35</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16119" y="118761"/>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683568" y="1563638"/>
            <a:ext cx="8200661" cy="1508105"/>
          </a:xfrm>
          <a:prstGeom prst="rect">
            <a:avLst/>
          </a:prstGeom>
          <a:noFill/>
        </p:spPr>
        <p:txBody>
          <a:bodyPr wrap="square">
            <a:spAutoFit/>
          </a:bodyPr>
          <a:lstStyle/>
          <a:p>
            <a:pPr>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Sustainable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hardly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conceivable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without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1)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change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predominantly</a:t>
            </a:r>
            <a:r>
              <a:rPr lang="ro-RO" sz="1800" dirty="0">
                <a:effectLst/>
                <a:latin typeface="Calibri" panose="020F0502020204030204" pitchFamily="34" charset="0"/>
                <a:ea typeface="Calibri" panose="020F0502020204030204" pitchFamily="34" charset="0"/>
                <a:cs typeface="Times New Roman" panose="02020603050405020304" pitchFamily="18" charset="0"/>
              </a:rPr>
              <a:t> linear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 consistent circular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n-US" dirty="0">
                <a:latin typeface="Calibri" panose="020F0502020204030204" pitchFamily="34" charset="0"/>
                <a:ea typeface="Calibri" panose="020F0502020204030204" pitchFamily="34" charset="0"/>
                <a:cs typeface="Times New Roman" panose="02020603050405020304" pitchFamily="18" charset="0"/>
              </a:rPr>
              <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2)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simultaneous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overconsumption</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3)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rapid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CO2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emissions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8058A78-D9C4-E1C3-09A5-3CC1A958AC34}"/>
              </a:ext>
            </a:extLst>
          </p:cNvPr>
          <p:cNvPicPr>
            <a:picLocks noChangeAspect="1"/>
          </p:cNvPicPr>
          <p:nvPr/>
        </p:nvPicPr>
        <p:blipFill>
          <a:blip r:embed="rId3"/>
          <a:stretch>
            <a:fillRect/>
          </a:stretch>
        </p:blipFill>
        <p:spPr>
          <a:xfrm>
            <a:off x="1763688" y="2995416"/>
            <a:ext cx="5014887" cy="1560187"/>
          </a:xfrm>
          <a:prstGeom prst="rect">
            <a:avLst/>
          </a:prstGeom>
        </p:spPr>
      </p:pic>
      <p:sp>
        <p:nvSpPr>
          <p:cNvPr id="6" name="TextBox 5">
            <a:extLst>
              <a:ext uri="{FF2B5EF4-FFF2-40B4-BE49-F238E27FC236}">
                <a16:creationId xmlns:a16="http://schemas.microsoft.com/office/drawing/2014/main" id="{FC1578B0-30C5-1DC9-70B4-45BFE839B118}"/>
              </a:ext>
            </a:extLst>
          </p:cNvPr>
          <p:cNvSpPr txBox="1"/>
          <p:nvPr/>
        </p:nvSpPr>
        <p:spPr>
          <a:xfrm>
            <a:off x="825977" y="4369128"/>
            <a:ext cx="3312368" cy="276999"/>
          </a:xfrm>
          <a:prstGeom prst="rect">
            <a:avLst/>
          </a:prstGeom>
          <a:noFill/>
        </p:spPr>
        <p:txBody>
          <a:bodyPr wrap="square" rtlCol="0">
            <a:spAutoFit/>
          </a:bodyPr>
          <a:lstStyle/>
          <a:p>
            <a:r>
              <a:rPr lang="en-GB" sz="1200" dirty="0"/>
              <a:t>CC BY  </a:t>
            </a:r>
            <a:r>
              <a:rPr lang="en-GB" sz="1200" dirty="0" err="1"/>
              <a:t>Maeen</a:t>
            </a:r>
            <a:r>
              <a:rPr lang="en-GB" sz="1200" dirty="0"/>
              <a:t> Md. Khairul </a:t>
            </a:r>
            <a:r>
              <a:rPr lang="en-GB" sz="1200" dirty="0" err="1"/>
              <a:t>Akter</a:t>
            </a:r>
            <a:r>
              <a:rPr lang="en-GB" sz="1200" dirty="0"/>
              <a:t> (2019)</a:t>
            </a:r>
          </a:p>
        </p:txBody>
      </p:sp>
    </p:spTree>
    <p:extLst>
      <p:ext uri="{BB962C8B-B14F-4D97-AF65-F5344CB8AC3E}">
        <p14:creationId xmlns:p14="http://schemas.microsoft.com/office/powerpoint/2010/main" val="410444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36</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16119" y="118761"/>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683568" y="1458105"/>
            <a:ext cx="4271905" cy="2308324"/>
          </a:xfrm>
          <a:prstGeom prst="rect">
            <a:avLst/>
          </a:prstGeom>
          <a:noFill/>
        </p:spPr>
        <p:txBody>
          <a:bodyPr wrap="square">
            <a:spAutoFit/>
          </a:bodyPr>
          <a:lstStyle/>
          <a:p>
            <a:pPr>
              <a:spcAft>
                <a:spcPts val="0"/>
              </a:spcAft>
            </a:pPr>
            <a:r>
              <a:rPr lang="en-GB" dirty="0">
                <a:latin typeface="Calibri" panose="020F0502020204030204" pitchFamily="34" charset="0"/>
                <a:cs typeface="Calibri" panose="020F0502020204030204" pitchFamily="34" charset="0"/>
              </a:rPr>
              <a:t>A company can become sustainable without compromising its competitiveness by:</a:t>
            </a:r>
          </a:p>
          <a:p>
            <a:pPr marL="285750" indent="-285750">
              <a:spcAft>
                <a:spcPts val="0"/>
              </a:spcAft>
              <a:buFont typeface="Arial" panose="020B0604020202020204" pitchFamily="34" charset="0"/>
              <a:buChar char="•"/>
            </a:pPr>
            <a:r>
              <a:rPr lang="en-GB" dirty="0">
                <a:latin typeface="Calibri" panose="020F0502020204030204" pitchFamily="34" charset="0"/>
                <a:cs typeface="Calibri" panose="020F0502020204030204" pitchFamily="34" charset="0"/>
              </a:rPr>
              <a:t>Developing new products;</a:t>
            </a:r>
          </a:p>
          <a:p>
            <a:pPr marL="285750" indent="-285750">
              <a:spcAft>
                <a:spcPts val="0"/>
              </a:spcAft>
              <a:buFont typeface="Arial" panose="020B0604020202020204" pitchFamily="34" charset="0"/>
              <a:buChar char="•"/>
            </a:pPr>
            <a:r>
              <a:rPr lang="en-GB" dirty="0">
                <a:latin typeface="Calibri" panose="020F0502020204030204" pitchFamily="34" charset="0"/>
                <a:cs typeface="Calibri" panose="020F0502020204030204" pitchFamily="34" charset="0"/>
              </a:rPr>
              <a:t>Improving quality;</a:t>
            </a:r>
          </a:p>
          <a:p>
            <a:pPr marL="285750" indent="-285750">
              <a:spcAft>
                <a:spcPts val="0"/>
              </a:spcAft>
              <a:buFont typeface="Arial" panose="020B0604020202020204" pitchFamily="34" charset="0"/>
              <a:buChar char="•"/>
            </a:pPr>
            <a:r>
              <a:rPr lang="en-GB" dirty="0">
                <a:latin typeface="Calibri" panose="020F0502020204030204" pitchFamily="34" charset="0"/>
                <a:cs typeface="Calibri" panose="020F0502020204030204" pitchFamily="34" charset="0"/>
              </a:rPr>
              <a:t>Increasing productivity; </a:t>
            </a:r>
          </a:p>
          <a:p>
            <a:pPr marL="285750" indent="-285750">
              <a:spcAft>
                <a:spcPts val="0"/>
              </a:spcAft>
              <a:buFont typeface="Arial" panose="020B0604020202020204" pitchFamily="34" charset="0"/>
              <a:buChar char="•"/>
            </a:pPr>
            <a:r>
              <a:rPr lang="en-GB" dirty="0">
                <a:latin typeface="Calibri" panose="020F0502020204030204" pitchFamily="34" charset="0"/>
                <a:cs typeface="Calibri" panose="020F0502020204030204" pitchFamily="34" charset="0"/>
              </a:rPr>
              <a:t>Controlling costs by introducing green and environmentally friendly initiatives.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C1578B0-30C5-1DC9-70B4-45BFE839B118}"/>
              </a:ext>
            </a:extLst>
          </p:cNvPr>
          <p:cNvSpPr txBox="1"/>
          <p:nvPr/>
        </p:nvSpPr>
        <p:spPr>
          <a:xfrm>
            <a:off x="5508104" y="4057353"/>
            <a:ext cx="3312368" cy="276999"/>
          </a:xfrm>
          <a:prstGeom prst="rect">
            <a:avLst/>
          </a:prstGeom>
          <a:noFill/>
        </p:spPr>
        <p:txBody>
          <a:bodyPr wrap="square" rtlCol="0">
            <a:spAutoFit/>
          </a:bodyPr>
          <a:lstStyle/>
          <a:p>
            <a:r>
              <a:rPr lang="en-GB" sz="1200" dirty="0"/>
              <a:t>CC BY  </a:t>
            </a:r>
            <a:r>
              <a:rPr lang="en-GB" sz="1200" dirty="0" err="1"/>
              <a:t>Maeen</a:t>
            </a:r>
            <a:r>
              <a:rPr lang="en-GB" sz="1200" dirty="0"/>
              <a:t> Md. Khairul </a:t>
            </a:r>
            <a:r>
              <a:rPr lang="en-GB" sz="1200" dirty="0" err="1"/>
              <a:t>Akter</a:t>
            </a:r>
            <a:r>
              <a:rPr lang="en-GB" sz="1200" dirty="0"/>
              <a:t> (2019)</a:t>
            </a:r>
          </a:p>
        </p:txBody>
      </p:sp>
      <p:pic>
        <p:nvPicPr>
          <p:cNvPr id="7" name="Picture 6">
            <a:extLst>
              <a:ext uri="{FF2B5EF4-FFF2-40B4-BE49-F238E27FC236}">
                <a16:creationId xmlns:a16="http://schemas.microsoft.com/office/drawing/2014/main" id="{F844711F-D706-4205-C7A1-AB2381B83FFB}"/>
              </a:ext>
            </a:extLst>
          </p:cNvPr>
          <p:cNvPicPr>
            <a:picLocks noChangeAspect="1"/>
          </p:cNvPicPr>
          <p:nvPr/>
        </p:nvPicPr>
        <p:blipFill>
          <a:blip r:embed="rId3"/>
          <a:stretch>
            <a:fillRect/>
          </a:stretch>
        </p:blipFill>
        <p:spPr>
          <a:xfrm>
            <a:off x="5411855" y="1329443"/>
            <a:ext cx="3298690" cy="2565648"/>
          </a:xfrm>
          <a:prstGeom prst="rect">
            <a:avLst/>
          </a:prstGeom>
        </p:spPr>
      </p:pic>
    </p:spTree>
    <p:extLst>
      <p:ext uri="{BB962C8B-B14F-4D97-AF65-F5344CB8AC3E}">
        <p14:creationId xmlns:p14="http://schemas.microsoft.com/office/powerpoint/2010/main" val="2259871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37</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16119" y="118761"/>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599843" y="1363770"/>
            <a:ext cx="7944313" cy="3139321"/>
          </a:xfrm>
          <a:prstGeom prst="rect">
            <a:avLst/>
          </a:prstGeom>
          <a:noFill/>
        </p:spPr>
        <p:txBody>
          <a:bodyPr wrap="square">
            <a:spAutoFit/>
          </a:bodyPr>
          <a:lstStyle/>
          <a:p>
            <a:pPr>
              <a:spcAft>
                <a:spcPts val="0"/>
              </a:spcAft>
            </a:pPr>
            <a:r>
              <a:rPr lang="en-GB" dirty="0">
                <a:latin typeface="Calibri" panose="020F0502020204030204" pitchFamily="34" charset="0"/>
                <a:cs typeface="Calibri" panose="020F0502020204030204" pitchFamily="34" charset="0"/>
              </a:rPr>
              <a:t>In April 2021, the European Commission launched a campaign aimed at raising awareness of the environmental impact of the fast fashion industry (Christine Boland, 2021).</a:t>
            </a:r>
          </a:p>
          <a:p>
            <a:pPr>
              <a:spcAft>
                <a:spcPts val="0"/>
              </a:spcAft>
            </a:pPr>
            <a:endParaRPr lang="en-GB" dirty="0">
              <a:latin typeface="Calibri" panose="020F0502020204030204" pitchFamily="34" charset="0"/>
              <a:cs typeface="Calibri" panose="020F0502020204030204" pitchFamily="34" charset="0"/>
            </a:endParaRPr>
          </a:p>
          <a:p>
            <a:pPr>
              <a:spcAft>
                <a:spcPts val="0"/>
              </a:spcAft>
            </a:pPr>
            <a:r>
              <a:rPr lang="en-GB" dirty="0">
                <a:latin typeface="Calibri" panose="020F0502020204030204" pitchFamily="34" charset="0"/>
                <a:cs typeface="Calibri" panose="020F0502020204030204" pitchFamily="34" charset="0"/>
              </a:rPr>
              <a:t>With the growing environmental awareness of European consumers and governments, the issue of sustainability is becoming the focus of trends and strategies in the apparel industry. Manufacturers are approaching the issue from different angles, including carbon neutrality, use of sustainable and alternative materials, material recycling and upcycling, more sustainable production techniques, chemical management and animal friendliness (Christine Boland, 2021).</a:t>
            </a:r>
          </a:p>
        </p:txBody>
      </p:sp>
    </p:spTree>
    <p:extLst>
      <p:ext uri="{BB962C8B-B14F-4D97-AF65-F5344CB8AC3E}">
        <p14:creationId xmlns:p14="http://schemas.microsoft.com/office/powerpoint/2010/main" val="4057198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38</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395536" y="-64515"/>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323528" y="1233107"/>
            <a:ext cx="8496943" cy="2533322"/>
          </a:xfrm>
          <a:prstGeom prst="rect">
            <a:avLst/>
          </a:prstGeom>
          <a:noFill/>
        </p:spPr>
        <p:txBody>
          <a:bodyPr wrap="square">
            <a:spAutoFit/>
          </a:bodyPr>
          <a:lstStyle/>
          <a:p>
            <a:pPr>
              <a:spcAft>
                <a:spcPts val="0"/>
              </a:spcAft>
            </a:pPr>
            <a:r>
              <a:rPr lang="en-GB" b="1" dirty="0">
                <a:latin typeface="Calibri" panose="020F0502020204030204" pitchFamily="34" charset="0"/>
                <a:cs typeface="Calibri" panose="020F0502020204030204" pitchFamily="34" charset="0"/>
              </a:rPr>
              <a:t>Environment protection/ climate neutrality /carbon neutrality</a:t>
            </a: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Garment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manufacturers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plan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reduce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emissions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various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measures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increasing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low</a:t>
            </a:r>
            <a:r>
              <a:rPr lang="ro-RO" sz="1800" dirty="0">
                <a:effectLst/>
                <a:latin typeface="Calibri" panose="020F0502020204030204" pitchFamily="34" charset="0"/>
                <a:ea typeface="Calibri" panose="020F0502020204030204" pitchFamily="34" charset="0"/>
                <a:cs typeface="Times New Roman" panose="02020603050405020304" pitchFamily="18" charset="0"/>
              </a:rPr>
              <a:t>-carbon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focusing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efficiency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less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renewable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committing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install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coal-fired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boilers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coal-fired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sources</a:t>
            </a:r>
            <a:r>
              <a:rPr lang="en-US" dirty="0">
                <a:latin typeface="Calibri" panose="020F0502020204030204" pitchFamily="34" charset="0"/>
                <a:ea typeface="Calibri" panose="020F0502020204030204" pitchFamily="34" charset="0"/>
                <a:cs typeface="Times New Roman" panose="02020603050405020304" pitchFamily="18" charset="0"/>
              </a:rPr>
              <a:t> (Christine Boland,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Garment companies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expected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set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increasingly</a:t>
            </a:r>
            <a:r>
              <a:rPr lang="ro-RO" sz="1800" dirty="0">
                <a:effectLst/>
                <a:latin typeface="Calibri" panose="020F0502020204030204" pitchFamily="34" charset="0"/>
                <a:ea typeface="Calibri" panose="020F0502020204030204" pitchFamily="34" charset="0"/>
                <a:cs typeface="Times New Roman" panose="02020603050405020304" pitchFamily="18" charset="0"/>
              </a:rPr>
              <a:t> stringent carbon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emission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targets</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suppliers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means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work</a:t>
            </a:r>
            <a:r>
              <a:rPr lang="ro-RO" sz="1800" dirty="0">
                <a:effectLst/>
                <a:latin typeface="Calibri" panose="020F0502020204030204" pitchFamily="34" charset="0"/>
                <a:ea typeface="Calibri" panose="020F0502020204030204" pitchFamily="34" charset="0"/>
                <a:cs typeface="Times New Roman" panose="02020603050405020304" pitchFamily="18" charset="0"/>
              </a:rPr>
              <a:t> 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reducing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emissions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already</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next</a:t>
            </a:r>
            <a:r>
              <a:rPr lang="ro-RO" sz="1800" dirty="0">
                <a:effectLst/>
                <a:latin typeface="Calibri" panose="020F0502020204030204" pitchFamily="34" charset="0"/>
                <a:ea typeface="Calibri" panose="020F0502020204030204" pitchFamily="34" charset="0"/>
                <a:cs typeface="Times New Roman" panose="02020603050405020304" pitchFamily="18" charset="0"/>
              </a:rPr>
              <a:t> 3-5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years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develop</a:t>
            </a:r>
            <a:r>
              <a:rPr lang="ro-RO" sz="1800" dirty="0">
                <a:effectLst/>
                <a:latin typeface="Calibri" panose="020F0502020204030204" pitchFamily="34" charset="0"/>
                <a:ea typeface="Calibri" panose="020F0502020204030204" pitchFamily="34" charset="0"/>
                <a:cs typeface="Times New Roman" panose="02020603050405020304" pitchFamily="18" charset="0"/>
              </a:rPr>
              <a: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longer-term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strategy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further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reduce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emissions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B510ED5-38C4-F2BB-0497-D0B4947E0AC5}"/>
              </a:ext>
            </a:extLst>
          </p:cNvPr>
          <p:cNvPicPr>
            <a:picLocks noChangeAspect="1"/>
          </p:cNvPicPr>
          <p:nvPr/>
        </p:nvPicPr>
        <p:blipFill>
          <a:blip r:embed="rId3"/>
          <a:stretch>
            <a:fillRect/>
          </a:stretch>
        </p:blipFill>
        <p:spPr>
          <a:xfrm>
            <a:off x="538960" y="4001668"/>
            <a:ext cx="2246186" cy="920874"/>
          </a:xfrm>
          <a:prstGeom prst="rect">
            <a:avLst/>
          </a:prstGeom>
        </p:spPr>
      </p:pic>
      <p:sp>
        <p:nvSpPr>
          <p:cNvPr id="6" name="TextBox 5">
            <a:extLst>
              <a:ext uri="{FF2B5EF4-FFF2-40B4-BE49-F238E27FC236}">
                <a16:creationId xmlns:a16="http://schemas.microsoft.com/office/drawing/2014/main" id="{770C6E97-4555-6E59-3342-A5D7E4813DD6}"/>
              </a:ext>
            </a:extLst>
          </p:cNvPr>
          <p:cNvSpPr txBox="1"/>
          <p:nvPr/>
        </p:nvSpPr>
        <p:spPr>
          <a:xfrm>
            <a:off x="2915816" y="4006019"/>
            <a:ext cx="2002878" cy="276999"/>
          </a:xfrm>
          <a:prstGeom prst="rect">
            <a:avLst/>
          </a:prstGeom>
          <a:noFill/>
        </p:spPr>
        <p:txBody>
          <a:bodyPr wrap="square" rtlCol="0">
            <a:spAutoFit/>
          </a:bodyPr>
          <a:lstStyle/>
          <a:p>
            <a:r>
              <a:rPr lang="en-GB" sz="1200" dirty="0"/>
              <a:t>CC BY  </a:t>
            </a:r>
            <a:r>
              <a:rPr lang="en-GB" sz="1200" dirty="0" err="1"/>
              <a:t>Orgalim</a:t>
            </a:r>
            <a:r>
              <a:rPr lang="en-GB" sz="1200" dirty="0"/>
              <a:t> (2020)</a:t>
            </a:r>
          </a:p>
        </p:txBody>
      </p:sp>
    </p:spTree>
    <p:extLst>
      <p:ext uri="{BB962C8B-B14F-4D97-AF65-F5344CB8AC3E}">
        <p14:creationId xmlns:p14="http://schemas.microsoft.com/office/powerpoint/2010/main" val="2897068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39</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16119" y="118761"/>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624131" y="1268460"/>
            <a:ext cx="5904655" cy="3505640"/>
          </a:xfrm>
          <a:prstGeom prst="rect">
            <a:avLst/>
          </a:prstGeom>
          <a:noFill/>
        </p:spPr>
        <p:txBody>
          <a:bodyPr wrap="square">
            <a:spAutoFit/>
          </a:bodyPr>
          <a:lstStyle/>
          <a:p>
            <a:pPr>
              <a:spcAft>
                <a:spcPts val="0"/>
              </a:spcAft>
            </a:pPr>
            <a:r>
              <a:rPr lang="en-GB" b="1" dirty="0">
                <a:latin typeface="Calibri" panose="020F0502020204030204" pitchFamily="34" charset="0"/>
                <a:cs typeface="Calibri" panose="020F0502020204030204" pitchFamily="34" charset="0"/>
              </a:rPr>
              <a:t>Sustainable materials/mixes/alternative materials</a:t>
            </a:r>
          </a:p>
          <a:p>
            <a:pPr>
              <a:spcAft>
                <a:spcPts val="0"/>
              </a:spcAft>
            </a:pPr>
            <a:endParaRPr lang="en-GB" b="1" dirty="0">
              <a:latin typeface="Calibri" panose="020F0502020204030204" pitchFamily="34" charset="0"/>
              <a:cs typeface="Calibri" panose="020F0502020204030204" pitchFamily="34" charset="0"/>
            </a:endParaRPr>
          </a:p>
          <a:p>
            <a:pPr>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Clothing companies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increasingly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committing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more sustainable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(Christine Boland, 2021)</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H&amp;M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has</a:t>
            </a:r>
            <a:r>
              <a:rPr lang="ro-RO" sz="1800" dirty="0">
                <a:effectLst/>
                <a:latin typeface="Calibri" panose="020F0502020204030204" pitchFamily="34" charset="0"/>
                <a:ea typeface="Calibri" panose="020F0502020204030204" pitchFamily="34" charset="0"/>
                <a:cs typeface="Times New Roman" panose="02020603050405020304" pitchFamily="18" charset="0"/>
              </a:rPr>
              <a:t> set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goal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only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recycled</a:t>
            </a:r>
            <a:r>
              <a:rPr lang="ro-RO" sz="1800" dirty="0">
                <a:effectLst/>
                <a:latin typeface="Calibri" panose="020F0502020204030204" pitchFamily="34" charset="0"/>
                <a:ea typeface="Calibri" panose="020F0502020204030204" pitchFamily="34" charset="0"/>
                <a:cs typeface="Times New Roman" panose="02020603050405020304" pitchFamily="18" charset="0"/>
              </a:rPr>
              <a:t>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sustainably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sourced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2030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therefore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launched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Conscious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Collection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made of organic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cotton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recycled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polyester</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Adidas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Bestseller Group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committed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only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sustainably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cotton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ro-RO" sz="1800" dirty="0">
                <a:effectLst/>
                <a:latin typeface="Calibri" panose="020F0502020204030204" pitchFamily="34" charset="0"/>
                <a:ea typeface="Calibri" panose="020F0502020204030204" pitchFamily="34" charset="0"/>
                <a:cs typeface="Times New Roman" panose="02020603050405020304" pitchFamily="18" charset="0"/>
              </a:rPr>
              <a:t> reduce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polyester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next</a:t>
            </a:r>
            <a:r>
              <a:rPr lang="ro-RO" sz="1800" dirty="0">
                <a:effectLst/>
                <a:latin typeface="Calibri" panose="020F0502020204030204" pitchFamily="34" charset="0"/>
                <a:ea typeface="Calibri" panose="020F0502020204030204" pitchFamily="34" charset="0"/>
                <a:cs typeface="Times New Roman" panose="02020603050405020304" pitchFamily="18" charset="0"/>
              </a:rPr>
              <a:t> 3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5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years</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0C6E97-4555-6E59-3342-A5D7E4813DD6}"/>
              </a:ext>
            </a:extLst>
          </p:cNvPr>
          <p:cNvSpPr txBox="1"/>
          <p:nvPr/>
        </p:nvSpPr>
        <p:spPr>
          <a:xfrm>
            <a:off x="6732240" y="3489878"/>
            <a:ext cx="2002878" cy="461665"/>
          </a:xfrm>
          <a:prstGeom prst="rect">
            <a:avLst/>
          </a:prstGeom>
          <a:noFill/>
        </p:spPr>
        <p:txBody>
          <a:bodyPr wrap="square" rtlCol="0">
            <a:spAutoFit/>
          </a:bodyPr>
          <a:lstStyle/>
          <a:p>
            <a:r>
              <a:rPr lang="en-GB" sz="1200" dirty="0"/>
              <a:t>CC BY  Kiran Patil, Shutterstock (2020)</a:t>
            </a:r>
          </a:p>
        </p:txBody>
      </p:sp>
      <p:pic>
        <p:nvPicPr>
          <p:cNvPr id="7" name="Picture 6">
            <a:extLst>
              <a:ext uri="{FF2B5EF4-FFF2-40B4-BE49-F238E27FC236}">
                <a16:creationId xmlns:a16="http://schemas.microsoft.com/office/drawing/2014/main" id="{2C3144F1-F5E2-55EF-7B2F-C07232CFADEB}"/>
              </a:ext>
            </a:extLst>
          </p:cNvPr>
          <p:cNvPicPr>
            <a:picLocks noChangeAspect="1"/>
          </p:cNvPicPr>
          <p:nvPr/>
        </p:nvPicPr>
        <p:blipFill>
          <a:blip r:embed="rId3"/>
          <a:stretch>
            <a:fillRect/>
          </a:stretch>
        </p:blipFill>
        <p:spPr>
          <a:xfrm>
            <a:off x="6576391" y="1772654"/>
            <a:ext cx="2314575" cy="1476375"/>
          </a:xfrm>
          <a:prstGeom prst="rect">
            <a:avLst/>
          </a:prstGeom>
        </p:spPr>
      </p:pic>
    </p:spTree>
    <p:extLst>
      <p:ext uri="{BB962C8B-B14F-4D97-AF65-F5344CB8AC3E}">
        <p14:creationId xmlns:p14="http://schemas.microsoft.com/office/powerpoint/2010/main" val="173115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C08EBE2-E6CE-4DF4-8BE6-0C511000C8A9}"/>
              </a:ext>
            </a:extLst>
          </p:cNvPr>
          <p:cNvSpPr>
            <a:spLocks noGrp="1"/>
          </p:cNvSpPr>
          <p:nvPr>
            <p:ph type="title"/>
          </p:nvPr>
        </p:nvSpPr>
        <p:spPr>
          <a:xfrm>
            <a:off x="628650" y="274638"/>
            <a:ext cx="7886700" cy="425450"/>
          </a:xfrm>
        </p:spPr>
        <p:txBody>
          <a:bodyPr/>
          <a:lstStyle/>
          <a:p>
            <a:r>
              <a:rPr lang="en-GB" altLang="en-US" b="1" dirty="0"/>
              <a:t>Summary</a:t>
            </a:r>
          </a:p>
        </p:txBody>
      </p:sp>
      <p:sp>
        <p:nvSpPr>
          <p:cNvPr id="16387" name="Content Placeholder 2">
            <a:extLst>
              <a:ext uri="{FF2B5EF4-FFF2-40B4-BE49-F238E27FC236}">
                <a16:creationId xmlns:a16="http://schemas.microsoft.com/office/drawing/2014/main" id="{080D85B5-A72B-456B-BF1B-E5551AE0FE4E}"/>
              </a:ext>
            </a:extLst>
          </p:cNvPr>
          <p:cNvSpPr>
            <a:spLocks noGrp="1"/>
          </p:cNvSpPr>
          <p:nvPr>
            <p:ph idx="1"/>
          </p:nvPr>
        </p:nvSpPr>
        <p:spPr>
          <a:xfrm>
            <a:off x="515838" y="1272451"/>
            <a:ext cx="5352306" cy="2515083"/>
          </a:xfrm>
        </p:spPr>
        <p:txBody>
          <a:bodyPr/>
          <a:lstStyle/>
          <a:p>
            <a:r>
              <a:rPr lang="en-GB" altLang="en-US" sz="1800" dirty="0"/>
              <a:t>European textile and clothing industry- overview </a:t>
            </a:r>
          </a:p>
          <a:p>
            <a:r>
              <a:rPr lang="en-GB" altLang="en-US" sz="1800" dirty="0"/>
              <a:t>Challenges in the European textile and clothing market</a:t>
            </a:r>
          </a:p>
          <a:p>
            <a:r>
              <a:rPr lang="en-GB" altLang="en-US" sz="1800" dirty="0"/>
              <a:t>Threats in the European textile and clothing market</a:t>
            </a:r>
          </a:p>
          <a:p>
            <a:r>
              <a:rPr lang="en-US" altLang="de-DE" sz="1800" dirty="0">
                <a:cs typeface="Calibri" panose="020F0502020204030204" pitchFamily="34" charset="0"/>
                <a:sym typeface="Calibri" panose="020F0502020204030204" pitchFamily="34" charset="0"/>
              </a:rPr>
              <a:t>Sustainability in textile and clothing production</a:t>
            </a:r>
            <a:endParaRPr lang="en-GB" altLang="en-US" sz="1800" dirty="0"/>
          </a:p>
          <a:p>
            <a:r>
              <a:rPr lang="en-GB" altLang="en-US" sz="1800" dirty="0"/>
              <a:t>Reflections on the topics presented</a:t>
            </a:r>
          </a:p>
          <a:p>
            <a:r>
              <a:rPr lang="en-GB" altLang="en-US" sz="1800" dirty="0"/>
              <a:t>Questions to think about</a:t>
            </a:r>
          </a:p>
          <a:p>
            <a:r>
              <a:rPr lang="en-GB" altLang="en-US" sz="1800" dirty="0"/>
              <a:t>References and further reading.</a:t>
            </a:r>
          </a:p>
        </p:txBody>
      </p:sp>
      <p:sp>
        <p:nvSpPr>
          <p:cNvPr id="4" name="Footer Placeholder 3">
            <a:extLst>
              <a:ext uri="{FF2B5EF4-FFF2-40B4-BE49-F238E27FC236}">
                <a16:creationId xmlns:a16="http://schemas.microsoft.com/office/drawing/2014/main" id="{507B4E95-73D9-427A-A2B9-6170A51608BA}"/>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ED0DC4E0-493C-4EB8-B336-8773A40FE86C}"/>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744270-9AAB-48CA-AD11-835F73B52251}" type="slidenum">
              <a:rPr lang="de-DE" altLang="de-DE">
                <a:solidFill>
                  <a:srgbClr val="898989"/>
                </a:solidFill>
              </a:rPr>
              <a:pPr/>
              <a:t>4</a:t>
            </a:fld>
            <a:endParaRPr lang="de-DE" altLang="de-DE">
              <a:solidFill>
                <a:srgbClr val="898989"/>
              </a:solidFill>
            </a:endParaRPr>
          </a:p>
        </p:txBody>
      </p:sp>
      <p:pic>
        <p:nvPicPr>
          <p:cNvPr id="3" name="Picture 2">
            <a:extLst>
              <a:ext uri="{FF2B5EF4-FFF2-40B4-BE49-F238E27FC236}">
                <a16:creationId xmlns:a16="http://schemas.microsoft.com/office/drawing/2014/main" id="{3E7F4D16-CF0A-4EBB-BB91-28478F2706EC}"/>
              </a:ext>
            </a:extLst>
          </p:cNvPr>
          <p:cNvPicPr>
            <a:picLocks noChangeAspect="1"/>
          </p:cNvPicPr>
          <p:nvPr/>
        </p:nvPicPr>
        <p:blipFill>
          <a:blip r:embed="rId3"/>
          <a:stretch>
            <a:fillRect/>
          </a:stretch>
        </p:blipFill>
        <p:spPr>
          <a:xfrm>
            <a:off x="6008351" y="1065511"/>
            <a:ext cx="2996291" cy="2161782"/>
          </a:xfrm>
          <a:prstGeom prst="rect">
            <a:avLst/>
          </a:prstGeom>
        </p:spPr>
      </p:pic>
      <p:sp>
        <p:nvSpPr>
          <p:cNvPr id="11" name="TextBox 10">
            <a:extLst>
              <a:ext uri="{FF2B5EF4-FFF2-40B4-BE49-F238E27FC236}">
                <a16:creationId xmlns:a16="http://schemas.microsoft.com/office/drawing/2014/main" id="{06B5E010-ABFA-4747-97B1-00DF80289295}"/>
              </a:ext>
            </a:extLst>
          </p:cNvPr>
          <p:cNvSpPr txBox="1"/>
          <p:nvPr/>
        </p:nvSpPr>
        <p:spPr>
          <a:xfrm>
            <a:off x="6372200" y="3417568"/>
            <a:ext cx="2632442" cy="276999"/>
          </a:xfrm>
          <a:prstGeom prst="rect">
            <a:avLst/>
          </a:prstGeom>
          <a:noFill/>
        </p:spPr>
        <p:txBody>
          <a:bodyPr wrap="square">
            <a:spAutoFit/>
          </a:bodyPr>
          <a:lstStyle/>
          <a:p>
            <a:r>
              <a:rPr lang="en-US" sz="1200" dirty="0"/>
              <a:t>CC0 Unknown author, </a:t>
            </a:r>
            <a:r>
              <a:rPr lang="en-US" sz="1200" dirty="0" err="1"/>
              <a:t>Pixabay</a:t>
            </a:r>
            <a:endParaRPr lang="en-GB"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40</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39552" y="9525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408883" y="1141222"/>
            <a:ext cx="5315245" cy="3699411"/>
          </a:xfrm>
          <a:prstGeom prst="rect">
            <a:avLst/>
          </a:prstGeom>
          <a:noFill/>
        </p:spPr>
        <p:txBody>
          <a:bodyPr wrap="square">
            <a:spAutoFit/>
          </a:bodyPr>
          <a:lstStyle/>
          <a:p>
            <a:pPr>
              <a:spcAft>
                <a:spcPts val="0"/>
              </a:spcAft>
            </a:pPr>
            <a:r>
              <a:rPr lang="en-GB" b="1" dirty="0">
                <a:latin typeface="Calibri" panose="020F0502020204030204" pitchFamily="34" charset="0"/>
                <a:cs typeface="Calibri" panose="020F0502020204030204" pitchFamily="34" charset="0"/>
              </a:rPr>
              <a:t>Sustainable materials/mixes/alternative materials</a:t>
            </a:r>
          </a:p>
          <a:p>
            <a:pPr>
              <a:spcAft>
                <a:spcPts val="0"/>
              </a:spcAft>
            </a:pPr>
            <a:endParaRPr lang="en-GB" b="1" dirty="0">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Companies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turning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environmentally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friendly</a:t>
            </a:r>
            <a:r>
              <a:rPr lang="ro-RO" sz="1800" dirty="0">
                <a:effectLst/>
                <a:latin typeface="Calibri" panose="020F0502020204030204" pitchFamily="34" charset="0"/>
                <a:ea typeface="Calibri" panose="020F0502020204030204" pitchFamily="34" charset="0"/>
                <a:cs typeface="Times New Roman" panose="02020603050405020304" pitchFamily="18" charset="0"/>
              </a:rPr>
              <a:t>, biodegradable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fibres</a:t>
            </a:r>
            <a:r>
              <a:rPr lang="ro-RO" sz="1800" dirty="0">
                <a:effectLst/>
                <a:latin typeface="Calibri" panose="020F0502020204030204" pitchFamily="34" charset="0"/>
                <a:ea typeface="Calibri" panose="020F0502020204030204" pitchFamily="34" charset="0"/>
                <a:cs typeface="Times New Roman" panose="02020603050405020304" pitchFamily="18" charset="0"/>
              </a:rPr>
              <a:t> made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hemp</a:t>
            </a:r>
            <a:r>
              <a:rPr lang="ro-RO" sz="1800" dirty="0">
                <a:effectLst/>
                <a:latin typeface="Calibri" panose="020F0502020204030204" pitchFamily="34" charset="0"/>
                <a:ea typeface="Calibri" panose="020F0502020204030204" pitchFamily="34" charset="0"/>
                <a:cs typeface="Times New Roman" panose="02020603050405020304" pitchFamily="18" charset="0"/>
              </a:rPr>
              <a:t>, flax, banana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plants</a:t>
            </a:r>
            <a:r>
              <a:rPr lang="ro-RO" sz="1800" dirty="0">
                <a:effectLst/>
                <a:latin typeface="Calibri" panose="020F0502020204030204" pitchFamily="34" charset="0"/>
                <a:ea typeface="Calibri" panose="020F0502020204030204" pitchFamily="34" charset="0"/>
                <a:cs typeface="Times New Roman" panose="02020603050405020304" pitchFamily="18" charset="0"/>
              </a:rPr>
              <a:t>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nettles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developing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alternative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fibres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agricultural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waste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corn fibre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by-products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citrus</a:t>
            </a:r>
            <a:r>
              <a:rPr lang="ro-RO" sz="1800" dirty="0">
                <a:effectLst/>
                <a:latin typeface="Calibri" panose="020F0502020204030204" pitchFamily="34" charset="0"/>
                <a:ea typeface="Calibri" panose="020F0502020204030204" pitchFamily="34" charset="0"/>
                <a:cs typeface="Times New Roman" panose="02020603050405020304" pitchFamily="18" charset="0"/>
              </a:rPr>
              <a:t> juice,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milk</a:t>
            </a:r>
            <a:r>
              <a:rPr lang="ro-RO" sz="1800" dirty="0">
                <a:effectLst/>
                <a:latin typeface="Calibri" panose="020F0502020204030204" pitchFamily="34" charset="0"/>
                <a:ea typeface="Calibri" panose="020F0502020204030204" pitchFamily="34" charset="0"/>
                <a:cs typeface="Times New Roman" panose="02020603050405020304" pitchFamily="18" charset="0"/>
              </a:rPr>
              <a:t>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naturally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occurring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biopolymers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(Christine Boland, 2021)</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Sustainable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a:t>
            </a:r>
            <a:r>
              <a:rPr lang="ro-RO" sz="1800" dirty="0">
                <a:effectLst/>
                <a:latin typeface="Calibri" panose="020F0502020204030204" pitchFamily="34" charset="0"/>
                <a:ea typeface="Calibri" panose="020F0502020204030204" pitchFamily="34" charset="0"/>
                <a:cs typeface="Times New Roman" panose="02020603050405020304" pitchFamily="18" charset="0"/>
              </a:rPr>
              <a:t>-made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alternatives</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form</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lyocell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fibres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Tencel</a:t>
            </a:r>
            <a:r>
              <a:rPr lang="ro-RO" sz="1800" dirty="0">
                <a:effectLst/>
                <a:latin typeface="Calibri" panose="020F0502020204030204" pitchFamily="34" charset="0"/>
                <a:ea typeface="Calibri" panose="020F0502020204030204" pitchFamily="34" charset="0"/>
                <a:cs typeface="Times New Roman" panose="02020603050405020304" pitchFamily="18" charset="0"/>
              </a:rPr>
              <a:t>, Modal Micro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Ecovero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offer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closed-loop</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systems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chemicals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yarns</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0C6E97-4555-6E59-3342-A5D7E4813DD6}"/>
              </a:ext>
            </a:extLst>
          </p:cNvPr>
          <p:cNvSpPr txBox="1"/>
          <p:nvPr/>
        </p:nvSpPr>
        <p:spPr>
          <a:xfrm>
            <a:off x="6588224" y="3970664"/>
            <a:ext cx="2002878" cy="461665"/>
          </a:xfrm>
          <a:prstGeom prst="rect">
            <a:avLst/>
          </a:prstGeom>
          <a:noFill/>
        </p:spPr>
        <p:txBody>
          <a:bodyPr wrap="square" rtlCol="0">
            <a:spAutoFit/>
          </a:bodyPr>
          <a:lstStyle/>
          <a:p>
            <a:r>
              <a:rPr lang="en-GB" sz="1200" dirty="0"/>
              <a:t>CC BY  Karol </a:t>
            </a:r>
            <a:r>
              <a:rPr lang="en-GB" sz="1200" dirty="0" err="1"/>
              <a:t>Tutek</a:t>
            </a:r>
            <a:r>
              <a:rPr lang="en-GB" sz="1200" dirty="0"/>
              <a:t>, Anna </a:t>
            </a:r>
            <a:r>
              <a:rPr lang="en-GB" sz="1200" dirty="0" err="1"/>
              <a:t>Masek</a:t>
            </a:r>
            <a:r>
              <a:rPr lang="en-GB" sz="1200" dirty="0"/>
              <a:t> (2022)</a:t>
            </a:r>
          </a:p>
        </p:txBody>
      </p:sp>
      <p:pic>
        <p:nvPicPr>
          <p:cNvPr id="5" name="Picture 4">
            <a:extLst>
              <a:ext uri="{FF2B5EF4-FFF2-40B4-BE49-F238E27FC236}">
                <a16:creationId xmlns:a16="http://schemas.microsoft.com/office/drawing/2014/main" id="{B317E05D-D483-FB04-E063-9124872C6ED3}"/>
              </a:ext>
            </a:extLst>
          </p:cNvPr>
          <p:cNvPicPr>
            <a:picLocks noChangeAspect="1"/>
          </p:cNvPicPr>
          <p:nvPr/>
        </p:nvPicPr>
        <p:blipFill>
          <a:blip r:embed="rId3"/>
          <a:stretch>
            <a:fillRect/>
          </a:stretch>
        </p:blipFill>
        <p:spPr>
          <a:xfrm>
            <a:off x="5796136" y="1876297"/>
            <a:ext cx="3128077" cy="1888221"/>
          </a:xfrm>
          <a:prstGeom prst="rect">
            <a:avLst/>
          </a:prstGeom>
        </p:spPr>
      </p:pic>
    </p:spTree>
    <p:extLst>
      <p:ext uri="{BB962C8B-B14F-4D97-AF65-F5344CB8AC3E}">
        <p14:creationId xmlns:p14="http://schemas.microsoft.com/office/powerpoint/2010/main" val="26946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41</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39552" y="9525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539552" y="1332495"/>
            <a:ext cx="5819301" cy="3311869"/>
          </a:xfrm>
          <a:prstGeom prst="rect">
            <a:avLst/>
          </a:prstGeom>
          <a:noFill/>
        </p:spPr>
        <p:txBody>
          <a:bodyPr wrap="square">
            <a:spAutoFit/>
          </a:bodyPr>
          <a:lstStyle/>
          <a:p>
            <a:pPr>
              <a:spcAft>
                <a:spcPts val="0"/>
              </a:spcAft>
            </a:pPr>
            <a:r>
              <a:rPr lang="en-GB" b="1" dirty="0">
                <a:latin typeface="Calibri" panose="020F0502020204030204" pitchFamily="34" charset="0"/>
                <a:cs typeface="Calibri" panose="020F0502020204030204" pitchFamily="34" charset="0"/>
              </a:rPr>
              <a:t>Sustainable materials/mixes/alternative materials</a:t>
            </a:r>
          </a:p>
          <a:p>
            <a:pPr>
              <a:spcAft>
                <a:spcPts val="0"/>
              </a:spcAft>
            </a:pPr>
            <a:endParaRPr lang="en-GB" b="1" dirty="0">
              <a:latin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Another factor is to reduce the use of animal materials </a:t>
            </a:r>
            <a:r>
              <a:rPr lang="en-US" dirty="0">
                <a:latin typeface="Calibri" panose="020F0502020204030204" pitchFamily="34" charset="0"/>
                <a:ea typeface="Calibri" panose="020F0502020204030204" pitchFamily="34" charset="0"/>
                <a:cs typeface="Times New Roman" panose="02020603050405020304" pitchFamily="18" charset="0"/>
              </a:rPr>
              <a:t>(Christine Boland, 2021)</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Asos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requires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suppliers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animal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belong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endangered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threatened</a:t>
            </a:r>
            <a:r>
              <a:rPr lang="ro-RO" sz="1800" dirty="0">
                <a:effectLst/>
                <a:latin typeface="Calibri" panose="020F0502020204030204" pitchFamily="34" charset="0"/>
                <a:ea typeface="Calibri" panose="020F0502020204030204" pitchFamily="34" charset="0"/>
                <a:cs typeface="Times New Roman" panose="02020603050405020304" pitchFamily="18" charset="0"/>
              </a:rPr>
              <a:t>, exotic or wild-</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caught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species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H&amp;M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Inditex</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ro-RO" sz="1800" dirty="0">
                <a:effectLst/>
                <a:latin typeface="Calibri" panose="020F0502020204030204" pitchFamily="34" charset="0"/>
                <a:ea typeface="Calibri" panose="020F0502020204030204" pitchFamily="34" charset="0"/>
                <a:cs typeface="Times New Roman" panose="02020603050405020304" pitchFamily="18" charset="0"/>
              </a:rPr>
              <a:t> an animal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welfare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policy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Leather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alternatives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currently</a:t>
            </a:r>
            <a:r>
              <a:rPr lang="ro-RO" sz="1800" dirty="0">
                <a:effectLst/>
                <a:latin typeface="Calibri" panose="020F0502020204030204" pitchFamily="34" charset="0"/>
                <a:ea typeface="Calibri" panose="020F0502020204030204" pitchFamily="34" charset="0"/>
                <a:cs typeface="Times New Roman" panose="02020603050405020304" pitchFamily="18" charset="0"/>
              </a:rPr>
              <a:t> made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apples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pineapples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mushrooms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0C6E97-4555-6E59-3342-A5D7E4813DD6}"/>
              </a:ext>
            </a:extLst>
          </p:cNvPr>
          <p:cNvSpPr txBox="1"/>
          <p:nvPr/>
        </p:nvSpPr>
        <p:spPr>
          <a:xfrm>
            <a:off x="6660232" y="3867894"/>
            <a:ext cx="1800200" cy="461665"/>
          </a:xfrm>
          <a:prstGeom prst="rect">
            <a:avLst/>
          </a:prstGeom>
          <a:noFill/>
        </p:spPr>
        <p:txBody>
          <a:bodyPr wrap="square" rtlCol="0">
            <a:spAutoFit/>
          </a:bodyPr>
          <a:lstStyle/>
          <a:p>
            <a:r>
              <a:rPr lang="en-GB" sz="1200" dirty="0"/>
              <a:t>CC BY  Blacksmith International</a:t>
            </a:r>
          </a:p>
        </p:txBody>
      </p:sp>
      <p:pic>
        <p:nvPicPr>
          <p:cNvPr id="7" name="Picture 6">
            <a:extLst>
              <a:ext uri="{FF2B5EF4-FFF2-40B4-BE49-F238E27FC236}">
                <a16:creationId xmlns:a16="http://schemas.microsoft.com/office/drawing/2014/main" id="{A40197EB-1187-D18E-B77F-6F773139DE19}"/>
              </a:ext>
            </a:extLst>
          </p:cNvPr>
          <p:cNvPicPr>
            <a:picLocks noChangeAspect="1"/>
          </p:cNvPicPr>
          <p:nvPr/>
        </p:nvPicPr>
        <p:blipFill>
          <a:blip r:embed="rId3"/>
          <a:stretch>
            <a:fillRect/>
          </a:stretch>
        </p:blipFill>
        <p:spPr>
          <a:xfrm>
            <a:off x="6491523" y="1203246"/>
            <a:ext cx="2112925" cy="2446954"/>
          </a:xfrm>
          <a:prstGeom prst="rect">
            <a:avLst/>
          </a:prstGeom>
        </p:spPr>
      </p:pic>
    </p:spTree>
    <p:extLst>
      <p:ext uri="{BB962C8B-B14F-4D97-AF65-F5344CB8AC3E}">
        <p14:creationId xmlns:p14="http://schemas.microsoft.com/office/powerpoint/2010/main" val="81689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42</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539552" y="9525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649734" y="1252517"/>
            <a:ext cx="5027213" cy="2707729"/>
          </a:xfrm>
          <a:prstGeom prst="rect">
            <a:avLst/>
          </a:prstGeom>
          <a:noFill/>
        </p:spPr>
        <p:txBody>
          <a:bodyPr wrap="square">
            <a:spAutoFit/>
          </a:bodyPr>
          <a:lstStyle/>
          <a:p>
            <a:pPr>
              <a:spcAft>
                <a:spcPts val="0"/>
              </a:spcAft>
            </a:pPr>
            <a:r>
              <a:rPr lang="en-GB" b="1" dirty="0">
                <a:latin typeface="Calibri" panose="020F0502020204030204" pitchFamily="34" charset="0"/>
                <a:cs typeface="Calibri" panose="020F0502020204030204" pitchFamily="34" charset="0"/>
              </a:rPr>
              <a:t>Sustainable materials/mixes/alternative materials</a:t>
            </a:r>
          </a:p>
          <a:p>
            <a:pPr>
              <a:spcAft>
                <a:spcPts val="0"/>
              </a:spcAft>
            </a:pPr>
            <a:endParaRPr lang="en-GB" b="1" dirty="0">
              <a:latin typeface="Calibri" panose="020F0502020204030204" pitchFamily="34" charset="0"/>
              <a:cs typeface="Calibri" panose="020F0502020204030204" pitchFamily="34" charset="0"/>
            </a:endParaRPr>
          </a:p>
          <a:p>
            <a:pPr>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The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innovative</a:t>
            </a:r>
            <a:r>
              <a:rPr lang="ro-RO" sz="1800" dirty="0">
                <a:effectLst/>
                <a:latin typeface="Calibri" panose="020F0502020204030204" pitchFamily="34" charset="0"/>
                <a:ea typeface="Calibri" panose="020F0502020204030204" pitchFamily="34" charset="0"/>
                <a:cs typeface="Times New Roman" panose="02020603050405020304" pitchFamily="18" charset="0"/>
              </a:rPr>
              <a:t>, sustainable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biodegradable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opportunity</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suppliers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developing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countries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if</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fibre material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sourced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locally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significantly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lower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consumption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conventional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(Christine Boland, 2021)</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0C6E97-4555-6E59-3342-A5D7E4813DD6}"/>
              </a:ext>
            </a:extLst>
          </p:cNvPr>
          <p:cNvSpPr txBox="1"/>
          <p:nvPr/>
        </p:nvSpPr>
        <p:spPr>
          <a:xfrm>
            <a:off x="6168220" y="4112587"/>
            <a:ext cx="2736304" cy="276999"/>
          </a:xfrm>
          <a:prstGeom prst="rect">
            <a:avLst/>
          </a:prstGeom>
          <a:noFill/>
        </p:spPr>
        <p:txBody>
          <a:bodyPr wrap="square" rtlCol="0">
            <a:spAutoFit/>
          </a:bodyPr>
          <a:lstStyle/>
          <a:p>
            <a:r>
              <a:rPr lang="en-GB" sz="1200" dirty="0"/>
              <a:t>CC BY  Material District (2020)</a:t>
            </a:r>
          </a:p>
        </p:txBody>
      </p:sp>
      <p:pic>
        <p:nvPicPr>
          <p:cNvPr id="5" name="Picture 4">
            <a:extLst>
              <a:ext uri="{FF2B5EF4-FFF2-40B4-BE49-F238E27FC236}">
                <a16:creationId xmlns:a16="http://schemas.microsoft.com/office/drawing/2014/main" id="{A3CCA08B-EAF7-482D-804F-ECF82D76D5B2}"/>
              </a:ext>
            </a:extLst>
          </p:cNvPr>
          <p:cNvPicPr>
            <a:picLocks noChangeAspect="1"/>
          </p:cNvPicPr>
          <p:nvPr/>
        </p:nvPicPr>
        <p:blipFill>
          <a:blip r:embed="rId3"/>
          <a:stretch>
            <a:fillRect/>
          </a:stretch>
        </p:blipFill>
        <p:spPr>
          <a:xfrm>
            <a:off x="5893535" y="1741296"/>
            <a:ext cx="3010989" cy="2393350"/>
          </a:xfrm>
          <a:prstGeom prst="rect">
            <a:avLst/>
          </a:prstGeom>
        </p:spPr>
      </p:pic>
    </p:spTree>
    <p:extLst>
      <p:ext uri="{BB962C8B-B14F-4D97-AF65-F5344CB8AC3E}">
        <p14:creationId xmlns:p14="http://schemas.microsoft.com/office/powerpoint/2010/main" val="3013753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43</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927013" y="1275606"/>
            <a:ext cx="7289973" cy="3209276"/>
          </a:xfrm>
          <a:prstGeom prst="rect">
            <a:avLst/>
          </a:prstGeom>
          <a:noFill/>
        </p:spPr>
        <p:txBody>
          <a:bodyPr wrap="square">
            <a:spAutoFit/>
          </a:bodyPr>
          <a:lstStyle/>
          <a:p>
            <a:pPr algn="l"/>
            <a:r>
              <a:rPr lang="en-GB" b="1" dirty="0">
                <a:latin typeface="RO Sans"/>
              </a:rPr>
              <a:t>S</a:t>
            </a:r>
            <a:r>
              <a:rPr lang="en-GB" b="1" i="0" dirty="0">
                <a:effectLst/>
                <a:latin typeface="RO Sans"/>
              </a:rPr>
              <a:t>ustainable production techniques</a:t>
            </a:r>
          </a:p>
          <a:p>
            <a:pPr algn="l"/>
            <a:endParaRPr lang="en-GB" b="1" dirty="0">
              <a:latin typeface="Calibri" panose="020F0502020204030204" pitchFamily="34" charset="0"/>
              <a:cs typeface="Calibri" panose="020F0502020204030204" pitchFamily="34" charset="0"/>
            </a:endParaRPr>
          </a:p>
          <a:p>
            <a:pPr>
              <a:lnSpc>
                <a:spcPct val="107000"/>
              </a:lnSpc>
              <a:spcAft>
                <a:spcPts val="8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Apparel companies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trying to use </a:t>
            </a:r>
            <a:r>
              <a:rPr lang="ro-RO" sz="1800" dirty="0">
                <a:effectLst/>
                <a:latin typeface="Calibri" panose="020F0502020204030204" pitchFamily="34" charset="0"/>
                <a:ea typeface="Calibri" panose="020F0502020204030204" pitchFamily="34" charset="0"/>
                <a:cs typeface="Times New Roman" panose="02020603050405020304" pitchFamily="18" charset="0"/>
              </a:rPr>
              <a:t>sustainable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techniques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reduce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consumption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limit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chemicals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processes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DyeCoo's</a:t>
            </a:r>
            <a:r>
              <a:rPr lang="ro-RO" sz="1800" dirty="0">
                <a:effectLst/>
                <a:latin typeface="Calibri" panose="020F0502020204030204" pitchFamily="34" charset="0"/>
                <a:ea typeface="Calibri" panose="020F0502020204030204" pitchFamily="34" charset="0"/>
                <a:cs typeface="Times New Roman" panose="02020603050405020304" pitchFamily="18" charset="0"/>
              </a:rPr>
              <a:t> CO2-based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eliminates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chemicals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reduces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consumption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Levi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uses</a:t>
            </a:r>
            <a:r>
              <a:rPr lang="ro-RO" sz="1800" dirty="0">
                <a:effectLst/>
                <a:latin typeface="Calibri" panose="020F0502020204030204" pitchFamily="34" charset="0"/>
                <a:ea typeface="Calibri" panose="020F0502020204030204" pitchFamily="34" charset="0"/>
                <a:cs typeface="Times New Roman" panose="02020603050405020304" pitchFamily="18" charset="0"/>
              </a:rPr>
              <a:t> digital laser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fabric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printing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reduce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chemical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processing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shorten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processing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personalise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model. </a:t>
            </a: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8349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44</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675350" y="1841101"/>
            <a:ext cx="5544616" cy="2585323"/>
          </a:xfrm>
          <a:prstGeom prst="rect">
            <a:avLst/>
          </a:prstGeom>
          <a:noFill/>
        </p:spPr>
        <p:txBody>
          <a:bodyPr wrap="square">
            <a:spAutoFit/>
          </a:bodyPr>
          <a:lstStyle/>
          <a:p>
            <a:pPr algn="l"/>
            <a:r>
              <a:rPr lang="en-GB" b="1" dirty="0">
                <a:latin typeface="RO Sans"/>
              </a:rPr>
              <a:t>Recycling and circular business models</a:t>
            </a:r>
          </a:p>
          <a:p>
            <a:pPr algn="l"/>
            <a:endParaRPr lang="en-GB" b="1" dirty="0">
              <a:latin typeface="RO Sans"/>
            </a:endParaRPr>
          </a:p>
          <a:p>
            <a:pPr algn="l"/>
            <a:r>
              <a:rPr lang="en-GB" dirty="0">
                <a:latin typeface="+mn-lt"/>
              </a:rPr>
              <a:t>A circular business model reuses materials and transforms them into new fabrics or garments using new recycling technologies.</a:t>
            </a:r>
            <a:br>
              <a:rPr lang="en-GB" dirty="0">
                <a:latin typeface="+mn-lt"/>
              </a:rPr>
            </a:br>
            <a:r>
              <a:rPr lang="en-GB" dirty="0">
                <a:latin typeface="+mn-lt"/>
              </a:rPr>
              <a:t>In 2018, the European Parliament adopted a strategy on plastics and new waste legislation to reduce the amount of waste going to landfill. </a:t>
            </a:r>
            <a:br>
              <a:rPr lang="en-GB" dirty="0">
                <a:latin typeface="+mn-lt"/>
              </a:rPr>
            </a:br>
            <a:endParaRPr lang="en-GB" sz="1800" dirty="0">
              <a:effectLst/>
              <a:latin typeface="+mn-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F955E77-A4AD-8887-5B13-93A13A891C50}"/>
              </a:ext>
            </a:extLst>
          </p:cNvPr>
          <p:cNvPicPr>
            <a:picLocks noChangeAspect="1"/>
          </p:cNvPicPr>
          <p:nvPr/>
        </p:nvPicPr>
        <p:blipFill>
          <a:blip r:embed="rId3"/>
          <a:stretch>
            <a:fillRect/>
          </a:stretch>
        </p:blipFill>
        <p:spPr>
          <a:xfrm rot="16200000">
            <a:off x="6399581" y="1853420"/>
            <a:ext cx="2759897" cy="1436659"/>
          </a:xfrm>
          <a:prstGeom prst="rect">
            <a:avLst/>
          </a:prstGeom>
        </p:spPr>
      </p:pic>
      <p:sp>
        <p:nvSpPr>
          <p:cNvPr id="6" name="TextBox 5">
            <a:extLst>
              <a:ext uri="{FF2B5EF4-FFF2-40B4-BE49-F238E27FC236}">
                <a16:creationId xmlns:a16="http://schemas.microsoft.com/office/drawing/2014/main" id="{DF25DDD3-75F0-74CC-DB3D-CFE26EF062B5}"/>
              </a:ext>
            </a:extLst>
          </p:cNvPr>
          <p:cNvSpPr txBox="1"/>
          <p:nvPr/>
        </p:nvSpPr>
        <p:spPr>
          <a:xfrm>
            <a:off x="6916212" y="4145119"/>
            <a:ext cx="1726634" cy="461665"/>
          </a:xfrm>
          <a:prstGeom prst="rect">
            <a:avLst/>
          </a:prstGeom>
          <a:noFill/>
        </p:spPr>
        <p:txBody>
          <a:bodyPr wrap="square" rtlCol="0">
            <a:spAutoFit/>
          </a:bodyPr>
          <a:lstStyle/>
          <a:p>
            <a:r>
              <a:rPr lang="en-GB" sz="1200" dirty="0"/>
              <a:t>CC BY European Commission (2020)</a:t>
            </a:r>
          </a:p>
        </p:txBody>
      </p:sp>
    </p:spTree>
    <p:extLst>
      <p:ext uri="{BB962C8B-B14F-4D97-AF65-F5344CB8AC3E}">
        <p14:creationId xmlns:p14="http://schemas.microsoft.com/office/powerpoint/2010/main" val="3101104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45</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360332" y="1350943"/>
            <a:ext cx="5760640" cy="3416320"/>
          </a:xfrm>
          <a:prstGeom prst="rect">
            <a:avLst/>
          </a:prstGeom>
          <a:noFill/>
        </p:spPr>
        <p:txBody>
          <a:bodyPr wrap="square">
            <a:spAutoFit/>
          </a:bodyPr>
          <a:lstStyle/>
          <a:p>
            <a:pPr algn="l"/>
            <a:r>
              <a:rPr lang="en-GB" b="1" dirty="0">
                <a:latin typeface="RO Sans"/>
              </a:rPr>
              <a:t>Recycling and circular business models</a:t>
            </a:r>
          </a:p>
          <a:p>
            <a:pPr algn="l"/>
            <a:endParaRPr lang="en-GB" b="1" dirty="0">
              <a:latin typeface="RO Sans"/>
            </a:endParaRPr>
          </a:p>
          <a:p>
            <a:pPr algn="just"/>
            <a:r>
              <a:rPr lang="ro-RO"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ro-RO" sz="1800" dirty="0">
                <a:effectLst/>
                <a:latin typeface="Calibri" panose="020F0502020204030204" pitchFamily="34" charset="0"/>
                <a:ea typeface="Calibri" panose="020F0502020204030204" pitchFamily="34" charset="0"/>
                <a:cs typeface="Times New Roman" panose="02020603050405020304" pitchFamily="18" charset="0"/>
              </a:rPr>
              <a:t>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separate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most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common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blends</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cotton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polyester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Worn</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Again</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Blend</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Re:wind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Some </a:t>
            </a:r>
            <a:r>
              <a:rPr lang="ro-RO" sz="1800" dirty="0">
                <a:effectLst/>
                <a:latin typeface="Calibri" panose="020F0502020204030204" pitchFamily="34" charset="0"/>
                <a:ea typeface="Calibri" panose="020F0502020204030204" pitchFamily="34" charset="0"/>
                <a:cs typeface="Times New Roman" panose="02020603050405020304" pitchFamily="18" charset="0"/>
              </a:rPr>
              <a:t>companies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innovating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textile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recycling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Resyntex</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Re:newcell</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Evrnu</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Technologie</a:t>
            </a:r>
            <a:r>
              <a:rPr lang="ro-RO" sz="1800" dirty="0">
                <a:effectLst/>
                <a:latin typeface="Calibri" panose="020F0502020204030204" pitchFamily="34" charset="0"/>
                <a:ea typeface="Calibri" panose="020F0502020204030204" pitchFamily="34" charset="0"/>
                <a:cs typeface="Times New Roman" panose="02020603050405020304" pitchFamily="18" charset="0"/>
              </a:rPr>
              <a:t>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they</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secondary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raw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textile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waste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Infinited</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Fiber</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turns</a:t>
            </a:r>
            <a:r>
              <a:rPr lang="ro-RO" sz="1800" dirty="0">
                <a:effectLst/>
                <a:latin typeface="Calibri" panose="020F0502020204030204" pitchFamily="34" charset="0"/>
                <a:ea typeface="Calibri" panose="020F0502020204030204" pitchFamily="34" charset="0"/>
                <a:cs typeface="Times New Roman" panose="02020603050405020304" pitchFamily="18" charset="0"/>
              </a:rPr>
              <a:t> textile,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cardboard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agricultural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waste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cotton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Worn</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err="1">
                <a:effectLst/>
                <a:latin typeface="Calibri" panose="020F0502020204030204" pitchFamily="34" charset="0"/>
                <a:ea typeface="Calibri" panose="020F0502020204030204" pitchFamily="34" charset="0"/>
                <a:cs typeface="Times New Roman" panose="02020603050405020304" pitchFamily="18" charset="0"/>
              </a:rPr>
              <a:t>Again</a:t>
            </a:r>
            <a:r>
              <a:rPr lang="ro-RO" sz="1800" i="1" dirty="0">
                <a:effectLst/>
                <a:latin typeface="Calibri" panose="020F0502020204030204" pitchFamily="34" charset="0"/>
                <a:ea typeface="Calibri" panose="020F0502020204030204" pitchFamily="34" charset="0"/>
                <a:cs typeface="Times New Roman" panose="02020603050405020304" pitchFamily="18" charset="0"/>
              </a:rPr>
              <a:t> Technologies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turns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polyester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polymers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cellulose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cotton</a:t>
            </a:r>
            <a:r>
              <a:rPr lang="ro-RO" sz="1800" dirty="0">
                <a:effectLst/>
                <a:latin typeface="Calibri" panose="020F0502020204030204" pitchFamily="34" charset="0"/>
                <a:ea typeface="Calibri" panose="020F0502020204030204" pitchFamily="34" charset="0"/>
                <a:cs typeface="Times New Roman" panose="02020603050405020304" pitchFamily="18" charset="0"/>
              </a:rPr>
              <a:t>, non-</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reusable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textiles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PET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bottles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packaging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ro-RO" sz="1800" dirty="0">
                <a:effectLst/>
                <a:latin typeface="Calibri" panose="020F0502020204030204" pitchFamily="34" charset="0"/>
                <a:ea typeface="Calibri" panose="020F0502020204030204" pitchFamily="34" charset="0"/>
                <a:cs typeface="Times New Roman" panose="02020603050405020304" pitchFamily="18" charset="0"/>
              </a:rPr>
              <a:t> textile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raw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materials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F25DDD3-75F0-74CC-DB3D-CFE26EF062B5}"/>
              </a:ext>
            </a:extLst>
          </p:cNvPr>
          <p:cNvSpPr txBox="1"/>
          <p:nvPr/>
        </p:nvSpPr>
        <p:spPr>
          <a:xfrm>
            <a:off x="6916212" y="4145119"/>
            <a:ext cx="1726634" cy="461665"/>
          </a:xfrm>
          <a:prstGeom prst="rect">
            <a:avLst/>
          </a:prstGeom>
          <a:noFill/>
        </p:spPr>
        <p:txBody>
          <a:bodyPr wrap="square" rtlCol="0">
            <a:spAutoFit/>
          </a:bodyPr>
          <a:lstStyle/>
          <a:p>
            <a:r>
              <a:rPr lang="en-GB" sz="1200" dirty="0"/>
              <a:t>CC BY Brett Mathews (2020)</a:t>
            </a:r>
          </a:p>
        </p:txBody>
      </p:sp>
      <p:pic>
        <p:nvPicPr>
          <p:cNvPr id="7" name="Picture 6">
            <a:extLst>
              <a:ext uri="{FF2B5EF4-FFF2-40B4-BE49-F238E27FC236}">
                <a16:creationId xmlns:a16="http://schemas.microsoft.com/office/drawing/2014/main" id="{5BD4D63B-214D-3FD4-ED3B-220BE91234FC}"/>
              </a:ext>
            </a:extLst>
          </p:cNvPr>
          <p:cNvPicPr>
            <a:picLocks noChangeAspect="1"/>
          </p:cNvPicPr>
          <p:nvPr/>
        </p:nvPicPr>
        <p:blipFill>
          <a:blip r:embed="rId3"/>
          <a:stretch>
            <a:fillRect/>
          </a:stretch>
        </p:blipFill>
        <p:spPr>
          <a:xfrm>
            <a:off x="6300192" y="1790937"/>
            <a:ext cx="2679077" cy="1986334"/>
          </a:xfrm>
          <a:prstGeom prst="rect">
            <a:avLst/>
          </a:prstGeom>
        </p:spPr>
      </p:pic>
    </p:spTree>
    <p:extLst>
      <p:ext uri="{BB962C8B-B14F-4D97-AF65-F5344CB8AC3E}">
        <p14:creationId xmlns:p14="http://schemas.microsoft.com/office/powerpoint/2010/main" val="3400982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46</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609268" y="1459491"/>
            <a:ext cx="5760640" cy="2585323"/>
          </a:xfrm>
          <a:prstGeom prst="rect">
            <a:avLst/>
          </a:prstGeom>
          <a:noFill/>
        </p:spPr>
        <p:txBody>
          <a:bodyPr wrap="square">
            <a:spAutoFit/>
          </a:bodyPr>
          <a:lstStyle/>
          <a:p>
            <a:pPr algn="l"/>
            <a:r>
              <a:rPr lang="en-GB" b="1" dirty="0">
                <a:latin typeface="RO Sans"/>
              </a:rPr>
              <a:t>Recycling and circular business models</a:t>
            </a:r>
          </a:p>
          <a:p>
            <a:pPr algn="l"/>
            <a:endParaRPr lang="en-GB" b="1" dirty="0">
              <a:latin typeface="RO Sans"/>
            </a:endParaRPr>
          </a:p>
          <a:p>
            <a:pPr algn="just"/>
            <a:r>
              <a:rPr lang="en-GB" dirty="0">
                <a:latin typeface="+mn-lt"/>
                <a:ea typeface="Calibri" panose="020F0502020204030204" pitchFamily="34" charset="0"/>
                <a:cs typeface="Times New Roman" panose="02020603050405020304" pitchFamily="18" charset="0"/>
              </a:rPr>
              <a:t>Clothing rental is offered by companies such as Rent the Runway, MUD Jeans and </a:t>
            </a:r>
            <a:r>
              <a:rPr lang="en-GB" dirty="0" err="1">
                <a:latin typeface="+mn-lt"/>
                <a:ea typeface="Calibri" panose="020F0502020204030204" pitchFamily="34" charset="0"/>
                <a:cs typeface="Times New Roman" panose="02020603050405020304" pitchFamily="18" charset="0"/>
              </a:rPr>
              <a:t>Tchibo</a:t>
            </a:r>
            <a:r>
              <a:rPr lang="en-GB" dirty="0">
                <a:latin typeface="+mn-lt"/>
                <a:ea typeface="Calibri" panose="020F0502020204030204" pitchFamily="34" charset="0"/>
                <a:cs typeface="Times New Roman" panose="02020603050405020304" pitchFamily="18" charset="0"/>
              </a:rPr>
              <a:t>. &amp;Other Stories, Patagonia, R.E.I and the French luxury department stores </a:t>
            </a:r>
            <a:r>
              <a:rPr lang="en-GB" dirty="0" err="1">
                <a:latin typeface="+mn-lt"/>
                <a:ea typeface="Calibri" panose="020F0502020204030204" pitchFamily="34" charset="0"/>
                <a:cs typeface="Times New Roman" panose="02020603050405020304" pitchFamily="18" charset="0"/>
              </a:rPr>
              <a:t>Galeries</a:t>
            </a:r>
            <a:r>
              <a:rPr lang="en-GB" dirty="0">
                <a:latin typeface="+mn-lt"/>
                <a:ea typeface="Calibri" panose="020F0502020204030204" pitchFamily="34" charset="0"/>
                <a:cs typeface="Times New Roman" panose="02020603050405020304" pitchFamily="18" charset="0"/>
              </a:rPr>
              <a:t> Lafayette are entering the fashion resale market. </a:t>
            </a:r>
          </a:p>
          <a:p>
            <a:pPr algn="just"/>
            <a:endParaRPr lang="en-GB" dirty="0">
              <a:latin typeface="+mn-lt"/>
              <a:ea typeface="Calibri" panose="020F0502020204030204" pitchFamily="34" charset="0"/>
              <a:cs typeface="Times New Roman" panose="02020603050405020304" pitchFamily="18" charset="0"/>
            </a:endParaRPr>
          </a:p>
          <a:p>
            <a:pPr algn="just"/>
            <a:r>
              <a:rPr lang="en-GB" dirty="0">
                <a:latin typeface="+mn-lt"/>
                <a:ea typeface="Calibri" panose="020F0502020204030204" pitchFamily="34" charset="0"/>
                <a:cs typeface="Times New Roman" panose="02020603050405020304" pitchFamily="18" charset="0"/>
              </a:rPr>
              <a:t>H&amp;M has set up a repair and fitting department in its shops in France, Germany and Norway. </a:t>
            </a:r>
          </a:p>
        </p:txBody>
      </p:sp>
      <p:sp>
        <p:nvSpPr>
          <p:cNvPr id="6" name="TextBox 5">
            <a:extLst>
              <a:ext uri="{FF2B5EF4-FFF2-40B4-BE49-F238E27FC236}">
                <a16:creationId xmlns:a16="http://schemas.microsoft.com/office/drawing/2014/main" id="{DF25DDD3-75F0-74CC-DB3D-CFE26EF062B5}"/>
              </a:ext>
            </a:extLst>
          </p:cNvPr>
          <p:cNvSpPr txBox="1"/>
          <p:nvPr/>
        </p:nvSpPr>
        <p:spPr>
          <a:xfrm>
            <a:off x="6916212" y="4145119"/>
            <a:ext cx="2057400" cy="276999"/>
          </a:xfrm>
          <a:prstGeom prst="rect">
            <a:avLst/>
          </a:prstGeom>
          <a:noFill/>
        </p:spPr>
        <p:txBody>
          <a:bodyPr wrap="square" rtlCol="0">
            <a:spAutoFit/>
          </a:bodyPr>
          <a:lstStyle/>
          <a:p>
            <a:r>
              <a:rPr lang="en-GB" sz="1200" dirty="0"/>
              <a:t>CC BY the VOU(2021)</a:t>
            </a:r>
          </a:p>
        </p:txBody>
      </p:sp>
      <p:pic>
        <p:nvPicPr>
          <p:cNvPr id="5" name="Picture 4">
            <a:extLst>
              <a:ext uri="{FF2B5EF4-FFF2-40B4-BE49-F238E27FC236}">
                <a16:creationId xmlns:a16="http://schemas.microsoft.com/office/drawing/2014/main" id="{A971BDC1-7F57-CC8C-8259-8C1F31184452}"/>
              </a:ext>
            </a:extLst>
          </p:cNvPr>
          <p:cNvPicPr>
            <a:picLocks noChangeAspect="1"/>
          </p:cNvPicPr>
          <p:nvPr/>
        </p:nvPicPr>
        <p:blipFill>
          <a:blip r:embed="rId3"/>
          <a:stretch>
            <a:fillRect/>
          </a:stretch>
        </p:blipFill>
        <p:spPr>
          <a:xfrm>
            <a:off x="6898241" y="1158627"/>
            <a:ext cx="1895475" cy="2371725"/>
          </a:xfrm>
          <a:prstGeom prst="rect">
            <a:avLst/>
          </a:prstGeom>
        </p:spPr>
      </p:pic>
    </p:spTree>
    <p:extLst>
      <p:ext uri="{BB962C8B-B14F-4D97-AF65-F5344CB8AC3E}">
        <p14:creationId xmlns:p14="http://schemas.microsoft.com/office/powerpoint/2010/main" val="1683802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47</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539552" y="1460292"/>
            <a:ext cx="5976664" cy="2862322"/>
          </a:xfrm>
          <a:prstGeom prst="rect">
            <a:avLst/>
          </a:prstGeom>
          <a:noFill/>
        </p:spPr>
        <p:txBody>
          <a:bodyPr wrap="square">
            <a:spAutoFit/>
          </a:bodyPr>
          <a:lstStyle/>
          <a:p>
            <a:pPr algn="l"/>
            <a:r>
              <a:rPr lang="en-GB" b="1" dirty="0">
                <a:latin typeface="RO Sans"/>
              </a:rPr>
              <a:t>Recycling and circular business models</a:t>
            </a:r>
          </a:p>
          <a:p>
            <a:pPr algn="l"/>
            <a:endParaRPr lang="en-GB" b="1" dirty="0">
              <a:latin typeface="RO Sans"/>
            </a:endParaRPr>
          </a:p>
          <a:p>
            <a:pPr algn="just"/>
            <a:r>
              <a:rPr lang="en-GB" dirty="0">
                <a:latin typeface="+mn-lt"/>
                <a:ea typeface="Calibri" panose="020F0502020204030204" pitchFamily="34" charset="0"/>
                <a:cs typeface="Times New Roman" panose="02020603050405020304" pitchFamily="18" charset="0"/>
              </a:rPr>
              <a:t>The Circular Design software provides a platform for material suppliers, fashion brands and recyclers to create an identification scheme for reusable materials to simplify their allocation for use by garment manufacturers. It is linked to sorting software, product development tools and circular design guidelines.</a:t>
            </a:r>
          </a:p>
          <a:p>
            <a:pPr algn="just"/>
            <a:r>
              <a:rPr lang="en-GB" dirty="0">
                <a:latin typeface="+mn-lt"/>
                <a:ea typeface="Calibri" panose="020F0502020204030204" pitchFamily="34" charset="0"/>
                <a:cs typeface="Times New Roman" panose="02020603050405020304" pitchFamily="18" charset="0"/>
              </a:rPr>
              <a:t>Evolving recycling technology could lead to more nearshoring as it makes fibre material available at production sites. </a:t>
            </a:r>
          </a:p>
        </p:txBody>
      </p:sp>
      <p:sp>
        <p:nvSpPr>
          <p:cNvPr id="6" name="TextBox 5">
            <a:extLst>
              <a:ext uri="{FF2B5EF4-FFF2-40B4-BE49-F238E27FC236}">
                <a16:creationId xmlns:a16="http://schemas.microsoft.com/office/drawing/2014/main" id="{DF25DDD3-75F0-74CC-DB3D-CFE26EF062B5}"/>
              </a:ext>
            </a:extLst>
          </p:cNvPr>
          <p:cNvSpPr txBox="1"/>
          <p:nvPr/>
        </p:nvSpPr>
        <p:spPr>
          <a:xfrm>
            <a:off x="6876256" y="4122698"/>
            <a:ext cx="2057400" cy="276999"/>
          </a:xfrm>
          <a:prstGeom prst="rect">
            <a:avLst/>
          </a:prstGeom>
          <a:noFill/>
        </p:spPr>
        <p:txBody>
          <a:bodyPr wrap="square" rtlCol="0">
            <a:spAutoFit/>
          </a:bodyPr>
          <a:lstStyle/>
          <a:p>
            <a:r>
              <a:rPr lang="en-GB" sz="1200" dirty="0"/>
              <a:t>CC BY Fibre2Fashion</a:t>
            </a:r>
          </a:p>
        </p:txBody>
      </p:sp>
      <p:pic>
        <p:nvPicPr>
          <p:cNvPr id="10" name="Picture 9">
            <a:extLst>
              <a:ext uri="{FF2B5EF4-FFF2-40B4-BE49-F238E27FC236}">
                <a16:creationId xmlns:a16="http://schemas.microsoft.com/office/drawing/2014/main" id="{B0CA5CA2-2514-0A02-9880-6C93E4F526E9}"/>
              </a:ext>
            </a:extLst>
          </p:cNvPr>
          <p:cNvPicPr>
            <a:picLocks noChangeAspect="1"/>
          </p:cNvPicPr>
          <p:nvPr/>
        </p:nvPicPr>
        <p:blipFill>
          <a:blip r:embed="rId3"/>
          <a:stretch>
            <a:fillRect/>
          </a:stretch>
        </p:blipFill>
        <p:spPr>
          <a:xfrm>
            <a:off x="6649016" y="1459491"/>
            <a:ext cx="2085975" cy="1924050"/>
          </a:xfrm>
          <a:prstGeom prst="rect">
            <a:avLst/>
          </a:prstGeom>
        </p:spPr>
      </p:pic>
    </p:spTree>
    <p:extLst>
      <p:ext uri="{BB962C8B-B14F-4D97-AF65-F5344CB8AC3E}">
        <p14:creationId xmlns:p14="http://schemas.microsoft.com/office/powerpoint/2010/main" val="38608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48</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694754" y="1117819"/>
            <a:ext cx="7907408" cy="2308324"/>
          </a:xfrm>
          <a:prstGeom prst="rect">
            <a:avLst/>
          </a:prstGeom>
          <a:noFill/>
        </p:spPr>
        <p:txBody>
          <a:bodyPr wrap="square">
            <a:spAutoFit/>
          </a:bodyPr>
          <a:lstStyle/>
          <a:p>
            <a:pPr algn="l"/>
            <a:r>
              <a:rPr lang="en-GB" b="1" dirty="0">
                <a:latin typeface="RO Sans"/>
              </a:rPr>
              <a:t>                                                                        Slow Fashion</a:t>
            </a:r>
          </a:p>
          <a:p>
            <a:pPr marL="285750" indent="-285750" algn="just">
              <a:buFont typeface="Arial" panose="020B0604020202020204" pitchFamily="34" charset="0"/>
              <a:buChar char="•"/>
            </a:pPr>
            <a:r>
              <a:rPr lang="en-GB" dirty="0">
                <a:latin typeface="Calibri" panose="020F0502020204030204" pitchFamily="34" charset="0"/>
                <a:cs typeface="Calibri" panose="020F0502020204030204" pitchFamily="34" charset="0"/>
              </a:rPr>
              <a:t>The Centre for Sustainable Fashion has introduced the term </a:t>
            </a:r>
            <a:r>
              <a:rPr lang="en-GB" i="1" dirty="0">
                <a:latin typeface="Calibri" panose="020F0502020204030204" pitchFamily="34" charset="0"/>
                <a:cs typeface="Calibri" panose="020F0502020204030204" pitchFamily="34" charset="0"/>
              </a:rPr>
              <a:t>Slow Fashion</a:t>
            </a:r>
            <a:r>
              <a:rPr lang="en-GB" dirty="0">
                <a:latin typeface="Calibri" panose="020F0502020204030204" pitchFamily="34" charset="0"/>
                <a:cs typeface="Calibri" panose="020F0502020204030204" pitchFamily="34" charset="0"/>
              </a:rPr>
              <a:t>. The term contrasts with </a:t>
            </a:r>
            <a:r>
              <a:rPr lang="en-GB" i="1" dirty="0">
                <a:latin typeface="Calibri" panose="020F0502020204030204" pitchFamily="34" charset="0"/>
                <a:cs typeface="Calibri" panose="020F0502020204030204" pitchFamily="34" charset="0"/>
              </a:rPr>
              <a:t>'fast fashion</a:t>
            </a:r>
            <a:r>
              <a:rPr lang="en-GB" dirty="0">
                <a:latin typeface="Calibri" panose="020F0502020204030204" pitchFamily="34" charset="0"/>
                <a:cs typeface="Calibri" panose="020F0502020204030204" pitchFamily="34" charset="0"/>
              </a:rPr>
              <a:t>', which was introduced 20 years ago. </a:t>
            </a:r>
          </a:p>
          <a:p>
            <a:pPr marL="285750" indent="-285750" algn="just">
              <a:buFont typeface="Arial" panose="020B0604020202020204" pitchFamily="34" charset="0"/>
              <a:buChar char="•"/>
            </a:pPr>
            <a:r>
              <a:rPr lang="en-GB" dirty="0">
                <a:latin typeface="Calibri" panose="020F0502020204030204" pitchFamily="34" charset="0"/>
                <a:cs typeface="Calibri" panose="020F0502020204030204" pitchFamily="34" charset="0"/>
              </a:rPr>
              <a:t>Slow fashion brands focus on producing high-quality clothing from sustainable, high-quality materials such as linen.</a:t>
            </a:r>
          </a:p>
          <a:p>
            <a:pPr marL="285750" indent="-285750" algn="just">
              <a:buFont typeface="Arial" panose="020B0604020202020204" pitchFamily="34" charset="0"/>
              <a:buChar char="•"/>
            </a:pPr>
            <a:r>
              <a:rPr lang="en-GB" dirty="0">
                <a:latin typeface="Calibri" panose="020F0502020204030204" pitchFamily="34" charset="0"/>
                <a:cs typeface="Calibri" panose="020F0502020204030204" pitchFamily="34" charset="0"/>
              </a:rPr>
              <a:t>The style of these fashions is meant to be 'timeless' rather than fashionable and they are often permanent collections that are launched no more than three times a year.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F25DDD3-75F0-74CC-DB3D-CFE26EF062B5}"/>
              </a:ext>
            </a:extLst>
          </p:cNvPr>
          <p:cNvSpPr txBox="1"/>
          <p:nvPr/>
        </p:nvSpPr>
        <p:spPr>
          <a:xfrm>
            <a:off x="4211960" y="4229678"/>
            <a:ext cx="2223683" cy="276999"/>
          </a:xfrm>
          <a:prstGeom prst="rect">
            <a:avLst/>
          </a:prstGeom>
          <a:noFill/>
        </p:spPr>
        <p:txBody>
          <a:bodyPr wrap="square" rtlCol="0">
            <a:spAutoFit/>
          </a:bodyPr>
          <a:lstStyle/>
          <a:p>
            <a:r>
              <a:rPr lang="en-GB" sz="1200" dirty="0"/>
              <a:t>CC BY Carla Jonas (2022)</a:t>
            </a:r>
          </a:p>
        </p:txBody>
      </p:sp>
      <p:pic>
        <p:nvPicPr>
          <p:cNvPr id="5" name="Picture 4">
            <a:extLst>
              <a:ext uri="{FF2B5EF4-FFF2-40B4-BE49-F238E27FC236}">
                <a16:creationId xmlns:a16="http://schemas.microsoft.com/office/drawing/2014/main" id="{43B7271F-7A47-2BE0-B980-BCD360777B75}"/>
              </a:ext>
            </a:extLst>
          </p:cNvPr>
          <p:cNvPicPr>
            <a:picLocks noChangeAspect="1"/>
          </p:cNvPicPr>
          <p:nvPr/>
        </p:nvPicPr>
        <p:blipFill>
          <a:blip r:embed="rId3"/>
          <a:stretch>
            <a:fillRect/>
          </a:stretch>
        </p:blipFill>
        <p:spPr>
          <a:xfrm>
            <a:off x="971600" y="3498977"/>
            <a:ext cx="2960893" cy="1395939"/>
          </a:xfrm>
          <a:prstGeom prst="rect">
            <a:avLst/>
          </a:prstGeom>
        </p:spPr>
      </p:pic>
    </p:spTree>
    <p:extLst>
      <p:ext uri="{BB962C8B-B14F-4D97-AF65-F5344CB8AC3E}">
        <p14:creationId xmlns:p14="http://schemas.microsoft.com/office/powerpoint/2010/main" val="2678672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49</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83568" y="10160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467544" y="1347019"/>
            <a:ext cx="5328592" cy="3416320"/>
          </a:xfrm>
          <a:prstGeom prst="rect">
            <a:avLst/>
          </a:prstGeom>
          <a:noFill/>
        </p:spPr>
        <p:txBody>
          <a:bodyPr wrap="square">
            <a:spAutoFit/>
          </a:bodyPr>
          <a:lstStyle/>
          <a:p>
            <a:pPr algn="l"/>
            <a:r>
              <a:rPr lang="en-GB" b="1" dirty="0">
                <a:latin typeface="RO Sans"/>
              </a:rPr>
              <a:t>Slow Fashion</a:t>
            </a:r>
          </a:p>
          <a:p>
            <a:pPr algn="l"/>
            <a:endParaRPr lang="en-GB" b="1" dirty="0">
              <a:latin typeface="RO Sans"/>
            </a:endParaRPr>
          </a:p>
          <a:p>
            <a:pPr marL="285750" indent="-285750" algn="l">
              <a:buFont typeface="Arial" panose="020B0604020202020204" pitchFamily="34" charset="0"/>
              <a:buChar char="•"/>
            </a:pPr>
            <a:r>
              <a:rPr lang="en-GB" dirty="0">
                <a:latin typeface="+mn-lt"/>
              </a:rPr>
              <a:t>The products are mainly made locally "to order" to avoid waste and often sold in small (local) shops rather than in big fashion chains. This is in line with the trend of a customer group that is willing to pay more for better quality than to buy a large amount of fashion at once at a lower price.</a:t>
            </a:r>
          </a:p>
          <a:p>
            <a:pPr marL="285750" indent="-285750" algn="just">
              <a:buFont typeface="Arial" panose="020B0604020202020204" pitchFamily="34" charset="0"/>
              <a:buChar char="•"/>
            </a:pPr>
            <a:r>
              <a:rPr lang="en-GB" dirty="0">
                <a:latin typeface="+mn-lt"/>
              </a:rPr>
              <a:t>It is expected that the environmental and sustainability practises of clothing companies will be an important purchasing criterion for European consumers in the future.</a:t>
            </a:r>
            <a:r>
              <a:rPr lang="en-GB" dirty="0">
                <a:latin typeface="+mn-lt"/>
                <a:cs typeface="Calibri" panose="020F0502020204030204" pitchFamily="34" charset="0"/>
              </a:rPr>
              <a:t>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26AE16C-8C7D-14E4-F4FF-19D6F11BC433}"/>
              </a:ext>
            </a:extLst>
          </p:cNvPr>
          <p:cNvPicPr>
            <a:picLocks noChangeAspect="1"/>
          </p:cNvPicPr>
          <p:nvPr/>
        </p:nvPicPr>
        <p:blipFill>
          <a:blip r:embed="rId3"/>
          <a:stretch>
            <a:fillRect/>
          </a:stretch>
        </p:blipFill>
        <p:spPr>
          <a:xfrm>
            <a:off x="6660232" y="1195022"/>
            <a:ext cx="1800200" cy="2702627"/>
          </a:xfrm>
          <a:prstGeom prst="rect">
            <a:avLst/>
          </a:prstGeom>
        </p:spPr>
      </p:pic>
      <p:sp>
        <p:nvSpPr>
          <p:cNvPr id="5" name="TextBox 4">
            <a:extLst>
              <a:ext uri="{FF2B5EF4-FFF2-40B4-BE49-F238E27FC236}">
                <a16:creationId xmlns:a16="http://schemas.microsoft.com/office/drawing/2014/main" id="{28267BE8-E4A7-5811-A59D-1C35D7F69A7B}"/>
              </a:ext>
            </a:extLst>
          </p:cNvPr>
          <p:cNvSpPr txBox="1"/>
          <p:nvPr/>
        </p:nvSpPr>
        <p:spPr>
          <a:xfrm>
            <a:off x="6665750" y="4058631"/>
            <a:ext cx="2299903" cy="276999"/>
          </a:xfrm>
          <a:prstGeom prst="rect">
            <a:avLst/>
          </a:prstGeom>
          <a:noFill/>
        </p:spPr>
        <p:txBody>
          <a:bodyPr wrap="square" rtlCol="0">
            <a:spAutoFit/>
          </a:bodyPr>
          <a:lstStyle/>
          <a:p>
            <a:r>
              <a:rPr lang="en-GB" sz="1200" dirty="0"/>
              <a:t>CC0 </a:t>
            </a:r>
            <a:r>
              <a:rPr lang="en-GB" sz="1200" dirty="0" err="1"/>
              <a:t>Henry&amp;Co</a:t>
            </a:r>
            <a:r>
              <a:rPr lang="en-GB" sz="1200" dirty="0"/>
              <a:t>, </a:t>
            </a:r>
            <a:r>
              <a:rPr lang="en-GB" sz="1200" dirty="0" err="1"/>
              <a:t>Unsplash</a:t>
            </a:r>
            <a:endParaRPr lang="en-GB" sz="1200" dirty="0"/>
          </a:p>
        </p:txBody>
      </p:sp>
    </p:spTree>
    <p:extLst>
      <p:ext uri="{BB962C8B-B14F-4D97-AF65-F5344CB8AC3E}">
        <p14:creationId xmlns:p14="http://schemas.microsoft.com/office/powerpoint/2010/main" val="322863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a:t>
            </a:fld>
            <a:endParaRPr lang="de-DE" altLang="de-DE" dirty="0">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40611" y="373420"/>
            <a:ext cx="7416824"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European textile and clothing industry- overview </a:t>
            </a:r>
          </a:p>
        </p:txBody>
      </p:sp>
      <p:sp>
        <p:nvSpPr>
          <p:cNvPr id="12" name="TextBox 11">
            <a:extLst>
              <a:ext uri="{FF2B5EF4-FFF2-40B4-BE49-F238E27FC236}">
                <a16:creationId xmlns:a16="http://schemas.microsoft.com/office/drawing/2014/main" id="{6465518A-0739-D0E3-C09D-72C754051E1F}"/>
              </a:ext>
            </a:extLst>
          </p:cNvPr>
          <p:cNvSpPr txBox="1"/>
          <p:nvPr/>
        </p:nvSpPr>
        <p:spPr>
          <a:xfrm>
            <a:off x="698650" y="1696354"/>
            <a:ext cx="5832283" cy="2862322"/>
          </a:xfrm>
          <a:prstGeom prst="rect">
            <a:avLst/>
          </a:prstGeom>
          <a:noFill/>
        </p:spPr>
        <p:txBody>
          <a:bodyPr wrap="square">
            <a:spAutoFit/>
          </a:bodyPr>
          <a:lstStyle/>
          <a:p>
            <a:pPr algn="just"/>
            <a:r>
              <a:rPr lang="en-GB" dirty="0">
                <a:latin typeface="+mn-lt"/>
              </a:rPr>
              <a:t>It is said that ″the numbers are encouraging: comparing with the dramatic corona-year 2020, EU exports of textile and clothing articles increased by +10.6%, while imports dipped by -7.5%. </a:t>
            </a:r>
          </a:p>
          <a:p>
            <a:pPr algn="just"/>
            <a:r>
              <a:rPr lang="en-GB" dirty="0">
                <a:latin typeface="+mn-lt"/>
              </a:rPr>
              <a:t>As a result, the EU trade deficit improved, even it remains significant (- €48 billion). Furthermore, import prices went slightly down in clothing and dropped in textiles, following a strong decrease of Chinese import prices of face masks and protective medical supplies″ (EURATEX 2022 SPRING REPORT, 2022).</a:t>
            </a:r>
          </a:p>
        </p:txBody>
      </p:sp>
      <p:sp>
        <p:nvSpPr>
          <p:cNvPr id="21" name="TextBox 20">
            <a:extLst>
              <a:ext uri="{FF2B5EF4-FFF2-40B4-BE49-F238E27FC236}">
                <a16:creationId xmlns:a16="http://schemas.microsoft.com/office/drawing/2014/main" id="{A80DE11A-3F07-FE99-BBF2-B77097EF16FD}"/>
              </a:ext>
            </a:extLst>
          </p:cNvPr>
          <p:cNvSpPr txBox="1"/>
          <p:nvPr/>
        </p:nvSpPr>
        <p:spPr>
          <a:xfrm>
            <a:off x="7308304" y="4155569"/>
            <a:ext cx="1440160" cy="461665"/>
          </a:xfrm>
          <a:prstGeom prst="rect">
            <a:avLst/>
          </a:prstGeom>
          <a:noFill/>
        </p:spPr>
        <p:txBody>
          <a:bodyPr wrap="square" rtlCol="0">
            <a:spAutoFit/>
          </a:bodyPr>
          <a:lstStyle/>
          <a:p>
            <a:r>
              <a:rPr lang="en-US" sz="1200" dirty="0"/>
              <a:t>CC BY </a:t>
            </a:r>
            <a:r>
              <a:rPr lang="en-US" sz="1200" dirty="0" err="1"/>
              <a:t>Euratex</a:t>
            </a:r>
            <a:r>
              <a:rPr lang="en-US" sz="1200" dirty="0"/>
              <a:t>, </a:t>
            </a:r>
            <a:r>
              <a:rPr lang="en-US" sz="1200" dirty="0" err="1"/>
              <a:t>Mobile.Twitter</a:t>
            </a:r>
            <a:endParaRPr lang="en-GB" sz="1200" dirty="0"/>
          </a:p>
        </p:txBody>
      </p:sp>
      <p:pic>
        <p:nvPicPr>
          <p:cNvPr id="26" name="Picture 25">
            <a:extLst>
              <a:ext uri="{FF2B5EF4-FFF2-40B4-BE49-F238E27FC236}">
                <a16:creationId xmlns:a16="http://schemas.microsoft.com/office/drawing/2014/main" id="{2F177E92-E2B8-81BD-97BD-4D362A6D25F9}"/>
              </a:ext>
            </a:extLst>
          </p:cNvPr>
          <p:cNvPicPr>
            <a:picLocks noChangeAspect="1"/>
          </p:cNvPicPr>
          <p:nvPr/>
        </p:nvPicPr>
        <p:blipFill>
          <a:blip r:embed="rId3"/>
          <a:stretch>
            <a:fillRect/>
          </a:stretch>
        </p:blipFill>
        <p:spPr>
          <a:xfrm>
            <a:off x="7035145" y="1078022"/>
            <a:ext cx="1442740" cy="3077547"/>
          </a:xfrm>
          <a:prstGeom prst="rect">
            <a:avLst/>
          </a:prstGeom>
        </p:spPr>
      </p:pic>
    </p:spTree>
    <p:extLst>
      <p:ext uri="{BB962C8B-B14F-4D97-AF65-F5344CB8AC3E}">
        <p14:creationId xmlns:p14="http://schemas.microsoft.com/office/powerpoint/2010/main" val="1925633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50</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765779" y="1114346"/>
            <a:ext cx="7827738" cy="2339551"/>
          </a:xfrm>
          <a:prstGeom prst="rect">
            <a:avLst/>
          </a:prstGeom>
          <a:noFill/>
        </p:spPr>
        <p:txBody>
          <a:bodyPr wrap="square">
            <a:spAutoFit/>
          </a:bodyPr>
          <a:lstStyle/>
          <a:p>
            <a:pPr algn="l"/>
            <a:r>
              <a:rPr lang="en-GB" b="1" dirty="0">
                <a:latin typeface="RO Sans"/>
              </a:rPr>
              <a:t>The clothing industry is driven by technology</a:t>
            </a:r>
          </a:p>
          <a:p>
            <a:pPr marL="285750" indent="-285750" algn="just">
              <a:lnSpc>
                <a:spcPct val="107000"/>
              </a:lnSpc>
              <a:spcBef>
                <a:spcPts val="300"/>
              </a:spcBef>
              <a:spcAft>
                <a:spcPts val="3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t</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extile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now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increasingly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driven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influenced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300"/>
              </a:spcBef>
              <a:spcAft>
                <a:spcPts val="3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Developments</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digital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automation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artificial intelligence, data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analytics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IT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platforms</a:t>
            </a:r>
            <a:r>
              <a:rPr lang="ro-RO" sz="1800" dirty="0">
                <a:effectLst/>
                <a:latin typeface="Calibri" panose="020F0502020204030204" pitchFamily="34" charset="0"/>
                <a:ea typeface="Calibri" panose="020F0502020204030204" pitchFamily="34" charset="0"/>
                <a:cs typeface="Times New Roman" panose="02020603050405020304" pitchFamily="18" charset="0"/>
              </a:rPr>
              <a:t>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making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product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more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efficient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Bef>
                <a:spcPts val="300"/>
              </a:spcBef>
              <a:spcAft>
                <a:spcPts val="3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Technological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innovations</a:t>
            </a:r>
            <a:r>
              <a:rPr lang="ro-RO" sz="1800" dirty="0">
                <a:effectLst/>
                <a:latin typeface="Calibri" panose="020F0502020204030204" pitchFamily="34" charset="0"/>
                <a:ea typeface="Calibri" panose="020F0502020204030204" pitchFamily="34" charset="0"/>
                <a:cs typeface="Times New Roman" panose="02020603050405020304" pitchFamily="18" charset="0"/>
              </a:rPr>
              <a:t> 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changing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power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dynamics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between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brands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retailers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3617325-25E3-3599-2E1F-725380E7F431}"/>
              </a:ext>
            </a:extLst>
          </p:cNvPr>
          <p:cNvPicPr>
            <a:picLocks noChangeAspect="1"/>
          </p:cNvPicPr>
          <p:nvPr/>
        </p:nvPicPr>
        <p:blipFill>
          <a:blip r:embed="rId3"/>
          <a:stretch>
            <a:fillRect/>
          </a:stretch>
        </p:blipFill>
        <p:spPr>
          <a:xfrm>
            <a:off x="1505969" y="3535017"/>
            <a:ext cx="2438646" cy="1503831"/>
          </a:xfrm>
          <a:prstGeom prst="rect">
            <a:avLst/>
          </a:prstGeom>
        </p:spPr>
      </p:pic>
      <p:sp>
        <p:nvSpPr>
          <p:cNvPr id="6" name="TextBox 5">
            <a:extLst>
              <a:ext uri="{FF2B5EF4-FFF2-40B4-BE49-F238E27FC236}">
                <a16:creationId xmlns:a16="http://schemas.microsoft.com/office/drawing/2014/main" id="{EDD705EB-4FE1-FCBB-E3B5-804ECC55367D}"/>
              </a:ext>
            </a:extLst>
          </p:cNvPr>
          <p:cNvSpPr txBox="1"/>
          <p:nvPr/>
        </p:nvSpPr>
        <p:spPr>
          <a:xfrm>
            <a:off x="3944615" y="4029154"/>
            <a:ext cx="2943622" cy="276999"/>
          </a:xfrm>
          <a:prstGeom prst="rect">
            <a:avLst/>
          </a:prstGeom>
          <a:noFill/>
        </p:spPr>
        <p:txBody>
          <a:bodyPr wrap="square" rtlCol="0">
            <a:spAutoFit/>
          </a:bodyPr>
          <a:lstStyle/>
          <a:p>
            <a:r>
              <a:rPr lang="en-GB" sz="1200" dirty="0"/>
              <a:t>CC BY </a:t>
            </a:r>
            <a:r>
              <a:rPr lang="en-GB" sz="1200" dirty="0" err="1"/>
              <a:t>Mazharul</a:t>
            </a:r>
            <a:r>
              <a:rPr lang="en-GB" sz="1200" dirty="0"/>
              <a:t> Islam Kiron (2021)</a:t>
            </a:r>
          </a:p>
        </p:txBody>
      </p:sp>
    </p:spTree>
    <p:extLst>
      <p:ext uri="{BB962C8B-B14F-4D97-AF65-F5344CB8AC3E}">
        <p14:creationId xmlns:p14="http://schemas.microsoft.com/office/powerpoint/2010/main" val="1823086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51</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287229" y="1299905"/>
            <a:ext cx="5827821" cy="3473708"/>
          </a:xfrm>
          <a:prstGeom prst="rect">
            <a:avLst/>
          </a:prstGeom>
          <a:noFill/>
        </p:spPr>
        <p:txBody>
          <a:bodyPr wrap="square">
            <a:spAutoFit/>
          </a:bodyPr>
          <a:lstStyle/>
          <a:p>
            <a:pPr algn="l">
              <a:spcBef>
                <a:spcPts val="300"/>
              </a:spcBef>
              <a:spcAft>
                <a:spcPts val="300"/>
              </a:spcAft>
            </a:pPr>
            <a:r>
              <a:rPr lang="en-GB" b="1" dirty="0">
                <a:latin typeface="RO Sans"/>
              </a:rPr>
              <a:t>E-Commerce and mobile commerce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ro-RO" sz="1800" dirty="0">
                <a:effectLst/>
                <a:latin typeface="Calibri" panose="020F0502020204030204" pitchFamily="34" charset="0"/>
                <a:ea typeface="Calibri" panose="020F0502020204030204" pitchFamily="34" charset="0"/>
                <a:cs typeface="Times New Roman" panose="02020603050405020304" pitchFamily="18" charset="0"/>
              </a:rPr>
              <a:t> well-known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brands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suppliers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present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ro-RO" sz="1800" dirty="0">
                <a:effectLst/>
                <a:latin typeface="Calibri" panose="020F0502020204030204" pitchFamily="34" charset="0"/>
                <a:ea typeface="Calibri" panose="020F0502020204030204" pitchFamily="34" charset="0"/>
                <a:cs typeface="Times New Roman" panose="02020603050405020304" pitchFamily="18" charset="0"/>
              </a:rPr>
              <a:t> 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professionally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designed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websites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enables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companies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network</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Manufacturers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online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channels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sell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directly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bypass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brand 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retailer</a:t>
            </a:r>
            <a:r>
              <a:rPr lang="ro-RO" sz="1800" dirty="0">
                <a:effectLst/>
                <a:latin typeface="Calibri" panose="020F0502020204030204" pitchFamily="34" charset="0"/>
                <a:ea typeface="Calibri" panose="020F0502020204030204" pitchFamily="34" charset="0"/>
                <a:cs typeface="Times New Roman" panose="02020603050405020304" pitchFamily="18" charset="0"/>
              </a:rPr>
              <a:t>. 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hand,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manufacturers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often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benefit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online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wholesalers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who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offer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opportunity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distribute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worldwide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88E16F3-7500-9B90-018C-D4DCE7D4BD9B}"/>
              </a:ext>
            </a:extLst>
          </p:cNvPr>
          <p:cNvPicPr>
            <a:picLocks noChangeAspect="1"/>
          </p:cNvPicPr>
          <p:nvPr/>
        </p:nvPicPr>
        <p:blipFill rotWithShape="1">
          <a:blip r:embed="rId3"/>
          <a:srcRect t="27065"/>
          <a:stretch/>
        </p:blipFill>
        <p:spPr>
          <a:xfrm>
            <a:off x="6300192" y="1299905"/>
            <a:ext cx="2236482" cy="2448894"/>
          </a:xfrm>
          <a:prstGeom prst="rect">
            <a:avLst/>
          </a:prstGeom>
        </p:spPr>
      </p:pic>
      <p:sp>
        <p:nvSpPr>
          <p:cNvPr id="5" name="TextBox 4">
            <a:extLst>
              <a:ext uri="{FF2B5EF4-FFF2-40B4-BE49-F238E27FC236}">
                <a16:creationId xmlns:a16="http://schemas.microsoft.com/office/drawing/2014/main" id="{F98FF9D2-8383-8596-5EE7-1E981625F759}"/>
              </a:ext>
            </a:extLst>
          </p:cNvPr>
          <p:cNvSpPr txBox="1"/>
          <p:nvPr/>
        </p:nvSpPr>
        <p:spPr>
          <a:xfrm>
            <a:off x="6590175" y="3905764"/>
            <a:ext cx="2299903" cy="461665"/>
          </a:xfrm>
          <a:prstGeom prst="rect">
            <a:avLst/>
          </a:prstGeom>
          <a:noFill/>
        </p:spPr>
        <p:txBody>
          <a:bodyPr wrap="square" rtlCol="0">
            <a:spAutoFit/>
          </a:bodyPr>
          <a:lstStyle/>
          <a:p>
            <a:r>
              <a:rPr lang="en-GB" sz="1200" dirty="0"/>
              <a:t>CC0 Roberto Cortese, </a:t>
            </a:r>
            <a:r>
              <a:rPr lang="en-GB" sz="1200" dirty="0" err="1"/>
              <a:t>Unsplash</a:t>
            </a:r>
            <a:endParaRPr lang="en-GB" sz="1200" dirty="0"/>
          </a:p>
        </p:txBody>
      </p:sp>
    </p:spTree>
    <p:extLst>
      <p:ext uri="{BB962C8B-B14F-4D97-AF65-F5344CB8AC3E}">
        <p14:creationId xmlns:p14="http://schemas.microsoft.com/office/powerpoint/2010/main" val="7703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52</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466733" y="1245656"/>
            <a:ext cx="6452603" cy="3525004"/>
          </a:xfrm>
          <a:prstGeom prst="rect">
            <a:avLst/>
          </a:prstGeom>
          <a:noFill/>
        </p:spPr>
        <p:txBody>
          <a:bodyPr wrap="square">
            <a:spAutoFit/>
          </a:bodyPr>
          <a:lstStyle/>
          <a:p>
            <a:pPr algn="l"/>
            <a:r>
              <a:rPr lang="en-GB" b="1" i="0" dirty="0">
                <a:effectLst/>
                <a:latin typeface="RO Sans"/>
              </a:rPr>
              <a:t>The Internet of Things and smart clothing</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Through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invisible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crisps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sensors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garments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equipped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easily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read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interpreted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manufacturers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retailers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anyone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else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ro-RO" sz="1800" dirty="0">
                <a:effectLst/>
                <a:latin typeface="Calibri" panose="020F0502020204030204" pitchFamily="34" charset="0"/>
                <a:ea typeface="Calibri" panose="020F0502020204030204" pitchFamily="34" charset="0"/>
                <a:cs typeface="Times New Roman" panose="02020603050405020304" pitchFamily="18" charset="0"/>
              </a:rPr>
              <a: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device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read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The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particularly</a:t>
            </a:r>
            <a:r>
              <a:rPr lang="ro-RO" sz="1800" dirty="0">
                <a:effectLst/>
                <a:latin typeface="Calibri" panose="020F0502020204030204" pitchFamily="34" charset="0"/>
                <a:ea typeface="Calibri" panose="020F0502020204030204" pitchFamily="34" charset="0"/>
                <a:cs typeface="Times New Roman" panose="02020603050405020304" pitchFamily="18" charset="0"/>
              </a:rPr>
              <a:t> popular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wearables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sportswear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help</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track</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health</a:t>
            </a:r>
            <a:r>
              <a:rPr lang="ro-RO" sz="1800" dirty="0">
                <a:effectLst/>
                <a:latin typeface="Calibri" panose="020F0502020204030204" pitchFamily="34" charset="0"/>
                <a:ea typeface="Calibri" panose="020F0502020204030204" pitchFamily="34" charset="0"/>
                <a:cs typeface="Times New Roman" panose="02020603050405020304" pitchFamily="18" charset="0"/>
              </a:rPr>
              <a:t>. But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garments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equipped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communicate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material,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care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required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location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6B9DF7D-63BF-E51C-8591-57CAEE727261}"/>
              </a:ext>
            </a:extLst>
          </p:cNvPr>
          <p:cNvPicPr>
            <a:picLocks noChangeAspect="1"/>
          </p:cNvPicPr>
          <p:nvPr/>
        </p:nvPicPr>
        <p:blipFill>
          <a:blip r:embed="rId3"/>
          <a:stretch>
            <a:fillRect/>
          </a:stretch>
        </p:blipFill>
        <p:spPr>
          <a:xfrm>
            <a:off x="7164288" y="2427734"/>
            <a:ext cx="1905000" cy="1247775"/>
          </a:xfrm>
          <a:prstGeom prst="rect">
            <a:avLst/>
          </a:prstGeom>
        </p:spPr>
      </p:pic>
      <p:sp>
        <p:nvSpPr>
          <p:cNvPr id="6" name="TextBox 5">
            <a:extLst>
              <a:ext uri="{FF2B5EF4-FFF2-40B4-BE49-F238E27FC236}">
                <a16:creationId xmlns:a16="http://schemas.microsoft.com/office/drawing/2014/main" id="{2A61F36E-DE84-40CE-CEFF-1323FEE032BB}"/>
              </a:ext>
            </a:extLst>
          </p:cNvPr>
          <p:cNvSpPr txBox="1"/>
          <p:nvPr/>
        </p:nvSpPr>
        <p:spPr>
          <a:xfrm>
            <a:off x="7236296" y="3795886"/>
            <a:ext cx="2222731" cy="461665"/>
          </a:xfrm>
          <a:prstGeom prst="rect">
            <a:avLst/>
          </a:prstGeom>
          <a:noFill/>
        </p:spPr>
        <p:txBody>
          <a:bodyPr wrap="square" rtlCol="0">
            <a:spAutoFit/>
          </a:bodyPr>
          <a:lstStyle/>
          <a:p>
            <a:r>
              <a:rPr lang="en-GB" sz="1200" dirty="0"/>
              <a:t>CC BY ASD Reports (2014)</a:t>
            </a:r>
          </a:p>
        </p:txBody>
      </p:sp>
    </p:spTree>
    <p:extLst>
      <p:ext uri="{BB962C8B-B14F-4D97-AF65-F5344CB8AC3E}">
        <p14:creationId xmlns:p14="http://schemas.microsoft.com/office/powerpoint/2010/main" val="2118422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53</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599916" y="1347614"/>
            <a:ext cx="5545427" cy="3331233"/>
          </a:xfrm>
          <a:prstGeom prst="rect">
            <a:avLst/>
          </a:prstGeom>
          <a:noFill/>
        </p:spPr>
        <p:txBody>
          <a:bodyPr wrap="square">
            <a:spAutoFit/>
          </a:bodyPr>
          <a:lstStyle/>
          <a:p>
            <a:pPr algn="l">
              <a:spcBef>
                <a:spcPts val="600"/>
              </a:spcBef>
              <a:spcAft>
                <a:spcPts val="600"/>
              </a:spcAft>
            </a:pPr>
            <a:r>
              <a:rPr lang="en-GB" b="1" i="0" dirty="0">
                <a:effectLst/>
                <a:latin typeface="RO Sans"/>
              </a:rPr>
              <a:t>Artificial Intelligence (AI) and data analytics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Data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analytics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machine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algorithms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historical</a:t>
            </a:r>
            <a:r>
              <a:rPr lang="ro-RO" sz="1800" dirty="0">
                <a:effectLst/>
                <a:latin typeface="Calibri" panose="020F0502020204030204" pitchFamily="34" charset="0"/>
                <a:ea typeface="Calibri" panose="020F0502020204030204" pitchFamily="34" charset="0"/>
                <a:cs typeface="Times New Roman" panose="02020603050405020304" pitchFamily="18" charset="0"/>
              </a:rPr>
              <a:t> shopping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search</a:t>
            </a:r>
            <a:r>
              <a:rPr lang="ro-RO" sz="1800" dirty="0">
                <a:effectLst/>
                <a:latin typeface="Calibri" panose="020F0502020204030204" pitchFamily="34" charset="0"/>
                <a:ea typeface="Calibri" panose="020F0502020204030204" pitchFamily="34" charset="0"/>
                <a:cs typeface="Times New Roman" panose="02020603050405020304" pitchFamily="18" charset="0"/>
              </a:rPr>
              <a:t> data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understand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preferences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predict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consumer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demand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help</a:t>
            </a:r>
            <a:r>
              <a:rPr lang="ro-RO" sz="1800" dirty="0">
                <a:effectLst/>
                <a:latin typeface="Calibri" panose="020F0502020204030204" pitchFamily="34" charset="0"/>
                <a:ea typeface="Calibri" panose="020F0502020204030204" pitchFamily="34" charset="0"/>
                <a:cs typeface="Times New Roman" panose="02020603050405020304" pitchFamily="18" charset="0"/>
              </a:rPr>
              <a:t> companies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gain</a:t>
            </a:r>
            <a:r>
              <a:rPr lang="ro-RO" sz="1800" dirty="0">
                <a:effectLst/>
                <a:latin typeface="Calibri" panose="020F0502020204030204" pitchFamily="34" charset="0"/>
                <a:ea typeface="Calibri" panose="020F0502020204030204" pitchFamily="34" charset="0"/>
                <a:cs typeface="Times New Roman" panose="02020603050405020304" pitchFamily="18" charset="0"/>
              </a:rPr>
              <a:t> an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automated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overview</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processes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news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developments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o-RO" sz="1800" dirty="0">
                <a:effectLst/>
                <a:latin typeface="Calibri" panose="020F0502020204030204" pitchFamily="34" charset="0"/>
                <a:ea typeface="Calibri" panose="020F0502020204030204" pitchFamily="34" charset="0"/>
                <a:cs typeface="Times New Roman" panose="02020603050405020304" pitchFamily="18" charset="0"/>
              </a:rPr>
              <a:t>AI-</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powered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tools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help</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retailers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reduce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forecasting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errors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up</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50%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while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reducing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inventory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by</a:t>
            </a:r>
            <a:r>
              <a:rPr lang="ro-RO" sz="1800" dirty="0">
                <a:effectLst/>
                <a:latin typeface="Calibri" panose="020F0502020204030204" pitchFamily="34" charset="0"/>
                <a:ea typeface="Calibri" panose="020F0502020204030204" pitchFamily="34" charset="0"/>
                <a:cs typeface="Times New Roman" panose="02020603050405020304" pitchFamily="18" charset="0"/>
              </a:rPr>
              <a:t> 20-50%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A61F36E-DE84-40CE-CEFF-1323FEE032BB}"/>
              </a:ext>
            </a:extLst>
          </p:cNvPr>
          <p:cNvSpPr txBox="1"/>
          <p:nvPr/>
        </p:nvSpPr>
        <p:spPr>
          <a:xfrm>
            <a:off x="6753375" y="3795886"/>
            <a:ext cx="1948258" cy="461665"/>
          </a:xfrm>
          <a:prstGeom prst="rect">
            <a:avLst/>
          </a:prstGeom>
          <a:noFill/>
        </p:spPr>
        <p:txBody>
          <a:bodyPr wrap="square" rtlCol="0">
            <a:spAutoFit/>
          </a:bodyPr>
          <a:lstStyle/>
          <a:p>
            <a:r>
              <a:rPr lang="en-GB" sz="1200" dirty="0"/>
              <a:t>CC BY Rachel Ramirez (2018)</a:t>
            </a:r>
          </a:p>
        </p:txBody>
      </p:sp>
      <p:pic>
        <p:nvPicPr>
          <p:cNvPr id="7" name="Picture 6">
            <a:extLst>
              <a:ext uri="{FF2B5EF4-FFF2-40B4-BE49-F238E27FC236}">
                <a16:creationId xmlns:a16="http://schemas.microsoft.com/office/drawing/2014/main" id="{ADE6DF4A-3345-8E27-1513-A3713BBA31DE}"/>
              </a:ext>
            </a:extLst>
          </p:cNvPr>
          <p:cNvPicPr>
            <a:picLocks noChangeAspect="1"/>
          </p:cNvPicPr>
          <p:nvPr/>
        </p:nvPicPr>
        <p:blipFill>
          <a:blip r:embed="rId3"/>
          <a:stretch>
            <a:fillRect/>
          </a:stretch>
        </p:blipFill>
        <p:spPr>
          <a:xfrm>
            <a:off x="6516216" y="2152869"/>
            <a:ext cx="2257425" cy="1504950"/>
          </a:xfrm>
          <a:prstGeom prst="rect">
            <a:avLst/>
          </a:prstGeom>
        </p:spPr>
      </p:pic>
    </p:spTree>
    <p:extLst>
      <p:ext uri="{BB962C8B-B14F-4D97-AF65-F5344CB8AC3E}">
        <p14:creationId xmlns:p14="http://schemas.microsoft.com/office/powerpoint/2010/main" val="1911582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54</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466504" y="1348278"/>
            <a:ext cx="5753623" cy="3525004"/>
          </a:xfrm>
          <a:prstGeom prst="rect">
            <a:avLst/>
          </a:prstGeom>
          <a:noFill/>
        </p:spPr>
        <p:txBody>
          <a:bodyPr wrap="square">
            <a:spAutoFit/>
          </a:bodyPr>
          <a:lstStyle/>
          <a:p>
            <a:pPr algn="l"/>
            <a:r>
              <a:rPr lang="en-GB" b="1" i="0" dirty="0">
                <a:effectLst/>
                <a:latin typeface="RO Sans"/>
              </a:rPr>
              <a:t>Artificial Intelligence (AI) and data analytics</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Artificial intelligence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n-US" dirty="0">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useful</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retailers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who</a:t>
            </a:r>
            <a:r>
              <a:rPr lang="ro-RO" sz="1800" dirty="0">
                <a:effectLst/>
                <a:latin typeface="Calibri" panose="020F0502020204030204" pitchFamily="34" charset="0"/>
                <a:ea typeface="Calibri" panose="020F0502020204030204" pitchFamily="34" charset="0"/>
                <a:cs typeface="Times New Roman" panose="02020603050405020304" pitchFamily="18" charset="0"/>
              </a:rPr>
              <a:t> focus on a (pure) online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The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algorithms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implemented</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webshops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analyse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buying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guide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further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personalised</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product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portfolio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could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match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style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choice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aims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volume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digital shopping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basket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A61F36E-DE84-40CE-CEFF-1323FEE032BB}"/>
              </a:ext>
            </a:extLst>
          </p:cNvPr>
          <p:cNvSpPr txBox="1"/>
          <p:nvPr/>
        </p:nvSpPr>
        <p:spPr>
          <a:xfrm>
            <a:off x="6753375" y="3795886"/>
            <a:ext cx="1948258" cy="461665"/>
          </a:xfrm>
          <a:prstGeom prst="rect">
            <a:avLst/>
          </a:prstGeom>
          <a:noFill/>
        </p:spPr>
        <p:txBody>
          <a:bodyPr wrap="square" rtlCol="0">
            <a:spAutoFit/>
          </a:bodyPr>
          <a:lstStyle/>
          <a:p>
            <a:r>
              <a:rPr lang="en-GB" sz="1200" dirty="0"/>
              <a:t>CC BY Rachel Ramirez (2018)</a:t>
            </a:r>
          </a:p>
        </p:txBody>
      </p:sp>
      <p:pic>
        <p:nvPicPr>
          <p:cNvPr id="7" name="Picture 6">
            <a:extLst>
              <a:ext uri="{FF2B5EF4-FFF2-40B4-BE49-F238E27FC236}">
                <a16:creationId xmlns:a16="http://schemas.microsoft.com/office/drawing/2014/main" id="{ADE6DF4A-3345-8E27-1513-A3713BBA31DE}"/>
              </a:ext>
            </a:extLst>
          </p:cNvPr>
          <p:cNvPicPr>
            <a:picLocks noChangeAspect="1"/>
          </p:cNvPicPr>
          <p:nvPr/>
        </p:nvPicPr>
        <p:blipFill>
          <a:blip r:embed="rId3"/>
          <a:stretch>
            <a:fillRect/>
          </a:stretch>
        </p:blipFill>
        <p:spPr>
          <a:xfrm>
            <a:off x="6516216" y="2152869"/>
            <a:ext cx="2257425" cy="1504950"/>
          </a:xfrm>
          <a:prstGeom prst="rect">
            <a:avLst/>
          </a:prstGeom>
        </p:spPr>
      </p:pic>
    </p:spTree>
    <p:extLst>
      <p:ext uri="{BB962C8B-B14F-4D97-AF65-F5344CB8AC3E}">
        <p14:creationId xmlns:p14="http://schemas.microsoft.com/office/powerpoint/2010/main" val="2334022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55</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467544" y="1268838"/>
            <a:ext cx="5832648" cy="3228641"/>
          </a:xfrm>
          <a:prstGeom prst="rect">
            <a:avLst/>
          </a:prstGeom>
          <a:noFill/>
        </p:spPr>
        <p:txBody>
          <a:bodyPr wrap="square">
            <a:spAutoFit/>
          </a:bodyPr>
          <a:lstStyle/>
          <a:p>
            <a:pPr algn="l"/>
            <a:r>
              <a:rPr lang="en-GB" b="1" i="0" dirty="0">
                <a:effectLst/>
                <a:latin typeface="RO Sans"/>
              </a:rPr>
              <a:t>Virtual and Augmented Reality (VR and AR)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Virtual and augmented reality are increasingly used for marketing purposes. Fashion retailers are using this technology to bridge the gap between the online and brick-and-mortar customer experience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most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cases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brands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work</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specialised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ro-RO" sz="1800" dirty="0">
                <a:effectLst/>
                <a:latin typeface="Calibri" panose="020F0502020204030204" pitchFamily="34" charset="0"/>
                <a:ea typeface="Calibri" panose="020F0502020204030204" pitchFamily="34" charset="0"/>
                <a:cs typeface="Times New Roman" panose="02020603050405020304" pitchFamily="18" charset="0"/>
              </a:rPr>
              <a:t> companies, as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implementation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VR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requires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high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level</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expertise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woman in black and white dress sitting on bed">
            <a:extLst>
              <a:ext uri="{FF2B5EF4-FFF2-40B4-BE49-F238E27FC236}">
                <a16:creationId xmlns:a16="http://schemas.microsoft.com/office/drawing/2014/main" id="{4F70346D-AE2E-5A4B-DC5B-4F3424E90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38" r="19471"/>
          <a:stretch/>
        </p:blipFill>
        <p:spPr bwMode="auto">
          <a:xfrm>
            <a:off x="6732808" y="1359670"/>
            <a:ext cx="1821335" cy="2283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A559E7-E29C-C21E-508A-568CBE5DAEC5}"/>
              </a:ext>
            </a:extLst>
          </p:cNvPr>
          <p:cNvSpPr txBox="1"/>
          <p:nvPr/>
        </p:nvSpPr>
        <p:spPr>
          <a:xfrm>
            <a:off x="6753817" y="3746835"/>
            <a:ext cx="2299903" cy="461665"/>
          </a:xfrm>
          <a:prstGeom prst="rect">
            <a:avLst/>
          </a:prstGeom>
          <a:noFill/>
        </p:spPr>
        <p:txBody>
          <a:bodyPr wrap="square" rtlCol="0">
            <a:spAutoFit/>
          </a:bodyPr>
          <a:lstStyle/>
          <a:p>
            <a:r>
              <a:rPr lang="en-GB" sz="1200" dirty="0"/>
              <a:t>CC0 Barbara </a:t>
            </a:r>
            <a:r>
              <a:rPr lang="en-GB" sz="1200" dirty="0" err="1"/>
              <a:t>Zandoval</a:t>
            </a:r>
            <a:r>
              <a:rPr lang="en-GB" sz="1200" dirty="0"/>
              <a:t>, </a:t>
            </a:r>
            <a:r>
              <a:rPr lang="en-GB" sz="1200" dirty="0" err="1"/>
              <a:t>Unsplash</a:t>
            </a:r>
            <a:endParaRPr lang="en-GB" sz="1200" dirty="0"/>
          </a:p>
        </p:txBody>
      </p:sp>
    </p:spTree>
    <p:extLst>
      <p:ext uri="{BB962C8B-B14F-4D97-AF65-F5344CB8AC3E}">
        <p14:creationId xmlns:p14="http://schemas.microsoft.com/office/powerpoint/2010/main" val="2532084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56</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395536" y="-92546"/>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467544" y="1015450"/>
            <a:ext cx="6408712" cy="3923959"/>
          </a:xfrm>
          <a:prstGeom prst="rect">
            <a:avLst/>
          </a:prstGeom>
          <a:noFill/>
        </p:spPr>
        <p:txBody>
          <a:bodyPr wrap="square">
            <a:spAutoFit/>
          </a:bodyPr>
          <a:lstStyle/>
          <a:p>
            <a:pPr algn="l">
              <a:spcBef>
                <a:spcPts val="300"/>
              </a:spcBef>
              <a:spcAft>
                <a:spcPts val="300"/>
              </a:spcAft>
            </a:pPr>
            <a:r>
              <a:rPr lang="en-GB" b="1" i="0" dirty="0">
                <a:effectLst/>
                <a:latin typeface="RO Sans"/>
              </a:rPr>
              <a:t>Robotics and automation</a:t>
            </a:r>
          </a:p>
          <a:p>
            <a:pPr marL="285750" indent="-285750">
              <a:lnSpc>
                <a:spcPct val="107000"/>
              </a:lnSpc>
              <a:spcBef>
                <a:spcPts val="300"/>
              </a:spcBef>
              <a:spcAft>
                <a:spcPts val="3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The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automation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robotics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enables</a:t>
            </a:r>
            <a:r>
              <a:rPr lang="ro-RO" sz="1800" dirty="0">
                <a:effectLst/>
                <a:latin typeface="Calibri" panose="020F0502020204030204" pitchFamily="34" charset="0"/>
                <a:ea typeface="Calibri" panose="020F0502020204030204" pitchFamily="34" charset="0"/>
                <a:cs typeface="Times New Roman" panose="02020603050405020304" pitchFamily="18" charset="0"/>
              </a:rPr>
              <a:t> companies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produce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faster</a:t>
            </a:r>
            <a:r>
              <a:rPr lang="ro-RO" sz="1800" dirty="0">
                <a:effectLst/>
                <a:latin typeface="Calibri" panose="020F0502020204030204" pitchFamily="34" charset="0"/>
                <a:ea typeface="Calibri" panose="020F0502020204030204" pitchFamily="34" charset="0"/>
                <a:cs typeface="Times New Roman" panose="02020603050405020304" pitchFamily="18" charset="0"/>
              </a:rPr>
              <a:t>, more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demand-oriented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cheaper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more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flexibly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(Christine Boland, 2021)</a:t>
            </a:r>
            <a:r>
              <a:rPr lang="en-GB" dirty="0">
                <a:latin typeface="+mn-lt"/>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Automation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already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used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extensively</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footwear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now</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increasingly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finding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way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garment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Key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automation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include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sewing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automation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3D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knitting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finishing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digital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laser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printing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areas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benefit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automation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include fabric control,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spreading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cutting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sewing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ironing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material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handling</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22227DB-8927-47A8-F42A-0C6F41934DBD}"/>
              </a:ext>
            </a:extLst>
          </p:cNvPr>
          <p:cNvSpPr txBox="1"/>
          <p:nvPr/>
        </p:nvSpPr>
        <p:spPr>
          <a:xfrm>
            <a:off x="6980760" y="3781077"/>
            <a:ext cx="2057401" cy="461665"/>
          </a:xfrm>
          <a:prstGeom prst="rect">
            <a:avLst/>
          </a:prstGeom>
          <a:noFill/>
        </p:spPr>
        <p:txBody>
          <a:bodyPr wrap="square" rtlCol="0">
            <a:spAutoFit/>
          </a:bodyPr>
          <a:lstStyle/>
          <a:p>
            <a:r>
              <a:rPr lang="en-GB" sz="1200" dirty="0"/>
              <a:t>CC0 Possessed Photography, </a:t>
            </a:r>
            <a:r>
              <a:rPr lang="en-GB" sz="1200" dirty="0" err="1"/>
              <a:t>Unsplash</a:t>
            </a:r>
            <a:endParaRPr lang="en-GB" sz="1200" dirty="0"/>
          </a:p>
        </p:txBody>
      </p:sp>
      <p:pic>
        <p:nvPicPr>
          <p:cNvPr id="2050" name="Picture 2" descr="closeup photo of white robot arm">
            <a:extLst>
              <a:ext uri="{FF2B5EF4-FFF2-40B4-BE49-F238E27FC236}">
                <a16:creationId xmlns:a16="http://schemas.microsoft.com/office/drawing/2014/main" id="{9EA16D20-45D2-EB96-FE4F-85693FFB83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45"/>
          <a:stretch/>
        </p:blipFill>
        <p:spPr bwMode="auto">
          <a:xfrm>
            <a:off x="7125644" y="1707654"/>
            <a:ext cx="1912517" cy="186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40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57</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32695" y="0"/>
            <a:ext cx="6120680"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Sustainability in textile and clothing production</a:t>
            </a:r>
          </a:p>
        </p:txBody>
      </p:sp>
      <p:sp>
        <p:nvSpPr>
          <p:cNvPr id="8" name="TextBox 7">
            <a:extLst>
              <a:ext uri="{FF2B5EF4-FFF2-40B4-BE49-F238E27FC236}">
                <a16:creationId xmlns:a16="http://schemas.microsoft.com/office/drawing/2014/main" id="{91A7EDB5-120F-4BF5-CB3C-B3718FBAEE01}"/>
              </a:ext>
            </a:extLst>
          </p:cNvPr>
          <p:cNvSpPr txBox="1"/>
          <p:nvPr/>
        </p:nvSpPr>
        <p:spPr>
          <a:xfrm>
            <a:off x="323528" y="1205170"/>
            <a:ext cx="5904656" cy="3699411"/>
          </a:xfrm>
          <a:prstGeom prst="rect">
            <a:avLst/>
          </a:prstGeom>
          <a:noFill/>
        </p:spPr>
        <p:txBody>
          <a:bodyPr wrap="square">
            <a:spAutoFit/>
          </a:bodyPr>
          <a:lstStyle/>
          <a:p>
            <a:pPr algn="l"/>
            <a:r>
              <a:rPr lang="en-GB" b="1" i="0" dirty="0">
                <a:effectLst/>
                <a:latin typeface="RO Sans"/>
              </a:rPr>
              <a:t>3D Printing</a:t>
            </a:r>
          </a:p>
          <a:p>
            <a:pPr algn="l"/>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o-RO" sz="1800" dirty="0">
                <a:effectLst/>
                <a:latin typeface="Calibri" panose="020F0502020204030204" pitchFamily="34" charset="0"/>
                <a:ea typeface="Calibri" panose="020F0502020204030204" pitchFamily="34" charset="0"/>
                <a:cs typeface="Times New Roman" panose="02020603050405020304" pitchFamily="18" charset="0"/>
              </a:rPr>
              <a:t>Technology companies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such</a:t>
            </a:r>
            <a:r>
              <a:rPr lang="ro-RO" sz="1800" dirty="0">
                <a:effectLst/>
                <a:latin typeface="Calibri" panose="020F0502020204030204" pitchFamily="34" charset="0"/>
                <a:ea typeface="Calibri" panose="020F0502020204030204" pitchFamily="34" charset="0"/>
                <a:cs typeface="Times New Roman" panose="02020603050405020304" pitchFamily="18" charset="0"/>
              </a:rPr>
              <a:t> as </a:t>
            </a:r>
            <a:r>
              <a:rPr lang="ro-RO" sz="1800" i="1" dirty="0">
                <a:effectLst/>
                <a:latin typeface="Calibri" panose="020F0502020204030204" pitchFamily="34" charset="0"/>
                <a:ea typeface="Calibri" panose="020F0502020204030204" pitchFamily="34" charset="0"/>
                <a:cs typeface="Times New Roman" panose="02020603050405020304" pitchFamily="18" charset="0"/>
              </a:rPr>
              <a:t>Intel</a:t>
            </a:r>
            <a:r>
              <a:rPr lang="ro-RO" sz="1800" dirty="0">
                <a:effectLst/>
                <a:latin typeface="Calibri" panose="020F0502020204030204" pitchFamily="34" charset="0"/>
                <a:ea typeface="Calibri" panose="020F0502020204030204" pitchFamily="34" charset="0"/>
                <a:cs typeface="Times New Roman" panose="02020603050405020304" pitchFamily="18" charset="0"/>
              </a:rPr>
              <a:t> continue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work</a:t>
            </a:r>
            <a:r>
              <a:rPr lang="ro-RO" sz="1800" dirty="0">
                <a:effectLst/>
                <a:latin typeface="Calibri" panose="020F0502020204030204" pitchFamily="34" charset="0"/>
                <a:ea typeface="Calibri" panose="020F0502020204030204" pitchFamily="34" charset="0"/>
                <a:cs typeface="Times New Roman" panose="02020603050405020304" pitchFamily="18" charset="0"/>
              </a:rPr>
              <a:t> on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commercialisation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3D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printing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apparel</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cases</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combination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smart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ro-RO" sz="18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athletes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athletically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active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people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mn-lt"/>
                <a:ea typeface="Calibri" panose="020F0502020204030204" pitchFamily="34" charset="0"/>
                <a:cs typeface="Times New Roman" panose="02020603050405020304" pitchFamily="18" charset="0"/>
              </a:rPr>
              <a:t>(Christine Boland, 2021)</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o-RO" sz="1800" dirty="0" err="1">
                <a:effectLst/>
                <a:latin typeface="Calibri" panose="020F0502020204030204" pitchFamily="34" charset="0"/>
                <a:ea typeface="Calibri" panose="020F0502020204030204" pitchFamily="34" charset="0"/>
                <a:cs typeface="Times New Roman" panose="02020603050405020304" pitchFamily="18" charset="0"/>
              </a:rPr>
              <a:t>Designers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already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actively</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working</a:t>
            </a:r>
            <a:r>
              <a:rPr lang="ro-RO" sz="1800" dirty="0">
                <a:effectLst/>
                <a:latin typeface="Calibri" panose="020F0502020204030204" pitchFamily="34" charset="0"/>
                <a:ea typeface="Calibri" panose="020F0502020204030204" pitchFamily="34" charset="0"/>
                <a:cs typeface="Times New Roman" panose="02020603050405020304" pitchFamily="18" charset="0"/>
              </a:rPr>
              <a:t> on 3D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fashion</a:t>
            </a:r>
            <a:r>
              <a:rPr lang="ro-RO" sz="1800" dirty="0">
                <a:effectLst/>
                <a:latin typeface="Calibri" panose="020F0502020204030204" pitchFamily="34" charset="0"/>
                <a:ea typeface="Calibri" panose="020F0502020204030204" pitchFamily="34" charset="0"/>
                <a:cs typeface="Times New Roman" panose="02020603050405020304" pitchFamily="18" charset="0"/>
              </a:rPr>
              <a:t> include Annie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Foo</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Anouk</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Wipprecht</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Ganit</a:t>
            </a:r>
            <a:r>
              <a:rPr lang="ro-RO" sz="1800" dirty="0">
                <a:effectLst/>
                <a:latin typeface="Calibri" panose="020F0502020204030204" pitchFamily="34" charset="0"/>
                <a:ea typeface="Calibri" panose="020F0502020204030204" pitchFamily="34" charset="0"/>
                <a:cs typeface="Times New Roman" panose="02020603050405020304" pitchFamily="18" charset="0"/>
              </a:rPr>
              <a:t> Goldstein, Iris van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Herpen</a:t>
            </a:r>
            <a:r>
              <a:rPr lang="ro-RO" sz="1800" dirty="0">
                <a:effectLst/>
                <a:latin typeface="Calibri" panose="020F0502020204030204" pitchFamily="34" charset="0"/>
                <a:ea typeface="Calibri" panose="020F0502020204030204" pitchFamily="34" charset="0"/>
                <a:cs typeface="Times New Roman" panose="02020603050405020304" pitchFamily="18" charset="0"/>
              </a:rPr>
              <a:t>, Julia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Koerner</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many</a:t>
            </a:r>
            <a:r>
              <a:rPr lang="ro-RO" sz="1800" dirty="0">
                <a:effectLst/>
                <a:latin typeface="Calibri" panose="020F0502020204030204" pitchFamily="34" charset="0"/>
                <a:ea typeface="Calibri" panose="020F0502020204030204" pitchFamily="34" charset="0"/>
                <a:cs typeface="Times New Roman" panose="02020603050405020304" pitchFamily="18" charset="0"/>
              </a:rPr>
              <a:t> more.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Manufacturers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like</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Shima</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Seiki</a:t>
            </a:r>
            <a:r>
              <a:rPr lang="ro-RO" sz="1800" dirty="0">
                <a:effectLst/>
                <a:latin typeface="Calibri" panose="020F0502020204030204" pitchFamily="34" charset="0"/>
                <a:ea typeface="Calibri" panose="020F0502020204030204" pitchFamily="34" charset="0"/>
                <a:cs typeface="Times New Roman" panose="02020603050405020304" pitchFamily="18" charset="0"/>
              </a:rPr>
              <a:t> transform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balls</a:t>
            </a:r>
            <a:r>
              <a:rPr lang="ro-RO" sz="1800" dirty="0">
                <a:effectLst/>
                <a:latin typeface="Calibri" panose="020F0502020204030204" pitchFamily="34" charset="0"/>
                <a:ea typeface="Calibri" panose="020F0502020204030204" pitchFamily="34" charset="0"/>
                <a:cs typeface="Times New Roman" panose="02020603050405020304" pitchFamily="18" charset="0"/>
              </a:rPr>
              <a:t> of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yarn</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into</a:t>
            </a:r>
            <a:r>
              <a:rPr lang="ro-RO" sz="1800" dirty="0">
                <a:effectLst/>
                <a:latin typeface="Calibri" panose="020F0502020204030204" pitchFamily="34" charset="0"/>
                <a:ea typeface="Calibri" panose="020F0502020204030204" pitchFamily="34" charset="0"/>
                <a:cs typeface="Times New Roman" panose="02020603050405020304" pitchFamily="18" charset="0"/>
              </a:rPr>
              <a:t> a complete,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seamless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garment</a:t>
            </a:r>
            <a:r>
              <a:rPr lang="ro-RO" sz="1800" dirty="0">
                <a:effectLst/>
                <a:latin typeface="Calibri" panose="020F0502020204030204" pitchFamily="34" charset="0"/>
                <a:ea typeface="Calibri" panose="020F0502020204030204" pitchFamily="34" charset="0"/>
                <a:cs typeface="Times New Roman" panose="02020603050405020304" pitchFamily="18" charset="0"/>
              </a:rPr>
              <a:t> in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less</a:t>
            </a:r>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ro-RO" sz="1800" dirty="0">
                <a:effectLst/>
                <a:latin typeface="Calibri" panose="020F0502020204030204" pitchFamily="34" charset="0"/>
                <a:ea typeface="Calibri" panose="020F0502020204030204" pitchFamily="34" charset="0"/>
                <a:cs typeface="Times New Roman" panose="02020603050405020304" pitchFamily="18" charset="0"/>
              </a:rPr>
              <a:t> an </a:t>
            </a:r>
            <a:r>
              <a:rPr lang="ro-RO" sz="1800" dirty="0" err="1">
                <a:effectLst/>
                <a:latin typeface="Calibri" panose="020F0502020204030204" pitchFamily="34" charset="0"/>
                <a:ea typeface="Calibri" panose="020F0502020204030204" pitchFamily="34" charset="0"/>
                <a:cs typeface="Times New Roman" panose="02020603050405020304" pitchFamily="18" charset="0"/>
              </a:rPr>
              <a:t>hour</a:t>
            </a:r>
            <a:r>
              <a:rPr lang="ro-RO"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6BF8AC7-0C67-F402-B3D4-344A900DFFB6}"/>
              </a:ext>
            </a:extLst>
          </p:cNvPr>
          <p:cNvPicPr>
            <a:picLocks noChangeAspect="1"/>
          </p:cNvPicPr>
          <p:nvPr/>
        </p:nvPicPr>
        <p:blipFill>
          <a:blip r:embed="rId3"/>
          <a:stretch>
            <a:fillRect/>
          </a:stretch>
        </p:blipFill>
        <p:spPr>
          <a:xfrm>
            <a:off x="6516216" y="2067694"/>
            <a:ext cx="2063380" cy="1348928"/>
          </a:xfrm>
          <a:prstGeom prst="rect">
            <a:avLst/>
          </a:prstGeom>
        </p:spPr>
      </p:pic>
      <p:sp>
        <p:nvSpPr>
          <p:cNvPr id="6" name="TextBox 5">
            <a:extLst>
              <a:ext uri="{FF2B5EF4-FFF2-40B4-BE49-F238E27FC236}">
                <a16:creationId xmlns:a16="http://schemas.microsoft.com/office/drawing/2014/main" id="{654502AD-36C8-079A-EB68-9DC94306D1D9}"/>
              </a:ext>
            </a:extLst>
          </p:cNvPr>
          <p:cNvSpPr txBox="1"/>
          <p:nvPr/>
        </p:nvSpPr>
        <p:spPr>
          <a:xfrm>
            <a:off x="6948264" y="3633452"/>
            <a:ext cx="1541062" cy="461665"/>
          </a:xfrm>
          <a:prstGeom prst="rect">
            <a:avLst/>
          </a:prstGeom>
          <a:noFill/>
        </p:spPr>
        <p:txBody>
          <a:bodyPr wrap="square" rtlCol="0">
            <a:spAutoFit/>
          </a:bodyPr>
          <a:lstStyle/>
          <a:p>
            <a:r>
              <a:rPr lang="en-GB" sz="1200" dirty="0"/>
              <a:t>CC BY Christine Boland (2021)</a:t>
            </a:r>
          </a:p>
        </p:txBody>
      </p:sp>
    </p:spTree>
    <p:extLst>
      <p:ext uri="{BB962C8B-B14F-4D97-AF65-F5344CB8AC3E}">
        <p14:creationId xmlns:p14="http://schemas.microsoft.com/office/powerpoint/2010/main" val="2687028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6A0F785A-7279-41FF-86F9-A2046694AA2F}"/>
              </a:ext>
            </a:extLst>
          </p:cNvPr>
          <p:cNvSpPr>
            <a:spLocks noGrp="1"/>
          </p:cNvSpPr>
          <p:nvPr>
            <p:ph type="title"/>
          </p:nvPr>
        </p:nvSpPr>
        <p:spPr>
          <a:xfrm>
            <a:off x="467544" y="160916"/>
            <a:ext cx="7886700" cy="496887"/>
          </a:xfrm>
        </p:spPr>
        <p:txBody>
          <a:bodyPr/>
          <a:lstStyle/>
          <a:p>
            <a:r>
              <a:rPr lang="en-GB" altLang="en-US" b="1" dirty="0">
                <a:solidFill>
                  <a:schemeClr val="accent6">
                    <a:lumMod val="50000"/>
                  </a:schemeClr>
                </a:solidFill>
              </a:rPr>
              <a:t>Reflections on the topics presented</a:t>
            </a:r>
          </a:p>
        </p:txBody>
      </p:sp>
      <p:sp>
        <p:nvSpPr>
          <p:cNvPr id="139267" name="Content Placeholder 2">
            <a:extLst>
              <a:ext uri="{FF2B5EF4-FFF2-40B4-BE49-F238E27FC236}">
                <a16:creationId xmlns:a16="http://schemas.microsoft.com/office/drawing/2014/main" id="{E4812CC7-DD26-4F95-AEA3-8E140A9A6E68}"/>
              </a:ext>
            </a:extLst>
          </p:cNvPr>
          <p:cNvSpPr>
            <a:spLocks noGrp="1"/>
          </p:cNvSpPr>
          <p:nvPr>
            <p:ph idx="1"/>
          </p:nvPr>
        </p:nvSpPr>
        <p:spPr>
          <a:xfrm>
            <a:off x="231988" y="770464"/>
            <a:ext cx="6334243" cy="3429000"/>
          </a:xfrm>
        </p:spPr>
        <p:txBody>
          <a:bodyPr/>
          <a:lstStyle/>
          <a:p>
            <a:pPr algn="just">
              <a:spcBef>
                <a:spcPts val="0"/>
              </a:spcBef>
            </a:pPr>
            <a:r>
              <a:rPr lang="en-GB" altLang="en-US" sz="1800" dirty="0"/>
              <a:t>The idea of sustainability has become a buzzword lately and has turned some heads. Just as consumers are now taking a closer look at the food they consume and the chemicals they put in their bodies, they are also shifting their purchasing decisions to create a cleaner environment through the clothes they wear. </a:t>
            </a:r>
          </a:p>
          <a:p>
            <a:pPr algn="just">
              <a:spcBef>
                <a:spcPts val="0"/>
              </a:spcBef>
            </a:pPr>
            <a:r>
              <a:rPr lang="en-GB" altLang="en-US" sz="1800" dirty="0"/>
              <a:t>Some fashion brands are aware of their unsustainable practises, but it is not always easy for them to change. Nevertheless, the growing consumer demand for ethical products is already forcing the fashion industry to adapt, as evidenced by the increasing number of campaigns promoting sustainable practises in the fashion industry.</a:t>
            </a:r>
          </a:p>
          <a:p>
            <a:pPr algn="just">
              <a:spcBef>
                <a:spcPts val="0"/>
              </a:spcBef>
            </a:pPr>
            <a:r>
              <a:rPr lang="en-GB" altLang="en-US" sz="1800" dirty="0"/>
              <a:t>It is time for consumers to pay attention to everything they own, including their clothes, to learn more about where and by whom their clothes are made, to act responsibly and to use their purchasing decisions to change the way manufacturers see them.</a:t>
            </a:r>
          </a:p>
        </p:txBody>
      </p:sp>
      <p:sp>
        <p:nvSpPr>
          <p:cNvPr id="4" name="Footer Placeholder 3">
            <a:extLst>
              <a:ext uri="{FF2B5EF4-FFF2-40B4-BE49-F238E27FC236}">
                <a16:creationId xmlns:a16="http://schemas.microsoft.com/office/drawing/2014/main" id="{6C802C9F-F9AD-434B-AA6C-65BC8B724FB8}"/>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68FD802F-F898-4392-BE04-D8C05C0B044E}"/>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345A8D-509C-412F-8104-20525F541E28}" type="slidenum">
              <a:rPr lang="de-DE" altLang="de-DE">
                <a:solidFill>
                  <a:srgbClr val="898989"/>
                </a:solidFill>
              </a:rPr>
              <a:pPr/>
              <a:t>58</a:t>
            </a:fld>
            <a:endParaRPr lang="de-DE" altLang="de-DE" dirty="0">
              <a:solidFill>
                <a:srgbClr val="898989"/>
              </a:solidFill>
            </a:endParaRPr>
          </a:p>
        </p:txBody>
      </p:sp>
      <p:pic>
        <p:nvPicPr>
          <p:cNvPr id="6" name="Picture 5">
            <a:extLst>
              <a:ext uri="{FF2B5EF4-FFF2-40B4-BE49-F238E27FC236}">
                <a16:creationId xmlns:a16="http://schemas.microsoft.com/office/drawing/2014/main" id="{CDB94780-6367-542B-47D3-859C06C2C043}"/>
              </a:ext>
            </a:extLst>
          </p:cNvPr>
          <p:cNvPicPr>
            <a:picLocks noChangeAspect="1"/>
          </p:cNvPicPr>
          <p:nvPr/>
        </p:nvPicPr>
        <p:blipFill>
          <a:blip r:embed="rId3"/>
          <a:stretch>
            <a:fillRect/>
          </a:stretch>
        </p:blipFill>
        <p:spPr>
          <a:xfrm>
            <a:off x="6566231" y="1419622"/>
            <a:ext cx="2392740" cy="2392740"/>
          </a:xfrm>
          <a:prstGeom prst="rect">
            <a:avLst/>
          </a:prstGeom>
        </p:spPr>
      </p:pic>
      <p:sp>
        <p:nvSpPr>
          <p:cNvPr id="8" name="TextBox 7">
            <a:extLst>
              <a:ext uri="{FF2B5EF4-FFF2-40B4-BE49-F238E27FC236}">
                <a16:creationId xmlns:a16="http://schemas.microsoft.com/office/drawing/2014/main" id="{44882296-E0B5-2F50-39CB-6CA63306D3EE}"/>
              </a:ext>
            </a:extLst>
          </p:cNvPr>
          <p:cNvSpPr txBox="1"/>
          <p:nvPr/>
        </p:nvSpPr>
        <p:spPr>
          <a:xfrm>
            <a:off x="6840394" y="3883703"/>
            <a:ext cx="1541062" cy="276999"/>
          </a:xfrm>
          <a:prstGeom prst="rect">
            <a:avLst/>
          </a:prstGeom>
          <a:noFill/>
        </p:spPr>
        <p:txBody>
          <a:bodyPr wrap="square" rtlCol="0">
            <a:spAutoFit/>
          </a:bodyPr>
          <a:lstStyle/>
          <a:p>
            <a:r>
              <a:rPr lang="en-GB" sz="1200" dirty="0"/>
              <a:t>CC BY Anthesis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Callout 23">
            <a:extLst>
              <a:ext uri="{FF2B5EF4-FFF2-40B4-BE49-F238E27FC236}">
                <a16:creationId xmlns:a16="http://schemas.microsoft.com/office/drawing/2014/main" id="{05C63A23-BD1F-47B6-AE64-7F79D89B8DD0}"/>
              </a:ext>
            </a:extLst>
          </p:cNvPr>
          <p:cNvSpPr/>
          <p:nvPr/>
        </p:nvSpPr>
        <p:spPr>
          <a:xfrm>
            <a:off x="2267744" y="3004605"/>
            <a:ext cx="2897130" cy="1611452"/>
          </a:xfrm>
          <a:prstGeom prst="cloudCallou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Cloud Callout 22">
            <a:extLst>
              <a:ext uri="{FF2B5EF4-FFF2-40B4-BE49-F238E27FC236}">
                <a16:creationId xmlns:a16="http://schemas.microsoft.com/office/drawing/2014/main" id="{AFBB07D0-91A2-4085-9021-B3D4589C583F}"/>
              </a:ext>
            </a:extLst>
          </p:cNvPr>
          <p:cNvSpPr/>
          <p:nvPr/>
        </p:nvSpPr>
        <p:spPr>
          <a:xfrm>
            <a:off x="6115050" y="1951517"/>
            <a:ext cx="2793324" cy="1564280"/>
          </a:xfrm>
          <a:prstGeom prst="cloudCallou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t>What are the particular threats in the European textile and clothing market?</a:t>
            </a:r>
            <a:r>
              <a:rPr lang="en-GB" sz="1400" dirty="0">
                <a:solidFill>
                  <a:schemeClr val="bg1"/>
                </a:solidFill>
                <a:cs typeface="Calibri" panose="020F0502020204030204" pitchFamily="34" charset="0"/>
              </a:rPr>
              <a:t>?</a:t>
            </a:r>
          </a:p>
        </p:txBody>
      </p:sp>
      <p:sp>
        <p:nvSpPr>
          <p:cNvPr id="21" name="Cloud Callout 20">
            <a:extLst>
              <a:ext uri="{FF2B5EF4-FFF2-40B4-BE49-F238E27FC236}">
                <a16:creationId xmlns:a16="http://schemas.microsoft.com/office/drawing/2014/main" id="{5E156193-7742-4F6A-91B7-13ADD5A35F76}"/>
              </a:ext>
            </a:extLst>
          </p:cNvPr>
          <p:cNvSpPr/>
          <p:nvPr/>
        </p:nvSpPr>
        <p:spPr>
          <a:xfrm>
            <a:off x="3794154" y="992776"/>
            <a:ext cx="2875650" cy="1766276"/>
          </a:xfrm>
          <a:prstGeom prst="cloudCallou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dirty="0">
                <a:solidFill>
                  <a:schemeClr val="tx1"/>
                </a:solidFill>
              </a:rPr>
              <a:t>  What challenges does the European textile and clothing market face?</a:t>
            </a:r>
          </a:p>
        </p:txBody>
      </p:sp>
      <p:sp>
        <p:nvSpPr>
          <p:cNvPr id="140302" name="Title 1">
            <a:extLst>
              <a:ext uri="{FF2B5EF4-FFF2-40B4-BE49-F238E27FC236}">
                <a16:creationId xmlns:a16="http://schemas.microsoft.com/office/drawing/2014/main" id="{E577A2A4-C445-419A-9764-D323B7C6EB19}"/>
              </a:ext>
            </a:extLst>
          </p:cNvPr>
          <p:cNvSpPr>
            <a:spLocks noGrp="1"/>
          </p:cNvSpPr>
          <p:nvPr>
            <p:ph type="title"/>
          </p:nvPr>
        </p:nvSpPr>
        <p:spPr>
          <a:xfrm>
            <a:off x="839788" y="274638"/>
            <a:ext cx="4884340" cy="641350"/>
          </a:xfrm>
        </p:spPr>
        <p:txBody>
          <a:bodyPr/>
          <a:lstStyle/>
          <a:p>
            <a:r>
              <a:rPr lang="en-GB" altLang="en-US" b="1" dirty="0">
                <a:solidFill>
                  <a:schemeClr val="accent6">
                    <a:lumMod val="50000"/>
                  </a:schemeClr>
                </a:solidFill>
              </a:rPr>
              <a:t>Questions to think about</a:t>
            </a:r>
          </a:p>
        </p:txBody>
      </p:sp>
      <p:sp>
        <p:nvSpPr>
          <p:cNvPr id="4" name="Footer Placeholder 3">
            <a:extLst>
              <a:ext uri="{FF2B5EF4-FFF2-40B4-BE49-F238E27FC236}">
                <a16:creationId xmlns:a16="http://schemas.microsoft.com/office/drawing/2014/main" id="{A80B8882-DD3A-40DE-8DC0-04815051FD47}"/>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D953162F-AA3B-4F56-9C8A-162459878D4E}"/>
              </a:ext>
            </a:extLst>
          </p:cNvPr>
          <p:cNvSpPr>
            <a:spLocks noGrp="1"/>
          </p:cNvSpPr>
          <p:nvPr>
            <p:ph type="sldNum" sz="quarter" idx="12"/>
          </p:nvPr>
        </p:nvSpPr>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E4C5DE-3AA5-4482-AD7C-53DACFC2F747}" type="slidenum">
              <a:rPr lang="de-DE" altLang="de-DE">
                <a:solidFill>
                  <a:srgbClr val="898989"/>
                </a:solidFill>
              </a:rPr>
              <a:pPr/>
              <a:t>59</a:t>
            </a:fld>
            <a:endParaRPr lang="de-DE" altLang="de-DE">
              <a:solidFill>
                <a:srgbClr val="898989"/>
              </a:solidFill>
            </a:endParaRPr>
          </a:p>
        </p:txBody>
      </p:sp>
      <p:sp>
        <p:nvSpPr>
          <p:cNvPr id="6" name="Cloud Callout 5">
            <a:extLst>
              <a:ext uri="{FF2B5EF4-FFF2-40B4-BE49-F238E27FC236}">
                <a16:creationId xmlns:a16="http://schemas.microsoft.com/office/drawing/2014/main" id="{7FC1A6E9-E541-4485-AAE5-6A967D4C5254}"/>
              </a:ext>
            </a:extLst>
          </p:cNvPr>
          <p:cNvSpPr/>
          <p:nvPr/>
        </p:nvSpPr>
        <p:spPr>
          <a:xfrm rot="253164">
            <a:off x="569974" y="1213401"/>
            <a:ext cx="2905730" cy="1525217"/>
          </a:xfrm>
          <a:prstGeom prst="cloudCallou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9">
            <a:extLst>
              <a:ext uri="{FF2B5EF4-FFF2-40B4-BE49-F238E27FC236}">
                <a16:creationId xmlns:a16="http://schemas.microsoft.com/office/drawing/2014/main" id="{AA1720A6-2496-4078-9888-C6C0B0C74868}"/>
              </a:ext>
            </a:extLst>
          </p:cNvPr>
          <p:cNvSpPr txBox="1"/>
          <p:nvPr/>
        </p:nvSpPr>
        <p:spPr>
          <a:xfrm>
            <a:off x="886188" y="1483243"/>
            <a:ext cx="2389667" cy="954107"/>
          </a:xfrm>
          <a:prstGeom prst="rect">
            <a:avLst/>
          </a:prstGeom>
          <a:noFill/>
        </p:spPr>
        <p:txBody>
          <a:bodyPr wrap="square">
            <a:spAutoFit/>
          </a:bodyPr>
          <a:lstStyle/>
          <a:p>
            <a:pPr>
              <a:defRPr/>
            </a:pPr>
            <a:r>
              <a:rPr lang="en-GB" sz="1400" dirty="0">
                <a:solidFill>
                  <a:schemeClr val="bg1"/>
                </a:solidFill>
                <a:latin typeface="+mn-lt"/>
              </a:rPr>
              <a:t>What is the position of the European textile and clothing market compared to the other soft goods industries?</a:t>
            </a:r>
          </a:p>
        </p:txBody>
      </p:sp>
      <p:sp>
        <p:nvSpPr>
          <p:cNvPr id="13" name="Rectangle 12">
            <a:extLst>
              <a:ext uri="{FF2B5EF4-FFF2-40B4-BE49-F238E27FC236}">
                <a16:creationId xmlns:a16="http://schemas.microsoft.com/office/drawing/2014/main" id="{3AFEA252-9178-4479-A590-37818460D682}"/>
              </a:ext>
            </a:extLst>
          </p:cNvPr>
          <p:cNvSpPr/>
          <p:nvPr/>
        </p:nvSpPr>
        <p:spPr>
          <a:xfrm>
            <a:off x="2915816" y="3224390"/>
            <a:ext cx="2316163" cy="954107"/>
          </a:xfrm>
          <a:prstGeom prst="rect">
            <a:avLst/>
          </a:prstGeom>
        </p:spPr>
        <p:txBody>
          <a:bodyPr>
            <a:spAutoFit/>
          </a:bodyPr>
          <a:lstStyle/>
          <a:p>
            <a:pPr>
              <a:defRPr/>
            </a:pPr>
            <a:r>
              <a:rPr lang="en-GB" sz="1400" dirty="0">
                <a:latin typeface="+mn-lt"/>
              </a:rPr>
              <a:t>How can the principle of sustainability be applied in textile and clothing production?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6</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912029" y="63291"/>
            <a:ext cx="7285434"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European textile and clothing industry- overview </a:t>
            </a:r>
          </a:p>
        </p:txBody>
      </p:sp>
      <p:pic>
        <p:nvPicPr>
          <p:cNvPr id="5" name="Picture 4">
            <a:extLst>
              <a:ext uri="{FF2B5EF4-FFF2-40B4-BE49-F238E27FC236}">
                <a16:creationId xmlns:a16="http://schemas.microsoft.com/office/drawing/2014/main" id="{F713C6F4-344D-79CE-F4A9-0A1796FB6450}"/>
              </a:ext>
            </a:extLst>
          </p:cNvPr>
          <p:cNvPicPr>
            <a:picLocks noChangeAspect="1"/>
          </p:cNvPicPr>
          <p:nvPr/>
        </p:nvPicPr>
        <p:blipFill rotWithShape="1">
          <a:blip r:embed="rId3"/>
          <a:srcRect t="3821"/>
          <a:stretch/>
        </p:blipFill>
        <p:spPr>
          <a:xfrm>
            <a:off x="456795" y="2441097"/>
            <a:ext cx="2627229" cy="2243800"/>
          </a:xfrm>
          <a:prstGeom prst="rect">
            <a:avLst/>
          </a:prstGeom>
        </p:spPr>
      </p:pic>
      <p:pic>
        <p:nvPicPr>
          <p:cNvPr id="11" name="Picture 10">
            <a:extLst>
              <a:ext uri="{FF2B5EF4-FFF2-40B4-BE49-F238E27FC236}">
                <a16:creationId xmlns:a16="http://schemas.microsoft.com/office/drawing/2014/main" id="{F34933DF-F194-7111-665C-BF519DB29004}"/>
              </a:ext>
            </a:extLst>
          </p:cNvPr>
          <p:cNvPicPr>
            <a:picLocks noChangeAspect="1"/>
          </p:cNvPicPr>
          <p:nvPr/>
        </p:nvPicPr>
        <p:blipFill rotWithShape="1">
          <a:blip r:embed="rId4"/>
          <a:srcRect l="5266" r="3272"/>
          <a:stretch/>
        </p:blipFill>
        <p:spPr>
          <a:xfrm>
            <a:off x="3241131" y="2444272"/>
            <a:ext cx="2627230" cy="2190841"/>
          </a:xfrm>
          <a:prstGeom prst="rect">
            <a:avLst/>
          </a:prstGeom>
        </p:spPr>
      </p:pic>
      <p:sp>
        <p:nvSpPr>
          <p:cNvPr id="15" name="TextBox 14">
            <a:extLst>
              <a:ext uri="{FF2B5EF4-FFF2-40B4-BE49-F238E27FC236}">
                <a16:creationId xmlns:a16="http://schemas.microsoft.com/office/drawing/2014/main" id="{7FBBBFA0-D149-F866-0F74-C53F365B7B59}"/>
              </a:ext>
            </a:extLst>
          </p:cNvPr>
          <p:cNvSpPr txBox="1"/>
          <p:nvPr/>
        </p:nvSpPr>
        <p:spPr>
          <a:xfrm>
            <a:off x="539750" y="4635113"/>
            <a:ext cx="3086099" cy="276999"/>
          </a:xfrm>
          <a:prstGeom prst="rect">
            <a:avLst/>
          </a:prstGeom>
          <a:noFill/>
        </p:spPr>
        <p:txBody>
          <a:bodyPr wrap="square" rtlCol="0">
            <a:spAutoFit/>
          </a:bodyPr>
          <a:lstStyle/>
          <a:p>
            <a:r>
              <a:rPr lang="en-GB" sz="1200" dirty="0"/>
              <a:t>CC BY </a:t>
            </a:r>
            <a:r>
              <a:rPr lang="en-GB" sz="1200" dirty="0" err="1"/>
              <a:t>Euratex</a:t>
            </a:r>
            <a:r>
              <a:rPr lang="en-GB" sz="1200" dirty="0"/>
              <a:t> Report (2022), p.8</a:t>
            </a:r>
          </a:p>
        </p:txBody>
      </p:sp>
      <p:pic>
        <p:nvPicPr>
          <p:cNvPr id="17" name="Picture 16">
            <a:extLst>
              <a:ext uri="{FF2B5EF4-FFF2-40B4-BE49-F238E27FC236}">
                <a16:creationId xmlns:a16="http://schemas.microsoft.com/office/drawing/2014/main" id="{B4996EF2-0F38-A8B7-324C-E469A35FAEB6}"/>
              </a:ext>
            </a:extLst>
          </p:cNvPr>
          <p:cNvPicPr>
            <a:picLocks noChangeAspect="1"/>
          </p:cNvPicPr>
          <p:nvPr/>
        </p:nvPicPr>
        <p:blipFill>
          <a:blip r:embed="rId5"/>
          <a:stretch>
            <a:fillRect/>
          </a:stretch>
        </p:blipFill>
        <p:spPr>
          <a:xfrm>
            <a:off x="6147911" y="2422413"/>
            <a:ext cx="2627230" cy="2262484"/>
          </a:xfrm>
          <a:prstGeom prst="rect">
            <a:avLst/>
          </a:prstGeom>
        </p:spPr>
      </p:pic>
      <p:sp>
        <p:nvSpPr>
          <p:cNvPr id="6" name="TextBox 5">
            <a:extLst>
              <a:ext uri="{FF2B5EF4-FFF2-40B4-BE49-F238E27FC236}">
                <a16:creationId xmlns:a16="http://schemas.microsoft.com/office/drawing/2014/main" id="{159C68D1-38C9-8E90-E7DF-51E546625CC3}"/>
              </a:ext>
            </a:extLst>
          </p:cNvPr>
          <p:cNvSpPr txBox="1"/>
          <p:nvPr/>
        </p:nvSpPr>
        <p:spPr>
          <a:xfrm>
            <a:off x="456795" y="1059601"/>
            <a:ext cx="7992888" cy="1200329"/>
          </a:xfrm>
          <a:prstGeom prst="rect">
            <a:avLst/>
          </a:prstGeom>
          <a:noFill/>
        </p:spPr>
        <p:txBody>
          <a:bodyPr wrap="square">
            <a:spAutoFit/>
          </a:bodyPr>
          <a:lstStyle/>
          <a:p>
            <a:pPr algn="just"/>
            <a:r>
              <a:rPr lang="en-GB" dirty="0">
                <a:latin typeface="Calibri" panose="020F0502020204030204" pitchFamily="34" charset="0"/>
                <a:cs typeface="Calibri" panose="020F0502020204030204" pitchFamily="34" charset="0"/>
              </a:rPr>
              <a:t>Europe is a strong apparel market with continued growth in the world. The largest European markets include Germany, France, Spain, Italy, the Netherlands and Poland, which together account for almost 75% of all EU apparel imports worldwide and 79.5% of all imports within the EU.</a:t>
            </a:r>
          </a:p>
        </p:txBody>
      </p:sp>
    </p:spTree>
    <p:extLst>
      <p:ext uri="{BB962C8B-B14F-4D97-AF65-F5344CB8AC3E}">
        <p14:creationId xmlns:p14="http://schemas.microsoft.com/office/powerpoint/2010/main" val="1200541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A893289-8A10-444C-B289-B6C367C3317C}"/>
              </a:ext>
            </a:extLst>
          </p:cNvPr>
          <p:cNvSpPr>
            <a:spLocks noGrp="1"/>
          </p:cNvSpPr>
          <p:nvPr>
            <p:ph type="ftr" sz="quarter" idx="11"/>
          </p:nvPr>
        </p:nvSpPr>
        <p:spPr/>
        <p:txBody>
          <a:bodyPr/>
          <a:lstStyle/>
          <a:p>
            <a:pPr>
              <a:defRPr/>
            </a:pPr>
            <a:r>
              <a:rPr lang="en-US" altLang="de-DE"/>
              <a:t>Fashion DIET</a:t>
            </a:r>
            <a:endParaRPr lang="de-DE" altLang="de-DE"/>
          </a:p>
        </p:txBody>
      </p:sp>
      <p:sp>
        <p:nvSpPr>
          <p:cNvPr id="53251" name="Foliennummernplatzhalter 4">
            <a:extLst>
              <a:ext uri="{FF2B5EF4-FFF2-40B4-BE49-F238E27FC236}">
                <a16:creationId xmlns:a16="http://schemas.microsoft.com/office/drawing/2014/main" id="{C295B0E0-BC7C-7548-A704-7940557970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B3A767B-72E0-4F47-8F06-99EC0C258D8A}" type="slidenum">
              <a:rPr lang="de-DE" altLang="de-DE" smtClean="0">
                <a:solidFill>
                  <a:srgbClr val="898989"/>
                </a:solidFill>
              </a:rPr>
              <a:pPr/>
              <a:t>60</a:t>
            </a:fld>
            <a:endParaRPr lang="de-DE" altLang="de-DE">
              <a:solidFill>
                <a:srgbClr val="898989"/>
              </a:solidFill>
            </a:endParaRPr>
          </a:p>
        </p:txBody>
      </p:sp>
      <p:sp>
        <p:nvSpPr>
          <p:cNvPr id="6" name="TextBox 5">
            <a:extLst>
              <a:ext uri="{FF2B5EF4-FFF2-40B4-BE49-F238E27FC236}">
                <a16:creationId xmlns:a16="http://schemas.microsoft.com/office/drawing/2014/main" id="{40A07809-3222-417A-A96F-FBE0D14EADC4}"/>
              </a:ext>
            </a:extLst>
          </p:cNvPr>
          <p:cNvSpPr txBox="1"/>
          <p:nvPr/>
        </p:nvSpPr>
        <p:spPr>
          <a:xfrm>
            <a:off x="539552" y="697707"/>
            <a:ext cx="7920880" cy="3773597"/>
          </a:xfrm>
          <a:prstGeom prst="rect">
            <a:avLst/>
          </a:prstGeom>
          <a:noFill/>
        </p:spPr>
        <p:txBody>
          <a:bodyPr wrap="square">
            <a:spAutoFit/>
          </a:bodyPr>
          <a:lstStyle/>
          <a:p>
            <a:pPr marL="171450" indent="-171450">
              <a:lnSpc>
                <a:spcPct val="107000"/>
              </a:lnSpc>
              <a:spcBef>
                <a:spcPts val="0"/>
              </a:spcBef>
              <a:spcAft>
                <a:spcPts val="0"/>
              </a:spcAft>
              <a:buFont typeface="Arial" panose="020B0604020202020204" pitchFamily="34" charset="0"/>
              <a:buChar char="•"/>
            </a:pPr>
            <a:r>
              <a:rPr lang="en-GB" sz="1200" kern="1200" dirty="0">
                <a:solidFill>
                  <a:srgbClr val="000000"/>
                </a:solidFill>
                <a:effectLst/>
                <a:latin typeface="+mn-lt"/>
                <a:ea typeface="Times New Roman" panose="02020603050405020304" pitchFamily="18" charset="0"/>
                <a:cs typeface="Times New Roman" panose="02020603050405020304" pitchFamily="18" charset="0"/>
              </a:rPr>
              <a:t>Dennit </a:t>
            </a:r>
            <a:r>
              <a:rPr lang="en-GB" sz="1200" kern="1200" dirty="0" err="1">
                <a:solidFill>
                  <a:srgbClr val="000000"/>
                </a:solidFill>
                <a:effectLst/>
                <a:latin typeface="+mn-lt"/>
                <a:ea typeface="Times New Roman" panose="02020603050405020304" pitchFamily="18" charset="0"/>
                <a:cs typeface="Times New Roman" panose="02020603050405020304" pitchFamily="18" charset="0"/>
              </a:rPr>
              <a:t>Quewan</a:t>
            </a:r>
            <a:r>
              <a:rPr lang="en-GB" sz="1200" kern="1200" dirty="0">
                <a:solidFill>
                  <a:srgbClr val="000000"/>
                </a:solidFill>
                <a:effectLst/>
                <a:latin typeface="+mn-lt"/>
                <a:ea typeface="Times New Roman" panose="02020603050405020304" pitchFamily="18" charset="0"/>
                <a:cs typeface="Times New Roman" panose="02020603050405020304" pitchFamily="18" charset="0"/>
              </a:rPr>
              <a:t> Adams et al. (2018), What has Industry 4.0 got to do with us? A review of the Literature, </a:t>
            </a:r>
            <a:r>
              <a:rPr lang="en-GB" sz="1200" i="1" kern="1200" dirty="0">
                <a:solidFill>
                  <a:srgbClr val="000000"/>
                </a:solidFill>
                <a:effectLst/>
                <a:latin typeface="+mn-lt"/>
                <a:ea typeface="Times New Roman" panose="02020603050405020304" pitchFamily="18" charset="0"/>
                <a:cs typeface="Times New Roman" panose="02020603050405020304" pitchFamily="18" charset="0"/>
              </a:rPr>
              <a:t>Proceedings of the International Conference on Industrial Engineering and Operations Management Pretoria / Johannesburg, South Africa, </a:t>
            </a:r>
            <a:r>
              <a:rPr lang="en-GB" sz="1200" kern="1200" dirty="0">
                <a:solidFill>
                  <a:srgbClr val="000000"/>
                </a:solidFill>
                <a:effectLst/>
                <a:latin typeface="+mn-lt"/>
                <a:ea typeface="Times New Roman" panose="02020603050405020304" pitchFamily="18" charset="0"/>
                <a:cs typeface="Times New Roman" panose="02020603050405020304" pitchFamily="18" charset="0"/>
              </a:rPr>
              <a:t>October 29 – November 1, 2018, </a:t>
            </a:r>
            <a:r>
              <a:rPr lang="en-GB" sz="1200" u="sng" kern="1200" dirty="0">
                <a:solidFill>
                  <a:srgbClr val="0000FF"/>
                </a:solidFill>
                <a:effectLst/>
                <a:latin typeface="+mn-lt"/>
                <a:ea typeface="Times New Roman" panose="02020603050405020304" pitchFamily="18" charset="0"/>
                <a:cs typeface="Times New Roman" panose="02020603050405020304" pitchFamily="18" charset="0"/>
                <a:hlinkClick r:id="rId3"/>
              </a:rPr>
              <a:t>http://ieomsociety.org/southafrica2018/papers/136.pdf</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John R. Bryson, Chloe Billing, William Graves, Godfrey Yeung (2022), Chapter 1: Reframing manufacturing research: place, production, risk and theory,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Monograph Chapter, </a:t>
            </a:r>
            <a:r>
              <a:rPr lang="en-GB" sz="1200" i="1" dirty="0">
                <a:latin typeface="Calibri" panose="020F0502020204030204" pitchFamily="34" charset="0"/>
                <a:ea typeface="Calibri" panose="020F0502020204030204" pitchFamily="34" charset="0"/>
                <a:cs typeface="Times New Roman" panose="02020603050405020304" pitchFamily="18" charset="0"/>
              </a:rPr>
              <a:t>Collection: Geography, Planning and Tourism 2022</a:t>
            </a:r>
            <a:r>
              <a:rPr lang="en-GB" sz="1200" dirty="0">
                <a:latin typeface="Calibri" panose="020F0502020204030204" pitchFamily="34" charset="0"/>
                <a:ea typeface="Calibri" panose="020F0502020204030204" pitchFamily="34" charset="0"/>
                <a:cs typeface="Times New Roman" panose="02020603050405020304" pitchFamily="18" charset="0"/>
              </a:rPr>
              <a:t>,Published: 11 Jan 2022, </a:t>
            </a:r>
            <a:r>
              <a:rPr lang="en-GB" sz="1200" dirty="0">
                <a:effectLst/>
                <a:latin typeface="Calibri" panose="020F0502020204030204" pitchFamily="34" charset="0"/>
                <a:ea typeface="Calibri" panose="020F0502020204030204" pitchFamily="34" charset="0"/>
                <a:cs typeface="Times New Roman" panose="02020603050405020304" pitchFamily="18" charset="0"/>
              </a:rPr>
              <a:t>Page Range: 1–32, DOI: </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4"/>
              </a:rPr>
              <a:t>https://doi.org/10.4337/9781789908510.00010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latin typeface="Calibri" panose="020F0502020204030204" pitchFamily="34" charset="0"/>
                <a:ea typeface="Calibri" panose="020F0502020204030204" pitchFamily="34" charset="0"/>
                <a:cs typeface="Times New Roman" panose="02020603050405020304" pitchFamily="18" charset="0"/>
                <a:hlinkClick r:id="rId5"/>
              </a:rPr>
              <a:t>https://www.elgaronline.com/view/edcoll/9781789908503/9781789908503.00010.xml</a:t>
            </a:r>
            <a:r>
              <a:rPr lang="en-GB" sz="1200" dirty="0">
                <a:latin typeface="Calibri" panose="020F0502020204030204" pitchFamily="34" charset="0"/>
                <a:ea typeface="Calibri" panose="020F0502020204030204" pitchFamily="34" charset="0"/>
                <a:cs typeface="Times New Roman" panose="02020603050405020304" pitchFamily="18" charset="0"/>
              </a:rPr>
              <a:t>)</a:t>
            </a:r>
          </a:p>
          <a:p>
            <a:pPr marL="171450" marR="0" lvl="0" indent="-171450">
              <a:spcBef>
                <a:spcPts val="0"/>
              </a:spcBef>
              <a:spcAft>
                <a:spcPts val="0"/>
              </a:spcAft>
              <a:buFont typeface="Arial" panose="020B0604020202020204" pitchFamily="34" charset="0"/>
              <a:buChar char="•"/>
            </a:pPr>
            <a:r>
              <a:rPr lang="en-GB" sz="1200" dirty="0">
                <a:effectLst/>
                <a:latin typeface="+mn-lt"/>
                <a:ea typeface="Times New Roman" panose="02020603050405020304" pitchFamily="18" charset="0"/>
                <a:cs typeface="Times New Roman" panose="02020603050405020304" pitchFamily="18" charset="0"/>
              </a:rPr>
              <a:t>Sarah Cornell et al. (2021), A sustainable and resilient circular fashion and textiles industry: towards a circular economy that respects and responds to planetary priorities, </a:t>
            </a:r>
            <a:r>
              <a:rPr lang="en-GB" sz="1200" i="1" dirty="0">
                <a:effectLst/>
                <a:latin typeface="+mn-lt"/>
                <a:ea typeface="Times New Roman" panose="02020603050405020304" pitchFamily="18" charset="0"/>
                <a:cs typeface="Times New Roman" panose="02020603050405020304" pitchFamily="18" charset="0"/>
              </a:rPr>
              <a:t>A Research Report by Stockholm University’s Stockholm</a:t>
            </a:r>
            <a:r>
              <a:rPr lang="en-GB" sz="1200" dirty="0">
                <a:latin typeface="+mn-lt"/>
                <a:ea typeface="Times New Roman" panose="02020603050405020304" pitchFamily="18" charset="0"/>
                <a:cs typeface="Times New Roman" panose="02020603050405020304" pitchFamily="18" charset="0"/>
              </a:rPr>
              <a:t> </a:t>
            </a:r>
            <a:r>
              <a:rPr lang="en-GB" sz="1200" i="1" dirty="0">
                <a:effectLst/>
                <a:latin typeface="+mn-lt"/>
                <a:ea typeface="Calibri" panose="020F0502020204030204" pitchFamily="34" charset="0"/>
                <a:cs typeface="Calibri" panose="020F0502020204030204" pitchFamily="34" charset="0"/>
              </a:rPr>
              <a:t>Resilience Centre for the Ellen MacArthur Foundation and H&amp;M Group, </a:t>
            </a:r>
            <a:r>
              <a:rPr lang="en-GB" sz="1200" i="1" dirty="0">
                <a:latin typeface="+mn-lt"/>
                <a:ea typeface="Calibri" panose="020F0502020204030204" pitchFamily="34" charset="0"/>
                <a:cs typeface="Times New Roman" panose="02020603050405020304" pitchFamily="18" charset="0"/>
              </a:rPr>
              <a:t> </a:t>
            </a:r>
            <a:r>
              <a:rPr lang="en-GB" sz="1200" dirty="0">
                <a:effectLst/>
                <a:latin typeface="+mn-lt"/>
                <a:ea typeface="Calibri" panose="020F0502020204030204" pitchFamily="34" charset="0"/>
                <a:cs typeface="Calibri" panose="020F0502020204030204" pitchFamily="34" charset="0"/>
              </a:rPr>
              <a:t>DOI: 10.5281/zenodo.4561847</a:t>
            </a:r>
            <a:endParaRPr lang="en-GB" sz="1200" dirty="0">
              <a:latin typeface="+mn-lt"/>
              <a:ea typeface="Calibri" panose="020F0502020204030204" pitchFamily="34" charset="0"/>
              <a:cs typeface="Times New Roman" panose="02020603050405020304" pitchFamily="18" charset="0"/>
            </a:endParaRPr>
          </a:p>
          <a:p>
            <a:pPr marR="0" lvl="0">
              <a:spcBef>
                <a:spcPts val="0"/>
              </a:spcBef>
              <a:spcAft>
                <a:spcPts val="0"/>
              </a:spcAft>
            </a:pPr>
            <a:r>
              <a:rPr lang="en-GB" sz="1200" u="sng" dirty="0">
                <a:solidFill>
                  <a:srgbClr val="0000FF"/>
                </a:solidFill>
                <a:effectLst/>
                <a:latin typeface="+mn-lt"/>
                <a:ea typeface="Calibri" panose="020F0502020204030204" pitchFamily="34" charset="0"/>
                <a:cs typeface="Calibri" panose="020F0502020204030204" pitchFamily="34" charset="0"/>
                <a:hlinkClick r:id="rId6"/>
              </a:rPr>
              <a:t>https://www.stockholmresilience.org/download/18.66e0efc517643c2b8103605/1617805679501/Sustainable%20Textiles%20Synthesis%20Report.pdf</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GB" sz="1200" kern="1200" dirty="0">
                <a:solidFill>
                  <a:srgbClr val="000000"/>
                </a:solidFill>
                <a:effectLst/>
                <a:latin typeface="+mn-lt"/>
                <a:ea typeface="Times New Roman" panose="02020603050405020304" pitchFamily="18" charset="0"/>
                <a:cs typeface="Times New Roman" panose="02020603050405020304" pitchFamily="18" charset="0"/>
              </a:rPr>
              <a:t>Ebru </a:t>
            </a:r>
            <a:r>
              <a:rPr lang="en-GB" sz="1200" kern="1200" dirty="0" err="1">
                <a:solidFill>
                  <a:srgbClr val="000000"/>
                </a:solidFill>
                <a:effectLst/>
                <a:latin typeface="+mn-lt"/>
                <a:ea typeface="Times New Roman" panose="02020603050405020304" pitchFamily="18" charset="0"/>
                <a:cs typeface="Times New Roman" panose="02020603050405020304" pitchFamily="18" charset="0"/>
              </a:rPr>
              <a:t>Gökalp</a:t>
            </a:r>
            <a:r>
              <a:rPr lang="en-GB" sz="1200" kern="1200" dirty="0">
                <a:solidFill>
                  <a:srgbClr val="000000"/>
                </a:solidFill>
                <a:effectLst/>
                <a:latin typeface="+mn-lt"/>
                <a:ea typeface="Times New Roman" panose="02020603050405020304" pitchFamily="18" charset="0"/>
                <a:cs typeface="Times New Roman" panose="02020603050405020304" pitchFamily="18" charset="0"/>
              </a:rPr>
              <a:t> et al. (2018). Industry 4.0 revolution in clothing and apparel factories: Apparel 4.0. Industry 4.0 From the Management Information Systems Perspectives.169-184 (</a:t>
            </a:r>
            <a:r>
              <a:rPr lang="en-GB" sz="1200" kern="1200" dirty="0">
                <a:solidFill>
                  <a:srgbClr val="000000"/>
                </a:solidFill>
                <a:effectLst/>
                <a:latin typeface="+mn-lt"/>
                <a:ea typeface="Times New Roman" panose="02020603050405020304" pitchFamily="18" charset="0"/>
                <a:cs typeface="Times New Roman" panose="02020603050405020304" pitchFamily="18" charset="0"/>
                <a:hlinkClick r:id="rId7"/>
              </a:rPr>
              <a:t>https://www.researchgate.net/profile/Ebru-Goekalp/publication/332410328_Industry_40_Revolution_in_Clothing_and_Apparel_Factories_Apparel_40/links/5d7212064585151ee4a0d94a/Industry-40-Revolution-in-Clothing-and-Apparel-Factories-Apparel-40.pdf</a:t>
            </a:r>
            <a:r>
              <a:rPr lang="en-GB" sz="1200" kern="1200" dirty="0">
                <a:solidFill>
                  <a:srgbClr val="000000"/>
                </a:solidFill>
                <a:effectLst/>
                <a:latin typeface="+mn-lt"/>
                <a:ea typeface="Times New Roman" panose="02020603050405020304" pitchFamily="18"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Annika Hedberg , Stefan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Sipka</a:t>
            </a:r>
            <a:r>
              <a:rPr lang="en-GB" sz="1200" dirty="0">
                <a:effectLst/>
                <a:latin typeface="Calibri" panose="020F0502020204030204" pitchFamily="34" charset="0"/>
                <a:ea typeface="Calibri" panose="020F0502020204030204" pitchFamily="34" charset="0"/>
                <a:cs typeface="Times New Roman" panose="02020603050405020304" pitchFamily="18" charset="0"/>
              </a:rPr>
              <a:t> (2020), Towards a green, Competitive and resilient EU economy: How can digitalisation help?/ Discussion paper. European Policy Centre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https://www.epc.eu/content/PDF/2020/Towards_a_green_competitive_and_resilient_EU_economy.pdf</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B27AED70-3758-0485-7301-6EEEA6BB2A85}"/>
              </a:ext>
            </a:extLst>
          </p:cNvPr>
          <p:cNvSpPr txBox="1"/>
          <p:nvPr/>
        </p:nvSpPr>
        <p:spPr>
          <a:xfrm>
            <a:off x="683568" y="72032"/>
            <a:ext cx="6408737" cy="600164"/>
          </a:xfrm>
          <a:prstGeom prst="rect">
            <a:avLst/>
          </a:prstGeom>
          <a:noFill/>
        </p:spPr>
        <p:txBody>
          <a:bodyPr>
            <a:spAutoFit/>
          </a:bodyPr>
          <a:lstStyle/>
          <a:p>
            <a:pPr>
              <a:defRPr/>
            </a:pPr>
            <a:r>
              <a:rPr lang="en-GB" sz="3300" dirty="0">
                <a:latin typeface="+mn-lt"/>
              </a:rPr>
              <a:t>References and further reading </a:t>
            </a:r>
            <a:endParaRPr lang="ro-RO" sz="3300" dirty="0">
              <a:latin typeface="+mn-lt"/>
            </a:endParaRPr>
          </a:p>
        </p:txBody>
      </p:sp>
    </p:spTree>
  </p:cSld>
  <p:clrMapOvr>
    <a:masterClrMapping/>
  </p:clrMapOvr>
  <p:extLst>
    <p:ext uri="{6950BFC3-D8DA-4A85-94F7-54DA5524770B}">
      <p188:commentRel xmlns:p188="http://schemas.microsoft.com/office/powerpoint/2018/8/main" xmlns="" r:id="rId9"/>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A893289-8A10-444C-B289-B6C367C3317C}"/>
              </a:ext>
            </a:extLst>
          </p:cNvPr>
          <p:cNvSpPr>
            <a:spLocks noGrp="1"/>
          </p:cNvSpPr>
          <p:nvPr>
            <p:ph type="ftr" sz="quarter" idx="11"/>
          </p:nvPr>
        </p:nvSpPr>
        <p:spPr/>
        <p:txBody>
          <a:bodyPr/>
          <a:lstStyle/>
          <a:p>
            <a:pPr>
              <a:defRPr/>
            </a:pPr>
            <a:r>
              <a:rPr lang="en-US" altLang="de-DE"/>
              <a:t>Fashion DIET</a:t>
            </a:r>
            <a:endParaRPr lang="de-DE" altLang="de-DE"/>
          </a:p>
        </p:txBody>
      </p:sp>
      <p:sp>
        <p:nvSpPr>
          <p:cNvPr id="53251" name="Foliennummernplatzhalter 4">
            <a:extLst>
              <a:ext uri="{FF2B5EF4-FFF2-40B4-BE49-F238E27FC236}">
                <a16:creationId xmlns:a16="http://schemas.microsoft.com/office/drawing/2014/main" id="{C295B0E0-BC7C-7548-A704-7940557970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B3A767B-72E0-4F47-8F06-99EC0C258D8A}" type="slidenum">
              <a:rPr lang="de-DE" altLang="de-DE" smtClean="0">
                <a:solidFill>
                  <a:srgbClr val="898989"/>
                </a:solidFill>
              </a:rPr>
              <a:pPr/>
              <a:t>61</a:t>
            </a:fld>
            <a:endParaRPr lang="de-DE" altLang="de-DE">
              <a:solidFill>
                <a:srgbClr val="898989"/>
              </a:solidFill>
            </a:endParaRPr>
          </a:p>
        </p:txBody>
      </p:sp>
      <p:sp>
        <p:nvSpPr>
          <p:cNvPr id="9" name="TextBox 8">
            <a:extLst>
              <a:ext uri="{FF2B5EF4-FFF2-40B4-BE49-F238E27FC236}">
                <a16:creationId xmlns:a16="http://schemas.microsoft.com/office/drawing/2014/main" id="{B07DC818-C5D2-4A6A-813A-5C1E0F91EF07}"/>
              </a:ext>
            </a:extLst>
          </p:cNvPr>
          <p:cNvSpPr txBox="1"/>
          <p:nvPr/>
        </p:nvSpPr>
        <p:spPr>
          <a:xfrm>
            <a:off x="683568" y="648912"/>
            <a:ext cx="7488832" cy="4177554"/>
          </a:xfrm>
          <a:prstGeom prst="rect">
            <a:avLst/>
          </a:prstGeom>
          <a:noFill/>
        </p:spPr>
        <p:txBody>
          <a:bodyPr wrap="square">
            <a:spAutoFit/>
          </a:bodyPr>
          <a:lstStyle/>
          <a:p>
            <a:pPr marL="171450" marR="0" lvl="0" indent="-171450">
              <a:lnSpc>
                <a:spcPct val="107000"/>
              </a:lnSpc>
              <a:spcBef>
                <a:spcPts val="0"/>
              </a:spcBef>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Kay H. Hofmann, Axel Jacob, Massimo Pizzingrilli (2022), Overcoming Growth Challenges of Sustainable Ventures in the Fashion Industry: A Multinational Exploration,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Sustainability 2022</a:t>
            </a:r>
            <a:r>
              <a:rPr lang="en-GB" sz="1200" dirty="0">
                <a:effectLst/>
                <a:latin typeface="Calibri" panose="020F0502020204030204" pitchFamily="34" charset="0"/>
                <a:ea typeface="Calibri" panose="020F0502020204030204" pitchFamily="34" charset="0"/>
                <a:cs typeface="Times New Roman" panose="02020603050405020304" pitchFamily="18" charset="0"/>
              </a:rPr>
              <a:t>, 14(16), 10275; </a:t>
            </a:r>
          </a:p>
          <a:p>
            <a:pPr marR="0" lvl="0">
              <a:lnSpc>
                <a:spcPct val="107000"/>
              </a:lnSpc>
              <a:spcBef>
                <a:spcPts val="0"/>
              </a:spcBef>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3"/>
              </a:rPr>
              <a:t>https://doi.org/10.3390/su141610275</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171450" marR="0" lvl="0" indent="-171450">
              <a:lnSpc>
                <a:spcPct val="107000"/>
              </a:lnSpc>
              <a:spcBef>
                <a:spcPts val="0"/>
              </a:spcBef>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Sojin Jung,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Byoungho</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Jin</a:t>
            </a:r>
            <a:r>
              <a:rPr lang="en-GB" sz="1200" dirty="0">
                <a:latin typeface="Calibri" panose="020F0502020204030204" pitchFamily="34" charset="0"/>
                <a:ea typeface="Calibri" panose="020F0502020204030204" pitchFamily="34" charset="0"/>
                <a:cs typeface="Times New Roman" panose="02020603050405020304" pitchFamily="18" charset="0"/>
              </a:rPr>
              <a:t> (2016), Sustainable Development of Slow Fashion Businesses: Customer Value Approach, </a:t>
            </a:r>
            <a:r>
              <a:rPr lang="en-GB" sz="1200" i="1" dirty="0">
                <a:latin typeface="Calibri" panose="020F0502020204030204" pitchFamily="34" charset="0"/>
                <a:ea typeface="Calibri" panose="020F0502020204030204" pitchFamily="34" charset="0"/>
                <a:cs typeface="Times New Roman" panose="02020603050405020304" pitchFamily="18" charset="0"/>
              </a:rPr>
              <a:t>Sustainability 2016</a:t>
            </a:r>
            <a:r>
              <a:rPr lang="en-GB" sz="1200" dirty="0">
                <a:latin typeface="Calibri" panose="020F0502020204030204" pitchFamily="34" charset="0"/>
                <a:ea typeface="Calibri" panose="020F0502020204030204" pitchFamily="34" charset="0"/>
                <a:cs typeface="Times New Roman" panose="02020603050405020304" pitchFamily="18" charset="0"/>
              </a:rPr>
              <a:t>, 8(6), 540; </a:t>
            </a:r>
          </a:p>
          <a:p>
            <a:pPr marR="0" lvl="0">
              <a:lnSpc>
                <a:spcPct val="107000"/>
              </a:lnSpc>
              <a:spcBef>
                <a:spcPts val="0"/>
              </a:spcBef>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(https://doi.org/10.3390/su8060540)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Deniz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Köksal</a:t>
            </a:r>
            <a:r>
              <a:rPr lang="en-GB" sz="1200" dirty="0">
                <a:effectLst/>
                <a:latin typeface="Calibri" panose="020F0502020204030204" pitchFamily="34" charset="0"/>
                <a:ea typeface="Calibri" panose="020F0502020204030204" pitchFamily="34" charset="0"/>
                <a:cs typeface="Times New Roman" panose="02020603050405020304" pitchFamily="18" charset="0"/>
              </a:rPr>
              <a:t> ,Jochen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Strähle</a:t>
            </a:r>
            <a:r>
              <a:rPr lang="en-GB" sz="1200" dirty="0">
                <a:effectLst/>
                <a:latin typeface="Calibri" panose="020F0502020204030204" pitchFamily="34" charset="0"/>
                <a:ea typeface="Calibri" panose="020F0502020204030204" pitchFamily="34" charset="0"/>
                <a:cs typeface="Times New Roman" panose="02020603050405020304" pitchFamily="18" charset="0"/>
              </a:rPr>
              <a:t>, Martin Müller (2018), Social Sustainability in Apparel Supply Chains—The Role of the Sourcing Intermediary in a Developing Country,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Sustainability 2018</a:t>
            </a:r>
            <a:r>
              <a:rPr lang="en-GB" sz="1200" dirty="0">
                <a:effectLst/>
                <a:latin typeface="Calibri" panose="020F0502020204030204" pitchFamily="34" charset="0"/>
                <a:ea typeface="Calibri" panose="020F0502020204030204" pitchFamily="34" charset="0"/>
                <a:cs typeface="Times New Roman" panose="02020603050405020304" pitchFamily="18" charset="0"/>
              </a:rPr>
              <a:t>, 10(4), 1039</a:t>
            </a:r>
          </a:p>
          <a:p>
            <a:pPr marR="0" lvl="0">
              <a:lnSpc>
                <a:spcPct val="107000"/>
              </a:lnSpc>
              <a:spcBef>
                <a:spcPts val="0"/>
              </a:spcBef>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4"/>
              </a:rPr>
              <a:t>https://doi.org/10.3390/su10041039</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kern="1200" dirty="0">
              <a:solidFill>
                <a:srgbClr val="000000"/>
              </a:solidFill>
              <a:effectLst/>
              <a:latin typeface="+mn-lt"/>
              <a:ea typeface="Times New Roman" panose="02020603050405020304" pitchFamily="18"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GB" sz="1200" kern="1200" dirty="0">
                <a:solidFill>
                  <a:srgbClr val="000000"/>
                </a:solidFill>
                <a:effectLst/>
                <a:latin typeface="+mn-lt"/>
                <a:ea typeface="Times New Roman" panose="02020603050405020304" pitchFamily="18" charset="0"/>
                <a:cs typeface="Times New Roman" panose="02020603050405020304" pitchFamily="18" charset="0"/>
              </a:rPr>
              <a:t>Mateusz Lewandowski (2016), Designing the Business Models for Circular Economy—Towards the Conceptual Framework, </a:t>
            </a:r>
            <a:r>
              <a:rPr lang="en-GB" sz="1200" i="1" kern="1200" dirty="0">
                <a:solidFill>
                  <a:srgbClr val="000000"/>
                </a:solidFill>
                <a:effectLst/>
                <a:latin typeface="+mn-lt"/>
                <a:ea typeface="Times New Roman" panose="02020603050405020304" pitchFamily="18" charset="0"/>
                <a:cs typeface="Times New Roman" panose="02020603050405020304" pitchFamily="18" charset="0"/>
              </a:rPr>
              <a:t>Sustainability 2016</a:t>
            </a:r>
            <a:r>
              <a:rPr lang="en-GB" sz="1200" kern="1200" dirty="0">
                <a:solidFill>
                  <a:srgbClr val="000000"/>
                </a:solidFill>
                <a:effectLst/>
                <a:latin typeface="+mn-lt"/>
                <a:ea typeface="Times New Roman" panose="02020603050405020304" pitchFamily="18" charset="0"/>
                <a:cs typeface="Times New Roman" panose="02020603050405020304" pitchFamily="18" charset="0"/>
              </a:rPr>
              <a:t>, 8(1), 43; </a:t>
            </a:r>
            <a:r>
              <a:rPr lang="en-GB" sz="1200" kern="1200" dirty="0">
                <a:solidFill>
                  <a:srgbClr val="000000"/>
                </a:solidFill>
                <a:effectLst/>
                <a:latin typeface="+mn-lt"/>
                <a:ea typeface="Times New Roman" panose="02020603050405020304" pitchFamily="18" charset="0"/>
                <a:cs typeface="Times New Roman" panose="02020603050405020304" pitchFamily="18" charset="0"/>
                <a:hlinkClick r:id="rId5"/>
              </a:rPr>
              <a:t>https://doi.org/10.3390/su8010043</a:t>
            </a:r>
            <a:endParaRPr lang="en-GB" sz="1200" kern="1200" dirty="0">
              <a:solidFill>
                <a:srgbClr val="000000"/>
              </a:solidFill>
              <a:effectLst/>
              <a:latin typeface="+mn-lt"/>
              <a:ea typeface="Times New Roman" panose="02020603050405020304" pitchFamily="18"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Cristina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Maranesi</a:t>
            </a:r>
            <a:r>
              <a:rPr lang="en-GB" sz="1200" dirty="0">
                <a:effectLst/>
                <a:latin typeface="Calibri" panose="020F0502020204030204" pitchFamily="34" charset="0"/>
                <a:ea typeface="Calibri" panose="020F0502020204030204" pitchFamily="34" charset="0"/>
                <a:cs typeface="Times New Roman" panose="02020603050405020304" pitchFamily="18" charset="0"/>
              </a:rPr>
              <a:t>, Pietro De Giovanni (2020), Modern Circular Economy: Corporate Strategy, Supply Chain, and Industrial Symbiosis,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Sustainability 2020</a:t>
            </a:r>
            <a:r>
              <a:rPr lang="en-GB" sz="1200" dirty="0">
                <a:effectLst/>
                <a:latin typeface="Calibri" panose="020F0502020204030204" pitchFamily="34" charset="0"/>
                <a:ea typeface="Calibri" panose="020F0502020204030204" pitchFamily="34" charset="0"/>
                <a:cs typeface="Times New Roman" panose="02020603050405020304" pitchFamily="18" charset="0"/>
              </a:rPr>
              <a:t>, 12(22), 9383; </a:t>
            </a:r>
          </a:p>
          <a:p>
            <a:pPr marR="0" lvl="0">
              <a:lnSpc>
                <a:spcPct val="107000"/>
              </a:lnSpc>
              <a:spcBef>
                <a:spcPts val="0"/>
              </a:spcBef>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6"/>
              </a:rPr>
              <a:t>https://doi.org/10.3390/su12229383</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spcBef>
                <a:spcPts val="0"/>
              </a:spcBef>
              <a:spcAft>
                <a:spcPts val="0"/>
              </a:spcAft>
              <a:buFont typeface="Arial" panose="020B0604020202020204" pitchFamily="34" charset="0"/>
              <a:buChar char="•"/>
            </a:pPr>
            <a:r>
              <a:rPr lang="en-GB" sz="1200" dirty="0">
                <a:effectLst/>
                <a:latin typeface="+mn-lt"/>
                <a:ea typeface="Times New Roman" panose="02020603050405020304" pitchFamily="18" charset="0"/>
                <a:cs typeface="Times New Roman" panose="02020603050405020304" pitchFamily="18" charset="0"/>
              </a:rPr>
              <a:t>Meital Peleg Mizrachi and Alon Tal (2022 ), Regulation for Promoting Sustainable, Fair and Circular Fashion, </a:t>
            </a:r>
            <a:r>
              <a:rPr lang="en-GB" sz="1200" i="1" dirty="0">
                <a:effectLst/>
                <a:latin typeface="+mn-lt"/>
                <a:ea typeface="Times New Roman" panose="02020603050405020304" pitchFamily="18" charset="0"/>
                <a:cs typeface="Times New Roman" panose="02020603050405020304" pitchFamily="18" charset="0"/>
              </a:rPr>
              <a:t>Sustainability</a:t>
            </a:r>
            <a:r>
              <a:rPr lang="en-GB" sz="1200" dirty="0">
                <a:effectLst/>
                <a:latin typeface="+mn-lt"/>
                <a:ea typeface="Times New Roman" panose="02020603050405020304" pitchFamily="18" charset="0"/>
                <a:cs typeface="Times New Roman" panose="02020603050405020304" pitchFamily="18" charset="0"/>
              </a:rPr>
              <a:t> 2022, 14, 502 </a:t>
            </a:r>
          </a:p>
          <a:p>
            <a:pPr marR="0" lvl="0">
              <a:spcBef>
                <a:spcPts val="0"/>
              </a:spcBef>
              <a:spcAft>
                <a:spcPts val="0"/>
              </a:spcAft>
            </a:pPr>
            <a:r>
              <a:rPr lang="en-GB" sz="1200" dirty="0">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a:t>
            </a:r>
            <a:r>
              <a:rPr lang="en-GB" sz="1200" u="sng" dirty="0">
                <a:solidFill>
                  <a:srgbClr val="0000FF"/>
                </a:solidFill>
                <a:effectLst/>
                <a:latin typeface="+mn-lt"/>
                <a:ea typeface="Times New Roman" panose="02020603050405020304" pitchFamily="18" charset="0"/>
                <a:hlinkClick r:id="rId7"/>
              </a:rPr>
              <a:t>https://doi.org/10.3390/su1401050</a:t>
            </a:r>
            <a:r>
              <a:rPr lang="en-GB" sz="1200" u="sng" dirty="0">
                <a:solidFill>
                  <a:srgbClr val="0000FF"/>
                </a:solidFill>
                <a:effectLst/>
                <a:latin typeface="+mn-lt"/>
                <a:ea typeface="Times New Roman" panose="02020603050405020304" pitchFamily="18" charset="0"/>
              </a:rPr>
              <a:t>)</a:t>
            </a:r>
            <a:endParaRPr lang="en-GB" sz="1200" kern="1200" dirty="0">
              <a:solidFill>
                <a:srgbClr val="000000"/>
              </a:solidFill>
              <a:effectLst/>
              <a:latin typeface="+mn-lt"/>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GB" sz="1200" dirty="0">
                <a:effectLst/>
                <a:latin typeface="+mn-lt"/>
                <a:ea typeface="Times New Roman" panose="02020603050405020304" pitchFamily="18" charset="0"/>
                <a:cs typeface="Times New Roman" panose="02020603050405020304" pitchFamily="18" charset="0"/>
              </a:rPr>
              <a:t>Rudrajeet Pal (2017), Sustainable Design and Business Models in Textile and Fashion Industry (book chapter), </a:t>
            </a:r>
            <a:r>
              <a:rPr lang="en-GB" sz="1200" i="1" dirty="0">
                <a:effectLst/>
                <a:latin typeface="+mn-lt"/>
                <a:ea typeface="Times New Roman" panose="02020603050405020304" pitchFamily="18" charset="0"/>
                <a:cs typeface="Times New Roman" panose="02020603050405020304" pitchFamily="18" charset="0"/>
              </a:rPr>
              <a:t>Sustainability in the Textile Industry</a:t>
            </a:r>
            <a:r>
              <a:rPr lang="en-GB" sz="1200" i="1" dirty="0">
                <a:latin typeface="+mn-lt"/>
                <a:ea typeface="Times New Roman" panose="02020603050405020304" pitchFamily="18" charset="0"/>
                <a:cs typeface="Times New Roman" panose="02020603050405020304" pitchFamily="18" charset="0"/>
              </a:rPr>
              <a:t> </a:t>
            </a:r>
            <a:r>
              <a:rPr lang="en-GB" sz="1200" dirty="0">
                <a:solidFill>
                  <a:srgbClr val="000000"/>
                </a:solidFill>
                <a:effectLst/>
                <a:latin typeface="+mn-lt"/>
                <a:ea typeface="Times New Roman" panose="02020603050405020304" pitchFamily="18" charset="0"/>
              </a:rPr>
              <a:t>DOI:</a:t>
            </a:r>
            <a:r>
              <a:rPr lang="en-GB" sz="1200" dirty="0">
                <a:solidFill>
                  <a:srgbClr val="777777"/>
                </a:solidFill>
                <a:effectLst/>
                <a:latin typeface="+mn-lt"/>
                <a:ea typeface="Times New Roman" panose="02020603050405020304" pitchFamily="18" charset="0"/>
              </a:rPr>
              <a:t> </a:t>
            </a:r>
            <a:r>
              <a:rPr lang="en-GB" sz="1200" u="sng" dirty="0">
                <a:solidFill>
                  <a:srgbClr val="777777"/>
                </a:solidFill>
                <a:effectLst/>
                <a:latin typeface="+mn-lt"/>
                <a:ea typeface="Times New Roman" panose="02020603050405020304" pitchFamily="18" charset="0"/>
                <a:hlinkClick r:id="rId8"/>
              </a:rPr>
              <a:t>10.1007/978-981-10-2639-3_6</a:t>
            </a:r>
            <a:r>
              <a:rPr lang="en-GB" sz="1200" dirty="0">
                <a:latin typeface="+mn-lt"/>
                <a:ea typeface="Times New Roman" panose="02020603050405020304" pitchFamily="18" charset="0"/>
              </a:rPr>
              <a:t> </a:t>
            </a:r>
            <a:r>
              <a:rPr lang="en-GB" sz="1200" u="sng" dirty="0">
                <a:solidFill>
                  <a:srgbClr val="777777"/>
                </a:solidFill>
                <a:effectLst/>
                <a:latin typeface="+mn-lt"/>
                <a:ea typeface="Times New Roman" panose="02020603050405020304" pitchFamily="18" charset="0"/>
                <a:hlinkClick r:id="rId9"/>
              </a:rPr>
              <a:t>https://www.researchgate.net/publication/309173543_Sustainable_Design_and_Business_Models_in_Textile_and_Fashion_Industry</a:t>
            </a:r>
            <a:endParaRPr lang="en-GB" sz="1200" u="sng" dirty="0">
              <a:solidFill>
                <a:srgbClr val="777777"/>
              </a:solidFill>
              <a:latin typeface="+mn-lt"/>
              <a:ea typeface="Times New Roman" panose="02020603050405020304" pitchFamily="18" charset="0"/>
            </a:endParaRPr>
          </a:p>
        </p:txBody>
      </p:sp>
      <p:sp>
        <p:nvSpPr>
          <p:cNvPr id="6" name="TextBox 5">
            <a:extLst>
              <a:ext uri="{FF2B5EF4-FFF2-40B4-BE49-F238E27FC236}">
                <a16:creationId xmlns:a16="http://schemas.microsoft.com/office/drawing/2014/main" id="{6108D69D-D4F0-4321-A7AB-AD6EE6F6A41D}"/>
              </a:ext>
            </a:extLst>
          </p:cNvPr>
          <p:cNvSpPr txBox="1"/>
          <p:nvPr/>
        </p:nvSpPr>
        <p:spPr>
          <a:xfrm>
            <a:off x="683568" y="101600"/>
            <a:ext cx="6408737" cy="600164"/>
          </a:xfrm>
          <a:prstGeom prst="rect">
            <a:avLst/>
          </a:prstGeom>
          <a:noFill/>
        </p:spPr>
        <p:txBody>
          <a:bodyPr>
            <a:spAutoFit/>
          </a:bodyPr>
          <a:lstStyle/>
          <a:p>
            <a:pPr>
              <a:defRPr/>
            </a:pPr>
            <a:r>
              <a:rPr lang="en-GB" sz="3300" dirty="0">
                <a:latin typeface="+mn-lt"/>
              </a:rPr>
              <a:t>References</a:t>
            </a:r>
            <a:r>
              <a:rPr lang="en-GB" sz="3300" b="1" dirty="0">
                <a:latin typeface="+mn-lt"/>
              </a:rPr>
              <a:t> </a:t>
            </a:r>
            <a:r>
              <a:rPr lang="en-GB" sz="3300" dirty="0">
                <a:latin typeface="+mn-lt"/>
              </a:rPr>
              <a:t>and further reading </a:t>
            </a:r>
            <a:endParaRPr lang="ro-RO" sz="3300" dirty="0">
              <a:latin typeface="+mn-lt"/>
            </a:endParaRPr>
          </a:p>
        </p:txBody>
      </p:sp>
    </p:spTree>
    <p:extLst>
      <p:ext uri="{BB962C8B-B14F-4D97-AF65-F5344CB8AC3E}">
        <p14:creationId xmlns:p14="http://schemas.microsoft.com/office/powerpoint/2010/main" val="937876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A893289-8A10-444C-B289-B6C367C3317C}"/>
              </a:ext>
            </a:extLst>
          </p:cNvPr>
          <p:cNvSpPr>
            <a:spLocks noGrp="1"/>
          </p:cNvSpPr>
          <p:nvPr>
            <p:ph type="ftr" sz="quarter" idx="11"/>
          </p:nvPr>
        </p:nvSpPr>
        <p:spPr/>
        <p:txBody>
          <a:bodyPr/>
          <a:lstStyle/>
          <a:p>
            <a:pPr>
              <a:defRPr/>
            </a:pPr>
            <a:r>
              <a:rPr lang="en-US" altLang="de-DE"/>
              <a:t>Fashion DIET</a:t>
            </a:r>
            <a:endParaRPr lang="de-DE" altLang="de-DE"/>
          </a:p>
        </p:txBody>
      </p:sp>
      <p:sp>
        <p:nvSpPr>
          <p:cNvPr id="53251" name="Foliennummernplatzhalter 4">
            <a:extLst>
              <a:ext uri="{FF2B5EF4-FFF2-40B4-BE49-F238E27FC236}">
                <a16:creationId xmlns:a16="http://schemas.microsoft.com/office/drawing/2014/main" id="{C295B0E0-BC7C-7548-A704-7940557970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B3A767B-72E0-4F47-8F06-99EC0C258D8A}" type="slidenum">
              <a:rPr lang="de-DE" altLang="de-DE" smtClean="0">
                <a:solidFill>
                  <a:srgbClr val="898989"/>
                </a:solidFill>
              </a:rPr>
              <a:pPr/>
              <a:t>62</a:t>
            </a:fld>
            <a:endParaRPr lang="de-DE" altLang="de-DE">
              <a:solidFill>
                <a:srgbClr val="898989"/>
              </a:solidFill>
            </a:endParaRPr>
          </a:p>
        </p:txBody>
      </p:sp>
      <p:sp>
        <p:nvSpPr>
          <p:cNvPr id="9" name="TextBox 8">
            <a:extLst>
              <a:ext uri="{FF2B5EF4-FFF2-40B4-BE49-F238E27FC236}">
                <a16:creationId xmlns:a16="http://schemas.microsoft.com/office/drawing/2014/main" id="{B07DC818-C5D2-4A6A-813A-5C1E0F91EF07}"/>
              </a:ext>
            </a:extLst>
          </p:cNvPr>
          <p:cNvSpPr txBox="1"/>
          <p:nvPr/>
        </p:nvSpPr>
        <p:spPr>
          <a:xfrm>
            <a:off x="683568" y="915566"/>
            <a:ext cx="7488832" cy="2455031"/>
          </a:xfrm>
          <a:prstGeom prst="rect">
            <a:avLst/>
          </a:prstGeom>
          <a:noFill/>
        </p:spPr>
        <p:txBody>
          <a:bodyPr wrap="square">
            <a:spAutoFit/>
          </a:bodyPr>
          <a:lstStyle/>
          <a:p>
            <a:pPr marL="171450" marR="0" lvl="0" indent="-171450">
              <a:lnSpc>
                <a:spcPct val="107000"/>
              </a:lnSpc>
              <a:spcBef>
                <a:spcPts val="0"/>
              </a:spcBef>
              <a:spcAft>
                <a:spcPts val="0"/>
              </a:spcAft>
              <a:buFont typeface="Arial" panose="020B0604020202020204" pitchFamily="34" charset="0"/>
              <a:buChar char="•"/>
            </a:pP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https://single-market-economy.ec.europa.eu/sectors/fashion/fashion-and-high-end-industries/fashion-and-high-end-industries-eu_en</a:t>
            </a:r>
          </a:p>
          <a:p>
            <a:pPr marL="171450" marR="0" lvl="0" indent="-171450">
              <a:lnSpc>
                <a:spcPct val="107000"/>
              </a:lnSpc>
              <a:spcBef>
                <a:spcPts val="0"/>
              </a:spcBef>
              <a:spcAft>
                <a:spcPts val="0"/>
              </a:spcAft>
              <a:buFont typeface="Arial" panose="020B0604020202020204" pitchFamily="34" charset="0"/>
              <a:buChar char="•"/>
            </a:pP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https://ec.europa.eu/commission/sites/beta-political/files/political-guidelines-nextcommission_en.pdf</a:t>
            </a:r>
            <a:r>
              <a:rPr lang="en-GB" sz="1200" dirty="0">
                <a:effectLst/>
                <a:latin typeface="+mn-lt"/>
                <a:ea typeface="Calibri" panose="020F0502020204030204" pitchFamily="34" charset="0"/>
                <a:cs typeface="Times New Roman" panose="02020603050405020304" pitchFamily="18" charset="0"/>
              </a:rPr>
              <a:t>; </a:t>
            </a:r>
          </a:p>
          <a:p>
            <a:pPr marL="171450" marR="0" lvl="0" indent="-171450">
              <a:lnSpc>
                <a:spcPct val="107000"/>
              </a:lnSpc>
              <a:spcBef>
                <a:spcPts val="0"/>
              </a:spcBef>
              <a:spcAft>
                <a:spcPts val="0"/>
              </a:spcAft>
              <a:buFont typeface="Arial" panose="020B0604020202020204" pitchFamily="34" charset="0"/>
              <a:buChar char="•"/>
            </a:pPr>
            <a:r>
              <a:rPr lang="en-GB" sz="1200" u="sng" dirty="0">
                <a:solidFill>
                  <a:srgbClr val="777777"/>
                </a:solidFill>
                <a:effectLst/>
                <a:latin typeface="+mn-lt"/>
                <a:ea typeface="Times New Roman" panose="02020603050405020304" pitchFamily="18" charset="0"/>
                <a:cs typeface="Times New Roman" panose="02020603050405020304" pitchFamily="18" charset="0"/>
                <a:hlinkClick r:id="rId4"/>
              </a:rPr>
              <a:t>https://www.sas.com/sas/offers/20/artificial-intelligence-of-things.html?utm_source=google&amp;utm_medium=cpc&amp;utm_campaign=iot-gen-emea&amp;gclid=Cj0KCQiAr5iQBhCsARIsAPcwRONleFVHa31kgobhR7X_RC9bgvjUywbrAIOaxQEJnyLOR5nd3zSTxq4aAoASEALw_wcB</a:t>
            </a:r>
            <a:endParaRPr lang="en-GB" sz="1200" dirty="0">
              <a:latin typeface="+mn-lt"/>
              <a:ea typeface="Times New Roman" panose="02020603050405020304" pitchFamily="18"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GB" sz="1200" u="sng" dirty="0">
                <a:solidFill>
                  <a:srgbClr val="000000"/>
                </a:solidFill>
                <a:effectLst/>
                <a:latin typeface="+mn-lt"/>
                <a:ea typeface="Times New Roman" panose="02020603050405020304" pitchFamily="18" charset="0"/>
                <a:cs typeface="Times New Roman" panose="02020603050405020304" pitchFamily="18" charset="0"/>
                <a:hlinkClick r:id="rId5"/>
              </a:rPr>
              <a:t>https://in.apparelresources.com/technology-news/manufacturing-tech/industry-4-0-technologies-apparel-manufacturing-challenges-ahead/</a:t>
            </a:r>
            <a:endParaRPr lang="en-GB" sz="1200" dirty="0">
              <a:latin typeface="+mn-lt"/>
              <a:ea typeface="Times New Roman" panose="02020603050405020304" pitchFamily="18"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GB" sz="1200" u="sng" dirty="0">
                <a:solidFill>
                  <a:srgbClr val="777777"/>
                </a:solidFill>
                <a:effectLst/>
                <a:latin typeface="+mn-lt"/>
                <a:ea typeface="Times New Roman" panose="02020603050405020304" pitchFamily="18" charset="0"/>
                <a:cs typeface="Times New Roman" panose="02020603050405020304" pitchFamily="18" charset="0"/>
                <a:hlinkClick r:id="rId6"/>
              </a:rPr>
              <a:t>https://www.sgtgroup.net/en/expert-solutions-for-sustainable-textiles-and-apparel-production</a:t>
            </a:r>
            <a:endParaRPr lang="en-GB" sz="1200" u="sng" dirty="0">
              <a:solidFill>
                <a:srgbClr val="777777"/>
              </a:solidFill>
              <a:effectLst/>
              <a:latin typeface="+mn-lt"/>
              <a:ea typeface="Times New Roman" panose="02020603050405020304" pitchFamily="18" charset="0"/>
              <a:cs typeface="Times New Roman" panose="02020603050405020304" pitchFamily="18" charset="0"/>
            </a:endParaRPr>
          </a:p>
          <a:p>
            <a:pPr marL="171450" indent="-171450">
              <a:lnSpc>
                <a:spcPct val="107000"/>
              </a:lnSpc>
              <a:spcBef>
                <a:spcPts val="0"/>
              </a:spcBef>
              <a:spcAft>
                <a:spcPts val="0"/>
              </a:spcAft>
              <a:buFont typeface="Arial" panose="020B0604020202020204" pitchFamily="34" charset="0"/>
              <a:buChar char="•"/>
            </a:pPr>
            <a:r>
              <a:rPr lang="en-GB" sz="1200" u="sng" dirty="0">
                <a:solidFill>
                  <a:srgbClr val="0563C1"/>
                </a:solidFill>
                <a:effectLst/>
                <a:latin typeface="+mn-lt"/>
                <a:ea typeface="Calibri" panose="020F0502020204030204" pitchFamily="34" charset="0"/>
                <a:cs typeface="Times New Roman" panose="02020603050405020304" pitchFamily="18" charset="0"/>
                <a:hlinkClick r:id="rId7"/>
              </a:rPr>
              <a:t>https://unsplash.com</a:t>
            </a:r>
            <a:endParaRPr lang="en-GB" sz="1200" u="sng" dirty="0">
              <a:solidFill>
                <a:srgbClr val="777777"/>
              </a:solidFill>
              <a:latin typeface="+mn-l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endParaRPr lang="en-GB" sz="1200" dirty="0">
              <a:latin typeface="+mn-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108D69D-D4F0-4321-A7AB-AD6EE6F6A41D}"/>
              </a:ext>
            </a:extLst>
          </p:cNvPr>
          <p:cNvSpPr txBox="1"/>
          <p:nvPr/>
        </p:nvSpPr>
        <p:spPr>
          <a:xfrm>
            <a:off x="690828" y="233038"/>
            <a:ext cx="6408737" cy="600164"/>
          </a:xfrm>
          <a:prstGeom prst="rect">
            <a:avLst/>
          </a:prstGeom>
          <a:noFill/>
        </p:spPr>
        <p:txBody>
          <a:bodyPr>
            <a:spAutoFit/>
          </a:bodyPr>
          <a:lstStyle/>
          <a:p>
            <a:pPr>
              <a:defRPr/>
            </a:pPr>
            <a:r>
              <a:rPr lang="en-GB" sz="3300" dirty="0">
                <a:latin typeface="+mn-lt"/>
              </a:rPr>
              <a:t>References</a:t>
            </a:r>
            <a:r>
              <a:rPr lang="en-GB" sz="3300" b="1" dirty="0">
                <a:latin typeface="+mn-lt"/>
              </a:rPr>
              <a:t> </a:t>
            </a:r>
            <a:r>
              <a:rPr lang="en-GB" sz="3300" dirty="0">
                <a:latin typeface="+mn-lt"/>
              </a:rPr>
              <a:t>and further reading </a:t>
            </a:r>
            <a:endParaRPr lang="ro-RO" sz="3300" dirty="0">
              <a:latin typeface="+mn-lt"/>
            </a:endParaRPr>
          </a:p>
        </p:txBody>
      </p:sp>
    </p:spTree>
    <p:extLst>
      <p:ext uri="{BB962C8B-B14F-4D97-AF65-F5344CB8AC3E}">
        <p14:creationId xmlns:p14="http://schemas.microsoft.com/office/powerpoint/2010/main" val="3585840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id="{98C75CFD-DE51-4726-8FDB-84E546E4E507}"/>
              </a:ext>
            </a:extLst>
          </p:cNvPr>
          <p:cNvSpPr>
            <a:spLocks noGrp="1" noChangeArrowheads="1"/>
          </p:cNvSpPr>
          <p:nvPr>
            <p:ph type="title"/>
          </p:nvPr>
        </p:nvSpPr>
        <p:spPr/>
        <p:txBody>
          <a:bodyPr/>
          <a:lstStyle/>
          <a:p>
            <a:r>
              <a:rPr lang="de-DE" altLang="de-DE"/>
              <a:t>Contact</a:t>
            </a:r>
          </a:p>
        </p:txBody>
      </p:sp>
      <p:sp>
        <p:nvSpPr>
          <p:cNvPr id="103427" name="Inhaltsplatzhalter 2">
            <a:extLst>
              <a:ext uri="{FF2B5EF4-FFF2-40B4-BE49-F238E27FC236}">
                <a16:creationId xmlns:a16="http://schemas.microsoft.com/office/drawing/2014/main" id="{C8B682E2-8A72-4B28-A1AA-FF97DD8111C4}"/>
              </a:ext>
            </a:extLst>
          </p:cNvPr>
          <p:cNvSpPr>
            <a:spLocks noGrp="1" noChangeArrowheads="1"/>
          </p:cNvSpPr>
          <p:nvPr>
            <p:ph idx="1"/>
          </p:nvPr>
        </p:nvSpPr>
        <p:spPr/>
        <p:txBody>
          <a:bodyPr/>
          <a:lstStyle/>
          <a:p>
            <a:pPr marL="0" indent="0">
              <a:buFont typeface="Arial" panose="020B0604020202020204" pitchFamily="34" charset="0"/>
              <a:buNone/>
            </a:pPr>
            <a:r>
              <a:rPr lang="de-DE" altLang="de-DE" dirty="0"/>
              <a:t>The ″Gheorghe Asachi“ Technical University of Iasi- Romania</a:t>
            </a:r>
          </a:p>
          <a:p>
            <a:pPr marL="0" indent="0">
              <a:buFont typeface="Arial" panose="020B0604020202020204" pitchFamily="34" charset="0"/>
              <a:buNone/>
            </a:pPr>
            <a:r>
              <a:rPr lang="de-DE" altLang="de-DE" dirty="0"/>
              <a:t>Faculty of Industrial Design and Business Management </a:t>
            </a:r>
          </a:p>
          <a:p>
            <a:pPr marL="0" indent="0">
              <a:buFont typeface="Arial" panose="020B0604020202020204" pitchFamily="34" charset="0"/>
              <a:buNone/>
            </a:pPr>
            <a:r>
              <a:rPr lang="de-DE" altLang="de-DE" dirty="0"/>
              <a:t>Department of Knitting and Clothing Technology</a:t>
            </a:r>
          </a:p>
          <a:p>
            <a:pPr marL="0" indent="0">
              <a:buFont typeface="Arial" panose="020B0604020202020204" pitchFamily="34" charset="0"/>
              <a:buNone/>
            </a:pPr>
            <a:r>
              <a:rPr lang="de-DE" altLang="de-DE" dirty="0"/>
              <a:t>Professor dr.habil. Manuela Avadanei</a:t>
            </a:r>
          </a:p>
          <a:p>
            <a:pPr marL="0" indent="0">
              <a:buFont typeface="Arial" panose="020B0604020202020204" pitchFamily="34" charset="0"/>
              <a:buNone/>
            </a:pPr>
            <a:r>
              <a:rPr lang="de-DE" altLang="de-DE" dirty="0"/>
              <a:t>Professor dr.habil Mirela Blaga</a:t>
            </a:r>
          </a:p>
          <a:p>
            <a:pPr marL="0" indent="0">
              <a:buFont typeface="Arial" panose="020B0604020202020204" pitchFamily="34" charset="0"/>
              <a:buNone/>
            </a:pPr>
            <a:r>
              <a:rPr lang="de-DE" altLang="de-DE" dirty="0"/>
              <a:t>E-mails: </a:t>
            </a:r>
            <a:r>
              <a:rPr lang="de-DE" altLang="de-DE" dirty="0">
                <a:hlinkClick r:id="rId3"/>
              </a:rPr>
              <a:t>manuela_avadanei@yahoo.com</a:t>
            </a:r>
            <a:r>
              <a:rPr lang="de-DE" altLang="de-DE" dirty="0"/>
              <a:t>; </a:t>
            </a:r>
            <a:r>
              <a:rPr lang="de-DE" altLang="de-DE" dirty="0">
                <a:hlinkClick r:id="rId4"/>
              </a:rPr>
              <a:t>mavad@tex.tuiasi.ro</a:t>
            </a:r>
            <a:endParaRPr lang="de-DE" altLang="de-DE" dirty="0"/>
          </a:p>
          <a:p>
            <a:pPr marL="0" indent="0">
              <a:buFont typeface="Arial" panose="020B0604020202020204" pitchFamily="34" charset="0"/>
              <a:buNone/>
            </a:pPr>
            <a:r>
              <a:rPr lang="de-DE" altLang="de-DE" dirty="0"/>
              <a:t>               mirela_blaga@yahoo.com</a:t>
            </a:r>
          </a:p>
        </p:txBody>
      </p:sp>
      <p:sp>
        <p:nvSpPr>
          <p:cNvPr id="4" name="Fußzeilenplatzhalter 3">
            <a:extLst>
              <a:ext uri="{FF2B5EF4-FFF2-40B4-BE49-F238E27FC236}">
                <a16:creationId xmlns:a16="http://schemas.microsoft.com/office/drawing/2014/main" id="{A6FAAF7F-A0FD-492B-930C-6F2308D7BDE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31395D4-C882-4E9D-AD10-7377BE5420EE}"/>
              </a:ext>
            </a:extLst>
          </p:cNvPr>
          <p:cNvSpPr>
            <a:spLocks noGrp="1"/>
          </p:cNvSpPr>
          <p:nvPr>
            <p:ph type="sldNum" sz="quarter" idx="12"/>
          </p:nvPr>
        </p:nvSpPr>
        <p:spPr/>
        <p:txBody>
          <a:bodyPr/>
          <a:lstStyle/>
          <a:p>
            <a:pPr>
              <a:defRPr/>
            </a:pPr>
            <a:fld id="{D050FF5C-A71C-49AA-9179-18DD2E922648}" type="slidenum">
              <a:rPr lang="de-DE" altLang="de-DE" smtClean="0"/>
              <a:pPr>
                <a:defRPr/>
              </a:pPr>
              <a:t>63</a:t>
            </a:fld>
            <a:endParaRPr lang="de-DE" altLang="de-DE"/>
          </a:p>
        </p:txBody>
      </p:sp>
    </p:spTree>
  </p:cSld>
  <p:clrMapOvr>
    <a:masterClrMapping/>
  </p:clrMapOvr>
  <p:extLst>
    <p:ext uri="{6950BFC3-D8DA-4A85-94F7-54DA5524770B}">
      <p188:commentRel xmlns:p188="http://schemas.microsoft.com/office/powerpoint/2018/8/main" xmlns=""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7</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42950" y="186863"/>
            <a:ext cx="7285434"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European textile and clothing industry- overview </a:t>
            </a:r>
          </a:p>
        </p:txBody>
      </p:sp>
      <p:sp>
        <p:nvSpPr>
          <p:cNvPr id="2" name="TextBox 1">
            <a:extLst>
              <a:ext uri="{FF2B5EF4-FFF2-40B4-BE49-F238E27FC236}">
                <a16:creationId xmlns:a16="http://schemas.microsoft.com/office/drawing/2014/main" id="{B1647362-1018-94EA-5D16-BA5BC9FE1B52}"/>
              </a:ext>
            </a:extLst>
          </p:cNvPr>
          <p:cNvSpPr txBox="1"/>
          <p:nvPr/>
        </p:nvSpPr>
        <p:spPr>
          <a:xfrm>
            <a:off x="406595" y="1556087"/>
            <a:ext cx="3744416" cy="1477328"/>
          </a:xfrm>
          <a:prstGeom prst="rect">
            <a:avLst/>
          </a:prstGeom>
          <a:noFill/>
        </p:spPr>
        <p:txBody>
          <a:bodyPr wrap="square" rtlCol="0">
            <a:spAutoFit/>
          </a:bodyPr>
          <a:lstStyle/>
          <a:p>
            <a:r>
              <a:rPr lang="en-GB" dirty="0">
                <a:latin typeface="+mn-lt"/>
              </a:rPr>
              <a:t>Small and medium-sized enterprises predominate in this area.</a:t>
            </a:r>
          </a:p>
          <a:p>
            <a:endParaRPr lang="en-GB" b="1" i="1" dirty="0">
              <a:latin typeface="+mn-lt"/>
            </a:endParaRPr>
          </a:p>
          <a:p>
            <a:r>
              <a:rPr lang="en-GB" b="1" i="1" dirty="0">
                <a:latin typeface="+mn-lt"/>
              </a:rPr>
              <a:t>99,8% are micro and SMEs’ companies. </a:t>
            </a:r>
          </a:p>
        </p:txBody>
      </p:sp>
      <p:graphicFrame>
        <p:nvGraphicFramePr>
          <p:cNvPr id="8" name="Table 8">
            <a:extLst>
              <a:ext uri="{FF2B5EF4-FFF2-40B4-BE49-F238E27FC236}">
                <a16:creationId xmlns:a16="http://schemas.microsoft.com/office/drawing/2014/main" id="{7F0C8265-6D63-8457-F42E-B11AE4D16FDE}"/>
              </a:ext>
            </a:extLst>
          </p:cNvPr>
          <p:cNvGraphicFramePr>
            <a:graphicFrameLocks noGrp="1"/>
          </p:cNvGraphicFramePr>
          <p:nvPr>
            <p:extLst>
              <p:ext uri="{D42A27DB-BD31-4B8C-83A1-F6EECF244321}">
                <p14:modId xmlns:p14="http://schemas.microsoft.com/office/powerpoint/2010/main" val="2109603371"/>
              </p:ext>
            </p:extLst>
          </p:nvPr>
        </p:nvGraphicFramePr>
        <p:xfrm>
          <a:off x="4385667" y="1475659"/>
          <a:ext cx="4680520" cy="148336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1425885264"/>
                    </a:ext>
                  </a:extLst>
                </a:gridCol>
                <a:gridCol w="1152128">
                  <a:extLst>
                    <a:ext uri="{9D8B030D-6E8A-4147-A177-3AD203B41FA5}">
                      <a16:colId xmlns:a16="http://schemas.microsoft.com/office/drawing/2014/main" val="2426035052"/>
                    </a:ext>
                  </a:extLst>
                </a:gridCol>
              </a:tblGrid>
              <a:tr h="370840">
                <a:tc>
                  <a:txBody>
                    <a:bodyPr/>
                    <a:lstStyle/>
                    <a:p>
                      <a:r>
                        <a:rPr lang="en-US" dirty="0"/>
                        <a:t>Number of employees</a:t>
                      </a:r>
                      <a:endParaRPr lang="en-GB" dirty="0"/>
                    </a:p>
                  </a:txBody>
                  <a:tcPr/>
                </a:tc>
                <a:tc>
                  <a:txBody>
                    <a:bodyPr/>
                    <a:lstStyle/>
                    <a:p>
                      <a:r>
                        <a:rPr lang="en-US" dirty="0"/>
                        <a:t>Share (%)</a:t>
                      </a:r>
                      <a:endParaRPr lang="en-GB" dirty="0"/>
                    </a:p>
                  </a:txBody>
                  <a:tcPr/>
                </a:tc>
                <a:extLst>
                  <a:ext uri="{0D108BD9-81ED-4DB2-BD59-A6C34878D82A}">
                    <a16:rowId xmlns:a16="http://schemas.microsoft.com/office/drawing/2014/main" val="724785154"/>
                  </a:ext>
                </a:extLst>
              </a:tr>
              <a:tr h="370840">
                <a:tc>
                  <a:txBody>
                    <a:bodyPr/>
                    <a:lstStyle/>
                    <a:p>
                      <a:r>
                        <a:rPr lang="en-US" dirty="0"/>
                        <a:t>Micro [0-9]</a:t>
                      </a:r>
                      <a:endParaRPr lang="en-GB" dirty="0"/>
                    </a:p>
                  </a:txBody>
                  <a:tcPr/>
                </a:tc>
                <a:tc>
                  <a:txBody>
                    <a:bodyPr/>
                    <a:lstStyle/>
                    <a:p>
                      <a:r>
                        <a:rPr lang="en-US" dirty="0"/>
                        <a:t>88,8</a:t>
                      </a:r>
                      <a:endParaRPr lang="en-GB" dirty="0"/>
                    </a:p>
                  </a:txBody>
                  <a:tcPr/>
                </a:tc>
                <a:extLst>
                  <a:ext uri="{0D108BD9-81ED-4DB2-BD59-A6C34878D82A}">
                    <a16:rowId xmlns:a16="http://schemas.microsoft.com/office/drawing/2014/main" val="2942329533"/>
                  </a:ext>
                </a:extLst>
              </a:tr>
              <a:tr h="370840">
                <a:tc>
                  <a:txBody>
                    <a:bodyPr/>
                    <a:lstStyle/>
                    <a:p>
                      <a:r>
                        <a:rPr lang="en-US" dirty="0"/>
                        <a:t>Small and medium sized enterprises [10-249]</a:t>
                      </a:r>
                      <a:endParaRPr lang="en-GB" dirty="0"/>
                    </a:p>
                  </a:txBody>
                  <a:tcPr/>
                </a:tc>
                <a:tc>
                  <a:txBody>
                    <a:bodyPr/>
                    <a:lstStyle/>
                    <a:p>
                      <a:r>
                        <a:rPr lang="en-US" dirty="0"/>
                        <a:t>11,0</a:t>
                      </a:r>
                      <a:endParaRPr lang="en-GB" dirty="0"/>
                    </a:p>
                  </a:txBody>
                  <a:tcPr/>
                </a:tc>
                <a:extLst>
                  <a:ext uri="{0D108BD9-81ED-4DB2-BD59-A6C34878D82A}">
                    <a16:rowId xmlns:a16="http://schemas.microsoft.com/office/drawing/2014/main" val="3032464268"/>
                  </a:ext>
                </a:extLst>
              </a:tr>
              <a:tr h="370840">
                <a:tc>
                  <a:txBody>
                    <a:bodyPr/>
                    <a:lstStyle/>
                    <a:p>
                      <a:r>
                        <a:rPr lang="en-US" dirty="0"/>
                        <a:t>Large&gt;250</a:t>
                      </a:r>
                      <a:endParaRPr lang="en-GB" dirty="0"/>
                    </a:p>
                  </a:txBody>
                  <a:tcPr/>
                </a:tc>
                <a:tc>
                  <a:txBody>
                    <a:bodyPr/>
                    <a:lstStyle/>
                    <a:p>
                      <a:r>
                        <a:rPr lang="en-US" dirty="0"/>
                        <a:t>0,2</a:t>
                      </a:r>
                      <a:endParaRPr lang="en-GB" dirty="0"/>
                    </a:p>
                  </a:txBody>
                  <a:tcPr/>
                </a:tc>
                <a:extLst>
                  <a:ext uri="{0D108BD9-81ED-4DB2-BD59-A6C34878D82A}">
                    <a16:rowId xmlns:a16="http://schemas.microsoft.com/office/drawing/2014/main" val="1996237846"/>
                  </a:ext>
                </a:extLst>
              </a:tr>
            </a:tbl>
          </a:graphicData>
        </a:graphic>
      </p:graphicFrame>
      <p:sp>
        <p:nvSpPr>
          <p:cNvPr id="9" name="TextBox 8">
            <a:extLst>
              <a:ext uri="{FF2B5EF4-FFF2-40B4-BE49-F238E27FC236}">
                <a16:creationId xmlns:a16="http://schemas.microsoft.com/office/drawing/2014/main" id="{B78486A9-7149-F61D-3A9B-EDF976E00DFA}"/>
              </a:ext>
            </a:extLst>
          </p:cNvPr>
          <p:cNvSpPr txBox="1"/>
          <p:nvPr/>
        </p:nvSpPr>
        <p:spPr>
          <a:xfrm>
            <a:off x="5281021" y="2959019"/>
            <a:ext cx="3456384" cy="461665"/>
          </a:xfrm>
          <a:prstGeom prst="rect">
            <a:avLst/>
          </a:prstGeom>
          <a:noFill/>
        </p:spPr>
        <p:txBody>
          <a:bodyPr wrap="square" rtlCol="0">
            <a:spAutoFit/>
          </a:bodyPr>
          <a:lstStyle/>
          <a:p>
            <a:r>
              <a:rPr lang="pt-BR" sz="1200" dirty="0"/>
              <a:t>CC0 Avadanei, adapted from </a:t>
            </a:r>
            <a:r>
              <a:rPr lang="en-GB" sz="1200" dirty="0"/>
              <a:t>EURATEX Facts &amp; Key Figures (2022), p.9</a:t>
            </a:r>
          </a:p>
        </p:txBody>
      </p:sp>
      <p:pic>
        <p:nvPicPr>
          <p:cNvPr id="16" name="Picture 15">
            <a:extLst>
              <a:ext uri="{FF2B5EF4-FFF2-40B4-BE49-F238E27FC236}">
                <a16:creationId xmlns:a16="http://schemas.microsoft.com/office/drawing/2014/main" id="{580A8E35-7716-0149-383B-C3278D3CD566}"/>
              </a:ext>
            </a:extLst>
          </p:cNvPr>
          <p:cNvPicPr>
            <a:picLocks noChangeAspect="1"/>
          </p:cNvPicPr>
          <p:nvPr/>
        </p:nvPicPr>
        <p:blipFill rotWithShape="1">
          <a:blip r:embed="rId3"/>
          <a:srcRect l="816" t="13220" r="6522" b="19124"/>
          <a:stretch/>
        </p:blipFill>
        <p:spPr>
          <a:xfrm>
            <a:off x="406595" y="2959019"/>
            <a:ext cx="3632393" cy="2080280"/>
          </a:xfrm>
          <a:prstGeom prst="rect">
            <a:avLst/>
          </a:prstGeom>
        </p:spPr>
      </p:pic>
      <p:sp>
        <p:nvSpPr>
          <p:cNvPr id="17" name="TextBox 16">
            <a:extLst>
              <a:ext uri="{FF2B5EF4-FFF2-40B4-BE49-F238E27FC236}">
                <a16:creationId xmlns:a16="http://schemas.microsoft.com/office/drawing/2014/main" id="{ADABEABB-3C46-CEE3-8E12-81DAC27368E0}"/>
              </a:ext>
            </a:extLst>
          </p:cNvPr>
          <p:cNvSpPr txBox="1"/>
          <p:nvPr/>
        </p:nvSpPr>
        <p:spPr>
          <a:xfrm>
            <a:off x="4139952" y="4017059"/>
            <a:ext cx="3456384" cy="461665"/>
          </a:xfrm>
          <a:prstGeom prst="rect">
            <a:avLst/>
          </a:prstGeom>
          <a:noFill/>
        </p:spPr>
        <p:txBody>
          <a:bodyPr wrap="square" rtlCol="0">
            <a:spAutoFit/>
          </a:bodyPr>
          <a:lstStyle/>
          <a:p>
            <a:r>
              <a:rPr lang="pt-BR" sz="1200" dirty="0"/>
              <a:t>CC0 Avadanei, adapted from </a:t>
            </a:r>
            <a:r>
              <a:rPr lang="en-GB" sz="1200" dirty="0"/>
              <a:t>EURATEX Facts &amp; Key Figures (2022), p.9</a:t>
            </a:r>
          </a:p>
        </p:txBody>
      </p:sp>
    </p:spTree>
    <p:extLst>
      <p:ext uri="{BB962C8B-B14F-4D97-AF65-F5344CB8AC3E}">
        <p14:creationId xmlns:p14="http://schemas.microsoft.com/office/powerpoint/2010/main" val="340514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8</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611560" y="68911"/>
            <a:ext cx="7285434"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European textile and clothing industry- overview </a:t>
            </a:r>
          </a:p>
        </p:txBody>
      </p:sp>
      <p:pic>
        <p:nvPicPr>
          <p:cNvPr id="6" name="Picture 5">
            <a:extLst>
              <a:ext uri="{FF2B5EF4-FFF2-40B4-BE49-F238E27FC236}">
                <a16:creationId xmlns:a16="http://schemas.microsoft.com/office/drawing/2014/main" id="{404C454A-57A0-B0DA-E31E-17CC430A6244}"/>
              </a:ext>
            </a:extLst>
          </p:cNvPr>
          <p:cNvPicPr>
            <a:picLocks noChangeAspect="1"/>
          </p:cNvPicPr>
          <p:nvPr/>
        </p:nvPicPr>
        <p:blipFill>
          <a:blip r:embed="rId3"/>
          <a:stretch>
            <a:fillRect/>
          </a:stretch>
        </p:blipFill>
        <p:spPr>
          <a:xfrm>
            <a:off x="1907704" y="1214858"/>
            <a:ext cx="5442171" cy="3231105"/>
          </a:xfrm>
          <a:prstGeom prst="rect">
            <a:avLst/>
          </a:prstGeom>
        </p:spPr>
      </p:pic>
      <p:sp>
        <p:nvSpPr>
          <p:cNvPr id="10" name="TextBox 9">
            <a:extLst>
              <a:ext uri="{FF2B5EF4-FFF2-40B4-BE49-F238E27FC236}">
                <a16:creationId xmlns:a16="http://schemas.microsoft.com/office/drawing/2014/main" id="{755E959F-7D74-ED9C-F28E-6F7376258289}"/>
              </a:ext>
            </a:extLst>
          </p:cNvPr>
          <p:cNvSpPr txBox="1"/>
          <p:nvPr/>
        </p:nvSpPr>
        <p:spPr>
          <a:xfrm>
            <a:off x="2285999" y="4452313"/>
            <a:ext cx="4572000" cy="276999"/>
          </a:xfrm>
          <a:prstGeom prst="rect">
            <a:avLst/>
          </a:prstGeom>
          <a:noFill/>
        </p:spPr>
        <p:txBody>
          <a:bodyPr wrap="square">
            <a:spAutoFit/>
          </a:bodyPr>
          <a:lstStyle/>
          <a:p>
            <a:r>
              <a:rPr lang="en-GB" sz="1200" dirty="0"/>
              <a:t>CC BY </a:t>
            </a:r>
            <a:r>
              <a:rPr lang="en-GB" sz="1200" dirty="0" err="1"/>
              <a:t>Euratex</a:t>
            </a:r>
            <a:r>
              <a:rPr lang="en-GB" sz="1200" dirty="0"/>
              <a:t> Facts &amp; Key figures (2022),p.10</a:t>
            </a:r>
          </a:p>
        </p:txBody>
      </p:sp>
    </p:spTree>
    <p:extLst>
      <p:ext uri="{BB962C8B-B14F-4D97-AF65-F5344CB8AC3E}">
        <p14:creationId xmlns:p14="http://schemas.microsoft.com/office/powerpoint/2010/main" val="395774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BA5F8F5-FCDA-7E47-BF0E-9170EF808EBF}"/>
              </a:ext>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18436" name="Foliennummernplatzhalter 4">
            <a:extLst>
              <a:ext uri="{FF2B5EF4-FFF2-40B4-BE49-F238E27FC236}">
                <a16:creationId xmlns:a16="http://schemas.microsoft.com/office/drawing/2014/main" id="{069FBB68-D529-1744-8230-9E585C8BFF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BA43922-9522-B545-9410-2F7B70EBF490}" type="slidenum">
              <a:rPr lang="de-DE" altLang="de-DE" smtClean="0">
                <a:solidFill>
                  <a:srgbClr val="898989"/>
                </a:solidFill>
              </a:rPr>
              <a:pPr/>
              <a:t>9</a:t>
            </a:fld>
            <a:endParaRPr lang="de-DE" altLang="de-DE">
              <a:solidFill>
                <a:srgbClr val="898989"/>
              </a:solidFill>
            </a:endParaRPr>
          </a:p>
        </p:txBody>
      </p:sp>
      <p:sp>
        <p:nvSpPr>
          <p:cNvPr id="3" name="TextBox 2">
            <a:extLst>
              <a:ext uri="{FF2B5EF4-FFF2-40B4-BE49-F238E27FC236}">
                <a16:creationId xmlns:a16="http://schemas.microsoft.com/office/drawing/2014/main" id="{41D75466-0336-7A1A-DE37-44801D9828ED}"/>
              </a:ext>
            </a:extLst>
          </p:cNvPr>
          <p:cNvSpPr txBox="1"/>
          <p:nvPr/>
        </p:nvSpPr>
        <p:spPr>
          <a:xfrm>
            <a:off x="755576" y="195486"/>
            <a:ext cx="7285434" cy="1107996"/>
          </a:xfrm>
          <a:prstGeom prst="rect">
            <a:avLst/>
          </a:prstGeom>
          <a:noFill/>
        </p:spPr>
        <p:txBody>
          <a:bodyPr wrap="square">
            <a:spAutoFit/>
          </a:bodyPr>
          <a:lstStyle/>
          <a:p>
            <a:pPr marL="0" indent="0" eaLnBrk="1" hangingPunct="1">
              <a:buFont typeface="Arial" panose="020B0604020202020204" pitchFamily="34" charset="0"/>
              <a:buNone/>
            </a:pPr>
            <a:r>
              <a:rPr lang="en-US" altLang="de-DE" sz="3300" b="1" dirty="0">
                <a:latin typeface="+mj-lt"/>
                <a:cs typeface="Calibri" panose="020F0502020204030204" pitchFamily="34" charset="0"/>
                <a:sym typeface="Calibri" panose="020F0502020204030204" pitchFamily="34" charset="0"/>
              </a:rPr>
              <a:t>European textile and clothing industry- overview </a:t>
            </a:r>
          </a:p>
        </p:txBody>
      </p:sp>
      <p:sp>
        <p:nvSpPr>
          <p:cNvPr id="10" name="TextBox 9">
            <a:extLst>
              <a:ext uri="{FF2B5EF4-FFF2-40B4-BE49-F238E27FC236}">
                <a16:creationId xmlns:a16="http://schemas.microsoft.com/office/drawing/2014/main" id="{755E959F-7D74-ED9C-F28E-6F7376258289}"/>
              </a:ext>
            </a:extLst>
          </p:cNvPr>
          <p:cNvSpPr txBox="1"/>
          <p:nvPr/>
        </p:nvSpPr>
        <p:spPr>
          <a:xfrm>
            <a:off x="509861" y="4432368"/>
            <a:ext cx="3888432" cy="276999"/>
          </a:xfrm>
          <a:prstGeom prst="rect">
            <a:avLst/>
          </a:prstGeom>
          <a:noFill/>
        </p:spPr>
        <p:txBody>
          <a:bodyPr wrap="square">
            <a:spAutoFit/>
          </a:bodyPr>
          <a:lstStyle/>
          <a:p>
            <a:r>
              <a:rPr lang="en-GB" sz="1200" dirty="0"/>
              <a:t>CC BY </a:t>
            </a:r>
            <a:r>
              <a:rPr lang="en-GB" sz="1200" dirty="0" err="1"/>
              <a:t>Euratex</a:t>
            </a:r>
            <a:r>
              <a:rPr lang="en-GB" sz="1200" dirty="0"/>
              <a:t> Facts &amp; Key figures (2022),p.12</a:t>
            </a:r>
          </a:p>
        </p:txBody>
      </p:sp>
      <p:pic>
        <p:nvPicPr>
          <p:cNvPr id="12" name="Picture 11">
            <a:extLst>
              <a:ext uri="{FF2B5EF4-FFF2-40B4-BE49-F238E27FC236}">
                <a16:creationId xmlns:a16="http://schemas.microsoft.com/office/drawing/2014/main" id="{3B9D58C7-3458-E6D9-BDF3-B947B7265588}"/>
              </a:ext>
            </a:extLst>
          </p:cNvPr>
          <p:cNvPicPr>
            <a:picLocks noChangeAspect="1"/>
          </p:cNvPicPr>
          <p:nvPr/>
        </p:nvPicPr>
        <p:blipFill>
          <a:blip r:embed="rId3"/>
          <a:stretch>
            <a:fillRect/>
          </a:stretch>
        </p:blipFill>
        <p:spPr>
          <a:xfrm>
            <a:off x="444053" y="1504663"/>
            <a:ext cx="4020047" cy="2755632"/>
          </a:xfrm>
          <a:prstGeom prst="rect">
            <a:avLst/>
          </a:prstGeom>
        </p:spPr>
      </p:pic>
      <p:pic>
        <p:nvPicPr>
          <p:cNvPr id="13" name="Picture 12">
            <a:extLst>
              <a:ext uri="{FF2B5EF4-FFF2-40B4-BE49-F238E27FC236}">
                <a16:creationId xmlns:a16="http://schemas.microsoft.com/office/drawing/2014/main" id="{3DF48276-AC94-825E-0EC3-85F823241E99}"/>
              </a:ext>
            </a:extLst>
          </p:cNvPr>
          <p:cNvPicPr>
            <a:picLocks noChangeAspect="1"/>
          </p:cNvPicPr>
          <p:nvPr/>
        </p:nvPicPr>
        <p:blipFill rotWithShape="1">
          <a:blip r:embed="rId4"/>
          <a:srcRect l="8796"/>
          <a:stretch/>
        </p:blipFill>
        <p:spPr>
          <a:xfrm>
            <a:off x="4806368" y="1444311"/>
            <a:ext cx="4181304" cy="2755631"/>
          </a:xfrm>
          <a:prstGeom prst="rect">
            <a:avLst/>
          </a:prstGeom>
        </p:spPr>
      </p:pic>
      <p:sp>
        <p:nvSpPr>
          <p:cNvPr id="14" name="TextBox 13">
            <a:extLst>
              <a:ext uri="{FF2B5EF4-FFF2-40B4-BE49-F238E27FC236}">
                <a16:creationId xmlns:a16="http://schemas.microsoft.com/office/drawing/2014/main" id="{5C8FCAAB-31C3-EAE9-C43E-30E050CBE1F0}"/>
              </a:ext>
            </a:extLst>
          </p:cNvPr>
          <p:cNvSpPr txBox="1"/>
          <p:nvPr/>
        </p:nvSpPr>
        <p:spPr>
          <a:xfrm>
            <a:off x="5531288" y="4206292"/>
            <a:ext cx="3456384" cy="461665"/>
          </a:xfrm>
          <a:prstGeom prst="rect">
            <a:avLst/>
          </a:prstGeom>
          <a:noFill/>
        </p:spPr>
        <p:txBody>
          <a:bodyPr wrap="square" rtlCol="0">
            <a:spAutoFit/>
          </a:bodyPr>
          <a:lstStyle/>
          <a:p>
            <a:r>
              <a:rPr lang="pt-BR" sz="1200" dirty="0"/>
              <a:t>CC0 Avadanei, adapted from </a:t>
            </a:r>
            <a:r>
              <a:rPr lang="en-GB" sz="1200" dirty="0"/>
              <a:t>EURATEX Facts &amp; Key Figures (2022), p.13</a:t>
            </a:r>
          </a:p>
        </p:txBody>
      </p:sp>
    </p:spTree>
    <p:extLst>
      <p:ext uri="{BB962C8B-B14F-4D97-AF65-F5344CB8AC3E}">
        <p14:creationId xmlns:p14="http://schemas.microsoft.com/office/powerpoint/2010/main" val="2018053549"/>
      </p:ext>
    </p:extLst>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11271</Words>
  <Application>Microsoft Office PowerPoint</Application>
  <PresentationFormat>Bildschirmpräsentation (16:9)</PresentationFormat>
  <Paragraphs>855</Paragraphs>
  <Slides>63</Slides>
  <Notes>62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63</vt:i4>
      </vt:variant>
    </vt:vector>
  </HeadingPairs>
  <TitlesOfParts>
    <vt:vector size="73" baseType="lpstr">
      <vt:lpstr>-apple-system</vt:lpstr>
      <vt:lpstr>Arial</vt:lpstr>
      <vt:lpstr>Calibri</vt:lpstr>
      <vt:lpstr>Calibri Light</vt:lpstr>
      <vt:lpstr>Lato</vt:lpstr>
      <vt:lpstr>RO Sans</vt:lpstr>
      <vt:lpstr>Times New Roman</vt:lpstr>
      <vt:lpstr>Verdana</vt:lpstr>
      <vt:lpstr>Wingdings</vt:lpstr>
      <vt:lpstr>Finsternis</vt:lpstr>
      <vt:lpstr>Fashion DIET</vt:lpstr>
      <vt:lpstr>PowerPoint-Präsentation</vt:lpstr>
      <vt:lpstr>Learning Objectives</vt:lpstr>
      <vt:lpstr>Summary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Reflections on the topics presented</vt:lpstr>
      <vt:lpstr>Questions to think about</vt:lpstr>
      <vt:lpstr>PowerPoint-Präsentation</vt:lpstr>
      <vt:lpstr>PowerPoint-Präsentation</vt:lpstr>
      <vt:lpstr>PowerPoint-Präsentation</vt:lpstr>
      <vt:lpstr>Contact</vt:lpstr>
    </vt:vector>
  </TitlesOfParts>
  <Company>PH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Prof. Dr. Anne-Marie Grundmeier</dc:creator>
  <cp:lastModifiedBy>Wagner, Marlen</cp:lastModifiedBy>
  <cp:revision>608</cp:revision>
  <dcterms:modified xsi:type="dcterms:W3CDTF">2022-11-04T13:10:16Z</dcterms:modified>
</cp:coreProperties>
</file>