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17" r:id="rId4"/>
  </p:sldMasterIdLst>
  <p:notesMasterIdLst>
    <p:notesMasterId r:id="rId51"/>
  </p:notesMasterIdLst>
  <p:sldIdLst>
    <p:sldId id="356" r:id="rId5"/>
    <p:sldId id="429" r:id="rId6"/>
    <p:sldId id="1493" r:id="rId7"/>
    <p:sldId id="1501" r:id="rId8"/>
    <p:sldId id="1500" r:id="rId9"/>
    <p:sldId id="1503" r:id="rId10"/>
    <p:sldId id="1494" r:id="rId11"/>
    <p:sldId id="1495" r:id="rId12"/>
    <p:sldId id="1504" r:id="rId13"/>
    <p:sldId id="1506" r:id="rId14"/>
    <p:sldId id="1507" r:id="rId15"/>
    <p:sldId id="1509" r:id="rId16"/>
    <p:sldId id="1496" r:id="rId17"/>
    <p:sldId id="1497" r:id="rId18"/>
    <p:sldId id="1513" r:id="rId19"/>
    <p:sldId id="1519" r:id="rId20"/>
    <p:sldId id="1514" r:id="rId21"/>
    <p:sldId id="1515" r:id="rId22"/>
    <p:sldId id="1520" r:id="rId23"/>
    <p:sldId id="1516" r:id="rId24"/>
    <p:sldId id="1521" r:id="rId25"/>
    <p:sldId id="1517" r:id="rId26"/>
    <p:sldId id="1522" r:id="rId27"/>
    <p:sldId id="1518" r:id="rId28"/>
    <p:sldId id="1523" r:id="rId29"/>
    <p:sldId id="1537" r:id="rId30"/>
    <p:sldId id="1524" r:id="rId31"/>
    <p:sldId id="1527" r:id="rId32"/>
    <p:sldId id="1526" r:id="rId33"/>
    <p:sldId id="1530" r:id="rId34"/>
    <p:sldId id="1528" r:id="rId35"/>
    <p:sldId id="1531" r:id="rId36"/>
    <p:sldId id="1529" r:id="rId37"/>
    <p:sldId id="1508" r:id="rId38"/>
    <p:sldId id="1499" r:id="rId39"/>
    <p:sldId id="1502" r:id="rId40"/>
    <p:sldId id="1534" r:id="rId41"/>
    <p:sldId id="1538" r:id="rId42"/>
    <p:sldId id="1535" r:id="rId43"/>
    <p:sldId id="432" r:id="rId44"/>
    <p:sldId id="440" r:id="rId45"/>
    <p:sldId id="443" r:id="rId46"/>
    <p:sldId id="444" r:id="rId47"/>
    <p:sldId id="447" r:id="rId48"/>
    <p:sldId id="461" r:id="rId49"/>
    <p:sldId id="1536" r:id="rId50"/>
  </p:sldIdLst>
  <p:sldSz cx="9144000" cy="5143500" type="screen16x9"/>
  <p:notesSz cx="6858000" cy="9144000"/>
  <p:defaultTextStyle>
    <a:defPPr>
      <a:defRPr lang="de-DE"/>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5647">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rof. Dr. Anne-Marie Grundmeier" initials=""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3BCB2C-1CFE-4953-A6C7-7C0430B82227}" v="65" dt="2022-01-13T16:12:13.865"/>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87" autoAdjust="0"/>
    <p:restoredTop sz="88963" autoAdjust="0"/>
  </p:normalViewPr>
  <p:slideViewPr>
    <p:cSldViewPr>
      <p:cViewPr varScale="1">
        <p:scale>
          <a:sx n="80" d="100"/>
          <a:sy n="80" d="100"/>
        </p:scale>
        <p:origin x="1024" y="44"/>
      </p:cViewPr>
      <p:guideLst>
        <p:guide orient="horz" pos="1620"/>
        <p:guide pos="564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notesMaster" Target="notesMasters/notesMaster1.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041F53AE-0CA5-436D-B20E-9643611B745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de-DE"/>
          </a:p>
        </p:txBody>
      </p:sp>
      <p:sp>
        <p:nvSpPr>
          <p:cNvPr id="3" name="Datumsplatzhalter 2">
            <a:extLst>
              <a:ext uri="{FF2B5EF4-FFF2-40B4-BE49-F238E27FC236}">
                <a16:creationId xmlns:a16="http://schemas.microsoft.com/office/drawing/2014/main" id="{86D11B00-7389-4FB2-A75F-A6DE897B776E}"/>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40148E76-FF51-4AD4-AC58-3B6587BF01E3}" type="datetimeFigureOut">
              <a:rPr lang="de-DE"/>
              <a:pPr>
                <a:defRPr/>
              </a:pPr>
              <a:t>19.12.2022</a:t>
            </a:fld>
            <a:endParaRPr lang="de-DE"/>
          </a:p>
        </p:txBody>
      </p:sp>
      <p:sp>
        <p:nvSpPr>
          <p:cNvPr id="4" name="Folienbildplatzhalter 3">
            <a:extLst>
              <a:ext uri="{FF2B5EF4-FFF2-40B4-BE49-F238E27FC236}">
                <a16:creationId xmlns:a16="http://schemas.microsoft.com/office/drawing/2014/main" id="{228C5EF3-7EAA-44DA-ACE2-B9B2532C0BCE}"/>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a:extLst>
              <a:ext uri="{FF2B5EF4-FFF2-40B4-BE49-F238E27FC236}">
                <a16:creationId xmlns:a16="http://schemas.microsoft.com/office/drawing/2014/main" id="{6D12A663-B0E9-45BD-931F-1E6E70159E63}"/>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noProof="0"/>
              <a:t>Formatvorlagen des Textmasters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a:extLst>
              <a:ext uri="{FF2B5EF4-FFF2-40B4-BE49-F238E27FC236}">
                <a16:creationId xmlns:a16="http://schemas.microsoft.com/office/drawing/2014/main" id="{1EA2D55B-3422-4A79-A1E4-CE53E740E56A}"/>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de-DE"/>
          </a:p>
        </p:txBody>
      </p:sp>
      <p:sp>
        <p:nvSpPr>
          <p:cNvPr id="7" name="Foliennummernplatzhalter 6">
            <a:extLst>
              <a:ext uri="{FF2B5EF4-FFF2-40B4-BE49-F238E27FC236}">
                <a16:creationId xmlns:a16="http://schemas.microsoft.com/office/drawing/2014/main" id="{CEAB75A9-A505-48B5-B8FC-C492951FEE61}"/>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BFCF9846-5498-41F3-92E9-D8DA7A3DA68A}"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a:defRPr/>
            </a:pPr>
            <a:fld id="{BFCF9846-5498-41F3-92E9-D8DA7A3DA68A}" type="slidenum">
              <a:rPr lang="de-DE" altLang="de-DE" smtClean="0"/>
              <a:pPr>
                <a:defRPr/>
              </a:pPr>
              <a:t>4</a:t>
            </a:fld>
            <a:endParaRPr lang="de-DE" altLang="de-DE"/>
          </a:p>
        </p:txBody>
      </p:sp>
    </p:spTree>
    <p:extLst>
      <p:ext uri="{BB962C8B-B14F-4D97-AF65-F5344CB8AC3E}">
        <p14:creationId xmlns:p14="http://schemas.microsoft.com/office/powerpoint/2010/main" val="11175253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Ford, D. (1980). The development of buyer‐seller relationships in industrial markets. </a:t>
            </a:r>
            <a:r>
              <a:rPr lang="en-US" i="1" dirty="0"/>
              <a:t>European journal of marketing</a:t>
            </a:r>
            <a:r>
              <a:rPr lang="en-US" dirty="0"/>
              <a:t>.</a:t>
            </a:r>
          </a:p>
          <a:p>
            <a:endParaRPr lang="de-DE" dirty="0"/>
          </a:p>
        </p:txBody>
      </p:sp>
      <p:sp>
        <p:nvSpPr>
          <p:cNvPr id="4" name="Foliennummernplatzhalter 3"/>
          <p:cNvSpPr>
            <a:spLocks noGrp="1"/>
          </p:cNvSpPr>
          <p:nvPr>
            <p:ph type="sldNum" sz="quarter" idx="5"/>
          </p:nvPr>
        </p:nvSpPr>
        <p:spPr/>
        <p:txBody>
          <a:bodyPr/>
          <a:lstStyle/>
          <a:p>
            <a:pPr>
              <a:defRPr/>
            </a:pPr>
            <a:fld id="{BFCF9846-5498-41F3-92E9-D8DA7A3DA68A}" type="slidenum">
              <a:rPr lang="de-DE" altLang="de-DE" smtClean="0"/>
              <a:pPr>
                <a:defRPr/>
              </a:pPr>
              <a:t>19</a:t>
            </a:fld>
            <a:endParaRPr lang="de-DE" altLang="de-DE"/>
          </a:p>
        </p:txBody>
      </p:sp>
    </p:spTree>
    <p:extLst>
      <p:ext uri="{BB962C8B-B14F-4D97-AF65-F5344CB8AC3E}">
        <p14:creationId xmlns:p14="http://schemas.microsoft.com/office/powerpoint/2010/main" val="3263613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Ford, D. (1980). The development of buyer‐seller relationships in industrial markets. </a:t>
            </a:r>
            <a:r>
              <a:rPr lang="en-US" i="1" dirty="0"/>
              <a:t>European journal of marketing</a:t>
            </a:r>
            <a:r>
              <a:rPr lang="en-US" dirty="0"/>
              <a:t>.</a:t>
            </a:r>
          </a:p>
          <a:p>
            <a:endParaRPr lang="de-DE" dirty="0"/>
          </a:p>
        </p:txBody>
      </p:sp>
      <p:sp>
        <p:nvSpPr>
          <p:cNvPr id="4" name="Foliennummernplatzhalter 3"/>
          <p:cNvSpPr>
            <a:spLocks noGrp="1"/>
          </p:cNvSpPr>
          <p:nvPr>
            <p:ph type="sldNum" sz="quarter" idx="5"/>
          </p:nvPr>
        </p:nvSpPr>
        <p:spPr/>
        <p:txBody>
          <a:bodyPr/>
          <a:lstStyle/>
          <a:p>
            <a:pPr>
              <a:defRPr/>
            </a:pPr>
            <a:fld id="{BFCF9846-5498-41F3-92E9-D8DA7A3DA68A}" type="slidenum">
              <a:rPr lang="de-DE" altLang="de-DE" smtClean="0"/>
              <a:pPr>
                <a:defRPr/>
              </a:pPr>
              <a:t>20</a:t>
            </a:fld>
            <a:endParaRPr lang="de-DE" altLang="de-DE"/>
          </a:p>
        </p:txBody>
      </p:sp>
    </p:spTree>
    <p:extLst>
      <p:ext uri="{BB962C8B-B14F-4D97-AF65-F5344CB8AC3E}">
        <p14:creationId xmlns:p14="http://schemas.microsoft.com/office/powerpoint/2010/main" val="32295933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Ford, D. (1980). The development of buyer‐seller relationships in industrial markets. </a:t>
            </a:r>
            <a:r>
              <a:rPr lang="en-US" i="1" dirty="0"/>
              <a:t>European journal of marketing</a:t>
            </a:r>
            <a:r>
              <a:rPr lang="en-US" dirty="0"/>
              <a:t>.</a:t>
            </a:r>
          </a:p>
          <a:p>
            <a:endParaRPr lang="de-DE" dirty="0"/>
          </a:p>
        </p:txBody>
      </p:sp>
      <p:sp>
        <p:nvSpPr>
          <p:cNvPr id="4" name="Foliennummernplatzhalter 3"/>
          <p:cNvSpPr>
            <a:spLocks noGrp="1"/>
          </p:cNvSpPr>
          <p:nvPr>
            <p:ph type="sldNum" sz="quarter" idx="5"/>
          </p:nvPr>
        </p:nvSpPr>
        <p:spPr/>
        <p:txBody>
          <a:bodyPr/>
          <a:lstStyle/>
          <a:p>
            <a:pPr>
              <a:defRPr/>
            </a:pPr>
            <a:fld id="{BFCF9846-5498-41F3-92E9-D8DA7A3DA68A}" type="slidenum">
              <a:rPr lang="de-DE" altLang="de-DE" smtClean="0"/>
              <a:pPr>
                <a:defRPr/>
              </a:pPr>
              <a:t>21</a:t>
            </a:fld>
            <a:endParaRPr lang="de-DE" altLang="de-DE"/>
          </a:p>
        </p:txBody>
      </p:sp>
    </p:spTree>
    <p:extLst>
      <p:ext uri="{BB962C8B-B14F-4D97-AF65-F5344CB8AC3E}">
        <p14:creationId xmlns:p14="http://schemas.microsoft.com/office/powerpoint/2010/main" val="1502023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Ford, D. (1980). The development of buyer‐seller relationships in industrial markets. </a:t>
            </a:r>
            <a:r>
              <a:rPr lang="en-US" i="1" dirty="0"/>
              <a:t>European journal of marketing</a:t>
            </a:r>
            <a:r>
              <a:rPr lang="en-US" dirty="0"/>
              <a:t>.</a:t>
            </a:r>
          </a:p>
          <a:p>
            <a:endParaRPr lang="de-DE" dirty="0"/>
          </a:p>
        </p:txBody>
      </p:sp>
      <p:sp>
        <p:nvSpPr>
          <p:cNvPr id="4" name="Foliennummernplatzhalter 3"/>
          <p:cNvSpPr>
            <a:spLocks noGrp="1"/>
          </p:cNvSpPr>
          <p:nvPr>
            <p:ph type="sldNum" sz="quarter" idx="5"/>
          </p:nvPr>
        </p:nvSpPr>
        <p:spPr/>
        <p:txBody>
          <a:bodyPr/>
          <a:lstStyle/>
          <a:p>
            <a:pPr>
              <a:defRPr/>
            </a:pPr>
            <a:fld id="{BFCF9846-5498-41F3-92E9-D8DA7A3DA68A}" type="slidenum">
              <a:rPr lang="de-DE" altLang="de-DE" smtClean="0"/>
              <a:pPr>
                <a:defRPr/>
              </a:pPr>
              <a:t>22</a:t>
            </a:fld>
            <a:endParaRPr lang="de-DE" altLang="de-DE"/>
          </a:p>
        </p:txBody>
      </p:sp>
    </p:spTree>
    <p:extLst>
      <p:ext uri="{BB962C8B-B14F-4D97-AF65-F5344CB8AC3E}">
        <p14:creationId xmlns:p14="http://schemas.microsoft.com/office/powerpoint/2010/main" val="14602608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Ford, D. (1980). The development of buyer‐seller relationships in industrial markets. </a:t>
            </a:r>
            <a:r>
              <a:rPr lang="en-US" i="1" dirty="0"/>
              <a:t>European journal of marketing</a:t>
            </a:r>
            <a:r>
              <a:rPr lang="en-US" dirty="0"/>
              <a:t>.</a:t>
            </a:r>
          </a:p>
          <a:p>
            <a:endParaRPr lang="de-DE" dirty="0"/>
          </a:p>
        </p:txBody>
      </p:sp>
      <p:sp>
        <p:nvSpPr>
          <p:cNvPr id="4" name="Foliennummernplatzhalter 3"/>
          <p:cNvSpPr>
            <a:spLocks noGrp="1"/>
          </p:cNvSpPr>
          <p:nvPr>
            <p:ph type="sldNum" sz="quarter" idx="5"/>
          </p:nvPr>
        </p:nvSpPr>
        <p:spPr/>
        <p:txBody>
          <a:bodyPr/>
          <a:lstStyle/>
          <a:p>
            <a:pPr>
              <a:defRPr/>
            </a:pPr>
            <a:fld id="{BFCF9846-5498-41F3-92E9-D8DA7A3DA68A}" type="slidenum">
              <a:rPr lang="de-DE" altLang="de-DE" smtClean="0"/>
              <a:pPr>
                <a:defRPr/>
              </a:pPr>
              <a:t>23</a:t>
            </a:fld>
            <a:endParaRPr lang="de-DE" altLang="de-DE"/>
          </a:p>
        </p:txBody>
      </p:sp>
    </p:spTree>
    <p:extLst>
      <p:ext uri="{BB962C8B-B14F-4D97-AF65-F5344CB8AC3E}">
        <p14:creationId xmlns:p14="http://schemas.microsoft.com/office/powerpoint/2010/main" val="17104412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Ford, D. (1980). The development of buyer‐seller relationships in industrial markets. </a:t>
            </a:r>
            <a:r>
              <a:rPr lang="en-US" i="1" dirty="0"/>
              <a:t>European journal of marketing</a:t>
            </a:r>
            <a:r>
              <a:rPr lang="en-US" dirty="0"/>
              <a:t>.</a:t>
            </a:r>
          </a:p>
          <a:p>
            <a:endParaRPr lang="de-DE" dirty="0"/>
          </a:p>
        </p:txBody>
      </p:sp>
      <p:sp>
        <p:nvSpPr>
          <p:cNvPr id="4" name="Foliennummernplatzhalter 3"/>
          <p:cNvSpPr>
            <a:spLocks noGrp="1"/>
          </p:cNvSpPr>
          <p:nvPr>
            <p:ph type="sldNum" sz="quarter" idx="5"/>
          </p:nvPr>
        </p:nvSpPr>
        <p:spPr/>
        <p:txBody>
          <a:bodyPr/>
          <a:lstStyle/>
          <a:p>
            <a:pPr>
              <a:defRPr/>
            </a:pPr>
            <a:fld id="{BFCF9846-5498-41F3-92E9-D8DA7A3DA68A}" type="slidenum">
              <a:rPr lang="de-DE" altLang="de-DE" smtClean="0"/>
              <a:pPr>
                <a:defRPr/>
              </a:pPr>
              <a:t>24</a:t>
            </a:fld>
            <a:endParaRPr lang="de-DE" altLang="de-DE"/>
          </a:p>
        </p:txBody>
      </p:sp>
    </p:spTree>
    <p:extLst>
      <p:ext uri="{BB962C8B-B14F-4D97-AF65-F5344CB8AC3E}">
        <p14:creationId xmlns:p14="http://schemas.microsoft.com/office/powerpoint/2010/main" val="6020543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Ford, D. (1980). The development of buyer‐seller relationships in industrial markets. </a:t>
            </a:r>
            <a:r>
              <a:rPr lang="en-US" i="1" dirty="0"/>
              <a:t>European journal of marketing</a:t>
            </a:r>
            <a:r>
              <a:rPr lang="en-US" dirty="0"/>
              <a:t>.</a:t>
            </a:r>
          </a:p>
          <a:p>
            <a:endParaRPr lang="de-DE" dirty="0"/>
          </a:p>
        </p:txBody>
      </p:sp>
      <p:sp>
        <p:nvSpPr>
          <p:cNvPr id="4" name="Foliennummernplatzhalter 3"/>
          <p:cNvSpPr>
            <a:spLocks noGrp="1"/>
          </p:cNvSpPr>
          <p:nvPr>
            <p:ph type="sldNum" sz="quarter" idx="5"/>
          </p:nvPr>
        </p:nvSpPr>
        <p:spPr/>
        <p:txBody>
          <a:bodyPr/>
          <a:lstStyle/>
          <a:p>
            <a:pPr>
              <a:defRPr/>
            </a:pPr>
            <a:fld id="{BFCF9846-5498-41F3-92E9-D8DA7A3DA68A}" type="slidenum">
              <a:rPr lang="de-DE" altLang="de-DE" smtClean="0"/>
              <a:pPr>
                <a:defRPr/>
              </a:pPr>
              <a:t>25</a:t>
            </a:fld>
            <a:endParaRPr lang="de-DE" altLang="de-DE"/>
          </a:p>
        </p:txBody>
      </p:sp>
    </p:spTree>
    <p:extLst>
      <p:ext uri="{BB962C8B-B14F-4D97-AF65-F5344CB8AC3E}">
        <p14:creationId xmlns:p14="http://schemas.microsoft.com/office/powerpoint/2010/main" val="10045944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Ford, D. (1980). The development of buyer‐seller relationships in industrial markets. </a:t>
            </a:r>
            <a:r>
              <a:rPr lang="en-US" i="1" dirty="0"/>
              <a:t>European journal of marketing</a:t>
            </a:r>
            <a:r>
              <a:rPr lang="en-US" dirty="0"/>
              <a:t>.</a:t>
            </a:r>
          </a:p>
          <a:p>
            <a:endParaRPr lang="de-DE" dirty="0"/>
          </a:p>
        </p:txBody>
      </p:sp>
      <p:sp>
        <p:nvSpPr>
          <p:cNvPr id="4" name="Foliennummernplatzhalter 3"/>
          <p:cNvSpPr>
            <a:spLocks noGrp="1"/>
          </p:cNvSpPr>
          <p:nvPr>
            <p:ph type="sldNum" sz="quarter" idx="5"/>
          </p:nvPr>
        </p:nvSpPr>
        <p:spPr/>
        <p:txBody>
          <a:bodyPr/>
          <a:lstStyle/>
          <a:p>
            <a:pPr>
              <a:defRPr/>
            </a:pPr>
            <a:fld id="{BFCF9846-5498-41F3-92E9-D8DA7A3DA68A}" type="slidenum">
              <a:rPr lang="de-DE" altLang="de-DE" smtClean="0"/>
              <a:pPr>
                <a:defRPr/>
              </a:pPr>
              <a:t>26</a:t>
            </a:fld>
            <a:endParaRPr lang="de-DE" altLang="de-DE"/>
          </a:p>
        </p:txBody>
      </p:sp>
    </p:spTree>
    <p:extLst>
      <p:ext uri="{BB962C8B-B14F-4D97-AF65-F5344CB8AC3E}">
        <p14:creationId xmlns:p14="http://schemas.microsoft.com/office/powerpoint/2010/main" val="20954585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Ford, D. (1980). The development of buyer‐seller relationships in industrial markets. </a:t>
            </a:r>
            <a:r>
              <a:rPr lang="en-US" i="1" dirty="0"/>
              <a:t>European journal of marketing</a:t>
            </a:r>
            <a:r>
              <a:rPr lang="en-US" dirty="0"/>
              <a:t>.</a:t>
            </a:r>
          </a:p>
          <a:p>
            <a:endParaRPr lang="de-DE" dirty="0"/>
          </a:p>
        </p:txBody>
      </p:sp>
      <p:sp>
        <p:nvSpPr>
          <p:cNvPr id="4" name="Foliennummernplatzhalter 3"/>
          <p:cNvSpPr>
            <a:spLocks noGrp="1"/>
          </p:cNvSpPr>
          <p:nvPr>
            <p:ph type="sldNum" sz="quarter" idx="5"/>
          </p:nvPr>
        </p:nvSpPr>
        <p:spPr/>
        <p:txBody>
          <a:bodyPr/>
          <a:lstStyle/>
          <a:p>
            <a:pPr>
              <a:defRPr/>
            </a:pPr>
            <a:fld id="{BFCF9846-5498-41F3-92E9-D8DA7A3DA68A}" type="slidenum">
              <a:rPr lang="de-DE" altLang="de-DE" smtClean="0"/>
              <a:pPr>
                <a:defRPr/>
              </a:pPr>
              <a:t>27</a:t>
            </a:fld>
            <a:endParaRPr lang="de-DE" altLang="de-DE"/>
          </a:p>
        </p:txBody>
      </p:sp>
    </p:spTree>
    <p:extLst>
      <p:ext uri="{BB962C8B-B14F-4D97-AF65-F5344CB8AC3E}">
        <p14:creationId xmlns:p14="http://schemas.microsoft.com/office/powerpoint/2010/main" val="35732355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Ford, D. (1980). The development of buyer‐seller relationships in industrial markets. </a:t>
            </a:r>
            <a:r>
              <a:rPr lang="en-US" i="1" dirty="0"/>
              <a:t>European journal of marketing</a:t>
            </a:r>
            <a:r>
              <a:rPr lang="en-US" dirty="0"/>
              <a:t>.</a:t>
            </a:r>
          </a:p>
          <a:p>
            <a:endParaRPr lang="de-DE" dirty="0"/>
          </a:p>
        </p:txBody>
      </p:sp>
      <p:sp>
        <p:nvSpPr>
          <p:cNvPr id="4" name="Foliennummernplatzhalter 3"/>
          <p:cNvSpPr>
            <a:spLocks noGrp="1"/>
          </p:cNvSpPr>
          <p:nvPr>
            <p:ph type="sldNum" sz="quarter" idx="5"/>
          </p:nvPr>
        </p:nvSpPr>
        <p:spPr/>
        <p:txBody>
          <a:bodyPr/>
          <a:lstStyle/>
          <a:p>
            <a:pPr>
              <a:defRPr/>
            </a:pPr>
            <a:fld id="{BFCF9846-5498-41F3-92E9-D8DA7A3DA68A}" type="slidenum">
              <a:rPr lang="de-DE" altLang="de-DE" smtClean="0"/>
              <a:pPr>
                <a:defRPr/>
              </a:pPr>
              <a:t>28</a:t>
            </a:fld>
            <a:endParaRPr lang="de-DE" altLang="de-DE"/>
          </a:p>
        </p:txBody>
      </p:sp>
    </p:spTree>
    <p:extLst>
      <p:ext uri="{BB962C8B-B14F-4D97-AF65-F5344CB8AC3E}">
        <p14:creationId xmlns:p14="http://schemas.microsoft.com/office/powerpoint/2010/main" val="4130950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Ford, D. (1980). The development of buyer‐seller relationships in industrial markets. </a:t>
            </a:r>
            <a:r>
              <a:rPr lang="en-US" i="1" dirty="0"/>
              <a:t>European journal of marketing</a:t>
            </a:r>
            <a:r>
              <a:rPr lang="en-US" dirty="0"/>
              <a:t>.</a:t>
            </a:r>
          </a:p>
          <a:p>
            <a:endParaRPr lang="de-DE" dirty="0"/>
          </a:p>
        </p:txBody>
      </p:sp>
      <p:sp>
        <p:nvSpPr>
          <p:cNvPr id="4" name="Foliennummernplatzhalter 3"/>
          <p:cNvSpPr>
            <a:spLocks noGrp="1"/>
          </p:cNvSpPr>
          <p:nvPr>
            <p:ph type="sldNum" sz="quarter" idx="5"/>
          </p:nvPr>
        </p:nvSpPr>
        <p:spPr/>
        <p:txBody>
          <a:bodyPr/>
          <a:lstStyle/>
          <a:p>
            <a:pPr>
              <a:defRPr/>
            </a:pPr>
            <a:fld id="{BFCF9846-5498-41F3-92E9-D8DA7A3DA68A}" type="slidenum">
              <a:rPr lang="de-DE" altLang="de-DE" smtClean="0"/>
              <a:pPr>
                <a:defRPr/>
              </a:pPr>
              <a:t>11</a:t>
            </a:fld>
            <a:endParaRPr lang="de-DE" altLang="de-DE"/>
          </a:p>
        </p:txBody>
      </p:sp>
    </p:spTree>
    <p:extLst>
      <p:ext uri="{BB962C8B-B14F-4D97-AF65-F5344CB8AC3E}">
        <p14:creationId xmlns:p14="http://schemas.microsoft.com/office/powerpoint/2010/main" val="34386946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Ford, D. (1980). The development of buyer‐seller relationships in industrial markets. </a:t>
            </a:r>
            <a:r>
              <a:rPr lang="en-US" i="1" dirty="0"/>
              <a:t>European journal of marketing</a:t>
            </a:r>
            <a:r>
              <a:rPr lang="en-US" dirty="0"/>
              <a:t>.</a:t>
            </a:r>
          </a:p>
          <a:p>
            <a:endParaRPr lang="de-DE" dirty="0"/>
          </a:p>
        </p:txBody>
      </p:sp>
      <p:sp>
        <p:nvSpPr>
          <p:cNvPr id="4" name="Foliennummernplatzhalter 3"/>
          <p:cNvSpPr>
            <a:spLocks noGrp="1"/>
          </p:cNvSpPr>
          <p:nvPr>
            <p:ph type="sldNum" sz="quarter" idx="5"/>
          </p:nvPr>
        </p:nvSpPr>
        <p:spPr/>
        <p:txBody>
          <a:bodyPr/>
          <a:lstStyle/>
          <a:p>
            <a:pPr>
              <a:defRPr/>
            </a:pPr>
            <a:fld id="{BFCF9846-5498-41F3-92E9-D8DA7A3DA68A}" type="slidenum">
              <a:rPr lang="de-DE" altLang="de-DE" smtClean="0"/>
              <a:pPr>
                <a:defRPr/>
              </a:pPr>
              <a:t>29</a:t>
            </a:fld>
            <a:endParaRPr lang="de-DE" altLang="de-DE"/>
          </a:p>
        </p:txBody>
      </p:sp>
    </p:spTree>
    <p:extLst>
      <p:ext uri="{BB962C8B-B14F-4D97-AF65-F5344CB8AC3E}">
        <p14:creationId xmlns:p14="http://schemas.microsoft.com/office/powerpoint/2010/main" val="39687015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Ford, D. (1980). The development of buyer‐seller relationships in industrial markets. </a:t>
            </a:r>
            <a:r>
              <a:rPr lang="en-US" i="1" dirty="0"/>
              <a:t>European journal of marketing</a:t>
            </a:r>
            <a:r>
              <a:rPr lang="en-US" dirty="0"/>
              <a:t>.</a:t>
            </a:r>
          </a:p>
          <a:p>
            <a:endParaRPr lang="de-DE" dirty="0"/>
          </a:p>
        </p:txBody>
      </p:sp>
      <p:sp>
        <p:nvSpPr>
          <p:cNvPr id="4" name="Foliennummernplatzhalter 3"/>
          <p:cNvSpPr>
            <a:spLocks noGrp="1"/>
          </p:cNvSpPr>
          <p:nvPr>
            <p:ph type="sldNum" sz="quarter" idx="5"/>
          </p:nvPr>
        </p:nvSpPr>
        <p:spPr/>
        <p:txBody>
          <a:bodyPr/>
          <a:lstStyle/>
          <a:p>
            <a:pPr>
              <a:defRPr/>
            </a:pPr>
            <a:fld id="{BFCF9846-5498-41F3-92E9-D8DA7A3DA68A}" type="slidenum">
              <a:rPr lang="de-DE" altLang="de-DE" smtClean="0"/>
              <a:pPr>
                <a:defRPr/>
              </a:pPr>
              <a:t>30</a:t>
            </a:fld>
            <a:endParaRPr lang="de-DE" altLang="de-DE"/>
          </a:p>
        </p:txBody>
      </p:sp>
    </p:spTree>
    <p:extLst>
      <p:ext uri="{BB962C8B-B14F-4D97-AF65-F5344CB8AC3E}">
        <p14:creationId xmlns:p14="http://schemas.microsoft.com/office/powerpoint/2010/main" val="23171646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Ford, D. (1980). The development of buyer‐seller relationships in industrial markets. </a:t>
            </a:r>
            <a:r>
              <a:rPr lang="en-US" i="1" dirty="0"/>
              <a:t>European journal of marketing</a:t>
            </a:r>
            <a:r>
              <a:rPr lang="en-US" dirty="0"/>
              <a:t>.</a:t>
            </a:r>
          </a:p>
          <a:p>
            <a:endParaRPr lang="de-DE" dirty="0"/>
          </a:p>
        </p:txBody>
      </p:sp>
      <p:sp>
        <p:nvSpPr>
          <p:cNvPr id="4" name="Foliennummernplatzhalter 3"/>
          <p:cNvSpPr>
            <a:spLocks noGrp="1"/>
          </p:cNvSpPr>
          <p:nvPr>
            <p:ph type="sldNum" sz="quarter" idx="5"/>
          </p:nvPr>
        </p:nvSpPr>
        <p:spPr/>
        <p:txBody>
          <a:bodyPr/>
          <a:lstStyle/>
          <a:p>
            <a:pPr>
              <a:defRPr/>
            </a:pPr>
            <a:fld id="{BFCF9846-5498-41F3-92E9-D8DA7A3DA68A}" type="slidenum">
              <a:rPr lang="de-DE" altLang="de-DE" smtClean="0"/>
              <a:pPr>
                <a:defRPr/>
              </a:pPr>
              <a:t>31</a:t>
            </a:fld>
            <a:endParaRPr lang="de-DE" altLang="de-DE"/>
          </a:p>
        </p:txBody>
      </p:sp>
    </p:spTree>
    <p:extLst>
      <p:ext uri="{BB962C8B-B14F-4D97-AF65-F5344CB8AC3E}">
        <p14:creationId xmlns:p14="http://schemas.microsoft.com/office/powerpoint/2010/main" val="6711159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Ford, D. (1980). The development of buyer‐seller relationships in industrial markets. </a:t>
            </a:r>
            <a:r>
              <a:rPr lang="en-US" i="1" dirty="0"/>
              <a:t>European journal of marketing</a:t>
            </a:r>
            <a:r>
              <a:rPr lang="en-US" dirty="0"/>
              <a:t>.</a:t>
            </a:r>
          </a:p>
          <a:p>
            <a:endParaRPr lang="de-DE" dirty="0"/>
          </a:p>
        </p:txBody>
      </p:sp>
      <p:sp>
        <p:nvSpPr>
          <p:cNvPr id="4" name="Foliennummernplatzhalter 3"/>
          <p:cNvSpPr>
            <a:spLocks noGrp="1"/>
          </p:cNvSpPr>
          <p:nvPr>
            <p:ph type="sldNum" sz="quarter" idx="5"/>
          </p:nvPr>
        </p:nvSpPr>
        <p:spPr/>
        <p:txBody>
          <a:bodyPr/>
          <a:lstStyle/>
          <a:p>
            <a:pPr>
              <a:defRPr/>
            </a:pPr>
            <a:fld id="{BFCF9846-5498-41F3-92E9-D8DA7A3DA68A}" type="slidenum">
              <a:rPr lang="de-DE" altLang="de-DE" smtClean="0"/>
              <a:pPr>
                <a:defRPr/>
              </a:pPr>
              <a:t>32</a:t>
            </a:fld>
            <a:endParaRPr lang="de-DE" altLang="de-DE"/>
          </a:p>
        </p:txBody>
      </p:sp>
    </p:spTree>
    <p:extLst>
      <p:ext uri="{BB962C8B-B14F-4D97-AF65-F5344CB8AC3E}">
        <p14:creationId xmlns:p14="http://schemas.microsoft.com/office/powerpoint/2010/main" val="10485099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Ford, D. (1980). The development of buyer‐seller relationships in industrial markets. </a:t>
            </a:r>
            <a:r>
              <a:rPr lang="en-US" i="1" dirty="0"/>
              <a:t>European journal of marketing</a:t>
            </a:r>
            <a:r>
              <a:rPr lang="en-US" dirty="0"/>
              <a:t>.</a:t>
            </a:r>
          </a:p>
          <a:p>
            <a:endParaRPr lang="de-DE" dirty="0"/>
          </a:p>
        </p:txBody>
      </p:sp>
      <p:sp>
        <p:nvSpPr>
          <p:cNvPr id="4" name="Foliennummernplatzhalter 3"/>
          <p:cNvSpPr>
            <a:spLocks noGrp="1"/>
          </p:cNvSpPr>
          <p:nvPr>
            <p:ph type="sldNum" sz="quarter" idx="5"/>
          </p:nvPr>
        </p:nvSpPr>
        <p:spPr/>
        <p:txBody>
          <a:bodyPr/>
          <a:lstStyle/>
          <a:p>
            <a:pPr>
              <a:defRPr/>
            </a:pPr>
            <a:fld id="{BFCF9846-5498-41F3-92E9-D8DA7A3DA68A}" type="slidenum">
              <a:rPr lang="de-DE" altLang="de-DE" smtClean="0"/>
              <a:pPr>
                <a:defRPr/>
              </a:pPr>
              <a:t>33</a:t>
            </a:fld>
            <a:endParaRPr lang="de-DE" altLang="de-DE"/>
          </a:p>
        </p:txBody>
      </p:sp>
    </p:spTree>
    <p:extLst>
      <p:ext uri="{BB962C8B-B14F-4D97-AF65-F5344CB8AC3E}">
        <p14:creationId xmlns:p14="http://schemas.microsoft.com/office/powerpoint/2010/main" val="35500360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40</a:t>
            </a:fld>
            <a:endParaRPr lang="de-DE" alt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41</a:t>
            </a:fld>
            <a:endParaRPr lang="de-DE" altLang="de-DE"/>
          </a:p>
        </p:txBody>
      </p:sp>
    </p:spTree>
    <p:extLst>
      <p:ext uri="{BB962C8B-B14F-4D97-AF65-F5344CB8AC3E}">
        <p14:creationId xmlns:p14="http://schemas.microsoft.com/office/powerpoint/2010/main" val="5953180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42</a:t>
            </a:fld>
            <a:endParaRPr lang="de-DE" altLang="de-DE"/>
          </a:p>
        </p:txBody>
      </p:sp>
    </p:spTree>
    <p:extLst>
      <p:ext uri="{BB962C8B-B14F-4D97-AF65-F5344CB8AC3E}">
        <p14:creationId xmlns:p14="http://schemas.microsoft.com/office/powerpoint/2010/main" val="13890461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mn-lt"/>
                <a:ea typeface="+mn-ea"/>
                <a:cs typeface="+mn-cs"/>
              </a:rPr>
              <a:t>Typically, prominent European apparel retailers adopt a mix of each of the three presented ways to source their garments</a:t>
            </a:r>
            <a:endParaRPr lang="de-DE" sz="1200" kern="1200" dirty="0">
              <a:solidFill>
                <a:schemeClr val="tx1"/>
              </a:solidFill>
              <a:effectLst/>
              <a:latin typeface="+mn-lt"/>
              <a:ea typeface="+mn-ea"/>
              <a:cs typeface="+mn-cs"/>
            </a:endParaRPr>
          </a:p>
          <a:p>
            <a:r>
              <a:rPr lang="de-DE" altLang="de-DE" dirty="0"/>
              <a:t>FIGURE: Own</a:t>
            </a:r>
            <a:r>
              <a:rPr lang="de-DE" altLang="de-DE" baseline="0" dirty="0"/>
              <a:t> </a:t>
            </a:r>
            <a:r>
              <a:rPr lang="de-DE" altLang="de-DE" baseline="0" dirty="0" err="1"/>
              <a:t>illustration</a:t>
            </a:r>
            <a:r>
              <a:rPr lang="de-DE" altLang="de-DE" baseline="0" dirty="0"/>
              <a:t> </a:t>
            </a:r>
            <a:r>
              <a:rPr lang="de-DE" altLang="de-DE" baseline="0" dirty="0" err="1"/>
              <a:t>by</a:t>
            </a:r>
            <a:r>
              <a:rPr lang="de-DE" altLang="de-DE" baseline="0"/>
              <a:t> Deniz Köksal</a:t>
            </a:r>
            <a:endParaRPr lang="de-DE"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43</a:t>
            </a:fld>
            <a:endParaRPr lang="de-DE" altLang="de-DE"/>
          </a:p>
        </p:txBody>
      </p:sp>
    </p:spTree>
    <p:extLst>
      <p:ext uri="{BB962C8B-B14F-4D97-AF65-F5344CB8AC3E}">
        <p14:creationId xmlns:p14="http://schemas.microsoft.com/office/powerpoint/2010/main" val="4359450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44</a:t>
            </a:fld>
            <a:endParaRPr lang="de-DE" altLang="de-DE"/>
          </a:p>
        </p:txBody>
      </p:sp>
    </p:spTree>
    <p:extLst>
      <p:ext uri="{BB962C8B-B14F-4D97-AF65-F5344CB8AC3E}">
        <p14:creationId xmlns:p14="http://schemas.microsoft.com/office/powerpoint/2010/main" val="3337571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Ford, D. (1980). The development of buyer‐seller relationships in industrial markets. </a:t>
            </a:r>
            <a:r>
              <a:rPr lang="en-US" i="1" dirty="0"/>
              <a:t>European journal of marketing</a:t>
            </a:r>
            <a:r>
              <a:rPr lang="en-US" dirty="0"/>
              <a:t>.</a:t>
            </a:r>
          </a:p>
          <a:p>
            <a:endParaRPr lang="de-DE" dirty="0"/>
          </a:p>
        </p:txBody>
      </p:sp>
      <p:sp>
        <p:nvSpPr>
          <p:cNvPr id="4" name="Foliennummernplatzhalter 3"/>
          <p:cNvSpPr>
            <a:spLocks noGrp="1"/>
          </p:cNvSpPr>
          <p:nvPr>
            <p:ph type="sldNum" sz="quarter" idx="5"/>
          </p:nvPr>
        </p:nvSpPr>
        <p:spPr/>
        <p:txBody>
          <a:bodyPr/>
          <a:lstStyle/>
          <a:p>
            <a:pPr>
              <a:defRPr/>
            </a:pPr>
            <a:fld id="{BFCF9846-5498-41F3-92E9-D8DA7A3DA68A}" type="slidenum">
              <a:rPr lang="de-DE" altLang="de-DE" smtClean="0"/>
              <a:pPr>
                <a:defRPr/>
              </a:pPr>
              <a:t>12</a:t>
            </a:fld>
            <a:endParaRPr lang="de-DE" altLang="de-DE"/>
          </a:p>
        </p:txBody>
      </p:sp>
    </p:spTree>
    <p:extLst>
      <p:ext uri="{BB962C8B-B14F-4D97-AF65-F5344CB8AC3E}">
        <p14:creationId xmlns:p14="http://schemas.microsoft.com/office/powerpoint/2010/main" val="19935723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45</a:t>
            </a:fld>
            <a:endParaRPr lang="de-DE" altLang="de-DE"/>
          </a:p>
        </p:txBody>
      </p:sp>
    </p:spTree>
    <p:extLst>
      <p:ext uri="{BB962C8B-B14F-4D97-AF65-F5344CB8AC3E}">
        <p14:creationId xmlns:p14="http://schemas.microsoft.com/office/powerpoint/2010/main" val="865757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Ford, D. (1980). The development of buyer‐seller relationships in industrial markets. </a:t>
            </a:r>
            <a:r>
              <a:rPr lang="en-US" i="1" dirty="0"/>
              <a:t>European journal of marketing</a:t>
            </a:r>
            <a:r>
              <a:rPr lang="en-US" dirty="0"/>
              <a:t>.</a:t>
            </a:r>
          </a:p>
          <a:p>
            <a:endParaRPr lang="de-DE" dirty="0"/>
          </a:p>
        </p:txBody>
      </p:sp>
      <p:sp>
        <p:nvSpPr>
          <p:cNvPr id="4" name="Foliennummernplatzhalter 3"/>
          <p:cNvSpPr>
            <a:spLocks noGrp="1"/>
          </p:cNvSpPr>
          <p:nvPr>
            <p:ph type="sldNum" sz="quarter" idx="5"/>
          </p:nvPr>
        </p:nvSpPr>
        <p:spPr/>
        <p:txBody>
          <a:bodyPr/>
          <a:lstStyle/>
          <a:p>
            <a:pPr>
              <a:defRPr/>
            </a:pPr>
            <a:fld id="{BFCF9846-5498-41F3-92E9-D8DA7A3DA68A}" type="slidenum">
              <a:rPr lang="de-DE" altLang="de-DE" smtClean="0"/>
              <a:pPr>
                <a:defRPr/>
              </a:pPr>
              <a:t>13</a:t>
            </a:fld>
            <a:endParaRPr lang="de-DE" altLang="de-DE"/>
          </a:p>
        </p:txBody>
      </p:sp>
    </p:spTree>
    <p:extLst>
      <p:ext uri="{BB962C8B-B14F-4D97-AF65-F5344CB8AC3E}">
        <p14:creationId xmlns:p14="http://schemas.microsoft.com/office/powerpoint/2010/main" val="118060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Ford, D. (1980). The development of buyer‐seller relationships in industrial markets. </a:t>
            </a:r>
            <a:r>
              <a:rPr lang="en-US" i="1" dirty="0"/>
              <a:t>European journal of marketing</a:t>
            </a:r>
            <a:r>
              <a:rPr lang="en-US" dirty="0"/>
              <a:t>.</a:t>
            </a:r>
          </a:p>
          <a:p>
            <a:endParaRPr lang="de-DE" dirty="0"/>
          </a:p>
        </p:txBody>
      </p:sp>
      <p:sp>
        <p:nvSpPr>
          <p:cNvPr id="4" name="Foliennummernplatzhalter 3"/>
          <p:cNvSpPr>
            <a:spLocks noGrp="1"/>
          </p:cNvSpPr>
          <p:nvPr>
            <p:ph type="sldNum" sz="quarter" idx="5"/>
          </p:nvPr>
        </p:nvSpPr>
        <p:spPr/>
        <p:txBody>
          <a:bodyPr/>
          <a:lstStyle/>
          <a:p>
            <a:pPr>
              <a:defRPr/>
            </a:pPr>
            <a:fld id="{BFCF9846-5498-41F3-92E9-D8DA7A3DA68A}" type="slidenum">
              <a:rPr lang="de-DE" altLang="de-DE" smtClean="0"/>
              <a:pPr>
                <a:defRPr/>
              </a:pPr>
              <a:t>14</a:t>
            </a:fld>
            <a:endParaRPr lang="de-DE" altLang="de-DE"/>
          </a:p>
        </p:txBody>
      </p:sp>
    </p:spTree>
    <p:extLst>
      <p:ext uri="{BB962C8B-B14F-4D97-AF65-F5344CB8AC3E}">
        <p14:creationId xmlns:p14="http://schemas.microsoft.com/office/powerpoint/2010/main" val="37393424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Ford, D. (1980). The development of buyer‐seller relationships in industrial markets. </a:t>
            </a:r>
            <a:r>
              <a:rPr lang="en-US" i="1" dirty="0"/>
              <a:t>European journal of marketing</a:t>
            </a:r>
            <a:r>
              <a:rPr lang="en-US" dirty="0"/>
              <a:t>.</a:t>
            </a:r>
          </a:p>
          <a:p>
            <a:endParaRPr lang="de-DE" dirty="0"/>
          </a:p>
        </p:txBody>
      </p:sp>
      <p:sp>
        <p:nvSpPr>
          <p:cNvPr id="4" name="Foliennummernplatzhalter 3"/>
          <p:cNvSpPr>
            <a:spLocks noGrp="1"/>
          </p:cNvSpPr>
          <p:nvPr>
            <p:ph type="sldNum" sz="quarter" idx="5"/>
          </p:nvPr>
        </p:nvSpPr>
        <p:spPr/>
        <p:txBody>
          <a:bodyPr/>
          <a:lstStyle/>
          <a:p>
            <a:pPr>
              <a:defRPr/>
            </a:pPr>
            <a:fld id="{BFCF9846-5498-41F3-92E9-D8DA7A3DA68A}" type="slidenum">
              <a:rPr lang="de-DE" altLang="de-DE" smtClean="0"/>
              <a:pPr>
                <a:defRPr/>
              </a:pPr>
              <a:t>15</a:t>
            </a:fld>
            <a:endParaRPr lang="de-DE" altLang="de-DE"/>
          </a:p>
        </p:txBody>
      </p:sp>
    </p:spTree>
    <p:extLst>
      <p:ext uri="{BB962C8B-B14F-4D97-AF65-F5344CB8AC3E}">
        <p14:creationId xmlns:p14="http://schemas.microsoft.com/office/powerpoint/2010/main" val="534433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Ford, D. (1980). The development of buyer‐seller relationships in industrial markets. </a:t>
            </a:r>
            <a:r>
              <a:rPr lang="en-US" i="1" dirty="0"/>
              <a:t>European journal of marketing</a:t>
            </a:r>
            <a:r>
              <a:rPr lang="en-US" dirty="0"/>
              <a:t>.</a:t>
            </a:r>
          </a:p>
          <a:p>
            <a:endParaRPr lang="de-DE" dirty="0"/>
          </a:p>
        </p:txBody>
      </p:sp>
      <p:sp>
        <p:nvSpPr>
          <p:cNvPr id="4" name="Foliennummernplatzhalter 3"/>
          <p:cNvSpPr>
            <a:spLocks noGrp="1"/>
          </p:cNvSpPr>
          <p:nvPr>
            <p:ph type="sldNum" sz="quarter" idx="5"/>
          </p:nvPr>
        </p:nvSpPr>
        <p:spPr/>
        <p:txBody>
          <a:bodyPr/>
          <a:lstStyle/>
          <a:p>
            <a:pPr>
              <a:defRPr/>
            </a:pPr>
            <a:fld id="{BFCF9846-5498-41F3-92E9-D8DA7A3DA68A}" type="slidenum">
              <a:rPr lang="de-DE" altLang="de-DE" smtClean="0"/>
              <a:pPr>
                <a:defRPr/>
              </a:pPr>
              <a:t>16</a:t>
            </a:fld>
            <a:endParaRPr lang="de-DE" altLang="de-DE"/>
          </a:p>
        </p:txBody>
      </p:sp>
    </p:spTree>
    <p:extLst>
      <p:ext uri="{BB962C8B-B14F-4D97-AF65-F5344CB8AC3E}">
        <p14:creationId xmlns:p14="http://schemas.microsoft.com/office/powerpoint/2010/main" val="7716289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Ford, D. (1980). The development of buyer‐seller relationships in industrial markets. </a:t>
            </a:r>
            <a:r>
              <a:rPr lang="en-US" i="1" dirty="0"/>
              <a:t>European journal of marketing</a:t>
            </a:r>
            <a:r>
              <a:rPr lang="en-US" dirty="0"/>
              <a:t>.</a:t>
            </a:r>
          </a:p>
          <a:p>
            <a:endParaRPr lang="de-DE" dirty="0"/>
          </a:p>
        </p:txBody>
      </p:sp>
      <p:sp>
        <p:nvSpPr>
          <p:cNvPr id="4" name="Foliennummernplatzhalter 3"/>
          <p:cNvSpPr>
            <a:spLocks noGrp="1"/>
          </p:cNvSpPr>
          <p:nvPr>
            <p:ph type="sldNum" sz="quarter" idx="5"/>
          </p:nvPr>
        </p:nvSpPr>
        <p:spPr/>
        <p:txBody>
          <a:bodyPr/>
          <a:lstStyle/>
          <a:p>
            <a:pPr>
              <a:defRPr/>
            </a:pPr>
            <a:fld id="{BFCF9846-5498-41F3-92E9-D8DA7A3DA68A}" type="slidenum">
              <a:rPr lang="de-DE" altLang="de-DE" smtClean="0"/>
              <a:pPr>
                <a:defRPr/>
              </a:pPr>
              <a:t>17</a:t>
            </a:fld>
            <a:endParaRPr lang="de-DE" altLang="de-DE"/>
          </a:p>
        </p:txBody>
      </p:sp>
    </p:spTree>
    <p:extLst>
      <p:ext uri="{BB962C8B-B14F-4D97-AF65-F5344CB8AC3E}">
        <p14:creationId xmlns:p14="http://schemas.microsoft.com/office/powerpoint/2010/main" val="11873292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Ford, D. (1980). The development of buyer‐seller relationships in industrial markets. </a:t>
            </a:r>
            <a:r>
              <a:rPr lang="en-US" i="1" dirty="0"/>
              <a:t>European journal of marketing</a:t>
            </a:r>
            <a:r>
              <a:rPr lang="en-US" dirty="0"/>
              <a:t>.</a:t>
            </a:r>
          </a:p>
          <a:p>
            <a:endParaRPr lang="de-DE" dirty="0"/>
          </a:p>
        </p:txBody>
      </p:sp>
      <p:sp>
        <p:nvSpPr>
          <p:cNvPr id="4" name="Foliennummernplatzhalter 3"/>
          <p:cNvSpPr>
            <a:spLocks noGrp="1"/>
          </p:cNvSpPr>
          <p:nvPr>
            <p:ph type="sldNum" sz="quarter" idx="5"/>
          </p:nvPr>
        </p:nvSpPr>
        <p:spPr/>
        <p:txBody>
          <a:bodyPr/>
          <a:lstStyle/>
          <a:p>
            <a:pPr>
              <a:defRPr/>
            </a:pPr>
            <a:fld id="{BFCF9846-5498-41F3-92E9-D8DA7A3DA68A}" type="slidenum">
              <a:rPr lang="de-DE" altLang="de-DE" smtClean="0"/>
              <a:pPr>
                <a:defRPr/>
              </a:pPr>
              <a:t>18</a:t>
            </a:fld>
            <a:endParaRPr lang="de-DE" altLang="de-DE"/>
          </a:p>
        </p:txBody>
      </p:sp>
    </p:spTree>
    <p:extLst>
      <p:ext uri="{BB962C8B-B14F-4D97-AF65-F5344CB8AC3E}">
        <p14:creationId xmlns:p14="http://schemas.microsoft.com/office/powerpoint/2010/main" val="719431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de-DE"/>
              <a:t>Mastertitelformat bearbeiten</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en-US" dirty="0"/>
          </a:p>
        </p:txBody>
      </p:sp>
      <p:sp>
        <p:nvSpPr>
          <p:cNvPr id="4" name="Date Placeholder 3">
            <a:extLst>
              <a:ext uri="{FF2B5EF4-FFF2-40B4-BE49-F238E27FC236}">
                <a16:creationId xmlns:a16="http://schemas.microsoft.com/office/drawing/2014/main" id="{E4D5C3DC-9721-4E28-9BEC-3C6744652F8D}"/>
              </a:ext>
            </a:extLst>
          </p:cNvPr>
          <p:cNvSpPr>
            <a:spLocks noGrp="1"/>
          </p:cNvSpPr>
          <p:nvPr>
            <p:ph type="dt" sz="half" idx="10"/>
          </p:nvPr>
        </p:nvSpPr>
        <p:spPr/>
        <p:txBody>
          <a:bodyPr/>
          <a:lstStyle>
            <a:lvl1pPr>
              <a:defRPr/>
            </a:lvl1pPr>
          </a:lstStyle>
          <a:p>
            <a:pPr>
              <a:defRPr/>
            </a:pPr>
            <a:endParaRPr lang="de-DE" altLang="de-DE"/>
          </a:p>
        </p:txBody>
      </p:sp>
      <p:sp>
        <p:nvSpPr>
          <p:cNvPr id="5" name="Footer Placeholder 4">
            <a:extLst>
              <a:ext uri="{FF2B5EF4-FFF2-40B4-BE49-F238E27FC236}">
                <a16:creationId xmlns:a16="http://schemas.microsoft.com/office/drawing/2014/main" id="{B2FD22CC-EA76-48E5-9C31-436356DEFA38}"/>
              </a:ext>
            </a:extLst>
          </p:cNvPr>
          <p:cNvSpPr>
            <a:spLocks noGrp="1"/>
          </p:cNvSpPr>
          <p:nvPr>
            <p:ph type="ftr" sz="quarter" idx="11"/>
          </p:nvPr>
        </p:nvSpPr>
        <p:spPr/>
        <p:txBody>
          <a:bodyPr/>
          <a:lstStyle>
            <a:lvl1pPr>
              <a:defRPr/>
            </a:lvl1pPr>
          </a:lstStyle>
          <a:p>
            <a:pPr>
              <a:defRPr/>
            </a:pPr>
            <a:r>
              <a:rPr lang="en-US" altLang="de-DE"/>
              <a:t>Fashion DIET</a:t>
            </a:r>
            <a:endParaRPr lang="de-DE" altLang="de-DE"/>
          </a:p>
        </p:txBody>
      </p:sp>
      <p:sp>
        <p:nvSpPr>
          <p:cNvPr id="6" name="Slide Number Placeholder 5">
            <a:extLst>
              <a:ext uri="{FF2B5EF4-FFF2-40B4-BE49-F238E27FC236}">
                <a16:creationId xmlns:a16="http://schemas.microsoft.com/office/drawing/2014/main" id="{A99C5A90-03C4-4713-A5AC-F28AB754192B}"/>
              </a:ext>
            </a:extLst>
          </p:cNvPr>
          <p:cNvSpPr>
            <a:spLocks noGrp="1"/>
          </p:cNvSpPr>
          <p:nvPr>
            <p:ph type="sldNum" sz="quarter" idx="12"/>
          </p:nvPr>
        </p:nvSpPr>
        <p:spPr>
          <a:xfrm>
            <a:off x="5292725" y="4767263"/>
            <a:ext cx="2057400" cy="274637"/>
          </a:xfrm>
        </p:spPr>
        <p:txBody>
          <a:bodyPr/>
          <a:lstStyle>
            <a:lvl1pPr>
              <a:defRPr/>
            </a:lvl1pPr>
          </a:lstStyle>
          <a:p>
            <a:pPr>
              <a:defRPr/>
            </a:pPr>
            <a:fld id="{2ED8E88A-9D81-41FC-8D44-75B3B52CECBD}" type="slidenum">
              <a:rPr lang="de-DE" altLang="de-DE"/>
              <a:pPr>
                <a:defRPr/>
              </a:pPr>
              <a:t>‹Nr.›</a:t>
            </a:fld>
            <a:endParaRPr lang="de-DE" altLang="de-DE"/>
          </a:p>
        </p:txBody>
      </p:sp>
    </p:spTree>
    <p:extLst>
      <p:ext uri="{BB962C8B-B14F-4D97-AF65-F5344CB8AC3E}">
        <p14:creationId xmlns:p14="http://schemas.microsoft.com/office/powerpoint/2010/main" val="2194889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
Zweite Ebene
Dritte Ebene
Vierte Ebene
Fünfte Ebene</a:t>
            </a:r>
            <a:endParaRPr lang="en-US" dirty="0"/>
          </a:p>
        </p:txBody>
      </p:sp>
      <p:sp>
        <p:nvSpPr>
          <p:cNvPr id="4" name="Date Placeholder 3">
            <a:extLst>
              <a:ext uri="{FF2B5EF4-FFF2-40B4-BE49-F238E27FC236}">
                <a16:creationId xmlns:a16="http://schemas.microsoft.com/office/drawing/2014/main" id="{C91123F5-E8E4-4F9F-BE5E-1F692D773DEC}"/>
              </a:ext>
            </a:extLst>
          </p:cNvPr>
          <p:cNvSpPr>
            <a:spLocks noGrp="1"/>
          </p:cNvSpPr>
          <p:nvPr>
            <p:ph type="dt" sz="half" idx="10"/>
          </p:nvPr>
        </p:nvSpPr>
        <p:spPr/>
        <p:txBody>
          <a:bodyPr/>
          <a:lstStyle>
            <a:lvl1pPr>
              <a:defRPr/>
            </a:lvl1pPr>
          </a:lstStyle>
          <a:p>
            <a:pPr>
              <a:defRPr/>
            </a:pPr>
            <a:endParaRPr lang="de-DE" altLang="de-DE"/>
          </a:p>
        </p:txBody>
      </p:sp>
      <p:sp>
        <p:nvSpPr>
          <p:cNvPr id="5" name="Footer Placeholder 4">
            <a:extLst>
              <a:ext uri="{FF2B5EF4-FFF2-40B4-BE49-F238E27FC236}">
                <a16:creationId xmlns:a16="http://schemas.microsoft.com/office/drawing/2014/main" id="{5914AF95-F54F-4205-B1E5-E938C27820E0}"/>
              </a:ext>
            </a:extLst>
          </p:cNvPr>
          <p:cNvSpPr>
            <a:spLocks noGrp="1"/>
          </p:cNvSpPr>
          <p:nvPr>
            <p:ph type="ftr" sz="quarter" idx="11"/>
          </p:nvPr>
        </p:nvSpPr>
        <p:spPr/>
        <p:txBody>
          <a:bodyPr/>
          <a:lstStyle>
            <a:lvl1pPr>
              <a:defRPr/>
            </a:lvl1pPr>
          </a:lstStyle>
          <a:p>
            <a:pPr>
              <a:defRPr/>
            </a:pPr>
            <a:r>
              <a:rPr lang="en-US" altLang="de-DE"/>
              <a:t>Fashion DIET</a:t>
            </a:r>
            <a:endParaRPr lang="de-DE" altLang="de-DE"/>
          </a:p>
        </p:txBody>
      </p:sp>
      <p:sp>
        <p:nvSpPr>
          <p:cNvPr id="6" name="Slide Number Placeholder 5">
            <a:extLst>
              <a:ext uri="{FF2B5EF4-FFF2-40B4-BE49-F238E27FC236}">
                <a16:creationId xmlns:a16="http://schemas.microsoft.com/office/drawing/2014/main" id="{918C06F3-9B38-4A8A-B264-2611872F5FA5}"/>
              </a:ext>
            </a:extLst>
          </p:cNvPr>
          <p:cNvSpPr>
            <a:spLocks noGrp="1"/>
          </p:cNvSpPr>
          <p:nvPr>
            <p:ph type="sldNum" sz="quarter" idx="12"/>
          </p:nvPr>
        </p:nvSpPr>
        <p:spPr/>
        <p:txBody>
          <a:bodyPr/>
          <a:lstStyle>
            <a:lvl1pPr>
              <a:defRPr/>
            </a:lvl1pPr>
          </a:lstStyle>
          <a:p>
            <a:pPr>
              <a:defRPr/>
            </a:pPr>
            <a:fld id="{0956BDBF-EBED-499B-A428-38874B714874}" type="slidenum">
              <a:rPr lang="de-DE" altLang="de-DE"/>
              <a:pPr>
                <a:defRPr/>
              </a:pPr>
              <a:t>‹Nr.›</a:t>
            </a:fld>
            <a:endParaRPr lang="de-DE" altLang="de-DE"/>
          </a:p>
        </p:txBody>
      </p:sp>
    </p:spTree>
    <p:extLst>
      <p:ext uri="{BB962C8B-B14F-4D97-AF65-F5344CB8AC3E}">
        <p14:creationId xmlns:p14="http://schemas.microsoft.com/office/powerpoint/2010/main" val="3247839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de-DE"/>
              <a:t>Mastertextformat bearbeiten
Zweite Ebene
Dritte Ebene
Vierte Ebene
Fünfte Ebene</a:t>
            </a:r>
            <a:endParaRPr lang="en-US" dirty="0"/>
          </a:p>
        </p:txBody>
      </p:sp>
      <p:sp>
        <p:nvSpPr>
          <p:cNvPr id="4" name="Date Placeholder 3">
            <a:extLst>
              <a:ext uri="{FF2B5EF4-FFF2-40B4-BE49-F238E27FC236}">
                <a16:creationId xmlns:a16="http://schemas.microsoft.com/office/drawing/2014/main" id="{89D8D389-B218-45A1-B821-0FE99CD23FAB}"/>
              </a:ext>
            </a:extLst>
          </p:cNvPr>
          <p:cNvSpPr>
            <a:spLocks noGrp="1"/>
          </p:cNvSpPr>
          <p:nvPr>
            <p:ph type="dt" sz="half" idx="10"/>
          </p:nvPr>
        </p:nvSpPr>
        <p:spPr/>
        <p:txBody>
          <a:bodyPr/>
          <a:lstStyle>
            <a:lvl1pPr>
              <a:defRPr/>
            </a:lvl1pPr>
          </a:lstStyle>
          <a:p>
            <a:pPr>
              <a:defRPr/>
            </a:pPr>
            <a:endParaRPr lang="de-DE" altLang="de-DE"/>
          </a:p>
        </p:txBody>
      </p:sp>
      <p:sp>
        <p:nvSpPr>
          <p:cNvPr id="5" name="Footer Placeholder 4">
            <a:extLst>
              <a:ext uri="{FF2B5EF4-FFF2-40B4-BE49-F238E27FC236}">
                <a16:creationId xmlns:a16="http://schemas.microsoft.com/office/drawing/2014/main" id="{49B278B7-8DC0-4F0B-8390-1F887874A417}"/>
              </a:ext>
            </a:extLst>
          </p:cNvPr>
          <p:cNvSpPr>
            <a:spLocks noGrp="1"/>
          </p:cNvSpPr>
          <p:nvPr>
            <p:ph type="ftr" sz="quarter" idx="11"/>
          </p:nvPr>
        </p:nvSpPr>
        <p:spPr/>
        <p:txBody>
          <a:bodyPr/>
          <a:lstStyle>
            <a:lvl1pPr>
              <a:defRPr/>
            </a:lvl1pPr>
          </a:lstStyle>
          <a:p>
            <a:pPr>
              <a:defRPr/>
            </a:pPr>
            <a:r>
              <a:rPr lang="en-US" altLang="de-DE"/>
              <a:t>Fashion DIET</a:t>
            </a:r>
            <a:endParaRPr lang="de-DE" altLang="de-DE"/>
          </a:p>
        </p:txBody>
      </p:sp>
      <p:sp>
        <p:nvSpPr>
          <p:cNvPr id="6" name="Slide Number Placeholder 5">
            <a:extLst>
              <a:ext uri="{FF2B5EF4-FFF2-40B4-BE49-F238E27FC236}">
                <a16:creationId xmlns:a16="http://schemas.microsoft.com/office/drawing/2014/main" id="{BCE66D0D-9415-4E11-A93E-35FA56403B6F}"/>
              </a:ext>
            </a:extLst>
          </p:cNvPr>
          <p:cNvSpPr>
            <a:spLocks noGrp="1"/>
          </p:cNvSpPr>
          <p:nvPr>
            <p:ph type="sldNum" sz="quarter" idx="12"/>
          </p:nvPr>
        </p:nvSpPr>
        <p:spPr/>
        <p:txBody>
          <a:bodyPr/>
          <a:lstStyle>
            <a:lvl1pPr>
              <a:defRPr/>
            </a:lvl1pPr>
          </a:lstStyle>
          <a:p>
            <a:pPr>
              <a:defRPr/>
            </a:pPr>
            <a:fld id="{E859BA4F-F488-494D-91B1-56958E275C03}" type="slidenum">
              <a:rPr lang="de-DE" altLang="de-DE"/>
              <a:pPr>
                <a:defRPr/>
              </a:pPr>
              <a:t>‹Nr.›</a:t>
            </a:fld>
            <a:endParaRPr lang="de-DE" altLang="de-DE"/>
          </a:p>
        </p:txBody>
      </p:sp>
    </p:spTree>
    <p:extLst>
      <p:ext uri="{BB962C8B-B14F-4D97-AF65-F5344CB8AC3E}">
        <p14:creationId xmlns:p14="http://schemas.microsoft.com/office/powerpoint/2010/main" val="1049158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
Zweite Ebene
Dritte Ebene
Vierte Ebene
Fünfte Ebene</a:t>
            </a:r>
            <a:endParaRPr lang="en-US" dirty="0"/>
          </a:p>
        </p:txBody>
      </p:sp>
      <p:sp>
        <p:nvSpPr>
          <p:cNvPr id="4" name="Date Placeholder 3">
            <a:extLst>
              <a:ext uri="{FF2B5EF4-FFF2-40B4-BE49-F238E27FC236}">
                <a16:creationId xmlns:a16="http://schemas.microsoft.com/office/drawing/2014/main" id="{D6D26F89-0747-4659-8465-9DCF1231FFE5}"/>
              </a:ext>
            </a:extLst>
          </p:cNvPr>
          <p:cNvSpPr>
            <a:spLocks noGrp="1"/>
          </p:cNvSpPr>
          <p:nvPr>
            <p:ph type="dt" sz="half" idx="10"/>
          </p:nvPr>
        </p:nvSpPr>
        <p:spPr/>
        <p:txBody>
          <a:bodyPr/>
          <a:lstStyle>
            <a:lvl1pPr>
              <a:defRPr/>
            </a:lvl1pPr>
          </a:lstStyle>
          <a:p>
            <a:pPr>
              <a:defRPr/>
            </a:pPr>
            <a:endParaRPr lang="de-DE" altLang="de-DE"/>
          </a:p>
        </p:txBody>
      </p:sp>
      <p:sp>
        <p:nvSpPr>
          <p:cNvPr id="5" name="Footer Placeholder 4">
            <a:extLst>
              <a:ext uri="{FF2B5EF4-FFF2-40B4-BE49-F238E27FC236}">
                <a16:creationId xmlns:a16="http://schemas.microsoft.com/office/drawing/2014/main" id="{8896FF2B-501B-4F05-8DAF-F32B829E17A7}"/>
              </a:ext>
            </a:extLst>
          </p:cNvPr>
          <p:cNvSpPr>
            <a:spLocks noGrp="1"/>
          </p:cNvSpPr>
          <p:nvPr>
            <p:ph type="ftr" sz="quarter" idx="11"/>
          </p:nvPr>
        </p:nvSpPr>
        <p:spPr/>
        <p:txBody>
          <a:bodyPr/>
          <a:lstStyle>
            <a:lvl1pPr>
              <a:defRPr/>
            </a:lvl1pPr>
          </a:lstStyle>
          <a:p>
            <a:pPr>
              <a:defRPr/>
            </a:pPr>
            <a:r>
              <a:rPr lang="en-US" altLang="de-DE"/>
              <a:t>Fashion DIET</a:t>
            </a:r>
            <a:endParaRPr lang="de-DE" altLang="de-DE"/>
          </a:p>
        </p:txBody>
      </p:sp>
      <p:sp>
        <p:nvSpPr>
          <p:cNvPr id="6" name="Slide Number Placeholder 5">
            <a:extLst>
              <a:ext uri="{FF2B5EF4-FFF2-40B4-BE49-F238E27FC236}">
                <a16:creationId xmlns:a16="http://schemas.microsoft.com/office/drawing/2014/main" id="{174CF66E-B5D9-488F-B6B6-9D532758C89B}"/>
              </a:ext>
            </a:extLst>
          </p:cNvPr>
          <p:cNvSpPr>
            <a:spLocks noGrp="1"/>
          </p:cNvSpPr>
          <p:nvPr>
            <p:ph type="sldNum" sz="quarter" idx="12"/>
          </p:nvPr>
        </p:nvSpPr>
        <p:spPr/>
        <p:txBody>
          <a:bodyPr/>
          <a:lstStyle>
            <a:lvl1pPr>
              <a:defRPr/>
            </a:lvl1pPr>
          </a:lstStyle>
          <a:p>
            <a:pPr>
              <a:defRPr/>
            </a:pPr>
            <a:fld id="{B1E2EAB7-FFA9-46D2-BE75-E5F5F7EC8B99}" type="slidenum">
              <a:rPr lang="de-DE" altLang="de-DE"/>
              <a:pPr>
                <a:defRPr/>
              </a:pPr>
              <a:t>‹Nr.›</a:t>
            </a:fld>
            <a:endParaRPr lang="de-DE" altLang="de-DE"/>
          </a:p>
        </p:txBody>
      </p:sp>
    </p:spTree>
    <p:extLst>
      <p:ext uri="{BB962C8B-B14F-4D97-AF65-F5344CB8AC3E}">
        <p14:creationId xmlns:p14="http://schemas.microsoft.com/office/powerpoint/2010/main" val="2943348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de-DE"/>
              <a:t>Mastertitelformat bearbeiten</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
Zweite Ebene
Dritte Ebene
Vierte Ebene
Fünfte Ebene</a:t>
            </a:r>
            <a:endParaRPr lang="en-US" dirty="0"/>
          </a:p>
        </p:txBody>
      </p:sp>
      <p:sp>
        <p:nvSpPr>
          <p:cNvPr id="4" name="Date Placeholder 3">
            <a:extLst>
              <a:ext uri="{FF2B5EF4-FFF2-40B4-BE49-F238E27FC236}">
                <a16:creationId xmlns:a16="http://schemas.microsoft.com/office/drawing/2014/main" id="{DD42A3F6-CB77-4153-B70E-F46C50C6AB89}"/>
              </a:ext>
            </a:extLst>
          </p:cNvPr>
          <p:cNvSpPr>
            <a:spLocks noGrp="1"/>
          </p:cNvSpPr>
          <p:nvPr>
            <p:ph type="dt" sz="half" idx="10"/>
          </p:nvPr>
        </p:nvSpPr>
        <p:spPr/>
        <p:txBody>
          <a:bodyPr/>
          <a:lstStyle>
            <a:lvl1pPr>
              <a:defRPr/>
            </a:lvl1pPr>
          </a:lstStyle>
          <a:p>
            <a:pPr>
              <a:defRPr/>
            </a:pPr>
            <a:endParaRPr lang="de-DE" altLang="de-DE"/>
          </a:p>
        </p:txBody>
      </p:sp>
      <p:sp>
        <p:nvSpPr>
          <p:cNvPr id="5" name="Footer Placeholder 4">
            <a:extLst>
              <a:ext uri="{FF2B5EF4-FFF2-40B4-BE49-F238E27FC236}">
                <a16:creationId xmlns:a16="http://schemas.microsoft.com/office/drawing/2014/main" id="{32AE7F43-5589-4E2F-8E00-CA228D464429}"/>
              </a:ext>
            </a:extLst>
          </p:cNvPr>
          <p:cNvSpPr>
            <a:spLocks noGrp="1"/>
          </p:cNvSpPr>
          <p:nvPr>
            <p:ph type="ftr" sz="quarter" idx="11"/>
          </p:nvPr>
        </p:nvSpPr>
        <p:spPr/>
        <p:txBody>
          <a:bodyPr/>
          <a:lstStyle>
            <a:lvl1pPr>
              <a:defRPr/>
            </a:lvl1pPr>
          </a:lstStyle>
          <a:p>
            <a:pPr>
              <a:defRPr/>
            </a:pPr>
            <a:r>
              <a:rPr lang="en-US" altLang="de-DE"/>
              <a:t>Fashion DIET</a:t>
            </a:r>
            <a:endParaRPr lang="de-DE" altLang="de-DE"/>
          </a:p>
        </p:txBody>
      </p:sp>
      <p:sp>
        <p:nvSpPr>
          <p:cNvPr id="6" name="Slide Number Placeholder 5">
            <a:extLst>
              <a:ext uri="{FF2B5EF4-FFF2-40B4-BE49-F238E27FC236}">
                <a16:creationId xmlns:a16="http://schemas.microsoft.com/office/drawing/2014/main" id="{0FC2CF92-1413-4C16-9E45-AF2CFCA45EEF}"/>
              </a:ext>
            </a:extLst>
          </p:cNvPr>
          <p:cNvSpPr>
            <a:spLocks noGrp="1"/>
          </p:cNvSpPr>
          <p:nvPr>
            <p:ph type="sldNum" sz="quarter" idx="12"/>
          </p:nvPr>
        </p:nvSpPr>
        <p:spPr/>
        <p:txBody>
          <a:bodyPr/>
          <a:lstStyle>
            <a:lvl1pPr>
              <a:defRPr/>
            </a:lvl1pPr>
          </a:lstStyle>
          <a:p>
            <a:pPr>
              <a:defRPr/>
            </a:pPr>
            <a:fld id="{E2CA5E1A-00AC-4417-A71F-A98ED9F6DD95}" type="slidenum">
              <a:rPr lang="de-DE" altLang="de-DE"/>
              <a:pPr>
                <a:defRPr/>
              </a:pPr>
              <a:t>‹Nr.›</a:t>
            </a:fld>
            <a:endParaRPr lang="de-DE" altLang="de-DE"/>
          </a:p>
        </p:txBody>
      </p:sp>
    </p:spTree>
    <p:extLst>
      <p:ext uri="{BB962C8B-B14F-4D97-AF65-F5344CB8AC3E}">
        <p14:creationId xmlns:p14="http://schemas.microsoft.com/office/powerpoint/2010/main" val="2851248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de-DE"/>
              <a:t>Mastertextformat bearbeiten
Zweite Ebene
Dritte Ebene
Vierte Ebene
Fünfte Ebene</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de-DE"/>
              <a:t>Mastertextformat bearbeiten
Zweite Ebene
Dritte Ebene
Vierte Ebene
Fünfte Ebene</a:t>
            </a:r>
            <a:endParaRPr lang="en-US" dirty="0"/>
          </a:p>
        </p:txBody>
      </p:sp>
      <p:sp>
        <p:nvSpPr>
          <p:cNvPr id="5" name="Date Placeholder 4">
            <a:extLst>
              <a:ext uri="{FF2B5EF4-FFF2-40B4-BE49-F238E27FC236}">
                <a16:creationId xmlns:a16="http://schemas.microsoft.com/office/drawing/2014/main" id="{EEDF6174-75C1-4CB7-A387-981A9B0BCF37}"/>
              </a:ext>
            </a:extLst>
          </p:cNvPr>
          <p:cNvSpPr>
            <a:spLocks noGrp="1"/>
          </p:cNvSpPr>
          <p:nvPr>
            <p:ph type="dt" sz="half" idx="10"/>
          </p:nvPr>
        </p:nvSpPr>
        <p:spPr/>
        <p:txBody>
          <a:bodyPr/>
          <a:lstStyle>
            <a:lvl1pPr>
              <a:defRPr/>
            </a:lvl1pPr>
          </a:lstStyle>
          <a:p>
            <a:pPr>
              <a:defRPr/>
            </a:pPr>
            <a:endParaRPr lang="de-DE" altLang="de-DE"/>
          </a:p>
        </p:txBody>
      </p:sp>
      <p:sp>
        <p:nvSpPr>
          <p:cNvPr id="6" name="Footer Placeholder 5">
            <a:extLst>
              <a:ext uri="{FF2B5EF4-FFF2-40B4-BE49-F238E27FC236}">
                <a16:creationId xmlns:a16="http://schemas.microsoft.com/office/drawing/2014/main" id="{0B18F2C9-3161-4BAC-984F-7D42D0C1731C}"/>
              </a:ext>
            </a:extLst>
          </p:cNvPr>
          <p:cNvSpPr>
            <a:spLocks noGrp="1"/>
          </p:cNvSpPr>
          <p:nvPr>
            <p:ph type="ftr" sz="quarter" idx="11"/>
          </p:nvPr>
        </p:nvSpPr>
        <p:spPr/>
        <p:txBody>
          <a:bodyPr/>
          <a:lstStyle>
            <a:lvl1pPr>
              <a:defRPr/>
            </a:lvl1pPr>
          </a:lstStyle>
          <a:p>
            <a:pPr>
              <a:defRPr/>
            </a:pPr>
            <a:r>
              <a:rPr lang="en-US" altLang="de-DE"/>
              <a:t>Fashion DIET</a:t>
            </a:r>
            <a:endParaRPr lang="de-DE" altLang="de-DE"/>
          </a:p>
        </p:txBody>
      </p:sp>
      <p:sp>
        <p:nvSpPr>
          <p:cNvPr id="7" name="Slide Number Placeholder 6">
            <a:extLst>
              <a:ext uri="{FF2B5EF4-FFF2-40B4-BE49-F238E27FC236}">
                <a16:creationId xmlns:a16="http://schemas.microsoft.com/office/drawing/2014/main" id="{9A2496B0-D676-4477-9A64-E26468439902}"/>
              </a:ext>
            </a:extLst>
          </p:cNvPr>
          <p:cNvSpPr>
            <a:spLocks noGrp="1"/>
          </p:cNvSpPr>
          <p:nvPr>
            <p:ph type="sldNum" sz="quarter" idx="12"/>
          </p:nvPr>
        </p:nvSpPr>
        <p:spPr/>
        <p:txBody>
          <a:bodyPr/>
          <a:lstStyle>
            <a:lvl1pPr>
              <a:defRPr/>
            </a:lvl1pPr>
          </a:lstStyle>
          <a:p>
            <a:pPr>
              <a:defRPr/>
            </a:pPr>
            <a:fld id="{715442AA-10E1-4826-A059-539A833DE24F}" type="slidenum">
              <a:rPr lang="de-DE" altLang="de-DE"/>
              <a:pPr>
                <a:defRPr/>
              </a:pPr>
              <a:t>‹Nr.›</a:t>
            </a:fld>
            <a:endParaRPr lang="de-DE" altLang="de-DE"/>
          </a:p>
        </p:txBody>
      </p:sp>
    </p:spTree>
    <p:extLst>
      <p:ext uri="{BB962C8B-B14F-4D97-AF65-F5344CB8AC3E}">
        <p14:creationId xmlns:p14="http://schemas.microsoft.com/office/powerpoint/2010/main" val="138705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de-DE"/>
              <a:t>Mastertitelformat bearbeiten</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
Zweite Ebene
Dritte Ebene
Vierte Ebene
Fünfte Ebene</a:t>
            </a:r>
            <a:endParaRPr lang="en-US" dirty="0"/>
          </a:p>
        </p:txBody>
      </p:sp>
      <p:sp>
        <p:nvSpPr>
          <p:cNvPr id="4" name="Content Placeholder 3"/>
          <p:cNvSpPr>
            <a:spLocks noGrp="1"/>
          </p:cNvSpPr>
          <p:nvPr>
            <p:ph sz="half" idx="2"/>
          </p:nvPr>
        </p:nvSpPr>
        <p:spPr>
          <a:xfrm>
            <a:off x="629842" y="1878806"/>
            <a:ext cx="3868340" cy="2763441"/>
          </a:xfrm>
        </p:spPr>
        <p:txBody>
          <a:bodyPr/>
          <a:lstStyle/>
          <a:p>
            <a:pPr lvl="0"/>
            <a:r>
              <a:rPr lang="de-DE"/>
              <a:t>Mastertextformat bearbeiten
Zweite Ebene
Dritte Ebene
Vierte Ebene
Fünfte Ebene</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
Zweite Ebene
Dritte Ebene
Vierte Ebene
Fünfte Ebene</a:t>
            </a:r>
            <a:endParaRPr lang="en-US" dirty="0"/>
          </a:p>
        </p:txBody>
      </p:sp>
      <p:sp>
        <p:nvSpPr>
          <p:cNvPr id="6" name="Content Placeholder 5"/>
          <p:cNvSpPr>
            <a:spLocks noGrp="1"/>
          </p:cNvSpPr>
          <p:nvPr>
            <p:ph sz="quarter" idx="4"/>
          </p:nvPr>
        </p:nvSpPr>
        <p:spPr>
          <a:xfrm>
            <a:off x="4629150" y="1878806"/>
            <a:ext cx="3887391" cy="2763441"/>
          </a:xfrm>
        </p:spPr>
        <p:txBody>
          <a:bodyPr/>
          <a:lstStyle/>
          <a:p>
            <a:pPr lvl="0"/>
            <a:r>
              <a:rPr lang="de-DE"/>
              <a:t>Mastertextformat bearbeiten
Zweite Ebene
Dritte Ebene
Vierte Ebene
Fünfte Ebene</a:t>
            </a:r>
            <a:endParaRPr lang="en-US" dirty="0"/>
          </a:p>
        </p:txBody>
      </p:sp>
      <p:sp>
        <p:nvSpPr>
          <p:cNvPr id="7" name="Date Placeholder 6">
            <a:extLst>
              <a:ext uri="{FF2B5EF4-FFF2-40B4-BE49-F238E27FC236}">
                <a16:creationId xmlns:a16="http://schemas.microsoft.com/office/drawing/2014/main" id="{08E9AFA3-F847-442E-BDCB-E6D2697621E2}"/>
              </a:ext>
            </a:extLst>
          </p:cNvPr>
          <p:cNvSpPr>
            <a:spLocks noGrp="1"/>
          </p:cNvSpPr>
          <p:nvPr>
            <p:ph type="dt" sz="half" idx="10"/>
          </p:nvPr>
        </p:nvSpPr>
        <p:spPr/>
        <p:txBody>
          <a:bodyPr/>
          <a:lstStyle>
            <a:lvl1pPr>
              <a:defRPr/>
            </a:lvl1pPr>
          </a:lstStyle>
          <a:p>
            <a:pPr>
              <a:defRPr/>
            </a:pPr>
            <a:endParaRPr lang="de-DE" altLang="de-DE"/>
          </a:p>
        </p:txBody>
      </p:sp>
      <p:sp>
        <p:nvSpPr>
          <p:cNvPr id="8" name="Footer Placeholder 7">
            <a:extLst>
              <a:ext uri="{FF2B5EF4-FFF2-40B4-BE49-F238E27FC236}">
                <a16:creationId xmlns:a16="http://schemas.microsoft.com/office/drawing/2014/main" id="{86EAB58D-5BB6-4F8D-BF62-2AD1D825371E}"/>
              </a:ext>
            </a:extLst>
          </p:cNvPr>
          <p:cNvSpPr>
            <a:spLocks noGrp="1"/>
          </p:cNvSpPr>
          <p:nvPr>
            <p:ph type="ftr" sz="quarter" idx="11"/>
          </p:nvPr>
        </p:nvSpPr>
        <p:spPr/>
        <p:txBody>
          <a:bodyPr/>
          <a:lstStyle>
            <a:lvl1pPr>
              <a:defRPr/>
            </a:lvl1pPr>
          </a:lstStyle>
          <a:p>
            <a:pPr>
              <a:defRPr/>
            </a:pPr>
            <a:r>
              <a:rPr lang="en-US" altLang="de-DE"/>
              <a:t>Fashion DIET</a:t>
            </a:r>
            <a:endParaRPr lang="de-DE" altLang="de-DE"/>
          </a:p>
        </p:txBody>
      </p:sp>
      <p:sp>
        <p:nvSpPr>
          <p:cNvPr id="9" name="Slide Number Placeholder 8">
            <a:extLst>
              <a:ext uri="{FF2B5EF4-FFF2-40B4-BE49-F238E27FC236}">
                <a16:creationId xmlns:a16="http://schemas.microsoft.com/office/drawing/2014/main" id="{9083DA58-9C95-4A56-849C-074C74E422E7}"/>
              </a:ext>
            </a:extLst>
          </p:cNvPr>
          <p:cNvSpPr>
            <a:spLocks noGrp="1"/>
          </p:cNvSpPr>
          <p:nvPr>
            <p:ph type="sldNum" sz="quarter" idx="12"/>
          </p:nvPr>
        </p:nvSpPr>
        <p:spPr/>
        <p:txBody>
          <a:bodyPr/>
          <a:lstStyle>
            <a:lvl1pPr>
              <a:defRPr/>
            </a:lvl1pPr>
          </a:lstStyle>
          <a:p>
            <a:pPr>
              <a:defRPr/>
            </a:pPr>
            <a:fld id="{76220804-6DAD-44AD-AA63-9C429C7495F2}" type="slidenum">
              <a:rPr lang="de-DE" altLang="de-DE"/>
              <a:pPr>
                <a:defRPr/>
              </a:pPr>
              <a:t>‹Nr.›</a:t>
            </a:fld>
            <a:endParaRPr lang="de-DE" altLang="de-DE"/>
          </a:p>
        </p:txBody>
      </p:sp>
    </p:spTree>
    <p:extLst>
      <p:ext uri="{BB962C8B-B14F-4D97-AF65-F5344CB8AC3E}">
        <p14:creationId xmlns:p14="http://schemas.microsoft.com/office/powerpoint/2010/main" val="1994755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a:extLst>
              <a:ext uri="{FF2B5EF4-FFF2-40B4-BE49-F238E27FC236}">
                <a16:creationId xmlns:a16="http://schemas.microsoft.com/office/drawing/2014/main" id="{AE35F340-7524-49B6-BD13-19EE5A00A939}"/>
              </a:ext>
            </a:extLst>
          </p:cNvPr>
          <p:cNvSpPr>
            <a:spLocks noGrp="1"/>
          </p:cNvSpPr>
          <p:nvPr>
            <p:ph type="dt" sz="half" idx="10"/>
          </p:nvPr>
        </p:nvSpPr>
        <p:spPr/>
        <p:txBody>
          <a:bodyPr/>
          <a:lstStyle>
            <a:lvl1pPr>
              <a:defRPr/>
            </a:lvl1pPr>
          </a:lstStyle>
          <a:p>
            <a:pPr>
              <a:defRPr/>
            </a:pPr>
            <a:endParaRPr lang="de-DE" altLang="de-DE"/>
          </a:p>
        </p:txBody>
      </p:sp>
      <p:sp>
        <p:nvSpPr>
          <p:cNvPr id="4" name="Footer Placeholder 3">
            <a:extLst>
              <a:ext uri="{FF2B5EF4-FFF2-40B4-BE49-F238E27FC236}">
                <a16:creationId xmlns:a16="http://schemas.microsoft.com/office/drawing/2014/main" id="{AC82D418-69A7-4D0B-BDBF-6B95C3A0705B}"/>
              </a:ext>
            </a:extLst>
          </p:cNvPr>
          <p:cNvSpPr>
            <a:spLocks noGrp="1"/>
          </p:cNvSpPr>
          <p:nvPr>
            <p:ph type="ftr" sz="quarter" idx="11"/>
          </p:nvPr>
        </p:nvSpPr>
        <p:spPr/>
        <p:txBody>
          <a:bodyPr/>
          <a:lstStyle>
            <a:lvl1pPr>
              <a:defRPr/>
            </a:lvl1pPr>
          </a:lstStyle>
          <a:p>
            <a:pPr>
              <a:defRPr/>
            </a:pPr>
            <a:r>
              <a:rPr lang="en-US" altLang="de-DE"/>
              <a:t>Fashion DIET</a:t>
            </a:r>
            <a:endParaRPr lang="de-DE" altLang="de-DE"/>
          </a:p>
        </p:txBody>
      </p:sp>
      <p:sp>
        <p:nvSpPr>
          <p:cNvPr id="5" name="Slide Number Placeholder 4">
            <a:extLst>
              <a:ext uri="{FF2B5EF4-FFF2-40B4-BE49-F238E27FC236}">
                <a16:creationId xmlns:a16="http://schemas.microsoft.com/office/drawing/2014/main" id="{C4021ABF-5F58-4FF5-9EAC-0BEC0B568604}"/>
              </a:ext>
            </a:extLst>
          </p:cNvPr>
          <p:cNvSpPr>
            <a:spLocks noGrp="1"/>
          </p:cNvSpPr>
          <p:nvPr>
            <p:ph type="sldNum" sz="quarter" idx="12"/>
          </p:nvPr>
        </p:nvSpPr>
        <p:spPr/>
        <p:txBody>
          <a:bodyPr/>
          <a:lstStyle>
            <a:lvl1pPr>
              <a:defRPr/>
            </a:lvl1pPr>
          </a:lstStyle>
          <a:p>
            <a:pPr>
              <a:defRPr/>
            </a:pPr>
            <a:fld id="{B1DD77BC-3486-4CD5-9D8A-45DE07240661}" type="slidenum">
              <a:rPr lang="de-DE" altLang="de-DE"/>
              <a:pPr>
                <a:defRPr/>
              </a:pPr>
              <a:t>‹Nr.›</a:t>
            </a:fld>
            <a:endParaRPr lang="de-DE" altLang="de-DE"/>
          </a:p>
        </p:txBody>
      </p:sp>
    </p:spTree>
    <p:extLst>
      <p:ext uri="{BB962C8B-B14F-4D97-AF65-F5344CB8AC3E}">
        <p14:creationId xmlns:p14="http://schemas.microsoft.com/office/powerpoint/2010/main" val="1518746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DFAD2B-FA54-46D4-AAE9-10269366CA92}"/>
              </a:ext>
            </a:extLst>
          </p:cNvPr>
          <p:cNvSpPr>
            <a:spLocks noGrp="1"/>
          </p:cNvSpPr>
          <p:nvPr>
            <p:ph type="dt" sz="half" idx="10"/>
          </p:nvPr>
        </p:nvSpPr>
        <p:spPr/>
        <p:txBody>
          <a:bodyPr/>
          <a:lstStyle>
            <a:lvl1pPr>
              <a:defRPr/>
            </a:lvl1pPr>
          </a:lstStyle>
          <a:p>
            <a:pPr>
              <a:defRPr/>
            </a:pPr>
            <a:endParaRPr lang="de-DE" altLang="de-DE"/>
          </a:p>
        </p:txBody>
      </p:sp>
      <p:sp>
        <p:nvSpPr>
          <p:cNvPr id="3" name="Footer Placeholder 2">
            <a:extLst>
              <a:ext uri="{FF2B5EF4-FFF2-40B4-BE49-F238E27FC236}">
                <a16:creationId xmlns:a16="http://schemas.microsoft.com/office/drawing/2014/main" id="{F264AA46-CF86-4EE4-9A71-8055594AC315}"/>
              </a:ext>
            </a:extLst>
          </p:cNvPr>
          <p:cNvSpPr>
            <a:spLocks noGrp="1"/>
          </p:cNvSpPr>
          <p:nvPr>
            <p:ph type="ftr" sz="quarter" idx="11"/>
          </p:nvPr>
        </p:nvSpPr>
        <p:spPr/>
        <p:txBody>
          <a:bodyPr/>
          <a:lstStyle>
            <a:lvl1pPr>
              <a:defRPr/>
            </a:lvl1pPr>
          </a:lstStyle>
          <a:p>
            <a:pPr>
              <a:defRPr/>
            </a:pPr>
            <a:r>
              <a:rPr lang="en-US" altLang="de-DE"/>
              <a:t>Fashion DIET</a:t>
            </a:r>
            <a:endParaRPr lang="de-DE" altLang="de-DE"/>
          </a:p>
        </p:txBody>
      </p:sp>
      <p:sp>
        <p:nvSpPr>
          <p:cNvPr id="4" name="Slide Number Placeholder 3">
            <a:extLst>
              <a:ext uri="{FF2B5EF4-FFF2-40B4-BE49-F238E27FC236}">
                <a16:creationId xmlns:a16="http://schemas.microsoft.com/office/drawing/2014/main" id="{DCB01794-DF8C-4C8C-A1D6-66A2FD25B9D5}"/>
              </a:ext>
            </a:extLst>
          </p:cNvPr>
          <p:cNvSpPr>
            <a:spLocks noGrp="1"/>
          </p:cNvSpPr>
          <p:nvPr>
            <p:ph type="sldNum" sz="quarter" idx="12"/>
          </p:nvPr>
        </p:nvSpPr>
        <p:spPr/>
        <p:txBody>
          <a:bodyPr/>
          <a:lstStyle>
            <a:lvl1pPr>
              <a:defRPr/>
            </a:lvl1pPr>
          </a:lstStyle>
          <a:p>
            <a:pPr>
              <a:defRPr/>
            </a:pPr>
            <a:fld id="{DB26F0E1-84D5-413D-B37B-E69F5B7281DF}" type="slidenum">
              <a:rPr lang="de-DE" altLang="de-DE"/>
              <a:pPr>
                <a:defRPr/>
              </a:pPr>
              <a:t>‹Nr.›</a:t>
            </a:fld>
            <a:endParaRPr lang="de-DE" altLang="de-DE"/>
          </a:p>
        </p:txBody>
      </p:sp>
    </p:spTree>
    <p:extLst>
      <p:ext uri="{BB962C8B-B14F-4D97-AF65-F5344CB8AC3E}">
        <p14:creationId xmlns:p14="http://schemas.microsoft.com/office/powerpoint/2010/main" val="1081754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de-DE"/>
              <a:t>Mastertitelformat bearbeiten</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
Zweite Ebene
Dritte Ebene
Vierte Ebene
Fünfte Ebene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
Zweite Ebene
Dritte Ebene
Vierte Ebene
Fünfte Ebene</a:t>
            </a:r>
            <a:endParaRPr lang="en-US" dirty="0"/>
          </a:p>
        </p:txBody>
      </p:sp>
      <p:sp>
        <p:nvSpPr>
          <p:cNvPr id="5" name="Date Placeholder 4">
            <a:extLst>
              <a:ext uri="{FF2B5EF4-FFF2-40B4-BE49-F238E27FC236}">
                <a16:creationId xmlns:a16="http://schemas.microsoft.com/office/drawing/2014/main" id="{2656B006-7A60-4582-94DB-038662628D73}"/>
              </a:ext>
            </a:extLst>
          </p:cNvPr>
          <p:cNvSpPr>
            <a:spLocks noGrp="1"/>
          </p:cNvSpPr>
          <p:nvPr>
            <p:ph type="dt" sz="half" idx="10"/>
          </p:nvPr>
        </p:nvSpPr>
        <p:spPr/>
        <p:txBody>
          <a:bodyPr/>
          <a:lstStyle>
            <a:lvl1pPr>
              <a:defRPr/>
            </a:lvl1pPr>
          </a:lstStyle>
          <a:p>
            <a:pPr>
              <a:defRPr/>
            </a:pPr>
            <a:endParaRPr lang="de-DE" altLang="de-DE"/>
          </a:p>
        </p:txBody>
      </p:sp>
      <p:sp>
        <p:nvSpPr>
          <p:cNvPr id="6" name="Footer Placeholder 5">
            <a:extLst>
              <a:ext uri="{FF2B5EF4-FFF2-40B4-BE49-F238E27FC236}">
                <a16:creationId xmlns:a16="http://schemas.microsoft.com/office/drawing/2014/main" id="{E78F3811-27FF-40FE-9305-236A5BEFF9E1}"/>
              </a:ext>
            </a:extLst>
          </p:cNvPr>
          <p:cNvSpPr>
            <a:spLocks noGrp="1"/>
          </p:cNvSpPr>
          <p:nvPr>
            <p:ph type="ftr" sz="quarter" idx="11"/>
          </p:nvPr>
        </p:nvSpPr>
        <p:spPr/>
        <p:txBody>
          <a:bodyPr/>
          <a:lstStyle>
            <a:lvl1pPr>
              <a:defRPr/>
            </a:lvl1pPr>
          </a:lstStyle>
          <a:p>
            <a:pPr>
              <a:defRPr/>
            </a:pPr>
            <a:r>
              <a:rPr lang="en-US" altLang="de-DE"/>
              <a:t>Fashion DIET</a:t>
            </a:r>
            <a:endParaRPr lang="de-DE" altLang="de-DE"/>
          </a:p>
        </p:txBody>
      </p:sp>
      <p:sp>
        <p:nvSpPr>
          <p:cNvPr id="7" name="Slide Number Placeholder 6">
            <a:extLst>
              <a:ext uri="{FF2B5EF4-FFF2-40B4-BE49-F238E27FC236}">
                <a16:creationId xmlns:a16="http://schemas.microsoft.com/office/drawing/2014/main" id="{A4C76472-9587-45C5-94FF-FBF0A75D696F}"/>
              </a:ext>
            </a:extLst>
          </p:cNvPr>
          <p:cNvSpPr>
            <a:spLocks noGrp="1"/>
          </p:cNvSpPr>
          <p:nvPr>
            <p:ph type="sldNum" sz="quarter" idx="12"/>
          </p:nvPr>
        </p:nvSpPr>
        <p:spPr/>
        <p:txBody>
          <a:bodyPr/>
          <a:lstStyle>
            <a:lvl1pPr>
              <a:defRPr/>
            </a:lvl1pPr>
          </a:lstStyle>
          <a:p>
            <a:pPr>
              <a:defRPr/>
            </a:pPr>
            <a:fld id="{0AE11446-78E8-4A49-A321-C032AFEC1FB3}" type="slidenum">
              <a:rPr lang="de-DE" altLang="de-DE"/>
              <a:pPr>
                <a:defRPr/>
              </a:pPr>
              <a:t>‹Nr.›</a:t>
            </a:fld>
            <a:endParaRPr lang="de-DE" altLang="de-DE"/>
          </a:p>
        </p:txBody>
      </p:sp>
    </p:spTree>
    <p:extLst>
      <p:ext uri="{BB962C8B-B14F-4D97-AF65-F5344CB8AC3E}">
        <p14:creationId xmlns:p14="http://schemas.microsoft.com/office/powerpoint/2010/main" val="251821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3887391" y="740569"/>
            <a:ext cx="4629150" cy="3655219"/>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de-DE" noProof="0"/>
              <a:t>Bild durch Klicken auf Symbol hinzufügen</a:t>
            </a:r>
            <a:endParaRPr lang="en-US" noProof="0"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
Zweite Ebene
Dritte Ebene
Vierte Ebene
Fünfte Ebene</a:t>
            </a:r>
            <a:endParaRPr lang="en-US" dirty="0"/>
          </a:p>
        </p:txBody>
      </p:sp>
      <p:sp>
        <p:nvSpPr>
          <p:cNvPr id="5" name="Date Placeholder 4">
            <a:extLst>
              <a:ext uri="{FF2B5EF4-FFF2-40B4-BE49-F238E27FC236}">
                <a16:creationId xmlns:a16="http://schemas.microsoft.com/office/drawing/2014/main" id="{2AE58226-C666-4B2C-BD19-A3F14EA76CA9}"/>
              </a:ext>
            </a:extLst>
          </p:cNvPr>
          <p:cNvSpPr>
            <a:spLocks noGrp="1"/>
          </p:cNvSpPr>
          <p:nvPr>
            <p:ph type="dt" sz="half" idx="10"/>
          </p:nvPr>
        </p:nvSpPr>
        <p:spPr/>
        <p:txBody>
          <a:bodyPr/>
          <a:lstStyle>
            <a:lvl1pPr>
              <a:defRPr/>
            </a:lvl1pPr>
          </a:lstStyle>
          <a:p>
            <a:pPr>
              <a:defRPr/>
            </a:pPr>
            <a:endParaRPr lang="de-DE" altLang="de-DE"/>
          </a:p>
        </p:txBody>
      </p:sp>
      <p:sp>
        <p:nvSpPr>
          <p:cNvPr id="6" name="Footer Placeholder 5">
            <a:extLst>
              <a:ext uri="{FF2B5EF4-FFF2-40B4-BE49-F238E27FC236}">
                <a16:creationId xmlns:a16="http://schemas.microsoft.com/office/drawing/2014/main" id="{11E8D6C2-83E1-43BF-976D-7235A140EEED}"/>
              </a:ext>
            </a:extLst>
          </p:cNvPr>
          <p:cNvSpPr>
            <a:spLocks noGrp="1"/>
          </p:cNvSpPr>
          <p:nvPr>
            <p:ph type="ftr" sz="quarter" idx="11"/>
          </p:nvPr>
        </p:nvSpPr>
        <p:spPr/>
        <p:txBody>
          <a:bodyPr/>
          <a:lstStyle>
            <a:lvl1pPr>
              <a:defRPr/>
            </a:lvl1pPr>
          </a:lstStyle>
          <a:p>
            <a:pPr>
              <a:defRPr/>
            </a:pPr>
            <a:r>
              <a:rPr lang="en-US" altLang="de-DE"/>
              <a:t>Fashion DIET</a:t>
            </a:r>
            <a:endParaRPr lang="de-DE" altLang="de-DE"/>
          </a:p>
        </p:txBody>
      </p:sp>
      <p:sp>
        <p:nvSpPr>
          <p:cNvPr id="7" name="Slide Number Placeholder 6">
            <a:extLst>
              <a:ext uri="{FF2B5EF4-FFF2-40B4-BE49-F238E27FC236}">
                <a16:creationId xmlns:a16="http://schemas.microsoft.com/office/drawing/2014/main" id="{B9FDC92B-4BA1-4937-B30A-1D815FC1F2F3}"/>
              </a:ext>
            </a:extLst>
          </p:cNvPr>
          <p:cNvSpPr>
            <a:spLocks noGrp="1"/>
          </p:cNvSpPr>
          <p:nvPr>
            <p:ph type="sldNum" sz="quarter" idx="12"/>
          </p:nvPr>
        </p:nvSpPr>
        <p:spPr/>
        <p:txBody>
          <a:bodyPr/>
          <a:lstStyle>
            <a:lvl1pPr>
              <a:defRPr/>
            </a:lvl1pPr>
          </a:lstStyle>
          <a:p>
            <a:pPr>
              <a:defRPr/>
            </a:pPr>
            <a:fld id="{704C84BD-52EE-4066-9113-B7F9CD37BCA4}" type="slidenum">
              <a:rPr lang="de-DE" altLang="de-DE"/>
              <a:pPr>
                <a:defRPr/>
              </a:pPr>
              <a:t>‹Nr.›</a:t>
            </a:fld>
            <a:endParaRPr lang="de-DE" altLang="de-DE"/>
          </a:p>
        </p:txBody>
      </p:sp>
    </p:spTree>
    <p:extLst>
      <p:ext uri="{BB962C8B-B14F-4D97-AF65-F5344CB8AC3E}">
        <p14:creationId xmlns:p14="http://schemas.microsoft.com/office/powerpoint/2010/main" val="242380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00989A1-332D-43DF-B9D1-5E8BFE4C54C7}"/>
              </a:ext>
            </a:extLst>
          </p:cNvPr>
          <p:cNvSpPr>
            <a:spLocks noGrp="1" noChangeArrowheads="1"/>
          </p:cNvSpPr>
          <p:nvPr>
            <p:ph type="title"/>
          </p:nvPr>
        </p:nvSpPr>
        <p:spPr bwMode="auto">
          <a:xfrm>
            <a:off x="628650" y="274638"/>
            <a:ext cx="788670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Mastertitelformat bearbeiten</a:t>
            </a:r>
            <a:endParaRPr lang="en-US" altLang="de-DE"/>
          </a:p>
        </p:txBody>
      </p:sp>
      <p:sp>
        <p:nvSpPr>
          <p:cNvPr id="1027" name="Text Placeholder 2">
            <a:extLst>
              <a:ext uri="{FF2B5EF4-FFF2-40B4-BE49-F238E27FC236}">
                <a16:creationId xmlns:a16="http://schemas.microsoft.com/office/drawing/2014/main" id="{03963C41-0503-4966-8D8C-3F156702929D}"/>
              </a:ext>
            </a:extLst>
          </p:cNvPr>
          <p:cNvSpPr>
            <a:spLocks noGrp="1" noChangeArrowheads="1"/>
          </p:cNvSpPr>
          <p:nvPr>
            <p:ph type="body" idx="1"/>
          </p:nvPr>
        </p:nvSpPr>
        <p:spPr bwMode="auto">
          <a:xfrm>
            <a:off x="628650" y="1370013"/>
            <a:ext cx="7886700" cy="326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Mastertextformat bearbeiten
Zweite Ebene
Dritte Ebene
Vierte Ebene
Fünfte Ebene</a:t>
            </a:r>
            <a:endParaRPr lang="en-US" altLang="de-DE"/>
          </a:p>
        </p:txBody>
      </p:sp>
      <p:sp>
        <p:nvSpPr>
          <p:cNvPr id="4" name="Date Placeholder 3">
            <a:extLst>
              <a:ext uri="{FF2B5EF4-FFF2-40B4-BE49-F238E27FC236}">
                <a16:creationId xmlns:a16="http://schemas.microsoft.com/office/drawing/2014/main" id="{CEADD1DF-56B3-49A7-8D05-FA99D8AD60F5}"/>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r>
              <a:rPr lang="de-DE" altLang="de-DE"/>
              <a:t>Nr.</a:t>
            </a:r>
          </a:p>
        </p:txBody>
      </p:sp>
      <p:sp>
        <p:nvSpPr>
          <p:cNvPr id="5" name="Footer Placeholder 4">
            <a:extLst>
              <a:ext uri="{FF2B5EF4-FFF2-40B4-BE49-F238E27FC236}">
                <a16:creationId xmlns:a16="http://schemas.microsoft.com/office/drawing/2014/main" id="{6D19D26E-28E5-4E55-84BD-35746DA8286C}"/>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en-US" altLang="de-DE"/>
              <a:t>Fashion DIET</a:t>
            </a:r>
            <a:endParaRPr lang="de-DE" altLang="de-DE"/>
          </a:p>
        </p:txBody>
      </p:sp>
      <p:sp>
        <p:nvSpPr>
          <p:cNvPr id="6" name="Slide Number Placeholder 5">
            <a:extLst>
              <a:ext uri="{FF2B5EF4-FFF2-40B4-BE49-F238E27FC236}">
                <a16:creationId xmlns:a16="http://schemas.microsoft.com/office/drawing/2014/main" id="{005E6EBA-E3BE-4448-B108-5E342E8B98A5}"/>
              </a:ext>
            </a:extLst>
          </p:cNvPr>
          <p:cNvSpPr>
            <a:spLocks noGrp="1"/>
          </p:cNvSpPr>
          <p:nvPr>
            <p:ph type="sldNum" sz="quarter" idx="4"/>
          </p:nvPr>
        </p:nvSpPr>
        <p:spPr>
          <a:xfrm>
            <a:off x="5003800" y="4773613"/>
            <a:ext cx="2057400" cy="274637"/>
          </a:xfrm>
          <a:prstGeom prst="rect">
            <a:avLst/>
          </a:prstGeom>
        </p:spPr>
        <p:txBody>
          <a:bodyPr vert="horz" wrap="square" lIns="91440" tIns="45720" rIns="91440" bIns="45720" numCol="1" anchor="ctr" anchorCtr="0" compatLnSpc="1">
            <a:prstTxWarp prst="textNoShape">
              <a:avLst/>
            </a:prstTxWarp>
          </a:bodyPr>
          <a:lstStyle>
            <a:lvl1pPr algn="r">
              <a:defRPr sz="900">
                <a:solidFill>
                  <a:srgbClr val="898989"/>
                </a:solidFill>
              </a:defRPr>
            </a:lvl1pPr>
          </a:lstStyle>
          <a:p>
            <a:pPr>
              <a:defRPr/>
            </a:pPr>
            <a:fld id="{AE28C645-8CC3-44A5-8EFB-ACC12C3A2A5C}" type="slidenum">
              <a:rPr lang="en-US" altLang="de-DE"/>
              <a:pPr>
                <a:defRPr/>
              </a:pPr>
              <a:t>‹Nr.›</a:t>
            </a:fld>
            <a:endParaRPr lang="en-US" altLang="de-DE"/>
          </a:p>
        </p:txBody>
      </p:sp>
      <p:pic>
        <p:nvPicPr>
          <p:cNvPr id="1031" name="Grafik 3">
            <a:extLst>
              <a:ext uri="{FF2B5EF4-FFF2-40B4-BE49-F238E27FC236}">
                <a16:creationId xmlns:a16="http://schemas.microsoft.com/office/drawing/2014/main" id="{1BBA8BCA-68D8-4899-8B2F-4E4AE32A9CB7}"/>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8281988" y="87313"/>
            <a:ext cx="73818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2" name="Gruppieren 5">
            <a:extLst>
              <a:ext uri="{FF2B5EF4-FFF2-40B4-BE49-F238E27FC236}">
                <a16:creationId xmlns:a16="http://schemas.microsoft.com/office/drawing/2014/main" id="{B577F86A-CDEB-4C99-8CC0-74FE93515870}"/>
              </a:ext>
            </a:extLst>
          </p:cNvPr>
          <p:cNvGrpSpPr>
            <a:grpSpLocks/>
          </p:cNvGrpSpPr>
          <p:nvPr userDrawn="1"/>
        </p:nvGrpSpPr>
        <p:grpSpPr bwMode="auto">
          <a:xfrm>
            <a:off x="0" y="0"/>
            <a:ext cx="107950" cy="5143500"/>
            <a:chOff x="0" y="0"/>
            <a:chExt cx="251520" cy="5893145"/>
          </a:xfrm>
        </p:grpSpPr>
        <p:sp>
          <p:nvSpPr>
            <p:cNvPr id="10" name="Rechteck 9">
              <a:extLst>
                <a:ext uri="{FF2B5EF4-FFF2-40B4-BE49-F238E27FC236}">
                  <a16:creationId xmlns:a16="http://schemas.microsoft.com/office/drawing/2014/main" id="{6BB9D454-6F3C-4951-A66C-D2477662BB48}"/>
                </a:ext>
              </a:extLst>
            </p:cNvPr>
            <p:cNvSpPr/>
            <p:nvPr userDrawn="1"/>
          </p:nvSpPr>
          <p:spPr>
            <a:xfrm>
              <a:off x="0" y="0"/>
              <a:ext cx="251520" cy="1178629"/>
            </a:xfrm>
            <a:prstGeom prst="rect">
              <a:avLst/>
            </a:prstGeom>
            <a:solidFill>
              <a:srgbClr val="4952A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p>
          </p:txBody>
        </p:sp>
        <p:sp>
          <p:nvSpPr>
            <p:cNvPr id="11" name="Rechteck 10">
              <a:extLst>
                <a:ext uri="{FF2B5EF4-FFF2-40B4-BE49-F238E27FC236}">
                  <a16:creationId xmlns:a16="http://schemas.microsoft.com/office/drawing/2014/main" id="{1E24D399-C3A1-4F3B-9D72-201DD9445329}"/>
                </a:ext>
              </a:extLst>
            </p:cNvPr>
            <p:cNvSpPr/>
            <p:nvPr userDrawn="1"/>
          </p:nvSpPr>
          <p:spPr>
            <a:xfrm>
              <a:off x="0" y="1178629"/>
              <a:ext cx="251520" cy="1178629"/>
            </a:xfrm>
            <a:prstGeom prst="rect">
              <a:avLst/>
            </a:prstGeom>
            <a:solidFill>
              <a:srgbClr val="FC300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p>
          </p:txBody>
        </p:sp>
        <p:sp>
          <p:nvSpPr>
            <p:cNvPr id="12" name="Rechteck 11">
              <a:extLst>
                <a:ext uri="{FF2B5EF4-FFF2-40B4-BE49-F238E27FC236}">
                  <a16:creationId xmlns:a16="http://schemas.microsoft.com/office/drawing/2014/main" id="{FC302E37-E404-4C57-87D7-079E3004FB1D}"/>
                </a:ext>
              </a:extLst>
            </p:cNvPr>
            <p:cNvSpPr/>
            <p:nvPr userDrawn="1"/>
          </p:nvSpPr>
          <p:spPr>
            <a:xfrm>
              <a:off x="0" y="2357258"/>
              <a:ext cx="251520" cy="1178629"/>
            </a:xfrm>
            <a:prstGeom prst="rect">
              <a:avLst/>
            </a:prstGeom>
            <a:solidFill>
              <a:srgbClr val="FFFB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p>
          </p:txBody>
        </p:sp>
        <p:sp>
          <p:nvSpPr>
            <p:cNvPr id="13" name="Rechteck 12">
              <a:extLst>
                <a:ext uri="{FF2B5EF4-FFF2-40B4-BE49-F238E27FC236}">
                  <a16:creationId xmlns:a16="http://schemas.microsoft.com/office/drawing/2014/main" id="{7DEDE01A-DAE2-4294-ACB5-9EBF5D4038B7}"/>
                </a:ext>
              </a:extLst>
            </p:cNvPr>
            <p:cNvSpPr/>
            <p:nvPr userDrawn="1"/>
          </p:nvSpPr>
          <p:spPr>
            <a:xfrm>
              <a:off x="0" y="3535887"/>
              <a:ext cx="251520" cy="1178629"/>
            </a:xfrm>
            <a:prstGeom prst="rect">
              <a:avLst/>
            </a:prstGeom>
            <a:solidFill>
              <a:srgbClr val="0BAA5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p>
          </p:txBody>
        </p:sp>
        <p:sp>
          <p:nvSpPr>
            <p:cNvPr id="14" name="Rechteck 13">
              <a:extLst>
                <a:ext uri="{FF2B5EF4-FFF2-40B4-BE49-F238E27FC236}">
                  <a16:creationId xmlns:a16="http://schemas.microsoft.com/office/drawing/2014/main" id="{E055A457-5ECE-4389-A658-F722254B9ECB}"/>
                </a:ext>
              </a:extLst>
            </p:cNvPr>
            <p:cNvSpPr/>
            <p:nvPr userDrawn="1"/>
          </p:nvSpPr>
          <p:spPr>
            <a:xfrm>
              <a:off x="0" y="4714516"/>
              <a:ext cx="251520" cy="117862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p>
          </p:txBody>
        </p:sp>
      </p:grpSp>
      <p:pic>
        <p:nvPicPr>
          <p:cNvPr id="1033" name="Grafik 7">
            <a:extLst>
              <a:ext uri="{FF2B5EF4-FFF2-40B4-BE49-F238E27FC236}">
                <a16:creationId xmlns:a16="http://schemas.microsoft.com/office/drawing/2014/main" id="{474D48D3-2502-45B2-BEDF-C30E40F17B41}"/>
              </a:ext>
            </a:extLst>
          </p:cNvPr>
          <p:cNvPicPr>
            <a:picLocks noChangeAspect="1" noChangeArrowheads="1"/>
          </p:cNvPicPr>
          <p:nvPr userDrawn="1"/>
        </p:nvPicPr>
        <p:blipFill>
          <a:blip r:embed="rId14" cstate="hqprint">
            <a:extLst>
              <a:ext uri="{28A0092B-C50C-407E-A947-70E740481C1C}">
                <a14:useLocalDpi xmlns:a14="http://schemas.microsoft.com/office/drawing/2010/main" val="0"/>
              </a:ext>
            </a:extLst>
          </a:blip>
          <a:srcRect/>
          <a:stretch>
            <a:fillRect/>
          </a:stretch>
        </p:blipFill>
        <p:spPr bwMode="auto">
          <a:xfrm>
            <a:off x="7418388" y="4737100"/>
            <a:ext cx="1670050"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12" r:id="rId1"/>
    <p:sldLayoutId id="2147484513" r:id="rId2"/>
    <p:sldLayoutId id="2147484514" r:id="rId3"/>
    <p:sldLayoutId id="2147484515" r:id="rId4"/>
    <p:sldLayoutId id="2147484516" r:id="rId5"/>
    <p:sldLayoutId id="2147484517" r:id="rId6"/>
    <p:sldLayoutId id="2147484518" r:id="rId7"/>
    <p:sldLayoutId id="2147484519" r:id="rId8"/>
    <p:sldLayoutId id="2147484520" r:id="rId9"/>
    <p:sldLayoutId id="2147484521" r:id="rId10"/>
    <p:sldLayoutId id="2147484522" r:id="rId11"/>
  </p:sldLayoutIdLst>
  <p:hf hdr="0" dt="0"/>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mailto:Jochen.straehle@reutlingen-university.de" TargetMode="External"/><Relationship Id="rId2" Type="http://schemas.openxmlformats.org/officeDocument/2006/relationships/hyperlink" Target="mailto:Marcus.adam@reutlingen-university.de" TargetMode="External"/><Relationship Id="rId1" Type="http://schemas.openxmlformats.org/officeDocument/2006/relationships/slideLayout" Target="../slideLayouts/slideLayout2.xml"/><Relationship Id="rId4" Type="http://schemas.openxmlformats.org/officeDocument/2006/relationships/hyperlink" Target="https://www.soundofgarments.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a:extLst>
              <a:ext uri="{FF2B5EF4-FFF2-40B4-BE49-F238E27FC236}">
                <a16:creationId xmlns:a16="http://schemas.microsoft.com/office/drawing/2014/main" id="{AFDA9A31-CF80-4CC5-A9A9-6174700DC632}"/>
              </a:ext>
            </a:extLst>
          </p:cNvPr>
          <p:cNvSpPr>
            <a:spLocks noGrp="1" noChangeArrowheads="1"/>
          </p:cNvSpPr>
          <p:nvPr>
            <p:ph type="title"/>
          </p:nvPr>
        </p:nvSpPr>
        <p:spPr>
          <a:xfrm>
            <a:off x="1587500" y="1039813"/>
            <a:ext cx="5969000" cy="1008062"/>
          </a:xfrm>
        </p:spPr>
        <p:txBody>
          <a:bodyPr/>
          <a:lstStyle/>
          <a:p>
            <a:pPr algn="ctr" eaLnBrk="1" hangingPunct="1"/>
            <a:r>
              <a:rPr lang="en-GB" sz="4400" dirty="0"/>
              <a:t>Supplier Relationships</a:t>
            </a:r>
            <a:endParaRPr lang="de-DE" altLang="de-DE" sz="5400" dirty="0"/>
          </a:p>
        </p:txBody>
      </p:sp>
      <p:pic>
        <p:nvPicPr>
          <p:cNvPr id="14339" name="Grafik 7">
            <a:extLst>
              <a:ext uri="{FF2B5EF4-FFF2-40B4-BE49-F238E27FC236}">
                <a16:creationId xmlns:a16="http://schemas.microsoft.com/office/drawing/2014/main" id="{FD44D18E-7C72-45DF-8911-8D33D23E2AF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465888" y="3155950"/>
            <a:ext cx="1092200" cy="106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Grafik 8">
            <a:extLst>
              <a:ext uri="{FF2B5EF4-FFF2-40B4-BE49-F238E27FC236}">
                <a16:creationId xmlns:a16="http://schemas.microsoft.com/office/drawing/2014/main" id="{1DCA7AEA-08CE-46E0-BDFC-1916F5059D04}"/>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16088" y="3155950"/>
            <a:ext cx="1079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Grafik 1">
            <a:extLst>
              <a:ext uri="{FF2B5EF4-FFF2-40B4-BE49-F238E27FC236}">
                <a16:creationId xmlns:a16="http://schemas.microsoft.com/office/drawing/2014/main" id="{C877F93F-054B-45CF-A0E4-AC113AFB09DE}"/>
              </a:ext>
            </a:extLst>
          </p:cNvPr>
          <p:cNvPicPr>
            <a:picLocks noChangeAspect="1"/>
          </p:cNvPicPr>
          <p:nvPr/>
        </p:nvPicPr>
        <p:blipFill>
          <a:blip r:embed="rId4">
            <a:clrChange>
              <a:clrFrom>
                <a:srgbClr val="F7F7F7"/>
              </a:clrFrom>
              <a:clrTo>
                <a:srgbClr val="F7F7F7">
                  <a:alpha val="0"/>
                </a:srgbClr>
              </a:clrTo>
            </a:clrChange>
            <a:extLst>
              <a:ext uri="{28A0092B-C50C-407E-A947-70E740481C1C}">
                <a14:useLocalDpi xmlns:a14="http://schemas.microsoft.com/office/drawing/2010/main" val="0"/>
              </a:ext>
            </a:extLst>
          </a:blip>
          <a:srcRect/>
          <a:stretch>
            <a:fillRect/>
          </a:stretch>
        </p:blipFill>
        <p:spPr bwMode="auto">
          <a:xfrm>
            <a:off x="5192713" y="3073400"/>
            <a:ext cx="917575"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Grafik 1">
            <a:extLst>
              <a:ext uri="{FF2B5EF4-FFF2-40B4-BE49-F238E27FC236}">
                <a16:creationId xmlns:a16="http://schemas.microsoft.com/office/drawing/2014/main" id="{95FEDD82-ED85-414A-8CB3-A8C5276EEB45}"/>
              </a:ext>
            </a:extLst>
          </p:cNvPr>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28975" y="3502025"/>
            <a:ext cx="15319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E65317-3AF6-471E-B216-167F526841FB}"/>
              </a:ext>
            </a:extLst>
          </p:cNvPr>
          <p:cNvSpPr>
            <a:spLocks noGrp="1"/>
          </p:cNvSpPr>
          <p:nvPr>
            <p:ph type="title"/>
          </p:nvPr>
        </p:nvSpPr>
        <p:spPr/>
        <p:txBody>
          <a:bodyPr/>
          <a:lstStyle/>
          <a:p>
            <a:r>
              <a:rPr lang="de-DE" dirty="0" err="1"/>
              <a:t>Relationships</a:t>
            </a:r>
            <a:r>
              <a:rPr lang="de-DE" dirty="0"/>
              <a:t> in Business Networks</a:t>
            </a:r>
          </a:p>
        </p:txBody>
      </p:sp>
      <p:sp>
        <p:nvSpPr>
          <p:cNvPr id="4" name="Fußzeilenplatzhalter 3">
            <a:extLst>
              <a:ext uri="{FF2B5EF4-FFF2-40B4-BE49-F238E27FC236}">
                <a16:creationId xmlns:a16="http://schemas.microsoft.com/office/drawing/2014/main" id="{3D2B21C7-EF90-48F6-8A8E-F9AFADE8700E}"/>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6A74A99D-86A1-4664-B1D6-820C9CA23193}"/>
              </a:ext>
            </a:extLst>
          </p:cNvPr>
          <p:cNvSpPr>
            <a:spLocks noGrp="1"/>
          </p:cNvSpPr>
          <p:nvPr>
            <p:ph type="sldNum" sz="quarter" idx="12"/>
          </p:nvPr>
        </p:nvSpPr>
        <p:spPr/>
        <p:txBody>
          <a:bodyPr/>
          <a:lstStyle/>
          <a:p>
            <a:pPr>
              <a:defRPr/>
            </a:pPr>
            <a:fld id="{B1E2EAB7-FFA9-46D2-BE75-E5F5F7EC8B99}" type="slidenum">
              <a:rPr lang="de-DE" altLang="de-DE" smtClean="0"/>
              <a:pPr>
                <a:defRPr/>
              </a:pPr>
              <a:t>10</a:t>
            </a:fld>
            <a:endParaRPr lang="de-DE" altLang="de-DE"/>
          </a:p>
        </p:txBody>
      </p:sp>
    </p:spTree>
    <p:extLst>
      <p:ext uri="{BB962C8B-B14F-4D97-AF65-F5344CB8AC3E}">
        <p14:creationId xmlns:p14="http://schemas.microsoft.com/office/powerpoint/2010/main" val="1956750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41DDCF-77C4-4513-BFD0-89AF006A3909}"/>
              </a:ext>
            </a:extLst>
          </p:cNvPr>
          <p:cNvSpPr>
            <a:spLocks noGrp="1"/>
          </p:cNvSpPr>
          <p:nvPr>
            <p:ph type="title"/>
          </p:nvPr>
        </p:nvSpPr>
        <p:spPr/>
        <p:txBody>
          <a:bodyPr/>
          <a:lstStyle/>
          <a:p>
            <a:r>
              <a:rPr lang="en-US" dirty="0"/>
              <a:t>Overall Relationships and Individual Episodes</a:t>
            </a:r>
            <a:endParaRPr lang="de-DE" dirty="0"/>
          </a:p>
        </p:txBody>
      </p:sp>
      <p:sp>
        <p:nvSpPr>
          <p:cNvPr id="3" name="Inhaltsplatzhalter 2">
            <a:extLst>
              <a:ext uri="{FF2B5EF4-FFF2-40B4-BE49-F238E27FC236}">
                <a16:creationId xmlns:a16="http://schemas.microsoft.com/office/drawing/2014/main" id="{2180B246-56E1-4BF9-B9BF-B695849CBE25}"/>
              </a:ext>
            </a:extLst>
          </p:cNvPr>
          <p:cNvSpPr>
            <a:spLocks noGrp="1"/>
          </p:cNvSpPr>
          <p:nvPr>
            <p:ph idx="1"/>
          </p:nvPr>
        </p:nvSpPr>
        <p:spPr/>
        <p:txBody>
          <a:bodyPr/>
          <a:lstStyle/>
          <a:p>
            <a:r>
              <a:rPr lang="en-US" sz="2400" dirty="0"/>
              <a:t>Complexity of buyer-seller relations and importance of mutual adaptations </a:t>
            </a:r>
            <a:r>
              <a:rPr lang="en-US" sz="2400" dirty="0">
                <a:sym typeface="Wingdings" panose="05000000000000000000" pitchFamily="2" charset="2"/>
              </a:rPr>
              <a:t></a:t>
            </a:r>
            <a:r>
              <a:rPr lang="en-US" sz="2400" dirty="0"/>
              <a:t> the analysis of relationships must be separated between the overall relationship itself and its individual episodes </a:t>
            </a:r>
          </a:p>
          <a:p>
            <a:r>
              <a:rPr lang="en-US" sz="2400" dirty="0"/>
              <a:t>Every product delivery, price negotiation or social meeting takes place within the context of the overall relationship </a:t>
            </a:r>
          </a:p>
          <a:p>
            <a:r>
              <a:rPr lang="en-US" sz="2400" dirty="0"/>
              <a:t>Every episode is affected by the norms, atmosphere, conflicts and procedures of the relationship</a:t>
            </a:r>
            <a:endParaRPr lang="de-DE" sz="2400" dirty="0"/>
          </a:p>
        </p:txBody>
      </p:sp>
      <p:sp>
        <p:nvSpPr>
          <p:cNvPr id="4" name="Fußzeilenplatzhalter 3">
            <a:extLst>
              <a:ext uri="{FF2B5EF4-FFF2-40B4-BE49-F238E27FC236}">
                <a16:creationId xmlns:a16="http://schemas.microsoft.com/office/drawing/2014/main" id="{E63C7744-7A7F-4962-AE24-B34387865DF6}"/>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EE683676-0CDC-4013-8AA3-089FDF144CA5}"/>
              </a:ext>
            </a:extLst>
          </p:cNvPr>
          <p:cNvSpPr>
            <a:spLocks noGrp="1"/>
          </p:cNvSpPr>
          <p:nvPr>
            <p:ph type="sldNum" sz="quarter" idx="12"/>
          </p:nvPr>
        </p:nvSpPr>
        <p:spPr/>
        <p:txBody>
          <a:bodyPr/>
          <a:lstStyle/>
          <a:p>
            <a:pPr>
              <a:defRPr/>
            </a:pPr>
            <a:fld id="{B1E2EAB7-FFA9-46D2-BE75-E5F5F7EC8B99}" type="slidenum">
              <a:rPr lang="de-DE" altLang="de-DE" smtClean="0"/>
              <a:pPr>
                <a:defRPr/>
              </a:pPr>
              <a:t>11</a:t>
            </a:fld>
            <a:endParaRPr lang="de-DE" altLang="de-DE"/>
          </a:p>
        </p:txBody>
      </p:sp>
      <p:sp>
        <p:nvSpPr>
          <p:cNvPr id="6" name="Textfeld 5">
            <a:extLst>
              <a:ext uri="{FF2B5EF4-FFF2-40B4-BE49-F238E27FC236}">
                <a16:creationId xmlns:a16="http://schemas.microsoft.com/office/drawing/2014/main" id="{2BD4EFD7-9960-4389-A264-D59755B335D8}"/>
              </a:ext>
            </a:extLst>
          </p:cNvPr>
          <p:cNvSpPr txBox="1"/>
          <p:nvPr/>
        </p:nvSpPr>
        <p:spPr>
          <a:xfrm>
            <a:off x="7524328" y="4352205"/>
            <a:ext cx="1529258" cy="307777"/>
          </a:xfrm>
          <a:prstGeom prst="rect">
            <a:avLst/>
          </a:prstGeom>
          <a:noFill/>
        </p:spPr>
        <p:txBody>
          <a:bodyPr wrap="square" rtlCol="0">
            <a:spAutoFit/>
          </a:bodyPr>
          <a:lstStyle/>
          <a:p>
            <a:r>
              <a:rPr lang="de-DE" sz="1400" dirty="0">
                <a:latin typeface="+mn-lt"/>
                <a:ea typeface="Verdana" panose="020B0604030504040204" pitchFamily="34" charset="0"/>
              </a:rPr>
              <a:t>Ford (1980), p.341</a:t>
            </a:r>
          </a:p>
        </p:txBody>
      </p:sp>
    </p:spTree>
    <p:extLst>
      <p:ext uri="{BB962C8B-B14F-4D97-AF65-F5344CB8AC3E}">
        <p14:creationId xmlns:p14="http://schemas.microsoft.com/office/powerpoint/2010/main" val="3081046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41DDCF-77C4-4513-BFD0-89AF006A3909}"/>
              </a:ext>
            </a:extLst>
          </p:cNvPr>
          <p:cNvSpPr>
            <a:spLocks noGrp="1"/>
          </p:cNvSpPr>
          <p:nvPr>
            <p:ph type="title"/>
          </p:nvPr>
        </p:nvSpPr>
        <p:spPr/>
        <p:txBody>
          <a:bodyPr/>
          <a:lstStyle/>
          <a:p>
            <a:r>
              <a:rPr lang="en-US" dirty="0"/>
              <a:t>Overall Relationships and Individual Episodes</a:t>
            </a:r>
            <a:endParaRPr lang="de-DE" dirty="0"/>
          </a:p>
        </p:txBody>
      </p:sp>
      <p:sp>
        <p:nvSpPr>
          <p:cNvPr id="3" name="Inhaltsplatzhalter 2">
            <a:extLst>
              <a:ext uri="{FF2B5EF4-FFF2-40B4-BE49-F238E27FC236}">
                <a16:creationId xmlns:a16="http://schemas.microsoft.com/office/drawing/2014/main" id="{2180B246-56E1-4BF9-B9BF-B695849CBE25}"/>
              </a:ext>
            </a:extLst>
          </p:cNvPr>
          <p:cNvSpPr>
            <a:spLocks noGrp="1"/>
          </p:cNvSpPr>
          <p:nvPr>
            <p:ph idx="1"/>
          </p:nvPr>
        </p:nvSpPr>
        <p:spPr>
          <a:xfrm>
            <a:off x="323528" y="1370013"/>
            <a:ext cx="8335838" cy="3262312"/>
          </a:xfrm>
        </p:spPr>
        <p:txBody>
          <a:bodyPr/>
          <a:lstStyle/>
          <a:p>
            <a:r>
              <a:rPr lang="en-US" sz="2400" dirty="0"/>
              <a:t>Each episode affects the overall relationship </a:t>
            </a:r>
            <a:r>
              <a:rPr lang="en-US" sz="2400" dirty="0">
                <a:sym typeface="Wingdings" panose="05000000000000000000" pitchFamily="2" charset="2"/>
              </a:rPr>
              <a:t> </a:t>
            </a:r>
            <a:r>
              <a:rPr lang="en-US" sz="2400" dirty="0"/>
              <a:t>a single episode can change it radically, e.g., a relationship can be broken off because of a single failure in delivery</a:t>
            </a:r>
          </a:p>
          <a:p>
            <a:r>
              <a:rPr lang="en-US" sz="2400" dirty="0">
                <a:sym typeface="Wingdings" panose="05000000000000000000" pitchFamily="2" charset="2"/>
              </a:rPr>
              <a:t>I</a:t>
            </a:r>
            <a:r>
              <a:rPr lang="en-US" sz="2400" dirty="0"/>
              <a:t>t is important to analyze both individual episodes and the overall relationship to understand the interaction between the two </a:t>
            </a:r>
          </a:p>
        </p:txBody>
      </p:sp>
      <p:sp>
        <p:nvSpPr>
          <p:cNvPr id="4" name="Fußzeilenplatzhalter 3">
            <a:extLst>
              <a:ext uri="{FF2B5EF4-FFF2-40B4-BE49-F238E27FC236}">
                <a16:creationId xmlns:a16="http://schemas.microsoft.com/office/drawing/2014/main" id="{E63C7744-7A7F-4962-AE24-B34387865DF6}"/>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EE683676-0CDC-4013-8AA3-089FDF144CA5}"/>
              </a:ext>
            </a:extLst>
          </p:cNvPr>
          <p:cNvSpPr>
            <a:spLocks noGrp="1"/>
          </p:cNvSpPr>
          <p:nvPr>
            <p:ph type="sldNum" sz="quarter" idx="12"/>
          </p:nvPr>
        </p:nvSpPr>
        <p:spPr/>
        <p:txBody>
          <a:bodyPr/>
          <a:lstStyle/>
          <a:p>
            <a:pPr>
              <a:defRPr/>
            </a:pPr>
            <a:fld id="{B1E2EAB7-FFA9-46D2-BE75-E5F5F7EC8B99}" type="slidenum">
              <a:rPr lang="de-DE" altLang="de-DE" smtClean="0"/>
              <a:pPr>
                <a:defRPr/>
              </a:pPr>
              <a:t>12</a:t>
            </a:fld>
            <a:endParaRPr lang="de-DE" altLang="de-DE"/>
          </a:p>
        </p:txBody>
      </p:sp>
      <p:sp>
        <p:nvSpPr>
          <p:cNvPr id="6" name="Textfeld 5">
            <a:extLst>
              <a:ext uri="{FF2B5EF4-FFF2-40B4-BE49-F238E27FC236}">
                <a16:creationId xmlns:a16="http://schemas.microsoft.com/office/drawing/2014/main" id="{2BD4EFD7-9960-4389-A264-D59755B335D8}"/>
              </a:ext>
            </a:extLst>
          </p:cNvPr>
          <p:cNvSpPr txBox="1"/>
          <p:nvPr/>
        </p:nvSpPr>
        <p:spPr>
          <a:xfrm>
            <a:off x="323528" y="4767263"/>
            <a:ext cx="1529258" cy="307777"/>
          </a:xfrm>
          <a:prstGeom prst="rect">
            <a:avLst/>
          </a:prstGeom>
          <a:noFill/>
        </p:spPr>
        <p:txBody>
          <a:bodyPr wrap="square" rtlCol="0">
            <a:spAutoFit/>
          </a:bodyPr>
          <a:lstStyle/>
          <a:p>
            <a:r>
              <a:rPr lang="de-DE" sz="1400" dirty="0">
                <a:latin typeface="+mn-lt"/>
                <a:ea typeface="Verdana" panose="020B0604030504040204" pitchFamily="34" charset="0"/>
              </a:rPr>
              <a:t>Ford (1980), p.341</a:t>
            </a:r>
          </a:p>
        </p:txBody>
      </p:sp>
    </p:spTree>
    <p:extLst>
      <p:ext uri="{BB962C8B-B14F-4D97-AF65-F5344CB8AC3E}">
        <p14:creationId xmlns:p14="http://schemas.microsoft.com/office/powerpoint/2010/main" val="693082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8CABF5-118C-4A88-A68E-60857751508B}"/>
              </a:ext>
            </a:extLst>
          </p:cNvPr>
          <p:cNvSpPr>
            <a:spLocks noGrp="1"/>
          </p:cNvSpPr>
          <p:nvPr>
            <p:ph type="title"/>
          </p:nvPr>
        </p:nvSpPr>
        <p:spPr/>
        <p:txBody>
          <a:bodyPr/>
          <a:lstStyle/>
          <a:p>
            <a:r>
              <a:rPr lang="en-US" sz="3200" dirty="0"/>
              <a:t>The Development of Buyer-Seller Relationships</a:t>
            </a:r>
            <a:endParaRPr lang="de-DE" sz="3200" dirty="0"/>
          </a:p>
        </p:txBody>
      </p:sp>
      <p:sp>
        <p:nvSpPr>
          <p:cNvPr id="4" name="Fußzeilenplatzhalter 3">
            <a:extLst>
              <a:ext uri="{FF2B5EF4-FFF2-40B4-BE49-F238E27FC236}">
                <a16:creationId xmlns:a16="http://schemas.microsoft.com/office/drawing/2014/main" id="{C13FCFBE-BF4A-49B4-807C-A42A85B36EA5}"/>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B4003247-FDC4-4C1E-BD2B-DA20C3671D80}"/>
              </a:ext>
            </a:extLst>
          </p:cNvPr>
          <p:cNvSpPr>
            <a:spLocks noGrp="1"/>
          </p:cNvSpPr>
          <p:nvPr>
            <p:ph type="sldNum" sz="quarter" idx="12"/>
          </p:nvPr>
        </p:nvSpPr>
        <p:spPr/>
        <p:txBody>
          <a:bodyPr/>
          <a:lstStyle/>
          <a:p>
            <a:pPr>
              <a:defRPr/>
            </a:pPr>
            <a:fld id="{B1E2EAB7-FFA9-46D2-BE75-E5F5F7EC8B99}" type="slidenum">
              <a:rPr lang="de-DE" altLang="de-DE" smtClean="0"/>
              <a:pPr>
                <a:defRPr/>
              </a:pPr>
              <a:t>13</a:t>
            </a:fld>
            <a:endParaRPr lang="de-DE" altLang="de-DE"/>
          </a:p>
        </p:txBody>
      </p:sp>
      <p:sp>
        <p:nvSpPr>
          <p:cNvPr id="6" name="Rechteck 5">
            <a:extLst>
              <a:ext uri="{FF2B5EF4-FFF2-40B4-BE49-F238E27FC236}">
                <a16:creationId xmlns:a16="http://schemas.microsoft.com/office/drawing/2014/main" id="{338A1DCD-EAAB-44B7-8303-F92E6A7B531C}"/>
              </a:ext>
            </a:extLst>
          </p:cNvPr>
          <p:cNvSpPr/>
          <p:nvPr/>
        </p:nvSpPr>
        <p:spPr>
          <a:xfrm>
            <a:off x="251520" y="1105163"/>
            <a:ext cx="8496944" cy="3195747"/>
          </a:xfrm>
          <a:prstGeom prst="rect">
            <a:avLst/>
          </a:prstGeom>
        </p:spPr>
        <p:txBody>
          <a:bodyPr wrap="square">
            <a:spAutoFit/>
          </a:bodyPr>
          <a:lstStyle/>
          <a:p>
            <a:pPr marL="285750" indent="-285750" algn="just">
              <a:spcAft>
                <a:spcPts val="1000"/>
              </a:spcAft>
              <a:buFont typeface="Arial" panose="020B0604020202020204" pitchFamily="34" charset="0"/>
              <a:buChar char="•"/>
            </a:pPr>
            <a:r>
              <a:rPr lang="en-US" sz="2000" dirty="0">
                <a:latin typeface="+mn-lt"/>
              </a:rPr>
              <a:t>The process of establishment and development of relationship over time can occur in different stages in their evolution</a:t>
            </a:r>
          </a:p>
          <a:p>
            <a:pPr marL="285750" indent="-285750" algn="just">
              <a:spcAft>
                <a:spcPts val="1000"/>
              </a:spcAft>
              <a:buFont typeface="Arial" panose="020B0604020202020204" pitchFamily="34" charset="0"/>
              <a:buChar char="•"/>
            </a:pPr>
            <a:r>
              <a:rPr lang="en-US" sz="2000" dirty="0">
                <a:latin typeface="+mn-lt"/>
                <a:ea typeface="Times New Roman" panose="02020603050405020304" pitchFamily="18" charset="0"/>
                <a:cs typeface="Times New Roman" panose="02020603050405020304" pitchFamily="18" charset="0"/>
              </a:rPr>
              <a:t>The stages are dependent on factors related to experience and learning: reduction or increase of uncertainty and commitment between both parties</a:t>
            </a:r>
          </a:p>
          <a:p>
            <a:pPr marL="285750" indent="-285750" algn="just">
              <a:spcAft>
                <a:spcPts val="1000"/>
              </a:spcAft>
              <a:buFont typeface="Arial" panose="020B0604020202020204" pitchFamily="34" charset="0"/>
              <a:buChar char="•"/>
            </a:pPr>
            <a:r>
              <a:rPr lang="en-US" sz="2000" dirty="0">
                <a:latin typeface="+mn-lt"/>
                <a:ea typeface="Times New Roman" panose="02020603050405020304" pitchFamily="18" charset="0"/>
                <a:cs typeface="Times New Roman" panose="02020603050405020304" pitchFamily="18" charset="0"/>
              </a:rPr>
              <a:t>All steps are followed subsequently over time</a:t>
            </a:r>
          </a:p>
          <a:p>
            <a:pPr marL="285750" indent="-285750" algn="just">
              <a:spcAft>
                <a:spcPts val="1000"/>
              </a:spcAft>
              <a:buFont typeface="Arial" panose="020B0604020202020204" pitchFamily="34" charset="0"/>
              <a:buChar char="•"/>
            </a:pPr>
            <a:r>
              <a:rPr lang="en-US" sz="2000" dirty="0">
                <a:latin typeface="+mn-lt"/>
                <a:ea typeface="Times New Roman" panose="02020603050405020304" pitchFamily="18" charset="0"/>
                <a:cs typeface="Times New Roman" panose="02020603050405020304" pitchFamily="18" charset="0"/>
              </a:rPr>
              <a:t>BUT: establishing relationships is not an inevitably developing process:</a:t>
            </a:r>
          </a:p>
          <a:p>
            <a:pPr marL="1257300" lvl="2" indent="-342900" algn="just">
              <a:spcAft>
                <a:spcPts val="1000"/>
              </a:spcAft>
              <a:buFont typeface="Wingdings" panose="05000000000000000000" pitchFamily="2" charset="2"/>
              <a:buChar char="à"/>
            </a:pPr>
            <a:r>
              <a:rPr lang="en-US" sz="2000" dirty="0">
                <a:latin typeface="+mn-lt"/>
                <a:ea typeface="Times New Roman" panose="02020603050405020304" pitchFamily="18" charset="0"/>
                <a:cs typeface="Times New Roman" panose="02020603050405020304" pitchFamily="18" charset="0"/>
              </a:rPr>
              <a:t>There is no certainty to evolve and proceed to the next stage</a:t>
            </a:r>
          </a:p>
          <a:p>
            <a:pPr marL="1257300" lvl="2" indent="-342900" algn="just">
              <a:spcAft>
                <a:spcPts val="1000"/>
              </a:spcAft>
              <a:buFont typeface="Wingdings" panose="05000000000000000000" pitchFamily="2" charset="2"/>
              <a:buChar char="à"/>
            </a:pPr>
            <a:r>
              <a:rPr lang="en-US" sz="2000" dirty="0">
                <a:latin typeface="+mn-lt"/>
                <a:ea typeface="Times New Roman" panose="02020603050405020304" pitchFamily="18" charset="0"/>
                <a:cs typeface="Times New Roman" panose="02020603050405020304" pitchFamily="18" charset="0"/>
              </a:rPr>
              <a:t>Failure or regress of development might occur </a:t>
            </a:r>
            <a:endParaRPr lang="de-DE" dirty="0">
              <a:effectLst/>
              <a:latin typeface="+mn-lt"/>
              <a:ea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A67DA064-F76D-46B2-B487-0AE0C739373E}"/>
              </a:ext>
            </a:extLst>
          </p:cNvPr>
          <p:cNvSpPr txBox="1"/>
          <p:nvPr/>
        </p:nvSpPr>
        <p:spPr>
          <a:xfrm>
            <a:off x="323528" y="4767263"/>
            <a:ext cx="1529258" cy="307777"/>
          </a:xfrm>
          <a:prstGeom prst="rect">
            <a:avLst/>
          </a:prstGeom>
          <a:noFill/>
        </p:spPr>
        <p:txBody>
          <a:bodyPr wrap="square" rtlCol="0">
            <a:spAutoFit/>
          </a:bodyPr>
          <a:lstStyle/>
          <a:p>
            <a:r>
              <a:rPr lang="de-DE" sz="1400" dirty="0">
                <a:latin typeface="+mn-lt"/>
                <a:ea typeface="Verdana" panose="020B0604030504040204" pitchFamily="34" charset="0"/>
              </a:rPr>
              <a:t>Ford (1980)</a:t>
            </a:r>
          </a:p>
        </p:txBody>
      </p:sp>
    </p:spTree>
    <p:extLst>
      <p:ext uri="{BB962C8B-B14F-4D97-AF65-F5344CB8AC3E}">
        <p14:creationId xmlns:p14="http://schemas.microsoft.com/office/powerpoint/2010/main" val="2909361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8CABF5-118C-4A88-A68E-60857751508B}"/>
              </a:ext>
            </a:extLst>
          </p:cNvPr>
          <p:cNvSpPr>
            <a:spLocks noGrp="1"/>
          </p:cNvSpPr>
          <p:nvPr>
            <p:ph type="title"/>
          </p:nvPr>
        </p:nvSpPr>
        <p:spPr/>
        <p:txBody>
          <a:bodyPr/>
          <a:lstStyle/>
          <a:p>
            <a:r>
              <a:rPr lang="de-DE" dirty="0" err="1"/>
              <a:t>Relationships</a:t>
            </a:r>
            <a:r>
              <a:rPr lang="de-DE" dirty="0"/>
              <a:t> in Business Networks</a:t>
            </a:r>
          </a:p>
        </p:txBody>
      </p:sp>
      <p:sp>
        <p:nvSpPr>
          <p:cNvPr id="4" name="Fußzeilenplatzhalter 3">
            <a:extLst>
              <a:ext uri="{FF2B5EF4-FFF2-40B4-BE49-F238E27FC236}">
                <a16:creationId xmlns:a16="http://schemas.microsoft.com/office/drawing/2014/main" id="{C13FCFBE-BF4A-49B4-807C-A42A85B36EA5}"/>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B4003247-FDC4-4C1E-BD2B-DA20C3671D80}"/>
              </a:ext>
            </a:extLst>
          </p:cNvPr>
          <p:cNvSpPr>
            <a:spLocks noGrp="1"/>
          </p:cNvSpPr>
          <p:nvPr>
            <p:ph type="sldNum" sz="quarter" idx="12"/>
          </p:nvPr>
        </p:nvSpPr>
        <p:spPr/>
        <p:txBody>
          <a:bodyPr/>
          <a:lstStyle/>
          <a:p>
            <a:pPr>
              <a:defRPr/>
            </a:pPr>
            <a:fld id="{B1E2EAB7-FFA9-46D2-BE75-E5F5F7EC8B99}" type="slidenum">
              <a:rPr lang="de-DE" altLang="de-DE" smtClean="0"/>
              <a:pPr>
                <a:defRPr/>
              </a:pPr>
              <a:t>14</a:t>
            </a:fld>
            <a:endParaRPr lang="de-DE" altLang="de-DE"/>
          </a:p>
        </p:txBody>
      </p:sp>
      <p:pic>
        <p:nvPicPr>
          <p:cNvPr id="7" name="Bild 1" descr="Mac HD:Users:linda:Desktop:Grafiken Final:Relationship stages.jpg">
            <a:extLst>
              <a:ext uri="{FF2B5EF4-FFF2-40B4-BE49-F238E27FC236}">
                <a16:creationId xmlns:a16="http://schemas.microsoft.com/office/drawing/2014/main" id="{B5C330AB-0838-428B-B3E3-97FB0AA5C645}"/>
              </a:ext>
            </a:extLst>
          </p:cNvPr>
          <p:cNvPicPr/>
          <p:nvPr/>
        </p:nvPicPr>
        <p:blipFill rotWithShape="1">
          <a:blip r:embed="rId3">
            <a:extLst>
              <a:ext uri="{28A0092B-C50C-407E-A947-70E740481C1C}">
                <a14:useLocalDpi xmlns:a14="http://schemas.microsoft.com/office/drawing/2010/main" val="0"/>
              </a:ext>
            </a:extLst>
          </a:blip>
          <a:srcRect l="838" t="360" r="-838" b="-360"/>
          <a:stretch/>
        </p:blipFill>
        <p:spPr bwMode="auto">
          <a:xfrm>
            <a:off x="683568" y="1268413"/>
            <a:ext cx="5976663" cy="3823617"/>
          </a:xfrm>
          <a:prstGeom prst="rect">
            <a:avLst/>
          </a:prstGeom>
          <a:noFill/>
          <a:ln>
            <a:noFill/>
          </a:ln>
        </p:spPr>
      </p:pic>
      <p:sp>
        <p:nvSpPr>
          <p:cNvPr id="8" name="Textfeld 7">
            <a:extLst>
              <a:ext uri="{FF2B5EF4-FFF2-40B4-BE49-F238E27FC236}">
                <a16:creationId xmlns:a16="http://schemas.microsoft.com/office/drawing/2014/main" id="{E6624B11-18D9-4E87-B5F8-1CFE90BB2430}"/>
              </a:ext>
            </a:extLst>
          </p:cNvPr>
          <p:cNvSpPr txBox="1"/>
          <p:nvPr/>
        </p:nvSpPr>
        <p:spPr>
          <a:xfrm>
            <a:off x="7195211" y="4299942"/>
            <a:ext cx="2489357" cy="261610"/>
          </a:xfrm>
          <a:prstGeom prst="rect">
            <a:avLst/>
          </a:prstGeom>
          <a:noFill/>
        </p:spPr>
        <p:txBody>
          <a:bodyPr wrap="square" rtlCol="0">
            <a:spAutoFit/>
          </a:bodyPr>
          <a:lstStyle/>
          <a:p>
            <a:r>
              <a:rPr lang="de-DE" sz="1100" dirty="0" err="1">
                <a:latin typeface="+mn-lt"/>
                <a:ea typeface="Verdana" panose="020B0604030504040204" pitchFamily="34" charset="0"/>
              </a:rPr>
              <a:t>Modified</a:t>
            </a:r>
            <a:r>
              <a:rPr lang="de-DE" sz="1100" dirty="0">
                <a:latin typeface="+mn-lt"/>
                <a:ea typeface="Verdana" panose="020B0604030504040204" pitchFamily="34" charset="0"/>
              </a:rPr>
              <a:t> </a:t>
            </a:r>
            <a:r>
              <a:rPr lang="de-DE" sz="1100" dirty="0" err="1">
                <a:latin typeface="+mn-lt"/>
                <a:ea typeface="Verdana" panose="020B0604030504040204" pitchFamily="34" charset="0"/>
              </a:rPr>
              <a:t>from</a:t>
            </a:r>
            <a:r>
              <a:rPr lang="de-DE" sz="1100" dirty="0">
                <a:latin typeface="+mn-lt"/>
                <a:ea typeface="Verdana" panose="020B0604030504040204" pitchFamily="34" charset="0"/>
              </a:rPr>
              <a:t> Ford (1980)</a:t>
            </a:r>
          </a:p>
        </p:txBody>
      </p:sp>
    </p:spTree>
    <p:extLst>
      <p:ext uri="{BB962C8B-B14F-4D97-AF65-F5344CB8AC3E}">
        <p14:creationId xmlns:p14="http://schemas.microsoft.com/office/powerpoint/2010/main" val="17311750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40721C-8E87-4340-AC4A-62BEA31D1D88}"/>
              </a:ext>
            </a:extLst>
          </p:cNvPr>
          <p:cNvSpPr>
            <a:spLocks noGrp="1"/>
          </p:cNvSpPr>
          <p:nvPr>
            <p:ph type="title"/>
          </p:nvPr>
        </p:nvSpPr>
        <p:spPr/>
        <p:txBody>
          <a:bodyPr/>
          <a:lstStyle/>
          <a:p>
            <a:r>
              <a:rPr lang="en-US" sz="3600" dirty="0">
                <a:ea typeface="Times New Roman" panose="02020603050405020304" pitchFamily="18" charset="0"/>
                <a:cs typeface="Times New Roman" panose="02020603050405020304" pitchFamily="18" charset="0"/>
              </a:rPr>
              <a:t>Stage 1: Pre-relationship stage</a:t>
            </a:r>
            <a:endParaRPr lang="de-DE" dirty="0"/>
          </a:p>
        </p:txBody>
      </p:sp>
      <p:sp>
        <p:nvSpPr>
          <p:cNvPr id="3" name="Inhaltsplatzhalter 2">
            <a:extLst>
              <a:ext uri="{FF2B5EF4-FFF2-40B4-BE49-F238E27FC236}">
                <a16:creationId xmlns:a16="http://schemas.microsoft.com/office/drawing/2014/main" id="{F2FB0651-DA29-40EA-868B-B5613A072129}"/>
              </a:ext>
            </a:extLst>
          </p:cNvPr>
          <p:cNvSpPr>
            <a:spLocks noGrp="1"/>
          </p:cNvSpPr>
          <p:nvPr>
            <p:ph idx="1"/>
          </p:nvPr>
        </p:nvSpPr>
        <p:spPr/>
        <p:txBody>
          <a:bodyPr/>
          <a:lstStyle/>
          <a:p>
            <a:r>
              <a:rPr lang="en-US" dirty="0"/>
              <a:t>The evaluation of a potential new supplier will take place without any commitment to that supplier at this stage</a:t>
            </a:r>
          </a:p>
          <a:p>
            <a:r>
              <a:rPr lang="en-US" dirty="0"/>
              <a:t>It is conditioned by three factors: </a:t>
            </a:r>
            <a:r>
              <a:rPr lang="en-US" i="1" dirty="0"/>
              <a:t>experience, uncertainty, distance</a:t>
            </a:r>
          </a:p>
          <a:p>
            <a:r>
              <a:rPr lang="en-US" dirty="0"/>
              <a:t>Experience in existing and previous relationships provides the criteria by which the potential and performance of a new partner is judged</a:t>
            </a:r>
          </a:p>
          <a:p>
            <a:pPr marL="0" indent="0">
              <a:buNone/>
            </a:pPr>
            <a:endParaRPr lang="en-US" dirty="0"/>
          </a:p>
          <a:p>
            <a:pPr marL="0" indent="0">
              <a:buNone/>
            </a:pPr>
            <a:endParaRPr lang="en-US" dirty="0"/>
          </a:p>
          <a:p>
            <a:pPr marL="0" indent="0">
              <a:buNone/>
            </a:pPr>
            <a:r>
              <a:rPr lang="en-US" dirty="0"/>
              <a:t>With a partner of which the company has no experience, it will face uncertainty about the potential costs and benefits</a:t>
            </a:r>
          </a:p>
        </p:txBody>
      </p:sp>
      <p:sp>
        <p:nvSpPr>
          <p:cNvPr id="4" name="Fußzeilenplatzhalter 3">
            <a:extLst>
              <a:ext uri="{FF2B5EF4-FFF2-40B4-BE49-F238E27FC236}">
                <a16:creationId xmlns:a16="http://schemas.microsoft.com/office/drawing/2014/main" id="{64BE1C78-95BE-4F53-ABC6-30DEA31D3EF4}"/>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C5A84BC7-104A-4CC4-9800-779923B91233}"/>
              </a:ext>
            </a:extLst>
          </p:cNvPr>
          <p:cNvSpPr>
            <a:spLocks noGrp="1"/>
          </p:cNvSpPr>
          <p:nvPr>
            <p:ph type="sldNum" sz="quarter" idx="12"/>
          </p:nvPr>
        </p:nvSpPr>
        <p:spPr/>
        <p:txBody>
          <a:bodyPr/>
          <a:lstStyle/>
          <a:p>
            <a:pPr>
              <a:defRPr/>
            </a:pPr>
            <a:fld id="{B1E2EAB7-FFA9-46D2-BE75-E5F5F7EC8B99}" type="slidenum">
              <a:rPr lang="de-DE" altLang="de-DE" smtClean="0"/>
              <a:pPr>
                <a:defRPr/>
              </a:pPr>
              <a:t>15</a:t>
            </a:fld>
            <a:endParaRPr lang="de-DE" altLang="de-DE"/>
          </a:p>
        </p:txBody>
      </p:sp>
      <p:sp>
        <p:nvSpPr>
          <p:cNvPr id="6" name="Textfeld 5">
            <a:extLst>
              <a:ext uri="{FF2B5EF4-FFF2-40B4-BE49-F238E27FC236}">
                <a16:creationId xmlns:a16="http://schemas.microsoft.com/office/drawing/2014/main" id="{CA41EF08-4768-49FA-B6E7-7593678B59D8}"/>
              </a:ext>
            </a:extLst>
          </p:cNvPr>
          <p:cNvSpPr txBox="1"/>
          <p:nvPr/>
        </p:nvSpPr>
        <p:spPr>
          <a:xfrm>
            <a:off x="522462" y="4767263"/>
            <a:ext cx="1529258" cy="307777"/>
          </a:xfrm>
          <a:prstGeom prst="rect">
            <a:avLst/>
          </a:prstGeom>
          <a:noFill/>
        </p:spPr>
        <p:txBody>
          <a:bodyPr wrap="square" rtlCol="0">
            <a:spAutoFit/>
          </a:bodyPr>
          <a:lstStyle/>
          <a:p>
            <a:r>
              <a:rPr lang="de-DE" sz="1400" dirty="0">
                <a:latin typeface="+mn-lt"/>
                <a:ea typeface="Verdana" panose="020B0604030504040204" pitchFamily="34" charset="0"/>
              </a:rPr>
              <a:t>Ford (1980), p.343</a:t>
            </a:r>
          </a:p>
        </p:txBody>
      </p:sp>
      <p:sp>
        <p:nvSpPr>
          <p:cNvPr id="7" name="Pfeil: nach unten 6">
            <a:extLst>
              <a:ext uri="{FF2B5EF4-FFF2-40B4-BE49-F238E27FC236}">
                <a16:creationId xmlns:a16="http://schemas.microsoft.com/office/drawing/2014/main" id="{F7561BAC-ED09-4204-87D3-DAF437173FA5}"/>
              </a:ext>
            </a:extLst>
          </p:cNvPr>
          <p:cNvSpPr/>
          <p:nvPr/>
        </p:nvSpPr>
        <p:spPr>
          <a:xfrm>
            <a:off x="3779912" y="3147814"/>
            <a:ext cx="1080120"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59129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40721C-8E87-4340-AC4A-62BEA31D1D88}"/>
              </a:ext>
            </a:extLst>
          </p:cNvPr>
          <p:cNvSpPr>
            <a:spLocks noGrp="1"/>
          </p:cNvSpPr>
          <p:nvPr>
            <p:ph type="title"/>
          </p:nvPr>
        </p:nvSpPr>
        <p:spPr/>
        <p:txBody>
          <a:bodyPr/>
          <a:lstStyle/>
          <a:p>
            <a:r>
              <a:rPr lang="en-US" sz="3200" dirty="0">
                <a:ea typeface="Times New Roman" panose="02020603050405020304" pitchFamily="18" charset="0"/>
                <a:cs typeface="Times New Roman" panose="02020603050405020304" pitchFamily="18" charset="0"/>
              </a:rPr>
              <a:t>Stage 1: Pre-relationship stage</a:t>
            </a:r>
            <a:endParaRPr lang="de-DE" dirty="0"/>
          </a:p>
        </p:txBody>
      </p:sp>
      <p:sp>
        <p:nvSpPr>
          <p:cNvPr id="4" name="Fußzeilenplatzhalter 3">
            <a:extLst>
              <a:ext uri="{FF2B5EF4-FFF2-40B4-BE49-F238E27FC236}">
                <a16:creationId xmlns:a16="http://schemas.microsoft.com/office/drawing/2014/main" id="{64BE1C78-95BE-4F53-ABC6-30DEA31D3EF4}"/>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C5A84BC7-104A-4CC4-9800-779923B91233}"/>
              </a:ext>
            </a:extLst>
          </p:cNvPr>
          <p:cNvSpPr>
            <a:spLocks noGrp="1"/>
          </p:cNvSpPr>
          <p:nvPr>
            <p:ph type="sldNum" sz="quarter" idx="12"/>
          </p:nvPr>
        </p:nvSpPr>
        <p:spPr/>
        <p:txBody>
          <a:bodyPr/>
          <a:lstStyle/>
          <a:p>
            <a:pPr>
              <a:defRPr/>
            </a:pPr>
            <a:fld id="{B1E2EAB7-FFA9-46D2-BE75-E5F5F7EC8B99}" type="slidenum">
              <a:rPr lang="de-DE" altLang="de-DE" smtClean="0"/>
              <a:pPr>
                <a:defRPr/>
              </a:pPr>
              <a:t>16</a:t>
            </a:fld>
            <a:endParaRPr lang="de-DE" altLang="de-DE"/>
          </a:p>
        </p:txBody>
      </p:sp>
      <p:sp>
        <p:nvSpPr>
          <p:cNvPr id="6" name="Textfeld 5">
            <a:extLst>
              <a:ext uri="{FF2B5EF4-FFF2-40B4-BE49-F238E27FC236}">
                <a16:creationId xmlns:a16="http://schemas.microsoft.com/office/drawing/2014/main" id="{CA41EF08-4768-49FA-B6E7-7593678B59D8}"/>
              </a:ext>
            </a:extLst>
          </p:cNvPr>
          <p:cNvSpPr txBox="1"/>
          <p:nvPr/>
        </p:nvSpPr>
        <p:spPr>
          <a:xfrm>
            <a:off x="522462" y="4767263"/>
            <a:ext cx="1529258" cy="307777"/>
          </a:xfrm>
          <a:prstGeom prst="rect">
            <a:avLst/>
          </a:prstGeom>
          <a:noFill/>
        </p:spPr>
        <p:txBody>
          <a:bodyPr wrap="square" rtlCol="0">
            <a:spAutoFit/>
          </a:bodyPr>
          <a:lstStyle/>
          <a:p>
            <a:r>
              <a:rPr lang="de-DE" sz="1400" dirty="0">
                <a:latin typeface="+mn-lt"/>
                <a:ea typeface="Verdana" panose="020B0604030504040204" pitchFamily="34" charset="0"/>
              </a:rPr>
              <a:t>Ford (1980), p343</a:t>
            </a:r>
          </a:p>
        </p:txBody>
      </p:sp>
      <p:sp>
        <p:nvSpPr>
          <p:cNvPr id="9" name="Rechteck 8">
            <a:extLst>
              <a:ext uri="{FF2B5EF4-FFF2-40B4-BE49-F238E27FC236}">
                <a16:creationId xmlns:a16="http://schemas.microsoft.com/office/drawing/2014/main" id="{36A5CB9B-FD8E-453C-92B3-5384A7626D25}"/>
              </a:ext>
            </a:extLst>
          </p:cNvPr>
          <p:cNvSpPr/>
          <p:nvPr/>
        </p:nvSpPr>
        <p:spPr>
          <a:xfrm>
            <a:off x="594470" y="1334254"/>
            <a:ext cx="7793954" cy="2308324"/>
          </a:xfrm>
          <a:prstGeom prst="rect">
            <a:avLst/>
          </a:prstGeom>
        </p:spPr>
        <p:txBody>
          <a:bodyPr wrap="square">
            <a:spAutoFit/>
          </a:bodyPr>
          <a:lstStyle/>
          <a:p>
            <a:pPr marL="342900" indent="-342900">
              <a:buFont typeface="Arial" panose="020B0604020202020204" pitchFamily="34" charset="0"/>
              <a:buChar char="•"/>
            </a:pPr>
            <a:r>
              <a:rPr lang="en-US" sz="2400" dirty="0">
                <a:latin typeface="+mn-lt"/>
              </a:rPr>
              <a:t>Costs for making a change to a particular partner</a:t>
            </a:r>
          </a:p>
          <a:p>
            <a:pPr marL="342900" indent="-342900">
              <a:buFont typeface="Arial" panose="020B0604020202020204" pitchFamily="34" charset="0"/>
              <a:buChar char="•"/>
            </a:pPr>
            <a:r>
              <a:rPr lang="en-US" sz="2400" dirty="0">
                <a:latin typeface="+mn-lt"/>
              </a:rPr>
              <a:t>Opportunity costs involved in the continuing relationship, when compared with alternative partners, e.g., in a buyer having to accept less frequent deliveries</a:t>
            </a:r>
          </a:p>
          <a:p>
            <a:pPr marL="342900" indent="-342900">
              <a:buFont typeface="Arial" panose="020B0604020202020204" pitchFamily="34" charset="0"/>
              <a:buChar char="•"/>
            </a:pPr>
            <a:r>
              <a:rPr lang="en-US" sz="2400" dirty="0">
                <a:latin typeface="+mn-lt"/>
              </a:rPr>
              <a:t>The distance which is perceived to exist between buyer and seller has several aspects (see next slide)</a:t>
            </a:r>
          </a:p>
        </p:txBody>
      </p:sp>
    </p:spTree>
    <p:extLst>
      <p:ext uri="{BB962C8B-B14F-4D97-AF65-F5344CB8AC3E}">
        <p14:creationId xmlns:p14="http://schemas.microsoft.com/office/powerpoint/2010/main" val="39610346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40721C-8E87-4340-AC4A-62BEA31D1D88}"/>
              </a:ext>
            </a:extLst>
          </p:cNvPr>
          <p:cNvSpPr>
            <a:spLocks noGrp="1"/>
          </p:cNvSpPr>
          <p:nvPr>
            <p:ph type="title"/>
          </p:nvPr>
        </p:nvSpPr>
        <p:spPr/>
        <p:txBody>
          <a:bodyPr/>
          <a:lstStyle/>
          <a:p>
            <a:r>
              <a:rPr lang="en-US" sz="3200" dirty="0">
                <a:ea typeface="Times New Roman" panose="02020603050405020304" pitchFamily="18" charset="0"/>
                <a:cs typeface="Times New Roman" panose="02020603050405020304" pitchFamily="18" charset="0"/>
              </a:rPr>
              <a:t>Stage 1: Pre-relationship stage - Distance</a:t>
            </a:r>
            <a:endParaRPr lang="de-DE" dirty="0"/>
          </a:p>
        </p:txBody>
      </p:sp>
      <p:sp>
        <p:nvSpPr>
          <p:cNvPr id="4" name="Fußzeilenplatzhalter 3">
            <a:extLst>
              <a:ext uri="{FF2B5EF4-FFF2-40B4-BE49-F238E27FC236}">
                <a16:creationId xmlns:a16="http://schemas.microsoft.com/office/drawing/2014/main" id="{64BE1C78-95BE-4F53-ABC6-30DEA31D3EF4}"/>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C5A84BC7-104A-4CC4-9800-779923B91233}"/>
              </a:ext>
            </a:extLst>
          </p:cNvPr>
          <p:cNvSpPr>
            <a:spLocks noGrp="1"/>
          </p:cNvSpPr>
          <p:nvPr>
            <p:ph type="sldNum" sz="quarter" idx="12"/>
          </p:nvPr>
        </p:nvSpPr>
        <p:spPr/>
        <p:txBody>
          <a:bodyPr/>
          <a:lstStyle/>
          <a:p>
            <a:pPr>
              <a:defRPr/>
            </a:pPr>
            <a:fld id="{B1E2EAB7-FFA9-46D2-BE75-E5F5F7EC8B99}" type="slidenum">
              <a:rPr lang="de-DE" altLang="de-DE" smtClean="0"/>
              <a:pPr>
                <a:defRPr/>
              </a:pPr>
              <a:t>17</a:t>
            </a:fld>
            <a:endParaRPr lang="de-DE" altLang="de-DE"/>
          </a:p>
        </p:txBody>
      </p:sp>
      <p:sp>
        <p:nvSpPr>
          <p:cNvPr id="6" name="Textfeld 5">
            <a:extLst>
              <a:ext uri="{FF2B5EF4-FFF2-40B4-BE49-F238E27FC236}">
                <a16:creationId xmlns:a16="http://schemas.microsoft.com/office/drawing/2014/main" id="{CA41EF08-4768-49FA-B6E7-7593678B59D8}"/>
              </a:ext>
            </a:extLst>
          </p:cNvPr>
          <p:cNvSpPr txBox="1"/>
          <p:nvPr/>
        </p:nvSpPr>
        <p:spPr>
          <a:xfrm>
            <a:off x="378446" y="4767263"/>
            <a:ext cx="1529258" cy="307777"/>
          </a:xfrm>
          <a:prstGeom prst="rect">
            <a:avLst/>
          </a:prstGeom>
          <a:noFill/>
        </p:spPr>
        <p:txBody>
          <a:bodyPr wrap="square" rtlCol="0">
            <a:spAutoFit/>
          </a:bodyPr>
          <a:lstStyle/>
          <a:p>
            <a:r>
              <a:rPr lang="de-DE" sz="1400" dirty="0">
                <a:latin typeface="+mn-lt"/>
                <a:ea typeface="Verdana" panose="020B0604030504040204" pitchFamily="34" charset="0"/>
              </a:rPr>
              <a:t>Ford (1980), p.343</a:t>
            </a:r>
          </a:p>
        </p:txBody>
      </p:sp>
      <p:sp>
        <p:nvSpPr>
          <p:cNvPr id="9" name="Rechteck 8">
            <a:extLst>
              <a:ext uri="{FF2B5EF4-FFF2-40B4-BE49-F238E27FC236}">
                <a16:creationId xmlns:a16="http://schemas.microsoft.com/office/drawing/2014/main" id="{3D892B2F-70A2-468B-A2D7-5CCCAED709E7}"/>
              </a:ext>
            </a:extLst>
          </p:cNvPr>
          <p:cNvSpPr/>
          <p:nvPr/>
        </p:nvSpPr>
        <p:spPr>
          <a:xfrm>
            <a:off x="412626" y="1293604"/>
            <a:ext cx="8335837" cy="2862322"/>
          </a:xfrm>
          <a:prstGeom prst="rect">
            <a:avLst/>
          </a:prstGeom>
        </p:spPr>
        <p:txBody>
          <a:bodyPr wrap="square">
            <a:spAutoFit/>
          </a:bodyPr>
          <a:lstStyle/>
          <a:p>
            <a:pPr marL="285750" indent="-285750">
              <a:buFont typeface="Arial" panose="020B0604020202020204" pitchFamily="34" charset="0"/>
              <a:buChar char="•"/>
            </a:pPr>
            <a:r>
              <a:rPr lang="en-US" sz="2000" i="1" dirty="0">
                <a:latin typeface="+mn-lt"/>
              </a:rPr>
              <a:t>Social distance</a:t>
            </a:r>
            <a:r>
              <a:rPr lang="en-US" sz="2000" dirty="0">
                <a:latin typeface="+mn-lt"/>
              </a:rPr>
              <a:t>: the extent to which both the individuals and organizations in a relationship are unfamiliar with each others' ways of working</a:t>
            </a:r>
          </a:p>
          <a:p>
            <a:pPr marL="285750" indent="-285750">
              <a:buFont typeface="Arial" panose="020B0604020202020204" pitchFamily="34" charset="0"/>
              <a:buChar char="•"/>
            </a:pPr>
            <a:r>
              <a:rPr lang="en-US" sz="2000" i="1" dirty="0">
                <a:latin typeface="+mn-lt"/>
              </a:rPr>
              <a:t>Cultural distance: </a:t>
            </a:r>
            <a:r>
              <a:rPr lang="en-US" sz="2000" dirty="0">
                <a:latin typeface="+mn-lt"/>
              </a:rPr>
              <a:t>the degree to which the norms, values or working methods between two companies differ because of culture</a:t>
            </a:r>
          </a:p>
          <a:p>
            <a:pPr marL="285750" indent="-285750">
              <a:buFont typeface="Arial" panose="020B0604020202020204" pitchFamily="34" charset="0"/>
              <a:buChar char="•"/>
            </a:pPr>
            <a:r>
              <a:rPr lang="en-US" sz="2000" i="1" dirty="0">
                <a:latin typeface="+mn-lt"/>
              </a:rPr>
              <a:t>Technological distance: </a:t>
            </a:r>
            <a:r>
              <a:rPr lang="en-US" sz="2000" dirty="0">
                <a:latin typeface="+mn-lt"/>
              </a:rPr>
              <a:t>the differences between the two companies' product and process technologies</a:t>
            </a:r>
          </a:p>
          <a:p>
            <a:pPr marL="285750" indent="-285750">
              <a:buFont typeface="Arial" panose="020B0604020202020204" pitchFamily="34" charset="0"/>
              <a:buChar char="•"/>
            </a:pPr>
            <a:r>
              <a:rPr lang="en-US" sz="2000" i="1" dirty="0">
                <a:latin typeface="+mn-lt"/>
              </a:rPr>
              <a:t>Time distance: </a:t>
            </a:r>
            <a:r>
              <a:rPr lang="en-US" sz="2000" dirty="0">
                <a:latin typeface="+mn-lt"/>
              </a:rPr>
              <a:t>the time which must elapse between establishing contact or placing an order, and the actual transfer of the product or service involved</a:t>
            </a:r>
          </a:p>
          <a:p>
            <a:pPr marL="285750" indent="-285750">
              <a:buFont typeface="Arial" panose="020B0604020202020204" pitchFamily="34" charset="0"/>
              <a:buChar char="•"/>
            </a:pPr>
            <a:r>
              <a:rPr lang="en-US" sz="2000" i="1" dirty="0">
                <a:latin typeface="+mn-lt"/>
              </a:rPr>
              <a:t>Geographical distance:</a:t>
            </a:r>
            <a:r>
              <a:rPr lang="en-US" sz="2000" dirty="0">
                <a:latin typeface="+mn-lt"/>
              </a:rPr>
              <a:t> physical distance between the companies' locations </a:t>
            </a:r>
            <a:endParaRPr lang="de-DE" sz="2000" dirty="0">
              <a:latin typeface="+mn-lt"/>
            </a:endParaRPr>
          </a:p>
        </p:txBody>
      </p:sp>
    </p:spTree>
    <p:extLst>
      <p:ext uri="{BB962C8B-B14F-4D97-AF65-F5344CB8AC3E}">
        <p14:creationId xmlns:p14="http://schemas.microsoft.com/office/powerpoint/2010/main" val="7032703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40721C-8E87-4340-AC4A-62BEA31D1D88}"/>
              </a:ext>
            </a:extLst>
          </p:cNvPr>
          <p:cNvSpPr>
            <a:spLocks noGrp="1"/>
          </p:cNvSpPr>
          <p:nvPr>
            <p:ph type="title"/>
          </p:nvPr>
        </p:nvSpPr>
        <p:spPr/>
        <p:txBody>
          <a:bodyPr/>
          <a:lstStyle/>
          <a:p>
            <a:r>
              <a:rPr lang="de-DE" dirty="0"/>
              <a:t>Stage 2: The Early Stage</a:t>
            </a:r>
          </a:p>
        </p:txBody>
      </p:sp>
      <p:sp>
        <p:nvSpPr>
          <p:cNvPr id="4" name="Fußzeilenplatzhalter 3">
            <a:extLst>
              <a:ext uri="{FF2B5EF4-FFF2-40B4-BE49-F238E27FC236}">
                <a16:creationId xmlns:a16="http://schemas.microsoft.com/office/drawing/2014/main" id="{64BE1C78-95BE-4F53-ABC6-30DEA31D3EF4}"/>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C5A84BC7-104A-4CC4-9800-779923B91233}"/>
              </a:ext>
            </a:extLst>
          </p:cNvPr>
          <p:cNvSpPr>
            <a:spLocks noGrp="1"/>
          </p:cNvSpPr>
          <p:nvPr>
            <p:ph type="sldNum" sz="quarter" idx="12"/>
          </p:nvPr>
        </p:nvSpPr>
        <p:spPr/>
        <p:txBody>
          <a:bodyPr/>
          <a:lstStyle/>
          <a:p>
            <a:pPr>
              <a:defRPr/>
            </a:pPr>
            <a:fld id="{B1E2EAB7-FFA9-46D2-BE75-E5F5F7EC8B99}" type="slidenum">
              <a:rPr lang="de-DE" altLang="de-DE" smtClean="0"/>
              <a:pPr>
                <a:defRPr/>
              </a:pPr>
              <a:t>18</a:t>
            </a:fld>
            <a:endParaRPr lang="de-DE" altLang="de-DE"/>
          </a:p>
        </p:txBody>
      </p:sp>
      <p:sp>
        <p:nvSpPr>
          <p:cNvPr id="6" name="Textfeld 5">
            <a:extLst>
              <a:ext uri="{FF2B5EF4-FFF2-40B4-BE49-F238E27FC236}">
                <a16:creationId xmlns:a16="http://schemas.microsoft.com/office/drawing/2014/main" id="{CA41EF08-4768-49FA-B6E7-7593678B59D8}"/>
              </a:ext>
            </a:extLst>
          </p:cNvPr>
          <p:cNvSpPr txBox="1"/>
          <p:nvPr/>
        </p:nvSpPr>
        <p:spPr>
          <a:xfrm>
            <a:off x="378446" y="4767263"/>
            <a:ext cx="1529258" cy="307777"/>
          </a:xfrm>
          <a:prstGeom prst="rect">
            <a:avLst/>
          </a:prstGeom>
          <a:noFill/>
        </p:spPr>
        <p:txBody>
          <a:bodyPr wrap="square" rtlCol="0">
            <a:spAutoFit/>
          </a:bodyPr>
          <a:lstStyle/>
          <a:p>
            <a:r>
              <a:rPr lang="de-DE" sz="1400" dirty="0">
                <a:latin typeface="+mn-lt"/>
                <a:ea typeface="Verdana" panose="020B0604030504040204" pitchFamily="34" charset="0"/>
              </a:rPr>
              <a:t>Ford (1980), p.344</a:t>
            </a:r>
          </a:p>
        </p:txBody>
      </p:sp>
      <p:sp>
        <p:nvSpPr>
          <p:cNvPr id="3" name="Rechteck 2">
            <a:extLst>
              <a:ext uri="{FF2B5EF4-FFF2-40B4-BE49-F238E27FC236}">
                <a16:creationId xmlns:a16="http://schemas.microsoft.com/office/drawing/2014/main" id="{4542BDF6-A1E4-4ABA-98A6-9A032F37F88B}"/>
              </a:ext>
            </a:extLst>
          </p:cNvPr>
          <p:cNvSpPr/>
          <p:nvPr/>
        </p:nvSpPr>
        <p:spPr>
          <a:xfrm>
            <a:off x="467544" y="1306503"/>
            <a:ext cx="7886700" cy="3046988"/>
          </a:xfrm>
          <a:prstGeom prst="rect">
            <a:avLst/>
          </a:prstGeom>
        </p:spPr>
        <p:txBody>
          <a:bodyPr wrap="square">
            <a:spAutoFit/>
          </a:bodyPr>
          <a:lstStyle/>
          <a:p>
            <a:r>
              <a:rPr lang="en-US" sz="2400" dirty="0">
                <a:latin typeface="+mn-lt"/>
                <a:cs typeface="Times New Roman" panose="02020603050405020304" pitchFamily="18" charset="0"/>
              </a:rPr>
              <a:t>Time to negotiate or develop a specification for a  purchase</a:t>
            </a:r>
          </a:p>
          <a:p>
            <a:endParaRPr lang="en-US" sz="2400" i="1" dirty="0">
              <a:latin typeface="+mn-lt"/>
              <a:cs typeface="Times New Roman" panose="02020603050405020304" pitchFamily="18" charset="0"/>
            </a:endParaRPr>
          </a:p>
          <a:p>
            <a:r>
              <a:rPr lang="en-US" sz="2400" i="1" dirty="0">
                <a:latin typeface="+mn-lt"/>
                <a:cs typeface="Times New Roman" panose="02020603050405020304" pitchFamily="18" charset="0"/>
              </a:rPr>
              <a:t>Experience</a:t>
            </a:r>
            <a:endParaRPr lang="en-US" sz="2400" dirty="0">
              <a:latin typeface="+mn-lt"/>
              <a:cs typeface="Times New Roman" panose="02020603050405020304" pitchFamily="18" charset="0"/>
            </a:endParaRPr>
          </a:p>
          <a:p>
            <a:pPr marL="342900" indent="-342900">
              <a:buFont typeface="Arial" panose="020B0604020202020204" pitchFamily="34" charset="0"/>
              <a:buChar char="•"/>
            </a:pPr>
            <a:r>
              <a:rPr lang="en-US" sz="2400" dirty="0">
                <a:latin typeface="+mn-lt"/>
                <a:cs typeface="Times New Roman" panose="02020603050405020304" pitchFamily="18" charset="0"/>
              </a:rPr>
              <a:t>At this early stage in their relationship, both buyer and seller are likely to have little experience of each other</a:t>
            </a:r>
          </a:p>
          <a:p>
            <a:pPr marL="285750" indent="-285750">
              <a:buFont typeface="Arial" panose="020B0604020202020204" pitchFamily="34" charset="0"/>
              <a:buChar char="•"/>
            </a:pPr>
            <a:r>
              <a:rPr lang="en-US" sz="2400" dirty="0">
                <a:latin typeface="+mn-lt"/>
                <a:cs typeface="Times New Roman" panose="02020603050405020304" pitchFamily="18" charset="0"/>
              </a:rPr>
              <a:t>They will only have a restricted view of what the other party requires of them, or even of what they hope to gain from the relationship</a:t>
            </a:r>
          </a:p>
        </p:txBody>
      </p:sp>
    </p:spTree>
    <p:extLst>
      <p:ext uri="{BB962C8B-B14F-4D97-AF65-F5344CB8AC3E}">
        <p14:creationId xmlns:p14="http://schemas.microsoft.com/office/powerpoint/2010/main" val="2110073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40721C-8E87-4340-AC4A-62BEA31D1D88}"/>
              </a:ext>
            </a:extLst>
          </p:cNvPr>
          <p:cNvSpPr>
            <a:spLocks noGrp="1"/>
          </p:cNvSpPr>
          <p:nvPr>
            <p:ph type="title"/>
          </p:nvPr>
        </p:nvSpPr>
        <p:spPr/>
        <p:txBody>
          <a:bodyPr/>
          <a:lstStyle/>
          <a:p>
            <a:r>
              <a:rPr lang="de-DE" dirty="0"/>
              <a:t>Stage 2: The Early Stage</a:t>
            </a:r>
          </a:p>
        </p:txBody>
      </p:sp>
      <p:sp>
        <p:nvSpPr>
          <p:cNvPr id="4" name="Fußzeilenplatzhalter 3">
            <a:extLst>
              <a:ext uri="{FF2B5EF4-FFF2-40B4-BE49-F238E27FC236}">
                <a16:creationId xmlns:a16="http://schemas.microsoft.com/office/drawing/2014/main" id="{64BE1C78-95BE-4F53-ABC6-30DEA31D3EF4}"/>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C5A84BC7-104A-4CC4-9800-779923B91233}"/>
              </a:ext>
            </a:extLst>
          </p:cNvPr>
          <p:cNvSpPr>
            <a:spLocks noGrp="1"/>
          </p:cNvSpPr>
          <p:nvPr>
            <p:ph type="sldNum" sz="quarter" idx="12"/>
          </p:nvPr>
        </p:nvSpPr>
        <p:spPr/>
        <p:txBody>
          <a:bodyPr/>
          <a:lstStyle/>
          <a:p>
            <a:pPr>
              <a:defRPr/>
            </a:pPr>
            <a:fld id="{B1E2EAB7-FFA9-46D2-BE75-E5F5F7EC8B99}" type="slidenum">
              <a:rPr lang="de-DE" altLang="de-DE" smtClean="0"/>
              <a:pPr>
                <a:defRPr/>
              </a:pPr>
              <a:t>19</a:t>
            </a:fld>
            <a:endParaRPr lang="de-DE" altLang="de-DE"/>
          </a:p>
        </p:txBody>
      </p:sp>
      <p:sp>
        <p:nvSpPr>
          <p:cNvPr id="6" name="Textfeld 5">
            <a:extLst>
              <a:ext uri="{FF2B5EF4-FFF2-40B4-BE49-F238E27FC236}">
                <a16:creationId xmlns:a16="http://schemas.microsoft.com/office/drawing/2014/main" id="{CA41EF08-4768-49FA-B6E7-7593678B59D8}"/>
              </a:ext>
            </a:extLst>
          </p:cNvPr>
          <p:cNvSpPr txBox="1"/>
          <p:nvPr/>
        </p:nvSpPr>
        <p:spPr>
          <a:xfrm>
            <a:off x="378446" y="4767263"/>
            <a:ext cx="1529258" cy="307777"/>
          </a:xfrm>
          <a:prstGeom prst="rect">
            <a:avLst/>
          </a:prstGeom>
          <a:noFill/>
        </p:spPr>
        <p:txBody>
          <a:bodyPr wrap="square" rtlCol="0">
            <a:spAutoFit/>
          </a:bodyPr>
          <a:lstStyle/>
          <a:p>
            <a:r>
              <a:rPr lang="de-DE" sz="1400" dirty="0">
                <a:latin typeface="+mn-lt"/>
                <a:ea typeface="Verdana" panose="020B0604030504040204" pitchFamily="34" charset="0"/>
              </a:rPr>
              <a:t>Ford (1980), p.344</a:t>
            </a:r>
          </a:p>
        </p:txBody>
      </p:sp>
      <p:sp>
        <p:nvSpPr>
          <p:cNvPr id="3" name="Rechteck 2">
            <a:extLst>
              <a:ext uri="{FF2B5EF4-FFF2-40B4-BE49-F238E27FC236}">
                <a16:creationId xmlns:a16="http://schemas.microsoft.com/office/drawing/2014/main" id="{4542BDF6-A1E4-4ABA-98A6-9A032F37F88B}"/>
              </a:ext>
            </a:extLst>
          </p:cNvPr>
          <p:cNvSpPr/>
          <p:nvPr/>
        </p:nvSpPr>
        <p:spPr>
          <a:xfrm>
            <a:off x="467544" y="1306503"/>
            <a:ext cx="7886700" cy="3785652"/>
          </a:xfrm>
          <a:prstGeom prst="rect">
            <a:avLst/>
          </a:prstGeom>
        </p:spPr>
        <p:txBody>
          <a:bodyPr wrap="square">
            <a:spAutoFit/>
          </a:bodyPr>
          <a:lstStyle/>
          <a:p>
            <a:r>
              <a:rPr lang="en-US" sz="2400" i="1" dirty="0">
                <a:latin typeface="+mn-lt"/>
                <a:cs typeface="Times New Roman" panose="02020603050405020304" pitchFamily="18" charset="0"/>
              </a:rPr>
              <a:t>Uncertainty</a:t>
            </a:r>
            <a:endParaRPr lang="en-US" sz="2400" dirty="0">
              <a:latin typeface="+mn-lt"/>
              <a:cs typeface="Times New Roman" panose="02020603050405020304" pitchFamily="18" charset="0"/>
            </a:endParaRPr>
          </a:p>
          <a:p>
            <a:pPr marL="285750" indent="-285750">
              <a:buFont typeface="Arial" panose="020B0604020202020204" pitchFamily="34" charset="0"/>
              <a:buChar char="•"/>
            </a:pPr>
            <a:r>
              <a:rPr lang="en-US" sz="2400" dirty="0">
                <a:latin typeface="+mn-lt"/>
                <a:cs typeface="Times New Roman" panose="02020603050405020304" pitchFamily="18" charset="0"/>
              </a:rPr>
              <a:t>Human resource investment will be made at a time of considerable uncertainty, when the potential rewards from the relationship will be difficult to assess and the pattern of future costs is undetermined</a:t>
            </a:r>
          </a:p>
          <a:p>
            <a:r>
              <a:rPr lang="en-US" sz="2400" i="1" dirty="0">
                <a:latin typeface="+mn-lt"/>
                <a:cs typeface="Times New Roman" panose="02020603050405020304" pitchFamily="18" charset="0"/>
              </a:rPr>
              <a:t>Distance</a:t>
            </a:r>
          </a:p>
          <a:p>
            <a:pPr marL="342900" indent="-342900">
              <a:buFont typeface="Arial" panose="020B0604020202020204" pitchFamily="34" charset="0"/>
              <a:buChar char="•"/>
            </a:pPr>
            <a:r>
              <a:rPr lang="en-US" sz="2400" dirty="0">
                <a:latin typeface="+mn-lt"/>
                <a:cs typeface="Times New Roman" panose="02020603050405020304" pitchFamily="18" charset="0"/>
              </a:rPr>
              <a:t>There will have been little opportunities to reduce the distance between the parties at this early stage in their dealings</a:t>
            </a:r>
          </a:p>
          <a:p>
            <a:endParaRPr lang="de-DE" sz="2400" dirty="0">
              <a:latin typeface="+mn-lt"/>
              <a:cs typeface="Times New Roman" panose="02020603050405020304" pitchFamily="18" charset="0"/>
            </a:endParaRPr>
          </a:p>
        </p:txBody>
      </p:sp>
    </p:spTree>
    <p:extLst>
      <p:ext uri="{BB962C8B-B14F-4D97-AF65-F5344CB8AC3E}">
        <p14:creationId xmlns:p14="http://schemas.microsoft.com/office/powerpoint/2010/main" val="1328898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el 1">
            <a:extLst>
              <a:ext uri="{FF2B5EF4-FFF2-40B4-BE49-F238E27FC236}">
                <a16:creationId xmlns:a16="http://schemas.microsoft.com/office/drawing/2014/main" id="{86810FBA-BCCA-4583-B184-3EAF5361EC0E}"/>
              </a:ext>
            </a:extLst>
          </p:cNvPr>
          <p:cNvSpPr>
            <a:spLocks noGrp="1" noChangeArrowheads="1"/>
          </p:cNvSpPr>
          <p:nvPr>
            <p:ph type="title"/>
          </p:nvPr>
        </p:nvSpPr>
        <p:spPr/>
        <p:txBody>
          <a:bodyPr/>
          <a:lstStyle/>
          <a:p>
            <a:r>
              <a:rPr lang="en-GB" altLang="de-DE"/>
              <a:t>Learning Objectives</a:t>
            </a:r>
          </a:p>
        </p:txBody>
      </p:sp>
      <p:sp>
        <p:nvSpPr>
          <p:cNvPr id="4" name="Fußzeilenplatzhalter 3">
            <a:extLst>
              <a:ext uri="{FF2B5EF4-FFF2-40B4-BE49-F238E27FC236}">
                <a16:creationId xmlns:a16="http://schemas.microsoft.com/office/drawing/2014/main" id="{D7C6DDEA-020D-4A15-9A30-177F1096775B}"/>
              </a:ext>
            </a:extLst>
          </p:cNvPr>
          <p:cNvSpPr>
            <a:spLocks noGrp="1"/>
          </p:cNvSpPr>
          <p:nvPr>
            <p:ph type="ftr" sz="quarter" idx="11"/>
          </p:nvPr>
        </p:nvSpPr>
        <p:spPr/>
        <p:txBody>
          <a:bodyPr/>
          <a:lstStyle/>
          <a:p>
            <a:pPr>
              <a:defRPr/>
            </a:pPr>
            <a:r>
              <a:rPr lang="en-US" altLang="de-DE"/>
              <a:t>Fashion DIET</a:t>
            </a:r>
            <a:endParaRPr lang="de-DE" altLang="de-DE"/>
          </a:p>
        </p:txBody>
      </p:sp>
      <p:sp>
        <p:nvSpPr>
          <p:cNvPr id="19460" name="Foliennummernplatzhalter 4">
            <a:extLst>
              <a:ext uri="{FF2B5EF4-FFF2-40B4-BE49-F238E27FC236}">
                <a16:creationId xmlns:a16="http://schemas.microsoft.com/office/drawing/2014/main" id="{3973DF65-64C0-4A04-AD7C-E10D929A2DBB}"/>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F80B5321-56CA-4A29-8028-087E766E3EC6}" type="slidenum">
              <a:rPr lang="de-DE" altLang="de-DE" smtClean="0">
                <a:solidFill>
                  <a:srgbClr val="898989"/>
                </a:solidFill>
              </a:rPr>
              <a:pPr/>
              <a:t>2</a:t>
            </a:fld>
            <a:endParaRPr lang="de-DE" altLang="de-DE">
              <a:solidFill>
                <a:srgbClr val="898989"/>
              </a:solidFill>
            </a:endParaRPr>
          </a:p>
        </p:txBody>
      </p:sp>
      <p:sp>
        <p:nvSpPr>
          <p:cNvPr id="7" name="Textfeld 6">
            <a:extLst>
              <a:ext uri="{FF2B5EF4-FFF2-40B4-BE49-F238E27FC236}">
                <a16:creationId xmlns:a16="http://schemas.microsoft.com/office/drawing/2014/main" id="{FEA91129-99EC-4C58-8C81-E6DC6A7AEE71}"/>
              </a:ext>
            </a:extLst>
          </p:cNvPr>
          <p:cNvSpPr txBox="1"/>
          <p:nvPr/>
        </p:nvSpPr>
        <p:spPr>
          <a:xfrm>
            <a:off x="628650" y="1419225"/>
            <a:ext cx="8120063" cy="2585323"/>
          </a:xfrm>
          <a:prstGeom prst="rect">
            <a:avLst/>
          </a:prstGeom>
          <a:noFill/>
        </p:spPr>
        <p:txBody>
          <a:bodyPr>
            <a:spAutoFit/>
          </a:bodyPr>
          <a:lstStyle/>
          <a:p>
            <a:pPr>
              <a:defRPr/>
            </a:pPr>
            <a:r>
              <a:rPr lang="en-US" dirty="0">
                <a:latin typeface="+mn-lt"/>
              </a:rPr>
              <a:t>After this lecture students should be able to: </a:t>
            </a:r>
          </a:p>
          <a:p>
            <a:pPr>
              <a:defRPr/>
            </a:pPr>
            <a:endParaRPr lang="en-US" dirty="0">
              <a:latin typeface="+mn-lt"/>
            </a:endParaRPr>
          </a:p>
          <a:p>
            <a:pPr marL="285750" indent="-285750">
              <a:buFont typeface="Arial" panose="020B0604020202020204" pitchFamily="34" charset="0"/>
              <a:buChar char="•"/>
              <a:defRPr/>
            </a:pPr>
            <a:endParaRPr lang="en-US" dirty="0">
              <a:latin typeface="+mn-lt"/>
            </a:endParaRPr>
          </a:p>
          <a:p>
            <a:pPr marL="285750" indent="-285750">
              <a:buFont typeface="Arial" panose="020B0604020202020204" pitchFamily="34" charset="0"/>
              <a:buChar char="•"/>
              <a:defRPr/>
            </a:pPr>
            <a:r>
              <a:rPr lang="en-US" dirty="0">
                <a:latin typeface="+mn-lt"/>
              </a:rPr>
              <a:t>Apply the network theory to the business environment</a:t>
            </a:r>
          </a:p>
          <a:p>
            <a:pPr marL="285750" indent="-285750">
              <a:buFont typeface="Arial" panose="020B0604020202020204" pitchFamily="34" charset="0"/>
              <a:buChar char="•"/>
              <a:defRPr/>
            </a:pPr>
            <a:r>
              <a:rPr lang="en-US" dirty="0">
                <a:latin typeface="+mn-lt"/>
              </a:rPr>
              <a:t>Describe the role of relationships in business</a:t>
            </a:r>
          </a:p>
          <a:p>
            <a:pPr marL="285750" indent="-285750">
              <a:buFont typeface="Arial" panose="020B0604020202020204" pitchFamily="34" charset="0"/>
              <a:buChar char="•"/>
              <a:defRPr/>
            </a:pPr>
            <a:r>
              <a:rPr lang="en-US" dirty="0">
                <a:latin typeface="+mn-lt"/>
              </a:rPr>
              <a:t>Explain how business relationships are developed over time</a:t>
            </a:r>
          </a:p>
          <a:p>
            <a:pPr marL="285750" indent="-285750">
              <a:buFont typeface="Arial" panose="020B0604020202020204" pitchFamily="34" charset="0"/>
              <a:buChar char="•"/>
              <a:defRPr/>
            </a:pPr>
            <a:r>
              <a:rPr lang="en-US" dirty="0">
                <a:latin typeface="+mn-lt"/>
              </a:rPr>
              <a:t>Differentiate factors that impact supplier relationships</a:t>
            </a:r>
          </a:p>
          <a:p>
            <a:pPr marL="285750" indent="-285750">
              <a:buFont typeface="Arial" panose="020B0604020202020204" pitchFamily="34" charset="0"/>
              <a:buChar char="•"/>
              <a:defRPr/>
            </a:pPr>
            <a:r>
              <a:rPr lang="en-US" dirty="0">
                <a:latin typeface="+mn-lt"/>
              </a:rPr>
              <a:t>Explain the role of trustworthiness in supplier relationships </a:t>
            </a:r>
          </a:p>
          <a:p>
            <a:pPr marL="285750" indent="-285750">
              <a:buFont typeface="Arial" panose="020B0604020202020204" pitchFamily="34" charset="0"/>
              <a:buChar char="•"/>
              <a:defRPr/>
            </a:pPr>
            <a:r>
              <a:rPr lang="en-US" dirty="0">
                <a:latin typeface="+mn-lt"/>
              </a:rPr>
              <a:t>Outline the structure of fashion supply chains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40721C-8E87-4340-AC4A-62BEA31D1D88}"/>
              </a:ext>
            </a:extLst>
          </p:cNvPr>
          <p:cNvSpPr>
            <a:spLocks noGrp="1"/>
          </p:cNvSpPr>
          <p:nvPr>
            <p:ph type="title"/>
          </p:nvPr>
        </p:nvSpPr>
        <p:spPr/>
        <p:txBody>
          <a:bodyPr/>
          <a:lstStyle/>
          <a:p>
            <a:r>
              <a:rPr lang="de-DE" dirty="0"/>
              <a:t>Stage 2: The Early Stage</a:t>
            </a:r>
          </a:p>
        </p:txBody>
      </p:sp>
      <p:sp>
        <p:nvSpPr>
          <p:cNvPr id="4" name="Fußzeilenplatzhalter 3">
            <a:extLst>
              <a:ext uri="{FF2B5EF4-FFF2-40B4-BE49-F238E27FC236}">
                <a16:creationId xmlns:a16="http://schemas.microsoft.com/office/drawing/2014/main" id="{64BE1C78-95BE-4F53-ABC6-30DEA31D3EF4}"/>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C5A84BC7-104A-4CC4-9800-779923B91233}"/>
              </a:ext>
            </a:extLst>
          </p:cNvPr>
          <p:cNvSpPr>
            <a:spLocks noGrp="1"/>
          </p:cNvSpPr>
          <p:nvPr>
            <p:ph type="sldNum" sz="quarter" idx="12"/>
          </p:nvPr>
        </p:nvSpPr>
        <p:spPr/>
        <p:txBody>
          <a:bodyPr/>
          <a:lstStyle/>
          <a:p>
            <a:pPr>
              <a:defRPr/>
            </a:pPr>
            <a:fld id="{B1E2EAB7-FFA9-46D2-BE75-E5F5F7EC8B99}" type="slidenum">
              <a:rPr lang="de-DE" altLang="de-DE" smtClean="0"/>
              <a:pPr>
                <a:defRPr/>
              </a:pPr>
              <a:t>20</a:t>
            </a:fld>
            <a:endParaRPr lang="de-DE" altLang="de-DE"/>
          </a:p>
        </p:txBody>
      </p:sp>
      <p:sp>
        <p:nvSpPr>
          <p:cNvPr id="6" name="Textfeld 5">
            <a:extLst>
              <a:ext uri="{FF2B5EF4-FFF2-40B4-BE49-F238E27FC236}">
                <a16:creationId xmlns:a16="http://schemas.microsoft.com/office/drawing/2014/main" id="{CA41EF08-4768-49FA-B6E7-7593678B59D8}"/>
              </a:ext>
            </a:extLst>
          </p:cNvPr>
          <p:cNvSpPr txBox="1"/>
          <p:nvPr/>
        </p:nvSpPr>
        <p:spPr>
          <a:xfrm>
            <a:off x="378446" y="4767263"/>
            <a:ext cx="1529258" cy="307777"/>
          </a:xfrm>
          <a:prstGeom prst="rect">
            <a:avLst/>
          </a:prstGeom>
          <a:noFill/>
        </p:spPr>
        <p:txBody>
          <a:bodyPr wrap="square" rtlCol="0">
            <a:spAutoFit/>
          </a:bodyPr>
          <a:lstStyle/>
          <a:p>
            <a:r>
              <a:rPr lang="de-DE" sz="1400" dirty="0">
                <a:latin typeface="+mn-lt"/>
                <a:ea typeface="Verdana" panose="020B0604030504040204" pitchFamily="34" charset="0"/>
              </a:rPr>
              <a:t>Ford (1980), p.345</a:t>
            </a:r>
          </a:p>
        </p:txBody>
      </p:sp>
      <p:sp>
        <p:nvSpPr>
          <p:cNvPr id="7" name="Rechteck 6">
            <a:extLst>
              <a:ext uri="{FF2B5EF4-FFF2-40B4-BE49-F238E27FC236}">
                <a16:creationId xmlns:a16="http://schemas.microsoft.com/office/drawing/2014/main" id="{902F0C30-1119-40B3-B029-501CDFBBE677}"/>
              </a:ext>
            </a:extLst>
          </p:cNvPr>
          <p:cNvSpPr/>
          <p:nvPr/>
        </p:nvSpPr>
        <p:spPr>
          <a:xfrm>
            <a:off x="467544" y="1083210"/>
            <a:ext cx="8406680" cy="3416320"/>
          </a:xfrm>
          <a:prstGeom prst="rect">
            <a:avLst/>
          </a:prstGeom>
        </p:spPr>
        <p:txBody>
          <a:bodyPr wrap="square">
            <a:spAutoFit/>
          </a:bodyPr>
          <a:lstStyle/>
          <a:p>
            <a:pPr lvl="0"/>
            <a:r>
              <a:rPr lang="en-US" sz="2400" i="1" dirty="0">
                <a:solidFill>
                  <a:prstClr val="black"/>
                </a:solidFill>
                <a:latin typeface="+mn-lt"/>
                <a:cs typeface="Times New Roman" panose="02020603050405020304" pitchFamily="18" charset="0"/>
              </a:rPr>
              <a:t>Social distance</a:t>
            </a:r>
          </a:p>
          <a:p>
            <a:pPr marL="342900" lvl="0" indent="-342900">
              <a:buFont typeface="Arial" panose="020B0604020202020204" pitchFamily="34" charset="0"/>
              <a:buChar char="•"/>
            </a:pPr>
            <a:r>
              <a:rPr lang="en-US" sz="2400" dirty="0">
                <a:solidFill>
                  <a:prstClr val="black"/>
                </a:solidFill>
                <a:latin typeface="+mn-lt"/>
                <a:cs typeface="Times New Roman" panose="02020603050405020304" pitchFamily="18" charset="0"/>
              </a:rPr>
              <a:t>Absence of personal relationships between the individuals involved</a:t>
            </a:r>
          </a:p>
          <a:p>
            <a:pPr lvl="0"/>
            <a:r>
              <a:rPr lang="en-US" sz="2400" dirty="0">
                <a:solidFill>
                  <a:prstClr val="black"/>
                </a:solidFill>
                <a:latin typeface="+mn-lt"/>
                <a:cs typeface="Times New Roman" panose="02020603050405020304" pitchFamily="18" charset="0"/>
                <a:sym typeface="Wingdings" panose="05000000000000000000" pitchFamily="2" charset="2"/>
              </a:rPr>
              <a:t>J</a:t>
            </a:r>
            <a:r>
              <a:rPr lang="en-US" sz="2400" dirty="0">
                <a:solidFill>
                  <a:prstClr val="black"/>
                </a:solidFill>
                <a:latin typeface="+mn-lt"/>
                <a:cs typeface="Times New Roman" panose="02020603050405020304" pitchFamily="18" charset="0"/>
              </a:rPr>
              <a:t>udgements made of each company will be on their reputation</a:t>
            </a:r>
            <a:endParaRPr lang="en-US" sz="2400" i="1" dirty="0">
              <a:latin typeface="+mn-lt"/>
            </a:endParaRPr>
          </a:p>
          <a:p>
            <a:endParaRPr lang="en-US" sz="2400" i="1" dirty="0">
              <a:latin typeface="+mn-lt"/>
            </a:endParaRPr>
          </a:p>
          <a:p>
            <a:r>
              <a:rPr lang="en-US" sz="2400" i="1" dirty="0">
                <a:latin typeface="+mn-lt"/>
              </a:rPr>
              <a:t>Geographical distance</a:t>
            </a:r>
          </a:p>
          <a:p>
            <a:pPr marL="285750" indent="-285750">
              <a:buFont typeface="Arial" panose="020B0604020202020204" pitchFamily="34" charset="0"/>
              <a:buChar char="•"/>
            </a:pPr>
            <a:r>
              <a:rPr lang="en-US" sz="2400" dirty="0">
                <a:latin typeface="+mn-lt"/>
              </a:rPr>
              <a:t>Beyond the control of the seller</a:t>
            </a:r>
          </a:p>
          <a:p>
            <a:pPr marL="285750" indent="-285750">
              <a:buFont typeface="Arial" panose="020B0604020202020204" pitchFamily="34" charset="0"/>
              <a:buChar char="•"/>
            </a:pPr>
            <a:r>
              <a:rPr lang="en-US" sz="2400" dirty="0">
                <a:latin typeface="+mn-lt"/>
              </a:rPr>
              <a:t>Can be reduced by the establishment of a local sales office or by sending staff out to the customer on a residential basis</a:t>
            </a:r>
          </a:p>
        </p:txBody>
      </p:sp>
    </p:spTree>
    <p:extLst>
      <p:ext uri="{BB962C8B-B14F-4D97-AF65-F5344CB8AC3E}">
        <p14:creationId xmlns:p14="http://schemas.microsoft.com/office/powerpoint/2010/main" val="3078851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40721C-8E87-4340-AC4A-62BEA31D1D88}"/>
              </a:ext>
            </a:extLst>
          </p:cNvPr>
          <p:cNvSpPr>
            <a:spLocks noGrp="1"/>
          </p:cNvSpPr>
          <p:nvPr>
            <p:ph type="title"/>
          </p:nvPr>
        </p:nvSpPr>
        <p:spPr/>
        <p:txBody>
          <a:bodyPr/>
          <a:lstStyle/>
          <a:p>
            <a:r>
              <a:rPr lang="de-DE" dirty="0"/>
              <a:t>Stage 2: The Early Stage</a:t>
            </a:r>
          </a:p>
        </p:txBody>
      </p:sp>
      <p:sp>
        <p:nvSpPr>
          <p:cNvPr id="4" name="Fußzeilenplatzhalter 3">
            <a:extLst>
              <a:ext uri="{FF2B5EF4-FFF2-40B4-BE49-F238E27FC236}">
                <a16:creationId xmlns:a16="http://schemas.microsoft.com/office/drawing/2014/main" id="{64BE1C78-95BE-4F53-ABC6-30DEA31D3EF4}"/>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C5A84BC7-104A-4CC4-9800-779923B91233}"/>
              </a:ext>
            </a:extLst>
          </p:cNvPr>
          <p:cNvSpPr>
            <a:spLocks noGrp="1"/>
          </p:cNvSpPr>
          <p:nvPr>
            <p:ph type="sldNum" sz="quarter" idx="12"/>
          </p:nvPr>
        </p:nvSpPr>
        <p:spPr/>
        <p:txBody>
          <a:bodyPr/>
          <a:lstStyle/>
          <a:p>
            <a:pPr>
              <a:defRPr/>
            </a:pPr>
            <a:fld id="{B1E2EAB7-FFA9-46D2-BE75-E5F5F7EC8B99}" type="slidenum">
              <a:rPr lang="de-DE" altLang="de-DE" smtClean="0"/>
              <a:pPr>
                <a:defRPr/>
              </a:pPr>
              <a:t>21</a:t>
            </a:fld>
            <a:endParaRPr lang="de-DE" altLang="de-DE"/>
          </a:p>
        </p:txBody>
      </p:sp>
      <p:sp>
        <p:nvSpPr>
          <p:cNvPr id="6" name="Textfeld 5">
            <a:extLst>
              <a:ext uri="{FF2B5EF4-FFF2-40B4-BE49-F238E27FC236}">
                <a16:creationId xmlns:a16="http://schemas.microsoft.com/office/drawing/2014/main" id="{CA41EF08-4768-49FA-B6E7-7593678B59D8}"/>
              </a:ext>
            </a:extLst>
          </p:cNvPr>
          <p:cNvSpPr txBox="1"/>
          <p:nvPr/>
        </p:nvSpPr>
        <p:spPr>
          <a:xfrm>
            <a:off x="378446" y="4767263"/>
            <a:ext cx="1529258" cy="307777"/>
          </a:xfrm>
          <a:prstGeom prst="rect">
            <a:avLst/>
          </a:prstGeom>
          <a:noFill/>
        </p:spPr>
        <p:txBody>
          <a:bodyPr wrap="square" rtlCol="0">
            <a:spAutoFit/>
          </a:bodyPr>
          <a:lstStyle/>
          <a:p>
            <a:r>
              <a:rPr lang="de-DE" sz="1400" dirty="0">
                <a:latin typeface="+mn-lt"/>
                <a:ea typeface="Verdana" panose="020B0604030504040204" pitchFamily="34" charset="0"/>
              </a:rPr>
              <a:t>Ford (1980), p.345</a:t>
            </a:r>
          </a:p>
        </p:txBody>
      </p:sp>
      <p:sp>
        <p:nvSpPr>
          <p:cNvPr id="7" name="Rechteck 6">
            <a:extLst>
              <a:ext uri="{FF2B5EF4-FFF2-40B4-BE49-F238E27FC236}">
                <a16:creationId xmlns:a16="http://schemas.microsoft.com/office/drawing/2014/main" id="{902F0C30-1119-40B3-B029-501CDFBBE677}"/>
              </a:ext>
            </a:extLst>
          </p:cNvPr>
          <p:cNvSpPr/>
          <p:nvPr/>
        </p:nvSpPr>
        <p:spPr>
          <a:xfrm>
            <a:off x="467544" y="1083210"/>
            <a:ext cx="8406680" cy="3046988"/>
          </a:xfrm>
          <a:prstGeom prst="rect">
            <a:avLst/>
          </a:prstGeom>
        </p:spPr>
        <p:txBody>
          <a:bodyPr wrap="square">
            <a:spAutoFit/>
          </a:bodyPr>
          <a:lstStyle/>
          <a:p>
            <a:r>
              <a:rPr lang="en-US" sz="2400" i="1" dirty="0">
                <a:latin typeface="+mn-lt"/>
              </a:rPr>
              <a:t>Cultural distance</a:t>
            </a:r>
            <a:endParaRPr lang="en-US" sz="2400" dirty="0">
              <a:latin typeface="+mn-lt"/>
            </a:endParaRPr>
          </a:p>
          <a:p>
            <a:pPr marL="285750" indent="-285750">
              <a:buFont typeface="Arial" panose="020B0604020202020204" pitchFamily="34" charset="0"/>
              <a:buChar char="•"/>
            </a:pPr>
            <a:r>
              <a:rPr lang="en-US" sz="2400" dirty="0">
                <a:latin typeface="+mn-lt"/>
              </a:rPr>
              <a:t>Can be reduced by employment of local nationals</a:t>
            </a:r>
          </a:p>
          <a:p>
            <a:pPr marL="285750" indent="-285750">
              <a:buFont typeface="Arial" panose="020B0604020202020204" pitchFamily="34" charset="0"/>
              <a:buChar char="•"/>
            </a:pPr>
            <a:r>
              <a:rPr lang="en-US" sz="2400" dirty="0">
                <a:latin typeface="+mn-lt"/>
              </a:rPr>
              <a:t>Potential lack of trust between the companies, e.g. a supplier may believe that he is simply used as a source of information</a:t>
            </a:r>
          </a:p>
          <a:p>
            <a:pPr marL="285750" indent="-285750">
              <a:buFont typeface="Arial" panose="020B0604020202020204" pitchFamily="34" charset="0"/>
              <a:buChar char="•"/>
            </a:pPr>
            <a:r>
              <a:rPr lang="en-US" sz="2400" dirty="0">
                <a:latin typeface="+mn-lt"/>
              </a:rPr>
              <a:t>The distrust of an individual supplier can cause a purchaser to place emphasis on cultural stereotypes — e.g., a customer may attach importance to the alleged "discipline" of German suppliers / "undisciplined" British suppliers</a:t>
            </a:r>
            <a:endParaRPr lang="de-DE" sz="2400" dirty="0">
              <a:latin typeface="+mn-lt"/>
            </a:endParaRPr>
          </a:p>
        </p:txBody>
      </p:sp>
    </p:spTree>
    <p:extLst>
      <p:ext uri="{BB962C8B-B14F-4D97-AF65-F5344CB8AC3E}">
        <p14:creationId xmlns:p14="http://schemas.microsoft.com/office/powerpoint/2010/main" val="21933188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40721C-8E87-4340-AC4A-62BEA31D1D88}"/>
              </a:ext>
            </a:extLst>
          </p:cNvPr>
          <p:cNvSpPr>
            <a:spLocks noGrp="1"/>
          </p:cNvSpPr>
          <p:nvPr>
            <p:ph type="title"/>
          </p:nvPr>
        </p:nvSpPr>
        <p:spPr>
          <a:xfrm>
            <a:off x="628650" y="274638"/>
            <a:ext cx="7886700" cy="993775"/>
          </a:xfrm>
        </p:spPr>
        <p:txBody>
          <a:bodyPr/>
          <a:lstStyle/>
          <a:p>
            <a:r>
              <a:rPr lang="de-DE" dirty="0"/>
              <a:t>Stage 2: The Early Stage</a:t>
            </a:r>
          </a:p>
        </p:txBody>
      </p:sp>
      <p:sp>
        <p:nvSpPr>
          <p:cNvPr id="4" name="Fußzeilenplatzhalter 3">
            <a:extLst>
              <a:ext uri="{FF2B5EF4-FFF2-40B4-BE49-F238E27FC236}">
                <a16:creationId xmlns:a16="http://schemas.microsoft.com/office/drawing/2014/main" id="{64BE1C78-95BE-4F53-ABC6-30DEA31D3EF4}"/>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C5A84BC7-104A-4CC4-9800-779923B91233}"/>
              </a:ext>
            </a:extLst>
          </p:cNvPr>
          <p:cNvSpPr>
            <a:spLocks noGrp="1"/>
          </p:cNvSpPr>
          <p:nvPr>
            <p:ph type="sldNum" sz="quarter" idx="12"/>
          </p:nvPr>
        </p:nvSpPr>
        <p:spPr/>
        <p:txBody>
          <a:bodyPr/>
          <a:lstStyle/>
          <a:p>
            <a:pPr>
              <a:defRPr/>
            </a:pPr>
            <a:fld id="{B1E2EAB7-FFA9-46D2-BE75-E5F5F7EC8B99}" type="slidenum">
              <a:rPr lang="de-DE" altLang="de-DE" smtClean="0"/>
              <a:pPr>
                <a:defRPr/>
              </a:pPr>
              <a:t>22</a:t>
            </a:fld>
            <a:endParaRPr lang="de-DE" altLang="de-DE"/>
          </a:p>
        </p:txBody>
      </p:sp>
      <p:sp>
        <p:nvSpPr>
          <p:cNvPr id="6" name="Textfeld 5">
            <a:extLst>
              <a:ext uri="{FF2B5EF4-FFF2-40B4-BE49-F238E27FC236}">
                <a16:creationId xmlns:a16="http://schemas.microsoft.com/office/drawing/2014/main" id="{CA41EF08-4768-49FA-B6E7-7593678B59D8}"/>
              </a:ext>
            </a:extLst>
          </p:cNvPr>
          <p:cNvSpPr txBox="1"/>
          <p:nvPr/>
        </p:nvSpPr>
        <p:spPr>
          <a:xfrm>
            <a:off x="378446" y="4767263"/>
            <a:ext cx="1529258" cy="307777"/>
          </a:xfrm>
          <a:prstGeom prst="rect">
            <a:avLst/>
          </a:prstGeom>
          <a:noFill/>
        </p:spPr>
        <p:txBody>
          <a:bodyPr wrap="square" rtlCol="0">
            <a:spAutoFit/>
          </a:bodyPr>
          <a:lstStyle/>
          <a:p>
            <a:r>
              <a:rPr lang="de-DE" sz="1400" dirty="0">
                <a:latin typeface="+mn-lt"/>
                <a:ea typeface="Verdana" panose="020B0604030504040204" pitchFamily="34" charset="0"/>
              </a:rPr>
              <a:t>Ford (1980), p.345</a:t>
            </a:r>
          </a:p>
        </p:txBody>
      </p:sp>
      <p:sp>
        <p:nvSpPr>
          <p:cNvPr id="3" name="Rechteck 2">
            <a:extLst>
              <a:ext uri="{FF2B5EF4-FFF2-40B4-BE49-F238E27FC236}">
                <a16:creationId xmlns:a16="http://schemas.microsoft.com/office/drawing/2014/main" id="{232B3E6E-1E90-4FCA-96F1-7A541F644840}"/>
              </a:ext>
            </a:extLst>
          </p:cNvPr>
          <p:cNvSpPr/>
          <p:nvPr/>
        </p:nvSpPr>
        <p:spPr>
          <a:xfrm>
            <a:off x="476672" y="1131590"/>
            <a:ext cx="8190656" cy="3416320"/>
          </a:xfrm>
          <a:prstGeom prst="rect">
            <a:avLst/>
          </a:prstGeom>
        </p:spPr>
        <p:txBody>
          <a:bodyPr wrap="square">
            <a:spAutoFit/>
          </a:bodyPr>
          <a:lstStyle/>
          <a:p>
            <a:r>
              <a:rPr lang="en-US" sz="2400" i="1" dirty="0">
                <a:latin typeface="+mn-lt"/>
              </a:rPr>
              <a:t>Time distance</a:t>
            </a:r>
          </a:p>
          <a:p>
            <a:pPr marL="342900" indent="-342900">
              <a:buFont typeface="Arial" panose="020B0604020202020204" pitchFamily="34" charset="0"/>
              <a:buChar char="•"/>
            </a:pPr>
            <a:r>
              <a:rPr lang="en-US" sz="2400" dirty="0">
                <a:latin typeface="+mn-lt"/>
              </a:rPr>
              <a:t>At the beginning: agreements/transactions which may only come to fruition at some considerable time in the future</a:t>
            </a:r>
          </a:p>
          <a:p>
            <a:pPr marL="342900" indent="-342900">
              <a:buFont typeface="Arial" panose="020B0604020202020204" pitchFamily="34" charset="0"/>
              <a:buChar char="•"/>
            </a:pPr>
            <a:endParaRPr lang="en-US" sz="2400" dirty="0">
              <a:latin typeface="+mn-lt"/>
            </a:endParaRPr>
          </a:p>
          <a:p>
            <a:endParaRPr lang="en-US" sz="2400" dirty="0">
              <a:latin typeface="+mn-lt"/>
            </a:endParaRPr>
          </a:p>
          <a:p>
            <a:pPr marL="285750" indent="-285750">
              <a:buFont typeface="Arial" panose="020B0604020202020204" pitchFamily="34" charset="0"/>
              <a:buChar char="•"/>
            </a:pPr>
            <a:r>
              <a:rPr lang="en-US" sz="2400" dirty="0">
                <a:latin typeface="+mn-lt"/>
              </a:rPr>
              <a:t>Maximizes the buyer's concern whether he will receive the product in the specified form/at the promised price/time</a:t>
            </a:r>
          </a:p>
          <a:p>
            <a:pPr marL="285750" indent="-285750">
              <a:buFont typeface="Arial" panose="020B0604020202020204" pitchFamily="34" charset="0"/>
              <a:buChar char="•"/>
            </a:pPr>
            <a:r>
              <a:rPr lang="en-US" sz="2400" dirty="0">
                <a:latin typeface="+mn-lt"/>
              </a:rPr>
              <a:t>Similarly, the seller will be concerned as to whether orders being discussed will ever materialize in the way it expects</a:t>
            </a:r>
          </a:p>
        </p:txBody>
      </p:sp>
      <p:sp>
        <p:nvSpPr>
          <p:cNvPr id="7" name="Pfeil: nach unten 6">
            <a:extLst>
              <a:ext uri="{FF2B5EF4-FFF2-40B4-BE49-F238E27FC236}">
                <a16:creationId xmlns:a16="http://schemas.microsoft.com/office/drawing/2014/main" id="{4D3348C5-705A-4A09-9D36-672A6041EA7B}"/>
              </a:ext>
            </a:extLst>
          </p:cNvPr>
          <p:cNvSpPr/>
          <p:nvPr/>
        </p:nvSpPr>
        <p:spPr>
          <a:xfrm>
            <a:off x="3707904" y="2499742"/>
            <a:ext cx="129589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104076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40721C-8E87-4340-AC4A-62BEA31D1D88}"/>
              </a:ext>
            </a:extLst>
          </p:cNvPr>
          <p:cNvSpPr>
            <a:spLocks noGrp="1"/>
          </p:cNvSpPr>
          <p:nvPr>
            <p:ph type="title"/>
          </p:nvPr>
        </p:nvSpPr>
        <p:spPr/>
        <p:txBody>
          <a:bodyPr/>
          <a:lstStyle/>
          <a:p>
            <a:r>
              <a:rPr lang="de-DE" dirty="0"/>
              <a:t>Stage 2: The Early Stage</a:t>
            </a:r>
          </a:p>
        </p:txBody>
      </p:sp>
      <p:sp>
        <p:nvSpPr>
          <p:cNvPr id="4" name="Fußzeilenplatzhalter 3">
            <a:extLst>
              <a:ext uri="{FF2B5EF4-FFF2-40B4-BE49-F238E27FC236}">
                <a16:creationId xmlns:a16="http://schemas.microsoft.com/office/drawing/2014/main" id="{64BE1C78-95BE-4F53-ABC6-30DEA31D3EF4}"/>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C5A84BC7-104A-4CC4-9800-779923B91233}"/>
              </a:ext>
            </a:extLst>
          </p:cNvPr>
          <p:cNvSpPr>
            <a:spLocks noGrp="1"/>
          </p:cNvSpPr>
          <p:nvPr>
            <p:ph type="sldNum" sz="quarter" idx="12"/>
          </p:nvPr>
        </p:nvSpPr>
        <p:spPr/>
        <p:txBody>
          <a:bodyPr/>
          <a:lstStyle/>
          <a:p>
            <a:pPr>
              <a:defRPr/>
            </a:pPr>
            <a:fld id="{B1E2EAB7-FFA9-46D2-BE75-E5F5F7EC8B99}" type="slidenum">
              <a:rPr lang="de-DE" altLang="de-DE" smtClean="0"/>
              <a:pPr>
                <a:defRPr/>
              </a:pPr>
              <a:t>23</a:t>
            </a:fld>
            <a:endParaRPr lang="de-DE" altLang="de-DE"/>
          </a:p>
        </p:txBody>
      </p:sp>
      <p:sp>
        <p:nvSpPr>
          <p:cNvPr id="6" name="Textfeld 5">
            <a:extLst>
              <a:ext uri="{FF2B5EF4-FFF2-40B4-BE49-F238E27FC236}">
                <a16:creationId xmlns:a16="http://schemas.microsoft.com/office/drawing/2014/main" id="{CA41EF08-4768-49FA-B6E7-7593678B59D8}"/>
              </a:ext>
            </a:extLst>
          </p:cNvPr>
          <p:cNvSpPr txBox="1"/>
          <p:nvPr/>
        </p:nvSpPr>
        <p:spPr>
          <a:xfrm>
            <a:off x="378446" y="4767263"/>
            <a:ext cx="1529258" cy="307777"/>
          </a:xfrm>
          <a:prstGeom prst="rect">
            <a:avLst/>
          </a:prstGeom>
          <a:noFill/>
        </p:spPr>
        <p:txBody>
          <a:bodyPr wrap="square" rtlCol="0">
            <a:spAutoFit/>
          </a:bodyPr>
          <a:lstStyle/>
          <a:p>
            <a:r>
              <a:rPr lang="de-DE" sz="1400" dirty="0">
                <a:latin typeface="+mn-lt"/>
                <a:ea typeface="Verdana" panose="020B0604030504040204" pitchFamily="34" charset="0"/>
              </a:rPr>
              <a:t>Ford (1980), p.345</a:t>
            </a:r>
          </a:p>
        </p:txBody>
      </p:sp>
      <p:sp>
        <p:nvSpPr>
          <p:cNvPr id="7" name="Rechteck 6">
            <a:extLst>
              <a:ext uri="{FF2B5EF4-FFF2-40B4-BE49-F238E27FC236}">
                <a16:creationId xmlns:a16="http://schemas.microsoft.com/office/drawing/2014/main" id="{432C7F0D-83CF-4DF6-B9C6-F302C260684A}"/>
              </a:ext>
            </a:extLst>
          </p:cNvPr>
          <p:cNvSpPr/>
          <p:nvPr/>
        </p:nvSpPr>
        <p:spPr>
          <a:xfrm>
            <a:off x="467544" y="1140589"/>
            <a:ext cx="7632848" cy="3416320"/>
          </a:xfrm>
          <a:prstGeom prst="rect">
            <a:avLst/>
          </a:prstGeom>
        </p:spPr>
        <p:txBody>
          <a:bodyPr wrap="square">
            <a:spAutoFit/>
          </a:bodyPr>
          <a:lstStyle/>
          <a:p>
            <a:r>
              <a:rPr lang="en-US" sz="2400" i="1" dirty="0">
                <a:latin typeface="+mn-lt"/>
              </a:rPr>
              <a:t>Commitment</a:t>
            </a:r>
          </a:p>
          <a:p>
            <a:pPr marL="285750" indent="-285750">
              <a:buFont typeface="Arial" panose="020B0604020202020204" pitchFamily="34" charset="0"/>
              <a:buChar char="•"/>
            </a:pPr>
            <a:r>
              <a:rPr lang="en-US" sz="2400" dirty="0">
                <a:latin typeface="+mn-lt"/>
              </a:rPr>
              <a:t>Both companies will be aware of the risks and will have little/no evidence on the partner's commitment</a:t>
            </a:r>
          </a:p>
          <a:p>
            <a:pPr marL="285750" indent="-285750">
              <a:buFont typeface="Arial" panose="020B0604020202020204" pitchFamily="34" charset="0"/>
              <a:buChar char="•"/>
            </a:pPr>
            <a:r>
              <a:rPr lang="en-US" sz="2400" dirty="0">
                <a:latin typeface="+mn-lt"/>
              </a:rPr>
              <a:t>Commitment of both parties might be low at this time</a:t>
            </a:r>
          </a:p>
          <a:p>
            <a:endParaRPr lang="en-US" sz="2400" dirty="0">
              <a:latin typeface="+mn-lt"/>
            </a:endParaRPr>
          </a:p>
          <a:p>
            <a:endParaRPr lang="en-US" sz="2400" dirty="0">
              <a:latin typeface="+mn-lt"/>
            </a:endParaRPr>
          </a:p>
          <a:p>
            <a:r>
              <a:rPr lang="en-US" sz="2400" dirty="0">
                <a:latin typeface="+mn-lt"/>
              </a:rPr>
              <a:t>Commitment is strongly influenced by factors outside the relationship (e.g. number/importance of its other customers or suppliers)</a:t>
            </a:r>
            <a:endParaRPr lang="de-DE" sz="2400" dirty="0">
              <a:latin typeface="+mn-lt"/>
            </a:endParaRPr>
          </a:p>
        </p:txBody>
      </p:sp>
      <p:sp>
        <p:nvSpPr>
          <p:cNvPr id="8" name="Pfeil: nach unten 7">
            <a:extLst>
              <a:ext uri="{FF2B5EF4-FFF2-40B4-BE49-F238E27FC236}">
                <a16:creationId xmlns:a16="http://schemas.microsoft.com/office/drawing/2014/main" id="{0A37C0DB-5B30-4328-BA1A-A0FD92DDFB40}"/>
              </a:ext>
            </a:extLst>
          </p:cNvPr>
          <p:cNvSpPr/>
          <p:nvPr/>
        </p:nvSpPr>
        <p:spPr>
          <a:xfrm>
            <a:off x="3419872" y="2859782"/>
            <a:ext cx="129589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9572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40721C-8E87-4340-AC4A-62BEA31D1D88}"/>
              </a:ext>
            </a:extLst>
          </p:cNvPr>
          <p:cNvSpPr>
            <a:spLocks noGrp="1"/>
          </p:cNvSpPr>
          <p:nvPr>
            <p:ph type="title"/>
          </p:nvPr>
        </p:nvSpPr>
        <p:spPr/>
        <p:txBody>
          <a:bodyPr/>
          <a:lstStyle/>
          <a:p>
            <a:r>
              <a:rPr lang="de-DE" dirty="0"/>
              <a:t>Stage 3: The Development Stage</a:t>
            </a:r>
          </a:p>
        </p:txBody>
      </p:sp>
      <p:sp>
        <p:nvSpPr>
          <p:cNvPr id="4" name="Fußzeilenplatzhalter 3">
            <a:extLst>
              <a:ext uri="{FF2B5EF4-FFF2-40B4-BE49-F238E27FC236}">
                <a16:creationId xmlns:a16="http://schemas.microsoft.com/office/drawing/2014/main" id="{64BE1C78-95BE-4F53-ABC6-30DEA31D3EF4}"/>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C5A84BC7-104A-4CC4-9800-779923B91233}"/>
              </a:ext>
            </a:extLst>
          </p:cNvPr>
          <p:cNvSpPr>
            <a:spLocks noGrp="1"/>
          </p:cNvSpPr>
          <p:nvPr>
            <p:ph type="sldNum" sz="quarter" idx="12"/>
          </p:nvPr>
        </p:nvSpPr>
        <p:spPr/>
        <p:txBody>
          <a:bodyPr/>
          <a:lstStyle/>
          <a:p>
            <a:pPr>
              <a:defRPr/>
            </a:pPr>
            <a:fld id="{B1E2EAB7-FFA9-46D2-BE75-E5F5F7EC8B99}" type="slidenum">
              <a:rPr lang="de-DE" altLang="de-DE" smtClean="0"/>
              <a:pPr>
                <a:defRPr/>
              </a:pPr>
              <a:t>24</a:t>
            </a:fld>
            <a:endParaRPr lang="de-DE" altLang="de-DE"/>
          </a:p>
        </p:txBody>
      </p:sp>
      <p:sp>
        <p:nvSpPr>
          <p:cNvPr id="6" name="Textfeld 5">
            <a:extLst>
              <a:ext uri="{FF2B5EF4-FFF2-40B4-BE49-F238E27FC236}">
                <a16:creationId xmlns:a16="http://schemas.microsoft.com/office/drawing/2014/main" id="{CA41EF08-4768-49FA-B6E7-7593678B59D8}"/>
              </a:ext>
            </a:extLst>
          </p:cNvPr>
          <p:cNvSpPr txBox="1"/>
          <p:nvPr/>
        </p:nvSpPr>
        <p:spPr>
          <a:xfrm>
            <a:off x="5130974" y="4731990"/>
            <a:ext cx="1529258" cy="307777"/>
          </a:xfrm>
          <a:prstGeom prst="rect">
            <a:avLst/>
          </a:prstGeom>
          <a:noFill/>
        </p:spPr>
        <p:txBody>
          <a:bodyPr wrap="square" rtlCol="0">
            <a:spAutoFit/>
          </a:bodyPr>
          <a:lstStyle/>
          <a:p>
            <a:r>
              <a:rPr lang="de-DE" sz="1400" dirty="0">
                <a:latin typeface="+mn-lt"/>
                <a:ea typeface="Verdana" panose="020B0604030504040204" pitchFamily="34" charset="0"/>
              </a:rPr>
              <a:t>Ford (1980), p.346</a:t>
            </a:r>
          </a:p>
        </p:txBody>
      </p:sp>
      <p:sp>
        <p:nvSpPr>
          <p:cNvPr id="7" name="Rechteck 6">
            <a:extLst>
              <a:ext uri="{FF2B5EF4-FFF2-40B4-BE49-F238E27FC236}">
                <a16:creationId xmlns:a16="http://schemas.microsoft.com/office/drawing/2014/main" id="{3E62902A-2511-415D-AC98-06C3B795E294}"/>
              </a:ext>
            </a:extLst>
          </p:cNvPr>
          <p:cNvSpPr/>
          <p:nvPr/>
        </p:nvSpPr>
        <p:spPr>
          <a:xfrm>
            <a:off x="539552" y="1203598"/>
            <a:ext cx="8280920" cy="3046988"/>
          </a:xfrm>
          <a:prstGeom prst="rect">
            <a:avLst/>
          </a:prstGeom>
        </p:spPr>
        <p:txBody>
          <a:bodyPr wrap="square">
            <a:spAutoFit/>
          </a:bodyPr>
          <a:lstStyle/>
          <a:p>
            <a:r>
              <a:rPr lang="en-US" sz="2400" dirty="0">
                <a:latin typeface="+mn-lt"/>
              </a:rPr>
              <a:t>The development stage of a relationship occurs as deliveries of continuously purchased products increase</a:t>
            </a:r>
          </a:p>
          <a:p>
            <a:endParaRPr lang="en-US" sz="2400" dirty="0">
              <a:latin typeface="+mn-lt"/>
            </a:endParaRPr>
          </a:p>
          <a:p>
            <a:r>
              <a:rPr lang="en-US" sz="2400" i="1" dirty="0">
                <a:latin typeface="+mn-lt"/>
              </a:rPr>
              <a:t>Experience</a:t>
            </a:r>
          </a:p>
          <a:p>
            <a:pPr marL="342900" indent="-342900">
              <a:buFont typeface="Arial" panose="020B0604020202020204" pitchFamily="34" charset="0"/>
              <a:buChar char="•"/>
            </a:pPr>
            <a:r>
              <a:rPr lang="en-US" sz="2400" dirty="0">
                <a:latin typeface="+mn-lt"/>
              </a:rPr>
              <a:t>Increasing experience between the companies of the operations of each other's organizations</a:t>
            </a:r>
          </a:p>
          <a:p>
            <a:pPr marL="342900" indent="-342900">
              <a:buFont typeface="Arial" panose="020B0604020202020204" pitchFamily="34" charset="0"/>
              <a:buChar char="•"/>
            </a:pPr>
            <a:r>
              <a:rPr lang="en-US" sz="2400" dirty="0">
                <a:latin typeface="+mn-lt"/>
              </a:rPr>
              <a:t>The individuals involved acquired knowledge of each other's norms &amp; values</a:t>
            </a:r>
          </a:p>
        </p:txBody>
      </p:sp>
    </p:spTree>
    <p:extLst>
      <p:ext uri="{BB962C8B-B14F-4D97-AF65-F5344CB8AC3E}">
        <p14:creationId xmlns:p14="http://schemas.microsoft.com/office/powerpoint/2010/main" val="5142820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40721C-8E87-4340-AC4A-62BEA31D1D88}"/>
              </a:ext>
            </a:extLst>
          </p:cNvPr>
          <p:cNvSpPr>
            <a:spLocks noGrp="1"/>
          </p:cNvSpPr>
          <p:nvPr>
            <p:ph type="title"/>
          </p:nvPr>
        </p:nvSpPr>
        <p:spPr/>
        <p:txBody>
          <a:bodyPr/>
          <a:lstStyle/>
          <a:p>
            <a:r>
              <a:rPr lang="de-DE" dirty="0"/>
              <a:t>Stage 3: The Development Stage</a:t>
            </a:r>
          </a:p>
        </p:txBody>
      </p:sp>
      <p:sp>
        <p:nvSpPr>
          <p:cNvPr id="4" name="Fußzeilenplatzhalter 3">
            <a:extLst>
              <a:ext uri="{FF2B5EF4-FFF2-40B4-BE49-F238E27FC236}">
                <a16:creationId xmlns:a16="http://schemas.microsoft.com/office/drawing/2014/main" id="{64BE1C78-95BE-4F53-ABC6-30DEA31D3EF4}"/>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C5A84BC7-104A-4CC4-9800-779923B91233}"/>
              </a:ext>
            </a:extLst>
          </p:cNvPr>
          <p:cNvSpPr>
            <a:spLocks noGrp="1"/>
          </p:cNvSpPr>
          <p:nvPr>
            <p:ph type="sldNum" sz="quarter" idx="12"/>
          </p:nvPr>
        </p:nvSpPr>
        <p:spPr/>
        <p:txBody>
          <a:bodyPr/>
          <a:lstStyle/>
          <a:p>
            <a:pPr>
              <a:defRPr/>
            </a:pPr>
            <a:fld id="{B1E2EAB7-FFA9-46D2-BE75-E5F5F7EC8B99}" type="slidenum">
              <a:rPr lang="de-DE" altLang="de-DE" smtClean="0"/>
              <a:pPr>
                <a:defRPr/>
              </a:pPr>
              <a:t>25</a:t>
            </a:fld>
            <a:endParaRPr lang="de-DE" altLang="de-DE"/>
          </a:p>
        </p:txBody>
      </p:sp>
      <p:sp>
        <p:nvSpPr>
          <p:cNvPr id="6" name="Textfeld 5">
            <a:extLst>
              <a:ext uri="{FF2B5EF4-FFF2-40B4-BE49-F238E27FC236}">
                <a16:creationId xmlns:a16="http://schemas.microsoft.com/office/drawing/2014/main" id="{CA41EF08-4768-49FA-B6E7-7593678B59D8}"/>
              </a:ext>
            </a:extLst>
          </p:cNvPr>
          <p:cNvSpPr txBox="1"/>
          <p:nvPr/>
        </p:nvSpPr>
        <p:spPr>
          <a:xfrm>
            <a:off x="378446" y="4767263"/>
            <a:ext cx="1529258" cy="307777"/>
          </a:xfrm>
          <a:prstGeom prst="rect">
            <a:avLst/>
          </a:prstGeom>
          <a:noFill/>
        </p:spPr>
        <p:txBody>
          <a:bodyPr wrap="square" rtlCol="0">
            <a:spAutoFit/>
          </a:bodyPr>
          <a:lstStyle/>
          <a:p>
            <a:r>
              <a:rPr lang="de-DE" sz="1400" dirty="0">
                <a:latin typeface="+mn-lt"/>
                <a:ea typeface="Verdana" panose="020B0604030504040204" pitchFamily="34" charset="0"/>
              </a:rPr>
              <a:t>Ford (1980), p.346</a:t>
            </a:r>
          </a:p>
        </p:txBody>
      </p:sp>
      <p:sp>
        <p:nvSpPr>
          <p:cNvPr id="8" name="Rechteck 7">
            <a:extLst>
              <a:ext uri="{FF2B5EF4-FFF2-40B4-BE49-F238E27FC236}">
                <a16:creationId xmlns:a16="http://schemas.microsoft.com/office/drawing/2014/main" id="{8F94FD8A-4A5D-4175-B209-C0B9D6C5748C}"/>
              </a:ext>
            </a:extLst>
          </p:cNvPr>
          <p:cNvSpPr/>
          <p:nvPr/>
        </p:nvSpPr>
        <p:spPr>
          <a:xfrm>
            <a:off x="378446" y="1203598"/>
            <a:ext cx="8442026" cy="3046988"/>
          </a:xfrm>
          <a:prstGeom prst="rect">
            <a:avLst/>
          </a:prstGeom>
        </p:spPr>
        <p:txBody>
          <a:bodyPr wrap="square">
            <a:spAutoFit/>
          </a:bodyPr>
          <a:lstStyle/>
          <a:p>
            <a:pPr lvl="0"/>
            <a:r>
              <a:rPr lang="en-US" sz="2400" i="1" dirty="0">
                <a:solidFill>
                  <a:prstClr val="black"/>
                </a:solidFill>
                <a:latin typeface="+mn-lt"/>
              </a:rPr>
              <a:t>Uncertainty</a:t>
            </a:r>
          </a:p>
          <a:p>
            <a:pPr marL="342900" lvl="0" indent="-342900">
              <a:buFont typeface="Arial" panose="020B0604020202020204" pitchFamily="34" charset="0"/>
              <a:buChar char="•"/>
            </a:pPr>
            <a:r>
              <a:rPr lang="en-US" sz="2400" dirty="0">
                <a:solidFill>
                  <a:prstClr val="black"/>
                </a:solidFill>
                <a:latin typeface="+mn-lt"/>
              </a:rPr>
              <a:t>Uncertainties in the relationship are reduced by experience</a:t>
            </a:r>
          </a:p>
          <a:p>
            <a:pPr marL="342900" lvl="0" indent="-342900">
              <a:buFont typeface="Arial" panose="020B0604020202020204" pitchFamily="34" charset="0"/>
              <a:buChar char="•"/>
            </a:pPr>
            <a:r>
              <a:rPr lang="en-US" sz="2400" dirty="0">
                <a:solidFill>
                  <a:prstClr val="black"/>
                </a:solidFill>
                <a:latin typeface="+mn-lt"/>
              </a:rPr>
              <a:t>The adaptations required to meet the wishes of the partner company will have become more apparent and the costs involved in these adaptations will also become clearer</a:t>
            </a:r>
            <a:endParaRPr lang="en-US" sz="2400" dirty="0">
              <a:latin typeface="+mn-lt"/>
            </a:endParaRPr>
          </a:p>
          <a:p>
            <a:pPr marL="285750" indent="-285750">
              <a:buFont typeface="Arial" panose="020B0604020202020204" pitchFamily="34" charset="0"/>
              <a:buChar char="•"/>
            </a:pPr>
            <a:r>
              <a:rPr lang="en-US" sz="2400" dirty="0">
                <a:latin typeface="+mn-lt"/>
              </a:rPr>
              <a:t>Each company will be better able to judge the adaptations  to  meet  its  own  requirements: includes those made by itself and those which it should require from its partner</a:t>
            </a:r>
            <a:r>
              <a:rPr lang="en-US" sz="2400" i="1" dirty="0">
                <a:latin typeface="+mn-lt"/>
              </a:rPr>
              <a:t> </a:t>
            </a:r>
          </a:p>
        </p:txBody>
      </p:sp>
    </p:spTree>
    <p:extLst>
      <p:ext uri="{BB962C8B-B14F-4D97-AF65-F5344CB8AC3E}">
        <p14:creationId xmlns:p14="http://schemas.microsoft.com/office/powerpoint/2010/main" val="31795607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40721C-8E87-4340-AC4A-62BEA31D1D88}"/>
              </a:ext>
            </a:extLst>
          </p:cNvPr>
          <p:cNvSpPr>
            <a:spLocks noGrp="1"/>
          </p:cNvSpPr>
          <p:nvPr>
            <p:ph type="title"/>
          </p:nvPr>
        </p:nvSpPr>
        <p:spPr/>
        <p:txBody>
          <a:bodyPr/>
          <a:lstStyle/>
          <a:p>
            <a:r>
              <a:rPr lang="de-DE" dirty="0"/>
              <a:t>Stage 3: The Development Stage</a:t>
            </a:r>
          </a:p>
        </p:txBody>
      </p:sp>
      <p:sp>
        <p:nvSpPr>
          <p:cNvPr id="4" name="Fußzeilenplatzhalter 3">
            <a:extLst>
              <a:ext uri="{FF2B5EF4-FFF2-40B4-BE49-F238E27FC236}">
                <a16:creationId xmlns:a16="http://schemas.microsoft.com/office/drawing/2014/main" id="{64BE1C78-95BE-4F53-ABC6-30DEA31D3EF4}"/>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C5A84BC7-104A-4CC4-9800-779923B91233}"/>
              </a:ext>
            </a:extLst>
          </p:cNvPr>
          <p:cNvSpPr>
            <a:spLocks noGrp="1"/>
          </p:cNvSpPr>
          <p:nvPr>
            <p:ph type="sldNum" sz="quarter" idx="12"/>
          </p:nvPr>
        </p:nvSpPr>
        <p:spPr/>
        <p:txBody>
          <a:bodyPr/>
          <a:lstStyle/>
          <a:p>
            <a:pPr>
              <a:defRPr/>
            </a:pPr>
            <a:fld id="{B1E2EAB7-FFA9-46D2-BE75-E5F5F7EC8B99}" type="slidenum">
              <a:rPr lang="de-DE" altLang="de-DE" smtClean="0"/>
              <a:pPr>
                <a:defRPr/>
              </a:pPr>
              <a:t>26</a:t>
            </a:fld>
            <a:endParaRPr lang="de-DE" altLang="de-DE"/>
          </a:p>
        </p:txBody>
      </p:sp>
      <p:sp>
        <p:nvSpPr>
          <p:cNvPr id="6" name="Textfeld 5">
            <a:extLst>
              <a:ext uri="{FF2B5EF4-FFF2-40B4-BE49-F238E27FC236}">
                <a16:creationId xmlns:a16="http://schemas.microsoft.com/office/drawing/2014/main" id="{CA41EF08-4768-49FA-B6E7-7593678B59D8}"/>
              </a:ext>
            </a:extLst>
          </p:cNvPr>
          <p:cNvSpPr txBox="1"/>
          <p:nvPr/>
        </p:nvSpPr>
        <p:spPr>
          <a:xfrm>
            <a:off x="378446" y="4767263"/>
            <a:ext cx="1529258" cy="307777"/>
          </a:xfrm>
          <a:prstGeom prst="rect">
            <a:avLst/>
          </a:prstGeom>
          <a:noFill/>
        </p:spPr>
        <p:txBody>
          <a:bodyPr wrap="square" rtlCol="0">
            <a:spAutoFit/>
          </a:bodyPr>
          <a:lstStyle/>
          <a:p>
            <a:r>
              <a:rPr lang="de-DE" sz="1400" dirty="0">
                <a:latin typeface="+mn-lt"/>
                <a:ea typeface="Verdana" panose="020B0604030504040204" pitchFamily="34" charset="0"/>
              </a:rPr>
              <a:t>Ford (1980), p.346</a:t>
            </a:r>
          </a:p>
        </p:txBody>
      </p:sp>
      <p:sp>
        <p:nvSpPr>
          <p:cNvPr id="8" name="Rechteck 7">
            <a:extLst>
              <a:ext uri="{FF2B5EF4-FFF2-40B4-BE49-F238E27FC236}">
                <a16:creationId xmlns:a16="http://schemas.microsoft.com/office/drawing/2014/main" id="{8F94FD8A-4A5D-4175-B209-C0B9D6C5748C}"/>
              </a:ext>
            </a:extLst>
          </p:cNvPr>
          <p:cNvSpPr/>
          <p:nvPr/>
        </p:nvSpPr>
        <p:spPr>
          <a:xfrm>
            <a:off x="378446" y="1203598"/>
            <a:ext cx="8442026" cy="2677656"/>
          </a:xfrm>
          <a:prstGeom prst="rect">
            <a:avLst/>
          </a:prstGeom>
        </p:spPr>
        <p:txBody>
          <a:bodyPr wrap="square">
            <a:spAutoFit/>
          </a:bodyPr>
          <a:lstStyle/>
          <a:p>
            <a:r>
              <a:rPr lang="en-US" sz="2400" i="1" dirty="0">
                <a:latin typeface="+mn-lt"/>
              </a:rPr>
              <a:t>Social distance</a:t>
            </a:r>
          </a:p>
          <a:p>
            <a:pPr marL="285750" indent="-285750">
              <a:buFont typeface="Arial" panose="020B0604020202020204" pitchFamily="34" charset="0"/>
              <a:buChar char="•"/>
            </a:pPr>
            <a:r>
              <a:rPr lang="en-US" sz="2400" i="1" dirty="0">
                <a:latin typeface="+mn-lt"/>
              </a:rPr>
              <a:t>R</a:t>
            </a:r>
            <a:r>
              <a:rPr lang="en-US" sz="2400" dirty="0">
                <a:latin typeface="+mn-lt"/>
              </a:rPr>
              <a:t>educed by the constant social exchange </a:t>
            </a:r>
          </a:p>
          <a:p>
            <a:pPr marL="285750" indent="-285750">
              <a:buFont typeface="Arial" panose="020B0604020202020204" pitchFamily="34" charset="0"/>
              <a:buChar char="•"/>
            </a:pPr>
            <a:r>
              <a:rPr lang="en-US" sz="2400" dirty="0">
                <a:latin typeface="+mn-lt"/>
              </a:rPr>
              <a:t>Increasing of each other through personal relations </a:t>
            </a:r>
            <a:r>
              <a:rPr lang="en-US" sz="2400" dirty="0">
                <a:latin typeface="+mn-lt"/>
                <a:sym typeface="Wingdings" panose="05000000000000000000" pitchFamily="2" charset="2"/>
              </a:rPr>
              <a:t></a:t>
            </a:r>
            <a:r>
              <a:rPr lang="en-US" sz="2400" dirty="0">
                <a:latin typeface="+mn-lt"/>
              </a:rPr>
              <a:t> trust</a:t>
            </a:r>
          </a:p>
          <a:p>
            <a:pPr marL="285750" indent="-285750">
              <a:buFont typeface="Arial" panose="020B0604020202020204" pitchFamily="34" charset="0"/>
              <a:buChar char="•"/>
            </a:pPr>
            <a:endParaRPr lang="en-US" sz="2400" dirty="0">
              <a:latin typeface="+mn-lt"/>
            </a:endParaRPr>
          </a:p>
          <a:p>
            <a:r>
              <a:rPr lang="en-US" sz="2400" i="1" dirty="0">
                <a:latin typeface="+mn-lt"/>
              </a:rPr>
              <a:t>Geographical  and  cultural distance</a:t>
            </a:r>
          </a:p>
          <a:p>
            <a:pPr marL="285750" indent="-285750">
              <a:buFont typeface="Arial" panose="020B0604020202020204" pitchFamily="34" charset="0"/>
              <a:buChar char="•"/>
            </a:pPr>
            <a:r>
              <a:rPr lang="en-US" sz="2400" dirty="0">
                <a:latin typeface="+mn-lt"/>
              </a:rPr>
              <a:t>The  seller company may reduce geographical/cultural distance through the establishment of a local office employment of locals</a:t>
            </a:r>
            <a:endParaRPr lang="de-DE" sz="2400" dirty="0">
              <a:latin typeface="+mn-lt"/>
            </a:endParaRPr>
          </a:p>
        </p:txBody>
      </p:sp>
    </p:spTree>
    <p:extLst>
      <p:ext uri="{BB962C8B-B14F-4D97-AF65-F5344CB8AC3E}">
        <p14:creationId xmlns:p14="http://schemas.microsoft.com/office/powerpoint/2010/main" val="18291382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40721C-8E87-4340-AC4A-62BEA31D1D88}"/>
              </a:ext>
            </a:extLst>
          </p:cNvPr>
          <p:cNvSpPr>
            <a:spLocks noGrp="1"/>
          </p:cNvSpPr>
          <p:nvPr>
            <p:ph type="title"/>
          </p:nvPr>
        </p:nvSpPr>
        <p:spPr/>
        <p:txBody>
          <a:bodyPr/>
          <a:lstStyle/>
          <a:p>
            <a:r>
              <a:rPr lang="de-DE" dirty="0"/>
              <a:t>Stage 3: The Development Stage</a:t>
            </a:r>
          </a:p>
        </p:txBody>
      </p:sp>
      <p:sp>
        <p:nvSpPr>
          <p:cNvPr id="4" name="Fußzeilenplatzhalter 3">
            <a:extLst>
              <a:ext uri="{FF2B5EF4-FFF2-40B4-BE49-F238E27FC236}">
                <a16:creationId xmlns:a16="http://schemas.microsoft.com/office/drawing/2014/main" id="{64BE1C78-95BE-4F53-ABC6-30DEA31D3EF4}"/>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C5A84BC7-104A-4CC4-9800-779923B91233}"/>
              </a:ext>
            </a:extLst>
          </p:cNvPr>
          <p:cNvSpPr>
            <a:spLocks noGrp="1"/>
          </p:cNvSpPr>
          <p:nvPr>
            <p:ph type="sldNum" sz="quarter" idx="12"/>
          </p:nvPr>
        </p:nvSpPr>
        <p:spPr/>
        <p:txBody>
          <a:bodyPr/>
          <a:lstStyle/>
          <a:p>
            <a:pPr>
              <a:defRPr/>
            </a:pPr>
            <a:fld id="{B1E2EAB7-FFA9-46D2-BE75-E5F5F7EC8B99}" type="slidenum">
              <a:rPr lang="de-DE" altLang="de-DE" smtClean="0"/>
              <a:pPr>
                <a:defRPr/>
              </a:pPr>
              <a:t>27</a:t>
            </a:fld>
            <a:endParaRPr lang="de-DE" altLang="de-DE"/>
          </a:p>
        </p:txBody>
      </p:sp>
      <p:sp>
        <p:nvSpPr>
          <p:cNvPr id="6" name="Textfeld 5">
            <a:extLst>
              <a:ext uri="{FF2B5EF4-FFF2-40B4-BE49-F238E27FC236}">
                <a16:creationId xmlns:a16="http://schemas.microsoft.com/office/drawing/2014/main" id="{CA41EF08-4768-49FA-B6E7-7593678B59D8}"/>
              </a:ext>
            </a:extLst>
          </p:cNvPr>
          <p:cNvSpPr txBox="1"/>
          <p:nvPr/>
        </p:nvSpPr>
        <p:spPr>
          <a:xfrm>
            <a:off x="378446" y="4767263"/>
            <a:ext cx="1529258" cy="307777"/>
          </a:xfrm>
          <a:prstGeom prst="rect">
            <a:avLst/>
          </a:prstGeom>
          <a:noFill/>
        </p:spPr>
        <p:txBody>
          <a:bodyPr wrap="square" rtlCol="0">
            <a:spAutoFit/>
          </a:bodyPr>
          <a:lstStyle/>
          <a:p>
            <a:r>
              <a:rPr lang="de-DE" sz="1400" dirty="0">
                <a:latin typeface="+mn-lt"/>
                <a:ea typeface="Verdana" panose="020B0604030504040204" pitchFamily="34" charset="0"/>
              </a:rPr>
              <a:t>Ford (1980), p.346</a:t>
            </a:r>
          </a:p>
        </p:txBody>
      </p:sp>
      <p:sp>
        <p:nvSpPr>
          <p:cNvPr id="3" name="Rechteck 2">
            <a:extLst>
              <a:ext uri="{FF2B5EF4-FFF2-40B4-BE49-F238E27FC236}">
                <a16:creationId xmlns:a16="http://schemas.microsoft.com/office/drawing/2014/main" id="{93DE53FA-F490-4843-B18D-42060B672F52}"/>
              </a:ext>
            </a:extLst>
          </p:cNvPr>
          <p:cNvSpPr/>
          <p:nvPr/>
        </p:nvSpPr>
        <p:spPr>
          <a:xfrm>
            <a:off x="450454" y="1424846"/>
            <a:ext cx="7721946" cy="2308324"/>
          </a:xfrm>
          <a:prstGeom prst="rect">
            <a:avLst/>
          </a:prstGeom>
        </p:spPr>
        <p:txBody>
          <a:bodyPr wrap="square">
            <a:spAutoFit/>
          </a:bodyPr>
          <a:lstStyle/>
          <a:p>
            <a:r>
              <a:rPr lang="en-US" sz="2400" i="1" dirty="0">
                <a:latin typeface="+mn-lt"/>
              </a:rPr>
              <a:t>Technological distance</a:t>
            </a:r>
          </a:p>
          <a:p>
            <a:pPr marL="285750" indent="-285750">
              <a:buFont typeface="Arial" panose="020B0604020202020204" pitchFamily="34" charset="0"/>
              <a:buChar char="•"/>
            </a:pPr>
            <a:r>
              <a:rPr lang="en-US" sz="2400" dirty="0">
                <a:latin typeface="+mn-lt"/>
              </a:rPr>
              <a:t>The adaptations reduce the technological distance between them </a:t>
            </a:r>
          </a:p>
          <a:p>
            <a:pPr marL="342900" indent="-342900">
              <a:buFont typeface="Wingdings" panose="05000000000000000000" pitchFamily="2" charset="2"/>
              <a:buChar char="à"/>
            </a:pPr>
            <a:r>
              <a:rPr lang="en-US" sz="2400" dirty="0">
                <a:latin typeface="+mn-lt"/>
              </a:rPr>
              <a:t>Their respective products, production and administrative processes become more closely matched with each other</a:t>
            </a:r>
          </a:p>
          <a:p>
            <a:pPr marL="342900" indent="-342900">
              <a:buFont typeface="Wingdings" panose="05000000000000000000" pitchFamily="2" charset="2"/>
              <a:buChar char="à"/>
            </a:pPr>
            <a:r>
              <a:rPr lang="en-US" sz="2400" dirty="0">
                <a:latin typeface="+mn-lt"/>
              </a:rPr>
              <a:t>Savings for one or both parties</a:t>
            </a:r>
          </a:p>
        </p:txBody>
      </p:sp>
    </p:spTree>
    <p:extLst>
      <p:ext uri="{BB962C8B-B14F-4D97-AF65-F5344CB8AC3E}">
        <p14:creationId xmlns:p14="http://schemas.microsoft.com/office/powerpoint/2010/main" val="6500825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40721C-8E87-4340-AC4A-62BEA31D1D88}"/>
              </a:ext>
            </a:extLst>
          </p:cNvPr>
          <p:cNvSpPr>
            <a:spLocks noGrp="1"/>
          </p:cNvSpPr>
          <p:nvPr>
            <p:ph type="title"/>
          </p:nvPr>
        </p:nvSpPr>
        <p:spPr/>
        <p:txBody>
          <a:bodyPr/>
          <a:lstStyle/>
          <a:p>
            <a:r>
              <a:rPr lang="de-DE" dirty="0"/>
              <a:t>Stage 3: The Development Stage</a:t>
            </a:r>
          </a:p>
        </p:txBody>
      </p:sp>
      <p:sp>
        <p:nvSpPr>
          <p:cNvPr id="4" name="Fußzeilenplatzhalter 3">
            <a:extLst>
              <a:ext uri="{FF2B5EF4-FFF2-40B4-BE49-F238E27FC236}">
                <a16:creationId xmlns:a16="http://schemas.microsoft.com/office/drawing/2014/main" id="{64BE1C78-95BE-4F53-ABC6-30DEA31D3EF4}"/>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C5A84BC7-104A-4CC4-9800-779923B91233}"/>
              </a:ext>
            </a:extLst>
          </p:cNvPr>
          <p:cNvSpPr>
            <a:spLocks noGrp="1"/>
          </p:cNvSpPr>
          <p:nvPr>
            <p:ph type="sldNum" sz="quarter" idx="12"/>
          </p:nvPr>
        </p:nvSpPr>
        <p:spPr/>
        <p:txBody>
          <a:bodyPr/>
          <a:lstStyle/>
          <a:p>
            <a:pPr>
              <a:defRPr/>
            </a:pPr>
            <a:fld id="{B1E2EAB7-FFA9-46D2-BE75-E5F5F7EC8B99}" type="slidenum">
              <a:rPr lang="de-DE" altLang="de-DE" smtClean="0"/>
              <a:pPr>
                <a:defRPr/>
              </a:pPr>
              <a:t>28</a:t>
            </a:fld>
            <a:endParaRPr lang="de-DE" altLang="de-DE"/>
          </a:p>
        </p:txBody>
      </p:sp>
      <p:sp>
        <p:nvSpPr>
          <p:cNvPr id="6" name="Textfeld 5">
            <a:extLst>
              <a:ext uri="{FF2B5EF4-FFF2-40B4-BE49-F238E27FC236}">
                <a16:creationId xmlns:a16="http://schemas.microsoft.com/office/drawing/2014/main" id="{CA41EF08-4768-49FA-B6E7-7593678B59D8}"/>
              </a:ext>
            </a:extLst>
          </p:cNvPr>
          <p:cNvSpPr txBox="1"/>
          <p:nvPr/>
        </p:nvSpPr>
        <p:spPr>
          <a:xfrm>
            <a:off x="378446" y="4767263"/>
            <a:ext cx="1529258" cy="307777"/>
          </a:xfrm>
          <a:prstGeom prst="rect">
            <a:avLst/>
          </a:prstGeom>
          <a:noFill/>
        </p:spPr>
        <p:txBody>
          <a:bodyPr wrap="square" rtlCol="0">
            <a:spAutoFit/>
          </a:bodyPr>
          <a:lstStyle/>
          <a:p>
            <a:r>
              <a:rPr lang="de-DE" sz="1400" dirty="0">
                <a:latin typeface="+mn-lt"/>
                <a:ea typeface="Verdana" panose="020B0604030504040204" pitchFamily="34" charset="0"/>
              </a:rPr>
              <a:t>Ford (1980), p.346</a:t>
            </a:r>
          </a:p>
        </p:txBody>
      </p:sp>
      <p:sp>
        <p:nvSpPr>
          <p:cNvPr id="3" name="Rechteck 2">
            <a:extLst>
              <a:ext uri="{FF2B5EF4-FFF2-40B4-BE49-F238E27FC236}">
                <a16:creationId xmlns:a16="http://schemas.microsoft.com/office/drawing/2014/main" id="{93DE53FA-F490-4843-B18D-42060B672F52}"/>
              </a:ext>
            </a:extLst>
          </p:cNvPr>
          <p:cNvSpPr/>
          <p:nvPr/>
        </p:nvSpPr>
        <p:spPr>
          <a:xfrm>
            <a:off x="467544" y="1377334"/>
            <a:ext cx="7577930" cy="3272691"/>
          </a:xfrm>
          <a:prstGeom prst="rect">
            <a:avLst/>
          </a:prstGeom>
        </p:spPr>
        <p:txBody>
          <a:bodyPr wrap="square">
            <a:spAutoFit/>
          </a:bodyPr>
          <a:lstStyle/>
          <a:p>
            <a:pPr lvl="0"/>
            <a:r>
              <a:rPr lang="en-US" sz="2000" i="1" dirty="0">
                <a:solidFill>
                  <a:prstClr val="black"/>
                </a:solidFill>
                <a:latin typeface="Calibri" panose="020F0502020204030204"/>
              </a:rPr>
              <a:t>Time distance</a:t>
            </a:r>
          </a:p>
          <a:p>
            <a:pPr marL="342900" lvl="0" indent="-342900">
              <a:buFont typeface="Arial" panose="020B0604020202020204" pitchFamily="34" charset="0"/>
              <a:buChar char="•"/>
            </a:pPr>
            <a:r>
              <a:rPr lang="en-US" sz="2000" dirty="0">
                <a:solidFill>
                  <a:prstClr val="black"/>
                </a:solidFill>
                <a:latin typeface="Calibri" panose="020F0502020204030204"/>
              </a:rPr>
              <a:t>Time distance between negotiation and delivery is eliminated in the case of continually delivered products</a:t>
            </a:r>
          </a:p>
          <a:p>
            <a:pPr marL="285750" lvl="0" indent="-285750">
              <a:buFont typeface="Arial" panose="020B0604020202020204" pitchFamily="34" charset="0"/>
              <a:buChar char="•"/>
            </a:pPr>
            <a:r>
              <a:rPr lang="en-US" sz="2000" dirty="0">
                <a:solidFill>
                  <a:prstClr val="black"/>
                </a:solidFill>
                <a:latin typeface="Calibri" panose="020F0502020204030204"/>
              </a:rPr>
              <a:t>In the case of irregular purchases of each cycle of order and delivery can be marked by similar time distances</a:t>
            </a:r>
          </a:p>
          <a:p>
            <a:pPr lvl="0"/>
            <a:endParaRPr lang="en-US" sz="2000" i="1" dirty="0">
              <a:latin typeface="+mn-lt"/>
            </a:endParaRPr>
          </a:p>
          <a:p>
            <a:r>
              <a:rPr lang="en-US" sz="2000" i="1" dirty="0">
                <a:latin typeface="+mn-lt"/>
              </a:rPr>
              <a:t>Commitment </a:t>
            </a:r>
          </a:p>
          <a:p>
            <a:pPr marL="171450" lvl="0" indent="-171450" defTabSz="685800">
              <a:spcBef>
                <a:spcPts val="750"/>
              </a:spcBef>
              <a:buFont typeface="Arial" panose="020B0604020202020204" pitchFamily="34" charset="0"/>
              <a:buChar char="•"/>
            </a:pPr>
            <a:r>
              <a:rPr lang="en-US" sz="2000" dirty="0">
                <a:solidFill>
                  <a:prstClr val="black"/>
                </a:solidFill>
                <a:latin typeface="Calibri" panose="020F0502020204030204"/>
              </a:rPr>
              <a:t>It is not possible to put a timetable on the process by which a relationship reaches the long-term stage </a:t>
            </a:r>
            <a:r>
              <a:rPr lang="en-US" sz="2000" dirty="0">
                <a:solidFill>
                  <a:prstClr val="black"/>
                </a:solidFill>
                <a:latin typeface="Calibri" panose="020F0502020204030204"/>
                <a:sym typeface="Wingdings" panose="05000000000000000000" pitchFamily="2" charset="2"/>
              </a:rPr>
              <a:t> </a:t>
            </a:r>
            <a:r>
              <a:rPr lang="en-US" sz="2000" dirty="0">
                <a:solidFill>
                  <a:prstClr val="black"/>
                </a:solidFill>
                <a:latin typeface="Calibri" panose="020F0502020204030204"/>
              </a:rPr>
              <a:t>reached after continuously purchased products have occurred</a:t>
            </a:r>
            <a:endParaRPr lang="en-US" sz="2000" i="1" dirty="0">
              <a:latin typeface="+mn-lt"/>
            </a:endParaRPr>
          </a:p>
        </p:txBody>
      </p:sp>
    </p:spTree>
    <p:extLst>
      <p:ext uri="{BB962C8B-B14F-4D97-AF65-F5344CB8AC3E}">
        <p14:creationId xmlns:p14="http://schemas.microsoft.com/office/powerpoint/2010/main" val="35269039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82CDB1-6D47-4778-8B72-843BFE155085}"/>
              </a:ext>
            </a:extLst>
          </p:cNvPr>
          <p:cNvSpPr>
            <a:spLocks noGrp="1"/>
          </p:cNvSpPr>
          <p:nvPr>
            <p:ph type="title"/>
          </p:nvPr>
        </p:nvSpPr>
        <p:spPr/>
        <p:txBody>
          <a:bodyPr/>
          <a:lstStyle/>
          <a:p>
            <a:r>
              <a:rPr lang="en-US" dirty="0"/>
              <a:t>Stage 4: The Long-Term Stage</a:t>
            </a:r>
            <a:endParaRPr lang="de-DE" dirty="0"/>
          </a:p>
        </p:txBody>
      </p:sp>
      <p:sp>
        <p:nvSpPr>
          <p:cNvPr id="3" name="Inhaltsplatzhalter 2">
            <a:extLst>
              <a:ext uri="{FF2B5EF4-FFF2-40B4-BE49-F238E27FC236}">
                <a16:creationId xmlns:a16="http://schemas.microsoft.com/office/drawing/2014/main" id="{240E2AFE-26FA-4647-820F-2D9182495134}"/>
              </a:ext>
            </a:extLst>
          </p:cNvPr>
          <p:cNvSpPr>
            <a:spLocks noGrp="1"/>
          </p:cNvSpPr>
          <p:nvPr>
            <p:ph idx="1"/>
          </p:nvPr>
        </p:nvSpPr>
        <p:spPr>
          <a:xfrm>
            <a:off x="501724" y="1397670"/>
            <a:ext cx="7886700" cy="3262312"/>
          </a:xfrm>
        </p:spPr>
        <p:txBody>
          <a:bodyPr/>
          <a:lstStyle/>
          <a:p>
            <a:pPr marL="0" indent="0">
              <a:lnSpc>
                <a:spcPct val="100000"/>
              </a:lnSpc>
              <a:buNone/>
            </a:pPr>
            <a:r>
              <a:rPr lang="en-US" sz="2400" i="1" dirty="0"/>
              <a:t>Experience</a:t>
            </a:r>
          </a:p>
          <a:p>
            <a:pPr>
              <a:lnSpc>
                <a:spcPct val="100000"/>
              </a:lnSpc>
            </a:pPr>
            <a:r>
              <a:rPr lang="en-US" sz="2400" dirty="0"/>
              <a:t>The considerable experience of the two companies in dealing with each other leads to the establishment of standard operating procedures, trust, and norms  of conduct</a:t>
            </a:r>
          </a:p>
          <a:p>
            <a:pPr>
              <a:lnSpc>
                <a:spcPct val="100000"/>
              </a:lnSpc>
            </a:pPr>
            <a:r>
              <a:rPr lang="en-US" sz="2400" dirty="0"/>
              <a:t>Prices are negotiated on an annual basis</a:t>
            </a:r>
            <a:endParaRPr lang="de-DE" sz="2400" dirty="0"/>
          </a:p>
        </p:txBody>
      </p:sp>
      <p:sp>
        <p:nvSpPr>
          <p:cNvPr id="4" name="Fußzeilenplatzhalter 3">
            <a:extLst>
              <a:ext uri="{FF2B5EF4-FFF2-40B4-BE49-F238E27FC236}">
                <a16:creationId xmlns:a16="http://schemas.microsoft.com/office/drawing/2014/main" id="{FA023E30-D69A-473D-BF65-E086BD595C5E}"/>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46D3362F-FAAE-402E-B3B4-5A0ED3FF3457}"/>
              </a:ext>
            </a:extLst>
          </p:cNvPr>
          <p:cNvSpPr>
            <a:spLocks noGrp="1"/>
          </p:cNvSpPr>
          <p:nvPr>
            <p:ph type="sldNum" sz="quarter" idx="12"/>
          </p:nvPr>
        </p:nvSpPr>
        <p:spPr/>
        <p:txBody>
          <a:bodyPr/>
          <a:lstStyle/>
          <a:p>
            <a:pPr>
              <a:defRPr/>
            </a:pPr>
            <a:fld id="{B1E2EAB7-FFA9-46D2-BE75-E5F5F7EC8B99}" type="slidenum">
              <a:rPr lang="de-DE" altLang="de-DE" smtClean="0"/>
              <a:pPr>
                <a:defRPr/>
              </a:pPr>
              <a:t>29</a:t>
            </a:fld>
            <a:endParaRPr lang="de-DE" altLang="de-DE"/>
          </a:p>
        </p:txBody>
      </p:sp>
      <p:sp>
        <p:nvSpPr>
          <p:cNvPr id="6" name="Textfeld 5">
            <a:extLst>
              <a:ext uri="{FF2B5EF4-FFF2-40B4-BE49-F238E27FC236}">
                <a16:creationId xmlns:a16="http://schemas.microsoft.com/office/drawing/2014/main" id="{3E98CEE2-3AB7-4AC3-AD6C-68A00530AD70}"/>
              </a:ext>
            </a:extLst>
          </p:cNvPr>
          <p:cNvSpPr txBox="1"/>
          <p:nvPr/>
        </p:nvSpPr>
        <p:spPr>
          <a:xfrm>
            <a:off x="378446" y="4767263"/>
            <a:ext cx="1529258" cy="307777"/>
          </a:xfrm>
          <a:prstGeom prst="rect">
            <a:avLst/>
          </a:prstGeom>
          <a:noFill/>
        </p:spPr>
        <p:txBody>
          <a:bodyPr wrap="square" rtlCol="0">
            <a:spAutoFit/>
          </a:bodyPr>
          <a:lstStyle/>
          <a:p>
            <a:r>
              <a:rPr lang="de-DE" sz="1400" dirty="0">
                <a:latin typeface="+mn-lt"/>
                <a:ea typeface="Verdana" panose="020B0604030504040204" pitchFamily="34" charset="0"/>
              </a:rPr>
              <a:t>Ford (1980), p.347</a:t>
            </a:r>
          </a:p>
        </p:txBody>
      </p:sp>
    </p:spTree>
    <p:extLst>
      <p:ext uri="{BB962C8B-B14F-4D97-AF65-F5344CB8AC3E}">
        <p14:creationId xmlns:p14="http://schemas.microsoft.com/office/powerpoint/2010/main" val="3087016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200C0D-E7F0-4FDD-A52F-01663444B382}"/>
              </a:ext>
            </a:extLst>
          </p:cNvPr>
          <p:cNvSpPr>
            <a:spLocks noGrp="1"/>
          </p:cNvSpPr>
          <p:nvPr>
            <p:ph type="title"/>
          </p:nvPr>
        </p:nvSpPr>
        <p:spPr/>
        <p:txBody>
          <a:bodyPr/>
          <a:lstStyle/>
          <a:p>
            <a:r>
              <a:rPr lang="de-DE" dirty="0"/>
              <a:t>Network Theory</a:t>
            </a:r>
          </a:p>
        </p:txBody>
      </p:sp>
      <p:sp>
        <p:nvSpPr>
          <p:cNvPr id="3" name="Inhaltsplatzhalter 2">
            <a:extLst>
              <a:ext uri="{FF2B5EF4-FFF2-40B4-BE49-F238E27FC236}">
                <a16:creationId xmlns:a16="http://schemas.microsoft.com/office/drawing/2014/main" id="{F2264AA4-5B94-42F6-A726-B60732FA6710}"/>
              </a:ext>
            </a:extLst>
          </p:cNvPr>
          <p:cNvSpPr>
            <a:spLocks noGrp="1"/>
          </p:cNvSpPr>
          <p:nvPr>
            <p:ph idx="1"/>
          </p:nvPr>
        </p:nvSpPr>
        <p:spPr/>
        <p:txBody>
          <a:bodyPr/>
          <a:lstStyle/>
          <a:p>
            <a:pPr marL="0" indent="0">
              <a:buNone/>
            </a:pPr>
            <a:r>
              <a:rPr lang="en-US" sz="2400" b="1" dirty="0"/>
              <a:t>No company is an island!</a:t>
            </a:r>
          </a:p>
          <a:p>
            <a:r>
              <a:rPr lang="en-US" sz="2400" dirty="0"/>
              <a:t>Markets are constituted of networks: economic activities are embedded in social networks</a:t>
            </a:r>
          </a:p>
          <a:p>
            <a:r>
              <a:rPr lang="en-US" sz="2400" dirty="0"/>
              <a:t>Companies are not isolated but embedded and connected through relationships with other units or actors, which they exchange knowledge, goods or information with</a:t>
            </a:r>
          </a:p>
          <a:p>
            <a:r>
              <a:rPr lang="en-US" sz="2400" dirty="0"/>
              <a:t>Mutual dependency: the company is not able to implement a certain strategy completely independent but needs to consider other opinions</a:t>
            </a:r>
          </a:p>
        </p:txBody>
      </p:sp>
      <p:sp>
        <p:nvSpPr>
          <p:cNvPr id="4" name="Fußzeilenplatzhalter 3">
            <a:extLst>
              <a:ext uri="{FF2B5EF4-FFF2-40B4-BE49-F238E27FC236}">
                <a16:creationId xmlns:a16="http://schemas.microsoft.com/office/drawing/2014/main" id="{1C5B771E-665A-4BDD-9115-104891A2F012}"/>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FD993868-5AE2-4224-AE3E-BF7B9897CFFA}"/>
              </a:ext>
            </a:extLst>
          </p:cNvPr>
          <p:cNvSpPr>
            <a:spLocks noGrp="1"/>
          </p:cNvSpPr>
          <p:nvPr>
            <p:ph type="sldNum" sz="quarter" idx="12"/>
          </p:nvPr>
        </p:nvSpPr>
        <p:spPr/>
        <p:txBody>
          <a:bodyPr/>
          <a:lstStyle/>
          <a:p>
            <a:pPr>
              <a:defRPr/>
            </a:pPr>
            <a:fld id="{B1E2EAB7-FFA9-46D2-BE75-E5F5F7EC8B99}" type="slidenum">
              <a:rPr lang="de-DE" altLang="de-DE" smtClean="0"/>
              <a:pPr>
                <a:defRPr/>
              </a:pPr>
              <a:t>3</a:t>
            </a:fld>
            <a:endParaRPr lang="de-DE" altLang="de-DE"/>
          </a:p>
        </p:txBody>
      </p:sp>
    </p:spTree>
    <p:extLst>
      <p:ext uri="{BB962C8B-B14F-4D97-AF65-F5344CB8AC3E}">
        <p14:creationId xmlns:p14="http://schemas.microsoft.com/office/powerpoint/2010/main" val="40570625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82CDB1-6D47-4778-8B72-843BFE155085}"/>
              </a:ext>
            </a:extLst>
          </p:cNvPr>
          <p:cNvSpPr>
            <a:spLocks noGrp="1"/>
          </p:cNvSpPr>
          <p:nvPr>
            <p:ph type="title"/>
          </p:nvPr>
        </p:nvSpPr>
        <p:spPr/>
        <p:txBody>
          <a:bodyPr/>
          <a:lstStyle/>
          <a:p>
            <a:r>
              <a:rPr lang="en-US" dirty="0"/>
              <a:t>Stage 4: The Long-Term Stage</a:t>
            </a:r>
            <a:endParaRPr lang="de-DE" dirty="0"/>
          </a:p>
        </p:txBody>
      </p:sp>
      <p:sp>
        <p:nvSpPr>
          <p:cNvPr id="3" name="Inhaltsplatzhalter 2">
            <a:extLst>
              <a:ext uri="{FF2B5EF4-FFF2-40B4-BE49-F238E27FC236}">
                <a16:creationId xmlns:a16="http://schemas.microsoft.com/office/drawing/2014/main" id="{240E2AFE-26FA-4647-820F-2D9182495134}"/>
              </a:ext>
            </a:extLst>
          </p:cNvPr>
          <p:cNvSpPr>
            <a:spLocks noGrp="1"/>
          </p:cNvSpPr>
          <p:nvPr>
            <p:ph idx="1"/>
          </p:nvPr>
        </p:nvSpPr>
        <p:spPr>
          <a:xfrm>
            <a:off x="611560" y="1131590"/>
            <a:ext cx="8280920" cy="3262312"/>
          </a:xfrm>
        </p:spPr>
        <p:txBody>
          <a:bodyPr/>
          <a:lstStyle/>
          <a:p>
            <a:pPr marL="0" indent="0">
              <a:buNone/>
            </a:pPr>
            <a:r>
              <a:rPr lang="en-US" i="1" dirty="0"/>
              <a:t>Uncertainty </a:t>
            </a:r>
          </a:p>
          <a:p>
            <a:r>
              <a:rPr lang="en-US" dirty="0"/>
              <a:t>Uncertainty reduction can create problems: “institutionalization”</a:t>
            </a:r>
          </a:p>
          <a:p>
            <a:r>
              <a:rPr lang="en-US" dirty="0"/>
              <a:t>It is possible that routine ways of dealing with the partner will cease to be questioned by this stage</a:t>
            </a:r>
          </a:p>
          <a:p>
            <a:r>
              <a:rPr lang="en-US" dirty="0"/>
              <a:t>Institutionalized practices may also allow a company to drift into overdependence on a partner or incur excessive costs in its dealings</a:t>
            </a:r>
          </a:p>
          <a:p>
            <a:r>
              <a:rPr lang="en-US" dirty="0"/>
              <a:t>One company may exploit the other's institutionalized practices and lack of awareness </a:t>
            </a:r>
            <a:r>
              <a:rPr lang="en-US" dirty="0">
                <a:sym typeface="Wingdings" panose="05000000000000000000" pitchFamily="2" charset="2"/>
              </a:rPr>
              <a:t></a:t>
            </a:r>
            <a:r>
              <a:rPr lang="en-US" dirty="0"/>
              <a:t> reduce its own costs at the expense of the partner</a:t>
            </a:r>
            <a:endParaRPr lang="de-DE" dirty="0"/>
          </a:p>
        </p:txBody>
      </p:sp>
      <p:sp>
        <p:nvSpPr>
          <p:cNvPr id="4" name="Fußzeilenplatzhalter 3">
            <a:extLst>
              <a:ext uri="{FF2B5EF4-FFF2-40B4-BE49-F238E27FC236}">
                <a16:creationId xmlns:a16="http://schemas.microsoft.com/office/drawing/2014/main" id="{FA023E30-D69A-473D-BF65-E086BD595C5E}"/>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46D3362F-FAAE-402E-B3B4-5A0ED3FF3457}"/>
              </a:ext>
            </a:extLst>
          </p:cNvPr>
          <p:cNvSpPr>
            <a:spLocks noGrp="1"/>
          </p:cNvSpPr>
          <p:nvPr>
            <p:ph type="sldNum" sz="quarter" idx="12"/>
          </p:nvPr>
        </p:nvSpPr>
        <p:spPr/>
        <p:txBody>
          <a:bodyPr/>
          <a:lstStyle/>
          <a:p>
            <a:pPr>
              <a:defRPr/>
            </a:pPr>
            <a:fld id="{B1E2EAB7-FFA9-46D2-BE75-E5F5F7EC8B99}" type="slidenum">
              <a:rPr lang="de-DE" altLang="de-DE" smtClean="0"/>
              <a:pPr>
                <a:defRPr/>
              </a:pPr>
              <a:t>30</a:t>
            </a:fld>
            <a:endParaRPr lang="de-DE" altLang="de-DE"/>
          </a:p>
        </p:txBody>
      </p:sp>
      <p:sp>
        <p:nvSpPr>
          <p:cNvPr id="6" name="Textfeld 5">
            <a:extLst>
              <a:ext uri="{FF2B5EF4-FFF2-40B4-BE49-F238E27FC236}">
                <a16:creationId xmlns:a16="http://schemas.microsoft.com/office/drawing/2014/main" id="{3E98CEE2-3AB7-4AC3-AD6C-68A00530AD70}"/>
              </a:ext>
            </a:extLst>
          </p:cNvPr>
          <p:cNvSpPr txBox="1"/>
          <p:nvPr/>
        </p:nvSpPr>
        <p:spPr>
          <a:xfrm>
            <a:off x="378446" y="4767263"/>
            <a:ext cx="1529258" cy="307777"/>
          </a:xfrm>
          <a:prstGeom prst="rect">
            <a:avLst/>
          </a:prstGeom>
          <a:noFill/>
        </p:spPr>
        <p:txBody>
          <a:bodyPr wrap="square" rtlCol="0">
            <a:spAutoFit/>
          </a:bodyPr>
          <a:lstStyle/>
          <a:p>
            <a:r>
              <a:rPr lang="de-DE" sz="1400" dirty="0">
                <a:latin typeface="+mn-lt"/>
                <a:ea typeface="Verdana" panose="020B0604030504040204" pitchFamily="34" charset="0"/>
              </a:rPr>
              <a:t>Ford (1980), p.347</a:t>
            </a:r>
          </a:p>
        </p:txBody>
      </p:sp>
    </p:spTree>
    <p:extLst>
      <p:ext uri="{BB962C8B-B14F-4D97-AF65-F5344CB8AC3E}">
        <p14:creationId xmlns:p14="http://schemas.microsoft.com/office/powerpoint/2010/main" val="15194690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82CDB1-6D47-4778-8B72-843BFE155085}"/>
              </a:ext>
            </a:extLst>
          </p:cNvPr>
          <p:cNvSpPr>
            <a:spLocks noGrp="1"/>
          </p:cNvSpPr>
          <p:nvPr>
            <p:ph type="title"/>
          </p:nvPr>
        </p:nvSpPr>
        <p:spPr/>
        <p:txBody>
          <a:bodyPr/>
          <a:lstStyle/>
          <a:p>
            <a:r>
              <a:rPr lang="en-US" dirty="0"/>
              <a:t>Stage 4: The Long-Term Stage</a:t>
            </a:r>
            <a:endParaRPr lang="de-DE" dirty="0"/>
          </a:p>
        </p:txBody>
      </p:sp>
      <p:sp>
        <p:nvSpPr>
          <p:cNvPr id="3" name="Inhaltsplatzhalter 2">
            <a:extLst>
              <a:ext uri="{FF2B5EF4-FFF2-40B4-BE49-F238E27FC236}">
                <a16:creationId xmlns:a16="http://schemas.microsoft.com/office/drawing/2014/main" id="{240E2AFE-26FA-4647-820F-2D9182495134}"/>
              </a:ext>
            </a:extLst>
          </p:cNvPr>
          <p:cNvSpPr>
            <a:spLocks noGrp="1"/>
          </p:cNvSpPr>
          <p:nvPr>
            <p:ph idx="1"/>
          </p:nvPr>
        </p:nvSpPr>
        <p:spPr>
          <a:xfrm>
            <a:off x="395536" y="1131590"/>
            <a:ext cx="8047806" cy="3262312"/>
          </a:xfrm>
        </p:spPr>
        <p:txBody>
          <a:bodyPr/>
          <a:lstStyle/>
          <a:p>
            <a:pPr marL="0" indent="0">
              <a:buNone/>
            </a:pPr>
            <a:r>
              <a:rPr lang="en-US" i="1" dirty="0"/>
              <a:t>Social distance</a:t>
            </a:r>
          </a:p>
          <a:p>
            <a:r>
              <a:rPr lang="en-US" dirty="0"/>
              <a:t>Minimized in the long-term stage: An extensive contact pattern will have developed between the companies</a:t>
            </a:r>
          </a:p>
          <a:p>
            <a:r>
              <a:rPr lang="en-US" dirty="0"/>
              <a:t>Strong personal relationships developed between individuals in the two companies </a:t>
            </a:r>
            <a:r>
              <a:rPr lang="en-US" dirty="0">
                <a:sym typeface="Wingdings" panose="05000000000000000000" pitchFamily="2" charset="2"/>
              </a:rPr>
              <a:t> </a:t>
            </a:r>
            <a:r>
              <a:rPr lang="en-US" dirty="0"/>
              <a:t>it may be difficult to separate personal relationships from the business relation</a:t>
            </a:r>
          </a:p>
          <a:p>
            <a:r>
              <a:rPr lang="en-US" dirty="0"/>
              <a:t>Interactions by the different functions may become separated: e.g., the technical problem solving between a supplier and its customers can be separate from the commercial transactions which take place </a:t>
            </a:r>
          </a:p>
          <a:p>
            <a:r>
              <a:rPr lang="en-US" dirty="0"/>
              <a:t>Can lead to problems of coordination and control if different departments are not to work in conflict with each other</a:t>
            </a:r>
            <a:endParaRPr lang="de-DE" dirty="0"/>
          </a:p>
        </p:txBody>
      </p:sp>
      <p:sp>
        <p:nvSpPr>
          <p:cNvPr id="4" name="Fußzeilenplatzhalter 3">
            <a:extLst>
              <a:ext uri="{FF2B5EF4-FFF2-40B4-BE49-F238E27FC236}">
                <a16:creationId xmlns:a16="http://schemas.microsoft.com/office/drawing/2014/main" id="{FA023E30-D69A-473D-BF65-E086BD595C5E}"/>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46D3362F-FAAE-402E-B3B4-5A0ED3FF3457}"/>
              </a:ext>
            </a:extLst>
          </p:cNvPr>
          <p:cNvSpPr>
            <a:spLocks noGrp="1"/>
          </p:cNvSpPr>
          <p:nvPr>
            <p:ph type="sldNum" sz="quarter" idx="12"/>
          </p:nvPr>
        </p:nvSpPr>
        <p:spPr/>
        <p:txBody>
          <a:bodyPr/>
          <a:lstStyle/>
          <a:p>
            <a:pPr>
              <a:defRPr/>
            </a:pPr>
            <a:fld id="{B1E2EAB7-FFA9-46D2-BE75-E5F5F7EC8B99}" type="slidenum">
              <a:rPr lang="de-DE" altLang="de-DE" smtClean="0"/>
              <a:pPr>
                <a:defRPr/>
              </a:pPr>
              <a:t>31</a:t>
            </a:fld>
            <a:endParaRPr lang="de-DE" altLang="de-DE"/>
          </a:p>
        </p:txBody>
      </p:sp>
      <p:sp>
        <p:nvSpPr>
          <p:cNvPr id="6" name="Textfeld 5">
            <a:extLst>
              <a:ext uri="{FF2B5EF4-FFF2-40B4-BE49-F238E27FC236}">
                <a16:creationId xmlns:a16="http://schemas.microsoft.com/office/drawing/2014/main" id="{3E98CEE2-3AB7-4AC3-AD6C-68A00530AD70}"/>
              </a:ext>
            </a:extLst>
          </p:cNvPr>
          <p:cNvSpPr txBox="1"/>
          <p:nvPr/>
        </p:nvSpPr>
        <p:spPr>
          <a:xfrm>
            <a:off x="378446" y="4767263"/>
            <a:ext cx="1529258" cy="307777"/>
          </a:xfrm>
          <a:prstGeom prst="rect">
            <a:avLst/>
          </a:prstGeom>
          <a:noFill/>
        </p:spPr>
        <p:txBody>
          <a:bodyPr wrap="square" rtlCol="0">
            <a:spAutoFit/>
          </a:bodyPr>
          <a:lstStyle/>
          <a:p>
            <a:r>
              <a:rPr lang="de-DE" sz="1400" dirty="0">
                <a:latin typeface="+mn-lt"/>
                <a:ea typeface="Verdana" panose="020B0604030504040204" pitchFamily="34" charset="0"/>
              </a:rPr>
              <a:t>Ford (1980), p.347</a:t>
            </a:r>
          </a:p>
        </p:txBody>
      </p:sp>
    </p:spTree>
    <p:extLst>
      <p:ext uri="{BB962C8B-B14F-4D97-AF65-F5344CB8AC3E}">
        <p14:creationId xmlns:p14="http://schemas.microsoft.com/office/powerpoint/2010/main" val="4047300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82CDB1-6D47-4778-8B72-843BFE155085}"/>
              </a:ext>
            </a:extLst>
          </p:cNvPr>
          <p:cNvSpPr>
            <a:spLocks noGrp="1"/>
          </p:cNvSpPr>
          <p:nvPr>
            <p:ph type="title"/>
          </p:nvPr>
        </p:nvSpPr>
        <p:spPr/>
        <p:txBody>
          <a:bodyPr/>
          <a:lstStyle/>
          <a:p>
            <a:r>
              <a:rPr lang="en-US" dirty="0"/>
              <a:t>Stage 4: The Long-Term Stage</a:t>
            </a:r>
            <a:endParaRPr lang="de-DE" dirty="0"/>
          </a:p>
        </p:txBody>
      </p:sp>
      <p:sp>
        <p:nvSpPr>
          <p:cNvPr id="3" name="Inhaltsplatzhalter 2">
            <a:extLst>
              <a:ext uri="{FF2B5EF4-FFF2-40B4-BE49-F238E27FC236}">
                <a16:creationId xmlns:a16="http://schemas.microsoft.com/office/drawing/2014/main" id="{240E2AFE-26FA-4647-820F-2D9182495134}"/>
              </a:ext>
            </a:extLst>
          </p:cNvPr>
          <p:cNvSpPr>
            <a:spLocks noGrp="1"/>
          </p:cNvSpPr>
          <p:nvPr>
            <p:ph idx="1"/>
          </p:nvPr>
        </p:nvSpPr>
        <p:spPr>
          <a:xfrm>
            <a:off x="323528" y="1181646"/>
            <a:ext cx="8280920" cy="3262312"/>
          </a:xfrm>
        </p:spPr>
        <p:txBody>
          <a:bodyPr/>
          <a:lstStyle/>
          <a:p>
            <a:pPr marL="0" indent="0">
              <a:buNone/>
            </a:pPr>
            <a:r>
              <a:rPr lang="en-US" sz="2000" i="1" dirty="0"/>
              <a:t>Technological distance</a:t>
            </a:r>
          </a:p>
          <a:p>
            <a:r>
              <a:rPr lang="en-US" sz="2000" dirty="0"/>
              <a:t>Successive contracts and agreements between the companies lead to extensive formal adaptations </a:t>
            </a:r>
            <a:r>
              <a:rPr lang="en-US" sz="2000" dirty="0">
                <a:sym typeface="Wingdings" panose="05000000000000000000" pitchFamily="2" charset="2"/>
              </a:rPr>
              <a:t> </a:t>
            </a:r>
            <a:r>
              <a:rPr lang="en-US" sz="2000" dirty="0"/>
              <a:t>motivated by cost reduction for both companies </a:t>
            </a:r>
          </a:p>
          <a:p>
            <a:pPr marL="0" indent="0">
              <a:buNone/>
            </a:pPr>
            <a:r>
              <a:rPr lang="en-US" sz="2000" i="1" dirty="0"/>
              <a:t>Commitment</a:t>
            </a:r>
          </a:p>
          <a:p>
            <a:r>
              <a:rPr lang="en-US" sz="2000" dirty="0"/>
              <a:t>It is likely to be difficult for a company to balance the need to demonstrate commitment against the danger of becoming overly dependent on that client</a:t>
            </a:r>
          </a:p>
          <a:p>
            <a:r>
              <a:rPr lang="en-US" sz="2000" dirty="0"/>
              <a:t>A customer's perception of a supplier's commitment to a relationship may differ from the actual level: because the required investment of resources has largely been incurred before the long-term stage is reached</a:t>
            </a:r>
            <a:endParaRPr lang="de-DE" sz="2000" dirty="0"/>
          </a:p>
        </p:txBody>
      </p:sp>
      <p:sp>
        <p:nvSpPr>
          <p:cNvPr id="4" name="Fußzeilenplatzhalter 3">
            <a:extLst>
              <a:ext uri="{FF2B5EF4-FFF2-40B4-BE49-F238E27FC236}">
                <a16:creationId xmlns:a16="http://schemas.microsoft.com/office/drawing/2014/main" id="{FA023E30-D69A-473D-BF65-E086BD595C5E}"/>
              </a:ext>
            </a:extLst>
          </p:cNvPr>
          <p:cNvSpPr>
            <a:spLocks noGrp="1"/>
          </p:cNvSpPr>
          <p:nvPr>
            <p:ph type="ftr" sz="quarter" idx="11"/>
          </p:nvPr>
        </p:nvSpPr>
        <p:spPr/>
        <p:txBody>
          <a:bodyPr/>
          <a:lstStyle/>
          <a:p>
            <a:pPr>
              <a:defRPr/>
            </a:pPr>
            <a:r>
              <a:rPr lang="en-US" altLang="de-DE" dirty="0"/>
              <a:t>Fashion DIET</a:t>
            </a:r>
            <a:endParaRPr lang="de-DE" altLang="de-DE" dirty="0"/>
          </a:p>
        </p:txBody>
      </p:sp>
      <p:sp>
        <p:nvSpPr>
          <p:cNvPr id="5" name="Foliennummernplatzhalter 4">
            <a:extLst>
              <a:ext uri="{FF2B5EF4-FFF2-40B4-BE49-F238E27FC236}">
                <a16:creationId xmlns:a16="http://schemas.microsoft.com/office/drawing/2014/main" id="{46D3362F-FAAE-402E-B3B4-5A0ED3FF3457}"/>
              </a:ext>
            </a:extLst>
          </p:cNvPr>
          <p:cNvSpPr>
            <a:spLocks noGrp="1"/>
          </p:cNvSpPr>
          <p:nvPr>
            <p:ph type="sldNum" sz="quarter" idx="12"/>
          </p:nvPr>
        </p:nvSpPr>
        <p:spPr/>
        <p:txBody>
          <a:bodyPr/>
          <a:lstStyle/>
          <a:p>
            <a:pPr>
              <a:defRPr/>
            </a:pPr>
            <a:fld id="{B1E2EAB7-FFA9-46D2-BE75-E5F5F7EC8B99}" type="slidenum">
              <a:rPr lang="de-DE" altLang="de-DE" smtClean="0"/>
              <a:pPr>
                <a:defRPr/>
              </a:pPr>
              <a:t>32</a:t>
            </a:fld>
            <a:endParaRPr lang="de-DE" altLang="de-DE"/>
          </a:p>
        </p:txBody>
      </p:sp>
      <p:sp>
        <p:nvSpPr>
          <p:cNvPr id="6" name="Textfeld 5">
            <a:extLst>
              <a:ext uri="{FF2B5EF4-FFF2-40B4-BE49-F238E27FC236}">
                <a16:creationId xmlns:a16="http://schemas.microsoft.com/office/drawing/2014/main" id="{3E98CEE2-3AB7-4AC3-AD6C-68A00530AD70}"/>
              </a:ext>
            </a:extLst>
          </p:cNvPr>
          <p:cNvSpPr txBox="1"/>
          <p:nvPr/>
        </p:nvSpPr>
        <p:spPr>
          <a:xfrm>
            <a:off x="378446" y="4767263"/>
            <a:ext cx="1529258" cy="307777"/>
          </a:xfrm>
          <a:prstGeom prst="rect">
            <a:avLst/>
          </a:prstGeom>
          <a:noFill/>
        </p:spPr>
        <p:txBody>
          <a:bodyPr wrap="square" rtlCol="0">
            <a:spAutoFit/>
          </a:bodyPr>
          <a:lstStyle/>
          <a:p>
            <a:r>
              <a:rPr lang="de-DE" sz="1400" dirty="0">
                <a:latin typeface="+mn-lt"/>
                <a:ea typeface="Verdana" panose="020B0604030504040204" pitchFamily="34" charset="0"/>
              </a:rPr>
              <a:t>Ford (1980), p.349</a:t>
            </a:r>
          </a:p>
        </p:txBody>
      </p:sp>
    </p:spTree>
    <p:extLst>
      <p:ext uri="{BB962C8B-B14F-4D97-AF65-F5344CB8AC3E}">
        <p14:creationId xmlns:p14="http://schemas.microsoft.com/office/powerpoint/2010/main" val="40239149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82CDB1-6D47-4778-8B72-843BFE155085}"/>
              </a:ext>
            </a:extLst>
          </p:cNvPr>
          <p:cNvSpPr>
            <a:spLocks noGrp="1"/>
          </p:cNvSpPr>
          <p:nvPr>
            <p:ph type="title"/>
          </p:nvPr>
        </p:nvSpPr>
        <p:spPr/>
        <p:txBody>
          <a:bodyPr/>
          <a:lstStyle/>
          <a:p>
            <a:r>
              <a:rPr lang="en-US" dirty="0"/>
              <a:t>Stage 5: The Final Stage</a:t>
            </a:r>
            <a:endParaRPr lang="de-DE" dirty="0"/>
          </a:p>
        </p:txBody>
      </p:sp>
      <p:sp>
        <p:nvSpPr>
          <p:cNvPr id="3" name="Inhaltsplatzhalter 2">
            <a:extLst>
              <a:ext uri="{FF2B5EF4-FFF2-40B4-BE49-F238E27FC236}">
                <a16:creationId xmlns:a16="http://schemas.microsoft.com/office/drawing/2014/main" id="{240E2AFE-26FA-4647-820F-2D9182495134}"/>
              </a:ext>
            </a:extLst>
          </p:cNvPr>
          <p:cNvSpPr>
            <a:spLocks noGrp="1"/>
          </p:cNvSpPr>
          <p:nvPr>
            <p:ph idx="1"/>
          </p:nvPr>
        </p:nvSpPr>
        <p:spPr/>
        <p:txBody>
          <a:bodyPr/>
          <a:lstStyle/>
          <a:p>
            <a:pPr marL="0" indent="0">
              <a:buNone/>
            </a:pPr>
            <a:r>
              <a:rPr lang="en-US" sz="2400" dirty="0"/>
              <a:t>This stage is reached in stable markets over long periods of time</a:t>
            </a:r>
          </a:p>
          <a:p>
            <a:r>
              <a:rPr lang="en-US" sz="2400" dirty="0"/>
              <a:t>Marked by an extension of the institutionalization process to a point where the conduct of business is based on industry codes of practice</a:t>
            </a:r>
          </a:p>
          <a:p>
            <a:r>
              <a:rPr lang="en-US" sz="2400" dirty="0"/>
              <a:t>These may have relatively little to do with commercial considerations, but correspond more to a "right way to do business", e.g., the avoidance of price cutting and restrictions on changes </a:t>
            </a:r>
          </a:p>
        </p:txBody>
      </p:sp>
      <p:sp>
        <p:nvSpPr>
          <p:cNvPr id="4" name="Fußzeilenplatzhalter 3">
            <a:extLst>
              <a:ext uri="{FF2B5EF4-FFF2-40B4-BE49-F238E27FC236}">
                <a16:creationId xmlns:a16="http://schemas.microsoft.com/office/drawing/2014/main" id="{FA023E30-D69A-473D-BF65-E086BD595C5E}"/>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46D3362F-FAAE-402E-B3B4-5A0ED3FF3457}"/>
              </a:ext>
            </a:extLst>
          </p:cNvPr>
          <p:cNvSpPr>
            <a:spLocks noGrp="1"/>
          </p:cNvSpPr>
          <p:nvPr>
            <p:ph type="sldNum" sz="quarter" idx="12"/>
          </p:nvPr>
        </p:nvSpPr>
        <p:spPr/>
        <p:txBody>
          <a:bodyPr/>
          <a:lstStyle/>
          <a:p>
            <a:pPr>
              <a:defRPr/>
            </a:pPr>
            <a:fld id="{B1E2EAB7-FFA9-46D2-BE75-E5F5F7EC8B99}" type="slidenum">
              <a:rPr lang="de-DE" altLang="de-DE" smtClean="0"/>
              <a:pPr>
                <a:defRPr/>
              </a:pPr>
              <a:t>33</a:t>
            </a:fld>
            <a:endParaRPr lang="de-DE" altLang="de-DE"/>
          </a:p>
        </p:txBody>
      </p:sp>
      <p:sp>
        <p:nvSpPr>
          <p:cNvPr id="6" name="Textfeld 5">
            <a:extLst>
              <a:ext uri="{FF2B5EF4-FFF2-40B4-BE49-F238E27FC236}">
                <a16:creationId xmlns:a16="http://schemas.microsoft.com/office/drawing/2014/main" id="{3E98CEE2-3AB7-4AC3-AD6C-68A00530AD70}"/>
              </a:ext>
            </a:extLst>
          </p:cNvPr>
          <p:cNvSpPr txBox="1"/>
          <p:nvPr/>
        </p:nvSpPr>
        <p:spPr>
          <a:xfrm>
            <a:off x="378446" y="4767263"/>
            <a:ext cx="1529258" cy="307777"/>
          </a:xfrm>
          <a:prstGeom prst="rect">
            <a:avLst/>
          </a:prstGeom>
          <a:noFill/>
        </p:spPr>
        <p:txBody>
          <a:bodyPr wrap="square" rtlCol="0">
            <a:spAutoFit/>
          </a:bodyPr>
          <a:lstStyle/>
          <a:p>
            <a:r>
              <a:rPr lang="de-DE" sz="1400" dirty="0">
                <a:latin typeface="+mn-lt"/>
                <a:ea typeface="Verdana" panose="020B0604030504040204" pitchFamily="34" charset="0"/>
              </a:rPr>
              <a:t>Ford (1980), p.349</a:t>
            </a:r>
          </a:p>
        </p:txBody>
      </p:sp>
    </p:spTree>
    <p:extLst>
      <p:ext uri="{BB962C8B-B14F-4D97-AF65-F5344CB8AC3E}">
        <p14:creationId xmlns:p14="http://schemas.microsoft.com/office/powerpoint/2010/main" val="8231113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C9AD22E2-ED92-4F36-8BA2-8DEC047B7BDF}"/>
              </a:ext>
            </a:extLst>
          </p:cNvPr>
          <p:cNvSpPr>
            <a:spLocks noGrp="1"/>
          </p:cNvSpPr>
          <p:nvPr>
            <p:ph idx="1"/>
          </p:nvPr>
        </p:nvSpPr>
        <p:spPr>
          <a:xfrm>
            <a:off x="323528" y="389558"/>
            <a:ext cx="8712968" cy="3262312"/>
          </a:xfrm>
        </p:spPr>
        <p:txBody>
          <a:bodyPr/>
          <a:lstStyle/>
          <a:p>
            <a:pPr marL="0" indent="0">
              <a:buNone/>
            </a:pPr>
            <a:r>
              <a:rPr lang="en-US" dirty="0"/>
              <a:t>Companies should examine their existing relationships to see which of the stages described here they fall into: </a:t>
            </a:r>
          </a:p>
          <a:p>
            <a:pPr marL="457200" indent="-457200">
              <a:buAutoNum type="arabicPeriod"/>
            </a:pPr>
            <a:r>
              <a:rPr lang="en-US" dirty="0"/>
              <a:t>What is the likely potential of this relationship?</a:t>
            </a:r>
          </a:p>
          <a:p>
            <a:pPr marL="457200" indent="-457200">
              <a:buAutoNum type="arabicPeriod"/>
            </a:pPr>
            <a:r>
              <a:rPr lang="en-US" dirty="0"/>
              <a:t>What resources are required to fulfill this potential?</a:t>
            </a:r>
          </a:p>
          <a:p>
            <a:pPr marL="457200" indent="-457200">
              <a:buAutoNum type="arabicPeriod"/>
            </a:pPr>
            <a:r>
              <a:rPr lang="en-US" dirty="0"/>
              <a:t>Where do the threats to this development come from?</a:t>
            </a:r>
          </a:p>
          <a:p>
            <a:pPr marL="457200" indent="-457200">
              <a:buAutoNum type="arabicPeriod"/>
            </a:pPr>
            <a:r>
              <a:rPr lang="en-US" dirty="0"/>
              <a:t>Where does this relationship fit within the context of the company's overall operations and resource allocation in that market?</a:t>
            </a:r>
          </a:p>
          <a:p>
            <a:pPr marL="457200" indent="-457200">
              <a:buAutoNum type="arabicPeriod"/>
            </a:pPr>
            <a:r>
              <a:rPr lang="en-US" dirty="0"/>
              <a:t>Are the current efforts devoted to the relationship appropriate to this overall strategy?</a:t>
            </a:r>
          </a:p>
          <a:p>
            <a:pPr marL="457200" indent="-457200">
              <a:buAutoNum type="arabicPeriod"/>
            </a:pPr>
            <a:r>
              <a:rPr lang="en-US" dirty="0"/>
              <a:t>Are we overcommitted to this customer? </a:t>
            </a:r>
          </a:p>
          <a:p>
            <a:pPr marL="457200" indent="-457200">
              <a:buAutoNum type="arabicPeriod"/>
            </a:pPr>
            <a:r>
              <a:rPr lang="en-US" dirty="0"/>
              <a:t>Are our ways of dealing with this customer appropriate both to its needs and our strategy or are they dealings based on habit or history?</a:t>
            </a:r>
            <a:endParaRPr lang="de-DE" dirty="0"/>
          </a:p>
        </p:txBody>
      </p:sp>
      <p:sp>
        <p:nvSpPr>
          <p:cNvPr id="4" name="Fußzeilenplatzhalter 3">
            <a:extLst>
              <a:ext uri="{FF2B5EF4-FFF2-40B4-BE49-F238E27FC236}">
                <a16:creationId xmlns:a16="http://schemas.microsoft.com/office/drawing/2014/main" id="{AC5A073A-2B8D-45EE-B4C8-3C90B3455160}"/>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BD775AAC-49FE-4B04-B767-949DB2D06464}"/>
              </a:ext>
            </a:extLst>
          </p:cNvPr>
          <p:cNvSpPr>
            <a:spLocks noGrp="1"/>
          </p:cNvSpPr>
          <p:nvPr>
            <p:ph type="sldNum" sz="quarter" idx="12"/>
          </p:nvPr>
        </p:nvSpPr>
        <p:spPr/>
        <p:txBody>
          <a:bodyPr/>
          <a:lstStyle/>
          <a:p>
            <a:pPr>
              <a:defRPr/>
            </a:pPr>
            <a:fld id="{B1E2EAB7-FFA9-46D2-BE75-E5F5F7EC8B99}" type="slidenum">
              <a:rPr lang="de-DE" altLang="de-DE" smtClean="0"/>
              <a:pPr>
                <a:defRPr/>
              </a:pPr>
              <a:t>34</a:t>
            </a:fld>
            <a:endParaRPr lang="de-DE" altLang="de-DE"/>
          </a:p>
        </p:txBody>
      </p:sp>
      <p:sp>
        <p:nvSpPr>
          <p:cNvPr id="6" name="Textfeld 5">
            <a:extLst>
              <a:ext uri="{FF2B5EF4-FFF2-40B4-BE49-F238E27FC236}">
                <a16:creationId xmlns:a16="http://schemas.microsoft.com/office/drawing/2014/main" id="{14312282-05BB-4B79-9BE3-528CD8EA0DBA}"/>
              </a:ext>
            </a:extLst>
          </p:cNvPr>
          <p:cNvSpPr txBox="1"/>
          <p:nvPr/>
        </p:nvSpPr>
        <p:spPr>
          <a:xfrm>
            <a:off x="327342" y="4734123"/>
            <a:ext cx="1529258" cy="307777"/>
          </a:xfrm>
          <a:prstGeom prst="rect">
            <a:avLst/>
          </a:prstGeom>
          <a:noFill/>
        </p:spPr>
        <p:txBody>
          <a:bodyPr wrap="square" rtlCol="0">
            <a:spAutoFit/>
          </a:bodyPr>
          <a:lstStyle/>
          <a:p>
            <a:r>
              <a:rPr lang="de-DE" sz="1400" dirty="0">
                <a:latin typeface="+mn-lt"/>
                <a:ea typeface="Verdana" panose="020B0604030504040204" pitchFamily="34" charset="0"/>
              </a:rPr>
              <a:t>Ford (1980), p.352</a:t>
            </a:r>
          </a:p>
        </p:txBody>
      </p:sp>
    </p:spTree>
    <p:extLst>
      <p:ext uri="{BB962C8B-B14F-4D97-AF65-F5344CB8AC3E}">
        <p14:creationId xmlns:p14="http://schemas.microsoft.com/office/powerpoint/2010/main" val="14617052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30154B-69C8-4F25-9A32-6D161576FB19}"/>
              </a:ext>
            </a:extLst>
          </p:cNvPr>
          <p:cNvSpPr>
            <a:spLocks noGrp="1"/>
          </p:cNvSpPr>
          <p:nvPr>
            <p:ph type="title"/>
          </p:nvPr>
        </p:nvSpPr>
        <p:spPr/>
        <p:txBody>
          <a:bodyPr/>
          <a:lstStyle/>
          <a:p>
            <a:r>
              <a:rPr lang="de-DE" dirty="0" err="1"/>
              <a:t>Trustworthiness</a:t>
            </a:r>
            <a:endParaRPr lang="de-DE" dirty="0"/>
          </a:p>
        </p:txBody>
      </p:sp>
      <p:sp>
        <p:nvSpPr>
          <p:cNvPr id="3" name="Inhaltsplatzhalter 2">
            <a:extLst>
              <a:ext uri="{FF2B5EF4-FFF2-40B4-BE49-F238E27FC236}">
                <a16:creationId xmlns:a16="http://schemas.microsoft.com/office/drawing/2014/main" id="{F8B53166-04D3-4404-9E23-ECFA3DC7A9BD}"/>
              </a:ext>
            </a:extLst>
          </p:cNvPr>
          <p:cNvSpPr>
            <a:spLocks noGrp="1"/>
          </p:cNvSpPr>
          <p:nvPr>
            <p:ph idx="1"/>
          </p:nvPr>
        </p:nvSpPr>
        <p:spPr>
          <a:xfrm>
            <a:off x="628650" y="1347614"/>
            <a:ext cx="8191822" cy="3262312"/>
          </a:xfrm>
        </p:spPr>
        <p:txBody>
          <a:bodyPr/>
          <a:lstStyle/>
          <a:p>
            <a:r>
              <a:rPr lang="en-US" sz="2400" dirty="0"/>
              <a:t>One way to develop and maintain mutual, long-term relationships through the social linkage within the company´s relationship network is based on </a:t>
            </a:r>
            <a:r>
              <a:rPr lang="en-US" sz="2400" i="1" dirty="0"/>
              <a:t>trustworthiness</a:t>
            </a:r>
          </a:p>
          <a:p>
            <a:r>
              <a:rPr lang="en-US" sz="2400" dirty="0"/>
              <a:t>Of high importance throughout the entire process and considered crucial for a successful business relationships</a:t>
            </a:r>
          </a:p>
          <a:p>
            <a:r>
              <a:rPr lang="en-US" sz="2400" dirty="0"/>
              <a:t>“Trust is the mutual confidence that  no party to an exchange will exploit another’s vulnerabilities” (Barney, 1994, p.176)</a:t>
            </a:r>
          </a:p>
          <a:p>
            <a:r>
              <a:rPr lang="en-US" sz="2400" dirty="0"/>
              <a:t>Trustworthiness refers to the particular action one side expects from the other side</a:t>
            </a:r>
          </a:p>
        </p:txBody>
      </p:sp>
      <p:sp>
        <p:nvSpPr>
          <p:cNvPr id="4" name="Fußzeilenplatzhalter 3">
            <a:extLst>
              <a:ext uri="{FF2B5EF4-FFF2-40B4-BE49-F238E27FC236}">
                <a16:creationId xmlns:a16="http://schemas.microsoft.com/office/drawing/2014/main" id="{B49C2AFB-4835-4610-BC58-B9CD0928EF04}"/>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F5288954-0809-4ED7-AC5A-2A7787CF064C}"/>
              </a:ext>
            </a:extLst>
          </p:cNvPr>
          <p:cNvSpPr>
            <a:spLocks noGrp="1"/>
          </p:cNvSpPr>
          <p:nvPr>
            <p:ph type="sldNum" sz="quarter" idx="12"/>
          </p:nvPr>
        </p:nvSpPr>
        <p:spPr/>
        <p:txBody>
          <a:bodyPr/>
          <a:lstStyle/>
          <a:p>
            <a:pPr>
              <a:defRPr/>
            </a:pPr>
            <a:fld id="{B1E2EAB7-FFA9-46D2-BE75-E5F5F7EC8B99}" type="slidenum">
              <a:rPr lang="de-DE" altLang="de-DE" smtClean="0"/>
              <a:pPr>
                <a:defRPr/>
              </a:pPr>
              <a:t>35</a:t>
            </a:fld>
            <a:endParaRPr lang="de-DE" altLang="de-DE"/>
          </a:p>
        </p:txBody>
      </p:sp>
    </p:spTree>
    <p:extLst>
      <p:ext uri="{BB962C8B-B14F-4D97-AF65-F5344CB8AC3E}">
        <p14:creationId xmlns:p14="http://schemas.microsoft.com/office/powerpoint/2010/main" val="4973857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30154B-69C8-4F25-9A32-6D161576FB19}"/>
              </a:ext>
            </a:extLst>
          </p:cNvPr>
          <p:cNvSpPr>
            <a:spLocks noGrp="1"/>
          </p:cNvSpPr>
          <p:nvPr>
            <p:ph type="title"/>
          </p:nvPr>
        </p:nvSpPr>
        <p:spPr/>
        <p:txBody>
          <a:bodyPr/>
          <a:lstStyle/>
          <a:p>
            <a:r>
              <a:rPr lang="de-DE" dirty="0" err="1"/>
              <a:t>Trustworthiness</a:t>
            </a:r>
            <a:endParaRPr lang="de-DE" dirty="0"/>
          </a:p>
        </p:txBody>
      </p:sp>
      <p:sp>
        <p:nvSpPr>
          <p:cNvPr id="4" name="Fußzeilenplatzhalter 3">
            <a:extLst>
              <a:ext uri="{FF2B5EF4-FFF2-40B4-BE49-F238E27FC236}">
                <a16:creationId xmlns:a16="http://schemas.microsoft.com/office/drawing/2014/main" id="{B49C2AFB-4835-4610-BC58-B9CD0928EF04}"/>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F5288954-0809-4ED7-AC5A-2A7787CF064C}"/>
              </a:ext>
            </a:extLst>
          </p:cNvPr>
          <p:cNvSpPr>
            <a:spLocks noGrp="1"/>
          </p:cNvSpPr>
          <p:nvPr>
            <p:ph type="sldNum" sz="quarter" idx="12"/>
          </p:nvPr>
        </p:nvSpPr>
        <p:spPr/>
        <p:txBody>
          <a:bodyPr/>
          <a:lstStyle/>
          <a:p>
            <a:pPr>
              <a:defRPr/>
            </a:pPr>
            <a:fld id="{B1E2EAB7-FFA9-46D2-BE75-E5F5F7EC8B99}" type="slidenum">
              <a:rPr lang="de-DE" altLang="de-DE" smtClean="0"/>
              <a:pPr>
                <a:defRPr/>
              </a:pPr>
              <a:t>36</a:t>
            </a:fld>
            <a:endParaRPr lang="de-DE" altLang="de-DE"/>
          </a:p>
        </p:txBody>
      </p:sp>
      <p:sp>
        <p:nvSpPr>
          <p:cNvPr id="8" name="Rechteck 7">
            <a:extLst>
              <a:ext uri="{FF2B5EF4-FFF2-40B4-BE49-F238E27FC236}">
                <a16:creationId xmlns:a16="http://schemas.microsoft.com/office/drawing/2014/main" id="{98B4D59F-5553-4DA2-B8CD-7D35F44B0328}"/>
              </a:ext>
            </a:extLst>
          </p:cNvPr>
          <p:cNvSpPr/>
          <p:nvPr/>
        </p:nvSpPr>
        <p:spPr>
          <a:xfrm>
            <a:off x="611560" y="1305217"/>
            <a:ext cx="8136904" cy="3170099"/>
          </a:xfrm>
          <a:prstGeom prst="rect">
            <a:avLst/>
          </a:prstGeom>
        </p:spPr>
        <p:txBody>
          <a:bodyPr wrap="square">
            <a:spAutoFit/>
          </a:bodyPr>
          <a:lstStyle/>
          <a:p>
            <a:pPr marL="171450" indent="-171450" algn="just">
              <a:buFont typeface="Arial" panose="020B0604020202020204" pitchFamily="34" charset="0"/>
              <a:buChar char="•"/>
            </a:pPr>
            <a:r>
              <a:rPr lang="en-US" sz="2000" dirty="0">
                <a:solidFill>
                  <a:srgbClr val="211D1E"/>
                </a:solidFill>
                <a:latin typeface="+mn-lt"/>
                <a:cs typeface="Times New Roman" panose="02020603050405020304" pitchFamily="18" charset="0"/>
              </a:rPr>
              <a:t>Trustworthiness takes place within the relationship between an individual and an organization </a:t>
            </a:r>
          </a:p>
          <a:p>
            <a:pPr marL="171450" indent="-171450" algn="just">
              <a:buFont typeface="Arial" panose="020B0604020202020204" pitchFamily="34" charset="0"/>
              <a:buChar char="•"/>
            </a:pPr>
            <a:r>
              <a:rPr lang="en-US" sz="2000" dirty="0">
                <a:solidFill>
                  <a:srgbClr val="211D1E"/>
                </a:solidFill>
                <a:latin typeface="+mn-lt"/>
                <a:cs typeface="Times New Roman" panose="02020603050405020304" pitchFamily="18" charset="0"/>
              </a:rPr>
              <a:t>It is, e.g., reflected by a company´s belief that the customer will meet his payment obligations or a buyer´s confidence in the promised quality or delivery on time </a:t>
            </a:r>
          </a:p>
          <a:p>
            <a:pPr marL="171450" indent="-171450" algn="just">
              <a:buFont typeface="Arial" panose="020B0604020202020204" pitchFamily="34" charset="0"/>
              <a:buChar char="•"/>
            </a:pPr>
            <a:r>
              <a:rPr lang="en-US" sz="2000" dirty="0">
                <a:solidFill>
                  <a:srgbClr val="211D1E"/>
                </a:solidFill>
                <a:latin typeface="+mn-lt"/>
                <a:cs typeface="Times New Roman" panose="02020603050405020304" pitchFamily="18" charset="0"/>
              </a:rPr>
              <a:t>When trust exists, uncertainty is reduced and individuals are more willing to share resources and collaborate</a:t>
            </a:r>
          </a:p>
          <a:p>
            <a:pPr marL="171450" indent="-171450" algn="just">
              <a:buFont typeface="Arial" panose="020B0604020202020204" pitchFamily="34" charset="0"/>
              <a:buChar char="•"/>
            </a:pPr>
            <a:r>
              <a:rPr lang="en-US" sz="2000" dirty="0">
                <a:solidFill>
                  <a:srgbClr val="211D1E"/>
                </a:solidFill>
                <a:latin typeface="+mn-lt"/>
                <a:cs typeface="Times New Roman" panose="02020603050405020304" pitchFamily="18" charset="0"/>
              </a:rPr>
              <a:t>Creating trust between partners is therefore a distinctive governance mechanisms that undergirds the establishment of network ties</a:t>
            </a:r>
          </a:p>
          <a:p>
            <a:pPr marL="171450" indent="-171450" algn="just">
              <a:buFont typeface="Arial" panose="020B0604020202020204" pitchFamily="34" charset="0"/>
              <a:buChar char="•"/>
            </a:pPr>
            <a:r>
              <a:rPr lang="en-US" sz="2000" dirty="0">
                <a:solidFill>
                  <a:srgbClr val="211D1E"/>
                </a:solidFill>
                <a:latin typeface="+mn-lt"/>
                <a:cs typeface="Times New Roman" panose="02020603050405020304" pitchFamily="18" charset="0"/>
              </a:rPr>
              <a:t>Trust may evolve from an cognitive or emotional direction </a:t>
            </a:r>
          </a:p>
        </p:txBody>
      </p:sp>
    </p:spTree>
    <p:extLst>
      <p:ext uri="{BB962C8B-B14F-4D97-AF65-F5344CB8AC3E}">
        <p14:creationId xmlns:p14="http://schemas.microsoft.com/office/powerpoint/2010/main" val="16565166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30154B-69C8-4F25-9A32-6D161576FB19}"/>
              </a:ext>
            </a:extLst>
          </p:cNvPr>
          <p:cNvSpPr>
            <a:spLocks noGrp="1"/>
          </p:cNvSpPr>
          <p:nvPr>
            <p:ph type="title"/>
          </p:nvPr>
        </p:nvSpPr>
        <p:spPr/>
        <p:txBody>
          <a:bodyPr/>
          <a:lstStyle/>
          <a:p>
            <a:r>
              <a:rPr lang="de-DE" dirty="0" err="1"/>
              <a:t>Trustworthiness</a:t>
            </a:r>
            <a:endParaRPr lang="de-DE" dirty="0"/>
          </a:p>
        </p:txBody>
      </p:sp>
      <p:sp>
        <p:nvSpPr>
          <p:cNvPr id="4" name="Fußzeilenplatzhalter 3">
            <a:extLst>
              <a:ext uri="{FF2B5EF4-FFF2-40B4-BE49-F238E27FC236}">
                <a16:creationId xmlns:a16="http://schemas.microsoft.com/office/drawing/2014/main" id="{B49C2AFB-4835-4610-BC58-B9CD0928EF04}"/>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F5288954-0809-4ED7-AC5A-2A7787CF064C}"/>
              </a:ext>
            </a:extLst>
          </p:cNvPr>
          <p:cNvSpPr>
            <a:spLocks noGrp="1"/>
          </p:cNvSpPr>
          <p:nvPr>
            <p:ph type="sldNum" sz="quarter" idx="12"/>
          </p:nvPr>
        </p:nvSpPr>
        <p:spPr/>
        <p:txBody>
          <a:bodyPr/>
          <a:lstStyle/>
          <a:p>
            <a:pPr>
              <a:defRPr/>
            </a:pPr>
            <a:fld id="{B1E2EAB7-FFA9-46D2-BE75-E5F5F7EC8B99}" type="slidenum">
              <a:rPr lang="de-DE" altLang="de-DE" smtClean="0"/>
              <a:pPr>
                <a:defRPr/>
              </a:pPr>
              <a:t>37</a:t>
            </a:fld>
            <a:endParaRPr lang="de-DE" altLang="de-DE"/>
          </a:p>
        </p:txBody>
      </p:sp>
      <p:sp>
        <p:nvSpPr>
          <p:cNvPr id="8" name="Rechteck 7">
            <a:extLst>
              <a:ext uri="{FF2B5EF4-FFF2-40B4-BE49-F238E27FC236}">
                <a16:creationId xmlns:a16="http://schemas.microsoft.com/office/drawing/2014/main" id="{98B4D59F-5553-4DA2-B8CD-7D35F44B0328}"/>
              </a:ext>
            </a:extLst>
          </p:cNvPr>
          <p:cNvSpPr/>
          <p:nvPr/>
        </p:nvSpPr>
        <p:spPr>
          <a:xfrm>
            <a:off x="611560" y="1305217"/>
            <a:ext cx="7903790" cy="2677656"/>
          </a:xfrm>
          <a:prstGeom prst="rect">
            <a:avLst/>
          </a:prstGeom>
        </p:spPr>
        <p:txBody>
          <a:bodyPr wrap="square">
            <a:spAutoFit/>
          </a:bodyPr>
          <a:lstStyle/>
          <a:p>
            <a:pPr algn="just"/>
            <a:r>
              <a:rPr lang="en-US" sz="2400" i="1" dirty="0">
                <a:solidFill>
                  <a:srgbClr val="211D1E"/>
                </a:solidFill>
                <a:latin typeface="+mn-lt"/>
                <a:cs typeface="Times New Roman" panose="02020603050405020304" pitchFamily="18" charset="0"/>
              </a:rPr>
              <a:t>Cognitive trust </a:t>
            </a:r>
          </a:p>
          <a:p>
            <a:pPr algn="just"/>
            <a:endParaRPr lang="en-US" sz="2400" i="1" dirty="0">
              <a:solidFill>
                <a:srgbClr val="211D1E"/>
              </a:solidFill>
              <a:latin typeface="+mn-lt"/>
              <a:cs typeface="Times New Roman" panose="02020603050405020304" pitchFamily="18" charset="0"/>
            </a:endParaRPr>
          </a:p>
          <a:p>
            <a:pPr marL="342900" indent="-342900" algn="just">
              <a:buFont typeface="Wingdings" panose="05000000000000000000" pitchFamily="2" charset="2"/>
              <a:buChar char="à"/>
            </a:pPr>
            <a:r>
              <a:rPr lang="en-US" sz="2400" dirty="0">
                <a:solidFill>
                  <a:srgbClr val="211D1E"/>
                </a:solidFill>
                <a:latin typeface="+mn-lt"/>
                <a:cs typeface="Times New Roman" panose="02020603050405020304" pitchFamily="18" charset="0"/>
              </a:rPr>
              <a:t>Arises from an accumulated knowledge that allows predictability and reliability that the partner will meet his obligations</a:t>
            </a:r>
          </a:p>
          <a:p>
            <a:pPr marL="342900" indent="-342900" algn="just">
              <a:buFont typeface="Wingdings" panose="05000000000000000000" pitchFamily="2" charset="2"/>
              <a:buChar char="à"/>
            </a:pPr>
            <a:r>
              <a:rPr lang="en-US" sz="2400" dirty="0">
                <a:solidFill>
                  <a:srgbClr val="211D1E"/>
                </a:solidFill>
                <a:latin typeface="+mn-lt"/>
                <a:cs typeface="Times New Roman" panose="02020603050405020304" pitchFamily="18" charset="0"/>
              </a:rPr>
              <a:t>It is rather formal and instrumental than emotional</a:t>
            </a:r>
          </a:p>
          <a:p>
            <a:pPr algn="just"/>
            <a:endParaRPr lang="en-US" sz="2400" dirty="0">
              <a:solidFill>
                <a:srgbClr val="211D1E"/>
              </a:solidFill>
              <a:latin typeface="+mn-lt"/>
              <a:cs typeface="Times New Roman" panose="02020603050405020304" pitchFamily="18" charset="0"/>
            </a:endParaRPr>
          </a:p>
        </p:txBody>
      </p:sp>
    </p:spTree>
    <p:extLst>
      <p:ext uri="{BB962C8B-B14F-4D97-AF65-F5344CB8AC3E}">
        <p14:creationId xmlns:p14="http://schemas.microsoft.com/office/powerpoint/2010/main" val="13381760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30154B-69C8-4F25-9A32-6D161576FB19}"/>
              </a:ext>
            </a:extLst>
          </p:cNvPr>
          <p:cNvSpPr>
            <a:spLocks noGrp="1"/>
          </p:cNvSpPr>
          <p:nvPr>
            <p:ph type="title"/>
          </p:nvPr>
        </p:nvSpPr>
        <p:spPr/>
        <p:txBody>
          <a:bodyPr/>
          <a:lstStyle/>
          <a:p>
            <a:r>
              <a:rPr lang="de-DE" dirty="0" err="1"/>
              <a:t>Trustworthiness</a:t>
            </a:r>
            <a:endParaRPr lang="de-DE" dirty="0"/>
          </a:p>
        </p:txBody>
      </p:sp>
      <p:sp>
        <p:nvSpPr>
          <p:cNvPr id="4" name="Fußzeilenplatzhalter 3">
            <a:extLst>
              <a:ext uri="{FF2B5EF4-FFF2-40B4-BE49-F238E27FC236}">
                <a16:creationId xmlns:a16="http://schemas.microsoft.com/office/drawing/2014/main" id="{B49C2AFB-4835-4610-BC58-B9CD0928EF04}"/>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F5288954-0809-4ED7-AC5A-2A7787CF064C}"/>
              </a:ext>
            </a:extLst>
          </p:cNvPr>
          <p:cNvSpPr>
            <a:spLocks noGrp="1"/>
          </p:cNvSpPr>
          <p:nvPr>
            <p:ph type="sldNum" sz="quarter" idx="12"/>
          </p:nvPr>
        </p:nvSpPr>
        <p:spPr/>
        <p:txBody>
          <a:bodyPr/>
          <a:lstStyle/>
          <a:p>
            <a:pPr>
              <a:defRPr/>
            </a:pPr>
            <a:fld id="{B1E2EAB7-FFA9-46D2-BE75-E5F5F7EC8B99}" type="slidenum">
              <a:rPr lang="de-DE" altLang="de-DE" smtClean="0"/>
              <a:pPr>
                <a:defRPr/>
              </a:pPr>
              <a:t>38</a:t>
            </a:fld>
            <a:endParaRPr lang="de-DE" altLang="de-DE"/>
          </a:p>
        </p:txBody>
      </p:sp>
      <p:sp>
        <p:nvSpPr>
          <p:cNvPr id="8" name="Rechteck 7">
            <a:extLst>
              <a:ext uri="{FF2B5EF4-FFF2-40B4-BE49-F238E27FC236}">
                <a16:creationId xmlns:a16="http://schemas.microsoft.com/office/drawing/2014/main" id="{98B4D59F-5553-4DA2-B8CD-7D35F44B0328}"/>
              </a:ext>
            </a:extLst>
          </p:cNvPr>
          <p:cNvSpPr/>
          <p:nvPr/>
        </p:nvSpPr>
        <p:spPr>
          <a:xfrm>
            <a:off x="611560" y="1305217"/>
            <a:ext cx="7903790" cy="3477875"/>
          </a:xfrm>
          <a:prstGeom prst="rect">
            <a:avLst/>
          </a:prstGeom>
        </p:spPr>
        <p:txBody>
          <a:bodyPr wrap="square">
            <a:spAutoFit/>
          </a:bodyPr>
          <a:lstStyle/>
          <a:p>
            <a:pPr algn="just"/>
            <a:r>
              <a:rPr lang="en-US" sz="2200" i="1" dirty="0">
                <a:solidFill>
                  <a:srgbClr val="211D1E"/>
                </a:solidFill>
                <a:latin typeface="+mn-lt"/>
                <a:cs typeface="Times New Roman" panose="02020603050405020304" pitchFamily="18" charset="0"/>
              </a:rPr>
              <a:t>Affective trust</a:t>
            </a:r>
          </a:p>
          <a:p>
            <a:pPr algn="just"/>
            <a:endParaRPr lang="en-US" sz="2200" i="1" dirty="0">
              <a:solidFill>
                <a:srgbClr val="211D1E"/>
              </a:solidFill>
              <a:latin typeface="+mn-lt"/>
              <a:cs typeface="Times New Roman" panose="02020603050405020304" pitchFamily="18" charset="0"/>
            </a:endParaRPr>
          </a:p>
          <a:p>
            <a:pPr marL="342900" indent="-342900" algn="just">
              <a:buFont typeface="Wingdings" panose="05000000000000000000" pitchFamily="2" charset="2"/>
              <a:buChar char="à"/>
            </a:pPr>
            <a:r>
              <a:rPr lang="en-US" sz="2200" dirty="0">
                <a:solidFill>
                  <a:srgbClr val="211D1E"/>
                </a:solidFill>
                <a:latin typeface="+mn-lt"/>
                <a:cs typeface="Times New Roman" panose="02020603050405020304" pitchFamily="18" charset="0"/>
              </a:rPr>
              <a:t>Trust that is rooted in human emotions</a:t>
            </a:r>
          </a:p>
          <a:p>
            <a:pPr marL="342900" indent="-342900" algn="just">
              <a:buFont typeface="Wingdings" panose="05000000000000000000" pitchFamily="2" charset="2"/>
              <a:buChar char="à"/>
            </a:pPr>
            <a:r>
              <a:rPr lang="en-US" sz="2200" dirty="0">
                <a:solidFill>
                  <a:srgbClr val="211D1E"/>
                </a:solidFill>
                <a:latin typeface="+mn-lt"/>
                <a:cs typeface="Times New Roman" panose="02020603050405020304" pitchFamily="18" charset="0"/>
              </a:rPr>
              <a:t>Based on friendship, sympathy or affiliation to a particular (social or cultural) group</a:t>
            </a:r>
          </a:p>
          <a:p>
            <a:pPr marL="342900" indent="-342900" algn="just">
              <a:buFont typeface="Wingdings" panose="05000000000000000000" pitchFamily="2" charset="2"/>
              <a:buChar char="à"/>
            </a:pPr>
            <a:r>
              <a:rPr lang="en-US" sz="2200" dirty="0">
                <a:solidFill>
                  <a:srgbClr val="211D1E"/>
                </a:solidFill>
                <a:latin typeface="+mn-lt"/>
                <a:cs typeface="Times New Roman" panose="02020603050405020304" pitchFamily="18" charset="0"/>
              </a:rPr>
              <a:t>Occurs if individuals feel genuinely concerned for their partners´ welfare; are personally and emotionally involved into the relationship</a:t>
            </a:r>
          </a:p>
          <a:p>
            <a:pPr marL="342900" indent="-342900" algn="just">
              <a:buFont typeface="Wingdings" panose="05000000000000000000" pitchFamily="2" charset="2"/>
              <a:buChar char="à"/>
            </a:pPr>
            <a:r>
              <a:rPr lang="en-US" sz="2200" dirty="0">
                <a:solidFill>
                  <a:srgbClr val="211D1E"/>
                </a:solidFill>
                <a:latin typeface="+mn-lt"/>
                <a:cs typeface="Times New Roman" panose="02020603050405020304" pitchFamily="18" charset="0"/>
              </a:rPr>
              <a:t>Implies that network ties are “relationally embedded” which means that they are embedded within social relationships </a:t>
            </a:r>
            <a:endParaRPr lang="de-DE" sz="2200" dirty="0">
              <a:latin typeface="+mn-lt"/>
              <a:cs typeface="Times New Roman" panose="02020603050405020304" pitchFamily="18" charset="0"/>
            </a:endParaRPr>
          </a:p>
        </p:txBody>
      </p:sp>
    </p:spTree>
    <p:extLst>
      <p:ext uri="{BB962C8B-B14F-4D97-AF65-F5344CB8AC3E}">
        <p14:creationId xmlns:p14="http://schemas.microsoft.com/office/powerpoint/2010/main" val="41408964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59AAF0-6D1C-46B8-B706-72FB805C4390}"/>
              </a:ext>
            </a:extLst>
          </p:cNvPr>
          <p:cNvSpPr>
            <a:spLocks noGrp="1"/>
          </p:cNvSpPr>
          <p:nvPr>
            <p:ph type="title"/>
          </p:nvPr>
        </p:nvSpPr>
        <p:spPr/>
        <p:txBody>
          <a:bodyPr/>
          <a:lstStyle/>
          <a:p>
            <a:r>
              <a:rPr lang="de-DE" altLang="de-DE" sz="3000" dirty="0"/>
              <a:t>Supplier </a:t>
            </a:r>
            <a:r>
              <a:rPr lang="de-DE" altLang="de-DE" sz="3000" dirty="0" err="1"/>
              <a:t>Relationships</a:t>
            </a:r>
            <a:r>
              <a:rPr lang="de-DE" altLang="de-DE" sz="3000" dirty="0"/>
              <a:t> in </a:t>
            </a:r>
            <a:r>
              <a:rPr lang="de-DE" altLang="de-DE" sz="3000" dirty="0" err="1"/>
              <a:t>the</a:t>
            </a:r>
            <a:r>
              <a:rPr lang="de-DE" altLang="de-DE" sz="3000" dirty="0"/>
              <a:t> Fashion Industry</a:t>
            </a:r>
            <a:r>
              <a:rPr lang="de-DE" sz="3000" dirty="0"/>
              <a:t> </a:t>
            </a:r>
          </a:p>
        </p:txBody>
      </p:sp>
      <p:sp>
        <p:nvSpPr>
          <p:cNvPr id="4" name="Fußzeilenplatzhalter 3">
            <a:extLst>
              <a:ext uri="{FF2B5EF4-FFF2-40B4-BE49-F238E27FC236}">
                <a16:creationId xmlns:a16="http://schemas.microsoft.com/office/drawing/2014/main" id="{971968D0-2652-49EF-A3DB-A305848BF40D}"/>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E8C72812-E96F-4B1D-94B1-72D698237BAB}"/>
              </a:ext>
            </a:extLst>
          </p:cNvPr>
          <p:cNvSpPr>
            <a:spLocks noGrp="1"/>
          </p:cNvSpPr>
          <p:nvPr>
            <p:ph type="sldNum" sz="quarter" idx="12"/>
          </p:nvPr>
        </p:nvSpPr>
        <p:spPr/>
        <p:txBody>
          <a:bodyPr/>
          <a:lstStyle/>
          <a:p>
            <a:pPr>
              <a:defRPr/>
            </a:pPr>
            <a:fld id="{B1E2EAB7-FFA9-46D2-BE75-E5F5F7EC8B99}" type="slidenum">
              <a:rPr lang="de-DE" altLang="de-DE" smtClean="0"/>
              <a:pPr>
                <a:defRPr/>
              </a:pPr>
              <a:t>39</a:t>
            </a:fld>
            <a:endParaRPr lang="de-DE" altLang="de-DE"/>
          </a:p>
        </p:txBody>
      </p:sp>
    </p:spTree>
    <p:extLst>
      <p:ext uri="{BB962C8B-B14F-4D97-AF65-F5344CB8AC3E}">
        <p14:creationId xmlns:p14="http://schemas.microsoft.com/office/powerpoint/2010/main" val="100734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200C0D-E7F0-4FDD-A52F-01663444B382}"/>
              </a:ext>
            </a:extLst>
          </p:cNvPr>
          <p:cNvSpPr>
            <a:spLocks noGrp="1"/>
          </p:cNvSpPr>
          <p:nvPr>
            <p:ph type="title"/>
          </p:nvPr>
        </p:nvSpPr>
        <p:spPr/>
        <p:txBody>
          <a:bodyPr/>
          <a:lstStyle/>
          <a:p>
            <a:r>
              <a:rPr lang="de-DE" dirty="0"/>
              <a:t>Network Theory</a:t>
            </a:r>
          </a:p>
        </p:txBody>
      </p:sp>
      <p:sp>
        <p:nvSpPr>
          <p:cNvPr id="4" name="Fußzeilenplatzhalter 3">
            <a:extLst>
              <a:ext uri="{FF2B5EF4-FFF2-40B4-BE49-F238E27FC236}">
                <a16:creationId xmlns:a16="http://schemas.microsoft.com/office/drawing/2014/main" id="{1C5B771E-665A-4BDD-9115-104891A2F012}"/>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FD993868-5AE2-4224-AE3E-BF7B9897CFFA}"/>
              </a:ext>
            </a:extLst>
          </p:cNvPr>
          <p:cNvSpPr>
            <a:spLocks noGrp="1"/>
          </p:cNvSpPr>
          <p:nvPr>
            <p:ph type="sldNum" sz="quarter" idx="12"/>
          </p:nvPr>
        </p:nvSpPr>
        <p:spPr/>
        <p:txBody>
          <a:bodyPr/>
          <a:lstStyle/>
          <a:p>
            <a:pPr>
              <a:defRPr/>
            </a:pPr>
            <a:fld id="{B1E2EAB7-FFA9-46D2-BE75-E5F5F7EC8B99}" type="slidenum">
              <a:rPr lang="de-DE" altLang="de-DE" smtClean="0"/>
              <a:pPr>
                <a:defRPr/>
              </a:pPr>
              <a:t>4</a:t>
            </a:fld>
            <a:endParaRPr lang="de-DE" altLang="de-DE"/>
          </a:p>
        </p:txBody>
      </p:sp>
      <p:sp>
        <p:nvSpPr>
          <p:cNvPr id="8" name="Rechteck 7">
            <a:extLst>
              <a:ext uri="{FF2B5EF4-FFF2-40B4-BE49-F238E27FC236}">
                <a16:creationId xmlns:a16="http://schemas.microsoft.com/office/drawing/2014/main" id="{62A40E36-4DCA-48CE-9C79-F53C4F31A4BC}"/>
              </a:ext>
            </a:extLst>
          </p:cNvPr>
          <p:cNvSpPr/>
          <p:nvPr/>
        </p:nvSpPr>
        <p:spPr>
          <a:xfrm>
            <a:off x="251520" y="1333673"/>
            <a:ext cx="8424936" cy="3416320"/>
          </a:xfrm>
          <a:prstGeom prst="rect">
            <a:avLst/>
          </a:prstGeom>
        </p:spPr>
        <p:txBody>
          <a:bodyPr wrap="square">
            <a:spAutoFit/>
          </a:bodyPr>
          <a:lstStyle/>
          <a:p>
            <a:pPr marL="285750" indent="-285750">
              <a:buFont typeface="Arial" panose="020B0604020202020204" pitchFamily="34" charset="0"/>
              <a:buChar char="•"/>
            </a:pPr>
            <a:r>
              <a:rPr lang="en-US" sz="2400" dirty="0">
                <a:latin typeface="+mn-lt"/>
              </a:rPr>
              <a:t>A network consists of a set of actors or nodes along with a set of ties of a specified type (such as friendship) that link them</a:t>
            </a:r>
          </a:p>
          <a:p>
            <a:pPr marL="285750" indent="-285750">
              <a:buFont typeface="Arial" panose="020B0604020202020204" pitchFamily="34" charset="0"/>
              <a:buChar char="•"/>
            </a:pPr>
            <a:r>
              <a:rPr lang="en-US" sz="2400" dirty="0">
                <a:latin typeface="+mn-lt"/>
              </a:rPr>
              <a:t>The ties interconnect through shared end points to form paths that indirectly link nodes that are not directly tied</a:t>
            </a:r>
          </a:p>
          <a:p>
            <a:pPr marL="285750" indent="-285750">
              <a:buFont typeface="Arial" panose="020B0604020202020204" pitchFamily="34" charset="0"/>
              <a:buChar char="•"/>
            </a:pPr>
            <a:r>
              <a:rPr lang="en-US" sz="2400" dirty="0">
                <a:latin typeface="+mn-lt"/>
              </a:rPr>
              <a:t>The pattern of ties in a network yields a particular structure, and nodes occupy positions within </a:t>
            </a:r>
            <a:r>
              <a:rPr lang="de-DE" sz="2400" dirty="0" err="1">
                <a:latin typeface="+mn-lt"/>
              </a:rPr>
              <a:t>this</a:t>
            </a:r>
            <a:r>
              <a:rPr lang="de-DE" sz="2400" dirty="0">
                <a:latin typeface="+mn-lt"/>
              </a:rPr>
              <a:t> </a:t>
            </a:r>
            <a:r>
              <a:rPr lang="de-DE" sz="2400" dirty="0" err="1">
                <a:latin typeface="+mn-lt"/>
              </a:rPr>
              <a:t>structure</a:t>
            </a:r>
            <a:endParaRPr lang="de-DE" sz="2400" dirty="0">
              <a:latin typeface="+mn-lt"/>
            </a:endParaRPr>
          </a:p>
          <a:p>
            <a:pPr marL="285750" indent="-285750">
              <a:buFont typeface="Arial" panose="020B0604020202020204" pitchFamily="34" charset="0"/>
              <a:buChar char="•"/>
            </a:pPr>
            <a:r>
              <a:rPr lang="en-US" sz="2400" dirty="0">
                <a:latin typeface="+mn-lt"/>
              </a:rPr>
              <a:t>Networks present essential conduits of information and know-how and provide firms access to useful information and resources</a:t>
            </a:r>
            <a:endParaRPr lang="de-DE" sz="2400" dirty="0">
              <a:latin typeface="+mn-lt"/>
            </a:endParaRPr>
          </a:p>
        </p:txBody>
      </p:sp>
    </p:spTree>
    <p:extLst>
      <p:ext uri="{BB962C8B-B14F-4D97-AF65-F5344CB8AC3E}">
        <p14:creationId xmlns:p14="http://schemas.microsoft.com/office/powerpoint/2010/main" val="25771654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a:t>Global </a:t>
            </a:r>
            <a:r>
              <a:rPr lang="de-DE" altLang="de-DE" dirty="0" err="1"/>
              <a:t>Apparel</a:t>
            </a:r>
            <a:r>
              <a:rPr lang="de-DE" altLang="de-DE" dirty="0"/>
              <a:t> Supply Chains</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pPr eaLnBrk="1" hangingPunct="1"/>
            <a:r>
              <a:rPr lang="en-GB" sz="2200" dirty="0"/>
              <a:t>Global sourcing gained increasing attention during the early seventies when the advantages of offshore production have been realized, particularly in terms of costs as the most dominant driving factor</a:t>
            </a:r>
          </a:p>
          <a:p>
            <a:pPr eaLnBrk="1" hangingPunct="1"/>
            <a:r>
              <a:rPr lang="en-US" sz="2200" b="1" dirty="0"/>
              <a:t>Outsourcing = </a:t>
            </a:r>
            <a:r>
              <a:rPr lang="en-US" sz="2200" dirty="0"/>
              <a:t>Arrangement between a company and its independent supplier to manufacture components or to provide services according to defined </a:t>
            </a:r>
            <a:r>
              <a:rPr lang="de-DE" sz="2200" dirty="0" err="1"/>
              <a:t>specifications</a:t>
            </a:r>
            <a:endParaRPr lang="en-US" sz="2200" dirty="0"/>
          </a:p>
          <a:p>
            <a:r>
              <a:rPr lang="en-US" sz="2200" dirty="0"/>
              <a:t>Single or multiple steps of the manufacturing process can be transferred to a foreign contractual partner: Pre-production, final production, refining or complete production</a:t>
            </a:r>
          </a:p>
          <a:p>
            <a:endParaRPr lang="en-GB" sz="2200" dirty="0"/>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40</a:t>
            </a:fld>
            <a:endParaRPr lang="de-DE" altLang="de-DE">
              <a:solidFill>
                <a:srgbClr val="898989"/>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a:t>Global </a:t>
            </a:r>
            <a:r>
              <a:rPr lang="de-DE" altLang="de-DE" dirty="0" err="1"/>
              <a:t>Apparel</a:t>
            </a:r>
            <a:r>
              <a:rPr lang="de-DE" altLang="de-DE" dirty="0"/>
              <a:t> Supply Chains</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pPr marL="0" indent="0" eaLnBrk="1" hangingPunct="1">
              <a:buNone/>
            </a:pPr>
            <a:r>
              <a:rPr lang="de-DE" sz="2000" dirty="0"/>
              <a:t>Benefits: </a:t>
            </a:r>
            <a:r>
              <a:rPr lang="en-US" sz="2000" dirty="0"/>
              <a:t>Cost savings – especially in labor-intensive production processes in low-wage countries; savings in taxation, lower energy costs; raw material; Concentrate on core competences (e.g. product design, marketing, etc.)</a:t>
            </a:r>
            <a:endParaRPr lang="en-GB" sz="2000" dirty="0"/>
          </a:p>
          <a:p>
            <a:pPr marL="0" indent="0" eaLnBrk="1" hangingPunct="1">
              <a:buNone/>
            </a:pPr>
            <a:endParaRPr lang="en-GB" sz="2000" dirty="0"/>
          </a:p>
          <a:p>
            <a:pPr marL="0" indent="0" eaLnBrk="1" hangingPunct="1">
              <a:buNone/>
            </a:pPr>
            <a:endParaRPr lang="en-GB" sz="2000" dirty="0"/>
          </a:p>
          <a:p>
            <a:pPr marL="0" indent="0" eaLnBrk="1" hangingPunct="1">
              <a:buNone/>
            </a:pPr>
            <a:r>
              <a:rPr lang="en-GB" sz="2000" dirty="0"/>
              <a:t>Different integration levels of sourcing  resulting in global sourcing strategies that involves worldwide geographically fragmented locations </a:t>
            </a:r>
          </a:p>
          <a:p>
            <a:pPr marL="0" indent="0" eaLnBrk="1" hangingPunct="1">
              <a:buNone/>
            </a:pPr>
            <a:r>
              <a:rPr lang="en-GB" sz="2000" dirty="0"/>
              <a:t>The operationalization of global supply chain networks comprising multi-tier suppliers (first- and lower tier suppliers) is a highly challenging task and needs strategic management actions</a:t>
            </a:r>
          </a:p>
          <a:p>
            <a:pPr eaLnBrk="1" hangingPunct="1"/>
            <a:endParaRPr lang="en-US" altLang="de-DE" sz="2000" dirty="0"/>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41</a:t>
            </a:fld>
            <a:endParaRPr lang="de-DE" altLang="de-DE">
              <a:solidFill>
                <a:srgbClr val="898989"/>
              </a:solidFill>
            </a:endParaRPr>
          </a:p>
        </p:txBody>
      </p:sp>
      <p:sp>
        <p:nvSpPr>
          <p:cNvPr id="2" name="Pfeil: nach unten 1">
            <a:extLst>
              <a:ext uri="{FF2B5EF4-FFF2-40B4-BE49-F238E27FC236}">
                <a16:creationId xmlns:a16="http://schemas.microsoft.com/office/drawing/2014/main" id="{962AF007-A447-4FA2-AE32-CD47554E4FE3}"/>
              </a:ext>
            </a:extLst>
          </p:cNvPr>
          <p:cNvSpPr/>
          <p:nvPr/>
        </p:nvSpPr>
        <p:spPr>
          <a:xfrm>
            <a:off x="3419872" y="2427734"/>
            <a:ext cx="1440160" cy="6183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230262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a:t>Global </a:t>
            </a:r>
            <a:r>
              <a:rPr lang="de-DE" altLang="de-DE" dirty="0" err="1"/>
              <a:t>Apparel</a:t>
            </a:r>
            <a:r>
              <a:rPr lang="de-DE" altLang="de-DE" dirty="0"/>
              <a:t> Supply Chains</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endParaRPr lang="de-DE" altLang="de-DE" sz="2400" dirty="0"/>
          </a:p>
          <a:p>
            <a:pPr marL="0" lvl="0" indent="0" defTabSz="914400">
              <a:lnSpc>
                <a:spcPct val="100000"/>
              </a:lnSpc>
              <a:spcBef>
                <a:spcPct val="30000"/>
              </a:spcBef>
              <a:buNone/>
              <a:defRPr/>
            </a:pPr>
            <a:r>
              <a:rPr lang="en-US" sz="2400" dirty="0"/>
              <a:t>In practice, apparel retailers approach their outsourcing and offshoring activities in three ways: </a:t>
            </a:r>
          </a:p>
          <a:p>
            <a:pPr defTabSz="914400">
              <a:lnSpc>
                <a:spcPct val="100000"/>
              </a:lnSpc>
              <a:spcBef>
                <a:spcPct val="30000"/>
              </a:spcBef>
              <a:defRPr/>
            </a:pPr>
            <a:r>
              <a:rPr lang="en-US" sz="2400" dirty="0"/>
              <a:t>direct sourcing, </a:t>
            </a:r>
          </a:p>
          <a:p>
            <a:pPr defTabSz="914400">
              <a:lnSpc>
                <a:spcPct val="100000"/>
              </a:lnSpc>
              <a:spcBef>
                <a:spcPct val="30000"/>
              </a:spcBef>
              <a:defRPr/>
            </a:pPr>
            <a:r>
              <a:rPr lang="en-US" sz="2400" dirty="0"/>
              <a:t>sourcing intermediaries, </a:t>
            </a:r>
          </a:p>
          <a:p>
            <a:pPr defTabSz="914400">
              <a:lnSpc>
                <a:spcPct val="100000"/>
              </a:lnSpc>
              <a:spcBef>
                <a:spcPct val="30000"/>
              </a:spcBef>
              <a:defRPr/>
            </a:pPr>
            <a:r>
              <a:rPr lang="en-US" sz="2400" dirty="0"/>
              <a:t>or sourcing hubs </a:t>
            </a:r>
            <a:endParaRPr lang="en-US" altLang="de-DE" sz="2400" dirty="0"/>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42</a:t>
            </a:fld>
            <a:endParaRPr lang="de-DE" altLang="de-DE">
              <a:solidFill>
                <a:srgbClr val="898989"/>
              </a:solidFill>
            </a:endParaRPr>
          </a:p>
        </p:txBody>
      </p:sp>
    </p:spTree>
    <p:extLst>
      <p:ext uri="{BB962C8B-B14F-4D97-AF65-F5344CB8AC3E}">
        <p14:creationId xmlns:p14="http://schemas.microsoft.com/office/powerpoint/2010/main" val="39603101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a:t>Global </a:t>
            </a:r>
            <a:r>
              <a:rPr lang="de-DE" altLang="de-DE" dirty="0" err="1"/>
              <a:t>Apparel</a:t>
            </a:r>
            <a:r>
              <a:rPr lang="de-DE" altLang="de-DE" dirty="0"/>
              <a:t> Supply Chains</a:t>
            </a:r>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43</a:t>
            </a:fld>
            <a:endParaRPr lang="de-DE" altLang="de-DE">
              <a:solidFill>
                <a:srgbClr val="898989"/>
              </a:solidFill>
            </a:endParaRPr>
          </a:p>
        </p:txBody>
      </p:sp>
      <p:pic>
        <p:nvPicPr>
          <p:cNvPr id="7" name="Grafik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8650" y="1131589"/>
            <a:ext cx="5486400" cy="3629323"/>
          </a:xfrm>
          <a:prstGeom prst="rect">
            <a:avLst/>
          </a:prstGeom>
          <a:noFill/>
          <a:ln>
            <a:noFill/>
          </a:ln>
        </p:spPr>
      </p:pic>
    </p:spTree>
    <p:extLst>
      <p:ext uri="{BB962C8B-B14F-4D97-AF65-F5344CB8AC3E}">
        <p14:creationId xmlns:p14="http://schemas.microsoft.com/office/powerpoint/2010/main" val="14365075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a:t>Global </a:t>
            </a:r>
            <a:r>
              <a:rPr lang="de-DE" altLang="de-DE" dirty="0" err="1"/>
              <a:t>Apparel</a:t>
            </a:r>
            <a:r>
              <a:rPr lang="de-DE" altLang="de-DE" dirty="0"/>
              <a:t> Supply Chains</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r>
              <a:rPr lang="en-GB" sz="2400" dirty="0"/>
              <a:t>Lower-tier suppliers are considered being less responsive for social and environmental issues and have weak relationships with the downstream supply chain </a:t>
            </a:r>
          </a:p>
          <a:p>
            <a:r>
              <a:rPr lang="en-GB" sz="2400" dirty="0"/>
              <a:t>Due to the complex and long supply chains there is a substantial lack of visibility as they indicate that apparel retailers might even not know the suppliers who manufacture their garments what can induce considerable social risks such as the use of child labour </a:t>
            </a:r>
            <a:endParaRPr lang="de-DE" altLang="de-DE" sz="2400" dirty="0"/>
          </a:p>
          <a:p>
            <a:endParaRPr lang="en-GB" sz="2400" dirty="0"/>
          </a:p>
          <a:p>
            <a:endParaRPr lang="en-US" sz="2400" dirty="0"/>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44</a:t>
            </a:fld>
            <a:endParaRPr lang="de-DE" altLang="de-DE">
              <a:solidFill>
                <a:srgbClr val="898989"/>
              </a:solidFill>
            </a:endParaRPr>
          </a:p>
        </p:txBody>
      </p:sp>
    </p:spTree>
    <p:extLst>
      <p:ext uri="{BB962C8B-B14F-4D97-AF65-F5344CB8AC3E}">
        <p14:creationId xmlns:p14="http://schemas.microsoft.com/office/powerpoint/2010/main" val="21146893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err="1"/>
              <a:t>Social</a:t>
            </a:r>
            <a:r>
              <a:rPr lang="de-DE" altLang="de-DE" dirty="0"/>
              <a:t> SSCM</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r>
              <a:rPr lang="en-US" sz="2400" dirty="0"/>
              <a:t>in order to achieve compliance with social standards, five main supplier practices are suggested that retailers should make use of: </a:t>
            </a:r>
          </a:p>
          <a:p>
            <a:pPr marL="457200" indent="-457200">
              <a:buAutoNum type="arabicPeriod"/>
            </a:pPr>
            <a:r>
              <a:rPr lang="en-US" sz="2400" dirty="0"/>
              <a:t>supplier evaluation and selection, </a:t>
            </a:r>
          </a:p>
          <a:p>
            <a:pPr marL="457200" indent="-457200">
              <a:buAutoNum type="arabicPeriod"/>
            </a:pPr>
            <a:r>
              <a:rPr lang="en-US" sz="2400" dirty="0"/>
              <a:t>supplier communication, </a:t>
            </a:r>
          </a:p>
          <a:p>
            <a:pPr marL="457200" indent="-457200">
              <a:buAutoNum type="arabicPeriod"/>
            </a:pPr>
            <a:r>
              <a:rPr lang="en-US" sz="2400" dirty="0"/>
              <a:t>supplier auditing, </a:t>
            </a:r>
          </a:p>
          <a:p>
            <a:pPr marL="457200" indent="-457200">
              <a:buAutoNum type="arabicPeriod"/>
            </a:pPr>
            <a:r>
              <a:rPr lang="en-US" sz="2400" dirty="0"/>
              <a:t>supplier development, </a:t>
            </a:r>
          </a:p>
          <a:p>
            <a:pPr marL="457200" indent="-457200">
              <a:buAutoNum type="arabicPeriod"/>
            </a:pPr>
            <a:r>
              <a:rPr lang="en-US" sz="2400" dirty="0"/>
              <a:t>supplier monitoring.</a:t>
            </a:r>
          </a:p>
          <a:p>
            <a:pPr marL="0" indent="0">
              <a:buNone/>
            </a:pPr>
            <a:endParaRPr lang="en-US" sz="2400" dirty="0"/>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45</a:t>
            </a:fld>
            <a:endParaRPr lang="de-DE" altLang="de-DE">
              <a:solidFill>
                <a:srgbClr val="898989"/>
              </a:solidFill>
            </a:endParaRPr>
          </a:p>
        </p:txBody>
      </p:sp>
    </p:spTree>
    <p:extLst>
      <p:ext uri="{BB962C8B-B14F-4D97-AF65-F5344CB8AC3E}">
        <p14:creationId xmlns:p14="http://schemas.microsoft.com/office/powerpoint/2010/main" val="7680486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DE65A9-5A1E-4E11-9D82-63759E92EE4F}"/>
              </a:ext>
            </a:extLst>
          </p:cNvPr>
          <p:cNvSpPr>
            <a:spLocks noGrp="1"/>
          </p:cNvSpPr>
          <p:nvPr>
            <p:ph type="title"/>
          </p:nvPr>
        </p:nvSpPr>
        <p:spPr/>
        <p:txBody>
          <a:bodyPr/>
          <a:lstStyle/>
          <a:p>
            <a:r>
              <a:rPr lang="de-DE" dirty="0"/>
              <a:t>Contact</a:t>
            </a:r>
          </a:p>
        </p:txBody>
      </p:sp>
      <p:sp>
        <p:nvSpPr>
          <p:cNvPr id="3" name="Inhaltsplatzhalter 2">
            <a:extLst>
              <a:ext uri="{FF2B5EF4-FFF2-40B4-BE49-F238E27FC236}">
                <a16:creationId xmlns:a16="http://schemas.microsoft.com/office/drawing/2014/main" id="{D1414FE0-50C3-4FE6-8FB8-1E53DD2CA297}"/>
              </a:ext>
            </a:extLst>
          </p:cNvPr>
          <p:cNvSpPr>
            <a:spLocks noGrp="1"/>
          </p:cNvSpPr>
          <p:nvPr>
            <p:ph idx="1"/>
          </p:nvPr>
        </p:nvSpPr>
        <p:spPr/>
        <p:txBody>
          <a:bodyPr/>
          <a:lstStyle/>
          <a:p>
            <a:pPr marL="0" indent="0">
              <a:buNone/>
            </a:pPr>
            <a:r>
              <a:rPr lang="de-DE" dirty="0"/>
              <a:t>Dr. Marcus Adam</a:t>
            </a:r>
          </a:p>
          <a:p>
            <a:pPr marL="0" indent="0">
              <a:buNone/>
            </a:pPr>
            <a:r>
              <a:rPr lang="de-DE" dirty="0">
                <a:hlinkClick r:id="rId2"/>
              </a:rPr>
              <a:t>Marcus.adam@reutlingen-university.de</a:t>
            </a:r>
            <a:endParaRPr lang="de-DE" dirty="0"/>
          </a:p>
          <a:p>
            <a:pPr marL="0" indent="0">
              <a:buNone/>
            </a:pPr>
            <a:endParaRPr lang="de-DE" dirty="0"/>
          </a:p>
          <a:p>
            <a:pPr marL="0" indent="0">
              <a:buNone/>
            </a:pPr>
            <a:r>
              <a:rPr lang="de-DE" dirty="0"/>
              <a:t>Prof. Dr. Jochen Strähle</a:t>
            </a:r>
          </a:p>
          <a:p>
            <a:pPr marL="0" indent="0">
              <a:buNone/>
            </a:pPr>
            <a:r>
              <a:rPr lang="de-DE" dirty="0">
                <a:hlinkClick r:id="rId3"/>
              </a:rPr>
              <a:t>Jochen.straehle@reutlingen-university.de</a:t>
            </a:r>
            <a:endParaRPr lang="de-DE" dirty="0"/>
          </a:p>
          <a:p>
            <a:pPr marL="0" indent="0">
              <a:buNone/>
            </a:pPr>
            <a:endParaRPr lang="de-DE" dirty="0"/>
          </a:p>
          <a:p>
            <a:pPr marL="0" indent="0">
              <a:buNone/>
            </a:pPr>
            <a:r>
              <a:rPr lang="de-DE" dirty="0"/>
              <a:t>Dr. Deniz Köksal</a:t>
            </a:r>
          </a:p>
          <a:p>
            <a:pPr marL="0" indent="0">
              <a:buNone/>
            </a:pPr>
            <a:r>
              <a:rPr lang="de-DE" dirty="0">
                <a:hlinkClick r:id="rId4"/>
              </a:rPr>
              <a:t>https://www.soundofgarments.com/</a:t>
            </a:r>
            <a:endParaRPr lang="de-DE" dirty="0"/>
          </a:p>
          <a:p>
            <a:pPr marL="0" indent="0">
              <a:buNone/>
            </a:pPr>
            <a:endParaRPr lang="de-DE" dirty="0"/>
          </a:p>
        </p:txBody>
      </p:sp>
      <p:sp>
        <p:nvSpPr>
          <p:cNvPr id="4" name="Fußzeilenplatzhalter 3">
            <a:extLst>
              <a:ext uri="{FF2B5EF4-FFF2-40B4-BE49-F238E27FC236}">
                <a16:creationId xmlns:a16="http://schemas.microsoft.com/office/drawing/2014/main" id="{492DF35F-7050-4BC5-B950-A145E282B772}"/>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1AE067F6-7FA9-4513-AC04-AE2B5E106789}"/>
              </a:ext>
            </a:extLst>
          </p:cNvPr>
          <p:cNvSpPr>
            <a:spLocks noGrp="1"/>
          </p:cNvSpPr>
          <p:nvPr>
            <p:ph type="sldNum" sz="quarter" idx="12"/>
          </p:nvPr>
        </p:nvSpPr>
        <p:spPr/>
        <p:txBody>
          <a:bodyPr/>
          <a:lstStyle/>
          <a:p>
            <a:pPr>
              <a:defRPr/>
            </a:pPr>
            <a:fld id="{B1E2EAB7-FFA9-46D2-BE75-E5F5F7EC8B99}" type="slidenum">
              <a:rPr lang="de-DE" altLang="de-DE" smtClean="0"/>
              <a:pPr>
                <a:defRPr/>
              </a:pPr>
              <a:t>46</a:t>
            </a:fld>
            <a:endParaRPr lang="de-DE" altLang="de-DE"/>
          </a:p>
        </p:txBody>
      </p:sp>
    </p:spTree>
    <p:extLst>
      <p:ext uri="{BB962C8B-B14F-4D97-AF65-F5344CB8AC3E}">
        <p14:creationId xmlns:p14="http://schemas.microsoft.com/office/powerpoint/2010/main" val="3614085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164C46-AFB4-4AFE-947C-6A29CF876B73}"/>
              </a:ext>
            </a:extLst>
          </p:cNvPr>
          <p:cNvSpPr>
            <a:spLocks noGrp="1"/>
          </p:cNvSpPr>
          <p:nvPr>
            <p:ph type="title"/>
          </p:nvPr>
        </p:nvSpPr>
        <p:spPr/>
        <p:txBody>
          <a:bodyPr/>
          <a:lstStyle/>
          <a:p>
            <a:r>
              <a:rPr lang="de-DE" dirty="0"/>
              <a:t>Network Mapping</a:t>
            </a:r>
          </a:p>
        </p:txBody>
      </p:sp>
      <p:sp>
        <p:nvSpPr>
          <p:cNvPr id="4" name="Fußzeilenplatzhalter 3">
            <a:extLst>
              <a:ext uri="{FF2B5EF4-FFF2-40B4-BE49-F238E27FC236}">
                <a16:creationId xmlns:a16="http://schemas.microsoft.com/office/drawing/2014/main" id="{ED0378A4-8703-455D-B537-52653F14D171}"/>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C79FEF79-207B-411A-8B0A-A95D4FE866FB}"/>
              </a:ext>
            </a:extLst>
          </p:cNvPr>
          <p:cNvSpPr>
            <a:spLocks noGrp="1"/>
          </p:cNvSpPr>
          <p:nvPr>
            <p:ph type="sldNum" sz="quarter" idx="12"/>
          </p:nvPr>
        </p:nvSpPr>
        <p:spPr/>
        <p:txBody>
          <a:bodyPr/>
          <a:lstStyle/>
          <a:p>
            <a:pPr>
              <a:defRPr/>
            </a:pPr>
            <a:fld id="{B1E2EAB7-FFA9-46D2-BE75-E5F5F7EC8B99}" type="slidenum">
              <a:rPr lang="de-DE" altLang="de-DE" smtClean="0"/>
              <a:pPr>
                <a:defRPr/>
              </a:pPr>
              <a:t>5</a:t>
            </a:fld>
            <a:endParaRPr lang="de-DE" altLang="de-DE"/>
          </a:p>
        </p:txBody>
      </p:sp>
      <p:sp>
        <p:nvSpPr>
          <p:cNvPr id="9" name="Rechteck 8">
            <a:extLst>
              <a:ext uri="{FF2B5EF4-FFF2-40B4-BE49-F238E27FC236}">
                <a16:creationId xmlns:a16="http://schemas.microsoft.com/office/drawing/2014/main" id="{28375A0A-B74D-46EA-86C4-8F139DF85D77}"/>
              </a:ext>
            </a:extLst>
          </p:cNvPr>
          <p:cNvSpPr/>
          <p:nvPr/>
        </p:nvSpPr>
        <p:spPr>
          <a:xfrm>
            <a:off x="485800" y="1419622"/>
            <a:ext cx="8190656" cy="3170099"/>
          </a:xfrm>
          <a:prstGeom prst="rect">
            <a:avLst/>
          </a:prstGeom>
        </p:spPr>
        <p:txBody>
          <a:bodyPr wrap="square">
            <a:spAutoFit/>
          </a:bodyPr>
          <a:lstStyle/>
          <a:p>
            <a:pPr marL="285750" indent="-285750">
              <a:buFont typeface="Arial" panose="020B0604020202020204" pitchFamily="34" charset="0"/>
              <a:buChar char="•"/>
            </a:pPr>
            <a:r>
              <a:rPr lang="en-US" sz="2000" dirty="0">
                <a:latin typeface="+mn-lt"/>
                <a:ea typeface="Verdana" panose="020B0604030504040204" pitchFamily="34" charset="0"/>
              </a:rPr>
              <a:t>Network mapping helps companies to cope with relation complexity</a:t>
            </a:r>
          </a:p>
          <a:p>
            <a:pPr marL="285750" indent="-285750">
              <a:buFont typeface="Arial" panose="020B0604020202020204" pitchFamily="34" charset="0"/>
              <a:buChar char="•"/>
            </a:pPr>
            <a:r>
              <a:rPr lang="en-US" sz="2000" dirty="0">
                <a:latin typeface="+mn-lt"/>
                <a:ea typeface="Verdana" panose="020B0604030504040204" pitchFamily="34" charset="0"/>
              </a:rPr>
              <a:t>It illustrates the relationships of the different parties within the environment of the respective firm</a:t>
            </a:r>
          </a:p>
          <a:p>
            <a:pPr marL="285750" indent="-285750">
              <a:buFont typeface="Arial" panose="020B0604020202020204" pitchFamily="34" charset="0"/>
              <a:buChar char="•"/>
            </a:pPr>
            <a:r>
              <a:rPr lang="en-US" sz="2000" dirty="0">
                <a:latin typeface="+mn-lt"/>
                <a:ea typeface="Verdana" panose="020B0604030504040204" pitchFamily="34" charset="0"/>
              </a:rPr>
              <a:t>Helps to identify the different and the most important linkages and nodes</a:t>
            </a:r>
          </a:p>
          <a:p>
            <a:pPr marL="285750" indent="-285750">
              <a:buFont typeface="Arial" panose="020B0604020202020204" pitchFamily="34" charset="0"/>
              <a:buChar char="•"/>
            </a:pPr>
            <a:endParaRPr lang="en-US" sz="2000" dirty="0">
              <a:latin typeface="+mn-lt"/>
              <a:ea typeface="Verdana" panose="020B0604030504040204" pitchFamily="34" charset="0"/>
            </a:endParaRPr>
          </a:p>
          <a:p>
            <a:pPr marL="285750" indent="-285750">
              <a:buFont typeface="Arial" panose="020B0604020202020204" pitchFamily="34" charset="0"/>
              <a:buChar char="•"/>
            </a:pPr>
            <a:endParaRPr lang="en-US" sz="2000" dirty="0">
              <a:latin typeface="+mn-lt"/>
              <a:ea typeface="Verdana" panose="020B0604030504040204" pitchFamily="34" charset="0"/>
            </a:endParaRPr>
          </a:p>
          <a:p>
            <a:pPr marL="285750" indent="-285750">
              <a:buFont typeface="Arial" panose="020B0604020202020204" pitchFamily="34" charset="0"/>
              <a:buChar char="•"/>
            </a:pPr>
            <a:r>
              <a:rPr lang="en-US" sz="2000" dirty="0">
                <a:latin typeface="+mn-lt"/>
                <a:ea typeface="Verdana" panose="020B0604030504040204" pitchFamily="34" charset="0"/>
              </a:rPr>
              <a:t>Contributes to building awareness of the company´s position, embedded in a complex environment of dependencies and relationships</a:t>
            </a:r>
          </a:p>
          <a:p>
            <a:pPr marL="285750" indent="-285750">
              <a:buFont typeface="Arial" panose="020B0604020202020204" pitchFamily="34" charset="0"/>
              <a:buChar char="•"/>
            </a:pPr>
            <a:r>
              <a:rPr lang="en-US" sz="2000" dirty="0">
                <a:latin typeface="+mn-lt"/>
                <a:ea typeface="Verdana" panose="020B0604030504040204" pitchFamily="34" charset="0"/>
              </a:rPr>
              <a:t>Looking at an illustration of its network will make it easier for a company to set the scope of its strategy and enable them to focus marketing efforts </a:t>
            </a:r>
          </a:p>
        </p:txBody>
      </p:sp>
      <p:sp>
        <p:nvSpPr>
          <p:cNvPr id="3" name="Pfeil: nach unten 2">
            <a:extLst>
              <a:ext uri="{FF2B5EF4-FFF2-40B4-BE49-F238E27FC236}">
                <a16:creationId xmlns:a16="http://schemas.microsoft.com/office/drawing/2014/main" id="{5B861411-4AB0-43C1-8767-D4E20BE8FF1A}"/>
              </a:ext>
            </a:extLst>
          </p:cNvPr>
          <p:cNvSpPr/>
          <p:nvPr/>
        </p:nvSpPr>
        <p:spPr>
          <a:xfrm>
            <a:off x="3779912" y="2859782"/>
            <a:ext cx="129614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21554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164C46-AFB4-4AFE-947C-6A29CF876B73}"/>
              </a:ext>
            </a:extLst>
          </p:cNvPr>
          <p:cNvSpPr>
            <a:spLocks noGrp="1"/>
          </p:cNvSpPr>
          <p:nvPr>
            <p:ph type="title"/>
          </p:nvPr>
        </p:nvSpPr>
        <p:spPr/>
        <p:txBody>
          <a:bodyPr/>
          <a:lstStyle/>
          <a:p>
            <a:r>
              <a:rPr lang="de-DE" dirty="0"/>
              <a:t>Network Mapping</a:t>
            </a:r>
          </a:p>
        </p:txBody>
      </p:sp>
      <p:pic>
        <p:nvPicPr>
          <p:cNvPr id="6" name="Inhaltsplatzhalter 5">
            <a:extLst>
              <a:ext uri="{FF2B5EF4-FFF2-40B4-BE49-F238E27FC236}">
                <a16:creationId xmlns:a16="http://schemas.microsoft.com/office/drawing/2014/main" id="{AC5BC5D5-2ED9-49FF-9145-7A77AF90DEF3}"/>
              </a:ext>
            </a:extLst>
          </p:cNvPr>
          <p:cNvPicPr>
            <a:picLocks noGrp="1" noChangeAspect="1"/>
          </p:cNvPicPr>
          <p:nvPr>
            <p:ph idx="1"/>
          </p:nvPr>
        </p:nvPicPr>
        <p:blipFill>
          <a:blip r:embed="rId2"/>
          <a:stretch>
            <a:fillRect/>
          </a:stretch>
        </p:blipFill>
        <p:spPr>
          <a:xfrm>
            <a:off x="1672486" y="1059582"/>
            <a:ext cx="4476519" cy="4280944"/>
          </a:xfrm>
          <a:prstGeom prst="rect">
            <a:avLst/>
          </a:prstGeom>
        </p:spPr>
      </p:pic>
      <p:sp>
        <p:nvSpPr>
          <p:cNvPr id="4" name="Fußzeilenplatzhalter 3">
            <a:extLst>
              <a:ext uri="{FF2B5EF4-FFF2-40B4-BE49-F238E27FC236}">
                <a16:creationId xmlns:a16="http://schemas.microsoft.com/office/drawing/2014/main" id="{ED0378A4-8703-455D-B537-52653F14D171}"/>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C79FEF79-207B-411A-8B0A-A95D4FE866FB}"/>
              </a:ext>
            </a:extLst>
          </p:cNvPr>
          <p:cNvSpPr>
            <a:spLocks noGrp="1"/>
          </p:cNvSpPr>
          <p:nvPr>
            <p:ph type="sldNum" sz="quarter" idx="12"/>
          </p:nvPr>
        </p:nvSpPr>
        <p:spPr/>
        <p:txBody>
          <a:bodyPr/>
          <a:lstStyle/>
          <a:p>
            <a:pPr>
              <a:defRPr/>
            </a:pPr>
            <a:fld id="{B1E2EAB7-FFA9-46D2-BE75-E5F5F7EC8B99}" type="slidenum">
              <a:rPr lang="de-DE" altLang="de-DE" smtClean="0"/>
              <a:pPr>
                <a:defRPr/>
              </a:pPr>
              <a:t>6</a:t>
            </a:fld>
            <a:endParaRPr lang="de-DE" altLang="de-DE"/>
          </a:p>
        </p:txBody>
      </p:sp>
    </p:spTree>
    <p:extLst>
      <p:ext uri="{BB962C8B-B14F-4D97-AF65-F5344CB8AC3E}">
        <p14:creationId xmlns:p14="http://schemas.microsoft.com/office/powerpoint/2010/main" val="3584148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200C0D-E7F0-4FDD-A52F-01663444B382}"/>
              </a:ext>
            </a:extLst>
          </p:cNvPr>
          <p:cNvSpPr>
            <a:spLocks noGrp="1"/>
          </p:cNvSpPr>
          <p:nvPr>
            <p:ph type="title"/>
          </p:nvPr>
        </p:nvSpPr>
        <p:spPr/>
        <p:txBody>
          <a:bodyPr/>
          <a:lstStyle/>
          <a:p>
            <a:r>
              <a:rPr lang="de-DE" dirty="0"/>
              <a:t>Network Mapping</a:t>
            </a:r>
          </a:p>
        </p:txBody>
      </p:sp>
      <p:sp>
        <p:nvSpPr>
          <p:cNvPr id="4" name="Fußzeilenplatzhalter 3">
            <a:extLst>
              <a:ext uri="{FF2B5EF4-FFF2-40B4-BE49-F238E27FC236}">
                <a16:creationId xmlns:a16="http://schemas.microsoft.com/office/drawing/2014/main" id="{1C5B771E-665A-4BDD-9115-104891A2F012}"/>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FD993868-5AE2-4224-AE3E-BF7B9897CFFA}"/>
              </a:ext>
            </a:extLst>
          </p:cNvPr>
          <p:cNvSpPr>
            <a:spLocks noGrp="1"/>
          </p:cNvSpPr>
          <p:nvPr>
            <p:ph type="sldNum" sz="quarter" idx="12"/>
          </p:nvPr>
        </p:nvSpPr>
        <p:spPr/>
        <p:txBody>
          <a:bodyPr/>
          <a:lstStyle/>
          <a:p>
            <a:pPr>
              <a:defRPr/>
            </a:pPr>
            <a:fld id="{B1E2EAB7-FFA9-46D2-BE75-E5F5F7EC8B99}" type="slidenum">
              <a:rPr lang="de-DE" altLang="de-DE" smtClean="0"/>
              <a:pPr>
                <a:defRPr/>
              </a:pPr>
              <a:t>7</a:t>
            </a:fld>
            <a:endParaRPr lang="de-DE" altLang="de-DE"/>
          </a:p>
        </p:txBody>
      </p:sp>
      <p:sp>
        <p:nvSpPr>
          <p:cNvPr id="7" name="Inhaltsplatzhalter 6">
            <a:extLst>
              <a:ext uri="{FF2B5EF4-FFF2-40B4-BE49-F238E27FC236}">
                <a16:creationId xmlns:a16="http://schemas.microsoft.com/office/drawing/2014/main" id="{49B05E0F-10AC-4594-8D8F-426436455FAC}"/>
              </a:ext>
            </a:extLst>
          </p:cNvPr>
          <p:cNvSpPr>
            <a:spLocks noGrp="1"/>
          </p:cNvSpPr>
          <p:nvPr>
            <p:ph idx="1"/>
          </p:nvPr>
        </p:nvSpPr>
        <p:spPr>
          <a:xfrm>
            <a:off x="628650" y="1370013"/>
            <a:ext cx="7886700" cy="3262312"/>
          </a:xfrm>
        </p:spPr>
        <p:txBody>
          <a:bodyPr/>
          <a:lstStyle/>
          <a:p>
            <a:pPr marL="0" indent="0">
              <a:buNone/>
            </a:pPr>
            <a:r>
              <a:rPr lang="en-US" dirty="0"/>
              <a:t>Three dimensions branch off either side:</a:t>
            </a:r>
          </a:p>
          <a:p>
            <a:r>
              <a:rPr lang="en-US" dirty="0"/>
              <a:t>The </a:t>
            </a:r>
            <a:r>
              <a:rPr lang="en-US" i="1" dirty="0"/>
              <a:t>vertical dimension</a:t>
            </a:r>
            <a:r>
              <a:rPr lang="en-US" dirty="0"/>
              <a:t> includes customers, suppliers and consultants</a:t>
            </a:r>
          </a:p>
          <a:p>
            <a:r>
              <a:rPr lang="en-US" dirty="0"/>
              <a:t>The </a:t>
            </a:r>
            <a:r>
              <a:rPr lang="en-US" i="1" dirty="0"/>
              <a:t>horizontal dimension</a:t>
            </a:r>
            <a:r>
              <a:rPr lang="en-US" dirty="0"/>
              <a:t> takes up major competitors</a:t>
            </a:r>
          </a:p>
          <a:p>
            <a:r>
              <a:rPr lang="en-US" dirty="0"/>
              <a:t>The </a:t>
            </a:r>
            <a:r>
              <a:rPr lang="en-US" i="1" dirty="0"/>
              <a:t>diagonal dimension</a:t>
            </a:r>
            <a:r>
              <a:rPr lang="en-US" dirty="0"/>
              <a:t> covers financiers and government </a:t>
            </a:r>
          </a:p>
          <a:p>
            <a:pPr marL="0" indent="0">
              <a:buNone/>
            </a:pPr>
            <a:r>
              <a:rPr lang="en-US" dirty="0"/>
              <a:t>All dimensions can be divided into different </a:t>
            </a:r>
            <a:r>
              <a:rPr lang="en-US" i="1" dirty="0"/>
              <a:t>tiers: </a:t>
            </a:r>
          </a:p>
          <a:p>
            <a:r>
              <a:rPr lang="en-US" dirty="0"/>
              <a:t>Direct relationships between the company and external parties are clustered in the </a:t>
            </a:r>
            <a:r>
              <a:rPr lang="en-US" i="1" dirty="0"/>
              <a:t>first tier;</a:t>
            </a:r>
            <a:r>
              <a:rPr lang="en-US" dirty="0"/>
              <a:t> includes linkages with customers, suppliers, competitors, governments, financiers, internal units</a:t>
            </a:r>
            <a:endParaRPr lang="de-DE" dirty="0"/>
          </a:p>
        </p:txBody>
      </p:sp>
    </p:spTree>
    <p:extLst>
      <p:ext uri="{BB962C8B-B14F-4D97-AF65-F5344CB8AC3E}">
        <p14:creationId xmlns:p14="http://schemas.microsoft.com/office/powerpoint/2010/main" val="4168002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D64BCB-E76B-4300-9379-4EEAC8854672}"/>
              </a:ext>
            </a:extLst>
          </p:cNvPr>
          <p:cNvSpPr>
            <a:spLocks noGrp="1"/>
          </p:cNvSpPr>
          <p:nvPr>
            <p:ph type="title"/>
          </p:nvPr>
        </p:nvSpPr>
        <p:spPr/>
        <p:txBody>
          <a:bodyPr/>
          <a:lstStyle/>
          <a:p>
            <a:r>
              <a:rPr lang="de-DE" dirty="0"/>
              <a:t>Network Mapping</a:t>
            </a:r>
          </a:p>
        </p:txBody>
      </p:sp>
      <p:sp>
        <p:nvSpPr>
          <p:cNvPr id="3" name="Inhaltsplatzhalter 2">
            <a:extLst>
              <a:ext uri="{FF2B5EF4-FFF2-40B4-BE49-F238E27FC236}">
                <a16:creationId xmlns:a16="http://schemas.microsoft.com/office/drawing/2014/main" id="{EE5F52D9-4D03-4F17-AAA8-3F01E702F6B7}"/>
              </a:ext>
            </a:extLst>
          </p:cNvPr>
          <p:cNvSpPr>
            <a:spLocks noGrp="1"/>
          </p:cNvSpPr>
          <p:nvPr>
            <p:ph idx="1"/>
          </p:nvPr>
        </p:nvSpPr>
        <p:spPr/>
        <p:txBody>
          <a:bodyPr/>
          <a:lstStyle/>
          <a:p>
            <a:r>
              <a:rPr lang="en-US" dirty="0"/>
              <a:t>All direct essential relationships are allocated in the first tier</a:t>
            </a:r>
          </a:p>
          <a:p>
            <a:r>
              <a:rPr lang="en-US" dirty="0"/>
              <a:t>The </a:t>
            </a:r>
            <a:r>
              <a:rPr lang="en-US" i="1" dirty="0"/>
              <a:t>second tier </a:t>
            </a:r>
            <a:r>
              <a:rPr lang="en-US" dirty="0"/>
              <a:t>comprises indirect relationships of the company (e.g. the suppliers´ suppliers) </a:t>
            </a:r>
          </a:p>
          <a:p>
            <a:r>
              <a:rPr lang="en-US" dirty="0"/>
              <a:t>The </a:t>
            </a:r>
            <a:r>
              <a:rPr lang="en-US" i="1" dirty="0"/>
              <a:t>third tier</a:t>
            </a:r>
            <a:r>
              <a:rPr lang="en-US" dirty="0"/>
              <a:t> might be found or not: This is a decisive point when drawing a network map </a:t>
            </a:r>
            <a:r>
              <a:rPr lang="en-US" dirty="0">
                <a:sym typeface="Wingdings" panose="05000000000000000000" pitchFamily="2" charset="2"/>
              </a:rPr>
              <a:t></a:t>
            </a:r>
            <a:r>
              <a:rPr lang="en-US" dirty="0"/>
              <a:t> the network is too huge to be entirely covered</a:t>
            </a:r>
          </a:p>
          <a:p>
            <a:r>
              <a:rPr lang="en-US" dirty="0"/>
              <a:t>A reasonable limitation needs to be set to remain clear and handy</a:t>
            </a:r>
          </a:p>
        </p:txBody>
      </p:sp>
      <p:sp>
        <p:nvSpPr>
          <p:cNvPr id="4" name="Fußzeilenplatzhalter 3">
            <a:extLst>
              <a:ext uri="{FF2B5EF4-FFF2-40B4-BE49-F238E27FC236}">
                <a16:creationId xmlns:a16="http://schemas.microsoft.com/office/drawing/2014/main" id="{252A265B-B0A9-481B-9615-FA4FEFCC40A3}"/>
              </a:ext>
            </a:extLst>
          </p:cNvPr>
          <p:cNvSpPr>
            <a:spLocks noGrp="1"/>
          </p:cNvSpPr>
          <p:nvPr>
            <p:ph type="ftr" sz="quarter" idx="11"/>
          </p:nvPr>
        </p:nvSpPr>
        <p:spPr/>
        <p:txBody>
          <a:bodyPr/>
          <a:lstStyle/>
          <a:p>
            <a:pPr>
              <a:defRPr/>
            </a:pPr>
            <a:r>
              <a:rPr lang="en-US" altLang="de-DE" dirty="0"/>
              <a:t>Fashion DIET</a:t>
            </a:r>
            <a:endParaRPr lang="de-DE" altLang="de-DE" dirty="0"/>
          </a:p>
        </p:txBody>
      </p:sp>
      <p:sp>
        <p:nvSpPr>
          <p:cNvPr id="5" name="Foliennummernplatzhalter 4">
            <a:extLst>
              <a:ext uri="{FF2B5EF4-FFF2-40B4-BE49-F238E27FC236}">
                <a16:creationId xmlns:a16="http://schemas.microsoft.com/office/drawing/2014/main" id="{4336F4CC-5481-4A73-9170-54C6099A5931}"/>
              </a:ext>
            </a:extLst>
          </p:cNvPr>
          <p:cNvSpPr>
            <a:spLocks noGrp="1"/>
          </p:cNvSpPr>
          <p:nvPr>
            <p:ph type="sldNum" sz="quarter" idx="12"/>
          </p:nvPr>
        </p:nvSpPr>
        <p:spPr/>
        <p:txBody>
          <a:bodyPr/>
          <a:lstStyle/>
          <a:p>
            <a:pPr>
              <a:defRPr/>
            </a:pPr>
            <a:fld id="{B1E2EAB7-FFA9-46D2-BE75-E5F5F7EC8B99}" type="slidenum">
              <a:rPr lang="de-DE" altLang="de-DE" smtClean="0"/>
              <a:pPr>
                <a:defRPr/>
              </a:pPr>
              <a:t>8</a:t>
            </a:fld>
            <a:endParaRPr lang="de-DE" altLang="de-DE"/>
          </a:p>
        </p:txBody>
      </p:sp>
    </p:spTree>
    <p:extLst>
      <p:ext uri="{BB962C8B-B14F-4D97-AF65-F5344CB8AC3E}">
        <p14:creationId xmlns:p14="http://schemas.microsoft.com/office/powerpoint/2010/main" val="1369513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A2F29A-38DC-418A-86D3-1D814A78130C}"/>
              </a:ext>
            </a:extLst>
          </p:cNvPr>
          <p:cNvSpPr>
            <a:spLocks noGrp="1"/>
          </p:cNvSpPr>
          <p:nvPr>
            <p:ph type="title"/>
          </p:nvPr>
        </p:nvSpPr>
        <p:spPr/>
        <p:txBody>
          <a:bodyPr/>
          <a:lstStyle/>
          <a:p>
            <a:r>
              <a:rPr lang="de-DE" dirty="0"/>
              <a:t>Network Density</a:t>
            </a:r>
          </a:p>
        </p:txBody>
      </p:sp>
      <p:sp>
        <p:nvSpPr>
          <p:cNvPr id="3" name="Inhaltsplatzhalter 2">
            <a:extLst>
              <a:ext uri="{FF2B5EF4-FFF2-40B4-BE49-F238E27FC236}">
                <a16:creationId xmlns:a16="http://schemas.microsoft.com/office/drawing/2014/main" id="{294D53DF-98D8-461D-9F2C-9094AB4E4B03}"/>
              </a:ext>
            </a:extLst>
          </p:cNvPr>
          <p:cNvSpPr>
            <a:spLocks noGrp="1"/>
          </p:cNvSpPr>
          <p:nvPr>
            <p:ph idx="1"/>
          </p:nvPr>
        </p:nvSpPr>
        <p:spPr>
          <a:xfrm>
            <a:off x="628650" y="1370013"/>
            <a:ext cx="8047806" cy="3262312"/>
          </a:xfrm>
        </p:spPr>
        <p:txBody>
          <a:bodyPr/>
          <a:lstStyle/>
          <a:p>
            <a:r>
              <a:rPr lang="en-US" dirty="0"/>
              <a:t>Each network is characterized by a potentially varying </a:t>
            </a:r>
            <a:r>
              <a:rPr lang="en-US" i="1" dirty="0"/>
              <a:t>network density</a:t>
            </a:r>
          </a:p>
          <a:p>
            <a:r>
              <a:rPr lang="en-US" i="1" dirty="0"/>
              <a:t>Network density</a:t>
            </a:r>
            <a:r>
              <a:rPr lang="en-US" dirty="0"/>
              <a:t> describes the degree of interconnection among the various parties within the network</a:t>
            </a:r>
          </a:p>
          <a:p>
            <a:r>
              <a:rPr lang="en-US" dirty="0"/>
              <a:t>A high degree of interconnection sets a higher density</a:t>
            </a:r>
          </a:p>
          <a:p>
            <a:pPr marL="0" indent="0">
              <a:buNone/>
            </a:pPr>
            <a:r>
              <a:rPr lang="en-US" dirty="0">
                <a:sym typeface="Wingdings" panose="05000000000000000000" pitchFamily="2" charset="2"/>
              </a:rPr>
              <a:t> i</a:t>
            </a:r>
            <a:r>
              <a:rPr lang="en-US" dirty="0"/>
              <a:t>t represents the strength of relationship between the different nodes</a:t>
            </a:r>
            <a:endParaRPr lang="de-DE" dirty="0"/>
          </a:p>
          <a:p>
            <a:endParaRPr lang="de-DE" dirty="0"/>
          </a:p>
        </p:txBody>
      </p:sp>
      <p:sp>
        <p:nvSpPr>
          <p:cNvPr id="4" name="Fußzeilenplatzhalter 3">
            <a:extLst>
              <a:ext uri="{FF2B5EF4-FFF2-40B4-BE49-F238E27FC236}">
                <a16:creationId xmlns:a16="http://schemas.microsoft.com/office/drawing/2014/main" id="{A23F8A2D-F07C-444F-AA89-1DD4C89D68F0}"/>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9279F7DF-DFCD-4EF3-8CE8-44AB4416435A}"/>
              </a:ext>
            </a:extLst>
          </p:cNvPr>
          <p:cNvSpPr>
            <a:spLocks noGrp="1"/>
          </p:cNvSpPr>
          <p:nvPr>
            <p:ph type="sldNum" sz="quarter" idx="12"/>
          </p:nvPr>
        </p:nvSpPr>
        <p:spPr/>
        <p:txBody>
          <a:bodyPr/>
          <a:lstStyle/>
          <a:p>
            <a:pPr>
              <a:defRPr/>
            </a:pPr>
            <a:fld id="{B1E2EAB7-FFA9-46D2-BE75-E5F5F7EC8B99}" type="slidenum">
              <a:rPr lang="de-DE" altLang="de-DE" smtClean="0"/>
              <a:pPr>
                <a:defRPr/>
              </a:pPr>
              <a:t>9</a:t>
            </a:fld>
            <a:endParaRPr lang="de-DE" altLang="de-DE"/>
          </a:p>
        </p:txBody>
      </p:sp>
    </p:spTree>
    <p:extLst>
      <p:ext uri="{BB962C8B-B14F-4D97-AF65-F5344CB8AC3E}">
        <p14:creationId xmlns:p14="http://schemas.microsoft.com/office/powerpoint/2010/main" val="2912754098"/>
      </p:ext>
    </p:extLst>
  </p:cSld>
  <p:clrMapOvr>
    <a:masterClrMapping/>
  </p:clrMapOvr>
</p:sld>
</file>

<file path=ppt/theme/theme1.xml><?xml version="1.0" encoding="utf-8"?>
<a:theme xmlns:a="http://schemas.openxmlformats.org/drawingml/2006/main" name="Finsterni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D6FDDA276018D5479CD02A70D7D4B331" ma:contentTypeVersion="4" ma:contentTypeDescription="Ein neues Dokument erstellen." ma:contentTypeScope="" ma:versionID="6d248c891b6571f94ef25606009c9918">
  <xsd:schema xmlns:xsd="http://www.w3.org/2001/XMLSchema" xmlns:xs="http://www.w3.org/2001/XMLSchema" xmlns:p="http://schemas.microsoft.com/office/2006/metadata/properties" xmlns:ns2="6a0d47e9-bc9f-4981-b247-658dc1fc4c94" xmlns:ns3="8b189107-5745-40a7-8020-ccd01fb9219b" targetNamespace="http://schemas.microsoft.com/office/2006/metadata/properties" ma:root="true" ma:fieldsID="7e8273567e7f24ef8ac13d43a8f39916" ns2:_="" ns3:_="">
    <xsd:import namespace="6a0d47e9-bc9f-4981-b247-658dc1fc4c94"/>
    <xsd:import namespace="8b189107-5745-40a7-8020-ccd01fb9219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0d47e9-bc9f-4981-b247-658dc1fc4c9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b189107-5745-40a7-8020-ccd01fb9219b" elementFormDefault="qualified">
    <xsd:import namespace="http://schemas.microsoft.com/office/2006/documentManagement/types"/>
    <xsd:import namespace="http://schemas.microsoft.com/office/infopath/2007/PartnerControls"/>
    <xsd:element name="SharedWithUsers" ma:index="10"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29C1968-3711-4713-9192-F7D91A12BFA6}">
  <ds:schemaRefs>
    <ds:schemaRef ds:uri="http://schemas.microsoft.com/sharepoint/v3/contenttype/forms"/>
  </ds:schemaRefs>
</ds:datastoreItem>
</file>

<file path=customXml/itemProps2.xml><?xml version="1.0" encoding="utf-8"?>
<ds:datastoreItem xmlns:ds="http://schemas.openxmlformats.org/officeDocument/2006/customXml" ds:itemID="{57CA1C9D-96B2-46CA-BB8A-3F71815DA0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0d47e9-bc9f-4981-b247-658dc1fc4c94"/>
    <ds:schemaRef ds:uri="8b189107-5745-40a7-8020-ccd01fb921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EF7B2C1-F472-4D55-B46E-2FB260262648}">
  <ds:schemaRefs>
    <ds:schemaRef ds:uri="6a0d47e9-bc9f-4981-b247-658dc1fc4c94"/>
    <ds:schemaRef ds:uri="http://schemas.microsoft.com/office/2006/metadata/properties"/>
    <ds:schemaRef ds:uri="http://purl.org/dc/terms/"/>
    <ds:schemaRef ds:uri="http://schemas.microsoft.com/office/2006/documentManagement/types"/>
    <ds:schemaRef ds:uri="http://www.w3.org/XML/1998/namespace"/>
    <ds:schemaRef ds:uri="http://schemas.openxmlformats.org/package/2006/metadata/core-properties"/>
    <ds:schemaRef ds:uri="http://purl.org/dc/elements/1.1/"/>
    <ds:schemaRef ds:uri="http://schemas.microsoft.com/office/infopath/2007/PartnerControls"/>
    <ds:schemaRef ds:uri="8b189107-5745-40a7-8020-ccd01fb9219b"/>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3603</Words>
  <Application>Microsoft Office PowerPoint</Application>
  <PresentationFormat>Bildschirmpräsentation (16:9)</PresentationFormat>
  <Paragraphs>411</Paragraphs>
  <Slides>46</Slides>
  <Notes>30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46</vt:i4>
      </vt:variant>
    </vt:vector>
  </HeadingPairs>
  <TitlesOfParts>
    <vt:vector size="53" baseType="lpstr">
      <vt:lpstr>Arial</vt:lpstr>
      <vt:lpstr>Calibri</vt:lpstr>
      <vt:lpstr>Calibri Light</vt:lpstr>
      <vt:lpstr>Times New Roman</vt:lpstr>
      <vt:lpstr>Verdana</vt:lpstr>
      <vt:lpstr>Wingdings</vt:lpstr>
      <vt:lpstr>Finsternis</vt:lpstr>
      <vt:lpstr>Supplier Relationships</vt:lpstr>
      <vt:lpstr>Learning Objectives</vt:lpstr>
      <vt:lpstr>Network Theory</vt:lpstr>
      <vt:lpstr>Network Theory</vt:lpstr>
      <vt:lpstr>Network Mapping</vt:lpstr>
      <vt:lpstr>Network Mapping</vt:lpstr>
      <vt:lpstr>Network Mapping</vt:lpstr>
      <vt:lpstr>Network Mapping</vt:lpstr>
      <vt:lpstr>Network Density</vt:lpstr>
      <vt:lpstr>Relationships in Business Networks</vt:lpstr>
      <vt:lpstr>Overall Relationships and Individual Episodes</vt:lpstr>
      <vt:lpstr>Overall Relationships and Individual Episodes</vt:lpstr>
      <vt:lpstr>The Development of Buyer-Seller Relationships</vt:lpstr>
      <vt:lpstr>Relationships in Business Networks</vt:lpstr>
      <vt:lpstr>Stage 1: Pre-relationship stage</vt:lpstr>
      <vt:lpstr>Stage 1: Pre-relationship stage</vt:lpstr>
      <vt:lpstr>Stage 1: Pre-relationship stage - Distance</vt:lpstr>
      <vt:lpstr>Stage 2: The Early Stage</vt:lpstr>
      <vt:lpstr>Stage 2: The Early Stage</vt:lpstr>
      <vt:lpstr>Stage 2: The Early Stage</vt:lpstr>
      <vt:lpstr>Stage 2: The Early Stage</vt:lpstr>
      <vt:lpstr>Stage 2: The Early Stage</vt:lpstr>
      <vt:lpstr>Stage 2: The Early Stage</vt:lpstr>
      <vt:lpstr>Stage 3: The Development Stage</vt:lpstr>
      <vt:lpstr>Stage 3: The Development Stage</vt:lpstr>
      <vt:lpstr>Stage 3: The Development Stage</vt:lpstr>
      <vt:lpstr>Stage 3: The Development Stage</vt:lpstr>
      <vt:lpstr>Stage 3: The Development Stage</vt:lpstr>
      <vt:lpstr>Stage 4: The Long-Term Stage</vt:lpstr>
      <vt:lpstr>Stage 4: The Long-Term Stage</vt:lpstr>
      <vt:lpstr>Stage 4: The Long-Term Stage</vt:lpstr>
      <vt:lpstr>Stage 4: The Long-Term Stage</vt:lpstr>
      <vt:lpstr>Stage 5: The Final Stage</vt:lpstr>
      <vt:lpstr>PowerPoint-Präsentation</vt:lpstr>
      <vt:lpstr>Trustworthiness</vt:lpstr>
      <vt:lpstr>Trustworthiness</vt:lpstr>
      <vt:lpstr>Trustworthiness</vt:lpstr>
      <vt:lpstr>Trustworthiness</vt:lpstr>
      <vt:lpstr>Supplier Relationships in the Fashion Industry </vt:lpstr>
      <vt:lpstr>Global Apparel Supply Chains</vt:lpstr>
      <vt:lpstr>Global Apparel Supply Chains</vt:lpstr>
      <vt:lpstr>Global Apparel Supply Chains</vt:lpstr>
      <vt:lpstr>Global Apparel Supply Chains</vt:lpstr>
      <vt:lpstr>Global Apparel Supply Chains</vt:lpstr>
      <vt:lpstr>Social SSCM</vt:lpstr>
      <vt:lpstr>Contact</vt:lpstr>
    </vt:vector>
  </TitlesOfParts>
  <Company>PH Freiburg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Prof. Dr. Anne-Marie Grundmeier</dc:creator>
  <cp:lastModifiedBy>Adam, Marcus</cp:lastModifiedBy>
  <cp:revision>386</cp:revision>
  <dcterms:modified xsi:type="dcterms:W3CDTF">2022-12-19T05:48:09Z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0x010100D6FDDA276018D5479CD02A70D7D4B331</vt:lpwstr>
  </property>
</Properties>
</file>