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7" r:id="rId4"/>
  </p:sldMasterIdLst>
  <p:notesMasterIdLst>
    <p:notesMasterId r:id="rId38"/>
  </p:notesMasterIdLst>
  <p:sldIdLst>
    <p:sldId id="428" r:id="rId5"/>
    <p:sldId id="472" r:id="rId6"/>
    <p:sldId id="432" r:id="rId7"/>
    <p:sldId id="440" r:id="rId8"/>
    <p:sldId id="441" r:id="rId9"/>
    <p:sldId id="442" r:id="rId10"/>
    <p:sldId id="443" r:id="rId11"/>
    <p:sldId id="444" r:id="rId12"/>
    <p:sldId id="445" r:id="rId13"/>
    <p:sldId id="446" r:id="rId14"/>
    <p:sldId id="447" r:id="rId15"/>
    <p:sldId id="455" r:id="rId16"/>
    <p:sldId id="448" r:id="rId17"/>
    <p:sldId id="454" r:id="rId18"/>
    <p:sldId id="450" r:id="rId19"/>
    <p:sldId id="451" r:id="rId20"/>
    <p:sldId id="452" r:id="rId21"/>
    <p:sldId id="453" r:id="rId22"/>
    <p:sldId id="456" r:id="rId23"/>
    <p:sldId id="457" r:id="rId24"/>
    <p:sldId id="458" r:id="rId25"/>
    <p:sldId id="459" r:id="rId26"/>
    <p:sldId id="460" r:id="rId27"/>
    <p:sldId id="461" r:id="rId28"/>
    <p:sldId id="462" r:id="rId29"/>
    <p:sldId id="465" r:id="rId30"/>
    <p:sldId id="466" r:id="rId31"/>
    <p:sldId id="467" r:id="rId32"/>
    <p:sldId id="468" r:id="rId33"/>
    <p:sldId id="469" r:id="rId34"/>
    <p:sldId id="463" r:id="rId35"/>
    <p:sldId id="470" r:id="rId36"/>
    <p:sldId id="439" r:id="rId37"/>
  </p:sldIdLst>
  <p:sldSz cx="9144000" cy="5143500" type="screen16x9"/>
  <p:notesSz cx="6858000" cy="9144000"/>
  <p:defaultTextStyle>
    <a:defPPr>
      <a:defRPr lang="de-DE"/>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564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of. Dr. Anne-Marie Grundmeier"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3BCB2C-1CFE-4953-A6C7-7C0430B82227}" v="65" dt="2022-01-13T16:12:13.86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7" autoAdjust="0"/>
    <p:restoredTop sz="84574" autoAdjust="0"/>
  </p:normalViewPr>
  <p:slideViewPr>
    <p:cSldViewPr>
      <p:cViewPr varScale="1">
        <p:scale>
          <a:sx n="76" d="100"/>
          <a:sy n="76" d="100"/>
        </p:scale>
        <p:origin x="1144" y="48"/>
      </p:cViewPr>
      <p:guideLst>
        <p:guide orient="horz" pos="1620"/>
        <p:guide pos="5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öksal, Deniz" userId="S::deniz.koeksal@reutlingen-university.de::674b7f0c-5f30-4e8c-bfdd-dbb90e651528" providerId="AD" clId="Web-{703BCB2C-1CFE-4953-A6C7-7C0430B82227}"/>
    <pc:docChg chg="delSld modSld">
      <pc:chgData name="Köksal, Deniz" userId="S::deniz.koeksal@reutlingen-university.de::674b7f0c-5f30-4e8c-bfdd-dbb90e651528" providerId="AD" clId="Web-{703BCB2C-1CFE-4953-A6C7-7C0430B82227}" dt="2022-01-13T16:12:13.428" v="63" actId="20577"/>
      <pc:docMkLst>
        <pc:docMk/>
      </pc:docMkLst>
      <pc:sldChg chg="del">
        <pc:chgData name="Köksal, Deniz" userId="S::deniz.koeksal@reutlingen-university.de::674b7f0c-5f30-4e8c-bfdd-dbb90e651528" providerId="AD" clId="Web-{703BCB2C-1CFE-4953-A6C7-7C0430B82227}" dt="2022-01-13T16:09:53.909" v="0"/>
        <pc:sldMkLst>
          <pc:docMk/>
          <pc:sldMk cId="0" sldId="427"/>
        </pc:sldMkLst>
      </pc:sldChg>
      <pc:sldChg chg="modSp">
        <pc:chgData name="Köksal, Deniz" userId="S::deniz.koeksal@reutlingen-university.de::674b7f0c-5f30-4e8c-bfdd-dbb90e651528" providerId="AD" clId="Web-{703BCB2C-1CFE-4953-A6C7-7C0430B82227}" dt="2022-01-13T16:12:13.428" v="63" actId="20577"/>
        <pc:sldMkLst>
          <pc:docMk/>
          <pc:sldMk cId="0" sldId="428"/>
        </pc:sldMkLst>
        <pc:spChg chg="mod">
          <ac:chgData name="Köksal, Deniz" userId="S::deniz.koeksal@reutlingen-university.de::674b7f0c-5f30-4e8c-bfdd-dbb90e651528" providerId="AD" clId="Web-{703BCB2C-1CFE-4953-A6C7-7C0430B82227}" dt="2022-01-13T16:12:13.428" v="63" actId="20577"/>
          <ac:spMkLst>
            <pc:docMk/>
            <pc:sldMk cId="0" sldId="428"/>
            <ac:spMk id="18434" creationId="{4BC99987-8037-4862-AF0A-40CBE6613C4E}"/>
          </ac:spMkLst>
        </pc:spChg>
      </pc:sldChg>
      <pc:sldChg chg="modSp">
        <pc:chgData name="Köksal, Deniz" userId="S::deniz.koeksal@reutlingen-university.de::674b7f0c-5f30-4e8c-bfdd-dbb90e651528" providerId="AD" clId="Web-{703BCB2C-1CFE-4953-A6C7-7C0430B82227}" dt="2022-01-13T16:10:56.754" v="41" actId="20577"/>
        <pc:sldMkLst>
          <pc:docMk/>
          <pc:sldMk cId="0" sldId="439"/>
        </pc:sldMkLst>
        <pc:spChg chg="mod">
          <ac:chgData name="Köksal, Deniz" userId="S::deniz.koeksal@reutlingen-university.de::674b7f0c-5f30-4e8c-bfdd-dbb90e651528" providerId="AD" clId="Web-{703BCB2C-1CFE-4953-A6C7-7C0430B82227}" dt="2022-01-13T16:10:56.754" v="41" actId="20577"/>
          <ac:spMkLst>
            <pc:docMk/>
            <pc:sldMk cId="0" sldId="439"/>
            <ac:spMk id="30723" creationId="{CE959532-5710-4A3F-9A95-C605393EAA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41F53AE-0CA5-436D-B20E-9643611B745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86D11B00-7389-4FB2-A75F-A6DE897B776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40148E76-FF51-4AD4-AC58-3B6587BF01E3}" type="datetimeFigureOut">
              <a:rPr lang="de-DE"/>
              <a:pPr>
                <a:defRPr/>
              </a:pPr>
              <a:t>19.12.2022</a:t>
            </a:fld>
            <a:endParaRPr lang="de-DE"/>
          </a:p>
        </p:txBody>
      </p:sp>
      <p:sp>
        <p:nvSpPr>
          <p:cNvPr id="4" name="Folienbildplatzhalter 3">
            <a:extLst>
              <a:ext uri="{FF2B5EF4-FFF2-40B4-BE49-F238E27FC236}">
                <a16:creationId xmlns:a16="http://schemas.microsoft.com/office/drawing/2014/main" id="{228C5EF3-7EAA-44DA-ACE2-B9B2532C0BC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6D12A663-B0E9-45BD-931F-1E6E70159E6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1EA2D55B-3422-4A79-A1E4-CE53E740E56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CEAB75A9-A505-48B5-B8FC-C492951FEE61}"/>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FCF9846-5498-41F3-92E9-D8DA7A3DA68A}"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err="1"/>
              <a:t>Citation</a:t>
            </a:r>
            <a:r>
              <a:rPr lang="de-DE" altLang="de-DE" dirty="0"/>
              <a:t> / Reference</a:t>
            </a:r>
          </a:p>
          <a:p>
            <a:endParaRPr lang="de-DE" altLang="de-D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The literature on global sourcing gained increasing attention during the early seventies when the advantages of offshore production have been realized, particularly in terms of costs as the most dominant driving factor (</a:t>
            </a:r>
            <a:r>
              <a:rPr lang="en-GB" sz="1200" kern="1200" dirty="0" err="1">
                <a:solidFill>
                  <a:schemeClr val="tx1"/>
                </a:solidFill>
                <a:effectLst/>
                <a:latin typeface="+mn-lt"/>
                <a:ea typeface="+mn-ea"/>
                <a:cs typeface="+mn-cs"/>
              </a:rPr>
              <a:t>Fernie</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Maniatakis</a:t>
            </a:r>
            <a:r>
              <a:rPr lang="en-GB" sz="1200" kern="1200" dirty="0">
                <a:solidFill>
                  <a:schemeClr val="tx1"/>
                </a:solidFill>
                <a:effectLst/>
                <a:latin typeface="+mn-lt"/>
                <a:ea typeface="+mn-ea"/>
                <a:cs typeface="+mn-cs"/>
              </a:rPr>
              <a:t>, &amp; Moore, 2009). During the nineties the discussion on global sourcing strategies developed further as academics sought to better understand why multinational corporations (MNCs) engage in international sourcing activities (</a:t>
            </a:r>
            <a:r>
              <a:rPr lang="en-GB" sz="1200" kern="1200" dirty="0" err="1">
                <a:solidFill>
                  <a:schemeClr val="tx1"/>
                </a:solidFill>
                <a:effectLst/>
                <a:latin typeface="+mn-lt"/>
                <a:ea typeface="+mn-ea"/>
                <a:cs typeface="+mn-cs"/>
              </a:rPr>
              <a:t>Jia</a:t>
            </a:r>
            <a:r>
              <a:rPr lang="en-GB" sz="1200" kern="1200" dirty="0">
                <a:solidFill>
                  <a:schemeClr val="tx1"/>
                </a:solidFill>
                <a:effectLst/>
                <a:latin typeface="+mn-lt"/>
                <a:ea typeface="+mn-ea"/>
                <a:cs typeface="+mn-cs"/>
              </a:rPr>
              <a:t>, Lamming, </a:t>
            </a:r>
            <a:r>
              <a:rPr lang="en-GB" sz="1200" kern="1200" dirty="0" err="1">
                <a:solidFill>
                  <a:schemeClr val="tx1"/>
                </a:solidFill>
                <a:effectLst/>
                <a:latin typeface="+mn-lt"/>
                <a:ea typeface="+mn-ea"/>
                <a:cs typeface="+mn-cs"/>
              </a:rPr>
              <a:t>Sartor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Orzes</a:t>
            </a:r>
            <a:r>
              <a:rPr lang="en-GB" sz="1200" kern="1200" dirty="0">
                <a:solidFill>
                  <a:schemeClr val="tx1"/>
                </a:solidFill>
                <a:effectLst/>
                <a:latin typeface="+mn-lt"/>
                <a:ea typeface="+mn-ea"/>
                <a:cs typeface="+mn-cs"/>
              </a:rPr>
              <a:t>, &amp; </a:t>
            </a:r>
            <a:r>
              <a:rPr lang="en-GB" sz="1200" kern="1200" dirty="0" err="1">
                <a:solidFill>
                  <a:schemeClr val="tx1"/>
                </a:solidFill>
                <a:effectLst/>
                <a:latin typeface="+mn-lt"/>
                <a:ea typeface="+mn-ea"/>
                <a:cs typeface="+mn-cs"/>
              </a:rPr>
              <a:t>Nassimbeni</a:t>
            </a:r>
            <a:r>
              <a:rPr lang="en-GB" sz="1200" kern="1200" dirty="0">
                <a:solidFill>
                  <a:schemeClr val="tx1"/>
                </a:solidFill>
                <a:effectLst/>
                <a:latin typeface="+mn-lt"/>
                <a:ea typeface="+mn-ea"/>
                <a:cs typeface="+mn-cs"/>
              </a:rPr>
              <a:t>, 2014).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As summarized by </a:t>
            </a:r>
            <a:r>
              <a:rPr lang="en-GB" sz="1200" kern="1200" dirty="0" err="1">
                <a:solidFill>
                  <a:schemeClr val="tx1"/>
                </a:solidFill>
                <a:effectLst/>
                <a:latin typeface="+mn-lt"/>
                <a:ea typeface="+mn-ea"/>
                <a:cs typeface="+mn-cs"/>
              </a:rPr>
              <a:t>Jia</a:t>
            </a:r>
            <a:r>
              <a:rPr lang="en-GB" sz="1200" kern="1200" dirty="0">
                <a:solidFill>
                  <a:schemeClr val="tx1"/>
                </a:solidFill>
                <a:effectLst/>
                <a:latin typeface="+mn-lt"/>
                <a:ea typeface="+mn-ea"/>
                <a:cs typeface="+mn-cs"/>
              </a:rPr>
              <a:t> et al., (2014), the primary reasons for outsourcing and offshoring activities are: lower prices, access to locally unavailable products, technologies, and scarce resources, higher quality, increase of supplier base, and the opportunities to develop a foreign market. </a:t>
            </a:r>
            <a:endParaRPr lang="en-US"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3</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Carter, C. R., &amp; Rogers, D. S. (2008). A framework of sustainable supply chain management: moving toward new theory. </a:t>
            </a:r>
            <a:r>
              <a:rPr lang="en-US" i="1" dirty="0"/>
              <a:t>International journal of physical distribution &amp; logistics management</a:t>
            </a:r>
            <a:r>
              <a:rPr lang="en-US" dirty="0"/>
              <a:t>.</a:t>
            </a: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12</a:t>
            </a:fld>
            <a:endParaRPr lang="de-DE" altLang="de-DE"/>
          </a:p>
        </p:txBody>
      </p:sp>
    </p:spTree>
    <p:extLst>
      <p:ext uri="{BB962C8B-B14F-4D97-AF65-F5344CB8AC3E}">
        <p14:creationId xmlns:p14="http://schemas.microsoft.com/office/powerpoint/2010/main" val="2128996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Ahi, P., &amp; Searcy, C. (2013). A comparative literature analysis of definitions for green and sustainable supply chain management. </a:t>
            </a:r>
            <a:r>
              <a:rPr lang="en-US" i="1" dirty="0"/>
              <a:t>Journal of cleaner production</a:t>
            </a:r>
            <a:r>
              <a:rPr lang="en-US" dirty="0"/>
              <a:t>, </a:t>
            </a:r>
            <a:r>
              <a:rPr lang="en-US" i="1" dirty="0"/>
              <a:t>52</a:t>
            </a:r>
            <a:r>
              <a:rPr lang="en-US" dirty="0"/>
              <a:t>, 329-341.</a:t>
            </a:r>
          </a:p>
          <a:p>
            <a:endParaRPr lang="de-DE" sz="1200" kern="1200" dirty="0">
              <a:solidFill>
                <a:schemeClr val="tx1"/>
              </a:solidFill>
              <a:effectLst/>
              <a:latin typeface="+mn-lt"/>
              <a:ea typeface="+mn-ea"/>
              <a:cs typeface="+mn-cs"/>
            </a:endParaRP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13</a:t>
            </a:fld>
            <a:endParaRPr lang="de-DE" altLang="de-DE"/>
          </a:p>
        </p:txBody>
      </p:sp>
    </p:spTree>
    <p:extLst>
      <p:ext uri="{BB962C8B-B14F-4D97-AF65-F5344CB8AC3E}">
        <p14:creationId xmlns:p14="http://schemas.microsoft.com/office/powerpoint/2010/main" val="149393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14</a:t>
            </a:fld>
            <a:endParaRPr lang="de-DE" altLang="de-DE"/>
          </a:p>
        </p:txBody>
      </p:sp>
    </p:spTree>
    <p:extLst>
      <p:ext uri="{BB962C8B-B14F-4D97-AF65-F5344CB8AC3E}">
        <p14:creationId xmlns:p14="http://schemas.microsoft.com/office/powerpoint/2010/main" val="3319495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15</a:t>
            </a:fld>
            <a:endParaRPr lang="de-DE" altLang="de-DE"/>
          </a:p>
        </p:txBody>
      </p:sp>
    </p:spTree>
    <p:extLst>
      <p:ext uri="{BB962C8B-B14F-4D97-AF65-F5344CB8AC3E}">
        <p14:creationId xmlns:p14="http://schemas.microsoft.com/office/powerpoint/2010/main" val="2571576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sz="1200" kern="1200" dirty="0">
              <a:solidFill>
                <a:schemeClr val="tx1"/>
              </a:solidFill>
              <a:effectLst/>
              <a:latin typeface="+mn-lt"/>
              <a:ea typeface="+mn-ea"/>
              <a:cs typeface="+mn-cs"/>
            </a:endParaRP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16</a:t>
            </a:fld>
            <a:endParaRPr lang="de-DE" altLang="de-DE"/>
          </a:p>
        </p:txBody>
      </p:sp>
    </p:spTree>
    <p:extLst>
      <p:ext uri="{BB962C8B-B14F-4D97-AF65-F5344CB8AC3E}">
        <p14:creationId xmlns:p14="http://schemas.microsoft.com/office/powerpoint/2010/main" val="3362234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sz="1200" kern="1200" dirty="0">
              <a:solidFill>
                <a:schemeClr val="tx1"/>
              </a:solidFill>
              <a:effectLst/>
              <a:latin typeface="+mn-lt"/>
              <a:ea typeface="+mn-ea"/>
              <a:cs typeface="+mn-cs"/>
            </a:endParaRP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17</a:t>
            </a:fld>
            <a:endParaRPr lang="de-DE" altLang="de-DE"/>
          </a:p>
        </p:txBody>
      </p:sp>
    </p:spTree>
    <p:extLst>
      <p:ext uri="{BB962C8B-B14F-4D97-AF65-F5344CB8AC3E}">
        <p14:creationId xmlns:p14="http://schemas.microsoft.com/office/powerpoint/2010/main" val="521637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sz="1200" kern="1200" dirty="0">
              <a:solidFill>
                <a:schemeClr val="tx1"/>
              </a:solidFill>
              <a:effectLst/>
              <a:latin typeface="+mn-lt"/>
              <a:ea typeface="+mn-ea"/>
              <a:cs typeface="+mn-cs"/>
            </a:endParaRP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18</a:t>
            </a:fld>
            <a:endParaRPr lang="de-DE" altLang="de-DE"/>
          </a:p>
        </p:txBody>
      </p:sp>
    </p:spTree>
    <p:extLst>
      <p:ext uri="{BB962C8B-B14F-4D97-AF65-F5344CB8AC3E}">
        <p14:creationId xmlns:p14="http://schemas.microsoft.com/office/powerpoint/2010/main" val="3357727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sz="1200" kern="1200" dirty="0">
              <a:solidFill>
                <a:schemeClr val="tx1"/>
              </a:solidFill>
              <a:effectLst/>
              <a:latin typeface="+mn-lt"/>
              <a:ea typeface="+mn-ea"/>
              <a:cs typeface="+mn-cs"/>
            </a:endParaRP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19</a:t>
            </a:fld>
            <a:endParaRPr lang="de-DE" altLang="de-DE"/>
          </a:p>
        </p:txBody>
      </p:sp>
    </p:spTree>
    <p:extLst>
      <p:ext uri="{BB962C8B-B14F-4D97-AF65-F5344CB8AC3E}">
        <p14:creationId xmlns:p14="http://schemas.microsoft.com/office/powerpoint/2010/main" val="2244214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20</a:t>
            </a:fld>
            <a:endParaRPr lang="de-DE" altLang="de-DE"/>
          </a:p>
        </p:txBody>
      </p:sp>
    </p:spTree>
    <p:extLst>
      <p:ext uri="{BB962C8B-B14F-4D97-AF65-F5344CB8AC3E}">
        <p14:creationId xmlns:p14="http://schemas.microsoft.com/office/powerpoint/2010/main" val="24942878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21</a:t>
            </a:fld>
            <a:endParaRPr lang="de-DE" altLang="de-DE"/>
          </a:p>
        </p:txBody>
      </p:sp>
    </p:spTree>
    <p:extLst>
      <p:ext uri="{BB962C8B-B14F-4D97-AF65-F5344CB8AC3E}">
        <p14:creationId xmlns:p14="http://schemas.microsoft.com/office/powerpoint/2010/main" val="864728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err="1"/>
              <a:t>Citation</a:t>
            </a:r>
            <a:r>
              <a:rPr lang="de-DE" altLang="de-DE" dirty="0"/>
              <a:t> / Reference</a:t>
            </a:r>
          </a:p>
          <a:p>
            <a:endParaRPr lang="de-DE" altLang="de-D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This has led to different integration levels of sourcing ultimately resulting in global sourcing strategies that involves worldwide geographically fragmented locations (</a:t>
            </a:r>
            <a:r>
              <a:rPr lang="en-GB" sz="1200" kern="1200" dirty="0" err="1">
                <a:solidFill>
                  <a:schemeClr val="tx1"/>
                </a:solidFill>
                <a:effectLst/>
                <a:latin typeface="+mn-lt"/>
                <a:ea typeface="+mn-ea"/>
                <a:cs typeface="+mn-cs"/>
              </a:rPr>
              <a:t>Fernie</a:t>
            </a:r>
            <a:r>
              <a:rPr lang="en-GB" sz="1200" kern="1200" dirty="0">
                <a:solidFill>
                  <a:schemeClr val="tx1"/>
                </a:solidFill>
                <a:effectLst/>
                <a:latin typeface="+mn-lt"/>
                <a:ea typeface="+mn-ea"/>
                <a:cs typeface="+mn-cs"/>
              </a:rPr>
              <a:t> et al., 2009). Therefore, the operationalization of global supply chain networks comprising multi-tier suppliers (first- and lower tier suppliers) is a highly challenging task (Lambert &amp; Cooper, 2000) and needs strategic management actions calling for the need of SCM in order to achieve purely economic objectives: lower costs, increased customer value and satisfaction, and finally competitive advantage (Ashby et al., 2013; Lambert &amp; Cooper, 2000; </a:t>
            </a:r>
            <a:r>
              <a:rPr lang="en-GB" sz="1200" kern="1200" dirty="0" err="1">
                <a:solidFill>
                  <a:schemeClr val="tx1"/>
                </a:solidFill>
                <a:effectLst/>
                <a:latin typeface="+mn-lt"/>
                <a:ea typeface="+mn-ea"/>
                <a:cs typeface="+mn-cs"/>
              </a:rPr>
              <a:t>Mentzer</a:t>
            </a:r>
            <a:r>
              <a:rPr lang="en-GB" sz="1200" kern="1200" dirty="0">
                <a:solidFill>
                  <a:schemeClr val="tx1"/>
                </a:solidFill>
                <a:effectLst/>
                <a:latin typeface="+mn-lt"/>
                <a:ea typeface="+mn-ea"/>
                <a:cs typeface="+mn-cs"/>
              </a:rPr>
              <a:t> et al., 2001). </a:t>
            </a:r>
            <a:endParaRPr lang="de-DE" sz="1200" kern="1200" dirty="0">
              <a:solidFill>
                <a:schemeClr val="tx1"/>
              </a:solidFill>
              <a:effectLst/>
              <a:latin typeface="+mn-lt"/>
              <a:ea typeface="+mn-ea"/>
              <a:cs typeface="+mn-cs"/>
            </a:endParaRPr>
          </a:p>
          <a:p>
            <a:endParaRPr lang="en-US"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4</a:t>
            </a:fld>
            <a:endParaRPr lang="de-DE" altLang="de-DE"/>
          </a:p>
        </p:txBody>
      </p:sp>
    </p:spTree>
    <p:extLst>
      <p:ext uri="{BB962C8B-B14F-4D97-AF65-F5344CB8AC3E}">
        <p14:creationId xmlns:p14="http://schemas.microsoft.com/office/powerpoint/2010/main" val="595318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22</a:t>
            </a:fld>
            <a:endParaRPr lang="de-DE" altLang="de-DE"/>
          </a:p>
        </p:txBody>
      </p:sp>
    </p:spTree>
    <p:extLst>
      <p:ext uri="{BB962C8B-B14F-4D97-AF65-F5344CB8AC3E}">
        <p14:creationId xmlns:p14="http://schemas.microsoft.com/office/powerpoint/2010/main" val="1966017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23</a:t>
            </a:fld>
            <a:endParaRPr lang="de-DE" altLang="de-DE"/>
          </a:p>
        </p:txBody>
      </p:sp>
    </p:spTree>
    <p:extLst>
      <p:ext uri="{BB962C8B-B14F-4D97-AF65-F5344CB8AC3E}">
        <p14:creationId xmlns:p14="http://schemas.microsoft.com/office/powerpoint/2010/main" val="1476176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24</a:t>
            </a:fld>
            <a:endParaRPr lang="de-DE" altLang="de-DE"/>
          </a:p>
        </p:txBody>
      </p:sp>
    </p:spTree>
    <p:extLst>
      <p:ext uri="{BB962C8B-B14F-4D97-AF65-F5344CB8AC3E}">
        <p14:creationId xmlns:p14="http://schemas.microsoft.com/office/powerpoint/2010/main" val="865757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25</a:t>
            </a:fld>
            <a:endParaRPr lang="de-DE" altLang="de-DE"/>
          </a:p>
        </p:txBody>
      </p:sp>
    </p:spTree>
    <p:extLst>
      <p:ext uri="{BB962C8B-B14F-4D97-AF65-F5344CB8AC3E}">
        <p14:creationId xmlns:p14="http://schemas.microsoft.com/office/powerpoint/2010/main" val="2791157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Köksal, D., Strähle, J., Müller, M., &amp; Freise, M. (2017). Social sustainable supply chain management in the textile and apparel industry—A literature review. </a:t>
            </a:r>
            <a:r>
              <a:rPr lang="en-US" i="1" dirty="0"/>
              <a:t>Sustainability</a:t>
            </a:r>
            <a:r>
              <a:rPr lang="en-US" dirty="0"/>
              <a:t>, </a:t>
            </a:r>
            <a:r>
              <a:rPr lang="en-US" i="1" dirty="0"/>
              <a:t>9</a:t>
            </a:r>
            <a:r>
              <a:rPr lang="en-US" dirty="0"/>
              <a:t>(1), 100.</a:t>
            </a:r>
            <a:endParaRPr lang="de-DE" altLang="de-DE" dirty="0"/>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26</a:t>
            </a:fld>
            <a:endParaRPr lang="de-DE" altLang="de-DE"/>
          </a:p>
        </p:txBody>
      </p:sp>
    </p:spTree>
    <p:extLst>
      <p:ext uri="{BB962C8B-B14F-4D97-AF65-F5344CB8AC3E}">
        <p14:creationId xmlns:p14="http://schemas.microsoft.com/office/powerpoint/2010/main" val="217698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Köksal et al, (2017)</a:t>
            </a:r>
          </a:p>
          <a:p>
            <a:endParaRPr lang="de-DE" altLang="de-DE" dirty="0"/>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27</a:t>
            </a:fld>
            <a:endParaRPr lang="de-DE" altLang="de-DE"/>
          </a:p>
        </p:txBody>
      </p:sp>
    </p:spTree>
    <p:extLst>
      <p:ext uri="{BB962C8B-B14F-4D97-AF65-F5344CB8AC3E}">
        <p14:creationId xmlns:p14="http://schemas.microsoft.com/office/powerpoint/2010/main" val="1684780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Köksal et al, (2017)</a:t>
            </a:r>
          </a:p>
          <a:p>
            <a:endParaRPr lang="de-DE" altLang="de-DE" dirty="0"/>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28</a:t>
            </a:fld>
            <a:endParaRPr lang="de-DE" altLang="de-DE"/>
          </a:p>
        </p:txBody>
      </p:sp>
    </p:spTree>
    <p:extLst>
      <p:ext uri="{BB962C8B-B14F-4D97-AF65-F5344CB8AC3E}">
        <p14:creationId xmlns:p14="http://schemas.microsoft.com/office/powerpoint/2010/main" val="3868905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Köksal et al, (2017)</a:t>
            </a:r>
          </a:p>
          <a:p>
            <a:endParaRPr lang="de-DE" altLang="de-DE" dirty="0"/>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29</a:t>
            </a:fld>
            <a:endParaRPr lang="de-DE" altLang="de-DE"/>
          </a:p>
        </p:txBody>
      </p:sp>
    </p:spTree>
    <p:extLst>
      <p:ext uri="{BB962C8B-B14F-4D97-AF65-F5344CB8AC3E}">
        <p14:creationId xmlns:p14="http://schemas.microsoft.com/office/powerpoint/2010/main" val="1020477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Köksal et al, (2017)</a:t>
            </a:r>
          </a:p>
          <a:p>
            <a:endParaRPr lang="de-DE" altLang="de-DE" dirty="0"/>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30</a:t>
            </a:fld>
            <a:endParaRPr lang="de-DE" altLang="de-DE"/>
          </a:p>
        </p:txBody>
      </p:sp>
    </p:spTree>
    <p:extLst>
      <p:ext uri="{BB962C8B-B14F-4D97-AF65-F5344CB8AC3E}">
        <p14:creationId xmlns:p14="http://schemas.microsoft.com/office/powerpoint/2010/main" val="10425287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Human Rights/Rights to associate with groups or union, Unfair wages, Excessive working time, Child/forced </a:t>
            </a:r>
            <a:r>
              <a:rPr lang="en-US" sz="1200" kern="1200" dirty="0" err="1">
                <a:solidFill>
                  <a:schemeClr val="tx1"/>
                </a:solidFill>
                <a:effectLst/>
                <a:latin typeface="+mn-lt"/>
                <a:ea typeface="+mn-ea"/>
                <a:cs typeface="+mn-cs"/>
              </a:rPr>
              <a:t>labour</a:t>
            </a:r>
            <a:r>
              <a:rPr lang="en-US" sz="1200" kern="1200" dirty="0">
                <a:solidFill>
                  <a:schemeClr val="tx1"/>
                </a:solidFill>
                <a:effectLst/>
                <a:latin typeface="+mn-lt"/>
                <a:ea typeface="+mn-ea"/>
                <a:cs typeface="+mn-cs"/>
              </a:rPr>
              <a:t>, Unhealthy/dangerous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working conditions,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Discrimination, Diversity, Treatment of animals</a:t>
            </a:r>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31</a:t>
            </a:fld>
            <a:endParaRPr lang="de-DE" altLang="de-DE"/>
          </a:p>
        </p:txBody>
      </p:sp>
    </p:spTree>
    <p:extLst>
      <p:ext uri="{BB962C8B-B14F-4D97-AF65-F5344CB8AC3E}">
        <p14:creationId xmlns:p14="http://schemas.microsoft.com/office/powerpoint/2010/main" val="255512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err="1"/>
              <a:t>Citation</a:t>
            </a:r>
            <a:r>
              <a:rPr lang="de-DE" altLang="de-DE" dirty="0"/>
              <a:t> / Reference</a:t>
            </a:r>
          </a:p>
          <a:p>
            <a:endParaRPr lang="de-DE" altLang="de-D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Many definitions have been provided since SCM faced rising importance during the early 1990s (</a:t>
            </a:r>
            <a:r>
              <a:rPr lang="en-GB" sz="1200" kern="1200" dirty="0" err="1">
                <a:solidFill>
                  <a:schemeClr val="tx1"/>
                </a:solidFill>
                <a:effectLst/>
                <a:latin typeface="+mn-lt"/>
                <a:ea typeface="+mn-ea"/>
                <a:cs typeface="+mn-cs"/>
              </a:rPr>
              <a:t>Svensson</a:t>
            </a:r>
            <a:r>
              <a:rPr lang="en-GB" sz="1200" kern="1200" dirty="0">
                <a:solidFill>
                  <a:schemeClr val="tx1"/>
                </a:solidFill>
                <a:effectLst/>
                <a:latin typeface="+mn-lt"/>
                <a:ea typeface="+mn-ea"/>
                <a:cs typeface="+mn-cs"/>
              </a:rPr>
              <a:t>, 2007). In this respect, researchers identify three degrees of supply chain complexity i.e., direct supply chain, extended supply chain and ultimate supply chain (</a:t>
            </a:r>
            <a:r>
              <a:rPr lang="en-GB" sz="1200" kern="1200" dirty="0" err="1">
                <a:solidFill>
                  <a:schemeClr val="tx1"/>
                </a:solidFill>
                <a:effectLst/>
                <a:latin typeface="+mn-lt"/>
                <a:ea typeface="+mn-ea"/>
                <a:cs typeface="+mn-cs"/>
              </a:rPr>
              <a:t>Mentzer</a:t>
            </a:r>
            <a:r>
              <a:rPr lang="en-GB" sz="1200" kern="1200" dirty="0">
                <a:solidFill>
                  <a:schemeClr val="tx1"/>
                </a:solidFill>
                <a:effectLst/>
                <a:latin typeface="+mn-lt"/>
                <a:ea typeface="+mn-ea"/>
                <a:cs typeface="+mn-cs"/>
              </a:rPr>
              <a:t> et al., 2001).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altLang="de-DE"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Within each degree, the supply chain actors engage in upstream and downstream activities such as the flows of products, services, information, or finances. A direct supply chain is the simplest form including a focal company, a supplier (Tier 1), and a customer. Whereas the extended supply chain involves suppliers (Tier</a:t>
            </a:r>
            <a:r>
              <a:rPr lang="en-GB" sz="1200" kern="1200" baseline="300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2) of the immediate supplier (Tier 1) and the customers of the immediate customer of a focal company. The ultimate supply chain is the most complex including every supply chain actor from the ultimate supplier (</a:t>
            </a:r>
            <a:r>
              <a:rPr lang="en-GB" sz="1200" kern="1200" dirty="0" err="1">
                <a:solidFill>
                  <a:schemeClr val="tx1"/>
                </a:solidFill>
                <a:effectLst/>
                <a:latin typeface="+mn-lt"/>
                <a:ea typeface="+mn-ea"/>
                <a:cs typeface="+mn-cs"/>
              </a:rPr>
              <a:t>Tier</a:t>
            </a:r>
            <a:r>
              <a:rPr lang="en-GB" sz="1200" kern="1200" baseline="30000" dirty="0" err="1">
                <a:solidFill>
                  <a:schemeClr val="tx1"/>
                </a:solidFill>
                <a:effectLst/>
                <a:latin typeface="+mn-lt"/>
                <a:ea typeface="+mn-ea"/>
                <a:cs typeface="+mn-cs"/>
              </a:rPr>
              <a:t>n</a:t>
            </a:r>
            <a:r>
              <a:rPr lang="en-GB" sz="1200" kern="1200" dirty="0">
                <a:solidFill>
                  <a:schemeClr val="tx1"/>
                </a:solidFill>
                <a:effectLst/>
                <a:latin typeface="+mn-lt"/>
                <a:ea typeface="+mn-ea"/>
                <a:cs typeface="+mn-cs"/>
              </a:rPr>
              <a:t>) to the ultimate customer, whilst all represent active members of the upstream and downstream supply chain. As such, in order to control and coordinate upstream and downstream activities, supply chain management actions such as information sharing, shared risks and rewards, cooperation, or the creation of long-term relationships are, among others, critical and necessary in which trust and commitment between the supply chain actors play vital roles </a:t>
            </a: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Mentzer</a:t>
            </a:r>
            <a:r>
              <a:rPr lang="en-US" sz="1200" kern="1200" dirty="0">
                <a:solidFill>
                  <a:schemeClr val="tx1"/>
                </a:solidFill>
                <a:effectLst/>
                <a:latin typeface="+mn-lt"/>
                <a:ea typeface="+mn-ea"/>
                <a:cs typeface="+mn-cs"/>
              </a:rPr>
              <a:t> et al., 2001). </a:t>
            </a:r>
            <a:endParaRPr lang="en-US"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5</a:t>
            </a:fld>
            <a:endParaRPr lang="de-DE" altLang="de-DE"/>
          </a:p>
        </p:txBody>
      </p:sp>
    </p:spTree>
    <p:extLst>
      <p:ext uri="{BB962C8B-B14F-4D97-AF65-F5344CB8AC3E}">
        <p14:creationId xmlns:p14="http://schemas.microsoft.com/office/powerpoint/2010/main" val="28291282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Enablers</a:t>
            </a:r>
            <a:br>
              <a:rPr lang="en-US" dirty="0"/>
            </a:br>
            <a:r>
              <a:rPr lang="en-US" sz="1200" kern="1200" dirty="0">
                <a:solidFill>
                  <a:schemeClr val="tx1"/>
                </a:solidFill>
                <a:effectLst/>
                <a:latin typeface="+mn-lt"/>
                <a:ea typeface="+mn-ea"/>
                <a:cs typeface="+mn-cs"/>
              </a:rPr>
              <a:t>A company’s (focal or supplier) internal orientation is one of the main assisting factors for sustainable supply chain management practices. Coherence to previous studies in the field can be found, as </a:t>
            </a:r>
            <a:r>
              <a:rPr lang="en-US" sz="1200" kern="1200" dirty="0" err="1">
                <a:solidFill>
                  <a:schemeClr val="tx1"/>
                </a:solidFill>
                <a:effectLst/>
                <a:latin typeface="+mn-lt"/>
                <a:ea typeface="+mn-ea"/>
                <a:cs typeface="+mn-cs"/>
              </a:rPr>
              <a:t>Beske</a:t>
            </a:r>
            <a:r>
              <a:rPr lang="en-US" sz="1200" kern="1200" dirty="0">
                <a:solidFill>
                  <a:schemeClr val="tx1"/>
                </a:solidFill>
                <a:effectLst/>
                <a:latin typeface="+mn-lt"/>
                <a:ea typeface="+mn-ea"/>
                <a:cs typeface="+mn-cs"/>
              </a:rPr>
              <a:t> et al. (2014) applied to the food industry and critically analyzed the literature regarding SSCM. They found also that their paper sample placed high importance on a company’s proactive commitment to SSCM. Further, they highlight similar risk management practices and point at the significance of collaboration efforts (</a:t>
            </a:r>
            <a:r>
              <a:rPr lang="en-US" sz="1200" kern="1200" dirty="0" err="1">
                <a:solidFill>
                  <a:schemeClr val="tx1"/>
                </a:solidFill>
                <a:effectLst/>
                <a:latin typeface="+mn-lt"/>
                <a:ea typeface="+mn-ea"/>
                <a:cs typeface="+mn-cs"/>
              </a:rPr>
              <a:t>Beske</a:t>
            </a:r>
            <a:r>
              <a:rPr lang="en-US" sz="1200" kern="1200" dirty="0">
                <a:solidFill>
                  <a:schemeClr val="tx1"/>
                </a:solidFill>
                <a:effectLst/>
                <a:latin typeface="+mn-lt"/>
                <a:ea typeface="+mn-ea"/>
                <a:cs typeface="+mn-cs"/>
              </a:rPr>
              <a:t> et al., 2014). This seems to be reasonable, because both of the industries are dynamic in nature. From the stakeholder’s</a:t>
            </a:r>
            <a:br>
              <a:rPr lang="en-US" dirty="0"/>
            </a:br>
            <a:r>
              <a:rPr lang="en-US" sz="1200" kern="1200" dirty="0">
                <a:solidFill>
                  <a:schemeClr val="tx1"/>
                </a:solidFill>
                <a:effectLst/>
                <a:latin typeface="+mn-lt"/>
                <a:ea typeface="+mn-ea"/>
                <a:cs typeface="+mn-cs"/>
              </a:rPr>
              <a:t>perspective, MSIs are increasingly analyzed and discussed by researchers. They play a crucial role in assisting companies (focal or supplier) in their collaboration, assessment, and reporting efforts.</a:t>
            </a:r>
          </a:p>
          <a:p>
            <a:br>
              <a:rPr lang="en-US" dirty="0"/>
            </a:br>
            <a:r>
              <a:rPr lang="en-US" sz="1200" b="1" kern="1200" dirty="0">
                <a:solidFill>
                  <a:schemeClr val="tx1"/>
                </a:solidFill>
                <a:effectLst/>
                <a:latin typeface="+mn-lt"/>
                <a:ea typeface="+mn-ea"/>
                <a:cs typeface="+mn-cs"/>
              </a:rPr>
              <a:t>Drivers</a:t>
            </a:r>
            <a:br>
              <a:rPr lang="en-US" dirty="0"/>
            </a:br>
            <a:r>
              <a:rPr lang="en-US" sz="1200" kern="1200" dirty="0">
                <a:solidFill>
                  <a:schemeClr val="tx1"/>
                </a:solidFill>
                <a:effectLst/>
                <a:latin typeface="+mn-lt"/>
                <a:ea typeface="+mn-ea"/>
                <a:cs typeface="+mn-cs"/>
              </a:rPr>
              <a:t>Generally, papers identified NGOs and media as watchdogs and reported that they are targeting focal companies. Contradictory to the findings of </a:t>
            </a:r>
            <a:r>
              <a:rPr lang="en-US" sz="1200" kern="1200" dirty="0" err="1">
                <a:solidFill>
                  <a:schemeClr val="tx1"/>
                </a:solidFill>
                <a:effectLst/>
                <a:latin typeface="+mn-lt"/>
                <a:ea typeface="+mn-ea"/>
                <a:cs typeface="+mn-cs"/>
              </a:rPr>
              <a:t>Seuring</a:t>
            </a:r>
            <a:r>
              <a:rPr lang="en-US" sz="1200" kern="1200" dirty="0">
                <a:solidFill>
                  <a:schemeClr val="tx1"/>
                </a:solidFill>
                <a:effectLst/>
                <a:latin typeface="+mn-lt"/>
                <a:ea typeface="+mn-ea"/>
                <a:cs typeface="+mn-cs"/>
              </a:rPr>
              <a:t> and Müller (2008), governmental pressures seem not to be one of the major stakeholder drivers for the implementation of social risk management practices. At least, not for the textile/apparel industry, as revealed during the analysis. Focal companies strive to mitigate these external risks and formulate codes of conduct, or become members of MSI groups to gain legitimacy and enhance their brand image. Consequently, focal companies put pressure on their suppliers to be compliant with their codes.</a:t>
            </a:r>
            <a:br>
              <a:rPr lang="en-US" dirty="0"/>
            </a:br>
            <a:r>
              <a:rPr lang="en-US" sz="1200" kern="1200" dirty="0">
                <a:solidFill>
                  <a:schemeClr val="tx1"/>
                </a:solidFill>
                <a:effectLst/>
                <a:latin typeface="+mn-lt"/>
                <a:ea typeface="+mn-ea"/>
                <a:cs typeface="+mn-cs"/>
              </a:rPr>
              <a:t>However, not only aforementioned factors drive companies (focal and supplier) to implement social risk practices, but also they can be extrinsically motivated to be more competitive, e.g., through differentiation strategies.</a:t>
            </a:r>
          </a:p>
          <a:p>
            <a:br>
              <a:rPr lang="en-US" dirty="0"/>
            </a:br>
            <a:r>
              <a:rPr lang="en-US" sz="1200" b="1" kern="1200" dirty="0">
                <a:solidFill>
                  <a:schemeClr val="tx1"/>
                </a:solidFill>
                <a:effectLst/>
                <a:latin typeface="+mn-lt"/>
                <a:ea typeface="+mn-ea"/>
                <a:cs typeface="+mn-cs"/>
              </a:rPr>
              <a:t>Barriers</a:t>
            </a:r>
            <a:br>
              <a:rPr lang="en-US" dirty="0"/>
            </a:br>
            <a:r>
              <a:rPr lang="en-US" sz="1200" kern="1200" dirty="0">
                <a:solidFill>
                  <a:schemeClr val="tx1"/>
                </a:solidFill>
                <a:effectLst/>
                <a:latin typeface="+mn-lt"/>
                <a:ea typeface="+mn-ea"/>
                <a:cs typeface="+mn-cs"/>
              </a:rPr>
              <a:t>Predominantly and paradoxically, MSIs initiate many barriers. Moreover, governments hinder social responsibility through corruption and lack of commitment to ILO standards, especially in developing countries. Consumer demands still focus on price, quality, and style. Code implementation and monitoring are perceived as a financial risk for both the focal company and supplier. To fulfil consumer needs and maximize profits, focal companies typically engage with a long and dispersed supply chain, making use of unfavorable buying practices and avoiding investments to support suppliers. While requiring their suppliers to be compliant, they readily</a:t>
            </a:r>
            <a:br>
              <a:rPr lang="en-US" dirty="0"/>
            </a:br>
            <a:r>
              <a:rPr lang="en-US" sz="1200" kern="1200" dirty="0">
                <a:solidFill>
                  <a:schemeClr val="tx1"/>
                </a:solidFill>
                <a:effectLst/>
                <a:latin typeface="+mn-lt"/>
                <a:ea typeface="+mn-ea"/>
                <a:cs typeface="+mn-cs"/>
              </a:rPr>
              <a:t>ignore code violence. At the same time, suppliers also seek profit maximization and strive to ensure the lowest prices and on-time delivery. To avoid further costs, mock compliance is not a rare practice. Further barriers from the suppliers view, i.e., lack of awareness of workers, no trust in unions, communication and comprehension issues, and misalignment between codes and local culture are identified. Studies summarize that the implementation of CSR practices are merely instrumental.</a:t>
            </a:r>
          </a:p>
          <a:p>
            <a:br>
              <a:rPr lang="en-US" dirty="0"/>
            </a:br>
            <a:r>
              <a:rPr lang="en-US" sz="1200" kern="1200" dirty="0">
                <a:solidFill>
                  <a:schemeClr val="tx1"/>
                </a:solidFill>
                <a:effectLst/>
                <a:latin typeface="+mn-lt"/>
                <a:ea typeface="+mn-ea"/>
                <a:cs typeface="+mn-cs"/>
              </a:rPr>
              <a:t>Lastly, it is important to emphasize that a specific category of one SSCM actor can be interrelated to the category of another SSCM actor. For instance, motivating factors for a focal company can create barriers for suppliers.</a:t>
            </a:r>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32</a:t>
            </a:fld>
            <a:endParaRPr lang="de-DE" altLang="de-DE"/>
          </a:p>
        </p:txBody>
      </p:sp>
    </p:spTree>
    <p:extLst>
      <p:ext uri="{BB962C8B-B14F-4D97-AF65-F5344CB8AC3E}">
        <p14:creationId xmlns:p14="http://schemas.microsoft.com/office/powerpoint/2010/main" val="170267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de-DE" dirty="0" err="1"/>
              <a:t>Mentzer</a:t>
            </a:r>
            <a:r>
              <a:rPr lang="de-DE" dirty="0"/>
              <a:t>, J. T., </a:t>
            </a:r>
            <a:r>
              <a:rPr lang="de-DE" dirty="0" err="1"/>
              <a:t>DeWitt</a:t>
            </a:r>
            <a:r>
              <a:rPr lang="de-DE" dirty="0"/>
              <a:t>, W., </a:t>
            </a:r>
            <a:r>
              <a:rPr lang="de-DE" dirty="0" err="1"/>
              <a:t>Keebler</a:t>
            </a:r>
            <a:r>
              <a:rPr lang="de-DE" dirty="0"/>
              <a:t>, J. S., Min, S., Nix, N. W., Smith, C. D., &amp; </a:t>
            </a:r>
            <a:r>
              <a:rPr lang="de-DE" dirty="0" err="1"/>
              <a:t>Zacharia</a:t>
            </a:r>
            <a:r>
              <a:rPr lang="de-DE" dirty="0"/>
              <a:t>, Z. G. (2001). </a:t>
            </a:r>
            <a:r>
              <a:rPr lang="de-DE" dirty="0" err="1"/>
              <a:t>Defining</a:t>
            </a:r>
            <a:r>
              <a:rPr lang="de-DE" dirty="0"/>
              <a:t> </a:t>
            </a:r>
            <a:r>
              <a:rPr lang="de-DE" dirty="0" err="1"/>
              <a:t>supply</a:t>
            </a:r>
            <a:r>
              <a:rPr lang="de-DE" dirty="0"/>
              <a:t> </a:t>
            </a:r>
            <a:r>
              <a:rPr lang="de-DE" dirty="0" err="1"/>
              <a:t>chain</a:t>
            </a:r>
            <a:r>
              <a:rPr lang="de-DE" dirty="0"/>
              <a:t> </a:t>
            </a:r>
            <a:r>
              <a:rPr lang="de-DE" dirty="0" err="1"/>
              <a:t>management</a:t>
            </a:r>
            <a:r>
              <a:rPr lang="de-DE" dirty="0"/>
              <a:t>. </a:t>
            </a:r>
            <a:r>
              <a:rPr lang="de-DE" i="1" dirty="0"/>
              <a:t>Journal </a:t>
            </a:r>
            <a:r>
              <a:rPr lang="de-DE" i="1" dirty="0" err="1"/>
              <a:t>of</a:t>
            </a:r>
            <a:r>
              <a:rPr lang="de-DE" i="1" dirty="0"/>
              <a:t> Business </a:t>
            </a:r>
            <a:r>
              <a:rPr lang="de-DE" i="1" dirty="0" err="1"/>
              <a:t>logistics</a:t>
            </a:r>
            <a:r>
              <a:rPr lang="de-DE" dirty="0"/>
              <a:t>, </a:t>
            </a:r>
            <a:r>
              <a:rPr lang="de-DE" i="1" dirty="0"/>
              <a:t>22</a:t>
            </a:r>
            <a:r>
              <a:rPr lang="de-DE" dirty="0"/>
              <a:t>(2), 1-25.</a:t>
            </a:r>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6</a:t>
            </a:fld>
            <a:endParaRPr lang="de-DE" altLang="de-DE"/>
          </a:p>
        </p:txBody>
      </p:sp>
    </p:spTree>
    <p:extLst>
      <p:ext uri="{BB962C8B-B14F-4D97-AF65-F5344CB8AC3E}">
        <p14:creationId xmlns:p14="http://schemas.microsoft.com/office/powerpoint/2010/main" val="107516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kern="1200" dirty="0">
                <a:solidFill>
                  <a:schemeClr val="tx1"/>
                </a:solidFill>
                <a:effectLst/>
                <a:latin typeface="+mn-lt"/>
                <a:ea typeface="+mn-ea"/>
                <a:cs typeface="+mn-cs"/>
              </a:rPr>
              <a:t>In practice, apparel retailers approach their outsourcing and offshoring activities in three ways: through direct sourcing from suppliers, through sourcing intermediaries, or via sourcing hubs (</a:t>
            </a:r>
            <a:r>
              <a:rPr lang="en-GB" sz="1200" kern="1200" dirty="0" err="1">
                <a:solidFill>
                  <a:schemeClr val="tx1"/>
                </a:solidFill>
                <a:effectLst/>
                <a:latin typeface="+mn-lt"/>
                <a:ea typeface="+mn-ea"/>
                <a:cs typeface="+mn-cs"/>
              </a:rPr>
              <a:t>Fernie</a:t>
            </a:r>
            <a:r>
              <a:rPr lang="en-GB" sz="1200" kern="1200" dirty="0">
                <a:solidFill>
                  <a:schemeClr val="tx1"/>
                </a:solidFill>
                <a:effectLst/>
                <a:latin typeface="+mn-lt"/>
                <a:ea typeface="+mn-ea"/>
                <a:cs typeface="+mn-cs"/>
              </a:rPr>
              <a:t> et al., 2009; Perry, 2013). The simplest way of sourcing directly from suppliers is through the headquarters of an apparel retailer who are in direct contact with their suppliers and hence obtain better control over the manufacturing process. Moreover apparel retailers set up subsidiaries in the respective sourcing countries, so called sourcing hubs/offices or international purchasing offices </a:t>
            </a: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Fernie</a:t>
            </a:r>
            <a:r>
              <a:rPr lang="en-US" sz="1200" kern="1200" dirty="0">
                <a:solidFill>
                  <a:schemeClr val="tx1"/>
                </a:solidFill>
                <a:effectLst/>
                <a:latin typeface="+mn-lt"/>
                <a:ea typeface="+mn-ea"/>
                <a:cs typeface="+mn-cs"/>
              </a:rPr>
              <a:t> et al., 2009; </a:t>
            </a:r>
            <a:r>
              <a:rPr lang="en-US" sz="1200" kern="1200" dirty="0" err="1">
                <a:solidFill>
                  <a:schemeClr val="tx1"/>
                </a:solidFill>
                <a:effectLst/>
                <a:latin typeface="+mn-lt"/>
                <a:ea typeface="+mn-ea"/>
                <a:cs typeface="+mn-cs"/>
              </a:rPr>
              <a:t>Jia</a:t>
            </a:r>
            <a:r>
              <a:rPr lang="en-US" sz="1200" kern="1200" dirty="0">
                <a:solidFill>
                  <a:schemeClr val="tx1"/>
                </a:solidFill>
                <a:effectLst/>
                <a:latin typeface="+mn-lt"/>
                <a:ea typeface="+mn-ea"/>
                <a:cs typeface="+mn-cs"/>
              </a:rPr>
              <a:t> et al., 2014; Sartor, </a:t>
            </a:r>
            <a:r>
              <a:rPr lang="en-US" sz="1200" kern="1200" dirty="0" err="1">
                <a:solidFill>
                  <a:schemeClr val="tx1"/>
                </a:solidFill>
                <a:effectLst/>
                <a:latin typeface="+mn-lt"/>
                <a:ea typeface="+mn-ea"/>
                <a:cs typeface="+mn-cs"/>
              </a:rPr>
              <a:t>Orzes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Nassimbeni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Jia</a:t>
            </a:r>
            <a:r>
              <a:rPr lang="en-US" sz="1200" kern="1200" dirty="0">
                <a:solidFill>
                  <a:schemeClr val="tx1"/>
                </a:solidFill>
                <a:effectLst/>
                <a:latin typeface="+mn-lt"/>
                <a:ea typeface="+mn-ea"/>
                <a:cs typeface="+mn-cs"/>
              </a:rPr>
              <a:t>, &amp; Lamming, 2014). </a:t>
            </a:r>
            <a:r>
              <a:rPr lang="en-GB" sz="1200" kern="1200" dirty="0">
                <a:solidFill>
                  <a:schemeClr val="tx1"/>
                </a:solidFill>
                <a:effectLst/>
                <a:latin typeface="+mn-lt"/>
                <a:ea typeface="+mn-ea"/>
                <a:cs typeface="+mn-cs"/>
              </a:rPr>
              <a:t>Lastly, apparel retailers usually employ (import or export) sourcing intermediaries, also typically referred to as e.g. sourcing agents or full-service vendors (</a:t>
            </a:r>
            <a:r>
              <a:rPr lang="en-GB" sz="1200" kern="1200" dirty="0" err="1">
                <a:solidFill>
                  <a:schemeClr val="tx1"/>
                </a:solidFill>
                <a:effectLst/>
                <a:latin typeface="+mn-lt"/>
                <a:ea typeface="+mn-ea"/>
                <a:cs typeface="+mn-cs"/>
              </a:rPr>
              <a:t>Belavina</a:t>
            </a:r>
            <a:r>
              <a:rPr lang="en-GB" sz="1200" kern="1200" dirty="0">
                <a:solidFill>
                  <a:schemeClr val="tx1"/>
                </a:solidFill>
                <a:effectLst/>
                <a:latin typeface="+mn-lt"/>
                <a:ea typeface="+mn-ea"/>
                <a:cs typeface="+mn-cs"/>
              </a:rPr>
              <a:t> &amp; </a:t>
            </a:r>
            <a:r>
              <a:rPr lang="en-GB" sz="1200" kern="1200" dirty="0" err="1">
                <a:solidFill>
                  <a:schemeClr val="tx1"/>
                </a:solidFill>
                <a:effectLst/>
                <a:latin typeface="+mn-lt"/>
                <a:ea typeface="+mn-ea"/>
                <a:cs typeface="+mn-cs"/>
              </a:rPr>
              <a:t>Girotra</a:t>
            </a:r>
            <a:r>
              <a:rPr lang="en-GB" sz="1200" kern="1200" dirty="0">
                <a:solidFill>
                  <a:schemeClr val="tx1"/>
                </a:solidFill>
                <a:effectLst/>
                <a:latin typeface="+mn-lt"/>
                <a:ea typeface="+mn-ea"/>
                <a:cs typeface="+mn-cs"/>
              </a:rPr>
              <a:t>, 2010; Cook &amp; </a:t>
            </a:r>
            <a:r>
              <a:rPr lang="en-GB" sz="1200" kern="1200" dirty="0" err="1">
                <a:solidFill>
                  <a:schemeClr val="tx1"/>
                </a:solidFill>
                <a:effectLst/>
                <a:latin typeface="+mn-lt"/>
                <a:ea typeface="+mn-ea"/>
                <a:cs typeface="+mn-cs"/>
              </a:rPr>
              <a:t>Kozar</a:t>
            </a:r>
            <a:r>
              <a:rPr lang="en-GB" sz="1200" kern="1200" dirty="0">
                <a:solidFill>
                  <a:schemeClr val="tx1"/>
                </a:solidFill>
                <a:effectLst/>
                <a:latin typeface="+mn-lt"/>
                <a:ea typeface="+mn-ea"/>
                <a:cs typeface="+mn-cs"/>
              </a:rPr>
              <a:t>, 2017; Masson et al., 2007; Perry, 2013; Popp, 2000), who usually bridge apparel retailers in developed countries and manufacturers in developing countries.</a:t>
            </a:r>
          </a:p>
          <a:p>
            <a:endParaRPr lang="de-DE" sz="1200" kern="1200" dirty="0">
              <a:solidFill>
                <a:schemeClr val="tx1"/>
              </a:solidFill>
              <a:effectLst/>
              <a:latin typeface="+mn-lt"/>
              <a:ea typeface="+mn-ea"/>
              <a:cs typeface="+mn-cs"/>
            </a:endParaRPr>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7</a:t>
            </a:fld>
            <a:endParaRPr lang="de-DE" altLang="de-DE"/>
          </a:p>
        </p:txBody>
      </p:sp>
    </p:spTree>
    <p:extLst>
      <p:ext uri="{BB962C8B-B14F-4D97-AF65-F5344CB8AC3E}">
        <p14:creationId xmlns:p14="http://schemas.microsoft.com/office/powerpoint/2010/main" val="1389046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mn-ea"/>
                <a:cs typeface="+mn-cs"/>
              </a:rPr>
              <a:t>Typically, prominent European apparel retailers adopt a mix of each of the three presented ways to source their garments, which is exemplary illustrated in Figure 2 depicting a typical multi-tier apparel supply chain by considering leading apparel export countries in Asia (WTO, 2018). </a:t>
            </a:r>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r>
              <a:rPr lang="de-DE" altLang="de-DE" dirty="0"/>
              <a:t>FIGURE: </a:t>
            </a:r>
            <a:r>
              <a:rPr lang="de-DE" altLang="de-DE" dirty="0" err="1"/>
              <a:t>Own</a:t>
            </a:r>
            <a:r>
              <a:rPr lang="de-DE" altLang="de-DE" baseline="0" dirty="0"/>
              <a:t> </a:t>
            </a:r>
            <a:r>
              <a:rPr lang="de-DE" altLang="de-DE" baseline="0" dirty="0" err="1"/>
              <a:t>illustration</a:t>
            </a:r>
            <a:r>
              <a:rPr lang="de-DE" altLang="de-DE" baseline="0" dirty="0"/>
              <a:t> (Deniz Köksal)</a:t>
            </a:r>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8</a:t>
            </a:fld>
            <a:endParaRPr lang="de-DE" altLang="de-DE"/>
          </a:p>
        </p:txBody>
      </p:sp>
    </p:spTree>
    <p:extLst>
      <p:ext uri="{BB962C8B-B14F-4D97-AF65-F5344CB8AC3E}">
        <p14:creationId xmlns:p14="http://schemas.microsoft.com/office/powerpoint/2010/main" val="435945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kern="1200" dirty="0">
                <a:solidFill>
                  <a:schemeClr val="tx1"/>
                </a:solidFill>
                <a:effectLst/>
                <a:latin typeface="+mn-lt"/>
                <a:ea typeface="+mn-ea"/>
                <a:cs typeface="+mn-cs"/>
              </a:rPr>
              <a:t>However, the management of numerous suppliers and sub-suppliers (multi-tier T</a:t>
            </a:r>
            <a:r>
              <a:rPr lang="en-GB" sz="1200" kern="1200" baseline="30000" dirty="0">
                <a:solidFill>
                  <a:schemeClr val="tx1"/>
                </a:solidFill>
                <a:effectLst/>
                <a:latin typeface="+mn-lt"/>
                <a:ea typeface="+mn-ea"/>
                <a:cs typeface="+mn-cs"/>
              </a:rPr>
              <a:t>n</a:t>
            </a:r>
            <a:r>
              <a:rPr lang="en-GB" sz="1200" kern="1200" dirty="0">
                <a:solidFill>
                  <a:schemeClr val="tx1"/>
                </a:solidFill>
                <a:effectLst/>
                <a:latin typeface="+mn-lt"/>
                <a:ea typeface="+mn-ea"/>
                <a:cs typeface="+mn-cs"/>
              </a:rPr>
              <a:t>) in globally dispersed locations is extremely difficult entailing e.g. various internal and external risks such as supply, process, demand, and control risks</a:t>
            </a:r>
            <a:endParaRPr lang="de-DE" sz="1200" kern="1200" dirty="0">
              <a:solidFill>
                <a:schemeClr val="tx1"/>
              </a:solidFill>
              <a:effectLst/>
              <a:latin typeface="+mn-lt"/>
              <a:ea typeface="+mn-ea"/>
              <a:cs typeface="+mn-cs"/>
            </a:endParaRPr>
          </a:p>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9</a:t>
            </a:fld>
            <a:endParaRPr lang="de-DE" altLang="de-DE"/>
          </a:p>
        </p:txBody>
      </p:sp>
    </p:spTree>
    <p:extLst>
      <p:ext uri="{BB962C8B-B14F-4D97-AF65-F5344CB8AC3E}">
        <p14:creationId xmlns:p14="http://schemas.microsoft.com/office/powerpoint/2010/main" val="1226088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10</a:t>
            </a:fld>
            <a:endParaRPr lang="de-DE" altLang="de-DE"/>
          </a:p>
        </p:txBody>
      </p:sp>
    </p:spTree>
    <p:extLst>
      <p:ext uri="{BB962C8B-B14F-4D97-AF65-F5344CB8AC3E}">
        <p14:creationId xmlns:p14="http://schemas.microsoft.com/office/powerpoint/2010/main" val="3158211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a:extLst>
              <a:ext uri="{FF2B5EF4-FFF2-40B4-BE49-F238E27FC236}">
                <a16:creationId xmlns:a16="http://schemas.microsoft.com/office/drawing/2014/main" id="{C3799CE6-C9BE-422A-8E4D-65218BB277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a:extLst>
              <a:ext uri="{FF2B5EF4-FFF2-40B4-BE49-F238E27FC236}">
                <a16:creationId xmlns:a16="http://schemas.microsoft.com/office/drawing/2014/main" id="{18B5D39C-EB2F-46E2-8FDC-BDC03DCB27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kern="1200" dirty="0">
                <a:solidFill>
                  <a:schemeClr val="tx1"/>
                </a:solidFill>
                <a:effectLst/>
                <a:latin typeface="+mn-lt"/>
                <a:ea typeface="+mn-ea"/>
                <a:cs typeface="+mn-cs"/>
              </a:rPr>
              <a:t>Lower-tier suppliers are considered being less responsive for social and environmental issues and have weak relationships with the downstream supply chain (M. </a:t>
            </a:r>
            <a:r>
              <a:rPr lang="en-GB" sz="1200" kern="1200" dirty="0" err="1">
                <a:solidFill>
                  <a:schemeClr val="tx1"/>
                </a:solidFill>
                <a:effectLst/>
                <a:latin typeface="+mn-lt"/>
                <a:ea typeface="+mn-ea"/>
                <a:cs typeface="+mn-cs"/>
              </a:rPr>
              <a:t>Tachizawa</a:t>
            </a:r>
            <a:r>
              <a:rPr lang="en-GB" sz="1200" kern="1200" dirty="0">
                <a:solidFill>
                  <a:schemeClr val="tx1"/>
                </a:solidFill>
                <a:effectLst/>
                <a:latin typeface="+mn-lt"/>
                <a:ea typeface="+mn-ea"/>
                <a:cs typeface="+mn-cs"/>
              </a:rPr>
              <a:t> &amp; Yew Wong, 2014). Masson et al. (2007) supports that due to the complex and long supply chains there is a substantial lack of visibility as they indicate that apparel retailers might even not know the suppliers who manufacture their garments what can induce considerable social risks such as the use of child labour </a:t>
            </a:r>
            <a:endParaRPr lang="de-DE" altLang="de-DE" dirty="0"/>
          </a:p>
        </p:txBody>
      </p:sp>
      <p:sp>
        <p:nvSpPr>
          <p:cNvPr id="23556" name="Foliennummernplatzhalter 3">
            <a:extLst>
              <a:ext uri="{FF2B5EF4-FFF2-40B4-BE49-F238E27FC236}">
                <a16:creationId xmlns:a16="http://schemas.microsoft.com/office/drawing/2014/main" id="{37822806-3CE5-4500-89DF-0692CFE915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633949-2D8F-450E-9658-CF0970A0479C}" type="slidenum">
              <a:rPr lang="de-DE" altLang="de-DE" smtClean="0"/>
              <a:pPr/>
              <a:t>11</a:t>
            </a:fld>
            <a:endParaRPr lang="de-DE" altLang="de-DE"/>
          </a:p>
        </p:txBody>
      </p:sp>
    </p:spTree>
    <p:extLst>
      <p:ext uri="{BB962C8B-B14F-4D97-AF65-F5344CB8AC3E}">
        <p14:creationId xmlns:p14="http://schemas.microsoft.com/office/powerpoint/2010/main" val="3337571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a:extLst>
              <a:ext uri="{FF2B5EF4-FFF2-40B4-BE49-F238E27FC236}">
                <a16:creationId xmlns:a16="http://schemas.microsoft.com/office/drawing/2014/main" id="{E4D5C3DC-9721-4E28-9BEC-3C6744652F8D}"/>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B2FD22CC-EA76-48E5-9C31-436356DEFA38}"/>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A99C5A90-03C4-4713-A5AC-F28AB754192B}"/>
              </a:ext>
            </a:extLst>
          </p:cNvPr>
          <p:cNvSpPr>
            <a:spLocks noGrp="1"/>
          </p:cNvSpPr>
          <p:nvPr>
            <p:ph type="sldNum" sz="quarter" idx="12"/>
          </p:nvPr>
        </p:nvSpPr>
        <p:spPr>
          <a:xfrm>
            <a:off x="5292725" y="4767263"/>
            <a:ext cx="2057400" cy="274637"/>
          </a:xfrm>
        </p:spPr>
        <p:txBody>
          <a:bodyPr/>
          <a:lstStyle>
            <a:lvl1pPr>
              <a:defRPr/>
            </a:lvl1pPr>
          </a:lstStyle>
          <a:p>
            <a:pPr>
              <a:defRPr/>
            </a:pPr>
            <a:fld id="{2ED8E88A-9D81-41FC-8D44-75B3B52CECBD}" type="slidenum">
              <a:rPr lang="de-DE" altLang="de-DE"/>
              <a:pPr>
                <a:defRPr/>
              </a:pPr>
              <a:t>‹Nr.›</a:t>
            </a:fld>
            <a:endParaRPr lang="de-DE" altLang="de-DE"/>
          </a:p>
        </p:txBody>
      </p:sp>
    </p:spTree>
    <p:extLst>
      <p:ext uri="{BB962C8B-B14F-4D97-AF65-F5344CB8AC3E}">
        <p14:creationId xmlns:p14="http://schemas.microsoft.com/office/powerpoint/2010/main" val="2194889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C91123F5-E8E4-4F9F-BE5E-1F692D773DEC}"/>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5914AF95-F54F-4205-B1E5-E938C27820E0}"/>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918C06F3-9B38-4A8A-B264-2611872F5FA5}"/>
              </a:ext>
            </a:extLst>
          </p:cNvPr>
          <p:cNvSpPr>
            <a:spLocks noGrp="1"/>
          </p:cNvSpPr>
          <p:nvPr>
            <p:ph type="sldNum" sz="quarter" idx="12"/>
          </p:nvPr>
        </p:nvSpPr>
        <p:spPr/>
        <p:txBody>
          <a:bodyPr/>
          <a:lstStyle>
            <a:lvl1pPr>
              <a:defRPr/>
            </a:lvl1pPr>
          </a:lstStyle>
          <a:p>
            <a:pPr>
              <a:defRPr/>
            </a:pPr>
            <a:fld id="{0956BDBF-EBED-499B-A428-38874B714874}" type="slidenum">
              <a:rPr lang="de-DE" altLang="de-DE"/>
              <a:pPr>
                <a:defRPr/>
              </a:pPr>
              <a:t>‹Nr.›</a:t>
            </a:fld>
            <a:endParaRPr lang="de-DE" altLang="de-DE"/>
          </a:p>
        </p:txBody>
      </p:sp>
    </p:spTree>
    <p:extLst>
      <p:ext uri="{BB962C8B-B14F-4D97-AF65-F5344CB8AC3E}">
        <p14:creationId xmlns:p14="http://schemas.microsoft.com/office/powerpoint/2010/main" val="3247839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89D8D389-B218-45A1-B821-0FE99CD23FAB}"/>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49B278B7-8DC0-4F0B-8390-1F887874A417}"/>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BCE66D0D-9415-4E11-A93E-35FA56403B6F}"/>
              </a:ext>
            </a:extLst>
          </p:cNvPr>
          <p:cNvSpPr>
            <a:spLocks noGrp="1"/>
          </p:cNvSpPr>
          <p:nvPr>
            <p:ph type="sldNum" sz="quarter" idx="12"/>
          </p:nvPr>
        </p:nvSpPr>
        <p:spPr/>
        <p:txBody>
          <a:bodyPr/>
          <a:lstStyle>
            <a:lvl1pPr>
              <a:defRPr/>
            </a:lvl1pPr>
          </a:lstStyle>
          <a:p>
            <a:pPr>
              <a:defRPr/>
            </a:pPr>
            <a:fld id="{E859BA4F-F488-494D-91B1-56958E275C03}" type="slidenum">
              <a:rPr lang="de-DE" altLang="de-DE"/>
              <a:pPr>
                <a:defRPr/>
              </a:pPr>
              <a:t>‹Nr.›</a:t>
            </a:fld>
            <a:endParaRPr lang="de-DE" altLang="de-DE"/>
          </a:p>
        </p:txBody>
      </p:sp>
    </p:spTree>
    <p:extLst>
      <p:ext uri="{BB962C8B-B14F-4D97-AF65-F5344CB8AC3E}">
        <p14:creationId xmlns:p14="http://schemas.microsoft.com/office/powerpoint/2010/main" val="104915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D6D26F89-0747-4659-8465-9DCF1231FFE5}"/>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8896FF2B-501B-4F05-8DAF-F32B829E17A7}"/>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174CF66E-B5D9-488F-B6B6-9D532758C89B}"/>
              </a:ext>
            </a:extLst>
          </p:cNvPr>
          <p:cNvSpPr>
            <a:spLocks noGrp="1"/>
          </p:cNvSpPr>
          <p:nvPr>
            <p:ph type="sldNum" sz="quarter" idx="12"/>
          </p:nvPr>
        </p:nvSpPr>
        <p:spPr/>
        <p:txBody>
          <a:bodyPr/>
          <a:lstStyle>
            <a:lvl1pPr>
              <a:defRPr/>
            </a:lvl1pPr>
          </a:lstStyle>
          <a:p>
            <a:pPr>
              <a:defRPr/>
            </a:pPr>
            <a:fld id="{B1E2EAB7-FFA9-46D2-BE75-E5F5F7EC8B99}" type="slidenum">
              <a:rPr lang="de-DE" altLang="de-DE"/>
              <a:pPr>
                <a:defRPr/>
              </a:pPr>
              <a:t>‹Nr.›</a:t>
            </a:fld>
            <a:endParaRPr lang="de-DE" altLang="de-DE"/>
          </a:p>
        </p:txBody>
      </p:sp>
    </p:spTree>
    <p:extLst>
      <p:ext uri="{BB962C8B-B14F-4D97-AF65-F5344CB8AC3E}">
        <p14:creationId xmlns:p14="http://schemas.microsoft.com/office/powerpoint/2010/main" val="294334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a:extLst>
              <a:ext uri="{FF2B5EF4-FFF2-40B4-BE49-F238E27FC236}">
                <a16:creationId xmlns:a16="http://schemas.microsoft.com/office/drawing/2014/main" id="{DD42A3F6-CB77-4153-B70E-F46C50C6AB89}"/>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32AE7F43-5589-4E2F-8E00-CA228D464429}"/>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0FC2CF92-1413-4C16-9E45-AF2CFCA45EEF}"/>
              </a:ext>
            </a:extLst>
          </p:cNvPr>
          <p:cNvSpPr>
            <a:spLocks noGrp="1"/>
          </p:cNvSpPr>
          <p:nvPr>
            <p:ph type="sldNum" sz="quarter" idx="12"/>
          </p:nvPr>
        </p:nvSpPr>
        <p:spPr/>
        <p:txBody>
          <a:bodyPr/>
          <a:lstStyle>
            <a:lvl1pPr>
              <a:defRPr/>
            </a:lvl1pPr>
          </a:lstStyle>
          <a:p>
            <a:pPr>
              <a:defRPr/>
            </a:pPr>
            <a:fld id="{E2CA5E1A-00AC-4417-A71F-A98ED9F6DD95}" type="slidenum">
              <a:rPr lang="de-DE" altLang="de-DE"/>
              <a:pPr>
                <a:defRPr/>
              </a:pPr>
              <a:t>‹Nr.›</a:t>
            </a:fld>
            <a:endParaRPr lang="de-DE" altLang="de-DE"/>
          </a:p>
        </p:txBody>
      </p:sp>
    </p:spTree>
    <p:extLst>
      <p:ext uri="{BB962C8B-B14F-4D97-AF65-F5344CB8AC3E}">
        <p14:creationId xmlns:p14="http://schemas.microsoft.com/office/powerpoint/2010/main" val="285124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EEDF6174-75C1-4CB7-A387-981A9B0BCF37}"/>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0B18F2C9-3161-4BAC-984F-7D42D0C1731C}"/>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9A2496B0-D676-4477-9A64-E26468439902}"/>
              </a:ext>
            </a:extLst>
          </p:cNvPr>
          <p:cNvSpPr>
            <a:spLocks noGrp="1"/>
          </p:cNvSpPr>
          <p:nvPr>
            <p:ph type="sldNum" sz="quarter" idx="12"/>
          </p:nvPr>
        </p:nvSpPr>
        <p:spPr/>
        <p:txBody>
          <a:bodyPr/>
          <a:lstStyle>
            <a:lvl1pPr>
              <a:defRPr/>
            </a:lvl1pPr>
          </a:lstStyle>
          <a:p>
            <a:pPr>
              <a:defRPr/>
            </a:pPr>
            <a:fld id="{715442AA-10E1-4826-A059-539A833DE24F}" type="slidenum">
              <a:rPr lang="de-DE" altLang="de-DE"/>
              <a:pPr>
                <a:defRPr/>
              </a:pPr>
              <a:t>‹Nr.›</a:t>
            </a:fld>
            <a:endParaRPr lang="de-DE" altLang="de-DE"/>
          </a:p>
        </p:txBody>
      </p:sp>
    </p:spTree>
    <p:extLst>
      <p:ext uri="{BB962C8B-B14F-4D97-AF65-F5344CB8AC3E}">
        <p14:creationId xmlns:p14="http://schemas.microsoft.com/office/powerpoint/2010/main" val="13870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629842" y="1878806"/>
            <a:ext cx="3868340" cy="2763441"/>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4629150" y="1878806"/>
            <a:ext cx="3887391" cy="2763441"/>
          </a:xfrm>
        </p:spPr>
        <p:txBody>
          <a:bodyPr/>
          <a:lstStyle/>
          <a:p>
            <a:pPr lvl="0"/>
            <a:r>
              <a:rPr lang="de-DE"/>
              <a:t>Mastertextformat bearbeiten
Zweite Ebene
Dritte Ebene
Vierte Ebene
Fünfte Ebene</a:t>
            </a:r>
            <a:endParaRPr lang="en-US" dirty="0"/>
          </a:p>
        </p:txBody>
      </p:sp>
      <p:sp>
        <p:nvSpPr>
          <p:cNvPr id="7" name="Date Placeholder 6">
            <a:extLst>
              <a:ext uri="{FF2B5EF4-FFF2-40B4-BE49-F238E27FC236}">
                <a16:creationId xmlns:a16="http://schemas.microsoft.com/office/drawing/2014/main" id="{08E9AFA3-F847-442E-BDCB-E6D2697621E2}"/>
              </a:ext>
            </a:extLst>
          </p:cNvPr>
          <p:cNvSpPr>
            <a:spLocks noGrp="1"/>
          </p:cNvSpPr>
          <p:nvPr>
            <p:ph type="dt" sz="half" idx="10"/>
          </p:nvPr>
        </p:nvSpPr>
        <p:spPr/>
        <p:txBody>
          <a:bodyPr/>
          <a:lstStyle>
            <a:lvl1pPr>
              <a:defRPr/>
            </a:lvl1pPr>
          </a:lstStyle>
          <a:p>
            <a:pPr>
              <a:defRPr/>
            </a:pPr>
            <a:endParaRPr lang="de-DE" altLang="de-DE"/>
          </a:p>
        </p:txBody>
      </p:sp>
      <p:sp>
        <p:nvSpPr>
          <p:cNvPr id="8" name="Footer Placeholder 7">
            <a:extLst>
              <a:ext uri="{FF2B5EF4-FFF2-40B4-BE49-F238E27FC236}">
                <a16:creationId xmlns:a16="http://schemas.microsoft.com/office/drawing/2014/main" id="{86EAB58D-5BB6-4F8D-BF62-2AD1D825371E}"/>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9" name="Slide Number Placeholder 8">
            <a:extLst>
              <a:ext uri="{FF2B5EF4-FFF2-40B4-BE49-F238E27FC236}">
                <a16:creationId xmlns:a16="http://schemas.microsoft.com/office/drawing/2014/main" id="{9083DA58-9C95-4A56-849C-074C74E422E7}"/>
              </a:ext>
            </a:extLst>
          </p:cNvPr>
          <p:cNvSpPr>
            <a:spLocks noGrp="1"/>
          </p:cNvSpPr>
          <p:nvPr>
            <p:ph type="sldNum" sz="quarter" idx="12"/>
          </p:nvPr>
        </p:nvSpPr>
        <p:spPr/>
        <p:txBody>
          <a:bodyPr/>
          <a:lstStyle>
            <a:lvl1pPr>
              <a:defRPr/>
            </a:lvl1pPr>
          </a:lstStyle>
          <a:p>
            <a:pPr>
              <a:defRPr/>
            </a:pPr>
            <a:fld id="{76220804-6DAD-44AD-AA63-9C429C7495F2}" type="slidenum">
              <a:rPr lang="de-DE" altLang="de-DE"/>
              <a:pPr>
                <a:defRPr/>
              </a:pPr>
              <a:t>‹Nr.›</a:t>
            </a:fld>
            <a:endParaRPr lang="de-DE" altLang="de-DE"/>
          </a:p>
        </p:txBody>
      </p:sp>
    </p:spTree>
    <p:extLst>
      <p:ext uri="{BB962C8B-B14F-4D97-AF65-F5344CB8AC3E}">
        <p14:creationId xmlns:p14="http://schemas.microsoft.com/office/powerpoint/2010/main" val="199475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a:extLst>
              <a:ext uri="{FF2B5EF4-FFF2-40B4-BE49-F238E27FC236}">
                <a16:creationId xmlns:a16="http://schemas.microsoft.com/office/drawing/2014/main" id="{AE35F340-7524-49B6-BD13-19EE5A00A939}"/>
              </a:ext>
            </a:extLst>
          </p:cNvPr>
          <p:cNvSpPr>
            <a:spLocks noGrp="1"/>
          </p:cNvSpPr>
          <p:nvPr>
            <p:ph type="dt" sz="half" idx="10"/>
          </p:nvPr>
        </p:nvSpPr>
        <p:spPr/>
        <p:txBody>
          <a:bodyPr/>
          <a:lstStyle>
            <a:lvl1pPr>
              <a:defRPr/>
            </a:lvl1pPr>
          </a:lstStyle>
          <a:p>
            <a:pPr>
              <a:defRPr/>
            </a:pPr>
            <a:endParaRPr lang="de-DE" altLang="de-DE"/>
          </a:p>
        </p:txBody>
      </p:sp>
      <p:sp>
        <p:nvSpPr>
          <p:cNvPr id="4" name="Footer Placeholder 3">
            <a:extLst>
              <a:ext uri="{FF2B5EF4-FFF2-40B4-BE49-F238E27FC236}">
                <a16:creationId xmlns:a16="http://schemas.microsoft.com/office/drawing/2014/main" id="{AC82D418-69A7-4D0B-BDBF-6B95C3A0705B}"/>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5" name="Slide Number Placeholder 4">
            <a:extLst>
              <a:ext uri="{FF2B5EF4-FFF2-40B4-BE49-F238E27FC236}">
                <a16:creationId xmlns:a16="http://schemas.microsoft.com/office/drawing/2014/main" id="{C4021ABF-5F58-4FF5-9EAC-0BEC0B568604}"/>
              </a:ext>
            </a:extLst>
          </p:cNvPr>
          <p:cNvSpPr>
            <a:spLocks noGrp="1"/>
          </p:cNvSpPr>
          <p:nvPr>
            <p:ph type="sldNum" sz="quarter" idx="12"/>
          </p:nvPr>
        </p:nvSpPr>
        <p:spPr/>
        <p:txBody>
          <a:bodyPr/>
          <a:lstStyle>
            <a:lvl1pPr>
              <a:defRPr/>
            </a:lvl1pPr>
          </a:lstStyle>
          <a:p>
            <a:pPr>
              <a:defRPr/>
            </a:pPr>
            <a:fld id="{B1DD77BC-3486-4CD5-9D8A-45DE07240661}" type="slidenum">
              <a:rPr lang="de-DE" altLang="de-DE"/>
              <a:pPr>
                <a:defRPr/>
              </a:pPr>
              <a:t>‹Nr.›</a:t>
            </a:fld>
            <a:endParaRPr lang="de-DE" altLang="de-DE"/>
          </a:p>
        </p:txBody>
      </p:sp>
    </p:spTree>
    <p:extLst>
      <p:ext uri="{BB962C8B-B14F-4D97-AF65-F5344CB8AC3E}">
        <p14:creationId xmlns:p14="http://schemas.microsoft.com/office/powerpoint/2010/main" val="151874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FAD2B-FA54-46D4-AAE9-10269366CA92}"/>
              </a:ext>
            </a:extLst>
          </p:cNvPr>
          <p:cNvSpPr>
            <a:spLocks noGrp="1"/>
          </p:cNvSpPr>
          <p:nvPr>
            <p:ph type="dt" sz="half" idx="10"/>
          </p:nvPr>
        </p:nvSpPr>
        <p:spPr/>
        <p:txBody>
          <a:bodyPr/>
          <a:lstStyle>
            <a:lvl1pPr>
              <a:defRPr/>
            </a:lvl1pPr>
          </a:lstStyle>
          <a:p>
            <a:pPr>
              <a:defRPr/>
            </a:pPr>
            <a:endParaRPr lang="de-DE" altLang="de-DE"/>
          </a:p>
        </p:txBody>
      </p:sp>
      <p:sp>
        <p:nvSpPr>
          <p:cNvPr id="3" name="Footer Placeholder 2">
            <a:extLst>
              <a:ext uri="{FF2B5EF4-FFF2-40B4-BE49-F238E27FC236}">
                <a16:creationId xmlns:a16="http://schemas.microsoft.com/office/drawing/2014/main" id="{F264AA46-CF86-4EE4-9A71-8055594AC315}"/>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4" name="Slide Number Placeholder 3">
            <a:extLst>
              <a:ext uri="{FF2B5EF4-FFF2-40B4-BE49-F238E27FC236}">
                <a16:creationId xmlns:a16="http://schemas.microsoft.com/office/drawing/2014/main" id="{DCB01794-DF8C-4C8C-A1D6-66A2FD25B9D5}"/>
              </a:ext>
            </a:extLst>
          </p:cNvPr>
          <p:cNvSpPr>
            <a:spLocks noGrp="1"/>
          </p:cNvSpPr>
          <p:nvPr>
            <p:ph type="sldNum" sz="quarter" idx="12"/>
          </p:nvPr>
        </p:nvSpPr>
        <p:spPr/>
        <p:txBody>
          <a:bodyPr/>
          <a:lstStyle>
            <a:lvl1pPr>
              <a:defRPr/>
            </a:lvl1pPr>
          </a:lstStyle>
          <a:p>
            <a:pPr>
              <a:defRPr/>
            </a:pPr>
            <a:fld id="{DB26F0E1-84D5-413D-B37B-E69F5B7281DF}" type="slidenum">
              <a:rPr lang="de-DE" altLang="de-DE"/>
              <a:pPr>
                <a:defRPr/>
              </a:pPr>
              <a:t>‹Nr.›</a:t>
            </a:fld>
            <a:endParaRPr lang="de-DE" altLang="de-DE"/>
          </a:p>
        </p:txBody>
      </p:sp>
    </p:spTree>
    <p:extLst>
      <p:ext uri="{BB962C8B-B14F-4D97-AF65-F5344CB8AC3E}">
        <p14:creationId xmlns:p14="http://schemas.microsoft.com/office/powerpoint/2010/main" val="10817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2656B006-7A60-4582-94DB-038662628D73}"/>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E78F3811-27FF-40FE-9305-236A5BEFF9E1}"/>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A4C76472-9587-45C5-94FF-FBF0A75D696F}"/>
              </a:ext>
            </a:extLst>
          </p:cNvPr>
          <p:cNvSpPr>
            <a:spLocks noGrp="1"/>
          </p:cNvSpPr>
          <p:nvPr>
            <p:ph type="sldNum" sz="quarter" idx="12"/>
          </p:nvPr>
        </p:nvSpPr>
        <p:spPr/>
        <p:txBody>
          <a:bodyPr/>
          <a:lstStyle>
            <a:lvl1pPr>
              <a:defRPr/>
            </a:lvl1pPr>
          </a:lstStyle>
          <a:p>
            <a:pPr>
              <a:defRPr/>
            </a:pPr>
            <a:fld id="{0AE11446-78E8-4A49-A321-C032AFEC1FB3}" type="slidenum">
              <a:rPr lang="de-DE" altLang="de-DE"/>
              <a:pPr>
                <a:defRPr/>
              </a:pPr>
              <a:t>‹Nr.›</a:t>
            </a:fld>
            <a:endParaRPr lang="de-DE" altLang="de-DE"/>
          </a:p>
        </p:txBody>
      </p:sp>
    </p:spTree>
    <p:extLst>
      <p:ext uri="{BB962C8B-B14F-4D97-AF65-F5344CB8AC3E}">
        <p14:creationId xmlns:p14="http://schemas.microsoft.com/office/powerpoint/2010/main" val="251821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740569"/>
            <a:ext cx="4629150" cy="3655219"/>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de-DE" noProof="0"/>
              <a:t>Bild durch Klicken auf Symbol hinzufügen</a:t>
            </a:r>
            <a:endParaRPr lang="en-US" noProof="0"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
Zweite Ebene
Dritte Ebene
Vierte Ebene
Fünfte Ebene</a:t>
            </a:r>
            <a:endParaRPr lang="en-US" dirty="0"/>
          </a:p>
        </p:txBody>
      </p:sp>
      <p:sp>
        <p:nvSpPr>
          <p:cNvPr id="5" name="Date Placeholder 4">
            <a:extLst>
              <a:ext uri="{FF2B5EF4-FFF2-40B4-BE49-F238E27FC236}">
                <a16:creationId xmlns:a16="http://schemas.microsoft.com/office/drawing/2014/main" id="{2AE58226-C666-4B2C-BD19-A3F14EA76CA9}"/>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5">
            <a:extLst>
              <a:ext uri="{FF2B5EF4-FFF2-40B4-BE49-F238E27FC236}">
                <a16:creationId xmlns:a16="http://schemas.microsoft.com/office/drawing/2014/main" id="{11E8D6C2-83E1-43BF-976D-7235A140EEED}"/>
              </a:ext>
            </a:extLst>
          </p:cNvPr>
          <p:cNvSpPr>
            <a:spLocks noGrp="1"/>
          </p:cNvSpPr>
          <p:nvPr>
            <p:ph type="ftr" sz="quarter" idx="11"/>
          </p:nvPr>
        </p:nvSpPr>
        <p:spPr/>
        <p:txBody>
          <a:bodyPr/>
          <a:lstStyle>
            <a:lvl1pPr>
              <a:defRPr/>
            </a:lvl1pPr>
          </a:lstStyle>
          <a:p>
            <a:pPr>
              <a:defRPr/>
            </a:pPr>
            <a:r>
              <a:rPr lang="en-US" altLang="de-DE"/>
              <a:t>Fashion DIET</a:t>
            </a:r>
            <a:endParaRPr lang="de-DE" altLang="de-DE"/>
          </a:p>
        </p:txBody>
      </p:sp>
      <p:sp>
        <p:nvSpPr>
          <p:cNvPr id="7" name="Slide Number Placeholder 6">
            <a:extLst>
              <a:ext uri="{FF2B5EF4-FFF2-40B4-BE49-F238E27FC236}">
                <a16:creationId xmlns:a16="http://schemas.microsoft.com/office/drawing/2014/main" id="{B9FDC92B-4BA1-4937-B30A-1D815FC1F2F3}"/>
              </a:ext>
            </a:extLst>
          </p:cNvPr>
          <p:cNvSpPr>
            <a:spLocks noGrp="1"/>
          </p:cNvSpPr>
          <p:nvPr>
            <p:ph type="sldNum" sz="quarter" idx="12"/>
          </p:nvPr>
        </p:nvSpPr>
        <p:spPr/>
        <p:txBody>
          <a:bodyPr/>
          <a:lstStyle>
            <a:lvl1pPr>
              <a:defRPr/>
            </a:lvl1pPr>
          </a:lstStyle>
          <a:p>
            <a:pPr>
              <a:defRPr/>
            </a:pPr>
            <a:fld id="{704C84BD-52EE-4066-9113-B7F9CD37BCA4}" type="slidenum">
              <a:rPr lang="de-DE" altLang="de-DE"/>
              <a:pPr>
                <a:defRPr/>
              </a:pPr>
              <a:t>‹Nr.›</a:t>
            </a:fld>
            <a:endParaRPr lang="de-DE" altLang="de-DE"/>
          </a:p>
        </p:txBody>
      </p:sp>
    </p:spTree>
    <p:extLst>
      <p:ext uri="{BB962C8B-B14F-4D97-AF65-F5344CB8AC3E}">
        <p14:creationId xmlns:p14="http://schemas.microsoft.com/office/powerpoint/2010/main" val="24238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00989A1-332D-43DF-B9D1-5E8BFE4C54C7}"/>
              </a:ext>
            </a:extLst>
          </p:cNvPr>
          <p:cNvSpPr>
            <a:spLocks noGrp="1" noChangeArrowheads="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Mastertitelformat bearbeiten</a:t>
            </a:r>
            <a:endParaRPr lang="en-US" altLang="de-DE"/>
          </a:p>
        </p:txBody>
      </p:sp>
      <p:sp>
        <p:nvSpPr>
          <p:cNvPr id="1027" name="Text Placeholder 2">
            <a:extLst>
              <a:ext uri="{FF2B5EF4-FFF2-40B4-BE49-F238E27FC236}">
                <a16:creationId xmlns:a16="http://schemas.microsoft.com/office/drawing/2014/main" id="{03963C41-0503-4966-8D8C-3F156702929D}"/>
              </a:ext>
            </a:extLst>
          </p:cNvPr>
          <p:cNvSpPr>
            <a:spLocks noGrp="1" noChangeArrowheads="1"/>
          </p:cNvSpPr>
          <p:nvPr>
            <p:ph type="body" idx="1"/>
          </p:nvPr>
        </p:nvSpPr>
        <p:spPr bwMode="auto">
          <a:xfrm>
            <a:off x="628650" y="1370013"/>
            <a:ext cx="7886700"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Mastertextformat bearbeiten
Zweite Ebene
Dritte Ebene
Vierte Ebene
Fünfte Ebene</a:t>
            </a:r>
            <a:endParaRPr lang="en-US" altLang="de-DE"/>
          </a:p>
        </p:txBody>
      </p:sp>
      <p:sp>
        <p:nvSpPr>
          <p:cNvPr id="4" name="Date Placeholder 3">
            <a:extLst>
              <a:ext uri="{FF2B5EF4-FFF2-40B4-BE49-F238E27FC236}">
                <a16:creationId xmlns:a16="http://schemas.microsoft.com/office/drawing/2014/main" id="{CEADD1DF-56B3-49A7-8D05-FA99D8AD60F5}"/>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de-DE" altLang="de-DE"/>
              <a:t>Nr.</a:t>
            </a:r>
          </a:p>
        </p:txBody>
      </p:sp>
      <p:sp>
        <p:nvSpPr>
          <p:cNvPr id="5" name="Footer Placeholder 4">
            <a:extLst>
              <a:ext uri="{FF2B5EF4-FFF2-40B4-BE49-F238E27FC236}">
                <a16:creationId xmlns:a16="http://schemas.microsoft.com/office/drawing/2014/main" id="{6D19D26E-28E5-4E55-84BD-35746DA8286C}"/>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ltLang="de-DE"/>
              <a:t>Fashion DIET</a:t>
            </a:r>
            <a:endParaRPr lang="de-DE" altLang="de-DE"/>
          </a:p>
        </p:txBody>
      </p:sp>
      <p:sp>
        <p:nvSpPr>
          <p:cNvPr id="6" name="Slide Number Placeholder 5">
            <a:extLst>
              <a:ext uri="{FF2B5EF4-FFF2-40B4-BE49-F238E27FC236}">
                <a16:creationId xmlns:a16="http://schemas.microsoft.com/office/drawing/2014/main" id="{005E6EBA-E3BE-4448-B108-5E342E8B98A5}"/>
              </a:ext>
            </a:extLst>
          </p:cNvPr>
          <p:cNvSpPr>
            <a:spLocks noGrp="1"/>
          </p:cNvSpPr>
          <p:nvPr>
            <p:ph type="sldNum" sz="quarter" idx="4"/>
          </p:nvPr>
        </p:nvSpPr>
        <p:spPr>
          <a:xfrm>
            <a:off x="5003800" y="4773613"/>
            <a:ext cx="2057400" cy="274637"/>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a:defRPr/>
            </a:pPr>
            <a:fld id="{AE28C645-8CC3-44A5-8EFB-ACC12C3A2A5C}" type="slidenum">
              <a:rPr lang="en-US" altLang="de-DE"/>
              <a:pPr>
                <a:defRPr/>
              </a:pPr>
              <a:t>‹Nr.›</a:t>
            </a:fld>
            <a:endParaRPr lang="en-US" altLang="de-DE"/>
          </a:p>
        </p:txBody>
      </p:sp>
      <p:pic>
        <p:nvPicPr>
          <p:cNvPr id="1031" name="Grafik 3">
            <a:extLst>
              <a:ext uri="{FF2B5EF4-FFF2-40B4-BE49-F238E27FC236}">
                <a16:creationId xmlns:a16="http://schemas.microsoft.com/office/drawing/2014/main" id="{1BBA8BCA-68D8-4899-8B2F-4E4AE32A9CB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281988" y="87313"/>
            <a:ext cx="7381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2" name="Gruppieren 5">
            <a:extLst>
              <a:ext uri="{FF2B5EF4-FFF2-40B4-BE49-F238E27FC236}">
                <a16:creationId xmlns:a16="http://schemas.microsoft.com/office/drawing/2014/main" id="{B577F86A-CDEB-4C99-8CC0-74FE93515870}"/>
              </a:ext>
            </a:extLst>
          </p:cNvPr>
          <p:cNvGrpSpPr>
            <a:grpSpLocks/>
          </p:cNvGrpSpPr>
          <p:nvPr userDrawn="1"/>
        </p:nvGrpSpPr>
        <p:grpSpPr bwMode="auto">
          <a:xfrm>
            <a:off x="0" y="0"/>
            <a:ext cx="107950" cy="5143500"/>
            <a:chOff x="0" y="0"/>
            <a:chExt cx="251520" cy="5893145"/>
          </a:xfrm>
        </p:grpSpPr>
        <p:sp>
          <p:nvSpPr>
            <p:cNvPr id="10" name="Rechteck 9">
              <a:extLst>
                <a:ext uri="{FF2B5EF4-FFF2-40B4-BE49-F238E27FC236}">
                  <a16:creationId xmlns:a16="http://schemas.microsoft.com/office/drawing/2014/main" id="{6BB9D454-6F3C-4951-A66C-D2477662BB48}"/>
                </a:ext>
              </a:extLst>
            </p:cNvPr>
            <p:cNvSpPr/>
            <p:nvPr userDrawn="1"/>
          </p:nvSpPr>
          <p:spPr>
            <a:xfrm>
              <a:off x="0" y="0"/>
              <a:ext cx="251520" cy="1178629"/>
            </a:xfrm>
            <a:prstGeom prst="rect">
              <a:avLst/>
            </a:prstGeom>
            <a:solidFill>
              <a:srgbClr val="4952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1" name="Rechteck 10">
              <a:extLst>
                <a:ext uri="{FF2B5EF4-FFF2-40B4-BE49-F238E27FC236}">
                  <a16:creationId xmlns:a16="http://schemas.microsoft.com/office/drawing/2014/main" id="{1E24D399-C3A1-4F3B-9D72-201DD9445329}"/>
                </a:ext>
              </a:extLst>
            </p:cNvPr>
            <p:cNvSpPr/>
            <p:nvPr userDrawn="1"/>
          </p:nvSpPr>
          <p:spPr>
            <a:xfrm>
              <a:off x="0" y="1178629"/>
              <a:ext cx="251520" cy="1178629"/>
            </a:xfrm>
            <a:prstGeom prst="rect">
              <a:avLst/>
            </a:prstGeom>
            <a:solidFill>
              <a:srgbClr val="FC300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2" name="Rechteck 11">
              <a:extLst>
                <a:ext uri="{FF2B5EF4-FFF2-40B4-BE49-F238E27FC236}">
                  <a16:creationId xmlns:a16="http://schemas.microsoft.com/office/drawing/2014/main" id="{FC302E37-E404-4C57-87D7-079E3004FB1D}"/>
                </a:ext>
              </a:extLst>
            </p:cNvPr>
            <p:cNvSpPr/>
            <p:nvPr userDrawn="1"/>
          </p:nvSpPr>
          <p:spPr>
            <a:xfrm>
              <a:off x="0" y="2357258"/>
              <a:ext cx="251520" cy="1178629"/>
            </a:xfrm>
            <a:prstGeom prst="rect">
              <a:avLst/>
            </a:prstGeom>
            <a:solidFill>
              <a:srgbClr val="FFFB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 name="Rechteck 12">
              <a:extLst>
                <a:ext uri="{FF2B5EF4-FFF2-40B4-BE49-F238E27FC236}">
                  <a16:creationId xmlns:a16="http://schemas.microsoft.com/office/drawing/2014/main" id="{7DEDE01A-DAE2-4294-ACB5-9EBF5D4038B7}"/>
                </a:ext>
              </a:extLst>
            </p:cNvPr>
            <p:cNvSpPr/>
            <p:nvPr userDrawn="1"/>
          </p:nvSpPr>
          <p:spPr>
            <a:xfrm>
              <a:off x="0" y="3535887"/>
              <a:ext cx="251520" cy="1178629"/>
            </a:xfrm>
            <a:prstGeom prst="rect">
              <a:avLst/>
            </a:prstGeom>
            <a:solidFill>
              <a:srgbClr val="0BAA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4" name="Rechteck 13">
              <a:extLst>
                <a:ext uri="{FF2B5EF4-FFF2-40B4-BE49-F238E27FC236}">
                  <a16:creationId xmlns:a16="http://schemas.microsoft.com/office/drawing/2014/main" id="{E055A457-5ECE-4389-A658-F722254B9ECB}"/>
                </a:ext>
              </a:extLst>
            </p:cNvPr>
            <p:cNvSpPr/>
            <p:nvPr userDrawn="1"/>
          </p:nvSpPr>
          <p:spPr>
            <a:xfrm>
              <a:off x="0" y="4714516"/>
              <a:ext cx="251520" cy="117862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grpSp>
      <p:pic>
        <p:nvPicPr>
          <p:cNvPr id="1033" name="Grafik 7">
            <a:extLst>
              <a:ext uri="{FF2B5EF4-FFF2-40B4-BE49-F238E27FC236}">
                <a16:creationId xmlns:a16="http://schemas.microsoft.com/office/drawing/2014/main" id="{474D48D3-2502-45B2-BEDF-C30E40F17B41}"/>
              </a:ext>
            </a:extLst>
          </p:cNvPr>
          <p:cNvPicPr>
            <a:picLocks noChangeAspect="1" noChangeArrowheads="1"/>
          </p:cNvPicPr>
          <p:nvPr userDrawn="1"/>
        </p:nvPicPr>
        <p:blipFill>
          <a:blip r:embed="rId14" cstate="hqprint">
            <a:extLst>
              <a:ext uri="{28A0092B-C50C-407E-A947-70E740481C1C}">
                <a14:useLocalDpi xmlns:a14="http://schemas.microsoft.com/office/drawing/2010/main" val="0"/>
              </a:ext>
            </a:extLst>
          </a:blip>
          <a:srcRect/>
          <a:stretch>
            <a:fillRect/>
          </a:stretch>
        </p:blipFill>
        <p:spPr bwMode="auto">
          <a:xfrm>
            <a:off x="7418388" y="4737100"/>
            <a:ext cx="167005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15" r:id="rId4"/>
    <p:sldLayoutId id="2147484516" r:id="rId5"/>
    <p:sldLayoutId id="2147484517" r:id="rId6"/>
    <p:sldLayoutId id="2147484518" r:id="rId7"/>
    <p:sldLayoutId id="2147484519" r:id="rId8"/>
    <p:sldLayoutId id="2147484520" r:id="rId9"/>
    <p:sldLayoutId id="2147484521" r:id="rId10"/>
    <p:sldLayoutId id="2147484522" r:id="rId11"/>
  </p:sldLayoutIdLst>
  <p:hf hd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Marcus.adam@reutlingen-university.de" TargetMode="External"/><Relationship Id="rId2" Type="http://schemas.openxmlformats.org/officeDocument/2006/relationships/hyperlink" Target="mailto:Deniz.koeksal@reutlingen-universi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a:extLst>
              <a:ext uri="{FF2B5EF4-FFF2-40B4-BE49-F238E27FC236}">
                <a16:creationId xmlns:a16="http://schemas.microsoft.com/office/drawing/2014/main" id="{4BC99987-8037-4862-AF0A-40CBE6613C4E}"/>
              </a:ext>
            </a:extLst>
          </p:cNvPr>
          <p:cNvSpPr>
            <a:spLocks noGrp="1" noChangeArrowheads="1"/>
          </p:cNvSpPr>
          <p:nvPr>
            <p:ph type="title"/>
          </p:nvPr>
        </p:nvSpPr>
        <p:spPr>
          <a:xfrm>
            <a:off x="1373188" y="1612900"/>
            <a:ext cx="6943725" cy="671513"/>
          </a:xfrm>
        </p:spPr>
        <p:txBody>
          <a:bodyPr/>
          <a:lstStyle/>
          <a:p>
            <a:pPr algn="ctr" eaLnBrk="1" hangingPunct="1"/>
            <a:r>
              <a:rPr lang="en-GB" altLang="de-DE" sz="5400" dirty="0"/>
              <a:t>Social Risk Management in Fashion Supply Chains</a:t>
            </a:r>
            <a:endParaRPr lang="en-GB" altLang="de-DE" sz="5400" dirty="0">
              <a:cs typeface="Calibri Light"/>
            </a:endParaRPr>
          </a:p>
        </p:txBody>
      </p:sp>
      <p:pic>
        <p:nvPicPr>
          <p:cNvPr id="18435" name="Grafik 7">
            <a:extLst>
              <a:ext uri="{FF2B5EF4-FFF2-40B4-BE49-F238E27FC236}">
                <a16:creationId xmlns:a16="http://schemas.microsoft.com/office/drawing/2014/main" id="{33E38861-3CF2-4243-A37D-C7961F43BF87}"/>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65888" y="3514725"/>
            <a:ext cx="10922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Grafik 8">
            <a:extLst>
              <a:ext uri="{FF2B5EF4-FFF2-40B4-BE49-F238E27FC236}">
                <a16:creationId xmlns:a16="http://schemas.microsoft.com/office/drawing/2014/main" id="{9C60FEEA-D41D-483F-B525-EFD89D5942E2}"/>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16088" y="351472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Grafik 1">
            <a:extLst>
              <a:ext uri="{FF2B5EF4-FFF2-40B4-BE49-F238E27FC236}">
                <a16:creationId xmlns:a16="http://schemas.microsoft.com/office/drawing/2014/main" id="{EB3E19FC-061B-4DB9-A9FD-272EFFCDBB45}"/>
              </a:ext>
            </a:extLst>
          </p:cNvPr>
          <p:cNvPicPr>
            <a:picLocks noChangeAspect="1"/>
          </p:cNvPicPr>
          <p:nvPr/>
        </p:nvPicPr>
        <p:blipFill>
          <a:blip r:embed="rId4">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5192713" y="3432175"/>
            <a:ext cx="917575"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Grafik 1">
            <a:extLst>
              <a:ext uri="{FF2B5EF4-FFF2-40B4-BE49-F238E27FC236}">
                <a16:creationId xmlns:a16="http://schemas.microsoft.com/office/drawing/2014/main" id="{6EB1EA39-26A0-4E35-B28A-BD5EA7664B9E}"/>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28975" y="3860800"/>
            <a:ext cx="1531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endParaRPr lang="de-DE" altLang="de-DE" sz="2400" dirty="0"/>
          </a:p>
          <a:p>
            <a:pPr marL="0" lvl="0" indent="0" defTabSz="914400">
              <a:lnSpc>
                <a:spcPct val="100000"/>
              </a:lnSpc>
              <a:spcBef>
                <a:spcPct val="30000"/>
              </a:spcBef>
              <a:buNone/>
              <a:defRPr/>
            </a:pPr>
            <a:r>
              <a:rPr lang="en-US" sz="2400" dirty="0"/>
              <a:t>In light of the globally dispersed apparel supply chain network the intense involvement of lower-tier suppliers in apparel supply chains makes it complicated to manage environmental and social issues because the buying firms lack of information and have less impact on lower-tier suppliers</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10</a:t>
            </a:fld>
            <a:endParaRPr lang="de-DE" altLang="de-DE">
              <a:solidFill>
                <a:srgbClr val="898989"/>
              </a:solidFill>
            </a:endParaRPr>
          </a:p>
        </p:txBody>
      </p:sp>
    </p:spTree>
    <p:extLst>
      <p:ext uri="{BB962C8B-B14F-4D97-AF65-F5344CB8AC3E}">
        <p14:creationId xmlns:p14="http://schemas.microsoft.com/office/powerpoint/2010/main" val="386052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Lower-tier suppliers are considered being less responsive for social and environmental issues and have weak relationships with the downstream supply chain </a:t>
            </a:r>
          </a:p>
          <a:p>
            <a:r>
              <a:rPr lang="en-GB" sz="2400" dirty="0"/>
              <a:t>due to the complex and long supply chains there is a substantial lack of visibility as they indicate that apparel retailers might even not know the suppliers who manufacture their garments what can induce considerable social risks such as the use of child labour </a:t>
            </a:r>
            <a:endParaRPr lang="de-DE" altLang="de-DE" sz="2400" dirty="0"/>
          </a:p>
          <a:p>
            <a:endParaRPr lang="en-GB" sz="2400" dirty="0"/>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11</a:t>
            </a:fld>
            <a:endParaRPr lang="de-DE" altLang="de-DE">
              <a:solidFill>
                <a:srgbClr val="898989"/>
              </a:solidFill>
            </a:endParaRPr>
          </a:p>
        </p:txBody>
      </p:sp>
    </p:spTree>
    <p:extLst>
      <p:ext uri="{BB962C8B-B14F-4D97-AF65-F5344CB8AC3E}">
        <p14:creationId xmlns:p14="http://schemas.microsoft.com/office/powerpoint/2010/main" val="211468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Carter and Rogers (2008, p. 368), define SSCM as </a:t>
            </a:r>
            <a:r>
              <a:rPr lang="en-GB" sz="2400" i="1" dirty="0"/>
              <a:t>“the strategic, transparent integration and achievement of an organization's social, environmental, and economic goals in the systemic coordination of key </a:t>
            </a:r>
            <a:r>
              <a:rPr lang="en-GB" sz="2400" i="1" dirty="0" err="1"/>
              <a:t>interorganizational</a:t>
            </a:r>
            <a:r>
              <a:rPr lang="en-GB" sz="2400" i="1" dirty="0"/>
              <a:t> business processes for improving the long‐term economic performance of the individual company and its supply chains”</a:t>
            </a:r>
            <a:endParaRPr lang="de-DE" altLang="de-DE" sz="2400" dirty="0"/>
          </a:p>
          <a:p>
            <a:endParaRPr lang="en-GB" sz="2400" dirty="0"/>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12</a:t>
            </a:fld>
            <a:endParaRPr lang="de-DE" altLang="de-DE">
              <a:solidFill>
                <a:srgbClr val="898989"/>
              </a:solidFill>
            </a:endParaRPr>
          </a:p>
        </p:txBody>
      </p:sp>
    </p:spTree>
    <p:extLst>
      <p:ext uri="{BB962C8B-B14F-4D97-AF65-F5344CB8AC3E}">
        <p14:creationId xmlns:p14="http://schemas.microsoft.com/office/powerpoint/2010/main" val="3458712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Ahi and Searcy (2013, p. 339) define SSCM as </a:t>
            </a:r>
            <a:r>
              <a:rPr lang="en-US" sz="2400" i="1" dirty="0"/>
              <a:t>“creation of coordinated supply chains through the voluntary integration of economic, environmental, and social considerations with key inter-organizational business systems designed to efficiently and effectively manage the material, information, and capital flows associated with the procurement, production, and distribution of products or services in order to meet stakeholder requirements and improve the profitability, competitiveness, and resilience of the organization over the short- and long-term”.</a:t>
            </a:r>
          </a:p>
          <a:p>
            <a:endParaRPr lang="en-GB" sz="2400" dirty="0"/>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13</a:t>
            </a:fld>
            <a:endParaRPr lang="de-DE" altLang="de-DE">
              <a:solidFill>
                <a:srgbClr val="898989"/>
              </a:solidFill>
            </a:endParaRPr>
          </a:p>
        </p:txBody>
      </p:sp>
    </p:spTree>
    <p:extLst>
      <p:ext uri="{BB962C8B-B14F-4D97-AF65-F5344CB8AC3E}">
        <p14:creationId xmlns:p14="http://schemas.microsoft.com/office/powerpoint/2010/main" val="3328482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The integration of economic, ecological and social aspects of business practices and theory to SCM will result in SSCM </a:t>
            </a:r>
          </a:p>
          <a:p>
            <a:r>
              <a:rPr lang="en-GB" sz="2400" dirty="0"/>
              <a:t>SSCM demands a broader perspective of SCM</a:t>
            </a:r>
          </a:p>
          <a:p>
            <a:r>
              <a:rPr lang="en-GB" sz="2400" dirty="0"/>
              <a:t>One concept that concisely shaped the literature on sustainability and its operationalisation is the assessment of a firm`s performance under the umbrella of the triple bottom line (TBL), which recommends the simultaneous commitment to environmental, social, and economic dimensions </a:t>
            </a:r>
          </a:p>
          <a:p>
            <a:endParaRPr lang="en-GB" sz="2400" dirty="0"/>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14</a:t>
            </a:fld>
            <a:endParaRPr lang="de-DE" altLang="de-DE">
              <a:solidFill>
                <a:srgbClr val="898989"/>
              </a:solidFill>
            </a:endParaRPr>
          </a:p>
        </p:txBody>
      </p:sp>
    </p:spTree>
    <p:extLst>
      <p:ext uri="{BB962C8B-B14F-4D97-AF65-F5344CB8AC3E}">
        <p14:creationId xmlns:p14="http://schemas.microsoft.com/office/powerpoint/2010/main" val="2861315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Managing sustainability risks and reputation, meeting consumer demands and stakeholder pressures, or gaining competitive advantages are among the primary motivations for focal companies to approach SSCM</a:t>
            </a:r>
          </a:p>
          <a:p>
            <a:r>
              <a:rPr lang="en-GB" sz="2400" dirty="0"/>
              <a:t>However, there are notable barriers for efficient and effective SSCM such as higher costs, coordination complexity and insufficient or missing communication in the supply chain </a:t>
            </a:r>
          </a:p>
          <a:p>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15</a:t>
            </a:fld>
            <a:endParaRPr lang="de-DE" altLang="de-DE">
              <a:solidFill>
                <a:srgbClr val="898989"/>
              </a:solidFill>
            </a:endParaRPr>
          </a:p>
        </p:txBody>
      </p:sp>
    </p:spTree>
    <p:extLst>
      <p:ext uri="{BB962C8B-B14F-4D97-AF65-F5344CB8AC3E}">
        <p14:creationId xmlns:p14="http://schemas.microsoft.com/office/powerpoint/2010/main" val="1167767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Therefore, supplier evaluation requires specific governance mechanisms and supply chain management capabilities</a:t>
            </a:r>
          </a:p>
          <a:p>
            <a:r>
              <a:rPr lang="en-GB" sz="2400" dirty="0"/>
              <a:t>SCM tenets offer great potential to translate sustainability theory into practice in order to achieve effective SSCM</a:t>
            </a:r>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16</a:t>
            </a:fld>
            <a:endParaRPr lang="de-DE" altLang="de-DE">
              <a:solidFill>
                <a:srgbClr val="898989"/>
              </a:solidFill>
            </a:endParaRPr>
          </a:p>
        </p:txBody>
      </p:sp>
    </p:spTree>
    <p:extLst>
      <p:ext uri="{BB962C8B-B14F-4D97-AF65-F5344CB8AC3E}">
        <p14:creationId xmlns:p14="http://schemas.microsoft.com/office/powerpoint/2010/main" val="1594593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A focal company will consider the adoption of supplier management for risks and performance</a:t>
            </a:r>
          </a:p>
          <a:p>
            <a:r>
              <a:rPr lang="en-GB" sz="2400" dirty="0"/>
              <a:t>integrate management systems such as the SA8000 or </a:t>
            </a:r>
            <a:r>
              <a:rPr lang="en-GB" sz="2400" dirty="0" err="1"/>
              <a:t>CoC`s</a:t>
            </a:r>
            <a:r>
              <a:rPr lang="en-GB" sz="2400" dirty="0"/>
              <a:t> and complement this further with monitoring, evaluation, reporting, and sanctions as supportive means.</a:t>
            </a:r>
            <a:endParaRPr lang="de-DE" sz="2400" dirty="0"/>
          </a:p>
          <a:p>
            <a:endParaRPr lang="en-GB"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17</a:t>
            </a:fld>
            <a:endParaRPr lang="de-DE" altLang="de-DE">
              <a:solidFill>
                <a:srgbClr val="898989"/>
              </a:solidFill>
            </a:endParaRPr>
          </a:p>
        </p:txBody>
      </p:sp>
    </p:spTree>
    <p:extLst>
      <p:ext uri="{BB962C8B-B14F-4D97-AF65-F5344CB8AC3E}">
        <p14:creationId xmlns:p14="http://schemas.microsoft.com/office/powerpoint/2010/main" val="142182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Sustainable</a:t>
            </a:r>
            <a:r>
              <a:rPr lang="de-DE" altLang="de-DE" dirty="0"/>
              <a:t> Supply Chain Management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The preferred outcome translates into the avoidance and mitigation of environmental, social, and economic risks</a:t>
            </a:r>
          </a:p>
          <a:p>
            <a:r>
              <a:rPr lang="en-GB" sz="2400" dirty="0"/>
              <a:t>enhancing the economic, social and environmental performance of the chain by creating win-win situations, addressing trade-offs or assuring minimum sustainability performance </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18</a:t>
            </a:fld>
            <a:endParaRPr lang="de-DE" altLang="de-DE">
              <a:solidFill>
                <a:srgbClr val="898989"/>
              </a:solidFill>
            </a:endParaRPr>
          </a:p>
        </p:txBody>
      </p:sp>
    </p:spTree>
    <p:extLst>
      <p:ext uri="{BB962C8B-B14F-4D97-AF65-F5344CB8AC3E}">
        <p14:creationId xmlns:p14="http://schemas.microsoft.com/office/powerpoint/2010/main" val="1181230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According to the Commission of the European Communities (2011, p. 1), CSR is defined as: </a:t>
            </a:r>
            <a:r>
              <a:rPr lang="en-US" sz="2400" i="1" dirty="0"/>
              <a:t>“The responsibility of enterprises for their impacts on society […] have a process in place to integrate social, environmental, ethical human rights and consumer concerns into their business operations and core strategy in close cooperation with their stakeholders”.</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19</a:t>
            </a:fld>
            <a:endParaRPr lang="de-DE" altLang="de-DE">
              <a:solidFill>
                <a:srgbClr val="898989"/>
              </a:solidFill>
            </a:endParaRPr>
          </a:p>
        </p:txBody>
      </p:sp>
    </p:spTree>
    <p:extLst>
      <p:ext uri="{BB962C8B-B14F-4D97-AF65-F5344CB8AC3E}">
        <p14:creationId xmlns:p14="http://schemas.microsoft.com/office/powerpoint/2010/main" val="334776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5DB1E5-8DAB-45CC-9620-BCB2CE86D168}"/>
              </a:ext>
            </a:extLst>
          </p:cNvPr>
          <p:cNvSpPr>
            <a:spLocks noGrp="1"/>
          </p:cNvSpPr>
          <p:nvPr>
            <p:ph type="title"/>
          </p:nvPr>
        </p:nvSpPr>
        <p:spPr/>
        <p:txBody>
          <a:bodyPr/>
          <a:lstStyle/>
          <a:p>
            <a:r>
              <a:rPr lang="de-DE" dirty="0"/>
              <a:t>Learning </a:t>
            </a:r>
            <a:r>
              <a:rPr lang="de-DE" dirty="0" err="1"/>
              <a:t>objectives</a:t>
            </a:r>
            <a:endParaRPr lang="de-DE" dirty="0"/>
          </a:p>
        </p:txBody>
      </p:sp>
      <p:sp>
        <p:nvSpPr>
          <p:cNvPr id="3" name="Inhaltsplatzhalter 2">
            <a:extLst>
              <a:ext uri="{FF2B5EF4-FFF2-40B4-BE49-F238E27FC236}">
                <a16:creationId xmlns:a16="http://schemas.microsoft.com/office/drawing/2014/main" id="{DA02F717-9837-4620-BAC8-4EDC260D9EE6}"/>
              </a:ext>
            </a:extLst>
          </p:cNvPr>
          <p:cNvSpPr>
            <a:spLocks noGrp="1"/>
          </p:cNvSpPr>
          <p:nvPr>
            <p:ph idx="1"/>
          </p:nvPr>
        </p:nvSpPr>
        <p:spPr/>
        <p:txBody>
          <a:bodyPr/>
          <a:lstStyle/>
          <a:p>
            <a:pPr marL="0" indent="0">
              <a:buNone/>
            </a:pPr>
            <a:r>
              <a:rPr lang="de-DE" dirty="0"/>
              <a:t>After </a:t>
            </a:r>
            <a:r>
              <a:rPr lang="de-DE" dirty="0" err="1"/>
              <a:t>this</a:t>
            </a:r>
            <a:r>
              <a:rPr lang="de-DE" dirty="0"/>
              <a:t> </a:t>
            </a:r>
            <a:r>
              <a:rPr lang="de-DE" dirty="0" err="1"/>
              <a:t>lecture</a:t>
            </a:r>
            <a:r>
              <a:rPr lang="de-DE" dirty="0"/>
              <a:t> </a:t>
            </a:r>
            <a:r>
              <a:rPr lang="de-DE" dirty="0" err="1"/>
              <a:t>students</a:t>
            </a:r>
            <a:r>
              <a:rPr lang="de-DE" dirty="0"/>
              <a:t> </a:t>
            </a:r>
            <a:r>
              <a:rPr lang="de-DE" dirty="0" err="1"/>
              <a:t>should</a:t>
            </a:r>
            <a:r>
              <a:rPr lang="de-DE" dirty="0"/>
              <a:t> </a:t>
            </a:r>
            <a:r>
              <a:rPr lang="de-DE" dirty="0" err="1"/>
              <a:t>be</a:t>
            </a:r>
            <a:r>
              <a:rPr lang="de-DE" dirty="0"/>
              <a:t> </a:t>
            </a:r>
            <a:r>
              <a:rPr lang="de-DE" dirty="0" err="1"/>
              <a:t>able</a:t>
            </a:r>
            <a:r>
              <a:rPr lang="de-DE" dirty="0"/>
              <a:t> </a:t>
            </a:r>
            <a:r>
              <a:rPr lang="de-DE" dirty="0" err="1"/>
              <a:t>to</a:t>
            </a:r>
            <a:r>
              <a:rPr lang="de-DE" dirty="0"/>
              <a:t>:</a:t>
            </a:r>
          </a:p>
          <a:p>
            <a:r>
              <a:rPr lang="de-DE" dirty="0" err="1"/>
              <a:t>Describe</a:t>
            </a:r>
            <a:r>
              <a:rPr lang="de-DE" dirty="0"/>
              <a:t> </a:t>
            </a:r>
            <a:r>
              <a:rPr lang="de-DE" dirty="0" err="1"/>
              <a:t>the</a:t>
            </a:r>
            <a:r>
              <a:rPr lang="de-DE" dirty="0"/>
              <a:t> </a:t>
            </a:r>
            <a:r>
              <a:rPr lang="de-DE" dirty="0" err="1"/>
              <a:t>reasons</a:t>
            </a:r>
            <a:r>
              <a:rPr lang="de-DE" dirty="0"/>
              <a:t> </a:t>
            </a:r>
            <a:r>
              <a:rPr lang="de-DE" dirty="0" err="1"/>
              <a:t>for</a:t>
            </a:r>
            <a:r>
              <a:rPr lang="de-DE" dirty="0"/>
              <a:t> </a:t>
            </a:r>
            <a:r>
              <a:rPr lang="de-DE" dirty="0" err="1"/>
              <a:t>the</a:t>
            </a:r>
            <a:r>
              <a:rPr lang="de-DE" dirty="0"/>
              <a:t> </a:t>
            </a:r>
            <a:r>
              <a:rPr lang="de-DE" dirty="0" err="1"/>
              <a:t>need</a:t>
            </a:r>
            <a:r>
              <a:rPr lang="de-DE" dirty="0"/>
              <a:t> </a:t>
            </a:r>
            <a:r>
              <a:rPr lang="de-DE" dirty="0" err="1"/>
              <a:t>for</a:t>
            </a:r>
            <a:r>
              <a:rPr lang="de-DE" dirty="0"/>
              <a:t> </a:t>
            </a:r>
            <a:r>
              <a:rPr lang="de-DE" dirty="0" err="1"/>
              <a:t>Social</a:t>
            </a:r>
            <a:r>
              <a:rPr lang="de-DE" dirty="0"/>
              <a:t> Risk Management</a:t>
            </a:r>
          </a:p>
          <a:p>
            <a:r>
              <a:rPr lang="de-DE" dirty="0"/>
              <a:t>Outline </a:t>
            </a:r>
            <a:r>
              <a:rPr lang="de-DE" dirty="0" err="1"/>
              <a:t>glopal</a:t>
            </a:r>
            <a:r>
              <a:rPr lang="de-DE" dirty="0"/>
              <a:t> </a:t>
            </a:r>
            <a:r>
              <a:rPr lang="de-DE" dirty="0" err="1"/>
              <a:t>fashion</a:t>
            </a:r>
            <a:r>
              <a:rPr lang="de-DE" dirty="0"/>
              <a:t> </a:t>
            </a:r>
            <a:r>
              <a:rPr lang="de-DE" dirty="0" err="1"/>
              <a:t>supply</a:t>
            </a:r>
            <a:r>
              <a:rPr lang="de-DE" dirty="0"/>
              <a:t> </a:t>
            </a:r>
            <a:r>
              <a:rPr lang="de-DE" dirty="0" err="1"/>
              <a:t>chains</a:t>
            </a:r>
            <a:r>
              <a:rPr lang="de-DE" dirty="0"/>
              <a:t> </a:t>
            </a:r>
          </a:p>
          <a:p>
            <a:r>
              <a:rPr lang="de-DE" dirty="0" err="1"/>
              <a:t>Explain</a:t>
            </a:r>
            <a:r>
              <a:rPr lang="de-DE" dirty="0"/>
              <a:t> </a:t>
            </a:r>
            <a:r>
              <a:rPr lang="de-DE" dirty="0" err="1"/>
              <a:t>the</a:t>
            </a:r>
            <a:r>
              <a:rPr lang="de-DE" dirty="0"/>
              <a:t> </a:t>
            </a:r>
            <a:r>
              <a:rPr lang="de-DE" dirty="0" err="1"/>
              <a:t>concept</a:t>
            </a:r>
            <a:r>
              <a:rPr lang="de-DE" dirty="0"/>
              <a:t> </a:t>
            </a:r>
            <a:r>
              <a:rPr lang="de-DE" dirty="0" err="1"/>
              <a:t>of</a:t>
            </a:r>
            <a:r>
              <a:rPr lang="de-DE" dirty="0"/>
              <a:t> </a:t>
            </a:r>
            <a:r>
              <a:rPr lang="de-DE" altLang="de-DE" dirty="0" err="1"/>
              <a:t>Sustainable</a:t>
            </a:r>
            <a:r>
              <a:rPr lang="de-DE" altLang="de-DE" dirty="0"/>
              <a:t> Supply Chain Management </a:t>
            </a:r>
          </a:p>
          <a:p>
            <a:r>
              <a:rPr lang="de-DE" dirty="0" err="1"/>
              <a:t>Explain</a:t>
            </a:r>
            <a:r>
              <a:rPr lang="de-DE" dirty="0"/>
              <a:t> </a:t>
            </a:r>
            <a:r>
              <a:rPr lang="de-DE" dirty="0" err="1"/>
              <a:t>barriers</a:t>
            </a:r>
            <a:r>
              <a:rPr lang="de-DE" dirty="0"/>
              <a:t> and </a:t>
            </a:r>
            <a:r>
              <a:rPr lang="de-DE" dirty="0" err="1"/>
              <a:t>drivers</a:t>
            </a:r>
            <a:r>
              <a:rPr lang="de-DE" dirty="0"/>
              <a:t> </a:t>
            </a:r>
            <a:r>
              <a:rPr lang="de-DE" dirty="0" err="1"/>
              <a:t>of</a:t>
            </a:r>
            <a:r>
              <a:rPr lang="de-DE" dirty="0"/>
              <a:t> </a:t>
            </a:r>
            <a:r>
              <a:rPr lang="de-DE" altLang="de-DE" dirty="0" err="1"/>
              <a:t>Sustainable</a:t>
            </a:r>
            <a:r>
              <a:rPr lang="de-DE" altLang="de-DE" dirty="0"/>
              <a:t> Supply Chain Management </a:t>
            </a:r>
            <a:endParaRPr lang="de-DE" dirty="0"/>
          </a:p>
          <a:p>
            <a:endParaRPr lang="de-DE" dirty="0"/>
          </a:p>
        </p:txBody>
      </p:sp>
      <p:sp>
        <p:nvSpPr>
          <p:cNvPr id="4" name="Fußzeilenplatzhalter 3">
            <a:extLst>
              <a:ext uri="{FF2B5EF4-FFF2-40B4-BE49-F238E27FC236}">
                <a16:creationId xmlns:a16="http://schemas.microsoft.com/office/drawing/2014/main" id="{10DB2B19-51E5-4D49-9FAE-2C4126BFBD77}"/>
              </a:ext>
            </a:extLst>
          </p:cNvPr>
          <p:cNvSpPr>
            <a:spLocks noGrp="1"/>
          </p:cNvSpPr>
          <p:nvPr>
            <p:ph type="ftr" sz="quarter" idx="11"/>
          </p:nvPr>
        </p:nvSpPr>
        <p:spPr/>
        <p:txBody>
          <a:bodyPr/>
          <a:lstStyle/>
          <a:p>
            <a:pPr>
              <a:defRPr/>
            </a:pPr>
            <a:r>
              <a:rPr lang="en-US" altLang="de-DE"/>
              <a:t>Fashion DIET</a:t>
            </a:r>
            <a:endParaRPr lang="de-DE" altLang="de-DE"/>
          </a:p>
        </p:txBody>
      </p:sp>
      <p:sp>
        <p:nvSpPr>
          <p:cNvPr id="5" name="Foliennummernplatzhalter 4">
            <a:extLst>
              <a:ext uri="{FF2B5EF4-FFF2-40B4-BE49-F238E27FC236}">
                <a16:creationId xmlns:a16="http://schemas.microsoft.com/office/drawing/2014/main" id="{231465C7-8C23-4668-99CB-3D70BEFE3C40}"/>
              </a:ext>
            </a:extLst>
          </p:cNvPr>
          <p:cNvSpPr>
            <a:spLocks noGrp="1"/>
          </p:cNvSpPr>
          <p:nvPr>
            <p:ph type="sldNum" sz="quarter" idx="12"/>
          </p:nvPr>
        </p:nvSpPr>
        <p:spPr/>
        <p:txBody>
          <a:bodyPr/>
          <a:lstStyle/>
          <a:p>
            <a:pPr>
              <a:defRPr/>
            </a:pPr>
            <a:fld id="{B1E2EAB7-FFA9-46D2-BE75-E5F5F7EC8B99}" type="slidenum">
              <a:rPr lang="de-DE" altLang="de-DE" smtClean="0"/>
              <a:pPr>
                <a:defRPr/>
              </a:pPr>
              <a:t>2</a:t>
            </a:fld>
            <a:endParaRPr lang="de-DE" altLang="de-DE"/>
          </a:p>
        </p:txBody>
      </p:sp>
    </p:spTree>
    <p:extLst>
      <p:ext uri="{BB962C8B-B14F-4D97-AF65-F5344CB8AC3E}">
        <p14:creationId xmlns:p14="http://schemas.microsoft.com/office/powerpoint/2010/main" val="3969171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GB" sz="2400" dirty="0"/>
              <a:t>The intersection of CSR and SCM research results in in the adoption for social management strategies which comprise </a:t>
            </a:r>
            <a:r>
              <a:rPr lang="en-GB" sz="2400" b="1" dirty="0"/>
              <a:t>communication, supplier development, and compliance strategies</a:t>
            </a:r>
            <a:r>
              <a:rPr lang="en-GB" sz="2400" dirty="0"/>
              <a:t> that ultimately have an impact on social performance outcomes as ways of addressing social issues in supply chains. </a:t>
            </a:r>
            <a:endParaRPr lang="de-DE" sz="2400" dirty="0"/>
          </a:p>
          <a:p>
            <a:endParaRPr lang="en-GB"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20</a:t>
            </a:fld>
            <a:endParaRPr lang="de-DE" altLang="de-DE">
              <a:solidFill>
                <a:srgbClr val="898989"/>
              </a:solidFill>
            </a:endParaRPr>
          </a:p>
        </p:txBody>
      </p:sp>
    </p:spTree>
    <p:extLst>
      <p:ext uri="{BB962C8B-B14F-4D97-AF65-F5344CB8AC3E}">
        <p14:creationId xmlns:p14="http://schemas.microsoft.com/office/powerpoint/2010/main" val="256401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The </a:t>
            </a:r>
            <a:r>
              <a:rPr lang="en-US" sz="2400" b="1" dirty="0"/>
              <a:t>communication strategy </a:t>
            </a:r>
            <a:r>
              <a:rPr lang="en-US" sz="2400" dirty="0"/>
              <a:t>includes the adoption CSR reports and labelling of products in order to communicate social responsibility to internal and external stakeholder of a firm.</a:t>
            </a:r>
            <a:endParaRPr lang="en-GB"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21</a:t>
            </a:fld>
            <a:endParaRPr lang="de-DE" altLang="de-DE">
              <a:solidFill>
                <a:srgbClr val="898989"/>
              </a:solidFill>
            </a:endParaRPr>
          </a:p>
        </p:txBody>
      </p:sp>
    </p:spTree>
    <p:extLst>
      <p:ext uri="{BB962C8B-B14F-4D97-AF65-F5344CB8AC3E}">
        <p14:creationId xmlns:p14="http://schemas.microsoft.com/office/powerpoint/2010/main" val="1713464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b="1" dirty="0"/>
              <a:t>Supplier development </a:t>
            </a:r>
            <a:r>
              <a:rPr lang="en-US" sz="2400" dirty="0"/>
              <a:t>strategies are initiated by the focal/buying company in order to develop the capacities of its suppliers in managing social issues </a:t>
            </a:r>
          </a:p>
          <a:p>
            <a:pPr lvl="1"/>
            <a:r>
              <a:rPr lang="en-US" sz="2100" dirty="0"/>
              <a:t>Direct supplier development</a:t>
            </a:r>
          </a:p>
          <a:p>
            <a:pPr lvl="1"/>
            <a:r>
              <a:rPr lang="en-US" sz="2100" dirty="0"/>
              <a:t>Indirect supplier development</a:t>
            </a:r>
            <a:endParaRPr lang="en-GB" sz="21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22</a:t>
            </a:fld>
            <a:endParaRPr lang="de-DE" altLang="de-DE">
              <a:solidFill>
                <a:srgbClr val="898989"/>
              </a:solidFill>
            </a:endParaRPr>
          </a:p>
        </p:txBody>
      </p:sp>
    </p:spTree>
    <p:extLst>
      <p:ext uri="{BB962C8B-B14F-4D97-AF65-F5344CB8AC3E}">
        <p14:creationId xmlns:p14="http://schemas.microsoft.com/office/powerpoint/2010/main" val="3486963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b="1" dirty="0"/>
              <a:t>Compliance strategies </a:t>
            </a:r>
            <a:r>
              <a:rPr lang="en-US" sz="2400" dirty="0"/>
              <a:t>involve the implementation of </a:t>
            </a:r>
            <a:r>
              <a:rPr lang="en-US" sz="2400" dirty="0" err="1"/>
              <a:t>CoC`s</a:t>
            </a:r>
            <a:r>
              <a:rPr lang="en-US" sz="2400" dirty="0"/>
              <a:t> and social standards complemented further by social monitoring and auditing practices for measuring the social performance of suppliers against the respective codes and standards required by the focal/buying company </a:t>
            </a:r>
            <a:endParaRPr lang="en-GB" sz="21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23</a:t>
            </a:fld>
            <a:endParaRPr lang="de-DE" altLang="de-DE">
              <a:solidFill>
                <a:srgbClr val="898989"/>
              </a:solidFill>
            </a:endParaRPr>
          </a:p>
        </p:txBody>
      </p:sp>
    </p:spTree>
    <p:extLst>
      <p:ext uri="{BB962C8B-B14F-4D97-AF65-F5344CB8AC3E}">
        <p14:creationId xmlns:p14="http://schemas.microsoft.com/office/powerpoint/2010/main" val="3978308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In order to achieve compliance with social standards, five main supplier practices are suggested that retailers should make use of: </a:t>
            </a:r>
          </a:p>
          <a:p>
            <a:pPr marL="457200" indent="-457200">
              <a:buAutoNum type="arabicPeriod"/>
            </a:pPr>
            <a:r>
              <a:rPr lang="en-US" sz="2400" dirty="0"/>
              <a:t>supplier evaluation and selection, </a:t>
            </a:r>
          </a:p>
          <a:p>
            <a:pPr marL="457200" indent="-457200">
              <a:buAutoNum type="arabicPeriod"/>
            </a:pPr>
            <a:r>
              <a:rPr lang="en-US" sz="2400" dirty="0"/>
              <a:t>supplier communication, </a:t>
            </a:r>
          </a:p>
          <a:p>
            <a:pPr marL="457200" indent="-457200">
              <a:buAutoNum type="arabicPeriod"/>
            </a:pPr>
            <a:r>
              <a:rPr lang="en-US" sz="2400" dirty="0"/>
              <a:t>supplier auditing, </a:t>
            </a:r>
          </a:p>
          <a:p>
            <a:pPr marL="457200" indent="-457200">
              <a:buAutoNum type="arabicPeriod"/>
            </a:pPr>
            <a:r>
              <a:rPr lang="en-US" sz="2400" dirty="0"/>
              <a:t>supplier development, </a:t>
            </a:r>
          </a:p>
          <a:p>
            <a:pPr marL="457200" indent="-457200">
              <a:buAutoNum type="arabicPeriod"/>
            </a:pPr>
            <a:r>
              <a:rPr lang="en-US" sz="2400" dirty="0"/>
              <a:t>supplier monitoring.</a:t>
            </a:r>
          </a:p>
          <a:p>
            <a:pPr marL="0" indent="0">
              <a:buNone/>
            </a:pPr>
            <a:endParaRPr lang="en-US"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24</a:t>
            </a:fld>
            <a:endParaRPr lang="de-DE" altLang="de-DE">
              <a:solidFill>
                <a:srgbClr val="898989"/>
              </a:solidFill>
            </a:endParaRPr>
          </a:p>
        </p:txBody>
      </p:sp>
    </p:spTree>
    <p:extLst>
      <p:ext uri="{BB962C8B-B14F-4D97-AF65-F5344CB8AC3E}">
        <p14:creationId xmlns:p14="http://schemas.microsoft.com/office/powerpoint/2010/main" val="768048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SSCM</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r>
              <a:rPr lang="en-US" sz="2400" dirty="0"/>
              <a:t>However, traditional compliance strategies seem not to be sufficient and should be complemented by a more commitment oriented strategy in which apparel buyers and suppliers engage in joint problem solving, information sharing, and trust which builds on learning,</a:t>
            </a:r>
            <a:br>
              <a:rPr lang="en-US" sz="2400" dirty="0"/>
            </a:br>
            <a:r>
              <a:rPr lang="en-US" sz="2400" dirty="0"/>
              <a:t>capacity building, incentives, and mutual respect. </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25</a:t>
            </a:fld>
            <a:endParaRPr lang="de-DE" altLang="de-DE">
              <a:solidFill>
                <a:srgbClr val="898989"/>
              </a:solidFill>
            </a:endParaRPr>
          </a:p>
        </p:txBody>
      </p:sp>
    </p:spTree>
    <p:extLst>
      <p:ext uri="{BB962C8B-B14F-4D97-AF65-F5344CB8AC3E}">
        <p14:creationId xmlns:p14="http://schemas.microsoft.com/office/powerpoint/2010/main" val="2968073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err="1"/>
              <a:t>Social</a:t>
            </a:r>
            <a:r>
              <a:rPr lang="de-DE" altLang="de-DE" dirty="0"/>
              <a:t> </a:t>
            </a:r>
            <a:r>
              <a:rPr lang="de-DE" altLang="de-DE" dirty="0" err="1"/>
              <a:t>Risk</a:t>
            </a:r>
            <a:r>
              <a:rPr lang="de-DE" altLang="de-DE" dirty="0"/>
              <a:t> Management in </a:t>
            </a:r>
            <a:r>
              <a:rPr lang="de-DE" altLang="de-DE" dirty="0" err="1"/>
              <a:t>Apparel</a:t>
            </a:r>
            <a:r>
              <a:rPr lang="de-DE" altLang="de-DE" dirty="0"/>
              <a:t> Supply Chains</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26</a:t>
            </a:fld>
            <a:endParaRPr lang="de-DE" altLang="de-DE">
              <a:solidFill>
                <a:srgbClr val="898989"/>
              </a:solidFill>
            </a:endParaRPr>
          </a:p>
        </p:txBody>
      </p:sp>
      <p:pic>
        <p:nvPicPr>
          <p:cNvPr id="3" name="Grafik 2"/>
          <p:cNvPicPr>
            <a:picLocks noChangeAspect="1"/>
          </p:cNvPicPr>
          <p:nvPr/>
        </p:nvPicPr>
        <p:blipFill>
          <a:blip r:embed="rId3"/>
          <a:stretch>
            <a:fillRect/>
          </a:stretch>
        </p:blipFill>
        <p:spPr>
          <a:xfrm>
            <a:off x="395536" y="616254"/>
            <a:ext cx="7971324" cy="4157359"/>
          </a:xfrm>
          <a:prstGeom prst="rect">
            <a:avLst/>
          </a:prstGeom>
        </p:spPr>
      </p:pic>
      <p:sp>
        <p:nvSpPr>
          <p:cNvPr id="2" name="Rechteck 1">
            <a:extLst>
              <a:ext uri="{FF2B5EF4-FFF2-40B4-BE49-F238E27FC236}">
                <a16:creationId xmlns:a16="http://schemas.microsoft.com/office/drawing/2014/main" id="{88D59741-B896-46F6-B4C9-D18D27227157}"/>
              </a:ext>
            </a:extLst>
          </p:cNvPr>
          <p:cNvSpPr/>
          <p:nvPr/>
        </p:nvSpPr>
        <p:spPr>
          <a:xfrm>
            <a:off x="6588224" y="4325806"/>
            <a:ext cx="2334360" cy="276999"/>
          </a:xfrm>
          <a:prstGeom prst="rect">
            <a:avLst/>
          </a:prstGeom>
        </p:spPr>
        <p:txBody>
          <a:bodyPr wrap="square">
            <a:spAutoFit/>
          </a:bodyPr>
          <a:lstStyle/>
          <a:p>
            <a:r>
              <a:rPr lang="en-US" sz="1200" dirty="0">
                <a:latin typeface="+mn-lt"/>
              </a:rPr>
              <a:t>Köksal et al., (2017) </a:t>
            </a:r>
            <a:endParaRPr lang="de-DE" sz="1200" dirty="0">
              <a:latin typeface="+mn-lt"/>
            </a:endParaRPr>
          </a:p>
        </p:txBody>
      </p:sp>
    </p:spTree>
    <p:extLst>
      <p:ext uri="{BB962C8B-B14F-4D97-AF65-F5344CB8AC3E}">
        <p14:creationId xmlns:p14="http://schemas.microsoft.com/office/powerpoint/2010/main" val="3306808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27</a:t>
            </a:fld>
            <a:endParaRPr lang="de-DE" altLang="de-DE">
              <a:solidFill>
                <a:srgbClr val="898989"/>
              </a:solidFill>
            </a:endParaRPr>
          </a:p>
        </p:txBody>
      </p:sp>
      <p:pic>
        <p:nvPicPr>
          <p:cNvPr id="2" name="Grafik 1"/>
          <p:cNvPicPr>
            <a:picLocks noChangeAspect="1"/>
          </p:cNvPicPr>
          <p:nvPr/>
        </p:nvPicPr>
        <p:blipFill>
          <a:blip r:embed="rId3"/>
          <a:stretch>
            <a:fillRect/>
          </a:stretch>
        </p:blipFill>
        <p:spPr>
          <a:xfrm>
            <a:off x="628650" y="1484729"/>
            <a:ext cx="4375150" cy="3567952"/>
          </a:xfrm>
          <a:prstGeom prst="rect">
            <a:avLst/>
          </a:prstGeom>
        </p:spPr>
      </p:pic>
      <p:sp>
        <p:nvSpPr>
          <p:cNvPr id="7"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5652120" y="4227934"/>
            <a:ext cx="7886700" cy="3262312"/>
          </a:xfrm>
        </p:spPr>
        <p:txBody>
          <a:bodyPr/>
          <a:lstStyle/>
          <a:p>
            <a:pPr marL="0" indent="0">
              <a:buNone/>
            </a:pPr>
            <a:r>
              <a:rPr lang="en-US" sz="2000" dirty="0"/>
              <a:t>Köksal et al, 2017</a:t>
            </a:r>
          </a:p>
        </p:txBody>
      </p:sp>
      <p:sp>
        <p:nvSpPr>
          <p:cNvPr id="9"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dirty="0" err="1"/>
              <a:t>Social</a:t>
            </a:r>
            <a:r>
              <a:rPr lang="de-DE" altLang="de-DE" dirty="0"/>
              <a:t> </a:t>
            </a:r>
            <a:r>
              <a:rPr lang="de-DE" altLang="de-DE" dirty="0" err="1"/>
              <a:t>Risk</a:t>
            </a:r>
            <a:r>
              <a:rPr lang="de-DE" altLang="de-DE" dirty="0"/>
              <a:t> Management in </a:t>
            </a:r>
            <a:r>
              <a:rPr lang="de-DE" altLang="de-DE" dirty="0" err="1"/>
              <a:t>Apparel</a:t>
            </a:r>
            <a:r>
              <a:rPr lang="de-DE" altLang="de-DE" dirty="0"/>
              <a:t> Supply Chains</a:t>
            </a:r>
          </a:p>
        </p:txBody>
      </p:sp>
    </p:spTree>
    <p:extLst>
      <p:ext uri="{BB962C8B-B14F-4D97-AF65-F5344CB8AC3E}">
        <p14:creationId xmlns:p14="http://schemas.microsoft.com/office/powerpoint/2010/main" val="2816928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28</a:t>
            </a:fld>
            <a:endParaRPr lang="de-DE" altLang="de-DE">
              <a:solidFill>
                <a:srgbClr val="898989"/>
              </a:solidFill>
            </a:endParaRPr>
          </a:p>
        </p:txBody>
      </p:sp>
      <p:sp>
        <p:nvSpPr>
          <p:cNvPr id="7"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5652120" y="4227934"/>
            <a:ext cx="7886700" cy="3262312"/>
          </a:xfrm>
        </p:spPr>
        <p:txBody>
          <a:bodyPr/>
          <a:lstStyle/>
          <a:p>
            <a:pPr marL="0" indent="0">
              <a:buNone/>
            </a:pPr>
            <a:r>
              <a:rPr lang="en-US" sz="2000" dirty="0"/>
              <a:t>Köksal et al, 2017</a:t>
            </a:r>
          </a:p>
        </p:txBody>
      </p:sp>
      <p:pic>
        <p:nvPicPr>
          <p:cNvPr id="3" name="Grafik 2"/>
          <p:cNvPicPr>
            <a:picLocks noChangeAspect="1"/>
          </p:cNvPicPr>
          <p:nvPr/>
        </p:nvPicPr>
        <p:blipFill rotWithShape="1">
          <a:blip r:embed="rId3"/>
          <a:srcRect b="1851"/>
          <a:stretch/>
        </p:blipFill>
        <p:spPr>
          <a:xfrm>
            <a:off x="913421" y="1406575"/>
            <a:ext cx="4231057" cy="3544834"/>
          </a:xfrm>
          <a:prstGeom prst="rect">
            <a:avLst/>
          </a:prstGeom>
        </p:spPr>
      </p:pic>
      <p:sp>
        <p:nvSpPr>
          <p:cNvPr id="9"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a:t>Social Risk Management in Apparel Supply Chains</a:t>
            </a:r>
            <a:endParaRPr lang="de-DE" altLang="de-DE" dirty="0"/>
          </a:p>
        </p:txBody>
      </p:sp>
    </p:spTree>
    <p:extLst>
      <p:ext uri="{BB962C8B-B14F-4D97-AF65-F5344CB8AC3E}">
        <p14:creationId xmlns:p14="http://schemas.microsoft.com/office/powerpoint/2010/main" val="2559603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29</a:t>
            </a:fld>
            <a:endParaRPr lang="de-DE" altLang="de-DE">
              <a:solidFill>
                <a:srgbClr val="898989"/>
              </a:solidFill>
            </a:endParaRPr>
          </a:p>
        </p:txBody>
      </p:sp>
      <p:sp>
        <p:nvSpPr>
          <p:cNvPr id="7"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300192" y="4227934"/>
            <a:ext cx="7886700" cy="3262312"/>
          </a:xfrm>
        </p:spPr>
        <p:txBody>
          <a:bodyPr/>
          <a:lstStyle/>
          <a:p>
            <a:pPr marL="0" indent="0">
              <a:buNone/>
            </a:pPr>
            <a:r>
              <a:rPr lang="en-US" sz="2000" dirty="0"/>
              <a:t>Köksal et al, 2017</a:t>
            </a:r>
          </a:p>
        </p:txBody>
      </p:sp>
      <p:pic>
        <p:nvPicPr>
          <p:cNvPr id="2" name="Grafik 1"/>
          <p:cNvPicPr>
            <a:picLocks noChangeAspect="1"/>
          </p:cNvPicPr>
          <p:nvPr/>
        </p:nvPicPr>
        <p:blipFill>
          <a:blip r:embed="rId3"/>
          <a:stretch>
            <a:fillRect/>
          </a:stretch>
        </p:blipFill>
        <p:spPr>
          <a:xfrm>
            <a:off x="781050" y="1471294"/>
            <a:ext cx="5023470" cy="3439637"/>
          </a:xfrm>
          <a:prstGeom prst="rect">
            <a:avLst/>
          </a:prstGeom>
        </p:spPr>
      </p:pic>
      <p:sp>
        <p:nvSpPr>
          <p:cNvPr id="9"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a:t>Social Risk Management in Apparel Supply Chains</a:t>
            </a:r>
            <a:endParaRPr lang="de-DE" altLang="de-DE" dirty="0"/>
          </a:p>
        </p:txBody>
      </p:sp>
    </p:spTree>
    <p:extLst>
      <p:ext uri="{BB962C8B-B14F-4D97-AF65-F5344CB8AC3E}">
        <p14:creationId xmlns:p14="http://schemas.microsoft.com/office/powerpoint/2010/main" val="187286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pPr eaLnBrk="1" hangingPunct="1"/>
            <a:r>
              <a:rPr lang="en-GB" sz="2400" dirty="0"/>
              <a:t>Global sourcing gained increasing attention during the early seventies when the advantages of offshore production have been realized, particularly in terms of costs as the most dominant driving factor. </a:t>
            </a:r>
          </a:p>
          <a:p>
            <a:pPr eaLnBrk="1" hangingPunct="1"/>
            <a:r>
              <a:rPr lang="en-GB" sz="2400" dirty="0"/>
              <a:t>Primary reasons for outsourcing and offshoring activities are: lower prices, access to locally unavailable products, technologies, and scarce resources, higher quality, increase of supplier base, and the opportunities to develop a foreign market</a:t>
            </a:r>
          </a:p>
          <a:p>
            <a:pPr eaLnBrk="1" hangingPunct="1"/>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3</a:t>
            </a:fld>
            <a:endParaRPr lang="de-DE" altLang="de-DE">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30</a:t>
            </a:fld>
            <a:endParaRPr lang="de-DE" altLang="de-DE">
              <a:solidFill>
                <a:srgbClr val="898989"/>
              </a:solidFill>
            </a:endParaRPr>
          </a:p>
        </p:txBody>
      </p:sp>
      <p:sp>
        <p:nvSpPr>
          <p:cNvPr id="7"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300192" y="4227934"/>
            <a:ext cx="7886700" cy="3262312"/>
          </a:xfrm>
        </p:spPr>
        <p:txBody>
          <a:bodyPr/>
          <a:lstStyle/>
          <a:p>
            <a:pPr marL="0" indent="0">
              <a:buNone/>
            </a:pPr>
            <a:r>
              <a:rPr lang="en-US" sz="2000" dirty="0"/>
              <a:t>Köksal et al, 2017</a:t>
            </a:r>
          </a:p>
        </p:txBody>
      </p:sp>
      <p:pic>
        <p:nvPicPr>
          <p:cNvPr id="3" name="Grafik 2"/>
          <p:cNvPicPr>
            <a:picLocks noChangeAspect="1"/>
          </p:cNvPicPr>
          <p:nvPr/>
        </p:nvPicPr>
        <p:blipFill>
          <a:blip r:embed="rId3"/>
          <a:stretch>
            <a:fillRect/>
          </a:stretch>
        </p:blipFill>
        <p:spPr>
          <a:xfrm>
            <a:off x="781050" y="1311995"/>
            <a:ext cx="4909362" cy="3831505"/>
          </a:xfrm>
          <a:prstGeom prst="rect">
            <a:avLst/>
          </a:prstGeom>
        </p:spPr>
      </p:pic>
      <p:sp>
        <p:nvSpPr>
          <p:cNvPr id="9"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a:t>Social Risk Management in Apparel Supply Chains</a:t>
            </a:r>
            <a:endParaRPr lang="de-DE" altLang="de-DE" dirty="0"/>
          </a:p>
        </p:txBody>
      </p:sp>
    </p:spTree>
    <p:extLst>
      <p:ext uri="{BB962C8B-B14F-4D97-AF65-F5344CB8AC3E}">
        <p14:creationId xmlns:p14="http://schemas.microsoft.com/office/powerpoint/2010/main" val="3893000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405211"/>
            <a:ext cx="7886700" cy="3262312"/>
          </a:xfrm>
        </p:spPr>
        <p:txBody>
          <a:bodyPr/>
          <a:lstStyle/>
          <a:p>
            <a:r>
              <a:rPr lang="en-US" sz="2000" dirty="0"/>
              <a:t>Social performance metrics are predominantly addressed by improving a supplier ́s performance for:</a:t>
            </a:r>
          </a:p>
          <a:p>
            <a:pPr marL="457200" indent="-457200">
              <a:buAutoNum type="arabicPeriod"/>
            </a:pPr>
            <a:r>
              <a:rPr lang="en-US" sz="2000" dirty="0"/>
              <a:t>Human Rights/Rights to associate with groups or union</a:t>
            </a:r>
          </a:p>
          <a:p>
            <a:pPr marL="457200" indent="-457200">
              <a:buAutoNum type="arabicPeriod"/>
            </a:pPr>
            <a:r>
              <a:rPr lang="en-US" sz="2000" dirty="0"/>
              <a:t>Unfair wages</a:t>
            </a:r>
          </a:p>
          <a:p>
            <a:pPr marL="457200" indent="-457200">
              <a:buAutoNum type="arabicPeriod"/>
            </a:pPr>
            <a:r>
              <a:rPr lang="en-US" sz="2000" dirty="0"/>
              <a:t>Excessive working time</a:t>
            </a:r>
          </a:p>
          <a:p>
            <a:pPr marL="457200" indent="-457200">
              <a:buAutoNum type="arabicPeriod"/>
            </a:pPr>
            <a:r>
              <a:rPr lang="en-US" sz="2000" dirty="0"/>
              <a:t>Child/forced </a:t>
            </a:r>
            <a:r>
              <a:rPr lang="en-US" sz="2000" dirty="0" err="1"/>
              <a:t>labour</a:t>
            </a:r>
            <a:endParaRPr lang="en-US" sz="2000" dirty="0"/>
          </a:p>
          <a:p>
            <a:pPr marL="457200" indent="-457200">
              <a:buAutoNum type="arabicPeriod"/>
            </a:pPr>
            <a:r>
              <a:rPr lang="en-US" sz="2000" dirty="0"/>
              <a:t>Unhealthy/dangerous working conditions, </a:t>
            </a:r>
          </a:p>
          <a:p>
            <a:pPr marL="457200" indent="-457200">
              <a:buAutoNum type="arabicPeriod"/>
            </a:pPr>
            <a:r>
              <a:rPr lang="en-US" sz="2000" dirty="0"/>
              <a:t>Discrimination</a:t>
            </a:r>
          </a:p>
          <a:p>
            <a:pPr marL="457200" indent="-457200">
              <a:buAutoNum type="arabicPeriod"/>
            </a:pPr>
            <a:r>
              <a:rPr lang="en-US" sz="2000" dirty="0"/>
              <a:t>Diversity</a:t>
            </a:r>
          </a:p>
          <a:p>
            <a:pPr marL="457200" indent="-457200">
              <a:buAutoNum type="arabicPeriod"/>
            </a:pPr>
            <a:r>
              <a:rPr lang="en-US" sz="2000" dirty="0"/>
              <a:t>Treatment of animals</a:t>
            </a:r>
            <a:endParaRPr lang="de-DE" altLang="de-DE" sz="20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31</a:t>
            </a:fld>
            <a:endParaRPr lang="de-DE" altLang="de-DE">
              <a:solidFill>
                <a:srgbClr val="898989"/>
              </a:solidFill>
            </a:endParaRPr>
          </a:p>
        </p:txBody>
      </p:sp>
      <p:sp>
        <p:nvSpPr>
          <p:cNvPr id="7"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a:t>Social Risk Management in Apparel Supply Chains</a:t>
            </a:r>
            <a:endParaRPr lang="de-DE" altLang="de-DE" dirty="0"/>
          </a:p>
        </p:txBody>
      </p:sp>
    </p:spTree>
    <p:extLst>
      <p:ext uri="{BB962C8B-B14F-4D97-AF65-F5344CB8AC3E}">
        <p14:creationId xmlns:p14="http://schemas.microsoft.com/office/powerpoint/2010/main" val="2396313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349921"/>
            <a:ext cx="7886700" cy="3528392"/>
          </a:xfrm>
        </p:spPr>
        <p:txBody>
          <a:bodyPr/>
          <a:lstStyle/>
          <a:p>
            <a:r>
              <a:rPr lang="en-US" sz="2000" b="1" dirty="0"/>
              <a:t>Enablers</a:t>
            </a:r>
            <a:br>
              <a:rPr lang="en-US" sz="2000" dirty="0"/>
            </a:br>
            <a:r>
              <a:rPr lang="en-US" sz="2000" dirty="0"/>
              <a:t>A company’s (focal or supplier) internal orientation is one of the main assisting factors for sustainable supply chain management practices.</a:t>
            </a:r>
          </a:p>
          <a:p>
            <a:r>
              <a:rPr lang="en-US" sz="2000" b="1" dirty="0"/>
              <a:t>Drivers</a:t>
            </a:r>
            <a:br>
              <a:rPr lang="en-US" sz="2000" dirty="0"/>
            </a:br>
            <a:r>
              <a:rPr lang="en-US" sz="2000" dirty="0"/>
              <a:t>Generally, stakeholders such as NGOs, media and consumers act as watchdogs, hence pressure and target focal companies. </a:t>
            </a:r>
          </a:p>
          <a:p>
            <a:r>
              <a:rPr lang="en-US" sz="2000" b="1" dirty="0"/>
              <a:t>Barriers</a:t>
            </a:r>
            <a:endParaRPr lang="en-US" sz="2000" dirty="0"/>
          </a:p>
          <a:p>
            <a:pPr lvl="1"/>
            <a:r>
              <a:rPr lang="en-US" sz="1400" dirty="0"/>
              <a:t>MSIs initiate many barriers</a:t>
            </a:r>
          </a:p>
          <a:p>
            <a:pPr lvl="1"/>
            <a:r>
              <a:rPr lang="en-US" sz="1400" dirty="0"/>
              <a:t>governments hinder social responsibility through corruption and lack of commitment to ILO standards, especially in developing countries.</a:t>
            </a:r>
          </a:p>
          <a:p>
            <a:pPr lvl="1"/>
            <a:r>
              <a:rPr lang="en-US" sz="1400" dirty="0"/>
              <a:t>Despite increasing awareness, consumers demands still focus on price, quality, and style. </a:t>
            </a:r>
          </a:p>
          <a:p>
            <a:pPr lvl="1"/>
            <a:r>
              <a:rPr lang="en-US" sz="1400" dirty="0"/>
              <a:t>CSR practices are often </a:t>
            </a:r>
            <a:r>
              <a:rPr lang="en-US" sz="1400" dirty="0" err="1"/>
              <a:t>instrumentalized</a:t>
            </a:r>
            <a:r>
              <a:rPr lang="en-US" sz="1400" dirty="0"/>
              <a:t>.</a:t>
            </a:r>
            <a:br>
              <a:rPr lang="en-US" sz="1400" dirty="0"/>
            </a:br>
            <a:endParaRPr lang="de-DE" altLang="de-DE" sz="1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32</a:t>
            </a:fld>
            <a:endParaRPr lang="de-DE" altLang="de-DE">
              <a:solidFill>
                <a:srgbClr val="898989"/>
              </a:solidFill>
            </a:endParaRPr>
          </a:p>
        </p:txBody>
      </p:sp>
      <p:sp>
        <p:nvSpPr>
          <p:cNvPr id="7" name="Titel 1">
            <a:extLst>
              <a:ext uri="{FF2B5EF4-FFF2-40B4-BE49-F238E27FC236}">
                <a16:creationId xmlns:a16="http://schemas.microsoft.com/office/drawing/2014/main" id="{8FDFCD8B-9D7C-4D1C-9090-E9C945DAF2AE}"/>
              </a:ext>
            </a:extLst>
          </p:cNvPr>
          <p:cNvSpPr txBox="1">
            <a:spLocks noChangeArrowheads="1"/>
          </p:cNvSpPr>
          <p:nvPr/>
        </p:nvSpPr>
        <p:spPr bwMode="auto">
          <a:xfrm>
            <a:off x="781050" y="4270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a:lstStyle>
          <a:p>
            <a:pPr eaLnBrk="1" hangingPunct="1"/>
            <a:r>
              <a:rPr lang="de-DE" altLang="de-DE" dirty="0" err="1"/>
              <a:t>Social</a:t>
            </a:r>
            <a:r>
              <a:rPr lang="de-DE" altLang="de-DE" dirty="0"/>
              <a:t> </a:t>
            </a:r>
            <a:r>
              <a:rPr lang="de-DE" altLang="de-DE" dirty="0" err="1"/>
              <a:t>Risk</a:t>
            </a:r>
            <a:r>
              <a:rPr lang="de-DE" altLang="de-DE" dirty="0"/>
              <a:t> Management in </a:t>
            </a:r>
            <a:r>
              <a:rPr lang="de-DE" altLang="de-DE" dirty="0" err="1"/>
              <a:t>Apparel</a:t>
            </a:r>
            <a:r>
              <a:rPr lang="de-DE" altLang="de-DE" dirty="0"/>
              <a:t> Supply Chains</a:t>
            </a:r>
          </a:p>
        </p:txBody>
      </p:sp>
    </p:spTree>
    <p:extLst>
      <p:ext uri="{BB962C8B-B14F-4D97-AF65-F5344CB8AC3E}">
        <p14:creationId xmlns:p14="http://schemas.microsoft.com/office/powerpoint/2010/main" val="586671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a:extLst>
              <a:ext uri="{FF2B5EF4-FFF2-40B4-BE49-F238E27FC236}">
                <a16:creationId xmlns:a16="http://schemas.microsoft.com/office/drawing/2014/main" id="{165601D0-6AB6-46D9-B999-1E3974360000}"/>
              </a:ext>
            </a:extLst>
          </p:cNvPr>
          <p:cNvSpPr>
            <a:spLocks noGrp="1" noChangeArrowheads="1"/>
          </p:cNvSpPr>
          <p:nvPr>
            <p:ph type="title"/>
          </p:nvPr>
        </p:nvSpPr>
        <p:spPr/>
        <p:txBody>
          <a:bodyPr/>
          <a:lstStyle/>
          <a:p>
            <a:r>
              <a:rPr lang="de-DE" altLang="de-DE"/>
              <a:t>Contact</a:t>
            </a:r>
          </a:p>
        </p:txBody>
      </p:sp>
      <p:sp>
        <p:nvSpPr>
          <p:cNvPr id="30723" name="Inhaltsplatzhalter 2">
            <a:extLst>
              <a:ext uri="{FF2B5EF4-FFF2-40B4-BE49-F238E27FC236}">
                <a16:creationId xmlns:a16="http://schemas.microsoft.com/office/drawing/2014/main" id="{CE959532-5710-4A3F-9A95-C605393EAA76}"/>
              </a:ext>
            </a:extLst>
          </p:cNvPr>
          <p:cNvSpPr>
            <a:spLocks noGrp="1" noChangeArrowheads="1"/>
          </p:cNvSpPr>
          <p:nvPr>
            <p:ph idx="1"/>
          </p:nvPr>
        </p:nvSpPr>
        <p:spPr/>
        <p:txBody>
          <a:bodyPr/>
          <a:lstStyle/>
          <a:p>
            <a:pPr marL="0" indent="0">
              <a:buNone/>
            </a:pPr>
            <a:r>
              <a:rPr lang="de-DE" altLang="de-DE" dirty="0"/>
              <a:t>Dr. Deniz Köksal</a:t>
            </a:r>
          </a:p>
          <a:p>
            <a:pPr marL="0" indent="0">
              <a:buNone/>
            </a:pPr>
            <a:r>
              <a:rPr lang="de-DE" altLang="de-DE" dirty="0" err="1">
                <a:hlinkClick r:id="rId2"/>
              </a:rPr>
              <a:t>Deniz.koeksal@reutlingen-university</a:t>
            </a:r>
            <a:r>
              <a:rPr lang="de-DE" altLang="de-DE" dirty="0"/>
              <a:t>.</a:t>
            </a:r>
          </a:p>
          <a:p>
            <a:pPr marL="0" indent="0">
              <a:buNone/>
            </a:pPr>
            <a:r>
              <a:rPr lang="de-DE" altLang="de-DE" dirty="0">
                <a:cs typeface="Calibri"/>
              </a:rPr>
              <a:t>soundofgarment.com</a:t>
            </a:r>
          </a:p>
          <a:p>
            <a:pPr marL="0" indent="0">
              <a:buNone/>
            </a:pPr>
            <a:endParaRPr lang="de-DE" altLang="de-DE" dirty="0">
              <a:cs typeface="Calibri"/>
            </a:endParaRPr>
          </a:p>
          <a:p>
            <a:pPr marL="0" indent="0">
              <a:buNone/>
            </a:pPr>
            <a:r>
              <a:rPr lang="de-DE" altLang="de-DE" dirty="0">
                <a:cs typeface="Calibri"/>
              </a:rPr>
              <a:t>Dr. Marcus Adam</a:t>
            </a:r>
          </a:p>
          <a:p>
            <a:pPr marL="0" indent="0">
              <a:buNone/>
            </a:pPr>
            <a:r>
              <a:rPr lang="de-DE" altLang="de-DE" dirty="0">
                <a:cs typeface="Calibri"/>
                <a:hlinkClick r:id="rId3"/>
              </a:rPr>
              <a:t>Marcus.adam@reutlingen-university.de</a:t>
            </a:r>
            <a:endParaRPr lang="de-DE" altLang="de-DE" dirty="0">
              <a:cs typeface="Calibri"/>
            </a:endParaRPr>
          </a:p>
          <a:p>
            <a:pPr marL="0" indent="0">
              <a:buNone/>
            </a:pPr>
            <a:endParaRPr lang="de-DE" altLang="de-DE" dirty="0">
              <a:cs typeface="Calibri"/>
            </a:endParaRPr>
          </a:p>
          <a:p>
            <a:pPr marL="0" indent="0">
              <a:buFont typeface="Arial" panose="020B0604020202020204" pitchFamily="34" charset="0"/>
              <a:buNone/>
            </a:pPr>
            <a:endParaRPr lang="de-DE" altLang="de-DE" dirty="0">
              <a:cs typeface="Calibri"/>
            </a:endParaRPr>
          </a:p>
        </p:txBody>
      </p:sp>
      <p:sp>
        <p:nvSpPr>
          <p:cNvPr id="4" name="Fußzeilenplatzhalter 3">
            <a:extLst>
              <a:ext uri="{FF2B5EF4-FFF2-40B4-BE49-F238E27FC236}">
                <a16:creationId xmlns:a16="http://schemas.microsoft.com/office/drawing/2014/main" id="{716C4EA4-D4B5-44EF-AC71-9D314F8D86DC}"/>
              </a:ext>
            </a:extLst>
          </p:cNvPr>
          <p:cNvSpPr>
            <a:spLocks noGrp="1"/>
          </p:cNvSpPr>
          <p:nvPr>
            <p:ph type="ftr" sz="quarter" idx="11"/>
          </p:nvPr>
        </p:nvSpPr>
        <p:spPr/>
        <p:txBody>
          <a:bodyPr/>
          <a:lstStyle/>
          <a:p>
            <a:pPr>
              <a:defRPr/>
            </a:pPr>
            <a:r>
              <a:rPr lang="en-US" altLang="de-DE"/>
              <a:t>Fashion DIET</a:t>
            </a:r>
            <a:endParaRPr lang="de-DE" altLang="de-DE"/>
          </a:p>
        </p:txBody>
      </p:sp>
      <p:sp>
        <p:nvSpPr>
          <p:cNvPr id="30725" name="Foliennummernplatzhalter 4">
            <a:extLst>
              <a:ext uri="{FF2B5EF4-FFF2-40B4-BE49-F238E27FC236}">
                <a16:creationId xmlns:a16="http://schemas.microsoft.com/office/drawing/2014/main" id="{8671736F-2B46-459E-BCB6-8F95F8A8464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D2EF351-0D82-4846-80AD-5AB63D407927}" type="slidenum">
              <a:rPr lang="de-DE" altLang="de-DE" smtClean="0">
                <a:solidFill>
                  <a:srgbClr val="898989"/>
                </a:solidFill>
              </a:rPr>
              <a:pPr/>
              <a:t>33</a:t>
            </a:fld>
            <a:endParaRPr lang="de-DE" altLang="de-DE">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pPr eaLnBrk="1" hangingPunct="1"/>
            <a:r>
              <a:rPr lang="en-GB" sz="2400" dirty="0"/>
              <a:t>This has led to different integration levels of sourcing ultimately resulting in global sourcing strategies that involves worldwide geographically fragmented locations </a:t>
            </a:r>
          </a:p>
          <a:p>
            <a:pPr eaLnBrk="1" hangingPunct="1"/>
            <a:r>
              <a:rPr lang="en-GB" sz="2400" dirty="0"/>
              <a:t>Therefore, the operationalization of global supply chain networks comprising multi-tier suppliers (first- and lower tier suppliers) is a highly challenging task and needs strategic management actions</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4</a:t>
            </a:fld>
            <a:endParaRPr lang="de-DE" altLang="de-DE">
              <a:solidFill>
                <a:srgbClr val="898989"/>
              </a:solidFill>
            </a:endParaRPr>
          </a:p>
        </p:txBody>
      </p:sp>
    </p:spTree>
    <p:extLst>
      <p:ext uri="{BB962C8B-B14F-4D97-AF65-F5344CB8AC3E}">
        <p14:creationId xmlns:p14="http://schemas.microsoft.com/office/powerpoint/2010/main" val="112302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pPr defTabSz="914400">
              <a:lnSpc>
                <a:spcPct val="100000"/>
              </a:lnSpc>
              <a:spcBef>
                <a:spcPct val="30000"/>
              </a:spcBef>
              <a:defRPr/>
            </a:pPr>
            <a:r>
              <a:rPr lang="en-GB" sz="2400" dirty="0"/>
              <a:t>This calls for the need of Supply Chain Management (SCM) in order to achieve purely economic objectives: lower costs, increased customer value and satisfaction, and finally competitive advantage </a:t>
            </a:r>
          </a:p>
          <a:p>
            <a:pPr defTabSz="914400">
              <a:lnSpc>
                <a:spcPct val="100000"/>
              </a:lnSpc>
              <a:spcBef>
                <a:spcPct val="30000"/>
              </a:spcBef>
              <a:defRPr/>
            </a:pPr>
            <a:r>
              <a:rPr lang="en-GB" sz="2400" dirty="0"/>
              <a:t>Many definitions have been provided since SCM faced rising importance during the early 1990s. </a:t>
            </a:r>
          </a:p>
          <a:p>
            <a:pPr defTabSz="914400">
              <a:lnSpc>
                <a:spcPct val="100000"/>
              </a:lnSpc>
              <a:spcBef>
                <a:spcPct val="30000"/>
              </a:spcBef>
              <a:defRPr/>
            </a:pPr>
            <a:r>
              <a:rPr lang="en-GB" sz="2400" dirty="0"/>
              <a:t>In this respect, we can observe three degrees of supply chain complexity i.e., direct supply chain, extended supply chain and ultimate supply chain.</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5</a:t>
            </a:fld>
            <a:endParaRPr lang="de-DE" altLang="de-DE">
              <a:solidFill>
                <a:srgbClr val="898989"/>
              </a:solidFill>
            </a:endParaRPr>
          </a:p>
        </p:txBody>
      </p:sp>
    </p:spTree>
    <p:extLst>
      <p:ext uri="{BB962C8B-B14F-4D97-AF65-F5344CB8AC3E}">
        <p14:creationId xmlns:p14="http://schemas.microsoft.com/office/powerpoint/2010/main" val="339887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endParaRPr lang="de-DE" altLang="de-DE" sz="2400" dirty="0"/>
          </a:p>
          <a:p>
            <a:pPr marL="0" lvl="0" indent="0" defTabSz="914400">
              <a:lnSpc>
                <a:spcPct val="100000"/>
              </a:lnSpc>
              <a:spcBef>
                <a:spcPct val="30000"/>
              </a:spcBef>
              <a:buNone/>
              <a:defRPr/>
            </a:pPr>
            <a:r>
              <a:rPr lang="en-US" sz="2400" dirty="0"/>
              <a:t>Ultimately, </a:t>
            </a:r>
            <a:r>
              <a:rPr lang="en-US" sz="2400" dirty="0" err="1"/>
              <a:t>Mentzer</a:t>
            </a:r>
            <a:r>
              <a:rPr lang="en-US" sz="2400" dirty="0"/>
              <a:t> et al. (2001, p. 18) define SCM as</a:t>
            </a:r>
          </a:p>
          <a:p>
            <a:pPr marL="0" lvl="0" indent="0" defTabSz="914400">
              <a:lnSpc>
                <a:spcPct val="100000"/>
              </a:lnSpc>
              <a:spcBef>
                <a:spcPct val="30000"/>
              </a:spcBef>
              <a:buNone/>
              <a:defRPr/>
            </a:pPr>
            <a:r>
              <a:rPr lang="en-US" sz="2400" i="1" dirty="0"/>
              <a:t>“the systemic, strategic coordination of the traditional business functions and the tactics across these business functions within a particular company and across businesses within the supply chain, for the purposes of improving the long-term performance of the individual companies and the supply chain as a whole”.</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6</a:t>
            </a:fld>
            <a:endParaRPr lang="de-DE" altLang="de-DE">
              <a:solidFill>
                <a:srgbClr val="898989"/>
              </a:solidFill>
            </a:endParaRPr>
          </a:p>
        </p:txBody>
      </p:sp>
    </p:spTree>
    <p:extLst>
      <p:ext uri="{BB962C8B-B14F-4D97-AF65-F5344CB8AC3E}">
        <p14:creationId xmlns:p14="http://schemas.microsoft.com/office/powerpoint/2010/main" val="65375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endParaRPr lang="de-DE" altLang="de-DE" sz="2400" dirty="0"/>
          </a:p>
          <a:p>
            <a:pPr marL="0" lvl="0" indent="0" defTabSz="914400">
              <a:lnSpc>
                <a:spcPct val="100000"/>
              </a:lnSpc>
              <a:spcBef>
                <a:spcPct val="30000"/>
              </a:spcBef>
              <a:buNone/>
              <a:defRPr/>
            </a:pPr>
            <a:r>
              <a:rPr lang="en-US" sz="2400" dirty="0"/>
              <a:t>In practice, apparel retailers approach their outsourcing and offshoring activities in three ways: </a:t>
            </a:r>
          </a:p>
          <a:p>
            <a:pPr defTabSz="914400">
              <a:lnSpc>
                <a:spcPct val="100000"/>
              </a:lnSpc>
              <a:spcBef>
                <a:spcPct val="30000"/>
              </a:spcBef>
              <a:defRPr/>
            </a:pPr>
            <a:r>
              <a:rPr lang="en-US" sz="2400" dirty="0"/>
              <a:t>direct sourcing, </a:t>
            </a:r>
          </a:p>
          <a:p>
            <a:pPr defTabSz="914400">
              <a:lnSpc>
                <a:spcPct val="100000"/>
              </a:lnSpc>
              <a:spcBef>
                <a:spcPct val="30000"/>
              </a:spcBef>
              <a:defRPr/>
            </a:pPr>
            <a:r>
              <a:rPr lang="en-US" sz="2400" dirty="0"/>
              <a:t>sourcing intermediaries, </a:t>
            </a:r>
          </a:p>
          <a:p>
            <a:pPr defTabSz="914400">
              <a:lnSpc>
                <a:spcPct val="100000"/>
              </a:lnSpc>
              <a:spcBef>
                <a:spcPct val="30000"/>
              </a:spcBef>
              <a:defRPr/>
            </a:pPr>
            <a:r>
              <a:rPr lang="en-US" sz="2400" dirty="0"/>
              <a:t>or sourcing hubs </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7</a:t>
            </a:fld>
            <a:endParaRPr lang="de-DE" altLang="de-DE">
              <a:solidFill>
                <a:srgbClr val="898989"/>
              </a:solidFill>
            </a:endParaRPr>
          </a:p>
        </p:txBody>
      </p:sp>
    </p:spTree>
    <p:extLst>
      <p:ext uri="{BB962C8B-B14F-4D97-AF65-F5344CB8AC3E}">
        <p14:creationId xmlns:p14="http://schemas.microsoft.com/office/powerpoint/2010/main" val="396031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8</a:t>
            </a:fld>
            <a:endParaRPr lang="de-DE" altLang="de-DE">
              <a:solidFill>
                <a:srgbClr val="898989"/>
              </a:solidFill>
            </a:endParaRPr>
          </a:p>
        </p:txBody>
      </p:sp>
      <p:pic>
        <p:nvPicPr>
          <p:cNvPr id="7" name="Grafik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650" y="1124907"/>
            <a:ext cx="5486400" cy="3636006"/>
          </a:xfrm>
          <a:prstGeom prst="rect">
            <a:avLst/>
          </a:prstGeom>
          <a:noFill/>
          <a:ln>
            <a:noFill/>
          </a:ln>
        </p:spPr>
      </p:pic>
    </p:spTree>
    <p:extLst>
      <p:ext uri="{BB962C8B-B14F-4D97-AF65-F5344CB8AC3E}">
        <p14:creationId xmlns:p14="http://schemas.microsoft.com/office/powerpoint/2010/main" val="143650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8FDFCD8B-9D7C-4D1C-9090-E9C945DAF2AE}"/>
              </a:ext>
            </a:extLst>
          </p:cNvPr>
          <p:cNvSpPr>
            <a:spLocks noGrp="1" noChangeArrowheads="1"/>
          </p:cNvSpPr>
          <p:nvPr>
            <p:ph type="title"/>
          </p:nvPr>
        </p:nvSpPr>
        <p:spPr/>
        <p:txBody>
          <a:bodyPr/>
          <a:lstStyle/>
          <a:p>
            <a:pPr eaLnBrk="1" hangingPunct="1"/>
            <a:r>
              <a:rPr lang="de-DE" altLang="de-DE" dirty="0"/>
              <a:t>Global </a:t>
            </a:r>
            <a:r>
              <a:rPr lang="de-DE" altLang="de-DE" dirty="0" err="1"/>
              <a:t>Apparel</a:t>
            </a:r>
            <a:r>
              <a:rPr lang="de-DE" altLang="de-DE" dirty="0"/>
              <a:t> Supply Chains</a:t>
            </a:r>
          </a:p>
        </p:txBody>
      </p:sp>
      <p:sp>
        <p:nvSpPr>
          <p:cNvPr id="22531" name="Inhaltsplatzhalter 2">
            <a:extLst>
              <a:ext uri="{FF2B5EF4-FFF2-40B4-BE49-F238E27FC236}">
                <a16:creationId xmlns:a16="http://schemas.microsoft.com/office/drawing/2014/main" id="{2219051E-C067-40B3-814C-23362CE8A715}"/>
              </a:ext>
            </a:extLst>
          </p:cNvPr>
          <p:cNvSpPr>
            <a:spLocks noGrp="1" noChangeArrowheads="1"/>
          </p:cNvSpPr>
          <p:nvPr>
            <p:ph idx="1"/>
          </p:nvPr>
        </p:nvSpPr>
        <p:spPr>
          <a:xfrm>
            <a:off x="628650" y="1268413"/>
            <a:ext cx="7886700" cy="3262312"/>
          </a:xfrm>
        </p:spPr>
        <p:txBody>
          <a:bodyPr/>
          <a:lstStyle/>
          <a:p>
            <a:endParaRPr lang="de-DE" altLang="de-DE" sz="2400" dirty="0"/>
          </a:p>
          <a:p>
            <a:pPr marL="0" lvl="0" indent="0" defTabSz="914400">
              <a:lnSpc>
                <a:spcPct val="100000"/>
              </a:lnSpc>
              <a:spcBef>
                <a:spcPct val="30000"/>
              </a:spcBef>
              <a:buNone/>
              <a:defRPr/>
            </a:pPr>
            <a:r>
              <a:rPr lang="en-US" sz="2400" dirty="0"/>
              <a:t>As a consequence, the management of numerous suppliers and sub-suppliers (multi-tier </a:t>
            </a:r>
            <a:r>
              <a:rPr lang="en-US" sz="2400" dirty="0" err="1"/>
              <a:t>Tn</a:t>
            </a:r>
            <a:r>
              <a:rPr lang="en-US" sz="2400" dirty="0"/>
              <a:t>) in globally dispersed locations is extremely difficult entailing e.g. various internal and external risks such as supply, process, demand, and control risks </a:t>
            </a:r>
            <a:endParaRPr lang="en-US" altLang="de-DE" sz="2400" dirty="0"/>
          </a:p>
        </p:txBody>
      </p:sp>
      <p:sp>
        <p:nvSpPr>
          <p:cNvPr id="4" name="Fußzeilenplatzhalter 3">
            <a:extLst>
              <a:ext uri="{FF2B5EF4-FFF2-40B4-BE49-F238E27FC236}">
                <a16:creationId xmlns:a16="http://schemas.microsoft.com/office/drawing/2014/main" id="{BD3347CE-1437-7F43-A795-EE238995F3A4}"/>
              </a:ext>
            </a:extLst>
          </p:cNvPr>
          <p:cNvSpPr>
            <a:spLocks noGrp="1"/>
          </p:cNvSpPr>
          <p:nvPr>
            <p:ph type="ftr" sz="quarter" idx="11"/>
          </p:nvPr>
        </p:nvSpPr>
        <p:spPr/>
        <p:txBody>
          <a:bodyPr/>
          <a:lstStyle/>
          <a:p>
            <a:pPr>
              <a:defRPr/>
            </a:pPr>
            <a:r>
              <a:rPr lang="en-US" altLang="de-DE"/>
              <a:t>Fashion DIET</a:t>
            </a:r>
            <a:endParaRPr lang="de-DE" altLang="de-DE"/>
          </a:p>
        </p:txBody>
      </p:sp>
      <p:sp>
        <p:nvSpPr>
          <p:cNvPr id="22533" name="Foliennummernplatzhalter 4">
            <a:extLst>
              <a:ext uri="{FF2B5EF4-FFF2-40B4-BE49-F238E27FC236}">
                <a16:creationId xmlns:a16="http://schemas.microsoft.com/office/drawing/2014/main" id="{1B37633A-48A0-4E60-A7A3-8C5178F1E7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9AD23CD-BFF1-45C3-B176-8B9352177973}" type="slidenum">
              <a:rPr lang="de-DE" altLang="de-DE" smtClean="0">
                <a:solidFill>
                  <a:srgbClr val="898989"/>
                </a:solidFill>
              </a:rPr>
              <a:pPr/>
              <a:t>9</a:t>
            </a:fld>
            <a:endParaRPr lang="de-DE" altLang="de-DE">
              <a:solidFill>
                <a:srgbClr val="898989"/>
              </a:solidFill>
            </a:endParaRPr>
          </a:p>
        </p:txBody>
      </p:sp>
    </p:spTree>
    <p:extLst>
      <p:ext uri="{BB962C8B-B14F-4D97-AF65-F5344CB8AC3E}">
        <p14:creationId xmlns:p14="http://schemas.microsoft.com/office/powerpoint/2010/main" val="1016326268"/>
      </p:ext>
    </p:extLst>
  </p:cSld>
  <p:clrMapOvr>
    <a:masterClrMapping/>
  </p:clrMapOvr>
</p:sld>
</file>

<file path=ppt/theme/theme1.xml><?xml version="1.0" encoding="utf-8"?>
<a:theme xmlns:a="http://schemas.openxmlformats.org/drawingml/2006/main" name="Finsterni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6FDDA276018D5479CD02A70D7D4B331" ma:contentTypeVersion="4" ma:contentTypeDescription="Ein neues Dokument erstellen." ma:contentTypeScope="" ma:versionID="6d248c891b6571f94ef25606009c9918">
  <xsd:schema xmlns:xsd="http://www.w3.org/2001/XMLSchema" xmlns:xs="http://www.w3.org/2001/XMLSchema" xmlns:p="http://schemas.microsoft.com/office/2006/metadata/properties" xmlns:ns2="6a0d47e9-bc9f-4981-b247-658dc1fc4c94" xmlns:ns3="8b189107-5745-40a7-8020-ccd01fb9219b" targetNamespace="http://schemas.microsoft.com/office/2006/metadata/properties" ma:root="true" ma:fieldsID="7e8273567e7f24ef8ac13d43a8f39916" ns2:_="" ns3:_="">
    <xsd:import namespace="6a0d47e9-bc9f-4981-b247-658dc1fc4c94"/>
    <xsd:import namespace="8b189107-5745-40a7-8020-ccd01fb9219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0d47e9-bc9f-4981-b247-658dc1fc4c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189107-5745-40a7-8020-ccd01fb9219b"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9C1968-3711-4713-9192-F7D91A12BFA6}">
  <ds:schemaRefs>
    <ds:schemaRef ds:uri="http://schemas.microsoft.com/sharepoint/v3/contenttype/forms"/>
  </ds:schemaRefs>
</ds:datastoreItem>
</file>

<file path=customXml/itemProps2.xml><?xml version="1.0" encoding="utf-8"?>
<ds:datastoreItem xmlns:ds="http://schemas.openxmlformats.org/officeDocument/2006/customXml" ds:itemID="{CEF7B2C1-F472-4D55-B46E-2FB26026264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7CA1C9D-96B2-46CA-BB8A-3F71815DA0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0d47e9-bc9f-4981-b247-658dc1fc4c94"/>
    <ds:schemaRef ds:uri="8b189107-5745-40a7-8020-ccd01fb921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3276</Words>
  <Application>Microsoft Office PowerPoint</Application>
  <PresentationFormat>Bildschirmpräsentation (16:9)</PresentationFormat>
  <Paragraphs>239</Paragraphs>
  <Slides>33</Slides>
  <Notes>30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33</vt:i4>
      </vt:variant>
    </vt:vector>
  </HeadingPairs>
  <TitlesOfParts>
    <vt:vector size="38" baseType="lpstr">
      <vt:lpstr>Arial</vt:lpstr>
      <vt:lpstr>Calibri</vt:lpstr>
      <vt:lpstr>Calibri Light</vt:lpstr>
      <vt:lpstr>Verdana</vt:lpstr>
      <vt:lpstr>Finsternis</vt:lpstr>
      <vt:lpstr>Social Risk Management in Fashion Supply Chains</vt:lpstr>
      <vt:lpstr>Learning objectives</vt:lpstr>
      <vt:lpstr>Global Apparel Supply Chains</vt:lpstr>
      <vt:lpstr>Global Apparel Supply Chains</vt:lpstr>
      <vt:lpstr>Global Apparel Supply Chains</vt:lpstr>
      <vt:lpstr>Global Apparel Supply Chains</vt:lpstr>
      <vt:lpstr>Global Apparel Supply Chains</vt:lpstr>
      <vt:lpstr>Global Apparel Supply Chains</vt:lpstr>
      <vt:lpstr>Global Apparel Supply Chains</vt:lpstr>
      <vt:lpstr>Global Apparel Supply Chains</vt:lpstr>
      <vt:lpstr>Global Apparel Supply Chains</vt:lpstr>
      <vt:lpstr>Sustainable Supply Chain Management (SSCM)</vt:lpstr>
      <vt:lpstr>Sustainable Supply Chain Management (SSCM)</vt:lpstr>
      <vt:lpstr>Sustainable Supply Chain Management (SSCM)</vt:lpstr>
      <vt:lpstr>Sustainable Supply Chain Management (SSCM)</vt:lpstr>
      <vt:lpstr>Sustainable Supply Chain Management (SSCM)</vt:lpstr>
      <vt:lpstr>Sustainable Supply Chain Management (SSCM)</vt:lpstr>
      <vt:lpstr>Sustainable Supply Chain Management (SSCM)</vt:lpstr>
      <vt:lpstr>Social SSCM</vt:lpstr>
      <vt:lpstr>Social SSCM</vt:lpstr>
      <vt:lpstr>Social SSCM</vt:lpstr>
      <vt:lpstr>Social SSCM</vt:lpstr>
      <vt:lpstr>Social SSCM</vt:lpstr>
      <vt:lpstr>Social SSCM</vt:lpstr>
      <vt:lpstr>Social SSCM</vt:lpstr>
      <vt:lpstr>Social Risk Management in Apparel Supply Chains</vt:lpstr>
      <vt:lpstr>PowerPoint-Präsentation</vt:lpstr>
      <vt:lpstr>PowerPoint-Präsentation</vt:lpstr>
      <vt:lpstr>PowerPoint-Präsentation</vt:lpstr>
      <vt:lpstr>PowerPoint-Präsentation</vt:lpstr>
      <vt:lpstr>PowerPoint-Präsentation</vt:lpstr>
      <vt:lpstr>PowerPoint-Präsentation</vt:lpstr>
      <vt:lpstr>Contact</vt:lpstr>
    </vt:vector>
  </TitlesOfParts>
  <Company>PH Freiburg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Prof. Dr. Anne-Marie Grundmeier</dc:creator>
  <cp:lastModifiedBy>Adam, Marcus</cp:lastModifiedBy>
  <cp:revision>308</cp:revision>
  <dcterms:modified xsi:type="dcterms:W3CDTF">2022-12-19T08:05:23Z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0x010100D6FDDA276018D5479CD02A70D7D4B331</vt:lpwstr>
  </property>
</Properties>
</file>