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8.xml" ContentType="application/vnd.openxmlformats-officedocument.presentationml.tags+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9.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51"/>
  </p:notesMasterIdLst>
  <p:sldIdLst>
    <p:sldId id="428" r:id="rId2"/>
    <p:sldId id="429" r:id="rId3"/>
    <p:sldId id="536" r:id="rId4"/>
    <p:sldId id="540" r:id="rId5"/>
    <p:sldId id="559" r:id="rId6"/>
    <p:sldId id="558" r:id="rId7"/>
    <p:sldId id="557" r:id="rId8"/>
    <p:sldId id="560" r:id="rId9"/>
    <p:sldId id="561" r:id="rId10"/>
    <p:sldId id="541" r:id="rId11"/>
    <p:sldId id="546" r:id="rId12"/>
    <p:sldId id="548" r:id="rId13"/>
    <p:sldId id="549" r:id="rId14"/>
    <p:sldId id="550" r:id="rId15"/>
    <p:sldId id="542" r:id="rId16"/>
    <p:sldId id="543" r:id="rId17"/>
    <p:sldId id="544" r:id="rId18"/>
    <p:sldId id="545" r:id="rId19"/>
    <p:sldId id="562" r:id="rId20"/>
    <p:sldId id="551" r:id="rId21"/>
    <p:sldId id="553" r:id="rId22"/>
    <p:sldId id="554" r:id="rId23"/>
    <p:sldId id="555" r:id="rId24"/>
    <p:sldId id="556" r:id="rId25"/>
    <p:sldId id="444" r:id="rId26"/>
    <p:sldId id="563" r:id="rId27"/>
    <p:sldId id="531" r:id="rId28"/>
    <p:sldId id="445" r:id="rId29"/>
    <p:sldId id="449" r:id="rId30"/>
    <p:sldId id="446" r:id="rId31"/>
    <p:sldId id="517" r:id="rId32"/>
    <p:sldId id="522" r:id="rId33"/>
    <p:sldId id="447" r:id="rId34"/>
    <p:sldId id="500" r:id="rId35"/>
    <p:sldId id="534" r:id="rId36"/>
    <p:sldId id="512" r:id="rId37"/>
    <p:sldId id="528" r:id="rId38"/>
    <p:sldId id="529" r:id="rId39"/>
    <p:sldId id="515" r:id="rId40"/>
    <p:sldId id="525" r:id="rId41"/>
    <p:sldId id="519" r:id="rId42"/>
    <p:sldId id="490" r:id="rId43"/>
    <p:sldId id="494" r:id="rId44"/>
    <p:sldId id="486" r:id="rId45"/>
    <p:sldId id="527" r:id="rId46"/>
    <p:sldId id="501" r:id="rId47"/>
    <p:sldId id="510" r:id="rId48"/>
    <p:sldId id="514" r:id="rId49"/>
    <p:sldId id="439" r:id="rId50"/>
  </p:sldIdLst>
  <p:sldSz cx="9144000" cy="5143500" type="screen16x9"/>
  <p:notesSz cx="6858000" cy="9144000"/>
  <p:custDataLst>
    <p:tags r:id="rId52"/>
  </p:custDataLst>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Dr. Anne-Marie Grundmei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7" autoAdjust="0"/>
    <p:restoredTop sz="80319" autoAdjust="0"/>
  </p:normalViewPr>
  <p:slideViewPr>
    <p:cSldViewPr>
      <p:cViewPr varScale="1">
        <p:scale>
          <a:sx n="138" d="100"/>
          <a:sy n="138" d="100"/>
        </p:scale>
        <p:origin x="1056" y="120"/>
      </p:cViewPr>
      <p:guideLst>
        <p:guide orient="horz" pos="162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50027-1BE7-4A9E-BE9F-3C0FEA92E231}"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de-DE"/>
        </a:p>
      </dgm:t>
    </dgm:pt>
    <dgm:pt modelId="{22986CFC-82FB-4103-B747-883248256C3F}">
      <dgm:prSet phldrT="[Text]"/>
      <dgm:spPr>
        <a:xfrm>
          <a:off x="2656517" y="282247"/>
          <a:ext cx="1736906" cy="1736906"/>
        </a:xfrm>
        <a:prstGeom prst="roundRect">
          <a:avLst/>
        </a:prstGeom>
      </dgm:spPr>
      <dgm:t>
        <a:bodyPr/>
        <a:lstStyle/>
        <a:p>
          <a:pPr>
            <a:buSzPts val="1000"/>
            <a:buFont typeface="Symbol" panose="05050102010706020507" pitchFamily="18" charset="2"/>
            <a:buNone/>
          </a:pPr>
          <a:r>
            <a:rPr lang="en-US">
              <a:effectLst/>
              <a:latin typeface="Franklin Gothic Book"/>
              <a:ea typeface="+mn-ea"/>
              <a:cs typeface="+mn-cs"/>
            </a:rPr>
            <a:t>Changes in economic and geopolitical realities after the pandemic</a:t>
          </a:r>
          <a:endParaRPr lang="de-DE" dirty="0">
            <a:latin typeface="Franklin Gothic Book"/>
            <a:ea typeface="+mn-ea"/>
            <a:cs typeface="+mn-cs"/>
          </a:endParaRPr>
        </a:p>
      </dgm:t>
    </dgm:pt>
    <dgm:pt modelId="{33ED1C0E-19FE-44D2-936F-6646DA5DBCE6}" type="parTrans" cxnId="{22CB36E8-72CD-4871-AA26-CD3ED0FAC8C2}">
      <dgm:prSet/>
      <dgm:spPr/>
      <dgm:t>
        <a:bodyPr/>
        <a:lstStyle/>
        <a:p>
          <a:endParaRPr lang="de-DE"/>
        </a:p>
      </dgm:t>
    </dgm:pt>
    <dgm:pt modelId="{82142C95-8C2E-442D-B562-BD7AEF7CD40C}" type="sibTrans" cxnId="{22CB36E8-72CD-4871-AA26-CD3ED0FAC8C2}">
      <dgm:prSet/>
      <dgm:spPr/>
      <dgm:t>
        <a:bodyPr/>
        <a:lstStyle/>
        <a:p>
          <a:endParaRPr lang="de-DE"/>
        </a:p>
      </dgm:t>
    </dgm:pt>
    <dgm:pt modelId="{B7D2A8C7-E829-4CC5-ACFF-A6616BA65876}">
      <dgm:prSet phldrT="[Text]"/>
      <dgm:spPr>
        <a:xfrm>
          <a:off x="4697382" y="282247"/>
          <a:ext cx="1736906" cy="1736906"/>
        </a:xfrm>
        <a:prstGeom prst="roundRect">
          <a:avLst/>
        </a:prstGeom>
      </dgm:spPr>
      <dgm:t>
        <a:bodyPr/>
        <a:lstStyle/>
        <a:p>
          <a:pPr>
            <a:buSzPts val="1000"/>
            <a:buFont typeface="Symbol" panose="05050102010706020507" pitchFamily="18" charset="2"/>
            <a:buNone/>
          </a:pPr>
          <a:r>
            <a:rPr lang="de-DE" dirty="0" err="1">
              <a:effectLst/>
              <a:latin typeface="Franklin Gothic Book"/>
              <a:ea typeface="+mn-ea"/>
              <a:cs typeface="+mn-cs"/>
            </a:rPr>
            <a:t>Acceleration</a:t>
          </a:r>
          <a:r>
            <a:rPr lang="de-DE" dirty="0">
              <a:effectLst/>
              <a:latin typeface="Franklin Gothic Book"/>
              <a:ea typeface="+mn-ea"/>
              <a:cs typeface="+mn-cs"/>
            </a:rPr>
            <a:t> of </a:t>
          </a:r>
          <a:r>
            <a:rPr lang="de-DE" dirty="0" err="1">
              <a:effectLst/>
              <a:latin typeface="Franklin Gothic Book"/>
              <a:ea typeface="+mn-ea"/>
              <a:cs typeface="+mn-cs"/>
            </a:rPr>
            <a:t>digitization</a:t>
          </a:r>
          <a:endParaRPr lang="de-DE" dirty="0">
            <a:latin typeface="Franklin Gothic Book"/>
            <a:ea typeface="+mn-ea"/>
            <a:cs typeface="+mn-cs"/>
          </a:endParaRPr>
        </a:p>
      </dgm:t>
    </dgm:pt>
    <dgm:pt modelId="{24E74799-D72A-4145-8B63-C583106BD66B}" type="parTrans" cxnId="{259C088B-F4C1-45FC-877D-57F3985EFF5A}">
      <dgm:prSet/>
      <dgm:spPr/>
      <dgm:t>
        <a:bodyPr/>
        <a:lstStyle/>
        <a:p>
          <a:endParaRPr lang="de-DE"/>
        </a:p>
      </dgm:t>
    </dgm:pt>
    <dgm:pt modelId="{67F044E4-AC9A-4C21-A309-EB164825E850}" type="sibTrans" cxnId="{259C088B-F4C1-45FC-877D-57F3985EFF5A}">
      <dgm:prSet/>
      <dgm:spPr/>
      <dgm:t>
        <a:bodyPr/>
        <a:lstStyle/>
        <a:p>
          <a:endParaRPr lang="de-DE"/>
        </a:p>
      </dgm:t>
    </dgm:pt>
    <dgm:pt modelId="{DDD4154F-4BEE-4C64-AA3D-F60BEC2BB9E5}">
      <dgm:prSet/>
      <dgm:spPr/>
      <dgm:t>
        <a:bodyPr/>
        <a:lstStyle/>
        <a:p>
          <a:pPr>
            <a:buSzPts val="1000"/>
            <a:buFont typeface="Symbol" panose="05050102010706020507" pitchFamily="18" charset="2"/>
            <a:buNone/>
          </a:pPr>
          <a:r>
            <a:rPr lang="en-US" dirty="0">
              <a:effectLst/>
              <a:latin typeface="Franklin Gothic Book"/>
              <a:ea typeface="+mn-ea"/>
              <a:cs typeface="+mn-cs"/>
            </a:rPr>
            <a:t>Changes due to the virtualization of the working world </a:t>
          </a:r>
          <a:r>
            <a:rPr lang="de-DE" dirty="0">
              <a:effectLst/>
              <a:latin typeface="Franklin Gothic Book"/>
              <a:ea typeface="+mn-ea"/>
              <a:cs typeface="+mn-cs"/>
            </a:rPr>
            <a:t>(New Work)</a:t>
          </a:r>
        </a:p>
      </dgm:t>
    </dgm:pt>
    <dgm:pt modelId="{D9177610-6A2B-498D-ACD8-8FACEBD28556}" type="parTrans" cxnId="{E2FCCB8A-E6DE-457F-A603-5507B924DA92}">
      <dgm:prSet/>
      <dgm:spPr/>
      <dgm:t>
        <a:bodyPr/>
        <a:lstStyle/>
        <a:p>
          <a:endParaRPr lang="de-DE"/>
        </a:p>
      </dgm:t>
    </dgm:pt>
    <dgm:pt modelId="{670B285F-1FDA-443B-BD89-07601239CC8C}" type="sibTrans" cxnId="{E2FCCB8A-E6DE-457F-A603-5507B924DA92}">
      <dgm:prSet/>
      <dgm:spPr/>
      <dgm:t>
        <a:bodyPr/>
        <a:lstStyle/>
        <a:p>
          <a:endParaRPr lang="de-DE"/>
        </a:p>
      </dgm:t>
    </dgm:pt>
    <dgm:pt modelId="{1D1E11DD-1C10-4BE2-B919-1A6671BDD393}">
      <dgm:prSet/>
      <dgm:spPr/>
      <dgm:t>
        <a:bodyPr/>
        <a:lstStyle/>
        <a:p>
          <a:pPr>
            <a:buSzPts val="1000"/>
            <a:buFont typeface="Symbol" panose="05050102010706020507" pitchFamily="18" charset="2"/>
            <a:buNone/>
          </a:pPr>
          <a:r>
            <a:rPr lang="en-US">
              <a:effectLst/>
              <a:latin typeface="Franklin Gothic Book"/>
              <a:ea typeface="+mn-ea"/>
              <a:cs typeface="+mn-cs"/>
            </a:rPr>
            <a:t>Conversion to sustainable and climate-neutral economic processes</a:t>
          </a:r>
          <a:endParaRPr lang="de-DE" dirty="0">
            <a:effectLst/>
            <a:latin typeface="Franklin Gothic Book"/>
            <a:ea typeface="+mn-ea"/>
            <a:cs typeface="+mn-cs"/>
          </a:endParaRPr>
        </a:p>
      </dgm:t>
    </dgm:pt>
    <dgm:pt modelId="{E89DCEB8-AD00-4253-BBAF-B3633CB4CB8A}" type="parTrans" cxnId="{3B240DBB-8385-4216-A304-3B8D4D5C30D0}">
      <dgm:prSet/>
      <dgm:spPr/>
      <dgm:t>
        <a:bodyPr/>
        <a:lstStyle/>
        <a:p>
          <a:endParaRPr lang="de-DE"/>
        </a:p>
      </dgm:t>
    </dgm:pt>
    <dgm:pt modelId="{F2B1BD04-3FD7-4F61-A5E4-E081F09F898D}" type="sibTrans" cxnId="{3B240DBB-8385-4216-A304-3B8D4D5C30D0}">
      <dgm:prSet/>
      <dgm:spPr/>
      <dgm:t>
        <a:bodyPr/>
        <a:lstStyle/>
        <a:p>
          <a:endParaRPr lang="de-DE"/>
        </a:p>
      </dgm:t>
    </dgm:pt>
    <dgm:pt modelId="{BB5249A3-C3AC-485B-B86B-DAE4CB9E1212}" type="pres">
      <dgm:prSet presAssocID="{34250027-1BE7-4A9E-BE9F-3C0FEA92E231}" presName="matrix" presStyleCnt="0">
        <dgm:presLayoutVars>
          <dgm:chMax val="1"/>
          <dgm:dir/>
          <dgm:resizeHandles val="exact"/>
        </dgm:presLayoutVars>
      </dgm:prSet>
      <dgm:spPr/>
    </dgm:pt>
    <dgm:pt modelId="{CD1552BF-F4DB-400E-A659-B12F79A857FF}" type="pres">
      <dgm:prSet presAssocID="{34250027-1BE7-4A9E-BE9F-3C0FEA92E231}" presName="axisShape" presStyleLbl="bgShp" presStyleIdx="0" presStyleCnt="1"/>
      <dgm:spPr>
        <a:xfrm>
          <a:off x="2374270" y="0"/>
          <a:ext cx="4342267" cy="4342267"/>
        </a:xfrm>
        <a:prstGeom prst="quadArrow">
          <a:avLst>
            <a:gd name="adj1" fmla="val 2000"/>
            <a:gd name="adj2" fmla="val 4000"/>
            <a:gd name="adj3" fmla="val 5000"/>
          </a:avLst>
        </a:prstGeom>
      </dgm:spPr>
    </dgm:pt>
    <dgm:pt modelId="{B4F92FBD-1CF2-439E-9330-6CC19436B876}" type="pres">
      <dgm:prSet presAssocID="{34250027-1BE7-4A9E-BE9F-3C0FEA92E231}" presName="rect1" presStyleLbl="node1" presStyleIdx="0" presStyleCnt="4">
        <dgm:presLayoutVars>
          <dgm:chMax val="0"/>
          <dgm:chPref val="0"/>
          <dgm:bulletEnabled val="1"/>
        </dgm:presLayoutVars>
      </dgm:prSet>
      <dgm:spPr/>
    </dgm:pt>
    <dgm:pt modelId="{DB431050-B4C3-49EA-9B30-3F03DBE7E9EE}" type="pres">
      <dgm:prSet presAssocID="{34250027-1BE7-4A9E-BE9F-3C0FEA92E231}" presName="rect2" presStyleLbl="node1" presStyleIdx="1" presStyleCnt="4">
        <dgm:presLayoutVars>
          <dgm:chMax val="0"/>
          <dgm:chPref val="0"/>
          <dgm:bulletEnabled val="1"/>
        </dgm:presLayoutVars>
      </dgm:prSet>
      <dgm:spPr/>
    </dgm:pt>
    <dgm:pt modelId="{06BD17EB-A56C-4EE9-A9EA-DEEB1F3D297F}" type="pres">
      <dgm:prSet presAssocID="{34250027-1BE7-4A9E-BE9F-3C0FEA92E231}" presName="rect3" presStyleLbl="node1" presStyleIdx="2" presStyleCnt="4">
        <dgm:presLayoutVars>
          <dgm:chMax val="0"/>
          <dgm:chPref val="0"/>
          <dgm:bulletEnabled val="1"/>
        </dgm:presLayoutVars>
      </dgm:prSet>
      <dgm:spPr/>
    </dgm:pt>
    <dgm:pt modelId="{2277CEE0-B2BC-4528-8A65-C943875098C1}" type="pres">
      <dgm:prSet presAssocID="{34250027-1BE7-4A9E-BE9F-3C0FEA92E231}" presName="rect4" presStyleLbl="node1" presStyleIdx="3" presStyleCnt="4">
        <dgm:presLayoutVars>
          <dgm:chMax val="0"/>
          <dgm:chPref val="0"/>
          <dgm:bulletEnabled val="1"/>
        </dgm:presLayoutVars>
      </dgm:prSet>
      <dgm:spPr>
        <a:prstGeom prst="roundRect">
          <a:avLst/>
        </a:prstGeom>
      </dgm:spPr>
    </dgm:pt>
  </dgm:ptLst>
  <dgm:cxnLst>
    <dgm:cxn modelId="{B7C50321-74F2-442D-8A28-7F261E0C8000}" type="presOf" srcId="{B7D2A8C7-E829-4CC5-ACFF-A6616BA65876}" destId="{DB431050-B4C3-49EA-9B30-3F03DBE7E9EE}" srcOrd="0" destOrd="0" presId="urn:microsoft.com/office/officeart/2005/8/layout/matrix2"/>
    <dgm:cxn modelId="{E2FCCB8A-E6DE-457F-A603-5507B924DA92}" srcId="{34250027-1BE7-4A9E-BE9F-3C0FEA92E231}" destId="{DDD4154F-4BEE-4C64-AA3D-F60BEC2BB9E5}" srcOrd="2" destOrd="0" parTransId="{D9177610-6A2B-498D-ACD8-8FACEBD28556}" sibTransId="{670B285F-1FDA-443B-BD89-07601239CC8C}"/>
    <dgm:cxn modelId="{259C088B-F4C1-45FC-877D-57F3985EFF5A}" srcId="{34250027-1BE7-4A9E-BE9F-3C0FEA92E231}" destId="{B7D2A8C7-E829-4CC5-ACFF-A6616BA65876}" srcOrd="1" destOrd="0" parTransId="{24E74799-D72A-4145-8B63-C583106BD66B}" sibTransId="{67F044E4-AC9A-4C21-A309-EB164825E850}"/>
    <dgm:cxn modelId="{492B9F9C-CF7E-4397-B3CE-9DB5FC466B22}" type="presOf" srcId="{DDD4154F-4BEE-4C64-AA3D-F60BEC2BB9E5}" destId="{06BD17EB-A56C-4EE9-A9EA-DEEB1F3D297F}" srcOrd="0" destOrd="0" presId="urn:microsoft.com/office/officeart/2005/8/layout/matrix2"/>
    <dgm:cxn modelId="{3B240DBB-8385-4216-A304-3B8D4D5C30D0}" srcId="{34250027-1BE7-4A9E-BE9F-3C0FEA92E231}" destId="{1D1E11DD-1C10-4BE2-B919-1A6671BDD393}" srcOrd="3" destOrd="0" parTransId="{E89DCEB8-AD00-4253-BBAF-B3633CB4CB8A}" sibTransId="{F2B1BD04-3FD7-4F61-A5E4-E081F09F898D}"/>
    <dgm:cxn modelId="{C93C83C5-4397-4CD8-9DC9-2ECDD437B8FC}" type="presOf" srcId="{34250027-1BE7-4A9E-BE9F-3C0FEA92E231}" destId="{BB5249A3-C3AC-485B-B86B-DAE4CB9E1212}" srcOrd="0" destOrd="0" presId="urn:microsoft.com/office/officeart/2005/8/layout/matrix2"/>
    <dgm:cxn modelId="{7E0087DA-8BFD-4D25-A2ED-F28FBE6FBF66}" type="presOf" srcId="{22986CFC-82FB-4103-B747-883248256C3F}" destId="{B4F92FBD-1CF2-439E-9330-6CC19436B876}" srcOrd="0" destOrd="0" presId="urn:microsoft.com/office/officeart/2005/8/layout/matrix2"/>
    <dgm:cxn modelId="{F88665DF-AFE4-4CD3-AD7D-096C828FBA49}" type="presOf" srcId="{1D1E11DD-1C10-4BE2-B919-1A6671BDD393}" destId="{2277CEE0-B2BC-4528-8A65-C943875098C1}" srcOrd="0" destOrd="0" presId="urn:microsoft.com/office/officeart/2005/8/layout/matrix2"/>
    <dgm:cxn modelId="{22CB36E8-72CD-4871-AA26-CD3ED0FAC8C2}" srcId="{34250027-1BE7-4A9E-BE9F-3C0FEA92E231}" destId="{22986CFC-82FB-4103-B747-883248256C3F}" srcOrd="0" destOrd="0" parTransId="{33ED1C0E-19FE-44D2-936F-6646DA5DBCE6}" sibTransId="{82142C95-8C2E-442D-B562-BD7AEF7CD40C}"/>
    <dgm:cxn modelId="{4D8D8FB7-1770-4A36-BDC7-F174F7893AEC}" type="presParOf" srcId="{BB5249A3-C3AC-485B-B86B-DAE4CB9E1212}" destId="{CD1552BF-F4DB-400E-A659-B12F79A857FF}" srcOrd="0" destOrd="0" presId="urn:microsoft.com/office/officeart/2005/8/layout/matrix2"/>
    <dgm:cxn modelId="{92F4345D-E196-4E69-89F9-23D4E502D02C}" type="presParOf" srcId="{BB5249A3-C3AC-485B-B86B-DAE4CB9E1212}" destId="{B4F92FBD-1CF2-439E-9330-6CC19436B876}" srcOrd="1" destOrd="0" presId="urn:microsoft.com/office/officeart/2005/8/layout/matrix2"/>
    <dgm:cxn modelId="{8A74F18C-60D9-4B95-A6CF-3DD36BFE71D4}" type="presParOf" srcId="{BB5249A3-C3AC-485B-B86B-DAE4CB9E1212}" destId="{DB431050-B4C3-49EA-9B30-3F03DBE7E9EE}" srcOrd="2" destOrd="0" presId="urn:microsoft.com/office/officeart/2005/8/layout/matrix2"/>
    <dgm:cxn modelId="{5FF835FE-1F86-40AD-BBDA-6E4B40674065}" type="presParOf" srcId="{BB5249A3-C3AC-485B-B86B-DAE4CB9E1212}" destId="{06BD17EB-A56C-4EE9-A9EA-DEEB1F3D297F}" srcOrd="3" destOrd="0" presId="urn:microsoft.com/office/officeart/2005/8/layout/matrix2"/>
    <dgm:cxn modelId="{EF6C5B09-4AF2-4D8D-8807-0DD8E985CF39}" type="presParOf" srcId="{BB5249A3-C3AC-485B-B86B-DAE4CB9E1212}" destId="{2277CEE0-B2BC-4528-8A65-C943875098C1}"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F972E-403B-48EB-9FD6-89CC0BB6CD87}"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de-DE"/>
        </a:p>
      </dgm:t>
    </dgm:pt>
    <dgm:pt modelId="{23A2C9BE-D6F6-4409-9341-377EA21E8B1D}">
      <dgm:prSet phldrT="[Text]" custT="1"/>
      <dgm:spPr>
        <a:xfrm rot="16200000">
          <a:off x="920665" y="-920665"/>
          <a:ext cx="1632018" cy="3473348"/>
        </a:xfrm>
        <a:prstGeom prst="round1Rect">
          <a:avLst/>
        </a:prstGeom>
        <a:solidFill>
          <a:sysClr val="window" lastClr="FFFFFF">
            <a:hueOff val="0"/>
            <a:satOff val="0"/>
            <a:lumOff val="0"/>
            <a:alphaOff val="0"/>
          </a:sysClr>
        </a:solidFill>
        <a:ln w="25400" cap="flat" cmpd="sng" algn="ctr">
          <a:solidFill>
            <a:srgbClr val="CD0429">
              <a:shade val="80000"/>
              <a:hueOff val="0"/>
              <a:satOff val="0"/>
              <a:lumOff val="0"/>
              <a:alphaOff val="0"/>
            </a:srgbClr>
          </a:solidFill>
          <a:prstDash val="solid"/>
        </a:ln>
        <a:effectLst/>
      </dgm:spPr>
      <dgm:t>
        <a:bodyPr/>
        <a:lstStyle/>
        <a:p>
          <a:pPr>
            <a:buFont typeface="Arial" panose="020B0604020202020204" pitchFamily="34" charset="0"/>
            <a:buNone/>
          </a:pPr>
          <a:r>
            <a:rPr lang="en-US" sz="1200" dirty="0">
              <a:solidFill>
                <a:sysClr val="windowText" lastClr="000000">
                  <a:hueOff val="0"/>
                  <a:satOff val="0"/>
                  <a:lumOff val="0"/>
                  <a:alphaOff val="0"/>
                </a:sysClr>
              </a:solidFill>
              <a:latin typeface="+mn-lt"/>
              <a:ea typeface="+mn-ea"/>
              <a:cs typeface="+mn-cs"/>
            </a:rPr>
            <a:t>Risk management objectives and methods</a:t>
          </a:r>
          <a:endParaRPr lang="de-DE" sz="1200" dirty="0">
            <a:solidFill>
              <a:sysClr val="windowText" lastClr="000000">
                <a:hueOff val="0"/>
                <a:satOff val="0"/>
                <a:lumOff val="0"/>
                <a:alphaOff val="0"/>
              </a:sysClr>
            </a:solidFill>
            <a:latin typeface="+mn-lt"/>
            <a:ea typeface="+mn-ea"/>
            <a:cs typeface="+mn-cs"/>
          </a:endParaRPr>
        </a:p>
      </dgm:t>
    </dgm:pt>
    <dgm:pt modelId="{C98DBCC0-61D1-4511-A1C1-FE934010BFFE}" type="parTrans" cxnId="{B4A52FD5-4015-4CB3-A08F-8D4288C738F6}">
      <dgm:prSet custT="1"/>
      <dgm:spPr/>
      <dgm:t>
        <a:bodyPr/>
        <a:lstStyle/>
        <a:p>
          <a:endParaRPr lang="de-DE" sz="1400">
            <a:latin typeface="+mn-lt"/>
          </a:endParaRPr>
        </a:p>
      </dgm:t>
    </dgm:pt>
    <dgm:pt modelId="{2F2413E1-8880-4247-B13D-25D68258B712}" type="sibTrans" cxnId="{B4A52FD5-4015-4CB3-A08F-8D4288C738F6}">
      <dgm:prSet/>
      <dgm:spPr/>
      <dgm:t>
        <a:bodyPr/>
        <a:lstStyle/>
        <a:p>
          <a:endParaRPr lang="de-DE" sz="1400">
            <a:latin typeface="+mn-lt"/>
          </a:endParaRPr>
        </a:p>
      </dgm:t>
    </dgm:pt>
    <dgm:pt modelId="{836DF754-2025-4DFE-9D0F-315A568D978E}">
      <dgm:prSet custT="1"/>
      <dgm:spPr>
        <a:xfrm>
          <a:off x="3473348" y="0"/>
          <a:ext cx="3473348" cy="1632018"/>
        </a:xfrm>
        <a:prstGeom prst="round1Rect">
          <a:avLst/>
        </a:prstGeom>
        <a:solidFill>
          <a:sysClr val="window" lastClr="FFFFFF">
            <a:hueOff val="0"/>
            <a:satOff val="0"/>
            <a:lumOff val="0"/>
            <a:alphaOff val="0"/>
          </a:sysClr>
        </a:solidFill>
        <a:ln w="25400" cap="flat" cmpd="sng" algn="ctr">
          <a:solidFill>
            <a:srgbClr val="CD0429">
              <a:shade val="80000"/>
              <a:hueOff val="0"/>
              <a:satOff val="0"/>
              <a:lumOff val="0"/>
              <a:alphaOff val="0"/>
            </a:srgbClr>
          </a:solidFill>
          <a:prstDash val="solid"/>
        </a:ln>
        <a:effectLst/>
      </dgm:spPr>
      <dgm:t>
        <a:bodyPr/>
        <a:lstStyle/>
        <a:p>
          <a:pPr>
            <a:buNone/>
          </a:pPr>
          <a:r>
            <a:rPr lang="en-US" sz="1200" dirty="0">
              <a:solidFill>
                <a:sysClr val="windowText" lastClr="000000">
                  <a:hueOff val="0"/>
                  <a:satOff val="0"/>
                  <a:lumOff val="0"/>
                  <a:alphaOff val="0"/>
                </a:sysClr>
              </a:solidFill>
              <a:latin typeface="+mn-lt"/>
              <a:ea typeface="+mn-ea"/>
              <a:cs typeface="+mn-cs"/>
            </a:rPr>
            <a:t>Presentation of hedges of important types of transactions</a:t>
          </a:r>
          <a:endParaRPr lang="de-DE" sz="1200" dirty="0">
            <a:solidFill>
              <a:sysClr val="windowText" lastClr="000000">
                <a:hueOff val="0"/>
                <a:satOff val="0"/>
                <a:lumOff val="0"/>
                <a:alphaOff val="0"/>
              </a:sysClr>
            </a:solidFill>
            <a:latin typeface="+mn-lt"/>
            <a:ea typeface="+mn-ea"/>
            <a:cs typeface="+mn-cs"/>
          </a:endParaRPr>
        </a:p>
      </dgm:t>
    </dgm:pt>
    <dgm:pt modelId="{FB3D11B2-AB73-4A15-8294-41A8080ED0A8}" type="parTrans" cxnId="{EBE3AB31-AF65-4E18-880B-AD2C84D2AEA3}">
      <dgm:prSet custT="1"/>
      <dgm:spPr/>
      <dgm:t>
        <a:bodyPr/>
        <a:lstStyle/>
        <a:p>
          <a:endParaRPr lang="de-DE" sz="1400">
            <a:latin typeface="+mn-lt"/>
          </a:endParaRPr>
        </a:p>
      </dgm:t>
    </dgm:pt>
    <dgm:pt modelId="{28C450C9-D783-495A-B0C0-8DEC18B2E693}" type="sibTrans" cxnId="{EBE3AB31-AF65-4E18-880B-AD2C84D2AEA3}">
      <dgm:prSet/>
      <dgm:spPr/>
      <dgm:t>
        <a:bodyPr/>
        <a:lstStyle/>
        <a:p>
          <a:endParaRPr lang="de-DE" sz="1400">
            <a:latin typeface="+mn-lt"/>
          </a:endParaRPr>
        </a:p>
      </dgm:t>
    </dgm:pt>
    <dgm:pt modelId="{6614DBEE-63EA-4BF4-8CBA-720F95CC9677}">
      <dgm:prSet custT="1"/>
      <dgm:spPr>
        <a:xfrm rot="10800000">
          <a:off x="0" y="1632018"/>
          <a:ext cx="3473348" cy="1632018"/>
        </a:xfrm>
        <a:prstGeom prst="round1Rect">
          <a:avLst/>
        </a:prstGeom>
        <a:solidFill>
          <a:sysClr val="window" lastClr="FFFFFF">
            <a:hueOff val="0"/>
            <a:satOff val="0"/>
            <a:lumOff val="0"/>
            <a:alphaOff val="0"/>
          </a:sysClr>
        </a:solidFill>
        <a:ln w="25400" cap="flat" cmpd="sng" algn="ctr">
          <a:solidFill>
            <a:srgbClr val="CD0429">
              <a:shade val="80000"/>
              <a:hueOff val="0"/>
              <a:satOff val="0"/>
              <a:lumOff val="0"/>
              <a:alphaOff val="0"/>
            </a:srgbClr>
          </a:solidFill>
          <a:prstDash val="solid"/>
        </a:ln>
        <a:effectLst/>
      </dgm:spPr>
      <dgm:t>
        <a:bodyPr/>
        <a:lstStyle/>
        <a:p>
          <a:pPr>
            <a:buNone/>
          </a:pPr>
          <a:r>
            <a:rPr lang="en-US" sz="1200" dirty="0">
              <a:solidFill>
                <a:sysClr val="windowText" lastClr="000000">
                  <a:hueOff val="0"/>
                  <a:satOff val="0"/>
                  <a:lumOff val="0"/>
                  <a:alphaOff val="0"/>
                </a:sysClr>
              </a:solidFill>
              <a:latin typeface="+mn-lt"/>
              <a:ea typeface="+mn-ea"/>
              <a:cs typeface="+mn-cs"/>
            </a:rPr>
            <a:t>Dealing with price change, default and liquidity risks, etc.</a:t>
          </a:r>
          <a:endParaRPr lang="de-DE" sz="1200" dirty="0">
            <a:solidFill>
              <a:sysClr val="windowText" lastClr="000000">
                <a:hueOff val="0"/>
                <a:satOff val="0"/>
                <a:lumOff val="0"/>
                <a:alphaOff val="0"/>
              </a:sysClr>
            </a:solidFill>
            <a:latin typeface="+mn-lt"/>
            <a:ea typeface="+mn-ea"/>
            <a:cs typeface="+mn-cs"/>
          </a:endParaRPr>
        </a:p>
      </dgm:t>
    </dgm:pt>
    <dgm:pt modelId="{31C00E06-63D0-42FC-8D1C-8FE2D25BAFFA}" type="parTrans" cxnId="{9005E3B4-D81C-4902-B07C-1164E900A546}">
      <dgm:prSet custT="1"/>
      <dgm:spPr/>
      <dgm:t>
        <a:bodyPr/>
        <a:lstStyle/>
        <a:p>
          <a:endParaRPr lang="de-DE" sz="1400">
            <a:latin typeface="+mn-lt"/>
          </a:endParaRPr>
        </a:p>
      </dgm:t>
    </dgm:pt>
    <dgm:pt modelId="{4F218AE7-AA7F-4F04-8C8E-E36CD21249E9}" type="sibTrans" cxnId="{9005E3B4-D81C-4902-B07C-1164E900A546}">
      <dgm:prSet/>
      <dgm:spPr/>
      <dgm:t>
        <a:bodyPr/>
        <a:lstStyle/>
        <a:p>
          <a:endParaRPr lang="de-DE" sz="1400">
            <a:latin typeface="+mn-lt"/>
          </a:endParaRPr>
        </a:p>
      </dgm:t>
    </dgm:pt>
    <dgm:pt modelId="{B91F9D0C-D9E6-4EEF-A562-19DBD5DBD9FF}">
      <dgm:prSet custT="1"/>
      <dgm:spPr>
        <a:xfrm rot="5400000">
          <a:off x="4394013" y="711352"/>
          <a:ext cx="1632018" cy="3473348"/>
        </a:xfrm>
        <a:prstGeom prst="round1Rect">
          <a:avLst/>
        </a:prstGeom>
        <a:solidFill>
          <a:srgbClr val="C6C7C8"/>
        </a:solidFill>
        <a:ln w="25400" cap="flat" cmpd="sng" algn="ctr">
          <a:solidFill>
            <a:srgbClr val="CD0429">
              <a:shade val="80000"/>
              <a:hueOff val="0"/>
              <a:satOff val="0"/>
              <a:lumOff val="0"/>
              <a:alphaOff val="0"/>
            </a:srgbClr>
          </a:solidFill>
          <a:prstDash val="solid"/>
        </a:ln>
        <a:effectLst/>
      </dgm:spPr>
      <dgm:t>
        <a:bodyPr/>
        <a:lstStyle/>
        <a:p>
          <a:pPr>
            <a:buNone/>
          </a:pPr>
          <a:r>
            <a:rPr lang="en-US" sz="1200" dirty="0">
              <a:solidFill>
                <a:sysClr val="windowText" lastClr="000000">
                  <a:hueOff val="0"/>
                  <a:satOff val="0"/>
                  <a:lumOff val="0"/>
                  <a:alphaOff val="0"/>
                </a:sysClr>
              </a:solidFill>
              <a:latin typeface="+mn-lt"/>
              <a:ea typeface="+mn-ea"/>
              <a:cs typeface="+mn-cs"/>
            </a:rPr>
            <a:t>Non-financial performance indicators, such as information on </a:t>
          </a:r>
          <a:r>
            <a:rPr lang="en-US" sz="1200" b="1" dirty="0">
              <a:solidFill>
                <a:sysClr val="windowText" lastClr="000000">
                  <a:hueOff val="0"/>
                  <a:satOff val="0"/>
                  <a:lumOff val="0"/>
                  <a:alphaOff val="0"/>
                </a:sysClr>
              </a:solidFill>
              <a:latin typeface="+mn-lt"/>
              <a:ea typeface="+mn-ea"/>
              <a:cs typeface="+mn-cs"/>
            </a:rPr>
            <a:t>environmental and employee issues</a:t>
          </a:r>
          <a:endParaRPr lang="de-DE" sz="1200" b="1" dirty="0">
            <a:solidFill>
              <a:sysClr val="windowText" lastClr="000000">
                <a:hueOff val="0"/>
                <a:satOff val="0"/>
                <a:lumOff val="0"/>
                <a:alphaOff val="0"/>
              </a:sysClr>
            </a:solidFill>
            <a:latin typeface="+mn-lt"/>
            <a:ea typeface="+mn-ea"/>
            <a:cs typeface="+mn-cs"/>
          </a:endParaRPr>
        </a:p>
      </dgm:t>
    </dgm:pt>
    <dgm:pt modelId="{212A5BEB-48A9-42DC-A92B-FE9884669309}" type="parTrans" cxnId="{C0AAB77D-1052-4B50-AA27-7557729DD5BC}">
      <dgm:prSet custT="1"/>
      <dgm:spPr/>
      <dgm:t>
        <a:bodyPr/>
        <a:lstStyle/>
        <a:p>
          <a:endParaRPr lang="de-DE" sz="1400">
            <a:latin typeface="+mn-lt"/>
          </a:endParaRPr>
        </a:p>
      </dgm:t>
    </dgm:pt>
    <dgm:pt modelId="{95B393FD-DCE8-4C33-BD2F-FDE9E7A6C22C}" type="sibTrans" cxnId="{C0AAB77D-1052-4B50-AA27-7557729DD5BC}">
      <dgm:prSet/>
      <dgm:spPr/>
      <dgm:t>
        <a:bodyPr/>
        <a:lstStyle/>
        <a:p>
          <a:endParaRPr lang="de-DE" sz="1400">
            <a:latin typeface="+mn-lt"/>
          </a:endParaRPr>
        </a:p>
      </dgm:t>
    </dgm:pt>
    <dgm:pt modelId="{2CCCA18A-64D9-4B59-8CE6-252CC5F34456}">
      <dgm:prSet phldrT="[Text]" custT="1"/>
      <dgm:spPr>
        <a:xfrm>
          <a:off x="2431343" y="1224013"/>
          <a:ext cx="2084008" cy="816009"/>
        </a:xfrm>
        <a:prstGeom prst="roundRect">
          <a:avLst/>
        </a:prstGeom>
        <a:solidFill>
          <a:srgbClr val="CD0429">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Font typeface="Arial" panose="020B0604020202020204" pitchFamily="34" charset="0"/>
            <a:buNone/>
          </a:pPr>
          <a:r>
            <a:rPr lang="de-DE" sz="1600" b="1" dirty="0" err="1">
              <a:solidFill>
                <a:sysClr val="windowText" lastClr="000000">
                  <a:hueOff val="0"/>
                  <a:satOff val="0"/>
                  <a:lumOff val="0"/>
                  <a:alphaOff val="0"/>
                </a:sysClr>
              </a:solidFill>
              <a:latin typeface="+mn-lt"/>
              <a:ea typeface="+mn-ea"/>
              <a:cs typeface="+mn-cs"/>
            </a:rPr>
            <a:t>Opportunities</a:t>
          </a:r>
          <a:r>
            <a:rPr lang="de-DE" sz="1600" b="1" dirty="0">
              <a:solidFill>
                <a:sysClr val="windowText" lastClr="000000">
                  <a:hueOff val="0"/>
                  <a:satOff val="0"/>
                  <a:lumOff val="0"/>
                  <a:alphaOff val="0"/>
                </a:sysClr>
              </a:solidFill>
              <a:latin typeface="+mn-lt"/>
              <a:ea typeface="+mn-ea"/>
              <a:cs typeface="+mn-cs"/>
            </a:rPr>
            <a:t> and </a:t>
          </a:r>
          <a:r>
            <a:rPr lang="de-DE" sz="1600" b="1" dirty="0" err="1">
              <a:solidFill>
                <a:sysClr val="windowText" lastClr="000000">
                  <a:hueOff val="0"/>
                  <a:satOff val="0"/>
                  <a:lumOff val="0"/>
                  <a:alphaOff val="0"/>
                </a:sysClr>
              </a:solidFill>
              <a:latin typeface="+mn-lt"/>
              <a:ea typeface="+mn-ea"/>
              <a:cs typeface="+mn-cs"/>
            </a:rPr>
            <a:t>RIsks</a:t>
          </a:r>
          <a:endParaRPr lang="de-DE" sz="1600" b="1" dirty="0">
            <a:solidFill>
              <a:sysClr val="windowText" lastClr="000000">
                <a:hueOff val="0"/>
                <a:satOff val="0"/>
                <a:lumOff val="0"/>
                <a:alphaOff val="0"/>
              </a:sysClr>
            </a:solidFill>
            <a:latin typeface="+mn-lt"/>
            <a:ea typeface="+mn-ea"/>
            <a:cs typeface="+mn-cs"/>
          </a:endParaRPr>
        </a:p>
      </dgm:t>
    </dgm:pt>
    <dgm:pt modelId="{116EB6BB-4069-46A0-A2DD-8BD901401E57}" type="parTrans" cxnId="{F8978AA4-5121-4025-9464-1F9FBFD326EE}">
      <dgm:prSet/>
      <dgm:spPr/>
      <dgm:t>
        <a:bodyPr/>
        <a:lstStyle/>
        <a:p>
          <a:endParaRPr lang="de-DE" sz="1400">
            <a:latin typeface="+mn-lt"/>
          </a:endParaRPr>
        </a:p>
      </dgm:t>
    </dgm:pt>
    <dgm:pt modelId="{41E8426A-3E77-4DB1-8A56-2EEFA1765125}" type="sibTrans" cxnId="{F8978AA4-5121-4025-9464-1F9FBFD326EE}">
      <dgm:prSet/>
      <dgm:spPr/>
      <dgm:t>
        <a:bodyPr/>
        <a:lstStyle/>
        <a:p>
          <a:endParaRPr lang="de-DE" sz="1400">
            <a:latin typeface="+mn-lt"/>
          </a:endParaRPr>
        </a:p>
      </dgm:t>
    </dgm:pt>
    <dgm:pt modelId="{D74A8BBE-9A5B-4986-A4AF-0AA0CBF27A1B}" type="pres">
      <dgm:prSet presAssocID="{343F972E-403B-48EB-9FD6-89CC0BB6CD87}" presName="diagram" presStyleCnt="0">
        <dgm:presLayoutVars>
          <dgm:chMax val="1"/>
          <dgm:dir/>
          <dgm:animLvl val="ctr"/>
          <dgm:resizeHandles val="exact"/>
        </dgm:presLayoutVars>
      </dgm:prSet>
      <dgm:spPr/>
    </dgm:pt>
    <dgm:pt modelId="{1273B8C5-874D-46BD-98C0-1E69315D1773}" type="pres">
      <dgm:prSet presAssocID="{343F972E-403B-48EB-9FD6-89CC0BB6CD87}" presName="matrix" presStyleCnt="0"/>
      <dgm:spPr/>
    </dgm:pt>
    <dgm:pt modelId="{83D53645-2F4C-46EB-B6F9-2EF74D70DAC6}" type="pres">
      <dgm:prSet presAssocID="{343F972E-403B-48EB-9FD6-89CC0BB6CD87}" presName="tile1" presStyleLbl="node1" presStyleIdx="0" presStyleCnt="4"/>
      <dgm:spPr/>
    </dgm:pt>
    <dgm:pt modelId="{FBD7B445-CE2B-49A8-86AD-33291A9F1817}" type="pres">
      <dgm:prSet presAssocID="{343F972E-403B-48EB-9FD6-89CC0BB6CD87}" presName="tile1text" presStyleLbl="node1" presStyleIdx="0" presStyleCnt="4">
        <dgm:presLayoutVars>
          <dgm:chMax val="0"/>
          <dgm:chPref val="0"/>
          <dgm:bulletEnabled val="1"/>
        </dgm:presLayoutVars>
      </dgm:prSet>
      <dgm:spPr/>
    </dgm:pt>
    <dgm:pt modelId="{96B8239C-309E-47A8-9A57-21AC92F39ECD}" type="pres">
      <dgm:prSet presAssocID="{343F972E-403B-48EB-9FD6-89CC0BB6CD87}" presName="tile2" presStyleLbl="node1" presStyleIdx="1" presStyleCnt="4"/>
      <dgm:spPr/>
    </dgm:pt>
    <dgm:pt modelId="{11E813BE-44E5-4F2D-BA08-B27591B22CE9}" type="pres">
      <dgm:prSet presAssocID="{343F972E-403B-48EB-9FD6-89CC0BB6CD87}" presName="tile2text" presStyleLbl="node1" presStyleIdx="1" presStyleCnt="4">
        <dgm:presLayoutVars>
          <dgm:chMax val="0"/>
          <dgm:chPref val="0"/>
          <dgm:bulletEnabled val="1"/>
        </dgm:presLayoutVars>
      </dgm:prSet>
      <dgm:spPr/>
    </dgm:pt>
    <dgm:pt modelId="{E549A96C-84E6-4112-9A8B-7CEDB3CCDEA7}" type="pres">
      <dgm:prSet presAssocID="{343F972E-403B-48EB-9FD6-89CC0BB6CD87}" presName="tile3" presStyleLbl="node1" presStyleIdx="2" presStyleCnt="4"/>
      <dgm:spPr/>
    </dgm:pt>
    <dgm:pt modelId="{B7308332-E20B-4E53-85CC-18FBCBC0BBBE}" type="pres">
      <dgm:prSet presAssocID="{343F972E-403B-48EB-9FD6-89CC0BB6CD87}" presName="tile3text" presStyleLbl="node1" presStyleIdx="2" presStyleCnt="4">
        <dgm:presLayoutVars>
          <dgm:chMax val="0"/>
          <dgm:chPref val="0"/>
          <dgm:bulletEnabled val="1"/>
        </dgm:presLayoutVars>
      </dgm:prSet>
      <dgm:spPr/>
    </dgm:pt>
    <dgm:pt modelId="{48D09E97-0DD8-4BB5-ABB0-A45669478C0B}" type="pres">
      <dgm:prSet presAssocID="{343F972E-403B-48EB-9FD6-89CC0BB6CD87}" presName="tile4" presStyleLbl="node1" presStyleIdx="3" presStyleCnt="4"/>
      <dgm:spPr/>
    </dgm:pt>
    <dgm:pt modelId="{7657386C-ED9D-4C8E-82A9-3336E2DDE99A}" type="pres">
      <dgm:prSet presAssocID="{343F972E-403B-48EB-9FD6-89CC0BB6CD87}" presName="tile4text" presStyleLbl="node1" presStyleIdx="3" presStyleCnt="4">
        <dgm:presLayoutVars>
          <dgm:chMax val="0"/>
          <dgm:chPref val="0"/>
          <dgm:bulletEnabled val="1"/>
        </dgm:presLayoutVars>
      </dgm:prSet>
      <dgm:spPr/>
    </dgm:pt>
    <dgm:pt modelId="{B6875E49-FD75-45BC-857B-7BBFB31A1E04}" type="pres">
      <dgm:prSet presAssocID="{343F972E-403B-48EB-9FD6-89CC0BB6CD87}" presName="centerTile" presStyleLbl="fgShp" presStyleIdx="0" presStyleCnt="1">
        <dgm:presLayoutVars>
          <dgm:chMax val="0"/>
          <dgm:chPref val="0"/>
        </dgm:presLayoutVars>
      </dgm:prSet>
      <dgm:spPr/>
    </dgm:pt>
  </dgm:ptLst>
  <dgm:cxnLst>
    <dgm:cxn modelId="{4525BA24-A5F4-4747-9CA5-D9A61AD06DA9}" type="presOf" srcId="{343F972E-403B-48EB-9FD6-89CC0BB6CD87}" destId="{D74A8BBE-9A5B-4986-A4AF-0AA0CBF27A1B}" srcOrd="0" destOrd="0" presId="urn:microsoft.com/office/officeart/2005/8/layout/matrix1"/>
    <dgm:cxn modelId="{EBE3AB31-AF65-4E18-880B-AD2C84D2AEA3}" srcId="{2CCCA18A-64D9-4B59-8CE6-252CC5F34456}" destId="{836DF754-2025-4DFE-9D0F-315A568D978E}" srcOrd="1" destOrd="0" parTransId="{FB3D11B2-AB73-4A15-8294-41A8080ED0A8}" sibTransId="{28C450C9-D783-495A-B0C0-8DEC18B2E693}"/>
    <dgm:cxn modelId="{B6889F3D-BCA9-4E5B-9B8F-879E4C46E910}" type="presOf" srcId="{836DF754-2025-4DFE-9D0F-315A568D978E}" destId="{96B8239C-309E-47A8-9A57-21AC92F39ECD}" srcOrd="0" destOrd="0" presId="urn:microsoft.com/office/officeart/2005/8/layout/matrix1"/>
    <dgm:cxn modelId="{C0AAB77D-1052-4B50-AA27-7557729DD5BC}" srcId="{2CCCA18A-64D9-4B59-8CE6-252CC5F34456}" destId="{B91F9D0C-D9E6-4EEF-A562-19DBD5DBD9FF}" srcOrd="3" destOrd="0" parTransId="{212A5BEB-48A9-42DC-A92B-FE9884669309}" sibTransId="{95B393FD-DCE8-4C33-BD2F-FDE9E7A6C22C}"/>
    <dgm:cxn modelId="{40F4109A-B3F0-4393-9E3F-B5D80D977023}" type="presOf" srcId="{6614DBEE-63EA-4BF4-8CBA-720F95CC9677}" destId="{B7308332-E20B-4E53-85CC-18FBCBC0BBBE}" srcOrd="1" destOrd="0" presId="urn:microsoft.com/office/officeart/2005/8/layout/matrix1"/>
    <dgm:cxn modelId="{3EC3719B-77EA-4871-84B8-A1ABD9402F81}" type="presOf" srcId="{23A2C9BE-D6F6-4409-9341-377EA21E8B1D}" destId="{FBD7B445-CE2B-49A8-86AD-33291A9F1817}" srcOrd="1" destOrd="0" presId="urn:microsoft.com/office/officeart/2005/8/layout/matrix1"/>
    <dgm:cxn modelId="{56FAEB9F-7636-4990-99BE-FDB7A554B5C0}" type="presOf" srcId="{B91F9D0C-D9E6-4EEF-A562-19DBD5DBD9FF}" destId="{48D09E97-0DD8-4BB5-ABB0-A45669478C0B}" srcOrd="0" destOrd="0" presId="urn:microsoft.com/office/officeart/2005/8/layout/matrix1"/>
    <dgm:cxn modelId="{F8978AA4-5121-4025-9464-1F9FBFD326EE}" srcId="{343F972E-403B-48EB-9FD6-89CC0BB6CD87}" destId="{2CCCA18A-64D9-4B59-8CE6-252CC5F34456}" srcOrd="0" destOrd="0" parTransId="{116EB6BB-4069-46A0-A2DD-8BD901401E57}" sibTransId="{41E8426A-3E77-4DB1-8A56-2EEFA1765125}"/>
    <dgm:cxn modelId="{3B1518AF-60A1-4217-AA47-D027A71C91A1}" type="presOf" srcId="{836DF754-2025-4DFE-9D0F-315A568D978E}" destId="{11E813BE-44E5-4F2D-BA08-B27591B22CE9}" srcOrd="1" destOrd="0" presId="urn:microsoft.com/office/officeart/2005/8/layout/matrix1"/>
    <dgm:cxn modelId="{9005E3B4-D81C-4902-B07C-1164E900A546}" srcId="{2CCCA18A-64D9-4B59-8CE6-252CC5F34456}" destId="{6614DBEE-63EA-4BF4-8CBA-720F95CC9677}" srcOrd="2" destOrd="0" parTransId="{31C00E06-63D0-42FC-8D1C-8FE2D25BAFFA}" sibTransId="{4F218AE7-AA7F-4F04-8C8E-E36CD21249E9}"/>
    <dgm:cxn modelId="{91860ECD-227A-46C8-A518-1243E985999E}" type="presOf" srcId="{B91F9D0C-D9E6-4EEF-A562-19DBD5DBD9FF}" destId="{7657386C-ED9D-4C8E-82A9-3336E2DDE99A}" srcOrd="1" destOrd="0" presId="urn:microsoft.com/office/officeart/2005/8/layout/matrix1"/>
    <dgm:cxn modelId="{31FB2ECF-A2E1-4C96-B4DD-4D602E8DBE8C}" type="presOf" srcId="{6614DBEE-63EA-4BF4-8CBA-720F95CC9677}" destId="{E549A96C-84E6-4112-9A8B-7CEDB3CCDEA7}" srcOrd="0" destOrd="0" presId="urn:microsoft.com/office/officeart/2005/8/layout/matrix1"/>
    <dgm:cxn modelId="{B4A52FD5-4015-4CB3-A08F-8D4288C738F6}" srcId="{2CCCA18A-64D9-4B59-8CE6-252CC5F34456}" destId="{23A2C9BE-D6F6-4409-9341-377EA21E8B1D}" srcOrd="0" destOrd="0" parTransId="{C98DBCC0-61D1-4511-A1C1-FE934010BFFE}" sibTransId="{2F2413E1-8880-4247-B13D-25D68258B712}"/>
    <dgm:cxn modelId="{F518E5E2-482D-4222-97B0-D6FB95E3E844}" type="presOf" srcId="{2CCCA18A-64D9-4B59-8CE6-252CC5F34456}" destId="{B6875E49-FD75-45BC-857B-7BBFB31A1E04}" srcOrd="0" destOrd="0" presId="urn:microsoft.com/office/officeart/2005/8/layout/matrix1"/>
    <dgm:cxn modelId="{01D616F8-B339-40C8-BEC3-522CF4B0407F}" type="presOf" srcId="{23A2C9BE-D6F6-4409-9341-377EA21E8B1D}" destId="{83D53645-2F4C-46EB-B6F9-2EF74D70DAC6}" srcOrd="0" destOrd="0" presId="urn:microsoft.com/office/officeart/2005/8/layout/matrix1"/>
    <dgm:cxn modelId="{58B613F4-85FA-428F-A087-5C10FB42FD1C}" type="presParOf" srcId="{D74A8BBE-9A5B-4986-A4AF-0AA0CBF27A1B}" destId="{1273B8C5-874D-46BD-98C0-1E69315D1773}" srcOrd="0" destOrd="0" presId="urn:microsoft.com/office/officeart/2005/8/layout/matrix1"/>
    <dgm:cxn modelId="{4020FCD5-BC78-4B9A-BC4C-C77B34F8340B}" type="presParOf" srcId="{1273B8C5-874D-46BD-98C0-1E69315D1773}" destId="{83D53645-2F4C-46EB-B6F9-2EF74D70DAC6}" srcOrd="0" destOrd="0" presId="urn:microsoft.com/office/officeart/2005/8/layout/matrix1"/>
    <dgm:cxn modelId="{294CB7C1-D041-423E-BC3F-37757A74272D}" type="presParOf" srcId="{1273B8C5-874D-46BD-98C0-1E69315D1773}" destId="{FBD7B445-CE2B-49A8-86AD-33291A9F1817}" srcOrd="1" destOrd="0" presId="urn:microsoft.com/office/officeart/2005/8/layout/matrix1"/>
    <dgm:cxn modelId="{5131175C-3D4F-4645-8A4F-EEA14376A272}" type="presParOf" srcId="{1273B8C5-874D-46BD-98C0-1E69315D1773}" destId="{96B8239C-309E-47A8-9A57-21AC92F39ECD}" srcOrd="2" destOrd="0" presId="urn:microsoft.com/office/officeart/2005/8/layout/matrix1"/>
    <dgm:cxn modelId="{28C32C2E-7DCE-4929-B55B-3D846728C39F}" type="presParOf" srcId="{1273B8C5-874D-46BD-98C0-1E69315D1773}" destId="{11E813BE-44E5-4F2D-BA08-B27591B22CE9}" srcOrd="3" destOrd="0" presId="urn:microsoft.com/office/officeart/2005/8/layout/matrix1"/>
    <dgm:cxn modelId="{CF3BEB24-40D3-4B9D-980E-6A91A4B5D8E1}" type="presParOf" srcId="{1273B8C5-874D-46BD-98C0-1E69315D1773}" destId="{E549A96C-84E6-4112-9A8B-7CEDB3CCDEA7}" srcOrd="4" destOrd="0" presId="urn:microsoft.com/office/officeart/2005/8/layout/matrix1"/>
    <dgm:cxn modelId="{EB2F3261-1DB0-4DEF-BB18-67FBB4038076}" type="presParOf" srcId="{1273B8C5-874D-46BD-98C0-1E69315D1773}" destId="{B7308332-E20B-4E53-85CC-18FBCBC0BBBE}" srcOrd="5" destOrd="0" presId="urn:microsoft.com/office/officeart/2005/8/layout/matrix1"/>
    <dgm:cxn modelId="{64F08FF0-908E-469E-B703-9B037835C040}" type="presParOf" srcId="{1273B8C5-874D-46BD-98C0-1E69315D1773}" destId="{48D09E97-0DD8-4BB5-ABB0-A45669478C0B}" srcOrd="6" destOrd="0" presId="urn:microsoft.com/office/officeart/2005/8/layout/matrix1"/>
    <dgm:cxn modelId="{6587A656-9112-4A3B-B12C-77236119801E}" type="presParOf" srcId="{1273B8C5-874D-46BD-98C0-1E69315D1773}" destId="{7657386C-ED9D-4C8E-82A9-3336E2DDE99A}" srcOrd="7" destOrd="0" presId="urn:microsoft.com/office/officeart/2005/8/layout/matrix1"/>
    <dgm:cxn modelId="{A794F33A-4F3D-432D-A0C8-4EB2F032B82A}" type="presParOf" srcId="{D74A8BBE-9A5B-4986-A4AF-0AA0CBF27A1B}" destId="{B6875E49-FD75-45BC-857B-7BBFB31A1E04}"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C4EA3-9A6D-4A8D-9A82-F698C624080C}"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de-DE"/>
        </a:p>
      </dgm:t>
    </dgm:pt>
    <dgm:pt modelId="{07FD1837-C556-4C55-8321-FDF556A993F1}">
      <dgm:prSet phldrT="[Text]" custT="1"/>
      <dgm:spPr/>
      <dgm:t>
        <a:bodyPr/>
        <a:lstStyle/>
        <a:p>
          <a:pPr>
            <a:buFont typeface="Arial" panose="020B0604020202020204" pitchFamily="34" charset="0"/>
            <a:buChar char="•"/>
          </a:pPr>
          <a:r>
            <a:rPr lang="en-US" sz="1400" b="0" dirty="0">
              <a:solidFill>
                <a:schemeClr val="tx1"/>
              </a:solidFill>
            </a:rPr>
            <a:t>Stakeholders of companies with </a:t>
          </a:r>
          <a:r>
            <a:rPr lang="en-US" sz="1400" b="1" dirty="0">
              <a:solidFill>
                <a:schemeClr val="tx1"/>
              </a:solidFill>
            </a:rPr>
            <a:t>increasing interest </a:t>
          </a:r>
          <a:r>
            <a:rPr lang="en-US" sz="1400" b="0" dirty="0">
              <a:solidFill>
                <a:schemeClr val="tx1"/>
              </a:solidFill>
            </a:rPr>
            <a:t>in information about the </a:t>
          </a:r>
          <a:r>
            <a:rPr lang="en-US" sz="1400" b="1" dirty="0">
              <a:solidFill>
                <a:schemeClr val="tx1"/>
              </a:solidFill>
            </a:rPr>
            <a:t>consideration of sustainability in corporate activities</a:t>
          </a:r>
          <a:endParaRPr lang="de-DE" sz="1400" b="1" dirty="0">
            <a:solidFill>
              <a:schemeClr val="tx1"/>
            </a:solidFill>
          </a:endParaRPr>
        </a:p>
      </dgm:t>
    </dgm:pt>
    <dgm:pt modelId="{17C04490-9901-4760-B36B-312E02CA7EA6}" type="parTrans" cxnId="{2D66312F-7F4F-4F62-92D3-3BEAE906E889}">
      <dgm:prSet/>
      <dgm:spPr/>
      <dgm:t>
        <a:bodyPr/>
        <a:lstStyle/>
        <a:p>
          <a:endParaRPr lang="de-DE" sz="1600">
            <a:solidFill>
              <a:schemeClr val="tx1"/>
            </a:solidFill>
          </a:endParaRPr>
        </a:p>
      </dgm:t>
    </dgm:pt>
    <dgm:pt modelId="{C05CC180-5E7F-4047-9F22-69D398899A29}" type="sibTrans" cxnId="{2D66312F-7F4F-4F62-92D3-3BEAE906E889}">
      <dgm:prSet custT="1"/>
      <dgm:spPr/>
      <dgm:t>
        <a:bodyPr/>
        <a:lstStyle/>
        <a:p>
          <a:endParaRPr lang="de-DE" sz="1600">
            <a:solidFill>
              <a:schemeClr val="tx1"/>
            </a:solidFill>
          </a:endParaRPr>
        </a:p>
      </dgm:t>
    </dgm:pt>
    <dgm:pt modelId="{4D03BD9E-0400-4728-B018-F512C8839FE1}">
      <dgm:prSet custT="1"/>
      <dgm:spPr/>
      <dgm:t>
        <a:bodyPr/>
        <a:lstStyle/>
        <a:p>
          <a:r>
            <a:rPr lang="en-US" sz="1400" b="0" dirty="0">
              <a:solidFill>
                <a:schemeClr val="tx1"/>
              </a:solidFill>
            </a:rPr>
            <a:t>Sustainability reporting recognized by </a:t>
          </a:r>
          <a:r>
            <a:rPr lang="en-US" sz="1400" b="1" dirty="0">
              <a:solidFill>
                <a:schemeClr val="tx1"/>
              </a:solidFill>
            </a:rPr>
            <a:t>politicians</a:t>
          </a:r>
          <a:r>
            <a:rPr lang="en-US" sz="1400" b="0" dirty="0">
              <a:solidFill>
                <a:schemeClr val="tx1"/>
              </a:solidFill>
            </a:rPr>
            <a:t> </a:t>
          </a:r>
          <a:br>
            <a:rPr lang="en-US" sz="1400" b="0" dirty="0">
              <a:solidFill>
                <a:schemeClr val="tx1"/>
              </a:solidFill>
            </a:rPr>
          </a:br>
          <a:r>
            <a:rPr lang="en-US" sz="1400" b="0" dirty="0">
              <a:solidFill>
                <a:schemeClr val="tx1"/>
              </a:solidFill>
              <a:sym typeface="Wingdings" panose="05000000000000000000" pitchFamily="2" charset="2"/>
            </a:rPr>
            <a:t> </a:t>
          </a:r>
          <a:r>
            <a:rPr lang="en-US" sz="1400" b="0" dirty="0">
              <a:solidFill>
                <a:schemeClr val="tx1"/>
              </a:solidFill>
            </a:rPr>
            <a:t>Instrument in the context of </a:t>
          </a:r>
          <a:r>
            <a:rPr lang="en-US" sz="1400" b="1" dirty="0">
              <a:solidFill>
                <a:schemeClr val="tx1"/>
              </a:solidFill>
            </a:rPr>
            <a:t>combating climate change </a:t>
          </a:r>
          <a:r>
            <a:rPr lang="en-US" sz="1400" b="0" dirty="0">
              <a:solidFill>
                <a:schemeClr val="tx1"/>
              </a:solidFill>
            </a:rPr>
            <a:t>as well as increasing importance of ecological and social aspects</a:t>
          </a:r>
          <a:endParaRPr lang="de-DE" sz="1400" b="0" dirty="0">
            <a:solidFill>
              <a:schemeClr val="tx1"/>
            </a:solidFill>
          </a:endParaRPr>
        </a:p>
      </dgm:t>
    </dgm:pt>
    <dgm:pt modelId="{20EC0B0D-A5C0-4D9C-846C-89001B68A5D4}" type="parTrans" cxnId="{D76548CB-DC43-4E1C-8C2D-AAB6B5659C05}">
      <dgm:prSet/>
      <dgm:spPr/>
      <dgm:t>
        <a:bodyPr/>
        <a:lstStyle/>
        <a:p>
          <a:endParaRPr lang="de-DE" sz="1600">
            <a:solidFill>
              <a:schemeClr val="tx1"/>
            </a:solidFill>
          </a:endParaRPr>
        </a:p>
      </dgm:t>
    </dgm:pt>
    <dgm:pt modelId="{70B1C554-9D7C-4884-8476-1E47897563D8}" type="sibTrans" cxnId="{D76548CB-DC43-4E1C-8C2D-AAB6B5659C05}">
      <dgm:prSet custT="1"/>
      <dgm:spPr/>
      <dgm:t>
        <a:bodyPr/>
        <a:lstStyle/>
        <a:p>
          <a:endParaRPr lang="de-DE" sz="1600">
            <a:solidFill>
              <a:schemeClr val="tx1"/>
            </a:solidFill>
          </a:endParaRPr>
        </a:p>
      </dgm:t>
    </dgm:pt>
    <dgm:pt modelId="{546BB60B-3878-46D4-AC3A-476D77B6BAD8}">
      <dgm:prSet custT="1"/>
      <dgm:spPr/>
      <dgm:t>
        <a:bodyPr/>
        <a:lstStyle/>
        <a:p>
          <a:r>
            <a:rPr lang="en-US" sz="1400" b="1" dirty="0">
              <a:solidFill>
                <a:schemeClr val="tx1"/>
              </a:solidFill>
            </a:rPr>
            <a:t>Decision-making by companies in the interest of a more ecological and social world</a:t>
          </a:r>
          <a:r>
            <a:rPr lang="en-US" sz="1400" b="0" dirty="0">
              <a:solidFill>
                <a:schemeClr val="tx1"/>
              </a:solidFill>
            </a:rPr>
            <a:t>, first of all transparency about these aspects of decisions</a:t>
          </a:r>
          <a:endParaRPr lang="de-DE" sz="1400" b="0" dirty="0">
            <a:solidFill>
              <a:schemeClr val="tx1"/>
            </a:solidFill>
          </a:endParaRPr>
        </a:p>
      </dgm:t>
    </dgm:pt>
    <dgm:pt modelId="{E116B1A3-D8B8-4A36-83F2-EC07EC3584D4}" type="parTrans" cxnId="{E67AC6D2-FF25-4571-8619-9762EAB9DB5C}">
      <dgm:prSet/>
      <dgm:spPr/>
      <dgm:t>
        <a:bodyPr/>
        <a:lstStyle/>
        <a:p>
          <a:endParaRPr lang="de-DE" sz="1600">
            <a:solidFill>
              <a:schemeClr val="tx1"/>
            </a:solidFill>
          </a:endParaRPr>
        </a:p>
      </dgm:t>
    </dgm:pt>
    <dgm:pt modelId="{7125C99F-4F0D-45D8-A645-415521C206D7}" type="sibTrans" cxnId="{E67AC6D2-FF25-4571-8619-9762EAB9DB5C}">
      <dgm:prSet/>
      <dgm:spPr/>
      <dgm:t>
        <a:bodyPr/>
        <a:lstStyle/>
        <a:p>
          <a:endParaRPr lang="de-DE" sz="1600">
            <a:solidFill>
              <a:schemeClr val="tx1"/>
            </a:solidFill>
          </a:endParaRPr>
        </a:p>
      </dgm:t>
    </dgm:pt>
    <dgm:pt modelId="{60427353-87D8-4750-8927-FA5F5BE87784}" type="pres">
      <dgm:prSet presAssocID="{36DC4EA3-9A6D-4A8D-9A82-F698C624080C}" presName="outerComposite" presStyleCnt="0">
        <dgm:presLayoutVars>
          <dgm:chMax val="5"/>
          <dgm:dir/>
          <dgm:resizeHandles val="exact"/>
        </dgm:presLayoutVars>
      </dgm:prSet>
      <dgm:spPr/>
    </dgm:pt>
    <dgm:pt modelId="{BE6F2607-C490-4C08-A9D3-30F31EC944D3}" type="pres">
      <dgm:prSet presAssocID="{36DC4EA3-9A6D-4A8D-9A82-F698C624080C}" presName="dummyMaxCanvas" presStyleCnt="0">
        <dgm:presLayoutVars/>
      </dgm:prSet>
      <dgm:spPr/>
    </dgm:pt>
    <dgm:pt modelId="{54199AFE-98C2-410D-B98C-7AA3202FFF5B}" type="pres">
      <dgm:prSet presAssocID="{36DC4EA3-9A6D-4A8D-9A82-F698C624080C}" presName="ThreeNodes_1" presStyleLbl="node1" presStyleIdx="0" presStyleCnt="3">
        <dgm:presLayoutVars>
          <dgm:bulletEnabled val="1"/>
        </dgm:presLayoutVars>
      </dgm:prSet>
      <dgm:spPr/>
    </dgm:pt>
    <dgm:pt modelId="{54CBB7FE-FA28-4067-AD8D-F358F3E787FD}" type="pres">
      <dgm:prSet presAssocID="{36DC4EA3-9A6D-4A8D-9A82-F698C624080C}" presName="ThreeNodes_2" presStyleLbl="node1" presStyleIdx="1" presStyleCnt="3">
        <dgm:presLayoutVars>
          <dgm:bulletEnabled val="1"/>
        </dgm:presLayoutVars>
      </dgm:prSet>
      <dgm:spPr/>
    </dgm:pt>
    <dgm:pt modelId="{6DA8994C-1D1B-44DF-B16B-930B4490C38A}" type="pres">
      <dgm:prSet presAssocID="{36DC4EA3-9A6D-4A8D-9A82-F698C624080C}" presName="ThreeNodes_3" presStyleLbl="node1" presStyleIdx="2" presStyleCnt="3">
        <dgm:presLayoutVars>
          <dgm:bulletEnabled val="1"/>
        </dgm:presLayoutVars>
      </dgm:prSet>
      <dgm:spPr/>
    </dgm:pt>
    <dgm:pt modelId="{D54CC397-1ACB-4A28-8727-5E43636B83EB}" type="pres">
      <dgm:prSet presAssocID="{36DC4EA3-9A6D-4A8D-9A82-F698C624080C}" presName="ThreeConn_1-2" presStyleLbl="fgAccFollowNode1" presStyleIdx="0" presStyleCnt="2">
        <dgm:presLayoutVars>
          <dgm:bulletEnabled val="1"/>
        </dgm:presLayoutVars>
      </dgm:prSet>
      <dgm:spPr/>
    </dgm:pt>
    <dgm:pt modelId="{10849537-4E4C-4106-A48A-7381A1C31DE1}" type="pres">
      <dgm:prSet presAssocID="{36DC4EA3-9A6D-4A8D-9A82-F698C624080C}" presName="ThreeConn_2-3" presStyleLbl="fgAccFollowNode1" presStyleIdx="1" presStyleCnt="2">
        <dgm:presLayoutVars>
          <dgm:bulletEnabled val="1"/>
        </dgm:presLayoutVars>
      </dgm:prSet>
      <dgm:spPr/>
    </dgm:pt>
    <dgm:pt modelId="{0E71C6F4-0A57-48D3-A01C-30BF45997FC8}" type="pres">
      <dgm:prSet presAssocID="{36DC4EA3-9A6D-4A8D-9A82-F698C624080C}" presName="ThreeNodes_1_text" presStyleLbl="node1" presStyleIdx="2" presStyleCnt="3">
        <dgm:presLayoutVars>
          <dgm:bulletEnabled val="1"/>
        </dgm:presLayoutVars>
      </dgm:prSet>
      <dgm:spPr/>
    </dgm:pt>
    <dgm:pt modelId="{96F39307-FE21-477F-B4E8-D8C618944A89}" type="pres">
      <dgm:prSet presAssocID="{36DC4EA3-9A6D-4A8D-9A82-F698C624080C}" presName="ThreeNodes_2_text" presStyleLbl="node1" presStyleIdx="2" presStyleCnt="3">
        <dgm:presLayoutVars>
          <dgm:bulletEnabled val="1"/>
        </dgm:presLayoutVars>
      </dgm:prSet>
      <dgm:spPr/>
    </dgm:pt>
    <dgm:pt modelId="{2DEE17B2-80FD-4CC8-8465-8EB07B1386F2}" type="pres">
      <dgm:prSet presAssocID="{36DC4EA3-9A6D-4A8D-9A82-F698C624080C}" presName="ThreeNodes_3_text" presStyleLbl="node1" presStyleIdx="2" presStyleCnt="3">
        <dgm:presLayoutVars>
          <dgm:bulletEnabled val="1"/>
        </dgm:presLayoutVars>
      </dgm:prSet>
      <dgm:spPr/>
    </dgm:pt>
  </dgm:ptLst>
  <dgm:cxnLst>
    <dgm:cxn modelId="{C0E8B310-5390-4F42-A2FC-25A548AFBF16}" type="presOf" srcId="{4D03BD9E-0400-4728-B018-F512C8839FE1}" destId="{96F39307-FE21-477F-B4E8-D8C618944A89}" srcOrd="1" destOrd="0" presId="urn:microsoft.com/office/officeart/2005/8/layout/vProcess5"/>
    <dgm:cxn modelId="{78EAB12D-0FEA-47E4-84BA-9F7449C35B79}" type="presOf" srcId="{70B1C554-9D7C-4884-8476-1E47897563D8}" destId="{10849537-4E4C-4106-A48A-7381A1C31DE1}" srcOrd="0" destOrd="0" presId="urn:microsoft.com/office/officeart/2005/8/layout/vProcess5"/>
    <dgm:cxn modelId="{2D66312F-7F4F-4F62-92D3-3BEAE906E889}" srcId="{36DC4EA3-9A6D-4A8D-9A82-F698C624080C}" destId="{07FD1837-C556-4C55-8321-FDF556A993F1}" srcOrd="0" destOrd="0" parTransId="{17C04490-9901-4760-B36B-312E02CA7EA6}" sibTransId="{C05CC180-5E7F-4047-9F22-69D398899A29}"/>
    <dgm:cxn modelId="{6B1B053F-E4BE-4035-930A-E9D87F3AD6B7}" type="presOf" srcId="{546BB60B-3878-46D4-AC3A-476D77B6BAD8}" destId="{2DEE17B2-80FD-4CC8-8465-8EB07B1386F2}" srcOrd="1" destOrd="0" presId="urn:microsoft.com/office/officeart/2005/8/layout/vProcess5"/>
    <dgm:cxn modelId="{14180E73-18A0-4DFF-8C39-E79E8E7E9631}" type="presOf" srcId="{546BB60B-3878-46D4-AC3A-476D77B6BAD8}" destId="{6DA8994C-1D1B-44DF-B16B-930B4490C38A}" srcOrd="0" destOrd="0" presId="urn:microsoft.com/office/officeart/2005/8/layout/vProcess5"/>
    <dgm:cxn modelId="{215D1554-246E-4793-A524-499B8DE0D079}" type="presOf" srcId="{36DC4EA3-9A6D-4A8D-9A82-F698C624080C}" destId="{60427353-87D8-4750-8927-FA5F5BE87784}" srcOrd="0" destOrd="0" presId="urn:microsoft.com/office/officeart/2005/8/layout/vProcess5"/>
    <dgm:cxn modelId="{EEF16888-11C9-4EB1-A6B1-F82D840B5113}" type="presOf" srcId="{4D03BD9E-0400-4728-B018-F512C8839FE1}" destId="{54CBB7FE-FA28-4067-AD8D-F358F3E787FD}" srcOrd="0" destOrd="0" presId="urn:microsoft.com/office/officeart/2005/8/layout/vProcess5"/>
    <dgm:cxn modelId="{31BB58B7-7C1D-43D3-A440-8581F4C954EE}" type="presOf" srcId="{C05CC180-5E7F-4047-9F22-69D398899A29}" destId="{D54CC397-1ACB-4A28-8727-5E43636B83EB}" srcOrd="0" destOrd="0" presId="urn:microsoft.com/office/officeart/2005/8/layout/vProcess5"/>
    <dgm:cxn modelId="{D76548CB-DC43-4E1C-8C2D-AAB6B5659C05}" srcId="{36DC4EA3-9A6D-4A8D-9A82-F698C624080C}" destId="{4D03BD9E-0400-4728-B018-F512C8839FE1}" srcOrd="1" destOrd="0" parTransId="{20EC0B0D-A5C0-4D9C-846C-89001B68A5D4}" sibTransId="{70B1C554-9D7C-4884-8476-1E47897563D8}"/>
    <dgm:cxn modelId="{E67AC6D2-FF25-4571-8619-9762EAB9DB5C}" srcId="{36DC4EA3-9A6D-4A8D-9A82-F698C624080C}" destId="{546BB60B-3878-46D4-AC3A-476D77B6BAD8}" srcOrd="2" destOrd="0" parTransId="{E116B1A3-D8B8-4A36-83F2-EC07EC3584D4}" sibTransId="{7125C99F-4F0D-45D8-A645-415521C206D7}"/>
    <dgm:cxn modelId="{3D46FDD3-39EE-4471-9113-06924D6970BB}" type="presOf" srcId="{07FD1837-C556-4C55-8321-FDF556A993F1}" destId="{0E71C6F4-0A57-48D3-A01C-30BF45997FC8}" srcOrd="1" destOrd="0" presId="urn:microsoft.com/office/officeart/2005/8/layout/vProcess5"/>
    <dgm:cxn modelId="{05D550DA-3D0B-47AA-BD13-122933D1DC61}" type="presOf" srcId="{07FD1837-C556-4C55-8321-FDF556A993F1}" destId="{54199AFE-98C2-410D-B98C-7AA3202FFF5B}" srcOrd="0" destOrd="0" presId="urn:microsoft.com/office/officeart/2005/8/layout/vProcess5"/>
    <dgm:cxn modelId="{F8AA64AA-0848-4080-87D9-109FBDBF7755}" type="presParOf" srcId="{60427353-87D8-4750-8927-FA5F5BE87784}" destId="{BE6F2607-C490-4C08-A9D3-30F31EC944D3}" srcOrd="0" destOrd="0" presId="urn:microsoft.com/office/officeart/2005/8/layout/vProcess5"/>
    <dgm:cxn modelId="{DB162AC0-20B0-423A-833D-F46A174CA223}" type="presParOf" srcId="{60427353-87D8-4750-8927-FA5F5BE87784}" destId="{54199AFE-98C2-410D-B98C-7AA3202FFF5B}" srcOrd="1" destOrd="0" presId="urn:microsoft.com/office/officeart/2005/8/layout/vProcess5"/>
    <dgm:cxn modelId="{686F9C34-7851-44DB-A135-933CC4FAC956}" type="presParOf" srcId="{60427353-87D8-4750-8927-FA5F5BE87784}" destId="{54CBB7FE-FA28-4067-AD8D-F358F3E787FD}" srcOrd="2" destOrd="0" presId="urn:microsoft.com/office/officeart/2005/8/layout/vProcess5"/>
    <dgm:cxn modelId="{35B8CC83-F415-4309-8B23-0B82A4178DDF}" type="presParOf" srcId="{60427353-87D8-4750-8927-FA5F5BE87784}" destId="{6DA8994C-1D1B-44DF-B16B-930B4490C38A}" srcOrd="3" destOrd="0" presId="urn:microsoft.com/office/officeart/2005/8/layout/vProcess5"/>
    <dgm:cxn modelId="{9332C5AE-D0CC-4C52-8366-0D01FA70AF53}" type="presParOf" srcId="{60427353-87D8-4750-8927-FA5F5BE87784}" destId="{D54CC397-1ACB-4A28-8727-5E43636B83EB}" srcOrd="4" destOrd="0" presId="urn:microsoft.com/office/officeart/2005/8/layout/vProcess5"/>
    <dgm:cxn modelId="{2268D5E4-C271-4F25-A061-656D0D944E5B}" type="presParOf" srcId="{60427353-87D8-4750-8927-FA5F5BE87784}" destId="{10849537-4E4C-4106-A48A-7381A1C31DE1}" srcOrd="5" destOrd="0" presId="urn:microsoft.com/office/officeart/2005/8/layout/vProcess5"/>
    <dgm:cxn modelId="{03D2E6CE-61B0-4398-8237-79D152D32CBB}" type="presParOf" srcId="{60427353-87D8-4750-8927-FA5F5BE87784}" destId="{0E71C6F4-0A57-48D3-A01C-30BF45997FC8}" srcOrd="6" destOrd="0" presId="urn:microsoft.com/office/officeart/2005/8/layout/vProcess5"/>
    <dgm:cxn modelId="{4F74EAFB-D495-4D73-BA63-4488CA80EA44}" type="presParOf" srcId="{60427353-87D8-4750-8927-FA5F5BE87784}" destId="{96F39307-FE21-477F-B4E8-D8C618944A89}" srcOrd="7" destOrd="0" presId="urn:microsoft.com/office/officeart/2005/8/layout/vProcess5"/>
    <dgm:cxn modelId="{5397C4D6-4FAE-4734-8C47-40B3CD773687}" type="presParOf" srcId="{60427353-87D8-4750-8927-FA5F5BE87784}" destId="{2DEE17B2-80FD-4CC8-8465-8EB07B1386F2}"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74E456-72C5-439F-99EE-52BE51799D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2D2E115-5081-453D-BEFC-50DF3E59B76B}">
      <dgm:prSet phldrT="[Text]" custT="1"/>
      <dgm:spPr/>
      <dgm:t>
        <a:bodyPr/>
        <a:lstStyle/>
        <a:p>
          <a:r>
            <a:rPr lang="en-US" sz="1600"/>
            <a:t>No generally accepted imaging system</a:t>
          </a:r>
          <a:endParaRPr lang="de-DE" sz="1600" dirty="0"/>
        </a:p>
      </dgm:t>
    </dgm:pt>
    <dgm:pt modelId="{BB6EBFE2-FC35-4C08-99C6-37BA56EE42AE}" type="parTrans" cxnId="{D7EEBF47-279C-4149-8644-1507898C7DA1}">
      <dgm:prSet/>
      <dgm:spPr/>
      <dgm:t>
        <a:bodyPr/>
        <a:lstStyle/>
        <a:p>
          <a:endParaRPr lang="de-DE" sz="1600"/>
        </a:p>
      </dgm:t>
    </dgm:pt>
    <dgm:pt modelId="{EAD8EC1A-68AE-47E5-854A-84EDCE8518E1}" type="sibTrans" cxnId="{D7EEBF47-279C-4149-8644-1507898C7DA1}">
      <dgm:prSet/>
      <dgm:spPr/>
      <dgm:t>
        <a:bodyPr/>
        <a:lstStyle/>
        <a:p>
          <a:endParaRPr lang="de-DE" sz="1600"/>
        </a:p>
      </dgm:t>
    </dgm:pt>
    <dgm:pt modelId="{AB19E94C-CBA3-479B-B621-4EC50F8ECEB4}">
      <dgm:prSet custT="1"/>
      <dgm:spPr/>
      <dgm:t>
        <a:bodyPr/>
        <a:lstStyle/>
        <a:p>
          <a:r>
            <a:rPr lang="en-US" sz="1200" dirty="0"/>
            <a:t>So far only little regulated</a:t>
          </a:r>
          <a:endParaRPr lang="de-DE" sz="1200" dirty="0"/>
        </a:p>
      </dgm:t>
    </dgm:pt>
    <dgm:pt modelId="{71BC57DA-5456-473E-BD14-49CA268672CA}" type="parTrans" cxnId="{A1C7C301-2507-4ACA-83E9-7D8860783E9F}">
      <dgm:prSet/>
      <dgm:spPr/>
      <dgm:t>
        <a:bodyPr/>
        <a:lstStyle/>
        <a:p>
          <a:endParaRPr lang="de-DE"/>
        </a:p>
      </dgm:t>
    </dgm:pt>
    <dgm:pt modelId="{5D354CDB-1155-471B-914F-6E6E1A7B49B4}" type="sibTrans" cxnId="{A1C7C301-2507-4ACA-83E9-7D8860783E9F}">
      <dgm:prSet/>
      <dgm:spPr/>
      <dgm:t>
        <a:bodyPr/>
        <a:lstStyle/>
        <a:p>
          <a:endParaRPr lang="de-DE"/>
        </a:p>
      </dgm:t>
    </dgm:pt>
    <dgm:pt modelId="{5FC488BF-E4FA-4F24-A7EF-7A7952D650AE}">
      <dgm:prSet custT="1"/>
      <dgm:spPr/>
      <dgm:t>
        <a:bodyPr/>
        <a:lstStyle/>
        <a:p>
          <a:r>
            <a:rPr lang="en-US" sz="1200" dirty="0"/>
            <a:t>Many proposals, concepts, approaches discussed and tried out</a:t>
          </a:r>
          <a:endParaRPr lang="de-DE" sz="1200" dirty="0"/>
        </a:p>
      </dgm:t>
    </dgm:pt>
    <dgm:pt modelId="{0ECFA63B-94A1-4F7B-A390-22990FC8A90A}" type="parTrans" cxnId="{77866131-3342-4278-8DB3-6D52ABF81A08}">
      <dgm:prSet/>
      <dgm:spPr/>
      <dgm:t>
        <a:bodyPr/>
        <a:lstStyle/>
        <a:p>
          <a:endParaRPr lang="de-DE"/>
        </a:p>
      </dgm:t>
    </dgm:pt>
    <dgm:pt modelId="{3F3DC8DB-2045-40D8-96D2-4BA94045E0DC}" type="sibTrans" cxnId="{77866131-3342-4278-8DB3-6D52ABF81A08}">
      <dgm:prSet/>
      <dgm:spPr/>
      <dgm:t>
        <a:bodyPr/>
        <a:lstStyle/>
        <a:p>
          <a:endParaRPr lang="de-DE"/>
        </a:p>
      </dgm:t>
    </dgm:pt>
    <dgm:pt modelId="{33C3926B-EEAD-495A-8E3E-991CCD115522}">
      <dgm:prSet custT="1"/>
      <dgm:spPr/>
      <dgm:t>
        <a:bodyPr/>
        <a:lstStyle/>
        <a:p>
          <a:r>
            <a:rPr lang="en-US" sz="1200" dirty="0"/>
            <a:t>Standardization is missing (also key figures)!</a:t>
          </a:r>
          <a:endParaRPr lang="de-DE" sz="1200" dirty="0"/>
        </a:p>
      </dgm:t>
    </dgm:pt>
    <dgm:pt modelId="{4A5AB379-7CC9-4772-A334-1B439EB24F1C}" type="parTrans" cxnId="{169FEA98-99E8-47FF-BE9B-A892DBC12DF2}">
      <dgm:prSet/>
      <dgm:spPr/>
      <dgm:t>
        <a:bodyPr/>
        <a:lstStyle/>
        <a:p>
          <a:endParaRPr lang="de-DE"/>
        </a:p>
      </dgm:t>
    </dgm:pt>
    <dgm:pt modelId="{CE54D16C-E36D-48F8-BE18-DC1E10D33B5F}" type="sibTrans" cxnId="{169FEA98-99E8-47FF-BE9B-A892DBC12DF2}">
      <dgm:prSet/>
      <dgm:spPr/>
      <dgm:t>
        <a:bodyPr/>
        <a:lstStyle/>
        <a:p>
          <a:endParaRPr lang="de-DE"/>
        </a:p>
      </dgm:t>
    </dgm:pt>
    <dgm:pt modelId="{9D99E997-4F1C-48BA-9EA5-C93D59AFC30E}">
      <dgm:prSet custT="1"/>
      <dgm:spPr/>
      <dgm:t>
        <a:bodyPr/>
        <a:lstStyle/>
        <a:p>
          <a:r>
            <a:rPr lang="en-US" sz="1600" dirty="0"/>
            <a:t>Depiction horizon of sustainability aspects &gt;&gt; Period of other reporting</a:t>
          </a:r>
          <a:endParaRPr lang="de-DE" sz="1600" dirty="0"/>
        </a:p>
      </dgm:t>
    </dgm:pt>
    <dgm:pt modelId="{25BCA00F-FD66-4762-AD04-D515DD709A7C}" type="parTrans" cxnId="{AD77EF53-9B2C-4271-ACEC-1E8F0605327E}">
      <dgm:prSet/>
      <dgm:spPr/>
      <dgm:t>
        <a:bodyPr/>
        <a:lstStyle/>
        <a:p>
          <a:endParaRPr lang="de-DE"/>
        </a:p>
      </dgm:t>
    </dgm:pt>
    <dgm:pt modelId="{8E0B223F-B9EA-43A8-A122-DC5C7ADFC771}" type="sibTrans" cxnId="{AD77EF53-9B2C-4271-ACEC-1E8F0605327E}">
      <dgm:prSet/>
      <dgm:spPr/>
      <dgm:t>
        <a:bodyPr/>
        <a:lstStyle/>
        <a:p>
          <a:endParaRPr lang="de-DE"/>
        </a:p>
      </dgm:t>
    </dgm:pt>
    <dgm:pt modelId="{F7ABD521-7FBA-4B8C-AA3A-03FAD7E9D7E9}">
      <dgm:prSet custT="1"/>
      <dgm:spPr/>
      <dgm:t>
        <a:bodyPr/>
        <a:lstStyle/>
        <a:p>
          <a:r>
            <a:rPr lang="en-US" sz="1200" dirty="0"/>
            <a:t>NBE deals with the entire value chain and should refer to the entire product life cycle</a:t>
          </a:r>
          <a:endParaRPr lang="de-DE" sz="1200" dirty="0"/>
        </a:p>
      </dgm:t>
    </dgm:pt>
    <dgm:pt modelId="{8DE159F2-2324-47F3-A1C5-97C187A9BF39}" type="parTrans" cxnId="{E6412DFD-7AB0-4CA1-B45C-E51200AA8874}">
      <dgm:prSet/>
      <dgm:spPr/>
      <dgm:t>
        <a:bodyPr/>
        <a:lstStyle/>
        <a:p>
          <a:endParaRPr lang="de-DE"/>
        </a:p>
      </dgm:t>
    </dgm:pt>
    <dgm:pt modelId="{1B6EBF4A-7706-4A4C-8168-FB0F358DEFFC}" type="sibTrans" cxnId="{E6412DFD-7AB0-4CA1-B45C-E51200AA8874}">
      <dgm:prSet/>
      <dgm:spPr/>
      <dgm:t>
        <a:bodyPr/>
        <a:lstStyle/>
        <a:p>
          <a:endParaRPr lang="de-DE"/>
        </a:p>
      </dgm:t>
    </dgm:pt>
    <dgm:pt modelId="{D853683D-DAE1-4954-9628-0506CD1C8E83}">
      <dgm:prSet custT="1"/>
      <dgm:spPr/>
      <dgm:t>
        <a:bodyPr/>
        <a:lstStyle/>
        <a:p>
          <a:r>
            <a:rPr lang="en-US" sz="1200" dirty="0"/>
            <a:t>Consideration of all modes of impact required</a:t>
          </a:r>
          <a:endParaRPr lang="de-DE" sz="1200" dirty="0"/>
        </a:p>
      </dgm:t>
    </dgm:pt>
    <dgm:pt modelId="{705FE288-192E-4C67-9F06-ACDE3ECDE96B}" type="parTrans" cxnId="{863F5F01-144A-4845-8D33-FC1E09C1333E}">
      <dgm:prSet/>
      <dgm:spPr/>
      <dgm:t>
        <a:bodyPr/>
        <a:lstStyle/>
        <a:p>
          <a:endParaRPr lang="de-DE"/>
        </a:p>
      </dgm:t>
    </dgm:pt>
    <dgm:pt modelId="{1D88BBA6-31E7-4789-A6C6-A2EF5511C490}" type="sibTrans" cxnId="{863F5F01-144A-4845-8D33-FC1E09C1333E}">
      <dgm:prSet/>
      <dgm:spPr/>
      <dgm:t>
        <a:bodyPr/>
        <a:lstStyle/>
        <a:p>
          <a:endParaRPr lang="de-DE"/>
        </a:p>
      </dgm:t>
    </dgm:pt>
    <dgm:pt modelId="{98E3BB72-5093-4353-9771-8DB1B66F8C08}">
      <dgm:prSet custT="1"/>
      <dgm:spPr/>
      <dgm:t>
        <a:bodyPr/>
        <a:lstStyle/>
        <a:p>
          <a:r>
            <a:rPr lang="de-DE" sz="1600" dirty="0"/>
            <a:t>Time frame for implementation</a:t>
          </a:r>
        </a:p>
      </dgm:t>
    </dgm:pt>
    <dgm:pt modelId="{616B2734-D4FF-469D-827D-0E3AF20A1A45}" type="parTrans" cxnId="{7260F9F1-4FEE-47BC-9CDE-8F2216D612DF}">
      <dgm:prSet/>
      <dgm:spPr/>
      <dgm:t>
        <a:bodyPr/>
        <a:lstStyle/>
        <a:p>
          <a:endParaRPr lang="de-DE"/>
        </a:p>
      </dgm:t>
    </dgm:pt>
    <dgm:pt modelId="{87DE1178-08C3-4B3A-8CD6-4C143B77AA3A}" type="sibTrans" cxnId="{7260F9F1-4FEE-47BC-9CDE-8F2216D612DF}">
      <dgm:prSet/>
      <dgm:spPr/>
      <dgm:t>
        <a:bodyPr/>
        <a:lstStyle/>
        <a:p>
          <a:endParaRPr lang="de-DE"/>
        </a:p>
      </dgm:t>
    </dgm:pt>
    <dgm:pt modelId="{9A355DF5-2DAD-4472-956C-077AADC1975F}">
      <dgm:prSet custT="1"/>
      <dgm:spPr/>
      <dgm:t>
        <a:bodyPr/>
        <a:lstStyle/>
        <a:p>
          <a:r>
            <a:rPr lang="en-US" sz="1200" dirty="0"/>
            <a:t>New directive will not apply to the majority of companies until 2026 at the earliest</a:t>
          </a:r>
          <a:endParaRPr lang="de-DE" sz="1200" dirty="0"/>
        </a:p>
      </dgm:t>
    </dgm:pt>
    <dgm:pt modelId="{7278098A-7D65-44D5-B521-FA06496F6B2E}" type="parTrans" cxnId="{C674D3A8-34D4-4D4B-9D98-E5698F3BBE1B}">
      <dgm:prSet/>
      <dgm:spPr/>
      <dgm:t>
        <a:bodyPr/>
        <a:lstStyle/>
        <a:p>
          <a:endParaRPr lang="de-DE"/>
        </a:p>
      </dgm:t>
    </dgm:pt>
    <dgm:pt modelId="{D418347C-8B81-4AED-8332-A763B37A2C2B}" type="sibTrans" cxnId="{C674D3A8-34D4-4D4B-9D98-E5698F3BBE1B}">
      <dgm:prSet/>
      <dgm:spPr/>
      <dgm:t>
        <a:bodyPr/>
        <a:lstStyle/>
        <a:p>
          <a:endParaRPr lang="de-DE"/>
        </a:p>
      </dgm:t>
    </dgm:pt>
    <dgm:pt modelId="{82B201FC-C984-4A7C-8006-15B86FDF42F0}">
      <dgm:prSet custT="1"/>
      <dgm:spPr/>
      <dgm:t>
        <a:bodyPr/>
        <a:lstStyle/>
        <a:p>
          <a:r>
            <a:rPr lang="en-US" sz="1200" dirty="0"/>
            <a:t>Agenda to achieve climate neutrality by 2050 on the one hand, critical points by 2030 on the other hand</a:t>
          </a:r>
          <a:endParaRPr lang="de-DE" sz="1200" dirty="0"/>
        </a:p>
      </dgm:t>
    </dgm:pt>
    <dgm:pt modelId="{C5A800B2-C09C-45C3-90DB-63A82E1A477D}" type="parTrans" cxnId="{93A349DC-0035-4D62-AA18-E341A0F3D25C}">
      <dgm:prSet/>
      <dgm:spPr/>
      <dgm:t>
        <a:bodyPr/>
        <a:lstStyle/>
        <a:p>
          <a:endParaRPr lang="de-DE"/>
        </a:p>
      </dgm:t>
    </dgm:pt>
    <dgm:pt modelId="{9A612997-AA2B-4F74-8926-E8000EB08B94}" type="sibTrans" cxnId="{93A349DC-0035-4D62-AA18-E341A0F3D25C}">
      <dgm:prSet/>
      <dgm:spPr/>
      <dgm:t>
        <a:bodyPr/>
        <a:lstStyle/>
        <a:p>
          <a:endParaRPr lang="de-DE"/>
        </a:p>
      </dgm:t>
    </dgm:pt>
    <dgm:pt modelId="{6C5FB5C3-11F4-487A-98F7-B7E3B7AC8830}" type="pres">
      <dgm:prSet presAssocID="{F674E456-72C5-439F-99EE-52BE51799D16}" presName="Name0" presStyleCnt="0">
        <dgm:presLayoutVars>
          <dgm:dir/>
          <dgm:animLvl val="lvl"/>
          <dgm:resizeHandles val="exact"/>
        </dgm:presLayoutVars>
      </dgm:prSet>
      <dgm:spPr/>
    </dgm:pt>
    <dgm:pt modelId="{3AF57532-F3E5-4A0A-BA65-67F8EC285983}" type="pres">
      <dgm:prSet presAssocID="{72D2E115-5081-453D-BEFC-50DF3E59B76B}" presName="linNode" presStyleCnt="0"/>
      <dgm:spPr/>
    </dgm:pt>
    <dgm:pt modelId="{68DD2D69-75B8-4FA0-A10E-A93262A52CEB}" type="pres">
      <dgm:prSet presAssocID="{72D2E115-5081-453D-BEFC-50DF3E59B76B}" presName="parentText" presStyleLbl="node1" presStyleIdx="0" presStyleCnt="3">
        <dgm:presLayoutVars>
          <dgm:chMax val="1"/>
          <dgm:bulletEnabled val="1"/>
        </dgm:presLayoutVars>
      </dgm:prSet>
      <dgm:spPr/>
    </dgm:pt>
    <dgm:pt modelId="{E181E4A0-5F43-4088-9359-FC3C040CDE00}" type="pres">
      <dgm:prSet presAssocID="{72D2E115-5081-453D-BEFC-50DF3E59B76B}" presName="descendantText" presStyleLbl="alignAccFollowNode1" presStyleIdx="0" presStyleCnt="3">
        <dgm:presLayoutVars>
          <dgm:bulletEnabled val="1"/>
        </dgm:presLayoutVars>
      </dgm:prSet>
      <dgm:spPr/>
    </dgm:pt>
    <dgm:pt modelId="{6C76837C-12E2-4DE6-B9C4-67F438527F7D}" type="pres">
      <dgm:prSet presAssocID="{EAD8EC1A-68AE-47E5-854A-84EDCE8518E1}" presName="sp" presStyleCnt="0"/>
      <dgm:spPr/>
    </dgm:pt>
    <dgm:pt modelId="{6E6CA757-9E3A-49F2-B6FE-383EEDD5681D}" type="pres">
      <dgm:prSet presAssocID="{9D99E997-4F1C-48BA-9EA5-C93D59AFC30E}" presName="linNode" presStyleCnt="0"/>
      <dgm:spPr/>
    </dgm:pt>
    <dgm:pt modelId="{438D84C7-25A2-489F-9A21-EDE76744126C}" type="pres">
      <dgm:prSet presAssocID="{9D99E997-4F1C-48BA-9EA5-C93D59AFC30E}" presName="parentText" presStyleLbl="node1" presStyleIdx="1" presStyleCnt="3">
        <dgm:presLayoutVars>
          <dgm:chMax val="1"/>
          <dgm:bulletEnabled val="1"/>
        </dgm:presLayoutVars>
      </dgm:prSet>
      <dgm:spPr/>
    </dgm:pt>
    <dgm:pt modelId="{E0459C38-A8BA-4A8E-B0AB-A6B2B8AC7E6F}" type="pres">
      <dgm:prSet presAssocID="{9D99E997-4F1C-48BA-9EA5-C93D59AFC30E}" presName="descendantText" presStyleLbl="alignAccFollowNode1" presStyleIdx="1" presStyleCnt="3">
        <dgm:presLayoutVars>
          <dgm:bulletEnabled val="1"/>
        </dgm:presLayoutVars>
      </dgm:prSet>
      <dgm:spPr/>
    </dgm:pt>
    <dgm:pt modelId="{681F2652-37BC-4BA1-86B9-800A8F7F38FF}" type="pres">
      <dgm:prSet presAssocID="{8E0B223F-B9EA-43A8-A122-DC5C7ADFC771}" presName="sp" presStyleCnt="0"/>
      <dgm:spPr/>
    </dgm:pt>
    <dgm:pt modelId="{D2312D5F-D357-414B-A9EC-F3D3A0416DCC}" type="pres">
      <dgm:prSet presAssocID="{98E3BB72-5093-4353-9771-8DB1B66F8C08}" presName="linNode" presStyleCnt="0"/>
      <dgm:spPr/>
    </dgm:pt>
    <dgm:pt modelId="{7097F27C-4493-4053-9030-B21F1DF0A411}" type="pres">
      <dgm:prSet presAssocID="{98E3BB72-5093-4353-9771-8DB1B66F8C08}" presName="parentText" presStyleLbl="node1" presStyleIdx="2" presStyleCnt="3">
        <dgm:presLayoutVars>
          <dgm:chMax val="1"/>
          <dgm:bulletEnabled val="1"/>
        </dgm:presLayoutVars>
      </dgm:prSet>
      <dgm:spPr/>
    </dgm:pt>
    <dgm:pt modelId="{EA703204-36E9-4C1C-8DDD-0F0AD016486A}" type="pres">
      <dgm:prSet presAssocID="{98E3BB72-5093-4353-9771-8DB1B66F8C08}" presName="descendantText" presStyleLbl="alignAccFollowNode1" presStyleIdx="2" presStyleCnt="3">
        <dgm:presLayoutVars>
          <dgm:bulletEnabled val="1"/>
        </dgm:presLayoutVars>
      </dgm:prSet>
      <dgm:spPr/>
    </dgm:pt>
  </dgm:ptLst>
  <dgm:cxnLst>
    <dgm:cxn modelId="{863F5F01-144A-4845-8D33-FC1E09C1333E}" srcId="{9D99E997-4F1C-48BA-9EA5-C93D59AFC30E}" destId="{D853683D-DAE1-4954-9628-0506CD1C8E83}" srcOrd="1" destOrd="0" parTransId="{705FE288-192E-4C67-9F06-ACDE3ECDE96B}" sibTransId="{1D88BBA6-31E7-4789-A6C6-A2EF5511C490}"/>
    <dgm:cxn modelId="{A1C7C301-2507-4ACA-83E9-7D8860783E9F}" srcId="{72D2E115-5081-453D-BEFC-50DF3E59B76B}" destId="{AB19E94C-CBA3-479B-B621-4EC50F8ECEB4}" srcOrd="0" destOrd="0" parTransId="{71BC57DA-5456-473E-BD14-49CA268672CA}" sibTransId="{5D354CDB-1155-471B-914F-6E6E1A7B49B4}"/>
    <dgm:cxn modelId="{9BB6730C-93DE-4ED5-81B0-F103335F46BB}" type="presOf" srcId="{9D99E997-4F1C-48BA-9EA5-C93D59AFC30E}" destId="{438D84C7-25A2-489F-9A21-EDE76744126C}" srcOrd="0" destOrd="0" presId="urn:microsoft.com/office/officeart/2005/8/layout/vList5"/>
    <dgm:cxn modelId="{3AB4F70D-C286-4688-8088-075F782A8C09}" type="presOf" srcId="{98E3BB72-5093-4353-9771-8DB1B66F8C08}" destId="{7097F27C-4493-4053-9030-B21F1DF0A411}" srcOrd="0" destOrd="0" presId="urn:microsoft.com/office/officeart/2005/8/layout/vList5"/>
    <dgm:cxn modelId="{62FB691B-29AC-45C5-8E44-02349A437CE8}" type="presOf" srcId="{72D2E115-5081-453D-BEFC-50DF3E59B76B}" destId="{68DD2D69-75B8-4FA0-A10E-A93262A52CEB}" srcOrd="0" destOrd="0" presId="urn:microsoft.com/office/officeart/2005/8/layout/vList5"/>
    <dgm:cxn modelId="{77866131-3342-4278-8DB3-6D52ABF81A08}" srcId="{72D2E115-5081-453D-BEFC-50DF3E59B76B}" destId="{5FC488BF-E4FA-4F24-A7EF-7A7952D650AE}" srcOrd="1" destOrd="0" parTransId="{0ECFA63B-94A1-4F7B-A390-22990FC8A90A}" sibTransId="{3F3DC8DB-2045-40D8-96D2-4BA94045E0DC}"/>
    <dgm:cxn modelId="{9604C264-F980-45EC-98EE-951BFA5CF138}" type="presOf" srcId="{AB19E94C-CBA3-479B-B621-4EC50F8ECEB4}" destId="{E181E4A0-5F43-4088-9359-FC3C040CDE00}" srcOrd="0" destOrd="0" presId="urn:microsoft.com/office/officeart/2005/8/layout/vList5"/>
    <dgm:cxn modelId="{D7EEBF47-279C-4149-8644-1507898C7DA1}" srcId="{F674E456-72C5-439F-99EE-52BE51799D16}" destId="{72D2E115-5081-453D-BEFC-50DF3E59B76B}" srcOrd="0" destOrd="0" parTransId="{BB6EBFE2-FC35-4C08-99C6-37BA56EE42AE}" sibTransId="{EAD8EC1A-68AE-47E5-854A-84EDCE8518E1}"/>
    <dgm:cxn modelId="{AD77EF53-9B2C-4271-ACEC-1E8F0605327E}" srcId="{F674E456-72C5-439F-99EE-52BE51799D16}" destId="{9D99E997-4F1C-48BA-9EA5-C93D59AFC30E}" srcOrd="1" destOrd="0" parTransId="{25BCA00F-FD66-4762-AD04-D515DD709A7C}" sibTransId="{8E0B223F-B9EA-43A8-A122-DC5C7ADFC771}"/>
    <dgm:cxn modelId="{9C29AF7E-71ED-4DF7-B0F7-0800EAF008A3}" type="presOf" srcId="{33C3926B-EEAD-495A-8E3E-991CCD115522}" destId="{E181E4A0-5F43-4088-9359-FC3C040CDE00}" srcOrd="0" destOrd="2" presId="urn:microsoft.com/office/officeart/2005/8/layout/vList5"/>
    <dgm:cxn modelId="{8D526395-FDD8-4FD0-991F-19C32F66D738}" type="presOf" srcId="{F7ABD521-7FBA-4B8C-AA3A-03FAD7E9D7E9}" destId="{E0459C38-A8BA-4A8E-B0AB-A6B2B8AC7E6F}" srcOrd="0" destOrd="0" presId="urn:microsoft.com/office/officeart/2005/8/layout/vList5"/>
    <dgm:cxn modelId="{169FEA98-99E8-47FF-BE9B-A892DBC12DF2}" srcId="{72D2E115-5081-453D-BEFC-50DF3E59B76B}" destId="{33C3926B-EEAD-495A-8E3E-991CCD115522}" srcOrd="2" destOrd="0" parTransId="{4A5AB379-7CC9-4772-A334-1B439EB24F1C}" sibTransId="{CE54D16C-E36D-48F8-BE18-DC1E10D33B5F}"/>
    <dgm:cxn modelId="{C674D3A8-34D4-4D4B-9D98-E5698F3BBE1B}" srcId="{98E3BB72-5093-4353-9771-8DB1B66F8C08}" destId="{9A355DF5-2DAD-4472-956C-077AADC1975F}" srcOrd="0" destOrd="0" parTransId="{7278098A-7D65-44D5-B521-FA06496F6B2E}" sibTransId="{D418347C-8B81-4AED-8332-A763B37A2C2B}"/>
    <dgm:cxn modelId="{93A349DC-0035-4D62-AA18-E341A0F3D25C}" srcId="{98E3BB72-5093-4353-9771-8DB1B66F8C08}" destId="{82B201FC-C984-4A7C-8006-15B86FDF42F0}" srcOrd="1" destOrd="0" parTransId="{C5A800B2-C09C-45C3-90DB-63A82E1A477D}" sibTransId="{9A612997-AA2B-4F74-8926-E8000EB08B94}"/>
    <dgm:cxn modelId="{9E4852DC-1912-4C3C-B232-DB52E5D307BC}" type="presOf" srcId="{F674E456-72C5-439F-99EE-52BE51799D16}" destId="{6C5FB5C3-11F4-487A-98F7-B7E3B7AC8830}" srcOrd="0" destOrd="0" presId="urn:microsoft.com/office/officeart/2005/8/layout/vList5"/>
    <dgm:cxn modelId="{6C73A5E7-8B10-4F31-9F2A-4EE901472490}" type="presOf" srcId="{82B201FC-C984-4A7C-8006-15B86FDF42F0}" destId="{EA703204-36E9-4C1C-8DDD-0F0AD016486A}" srcOrd="0" destOrd="1" presId="urn:microsoft.com/office/officeart/2005/8/layout/vList5"/>
    <dgm:cxn modelId="{7550A5EC-D61A-45E6-85B3-7CFBEADAECC4}" type="presOf" srcId="{D853683D-DAE1-4954-9628-0506CD1C8E83}" destId="{E0459C38-A8BA-4A8E-B0AB-A6B2B8AC7E6F}" srcOrd="0" destOrd="1" presId="urn:microsoft.com/office/officeart/2005/8/layout/vList5"/>
    <dgm:cxn modelId="{7260F9F1-4FEE-47BC-9CDE-8F2216D612DF}" srcId="{F674E456-72C5-439F-99EE-52BE51799D16}" destId="{98E3BB72-5093-4353-9771-8DB1B66F8C08}" srcOrd="2" destOrd="0" parTransId="{616B2734-D4FF-469D-827D-0E3AF20A1A45}" sibTransId="{87DE1178-08C3-4B3A-8CD6-4C143B77AA3A}"/>
    <dgm:cxn modelId="{B70F86F6-9DCE-4C27-8486-ACCDBC663228}" type="presOf" srcId="{5FC488BF-E4FA-4F24-A7EF-7A7952D650AE}" destId="{E181E4A0-5F43-4088-9359-FC3C040CDE00}" srcOrd="0" destOrd="1" presId="urn:microsoft.com/office/officeart/2005/8/layout/vList5"/>
    <dgm:cxn modelId="{9B30DCFA-7D13-4C0D-9977-0D7A6023C370}" type="presOf" srcId="{9A355DF5-2DAD-4472-956C-077AADC1975F}" destId="{EA703204-36E9-4C1C-8DDD-0F0AD016486A}" srcOrd="0" destOrd="0" presId="urn:microsoft.com/office/officeart/2005/8/layout/vList5"/>
    <dgm:cxn modelId="{E6412DFD-7AB0-4CA1-B45C-E51200AA8874}" srcId="{9D99E997-4F1C-48BA-9EA5-C93D59AFC30E}" destId="{F7ABD521-7FBA-4B8C-AA3A-03FAD7E9D7E9}" srcOrd="0" destOrd="0" parTransId="{8DE159F2-2324-47F3-A1C5-97C187A9BF39}" sibTransId="{1B6EBF4A-7706-4A4C-8168-FB0F358DEFFC}"/>
    <dgm:cxn modelId="{D0453120-8D36-4DE0-B71B-C4B24380DA7F}" type="presParOf" srcId="{6C5FB5C3-11F4-487A-98F7-B7E3B7AC8830}" destId="{3AF57532-F3E5-4A0A-BA65-67F8EC285983}" srcOrd="0" destOrd="0" presId="urn:microsoft.com/office/officeart/2005/8/layout/vList5"/>
    <dgm:cxn modelId="{40D6ED64-5ADE-4B57-957A-CEEA48DF35BA}" type="presParOf" srcId="{3AF57532-F3E5-4A0A-BA65-67F8EC285983}" destId="{68DD2D69-75B8-4FA0-A10E-A93262A52CEB}" srcOrd="0" destOrd="0" presId="urn:microsoft.com/office/officeart/2005/8/layout/vList5"/>
    <dgm:cxn modelId="{B4DB6963-6F3C-4046-AA2E-7A83A9C7697B}" type="presParOf" srcId="{3AF57532-F3E5-4A0A-BA65-67F8EC285983}" destId="{E181E4A0-5F43-4088-9359-FC3C040CDE00}" srcOrd="1" destOrd="0" presId="urn:microsoft.com/office/officeart/2005/8/layout/vList5"/>
    <dgm:cxn modelId="{E06941BC-B5C9-4669-955D-4B4BC69AC0DF}" type="presParOf" srcId="{6C5FB5C3-11F4-487A-98F7-B7E3B7AC8830}" destId="{6C76837C-12E2-4DE6-B9C4-67F438527F7D}" srcOrd="1" destOrd="0" presId="urn:microsoft.com/office/officeart/2005/8/layout/vList5"/>
    <dgm:cxn modelId="{FFE47E99-1338-4EEF-97B8-84B241E7C3D7}" type="presParOf" srcId="{6C5FB5C3-11F4-487A-98F7-B7E3B7AC8830}" destId="{6E6CA757-9E3A-49F2-B6FE-383EEDD5681D}" srcOrd="2" destOrd="0" presId="urn:microsoft.com/office/officeart/2005/8/layout/vList5"/>
    <dgm:cxn modelId="{3543D95E-7227-40C4-93AA-4CF02EE7B581}" type="presParOf" srcId="{6E6CA757-9E3A-49F2-B6FE-383EEDD5681D}" destId="{438D84C7-25A2-489F-9A21-EDE76744126C}" srcOrd="0" destOrd="0" presId="urn:microsoft.com/office/officeart/2005/8/layout/vList5"/>
    <dgm:cxn modelId="{CDADC3E9-7B45-4C77-8683-F946B42E093B}" type="presParOf" srcId="{6E6CA757-9E3A-49F2-B6FE-383EEDD5681D}" destId="{E0459C38-A8BA-4A8E-B0AB-A6B2B8AC7E6F}" srcOrd="1" destOrd="0" presId="urn:microsoft.com/office/officeart/2005/8/layout/vList5"/>
    <dgm:cxn modelId="{E138D413-49FD-432C-BACF-AA7C71DBB22B}" type="presParOf" srcId="{6C5FB5C3-11F4-487A-98F7-B7E3B7AC8830}" destId="{681F2652-37BC-4BA1-86B9-800A8F7F38FF}" srcOrd="3" destOrd="0" presId="urn:microsoft.com/office/officeart/2005/8/layout/vList5"/>
    <dgm:cxn modelId="{0C50D4D6-2802-4186-8EC6-3E057D89FCFD}" type="presParOf" srcId="{6C5FB5C3-11F4-487A-98F7-B7E3B7AC8830}" destId="{D2312D5F-D357-414B-A9EC-F3D3A0416DCC}" srcOrd="4" destOrd="0" presId="urn:microsoft.com/office/officeart/2005/8/layout/vList5"/>
    <dgm:cxn modelId="{A90A6859-D495-4C90-8774-1771807E4D40}" type="presParOf" srcId="{D2312D5F-D357-414B-A9EC-F3D3A0416DCC}" destId="{7097F27C-4493-4053-9030-B21F1DF0A411}" srcOrd="0" destOrd="0" presId="urn:microsoft.com/office/officeart/2005/8/layout/vList5"/>
    <dgm:cxn modelId="{0551E00D-A73D-47D0-8EC5-F1B3402A11C4}" type="presParOf" srcId="{D2312D5F-D357-414B-A9EC-F3D3A0416DCC}" destId="{EA703204-36E9-4C1C-8DDD-0F0AD016486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F09F3-362C-4AF4-A67F-4C5673BED3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AA71AEB2-FE28-4B6D-B490-F1D272382E94}">
      <dgm:prSet custT="1"/>
      <dgm:spPr/>
      <dgm:t>
        <a:bodyPr/>
        <a:lstStyle/>
        <a:p>
          <a:pPr rtl="0"/>
          <a:r>
            <a:rPr lang="en-US" sz="2400" dirty="0"/>
            <a:t>1. </a:t>
          </a:r>
        </a:p>
      </dgm:t>
    </dgm:pt>
    <dgm:pt modelId="{96E6103E-30A6-46E6-B5BA-5C1243C56703}" type="parTrans" cxnId="{63DBC1FA-BB42-4FC2-A46E-917B58501485}">
      <dgm:prSet/>
      <dgm:spPr/>
      <dgm:t>
        <a:bodyPr/>
        <a:lstStyle/>
        <a:p>
          <a:endParaRPr lang="de-DE" sz="1200"/>
        </a:p>
      </dgm:t>
    </dgm:pt>
    <dgm:pt modelId="{BC8CB72C-DB9A-43DB-AB1F-3E704BB7A346}" type="sibTrans" cxnId="{63DBC1FA-BB42-4FC2-A46E-917B58501485}">
      <dgm:prSet/>
      <dgm:spPr/>
      <dgm:t>
        <a:bodyPr/>
        <a:lstStyle/>
        <a:p>
          <a:endParaRPr lang="de-DE" sz="1200"/>
        </a:p>
      </dgm:t>
    </dgm:pt>
    <dgm:pt modelId="{6FD67AA0-8CB4-4F26-B721-6A77F9C23B84}">
      <dgm:prSet custT="1"/>
      <dgm:spPr/>
      <dgm:t>
        <a:bodyPr/>
        <a:lstStyle/>
        <a:p>
          <a:pPr rtl="0"/>
          <a:r>
            <a:rPr lang="en-US" sz="2400" dirty="0"/>
            <a:t>2.</a:t>
          </a:r>
        </a:p>
      </dgm:t>
    </dgm:pt>
    <dgm:pt modelId="{575EDA98-BC7B-44B6-ACAF-B8B76DCF9903}" type="parTrans" cxnId="{B0D3265E-A70C-4751-837F-498A21FA7161}">
      <dgm:prSet/>
      <dgm:spPr/>
      <dgm:t>
        <a:bodyPr/>
        <a:lstStyle/>
        <a:p>
          <a:endParaRPr lang="de-DE" sz="1200"/>
        </a:p>
      </dgm:t>
    </dgm:pt>
    <dgm:pt modelId="{12F97D11-12B6-475F-A0AE-CD78F5EBB1D0}" type="sibTrans" cxnId="{B0D3265E-A70C-4751-837F-498A21FA7161}">
      <dgm:prSet/>
      <dgm:spPr/>
      <dgm:t>
        <a:bodyPr/>
        <a:lstStyle/>
        <a:p>
          <a:endParaRPr lang="de-DE" sz="1200"/>
        </a:p>
      </dgm:t>
    </dgm:pt>
    <dgm:pt modelId="{7BA15B7A-0BE2-4E2B-9181-E8E02D7E57F5}">
      <dgm:prSet custT="1"/>
      <dgm:spPr/>
      <dgm:t>
        <a:bodyPr/>
        <a:lstStyle/>
        <a:p>
          <a:pPr rtl="0"/>
          <a:r>
            <a:rPr lang="en-US" sz="2400" dirty="0"/>
            <a:t>3. </a:t>
          </a:r>
        </a:p>
      </dgm:t>
    </dgm:pt>
    <dgm:pt modelId="{D5934611-2B01-4E85-9722-195D41CC7E84}" type="parTrans" cxnId="{ADAFDD0F-06F1-4333-97EA-D81296E0C5B7}">
      <dgm:prSet/>
      <dgm:spPr/>
      <dgm:t>
        <a:bodyPr/>
        <a:lstStyle/>
        <a:p>
          <a:endParaRPr lang="de-DE" sz="1200"/>
        </a:p>
      </dgm:t>
    </dgm:pt>
    <dgm:pt modelId="{F9FA4C4F-D5F8-4129-8602-87B5F53169D9}" type="sibTrans" cxnId="{ADAFDD0F-06F1-4333-97EA-D81296E0C5B7}">
      <dgm:prSet/>
      <dgm:spPr/>
      <dgm:t>
        <a:bodyPr/>
        <a:lstStyle/>
        <a:p>
          <a:endParaRPr lang="de-DE" sz="1200"/>
        </a:p>
      </dgm:t>
    </dgm:pt>
    <dgm:pt modelId="{28E040CD-37B4-4260-B55A-F0F47E89D0AB}">
      <dgm:prSet custT="1"/>
      <dgm:spPr/>
      <dgm:t>
        <a:bodyPr/>
        <a:lstStyle/>
        <a:p>
          <a:pPr rtl="0"/>
          <a:r>
            <a:rPr lang="en-US" sz="2400" dirty="0"/>
            <a:t>4. </a:t>
          </a:r>
        </a:p>
      </dgm:t>
    </dgm:pt>
    <dgm:pt modelId="{08303FD0-FA68-4728-9FFF-4E3618DBD5E2}" type="parTrans" cxnId="{E96A86DA-58F0-4DE3-B48F-553AE91B1A2F}">
      <dgm:prSet/>
      <dgm:spPr/>
      <dgm:t>
        <a:bodyPr/>
        <a:lstStyle/>
        <a:p>
          <a:endParaRPr lang="de-DE" sz="1200"/>
        </a:p>
      </dgm:t>
    </dgm:pt>
    <dgm:pt modelId="{FE5C773B-90A9-4184-965E-B26538A820F7}" type="sibTrans" cxnId="{E96A86DA-58F0-4DE3-B48F-553AE91B1A2F}">
      <dgm:prSet/>
      <dgm:spPr/>
      <dgm:t>
        <a:bodyPr/>
        <a:lstStyle/>
        <a:p>
          <a:endParaRPr lang="de-DE" sz="1200"/>
        </a:p>
      </dgm:t>
    </dgm:pt>
    <dgm:pt modelId="{3569DCE8-8B1E-4B86-9EA1-34591F2D16D1}">
      <dgm:prSet custT="1"/>
      <dgm:spPr/>
      <dgm:t>
        <a:bodyPr/>
        <a:lstStyle/>
        <a:p>
          <a:pPr rtl="0">
            <a:buNone/>
          </a:pPr>
          <a:r>
            <a:rPr lang="en-US" sz="1200" b="1" noProof="0" dirty="0"/>
            <a:t>Reconsider timetable for introduction</a:t>
          </a:r>
        </a:p>
      </dgm:t>
    </dgm:pt>
    <dgm:pt modelId="{203513DC-5518-4D6B-919E-9DC419C77F13}" type="parTrans" cxnId="{B5BF1C7C-786D-4FE4-B1C6-FC8571B8BA65}">
      <dgm:prSet/>
      <dgm:spPr/>
      <dgm:t>
        <a:bodyPr/>
        <a:lstStyle/>
        <a:p>
          <a:endParaRPr lang="de-DE" sz="1200"/>
        </a:p>
      </dgm:t>
    </dgm:pt>
    <dgm:pt modelId="{0775209B-7CF3-4A54-8F4E-8581A7EF43D7}" type="sibTrans" cxnId="{B5BF1C7C-786D-4FE4-B1C6-FC8571B8BA65}">
      <dgm:prSet/>
      <dgm:spPr/>
      <dgm:t>
        <a:bodyPr/>
        <a:lstStyle/>
        <a:p>
          <a:endParaRPr lang="de-DE" sz="1200"/>
        </a:p>
      </dgm:t>
    </dgm:pt>
    <dgm:pt modelId="{358E9A9F-27DB-4060-AE06-AE25F99A0EAC}">
      <dgm:prSet custT="1"/>
      <dgm:spPr/>
      <dgm:t>
        <a:bodyPr/>
        <a:lstStyle/>
        <a:p>
          <a:pPr rtl="0">
            <a:buNone/>
          </a:pPr>
          <a:r>
            <a:rPr lang="en-US" sz="1200" b="1" dirty="0"/>
            <a:t>Take better account of findings from risk and opportunity reporting</a:t>
          </a:r>
        </a:p>
      </dgm:t>
    </dgm:pt>
    <dgm:pt modelId="{8ADFC8E2-9D8E-4A42-95AC-03260B794BAD}" type="parTrans" cxnId="{061AD1E8-9028-49B7-8DAD-2B39FD3FE42A}">
      <dgm:prSet/>
      <dgm:spPr/>
      <dgm:t>
        <a:bodyPr/>
        <a:lstStyle/>
        <a:p>
          <a:endParaRPr lang="de-DE" sz="1200"/>
        </a:p>
      </dgm:t>
    </dgm:pt>
    <dgm:pt modelId="{7B92DB9E-9D1B-46B8-84EE-4B964FDADF83}" type="sibTrans" cxnId="{061AD1E8-9028-49B7-8DAD-2B39FD3FE42A}">
      <dgm:prSet/>
      <dgm:spPr/>
      <dgm:t>
        <a:bodyPr/>
        <a:lstStyle/>
        <a:p>
          <a:endParaRPr lang="de-DE" sz="1200"/>
        </a:p>
      </dgm:t>
    </dgm:pt>
    <dgm:pt modelId="{90B185BD-EAA6-4AF4-AB2C-4D4FA10AEE05}">
      <dgm:prSet custT="1"/>
      <dgm:spPr/>
      <dgm:t>
        <a:bodyPr/>
        <a:lstStyle/>
        <a:p>
          <a:pPr rtl="0">
            <a:buNone/>
          </a:pPr>
          <a:r>
            <a:rPr lang="en-US" sz="1200" b="1" dirty="0"/>
            <a:t>Binding specifications for key figures to be reported across all industries</a:t>
          </a:r>
        </a:p>
      </dgm:t>
    </dgm:pt>
    <dgm:pt modelId="{5F75E594-C706-4390-8559-7D31A50BBDCE}" type="parTrans" cxnId="{4FCA976C-7362-4F1B-9F3E-9DE445ADB687}">
      <dgm:prSet/>
      <dgm:spPr/>
      <dgm:t>
        <a:bodyPr/>
        <a:lstStyle/>
        <a:p>
          <a:endParaRPr lang="de-DE" sz="1200"/>
        </a:p>
      </dgm:t>
    </dgm:pt>
    <dgm:pt modelId="{A51C3B43-5F5F-4FBC-8852-C4E0B9C7CDC4}" type="sibTrans" cxnId="{4FCA976C-7362-4F1B-9F3E-9DE445ADB687}">
      <dgm:prSet/>
      <dgm:spPr/>
      <dgm:t>
        <a:bodyPr/>
        <a:lstStyle/>
        <a:p>
          <a:endParaRPr lang="de-DE" sz="1200"/>
        </a:p>
      </dgm:t>
    </dgm:pt>
    <dgm:pt modelId="{C0D95C88-7CAC-484E-8701-159C66D5CBD7}">
      <dgm:prSet custT="1"/>
      <dgm:spPr/>
      <dgm:t>
        <a:bodyPr/>
        <a:lstStyle/>
        <a:p>
          <a:pPr rtl="0">
            <a:buNone/>
          </a:pPr>
          <a:r>
            <a:rPr lang="en-US" sz="1200" b="1" dirty="0"/>
            <a:t>Digitalization in accounting must generally advance</a:t>
          </a:r>
        </a:p>
      </dgm:t>
    </dgm:pt>
    <dgm:pt modelId="{56866B30-A858-4EB6-85A7-16FDBA2280FC}" type="parTrans" cxnId="{F49FE9F5-7FCA-4BD5-972A-8B3AECD46588}">
      <dgm:prSet/>
      <dgm:spPr/>
      <dgm:t>
        <a:bodyPr/>
        <a:lstStyle/>
        <a:p>
          <a:endParaRPr lang="de-DE" sz="1200"/>
        </a:p>
      </dgm:t>
    </dgm:pt>
    <dgm:pt modelId="{016A6F24-AF37-4341-B62C-1BAF9C1F58B8}" type="sibTrans" cxnId="{F49FE9F5-7FCA-4BD5-972A-8B3AECD46588}">
      <dgm:prSet/>
      <dgm:spPr/>
      <dgm:t>
        <a:bodyPr/>
        <a:lstStyle/>
        <a:p>
          <a:endParaRPr lang="de-DE" sz="1200"/>
        </a:p>
      </dgm:t>
    </dgm:pt>
    <dgm:pt modelId="{9ABAFBB1-75E0-448E-ADBD-64D2B5F512AC}">
      <dgm:prSet custT="1"/>
      <dgm:spPr/>
      <dgm:t>
        <a:bodyPr/>
        <a:lstStyle/>
        <a:p>
          <a:pPr rtl="0">
            <a:buNone/>
          </a:pPr>
          <a:r>
            <a:rPr lang="en-US" sz="1200" b="0" dirty="0"/>
            <a:t>Bring commitment forward, but reduce audit rigor in first few years after implementation</a:t>
          </a:r>
        </a:p>
      </dgm:t>
    </dgm:pt>
    <dgm:pt modelId="{12F20AF6-D6E0-4766-BFC9-9F6E21D00F5B}" type="parTrans" cxnId="{ADAA4924-8A50-4E8B-AA29-004D4458065A}">
      <dgm:prSet/>
      <dgm:spPr/>
      <dgm:t>
        <a:bodyPr/>
        <a:lstStyle/>
        <a:p>
          <a:endParaRPr lang="de-DE" sz="1600"/>
        </a:p>
      </dgm:t>
    </dgm:pt>
    <dgm:pt modelId="{5B833BAB-B551-4929-A94F-2A6240DA2B7F}" type="sibTrans" cxnId="{ADAA4924-8A50-4E8B-AA29-004D4458065A}">
      <dgm:prSet/>
      <dgm:spPr/>
      <dgm:t>
        <a:bodyPr/>
        <a:lstStyle/>
        <a:p>
          <a:endParaRPr lang="de-DE" sz="1600"/>
        </a:p>
      </dgm:t>
    </dgm:pt>
    <dgm:pt modelId="{D4DA7EC6-2B00-4C10-9E38-B5A6DFAA93BB}">
      <dgm:prSet custT="1"/>
      <dgm:spPr/>
      <dgm:t>
        <a:bodyPr/>
        <a:lstStyle/>
        <a:p>
          <a:pPr rtl="0">
            <a:buNone/>
          </a:pPr>
          <a:r>
            <a:rPr lang="en-US" sz="1200" b="0" dirty="0"/>
            <a:t>esp. with regard to already identified/known needs for action and potential for improvement:</a:t>
          </a:r>
        </a:p>
      </dgm:t>
    </dgm:pt>
    <dgm:pt modelId="{F56AFFA4-9211-4AF4-BACB-1D55BE86C4E5}" type="parTrans" cxnId="{BA27DF38-F3C2-4C60-9E25-9F52FCFC242D}">
      <dgm:prSet/>
      <dgm:spPr/>
      <dgm:t>
        <a:bodyPr/>
        <a:lstStyle/>
        <a:p>
          <a:endParaRPr lang="de-DE" sz="1600"/>
        </a:p>
      </dgm:t>
    </dgm:pt>
    <dgm:pt modelId="{A83499E7-00A0-4E48-B529-602F04DB0791}" type="sibTrans" cxnId="{BA27DF38-F3C2-4C60-9E25-9F52FCFC242D}">
      <dgm:prSet/>
      <dgm:spPr/>
      <dgm:t>
        <a:bodyPr/>
        <a:lstStyle/>
        <a:p>
          <a:endParaRPr lang="de-DE" sz="1600"/>
        </a:p>
      </dgm:t>
    </dgm:pt>
    <dgm:pt modelId="{8C2C6451-589A-4005-99BE-599CC0FECFE1}">
      <dgm:prSet custT="1"/>
      <dgm:spPr/>
      <dgm:t>
        <a:bodyPr/>
        <a:lstStyle/>
        <a:p>
          <a:pPr rtl="0">
            <a:buNone/>
          </a:pPr>
          <a:r>
            <a:rPr lang="en-US" sz="1200" b="0" dirty="0"/>
            <a:t>E.g.: assessment/categorization of risks, information regarding gross vs. net view.</a:t>
          </a:r>
        </a:p>
      </dgm:t>
    </dgm:pt>
    <dgm:pt modelId="{F8E00F66-F3FC-433C-B8E7-E6E676718636}" type="parTrans" cxnId="{0D6A2F0B-7AF7-436A-BB6A-90157D6E4390}">
      <dgm:prSet/>
      <dgm:spPr/>
      <dgm:t>
        <a:bodyPr/>
        <a:lstStyle/>
        <a:p>
          <a:endParaRPr lang="de-DE" sz="1600"/>
        </a:p>
      </dgm:t>
    </dgm:pt>
    <dgm:pt modelId="{AD059929-4D10-4C03-9F8E-E9E24BB30018}" type="sibTrans" cxnId="{0D6A2F0B-7AF7-436A-BB6A-90157D6E4390}">
      <dgm:prSet/>
      <dgm:spPr/>
      <dgm:t>
        <a:bodyPr/>
        <a:lstStyle/>
        <a:p>
          <a:endParaRPr lang="de-DE" sz="1600"/>
        </a:p>
      </dgm:t>
    </dgm:pt>
    <dgm:pt modelId="{EDFE86BD-87F1-42AC-8EEB-8C0B44F5782F}">
      <dgm:prSet custT="1"/>
      <dgm:spPr/>
      <dgm:t>
        <a:bodyPr/>
        <a:lstStyle/>
        <a:p>
          <a:pPr rtl="0">
            <a:buNone/>
          </a:pPr>
          <a:r>
            <a:rPr lang="en-US" sz="1200" b="0" dirty="0"/>
            <a:t>Systems only as good as the data they contain</a:t>
          </a:r>
        </a:p>
      </dgm:t>
    </dgm:pt>
    <dgm:pt modelId="{B6444C39-8446-408D-B9D4-0508F2786C90}" type="parTrans" cxnId="{37CC0C2E-7A1B-4AEB-AD79-14C9D3027338}">
      <dgm:prSet/>
      <dgm:spPr/>
      <dgm:t>
        <a:bodyPr/>
        <a:lstStyle/>
        <a:p>
          <a:endParaRPr lang="de-DE" sz="1600"/>
        </a:p>
      </dgm:t>
    </dgm:pt>
    <dgm:pt modelId="{65235B60-F8E0-4E28-BAD2-3A810FB63454}" type="sibTrans" cxnId="{37CC0C2E-7A1B-4AEB-AD79-14C9D3027338}">
      <dgm:prSet/>
      <dgm:spPr/>
      <dgm:t>
        <a:bodyPr/>
        <a:lstStyle/>
        <a:p>
          <a:endParaRPr lang="de-DE" sz="1600"/>
        </a:p>
      </dgm:t>
    </dgm:pt>
    <dgm:pt modelId="{B25A394A-8354-463D-8CAA-4AD73B9435D1}">
      <dgm:prSet custT="1"/>
      <dgm:spPr/>
      <dgm:t>
        <a:bodyPr/>
        <a:lstStyle/>
        <a:p>
          <a:pPr rtl="0">
            <a:buNone/>
          </a:pPr>
          <a:r>
            <a:rPr lang="en-US" sz="1200" b="0" dirty="0"/>
            <a:t>Need for knowledge carriers</a:t>
          </a:r>
        </a:p>
      </dgm:t>
    </dgm:pt>
    <dgm:pt modelId="{23E4BDAD-675B-4094-8AC2-75FC97CE8919}" type="parTrans" cxnId="{99DB30E3-8DB3-4072-A411-D44E66F7EFA7}">
      <dgm:prSet/>
      <dgm:spPr/>
      <dgm:t>
        <a:bodyPr/>
        <a:lstStyle/>
        <a:p>
          <a:endParaRPr lang="de-DE" sz="1600"/>
        </a:p>
      </dgm:t>
    </dgm:pt>
    <dgm:pt modelId="{B92765D7-A232-4BAF-84B2-87BACBC88FAA}" type="sibTrans" cxnId="{99DB30E3-8DB3-4072-A411-D44E66F7EFA7}">
      <dgm:prSet/>
      <dgm:spPr/>
      <dgm:t>
        <a:bodyPr/>
        <a:lstStyle/>
        <a:p>
          <a:endParaRPr lang="de-DE" sz="1600"/>
        </a:p>
      </dgm:t>
    </dgm:pt>
    <dgm:pt modelId="{B05B4870-0A86-429B-B270-16B71852AA92}" type="pres">
      <dgm:prSet presAssocID="{DBCF09F3-362C-4AF4-A67F-4C5673BED3E3}" presName="linearFlow" presStyleCnt="0">
        <dgm:presLayoutVars>
          <dgm:dir/>
          <dgm:animLvl val="lvl"/>
          <dgm:resizeHandles val="exact"/>
        </dgm:presLayoutVars>
      </dgm:prSet>
      <dgm:spPr/>
    </dgm:pt>
    <dgm:pt modelId="{0577106E-86D8-4627-B498-B3FAA8C789F8}" type="pres">
      <dgm:prSet presAssocID="{AA71AEB2-FE28-4B6D-B490-F1D272382E94}" presName="composite" presStyleCnt="0"/>
      <dgm:spPr/>
    </dgm:pt>
    <dgm:pt modelId="{D1D35096-58F9-4943-A785-DDBC1CECEED6}" type="pres">
      <dgm:prSet presAssocID="{AA71AEB2-FE28-4B6D-B490-F1D272382E94}" presName="parentText" presStyleLbl="alignNode1" presStyleIdx="0" presStyleCnt="4">
        <dgm:presLayoutVars>
          <dgm:chMax val="1"/>
          <dgm:bulletEnabled val="1"/>
        </dgm:presLayoutVars>
      </dgm:prSet>
      <dgm:spPr/>
    </dgm:pt>
    <dgm:pt modelId="{93B32145-DB1D-42FF-BD7E-20827D47885A}" type="pres">
      <dgm:prSet presAssocID="{AA71AEB2-FE28-4B6D-B490-F1D272382E94}" presName="descendantText" presStyleLbl="alignAcc1" presStyleIdx="0" presStyleCnt="4" custLinFactNeighborX="26" custLinFactNeighborY="-11569">
        <dgm:presLayoutVars>
          <dgm:bulletEnabled val="1"/>
        </dgm:presLayoutVars>
      </dgm:prSet>
      <dgm:spPr/>
    </dgm:pt>
    <dgm:pt modelId="{F4DCB29A-0B55-4924-9D5B-4D2F1607EF43}" type="pres">
      <dgm:prSet presAssocID="{BC8CB72C-DB9A-43DB-AB1F-3E704BB7A346}" presName="sp" presStyleCnt="0"/>
      <dgm:spPr/>
    </dgm:pt>
    <dgm:pt modelId="{B65378F5-1782-4C3C-B567-3CDA01F2A7FC}" type="pres">
      <dgm:prSet presAssocID="{6FD67AA0-8CB4-4F26-B721-6A77F9C23B84}" presName="composite" presStyleCnt="0"/>
      <dgm:spPr/>
    </dgm:pt>
    <dgm:pt modelId="{DA507EDE-DF06-4087-AE49-00F5ABC21539}" type="pres">
      <dgm:prSet presAssocID="{6FD67AA0-8CB4-4F26-B721-6A77F9C23B84}" presName="parentText" presStyleLbl="alignNode1" presStyleIdx="1" presStyleCnt="4">
        <dgm:presLayoutVars>
          <dgm:chMax val="1"/>
          <dgm:bulletEnabled val="1"/>
        </dgm:presLayoutVars>
      </dgm:prSet>
      <dgm:spPr/>
    </dgm:pt>
    <dgm:pt modelId="{4BE9FEA1-2C60-49AF-98EA-7D3C4A5389BE}" type="pres">
      <dgm:prSet presAssocID="{6FD67AA0-8CB4-4F26-B721-6A77F9C23B84}" presName="descendantText" presStyleLbl="alignAcc1" presStyleIdx="1" presStyleCnt="4">
        <dgm:presLayoutVars>
          <dgm:bulletEnabled val="1"/>
        </dgm:presLayoutVars>
      </dgm:prSet>
      <dgm:spPr/>
    </dgm:pt>
    <dgm:pt modelId="{D5B3BD8A-A5DB-4DFE-82C2-58570C8AB4D2}" type="pres">
      <dgm:prSet presAssocID="{12F97D11-12B6-475F-A0AE-CD78F5EBB1D0}" presName="sp" presStyleCnt="0"/>
      <dgm:spPr/>
    </dgm:pt>
    <dgm:pt modelId="{1D2F0F95-15AA-4ECE-92B7-57FB4B57E406}" type="pres">
      <dgm:prSet presAssocID="{7BA15B7A-0BE2-4E2B-9181-E8E02D7E57F5}" presName="composite" presStyleCnt="0"/>
      <dgm:spPr/>
    </dgm:pt>
    <dgm:pt modelId="{32B03FF0-F287-41F5-B846-B223FF5F6CC7}" type="pres">
      <dgm:prSet presAssocID="{7BA15B7A-0BE2-4E2B-9181-E8E02D7E57F5}" presName="parentText" presStyleLbl="alignNode1" presStyleIdx="2" presStyleCnt="4">
        <dgm:presLayoutVars>
          <dgm:chMax val="1"/>
          <dgm:bulletEnabled val="1"/>
        </dgm:presLayoutVars>
      </dgm:prSet>
      <dgm:spPr/>
    </dgm:pt>
    <dgm:pt modelId="{A2F8B541-35E3-4A64-9687-16AF6939F6A9}" type="pres">
      <dgm:prSet presAssocID="{7BA15B7A-0BE2-4E2B-9181-E8E02D7E57F5}" presName="descendantText" presStyleLbl="alignAcc1" presStyleIdx="2" presStyleCnt="4">
        <dgm:presLayoutVars>
          <dgm:bulletEnabled val="1"/>
        </dgm:presLayoutVars>
      </dgm:prSet>
      <dgm:spPr/>
    </dgm:pt>
    <dgm:pt modelId="{5FFAF103-B79D-49AB-A889-CE87B1829F72}" type="pres">
      <dgm:prSet presAssocID="{F9FA4C4F-D5F8-4129-8602-87B5F53169D9}" presName="sp" presStyleCnt="0"/>
      <dgm:spPr/>
    </dgm:pt>
    <dgm:pt modelId="{6349502C-2962-440D-BF90-747240F29B90}" type="pres">
      <dgm:prSet presAssocID="{28E040CD-37B4-4260-B55A-F0F47E89D0AB}" presName="composite" presStyleCnt="0"/>
      <dgm:spPr/>
    </dgm:pt>
    <dgm:pt modelId="{B6A94C78-4B17-4D49-94F6-956DCD3739A3}" type="pres">
      <dgm:prSet presAssocID="{28E040CD-37B4-4260-B55A-F0F47E89D0AB}" presName="parentText" presStyleLbl="alignNode1" presStyleIdx="3" presStyleCnt="4">
        <dgm:presLayoutVars>
          <dgm:chMax val="1"/>
          <dgm:bulletEnabled val="1"/>
        </dgm:presLayoutVars>
      </dgm:prSet>
      <dgm:spPr/>
    </dgm:pt>
    <dgm:pt modelId="{D61B97AF-023C-49F5-B278-7F3D66F9E187}" type="pres">
      <dgm:prSet presAssocID="{28E040CD-37B4-4260-B55A-F0F47E89D0AB}" presName="descendantText" presStyleLbl="alignAcc1" presStyleIdx="3" presStyleCnt="4">
        <dgm:presLayoutVars>
          <dgm:bulletEnabled val="1"/>
        </dgm:presLayoutVars>
      </dgm:prSet>
      <dgm:spPr/>
    </dgm:pt>
  </dgm:ptLst>
  <dgm:cxnLst>
    <dgm:cxn modelId="{0D6A2F0B-7AF7-436A-BB6A-90157D6E4390}" srcId="{358E9A9F-27DB-4060-AE06-AE25F99A0EAC}" destId="{8C2C6451-589A-4005-99BE-599CC0FECFE1}" srcOrd="1" destOrd="0" parTransId="{F8E00F66-F3FC-433C-B8E7-E6E676718636}" sibTransId="{AD059929-4D10-4C03-9F8E-E9E24BB30018}"/>
    <dgm:cxn modelId="{ADAFDD0F-06F1-4333-97EA-D81296E0C5B7}" srcId="{DBCF09F3-362C-4AF4-A67F-4C5673BED3E3}" destId="{7BA15B7A-0BE2-4E2B-9181-E8E02D7E57F5}" srcOrd="2" destOrd="0" parTransId="{D5934611-2B01-4E85-9722-195D41CC7E84}" sibTransId="{F9FA4C4F-D5F8-4129-8602-87B5F53169D9}"/>
    <dgm:cxn modelId="{BEB6AE14-B7E5-4424-8B1F-1472E1107348}" type="presOf" srcId="{3569DCE8-8B1E-4B86-9EA1-34591F2D16D1}" destId="{93B32145-DB1D-42FF-BD7E-20827D47885A}" srcOrd="0" destOrd="0" presId="urn:microsoft.com/office/officeart/2005/8/layout/chevron2"/>
    <dgm:cxn modelId="{4CC9A615-D96A-41AE-8072-4CACBE53175D}" type="presOf" srcId="{EDFE86BD-87F1-42AC-8EEB-8C0B44F5782F}" destId="{D61B97AF-023C-49F5-B278-7F3D66F9E187}" srcOrd="0" destOrd="1" presId="urn:microsoft.com/office/officeart/2005/8/layout/chevron2"/>
    <dgm:cxn modelId="{ADAA4924-8A50-4E8B-AA29-004D4458065A}" srcId="{3569DCE8-8B1E-4B86-9EA1-34591F2D16D1}" destId="{9ABAFBB1-75E0-448E-ADBD-64D2B5F512AC}" srcOrd="0" destOrd="0" parTransId="{12F20AF6-D6E0-4766-BFC9-9F6E21D00F5B}" sibTransId="{5B833BAB-B551-4929-A94F-2A6240DA2B7F}"/>
    <dgm:cxn modelId="{37CC0C2E-7A1B-4AEB-AD79-14C9D3027338}" srcId="{C0D95C88-7CAC-484E-8701-159C66D5CBD7}" destId="{EDFE86BD-87F1-42AC-8EEB-8C0B44F5782F}" srcOrd="0" destOrd="0" parTransId="{B6444C39-8446-408D-B9D4-0508F2786C90}" sibTransId="{65235B60-F8E0-4E28-BAD2-3A810FB63454}"/>
    <dgm:cxn modelId="{BA27DF38-F3C2-4C60-9E25-9F52FCFC242D}" srcId="{358E9A9F-27DB-4060-AE06-AE25F99A0EAC}" destId="{D4DA7EC6-2B00-4C10-9E38-B5A6DFAA93BB}" srcOrd="0" destOrd="0" parTransId="{F56AFFA4-9211-4AF4-BACB-1D55BE86C4E5}" sibTransId="{A83499E7-00A0-4E48-B529-602F04DB0791}"/>
    <dgm:cxn modelId="{B0D3265E-A70C-4751-837F-498A21FA7161}" srcId="{DBCF09F3-362C-4AF4-A67F-4C5673BED3E3}" destId="{6FD67AA0-8CB4-4F26-B721-6A77F9C23B84}" srcOrd="1" destOrd="0" parTransId="{575EDA98-BC7B-44B6-ACAF-B8B76DCF9903}" sibTransId="{12F97D11-12B6-475F-A0AE-CD78F5EBB1D0}"/>
    <dgm:cxn modelId="{E7C0ED41-6BA8-4CE6-953B-4CDBE6723D2C}" type="presOf" srcId="{9ABAFBB1-75E0-448E-ADBD-64D2B5F512AC}" destId="{93B32145-DB1D-42FF-BD7E-20827D47885A}" srcOrd="0" destOrd="1" presId="urn:microsoft.com/office/officeart/2005/8/layout/chevron2"/>
    <dgm:cxn modelId="{59A35345-ECFE-4C8B-9562-863519C06DDC}" type="presOf" srcId="{8C2C6451-589A-4005-99BE-599CC0FECFE1}" destId="{4BE9FEA1-2C60-49AF-98EA-7D3C4A5389BE}" srcOrd="0" destOrd="2" presId="urn:microsoft.com/office/officeart/2005/8/layout/chevron2"/>
    <dgm:cxn modelId="{4FCA976C-7362-4F1B-9F3E-9DE445ADB687}" srcId="{7BA15B7A-0BE2-4E2B-9181-E8E02D7E57F5}" destId="{90B185BD-EAA6-4AF4-AB2C-4D4FA10AEE05}" srcOrd="0" destOrd="0" parTransId="{5F75E594-C706-4390-8559-7D31A50BBDCE}" sibTransId="{A51C3B43-5F5F-4FBC-8852-C4E0B9C7CDC4}"/>
    <dgm:cxn modelId="{4ECBB06C-5AD4-4AC5-89F1-5503328FE921}" type="presOf" srcId="{B25A394A-8354-463D-8CAA-4AD73B9435D1}" destId="{D61B97AF-023C-49F5-B278-7F3D66F9E187}" srcOrd="0" destOrd="2" presId="urn:microsoft.com/office/officeart/2005/8/layout/chevron2"/>
    <dgm:cxn modelId="{379D9650-59F5-48FE-892F-E5849E98B3FF}" type="presOf" srcId="{358E9A9F-27DB-4060-AE06-AE25F99A0EAC}" destId="{4BE9FEA1-2C60-49AF-98EA-7D3C4A5389BE}" srcOrd="0" destOrd="0" presId="urn:microsoft.com/office/officeart/2005/8/layout/chevron2"/>
    <dgm:cxn modelId="{F1E00552-C4C6-4B1E-9F67-E7A9251968BE}" type="presOf" srcId="{6FD67AA0-8CB4-4F26-B721-6A77F9C23B84}" destId="{DA507EDE-DF06-4087-AE49-00F5ABC21539}" srcOrd="0" destOrd="0" presId="urn:microsoft.com/office/officeart/2005/8/layout/chevron2"/>
    <dgm:cxn modelId="{B5BF1C7C-786D-4FE4-B1C6-FC8571B8BA65}" srcId="{AA71AEB2-FE28-4B6D-B490-F1D272382E94}" destId="{3569DCE8-8B1E-4B86-9EA1-34591F2D16D1}" srcOrd="0" destOrd="0" parTransId="{203513DC-5518-4D6B-919E-9DC419C77F13}" sibTransId="{0775209B-7CF3-4A54-8F4E-8581A7EF43D7}"/>
    <dgm:cxn modelId="{4DC63D85-2CBA-4AA9-ACC3-962CDF60758D}" type="presOf" srcId="{90B185BD-EAA6-4AF4-AB2C-4D4FA10AEE05}" destId="{A2F8B541-35E3-4A64-9687-16AF6939F6A9}" srcOrd="0" destOrd="0" presId="urn:microsoft.com/office/officeart/2005/8/layout/chevron2"/>
    <dgm:cxn modelId="{46342BA4-01D5-4525-8BDB-6C19918E7148}" type="presOf" srcId="{28E040CD-37B4-4260-B55A-F0F47E89D0AB}" destId="{B6A94C78-4B17-4D49-94F6-956DCD3739A3}" srcOrd="0" destOrd="0" presId="urn:microsoft.com/office/officeart/2005/8/layout/chevron2"/>
    <dgm:cxn modelId="{8CD84EB3-5903-4A8B-A601-D75A37FD7095}" type="presOf" srcId="{C0D95C88-7CAC-484E-8701-159C66D5CBD7}" destId="{D61B97AF-023C-49F5-B278-7F3D66F9E187}" srcOrd="0" destOrd="0" presId="urn:microsoft.com/office/officeart/2005/8/layout/chevron2"/>
    <dgm:cxn modelId="{2564F1CB-972D-4F08-8195-8C8FAE63236D}" type="presOf" srcId="{AA71AEB2-FE28-4B6D-B490-F1D272382E94}" destId="{D1D35096-58F9-4943-A785-DDBC1CECEED6}" srcOrd="0" destOrd="0" presId="urn:microsoft.com/office/officeart/2005/8/layout/chevron2"/>
    <dgm:cxn modelId="{B86807D8-832B-4BAB-8B36-A56647766115}" type="presOf" srcId="{7BA15B7A-0BE2-4E2B-9181-E8E02D7E57F5}" destId="{32B03FF0-F287-41F5-B846-B223FF5F6CC7}" srcOrd="0" destOrd="0" presId="urn:microsoft.com/office/officeart/2005/8/layout/chevron2"/>
    <dgm:cxn modelId="{99C8F6D8-8298-4D07-B107-09CD56F95E8B}" type="presOf" srcId="{D4DA7EC6-2B00-4C10-9E38-B5A6DFAA93BB}" destId="{4BE9FEA1-2C60-49AF-98EA-7D3C4A5389BE}" srcOrd="0" destOrd="1" presId="urn:microsoft.com/office/officeart/2005/8/layout/chevron2"/>
    <dgm:cxn modelId="{E96A86DA-58F0-4DE3-B48F-553AE91B1A2F}" srcId="{DBCF09F3-362C-4AF4-A67F-4C5673BED3E3}" destId="{28E040CD-37B4-4260-B55A-F0F47E89D0AB}" srcOrd="3" destOrd="0" parTransId="{08303FD0-FA68-4728-9FFF-4E3618DBD5E2}" sibTransId="{FE5C773B-90A9-4184-965E-B26538A820F7}"/>
    <dgm:cxn modelId="{99DB30E3-8DB3-4072-A411-D44E66F7EFA7}" srcId="{C0D95C88-7CAC-484E-8701-159C66D5CBD7}" destId="{B25A394A-8354-463D-8CAA-4AD73B9435D1}" srcOrd="1" destOrd="0" parTransId="{23E4BDAD-675B-4094-8AC2-75FC97CE8919}" sibTransId="{B92765D7-A232-4BAF-84B2-87BACBC88FAA}"/>
    <dgm:cxn modelId="{028ECCE3-578A-4C4D-A3DB-13D67CB5C7BA}" type="presOf" srcId="{DBCF09F3-362C-4AF4-A67F-4C5673BED3E3}" destId="{B05B4870-0A86-429B-B270-16B71852AA92}" srcOrd="0" destOrd="0" presId="urn:microsoft.com/office/officeart/2005/8/layout/chevron2"/>
    <dgm:cxn modelId="{061AD1E8-9028-49B7-8DAD-2B39FD3FE42A}" srcId="{6FD67AA0-8CB4-4F26-B721-6A77F9C23B84}" destId="{358E9A9F-27DB-4060-AE06-AE25F99A0EAC}" srcOrd="0" destOrd="0" parTransId="{8ADFC8E2-9D8E-4A42-95AC-03260B794BAD}" sibTransId="{7B92DB9E-9D1B-46B8-84EE-4B964FDADF83}"/>
    <dgm:cxn modelId="{F49FE9F5-7FCA-4BD5-972A-8B3AECD46588}" srcId="{28E040CD-37B4-4260-B55A-F0F47E89D0AB}" destId="{C0D95C88-7CAC-484E-8701-159C66D5CBD7}" srcOrd="0" destOrd="0" parTransId="{56866B30-A858-4EB6-85A7-16FDBA2280FC}" sibTransId="{016A6F24-AF37-4341-B62C-1BAF9C1F58B8}"/>
    <dgm:cxn modelId="{63DBC1FA-BB42-4FC2-A46E-917B58501485}" srcId="{DBCF09F3-362C-4AF4-A67F-4C5673BED3E3}" destId="{AA71AEB2-FE28-4B6D-B490-F1D272382E94}" srcOrd="0" destOrd="0" parTransId="{96E6103E-30A6-46E6-B5BA-5C1243C56703}" sibTransId="{BC8CB72C-DB9A-43DB-AB1F-3E704BB7A346}"/>
    <dgm:cxn modelId="{974C5D73-4BC3-486A-8DF1-D87741E111C1}" type="presParOf" srcId="{B05B4870-0A86-429B-B270-16B71852AA92}" destId="{0577106E-86D8-4627-B498-B3FAA8C789F8}" srcOrd="0" destOrd="0" presId="urn:microsoft.com/office/officeart/2005/8/layout/chevron2"/>
    <dgm:cxn modelId="{275830AB-E4CD-46D1-BA7F-4D1CEA9E7DBA}" type="presParOf" srcId="{0577106E-86D8-4627-B498-B3FAA8C789F8}" destId="{D1D35096-58F9-4943-A785-DDBC1CECEED6}" srcOrd="0" destOrd="0" presId="urn:microsoft.com/office/officeart/2005/8/layout/chevron2"/>
    <dgm:cxn modelId="{53C76D22-7E73-4140-BC62-CFCCB601A3FA}" type="presParOf" srcId="{0577106E-86D8-4627-B498-B3FAA8C789F8}" destId="{93B32145-DB1D-42FF-BD7E-20827D47885A}" srcOrd="1" destOrd="0" presId="urn:microsoft.com/office/officeart/2005/8/layout/chevron2"/>
    <dgm:cxn modelId="{59C348C9-9B5F-413F-BA80-ED161B4C2BEA}" type="presParOf" srcId="{B05B4870-0A86-429B-B270-16B71852AA92}" destId="{F4DCB29A-0B55-4924-9D5B-4D2F1607EF43}" srcOrd="1" destOrd="0" presId="urn:microsoft.com/office/officeart/2005/8/layout/chevron2"/>
    <dgm:cxn modelId="{44AE6B88-921A-4543-B323-921D122F8D40}" type="presParOf" srcId="{B05B4870-0A86-429B-B270-16B71852AA92}" destId="{B65378F5-1782-4C3C-B567-3CDA01F2A7FC}" srcOrd="2" destOrd="0" presId="urn:microsoft.com/office/officeart/2005/8/layout/chevron2"/>
    <dgm:cxn modelId="{0996D1BE-F3B4-4E64-B7DC-B4B388D4FB4D}" type="presParOf" srcId="{B65378F5-1782-4C3C-B567-3CDA01F2A7FC}" destId="{DA507EDE-DF06-4087-AE49-00F5ABC21539}" srcOrd="0" destOrd="0" presId="urn:microsoft.com/office/officeart/2005/8/layout/chevron2"/>
    <dgm:cxn modelId="{810C62CD-6FB8-462B-8312-21ED03891F95}" type="presParOf" srcId="{B65378F5-1782-4C3C-B567-3CDA01F2A7FC}" destId="{4BE9FEA1-2C60-49AF-98EA-7D3C4A5389BE}" srcOrd="1" destOrd="0" presId="urn:microsoft.com/office/officeart/2005/8/layout/chevron2"/>
    <dgm:cxn modelId="{6985E0C7-507C-434C-BE8D-99F7313B838D}" type="presParOf" srcId="{B05B4870-0A86-429B-B270-16B71852AA92}" destId="{D5B3BD8A-A5DB-4DFE-82C2-58570C8AB4D2}" srcOrd="3" destOrd="0" presId="urn:microsoft.com/office/officeart/2005/8/layout/chevron2"/>
    <dgm:cxn modelId="{E64DC13D-A9E6-432F-ABAB-311C6E2D46DA}" type="presParOf" srcId="{B05B4870-0A86-429B-B270-16B71852AA92}" destId="{1D2F0F95-15AA-4ECE-92B7-57FB4B57E406}" srcOrd="4" destOrd="0" presId="urn:microsoft.com/office/officeart/2005/8/layout/chevron2"/>
    <dgm:cxn modelId="{76A4FC2D-DC68-41A9-BFAB-0139FB7B4DD4}" type="presParOf" srcId="{1D2F0F95-15AA-4ECE-92B7-57FB4B57E406}" destId="{32B03FF0-F287-41F5-B846-B223FF5F6CC7}" srcOrd="0" destOrd="0" presId="urn:microsoft.com/office/officeart/2005/8/layout/chevron2"/>
    <dgm:cxn modelId="{DAEAE0A7-F221-4606-AE8A-495127E8EF13}" type="presParOf" srcId="{1D2F0F95-15AA-4ECE-92B7-57FB4B57E406}" destId="{A2F8B541-35E3-4A64-9687-16AF6939F6A9}" srcOrd="1" destOrd="0" presId="urn:microsoft.com/office/officeart/2005/8/layout/chevron2"/>
    <dgm:cxn modelId="{8B142E71-DA3C-45DA-AEE1-4A8622506F4E}" type="presParOf" srcId="{B05B4870-0A86-429B-B270-16B71852AA92}" destId="{5FFAF103-B79D-49AB-A889-CE87B1829F72}" srcOrd="5" destOrd="0" presId="urn:microsoft.com/office/officeart/2005/8/layout/chevron2"/>
    <dgm:cxn modelId="{D4079365-2B09-4B82-97C9-9C60C52B0C5F}" type="presParOf" srcId="{B05B4870-0A86-429B-B270-16B71852AA92}" destId="{6349502C-2962-440D-BF90-747240F29B90}" srcOrd="6" destOrd="0" presId="urn:microsoft.com/office/officeart/2005/8/layout/chevron2"/>
    <dgm:cxn modelId="{CD608659-E10E-4DD0-8E64-3216C270E108}" type="presParOf" srcId="{6349502C-2962-440D-BF90-747240F29B90}" destId="{B6A94C78-4B17-4D49-94F6-956DCD3739A3}" srcOrd="0" destOrd="0" presId="urn:microsoft.com/office/officeart/2005/8/layout/chevron2"/>
    <dgm:cxn modelId="{1FF5E41B-2C40-4961-9D60-3D660DC91286}" type="presParOf" srcId="{6349502C-2962-440D-BF90-747240F29B90}" destId="{D61B97AF-023C-49F5-B278-7F3D66F9E18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552BF-F4DB-400E-A659-B12F79A857FF}">
      <dsp:nvSpPr>
        <dsp:cNvPr id="0" name=""/>
        <dsp:cNvSpPr/>
      </dsp:nvSpPr>
      <dsp:spPr>
        <a:xfrm>
          <a:off x="1757309" y="0"/>
          <a:ext cx="2984875" cy="298487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92FBD-1CF2-439E-9330-6CC19436B876}">
      <dsp:nvSpPr>
        <dsp:cNvPr id="0" name=""/>
        <dsp:cNvSpPr/>
      </dsp:nvSpPr>
      <dsp:spPr>
        <a:xfrm>
          <a:off x="1951325" y="194016"/>
          <a:ext cx="1193950" cy="1193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kern="1200">
              <a:effectLst/>
              <a:latin typeface="Franklin Gothic Book"/>
              <a:ea typeface="+mn-ea"/>
              <a:cs typeface="+mn-cs"/>
            </a:rPr>
            <a:t>Changes in economic and geopolitical realities after the pandemic</a:t>
          </a:r>
          <a:endParaRPr lang="de-DE" sz="1200" kern="1200" dirty="0">
            <a:latin typeface="Franklin Gothic Book"/>
            <a:ea typeface="+mn-ea"/>
            <a:cs typeface="+mn-cs"/>
          </a:endParaRPr>
        </a:p>
      </dsp:txBody>
      <dsp:txXfrm>
        <a:off x="2009609" y="252300"/>
        <a:ext cx="1077382" cy="1077382"/>
      </dsp:txXfrm>
    </dsp:sp>
    <dsp:sp modelId="{DB431050-B4C3-49EA-9B30-3F03DBE7E9EE}">
      <dsp:nvSpPr>
        <dsp:cNvPr id="0" name=""/>
        <dsp:cNvSpPr/>
      </dsp:nvSpPr>
      <dsp:spPr>
        <a:xfrm>
          <a:off x="3354217" y="194016"/>
          <a:ext cx="1193950" cy="11939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de-DE" sz="1200" kern="1200" dirty="0" err="1">
              <a:effectLst/>
              <a:latin typeface="Franklin Gothic Book"/>
              <a:ea typeface="+mn-ea"/>
              <a:cs typeface="+mn-cs"/>
            </a:rPr>
            <a:t>Acceleration</a:t>
          </a:r>
          <a:r>
            <a:rPr lang="de-DE" sz="1200" kern="1200" dirty="0">
              <a:effectLst/>
              <a:latin typeface="Franklin Gothic Book"/>
              <a:ea typeface="+mn-ea"/>
              <a:cs typeface="+mn-cs"/>
            </a:rPr>
            <a:t> of </a:t>
          </a:r>
          <a:r>
            <a:rPr lang="de-DE" sz="1200" kern="1200" dirty="0" err="1">
              <a:effectLst/>
              <a:latin typeface="Franklin Gothic Book"/>
              <a:ea typeface="+mn-ea"/>
              <a:cs typeface="+mn-cs"/>
            </a:rPr>
            <a:t>digitization</a:t>
          </a:r>
          <a:endParaRPr lang="de-DE" sz="1200" kern="1200" dirty="0">
            <a:latin typeface="Franklin Gothic Book"/>
            <a:ea typeface="+mn-ea"/>
            <a:cs typeface="+mn-cs"/>
          </a:endParaRPr>
        </a:p>
      </dsp:txBody>
      <dsp:txXfrm>
        <a:off x="3412501" y="252300"/>
        <a:ext cx="1077382" cy="1077382"/>
      </dsp:txXfrm>
    </dsp:sp>
    <dsp:sp modelId="{06BD17EB-A56C-4EE9-A9EA-DEEB1F3D297F}">
      <dsp:nvSpPr>
        <dsp:cNvPr id="0" name=""/>
        <dsp:cNvSpPr/>
      </dsp:nvSpPr>
      <dsp:spPr>
        <a:xfrm>
          <a:off x="1951325" y="1596908"/>
          <a:ext cx="1193950" cy="11939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kern="1200" dirty="0">
              <a:effectLst/>
              <a:latin typeface="Franklin Gothic Book"/>
              <a:ea typeface="+mn-ea"/>
              <a:cs typeface="+mn-cs"/>
            </a:rPr>
            <a:t>Changes due to the virtualization of the working world </a:t>
          </a:r>
          <a:r>
            <a:rPr lang="de-DE" sz="1200" kern="1200" dirty="0">
              <a:effectLst/>
              <a:latin typeface="Franklin Gothic Book"/>
              <a:ea typeface="+mn-ea"/>
              <a:cs typeface="+mn-cs"/>
            </a:rPr>
            <a:t>(New Work)</a:t>
          </a:r>
        </a:p>
      </dsp:txBody>
      <dsp:txXfrm>
        <a:off x="2009609" y="1655192"/>
        <a:ext cx="1077382" cy="1077382"/>
      </dsp:txXfrm>
    </dsp:sp>
    <dsp:sp modelId="{2277CEE0-B2BC-4528-8A65-C943875098C1}">
      <dsp:nvSpPr>
        <dsp:cNvPr id="0" name=""/>
        <dsp:cNvSpPr/>
      </dsp:nvSpPr>
      <dsp:spPr>
        <a:xfrm>
          <a:off x="3354217" y="1596908"/>
          <a:ext cx="1193950" cy="1193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Symbol" panose="05050102010706020507" pitchFamily="18" charset="2"/>
            <a:buNone/>
          </a:pPr>
          <a:r>
            <a:rPr lang="en-US" sz="1200" kern="1200">
              <a:effectLst/>
              <a:latin typeface="Franklin Gothic Book"/>
              <a:ea typeface="+mn-ea"/>
              <a:cs typeface="+mn-cs"/>
            </a:rPr>
            <a:t>Conversion to sustainable and climate-neutral economic processes</a:t>
          </a:r>
          <a:endParaRPr lang="de-DE" sz="1200" kern="1200" dirty="0">
            <a:effectLst/>
            <a:latin typeface="Franklin Gothic Book"/>
            <a:ea typeface="+mn-ea"/>
            <a:cs typeface="+mn-cs"/>
          </a:endParaRPr>
        </a:p>
      </dsp:txBody>
      <dsp:txXfrm>
        <a:off x="3412501" y="1655192"/>
        <a:ext cx="1077382" cy="1077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53645-2F4C-46EB-B6F9-2EF74D70DAC6}">
      <dsp:nvSpPr>
        <dsp:cNvPr id="0" name=""/>
        <dsp:cNvSpPr/>
      </dsp:nvSpPr>
      <dsp:spPr>
        <a:xfrm rot="16200000">
          <a:off x="654545" y="-654545"/>
          <a:ext cx="1010605" cy="2319697"/>
        </a:xfrm>
        <a:prstGeom prst="round1Rect">
          <a:avLst/>
        </a:prstGeom>
        <a:solidFill>
          <a:sysClr val="window" lastClr="FFFFFF">
            <a:hueOff val="0"/>
            <a:satOff val="0"/>
            <a:lumOff val="0"/>
            <a:alphaOff val="0"/>
          </a:sysClr>
        </a:solidFill>
        <a:ln w="25400" cap="flat" cmpd="sng" algn="ctr">
          <a:solidFill>
            <a:srgbClr val="CD042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ysClr val="windowText" lastClr="000000">
                  <a:hueOff val="0"/>
                  <a:satOff val="0"/>
                  <a:lumOff val="0"/>
                  <a:alphaOff val="0"/>
                </a:sysClr>
              </a:solidFill>
              <a:latin typeface="+mn-lt"/>
              <a:ea typeface="+mn-ea"/>
              <a:cs typeface="+mn-cs"/>
            </a:rPr>
            <a:t>Risk management objectives and methods</a:t>
          </a:r>
          <a:endParaRPr lang="de-DE" sz="1200" kern="1200" dirty="0">
            <a:solidFill>
              <a:sysClr val="windowText" lastClr="000000">
                <a:hueOff val="0"/>
                <a:satOff val="0"/>
                <a:lumOff val="0"/>
                <a:alphaOff val="0"/>
              </a:sysClr>
            </a:solidFill>
            <a:latin typeface="+mn-lt"/>
            <a:ea typeface="+mn-ea"/>
            <a:cs typeface="+mn-cs"/>
          </a:endParaRPr>
        </a:p>
      </dsp:txBody>
      <dsp:txXfrm rot="5400000">
        <a:off x="0" y="37000"/>
        <a:ext cx="2319697" cy="720954"/>
      </dsp:txXfrm>
    </dsp:sp>
    <dsp:sp modelId="{96B8239C-309E-47A8-9A57-21AC92F39ECD}">
      <dsp:nvSpPr>
        <dsp:cNvPr id="0" name=""/>
        <dsp:cNvSpPr/>
      </dsp:nvSpPr>
      <dsp:spPr>
        <a:xfrm>
          <a:off x="2319697" y="0"/>
          <a:ext cx="2319697" cy="1010605"/>
        </a:xfrm>
        <a:prstGeom prst="round1Rect">
          <a:avLst/>
        </a:prstGeom>
        <a:solidFill>
          <a:sysClr val="window" lastClr="FFFFFF">
            <a:hueOff val="0"/>
            <a:satOff val="0"/>
            <a:lumOff val="0"/>
            <a:alphaOff val="0"/>
          </a:sysClr>
        </a:solidFill>
        <a:ln w="25400" cap="flat" cmpd="sng" algn="ctr">
          <a:solidFill>
            <a:srgbClr val="CD042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mn-lt"/>
              <a:ea typeface="+mn-ea"/>
              <a:cs typeface="+mn-cs"/>
            </a:rPr>
            <a:t>Presentation of hedges of important types of transactions</a:t>
          </a:r>
          <a:endParaRPr lang="de-DE" sz="1200" kern="1200" dirty="0">
            <a:solidFill>
              <a:sysClr val="windowText" lastClr="000000">
                <a:hueOff val="0"/>
                <a:satOff val="0"/>
                <a:lumOff val="0"/>
                <a:alphaOff val="0"/>
              </a:sysClr>
            </a:solidFill>
            <a:latin typeface="+mn-lt"/>
            <a:ea typeface="+mn-ea"/>
            <a:cs typeface="+mn-cs"/>
          </a:endParaRPr>
        </a:p>
      </dsp:txBody>
      <dsp:txXfrm>
        <a:off x="2319697" y="0"/>
        <a:ext cx="2282697" cy="757954"/>
      </dsp:txXfrm>
    </dsp:sp>
    <dsp:sp modelId="{E549A96C-84E6-4112-9A8B-7CEDB3CCDEA7}">
      <dsp:nvSpPr>
        <dsp:cNvPr id="0" name=""/>
        <dsp:cNvSpPr/>
      </dsp:nvSpPr>
      <dsp:spPr>
        <a:xfrm rot="10800000">
          <a:off x="0" y="1010605"/>
          <a:ext cx="2319697" cy="1010605"/>
        </a:xfrm>
        <a:prstGeom prst="round1Rect">
          <a:avLst/>
        </a:prstGeom>
        <a:solidFill>
          <a:sysClr val="window" lastClr="FFFFFF">
            <a:hueOff val="0"/>
            <a:satOff val="0"/>
            <a:lumOff val="0"/>
            <a:alphaOff val="0"/>
          </a:sysClr>
        </a:solidFill>
        <a:ln w="25400" cap="flat" cmpd="sng" algn="ctr">
          <a:solidFill>
            <a:srgbClr val="CD042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mn-lt"/>
              <a:ea typeface="+mn-ea"/>
              <a:cs typeface="+mn-cs"/>
            </a:rPr>
            <a:t>Dealing with price change, default and liquidity risks, etc.</a:t>
          </a:r>
          <a:endParaRPr lang="de-DE" sz="1200" kern="1200" dirty="0">
            <a:solidFill>
              <a:sysClr val="windowText" lastClr="000000">
                <a:hueOff val="0"/>
                <a:satOff val="0"/>
                <a:lumOff val="0"/>
                <a:alphaOff val="0"/>
              </a:sysClr>
            </a:solidFill>
            <a:latin typeface="+mn-lt"/>
            <a:ea typeface="+mn-ea"/>
            <a:cs typeface="+mn-cs"/>
          </a:endParaRPr>
        </a:p>
      </dsp:txBody>
      <dsp:txXfrm rot="10800000">
        <a:off x="37000" y="1263256"/>
        <a:ext cx="2282697" cy="757954"/>
      </dsp:txXfrm>
    </dsp:sp>
    <dsp:sp modelId="{48D09E97-0DD8-4BB5-ABB0-A45669478C0B}">
      <dsp:nvSpPr>
        <dsp:cNvPr id="0" name=""/>
        <dsp:cNvSpPr/>
      </dsp:nvSpPr>
      <dsp:spPr>
        <a:xfrm rot="5400000">
          <a:off x="2974242" y="356059"/>
          <a:ext cx="1010605" cy="2319697"/>
        </a:xfrm>
        <a:prstGeom prst="round1Rect">
          <a:avLst/>
        </a:prstGeom>
        <a:solidFill>
          <a:srgbClr val="C6C7C8"/>
        </a:solidFill>
        <a:ln w="25400" cap="flat" cmpd="sng" algn="ctr">
          <a:solidFill>
            <a:srgbClr val="CD042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mn-lt"/>
              <a:ea typeface="+mn-ea"/>
              <a:cs typeface="+mn-cs"/>
            </a:rPr>
            <a:t>Non-financial performance indicators, such as information on </a:t>
          </a:r>
          <a:r>
            <a:rPr lang="en-US" sz="1200" b="1" kern="1200" dirty="0">
              <a:solidFill>
                <a:sysClr val="windowText" lastClr="000000">
                  <a:hueOff val="0"/>
                  <a:satOff val="0"/>
                  <a:lumOff val="0"/>
                  <a:alphaOff val="0"/>
                </a:sysClr>
              </a:solidFill>
              <a:latin typeface="+mn-lt"/>
              <a:ea typeface="+mn-ea"/>
              <a:cs typeface="+mn-cs"/>
            </a:rPr>
            <a:t>environmental and employee issues</a:t>
          </a:r>
          <a:endParaRPr lang="de-DE" sz="1200" b="1" kern="1200" dirty="0">
            <a:solidFill>
              <a:sysClr val="windowText" lastClr="000000">
                <a:hueOff val="0"/>
                <a:satOff val="0"/>
                <a:lumOff val="0"/>
                <a:alphaOff val="0"/>
              </a:sysClr>
            </a:solidFill>
            <a:latin typeface="+mn-lt"/>
            <a:ea typeface="+mn-ea"/>
            <a:cs typeface="+mn-cs"/>
          </a:endParaRPr>
        </a:p>
      </dsp:txBody>
      <dsp:txXfrm rot="-5400000">
        <a:off x="2319697" y="1263256"/>
        <a:ext cx="2319697" cy="720954"/>
      </dsp:txXfrm>
    </dsp:sp>
    <dsp:sp modelId="{B6875E49-FD75-45BC-857B-7BBFB31A1E04}">
      <dsp:nvSpPr>
        <dsp:cNvPr id="0" name=""/>
        <dsp:cNvSpPr/>
      </dsp:nvSpPr>
      <dsp:spPr>
        <a:xfrm>
          <a:off x="1623787" y="757954"/>
          <a:ext cx="1391818" cy="505302"/>
        </a:xfrm>
        <a:prstGeom prst="roundRect">
          <a:avLst/>
        </a:prstGeom>
        <a:solidFill>
          <a:srgbClr val="CD0429">
            <a:tint val="6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b="1" kern="1200" dirty="0" err="1">
              <a:solidFill>
                <a:sysClr val="windowText" lastClr="000000">
                  <a:hueOff val="0"/>
                  <a:satOff val="0"/>
                  <a:lumOff val="0"/>
                  <a:alphaOff val="0"/>
                </a:sysClr>
              </a:solidFill>
              <a:latin typeface="+mn-lt"/>
              <a:ea typeface="+mn-ea"/>
              <a:cs typeface="+mn-cs"/>
            </a:rPr>
            <a:t>Opportunities</a:t>
          </a:r>
          <a:r>
            <a:rPr lang="de-DE" sz="1600" b="1" kern="1200" dirty="0">
              <a:solidFill>
                <a:sysClr val="windowText" lastClr="000000">
                  <a:hueOff val="0"/>
                  <a:satOff val="0"/>
                  <a:lumOff val="0"/>
                  <a:alphaOff val="0"/>
                </a:sysClr>
              </a:solidFill>
              <a:latin typeface="+mn-lt"/>
              <a:ea typeface="+mn-ea"/>
              <a:cs typeface="+mn-cs"/>
            </a:rPr>
            <a:t> and </a:t>
          </a:r>
          <a:r>
            <a:rPr lang="de-DE" sz="1600" b="1" kern="1200" dirty="0" err="1">
              <a:solidFill>
                <a:sysClr val="windowText" lastClr="000000">
                  <a:hueOff val="0"/>
                  <a:satOff val="0"/>
                  <a:lumOff val="0"/>
                  <a:alphaOff val="0"/>
                </a:sysClr>
              </a:solidFill>
              <a:latin typeface="+mn-lt"/>
              <a:ea typeface="+mn-ea"/>
              <a:cs typeface="+mn-cs"/>
            </a:rPr>
            <a:t>RIsks</a:t>
          </a:r>
          <a:endParaRPr lang="de-DE" sz="1600" b="1" kern="1200" dirty="0">
            <a:solidFill>
              <a:sysClr val="windowText" lastClr="000000">
                <a:hueOff val="0"/>
                <a:satOff val="0"/>
                <a:lumOff val="0"/>
                <a:alphaOff val="0"/>
              </a:sysClr>
            </a:solidFill>
            <a:latin typeface="+mn-lt"/>
            <a:ea typeface="+mn-ea"/>
            <a:cs typeface="+mn-cs"/>
          </a:endParaRPr>
        </a:p>
      </dsp:txBody>
      <dsp:txXfrm>
        <a:off x="1648454" y="782621"/>
        <a:ext cx="1342484" cy="455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9AFE-98C2-410D-B98C-7AA3202FFF5B}">
      <dsp:nvSpPr>
        <dsp:cNvPr id="0" name=""/>
        <dsp:cNvSpPr/>
      </dsp:nvSpPr>
      <dsp:spPr>
        <a:xfrm>
          <a:off x="0" y="0"/>
          <a:ext cx="5181600" cy="9002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chemeClr val="tx1"/>
              </a:solidFill>
            </a:rPr>
            <a:t>Stakeholders of companies with </a:t>
          </a:r>
          <a:r>
            <a:rPr lang="en-US" sz="1400" b="1" kern="1200" dirty="0">
              <a:solidFill>
                <a:schemeClr val="tx1"/>
              </a:solidFill>
            </a:rPr>
            <a:t>increasing interest </a:t>
          </a:r>
          <a:r>
            <a:rPr lang="en-US" sz="1400" b="0" kern="1200" dirty="0">
              <a:solidFill>
                <a:schemeClr val="tx1"/>
              </a:solidFill>
            </a:rPr>
            <a:t>in information about the </a:t>
          </a:r>
          <a:r>
            <a:rPr lang="en-US" sz="1400" b="1" kern="1200" dirty="0">
              <a:solidFill>
                <a:schemeClr val="tx1"/>
              </a:solidFill>
            </a:rPr>
            <a:t>consideration of sustainability in corporate activities</a:t>
          </a:r>
          <a:endParaRPr lang="de-DE" sz="1400" b="1" kern="1200" dirty="0">
            <a:solidFill>
              <a:schemeClr val="tx1"/>
            </a:solidFill>
          </a:endParaRPr>
        </a:p>
      </dsp:txBody>
      <dsp:txXfrm>
        <a:off x="26368" y="26368"/>
        <a:ext cx="4210132" cy="847540"/>
      </dsp:txXfrm>
    </dsp:sp>
    <dsp:sp modelId="{54CBB7FE-FA28-4067-AD8D-F358F3E787FD}">
      <dsp:nvSpPr>
        <dsp:cNvPr id="0" name=""/>
        <dsp:cNvSpPr/>
      </dsp:nvSpPr>
      <dsp:spPr>
        <a:xfrm>
          <a:off x="457199" y="1050322"/>
          <a:ext cx="5181600" cy="900276"/>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Sustainability reporting recognized by </a:t>
          </a:r>
          <a:r>
            <a:rPr lang="en-US" sz="1400" b="1" kern="1200" dirty="0">
              <a:solidFill>
                <a:schemeClr val="tx1"/>
              </a:solidFill>
            </a:rPr>
            <a:t>politicians</a:t>
          </a:r>
          <a:r>
            <a:rPr lang="en-US" sz="1400" b="0" kern="1200" dirty="0">
              <a:solidFill>
                <a:schemeClr val="tx1"/>
              </a:solidFill>
            </a:rPr>
            <a:t> </a:t>
          </a:r>
          <a:br>
            <a:rPr lang="en-US" sz="1400" b="0" kern="1200" dirty="0">
              <a:solidFill>
                <a:schemeClr val="tx1"/>
              </a:solidFill>
            </a:rPr>
          </a:br>
          <a:r>
            <a:rPr lang="en-US" sz="1400" b="0" kern="1200" dirty="0">
              <a:solidFill>
                <a:schemeClr val="tx1"/>
              </a:solidFill>
              <a:sym typeface="Wingdings" panose="05000000000000000000" pitchFamily="2" charset="2"/>
            </a:rPr>
            <a:t> </a:t>
          </a:r>
          <a:r>
            <a:rPr lang="en-US" sz="1400" b="0" kern="1200" dirty="0">
              <a:solidFill>
                <a:schemeClr val="tx1"/>
              </a:solidFill>
            </a:rPr>
            <a:t>Instrument in the context of </a:t>
          </a:r>
          <a:r>
            <a:rPr lang="en-US" sz="1400" b="1" kern="1200" dirty="0">
              <a:solidFill>
                <a:schemeClr val="tx1"/>
              </a:solidFill>
            </a:rPr>
            <a:t>combating climate change </a:t>
          </a:r>
          <a:r>
            <a:rPr lang="en-US" sz="1400" b="0" kern="1200" dirty="0">
              <a:solidFill>
                <a:schemeClr val="tx1"/>
              </a:solidFill>
            </a:rPr>
            <a:t>as well as increasing importance of ecological and social aspects</a:t>
          </a:r>
          <a:endParaRPr lang="de-DE" sz="1400" b="0" kern="1200" dirty="0">
            <a:solidFill>
              <a:schemeClr val="tx1"/>
            </a:solidFill>
          </a:endParaRPr>
        </a:p>
      </dsp:txBody>
      <dsp:txXfrm>
        <a:off x="483567" y="1076690"/>
        <a:ext cx="4086484" cy="847540"/>
      </dsp:txXfrm>
    </dsp:sp>
    <dsp:sp modelId="{6DA8994C-1D1B-44DF-B16B-930B4490C38A}">
      <dsp:nvSpPr>
        <dsp:cNvPr id="0" name=""/>
        <dsp:cNvSpPr/>
      </dsp:nvSpPr>
      <dsp:spPr>
        <a:xfrm>
          <a:off x="914399" y="2100644"/>
          <a:ext cx="5181600" cy="900276"/>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Decision-making by companies in the interest of a more ecological and social world</a:t>
          </a:r>
          <a:r>
            <a:rPr lang="en-US" sz="1400" b="0" kern="1200" dirty="0">
              <a:solidFill>
                <a:schemeClr val="tx1"/>
              </a:solidFill>
            </a:rPr>
            <a:t>, first of all transparency about these aspects of decisions</a:t>
          </a:r>
          <a:endParaRPr lang="de-DE" sz="1400" b="0" kern="1200" dirty="0">
            <a:solidFill>
              <a:schemeClr val="tx1"/>
            </a:solidFill>
          </a:endParaRPr>
        </a:p>
      </dsp:txBody>
      <dsp:txXfrm>
        <a:off x="940767" y="2127012"/>
        <a:ext cx="4086484" cy="847540"/>
      </dsp:txXfrm>
    </dsp:sp>
    <dsp:sp modelId="{D54CC397-1ACB-4A28-8727-5E43636B83EB}">
      <dsp:nvSpPr>
        <dsp:cNvPr id="0" name=""/>
        <dsp:cNvSpPr/>
      </dsp:nvSpPr>
      <dsp:spPr>
        <a:xfrm>
          <a:off x="4596420" y="682709"/>
          <a:ext cx="585179" cy="58517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a:solidFill>
              <a:schemeClr val="tx1"/>
            </a:solidFill>
          </a:endParaRPr>
        </a:p>
      </dsp:txBody>
      <dsp:txXfrm>
        <a:off x="4728085" y="682709"/>
        <a:ext cx="321849" cy="440347"/>
      </dsp:txXfrm>
    </dsp:sp>
    <dsp:sp modelId="{10849537-4E4C-4106-A48A-7381A1C31DE1}">
      <dsp:nvSpPr>
        <dsp:cNvPr id="0" name=""/>
        <dsp:cNvSpPr/>
      </dsp:nvSpPr>
      <dsp:spPr>
        <a:xfrm>
          <a:off x="5053620" y="1727030"/>
          <a:ext cx="585179" cy="585179"/>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a:solidFill>
              <a:schemeClr val="tx1"/>
            </a:solidFill>
          </a:endParaRPr>
        </a:p>
      </dsp:txBody>
      <dsp:txXfrm>
        <a:off x="5185285" y="1727030"/>
        <a:ext cx="321849" cy="440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E4A0-5F43-4088-9359-FC3C040CDE00}">
      <dsp:nvSpPr>
        <dsp:cNvPr id="0" name=""/>
        <dsp:cNvSpPr/>
      </dsp:nvSpPr>
      <dsp:spPr>
        <a:xfrm rot="5400000">
          <a:off x="3789249" y="-1417753"/>
          <a:ext cx="933152" cy="40054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So far only little regulated</a:t>
          </a:r>
          <a:endParaRPr lang="de-DE" sz="1200" kern="1200" dirty="0"/>
        </a:p>
        <a:p>
          <a:pPr marL="114300" lvl="1" indent="-114300" algn="l" defTabSz="533400">
            <a:lnSpc>
              <a:spcPct val="90000"/>
            </a:lnSpc>
            <a:spcBef>
              <a:spcPct val="0"/>
            </a:spcBef>
            <a:spcAft>
              <a:spcPct val="15000"/>
            </a:spcAft>
            <a:buChar char="•"/>
          </a:pPr>
          <a:r>
            <a:rPr lang="en-US" sz="1200" kern="1200" dirty="0"/>
            <a:t>Many proposals, concepts, approaches discussed and tried out</a:t>
          </a:r>
          <a:endParaRPr lang="de-DE" sz="1200" kern="1200" dirty="0"/>
        </a:p>
        <a:p>
          <a:pPr marL="114300" lvl="1" indent="-114300" algn="l" defTabSz="533400">
            <a:lnSpc>
              <a:spcPct val="90000"/>
            </a:lnSpc>
            <a:spcBef>
              <a:spcPct val="0"/>
            </a:spcBef>
            <a:spcAft>
              <a:spcPct val="15000"/>
            </a:spcAft>
            <a:buChar char="•"/>
          </a:pPr>
          <a:r>
            <a:rPr lang="en-US" sz="1200" kern="1200" dirty="0"/>
            <a:t>Standardization is missing (also key figures)!</a:t>
          </a:r>
          <a:endParaRPr lang="de-DE" sz="1200" kern="1200" dirty="0"/>
        </a:p>
      </dsp:txBody>
      <dsp:txXfrm rot="-5400000">
        <a:off x="2253085" y="163964"/>
        <a:ext cx="3959929" cy="842046"/>
      </dsp:txXfrm>
    </dsp:sp>
    <dsp:sp modelId="{68DD2D69-75B8-4FA0-A10E-A93262A52CEB}">
      <dsp:nvSpPr>
        <dsp:cNvPr id="0" name=""/>
        <dsp:cNvSpPr/>
      </dsp:nvSpPr>
      <dsp:spPr>
        <a:xfrm>
          <a:off x="0" y="1767"/>
          <a:ext cx="2253084" cy="1166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No generally accepted imaging system</a:t>
          </a:r>
          <a:endParaRPr lang="de-DE" sz="1600" kern="1200" dirty="0"/>
        </a:p>
      </dsp:txBody>
      <dsp:txXfrm>
        <a:off x="56941" y="58708"/>
        <a:ext cx="2139202" cy="1052558"/>
      </dsp:txXfrm>
    </dsp:sp>
    <dsp:sp modelId="{E0459C38-A8BA-4A8E-B0AB-A6B2B8AC7E6F}">
      <dsp:nvSpPr>
        <dsp:cNvPr id="0" name=""/>
        <dsp:cNvSpPr/>
      </dsp:nvSpPr>
      <dsp:spPr>
        <a:xfrm rot="5400000">
          <a:off x="3789249" y="-192991"/>
          <a:ext cx="933152" cy="40054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NBE deals with the entire value chain and should refer to the entire product life cycle</a:t>
          </a:r>
          <a:endParaRPr lang="de-DE" sz="1200" kern="1200" dirty="0"/>
        </a:p>
        <a:p>
          <a:pPr marL="114300" lvl="1" indent="-114300" algn="l" defTabSz="533400">
            <a:lnSpc>
              <a:spcPct val="90000"/>
            </a:lnSpc>
            <a:spcBef>
              <a:spcPct val="0"/>
            </a:spcBef>
            <a:spcAft>
              <a:spcPct val="15000"/>
            </a:spcAft>
            <a:buChar char="•"/>
          </a:pPr>
          <a:r>
            <a:rPr lang="en-US" sz="1200" kern="1200" dirty="0"/>
            <a:t>Consideration of all modes of impact required</a:t>
          </a:r>
          <a:endParaRPr lang="de-DE" sz="1200" kern="1200" dirty="0"/>
        </a:p>
      </dsp:txBody>
      <dsp:txXfrm rot="-5400000">
        <a:off x="2253085" y="1388726"/>
        <a:ext cx="3959929" cy="842046"/>
      </dsp:txXfrm>
    </dsp:sp>
    <dsp:sp modelId="{438D84C7-25A2-489F-9A21-EDE76744126C}">
      <dsp:nvSpPr>
        <dsp:cNvPr id="0" name=""/>
        <dsp:cNvSpPr/>
      </dsp:nvSpPr>
      <dsp:spPr>
        <a:xfrm>
          <a:off x="0" y="1226529"/>
          <a:ext cx="2253084" cy="1166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Depiction horizon of sustainability aspects &gt;&gt; Period of other reporting</a:t>
          </a:r>
          <a:endParaRPr lang="de-DE" sz="1600" kern="1200" dirty="0"/>
        </a:p>
      </dsp:txBody>
      <dsp:txXfrm>
        <a:off x="56941" y="1283470"/>
        <a:ext cx="2139202" cy="1052558"/>
      </dsp:txXfrm>
    </dsp:sp>
    <dsp:sp modelId="{EA703204-36E9-4C1C-8DDD-0F0AD016486A}">
      <dsp:nvSpPr>
        <dsp:cNvPr id="0" name=""/>
        <dsp:cNvSpPr/>
      </dsp:nvSpPr>
      <dsp:spPr>
        <a:xfrm rot="5400000">
          <a:off x="3789249" y="1031771"/>
          <a:ext cx="933152" cy="40054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New directive will not apply to the majority of companies until 2026 at the earliest</a:t>
          </a:r>
          <a:endParaRPr lang="de-DE" sz="1200" kern="1200" dirty="0"/>
        </a:p>
        <a:p>
          <a:pPr marL="114300" lvl="1" indent="-114300" algn="l" defTabSz="533400">
            <a:lnSpc>
              <a:spcPct val="90000"/>
            </a:lnSpc>
            <a:spcBef>
              <a:spcPct val="0"/>
            </a:spcBef>
            <a:spcAft>
              <a:spcPct val="15000"/>
            </a:spcAft>
            <a:buChar char="•"/>
          </a:pPr>
          <a:r>
            <a:rPr lang="en-US" sz="1200" kern="1200" dirty="0"/>
            <a:t>Agenda to achieve climate neutrality by 2050 on the one hand, critical points by 2030 on the other hand</a:t>
          </a:r>
          <a:endParaRPr lang="de-DE" sz="1200" kern="1200" dirty="0"/>
        </a:p>
      </dsp:txBody>
      <dsp:txXfrm rot="-5400000">
        <a:off x="2253085" y="2613489"/>
        <a:ext cx="3959929" cy="842046"/>
      </dsp:txXfrm>
    </dsp:sp>
    <dsp:sp modelId="{7097F27C-4493-4053-9030-B21F1DF0A411}">
      <dsp:nvSpPr>
        <dsp:cNvPr id="0" name=""/>
        <dsp:cNvSpPr/>
      </dsp:nvSpPr>
      <dsp:spPr>
        <a:xfrm>
          <a:off x="0" y="2451292"/>
          <a:ext cx="2253084" cy="1166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kern="1200" dirty="0"/>
            <a:t>Time frame for implementation</a:t>
          </a:r>
        </a:p>
      </dsp:txBody>
      <dsp:txXfrm>
        <a:off x="56941" y="2508233"/>
        <a:ext cx="2139202" cy="1052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35096-58F9-4943-A785-DDBC1CECEED6}">
      <dsp:nvSpPr>
        <dsp:cNvPr id="0" name=""/>
        <dsp:cNvSpPr/>
      </dsp:nvSpPr>
      <dsp:spPr>
        <a:xfrm rot="5400000">
          <a:off x="-152249" y="154227"/>
          <a:ext cx="1014998" cy="7104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1. </a:t>
          </a:r>
        </a:p>
      </dsp:txBody>
      <dsp:txXfrm rot="-5400000">
        <a:off x="1" y="357228"/>
        <a:ext cx="710499" cy="304499"/>
      </dsp:txXfrm>
    </dsp:sp>
    <dsp:sp modelId="{93B32145-DB1D-42FF-BD7E-20827D47885A}">
      <dsp:nvSpPr>
        <dsp:cNvPr id="0" name=""/>
        <dsp:cNvSpPr/>
      </dsp:nvSpPr>
      <dsp:spPr>
        <a:xfrm rot="5400000">
          <a:off x="3547412" y="-2836912"/>
          <a:ext cx="660096" cy="63339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None/>
          </a:pPr>
          <a:r>
            <a:rPr lang="en-US" sz="1200" b="1" kern="1200" noProof="0" dirty="0"/>
            <a:t>Reconsider timetable for introduction</a:t>
          </a:r>
        </a:p>
        <a:p>
          <a:pPr marL="228600" lvl="2" indent="-114300" algn="l" defTabSz="533400" rtl="0">
            <a:lnSpc>
              <a:spcPct val="90000"/>
            </a:lnSpc>
            <a:spcBef>
              <a:spcPct val="0"/>
            </a:spcBef>
            <a:spcAft>
              <a:spcPct val="15000"/>
            </a:spcAft>
            <a:buNone/>
          </a:pPr>
          <a:r>
            <a:rPr lang="en-US" sz="1200" b="0" kern="1200" dirty="0"/>
            <a:t>Bring commitment forward, but reduce audit rigor in first few years after implementation</a:t>
          </a:r>
        </a:p>
      </dsp:txBody>
      <dsp:txXfrm rot="-5400000">
        <a:off x="710500" y="32223"/>
        <a:ext cx="6301698" cy="595650"/>
      </dsp:txXfrm>
    </dsp:sp>
    <dsp:sp modelId="{DA507EDE-DF06-4087-AE49-00F5ABC21539}">
      <dsp:nvSpPr>
        <dsp:cNvPr id="0" name=""/>
        <dsp:cNvSpPr/>
      </dsp:nvSpPr>
      <dsp:spPr>
        <a:xfrm rot="5400000">
          <a:off x="-152249" y="1018713"/>
          <a:ext cx="1014998" cy="7104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2.</a:t>
          </a:r>
        </a:p>
      </dsp:txBody>
      <dsp:txXfrm rot="-5400000">
        <a:off x="1" y="1221714"/>
        <a:ext cx="710499" cy="304499"/>
      </dsp:txXfrm>
    </dsp:sp>
    <dsp:sp modelId="{4BE9FEA1-2C60-49AF-98EA-7D3C4A5389BE}">
      <dsp:nvSpPr>
        <dsp:cNvPr id="0" name=""/>
        <dsp:cNvSpPr/>
      </dsp:nvSpPr>
      <dsp:spPr>
        <a:xfrm rot="5400000">
          <a:off x="3547585" y="-1970622"/>
          <a:ext cx="659749" cy="63339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None/>
          </a:pPr>
          <a:r>
            <a:rPr lang="en-US" sz="1200" b="1" kern="1200" dirty="0"/>
            <a:t>Take better account of findings from risk and opportunity reporting</a:t>
          </a:r>
        </a:p>
        <a:p>
          <a:pPr marL="228600" lvl="2" indent="-114300" algn="l" defTabSz="533400" rtl="0">
            <a:lnSpc>
              <a:spcPct val="90000"/>
            </a:lnSpc>
            <a:spcBef>
              <a:spcPct val="0"/>
            </a:spcBef>
            <a:spcAft>
              <a:spcPct val="15000"/>
            </a:spcAft>
            <a:buNone/>
          </a:pPr>
          <a:r>
            <a:rPr lang="en-US" sz="1200" b="0" kern="1200" dirty="0"/>
            <a:t>esp. with regard to already identified/known needs for action and potential for improvement:</a:t>
          </a:r>
        </a:p>
        <a:p>
          <a:pPr marL="228600" lvl="2" indent="-114300" algn="l" defTabSz="533400" rtl="0">
            <a:lnSpc>
              <a:spcPct val="90000"/>
            </a:lnSpc>
            <a:spcBef>
              <a:spcPct val="0"/>
            </a:spcBef>
            <a:spcAft>
              <a:spcPct val="15000"/>
            </a:spcAft>
            <a:buNone/>
          </a:pPr>
          <a:r>
            <a:rPr lang="en-US" sz="1200" b="0" kern="1200" dirty="0"/>
            <a:t>E.g.: assessment/categorization of risks, information regarding gross vs. net view.</a:t>
          </a:r>
        </a:p>
      </dsp:txBody>
      <dsp:txXfrm rot="-5400000">
        <a:off x="710499" y="898670"/>
        <a:ext cx="6301715" cy="595337"/>
      </dsp:txXfrm>
    </dsp:sp>
    <dsp:sp modelId="{32B03FF0-F287-41F5-B846-B223FF5F6CC7}">
      <dsp:nvSpPr>
        <dsp:cNvPr id="0" name=""/>
        <dsp:cNvSpPr/>
      </dsp:nvSpPr>
      <dsp:spPr>
        <a:xfrm rot="5400000">
          <a:off x="-152249" y="1883199"/>
          <a:ext cx="1014998" cy="7104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3. </a:t>
          </a:r>
        </a:p>
      </dsp:txBody>
      <dsp:txXfrm rot="-5400000">
        <a:off x="1" y="2086200"/>
        <a:ext cx="710499" cy="304499"/>
      </dsp:txXfrm>
    </dsp:sp>
    <dsp:sp modelId="{A2F8B541-35E3-4A64-9687-16AF6939F6A9}">
      <dsp:nvSpPr>
        <dsp:cNvPr id="0" name=""/>
        <dsp:cNvSpPr/>
      </dsp:nvSpPr>
      <dsp:spPr>
        <a:xfrm rot="5400000">
          <a:off x="3547585" y="-1106136"/>
          <a:ext cx="659749" cy="63339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None/>
          </a:pPr>
          <a:r>
            <a:rPr lang="en-US" sz="1200" b="1" kern="1200" dirty="0"/>
            <a:t>Binding specifications for key figures to be reported across all industries</a:t>
          </a:r>
        </a:p>
      </dsp:txBody>
      <dsp:txXfrm rot="-5400000">
        <a:off x="710499" y="1763156"/>
        <a:ext cx="6301715" cy="595337"/>
      </dsp:txXfrm>
    </dsp:sp>
    <dsp:sp modelId="{B6A94C78-4B17-4D49-94F6-956DCD3739A3}">
      <dsp:nvSpPr>
        <dsp:cNvPr id="0" name=""/>
        <dsp:cNvSpPr/>
      </dsp:nvSpPr>
      <dsp:spPr>
        <a:xfrm rot="5400000">
          <a:off x="-152249" y="2747685"/>
          <a:ext cx="1014998" cy="7104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4. </a:t>
          </a:r>
        </a:p>
      </dsp:txBody>
      <dsp:txXfrm rot="-5400000">
        <a:off x="1" y="2950686"/>
        <a:ext cx="710499" cy="304499"/>
      </dsp:txXfrm>
    </dsp:sp>
    <dsp:sp modelId="{D61B97AF-023C-49F5-B278-7F3D66F9E187}">
      <dsp:nvSpPr>
        <dsp:cNvPr id="0" name=""/>
        <dsp:cNvSpPr/>
      </dsp:nvSpPr>
      <dsp:spPr>
        <a:xfrm rot="5400000">
          <a:off x="3547585" y="-241650"/>
          <a:ext cx="659749" cy="63339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None/>
          </a:pPr>
          <a:r>
            <a:rPr lang="en-US" sz="1200" b="1" kern="1200" dirty="0"/>
            <a:t>Digitalization in accounting must generally advance</a:t>
          </a:r>
        </a:p>
        <a:p>
          <a:pPr marL="228600" lvl="2" indent="-114300" algn="l" defTabSz="533400" rtl="0">
            <a:lnSpc>
              <a:spcPct val="90000"/>
            </a:lnSpc>
            <a:spcBef>
              <a:spcPct val="0"/>
            </a:spcBef>
            <a:spcAft>
              <a:spcPct val="15000"/>
            </a:spcAft>
            <a:buNone/>
          </a:pPr>
          <a:r>
            <a:rPr lang="en-US" sz="1200" b="0" kern="1200" dirty="0"/>
            <a:t>Systems only as good as the data they contain</a:t>
          </a:r>
        </a:p>
        <a:p>
          <a:pPr marL="228600" lvl="2" indent="-114300" algn="l" defTabSz="533400" rtl="0">
            <a:lnSpc>
              <a:spcPct val="90000"/>
            </a:lnSpc>
            <a:spcBef>
              <a:spcPct val="0"/>
            </a:spcBef>
            <a:spcAft>
              <a:spcPct val="15000"/>
            </a:spcAft>
            <a:buNone/>
          </a:pPr>
          <a:r>
            <a:rPr lang="en-US" sz="1200" b="0" kern="1200" dirty="0"/>
            <a:t>Need for knowledge carriers</a:t>
          </a:r>
        </a:p>
      </dsp:txBody>
      <dsp:txXfrm rot="-5400000">
        <a:off x="710499" y="2627642"/>
        <a:ext cx="6301715" cy="59533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98CB2EB-DA4F-0708-0351-C22F8033E0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9AE01272-BE77-81B4-6038-DACD0639EFB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4C4FA1E-34E9-49D9-925B-EC1ACC82990F}" type="datetimeFigureOut">
              <a:rPr lang="de-DE"/>
              <a:pPr>
                <a:defRPr/>
              </a:pPr>
              <a:t>23.01.2023</a:t>
            </a:fld>
            <a:endParaRPr lang="de-DE"/>
          </a:p>
        </p:txBody>
      </p:sp>
      <p:sp>
        <p:nvSpPr>
          <p:cNvPr id="4" name="Folienbildplatzhalter 3">
            <a:extLst>
              <a:ext uri="{FF2B5EF4-FFF2-40B4-BE49-F238E27FC236}">
                <a16:creationId xmlns:a16="http://schemas.microsoft.com/office/drawing/2014/main" id="{86808989-5162-24F6-9571-9B5489E5B8D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171BDEAC-9965-4F48-64C8-E9C057C23D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529A61EE-E171-BD5A-CE95-197D164A16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FFBEF295-C836-FE7F-110A-231D4524723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CB1EF86-1C56-434C-B48A-F6AEA28E637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Garcia-Torres, S., Rey-Garcia, M., </a:t>
            </a:r>
            <a:r>
              <a:rPr lang="en-US" dirty="0" err="1"/>
              <a:t>Sáenz</a:t>
            </a:r>
            <a:r>
              <a:rPr lang="en-US" dirty="0"/>
              <a:t>, J., &amp; </a:t>
            </a:r>
            <a:r>
              <a:rPr lang="en-US" dirty="0" err="1"/>
              <a:t>Seuring</a:t>
            </a:r>
            <a:r>
              <a:rPr lang="en-US" dirty="0"/>
              <a:t>, S. (2021). Traceability and transparency for sustainable fashion-apparel supply chains. </a:t>
            </a:r>
            <a:r>
              <a:rPr lang="en-US" i="1" dirty="0"/>
              <a:t>Journal of Fashion Marketing and Management: An International Journal</a:t>
            </a:r>
            <a:r>
              <a:rPr lang="en-US" dirty="0"/>
              <a:t>, </a:t>
            </a:r>
            <a:r>
              <a:rPr lang="en-US" i="1" dirty="0"/>
              <a:t>26</a:t>
            </a:r>
            <a:r>
              <a:rPr lang="en-US" dirty="0"/>
              <a:t>(2), 344-364.</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3</a:t>
            </a:fld>
            <a:endParaRPr lang="de-DE" altLang="de-DE"/>
          </a:p>
        </p:txBody>
      </p:sp>
    </p:spTree>
    <p:extLst>
      <p:ext uri="{BB962C8B-B14F-4D97-AF65-F5344CB8AC3E}">
        <p14:creationId xmlns:p14="http://schemas.microsoft.com/office/powerpoint/2010/main" val="10989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13</a:t>
            </a:fld>
            <a:endParaRPr lang="de-DE" altLang="de-DE"/>
          </a:p>
        </p:txBody>
      </p:sp>
    </p:spTree>
    <p:extLst>
      <p:ext uri="{BB962C8B-B14F-4D97-AF65-F5344CB8AC3E}">
        <p14:creationId xmlns:p14="http://schemas.microsoft.com/office/powerpoint/2010/main" val="172918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14</a:t>
            </a:fld>
            <a:endParaRPr lang="de-DE" altLang="de-DE"/>
          </a:p>
        </p:txBody>
      </p:sp>
    </p:spTree>
    <p:extLst>
      <p:ext uri="{BB962C8B-B14F-4D97-AF65-F5344CB8AC3E}">
        <p14:creationId xmlns:p14="http://schemas.microsoft.com/office/powerpoint/2010/main" val="366412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15</a:t>
            </a:fld>
            <a:endParaRPr lang="de-DE" altLang="de-DE"/>
          </a:p>
        </p:txBody>
      </p:sp>
    </p:spTree>
    <p:extLst>
      <p:ext uri="{BB962C8B-B14F-4D97-AF65-F5344CB8AC3E}">
        <p14:creationId xmlns:p14="http://schemas.microsoft.com/office/powerpoint/2010/main" val="309074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16</a:t>
            </a:fld>
            <a:endParaRPr lang="de-DE" altLang="de-DE"/>
          </a:p>
        </p:txBody>
      </p:sp>
    </p:spTree>
    <p:extLst>
      <p:ext uri="{BB962C8B-B14F-4D97-AF65-F5344CB8AC3E}">
        <p14:creationId xmlns:p14="http://schemas.microsoft.com/office/powerpoint/2010/main" val="39960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17</a:t>
            </a:fld>
            <a:endParaRPr lang="de-DE" altLang="de-DE"/>
          </a:p>
        </p:txBody>
      </p:sp>
    </p:spTree>
    <p:extLst>
      <p:ext uri="{BB962C8B-B14F-4D97-AF65-F5344CB8AC3E}">
        <p14:creationId xmlns:p14="http://schemas.microsoft.com/office/powerpoint/2010/main" val="1981462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18</a:t>
            </a:fld>
            <a:endParaRPr lang="de-DE" altLang="de-DE"/>
          </a:p>
        </p:txBody>
      </p:sp>
    </p:spTree>
    <p:extLst>
      <p:ext uri="{BB962C8B-B14F-4D97-AF65-F5344CB8AC3E}">
        <p14:creationId xmlns:p14="http://schemas.microsoft.com/office/powerpoint/2010/main" val="151368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Fraser, E., &amp; van der Ven, H. (2022). Increasing Transparency in Global Supply Chains: The Case of the Fast Fashion Industry. </a:t>
            </a:r>
            <a:r>
              <a:rPr lang="en-US" i="1" dirty="0"/>
              <a:t>Sustainability</a:t>
            </a:r>
            <a:r>
              <a:rPr lang="en-US" dirty="0"/>
              <a:t>, </a:t>
            </a:r>
            <a:r>
              <a:rPr lang="en-US" i="1" dirty="0"/>
              <a:t>14</a:t>
            </a:r>
            <a:r>
              <a:rPr lang="en-US" dirty="0"/>
              <a:t>(18), 11520.</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20</a:t>
            </a:fld>
            <a:endParaRPr lang="de-DE" altLang="de-DE"/>
          </a:p>
        </p:txBody>
      </p:sp>
    </p:spTree>
    <p:extLst>
      <p:ext uri="{BB962C8B-B14F-4D97-AF65-F5344CB8AC3E}">
        <p14:creationId xmlns:p14="http://schemas.microsoft.com/office/powerpoint/2010/main" val="234538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Fraser, E., &amp; van der Ven, H. (2022). Increasing Transparency in Global Supply Chains: The Case of the Fast Fashion Industry. </a:t>
            </a:r>
            <a:r>
              <a:rPr lang="en-US" i="1" dirty="0"/>
              <a:t>Sustainability</a:t>
            </a:r>
            <a:r>
              <a:rPr lang="en-US" dirty="0"/>
              <a:t>, </a:t>
            </a:r>
            <a:r>
              <a:rPr lang="en-US" i="1" dirty="0"/>
              <a:t>14</a:t>
            </a:r>
            <a:r>
              <a:rPr lang="en-US" dirty="0"/>
              <a:t>(18), 11520.</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21</a:t>
            </a:fld>
            <a:endParaRPr lang="de-DE" altLang="de-DE"/>
          </a:p>
        </p:txBody>
      </p:sp>
    </p:spTree>
    <p:extLst>
      <p:ext uri="{BB962C8B-B14F-4D97-AF65-F5344CB8AC3E}">
        <p14:creationId xmlns:p14="http://schemas.microsoft.com/office/powerpoint/2010/main" val="939238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Fraser, E., &amp; van der Ven, H. (2022). Increasing Transparency in Global Supply Chains: The Case of the Fast Fashion Industry. </a:t>
            </a:r>
            <a:r>
              <a:rPr lang="en-US" i="1" dirty="0"/>
              <a:t>Sustainability</a:t>
            </a:r>
            <a:r>
              <a:rPr lang="en-US" dirty="0"/>
              <a:t>, </a:t>
            </a:r>
            <a:r>
              <a:rPr lang="en-US" i="1" dirty="0"/>
              <a:t>14</a:t>
            </a:r>
            <a:r>
              <a:rPr lang="en-US" dirty="0"/>
              <a:t>(18), 11520.</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22</a:t>
            </a:fld>
            <a:endParaRPr lang="de-DE" altLang="de-DE"/>
          </a:p>
        </p:txBody>
      </p:sp>
    </p:spTree>
    <p:extLst>
      <p:ext uri="{BB962C8B-B14F-4D97-AF65-F5344CB8AC3E}">
        <p14:creationId xmlns:p14="http://schemas.microsoft.com/office/powerpoint/2010/main" val="309156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Garcia-Torres, S., Rey-Garcia, M., </a:t>
            </a:r>
            <a:r>
              <a:rPr lang="en-US" dirty="0" err="1"/>
              <a:t>Sáenz</a:t>
            </a:r>
            <a:r>
              <a:rPr lang="en-US" dirty="0"/>
              <a:t>, J., &amp; </a:t>
            </a:r>
            <a:r>
              <a:rPr lang="en-US" dirty="0" err="1"/>
              <a:t>Seuring</a:t>
            </a:r>
            <a:r>
              <a:rPr lang="en-US" dirty="0"/>
              <a:t>, S. (2021). Traceability and transparency for sustainable fashion-apparel supply chains. </a:t>
            </a:r>
            <a:r>
              <a:rPr lang="en-US" i="1" dirty="0"/>
              <a:t>Journal of Fashion Marketing and Management: An International Journal</a:t>
            </a:r>
            <a:r>
              <a:rPr lang="en-US" dirty="0"/>
              <a:t>, </a:t>
            </a:r>
            <a:r>
              <a:rPr lang="en-US" i="1" dirty="0"/>
              <a:t>26</a:t>
            </a:r>
            <a:r>
              <a:rPr lang="en-US" dirty="0"/>
              <a:t>(2), 344-364.</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23</a:t>
            </a:fld>
            <a:endParaRPr lang="de-DE" altLang="de-DE"/>
          </a:p>
        </p:txBody>
      </p:sp>
    </p:spTree>
    <p:extLst>
      <p:ext uri="{BB962C8B-B14F-4D97-AF65-F5344CB8AC3E}">
        <p14:creationId xmlns:p14="http://schemas.microsoft.com/office/powerpoint/2010/main" val="66627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Garcia-Torres, S., Rey-Garcia, M., </a:t>
            </a:r>
            <a:r>
              <a:rPr lang="en-US" dirty="0" err="1"/>
              <a:t>Sáenz</a:t>
            </a:r>
            <a:r>
              <a:rPr lang="en-US" dirty="0"/>
              <a:t>, J., &amp; </a:t>
            </a:r>
            <a:r>
              <a:rPr lang="en-US" dirty="0" err="1"/>
              <a:t>Seuring</a:t>
            </a:r>
            <a:r>
              <a:rPr lang="en-US" dirty="0"/>
              <a:t>, S. (2021). Traceability and transparency for sustainable fashion-apparel supply chains. </a:t>
            </a:r>
            <a:r>
              <a:rPr lang="en-US" i="1" dirty="0"/>
              <a:t>Journal of Fashion Marketing and Management: An International Journal</a:t>
            </a:r>
            <a:r>
              <a:rPr lang="en-US" dirty="0"/>
              <a:t>, </a:t>
            </a:r>
            <a:r>
              <a:rPr lang="en-US" i="1" dirty="0"/>
              <a:t>26</a:t>
            </a:r>
            <a:r>
              <a:rPr lang="en-US" dirty="0"/>
              <a:t>(2), 344-364.</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4</a:t>
            </a:fld>
            <a:endParaRPr lang="de-DE" altLang="de-DE"/>
          </a:p>
        </p:txBody>
      </p:sp>
    </p:spTree>
    <p:extLst>
      <p:ext uri="{BB962C8B-B14F-4D97-AF65-F5344CB8AC3E}">
        <p14:creationId xmlns:p14="http://schemas.microsoft.com/office/powerpoint/2010/main" val="377432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Garcia-Torres, S., Rey-Garcia, M., </a:t>
            </a:r>
            <a:r>
              <a:rPr lang="en-US" dirty="0" err="1"/>
              <a:t>Sáenz</a:t>
            </a:r>
            <a:r>
              <a:rPr lang="en-US" dirty="0"/>
              <a:t>, J., &amp; </a:t>
            </a:r>
            <a:r>
              <a:rPr lang="en-US" dirty="0" err="1"/>
              <a:t>Seuring</a:t>
            </a:r>
            <a:r>
              <a:rPr lang="en-US" dirty="0"/>
              <a:t>, S. (2021). Traceability and transparency for sustainable fashion-apparel supply chains. </a:t>
            </a:r>
            <a:r>
              <a:rPr lang="en-US" i="1" dirty="0"/>
              <a:t>Journal of Fashion Marketing and Management: An International Journal</a:t>
            </a:r>
            <a:r>
              <a:rPr lang="en-US" dirty="0"/>
              <a:t>, </a:t>
            </a:r>
            <a:r>
              <a:rPr lang="en-US" i="1" dirty="0"/>
              <a:t>26</a:t>
            </a:r>
            <a:r>
              <a:rPr lang="en-US" dirty="0"/>
              <a:t>(2), 344-364.</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24</a:t>
            </a:fld>
            <a:endParaRPr lang="de-DE" altLang="de-DE"/>
          </a:p>
        </p:txBody>
      </p:sp>
    </p:spTree>
    <p:extLst>
      <p:ext uri="{BB962C8B-B14F-4D97-AF65-F5344CB8AC3E}">
        <p14:creationId xmlns:p14="http://schemas.microsoft.com/office/powerpoint/2010/main" val="1990600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90168DD5-A529-95AB-EB7A-2E6D741571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a:extLst>
              <a:ext uri="{FF2B5EF4-FFF2-40B4-BE49-F238E27FC236}">
                <a16:creationId xmlns:a16="http://schemas.microsoft.com/office/drawing/2014/main" id="{602EF249-3741-5146-8DE2-36570A085D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Where corporations are currently changing.</a:t>
            </a:r>
          </a:p>
        </p:txBody>
      </p:sp>
      <p:sp>
        <p:nvSpPr>
          <p:cNvPr id="27652" name="Foliennummernplatzhalter 3">
            <a:extLst>
              <a:ext uri="{FF2B5EF4-FFF2-40B4-BE49-F238E27FC236}">
                <a16:creationId xmlns:a16="http://schemas.microsoft.com/office/drawing/2014/main" id="{B606D651-81F9-E085-7B42-12428A7C43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CD96E10-647A-4B42-82A8-DC7E5E72649E}" type="slidenum">
              <a:rPr lang="de-DE" altLang="de-DE" smtClean="0"/>
              <a:pPr/>
              <a:t>29</a:t>
            </a:fld>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D88A2D8C-F175-6B5C-6A97-95A33C5AD0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D73D9605-92AD-7D26-1CFB-8F5AF0B02516}"/>
              </a:ext>
            </a:extLst>
          </p:cNvPr>
          <p:cNvSpPr>
            <a:spLocks noGrp="1"/>
          </p:cNvSpPr>
          <p:nvPr>
            <p:ph type="body" idx="1"/>
          </p:nvPr>
        </p:nvSpPr>
        <p:spPr/>
        <p:txBody>
          <a:bodyPr/>
          <a:lstStyle/>
          <a:p>
            <a:pPr eaLnBrk="1" hangingPunct="1">
              <a:defRPr/>
            </a:pPr>
            <a:r>
              <a:rPr lang="en-US" dirty="0"/>
              <a:t>It is striking that there is hardly any reporting on current megatrends such as climate change, digitization and globalization, although enormous risks are likely to lie dormant here for many companies.</a:t>
            </a:r>
          </a:p>
          <a:p>
            <a:pPr eaLnBrk="1" hangingPunct="1">
              <a:defRPr/>
            </a:pPr>
            <a:endParaRPr lang="en-US" dirty="0"/>
          </a:p>
          <a:p>
            <a:pPr eaLnBrk="1" hangingPunct="1">
              <a:defRPr/>
            </a:pPr>
            <a:r>
              <a:rPr lang="en-US" dirty="0"/>
              <a:t>Reasons: We can only speculate, but conceivable ones might be:</a:t>
            </a:r>
          </a:p>
          <a:p>
            <a:pPr eaLnBrk="1" hangingPunct="1">
              <a:defRPr/>
            </a:pPr>
            <a:r>
              <a:rPr lang="en-US" dirty="0"/>
              <a:t>It is questionable whether companies are not making an assessment because </a:t>
            </a:r>
          </a:p>
          <a:p>
            <a:pPr eaLnBrk="1" hangingPunct="1">
              <a:defRPr/>
            </a:pPr>
            <a:r>
              <a:rPr lang="en-US" b="1" dirty="0"/>
              <a:t>they do not have the necessary risk management </a:t>
            </a:r>
            <a:r>
              <a:rPr lang="en-US" dirty="0"/>
              <a:t>systems to do so, </a:t>
            </a:r>
          </a:p>
          <a:p>
            <a:pPr eaLnBrk="1" hangingPunct="1">
              <a:defRPr/>
            </a:pPr>
            <a:r>
              <a:rPr lang="en-US" dirty="0"/>
              <a:t>simply have </a:t>
            </a:r>
            <a:r>
              <a:rPr lang="en-US" b="1" dirty="0"/>
              <a:t>no knowledge of a reporting obligation</a:t>
            </a:r>
            <a:r>
              <a:rPr lang="en-US" dirty="0"/>
              <a:t>, </a:t>
            </a:r>
          </a:p>
          <a:p>
            <a:pPr eaLnBrk="1" hangingPunct="1">
              <a:defRPr/>
            </a:pPr>
            <a:r>
              <a:rPr lang="en-US" dirty="0"/>
              <a:t>are afraid of the </a:t>
            </a:r>
            <a:r>
              <a:rPr lang="en-US" b="1" dirty="0"/>
              <a:t>high costs of reporting</a:t>
            </a:r>
            <a:r>
              <a:rPr lang="en-US" dirty="0"/>
              <a:t>, or </a:t>
            </a:r>
          </a:p>
          <a:p>
            <a:pPr eaLnBrk="1" hangingPunct="1">
              <a:defRPr/>
            </a:pPr>
            <a:r>
              <a:rPr lang="en-US" dirty="0"/>
              <a:t>fear the </a:t>
            </a:r>
            <a:r>
              <a:rPr lang="en-US" b="1" dirty="0"/>
              <a:t>competitive costs </a:t>
            </a:r>
            <a:r>
              <a:rPr lang="en-US" dirty="0"/>
              <a:t>that could arise from disclosing competitively sensitive information.</a:t>
            </a:r>
            <a:endParaRPr lang="de-DE" dirty="0"/>
          </a:p>
        </p:txBody>
      </p:sp>
      <p:sp>
        <p:nvSpPr>
          <p:cNvPr id="30724" name="Foliennummernplatzhalter 3">
            <a:extLst>
              <a:ext uri="{FF2B5EF4-FFF2-40B4-BE49-F238E27FC236}">
                <a16:creationId xmlns:a16="http://schemas.microsoft.com/office/drawing/2014/main" id="{CD8EF19C-BF01-978A-1E26-431513A7B5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7A14CA-4D15-4286-8568-A0AFFB75719F}" type="slidenum">
              <a:rPr lang="de-DE" altLang="de-DE" smtClean="0"/>
              <a:pPr/>
              <a:t>31</a:t>
            </a:fld>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DEAD1D92-867F-0D31-0F08-EA72B45895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a:extLst>
              <a:ext uri="{FF2B5EF4-FFF2-40B4-BE49-F238E27FC236}">
                <a16:creationId xmlns:a16="http://schemas.microsoft.com/office/drawing/2014/main" id="{9257C086-6E6E-7901-E75A-640A2FC278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dirty="0">
                <a:solidFill>
                  <a:schemeClr val="tx2"/>
                </a:solidFill>
              </a:rPr>
              <a:t>Trust has been shaken in the past for various reasons (financial crisis or special textile Rana Plaza).</a:t>
            </a:r>
          </a:p>
          <a:p>
            <a:pPr eaLnBrk="1" hangingPunct="1"/>
            <a:endParaRPr lang="en-US" altLang="de-DE" dirty="0">
              <a:solidFill>
                <a:schemeClr val="tx2"/>
              </a:solidFill>
            </a:endParaRPr>
          </a:p>
          <a:p>
            <a:pPr eaLnBrk="1" hangingPunct="1"/>
            <a:r>
              <a:rPr lang="en-US" altLang="de-DE" dirty="0">
                <a:solidFill>
                  <a:schemeClr val="tx2"/>
                </a:solidFill>
              </a:rPr>
              <a:t>Some are obliged, some do it voluntarily,</a:t>
            </a:r>
          </a:p>
          <a:p>
            <a:pPr eaLnBrk="1" hangingPunct="1"/>
            <a:r>
              <a:rPr lang="en-US" altLang="de-DE" dirty="0">
                <a:solidFill>
                  <a:schemeClr val="tx2"/>
                </a:solidFill>
              </a:rPr>
              <a:t>Therefore we have a few BP examples</a:t>
            </a:r>
          </a:p>
          <a:p>
            <a:pPr eaLnBrk="1" hangingPunct="1"/>
            <a:endParaRPr lang="en-US" altLang="de-DE" dirty="0">
              <a:solidFill>
                <a:schemeClr val="tx2"/>
              </a:solidFill>
            </a:endParaRPr>
          </a:p>
          <a:p>
            <a:pPr eaLnBrk="1" hangingPunct="1"/>
            <a:r>
              <a:rPr lang="en-US" altLang="de-DE" dirty="0">
                <a:solidFill>
                  <a:schemeClr val="tx2"/>
                </a:solidFill>
              </a:rPr>
              <a:t>Downside: no legal boundaries for the reporting, there could be an incentive for green-washing.</a:t>
            </a:r>
          </a:p>
          <a:p>
            <a:pPr eaLnBrk="1" hangingPunct="1"/>
            <a:endParaRPr lang="en-US" altLang="de-DE" dirty="0">
              <a:solidFill>
                <a:schemeClr val="tx2"/>
              </a:solidFill>
            </a:endParaRPr>
          </a:p>
          <a:p>
            <a:pPr eaLnBrk="1" hangingPunct="1"/>
            <a:endParaRPr lang="en-US" altLang="de-DE" dirty="0">
              <a:solidFill>
                <a:schemeClr val="tx2"/>
              </a:solidFill>
            </a:endParaRPr>
          </a:p>
        </p:txBody>
      </p:sp>
      <p:sp>
        <p:nvSpPr>
          <p:cNvPr id="58372" name="Foliennummernplatzhalter 3">
            <a:extLst>
              <a:ext uri="{FF2B5EF4-FFF2-40B4-BE49-F238E27FC236}">
                <a16:creationId xmlns:a16="http://schemas.microsoft.com/office/drawing/2014/main" id="{6B728127-6390-9956-F412-B6425433B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BC5B24-467E-423A-B0F7-E6053BCB1BFB}" type="slidenum">
              <a:rPr lang="de-DE" altLang="de-DE" smtClean="0"/>
              <a:pPr/>
              <a:t>34</a:t>
            </a:fld>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413D5E2C-15E4-6D79-D1E1-135AEC28CB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a:extLst>
              <a:ext uri="{FF2B5EF4-FFF2-40B4-BE49-F238E27FC236}">
                <a16:creationId xmlns:a16="http://schemas.microsoft.com/office/drawing/2014/main" id="{BE2EF766-5C2B-E807-64B6-3B595DF3B0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t>Until now, companies have been able to use different frameworks for their reporting, such as the German Sustainability Code or the standards of the Global Reporting Initiative (GRI). </a:t>
            </a:r>
          </a:p>
        </p:txBody>
      </p:sp>
      <p:sp>
        <p:nvSpPr>
          <p:cNvPr id="46084" name="Foliennummernplatzhalter 3">
            <a:extLst>
              <a:ext uri="{FF2B5EF4-FFF2-40B4-BE49-F238E27FC236}">
                <a16:creationId xmlns:a16="http://schemas.microsoft.com/office/drawing/2014/main" id="{06A30FDB-4E47-CC10-9487-BAD84F8FA6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27E659-2A49-4736-888E-B74EBDEDCE01}" type="slidenum">
              <a:rPr lang="de-DE" altLang="de-DE" smtClean="0"/>
              <a:pPr/>
              <a:t>35</a:t>
            </a:fld>
            <a:endParaRPr lang="de-DE" altLang="de-DE"/>
          </a:p>
        </p:txBody>
      </p:sp>
    </p:spTree>
    <p:extLst>
      <p:ext uri="{BB962C8B-B14F-4D97-AF65-F5344CB8AC3E}">
        <p14:creationId xmlns:p14="http://schemas.microsoft.com/office/powerpoint/2010/main" val="183982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a16="http://schemas.microsoft.com/office/drawing/2014/main" id="{880B715B-9B78-055C-5081-4565F7BA98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3D3BE117-D4D6-7B98-C349-BE6C44D78369}"/>
              </a:ext>
            </a:extLst>
          </p:cNvPr>
          <p:cNvSpPr>
            <a:spLocks noGrp="1"/>
          </p:cNvSpPr>
          <p:nvPr>
            <p:ph type="body" idx="1"/>
          </p:nvPr>
        </p:nvSpPr>
        <p:spPr/>
        <p:txBody>
          <a:bodyPr>
            <a:normAutofit fontScale="92500" lnSpcReduction="20000"/>
          </a:bodyPr>
          <a:lstStyle/>
          <a:p>
            <a:pPr>
              <a:defRPr/>
            </a:pPr>
            <a:r>
              <a:rPr lang="en-US" dirty="0"/>
              <a:t>Company figures 31.12.2019</a:t>
            </a:r>
          </a:p>
          <a:p>
            <a:pPr>
              <a:defRPr/>
            </a:pPr>
            <a:endParaRPr lang="en-US" dirty="0"/>
          </a:p>
          <a:p>
            <a:pPr>
              <a:defRPr/>
            </a:pPr>
            <a:r>
              <a:rPr lang="en-US" dirty="0" err="1"/>
              <a:t>Würth</a:t>
            </a:r>
            <a:r>
              <a:rPr lang="en-US" dirty="0"/>
              <a:t> MODYF publishes the first sustainability report under the name </a:t>
            </a:r>
            <a:r>
              <a:rPr lang="en-US" dirty="0" err="1"/>
              <a:t>LOOPthinkING</a:t>
            </a:r>
            <a:r>
              <a:rPr lang="en-US" dirty="0"/>
              <a:t>. The 2019 status report shows the starting basis, the sustainability performance set in motion so far and the "future loop" in the focus tasks.</a:t>
            </a:r>
          </a:p>
          <a:p>
            <a:pPr>
              <a:defRPr/>
            </a:pPr>
            <a:endParaRPr lang="en-US" dirty="0"/>
          </a:p>
          <a:p>
            <a:pPr>
              <a:defRPr/>
            </a:pPr>
            <a:r>
              <a:rPr lang="en-US" dirty="0"/>
              <a:t>Examples:</a:t>
            </a:r>
          </a:p>
          <a:p>
            <a:pPr marL="171450" indent="-171450">
              <a:buFont typeface="Arial" panose="020B0604020202020204" pitchFamily="34" charset="0"/>
              <a:buChar char="•"/>
              <a:defRPr/>
            </a:pPr>
            <a:r>
              <a:rPr lang="en-US" dirty="0"/>
              <a:t>Products: Certification, product lifecycle management</a:t>
            </a:r>
          </a:p>
          <a:p>
            <a:pPr marL="171450" indent="-171450">
              <a:buFont typeface="Arial" panose="020B0604020202020204" pitchFamily="34" charset="0"/>
              <a:buChar char="•"/>
              <a:defRPr/>
            </a:pPr>
            <a:r>
              <a:rPr lang="en-US" dirty="0"/>
              <a:t>Supply chain: supplier management, fair working conditions, ecological responsibility, highest quality standards</a:t>
            </a:r>
          </a:p>
          <a:p>
            <a:pPr marL="171450" indent="-171450">
              <a:buFont typeface="Arial" panose="020B0604020202020204" pitchFamily="34" charset="0"/>
              <a:buChar char="•"/>
              <a:defRPr/>
            </a:pPr>
            <a:r>
              <a:rPr lang="en-US" dirty="0"/>
              <a:t>Resources: environmental compatibility (avoidance of waste/environmental pollution), resource efficiency (e.g. packaging quantities, paper consumption, transport logistics), health</a:t>
            </a:r>
          </a:p>
          <a:p>
            <a:pPr marL="171450" indent="-171450">
              <a:buFont typeface="Arial" panose="020B0604020202020204" pitchFamily="34" charset="0"/>
              <a:buChar char="•"/>
              <a:defRPr/>
            </a:pPr>
            <a:r>
              <a:rPr lang="en-US" dirty="0"/>
              <a:t>Climate protection: share of renewable energies, CO2 emissions</a:t>
            </a:r>
          </a:p>
          <a:p>
            <a:pPr marL="171450" indent="-171450">
              <a:buFont typeface="Arial" panose="020B0604020202020204" pitchFamily="34" charset="0"/>
              <a:buChar char="•"/>
              <a:defRPr/>
            </a:pPr>
            <a:r>
              <a:rPr lang="en-US" dirty="0"/>
              <a:t>Employees: diversity of workforce, social commitment</a:t>
            </a:r>
          </a:p>
          <a:p>
            <a:pPr>
              <a:defRPr/>
            </a:pPr>
            <a:endParaRPr lang="en-US" dirty="0"/>
          </a:p>
          <a:p>
            <a:pPr>
              <a:defRPr/>
            </a:pPr>
            <a:r>
              <a:rPr lang="en-US" dirty="0"/>
              <a:t>ISO 9001: implementation of generally recognized quality management systems Core = continuous improvement process (KPV)</a:t>
            </a:r>
          </a:p>
          <a:p>
            <a:pPr>
              <a:defRPr/>
            </a:pPr>
            <a:r>
              <a:rPr lang="en-US" dirty="0"/>
              <a:t>ISO 14001: internationally recognized and applied standard for environmental management systems for planning, implementing, controlling and improving environmental performance, targets and commitments</a:t>
            </a:r>
          </a:p>
          <a:p>
            <a:pPr>
              <a:defRPr/>
            </a:pPr>
            <a:endParaRPr lang="en-US" dirty="0"/>
          </a:p>
        </p:txBody>
      </p:sp>
      <p:sp>
        <p:nvSpPr>
          <p:cNvPr id="60420" name="Foliennummernplatzhalter 3">
            <a:extLst>
              <a:ext uri="{FF2B5EF4-FFF2-40B4-BE49-F238E27FC236}">
                <a16:creationId xmlns:a16="http://schemas.microsoft.com/office/drawing/2014/main" id="{319C5F29-80F3-E265-D77A-B02AB94395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A00946-BADE-47F7-9397-67FE832AA5A8}" type="slidenum">
              <a:rPr lang="de-DE" altLang="de-DE" smtClean="0"/>
              <a:pPr/>
              <a:t>36</a:t>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A6108284-6128-CB4C-0FAF-C793055BD3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a:extLst>
              <a:ext uri="{FF2B5EF4-FFF2-40B4-BE49-F238E27FC236}">
                <a16:creationId xmlns:a16="http://schemas.microsoft.com/office/drawing/2014/main" id="{7247E97F-9103-3552-2101-3C1E012D0B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t>Company figures from 30.04.2020, because 2020 was a short fiscal year</a:t>
            </a:r>
          </a:p>
          <a:p>
            <a:endParaRPr lang="en-US" altLang="de-DE" dirty="0"/>
          </a:p>
          <a:p>
            <a:r>
              <a:rPr lang="en-US" altLang="de-DE" dirty="0"/>
              <a:t>since 2017/18, because </a:t>
            </a:r>
            <a:r>
              <a:rPr lang="en-US" altLang="de-DE" dirty="0" err="1"/>
              <a:t>NaDiVeG</a:t>
            </a:r>
            <a:r>
              <a:rPr lang="en-US" altLang="de-DE" dirty="0"/>
              <a:t> (Sustainability and Diversity Improvement Act).</a:t>
            </a:r>
          </a:p>
          <a:p>
            <a:endParaRPr lang="en-US" altLang="de-DE" dirty="0"/>
          </a:p>
          <a:p>
            <a:r>
              <a:rPr lang="en-US" altLang="de-DE" dirty="0"/>
              <a:t>In September 2018, Wolford launched the first organic recyclable sweaters, T-shirts and leggings. These products, developed as part of the Austrian Smart Textiles initiative, are fully compostable. In April 2019, the company received the "Cradle to Cradle Certified™ (Gold)" award for the development of technically recyclable (i.e. completely recyclable) products - in 2020, the first technically recyclable tights, the "Aurora 70 Tights", could be launched. Wolford is the first and so far only company in the apparel and textile industry to be certified "Gold" by "Cradle to Cradle" for the development of environmentally neutral products in both categories ("biodegradable" and "technically recyclable"). </a:t>
            </a:r>
          </a:p>
        </p:txBody>
      </p:sp>
      <p:sp>
        <p:nvSpPr>
          <p:cNvPr id="62468" name="Foliennummernplatzhalter 3">
            <a:extLst>
              <a:ext uri="{FF2B5EF4-FFF2-40B4-BE49-F238E27FC236}">
                <a16:creationId xmlns:a16="http://schemas.microsoft.com/office/drawing/2014/main" id="{27069BDA-481A-A211-8317-E1D3DAC85E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DC17EA-2042-4102-B133-323B894473F2}" type="slidenum">
              <a:rPr lang="de-DE" altLang="de-DE" smtClean="0"/>
              <a:pPr/>
              <a:t>37</a:t>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a16="http://schemas.microsoft.com/office/drawing/2014/main" id="{B822E029-8364-ADDE-3B1D-3FD8EE3304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a:extLst>
              <a:ext uri="{FF2B5EF4-FFF2-40B4-BE49-F238E27FC236}">
                <a16:creationId xmlns:a16="http://schemas.microsoft.com/office/drawing/2014/main" id="{C7AC5E65-1B52-2956-3208-96697F3351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dirty="0"/>
              <a:t>Studie der European Financial Reporting Advisory Group (EFRAG)</a:t>
            </a:r>
          </a:p>
          <a:p>
            <a:r>
              <a:rPr lang="de-DE" altLang="de-DE" dirty="0"/>
              <a:t>Anwendung von etablierten Standards (GRI, UN Global Compact, TCFD (Task Force on Climate </a:t>
            </a:r>
            <a:r>
              <a:rPr lang="de-DE" altLang="de-DE" dirty="0" err="1"/>
              <a:t>Related</a:t>
            </a:r>
            <a:r>
              <a:rPr lang="de-DE" altLang="de-DE" dirty="0"/>
              <a:t> Financial Disclosure), IIRC (</a:t>
            </a:r>
            <a:r>
              <a:rPr lang="de-DE" altLang="de-DE" dirty="0" err="1"/>
              <a:t>Interational</a:t>
            </a:r>
            <a:r>
              <a:rPr lang="de-DE" altLang="de-DE" dirty="0"/>
              <a:t> Integrated Reporting Committee) IR Framework, NFRD Framework (EU))</a:t>
            </a:r>
          </a:p>
          <a:p>
            <a:r>
              <a:rPr lang="de-DE" altLang="de-DE" dirty="0"/>
              <a:t>Ausführliche Einschätzung der Risiken und Chancen</a:t>
            </a:r>
          </a:p>
          <a:p>
            <a:r>
              <a:rPr lang="de-DE" altLang="de-DE" dirty="0"/>
              <a:t>Verknüpfungen der Aussagen mit dem Geschäftsmodell und der strategischen Ausrichtung des Unternehmens</a:t>
            </a:r>
          </a:p>
          <a:p>
            <a:r>
              <a:rPr lang="de-DE" altLang="de-DE" dirty="0"/>
              <a:t>Ausführungen zu KPIs </a:t>
            </a:r>
          </a:p>
        </p:txBody>
      </p:sp>
      <p:sp>
        <p:nvSpPr>
          <p:cNvPr id="64516" name="Foliennummernplatzhalter 3">
            <a:extLst>
              <a:ext uri="{FF2B5EF4-FFF2-40B4-BE49-F238E27FC236}">
                <a16:creationId xmlns:a16="http://schemas.microsoft.com/office/drawing/2014/main" id="{8225B608-E10E-9585-C3C2-782E24C28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55A3CF0-DC17-477D-9877-26AACC8E42AF}" type="slidenum">
              <a:rPr lang="de-DE" altLang="de-DE" smtClean="0"/>
              <a:pPr/>
              <a:t>38</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472BD88B-10F8-43C7-13F5-41482844B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a:extLst>
              <a:ext uri="{FF2B5EF4-FFF2-40B4-BE49-F238E27FC236}">
                <a16:creationId xmlns:a16="http://schemas.microsoft.com/office/drawing/2014/main" id="{C0371D65-E80C-BE00-74A0-A75E2839F1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solidFill>
                  <a:srgbClr val="141414"/>
                </a:solidFill>
                <a:latin typeface="Verdana" panose="020B0604030504040204" pitchFamily="34" charset="0"/>
              </a:rPr>
              <a:t>"Non-financial information is of increasing importance to stakeholders and will soon have the same relevance as financial reporting. Currently, a lack of standards and a lower level of expertise among reporting companies and audit institutions give the topic a special appeal."</a:t>
            </a:r>
          </a:p>
        </p:txBody>
      </p:sp>
      <p:sp>
        <p:nvSpPr>
          <p:cNvPr id="66564" name="Foliennummernplatzhalter 3">
            <a:extLst>
              <a:ext uri="{FF2B5EF4-FFF2-40B4-BE49-F238E27FC236}">
                <a16:creationId xmlns:a16="http://schemas.microsoft.com/office/drawing/2014/main" id="{C9844D1F-4800-1B1D-7F2C-33E19ED0D7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7ED6F5C-BB1D-4ACA-A01C-5002658EFCDA}" type="slidenum">
              <a:rPr lang="de-DE" altLang="de-DE" smtClean="0"/>
              <a:pPr/>
              <a:t>39</a:t>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35D31A5B-61BF-0136-54DE-980324E2BB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a:extLst>
              <a:ext uri="{FF2B5EF4-FFF2-40B4-BE49-F238E27FC236}">
                <a16:creationId xmlns:a16="http://schemas.microsoft.com/office/drawing/2014/main" id="{98CE516A-6710-4004-0F40-E542150244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t>Previous statements applied mainly to D, EU-wide it does not look better</a:t>
            </a:r>
          </a:p>
          <a:p>
            <a:r>
              <a:rPr lang="en-US" altLang="de-DE" dirty="0"/>
              <a:t>Therefore appearance of the European Union in the form of the European Commission</a:t>
            </a:r>
          </a:p>
          <a:p>
            <a:endParaRPr lang="en-US" altLang="de-DE" dirty="0"/>
          </a:p>
          <a:p>
            <a:r>
              <a:rPr lang="en-US" altLang="de-DE" dirty="0"/>
              <a:t>Conflict between level of regulation and stakeholder expectations</a:t>
            </a:r>
          </a:p>
          <a:p>
            <a:endParaRPr lang="en-US" altLang="de-DE" dirty="0"/>
          </a:p>
          <a:p>
            <a:r>
              <a:rPr lang="en-US" altLang="de-DE" dirty="0"/>
              <a:t>If the companies do not do it themselves, then politics must become active.</a:t>
            </a:r>
          </a:p>
        </p:txBody>
      </p:sp>
      <p:sp>
        <p:nvSpPr>
          <p:cNvPr id="36868" name="Foliennummernplatzhalter 3">
            <a:extLst>
              <a:ext uri="{FF2B5EF4-FFF2-40B4-BE49-F238E27FC236}">
                <a16:creationId xmlns:a16="http://schemas.microsoft.com/office/drawing/2014/main" id="{0DF346E6-BA46-2B81-59B4-F122836324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0382DD-6548-4F98-BF02-63E01C45F541}" type="slidenum">
              <a:rPr lang="de-DE" altLang="de-DE" smtClean="0"/>
              <a:pPr/>
              <a:t>41</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Fashion Revolution (2020). Consumer Survey Key </a:t>
            </a:r>
            <a:r>
              <a:rPr lang="de-DE" dirty="0" err="1"/>
              <a:t>Findings</a:t>
            </a:r>
            <a:r>
              <a:rPr lang="de-DE" dirty="0"/>
              <a:t>. https://www.fashionrevolution.org/resources/consumer-survey/</a:t>
            </a:r>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6</a:t>
            </a:fld>
            <a:endParaRPr lang="de-DE" altLang="de-DE"/>
          </a:p>
        </p:txBody>
      </p:sp>
    </p:spTree>
    <p:extLst>
      <p:ext uri="{BB962C8B-B14F-4D97-AF65-F5344CB8AC3E}">
        <p14:creationId xmlns:p14="http://schemas.microsoft.com/office/powerpoint/2010/main" val="256359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413D5E2C-15E4-6D79-D1E1-135AEC28CB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a:extLst>
              <a:ext uri="{FF2B5EF4-FFF2-40B4-BE49-F238E27FC236}">
                <a16:creationId xmlns:a16="http://schemas.microsoft.com/office/drawing/2014/main" id="{BE2EF766-5C2B-E807-64B6-3B595DF3B0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t>Until now, companies have been able to use different frameworks for their reporting, such as the German Sustainability Code or the standards of the Global Reporting Initiative (GRI). In order to improve the comparability and quality of sustainability reporting, companies are now required to use uniform reporting standards which, among other things, specify the information to be reported and the type of reporting (e.g. structure of the report). It should be noted that the standards should also cover corporate governance aspects. The standards will be issued by the EU Commission by way of delegated acts; for SMEs, standards are envisaged which take into account the special features of these companies. A staggered timetable is envisaged for the adoption of the standards (see timeline). The EU Commission is required to take into account the technical advice of the European Financial Reporting Advisory Group (EFRAG) when developing the standards.</a:t>
            </a:r>
          </a:p>
        </p:txBody>
      </p:sp>
      <p:sp>
        <p:nvSpPr>
          <p:cNvPr id="46084" name="Foliennummernplatzhalter 3">
            <a:extLst>
              <a:ext uri="{FF2B5EF4-FFF2-40B4-BE49-F238E27FC236}">
                <a16:creationId xmlns:a16="http://schemas.microsoft.com/office/drawing/2014/main" id="{06A30FDB-4E47-CC10-9487-BAD84F8FA6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27E659-2A49-4736-888E-B74EBDEDCE01}" type="slidenum">
              <a:rPr lang="de-DE" altLang="de-DE" smtClean="0"/>
              <a:pPr/>
              <a:t>42</a:t>
            </a:fld>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7DEA487C-E00C-C80E-65B3-D9BD83FBD1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ADA3AE4B-1BA1-9781-0F55-94322A467108}"/>
              </a:ext>
            </a:extLst>
          </p:cNvPr>
          <p:cNvSpPr>
            <a:spLocks noGrp="1"/>
          </p:cNvSpPr>
          <p:nvPr>
            <p:ph type="body" idx="1"/>
          </p:nvPr>
        </p:nvSpPr>
        <p:spPr/>
        <p:txBody>
          <a:bodyPr/>
          <a:lstStyle/>
          <a:p>
            <a:pPr>
              <a:defRPr/>
            </a:pPr>
            <a:endParaRPr lang="de-DE" dirty="0"/>
          </a:p>
        </p:txBody>
      </p:sp>
      <p:sp>
        <p:nvSpPr>
          <p:cNvPr id="38916" name="Foliennummernplatzhalter 3">
            <a:extLst>
              <a:ext uri="{FF2B5EF4-FFF2-40B4-BE49-F238E27FC236}">
                <a16:creationId xmlns:a16="http://schemas.microsoft.com/office/drawing/2014/main" id="{18B4B624-FD09-C6B6-13B8-0B72C7AAD2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B68B7C-35A1-4403-B43C-D4409BF24907}" type="slidenum">
              <a:rPr lang="de-DE" altLang="de-DE" smtClean="0"/>
              <a:pPr/>
              <a:t>43</a:t>
            </a:fld>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D6D55AB4-C8A1-3CD0-45DE-4FBD9647C5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a:extLst>
              <a:ext uri="{FF2B5EF4-FFF2-40B4-BE49-F238E27FC236}">
                <a16:creationId xmlns:a16="http://schemas.microsoft.com/office/drawing/2014/main" id="{BB69BB0E-6F7E-4A45-450E-641E39CD52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dirty="0">
                <a:solidFill>
                  <a:srgbClr val="2D2D2D"/>
                </a:solidFill>
                <a:latin typeface="PwC Helvetica Neue"/>
              </a:rPr>
              <a:t>The Commission's proposal now addresses these points of criticism: The group of companies that will have to report on non-financial aspects in the future is growing strongly. In principle, all companies listed on a regulated market in the EU (with the exception of micro-entities), as well as large non-capital-market-oriented companies and most banks and insurance companies, will be required to report on non-financial indicators in the future, thus contributing to greater transparency on sustainable aspects. </a:t>
            </a:r>
            <a:endParaRPr lang="de-DE" altLang="de-DE" dirty="0"/>
          </a:p>
        </p:txBody>
      </p:sp>
      <p:sp>
        <p:nvSpPr>
          <p:cNvPr id="40964" name="Foliennummernplatzhalter 3">
            <a:extLst>
              <a:ext uri="{FF2B5EF4-FFF2-40B4-BE49-F238E27FC236}">
                <a16:creationId xmlns:a16="http://schemas.microsoft.com/office/drawing/2014/main" id="{E9562B9A-A586-E413-774E-23C72D5AE9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D9EA2D0-3C7A-4B18-BBD1-0125857A03B5}" type="slidenum">
              <a:rPr lang="de-DE" altLang="de-DE" smtClean="0"/>
              <a:pPr/>
              <a:t>44</a:t>
            </a:fld>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71F1D0B2-F4A0-6058-76D1-A7D5B7C317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AFE6E9E7-6DC5-5BA2-CE71-BEA4FB42029C}"/>
              </a:ext>
            </a:extLst>
          </p:cNvPr>
          <p:cNvSpPr>
            <a:spLocks noGrp="1"/>
          </p:cNvSpPr>
          <p:nvPr>
            <p:ph type="body" idx="1"/>
          </p:nvPr>
        </p:nvSpPr>
        <p:spPr/>
        <p:txBody>
          <a:bodyPr>
            <a:normAutofit fontScale="77500" lnSpcReduction="20000"/>
          </a:bodyPr>
          <a:lstStyle/>
          <a:p>
            <a:pPr>
              <a:buFont typeface="Wingdings" panose="05000000000000000000" pitchFamily="2" charset="2"/>
              <a:buNone/>
              <a:defRPr/>
            </a:pPr>
            <a:r>
              <a:rPr lang="en-US" dirty="0">
                <a:sym typeface="Wingdings" panose="05000000000000000000" pitchFamily="2" charset="2"/>
              </a:rPr>
              <a:t>Information is not relevant, not reliable, rarely comparable </a:t>
            </a:r>
          </a:p>
          <a:p>
            <a:pPr>
              <a:buFont typeface="Wingdings" panose="05000000000000000000" pitchFamily="2" charset="2"/>
              <a:buNone/>
              <a:defRPr/>
            </a:pPr>
            <a:endParaRPr lang="en-US" dirty="0">
              <a:sym typeface="Wingdings" panose="05000000000000000000" pitchFamily="2" charset="2"/>
            </a:endParaRPr>
          </a:p>
          <a:p>
            <a:pPr>
              <a:buFont typeface="Wingdings" panose="05000000000000000000" pitchFamily="2" charset="2"/>
              <a:buNone/>
              <a:defRPr/>
            </a:pPr>
            <a:r>
              <a:rPr lang="en-US" dirty="0">
                <a:sym typeface="Wingdings" panose="05000000000000000000" pitchFamily="2" charset="2"/>
              </a:rPr>
              <a:t>EU sustainability standards to become legally binding, before 2023</a:t>
            </a:r>
          </a:p>
          <a:p>
            <a:pPr>
              <a:buFont typeface="Wingdings" panose="05000000000000000000" pitchFamily="2" charset="2"/>
              <a:buNone/>
              <a:defRPr/>
            </a:pPr>
            <a:r>
              <a:rPr lang="en-US" dirty="0">
                <a:sym typeface="Wingdings" panose="05000000000000000000" pitchFamily="2" charset="2"/>
              </a:rPr>
              <a:t>Orientation to GRI standards conceivable, due to cooperation with GRI since mid-2021.</a:t>
            </a:r>
          </a:p>
          <a:p>
            <a:pPr>
              <a:buFont typeface="Wingdings" panose="05000000000000000000" pitchFamily="2" charset="2"/>
              <a:buNone/>
              <a:defRPr/>
            </a:pPr>
            <a:endParaRPr lang="en-US" dirty="0">
              <a:sym typeface="Wingdings" panose="05000000000000000000" pitchFamily="2" charset="2"/>
            </a:endParaRPr>
          </a:p>
          <a:p>
            <a:pPr>
              <a:buFont typeface="Wingdings" panose="05000000000000000000" pitchFamily="2" charset="2"/>
              <a:buNone/>
              <a:defRPr/>
            </a:pPr>
            <a:r>
              <a:rPr lang="en-US" dirty="0">
                <a:sym typeface="Wingdings" panose="05000000000000000000" pitchFamily="2" charset="2"/>
              </a:rPr>
              <a:t>Due to the expansion of reporting to consider the entire value chain (from design to production to distribution of products), many (also non-) companies are already facing the following challenges</a:t>
            </a:r>
          </a:p>
          <a:p>
            <a:pPr>
              <a:buFont typeface="Wingdings" panose="05000000000000000000" pitchFamily="2" charset="2"/>
              <a:buNone/>
              <a:defRPr/>
            </a:pPr>
            <a:r>
              <a:rPr lang="en-US" dirty="0">
                <a:sym typeface="Wingdings" panose="05000000000000000000" pitchFamily="2" charset="2"/>
              </a:rPr>
              <a:t>However, many medium-sized companies (including non-capital market-oriented ones) are already facing concrete demands for sustainability information from external parties. In addition</a:t>
            </a:r>
          </a:p>
          <a:p>
            <a:pPr>
              <a:buFont typeface="Wingdings" panose="05000000000000000000" pitchFamily="2" charset="2"/>
              <a:buNone/>
              <a:defRPr/>
            </a:pPr>
            <a:r>
              <a:rPr lang="en-US" dirty="0">
                <a:sym typeface="Wingdings" panose="05000000000000000000" pitchFamily="2" charset="2"/>
              </a:rPr>
              <a:t>In addition, these companies are of course also affected by the social trend toward sustainability. </a:t>
            </a:r>
          </a:p>
          <a:p>
            <a:pPr>
              <a:buFont typeface="Wingdings" panose="05000000000000000000" pitchFamily="2" charset="2"/>
              <a:buNone/>
              <a:defRPr/>
            </a:pPr>
            <a:endParaRPr lang="en-US" dirty="0">
              <a:sym typeface="Wingdings" panose="05000000000000000000" pitchFamily="2" charset="2"/>
            </a:endParaRPr>
          </a:p>
          <a:p>
            <a:pPr>
              <a:buFont typeface="Wingdings" panose="05000000000000000000" pitchFamily="2" charset="2"/>
              <a:buNone/>
              <a:defRPr/>
            </a:pPr>
            <a:r>
              <a:rPr lang="en-US" dirty="0">
                <a:sym typeface="Wingdings" panose="05000000000000000000" pitchFamily="2" charset="2"/>
              </a:rPr>
              <a:t>First of all, internal management systems should be systematically designed so that financial and non-financial as well as economic, ecological and social aspects can be considered together.</a:t>
            </a:r>
          </a:p>
          <a:p>
            <a:pPr>
              <a:buFont typeface="Wingdings" panose="05000000000000000000" pitchFamily="2" charset="2"/>
              <a:buNone/>
              <a:defRPr/>
            </a:pPr>
            <a:r>
              <a:rPr lang="en-US" dirty="0">
                <a:sym typeface="Wingdings" panose="05000000000000000000" pitchFamily="2" charset="2"/>
              </a:rPr>
              <a:t>can be considered together. Only on this basis is sustainable corporate management and external NB possible in a credible and decision-relevant manner.</a:t>
            </a:r>
          </a:p>
          <a:p>
            <a:pPr>
              <a:buFont typeface="Wingdings" panose="05000000000000000000" pitchFamily="2" charset="2"/>
              <a:buNone/>
              <a:defRPr/>
            </a:pPr>
            <a:r>
              <a:rPr lang="en-US" dirty="0">
                <a:sym typeface="Wingdings" panose="05000000000000000000" pitchFamily="2" charset="2"/>
              </a:rPr>
              <a:t>However, implementation is made considerably more difficult by the fact that concrete requirements are not yet available. The mandatory standards for the NL adopted by the EU are not expected to be available until</a:t>
            </a:r>
          </a:p>
          <a:p>
            <a:pPr>
              <a:buFont typeface="Wingdings" panose="05000000000000000000" pitchFamily="2" charset="2"/>
              <a:buNone/>
              <a:defRPr/>
            </a:pPr>
            <a:r>
              <a:rPr lang="en-US" dirty="0">
                <a:sym typeface="Wingdings" panose="05000000000000000000" pitchFamily="2" charset="2"/>
              </a:rPr>
              <a:t>be available in October 2022. Nevertheless, it is already advisable for SMEs to look into the GRI, for example, and to set up or expand non-financial reporting systems. This should</a:t>
            </a:r>
          </a:p>
          <a:p>
            <a:pPr>
              <a:buFont typeface="Wingdings" panose="05000000000000000000" pitchFamily="2" charset="2"/>
              <a:buNone/>
              <a:defRPr/>
            </a:pPr>
            <a:r>
              <a:rPr lang="en-US" dirty="0">
                <a:sym typeface="Wingdings" panose="05000000000000000000" pitchFamily="2" charset="2"/>
              </a:rPr>
              <a:t>be seen as an opportunity to achieve competitive advantages through sustainable entrepreneurial action. Also due to the requirements for credit institutions, SMEs should strive to take equal account of the sustainable</a:t>
            </a:r>
          </a:p>
          <a:p>
            <a:pPr>
              <a:buFont typeface="Wingdings" panose="05000000000000000000" pitchFamily="2" charset="2"/>
              <a:buNone/>
              <a:defRPr/>
            </a:pPr>
            <a:r>
              <a:rPr lang="en-US" dirty="0">
                <a:sym typeface="Wingdings" panose="05000000000000000000" pitchFamily="2" charset="2"/>
              </a:rPr>
              <a:t>business success on an equal footing with existing corporate reporting processes in order to contribute to greater trust and transparency vis-à-vis capital providers, investors and the general public.</a:t>
            </a:r>
          </a:p>
          <a:p>
            <a:pPr>
              <a:buFont typeface="Wingdings" panose="05000000000000000000" pitchFamily="2" charset="2"/>
              <a:buNone/>
              <a:defRPr/>
            </a:pPr>
            <a:r>
              <a:rPr lang="en-US" dirty="0">
                <a:sym typeface="Wingdings" panose="05000000000000000000" pitchFamily="2" charset="2"/>
              </a:rPr>
              <a:t>transparency vis-à-vis lenders, investors and customers. </a:t>
            </a:r>
          </a:p>
          <a:p>
            <a:pPr>
              <a:buFont typeface="Wingdings" panose="05000000000000000000" pitchFamily="2" charset="2"/>
              <a:buNone/>
              <a:defRPr/>
            </a:pPr>
            <a:endParaRPr lang="en-US" dirty="0">
              <a:sym typeface="Wingdings" panose="05000000000000000000" pitchFamily="2" charset="2"/>
            </a:endParaRPr>
          </a:p>
          <a:p>
            <a:pPr>
              <a:buFont typeface="Wingdings" panose="05000000000000000000" pitchFamily="2" charset="2"/>
              <a:buNone/>
              <a:defRPr/>
            </a:pPr>
            <a:endParaRPr lang="en-US" dirty="0">
              <a:sym typeface="Wingdings" panose="05000000000000000000" pitchFamily="2" charset="2"/>
            </a:endParaRPr>
          </a:p>
        </p:txBody>
      </p:sp>
      <p:sp>
        <p:nvSpPr>
          <p:cNvPr id="52228" name="Foliennummernplatzhalter 3">
            <a:extLst>
              <a:ext uri="{FF2B5EF4-FFF2-40B4-BE49-F238E27FC236}">
                <a16:creationId xmlns:a16="http://schemas.microsoft.com/office/drawing/2014/main" id="{05758DA7-90F7-1A58-8BD3-903EAF1F60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E75B09-6C2B-42E2-99F2-699F3A20458D}" type="slidenum">
              <a:rPr lang="de-DE" altLang="de-DE" smtClean="0"/>
              <a:pPr/>
              <a:t>46</a:t>
            </a:fld>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E9B3B038-6307-E26F-B986-D59388F326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DC135EE7-0E14-F3DE-1BDF-029CB01122AC}"/>
              </a:ext>
            </a:extLst>
          </p:cNvPr>
          <p:cNvSpPr>
            <a:spLocks noGrp="1"/>
          </p:cNvSpPr>
          <p:nvPr>
            <p:ph type="body" idx="1"/>
          </p:nvPr>
        </p:nvSpPr>
        <p:spPr/>
        <p:txBody>
          <a:bodyPr>
            <a:normAutofit fontScale="92500"/>
          </a:bodyPr>
          <a:lstStyle/>
          <a:p>
            <a:pPr>
              <a:defRPr/>
            </a:pPr>
            <a:r>
              <a:rPr lang="en-US" dirty="0"/>
              <a:t>Three theses on the innovations in sustainability reporting formulated (cf. </a:t>
            </a:r>
            <a:r>
              <a:rPr lang="en-US" dirty="0" err="1"/>
              <a:t>vhb</a:t>
            </a:r>
            <a:r>
              <a:rPr lang="en-US" dirty="0"/>
              <a:t>-experts dated January 26, 2021):</a:t>
            </a:r>
          </a:p>
          <a:p>
            <a:pPr marL="228600" indent="-228600">
              <a:buAutoNum type="arabicPeriod"/>
              <a:defRPr/>
            </a:pPr>
            <a:r>
              <a:rPr lang="en-US" dirty="0"/>
              <a:t>The requirements for sustainability reporting are noticeably increasing: Since 2017, certain companies in the EU have been required to account for their sustainability performance - in the form of so-called non-financial reporting. With the upcoming revision of the CSR Directive, it is expected that sustainability reporting will be far more comprehensive in the future. At the same time, it is foreseeable that access will be made easier through digital provision and mandatory external auditing.</a:t>
            </a:r>
          </a:p>
          <a:p>
            <a:pPr marL="228600" indent="-228600">
              <a:buAutoNum type="arabicPeriod"/>
              <a:defRPr/>
            </a:pPr>
            <a:r>
              <a:rPr lang="en-US" dirty="0"/>
              <a:t>Medium-sized companies will have to deal more intensively with sustainability reporting: With the revision of the CSR Directive, large or listed companies in particular will be required to provide non-financial reporting. However, it cannot be ruled out that - sooner or later - SMEs could also be affected. In any case, companies that are obliged to report on sustainability must also report on sustainability performance in their supply chain.</a:t>
            </a:r>
          </a:p>
          <a:p>
            <a:pPr marL="228600" indent="-228600">
              <a:buAutoNum type="arabicPeriod"/>
              <a:defRPr/>
            </a:pPr>
            <a:r>
              <a:rPr lang="en-US" dirty="0"/>
              <a:t>Increased linkage of capital costs to sustainability reporting: The increased linkage of capital costs to sustainability reporting results from the requirements that have recently been imposed on financial companies when determining their investment decisions. Corresponding EU pronouncements urge financial companies to integrate sustainability considerations into their processes when making investment decisions.</a:t>
            </a:r>
          </a:p>
          <a:p>
            <a:pPr>
              <a:defRPr/>
            </a:pPr>
            <a:endParaRPr lang="en-US" dirty="0"/>
          </a:p>
        </p:txBody>
      </p:sp>
      <p:sp>
        <p:nvSpPr>
          <p:cNvPr id="54276" name="Foliennummernplatzhalter 3">
            <a:extLst>
              <a:ext uri="{FF2B5EF4-FFF2-40B4-BE49-F238E27FC236}">
                <a16:creationId xmlns:a16="http://schemas.microsoft.com/office/drawing/2014/main" id="{FAF6BACB-5DA0-770A-C5AF-8C2DAD262F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85AD2D2-72E3-480B-B7A1-20CCDA07C8EF}" type="slidenum">
              <a:rPr lang="de-DE" altLang="de-DE" smtClean="0"/>
              <a:pPr/>
              <a:t>47</a:t>
            </a:fld>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Current aspects:</a:t>
            </a:r>
          </a:p>
          <a:p>
            <a:pPr marL="228600" indent="-228600">
              <a:buAutoNum type="arabicPeriod"/>
            </a:pPr>
            <a:r>
              <a:rPr lang="en-US" b="1" dirty="0"/>
              <a:t>mergers</a:t>
            </a:r>
            <a:r>
              <a:rPr lang="en-US" dirty="0"/>
              <a:t>, such as the formation of the International Sustainability Standards Board (ISSB), </a:t>
            </a:r>
          </a:p>
          <a:p>
            <a:pPr marL="228600" indent="-228600">
              <a:buAutoNum type="arabicPeriod"/>
            </a:pPr>
            <a:r>
              <a:rPr lang="en-US" b="1" dirty="0"/>
              <a:t>cooperations</a:t>
            </a:r>
            <a:r>
              <a:rPr lang="en-US" dirty="0"/>
              <a:t>, such as the Global Reporting Initiative (GRI) with the European Financial Reporting Advisory Group (EFRAG),</a:t>
            </a:r>
          </a:p>
          <a:p>
            <a:pPr marL="228600" indent="-228600">
              <a:buAutoNum type="arabicPeriod"/>
            </a:pPr>
            <a:r>
              <a:rPr lang="en-US" b="1" dirty="0"/>
              <a:t>supporting statements </a:t>
            </a:r>
            <a:r>
              <a:rPr lang="en-US" dirty="0"/>
              <a:t>(and thus no longer to own proposals), as in the context of the review of sustainability reports on 15.9.2022 by the International Organization of Securities Commissions (IOSCO).</a:t>
            </a:r>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48</a:t>
            </a:fld>
            <a:endParaRPr lang="de-DE" altLang="de-DE"/>
          </a:p>
        </p:txBody>
      </p:sp>
    </p:spTree>
    <p:extLst>
      <p:ext uri="{BB962C8B-B14F-4D97-AF65-F5344CB8AC3E}">
        <p14:creationId xmlns:p14="http://schemas.microsoft.com/office/powerpoint/2010/main" val="132821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Fashion Revolution (2020). Consumer Survey Key </a:t>
            </a:r>
            <a:r>
              <a:rPr lang="de-DE" dirty="0" err="1"/>
              <a:t>Findings</a:t>
            </a:r>
            <a:r>
              <a:rPr lang="de-DE" dirty="0"/>
              <a:t>. https://www.fashionrevolution.org/resources/consumer-survey/</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7</a:t>
            </a:fld>
            <a:endParaRPr lang="de-DE" altLang="de-DE"/>
          </a:p>
        </p:txBody>
      </p:sp>
    </p:spTree>
    <p:extLst>
      <p:ext uri="{BB962C8B-B14F-4D97-AF65-F5344CB8AC3E}">
        <p14:creationId xmlns:p14="http://schemas.microsoft.com/office/powerpoint/2010/main" val="189151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Fashion Revolution (2020). Consumer Survey Key </a:t>
            </a:r>
            <a:r>
              <a:rPr lang="de-DE" dirty="0" err="1"/>
              <a:t>Findings</a:t>
            </a:r>
            <a:r>
              <a:rPr lang="de-DE" dirty="0"/>
              <a:t>. https://www.fashionrevolution.org/resources/consumer-survey/</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8</a:t>
            </a:fld>
            <a:endParaRPr lang="de-DE" altLang="de-DE"/>
          </a:p>
        </p:txBody>
      </p:sp>
    </p:spTree>
    <p:extLst>
      <p:ext uri="{BB962C8B-B14F-4D97-AF65-F5344CB8AC3E}">
        <p14:creationId xmlns:p14="http://schemas.microsoft.com/office/powerpoint/2010/main" val="37208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Fashion Revolution (2020). Consumer Survey Key </a:t>
            </a:r>
            <a:r>
              <a:rPr lang="de-DE" dirty="0" err="1"/>
              <a:t>Findings</a:t>
            </a:r>
            <a:r>
              <a:rPr lang="de-DE" dirty="0"/>
              <a:t>. https://www.fashionrevolution.org/resources/consumer-survey/</a:t>
            </a:r>
          </a:p>
          <a:p>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9</a:t>
            </a:fld>
            <a:endParaRPr lang="de-DE" altLang="de-DE"/>
          </a:p>
        </p:txBody>
      </p:sp>
    </p:spTree>
    <p:extLst>
      <p:ext uri="{BB962C8B-B14F-4D97-AF65-F5344CB8AC3E}">
        <p14:creationId xmlns:p14="http://schemas.microsoft.com/office/powerpoint/2010/main" val="176824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10</a:t>
            </a:fld>
            <a:endParaRPr lang="de-DE" altLang="de-DE"/>
          </a:p>
        </p:txBody>
      </p:sp>
    </p:spTree>
    <p:extLst>
      <p:ext uri="{BB962C8B-B14F-4D97-AF65-F5344CB8AC3E}">
        <p14:creationId xmlns:p14="http://schemas.microsoft.com/office/powerpoint/2010/main" val="286354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11</a:t>
            </a:fld>
            <a:endParaRPr lang="de-DE" altLang="de-DE"/>
          </a:p>
        </p:txBody>
      </p:sp>
    </p:spTree>
    <p:extLst>
      <p:ext uri="{BB962C8B-B14F-4D97-AF65-F5344CB8AC3E}">
        <p14:creationId xmlns:p14="http://schemas.microsoft.com/office/powerpoint/2010/main" val="131691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Fahion Revolution (2022). Fashion </a:t>
            </a:r>
            <a:r>
              <a:rPr lang="de-DE" dirty="0" err="1"/>
              <a:t>transparency</a:t>
            </a:r>
            <a:r>
              <a:rPr lang="de-DE" dirty="0"/>
              <a:t> </a:t>
            </a:r>
            <a:r>
              <a:rPr lang="de-DE" dirty="0" err="1"/>
              <a:t>index</a:t>
            </a:r>
            <a:r>
              <a:rPr lang="de-DE" dirty="0"/>
              <a:t>. </a:t>
            </a:r>
            <a:r>
              <a:rPr lang="en-US" sz="1200" dirty="0"/>
              <a:t>https://www.fashionrevolution.org/about/transparency/ </a:t>
            </a:r>
            <a:endParaRPr lang="de-DE" dirty="0"/>
          </a:p>
        </p:txBody>
      </p:sp>
      <p:sp>
        <p:nvSpPr>
          <p:cNvPr id="4" name="Foliennummernplatzhalter 3"/>
          <p:cNvSpPr>
            <a:spLocks noGrp="1"/>
          </p:cNvSpPr>
          <p:nvPr>
            <p:ph type="sldNum" sz="quarter" idx="5"/>
          </p:nvPr>
        </p:nvSpPr>
        <p:spPr/>
        <p:txBody>
          <a:bodyPr/>
          <a:lstStyle/>
          <a:p>
            <a:pPr>
              <a:defRPr/>
            </a:pPr>
            <a:fld id="{6CB1EF86-1C56-434C-B48A-F6AEA28E6376}" type="slidenum">
              <a:rPr lang="de-DE" altLang="de-DE" smtClean="0"/>
              <a:pPr>
                <a:defRPr/>
              </a:pPr>
              <a:t>12</a:t>
            </a:fld>
            <a:endParaRPr lang="de-DE" altLang="de-DE"/>
          </a:p>
        </p:txBody>
      </p:sp>
    </p:spTree>
    <p:extLst>
      <p:ext uri="{BB962C8B-B14F-4D97-AF65-F5344CB8AC3E}">
        <p14:creationId xmlns:p14="http://schemas.microsoft.com/office/powerpoint/2010/main" val="2828152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Objekt 7" hidden="1">
            <a:extLst>
              <a:ext uri="{FF2B5EF4-FFF2-40B4-BE49-F238E27FC236}">
                <a16:creationId xmlns:a16="http://schemas.microsoft.com/office/drawing/2014/main" id="{861D33BC-F831-06F7-9962-3E96010EA1C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4" name="think-cell Folie" r:id="rId4" imgW="344" imgH="344" progId="TCLayout.ActiveDocument.1">
                  <p:embed/>
                </p:oleObj>
              </mc:Choice>
              <mc:Fallback>
                <p:oleObj name="think-cell Folie" r:id="rId4" imgW="344" imgH="344" progId="TCLayout.ActiveDocument.1">
                  <p:embed/>
                  <p:pic>
                    <p:nvPicPr>
                      <p:cNvPr id="2050" name="Objekt 7" hidden="1">
                        <a:extLst>
                          <a:ext uri="{FF2B5EF4-FFF2-40B4-BE49-F238E27FC236}">
                            <a16:creationId xmlns:a16="http://schemas.microsoft.com/office/drawing/2014/main" id="{7FCE02C5-F30B-C39B-5833-8EC0399AD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Grafik 3">
            <a:extLst>
              <a:ext uri="{FF2B5EF4-FFF2-40B4-BE49-F238E27FC236}">
                <a16:creationId xmlns:a16="http://schemas.microsoft.com/office/drawing/2014/main" id="{4613C76E-225C-48C1-D898-61E13AA6385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6">
            <a:extLst>
              <a:ext uri="{FF2B5EF4-FFF2-40B4-BE49-F238E27FC236}">
                <a16:creationId xmlns:a16="http://schemas.microsoft.com/office/drawing/2014/main" id="{211A8332-E4F8-E39E-44BA-19B051EF3375}"/>
              </a:ext>
            </a:extLst>
          </p:cNvPr>
          <p:cNvGrpSpPr>
            <a:grpSpLocks/>
          </p:cNvGrpSpPr>
          <p:nvPr userDrawn="1"/>
        </p:nvGrpSpPr>
        <p:grpSpPr bwMode="auto">
          <a:xfrm>
            <a:off x="0" y="0"/>
            <a:ext cx="107950" cy="5143500"/>
            <a:chOff x="0" y="0"/>
            <a:chExt cx="251520" cy="5893145"/>
          </a:xfrm>
        </p:grpSpPr>
        <p:sp>
          <p:nvSpPr>
            <p:cNvPr id="7" name="Rechteck 6">
              <a:extLst>
                <a:ext uri="{FF2B5EF4-FFF2-40B4-BE49-F238E27FC236}">
                  <a16:creationId xmlns:a16="http://schemas.microsoft.com/office/drawing/2014/main" id="{F3D66894-C807-0EB6-46E1-0CEBB6011F8C}"/>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3CF63F91-593B-1D2D-745E-80A3D9105AAC}"/>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520FC50B-6C88-57EB-5ADC-65B60C391FFD}"/>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8A455A09-9FFD-64A6-B81D-F83E8C163EBF}"/>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B6459ABB-DE8A-B988-3CBB-E8B083BB596E}"/>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2" name="Grafik 7">
            <a:extLst>
              <a:ext uri="{FF2B5EF4-FFF2-40B4-BE49-F238E27FC236}">
                <a16:creationId xmlns:a16="http://schemas.microsoft.com/office/drawing/2014/main" id="{E821DB8D-0F96-DD4A-5130-0A70F61B48D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13" name="Date Placeholder 3">
            <a:extLst>
              <a:ext uri="{FF2B5EF4-FFF2-40B4-BE49-F238E27FC236}">
                <a16:creationId xmlns:a16="http://schemas.microsoft.com/office/drawing/2014/main" id="{5A77CF55-008D-B0AF-1838-E8609FFF3305}"/>
              </a:ext>
            </a:extLst>
          </p:cNvPr>
          <p:cNvSpPr>
            <a:spLocks noGrp="1"/>
          </p:cNvSpPr>
          <p:nvPr>
            <p:ph type="dt" sz="half" idx="10"/>
          </p:nvPr>
        </p:nvSpPr>
        <p:spPr/>
        <p:txBody>
          <a:bodyPr/>
          <a:lstStyle>
            <a:lvl1pPr>
              <a:defRPr/>
            </a:lvl1pPr>
          </a:lstStyle>
          <a:p>
            <a:pPr>
              <a:defRPr/>
            </a:pPr>
            <a:endParaRPr lang="de-DE" altLang="de-DE"/>
          </a:p>
        </p:txBody>
      </p:sp>
      <p:sp>
        <p:nvSpPr>
          <p:cNvPr id="14" name="Footer Placeholder 4">
            <a:extLst>
              <a:ext uri="{FF2B5EF4-FFF2-40B4-BE49-F238E27FC236}">
                <a16:creationId xmlns:a16="http://schemas.microsoft.com/office/drawing/2014/main" id="{78C511A1-EA42-A57B-5A1F-E0E3453095E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5" name="Slide Number Placeholder 5">
            <a:extLst>
              <a:ext uri="{FF2B5EF4-FFF2-40B4-BE49-F238E27FC236}">
                <a16:creationId xmlns:a16="http://schemas.microsoft.com/office/drawing/2014/main" id="{D8EF3C55-F9C2-A33A-E560-463C5AF49B51}"/>
              </a:ext>
            </a:extLst>
          </p:cNvPr>
          <p:cNvSpPr>
            <a:spLocks noGrp="1"/>
          </p:cNvSpPr>
          <p:nvPr>
            <p:ph type="sldNum" sz="quarter" idx="12"/>
          </p:nvPr>
        </p:nvSpPr>
        <p:spPr>
          <a:xfrm>
            <a:off x="5292725" y="4767263"/>
            <a:ext cx="2057400" cy="274637"/>
          </a:xfrm>
        </p:spPr>
        <p:txBody>
          <a:bodyPr/>
          <a:lstStyle>
            <a:lvl1pPr>
              <a:defRPr/>
            </a:lvl1pPr>
          </a:lstStyle>
          <a:p>
            <a:pPr>
              <a:defRPr/>
            </a:pPr>
            <a:fld id="{F1EAB71C-93C0-4AD8-A39C-6F020D28D9E8}" type="slidenum">
              <a:rPr lang="de-DE" altLang="de-DE"/>
              <a:pPr>
                <a:defRPr/>
              </a:pPr>
              <a:t>‹Nr.›</a:t>
            </a:fld>
            <a:endParaRPr lang="de-DE" altLang="de-DE"/>
          </a:p>
        </p:txBody>
      </p:sp>
    </p:spTree>
    <p:extLst>
      <p:ext uri="{BB962C8B-B14F-4D97-AF65-F5344CB8AC3E}">
        <p14:creationId xmlns:p14="http://schemas.microsoft.com/office/powerpoint/2010/main" val="309753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graphicFrame>
        <p:nvGraphicFramePr>
          <p:cNvPr id="4" name="Objekt 7" hidden="1">
            <a:extLst>
              <a:ext uri="{FF2B5EF4-FFF2-40B4-BE49-F238E27FC236}">
                <a16:creationId xmlns:a16="http://schemas.microsoft.com/office/drawing/2014/main" id="{AEE9EDE1-B718-8FD1-12E6-A2B3EB8852A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0" name="think-cell Folie" r:id="rId4" imgW="344" imgH="344" progId="TCLayout.ActiveDocument.1">
                  <p:embed/>
                </p:oleObj>
              </mc:Choice>
              <mc:Fallback>
                <p:oleObj name="think-cell Folie" r:id="rId4" imgW="344" imgH="344" progId="TCLayout.ActiveDocument.1">
                  <p:embed/>
                  <p:pic>
                    <p:nvPicPr>
                      <p:cNvPr id="11266" name="Objekt 7" hidden="1">
                        <a:extLst>
                          <a:ext uri="{FF2B5EF4-FFF2-40B4-BE49-F238E27FC236}">
                            <a16:creationId xmlns:a16="http://schemas.microsoft.com/office/drawing/2014/main" id="{0DF4862F-A0C4-8DF9-AE88-E367F5030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Grafik 3">
            <a:extLst>
              <a:ext uri="{FF2B5EF4-FFF2-40B4-BE49-F238E27FC236}">
                <a16:creationId xmlns:a16="http://schemas.microsoft.com/office/drawing/2014/main" id="{D1A1979B-0813-800C-A39C-55A08089398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6">
            <a:extLst>
              <a:ext uri="{FF2B5EF4-FFF2-40B4-BE49-F238E27FC236}">
                <a16:creationId xmlns:a16="http://schemas.microsoft.com/office/drawing/2014/main" id="{C84865C1-DB0A-3D62-C9DC-55CC2FD964D6}"/>
              </a:ext>
            </a:extLst>
          </p:cNvPr>
          <p:cNvGrpSpPr>
            <a:grpSpLocks/>
          </p:cNvGrpSpPr>
          <p:nvPr userDrawn="1"/>
        </p:nvGrpSpPr>
        <p:grpSpPr bwMode="auto">
          <a:xfrm>
            <a:off x="0" y="0"/>
            <a:ext cx="107950" cy="5143500"/>
            <a:chOff x="0" y="0"/>
            <a:chExt cx="251520" cy="5893145"/>
          </a:xfrm>
        </p:grpSpPr>
        <p:sp>
          <p:nvSpPr>
            <p:cNvPr id="7" name="Rechteck 6">
              <a:extLst>
                <a:ext uri="{FF2B5EF4-FFF2-40B4-BE49-F238E27FC236}">
                  <a16:creationId xmlns:a16="http://schemas.microsoft.com/office/drawing/2014/main" id="{38B64095-0D26-FE5D-3796-E834880D091E}"/>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6D44C508-6168-C301-11F7-A9847D857042}"/>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9D4C8D9E-99CB-BBB3-B3D3-0A41196C3AEA}"/>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5D453AC0-9DAF-FE06-AA6D-566413837DD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A9D5D336-F8AC-C47B-9D33-84010CF47D12}"/>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2" name="Grafik 7">
            <a:extLst>
              <a:ext uri="{FF2B5EF4-FFF2-40B4-BE49-F238E27FC236}">
                <a16:creationId xmlns:a16="http://schemas.microsoft.com/office/drawing/2014/main" id="{32CA99B0-2550-2E0A-EB52-33138C11C9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13" name="Date Placeholder 3">
            <a:extLst>
              <a:ext uri="{FF2B5EF4-FFF2-40B4-BE49-F238E27FC236}">
                <a16:creationId xmlns:a16="http://schemas.microsoft.com/office/drawing/2014/main" id="{A02FB0E9-ABC5-04AF-36A7-12F78CDA3666}"/>
              </a:ext>
            </a:extLst>
          </p:cNvPr>
          <p:cNvSpPr>
            <a:spLocks noGrp="1"/>
          </p:cNvSpPr>
          <p:nvPr>
            <p:ph type="dt" sz="half" idx="10"/>
          </p:nvPr>
        </p:nvSpPr>
        <p:spPr/>
        <p:txBody>
          <a:bodyPr/>
          <a:lstStyle>
            <a:lvl1pPr>
              <a:defRPr/>
            </a:lvl1pPr>
          </a:lstStyle>
          <a:p>
            <a:pPr>
              <a:defRPr/>
            </a:pPr>
            <a:endParaRPr lang="de-DE" altLang="de-DE"/>
          </a:p>
        </p:txBody>
      </p:sp>
      <p:sp>
        <p:nvSpPr>
          <p:cNvPr id="14" name="Footer Placeholder 4">
            <a:extLst>
              <a:ext uri="{FF2B5EF4-FFF2-40B4-BE49-F238E27FC236}">
                <a16:creationId xmlns:a16="http://schemas.microsoft.com/office/drawing/2014/main" id="{FB4CF762-F76C-9AF9-EF40-C1078BBAFD16}"/>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5" name="Slide Number Placeholder 5">
            <a:extLst>
              <a:ext uri="{FF2B5EF4-FFF2-40B4-BE49-F238E27FC236}">
                <a16:creationId xmlns:a16="http://schemas.microsoft.com/office/drawing/2014/main" id="{22C2DC41-8E73-2024-861F-9873A70A4DE9}"/>
              </a:ext>
            </a:extLst>
          </p:cNvPr>
          <p:cNvSpPr>
            <a:spLocks noGrp="1"/>
          </p:cNvSpPr>
          <p:nvPr>
            <p:ph type="sldNum" sz="quarter" idx="12"/>
          </p:nvPr>
        </p:nvSpPr>
        <p:spPr/>
        <p:txBody>
          <a:bodyPr/>
          <a:lstStyle>
            <a:lvl1pPr>
              <a:defRPr/>
            </a:lvl1pPr>
          </a:lstStyle>
          <a:p>
            <a:pPr>
              <a:defRPr/>
            </a:pPr>
            <a:fld id="{D1597474-5742-470A-A050-6CC5DBBE2FC5}" type="slidenum">
              <a:rPr lang="de-DE" altLang="de-DE"/>
              <a:pPr>
                <a:defRPr/>
              </a:pPr>
              <a:t>‹Nr.›</a:t>
            </a:fld>
            <a:endParaRPr lang="de-DE" altLang="de-DE"/>
          </a:p>
        </p:txBody>
      </p:sp>
    </p:spTree>
    <p:extLst>
      <p:ext uri="{BB962C8B-B14F-4D97-AF65-F5344CB8AC3E}">
        <p14:creationId xmlns:p14="http://schemas.microsoft.com/office/powerpoint/2010/main" val="408948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aphicFrame>
        <p:nvGraphicFramePr>
          <p:cNvPr id="4" name="Objekt 7" hidden="1">
            <a:extLst>
              <a:ext uri="{FF2B5EF4-FFF2-40B4-BE49-F238E27FC236}">
                <a16:creationId xmlns:a16="http://schemas.microsoft.com/office/drawing/2014/main" id="{5E6418AD-F39E-29C4-2B32-66680AE6386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4" name="think-cell Folie" r:id="rId4" imgW="344" imgH="344" progId="TCLayout.ActiveDocument.1">
                  <p:embed/>
                </p:oleObj>
              </mc:Choice>
              <mc:Fallback>
                <p:oleObj name="think-cell Folie" r:id="rId4" imgW="344" imgH="344" progId="TCLayout.ActiveDocument.1">
                  <p:embed/>
                  <p:pic>
                    <p:nvPicPr>
                      <p:cNvPr id="12290" name="Objekt 7" hidden="1">
                        <a:extLst>
                          <a:ext uri="{FF2B5EF4-FFF2-40B4-BE49-F238E27FC236}">
                            <a16:creationId xmlns:a16="http://schemas.microsoft.com/office/drawing/2014/main" id="{2CDE7333-355D-0730-7194-9B6B33067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Grafik 3">
            <a:extLst>
              <a:ext uri="{FF2B5EF4-FFF2-40B4-BE49-F238E27FC236}">
                <a16:creationId xmlns:a16="http://schemas.microsoft.com/office/drawing/2014/main" id="{E26B1CA7-67CC-FB7E-CC11-EE9EC3596D8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6">
            <a:extLst>
              <a:ext uri="{FF2B5EF4-FFF2-40B4-BE49-F238E27FC236}">
                <a16:creationId xmlns:a16="http://schemas.microsoft.com/office/drawing/2014/main" id="{E774ACF1-9CE1-878B-256F-BAA0F324A857}"/>
              </a:ext>
            </a:extLst>
          </p:cNvPr>
          <p:cNvGrpSpPr>
            <a:grpSpLocks/>
          </p:cNvGrpSpPr>
          <p:nvPr userDrawn="1"/>
        </p:nvGrpSpPr>
        <p:grpSpPr bwMode="auto">
          <a:xfrm>
            <a:off x="0" y="0"/>
            <a:ext cx="107950" cy="5143500"/>
            <a:chOff x="0" y="0"/>
            <a:chExt cx="251520" cy="5893145"/>
          </a:xfrm>
        </p:grpSpPr>
        <p:sp>
          <p:nvSpPr>
            <p:cNvPr id="7" name="Rechteck 6">
              <a:extLst>
                <a:ext uri="{FF2B5EF4-FFF2-40B4-BE49-F238E27FC236}">
                  <a16:creationId xmlns:a16="http://schemas.microsoft.com/office/drawing/2014/main" id="{F4AC9092-06D0-EAEC-2FB2-DE21CEC0A1B2}"/>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1C9F6680-FE31-B9F7-6A81-2859055ABD4D}"/>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FB42E5C9-4B8D-445E-C5C6-312882765489}"/>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2539C2DA-6E0B-8248-24FF-0EB9B667E44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3CE97B31-C326-E3C7-2614-3E2646CB0437}"/>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2" name="Grafik 7">
            <a:extLst>
              <a:ext uri="{FF2B5EF4-FFF2-40B4-BE49-F238E27FC236}">
                <a16:creationId xmlns:a16="http://schemas.microsoft.com/office/drawing/2014/main" id="{E832C293-3A43-0C56-2CB7-4148C0BEE2B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13" name="Date Placeholder 3">
            <a:extLst>
              <a:ext uri="{FF2B5EF4-FFF2-40B4-BE49-F238E27FC236}">
                <a16:creationId xmlns:a16="http://schemas.microsoft.com/office/drawing/2014/main" id="{F6230F5D-337C-10C8-6A11-D9694D5D1289}"/>
              </a:ext>
            </a:extLst>
          </p:cNvPr>
          <p:cNvSpPr>
            <a:spLocks noGrp="1"/>
          </p:cNvSpPr>
          <p:nvPr>
            <p:ph type="dt" sz="half" idx="10"/>
          </p:nvPr>
        </p:nvSpPr>
        <p:spPr/>
        <p:txBody>
          <a:bodyPr/>
          <a:lstStyle>
            <a:lvl1pPr>
              <a:defRPr/>
            </a:lvl1pPr>
          </a:lstStyle>
          <a:p>
            <a:pPr>
              <a:defRPr/>
            </a:pPr>
            <a:endParaRPr lang="de-DE" altLang="de-DE"/>
          </a:p>
        </p:txBody>
      </p:sp>
      <p:sp>
        <p:nvSpPr>
          <p:cNvPr id="14" name="Footer Placeholder 4">
            <a:extLst>
              <a:ext uri="{FF2B5EF4-FFF2-40B4-BE49-F238E27FC236}">
                <a16:creationId xmlns:a16="http://schemas.microsoft.com/office/drawing/2014/main" id="{5FB8A024-D04D-3111-BB88-B8160DCE37B3}"/>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5" name="Slide Number Placeholder 5">
            <a:extLst>
              <a:ext uri="{FF2B5EF4-FFF2-40B4-BE49-F238E27FC236}">
                <a16:creationId xmlns:a16="http://schemas.microsoft.com/office/drawing/2014/main" id="{354D7164-0178-6945-9D17-F68A6647FBCE}"/>
              </a:ext>
            </a:extLst>
          </p:cNvPr>
          <p:cNvSpPr>
            <a:spLocks noGrp="1"/>
          </p:cNvSpPr>
          <p:nvPr>
            <p:ph type="sldNum" sz="quarter" idx="12"/>
          </p:nvPr>
        </p:nvSpPr>
        <p:spPr/>
        <p:txBody>
          <a:bodyPr/>
          <a:lstStyle>
            <a:lvl1pPr>
              <a:defRPr/>
            </a:lvl1pPr>
          </a:lstStyle>
          <a:p>
            <a:pPr>
              <a:defRPr/>
            </a:pPr>
            <a:fld id="{49D52DF5-7F6C-45EE-AD67-963A10EEFAC8}" type="slidenum">
              <a:rPr lang="de-DE" altLang="de-DE"/>
              <a:pPr>
                <a:defRPr/>
              </a:pPr>
              <a:t>‹Nr.›</a:t>
            </a:fld>
            <a:endParaRPr lang="de-DE" altLang="de-DE"/>
          </a:p>
        </p:txBody>
      </p:sp>
    </p:spTree>
    <p:extLst>
      <p:ext uri="{BB962C8B-B14F-4D97-AF65-F5344CB8AC3E}">
        <p14:creationId xmlns:p14="http://schemas.microsoft.com/office/powerpoint/2010/main" val="66313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Silhouette unten - 2 Textspalten">
    <p:spTree>
      <p:nvGrpSpPr>
        <p:cNvPr id="1" name=""/>
        <p:cNvGrpSpPr/>
        <p:nvPr/>
      </p:nvGrpSpPr>
      <p:grpSpPr>
        <a:xfrm>
          <a:off x="0" y="0"/>
          <a:ext cx="0" cy="0"/>
          <a:chOff x="0" y="0"/>
          <a:chExt cx="0" cy="0"/>
        </a:xfrm>
      </p:grpSpPr>
      <p:graphicFrame>
        <p:nvGraphicFramePr>
          <p:cNvPr id="4" name="Objekt 7" hidden="1">
            <a:extLst>
              <a:ext uri="{FF2B5EF4-FFF2-40B4-BE49-F238E27FC236}">
                <a16:creationId xmlns:a16="http://schemas.microsoft.com/office/drawing/2014/main" id="{C7AC317B-C114-435F-61A1-8D57D60FF5C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8" name="think-cell Folie" r:id="rId4" imgW="344" imgH="344" progId="TCLayout.ActiveDocument.1">
                  <p:embed/>
                </p:oleObj>
              </mc:Choice>
              <mc:Fallback>
                <p:oleObj name="think-cell Folie" r:id="rId4" imgW="344" imgH="344" progId="TCLayout.ActiveDocument.1">
                  <p:embed/>
                  <p:pic>
                    <p:nvPicPr>
                      <p:cNvPr id="13314" name="Objekt 7" hidden="1">
                        <a:extLst>
                          <a:ext uri="{FF2B5EF4-FFF2-40B4-BE49-F238E27FC236}">
                            <a16:creationId xmlns:a16="http://schemas.microsoft.com/office/drawing/2014/main" id="{E8A4D350-9BDC-339B-604F-B26DE2266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Grafik 3">
            <a:extLst>
              <a:ext uri="{FF2B5EF4-FFF2-40B4-BE49-F238E27FC236}">
                <a16:creationId xmlns:a16="http://schemas.microsoft.com/office/drawing/2014/main" id="{FF5DD291-5247-683D-D4B3-989A3647961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6">
            <a:extLst>
              <a:ext uri="{FF2B5EF4-FFF2-40B4-BE49-F238E27FC236}">
                <a16:creationId xmlns:a16="http://schemas.microsoft.com/office/drawing/2014/main" id="{4005D138-C7E0-D349-44EF-77C15DB96012}"/>
              </a:ext>
            </a:extLst>
          </p:cNvPr>
          <p:cNvGrpSpPr>
            <a:grpSpLocks/>
          </p:cNvGrpSpPr>
          <p:nvPr userDrawn="1"/>
        </p:nvGrpSpPr>
        <p:grpSpPr bwMode="auto">
          <a:xfrm>
            <a:off x="0" y="0"/>
            <a:ext cx="107950" cy="5143500"/>
            <a:chOff x="0" y="0"/>
            <a:chExt cx="251520" cy="5893145"/>
          </a:xfrm>
        </p:grpSpPr>
        <p:sp>
          <p:nvSpPr>
            <p:cNvPr id="7" name="Rechteck 6">
              <a:extLst>
                <a:ext uri="{FF2B5EF4-FFF2-40B4-BE49-F238E27FC236}">
                  <a16:creationId xmlns:a16="http://schemas.microsoft.com/office/drawing/2014/main" id="{CDD701AB-E3E5-B58A-1DC7-AA6F37CCB9EB}"/>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9A5855B1-A52E-E2E6-F89A-9618B1F2C8A9}"/>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E37DD3CF-877D-01E1-CFFE-679BC2C464F9}"/>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5A6E4AFC-BF46-8CDD-A945-956D9949D4D2}"/>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72C60BC2-FA60-4174-BD34-F52FB90645E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3" name="Grafik 7">
            <a:extLst>
              <a:ext uri="{FF2B5EF4-FFF2-40B4-BE49-F238E27FC236}">
                <a16:creationId xmlns:a16="http://schemas.microsoft.com/office/drawing/2014/main" id="{D9EBB850-79F7-5C1C-92EC-A4EB0B53921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gray"/>
        <p:txBody>
          <a:bodyPr/>
          <a:lstStyle/>
          <a:p>
            <a:r>
              <a:rPr lang="de-DE"/>
              <a:t>Mastertitelformat bearbeiten</a:t>
            </a:r>
          </a:p>
        </p:txBody>
      </p:sp>
      <p:sp>
        <p:nvSpPr>
          <p:cNvPr id="3" name="Inhaltsplatzhalter 2"/>
          <p:cNvSpPr>
            <a:spLocks noGrp="1"/>
          </p:cNvSpPr>
          <p:nvPr>
            <p:ph idx="1"/>
          </p:nvPr>
        </p:nvSpPr>
        <p:spPr bwMode="gray">
          <a:xfrm>
            <a:off x="481396" y="999370"/>
            <a:ext cx="3968600" cy="3619065"/>
          </a:xfrm>
        </p:spPr>
        <p:txBody>
          <a:bodyPr/>
          <a:lstStyle>
            <a:lvl1pPr>
              <a:lnSpc>
                <a:spcPct val="100000"/>
              </a:lnSpc>
              <a:spcAft>
                <a:spcPts val="450"/>
              </a:spcAft>
              <a:defRPr/>
            </a:lvl1pPr>
            <a:lvl2pPr>
              <a:lnSpc>
                <a:spcPct val="100000"/>
              </a:lnSpc>
              <a:spcAft>
                <a:spcPts val="450"/>
              </a:spcAft>
              <a:defRPr/>
            </a:lvl2pPr>
            <a:lvl3pPr>
              <a:lnSpc>
                <a:spcPct val="100000"/>
              </a:lnSpc>
              <a:spcAft>
                <a:spcPts val="450"/>
              </a:spcAft>
              <a:defRPr/>
            </a:lvl3pPr>
            <a:lvl4pPr>
              <a:lnSpc>
                <a:spcPct val="100000"/>
              </a:lnSpc>
              <a:spcAft>
                <a:spcPts val="450"/>
              </a:spcAft>
              <a:defRPr/>
            </a:lvl4pPr>
            <a:lvl5pPr>
              <a:lnSpc>
                <a:spcPct val="100000"/>
              </a:lnSpc>
              <a:spcAft>
                <a:spcPts val="45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p:cNvSpPr>
            <a:spLocks noGrp="1"/>
          </p:cNvSpPr>
          <p:nvPr>
            <p:ph type="body" sz="quarter" idx="12"/>
          </p:nvPr>
        </p:nvSpPr>
        <p:spPr>
          <a:xfrm>
            <a:off x="4705349" y="998935"/>
            <a:ext cx="3967200" cy="3619500"/>
          </a:xfrm>
          <a:noFill/>
          <a:ln>
            <a:noFill/>
          </a:ln>
        </p:spPr>
        <p:txBody>
          <a:bodyPr lIns="0" tIns="0" rIns="0" bIns="0"/>
          <a:lstStyle>
            <a:lvl1pPr>
              <a:defRPr lang="de-DE" smtClean="0"/>
            </a:lvl1pPr>
            <a:lvl2pPr>
              <a:defRPr lang="de-DE" smtClean="0"/>
            </a:lvl2pPr>
            <a:lvl3pPr>
              <a:defRPr lang="de-DE" smtClean="0"/>
            </a:lvl3pPr>
            <a:lvl4pPr>
              <a:defRPr lang="de-DE" smtClean="0"/>
            </a:lvl4pPr>
            <a:lvl5pPr>
              <a:defRPr lang="de-DE"/>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ußzeilenplatzhalter 3">
            <a:extLst>
              <a:ext uri="{FF2B5EF4-FFF2-40B4-BE49-F238E27FC236}">
                <a16:creationId xmlns:a16="http://schemas.microsoft.com/office/drawing/2014/main" id="{7F7791BD-326D-18FA-0E36-4556F5E00232}"/>
              </a:ext>
            </a:extLst>
          </p:cNvPr>
          <p:cNvSpPr>
            <a:spLocks noGrp="1"/>
          </p:cNvSpPr>
          <p:nvPr>
            <p:ph type="ftr" sz="quarter" idx="13"/>
          </p:nvPr>
        </p:nvSpPr>
        <p:spPr/>
        <p:txBody>
          <a:bodyPr/>
          <a:lstStyle>
            <a:lvl1pPr>
              <a:defRPr/>
            </a:lvl1pPr>
          </a:lstStyle>
          <a:p>
            <a:pPr>
              <a:defRPr/>
            </a:pPr>
            <a:r>
              <a:rPr lang="de-DE"/>
              <a:t>Nachhaltigkeitsberichterstattung – Prof. Dr. Malte Wessels</a:t>
            </a:r>
            <a:endParaRPr lang="de-DE" dirty="0"/>
          </a:p>
        </p:txBody>
      </p:sp>
      <p:sp>
        <p:nvSpPr>
          <p:cNvPr id="15" name="Foliennummernplatzhalter 4">
            <a:extLst>
              <a:ext uri="{FF2B5EF4-FFF2-40B4-BE49-F238E27FC236}">
                <a16:creationId xmlns:a16="http://schemas.microsoft.com/office/drawing/2014/main" id="{1253F3D8-CF70-6C0C-6113-6230A3880B73}"/>
              </a:ext>
            </a:extLst>
          </p:cNvPr>
          <p:cNvSpPr>
            <a:spLocks noGrp="1"/>
          </p:cNvSpPr>
          <p:nvPr>
            <p:ph type="sldNum" sz="quarter" idx="14"/>
          </p:nvPr>
        </p:nvSpPr>
        <p:spPr/>
        <p:txBody>
          <a:bodyPr/>
          <a:lstStyle>
            <a:lvl1pPr>
              <a:defRPr/>
            </a:lvl1pPr>
          </a:lstStyle>
          <a:p>
            <a:pPr>
              <a:defRPr/>
            </a:pPr>
            <a:fld id="{80A6B9B8-FEA9-4917-A08A-53D053467607}" type="slidenum">
              <a:rPr lang="de-DE"/>
              <a:pPr>
                <a:defRPr/>
              </a:pPr>
              <a:t>‹Nr.›</a:t>
            </a:fld>
            <a:endParaRPr lang="de-DE" dirty="0"/>
          </a:p>
        </p:txBody>
      </p:sp>
    </p:spTree>
    <p:extLst>
      <p:ext uri="{BB962C8B-B14F-4D97-AF65-F5344CB8AC3E}">
        <p14:creationId xmlns:p14="http://schemas.microsoft.com/office/powerpoint/2010/main" val="11822089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graphicFrame>
        <p:nvGraphicFramePr>
          <p:cNvPr id="4" name="Objekt 7" hidden="1">
            <a:extLst>
              <a:ext uri="{FF2B5EF4-FFF2-40B4-BE49-F238E27FC236}">
                <a16:creationId xmlns:a16="http://schemas.microsoft.com/office/drawing/2014/main" id="{B30531E6-FF5F-65D8-9D7B-92E447296D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8" name="think-cell Folie" r:id="rId4" imgW="344" imgH="344" progId="TCLayout.ActiveDocument.1">
                  <p:embed/>
                </p:oleObj>
              </mc:Choice>
              <mc:Fallback>
                <p:oleObj name="think-cell Folie" r:id="rId4" imgW="344" imgH="344" progId="TCLayout.ActiveDocument.1">
                  <p:embed/>
                  <p:pic>
                    <p:nvPicPr>
                      <p:cNvPr id="3074" name="Objekt 7" hidden="1">
                        <a:extLst>
                          <a:ext uri="{FF2B5EF4-FFF2-40B4-BE49-F238E27FC236}">
                            <a16:creationId xmlns:a16="http://schemas.microsoft.com/office/drawing/2014/main" id="{767BF610-7E5D-275C-3DAD-083518B88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Grafik 3">
            <a:extLst>
              <a:ext uri="{FF2B5EF4-FFF2-40B4-BE49-F238E27FC236}">
                <a16:creationId xmlns:a16="http://schemas.microsoft.com/office/drawing/2014/main" id="{FB6D55B7-8ABD-4640-A1EC-3840AEEA05B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6">
            <a:extLst>
              <a:ext uri="{FF2B5EF4-FFF2-40B4-BE49-F238E27FC236}">
                <a16:creationId xmlns:a16="http://schemas.microsoft.com/office/drawing/2014/main" id="{09707777-30E0-26A2-49FD-15DFE2015CDB}"/>
              </a:ext>
            </a:extLst>
          </p:cNvPr>
          <p:cNvGrpSpPr>
            <a:grpSpLocks/>
          </p:cNvGrpSpPr>
          <p:nvPr userDrawn="1"/>
        </p:nvGrpSpPr>
        <p:grpSpPr bwMode="auto">
          <a:xfrm>
            <a:off x="0" y="0"/>
            <a:ext cx="107950" cy="5143500"/>
            <a:chOff x="0" y="0"/>
            <a:chExt cx="251520" cy="5893145"/>
          </a:xfrm>
        </p:grpSpPr>
        <p:sp>
          <p:nvSpPr>
            <p:cNvPr id="7" name="Rechteck 6">
              <a:extLst>
                <a:ext uri="{FF2B5EF4-FFF2-40B4-BE49-F238E27FC236}">
                  <a16:creationId xmlns:a16="http://schemas.microsoft.com/office/drawing/2014/main" id="{857A9ABC-700C-DA2F-C6A7-EF59F8D5AC13}"/>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96574A5B-CB58-5AA4-581F-BA11F8815CCA}"/>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1C9FC7E5-549F-D7C8-4050-A610254E1ECA}"/>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DD1978BF-9AD8-5A13-CB10-B76727F29AF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2C190BA5-5627-E0B2-496C-6DE4FED3C452}"/>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2" name="Grafik 7">
            <a:extLst>
              <a:ext uri="{FF2B5EF4-FFF2-40B4-BE49-F238E27FC236}">
                <a16:creationId xmlns:a16="http://schemas.microsoft.com/office/drawing/2014/main" id="{7773AE58-34F9-912D-A82A-60F6D93C32C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13" name="Date Placeholder 3">
            <a:extLst>
              <a:ext uri="{FF2B5EF4-FFF2-40B4-BE49-F238E27FC236}">
                <a16:creationId xmlns:a16="http://schemas.microsoft.com/office/drawing/2014/main" id="{CBEA3FCD-958F-FAB8-DA2C-E249F3033C4F}"/>
              </a:ext>
            </a:extLst>
          </p:cNvPr>
          <p:cNvSpPr>
            <a:spLocks noGrp="1"/>
          </p:cNvSpPr>
          <p:nvPr>
            <p:ph type="dt" sz="half" idx="10"/>
          </p:nvPr>
        </p:nvSpPr>
        <p:spPr/>
        <p:txBody>
          <a:bodyPr/>
          <a:lstStyle>
            <a:lvl1pPr>
              <a:defRPr/>
            </a:lvl1pPr>
          </a:lstStyle>
          <a:p>
            <a:pPr>
              <a:defRPr/>
            </a:pPr>
            <a:endParaRPr lang="de-DE" altLang="de-DE"/>
          </a:p>
        </p:txBody>
      </p:sp>
      <p:sp>
        <p:nvSpPr>
          <p:cNvPr id="14" name="Footer Placeholder 4">
            <a:extLst>
              <a:ext uri="{FF2B5EF4-FFF2-40B4-BE49-F238E27FC236}">
                <a16:creationId xmlns:a16="http://schemas.microsoft.com/office/drawing/2014/main" id="{892C2F51-D433-4E31-B678-98913FA45416}"/>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5" name="Slide Number Placeholder 5">
            <a:extLst>
              <a:ext uri="{FF2B5EF4-FFF2-40B4-BE49-F238E27FC236}">
                <a16:creationId xmlns:a16="http://schemas.microsoft.com/office/drawing/2014/main" id="{381014A6-1E12-469F-5AB7-45CF8B43C1C6}"/>
              </a:ext>
            </a:extLst>
          </p:cNvPr>
          <p:cNvSpPr>
            <a:spLocks noGrp="1"/>
          </p:cNvSpPr>
          <p:nvPr>
            <p:ph type="sldNum" sz="quarter" idx="12"/>
          </p:nvPr>
        </p:nvSpPr>
        <p:spPr/>
        <p:txBody>
          <a:bodyPr/>
          <a:lstStyle>
            <a:lvl1pPr>
              <a:defRPr/>
            </a:lvl1pPr>
          </a:lstStyle>
          <a:p>
            <a:pPr>
              <a:defRPr/>
            </a:pPr>
            <a:fld id="{F2367A23-859F-4527-99AB-CEE707F84F5E}" type="slidenum">
              <a:rPr lang="de-DE" altLang="de-DE"/>
              <a:pPr>
                <a:defRPr/>
              </a:pPr>
              <a:t>‹Nr.›</a:t>
            </a:fld>
            <a:endParaRPr lang="de-DE" altLang="de-DE"/>
          </a:p>
        </p:txBody>
      </p:sp>
    </p:spTree>
    <p:extLst>
      <p:ext uri="{BB962C8B-B14F-4D97-AF65-F5344CB8AC3E}">
        <p14:creationId xmlns:p14="http://schemas.microsoft.com/office/powerpoint/2010/main" val="300102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graphicFrame>
        <p:nvGraphicFramePr>
          <p:cNvPr id="4" name="Objekt 7" hidden="1">
            <a:extLst>
              <a:ext uri="{FF2B5EF4-FFF2-40B4-BE49-F238E27FC236}">
                <a16:creationId xmlns:a16="http://schemas.microsoft.com/office/drawing/2014/main" id="{4897E5E6-6D98-AACF-3AB7-51416EC247D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2" name="think-cell Folie" r:id="rId4" imgW="344" imgH="344" progId="TCLayout.ActiveDocument.1">
                  <p:embed/>
                </p:oleObj>
              </mc:Choice>
              <mc:Fallback>
                <p:oleObj name="think-cell Folie" r:id="rId4" imgW="344" imgH="344" progId="TCLayout.ActiveDocument.1">
                  <p:embed/>
                  <p:pic>
                    <p:nvPicPr>
                      <p:cNvPr id="4098" name="Objekt 7" hidden="1">
                        <a:extLst>
                          <a:ext uri="{FF2B5EF4-FFF2-40B4-BE49-F238E27FC236}">
                            <a16:creationId xmlns:a16="http://schemas.microsoft.com/office/drawing/2014/main" id="{510DF07E-1C43-05ED-E102-0067F83FA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Grafik 3">
            <a:extLst>
              <a:ext uri="{FF2B5EF4-FFF2-40B4-BE49-F238E27FC236}">
                <a16:creationId xmlns:a16="http://schemas.microsoft.com/office/drawing/2014/main" id="{605AE032-1303-F972-E0EE-9EFEA290CB9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6">
            <a:extLst>
              <a:ext uri="{FF2B5EF4-FFF2-40B4-BE49-F238E27FC236}">
                <a16:creationId xmlns:a16="http://schemas.microsoft.com/office/drawing/2014/main" id="{EE70A9D3-2202-34A8-D41D-96A1FB7CB456}"/>
              </a:ext>
            </a:extLst>
          </p:cNvPr>
          <p:cNvGrpSpPr>
            <a:grpSpLocks/>
          </p:cNvGrpSpPr>
          <p:nvPr userDrawn="1"/>
        </p:nvGrpSpPr>
        <p:grpSpPr bwMode="auto">
          <a:xfrm>
            <a:off x="0" y="0"/>
            <a:ext cx="107950" cy="5143500"/>
            <a:chOff x="0" y="0"/>
            <a:chExt cx="251520" cy="5893145"/>
          </a:xfrm>
        </p:grpSpPr>
        <p:sp>
          <p:nvSpPr>
            <p:cNvPr id="7" name="Rechteck 6">
              <a:extLst>
                <a:ext uri="{FF2B5EF4-FFF2-40B4-BE49-F238E27FC236}">
                  <a16:creationId xmlns:a16="http://schemas.microsoft.com/office/drawing/2014/main" id="{F02CA107-50DE-19B6-DA39-EE51B51A0E7B}"/>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F272976C-C67D-B035-1A50-2DC9D9210EDB}"/>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92FB8267-A7E6-2680-F8CB-536BF5121600}"/>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B57338E4-9492-4C3F-2E99-84B7B22EF2BE}"/>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486B5F84-F1E5-7FEB-6C2C-236B6537ABC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2" name="Grafik 7">
            <a:extLst>
              <a:ext uri="{FF2B5EF4-FFF2-40B4-BE49-F238E27FC236}">
                <a16:creationId xmlns:a16="http://schemas.microsoft.com/office/drawing/2014/main" id="{55D2C61E-8C4D-9FF6-D31A-3AABCFC7C01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13" name="Date Placeholder 3">
            <a:extLst>
              <a:ext uri="{FF2B5EF4-FFF2-40B4-BE49-F238E27FC236}">
                <a16:creationId xmlns:a16="http://schemas.microsoft.com/office/drawing/2014/main" id="{326C999C-996F-CAFC-42B1-15B3C75D8419}"/>
              </a:ext>
            </a:extLst>
          </p:cNvPr>
          <p:cNvSpPr>
            <a:spLocks noGrp="1"/>
          </p:cNvSpPr>
          <p:nvPr>
            <p:ph type="dt" sz="half" idx="10"/>
          </p:nvPr>
        </p:nvSpPr>
        <p:spPr/>
        <p:txBody>
          <a:bodyPr/>
          <a:lstStyle>
            <a:lvl1pPr>
              <a:defRPr/>
            </a:lvl1pPr>
          </a:lstStyle>
          <a:p>
            <a:pPr>
              <a:defRPr/>
            </a:pPr>
            <a:endParaRPr lang="de-DE" altLang="de-DE"/>
          </a:p>
        </p:txBody>
      </p:sp>
      <p:sp>
        <p:nvSpPr>
          <p:cNvPr id="14" name="Footer Placeholder 4">
            <a:extLst>
              <a:ext uri="{FF2B5EF4-FFF2-40B4-BE49-F238E27FC236}">
                <a16:creationId xmlns:a16="http://schemas.microsoft.com/office/drawing/2014/main" id="{1E930E9C-D591-895E-F616-E1755A9B601C}"/>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5" name="Slide Number Placeholder 5">
            <a:extLst>
              <a:ext uri="{FF2B5EF4-FFF2-40B4-BE49-F238E27FC236}">
                <a16:creationId xmlns:a16="http://schemas.microsoft.com/office/drawing/2014/main" id="{6D29BE30-50CF-26C4-82AF-E17A5F452CFE}"/>
              </a:ext>
            </a:extLst>
          </p:cNvPr>
          <p:cNvSpPr>
            <a:spLocks noGrp="1"/>
          </p:cNvSpPr>
          <p:nvPr>
            <p:ph type="sldNum" sz="quarter" idx="12"/>
          </p:nvPr>
        </p:nvSpPr>
        <p:spPr/>
        <p:txBody>
          <a:bodyPr/>
          <a:lstStyle>
            <a:lvl1pPr>
              <a:defRPr/>
            </a:lvl1pPr>
          </a:lstStyle>
          <a:p>
            <a:pPr>
              <a:defRPr/>
            </a:pPr>
            <a:fld id="{7D5CED0C-0B1E-450B-8BB5-2247EA03CB52}" type="slidenum">
              <a:rPr lang="de-DE" altLang="de-DE"/>
              <a:pPr>
                <a:defRPr/>
              </a:pPr>
              <a:t>‹Nr.›</a:t>
            </a:fld>
            <a:endParaRPr lang="de-DE" altLang="de-DE"/>
          </a:p>
        </p:txBody>
      </p:sp>
    </p:spTree>
    <p:extLst>
      <p:ext uri="{BB962C8B-B14F-4D97-AF65-F5344CB8AC3E}">
        <p14:creationId xmlns:p14="http://schemas.microsoft.com/office/powerpoint/2010/main" val="210671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graphicFrame>
        <p:nvGraphicFramePr>
          <p:cNvPr id="5" name="Objekt 7" hidden="1">
            <a:extLst>
              <a:ext uri="{FF2B5EF4-FFF2-40B4-BE49-F238E27FC236}">
                <a16:creationId xmlns:a16="http://schemas.microsoft.com/office/drawing/2014/main" id="{3F9B42FF-7059-0C8F-3F73-494084A1A38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6" name="think-cell Folie" r:id="rId4" imgW="344" imgH="344" progId="TCLayout.ActiveDocument.1">
                  <p:embed/>
                </p:oleObj>
              </mc:Choice>
              <mc:Fallback>
                <p:oleObj name="think-cell Folie" r:id="rId4" imgW="344" imgH="344" progId="TCLayout.ActiveDocument.1">
                  <p:embed/>
                  <p:pic>
                    <p:nvPicPr>
                      <p:cNvPr id="5122" name="Objekt 7" hidden="1">
                        <a:extLst>
                          <a:ext uri="{FF2B5EF4-FFF2-40B4-BE49-F238E27FC236}">
                            <a16:creationId xmlns:a16="http://schemas.microsoft.com/office/drawing/2014/main" id="{C6A00F1E-A7AB-573E-99F9-BD7782992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Grafik 3">
            <a:extLst>
              <a:ext uri="{FF2B5EF4-FFF2-40B4-BE49-F238E27FC236}">
                <a16:creationId xmlns:a16="http://schemas.microsoft.com/office/drawing/2014/main" id="{B147F111-7257-1B8C-3C76-E2EA23A2910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5">
            <a:extLst>
              <a:ext uri="{FF2B5EF4-FFF2-40B4-BE49-F238E27FC236}">
                <a16:creationId xmlns:a16="http://schemas.microsoft.com/office/drawing/2014/main" id="{9822ECC0-E441-4F85-60DE-543D877E55B1}"/>
              </a:ext>
            </a:extLst>
          </p:cNvPr>
          <p:cNvGrpSpPr>
            <a:grpSpLocks/>
          </p:cNvGrpSpPr>
          <p:nvPr userDrawn="1"/>
        </p:nvGrpSpPr>
        <p:grpSpPr bwMode="auto">
          <a:xfrm>
            <a:off x="0" y="0"/>
            <a:ext cx="107950" cy="5143500"/>
            <a:chOff x="0" y="0"/>
            <a:chExt cx="251520" cy="5893145"/>
          </a:xfrm>
        </p:grpSpPr>
        <p:sp>
          <p:nvSpPr>
            <p:cNvPr id="8" name="Rechteck 7">
              <a:extLst>
                <a:ext uri="{FF2B5EF4-FFF2-40B4-BE49-F238E27FC236}">
                  <a16:creationId xmlns:a16="http://schemas.microsoft.com/office/drawing/2014/main" id="{40B4633F-C29F-47F3-2EB6-07C3FCD14141}"/>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0129660D-F429-4CBD-C368-C2D697685190}"/>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3F940AD1-5A28-0640-085C-16C922B34217}"/>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F90BAB9F-A6C6-D846-6DD9-2041AF577EF0}"/>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BA68289F-B6D4-0AEE-B6FC-35F2F9ECF835}"/>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3" name="Grafik 7">
            <a:extLst>
              <a:ext uri="{FF2B5EF4-FFF2-40B4-BE49-F238E27FC236}">
                <a16:creationId xmlns:a16="http://schemas.microsoft.com/office/drawing/2014/main" id="{8285E194-FD58-7FC7-23C5-189A18DAFF2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14" name="Date Placeholder 4">
            <a:extLst>
              <a:ext uri="{FF2B5EF4-FFF2-40B4-BE49-F238E27FC236}">
                <a16:creationId xmlns:a16="http://schemas.microsoft.com/office/drawing/2014/main" id="{23521C62-4E41-5B58-960D-886D739DAEB6}"/>
              </a:ext>
            </a:extLst>
          </p:cNvPr>
          <p:cNvSpPr>
            <a:spLocks noGrp="1"/>
          </p:cNvSpPr>
          <p:nvPr>
            <p:ph type="dt" sz="half" idx="10"/>
          </p:nvPr>
        </p:nvSpPr>
        <p:spPr/>
        <p:txBody>
          <a:bodyPr/>
          <a:lstStyle>
            <a:lvl1pPr>
              <a:defRPr/>
            </a:lvl1pPr>
          </a:lstStyle>
          <a:p>
            <a:pPr>
              <a:defRPr/>
            </a:pPr>
            <a:endParaRPr lang="de-DE" altLang="de-DE"/>
          </a:p>
        </p:txBody>
      </p:sp>
      <p:sp>
        <p:nvSpPr>
          <p:cNvPr id="15" name="Footer Placeholder 5">
            <a:extLst>
              <a:ext uri="{FF2B5EF4-FFF2-40B4-BE49-F238E27FC236}">
                <a16:creationId xmlns:a16="http://schemas.microsoft.com/office/drawing/2014/main" id="{8A3D63D5-BA9C-905E-A9F4-61B6F9BF8ED7}"/>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6" name="Slide Number Placeholder 6">
            <a:extLst>
              <a:ext uri="{FF2B5EF4-FFF2-40B4-BE49-F238E27FC236}">
                <a16:creationId xmlns:a16="http://schemas.microsoft.com/office/drawing/2014/main" id="{1991EB3E-D57A-8139-9A09-8BF5A329FA4F}"/>
              </a:ext>
            </a:extLst>
          </p:cNvPr>
          <p:cNvSpPr>
            <a:spLocks noGrp="1"/>
          </p:cNvSpPr>
          <p:nvPr>
            <p:ph type="sldNum" sz="quarter" idx="12"/>
          </p:nvPr>
        </p:nvSpPr>
        <p:spPr/>
        <p:txBody>
          <a:bodyPr/>
          <a:lstStyle>
            <a:lvl1pPr>
              <a:defRPr/>
            </a:lvl1pPr>
          </a:lstStyle>
          <a:p>
            <a:pPr>
              <a:defRPr/>
            </a:pPr>
            <a:fld id="{1924094D-6F6C-48C4-A7E0-295DDA0A706F}" type="slidenum">
              <a:rPr lang="de-DE" altLang="de-DE"/>
              <a:pPr>
                <a:defRPr/>
              </a:pPr>
              <a:t>‹Nr.›</a:t>
            </a:fld>
            <a:endParaRPr lang="de-DE" altLang="de-DE"/>
          </a:p>
        </p:txBody>
      </p:sp>
    </p:spTree>
    <p:extLst>
      <p:ext uri="{BB962C8B-B14F-4D97-AF65-F5344CB8AC3E}">
        <p14:creationId xmlns:p14="http://schemas.microsoft.com/office/powerpoint/2010/main" val="269484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graphicFrame>
        <p:nvGraphicFramePr>
          <p:cNvPr id="7" name="Objekt 7" hidden="1">
            <a:extLst>
              <a:ext uri="{FF2B5EF4-FFF2-40B4-BE49-F238E27FC236}">
                <a16:creationId xmlns:a16="http://schemas.microsoft.com/office/drawing/2014/main" id="{3FACA47E-CD34-E5D7-A161-826D815422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0" name="think-cell Folie" r:id="rId4" imgW="344" imgH="344" progId="TCLayout.ActiveDocument.1">
                  <p:embed/>
                </p:oleObj>
              </mc:Choice>
              <mc:Fallback>
                <p:oleObj name="think-cell Folie" r:id="rId4" imgW="344" imgH="344" progId="TCLayout.ActiveDocument.1">
                  <p:embed/>
                  <p:pic>
                    <p:nvPicPr>
                      <p:cNvPr id="6146" name="Objekt 7" hidden="1">
                        <a:extLst>
                          <a:ext uri="{FF2B5EF4-FFF2-40B4-BE49-F238E27FC236}">
                            <a16:creationId xmlns:a16="http://schemas.microsoft.com/office/drawing/2014/main" id="{78F094F7-C9AB-3AA5-2DED-BA1282A0F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Grafik 3">
            <a:extLst>
              <a:ext uri="{FF2B5EF4-FFF2-40B4-BE49-F238E27FC236}">
                <a16:creationId xmlns:a16="http://schemas.microsoft.com/office/drawing/2014/main" id="{21244FF7-BCE2-58FD-7D62-FE5E873A371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5">
            <a:extLst>
              <a:ext uri="{FF2B5EF4-FFF2-40B4-BE49-F238E27FC236}">
                <a16:creationId xmlns:a16="http://schemas.microsoft.com/office/drawing/2014/main" id="{FF055C3F-4B27-F5D2-006C-FBCED1CE1DCA}"/>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05587B14-8BBF-7D4B-F852-6F5F6AAE7D64}"/>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673B5414-A0DA-9E99-35AD-4F630040A32C}"/>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3F39551F-0C37-542F-F6D9-77FD6DC8A9DD}"/>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361F8AFD-DE93-A4FA-84B1-97587F1737EE}"/>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676BFD08-5A6C-DE6E-0E35-7F28B0B54F07}"/>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5" name="Grafik 7">
            <a:extLst>
              <a:ext uri="{FF2B5EF4-FFF2-40B4-BE49-F238E27FC236}">
                <a16:creationId xmlns:a16="http://schemas.microsoft.com/office/drawing/2014/main" id="{7BEBA086-7128-0527-04C7-87D48FFE0F6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16" name="Date Placeholder 6">
            <a:extLst>
              <a:ext uri="{FF2B5EF4-FFF2-40B4-BE49-F238E27FC236}">
                <a16:creationId xmlns:a16="http://schemas.microsoft.com/office/drawing/2014/main" id="{2B1F1BE2-2C6B-A736-E6A3-F5B7D60F9A33}"/>
              </a:ext>
            </a:extLst>
          </p:cNvPr>
          <p:cNvSpPr>
            <a:spLocks noGrp="1"/>
          </p:cNvSpPr>
          <p:nvPr>
            <p:ph type="dt" sz="half" idx="10"/>
          </p:nvPr>
        </p:nvSpPr>
        <p:spPr/>
        <p:txBody>
          <a:bodyPr/>
          <a:lstStyle>
            <a:lvl1pPr>
              <a:defRPr/>
            </a:lvl1pPr>
          </a:lstStyle>
          <a:p>
            <a:pPr>
              <a:defRPr/>
            </a:pPr>
            <a:endParaRPr lang="de-DE" altLang="de-DE"/>
          </a:p>
        </p:txBody>
      </p:sp>
      <p:sp>
        <p:nvSpPr>
          <p:cNvPr id="17" name="Footer Placeholder 7">
            <a:extLst>
              <a:ext uri="{FF2B5EF4-FFF2-40B4-BE49-F238E27FC236}">
                <a16:creationId xmlns:a16="http://schemas.microsoft.com/office/drawing/2014/main" id="{DCBE9E8A-A46F-C5DF-DE34-77BD7ECD6E5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8" name="Slide Number Placeholder 8">
            <a:extLst>
              <a:ext uri="{FF2B5EF4-FFF2-40B4-BE49-F238E27FC236}">
                <a16:creationId xmlns:a16="http://schemas.microsoft.com/office/drawing/2014/main" id="{1B24623B-E51D-9A46-2998-B483FA2904DB}"/>
              </a:ext>
            </a:extLst>
          </p:cNvPr>
          <p:cNvSpPr>
            <a:spLocks noGrp="1"/>
          </p:cNvSpPr>
          <p:nvPr>
            <p:ph type="sldNum" sz="quarter" idx="12"/>
          </p:nvPr>
        </p:nvSpPr>
        <p:spPr/>
        <p:txBody>
          <a:bodyPr/>
          <a:lstStyle>
            <a:lvl1pPr>
              <a:defRPr/>
            </a:lvl1pPr>
          </a:lstStyle>
          <a:p>
            <a:pPr>
              <a:defRPr/>
            </a:pPr>
            <a:fld id="{88730F1E-CAA1-46EC-87BE-8AF04C33371F}" type="slidenum">
              <a:rPr lang="de-DE" altLang="de-DE"/>
              <a:pPr>
                <a:defRPr/>
              </a:pPr>
              <a:t>‹Nr.›</a:t>
            </a:fld>
            <a:endParaRPr lang="de-DE" altLang="de-DE"/>
          </a:p>
        </p:txBody>
      </p:sp>
    </p:spTree>
    <p:extLst>
      <p:ext uri="{BB962C8B-B14F-4D97-AF65-F5344CB8AC3E}">
        <p14:creationId xmlns:p14="http://schemas.microsoft.com/office/powerpoint/2010/main" val="295317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graphicFrame>
        <p:nvGraphicFramePr>
          <p:cNvPr id="3" name="Objekt 7" hidden="1">
            <a:extLst>
              <a:ext uri="{FF2B5EF4-FFF2-40B4-BE49-F238E27FC236}">
                <a16:creationId xmlns:a16="http://schemas.microsoft.com/office/drawing/2014/main" id="{9D89A5D5-4FC4-04F6-F750-C0BC870C7D1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4" name="think-cell Folie" r:id="rId4" imgW="344" imgH="344" progId="TCLayout.ActiveDocument.1">
                  <p:embed/>
                </p:oleObj>
              </mc:Choice>
              <mc:Fallback>
                <p:oleObj name="think-cell Folie" r:id="rId4" imgW="344" imgH="344" progId="TCLayout.ActiveDocument.1">
                  <p:embed/>
                  <p:pic>
                    <p:nvPicPr>
                      <p:cNvPr id="7170" name="Objekt 7" hidden="1">
                        <a:extLst>
                          <a:ext uri="{FF2B5EF4-FFF2-40B4-BE49-F238E27FC236}">
                            <a16:creationId xmlns:a16="http://schemas.microsoft.com/office/drawing/2014/main" id="{3E00F21A-53C0-7502-0D8C-E9AA917C8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Grafik 2">
            <a:extLst>
              <a:ext uri="{FF2B5EF4-FFF2-40B4-BE49-F238E27FC236}">
                <a16:creationId xmlns:a16="http://schemas.microsoft.com/office/drawing/2014/main" id="{31868F72-1B03-26F5-D591-C3B9D9F4E3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5">
            <a:extLst>
              <a:ext uri="{FF2B5EF4-FFF2-40B4-BE49-F238E27FC236}">
                <a16:creationId xmlns:a16="http://schemas.microsoft.com/office/drawing/2014/main" id="{2871C23F-7A00-5234-2402-701CF2559B3B}"/>
              </a:ext>
            </a:extLst>
          </p:cNvPr>
          <p:cNvGrpSpPr>
            <a:grpSpLocks/>
          </p:cNvGrpSpPr>
          <p:nvPr userDrawn="1"/>
        </p:nvGrpSpPr>
        <p:grpSpPr bwMode="auto">
          <a:xfrm>
            <a:off x="0" y="0"/>
            <a:ext cx="107950" cy="5143500"/>
            <a:chOff x="0" y="0"/>
            <a:chExt cx="251520" cy="5893145"/>
          </a:xfrm>
        </p:grpSpPr>
        <p:sp>
          <p:nvSpPr>
            <p:cNvPr id="6" name="Rechteck 5">
              <a:extLst>
                <a:ext uri="{FF2B5EF4-FFF2-40B4-BE49-F238E27FC236}">
                  <a16:creationId xmlns:a16="http://schemas.microsoft.com/office/drawing/2014/main" id="{A392136F-8AE6-6F32-C4D0-3E2E408384C0}"/>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7" name="Rechteck 6">
              <a:extLst>
                <a:ext uri="{FF2B5EF4-FFF2-40B4-BE49-F238E27FC236}">
                  <a16:creationId xmlns:a16="http://schemas.microsoft.com/office/drawing/2014/main" id="{BCB929B0-7042-6908-FA4F-D875C2A80CF9}"/>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AC9BBBA8-BFD5-0585-042C-E6989CF1596B}"/>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35D1A89A-E12B-8988-F290-B1DF5D9FD266}"/>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476FFA3B-4EFD-D34E-6950-5A3F968F6BD3}"/>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1" name="Grafik 7">
            <a:extLst>
              <a:ext uri="{FF2B5EF4-FFF2-40B4-BE49-F238E27FC236}">
                <a16:creationId xmlns:a16="http://schemas.microsoft.com/office/drawing/2014/main" id="{AC6D3F00-8269-AF7A-211A-C0F5465BAB6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a:t>Mastertitelformat bearbeiten</a:t>
            </a:r>
            <a:endParaRPr lang="en-US" dirty="0"/>
          </a:p>
        </p:txBody>
      </p:sp>
      <p:sp>
        <p:nvSpPr>
          <p:cNvPr id="12" name="Date Placeholder 2">
            <a:extLst>
              <a:ext uri="{FF2B5EF4-FFF2-40B4-BE49-F238E27FC236}">
                <a16:creationId xmlns:a16="http://schemas.microsoft.com/office/drawing/2014/main" id="{4A32FDE2-DFAC-4028-AF8E-A42EA984DDA2}"/>
              </a:ext>
            </a:extLst>
          </p:cNvPr>
          <p:cNvSpPr>
            <a:spLocks noGrp="1"/>
          </p:cNvSpPr>
          <p:nvPr>
            <p:ph type="dt" sz="half" idx="10"/>
          </p:nvPr>
        </p:nvSpPr>
        <p:spPr/>
        <p:txBody>
          <a:bodyPr/>
          <a:lstStyle>
            <a:lvl1pPr>
              <a:defRPr/>
            </a:lvl1pPr>
          </a:lstStyle>
          <a:p>
            <a:pPr>
              <a:defRPr/>
            </a:pPr>
            <a:endParaRPr lang="de-DE" altLang="de-DE"/>
          </a:p>
        </p:txBody>
      </p:sp>
      <p:sp>
        <p:nvSpPr>
          <p:cNvPr id="13" name="Footer Placeholder 3">
            <a:extLst>
              <a:ext uri="{FF2B5EF4-FFF2-40B4-BE49-F238E27FC236}">
                <a16:creationId xmlns:a16="http://schemas.microsoft.com/office/drawing/2014/main" id="{E158F040-A4C1-0BC1-D542-31767D6A6A3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4" name="Slide Number Placeholder 4">
            <a:extLst>
              <a:ext uri="{FF2B5EF4-FFF2-40B4-BE49-F238E27FC236}">
                <a16:creationId xmlns:a16="http://schemas.microsoft.com/office/drawing/2014/main" id="{9ACB7FD8-3A45-427D-4734-29613730DF62}"/>
              </a:ext>
            </a:extLst>
          </p:cNvPr>
          <p:cNvSpPr>
            <a:spLocks noGrp="1"/>
          </p:cNvSpPr>
          <p:nvPr>
            <p:ph type="sldNum" sz="quarter" idx="12"/>
          </p:nvPr>
        </p:nvSpPr>
        <p:spPr/>
        <p:txBody>
          <a:bodyPr/>
          <a:lstStyle>
            <a:lvl1pPr>
              <a:defRPr/>
            </a:lvl1pPr>
          </a:lstStyle>
          <a:p>
            <a:pPr>
              <a:defRPr/>
            </a:pPr>
            <a:fld id="{0FE6710B-3A35-4700-BB3C-0F1EA1C03E09}" type="slidenum">
              <a:rPr lang="de-DE" altLang="de-DE"/>
              <a:pPr>
                <a:defRPr/>
              </a:pPr>
              <a:t>‹Nr.›</a:t>
            </a:fld>
            <a:endParaRPr lang="de-DE" altLang="de-DE"/>
          </a:p>
        </p:txBody>
      </p:sp>
    </p:spTree>
    <p:extLst>
      <p:ext uri="{BB962C8B-B14F-4D97-AF65-F5344CB8AC3E}">
        <p14:creationId xmlns:p14="http://schemas.microsoft.com/office/powerpoint/2010/main" val="24251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2" name="Objekt 7" hidden="1">
            <a:extLst>
              <a:ext uri="{FF2B5EF4-FFF2-40B4-BE49-F238E27FC236}">
                <a16:creationId xmlns:a16="http://schemas.microsoft.com/office/drawing/2014/main" id="{42A6E5E0-743B-5126-2CE9-2443C76FB4A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8" name="think-cell Folie" r:id="rId4" imgW="344" imgH="344" progId="TCLayout.ActiveDocument.1">
                  <p:embed/>
                </p:oleObj>
              </mc:Choice>
              <mc:Fallback>
                <p:oleObj name="think-cell Folie" r:id="rId4" imgW="344" imgH="344" progId="TCLayout.ActiveDocument.1">
                  <p:embed/>
                  <p:pic>
                    <p:nvPicPr>
                      <p:cNvPr id="8194" name="Objekt 7" hidden="1">
                        <a:extLst>
                          <a:ext uri="{FF2B5EF4-FFF2-40B4-BE49-F238E27FC236}">
                            <a16:creationId xmlns:a16="http://schemas.microsoft.com/office/drawing/2014/main" id="{8220EE5B-4B1F-5FB5-D365-F358C3BD5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Grafik 3">
            <a:extLst>
              <a:ext uri="{FF2B5EF4-FFF2-40B4-BE49-F238E27FC236}">
                <a16:creationId xmlns:a16="http://schemas.microsoft.com/office/drawing/2014/main" id="{D401FB3E-E12A-99C9-2714-FB64BEC8B36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ieren 5">
            <a:extLst>
              <a:ext uri="{FF2B5EF4-FFF2-40B4-BE49-F238E27FC236}">
                <a16:creationId xmlns:a16="http://schemas.microsoft.com/office/drawing/2014/main" id="{2D723487-200F-A0A4-EDC3-160A4D7B38B0}"/>
              </a:ext>
            </a:extLst>
          </p:cNvPr>
          <p:cNvGrpSpPr>
            <a:grpSpLocks/>
          </p:cNvGrpSpPr>
          <p:nvPr userDrawn="1"/>
        </p:nvGrpSpPr>
        <p:grpSpPr bwMode="auto">
          <a:xfrm>
            <a:off x="0" y="0"/>
            <a:ext cx="107950" cy="5143500"/>
            <a:chOff x="0" y="0"/>
            <a:chExt cx="251520" cy="5893145"/>
          </a:xfrm>
        </p:grpSpPr>
        <p:sp>
          <p:nvSpPr>
            <p:cNvPr id="5" name="Rechteck 4">
              <a:extLst>
                <a:ext uri="{FF2B5EF4-FFF2-40B4-BE49-F238E27FC236}">
                  <a16:creationId xmlns:a16="http://schemas.microsoft.com/office/drawing/2014/main" id="{3FB8A345-B6F8-4A0A-F76B-18663FDBEA4E}"/>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6" name="Rechteck 5">
              <a:extLst>
                <a:ext uri="{FF2B5EF4-FFF2-40B4-BE49-F238E27FC236}">
                  <a16:creationId xmlns:a16="http://schemas.microsoft.com/office/drawing/2014/main" id="{03A7E2A1-EF7C-4B7B-D272-23411FDC9E73}"/>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7" name="Rechteck 6">
              <a:extLst>
                <a:ext uri="{FF2B5EF4-FFF2-40B4-BE49-F238E27FC236}">
                  <a16:creationId xmlns:a16="http://schemas.microsoft.com/office/drawing/2014/main" id="{C904E3F4-CAEC-71CD-9423-DC99ABB8306E}"/>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Rechteck 7">
              <a:extLst>
                <a:ext uri="{FF2B5EF4-FFF2-40B4-BE49-F238E27FC236}">
                  <a16:creationId xmlns:a16="http://schemas.microsoft.com/office/drawing/2014/main" id="{64C18413-E312-2C27-50D4-69E56D21FEF7}"/>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EA64D4AC-ED15-BA21-698A-5BE5A51040CB}"/>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 name="Grafik 7">
            <a:extLst>
              <a:ext uri="{FF2B5EF4-FFF2-40B4-BE49-F238E27FC236}">
                <a16:creationId xmlns:a16="http://schemas.microsoft.com/office/drawing/2014/main" id="{5803CC22-9D57-183F-FD15-278AC19F7CA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
            <a:extLst>
              <a:ext uri="{FF2B5EF4-FFF2-40B4-BE49-F238E27FC236}">
                <a16:creationId xmlns:a16="http://schemas.microsoft.com/office/drawing/2014/main" id="{C294CDAB-F5EC-CBE8-A6F5-30732A8B1E36}"/>
              </a:ext>
            </a:extLst>
          </p:cNvPr>
          <p:cNvSpPr>
            <a:spLocks noGrp="1"/>
          </p:cNvSpPr>
          <p:nvPr>
            <p:ph type="dt" sz="half" idx="10"/>
          </p:nvPr>
        </p:nvSpPr>
        <p:spPr/>
        <p:txBody>
          <a:bodyPr/>
          <a:lstStyle>
            <a:lvl1pPr>
              <a:defRPr/>
            </a:lvl1pPr>
          </a:lstStyle>
          <a:p>
            <a:pPr>
              <a:defRPr/>
            </a:pPr>
            <a:endParaRPr lang="de-DE" altLang="de-DE"/>
          </a:p>
        </p:txBody>
      </p:sp>
      <p:sp>
        <p:nvSpPr>
          <p:cNvPr id="12" name="Footer Placeholder 2">
            <a:extLst>
              <a:ext uri="{FF2B5EF4-FFF2-40B4-BE49-F238E27FC236}">
                <a16:creationId xmlns:a16="http://schemas.microsoft.com/office/drawing/2014/main" id="{93B54B5D-B38E-93BD-5519-483A15397AE6}"/>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3" name="Slide Number Placeholder 3">
            <a:extLst>
              <a:ext uri="{FF2B5EF4-FFF2-40B4-BE49-F238E27FC236}">
                <a16:creationId xmlns:a16="http://schemas.microsoft.com/office/drawing/2014/main" id="{AAA5879A-8C68-A406-2335-7C48BA3F122F}"/>
              </a:ext>
            </a:extLst>
          </p:cNvPr>
          <p:cNvSpPr>
            <a:spLocks noGrp="1"/>
          </p:cNvSpPr>
          <p:nvPr>
            <p:ph type="sldNum" sz="quarter" idx="12"/>
          </p:nvPr>
        </p:nvSpPr>
        <p:spPr/>
        <p:txBody>
          <a:bodyPr/>
          <a:lstStyle>
            <a:lvl1pPr>
              <a:defRPr/>
            </a:lvl1pPr>
          </a:lstStyle>
          <a:p>
            <a:pPr>
              <a:defRPr/>
            </a:pPr>
            <a:fld id="{D643E011-B77A-4E90-8C20-CA6F08DE72E5}" type="slidenum">
              <a:rPr lang="de-DE" altLang="de-DE"/>
              <a:pPr>
                <a:defRPr/>
              </a:pPr>
              <a:t>‹Nr.›</a:t>
            </a:fld>
            <a:endParaRPr lang="de-DE" altLang="de-DE"/>
          </a:p>
        </p:txBody>
      </p:sp>
    </p:spTree>
    <p:extLst>
      <p:ext uri="{BB962C8B-B14F-4D97-AF65-F5344CB8AC3E}">
        <p14:creationId xmlns:p14="http://schemas.microsoft.com/office/powerpoint/2010/main" val="274749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aphicFrame>
        <p:nvGraphicFramePr>
          <p:cNvPr id="5" name="Objekt 7" hidden="1">
            <a:extLst>
              <a:ext uri="{FF2B5EF4-FFF2-40B4-BE49-F238E27FC236}">
                <a16:creationId xmlns:a16="http://schemas.microsoft.com/office/drawing/2014/main" id="{5A85EC80-F275-5B38-D283-72A22EF605A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2" name="think-cell Folie" r:id="rId4" imgW="344" imgH="344" progId="TCLayout.ActiveDocument.1">
                  <p:embed/>
                </p:oleObj>
              </mc:Choice>
              <mc:Fallback>
                <p:oleObj name="think-cell Folie" r:id="rId4" imgW="344" imgH="344" progId="TCLayout.ActiveDocument.1">
                  <p:embed/>
                  <p:pic>
                    <p:nvPicPr>
                      <p:cNvPr id="9218" name="Objekt 7" hidden="1">
                        <a:extLst>
                          <a:ext uri="{FF2B5EF4-FFF2-40B4-BE49-F238E27FC236}">
                            <a16:creationId xmlns:a16="http://schemas.microsoft.com/office/drawing/2014/main" id="{BD3E20EB-56D1-BAFD-5896-A5AB6C542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Grafik 3">
            <a:extLst>
              <a:ext uri="{FF2B5EF4-FFF2-40B4-BE49-F238E27FC236}">
                <a16:creationId xmlns:a16="http://schemas.microsoft.com/office/drawing/2014/main" id="{30E0B634-67CE-B16B-79E1-8D143893702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5">
            <a:extLst>
              <a:ext uri="{FF2B5EF4-FFF2-40B4-BE49-F238E27FC236}">
                <a16:creationId xmlns:a16="http://schemas.microsoft.com/office/drawing/2014/main" id="{485738A9-82E8-A09B-AB66-C42B89655ACA}"/>
              </a:ext>
            </a:extLst>
          </p:cNvPr>
          <p:cNvGrpSpPr>
            <a:grpSpLocks/>
          </p:cNvGrpSpPr>
          <p:nvPr userDrawn="1"/>
        </p:nvGrpSpPr>
        <p:grpSpPr bwMode="auto">
          <a:xfrm>
            <a:off x="0" y="0"/>
            <a:ext cx="107950" cy="5143500"/>
            <a:chOff x="0" y="0"/>
            <a:chExt cx="251520" cy="5893145"/>
          </a:xfrm>
        </p:grpSpPr>
        <p:sp>
          <p:nvSpPr>
            <p:cNvPr id="8" name="Rechteck 7">
              <a:extLst>
                <a:ext uri="{FF2B5EF4-FFF2-40B4-BE49-F238E27FC236}">
                  <a16:creationId xmlns:a16="http://schemas.microsoft.com/office/drawing/2014/main" id="{07C88F45-5BDE-A2B9-2106-6D155C3D8F2B}"/>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AF710DD9-7F41-EF60-4B72-4600344B0E36}"/>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70B57622-8C97-67BA-073A-AD22827D967F}"/>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2A9521E5-8D9F-3213-F169-7262CC655AED}"/>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30AD821B-3D99-8C2C-F261-58B1BD929602}"/>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3" name="Grafik 7">
            <a:extLst>
              <a:ext uri="{FF2B5EF4-FFF2-40B4-BE49-F238E27FC236}">
                <a16:creationId xmlns:a16="http://schemas.microsoft.com/office/drawing/2014/main" id="{68A0F06E-2387-11D7-05DE-A6881509F91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14" name="Date Placeholder 4">
            <a:extLst>
              <a:ext uri="{FF2B5EF4-FFF2-40B4-BE49-F238E27FC236}">
                <a16:creationId xmlns:a16="http://schemas.microsoft.com/office/drawing/2014/main" id="{F5415804-77ED-1DD5-9B71-70684528A706}"/>
              </a:ext>
            </a:extLst>
          </p:cNvPr>
          <p:cNvSpPr>
            <a:spLocks noGrp="1"/>
          </p:cNvSpPr>
          <p:nvPr>
            <p:ph type="dt" sz="half" idx="10"/>
          </p:nvPr>
        </p:nvSpPr>
        <p:spPr/>
        <p:txBody>
          <a:bodyPr/>
          <a:lstStyle>
            <a:lvl1pPr>
              <a:defRPr/>
            </a:lvl1pPr>
          </a:lstStyle>
          <a:p>
            <a:pPr>
              <a:defRPr/>
            </a:pPr>
            <a:endParaRPr lang="de-DE" altLang="de-DE"/>
          </a:p>
        </p:txBody>
      </p:sp>
      <p:sp>
        <p:nvSpPr>
          <p:cNvPr id="15" name="Footer Placeholder 5">
            <a:extLst>
              <a:ext uri="{FF2B5EF4-FFF2-40B4-BE49-F238E27FC236}">
                <a16:creationId xmlns:a16="http://schemas.microsoft.com/office/drawing/2014/main" id="{6C35D379-1F77-0496-06FB-D4C3914300F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6" name="Slide Number Placeholder 6">
            <a:extLst>
              <a:ext uri="{FF2B5EF4-FFF2-40B4-BE49-F238E27FC236}">
                <a16:creationId xmlns:a16="http://schemas.microsoft.com/office/drawing/2014/main" id="{1865B51B-5122-8860-5173-65A2EE758C9C}"/>
              </a:ext>
            </a:extLst>
          </p:cNvPr>
          <p:cNvSpPr>
            <a:spLocks noGrp="1"/>
          </p:cNvSpPr>
          <p:nvPr>
            <p:ph type="sldNum" sz="quarter" idx="12"/>
          </p:nvPr>
        </p:nvSpPr>
        <p:spPr/>
        <p:txBody>
          <a:bodyPr/>
          <a:lstStyle>
            <a:lvl1pPr>
              <a:defRPr/>
            </a:lvl1pPr>
          </a:lstStyle>
          <a:p>
            <a:pPr>
              <a:defRPr/>
            </a:pPr>
            <a:fld id="{64E23BA1-7221-413A-ABCB-081634A1F372}" type="slidenum">
              <a:rPr lang="de-DE" altLang="de-DE"/>
              <a:pPr>
                <a:defRPr/>
              </a:pPr>
              <a:t>‹Nr.›</a:t>
            </a:fld>
            <a:endParaRPr lang="de-DE" altLang="de-DE"/>
          </a:p>
        </p:txBody>
      </p:sp>
    </p:spTree>
    <p:extLst>
      <p:ext uri="{BB962C8B-B14F-4D97-AF65-F5344CB8AC3E}">
        <p14:creationId xmlns:p14="http://schemas.microsoft.com/office/powerpoint/2010/main" val="371305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aphicFrame>
        <p:nvGraphicFramePr>
          <p:cNvPr id="5" name="Objekt 7" hidden="1">
            <a:extLst>
              <a:ext uri="{FF2B5EF4-FFF2-40B4-BE49-F238E27FC236}">
                <a16:creationId xmlns:a16="http://schemas.microsoft.com/office/drawing/2014/main" id="{93EB8645-E65A-A554-B9F7-A58AB85F357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6" name="think-cell Folie" r:id="rId4" imgW="344" imgH="344" progId="TCLayout.ActiveDocument.1">
                  <p:embed/>
                </p:oleObj>
              </mc:Choice>
              <mc:Fallback>
                <p:oleObj name="think-cell Folie" r:id="rId4" imgW="344" imgH="344" progId="TCLayout.ActiveDocument.1">
                  <p:embed/>
                  <p:pic>
                    <p:nvPicPr>
                      <p:cNvPr id="10242" name="Objekt 7" hidden="1">
                        <a:extLst>
                          <a:ext uri="{FF2B5EF4-FFF2-40B4-BE49-F238E27FC236}">
                            <a16:creationId xmlns:a16="http://schemas.microsoft.com/office/drawing/2014/main" id="{95DEAD00-4CBE-4C7F-7696-1F718843E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Grafik 3">
            <a:extLst>
              <a:ext uri="{FF2B5EF4-FFF2-40B4-BE49-F238E27FC236}">
                <a16:creationId xmlns:a16="http://schemas.microsoft.com/office/drawing/2014/main" id="{6DC0DA73-2E07-864D-78EC-438079B82D2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5">
            <a:extLst>
              <a:ext uri="{FF2B5EF4-FFF2-40B4-BE49-F238E27FC236}">
                <a16:creationId xmlns:a16="http://schemas.microsoft.com/office/drawing/2014/main" id="{6C0BDCFE-B81B-E5F3-1622-62FCF9ED9CAD}"/>
              </a:ext>
            </a:extLst>
          </p:cNvPr>
          <p:cNvGrpSpPr>
            <a:grpSpLocks/>
          </p:cNvGrpSpPr>
          <p:nvPr userDrawn="1"/>
        </p:nvGrpSpPr>
        <p:grpSpPr bwMode="auto">
          <a:xfrm>
            <a:off x="0" y="0"/>
            <a:ext cx="107950" cy="5143500"/>
            <a:chOff x="0" y="0"/>
            <a:chExt cx="251520" cy="5893145"/>
          </a:xfrm>
        </p:grpSpPr>
        <p:sp>
          <p:nvSpPr>
            <p:cNvPr id="8" name="Rechteck 7">
              <a:extLst>
                <a:ext uri="{FF2B5EF4-FFF2-40B4-BE49-F238E27FC236}">
                  <a16:creationId xmlns:a16="http://schemas.microsoft.com/office/drawing/2014/main" id="{4895C039-5717-FE0A-68C6-577B48FA6CF0}"/>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Rechteck 8">
              <a:extLst>
                <a:ext uri="{FF2B5EF4-FFF2-40B4-BE49-F238E27FC236}">
                  <a16:creationId xmlns:a16="http://schemas.microsoft.com/office/drawing/2014/main" id="{E50086DE-E683-04F1-D9C6-392DECEBACC9}"/>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Rechteck 9">
              <a:extLst>
                <a:ext uri="{FF2B5EF4-FFF2-40B4-BE49-F238E27FC236}">
                  <a16:creationId xmlns:a16="http://schemas.microsoft.com/office/drawing/2014/main" id="{B75E5084-3104-0535-B2E6-02AEC8EA7CFD}"/>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BEA7DB57-AB6F-A961-D8F2-33C8434F5E07}"/>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E3FDE73C-8608-2974-B0DF-064D1F95A52E}"/>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3" name="Grafik 7">
            <a:extLst>
              <a:ext uri="{FF2B5EF4-FFF2-40B4-BE49-F238E27FC236}">
                <a16:creationId xmlns:a16="http://schemas.microsoft.com/office/drawing/2014/main" id="{A8EE3DD7-A3A9-AC5D-F836-4DECBA1E952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14" name="Date Placeholder 4">
            <a:extLst>
              <a:ext uri="{FF2B5EF4-FFF2-40B4-BE49-F238E27FC236}">
                <a16:creationId xmlns:a16="http://schemas.microsoft.com/office/drawing/2014/main" id="{898A0E04-58B4-B5E2-7544-4E449502471D}"/>
              </a:ext>
            </a:extLst>
          </p:cNvPr>
          <p:cNvSpPr>
            <a:spLocks noGrp="1"/>
          </p:cNvSpPr>
          <p:nvPr>
            <p:ph type="dt" sz="half" idx="10"/>
          </p:nvPr>
        </p:nvSpPr>
        <p:spPr/>
        <p:txBody>
          <a:bodyPr/>
          <a:lstStyle>
            <a:lvl1pPr>
              <a:defRPr/>
            </a:lvl1pPr>
          </a:lstStyle>
          <a:p>
            <a:pPr>
              <a:defRPr/>
            </a:pPr>
            <a:endParaRPr lang="de-DE" altLang="de-DE"/>
          </a:p>
        </p:txBody>
      </p:sp>
      <p:sp>
        <p:nvSpPr>
          <p:cNvPr id="15" name="Footer Placeholder 5">
            <a:extLst>
              <a:ext uri="{FF2B5EF4-FFF2-40B4-BE49-F238E27FC236}">
                <a16:creationId xmlns:a16="http://schemas.microsoft.com/office/drawing/2014/main" id="{D0E7E695-DF8A-FA8A-E445-A8BF0792BF9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16" name="Slide Number Placeholder 6">
            <a:extLst>
              <a:ext uri="{FF2B5EF4-FFF2-40B4-BE49-F238E27FC236}">
                <a16:creationId xmlns:a16="http://schemas.microsoft.com/office/drawing/2014/main" id="{01AB2D84-ADEA-83A0-FDE7-6862E652EE50}"/>
              </a:ext>
            </a:extLst>
          </p:cNvPr>
          <p:cNvSpPr>
            <a:spLocks noGrp="1"/>
          </p:cNvSpPr>
          <p:nvPr>
            <p:ph type="sldNum" sz="quarter" idx="12"/>
          </p:nvPr>
        </p:nvSpPr>
        <p:spPr/>
        <p:txBody>
          <a:bodyPr/>
          <a:lstStyle>
            <a:lvl1pPr>
              <a:defRPr/>
            </a:lvl1pPr>
          </a:lstStyle>
          <a:p>
            <a:pPr>
              <a:defRPr/>
            </a:pPr>
            <a:fld id="{126700F1-386A-4110-B3BB-23B12923C6D9}" type="slidenum">
              <a:rPr lang="de-DE" altLang="de-DE"/>
              <a:pPr>
                <a:defRPr/>
              </a:pPr>
              <a:t>‹Nr.›</a:t>
            </a:fld>
            <a:endParaRPr lang="de-DE" altLang="de-DE"/>
          </a:p>
        </p:txBody>
      </p:sp>
    </p:spTree>
    <p:extLst>
      <p:ext uri="{BB962C8B-B14F-4D97-AF65-F5344CB8AC3E}">
        <p14:creationId xmlns:p14="http://schemas.microsoft.com/office/powerpoint/2010/main" val="6159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kt 7" hidden="1">
            <a:extLst>
              <a:ext uri="{FF2B5EF4-FFF2-40B4-BE49-F238E27FC236}">
                <a16:creationId xmlns:a16="http://schemas.microsoft.com/office/drawing/2014/main" id="{8533DA67-D8C3-EF0F-9394-FDAF79F70D9F}"/>
              </a:ext>
            </a:extLst>
          </p:cNvPr>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0" name="think-cell Folie" r:id="rId16" imgW="344" imgH="344" progId="TCLayout.ActiveDocument.1">
                  <p:embed/>
                </p:oleObj>
              </mc:Choice>
              <mc:Fallback>
                <p:oleObj name="think-cell Folie" r:id="rId16" imgW="344" imgH="344" progId="TCLayout.ActiveDocument.1">
                  <p:embed/>
                  <p:pic>
                    <p:nvPicPr>
                      <p:cNvPr id="0" name="Objek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a:extLst>
              <a:ext uri="{FF2B5EF4-FFF2-40B4-BE49-F238E27FC236}">
                <a16:creationId xmlns:a16="http://schemas.microsoft.com/office/drawing/2014/main" id="{2CF07EB7-489D-5132-7ABF-333A2E9E46C3}"/>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8" name="Text Placeholder 2">
            <a:extLst>
              <a:ext uri="{FF2B5EF4-FFF2-40B4-BE49-F238E27FC236}">
                <a16:creationId xmlns:a16="http://schemas.microsoft.com/office/drawing/2014/main" id="{2161E2BF-861E-7494-9903-3C7AA541DA1F}"/>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F5FFD711-5393-95F1-2E1C-DAF1383B234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407049E0-FB3A-A5CE-3FC2-46E71B97FB3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C4CC475D-4896-3D30-6E0E-5CDA93CD1D1C}"/>
              </a:ext>
            </a:extLst>
          </p:cNvPr>
          <p:cNvSpPr>
            <a:spLocks noGrp="1"/>
          </p:cNvSpPr>
          <p:nvPr>
            <p:ph type="sldNum" sz="quarter" idx="4"/>
          </p:nvPr>
        </p:nvSpPr>
        <p:spPr>
          <a:xfrm>
            <a:off x="5003800" y="4773613"/>
            <a:ext cx="20574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0294FEAF-F6BC-47ED-B116-1FED4924200C}" type="slidenum">
              <a:rPr lang="en-US" altLang="de-DE"/>
              <a:pPr>
                <a:defRPr/>
              </a:pPr>
              <a:t>‹Nr.›</a:t>
            </a:fld>
            <a:endParaRPr lang="en-US" altLang="de-DE"/>
          </a:p>
        </p:txBody>
      </p:sp>
      <p:pic>
        <p:nvPicPr>
          <p:cNvPr id="1032" name="Grafik 3">
            <a:extLst>
              <a:ext uri="{FF2B5EF4-FFF2-40B4-BE49-F238E27FC236}">
                <a16:creationId xmlns:a16="http://schemas.microsoft.com/office/drawing/2014/main" id="{E0A10C7A-4A2D-FCAF-3DE3-E5E31A6F6376}"/>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uppieren 5">
            <a:extLst>
              <a:ext uri="{FF2B5EF4-FFF2-40B4-BE49-F238E27FC236}">
                <a16:creationId xmlns:a16="http://schemas.microsoft.com/office/drawing/2014/main" id="{5CFF7354-43D0-8EDE-6002-E5DC92AE2F7F}"/>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69E39852-FCA8-A4DF-7619-17A4D58723A6}"/>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007A2B84-757F-406F-248C-A7BE890C0C51}"/>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A3B4CE9D-F101-30B2-36FA-2FF449BE8D03}"/>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85A22B0A-4299-B64C-ECC3-B7D08C3E9F86}"/>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25E1E689-04D5-58A1-5AE6-F5CABB0C20E1}"/>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4" name="Grafik 7">
            <a:extLst>
              <a:ext uri="{FF2B5EF4-FFF2-40B4-BE49-F238E27FC236}">
                <a16:creationId xmlns:a16="http://schemas.microsoft.com/office/drawing/2014/main" id="{AD40CAB2-F9E2-171B-7D24-6044F5FB06A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 id="2147484593" r:id="rId12"/>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11" Type="http://schemas.microsoft.com/office/2007/relationships/diagramDrawing" Target="../diagrams/drawing1.xml"/><Relationship Id="rId5" Type="http://schemas.openxmlformats.org/officeDocument/2006/relationships/oleObject" Target="../embeddings/oleObject19.bin"/><Relationship Id="rId10" Type="http://schemas.openxmlformats.org/officeDocument/2006/relationships/diagramColors" Target="../diagrams/colors1.xml"/><Relationship Id="rId4" Type="http://schemas.openxmlformats.org/officeDocument/2006/relationships/notesSlide" Target="../notesSlides/notesSlide21.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diagramData" Target="../diagrams/data2.xml"/><Relationship Id="rId5" Type="http://schemas.openxmlformats.org/officeDocument/2006/relationships/image" Target="../media/image1.emf"/><Relationship Id="rId10" Type="http://schemas.microsoft.com/office/2007/relationships/diagramDrawing" Target="../diagrams/drawing2.xml"/><Relationship Id="rId4" Type="http://schemas.openxmlformats.org/officeDocument/2006/relationships/oleObject" Target="../embeddings/oleObject20.bin"/><Relationship Id="rId9" Type="http://schemas.openxmlformats.org/officeDocument/2006/relationships/diagramColors" Target="../diagrams/colors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21.emf"/><Relationship Id="rId5" Type="http://schemas.openxmlformats.org/officeDocument/2006/relationships/oleObject" Target="../embeddings/oleObject21.bin"/><Relationship Id="rId4"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7.emf"/><Relationship Id="rId5" Type="http://schemas.openxmlformats.org/officeDocument/2006/relationships/oleObject" Target="../embeddings/oleObject24.bin"/><Relationship Id="rId4"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1.emf"/><Relationship Id="rId5" Type="http://schemas.openxmlformats.org/officeDocument/2006/relationships/oleObject" Target="../embeddings/oleObject25.bin"/><Relationship Id="rId4" Type="http://schemas.openxmlformats.org/officeDocument/2006/relationships/notesSlide" Target="../notesSlides/notesSlide24.xml"/><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21.emf"/><Relationship Id="rId5" Type="http://schemas.openxmlformats.org/officeDocument/2006/relationships/oleObject" Target="../embeddings/oleObject26.bin"/><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21.emf"/><Relationship Id="rId5" Type="http://schemas.openxmlformats.org/officeDocument/2006/relationships/oleObject" Target="../embeddings/oleObject27.bin"/><Relationship Id="rId4"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slideLayout" Target="../slideLayouts/slideLayout2.xml"/><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tags" Target="../tags/tag29.xml"/><Relationship Id="rId16" Type="http://schemas.openxmlformats.org/officeDocument/2006/relationships/image" Target="../media/image40.jpeg"/><Relationship Id="rId1" Type="http://schemas.openxmlformats.org/officeDocument/2006/relationships/vmlDrawing" Target="../drawings/vmlDrawing28.vml"/><Relationship Id="rId6" Type="http://schemas.openxmlformats.org/officeDocument/2006/relationships/image" Target="../media/image21.emf"/><Relationship Id="rId11" Type="http://schemas.openxmlformats.org/officeDocument/2006/relationships/image" Target="../media/image35.png"/><Relationship Id="rId5" Type="http://schemas.openxmlformats.org/officeDocument/2006/relationships/oleObject" Target="../embeddings/oleObject28.bin"/><Relationship Id="rId15" Type="http://schemas.openxmlformats.org/officeDocument/2006/relationships/image" Target="../media/image39.jpeg"/><Relationship Id="rId10" Type="http://schemas.openxmlformats.org/officeDocument/2006/relationships/image" Target="../media/image34.png"/><Relationship Id="rId4" Type="http://schemas.openxmlformats.org/officeDocument/2006/relationships/notesSlide" Target="../notesSlides/notesSlide27.xml"/><Relationship Id="rId9" Type="http://schemas.openxmlformats.org/officeDocument/2006/relationships/image" Target="../media/image33.png"/><Relationship Id="rId1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27.emf"/><Relationship Id="rId5" Type="http://schemas.openxmlformats.org/officeDocument/2006/relationships/oleObject" Target="../embeddings/oleObject29.bin"/><Relationship Id="rId4"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2.xml"/><Relationship Id="rId7" Type="http://schemas.openxmlformats.org/officeDocument/2006/relationships/diagramData" Target="../diagrams/data3.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1.emf"/><Relationship Id="rId11" Type="http://schemas.microsoft.com/office/2007/relationships/diagramDrawing" Target="../diagrams/drawing3.xml"/><Relationship Id="rId5" Type="http://schemas.openxmlformats.org/officeDocument/2006/relationships/oleObject" Target="../embeddings/oleObject31.bin"/><Relationship Id="rId10" Type="http://schemas.openxmlformats.org/officeDocument/2006/relationships/diagramColors" Target="../diagrams/colors3.xml"/><Relationship Id="rId4" Type="http://schemas.openxmlformats.org/officeDocument/2006/relationships/notesSlide" Target="../notesSlides/notesSlide29.xml"/><Relationship Id="rId9"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1.emf"/><Relationship Id="rId5" Type="http://schemas.openxmlformats.org/officeDocument/2006/relationships/oleObject" Target="../embeddings/oleObject32.bin"/><Relationship Id="rId10" Type="http://schemas.openxmlformats.org/officeDocument/2006/relationships/image" Target="../media/image45.png"/><Relationship Id="rId4" Type="http://schemas.openxmlformats.org/officeDocument/2006/relationships/notesSlide" Target="../notesSlides/notesSlide30.xml"/><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6.jpe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1.emf"/><Relationship Id="rId5" Type="http://schemas.openxmlformats.org/officeDocument/2006/relationships/oleObject" Target="../embeddings/oleObject33.bin"/><Relationship Id="rId4"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1.emf"/><Relationship Id="rId5" Type="http://schemas.openxmlformats.org/officeDocument/2006/relationships/oleObject" Target="../embeddings/oleObject34.bin"/><Relationship Id="rId4"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2.xml"/><Relationship Id="rId7" Type="http://schemas.openxmlformats.org/officeDocument/2006/relationships/diagramData" Target="../diagrams/data4.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27.emf"/><Relationship Id="rId11" Type="http://schemas.microsoft.com/office/2007/relationships/diagramDrawing" Target="../diagrams/drawing4.xml"/><Relationship Id="rId5" Type="http://schemas.openxmlformats.org/officeDocument/2006/relationships/oleObject" Target="../embeddings/oleObject36.bin"/><Relationship Id="rId10" Type="http://schemas.openxmlformats.org/officeDocument/2006/relationships/diagramColors" Target="../diagrams/colors4.xml"/><Relationship Id="rId4" Type="http://schemas.openxmlformats.org/officeDocument/2006/relationships/notesSlide" Target="../notesSlides/notesSlide33.xml"/><Relationship Id="rId9"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slideLayout" Target="../slideLayouts/slideLayout2.xml"/><Relationship Id="rId7" Type="http://schemas.openxmlformats.org/officeDocument/2006/relationships/diagramData" Target="../diagrams/data5.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21.emf"/><Relationship Id="rId11" Type="http://schemas.microsoft.com/office/2007/relationships/diagramDrawing" Target="../diagrams/drawing5.xml"/><Relationship Id="rId5" Type="http://schemas.openxmlformats.org/officeDocument/2006/relationships/oleObject" Target="../embeddings/oleObject37.bin"/><Relationship Id="rId10" Type="http://schemas.openxmlformats.org/officeDocument/2006/relationships/diagramColors" Target="../diagrams/colors5.xml"/><Relationship Id="rId4" Type="http://schemas.openxmlformats.org/officeDocument/2006/relationships/notesSlide" Target="../notesSlides/notesSlide34.xml"/><Relationship Id="rId9"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27.emf"/><Relationship Id="rId5" Type="http://schemas.openxmlformats.org/officeDocument/2006/relationships/oleObject" Target="../embeddings/oleObject38.bin"/><Relationship Id="rId4"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hyperlink" Target="mailto:malte.wessels@reutlingen-university.de" TargetMode="External"/><Relationship Id="rId2" Type="http://schemas.openxmlformats.org/officeDocument/2006/relationships/hyperlink" Target="mailto:Jochen.straehle@reutlingen-university.de" TargetMode="External"/><Relationship Id="rId1" Type="http://schemas.openxmlformats.org/officeDocument/2006/relationships/slideLayout" Target="../slideLayouts/slideLayout2.xml"/><Relationship Id="rId4" Type="http://schemas.openxmlformats.org/officeDocument/2006/relationships/hyperlink" Target="mailto:Marcus.adam@reutlingen-university.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kt 4" hidden="1">
            <a:extLst>
              <a:ext uri="{FF2B5EF4-FFF2-40B4-BE49-F238E27FC236}">
                <a16:creationId xmlns:a16="http://schemas.microsoft.com/office/drawing/2014/main" id="{FB8439D6-6DB0-98D8-9A62-1FA04F88C73A}"/>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3" name="think-cell Folie" r:id="rId4" imgW="344" imgH="344" progId="TCLayout.ActiveDocument.1">
                  <p:embed/>
                </p:oleObj>
              </mc:Choice>
              <mc:Fallback>
                <p:oleObj name="think-cell Folie" r:id="rId4" imgW="344" imgH="344" progId="TCLayout.ActiveDocument.1">
                  <p:embed/>
                  <p:pic>
                    <p:nvPicPr>
                      <p:cNvPr id="0" name="Objek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Titel 1">
            <a:extLst>
              <a:ext uri="{FF2B5EF4-FFF2-40B4-BE49-F238E27FC236}">
                <a16:creationId xmlns:a16="http://schemas.microsoft.com/office/drawing/2014/main" id="{8E71999A-A019-793E-244C-6678BA9293AC}"/>
              </a:ext>
            </a:extLst>
          </p:cNvPr>
          <p:cNvSpPr>
            <a:spLocks noGrp="1" noChangeArrowheads="1"/>
          </p:cNvSpPr>
          <p:nvPr>
            <p:ph type="title"/>
          </p:nvPr>
        </p:nvSpPr>
        <p:spPr>
          <a:xfrm>
            <a:off x="1373188" y="1612900"/>
            <a:ext cx="6943725" cy="671513"/>
          </a:xfrm>
        </p:spPr>
        <p:txBody>
          <a:bodyPr/>
          <a:lstStyle/>
          <a:p>
            <a:pPr algn="ctr" eaLnBrk="1" hangingPunct="1">
              <a:tabLst>
                <a:tab pos="1341438" algn="l"/>
              </a:tabLst>
            </a:pPr>
            <a:r>
              <a:rPr lang="de-DE" altLang="de-DE" sz="4800" dirty="0"/>
              <a:t>Transparency in Fashion Business</a:t>
            </a:r>
          </a:p>
        </p:txBody>
      </p:sp>
      <p:pic>
        <p:nvPicPr>
          <p:cNvPr id="15364" name="Grafik 7">
            <a:extLst>
              <a:ext uri="{FF2B5EF4-FFF2-40B4-BE49-F238E27FC236}">
                <a16:creationId xmlns:a16="http://schemas.microsoft.com/office/drawing/2014/main" id="{0DBD3D60-8D54-9E8B-3B78-6A9F1C91CD6C}"/>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Grafik 8">
            <a:extLst>
              <a:ext uri="{FF2B5EF4-FFF2-40B4-BE49-F238E27FC236}">
                <a16:creationId xmlns:a16="http://schemas.microsoft.com/office/drawing/2014/main" id="{4D3DF414-F945-A03C-3D4A-6785D0CF64D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Grafik 1">
            <a:extLst>
              <a:ext uri="{FF2B5EF4-FFF2-40B4-BE49-F238E27FC236}">
                <a16:creationId xmlns:a16="http://schemas.microsoft.com/office/drawing/2014/main" id="{16BCE69B-1134-A0CB-8B12-453E09729110}"/>
              </a:ext>
            </a:extLst>
          </p:cNvPr>
          <p:cNvPicPr>
            <a:picLocks noChangeAspect="1"/>
          </p:cNvPicPr>
          <p:nvPr/>
        </p:nvPicPr>
        <p:blipFill>
          <a:blip r:embed="rId8">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Grafik 1">
            <a:extLst>
              <a:ext uri="{FF2B5EF4-FFF2-40B4-BE49-F238E27FC236}">
                <a16:creationId xmlns:a16="http://schemas.microsoft.com/office/drawing/2014/main" id="{53485FA5-29A4-506D-9A01-292B4A9B2BD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p:txBody>
          <a:bodyPr/>
          <a:lstStyle/>
          <a:p>
            <a:r>
              <a:rPr lang="en-US" dirty="0"/>
              <a:t>The Fashion Transparency Index</a:t>
            </a:r>
            <a:endParaRPr lang="de-DE" dirty="0"/>
          </a:p>
        </p:txBody>
      </p:sp>
      <p:sp>
        <p:nvSpPr>
          <p:cNvPr id="3" name="Inhaltsplatzhalter 2">
            <a:extLst>
              <a:ext uri="{FF2B5EF4-FFF2-40B4-BE49-F238E27FC236}">
                <a16:creationId xmlns:a16="http://schemas.microsoft.com/office/drawing/2014/main" id="{374E8FC3-2593-49BA-B675-1EA992DF45EF}"/>
              </a:ext>
            </a:extLst>
          </p:cNvPr>
          <p:cNvSpPr>
            <a:spLocks noGrp="1"/>
          </p:cNvSpPr>
          <p:nvPr>
            <p:ph idx="1"/>
          </p:nvPr>
        </p:nvSpPr>
        <p:spPr/>
        <p:txBody>
          <a:bodyPr/>
          <a:lstStyle/>
          <a:p>
            <a:pPr marL="0" indent="0">
              <a:buNone/>
            </a:pPr>
            <a:r>
              <a:rPr lang="en-US" sz="2400" dirty="0"/>
              <a:t>= The Fashion Transparency Index ranks 250 brands with annual turnover of at least 400 million USD on the information they publicly disclose about sustainability, across 246 categories from animal welfare and biodiversity to purchasing practices, working conditions and recycling.</a:t>
            </a:r>
          </a:p>
          <a:p>
            <a:pPr marL="0" indent="0">
              <a:buNone/>
            </a:pPr>
            <a:endParaRPr lang="de-DE" sz="2400"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10</a:t>
            </a:fld>
            <a:endParaRPr lang="de-DE" altLang="de-DE"/>
          </a:p>
        </p:txBody>
      </p:sp>
      <p:sp>
        <p:nvSpPr>
          <p:cNvPr id="6" name="Rechteck 5">
            <a:extLst>
              <a:ext uri="{FF2B5EF4-FFF2-40B4-BE49-F238E27FC236}">
                <a16:creationId xmlns:a16="http://schemas.microsoft.com/office/drawing/2014/main" id="{56D839B3-5FE4-48EE-8119-76E30460A2E4}"/>
              </a:ext>
            </a:extLst>
          </p:cNvPr>
          <p:cNvSpPr/>
          <p:nvPr/>
        </p:nvSpPr>
        <p:spPr>
          <a:xfrm>
            <a:off x="7039990" y="4382983"/>
            <a:ext cx="2140522" cy="276999"/>
          </a:xfrm>
          <a:prstGeom prst="rect">
            <a:avLst/>
          </a:prstGeom>
        </p:spPr>
        <p:txBody>
          <a:bodyPr wrap="none">
            <a:spAutoFit/>
          </a:bodyPr>
          <a:lstStyle/>
          <a:p>
            <a:r>
              <a:rPr lang="de-DE" sz="1200" dirty="0"/>
              <a:t>Fahion Revolution (2022)</a:t>
            </a:r>
          </a:p>
        </p:txBody>
      </p:sp>
    </p:spTree>
    <p:extLst>
      <p:ext uri="{BB962C8B-B14F-4D97-AF65-F5344CB8AC3E}">
        <p14:creationId xmlns:p14="http://schemas.microsoft.com/office/powerpoint/2010/main" val="415863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p:txBody>
          <a:bodyPr/>
          <a:lstStyle/>
          <a:p>
            <a:r>
              <a:rPr lang="en-US" dirty="0"/>
              <a:t>The Fashion Transparency Index</a:t>
            </a:r>
            <a:endParaRPr lang="de-DE" dirty="0"/>
          </a:p>
        </p:txBody>
      </p:sp>
      <p:sp>
        <p:nvSpPr>
          <p:cNvPr id="3" name="Inhaltsplatzhalter 2">
            <a:extLst>
              <a:ext uri="{FF2B5EF4-FFF2-40B4-BE49-F238E27FC236}">
                <a16:creationId xmlns:a16="http://schemas.microsoft.com/office/drawing/2014/main" id="{374E8FC3-2593-49BA-B675-1EA992DF45EF}"/>
              </a:ext>
            </a:extLst>
          </p:cNvPr>
          <p:cNvSpPr>
            <a:spLocks noGrp="1"/>
          </p:cNvSpPr>
          <p:nvPr>
            <p:ph idx="1"/>
          </p:nvPr>
        </p:nvSpPr>
        <p:spPr/>
        <p:txBody>
          <a:bodyPr/>
          <a:lstStyle/>
          <a:p>
            <a:pPr marL="0" indent="0">
              <a:buNone/>
            </a:pPr>
            <a:r>
              <a:rPr lang="en-US" sz="2400" dirty="0"/>
              <a:t>Access the Fashion Transparency Index: https://www.fashionrevolution.org/about/transparency/ </a:t>
            </a:r>
            <a:endParaRPr lang="de-DE" sz="2400"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11</a:t>
            </a:fld>
            <a:endParaRPr lang="de-DE" altLang="de-DE"/>
          </a:p>
        </p:txBody>
      </p:sp>
      <p:sp>
        <p:nvSpPr>
          <p:cNvPr id="6" name="Textfeld 5">
            <a:extLst>
              <a:ext uri="{FF2B5EF4-FFF2-40B4-BE49-F238E27FC236}">
                <a16:creationId xmlns:a16="http://schemas.microsoft.com/office/drawing/2014/main" id="{595AC27D-81E1-45E8-AFBA-FAE90109C9BB}"/>
              </a:ext>
            </a:extLst>
          </p:cNvPr>
          <p:cNvSpPr txBox="1"/>
          <p:nvPr/>
        </p:nvSpPr>
        <p:spPr>
          <a:xfrm>
            <a:off x="683568" y="2207642"/>
            <a:ext cx="7272808" cy="230832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defPPr>
              <a:defRPr lang="de-DE"/>
            </a:defPPr>
            <a:lvl1pPr eaLnBrk="1" fontAlgn="auto" hangingPunct="1">
              <a:spcBef>
                <a:spcPts val="0"/>
              </a:spcBef>
              <a:spcAft>
                <a:spcPts val="0"/>
              </a:spcAft>
              <a:defRPr b="1" kern="0">
                <a:solidFill>
                  <a:prstClr val="black"/>
                </a:solidFill>
                <a:latin typeface="Franklin Gothic Book"/>
              </a:defRPr>
            </a:lvl1pPr>
            <a:lvl2pPr>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a:defRPr>
                <a:solidFill>
                  <a:schemeClr val="tx1"/>
                </a:solidFill>
                <a:latin typeface="Verdana" panose="020B0604030504040204" pitchFamily="34" charset="0"/>
              </a:defRPr>
            </a:lvl4pPr>
            <a:lvl5pPr>
              <a:defRPr>
                <a:solidFill>
                  <a:schemeClr val="tx1"/>
                </a:solidFill>
                <a:latin typeface="Verdana" panose="020B0604030504040204" pitchFamily="34" charset="0"/>
              </a:defRPr>
            </a:lvl5pPr>
            <a:lvl6pPr>
              <a:defRPr>
                <a:solidFill>
                  <a:schemeClr val="tx1"/>
                </a:solidFill>
                <a:latin typeface="Verdana" panose="020B0604030504040204" pitchFamily="34" charset="0"/>
              </a:defRPr>
            </a:lvl6pPr>
            <a:lvl7pPr>
              <a:defRPr>
                <a:solidFill>
                  <a:schemeClr val="tx1"/>
                </a:solidFill>
                <a:latin typeface="Verdana" panose="020B0604030504040204" pitchFamily="34" charset="0"/>
              </a:defRPr>
            </a:lvl7pPr>
            <a:lvl8pPr>
              <a:defRPr>
                <a:solidFill>
                  <a:schemeClr val="tx1"/>
                </a:solidFill>
                <a:latin typeface="Verdana" panose="020B0604030504040204" pitchFamily="34" charset="0"/>
              </a:defRPr>
            </a:lvl8pPr>
            <a:lvl9pPr>
              <a:defRPr>
                <a:solidFill>
                  <a:schemeClr val="tx1"/>
                </a:solidFill>
                <a:latin typeface="Verdana" panose="020B0604030504040204" pitchFamily="34" charset="0"/>
              </a:defRPr>
            </a:lvl9pPr>
          </a:lstStyle>
          <a:p>
            <a:r>
              <a:rPr lang="de-DE" sz="2400" dirty="0" err="1">
                <a:latin typeface="+mn-lt"/>
              </a:rPr>
              <a:t>Discuss</a:t>
            </a:r>
            <a:r>
              <a:rPr lang="de-DE" sz="2400" dirty="0">
                <a:latin typeface="+mn-lt"/>
              </a:rPr>
              <a:t>: </a:t>
            </a:r>
          </a:p>
          <a:p>
            <a:pPr marL="285750" indent="-285750">
              <a:buFont typeface="Arial" panose="020B0604020202020204" pitchFamily="34" charset="0"/>
              <a:buChar char="•"/>
            </a:pPr>
            <a:r>
              <a:rPr lang="de-DE" sz="2400" b="0" dirty="0" err="1">
                <a:latin typeface="+mn-lt"/>
              </a:rPr>
              <a:t>How</a:t>
            </a:r>
            <a:r>
              <a:rPr lang="de-DE" sz="2400" b="0" dirty="0">
                <a:latin typeface="+mn-lt"/>
              </a:rPr>
              <a:t> </a:t>
            </a:r>
            <a:r>
              <a:rPr lang="de-DE" sz="2400" b="0" dirty="0" err="1">
                <a:latin typeface="+mn-lt"/>
              </a:rPr>
              <a:t>does</a:t>
            </a:r>
            <a:r>
              <a:rPr lang="de-DE" sz="2400" b="0" dirty="0">
                <a:latin typeface="+mn-lt"/>
              </a:rPr>
              <a:t> </a:t>
            </a:r>
            <a:r>
              <a:rPr lang="de-DE" sz="2400" b="0" dirty="0" err="1">
                <a:latin typeface="+mn-lt"/>
              </a:rPr>
              <a:t>your</a:t>
            </a:r>
            <a:r>
              <a:rPr lang="de-DE" sz="2400" b="0" dirty="0">
                <a:latin typeface="+mn-lt"/>
              </a:rPr>
              <a:t> </a:t>
            </a:r>
            <a:r>
              <a:rPr lang="de-DE" sz="2400" b="0" dirty="0" err="1">
                <a:latin typeface="+mn-lt"/>
              </a:rPr>
              <a:t>favorite</a:t>
            </a:r>
            <a:r>
              <a:rPr lang="de-DE" sz="2400" b="0" dirty="0">
                <a:latin typeface="+mn-lt"/>
              </a:rPr>
              <a:t> </a:t>
            </a:r>
            <a:r>
              <a:rPr lang="de-DE" sz="2400" b="0" dirty="0" err="1">
                <a:latin typeface="+mn-lt"/>
              </a:rPr>
              <a:t>brand</a:t>
            </a:r>
            <a:r>
              <a:rPr lang="de-DE" sz="2400" b="0" dirty="0">
                <a:latin typeface="+mn-lt"/>
              </a:rPr>
              <a:t> score? </a:t>
            </a:r>
          </a:p>
          <a:p>
            <a:pPr marL="285750" indent="-285750">
              <a:buFont typeface="Arial" panose="020B0604020202020204" pitchFamily="34" charset="0"/>
              <a:buChar char="•"/>
            </a:pPr>
            <a:r>
              <a:rPr lang="de-DE" sz="2400" b="0" dirty="0">
                <a:latin typeface="+mn-lt"/>
              </a:rPr>
              <a:t>Go </a:t>
            </a:r>
            <a:r>
              <a:rPr lang="de-DE" sz="2400" b="0" dirty="0" err="1">
                <a:latin typeface="+mn-lt"/>
              </a:rPr>
              <a:t>through</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list</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companies</a:t>
            </a:r>
            <a:r>
              <a:rPr lang="de-DE" sz="2400" b="0" dirty="0">
                <a:latin typeface="+mn-lt"/>
              </a:rPr>
              <a:t> - </a:t>
            </a:r>
            <a:r>
              <a:rPr lang="de-DE" sz="2400" b="0" dirty="0" err="1">
                <a:latin typeface="+mn-lt"/>
              </a:rPr>
              <a:t>any</a:t>
            </a:r>
            <a:r>
              <a:rPr lang="de-DE" sz="2400" b="0" dirty="0">
                <a:latin typeface="+mn-lt"/>
              </a:rPr>
              <a:t> </a:t>
            </a:r>
            <a:r>
              <a:rPr lang="de-DE" sz="2400" b="0" dirty="0" err="1">
                <a:latin typeface="+mn-lt"/>
              </a:rPr>
              <a:t>surprises</a:t>
            </a:r>
            <a:r>
              <a:rPr lang="de-DE" sz="2400" b="0" dirty="0">
                <a:latin typeface="+mn-lt"/>
              </a:rPr>
              <a:t>? </a:t>
            </a:r>
          </a:p>
          <a:p>
            <a:pPr marL="285750" indent="-285750">
              <a:buFont typeface="Arial" panose="020B0604020202020204" pitchFamily="34" charset="0"/>
              <a:buChar char="•"/>
            </a:pPr>
            <a:r>
              <a:rPr lang="de-DE" sz="2400" b="0" dirty="0" err="1">
                <a:latin typeface="+mn-lt"/>
              </a:rPr>
              <a:t>Discuss</a:t>
            </a:r>
            <a:r>
              <a:rPr lang="de-DE" sz="2400" b="0" dirty="0">
                <a:latin typeface="+mn-lt"/>
              </a:rPr>
              <a:t> </a:t>
            </a:r>
            <a:r>
              <a:rPr lang="de-DE" sz="2400" b="0" dirty="0" err="1">
                <a:latin typeface="+mn-lt"/>
              </a:rPr>
              <a:t>how</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scores</a:t>
            </a:r>
            <a:r>
              <a:rPr lang="de-DE" sz="2400" b="0" dirty="0">
                <a:latin typeface="+mn-lt"/>
              </a:rPr>
              <a:t> </a:t>
            </a:r>
            <a:r>
              <a:rPr lang="de-DE" sz="2400" b="0" dirty="0" err="1">
                <a:latin typeface="+mn-lt"/>
              </a:rPr>
              <a:t>are</a:t>
            </a:r>
            <a:r>
              <a:rPr lang="de-DE" sz="2400" b="0" dirty="0">
                <a:latin typeface="+mn-lt"/>
              </a:rPr>
              <a:t> </a:t>
            </a:r>
            <a:r>
              <a:rPr lang="de-DE" sz="2400" b="0" dirty="0" err="1">
                <a:latin typeface="+mn-lt"/>
              </a:rPr>
              <a:t>calculated</a:t>
            </a:r>
            <a:r>
              <a:rPr lang="de-DE" sz="2400" b="0" dirty="0">
                <a:latin typeface="+mn-lt"/>
              </a:rPr>
              <a:t> (</a:t>
            </a:r>
            <a:r>
              <a:rPr lang="de-DE" sz="2400" b="0" dirty="0" err="1">
                <a:latin typeface="+mn-lt"/>
              </a:rPr>
              <a:t>see</a:t>
            </a:r>
            <a:r>
              <a:rPr lang="de-DE" sz="2400" b="0" dirty="0">
                <a:latin typeface="+mn-lt"/>
              </a:rPr>
              <a:t> </a:t>
            </a:r>
            <a:r>
              <a:rPr lang="de-DE" sz="2400" b="0" dirty="0" err="1">
                <a:latin typeface="+mn-lt"/>
              </a:rPr>
              <a:t>next</a:t>
            </a:r>
            <a:r>
              <a:rPr lang="de-DE" sz="2400" b="0" dirty="0">
                <a:latin typeface="+mn-lt"/>
              </a:rPr>
              <a:t> </a:t>
            </a:r>
            <a:r>
              <a:rPr lang="de-DE" sz="2400" b="0" dirty="0" err="1">
                <a:latin typeface="+mn-lt"/>
              </a:rPr>
              <a:t>slides</a:t>
            </a:r>
            <a:r>
              <a:rPr lang="de-DE" sz="2400" b="0" dirty="0">
                <a:latin typeface="+mn-lt"/>
              </a:rPr>
              <a:t> </a:t>
            </a:r>
            <a:r>
              <a:rPr lang="de-DE" sz="2400" b="0" dirty="0" err="1">
                <a:latin typeface="+mn-lt"/>
              </a:rPr>
              <a:t>or</a:t>
            </a:r>
            <a:r>
              <a:rPr lang="de-DE" sz="2400" b="0" dirty="0">
                <a:latin typeface="+mn-lt"/>
              </a:rPr>
              <a:t> in </a:t>
            </a:r>
            <a:r>
              <a:rPr lang="de-DE" sz="2400" b="0" dirty="0" err="1">
                <a:latin typeface="+mn-lt"/>
              </a:rPr>
              <a:t>the</a:t>
            </a:r>
            <a:r>
              <a:rPr lang="de-DE" sz="2400" b="0" dirty="0">
                <a:latin typeface="+mn-lt"/>
              </a:rPr>
              <a:t> </a:t>
            </a:r>
            <a:r>
              <a:rPr lang="de-DE" sz="2400" b="0" dirty="0" err="1">
                <a:latin typeface="+mn-lt"/>
              </a:rPr>
              <a:t>fashion</a:t>
            </a:r>
            <a:r>
              <a:rPr lang="de-DE" sz="2400" b="0" dirty="0">
                <a:latin typeface="+mn-lt"/>
              </a:rPr>
              <a:t> Transparency Index on </a:t>
            </a:r>
            <a:r>
              <a:rPr lang="de-DE" sz="2400" b="0" dirty="0" err="1">
                <a:latin typeface="+mn-lt"/>
              </a:rPr>
              <a:t>page</a:t>
            </a:r>
            <a:r>
              <a:rPr lang="de-DE" sz="2400" b="0" dirty="0">
                <a:latin typeface="+mn-lt"/>
              </a:rPr>
              <a:t> 35): </a:t>
            </a:r>
            <a:r>
              <a:rPr lang="de-DE" sz="2400" b="0" dirty="0" err="1">
                <a:latin typeface="+mn-lt"/>
              </a:rPr>
              <a:t>Would</a:t>
            </a:r>
            <a:r>
              <a:rPr lang="de-DE" sz="2400" b="0" dirty="0">
                <a:latin typeface="+mn-lt"/>
              </a:rPr>
              <a:t> </a:t>
            </a:r>
            <a:r>
              <a:rPr lang="de-DE" sz="2400" b="0" dirty="0" err="1">
                <a:latin typeface="+mn-lt"/>
              </a:rPr>
              <a:t>you</a:t>
            </a:r>
            <a:r>
              <a:rPr lang="de-DE" sz="2400" b="0" dirty="0">
                <a:latin typeface="+mn-lt"/>
              </a:rPr>
              <a:t> </a:t>
            </a:r>
            <a:r>
              <a:rPr lang="de-DE" sz="2400" b="0" dirty="0" err="1">
                <a:latin typeface="+mn-lt"/>
              </a:rPr>
              <a:t>weight</a:t>
            </a:r>
            <a:r>
              <a:rPr lang="de-DE" sz="2400" b="0" dirty="0">
                <a:latin typeface="+mn-lt"/>
              </a:rPr>
              <a:t> </a:t>
            </a:r>
            <a:r>
              <a:rPr lang="de-DE" sz="2400" b="0" dirty="0" err="1">
                <a:latin typeface="+mn-lt"/>
              </a:rPr>
              <a:t>diffeently</a:t>
            </a:r>
            <a:r>
              <a:rPr lang="de-DE" sz="2400" b="0" dirty="0">
                <a:latin typeface="+mn-lt"/>
              </a:rPr>
              <a:t> </a:t>
            </a:r>
            <a:r>
              <a:rPr lang="de-DE" sz="2400" b="0" dirty="0" err="1">
                <a:latin typeface="+mn-lt"/>
              </a:rPr>
              <a:t>or</a:t>
            </a:r>
            <a:r>
              <a:rPr lang="de-DE" sz="2400" b="0" dirty="0">
                <a:latin typeface="+mn-lt"/>
              </a:rPr>
              <a:t> </a:t>
            </a:r>
            <a:r>
              <a:rPr lang="de-DE" sz="2400" b="0" dirty="0" err="1">
                <a:latin typeface="+mn-lt"/>
              </a:rPr>
              <a:t>are</a:t>
            </a:r>
            <a:r>
              <a:rPr lang="de-DE" sz="2400" b="0" dirty="0">
                <a:latin typeface="+mn-lt"/>
              </a:rPr>
              <a:t> </a:t>
            </a:r>
            <a:r>
              <a:rPr lang="de-DE" sz="2400" b="0" dirty="0" err="1">
                <a:latin typeface="+mn-lt"/>
              </a:rPr>
              <a:t>wightings</a:t>
            </a:r>
            <a:r>
              <a:rPr lang="de-DE" sz="2400" b="0" dirty="0">
                <a:latin typeface="+mn-lt"/>
              </a:rPr>
              <a:t> </a:t>
            </a:r>
            <a:r>
              <a:rPr lang="de-DE" sz="2400" b="0" dirty="0" err="1">
                <a:latin typeface="+mn-lt"/>
              </a:rPr>
              <a:t>fine</a:t>
            </a:r>
            <a:r>
              <a:rPr lang="de-DE" sz="2400" b="0" dirty="0">
                <a:latin typeface="+mn-lt"/>
              </a:rPr>
              <a:t>?</a:t>
            </a:r>
          </a:p>
        </p:txBody>
      </p:sp>
    </p:spTree>
    <p:extLst>
      <p:ext uri="{BB962C8B-B14F-4D97-AF65-F5344CB8AC3E}">
        <p14:creationId xmlns:p14="http://schemas.microsoft.com/office/powerpoint/2010/main" val="3817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a:xfrm>
            <a:off x="628650" y="51470"/>
            <a:ext cx="7886700" cy="993775"/>
          </a:xfrm>
        </p:spPr>
        <p:txBody>
          <a:bodyPr/>
          <a:lstStyle/>
          <a:p>
            <a:r>
              <a:rPr lang="en-US" sz="2400" dirty="0"/>
              <a:t>The Fashion Transparency Index - Weighting of the scores</a:t>
            </a:r>
            <a:endParaRPr lang="de-DE" sz="2400"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12</a:t>
            </a:fld>
            <a:endParaRPr lang="de-DE" altLang="de-DE"/>
          </a:p>
        </p:txBody>
      </p:sp>
      <p:pic>
        <p:nvPicPr>
          <p:cNvPr id="8" name="Grafik 7">
            <a:extLst>
              <a:ext uri="{FF2B5EF4-FFF2-40B4-BE49-F238E27FC236}">
                <a16:creationId xmlns:a16="http://schemas.microsoft.com/office/drawing/2014/main" id="{077E1693-6E0B-4A75-A223-C1048E7EE6BE}"/>
              </a:ext>
            </a:extLst>
          </p:cNvPr>
          <p:cNvPicPr>
            <a:picLocks noChangeAspect="1"/>
          </p:cNvPicPr>
          <p:nvPr/>
        </p:nvPicPr>
        <p:blipFill rotWithShape="1">
          <a:blip r:embed="rId3"/>
          <a:srcRect l="1179" t="1096" r="69685" b="26809"/>
          <a:stretch/>
        </p:blipFill>
        <p:spPr>
          <a:xfrm>
            <a:off x="539552" y="1268413"/>
            <a:ext cx="3518098" cy="3717764"/>
          </a:xfrm>
          <a:prstGeom prst="rect">
            <a:avLst/>
          </a:prstGeom>
        </p:spPr>
      </p:pic>
      <p:sp>
        <p:nvSpPr>
          <p:cNvPr id="6" name="Rechteck 5">
            <a:extLst>
              <a:ext uri="{FF2B5EF4-FFF2-40B4-BE49-F238E27FC236}">
                <a16:creationId xmlns:a16="http://schemas.microsoft.com/office/drawing/2014/main" id="{B73D58CF-1F40-4625-9624-7967A3341309}"/>
              </a:ext>
            </a:extLst>
          </p:cNvPr>
          <p:cNvSpPr/>
          <p:nvPr/>
        </p:nvSpPr>
        <p:spPr>
          <a:xfrm>
            <a:off x="4283968" y="2830165"/>
            <a:ext cx="1011058" cy="461665"/>
          </a:xfrm>
          <a:prstGeom prst="rect">
            <a:avLst/>
          </a:prstGeom>
        </p:spPr>
        <p:txBody>
          <a:bodyPr wrap="square">
            <a:spAutoFit/>
          </a:bodyPr>
          <a:lstStyle/>
          <a:p>
            <a:r>
              <a:rPr lang="de-DE" sz="2400" dirty="0">
                <a:latin typeface="+mn-lt"/>
              </a:rPr>
              <a:t>13.2%</a:t>
            </a:r>
            <a:endParaRPr lang="de-DE" sz="6000" dirty="0">
              <a:latin typeface="+mn-lt"/>
            </a:endParaRPr>
          </a:p>
        </p:txBody>
      </p:sp>
      <p:sp>
        <p:nvSpPr>
          <p:cNvPr id="9" name="Geschweifte Klammer rechts 8">
            <a:extLst>
              <a:ext uri="{FF2B5EF4-FFF2-40B4-BE49-F238E27FC236}">
                <a16:creationId xmlns:a16="http://schemas.microsoft.com/office/drawing/2014/main" id="{542E2E53-20BA-40FD-B6F2-5A4C2EEDEABF}"/>
              </a:ext>
            </a:extLst>
          </p:cNvPr>
          <p:cNvSpPr/>
          <p:nvPr/>
        </p:nvSpPr>
        <p:spPr>
          <a:xfrm>
            <a:off x="4139952" y="1268413"/>
            <a:ext cx="45719" cy="36004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pic>
        <p:nvPicPr>
          <p:cNvPr id="10" name="Grafik 9">
            <a:extLst>
              <a:ext uri="{FF2B5EF4-FFF2-40B4-BE49-F238E27FC236}">
                <a16:creationId xmlns:a16="http://schemas.microsoft.com/office/drawing/2014/main" id="{FACA6185-7226-4AF3-83BC-42653D45B9C0}"/>
              </a:ext>
            </a:extLst>
          </p:cNvPr>
          <p:cNvPicPr>
            <a:picLocks noChangeAspect="1"/>
          </p:cNvPicPr>
          <p:nvPr/>
        </p:nvPicPr>
        <p:blipFill rotWithShape="1">
          <a:blip r:embed="rId4"/>
          <a:srcRect r="4804"/>
          <a:stretch/>
        </p:blipFill>
        <p:spPr>
          <a:xfrm>
            <a:off x="5265849" y="1086407"/>
            <a:ext cx="1694611" cy="3706558"/>
          </a:xfrm>
          <a:prstGeom prst="rect">
            <a:avLst/>
          </a:prstGeom>
        </p:spPr>
      </p:pic>
      <p:sp>
        <p:nvSpPr>
          <p:cNvPr id="11" name="Geschweifte Klammer rechts 10">
            <a:extLst>
              <a:ext uri="{FF2B5EF4-FFF2-40B4-BE49-F238E27FC236}">
                <a16:creationId xmlns:a16="http://schemas.microsoft.com/office/drawing/2014/main" id="{25A54D88-BF82-4BDD-B3A2-1FC3E6A73C41}"/>
              </a:ext>
            </a:extLst>
          </p:cNvPr>
          <p:cNvSpPr/>
          <p:nvPr/>
        </p:nvSpPr>
        <p:spPr>
          <a:xfrm>
            <a:off x="7046561" y="987525"/>
            <a:ext cx="45719" cy="36004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
        <p:nvSpPr>
          <p:cNvPr id="12" name="Rechteck 11">
            <a:extLst>
              <a:ext uri="{FF2B5EF4-FFF2-40B4-BE49-F238E27FC236}">
                <a16:creationId xmlns:a16="http://schemas.microsoft.com/office/drawing/2014/main" id="{D354A62D-93D4-4CE4-8ADC-92196B23B540}"/>
              </a:ext>
            </a:extLst>
          </p:cNvPr>
          <p:cNvSpPr/>
          <p:nvPr/>
        </p:nvSpPr>
        <p:spPr>
          <a:xfrm>
            <a:off x="7233350" y="2542133"/>
            <a:ext cx="1011058" cy="461665"/>
          </a:xfrm>
          <a:prstGeom prst="rect">
            <a:avLst/>
          </a:prstGeom>
        </p:spPr>
        <p:txBody>
          <a:bodyPr wrap="square">
            <a:spAutoFit/>
          </a:bodyPr>
          <a:lstStyle/>
          <a:p>
            <a:r>
              <a:rPr lang="de-DE" sz="2400" dirty="0">
                <a:latin typeface="+mn-lt"/>
              </a:rPr>
              <a:t>4.4%</a:t>
            </a:r>
            <a:endParaRPr lang="de-DE" sz="6000" dirty="0">
              <a:latin typeface="+mn-lt"/>
            </a:endParaRPr>
          </a:p>
        </p:txBody>
      </p:sp>
      <p:sp>
        <p:nvSpPr>
          <p:cNvPr id="3" name="Rechteck 2">
            <a:extLst>
              <a:ext uri="{FF2B5EF4-FFF2-40B4-BE49-F238E27FC236}">
                <a16:creationId xmlns:a16="http://schemas.microsoft.com/office/drawing/2014/main" id="{85128E4B-3A67-4FC8-816B-D7A61BA09C2B}"/>
              </a:ext>
            </a:extLst>
          </p:cNvPr>
          <p:cNvSpPr/>
          <p:nvPr/>
        </p:nvSpPr>
        <p:spPr>
          <a:xfrm>
            <a:off x="7296790" y="4515966"/>
            <a:ext cx="1811714" cy="215444"/>
          </a:xfrm>
          <a:prstGeom prst="rect">
            <a:avLst/>
          </a:prstGeom>
        </p:spPr>
        <p:txBody>
          <a:bodyPr wrap="none">
            <a:spAutoFit/>
          </a:bodyPr>
          <a:lstStyle/>
          <a:p>
            <a:r>
              <a:rPr lang="de-DE" sz="800" dirty="0"/>
              <a:t>Fahion Revolution (2022), p.35</a:t>
            </a:r>
          </a:p>
        </p:txBody>
      </p:sp>
    </p:spTree>
    <p:extLst>
      <p:ext uri="{BB962C8B-B14F-4D97-AF65-F5344CB8AC3E}">
        <p14:creationId xmlns:p14="http://schemas.microsoft.com/office/powerpoint/2010/main" val="138646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a:xfrm>
            <a:off x="628650" y="-20538"/>
            <a:ext cx="7886700" cy="993775"/>
          </a:xfrm>
        </p:spPr>
        <p:txBody>
          <a:bodyPr/>
          <a:lstStyle/>
          <a:p>
            <a:r>
              <a:rPr lang="en-US" sz="2400" dirty="0"/>
              <a:t>The Fashion Transparency Index - Weighting of the scores</a:t>
            </a:r>
            <a:endParaRPr lang="de-DE" sz="2400"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13</a:t>
            </a:fld>
            <a:endParaRPr lang="de-DE" altLang="de-DE"/>
          </a:p>
        </p:txBody>
      </p:sp>
      <p:sp>
        <p:nvSpPr>
          <p:cNvPr id="6" name="Rechteck 5">
            <a:extLst>
              <a:ext uri="{FF2B5EF4-FFF2-40B4-BE49-F238E27FC236}">
                <a16:creationId xmlns:a16="http://schemas.microsoft.com/office/drawing/2014/main" id="{B73D58CF-1F40-4625-9624-7967A3341309}"/>
              </a:ext>
            </a:extLst>
          </p:cNvPr>
          <p:cNvSpPr/>
          <p:nvPr/>
        </p:nvSpPr>
        <p:spPr>
          <a:xfrm>
            <a:off x="3347864" y="2830165"/>
            <a:ext cx="1011058" cy="461665"/>
          </a:xfrm>
          <a:prstGeom prst="rect">
            <a:avLst/>
          </a:prstGeom>
        </p:spPr>
        <p:txBody>
          <a:bodyPr wrap="square">
            <a:spAutoFit/>
          </a:bodyPr>
          <a:lstStyle/>
          <a:p>
            <a:r>
              <a:rPr lang="de-DE" sz="2400" dirty="0">
                <a:latin typeface="+mn-lt"/>
              </a:rPr>
              <a:t>29.2%</a:t>
            </a:r>
            <a:endParaRPr lang="de-DE" sz="6000" dirty="0">
              <a:latin typeface="+mn-lt"/>
            </a:endParaRPr>
          </a:p>
        </p:txBody>
      </p:sp>
      <p:sp>
        <p:nvSpPr>
          <p:cNvPr id="9" name="Geschweifte Klammer rechts 8">
            <a:extLst>
              <a:ext uri="{FF2B5EF4-FFF2-40B4-BE49-F238E27FC236}">
                <a16:creationId xmlns:a16="http://schemas.microsoft.com/office/drawing/2014/main" id="{542E2E53-20BA-40FD-B6F2-5A4C2EEDEABF}"/>
              </a:ext>
            </a:extLst>
          </p:cNvPr>
          <p:cNvSpPr/>
          <p:nvPr/>
        </p:nvSpPr>
        <p:spPr>
          <a:xfrm>
            <a:off x="3131840" y="1268413"/>
            <a:ext cx="45719" cy="36004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
        <p:nvSpPr>
          <p:cNvPr id="11" name="Geschweifte Klammer rechts 10">
            <a:extLst>
              <a:ext uri="{FF2B5EF4-FFF2-40B4-BE49-F238E27FC236}">
                <a16:creationId xmlns:a16="http://schemas.microsoft.com/office/drawing/2014/main" id="{25A54D88-BF82-4BDD-B3A2-1FC3E6A73C41}"/>
              </a:ext>
            </a:extLst>
          </p:cNvPr>
          <p:cNvSpPr/>
          <p:nvPr/>
        </p:nvSpPr>
        <p:spPr>
          <a:xfrm>
            <a:off x="6588224" y="987525"/>
            <a:ext cx="45719" cy="36004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
        <p:nvSpPr>
          <p:cNvPr id="12" name="Rechteck 11">
            <a:extLst>
              <a:ext uri="{FF2B5EF4-FFF2-40B4-BE49-F238E27FC236}">
                <a16:creationId xmlns:a16="http://schemas.microsoft.com/office/drawing/2014/main" id="{D354A62D-93D4-4CE4-8ADC-92196B23B540}"/>
              </a:ext>
            </a:extLst>
          </p:cNvPr>
          <p:cNvSpPr/>
          <p:nvPr/>
        </p:nvSpPr>
        <p:spPr>
          <a:xfrm>
            <a:off x="6876256" y="2542133"/>
            <a:ext cx="1011058" cy="461665"/>
          </a:xfrm>
          <a:prstGeom prst="rect">
            <a:avLst/>
          </a:prstGeom>
        </p:spPr>
        <p:txBody>
          <a:bodyPr wrap="square">
            <a:spAutoFit/>
          </a:bodyPr>
          <a:lstStyle/>
          <a:p>
            <a:r>
              <a:rPr lang="de-DE" sz="2400" dirty="0">
                <a:latin typeface="+mn-lt"/>
              </a:rPr>
              <a:t>20%</a:t>
            </a:r>
            <a:endParaRPr lang="de-DE" sz="6000" dirty="0">
              <a:latin typeface="+mn-lt"/>
            </a:endParaRPr>
          </a:p>
        </p:txBody>
      </p:sp>
      <p:sp>
        <p:nvSpPr>
          <p:cNvPr id="3" name="Rechteck 2">
            <a:extLst>
              <a:ext uri="{FF2B5EF4-FFF2-40B4-BE49-F238E27FC236}">
                <a16:creationId xmlns:a16="http://schemas.microsoft.com/office/drawing/2014/main" id="{85128E4B-3A67-4FC8-816B-D7A61BA09C2B}"/>
              </a:ext>
            </a:extLst>
          </p:cNvPr>
          <p:cNvSpPr/>
          <p:nvPr/>
        </p:nvSpPr>
        <p:spPr>
          <a:xfrm>
            <a:off x="7296790" y="4515966"/>
            <a:ext cx="1811714" cy="215444"/>
          </a:xfrm>
          <a:prstGeom prst="rect">
            <a:avLst/>
          </a:prstGeom>
        </p:spPr>
        <p:txBody>
          <a:bodyPr wrap="none">
            <a:spAutoFit/>
          </a:bodyPr>
          <a:lstStyle/>
          <a:p>
            <a:r>
              <a:rPr lang="de-DE" sz="800" dirty="0"/>
              <a:t>Fahion Revolution (2022), p.35</a:t>
            </a:r>
          </a:p>
        </p:txBody>
      </p:sp>
      <p:pic>
        <p:nvPicPr>
          <p:cNvPr id="7" name="Grafik 6">
            <a:extLst>
              <a:ext uri="{FF2B5EF4-FFF2-40B4-BE49-F238E27FC236}">
                <a16:creationId xmlns:a16="http://schemas.microsoft.com/office/drawing/2014/main" id="{8E0BFF05-4A49-4D19-8ADD-5C31415073FE}"/>
              </a:ext>
            </a:extLst>
          </p:cNvPr>
          <p:cNvPicPr>
            <a:picLocks noChangeAspect="1"/>
          </p:cNvPicPr>
          <p:nvPr/>
        </p:nvPicPr>
        <p:blipFill>
          <a:blip r:embed="rId3"/>
          <a:stretch>
            <a:fillRect/>
          </a:stretch>
        </p:blipFill>
        <p:spPr>
          <a:xfrm>
            <a:off x="778841" y="1187323"/>
            <a:ext cx="2317955" cy="3854578"/>
          </a:xfrm>
          <a:prstGeom prst="rect">
            <a:avLst/>
          </a:prstGeom>
        </p:spPr>
      </p:pic>
      <p:pic>
        <p:nvPicPr>
          <p:cNvPr id="13" name="Grafik 12">
            <a:extLst>
              <a:ext uri="{FF2B5EF4-FFF2-40B4-BE49-F238E27FC236}">
                <a16:creationId xmlns:a16="http://schemas.microsoft.com/office/drawing/2014/main" id="{3281F7D0-E661-4741-8116-0BA3389AFBC3}"/>
              </a:ext>
            </a:extLst>
          </p:cNvPr>
          <p:cNvPicPr>
            <a:picLocks noChangeAspect="1"/>
          </p:cNvPicPr>
          <p:nvPr/>
        </p:nvPicPr>
        <p:blipFill>
          <a:blip r:embed="rId4"/>
          <a:stretch>
            <a:fillRect/>
          </a:stretch>
        </p:blipFill>
        <p:spPr>
          <a:xfrm>
            <a:off x="4329440" y="933335"/>
            <a:ext cx="2186776" cy="3936197"/>
          </a:xfrm>
          <a:prstGeom prst="rect">
            <a:avLst/>
          </a:prstGeom>
        </p:spPr>
      </p:pic>
    </p:spTree>
    <p:extLst>
      <p:ext uri="{BB962C8B-B14F-4D97-AF65-F5344CB8AC3E}">
        <p14:creationId xmlns:p14="http://schemas.microsoft.com/office/powerpoint/2010/main" val="290365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a:xfrm>
            <a:off x="628650" y="51470"/>
            <a:ext cx="7886700" cy="993775"/>
          </a:xfrm>
        </p:spPr>
        <p:txBody>
          <a:bodyPr/>
          <a:lstStyle/>
          <a:p>
            <a:r>
              <a:rPr lang="en-US" sz="2400" dirty="0"/>
              <a:t>The Fashion Transparency Index - Weighting of the scores</a:t>
            </a:r>
            <a:endParaRPr lang="de-DE" sz="2400"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14</a:t>
            </a:fld>
            <a:endParaRPr lang="de-DE" altLang="de-DE"/>
          </a:p>
        </p:txBody>
      </p:sp>
      <p:sp>
        <p:nvSpPr>
          <p:cNvPr id="6" name="Rechteck 5">
            <a:extLst>
              <a:ext uri="{FF2B5EF4-FFF2-40B4-BE49-F238E27FC236}">
                <a16:creationId xmlns:a16="http://schemas.microsoft.com/office/drawing/2014/main" id="{B73D58CF-1F40-4625-9624-7967A3341309}"/>
              </a:ext>
            </a:extLst>
          </p:cNvPr>
          <p:cNvSpPr/>
          <p:nvPr/>
        </p:nvSpPr>
        <p:spPr>
          <a:xfrm>
            <a:off x="5793190" y="2715766"/>
            <a:ext cx="1011058" cy="461665"/>
          </a:xfrm>
          <a:prstGeom prst="rect">
            <a:avLst/>
          </a:prstGeom>
        </p:spPr>
        <p:txBody>
          <a:bodyPr wrap="square">
            <a:spAutoFit/>
          </a:bodyPr>
          <a:lstStyle/>
          <a:p>
            <a:r>
              <a:rPr lang="de-DE" sz="2400" dirty="0">
                <a:latin typeface="+mn-lt"/>
              </a:rPr>
              <a:t>33.2%</a:t>
            </a:r>
            <a:endParaRPr lang="de-DE" sz="6000" dirty="0">
              <a:latin typeface="+mn-lt"/>
            </a:endParaRPr>
          </a:p>
        </p:txBody>
      </p:sp>
      <p:sp>
        <p:nvSpPr>
          <p:cNvPr id="9" name="Geschweifte Klammer rechts 8">
            <a:extLst>
              <a:ext uri="{FF2B5EF4-FFF2-40B4-BE49-F238E27FC236}">
                <a16:creationId xmlns:a16="http://schemas.microsoft.com/office/drawing/2014/main" id="{542E2E53-20BA-40FD-B6F2-5A4C2EEDEABF}"/>
              </a:ext>
            </a:extLst>
          </p:cNvPr>
          <p:cNvSpPr/>
          <p:nvPr/>
        </p:nvSpPr>
        <p:spPr>
          <a:xfrm>
            <a:off x="5308306" y="935963"/>
            <a:ext cx="271806" cy="401205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
        <p:nvSpPr>
          <p:cNvPr id="3" name="Rechteck 2">
            <a:extLst>
              <a:ext uri="{FF2B5EF4-FFF2-40B4-BE49-F238E27FC236}">
                <a16:creationId xmlns:a16="http://schemas.microsoft.com/office/drawing/2014/main" id="{85128E4B-3A67-4FC8-816B-D7A61BA09C2B}"/>
              </a:ext>
            </a:extLst>
          </p:cNvPr>
          <p:cNvSpPr/>
          <p:nvPr/>
        </p:nvSpPr>
        <p:spPr>
          <a:xfrm>
            <a:off x="7296790" y="4515966"/>
            <a:ext cx="1811714" cy="215444"/>
          </a:xfrm>
          <a:prstGeom prst="rect">
            <a:avLst/>
          </a:prstGeom>
        </p:spPr>
        <p:txBody>
          <a:bodyPr wrap="none">
            <a:spAutoFit/>
          </a:bodyPr>
          <a:lstStyle/>
          <a:p>
            <a:r>
              <a:rPr lang="de-DE" sz="800" dirty="0"/>
              <a:t>Fahion Revolution (2022), p.35</a:t>
            </a:r>
          </a:p>
        </p:txBody>
      </p:sp>
      <p:pic>
        <p:nvPicPr>
          <p:cNvPr id="8" name="Grafik 7">
            <a:extLst>
              <a:ext uri="{FF2B5EF4-FFF2-40B4-BE49-F238E27FC236}">
                <a16:creationId xmlns:a16="http://schemas.microsoft.com/office/drawing/2014/main" id="{51F3670F-D478-4167-BD9D-7132D7191E56}"/>
              </a:ext>
            </a:extLst>
          </p:cNvPr>
          <p:cNvPicPr>
            <a:picLocks noChangeAspect="1"/>
          </p:cNvPicPr>
          <p:nvPr/>
        </p:nvPicPr>
        <p:blipFill rotWithShape="1">
          <a:blip r:embed="rId3"/>
          <a:srcRect t="15888" r="5125"/>
          <a:stretch/>
        </p:blipFill>
        <p:spPr>
          <a:xfrm>
            <a:off x="3419872" y="935963"/>
            <a:ext cx="2014773" cy="4084059"/>
          </a:xfrm>
          <a:prstGeom prst="rect">
            <a:avLst/>
          </a:prstGeom>
        </p:spPr>
      </p:pic>
      <p:pic>
        <p:nvPicPr>
          <p:cNvPr id="14" name="Grafik 13">
            <a:extLst>
              <a:ext uri="{FF2B5EF4-FFF2-40B4-BE49-F238E27FC236}">
                <a16:creationId xmlns:a16="http://schemas.microsoft.com/office/drawing/2014/main" id="{D990569F-BA1E-4895-AC7E-B1AADAF3F3FA}"/>
              </a:ext>
            </a:extLst>
          </p:cNvPr>
          <p:cNvPicPr>
            <a:picLocks noChangeAspect="1"/>
          </p:cNvPicPr>
          <p:nvPr/>
        </p:nvPicPr>
        <p:blipFill rotWithShape="1">
          <a:blip r:embed="rId3"/>
          <a:srcRect b="89144"/>
          <a:stretch/>
        </p:blipFill>
        <p:spPr>
          <a:xfrm rot="16200000">
            <a:off x="1863058" y="2815136"/>
            <a:ext cx="2494486" cy="619141"/>
          </a:xfrm>
          <a:prstGeom prst="rect">
            <a:avLst/>
          </a:prstGeom>
        </p:spPr>
      </p:pic>
    </p:spTree>
    <p:extLst>
      <p:ext uri="{BB962C8B-B14F-4D97-AF65-F5344CB8AC3E}">
        <p14:creationId xmlns:p14="http://schemas.microsoft.com/office/powerpoint/2010/main" val="139753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p:txBody>
          <a:bodyPr/>
          <a:lstStyle/>
          <a:p>
            <a:r>
              <a:rPr lang="en-US" dirty="0"/>
              <a:t>The Fashion Transparency Index – Key Issues in 2022</a:t>
            </a:r>
            <a:endParaRPr lang="de-DE" dirty="0"/>
          </a:p>
        </p:txBody>
      </p:sp>
      <p:sp>
        <p:nvSpPr>
          <p:cNvPr id="3" name="Inhaltsplatzhalter 2">
            <a:extLst>
              <a:ext uri="{FF2B5EF4-FFF2-40B4-BE49-F238E27FC236}">
                <a16:creationId xmlns:a16="http://schemas.microsoft.com/office/drawing/2014/main" id="{374E8FC3-2593-49BA-B675-1EA992DF45EF}"/>
              </a:ext>
            </a:extLst>
          </p:cNvPr>
          <p:cNvSpPr>
            <a:spLocks noGrp="1"/>
          </p:cNvSpPr>
          <p:nvPr>
            <p:ph idx="1"/>
          </p:nvPr>
        </p:nvSpPr>
        <p:spPr/>
        <p:txBody>
          <a:bodyPr/>
          <a:lstStyle/>
          <a:p>
            <a:r>
              <a:rPr lang="en-US" dirty="0"/>
              <a:t>Progress on transparency in the global fashion industry is still slow among 250 of the world’s largest fashion brands and retailers, with brands achieving an overall average score of just 24% (= up 1% from 2021)</a:t>
            </a:r>
          </a:p>
          <a:p>
            <a:r>
              <a:rPr lang="en-US" dirty="0"/>
              <a:t>More brands than ever (48%) are disclosing their first tier suppliers, however, half still disclose nothing</a:t>
            </a:r>
          </a:p>
          <a:p>
            <a:r>
              <a:rPr lang="en-US" dirty="0"/>
              <a:t>Less than a third of major brands disclose a decarbonization target covering their entire supply chain</a:t>
            </a:r>
            <a:endParaRPr lang="de-DE"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15</a:t>
            </a:fld>
            <a:endParaRPr lang="de-DE" altLang="de-DE"/>
          </a:p>
        </p:txBody>
      </p:sp>
      <p:sp>
        <p:nvSpPr>
          <p:cNvPr id="6" name="Rechteck 5">
            <a:extLst>
              <a:ext uri="{FF2B5EF4-FFF2-40B4-BE49-F238E27FC236}">
                <a16:creationId xmlns:a16="http://schemas.microsoft.com/office/drawing/2014/main" id="{1DA83861-02F9-43F0-B5D9-52D75987C90C}"/>
              </a:ext>
            </a:extLst>
          </p:cNvPr>
          <p:cNvSpPr/>
          <p:nvPr/>
        </p:nvSpPr>
        <p:spPr>
          <a:xfrm>
            <a:off x="7296790" y="4515966"/>
            <a:ext cx="1505540" cy="215444"/>
          </a:xfrm>
          <a:prstGeom prst="rect">
            <a:avLst/>
          </a:prstGeom>
        </p:spPr>
        <p:txBody>
          <a:bodyPr wrap="none">
            <a:spAutoFit/>
          </a:bodyPr>
          <a:lstStyle/>
          <a:p>
            <a:r>
              <a:rPr lang="de-DE" sz="800" dirty="0"/>
              <a:t>Fahion Revolution (2022)</a:t>
            </a:r>
          </a:p>
        </p:txBody>
      </p:sp>
    </p:spTree>
    <p:extLst>
      <p:ext uri="{BB962C8B-B14F-4D97-AF65-F5344CB8AC3E}">
        <p14:creationId xmlns:p14="http://schemas.microsoft.com/office/powerpoint/2010/main" val="30493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p:txBody>
          <a:bodyPr/>
          <a:lstStyle/>
          <a:p>
            <a:r>
              <a:rPr lang="en-US" dirty="0"/>
              <a:t>The Fashion Transparency Index – Key Issues in 2022</a:t>
            </a:r>
            <a:endParaRPr lang="de-DE" dirty="0"/>
          </a:p>
        </p:txBody>
      </p:sp>
      <p:sp>
        <p:nvSpPr>
          <p:cNvPr id="3" name="Inhaltsplatzhalter 2">
            <a:extLst>
              <a:ext uri="{FF2B5EF4-FFF2-40B4-BE49-F238E27FC236}">
                <a16:creationId xmlns:a16="http://schemas.microsoft.com/office/drawing/2014/main" id="{374E8FC3-2593-49BA-B675-1EA992DF45EF}"/>
              </a:ext>
            </a:extLst>
          </p:cNvPr>
          <p:cNvSpPr>
            <a:spLocks noGrp="1"/>
          </p:cNvSpPr>
          <p:nvPr>
            <p:ph idx="1"/>
          </p:nvPr>
        </p:nvSpPr>
        <p:spPr/>
        <p:txBody>
          <a:bodyPr/>
          <a:lstStyle/>
          <a:p>
            <a:r>
              <a:rPr lang="en-US" dirty="0"/>
              <a:t>Most (85%) major brands still do not disclose their annual production volumes despite mounting evidence of overproduction and clothing waste</a:t>
            </a:r>
          </a:p>
          <a:p>
            <a:r>
              <a:rPr lang="en-US" dirty="0"/>
              <a:t>Most retailer take-back programs simply divert clothing from local communities and ship it off to secondhand markets in the Global South, where we know much of the clothing ends up in landfills, burnt or swept out to sea</a:t>
            </a:r>
          </a:p>
          <a:p>
            <a:r>
              <a:rPr lang="en-US" dirty="0"/>
              <a:t>Only 11% of brands publish their supplier wastewater test results, despite the textile industry being a leading contributor to water pollution</a:t>
            </a:r>
            <a:endParaRPr lang="de-DE"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16</a:t>
            </a:fld>
            <a:endParaRPr lang="de-DE" altLang="de-DE"/>
          </a:p>
        </p:txBody>
      </p:sp>
      <p:sp>
        <p:nvSpPr>
          <p:cNvPr id="6" name="Rechteck 5">
            <a:extLst>
              <a:ext uri="{FF2B5EF4-FFF2-40B4-BE49-F238E27FC236}">
                <a16:creationId xmlns:a16="http://schemas.microsoft.com/office/drawing/2014/main" id="{250C0A82-E709-43B0-A671-DC96E882186E}"/>
              </a:ext>
            </a:extLst>
          </p:cNvPr>
          <p:cNvSpPr/>
          <p:nvPr/>
        </p:nvSpPr>
        <p:spPr>
          <a:xfrm>
            <a:off x="7296790" y="4515966"/>
            <a:ext cx="1505540" cy="215444"/>
          </a:xfrm>
          <a:prstGeom prst="rect">
            <a:avLst/>
          </a:prstGeom>
        </p:spPr>
        <p:txBody>
          <a:bodyPr wrap="none">
            <a:spAutoFit/>
          </a:bodyPr>
          <a:lstStyle/>
          <a:p>
            <a:r>
              <a:rPr lang="de-DE" sz="800" dirty="0"/>
              <a:t>Fahion Revolution (2022)</a:t>
            </a:r>
          </a:p>
        </p:txBody>
      </p:sp>
    </p:spTree>
    <p:extLst>
      <p:ext uri="{BB962C8B-B14F-4D97-AF65-F5344CB8AC3E}">
        <p14:creationId xmlns:p14="http://schemas.microsoft.com/office/powerpoint/2010/main" val="270722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p:txBody>
          <a:bodyPr/>
          <a:lstStyle/>
          <a:p>
            <a:r>
              <a:rPr lang="en-US" dirty="0"/>
              <a:t>The Fashion Transparency Index – Key Issues in 2022</a:t>
            </a:r>
            <a:endParaRPr lang="de-DE" dirty="0"/>
          </a:p>
        </p:txBody>
      </p:sp>
      <p:sp>
        <p:nvSpPr>
          <p:cNvPr id="3" name="Inhaltsplatzhalter 2">
            <a:extLst>
              <a:ext uri="{FF2B5EF4-FFF2-40B4-BE49-F238E27FC236}">
                <a16:creationId xmlns:a16="http://schemas.microsoft.com/office/drawing/2014/main" id="{374E8FC3-2593-49BA-B675-1EA992DF45EF}"/>
              </a:ext>
            </a:extLst>
          </p:cNvPr>
          <p:cNvSpPr>
            <a:spLocks noGrp="1"/>
          </p:cNvSpPr>
          <p:nvPr>
            <p:ph idx="1"/>
          </p:nvPr>
        </p:nvSpPr>
        <p:spPr/>
        <p:txBody>
          <a:bodyPr/>
          <a:lstStyle/>
          <a:p>
            <a:r>
              <a:rPr lang="en-US" dirty="0"/>
              <a:t>As new and proposed legislation focuses on greenwashing claims, almost half of major brands (46%) publish targets on sustainable materials yet only 37% provide information on what constitutes a sustainable material</a:t>
            </a:r>
          </a:p>
          <a:p>
            <a:r>
              <a:rPr lang="en-US" dirty="0"/>
              <a:t>Only 24% of brands disclose how they minimize the impacts of </a:t>
            </a:r>
            <a:r>
              <a:rPr lang="en-US" dirty="0" err="1"/>
              <a:t>microfibres</a:t>
            </a:r>
            <a:r>
              <a:rPr lang="en-US" dirty="0"/>
              <a:t> despite textiles being the largest source of microplastics in the ocean</a:t>
            </a:r>
          </a:p>
          <a:p>
            <a:r>
              <a:rPr lang="en-US" dirty="0"/>
              <a:t>Just 12% of brands publish a purchasing code of conduct indicating that most are still reluctant to disclose how their purchasing practices could be affecting suppliers and workers</a:t>
            </a:r>
            <a:endParaRPr lang="de-DE"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17</a:t>
            </a:fld>
            <a:endParaRPr lang="de-DE" altLang="de-DE"/>
          </a:p>
        </p:txBody>
      </p:sp>
      <p:sp>
        <p:nvSpPr>
          <p:cNvPr id="6" name="Rechteck 5">
            <a:extLst>
              <a:ext uri="{FF2B5EF4-FFF2-40B4-BE49-F238E27FC236}">
                <a16:creationId xmlns:a16="http://schemas.microsoft.com/office/drawing/2014/main" id="{5DA9F105-C836-4DF9-9DEF-2206EF8C5505}"/>
              </a:ext>
            </a:extLst>
          </p:cNvPr>
          <p:cNvSpPr/>
          <p:nvPr/>
        </p:nvSpPr>
        <p:spPr>
          <a:xfrm>
            <a:off x="7296790" y="4515966"/>
            <a:ext cx="1505540" cy="215444"/>
          </a:xfrm>
          <a:prstGeom prst="rect">
            <a:avLst/>
          </a:prstGeom>
        </p:spPr>
        <p:txBody>
          <a:bodyPr wrap="none">
            <a:spAutoFit/>
          </a:bodyPr>
          <a:lstStyle/>
          <a:p>
            <a:r>
              <a:rPr lang="de-DE" sz="800" dirty="0"/>
              <a:t>Fahion Revolution (2022)</a:t>
            </a:r>
          </a:p>
        </p:txBody>
      </p:sp>
    </p:spTree>
    <p:extLst>
      <p:ext uri="{BB962C8B-B14F-4D97-AF65-F5344CB8AC3E}">
        <p14:creationId xmlns:p14="http://schemas.microsoft.com/office/powerpoint/2010/main" val="416790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E082F-5939-4FB4-A330-262DCDCF9312}"/>
              </a:ext>
            </a:extLst>
          </p:cNvPr>
          <p:cNvSpPr>
            <a:spLocks noGrp="1"/>
          </p:cNvSpPr>
          <p:nvPr>
            <p:ph type="title"/>
          </p:nvPr>
        </p:nvSpPr>
        <p:spPr/>
        <p:txBody>
          <a:bodyPr/>
          <a:lstStyle/>
          <a:p>
            <a:r>
              <a:rPr lang="en-US" dirty="0"/>
              <a:t>The Fashion Transparency Index – Key Issues in 2022</a:t>
            </a:r>
            <a:endParaRPr lang="de-DE" dirty="0"/>
          </a:p>
        </p:txBody>
      </p:sp>
      <p:sp>
        <p:nvSpPr>
          <p:cNvPr id="3" name="Inhaltsplatzhalter 2">
            <a:extLst>
              <a:ext uri="{FF2B5EF4-FFF2-40B4-BE49-F238E27FC236}">
                <a16:creationId xmlns:a16="http://schemas.microsoft.com/office/drawing/2014/main" id="{374E8FC3-2593-49BA-B675-1EA992DF45EF}"/>
              </a:ext>
            </a:extLst>
          </p:cNvPr>
          <p:cNvSpPr>
            <a:spLocks noGrp="1"/>
          </p:cNvSpPr>
          <p:nvPr>
            <p:ph idx="1"/>
          </p:nvPr>
        </p:nvSpPr>
        <p:spPr/>
        <p:txBody>
          <a:bodyPr/>
          <a:lstStyle/>
          <a:p>
            <a:r>
              <a:rPr lang="en-US" dirty="0"/>
              <a:t>The vast majority of major brands and retailers (94%) do not disclose the number of workers in their supply chains paying recruitment fees </a:t>
            </a:r>
            <a:r>
              <a:rPr lang="en-US" dirty="0">
                <a:sym typeface="Wingdings" panose="05000000000000000000" pitchFamily="2" charset="2"/>
              </a:rPr>
              <a:t></a:t>
            </a:r>
            <a:r>
              <a:rPr lang="en-US" dirty="0"/>
              <a:t> paints an unclear picture of the risks of forced labor</a:t>
            </a:r>
          </a:p>
          <a:p>
            <a:r>
              <a:rPr lang="en-US" dirty="0"/>
              <a:t>Only 13% of brands disclose how many of their supplier facilities have trade unions</a:t>
            </a:r>
          </a:p>
          <a:p>
            <a:r>
              <a:rPr lang="en-US" dirty="0"/>
              <a:t>The industry’s reliance on low-wage female </a:t>
            </a:r>
            <a:r>
              <a:rPr lang="en-US" dirty="0" err="1"/>
              <a:t>labour</a:t>
            </a:r>
            <a:r>
              <a:rPr lang="en-US" dirty="0"/>
              <a:t> continues yet most brands (94%) neglect to disclose the key issue of how prevalent gender-based labor violations are</a:t>
            </a:r>
          </a:p>
          <a:p>
            <a:r>
              <a:rPr lang="en-US" dirty="0"/>
              <a:t>Most major brands and retailers (96%) do not publish the number of workers in their supply chain paid a living wage, nor do they disclose if they isolate labor costs in their pricing</a:t>
            </a:r>
            <a:endParaRPr lang="de-DE" dirty="0"/>
          </a:p>
          <a:p>
            <a:endParaRPr lang="de-DE" dirty="0"/>
          </a:p>
        </p:txBody>
      </p:sp>
      <p:sp>
        <p:nvSpPr>
          <p:cNvPr id="4" name="Fußzeilenplatzhalter 3">
            <a:extLst>
              <a:ext uri="{FF2B5EF4-FFF2-40B4-BE49-F238E27FC236}">
                <a16:creationId xmlns:a16="http://schemas.microsoft.com/office/drawing/2014/main" id="{4CD05CC6-F4E5-4800-BF3A-E3B3802AC3E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9C89066B-3548-468A-B834-E04BBBEF4648}"/>
              </a:ext>
            </a:extLst>
          </p:cNvPr>
          <p:cNvSpPr>
            <a:spLocks noGrp="1"/>
          </p:cNvSpPr>
          <p:nvPr>
            <p:ph type="sldNum" sz="quarter" idx="12"/>
          </p:nvPr>
        </p:nvSpPr>
        <p:spPr/>
        <p:txBody>
          <a:bodyPr/>
          <a:lstStyle/>
          <a:p>
            <a:pPr>
              <a:defRPr/>
            </a:pPr>
            <a:fld id="{F2367A23-859F-4527-99AB-CEE707F84F5E}" type="slidenum">
              <a:rPr lang="de-DE" altLang="de-DE" smtClean="0"/>
              <a:pPr>
                <a:defRPr/>
              </a:pPr>
              <a:t>18</a:t>
            </a:fld>
            <a:endParaRPr lang="de-DE" altLang="de-DE"/>
          </a:p>
        </p:txBody>
      </p:sp>
      <p:sp>
        <p:nvSpPr>
          <p:cNvPr id="6" name="Rechteck 5">
            <a:extLst>
              <a:ext uri="{FF2B5EF4-FFF2-40B4-BE49-F238E27FC236}">
                <a16:creationId xmlns:a16="http://schemas.microsoft.com/office/drawing/2014/main" id="{9BD3CF89-9A29-488D-B05D-747A5A0ECC8B}"/>
              </a:ext>
            </a:extLst>
          </p:cNvPr>
          <p:cNvSpPr/>
          <p:nvPr/>
        </p:nvSpPr>
        <p:spPr>
          <a:xfrm>
            <a:off x="7296790" y="4515966"/>
            <a:ext cx="1505540" cy="215444"/>
          </a:xfrm>
          <a:prstGeom prst="rect">
            <a:avLst/>
          </a:prstGeom>
        </p:spPr>
        <p:txBody>
          <a:bodyPr wrap="none">
            <a:spAutoFit/>
          </a:bodyPr>
          <a:lstStyle/>
          <a:p>
            <a:r>
              <a:rPr lang="de-DE" sz="800" dirty="0"/>
              <a:t>Fahion Revolution (2022)</a:t>
            </a:r>
          </a:p>
        </p:txBody>
      </p:sp>
    </p:spTree>
    <p:extLst>
      <p:ext uri="{BB962C8B-B14F-4D97-AF65-F5344CB8AC3E}">
        <p14:creationId xmlns:p14="http://schemas.microsoft.com/office/powerpoint/2010/main" val="110569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2CC08-B802-41F4-BDAC-A6582B3FF6EC}"/>
              </a:ext>
            </a:extLst>
          </p:cNvPr>
          <p:cNvSpPr>
            <a:spLocks noGrp="1"/>
          </p:cNvSpPr>
          <p:nvPr>
            <p:ph type="title"/>
          </p:nvPr>
        </p:nvSpPr>
        <p:spPr/>
        <p:txBody>
          <a:bodyPr/>
          <a:lstStyle/>
          <a:p>
            <a:r>
              <a:rPr lang="de-DE" dirty="0" err="1"/>
              <a:t>Let`s</a:t>
            </a:r>
            <a:r>
              <a:rPr lang="de-DE" dirty="0"/>
              <a:t> </a:t>
            </a:r>
            <a:r>
              <a:rPr lang="de-DE" dirty="0" err="1"/>
              <a:t>work</a:t>
            </a:r>
            <a:r>
              <a:rPr lang="de-DE" dirty="0"/>
              <a:t>!</a:t>
            </a:r>
          </a:p>
        </p:txBody>
      </p:sp>
      <p:sp>
        <p:nvSpPr>
          <p:cNvPr id="3" name="Inhaltsplatzhalter 2">
            <a:extLst>
              <a:ext uri="{FF2B5EF4-FFF2-40B4-BE49-F238E27FC236}">
                <a16:creationId xmlns:a16="http://schemas.microsoft.com/office/drawing/2014/main" id="{A1B44C4D-0865-4452-8C74-016B8DD453A0}"/>
              </a:ext>
            </a:extLst>
          </p:cNvPr>
          <p:cNvSpPr>
            <a:spLocks noGrp="1"/>
          </p:cNvSpPr>
          <p:nvPr>
            <p:ph idx="1"/>
          </p:nvPr>
        </p:nvSpPr>
        <p:spPr/>
        <p:txBody>
          <a:bodyPr/>
          <a:lstStyle/>
          <a:p>
            <a:r>
              <a:rPr lang="de-DE" sz="2800" dirty="0"/>
              <a:t>Do </a:t>
            </a:r>
            <a:r>
              <a:rPr lang="de-DE" sz="2800" dirty="0" err="1"/>
              <a:t>some</a:t>
            </a:r>
            <a:r>
              <a:rPr lang="de-DE" sz="2800" dirty="0"/>
              <a:t> </a:t>
            </a:r>
            <a:r>
              <a:rPr lang="de-DE" sz="2800" dirty="0" err="1"/>
              <a:t>research</a:t>
            </a:r>
            <a:r>
              <a:rPr lang="de-DE" sz="2800" dirty="0"/>
              <a:t> and </a:t>
            </a:r>
            <a:r>
              <a:rPr lang="de-DE" sz="2800" dirty="0" err="1"/>
              <a:t>list</a:t>
            </a:r>
            <a:r>
              <a:rPr lang="de-DE" sz="2800" dirty="0"/>
              <a:t> </a:t>
            </a:r>
            <a:r>
              <a:rPr lang="de-DE" sz="2800" dirty="0" err="1"/>
              <a:t>scandals</a:t>
            </a:r>
            <a:r>
              <a:rPr lang="de-DE" sz="2800" dirty="0"/>
              <a:t> </a:t>
            </a:r>
            <a:r>
              <a:rPr lang="de-DE" sz="2800" dirty="0" err="1"/>
              <a:t>that</a:t>
            </a:r>
            <a:r>
              <a:rPr lang="de-DE" sz="2800" dirty="0"/>
              <a:t> </a:t>
            </a:r>
            <a:r>
              <a:rPr lang="de-DE" sz="2800" dirty="0" err="1"/>
              <a:t>fashion</a:t>
            </a:r>
            <a:r>
              <a:rPr lang="de-DE" sz="2800" dirty="0"/>
              <a:t> </a:t>
            </a:r>
            <a:r>
              <a:rPr lang="de-DE" sz="2800" dirty="0" err="1"/>
              <a:t>brands</a:t>
            </a:r>
            <a:r>
              <a:rPr lang="de-DE" sz="2800" dirty="0"/>
              <a:t> </a:t>
            </a:r>
            <a:r>
              <a:rPr lang="de-DE" sz="2800" dirty="0" err="1"/>
              <a:t>were</a:t>
            </a:r>
            <a:r>
              <a:rPr lang="de-DE" sz="2800" dirty="0"/>
              <a:t> </a:t>
            </a:r>
            <a:r>
              <a:rPr lang="de-DE" sz="2800" dirty="0" err="1"/>
              <a:t>involved</a:t>
            </a:r>
            <a:r>
              <a:rPr lang="de-DE" sz="2800" dirty="0"/>
              <a:t>:</a:t>
            </a:r>
          </a:p>
          <a:p>
            <a:pPr lvl="1"/>
            <a:r>
              <a:rPr lang="de-DE" sz="2400" dirty="0" err="1"/>
              <a:t>What</a:t>
            </a:r>
            <a:r>
              <a:rPr lang="de-DE" sz="2400" dirty="0"/>
              <a:t> </a:t>
            </a:r>
            <a:r>
              <a:rPr lang="de-DE" sz="2400" dirty="0" err="1"/>
              <a:t>brands</a:t>
            </a:r>
            <a:r>
              <a:rPr lang="de-DE" sz="2400" dirty="0"/>
              <a:t> </a:t>
            </a:r>
            <a:r>
              <a:rPr lang="de-DE" sz="2400" dirty="0" err="1"/>
              <a:t>were</a:t>
            </a:r>
            <a:r>
              <a:rPr lang="de-DE" sz="2400" dirty="0"/>
              <a:t> </a:t>
            </a:r>
            <a:r>
              <a:rPr lang="de-DE" sz="2400" dirty="0" err="1"/>
              <a:t>involved</a:t>
            </a:r>
            <a:r>
              <a:rPr lang="de-DE" sz="2400" dirty="0"/>
              <a:t>?</a:t>
            </a:r>
          </a:p>
          <a:p>
            <a:pPr lvl="1"/>
            <a:r>
              <a:rPr lang="de-DE" sz="2400" dirty="0" err="1"/>
              <a:t>Which</a:t>
            </a:r>
            <a:r>
              <a:rPr lang="de-DE" sz="2400" dirty="0"/>
              <a:t> countries </a:t>
            </a:r>
            <a:r>
              <a:rPr lang="de-DE" sz="2400" dirty="0" err="1"/>
              <a:t>were</a:t>
            </a:r>
            <a:r>
              <a:rPr lang="de-DE" sz="2400" dirty="0"/>
              <a:t> </a:t>
            </a:r>
            <a:r>
              <a:rPr lang="de-DE" sz="2400" dirty="0" err="1"/>
              <a:t>involved</a:t>
            </a:r>
            <a:r>
              <a:rPr lang="de-DE" sz="2400" dirty="0"/>
              <a:t>?</a:t>
            </a:r>
          </a:p>
          <a:p>
            <a:pPr lvl="1"/>
            <a:r>
              <a:rPr lang="de-DE" sz="2400" dirty="0" err="1"/>
              <a:t>What</a:t>
            </a:r>
            <a:r>
              <a:rPr lang="de-DE" sz="2400" dirty="0"/>
              <a:t> </a:t>
            </a:r>
            <a:r>
              <a:rPr lang="de-DE" sz="2400" dirty="0" err="1"/>
              <a:t>kind</a:t>
            </a:r>
            <a:r>
              <a:rPr lang="de-DE" sz="2400" dirty="0"/>
              <a:t> was </a:t>
            </a:r>
            <a:r>
              <a:rPr lang="de-DE" sz="2400" dirty="0" err="1"/>
              <a:t>the</a:t>
            </a:r>
            <a:r>
              <a:rPr lang="de-DE" sz="2400" dirty="0"/>
              <a:t> </a:t>
            </a:r>
            <a:r>
              <a:rPr lang="de-DE" sz="2400" dirty="0" err="1"/>
              <a:t>mistreat</a:t>
            </a:r>
            <a:r>
              <a:rPr lang="de-DE" sz="2400" dirty="0"/>
              <a:t> (human </a:t>
            </a:r>
            <a:r>
              <a:rPr lang="de-DE" sz="2400" dirty="0" err="1"/>
              <a:t>rights</a:t>
            </a:r>
            <a:r>
              <a:rPr lang="de-DE" sz="2400" dirty="0"/>
              <a:t>, environmental…)?</a:t>
            </a:r>
          </a:p>
        </p:txBody>
      </p:sp>
      <p:sp>
        <p:nvSpPr>
          <p:cNvPr id="4" name="Fußzeilenplatzhalter 3">
            <a:extLst>
              <a:ext uri="{FF2B5EF4-FFF2-40B4-BE49-F238E27FC236}">
                <a16:creationId xmlns:a16="http://schemas.microsoft.com/office/drawing/2014/main" id="{BB7BD48D-3405-4C49-A227-2F293F3D0205}"/>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D0DEC1C-B3D6-444E-8583-183D8AEB94A2}"/>
              </a:ext>
            </a:extLst>
          </p:cNvPr>
          <p:cNvSpPr>
            <a:spLocks noGrp="1"/>
          </p:cNvSpPr>
          <p:nvPr>
            <p:ph type="sldNum" sz="quarter" idx="12"/>
          </p:nvPr>
        </p:nvSpPr>
        <p:spPr/>
        <p:txBody>
          <a:bodyPr/>
          <a:lstStyle/>
          <a:p>
            <a:pPr>
              <a:defRPr/>
            </a:pPr>
            <a:fld id="{F2367A23-859F-4527-99AB-CEE707F84F5E}" type="slidenum">
              <a:rPr lang="de-DE" altLang="de-DE" smtClean="0"/>
              <a:pPr>
                <a:defRPr/>
              </a:pPr>
              <a:t>19</a:t>
            </a:fld>
            <a:endParaRPr lang="de-DE" altLang="de-DE"/>
          </a:p>
        </p:txBody>
      </p:sp>
    </p:spTree>
    <p:extLst>
      <p:ext uri="{BB962C8B-B14F-4D97-AF65-F5344CB8AC3E}">
        <p14:creationId xmlns:p14="http://schemas.microsoft.com/office/powerpoint/2010/main" val="421520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kt 2" hidden="1">
            <a:extLst>
              <a:ext uri="{FF2B5EF4-FFF2-40B4-BE49-F238E27FC236}">
                <a16:creationId xmlns:a16="http://schemas.microsoft.com/office/drawing/2014/main" id="{E07B0624-3F63-2FC8-45DC-8337CD33D6C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1" name="think-cell Folie" r:id="rId4" imgW="344" imgH="344" progId="TCLayout.ActiveDocument.1">
                  <p:embed/>
                </p:oleObj>
              </mc:Choice>
              <mc:Fallback>
                <p:oleObj name="think-cell Folie" r:id="rId4" imgW="344" imgH="344" progId="TCLayout.ActiveDocument.1">
                  <p:embed/>
                  <p:pic>
                    <p:nvPicPr>
                      <p:cNvPr id="0" name="Objek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Titel 1">
            <a:extLst>
              <a:ext uri="{FF2B5EF4-FFF2-40B4-BE49-F238E27FC236}">
                <a16:creationId xmlns:a16="http://schemas.microsoft.com/office/drawing/2014/main" id="{45E0C695-C3F5-076B-4E73-C3A106772243}"/>
              </a:ext>
            </a:extLst>
          </p:cNvPr>
          <p:cNvSpPr>
            <a:spLocks noGrp="1" noChangeArrowheads="1"/>
          </p:cNvSpPr>
          <p:nvPr>
            <p:ph type="title"/>
          </p:nvPr>
        </p:nvSpPr>
        <p:spPr/>
        <p:txBody>
          <a:bodyPr/>
          <a:lstStyle/>
          <a:p>
            <a:r>
              <a:rPr lang="de-DE" altLang="de-DE" dirty="0"/>
              <a:t>Learning </a:t>
            </a:r>
            <a:r>
              <a:rPr lang="de-DE" altLang="de-DE" dirty="0" err="1"/>
              <a:t>Objectives</a:t>
            </a:r>
            <a:endParaRPr lang="de-DE" altLang="de-DE" dirty="0"/>
          </a:p>
        </p:txBody>
      </p:sp>
      <p:sp>
        <p:nvSpPr>
          <p:cNvPr id="4" name="Fußzeilenplatzhalter 3">
            <a:extLst>
              <a:ext uri="{FF2B5EF4-FFF2-40B4-BE49-F238E27FC236}">
                <a16:creationId xmlns:a16="http://schemas.microsoft.com/office/drawing/2014/main" id="{F5CEAFAC-F371-21F0-F82E-64C0E689A996}"/>
              </a:ext>
            </a:extLst>
          </p:cNvPr>
          <p:cNvSpPr>
            <a:spLocks noGrp="1"/>
          </p:cNvSpPr>
          <p:nvPr>
            <p:ph type="ftr" sz="quarter" idx="11"/>
          </p:nvPr>
        </p:nvSpPr>
        <p:spPr/>
        <p:txBody>
          <a:bodyPr/>
          <a:lstStyle/>
          <a:p>
            <a:pPr>
              <a:defRPr/>
            </a:pPr>
            <a:r>
              <a:rPr lang="en-US" altLang="de-DE"/>
              <a:t>Fashion DIET</a:t>
            </a:r>
            <a:endParaRPr lang="de-DE" altLang="de-DE"/>
          </a:p>
        </p:txBody>
      </p:sp>
      <p:sp>
        <p:nvSpPr>
          <p:cNvPr id="17413" name="Foliennummernplatzhalter 4">
            <a:extLst>
              <a:ext uri="{FF2B5EF4-FFF2-40B4-BE49-F238E27FC236}">
                <a16:creationId xmlns:a16="http://schemas.microsoft.com/office/drawing/2014/main" id="{C8378E09-992E-25BF-AB8A-92DC6564B9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EB13CB-0FA3-4EDC-8268-37C7406A5035}" type="slidenum">
              <a:rPr lang="de-DE" altLang="de-DE" smtClean="0">
                <a:solidFill>
                  <a:srgbClr val="898989"/>
                </a:solidFill>
              </a:rPr>
              <a:pPr/>
              <a:t>2</a:t>
            </a:fld>
            <a:endParaRPr lang="de-DE" altLang="de-DE">
              <a:solidFill>
                <a:srgbClr val="898989"/>
              </a:solidFill>
            </a:endParaRPr>
          </a:p>
        </p:txBody>
      </p:sp>
      <p:sp>
        <p:nvSpPr>
          <p:cNvPr id="7" name="Textfeld 6">
            <a:extLst>
              <a:ext uri="{FF2B5EF4-FFF2-40B4-BE49-F238E27FC236}">
                <a16:creationId xmlns:a16="http://schemas.microsoft.com/office/drawing/2014/main" id="{4A66994D-9373-BFA4-F1E1-7FCB1C4EF7DB}"/>
              </a:ext>
            </a:extLst>
          </p:cNvPr>
          <p:cNvSpPr txBox="1"/>
          <p:nvPr/>
        </p:nvSpPr>
        <p:spPr>
          <a:xfrm>
            <a:off x="628650" y="1419225"/>
            <a:ext cx="8120063" cy="2246769"/>
          </a:xfrm>
          <a:prstGeom prst="rect">
            <a:avLst/>
          </a:prstGeom>
          <a:noFill/>
        </p:spPr>
        <p:txBody>
          <a:bodyPr>
            <a:spAutoFit/>
          </a:bodyPr>
          <a:lstStyle/>
          <a:p>
            <a:pPr>
              <a:defRPr/>
            </a:pPr>
            <a:r>
              <a:rPr lang="en-US" sz="2000" dirty="0">
                <a:latin typeface="+mn-lt"/>
              </a:rPr>
              <a:t>After this lecture students should be able to: </a:t>
            </a:r>
          </a:p>
          <a:p>
            <a:pPr>
              <a:defRPr/>
            </a:pPr>
            <a:endParaRPr lang="en-US" sz="2000" dirty="0">
              <a:latin typeface="+mn-lt"/>
            </a:endParaRPr>
          </a:p>
          <a:p>
            <a:pPr marL="342900" indent="-342900">
              <a:buFontTx/>
              <a:buChar char="-"/>
              <a:defRPr/>
            </a:pPr>
            <a:r>
              <a:rPr lang="en-US" sz="2000" dirty="0">
                <a:latin typeface="+mn-lt"/>
              </a:rPr>
              <a:t>Describe what transparency is</a:t>
            </a:r>
          </a:p>
          <a:p>
            <a:pPr marL="342900" indent="-342900">
              <a:buFontTx/>
              <a:buChar char="-"/>
              <a:defRPr/>
            </a:pPr>
            <a:r>
              <a:rPr lang="en-US" sz="2000" dirty="0">
                <a:latin typeface="+mn-lt"/>
              </a:rPr>
              <a:t>Discuss why transparency is important in fashion business</a:t>
            </a:r>
          </a:p>
          <a:p>
            <a:pPr marL="342900" indent="-342900">
              <a:buFontTx/>
              <a:buChar char="-"/>
              <a:defRPr/>
            </a:pPr>
            <a:r>
              <a:rPr lang="en-US" sz="2000" dirty="0">
                <a:latin typeface="+mn-lt"/>
              </a:rPr>
              <a:t>Outline benefits and risks of corporate transparency</a:t>
            </a:r>
          </a:p>
          <a:p>
            <a:pPr marL="342900" indent="-342900">
              <a:buFontTx/>
              <a:buChar char="-"/>
              <a:defRPr/>
            </a:pPr>
            <a:r>
              <a:rPr lang="en-US" sz="2000" dirty="0">
                <a:latin typeface="+mn-lt"/>
              </a:rPr>
              <a:t>Explain the background and mechanism of non-financial reporting</a:t>
            </a:r>
          </a:p>
          <a:p>
            <a:pPr marL="342900" indent="-342900">
              <a:buFontTx/>
              <a:buChar char="-"/>
              <a:defRPr/>
            </a:pPr>
            <a:r>
              <a:rPr lang="en-US" sz="2000" dirty="0">
                <a:latin typeface="+mn-lt"/>
              </a:rPr>
              <a:t>Discuss the future of transparency in fashion business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009A638-6B74-438A-8B84-C84E6C8E0FBC}"/>
              </a:ext>
            </a:extLst>
          </p:cNvPr>
          <p:cNvPicPr>
            <a:picLocks noChangeAspect="1"/>
          </p:cNvPicPr>
          <p:nvPr/>
        </p:nvPicPr>
        <p:blipFill>
          <a:blip r:embed="rId3"/>
          <a:stretch>
            <a:fillRect/>
          </a:stretch>
        </p:blipFill>
        <p:spPr>
          <a:xfrm>
            <a:off x="251520" y="902597"/>
            <a:ext cx="8352928" cy="3829393"/>
          </a:xfrm>
          <a:prstGeom prst="rect">
            <a:avLst/>
          </a:prstGeom>
        </p:spPr>
      </p:pic>
      <p:sp>
        <p:nvSpPr>
          <p:cNvPr id="4" name="Fußzeilenplatzhalter 3">
            <a:extLst>
              <a:ext uri="{FF2B5EF4-FFF2-40B4-BE49-F238E27FC236}">
                <a16:creationId xmlns:a16="http://schemas.microsoft.com/office/drawing/2014/main" id="{73FF6695-F980-4BC2-8EE5-338E68C7C355}"/>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DB86D69-B5C9-49C9-9B4C-8981D159F87F}"/>
              </a:ext>
            </a:extLst>
          </p:cNvPr>
          <p:cNvSpPr>
            <a:spLocks noGrp="1"/>
          </p:cNvSpPr>
          <p:nvPr>
            <p:ph type="sldNum" sz="quarter" idx="12"/>
          </p:nvPr>
        </p:nvSpPr>
        <p:spPr/>
        <p:txBody>
          <a:bodyPr/>
          <a:lstStyle/>
          <a:p>
            <a:pPr>
              <a:defRPr/>
            </a:pPr>
            <a:fld id="{F2367A23-859F-4527-99AB-CEE707F84F5E}" type="slidenum">
              <a:rPr lang="de-DE" altLang="de-DE" smtClean="0"/>
              <a:pPr>
                <a:defRPr/>
              </a:pPr>
              <a:t>20</a:t>
            </a:fld>
            <a:endParaRPr lang="de-DE" altLang="de-DE"/>
          </a:p>
        </p:txBody>
      </p:sp>
      <p:sp>
        <p:nvSpPr>
          <p:cNvPr id="7" name="Rechteck 6">
            <a:extLst>
              <a:ext uri="{FF2B5EF4-FFF2-40B4-BE49-F238E27FC236}">
                <a16:creationId xmlns:a16="http://schemas.microsoft.com/office/drawing/2014/main" id="{FEBD551F-5B5B-4898-8035-79D441AFAECE}"/>
              </a:ext>
            </a:extLst>
          </p:cNvPr>
          <p:cNvSpPr/>
          <p:nvPr/>
        </p:nvSpPr>
        <p:spPr>
          <a:xfrm>
            <a:off x="251520" y="4731990"/>
            <a:ext cx="2467342" cy="246221"/>
          </a:xfrm>
          <a:prstGeom prst="rect">
            <a:avLst/>
          </a:prstGeom>
        </p:spPr>
        <p:txBody>
          <a:bodyPr wrap="none">
            <a:spAutoFit/>
          </a:bodyPr>
          <a:lstStyle/>
          <a:p>
            <a:r>
              <a:rPr lang="en-US" sz="1000" dirty="0"/>
              <a:t>Fraser &amp; van der Ven (2022), p.17 </a:t>
            </a:r>
            <a:endParaRPr lang="de-DE" sz="1000" dirty="0"/>
          </a:p>
        </p:txBody>
      </p:sp>
      <p:sp>
        <p:nvSpPr>
          <p:cNvPr id="12" name="Rechteck 11">
            <a:extLst>
              <a:ext uri="{FF2B5EF4-FFF2-40B4-BE49-F238E27FC236}">
                <a16:creationId xmlns:a16="http://schemas.microsoft.com/office/drawing/2014/main" id="{3E9A8728-F1E7-4927-8995-7FEAD961EDEC}"/>
              </a:ext>
            </a:extLst>
          </p:cNvPr>
          <p:cNvSpPr/>
          <p:nvPr/>
        </p:nvSpPr>
        <p:spPr>
          <a:xfrm>
            <a:off x="467544" y="158309"/>
            <a:ext cx="3179204" cy="369332"/>
          </a:xfrm>
          <a:prstGeom prst="rect">
            <a:avLst/>
          </a:prstGeom>
        </p:spPr>
        <p:txBody>
          <a:bodyPr wrap="none">
            <a:spAutoFit/>
          </a:bodyPr>
          <a:lstStyle/>
          <a:p>
            <a:r>
              <a:rPr lang="en-US" dirty="0">
                <a:latin typeface="+mj-lt"/>
              </a:rPr>
              <a:t>Inditex scandal and CSR timeline</a:t>
            </a:r>
            <a:endParaRPr lang="de-DE" dirty="0">
              <a:latin typeface="+mj-lt"/>
            </a:endParaRPr>
          </a:p>
        </p:txBody>
      </p:sp>
    </p:spTree>
    <p:extLst>
      <p:ext uri="{BB962C8B-B14F-4D97-AF65-F5344CB8AC3E}">
        <p14:creationId xmlns:p14="http://schemas.microsoft.com/office/powerpoint/2010/main" val="188253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3FF6695-F980-4BC2-8EE5-338E68C7C355}"/>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DB86D69-B5C9-49C9-9B4C-8981D159F87F}"/>
              </a:ext>
            </a:extLst>
          </p:cNvPr>
          <p:cNvSpPr>
            <a:spLocks noGrp="1"/>
          </p:cNvSpPr>
          <p:nvPr>
            <p:ph type="sldNum" sz="quarter" idx="12"/>
          </p:nvPr>
        </p:nvSpPr>
        <p:spPr/>
        <p:txBody>
          <a:bodyPr/>
          <a:lstStyle/>
          <a:p>
            <a:pPr>
              <a:defRPr/>
            </a:pPr>
            <a:fld id="{F2367A23-859F-4527-99AB-CEE707F84F5E}" type="slidenum">
              <a:rPr lang="de-DE" altLang="de-DE" smtClean="0"/>
              <a:pPr>
                <a:defRPr/>
              </a:pPr>
              <a:t>21</a:t>
            </a:fld>
            <a:endParaRPr lang="de-DE" altLang="de-DE"/>
          </a:p>
        </p:txBody>
      </p:sp>
      <p:sp>
        <p:nvSpPr>
          <p:cNvPr id="7" name="Rechteck 6">
            <a:extLst>
              <a:ext uri="{FF2B5EF4-FFF2-40B4-BE49-F238E27FC236}">
                <a16:creationId xmlns:a16="http://schemas.microsoft.com/office/drawing/2014/main" id="{FEBD551F-5B5B-4898-8035-79D441AFAECE}"/>
              </a:ext>
            </a:extLst>
          </p:cNvPr>
          <p:cNvSpPr/>
          <p:nvPr/>
        </p:nvSpPr>
        <p:spPr>
          <a:xfrm>
            <a:off x="251520" y="4731990"/>
            <a:ext cx="2467342" cy="246221"/>
          </a:xfrm>
          <a:prstGeom prst="rect">
            <a:avLst/>
          </a:prstGeom>
        </p:spPr>
        <p:txBody>
          <a:bodyPr wrap="none">
            <a:spAutoFit/>
          </a:bodyPr>
          <a:lstStyle/>
          <a:p>
            <a:r>
              <a:rPr lang="en-US" sz="1000" dirty="0"/>
              <a:t>Fraser &amp; van der Ven (2022), p.18 </a:t>
            </a:r>
            <a:endParaRPr lang="de-DE" sz="1000" dirty="0"/>
          </a:p>
        </p:txBody>
      </p:sp>
      <p:sp>
        <p:nvSpPr>
          <p:cNvPr id="12" name="Rechteck 11">
            <a:extLst>
              <a:ext uri="{FF2B5EF4-FFF2-40B4-BE49-F238E27FC236}">
                <a16:creationId xmlns:a16="http://schemas.microsoft.com/office/drawing/2014/main" id="{3E9A8728-F1E7-4927-8995-7FEAD961EDEC}"/>
              </a:ext>
            </a:extLst>
          </p:cNvPr>
          <p:cNvSpPr/>
          <p:nvPr/>
        </p:nvSpPr>
        <p:spPr>
          <a:xfrm>
            <a:off x="467544" y="158309"/>
            <a:ext cx="2942793" cy="369332"/>
          </a:xfrm>
          <a:prstGeom prst="rect">
            <a:avLst/>
          </a:prstGeom>
        </p:spPr>
        <p:txBody>
          <a:bodyPr wrap="none">
            <a:spAutoFit/>
          </a:bodyPr>
          <a:lstStyle/>
          <a:p>
            <a:r>
              <a:rPr lang="en-US" dirty="0">
                <a:latin typeface="+mj-lt"/>
              </a:rPr>
              <a:t>GAP scandal and CSR timeline</a:t>
            </a:r>
            <a:endParaRPr lang="de-DE" dirty="0">
              <a:latin typeface="+mj-lt"/>
            </a:endParaRPr>
          </a:p>
        </p:txBody>
      </p:sp>
      <p:pic>
        <p:nvPicPr>
          <p:cNvPr id="2" name="Grafik 1">
            <a:extLst>
              <a:ext uri="{FF2B5EF4-FFF2-40B4-BE49-F238E27FC236}">
                <a16:creationId xmlns:a16="http://schemas.microsoft.com/office/drawing/2014/main" id="{6AE7C153-3EDA-4446-A8F9-D720E80B1912}"/>
              </a:ext>
            </a:extLst>
          </p:cNvPr>
          <p:cNvPicPr>
            <a:picLocks noChangeAspect="1"/>
          </p:cNvPicPr>
          <p:nvPr/>
        </p:nvPicPr>
        <p:blipFill>
          <a:blip r:embed="rId3"/>
          <a:stretch>
            <a:fillRect/>
          </a:stretch>
        </p:blipFill>
        <p:spPr>
          <a:xfrm>
            <a:off x="216024" y="938598"/>
            <a:ext cx="8316416" cy="3793392"/>
          </a:xfrm>
          <a:prstGeom prst="rect">
            <a:avLst/>
          </a:prstGeom>
        </p:spPr>
      </p:pic>
    </p:spTree>
    <p:extLst>
      <p:ext uri="{BB962C8B-B14F-4D97-AF65-F5344CB8AC3E}">
        <p14:creationId xmlns:p14="http://schemas.microsoft.com/office/powerpoint/2010/main" val="115509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3FF6695-F980-4BC2-8EE5-338E68C7C355}"/>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DB86D69-B5C9-49C9-9B4C-8981D159F87F}"/>
              </a:ext>
            </a:extLst>
          </p:cNvPr>
          <p:cNvSpPr>
            <a:spLocks noGrp="1"/>
          </p:cNvSpPr>
          <p:nvPr>
            <p:ph type="sldNum" sz="quarter" idx="12"/>
          </p:nvPr>
        </p:nvSpPr>
        <p:spPr/>
        <p:txBody>
          <a:bodyPr/>
          <a:lstStyle/>
          <a:p>
            <a:pPr>
              <a:defRPr/>
            </a:pPr>
            <a:fld id="{F2367A23-859F-4527-99AB-CEE707F84F5E}" type="slidenum">
              <a:rPr lang="de-DE" altLang="de-DE" smtClean="0"/>
              <a:pPr>
                <a:defRPr/>
              </a:pPr>
              <a:t>22</a:t>
            </a:fld>
            <a:endParaRPr lang="de-DE" altLang="de-DE"/>
          </a:p>
        </p:txBody>
      </p:sp>
      <p:pic>
        <p:nvPicPr>
          <p:cNvPr id="2" name="Grafik 1">
            <a:extLst>
              <a:ext uri="{FF2B5EF4-FFF2-40B4-BE49-F238E27FC236}">
                <a16:creationId xmlns:a16="http://schemas.microsoft.com/office/drawing/2014/main" id="{05FF9017-1370-428D-8E34-20E52D61FB5A}"/>
              </a:ext>
            </a:extLst>
          </p:cNvPr>
          <p:cNvPicPr>
            <a:picLocks noChangeAspect="1"/>
          </p:cNvPicPr>
          <p:nvPr/>
        </p:nvPicPr>
        <p:blipFill>
          <a:blip r:embed="rId3"/>
          <a:stretch>
            <a:fillRect/>
          </a:stretch>
        </p:blipFill>
        <p:spPr>
          <a:xfrm>
            <a:off x="251520" y="782145"/>
            <a:ext cx="7776864" cy="3981330"/>
          </a:xfrm>
          <a:prstGeom prst="rect">
            <a:avLst/>
          </a:prstGeom>
        </p:spPr>
      </p:pic>
      <p:sp>
        <p:nvSpPr>
          <p:cNvPr id="12" name="Rechteck 11">
            <a:extLst>
              <a:ext uri="{FF2B5EF4-FFF2-40B4-BE49-F238E27FC236}">
                <a16:creationId xmlns:a16="http://schemas.microsoft.com/office/drawing/2014/main" id="{3E9A8728-F1E7-4927-8995-7FEAD961EDEC}"/>
              </a:ext>
            </a:extLst>
          </p:cNvPr>
          <p:cNvSpPr/>
          <p:nvPr/>
        </p:nvSpPr>
        <p:spPr>
          <a:xfrm>
            <a:off x="467544" y="158309"/>
            <a:ext cx="3043782" cy="369332"/>
          </a:xfrm>
          <a:prstGeom prst="rect">
            <a:avLst/>
          </a:prstGeom>
        </p:spPr>
        <p:txBody>
          <a:bodyPr wrap="none">
            <a:spAutoFit/>
          </a:bodyPr>
          <a:lstStyle/>
          <a:p>
            <a:r>
              <a:rPr lang="en-US" dirty="0">
                <a:latin typeface="+mj-lt"/>
              </a:rPr>
              <a:t>H&amp;M scandal and CSR timeline</a:t>
            </a:r>
            <a:endParaRPr lang="de-DE" dirty="0">
              <a:latin typeface="+mj-lt"/>
            </a:endParaRPr>
          </a:p>
        </p:txBody>
      </p:sp>
      <p:sp>
        <p:nvSpPr>
          <p:cNvPr id="7" name="Rechteck 6">
            <a:extLst>
              <a:ext uri="{FF2B5EF4-FFF2-40B4-BE49-F238E27FC236}">
                <a16:creationId xmlns:a16="http://schemas.microsoft.com/office/drawing/2014/main" id="{FEBD551F-5B5B-4898-8035-79D441AFAECE}"/>
              </a:ext>
            </a:extLst>
          </p:cNvPr>
          <p:cNvSpPr/>
          <p:nvPr/>
        </p:nvSpPr>
        <p:spPr>
          <a:xfrm>
            <a:off x="251520" y="4731990"/>
            <a:ext cx="2467342" cy="246221"/>
          </a:xfrm>
          <a:prstGeom prst="rect">
            <a:avLst/>
          </a:prstGeom>
        </p:spPr>
        <p:txBody>
          <a:bodyPr wrap="none">
            <a:spAutoFit/>
          </a:bodyPr>
          <a:lstStyle/>
          <a:p>
            <a:r>
              <a:rPr lang="en-US" sz="1000" dirty="0"/>
              <a:t>Fraser &amp; van der Ven (2022), p.17 </a:t>
            </a:r>
            <a:endParaRPr lang="de-DE" sz="1000" dirty="0"/>
          </a:p>
        </p:txBody>
      </p:sp>
    </p:spTree>
    <p:extLst>
      <p:ext uri="{BB962C8B-B14F-4D97-AF65-F5344CB8AC3E}">
        <p14:creationId xmlns:p14="http://schemas.microsoft.com/office/powerpoint/2010/main" val="105024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AFBF7-FCC3-4A57-B5BF-974D1E096D6A}"/>
              </a:ext>
            </a:extLst>
          </p:cNvPr>
          <p:cNvSpPr>
            <a:spLocks noGrp="1"/>
          </p:cNvSpPr>
          <p:nvPr>
            <p:ph type="title"/>
          </p:nvPr>
        </p:nvSpPr>
        <p:spPr/>
        <p:txBody>
          <a:bodyPr/>
          <a:lstStyle/>
          <a:p>
            <a:r>
              <a:rPr lang="de-DE" dirty="0"/>
              <a:t>Benefits </a:t>
            </a:r>
            <a:r>
              <a:rPr lang="de-DE" dirty="0" err="1"/>
              <a:t>of</a:t>
            </a:r>
            <a:r>
              <a:rPr lang="de-DE" dirty="0"/>
              <a:t> </a:t>
            </a:r>
            <a:r>
              <a:rPr lang="de-DE" dirty="0" err="1"/>
              <a:t>transparency</a:t>
            </a:r>
            <a:endParaRPr lang="de-DE" dirty="0"/>
          </a:p>
        </p:txBody>
      </p:sp>
      <p:sp>
        <p:nvSpPr>
          <p:cNvPr id="3" name="Inhaltsplatzhalter 2">
            <a:extLst>
              <a:ext uri="{FF2B5EF4-FFF2-40B4-BE49-F238E27FC236}">
                <a16:creationId xmlns:a16="http://schemas.microsoft.com/office/drawing/2014/main" id="{1BD78200-7CAD-4CD9-AE98-A36E7E49D156}"/>
              </a:ext>
            </a:extLst>
          </p:cNvPr>
          <p:cNvSpPr>
            <a:spLocks noGrp="1"/>
          </p:cNvSpPr>
          <p:nvPr>
            <p:ph idx="1"/>
          </p:nvPr>
        </p:nvSpPr>
        <p:spPr/>
        <p:txBody>
          <a:bodyPr/>
          <a:lstStyle/>
          <a:p>
            <a:r>
              <a:rPr lang="en-US" sz="2800" dirty="0"/>
              <a:t>Reducing or preventing negative market signals regarding environmental and social impacts and building trust</a:t>
            </a:r>
          </a:p>
          <a:p>
            <a:r>
              <a:rPr lang="en-US" sz="2800" dirty="0"/>
              <a:t>Facilitating the assessment of regulatory and voluntary compliance</a:t>
            </a:r>
          </a:p>
          <a:p>
            <a:r>
              <a:rPr lang="en-US" sz="2800" dirty="0"/>
              <a:t>Enhancing the efficiency and quality of SSCM</a:t>
            </a:r>
          </a:p>
          <a:p>
            <a:r>
              <a:rPr lang="en-US" sz="2800" dirty="0"/>
              <a:t>Being associated with attitudes towards purchase intention </a:t>
            </a:r>
          </a:p>
        </p:txBody>
      </p:sp>
      <p:sp>
        <p:nvSpPr>
          <p:cNvPr id="4" name="Fußzeilenplatzhalter 3">
            <a:extLst>
              <a:ext uri="{FF2B5EF4-FFF2-40B4-BE49-F238E27FC236}">
                <a16:creationId xmlns:a16="http://schemas.microsoft.com/office/drawing/2014/main" id="{27147329-5828-4CF2-BB91-B14EA756499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5F27A6C-0A64-4703-B5FF-E943C1F7FA49}"/>
              </a:ext>
            </a:extLst>
          </p:cNvPr>
          <p:cNvSpPr>
            <a:spLocks noGrp="1"/>
          </p:cNvSpPr>
          <p:nvPr>
            <p:ph type="sldNum" sz="quarter" idx="12"/>
          </p:nvPr>
        </p:nvSpPr>
        <p:spPr/>
        <p:txBody>
          <a:bodyPr/>
          <a:lstStyle/>
          <a:p>
            <a:pPr>
              <a:defRPr/>
            </a:pPr>
            <a:fld id="{F2367A23-859F-4527-99AB-CEE707F84F5E}" type="slidenum">
              <a:rPr lang="de-DE" altLang="de-DE" smtClean="0"/>
              <a:pPr>
                <a:defRPr/>
              </a:pPr>
              <a:t>23</a:t>
            </a:fld>
            <a:endParaRPr lang="de-DE" altLang="de-DE"/>
          </a:p>
        </p:txBody>
      </p:sp>
      <p:sp>
        <p:nvSpPr>
          <p:cNvPr id="6" name="Rechteck 5">
            <a:extLst>
              <a:ext uri="{FF2B5EF4-FFF2-40B4-BE49-F238E27FC236}">
                <a16:creationId xmlns:a16="http://schemas.microsoft.com/office/drawing/2014/main" id="{043EB20E-27DC-41A5-B38A-285A7B612EF3}"/>
              </a:ext>
            </a:extLst>
          </p:cNvPr>
          <p:cNvSpPr/>
          <p:nvPr/>
        </p:nvSpPr>
        <p:spPr>
          <a:xfrm>
            <a:off x="6884945" y="4470380"/>
            <a:ext cx="2151551" cy="261610"/>
          </a:xfrm>
          <a:prstGeom prst="rect">
            <a:avLst/>
          </a:prstGeom>
        </p:spPr>
        <p:txBody>
          <a:bodyPr wrap="none">
            <a:spAutoFit/>
          </a:bodyPr>
          <a:lstStyle/>
          <a:p>
            <a:r>
              <a:rPr lang="en-US" sz="1100" dirty="0"/>
              <a:t>Garcia-Torres et al. (2021) </a:t>
            </a:r>
            <a:endParaRPr lang="de-DE" sz="1100" dirty="0"/>
          </a:p>
        </p:txBody>
      </p:sp>
    </p:spTree>
    <p:extLst>
      <p:ext uri="{BB962C8B-B14F-4D97-AF65-F5344CB8AC3E}">
        <p14:creationId xmlns:p14="http://schemas.microsoft.com/office/powerpoint/2010/main" val="27285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AFBF7-FCC3-4A57-B5BF-974D1E096D6A}"/>
              </a:ext>
            </a:extLst>
          </p:cNvPr>
          <p:cNvSpPr>
            <a:spLocks noGrp="1"/>
          </p:cNvSpPr>
          <p:nvPr>
            <p:ph type="title"/>
          </p:nvPr>
        </p:nvSpPr>
        <p:spPr/>
        <p:txBody>
          <a:bodyPr/>
          <a:lstStyle/>
          <a:p>
            <a:r>
              <a:rPr lang="de-DE" dirty="0" err="1"/>
              <a:t>Risks</a:t>
            </a:r>
            <a:r>
              <a:rPr lang="de-DE" dirty="0"/>
              <a:t> </a:t>
            </a:r>
            <a:r>
              <a:rPr lang="de-DE" dirty="0" err="1"/>
              <a:t>of</a:t>
            </a:r>
            <a:r>
              <a:rPr lang="de-DE" dirty="0"/>
              <a:t> </a:t>
            </a:r>
            <a:r>
              <a:rPr lang="de-DE" dirty="0" err="1"/>
              <a:t>transparency</a:t>
            </a:r>
            <a:endParaRPr lang="de-DE" dirty="0"/>
          </a:p>
        </p:txBody>
      </p:sp>
      <p:sp>
        <p:nvSpPr>
          <p:cNvPr id="3" name="Inhaltsplatzhalter 2">
            <a:extLst>
              <a:ext uri="{FF2B5EF4-FFF2-40B4-BE49-F238E27FC236}">
                <a16:creationId xmlns:a16="http://schemas.microsoft.com/office/drawing/2014/main" id="{1BD78200-7CAD-4CD9-AE98-A36E7E49D156}"/>
              </a:ext>
            </a:extLst>
          </p:cNvPr>
          <p:cNvSpPr>
            <a:spLocks noGrp="1"/>
          </p:cNvSpPr>
          <p:nvPr>
            <p:ph idx="1"/>
          </p:nvPr>
        </p:nvSpPr>
        <p:spPr/>
        <p:txBody>
          <a:bodyPr/>
          <a:lstStyle/>
          <a:p>
            <a:r>
              <a:rPr lang="en-US" sz="2800" dirty="0"/>
              <a:t>Increased exposure to name and shame campaigns</a:t>
            </a:r>
          </a:p>
          <a:p>
            <a:r>
              <a:rPr lang="en-US" sz="2800" dirty="0"/>
              <a:t>Risk of innovation lifespan reduction</a:t>
            </a:r>
          </a:p>
          <a:p>
            <a:r>
              <a:rPr lang="en-US" sz="2800" dirty="0"/>
              <a:t>Distrust derived from certificates not backed up by a government agency</a:t>
            </a:r>
            <a:endParaRPr lang="de-DE" sz="2800" dirty="0"/>
          </a:p>
          <a:p>
            <a:endParaRPr lang="en-US" sz="2800" dirty="0"/>
          </a:p>
        </p:txBody>
      </p:sp>
      <p:sp>
        <p:nvSpPr>
          <p:cNvPr id="4" name="Fußzeilenplatzhalter 3">
            <a:extLst>
              <a:ext uri="{FF2B5EF4-FFF2-40B4-BE49-F238E27FC236}">
                <a16:creationId xmlns:a16="http://schemas.microsoft.com/office/drawing/2014/main" id="{27147329-5828-4CF2-BB91-B14EA756499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5F27A6C-0A64-4703-B5FF-E943C1F7FA49}"/>
              </a:ext>
            </a:extLst>
          </p:cNvPr>
          <p:cNvSpPr>
            <a:spLocks noGrp="1"/>
          </p:cNvSpPr>
          <p:nvPr>
            <p:ph type="sldNum" sz="quarter" idx="12"/>
          </p:nvPr>
        </p:nvSpPr>
        <p:spPr/>
        <p:txBody>
          <a:bodyPr/>
          <a:lstStyle/>
          <a:p>
            <a:pPr>
              <a:defRPr/>
            </a:pPr>
            <a:fld id="{F2367A23-859F-4527-99AB-CEE707F84F5E}" type="slidenum">
              <a:rPr lang="de-DE" altLang="de-DE" smtClean="0"/>
              <a:pPr>
                <a:defRPr/>
              </a:pPr>
              <a:t>24</a:t>
            </a:fld>
            <a:endParaRPr lang="de-DE" altLang="de-DE"/>
          </a:p>
        </p:txBody>
      </p:sp>
      <p:sp>
        <p:nvSpPr>
          <p:cNvPr id="6" name="Rechteck 5">
            <a:extLst>
              <a:ext uri="{FF2B5EF4-FFF2-40B4-BE49-F238E27FC236}">
                <a16:creationId xmlns:a16="http://schemas.microsoft.com/office/drawing/2014/main" id="{36FA9C3C-541E-435A-B797-DDD0AC316AD6}"/>
              </a:ext>
            </a:extLst>
          </p:cNvPr>
          <p:cNvSpPr/>
          <p:nvPr/>
        </p:nvSpPr>
        <p:spPr>
          <a:xfrm>
            <a:off x="6884945" y="4470380"/>
            <a:ext cx="2151551" cy="261610"/>
          </a:xfrm>
          <a:prstGeom prst="rect">
            <a:avLst/>
          </a:prstGeom>
        </p:spPr>
        <p:txBody>
          <a:bodyPr wrap="none">
            <a:spAutoFit/>
          </a:bodyPr>
          <a:lstStyle/>
          <a:p>
            <a:r>
              <a:rPr lang="en-US" sz="1100" dirty="0"/>
              <a:t>Garcia-Torres et al. (2021) </a:t>
            </a:r>
            <a:endParaRPr lang="de-DE" sz="1100" dirty="0"/>
          </a:p>
        </p:txBody>
      </p:sp>
    </p:spTree>
    <p:extLst>
      <p:ext uri="{BB962C8B-B14F-4D97-AF65-F5344CB8AC3E}">
        <p14:creationId xmlns:p14="http://schemas.microsoft.com/office/powerpoint/2010/main" val="372461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kt 5" hidden="1">
            <a:extLst>
              <a:ext uri="{FF2B5EF4-FFF2-40B4-BE49-F238E27FC236}">
                <a16:creationId xmlns:a16="http://schemas.microsoft.com/office/drawing/2014/main" id="{8B70A31F-EBC5-9C7C-F5CC-AF07E8A9327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2" name="think-cell Folie" r:id="rId4" imgW="344" imgH="344" progId="TCLayout.ActiveDocument.1">
                  <p:embed/>
                </p:oleObj>
              </mc:Choice>
              <mc:Fallback>
                <p:oleObj name="think-cell Folie" r:id="rId4" imgW="344" imgH="344" progId="TCLayout.ActiveDocument.1">
                  <p:embed/>
                  <p:pic>
                    <p:nvPicPr>
                      <p:cNvPr id="0"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Titel 1">
            <a:extLst>
              <a:ext uri="{FF2B5EF4-FFF2-40B4-BE49-F238E27FC236}">
                <a16:creationId xmlns:a16="http://schemas.microsoft.com/office/drawing/2014/main" id="{7A33E8C4-ACD5-4D34-7AFD-D074D0F32AA8}"/>
              </a:ext>
            </a:extLst>
          </p:cNvPr>
          <p:cNvSpPr>
            <a:spLocks noGrp="1" noChangeArrowheads="1"/>
          </p:cNvSpPr>
          <p:nvPr>
            <p:ph type="title"/>
          </p:nvPr>
        </p:nvSpPr>
        <p:spPr/>
        <p:txBody>
          <a:bodyPr/>
          <a:lstStyle/>
          <a:p>
            <a:r>
              <a:rPr lang="de-DE" altLang="de-DE"/>
              <a:t>Requirements on corporate reporting</a:t>
            </a:r>
          </a:p>
        </p:txBody>
      </p:sp>
      <p:sp>
        <p:nvSpPr>
          <p:cNvPr id="23556" name="Inhaltsplatzhalter 2">
            <a:extLst>
              <a:ext uri="{FF2B5EF4-FFF2-40B4-BE49-F238E27FC236}">
                <a16:creationId xmlns:a16="http://schemas.microsoft.com/office/drawing/2014/main" id="{2F01B1ED-E2B0-BF91-F925-79BB6889BE09}"/>
              </a:ext>
            </a:extLst>
          </p:cNvPr>
          <p:cNvSpPr>
            <a:spLocks noGrp="1" noChangeArrowheads="1"/>
          </p:cNvSpPr>
          <p:nvPr>
            <p:ph idx="1"/>
          </p:nvPr>
        </p:nvSpPr>
        <p:spPr>
          <a:xfrm>
            <a:off x="628650" y="1370013"/>
            <a:ext cx="7886700" cy="993775"/>
          </a:xfrm>
        </p:spPr>
        <p:txBody>
          <a:bodyPr/>
          <a:lstStyle/>
          <a:p>
            <a:r>
              <a:rPr lang="en-US" altLang="de-DE" sz="2000"/>
              <a:t>Within in the EU, legislation for corporate reporting differentiates between companies which are of public interest (PIEs) and those who are not (non-PIEs):</a:t>
            </a:r>
          </a:p>
        </p:txBody>
      </p:sp>
      <p:sp>
        <p:nvSpPr>
          <p:cNvPr id="4" name="Fußzeilenplatzhalter 3">
            <a:extLst>
              <a:ext uri="{FF2B5EF4-FFF2-40B4-BE49-F238E27FC236}">
                <a16:creationId xmlns:a16="http://schemas.microsoft.com/office/drawing/2014/main" id="{F25AF3E3-C1A4-66DC-129D-529CA0EAD567}"/>
              </a:ext>
            </a:extLst>
          </p:cNvPr>
          <p:cNvSpPr>
            <a:spLocks noGrp="1"/>
          </p:cNvSpPr>
          <p:nvPr>
            <p:ph type="ftr" sz="quarter" idx="11"/>
          </p:nvPr>
        </p:nvSpPr>
        <p:spPr/>
        <p:txBody>
          <a:bodyPr/>
          <a:lstStyle/>
          <a:p>
            <a:pPr>
              <a:defRPr/>
            </a:pPr>
            <a:r>
              <a:rPr lang="en-US" altLang="de-DE"/>
              <a:t>Fashion DIET</a:t>
            </a:r>
            <a:endParaRPr lang="de-DE" altLang="de-DE"/>
          </a:p>
        </p:txBody>
      </p:sp>
      <p:sp>
        <p:nvSpPr>
          <p:cNvPr id="23558" name="Foliennummernplatzhalter 4">
            <a:extLst>
              <a:ext uri="{FF2B5EF4-FFF2-40B4-BE49-F238E27FC236}">
                <a16:creationId xmlns:a16="http://schemas.microsoft.com/office/drawing/2014/main" id="{394260EC-FCEB-714B-606D-D55BC07694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1F7B90-CA1B-4C6F-81A2-85CD586F9DF2}" type="slidenum">
              <a:rPr lang="de-DE" altLang="de-DE" smtClean="0">
                <a:solidFill>
                  <a:srgbClr val="898989"/>
                </a:solidFill>
              </a:rPr>
              <a:pPr/>
              <a:t>25</a:t>
            </a:fld>
            <a:endParaRPr lang="de-DE" altLang="de-DE">
              <a:solidFill>
                <a:srgbClr val="898989"/>
              </a:solidFill>
            </a:endParaRPr>
          </a:p>
        </p:txBody>
      </p:sp>
      <p:sp>
        <p:nvSpPr>
          <p:cNvPr id="23559" name="Textfeld 1">
            <a:extLst>
              <a:ext uri="{FF2B5EF4-FFF2-40B4-BE49-F238E27FC236}">
                <a16:creationId xmlns:a16="http://schemas.microsoft.com/office/drawing/2014/main" id="{B30E0ED8-23CD-DA2E-79E9-301677A64D5B}"/>
              </a:ext>
            </a:extLst>
          </p:cNvPr>
          <p:cNvSpPr txBox="1">
            <a:spLocks noChangeArrowheads="1"/>
          </p:cNvSpPr>
          <p:nvPr/>
        </p:nvSpPr>
        <p:spPr bwMode="auto">
          <a:xfrm>
            <a:off x="628650" y="4065588"/>
            <a:ext cx="3086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100"/>
              <a:t>*) Still, harmonization on EU level has been applied since the contract of Lissabon.</a:t>
            </a:r>
          </a:p>
        </p:txBody>
      </p:sp>
      <p:sp>
        <p:nvSpPr>
          <p:cNvPr id="23560" name="Textfeld 4">
            <a:extLst>
              <a:ext uri="{FF2B5EF4-FFF2-40B4-BE49-F238E27FC236}">
                <a16:creationId xmlns:a16="http://schemas.microsoft.com/office/drawing/2014/main" id="{AB8890F0-5422-4FF3-B042-A015FE4C1B32}"/>
              </a:ext>
            </a:extLst>
          </p:cNvPr>
          <p:cNvSpPr txBox="1">
            <a:spLocks noChangeArrowheads="1"/>
          </p:cNvSpPr>
          <p:nvPr/>
        </p:nvSpPr>
        <p:spPr bwMode="auto">
          <a:xfrm>
            <a:off x="628650" y="2351088"/>
            <a:ext cx="37274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Wingdings" panose="05000000000000000000" pitchFamily="2" charset="2"/>
              <a:buChar char="à"/>
            </a:pPr>
            <a:r>
              <a:rPr lang="en-US" altLang="de-DE" sz="1400"/>
              <a:t>In general, </a:t>
            </a:r>
            <a:r>
              <a:rPr lang="en-US" altLang="de-DE" sz="1400" b="1"/>
              <a:t>non-PIEs</a:t>
            </a:r>
            <a:r>
              <a:rPr lang="en-US" altLang="de-DE" sz="1400"/>
              <a:t> need to fulfill the </a:t>
            </a:r>
            <a:r>
              <a:rPr lang="en-US" altLang="de-DE" sz="1400" b="1"/>
              <a:t>requirements set by the respective member s</a:t>
            </a:r>
            <a:r>
              <a:rPr lang="en-US" altLang="de-DE" sz="1400"/>
              <a:t>tate they are located in *)</a:t>
            </a:r>
          </a:p>
          <a:p>
            <a:pPr>
              <a:buFont typeface="Wingdings" panose="05000000000000000000" pitchFamily="2" charset="2"/>
              <a:buChar char="à"/>
            </a:pPr>
            <a:endParaRPr lang="en-US" altLang="de-DE" sz="1400"/>
          </a:p>
        </p:txBody>
      </p:sp>
      <p:sp>
        <p:nvSpPr>
          <p:cNvPr id="23561" name="Textfeld 6">
            <a:extLst>
              <a:ext uri="{FF2B5EF4-FFF2-40B4-BE49-F238E27FC236}">
                <a16:creationId xmlns:a16="http://schemas.microsoft.com/office/drawing/2014/main" id="{56D5D406-3989-5434-70A1-A3DD4A95C591}"/>
              </a:ext>
            </a:extLst>
          </p:cNvPr>
          <p:cNvSpPr txBox="1">
            <a:spLocks noChangeArrowheads="1"/>
          </p:cNvSpPr>
          <p:nvPr/>
        </p:nvSpPr>
        <p:spPr bwMode="auto">
          <a:xfrm>
            <a:off x="4787900" y="2351088"/>
            <a:ext cx="3727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Wingdings" panose="05000000000000000000" pitchFamily="2" charset="2"/>
              <a:buChar char="à"/>
            </a:pPr>
            <a:r>
              <a:rPr lang="en-US" altLang="de-DE" sz="1400"/>
              <a:t>Def. as credit institutes, insurers and </a:t>
            </a:r>
            <a:r>
              <a:rPr lang="en-US" altLang="de-DE" sz="1400" b="1"/>
              <a:t>capital market-oriented companies</a:t>
            </a:r>
          </a:p>
          <a:p>
            <a:pPr>
              <a:buFont typeface="Wingdings" panose="05000000000000000000" pitchFamily="2" charset="2"/>
              <a:buChar char="à"/>
            </a:pPr>
            <a:r>
              <a:rPr lang="en-US" altLang="de-DE" sz="1400" b="1"/>
              <a:t>PIEs</a:t>
            </a:r>
            <a:r>
              <a:rPr lang="en-US" altLang="de-DE" sz="1400"/>
              <a:t> need to follow the requirements steming from Regulation (EC) No 1606/2002 which among others asks for </a:t>
            </a:r>
            <a:r>
              <a:rPr lang="en-US" altLang="de-DE" sz="1400" b="1"/>
              <a:t>application of the International Financial Reporting Standards (IFRS)</a:t>
            </a:r>
            <a:r>
              <a:rPr lang="en-US" altLang="de-DE" sz="1400"/>
              <a:t> as endorsed by the EU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DF61D-20FB-48C1-A9D9-A0C3A12AAA45}"/>
              </a:ext>
            </a:extLst>
          </p:cNvPr>
          <p:cNvSpPr>
            <a:spLocks noGrp="1"/>
          </p:cNvSpPr>
          <p:nvPr>
            <p:ph type="title"/>
          </p:nvPr>
        </p:nvSpPr>
        <p:spPr/>
        <p:txBody>
          <a:bodyPr/>
          <a:lstStyle/>
          <a:p>
            <a:r>
              <a:rPr lang="de-DE" dirty="0"/>
              <a:t>Legal </a:t>
            </a:r>
            <a:r>
              <a:rPr lang="de-DE" dirty="0" err="1"/>
              <a:t>background</a:t>
            </a:r>
            <a:r>
              <a:rPr lang="de-DE" dirty="0"/>
              <a:t> and </a:t>
            </a:r>
            <a:r>
              <a:rPr lang="de-DE" dirty="0" err="1"/>
              <a:t>requirements</a:t>
            </a:r>
            <a:endParaRPr lang="de-DE" dirty="0"/>
          </a:p>
        </p:txBody>
      </p:sp>
      <p:sp>
        <p:nvSpPr>
          <p:cNvPr id="4" name="Fußzeilenplatzhalter 3">
            <a:extLst>
              <a:ext uri="{FF2B5EF4-FFF2-40B4-BE49-F238E27FC236}">
                <a16:creationId xmlns:a16="http://schemas.microsoft.com/office/drawing/2014/main" id="{0DBF27C0-973E-4CED-8A23-8E5955D59CA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831B669-DCE8-45D9-8791-15567DD59947}"/>
              </a:ext>
            </a:extLst>
          </p:cNvPr>
          <p:cNvSpPr>
            <a:spLocks noGrp="1"/>
          </p:cNvSpPr>
          <p:nvPr>
            <p:ph type="sldNum" sz="quarter" idx="12"/>
          </p:nvPr>
        </p:nvSpPr>
        <p:spPr/>
        <p:txBody>
          <a:bodyPr/>
          <a:lstStyle/>
          <a:p>
            <a:pPr>
              <a:defRPr/>
            </a:pPr>
            <a:fld id="{F2367A23-859F-4527-99AB-CEE707F84F5E}" type="slidenum">
              <a:rPr lang="de-DE" altLang="de-DE" smtClean="0"/>
              <a:pPr>
                <a:defRPr/>
              </a:pPr>
              <a:t>26</a:t>
            </a:fld>
            <a:endParaRPr lang="de-DE" altLang="de-DE"/>
          </a:p>
        </p:txBody>
      </p:sp>
    </p:spTree>
    <p:extLst>
      <p:ext uri="{BB962C8B-B14F-4D97-AF65-F5344CB8AC3E}">
        <p14:creationId xmlns:p14="http://schemas.microsoft.com/office/powerpoint/2010/main" val="384237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kt 5" hidden="1">
            <a:extLst>
              <a:ext uri="{FF2B5EF4-FFF2-40B4-BE49-F238E27FC236}">
                <a16:creationId xmlns:a16="http://schemas.microsoft.com/office/drawing/2014/main" id="{3086D668-4121-09B1-C03C-4F0A7FE0E04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4" name="think-cell Folie" r:id="rId4" imgW="344" imgH="344" progId="TCLayout.ActiveDocument.1">
                  <p:embed/>
                </p:oleObj>
              </mc:Choice>
              <mc:Fallback>
                <p:oleObj name="think-cell Folie" r:id="rId4" imgW="344" imgH="344" progId="TCLayout.ActiveDocument.1">
                  <p:embed/>
                  <p:pic>
                    <p:nvPicPr>
                      <p:cNvPr id="0"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itel 1">
            <a:extLst>
              <a:ext uri="{FF2B5EF4-FFF2-40B4-BE49-F238E27FC236}">
                <a16:creationId xmlns:a16="http://schemas.microsoft.com/office/drawing/2014/main" id="{43FC251A-0722-6F71-8EB2-FB68B6E3CE37}"/>
              </a:ext>
            </a:extLst>
          </p:cNvPr>
          <p:cNvSpPr>
            <a:spLocks noGrp="1" noChangeArrowheads="1"/>
          </p:cNvSpPr>
          <p:nvPr>
            <p:ph type="title"/>
          </p:nvPr>
        </p:nvSpPr>
        <p:spPr/>
        <p:txBody>
          <a:bodyPr/>
          <a:lstStyle/>
          <a:p>
            <a:r>
              <a:rPr lang="de-DE" altLang="de-DE"/>
              <a:t>International Financial Reporting Standards (IFRS)</a:t>
            </a:r>
          </a:p>
        </p:txBody>
      </p:sp>
      <p:sp>
        <p:nvSpPr>
          <p:cNvPr id="24580" name="Inhaltsplatzhalter 2">
            <a:extLst>
              <a:ext uri="{FF2B5EF4-FFF2-40B4-BE49-F238E27FC236}">
                <a16:creationId xmlns:a16="http://schemas.microsoft.com/office/drawing/2014/main" id="{BF7EA18F-B86C-9DA8-8AD8-905C1B29074C}"/>
              </a:ext>
            </a:extLst>
          </p:cNvPr>
          <p:cNvSpPr>
            <a:spLocks noGrp="1" noChangeArrowheads="1"/>
          </p:cNvSpPr>
          <p:nvPr>
            <p:ph idx="1"/>
          </p:nvPr>
        </p:nvSpPr>
        <p:spPr/>
        <p:txBody>
          <a:bodyPr/>
          <a:lstStyle/>
          <a:p>
            <a:r>
              <a:rPr lang="de-DE" altLang="de-DE" sz="2000" dirty="0" err="1"/>
              <a:t>Issued</a:t>
            </a:r>
            <a:r>
              <a:rPr lang="de-DE" altLang="de-DE" sz="2000" dirty="0"/>
              <a:t> </a:t>
            </a:r>
            <a:r>
              <a:rPr lang="de-DE" altLang="de-DE" sz="2000" dirty="0" err="1"/>
              <a:t>by</a:t>
            </a:r>
            <a:r>
              <a:rPr lang="de-DE" altLang="de-DE" sz="2000" dirty="0"/>
              <a:t> </a:t>
            </a:r>
            <a:r>
              <a:rPr lang="de-DE" altLang="de-DE" sz="2000" dirty="0" err="1"/>
              <a:t>the</a:t>
            </a:r>
            <a:r>
              <a:rPr lang="de-DE" altLang="de-DE" sz="2000" dirty="0"/>
              <a:t> International Accounting Standards Board (IASB), </a:t>
            </a:r>
            <a:r>
              <a:rPr lang="de-DE" altLang="de-DE" sz="2000" dirty="0" err="1"/>
              <a:t>the</a:t>
            </a:r>
            <a:r>
              <a:rPr lang="de-DE" altLang="de-DE" sz="2000" dirty="0"/>
              <a:t> </a:t>
            </a:r>
            <a:r>
              <a:rPr lang="de-DE" altLang="de-DE" sz="2000" dirty="0" err="1"/>
              <a:t>standard</a:t>
            </a:r>
            <a:r>
              <a:rPr lang="de-DE" altLang="de-DE" sz="2000" dirty="0"/>
              <a:t> </a:t>
            </a:r>
            <a:r>
              <a:rPr lang="de-DE" altLang="de-DE" sz="2000" dirty="0" err="1"/>
              <a:t>setting</a:t>
            </a:r>
            <a:r>
              <a:rPr lang="de-DE" altLang="de-DE" sz="2000" dirty="0"/>
              <a:t> </a:t>
            </a:r>
            <a:r>
              <a:rPr lang="de-DE" altLang="de-DE" sz="2000" dirty="0" err="1"/>
              <a:t>body</a:t>
            </a:r>
            <a:r>
              <a:rPr lang="de-DE" altLang="de-DE" sz="2000" dirty="0"/>
              <a:t> of </a:t>
            </a:r>
            <a:r>
              <a:rPr lang="de-DE" altLang="de-DE" sz="2000" dirty="0" err="1"/>
              <a:t>the</a:t>
            </a:r>
            <a:r>
              <a:rPr lang="de-DE" altLang="de-DE" sz="2000" dirty="0"/>
              <a:t> IFRS </a:t>
            </a:r>
            <a:r>
              <a:rPr lang="de-DE" altLang="de-DE" sz="2000" dirty="0" err="1"/>
              <a:t>Foundation</a:t>
            </a:r>
            <a:r>
              <a:rPr lang="de-DE" altLang="de-DE" sz="2000" dirty="0"/>
              <a:t> </a:t>
            </a:r>
          </a:p>
          <a:p>
            <a:r>
              <a:rPr lang="de-DE" altLang="de-DE" sz="2000" dirty="0" err="1"/>
              <a:t>Required</a:t>
            </a:r>
            <a:r>
              <a:rPr lang="de-DE" altLang="de-DE" sz="2000" dirty="0"/>
              <a:t> </a:t>
            </a:r>
            <a:r>
              <a:rPr lang="de-DE" altLang="de-DE" sz="2000" dirty="0" err="1"/>
              <a:t>by</a:t>
            </a:r>
            <a:r>
              <a:rPr lang="de-DE" altLang="de-DE" sz="2000" dirty="0"/>
              <a:t> </a:t>
            </a:r>
            <a:r>
              <a:rPr lang="de-DE" altLang="de-DE" sz="2000" dirty="0" err="1"/>
              <a:t>approx</a:t>
            </a:r>
            <a:r>
              <a:rPr lang="de-DE" altLang="de-DE" sz="2000" dirty="0"/>
              <a:t>. 170 </a:t>
            </a:r>
            <a:r>
              <a:rPr lang="de-DE" altLang="de-DE" sz="2000" dirty="0" err="1"/>
              <a:t>jurisdictions</a:t>
            </a:r>
            <a:r>
              <a:rPr lang="de-DE" altLang="de-DE" sz="2000" dirty="0"/>
              <a:t> </a:t>
            </a:r>
            <a:r>
              <a:rPr lang="de-DE" altLang="de-DE" sz="2000" dirty="0" err="1"/>
              <a:t>worldwide</a:t>
            </a:r>
            <a:endParaRPr lang="de-DE" altLang="de-DE" sz="2000" dirty="0"/>
          </a:p>
          <a:p>
            <a:r>
              <a:rPr lang="de-DE" altLang="de-DE" sz="2000" dirty="0" err="1"/>
              <a:t>Objective</a:t>
            </a:r>
            <a:r>
              <a:rPr lang="de-DE" altLang="de-DE" sz="2000" dirty="0"/>
              <a:t> </a:t>
            </a:r>
            <a:r>
              <a:rPr lang="de-DE" altLang="de-DE" sz="2000" dirty="0" err="1"/>
              <a:t>is</a:t>
            </a:r>
            <a:r>
              <a:rPr lang="de-DE" altLang="de-DE" sz="2000" dirty="0"/>
              <a:t> </a:t>
            </a:r>
            <a:r>
              <a:rPr lang="de-DE" altLang="de-DE" sz="2000" dirty="0" err="1"/>
              <a:t>to</a:t>
            </a:r>
            <a:r>
              <a:rPr lang="de-DE" altLang="de-DE" sz="2000" dirty="0"/>
              <a:t> </a:t>
            </a:r>
            <a:r>
              <a:rPr lang="de-DE" altLang="de-DE" sz="2000" dirty="0" err="1"/>
              <a:t>provide</a:t>
            </a:r>
            <a:r>
              <a:rPr lang="de-DE" altLang="de-DE" sz="2000" dirty="0"/>
              <a:t> </a:t>
            </a:r>
            <a:r>
              <a:rPr lang="de-DE" altLang="de-DE" sz="2000" dirty="0" err="1"/>
              <a:t>users</a:t>
            </a:r>
            <a:r>
              <a:rPr lang="de-DE" altLang="de-DE" sz="2000" dirty="0"/>
              <a:t> of </a:t>
            </a:r>
            <a:r>
              <a:rPr lang="de-DE" altLang="de-DE" sz="2000" dirty="0" err="1"/>
              <a:t>financial</a:t>
            </a:r>
            <a:r>
              <a:rPr lang="de-DE" altLang="de-DE" sz="2000" dirty="0"/>
              <a:t> </a:t>
            </a:r>
            <a:r>
              <a:rPr lang="de-DE" altLang="de-DE" sz="2000" dirty="0" err="1"/>
              <a:t>statements</a:t>
            </a:r>
            <a:r>
              <a:rPr lang="de-DE" altLang="de-DE" sz="2000" dirty="0"/>
              <a:t> </a:t>
            </a:r>
            <a:r>
              <a:rPr lang="de-DE" altLang="de-DE" sz="2000" dirty="0" err="1"/>
              <a:t>information</a:t>
            </a:r>
            <a:r>
              <a:rPr lang="de-DE" altLang="de-DE" sz="2000" dirty="0"/>
              <a:t> </a:t>
            </a:r>
            <a:r>
              <a:rPr lang="de-DE" altLang="de-DE" sz="2000" dirty="0" err="1"/>
              <a:t>that</a:t>
            </a:r>
            <a:r>
              <a:rPr lang="de-DE" altLang="de-DE" sz="2000" dirty="0"/>
              <a:t> </a:t>
            </a:r>
            <a:r>
              <a:rPr lang="de-DE" altLang="de-DE" sz="2000" dirty="0" err="1"/>
              <a:t>is</a:t>
            </a:r>
            <a:r>
              <a:rPr lang="de-DE" altLang="de-DE" sz="2000" dirty="0"/>
              <a:t> </a:t>
            </a:r>
            <a:r>
              <a:rPr lang="de-DE" altLang="de-DE" sz="2000" b="1" dirty="0" err="1"/>
              <a:t>useful</a:t>
            </a:r>
            <a:r>
              <a:rPr lang="de-DE" altLang="de-DE" sz="2000" b="1" dirty="0"/>
              <a:t> for </a:t>
            </a:r>
            <a:r>
              <a:rPr lang="de-DE" altLang="de-DE" sz="2000" b="1" dirty="0" err="1"/>
              <a:t>decision-making</a:t>
            </a:r>
            <a:endParaRPr lang="de-DE" altLang="de-DE" sz="2000" b="1" dirty="0"/>
          </a:p>
          <a:p>
            <a:r>
              <a:rPr lang="de-DE" altLang="de-DE" sz="2000" dirty="0"/>
              <a:t>Companies </a:t>
            </a:r>
            <a:r>
              <a:rPr lang="de-DE" altLang="de-DE" sz="2000" dirty="0" err="1"/>
              <a:t>should</a:t>
            </a:r>
            <a:r>
              <a:rPr lang="de-DE" altLang="de-DE" sz="2000" dirty="0"/>
              <a:t> </a:t>
            </a:r>
            <a:r>
              <a:rPr lang="de-DE" altLang="de-DE" sz="2000" dirty="0" err="1"/>
              <a:t>present</a:t>
            </a:r>
            <a:r>
              <a:rPr lang="de-DE" altLang="de-DE" sz="2000" dirty="0"/>
              <a:t> a </a:t>
            </a:r>
            <a:r>
              <a:rPr lang="de-DE" altLang="de-DE" sz="2000" b="1" dirty="0" err="1"/>
              <a:t>true</a:t>
            </a:r>
            <a:r>
              <a:rPr lang="de-DE" altLang="de-DE" sz="2000" b="1" dirty="0"/>
              <a:t> and fair </a:t>
            </a:r>
            <a:r>
              <a:rPr lang="de-DE" altLang="de-DE" sz="2000" b="1" dirty="0" err="1"/>
              <a:t>view</a:t>
            </a:r>
            <a:r>
              <a:rPr lang="de-DE" altLang="de-DE" sz="2000" b="1" dirty="0"/>
              <a:t> </a:t>
            </a:r>
            <a:r>
              <a:rPr lang="de-DE" altLang="de-DE" sz="2000" dirty="0"/>
              <a:t>of </a:t>
            </a:r>
            <a:r>
              <a:rPr lang="de-DE" altLang="de-DE" sz="2000" dirty="0" err="1"/>
              <a:t>their</a:t>
            </a:r>
            <a:r>
              <a:rPr lang="de-DE" altLang="de-DE" sz="2000" dirty="0"/>
              <a:t> </a:t>
            </a:r>
            <a:r>
              <a:rPr lang="de-DE" altLang="de-DE" sz="2000" dirty="0" err="1">
                <a:solidFill>
                  <a:srgbClr val="C00000"/>
                </a:solidFill>
              </a:rPr>
              <a:t>financial</a:t>
            </a:r>
            <a:r>
              <a:rPr lang="de-DE" altLang="de-DE" sz="2000" dirty="0">
                <a:solidFill>
                  <a:srgbClr val="C00000"/>
                </a:solidFill>
              </a:rPr>
              <a:t> </a:t>
            </a:r>
            <a:r>
              <a:rPr lang="de-DE" altLang="de-DE" sz="2000" dirty="0" err="1">
                <a:solidFill>
                  <a:srgbClr val="C00000"/>
                </a:solidFill>
              </a:rPr>
              <a:t>position</a:t>
            </a:r>
            <a:r>
              <a:rPr lang="de-DE" altLang="de-DE" sz="2000" dirty="0"/>
              <a:t>, </a:t>
            </a:r>
            <a:r>
              <a:rPr lang="de-DE" altLang="de-DE" sz="2000" dirty="0" err="1"/>
              <a:t>its</a:t>
            </a:r>
            <a:r>
              <a:rPr lang="de-DE" altLang="de-DE" sz="2000" dirty="0"/>
              <a:t> </a:t>
            </a:r>
            <a:r>
              <a:rPr lang="de-DE" altLang="de-DE" sz="2000" dirty="0" err="1">
                <a:solidFill>
                  <a:srgbClr val="0070C0"/>
                </a:solidFill>
              </a:rPr>
              <a:t>performance</a:t>
            </a:r>
            <a:r>
              <a:rPr lang="de-DE" altLang="de-DE" sz="2000" dirty="0"/>
              <a:t> and </a:t>
            </a:r>
            <a:r>
              <a:rPr lang="de-DE" altLang="de-DE" sz="2000" dirty="0" err="1"/>
              <a:t>the</a:t>
            </a:r>
            <a:r>
              <a:rPr lang="de-DE" altLang="de-DE" sz="2000" dirty="0"/>
              <a:t> </a:t>
            </a:r>
            <a:r>
              <a:rPr lang="de-DE" altLang="de-DE" sz="2000" dirty="0">
                <a:solidFill>
                  <a:srgbClr val="00B050"/>
                </a:solidFill>
              </a:rPr>
              <a:t>cash </a:t>
            </a:r>
            <a:r>
              <a:rPr lang="de-DE" altLang="de-DE" sz="2000" dirty="0" err="1">
                <a:solidFill>
                  <a:srgbClr val="00B050"/>
                </a:solidFill>
              </a:rPr>
              <a:t>flows</a:t>
            </a:r>
            <a:r>
              <a:rPr lang="de-DE" altLang="de-DE" sz="2000" dirty="0"/>
              <a:t>; </a:t>
            </a:r>
            <a:r>
              <a:rPr lang="de-DE" altLang="de-DE" sz="2000" dirty="0" err="1"/>
              <a:t>means</a:t>
            </a:r>
            <a:r>
              <a:rPr lang="de-DE" altLang="de-DE" sz="2000" dirty="0"/>
              <a:t> for </a:t>
            </a:r>
            <a:r>
              <a:rPr lang="de-DE" altLang="de-DE" sz="2000" dirty="0" err="1"/>
              <a:t>this</a:t>
            </a:r>
            <a:r>
              <a:rPr lang="de-DE" altLang="de-DE" sz="2000" dirty="0"/>
              <a:t> </a:t>
            </a:r>
            <a:r>
              <a:rPr lang="de-DE" altLang="de-DE" sz="2000" dirty="0" err="1"/>
              <a:t>are</a:t>
            </a:r>
            <a:endParaRPr lang="de-DE" altLang="de-DE" sz="2000" dirty="0"/>
          </a:p>
          <a:p>
            <a:pPr lvl="1"/>
            <a:r>
              <a:rPr lang="de-DE" altLang="de-DE" sz="1600" dirty="0">
                <a:solidFill>
                  <a:srgbClr val="C00000"/>
                </a:solidFill>
              </a:rPr>
              <a:t>Statement of </a:t>
            </a:r>
            <a:r>
              <a:rPr lang="de-DE" altLang="de-DE" sz="1600" dirty="0" err="1">
                <a:solidFill>
                  <a:srgbClr val="C00000"/>
                </a:solidFill>
              </a:rPr>
              <a:t>financial</a:t>
            </a:r>
            <a:r>
              <a:rPr lang="de-DE" altLang="de-DE" sz="1600" dirty="0">
                <a:solidFill>
                  <a:srgbClr val="C00000"/>
                </a:solidFill>
              </a:rPr>
              <a:t> </a:t>
            </a:r>
            <a:r>
              <a:rPr lang="de-DE" altLang="de-DE" sz="1600" dirty="0" err="1">
                <a:solidFill>
                  <a:srgbClr val="C00000"/>
                </a:solidFill>
              </a:rPr>
              <a:t>position</a:t>
            </a:r>
            <a:endParaRPr lang="de-DE" altLang="de-DE" sz="1600" dirty="0">
              <a:solidFill>
                <a:srgbClr val="C00000"/>
              </a:solidFill>
            </a:endParaRPr>
          </a:p>
          <a:p>
            <a:pPr lvl="1"/>
            <a:r>
              <a:rPr lang="de-DE" altLang="de-DE" sz="1600" dirty="0">
                <a:solidFill>
                  <a:srgbClr val="0070C0"/>
                </a:solidFill>
              </a:rPr>
              <a:t>Statement of </a:t>
            </a:r>
            <a:r>
              <a:rPr lang="de-DE" altLang="de-DE" sz="1600" dirty="0" err="1">
                <a:solidFill>
                  <a:srgbClr val="0070C0"/>
                </a:solidFill>
              </a:rPr>
              <a:t>comprehensive</a:t>
            </a:r>
            <a:r>
              <a:rPr lang="de-DE" altLang="de-DE" sz="1600" dirty="0">
                <a:solidFill>
                  <a:srgbClr val="0070C0"/>
                </a:solidFill>
              </a:rPr>
              <a:t> </a:t>
            </a:r>
            <a:r>
              <a:rPr lang="de-DE" altLang="de-DE" sz="1600" dirty="0" err="1">
                <a:solidFill>
                  <a:srgbClr val="0070C0"/>
                </a:solidFill>
              </a:rPr>
              <a:t>income</a:t>
            </a:r>
            <a:endParaRPr lang="de-DE" altLang="de-DE" sz="1600" dirty="0">
              <a:solidFill>
                <a:srgbClr val="0070C0"/>
              </a:solidFill>
            </a:endParaRPr>
          </a:p>
          <a:p>
            <a:pPr lvl="1"/>
            <a:r>
              <a:rPr lang="de-DE" altLang="de-DE" sz="1600" dirty="0">
                <a:solidFill>
                  <a:srgbClr val="00B050"/>
                </a:solidFill>
              </a:rPr>
              <a:t>Statement of cash </a:t>
            </a:r>
            <a:r>
              <a:rPr lang="de-DE" altLang="de-DE" sz="1600" dirty="0" err="1">
                <a:solidFill>
                  <a:srgbClr val="00B050"/>
                </a:solidFill>
              </a:rPr>
              <a:t>flows</a:t>
            </a:r>
            <a:r>
              <a:rPr lang="de-DE" altLang="de-DE" sz="1600" dirty="0"/>
              <a:t> </a:t>
            </a:r>
          </a:p>
        </p:txBody>
      </p:sp>
      <p:sp>
        <p:nvSpPr>
          <p:cNvPr id="4" name="Fußzeilenplatzhalter 3">
            <a:extLst>
              <a:ext uri="{FF2B5EF4-FFF2-40B4-BE49-F238E27FC236}">
                <a16:creationId xmlns:a16="http://schemas.microsoft.com/office/drawing/2014/main" id="{34B7576C-8ED3-9CAD-8B7D-B4547B175DD1}"/>
              </a:ext>
            </a:extLst>
          </p:cNvPr>
          <p:cNvSpPr>
            <a:spLocks noGrp="1"/>
          </p:cNvSpPr>
          <p:nvPr>
            <p:ph type="ftr" sz="quarter" idx="11"/>
          </p:nvPr>
        </p:nvSpPr>
        <p:spPr/>
        <p:txBody>
          <a:bodyPr/>
          <a:lstStyle/>
          <a:p>
            <a:pPr>
              <a:defRPr/>
            </a:pPr>
            <a:r>
              <a:rPr lang="en-US" altLang="de-DE"/>
              <a:t>Fashion DIET</a:t>
            </a:r>
            <a:endParaRPr lang="de-DE" altLang="de-DE"/>
          </a:p>
        </p:txBody>
      </p:sp>
      <p:sp>
        <p:nvSpPr>
          <p:cNvPr id="24582" name="Foliennummernplatzhalter 4">
            <a:extLst>
              <a:ext uri="{FF2B5EF4-FFF2-40B4-BE49-F238E27FC236}">
                <a16:creationId xmlns:a16="http://schemas.microsoft.com/office/drawing/2014/main" id="{7BF5A5D1-F6CA-F65F-0F2D-8A3EDD93AA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53BC2E-6F0B-4BDD-80E9-EFAC4C6B615D}" type="slidenum">
              <a:rPr lang="de-DE" altLang="de-DE" smtClean="0">
                <a:solidFill>
                  <a:srgbClr val="898989"/>
                </a:solidFill>
              </a:rPr>
              <a:pPr/>
              <a:t>27</a:t>
            </a:fld>
            <a:endParaRPr lang="de-DE" altLang="de-DE">
              <a:solidFill>
                <a:srgbClr val="898989"/>
              </a:solidFill>
            </a:endParaRPr>
          </a:p>
        </p:txBody>
      </p:sp>
      <p:sp>
        <p:nvSpPr>
          <p:cNvPr id="2" name="Textfeld 1">
            <a:extLst>
              <a:ext uri="{FF2B5EF4-FFF2-40B4-BE49-F238E27FC236}">
                <a16:creationId xmlns:a16="http://schemas.microsoft.com/office/drawing/2014/main" id="{94EF7A45-D24D-6393-0FA8-90D6FA2569C5}"/>
              </a:ext>
            </a:extLst>
          </p:cNvPr>
          <p:cNvSpPr txBox="1"/>
          <p:nvPr/>
        </p:nvSpPr>
        <p:spPr>
          <a:xfrm>
            <a:off x="4560888" y="3805238"/>
            <a:ext cx="4256087" cy="64633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pPr eaLnBrk="1" fontAlgn="auto" hangingPunct="1">
              <a:spcBef>
                <a:spcPts val="0"/>
              </a:spcBef>
              <a:spcAft>
                <a:spcPts val="0"/>
              </a:spcAft>
              <a:defRPr/>
            </a:pPr>
            <a:r>
              <a:rPr lang="de-DE" b="1" kern="0" dirty="0" err="1">
                <a:solidFill>
                  <a:prstClr val="black"/>
                </a:solidFill>
                <a:latin typeface="+mn-lt"/>
              </a:rPr>
              <a:t>Discuss</a:t>
            </a:r>
            <a:r>
              <a:rPr lang="de-DE" b="1" kern="0" dirty="0">
                <a:solidFill>
                  <a:prstClr val="black"/>
                </a:solidFill>
                <a:latin typeface="+mn-lt"/>
              </a:rPr>
              <a:t>: </a:t>
            </a:r>
            <a:r>
              <a:rPr lang="de-DE" kern="0" dirty="0" err="1">
                <a:solidFill>
                  <a:prstClr val="black"/>
                </a:solidFill>
                <a:latin typeface="+mn-lt"/>
              </a:rPr>
              <a:t>How</a:t>
            </a:r>
            <a:r>
              <a:rPr lang="de-DE" kern="0" dirty="0">
                <a:solidFill>
                  <a:prstClr val="black"/>
                </a:solidFill>
                <a:latin typeface="+mn-lt"/>
              </a:rPr>
              <a:t> do </a:t>
            </a:r>
            <a:r>
              <a:rPr lang="de-DE" kern="0" dirty="0" err="1">
                <a:solidFill>
                  <a:prstClr val="black"/>
                </a:solidFill>
                <a:latin typeface="+mn-lt"/>
              </a:rPr>
              <a:t>the</a:t>
            </a:r>
            <a:r>
              <a:rPr lang="de-DE" kern="0" dirty="0">
                <a:solidFill>
                  <a:prstClr val="black"/>
                </a:solidFill>
                <a:latin typeface="+mn-lt"/>
              </a:rPr>
              <a:t> IFRS </a:t>
            </a:r>
            <a:r>
              <a:rPr lang="de-DE" kern="0" dirty="0" err="1">
                <a:solidFill>
                  <a:prstClr val="black"/>
                </a:solidFill>
                <a:latin typeface="+mn-lt"/>
              </a:rPr>
              <a:t>contribute</a:t>
            </a:r>
            <a:r>
              <a:rPr lang="de-DE" kern="0" dirty="0">
                <a:solidFill>
                  <a:prstClr val="black"/>
                </a:solidFill>
                <a:latin typeface="+mn-lt"/>
              </a:rPr>
              <a:t> </a:t>
            </a:r>
            <a:r>
              <a:rPr lang="de-DE" kern="0" dirty="0" err="1">
                <a:solidFill>
                  <a:prstClr val="black"/>
                </a:solidFill>
                <a:latin typeface="+mn-lt"/>
              </a:rPr>
              <a:t>to</a:t>
            </a:r>
            <a:r>
              <a:rPr lang="de-DE" kern="0" dirty="0">
                <a:solidFill>
                  <a:prstClr val="black"/>
                </a:solidFill>
                <a:latin typeface="+mn-lt"/>
              </a:rPr>
              <a:t> </a:t>
            </a:r>
            <a:r>
              <a:rPr lang="de-DE" kern="0" dirty="0" err="1">
                <a:solidFill>
                  <a:prstClr val="black"/>
                </a:solidFill>
                <a:latin typeface="+mn-lt"/>
              </a:rPr>
              <a:t>the</a:t>
            </a:r>
            <a:r>
              <a:rPr lang="de-DE" kern="0" dirty="0">
                <a:solidFill>
                  <a:prstClr val="black"/>
                </a:solidFill>
                <a:latin typeface="+mn-lt"/>
              </a:rPr>
              <a:t> </a:t>
            </a:r>
            <a:r>
              <a:rPr lang="de-DE" kern="0" dirty="0" err="1">
                <a:solidFill>
                  <a:prstClr val="black"/>
                </a:solidFill>
                <a:latin typeface="+mn-lt"/>
              </a:rPr>
              <a:t>concept</a:t>
            </a:r>
            <a:r>
              <a:rPr lang="de-DE" kern="0" dirty="0">
                <a:solidFill>
                  <a:prstClr val="black"/>
                </a:solidFill>
                <a:latin typeface="+mn-lt"/>
              </a:rPr>
              <a:t> of </a:t>
            </a:r>
            <a:r>
              <a:rPr lang="de-DE" kern="0" dirty="0" err="1">
                <a:solidFill>
                  <a:prstClr val="black"/>
                </a:solidFill>
                <a:latin typeface="+mn-lt"/>
              </a:rPr>
              <a:t>accountability</a:t>
            </a:r>
            <a:r>
              <a:rPr lang="de-DE" kern="0" dirty="0">
                <a:solidFill>
                  <a:prstClr val="black"/>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kt 8" hidden="1">
            <a:extLst>
              <a:ext uri="{FF2B5EF4-FFF2-40B4-BE49-F238E27FC236}">
                <a16:creationId xmlns:a16="http://schemas.microsoft.com/office/drawing/2014/main" id="{56FC2EFF-F04E-4D08-8DE3-23E76BC6E51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8" name="think-cell Folie" r:id="rId4" imgW="344" imgH="344" progId="TCLayout.ActiveDocument.1">
                  <p:embed/>
                </p:oleObj>
              </mc:Choice>
              <mc:Fallback>
                <p:oleObj name="think-cell Folie" r:id="rId4" imgW="344" imgH="344" progId="TCLayout.ActiveDocument.1">
                  <p:embed/>
                  <p:pic>
                    <p:nvPicPr>
                      <p:cNvPr id="0"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Titel 1">
            <a:extLst>
              <a:ext uri="{FF2B5EF4-FFF2-40B4-BE49-F238E27FC236}">
                <a16:creationId xmlns:a16="http://schemas.microsoft.com/office/drawing/2014/main" id="{D4FB177C-D1DC-5149-2387-8176267EB9CE}"/>
              </a:ext>
            </a:extLst>
          </p:cNvPr>
          <p:cNvSpPr>
            <a:spLocks noGrp="1" noChangeArrowheads="1"/>
          </p:cNvSpPr>
          <p:nvPr>
            <p:ph type="title"/>
          </p:nvPr>
        </p:nvSpPr>
        <p:spPr/>
        <p:txBody>
          <a:bodyPr/>
          <a:lstStyle/>
          <a:p>
            <a:r>
              <a:rPr lang="de-DE" altLang="de-DE"/>
              <a:t>Brief reflection of reporting requirements</a:t>
            </a:r>
          </a:p>
        </p:txBody>
      </p:sp>
      <p:sp>
        <p:nvSpPr>
          <p:cNvPr id="3" name="Inhaltsplatzhalter 2">
            <a:extLst>
              <a:ext uri="{FF2B5EF4-FFF2-40B4-BE49-F238E27FC236}">
                <a16:creationId xmlns:a16="http://schemas.microsoft.com/office/drawing/2014/main" id="{8819022D-78C9-BB24-6941-71D37156E51E}"/>
              </a:ext>
            </a:extLst>
          </p:cNvPr>
          <p:cNvSpPr>
            <a:spLocks noGrp="1"/>
          </p:cNvSpPr>
          <p:nvPr>
            <p:ph idx="1"/>
          </p:nvPr>
        </p:nvSpPr>
        <p:spPr>
          <a:xfrm>
            <a:off x="628650" y="1370013"/>
            <a:ext cx="4776788" cy="3262312"/>
          </a:xfrm>
        </p:spPr>
        <p:txBody>
          <a:bodyPr/>
          <a:lstStyle/>
          <a:p>
            <a:pPr>
              <a:defRPr/>
            </a:pPr>
            <a:r>
              <a:rPr lang="de-DE" sz="2000" dirty="0"/>
              <a:t>Financial </a:t>
            </a:r>
            <a:r>
              <a:rPr lang="de-DE" sz="2000" dirty="0" err="1"/>
              <a:t>statements</a:t>
            </a:r>
            <a:r>
              <a:rPr lang="de-DE" sz="2000" dirty="0"/>
              <a:t> </a:t>
            </a:r>
            <a:r>
              <a:rPr lang="de-DE" sz="2000" dirty="0" err="1"/>
              <a:t>comprise</a:t>
            </a:r>
            <a:r>
              <a:rPr lang="de-DE" sz="2000" dirty="0"/>
              <a:t> </a:t>
            </a:r>
            <a:r>
              <a:rPr lang="de-DE" sz="2000" dirty="0" err="1"/>
              <a:t>information</a:t>
            </a:r>
            <a:r>
              <a:rPr lang="de-DE" sz="2000" dirty="0"/>
              <a:t> </a:t>
            </a:r>
            <a:r>
              <a:rPr lang="de-DE" sz="2000" dirty="0" err="1"/>
              <a:t>linked</a:t>
            </a:r>
            <a:r>
              <a:rPr lang="de-DE" sz="2000" dirty="0"/>
              <a:t> </a:t>
            </a:r>
            <a:r>
              <a:rPr lang="de-DE" sz="2000" dirty="0" err="1"/>
              <a:t>to</a:t>
            </a:r>
            <a:r>
              <a:rPr lang="de-DE" sz="2000" dirty="0"/>
              <a:t> </a:t>
            </a:r>
            <a:r>
              <a:rPr lang="de-DE" sz="2000" dirty="0" err="1"/>
              <a:t>the</a:t>
            </a:r>
            <a:r>
              <a:rPr lang="de-DE" sz="2000" dirty="0"/>
              <a:t> </a:t>
            </a:r>
            <a:r>
              <a:rPr lang="de-DE" sz="2000" dirty="0" err="1"/>
              <a:t>past</a:t>
            </a:r>
            <a:endParaRPr lang="de-DE" sz="2000" dirty="0"/>
          </a:p>
          <a:p>
            <a:pPr>
              <a:defRPr/>
            </a:pPr>
            <a:r>
              <a:rPr lang="de-DE" sz="2000" dirty="0" err="1"/>
              <a:t>Decision</a:t>
            </a:r>
            <a:r>
              <a:rPr lang="de-DE" sz="2000" dirty="0"/>
              <a:t> </a:t>
            </a:r>
            <a:r>
              <a:rPr lang="de-DE" sz="2000" dirty="0" err="1"/>
              <a:t>usefulness</a:t>
            </a:r>
            <a:r>
              <a:rPr lang="de-DE" sz="2000" dirty="0"/>
              <a:t> </a:t>
            </a:r>
            <a:r>
              <a:rPr lang="de-DE" sz="2000" dirty="0" err="1"/>
              <a:t>might</a:t>
            </a:r>
            <a:r>
              <a:rPr lang="de-DE" sz="2000" dirty="0"/>
              <a:t> </a:t>
            </a:r>
            <a:r>
              <a:rPr lang="de-DE" sz="2000" dirty="0" err="1"/>
              <a:t>be</a:t>
            </a:r>
            <a:r>
              <a:rPr lang="de-DE" sz="2000" dirty="0"/>
              <a:t> limited in </a:t>
            </a:r>
            <a:r>
              <a:rPr lang="de-DE" sz="2000" dirty="0" err="1"/>
              <a:t>relation</a:t>
            </a:r>
            <a:r>
              <a:rPr lang="de-DE" sz="2000" dirty="0"/>
              <a:t> </a:t>
            </a:r>
            <a:r>
              <a:rPr lang="de-DE" sz="2000" dirty="0" err="1"/>
              <a:t>to</a:t>
            </a:r>
            <a:r>
              <a:rPr lang="de-DE" sz="2000" dirty="0"/>
              <a:t> </a:t>
            </a:r>
            <a:r>
              <a:rPr lang="de-DE" sz="2000" dirty="0" err="1"/>
              <a:t>forecasts</a:t>
            </a:r>
            <a:endParaRPr lang="de-DE" sz="2000" dirty="0"/>
          </a:p>
          <a:p>
            <a:pPr marL="0" indent="0">
              <a:buFont typeface="Arial" panose="020B0604020202020204" pitchFamily="34" charset="0"/>
              <a:buNone/>
              <a:defRPr/>
            </a:pPr>
            <a:endParaRPr lang="de-DE" sz="2000" dirty="0"/>
          </a:p>
          <a:p>
            <a:pPr>
              <a:buFont typeface="Wingdings" panose="05000000000000000000" pitchFamily="2" charset="2"/>
              <a:buChar char="à"/>
              <a:tabLst>
                <a:tab pos="355600" algn="l"/>
              </a:tabLst>
              <a:defRPr/>
            </a:pPr>
            <a:r>
              <a:rPr lang="de-DE" sz="2000" dirty="0">
                <a:sym typeface="Wingdings" panose="05000000000000000000" pitchFamily="2" charset="2"/>
              </a:rPr>
              <a:t>General </a:t>
            </a:r>
            <a:r>
              <a:rPr lang="de-DE" sz="2000" dirty="0" err="1">
                <a:sym typeface="Wingdings" panose="05000000000000000000" pitchFamily="2" charset="2"/>
              </a:rPr>
              <a:t>necessity</a:t>
            </a:r>
            <a:r>
              <a:rPr lang="de-DE" sz="2000" dirty="0">
                <a:sym typeface="Wingdings" panose="05000000000000000000" pitchFamily="2" charset="2"/>
              </a:rPr>
              <a:t> of </a:t>
            </a:r>
            <a:r>
              <a:rPr lang="de-DE" sz="2000" dirty="0" err="1">
                <a:sym typeface="Wingdings" panose="05000000000000000000" pitchFamily="2" charset="2"/>
              </a:rPr>
              <a:t>further</a:t>
            </a:r>
            <a:r>
              <a:rPr lang="de-DE" sz="2000" dirty="0">
                <a:sym typeface="Wingdings" panose="05000000000000000000" pitchFamily="2" charset="2"/>
              </a:rPr>
              <a:t> </a:t>
            </a:r>
            <a:r>
              <a:rPr lang="de-DE" sz="2000" dirty="0" err="1">
                <a:sym typeface="Wingdings" panose="05000000000000000000" pitchFamily="2" charset="2"/>
              </a:rPr>
              <a:t>requirements</a:t>
            </a:r>
            <a:r>
              <a:rPr lang="de-DE" sz="2000" dirty="0">
                <a:sym typeface="Wingdings" panose="05000000000000000000" pitchFamily="2" charset="2"/>
              </a:rPr>
              <a:t> </a:t>
            </a:r>
            <a:r>
              <a:rPr lang="de-DE" sz="2000" dirty="0" err="1">
                <a:sym typeface="Wingdings" panose="05000000000000000000" pitchFamily="2" charset="2"/>
              </a:rPr>
              <a:t>regarding</a:t>
            </a:r>
            <a:r>
              <a:rPr lang="de-DE" sz="2000" dirty="0">
                <a:sym typeface="Wingdings" panose="05000000000000000000" pitchFamily="2" charset="2"/>
              </a:rPr>
              <a:t> non-</a:t>
            </a:r>
            <a:r>
              <a:rPr lang="de-DE" sz="2000" dirty="0" err="1">
                <a:sym typeface="Wingdings" panose="05000000000000000000" pitchFamily="2" charset="2"/>
              </a:rPr>
              <a:t>financial</a:t>
            </a:r>
            <a:r>
              <a:rPr lang="de-DE" sz="2000" dirty="0">
                <a:sym typeface="Wingdings" panose="05000000000000000000" pitchFamily="2" charset="2"/>
              </a:rPr>
              <a:t> </a:t>
            </a:r>
            <a:r>
              <a:rPr lang="de-DE" sz="2000" dirty="0" err="1">
                <a:sym typeface="Wingdings" panose="05000000000000000000" pitchFamily="2" charset="2"/>
              </a:rPr>
              <a:t>information</a:t>
            </a:r>
            <a:endParaRPr lang="de-DE" sz="2000" dirty="0">
              <a:sym typeface="Wingdings" panose="05000000000000000000" pitchFamily="2" charset="2"/>
            </a:endParaRPr>
          </a:p>
          <a:p>
            <a:pPr>
              <a:buFont typeface="Wingdings" panose="05000000000000000000" pitchFamily="2" charset="2"/>
              <a:buChar char="à"/>
              <a:defRPr/>
            </a:pPr>
            <a:endParaRPr lang="de-DE" sz="2000" dirty="0"/>
          </a:p>
          <a:p>
            <a:pPr>
              <a:defRPr/>
            </a:pPr>
            <a:endParaRPr lang="de-DE" sz="2000" dirty="0"/>
          </a:p>
        </p:txBody>
      </p:sp>
      <p:sp>
        <p:nvSpPr>
          <p:cNvPr id="4" name="Fußzeilenplatzhalter 3">
            <a:extLst>
              <a:ext uri="{FF2B5EF4-FFF2-40B4-BE49-F238E27FC236}">
                <a16:creationId xmlns:a16="http://schemas.microsoft.com/office/drawing/2014/main" id="{D49B7DBD-D41F-E2A8-D63E-419BB6BC6653}"/>
              </a:ext>
            </a:extLst>
          </p:cNvPr>
          <p:cNvSpPr>
            <a:spLocks noGrp="1"/>
          </p:cNvSpPr>
          <p:nvPr>
            <p:ph type="ftr" sz="quarter" idx="11"/>
          </p:nvPr>
        </p:nvSpPr>
        <p:spPr/>
        <p:txBody>
          <a:bodyPr/>
          <a:lstStyle/>
          <a:p>
            <a:pPr>
              <a:defRPr/>
            </a:pPr>
            <a:r>
              <a:rPr lang="en-US" altLang="de-DE"/>
              <a:t>Fashion DIET</a:t>
            </a:r>
            <a:endParaRPr lang="de-DE" altLang="de-DE"/>
          </a:p>
        </p:txBody>
      </p:sp>
      <p:sp>
        <p:nvSpPr>
          <p:cNvPr id="25606" name="Foliennummernplatzhalter 4">
            <a:extLst>
              <a:ext uri="{FF2B5EF4-FFF2-40B4-BE49-F238E27FC236}">
                <a16:creationId xmlns:a16="http://schemas.microsoft.com/office/drawing/2014/main" id="{EE22677C-24BE-24E4-4B14-B043214A83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E1379C3-C8FB-48A2-8B9E-12F72D20AA68}" type="slidenum">
              <a:rPr lang="de-DE" altLang="de-DE" smtClean="0">
                <a:solidFill>
                  <a:srgbClr val="898989"/>
                </a:solidFill>
              </a:rPr>
              <a:pPr/>
              <a:t>28</a:t>
            </a:fld>
            <a:endParaRPr lang="de-DE" altLang="de-DE">
              <a:solidFill>
                <a:srgbClr val="898989"/>
              </a:solidFill>
            </a:endParaRPr>
          </a:p>
        </p:txBody>
      </p:sp>
      <p:sp>
        <p:nvSpPr>
          <p:cNvPr id="6" name="Ellipse 5">
            <a:extLst>
              <a:ext uri="{FF2B5EF4-FFF2-40B4-BE49-F238E27FC236}">
                <a16:creationId xmlns:a16="http://schemas.microsoft.com/office/drawing/2014/main" id="{BC867555-0625-22F6-AD56-02B444233FD2}"/>
              </a:ext>
            </a:extLst>
          </p:cNvPr>
          <p:cNvSpPr/>
          <p:nvPr/>
        </p:nvSpPr>
        <p:spPr bwMode="gray">
          <a:xfrm>
            <a:off x="6715125" y="2832100"/>
            <a:ext cx="1800225" cy="1800225"/>
          </a:xfrm>
          <a:prstGeom prst="ellipse">
            <a:avLst/>
          </a:prstGeom>
          <a:solidFill>
            <a:srgbClr val="A9DCF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b="1" dirty="0">
                <a:solidFill>
                  <a:schemeClr val="tx1"/>
                </a:solidFill>
              </a:rPr>
              <a:t>Non-</a:t>
            </a:r>
            <a:r>
              <a:rPr lang="de-DE" b="1" dirty="0" err="1">
                <a:solidFill>
                  <a:schemeClr val="tx1"/>
                </a:solidFill>
              </a:rPr>
              <a:t>financial</a:t>
            </a:r>
            <a:r>
              <a:rPr lang="de-DE" b="1" dirty="0">
                <a:solidFill>
                  <a:schemeClr val="tx1"/>
                </a:solidFill>
              </a:rPr>
              <a:t> </a:t>
            </a:r>
            <a:r>
              <a:rPr lang="de-DE" b="1" dirty="0" err="1">
                <a:solidFill>
                  <a:schemeClr val="tx1"/>
                </a:solidFill>
              </a:rPr>
              <a:t>information</a:t>
            </a:r>
            <a:endParaRPr lang="de-DE" b="1" dirty="0">
              <a:solidFill>
                <a:schemeClr val="tx1"/>
              </a:solidFill>
            </a:endParaRPr>
          </a:p>
        </p:txBody>
      </p:sp>
      <p:sp>
        <p:nvSpPr>
          <p:cNvPr id="7" name="Ellipse 6">
            <a:extLst>
              <a:ext uri="{FF2B5EF4-FFF2-40B4-BE49-F238E27FC236}">
                <a16:creationId xmlns:a16="http://schemas.microsoft.com/office/drawing/2014/main" id="{78C4CC69-4F8E-A90C-33E8-9D68292AE3E9}"/>
              </a:ext>
            </a:extLst>
          </p:cNvPr>
          <p:cNvSpPr/>
          <p:nvPr/>
        </p:nvSpPr>
        <p:spPr bwMode="gray">
          <a:xfrm>
            <a:off x="5405438" y="1395413"/>
            <a:ext cx="2160587" cy="2160587"/>
          </a:xfrm>
          <a:prstGeom prst="ellipse">
            <a:avLst/>
          </a:prstGeom>
          <a:solidFill>
            <a:srgbClr val="CAE3DE"/>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b="1" dirty="0">
                <a:solidFill>
                  <a:schemeClr val="tx1"/>
                </a:solidFill>
              </a:rPr>
              <a:t>Financial </a:t>
            </a:r>
            <a:r>
              <a:rPr lang="de-DE" b="1" dirty="0" err="1">
                <a:solidFill>
                  <a:schemeClr val="tx1"/>
                </a:solidFill>
              </a:rPr>
              <a:t>information</a:t>
            </a:r>
            <a:endParaRPr lang="de-DE" b="1" dirty="0">
              <a:solidFill>
                <a:schemeClr val="tx1"/>
              </a:solidFill>
            </a:endParaRPr>
          </a:p>
        </p:txBody>
      </p:sp>
      <p:sp>
        <p:nvSpPr>
          <p:cNvPr id="13" name="Textfeld 12">
            <a:extLst>
              <a:ext uri="{FF2B5EF4-FFF2-40B4-BE49-F238E27FC236}">
                <a16:creationId xmlns:a16="http://schemas.microsoft.com/office/drawing/2014/main" id="{66BB5699-7D97-3E23-6DAB-1AA69A2D1E00}"/>
              </a:ext>
            </a:extLst>
          </p:cNvPr>
          <p:cNvSpPr txBox="1"/>
          <p:nvPr/>
        </p:nvSpPr>
        <p:spPr>
          <a:xfrm>
            <a:off x="8245475" y="3984625"/>
            <a:ext cx="539750" cy="647700"/>
          </a:xfrm>
          <a:prstGeom prst="rect">
            <a:avLst/>
          </a:prstGeom>
          <a:gradFill rotWithShape="1">
            <a:gsLst>
              <a:gs pos="0">
                <a:srgbClr val="707173">
                  <a:shade val="51000"/>
                  <a:satMod val="130000"/>
                </a:srgbClr>
              </a:gs>
              <a:gs pos="80000">
                <a:srgbClr val="707173">
                  <a:shade val="93000"/>
                  <a:satMod val="130000"/>
                </a:srgbClr>
              </a:gs>
              <a:gs pos="100000">
                <a:srgbClr val="707173">
                  <a:shade val="94000"/>
                  <a:satMod val="135000"/>
                </a:srgbClr>
              </a:gs>
            </a:gsLst>
            <a:lin ang="16200000" scaled="0"/>
          </a:gradFill>
          <a:ln w="9525" cap="flat" cmpd="sng" algn="ctr">
            <a:solidFill>
              <a:srgbClr val="707173">
                <a:shade val="95000"/>
                <a:satMod val="105000"/>
              </a:srgbClr>
            </a:solidFill>
            <a:prstDash val="solid"/>
          </a:ln>
          <a:effectLst>
            <a:outerShdw blurRad="40000" dist="23000" dir="5400000" rotWithShape="0">
              <a:srgbClr val="000000">
                <a:alpha val="35000"/>
              </a:srgbClr>
            </a:outerShdw>
          </a:effectLst>
        </p:spPr>
        <p:txBody>
          <a:bodyPr>
            <a:spAutoFit/>
          </a:bodyPr>
          <a:lstStyle/>
          <a:p>
            <a:pPr algn="ctr" eaLnBrk="1" fontAlgn="auto" hangingPunct="1">
              <a:spcBef>
                <a:spcPts val="0"/>
              </a:spcBef>
              <a:spcAft>
                <a:spcPts val="0"/>
              </a:spcAft>
              <a:defRPr/>
            </a:pPr>
            <a:r>
              <a:rPr lang="de-DE" sz="3600" kern="0" dirty="0">
                <a:solidFill>
                  <a:prstClr val="white"/>
                </a:solidFill>
                <a:latin typeface="Franklin Gothic Book"/>
              </a:rPr>
              <a:t>?</a:t>
            </a:r>
            <a:endParaRPr lang="de-DE" kern="0" dirty="0">
              <a:solidFill>
                <a:prstClr val="white"/>
              </a:solidFill>
              <a:latin typeface="Franklin Gothic Book"/>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kt 6" hidden="1">
            <a:extLst>
              <a:ext uri="{FF2B5EF4-FFF2-40B4-BE49-F238E27FC236}">
                <a16:creationId xmlns:a16="http://schemas.microsoft.com/office/drawing/2014/main" id="{D536AD57-2ADE-C5A4-50BC-AD8AC1016845}"/>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2" name="think-cell Folie" r:id="rId5" imgW="344" imgH="344" progId="TCLayout.ActiveDocument.1">
                  <p:embed/>
                </p:oleObj>
              </mc:Choice>
              <mc:Fallback>
                <p:oleObj name="think-cell Folie" r:id="rId5" imgW="344" imgH="344"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Titel 1">
            <a:extLst>
              <a:ext uri="{FF2B5EF4-FFF2-40B4-BE49-F238E27FC236}">
                <a16:creationId xmlns:a16="http://schemas.microsoft.com/office/drawing/2014/main" id="{20830183-2342-1C4F-4A15-1F6CE2D8F5F1}"/>
              </a:ext>
            </a:extLst>
          </p:cNvPr>
          <p:cNvSpPr>
            <a:spLocks noGrp="1" noChangeArrowheads="1"/>
          </p:cNvSpPr>
          <p:nvPr>
            <p:ph type="title"/>
          </p:nvPr>
        </p:nvSpPr>
        <p:spPr/>
        <p:txBody>
          <a:bodyPr/>
          <a:lstStyle/>
          <a:p>
            <a:r>
              <a:rPr lang="de-DE" altLang="de-DE"/>
              <a:t>Further aspects on potential relevance of non-financial information</a:t>
            </a:r>
          </a:p>
        </p:txBody>
      </p:sp>
      <p:sp>
        <p:nvSpPr>
          <p:cNvPr id="4" name="Fußzeilenplatzhalter 3">
            <a:extLst>
              <a:ext uri="{FF2B5EF4-FFF2-40B4-BE49-F238E27FC236}">
                <a16:creationId xmlns:a16="http://schemas.microsoft.com/office/drawing/2014/main" id="{2AA2C1C1-9149-98E5-3D78-F649190CFF2E}"/>
              </a:ext>
            </a:extLst>
          </p:cNvPr>
          <p:cNvSpPr>
            <a:spLocks noGrp="1"/>
          </p:cNvSpPr>
          <p:nvPr>
            <p:ph type="ftr" sz="quarter" idx="11"/>
          </p:nvPr>
        </p:nvSpPr>
        <p:spPr/>
        <p:txBody>
          <a:bodyPr/>
          <a:lstStyle/>
          <a:p>
            <a:pPr>
              <a:defRPr/>
            </a:pPr>
            <a:r>
              <a:rPr lang="en-US" altLang="de-DE"/>
              <a:t>Fashion DIET</a:t>
            </a:r>
            <a:endParaRPr lang="de-DE" altLang="de-DE"/>
          </a:p>
        </p:txBody>
      </p:sp>
      <p:sp>
        <p:nvSpPr>
          <p:cNvPr id="26629" name="Foliennummernplatzhalter 4">
            <a:extLst>
              <a:ext uri="{FF2B5EF4-FFF2-40B4-BE49-F238E27FC236}">
                <a16:creationId xmlns:a16="http://schemas.microsoft.com/office/drawing/2014/main" id="{51CE1121-A88B-E6B3-1A22-D5E491B4CB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CD73A76-F5AF-42C7-A107-5B5A3F6DC544}" type="slidenum">
              <a:rPr lang="de-DE" altLang="de-DE" smtClean="0">
                <a:solidFill>
                  <a:srgbClr val="898989"/>
                </a:solidFill>
              </a:rPr>
              <a:pPr/>
              <a:t>29</a:t>
            </a:fld>
            <a:endParaRPr lang="de-DE" altLang="de-DE">
              <a:solidFill>
                <a:srgbClr val="898989"/>
              </a:solidFill>
            </a:endParaRPr>
          </a:p>
        </p:txBody>
      </p:sp>
      <p:graphicFrame>
        <p:nvGraphicFramePr>
          <p:cNvPr id="16" name="Diagramm 15">
            <a:extLst>
              <a:ext uri="{FF2B5EF4-FFF2-40B4-BE49-F238E27FC236}">
                <a16:creationId xmlns:a16="http://schemas.microsoft.com/office/drawing/2014/main" id="{B2623411-9622-6111-F294-BB1389F1C9DF}"/>
              </a:ext>
            </a:extLst>
          </p:cNvPr>
          <p:cNvGraphicFramePr/>
          <p:nvPr>
            <p:extLst>
              <p:ext uri="{D42A27DB-BD31-4B8C-83A1-F6EECF244321}">
                <p14:modId xmlns:p14="http://schemas.microsoft.com/office/powerpoint/2010/main" val="74522149"/>
              </p:ext>
            </p:extLst>
          </p:nvPr>
        </p:nvGraphicFramePr>
        <p:xfrm>
          <a:off x="-1116632" y="1433821"/>
          <a:ext cx="6499494" cy="2984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hteck 16">
            <a:extLst>
              <a:ext uri="{FF2B5EF4-FFF2-40B4-BE49-F238E27FC236}">
                <a16:creationId xmlns:a16="http://schemas.microsoft.com/office/drawing/2014/main" id="{B2E1446D-E3B8-EE5E-5D41-1E4648CFA3E4}"/>
              </a:ext>
            </a:extLst>
          </p:cNvPr>
          <p:cNvSpPr>
            <a:spLocks noChangeArrowheads="1"/>
          </p:cNvSpPr>
          <p:nvPr/>
        </p:nvSpPr>
        <p:spPr bwMode="auto">
          <a:xfrm>
            <a:off x="601663" y="4497388"/>
            <a:ext cx="1519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DE" altLang="de-DE" sz="1200">
                <a:solidFill>
                  <a:srgbClr val="707073"/>
                </a:solidFill>
                <a:latin typeface="+mn-lt"/>
                <a:ea typeface="ＭＳ Ｐゴシック" panose="020B0600070205080204" pitchFamily="34" charset="-128"/>
              </a:rPr>
              <a:t>Source: </a:t>
            </a:r>
            <a:r>
              <a:rPr lang="de-DE" altLang="de-DE" sz="1200" i="1">
                <a:solidFill>
                  <a:srgbClr val="707073"/>
                </a:solidFill>
                <a:latin typeface="+mn-lt"/>
                <a:ea typeface="ＭＳ Ｐゴシック" panose="020B0600070205080204" pitchFamily="34" charset="-128"/>
              </a:rPr>
              <a:t>KPMG </a:t>
            </a:r>
            <a:r>
              <a:rPr lang="de-DE" altLang="de-DE" sz="1200">
                <a:solidFill>
                  <a:srgbClr val="707073"/>
                </a:solidFill>
                <a:latin typeface="+mn-lt"/>
                <a:ea typeface="ＭＳ Ｐゴシック" panose="020B0600070205080204" pitchFamily="34" charset="-128"/>
              </a:rPr>
              <a:t>(2021)</a:t>
            </a:r>
          </a:p>
        </p:txBody>
      </p:sp>
      <p:sp>
        <p:nvSpPr>
          <p:cNvPr id="18" name="Pfeil: nach rechts 17">
            <a:extLst>
              <a:ext uri="{FF2B5EF4-FFF2-40B4-BE49-F238E27FC236}">
                <a16:creationId xmlns:a16="http://schemas.microsoft.com/office/drawing/2014/main" id="{E05F6807-2C70-0C88-1C36-7BC5A5A5197A}"/>
              </a:ext>
            </a:extLst>
          </p:cNvPr>
          <p:cNvSpPr/>
          <p:nvPr/>
        </p:nvSpPr>
        <p:spPr bwMode="gray">
          <a:xfrm>
            <a:off x="4051300" y="2284413"/>
            <a:ext cx="1041400" cy="1282700"/>
          </a:xfrm>
          <a:prstGeom prst="rightArrow">
            <a:avLst/>
          </a:prstGeom>
          <a:solidFill>
            <a:sysClr val="window" lastClr="FFFFFF"/>
          </a:solidFill>
          <a:ln w="9525" cap="flat" cmpd="sng" algn="ctr">
            <a:solidFill>
              <a:sysClr val="windowText" lastClr="000000"/>
            </a:solidFill>
            <a:prstDash val="solid"/>
          </a:ln>
          <a:effectLst/>
        </p:spPr>
        <p:txBody>
          <a:bodyPr lIns="0" tIns="0" rIns="0" bIns="0" anchor="ctr"/>
          <a:lstStyle/>
          <a:p>
            <a:pPr algn="ctr" eaLnBrk="1" fontAlgn="auto" hangingPunct="1">
              <a:spcBef>
                <a:spcPts val="0"/>
              </a:spcBef>
              <a:spcAft>
                <a:spcPts val="0"/>
              </a:spcAft>
              <a:defRPr/>
            </a:pPr>
            <a:endParaRPr lang="de-DE" sz="1400" kern="0" dirty="0" err="1">
              <a:solidFill>
                <a:prstClr val="black"/>
              </a:solidFill>
              <a:latin typeface="Franklin Gothic Book"/>
            </a:endParaRPr>
          </a:p>
        </p:txBody>
      </p:sp>
      <p:sp>
        <p:nvSpPr>
          <p:cNvPr id="19" name="Textfeld 18">
            <a:extLst>
              <a:ext uri="{FF2B5EF4-FFF2-40B4-BE49-F238E27FC236}">
                <a16:creationId xmlns:a16="http://schemas.microsoft.com/office/drawing/2014/main" id="{2A4D515C-817F-CB08-77A0-D39E728A819B}"/>
              </a:ext>
            </a:extLst>
          </p:cNvPr>
          <p:cNvSpPr txBox="1">
            <a:spLocks noChangeArrowheads="1"/>
          </p:cNvSpPr>
          <p:nvPr/>
        </p:nvSpPr>
        <p:spPr bwMode="auto">
          <a:xfrm>
            <a:off x="5189537" y="2266150"/>
            <a:ext cx="37433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de-DE" sz="2000" dirty="0">
                <a:latin typeface="+mn-lt"/>
                <a:ea typeface="ＭＳ Ｐゴシック" panose="020B0600070205080204" pitchFamily="34" charset="-128"/>
              </a:rPr>
              <a:t>Future reporting will need to include non-financial information more comprehensively to reflect these developments.</a:t>
            </a:r>
            <a:endParaRPr lang="de-DE" altLang="de-DE" sz="2000" dirty="0">
              <a:latin typeface="+mn-lt"/>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4B1C4-5900-4383-95A7-1C8E9515F0B7}"/>
              </a:ext>
            </a:extLst>
          </p:cNvPr>
          <p:cNvSpPr>
            <a:spLocks noGrp="1"/>
          </p:cNvSpPr>
          <p:nvPr>
            <p:ph type="title"/>
          </p:nvPr>
        </p:nvSpPr>
        <p:spPr/>
        <p:txBody>
          <a:bodyPr/>
          <a:lstStyle/>
          <a:p>
            <a:r>
              <a:rPr lang="de-DE" dirty="0"/>
              <a:t>Transparency</a:t>
            </a:r>
          </a:p>
        </p:txBody>
      </p:sp>
      <p:sp>
        <p:nvSpPr>
          <p:cNvPr id="3" name="Inhaltsplatzhalter 2">
            <a:extLst>
              <a:ext uri="{FF2B5EF4-FFF2-40B4-BE49-F238E27FC236}">
                <a16:creationId xmlns:a16="http://schemas.microsoft.com/office/drawing/2014/main" id="{BD562B73-24FB-44BC-817F-8E67A82E51FD}"/>
              </a:ext>
            </a:extLst>
          </p:cNvPr>
          <p:cNvSpPr>
            <a:spLocks noGrp="1"/>
          </p:cNvSpPr>
          <p:nvPr>
            <p:ph idx="1"/>
          </p:nvPr>
        </p:nvSpPr>
        <p:spPr/>
        <p:txBody>
          <a:bodyPr/>
          <a:lstStyle/>
          <a:p>
            <a:pPr marL="0" indent="0">
              <a:buNone/>
            </a:pPr>
            <a:r>
              <a:rPr lang="en-US" dirty="0"/>
              <a:t>Decision of an organization to reveal all the relevant information regarding its products and internal policies and practices to legitimate partners or stakeholders, so intellectual property rights are not at risk.</a:t>
            </a:r>
          </a:p>
        </p:txBody>
      </p:sp>
      <p:sp>
        <p:nvSpPr>
          <p:cNvPr id="4" name="Fußzeilenplatzhalter 3">
            <a:extLst>
              <a:ext uri="{FF2B5EF4-FFF2-40B4-BE49-F238E27FC236}">
                <a16:creationId xmlns:a16="http://schemas.microsoft.com/office/drawing/2014/main" id="{77CE6232-099A-49D5-8342-170CE1520F7C}"/>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C5A7327-B21F-43EF-8E9D-2CC84C1FFC67}"/>
              </a:ext>
            </a:extLst>
          </p:cNvPr>
          <p:cNvSpPr>
            <a:spLocks noGrp="1"/>
          </p:cNvSpPr>
          <p:nvPr>
            <p:ph type="sldNum" sz="quarter" idx="12"/>
          </p:nvPr>
        </p:nvSpPr>
        <p:spPr/>
        <p:txBody>
          <a:bodyPr/>
          <a:lstStyle/>
          <a:p>
            <a:pPr>
              <a:defRPr/>
            </a:pPr>
            <a:fld id="{F2367A23-859F-4527-99AB-CEE707F84F5E}" type="slidenum">
              <a:rPr lang="de-DE" altLang="de-DE" smtClean="0"/>
              <a:pPr>
                <a:defRPr/>
              </a:pPr>
              <a:t>3</a:t>
            </a:fld>
            <a:endParaRPr lang="de-DE" altLang="de-DE"/>
          </a:p>
        </p:txBody>
      </p:sp>
    </p:spTree>
    <p:extLst>
      <p:ext uri="{BB962C8B-B14F-4D97-AF65-F5344CB8AC3E}">
        <p14:creationId xmlns:p14="http://schemas.microsoft.com/office/powerpoint/2010/main" val="1419149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kt 5" hidden="1">
            <a:extLst>
              <a:ext uri="{FF2B5EF4-FFF2-40B4-BE49-F238E27FC236}">
                <a16:creationId xmlns:a16="http://schemas.microsoft.com/office/drawing/2014/main" id="{0F1CCE9B-04AA-E67C-03F2-7501C57D597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6" name="think-cell Folie" r:id="rId4" imgW="344" imgH="344" progId="TCLayout.ActiveDocument.1">
                  <p:embed/>
                </p:oleObj>
              </mc:Choice>
              <mc:Fallback>
                <p:oleObj name="think-cell Folie" r:id="rId4" imgW="344" imgH="344" progId="TCLayout.ActiveDocument.1">
                  <p:embed/>
                  <p:pic>
                    <p:nvPicPr>
                      <p:cNvPr id="0"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5" name="Titel 1">
            <a:extLst>
              <a:ext uri="{FF2B5EF4-FFF2-40B4-BE49-F238E27FC236}">
                <a16:creationId xmlns:a16="http://schemas.microsoft.com/office/drawing/2014/main" id="{552846CF-9A3F-E912-6D1A-75425B127769}"/>
              </a:ext>
            </a:extLst>
          </p:cNvPr>
          <p:cNvSpPr>
            <a:spLocks noGrp="1" noChangeArrowheads="1"/>
          </p:cNvSpPr>
          <p:nvPr>
            <p:ph type="title"/>
          </p:nvPr>
        </p:nvSpPr>
        <p:spPr/>
        <p:txBody>
          <a:bodyPr/>
          <a:lstStyle/>
          <a:p>
            <a:r>
              <a:rPr lang="de-DE" altLang="de-DE"/>
              <a:t>Non-financial reporting</a:t>
            </a:r>
          </a:p>
        </p:txBody>
      </p:sp>
      <p:sp>
        <p:nvSpPr>
          <p:cNvPr id="28676" name="Inhaltsplatzhalter 2">
            <a:extLst>
              <a:ext uri="{FF2B5EF4-FFF2-40B4-BE49-F238E27FC236}">
                <a16:creationId xmlns:a16="http://schemas.microsoft.com/office/drawing/2014/main" id="{138F6E77-D98D-219C-AACC-27249B5D5F52}"/>
              </a:ext>
            </a:extLst>
          </p:cNvPr>
          <p:cNvSpPr>
            <a:spLocks noGrp="1" noChangeArrowheads="1"/>
          </p:cNvSpPr>
          <p:nvPr>
            <p:ph idx="1"/>
          </p:nvPr>
        </p:nvSpPr>
        <p:spPr/>
        <p:txBody>
          <a:bodyPr/>
          <a:lstStyle/>
          <a:p>
            <a:r>
              <a:rPr lang="de-DE" altLang="de-DE" sz="2000" dirty="0" err="1"/>
              <a:t>Under</a:t>
            </a:r>
            <a:r>
              <a:rPr lang="de-DE" altLang="de-DE" sz="2000" dirty="0"/>
              <a:t> IFRS </a:t>
            </a:r>
            <a:r>
              <a:rPr lang="de-DE" altLang="de-DE" sz="2000" dirty="0" err="1"/>
              <a:t>companies</a:t>
            </a:r>
            <a:r>
              <a:rPr lang="de-DE" altLang="de-DE" sz="2000" dirty="0"/>
              <a:t> </a:t>
            </a:r>
            <a:r>
              <a:rPr lang="de-DE" altLang="de-DE" sz="2000" dirty="0" err="1"/>
              <a:t>might</a:t>
            </a:r>
            <a:r>
              <a:rPr lang="de-DE" altLang="de-DE" sz="2000" dirty="0"/>
              <a:t> </a:t>
            </a:r>
            <a:r>
              <a:rPr lang="de-DE" altLang="de-DE" sz="2000" dirty="0" err="1"/>
              <a:t>provide</a:t>
            </a:r>
            <a:r>
              <a:rPr lang="de-DE" altLang="de-DE" sz="2000" dirty="0"/>
              <a:t> a </a:t>
            </a:r>
            <a:r>
              <a:rPr lang="de-DE" altLang="de-DE" sz="2000" dirty="0" err="1"/>
              <a:t>management</a:t>
            </a:r>
            <a:r>
              <a:rPr lang="de-DE" altLang="de-DE" sz="2000" dirty="0"/>
              <a:t> </a:t>
            </a:r>
            <a:r>
              <a:rPr lang="de-DE" altLang="de-DE" sz="2000" dirty="0" err="1"/>
              <a:t>commentary</a:t>
            </a:r>
            <a:r>
              <a:rPr lang="de-DE" altLang="de-DE" sz="2000" dirty="0"/>
              <a:t> </a:t>
            </a:r>
            <a:r>
              <a:rPr lang="de-DE" altLang="de-DE" sz="2000" dirty="0" err="1"/>
              <a:t>which</a:t>
            </a:r>
            <a:r>
              <a:rPr lang="de-DE" altLang="de-DE" sz="2000" dirty="0"/>
              <a:t> </a:t>
            </a:r>
            <a:r>
              <a:rPr lang="de-DE" altLang="de-DE" sz="2000" dirty="0" err="1"/>
              <a:t>is</a:t>
            </a:r>
            <a:r>
              <a:rPr lang="de-DE" altLang="de-DE" sz="2000" dirty="0"/>
              <a:t> </a:t>
            </a:r>
            <a:r>
              <a:rPr lang="de-DE" altLang="de-DE" sz="2000" b="1" dirty="0"/>
              <a:t>not </a:t>
            </a:r>
            <a:r>
              <a:rPr lang="de-DE" altLang="de-DE" sz="2000" b="1" dirty="0" err="1"/>
              <a:t>compulsory</a:t>
            </a:r>
            <a:endParaRPr lang="de-DE" altLang="de-DE" sz="2000" b="1" dirty="0"/>
          </a:p>
          <a:p>
            <a:r>
              <a:rPr lang="de-DE" altLang="de-DE" sz="2000" dirty="0"/>
              <a:t>On national </a:t>
            </a:r>
            <a:r>
              <a:rPr lang="de-DE" altLang="de-DE" sz="2000" dirty="0" err="1"/>
              <a:t>level</a:t>
            </a:r>
            <a:r>
              <a:rPr lang="de-DE" altLang="de-DE" sz="2000" dirty="0"/>
              <a:t>, EU </a:t>
            </a:r>
            <a:r>
              <a:rPr lang="de-DE" altLang="de-DE" sz="2000" dirty="0" err="1"/>
              <a:t>members</a:t>
            </a:r>
            <a:r>
              <a:rPr lang="de-DE" altLang="de-DE" sz="2000" dirty="0"/>
              <a:t> </a:t>
            </a:r>
            <a:r>
              <a:rPr lang="de-DE" altLang="de-DE" sz="2000" dirty="0" err="1"/>
              <a:t>already</a:t>
            </a:r>
            <a:r>
              <a:rPr lang="de-DE" altLang="de-DE" sz="2000" dirty="0"/>
              <a:t> </a:t>
            </a:r>
            <a:r>
              <a:rPr lang="de-DE" altLang="de-DE" sz="2000" dirty="0" err="1"/>
              <a:t>require</a:t>
            </a:r>
            <a:r>
              <a:rPr lang="de-DE" altLang="de-DE" sz="2000" dirty="0"/>
              <a:t> </a:t>
            </a:r>
            <a:r>
              <a:rPr lang="de-DE" altLang="de-DE" sz="2000" dirty="0" err="1"/>
              <a:t>economic</a:t>
            </a:r>
            <a:r>
              <a:rPr lang="de-DE" altLang="de-DE" sz="2000" dirty="0"/>
              <a:t> </a:t>
            </a:r>
            <a:r>
              <a:rPr lang="de-DE" altLang="de-DE" sz="2000" dirty="0" err="1"/>
              <a:t>outlooks</a:t>
            </a:r>
            <a:r>
              <a:rPr lang="de-DE" altLang="de-DE" sz="2000" dirty="0"/>
              <a:t> </a:t>
            </a:r>
            <a:r>
              <a:rPr lang="de-DE" altLang="de-DE" sz="2000" dirty="0" err="1"/>
              <a:t>by</a:t>
            </a:r>
            <a:r>
              <a:rPr lang="de-DE" altLang="de-DE" sz="2000" dirty="0"/>
              <a:t> </a:t>
            </a:r>
            <a:r>
              <a:rPr lang="de-DE" altLang="de-DE" sz="2000" dirty="0" err="1"/>
              <a:t>the</a:t>
            </a:r>
            <a:r>
              <a:rPr lang="de-DE" altLang="de-DE" sz="2000" dirty="0"/>
              <a:t> </a:t>
            </a:r>
            <a:r>
              <a:rPr lang="de-DE" altLang="de-DE" sz="2000" dirty="0" err="1"/>
              <a:t>management</a:t>
            </a:r>
            <a:r>
              <a:rPr lang="de-DE" altLang="de-DE" sz="2000" dirty="0"/>
              <a:t>, e.g. </a:t>
            </a:r>
            <a:r>
              <a:rPr lang="de-DE" altLang="de-DE" sz="2000" dirty="0" err="1"/>
              <a:t>the</a:t>
            </a:r>
            <a:r>
              <a:rPr lang="de-DE" altLang="de-DE" sz="2000" dirty="0"/>
              <a:t> German Lagebericht (§289 HGB)</a:t>
            </a:r>
          </a:p>
          <a:p>
            <a:endParaRPr lang="de-DE" altLang="de-DE" sz="2000" dirty="0"/>
          </a:p>
        </p:txBody>
      </p:sp>
      <p:sp>
        <p:nvSpPr>
          <p:cNvPr id="4" name="Fußzeilenplatzhalter 3">
            <a:extLst>
              <a:ext uri="{FF2B5EF4-FFF2-40B4-BE49-F238E27FC236}">
                <a16:creationId xmlns:a16="http://schemas.microsoft.com/office/drawing/2014/main" id="{84731CDD-61AF-D4F0-CEA8-14A1A70FA68B}"/>
              </a:ext>
            </a:extLst>
          </p:cNvPr>
          <p:cNvSpPr>
            <a:spLocks noGrp="1"/>
          </p:cNvSpPr>
          <p:nvPr>
            <p:ph type="ftr" sz="quarter" idx="11"/>
          </p:nvPr>
        </p:nvSpPr>
        <p:spPr/>
        <p:txBody>
          <a:bodyPr/>
          <a:lstStyle/>
          <a:p>
            <a:pPr>
              <a:defRPr/>
            </a:pPr>
            <a:r>
              <a:rPr lang="en-US" altLang="de-DE"/>
              <a:t>Fashion DIET</a:t>
            </a:r>
            <a:endParaRPr lang="de-DE" altLang="de-DE"/>
          </a:p>
        </p:txBody>
      </p:sp>
      <p:sp>
        <p:nvSpPr>
          <p:cNvPr id="28678" name="Foliennummernplatzhalter 4">
            <a:extLst>
              <a:ext uri="{FF2B5EF4-FFF2-40B4-BE49-F238E27FC236}">
                <a16:creationId xmlns:a16="http://schemas.microsoft.com/office/drawing/2014/main" id="{07A66786-E33D-89B4-0A67-311563A96E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3A4974A-94FA-4F0B-8CB8-3461C2881809}" type="slidenum">
              <a:rPr lang="de-DE" altLang="de-DE" smtClean="0">
                <a:solidFill>
                  <a:srgbClr val="898989"/>
                </a:solidFill>
              </a:rPr>
              <a:pPr/>
              <a:t>30</a:t>
            </a:fld>
            <a:endParaRPr lang="de-DE" altLang="de-DE">
              <a:solidFill>
                <a:srgbClr val="898989"/>
              </a:solidFill>
            </a:endParaRPr>
          </a:p>
        </p:txBody>
      </p:sp>
      <p:graphicFrame>
        <p:nvGraphicFramePr>
          <p:cNvPr id="13" name="Diagramm 12">
            <a:extLst>
              <a:ext uri="{FF2B5EF4-FFF2-40B4-BE49-F238E27FC236}">
                <a16:creationId xmlns:a16="http://schemas.microsoft.com/office/drawing/2014/main" id="{9D5A92CA-D093-BEE5-7465-3C404F61AF79}"/>
              </a:ext>
            </a:extLst>
          </p:cNvPr>
          <p:cNvGraphicFramePr/>
          <p:nvPr>
            <p:extLst>
              <p:ext uri="{D42A27DB-BD31-4B8C-83A1-F6EECF244321}">
                <p14:modId xmlns:p14="http://schemas.microsoft.com/office/powerpoint/2010/main" val="1561698566"/>
              </p:ext>
            </p:extLst>
          </p:nvPr>
        </p:nvGraphicFramePr>
        <p:xfrm>
          <a:off x="1190266" y="2752402"/>
          <a:ext cx="4639394" cy="20212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4" name="Gerader Verbinder 13">
            <a:extLst>
              <a:ext uri="{FF2B5EF4-FFF2-40B4-BE49-F238E27FC236}">
                <a16:creationId xmlns:a16="http://schemas.microsoft.com/office/drawing/2014/main" id="{1A89776D-6689-C594-F38E-050987D5FA1D}"/>
              </a:ext>
            </a:extLst>
          </p:cNvPr>
          <p:cNvCxnSpPr>
            <a:cxnSpLocks/>
            <a:endCxn id="15" idx="1"/>
          </p:cNvCxnSpPr>
          <p:nvPr/>
        </p:nvCxnSpPr>
        <p:spPr bwMode="auto">
          <a:xfrm>
            <a:off x="5589589" y="4007102"/>
            <a:ext cx="801687" cy="130175"/>
          </a:xfrm>
          <a:prstGeom prst="line">
            <a:avLst/>
          </a:prstGeom>
          <a:noFill/>
          <a:ln w="9525" algn="ctr">
            <a:solidFill>
              <a:srgbClr val="CD0025"/>
            </a:solidFill>
            <a:round/>
            <a:headEnd/>
            <a:tailEnd/>
          </a:ln>
          <a:extLst>
            <a:ext uri="{909E8E84-426E-40DD-AFC4-6F175D3DCCD1}">
              <a14:hiddenFill xmlns:a14="http://schemas.microsoft.com/office/drawing/2010/main">
                <a:noFill/>
              </a14:hiddenFill>
            </a:ext>
          </a:extLst>
        </p:spPr>
      </p:cxnSp>
      <p:sp>
        <p:nvSpPr>
          <p:cNvPr id="15" name="Rechteck 14">
            <a:extLst>
              <a:ext uri="{FF2B5EF4-FFF2-40B4-BE49-F238E27FC236}">
                <a16:creationId xmlns:a16="http://schemas.microsoft.com/office/drawing/2014/main" id="{82DE4211-BBE8-4E1C-517C-9C39B7C53AFA}"/>
              </a:ext>
            </a:extLst>
          </p:cNvPr>
          <p:cNvSpPr/>
          <p:nvPr/>
        </p:nvSpPr>
        <p:spPr bwMode="gray">
          <a:xfrm>
            <a:off x="6391276" y="3861052"/>
            <a:ext cx="2281238" cy="550862"/>
          </a:xfrm>
          <a:prstGeom prst="rect">
            <a:avLst/>
          </a:prstGeom>
          <a:solidFill>
            <a:srgbClr val="C00000"/>
          </a:solidFill>
          <a:ln w="9525" cap="flat" cmpd="sng" algn="ctr">
            <a:solidFill>
              <a:sysClr val="windowText" lastClr="000000"/>
            </a:solidFill>
            <a:prstDash val="solid"/>
          </a:ln>
          <a:effectLst/>
        </p:spPr>
        <p:txBody>
          <a:bodyPr lIns="0" tIns="0" rIns="0" bIns="0" anchor="ctr"/>
          <a:lstStyle/>
          <a:p>
            <a:pPr algn="ctr" eaLnBrk="1" fontAlgn="auto" hangingPunct="1">
              <a:spcBef>
                <a:spcPts val="0"/>
              </a:spcBef>
              <a:spcAft>
                <a:spcPts val="0"/>
              </a:spcAft>
              <a:defRPr/>
            </a:pPr>
            <a:r>
              <a:rPr lang="en-US" sz="1200" b="1" i="1" kern="0" dirty="0">
                <a:solidFill>
                  <a:schemeClr val="bg1"/>
                </a:solidFill>
                <a:latin typeface="+mn-lt"/>
              </a:rPr>
              <a:t>Obligation only for corporations with over 500 employees</a:t>
            </a:r>
            <a:endParaRPr lang="de-DE" sz="1200" b="1" i="1" kern="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kt 6" hidden="1">
            <a:extLst>
              <a:ext uri="{FF2B5EF4-FFF2-40B4-BE49-F238E27FC236}">
                <a16:creationId xmlns:a16="http://schemas.microsoft.com/office/drawing/2014/main" id="{DCF1FD5B-891C-BC4C-D469-F1BA8C028559}"/>
              </a:ext>
            </a:extLst>
          </p:cNvPr>
          <p:cNvGraphicFramePr>
            <a:graphicFrameLocks noChangeAspect="1"/>
          </p:cNvGraphicFramePr>
          <p:nvPr>
            <p:custDataLst>
              <p:tags r:id="rId2"/>
            </p:custDataLst>
            <p:extLst>
              <p:ext uri="{D42A27DB-BD31-4B8C-83A1-F6EECF244321}">
                <p14:modId xmlns:p14="http://schemas.microsoft.com/office/powerpoint/2010/main" val="17429795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1" name="think-cell Folie" r:id="rId5" imgW="360" imgH="360" progId="TCLayout.ActiveDocument.1">
                  <p:embed/>
                </p:oleObj>
              </mc:Choice>
              <mc:Fallback>
                <p:oleObj name="think-cell Folie" r:id="rId5" imgW="360" imgH="360"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Titel 1">
            <a:extLst>
              <a:ext uri="{FF2B5EF4-FFF2-40B4-BE49-F238E27FC236}">
                <a16:creationId xmlns:a16="http://schemas.microsoft.com/office/drawing/2014/main" id="{4D321CAC-500B-F629-E061-195441B2786B}"/>
              </a:ext>
            </a:extLst>
          </p:cNvPr>
          <p:cNvSpPr>
            <a:spLocks noGrp="1" noChangeArrowheads="1"/>
          </p:cNvSpPr>
          <p:nvPr>
            <p:ph type="title"/>
          </p:nvPr>
        </p:nvSpPr>
        <p:spPr/>
        <p:txBody>
          <a:bodyPr vert="horz"/>
          <a:lstStyle/>
          <a:p>
            <a:r>
              <a:rPr lang="en-US" altLang="de-DE" dirty="0"/>
              <a:t>Implementation of the current requirements by the companies (headlight Germany)</a:t>
            </a:r>
            <a:endParaRPr lang="de-DE" altLang="de-DE" dirty="0"/>
          </a:p>
        </p:txBody>
      </p:sp>
      <p:sp>
        <p:nvSpPr>
          <p:cNvPr id="29700" name="Inhaltsplatzhalter 2">
            <a:extLst>
              <a:ext uri="{FF2B5EF4-FFF2-40B4-BE49-F238E27FC236}">
                <a16:creationId xmlns:a16="http://schemas.microsoft.com/office/drawing/2014/main" id="{E0A750B0-7105-7021-539B-E61E0698CCF5}"/>
              </a:ext>
            </a:extLst>
          </p:cNvPr>
          <p:cNvSpPr>
            <a:spLocks noGrp="1" noChangeArrowheads="1"/>
          </p:cNvSpPr>
          <p:nvPr>
            <p:ph idx="1"/>
          </p:nvPr>
        </p:nvSpPr>
        <p:spPr/>
        <p:txBody>
          <a:bodyPr/>
          <a:lstStyle/>
          <a:p>
            <a:r>
              <a:rPr lang="en-US" altLang="de-DE" sz="1600" dirty="0"/>
              <a:t>Compliance with §289 of the German Commercial Code (HGB) in conjunction with the concretization by GAS 20 by medium-sized companies </a:t>
            </a:r>
          </a:p>
          <a:p>
            <a:pPr marL="0" indent="0">
              <a:buNone/>
            </a:pPr>
            <a:endParaRPr lang="en-US" altLang="de-DE" sz="1600" dirty="0"/>
          </a:p>
          <a:p>
            <a:pPr marL="0" indent="0">
              <a:buNone/>
            </a:pPr>
            <a:endParaRPr lang="en-US" altLang="de-DE" sz="1600" dirty="0"/>
          </a:p>
          <a:p>
            <a:pPr marL="0" indent="0">
              <a:buNone/>
            </a:pPr>
            <a:endParaRPr lang="en-US" altLang="de-DE" sz="1600" dirty="0"/>
          </a:p>
          <a:p>
            <a:pPr marL="0" indent="0">
              <a:buNone/>
            </a:pPr>
            <a:endParaRPr lang="en-US" altLang="de-DE" sz="1600" dirty="0"/>
          </a:p>
          <a:p>
            <a:pPr marL="0" indent="0">
              <a:buNone/>
            </a:pPr>
            <a:endParaRPr lang="en-US" altLang="de-DE" sz="1600" dirty="0"/>
          </a:p>
          <a:p>
            <a:pPr marL="0" indent="0">
              <a:buNone/>
            </a:pPr>
            <a:endParaRPr lang="en-US" altLang="de-DE" sz="1600" dirty="0"/>
          </a:p>
          <a:p>
            <a:pPr marL="0" indent="0">
              <a:buNone/>
            </a:pPr>
            <a:endParaRPr lang="en-US" altLang="de-DE" sz="1600" dirty="0"/>
          </a:p>
          <a:p>
            <a:pPr marL="0" indent="0">
              <a:buNone/>
            </a:pPr>
            <a:endParaRPr lang="en-US" altLang="de-DE" sz="1600" dirty="0"/>
          </a:p>
        </p:txBody>
      </p:sp>
      <p:pic>
        <p:nvPicPr>
          <p:cNvPr id="9" name="Grafik 8">
            <a:extLst>
              <a:ext uri="{FF2B5EF4-FFF2-40B4-BE49-F238E27FC236}">
                <a16:creationId xmlns:a16="http://schemas.microsoft.com/office/drawing/2014/main" id="{F45C5194-0865-CD37-3CEA-0E2C8F9FC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3726" t="39758" r="20091" b="28726"/>
          <a:stretch>
            <a:fillRect/>
          </a:stretch>
        </p:blipFill>
        <p:spPr bwMode="auto">
          <a:xfrm>
            <a:off x="899592" y="1923678"/>
            <a:ext cx="35782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23C1155D-C627-A770-F317-4CBCED374EB4}"/>
              </a:ext>
            </a:extLst>
          </p:cNvPr>
          <p:cNvSpPr txBox="1"/>
          <p:nvPr/>
        </p:nvSpPr>
        <p:spPr>
          <a:xfrm>
            <a:off x="5050993" y="1909909"/>
            <a:ext cx="3190875" cy="5847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t>Despite legal requirement, low level of risk assessment</a:t>
            </a:r>
            <a:endParaRPr lang="de-DE" sz="1600" dirty="0"/>
          </a:p>
        </p:txBody>
      </p:sp>
      <p:sp>
        <p:nvSpPr>
          <p:cNvPr id="11" name="Textfeld 10">
            <a:extLst>
              <a:ext uri="{FF2B5EF4-FFF2-40B4-BE49-F238E27FC236}">
                <a16:creationId xmlns:a16="http://schemas.microsoft.com/office/drawing/2014/main" id="{F548CC4A-4295-5C90-4503-CB4B5C4BB797}"/>
              </a:ext>
            </a:extLst>
          </p:cNvPr>
          <p:cNvSpPr txBox="1"/>
          <p:nvPr/>
        </p:nvSpPr>
        <p:spPr>
          <a:xfrm>
            <a:off x="5050992" y="2629622"/>
            <a:ext cx="3190875" cy="132343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t>Assessments of current megatrends (environmental protection, digitization, globalization) are hardly to be found in the companies' management reports</a:t>
            </a:r>
            <a:endParaRPr lang="de-DE" sz="1600" dirty="0"/>
          </a:p>
        </p:txBody>
      </p:sp>
      <p:sp>
        <p:nvSpPr>
          <p:cNvPr id="12" name="Textfeld 11">
            <a:extLst>
              <a:ext uri="{FF2B5EF4-FFF2-40B4-BE49-F238E27FC236}">
                <a16:creationId xmlns:a16="http://schemas.microsoft.com/office/drawing/2014/main" id="{5500E248-CC78-545D-B02F-070C8A9C6B92}"/>
              </a:ext>
            </a:extLst>
          </p:cNvPr>
          <p:cNvSpPr txBox="1"/>
          <p:nvPr/>
        </p:nvSpPr>
        <p:spPr>
          <a:xfrm>
            <a:off x="5050992" y="4057796"/>
            <a:ext cx="3190875" cy="584775"/>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defPPr>
              <a:defRPr lang="de-DE"/>
            </a:defPPr>
            <a:lvl1pPr eaLnBrk="1" fontAlgn="auto" hangingPunct="1">
              <a:spcBef>
                <a:spcPts val="0"/>
              </a:spcBef>
              <a:spcAft>
                <a:spcPts val="0"/>
              </a:spcAft>
              <a:defRPr b="1" kern="0">
                <a:solidFill>
                  <a:prstClr val="black"/>
                </a:solidFill>
                <a:latin typeface="Franklin Gothic Book"/>
              </a:defRPr>
            </a:lvl1pPr>
            <a:lvl2pPr>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a:defRPr>
                <a:solidFill>
                  <a:schemeClr val="tx1"/>
                </a:solidFill>
                <a:latin typeface="Verdana" panose="020B0604030504040204" pitchFamily="34" charset="0"/>
              </a:defRPr>
            </a:lvl4pPr>
            <a:lvl5pPr>
              <a:defRPr>
                <a:solidFill>
                  <a:schemeClr val="tx1"/>
                </a:solidFill>
                <a:latin typeface="Verdana" panose="020B0604030504040204" pitchFamily="34" charset="0"/>
              </a:defRPr>
            </a:lvl5pPr>
            <a:lvl6pPr>
              <a:defRPr>
                <a:solidFill>
                  <a:schemeClr val="tx1"/>
                </a:solidFill>
                <a:latin typeface="Verdana" panose="020B0604030504040204" pitchFamily="34" charset="0"/>
              </a:defRPr>
            </a:lvl6pPr>
            <a:lvl7pPr>
              <a:defRPr>
                <a:solidFill>
                  <a:schemeClr val="tx1"/>
                </a:solidFill>
                <a:latin typeface="Verdana" panose="020B0604030504040204" pitchFamily="34" charset="0"/>
              </a:defRPr>
            </a:lvl7pPr>
            <a:lvl8pPr>
              <a:defRPr>
                <a:solidFill>
                  <a:schemeClr val="tx1"/>
                </a:solidFill>
                <a:latin typeface="Verdana" panose="020B0604030504040204" pitchFamily="34" charset="0"/>
              </a:defRPr>
            </a:lvl8pPr>
            <a:lvl9pPr>
              <a:defRPr>
                <a:solidFill>
                  <a:schemeClr val="tx1"/>
                </a:solidFill>
                <a:latin typeface="Verdana" panose="020B0604030504040204" pitchFamily="34" charset="0"/>
              </a:defRPr>
            </a:lvl9pPr>
          </a:lstStyle>
          <a:p>
            <a:r>
              <a:rPr lang="de-DE" sz="1600" dirty="0" err="1">
                <a:latin typeface="+mn-lt"/>
              </a:rPr>
              <a:t>Discuss</a:t>
            </a:r>
            <a:r>
              <a:rPr lang="de-DE" sz="1600" dirty="0">
                <a:latin typeface="+mn-lt"/>
              </a:rPr>
              <a:t>: </a:t>
            </a:r>
            <a:r>
              <a:rPr lang="de-DE" sz="1600" b="0" dirty="0" err="1">
                <a:latin typeface="+mn-lt"/>
              </a:rPr>
              <a:t>What</a:t>
            </a:r>
            <a:r>
              <a:rPr lang="de-DE" sz="1600" b="0" dirty="0">
                <a:latin typeface="+mn-lt"/>
              </a:rPr>
              <a:t> </a:t>
            </a:r>
            <a:r>
              <a:rPr lang="de-DE" sz="1600" b="0" dirty="0" err="1">
                <a:latin typeface="+mn-lt"/>
              </a:rPr>
              <a:t>could</a:t>
            </a:r>
            <a:r>
              <a:rPr lang="de-DE" sz="1600" b="0" dirty="0">
                <a:latin typeface="+mn-lt"/>
              </a:rPr>
              <a:t> </a:t>
            </a:r>
            <a:r>
              <a:rPr lang="de-DE" sz="1600" b="0" dirty="0" err="1">
                <a:latin typeface="+mn-lt"/>
              </a:rPr>
              <a:t>be</a:t>
            </a:r>
            <a:r>
              <a:rPr lang="de-DE" sz="1600" b="0" dirty="0">
                <a:latin typeface="+mn-lt"/>
              </a:rPr>
              <a:t> </a:t>
            </a:r>
            <a:r>
              <a:rPr lang="de-DE" sz="1600" b="0" dirty="0" err="1">
                <a:latin typeface="+mn-lt"/>
              </a:rPr>
              <a:t>the</a:t>
            </a:r>
            <a:r>
              <a:rPr lang="de-DE" sz="1600" b="0" dirty="0">
                <a:latin typeface="+mn-lt"/>
              </a:rPr>
              <a:t> </a:t>
            </a:r>
            <a:r>
              <a:rPr lang="de-DE" sz="1600" b="0" dirty="0" err="1">
                <a:latin typeface="+mn-lt"/>
              </a:rPr>
              <a:t>reasons</a:t>
            </a:r>
            <a:r>
              <a:rPr lang="de-DE" sz="1600" b="0" dirty="0">
                <a:latin typeface="+mn-lt"/>
              </a:rPr>
              <a:t> </a:t>
            </a:r>
            <a:r>
              <a:rPr lang="de-DE" sz="1600" b="0" dirty="0" err="1">
                <a:latin typeface="+mn-lt"/>
              </a:rPr>
              <a:t>here</a:t>
            </a:r>
            <a:r>
              <a:rPr lang="de-DE" sz="1600" b="0" dirty="0">
                <a:latin typeface="+mn-lt"/>
              </a:rPr>
              <a:t>?</a:t>
            </a:r>
          </a:p>
        </p:txBody>
      </p:sp>
      <p:sp>
        <p:nvSpPr>
          <p:cNvPr id="6" name="Textfeld 5">
            <a:extLst>
              <a:ext uri="{FF2B5EF4-FFF2-40B4-BE49-F238E27FC236}">
                <a16:creationId xmlns:a16="http://schemas.microsoft.com/office/drawing/2014/main" id="{49264CB5-417E-42D8-556D-6E9B4E7ABA43}"/>
              </a:ext>
            </a:extLst>
          </p:cNvPr>
          <p:cNvSpPr txBox="1"/>
          <p:nvPr/>
        </p:nvSpPr>
        <p:spPr>
          <a:xfrm>
            <a:off x="902132" y="4303819"/>
            <a:ext cx="4572000" cy="253916"/>
          </a:xfrm>
          <a:prstGeom prst="rect">
            <a:avLst/>
          </a:prstGeom>
          <a:noFill/>
        </p:spPr>
        <p:txBody>
          <a:bodyPr wrap="square">
            <a:spAutoFit/>
          </a:bodyPr>
          <a:lstStyle/>
          <a:p>
            <a:pPr marL="0" indent="0">
              <a:buNone/>
            </a:pPr>
            <a:r>
              <a:rPr lang="en-US" altLang="de-DE" sz="1050" dirty="0">
                <a:latin typeface="+mn-lt"/>
              </a:rPr>
              <a:t>Source: </a:t>
            </a:r>
            <a:r>
              <a:rPr lang="en-US" altLang="de-DE" sz="1050" i="1" dirty="0">
                <a:latin typeface="+mn-lt"/>
              </a:rPr>
              <a:t>Müller/</a:t>
            </a:r>
            <a:r>
              <a:rPr lang="en-US" altLang="de-DE" sz="1050" i="1" dirty="0" err="1">
                <a:latin typeface="+mn-lt"/>
              </a:rPr>
              <a:t>Seebeck</a:t>
            </a:r>
            <a:r>
              <a:rPr lang="en-US" altLang="de-DE" sz="1050" i="1" dirty="0">
                <a:latin typeface="+mn-lt"/>
              </a:rPr>
              <a:t>/</a:t>
            </a:r>
            <a:r>
              <a:rPr lang="en-US" altLang="de-DE" sz="1050" i="1" dirty="0" err="1">
                <a:latin typeface="+mn-lt"/>
              </a:rPr>
              <a:t>Weeger</a:t>
            </a:r>
            <a:r>
              <a:rPr lang="en-US" altLang="de-DE" sz="1050" i="1" dirty="0">
                <a:latin typeface="+mn-lt"/>
              </a:rPr>
              <a:t> </a:t>
            </a:r>
            <a:r>
              <a:rPr lang="en-US" altLang="de-DE" sz="1050" dirty="0">
                <a:latin typeface="+mn-lt"/>
              </a:rPr>
              <a:t>(2021), n=100</a:t>
            </a:r>
            <a:endParaRPr lang="de-DE" altLang="de-DE" sz="1050" dirty="0">
              <a:latin typeface="+mn-lt"/>
            </a:endParaRPr>
          </a:p>
        </p:txBody>
      </p:sp>
      <p:sp>
        <p:nvSpPr>
          <p:cNvPr id="13" name="Fußzeilenplatzhalter 3">
            <a:extLst>
              <a:ext uri="{FF2B5EF4-FFF2-40B4-BE49-F238E27FC236}">
                <a16:creationId xmlns:a16="http://schemas.microsoft.com/office/drawing/2014/main" id="{DC4DF1A2-E11B-7095-377F-401BAA89A198}"/>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14" name="Foliennummernplatzhalter 4">
            <a:extLst>
              <a:ext uri="{FF2B5EF4-FFF2-40B4-BE49-F238E27FC236}">
                <a16:creationId xmlns:a16="http://schemas.microsoft.com/office/drawing/2014/main" id="{6C5B9A18-425E-349E-2343-C65006EAE4DF}"/>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E1379C3-C8FB-48A2-8B9E-12F72D20AA68}" type="slidenum">
              <a:rPr lang="de-DE" altLang="de-DE" smtClean="0">
                <a:solidFill>
                  <a:srgbClr val="898989"/>
                </a:solidFill>
              </a:rPr>
              <a:pPr/>
              <a:t>31</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kt 6" hidden="1">
            <a:extLst>
              <a:ext uri="{FF2B5EF4-FFF2-40B4-BE49-F238E27FC236}">
                <a16:creationId xmlns:a16="http://schemas.microsoft.com/office/drawing/2014/main" id="{3563C660-816E-930D-BA45-E63B31192E4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4" name="think-cell Folie" r:id="rId4" imgW="360" imgH="360" progId="TCLayout.ActiveDocument.1">
                  <p:embed/>
                </p:oleObj>
              </mc:Choice>
              <mc:Fallback>
                <p:oleObj name="think-cell Folie" r:id="rId4" imgW="360" imgH="360" progId="TCLayout.ActiveDocument.1">
                  <p:embed/>
                  <p:pic>
                    <p:nvPicPr>
                      <p:cNvPr id="0" name="Objek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Titel 1">
            <a:extLst>
              <a:ext uri="{FF2B5EF4-FFF2-40B4-BE49-F238E27FC236}">
                <a16:creationId xmlns:a16="http://schemas.microsoft.com/office/drawing/2014/main" id="{77CB4A5B-B1AC-446D-0453-39D0C9605ACB}"/>
              </a:ext>
            </a:extLst>
          </p:cNvPr>
          <p:cNvSpPr>
            <a:spLocks noGrp="1" noChangeArrowheads="1"/>
          </p:cNvSpPr>
          <p:nvPr>
            <p:ph type="title"/>
          </p:nvPr>
        </p:nvSpPr>
        <p:spPr/>
        <p:txBody>
          <a:bodyPr/>
          <a:lstStyle/>
          <a:p>
            <a:r>
              <a:rPr lang="de-DE" altLang="de-DE"/>
              <a:t>Critical view on current requirements</a:t>
            </a:r>
          </a:p>
        </p:txBody>
      </p:sp>
      <p:sp>
        <p:nvSpPr>
          <p:cNvPr id="3" name="Inhaltsplatzhalter 2">
            <a:extLst>
              <a:ext uri="{FF2B5EF4-FFF2-40B4-BE49-F238E27FC236}">
                <a16:creationId xmlns:a16="http://schemas.microsoft.com/office/drawing/2014/main" id="{CD18F6A1-3DDD-33C7-7494-7A754349D033}"/>
              </a:ext>
            </a:extLst>
          </p:cNvPr>
          <p:cNvSpPr>
            <a:spLocks noGrp="1"/>
          </p:cNvSpPr>
          <p:nvPr>
            <p:ph idx="1"/>
          </p:nvPr>
        </p:nvSpPr>
        <p:spPr/>
        <p:txBody>
          <a:bodyPr/>
          <a:lstStyle/>
          <a:p>
            <a:pPr marL="214313" indent="-214313">
              <a:buFont typeface="Wingdings" panose="05000000000000000000" pitchFamily="2" charset="2"/>
              <a:buChar char="à"/>
              <a:defRPr/>
            </a:pPr>
            <a:r>
              <a:rPr lang="en-US" sz="1800" dirty="0">
                <a:sym typeface="Wingdings" panose="05000000000000000000" pitchFamily="2" charset="2"/>
              </a:rPr>
              <a:t>Information is not relevant, not reliable, rarely comparable (critics were investors and other stakeholders).</a:t>
            </a:r>
          </a:p>
          <a:p>
            <a:pPr marL="214313" indent="-214313">
              <a:buFont typeface="Wingdings" panose="05000000000000000000" pitchFamily="2" charset="2"/>
              <a:buChar char="à"/>
              <a:defRPr/>
            </a:pPr>
            <a:r>
              <a:rPr lang="en-US" sz="1800" dirty="0">
                <a:sym typeface="Wingdings" panose="05000000000000000000" pitchFamily="2" charset="2"/>
              </a:rPr>
              <a:t>How should non-financial information then be considered, e.g., for investments?</a:t>
            </a:r>
          </a:p>
          <a:p>
            <a:pPr marL="214313" indent="-214313">
              <a:buFont typeface="Wingdings" panose="05000000000000000000" pitchFamily="2" charset="2"/>
              <a:buChar char="à"/>
              <a:defRPr/>
            </a:pPr>
            <a:r>
              <a:rPr lang="en-US" sz="1800" dirty="0">
                <a:sym typeface="Wingdings" panose="05000000000000000000" pitchFamily="2" charset="2"/>
              </a:rPr>
              <a:t>Also, too few companies committed. </a:t>
            </a:r>
          </a:p>
          <a:p>
            <a:pPr marL="214313" indent="-214313">
              <a:buFont typeface="Wingdings" panose="05000000000000000000" pitchFamily="2" charset="2"/>
              <a:buChar char="à"/>
              <a:defRPr/>
            </a:pPr>
            <a:r>
              <a:rPr lang="en-US" sz="1800" dirty="0">
                <a:sym typeface="Wingdings" panose="05000000000000000000" pitchFamily="2" charset="2"/>
              </a:rPr>
              <a:t>Summary:</a:t>
            </a:r>
            <a:endParaRPr lang="de-DE" sz="1800" dirty="0"/>
          </a:p>
        </p:txBody>
      </p:sp>
      <p:pic>
        <p:nvPicPr>
          <p:cNvPr id="47109" name="Picture 5" descr="🙈 sich die Augen zuhaltendes Affengesicht Emoji">
            <a:extLst>
              <a:ext uri="{FF2B5EF4-FFF2-40B4-BE49-F238E27FC236}">
                <a16:creationId xmlns:a16="http://schemas.microsoft.com/office/drawing/2014/main" id="{7D9A1823-6EDC-178D-E819-70DF4B7A4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75" y="3081338"/>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 sich den Mund zuhaltendes Affengesicht Emoji">
            <a:extLst>
              <a:ext uri="{FF2B5EF4-FFF2-40B4-BE49-F238E27FC236}">
                <a16:creationId xmlns:a16="http://schemas.microsoft.com/office/drawing/2014/main" id="{124ACD35-CD2B-7695-6112-0BC7B03A86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6775" y="308610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descr="🙉 sich die Ohren zuhaltendes Affengesicht Emoji">
            <a:extLst>
              <a:ext uri="{FF2B5EF4-FFF2-40B4-BE49-F238E27FC236}">
                <a16:creationId xmlns:a16="http://schemas.microsoft.com/office/drawing/2014/main" id="{BEAE070A-B24A-C5B1-276E-0A04DDC2AD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4825" y="308610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FD7CD990-48F5-533B-A2DF-9FD14FF0877C}"/>
              </a:ext>
            </a:extLst>
          </p:cNvPr>
          <p:cNvSpPr txBox="1">
            <a:spLocks noChangeArrowheads="1"/>
          </p:cNvSpPr>
          <p:nvPr/>
        </p:nvSpPr>
        <p:spPr bwMode="auto">
          <a:xfrm>
            <a:off x="1670444" y="3689350"/>
            <a:ext cx="14486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dirty="0" err="1"/>
              <a:t>Corporates</a:t>
            </a:r>
            <a:endParaRPr lang="de-DE" altLang="de-DE" dirty="0"/>
          </a:p>
        </p:txBody>
      </p:sp>
      <p:sp>
        <p:nvSpPr>
          <p:cNvPr id="12" name="Textfeld 11">
            <a:extLst>
              <a:ext uri="{FF2B5EF4-FFF2-40B4-BE49-F238E27FC236}">
                <a16:creationId xmlns:a16="http://schemas.microsoft.com/office/drawing/2014/main" id="{B219DE3F-2739-28B8-E509-A4B57789B623}"/>
              </a:ext>
            </a:extLst>
          </p:cNvPr>
          <p:cNvSpPr txBox="1">
            <a:spLocks noChangeArrowheads="1"/>
          </p:cNvSpPr>
          <p:nvPr/>
        </p:nvSpPr>
        <p:spPr bwMode="auto">
          <a:xfrm>
            <a:off x="3938398" y="3687763"/>
            <a:ext cx="1267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dirty="0"/>
              <a:t>Investors</a:t>
            </a:r>
          </a:p>
        </p:txBody>
      </p:sp>
      <p:sp>
        <p:nvSpPr>
          <p:cNvPr id="13" name="Textfeld 12">
            <a:extLst>
              <a:ext uri="{FF2B5EF4-FFF2-40B4-BE49-F238E27FC236}">
                <a16:creationId xmlns:a16="http://schemas.microsoft.com/office/drawing/2014/main" id="{689F9E1B-0DAC-1336-B5EB-DC487AD36525}"/>
              </a:ext>
            </a:extLst>
          </p:cNvPr>
          <p:cNvSpPr txBox="1">
            <a:spLocks noChangeArrowheads="1"/>
          </p:cNvSpPr>
          <p:nvPr/>
        </p:nvSpPr>
        <p:spPr bwMode="auto">
          <a:xfrm>
            <a:off x="6302807" y="3689350"/>
            <a:ext cx="86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dirty="0"/>
              <a:t>Public</a:t>
            </a:r>
          </a:p>
        </p:txBody>
      </p:sp>
      <p:sp>
        <p:nvSpPr>
          <p:cNvPr id="2" name="Fußzeilenplatzhalter 3">
            <a:extLst>
              <a:ext uri="{FF2B5EF4-FFF2-40B4-BE49-F238E27FC236}">
                <a16:creationId xmlns:a16="http://schemas.microsoft.com/office/drawing/2014/main" id="{7B83F211-819E-26D1-DF91-2AFC107D2402}"/>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6" name="Foliennummernplatzhalter 4">
            <a:extLst>
              <a:ext uri="{FF2B5EF4-FFF2-40B4-BE49-F238E27FC236}">
                <a16:creationId xmlns:a16="http://schemas.microsoft.com/office/drawing/2014/main" id="{D0AE4AC0-410E-F60A-8CBF-E13DE365356A}"/>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E1379C3-C8FB-48A2-8B9E-12F72D20AA68}" type="slidenum">
              <a:rPr lang="de-DE" altLang="de-DE" smtClean="0">
                <a:solidFill>
                  <a:srgbClr val="898989"/>
                </a:solidFill>
              </a:rPr>
              <a:pPr/>
              <a:t>32</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ppt_x</p:attrName>
                                        </p:attrNameLst>
                                      </p:cBhvr>
                                      <p:tavLst>
                                        <p:tav tm="0">
                                          <p:val>
                                            <p:strVal val="#ppt_x"/>
                                          </p:val>
                                        </p:tav>
                                        <p:tav tm="100000">
                                          <p:val>
                                            <p:strVal val="#ppt_x"/>
                                          </p:val>
                                        </p:tav>
                                      </p:tavLst>
                                    </p:anim>
                                    <p:anim calcmode="lin" valueType="num">
                                      <p:cBhvr>
                                        <p:cTn id="9" dur="1000" fill="hold"/>
                                        <p:tgtEl>
                                          <p:spTgt spid="4710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fade">
                                      <p:cBhvr>
                                        <p:cTn id="12" dur="1000"/>
                                        <p:tgtEl>
                                          <p:spTgt spid="47111"/>
                                        </p:tgtEl>
                                      </p:cBhvr>
                                    </p:animEffect>
                                    <p:anim calcmode="lin" valueType="num">
                                      <p:cBhvr>
                                        <p:cTn id="13" dur="1000" fill="hold"/>
                                        <p:tgtEl>
                                          <p:spTgt spid="47111"/>
                                        </p:tgtEl>
                                        <p:attrNameLst>
                                          <p:attrName>ppt_x</p:attrName>
                                        </p:attrNameLst>
                                      </p:cBhvr>
                                      <p:tavLst>
                                        <p:tav tm="0">
                                          <p:val>
                                            <p:strVal val="#ppt_x"/>
                                          </p:val>
                                        </p:tav>
                                        <p:tav tm="100000">
                                          <p:val>
                                            <p:strVal val="#ppt_x"/>
                                          </p:val>
                                        </p:tav>
                                      </p:tavLst>
                                    </p:anim>
                                    <p:anim calcmode="lin" valueType="num">
                                      <p:cBhvr>
                                        <p:cTn id="14" dur="1000" fill="hold"/>
                                        <p:tgtEl>
                                          <p:spTgt spid="471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113"/>
                                        </p:tgtEl>
                                        <p:attrNameLst>
                                          <p:attrName>style.visibility</p:attrName>
                                        </p:attrNameLst>
                                      </p:cBhvr>
                                      <p:to>
                                        <p:strVal val="visible"/>
                                      </p:to>
                                    </p:set>
                                    <p:animEffect transition="in" filter="fade">
                                      <p:cBhvr>
                                        <p:cTn id="17" dur="1000"/>
                                        <p:tgtEl>
                                          <p:spTgt spid="47113"/>
                                        </p:tgtEl>
                                      </p:cBhvr>
                                    </p:animEffect>
                                    <p:anim calcmode="lin" valueType="num">
                                      <p:cBhvr>
                                        <p:cTn id="18" dur="1000" fill="hold"/>
                                        <p:tgtEl>
                                          <p:spTgt spid="47113"/>
                                        </p:tgtEl>
                                        <p:attrNameLst>
                                          <p:attrName>ppt_x</p:attrName>
                                        </p:attrNameLst>
                                      </p:cBhvr>
                                      <p:tavLst>
                                        <p:tav tm="0">
                                          <p:val>
                                            <p:strVal val="#ppt_x"/>
                                          </p:val>
                                        </p:tav>
                                        <p:tav tm="100000">
                                          <p:val>
                                            <p:strVal val="#ppt_x"/>
                                          </p:val>
                                        </p:tav>
                                      </p:tavLst>
                                    </p:anim>
                                    <p:anim calcmode="lin" valueType="num">
                                      <p:cBhvr>
                                        <p:cTn id="19" dur="1000" fill="hold"/>
                                        <p:tgtEl>
                                          <p:spTgt spid="4711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kt 6" hidden="1">
            <a:extLst>
              <a:ext uri="{FF2B5EF4-FFF2-40B4-BE49-F238E27FC236}">
                <a16:creationId xmlns:a16="http://schemas.microsoft.com/office/drawing/2014/main" id="{63EEB045-5E39-A14E-1724-C33A7366A7F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8" name="think-cell Folie" r:id="rId4" imgW="344" imgH="344" progId="TCLayout.ActiveDocument.1">
                  <p:embed/>
                </p:oleObj>
              </mc:Choice>
              <mc:Fallback>
                <p:oleObj name="think-cell Folie" r:id="rId4" imgW="344" imgH="344" progId="TCLayout.ActiveDocument.1">
                  <p:embed/>
                  <p:pic>
                    <p:nvPicPr>
                      <p:cNvPr id="0" name="Objek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hteck 17">
            <a:extLst>
              <a:ext uri="{FF2B5EF4-FFF2-40B4-BE49-F238E27FC236}">
                <a16:creationId xmlns:a16="http://schemas.microsoft.com/office/drawing/2014/main" id="{AF5A41CD-8B3F-EBA5-23B9-F42FCDBE15B0}"/>
              </a:ext>
            </a:extLst>
          </p:cNvPr>
          <p:cNvSpPr/>
          <p:nvPr/>
        </p:nvSpPr>
        <p:spPr bwMode="gray">
          <a:xfrm>
            <a:off x="4751388" y="3565447"/>
            <a:ext cx="3195637" cy="206375"/>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400" dirty="0" err="1">
              <a:solidFill>
                <a:schemeClr val="tx1"/>
              </a:solidFill>
            </a:endParaRPr>
          </a:p>
        </p:txBody>
      </p:sp>
      <p:sp>
        <p:nvSpPr>
          <p:cNvPr id="19" name="Rechteck 18">
            <a:extLst>
              <a:ext uri="{FF2B5EF4-FFF2-40B4-BE49-F238E27FC236}">
                <a16:creationId xmlns:a16="http://schemas.microsoft.com/office/drawing/2014/main" id="{2C4BA767-AA0D-BF75-8EE6-B3F7BD21A681}"/>
              </a:ext>
            </a:extLst>
          </p:cNvPr>
          <p:cNvSpPr/>
          <p:nvPr/>
        </p:nvSpPr>
        <p:spPr bwMode="gray">
          <a:xfrm>
            <a:off x="847725" y="3409872"/>
            <a:ext cx="3724275" cy="206375"/>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400" dirty="0" err="1">
              <a:solidFill>
                <a:schemeClr val="tx1"/>
              </a:solidFill>
            </a:endParaRPr>
          </a:p>
        </p:txBody>
      </p:sp>
      <p:sp>
        <p:nvSpPr>
          <p:cNvPr id="33797" name="Titel 1">
            <a:extLst>
              <a:ext uri="{FF2B5EF4-FFF2-40B4-BE49-F238E27FC236}">
                <a16:creationId xmlns:a16="http://schemas.microsoft.com/office/drawing/2014/main" id="{F26A30F8-F749-32E7-7C93-92982DD486C3}"/>
              </a:ext>
            </a:extLst>
          </p:cNvPr>
          <p:cNvSpPr>
            <a:spLocks noGrp="1" noChangeArrowheads="1"/>
          </p:cNvSpPr>
          <p:nvPr>
            <p:ph type="title"/>
          </p:nvPr>
        </p:nvSpPr>
        <p:spPr/>
        <p:txBody>
          <a:bodyPr/>
          <a:lstStyle/>
          <a:p>
            <a:r>
              <a:rPr lang="de-DE" altLang="de-DE"/>
              <a:t>Importance of sustainable reporting</a:t>
            </a:r>
          </a:p>
        </p:txBody>
      </p:sp>
      <p:sp>
        <p:nvSpPr>
          <p:cNvPr id="4" name="Fußzeilenplatzhalter 3">
            <a:extLst>
              <a:ext uri="{FF2B5EF4-FFF2-40B4-BE49-F238E27FC236}">
                <a16:creationId xmlns:a16="http://schemas.microsoft.com/office/drawing/2014/main" id="{DC323879-2221-DB3E-AEE5-0493CF739936}"/>
              </a:ext>
            </a:extLst>
          </p:cNvPr>
          <p:cNvSpPr>
            <a:spLocks noGrp="1"/>
          </p:cNvSpPr>
          <p:nvPr>
            <p:ph type="ftr" sz="quarter" idx="11"/>
          </p:nvPr>
        </p:nvSpPr>
        <p:spPr/>
        <p:txBody>
          <a:bodyPr/>
          <a:lstStyle/>
          <a:p>
            <a:pPr>
              <a:defRPr/>
            </a:pPr>
            <a:r>
              <a:rPr lang="en-US" altLang="de-DE"/>
              <a:t>Fashion DIET</a:t>
            </a:r>
            <a:endParaRPr lang="de-DE" altLang="de-DE"/>
          </a:p>
        </p:txBody>
      </p:sp>
      <p:sp>
        <p:nvSpPr>
          <p:cNvPr id="33799" name="Foliennummernplatzhalter 4">
            <a:extLst>
              <a:ext uri="{FF2B5EF4-FFF2-40B4-BE49-F238E27FC236}">
                <a16:creationId xmlns:a16="http://schemas.microsoft.com/office/drawing/2014/main" id="{3190764D-40EE-F1CC-2864-C22B9D1E93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33</a:t>
            </a:fld>
            <a:endParaRPr lang="de-DE" altLang="de-DE">
              <a:solidFill>
                <a:srgbClr val="898989"/>
              </a:solidFill>
            </a:endParaRPr>
          </a:p>
        </p:txBody>
      </p:sp>
      <p:sp>
        <p:nvSpPr>
          <p:cNvPr id="33800" name="Inhaltsplatzhalter 2">
            <a:extLst>
              <a:ext uri="{FF2B5EF4-FFF2-40B4-BE49-F238E27FC236}">
                <a16:creationId xmlns:a16="http://schemas.microsoft.com/office/drawing/2014/main" id="{F1EBD3BE-10D6-4300-25B7-7F8523C5A484}"/>
              </a:ext>
            </a:extLst>
          </p:cNvPr>
          <p:cNvSpPr txBox="1">
            <a:spLocks/>
          </p:cNvSpPr>
          <p:nvPr/>
        </p:nvSpPr>
        <p:spPr bwMode="gray">
          <a:xfrm>
            <a:off x="608013" y="1331913"/>
            <a:ext cx="79009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r>
              <a:rPr lang="de-DE" altLang="de-DE" sz="1600" dirty="0"/>
              <a:t>Study </a:t>
            </a:r>
            <a:r>
              <a:rPr lang="de-DE" altLang="de-DE" sz="1600" dirty="0" err="1"/>
              <a:t>by</a:t>
            </a:r>
            <a:r>
              <a:rPr lang="de-DE" altLang="de-DE" sz="1600" dirty="0"/>
              <a:t> </a:t>
            </a:r>
            <a:r>
              <a:rPr lang="de-DE" altLang="de-DE" sz="1600" i="1" dirty="0"/>
              <a:t>Baumgartner/Ernst/Fischer </a:t>
            </a:r>
            <a:r>
              <a:rPr lang="de-DE" altLang="de-DE" sz="1600" dirty="0"/>
              <a:t>(2020) </a:t>
            </a:r>
            <a:r>
              <a:rPr lang="de-DE" altLang="de-DE" sz="1600" dirty="0" err="1"/>
              <a:t>points</a:t>
            </a:r>
            <a:r>
              <a:rPr lang="de-DE" altLang="de-DE" sz="1600" dirty="0"/>
              <a:t> out </a:t>
            </a:r>
            <a:r>
              <a:rPr lang="de-DE" altLang="de-DE" sz="1600" dirty="0" err="1"/>
              <a:t>the</a:t>
            </a:r>
            <a:r>
              <a:rPr lang="de-DE" altLang="de-DE" sz="1600" dirty="0"/>
              <a:t> </a:t>
            </a:r>
            <a:r>
              <a:rPr lang="de-DE" altLang="de-DE" sz="1600" dirty="0" err="1"/>
              <a:t>comparatively</a:t>
            </a:r>
            <a:r>
              <a:rPr lang="de-DE" altLang="de-DE" sz="1600" dirty="0"/>
              <a:t> </a:t>
            </a:r>
            <a:r>
              <a:rPr lang="de-DE" altLang="de-DE" sz="1600" dirty="0" err="1"/>
              <a:t>low</a:t>
            </a:r>
            <a:r>
              <a:rPr lang="de-DE" altLang="de-DE" sz="1600" dirty="0"/>
              <a:t> </a:t>
            </a:r>
            <a:r>
              <a:rPr lang="de-DE" altLang="de-DE" sz="1600" dirty="0" err="1"/>
              <a:t>significance</a:t>
            </a:r>
            <a:r>
              <a:rPr lang="de-DE" altLang="de-DE" sz="1600" dirty="0"/>
              <a:t> of </a:t>
            </a:r>
            <a:r>
              <a:rPr lang="de-DE" altLang="de-DE" sz="1600" dirty="0" err="1"/>
              <a:t>sustainable</a:t>
            </a:r>
            <a:r>
              <a:rPr lang="de-DE" altLang="de-DE" sz="1600" dirty="0"/>
              <a:t> </a:t>
            </a:r>
            <a:r>
              <a:rPr lang="de-DE" altLang="de-DE" sz="1600" dirty="0" err="1"/>
              <a:t>reporting</a:t>
            </a:r>
            <a:r>
              <a:rPr lang="de-DE" altLang="de-DE" sz="1600" dirty="0"/>
              <a:t> for </a:t>
            </a:r>
            <a:r>
              <a:rPr lang="de-DE" altLang="de-DE" sz="1600" dirty="0" err="1"/>
              <a:t>various</a:t>
            </a:r>
            <a:r>
              <a:rPr lang="de-DE" altLang="de-DE" sz="1600" dirty="0"/>
              <a:t> </a:t>
            </a:r>
            <a:r>
              <a:rPr lang="de-DE" altLang="de-DE" sz="1600" dirty="0" err="1"/>
              <a:t>groups</a:t>
            </a:r>
            <a:r>
              <a:rPr lang="de-DE" altLang="de-DE" sz="1600" dirty="0"/>
              <a:t> of </a:t>
            </a:r>
            <a:r>
              <a:rPr lang="de-DE" altLang="de-DE" sz="1600" dirty="0" err="1"/>
              <a:t>addressees</a:t>
            </a:r>
            <a:r>
              <a:rPr lang="de-DE" altLang="de-DE" sz="1600" dirty="0"/>
              <a:t> </a:t>
            </a:r>
          </a:p>
        </p:txBody>
      </p:sp>
      <p:pic>
        <p:nvPicPr>
          <p:cNvPr id="33801" name="Grafik 15">
            <a:extLst>
              <a:ext uri="{FF2B5EF4-FFF2-40B4-BE49-F238E27FC236}">
                <a16:creationId xmlns:a16="http://schemas.microsoft.com/office/drawing/2014/main" id="{AFE06923-BFF6-036F-9AD1-0D3A4FD2BC1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1959396"/>
            <a:ext cx="7129462"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a:extLst>
              <a:ext uri="{FF2B5EF4-FFF2-40B4-BE49-F238E27FC236}">
                <a16:creationId xmlns:a16="http://schemas.microsoft.com/office/drawing/2014/main" id="{61CC25CE-7D47-40E4-12CF-144A0C1ACDEA}"/>
              </a:ext>
            </a:extLst>
          </p:cNvPr>
          <p:cNvSpPr txBox="1"/>
          <p:nvPr/>
        </p:nvSpPr>
        <p:spPr>
          <a:xfrm>
            <a:off x="2720260" y="4249420"/>
            <a:ext cx="6115596" cy="338554"/>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defPPr>
              <a:defRPr lang="de-DE"/>
            </a:defPPr>
            <a:lvl1pPr eaLnBrk="1" fontAlgn="auto" hangingPunct="1">
              <a:spcBef>
                <a:spcPts val="0"/>
              </a:spcBef>
              <a:spcAft>
                <a:spcPts val="0"/>
              </a:spcAft>
              <a:defRPr sz="1600" b="1" kern="0">
                <a:solidFill>
                  <a:prstClr val="black"/>
                </a:solidFill>
                <a:latin typeface="+mn-lt"/>
              </a:defRPr>
            </a:lvl1pPr>
          </a:lstStyle>
          <a:p>
            <a:r>
              <a:rPr lang="en-US" dirty="0"/>
              <a:t>Discuss: </a:t>
            </a:r>
            <a:r>
              <a:rPr lang="en-US" b="0" dirty="0"/>
              <a:t>What is your perception of the importance of this information?</a:t>
            </a:r>
            <a:endParaRPr lang="de-DE"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kt 6" hidden="1">
            <a:extLst>
              <a:ext uri="{FF2B5EF4-FFF2-40B4-BE49-F238E27FC236}">
                <a16:creationId xmlns:a16="http://schemas.microsoft.com/office/drawing/2014/main" id="{02C95D7E-5CA0-9A4A-2444-244FD3514A1A}"/>
              </a:ext>
            </a:extLst>
          </p:cNvPr>
          <p:cNvGraphicFramePr>
            <a:graphicFrameLocks noChangeAspect="1"/>
          </p:cNvGraphicFramePr>
          <p:nvPr>
            <p:custDataLst>
              <p:tags r:id="rId2"/>
            </p:custDataLst>
            <p:extLst>
              <p:ext uri="{D42A27DB-BD31-4B8C-83A1-F6EECF244321}">
                <p14:modId xmlns:p14="http://schemas.microsoft.com/office/powerpoint/2010/main" val="955365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6" name="think-cell Folie" r:id="rId5" imgW="360" imgH="360" progId="TCLayout.ActiveDocument.1">
                  <p:embed/>
                </p:oleObj>
              </mc:Choice>
              <mc:Fallback>
                <p:oleObj name="think-cell Folie" r:id="rId5" imgW="360" imgH="360"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7" name="Titel 1">
            <a:extLst>
              <a:ext uri="{FF2B5EF4-FFF2-40B4-BE49-F238E27FC236}">
                <a16:creationId xmlns:a16="http://schemas.microsoft.com/office/drawing/2014/main" id="{86D873F5-3A56-CD46-66A3-6A069EF1ACFD}"/>
              </a:ext>
            </a:extLst>
          </p:cNvPr>
          <p:cNvSpPr>
            <a:spLocks noGrp="1" noChangeArrowheads="1"/>
          </p:cNvSpPr>
          <p:nvPr>
            <p:ph type="title"/>
          </p:nvPr>
        </p:nvSpPr>
        <p:spPr/>
        <p:txBody>
          <a:bodyPr vert="horz"/>
          <a:lstStyle/>
          <a:p>
            <a:r>
              <a:rPr lang="de-DE" altLang="de-DE" dirty="0" err="1"/>
              <a:t>Voluntary</a:t>
            </a:r>
            <a:r>
              <a:rPr lang="de-DE" altLang="de-DE" dirty="0"/>
              <a:t> </a:t>
            </a:r>
            <a:r>
              <a:rPr lang="de-DE" altLang="de-DE" dirty="0" err="1"/>
              <a:t>sustainability</a:t>
            </a:r>
            <a:r>
              <a:rPr lang="de-DE" altLang="de-DE" dirty="0"/>
              <a:t> </a:t>
            </a:r>
            <a:r>
              <a:rPr lang="de-DE" altLang="de-DE" dirty="0" err="1"/>
              <a:t>reporting</a:t>
            </a:r>
            <a:endParaRPr lang="de-DE" altLang="de-DE" dirty="0"/>
          </a:p>
        </p:txBody>
      </p:sp>
      <p:sp>
        <p:nvSpPr>
          <p:cNvPr id="57348" name="Inhaltsplatzhalter 2">
            <a:extLst>
              <a:ext uri="{FF2B5EF4-FFF2-40B4-BE49-F238E27FC236}">
                <a16:creationId xmlns:a16="http://schemas.microsoft.com/office/drawing/2014/main" id="{3F9EC3C6-0EB1-9DFD-4C26-8ECE43F7718C}"/>
              </a:ext>
            </a:extLst>
          </p:cNvPr>
          <p:cNvSpPr>
            <a:spLocks noGrp="1" noChangeArrowheads="1"/>
          </p:cNvSpPr>
          <p:nvPr>
            <p:ph idx="1"/>
          </p:nvPr>
        </p:nvSpPr>
        <p:spPr>
          <a:xfrm>
            <a:off x="628650" y="1302750"/>
            <a:ext cx="8189912" cy="342900"/>
          </a:xfrm>
        </p:spPr>
        <p:txBody>
          <a:bodyPr/>
          <a:lstStyle/>
          <a:p>
            <a:pPr marL="0" indent="0">
              <a:buNone/>
            </a:pPr>
            <a:r>
              <a:rPr lang="en-US" altLang="de-DE" sz="1800" b="1" dirty="0" err="1"/>
              <a:t>Nonwithstanding</a:t>
            </a:r>
            <a:r>
              <a:rPr lang="en-US" altLang="de-DE" sz="1800" b="1" dirty="0"/>
              <a:t> current legal requirements, companies may develop their own sustainability requirements and report about it</a:t>
            </a:r>
          </a:p>
        </p:txBody>
      </p:sp>
      <p:sp>
        <p:nvSpPr>
          <p:cNvPr id="6" name="Rechteck 5">
            <a:extLst>
              <a:ext uri="{FF2B5EF4-FFF2-40B4-BE49-F238E27FC236}">
                <a16:creationId xmlns:a16="http://schemas.microsoft.com/office/drawing/2014/main" id="{6EA5C05D-0039-47E0-C28B-AC33EAF72F4B}"/>
              </a:ext>
            </a:extLst>
          </p:cNvPr>
          <p:cNvSpPr/>
          <p:nvPr/>
        </p:nvSpPr>
        <p:spPr bwMode="gray">
          <a:xfrm>
            <a:off x="755576" y="2074196"/>
            <a:ext cx="2981325" cy="600075"/>
          </a:xfrm>
          <a:prstGeom prst="rect">
            <a:avLst/>
          </a:prstGeom>
          <a:solidFill>
            <a:srgbClr val="E4F1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400" dirty="0" err="1">
                <a:solidFill>
                  <a:schemeClr val="tx2"/>
                </a:solidFill>
              </a:rPr>
              <a:t>economic</a:t>
            </a:r>
            <a:r>
              <a:rPr lang="de-DE" sz="1400" dirty="0">
                <a:solidFill>
                  <a:schemeClr val="tx2"/>
                </a:solidFill>
              </a:rPr>
              <a:t> </a:t>
            </a:r>
            <a:r>
              <a:rPr lang="de-DE" sz="1400" dirty="0" err="1">
                <a:solidFill>
                  <a:schemeClr val="tx2"/>
                </a:solidFill>
              </a:rPr>
              <a:t>necessities</a:t>
            </a:r>
            <a:endParaRPr lang="de-DE" sz="1400" dirty="0">
              <a:solidFill>
                <a:schemeClr val="tx2"/>
              </a:solidFill>
            </a:endParaRPr>
          </a:p>
        </p:txBody>
      </p:sp>
      <p:sp>
        <p:nvSpPr>
          <p:cNvPr id="8" name="Rechteck 7">
            <a:extLst>
              <a:ext uri="{FF2B5EF4-FFF2-40B4-BE49-F238E27FC236}">
                <a16:creationId xmlns:a16="http://schemas.microsoft.com/office/drawing/2014/main" id="{F551879F-CE5F-8B48-DBA6-67EFB2528EF2}"/>
              </a:ext>
            </a:extLst>
          </p:cNvPr>
          <p:cNvSpPr/>
          <p:nvPr/>
        </p:nvSpPr>
        <p:spPr bwMode="gray">
          <a:xfrm>
            <a:off x="4354438" y="2074196"/>
            <a:ext cx="2981325" cy="600075"/>
          </a:xfrm>
          <a:prstGeom prst="rect">
            <a:avLst/>
          </a:prstGeom>
          <a:solidFill>
            <a:srgbClr val="E1EFE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400" dirty="0">
                <a:solidFill>
                  <a:schemeClr val="tx2"/>
                </a:solidFill>
              </a:rPr>
              <a:t>own beliefs</a:t>
            </a:r>
          </a:p>
        </p:txBody>
      </p:sp>
      <p:grpSp>
        <p:nvGrpSpPr>
          <p:cNvPr id="9" name="Gruppieren 8">
            <a:extLst>
              <a:ext uri="{FF2B5EF4-FFF2-40B4-BE49-F238E27FC236}">
                <a16:creationId xmlns:a16="http://schemas.microsoft.com/office/drawing/2014/main" id="{C7BC0572-B104-2762-4DDD-7E479C0D0506}"/>
              </a:ext>
            </a:extLst>
          </p:cNvPr>
          <p:cNvGrpSpPr/>
          <p:nvPr/>
        </p:nvGrpSpPr>
        <p:grpSpPr>
          <a:xfrm>
            <a:off x="3746807" y="2077234"/>
            <a:ext cx="594000" cy="594000"/>
            <a:chOff x="2424220" y="2691537"/>
            <a:chExt cx="1299544" cy="1299544"/>
          </a:xfrm>
          <a:solidFill>
            <a:srgbClr val="A9DCF3"/>
          </a:solidFill>
        </p:grpSpPr>
        <p:sp>
          <p:nvSpPr>
            <p:cNvPr id="10" name="Additionszeichen 9">
              <a:extLst>
                <a:ext uri="{FF2B5EF4-FFF2-40B4-BE49-F238E27FC236}">
                  <a16:creationId xmlns:a16="http://schemas.microsoft.com/office/drawing/2014/main" id="{099D4635-4C3B-3680-C0E3-46E2FF4CE913}"/>
                </a:ext>
              </a:extLst>
            </p:cNvPr>
            <p:cNvSpPr/>
            <p:nvPr/>
          </p:nvSpPr>
          <p:spPr>
            <a:xfrm>
              <a:off x="2424220" y="2691537"/>
              <a:ext cx="1299544" cy="1299544"/>
            </a:xfrm>
            <a:prstGeom prst="mathPlus">
              <a:avLst/>
            </a:prstGeom>
            <a:grp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Additionszeichen 4">
              <a:extLst>
                <a:ext uri="{FF2B5EF4-FFF2-40B4-BE49-F238E27FC236}">
                  <a16:creationId xmlns:a16="http://schemas.microsoft.com/office/drawing/2014/main" id="{E93822CB-45BB-B127-61C7-D72E2533B093}"/>
                </a:ext>
              </a:extLst>
            </p:cNvPr>
            <p:cNvSpPr txBox="1"/>
            <p:nvPr/>
          </p:nvSpPr>
          <p:spPr>
            <a:xfrm>
              <a:off x="2596475" y="3188483"/>
              <a:ext cx="955034" cy="30565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66725">
                <a:lnSpc>
                  <a:spcPct val="90000"/>
                </a:lnSpc>
                <a:spcAft>
                  <a:spcPct val="35000"/>
                </a:spcAft>
                <a:defRPr/>
              </a:pPr>
              <a:endParaRPr lang="de-DE" sz="1050"/>
            </a:p>
          </p:txBody>
        </p:sp>
      </p:grpSp>
      <p:sp>
        <p:nvSpPr>
          <p:cNvPr id="57354" name="Textfeld 11">
            <a:extLst>
              <a:ext uri="{FF2B5EF4-FFF2-40B4-BE49-F238E27FC236}">
                <a16:creationId xmlns:a16="http://schemas.microsoft.com/office/drawing/2014/main" id="{C52DA9FC-A8A6-1972-3A73-EC86210EC2F6}"/>
              </a:ext>
            </a:extLst>
          </p:cNvPr>
          <p:cNvSpPr txBox="1">
            <a:spLocks noChangeArrowheads="1"/>
          </p:cNvSpPr>
          <p:nvPr/>
        </p:nvSpPr>
        <p:spPr bwMode="auto">
          <a:xfrm>
            <a:off x="755576" y="3572796"/>
            <a:ext cx="63072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200" dirty="0">
                <a:solidFill>
                  <a:schemeClr val="tx2"/>
                </a:solidFill>
              </a:rPr>
              <a:t>Two important currencies: </a:t>
            </a:r>
            <a:r>
              <a:rPr lang="en-US" altLang="de-DE" sz="1200" b="1" dirty="0">
                <a:solidFill>
                  <a:schemeClr val="tx2"/>
                </a:solidFill>
              </a:rPr>
              <a:t>Credibility and trust!</a:t>
            </a:r>
          </a:p>
          <a:p>
            <a:endParaRPr lang="en-US" altLang="de-DE" sz="1200" b="1" dirty="0">
              <a:solidFill>
                <a:schemeClr val="tx2"/>
              </a:solidFill>
            </a:endParaRPr>
          </a:p>
          <a:p>
            <a:r>
              <a:rPr lang="en-US" altLang="de-DE" sz="1200" dirty="0">
                <a:solidFill>
                  <a:schemeClr val="tx2"/>
                </a:solidFill>
              </a:rPr>
              <a:t>Topic: What can the company do for society? </a:t>
            </a:r>
            <a:endParaRPr lang="de-DE" altLang="de-DE" sz="1200" dirty="0">
              <a:solidFill>
                <a:schemeClr val="tx2"/>
              </a:solidFill>
            </a:endParaRPr>
          </a:p>
        </p:txBody>
      </p:sp>
      <p:sp>
        <p:nvSpPr>
          <p:cNvPr id="16" name="Pfeil: nach rechts 15">
            <a:extLst>
              <a:ext uri="{FF2B5EF4-FFF2-40B4-BE49-F238E27FC236}">
                <a16:creationId xmlns:a16="http://schemas.microsoft.com/office/drawing/2014/main" id="{8F56DEB6-E982-ACD3-FD8D-1EB4FD491408}"/>
              </a:ext>
            </a:extLst>
          </p:cNvPr>
          <p:cNvSpPr/>
          <p:nvPr/>
        </p:nvSpPr>
        <p:spPr bwMode="gray">
          <a:xfrm>
            <a:off x="1265163" y="2861596"/>
            <a:ext cx="495300" cy="523875"/>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050" dirty="0" err="1">
              <a:solidFill>
                <a:schemeClr val="tx1"/>
              </a:solidFill>
            </a:endParaRPr>
          </a:p>
        </p:txBody>
      </p:sp>
      <p:sp>
        <p:nvSpPr>
          <p:cNvPr id="17" name="Rechteck 16">
            <a:extLst>
              <a:ext uri="{FF2B5EF4-FFF2-40B4-BE49-F238E27FC236}">
                <a16:creationId xmlns:a16="http://schemas.microsoft.com/office/drawing/2014/main" id="{8203501A-4B4F-33E4-2D3F-9407267C7315}"/>
              </a:ext>
            </a:extLst>
          </p:cNvPr>
          <p:cNvSpPr/>
          <p:nvPr/>
        </p:nvSpPr>
        <p:spPr bwMode="gray">
          <a:xfrm>
            <a:off x="1946201" y="2823496"/>
            <a:ext cx="6434137" cy="60007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400" dirty="0">
                <a:solidFill>
                  <a:schemeClr val="tx2"/>
                </a:solidFill>
              </a:rPr>
              <a:t>Positive effects on financial parameters (sales/profit) may not occur until much later!</a:t>
            </a:r>
            <a:endParaRPr lang="de-DE" sz="1400" dirty="0">
              <a:solidFill>
                <a:schemeClr val="tx2"/>
              </a:solidFill>
            </a:endParaRPr>
          </a:p>
        </p:txBody>
      </p:sp>
      <p:sp>
        <p:nvSpPr>
          <p:cNvPr id="2" name="Fußzeilenplatzhalter 3">
            <a:extLst>
              <a:ext uri="{FF2B5EF4-FFF2-40B4-BE49-F238E27FC236}">
                <a16:creationId xmlns:a16="http://schemas.microsoft.com/office/drawing/2014/main" id="{B42871F4-9C71-EB3E-DB46-964B834932C9}"/>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3" name="Foliennummernplatzhalter 4">
            <a:extLst>
              <a:ext uri="{FF2B5EF4-FFF2-40B4-BE49-F238E27FC236}">
                <a16:creationId xmlns:a16="http://schemas.microsoft.com/office/drawing/2014/main" id="{7881B08E-5066-FB6D-4DC0-25FEB8A3F7D6}"/>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34</a:t>
            </a:fld>
            <a:endParaRPr lang="de-DE" altLang="de-DE">
              <a:solidFill>
                <a:srgbClr val="898989"/>
              </a:solidFill>
            </a:endParaRPr>
          </a:p>
        </p:txBody>
      </p:sp>
      <p:sp>
        <p:nvSpPr>
          <p:cNvPr id="12" name="Textfeld 11">
            <a:extLst>
              <a:ext uri="{FF2B5EF4-FFF2-40B4-BE49-F238E27FC236}">
                <a16:creationId xmlns:a16="http://schemas.microsoft.com/office/drawing/2014/main" id="{A7A28400-8B6F-FF71-6C9B-4F1728C8707C}"/>
              </a:ext>
            </a:extLst>
          </p:cNvPr>
          <p:cNvSpPr txBox="1"/>
          <p:nvPr/>
        </p:nvSpPr>
        <p:spPr>
          <a:xfrm>
            <a:off x="5046254" y="3760038"/>
            <a:ext cx="3579826" cy="83099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defPPr>
              <a:defRPr lang="de-DE"/>
            </a:defPPr>
            <a:lvl1pPr eaLnBrk="1" fontAlgn="auto" hangingPunct="1">
              <a:spcBef>
                <a:spcPts val="0"/>
              </a:spcBef>
              <a:spcAft>
                <a:spcPts val="0"/>
              </a:spcAft>
              <a:defRPr sz="1600" b="1" kern="0">
                <a:solidFill>
                  <a:prstClr val="black"/>
                </a:solidFill>
                <a:latin typeface="+mn-lt"/>
              </a:defRPr>
            </a:lvl1pPr>
          </a:lstStyle>
          <a:p>
            <a:r>
              <a:rPr lang="de-DE" dirty="0" err="1"/>
              <a:t>Discuss</a:t>
            </a:r>
            <a:r>
              <a:rPr lang="de-DE" b="0" dirty="0"/>
              <a:t>: </a:t>
            </a:r>
            <a:r>
              <a:rPr lang="de-DE" b="0" dirty="0" err="1"/>
              <a:t>What</a:t>
            </a:r>
            <a:r>
              <a:rPr lang="de-DE" b="0" dirty="0"/>
              <a:t> </a:t>
            </a:r>
            <a:r>
              <a:rPr lang="de-DE" b="0" dirty="0" err="1"/>
              <a:t>could</a:t>
            </a:r>
            <a:r>
              <a:rPr lang="de-DE" b="0" dirty="0"/>
              <a:t> </a:t>
            </a:r>
            <a:r>
              <a:rPr lang="de-DE" b="0" dirty="0" err="1"/>
              <a:t>be</a:t>
            </a:r>
            <a:r>
              <a:rPr lang="de-DE" b="0" dirty="0"/>
              <a:t> </a:t>
            </a:r>
            <a:r>
              <a:rPr lang="de-DE" b="0" dirty="0" err="1"/>
              <a:t>the</a:t>
            </a:r>
            <a:r>
              <a:rPr lang="de-DE" b="0" dirty="0"/>
              <a:t> </a:t>
            </a:r>
            <a:r>
              <a:rPr lang="de-DE" b="0" dirty="0" err="1"/>
              <a:t>downside</a:t>
            </a:r>
            <a:r>
              <a:rPr lang="de-DE" b="0" dirty="0"/>
              <a:t> of </a:t>
            </a:r>
            <a:r>
              <a:rPr lang="de-DE" b="0" dirty="0" err="1"/>
              <a:t>voluntary</a:t>
            </a:r>
            <a:r>
              <a:rPr lang="de-DE" b="0" dirty="0"/>
              <a:t> </a:t>
            </a:r>
            <a:r>
              <a:rPr lang="de-DE" b="0" dirty="0" err="1"/>
              <a:t>reporting</a:t>
            </a:r>
            <a:r>
              <a:rPr lang="de-DE" b="0" dirty="0"/>
              <a:t> in </a:t>
            </a:r>
            <a:r>
              <a:rPr lang="de-DE" b="0" dirty="0" err="1"/>
              <a:t>terms</a:t>
            </a:r>
            <a:r>
              <a:rPr lang="de-DE" b="0" dirty="0"/>
              <a:t> of </a:t>
            </a:r>
            <a:r>
              <a:rPr lang="de-DE" b="0" dirty="0" err="1"/>
              <a:t>sustainable</a:t>
            </a:r>
            <a:r>
              <a:rPr lang="de-DE" b="0" dirty="0"/>
              <a:t> </a:t>
            </a:r>
            <a:r>
              <a:rPr lang="de-DE" b="0" dirty="0" err="1"/>
              <a:t>aspects</a:t>
            </a:r>
            <a:r>
              <a:rPr lang="de-DE" b="0" dirty="0"/>
              <a:t>?</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kt 5" hidden="1">
            <a:extLst>
              <a:ext uri="{FF2B5EF4-FFF2-40B4-BE49-F238E27FC236}">
                <a16:creationId xmlns:a16="http://schemas.microsoft.com/office/drawing/2014/main" id="{CB6F5EAA-161F-B83B-5D56-8EECF6A6A81D}"/>
              </a:ext>
            </a:extLst>
          </p:cNvPr>
          <p:cNvGraphicFramePr>
            <a:graphicFrameLocks noChangeAspect="1"/>
          </p:cNvGraphicFramePr>
          <p:nvPr>
            <p:custDataLst>
              <p:tags r:id="rId2"/>
            </p:custDataLst>
            <p:extLst>
              <p:ext uri="{D42A27DB-BD31-4B8C-83A1-F6EECF244321}">
                <p14:modId xmlns:p14="http://schemas.microsoft.com/office/powerpoint/2010/main" val="3379549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70" name="think-cell Folie" r:id="rId5" imgW="360" imgH="360" progId="TCLayout.ActiveDocument.1">
                  <p:embed/>
                </p:oleObj>
              </mc:Choice>
              <mc:Fallback>
                <p:oleObj name="think-cell Folie" r:id="rId5" imgW="360" imgH="360" progId="TCLayout.ActiveDocument.1">
                  <p:embed/>
                  <p:pic>
                    <p:nvPicPr>
                      <p:cNvPr id="45058" name="Objekt 5" hidden="1">
                        <a:extLst>
                          <a:ext uri="{FF2B5EF4-FFF2-40B4-BE49-F238E27FC236}">
                            <a16:creationId xmlns:a16="http://schemas.microsoft.com/office/drawing/2014/main" id="{CB6F5EAA-161F-B83B-5D56-8EECF6A6A8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59" name="Titel 1">
            <a:extLst>
              <a:ext uri="{FF2B5EF4-FFF2-40B4-BE49-F238E27FC236}">
                <a16:creationId xmlns:a16="http://schemas.microsoft.com/office/drawing/2014/main" id="{24E5F6F7-B562-440A-9B4E-F0F529CA58F2}"/>
              </a:ext>
            </a:extLst>
          </p:cNvPr>
          <p:cNvSpPr>
            <a:spLocks noGrp="1" noChangeArrowheads="1"/>
          </p:cNvSpPr>
          <p:nvPr>
            <p:ph type="title"/>
          </p:nvPr>
        </p:nvSpPr>
        <p:spPr/>
        <p:txBody>
          <a:bodyPr vert="horz"/>
          <a:lstStyle/>
          <a:p>
            <a:r>
              <a:rPr lang="en-US" altLang="de-DE" dirty="0"/>
              <a:t>Excursus: No consistent source for sustainable reporting, but…</a:t>
            </a:r>
            <a:endParaRPr lang="de-DE" altLang="de-DE" dirty="0"/>
          </a:p>
        </p:txBody>
      </p:sp>
      <p:sp>
        <p:nvSpPr>
          <p:cNvPr id="2" name="Fußzeilenplatzhalter 3">
            <a:extLst>
              <a:ext uri="{FF2B5EF4-FFF2-40B4-BE49-F238E27FC236}">
                <a16:creationId xmlns:a16="http://schemas.microsoft.com/office/drawing/2014/main" id="{D1582914-5772-C8EC-5DCE-0200F9CB0DE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3" name="Foliennummernplatzhalter 4">
            <a:extLst>
              <a:ext uri="{FF2B5EF4-FFF2-40B4-BE49-F238E27FC236}">
                <a16:creationId xmlns:a16="http://schemas.microsoft.com/office/drawing/2014/main" id="{76ECF9B0-77C2-F386-1827-3842139B8B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35</a:t>
            </a:fld>
            <a:endParaRPr lang="de-DE" altLang="de-DE" dirty="0">
              <a:solidFill>
                <a:srgbClr val="898989"/>
              </a:solidFill>
            </a:endParaRPr>
          </a:p>
        </p:txBody>
      </p:sp>
      <p:pic>
        <p:nvPicPr>
          <p:cNvPr id="45062" name="Picture 39" descr="Deutscher Nachhaltigkeitskodex | Live Entertainment - Stefan Lohmann">
            <a:extLst>
              <a:ext uri="{FF2B5EF4-FFF2-40B4-BE49-F238E27FC236}">
                <a16:creationId xmlns:a16="http://schemas.microsoft.com/office/drawing/2014/main" id="{C0CB8CD6-B2C3-F4E5-A0F4-4680223368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421662"/>
            <a:ext cx="23002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41">
            <a:extLst>
              <a:ext uri="{FF2B5EF4-FFF2-40B4-BE49-F238E27FC236}">
                <a16:creationId xmlns:a16="http://schemas.microsoft.com/office/drawing/2014/main" id="{568F8B20-2A96-8327-007F-5C45C99520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2201620"/>
            <a:ext cx="9858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FBDB8FAF-10E4-3646-168A-A45553FFB882}"/>
              </a:ext>
            </a:extLst>
          </p:cNvPr>
          <p:cNvPicPr>
            <a:picLocks noChangeAspect="1"/>
          </p:cNvPicPr>
          <p:nvPr/>
        </p:nvPicPr>
        <p:blipFill>
          <a:blip r:embed="rId9"/>
          <a:stretch>
            <a:fillRect/>
          </a:stretch>
        </p:blipFill>
        <p:spPr>
          <a:xfrm>
            <a:off x="3363726" y="1984129"/>
            <a:ext cx="5502647" cy="2459584"/>
          </a:xfrm>
          <a:prstGeom prst="rect">
            <a:avLst/>
          </a:prstGeom>
        </p:spPr>
      </p:pic>
      <p:sp>
        <p:nvSpPr>
          <p:cNvPr id="12" name="Textfeld 11">
            <a:extLst>
              <a:ext uri="{FF2B5EF4-FFF2-40B4-BE49-F238E27FC236}">
                <a16:creationId xmlns:a16="http://schemas.microsoft.com/office/drawing/2014/main" id="{D71358B5-B1DB-7F65-5CE6-0A8B08071D05}"/>
              </a:ext>
            </a:extLst>
          </p:cNvPr>
          <p:cNvSpPr txBox="1"/>
          <p:nvPr/>
        </p:nvSpPr>
        <p:spPr>
          <a:xfrm>
            <a:off x="3099087" y="1649546"/>
            <a:ext cx="4000711" cy="338554"/>
          </a:xfrm>
          <a:prstGeom prst="rect">
            <a:avLst/>
          </a:prstGeom>
          <a:noFill/>
        </p:spPr>
        <p:txBody>
          <a:bodyPr wrap="none" rtlCol="0">
            <a:spAutoFit/>
          </a:bodyPr>
          <a:lstStyle/>
          <a:p>
            <a:r>
              <a:rPr lang="de-DE" sz="1600" dirty="0">
                <a:latin typeface="+mn-lt"/>
                <a:sym typeface="Wingdings" panose="05000000000000000000" pitchFamily="2" charset="2"/>
              </a:rPr>
              <a:t> </a:t>
            </a:r>
            <a:r>
              <a:rPr lang="de-DE" sz="1600" dirty="0">
                <a:latin typeface="+mn-lt"/>
              </a:rPr>
              <a:t>Larger </a:t>
            </a:r>
            <a:r>
              <a:rPr lang="de-DE" sz="1600" dirty="0" err="1">
                <a:latin typeface="+mn-lt"/>
              </a:rPr>
              <a:t>companies</a:t>
            </a:r>
            <a:r>
              <a:rPr lang="de-DE" sz="1600" dirty="0">
                <a:latin typeface="+mn-lt"/>
              </a:rPr>
              <a:t> </a:t>
            </a:r>
            <a:r>
              <a:rPr lang="de-DE" sz="1600" dirty="0" err="1">
                <a:latin typeface="+mn-lt"/>
              </a:rPr>
              <a:t>most</a:t>
            </a:r>
            <a:r>
              <a:rPr lang="de-DE" sz="1600" dirty="0">
                <a:latin typeface="+mn-lt"/>
              </a:rPr>
              <a:t> </a:t>
            </a:r>
            <a:r>
              <a:rPr lang="de-DE" sz="1600" dirty="0" err="1">
                <a:latin typeface="+mn-lt"/>
              </a:rPr>
              <a:t>commonly</a:t>
            </a:r>
            <a:r>
              <a:rPr lang="de-DE" sz="1600" dirty="0">
                <a:latin typeface="+mn-lt"/>
              </a:rPr>
              <a:t> </a:t>
            </a:r>
            <a:r>
              <a:rPr lang="de-DE" sz="1600" dirty="0" err="1">
                <a:latin typeface="+mn-lt"/>
              </a:rPr>
              <a:t>use</a:t>
            </a:r>
            <a:r>
              <a:rPr lang="de-DE" sz="1600" dirty="0">
                <a:latin typeface="+mn-lt"/>
              </a:rPr>
              <a:t> GRI:</a:t>
            </a:r>
          </a:p>
        </p:txBody>
      </p:sp>
      <p:sp>
        <p:nvSpPr>
          <p:cNvPr id="14" name="Textfeld 13">
            <a:extLst>
              <a:ext uri="{FF2B5EF4-FFF2-40B4-BE49-F238E27FC236}">
                <a16:creationId xmlns:a16="http://schemas.microsoft.com/office/drawing/2014/main" id="{0EB5376C-1298-568C-A1BF-DE00A152805C}"/>
              </a:ext>
            </a:extLst>
          </p:cNvPr>
          <p:cNvSpPr txBox="1"/>
          <p:nvPr/>
        </p:nvSpPr>
        <p:spPr>
          <a:xfrm>
            <a:off x="899592" y="4305598"/>
            <a:ext cx="1440160" cy="923330"/>
          </a:xfrm>
          <a:prstGeom prst="rect">
            <a:avLst/>
          </a:prstGeom>
          <a:noFill/>
        </p:spPr>
        <p:txBody>
          <a:bodyPr wrap="square">
            <a:spAutoFit/>
          </a:bodyPr>
          <a:lstStyle/>
          <a:p>
            <a:pPr algn="l"/>
            <a:r>
              <a:rPr lang="de-DE" b="0" i="0" dirty="0">
                <a:solidFill>
                  <a:srgbClr val="464855"/>
                </a:solidFill>
                <a:effectLst/>
                <a:latin typeface="Montserrat" panose="00000500000000000000" pitchFamily="2" charset="0"/>
              </a:rPr>
              <a:t>ISO 9001</a:t>
            </a:r>
          </a:p>
          <a:p>
            <a:br>
              <a:rPr lang="de-DE" b="0" i="0" dirty="0">
                <a:effectLst/>
                <a:latin typeface="Montserrat" panose="00000500000000000000" pitchFamily="2" charset="0"/>
              </a:rPr>
            </a:br>
            <a:endParaRPr lang="de-DE" dirty="0"/>
          </a:p>
        </p:txBody>
      </p:sp>
      <p:sp>
        <p:nvSpPr>
          <p:cNvPr id="15" name="Textfeld 14">
            <a:extLst>
              <a:ext uri="{FF2B5EF4-FFF2-40B4-BE49-F238E27FC236}">
                <a16:creationId xmlns:a16="http://schemas.microsoft.com/office/drawing/2014/main" id="{946EB4E8-1DD8-DA34-587A-FCEC98530481}"/>
              </a:ext>
            </a:extLst>
          </p:cNvPr>
          <p:cNvSpPr txBox="1"/>
          <p:nvPr/>
        </p:nvSpPr>
        <p:spPr>
          <a:xfrm>
            <a:off x="628650" y="1649546"/>
            <a:ext cx="1022524" cy="338554"/>
          </a:xfrm>
          <a:prstGeom prst="rect">
            <a:avLst/>
          </a:prstGeom>
          <a:noFill/>
        </p:spPr>
        <p:txBody>
          <a:bodyPr wrap="none" rtlCol="0">
            <a:spAutoFit/>
          </a:bodyPr>
          <a:lstStyle/>
          <a:p>
            <a:r>
              <a:rPr lang="de-DE" sz="1600" dirty="0" err="1">
                <a:latin typeface="+mn-lt"/>
              </a:rPr>
              <a:t>Examples</a:t>
            </a:r>
            <a:r>
              <a:rPr lang="de-DE" sz="1600" dirty="0">
                <a:latin typeface="+mn-lt"/>
              </a:rPr>
              <a:t>:</a:t>
            </a:r>
          </a:p>
        </p:txBody>
      </p:sp>
    </p:spTree>
    <p:extLst>
      <p:ext uri="{BB962C8B-B14F-4D97-AF65-F5344CB8AC3E}">
        <p14:creationId xmlns:p14="http://schemas.microsoft.com/office/powerpoint/2010/main" val="238264546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kt 7" hidden="1">
            <a:extLst>
              <a:ext uri="{FF2B5EF4-FFF2-40B4-BE49-F238E27FC236}">
                <a16:creationId xmlns:a16="http://schemas.microsoft.com/office/drawing/2014/main" id="{525795CA-08BE-E495-1464-B4007CCC019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94" name="think-cell Folie" r:id="rId5" imgW="360" imgH="360" progId="TCLayout.ActiveDocument.1">
                  <p:embed/>
                </p:oleObj>
              </mc:Choice>
              <mc:Fallback>
                <p:oleObj name="think-cell Folie" r:id="rId5" imgW="360" imgH="360" progId="TCLayout.ActiveDocument.1">
                  <p:embed/>
                  <p:pic>
                    <p:nvPicPr>
                      <p:cNvPr id="0"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5" name="Titel 5">
            <a:extLst>
              <a:ext uri="{FF2B5EF4-FFF2-40B4-BE49-F238E27FC236}">
                <a16:creationId xmlns:a16="http://schemas.microsoft.com/office/drawing/2014/main" id="{360DC9D2-0BFE-F3F6-3421-9290C2744833}"/>
              </a:ext>
            </a:extLst>
          </p:cNvPr>
          <p:cNvSpPr>
            <a:spLocks noGrp="1" noChangeArrowheads="1"/>
          </p:cNvSpPr>
          <p:nvPr>
            <p:ph type="title"/>
          </p:nvPr>
        </p:nvSpPr>
        <p:spPr/>
        <p:txBody>
          <a:bodyPr/>
          <a:lstStyle/>
          <a:p>
            <a:r>
              <a:rPr lang="de-DE" altLang="de-DE" dirty="0"/>
              <a:t>Würth MODYF GmbH &amp; Co. KG</a:t>
            </a:r>
          </a:p>
        </p:txBody>
      </p:sp>
      <p:sp>
        <p:nvSpPr>
          <p:cNvPr id="13" name="Rechteck 12">
            <a:extLst>
              <a:ext uri="{FF2B5EF4-FFF2-40B4-BE49-F238E27FC236}">
                <a16:creationId xmlns:a16="http://schemas.microsoft.com/office/drawing/2014/main" id="{292868FE-07D4-6B6C-6CF8-56BF40A7B357}"/>
              </a:ext>
            </a:extLst>
          </p:cNvPr>
          <p:cNvSpPr/>
          <p:nvPr/>
        </p:nvSpPr>
        <p:spPr bwMode="gray">
          <a:xfrm>
            <a:off x="628650" y="1268413"/>
            <a:ext cx="1243012" cy="1006475"/>
          </a:xfrm>
          <a:prstGeom prst="rect">
            <a:avLst/>
          </a:prstGeom>
          <a:ln/>
        </p:spPr>
        <p:style>
          <a:lnRef idx="1">
            <a:schemeClr val="dk1"/>
          </a:lnRef>
          <a:fillRef idx="2">
            <a:schemeClr val="dk1"/>
          </a:fillRef>
          <a:effectRef idx="1">
            <a:schemeClr val="dk1"/>
          </a:effectRef>
          <a:fontRef idx="minor">
            <a:schemeClr val="dk1"/>
          </a:fontRef>
        </p:style>
        <p:txBody>
          <a:bodyPr lIns="54000" tIns="54000" rIns="54000" bIns="54000" anchor="ctr"/>
          <a:lstStyle/>
          <a:p>
            <a:pPr algn="ctr">
              <a:defRPr/>
            </a:pPr>
            <a:r>
              <a:rPr lang="de-DE" sz="1050" dirty="0">
                <a:solidFill>
                  <a:schemeClr val="tx1"/>
                </a:solidFill>
              </a:rPr>
              <a:t>Company</a:t>
            </a:r>
          </a:p>
        </p:txBody>
      </p:sp>
      <p:sp>
        <p:nvSpPr>
          <p:cNvPr id="15" name="Textfeld 14">
            <a:extLst>
              <a:ext uri="{FF2B5EF4-FFF2-40B4-BE49-F238E27FC236}">
                <a16:creationId xmlns:a16="http://schemas.microsoft.com/office/drawing/2014/main" id="{5C07DDD3-EA27-BC8D-0B73-BE97CC733BAC}"/>
              </a:ext>
            </a:extLst>
          </p:cNvPr>
          <p:cNvSpPr txBox="1"/>
          <p:nvPr/>
        </p:nvSpPr>
        <p:spPr>
          <a:xfrm>
            <a:off x="3090862" y="1268413"/>
            <a:ext cx="5070475" cy="282575"/>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a:defRPr/>
            </a:pPr>
            <a:r>
              <a:rPr lang="en-US" sz="1050" dirty="0">
                <a:solidFill>
                  <a:schemeClr val="tx1"/>
                </a:solidFill>
              </a:rPr>
              <a:t>Workwear and safety footwear manufacturer</a:t>
            </a:r>
          </a:p>
        </p:txBody>
      </p:sp>
      <p:sp>
        <p:nvSpPr>
          <p:cNvPr id="16" name="Rechteck 15">
            <a:extLst>
              <a:ext uri="{FF2B5EF4-FFF2-40B4-BE49-F238E27FC236}">
                <a16:creationId xmlns:a16="http://schemas.microsoft.com/office/drawing/2014/main" id="{54000393-2E33-C60E-C46F-D1A04FCE4DEB}"/>
              </a:ext>
            </a:extLst>
          </p:cNvPr>
          <p:cNvSpPr/>
          <p:nvPr/>
        </p:nvSpPr>
        <p:spPr bwMode="gray">
          <a:xfrm>
            <a:off x="628650" y="2400301"/>
            <a:ext cx="1243012" cy="2198687"/>
          </a:xfrm>
          <a:prstGeom prst="rect">
            <a:avLst/>
          </a:prstGeom>
          <a:ln/>
        </p:spPr>
        <p:style>
          <a:lnRef idx="1">
            <a:schemeClr val="accent1"/>
          </a:lnRef>
          <a:fillRef idx="2">
            <a:schemeClr val="accent1"/>
          </a:fillRef>
          <a:effectRef idx="1">
            <a:schemeClr val="accent1"/>
          </a:effectRef>
          <a:fontRef idx="minor">
            <a:schemeClr val="dk1"/>
          </a:fontRef>
        </p:style>
        <p:txBody>
          <a:bodyPr lIns="54000" tIns="54000" rIns="54000" bIns="54000" anchor="ctr"/>
          <a:lstStyle/>
          <a:p>
            <a:pPr algn="ctr">
              <a:defRPr/>
            </a:pPr>
            <a:r>
              <a:rPr lang="de-DE" sz="1050" dirty="0">
                <a:solidFill>
                  <a:schemeClr val="tx1"/>
                </a:solidFill>
              </a:rPr>
              <a:t>Reporting</a:t>
            </a:r>
          </a:p>
        </p:txBody>
      </p:sp>
      <p:sp>
        <p:nvSpPr>
          <p:cNvPr id="17" name="Rechteck 16">
            <a:extLst>
              <a:ext uri="{FF2B5EF4-FFF2-40B4-BE49-F238E27FC236}">
                <a16:creationId xmlns:a16="http://schemas.microsoft.com/office/drawing/2014/main" id="{DDBAE431-168B-3960-378B-86242EE4E094}"/>
              </a:ext>
            </a:extLst>
          </p:cNvPr>
          <p:cNvSpPr/>
          <p:nvPr/>
        </p:nvSpPr>
        <p:spPr bwMode="gray">
          <a:xfrm>
            <a:off x="1966912" y="1627188"/>
            <a:ext cx="1028700" cy="284163"/>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Place, Age</a:t>
            </a:r>
          </a:p>
        </p:txBody>
      </p:sp>
      <p:sp>
        <p:nvSpPr>
          <p:cNvPr id="18" name="Rechteck 17">
            <a:extLst>
              <a:ext uri="{FF2B5EF4-FFF2-40B4-BE49-F238E27FC236}">
                <a16:creationId xmlns:a16="http://schemas.microsoft.com/office/drawing/2014/main" id="{EFE449C4-ACD8-154A-B876-6A2092A92105}"/>
              </a:ext>
            </a:extLst>
          </p:cNvPr>
          <p:cNvSpPr/>
          <p:nvPr/>
        </p:nvSpPr>
        <p:spPr bwMode="gray">
          <a:xfrm>
            <a:off x="1966912" y="1271588"/>
            <a:ext cx="1028700" cy="277813"/>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Products</a:t>
            </a:r>
          </a:p>
        </p:txBody>
      </p:sp>
      <p:sp>
        <p:nvSpPr>
          <p:cNvPr id="19" name="Rechteck 18">
            <a:extLst>
              <a:ext uri="{FF2B5EF4-FFF2-40B4-BE49-F238E27FC236}">
                <a16:creationId xmlns:a16="http://schemas.microsoft.com/office/drawing/2014/main" id="{89E9DBA2-9C12-C489-C488-876B1C4D15D9}"/>
              </a:ext>
            </a:extLst>
          </p:cNvPr>
          <p:cNvSpPr/>
          <p:nvPr/>
        </p:nvSpPr>
        <p:spPr bwMode="gray">
          <a:xfrm>
            <a:off x="1966912" y="2397126"/>
            <a:ext cx="1028700" cy="277812"/>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Type</a:t>
            </a:r>
          </a:p>
        </p:txBody>
      </p:sp>
      <p:sp>
        <p:nvSpPr>
          <p:cNvPr id="20" name="Rechteck 19">
            <a:extLst>
              <a:ext uri="{FF2B5EF4-FFF2-40B4-BE49-F238E27FC236}">
                <a16:creationId xmlns:a16="http://schemas.microsoft.com/office/drawing/2014/main" id="{D12B4ABA-0C54-E6B1-1885-F788F510B1D4}"/>
              </a:ext>
            </a:extLst>
          </p:cNvPr>
          <p:cNvSpPr/>
          <p:nvPr/>
        </p:nvSpPr>
        <p:spPr bwMode="gray">
          <a:xfrm>
            <a:off x="1966912" y="2746376"/>
            <a:ext cx="1028700" cy="277812"/>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err="1">
                <a:solidFill>
                  <a:schemeClr val="tx1"/>
                </a:solidFill>
              </a:rPr>
              <a:t>Scope</a:t>
            </a:r>
            <a:endParaRPr lang="de-DE" sz="1050" dirty="0">
              <a:solidFill>
                <a:schemeClr val="tx1"/>
              </a:solidFill>
            </a:endParaRPr>
          </a:p>
        </p:txBody>
      </p:sp>
      <p:sp>
        <p:nvSpPr>
          <p:cNvPr id="21" name="Rechteck 20">
            <a:extLst>
              <a:ext uri="{FF2B5EF4-FFF2-40B4-BE49-F238E27FC236}">
                <a16:creationId xmlns:a16="http://schemas.microsoft.com/office/drawing/2014/main" id="{92AAB8FF-0068-2218-5326-B007E6B0EB11}"/>
              </a:ext>
            </a:extLst>
          </p:cNvPr>
          <p:cNvSpPr/>
          <p:nvPr/>
        </p:nvSpPr>
        <p:spPr bwMode="gray">
          <a:xfrm>
            <a:off x="1966912" y="3098801"/>
            <a:ext cx="1028700" cy="1500187"/>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err="1">
                <a:solidFill>
                  <a:schemeClr val="tx1"/>
                </a:solidFill>
              </a:rPr>
              <a:t>Contect</a:t>
            </a:r>
            <a:endParaRPr lang="de-DE" sz="1050" dirty="0">
              <a:solidFill>
                <a:schemeClr val="tx1"/>
              </a:solidFill>
            </a:endParaRPr>
          </a:p>
        </p:txBody>
      </p:sp>
      <p:sp>
        <p:nvSpPr>
          <p:cNvPr id="22" name="Textfeld 21">
            <a:extLst>
              <a:ext uri="{FF2B5EF4-FFF2-40B4-BE49-F238E27FC236}">
                <a16:creationId xmlns:a16="http://schemas.microsoft.com/office/drawing/2014/main" id="{B8C09CDC-65EB-F63B-CA7B-F4AAE5D21FCD}"/>
              </a:ext>
            </a:extLst>
          </p:cNvPr>
          <p:cNvSpPr txBox="1"/>
          <p:nvPr/>
        </p:nvSpPr>
        <p:spPr>
          <a:xfrm>
            <a:off x="3090862" y="1627188"/>
            <a:ext cx="5070475" cy="284163"/>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lgn="ctr">
              <a:defRPr sz="1400">
                <a:solidFill>
                  <a:schemeClr val="tx2"/>
                </a:solidFill>
              </a:defRPr>
            </a:lvl1pPr>
          </a:lstStyle>
          <a:p>
            <a:pPr algn="l">
              <a:defRPr/>
            </a:pPr>
            <a:r>
              <a:rPr lang="en-US" sz="1050" dirty="0" err="1">
                <a:solidFill>
                  <a:schemeClr val="tx1"/>
                </a:solidFill>
              </a:rPr>
              <a:t>Künzelsau</a:t>
            </a:r>
            <a:r>
              <a:rPr lang="en-US" sz="1050" dirty="0">
                <a:solidFill>
                  <a:schemeClr val="tx1"/>
                </a:solidFill>
              </a:rPr>
              <a:t>, 1997 as a subsidiary of Adolf </a:t>
            </a:r>
            <a:r>
              <a:rPr lang="en-US" sz="1050" dirty="0" err="1">
                <a:solidFill>
                  <a:schemeClr val="tx1"/>
                </a:solidFill>
              </a:rPr>
              <a:t>Würth</a:t>
            </a:r>
            <a:r>
              <a:rPr lang="en-US" sz="1050" dirty="0">
                <a:solidFill>
                  <a:schemeClr val="tx1"/>
                </a:solidFill>
              </a:rPr>
              <a:t> GmbH &amp; Co. KG</a:t>
            </a:r>
            <a:endParaRPr lang="de-DE" sz="1050" dirty="0">
              <a:solidFill>
                <a:schemeClr val="tx1"/>
              </a:solidFill>
            </a:endParaRPr>
          </a:p>
        </p:txBody>
      </p:sp>
      <p:sp>
        <p:nvSpPr>
          <p:cNvPr id="23" name="Textfeld 22">
            <a:extLst>
              <a:ext uri="{FF2B5EF4-FFF2-40B4-BE49-F238E27FC236}">
                <a16:creationId xmlns:a16="http://schemas.microsoft.com/office/drawing/2014/main" id="{3FF70B3F-4307-8150-038D-DCD5750B1F3E}"/>
              </a:ext>
            </a:extLst>
          </p:cNvPr>
          <p:cNvSpPr txBox="1"/>
          <p:nvPr/>
        </p:nvSpPr>
        <p:spPr>
          <a:xfrm>
            <a:off x="3090862" y="2390776"/>
            <a:ext cx="5070475" cy="284162"/>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a:defRPr/>
            </a:pPr>
            <a:r>
              <a:rPr lang="en-US" sz="1050" dirty="0">
                <a:solidFill>
                  <a:schemeClr val="tx1"/>
                </a:solidFill>
              </a:rPr>
              <a:t>Voluntary reporting according to GRI standards, separate report, since 2020</a:t>
            </a:r>
            <a:endParaRPr lang="de-DE" sz="1050" dirty="0">
              <a:solidFill>
                <a:schemeClr val="tx1"/>
              </a:solidFill>
            </a:endParaRPr>
          </a:p>
        </p:txBody>
      </p:sp>
      <p:sp>
        <p:nvSpPr>
          <p:cNvPr id="24" name="Textfeld 23">
            <a:extLst>
              <a:ext uri="{FF2B5EF4-FFF2-40B4-BE49-F238E27FC236}">
                <a16:creationId xmlns:a16="http://schemas.microsoft.com/office/drawing/2014/main" id="{2FBA5F47-2E6C-278F-3A41-E522E28ADB6C}"/>
              </a:ext>
            </a:extLst>
          </p:cNvPr>
          <p:cNvSpPr txBox="1"/>
          <p:nvPr/>
        </p:nvSpPr>
        <p:spPr>
          <a:xfrm>
            <a:off x="3090862" y="2743201"/>
            <a:ext cx="5070475" cy="284162"/>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a:defRPr/>
            </a:pPr>
            <a:r>
              <a:rPr lang="de-DE" sz="1050" dirty="0">
                <a:solidFill>
                  <a:schemeClr val="tx1"/>
                </a:solidFill>
              </a:rPr>
              <a:t>84 </a:t>
            </a:r>
            <a:r>
              <a:rPr lang="de-DE" sz="1050" dirty="0" err="1">
                <a:solidFill>
                  <a:schemeClr val="tx1"/>
                </a:solidFill>
              </a:rPr>
              <a:t>pages</a:t>
            </a:r>
            <a:endParaRPr lang="de-DE" sz="1050" dirty="0">
              <a:solidFill>
                <a:schemeClr val="tx1"/>
              </a:solidFill>
            </a:endParaRPr>
          </a:p>
        </p:txBody>
      </p:sp>
      <p:sp>
        <p:nvSpPr>
          <p:cNvPr id="25" name="Textfeld 24">
            <a:extLst>
              <a:ext uri="{FF2B5EF4-FFF2-40B4-BE49-F238E27FC236}">
                <a16:creationId xmlns:a16="http://schemas.microsoft.com/office/drawing/2014/main" id="{CFEEAB9C-362D-F1B6-8E5B-372CBF1C6257}"/>
              </a:ext>
            </a:extLst>
          </p:cNvPr>
          <p:cNvSpPr txBox="1"/>
          <p:nvPr/>
        </p:nvSpPr>
        <p:spPr>
          <a:xfrm>
            <a:off x="3090862" y="3098801"/>
            <a:ext cx="5070475" cy="1500187"/>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marL="214313" indent="-214313">
              <a:buFont typeface="Arial" panose="020B0604020202020204" pitchFamily="34" charset="0"/>
              <a:buChar char="•"/>
              <a:defRPr/>
            </a:pPr>
            <a:r>
              <a:rPr lang="en-US" sz="1050" dirty="0">
                <a:solidFill>
                  <a:schemeClr val="tx1"/>
                </a:solidFill>
              </a:rPr>
              <a:t>Linking the five focus topics with the company's strategic orientation</a:t>
            </a:r>
          </a:p>
          <a:p>
            <a:pPr marL="671513" lvl="1" indent="-214313">
              <a:buFont typeface="Arial" panose="020B0604020202020204" pitchFamily="34" charset="0"/>
              <a:buChar char="•"/>
              <a:defRPr/>
            </a:pPr>
            <a:r>
              <a:rPr lang="en-US" sz="1050" dirty="0">
                <a:solidFill>
                  <a:schemeClr val="tx1"/>
                </a:solidFill>
              </a:rPr>
              <a:t>Products</a:t>
            </a:r>
          </a:p>
          <a:p>
            <a:pPr marL="671513" lvl="1" indent="-214313">
              <a:buFont typeface="Arial" panose="020B0604020202020204" pitchFamily="34" charset="0"/>
              <a:buChar char="•"/>
              <a:defRPr/>
            </a:pPr>
            <a:r>
              <a:rPr lang="en-US" sz="1050" dirty="0">
                <a:solidFill>
                  <a:schemeClr val="tx1"/>
                </a:solidFill>
              </a:rPr>
              <a:t>Supply chain</a:t>
            </a:r>
          </a:p>
          <a:p>
            <a:pPr marL="671513" lvl="1" indent="-214313">
              <a:buFont typeface="Arial" panose="020B0604020202020204" pitchFamily="34" charset="0"/>
              <a:buChar char="•"/>
              <a:defRPr/>
            </a:pPr>
            <a:r>
              <a:rPr lang="en-US" sz="1050" dirty="0">
                <a:solidFill>
                  <a:schemeClr val="tx1"/>
                </a:solidFill>
              </a:rPr>
              <a:t>Resources</a:t>
            </a:r>
          </a:p>
          <a:p>
            <a:pPr marL="671513" lvl="1" indent="-214313">
              <a:buFont typeface="Arial" panose="020B0604020202020204" pitchFamily="34" charset="0"/>
              <a:buChar char="•"/>
              <a:defRPr/>
            </a:pPr>
            <a:r>
              <a:rPr lang="en-US" sz="1050" dirty="0">
                <a:solidFill>
                  <a:schemeClr val="tx1"/>
                </a:solidFill>
              </a:rPr>
              <a:t>Climate protection</a:t>
            </a:r>
          </a:p>
          <a:p>
            <a:pPr marL="671513" lvl="1" indent="-214313">
              <a:buFont typeface="Arial" panose="020B0604020202020204" pitchFamily="34" charset="0"/>
              <a:buChar char="•"/>
              <a:defRPr/>
            </a:pPr>
            <a:r>
              <a:rPr lang="en-US" sz="1050" dirty="0">
                <a:solidFill>
                  <a:schemeClr val="tx1"/>
                </a:solidFill>
              </a:rPr>
              <a:t>Employees</a:t>
            </a:r>
          </a:p>
          <a:p>
            <a:pPr marL="214313" indent="-214313">
              <a:buFont typeface="Arial" panose="020B0604020202020204" pitchFamily="34" charset="0"/>
              <a:buChar char="•"/>
              <a:defRPr/>
            </a:pPr>
            <a:r>
              <a:rPr lang="en-US" sz="1050" dirty="0">
                <a:solidFill>
                  <a:schemeClr val="tx1"/>
                </a:solidFill>
              </a:rPr>
              <a:t>ISO 9001, ISO 14001</a:t>
            </a:r>
          </a:p>
          <a:p>
            <a:pPr marL="214313" indent="-214313">
              <a:buFont typeface="Arial" panose="020B0604020202020204" pitchFamily="34" charset="0"/>
              <a:buChar char="•"/>
              <a:defRPr/>
            </a:pPr>
            <a:r>
              <a:rPr lang="en-US" sz="1050" dirty="0">
                <a:solidFill>
                  <a:schemeClr val="tx1"/>
                </a:solidFill>
              </a:rPr>
              <a:t>GRI Index</a:t>
            </a:r>
          </a:p>
        </p:txBody>
      </p:sp>
      <p:sp>
        <p:nvSpPr>
          <p:cNvPr id="26" name="Rechteck 25">
            <a:extLst>
              <a:ext uri="{FF2B5EF4-FFF2-40B4-BE49-F238E27FC236}">
                <a16:creationId xmlns:a16="http://schemas.microsoft.com/office/drawing/2014/main" id="{1013A743-3739-C382-EA65-AD546045FD95}"/>
              </a:ext>
            </a:extLst>
          </p:cNvPr>
          <p:cNvSpPr/>
          <p:nvPr/>
        </p:nvSpPr>
        <p:spPr bwMode="gray">
          <a:xfrm>
            <a:off x="1966912" y="1990726"/>
            <a:ext cx="1028700" cy="284162"/>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Size</a:t>
            </a:r>
          </a:p>
        </p:txBody>
      </p:sp>
      <p:sp>
        <p:nvSpPr>
          <p:cNvPr id="27" name="Textfeld 26">
            <a:extLst>
              <a:ext uri="{FF2B5EF4-FFF2-40B4-BE49-F238E27FC236}">
                <a16:creationId xmlns:a16="http://schemas.microsoft.com/office/drawing/2014/main" id="{DE5C0431-4466-6993-0E97-07A0CB48B871}"/>
              </a:ext>
            </a:extLst>
          </p:cNvPr>
          <p:cNvSpPr txBox="1"/>
          <p:nvPr/>
        </p:nvSpPr>
        <p:spPr>
          <a:xfrm>
            <a:off x="3090862" y="1990726"/>
            <a:ext cx="5070475" cy="284162"/>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lgn="ctr">
              <a:defRPr sz="1400">
                <a:solidFill>
                  <a:schemeClr val="tx2"/>
                </a:solidFill>
              </a:defRPr>
            </a:lvl1pPr>
          </a:lstStyle>
          <a:p>
            <a:pPr algn="l">
              <a:defRPr/>
            </a:pPr>
            <a:r>
              <a:rPr lang="en-US" sz="1050" dirty="0">
                <a:solidFill>
                  <a:schemeClr val="tx1"/>
                </a:solidFill>
              </a:rPr>
              <a:t>Employees: 144 / Sales: 56 million euros / Balance sheet total:</a:t>
            </a:r>
          </a:p>
        </p:txBody>
      </p:sp>
      <p:sp>
        <p:nvSpPr>
          <p:cNvPr id="2" name="Fußzeilenplatzhalter 3">
            <a:extLst>
              <a:ext uri="{FF2B5EF4-FFF2-40B4-BE49-F238E27FC236}">
                <a16:creationId xmlns:a16="http://schemas.microsoft.com/office/drawing/2014/main" id="{BF01CB6C-5330-72A0-1106-2072F1E312BE}"/>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04EBF93-9F01-7A5B-6B22-1D9BFDA83DA6}"/>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36</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3" grpId="0" animBg="1"/>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kt 7" hidden="1">
            <a:extLst>
              <a:ext uri="{FF2B5EF4-FFF2-40B4-BE49-F238E27FC236}">
                <a16:creationId xmlns:a16="http://schemas.microsoft.com/office/drawing/2014/main" id="{D41BD17B-1328-D59E-3561-710B49C0B9B9}"/>
              </a:ext>
            </a:extLst>
          </p:cNvPr>
          <p:cNvGraphicFramePr>
            <a:graphicFrameLocks noChangeAspect="1"/>
          </p:cNvGraphicFramePr>
          <p:nvPr>
            <p:custDataLst>
              <p:tags r:id="rId2"/>
            </p:custDataLst>
            <p:extLst>
              <p:ext uri="{D42A27DB-BD31-4B8C-83A1-F6EECF244321}">
                <p14:modId xmlns:p14="http://schemas.microsoft.com/office/powerpoint/2010/main" val="188042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8" name="think-cell Folie" r:id="rId5" imgW="360" imgH="360" progId="TCLayout.ActiveDocument.1">
                  <p:embed/>
                </p:oleObj>
              </mc:Choice>
              <mc:Fallback>
                <p:oleObj name="think-cell Folie" r:id="rId5" imgW="360" imgH="360" progId="TCLayout.ActiveDocument.1">
                  <p:embed/>
                  <p:pic>
                    <p:nvPicPr>
                      <p:cNvPr id="0"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Titel 5">
            <a:extLst>
              <a:ext uri="{FF2B5EF4-FFF2-40B4-BE49-F238E27FC236}">
                <a16:creationId xmlns:a16="http://schemas.microsoft.com/office/drawing/2014/main" id="{08FE4A45-A2CB-186B-4C32-3C385C414162}"/>
              </a:ext>
            </a:extLst>
          </p:cNvPr>
          <p:cNvSpPr>
            <a:spLocks noGrp="1" noChangeArrowheads="1"/>
          </p:cNvSpPr>
          <p:nvPr>
            <p:ph type="title"/>
          </p:nvPr>
        </p:nvSpPr>
        <p:spPr/>
        <p:txBody>
          <a:bodyPr/>
          <a:lstStyle/>
          <a:p>
            <a:r>
              <a:rPr lang="de-DE" altLang="de-DE"/>
              <a:t>Wolford AG</a:t>
            </a:r>
          </a:p>
        </p:txBody>
      </p:sp>
      <p:sp>
        <p:nvSpPr>
          <p:cNvPr id="15" name="Textfeld 14">
            <a:extLst>
              <a:ext uri="{FF2B5EF4-FFF2-40B4-BE49-F238E27FC236}">
                <a16:creationId xmlns:a16="http://schemas.microsoft.com/office/drawing/2014/main" id="{116413C9-53F7-76A6-ACD0-FA9781CA787C}"/>
              </a:ext>
            </a:extLst>
          </p:cNvPr>
          <p:cNvSpPr txBox="1"/>
          <p:nvPr/>
        </p:nvSpPr>
        <p:spPr>
          <a:xfrm>
            <a:off x="3093040" y="1266826"/>
            <a:ext cx="5070475" cy="282575"/>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a:defRPr/>
            </a:pPr>
            <a:r>
              <a:rPr lang="en-US" sz="1050" dirty="0">
                <a:solidFill>
                  <a:schemeClr val="tx1"/>
                </a:solidFill>
              </a:rPr>
              <a:t>Luxury </a:t>
            </a:r>
            <a:r>
              <a:rPr lang="en-US" sz="1050" dirty="0" err="1">
                <a:solidFill>
                  <a:schemeClr val="tx1"/>
                </a:solidFill>
              </a:rPr>
              <a:t>skinwear</a:t>
            </a:r>
            <a:r>
              <a:rPr lang="en-US" sz="1050" dirty="0">
                <a:solidFill>
                  <a:schemeClr val="tx1"/>
                </a:solidFill>
              </a:rPr>
              <a:t> (legwear, bodywear, lingerie)</a:t>
            </a:r>
            <a:endParaRPr lang="de-DE" sz="1050" dirty="0">
              <a:solidFill>
                <a:schemeClr val="tx1"/>
              </a:solidFill>
            </a:endParaRPr>
          </a:p>
        </p:txBody>
      </p:sp>
      <p:sp>
        <p:nvSpPr>
          <p:cNvPr id="22" name="Textfeld 21">
            <a:extLst>
              <a:ext uri="{FF2B5EF4-FFF2-40B4-BE49-F238E27FC236}">
                <a16:creationId xmlns:a16="http://schemas.microsoft.com/office/drawing/2014/main" id="{3AE015E2-09D0-51EE-0240-7B7DD64F45C7}"/>
              </a:ext>
            </a:extLst>
          </p:cNvPr>
          <p:cNvSpPr txBox="1"/>
          <p:nvPr/>
        </p:nvSpPr>
        <p:spPr>
          <a:xfrm>
            <a:off x="3093040" y="1625601"/>
            <a:ext cx="5070475" cy="284163"/>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lgn="ctr">
              <a:defRPr sz="1400">
                <a:solidFill>
                  <a:schemeClr val="tx2"/>
                </a:solidFill>
              </a:defRPr>
            </a:lvl1pPr>
          </a:lstStyle>
          <a:p>
            <a:pPr algn="l">
              <a:defRPr/>
            </a:pPr>
            <a:r>
              <a:rPr lang="de-DE" sz="1050" dirty="0">
                <a:solidFill>
                  <a:schemeClr val="tx1"/>
                </a:solidFill>
              </a:rPr>
              <a:t>Bregenz (Austria), </a:t>
            </a:r>
            <a:r>
              <a:rPr lang="de-DE" sz="1050" dirty="0" err="1">
                <a:solidFill>
                  <a:schemeClr val="tx1"/>
                </a:solidFill>
              </a:rPr>
              <a:t>founded</a:t>
            </a:r>
            <a:r>
              <a:rPr lang="de-DE" sz="1050" dirty="0">
                <a:solidFill>
                  <a:schemeClr val="tx1"/>
                </a:solidFill>
              </a:rPr>
              <a:t> 1950</a:t>
            </a:r>
          </a:p>
        </p:txBody>
      </p:sp>
      <p:sp>
        <p:nvSpPr>
          <p:cNvPr id="23" name="Textfeld 22">
            <a:extLst>
              <a:ext uri="{FF2B5EF4-FFF2-40B4-BE49-F238E27FC236}">
                <a16:creationId xmlns:a16="http://schemas.microsoft.com/office/drawing/2014/main" id="{D040E0A4-2929-3D27-CFF7-674406A747E2}"/>
              </a:ext>
            </a:extLst>
          </p:cNvPr>
          <p:cNvSpPr txBox="1"/>
          <p:nvPr/>
        </p:nvSpPr>
        <p:spPr>
          <a:xfrm>
            <a:off x="3093040" y="2389189"/>
            <a:ext cx="5070475" cy="284162"/>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a:defRPr/>
            </a:pPr>
            <a:r>
              <a:rPr lang="en-US" sz="1050" dirty="0">
                <a:solidFill>
                  <a:schemeClr val="tx1"/>
                </a:solidFill>
              </a:rPr>
              <a:t>Separate sustainability report since 2017/18 (obligated qua legal from (AG))</a:t>
            </a:r>
          </a:p>
        </p:txBody>
      </p:sp>
      <p:sp>
        <p:nvSpPr>
          <p:cNvPr id="24" name="Textfeld 23">
            <a:extLst>
              <a:ext uri="{FF2B5EF4-FFF2-40B4-BE49-F238E27FC236}">
                <a16:creationId xmlns:a16="http://schemas.microsoft.com/office/drawing/2014/main" id="{388B1AEC-144B-279F-C2C7-6C10BA5182E4}"/>
              </a:ext>
            </a:extLst>
          </p:cNvPr>
          <p:cNvSpPr txBox="1"/>
          <p:nvPr/>
        </p:nvSpPr>
        <p:spPr>
          <a:xfrm>
            <a:off x="3093040" y="2741614"/>
            <a:ext cx="5070475" cy="284162"/>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a:defRPr/>
            </a:pPr>
            <a:r>
              <a:rPr lang="de-DE" sz="1050" dirty="0">
                <a:solidFill>
                  <a:schemeClr val="tx1"/>
                </a:solidFill>
              </a:rPr>
              <a:t>44 </a:t>
            </a:r>
            <a:r>
              <a:rPr lang="de-DE" sz="1050" dirty="0" err="1">
                <a:solidFill>
                  <a:schemeClr val="tx1"/>
                </a:solidFill>
              </a:rPr>
              <a:t>pages</a:t>
            </a:r>
            <a:endParaRPr lang="de-DE" sz="1050" dirty="0">
              <a:solidFill>
                <a:schemeClr val="tx1"/>
              </a:solidFill>
            </a:endParaRPr>
          </a:p>
        </p:txBody>
      </p:sp>
      <p:sp>
        <p:nvSpPr>
          <p:cNvPr id="25" name="Textfeld 24">
            <a:extLst>
              <a:ext uri="{FF2B5EF4-FFF2-40B4-BE49-F238E27FC236}">
                <a16:creationId xmlns:a16="http://schemas.microsoft.com/office/drawing/2014/main" id="{04BCC282-C6E0-325A-3AEE-965F7A7F1D33}"/>
              </a:ext>
            </a:extLst>
          </p:cNvPr>
          <p:cNvSpPr txBox="1"/>
          <p:nvPr/>
        </p:nvSpPr>
        <p:spPr>
          <a:xfrm>
            <a:off x="3093040" y="3097214"/>
            <a:ext cx="5070475" cy="1487487"/>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defRPr sz="1400">
                <a:solidFill>
                  <a:schemeClr val="tx2"/>
                </a:solidFill>
              </a:defRPr>
            </a:lvl1pPr>
          </a:lstStyle>
          <a:p>
            <a:pPr marL="214313" indent="-214313">
              <a:buFont typeface="Arial" panose="020B0604020202020204" pitchFamily="34" charset="0"/>
              <a:buChar char="•"/>
              <a:defRPr/>
            </a:pPr>
            <a:r>
              <a:rPr lang="en-US" sz="1050" dirty="0">
                <a:solidFill>
                  <a:schemeClr val="tx1"/>
                </a:solidFill>
              </a:rPr>
              <a:t>Responsible corporate governance and compliance</a:t>
            </a:r>
          </a:p>
          <a:p>
            <a:pPr marL="214313" indent="-214313">
              <a:buFont typeface="Arial" panose="020B0604020202020204" pitchFamily="34" charset="0"/>
              <a:buChar char="•"/>
              <a:defRPr/>
            </a:pPr>
            <a:r>
              <a:rPr lang="en-US" sz="1050" dirty="0">
                <a:solidFill>
                  <a:schemeClr val="tx1"/>
                </a:solidFill>
              </a:rPr>
              <a:t>Sustainability issues and stakeholders involved</a:t>
            </a:r>
          </a:p>
          <a:p>
            <a:pPr marL="214313" indent="-214313">
              <a:buFont typeface="Arial" panose="020B0604020202020204" pitchFamily="34" charset="0"/>
              <a:buChar char="•"/>
              <a:defRPr/>
            </a:pPr>
            <a:r>
              <a:rPr lang="en-US" sz="1050" dirty="0">
                <a:solidFill>
                  <a:schemeClr val="tx1"/>
                </a:solidFill>
              </a:rPr>
              <a:t>Consequences for the sustainability strategy (concrete KPIs)</a:t>
            </a:r>
          </a:p>
          <a:p>
            <a:pPr marL="214313" indent="-214313">
              <a:buFont typeface="Arial" panose="020B0604020202020204" pitchFamily="34" charset="0"/>
              <a:buChar char="•"/>
              <a:defRPr/>
            </a:pPr>
            <a:r>
              <a:rPr lang="en-US" sz="1050" dirty="0">
                <a:solidFill>
                  <a:schemeClr val="tx1"/>
                </a:solidFill>
              </a:rPr>
              <a:t>Areas of responsibility (environment, employees, supply chain)</a:t>
            </a:r>
          </a:p>
          <a:p>
            <a:pPr marL="671513" lvl="1" indent="-214313">
              <a:buFont typeface="Arial" panose="020B0604020202020204" pitchFamily="34" charset="0"/>
              <a:buChar char="•"/>
              <a:defRPr/>
            </a:pPr>
            <a:r>
              <a:rPr lang="en-US" sz="1050" dirty="0">
                <a:solidFill>
                  <a:schemeClr val="tx1"/>
                </a:solidFill>
              </a:rPr>
              <a:t>Energy consumption, CO2 emissions, wastewater, waste, water</a:t>
            </a:r>
          </a:p>
          <a:p>
            <a:pPr marL="671513" lvl="1" indent="-214313">
              <a:buFont typeface="Arial" panose="020B0604020202020204" pitchFamily="34" charset="0"/>
              <a:buChar char="•"/>
              <a:defRPr/>
            </a:pPr>
            <a:r>
              <a:rPr lang="en-US" sz="1050" dirty="0">
                <a:solidFill>
                  <a:schemeClr val="tx1"/>
                </a:solidFill>
              </a:rPr>
              <a:t>Working hours, fluctuation, occupational safety, diversity</a:t>
            </a:r>
          </a:p>
          <a:p>
            <a:pPr marL="671513" lvl="1" indent="-214313">
              <a:buFont typeface="Arial" panose="020B0604020202020204" pitchFamily="34" charset="0"/>
              <a:buChar char="•"/>
              <a:defRPr/>
            </a:pPr>
            <a:r>
              <a:rPr lang="en-US" sz="1050" dirty="0">
                <a:solidFill>
                  <a:schemeClr val="tx1"/>
                </a:solidFill>
              </a:rPr>
              <a:t>Certification, materials</a:t>
            </a:r>
          </a:p>
          <a:p>
            <a:pPr marL="214313" indent="-214313">
              <a:buFont typeface="Arial" panose="020B0604020202020204" pitchFamily="34" charset="0"/>
              <a:buChar char="•"/>
              <a:defRPr/>
            </a:pPr>
            <a:r>
              <a:rPr lang="en-US" sz="1050" dirty="0">
                <a:solidFill>
                  <a:schemeClr val="tx1"/>
                </a:solidFill>
              </a:rPr>
              <a:t>GRI index</a:t>
            </a:r>
          </a:p>
        </p:txBody>
      </p:sp>
      <p:sp>
        <p:nvSpPr>
          <p:cNvPr id="27" name="Textfeld 26">
            <a:extLst>
              <a:ext uri="{FF2B5EF4-FFF2-40B4-BE49-F238E27FC236}">
                <a16:creationId xmlns:a16="http://schemas.microsoft.com/office/drawing/2014/main" id="{6617FB02-66E1-6D73-6A82-2835F9864A2D}"/>
              </a:ext>
            </a:extLst>
          </p:cNvPr>
          <p:cNvSpPr txBox="1"/>
          <p:nvPr/>
        </p:nvSpPr>
        <p:spPr>
          <a:xfrm>
            <a:off x="3093040" y="1989139"/>
            <a:ext cx="5070475" cy="284162"/>
          </a:xfrm>
          <a:prstGeom prst="rect">
            <a:avLst/>
          </a:prstGeom>
          <a:ln/>
        </p:spPr>
        <p:style>
          <a:lnRef idx="2">
            <a:schemeClr val="accent2"/>
          </a:lnRef>
          <a:fillRef idx="1">
            <a:schemeClr val="lt1"/>
          </a:fillRef>
          <a:effectRef idx="0">
            <a:schemeClr val="accent2"/>
          </a:effectRef>
          <a:fontRef idx="minor">
            <a:schemeClr val="dk1"/>
          </a:fontRef>
        </p:style>
        <p:txBody>
          <a:bodyPr lIns="54000" tIns="54000" rIns="54000" bIns="54000" anchor="ctr"/>
          <a:lstStyle>
            <a:defPPr>
              <a:defRPr lang="de-DE"/>
            </a:defPPr>
            <a:lvl1pPr algn="ctr">
              <a:defRPr sz="1400">
                <a:solidFill>
                  <a:schemeClr val="tx2"/>
                </a:solidFill>
              </a:defRPr>
            </a:lvl1pPr>
          </a:lstStyle>
          <a:p>
            <a:pPr algn="l">
              <a:defRPr/>
            </a:pPr>
            <a:r>
              <a:rPr lang="en-US" sz="1050" dirty="0">
                <a:solidFill>
                  <a:schemeClr val="tx1"/>
                </a:solidFill>
              </a:rPr>
              <a:t>Employees: 1,243 / Sales: 119 million euros / Balance sheet total: 162 million euros</a:t>
            </a:r>
            <a:endParaRPr lang="de-DE" sz="1050" dirty="0">
              <a:solidFill>
                <a:schemeClr val="tx1"/>
              </a:solidFill>
            </a:endParaRPr>
          </a:p>
        </p:txBody>
      </p:sp>
      <p:sp>
        <p:nvSpPr>
          <p:cNvPr id="2" name="Fußzeilenplatzhalter 3">
            <a:extLst>
              <a:ext uri="{FF2B5EF4-FFF2-40B4-BE49-F238E27FC236}">
                <a16:creationId xmlns:a16="http://schemas.microsoft.com/office/drawing/2014/main" id="{F49F87EB-CA5A-9988-89A0-D5BFF4490984}"/>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5533B3D4-73FF-9F6B-1989-C1946EEEC866}"/>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37</a:t>
            </a:fld>
            <a:endParaRPr lang="de-DE" altLang="de-DE">
              <a:solidFill>
                <a:srgbClr val="898989"/>
              </a:solidFill>
            </a:endParaRPr>
          </a:p>
        </p:txBody>
      </p:sp>
      <p:sp>
        <p:nvSpPr>
          <p:cNvPr id="6" name="Rechteck 5">
            <a:extLst>
              <a:ext uri="{FF2B5EF4-FFF2-40B4-BE49-F238E27FC236}">
                <a16:creationId xmlns:a16="http://schemas.microsoft.com/office/drawing/2014/main" id="{5FA4E9B1-589F-1A06-CB8F-3C5CC576F4FB}"/>
              </a:ext>
            </a:extLst>
          </p:cNvPr>
          <p:cNvSpPr/>
          <p:nvPr/>
        </p:nvSpPr>
        <p:spPr bwMode="gray">
          <a:xfrm>
            <a:off x="628650" y="1268413"/>
            <a:ext cx="1243012" cy="1006475"/>
          </a:xfrm>
          <a:prstGeom prst="rect">
            <a:avLst/>
          </a:prstGeom>
          <a:ln/>
        </p:spPr>
        <p:style>
          <a:lnRef idx="1">
            <a:schemeClr val="dk1"/>
          </a:lnRef>
          <a:fillRef idx="2">
            <a:schemeClr val="dk1"/>
          </a:fillRef>
          <a:effectRef idx="1">
            <a:schemeClr val="dk1"/>
          </a:effectRef>
          <a:fontRef idx="minor">
            <a:schemeClr val="dk1"/>
          </a:fontRef>
        </p:style>
        <p:txBody>
          <a:bodyPr lIns="54000" tIns="54000" rIns="54000" bIns="54000" anchor="ctr"/>
          <a:lstStyle/>
          <a:p>
            <a:pPr algn="ctr">
              <a:defRPr/>
            </a:pPr>
            <a:r>
              <a:rPr lang="de-DE" sz="1050" dirty="0">
                <a:solidFill>
                  <a:schemeClr val="tx1"/>
                </a:solidFill>
              </a:rPr>
              <a:t>Company</a:t>
            </a:r>
          </a:p>
        </p:txBody>
      </p:sp>
      <p:sp>
        <p:nvSpPr>
          <p:cNvPr id="7" name="Rechteck 6">
            <a:extLst>
              <a:ext uri="{FF2B5EF4-FFF2-40B4-BE49-F238E27FC236}">
                <a16:creationId xmlns:a16="http://schemas.microsoft.com/office/drawing/2014/main" id="{439834D7-51A1-CDDF-CEF9-590023A5FDE5}"/>
              </a:ext>
            </a:extLst>
          </p:cNvPr>
          <p:cNvSpPr/>
          <p:nvPr/>
        </p:nvSpPr>
        <p:spPr bwMode="gray">
          <a:xfrm>
            <a:off x="628650" y="2400301"/>
            <a:ext cx="1243012" cy="2198687"/>
          </a:xfrm>
          <a:prstGeom prst="rect">
            <a:avLst/>
          </a:prstGeom>
          <a:ln/>
        </p:spPr>
        <p:style>
          <a:lnRef idx="1">
            <a:schemeClr val="accent1"/>
          </a:lnRef>
          <a:fillRef idx="2">
            <a:schemeClr val="accent1"/>
          </a:fillRef>
          <a:effectRef idx="1">
            <a:schemeClr val="accent1"/>
          </a:effectRef>
          <a:fontRef idx="minor">
            <a:schemeClr val="dk1"/>
          </a:fontRef>
        </p:style>
        <p:txBody>
          <a:bodyPr lIns="54000" tIns="54000" rIns="54000" bIns="54000" anchor="ctr"/>
          <a:lstStyle/>
          <a:p>
            <a:pPr algn="ctr">
              <a:defRPr/>
            </a:pPr>
            <a:r>
              <a:rPr lang="de-DE" sz="1050" dirty="0">
                <a:solidFill>
                  <a:schemeClr val="tx1"/>
                </a:solidFill>
              </a:rPr>
              <a:t>Reporting</a:t>
            </a:r>
          </a:p>
        </p:txBody>
      </p:sp>
      <p:sp>
        <p:nvSpPr>
          <p:cNvPr id="8" name="Rechteck 7">
            <a:extLst>
              <a:ext uri="{FF2B5EF4-FFF2-40B4-BE49-F238E27FC236}">
                <a16:creationId xmlns:a16="http://schemas.microsoft.com/office/drawing/2014/main" id="{C4927654-B26B-A325-8236-7097517632DF}"/>
              </a:ext>
            </a:extLst>
          </p:cNvPr>
          <p:cNvSpPr/>
          <p:nvPr/>
        </p:nvSpPr>
        <p:spPr bwMode="gray">
          <a:xfrm>
            <a:off x="1966912" y="1627188"/>
            <a:ext cx="1028700" cy="284163"/>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Place, Age</a:t>
            </a:r>
          </a:p>
        </p:txBody>
      </p:sp>
      <p:sp>
        <p:nvSpPr>
          <p:cNvPr id="9" name="Rechteck 8">
            <a:extLst>
              <a:ext uri="{FF2B5EF4-FFF2-40B4-BE49-F238E27FC236}">
                <a16:creationId xmlns:a16="http://schemas.microsoft.com/office/drawing/2014/main" id="{E4D0A57D-28C3-95CE-E697-09C4F06794EA}"/>
              </a:ext>
            </a:extLst>
          </p:cNvPr>
          <p:cNvSpPr/>
          <p:nvPr/>
        </p:nvSpPr>
        <p:spPr bwMode="gray">
          <a:xfrm>
            <a:off x="1966912" y="1271588"/>
            <a:ext cx="1028700" cy="277813"/>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Products</a:t>
            </a:r>
          </a:p>
        </p:txBody>
      </p:sp>
      <p:sp>
        <p:nvSpPr>
          <p:cNvPr id="10" name="Rechteck 9">
            <a:extLst>
              <a:ext uri="{FF2B5EF4-FFF2-40B4-BE49-F238E27FC236}">
                <a16:creationId xmlns:a16="http://schemas.microsoft.com/office/drawing/2014/main" id="{F5207885-3DF5-32B0-FACD-1F663317AAE6}"/>
              </a:ext>
            </a:extLst>
          </p:cNvPr>
          <p:cNvSpPr/>
          <p:nvPr/>
        </p:nvSpPr>
        <p:spPr bwMode="gray">
          <a:xfrm>
            <a:off x="1966912" y="2397126"/>
            <a:ext cx="1028700" cy="277812"/>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Type</a:t>
            </a:r>
          </a:p>
        </p:txBody>
      </p:sp>
      <p:sp>
        <p:nvSpPr>
          <p:cNvPr id="11" name="Rechteck 10">
            <a:extLst>
              <a:ext uri="{FF2B5EF4-FFF2-40B4-BE49-F238E27FC236}">
                <a16:creationId xmlns:a16="http://schemas.microsoft.com/office/drawing/2014/main" id="{95FB5070-8DC0-A2DA-B1AD-C7E58B3C3E81}"/>
              </a:ext>
            </a:extLst>
          </p:cNvPr>
          <p:cNvSpPr/>
          <p:nvPr/>
        </p:nvSpPr>
        <p:spPr bwMode="gray">
          <a:xfrm>
            <a:off x="1966912" y="2746376"/>
            <a:ext cx="1028700" cy="277812"/>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err="1">
                <a:solidFill>
                  <a:schemeClr val="tx1"/>
                </a:solidFill>
              </a:rPr>
              <a:t>Scope</a:t>
            </a:r>
            <a:endParaRPr lang="de-DE" sz="1050" dirty="0">
              <a:solidFill>
                <a:schemeClr val="tx1"/>
              </a:solidFill>
            </a:endParaRPr>
          </a:p>
        </p:txBody>
      </p:sp>
      <p:sp>
        <p:nvSpPr>
          <p:cNvPr id="12" name="Rechteck 11">
            <a:extLst>
              <a:ext uri="{FF2B5EF4-FFF2-40B4-BE49-F238E27FC236}">
                <a16:creationId xmlns:a16="http://schemas.microsoft.com/office/drawing/2014/main" id="{01CB2525-CE54-B9B6-38A0-60146D293D7A}"/>
              </a:ext>
            </a:extLst>
          </p:cNvPr>
          <p:cNvSpPr/>
          <p:nvPr/>
        </p:nvSpPr>
        <p:spPr bwMode="gray">
          <a:xfrm>
            <a:off x="1966912" y="3098801"/>
            <a:ext cx="1028700" cy="1500187"/>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err="1">
                <a:solidFill>
                  <a:schemeClr val="tx1"/>
                </a:solidFill>
              </a:rPr>
              <a:t>Contect</a:t>
            </a:r>
            <a:endParaRPr lang="de-DE" sz="1050" dirty="0">
              <a:solidFill>
                <a:schemeClr val="tx1"/>
              </a:solidFill>
            </a:endParaRPr>
          </a:p>
        </p:txBody>
      </p:sp>
      <p:sp>
        <p:nvSpPr>
          <p:cNvPr id="14" name="Rechteck 13">
            <a:extLst>
              <a:ext uri="{FF2B5EF4-FFF2-40B4-BE49-F238E27FC236}">
                <a16:creationId xmlns:a16="http://schemas.microsoft.com/office/drawing/2014/main" id="{39CFD874-CB5D-E201-DAF5-1151BCE2EF8F}"/>
              </a:ext>
            </a:extLst>
          </p:cNvPr>
          <p:cNvSpPr/>
          <p:nvPr/>
        </p:nvSpPr>
        <p:spPr bwMode="gray">
          <a:xfrm>
            <a:off x="1966912" y="1990726"/>
            <a:ext cx="1028700" cy="284162"/>
          </a:xfrm>
          <a:prstGeom prst="rect">
            <a:avLst/>
          </a:prstGeom>
          <a:ln/>
        </p:spPr>
        <p:style>
          <a:lnRef idx="1">
            <a:schemeClr val="accent2"/>
          </a:lnRef>
          <a:fillRef idx="2">
            <a:schemeClr val="accent2"/>
          </a:fillRef>
          <a:effectRef idx="1">
            <a:schemeClr val="accent2"/>
          </a:effectRef>
          <a:fontRef idx="minor">
            <a:schemeClr val="dk1"/>
          </a:fontRef>
        </p:style>
        <p:txBody>
          <a:bodyPr lIns="54000" tIns="54000" rIns="54000" bIns="54000" anchor="ctr"/>
          <a:lstStyle/>
          <a:p>
            <a:pPr algn="ctr">
              <a:defRPr/>
            </a:pPr>
            <a:r>
              <a:rPr lang="de-DE" sz="1050" dirty="0">
                <a:solidFill>
                  <a:schemeClr val="tx1"/>
                </a:solidFill>
              </a:rPr>
              <a:t>Size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7"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kt 6" hidden="1">
            <a:extLst>
              <a:ext uri="{FF2B5EF4-FFF2-40B4-BE49-F238E27FC236}">
                <a16:creationId xmlns:a16="http://schemas.microsoft.com/office/drawing/2014/main" id="{27AAED77-78C7-1EF0-023C-93D893CDB9AC}"/>
              </a:ext>
            </a:extLst>
          </p:cNvPr>
          <p:cNvGraphicFramePr>
            <a:graphicFrameLocks noChangeAspect="1"/>
          </p:cNvGraphicFramePr>
          <p:nvPr>
            <p:custDataLst>
              <p:tags r:id="rId2"/>
            </p:custDataLst>
            <p:extLst>
              <p:ext uri="{D42A27DB-BD31-4B8C-83A1-F6EECF244321}">
                <p14:modId xmlns:p14="http://schemas.microsoft.com/office/powerpoint/2010/main" val="2625513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42" name="think-cell Folie" r:id="rId5" imgW="360" imgH="360" progId="TCLayout.ActiveDocument.1">
                  <p:embed/>
                </p:oleObj>
              </mc:Choice>
              <mc:Fallback>
                <p:oleObj name="think-cell Folie" r:id="rId5" imgW="360" imgH="360"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Titel 1">
            <a:extLst>
              <a:ext uri="{FF2B5EF4-FFF2-40B4-BE49-F238E27FC236}">
                <a16:creationId xmlns:a16="http://schemas.microsoft.com/office/drawing/2014/main" id="{CA300551-241E-D66E-2D6A-F645A4C514B6}"/>
              </a:ext>
            </a:extLst>
          </p:cNvPr>
          <p:cNvSpPr>
            <a:spLocks noGrp="1" noChangeArrowheads="1"/>
          </p:cNvSpPr>
          <p:nvPr>
            <p:ph type="title"/>
          </p:nvPr>
        </p:nvSpPr>
        <p:spPr/>
        <p:txBody>
          <a:bodyPr vert="horz"/>
          <a:lstStyle/>
          <a:p>
            <a:r>
              <a:rPr lang="de-DE" altLang="de-DE" dirty="0"/>
              <a:t>Further </a:t>
            </a:r>
            <a:r>
              <a:rPr lang="de-DE" altLang="de-DE" dirty="0" err="1"/>
              <a:t>examples</a:t>
            </a:r>
            <a:r>
              <a:rPr lang="de-DE" altLang="de-DE" dirty="0"/>
              <a:t> of </a:t>
            </a:r>
            <a:r>
              <a:rPr lang="de-DE" altLang="de-DE" dirty="0" err="1"/>
              <a:t>good</a:t>
            </a:r>
            <a:r>
              <a:rPr lang="de-DE" altLang="de-DE" dirty="0"/>
              <a:t> </a:t>
            </a:r>
            <a:r>
              <a:rPr lang="de-DE" altLang="de-DE" dirty="0" err="1"/>
              <a:t>practise</a:t>
            </a:r>
            <a:endParaRPr lang="de-DE" altLang="de-DE" dirty="0"/>
          </a:p>
        </p:txBody>
      </p:sp>
      <p:pic>
        <p:nvPicPr>
          <p:cNvPr id="63494" name="Grafik 10">
            <a:extLst>
              <a:ext uri="{FF2B5EF4-FFF2-40B4-BE49-F238E27FC236}">
                <a16:creationId xmlns:a16="http://schemas.microsoft.com/office/drawing/2014/main" id="{2BCF07EA-6AAE-E83D-1B9D-A568D57779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500" y="1046163"/>
            <a:ext cx="375761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Lenzing – GLOBAL FASHION AGENDA">
            <a:extLst>
              <a:ext uri="{FF2B5EF4-FFF2-40B4-BE49-F238E27FC236}">
                <a16:creationId xmlns:a16="http://schemas.microsoft.com/office/drawing/2014/main" id="{418C7BB3-0A9B-3464-BDF8-64AA89DCA8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104" t="22636" r="10516" b="24651"/>
          <a:stretch>
            <a:fillRect/>
          </a:stretch>
        </p:blipFill>
        <p:spPr bwMode="auto">
          <a:xfrm>
            <a:off x="3225006" y="3514224"/>
            <a:ext cx="11779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298F7CDB-7ED6-6556-8A42-BE352C27511E}"/>
              </a:ext>
            </a:extLst>
          </p:cNvPr>
          <p:cNvSpPr txBox="1"/>
          <p:nvPr/>
        </p:nvSpPr>
        <p:spPr>
          <a:xfrm>
            <a:off x="785019" y="4554037"/>
            <a:ext cx="4578350" cy="254000"/>
          </a:xfrm>
          <a:prstGeom prst="rect">
            <a:avLst/>
          </a:prstGeom>
          <a:noFill/>
        </p:spPr>
        <p:txBody>
          <a:bodyPr>
            <a:spAutoFit/>
          </a:bodyPr>
          <a:lstStyle/>
          <a:p>
            <a:pPr>
              <a:defRPr/>
            </a:pPr>
            <a:r>
              <a:rPr lang="de-DE" sz="1050" dirty="0">
                <a:solidFill>
                  <a:schemeClr val="tx2"/>
                </a:solidFill>
              </a:rPr>
              <a:t>Source: </a:t>
            </a:r>
            <a:r>
              <a:rPr lang="de-DE" sz="1050" dirty="0" err="1">
                <a:solidFill>
                  <a:schemeClr val="tx2"/>
                </a:solidFill>
              </a:rPr>
              <a:t>report</a:t>
            </a:r>
            <a:r>
              <a:rPr lang="de-DE" sz="1050" dirty="0">
                <a:solidFill>
                  <a:schemeClr val="tx2"/>
                </a:solidFill>
              </a:rPr>
              <a:t> of </a:t>
            </a:r>
            <a:r>
              <a:rPr lang="de-DE" sz="1050" dirty="0" err="1">
                <a:solidFill>
                  <a:schemeClr val="tx2"/>
                </a:solidFill>
              </a:rPr>
              <a:t>the</a:t>
            </a:r>
            <a:r>
              <a:rPr lang="de-DE" sz="1050" dirty="0">
                <a:solidFill>
                  <a:schemeClr val="tx2"/>
                </a:solidFill>
              </a:rPr>
              <a:t> EFRAG Task Force</a:t>
            </a:r>
          </a:p>
        </p:txBody>
      </p:sp>
      <p:pic>
        <p:nvPicPr>
          <p:cNvPr id="52230" name="Picture 6" descr="Versicherung, Vorsorge und Vermögensaufbau in Corona-Zeiten | Allianz">
            <a:extLst>
              <a:ext uri="{FF2B5EF4-FFF2-40B4-BE49-F238E27FC236}">
                <a16:creationId xmlns:a16="http://schemas.microsoft.com/office/drawing/2014/main" id="{D7455EE5-8527-E873-2DFB-F4B9A667E3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419" t="29456" r="6709" b="27936"/>
          <a:stretch>
            <a:fillRect/>
          </a:stretch>
        </p:blipFill>
        <p:spPr bwMode="auto">
          <a:xfrm>
            <a:off x="704056" y="2412499"/>
            <a:ext cx="1593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Neste Worldwide | Neste">
            <a:extLst>
              <a:ext uri="{FF2B5EF4-FFF2-40B4-BE49-F238E27FC236}">
                <a16:creationId xmlns:a16="http://schemas.microsoft.com/office/drawing/2014/main" id="{C6459D87-9D54-3AEB-148B-2913C078FD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8107" b="23181"/>
          <a:stretch>
            <a:fillRect/>
          </a:stretch>
        </p:blipFill>
        <p:spPr bwMode="auto">
          <a:xfrm>
            <a:off x="939006" y="1839412"/>
            <a:ext cx="21351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EnBW - Home | Facebook">
            <a:extLst>
              <a:ext uri="{FF2B5EF4-FFF2-40B4-BE49-F238E27FC236}">
                <a16:creationId xmlns:a16="http://schemas.microsoft.com/office/drawing/2014/main" id="{920DB9C1-01BE-4C7C-5CCD-FC266D896C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33148" b="37880"/>
          <a:stretch>
            <a:fillRect/>
          </a:stretch>
        </p:blipFill>
        <p:spPr bwMode="auto">
          <a:xfrm>
            <a:off x="629444" y="1137737"/>
            <a:ext cx="177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a:extLst>
              <a:ext uri="{FF2B5EF4-FFF2-40B4-BE49-F238E27FC236}">
                <a16:creationId xmlns:a16="http://schemas.microsoft.com/office/drawing/2014/main" id="{AF59FBB0-2BCC-560A-3239-3D8FFBFCA3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1706" y="3231649"/>
            <a:ext cx="14493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4" descr="Enel Russia - Wikipedia">
            <a:extLst>
              <a:ext uri="{FF2B5EF4-FFF2-40B4-BE49-F238E27FC236}">
                <a16:creationId xmlns:a16="http://schemas.microsoft.com/office/drawing/2014/main" id="{1819A376-A78A-7CA7-BD47-D2BE714039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7669" y="1096462"/>
            <a:ext cx="1406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16" descr="BNP Paribas – FINANCE">
            <a:extLst>
              <a:ext uri="{FF2B5EF4-FFF2-40B4-BE49-F238E27FC236}">
                <a16:creationId xmlns:a16="http://schemas.microsoft.com/office/drawing/2014/main" id="{9507DCB2-5A80-6E38-88AC-F4E054E0AA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3981" y="2687137"/>
            <a:ext cx="13509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8" descr="Peugeot erhält ein neues Markenzeichen – Design Tagebuch">
            <a:extLst>
              <a:ext uri="{FF2B5EF4-FFF2-40B4-BE49-F238E27FC236}">
                <a16:creationId xmlns:a16="http://schemas.microsoft.com/office/drawing/2014/main" id="{A478B16F-8479-68B3-91CA-37FBCDAD3C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8669" y="1790199"/>
            <a:ext cx="11890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0" descr="GlaxoSmithKline - Wikipedia">
            <a:extLst>
              <a:ext uri="{FF2B5EF4-FFF2-40B4-BE49-F238E27FC236}">
                <a16:creationId xmlns:a16="http://schemas.microsoft.com/office/drawing/2014/main" id="{707650C6-5536-CE2D-6787-7B334BBE7D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5281" y="3814262"/>
            <a:ext cx="6715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Grafik 22">
            <a:extLst>
              <a:ext uri="{FF2B5EF4-FFF2-40B4-BE49-F238E27FC236}">
                <a16:creationId xmlns:a16="http://schemas.microsoft.com/office/drawing/2014/main" id="{DF4B4BC4-D699-9211-E813-9EA7B82732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02775" y="2084388"/>
            <a:ext cx="3779838"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3">
            <a:extLst>
              <a:ext uri="{FF2B5EF4-FFF2-40B4-BE49-F238E27FC236}">
                <a16:creationId xmlns:a16="http://schemas.microsoft.com/office/drawing/2014/main" id="{7C55EBD1-672A-C9FF-9AD3-FBAFF405F935}"/>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3" name="Foliennummernplatzhalter 4">
            <a:extLst>
              <a:ext uri="{FF2B5EF4-FFF2-40B4-BE49-F238E27FC236}">
                <a16:creationId xmlns:a16="http://schemas.microsoft.com/office/drawing/2014/main" id="{DB89DB9C-1E36-B56E-EFF9-2775A9E5E188}"/>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38</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234"/>
                                        </p:tgtEl>
                                        <p:attrNameLst>
                                          <p:attrName>style.visibility</p:attrName>
                                        </p:attrNameLst>
                                      </p:cBhvr>
                                      <p:to>
                                        <p:strVal val="visible"/>
                                      </p:to>
                                    </p:set>
                                    <p:anim calcmode="lin" valueType="num">
                                      <p:cBhvr additive="base">
                                        <p:cTn id="7" dur="500" fill="hold"/>
                                        <p:tgtEl>
                                          <p:spTgt spid="52234"/>
                                        </p:tgtEl>
                                        <p:attrNameLst>
                                          <p:attrName>ppt_x</p:attrName>
                                        </p:attrNameLst>
                                      </p:cBhvr>
                                      <p:tavLst>
                                        <p:tav tm="0">
                                          <p:val>
                                            <p:strVal val="0-#ppt_w/2"/>
                                          </p:val>
                                        </p:tav>
                                        <p:tav tm="100000">
                                          <p:val>
                                            <p:strVal val="#ppt_x"/>
                                          </p:val>
                                        </p:tav>
                                      </p:tavLst>
                                    </p:anim>
                                    <p:anim calcmode="lin" valueType="num">
                                      <p:cBhvr additive="base">
                                        <p:cTn id="8" dur="500" fill="hold"/>
                                        <p:tgtEl>
                                          <p:spTgt spid="522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2238"/>
                                        </p:tgtEl>
                                        <p:attrNameLst>
                                          <p:attrName>style.visibility</p:attrName>
                                        </p:attrNameLst>
                                      </p:cBhvr>
                                      <p:to>
                                        <p:strVal val="visible"/>
                                      </p:to>
                                    </p:set>
                                    <p:anim calcmode="lin" valueType="num">
                                      <p:cBhvr additive="base">
                                        <p:cTn id="13" dur="500" fill="hold"/>
                                        <p:tgtEl>
                                          <p:spTgt spid="52238"/>
                                        </p:tgtEl>
                                        <p:attrNameLst>
                                          <p:attrName>ppt_x</p:attrName>
                                        </p:attrNameLst>
                                      </p:cBhvr>
                                      <p:tavLst>
                                        <p:tav tm="0">
                                          <p:val>
                                            <p:strVal val="0-#ppt_w/2"/>
                                          </p:val>
                                        </p:tav>
                                        <p:tav tm="100000">
                                          <p:val>
                                            <p:strVal val="#ppt_x"/>
                                          </p:val>
                                        </p:tav>
                                      </p:tavLst>
                                    </p:anim>
                                    <p:anim calcmode="lin" valueType="num">
                                      <p:cBhvr additive="base">
                                        <p:cTn id="14" dur="500" fill="hold"/>
                                        <p:tgtEl>
                                          <p:spTgt spid="522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0-#ppt_w/2"/>
                                          </p:val>
                                        </p:tav>
                                        <p:tav tm="100000">
                                          <p:val>
                                            <p:strVal val="#ppt_x"/>
                                          </p:val>
                                        </p:tav>
                                      </p:tavLst>
                                    </p:anim>
                                    <p:anim calcmode="lin" valueType="num">
                                      <p:cBhvr additive="base">
                                        <p:cTn id="20" dur="500" fill="hold"/>
                                        <p:tgtEl>
                                          <p:spTgt spid="522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2242"/>
                                        </p:tgtEl>
                                        <p:attrNameLst>
                                          <p:attrName>style.visibility</p:attrName>
                                        </p:attrNameLst>
                                      </p:cBhvr>
                                      <p:to>
                                        <p:strVal val="visible"/>
                                      </p:to>
                                    </p:set>
                                    <p:anim calcmode="lin" valueType="num">
                                      <p:cBhvr additive="base">
                                        <p:cTn id="25" dur="500" fill="hold"/>
                                        <p:tgtEl>
                                          <p:spTgt spid="52242"/>
                                        </p:tgtEl>
                                        <p:attrNameLst>
                                          <p:attrName>ppt_x</p:attrName>
                                        </p:attrNameLst>
                                      </p:cBhvr>
                                      <p:tavLst>
                                        <p:tav tm="0">
                                          <p:val>
                                            <p:strVal val="0-#ppt_w/2"/>
                                          </p:val>
                                        </p:tav>
                                        <p:tav tm="100000">
                                          <p:val>
                                            <p:strVal val="#ppt_x"/>
                                          </p:val>
                                        </p:tav>
                                      </p:tavLst>
                                    </p:anim>
                                    <p:anim calcmode="lin" valueType="num">
                                      <p:cBhvr additive="base">
                                        <p:cTn id="26" dur="500" fill="hold"/>
                                        <p:tgtEl>
                                          <p:spTgt spid="5224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2230"/>
                                        </p:tgtEl>
                                        <p:attrNameLst>
                                          <p:attrName>style.visibility</p:attrName>
                                        </p:attrNameLst>
                                      </p:cBhvr>
                                      <p:to>
                                        <p:strVal val="visible"/>
                                      </p:to>
                                    </p:set>
                                    <p:anim calcmode="lin" valueType="num">
                                      <p:cBhvr additive="base">
                                        <p:cTn id="31" dur="500" fill="hold"/>
                                        <p:tgtEl>
                                          <p:spTgt spid="52230"/>
                                        </p:tgtEl>
                                        <p:attrNameLst>
                                          <p:attrName>ppt_x</p:attrName>
                                        </p:attrNameLst>
                                      </p:cBhvr>
                                      <p:tavLst>
                                        <p:tav tm="0">
                                          <p:val>
                                            <p:strVal val="0-#ppt_w/2"/>
                                          </p:val>
                                        </p:tav>
                                        <p:tav tm="100000">
                                          <p:val>
                                            <p:strVal val="#ppt_x"/>
                                          </p:val>
                                        </p:tav>
                                      </p:tavLst>
                                    </p:anim>
                                    <p:anim calcmode="lin" valueType="num">
                                      <p:cBhvr additive="base">
                                        <p:cTn id="32"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2240"/>
                                        </p:tgtEl>
                                        <p:attrNameLst>
                                          <p:attrName>style.visibility</p:attrName>
                                        </p:attrNameLst>
                                      </p:cBhvr>
                                      <p:to>
                                        <p:strVal val="visible"/>
                                      </p:to>
                                    </p:set>
                                    <p:anim calcmode="lin" valueType="num">
                                      <p:cBhvr additive="base">
                                        <p:cTn id="37" dur="500" fill="hold"/>
                                        <p:tgtEl>
                                          <p:spTgt spid="52240"/>
                                        </p:tgtEl>
                                        <p:attrNameLst>
                                          <p:attrName>ppt_x</p:attrName>
                                        </p:attrNameLst>
                                      </p:cBhvr>
                                      <p:tavLst>
                                        <p:tav tm="0">
                                          <p:val>
                                            <p:strVal val="0-#ppt_w/2"/>
                                          </p:val>
                                        </p:tav>
                                        <p:tav tm="100000">
                                          <p:val>
                                            <p:strVal val="#ppt_x"/>
                                          </p:val>
                                        </p:tav>
                                      </p:tavLst>
                                    </p:anim>
                                    <p:anim calcmode="lin" valueType="num">
                                      <p:cBhvr additive="base">
                                        <p:cTn id="38" dur="500" fill="hold"/>
                                        <p:tgtEl>
                                          <p:spTgt spid="5224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2236"/>
                                        </p:tgtEl>
                                        <p:attrNameLst>
                                          <p:attrName>style.visibility</p:attrName>
                                        </p:attrNameLst>
                                      </p:cBhvr>
                                      <p:to>
                                        <p:strVal val="visible"/>
                                      </p:to>
                                    </p:set>
                                    <p:anim calcmode="lin" valueType="num">
                                      <p:cBhvr additive="base">
                                        <p:cTn id="43" dur="500" fill="hold"/>
                                        <p:tgtEl>
                                          <p:spTgt spid="52236"/>
                                        </p:tgtEl>
                                        <p:attrNameLst>
                                          <p:attrName>ppt_x</p:attrName>
                                        </p:attrNameLst>
                                      </p:cBhvr>
                                      <p:tavLst>
                                        <p:tav tm="0">
                                          <p:val>
                                            <p:strVal val="0-#ppt_w/2"/>
                                          </p:val>
                                        </p:tav>
                                        <p:tav tm="100000">
                                          <p:val>
                                            <p:strVal val="#ppt_x"/>
                                          </p:val>
                                        </p:tav>
                                      </p:tavLst>
                                    </p:anim>
                                    <p:anim calcmode="lin" valueType="num">
                                      <p:cBhvr additive="base">
                                        <p:cTn id="44" dur="500" fill="hold"/>
                                        <p:tgtEl>
                                          <p:spTgt spid="5223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2244"/>
                                        </p:tgtEl>
                                        <p:attrNameLst>
                                          <p:attrName>style.visibility</p:attrName>
                                        </p:attrNameLst>
                                      </p:cBhvr>
                                      <p:to>
                                        <p:strVal val="visible"/>
                                      </p:to>
                                    </p:set>
                                    <p:anim calcmode="lin" valueType="num">
                                      <p:cBhvr additive="base">
                                        <p:cTn id="49" dur="500" fill="hold"/>
                                        <p:tgtEl>
                                          <p:spTgt spid="52244"/>
                                        </p:tgtEl>
                                        <p:attrNameLst>
                                          <p:attrName>ppt_x</p:attrName>
                                        </p:attrNameLst>
                                      </p:cBhvr>
                                      <p:tavLst>
                                        <p:tav tm="0">
                                          <p:val>
                                            <p:strVal val="0-#ppt_w/2"/>
                                          </p:val>
                                        </p:tav>
                                        <p:tav tm="100000">
                                          <p:val>
                                            <p:strVal val="#ppt_x"/>
                                          </p:val>
                                        </p:tav>
                                      </p:tavLst>
                                    </p:anim>
                                    <p:anim calcmode="lin" valueType="num">
                                      <p:cBhvr additive="base">
                                        <p:cTn id="50" dur="500" fill="hold"/>
                                        <p:tgtEl>
                                          <p:spTgt spid="5224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2228"/>
                                        </p:tgtEl>
                                        <p:attrNameLst>
                                          <p:attrName>style.visibility</p:attrName>
                                        </p:attrNameLst>
                                      </p:cBhvr>
                                      <p:to>
                                        <p:strVal val="visible"/>
                                      </p:to>
                                    </p:set>
                                    <p:anim calcmode="lin" valueType="num">
                                      <p:cBhvr additive="base">
                                        <p:cTn id="55" dur="500" fill="hold"/>
                                        <p:tgtEl>
                                          <p:spTgt spid="52228"/>
                                        </p:tgtEl>
                                        <p:attrNameLst>
                                          <p:attrName>ppt_x</p:attrName>
                                        </p:attrNameLst>
                                      </p:cBhvr>
                                      <p:tavLst>
                                        <p:tav tm="0">
                                          <p:val>
                                            <p:strVal val="0-#ppt_w/2"/>
                                          </p:val>
                                        </p:tav>
                                        <p:tav tm="100000">
                                          <p:val>
                                            <p:strVal val="#ppt_x"/>
                                          </p:val>
                                        </p:tav>
                                      </p:tavLst>
                                    </p:anim>
                                    <p:anim calcmode="lin" valueType="num">
                                      <p:cBhvr additive="base">
                                        <p:cTn id="56"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kt 5" hidden="1">
            <a:extLst>
              <a:ext uri="{FF2B5EF4-FFF2-40B4-BE49-F238E27FC236}">
                <a16:creationId xmlns:a16="http://schemas.microsoft.com/office/drawing/2014/main" id="{729CC027-F12F-D8A4-23CF-C6541BC595F4}"/>
              </a:ext>
            </a:extLst>
          </p:cNvPr>
          <p:cNvGraphicFramePr>
            <a:graphicFrameLocks noChangeAspect="1"/>
          </p:cNvGraphicFramePr>
          <p:nvPr>
            <p:custDataLst>
              <p:tags r:id="rId2"/>
            </p:custDataLst>
            <p:extLst>
              <p:ext uri="{D42A27DB-BD31-4B8C-83A1-F6EECF244321}">
                <p14:modId xmlns:p14="http://schemas.microsoft.com/office/powerpoint/2010/main" val="235000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66" name="think-cell Folie" r:id="rId5" imgW="360" imgH="360" progId="TCLayout.ActiveDocument.1">
                  <p:embed/>
                </p:oleObj>
              </mc:Choice>
              <mc:Fallback>
                <p:oleObj name="think-cell Folie" r:id="rId5" imgW="360" imgH="360" progId="TCLayout.ActiveDocument.1">
                  <p:embed/>
                  <p:pic>
                    <p:nvPicPr>
                      <p:cNvPr id="0" name="Objek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39" name="Titel 1">
            <a:extLst>
              <a:ext uri="{FF2B5EF4-FFF2-40B4-BE49-F238E27FC236}">
                <a16:creationId xmlns:a16="http://schemas.microsoft.com/office/drawing/2014/main" id="{A2552724-4C4E-662D-AF6A-20AB67ED7BA6}"/>
              </a:ext>
            </a:extLst>
          </p:cNvPr>
          <p:cNvSpPr>
            <a:spLocks noGrp="1" noChangeArrowheads="1"/>
          </p:cNvSpPr>
          <p:nvPr>
            <p:ph type="title"/>
          </p:nvPr>
        </p:nvSpPr>
        <p:spPr/>
        <p:txBody>
          <a:bodyPr vert="horz"/>
          <a:lstStyle/>
          <a:p>
            <a:r>
              <a:rPr lang="de-DE" altLang="de-DE" dirty="0"/>
              <a:t>The </a:t>
            </a:r>
            <a:r>
              <a:rPr lang="de-DE" altLang="de-DE" dirty="0" err="1"/>
              <a:t>big</a:t>
            </a:r>
            <a:r>
              <a:rPr lang="de-DE" altLang="de-DE" dirty="0"/>
              <a:t> BUT…</a:t>
            </a:r>
          </a:p>
        </p:txBody>
      </p:sp>
      <p:sp>
        <p:nvSpPr>
          <p:cNvPr id="3" name="Inhaltsplatzhalter 2">
            <a:extLst>
              <a:ext uri="{FF2B5EF4-FFF2-40B4-BE49-F238E27FC236}">
                <a16:creationId xmlns:a16="http://schemas.microsoft.com/office/drawing/2014/main" id="{9221108D-CE45-7C02-AA45-8E6E124AA051}"/>
              </a:ext>
            </a:extLst>
          </p:cNvPr>
          <p:cNvSpPr>
            <a:spLocks noGrp="1" noChangeArrowheads="1"/>
          </p:cNvSpPr>
          <p:nvPr>
            <p:ph idx="1"/>
          </p:nvPr>
        </p:nvSpPr>
        <p:spPr/>
        <p:txBody>
          <a:bodyPr/>
          <a:lstStyle/>
          <a:p>
            <a:pPr marL="214313" indent="-214313"/>
            <a:r>
              <a:rPr lang="en-US" altLang="de-DE" sz="2000" dirty="0"/>
              <a:t>To map sustainable developments in the companies is one thing</a:t>
            </a:r>
          </a:p>
          <a:p>
            <a:pPr marL="214313" indent="-214313"/>
            <a:r>
              <a:rPr lang="en-US" altLang="de-DE" sz="2000" dirty="0"/>
              <a:t>In order to implement actual sustainable developments it is necessary:</a:t>
            </a:r>
            <a:endParaRPr lang="de-DE" altLang="de-DE" sz="2000" dirty="0"/>
          </a:p>
        </p:txBody>
      </p:sp>
      <p:sp>
        <p:nvSpPr>
          <p:cNvPr id="2" name="Fußzeilenplatzhalter 3">
            <a:extLst>
              <a:ext uri="{FF2B5EF4-FFF2-40B4-BE49-F238E27FC236}">
                <a16:creationId xmlns:a16="http://schemas.microsoft.com/office/drawing/2014/main" id="{1400599F-46E6-C39E-CC65-849779FE0675}"/>
              </a:ext>
            </a:extLst>
          </p:cNvPr>
          <p:cNvSpPr>
            <a:spLocks noGrp="1"/>
          </p:cNvSpPr>
          <p:nvPr>
            <p:ph type="ftr" sz="quarter" idx="11"/>
          </p:nvPr>
        </p:nvSpPr>
        <p:spPr/>
        <p:txBody>
          <a:bodyPr/>
          <a:lstStyle/>
          <a:p>
            <a:pPr>
              <a:defRPr/>
            </a:pPr>
            <a:r>
              <a:rPr lang="en-US" altLang="de-DE"/>
              <a:t>Fashion DIET</a:t>
            </a:r>
            <a:endParaRPr lang="de-DE" altLang="de-DE"/>
          </a:p>
        </p:txBody>
      </p:sp>
      <p:sp>
        <p:nvSpPr>
          <p:cNvPr id="6" name="Foliennummernplatzhalter 4">
            <a:extLst>
              <a:ext uri="{FF2B5EF4-FFF2-40B4-BE49-F238E27FC236}">
                <a16:creationId xmlns:a16="http://schemas.microsoft.com/office/drawing/2014/main" id="{823B7C3A-E094-009A-1B7A-0AEB4CCD52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39</a:t>
            </a:fld>
            <a:endParaRPr lang="de-DE" altLang="de-DE">
              <a:solidFill>
                <a:srgbClr val="898989"/>
              </a:solidFill>
            </a:endParaRPr>
          </a:p>
        </p:txBody>
      </p:sp>
      <p:sp>
        <p:nvSpPr>
          <p:cNvPr id="10" name="Textfeld 9">
            <a:extLst>
              <a:ext uri="{FF2B5EF4-FFF2-40B4-BE49-F238E27FC236}">
                <a16:creationId xmlns:a16="http://schemas.microsoft.com/office/drawing/2014/main" id="{6139024C-44A0-C25F-2810-D5DCCBE5698C}"/>
              </a:ext>
            </a:extLst>
          </p:cNvPr>
          <p:cNvSpPr txBox="1">
            <a:spLocks noChangeArrowheads="1"/>
          </p:cNvSpPr>
          <p:nvPr/>
        </p:nvSpPr>
        <p:spPr bwMode="auto">
          <a:xfrm>
            <a:off x="788988" y="3554968"/>
            <a:ext cx="7693026" cy="584775"/>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defPPr>
              <a:defRPr lang="de-DE"/>
            </a:defPPr>
            <a:lvl1pPr eaLnBrk="1" fontAlgn="auto" hangingPunct="1">
              <a:spcBef>
                <a:spcPts val="0"/>
              </a:spcBef>
              <a:spcAft>
                <a:spcPts val="0"/>
              </a:spcAft>
              <a:defRPr sz="1600" b="1" kern="0">
                <a:solidFill>
                  <a:prstClr val="black"/>
                </a:solidFill>
                <a:latin typeface="+mn-lt"/>
              </a:defRPr>
            </a:lvl1pPr>
          </a:lstStyle>
          <a:p>
            <a:r>
              <a:rPr lang="en-US" altLang="de-DE" dirty="0"/>
              <a:t>Discuss the following statement:</a:t>
            </a:r>
          </a:p>
          <a:p>
            <a:r>
              <a:rPr lang="en-US" altLang="de-DE" b="0" dirty="0"/>
              <a:t>“Regulation, and be it via reporting standards, will help along the way.”</a:t>
            </a:r>
            <a:endParaRPr lang="de-DE" altLang="de-DE" b="0" dirty="0"/>
          </a:p>
        </p:txBody>
      </p:sp>
      <p:sp>
        <p:nvSpPr>
          <p:cNvPr id="7" name="Rechteck: abgerundete Ecken 6">
            <a:extLst>
              <a:ext uri="{FF2B5EF4-FFF2-40B4-BE49-F238E27FC236}">
                <a16:creationId xmlns:a16="http://schemas.microsoft.com/office/drawing/2014/main" id="{6AE746EC-BA27-125B-C7EC-8F5B6E68C6C7}"/>
              </a:ext>
            </a:extLst>
          </p:cNvPr>
          <p:cNvSpPr/>
          <p:nvPr/>
        </p:nvSpPr>
        <p:spPr bwMode="gray">
          <a:xfrm>
            <a:off x="788988" y="2578100"/>
            <a:ext cx="2416175" cy="638175"/>
          </a:xfrm>
          <a:prstGeom prst="roundRect">
            <a:avLst/>
          </a:prstGeom>
          <a:solidFill>
            <a:srgbClr val="F2F8E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050" dirty="0">
                <a:solidFill>
                  <a:schemeClr val="tx1"/>
                </a:solidFill>
              </a:rPr>
              <a:t>CAPITAL</a:t>
            </a:r>
          </a:p>
        </p:txBody>
      </p:sp>
      <p:sp>
        <p:nvSpPr>
          <p:cNvPr id="11" name="Rechteck: abgerundete Ecken 10">
            <a:extLst>
              <a:ext uri="{FF2B5EF4-FFF2-40B4-BE49-F238E27FC236}">
                <a16:creationId xmlns:a16="http://schemas.microsoft.com/office/drawing/2014/main" id="{72E4FF95-0682-7601-BD56-93109DC22892}"/>
              </a:ext>
            </a:extLst>
          </p:cNvPr>
          <p:cNvSpPr/>
          <p:nvPr/>
        </p:nvSpPr>
        <p:spPr bwMode="gray">
          <a:xfrm>
            <a:off x="3425825" y="2578100"/>
            <a:ext cx="2417763" cy="638175"/>
          </a:xfrm>
          <a:prstGeom prst="roundRect">
            <a:avLst/>
          </a:prstGeom>
          <a:solidFill>
            <a:srgbClr val="E1EFE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cap="all" dirty="0">
                <a:solidFill>
                  <a:schemeClr val="tx1"/>
                </a:solidFill>
              </a:rPr>
              <a:t>Understanding of the capital providers</a:t>
            </a:r>
          </a:p>
        </p:txBody>
      </p:sp>
      <p:sp>
        <p:nvSpPr>
          <p:cNvPr id="12" name="Rechteck: abgerundete Ecken 11">
            <a:extLst>
              <a:ext uri="{FF2B5EF4-FFF2-40B4-BE49-F238E27FC236}">
                <a16:creationId xmlns:a16="http://schemas.microsoft.com/office/drawing/2014/main" id="{383892C2-7711-4DF8-C9AB-96A31BC7EC66}"/>
              </a:ext>
            </a:extLst>
          </p:cNvPr>
          <p:cNvSpPr/>
          <p:nvPr/>
        </p:nvSpPr>
        <p:spPr bwMode="gray">
          <a:xfrm>
            <a:off x="6064250" y="2578100"/>
            <a:ext cx="2417763" cy="638175"/>
          </a:xfrm>
          <a:prstGeom prst="round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050" cap="all" dirty="0" err="1">
                <a:solidFill>
                  <a:schemeClr val="tx1"/>
                </a:solidFill>
              </a:rPr>
              <a:t>working</a:t>
            </a:r>
            <a:r>
              <a:rPr lang="de-DE" sz="1050" cap="all" dirty="0">
                <a:solidFill>
                  <a:schemeClr val="tx1"/>
                </a:solidFill>
              </a:rPr>
              <a:t> </a:t>
            </a:r>
            <a:r>
              <a:rPr lang="de-DE" sz="1050" cap="all" dirty="0" err="1">
                <a:solidFill>
                  <a:schemeClr val="tx1"/>
                </a:solidFill>
              </a:rPr>
              <a:t>business</a:t>
            </a:r>
            <a:r>
              <a:rPr lang="de-DE" sz="1050" cap="all" dirty="0">
                <a:solidFill>
                  <a:schemeClr val="tx1"/>
                </a:solidFill>
              </a:rPr>
              <a:t> </a:t>
            </a:r>
            <a:r>
              <a:rPr lang="de-DE" sz="1050" cap="all" dirty="0" err="1">
                <a:solidFill>
                  <a:schemeClr val="tx1"/>
                </a:solidFill>
              </a:rPr>
              <a:t>cases</a:t>
            </a:r>
            <a:endParaRPr lang="de-DE" sz="1050" cap="all"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7"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4B1C4-5900-4383-95A7-1C8E9515F0B7}"/>
              </a:ext>
            </a:extLst>
          </p:cNvPr>
          <p:cNvSpPr>
            <a:spLocks noGrp="1"/>
          </p:cNvSpPr>
          <p:nvPr>
            <p:ph type="title"/>
          </p:nvPr>
        </p:nvSpPr>
        <p:spPr/>
        <p:txBody>
          <a:bodyPr/>
          <a:lstStyle/>
          <a:p>
            <a:r>
              <a:rPr lang="de-DE" dirty="0"/>
              <a:t>Transparency </a:t>
            </a:r>
            <a:r>
              <a:rPr lang="de-DE" dirty="0" err="1"/>
              <a:t>involves</a:t>
            </a:r>
            <a:r>
              <a:rPr lang="de-DE" dirty="0"/>
              <a:t>…</a:t>
            </a:r>
          </a:p>
        </p:txBody>
      </p:sp>
      <p:sp>
        <p:nvSpPr>
          <p:cNvPr id="3" name="Inhaltsplatzhalter 2">
            <a:extLst>
              <a:ext uri="{FF2B5EF4-FFF2-40B4-BE49-F238E27FC236}">
                <a16:creationId xmlns:a16="http://schemas.microsoft.com/office/drawing/2014/main" id="{BD562B73-24FB-44BC-817F-8E67A82E51FD}"/>
              </a:ext>
            </a:extLst>
          </p:cNvPr>
          <p:cNvSpPr>
            <a:spLocks noGrp="1"/>
          </p:cNvSpPr>
          <p:nvPr>
            <p:ph idx="1"/>
          </p:nvPr>
        </p:nvSpPr>
        <p:spPr/>
        <p:txBody>
          <a:bodyPr/>
          <a:lstStyle/>
          <a:p>
            <a:pPr marL="0" indent="0">
              <a:buNone/>
            </a:pPr>
            <a:r>
              <a:rPr lang="en-US" dirty="0"/>
              <a:t>“The corporate disclosure of: </a:t>
            </a:r>
          </a:p>
          <a:p>
            <a:pPr marL="457200" indent="-457200">
              <a:buAutoNum type="arabicParenBoth"/>
            </a:pPr>
            <a:r>
              <a:rPr lang="en-US" dirty="0"/>
              <a:t>the names of the suppliers involved in producing the firm’s products; </a:t>
            </a:r>
          </a:p>
          <a:p>
            <a:pPr marL="457200" indent="-457200">
              <a:buAutoNum type="arabicParenBoth"/>
            </a:pPr>
            <a:r>
              <a:rPr lang="en-US" dirty="0"/>
              <a:t>information about the sustainability conditions within these suppliers’ facilities; and </a:t>
            </a:r>
          </a:p>
          <a:p>
            <a:pPr marL="457200" indent="-457200">
              <a:buAutoNum type="arabicParenBoth"/>
            </a:pPr>
            <a:r>
              <a:rPr lang="en-US" dirty="0"/>
              <a:t>the buying firms’ purchasing practices”</a:t>
            </a:r>
          </a:p>
          <a:p>
            <a:pPr marL="457200" indent="-457200">
              <a:buAutoNum type="arabicParenBoth"/>
            </a:pPr>
            <a:endParaRPr lang="en-US" dirty="0"/>
          </a:p>
          <a:p>
            <a:pPr marL="457200" indent="-457200">
              <a:buAutoNum type="arabicParenBoth"/>
            </a:pPr>
            <a:endParaRPr lang="en-US" dirty="0"/>
          </a:p>
          <a:p>
            <a:pPr marL="0" indent="0">
              <a:buNone/>
            </a:pPr>
            <a:r>
              <a:rPr lang="en-US" dirty="0"/>
              <a:t>						(</a:t>
            </a:r>
            <a:r>
              <a:rPr lang="en-US" dirty="0" err="1"/>
              <a:t>Egels-Zandenet</a:t>
            </a:r>
            <a:r>
              <a:rPr lang="en-US" dirty="0"/>
              <a:t> al., 2015, p. 96)</a:t>
            </a:r>
            <a:endParaRPr lang="de-DE" dirty="0"/>
          </a:p>
          <a:p>
            <a:pPr marL="0" indent="0">
              <a:buNone/>
            </a:pPr>
            <a:endParaRPr lang="en-US" dirty="0"/>
          </a:p>
        </p:txBody>
      </p:sp>
      <p:sp>
        <p:nvSpPr>
          <p:cNvPr id="4" name="Fußzeilenplatzhalter 3">
            <a:extLst>
              <a:ext uri="{FF2B5EF4-FFF2-40B4-BE49-F238E27FC236}">
                <a16:creationId xmlns:a16="http://schemas.microsoft.com/office/drawing/2014/main" id="{77CE6232-099A-49D5-8342-170CE1520F7C}"/>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BC5A7327-B21F-43EF-8E9D-2CC84C1FFC67}"/>
              </a:ext>
            </a:extLst>
          </p:cNvPr>
          <p:cNvSpPr>
            <a:spLocks noGrp="1"/>
          </p:cNvSpPr>
          <p:nvPr>
            <p:ph type="sldNum" sz="quarter" idx="12"/>
          </p:nvPr>
        </p:nvSpPr>
        <p:spPr/>
        <p:txBody>
          <a:bodyPr/>
          <a:lstStyle/>
          <a:p>
            <a:pPr>
              <a:defRPr/>
            </a:pPr>
            <a:fld id="{F2367A23-859F-4527-99AB-CEE707F84F5E}" type="slidenum">
              <a:rPr lang="de-DE" altLang="de-DE" smtClean="0"/>
              <a:pPr>
                <a:defRPr/>
              </a:pPr>
              <a:t>4</a:t>
            </a:fld>
            <a:endParaRPr lang="de-DE" altLang="de-DE"/>
          </a:p>
        </p:txBody>
      </p:sp>
    </p:spTree>
    <p:extLst>
      <p:ext uri="{BB962C8B-B14F-4D97-AF65-F5344CB8AC3E}">
        <p14:creationId xmlns:p14="http://schemas.microsoft.com/office/powerpoint/2010/main" val="1525631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kt 7" hidden="1">
            <a:extLst>
              <a:ext uri="{FF2B5EF4-FFF2-40B4-BE49-F238E27FC236}">
                <a16:creationId xmlns:a16="http://schemas.microsoft.com/office/drawing/2014/main" id="{06207863-1B59-4FDD-60CF-9DF476730EE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91" name="think-cell Folie" r:id="rId4" imgW="344" imgH="344" progId="TCLayout.ActiveDocument.1">
                  <p:embed/>
                </p:oleObj>
              </mc:Choice>
              <mc:Fallback>
                <p:oleObj name="think-cell Folie" r:id="rId4" imgW="344" imgH="344" progId="TCLayout.ActiveDocument.1">
                  <p:embed/>
                  <p:pic>
                    <p:nvPicPr>
                      <p:cNvPr id="0" name="Objek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9" name="Titel 5">
            <a:extLst>
              <a:ext uri="{FF2B5EF4-FFF2-40B4-BE49-F238E27FC236}">
                <a16:creationId xmlns:a16="http://schemas.microsoft.com/office/drawing/2014/main" id="{8819819C-C4D5-9928-26BF-8FCB6B366675}"/>
              </a:ext>
            </a:extLst>
          </p:cNvPr>
          <p:cNvSpPr>
            <a:spLocks noGrp="1" noChangeArrowheads="1"/>
          </p:cNvSpPr>
          <p:nvPr>
            <p:ph type="title"/>
          </p:nvPr>
        </p:nvSpPr>
        <p:spPr>
          <a:xfrm>
            <a:off x="623888" y="1282700"/>
            <a:ext cx="7886700" cy="2139950"/>
          </a:xfrm>
        </p:spPr>
        <p:txBody>
          <a:bodyPr/>
          <a:lstStyle/>
          <a:p>
            <a:r>
              <a:rPr lang="de-DE" altLang="de-DE"/>
              <a:t>Where we go to?</a:t>
            </a:r>
          </a:p>
        </p:txBody>
      </p:sp>
      <p:sp>
        <p:nvSpPr>
          <p:cNvPr id="4" name="Fußzeilenplatzhalter 3">
            <a:extLst>
              <a:ext uri="{FF2B5EF4-FFF2-40B4-BE49-F238E27FC236}">
                <a16:creationId xmlns:a16="http://schemas.microsoft.com/office/drawing/2014/main" id="{3BD4D1CA-1AAB-99FF-388C-A4977B53AB58}"/>
              </a:ext>
            </a:extLst>
          </p:cNvPr>
          <p:cNvSpPr>
            <a:spLocks noGrp="1"/>
          </p:cNvSpPr>
          <p:nvPr>
            <p:ph type="ftr" sz="quarter" idx="11"/>
          </p:nvPr>
        </p:nvSpPr>
        <p:spPr/>
        <p:txBody>
          <a:bodyPr/>
          <a:lstStyle/>
          <a:p>
            <a:pPr>
              <a:defRPr/>
            </a:pPr>
            <a:r>
              <a:rPr lang="en-US" altLang="de-DE"/>
              <a:t>Fashion DIET</a:t>
            </a:r>
            <a:endParaRPr lang="de-DE" altLang="de-DE"/>
          </a:p>
        </p:txBody>
      </p:sp>
      <p:sp>
        <p:nvSpPr>
          <p:cNvPr id="34822" name="Foliennummernplatzhalter 4">
            <a:extLst>
              <a:ext uri="{FF2B5EF4-FFF2-40B4-BE49-F238E27FC236}">
                <a16:creationId xmlns:a16="http://schemas.microsoft.com/office/drawing/2014/main" id="{7BBB7283-7E0C-5B90-A795-6A36CC419A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60294C2-67AA-431A-9FB3-0E1D2036647B}" type="slidenum">
              <a:rPr lang="de-DE" altLang="de-DE" smtClean="0">
                <a:solidFill>
                  <a:srgbClr val="898989"/>
                </a:solidFill>
              </a:rPr>
              <a:pPr/>
              <a:t>40</a:t>
            </a:fld>
            <a:endParaRPr lang="de-DE" altLang="de-DE">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kt 6" hidden="1">
            <a:extLst>
              <a:ext uri="{FF2B5EF4-FFF2-40B4-BE49-F238E27FC236}">
                <a16:creationId xmlns:a16="http://schemas.microsoft.com/office/drawing/2014/main" id="{7E6B5523-31D4-B170-0E7E-6DA17648BA35}"/>
              </a:ext>
            </a:extLst>
          </p:cNvPr>
          <p:cNvGraphicFramePr>
            <a:graphicFrameLocks noChangeAspect="1"/>
          </p:cNvGraphicFramePr>
          <p:nvPr>
            <p:custDataLst>
              <p:tags r:id="rId2"/>
            </p:custDataLst>
            <p:extLst>
              <p:ext uri="{D42A27DB-BD31-4B8C-83A1-F6EECF244321}">
                <p14:modId xmlns:p14="http://schemas.microsoft.com/office/powerpoint/2010/main" val="3358327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4" name="think-cell Folie" r:id="rId5" imgW="360" imgH="360" progId="TCLayout.ActiveDocument.1">
                  <p:embed/>
                </p:oleObj>
              </mc:Choice>
              <mc:Fallback>
                <p:oleObj name="think-cell Folie" r:id="rId5" imgW="360" imgH="360"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3" name="Titel 1">
            <a:extLst>
              <a:ext uri="{FF2B5EF4-FFF2-40B4-BE49-F238E27FC236}">
                <a16:creationId xmlns:a16="http://schemas.microsoft.com/office/drawing/2014/main" id="{824DCCEE-326D-F944-7151-220BBC9D925F}"/>
              </a:ext>
            </a:extLst>
          </p:cNvPr>
          <p:cNvSpPr>
            <a:spLocks noGrp="1" noChangeArrowheads="1"/>
          </p:cNvSpPr>
          <p:nvPr>
            <p:ph type="title"/>
          </p:nvPr>
        </p:nvSpPr>
        <p:spPr/>
        <p:txBody>
          <a:bodyPr vert="horz"/>
          <a:lstStyle/>
          <a:p>
            <a:r>
              <a:rPr lang="en-US" altLang="de-DE" dirty="0"/>
              <a:t>Necessity of sustainability reporting requirements</a:t>
            </a:r>
            <a:endParaRPr lang="de-DE" altLang="de-DE" dirty="0"/>
          </a:p>
        </p:txBody>
      </p:sp>
      <p:graphicFrame>
        <p:nvGraphicFramePr>
          <p:cNvPr id="6" name="Diagramm 5">
            <a:extLst>
              <a:ext uri="{FF2B5EF4-FFF2-40B4-BE49-F238E27FC236}">
                <a16:creationId xmlns:a16="http://schemas.microsoft.com/office/drawing/2014/main" id="{BDA30F2B-DF91-0BC7-CD63-2164DC167CF6}"/>
              </a:ext>
            </a:extLst>
          </p:cNvPr>
          <p:cNvGraphicFramePr/>
          <p:nvPr>
            <p:extLst>
              <p:ext uri="{D42A27DB-BD31-4B8C-83A1-F6EECF244321}">
                <p14:modId xmlns:p14="http://schemas.microsoft.com/office/powerpoint/2010/main" val="1409958714"/>
              </p:ext>
            </p:extLst>
          </p:nvPr>
        </p:nvGraphicFramePr>
        <p:xfrm>
          <a:off x="720725" y="1516625"/>
          <a:ext cx="6096000" cy="3000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feld 8">
            <a:extLst>
              <a:ext uri="{FF2B5EF4-FFF2-40B4-BE49-F238E27FC236}">
                <a16:creationId xmlns:a16="http://schemas.microsoft.com/office/drawing/2014/main" id="{B921AC64-C93A-7A48-E693-70AB5D78E275}"/>
              </a:ext>
            </a:extLst>
          </p:cNvPr>
          <p:cNvSpPr txBox="1"/>
          <p:nvPr/>
        </p:nvSpPr>
        <p:spPr>
          <a:xfrm>
            <a:off x="6590602" y="3811407"/>
            <a:ext cx="2443162" cy="83099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defPPr>
              <a:defRPr lang="de-DE"/>
            </a:defPPr>
            <a:lvl1pPr eaLnBrk="1" fontAlgn="auto" hangingPunct="1">
              <a:spcBef>
                <a:spcPts val="0"/>
              </a:spcBef>
              <a:spcAft>
                <a:spcPts val="0"/>
              </a:spcAft>
              <a:defRPr sz="1600" b="1" kern="0">
                <a:solidFill>
                  <a:prstClr val="black"/>
                </a:solidFill>
              </a:defRPr>
            </a:lvl1pPr>
            <a:lvl2pPr>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a:defRPr>
                <a:solidFill>
                  <a:schemeClr val="tx1"/>
                </a:solidFill>
                <a:latin typeface="Verdana" panose="020B0604030504040204" pitchFamily="34" charset="0"/>
              </a:defRPr>
            </a:lvl4pPr>
            <a:lvl5pPr>
              <a:defRPr>
                <a:solidFill>
                  <a:schemeClr val="tx1"/>
                </a:solidFill>
                <a:latin typeface="Verdana" panose="020B0604030504040204" pitchFamily="34" charset="0"/>
              </a:defRPr>
            </a:lvl5pPr>
            <a:lvl6pPr>
              <a:defRPr>
                <a:solidFill>
                  <a:schemeClr val="tx1"/>
                </a:solidFill>
                <a:latin typeface="Verdana" panose="020B0604030504040204" pitchFamily="34" charset="0"/>
              </a:defRPr>
            </a:lvl6pPr>
            <a:lvl7pPr>
              <a:defRPr>
                <a:solidFill>
                  <a:schemeClr val="tx1"/>
                </a:solidFill>
                <a:latin typeface="Verdana" panose="020B0604030504040204" pitchFamily="34" charset="0"/>
              </a:defRPr>
            </a:lvl7pPr>
            <a:lvl8pPr>
              <a:defRPr>
                <a:solidFill>
                  <a:schemeClr val="tx1"/>
                </a:solidFill>
                <a:latin typeface="Verdana" panose="020B0604030504040204" pitchFamily="34" charset="0"/>
              </a:defRPr>
            </a:lvl8pPr>
            <a:lvl9pPr>
              <a:defRPr>
                <a:solidFill>
                  <a:schemeClr val="tx1"/>
                </a:solidFill>
                <a:latin typeface="Verdana" panose="020B0604030504040204" pitchFamily="34" charset="0"/>
              </a:defRPr>
            </a:lvl9pPr>
          </a:lstStyle>
          <a:p>
            <a:r>
              <a:rPr lang="en-US" dirty="0">
                <a:latin typeface="+mn-lt"/>
              </a:rPr>
              <a:t>Discuss: </a:t>
            </a:r>
            <a:r>
              <a:rPr lang="en-US" b="0" dirty="0">
                <a:latin typeface="+mn-lt"/>
              </a:rPr>
              <a:t>Is the dominance of financial aspects eroding? </a:t>
            </a:r>
          </a:p>
        </p:txBody>
      </p:sp>
      <p:sp>
        <p:nvSpPr>
          <p:cNvPr id="10" name="Textfeld 9">
            <a:extLst>
              <a:ext uri="{FF2B5EF4-FFF2-40B4-BE49-F238E27FC236}">
                <a16:creationId xmlns:a16="http://schemas.microsoft.com/office/drawing/2014/main" id="{27930354-35B4-7E8E-6A9B-214766980A8E}"/>
              </a:ext>
            </a:extLst>
          </p:cNvPr>
          <p:cNvSpPr txBox="1"/>
          <p:nvPr/>
        </p:nvSpPr>
        <p:spPr>
          <a:xfrm>
            <a:off x="6120004" y="1316517"/>
            <a:ext cx="2687637" cy="415925"/>
          </a:xfrm>
          <a:prstGeom prst="rect">
            <a:avLst/>
          </a:prstGeom>
          <a:noFill/>
        </p:spPr>
        <p:txBody>
          <a:bodyPr>
            <a:spAutoFit/>
          </a:bodyPr>
          <a:lstStyle/>
          <a:p>
            <a:pPr>
              <a:defRPr/>
            </a:pPr>
            <a:r>
              <a:rPr lang="en-US" sz="1050" i="1" dirty="0"/>
              <a:t>Contrary to the study by Baumgartner et al. </a:t>
            </a:r>
          </a:p>
        </p:txBody>
      </p:sp>
      <p:sp>
        <p:nvSpPr>
          <p:cNvPr id="2" name="Fußzeilenplatzhalter 3">
            <a:extLst>
              <a:ext uri="{FF2B5EF4-FFF2-40B4-BE49-F238E27FC236}">
                <a16:creationId xmlns:a16="http://schemas.microsoft.com/office/drawing/2014/main" id="{92B44BD6-4FD5-433C-2EF4-5D1533452AEE}"/>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3" name="Foliennummernplatzhalter 4">
            <a:extLst>
              <a:ext uri="{FF2B5EF4-FFF2-40B4-BE49-F238E27FC236}">
                <a16:creationId xmlns:a16="http://schemas.microsoft.com/office/drawing/2014/main" id="{D79EC799-F4BF-4392-6DE6-DFA5FE81E948}"/>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41</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kt 5" hidden="1">
            <a:extLst>
              <a:ext uri="{FF2B5EF4-FFF2-40B4-BE49-F238E27FC236}">
                <a16:creationId xmlns:a16="http://schemas.microsoft.com/office/drawing/2014/main" id="{CB6F5EAA-161F-B83B-5D56-8EECF6A6A81D}"/>
              </a:ext>
            </a:extLst>
          </p:cNvPr>
          <p:cNvGraphicFramePr>
            <a:graphicFrameLocks noChangeAspect="1"/>
          </p:cNvGraphicFramePr>
          <p:nvPr>
            <p:custDataLst>
              <p:tags r:id="rId2"/>
            </p:custDataLst>
            <p:extLst>
              <p:ext uri="{D42A27DB-BD31-4B8C-83A1-F6EECF244321}">
                <p14:modId xmlns:p14="http://schemas.microsoft.com/office/powerpoint/2010/main" val="2958788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9" name="think-cell Folie" r:id="rId5" imgW="360" imgH="360" progId="TCLayout.ActiveDocument.1">
                  <p:embed/>
                </p:oleObj>
              </mc:Choice>
              <mc:Fallback>
                <p:oleObj name="think-cell Folie" r:id="rId5" imgW="360" imgH="360" progId="TCLayout.ActiveDocument.1">
                  <p:embed/>
                  <p:pic>
                    <p:nvPicPr>
                      <p:cNvPr id="0" name="Objek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59" name="Titel 1">
            <a:extLst>
              <a:ext uri="{FF2B5EF4-FFF2-40B4-BE49-F238E27FC236}">
                <a16:creationId xmlns:a16="http://schemas.microsoft.com/office/drawing/2014/main" id="{24E5F6F7-B562-440A-9B4E-F0F529CA58F2}"/>
              </a:ext>
            </a:extLst>
          </p:cNvPr>
          <p:cNvSpPr>
            <a:spLocks noGrp="1" noChangeArrowheads="1"/>
          </p:cNvSpPr>
          <p:nvPr>
            <p:ph type="title"/>
          </p:nvPr>
        </p:nvSpPr>
        <p:spPr/>
        <p:txBody>
          <a:bodyPr vert="horz"/>
          <a:lstStyle/>
          <a:p>
            <a:r>
              <a:rPr lang="en-US" altLang="de-DE" dirty="0"/>
              <a:t>Reporting standards to be used and place of reporting</a:t>
            </a:r>
            <a:endParaRPr lang="de-DE" altLang="de-DE" dirty="0"/>
          </a:p>
        </p:txBody>
      </p:sp>
      <p:sp>
        <p:nvSpPr>
          <p:cNvPr id="2" name="Fußzeilenplatzhalter 3">
            <a:extLst>
              <a:ext uri="{FF2B5EF4-FFF2-40B4-BE49-F238E27FC236}">
                <a16:creationId xmlns:a16="http://schemas.microsoft.com/office/drawing/2014/main" id="{D1582914-5772-C8EC-5DCE-0200F9CB0DE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3" name="Foliennummernplatzhalter 4">
            <a:extLst>
              <a:ext uri="{FF2B5EF4-FFF2-40B4-BE49-F238E27FC236}">
                <a16:creationId xmlns:a16="http://schemas.microsoft.com/office/drawing/2014/main" id="{76ECF9B0-77C2-F386-1827-3842139B8B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42</a:t>
            </a:fld>
            <a:endParaRPr lang="de-DE" altLang="de-DE" dirty="0">
              <a:solidFill>
                <a:srgbClr val="898989"/>
              </a:solidFill>
            </a:endParaRPr>
          </a:p>
        </p:txBody>
      </p:sp>
      <p:sp>
        <p:nvSpPr>
          <p:cNvPr id="45064" name="Textfeld 15">
            <a:extLst>
              <a:ext uri="{FF2B5EF4-FFF2-40B4-BE49-F238E27FC236}">
                <a16:creationId xmlns:a16="http://schemas.microsoft.com/office/drawing/2014/main" id="{713EAD5B-2C65-7899-E931-ABD154D93AAA}"/>
              </a:ext>
            </a:extLst>
          </p:cNvPr>
          <p:cNvSpPr txBox="1">
            <a:spLocks noChangeArrowheads="1"/>
          </p:cNvSpPr>
          <p:nvPr/>
        </p:nvSpPr>
        <p:spPr bwMode="auto">
          <a:xfrm>
            <a:off x="607595" y="1916538"/>
            <a:ext cx="23568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600" dirty="0">
                <a:latin typeface="+mn-lt"/>
              </a:rPr>
              <a:t>From no consistent source so far to the Vision of the EU Commission</a:t>
            </a:r>
          </a:p>
        </p:txBody>
      </p:sp>
      <p:sp>
        <p:nvSpPr>
          <p:cNvPr id="19" name="Textfeld 18">
            <a:extLst>
              <a:ext uri="{FF2B5EF4-FFF2-40B4-BE49-F238E27FC236}">
                <a16:creationId xmlns:a16="http://schemas.microsoft.com/office/drawing/2014/main" id="{8C87C753-3C0D-5D47-03B1-8A738956FCCD}"/>
              </a:ext>
            </a:extLst>
          </p:cNvPr>
          <p:cNvSpPr txBox="1">
            <a:spLocks noChangeArrowheads="1"/>
          </p:cNvSpPr>
          <p:nvPr/>
        </p:nvSpPr>
        <p:spPr bwMode="auto">
          <a:xfrm>
            <a:off x="4001055" y="1234842"/>
            <a:ext cx="20651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de-DE" sz="1600" dirty="0">
                <a:latin typeface="+mn-lt"/>
              </a:rPr>
              <a:t>EU-wide single source:</a:t>
            </a:r>
          </a:p>
        </p:txBody>
      </p:sp>
      <p:sp>
        <p:nvSpPr>
          <p:cNvPr id="17" name="Pfeil: nach rechts 16">
            <a:extLst>
              <a:ext uri="{FF2B5EF4-FFF2-40B4-BE49-F238E27FC236}">
                <a16:creationId xmlns:a16="http://schemas.microsoft.com/office/drawing/2014/main" id="{FB92DF5A-1108-8944-8802-74B9450CA16A}"/>
              </a:ext>
            </a:extLst>
          </p:cNvPr>
          <p:cNvSpPr/>
          <p:nvPr/>
        </p:nvSpPr>
        <p:spPr bwMode="gray">
          <a:xfrm>
            <a:off x="3165838" y="1888331"/>
            <a:ext cx="598487" cy="898525"/>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050" dirty="0" err="1">
              <a:solidFill>
                <a:schemeClr val="tx1"/>
              </a:solidFill>
            </a:endParaRPr>
          </a:p>
        </p:txBody>
      </p:sp>
      <p:sp>
        <p:nvSpPr>
          <p:cNvPr id="18" name="Textfeld 17">
            <a:extLst>
              <a:ext uri="{FF2B5EF4-FFF2-40B4-BE49-F238E27FC236}">
                <a16:creationId xmlns:a16="http://schemas.microsoft.com/office/drawing/2014/main" id="{85A10CDF-AC8C-B255-C52F-FCC1CABE8CCC}"/>
              </a:ext>
            </a:extLst>
          </p:cNvPr>
          <p:cNvSpPr txBox="1">
            <a:spLocks noChangeArrowheads="1"/>
          </p:cNvSpPr>
          <p:nvPr/>
        </p:nvSpPr>
        <p:spPr bwMode="auto">
          <a:xfrm>
            <a:off x="628650" y="3655804"/>
            <a:ext cx="7532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Wingdings" panose="05000000000000000000" pitchFamily="2" charset="2"/>
              <a:buChar char="è"/>
            </a:pPr>
            <a:r>
              <a:rPr lang="en-US" altLang="de-DE" sz="1600" dirty="0">
                <a:latin typeface="+mn-lt"/>
              </a:rPr>
              <a:t>Publication of sustainability information in the </a:t>
            </a:r>
            <a:r>
              <a:rPr lang="en-US" altLang="de-DE" sz="1600" b="1" dirty="0">
                <a:latin typeface="+mn-lt"/>
              </a:rPr>
              <a:t>management report </a:t>
            </a:r>
            <a:r>
              <a:rPr lang="en-US" altLang="de-DE" sz="1600" dirty="0">
                <a:latin typeface="+mn-lt"/>
              </a:rPr>
              <a:t>of the companies.</a:t>
            </a:r>
          </a:p>
          <a:p>
            <a:pPr>
              <a:buFont typeface="Wingdings" panose="05000000000000000000" pitchFamily="2" charset="2"/>
              <a:buChar char="è"/>
            </a:pPr>
            <a:r>
              <a:rPr lang="en-US" altLang="de-DE" sz="1600" dirty="0">
                <a:latin typeface="+mn-lt"/>
              </a:rPr>
              <a:t>Format: annual financial statements and management reports electronically in </a:t>
            </a:r>
            <a:r>
              <a:rPr lang="en-US" altLang="de-DE" sz="1600" dirty="0" err="1">
                <a:latin typeface="+mn-lt"/>
              </a:rPr>
              <a:t>xhtml</a:t>
            </a:r>
            <a:r>
              <a:rPr lang="en-US" altLang="de-DE" sz="1600" dirty="0">
                <a:latin typeface="+mn-lt"/>
              </a:rPr>
              <a:t> format. </a:t>
            </a:r>
          </a:p>
          <a:p>
            <a:pPr>
              <a:buFont typeface="Wingdings" panose="05000000000000000000" pitchFamily="2" charset="2"/>
              <a:buChar char="è"/>
            </a:pPr>
            <a:r>
              <a:rPr lang="en-US" altLang="de-DE" sz="1600" dirty="0">
                <a:latin typeface="+mn-lt"/>
              </a:rPr>
              <a:t>Aspects of sustainability reporting are to be digitally identified (tagging)</a:t>
            </a:r>
          </a:p>
        </p:txBody>
      </p:sp>
      <p:pic>
        <p:nvPicPr>
          <p:cNvPr id="16427" name="Picture 43" descr="Directive (European Union) - Wikipedia">
            <a:extLst>
              <a:ext uri="{FF2B5EF4-FFF2-40B4-BE49-F238E27FC236}">
                <a16:creationId xmlns:a16="http://schemas.microsoft.com/office/drawing/2014/main" id="{9AA80F17-B743-C9B0-4B47-EE8CB5C2DF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675" y="1888331"/>
            <a:ext cx="1349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45" descr="Nachhaltigkeit zu einem leitenden Prinzip der neuen strategischen EU-Agenda  machen! - FORUM WIRTSCHAFTSETHIK">
            <a:extLst>
              <a:ext uri="{FF2B5EF4-FFF2-40B4-BE49-F238E27FC236}">
                <a16:creationId xmlns:a16="http://schemas.microsoft.com/office/drawing/2014/main" id="{BCD9D855-9F79-78D7-CB5C-AA82B02EFC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1463" y="2170906"/>
            <a:ext cx="2020887"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Picture 47">
            <a:extLst>
              <a:ext uri="{FF2B5EF4-FFF2-40B4-BE49-F238E27FC236}">
                <a16:creationId xmlns:a16="http://schemas.microsoft.com/office/drawing/2014/main" id="{46D6D46F-5300-449E-68CB-E008DEC5E1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388" y="1858168"/>
            <a:ext cx="17367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Picture 49" descr="11,658 Paragraf Vektorgrafiken, Cliparts und Illustrationen Kaufen - 123RF">
            <a:extLst>
              <a:ext uri="{FF2B5EF4-FFF2-40B4-BE49-F238E27FC236}">
                <a16:creationId xmlns:a16="http://schemas.microsoft.com/office/drawing/2014/main" id="{8EEA158D-6ED4-3770-922A-BC4502635FB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145" y="1579563"/>
            <a:ext cx="89693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a:extLst>
              <a:ext uri="{FF2B5EF4-FFF2-40B4-BE49-F238E27FC236}">
                <a16:creationId xmlns:a16="http://schemas.microsoft.com/office/drawing/2014/main" id="{BE27AEE2-9DFC-937A-6DA9-2F43C79B7DDD}"/>
              </a:ext>
            </a:extLst>
          </p:cNvPr>
          <p:cNvSpPr/>
          <p:nvPr/>
        </p:nvSpPr>
        <p:spPr bwMode="gray">
          <a:xfrm>
            <a:off x="4040550" y="1564481"/>
            <a:ext cx="3359150" cy="2014537"/>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050" dirty="0" err="1">
              <a:solidFill>
                <a:schemeClr val="tx1"/>
              </a:solidFill>
            </a:endParaRPr>
          </a:p>
        </p:txBody>
      </p:sp>
      <p:sp>
        <p:nvSpPr>
          <p:cNvPr id="21" name="Textfeld 20">
            <a:extLst>
              <a:ext uri="{FF2B5EF4-FFF2-40B4-BE49-F238E27FC236}">
                <a16:creationId xmlns:a16="http://schemas.microsoft.com/office/drawing/2014/main" id="{DDD280F4-BD7C-6A86-59C8-250D70A380B2}"/>
              </a:ext>
            </a:extLst>
          </p:cNvPr>
          <p:cNvSpPr txBox="1">
            <a:spLocks noChangeArrowheads="1"/>
          </p:cNvSpPr>
          <p:nvPr/>
        </p:nvSpPr>
        <p:spPr bwMode="auto">
          <a:xfrm>
            <a:off x="6371000" y="1535906"/>
            <a:ext cx="1431289"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i="1" dirty="0" err="1">
                <a:latin typeface="+mn-lt"/>
              </a:rPr>
              <a:t>To</a:t>
            </a:r>
            <a:r>
              <a:rPr lang="de-DE" altLang="de-DE" i="1" dirty="0">
                <a:latin typeface="+mn-lt"/>
              </a:rPr>
              <a:t> </a:t>
            </a:r>
            <a:r>
              <a:rPr lang="de-DE" altLang="de-DE" i="1" dirty="0" err="1">
                <a:latin typeface="+mn-lt"/>
              </a:rPr>
              <a:t>be</a:t>
            </a:r>
            <a:r>
              <a:rPr lang="de-DE" altLang="de-DE" i="1" dirty="0">
                <a:latin typeface="+mn-lt"/>
              </a:rPr>
              <a:t> </a:t>
            </a:r>
            <a:r>
              <a:rPr lang="de-DE" altLang="de-DE" i="1" dirty="0" err="1">
                <a:latin typeface="+mn-lt"/>
              </a:rPr>
              <a:t>defined</a:t>
            </a:r>
            <a:endParaRPr lang="de-DE" altLang="de-DE" i="1" dirty="0">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6433"/>
                                        </p:tgtEl>
                                        <p:attrNameLst>
                                          <p:attrName>style.visibility</p:attrName>
                                        </p:attrNameLst>
                                      </p:cBhvr>
                                      <p:to>
                                        <p:strVal val="visible"/>
                                      </p:to>
                                    </p:set>
                                    <p:animEffect transition="in" filter="wipe(left)">
                                      <p:cBhvr>
                                        <p:cTn id="10" dur="500"/>
                                        <p:tgtEl>
                                          <p:spTgt spid="1643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16427"/>
                                        </p:tgtEl>
                                        <p:attrNameLst>
                                          <p:attrName>style.visibility</p:attrName>
                                        </p:attrNameLst>
                                      </p:cBhvr>
                                      <p:to>
                                        <p:strVal val="visible"/>
                                      </p:to>
                                    </p:set>
                                    <p:animEffect transition="in" filter="wipe(left)">
                                      <p:cBhvr>
                                        <p:cTn id="16" dur="500"/>
                                        <p:tgtEl>
                                          <p:spTgt spid="164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4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4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animBg="1"/>
      <p:bldP spid="18" grpId="0"/>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kt 6" hidden="1">
            <a:extLst>
              <a:ext uri="{FF2B5EF4-FFF2-40B4-BE49-F238E27FC236}">
                <a16:creationId xmlns:a16="http://schemas.microsoft.com/office/drawing/2014/main" id="{3CAD8B60-6DE8-C3DA-AD7F-BEE741D71C44}"/>
              </a:ext>
            </a:extLst>
          </p:cNvPr>
          <p:cNvGraphicFramePr>
            <a:graphicFrameLocks noChangeAspect="1"/>
          </p:cNvGraphicFramePr>
          <p:nvPr>
            <p:custDataLst>
              <p:tags r:id="rId2"/>
            </p:custDataLst>
            <p:extLst>
              <p:ext uri="{D42A27DB-BD31-4B8C-83A1-F6EECF244321}">
                <p14:modId xmlns:p14="http://schemas.microsoft.com/office/powerpoint/2010/main" val="105389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64" name="think-cell Folie" r:id="rId5" imgW="360" imgH="360" progId="TCLayout.ActiveDocument.1">
                  <p:embed/>
                </p:oleObj>
              </mc:Choice>
              <mc:Fallback>
                <p:oleObj name="think-cell Folie" r:id="rId5" imgW="360" imgH="360"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Titel 1">
            <a:extLst>
              <a:ext uri="{FF2B5EF4-FFF2-40B4-BE49-F238E27FC236}">
                <a16:creationId xmlns:a16="http://schemas.microsoft.com/office/drawing/2014/main" id="{B9964628-1F2D-3745-E083-658E1E0ED588}"/>
              </a:ext>
            </a:extLst>
          </p:cNvPr>
          <p:cNvSpPr>
            <a:spLocks noGrp="1" noChangeArrowheads="1"/>
          </p:cNvSpPr>
          <p:nvPr>
            <p:ph type="title"/>
          </p:nvPr>
        </p:nvSpPr>
        <p:spPr/>
        <p:txBody>
          <a:bodyPr vert="horz"/>
          <a:lstStyle/>
          <a:p>
            <a:r>
              <a:rPr lang="en-US" altLang="de-DE" dirty="0"/>
              <a:t>Revision of the CSR Directive by the EU</a:t>
            </a:r>
            <a:endParaRPr lang="de-DE" altLang="de-DE" dirty="0"/>
          </a:p>
        </p:txBody>
      </p:sp>
      <p:sp>
        <p:nvSpPr>
          <p:cNvPr id="3" name="Inhaltsplatzhalter 2">
            <a:extLst>
              <a:ext uri="{FF2B5EF4-FFF2-40B4-BE49-F238E27FC236}">
                <a16:creationId xmlns:a16="http://schemas.microsoft.com/office/drawing/2014/main" id="{B83BEEBD-5754-1E20-18B4-9EE71440D189}"/>
              </a:ext>
            </a:extLst>
          </p:cNvPr>
          <p:cNvSpPr>
            <a:spLocks noGrp="1" noChangeArrowheads="1"/>
          </p:cNvSpPr>
          <p:nvPr>
            <p:ph idx="1"/>
          </p:nvPr>
        </p:nvSpPr>
        <p:spPr>
          <a:xfrm>
            <a:off x="3528219" y="1423988"/>
            <a:ext cx="5173662" cy="3349625"/>
          </a:xfrm>
        </p:spPr>
        <p:txBody>
          <a:bodyPr/>
          <a:lstStyle/>
          <a:p>
            <a:pPr marL="214313" indent="-214313"/>
            <a:r>
              <a:rPr lang="en-US" altLang="de-DE" sz="1600" dirty="0"/>
              <a:t>EU Green Deal: climate-neutral continent by 2050</a:t>
            </a:r>
          </a:p>
          <a:p>
            <a:pPr marL="214313" indent="-214313"/>
            <a:r>
              <a:rPr lang="en-US" altLang="de-DE" sz="1600" dirty="0"/>
              <a:t>Small building block to this: </a:t>
            </a:r>
            <a:br>
              <a:rPr lang="en-US" altLang="de-DE" sz="1600" dirty="0"/>
            </a:br>
            <a:r>
              <a:rPr lang="en-US" altLang="de-DE" sz="1600" dirty="0"/>
              <a:t>Complete revision of the existing CSR Directive.</a:t>
            </a:r>
          </a:p>
          <a:p>
            <a:pPr marL="214313" indent="-214313"/>
            <a:r>
              <a:rPr lang="en-US" altLang="de-DE" sz="1600" dirty="0"/>
              <a:t>Publication of the draft in April 2021, with the objectives:</a:t>
            </a:r>
          </a:p>
          <a:p>
            <a:pPr marL="557213" lvl="1" indent="-214313"/>
            <a:r>
              <a:rPr lang="en-US" altLang="de-DE" sz="1300" dirty="0"/>
              <a:t>More transparency on sustainable aspects</a:t>
            </a:r>
          </a:p>
          <a:p>
            <a:pPr marL="557213" lvl="1" indent="-214313"/>
            <a:r>
              <a:rPr lang="en-US" altLang="de-DE" sz="1300" dirty="0"/>
              <a:t>Eye-to-eye with financial reporting</a:t>
            </a:r>
          </a:p>
          <a:p>
            <a:pPr marL="557213" lvl="1" indent="-214313"/>
            <a:r>
              <a:rPr lang="en-US" altLang="de-DE" sz="1300" dirty="0"/>
              <a:t>Ending the "two-tier society" of financial and non-financial information</a:t>
            </a:r>
          </a:p>
          <a:p>
            <a:pPr marL="557213" lvl="1" indent="-214313"/>
            <a:r>
              <a:rPr lang="en-US" altLang="de-DE" sz="1300" dirty="0"/>
              <a:t>Regulation of clear responsibilities</a:t>
            </a:r>
          </a:p>
          <a:p>
            <a:pPr marL="557213" lvl="1" indent="-214313"/>
            <a:r>
              <a:rPr lang="en-US" altLang="de-DE" sz="1300" dirty="0"/>
              <a:t>Alignment with the EU Action Plan on Sustainable Finance/EU Green Deal </a:t>
            </a:r>
            <a:endParaRPr lang="de-DE" altLang="de-DE" sz="1300" dirty="0"/>
          </a:p>
        </p:txBody>
      </p:sp>
      <p:pic>
        <p:nvPicPr>
          <p:cNvPr id="37895" name="Grafik 8">
            <a:extLst>
              <a:ext uri="{FF2B5EF4-FFF2-40B4-BE49-F238E27FC236}">
                <a16:creationId xmlns:a16="http://schemas.microsoft.com/office/drawing/2014/main" id="{1CF98B81-39C9-2CCF-70A5-F6CBB370A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0223" r="24380"/>
          <a:stretch>
            <a:fillRect/>
          </a:stretch>
        </p:blipFill>
        <p:spPr bwMode="auto">
          <a:xfrm>
            <a:off x="755576" y="1383549"/>
            <a:ext cx="26812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3">
            <a:extLst>
              <a:ext uri="{FF2B5EF4-FFF2-40B4-BE49-F238E27FC236}">
                <a16:creationId xmlns:a16="http://schemas.microsoft.com/office/drawing/2014/main" id="{ECCC79A7-F8A0-F849-9957-A70DD6D7CA5C}"/>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6" name="Foliennummernplatzhalter 4">
            <a:extLst>
              <a:ext uri="{FF2B5EF4-FFF2-40B4-BE49-F238E27FC236}">
                <a16:creationId xmlns:a16="http://schemas.microsoft.com/office/drawing/2014/main" id="{3811A374-3E05-7FD0-1904-4554DBA63B10}"/>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43</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kt 10" hidden="1">
            <a:extLst>
              <a:ext uri="{FF2B5EF4-FFF2-40B4-BE49-F238E27FC236}">
                <a16:creationId xmlns:a16="http://schemas.microsoft.com/office/drawing/2014/main" id="{8368E132-E631-F644-BE4F-828570915938}"/>
              </a:ext>
            </a:extLst>
          </p:cNvPr>
          <p:cNvGraphicFramePr>
            <a:graphicFrameLocks noChangeAspect="1"/>
          </p:cNvGraphicFramePr>
          <p:nvPr>
            <p:custDataLst>
              <p:tags r:id="rId2"/>
            </p:custDataLst>
            <p:extLst>
              <p:ext uri="{D42A27DB-BD31-4B8C-83A1-F6EECF244321}">
                <p14:modId xmlns:p14="http://schemas.microsoft.com/office/powerpoint/2010/main" val="37664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7" name="think-cell Folie" r:id="rId5" imgW="360" imgH="360" progId="TCLayout.ActiveDocument.1">
                  <p:embed/>
                </p:oleObj>
              </mc:Choice>
              <mc:Fallback>
                <p:oleObj name="think-cell Folie" r:id="rId5" imgW="360" imgH="360" progId="TCLayout.ActiveDocument.1">
                  <p:embed/>
                  <p:pic>
                    <p:nvPicPr>
                      <p:cNvPr id="0" name="Objek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Titel 1">
            <a:extLst>
              <a:ext uri="{FF2B5EF4-FFF2-40B4-BE49-F238E27FC236}">
                <a16:creationId xmlns:a16="http://schemas.microsoft.com/office/drawing/2014/main" id="{6111EB48-FFF6-84E8-EBEC-9790B6BC3926}"/>
              </a:ext>
            </a:extLst>
          </p:cNvPr>
          <p:cNvSpPr>
            <a:spLocks noGrp="1" noChangeArrowheads="1"/>
          </p:cNvSpPr>
          <p:nvPr>
            <p:ph type="title"/>
          </p:nvPr>
        </p:nvSpPr>
        <p:spPr/>
        <p:txBody>
          <a:bodyPr vert="horz"/>
          <a:lstStyle/>
          <a:p>
            <a:r>
              <a:rPr lang="en-US" altLang="de-DE" dirty="0"/>
              <a:t>Extension of the scope of application</a:t>
            </a:r>
            <a:endParaRPr lang="de-DE" altLang="de-DE" dirty="0"/>
          </a:p>
        </p:txBody>
      </p:sp>
      <p:sp>
        <p:nvSpPr>
          <p:cNvPr id="8" name="Freihandform: Form 7">
            <a:extLst>
              <a:ext uri="{FF2B5EF4-FFF2-40B4-BE49-F238E27FC236}">
                <a16:creationId xmlns:a16="http://schemas.microsoft.com/office/drawing/2014/main" id="{6F137B77-5910-35C5-0DC5-708D9621326B}"/>
              </a:ext>
            </a:extLst>
          </p:cNvPr>
          <p:cNvSpPr/>
          <p:nvPr/>
        </p:nvSpPr>
        <p:spPr>
          <a:xfrm>
            <a:off x="606425" y="1185863"/>
            <a:ext cx="3509963" cy="3509962"/>
          </a:xfrm>
          <a:custGeom>
            <a:avLst/>
            <a:gdLst>
              <a:gd name="connsiteX0" fmla="*/ 0 w 4825999"/>
              <a:gd name="connsiteY0" fmla="*/ 2413000 h 4825999"/>
              <a:gd name="connsiteX1" fmla="*/ 2413000 w 4825999"/>
              <a:gd name="connsiteY1" fmla="*/ 0 h 4825999"/>
              <a:gd name="connsiteX2" fmla="*/ 4826000 w 4825999"/>
              <a:gd name="connsiteY2" fmla="*/ 2413000 h 4825999"/>
              <a:gd name="connsiteX3" fmla="*/ 2413000 w 4825999"/>
              <a:gd name="connsiteY3" fmla="*/ 4826000 h 4825999"/>
              <a:gd name="connsiteX4" fmla="*/ 0 w 4825999"/>
              <a:gd name="connsiteY4" fmla="*/ 2413000 h 482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999" h="4825999">
                <a:moveTo>
                  <a:pt x="0" y="2413000"/>
                </a:moveTo>
                <a:cubicBezTo>
                  <a:pt x="0" y="1080337"/>
                  <a:pt x="1080337" y="0"/>
                  <a:pt x="2413000" y="0"/>
                </a:cubicBezTo>
                <a:cubicBezTo>
                  <a:pt x="3745663" y="0"/>
                  <a:pt x="4826000" y="1080337"/>
                  <a:pt x="4826000" y="2413000"/>
                </a:cubicBezTo>
                <a:cubicBezTo>
                  <a:pt x="4826000" y="3745663"/>
                  <a:pt x="3745663" y="4826000"/>
                  <a:pt x="2413000" y="4826000"/>
                </a:cubicBezTo>
                <a:cubicBezTo>
                  <a:pt x="1080337" y="4826000"/>
                  <a:pt x="0" y="3745663"/>
                  <a:pt x="0" y="2413000"/>
                </a:cubicBezTo>
                <a:close/>
              </a:path>
            </a:pathLst>
          </a:custGeom>
        </p:spPr>
        <p:style>
          <a:lnRef idx="0">
            <a:schemeClr val="accent1"/>
          </a:lnRef>
          <a:fillRef idx="3">
            <a:schemeClr val="accent1"/>
          </a:fillRef>
          <a:effectRef idx="3">
            <a:schemeClr val="accent1"/>
          </a:effectRef>
          <a:fontRef idx="minor">
            <a:schemeClr val="lt1"/>
          </a:fontRef>
        </p:style>
        <p:txBody>
          <a:bodyPr lIns="912971" tIns="324803" rIns="912971" bIns="2786062" spcCol="1270"/>
          <a:lstStyle/>
          <a:p>
            <a:pPr algn="ctr" defTabSz="333375">
              <a:lnSpc>
                <a:spcPct val="90000"/>
              </a:lnSpc>
              <a:spcAft>
                <a:spcPct val="35000"/>
              </a:spcAft>
              <a:defRPr/>
            </a:pPr>
            <a:r>
              <a:rPr lang="en-US" sz="1050" dirty="0"/>
              <a:t>Capital market-oriented companies and companies with more than 250 employees</a:t>
            </a:r>
            <a:endParaRPr lang="de-DE" sz="1050" dirty="0"/>
          </a:p>
        </p:txBody>
      </p:sp>
      <p:sp>
        <p:nvSpPr>
          <p:cNvPr id="9" name="Freihandform: Form 8">
            <a:extLst>
              <a:ext uri="{FF2B5EF4-FFF2-40B4-BE49-F238E27FC236}">
                <a16:creationId xmlns:a16="http://schemas.microsoft.com/office/drawing/2014/main" id="{487A39C5-5CBB-0C03-B628-9A4914F8C8E6}"/>
              </a:ext>
            </a:extLst>
          </p:cNvPr>
          <p:cNvSpPr/>
          <p:nvPr/>
        </p:nvSpPr>
        <p:spPr>
          <a:xfrm>
            <a:off x="1592263" y="2171700"/>
            <a:ext cx="1538287" cy="1538288"/>
          </a:xfrm>
          <a:custGeom>
            <a:avLst/>
            <a:gdLst>
              <a:gd name="connsiteX0" fmla="*/ 0 w 2128012"/>
              <a:gd name="connsiteY0" fmla="*/ 919154 h 1838307"/>
              <a:gd name="connsiteX1" fmla="*/ 1064006 w 2128012"/>
              <a:gd name="connsiteY1" fmla="*/ 0 h 1838307"/>
              <a:gd name="connsiteX2" fmla="*/ 2128012 w 2128012"/>
              <a:gd name="connsiteY2" fmla="*/ 919154 h 1838307"/>
              <a:gd name="connsiteX3" fmla="*/ 1064006 w 2128012"/>
              <a:gd name="connsiteY3" fmla="*/ 1838308 h 1838307"/>
              <a:gd name="connsiteX4" fmla="*/ 0 w 2128012"/>
              <a:gd name="connsiteY4" fmla="*/ 919154 h 1838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012" h="1838307">
                <a:moveTo>
                  <a:pt x="0" y="919154"/>
                </a:moveTo>
                <a:cubicBezTo>
                  <a:pt x="0" y="411519"/>
                  <a:pt x="476372" y="0"/>
                  <a:pt x="1064006" y="0"/>
                </a:cubicBezTo>
                <a:cubicBezTo>
                  <a:pt x="1651640" y="0"/>
                  <a:pt x="2128012" y="411519"/>
                  <a:pt x="2128012" y="919154"/>
                </a:cubicBezTo>
                <a:cubicBezTo>
                  <a:pt x="2128012" y="1426789"/>
                  <a:pt x="1651640" y="1838308"/>
                  <a:pt x="1064006" y="1838308"/>
                </a:cubicBezTo>
                <a:cubicBezTo>
                  <a:pt x="476372" y="1838308"/>
                  <a:pt x="0" y="1426789"/>
                  <a:pt x="0" y="919154"/>
                </a:cubicBezTo>
                <a:close/>
              </a:path>
            </a:pathLst>
          </a:custGeom>
        </p:spPr>
        <p:style>
          <a:lnRef idx="0">
            <a:schemeClr val="accent6"/>
          </a:lnRef>
          <a:fillRef idx="3">
            <a:schemeClr val="accent6"/>
          </a:fillRef>
          <a:effectRef idx="3">
            <a:schemeClr val="accent6"/>
          </a:effectRef>
          <a:fontRef idx="minor">
            <a:schemeClr val="lt1"/>
          </a:fontRef>
        </p:style>
        <p:txBody>
          <a:bodyPr lIns="287070" tIns="398023" rIns="287070" bIns="398023" spcCol="1270" anchor="ctr"/>
          <a:lstStyle/>
          <a:p>
            <a:pPr algn="ctr" defTabSz="333375">
              <a:lnSpc>
                <a:spcPct val="90000"/>
              </a:lnSpc>
              <a:spcAft>
                <a:spcPct val="35000"/>
              </a:spcAft>
              <a:defRPr/>
            </a:pPr>
            <a:r>
              <a:rPr lang="de-DE" sz="1050" dirty="0"/>
              <a:t>Large </a:t>
            </a:r>
            <a:r>
              <a:rPr lang="de-DE" sz="1050" dirty="0" err="1"/>
              <a:t>capital</a:t>
            </a:r>
            <a:r>
              <a:rPr lang="de-DE" sz="1050" dirty="0"/>
              <a:t> </a:t>
            </a:r>
            <a:r>
              <a:rPr lang="de-DE" sz="1050" dirty="0" err="1"/>
              <a:t>market-oriented</a:t>
            </a:r>
            <a:r>
              <a:rPr lang="de-DE" sz="1050" dirty="0"/>
              <a:t> </a:t>
            </a:r>
            <a:r>
              <a:rPr lang="de-DE" sz="1050" dirty="0" err="1"/>
              <a:t>companies</a:t>
            </a:r>
            <a:endParaRPr lang="de-DE" sz="1050" dirty="0"/>
          </a:p>
        </p:txBody>
      </p:sp>
      <p:sp>
        <p:nvSpPr>
          <p:cNvPr id="10" name="Textfeld 9">
            <a:extLst>
              <a:ext uri="{FF2B5EF4-FFF2-40B4-BE49-F238E27FC236}">
                <a16:creationId xmlns:a16="http://schemas.microsoft.com/office/drawing/2014/main" id="{B0C62A15-C9DE-24F7-C90F-3A08BC281898}"/>
              </a:ext>
            </a:extLst>
          </p:cNvPr>
          <p:cNvSpPr txBox="1"/>
          <p:nvPr/>
        </p:nvSpPr>
        <p:spPr>
          <a:xfrm>
            <a:off x="4489450" y="1267441"/>
            <a:ext cx="4025900" cy="3046988"/>
          </a:xfrm>
          <a:prstGeom prst="rect">
            <a:avLst/>
          </a:prstGeom>
          <a:noFill/>
        </p:spPr>
        <p:txBody>
          <a:bodyPr>
            <a:spAutoFit/>
          </a:bodyPr>
          <a:lstStyle/>
          <a:p>
            <a:pPr marL="214313" indent="-214313">
              <a:buFont typeface="Arial" panose="020B0604020202020204" pitchFamily="34" charset="0"/>
              <a:buChar char="•"/>
              <a:defRPr/>
            </a:pPr>
            <a:r>
              <a:rPr lang="en-US" sz="1600" dirty="0">
                <a:latin typeface="+mn-lt"/>
              </a:rPr>
              <a:t>Previous obligation for approx. 500 companies in Germany alone</a:t>
            </a:r>
          </a:p>
          <a:p>
            <a:pPr marL="214313" indent="-214313">
              <a:buFont typeface="Arial" panose="020B0604020202020204" pitchFamily="34" charset="0"/>
              <a:buChar char="•"/>
              <a:defRPr/>
            </a:pPr>
            <a:endParaRPr lang="en-US" sz="1600" dirty="0">
              <a:latin typeface="+mn-lt"/>
            </a:endParaRPr>
          </a:p>
          <a:p>
            <a:pPr marL="214313" indent="-214313">
              <a:buFont typeface="Arial" panose="020B0604020202020204" pitchFamily="34" charset="0"/>
              <a:buChar char="•"/>
              <a:defRPr/>
            </a:pPr>
            <a:r>
              <a:rPr lang="en-US" sz="1600" dirty="0">
                <a:latin typeface="+mn-lt"/>
              </a:rPr>
              <a:t>New regulation affects approx. 5,000 companies in Germany</a:t>
            </a:r>
          </a:p>
          <a:p>
            <a:pPr marL="214313" indent="-214313">
              <a:buFont typeface="Arial" panose="020B0604020202020204" pitchFamily="34" charset="0"/>
              <a:buChar char="•"/>
              <a:defRPr/>
            </a:pPr>
            <a:endParaRPr lang="en-US" sz="1600" dirty="0">
              <a:latin typeface="+mn-lt"/>
            </a:endParaRPr>
          </a:p>
          <a:p>
            <a:pPr marL="214313" indent="-214313">
              <a:buFont typeface="Arial" panose="020B0604020202020204" pitchFamily="34" charset="0"/>
              <a:buChar char="•"/>
              <a:defRPr/>
            </a:pPr>
            <a:r>
              <a:rPr lang="en-US" sz="1600" dirty="0">
                <a:latin typeface="+mn-lt"/>
              </a:rPr>
              <a:t>Larger corporates obligated as of 01.01.2023 (=elimination of capital market and employee criteria)</a:t>
            </a:r>
          </a:p>
          <a:p>
            <a:pPr marL="214313" indent="-214313">
              <a:buFont typeface="Arial" panose="020B0604020202020204" pitchFamily="34" charset="0"/>
              <a:buChar char="•"/>
              <a:defRPr/>
            </a:pPr>
            <a:endParaRPr lang="en-US" sz="1600" dirty="0">
              <a:latin typeface="+mn-lt"/>
            </a:endParaRPr>
          </a:p>
          <a:p>
            <a:pPr marL="214313" indent="-214313">
              <a:buFont typeface="Arial" panose="020B0604020202020204" pitchFamily="34" charset="0"/>
              <a:buChar char="•"/>
              <a:defRPr/>
            </a:pPr>
            <a:r>
              <a:rPr lang="en-US" sz="1600" dirty="0">
                <a:latin typeface="+mn-lt"/>
              </a:rPr>
              <a:t>Capital market-oriented small and medium-sized enterprises (SMEs) as of 01.01.2026</a:t>
            </a:r>
          </a:p>
        </p:txBody>
      </p:sp>
      <p:sp>
        <p:nvSpPr>
          <p:cNvPr id="7" name="Textfeld 6">
            <a:extLst>
              <a:ext uri="{FF2B5EF4-FFF2-40B4-BE49-F238E27FC236}">
                <a16:creationId xmlns:a16="http://schemas.microsoft.com/office/drawing/2014/main" id="{A665203A-835A-8407-4910-92E376B0C066}"/>
              </a:ext>
            </a:extLst>
          </p:cNvPr>
          <p:cNvSpPr txBox="1">
            <a:spLocks noChangeArrowheads="1"/>
          </p:cNvSpPr>
          <p:nvPr/>
        </p:nvSpPr>
        <p:spPr bwMode="auto">
          <a:xfrm>
            <a:off x="3305175" y="1158875"/>
            <a:ext cx="834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200" dirty="0" err="1">
                <a:solidFill>
                  <a:schemeClr val="tx2"/>
                </a:solidFill>
                <a:latin typeface="+mn-lt"/>
              </a:rPr>
              <a:t>Factor</a:t>
            </a:r>
            <a:r>
              <a:rPr lang="de-DE" altLang="de-DE" sz="1200" dirty="0">
                <a:solidFill>
                  <a:schemeClr val="tx2"/>
                </a:solidFill>
                <a:latin typeface="+mn-lt"/>
              </a:rPr>
              <a:t> 10x</a:t>
            </a:r>
          </a:p>
        </p:txBody>
      </p:sp>
      <p:sp>
        <p:nvSpPr>
          <p:cNvPr id="2" name="Fußzeilenplatzhalter 3">
            <a:extLst>
              <a:ext uri="{FF2B5EF4-FFF2-40B4-BE49-F238E27FC236}">
                <a16:creationId xmlns:a16="http://schemas.microsoft.com/office/drawing/2014/main" id="{635366FF-A436-9FF6-3802-696CA379A3AB}"/>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3" name="Foliennummernplatzhalter 4">
            <a:extLst>
              <a:ext uri="{FF2B5EF4-FFF2-40B4-BE49-F238E27FC236}">
                <a16:creationId xmlns:a16="http://schemas.microsoft.com/office/drawing/2014/main" id="{24910958-CA67-0D5C-1BA6-4C3C39844D28}"/>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44</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kt 5" hidden="1">
            <a:extLst>
              <a:ext uri="{FF2B5EF4-FFF2-40B4-BE49-F238E27FC236}">
                <a16:creationId xmlns:a16="http://schemas.microsoft.com/office/drawing/2014/main" id="{D43FF2B2-E7F7-086D-7F2C-7FB8AA7936AC}"/>
              </a:ext>
            </a:extLst>
          </p:cNvPr>
          <p:cNvGraphicFramePr>
            <a:graphicFrameLocks noChangeAspect="1"/>
          </p:cNvGraphicFramePr>
          <p:nvPr>
            <p:custDataLst>
              <p:tags r:id="rId2"/>
            </p:custDataLst>
            <p:extLst>
              <p:ext uri="{D42A27DB-BD31-4B8C-83A1-F6EECF244321}">
                <p14:modId xmlns:p14="http://schemas.microsoft.com/office/powerpoint/2010/main" val="27000285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10" name="think-cell Folie" r:id="rId4" imgW="360" imgH="360" progId="TCLayout.ActiveDocument.1">
                  <p:embed/>
                </p:oleObj>
              </mc:Choice>
              <mc:Fallback>
                <p:oleObj name="think-cell Folie" r:id="rId4" imgW="360" imgH="360" progId="TCLayout.ActiveDocument.1">
                  <p:embed/>
                  <p:pic>
                    <p:nvPicPr>
                      <p:cNvPr id="0"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7" name="Titel 1">
            <a:extLst>
              <a:ext uri="{FF2B5EF4-FFF2-40B4-BE49-F238E27FC236}">
                <a16:creationId xmlns:a16="http://schemas.microsoft.com/office/drawing/2014/main" id="{90A73307-CBB6-B33B-1746-199DC0C20F24}"/>
              </a:ext>
            </a:extLst>
          </p:cNvPr>
          <p:cNvSpPr>
            <a:spLocks noGrp="1" noChangeArrowheads="1"/>
          </p:cNvSpPr>
          <p:nvPr>
            <p:ph type="title"/>
          </p:nvPr>
        </p:nvSpPr>
        <p:spPr/>
        <p:txBody>
          <a:bodyPr vert="horz"/>
          <a:lstStyle/>
          <a:p>
            <a:r>
              <a:rPr lang="en-US" altLang="de-DE" dirty="0"/>
              <a:t>Expansion and specification of reportable information</a:t>
            </a:r>
            <a:endParaRPr lang="de-DE" altLang="de-DE" dirty="0"/>
          </a:p>
        </p:txBody>
      </p:sp>
      <p:sp>
        <p:nvSpPr>
          <p:cNvPr id="41988" name="Inhaltsplatzhalter 2">
            <a:extLst>
              <a:ext uri="{FF2B5EF4-FFF2-40B4-BE49-F238E27FC236}">
                <a16:creationId xmlns:a16="http://schemas.microsoft.com/office/drawing/2014/main" id="{92F107D6-A034-7656-1EB5-80EFF9780811}"/>
              </a:ext>
            </a:extLst>
          </p:cNvPr>
          <p:cNvSpPr>
            <a:spLocks noGrp="1" noChangeArrowheads="1"/>
          </p:cNvSpPr>
          <p:nvPr>
            <p:ph idx="1"/>
          </p:nvPr>
        </p:nvSpPr>
        <p:spPr/>
        <p:txBody>
          <a:bodyPr/>
          <a:lstStyle/>
          <a:p>
            <a:pPr marL="214313" indent="-214313"/>
            <a:r>
              <a:rPr lang="en-US" altLang="de-DE" sz="1600" dirty="0"/>
              <a:t>Regulatory content expanded and specified</a:t>
            </a:r>
          </a:p>
          <a:p>
            <a:pPr marL="214313" indent="-214313"/>
            <a:r>
              <a:rPr lang="en-US" altLang="de-DE" sz="1600" dirty="0"/>
              <a:t>Focus on environmental, social and employee issues</a:t>
            </a:r>
          </a:p>
          <a:p>
            <a:pPr marL="214313" indent="-214313"/>
            <a:r>
              <a:rPr lang="en-US" altLang="de-DE" sz="1600" dirty="0"/>
              <a:t>Corporate governance aspects added (e.g. role of management board and supervisory board)</a:t>
            </a:r>
          </a:p>
          <a:p>
            <a:pPr marL="214313" indent="-214313"/>
            <a:r>
              <a:rPr lang="en-US" altLang="de-DE" sz="1600" dirty="0"/>
              <a:t>Furthermore reporting on:</a:t>
            </a:r>
          </a:p>
        </p:txBody>
      </p:sp>
      <p:sp>
        <p:nvSpPr>
          <p:cNvPr id="14" name="Rechteck 13">
            <a:extLst>
              <a:ext uri="{FF2B5EF4-FFF2-40B4-BE49-F238E27FC236}">
                <a16:creationId xmlns:a16="http://schemas.microsoft.com/office/drawing/2014/main" id="{FFDFD078-2744-B1E4-9225-2220F59B8C7B}"/>
              </a:ext>
            </a:extLst>
          </p:cNvPr>
          <p:cNvSpPr/>
          <p:nvPr/>
        </p:nvSpPr>
        <p:spPr bwMode="gray">
          <a:xfrm>
            <a:off x="755576" y="4673600"/>
            <a:ext cx="5037137" cy="368300"/>
          </a:xfrm>
          <a:prstGeom prst="rect">
            <a:avLst/>
          </a:prstGeom>
          <a:solidFill>
            <a:srgbClr val="CAE3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Resilience of the business model and corporate strategy</a:t>
            </a:r>
            <a:endParaRPr lang="de-DE" sz="1050" dirty="0">
              <a:solidFill>
                <a:schemeClr val="tx2"/>
              </a:solidFill>
            </a:endParaRPr>
          </a:p>
        </p:txBody>
      </p:sp>
      <p:sp>
        <p:nvSpPr>
          <p:cNvPr id="15" name="Rechteck 14">
            <a:extLst>
              <a:ext uri="{FF2B5EF4-FFF2-40B4-BE49-F238E27FC236}">
                <a16:creationId xmlns:a16="http://schemas.microsoft.com/office/drawing/2014/main" id="{F1147E47-8EEF-7EEA-F0A2-15B2B1C26058}"/>
              </a:ext>
            </a:extLst>
          </p:cNvPr>
          <p:cNvSpPr/>
          <p:nvPr/>
        </p:nvSpPr>
        <p:spPr bwMode="gray">
          <a:xfrm>
            <a:off x="1201663" y="4338637"/>
            <a:ext cx="5037138" cy="368300"/>
          </a:xfrm>
          <a:prstGeom prst="rect">
            <a:avLst/>
          </a:prstGeom>
          <a:solidFill>
            <a:srgbClr val="E4F1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Compatibility of corporate planning with the Paris climate target (1.5 degree target)</a:t>
            </a:r>
          </a:p>
        </p:txBody>
      </p:sp>
      <p:sp>
        <p:nvSpPr>
          <p:cNvPr id="16" name="Rechteck 15">
            <a:extLst>
              <a:ext uri="{FF2B5EF4-FFF2-40B4-BE49-F238E27FC236}">
                <a16:creationId xmlns:a16="http://schemas.microsoft.com/office/drawing/2014/main" id="{8F4A2B7F-C4A0-AFAA-C484-5EFA4A458B6F}"/>
              </a:ext>
            </a:extLst>
          </p:cNvPr>
          <p:cNvSpPr/>
          <p:nvPr/>
        </p:nvSpPr>
        <p:spPr bwMode="gray">
          <a:xfrm>
            <a:off x="1647751" y="4003675"/>
            <a:ext cx="5037137" cy="368300"/>
          </a:xfrm>
          <a:prstGeom prst="rect">
            <a:avLst/>
          </a:prstGeom>
          <a:solidFill>
            <a:srgbClr val="A9DCF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Consideration of stakeholder interests and sustainability aspects within the framework of the business model and corporate strategy</a:t>
            </a:r>
            <a:endParaRPr lang="de-DE" sz="1050" dirty="0">
              <a:solidFill>
                <a:schemeClr val="tx2"/>
              </a:solidFill>
            </a:endParaRPr>
          </a:p>
        </p:txBody>
      </p:sp>
      <p:sp>
        <p:nvSpPr>
          <p:cNvPr id="17" name="Rechteck 16">
            <a:extLst>
              <a:ext uri="{FF2B5EF4-FFF2-40B4-BE49-F238E27FC236}">
                <a16:creationId xmlns:a16="http://schemas.microsoft.com/office/drawing/2014/main" id="{DF709DD4-A98F-6C1C-0565-44A8D2A1BBED}"/>
              </a:ext>
            </a:extLst>
          </p:cNvPr>
          <p:cNvSpPr/>
          <p:nvPr/>
        </p:nvSpPr>
        <p:spPr bwMode="gray">
          <a:xfrm>
            <a:off x="2093838" y="3668712"/>
            <a:ext cx="5037138" cy="368300"/>
          </a:xfrm>
          <a:prstGeom prst="rect">
            <a:avLst/>
          </a:prstGeom>
          <a:solidFill>
            <a:srgbClr val="C8E2F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Targets and target achievement in relation to sustainability aspects</a:t>
            </a:r>
          </a:p>
        </p:txBody>
      </p:sp>
      <p:sp>
        <p:nvSpPr>
          <p:cNvPr id="18" name="Rechteck 17">
            <a:extLst>
              <a:ext uri="{FF2B5EF4-FFF2-40B4-BE49-F238E27FC236}">
                <a16:creationId xmlns:a16="http://schemas.microsoft.com/office/drawing/2014/main" id="{8C0F7DD5-F2AB-F8D5-B184-0FF4116841AB}"/>
              </a:ext>
            </a:extLst>
          </p:cNvPr>
          <p:cNvSpPr/>
          <p:nvPr/>
        </p:nvSpPr>
        <p:spPr bwMode="gray">
          <a:xfrm>
            <a:off x="2541513" y="3333750"/>
            <a:ext cx="5035550" cy="368300"/>
          </a:xfrm>
          <a:prstGeom prst="rect">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Reporting on measures taken to prevent, mitigate or eliminate negative impacts</a:t>
            </a:r>
            <a:endParaRPr lang="de-DE" sz="1050" dirty="0">
              <a:solidFill>
                <a:schemeClr val="tx2"/>
              </a:solidFill>
            </a:endParaRPr>
          </a:p>
        </p:txBody>
      </p:sp>
      <p:sp>
        <p:nvSpPr>
          <p:cNvPr id="19" name="Rechteck 18">
            <a:extLst>
              <a:ext uri="{FF2B5EF4-FFF2-40B4-BE49-F238E27FC236}">
                <a16:creationId xmlns:a16="http://schemas.microsoft.com/office/drawing/2014/main" id="{13C71A17-111F-D607-6E5B-74C0C8862ABD}"/>
              </a:ext>
            </a:extLst>
          </p:cNvPr>
          <p:cNvSpPr/>
          <p:nvPr/>
        </p:nvSpPr>
        <p:spPr bwMode="gray">
          <a:xfrm>
            <a:off x="2987601" y="2998787"/>
            <a:ext cx="5035550" cy="366713"/>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Disclosures on intangible assets, such as "human capital" or "social capital</a:t>
            </a:r>
            <a:endParaRPr lang="de-DE" sz="1050" dirty="0">
              <a:solidFill>
                <a:schemeClr val="tx2"/>
              </a:solidFill>
            </a:endParaRPr>
          </a:p>
        </p:txBody>
      </p:sp>
      <p:sp>
        <p:nvSpPr>
          <p:cNvPr id="20" name="Rechteck 19">
            <a:extLst>
              <a:ext uri="{FF2B5EF4-FFF2-40B4-BE49-F238E27FC236}">
                <a16:creationId xmlns:a16="http://schemas.microsoft.com/office/drawing/2014/main" id="{509EB258-3FC2-A7F9-5213-94BADAE6A9E8}"/>
              </a:ext>
            </a:extLst>
          </p:cNvPr>
          <p:cNvSpPr/>
          <p:nvPr/>
        </p:nvSpPr>
        <p:spPr bwMode="gray">
          <a:xfrm>
            <a:off x="3433688" y="2662237"/>
            <a:ext cx="5035550" cy="368300"/>
          </a:xfrm>
          <a:prstGeom prst="rect">
            <a:avLst/>
          </a:prstGeom>
          <a:solidFill>
            <a:srgbClr val="E1EFE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Requirement that reporting is retrospective and forward-looking (in the short, medium and long term), qualitative and quantitative</a:t>
            </a:r>
          </a:p>
        </p:txBody>
      </p:sp>
      <p:sp>
        <p:nvSpPr>
          <p:cNvPr id="21" name="Rechteck 20">
            <a:extLst>
              <a:ext uri="{FF2B5EF4-FFF2-40B4-BE49-F238E27FC236}">
                <a16:creationId xmlns:a16="http://schemas.microsoft.com/office/drawing/2014/main" id="{408FFD82-5BE5-75A1-1BC4-40FFE6AE3133}"/>
              </a:ext>
            </a:extLst>
          </p:cNvPr>
          <p:cNvSpPr/>
          <p:nvPr/>
        </p:nvSpPr>
        <p:spPr bwMode="gray">
          <a:xfrm>
            <a:off x="3879776" y="2327275"/>
            <a:ext cx="5037137" cy="368300"/>
          </a:xfrm>
          <a:prstGeom prst="rect">
            <a:avLst/>
          </a:prstGeom>
          <a:solidFill>
            <a:srgbClr val="F2F8E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50" dirty="0">
                <a:solidFill>
                  <a:schemeClr val="tx2"/>
                </a:solidFill>
              </a:rPr>
              <a:t>Inclusion of the supply chain</a:t>
            </a:r>
          </a:p>
        </p:txBody>
      </p:sp>
      <p:sp>
        <p:nvSpPr>
          <p:cNvPr id="3" name="Foliennummernplatzhalter 4">
            <a:extLst>
              <a:ext uri="{FF2B5EF4-FFF2-40B4-BE49-F238E27FC236}">
                <a16:creationId xmlns:a16="http://schemas.microsoft.com/office/drawing/2014/main" id="{7C629026-94AB-DC29-66CD-6BDCFC7943A7}"/>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45</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kt 5" hidden="1">
            <a:extLst>
              <a:ext uri="{FF2B5EF4-FFF2-40B4-BE49-F238E27FC236}">
                <a16:creationId xmlns:a16="http://schemas.microsoft.com/office/drawing/2014/main" id="{0EC10D06-D46F-8335-88D0-65316371CCD7}"/>
              </a:ext>
            </a:extLst>
          </p:cNvPr>
          <p:cNvGraphicFramePr>
            <a:graphicFrameLocks noChangeAspect="1"/>
          </p:cNvGraphicFramePr>
          <p:nvPr>
            <p:custDataLst>
              <p:tags r:id="rId2"/>
            </p:custDataLst>
            <p:extLst>
              <p:ext uri="{D42A27DB-BD31-4B8C-83A1-F6EECF244321}">
                <p14:modId xmlns:p14="http://schemas.microsoft.com/office/powerpoint/2010/main" val="655110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4" name="think-cell Folie" r:id="rId5" imgW="360" imgH="360" progId="TCLayout.ActiveDocument.1">
                  <p:embed/>
                </p:oleObj>
              </mc:Choice>
              <mc:Fallback>
                <p:oleObj name="think-cell Folie" r:id="rId5" imgW="360" imgH="360" progId="TCLayout.ActiveDocument.1">
                  <p:embed/>
                  <p:pic>
                    <p:nvPicPr>
                      <p:cNvPr id="0" name="Objek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3" name="Titel 1">
            <a:extLst>
              <a:ext uri="{FF2B5EF4-FFF2-40B4-BE49-F238E27FC236}">
                <a16:creationId xmlns:a16="http://schemas.microsoft.com/office/drawing/2014/main" id="{5BA9E7DE-34E0-6D1B-B14D-05F3434C8DE6}"/>
              </a:ext>
            </a:extLst>
          </p:cNvPr>
          <p:cNvSpPr>
            <a:spLocks noGrp="1" noChangeArrowheads="1"/>
          </p:cNvSpPr>
          <p:nvPr>
            <p:ph type="title"/>
          </p:nvPr>
        </p:nvSpPr>
        <p:spPr/>
        <p:txBody>
          <a:bodyPr vert="horz"/>
          <a:lstStyle/>
          <a:p>
            <a:r>
              <a:rPr lang="en-US" altLang="de-DE" dirty="0"/>
              <a:t>As of today: Questions remain unanswered...</a:t>
            </a:r>
            <a:endParaRPr lang="de-DE" altLang="de-DE" dirty="0"/>
          </a:p>
        </p:txBody>
      </p:sp>
      <p:graphicFrame>
        <p:nvGraphicFramePr>
          <p:cNvPr id="7" name="Inhaltsplatzhalter 6">
            <a:extLst>
              <a:ext uri="{FF2B5EF4-FFF2-40B4-BE49-F238E27FC236}">
                <a16:creationId xmlns:a16="http://schemas.microsoft.com/office/drawing/2014/main" id="{EBC8209A-ED90-B661-18C1-666F12AFC5C3}"/>
              </a:ext>
            </a:extLst>
          </p:cNvPr>
          <p:cNvGraphicFramePr>
            <a:graphicFrameLocks noGrp="1"/>
          </p:cNvGraphicFramePr>
          <p:nvPr>
            <p:ph idx="1"/>
            <p:extLst>
              <p:ext uri="{D42A27DB-BD31-4B8C-83A1-F6EECF244321}">
                <p14:modId xmlns:p14="http://schemas.microsoft.com/office/powerpoint/2010/main" val="1642981671"/>
              </p:ext>
            </p:extLst>
          </p:nvPr>
        </p:nvGraphicFramePr>
        <p:xfrm>
          <a:off x="628650" y="1233303"/>
          <a:ext cx="6258567" cy="3619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hteck 8">
            <a:extLst>
              <a:ext uri="{FF2B5EF4-FFF2-40B4-BE49-F238E27FC236}">
                <a16:creationId xmlns:a16="http://schemas.microsoft.com/office/drawing/2014/main" id="{541596B0-9E66-7CED-3302-D86BCB682264}"/>
              </a:ext>
            </a:extLst>
          </p:cNvPr>
          <p:cNvSpPr/>
          <p:nvPr/>
        </p:nvSpPr>
        <p:spPr bwMode="gray">
          <a:xfrm>
            <a:off x="6709096" y="1586358"/>
            <a:ext cx="2033588" cy="584200"/>
          </a:xfrm>
          <a:prstGeom prst="rect">
            <a:avLst/>
          </a:prstGeom>
          <a:ln/>
        </p:spPr>
        <p:style>
          <a:lnRef idx="1">
            <a:schemeClr val="accent2"/>
          </a:lnRef>
          <a:fillRef idx="2">
            <a:schemeClr val="accent2"/>
          </a:fillRef>
          <a:effectRef idx="1">
            <a:schemeClr val="accent2"/>
          </a:effectRef>
          <a:fontRef idx="minor">
            <a:schemeClr val="dk1"/>
          </a:fontRef>
        </p:style>
        <p:txBody>
          <a:bodyPr lIns="81000" tIns="81000" rIns="81000" bIns="81000" anchor="ctr"/>
          <a:lstStyle/>
          <a:p>
            <a:pPr algn="ctr">
              <a:defRPr/>
            </a:pPr>
            <a:r>
              <a:rPr lang="de-DE" sz="1050" dirty="0" err="1">
                <a:solidFill>
                  <a:schemeClr val="tx1"/>
                </a:solidFill>
              </a:rPr>
              <a:t>new</a:t>
            </a:r>
            <a:r>
              <a:rPr lang="de-DE" sz="1050" dirty="0">
                <a:solidFill>
                  <a:schemeClr val="tx1"/>
                </a:solidFill>
              </a:rPr>
              <a:t> EU </a:t>
            </a:r>
            <a:r>
              <a:rPr lang="de-DE" sz="1050" dirty="0" err="1">
                <a:solidFill>
                  <a:schemeClr val="tx1"/>
                </a:solidFill>
              </a:rPr>
              <a:t>standards</a:t>
            </a:r>
            <a:r>
              <a:rPr lang="de-DE" sz="1050" dirty="0">
                <a:solidFill>
                  <a:schemeClr val="tx1"/>
                </a:solidFill>
              </a:rPr>
              <a:t> ?</a:t>
            </a:r>
          </a:p>
          <a:p>
            <a:pPr algn="ctr">
              <a:defRPr/>
            </a:pPr>
            <a:r>
              <a:rPr lang="de-DE" sz="1050" dirty="0">
                <a:solidFill>
                  <a:schemeClr val="tx1"/>
                </a:solidFill>
              </a:rPr>
              <a:t>(</a:t>
            </a:r>
            <a:r>
              <a:rPr lang="de-DE" sz="1050" dirty="0" err="1">
                <a:solidFill>
                  <a:schemeClr val="tx1"/>
                </a:solidFill>
              </a:rPr>
              <a:t>Relevance</a:t>
            </a:r>
            <a:r>
              <a:rPr lang="de-DE" sz="1050" dirty="0">
                <a:solidFill>
                  <a:schemeClr val="tx1"/>
                </a:solidFill>
              </a:rPr>
              <a:t>, </a:t>
            </a:r>
            <a:r>
              <a:rPr lang="de-DE" sz="1050" dirty="0" err="1">
                <a:solidFill>
                  <a:schemeClr val="tx1"/>
                </a:solidFill>
              </a:rPr>
              <a:t>Reliability</a:t>
            </a:r>
            <a:r>
              <a:rPr lang="de-DE" sz="1050" dirty="0">
                <a:solidFill>
                  <a:schemeClr val="tx1"/>
                </a:solidFill>
              </a:rPr>
              <a:t>, </a:t>
            </a:r>
            <a:r>
              <a:rPr lang="de-DE" sz="1050" dirty="0" err="1">
                <a:solidFill>
                  <a:schemeClr val="tx1"/>
                </a:solidFill>
              </a:rPr>
              <a:t>Comparability</a:t>
            </a:r>
            <a:r>
              <a:rPr lang="de-DE" sz="1050" dirty="0">
                <a:solidFill>
                  <a:schemeClr val="tx1"/>
                </a:solidFill>
              </a:rPr>
              <a:t>) </a:t>
            </a:r>
          </a:p>
        </p:txBody>
      </p:sp>
      <p:sp>
        <p:nvSpPr>
          <p:cNvPr id="10" name="Rechteck 9">
            <a:extLst>
              <a:ext uri="{FF2B5EF4-FFF2-40B4-BE49-F238E27FC236}">
                <a16:creationId xmlns:a16="http://schemas.microsoft.com/office/drawing/2014/main" id="{3C4461E2-EABD-82E8-079F-0D04561E3959}"/>
              </a:ext>
            </a:extLst>
          </p:cNvPr>
          <p:cNvSpPr/>
          <p:nvPr/>
        </p:nvSpPr>
        <p:spPr bwMode="gray">
          <a:xfrm>
            <a:off x="6709096" y="2788653"/>
            <a:ext cx="2033588" cy="584200"/>
          </a:xfrm>
          <a:prstGeom prst="rect">
            <a:avLst/>
          </a:prstGeom>
          <a:ln/>
        </p:spPr>
        <p:style>
          <a:lnRef idx="1">
            <a:schemeClr val="accent2"/>
          </a:lnRef>
          <a:fillRef idx="2">
            <a:schemeClr val="accent2"/>
          </a:fillRef>
          <a:effectRef idx="1">
            <a:schemeClr val="accent2"/>
          </a:effectRef>
          <a:fontRef idx="minor">
            <a:schemeClr val="dk1"/>
          </a:fontRef>
        </p:style>
        <p:txBody>
          <a:bodyPr lIns="81000" tIns="81000" rIns="81000" bIns="81000" anchor="ctr"/>
          <a:lstStyle/>
          <a:p>
            <a:pPr algn="ctr">
              <a:defRPr/>
            </a:pPr>
            <a:r>
              <a:rPr lang="en-US" sz="1050" dirty="0"/>
              <a:t>Double materiality - environment on company and company on environment ?</a:t>
            </a:r>
          </a:p>
        </p:txBody>
      </p:sp>
      <p:sp>
        <p:nvSpPr>
          <p:cNvPr id="12" name="Textfeld 11">
            <a:extLst>
              <a:ext uri="{FF2B5EF4-FFF2-40B4-BE49-F238E27FC236}">
                <a16:creationId xmlns:a16="http://schemas.microsoft.com/office/drawing/2014/main" id="{B6D29DEE-3E3A-151F-3FD7-68EF147D0FBA}"/>
              </a:ext>
            </a:extLst>
          </p:cNvPr>
          <p:cNvSpPr txBox="1"/>
          <p:nvPr/>
        </p:nvSpPr>
        <p:spPr>
          <a:xfrm>
            <a:off x="7110982" y="1118372"/>
            <a:ext cx="1229816" cy="300082"/>
          </a:xfrm>
          <a:prstGeom prst="rect">
            <a:avLst/>
          </a:prstGeom>
          <a:solidFill>
            <a:srgbClr val="FFFFCC"/>
          </a:solidFill>
        </p:spPr>
        <p:txBody>
          <a:bodyPr wrap="square">
            <a:spAutoFit/>
          </a:bodyPr>
          <a:lstStyle/>
          <a:p>
            <a:pPr algn="ctr">
              <a:defRPr/>
            </a:pPr>
            <a:r>
              <a:rPr lang="de-DE" sz="1350" u="sng" dirty="0"/>
              <a:t>Solutions</a:t>
            </a:r>
          </a:p>
        </p:txBody>
      </p:sp>
      <p:sp>
        <p:nvSpPr>
          <p:cNvPr id="13" name="Rechteck 12">
            <a:extLst>
              <a:ext uri="{FF2B5EF4-FFF2-40B4-BE49-F238E27FC236}">
                <a16:creationId xmlns:a16="http://schemas.microsoft.com/office/drawing/2014/main" id="{2F83E532-58F3-BDF5-1EAB-E554740A6470}"/>
              </a:ext>
            </a:extLst>
          </p:cNvPr>
          <p:cNvSpPr/>
          <p:nvPr/>
        </p:nvSpPr>
        <p:spPr bwMode="gray">
          <a:xfrm>
            <a:off x="6709096" y="3989454"/>
            <a:ext cx="2033588" cy="584200"/>
          </a:xfrm>
          <a:prstGeom prst="rect">
            <a:avLst/>
          </a:prstGeom>
          <a:ln/>
        </p:spPr>
        <p:style>
          <a:lnRef idx="1">
            <a:schemeClr val="accent2"/>
          </a:lnRef>
          <a:fillRef idx="2">
            <a:schemeClr val="accent2"/>
          </a:fillRef>
          <a:effectRef idx="1">
            <a:schemeClr val="accent2"/>
          </a:effectRef>
          <a:fontRef idx="minor">
            <a:schemeClr val="dk1"/>
          </a:fontRef>
        </p:style>
        <p:txBody>
          <a:bodyPr lIns="81000" tIns="81000" rIns="81000" bIns="81000" anchor="ctr"/>
          <a:lstStyle/>
          <a:p>
            <a:pPr algn="ctr">
              <a:defRPr/>
            </a:pPr>
            <a:r>
              <a:rPr lang="en-US" sz="1050" dirty="0"/>
              <a:t>Previous commitment or self-commitment after all</a:t>
            </a:r>
            <a:endParaRPr lang="de-DE" sz="1050" dirty="0"/>
          </a:p>
        </p:txBody>
      </p:sp>
      <p:sp>
        <p:nvSpPr>
          <p:cNvPr id="2" name="Fußzeilenplatzhalter 3">
            <a:extLst>
              <a:ext uri="{FF2B5EF4-FFF2-40B4-BE49-F238E27FC236}">
                <a16:creationId xmlns:a16="http://schemas.microsoft.com/office/drawing/2014/main" id="{FAC25CF2-C126-9A2C-7308-18FCF8377D20}"/>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3" name="Foliennummernplatzhalter 4">
            <a:extLst>
              <a:ext uri="{FF2B5EF4-FFF2-40B4-BE49-F238E27FC236}">
                <a16:creationId xmlns:a16="http://schemas.microsoft.com/office/drawing/2014/main" id="{F23F6CD9-C383-0F98-09DE-1A0E81CD9ED1}"/>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46</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kt 7" hidden="1">
            <a:extLst>
              <a:ext uri="{FF2B5EF4-FFF2-40B4-BE49-F238E27FC236}">
                <a16:creationId xmlns:a16="http://schemas.microsoft.com/office/drawing/2014/main" id="{E0E7AC15-BC0B-E0AA-3880-25744BE7A99B}"/>
              </a:ext>
            </a:extLst>
          </p:cNvPr>
          <p:cNvGraphicFramePr>
            <a:graphicFrameLocks noChangeAspect="1"/>
          </p:cNvGraphicFramePr>
          <p:nvPr>
            <p:custDataLst>
              <p:tags r:id="rId2"/>
            </p:custDataLst>
            <p:extLst>
              <p:ext uri="{D42A27DB-BD31-4B8C-83A1-F6EECF244321}">
                <p14:modId xmlns:p14="http://schemas.microsoft.com/office/powerpoint/2010/main" val="147936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8" name="think-cell Folie" r:id="rId5" imgW="360" imgH="360" progId="TCLayout.ActiveDocument.1">
                  <p:embed/>
                </p:oleObj>
              </mc:Choice>
              <mc:Fallback>
                <p:oleObj name="think-cell Folie" r:id="rId5" imgW="360" imgH="360" progId="TCLayout.ActiveDocument.1">
                  <p:embed/>
                  <p:pic>
                    <p:nvPicPr>
                      <p:cNvPr id="0"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1" name="Titel 5">
            <a:extLst>
              <a:ext uri="{FF2B5EF4-FFF2-40B4-BE49-F238E27FC236}">
                <a16:creationId xmlns:a16="http://schemas.microsoft.com/office/drawing/2014/main" id="{B26638CA-4CD0-2C31-C496-CE9F10B7718C}"/>
              </a:ext>
            </a:extLst>
          </p:cNvPr>
          <p:cNvSpPr>
            <a:spLocks noGrp="1" noChangeArrowheads="1"/>
          </p:cNvSpPr>
          <p:nvPr>
            <p:ph type="title"/>
          </p:nvPr>
        </p:nvSpPr>
        <p:spPr/>
        <p:txBody>
          <a:bodyPr vert="horz"/>
          <a:lstStyle/>
          <a:p>
            <a:r>
              <a:rPr lang="en-US" altLang="de-DE" dirty="0"/>
              <a:t>Appreciation of the EU Directive</a:t>
            </a:r>
            <a:endParaRPr lang="de-DE" altLang="de-DE" dirty="0"/>
          </a:p>
        </p:txBody>
      </p:sp>
      <p:graphicFrame>
        <p:nvGraphicFramePr>
          <p:cNvPr id="2" name="Diagramm 1">
            <a:extLst>
              <a:ext uri="{FF2B5EF4-FFF2-40B4-BE49-F238E27FC236}">
                <a16:creationId xmlns:a16="http://schemas.microsoft.com/office/drawing/2014/main" id="{BB38CB86-9600-528B-B85C-E4905A7FE59F}"/>
              </a:ext>
            </a:extLst>
          </p:cNvPr>
          <p:cNvGraphicFramePr/>
          <p:nvPr>
            <p:extLst>
              <p:ext uri="{D42A27DB-BD31-4B8C-83A1-F6EECF244321}">
                <p14:modId xmlns:p14="http://schemas.microsoft.com/office/powerpoint/2010/main" val="658414582"/>
              </p:ext>
            </p:extLst>
          </p:nvPr>
        </p:nvGraphicFramePr>
        <p:xfrm>
          <a:off x="628650" y="1274763"/>
          <a:ext cx="7044421" cy="3612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ußzeilenplatzhalter 3">
            <a:extLst>
              <a:ext uri="{FF2B5EF4-FFF2-40B4-BE49-F238E27FC236}">
                <a16:creationId xmlns:a16="http://schemas.microsoft.com/office/drawing/2014/main" id="{7A2E91D2-6707-E2F3-B53A-1F44B377CFB2}"/>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6" name="Foliennummernplatzhalter 4">
            <a:extLst>
              <a:ext uri="{FF2B5EF4-FFF2-40B4-BE49-F238E27FC236}">
                <a16:creationId xmlns:a16="http://schemas.microsoft.com/office/drawing/2014/main" id="{6234185A-EC3F-529C-3854-118285340C00}"/>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47</a:t>
            </a:fld>
            <a:endParaRPr lang="de-DE" altLang="de-DE">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D1D35096-58F9-4943-A785-DDBC1CECEED6}"/>
                                            </p:graphicEl>
                                          </p:spTgt>
                                        </p:tgtEl>
                                        <p:attrNameLst>
                                          <p:attrName>style.visibility</p:attrName>
                                        </p:attrNameLst>
                                      </p:cBhvr>
                                      <p:to>
                                        <p:strVal val="visible"/>
                                      </p:to>
                                    </p:set>
                                    <p:animEffect transition="in" filter="wipe(left)">
                                      <p:cBhvr>
                                        <p:cTn id="7" dur="500"/>
                                        <p:tgtEl>
                                          <p:spTgt spid="2">
                                            <p:graphicEl>
                                              <a:dgm id="{D1D35096-58F9-4943-A785-DDBC1CECEED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93B32145-DB1D-42FF-BD7E-20827D47885A}"/>
                                            </p:graphicEl>
                                          </p:spTgt>
                                        </p:tgtEl>
                                        <p:attrNameLst>
                                          <p:attrName>style.visibility</p:attrName>
                                        </p:attrNameLst>
                                      </p:cBhvr>
                                      <p:to>
                                        <p:strVal val="visible"/>
                                      </p:to>
                                    </p:set>
                                    <p:animEffect transition="in" filter="wipe(left)">
                                      <p:cBhvr>
                                        <p:cTn id="12" dur="500"/>
                                        <p:tgtEl>
                                          <p:spTgt spid="2">
                                            <p:graphicEl>
                                              <a:dgm id="{93B32145-DB1D-42FF-BD7E-20827D4788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DA507EDE-DF06-4087-AE49-00F5ABC21539}"/>
                                            </p:graphicEl>
                                          </p:spTgt>
                                        </p:tgtEl>
                                        <p:attrNameLst>
                                          <p:attrName>style.visibility</p:attrName>
                                        </p:attrNameLst>
                                      </p:cBhvr>
                                      <p:to>
                                        <p:strVal val="visible"/>
                                      </p:to>
                                    </p:set>
                                    <p:animEffect transition="in" filter="wipe(left)">
                                      <p:cBhvr>
                                        <p:cTn id="17" dur="500"/>
                                        <p:tgtEl>
                                          <p:spTgt spid="2">
                                            <p:graphicEl>
                                              <a:dgm id="{DA507EDE-DF06-4087-AE49-00F5ABC2153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dgm id="{4BE9FEA1-2C60-49AF-98EA-7D3C4A5389BE}"/>
                                            </p:graphicEl>
                                          </p:spTgt>
                                        </p:tgtEl>
                                        <p:attrNameLst>
                                          <p:attrName>style.visibility</p:attrName>
                                        </p:attrNameLst>
                                      </p:cBhvr>
                                      <p:to>
                                        <p:strVal val="visible"/>
                                      </p:to>
                                    </p:set>
                                    <p:animEffect transition="in" filter="wipe(left)">
                                      <p:cBhvr>
                                        <p:cTn id="22" dur="500"/>
                                        <p:tgtEl>
                                          <p:spTgt spid="2">
                                            <p:graphicEl>
                                              <a:dgm id="{4BE9FEA1-2C60-49AF-98EA-7D3C4A5389B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32B03FF0-F287-41F5-B846-B223FF5F6CC7}"/>
                                            </p:graphicEl>
                                          </p:spTgt>
                                        </p:tgtEl>
                                        <p:attrNameLst>
                                          <p:attrName>style.visibility</p:attrName>
                                        </p:attrNameLst>
                                      </p:cBhvr>
                                      <p:to>
                                        <p:strVal val="visible"/>
                                      </p:to>
                                    </p:set>
                                    <p:animEffect transition="in" filter="wipe(left)">
                                      <p:cBhvr>
                                        <p:cTn id="27" dur="500"/>
                                        <p:tgtEl>
                                          <p:spTgt spid="2">
                                            <p:graphicEl>
                                              <a:dgm id="{32B03FF0-F287-41F5-B846-B223FF5F6CC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A2F8B541-35E3-4A64-9687-16AF6939F6A9}"/>
                                            </p:graphicEl>
                                          </p:spTgt>
                                        </p:tgtEl>
                                        <p:attrNameLst>
                                          <p:attrName>style.visibility</p:attrName>
                                        </p:attrNameLst>
                                      </p:cBhvr>
                                      <p:to>
                                        <p:strVal val="visible"/>
                                      </p:to>
                                    </p:set>
                                    <p:animEffect transition="in" filter="wipe(left)">
                                      <p:cBhvr>
                                        <p:cTn id="32" dur="500"/>
                                        <p:tgtEl>
                                          <p:spTgt spid="2">
                                            <p:graphicEl>
                                              <a:dgm id="{A2F8B541-35E3-4A64-9687-16AF6939F6A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B6A94C78-4B17-4D49-94F6-956DCD3739A3}"/>
                                            </p:graphicEl>
                                          </p:spTgt>
                                        </p:tgtEl>
                                        <p:attrNameLst>
                                          <p:attrName>style.visibility</p:attrName>
                                        </p:attrNameLst>
                                      </p:cBhvr>
                                      <p:to>
                                        <p:strVal val="visible"/>
                                      </p:to>
                                    </p:set>
                                    <p:animEffect transition="in" filter="wipe(left)">
                                      <p:cBhvr>
                                        <p:cTn id="37" dur="500"/>
                                        <p:tgtEl>
                                          <p:spTgt spid="2">
                                            <p:graphicEl>
                                              <a:dgm id="{B6A94C78-4B17-4D49-94F6-956DCD3739A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D61B97AF-023C-49F5-B278-7F3D66F9E187}"/>
                                            </p:graphicEl>
                                          </p:spTgt>
                                        </p:tgtEl>
                                        <p:attrNameLst>
                                          <p:attrName>style.visibility</p:attrName>
                                        </p:attrNameLst>
                                      </p:cBhvr>
                                      <p:to>
                                        <p:strVal val="visible"/>
                                      </p:to>
                                    </p:set>
                                    <p:animEffect transition="in" filter="wipe(left)">
                                      <p:cBhvr>
                                        <p:cTn id="42" dur="500"/>
                                        <p:tgtEl>
                                          <p:spTgt spid="2">
                                            <p:graphicEl>
                                              <a:dgm id="{D61B97AF-023C-49F5-B278-7F3D66F9E1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kt 6" hidden="1">
            <a:extLst>
              <a:ext uri="{FF2B5EF4-FFF2-40B4-BE49-F238E27FC236}">
                <a16:creationId xmlns:a16="http://schemas.microsoft.com/office/drawing/2014/main" id="{CDCC60FC-CBC9-0593-BCDC-019D512C06C3}"/>
              </a:ext>
            </a:extLst>
          </p:cNvPr>
          <p:cNvGraphicFramePr>
            <a:graphicFrameLocks noChangeAspect="1"/>
          </p:cNvGraphicFramePr>
          <p:nvPr>
            <p:custDataLst>
              <p:tags r:id="rId2"/>
            </p:custDataLst>
            <p:extLst>
              <p:ext uri="{D42A27DB-BD31-4B8C-83A1-F6EECF244321}">
                <p14:modId xmlns:p14="http://schemas.microsoft.com/office/powerpoint/2010/main" val="37359448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82" name="think-cell Folie" r:id="rId5" imgW="360" imgH="360" progId="TCLayout.ActiveDocument.1">
                  <p:embed/>
                </p:oleObj>
              </mc:Choice>
              <mc:Fallback>
                <p:oleObj name="think-cell Folie" r:id="rId5" imgW="360" imgH="360" progId="TCLayout.ActiveDocument.1">
                  <p:embed/>
                  <p:pic>
                    <p:nvPicPr>
                      <p:cNvPr id="0"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299" name="Titel 1">
            <a:extLst>
              <a:ext uri="{FF2B5EF4-FFF2-40B4-BE49-F238E27FC236}">
                <a16:creationId xmlns:a16="http://schemas.microsoft.com/office/drawing/2014/main" id="{CA4D990A-9681-F111-BFDA-01B3F844BB34}"/>
              </a:ext>
            </a:extLst>
          </p:cNvPr>
          <p:cNvSpPr>
            <a:spLocks noGrp="1" noChangeArrowheads="1"/>
          </p:cNvSpPr>
          <p:nvPr>
            <p:ph type="title"/>
          </p:nvPr>
        </p:nvSpPr>
        <p:spPr/>
        <p:txBody>
          <a:bodyPr vert="horz"/>
          <a:lstStyle/>
          <a:p>
            <a:r>
              <a:rPr lang="de-DE" altLang="de-DE" dirty="0"/>
              <a:t>A </a:t>
            </a:r>
            <a:r>
              <a:rPr lang="de-DE" altLang="de-DE" dirty="0" err="1"/>
              <a:t>spark</a:t>
            </a:r>
            <a:r>
              <a:rPr lang="de-DE" altLang="de-DE" dirty="0"/>
              <a:t> of </a:t>
            </a:r>
            <a:r>
              <a:rPr lang="de-DE" altLang="de-DE" dirty="0" err="1"/>
              <a:t>hope</a:t>
            </a:r>
            <a:r>
              <a:rPr lang="de-DE" altLang="de-DE" dirty="0"/>
              <a:t>?</a:t>
            </a:r>
          </a:p>
        </p:txBody>
      </p:sp>
      <p:sp>
        <p:nvSpPr>
          <p:cNvPr id="3" name="Inhaltsplatzhalter 2">
            <a:extLst>
              <a:ext uri="{FF2B5EF4-FFF2-40B4-BE49-F238E27FC236}">
                <a16:creationId xmlns:a16="http://schemas.microsoft.com/office/drawing/2014/main" id="{69608072-39E9-A663-27E3-679C4EA2F0E6}"/>
              </a:ext>
            </a:extLst>
          </p:cNvPr>
          <p:cNvSpPr>
            <a:spLocks noGrp="1"/>
          </p:cNvSpPr>
          <p:nvPr>
            <p:ph idx="1"/>
          </p:nvPr>
        </p:nvSpPr>
        <p:spPr/>
        <p:txBody>
          <a:bodyPr/>
          <a:lstStyle/>
          <a:p>
            <a:pPr marL="214313" indent="-214313">
              <a:defRPr/>
            </a:pPr>
            <a:r>
              <a:rPr lang="en-US" sz="1400" dirty="0"/>
              <a:t>It is not only the EU Commission that has taken up the issue of sustainability reporting:</a:t>
            </a:r>
          </a:p>
          <a:p>
            <a:pPr marL="557213" lvl="1" indent="-214313">
              <a:defRPr/>
            </a:pPr>
            <a:r>
              <a:rPr lang="en-US" sz="1400" dirty="0"/>
              <a:t>IFRS Foundation - responsible for the internationally recognized accounting standards IFRS - has founded a new entity, the International Sustainability Standards Board (ISSB), which is to develop global basic standards (Global Baseline) in the area of sustainability reporting in the future.</a:t>
            </a:r>
          </a:p>
          <a:p>
            <a:pPr marL="557213" lvl="1" indent="-214313">
              <a:defRPr/>
            </a:pPr>
            <a:r>
              <a:rPr lang="en-US" sz="1400" dirty="0"/>
              <a:t>The ISSB was already joined by a number of voluntary initiatives when it was founded.</a:t>
            </a:r>
          </a:p>
          <a:p>
            <a:pPr marL="557213" lvl="1" indent="-214313">
              <a:defRPr/>
            </a:pPr>
            <a:r>
              <a:rPr lang="en-US" sz="1400" dirty="0"/>
              <a:t>With the founding of the ISSB, two prototypes were published on the topics:</a:t>
            </a:r>
          </a:p>
          <a:p>
            <a:pPr marL="900113" lvl="2" indent="-214313">
              <a:defRPr/>
            </a:pPr>
            <a:r>
              <a:rPr lang="en-US" sz="1400" dirty="0"/>
              <a:t>Climate reporting and </a:t>
            </a:r>
          </a:p>
          <a:p>
            <a:pPr marL="900113" lvl="2" indent="-214313">
              <a:defRPr/>
            </a:pPr>
            <a:r>
              <a:rPr lang="en-US" sz="1400" dirty="0"/>
              <a:t>general requirements for the disclosure of sustainability-related financial information.</a:t>
            </a:r>
          </a:p>
          <a:p>
            <a:pPr marL="557213" lvl="1" indent="-214313">
              <a:defRPr/>
            </a:pPr>
            <a:r>
              <a:rPr lang="en-US" sz="1400" dirty="0"/>
              <a:t>The ISSB is based in Frankfurt am Main</a:t>
            </a:r>
          </a:p>
          <a:p>
            <a:pPr marL="557213" lvl="1" indent="-214313">
              <a:defRPr/>
            </a:pPr>
            <a:endParaRPr lang="en-US" sz="1400" dirty="0"/>
          </a:p>
          <a:p>
            <a:pPr algn="ctr">
              <a:buFont typeface="Wingdings" panose="05000000000000000000" pitchFamily="2" charset="2"/>
              <a:buChar char="à"/>
              <a:defRPr/>
            </a:pPr>
            <a:r>
              <a:rPr lang="en-US" sz="1400" b="1" dirty="0"/>
              <a:t>"Competition" stimulates business.</a:t>
            </a:r>
          </a:p>
          <a:p>
            <a:pPr algn="ctr">
              <a:buFont typeface="Wingdings" panose="05000000000000000000" pitchFamily="2" charset="2"/>
              <a:buChar char="à"/>
              <a:defRPr/>
            </a:pPr>
            <a:r>
              <a:rPr lang="en-US" sz="1400" b="1" dirty="0"/>
              <a:t>Plus tendencies to align among ISSB, GRI and EFRAG.</a:t>
            </a:r>
          </a:p>
        </p:txBody>
      </p:sp>
      <p:sp>
        <p:nvSpPr>
          <p:cNvPr id="2" name="Fußzeilenplatzhalter 3">
            <a:extLst>
              <a:ext uri="{FF2B5EF4-FFF2-40B4-BE49-F238E27FC236}">
                <a16:creationId xmlns:a16="http://schemas.microsoft.com/office/drawing/2014/main" id="{ADDEC06D-5E03-2683-C7D6-3F728A164E61}"/>
              </a:ext>
            </a:extLst>
          </p:cNvPr>
          <p:cNvSpPr>
            <a:spLocks noGrp="1"/>
          </p:cNvSpPr>
          <p:nvPr>
            <p:ph type="ftr" sz="quarter" idx="11"/>
          </p:nvPr>
        </p:nvSpPr>
        <p:spPr>
          <a:xfrm>
            <a:off x="3028950" y="4767263"/>
            <a:ext cx="3086100" cy="274637"/>
          </a:xfrm>
        </p:spPr>
        <p:txBody>
          <a:bodyPr/>
          <a:lstStyle/>
          <a:p>
            <a:pPr>
              <a:defRPr/>
            </a:pPr>
            <a:r>
              <a:rPr lang="en-US" altLang="de-DE"/>
              <a:t>Fashion DIET</a:t>
            </a:r>
            <a:endParaRPr lang="de-DE" altLang="de-DE"/>
          </a:p>
        </p:txBody>
      </p:sp>
      <p:sp>
        <p:nvSpPr>
          <p:cNvPr id="6" name="Foliennummernplatzhalter 4">
            <a:extLst>
              <a:ext uri="{FF2B5EF4-FFF2-40B4-BE49-F238E27FC236}">
                <a16:creationId xmlns:a16="http://schemas.microsoft.com/office/drawing/2014/main" id="{4671AC37-BFBE-A5BF-D8FC-DFB5B91D5DF7}"/>
              </a:ext>
            </a:extLst>
          </p:cNvPr>
          <p:cNvSpPr>
            <a:spLocks noGrp="1" noChangeArrowheads="1"/>
          </p:cNvSpPr>
          <p:nvPr>
            <p:ph type="sldNum" sz="quarter" idx="12"/>
          </p:nvPr>
        </p:nvSpPr>
        <p:spPr bwMode="auto">
          <a:xfrm>
            <a:off x="5003800" y="47736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0AC4DA-B071-414B-90CC-71CFFC6C420C}" type="slidenum">
              <a:rPr lang="de-DE" altLang="de-DE" smtClean="0">
                <a:solidFill>
                  <a:srgbClr val="898989"/>
                </a:solidFill>
              </a:rPr>
              <a:pPr/>
              <a:t>48</a:t>
            </a:fld>
            <a:endParaRPr lang="de-DE" altLang="de-DE">
              <a:solidFill>
                <a:srgbClr val="898989"/>
              </a:solidFill>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0143A54A-8319-D8E3-902A-7EC9EF5B79B0}"/>
              </a:ext>
            </a:extLst>
          </p:cNvPr>
          <p:cNvSpPr>
            <a:spLocks noGrp="1" noChangeArrowheads="1"/>
          </p:cNvSpPr>
          <p:nvPr>
            <p:ph type="title"/>
          </p:nvPr>
        </p:nvSpPr>
        <p:spPr/>
        <p:txBody>
          <a:bodyPr/>
          <a:lstStyle/>
          <a:p>
            <a:r>
              <a:rPr lang="de-DE" altLang="de-DE"/>
              <a:t>Contact</a:t>
            </a:r>
          </a:p>
        </p:txBody>
      </p:sp>
      <p:sp>
        <p:nvSpPr>
          <p:cNvPr id="4" name="Fußzeilenplatzhalter 3">
            <a:extLst>
              <a:ext uri="{FF2B5EF4-FFF2-40B4-BE49-F238E27FC236}">
                <a16:creationId xmlns:a16="http://schemas.microsoft.com/office/drawing/2014/main" id="{2A125184-31DE-1F85-A6CE-B85686898EF7}"/>
              </a:ext>
            </a:extLst>
          </p:cNvPr>
          <p:cNvSpPr>
            <a:spLocks noGrp="1"/>
          </p:cNvSpPr>
          <p:nvPr>
            <p:ph type="ftr" sz="quarter" idx="11"/>
          </p:nvPr>
        </p:nvSpPr>
        <p:spPr/>
        <p:txBody>
          <a:bodyPr/>
          <a:lstStyle/>
          <a:p>
            <a:pPr>
              <a:defRPr/>
            </a:pPr>
            <a:r>
              <a:rPr lang="en-US" altLang="de-DE"/>
              <a:t>Fashion DIET</a:t>
            </a:r>
            <a:endParaRPr lang="de-DE" altLang="de-DE"/>
          </a:p>
        </p:txBody>
      </p:sp>
      <p:sp>
        <p:nvSpPr>
          <p:cNvPr id="68612" name="Foliennummernplatzhalter 4">
            <a:extLst>
              <a:ext uri="{FF2B5EF4-FFF2-40B4-BE49-F238E27FC236}">
                <a16:creationId xmlns:a16="http://schemas.microsoft.com/office/drawing/2014/main" id="{FCC04B12-5AB6-3A0D-7058-0F897BDA4B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2E42AE6-4E2C-4095-A3A6-AB8ED83A19CB}" type="slidenum">
              <a:rPr lang="de-DE" altLang="de-DE" smtClean="0">
                <a:solidFill>
                  <a:srgbClr val="898989"/>
                </a:solidFill>
              </a:rPr>
              <a:pPr/>
              <a:t>49</a:t>
            </a:fld>
            <a:endParaRPr lang="de-DE" altLang="de-DE">
              <a:solidFill>
                <a:srgbClr val="898989"/>
              </a:solidFill>
            </a:endParaRPr>
          </a:p>
        </p:txBody>
      </p:sp>
      <p:sp>
        <p:nvSpPr>
          <p:cNvPr id="68613" name="Rectangle 13">
            <a:extLst>
              <a:ext uri="{FF2B5EF4-FFF2-40B4-BE49-F238E27FC236}">
                <a16:creationId xmlns:a16="http://schemas.microsoft.com/office/drawing/2014/main" id="{95F7716B-7F40-CC4B-7ACE-7EDF3108038C}"/>
              </a:ext>
            </a:extLst>
          </p:cNvPr>
          <p:cNvSpPr>
            <a:spLocks noChangeArrowheads="1"/>
          </p:cNvSpPr>
          <p:nvPr/>
        </p:nvSpPr>
        <p:spPr bwMode="auto">
          <a:xfrm>
            <a:off x="628650" y="1469995"/>
            <a:ext cx="6679654" cy="246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dirty="0">
                <a:solidFill>
                  <a:srgbClr val="000000"/>
                </a:solidFill>
                <a:latin typeface="+mn-lt"/>
                <a:ea typeface="Times New Roman" panose="02020603050405020304" pitchFamily="18" charset="0"/>
                <a:cs typeface="Calibri Light" panose="020F0302020204030204" pitchFamily="34" charset="0"/>
              </a:rPr>
              <a:t>Prof. Dr. Jochen Strähle</a:t>
            </a:r>
          </a:p>
          <a:p>
            <a:r>
              <a:rPr lang="de-DE" altLang="de-DE" dirty="0">
                <a:solidFill>
                  <a:srgbClr val="000000"/>
                </a:solidFill>
                <a:latin typeface="+mn-lt"/>
                <a:ea typeface="Times New Roman" panose="02020603050405020304" pitchFamily="18" charset="0"/>
                <a:cs typeface="Calibri Light" panose="020F0302020204030204" pitchFamily="34" charset="0"/>
                <a:hlinkClick r:id="rId2"/>
              </a:rPr>
              <a:t>Jochen.straehle@reutlingen-university.de</a:t>
            </a:r>
            <a:endParaRPr lang="de-DE" altLang="de-DE" dirty="0">
              <a:solidFill>
                <a:srgbClr val="000000"/>
              </a:solidFill>
              <a:latin typeface="+mn-lt"/>
              <a:ea typeface="Times New Roman" panose="02020603050405020304" pitchFamily="18" charset="0"/>
              <a:cs typeface="Calibri Light" panose="020F0302020204030204" pitchFamily="34" charset="0"/>
            </a:endParaRPr>
          </a:p>
          <a:p>
            <a:endParaRPr lang="de-DE" altLang="de-DE" dirty="0">
              <a:solidFill>
                <a:srgbClr val="000000"/>
              </a:solidFill>
              <a:latin typeface="+mn-lt"/>
              <a:ea typeface="Times New Roman" panose="02020603050405020304" pitchFamily="18" charset="0"/>
              <a:cs typeface="Calibri Light" panose="020F0302020204030204" pitchFamily="34" charset="0"/>
            </a:endParaRPr>
          </a:p>
          <a:p>
            <a:r>
              <a:rPr lang="de-DE" altLang="de-DE" dirty="0">
                <a:solidFill>
                  <a:srgbClr val="000000"/>
                </a:solidFill>
                <a:latin typeface="+mn-lt"/>
                <a:ea typeface="Times New Roman" panose="02020603050405020304" pitchFamily="18" charset="0"/>
                <a:cs typeface="Calibri Light" panose="020F0302020204030204" pitchFamily="34" charset="0"/>
              </a:rPr>
              <a:t>Prof. Dr. Malte Wessels</a:t>
            </a:r>
            <a:endParaRPr lang="de-DE" altLang="de-DE" sz="1100" dirty="0">
              <a:latin typeface="+mn-lt"/>
              <a:ea typeface="Times New Roman" panose="02020603050405020304" pitchFamily="18" charset="0"/>
              <a:cs typeface="Calibri Light" panose="020F0302020204030204" pitchFamily="34" charset="0"/>
            </a:endParaRPr>
          </a:p>
          <a:p>
            <a:r>
              <a:rPr lang="de-DE" altLang="de-DE" dirty="0">
                <a:solidFill>
                  <a:srgbClr val="C00000"/>
                </a:solidFill>
                <a:latin typeface="+mn-lt"/>
                <a:ea typeface="Times New Roman" panose="02020603050405020304" pitchFamily="18" charset="0"/>
                <a:cs typeface="Calibri Light" panose="020F0302020204030204" pitchFamily="34" charset="0"/>
                <a:hlinkClick r:id="rId3"/>
              </a:rPr>
              <a:t>malte.wessels@reutlingen-university.de</a:t>
            </a:r>
            <a:endParaRPr lang="de-DE" altLang="de-DE" dirty="0">
              <a:solidFill>
                <a:srgbClr val="C00000"/>
              </a:solidFill>
              <a:latin typeface="+mn-lt"/>
              <a:ea typeface="Times New Roman" panose="02020603050405020304" pitchFamily="18" charset="0"/>
              <a:cs typeface="Calibri Light" panose="020F0302020204030204" pitchFamily="34" charset="0"/>
            </a:endParaRPr>
          </a:p>
          <a:p>
            <a:endParaRPr lang="de-DE" altLang="de-DE" dirty="0">
              <a:solidFill>
                <a:srgbClr val="C00000"/>
              </a:solidFill>
              <a:latin typeface="+mn-lt"/>
              <a:ea typeface="Times New Roman" panose="02020603050405020304" pitchFamily="18" charset="0"/>
              <a:cs typeface="Calibri Light" panose="020F0302020204030204" pitchFamily="34" charset="0"/>
            </a:endParaRPr>
          </a:p>
          <a:p>
            <a:r>
              <a:rPr lang="de-DE" altLang="de-DE" dirty="0">
                <a:latin typeface="+mn-lt"/>
                <a:ea typeface="Times New Roman" panose="02020603050405020304" pitchFamily="18" charset="0"/>
                <a:cs typeface="Calibri Light" panose="020F0302020204030204" pitchFamily="34" charset="0"/>
              </a:rPr>
              <a:t>Dr. Marcus Adam</a:t>
            </a:r>
          </a:p>
          <a:p>
            <a:r>
              <a:rPr lang="de-DE" altLang="de-DE" dirty="0">
                <a:solidFill>
                  <a:srgbClr val="C00000"/>
                </a:solidFill>
                <a:latin typeface="+mn-lt"/>
                <a:ea typeface="Times New Roman" panose="02020603050405020304" pitchFamily="18" charset="0"/>
                <a:cs typeface="Calibri Light" panose="020F0302020204030204" pitchFamily="34" charset="0"/>
                <a:hlinkClick r:id="rId4"/>
              </a:rPr>
              <a:t>Marcus.adam@reutlingen-university.de</a:t>
            </a:r>
            <a:endParaRPr lang="de-DE" altLang="de-DE" dirty="0">
              <a:solidFill>
                <a:srgbClr val="C00000"/>
              </a:solidFill>
              <a:latin typeface="+mn-lt"/>
              <a:ea typeface="Times New Roman" panose="02020603050405020304" pitchFamily="18" charset="0"/>
              <a:cs typeface="Calibri Light" panose="020F0302020204030204" pitchFamily="34" charset="0"/>
            </a:endParaRPr>
          </a:p>
          <a:p>
            <a:endParaRPr lang="de-DE" altLang="de-DE" sz="1100" dirty="0">
              <a:latin typeface="+mn-lt"/>
              <a:ea typeface="Times New Roman" panose="02020603050405020304" pitchFamily="18"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ACCE8-A4B6-49B6-9A3B-6724F16EC4A5}"/>
              </a:ext>
            </a:extLst>
          </p:cNvPr>
          <p:cNvSpPr>
            <a:spLocks noGrp="1"/>
          </p:cNvSpPr>
          <p:nvPr>
            <p:ph type="title"/>
          </p:nvPr>
        </p:nvSpPr>
        <p:spPr/>
        <p:txBody>
          <a:bodyPr/>
          <a:lstStyle/>
          <a:p>
            <a:r>
              <a:rPr lang="de-DE" dirty="0" err="1"/>
              <a:t>Consumers</a:t>
            </a:r>
            <a:r>
              <a:rPr lang="de-DE" dirty="0"/>
              <a:t> </a:t>
            </a:r>
            <a:r>
              <a:rPr lang="de-DE" dirty="0" err="1"/>
              <a:t>want</a:t>
            </a:r>
            <a:r>
              <a:rPr lang="de-DE" dirty="0"/>
              <a:t> </a:t>
            </a:r>
            <a:r>
              <a:rPr lang="de-DE" dirty="0" err="1"/>
              <a:t>transparency</a:t>
            </a:r>
            <a:endParaRPr lang="de-DE" dirty="0"/>
          </a:p>
        </p:txBody>
      </p:sp>
      <p:sp>
        <p:nvSpPr>
          <p:cNvPr id="4" name="Fußzeilenplatzhalter 3">
            <a:extLst>
              <a:ext uri="{FF2B5EF4-FFF2-40B4-BE49-F238E27FC236}">
                <a16:creationId xmlns:a16="http://schemas.microsoft.com/office/drawing/2014/main" id="{FB9AD1B5-4B8B-4B55-BA87-16799EC9032E}"/>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2FD57CAE-07D6-4FE3-AA6A-2996DECC88F7}"/>
              </a:ext>
            </a:extLst>
          </p:cNvPr>
          <p:cNvSpPr>
            <a:spLocks noGrp="1"/>
          </p:cNvSpPr>
          <p:nvPr>
            <p:ph type="sldNum" sz="quarter" idx="12"/>
          </p:nvPr>
        </p:nvSpPr>
        <p:spPr/>
        <p:txBody>
          <a:bodyPr/>
          <a:lstStyle/>
          <a:p>
            <a:pPr>
              <a:defRPr/>
            </a:pPr>
            <a:fld id="{F2367A23-859F-4527-99AB-CEE707F84F5E}" type="slidenum">
              <a:rPr lang="de-DE" altLang="de-DE" smtClean="0"/>
              <a:pPr>
                <a:defRPr/>
              </a:pPr>
              <a:t>5</a:t>
            </a:fld>
            <a:endParaRPr lang="de-DE" altLang="de-DE"/>
          </a:p>
        </p:txBody>
      </p:sp>
    </p:spTree>
    <p:extLst>
      <p:ext uri="{BB962C8B-B14F-4D97-AF65-F5344CB8AC3E}">
        <p14:creationId xmlns:p14="http://schemas.microsoft.com/office/powerpoint/2010/main" val="336454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DF6F5-5C13-4BF0-9F6A-9CF78C7EEDB5}"/>
              </a:ext>
            </a:extLst>
          </p:cNvPr>
          <p:cNvSpPr>
            <a:spLocks noGrp="1"/>
          </p:cNvSpPr>
          <p:nvPr>
            <p:ph type="title"/>
          </p:nvPr>
        </p:nvSpPr>
        <p:spPr/>
        <p:txBody>
          <a:bodyPr/>
          <a:lstStyle/>
          <a:p>
            <a:r>
              <a:rPr lang="en-US" b="1" dirty="0"/>
              <a:t>How many consumers are interested in learning about...</a:t>
            </a:r>
            <a:endParaRPr lang="de-DE" dirty="0"/>
          </a:p>
        </p:txBody>
      </p:sp>
      <p:sp>
        <p:nvSpPr>
          <p:cNvPr id="4" name="Fußzeilenplatzhalter 3">
            <a:extLst>
              <a:ext uri="{FF2B5EF4-FFF2-40B4-BE49-F238E27FC236}">
                <a16:creationId xmlns:a16="http://schemas.microsoft.com/office/drawing/2014/main" id="{159E919A-94F1-4143-8EB3-1F21C89EA47D}"/>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C3E863EE-7E23-4FD3-BF9D-0AB6E3BD9A5B}"/>
              </a:ext>
            </a:extLst>
          </p:cNvPr>
          <p:cNvSpPr>
            <a:spLocks noGrp="1"/>
          </p:cNvSpPr>
          <p:nvPr>
            <p:ph type="sldNum" sz="quarter" idx="12"/>
          </p:nvPr>
        </p:nvSpPr>
        <p:spPr/>
        <p:txBody>
          <a:bodyPr/>
          <a:lstStyle/>
          <a:p>
            <a:pPr>
              <a:defRPr/>
            </a:pPr>
            <a:fld id="{F2367A23-859F-4527-99AB-CEE707F84F5E}" type="slidenum">
              <a:rPr lang="de-DE" altLang="de-DE" smtClean="0"/>
              <a:pPr>
                <a:defRPr/>
              </a:pPr>
              <a:t>6</a:t>
            </a:fld>
            <a:endParaRPr lang="de-DE" altLang="de-DE"/>
          </a:p>
        </p:txBody>
      </p:sp>
      <p:pic>
        <p:nvPicPr>
          <p:cNvPr id="6" name="Grafik 5">
            <a:extLst>
              <a:ext uri="{FF2B5EF4-FFF2-40B4-BE49-F238E27FC236}">
                <a16:creationId xmlns:a16="http://schemas.microsoft.com/office/drawing/2014/main" id="{C7646C83-A484-4B73-B60D-CD02D46F1E89}"/>
              </a:ext>
            </a:extLst>
          </p:cNvPr>
          <p:cNvPicPr>
            <a:picLocks noChangeAspect="1"/>
          </p:cNvPicPr>
          <p:nvPr/>
        </p:nvPicPr>
        <p:blipFill>
          <a:blip r:embed="rId3"/>
          <a:stretch>
            <a:fillRect/>
          </a:stretch>
        </p:blipFill>
        <p:spPr>
          <a:xfrm>
            <a:off x="611560" y="1491630"/>
            <a:ext cx="7676154" cy="2812057"/>
          </a:xfrm>
          <a:prstGeom prst="rect">
            <a:avLst/>
          </a:prstGeom>
        </p:spPr>
      </p:pic>
      <p:sp>
        <p:nvSpPr>
          <p:cNvPr id="7" name="Textfeld 6">
            <a:extLst>
              <a:ext uri="{FF2B5EF4-FFF2-40B4-BE49-F238E27FC236}">
                <a16:creationId xmlns:a16="http://schemas.microsoft.com/office/drawing/2014/main" id="{44963F9F-A752-48BC-A215-535F6A9D1D06}"/>
              </a:ext>
            </a:extLst>
          </p:cNvPr>
          <p:cNvSpPr txBox="1"/>
          <p:nvPr/>
        </p:nvSpPr>
        <p:spPr>
          <a:xfrm>
            <a:off x="7102772" y="4501158"/>
            <a:ext cx="2077740" cy="230832"/>
          </a:xfrm>
          <a:prstGeom prst="rect">
            <a:avLst/>
          </a:prstGeom>
          <a:noFill/>
        </p:spPr>
        <p:txBody>
          <a:bodyPr wrap="square" rtlCol="0">
            <a:spAutoFit/>
          </a:bodyPr>
          <a:lstStyle/>
          <a:p>
            <a:r>
              <a:rPr lang="de-DE" sz="900" dirty="0"/>
              <a:t>Fashion Revolution (2020), p.10</a:t>
            </a:r>
          </a:p>
        </p:txBody>
      </p:sp>
    </p:spTree>
    <p:extLst>
      <p:ext uri="{BB962C8B-B14F-4D97-AF65-F5344CB8AC3E}">
        <p14:creationId xmlns:p14="http://schemas.microsoft.com/office/powerpoint/2010/main" val="11324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47960-63A7-4996-99F5-AB43A803E4AE}"/>
              </a:ext>
            </a:extLst>
          </p:cNvPr>
          <p:cNvSpPr>
            <a:spLocks noGrp="1"/>
          </p:cNvSpPr>
          <p:nvPr>
            <p:ph type="title"/>
          </p:nvPr>
        </p:nvSpPr>
        <p:spPr/>
        <p:txBody>
          <a:bodyPr/>
          <a:lstStyle/>
          <a:p>
            <a:r>
              <a:rPr lang="en-US" sz="2400" dirty="0"/>
              <a:t>When choosing a clothing brand to buy from, how many consumers agreed that it is important for brands to...</a:t>
            </a:r>
            <a:endParaRPr lang="de-DE" sz="2400" dirty="0"/>
          </a:p>
        </p:txBody>
      </p:sp>
      <p:sp>
        <p:nvSpPr>
          <p:cNvPr id="4" name="Fußzeilenplatzhalter 3">
            <a:extLst>
              <a:ext uri="{FF2B5EF4-FFF2-40B4-BE49-F238E27FC236}">
                <a16:creationId xmlns:a16="http://schemas.microsoft.com/office/drawing/2014/main" id="{EA9F0BAD-DDD0-4214-A6AE-F8DB7E747916}"/>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30BF2274-BC8B-4470-842F-4F41CC5CADBD}"/>
              </a:ext>
            </a:extLst>
          </p:cNvPr>
          <p:cNvSpPr>
            <a:spLocks noGrp="1"/>
          </p:cNvSpPr>
          <p:nvPr>
            <p:ph type="sldNum" sz="quarter" idx="12"/>
          </p:nvPr>
        </p:nvSpPr>
        <p:spPr/>
        <p:txBody>
          <a:bodyPr/>
          <a:lstStyle/>
          <a:p>
            <a:pPr>
              <a:defRPr/>
            </a:pPr>
            <a:fld id="{F2367A23-859F-4527-99AB-CEE707F84F5E}" type="slidenum">
              <a:rPr lang="de-DE" altLang="de-DE" smtClean="0"/>
              <a:pPr>
                <a:defRPr/>
              </a:pPr>
              <a:t>7</a:t>
            </a:fld>
            <a:endParaRPr lang="de-DE" altLang="de-DE"/>
          </a:p>
        </p:txBody>
      </p:sp>
      <p:pic>
        <p:nvPicPr>
          <p:cNvPr id="6" name="Grafik 5">
            <a:extLst>
              <a:ext uri="{FF2B5EF4-FFF2-40B4-BE49-F238E27FC236}">
                <a16:creationId xmlns:a16="http://schemas.microsoft.com/office/drawing/2014/main" id="{4BA2C05F-068A-4178-8DE1-91C656C5D04C}"/>
              </a:ext>
            </a:extLst>
          </p:cNvPr>
          <p:cNvPicPr>
            <a:picLocks noChangeAspect="1"/>
          </p:cNvPicPr>
          <p:nvPr/>
        </p:nvPicPr>
        <p:blipFill>
          <a:blip r:embed="rId3"/>
          <a:stretch>
            <a:fillRect/>
          </a:stretch>
        </p:blipFill>
        <p:spPr>
          <a:xfrm>
            <a:off x="251520" y="1203598"/>
            <a:ext cx="5067560" cy="2305168"/>
          </a:xfrm>
          <a:prstGeom prst="rect">
            <a:avLst/>
          </a:prstGeom>
        </p:spPr>
      </p:pic>
      <p:pic>
        <p:nvPicPr>
          <p:cNvPr id="7" name="Grafik 6">
            <a:extLst>
              <a:ext uri="{FF2B5EF4-FFF2-40B4-BE49-F238E27FC236}">
                <a16:creationId xmlns:a16="http://schemas.microsoft.com/office/drawing/2014/main" id="{91AF8596-2693-40E6-94F2-CD5E0CF821E7}"/>
              </a:ext>
            </a:extLst>
          </p:cNvPr>
          <p:cNvPicPr>
            <a:picLocks noChangeAspect="1"/>
          </p:cNvPicPr>
          <p:nvPr/>
        </p:nvPicPr>
        <p:blipFill>
          <a:blip r:embed="rId4"/>
          <a:stretch>
            <a:fillRect/>
          </a:stretch>
        </p:blipFill>
        <p:spPr>
          <a:xfrm>
            <a:off x="3851920" y="2859782"/>
            <a:ext cx="4858000" cy="1727289"/>
          </a:xfrm>
          <a:prstGeom prst="rect">
            <a:avLst/>
          </a:prstGeom>
        </p:spPr>
      </p:pic>
      <p:sp>
        <p:nvSpPr>
          <p:cNvPr id="8" name="Textfeld 7">
            <a:extLst>
              <a:ext uri="{FF2B5EF4-FFF2-40B4-BE49-F238E27FC236}">
                <a16:creationId xmlns:a16="http://schemas.microsoft.com/office/drawing/2014/main" id="{36F9F79F-A8C4-4F48-80D3-952F5073165E}"/>
              </a:ext>
            </a:extLst>
          </p:cNvPr>
          <p:cNvSpPr txBox="1"/>
          <p:nvPr/>
        </p:nvSpPr>
        <p:spPr>
          <a:xfrm>
            <a:off x="179512" y="4501158"/>
            <a:ext cx="2077740" cy="230832"/>
          </a:xfrm>
          <a:prstGeom prst="rect">
            <a:avLst/>
          </a:prstGeom>
          <a:noFill/>
        </p:spPr>
        <p:txBody>
          <a:bodyPr wrap="square" rtlCol="0">
            <a:spAutoFit/>
          </a:bodyPr>
          <a:lstStyle/>
          <a:p>
            <a:r>
              <a:rPr lang="de-DE" sz="900" dirty="0"/>
              <a:t>Fashion Revolution (2020), p.9</a:t>
            </a:r>
          </a:p>
        </p:txBody>
      </p:sp>
    </p:spTree>
    <p:extLst>
      <p:ext uri="{BB962C8B-B14F-4D97-AF65-F5344CB8AC3E}">
        <p14:creationId xmlns:p14="http://schemas.microsoft.com/office/powerpoint/2010/main" val="354015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036C1-E4D1-4A8C-84A7-FDC3B8F9105B}"/>
              </a:ext>
            </a:extLst>
          </p:cNvPr>
          <p:cNvSpPr>
            <a:spLocks noGrp="1"/>
          </p:cNvSpPr>
          <p:nvPr>
            <p:ph type="title"/>
          </p:nvPr>
        </p:nvSpPr>
        <p:spPr/>
        <p:txBody>
          <a:bodyPr/>
          <a:lstStyle/>
          <a:p>
            <a:r>
              <a:rPr lang="en-US" sz="2800" b="1" dirty="0"/>
              <a:t>When it comes to supply chain transparency, people agree that fashion brands should publish…</a:t>
            </a:r>
            <a:endParaRPr lang="de-DE" sz="2800" dirty="0"/>
          </a:p>
        </p:txBody>
      </p:sp>
      <p:sp>
        <p:nvSpPr>
          <p:cNvPr id="4" name="Fußzeilenplatzhalter 3">
            <a:extLst>
              <a:ext uri="{FF2B5EF4-FFF2-40B4-BE49-F238E27FC236}">
                <a16:creationId xmlns:a16="http://schemas.microsoft.com/office/drawing/2014/main" id="{57ECE40D-C2D5-4911-BC72-4663D009C196}"/>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ECBB19F7-FE67-41D4-94FD-19306B745406}"/>
              </a:ext>
            </a:extLst>
          </p:cNvPr>
          <p:cNvSpPr>
            <a:spLocks noGrp="1"/>
          </p:cNvSpPr>
          <p:nvPr>
            <p:ph type="sldNum" sz="quarter" idx="12"/>
          </p:nvPr>
        </p:nvSpPr>
        <p:spPr/>
        <p:txBody>
          <a:bodyPr/>
          <a:lstStyle/>
          <a:p>
            <a:pPr>
              <a:defRPr/>
            </a:pPr>
            <a:fld id="{F2367A23-859F-4527-99AB-CEE707F84F5E}" type="slidenum">
              <a:rPr lang="de-DE" altLang="de-DE" smtClean="0"/>
              <a:pPr>
                <a:defRPr/>
              </a:pPr>
              <a:t>8</a:t>
            </a:fld>
            <a:endParaRPr lang="de-DE" altLang="de-DE"/>
          </a:p>
        </p:txBody>
      </p:sp>
      <p:pic>
        <p:nvPicPr>
          <p:cNvPr id="6" name="Grafik 5">
            <a:extLst>
              <a:ext uri="{FF2B5EF4-FFF2-40B4-BE49-F238E27FC236}">
                <a16:creationId xmlns:a16="http://schemas.microsoft.com/office/drawing/2014/main" id="{B3771217-1C09-4578-90CC-C8B1B1631E51}"/>
              </a:ext>
            </a:extLst>
          </p:cNvPr>
          <p:cNvPicPr>
            <a:picLocks noChangeAspect="1"/>
          </p:cNvPicPr>
          <p:nvPr/>
        </p:nvPicPr>
        <p:blipFill>
          <a:blip r:embed="rId3"/>
          <a:stretch>
            <a:fillRect/>
          </a:stretch>
        </p:blipFill>
        <p:spPr>
          <a:xfrm>
            <a:off x="611560" y="1923678"/>
            <a:ext cx="8009917" cy="1805191"/>
          </a:xfrm>
          <a:prstGeom prst="rect">
            <a:avLst/>
          </a:prstGeom>
        </p:spPr>
      </p:pic>
      <p:sp>
        <p:nvSpPr>
          <p:cNvPr id="8" name="Textfeld 7">
            <a:extLst>
              <a:ext uri="{FF2B5EF4-FFF2-40B4-BE49-F238E27FC236}">
                <a16:creationId xmlns:a16="http://schemas.microsoft.com/office/drawing/2014/main" id="{32221F44-F893-4A4B-9BC3-0F0B815B9697}"/>
              </a:ext>
            </a:extLst>
          </p:cNvPr>
          <p:cNvSpPr txBox="1"/>
          <p:nvPr/>
        </p:nvSpPr>
        <p:spPr>
          <a:xfrm>
            <a:off x="7102772" y="4501158"/>
            <a:ext cx="2077740" cy="230832"/>
          </a:xfrm>
          <a:prstGeom prst="rect">
            <a:avLst/>
          </a:prstGeom>
          <a:noFill/>
        </p:spPr>
        <p:txBody>
          <a:bodyPr wrap="square" rtlCol="0">
            <a:spAutoFit/>
          </a:bodyPr>
          <a:lstStyle/>
          <a:p>
            <a:r>
              <a:rPr lang="de-DE" sz="900" dirty="0"/>
              <a:t>Fashion Revolution (2020), p.10</a:t>
            </a:r>
          </a:p>
        </p:txBody>
      </p:sp>
    </p:spTree>
    <p:extLst>
      <p:ext uri="{BB962C8B-B14F-4D97-AF65-F5344CB8AC3E}">
        <p14:creationId xmlns:p14="http://schemas.microsoft.com/office/powerpoint/2010/main" val="134731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3DF56-E181-431D-9926-836BE082B81F}"/>
              </a:ext>
            </a:extLst>
          </p:cNvPr>
          <p:cNvSpPr>
            <a:spLocks noGrp="1"/>
          </p:cNvSpPr>
          <p:nvPr>
            <p:ph type="title"/>
          </p:nvPr>
        </p:nvSpPr>
        <p:spPr/>
        <p:txBody>
          <a:bodyPr/>
          <a:lstStyle/>
          <a:p>
            <a:r>
              <a:rPr lang="en-US" b="1" dirty="0"/>
              <a:t>How many people agreed that fashion brands should be </a:t>
            </a:r>
            <a:r>
              <a:rPr lang="de-DE" b="1" dirty="0" err="1"/>
              <a:t>required</a:t>
            </a:r>
            <a:r>
              <a:rPr lang="de-DE" b="1" dirty="0"/>
              <a:t> </a:t>
            </a:r>
            <a:r>
              <a:rPr lang="de-DE" b="1" dirty="0" err="1"/>
              <a:t>by</a:t>
            </a:r>
            <a:r>
              <a:rPr lang="de-DE" b="1" dirty="0"/>
              <a:t> </a:t>
            </a:r>
            <a:r>
              <a:rPr lang="de-DE" b="1" dirty="0" err="1"/>
              <a:t>law</a:t>
            </a:r>
            <a:r>
              <a:rPr lang="de-DE" b="1" dirty="0"/>
              <a:t> </a:t>
            </a:r>
            <a:r>
              <a:rPr lang="de-DE" b="1" dirty="0" err="1"/>
              <a:t>to</a:t>
            </a:r>
            <a:r>
              <a:rPr lang="de-DE" b="1" dirty="0"/>
              <a:t>...</a:t>
            </a:r>
            <a:endParaRPr lang="de-DE" dirty="0"/>
          </a:p>
        </p:txBody>
      </p:sp>
      <p:sp>
        <p:nvSpPr>
          <p:cNvPr id="4" name="Fußzeilenplatzhalter 3">
            <a:extLst>
              <a:ext uri="{FF2B5EF4-FFF2-40B4-BE49-F238E27FC236}">
                <a16:creationId xmlns:a16="http://schemas.microsoft.com/office/drawing/2014/main" id="{2C2B9902-CD37-483D-B9F8-EACC8EEF3C4C}"/>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D7552ADC-88F2-4AC6-AA57-4AA36A557460}"/>
              </a:ext>
            </a:extLst>
          </p:cNvPr>
          <p:cNvSpPr>
            <a:spLocks noGrp="1"/>
          </p:cNvSpPr>
          <p:nvPr>
            <p:ph type="sldNum" sz="quarter" idx="12"/>
          </p:nvPr>
        </p:nvSpPr>
        <p:spPr/>
        <p:txBody>
          <a:bodyPr/>
          <a:lstStyle/>
          <a:p>
            <a:pPr>
              <a:defRPr/>
            </a:pPr>
            <a:fld id="{F2367A23-859F-4527-99AB-CEE707F84F5E}" type="slidenum">
              <a:rPr lang="de-DE" altLang="de-DE" smtClean="0"/>
              <a:pPr>
                <a:defRPr/>
              </a:pPr>
              <a:t>9</a:t>
            </a:fld>
            <a:endParaRPr lang="de-DE" altLang="de-DE"/>
          </a:p>
        </p:txBody>
      </p:sp>
      <p:pic>
        <p:nvPicPr>
          <p:cNvPr id="6" name="Grafik 5">
            <a:extLst>
              <a:ext uri="{FF2B5EF4-FFF2-40B4-BE49-F238E27FC236}">
                <a16:creationId xmlns:a16="http://schemas.microsoft.com/office/drawing/2014/main" id="{95258912-A8AA-4610-A0EE-D0F7230835D2}"/>
              </a:ext>
            </a:extLst>
          </p:cNvPr>
          <p:cNvPicPr>
            <a:picLocks noChangeAspect="1"/>
          </p:cNvPicPr>
          <p:nvPr/>
        </p:nvPicPr>
        <p:blipFill>
          <a:blip r:embed="rId3"/>
          <a:stretch>
            <a:fillRect/>
          </a:stretch>
        </p:blipFill>
        <p:spPr>
          <a:xfrm>
            <a:off x="899592" y="1399074"/>
            <a:ext cx="5977148" cy="3243879"/>
          </a:xfrm>
          <a:prstGeom prst="rect">
            <a:avLst/>
          </a:prstGeom>
        </p:spPr>
      </p:pic>
      <p:sp>
        <p:nvSpPr>
          <p:cNvPr id="7" name="Textfeld 6">
            <a:extLst>
              <a:ext uri="{FF2B5EF4-FFF2-40B4-BE49-F238E27FC236}">
                <a16:creationId xmlns:a16="http://schemas.microsoft.com/office/drawing/2014/main" id="{59B7E0CA-65BD-4BE4-B428-B320D1528CC7}"/>
              </a:ext>
            </a:extLst>
          </p:cNvPr>
          <p:cNvSpPr txBox="1"/>
          <p:nvPr/>
        </p:nvSpPr>
        <p:spPr>
          <a:xfrm>
            <a:off x="7102772" y="4501158"/>
            <a:ext cx="2077740" cy="230832"/>
          </a:xfrm>
          <a:prstGeom prst="rect">
            <a:avLst/>
          </a:prstGeom>
          <a:noFill/>
        </p:spPr>
        <p:txBody>
          <a:bodyPr wrap="square" rtlCol="0">
            <a:spAutoFit/>
          </a:bodyPr>
          <a:lstStyle/>
          <a:p>
            <a:r>
              <a:rPr lang="de-DE" sz="900" dirty="0"/>
              <a:t>Fashion Revolution (2020), p.11</a:t>
            </a:r>
          </a:p>
        </p:txBody>
      </p:sp>
    </p:spTree>
    <p:extLst>
      <p:ext uri="{BB962C8B-B14F-4D97-AF65-F5344CB8AC3E}">
        <p14:creationId xmlns:p14="http://schemas.microsoft.com/office/powerpoint/2010/main" val="2506307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5076</Words>
  <Application>Microsoft Office PowerPoint</Application>
  <PresentationFormat>Bildschirmpräsentation (16:9)</PresentationFormat>
  <Paragraphs>541</Paragraphs>
  <Slides>49</Slides>
  <Notes>35</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62" baseType="lpstr">
      <vt:lpstr>ＭＳ Ｐゴシック</vt:lpstr>
      <vt:lpstr>Arial</vt:lpstr>
      <vt:lpstr>Calibri</vt:lpstr>
      <vt:lpstr>Calibri Light</vt:lpstr>
      <vt:lpstr>Franklin Gothic Book</vt:lpstr>
      <vt:lpstr>Montserrat</vt:lpstr>
      <vt:lpstr>PwC Helvetica Neue</vt:lpstr>
      <vt:lpstr>Symbol</vt:lpstr>
      <vt:lpstr>Times New Roman</vt:lpstr>
      <vt:lpstr>Verdana</vt:lpstr>
      <vt:lpstr>Wingdings</vt:lpstr>
      <vt:lpstr>Finsternis</vt:lpstr>
      <vt:lpstr>think-cell Folie</vt:lpstr>
      <vt:lpstr>Transparency in Fashion Business</vt:lpstr>
      <vt:lpstr>Learning Objectives</vt:lpstr>
      <vt:lpstr>Transparency</vt:lpstr>
      <vt:lpstr>Transparency involves…</vt:lpstr>
      <vt:lpstr>Consumers want transparency</vt:lpstr>
      <vt:lpstr>How many consumers are interested in learning about...</vt:lpstr>
      <vt:lpstr>When choosing a clothing brand to buy from, how many consumers agreed that it is important for brands to...</vt:lpstr>
      <vt:lpstr>When it comes to supply chain transparency, people agree that fashion brands should publish…</vt:lpstr>
      <vt:lpstr>How many people agreed that fashion brands should be required by law to...</vt:lpstr>
      <vt:lpstr>The Fashion Transparency Index</vt:lpstr>
      <vt:lpstr>The Fashion Transparency Index</vt:lpstr>
      <vt:lpstr>The Fashion Transparency Index - Weighting of the scores</vt:lpstr>
      <vt:lpstr>The Fashion Transparency Index - Weighting of the scores</vt:lpstr>
      <vt:lpstr>The Fashion Transparency Index - Weighting of the scores</vt:lpstr>
      <vt:lpstr>The Fashion Transparency Index – Key Issues in 2022</vt:lpstr>
      <vt:lpstr>The Fashion Transparency Index – Key Issues in 2022</vt:lpstr>
      <vt:lpstr>The Fashion Transparency Index – Key Issues in 2022</vt:lpstr>
      <vt:lpstr>The Fashion Transparency Index – Key Issues in 2022</vt:lpstr>
      <vt:lpstr>Let`s work!</vt:lpstr>
      <vt:lpstr>PowerPoint-Präsentation</vt:lpstr>
      <vt:lpstr>PowerPoint-Präsentation</vt:lpstr>
      <vt:lpstr>PowerPoint-Präsentation</vt:lpstr>
      <vt:lpstr>Benefits of transparency</vt:lpstr>
      <vt:lpstr>Risks of transparency</vt:lpstr>
      <vt:lpstr>Requirements on corporate reporting</vt:lpstr>
      <vt:lpstr>Legal background and requirements</vt:lpstr>
      <vt:lpstr>International Financial Reporting Standards (IFRS)</vt:lpstr>
      <vt:lpstr>Brief reflection of reporting requirements</vt:lpstr>
      <vt:lpstr>Further aspects on potential relevance of non-financial information</vt:lpstr>
      <vt:lpstr>Non-financial reporting</vt:lpstr>
      <vt:lpstr>Implementation of the current requirements by the companies (headlight Germany)</vt:lpstr>
      <vt:lpstr>Critical view on current requirements</vt:lpstr>
      <vt:lpstr>Importance of sustainable reporting</vt:lpstr>
      <vt:lpstr>Voluntary sustainability reporting</vt:lpstr>
      <vt:lpstr>Excursus: No consistent source for sustainable reporting, but…</vt:lpstr>
      <vt:lpstr>Würth MODYF GmbH &amp; Co. KG</vt:lpstr>
      <vt:lpstr>Wolford AG</vt:lpstr>
      <vt:lpstr>Further examples of good practise</vt:lpstr>
      <vt:lpstr>The big BUT…</vt:lpstr>
      <vt:lpstr>Where we go to?</vt:lpstr>
      <vt:lpstr>Necessity of sustainability reporting requirements</vt:lpstr>
      <vt:lpstr>Reporting standards to be used and place of reporting</vt:lpstr>
      <vt:lpstr>Revision of the CSR Directive by the EU</vt:lpstr>
      <vt:lpstr>Extension of the scope of application</vt:lpstr>
      <vt:lpstr>Expansion and specification of reportable information</vt:lpstr>
      <vt:lpstr>As of today: Questions remain unanswered...</vt:lpstr>
      <vt:lpstr>Appreciation of the EU Directive</vt:lpstr>
      <vt:lpstr>A spark of hope?</vt:lpstr>
      <vt:lpstr>Contact</vt:lpstr>
    </vt:vector>
  </TitlesOfParts>
  <Company>PH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Malte.Wessels@Reutlingen-University.DE</dc:creator>
  <cp:lastModifiedBy>Wagner, Marlen</cp:lastModifiedBy>
  <cp:revision>297</cp:revision>
  <dcterms:modified xsi:type="dcterms:W3CDTF">2023-01-23T15:08:39Z</dcterms:modified>
</cp:coreProperties>
</file>