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3"/>
    <p:sldId id="257" r:id="rId24"/>
    <p:sldId id="258" r:id="rId25"/>
    <p:sldId id="259" r:id="rId26"/>
    <p:sldId id="260" r:id="rId27"/>
    <p:sldId id="261" r:id="rId28"/>
    <p:sldId id="262" r:id="rId29"/>
    <p:sldId id="263" r:id="rId30"/>
    <p:sldId id="264" r:id="rId31"/>
    <p:sldId id="265" r:id="rId32"/>
    <p:sldId id="266" r:id="rId33"/>
  </p:sldIdLst>
  <p:sldSz cx="18288000" cy="10287000"/>
  <p:notesSz cx="6858000" cy="9144000"/>
  <p:embeddedFontLst>
    <p:embeddedFont>
      <p:font typeface="Open Sans Light" charset="1" panose="020B0306030504020204"/>
      <p:regular r:id="rId6"/>
    </p:embeddedFont>
    <p:embeddedFont>
      <p:font typeface="Open Sans Light Bold" charset="1" panose="020B0806030504020204"/>
      <p:regular r:id="rId7"/>
    </p:embeddedFont>
    <p:embeddedFont>
      <p:font typeface="Open Sans Light Italics" charset="1" panose="020B0306030504020204"/>
      <p:regular r:id="rId8"/>
    </p:embeddedFont>
    <p:embeddedFont>
      <p:font typeface="Open Sans Light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Roboto" charset="1" panose="02000000000000000000"/>
      <p:regular r:id="rId14"/>
    </p:embeddedFont>
    <p:embeddedFont>
      <p:font typeface="Roboto Bold" charset="1" panose="02000000000000000000"/>
      <p:regular r:id="rId15"/>
    </p:embeddedFont>
    <p:embeddedFont>
      <p:font typeface="Roboto Italics" charset="1" panose="02000000000000000000"/>
      <p:regular r:id="rId16"/>
    </p:embeddedFont>
    <p:embeddedFont>
      <p:font typeface="Roboto Bold Italics" charset="1" panose="02000000000000000000"/>
      <p:regular r:id="rId17"/>
    </p:embeddedFont>
    <p:embeddedFont>
      <p:font typeface="Aileron Heavy" charset="1" panose="00000A00000000000000"/>
      <p:regular r:id="rId18"/>
    </p:embeddedFont>
    <p:embeddedFont>
      <p:font typeface="Aileron Heavy Bold" charset="1" panose="00000A00000000000000"/>
      <p:regular r:id="rId19"/>
    </p:embeddedFont>
    <p:embeddedFont>
      <p:font typeface="Aileron Heavy Italics" charset="1" panose="00000A00000000000000"/>
      <p:regular r:id="rId20"/>
    </p:embeddedFont>
    <p:embeddedFont>
      <p:font typeface="Aileron Heavy Bold Italics" charset="1" panose="00000A00000000000000"/>
      <p:regular r:id="rId21"/>
    </p:embeddedFont>
    <p:embeddedFont>
      <p:font typeface="Shrikhand" charset="1" panose="02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slides/slide1.xml" Type="http://schemas.openxmlformats.org/officeDocument/2006/relationships/slide"/><Relationship Id="rId24" Target="slides/slide2.xml" Type="http://schemas.openxmlformats.org/officeDocument/2006/relationships/slide"/><Relationship Id="rId25" Target="slides/slide3.xml" Type="http://schemas.openxmlformats.org/officeDocument/2006/relationships/slide"/><Relationship Id="rId26" Target="slides/slide4.xml" Type="http://schemas.openxmlformats.org/officeDocument/2006/relationships/slide"/><Relationship Id="rId27" Target="slides/slide5.xml" Type="http://schemas.openxmlformats.org/officeDocument/2006/relationships/slide"/><Relationship Id="rId28" Target="slides/slide6.xml" Type="http://schemas.openxmlformats.org/officeDocument/2006/relationships/slide"/><Relationship Id="rId29" Target="slides/slide7.xml" Type="http://schemas.openxmlformats.org/officeDocument/2006/relationships/slide"/><Relationship Id="rId3" Target="viewProps.xml" Type="http://schemas.openxmlformats.org/officeDocument/2006/relationships/viewProps"/><Relationship Id="rId30" Target="slides/slide8.xml" Type="http://schemas.openxmlformats.org/officeDocument/2006/relationships/slide"/><Relationship Id="rId31" Target="slides/slide9.xml" Type="http://schemas.openxmlformats.org/officeDocument/2006/relationships/slide"/><Relationship Id="rId32" Target="slides/slide10.xml" Type="http://schemas.openxmlformats.org/officeDocument/2006/relationships/slide"/><Relationship Id="rId33" Target="slides/slide11.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EFEBE3"/>
        </a:solidFill>
      </p:bgPr>
    </p:bg>
    <p:spTree>
      <p:nvGrpSpPr>
        <p:cNvPr id="1" name=""/>
        <p:cNvGrpSpPr/>
        <p:nvPr/>
      </p:nvGrpSpPr>
      <p:grpSpPr>
        <a:xfrm>
          <a:off x="0" y="0"/>
          <a:ext cx="0" cy="0"/>
          <a:chOff x="0" y="0"/>
          <a:chExt cx="0" cy="0"/>
        </a:xfrm>
      </p:grpSpPr>
      <p:grpSp>
        <p:nvGrpSpPr>
          <p:cNvPr name="Group 2" id="2"/>
          <p:cNvGrpSpPr/>
          <p:nvPr/>
        </p:nvGrpSpPr>
        <p:grpSpPr>
          <a:xfrm rot="0">
            <a:off x="1499724" y="1335889"/>
            <a:ext cx="12713243" cy="3017363"/>
            <a:chOff x="0" y="0"/>
            <a:chExt cx="16950991" cy="4023151"/>
          </a:xfrm>
        </p:grpSpPr>
        <p:sp>
          <p:nvSpPr>
            <p:cNvPr name="TextBox 3" id="3"/>
            <p:cNvSpPr txBox="true"/>
            <p:nvPr/>
          </p:nvSpPr>
          <p:spPr>
            <a:xfrm rot="0">
              <a:off x="0" y="-9525"/>
              <a:ext cx="15281333" cy="492125"/>
            </a:xfrm>
            <a:prstGeom prst="rect">
              <a:avLst/>
            </a:prstGeom>
          </p:spPr>
          <p:txBody>
            <a:bodyPr anchor="t" rtlCol="false" tIns="0" lIns="0" bIns="0" rIns="0">
              <a:spAutoFit/>
            </a:bodyPr>
            <a:lstStyle/>
            <a:p>
              <a:pPr>
                <a:lnSpc>
                  <a:spcPts val="2879"/>
                </a:lnSpc>
              </a:pPr>
              <a:r>
                <a:rPr lang="en-US" sz="2400" spc="408">
                  <a:solidFill>
                    <a:srgbClr val="0F364B"/>
                  </a:solidFill>
                  <a:latin typeface="Roboto"/>
                </a:rPr>
                <a:t>MEHRSPRACHIGKEIT IN GRUPPEN</a:t>
              </a:r>
            </a:p>
          </p:txBody>
        </p:sp>
        <p:sp>
          <p:nvSpPr>
            <p:cNvPr name="TextBox 4" id="4"/>
            <p:cNvSpPr txBox="true"/>
            <p:nvPr/>
          </p:nvSpPr>
          <p:spPr>
            <a:xfrm rot="0">
              <a:off x="0" y="1609728"/>
              <a:ext cx="16950991" cy="2413423"/>
            </a:xfrm>
            <a:prstGeom prst="rect">
              <a:avLst/>
            </a:prstGeom>
          </p:spPr>
          <p:txBody>
            <a:bodyPr anchor="t" rtlCol="false" tIns="0" lIns="0" bIns="0" rIns="0">
              <a:spAutoFit/>
            </a:bodyPr>
            <a:lstStyle/>
            <a:p>
              <a:pPr>
                <a:lnSpc>
                  <a:spcPts val="7040"/>
                </a:lnSpc>
              </a:pPr>
              <a:r>
                <a:rPr lang="en-US" sz="6400">
                  <a:solidFill>
                    <a:srgbClr val="0F364B"/>
                  </a:solidFill>
                  <a:latin typeface="Aileron Heavy"/>
                </a:rPr>
                <a:t>Sprachdiversität in Gruppen fördern</a:t>
              </a:r>
            </a:p>
          </p:txBody>
        </p:sp>
      </p:grpSp>
      <p:sp>
        <p:nvSpPr>
          <p:cNvPr name="AutoShape 5" id="5"/>
          <p:cNvSpPr/>
          <p:nvPr/>
        </p:nvSpPr>
        <p:spPr>
          <a:xfrm rot="0">
            <a:off x="-333099" y="7838872"/>
            <a:ext cx="18954199" cy="3238500"/>
          </a:xfrm>
          <a:prstGeom prst="rect">
            <a:avLst/>
          </a:prstGeom>
          <a:solidFill>
            <a:srgbClr val="E76F3D"/>
          </a:solidFill>
        </p:spPr>
      </p:sp>
      <p:sp>
        <p:nvSpPr>
          <p:cNvPr name="TextBox 6" id="6"/>
          <p:cNvSpPr txBox="true"/>
          <p:nvPr/>
        </p:nvSpPr>
        <p:spPr>
          <a:xfrm rot="0">
            <a:off x="5272259" y="8693221"/>
            <a:ext cx="11987041" cy="1383665"/>
          </a:xfrm>
          <a:prstGeom prst="rect">
            <a:avLst/>
          </a:prstGeom>
        </p:spPr>
        <p:txBody>
          <a:bodyPr anchor="t" rtlCol="false" tIns="0" lIns="0" bIns="0" rIns="0">
            <a:spAutoFit/>
          </a:bodyPr>
          <a:lstStyle/>
          <a:p>
            <a:pPr algn="r">
              <a:lnSpc>
                <a:spcPts val="3640"/>
              </a:lnSpc>
            </a:pPr>
            <a:r>
              <a:rPr lang="en-US" sz="2800" spc="140">
                <a:solidFill>
                  <a:srgbClr val="EFEBE3"/>
                </a:solidFill>
                <a:latin typeface="Roboto"/>
              </a:rPr>
              <a:t>Trainingssequenz im Rahmen des Seminars "Didaktiktische Konzeption und Durchführung interkultureller Trainings"</a:t>
            </a:r>
          </a:p>
          <a:p>
            <a:pPr algn="r">
              <a:lnSpc>
                <a:spcPts val="3640"/>
              </a:lnSpc>
            </a:pPr>
            <a:r>
              <a:rPr lang="en-US" sz="2800" spc="140">
                <a:solidFill>
                  <a:srgbClr val="EFEBE3"/>
                </a:solidFill>
                <a:latin typeface="Roboto"/>
              </a:rPr>
              <a:t>Referentin: Katharina Mesterom</a:t>
            </a:r>
          </a:p>
        </p:txBody>
      </p:sp>
      <p:grpSp>
        <p:nvGrpSpPr>
          <p:cNvPr name="Group 7" id="7"/>
          <p:cNvGrpSpPr/>
          <p:nvPr/>
        </p:nvGrpSpPr>
        <p:grpSpPr>
          <a:xfrm rot="0">
            <a:off x="17477330" y="5606410"/>
            <a:ext cx="253549" cy="1569469"/>
            <a:chOff x="0" y="0"/>
            <a:chExt cx="338066" cy="2092626"/>
          </a:xfrm>
        </p:grpSpPr>
        <p:sp>
          <p:nvSpPr>
            <p:cNvPr name="AutoShape 8" id="8"/>
            <p:cNvSpPr/>
            <p:nvPr/>
          </p:nvSpPr>
          <p:spPr>
            <a:xfrm rot="0">
              <a:off x="0" y="0"/>
              <a:ext cx="338066" cy="705262"/>
            </a:xfrm>
            <a:prstGeom prst="rect">
              <a:avLst/>
            </a:prstGeom>
            <a:solidFill>
              <a:srgbClr val="E76F3D"/>
            </a:solidFill>
          </p:spPr>
        </p:sp>
        <p:sp>
          <p:nvSpPr>
            <p:cNvPr name="AutoShape 9" id="9"/>
            <p:cNvSpPr/>
            <p:nvPr/>
          </p:nvSpPr>
          <p:spPr>
            <a:xfrm rot="0">
              <a:off x="0" y="705262"/>
              <a:ext cx="338066" cy="705262"/>
            </a:xfrm>
            <a:prstGeom prst="rect">
              <a:avLst/>
            </a:prstGeom>
            <a:solidFill>
              <a:srgbClr val="EAA86E"/>
            </a:solidFill>
          </p:spPr>
        </p:sp>
        <p:sp>
          <p:nvSpPr>
            <p:cNvPr name="AutoShape 10" id="10"/>
            <p:cNvSpPr/>
            <p:nvPr/>
          </p:nvSpPr>
          <p:spPr>
            <a:xfrm rot="0">
              <a:off x="0" y="1387363"/>
              <a:ext cx="338066" cy="705262"/>
            </a:xfrm>
            <a:prstGeom prst="rect">
              <a:avLst/>
            </a:prstGeom>
            <a:solidFill>
              <a:srgbClr val="0F364B"/>
            </a:solidFill>
          </p:spPr>
        </p:sp>
      </p:grpSp>
      <p:grpSp>
        <p:nvGrpSpPr>
          <p:cNvPr name="Group 11" id="11"/>
          <p:cNvGrpSpPr/>
          <p:nvPr/>
        </p:nvGrpSpPr>
        <p:grpSpPr>
          <a:xfrm rot="0">
            <a:off x="-333099" y="7838872"/>
            <a:ext cx="18954199" cy="901973"/>
            <a:chOff x="0" y="0"/>
            <a:chExt cx="25272265" cy="1202631"/>
          </a:xfrm>
        </p:grpSpPr>
        <p:sp>
          <p:nvSpPr>
            <p:cNvPr name="AutoShape 12" id="12"/>
            <p:cNvSpPr/>
            <p:nvPr/>
          </p:nvSpPr>
          <p:spPr>
            <a:xfrm rot="0">
              <a:off x="0" y="400877"/>
              <a:ext cx="25272265" cy="400877"/>
            </a:xfrm>
            <a:prstGeom prst="rect">
              <a:avLst/>
            </a:prstGeom>
            <a:solidFill>
              <a:srgbClr val="296A8D"/>
            </a:solidFill>
          </p:spPr>
        </p:sp>
        <p:sp>
          <p:nvSpPr>
            <p:cNvPr name="AutoShape 13" id="13"/>
            <p:cNvSpPr/>
            <p:nvPr/>
          </p:nvSpPr>
          <p:spPr>
            <a:xfrm rot="0">
              <a:off x="0" y="801754"/>
              <a:ext cx="25272265" cy="400877"/>
            </a:xfrm>
            <a:prstGeom prst="rect">
              <a:avLst/>
            </a:prstGeom>
            <a:solidFill>
              <a:srgbClr val="EAA86E"/>
            </a:solidFill>
          </p:spPr>
        </p:sp>
        <p:sp>
          <p:nvSpPr>
            <p:cNvPr name="AutoShape 14" id="14"/>
            <p:cNvSpPr/>
            <p:nvPr/>
          </p:nvSpPr>
          <p:spPr>
            <a:xfrm rot="0">
              <a:off x="0" y="0"/>
              <a:ext cx="25272265" cy="400877"/>
            </a:xfrm>
            <a:prstGeom prst="rect">
              <a:avLst/>
            </a:prstGeom>
            <a:solidFill>
              <a:srgbClr val="0F364B"/>
            </a:solidFill>
          </p:spPr>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EFEBE3"/>
        </a:solidFill>
      </p:bgPr>
    </p:bg>
    <p:spTree>
      <p:nvGrpSpPr>
        <p:cNvPr id="1" name=""/>
        <p:cNvGrpSpPr/>
        <p:nvPr/>
      </p:nvGrpSpPr>
      <p:grpSpPr>
        <a:xfrm>
          <a:off x="0" y="0"/>
          <a:ext cx="0" cy="0"/>
          <a:chOff x="0" y="0"/>
          <a:chExt cx="0" cy="0"/>
        </a:xfrm>
      </p:grpSpPr>
      <p:sp>
        <p:nvSpPr>
          <p:cNvPr name="AutoShape 2" id="2"/>
          <p:cNvSpPr/>
          <p:nvPr/>
        </p:nvSpPr>
        <p:spPr>
          <a:xfrm rot="0">
            <a:off x="0" y="-342900"/>
            <a:ext cx="2026304" cy="10629900"/>
          </a:xfrm>
          <a:prstGeom prst="rect">
            <a:avLst/>
          </a:prstGeom>
          <a:solidFill>
            <a:srgbClr val="E76F3D"/>
          </a:solidFill>
        </p:spPr>
      </p:sp>
      <p:grpSp>
        <p:nvGrpSpPr>
          <p:cNvPr name="Group 3" id="3"/>
          <p:cNvGrpSpPr/>
          <p:nvPr/>
        </p:nvGrpSpPr>
        <p:grpSpPr>
          <a:xfrm rot="0">
            <a:off x="0" y="-342900"/>
            <a:ext cx="900633" cy="10629900"/>
            <a:chOff x="0" y="0"/>
            <a:chExt cx="1200844" cy="14173200"/>
          </a:xfrm>
        </p:grpSpPr>
        <p:sp>
          <p:nvSpPr>
            <p:cNvPr name="AutoShape 4" id="4"/>
            <p:cNvSpPr/>
            <p:nvPr/>
          </p:nvSpPr>
          <p:spPr>
            <a:xfrm rot="0">
              <a:off x="0" y="0"/>
              <a:ext cx="422419" cy="14173200"/>
            </a:xfrm>
            <a:prstGeom prst="rect">
              <a:avLst/>
            </a:prstGeom>
            <a:solidFill>
              <a:srgbClr val="0F364B"/>
            </a:solidFill>
          </p:spPr>
        </p:sp>
        <p:sp>
          <p:nvSpPr>
            <p:cNvPr name="AutoShape 5" id="5"/>
            <p:cNvSpPr/>
            <p:nvPr/>
          </p:nvSpPr>
          <p:spPr>
            <a:xfrm rot="0">
              <a:off x="388268" y="0"/>
              <a:ext cx="422419" cy="14173200"/>
            </a:xfrm>
            <a:prstGeom prst="rect">
              <a:avLst/>
            </a:prstGeom>
            <a:solidFill>
              <a:srgbClr val="296A8D"/>
            </a:solidFill>
          </p:spPr>
        </p:sp>
        <p:sp>
          <p:nvSpPr>
            <p:cNvPr name="AutoShape 6" id="6"/>
            <p:cNvSpPr/>
            <p:nvPr/>
          </p:nvSpPr>
          <p:spPr>
            <a:xfrm rot="0">
              <a:off x="776536" y="0"/>
              <a:ext cx="424307" cy="14173200"/>
            </a:xfrm>
            <a:prstGeom prst="rect">
              <a:avLst/>
            </a:prstGeom>
            <a:solidFill>
              <a:srgbClr val="EAA86E"/>
            </a:solidFill>
          </p:spPr>
        </p:sp>
      </p:grpSp>
      <p:sp>
        <p:nvSpPr>
          <p:cNvPr name="TextBox 7" id="7"/>
          <p:cNvSpPr txBox="true"/>
          <p:nvPr/>
        </p:nvSpPr>
        <p:spPr>
          <a:xfrm rot="0">
            <a:off x="3895280" y="683567"/>
            <a:ext cx="11411966" cy="9801251"/>
          </a:xfrm>
          <a:prstGeom prst="rect">
            <a:avLst/>
          </a:prstGeom>
        </p:spPr>
        <p:txBody>
          <a:bodyPr anchor="t" rtlCol="false" tIns="0" lIns="0" bIns="0" rIns="0">
            <a:spAutoFit/>
          </a:bodyPr>
          <a:lstStyle/>
          <a:p>
            <a:pPr>
              <a:lnSpc>
                <a:spcPts val="5880"/>
              </a:lnSpc>
            </a:pPr>
            <a:r>
              <a:rPr lang="en-US" sz="4900" spc="98">
                <a:solidFill>
                  <a:srgbClr val="0F364B"/>
                </a:solidFill>
                <a:latin typeface="Aileron Heavy"/>
              </a:rPr>
              <a:t>Quellen</a:t>
            </a:r>
          </a:p>
          <a:p>
            <a:pPr>
              <a:lnSpc>
                <a:spcPts val="5880"/>
              </a:lnSpc>
            </a:pPr>
          </a:p>
          <a:p>
            <a:pPr>
              <a:lnSpc>
                <a:spcPts val="3331"/>
              </a:lnSpc>
            </a:pPr>
            <a:r>
              <a:rPr lang="en-US" sz="2776" spc="55">
                <a:solidFill>
                  <a:srgbClr val="0F364B"/>
                </a:solidFill>
                <a:latin typeface="Roboto"/>
              </a:rPr>
              <a:t>Bolten, J. (2007). Einführung in die Interkulturelle Wirtschaftskommunikation. Göttingen: Vandenhoeck &amp; Ruprecht GmbH.</a:t>
            </a:r>
          </a:p>
          <a:p>
            <a:pPr>
              <a:lnSpc>
                <a:spcPts val="3331"/>
              </a:lnSpc>
            </a:pPr>
          </a:p>
          <a:p>
            <a:pPr>
              <a:lnSpc>
                <a:spcPts val="3331"/>
              </a:lnSpc>
            </a:pPr>
            <a:r>
              <a:rPr lang="en-US" sz="2776" spc="55">
                <a:solidFill>
                  <a:srgbClr val="0F364B"/>
                </a:solidFill>
                <a:latin typeface="Roboto"/>
              </a:rPr>
              <a:t>Fischer, A. (2014). Motivationen im frühen Zweitspracherwerb. Basler Studien zur deutschen Sprache und Literatur (Band 92). Tübingen: A. Francke Verlag.</a:t>
            </a:r>
          </a:p>
          <a:p>
            <a:pPr>
              <a:lnSpc>
                <a:spcPts val="3331"/>
              </a:lnSpc>
            </a:pPr>
          </a:p>
          <a:p>
            <a:pPr>
              <a:lnSpc>
                <a:spcPts val="3331"/>
              </a:lnSpc>
            </a:pPr>
            <a:r>
              <a:rPr lang="en-US" sz="2776" spc="55">
                <a:solidFill>
                  <a:srgbClr val="0F364B"/>
                </a:solidFill>
                <a:latin typeface="Roboto"/>
              </a:rPr>
              <a:t>Hu, A. (2007). Mehrsprachigkeitsforschung, Identitäts- und Kulturtheorie: Tendenzen der Konvergenz. In I. Florio-Hansen &amp; A. Hu (Hrsg.), Plurilingualität und Identität. Zur Selbst- und Fremdwahrnehmung mehrsprachiger Menschen (S. 1-23). Tübingen: Stauffenberg Linguistik.</a:t>
            </a:r>
          </a:p>
          <a:p>
            <a:pPr>
              <a:lnSpc>
                <a:spcPts val="5880"/>
              </a:lnSpc>
            </a:pPr>
          </a:p>
          <a:p>
            <a:pPr>
              <a:lnSpc>
                <a:spcPts val="5880"/>
              </a:lnSpc>
            </a:pPr>
          </a:p>
          <a:p>
            <a:pPr algn="r">
              <a:lnSpc>
                <a:spcPts val="5880"/>
              </a:lnSpc>
            </a:pPr>
          </a:p>
          <a:p>
            <a:pPr algn="just">
              <a:lnSpc>
                <a:spcPts val="5040"/>
              </a:lnSpc>
            </a:pPr>
          </a:p>
        </p:txBody>
      </p:sp>
      <p:grpSp>
        <p:nvGrpSpPr>
          <p:cNvPr name="Group 8" id="8"/>
          <p:cNvGrpSpPr/>
          <p:nvPr/>
        </p:nvGrpSpPr>
        <p:grpSpPr>
          <a:xfrm rot="0">
            <a:off x="15689831" y="1028700"/>
            <a:ext cx="1569469" cy="253549"/>
            <a:chOff x="0" y="0"/>
            <a:chExt cx="2092626" cy="338066"/>
          </a:xfrm>
        </p:grpSpPr>
        <p:sp>
          <p:nvSpPr>
            <p:cNvPr name="AutoShape 9" id="9"/>
            <p:cNvSpPr/>
            <p:nvPr/>
          </p:nvSpPr>
          <p:spPr>
            <a:xfrm rot="5400000">
              <a:off x="1570961" y="-183598"/>
              <a:ext cx="338066" cy="705262"/>
            </a:xfrm>
            <a:prstGeom prst="rect">
              <a:avLst/>
            </a:prstGeom>
            <a:solidFill>
              <a:srgbClr val="E76F3D"/>
            </a:solidFill>
          </p:spPr>
        </p:sp>
        <p:sp>
          <p:nvSpPr>
            <p:cNvPr name="AutoShape 10" id="10"/>
            <p:cNvSpPr/>
            <p:nvPr/>
          </p:nvSpPr>
          <p:spPr>
            <a:xfrm rot="5400000">
              <a:off x="865699" y="-183598"/>
              <a:ext cx="338066" cy="705262"/>
            </a:xfrm>
            <a:prstGeom prst="rect">
              <a:avLst/>
            </a:prstGeom>
            <a:solidFill>
              <a:srgbClr val="EAA86E"/>
            </a:solidFill>
          </p:spPr>
        </p:sp>
        <p:sp>
          <p:nvSpPr>
            <p:cNvPr name="AutoShape 11" id="11"/>
            <p:cNvSpPr/>
            <p:nvPr/>
          </p:nvSpPr>
          <p:spPr>
            <a:xfrm rot="5400000">
              <a:off x="183598" y="-183598"/>
              <a:ext cx="338066" cy="705262"/>
            </a:xfrm>
            <a:prstGeom prst="rect">
              <a:avLst/>
            </a:prstGeom>
            <a:solidFill>
              <a:srgbClr val="0F364B"/>
            </a:solidFill>
          </p:spPr>
        </p:sp>
      </p:grpSp>
      <p:sp>
        <p:nvSpPr>
          <p:cNvPr name="TextBox 12" id="12"/>
          <p:cNvSpPr txBox="true"/>
          <p:nvPr/>
        </p:nvSpPr>
        <p:spPr>
          <a:xfrm rot="0">
            <a:off x="17513509" y="9393307"/>
            <a:ext cx="24042" cy="509148"/>
          </a:xfrm>
          <a:prstGeom prst="rect">
            <a:avLst/>
          </a:prstGeom>
        </p:spPr>
        <p:txBody>
          <a:bodyPr anchor="t" rtlCol="false" tIns="0" lIns="0" bIns="0" rIns="0">
            <a:spAutoFit/>
          </a:bodyPr>
          <a:lstStyle/>
          <a:p>
            <a:pPr algn="ctr">
              <a:lnSpc>
                <a:spcPts val="4240"/>
              </a:lnSpc>
              <a:spcBef>
                <a:spcPct val="0"/>
              </a:spcBef>
            </a:pPr>
            <a:r>
              <a:rPr lang="en-US" sz="3028">
                <a:solidFill>
                  <a:srgbClr val="000000"/>
                </a:solidFill>
                <a:latin typeface="Open Sans Light"/>
              </a:rPr>
              <a:t>9</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BE3"/>
        </a:solidFill>
      </p:bgPr>
    </p:bg>
    <p:spTree>
      <p:nvGrpSpPr>
        <p:cNvPr id="1" name=""/>
        <p:cNvGrpSpPr/>
        <p:nvPr/>
      </p:nvGrpSpPr>
      <p:grpSpPr>
        <a:xfrm>
          <a:off x="0" y="0"/>
          <a:ext cx="0" cy="0"/>
          <a:chOff x="0" y="0"/>
          <a:chExt cx="0" cy="0"/>
        </a:xfrm>
      </p:grpSpPr>
      <p:sp>
        <p:nvSpPr>
          <p:cNvPr name="AutoShape 2" id="2"/>
          <p:cNvSpPr/>
          <p:nvPr/>
        </p:nvSpPr>
        <p:spPr>
          <a:xfrm rot="0">
            <a:off x="0" y="-342900"/>
            <a:ext cx="2026304" cy="10629900"/>
          </a:xfrm>
          <a:prstGeom prst="rect">
            <a:avLst/>
          </a:prstGeom>
          <a:solidFill>
            <a:srgbClr val="E76F3D"/>
          </a:solidFill>
        </p:spPr>
      </p:sp>
      <p:grpSp>
        <p:nvGrpSpPr>
          <p:cNvPr name="Group 3" id="3"/>
          <p:cNvGrpSpPr/>
          <p:nvPr/>
        </p:nvGrpSpPr>
        <p:grpSpPr>
          <a:xfrm rot="0">
            <a:off x="0" y="-342900"/>
            <a:ext cx="900633" cy="10629900"/>
            <a:chOff x="0" y="0"/>
            <a:chExt cx="1200844" cy="14173200"/>
          </a:xfrm>
        </p:grpSpPr>
        <p:sp>
          <p:nvSpPr>
            <p:cNvPr name="AutoShape 4" id="4"/>
            <p:cNvSpPr/>
            <p:nvPr/>
          </p:nvSpPr>
          <p:spPr>
            <a:xfrm rot="0">
              <a:off x="0" y="0"/>
              <a:ext cx="422419" cy="14173200"/>
            </a:xfrm>
            <a:prstGeom prst="rect">
              <a:avLst/>
            </a:prstGeom>
            <a:solidFill>
              <a:srgbClr val="0F364B"/>
            </a:solidFill>
          </p:spPr>
        </p:sp>
        <p:sp>
          <p:nvSpPr>
            <p:cNvPr name="AutoShape 5" id="5"/>
            <p:cNvSpPr/>
            <p:nvPr/>
          </p:nvSpPr>
          <p:spPr>
            <a:xfrm rot="0">
              <a:off x="388268" y="0"/>
              <a:ext cx="422419" cy="14173200"/>
            </a:xfrm>
            <a:prstGeom prst="rect">
              <a:avLst/>
            </a:prstGeom>
            <a:solidFill>
              <a:srgbClr val="296A8D"/>
            </a:solidFill>
          </p:spPr>
        </p:sp>
        <p:sp>
          <p:nvSpPr>
            <p:cNvPr name="AutoShape 6" id="6"/>
            <p:cNvSpPr/>
            <p:nvPr/>
          </p:nvSpPr>
          <p:spPr>
            <a:xfrm rot="0">
              <a:off x="776536" y="0"/>
              <a:ext cx="424307" cy="14173200"/>
            </a:xfrm>
            <a:prstGeom prst="rect">
              <a:avLst/>
            </a:prstGeom>
            <a:solidFill>
              <a:srgbClr val="EAA86E"/>
            </a:solidFill>
          </p:spPr>
        </p:sp>
      </p:grpSp>
      <p:grpSp>
        <p:nvGrpSpPr>
          <p:cNvPr name="Group 7" id="7"/>
          <p:cNvGrpSpPr/>
          <p:nvPr/>
        </p:nvGrpSpPr>
        <p:grpSpPr>
          <a:xfrm rot="0">
            <a:off x="15689831" y="1028700"/>
            <a:ext cx="1569469" cy="253549"/>
            <a:chOff x="0" y="0"/>
            <a:chExt cx="2092626" cy="338066"/>
          </a:xfrm>
        </p:grpSpPr>
        <p:sp>
          <p:nvSpPr>
            <p:cNvPr name="AutoShape 8" id="8"/>
            <p:cNvSpPr/>
            <p:nvPr/>
          </p:nvSpPr>
          <p:spPr>
            <a:xfrm rot="5400000">
              <a:off x="1570961" y="-183598"/>
              <a:ext cx="338066" cy="705262"/>
            </a:xfrm>
            <a:prstGeom prst="rect">
              <a:avLst/>
            </a:prstGeom>
            <a:solidFill>
              <a:srgbClr val="E76F3D"/>
            </a:solidFill>
          </p:spPr>
        </p:sp>
        <p:sp>
          <p:nvSpPr>
            <p:cNvPr name="AutoShape 9" id="9"/>
            <p:cNvSpPr/>
            <p:nvPr/>
          </p:nvSpPr>
          <p:spPr>
            <a:xfrm rot="5400000">
              <a:off x="865699" y="-183598"/>
              <a:ext cx="338066" cy="705262"/>
            </a:xfrm>
            <a:prstGeom prst="rect">
              <a:avLst/>
            </a:prstGeom>
            <a:solidFill>
              <a:srgbClr val="EAA86E"/>
            </a:solidFill>
          </p:spPr>
        </p:sp>
        <p:sp>
          <p:nvSpPr>
            <p:cNvPr name="AutoShape 10" id="10"/>
            <p:cNvSpPr/>
            <p:nvPr/>
          </p:nvSpPr>
          <p:spPr>
            <a:xfrm rot="5400000">
              <a:off x="183598" y="-183598"/>
              <a:ext cx="338066" cy="705262"/>
            </a:xfrm>
            <a:prstGeom prst="rect">
              <a:avLst/>
            </a:prstGeom>
            <a:solidFill>
              <a:srgbClr val="0F364B"/>
            </a:solidFill>
          </p:spPr>
        </p:sp>
      </p:grpSp>
      <p:pic>
        <p:nvPicPr>
          <p:cNvPr name="Picture 11" id="11"/>
          <p:cNvPicPr>
            <a:picLocks noChangeAspect="true"/>
          </p:cNvPicPr>
          <p:nvPr/>
        </p:nvPicPr>
        <p:blipFill>
          <a:blip r:embed="rId2"/>
          <a:srcRect l="0" t="0" r="0" b="0"/>
          <a:stretch>
            <a:fillRect/>
          </a:stretch>
        </p:blipFill>
        <p:spPr>
          <a:xfrm flipH="false" flipV="false" rot="0">
            <a:off x="2698037" y="6043097"/>
            <a:ext cx="3038102" cy="3038102"/>
          </a:xfrm>
          <a:prstGeom prst="rect">
            <a:avLst/>
          </a:prstGeom>
        </p:spPr>
      </p:pic>
      <p:sp>
        <p:nvSpPr>
          <p:cNvPr name="TextBox 12" id="12"/>
          <p:cNvSpPr txBox="true"/>
          <p:nvPr/>
        </p:nvSpPr>
        <p:spPr>
          <a:xfrm rot="0">
            <a:off x="4073733" y="3376097"/>
            <a:ext cx="13042212" cy="2667000"/>
          </a:xfrm>
          <a:prstGeom prst="rect">
            <a:avLst/>
          </a:prstGeom>
        </p:spPr>
        <p:txBody>
          <a:bodyPr anchor="t" rtlCol="false" tIns="0" lIns="0" bIns="0" rIns="0">
            <a:spAutoFit/>
          </a:bodyPr>
          <a:lstStyle/>
          <a:p>
            <a:pPr algn="r">
              <a:lnSpc>
                <a:spcPts val="10560"/>
              </a:lnSpc>
            </a:pPr>
            <a:r>
              <a:rPr lang="en-US" sz="8800" spc="175">
                <a:solidFill>
                  <a:srgbClr val="0F364B"/>
                </a:solidFill>
                <a:latin typeface="Aileron Heavy"/>
              </a:rPr>
              <a:t>Vielen Dank für eure Aufmerksamkeit!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BE3"/>
        </a:solidFill>
      </p:bgPr>
    </p:bg>
    <p:spTree>
      <p:nvGrpSpPr>
        <p:cNvPr id="1" name=""/>
        <p:cNvGrpSpPr/>
        <p:nvPr/>
      </p:nvGrpSpPr>
      <p:grpSpPr>
        <a:xfrm>
          <a:off x="0" y="0"/>
          <a:ext cx="0" cy="0"/>
          <a:chOff x="0" y="0"/>
          <a:chExt cx="0" cy="0"/>
        </a:xfrm>
      </p:grpSpPr>
      <p:grpSp>
        <p:nvGrpSpPr>
          <p:cNvPr name="Group 2" id="2"/>
          <p:cNvGrpSpPr/>
          <p:nvPr/>
        </p:nvGrpSpPr>
        <p:grpSpPr>
          <a:xfrm rot="0">
            <a:off x="775151" y="7688831"/>
            <a:ext cx="253549" cy="1569469"/>
            <a:chOff x="0" y="0"/>
            <a:chExt cx="338066" cy="2092626"/>
          </a:xfrm>
        </p:grpSpPr>
        <p:sp>
          <p:nvSpPr>
            <p:cNvPr name="AutoShape 3" id="3"/>
            <p:cNvSpPr/>
            <p:nvPr/>
          </p:nvSpPr>
          <p:spPr>
            <a:xfrm rot="0">
              <a:off x="0" y="0"/>
              <a:ext cx="338066" cy="705262"/>
            </a:xfrm>
            <a:prstGeom prst="rect">
              <a:avLst/>
            </a:prstGeom>
            <a:solidFill>
              <a:srgbClr val="E76F3D"/>
            </a:solidFill>
          </p:spPr>
        </p:sp>
        <p:sp>
          <p:nvSpPr>
            <p:cNvPr name="AutoShape 4" id="4"/>
            <p:cNvSpPr/>
            <p:nvPr/>
          </p:nvSpPr>
          <p:spPr>
            <a:xfrm rot="0">
              <a:off x="0" y="705262"/>
              <a:ext cx="338066" cy="705262"/>
            </a:xfrm>
            <a:prstGeom prst="rect">
              <a:avLst/>
            </a:prstGeom>
            <a:solidFill>
              <a:srgbClr val="EAA86E"/>
            </a:solidFill>
          </p:spPr>
        </p:sp>
        <p:sp>
          <p:nvSpPr>
            <p:cNvPr name="AutoShape 5" id="5"/>
            <p:cNvSpPr/>
            <p:nvPr/>
          </p:nvSpPr>
          <p:spPr>
            <a:xfrm rot="0">
              <a:off x="0" y="1387363"/>
              <a:ext cx="338066" cy="705262"/>
            </a:xfrm>
            <a:prstGeom prst="rect">
              <a:avLst/>
            </a:prstGeom>
            <a:solidFill>
              <a:srgbClr val="0F364B"/>
            </a:solidFill>
          </p:spPr>
        </p:sp>
      </p:grpSp>
      <p:pic>
        <p:nvPicPr>
          <p:cNvPr name="Picture 6" id="6"/>
          <p:cNvPicPr>
            <a:picLocks noChangeAspect="true"/>
          </p:cNvPicPr>
          <p:nvPr/>
        </p:nvPicPr>
        <p:blipFill>
          <a:blip r:embed="rId2"/>
          <a:srcRect l="0" t="0" r="0" b="0"/>
          <a:stretch>
            <a:fillRect/>
          </a:stretch>
        </p:blipFill>
        <p:spPr>
          <a:xfrm flipH="false" flipV="false" rot="0">
            <a:off x="6053884" y="5725617"/>
            <a:ext cx="5926683" cy="3926427"/>
          </a:xfrm>
          <a:prstGeom prst="rect">
            <a:avLst/>
          </a:prstGeom>
        </p:spPr>
      </p:pic>
      <p:sp>
        <p:nvSpPr>
          <p:cNvPr name="TextBox 7" id="7"/>
          <p:cNvSpPr txBox="true"/>
          <p:nvPr/>
        </p:nvSpPr>
        <p:spPr>
          <a:xfrm rot="0">
            <a:off x="2498911" y="952500"/>
            <a:ext cx="11396313" cy="1162181"/>
          </a:xfrm>
          <a:prstGeom prst="rect">
            <a:avLst/>
          </a:prstGeom>
        </p:spPr>
        <p:txBody>
          <a:bodyPr anchor="t" rtlCol="false" tIns="0" lIns="0" bIns="0" rIns="0">
            <a:spAutoFit/>
          </a:bodyPr>
          <a:lstStyle/>
          <a:p>
            <a:pPr>
              <a:lnSpc>
                <a:spcPts val="9328"/>
              </a:lnSpc>
            </a:pPr>
            <a:r>
              <a:rPr lang="en-US" sz="7175" spc="215">
                <a:solidFill>
                  <a:srgbClr val="0F364B"/>
                </a:solidFill>
                <a:latin typeface="Aileron Heavy Bold Italics"/>
              </a:rPr>
              <a:t>Mentimeter- Umfrage</a:t>
            </a:r>
          </a:p>
        </p:txBody>
      </p:sp>
      <p:sp>
        <p:nvSpPr>
          <p:cNvPr name="TextBox 8" id="8"/>
          <p:cNvSpPr txBox="true"/>
          <p:nvPr/>
        </p:nvSpPr>
        <p:spPr>
          <a:xfrm rot="0">
            <a:off x="1505863" y="2856570"/>
            <a:ext cx="16230600" cy="2472666"/>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Roboto"/>
              </a:rPr>
              <a:t>Ruft bitte die Seite www.menti.com auf und gebt den Code ...</a:t>
            </a:r>
            <a:r>
              <a:rPr lang="en-US" sz="4800">
                <a:solidFill>
                  <a:srgbClr val="000000"/>
                </a:solidFill>
                <a:latin typeface="Roboto Bold Italics"/>
              </a:rPr>
              <a:t>(Code eingeben, dafür muss ein Account auf menti.com eingerichtet werden)</a:t>
            </a:r>
            <a:r>
              <a:rPr lang="en-US" sz="4800">
                <a:solidFill>
                  <a:srgbClr val="000000"/>
                </a:solidFill>
                <a:latin typeface="Roboto Italics"/>
              </a:rPr>
              <a:t> </a:t>
            </a:r>
            <a:r>
              <a:rPr lang="en-US" sz="4800">
                <a:solidFill>
                  <a:srgbClr val="000000"/>
                </a:solidFill>
                <a:latin typeface="Roboto"/>
              </a:rPr>
              <a:t>ein und beantwortet die zwei Fragen. </a:t>
            </a:r>
          </a:p>
        </p:txBody>
      </p:sp>
      <p:sp>
        <p:nvSpPr>
          <p:cNvPr name="TextBox 9" id="9"/>
          <p:cNvSpPr txBox="true"/>
          <p:nvPr/>
        </p:nvSpPr>
        <p:spPr>
          <a:xfrm rot="0">
            <a:off x="16700278" y="8897692"/>
            <a:ext cx="227199" cy="524442"/>
          </a:xfrm>
          <a:prstGeom prst="rect">
            <a:avLst/>
          </a:prstGeom>
        </p:spPr>
        <p:txBody>
          <a:bodyPr anchor="t" rtlCol="false" tIns="0" lIns="0" bIns="0" rIns="0">
            <a:spAutoFit/>
          </a:bodyPr>
          <a:lstStyle/>
          <a:p>
            <a:pPr algn="ctr">
              <a:lnSpc>
                <a:spcPts val="4384"/>
              </a:lnSpc>
              <a:spcBef>
                <a:spcPct val="0"/>
              </a:spcBef>
            </a:pPr>
            <a:r>
              <a:rPr lang="en-US" sz="3131">
                <a:solidFill>
                  <a:srgbClr val="000000"/>
                </a:solidFill>
                <a:latin typeface="Open Sans Light"/>
              </a:rPr>
              <a:t>1</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EFEBE3"/>
        </a:solidFill>
      </p:bgPr>
    </p:bg>
    <p:spTree>
      <p:nvGrpSpPr>
        <p:cNvPr id="1" name=""/>
        <p:cNvGrpSpPr/>
        <p:nvPr/>
      </p:nvGrpSpPr>
      <p:grpSpPr>
        <a:xfrm>
          <a:off x="0" y="0"/>
          <a:ext cx="0" cy="0"/>
          <a:chOff x="0" y="0"/>
          <a:chExt cx="0" cy="0"/>
        </a:xfrm>
      </p:grpSpPr>
      <p:sp>
        <p:nvSpPr>
          <p:cNvPr name="TextBox 2" id="2"/>
          <p:cNvSpPr txBox="true"/>
          <p:nvPr/>
        </p:nvSpPr>
        <p:spPr>
          <a:xfrm rot="0">
            <a:off x="3321486" y="370436"/>
            <a:ext cx="14204045" cy="658264"/>
          </a:xfrm>
          <a:prstGeom prst="rect">
            <a:avLst/>
          </a:prstGeom>
        </p:spPr>
        <p:txBody>
          <a:bodyPr anchor="t" rtlCol="false" tIns="0" lIns="0" bIns="0" rIns="0">
            <a:spAutoFit/>
          </a:bodyPr>
          <a:lstStyle/>
          <a:p>
            <a:pPr algn="r">
              <a:lnSpc>
                <a:spcPts val="5198"/>
              </a:lnSpc>
            </a:pPr>
            <a:r>
              <a:rPr lang="en-US" sz="4332">
                <a:solidFill>
                  <a:srgbClr val="0F364B"/>
                </a:solidFill>
                <a:latin typeface="Aileron Heavy"/>
              </a:rPr>
              <a:t>Unterschied der Erst- und Zweitsprache</a:t>
            </a:r>
          </a:p>
        </p:txBody>
      </p:sp>
      <p:grpSp>
        <p:nvGrpSpPr>
          <p:cNvPr name="Group 3" id="3"/>
          <p:cNvGrpSpPr/>
          <p:nvPr/>
        </p:nvGrpSpPr>
        <p:grpSpPr>
          <a:xfrm rot="0">
            <a:off x="1953138" y="1028700"/>
            <a:ext cx="15682274" cy="9211045"/>
            <a:chOff x="0" y="0"/>
            <a:chExt cx="20909699" cy="12281393"/>
          </a:xfrm>
        </p:grpSpPr>
        <p:sp>
          <p:nvSpPr>
            <p:cNvPr name="TextBox 4" id="4"/>
            <p:cNvSpPr txBox="true"/>
            <p:nvPr/>
          </p:nvSpPr>
          <p:spPr>
            <a:xfrm rot="0">
              <a:off x="0" y="-47625"/>
              <a:ext cx="20909699" cy="691938"/>
            </a:xfrm>
            <a:prstGeom prst="rect">
              <a:avLst/>
            </a:prstGeom>
          </p:spPr>
          <p:txBody>
            <a:bodyPr anchor="t" rtlCol="false" tIns="0" lIns="0" bIns="0" rIns="0">
              <a:spAutoFit/>
            </a:bodyPr>
            <a:lstStyle/>
            <a:p>
              <a:pPr>
                <a:lnSpc>
                  <a:spcPts val="4160"/>
                </a:lnSpc>
              </a:pPr>
              <a:r>
                <a:rPr lang="en-US" sz="3200" spc="448">
                  <a:solidFill>
                    <a:srgbClr val="0F364B"/>
                  </a:solidFill>
                  <a:latin typeface="Roboto Bold"/>
                </a:rPr>
                <a:t>L1- ERSTSPRACHE</a:t>
              </a:r>
            </a:p>
          </p:txBody>
        </p:sp>
        <p:sp>
          <p:nvSpPr>
            <p:cNvPr name="TextBox 5" id="5"/>
            <p:cNvSpPr txBox="true"/>
            <p:nvPr/>
          </p:nvSpPr>
          <p:spPr>
            <a:xfrm rot="0">
              <a:off x="0" y="860425"/>
              <a:ext cx="20909699" cy="1476375"/>
            </a:xfrm>
            <a:prstGeom prst="rect">
              <a:avLst/>
            </a:prstGeom>
          </p:spPr>
          <p:txBody>
            <a:bodyPr anchor="t" rtlCol="false" tIns="0" lIns="0" bIns="0" rIns="0">
              <a:spAutoFit/>
            </a:bodyPr>
            <a:lstStyle/>
            <a:p>
              <a:pPr algn="just" marL="495300" indent="-247650" lvl="1">
                <a:lnSpc>
                  <a:spcPts val="4500"/>
                </a:lnSpc>
                <a:buFont typeface="Arial"/>
                <a:buChar char="•"/>
              </a:pPr>
              <a:r>
                <a:rPr lang="en-US" sz="3000" spc="60">
                  <a:solidFill>
                    <a:srgbClr val="0F364B"/>
                  </a:solidFill>
                  <a:latin typeface="Roboto"/>
                </a:rPr>
                <a:t>Die Sprache, mit der ein Mensch als erstes in Berührung kommt</a:t>
              </a:r>
            </a:p>
            <a:p>
              <a:pPr algn="just" marL="495300" indent="-247650" lvl="1">
                <a:lnSpc>
                  <a:spcPts val="4500"/>
                </a:lnSpc>
                <a:buFont typeface="Arial"/>
                <a:buChar char="•"/>
              </a:pPr>
              <a:r>
                <a:rPr lang="en-US" sz="3000" spc="60">
                  <a:solidFill>
                    <a:srgbClr val="0F364B"/>
                  </a:solidFill>
                  <a:latin typeface="Roboto"/>
                </a:rPr>
                <a:t>Wird ca. bis zum 4. Lebensjahr erworben </a:t>
              </a:r>
            </a:p>
          </p:txBody>
        </p:sp>
        <p:sp>
          <p:nvSpPr>
            <p:cNvPr name="TextBox 6" id="6"/>
            <p:cNvSpPr txBox="true"/>
            <p:nvPr/>
          </p:nvSpPr>
          <p:spPr>
            <a:xfrm rot="0">
              <a:off x="0" y="3101975"/>
              <a:ext cx="20909699" cy="1390438"/>
            </a:xfrm>
            <a:prstGeom prst="rect">
              <a:avLst/>
            </a:prstGeom>
          </p:spPr>
          <p:txBody>
            <a:bodyPr anchor="t" rtlCol="false" tIns="0" lIns="0" bIns="0" rIns="0">
              <a:spAutoFit/>
            </a:bodyPr>
            <a:lstStyle/>
            <a:p>
              <a:pPr algn="just">
                <a:lnSpc>
                  <a:spcPts val="4160"/>
                </a:lnSpc>
              </a:pPr>
            </a:p>
            <a:p>
              <a:pPr algn="just">
                <a:lnSpc>
                  <a:spcPts val="4160"/>
                </a:lnSpc>
              </a:pPr>
              <a:r>
                <a:rPr lang="en-US" sz="3200" spc="448">
                  <a:solidFill>
                    <a:srgbClr val="0F364B"/>
                  </a:solidFill>
                  <a:latin typeface="Roboto Bold"/>
                </a:rPr>
                <a:t>L2 - ZWEITSPRACHE/ FREMDSPRACHE </a:t>
              </a:r>
            </a:p>
          </p:txBody>
        </p:sp>
        <p:sp>
          <p:nvSpPr>
            <p:cNvPr name="TextBox 7" id="7"/>
            <p:cNvSpPr txBox="true"/>
            <p:nvPr/>
          </p:nvSpPr>
          <p:spPr>
            <a:xfrm rot="0">
              <a:off x="0" y="4708525"/>
              <a:ext cx="20909699" cy="2238375"/>
            </a:xfrm>
            <a:prstGeom prst="rect">
              <a:avLst/>
            </a:prstGeom>
          </p:spPr>
          <p:txBody>
            <a:bodyPr anchor="t" rtlCol="false" tIns="0" lIns="0" bIns="0" rIns="0">
              <a:spAutoFit/>
            </a:bodyPr>
            <a:lstStyle/>
            <a:p>
              <a:pPr algn="just" marL="495300" indent="-247650" lvl="1">
                <a:lnSpc>
                  <a:spcPts val="4500"/>
                </a:lnSpc>
                <a:buFont typeface="Arial"/>
                <a:buChar char="•"/>
              </a:pPr>
              <a:r>
                <a:rPr lang="en-US" sz="3000" spc="60">
                  <a:solidFill>
                    <a:srgbClr val="0F364B"/>
                  </a:solidFill>
                  <a:latin typeface="Roboto"/>
                </a:rPr>
                <a:t>Spracherwerb beginnt erst ab dem 4. Lebensjahr</a:t>
              </a:r>
            </a:p>
            <a:p>
              <a:pPr algn="just" marL="495300" indent="-247650" lvl="1">
                <a:lnSpc>
                  <a:spcPts val="4500"/>
                </a:lnSpc>
                <a:buFont typeface="Arial"/>
                <a:buChar char="•"/>
              </a:pPr>
              <a:r>
                <a:rPr lang="en-US" sz="3000" spc="60">
                  <a:solidFill>
                    <a:srgbClr val="0F364B"/>
                  </a:solidFill>
                  <a:latin typeface="Roboto"/>
                </a:rPr>
                <a:t>Zweitsprache wird meistens im sozialen Kontext erlernt/ Fremdsprache erlernt im Unterricht</a:t>
              </a:r>
            </a:p>
          </p:txBody>
        </p:sp>
        <p:sp>
          <p:nvSpPr>
            <p:cNvPr name="TextBox 8" id="8"/>
            <p:cNvSpPr txBox="true"/>
            <p:nvPr/>
          </p:nvSpPr>
          <p:spPr>
            <a:xfrm rot="0">
              <a:off x="0" y="8519018"/>
              <a:ext cx="20909699" cy="3762375"/>
            </a:xfrm>
            <a:prstGeom prst="rect">
              <a:avLst/>
            </a:prstGeom>
          </p:spPr>
          <p:txBody>
            <a:bodyPr anchor="t" rtlCol="false" tIns="0" lIns="0" bIns="0" rIns="0">
              <a:spAutoFit/>
            </a:bodyPr>
            <a:lstStyle/>
            <a:p>
              <a:pPr algn="just" marL="495300" indent="-247650" lvl="1">
                <a:lnSpc>
                  <a:spcPts val="4500"/>
                </a:lnSpc>
                <a:buFont typeface="Arial"/>
                <a:buChar char="•"/>
              </a:pPr>
              <a:r>
                <a:rPr lang="en-US" sz="3000" spc="60">
                  <a:solidFill>
                    <a:srgbClr val="0F364B"/>
                  </a:solidFill>
                  <a:latin typeface="Roboto"/>
                </a:rPr>
                <a:t>Der L1 kommt eine große emotionale Rolle zu, da sie von Geburt an erlernt wird; das gesamte bisherige Netzwerk des Kindes ist mit der L1 verknüpft </a:t>
              </a:r>
            </a:p>
            <a:p>
              <a:pPr algn="just" marL="495300" indent="-247650" lvl="1">
                <a:lnSpc>
                  <a:spcPts val="4500"/>
                </a:lnSpc>
                <a:buFont typeface="Arial"/>
                <a:buChar char="•"/>
              </a:pPr>
              <a:r>
                <a:rPr lang="en-US" sz="3000" spc="60">
                  <a:solidFill>
                    <a:srgbClr val="0F364B"/>
                  </a:solidFill>
                  <a:latin typeface="Roboto"/>
                </a:rPr>
                <a:t>Die Motivation der L1 ist auch eine besondere: sozusagen überlebenswichtig zur sozialen Integration </a:t>
              </a:r>
            </a:p>
            <a:p>
              <a:pPr algn="just">
                <a:lnSpc>
                  <a:spcPts val="4500"/>
                </a:lnSpc>
              </a:pPr>
            </a:p>
          </p:txBody>
        </p:sp>
      </p:grpSp>
      <p:grpSp>
        <p:nvGrpSpPr>
          <p:cNvPr name="Group 9" id="9"/>
          <p:cNvGrpSpPr/>
          <p:nvPr/>
        </p:nvGrpSpPr>
        <p:grpSpPr>
          <a:xfrm rot="-10800000">
            <a:off x="1028700" y="7688831"/>
            <a:ext cx="253549" cy="1569469"/>
            <a:chOff x="0" y="0"/>
            <a:chExt cx="338066" cy="2092626"/>
          </a:xfrm>
        </p:grpSpPr>
        <p:sp>
          <p:nvSpPr>
            <p:cNvPr name="AutoShape 10" id="10"/>
            <p:cNvSpPr/>
            <p:nvPr/>
          </p:nvSpPr>
          <p:spPr>
            <a:xfrm rot="0">
              <a:off x="0" y="0"/>
              <a:ext cx="338066" cy="705262"/>
            </a:xfrm>
            <a:prstGeom prst="rect">
              <a:avLst/>
            </a:prstGeom>
            <a:solidFill>
              <a:srgbClr val="E76F3D"/>
            </a:solidFill>
          </p:spPr>
        </p:sp>
        <p:sp>
          <p:nvSpPr>
            <p:cNvPr name="AutoShape 11" id="11"/>
            <p:cNvSpPr/>
            <p:nvPr/>
          </p:nvSpPr>
          <p:spPr>
            <a:xfrm rot="0">
              <a:off x="0" y="705262"/>
              <a:ext cx="338066" cy="705262"/>
            </a:xfrm>
            <a:prstGeom prst="rect">
              <a:avLst/>
            </a:prstGeom>
            <a:solidFill>
              <a:srgbClr val="EAA86E"/>
            </a:solidFill>
          </p:spPr>
        </p:sp>
        <p:sp>
          <p:nvSpPr>
            <p:cNvPr name="AutoShape 12" id="12"/>
            <p:cNvSpPr/>
            <p:nvPr/>
          </p:nvSpPr>
          <p:spPr>
            <a:xfrm rot="0">
              <a:off x="0" y="1387363"/>
              <a:ext cx="338066" cy="705262"/>
            </a:xfrm>
            <a:prstGeom prst="rect">
              <a:avLst/>
            </a:prstGeom>
            <a:solidFill>
              <a:srgbClr val="0F364B"/>
            </a:solidFill>
          </p:spPr>
        </p:sp>
      </p:grpSp>
      <p:sp>
        <p:nvSpPr>
          <p:cNvPr name="TextBox 13" id="13"/>
          <p:cNvSpPr txBox="true"/>
          <p:nvPr/>
        </p:nvSpPr>
        <p:spPr>
          <a:xfrm rot="0">
            <a:off x="17415649" y="9393307"/>
            <a:ext cx="219763" cy="509148"/>
          </a:xfrm>
          <a:prstGeom prst="rect">
            <a:avLst/>
          </a:prstGeom>
        </p:spPr>
        <p:txBody>
          <a:bodyPr anchor="t" rtlCol="false" tIns="0" lIns="0" bIns="0" rIns="0">
            <a:spAutoFit/>
          </a:bodyPr>
          <a:lstStyle/>
          <a:p>
            <a:pPr algn="ctr">
              <a:lnSpc>
                <a:spcPts val="4240"/>
              </a:lnSpc>
              <a:spcBef>
                <a:spcPct val="0"/>
              </a:spcBef>
            </a:pPr>
            <a:r>
              <a:rPr lang="en-US" sz="3028">
                <a:solidFill>
                  <a:srgbClr val="000000"/>
                </a:solidFill>
                <a:latin typeface="Open Sans Light"/>
              </a:rPr>
              <a:t>2</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EFEBE3"/>
        </a:solidFill>
      </p:bgPr>
    </p:bg>
    <p:spTree>
      <p:nvGrpSpPr>
        <p:cNvPr id="1" name=""/>
        <p:cNvGrpSpPr/>
        <p:nvPr/>
      </p:nvGrpSpPr>
      <p:grpSpPr>
        <a:xfrm>
          <a:off x="0" y="0"/>
          <a:ext cx="0" cy="0"/>
          <a:chOff x="0" y="0"/>
          <a:chExt cx="0" cy="0"/>
        </a:xfrm>
      </p:grpSpPr>
      <p:sp>
        <p:nvSpPr>
          <p:cNvPr name="TextBox 2" id="2"/>
          <p:cNvSpPr txBox="true"/>
          <p:nvPr/>
        </p:nvSpPr>
        <p:spPr>
          <a:xfrm rot="0">
            <a:off x="2198539" y="1028700"/>
            <a:ext cx="14507820" cy="1943100"/>
          </a:xfrm>
          <a:prstGeom prst="rect">
            <a:avLst/>
          </a:prstGeom>
        </p:spPr>
        <p:txBody>
          <a:bodyPr anchor="t" rtlCol="false" tIns="0" lIns="0" bIns="0" rIns="0">
            <a:spAutoFit/>
          </a:bodyPr>
          <a:lstStyle/>
          <a:p>
            <a:pPr algn="r">
              <a:lnSpc>
                <a:spcPts val="7680"/>
              </a:lnSpc>
            </a:pPr>
            <a:r>
              <a:rPr lang="en-US" sz="6400">
                <a:solidFill>
                  <a:srgbClr val="0F364B"/>
                </a:solidFill>
                <a:latin typeface="Aileron Heavy"/>
              </a:rPr>
              <a:t>Wie hängen Sprache und Identität zusammen?</a:t>
            </a:r>
          </a:p>
        </p:txBody>
      </p:sp>
      <p:sp>
        <p:nvSpPr>
          <p:cNvPr name="TextBox 3" id="3"/>
          <p:cNvSpPr txBox="true"/>
          <p:nvPr/>
        </p:nvSpPr>
        <p:spPr>
          <a:xfrm rot="0">
            <a:off x="4787632" y="3305631"/>
            <a:ext cx="11918728" cy="5167935"/>
          </a:xfrm>
          <a:prstGeom prst="rect">
            <a:avLst/>
          </a:prstGeom>
        </p:spPr>
        <p:txBody>
          <a:bodyPr anchor="t" rtlCol="false" tIns="0" lIns="0" bIns="0" rIns="0">
            <a:spAutoFit/>
          </a:bodyPr>
          <a:lstStyle/>
          <a:p>
            <a:pPr marL="499583" indent="-249791" lvl="1">
              <a:lnSpc>
                <a:spcPts val="4538"/>
              </a:lnSpc>
              <a:buFont typeface="Arial"/>
              <a:buChar char="•"/>
            </a:pPr>
            <a:r>
              <a:rPr lang="en-US" sz="3025" spc="60">
                <a:solidFill>
                  <a:srgbClr val="0F364B"/>
                </a:solidFill>
                <a:latin typeface="Roboto"/>
              </a:rPr>
              <a:t>In der Sprache sind sämtliche Traditionen, Riten, Interpretationen und Rituale verankert, die mithilfe von Sprache vermittelt und zum Ausdruck gebracht werden</a:t>
            </a:r>
          </a:p>
          <a:p>
            <a:pPr>
              <a:lnSpc>
                <a:spcPts val="4538"/>
              </a:lnSpc>
            </a:pPr>
          </a:p>
          <a:p>
            <a:pPr marL="499583" indent="-249791" lvl="1">
              <a:lnSpc>
                <a:spcPts val="4538"/>
              </a:lnSpc>
              <a:buFont typeface="Arial"/>
              <a:buChar char="•"/>
            </a:pPr>
            <a:r>
              <a:rPr lang="en-US" sz="3025" spc="60">
                <a:solidFill>
                  <a:srgbClr val="0F364B"/>
                </a:solidFill>
                <a:latin typeface="Roboto"/>
              </a:rPr>
              <a:t>Sprache ist demzufolge eng verankert mit der Identität </a:t>
            </a:r>
          </a:p>
          <a:p>
            <a:pPr>
              <a:lnSpc>
                <a:spcPts val="4538"/>
              </a:lnSpc>
            </a:pPr>
          </a:p>
          <a:p>
            <a:pPr marL="499583" indent="-249791" lvl="1">
              <a:lnSpc>
                <a:spcPts val="4538"/>
              </a:lnSpc>
              <a:buFont typeface="Arial"/>
              <a:buChar char="•"/>
            </a:pPr>
            <a:r>
              <a:rPr lang="en-US" sz="3025" spc="60">
                <a:solidFill>
                  <a:srgbClr val="0F364B"/>
                </a:solidFill>
                <a:latin typeface="Roboto"/>
              </a:rPr>
              <a:t>Mehrsprachigkeit in einem fremden Akteursfeld führt dazu, dass die für selbstverständlich gehaltene Werte, Normen etc. (die mit der L1 verknüpft sind) immer wieder aktualisiert werden müssen</a:t>
            </a:r>
          </a:p>
        </p:txBody>
      </p:sp>
      <p:grpSp>
        <p:nvGrpSpPr>
          <p:cNvPr name="Group 4" id="4"/>
          <p:cNvGrpSpPr/>
          <p:nvPr/>
        </p:nvGrpSpPr>
        <p:grpSpPr>
          <a:xfrm rot="-10800000">
            <a:off x="1028700" y="7688831"/>
            <a:ext cx="253549" cy="1569469"/>
            <a:chOff x="0" y="0"/>
            <a:chExt cx="338066" cy="2092626"/>
          </a:xfrm>
        </p:grpSpPr>
        <p:sp>
          <p:nvSpPr>
            <p:cNvPr name="AutoShape 5" id="5"/>
            <p:cNvSpPr/>
            <p:nvPr/>
          </p:nvSpPr>
          <p:spPr>
            <a:xfrm rot="0">
              <a:off x="0" y="0"/>
              <a:ext cx="338066" cy="705262"/>
            </a:xfrm>
            <a:prstGeom prst="rect">
              <a:avLst/>
            </a:prstGeom>
            <a:solidFill>
              <a:srgbClr val="E76F3D"/>
            </a:solidFill>
          </p:spPr>
        </p:sp>
        <p:sp>
          <p:nvSpPr>
            <p:cNvPr name="AutoShape 6" id="6"/>
            <p:cNvSpPr/>
            <p:nvPr/>
          </p:nvSpPr>
          <p:spPr>
            <a:xfrm rot="0">
              <a:off x="0" y="705262"/>
              <a:ext cx="338066" cy="705262"/>
            </a:xfrm>
            <a:prstGeom prst="rect">
              <a:avLst/>
            </a:prstGeom>
            <a:solidFill>
              <a:srgbClr val="EAA86E"/>
            </a:solidFill>
          </p:spPr>
        </p:sp>
        <p:sp>
          <p:nvSpPr>
            <p:cNvPr name="AutoShape 7" id="7"/>
            <p:cNvSpPr/>
            <p:nvPr/>
          </p:nvSpPr>
          <p:spPr>
            <a:xfrm rot="0">
              <a:off x="0" y="1387363"/>
              <a:ext cx="338066" cy="705262"/>
            </a:xfrm>
            <a:prstGeom prst="rect">
              <a:avLst/>
            </a:prstGeom>
            <a:solidFill>
              <a:srgbClr val="0F364B"/>
            </a:solidFill>
          </p:spPr>
        </p:sp>
      </p:grpSp>
      <p:sp>
        <p:nvSpPr>
          <p:cNvPr name="TextBox 8" id="8"/>
          <p:cNvSpPr txBox="true"/>
          <p:nvPr/>
        </p:nvSpPr>
        <p:spPr>
          <a:xfrm rot="0">
            <a:off x="17390634" y="9201150"/>
            <a:ext cx="24042" cy="509148"/>
          </a:xfrm>
          <a:prstGeom prst="rect">
            <a:avLst/>
          </a:prstGeom>
        </p:spPr>
        <p:txBody>
          <a:bodyPr anchor="t" rtlCol="false" tIns="0" lIns="0" bIns="0" rIns="0">
            <a:spAutoFit/>
          </a:bodyPr>
          <a:lstStyle/>
          <a:p>
            <a:pPr algn="ctr">
              <a:lnSpc>
                <a:spcPts val="4240"/>
              </a:lnSpc>
              <a:spcBef>
                <a:spcPct val="0"/>
              </a:spcBef>
            </a:pPr>
            <a:r>
              <a:rPr lang="en-US" sz="3028">
                <a:solidFill>
                  <a:srgbClr val="000000"/>
                </a:solidFill>
                <a:latin typeface="Open Sans Light"/>
              </a:rPr>
              <a:t>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BE3"/>
        </a:solidFill>
      </p:bgPr>
    </p:bg>
    <p:spTree>
      <p:nvGrpSpPr>
        <p:cNvPr id="1" name=""/>
        <p:cNvGrpSpPr/>
        <p:nvPr/>
      </p:nvGrpSpPr>
      <p:grpSpPr>
        <a:xfrm>
          <a:off x="0" y="0"/>
          <a:ext cx="0" cy="0"/>
          <a:chOff x="0" y="0"/>
          <a:chExt cx="0" cy="0"/>
        </a:xfrm>
      </p:grpSpPr>
      <p:grpSp>
        <p:nvGrpSpPr>
          <p:cNvPr name="Group 2" id="2"/>
          <p:cNvGrpSpPr/>
          <p:nvPr/>
        </p:nvGrpSpPr>
        <p:grpSpPr>
          <a:xfrm rot="0">
            <a:off x="3466678" y="3195184"/>
            <a:ext cx="13618733" cy="8639545"/>
            <a:chOff x="0" y="0"/>
            <a:chExt cx="18158311" cy="11519393"/>
          </a:xfrm>
        </p:grpSpPr>
        <p:sp>
          <p:nvSpPr>
            <p:cNvPr name="TextBox 3" id="3"/>
            <p:cNvSpPr txBox="true"/>
            <p:nvPr/>
          </p:nvSpPr>
          <p:spPr>
            <a:xfrm rot="0">
              <a:off x="0" y="-47625"/>
              <a:ext cx="18158311" cy="1390438"/>
            </a:xfrm>
            <a:prstGeom prst="rect">
              <a:avLst/>
            </a:prstGeom>
          </p:spPr>
          <p:txBody>
            <a:bodyPr anchor="t" rtlCol="false" tIns="0" lIns="0" bIns="0" rIns="0">
              <a:spAutoFit/>
            </a:bodyPr>
            <a:lstStyle/>
            <a:p>
              <a:pPr algn="r">
                <a:lnSpc>
                  <a:spcPts val="4160"/>
                </a:lnSpc>
              </a:pPr>
              <a:r>
                <a:rPr lang="en-US" sz="3200" spc="448">
                  <a:solidFill>
                    <a:srgbClr val="0F364B"/>
                  </a:solidFill>
                  <a:latin typeface="Roboto Bold"/>
                </a:rPr>
                <a:t>DAS BEHERRSCHEN EINER L2 FÜHRT ZU VERSCHIEDENEN ERFAHRUNGEN IN EINEM FREMDEN AKTEURSFELD:</a:t>
              </a:r>
            </a:p>
          </p:txBody>
        </p:sp>
        <p:sp>
          <p:nvSpPr>
            <p:cNvPr name="TextBox 4" id="4"/>
            <p:cNvSpPr txBox="true"/>
            <p:nvPr/>
          </p:nvSpPr>
          <p:spPr>
            <a:xfrm rot="0">
              <a:off x="0" y="1558925"/>
              <a:ext cx="18158311" cy="5286375"/>
            </a:xfrm>
            <a:prstGeom prst="rect">
              <a:avLst/>
            </a:prstGeom>
          </p:spPr>
          <p:txBody>
            <a:bodyPr anchor="t" rtlCol="false" tIns="0" lIns="0" bIns="0" rIns="0">
              <a:spAutoFit/>
            </a:bodyPr>
            <a:lstStyle/>
            <a:p>
              <a:pPr algn="just">
                <a:lnSpc>
                  <a:spcPts val="4500"/>
                </a:lnSpc>
              </a:pPr>
            </a:p>
            <a:p>
              <a:pPr algn="just" marL="495300" indent="-247650" lvl="1">
                <a:lnSpc>
                  <a:spcPts val="4500"/>
                </a:lnSpc>
                <a:buFont typeface="Arial"/>
                <a:buChar char="•"/>
              </a:pPr>
              <a:r>
                <a:rPr lang="en-US" sz="3000" spc="60">
                  <a:solidFill>
                    <a:srgbClr val="0F364B"/>
                  </a:solidFill>
                  <a:latin typeface="Roboto"/>
                </a:rPr>
                <a:t>die eigene L1 ist womöglich kaum bekannt in der neuen Umgebung oder weniger/ höher angesehen.</a:t>
              </a:r>
            </a:p>
            <a:p>
              <a:pPr algn="just" marL="495300" indent="-247650" lvl="1">
                <a:lnSpc>
                  <a:spcPts val="4500"/>
                </a:lnSpc>
                <a:buFont typeface="Arial"/>
                <a:buChar char="•"/>
              </a:pPr>
              <a:r>
                <a:rPr lang="en-US" sz="3000" spc="60">
                  <a:solidFill>
                    <a:srgbClr val="0F364B"/>
                  </a:solidFill>
                  <a:latin typeface="Roboto"/>
                </a:rPr>
                <a:t>man wird möglicherweise durch einen Akzent nicht gut verstanden (auch nach jahrelangem Beherrschen der Sprache)</a:t>
              </a:r>
            </a:p>
            <a:p>
              <a:pPr algn="just">
                <a:lnSpc>
                  <a:spcPts val="4500"/>
                </a:lnSpc>
              </a:pPr>
              <a:r>
                <a:rPr lang="en-US" sz="3000" spc="60">
                  <a:solidFill>
                    <a:srgbClr val="0F364B"/>
                  </a:solidFill>
                  <a:latin typeface="Roboto"/>
                </a:rPr>
                <a:t>dies kann zu Fremdheitsgefühlen führen, die die sprachliche Identität beeinflussen</a:t>
              </a:r>
            </a:p>
          </p:txBody>
        </p:sp>
        <p:sp>
          <p:nvSpPr>
            <p:cNvPr name="TextBox 5" id="5"/>
            <p:cNvSpPr txBox="true"/>
            <p:nvPr/>
          </p:nvSpPr>
          <p:spPr>
            <a:xfrm rot="0">
              <a:off x="0" y="7610475"/>
              <a:ext cx="18158311" cy="691938"/>
            </a:xfrm>
            <a:prstGeom prst="rect">
              <a:avLst/>
            </a:prstGeom>
          </p:spPr>
          <p:txBody>
            <a:bodyPr anchor="t" rtlCol="false" tIns="0" lIns="0" bIns="0" rIns="0">
              <a:spAutoFit/>
            </a:bodyPr>
            <a:lstStyle/>
            <a:p>
              <a:pPr algn="r">
                <a:lnSpc>
                  <a:spcPts val="4160"/>
                </a:lnSpc>
              </a:pPr>
            </a:p>
          </p:txBody>
        </p:sp>
        <p:sp>
          <p:nvSpPr>
            <p:cNvPr name="TextBox 6" id="6"/>
            <p:cNvSpPr txBox="true"/>
            <p:nvPr/>
          </p:nvSpPr>
          <p:spPr>
            <a:xfrm rot="0">
              <a:off x="0" y="8518525"/>
              <a:ext cx="18158311" cy="714375"/>
            </a:xfrm>
            <a:prstGeom prst="rect">
              <a:avLst/>
            </a:prstGeom>
          </p:spPr>
          <p:txBody>
            <a:bodyPr anchor="t" rtlCol="false" tIns="0" lIns="0" bIns="0" rIns="0">
              <a:spAutoFit/>
            </a:bodyPr>
            <a:lstStyle/>
            <a:p>
              <a:pPr algn="r">
                <a:lnSpc>
                  <a:spcPts val="4500"/>
                </a:lnSpc>
              </a:pPr>
            </a:p>
          </p:txBody>
        </p:sp>
        <p:sp>
          <p:nvSpPr>
            <p:cNvPr name="TextBox 7" id="7"/>
            <p:cNvSpPr txBox="true"/>
            <p:nvPr/>
          </p:nvSpPr>
          <p:spPr>
            <a:xfrm rot="0">
              <a:off x="0" y="9896968"/>
              <a:ext cx="18158311" cy="691938"/>
            </a:xfrm>
            <a:prstGeom prst="rect">
              <a:avLst/>
            </a:prstGeom>
          </p:spPr>
          <p:txBody>
            <a:bodyPr anchor="t" rtlCol="false" tIns="0" lIns="0" bIns="0" rIns="0">
              <a:spAutoFit/>
            </a:bodyPr>
            <a:lstStyle/>
            <a:p>
              <a:pPr algn="r">
                <a:lnSpc>
                  <a:spcPts val="4160"/>
                </a:lnSpc>
              </a:pPr>
            </a:p>
          </p:txBody>
        </p:sp>
        <p:sp>
          <p:nvSpPr>
            <p:cNvPr name="TextBox 8" id="8"/>
            <p:cNvSpPr txBox="true"/>
            <p:nvPr/>
          </p:nvSpPr>
          <p:spPr>
            <a:xfrm rot="0">
              <a:off x="0" y="10805018"/>
              <a:ext cx="18158311" cy="714375"/>
            </a:xfrm>
            <a:prstGeom prst="rect">
              <a:avLst/>
            </a:prstGeom>
          </p:spPr>
          <p:txBody>
            <a:bodyPr anchor="t" rtlCol="false" tIns="0" lIns="0" bIns="0" rIns="0">
              <a:spAutoFit/>
            </a:bodyPr>
            <a:lstStyle/>
            <a:p>
              <a:pPr algn="r">
                <a:lnSpc>
                  <a:spcPts val="4500"/>
                </a:lnSpc>
              </a:pPr>
              <a:r>
                <a:rPr lang="en-US" sz="3000" spc="60">
                  <a:solidFill>
                    <a:srgbClr val="0F364B"/>
                  </a:solidFill>
                  <a:latin typeface="Roboto"/>
                </a:rPr>
                <a:t>Presentations are tools that can be used as lectures.</a:t>
              </a:r>
            </a:p>
          </p:txBody>
        </p:sp>
      </p:grpSp>
      <p:grpSp>
        <p:nvGrpSpPr>
          <p:cNvPr name="Group 9" id="9"/>
          <p:cNvGrpSpPr/>
          <p:nvPr/>
        </p:nvGrpSpPr>
        <p:grpSpPr>
          <a:xfrm rot="-10800000">
            <a:off x="1028700" y="7688831"/>
            <a:ext cx="253549" cy="1569469"/>
            <a:chOff x="0" y="0"/>
            <a:chExt cx="338066" cy="2092626"/>
          </a:xfrm>
        </p:grpSpPr>
        <p:sp>
          <p:nvSpPr>
            <p:cNvPr name="AutoShape 10" id="10"/>
            <p:cNvSpPr/>
            <p:nvPr/>
          </p:nvSpPr>
          <p:spPr>
            <a:xfrm rot="0">
              <a:off x="0" y="0"/>
              <a:ext cx="338066" cy="705262"/>
            </a:xfrm>
            <a:prstGeom prst="rect">
              <a:avLst/>
            </a:prstGeom>
            <a:solidFill>
              <a:srgbClr val="E76F3D"/>
            </a:solidFill>
          </p:spPr>
        </p:sp>
        <p:sp>
          <p:nvSpPr>
            <p:cNvPr name="AutoShape 11" id="11"/>
            <p:cNvSpPr/>
            <p:nvPr/>
          </p:nvSpPr>
          <p:spPr>
            <a:xfrm rot="0">
              <a:off x="0" y="705262"/>
              <a:ext cx="338066" cy="705262"/>
            </a:xfrm>
            <a:prstGeom prst="rect">
              <a:avLst/>
            </a:prstGeom>
            <a:solidFill>
              <a:srgbClr val="EAA86E"/>
            </a:solidFill>
          </p:spPr>
        </p:sp>
        <p:sp>
          <p:nvSpPr>
            <p:cNvPr name="AutoShape 12" id="12"/>
            <p:cNvSpPr/>
            <p:nvPr/>
          </p:nvSpPr>
          <p:spPr>
            <a:xfrm rot="0">
              <a:off x="0" y="1387363"/>
              <a:ext cx="338066" cy="705262"/>
            </a:xfrm>
            <a:prstGeom prst="rect">
              <a:avLst/>
            </a:prstGeom>
            <a:solidFill>
              <a:srgbClr val="0F364B"/>
            </a:solidFill>
          </p:spPr>
        </p:sp>
      </p:grpSp>
      <p:pic>
        <p:nvPicPr>
          <p:cNvPr name="Picture 13" id="13"/>
          <p:cNvPicPr>
            <a:picLocks noChangeAspect="true"/>
          </p:cNvPicPr>
          <p:nvPr/>
        </p:nvPicPr>
        <p:blipFill>
          <a:blip r:embed="rId2"/>
          <a:srcRect l="0" t="0" r="0" b="0"/>
          <a:stretch>
            <a:fillRect/>
          </a:stretch>
        </p:blipFill>
        <p:spPr>
          <a:xfrm flipH="false" flipV="false" rot="0">
            <a:off x="2280456" y="7234422"/>
            <a:ext cx="1001908" cy="561069"/>
          </a:xfrm>
          <a:prstGeom prst="rect">
            <a:avLst/>
          </a:prstGeom>
        </p:spPr>
      </p:pic>
      <p:sp>
        <p:nvSpPr>
          <p:cNvPr name="TextBox 14" id="14"/>
          <p:cNvSpPr txBox="true"/>
          <p:nvPr/>
        </p:nvSpPr>
        <p:spPr>
          <a:xfrm rot="0">
            <a:off x="2628604" y="1028700"/>
            <a:ext cx="14630696" cy="1333500"/>
          </a:xfrm>
          <a:prstGeom prst="rect">
            <a:avLst/>
          </a:prstGeom>
        </p:spPr>
        <p:txBody>
          <a:bodyPr anchor="t" rtlCol="false" tIns="0" lIns="0" bIns="0" rIns="0">
            <a:spAutoFit/>
          </a:bodyPr>
          <a:lstStyle/>
          <a:p>
            <a:pPr algn="r">
              <a:lnSpc>
                <a:spcPts val="10560"/>
              </a:lnSpc>
            </a:pPr>
            <a:r>
              <a:rPr lang="en-US" sz="8800">
                <a:solidFill>
                  <a:srgbClr val="0F364B"/>
                </a:solidFill>
                <a:latin typeface="Aileron Heavy"/>
              </a:rPr>
              <a:t>Sprache und Identität</a:t>
            </a:r>
          </a:p>
        </p:txBody>
      </p:sp>
      <p:sp>
        <p:nvSpPr>
          <p:cNvPr name="TextBox 15" id="15"/>
          <p:cNvSpPr txBox="true"/>
          <p:nvPr/>
        </p:nvSpPr>
        <p:spPr>
          <a:xfrm rot="0">
            <a:off x="17509270" y="9201150"/>
            <a:ext cx="24042" cy="509148"/>
          </a:xfrm>
          <a:prstGeom prst="rect">
            <a:avLst/>
          </a:prstGeom>
        </p:spPr>
        <p:txBody>
          <a:bodyPr anchor="t" rtlCol="false" tIns="0" lIns="0" bIns="0" rIns="0">
            <a:spAutoFit/>
          </a:bodyPr>
          <a:lstStyle/>
          <a:p>
            <a:pPr algn="ctr">
              <a:lnSpc>
                <a:spcPts val="4240"/>
              </a:lnSpc>
              <a:spcBef>
                <a:spcPct val="0"/>
              </a:spcBef>
            </a:pPr>
            <a:r>
              <a:rPr lang="en-US" sz="3028">
                <a:solidFill>
                  <a:srgbClr val="000000"/>
                </a:solidFill>
                <a:latin typeface="Open Sans Light"/>
              </a:rPr>
              <a:t>4</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BE3"/>
        </a:solidFill>
      </p:bgPr>
    </p:bg>
    <p:spTree>
      <p:nvGrpSpPr>
        <p:cNvPr id="1" name=""/>
        <p:cNvGrpSpPr/>
        <p:nvPr/>
      </p:nvGrpSpPr>
      <p:grpSpPr>
        <a:xfrm>
          <a:off x="0" y="0"/>
          <a:ext cx="0" cy="0"/>
          <a:chOff x="0" y="0"/>
          <a:chExt cx="0" cy="0"/>
        </a:xfrm>
      </p:grpSpPr>
      <p:sp>
        <p:nvSpPr>
          <p:cNvPr name="AutoShape 2" id="2"/>
          <p:cNvSpPr/>
          <p:nvPr/>
        </p:nvSpPr>
        <p:spPr>
          <a:xfrm rot="0">
            <a:off x="16508764" y="0"/>
            <a:ext cx="2171700" cy="10782300"/>
          </a:xfrm>
          <a:prstGeom prst="rect">
            <a:avLst/>
          </a:prstGeom>
          <a:solidFill>
            <a:srgbClr val="E76F3D"/>
          </a:solidFill>
        </p:spPr>
      </p:sp>
      <p:grpSp>
        <p:nvGrpSpPr>
          <p:cNvPr name="Group 3" id="3"/>
          <p:cNvGrpSpPr/>
          <p:nvPr/>
        </p:nvGrpSpPr>
        <p:grpSpPr>
          <a:xfrm rot="-10800000">
            <a:off x="482916" y="7688831"/>
            <a:ext cx="253549" cy="1569469"/>
            <a:chOff x="0" y="0"/>
            <a:chExt cx="338066" cy="2092626"/>
          </a:xfrm>
        </p:grpSpPr>
        <p:sp>
          <p:nvSpPr>
            <p:cNvPr name="AutoShape 4" id="4"/>
            <p:cNvSpPr/>
            <p:nvPr/>
          </p:nvSpPr>
          <p:spPr>
            <a:xfrm rot="0">
              <a:off x="0" y="0"/>
              <a:ext cx="338066" cy="705262"/>
            </a:xfrm>
            <a:prstGeom prst="rect">
              <a:avLst/>
            </a:prstGeom>
            <a:solidFill>
              <a:srgbClr val="E76F3D"/>
            </a:solidFill>
          </p:spPr>
        </p:sp>
        <p:sp>
          <p:nvSpPr>
            <p:cNvPr name="AutoShape 5" id="5"/>
            <p:cNvSpPr/>
            <p:nvPr/>
          </p:nvSpPr>
          <p:spPr>
            <a:xfrm rot="0">
              <a:off x="0" y="705262"/>
              <a:ext cx="338066" cy="705262"/>
            </a:xfrm>
            <a:prstGeom prst="rect">
              <a:avLst/>
            </a:prstGeom>
            <a:solidFill>
              <a:srgbClr val="EAA86E"/>
            </a:solidFill>
          </p:spPr>
        </p:sp>
        <p:sp>
          <p:nvSpPr>
            <p:cNvPr name="AutoShape 6" id="6"/>
            <p:cNvSpPr/>
            <p:nvPr/>
          </p:nvSpPr>
          <p:spPr>
            <a:xfrm rot="0">
              <a:off x="0" y="1387363"/>
              <a:ext cx="338066" cy="705262"/>
            </a:xfrm>
            <a:prstGeom prst="rect">
              <a:avLst/>
            </a:prstGeom>
            <a:solidFill>
              <a:srgbClr val="0F364B"/>
            </a:solidFill>
          </p:spPr>
        </p:sp>
      </p:grpSp>
      <p:pic>
        <p:nvPicPr>
          <p:cNvPr name="Picture 7" id="7"/>
          <p:cNvPicPr>
            <a:picLocks noChangeAspect="true"/>
          </p:cNvPicPr>
          <p:nvPr/>
        </p:nvPicPr>
        <p:blipFill>
          <a:blip r:embed="rId2"/>
          <a:srcRect l="0" t="13528" r="0" b="13528"/>
          <a:stretch>
            <a:fillRect/>
          </a:stretch>
        </p:blipFill>
        <p:spPr>
          <a:xfrm flipH="false" flipV="false" rot="0">
            <a:off x="1580225" y="0"/>
            <a:ext cx="10845893" cy="5646630"/>
          </a:xfrm>
          <a:prstGeom prst="rect">
            <a:avLst/>
          </a:prstGeom>
        </p:spPr>
      </p:pic>
      <p:sp>
        <p:nvSpPr>
          <p:cNvPr name="TextBox 8" id="8"/>
          <p:cNvSpPr txBox="true"/>
          <p:nvPr/>
        </p:nvSpPr>
        <p:spPr>
          <a:xfrm rot="0">
            <a:off x="1956171" y="7059444"/>
            <a:ext cx="12596421" cy="2838450"/>
          </a:xfrm>
          <a:prstGeom prst="rect">
            <a:avLst/>
          </a:prstGeom>
        </p:spPr>
        <p:txBody>
          <a:bodyPr anchor="t" rtlCol="false" tIns="0" lIns="0" bIns="0" rIns="0">
            <a:spAutoFit/>
          </a:bodyPr>
          <a:lstStyle/>
          <a:p>
            <a:pPr>
              <a:lnSpc>
                <a:spcPts val="4500"/>
              </a:lnSpc>
            </a:pPr>
            <a:r>
              <a:rPr lang="en-US" sz="3000" spc="60">
                <a:solidFill>
                  <a:srgbClr val="0F364B"/>
                </a:solidFill>
                <a:latin typeface="Aileron Heavy"/>
              </a:rPr>
              <a:t>"Also wenn ich Portugiesisch spreche, ändert mein Verhalten sich total, weil, ich nehme dann genau den Lebensstil, die Lebensart, und auch die Gestik und die Mimik, die man in Brasilien hat, die geb‘ ich auch wieder.“ (Auszug aus einem Gespräch mit einem brasilianischen Jugendlichen. Hu, 2007, S. 1)</a:t>
            </a:r>
          </a:p>
        </p:txBody>
      </p:sp>
      <p:sp>
        <p:nvSpPr>
          <p:cNvPr name="TextBox 9" id="9"/>
          <p:cNvSpPr txBox="true"/>
          <p:nvPr/>
        </p:nvSpPr>
        <p:spPr>
          <a:xfrm rot="5400000">
            <a:off x="13461824" y="4826176"/>
            <a:ext cx="7960711" cy="365760"/>
          </a:xfrm>
          <a:prstGeom prst="rect">
            <a:avLst/>
          </a:prstGeom>
        </p:spPr>
        <p:txBody>
          <a:bodyPr anchor="t" rtlCol="false" tIns="0" lIns="0" bIns="0" rIns="0">
            <a:spAutoFit/>
          </a:bodyPr>
          <a:lstStyle/>
          <a:p>
            <a:pPr algn="ctr">
              <a:lnSpc>
                <a:spcPts val="2940"/>
              </a:lnSpc>
            </a:pPr>
            <a:r>
              <a:rPr lang="en-US" sz="2100" spc="210">
                <a:solidFill>
                  <a:srgbClr val="EFEBE3"/>
                </a:solidFill>
                <a:latin typeface="Roboto Bold"/>
              </a:rPr>
              <a:t>SPRACHE UND IDENTITÄT </a:t>
            </a:r>
          </a:p>
        </p:txBody>
      </p:sp>
      <p:sp>
        <p:nvSpPr>
          <p:cNvPr name="TextBox 10" id="10"/>
          <p:cNvSpPr txBox="true"/>
          <p:nvPr/>
        </p:nvSpPr>
        <p:spPr>
          <a:xfrm rot="0">
            <a:off x="17513509" y="9393307"/>
            <a:ext cx="24042" cy="509148"/>
          </a:xfrm>
          <a:prstGeom prst="rect">
            <a:avLst/>
          </a:prstGeom>
        </p:spPr>
        <p:txBody>
          <a:bodyPr anchor="t" rtlCol="false" tIns="0" lIns="0" bIns="0" rIns="0">
            <a:spAutoFit/>
          </a:bodyPr>
          <a:lstStyle/>
          <a:p>
            <a:pPr algn="ctr">
              <a:lnSpc>
                <a:spcPts val="4240"/>
              </a:lnSpc>
              <a:spcBef>
                <a:spcPct val="0"/>
              </a:spcBef>
            </a:pPr>
            <a:r>
              <a:rPr lang="en-US" sz="3028">
                <a:solidFill>
                  <a:srgbClr val="000000"/>
                </a:solidFill>
                <a:latin typeface="Open Sans Light"/>
              </a:rPr>
              <a:t>5</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BE3"/>
        </a:solidFill>
      </p:bgPr>
    </p:bg>
    <p:spTree>
      <p:nvGrpSpPr>
        <p:cNvPr id="1" name=""/>
        <p:cNvGrpSpPr/>
        <p:nvPr/>
      </p:nvGrpSpPr>
      <p:grpSpPr>
        <a:xfrm>
          <a:off x="0" y="0"/>
          <a:ext cx="0" cy="0"/>
          <a:chOff x="0" y="0"/>
          <a:chExt cx="0" cy="0"/>
        </a:xfrm>
      </p:grpSpPr>
      <p:sp>
        <p:nvSpPr>
          <p:cNvPr name="AutoShape 2" id="2"/>
          <p:cNvSpPr/>
          <p:nvPr/>
        </p:nvSpPr>
        <p:spPr>
          <a:xfrm rot="0">
            <a:off x="0" y="-342900"/>
            <a:ext cx="2026304" cy="10629900"/>
          </a:xfrm>
          <a:prstGeom prst="rect">
            <a:avLst/>
          </a:prstGeom>
          <a:solidFill>
            <a:srgbClr val="E76F3D"/>
          </a:solidFill>
        </p:spPr>
      </p:sp>
      <p:grpSp>
        <p:nvGrpSpPr>
          <p:cNvPr name="Group 3" id="3"/>
          <p:cNvGrpSpPr/>
          <p:nvPr/>
        </p:nvGrpSpPr>
        <p:grpSpPr>
          <a:xfrm rot="0">
            <a:off x="0" y="-342900"/>
            <a:ext cx="900633" cy="10629900"/>
            <a:chOff x="0" y="0"/>
            <a:chExt cx="1200844" cy="14173200"/>
          </a:xfrm>
        </p:grpSpPr>
        <p:sp>
          <p:nvSpPr>
            <p:cNvPr name="AutoShape 4" id="4"/>
            <p:cNvSpPr/>
            <p:nvPr/>
          </p:nvSpPr>
          <p:spPr>
            <a:xfrm rot="0">
              <a:off x="0" y="0"/>
              <a:ext cx="422419" cy="14173200"/>
            </a:xfrm>
            <a:prstGeom prst="rect">
              <a:avLst/>
            </a:prstGeom>
            <a:solidFill>
              <a:srgbClr val="0F364B"/>
            </a:solidFill>
          </p:spPr>
        </p:sp>
        <p:sp>
          <p:nvSpPr>
            <p:cNvPr name="AutoShape 5" id="5"/>
            <p:cNvSpPr/>
            <p:nvPr/>
          </p:nvSpPr>
          <p:spPr>
            <a:xfrm rot="0">
              <a:off x="388268" y="0"/>
              <a:ext cx="422419" cy="14173200"/>
            </a:xfrm>
            <a:prstGeom prst="rect">
              <a:avLst/>
            </a:prstGeom>
            <a:solidFill>
              <a:srgbClr val="296A8D"/>
            </a:solidFill>
          </p:spPr>
        </p:sp>
        <p:sp>
          <p:nvSpPr>
            <p:cNvPr name="AutoShape 6" id="6"/>
            <p:cNvSpPr/>
            <p:nvPr/>
          </p:nvSpPr>
          <p:spPr>
            <a:xfrm rot="0">
              <a:off x="776536" y="0"/>
              <a:ext cx="424307" cy="14173200"/>
            </a:xfrm>
            <a:prstGeom prst="rect">
              <a:avLst/>
            </a:prstGeom>
            <a:solidFill>
              <a:srgbClr val="EAA86E"/>
            </a:solidFill>
          </p:spPr>
        </p:sp>
      </p:grpSp>
      <p:grpSp>
        <p:nvGrpSpPr>
          <p:cNvPr name="Group 7" id="7"/>
          <p:cNvGrpSpPr/>
          <p:nvPr/>
        </p:nvGrpSpPr>
        <p:grpSpPr>
          <a:xfrm rot="0">
            <a:off x="15689831" y="1028700"/>
            <a:ext cx="1569469" cy="253549"/>
            <a:chOff x="0" y="0"/>
            <a:chExt cx="2092626" cy="338066"/>
          </a:xfrm>
        </p:grpSpPr>
        <p:sp>
          <p:nvSpPr>
            <p:cNvPr name="AutoShape 8" id="8"/>
            <p:cNvSpPr/>
            <p:nvPr/>
          </p:nvSpPr>
          <p:spPr>
            <a:xfrm rot="5400000">
              <a:off x="1570961" y="-183598"/>
              <a:ext cx="338066" cy="705262"/>
            </a:xfrm>
            <a:prstGeom prst="rect">
              <a:avLst/>
            </a:prstGeom>
            <a:solidFill>
              <a:srgbClr val="E76F3D"/>
            </a:solidFill>
          </p:spPr>
        </p:sp>
        <p:sp>
          <p:nvSpPr>
            <p:cNvPr name="AutoShape 9" id="9"/>
            <p:cNvSpPr/>
            <p:nvPr/>
          </p:nvSpPr>
          <p:spPr>
            <a:xfrm rot="5400000">
              <a:off x="865699" y="-183598"/>
              <a:ext cx="338066" cy="705262"/>
            </a:xfrm>
            <a:prstGeom prst="rect">
              <a:avLst/>
            </a:prstGeom>
            <a:solidFill>
              <a:srgbClr val="EAA86E"/>
            </a:solidFill>
          </p:spPr>
        </p:sp>
        <p:sp>
          <p:nvSpPr>
            <p:cNvPr name="AutoShape 10" id="10"/>
            <p:cNvSpPr/>
            <p:nvPr/>
          </p:nvSpPr>
          <p:spPr>
            <a:xfrm rot="5400000">
              <a:off x="183598" y="-183598"/>
              <a:ext cx="338066" cy="705262"/>
            </a:xfrm>
            <a:prstGeom prst="rect">
              <a:avLst/>
            </a:prstGeom>
            <a:solidFill>
              <a:srgbClr val="0F364B"/>
            </a:solidFill>
          </p:spPr>
        </p:sp>
      </p:grpSp>
      <p:pic>
        <p:nvPicPr>
          <p:cNvPr name="Picture 11" id="11"/>
          <p:cNvPicPr>
            <a:picLocks noChangeAspect="true"/>
          </p:cNvPicPr>
          <p:nvPr/>
        </p:nvPicPr>
        <p:blipFill>
          <a:blip r:embed="rId2"/>
          <a:srcRect l="0" t="0" r="0" b="0"/>
          <a:stretch>
            <a:fillRect/>
          </a:stretch>
        </p:blipFill>
        <p:spPr>
          <a:xfrm flipH="false" flipV="false" rot="0">
            <a:off x="2520488" y="4972050"/>
            <a:ext cx="5352261" cy="5352261"/>
          </a:xfrm>
          <a:prstGeom prst="rect">
            <a:avLst/>
          </a:prstGeom>
        </p:spPr>
      </p:pic>
      <p:sp>
        <p:nvSpPr>
          <p:cNvPr name="TextBox 12" id="12"/>
          <p:cNvSpPr txBox="true"/>
          <p:nvPr/>
        </p:nvSpPr>
        <p:spPr>
          <a:xfrm rot="0">
            <a:off x="4032774" y="2450987"/>
            <a:ext cx="13042212" cy="2914650"/>
          </a:xfrm>
          <a:prstGeom prst="rect">
            <a:avLst/>
          </a:prstGeom>
        </p:spPr>
        <p:txBody>
          <a:bodyPr anchor="t" rtlCol="false" tIns="0" lIns="0" bIns="0" rIns="0">
            <a:spAutoFit/>
          </a:bodyPr>
          <a:lstStyle/>
          <a:p>
            <a:pPr algn="r">
              <a:lnSpc>
                <a:spcPts val="7680"/>
              </a:lnSpc>
            </a:pPr>
            <a:r>
              <a:rPr lang="en-US" sz="6400" spc="128">
                <a:solidFill>
                  <a:srgbClr val="0F364B"/>
                </a:solidFill>
                <a:latin typeface="Aileron Heavy"/>
              </a:rPr>
              <a:t>Lest nun bitte den ausgeteilten Text und macht euch Notizen zu der Frage auf dem Handout. </a:t>
            </a:r>
          </a:p>
        </p:txBody>
      </p:sp>
      <p:sp>
        <p:nvSpPr>
          <p:cNvPr name="TextBox 13" id="13"/>
          <p:cNvSpPr txBox="true"/>
          <p:nvPr/>
        </p:nvSpPr>
        <p:spPr>
          <a:xfrm rot="0">
            <a:off x="17513509" y="9393307"/>
            <a:ext cx="24042" cy="509148"/>
          </a:xfrm>
          <a:prstGeom prst="rect">
            <a:avLst/>
          </a:prstGeom>
        </p:spPr>
        <p:txBody>
          <a:bodyPr anchor="t" rtlCol="false" tIns="0" lIns="0" bIns="0" rIns="0">
            <a:spAutoFit/>
          </a:bodyPr>
          <a:lstStyle/>
          <a:p>
            <a:pPr algn="ctr">
              <a:lnSpc>
                <a:spcPts val="4240"/>
              </a:lnSpc>
              <a:spcBef>
                <a:spcPct val="0"/>
              </a:spcBef>
            </a:pPr>
            <a:r>
              <a:rPr lang="en-US" sz="3028">
                <a:solidFill>
                  <a:srgbClr val="000000"/>
                </a:solidFill>
                <a:latin typeface="Open Sans Light"/>
              </a:rPr>
              <a:t>6</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EFEBE3"/>
        </a:solidFill>
      </p:bgPr>
    </p:bg>
    <p:spTree>
      <p:nvGrpSpPr>
        <p:cNvPr id="1" name=""/>
        <p:cNvGrpSpPr/>
        <p:nvPr/>
      </p:nvGrpSpPr>
      <p:grpSpPr>
        <a:xfrm>
          <a:off x="0" y="0"/>
          <a:ext cx="0" cy="0"/>
          <a:chOff x="0" y="0"/>
          <a:chExt cx="0" cy="0"/>
        </a:xfrm>
      </p:grpSpPr>
      <p:sp>
        <p:nvSpPr>
          <p:cNvPr name="AutoShape 2" id="2"/>
          <p:cNvSpPr/>
          <p:nvPr/>
        </p:nvSpPr>
        <p:spPr>
          <a:xfrm rot="0">
            <a:off x="0" y="-342900"/>
            <a:ext cx="2026304" cy="10629900"/>
          </a:xfrm>
          <a:prstGeom prst="rect">
            <a:avLst/>
          </a:prstGeom>
          <a:solidFill>
            <a:srgbClr val="E76F3D"/>
          </a:solidFill>
        </p:spPr>
      </p:sp>
      <p:grpSp>
        <p:nvGrpSpPr>
          <p:cNvPr name="Group 3" id="3"/>
          <p:cNvGrpSpPr/>
          <p:nvPr/>
        </p:nvGrpSpPr>
        <p:grpSpPr>
          <a:xfrm rot="0">
            <a:off x="0" y="-342900"/>
            <a:ext cx="900633" cy="10629900"/>
            <a:chOff x="0" y="0"/>
            <a:chExt cx="1200844" cy="14173200"/>
          </a:xfrm>
        </p:grpSpPr>
        <p:sp>
          <p:nvSpPr>
            <p:cNvPr name="AutoShape 4" id="4"/>
            <p:cNvSpPr/>
            <p:nvPr/>
          </p:nvSpPr>
          <p:spPr>
            <a:xfrm rot="0">
              <a:off x="0" y="0"/>
              <a:ext cx="422419" cy="14173200"/>
            </a:xfrm>
            <a:prstGeom prst="rect">
              <a:avLst/>
            </a:prstGeom>
            <a:solidFill>
              <a:srgbClr val="0F364B"/>
            </a:solidFill>
          </p:spPr>
        </p:sp>
        <p:sp>
          <p:nvSpPr>
            <p:cNvPr name="AutoShape 5" id="5"/>
            <p:cNvSpPr/>
            <p:nvPr/>
          </p:nvSpPr>
          <p:spPr>
            <a:xfrm rot="0">
              <a:off x="388268" y="0"/>
              <a:ext cx="422419" cy="14173200"/>
            </a:xfrm>
            <a:prstGeom prst="rect">
              <a:avLst/>
            </a:prstGeom>
            <a:solidFill>
              <a:srgbClr val="296A8D"/>
            </a:solidFill>
          </p:spPr>
        </p:sp>
        <p:sp>
          <p:nvSpPr>
            <p:cNvPr name="AutoShape 6" id="6"/>
            <p:cNvSpPr/>
            <p:nvPr/>
          </p:nvSpPr>
          <p:spPr>
            <a:xfrm rot="0">
              <a:off x="776536" y="0"/>
              <a:ext cx="424307" cy="14173200"/>
            </a:xfrm>
            <a:prstGeom prst="rect">
              <a:avLst/>
            </a:prstGeom>
            <a:solidFill>
              <a:srgbClr val="EAA86E"/>
            </a:solidFill>
          </p:spPr>
        </p:sp>
      </p:grpSp>
      <p:sp>
        <p:nvSpPr>
          <p:cNvPr name="TextBox 7" id="7"/>
          <p:cNvSpPr txBox="true"/>
          <p:nvPr/>
        </p:nvSpPr>
        <p:spPr>
          <a:xfrm rot="0">
            <a:off x="3634037" y="2839500"/>
            <a:ext cx="12840528" cy="4979562"/>
          </a:xfrm>
          <a:prstGeom prst="rect">
            <a:avLst/>
          </a:prstGeom>
        </p:spPr>
        <p:txBody>
          <a:bodyPr anchor="t" rtlCol="false" tIns="0" lIns="0" bIns="0" rIns="0">
            <a:spAutoFit/>
          </a:bodyPr>
          <a:lstStyle/>
          <a:p>
            <a:pPr>
              <a:lnSpc>
                <a:spcPts val="5759"/>
              </a:lnSpc>
            </a:pPr>
            <a:r>
              <a:rPr lang="en-US" sz="4800" spc="96">
                <a:solidFill>
                  <a:srgbClr val="0F364B"/>
                </a:solidFill>
                <a:latin typeface="Aileron Heavy"/>
              </a:rPr>
              <a:t>Setzt euch in euren Gruppen zusammen und beantwortet folgende Frage:</a:t>
            </a:r>
          </a:p>
          <a:p>
            <a:pPr algn="r">
              <a:lnSpc>
                <a:spcPts val="6616"/>
              </a:lnSpc>
            </a:pPr>
          </a:p>
          <a:p>
            <a:pPr algn="just">
              <a:lnSpc>
                <a:spcPts val="4253"/>
              </a:lnSpc>
            </a:pPr>
            <a:r>
              <a:rPr lang="en-US" sz="3544" spc="70">
                <a:solidFill>
                  <a:srgbClr val="0F364B"/>
                </a:solidFill>
                <a:latin typeface="Roboto"/>
              </a:rPr>
              <a:t>W</a:t>
            </a:r>
            <a:r>
              <a:rPr lang="en-US" sz="3544" spc="70">
                <a:solidFill>
                  <a:srgbClr val="000000"/>
                </a:solidFill>
                <a:latin typeface="Roboto"/>
              </a:rPr>
              <a:t>ie wirken sich die Geschehnisse des Textes auf die Identität der Kinder aus? </a:t>
            </a:r>
          </a:p>
          <a:p>
            <a:pPr algn="just">
              <a:lnSpc>
                <a:spcPts val="4253"/>
              </a:lnSpc>
            </a:pPr>
          </a:p>
          <a:p>
            <a:pPr algn="just">
              <a:lnSpc>
                <a:spcPts val="4253"/>
              </a:lnSpc>
            </a:pPr>
            <a:r>
              <a:rPr lang="en-US" sz="3544" spc="70">
                <a:solidFill>
                  <a:srgbClr val="0F364B"/>
                </a:solidFill>
                <a:latin typeface="Aileron Heavy"/>
              </a:rPr>
              <a:t> Bezieht euch dabei auf die Frage aus Phase 3 und notiert eure Gedanken auf einem Flipchart.  </a:t>
            </a:r>
          </a:p>
        </p:txBody>
      </p:sp>
      <p:grpSp>
        <p:nvGrpSpPr>
          <p:cNvPr name="Group 8" id="8"/>
          <p:cNvGrpSpPr/>
          <p:nvPr/>
        </p:nvGrpSpPr>
        <p:grpSpPr>
          <a:xfrm rot="0">
            <a:off x="15689831" y="1028700"/>
            <a:ext cx="1569469" cy="253549"/>
            <a:chOff x="0" y="0"/>
            <a:chExt cx="2092626" cy="338066"/>
          </a:xfrm>
        </p:grpSpPr>
        <p:sp>
          <p:nvSpPr>
            <p:cNvPr name="AutoShape 9" id="9"/>
            <p:cNvSpPr/>
            <p:nvPr/>
          </p:nvSpPr>
          <p:spPr>
            <a:xfrm rot="5400000">
              <a:off x="1570961" y="-183598"/>
              <a:ext cx="338066" cy="705262"/>
            </a:xfrm>
            <a:prstGeom prst="rect">
              <a:avLst/>
            </a:prstGeom>
            <a:solidFill>
              <a:srgbClr val="E76F3D"/>
            </a:solidFill>
          </p:spPr>
        </p:sp>
        <p:sp>
          <p:nvSpPr>
            <p:cNvPr name="AutoShape 10" id="10"/>
            <p:cNvSpPr/>
            <p:nvPr/>
          </p:nvSpPr>
          <p:spPr>
            <a:xfrm rot="5400000">
              <a:off x="865699" y="-183598"/>
              <a:ext cx="338066" cy="705262"/>
            </a:xfrm>
            <a:prstGeom prst="rect">
              <a:avLst/>
            </a:prstGeom>
            <a:solidFill>
              <a:srgbClr val="EAA86E"/>
            </a:solidFill>
          </p:spPr>
        </p:sp>
        <p:sp>
          <p:nvSpPr>
            <p:cNvPr name="AutoShape 11" id="11"/>
            <p:cNvSpPr/>
            <p:nvPr/>
          </p:nvSpPr>
          <p:spPr>
            <a:xfrm rot="5400000">
              <a:off x="183598" y="-183598"/>
              <a:ext cx="338066" cy="705262"/>
            </a:xfrm>
            <a:prstGeom prst="rect">
              <a:avLst/>
            </a:prstGeom>
            <a:solidFill>
              <a:srgbClr val="0F364B"/>
            </a:solidFill>
          </p:spPr>
        </p:sp>
      </p:grpSp>
      <p:sp>
        <p:nvSpPr>
          <p:cNvPr name="TextBox 12" id="12"/>
          <p:cNvSpPr txBox="true"/>
          <p:nvPr/>
        </p:nvSpPr>
        <p:spPr>
          <a:xfrm rot="0">
            <a:off x="17513509" y="9393307"/>
            <a:ext cx="24042" cy="509148"/>
          </a:xfrm>
          <a:prstGeom prst="rect">
            <a:avLst/>
          </a:prstGeom>
        </p:spPr>
        <p:txBody>
          <a:bodyPr anchor="t" rtlCol="false" tIns="0" lIns="0" bIns="0" rIns="0">
            <a:spAutoFit/>
          </a:bodyPr>
          <a:lstStyle/>
          <a:p>
            <a:pPr algn="ctr">
              <a:lnSpc>
                <a:spcPts val="4240"/>
              </a:lnSpc>
              <a:spcBef>
                <a:spcPct val="0"/>
              </a:spcBef>
            </a:pPr>
            <a:r>
              <a:rPr lang="en-US" sz="3028">
                <a:solidFill>
                  <a:srgbClr val="000000"/>
                </a:solidFill>
                <a:latin typeface="Open Sans Light"/>
              </a:rPr>
              <a:t>7</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BE3"/>
        </a:solidFill>
      </p:bgPr>
    </p:bg>
    <p:spTree>
      <p:nvGrpSpPr>
        <p:cNvPr id="1" name=""/>
        <p:cNvGrpSpPr/>
        <p:nvPr/>
      </p:nvGrpSpPr>
      <p:grpSpPr>
        <a:xfrm>
          <a:off x="0" y="0"/>
          <a:ext cx="0" cy="0"/>
          <a:chOff x="0" y="0"/>
          <a:chExt cx="0" cy="0"/>
        </a:xfrm>
      </p:grpSpPr>
      <p:sp>
        <p:nvSpPr>
          <p:cNvPr name="AutoShape 2" id="2"/>
          <p:cNvSpPr/>
          <p:nvPr/>
        </p:nvSpPr>
        <p:spPr>
          <a:xfrm rot="0">
            <a:off x="0" y="-342900"/>
            <a:ext cx="2026304" cy="10629900"/>
          </a:xfrm>
          <a:prstGeom prst="rect">
            <a:avLst/>
          </a:prstGeom>
          <a:solidFill>
            <a:srgbClr val="E76F3D"/>
          </a:solidFill>
        </p:spPr>
      </p:sp>
      <p:grpSp>
        <p:nvGrpSpPr>
          <p:cNvPr name="Group 3" id="3"/>
          <p:cNvGrpSpPr/>
          <p:nvPr/>
        </p:nvGrpSpPr>
        <p:grpSpPr>
          <a:xfrm rot="0">
            <a:off x="0" y="-342900"/>
            <a:ext cx="900633" cy="10629900"/>
            <a:chOff x="0" y="0"/>
            <a:chExt cx="1200844" cy="14173200"/>
          </a:xfrm>
        </p:grpSpPr>
        <p:sp>
          <p:nvSpPr>
            <p:cNvPr name="AutoShape 4" id="4"/>
            <p:cNvSpPr/>
            <p:nvPr/>
          </p:nvSpPr>
          <p:spPr>
            <a:xfrm rot="0">
              <a:off x="0" y="0"/>
              <a:ext cx="422419" cy="14173200"/>
            </a:xfrm>
            <a:prstGeom prst="rect">
              <a:avLst/>
            </a:prstGeom>
            <a:solidFill>
              <a:srgbClr val="0F364B"/>
            </a:solidFill>
          </p:spPr>
        </p:sp>
        <p:sp>
          <p:nvSpPr>
            <p:cNvPr name="AutoShape 5" id="5"/>
            <p:cNvSpPr/>
            <p:nvPr/>
          </p:nvSpPr>
          <p:spPr>
            <a:xfrm rot="0">
              <a:off x="388268" y="0"/>
              <a:ext cx="422419" cy="14173200"/>
            </a:xfrm>
            <a:prstGeom prst="rect">
              <a:avLst/>
            </a:prstGeom>
            <a:solidFill>
              <a:srgbClr val="296A8D"/>
            </a:solidFill>
          </p:spPr>
        </p:sp>
        <p:sp>
          <p:nvSpPr>
            <p:cNvPr name="AutoShape 6" id="6"/>
            <p:cNvSpPr/>
            <p:nvPr/>
          </p:nvSpPr>
          <p:spPr>
            <a:xfrm rot="0">
              <a:off x="776536" y="0"/>
              <a:ext cx="424307" cy="14173200"/>
            </a:xfrm>
            <a:prstGeom prst="rect">
              <a:avLst/>
            </a:prstGeom>
            <a:solidFill>
              <a:srgbClr val="EAA86E"/>
            </a:solidFill>
          </p:spPr>
        </p:sp>
      </p:grpSp>
      <p:sp>
        <p:nvSpPr>
          <p:cNvPr name="TextBox 7" id="7"/>
          <p:cNvSpPr txBox="true"/>
          <p:nvPr/>
        </p:nvSpPr>
        <p:spPr>
          <a:xfrm rot="0">
            <a:off x="6777541" y="1224124"/>
            <a:ext cx="10760011" cy="8452333"/>
          </a:xfrm>
          <a:prstGeom prst="rect">
            <a:avLst/>
          </a:prstGeom>
        </p:spPr>
        <p:txBody>
          <a:bodyPr anchor="t" rtlCol="false" tIns="0" lIns="0" bIns="0" rIns="0">
            <a:spAutoFit/>
          </a:bodyPr>
          <a:lstStyle/>
          <a:p>
            <a:pPr>
              <a:lnSpc>
                <a:spcPts val="5415"/>
              </a:lnSpc>
            </a:pPr>
            <a:r>
              <a:rPr lang="en-US" sz="4512" spc="90">
                <a:solidFill>
                  <a:srgbClr val="0F364B"/>
                </a:solidFill>
                <a:latin typeface="Aileron Heavy"/>
              </a:rPr>
              <a:t>Versetzt euch nun in eure eigene Seminargruppe und diskutiert folgende Fragen: </a:t>
            </a:r>
          </a:p>
          <a:p>
            <a:pPr>
              <a:lnSpc>
                <a:spcPts val="5415"/>
              </a:lnSpc>
            </a:pPr>
          </a:p>
          <a:p>
            <a:pPr>
              <a:lnSpc>
                <a:spcPts val="5040"/>
              </a:lnSpc>
            </a:pPr>
            <a:r>
              <a:rPr lang="en-US" sz="4200" spc="84">
                <a:solidFill>
                  <a:srgbClr val="0F364B"/>
                </a:solidFill>
                <a:latin typeface="Roboto"/>
              </a:rPr>
              <a:t>„Welche Auswirkungen auf die Identität der KommilitonInnen könnte das Nicht-Verwenden der eigenen Erstsprache haben?“</a:t>
            </a:r>
          </a:p>
          <a:p>
            <a:pPr>
              <a:lnSpc>
                <a:spcPts val="5040"/>
              </a:lnSpc>
            </a:pPr>
            <a:r>
              <a:rPr lang="en-US" sz="4200" spc="84">
                <a:solidFill>
                  <a:srgbClr val="0F364B"/>
                </a:solidFill>
                <a:latin typeface="Roboto"/>
              </a:rPr>
              <a:t>„Welche Maßnahmen könnten entwickelt werden, um alle Erstsprachen in die Gruppe einzubinden?“</a:t>
            </a:r>
          </a:p>
          <a:p>
            <a:pPr algn="r">
              <a:lnSpc>
                <a:spcPts val="5415"/>
              </a:lnSpc>
            </a:pPr>
          </a:p>
          <a:p>
            <a:pPr algn="just">
              <a:lnSpc>
                <a:spcPts val="4641"/>
              </a:lnSpc>
            </a:pPr>
          </a:p>
        </p:txBody>
      </p:sp>
      <p:grpSp>
        <p:nvGrpSpPr>
          <p:cNvPr name="Group 8" id="8"/>
          <p:cNvGrpSpPr/>
          <p:nvPr/>
        </p:nvGrpSpPr>
        <p:grpSpPr>
          <a:xfrm rot="0">
            <a:off x="15689831" y="1028700"/>
            <a:ext cx="1569469" cy="253549"/>
            <a:chOff x="0" y="0"/>
            <a:chExt cx="2092626" cy="338066"/>
          </a:xfrm>
        </p:grpSpPr>
        <p:sp>
          <p:nvSpPr>
            <p:cNvPr name="AutoShape 9" id="9"/>
            <p:cNvSpPr/>
            <p:nvPr/>
          </p:nvSpPr>
          <p:spPr>
            <a:xfrm rot="5400000">
              <a:off x="1570961" y="-183598"/>
              <a:ext cx="338066" cy="705262"/>
            </a:xfrm>
            <a:prstGeom prst="rect">
              <a:avLst/>
            </a:prstGeom>
            <a:solidFill>
              <a:srgbClr val="E76F3D"/>
            </a:solidFill>
          </p:spPr>
        </p:sp>
        <p:sp>
          <p:nvSpPr>
            <p:cNvPr name="AutoShape 10" id="10"/>
            <p:cNvSpPr/>
            <p:nvPr/>
          </p:nvSpPr>
          <p:spPr>
            <a:xfrm rot="5400000">
              <a:off x="865699" y="-183598"/>
              <a:ext cx="338066" cy="705262"/>
            </a:xfrm>
            <a:prstGeom prst="rect">
              <a:avLst/>
            </a:prstGeom>
            <a:solidFill>
              <a:srgbClr val="EAA86E"/>
            </a:solidFill>
          </p:spPr>
        </p:sp>
        <p:sp>
          <p:nvSpPr>
            <p:cNvPr name="AutoShape 11" id="11"/>
            <p:cNvSpPr/>
            <p:nvPr/>
          </p:nvSpPr>
          <p:spPr>
            <a:xfrm rot="5400000">
              <a:off x="183598" y="-183598"/>
              <a:ext cx="338066" cy="705262"/>
            </a:xfrm>
            <a:prstGeom prst="rect">
              <a:avLst/>
            </a:prstGeom>
            <a:solidFill>
              <a:srgbClr val="0F364B"/>
            </a:solidFill>
          </p:spPr>
        </p:sp>
      </p:grpSp>
      <p:pic>
        <p:nvPicPr>
          <p:cNvPr name="Picture 12" id="12"/>
          <p:cNvPicPr>
            <a:picLocks noChangeAspect="true"/>
          </p:cNvPicPr>
          <p:nvPr/>
        </p:nvPicPr>
        <p:blipFill>
          <a:blip r:embed="rId2"/>
          <a:srcRect l="0" t="0" r="0" b="0"/>
          <a:stretch>
            <a:fillRect/>
          </a:stretch>
        </p:blipFill>
        <p:spPr>
          <a:xfrm flipH="false" flipV="false" rot="-714897">
            <a:off x="521520" y="1421676"/>
            <a:ext cx="5890314" cy="3924422"/>
          </a:xfrm>
          <a:prstGeom prst="rect">
            <a:avLst/>
          </a:prstGeom>
        </p:spPr>
      </p:pic>
      <p:sp>
        <p:nvSpPr>
          <p:cNvPr name="TextBox 13" id="13"/>
          <p:cNvSpPr txBox="true"/>
          <p:nvPr/>
        </p:nvSpPr>
        <p:spPr>
          <a:xfrm rot="0">
            <a:off x="17513509" y="9393307"/>
            <a:ext cx="24042" cy="509148"/>
          </a:xfrm>
          <a:prstGeom prst="rect">
            <a:avLst/>
          </a:prstGeom>
        </p:spPr>
        <p:txBody>
          <a:bodyPr anchor="t" rtlCol="false" tIns="0" lIns="0" bIns="0" rIns="0">
            <a:spAutoFit/>
          </a:bodyPr>
          <a:lstStyle/>
          <a:p>
            <a:pPr algn="ctr">
              <a:lnSpc>
                <a:spcPts val="4240"/>
              </a:lnSpc>
              <a:spcBef>
                <a:spcPct val="0"/>
              </a:spcBef>
            </a:pPr>
            <a:r>
              <a:rPr lang="en-US" sz="3028">
                <a:solidFill>
                  <a:srgbClr val="000000"/>
                </a:solidFill>
                <a:latin typeface="Open Sans Light"/>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DADuKagQNXM</dc:identifier>
  <dcterms:modified xsi:type="dcterms:W3CDTF">2011-08-01T06:04:30Z</dcterms:modified>
  <cp:revision>1</cp:revision>
  <dc:title>Trainingssequenz im Rahmen des Seminars "Didaktik und Konzeption interkultureller Trainings" Referierende: Katharina Mesteroml</dc:title>
</cp:coreProperties>
</file>