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45"/>
  </p:notesMasterIdLst>
  <p:sldIdLst>
    <p:sldId id="579" r:id="rId2"/>
    <p:sldId id="623" r:id="rId3"/>
    <p:sldId id="581" r:id="rId4"/>
    <p:sldId id="608" r:id="rId5"/>
    <p:sldId id="609" r:id="rId6"/>
    <p:sldId id="610" r:id="rId7"/>
    <p:sldId id="611" r:id="rId8"/>
    <p:sldId id="612" r:id="rId9"/>
    <p:sldId id="613" r:id="rId10"/>
    <p:sldId id="614" r:id="rId11"/>
    <p:sldId id="615" r:id="rId12"/>
    <p:sldId id="616" r:id="rId13"/>
    <p:sldId id="619" r:id="rId14"/>
    <p:sldId id="620" r:id="rId15"/>
    <p:sldId id="593" r:id="rId16"/>
    <p:sldId id="594" r:id="rId17"/>
    <p:sldId id="595" r:id="rId18"/>
    <p:sldId id="596" r:id="rId19"/>
    <p:sldId id="597" r:id="rId20"/>
    <p:sldId id="598" r:id="rId21"/>
    <p:sldId id="599" r:id="rId22"/>
    <p:sldId id="600" r:id="rId23"/>
    <p:sldId id="601" r:id="rId24"/>
    <p:sldId id="602" r:id="rId25"/>
    <p:sldId id="621" r:id="rId26"/>
    <p:sldId id="622" r:id="rId27"/>
    <p:sldId id="605" r:id="rId28"/>
    <p:sldId id="606" r:id="rId29"/>
    <p:sldId id="618" r:id="rId30"/>
    <p:sldId id="617" r:id="rId31"/>
    <p:sldId id="626" r:id="rId32"/>
    <p:sldId id="631" r:id="rId33"/>
    <p:sldId id="628" r:id="rId34"/>
    <p:sldId id="629" r:id="rId35"/>
    <p:sldId id="627" r:id="rId36"/>
    <p:sldId id="633" r:id="rId37"/>
    <p:sldId id="635" r:id="rId38"/>
    <p:sldId id="636" r:id="rId39"/>
    <p:sldId id="637" r:id="rId40"/>
    <p:sldId id="634" r:id="rId41"/>
    <p:sldId id="638" r:id="rId42"/>
    <p:sldId id="624" r:id="rId43"/>
    <p:sldId id="625" r:id="rId44"/>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Dr. Anne-Marie Grundmeier" initials="" lastIdx="6" clrIdx="0"/>
  <p:cmAuthor id="2" name="Anne-Marie Grundmeier" initials="" lastIdx="76" clrIdx="1"/>
  <p:cmAuthor id="3" name="Unbekannter Benutzer1" initials="Unbekannter Benutzer1" lastIdx="3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85012" autoAdjust="0"/>
  </p:normalViewPr>
  <p:slideViewPr>
    <p:cSldViewPr>
      <p:cViewPr varScale="1">
        <p:scale>
          <a:sx n="183" d="100"/>
          <a:sy n="183" d="100"/>
        </p:scale>
        <p:origin x="1062" y="150"/>
      </p:cViewPr>
      <p:guideLst>
        <p:guide orient="horz" pos="1620"/>
        <p:guide pos="5647"/>
      </p:guideLst>
    </p:cSldViewPr>
  </p:slideViewPr>
  <p:outlineViewPr>
    <p:cViewPr>
      <p:scale>
        <a:sx n="33" d="100"/>
        <a:sy n="33" d="100"/>
      </p:scale>
      <p:origin x="0" y="-64568"/>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124" d="100"/>
          <a:sy n="124" d="100"/>
        </p:scale>
        <p:origin x="40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E0F62-9D3A-4D47-8F8D-2DAD54B20C91}" type="doc">
      <dgm:prSet loTypeId="urn:microsoft.com/office/officeart/2005/8/layout/cycle8" loCatId="cycle" qsTypeId="urn:microsoft.com/office/officeart/2005/8/quickstyle/simple4" qsCatId="simple" csTypeId="urn:microsoft.com/office/officeart/2005/8/colors/accent0_3" csCatId="mainScheme" phldr="1"/>
      <dgm:spPr/>
    </dgm:pt>
    <dgm:pt modelId="{412AFC7C-3DDC-469E-A51A-DD0581E3356E}">
      <dgm:prSet phldrT="[Text]"/>
      <dgm:spPr>
        <a:solidFill>
          <a:srgbClr val="00B050"/>
        </a:solidFill>
      </dgm:spPr>
      <dgm:t>
        <a:bodyPr/>
        <a:lstStyle/>
        <a:p>
          <a:pPr algn="ctr"/>
          <a:r>
            <a:rPr lang="de-DE" dirty="0"/>
            <a:t>Sustainable Textile  Technologies and Fashion</a:t>
          </a:r>
        </a:p>
      </dgm:t>
    </dgm:pt>
    <dgm:pt modelId="{9437CB67-8BF8-4D9A-9822-547858E86C24}" type="parTrans" cxnId="{ACB608F9-F93E-439B-B495-F89B784EAEC3}">
      <dgm:prSet/>
      <dgm:spPr/>
      <dgm:t>
        <a:bodyPr/>
        <a:lstStyle/>
        <a:p>
          <a:pPr algn="ctr"/>
          <a:endParaRPr lang="de-DE"/>
        </a:p>
      </dgm:t>
    </dgm:pt>
    <dgm:pt modelId="{D3A841A3-7935-477C-ADCA-00D3D85FA8CB}" type="sibTrans" cxnId="{ACB608F9-F93E-439B-B495-F89B784EAEC3}">
      <dgm:prSet/>
      <dgm:spPr/>
      <dgm:t>
        <a:bodyPr/>
        <a:lstStyle/>
        <a:p>
          <a:pPr algn="ctr"/>
          <a:endParaRPr lang="de-DE"/>
        </a:p>
      </dgm:t>
    </dgm:pt>
    <dgm:pt modelId="{0FF807E9-6D32-47A8-A817-2DEE5436F4D6}">
      <dgm:prSet phldrT="[Text]"/>
      <dgm:spPr/>
      <dgm:t>
        <a:bodyPr/>
        <a:lstStyle/>
        <a:p>
          <a:pPr algn="ctr"/>
          <a:r>
            <a:rPr lang="de-DE" dirty="0"/>
            <a:t>Sustainability and Entrepreneurship</a:t>
          </a:r>
        </a:p>
      </dgm:t>
    </dgm:pt>
    <dgm:pt modelId="{775B9825-919F-4539-8CC4-F89A87C510D5}" type="parTrans" cxnId="{3A42D571-117F-4E6C-8359-C87F0AEBF6DD}">
      <dgm:prSet/>
      <dgm:spPr/>
      <dgm:t>
        <a:bodyPr/>
        <a:lstStyle/>
        <a:p>
          <a:pPr algn="ctr"/>
          <a:endParaRPr lang="de-DE"/>
        </a:p>
      </dgm:t>
    </dgm:pt>
    <dgm:pt modelId="{4A0751A7-360A-4C37-B57E-0E6E59C08135}" type="sibTrans" cxnId="{3A42D571-117F-4E6C-8359-C87F0AEBF6DD}">
      <dgm:prSet/>
      <dgm:spPr/>
      <dgm:t>
        <a:bodyPr/>
        <a:lstStyle/>
        <a:p>
          <a:pPr algn="ctr"/>
          <a:endParaRPr lang="de-DE"/>
        </a:p>
      </dgm:t>
    </dgm:pt>
    <dgm:pt modelId="{9BBB94D5-4C67-44EF-99D2-9014147CE004}">
      <dgm:prSet phldrT="[Text]"/>
      <dgm:spPr>
        <a:solidFill>
          <a:schemeClr val="tx2"/>
        </a:solidFill>
      </dgm:spPr>
      <dgm:t>
        <a:bodyPr/>
        <a:lstStyle/>
        <a:p>
          <a:pPr algn="ctr"/>
          <a:r>
            <a:rPr lang="de-DE" dirty="0"/>
            <a:t>Didactic</a:t>
          </a:r>
          <a:r>
            <a:rPr lang="en-US" dirty="0"/>
            <a:t> </a:t>
          </a:r>
          <a:r>
            <a:rPr lang="de-DE" dirty="0"/>
            <a:t>and</a:t>
          </a:r>
          <a:r>
            <a:rPr lang="en-US" dirty="0"/>
            <a:t> </a:t>
          </a:r>
          <a:r>
            <a:rPr lang="de-DE" dirty="0"/>
            <a:t>Methodological Implementation</a:t>
          </a:r>
          <a:r>
            <a:rPr lang="en-US" dirty="0"/>
            <a:t> </a:t>
          </a:r>
          <a:r>
            <a:rPr lang="de-DE" dirty="0"/>
            <a:t>of ESD</a:t>
          </a:r>
        </a:p>
      </dgm:t>
    </dgm:pt>
    <dgm:pt modelId="{B2F33B4F-B442-4BF0-80AE-D241B06D78DC}" type="parTrans" cxnId="{9C52D38C-9D2E-4E72-87CC-9EEE39F377E8}">
      <dgm:prSet/>
      <dgm:spPr/>
      <dgm:t>
        <a:bodyPr/>
        <a:lstStyle/>
        <a:p>
          <a:pPr algn="ctr"/>
          <a:endParaRPr lang="de-DE"/>
        </a:p>
      </dgm:t>
    </dgm:pt>
    <dgm:pt modelId="{8BCE414C-91D7-47D4-8F80-A8BEC619522F}" type="sibTrans" cxnId="{9C52D38C-9D2E-4E72-87CC-9EEE39F377E8}">
      <dgm:prSet/>
      <dgm:spPr/>
      <dgm:t>
        <a:bodyPr/>
        <a:lstStyle/>
        <a:p>
          <a:pPr algn="ctr"/>
          <a:endParaRPr lang="de-DE"/>
        </a:p>
      </dgm:t>
    </dgm:pt>
    <dgm:pt modelId="{30D22073-7D9C-4582-987B-40973E2FEF77}" type="pres">
      <dgm:prSet presAssocID="{894E0F62-9D3A-4D47-8F8D-2DAD54B20C91}" presName="compositeShape" presStyleCnt="0">
        <dgm:presLayoutVars>
          <dgm:chMax val="7"/>
          <dgm:dir/>
          <dgm:resizeHandles val="exact"/>
        </dgm:presLayoutVars>
      </dgm:prSet>
      <dgm:spPr/>
    </dgm:pt>
    <dgm:pt modelId="{0D7E8137-F014-4A02-8E24-0F2F3B520AAF}" type="pres">
      <dgm:prSet presAssocID="{894E0F62-9D3A-4D47-8F8D-2DAD54B20C91}" presName="wedge1" presStyleLbl="node1" presStyleIdx="0" presStyleCnt="3"/>
      <dgm:spPr/>
    </dgm:pt>
    <dgm:pt modelId="{8E3F0CE4-EE68-4FC7-A08E-CD7924640F1A}" type="pres">
      <dgm:prSet presAssocID="{894E0F62-9D3A-4D47-8F8D-2DAD54B20C91}" presName="dummy1a" presStyleCnt="0"/>
      <dgm:spPr/>
    </dgm:pt>
    <dgm:pt modelId="{919D7128-B68B-4E27-8699-A3763BEE3FBB}" type="pres">
      <dgm:prSet presAssocID="{894E0F62-9D3A-4D47-8F8D-2DAD54B20C91}" presName="dummy1b" presStyleCnt="0"/>
      <dgm:spPr/>
    </dgm:pt>
    <dgm:pt modelId="{518CF2BE-D98A-4BE3-AF88-7068CF25DDD3}" type="pres">
      <dgm:prSet presAssocID="{894E0F62-9D3A-4D47-8F8D-2DAD54B20C91}" presName="wedge1Tx" presStyleLbl="node1" presStyleIdx="0" presStyleCnt="3">
        <dgm:presLayoutVars>
          <dgm:chMax val="0"/>
          <dgm:chPref val="0"/>
          <dgm:bulletEnabled val="1"/>
        </dgm:presLayoutVars>
      </dgm:prSet>
      <dgm:spPr/>
    </dgm:pt>
    <dgm:pt modelId="{3375E195-52DC-419D-B66D-8F61B1C0D8D3}" type="pres">
      <dgm:prSet presAssocID="{894E0F62-9D3A-4D47-8F8D-2DAD54B20C91}" presName="wedge2" presStyleLbl="node1" presStyleIdx="1" presStyleCnt="3"/>
      <dgm:spPr/>
    </dgm:pt>
    <dgm:pt modelId="{75E94EFC-9C84-4E49-AD2D-80C7E0BE1B1F}" type="pres">
      <dgm:prSet presAssocID="{894E0F62-9D3A-4D47-8F8D-2DAD54B20C91}" presName="dummy2a" presStyleCnt="0"/>
      <dgm:spPr/>
    </dgm:pt>
    <dgm:pt modelId="{C213EAD3-9CD0-411A-B9E7-F994FDD32527}" type="pres">
      <dgm:prSet presAssocID="{894E0F62-9D3A-4D47-8F8D-2DAD54B20C91}" presName="dummy2b" presStyleCnt="0"/>
      <dgm:spPr/>
    </dgm:pt>
    <dgm:pt modelId="{4A7D9B54-8661-4ED4-902C-9F8B1B0F0343}" type="pres">
      <dgm:prSet presAssocID="{894E0F62-9D3A-4D47-8F8D-2DAD54B20C91}" presName="wedge2Tx" presStyleLbl="node1" presStyleIdx="1" presStyleCnt="3">
        <dgm:presLayoutVars>
          <dgm:chMax val="0"/>
          <dgm:chPref val="0"/>
          <dgm:bulletEnabled val="1"/>
        </dgm:presLayoutVars>
      </dgm:prSet>
      <dgm:spPr/>
    </dgm:pt>
    <dgm:pt modelId="{9660B2DC-4950-4C0A-8995-8669D0571C3B}" type="pres">
      <dgm:prSet presAssocID="{894E0F62-9D3A-4D47-8F8D-2DAD54B20C91}" presName="wedge3" presStyleLbl="node1" presStyleIdx="2" presStyleCnt="3"/>
      <dgm:spPr/>
    </dgm:pt>
    <dgm:pt modelId="{F5E8D795-C805-4CEB-B0FA-B01FA569CB61}" type="pres">
      <dgm:prSet presAssocID="{894E0F62-9D3A-4D47-8F8D-2DAD54B20C91}" presName="dummy3a" presStyleCnt="0"/>
      <dgm:spPr/>
    </dgm:pt>
    <dgm:pt modelId="{025171F0-EEDD-492B-892E-3CD65F06765D}" type="pres">
      <dgm:prSet presAssocID="{894E0F62-9D3A-4D47-8F8D-2DAD54B20C91}" presName="dummy3b" presStyleCnt="0"/>
      <dgm:spPr/>
    </dgm:pt>
    <dgm:pt modelId="{E3C84334-9A7D-417D-A8FC-B8876CBF280C}" type="pres">
      <dgm:prSet presAssocID="{894E0F62-9D3A-4D47-8F8D-2DAD54B20C91}" presName="wedge3Tx" presStyleLbl="node1" presStyleIdx="2" presStyleCnt="3">
        <dgm:presLayoutVars>
          <dgm:chMax val="0"/>
          <dgm:chPref val="0"/>
          <dgm:bulletEnabled val="1"/>
        </dgm:presLayoutVars>
      </dgm:prSet>
      <dgm:spPr/>
    </dgm:pt>
    <dgm:pt modelId="{C54D5CBE-DF8D-495A-9FC0-36D4D7F8ADE1}" type="pres">
      <dgm:prSet presAssocID="{D3A841A3-7935-477C-ADCA-00D3D85FA8CB}" presName="arrowWedge1" presStyleLbl="fgSibTrans2D1" presStyleIdx="0" presStyleCnt="3"/>
      <dgm:spPr/>
    </dgm:pt>
    <dgm:pt modelId="{99BEE25B-7B35-4E8B-B2B1-94347249E073}" type="pres">
      <dgm:prSet presAssocID="{4A0751A7-360A-4C37-B57E-0E6E59C08135}" presName="arrowWedge2" presStyleLbl="fgSibTrans2D1" presStyleIdx="1" presStyleCnt="3"/>
      <dgm:spPr/>
    </dgm:pt>
    <dgm:pt modelId="{4CEE6554-6AEE-4C01-B984-04A67B3ABB67}" type="pres">
      <dgm:prSet presAssocID="{8BCE414C-91D7-47D4-8F80-A8BEC619522F}" presName="arrowWedge3" presStyleLbl="fgSibTrans2D1" presStyleIdx="2" presStyleCnt="3"/>
      <dgm:spPr/>
    </dgm:pt>
  </dgm:ptLst>
  <dgm:cxnLst>
    <dgm:cxn modelId="{2F191D13-FF69-4A17-9409-DAF9C03AB4F7}" type="presOf" srcId="{412AFC7C-3DDC-469E-A51A-DD0581E3356E}" destId="{0D7E8137-F014-4A02-8E24-0F2F3B520AAF}" srcOrd="0" destOrd="0" presId="urn:microsoft.com/office/officeart/2005/8/layout/cycle8"/>
    <dgm:cxn modelId="{5861273D-0C10-4F54-B07B-B90DA36B5747}" type="presOf" srcId="{9BBB94D5-4C67-44EF-99D2-9014147CE004}" destId="{9660B2DC-4950-4C0A-8995-8669D0571C3B}" srcOrd="0" destOrd="0" presId="urn:microsoft.com/office/officeart/2005/8/layout/cycle8"/>
    <dgm:cxn modelId="{6010326B-388D-4E2A-BEDE-7409D78B2C94}" type="presOf" srcId="{894E0F62-9D3A-4D47-8F8D-2DAD54B20C91}" destId="{30D22073-7D9C-4582-987B-40973E2FEF77}" srcOrd="0" destOrd="0" presId="urn:microsoft.com/office/officeart/2005/8/layout/cycle8"/>
    <dgm:cxn modelId="{3A42D571-117F-4E6C-8359-C87F0AEBF6DD}" srcId="{894E0F62-9D3A-4D47-8F8D-2DAD54B20C91}" destId="{0FF807E9-6D32-47A8-A817-2DEE5436F4D6}" srcOrd="1" destOrd="0" parTransId="{775B9825-919F-4539-8CC4-F89A87C510D5}" sibTransId="{4A0751A7-360A-4C37-B57E-0E6E59C08135}"/>
    <dgm:cxn modelId="{9C52D38C-9D2E-4E72-87CC-9EEE39F377E8}" srcId="{894E0F62-9D3A-4D47-8F8D-2DAD54B20C91}" destId="{9BBB94D5-4C67-44EF-99D2-9014147CE004}" srcOrd="2" destOrd="0" parTransId="{B2F33B4F-B442-4BF0-80AE-D241B06D78DC}" sibTransId="{8BCE414C-91D7-47D4-8F80-A8BEC619522F}"/>
    <dgm:cxn modelId="{2EEF97A4-B789-406B-A72C-DB31748E9E2E}" type="presOf" srcId="{0FF807E9-6D32-47A8-A817-2DEE5436F4D6}" destId="{4A7D9B54-8661-4ED4-902C-9F8B1B0F0343}" srcOrd="1" destOrd="0" presId="urn:microsoft.com/office/officeart/2005/8/layout/cycle8"/>
    <dgm:cxn modelId="{B6C788AE-AE42-41DE-9043-38B4BB0E5239}" type="presOf" srcId="{412AFC7C-3DDC-469E-A51A-DD0581E3356E}" destId="{518CF2BE-D98A-4BE3-AF88-7068CF25DDD3}" srcOrd="1" destOrd="0" presId="urn:microsoft.com/office/officeart/2005/8/layout/cycle8"/>
    <dgm:cxn modelId="{5B3976D8-C83E-4396-8A9F-2E3972823754}" type="presOf" srcId="{9BBB94D5-4C67-44EF-99D2-9014147CE004}" destId="{E3C84334-9A7D-417D-A8FC-B8876CBF280C}" srcOrd="1" destOrd="0" presId="urn:microsoft.com/office/officeart/2005/8/layout/cycle8"/>
    <dgm:cxn modelId="{1CA26CE8-1EA2-43A3-9E45-EBB0CED16200}" type="presOf" srcId="{0FF807E9-6D32-47A8-A817-2DEE5436F4D6}" destId="{3375E195-52DC-419D-B66D-8F61B1C0D8D3}" srcOrd="0" destOrd="0" presId="urn:microsoft.com/office/officeart/2005/8/layout/cycle8"/>
    <dgm:cxn modelId="{ACB608F9-F93E-439B-B495-F89B784EAEC3}" srcId="{894E0F62-9D3A-4D47-8F8D-2DAD54B20C91}" destId="{412AFC7C-3DDC-469E-A51A-DD0581E3356E}" srcOrd="0" destOrd="0" parTransId="{9437CB67-8BF8-4D9A-9822-547858E86C24}" sibTransId="{D3A841A3-7935-477C-ADCA-00D3D85FA8CB}"/>
    <dgm:cxn modelId="{B65B9286-2A63-40EA-9814-F900C86D03A1}" type="presParOf" srcId="{30D22073-7D9C-4582-987B-40973E2FEF77}" destId="{0D7E8137-F014-4A02-8E24-0F2F3B520AAF}" srcOrd="0" destOrd="0" presId="urn:microsoft.com/office/officeart/2005/8/layout/cycle8"/>
    <dgm:cxn modelId="{E54C0BD4-28CA-4112-B866-F2CA8400812B}" type="presParOf" srcId="{30D22073-7D9C-4582-987B-40973E2FEF77}" destId="{8E3F0CE4-EE68-4FC7-A08E-CD7924640F1A}" srcOrd="1" destOrd="0" presId="urn:microsoft.com/office/officeart/2005/8/layout/cycle8"/>
    <dgm:cxn modelId="{24E43C49-03B0-4B90-9287-BDAC4A42F8E7}" type="presParOf" srcId="{30D22073-7D9C-4582-987B-40973E2FEF77}" destId="{919D7128-B68B-4E27-8699-A3763BEE3FBB}" srcOrd="2" destOrd="0" presId="urn:microsoft.com/office/officeart/2005/8/layout/cycle8"/>
    <dgm:cxn modelId="{564453AD-9375-43AB-94FE-C8F8AE6B793E}" type="presParOf" srcId="{30D22073-7D9C-4582-987B-40973E2FEF77}" destId="{518CF2BE-D98A-4BE3-AF88-7068CF25DDD3}" srcOrd="3" destOrd="0" presId="urn:microsoft.com/office/officeart/2005/8/layout/cycle8"/>
    <dgm:cxn modelId="{8A0879BC-08D8-4F8D-A29D-374EADB4788E}" type="presParOf" srcId="{30D22073-7D9C-4582-987B-40973E2FEF77}" destId="{3375E195-52DC-419D-B66D-8F61B1C0D8D3}" srcOrd="4" destOrd="0" presId="urn:microsoft.com/office/officeart/2005/8/layout/cycle8"/>
    <dgm:cxn modelId="{F4735310-C922-4901-A0F3-12730730A499}" type="presParOf" srcId="{30D22073-7D9C-4582-987B-40973E2FEF77}" destId="{75E94EFC-9C84-4E49-AD2D-80C7E0BE1B1F}" srcOrd="5" destOrd="0" presId="urn:microsoft.com/office/officeart/2005/8/layout/cycle8"/>
    <dgm:cxn modelId="{CDC7AF15-D6F2-415A-99A7-24122DF67B33}" type="presParOf" srcId="{30D22073-7D9C-4582-987B-40973E2FEF77}" destId="{C213EAD3-9CD0-411A-B9E7-F994FDD32527}" srcOrd="6" destOrd="0" presId="urn:microsoft.com/office/officeart/2005/8/layout/cycle8"/>
    <dgm:cxn modelId="{51937828-B915-4E6F-B98E-751BE50E377F}" type="presParOf" srcId="{30D22073-7D9C-4582-987B-40973E2FEF77}" destId="{4A7D9B54-8661-4ED4-902C-9F8B1B0F0343}" srcOrd="7" destOrd="0" presId="urn:microsoft.com/office/officeart/2005/8/layout/cycle8"/>
    <dgm:cxn modelId="{B27D1941-E32F-49EB-BBF4-259478595449}" type="presParOf" srcId="{30D22073-7D9C-4582-987B-40973E2FEF77}" destId="{9660B2DC-4950-4C0A-8995-8669D0571C3B}" srcOrd="8" destOrd="0" presId="urn:microsoft.com/office/officeart/2005/8/layout/cycle8"/>
    <dgm:cxn modelId="{9D0F77BA-3E6A-4E1A-80BE-65DE076E09EE}" type="presParOf" srcId="{30D22073-7D9C-4582-987B-40973E2FEF77}" destId="{F5E8D795-C805-4CEB-B0FA-B01FA569CB61}" srcOrd="9" destOrd="0" presId="urn:microsoft.com/office/officeart/2005/8/layout/cycle8"/>
    <dgm:cxn modelId="{5DB93D28-19EE-4F7C-9E96-F0313B84CFA4}" type="presParOf" srcId="{30D22073-7D9C-4582-987B-40973E2FEF77}" destId="{025171F0-EEDD-492B-892E-3CD65F06765D}" srcOrd="10" destOrd="0" presId="urn:microsoft.com/office/officeart/2005/8/layout/cycle8"/>
    <dgm:cxn modelId="{2144A6D4-78DE-440A-9162-742D1BBAB5B9}" type="presParOf" srcId="{30D22073-7D9C-4582-987B-40973E2FEF77}" destId="{E3C84334-9A7D-417D-A8FC-B8876CBF280C}" srcOrd="11" destOrd="0" presId="urn:microsoft.com/office/officeart/2005/8/layout/cycle8"/>
    <dgm:cxn modelId="{2BB02175-C1C2-4C20-B5A5-C97DE21C478B}" type="presParOf" srcId="{30D22073-7D9C-4582-987B-40973E2FEF77}" destId="{C54D5CBE-DF8D-495A-9FC0-36D4D7F8ADE1}" srcOrd="12" destOrd="0" presId="urn:microsoft.com/office/officeart/2005/8/layout/cycle8"/>
    <dgm:cxn modelId="{58FA97FF-03F3-496C-B32E-AF7959B563CA}" type="presParOf" srcId="{30D22073-7D9C-4582-987B-40973E2FEF77}" destId="{99BEE25B-7B35-4E8B-B2B1-94347249E073}" srcOrd="13" destOrd="0" presId="urn:microsoft.com/office/officeart/2005/8/layout/cycle8"/>
    <dgm:cxn modelId="{37BB7EFA-A11C-465E-917F-06B59265DAF6}" type="presParOf" srcId="{30D22073-7D9C-4582-987B-40973E2FEF77}" destId="{4CEE6554-6AEE-4C01-B984-04A67B3ABB67}" srcOrd="14" destOrd="0" presId="urn:microsoft.com/office/officeart/2005/8/layout/cycle8"/>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8137-F014-4A02-8E24-0F2F3B520AAF}">
      <dsp:nvSpPr>
        <dsp:cNvPr id="0" name=""/>
        <dsp:cNvSpPr/>
      </dsp:nvSpPr>
      <dsp:spPr>
        <a:xfrm>
          <a:off x="1258967" y="229922"/>
          <a:ext cx="2971305" cy="2971305"/>
        </a:xfrm>
        <a:prstGeom prst="pie">
          <a:avLst>
            <a:gd name="adj1" fmla="val 16200000"/>
            <a:gd name="adj2" fmla="val 180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Sustainable Textile  Technologies and Fashion</a:t>
          </a:r>
        </a:p>
      </dsp:txBody>
      <dsp:txXfrm>
        <a:off x="2824916" y="859556"/>
        <a:ext cx="1061180" cy="884317"/>
      </dsp:txXfrm>
    </dsp:sp>
    <dsp:sp modelId="{3375E195-52DC-419D-B66D-8F61B1C0D8D3}">
      <dsp:nvSpPr>
        <dsp:cNvPr id="0" name=""/>
        <dsp:cNvSpPr/>
      </dsp:nvSpPr>
      <dsp:spPr>
        <a:xfrm>
          <a:off x="1197772" y="336040"/>
          <a:ext cx="2971305" cy="2971305"/>
        </a:xfrm>
        <a:prstGeom prst="pie">
          <a:avLst>
            <a:gd name="adj1" fmla="val 1800000"/>
            <a:gd name="adj2" fmla="val 90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Sustainability and Entrepreneurship</a:t>
          </a:r>
        </a:p>
      </dsp:txBody>
      <dsp:txXfrm>
        <a:off x="1905226" y="2263851"/>
        <a:ext cx="1591770" cy="778198"/>
      </dsp:txXfrm>
    </dsp:sp>
    <dsp:sp modelId="{9660B2DC-4950-4C0A-8995-8669D0571C3B}">
      <dsp:nvSpPr>
        <dsp:cNvPr id="0" name=""/>
        <dsp:cNvSpPr/>
      </dsp:nvSpPr>
      <dsp:spPr>
        <a:xfrm>
          <a:off x="1136578" y="229922"/>
          <a:ext cx="2971305" cy="2971305"/>
        </a:xfrm>
        <a:prstGeom prst="pie">
          <a:avLst>
            <a:gd name="adj1" fmla="val 9000000"/>
            <a:gd name="adj2" fmla="val 1620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Didactic</a:t>
          </a:r>
          <a:r>
            <a:rPr lang="en-US" sz="1200" kern="1200" dirty="0"/>
            <a:t> </a:t>
          </a:r>
          <a:r>
            <a:rPr lang="de-DE" sz="1200" kern="1200" dirty="0"/>
            <a:t>and</a:t>
          </a:r>
          <a:r>
            <a:rPr lang="en-US" sz="1200" kern="1200" dirty="0"/>
            <a:t> </a:t>
          </a:r>
          <a:r>
            <a:rPr lang="de-DE" sz="1200" kern="1200" dirty="0"/>
            <a:t>Methodological Implementation</a:t>
          </a:r>
          <a:r>
            <a:rPr lang="en-US" sz="1200" kern="1200" dirty="0"/>
            <a:t> </a:t>
          </a:r>
          <a:r>
            <a:rPr lang="de-DE" sz="1200" kern="1200" dirty="0"/>
            <a:t>of ESD</a:t>
          </a:r>
        </a:p>
      </dsp:txBody>
      <dsp:txXfrm>
        <a:off x="1480754" y="859556"/>
        <a:ext cx="1061180" cy="884317"/>
      </dsp:txXfrm>
    </dsp:sp>
    <dsp:sp modelId="{C54D5CBE-DF8D-495A-9FC0-36D4D7F8ADE1}">
      <dsp:nvSpPr>
        <dsp:cNvPr id="0" name=""/>
        <dsp:cNvSpPr/>
      </dsp:nvSpPr>
      <dsp:spPr>
        <a:xfrm>
          <a:off x="1075274" y="45984"/>
          <a:ext cx="3339180" cy="3339180"/>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BEE25B-7B35-4E8B-B2B1-94347249E073}">
      <dsp:nvSpPr>
        <dsp:cNvPr id="0" name=""/>
        <dsp:cNvSpPr/>
      </dsp:nvSpPr>
      <dsp:spPr>
        <a:xfrm>
          <a:off x="1013835" y="151914"/>
          <a:ext cx="3339180" cy="3339180"/>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CEE6554-6AEE-4C01-B984-04A67B3ABB67}">
      <dsp:nvSpPr>
        <dsp:cNvPr id="0" name=""/>
        <dsp:cNvSpPr/>
      </dsp:nvSpPr>
      <dsp:spPr>
        <a:xfrm>
          <a:off x="952395" y="45984"/>
          <a:ext cx="3339180" cy="3339180"/>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D85F6B6-42E5-6511-B11A-13C4E3ED5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9701569D-F424-E9CE-76E8-83ACA8CAA6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12387FE-E1E0-5844-9C37-68B083A4E70D}" type="datetimeFigureOut">
              <a:rPr lang="de-DE"/>
              <a:pPr>
                <a:defRPr/>
              </a:pPr>
              <a:t>17.03.2023</a:t>
            </a:fld>
            <a:endParaRPr lang="de-DE"/>
          </a:p>
        </p:txBody>
      </p:sp>
      <p:sp>
        <p:nvSpPr>
          <p:cNvPr id="4" name="Folienbildplatzhalter 3">
            <a:extLst>
              <a:ext uri="{FF2B5EF4-FFF2-40B4-BE49-F238E27FC236}">
                <a16:creationId xmlns:a16="http://schemas.microsoft.com/office/drawing/2014/main" id="{5ABDE022-0FCA-AA47-0F00-83F3F0BFECD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DC4A69FB-C5D0-03F4-C34B-FE8FB36908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A47C3A9C-4989-87D9-C433-0B841D1066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5A64854B-189C-71F8-CDED-505753FDE04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1E73A7A-A053-3443-81B8-7A054849F756}" type="slidenum">
              <a:rPr lang="de-DE" altLang="de-DE"/>
              <a:pPr>
                <a:defRPr/>
              </a:pPr>
              <a:t>‹Nr.›</a:t>
            </a:fld>
            <a:endParaRPr lang="de-DE" altLang="de-DE"/>
          </a:p>
        </p:txBody>
      </p:sp>
    </p:spTree>
    <p:extLst>
      <p:ext uri="{BB962C8B-B14F-4D97-AF65-F5344CB8AC3E}">
        <p14:creationId xmlns:p14="http://schemas.microsoft.com/office/powerpoint/2010/main" val="1843508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C2BB8740-E0BA-B4B9-4851-D4FF42CE4C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E23EA4FD-C6EF-2C38-8B11-E75829B02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15363" name="Foliennummernplatzhalter 3">
            <a:extLst>
              <a:ext uri="{FF2B5EF4-FFF2-40B4-BE49-F238E27FC236}">
                <a16:creationId xmlns:a16="http://schemas.microsoft.com/office/drawing/2014/main" id="{C86A26CB-A18C-854B-8C31-45862F852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03E91C-6447-1043-AE0E-6BF89420E604}" type="slidenum">
              <a:rPr lang="de-DE" altLang="de-DE"/>
              <a:pPr/>
              <a:t>1</a:t>
            </a:fld>
            <a:endParaRPr lang="de-DE" altLang="de-DE"/>
          </a:p>
        </p:txBody>
      </p:sp>
    </p:spTree>
    <p:extLst>
      <p:ext uri="{BB962C8B-B14F-4D97-AF65-F5344CB8AC3E}">
        <p14:creationId xmlns:p14="http://schemas.microsoft.com/office/powerpoint/2010/main" val="417815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12</a:t>
            </a:fld>
            <a:endParaRPr lang="de-DE" altLang="de-DE"/>
          </a:p>
        </p:txBody>
      </p:sp>
    </p:spTree>
    <p:extLst>
      <p:ext uri="{BB962C8B-B14F-4D97-AF65-F5344CB8AC3E}">
        <p14:creationId xmlns:p14="http://schemas.microsoft.com/office/powerpoint/2010/main" val="156848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13</a:t>
            </a:fld>
            <a:endParaRPr lang="de-DE" altLang="de-DE"/>
          </a:p>
        </p:txBody>
      </p:sp>
    </p:spTree>
    <p:extLst>
      <p:ext uri="{BB962C8B-B14F-4D97-AF65-F5344CB8AC3E}">
        <p14:creationId xmlns:p14="http://schemas.microsoft.com/office/powerpoint/2010/main" val="22225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15</a:t>
            </a:fld>
            <a:endParaRPr lang="de-DE" altLang="de-DE"/>
          </a:p>
        </p:txBody>
      </p:sp>
    </p:spTree>
    <p:extLst>
      <p:ext uri="{BB962C8B-B14F-4D97-AF65-F5344CB8AC3E}">
        <p14:creationId xmlns:p14="http://schemas.microsoft.com/office/powerpoint/2010/main" val="89919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17</a:t>
            </a:fld>
            <a:endParaRPr lang="de-DE" altLang="de-DE"/>
          </a:p>
        </p:txBody>
      </p:sp>
    </p:spTree>
    <p:extLst>
      <p:ext uri="{BB962C8B-B14F-4D97-AF65-F5344CB8AC3E}">
        <p14:creationId xmlns:p14="http://schemas.microsoft.com/office/powerpoint/2010/main" val="190402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18</a:t>
            </a:fld>
            <a:endParaRPr lang="de-DE" altLang="de-DE"/>
          </a:p>
        </p:txBody>
      </p:sp>
    </p:spTree>
    <p:extLst>
      <p:ext uri="{BB962C8B-B14F-4D97-AF65-F5344CB8AC3E}">
        <p14:creationId xmlns:p14="http://schemas.microsoft.com/office/powerpoint/2010/main" val="47833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0" i="0" dirty="0">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19</a:t>
            </a:fld>
            <a:endParaRPr lang="de-DE" altLang="de-DE"/>
          </a:p>
        </p:txBody>
      </p:sp>
    </p:spTree>
    <p:extLst>
      <p:ext uri="{BB962C8B-B14F-4D97-AF65-F5344CB8AC3E}">
        <p14:creationId xmlns:p14="http://schemas.microsoft.com/office/powerpoint/2010/main" val="148251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20</a:t>
            </a:fld>
            <a:endParaRPr lang="de-DE" altLang="de-DE"/>
          </a:p>
        </p:txBody>
      </p:sp>
    </p:spTree>
    <p:extLst>
      <p:ext uri="{BB962C8B-B14F-4D97-AF65-F5344CB8AC3E}">
        <p14:creationId xmlns:p14="http://schemas.microsoft.com/office/powerpoint/2010/main" val="208184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21</a:t>
            </a:fld>
            <a:endParaRPr lang="de-DE" altLang="de-DE"/>
          </a:p>
        </p:txBody>
      </p:sp>
    </p:spTree>
    <p:extLst>
      <p:ext uri="{BB962C8B-B14F-4D97-AF65-F5344CB8AC3E}">
        <p14:creationId xmlns:p14="http://schemas.microsoft.com/office/powerpoint/2010/main" val="237648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22</a:t>
            </a:fld>
            <a:endParaRPr lang="de-DE" altLang="de-DE"/>
          </a:p>
        </p:txBody>
      </p:sp>
    </p:spTree>
    <p:extLst>
      <p:ext uri="{BB962C8B-B14F-4D97-AF65-F5344CB8AC3E}">
        <p14:creationId xmlns:p14="http://schemas.microsoft.com/office/powerpoint/2010/main" val="56023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lt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23</a:t>
            </a:fld>
            <a:endParaRPr lang="de-DE" altLang="de-DE"/>
          </a:p>
        </p:txBody>
      </p:sp>
    </p:spTree>
    <p:extLst>
      <p:ext uri="{BB962C8B-B14F-4D97-AF65-F5344CB8AC3E}">
        <p14:creationId xmlns:p14="http://schemas.microsoft.com/office/powerpoint/2010/main" val="235780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E73A7A-A053-3443-81B8-7A054849F756}" type="slidenum">
              <a:rPr lang="de-DE" altLang="de-DE" smtClean="0"/>
              <a:pPr>
                <a:defRPr/>
              </a:pPr>
              <a:t>4</a:t>
            </a:fld>
            <a:endParaRPr lang="de-DE" altLang="de-DE"/>
          </a:p>
        </p:txBody>
      </p:sp>
    </p:spTree>
    <p:extLst>
      <p:ext uri="{BB962C8B-B14F-4D97-AF65-F5344CB8AC3E}">
        <p14:creationId xmlns:p14="http://schemas.microsoft.com/office/powerpoint/2010/main" val="68395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24</a:t>
            </a:fld>
            <a:endParaRPr lang="de-DE" altLang="de-DE"/>
          </a:p>
        </p:txBody>
      </p:sp>
    </p:spTree>
    <p:extLst>
      <p:ext uri="{BB962C8B-B14F-4D97-AF65-F5344CB8AC3E}">
        <p14:creationId xmlns:p14="http://schemas.microsoft.com/office/powerpoint/2010/main" val="295052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25</a:t>
            </a:fld>
            <a:endParaRPr lang="de-DE" altLang="de-DE"/>
          </a:p>
        </p:txBody>
      </p:sp>
    </p:spTree>
    <p:extLst>
      <p:ext uri="{BB962C8B-B14F-4D97-AF65-F5344CB8AC3E}">
        <p14:creationId xmlns:p14="http://schemas.microsoft.com/office/powerpoint/2010/main" val="155487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26</a:t>
            </a:fld>
            <a:endParaRPr lang="de-DE" altLang="de-DE"/>
          </a:p>
        </p:txBody>
      </p:sp>
    </p:spTree>
    <p:extLst>
      <p:ext uri="{BB962C8B-B14F-4D97-AF65-F5344CB8AC3E}">
        <p14:creationId xmlns:p14="http://schemas.microsoft.com/office/powerpoint/2010/main" val="427276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27</a:t>
            </a:fld>
            <a:endParaRPr lang="de-DE" altLang="de-DE"/>
          </a:p>
        </p:txBody>
      </p:sp>
    </p:spTree>
    <p:extLst>
      <p:ext uri="{BB962C8B-B14F-4D97-AF65-F5344CB8AC3E}">
        <p14:creationId xmlns:p14="http://schemas.microsoft.com/office/powerpoint/2010/main" val="615175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28</a:t>
            </a:fld>
            <a:endParaRPr lang="de-DE" altLang="de-DE"/>
          </a:p>
        </p:txBody>
      </p:sp>
    </p:spTree>
    <p:extLst>
      <p:ext uri="{BB962C8B-B14F-4D97-AF65-F5344CB8AC3E}">
        <p14:creationId xmlns:p14="http://schemas.microsoft.com/office/powerpoint/2010/main" val="223758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29</a:t>
            </a:fld>
            <a:endParaRPr lang="de-DE" altLang="de-DE"/>
          </a:p>
        </p:txBody>
      </p:sp>
    </p:spTree>
    <p:extLst>
      <p:ext uri="{BB962C8B-B14F-4D97-AF65-F5344CB8AC3E}">
        <p14:creationId xmlns:p14="http://schemas.microsoft.com/office/powerpoint/2010/main" val="244119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GB" dirty="0"/>
              <a:t>Anthesis, </a:t>
            </a:r>
            <a:r>
              <a:rPr lang="en-GB" i="1" dirty="0"/>
              <a:t>Sustainability in the Apparel, Textiles, Footwear and Homeware Industries</a:t>
            </a:r>
          </a:p>
          <a:p>
            <a:r>
              <a:rPr lang="en-GB" dirty="0"/>
              <a:t>https://www.anthesisgroup.com/retail-sector/apparel-footwear-textiles/</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30</a:t>
            </a:fld>
            <a:endParaRPr lang="de-DE" altLang="en-US"/>
          </a:p>
        </p:txBody>
      </p:sp>
    </p:spTree>
    <p:extLst>
      <p:ext uri="{BB962C8B-B14F-4D97-AF65-F5344CB8AC3E}">
        <p14:creationId xmlns:p14="http://schemas.microsoft.com/office/powerpoint/2010/main" val="354426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E73A7A-A053-3443-81B8-7A054849F756}" type="slidenum">
              <a:rPr lang="de-DE" altLang="de-DE" smtClean="0"/>
              <a:pPr>
                <a:defRPr/>
              </a:pPr>
              <a:t>38</a:t>
            </a:fld>
            <a:endParaRPr lang="de-DE" altLang="de-DE"/>
          </a:p>
        </p:txBody>
      </p:sp>
    </p:spTree>
    <p:extLst>
      <p:ext uri="{BB962C8B-B14F-4D97-AF65-F5344CB8AC3E}">
        <p14:creationId xmlns:p14="http://schemas.microsoft.com/office/powerpoint/2010/main" val="211509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E73A7A-A053-3443-81B8-7A054849F756}" type="slidenum">
              <a:rPr lang="de-DE" altLang="de-DE" smtClean="0"/>
              <a:pPr>
                <a:defRPr/>
              </a:pPr>
              <a:t>39</a:t>
            </a:fld>
            <a:endParaRPr lang="de-DE" altLang="de-DE"/>
          </a:p>
        </p:txBody>
      </p:sp>
    </p:spTree>
    <p:extLst>
      <p:ext uri="{BB962C8B-B14F-4D97-AF65-F5344CB8AC3E}">
        <p14:creationId xmlns:p14="http://schemas.microsoft.com/office/powerpoint/2010/main" val="3105050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lienbildplatzhalter 1">
            <a:extLst>
              <a:ext uri="{FF2B5EF4-FFF2-40B4-BE49-F238E27FC236}">
                <a16:creationId xmlns:a16="http://schemas.microsoft.com/office/drawing/2014/main" id="{6E64001E-D358-42AE-41C4-784C103025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izenplatzhalter 2">
            <a:extLst>
              <a:ext uri="{FF2B5EF4-FFF2-40B4-BE49-F238E27FC236}">
                <a16:creationId xmlns:a16="http://schemas.microsoft.com/office/drawing/2014/main" id="{6ABBFB03-B55F-710E-BA71-D9850CB89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99331" name="Foliennummernplatzhalter 3">
            <a:extLst>
              <a:ext uri="{FF2B5EF4-FFF2-40B4-BE49-F238E27FC236}">
                <a16:creationId xmlns:a16="http://schemas.microsoft.com/office/drawing/2014/main" id="{F1E4E996-8C9E-2A03-8DC5-88CE7C956E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AA98EC6-3A78-E140-970B-98A0B8832131}" type="slidenum">
              <a:rPr lang="de-DE" altLang="de-DE"/>
              <a:pPr/>
              <a:t>42</a:t>
            </a:fld>
            <a:endParaRPr lang="de-DE" altLang="de-DE"/>
          </a:p>
        </p:txBody>
      </p:sp>
    </p:spTree>
    <p:extLst>
      <p:ext uri="{BB962C8B-B14F-4D97-AF65-F5344CB8AC3E}">
        <p14:creationId xmlns:p14="http://schemas.microsoft.com/office/powerpoint/2010/main" val="30336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5</a:t>
            </a:fld>
            <a:endParaRPr lang="de-DE" altLang="de-DE"/>
          </a:p>
        </p:txBody>
      </p:sp>
    </p:spTree>
    <p:extLst>
      <p:ext uri="{BB962C8B-B14F-4D97-AF65-F5344CB8AC3E}">
        <p14:creationId xmlns:p14="http://schemas.microsoft.com/office/powerpoint/2010/main" val="413279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lienbildplatzhalter 1">
            <a:extLst>
              <a:ext uri="{FF2B5EF4-FFF2-40B4-BE49-F238E27FC236}">
                <a16:creationId xmlns:a16="http://schemas.microsoft.com/office/drawing/2014/main" id="{5099CDA6-8E66-BB52-7261-2DE2CE0D47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izenplatzhalter 2">
            <a:extLst>
              <a:ext uri="{FF2B5EF4-FFF2-40B4-BE49-F238E27FC236}">
                <a16:creationId xmlns:a16="http://schemas.microsoft.com/office/drawing/2014/main" id="{8E02B8DF-A9C3-EC1B-845B-E13DCAC97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101379" name="Foliennummernplatzhalter 3">
            <a:extLst>
              <a:ext uri="{FF2B5EF4-FFF2-40B4-BE49-F238E27FC236}">
                <a16:creationId xmlns:a16="http://schemas.microsoft.com/office/drawing/2014/main" id="{906D1825-3189-6F21-3804-62E3F87EAA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D5635E-A580-F345-A87F-CF3BDA0A81B7}" type="slidenum">
              <a:rPr lang="de-DE" altLang="de-DE"/>
              <a:pPr/>
              <a:t>43</a:t>
            </a:fld>
            <a:endParaRPr lang="de-DE" altLang="de-DE"/>
          </a:p>
        </p:txBody>
      </p:sp>
    </p:spTree>
    <p:extLst>
      <p:ext uri="{BB962C8B-B14F-4D97-AF65-F5344CB8AC3E}">
        <p14:creationId xmlns:p14="http://schemas.microsoft.com/office/powerpoint/2010/main" val="178259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6</a:t>
            </a:fld>
            <a:endParaRPr lang="de-DE" altLang="de-DE"/>
          </a:p>
        </p:txBody>
      </p:sp>
    </p:spTree>
    <p:extLst>
      <p:ext uri="{BB962C8B-B14F-4D97-AF65-F5344CB8AC3E}">
        <p14:creationId xmlns:p14="http://schemas.microsoft.com/office/powerpoint/2010/main" val="129363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7</a:t>
            </a:fld>
            <a:endParaRPr lang="de-DE" altLang="de-DE"/>
          </a:p>
        </p:txBody>
      </p:sp>
    </p:spTree>
    <p:extLst>
      <p:ext uri="{BB962C8B-B14F-4D97-AF65-F5344CB8AC3E}">
        <p14:creationId xmlns:p14="http://schemas.microsoft.com/office/powerpoint/2010/main" val="365890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8</a:t>
            </a:fld>
            <a:endParaRPr lang="de-DE" altLang="de-DE"/>
          </a:p>
        </p:txBody>
      </p:sp>
    </p:spTree>
    <p:extLst>
      <p:ext uri="{BB962C8B-B14F-4D97-AF65-F5344CB8AC3E}">
        <p14:creationId xmlns:p14="http://schemas.microsoft.com/office/powerpoint/2010/main" val="412263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9</a:t>
            </a:fld>
            <a:endParaRPr lang="de-DE" altLang="de-DE"/>
          </a:p>
        </p:txBody>
      </p:sp>
    </p:spTree>
    <p:extLst>
      <p:ext uri="{BB962C8B-B14F-4D97-AF65-F5344CB8AC3E}">
        <p14:creationId xmlns:p14="http://schemas.microsoft.com/office/powerpoint/2010/main" val="200020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10</a:t>
            </a:fld>
            <a:endParaRPr lang="de-DE" altLang="de-DE"/>
          </a:p>
        </p:txBody>
      </p:sp>
    </p:spTree>
    <p:extLst>
      <p:ext uri="{BB962C8B-B14F-4D97-AF65-F5344CB8AC3E}">
        <p14:creationId xmlns:p14="http://schemas.microsoft.com/office/powerpoint/2010/main" val="214110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31E73A7A-A053-3443-81B8-7A054849F756}" type="slidenum">
              <a:rPr lang="de-DE" altLang="de-DE" smtClean="0"/>
              <a:pPr>
                <a:defRPr/>
              </a:pPr>
              <a:t>11</a:t>
            </a:fld>
            <a:endParaRPr lang="de-DE" altLang="de-DE"/>
          </a:p>
        </p:txBody>
      </p:sp>
    </p:spTree>
    <p:extLst>
      <p:ext uri="{BB962C8B-B14F-4D97-AF65-F5344CB8AC3E}">
        <p14:creationId xmlns:p14="http://schemas.microsoft.com/office/powerpoint/2010/main" val="395464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C1130D41-F24E-2DA3-D1FB-632B11DD917A}"/>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08D684BA-39CD-B038-2FEA-D78C4164D968}"/>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632D49FA-CCC7-11C5-9468-B261C3C27771}"/>
              </a:ext>
            </a:extLst>
          </p:cNvPr>
          <p:cNvSpPr>
            <a:spLocks noGrp="1"/>
          </p:cNvSpPr>
          <p:nvPr>
            <p:ph type="sldNum" sz="quarter" idx="12"/>
          </p:nvPr>
        </p:nvSpPr>
        <p:spPr>
          <a:xfrm>
            <a:off x="5292725" y="4767263"/>
            <a:ext cx="2057400" cy="274637"/>
          </a:xfrm>
        </p:spPr>
        <p:txBody>
          <a:bodyPr/>
          <a:lstStyle>
            <a:lvl1pPr>
              <a:defRPr smtClean="0"/>
            </a:lvl1pPr>
          </a:lstStyle>
          <a:p>
            <a:pPr>
              <a:defRPr/>
            </a:pPr>
            <a:fld id="{90B2D3A5-90AB-E04B-BFDA-CD35A680CE77}" type="slidenum">
              <a:rPr lang="de-DE" altLang="de-DE"/>
              <a:pPr>
                <a:defRPr/>
              </a:pPr>
              <a:t>‹Nr.›</a:t>
            </a:fld>
            <a:endParaRPr lang="de-DE" altLang="de-DE"/>
          </a:p>
        </p:txBody>
      </p:sp>
    </p:spTree>
    <p:extLst>
      <p:ext uri="{BB962C8B-B14F-4D97-AF65-F5344CB8AC3E}">
        <p14:creationId xmlns:p14="http://schemas.microsoft.com/office/powerpoint/2010/main" val="281496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407732A2-02DB-2499-8780-040E5D4ADB7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4CA4D5A-36DC-BD24-B8BA-A39BA7E7AFB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A8C97327-F968-77AC-2346-8B5E143B406D}"/>
              </a:ext>
            </a:extLst>
          </p:cNvPr>
          <p:cNvSpPr>
            <a:spLocks noGrp="1"/>
          </p:cNvSpPr>
          <p:nvPr>
            <p:ph type="sldNum" sz="quarter" idx="12"/>
          </p:nvPr>
        </p:nvSpPr>
        <p:spPr/>
        <p:txBody>
          <a:bodyPr/>
          <a:lstStyle>
            <a:lvl1pPr>
              <a:defRPr smtClean="0"/>
            </a:lvl1pPr>
          </a:lstStyle>
          <a:p>
            <a:pPr>
              <a:defRPr/>
            </a:pPr>
            <a:fld id="{12EFDC8E-6B04-6645-AFB2-038CCD15A865}" type="slidenum">
              <a:rPr lang="de-DE" altLang="de-DE"/>
              <a:pPr>
                <a:defRPr/>
              </a:pPr>
              <a:t>‹Nr.›</a:t>
            </a:fld>
            <a:endParaRPr lang="de-DE" altLang="de-DE"/>
          </a:p>
        </p:txBody>
      </p:sp>
    </p:spTree>
    <p:extLst>
      <p:ext uri="{BB962C8B-B14F-4D97-AF65-F5344CB8AC3E}">
        <p14:creationId xmlns:p14="http://schemas.microsoft.com/office/powerpoint/2010/main" val="289321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99F6FB1-C478-B952-AB58-1AB8E21EE0E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F125B318-7B08-28A1-4B0F-824589AC307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4FF420B-6320-C6DC-B60B-8A07D78AA36F}"/>
              </a:ext>
            </a:extLst>
          </p:cNvPr>
          <p:cNvSpPr>
            <a:spLocks noGrp="1"/>
          </p:cNvSpPr>
          <p:nvPr>
            <p:ph type="sldNum" sz="quarter" idx="12"/>
          </p:nvPr>
        </p:nvSpPr>
        <p:spPr/>
        <p:txBody>
          <a:bodyPr/>
          <a:lstStyle>
            <a:lvl1pPr>
              <a:defRPr smtClean="0"/>
            </a:lvl1pPr>
          </a:lstStyle>
          <a:p>
            <a:pPr>
              <a:defRPr/>
            </a:pPr>
            <a:fld id="{1D375946-40A3-A54B-A974-86C1CB003238}" type="slidenum">
              <a:rPr lang="de-DE" altLang="de-DE"/>
              <a:pPr>
                <a:defRPr/>
              </a:pPr>
              <a:t>‹Nr.›</a:t>
            </a:fld>
            <a:endParaRPr lang="de-DE" altLang="de-DE"/>
          </a:p>
        </p:txBody>
      </p:sp>
    </p:spTree>
    <p:extLst>
      <p:ext uri="{BB962C8B-B14F-4D97-AF65-F5344CB8AC3E}">
        <p14:creationId xmlns:p14="http://schemas.microsoft.com/office/powerpoint/2010/main" val="55811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61C59E12-6BF2-F231-625B-6CD52F72B31F}"/>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F00AB86-5AA7-14A0-2983-AB2A7EB4F3C3}"/>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6B30E3E-D4F7-F1C8-4088-79C8F2951B26}"/>
              </a:ext>
            </a:extLst>
          </p:cNvPr>
          <p:cNvSpPr>
            <a:spLocks noGrp="1"/>
          </p:cNvSpPr>
          <p:nvPr>
            <p:ph type="sldNum" sz="quarter" idx="12"/>
          </p:nvPr>
        </p:nvSpPr>
        <p:spPr/>
        <p:txBody>
          <a:bodyPr/>
          <a:lstStyle>
            <a:lvl1pPr>
              <a:defRPr smtClean="0"/>
            </a:lvl1pPr>
          </a:lstStyle>
          <a:p>
            <a:pPr>
              <a:defRPr/>
            </a:pPr>
            <a:fld id="{4D0F6B73-5147-FC40-8374-9DD4EA2EE955}" type="slidenum">
              <a:rPr lang="de-DE" altLang="de-DE"/>
              <a:pPr>
                <a:defRPr/>
              </a:pPr>
              <a:t>‹Nr.›</a:t>
            </a:fld>
            <a:endParaRPr lang="de-DE" altLang="de-DE"/>
          </a:p>
        </p:txBody>
      </p:sp>
    </p:spTree>
    <p:extLst>
      <p:ext uri="{BB962C8B-B14F-4D97-AF65-F5344CB8AC3E}">
        <p14:creationId xmlns:p14="http://schemas.microsoft.com/office/powerpoint/2010/main" val="134768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7DC2203-522B-D42F-BE23-3924E0B27F6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9D777585-BDA5-F383-E6F8-510C5F6991F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A2AF3F26-6A76-0388-EC81-28E0CB9014B0}"/>
              </a:ext>
            </a:extLst>
          </p:cNvPr>
          <p:cNvSpPr>
            <a:spLocks noGrp="1"/>
          </p:cNvSpPr>
          <p:nvPr>
            <p:ph type="sldNum" sz="quarter" idx="12"/>
          </p:nvPr>
        </p:nvSpPr>
        <p:spPr/>
        <p:txBody>
          <a:bodyPr/>
          <a:lstStyle>
            <a:lvl1pPr>
              <a:defRPr smtClean="0"/>
            </a:lvl1pPr>
          </a:lstStyle>
          <a:p>
            <a:pPr>
              <a:defRPr/>
            </a:pPr>
            <a:fld id="{C98D9EA9-8FE8-0447-8AD7-F68C62DFE145}" type="slidenum">
              <a:rPr lang="de-DE" altLang="de-DE"/>
              <a:pPr>
                <a:defRPr/>
              </a:pPr>
              <a:t>‹Nr.›</a:t>
            </a:fld>
            <a:endParaRPr lang="de-DE" altLang="de-DE"/>
          </a:p>
        </p:txBody>
      </p:sp>
    </p:spTree>
    <p:extLst>
      <p:ext uri="{BB962C8B-B14F-4D97-AF65-F5344CB8AC3E}">
        <p14:creationId xmlns:p14="http://schemas.microsoft.com/office/powerpoint/2010/main" val="34355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57B5B7EC-358A-EAAA-3FE0-90BD6EA274D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7314462-F50A-49DE-935A-AD4DDA57B26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EEE1E7CC-09DB-E8A4-45A3-AE5266F0396B}"/>
              </a:ext>
            </a:extLst>
          </p:cNvPr>
          <p:cNvSpPr>
            <a:spLocks noGrp="1"/>
          </p:cNvSpPr>
          <p:nvPr>
            <p:ph type="sldNum" sz="quarter" idx="12"/>
          </p:nvPr>
        </p:nvSpPr>
        <p:spPr/>
        <p:txBody>
          <a:bodyPr/>
          <a:lstStyle>
            <a:lvl1pPr>
              <a:defRPr smtClean="0"/>
            </a:lvl1pPr>
          </a:lstStyle>
          <a:p>
            <a:pPr>
              <a:defRPr/>
            </a:pPr>
            <a:fld id="{5253F5B4-7745-BA48-95E3-257B6E35F064}" type="slidenum">
              <a:rPr lang="de-DE" altLang="de-DE"/>
              <a:pPr>
                <a:defRPr/>
              </a:pPr>
              <a:t>‹Nr.›</a:t>
            </a:fld>
            <a:endParaRPr lang="de-DE" altLang="de-DE"/>
          </a:p>
        </p:txBody>
      </p:sp>
    </p:spTree>
    <p:extLst>
      <p:ext uri="{BB962C8B-B14F-4D97-AF65-F5344CB8AC3E}">
        <p14:creationId xmlns:p14="http://schemas.microsoft.com/office/powerpoint/2010/main" val="108981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A6239C6A-4BF9-0791-9B0A-15C326361A74}"/>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C6AC2B82-8116-F3BC-3A1B-681739D3621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C1548531-FC51-CE7B-BFEC-8AA7C1C1E024}"/>
              </a:ext>
            </a:extLst>
          </p:cNvPr>
          <p:cNvSpPr>
            <a:spLocks noGrp="1"/>
          </p:cNvSpPr>
          <p:nvPr>
            <p:ph type="sldNum" sz="quarter" idx="12"/>
          </p:nvPr>
        </p:nvSpPr>
        <p:spPr/>
        <p:txBody>
          <a:bodyPr/>
          <a:lstStyle>
            <a:lvl1pPr>
              <a:defRPr smtClean="0"/>
            </a:lvl1pPr>
          </a:lstStyle>
          <a:p>
            <a:pPr>
              <a:defRPr/>
            </a:pPr>
            <a:fld id="{FAEF8E0B-6B3D-0D44-8509-F0F99C57FACD}" type="slidenum">
              <a:rPr lang="de-DE" altLang="de-DE"/>
              <a:pPr>
                <a:defRPr/>
              </a:pPr>
              <a:t>‹Nr.›</a:t>
            </a:fld>
            <a:endParaRPr lang="de-DE" altLang="de-DE"/>
          </a:p>
        </p:txBody>
      </p:sp>
    </p:spTree>
    <p:extLst>
      <p:ext uri="{BB962C8B-B14F-4D97-AF65-F5344CB8AC3E}">
        <p14:creationId xmlns:p14="http://schemas.microsoft.com/office/powerpoint/2010/main" val="253608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EE7D9476-B6F4-FED3-C2DB-C6DAD7C98D64}"/>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E502764A-E147-2A3A-CCC3-185276C4CF5A}"/>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854414BC-5D53-DED6-32FA-8337BC840319}"/>
              </a:ext>
            </a:extLst>
          </p:cNvPr>
          <p:cNvSpPr>
            <a:spLocks noGrp="1"/>
          </p:cNvSpPr>
          <p:nvPr>
            <p:ph type="sldNum" sz="quarter" idx="12"/>
          </p:nvPr>
        </p:nvSpPr>
        <p:spPr/>
        <p:txBody>
          <a:bodyPr/>
          <a:lstStyle>
            <a:lvl1pPr>
              <a:defRPr smtClean="0"/>
            </a:lvl1pPr>
          </a:lstStyle>
          <a:p>
            <a:pPr>
              <a:defRPr/>
            </a:pPr>
            <a:fld id="{25851D58-B163-3F44-8F54-438BC2230667}" type="slidenum">
              <a:rPr lang="de-DE" altLang="de-DE"/>
              <a:pPr>
                <a:defRPr/>
              </a:pPr>
              <a:t>‹Nr.›</a:t>
            </a:fld>
            <a:endParaRPr lang="de-DE" altLang="de-DE"/>
          </a:p>
        </p:txBody>
      </p:sp>
    </p:spTree>
    <p:extLst>
      <p:ext uri="{BB962C8B-B14F-4D97-AF65-F5344CB8AC3E}">
        <p14:creationId xmlns:p14="http://schemas.microsoft.com/office/powerpoint/2010/main" val="98808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CA2D0-9E3A-1825-307F-BE23B6F0A8D7}"/>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4E59233F-6F07-489A-9F3F-195110FAB72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7BF7E457-35A6-A967-E6E7-423591C70544}"/>
              </a:ext>
            </a:extLst>
          </p:cNvPr>
          <p:cNvSpPr>
            <a:spLocks noGrp="1"/>
          </p:cNvSpPr>
          <p:nvPr>
            <p:ph type="sldNum" sz="quarter" idx="12"/>
          </p:nvPr>
        </p:nvSpPr>
        <p:spPr/>
        <p:txBody>
          <a:bodyPr/>
          <a:lstStyle>
            <a:lvl1pPr>
              <a:defRPr smtClean="0"/>
            </a:lvl1pPr>
          </a:lstStyle>
          <a:p>
            <a:pPr>
              <a:defRPr/>
            </a:pPr>
            <a:fld id="{9B9E13A4-9B01-D645-B3EE-BE56FD196BBC}" type="slidenum">
              <a:rPr lang="de-DE" altLang="de-DE"/>
              <a:pPr>
                <a:defRPr/>
              </a:pPr>
              <a:t>‹Nr.›</a:t>
            </a:fld>
            <a:endParaRPr lang="de-DE" altLang="de-DE"/>
          </a:p>
        </p:txBody>
      </p:sp>
    </p:spTree>
    <p:extLst>
      <p:ext uri="{BB962C8B-B14F-4D97-AF65-F5344CB8AC3E}">
        <p14:creationId xmlns:p14="http://schemas.microsoft.com/office/powerpoint/2010/main" val="31106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BBD0D22B-C85D-19E9-38A4-64E1E22F512A}"/>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A29DD978-B43C-D3F7-EDA5-102C57A560C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5D9CBDB6-143E-044A-B567-D5DA125F1F4D}"/>
              </a:ext>
            </a:extLst>
          </p:cNvPr>
          <p:cNvSpPr>
            <a:spLocks noGrp="1"/>
          </p:cNvSpPr>
          <p:nvPr>
            <p:ph type="sldNum" sz="quarter" idx="12"/>
          </p:nvPr>
        </p:nvSpPr>
        <p:spPr/>
        <p:txBody>
          <a:bodyPr/>
          <a:lstStyle>
            <a:lvl1pPr>
              <a:defRPr smtClean="0"/>
            </a:lvl1pPr>
          </a:lstStyle>
          <a:p>
            <a:pPr>
              <a:defRPr/>
            </a:pPr>
            <a:fld id="{31231584-3721-C84A-9476-E8EE0D3217BC}" type="slidenum">
              <a:rPr lang="de-DE" altLang="de-DE"/>
              <a:pPr>
                <a:defRPr/>
              </a:pPr>
              <a:t>‹Nr.›</a:t>
            </a:fld>
            <a:endParaRPr lang="de-DE" altLang="de-DE"/>
          </a:p>
        </p:txBody>
      </p:sp>
    </p:spTree>
    <p:extLst>
      <p:ext uri="{BB962C8B-B14F-4D97-AF65-F5344CB8AC3E}">
        <p14:creationId xmlns:p14="http://schemas.microsoft.com/office/powerpoint/2010/main" val="215107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37AA3E0E-8ABB-803D-ED8C-9D7E1FD3B8C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E2733E52-4955-84AC-4DCF-176BD8F78ECA}"/>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FD42C6EE-4850-84F9-6A0E-F8AFA7066E9A}"/>
              </a:ext>
            </a:extLst>
          </p:cNvPr>
          <p:cNvSpPr>
            <a:spLocks noGrp="1"/>
          </p:cNvSpPr>
          <p:nvPr>
            <p:ph type="sldNum" sz="quarter" idx="12"/>
          </p:nvPr>
        </p:nvSpPr>
        <p:spPr/>
        <p:txBody>
          <a:bodyPr/>
          <a:lstStyle>
            <a:lvl1pPr>
              <a:defRPr smtClean="0"/>
            </a:lvl1pPr>
          </a:lstStyle>
          <a:p>
            <a:pPr>
              <a:defRPr/>
            </a:pPr>
            <a:fld id="{CCA77A4E-DEA6-AF46-96BF-B075EEBA435F}" type="slidenum">
              <a:rPr lang="de-DE" altLang="de-DE"/>
              <a:pPr>
                <a:defRPr/>
              </a:pPr>
              <a:t>‹Nr.›</a:t>
            </a:fld>
            <a:endParaRPr lang="de-DE" altLang="de-DE"/>
          </a:p>
        </p:txBody>
      </p:sp>
    </p:spTree>
    <p:extLst>
      <p:ext uri="{BB962C8B-B14F-4D97-AF65-F5344CB8AC3E}">
        <p14:creationId xmlns:p14="http://schemas.microsoft.com/office/powerpoint/2010/main" val="11332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C2651E-A738-63A5-0FC1-97A9E632A7D8}"/>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9F0A974C-2F5E-DD53-D128-95CDFC15569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63F6E26C-8A3A-3542-D0D8-93EE4A82C3A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43A34493-375B-13FA-F26B-5C293CBEAA6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63A7B30A-11EC-14E2-AC2A-0284CB6245E3}"/>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B03CD4FB-F765-E748-8BDD-FBC57706B817}" type="slidenum">
              <a:rPr lang="en-US" altLang="de-DE"/>
              <a:pPr>
                <a:defRPr/>
              </a:pPr>
              <a:t>‹Nr.›</a:t>
            </a:fld>
            <a:endParaRPr lang="en-US" altLang="de-DE"/>
          </a:p>
        </p:txBody>
      </p:sp>
      <p:pic>
        <p:nvPicPr>
          <p:cNvPr id="1031" name="Grafik 3">
            <a:extLst>
              <a:ext uri="{FF2B5EF4-FFF2-40B4-BE49-F238E27FC236}">
                <a16:creationId xmlns:a16="http://schemas.microsoft.com/office/drawing/2014/main" id="{E04FBB6C-06AE-DEC4-88C5-3D3484519D6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B19E3D1F-F6CB-68D4-7417-6AC1C786891C}"/>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9A380EF4-2B23-1EF9-8481-F8156333C1B0}"/>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8D97B0E6-2E5D-90BB-4B1D-F4816AE29E5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FFBF5EF1-FC0B-4B53-755C-55502BB81A37}"/>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D4428EEC-2BDD-4A31-72B9-57D590142C40}"/>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53E52534-DB86-2B68-A6CA-379847782378}"/>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DD2CFA26-67FB-4BD1-7178-F8BB6F6AD9A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56" r:id="rId1"/>
    <p:sldLayoutId id="2147485657" r:id="rId2"/>
    <p:sldLayoutId id="2147485658" r:id="rId3"/>
    <p:sldLayoutId id="2147485659" r:id="rId4"/>
    <p:sldLayoutId id="2147485660" r:id="rId5"/>
    <p:sldLayoutId id="2147485661" r:id="rId6"/>
    <p:sldLayoutId id="2147485662" r:id="rId7"/>
    <p:sldLayoutId id="2147485663" r:id="rId8"/>
    <p:sldLayoutId id="2147485664" r:id="rId9"/>
    <p:sldLayoutId id="2147485665" r:id="rId10"/>
    <p:sldLayoutId id="214748566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uratex.e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uratex.eu/projects/skills4smart-tclf-industries-2030" TargetMode="External"/><Relationship Id="rId2" Type="http://schemas.openxmlformats.org/officeDocument/2006/relationships/hyperlink" Target="http://www.euratex.e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federation.edu.au/staff/learning-and-teaching/teaching-practice/course-design/design-for-learn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ederation.edu.au/staff/learning-and-teaching/teaching-practice/course-design/design-for-learning"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federation.edu.au/staff/learning-and-teaching/teaching-practice/course-design/design-for-learn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4tclfblueprint.eu/project/tclf-sectors/european-clothing-indust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federation.edu.au/staff/learning-and-teaching/teaching-practice"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federation.edu.au/staff/learning-and-teaching/teaching-practice/constructive-alignment"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irela.blaga@academic.tuiasi.r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zlatinka.kazlacheva@trakia-uni.b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27AB0917-8DD4-33FE-79FE-58A321EC0F8D}"/>
              </a:ext>
            </a:extLst>
          </p:cNvPr>
          <p:cNvSpPr>
            <a:spLocks noGrp="1" noChangeArrowheads="1"/>
          </p:cNvSpPr>
          <p:nvPr>
            <p:ph type="title"/>
          </p:nvPr>
        </p:nvSpPr>
        <p:spPr>
          <a:xfrm>
            <a:off x="1187624" y="1203598"/>
            <a:ext cx="6943725" cy="1633452"/>
          </a:xfrm>
        </p:spPr>
        <p:txBody>
          <a:bodyPr/>
          <a:lstStyle/>
          <a:p>
            <a:pPr algn="ctr"/>
            <a:r>
              <a:rPr lang="en-GB" altLang="de-DE" sz="2400" dirty="0">
                <a:latin typeface="Verdana" panose="020B0604030504040204" pitchFamily="34" charset="0"/>
              </a:rPr>
              <a:t>Summary, Reflections and Outlook</a:t>
            </a:r>
            <a:br>
              <a:rPr lang="en-GB" altLang="de-DE" sz="2400" dirty="0">
                <a:latin typeface="Verdana" panose="020B0604030504040204" pitchFamily="34" charset="0"/>
              </a:rPr>
            </a:br>
            <a:br>
              <a:rPr lang="en-GB" altLang="de-DE" sz="2400" dirty="0">
                <a:latin typeface="Verdana" panose="020B0604030504040204" pitchFamily="34" charset="0"/>
              </a:rPr>
            </a:br>
            <a:r>
              <a:rPr lang="en-GB" altLang="de-DE" sz="2400" dirty="0">
                <a:latin typeface="Verdana" panose="020B0604030504040204" pitchFamily="34" charset="0"/>
              </a:rPr>
              <a:t>Part 2: </a:t>
            </a:r>
            <a:r>
              <a:rPr lang="en-US" altLang="de-DE" sz="2400">
                <a:latin typeface="Verdana" panose="020B0604030504040204" pitchFamily="34" charset="0"/>
              </a:rPr>
              <a:t>Sustainable Textile </a:t>
            </a:r>
            <a:r>
              <a:rPr lang="en-US" altLang="de-DE" sz="2400" dirty="0">
                <a:latin typeface="Verdana" panose="020B0604030504040204" pitchFamily="34" charset="0"/>
              </a:rPr>
              <a:t>T</a:t>
            </a:r>
            <a:r>
              <a:rPr lang="en-US" altLang="de-DE" sz="2400">
                <a:latin typeface="Verdana" panose="020B0604030504040204" pitchFamily="34" charset="0"/>
              </a:rPr>
              <a:t>echnologies and Fashion </a:t>
            </a:r>
            <a:r>
              <a:rPr lang="en-US" altLang="de-DE" sz="2400" dirty="0">
                <a:latin typeface="Verdana" panose="020B0604030504040204" pitchFamily="34" charset="0"/>
              </a:rPr>
              <a:t>in the </a:t>
            </a:r>
            <a:r>
              <a:rPr lang="en-US" altLang="de-DE" sz="2400">
                <a:latin typeface="Verdana" panose="020B0604030504040204" pitchFamily="34" charset="0"/>
              </a:rPr>
              <a:t>European Market</a:t>
            </a:r>
            <a:endParaRPr lang="de-DE" altLang="de-DE" sz="2400" dirty="0">
              <a:latin typeface="Verdana" panose="020B0604030504040204" pitchFamily="34" charset="0"/>
            </a:endParaRPr>
          </a:p>
        </p:txBody>
      </p:sp>
      <p:pic>
        <p:nvPicPr>
          <p:cNvPr id="14338" name="Grafik 7">
            <a:extLst>
              <a:ext uri="{FF2B5EF4-FFF2-40B4-BE49-F238E27FC236}">
                <a16:creationId xmlns:a16="http://schemas.microsoft.com/office/drawing/2014/main" id="{D2ABD92A-71B8-AF87-04FD-E3A1FE12587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rafik 8">
            <a:extLst>
              <a:ext uri="{FF2B5EF4-FFF2-40B4-BE49-F238E27FC236}">
                <a16:creationId xmlns:a16="http://schemas.microsoft.com/office/drawing/2014/main" id="{B65EED2E-5959-0FF6-3B2B-854D36D405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1">
            <a:extLst>
              <a:ext uri="{FF2B5EF4-FFF2-40B4-BE49-F238E27FC236}">
                <a16:creationId xmlns:a16="http://schemas.microsoft.com/office/drawing/2014/main" id="{A1C69441-F8E3-14CF-AB5E-CB6DA770DB52}"/>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BD4C77D5-A4F8-8130-B1B1-3F2AC3165F7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899592" y="339502"/>
            <a:ext cx="4680520" cy="401844"/>
          </a:xfrm>
        </p:spPr>
        <p:txBody>
          <a:bodyPr/>
          <a:lstStyle/>
          <a:p>
            <a:r>
              <a:rPr lang="en-GB" dirty="0"/>
              <a:t>Reflections on 3</a:t>
            </a:r>
            <a:r>
              <a:rPr lang="en-GB" baseline="30000" dirty="0"/>
              <a:t>rd</a:t>
            </a:r>
            <a:r>
              <a:rPr lang="en-GB" dirty="0"/>
              <a:t> Lecture</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10</a:t>
            </a:fld>
            <a:endParaRPr lang="de-DE" altLang="de-DE"/>
          </a:p>
        </p:txBody>
      </p:sp>
      <p:sp>
        <p:nvSpPr>
          <p:cNvPr id="7" name="Content Placeholder 6"/>
          <p:cNvSpPr txBox="1">
            <a:spLocks noGrp="1"/>
          </p:cNvSpPr>
          <p:nvPr>
            <p:ph idx="1"/>
          </p:nvPr>
        </p:nvSpPr>
        <p:spPr>
          <a:xfrm>
            <a:off x="611560" y="1059582"/>
            <a:ext cx="7416824" cy="3502497"/>
          </a:xfrm>
          <a:prstGeom prst="rect">
            <a:avLst/>
          </a:prstGeom>
          <a:noFill/>
        </p:spPr>
        <p:txBody>
          <a:bodyPr wrap="square" rtlCol="0">
            <a:spAutoFit/>
          </a:bodyPr>
          <a:lstStyle/>
          <a:p>
            <a:pPr algn="just"/>
            <a:r>
              <a:rPr lang="en-GB" sz="1600" dirty="0"/>
              <a:t>In the field of chemical processing of textiles, there are numerous problems associated with the vast majority of specific processes. Special attention should be paid to the problems related to the presence of dyes in the wastewater from the dyeing process and the possibilities of wastewater recycling. </a:t>
            </a:r>
          </a:p>
          <a:p>
            <a:pPr algn="just"/>
            <a:r>
              <a:rPr lang="en-GB" sz="1600" dirty="0"/>
              <a:t>One approach to solving environmental problems associated with dyeing and printing processes is to optimize existing technologies. Process efficiency is fundamentally linked to environmentally friendly technologies. Doing more with less" is the first step toward sustainability. </a:t>
            </a:r>
          </a:p>
          <a:p>
            <a:pPr algn="just"/>
            <a:r>
              <a:rPr lang="en-GB" sz="1600" dirty="0"/>
              <a:t>Producing quality products with less energy, raw and auxiliary materials, and generating little and non-toxic waste naturally leads to an increase in company profits and is good for the environment at the same time.</a:t>
            </a:r>
          </a:p>
          <a:p>
            <a:pPr algn="just"/>
            <a:r>
              <a:rPr lang="en-GB" sz="1600" dirty="0"/>
              <a:t>A second way is to develop completely new dyeing and printing technologies that ensure low water consumption, reduce the use of chemical auxiliaries, achieve a high degree of dye fixation and thus protect the environment.</a:t>
            </a:r>
          </a:p>
        </p:txBody>
      </p:sp>
    </p:spTree>
    <p:extLst>
      <p:ext uri="{BB962C8B-B14F-4D97-AF65-F5344CB8AC3E}">
        <p14:creationId xmlns:p14="http://schemas.microsoft.com/office/powerpoint/2010/main" val="141706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899592" y="411510"/>
            <a:ext cx="2232248" cy="360040"/>
          </a:xfrm>
        </p:spPr>
        <p:txBody>
          <a:bodyPr/>
          <a:lstStyle/>
          <a:p>
            <a:r>
              <a:rPr lang="en-GB" dirty="0"/>
              <a:t>4</a:t>
            </a:r>
            <a:r>
              <a:rPr lang="en-GB" baseline="30000" dirty="0"/>
              <a:t>th</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467544" y="1059582"/>
            <a:ext cx="5690970" cy="3296386"/>
          </a:xfrm>
        </p:spPr>
        <p:txBody>
          <a:bodyPr/>
          <a:lstStyle/>
          <a:p>
            <a:pPr algn="just">
              <a:spcBef>
                <a:spcPts val="600"/>
              </a:spcBef>
            </a:pPr>
            <a:r>
              <a:rPr lang="en-GB" sz="1600" dirty="0">
                <a:effectLst/>
                <a:ea typeface="Times New Roman" panose="02020603050405020304" pitchFamily="18" charset="0"/>
              </a:rPr>
              <a:t>Lect</a:t>
            </a:r>
            <a:r>
              <a:rPr lang="en-GB" sz="1600" dirty="0"/>
              <a:t>ure on “</a:t>
            </a:r>
            <a:r>
              <a:rPr lang="en-US" sz="1600" dirty="0">
                <a:ea typeface="Arial" panose="020B0604020202020204" pitchFamily="34" charset="0"/>
              </a:rPr>
              <a:t>Finishing in the Context of Sustainability</a:t>
            </a:r>
            <a:r>
              <a:rPr lang="en-US" sz="1600" dirty="0">
                <a:ea typeface="ＭＳ Ｐゴシック" panose="020B0600070205080204" pitchFamily="34" charset="-128"/>
                <a:cs typeface="Arial" panose="020B0604020202020204" pitchFamily="34" charset="0"/>
              </a:rPr>
              <a:t>’’</a:t>
            </a:r>
            <a:r>
              <a:rPr lang="en-GB" sz="1600" dirty="0">
                <a:effectLst/>
                <a:ea typeface="Times New Roman" panose="02020603050405020304" pitchFamily="18" charset="0"/>
              </a:rPr>
              <a:t>.</a:t>
            </a:r>
          </a:p>
          <a:p>
            <a:pPr algn="just" eaLnBrk="1" hangingPunct="1">
              <a:lnSpc>
                <a:spcPct val="100000"/>
              </a:lnSpc>
              <a:spcBef>
                <a:spcPts val="600"/>
              </a:spcBef>
            </a:pPr>
            <a:r>
              <a:rPr lang="en-GB" sz="1600" dirty="0"/>
              <a:t>The focus of the topic is to understand the main issues related to sustainability in textile finishing, namely: high wastewater and water consumption, low-maintenance finishing, potential environmental risks related to halogenated flame retardants, etc.</a:t>
            </a:r>
          </a:p>
          <a:p>
            <a:pPr algn="just" eaLnBrk="1" hangingPunct="1">
              <a:lnSpc>
                <a:spcPct val="100000"/>
              </a:lnSpc>
              <a:spcBef>
                <a:spcPts val="600"/>
              </a:spcBef>
            </a:pPr>
            <a:r>
              <a:rPr lang="en-GB" sz="1600" dirty="0"/>
              <a:t>One of the points covered in the unit is the issue of sustainability related to the use of textile auxiliaries.</a:t>
            </a:r>
          </a:p>
          <a:p>
            <a:pPr algn="just">
              <a:defRPr/>
            </a:pPr>
            <a:r>
              <a:rPr lang="en-GB" sz="1600" dirty="0"/>
              <a:t>The lecture provides information on the possibilities of optimizing existing technologies and replacing environmentally harmful products.</a:t>
            </a:r>
          </a:p>
          <a:p>
            <a:pPr algn="just">
              <a:defRPr/>
            </a:pPr>
            <a:r>
              <a:rPr lang="en-GB" sz="1600" dirty="0"/>
              <a:t>The module provides knowledge about the revolutionary new eco-friendly finishing technologies.</a:t>
            </a:r>
            <a:endParaRPr lang="en-GB" sz="1600" dirty="0">
              <a:solidFill>
                <a:srgbClr val="FF0000"/>
              </a:solidFill>
              <a:effectLst/>
              <a:ea typeface="Times New Roman" panose="02020603050405020304" pitchFamily="18" charset="0"/>
            </a:endParaRP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a:xfrm>
            <a:off x="3244974" y="4773612"/>
            <a:ext cx="3086100" cy="274637"/>
          </a:xfrm>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11</a:t>
            </a:fld>
            <a:endParaRPr lang="de-DE" altLang="de-DE" dirty="0"/>
          </a:p>
        </p:txBody>
      </p:sp>
      <p:pic>
        <p:nvPicPr>
          <p:cNvPr id="6" name="Picture 5"/>
          <p:cNvPicPr>
            <a:picLocks noChangeAspect="1"/>
          </p:cNvPicPr>
          <p:nvPr/>
        </p:nvPicPr>
        <p:blipFill>
          <a:blip r:embed="rId3"/>
          <a:stretch>
            <a:fillRect/>
          </a:stretch>
        </p:blipFill>
        <p:spPr>
          <a:xfrm>
            <a:off x="6309786" y="1383073"/>
            <a:ext cx="2232248" cy="2170607"/>
          </a:xfrm>
          <a:prstGeom prst="rect">
            <a:avLst/>
          </a:prstGeom>
        </p:spPr>
      </p:pic>
      <p:sp>
        <p:nvSpPr>
          <p:cNvPr id="9" name="Textfeld 20">
            <a:extLst>
              <a:ext uri="{FF2B5EF4-FFF2-40B4-BE49-F238E27FC236}">
                <a16:creationId xmlns:a16="http://schemas.microsoft.com/office/drawing/2014/main" id="{48731F63-FEE9-4B18-AF8E-BEAEF08A457C}"/>
              </a:ext>
            </a:extLst>
          </p:cNvPr>
          <p:cNvSpPr txBox="1">
            <a:spLocks noChangeArrowheads="1"/>
          </p:cNvSpPr>
          <p:nvPr/>
        </p:nvSpPr>
        <p:spPr bwMode="auto">
          <a:xfrm>
            <a:off x="6032500" y="3918902"/>
            <a:ext cx="3092949" cy="24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a:t>
            </a:r>
            <a:r>
              <a:rPr lang="en-US" altLang="de-DE" sz="1000" dirty="0"/>
              <a:t>ERTEA</a:t>
            </a:r>
            <a:r>
              <a:rPr lang="de-DE" altLang="de-DE" sz="1000" dirty="0"/>
              <a:t>, adapted from</a:t>
            </a:r>
            <a:r>
              <a:rPr lang="ro-RO" altLang="de-DE" sz="1000" dirty="0"/>
              <a:t> </a:t>
            </a:r>
            <a:r>
              <a:rPr lang="ro-RO" altLang="de-DE" sz="1000" dirty="0" err="1"/>
              <a:t>Musahara</a:t>
            </a:r>
            <a:r>
              <a:rPr lang="ro-RO" altLang="de-DE" sz="1000" dirty="0"/>
              <a:t> (2016)</a:t>
            </a:r>
            <a:endParaRPr lang="de-DE" altLang="de-DE" sz="1000" dirty="0"/>
          </a:p>
        </p:txBody>
      </p:sp>
    </p:spTree>
    <p:extLst>
      <p:ext uri="{BB962C8B-B14F-4D97-AF65-F5344CB8AC3E}">
        <p14:creationId xmlns:p14="http://schemas.microsoft.com/office/powerpoint/2010/main" val="186201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1043608" y="412967"/>
            <a:ext cx="4680520" cy="401844"/>
          </a:xfrm>
        </p:spPr>
        <p:txBody>
          <a:bodyPr/>
          <a:lstStyle/>
          <a:p>
            <a:r>
              <a:rPr lang="en-GB" dirty="0"/>
              <a:t>Reflections on 4</a:t>
            </a:r>
            <a:r>
              <a:rPr lang="en-GB" baseline="30000" dirty="0"/>
              <a:t>th</a:t>
            </a:r>
            <a:r>
              <a:rPr lang="en-GB" dirty="0"/>
              <a:t> Lecture</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12</a:t>
            </a:fld>
            <a:endParaRPr lang="de-DE" altLang="de-DE"/>
          </a:p>
        </p:txBody>
      </p:sp>
      <p:sp>
        <p:nvSpPr>
          <p:cNvPr id="3" name="Content Placeholder 2"/>
          <p:cNvSpPr>
            <a:spLocks noGrp="1"/>
          </p:cNvSpPr>
          <p:nvPr>
            <p:ph idx="1"/>
          </p:nvPr>
        </p:nvSpPr>
        <p:spPr>
          <a:xfrm>
            <a:off x="611560" y="1203598"/>
            <a:ext cx="7200800" cy="3117972"/>
          </a:xfrm>
        </p:spPr>
        <p:txBody>
          <a:bodyPr/>
          <a:lstStyle/>
          <a:p>
            <a:pPr marL="285750" indent="-285750" algn="just"/>
            <a:r>
              <a:rPr lang="en-GB" sz="1600" dirty="0"/>
              <a:t>The textile industry is one of the biggest polluters, which is why approaches to introduce environmentally friendly processing are increasingly in demand. Increased consumer awareness of pollution reduction is driving textile manufacturers to eliminate or at least reduce toxicity during the production and life cycle of textiles.</a:t>
            </a:r>
          </a:p>
          <a:p>
            <a:pPr marL="285750" indent="-285750" algn="just"/>
            <a:r>
              <a:rPr lang="en-GB" sz="1600" dirty="0"/>
              <a:t>Modern textile finishing aims to use sophisticated processes that are more environmentally friendly. Nanotechnology has revolutionized the textile industry in recent decades by providing a new way to add new properties to the textile surface without affecting other properties.</a:t>
            </a:r>
          </a:p>
          <a:p>
            <a:pPr marL="285750" indent="-285750" algn="just"/>
            <a:r>
              <a:rPr lang="en-GB" sz="1600" dirty="0"/>
              <a:t>Although the use of nanotechnology is generally considered to be environmentally friendly, future research should aim to investigate in detail the environmental aspects of the use of nanoparticles.</a:t>
            </a:r>
            <a:endParaRPr lang="en-US" sz="1600" dirty="0"/>
          </a:p>
        </p:txBody>
      </p:sp>
    </p:spTree>
    <p:extLst>
      <p:ext uri="{BB962C8B-B14F-4D97-AF65-F5344CB8AC3E}">
        <p14:creationId xmlns:p14="http://schemas.microsoft.com/office/powerpoint/2010/main" val="293702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628650" y="123478"/>
            <a:ext cx="7886700" cy="993775"/>
          </a:xfrm>
        </p:spPr>
        <p:txBody>
          <a:bodyPr/>
          <a:lstStyle/>
          <a:p>
            <a:r>
              <a:rPr lang="en-GB" dirty="0"/>
              <a:t>5</a:t>
            </a:r>
            <a:r>
              <a:rPr lang="en-GB" baseline="30000" dirty="0"/>
              <a:t>th</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282362" y="1110046"/>
            <a:ext cx="5832648" cy="3240361"/>
          </a:xfrm>
        </p:spPr>
        <p:txBody>
          <a:bodyPr/>
          <a:lstStyle/>
          <a:p>
            <a:pPr algn="just"/>
            <a:r>
              <a:rPr lang="en-GB" sz="1600" dirty="0">
                <a:solidFill>
                  <a:srgbClr val="000000"/>
                </a:solidFill>
                <a:effectLst/>
                <a:latin typeface="Calibri" panose="020F0502020204030204" pitchFamily="34" charset="0"/>
                <a:ea typeface="Times New Roman" panose="02020603050405020304" pitchFamily="18" charset="0"/>
              </a:rPr>
              <a:t>Lect</a:t>
            </a:r>
            <a:r>
              <a:rPr lang="en-GB" sz="1600" dirty="0">
                <a:solidFill>
                  <a:srgbClr val="000000"/>
                </a:solidFill>
                <a:latin typeface="Calibri" panose="020F0502020204030204" pitchFamily="34" charset="0"/>
              </a:rPr>
              <a:t>ure on “</a:t>
            </a:r>
            <a:r>
              <a:rPr lang="en-US" sz="1600" dirty="0">
                <a:ea typeface="Arial" panose="020B0604020202020204" pitchFamily="34" charset="0"/>
              </a:rPr>
              <a:t>Fashion Design in the Context of Sustainability (Part 1)</a:t>
            </a:r>
            <a:r>
              <a:rPr lang="en-GB" sz="1600" dirty="0">
                <a:solidFill>
                  <a:srgbClr val="000000"/>
                </a:solidFill>
                <a:effectLst/>
                <a:latin typeface="Calibri" panose="020F0502020204030204" pitchFamily="34" charset="0"/>
                <a:ea typeface="Times New Roman" panose="02020603050405020304" pitchFamily="18" charset="0"/>
              </a:rPr>
              <a:t>”. </a:t>
            </a:r>
          </a:p>
          <a:p>
            <a:pPr algn="just"/>
            <a:r>
              <a:rPr lang="en-GB" sz="1600" dirty="0"/>
              <a:t>The unit deals with the argumentation regarding the need for sustainable approaches in the fashion and textile industry and sustainable fashion approaches.</a:t>
            </a:r>
          </a:p>
          <a:p>
            <a:pPr algn="just"/>
            <a:r>
              <a:rPr lang="en-GB" sz="1600" dirty="0"/>
              <a:t>It explains the role of design and fashion designers in sustainable development and useful tools in design for sustainability.</a:t>
            </a:r>
          </a:p>
          <a:p>
            <a:pPr algn="just"/>
            <a:r>
              <a:rPr lang="en-GB" sz="1600" dirty="0"/>
              <a:t>The module discusses why education is an important factor in creating a truly sustainable fashion industry by teaching young designers to design with low waste and consider the product life cycle.</a:t>
            </a:r>
          </a:p>
          <a:p>
            <a:pPr algn="just"/>
            <a:r>
              <a:rPr lang="en-GB" sz="1600" dirty="0"/>
              <a:t>Success stories and practices that can serve as inspiration for young designers are presented.</a:t>
            </a:r>
            <a:endParaRPr lang="en-GB" sz="1600" dirty="0">
              <a:solidFill>
                <a:srgbClr val="000000"/>
              </a:solidFill>
              <a:effectLst/>
              <a:latin typeface="Calibri" panose="020F0502020204030204" pitchFamily="34" charset="0"/>
              <a:ea typeface="Times New Roman" panose="02020603050405020304" pitchFamily="18" charset="0"/>
            </a:endParaRP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13</a:t>
            </a:fld>
            <a:endParaRPr lang="de-DE" altLang="de-DE"/>
          </a:p>
        </p:txBody>
      </p:sp>
      <p:pic>
        <p:nvPicPr>
          <p:cNvPr id="1028" name="Picture 4" descr="https://lh6.googleusercontent.com/Qv-BiO7lGMRELLVEtdGRx2gwuFaKNHWlCWaEDhvo_V1ywg1ijpUBHTTbbcgmV_9s3kOdtVPT_JluvDvChNE4FN220EeH53CnqniU_I-aY3g9Kto5j6xlzH7LUs1De-yzFiwEaCZM2f6WV-O2lc0A=nw"/>
          <p:cNvPicPr>
            <a:picLocks noChangeAspect="1" noChangeArrowheads="1"/>
          </p:cNvPicPr>
          <p:nvPr/>
        </p:nvPicPr>
        <p:blipFill rotWithShape="1">
          <a:blip r:embed="rId3">
            <a:extLst>
              <a:ext uri="{28A0092B-C50C-407E-A947-70E740481C1C}">
                <a14:useLocalDpi xmlns:a14="http://schemas.microsoft.com/office/drawing/2010/main" val="0"/>
              </a:ext>
            </a:extLst>
          </a:blip>
          <a:srcRect l="6061" t="2306" r="6061" b="3181"/>
          <a:stretch/>
        </p:blipFill>
        <p:spPr bwMode="auto">
          <a:xfrm>
            <a:off x="6313551" y="987573"/>
            <a:ext cx="2088232" cy="29523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4658" y="4012490"/>
            <a:ext cx="1834798" cy="430887"/>
          </a:xfrm>
          <a:prstGeom prst="rect">
            <a:avLst/>
          </a:prstGeom>
        </p:spPr>
        <p:txBody>
          <a:bodyPr wrap="square">
            <a:spAutoFit/>
          </a:bodyPr>
          <a:lstStyle/>
          <a:p>
            <a:pPr algn="ctr">
              <a:spcBef>
                <a:spcPts val="0"/>
              </a:spcBef>
              <a:spcAft>
                <a:spcPts val="0"/>
              </a:spcAft>
            </a:pPr>
            <a:r>
              <a:rPr lang="en-GB" sz="1100" b="1" dirty="0">
                <a:solidFill>
                  <a:srgbClr val="000000"/>
                </a:solidFill>
                <a:latin typeface="+mn-lt"/>
              </a:rPr>
              <a:t>CC BY-NC-ND – Designer </a:t>
            </a:r>
            <a:endParaRPr lang="en-GB" sz="1100" b="1" dirty="0">
              <a:latin typeface="+mn-lt"/>
            </a:endParaRPr>
          </a:p>
          <a:p>
            <a:pPr algn="ctr">
              <a:spcBef>
                <a:spcPts val="0"/>
              </a:spcBef>
              <a:spcAft>
                <a:spcPts val="0"/>
              </a:spcAft>
            </a:pPr>
            <a:r>
              <a:rPr lang="en-GB" sz="1100" b="1" dirty="0" err="1">
                <a:solidFill>
                  <a:srgbClr val="000000"/>
                </a:solidFill>
                <a:latin typeface="+mn-lt"/>
              </a:rPr>
              <a:t>Constantin</a:t>
            </a:r>
            <a:r>
              <a:rPr lang="en-GB" sz="1100" b="1" dirty="0">
                <a:solidFill>
                  <a:srgbClr val="000000"/>
                </a:solidFill>
                <a:latin typeface="+mn-lt"/>
              </a:rPr>
              <a:t> </a:t>
            </a:r>
            <a:r>
              <a:rPr lang="en-GB" sz="1100" b="1" dirty="0" err="1">
                <a:solidFill>
                  <a:srgbClr val="000000"/>
                </a:solidFill>
                <a:latin typeface="+mn-lt"/>
              </a:rPr>
              <a:t>Ciprian</a:t>
            </a:r>
            <a:r>
              <a:rPr lang="en-GB" sz="1100" b="1" dirty="0">
                <a:solidFill>
                  <a:srgbClr val="000000"/>
                </a:solidFill>
                <a:latin typeface="+mn-lt"/>
              </a:rPr>
              <a:t> </a:t>
            </a:r>
            <a:r>
              <a:rPr lang="en-GB" sz="1100" b="1" dirty="0" err="1">
                <a:solidFill>
                  <a:srgbClr val="000000"/>
                </a:solidFill>
                <a:latin typeface="+mn-lt"/>
              </a:rPr>
              <a:t>Irimia</a:t>
            </a:r>
            <a:endParaRPr lang="en-GB" sz="1100" b="1" dirty="0">
              <a:latin typeface="+mn-lt"/>
            </a:endParaRPr>
          </a:p>
        </p:txBody>
      </p:sp>
    </p:spTree>
    <p:extLst>
      <p:ext uri="{BB962C8B-B14F-4D97-AF65-F5344CB8AC3E}">
        <p14:creationId xmlns:p14="http://schemas.microsoft.com/office/powerpoint/2010/main" val="219559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D78CD-BF28-5D80-0E85-37D30510A70A}"/>
              </a:ext>
            </a:extLst>
          </p:cNvPr>
          <p:cNvSpPr>
            <a:spLocks noGrp="1"/>
          </p:cNvSpPr>
          <p:nvPr>
            <p:ph type="title"/>
          </p:nvPr>
        </p:nvSpPr>
        <p:spPr>
          <a:xfrm>
            <a:off x="971600" y="123478"/>
            <a:ext cx="4850518" cy="625673"/>
          </a:xfrm>
        </p:spPr>
        <p:txBody>
          <a:bodyPr/>
          <a:lstStyle/>
          <a:p>
            <a:r>
              <a:rPr lang="en-GB" dirty="0"/>
              <a:t>Reflections on 5</a:t>
            </a:r>
            <a:r>
              <a:rPr lang="en-GB" baseline="30000" dirty="0"/>
              <a:t>th</a:t>
            </a:r>
            <a:r>
              <a:rPr lang="en-GB" dirty="0"/>
              <a:t> Lecture</a:t>
            </a:r>
          </a:p>
        </p:txBody>
      </p:sp>
      <p:sp>
        <p:nvSpPr>
          <p:cNvPr id="4" name="Fußzeilenplatzhalter 3">
            <a:extLst>
              <a:ext uri="{FF2B5EF4-FFF2-40B4-BE49-F238E27FC236}">
                <a16:creationId xmlns:a16="http://schemas.microsoft.com/office/drawing/2014/main" id="{6C7807B4-5EC8-9B34-2C41-23C05223D26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4C67708-4749-5309-396D-1934D5F90C13}"/>
              </a:ext>
            </a:extLst>
          </p:cNvPr>
          <p:cNvSpPr>
            <a:spLocks noGrp="1"/>
          </p:cNvSpPr>
          <p:nvPr>
            <p:ph type="sldNum" sz="quarter" idx="12"/>
          </p:nvPr>
        </p:nvSpPr>
        <p:spPr/>
        <p:txBody>
          <a:bodyPr/>
          <a:lstStyle/>
          <a:p>
            <a:pPr>
              <a:defRPr/>
            </a:pPr>
            <a:fld id="{4D0F6B73-5147-FC40-8374-9DD4EA2EE955}" type="slidenum">
              <a:rPr lang="de-DE" altLang="de-DE" smtClean="0"/>
              <a:pPr>
                <a:defRPr/>
              </a:pPr>
              <a:t>14</a:t>
            </a:fld>
            <a:endParaRPr lang="de-DE" altLang="de-DE"/>
          </a:p>
        </p:txBody>
      </p:sp>
      <p:sp>
        <p:nvSpPr>
          <p:cNvPr id="6" name="Content Placeholder 5"/>
          <p:cNvSpPr>
            <a:spLocks noGrp="1"/>
          </p:cNvSpPr>
          <p:nvPr>
            <p:ph idx="1"/>
          </p:nvPr>
        </p:nvSpPr>
        <p:spPr>
          <a:xfrm>
            <a:off x="611560" y="808589"/>
            <a:ext cx="7327726" cy="2528267"/>
          </a:xfrm>
        </p:spPr>
        <p:txBody>
          <a:bodyPr/>
          <a:lstStyle/>
          <a:p>
            <a:r>
              <a:rPr lang="en-GB" sz="1600" dirty="0"/>
              <a:t>Launched in May 2016, the European Clothing Action Plan aims to encourage industry, academics and </a:t>
            </a:r>
            <a:r>
              <a:rPr lang="en-GB" sz="1600" dirty="0" err="1"/>
              <a:t>creatives</a:t>
            </a:r>
            <a:r>
              <a:rPr lang="en-GB" sz="1600" dirty="0"/>
              <a:t> to rethink how we design and make products, how we use and consume products, and to redefine the reuse and recycling of those products. Recycling and </a:t>
            </a:r>
            <a:r>
              <a:rPr lang="en-GB" sz="1600" dirty="0" err="1"/>
              <a:t>upcycling</a:t>
            </a:r>
            <a:r>
              <a:rPr lang="en-GB" sz="1600" dirty="0"/>
              <a:t> play a major role in the sustainability criteria of  economic, environmental and social dimensions. </a:t>
            </a:r>
          </a:p>
          <a:p>
            <a:r>
              <a:rPr lang="en-GB" sz="1600" dirty="0"/>
              <a:t>The fashion industry can take a collaborative approach to design and production to accelerate sustainable design and innovation across the industry.</a:t>
            </a:r>
          </a:p>
          <a:p>
            <a:r>
              <a:rPr lang="en-GB" sz="1600" dirty="0"/>
              <a:t>Industry and education can develop a symbiotic relationship that can lead the fashion industry to a sustainable future.</a:t>
            </a:r>
          </a:p>
          <a:p>
            <a:r>
              <a:rPr lang="en-GB" sz="1600" dirty="0"/>
              <a:t>Education is an important factor in creating a truly sustainable fashion industry by teaching young designers to design with low waste and consider the product life cycle.</a:t>
            </a:r>
          </a:p>
          <a:p>
            <a:r>
              <a:rPr lang="en-GB" sz="1600" dirty="0"/>
              <a:t>Sustainable approaches and practises in the operations of designers can help reduce the amount of microfiber released into the environment, reduce toxic waste and support animal welfare, develop clothing that is distinctive and unique, put less strain on the planet's resources, and do no harm to people.</a:t>
            </a:r>
            <a:br>
              <a:rPr lang="en-GB" sz="1600" dirty="0"/>
            </a:br>
            <a:endParaRPr lang="en-GB" sz="1600" dirty="0"/>
          </a:p>
        </p:txBody>
      </p:sp>
    </p:spTree>
    <p:extLst>
      <p:ext uri="{BB962C8B-B14F-4D97-AF65-F5344CB8AC3E}">
        <p14:creationId xmlns:p14="http://schemas.microsoft.com/office/powerpoint/2010/main" val="17967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628650" y="123478"/>
            <a:ext cx="7886700" cy="993775"/>
          </a:xfrm>
        </p:spPr>
        <p:txBody>
          <a:bodyPr/>
          <a:lstStyle/>
          <a:p>
            <a:r>
              <a:rPr lang="en-GB" dirty="0"/>
              <a:t>6</a:t>
            </a:r>
            <a:r>
              <a:rPr lang="en-GB" baseline="30000" dirty="0"/>
              <a:t>th</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467544" y="1131590"/>
            <a:ext cx="6264696" cy="3001937"/>
          </a:xfrm>
        </p:spPr>
        <p:txBody>
          <a:bodyPr/>
          <a:lstStyle/>
          <a:p>
            <a:pPr algn="just"/>
            <a:r>
              <a:rPr lang="en-GB" sz="1600" dirty="0">
                <a:solidFill>
                  <a:srgbClr val="000000"/>
                </a:solidFill>
                <a:effectLst/>
                <a:latin typeface="Calibri" panose="020F0502020204030204" pitchFamily="34" charset="0"/>
                <a:ea typeface="Times New Roman" panose="02020603050405020304" pitchFamily="18" charset="0"/>
              </a:rPr>
              <a:t>Lect</a:t>
            </a:r>
            <a:r>
              <a:rPr lang="en-GB" sz="1600" dirty="0">
                <a:solidFill>
                  <a:srgbClr val="000000"/>
                </a:solidFill>
                <a:latin typeface="Calibri" panose="020F0502020204030204" pitchFamily="34" charset="0"/>
              </a:rPr>
              <a:t>ure on “</a:t>
            </a:r>
            <a:r>
              <a:rPr lang="en-US" sz="1600" dirty="0">
                <a:ea typeface="Arial" panose="020B0604020202020204" pitchFamily="34" charset="0"/>
              </a:rPr>
              <a:t>Fashion Design in the Context of Sustainability (Part 2)</a:t>
            </a:r>
            <a:r>
              <a:rPr lang="en-GB" sz="1600" dirty="0">
                <a:solidFill>
                  <a:srgbClr val="000000"/>
                </a:solidFill>
                <a:effectLst/>
                <a:latin typeface="Calibri" panose="020F0502020204030204" pitchFamily="34" charset="0"/>
                <a:ea typeface="Times New Roman" panose="02020603050405020304" pitchFamily="18" charset="0"/>
              </a:rPr>
              <a:t>”. </a:t>
            </a:r>
          </a:p>
          <a:p>
            <a:pPr algn="just"/>
            <a:r>
              <a:rPr lang="en-GB" sz="1600" dirty="0">
                <a:solidFill>
                  <a:srgbClr val="000000"/>
                </a:solidFill>
                <a:latin typeface="Calibri" panose="020F0502020204030204" pitchFamily="34" charset="0"/>
                <a:ea typeface="Times New Roman" panose="02020603050405020304" pitchFamily="18" charset="0"/>
              </a:rPr>
              <a:t>The teaching unit </a:t>
            </a:r>
            <a:r>
              <a:rPr lang="en-GB" sz="1600" dirty="0">
                <a:solidFill>
                  <a:srgbClr val="000000"/>
                </a:solidFill>
                <a:latin typeface="Calibri" panose="020F0502020204030204" pitchFamily="34" charset="0"/>
              </a:rPr>
              <a:t>teaches about </a:t>
            </a:r>
            <a:r>
              <a:rPr lang="en-US" sz="1600" dirty="0">
                <a:solidFill>
                  <a:srgbClr val="000000"/>
                </a:solidFill>
                <a:latin typeface="Calibri" panose="020F0502020204030204" pitchFamily="34" charset="0"/>
              </a:rPr>
              <a:t>the slow fashion, based on the long life fashion elements: different types of drapes, other 3D elements, peplums, and non volume silhouettes.</a:t>
            </a:r>
          </a:p>
          <a:p>
            <a:pPr algn="just"/>
            <a:r>
              <a:rPr lang="en-US" sz="1600" dirty="0">
                <a:solidFill>
                  <a:srgbClr val="000000"/>
                </a:solidFill>
                <a:latin typeface="Calibri" panose="020F0502020204030204" pitchFamily="34" charset="0"/>
              </a:rPr>
              <a:t>The lecture gives information about applying of the golden ratio and Fibonacci sequence as sustainable proportions in fashion design.</a:t>
            </a:r>
          </a:p>
          <a:p>
            <a:pPr algn="just"/>
            <a:r>
              <a:rPr lang="en-US" sz="1600" dirty="0">
                <a:solidFill>
                  <a:srgbClr val="000000"/>
                </a:solidFill>
                <a:latin typeface="Calibri" panose="020F0502020204030204" pitchFamily="34" charset="0"/>
              </a:rPr>
              <a:t>The topic teaches the students to design clothes applying sustainable long life fashion elements: different types of drapes, other 3D elements, peplums and combined silhouettes. </a:t>
            </a:r>
          </a:p>
          <a:p>
            <a:pPr algn="just"/>
            <a:r>
              <a:rPr lang="en-GB" sz="1600" dirty="0">
                <a:solidFill>
                  <a:srgbClr val="000000"/>
                </a:solidFill>
                <a:latin typeface="Calibri" panose="020F0502020204030204" pitchFamily="34" charset="0"/>
              </a:rPr>
              <a:t>The unit also</a:t>
            </a:r>
            <a:r>
              <a:rPr lang="bg-BG" sz="16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trains</a:t>
            </a:r>
            <a:r>
              <a:rPr lang="en-GB" sz="1600" dirty="0">
                <a:solidFill>
                  <a:srgbClr val="000000"/>
                </a:solidFill>
                <a:latin typeface="Calibri" panose="020F0502020204030204" pitchFamily="34" charset="0"/>
              </a:rPr>
              <a:t> the students to </a:t>
            </a:r>
            <a:r>
              <a:rPr lang="en-US" sz="1600" dirty="0">
                <a:solidFill>
                  <a:srgbClr val="000000"/>
                </a:solidFill>
                <a:latin typeface="Calibri" panose="020F0502020204030204" pitchFamily="34" charset="0"/>
              </a:rPr>
              <a:t>design clothes, textiles and  accessories using sustainable proportions of the golden ratio and Fibonacci sequence, and applying geometrical figures and tiles, based on the golden ratio and Fibonacci sequence.</a:t>
            </a:r>
            <a:endParaRPr lang="en-GB" sz="1600" dirty="0">
              <a:solidFill>
                <a:srgbClr val="000000"/>
              </a:solidFill>
              <a:latin typeface="Calibri" panose="020F0502020204030204" pitchFamily="34" charset="0"/>
            </a:endParaRP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15</a:t>
            </a:fld>
            <a:endParaRPr lang="de-DE" altLang="de-DE"/>
          </a:p>
        </p:txBody>
      </p:sp>
      <p:pic>
        <p:nvPicPr>
          <p:cNvPr id="8" name="Picture 9" descr="C:\Users\Julieta\Desktop\2021-03-21\052+.jpg">
            <a:extLst>
              <a:ext uri="{FF2B5EF4-FFF2-40B4-BE49-F238E27FC236}">
                <a16:creationId xmlns:a16="http://schemas.microsoft.com/office/drawing/2014/main" id="{48B345A8-0E3B-41FF-9EA5-99B6158BBE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l="32350" t="3798" r="26108" b="8841"/>
          <a:stretch>
            <a:fillRect/>
          </a:stretch>
        </p:blipFill>
        <p:spPr bwMode="auto">
          <a:xfrm>
            <a:off x="6804248" y="483518"/>
            <a:ext cx="1432933"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6">
            <a:extLst>
              <a:ext uri="{FF2B5EF4-FFF2-40B4-BE49-F238E27FC236}">
                <a16:creationId xmlns:a16="http://schemas.microsoft.com/office/drawing/2014/main" id="{D64D0A66-682D-4FE1-AED9-D6A8C54E8315}"/>
              </a:ext>
            </a:extLst>
          </p:cNvPr>
          <p:cNvSpPr txBox="1">
            <a:spLocks noChangeArrowheads="1"/>
          </p:cNvSpPr>
          <p:nvPr/>
        </p:nvSpPr>
        <p:spPr bwMode="auto">
          <a:xfrm rot="-5400000">
            <a:off x="7551365" y="3204592"/>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 Ilieva</a:t>
            </a:r>
          </a:p>
        </p:txBody>
      </p:sp>
    </p:spTree>
    <p:extLst>
      <p:ext uri="{BB962C8B-B14F-4D97-AF65-F5344CB8AC3E}">
        <p14:creationId xmlns:p14="http://schemas.microsoft.com/office/powerpoint/2010/main" val="411057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D78CD-BF28-5D80-0E85-37D30510A70A}"/>
              </a:ext>
            </a:extLst>
          </p:cNvPr>
          <p:cNvSpPr>
            <a:spLocks noGrp="1"/>
          </p:cNvSpPr>
          <p:nvPr>
            <p:ph type="title"/>
          </p:nvPr>
        </p:nvSpPr>
        <p:spPr>
          <a:xfrm>
            <a:off x="628650" y="195486"/>
            <a:ext cx="7886700" cy="993775"/>
          </a:xfrm>
        </p:spPr>
        <p:txBody>
          <a:bodyPr/>
          <a:lstStyle/>
          <a:p>
            <a:r>
              <a:rPr lang="en-GB" dirty="0"/>
              <a:t>Reflections on 6</a:t>
            </a:r>
            <a:r>
              <a:rPr lang="en-GB" baseline="30000" dirty="0"/>
              <a:t>th</a:t>
            </a:r>
            <a:r>
              <a:rPr lang="en-GB" dirty="0"/>
              <a:t> Lecture</a:t>
            </a:r>
          </a:p>
        </p:txBody>
      </p:sp>
      <p:sp>
        <p:nvSpPr>
          <p:cNvPr id="3" name="Inhaltsplatzhalter 2">
            <a:extLst>
              <a:ext uri="{FF2B5EF4-FFF2-40B4-BE49-F238E27FC236}">
                <a16:creationId xmlns:a16="http://schemas.microsoft.com/office/drawing/2014/main" id="{C718C86B-E03A-DA03-24A2-FC9BA9F5BB28}"/>
              </a:ext>
            </a:extLst>
          </p:cNvPr>
          <p:cNvSpPr>
            <a:spLocks noGrp="1"/>
          </p:cNvSpPr>
          <p:nvPr>
            <p:ph idx="1"/>
          </p:nvPr>
        </p:nvSpPr>
        <p:spPr>
          <a:xfrm>
            <a:off x="628650" y="1203598"/>
            <a:ext cx="7725594" cy="3056914"/>
          </a:xfrm>
        </p:spPr>
        <p:txBody>
          <a:bodyPr/>
          <a:lstStyle/>
          <a:p>
            <a:pPr algn="just"/>
            <a:r>
              <a:rPr lang="en-US" sz="1600" dirty="0">
                <a:latin typeface="Calibri" panose="020F0502020204030204" pitchFamily="34" charset="0"/>
                <a:ea typeface="Times New Roman" panose="02020603050405020304" pitchFamily="18" charset="0"/>
              </a:rPr>
              <a:t>A study on the application of the long life fashion elements in design of women’s clothes shows some reasons for their sustainability in trends: </a:t>
            </a:r>
          </a:p>
          <a:p>
            <a:pPr marL="465137" lvl="1" indent="-285750" algn="just">
              <a:buFont typeface="Calibri" panose="020F0502020204030204" pitchFamily="34" charset="0"/>
              <a:buChar char="▪"/>
            </a:pPr>
            <a:r>
              <a:rPr lang="en-US" sz="1600" dirty="0">
                <a:latin typeface="Calibri" panose="020F0502020204030204" pitchFamily="34" charset="0"/>
                <a:ea typeface="Times New Roman" panose="02020603050405020304" pitchFamily="18" charset="0"/>
              </a:rPr>
              <a:t>They are with high aesthetic value and are elegant and feminine ones. </a:t>
            </a:r>
          </a:p>
          <a:p>
            <a:pPr marL="465137" lvl="1" indent="-285750" algn="just">
              <a:buFont typeface="Calibri" panose="020F0502020204030204" pitchFamily="34" charset="0"/>
              <a:buChar char="▪"/>
            </a:pPr>
            <a:r>
              <a:rPr lang="en-US" sz="1600" dirty="0">
                <a:latin typeface="Calibri" panose="020F0502020204030204" pitchFamily="34" charset="0"/>
                <a:ea typeface="Times New Roman" panose="02020603050405020304" pitchFamily="18" charset="0"/>
              </a:rPr>
              <a:t>They can be combined easily each other or with other elements of fashion design.</a:t>
            </a:r>
          </a:p>
          <a:p>
            <a:pPr algn="just"/>
            <a:r>
              <a:rPr lang="en-US" sz="1600" dirty="0">
                <a:latin typeface="Calibri" panose="020F0502020204030204" pitchFamily="34" charset="0"/>
                <a:ea typeface="Times New Roman" panose="02020603050405020304" pitchFamily="18" charset="0"/>
              </a:rPr>
              <a:t>The applying of the sustainable golden ratio and Fibonacci sequence proportions gives beauty, harmony and sustainability in fashion design of clothes and accessories, and textile design. </a:t>
            </a:r>
          </a:p>
          <a:p>
            <a:pPr algn="just"/>
            <a:r>
              <a:rPr lang="en-US" sz="1600" dirty="0">
                <a:latin typeface="Calibri" panose="020F0502020204030204" pitchFamily="34" charset="0"/>
                <a:ea typeface="Times New Roman" panose="02020603050405020304" pitchFamily="18" charset="0"/>
              </a:rPr>
              <a:t>The use of the golden section and Fibonacci series bring aesthetics in designs, based on different sustainable conceptions (zero waste, upcycled, circular designs, etc.) and can be applied as emphasizers of the long life fashion elements. </a:t>
            </a:r>
          </a:p>
          <a:p>
            <a:endParaRPr lang="en-GB" sz="1600" dirty="0">
              <a:effectLst/>
              <a:latin typeface="Calibri" panose="020F0502020204030204" pitchFamily="34" charset="0"/>
              <a:ea typeface="Times New Roman" panose="02020603050405020304" pitchFamily="18" charset="0"/>
            </a:endParaRPr>
          </a:p>
          <a:p>
            <a:endParaRPr lang="en-GB" sz="1600" dirty="0"/>
          </a:p>
        </p:txBody>
      </p:sp>
      <p:sp>
        <p:nvSpPr>
          <p:cNvPr id="4" name="Fußzeilenplatzhalter 3">
            <a:extLst>
              <a:ext uri="{FF2B5EF4-FFF2-40B4-BE49-F238E27FC236}">
                <a16:creationId xmlns:a16="http://schemas.microsoft.com/office/drawing/2014/main" id="{6C7807B4-5EC8-9B34-2C41-23C05223D26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4C67708-4749-5309-396D-1934D5F90C13}"/>
              </a:ext>
            </a:extLst>
          </p:cNvPr>
          <p:cNvSpPr>
            <a:spLocks noGrp="1"/>
          </p:cNvSpPr>
          <p:nvPr>
            <p:ph type="sldNum" sz="quarter" idx="12"/>
          </p:nvPr>
        </p:nvSpPr>
        <p:spPr/>
        <p:txBody>
          <a:bodyPr/>
          <a:lstStyle/>
          <a:p>
            <a:pPr>
              <a:defRPr/>
            </a:pPr>
            <a:fld id="{4D0F6B73-5147-FC40-8374-9DD4EA2EE955}" type="slidenum">
              <a:rPr lang="de-DE" altLang="de-DE" smtClean="0"/>
              <a:pPr>
                <a:defRPr/>
              </a:pPr>
              <a:t>16</a:t>
            </a:fld>
            <a:endParaRPr lang="de-DE" altLang="de-DE"/>
          </a:p>
        </p:txBody>
      </p:sp>
    </p:spTree>
    <p:extLst>
      <p:ext uri="{BB962C8B-B14F-4D97-AF65-F5344CB8AC3E}">
        <p14:creationId xmlns:p14="http://schemas.microsoft.com/office/powerpoint/2010/main" val="50586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B41A7-0B12-D62E-E49A-81886B6AD764}"/>
              </a:ext>
            </a:extLst>
          </p:cNvPr>
          <p:cNvSpPr>
            <a:spLocks noGrp="1"/>
          </p:cNvSpPr>
          <p:nvPr>
            <p:ph type="title"/>
          </p:nvPr>
        </p:nvSpPr>
        <p:spPr>
          <a:xfrm>
            <a:off x="628650" y="65807"/>
            <a:ext cx="7886700" cy="993775"/>
          </a:xfrm>
        </p:spPr>
        <p:txBody>
          <a:bodyPr/>
          <a:lstStyle/>
          <a:p>
            <a:r>
              <a:rPr lang="en-GB" dirty="0"/>
              <a:t>7</a:t>
            </a:r>
            <a:r>
              <a:rPr lang="en-GB" baseline="30000" dirty="0"/>
              <a:t>th</a:t>
            </a:r>
            <a:r>
              <a:rPr lang="en-GB" dirty="0"/>
              <a:t> Lecture</a:t>
            </a:r>
          </a:p>
        </p:txBody>
      </p:sp>
      <p:sp>
        <p:nvSpPr>
          <p:cNvPr id="3" name="Inhaltsplatzhalter 2">
            <a:extLst>
              <a:ext uri="{FF2B5EF4-FFF2-40B4-BE49-F238E27FC236}">
                <a16:creationId xmlns:a16="http://schemas.microsoft.com/office/drawing/2014/main" id="{4641DE50-BD14-E3B0-8F7A-70583E4129C2}"/>
              </a:ext>
            </a:extLst>
          </p:cNvPr>
          <p:cNvSpPr>
            <a:spLocks noGrp="1"/>
          </p:cNvSpPr>
          <p:nvPr>
            <p:ph idx="1"/>
          </p:nvPr>
        </p:nvSpPr>
        <p:spPr>
          <a:xfrm>
            <a:off x="542384" y="1059582"/>
            <a:ext cx="4749695" cy="3672408"/>
          </a:xfrm>
        </p:spPr>
        <p:txBody>
          <a:bodyPr/>
          <a:lstStyle/>
          <a:p>
            <a:pPr algn="just"/>
            <a:r>
              <a:rPr lang="en-GB" sz="1600" dirty="0">
                <a:solidFill>
                  <a:srgbClr val="000000"/>
                </a:solidFill>
                <a:latin typeface="Calibri" panose="020F0502020204030204" pitchFamily="34" charset="0"/>
              </a:rPr>
              <a:t>Lecture on “</a:t>
            </a:r>
            <a:r>
              <a:rPr lang="en-US" sz="1600" dirty="0">
                <a:solidFill>
                  <a:srgbClr val="000000"/>
                </a:solidFill>
                <a:latin typeface="Calibri" panose="020F0502020204030204" pitchFamily="34" charset="0"/>
              </a:rPr>
              <a:t>Pattern Making in the Context of Sustainability</a:t>
            </a:r>
            <a:r>
              <a:rPr lang="en-GB" sz="1600" dirty="0">
                <a:solidFill>
                  <a:srgbClr val="000000"/>
                </a:solidFill>
                <a:latin typeface="Calibri" panose="020F0502020204030204" pitchFamily="34" charset="0"/>
              </a:rPr>
              <a:t>”.</a:t>
            </a:r>
          </a:p>
          <a:p>
            <a:pPr algn="just"/>
            <a:r>
              <a:rPr lang="en-GB" sz="1600" dirty="0">
                <a:solidFill>
                  <a:srgbClr val="000000"/>
                </a:solidFill>
                <a:latin typeface="Calibri" panose="020F0502020204030204" pitchFamily="34" charset="0"/>
              </a:rPr>
              <a:t>The unit teaches how to </a:t>
            </a:r>
            <a:r>
              <a:rPr lang="en-US" sz="1600" dirty="0">
                <a:solidFill>
                  <a:srgbClr val="000000"/>
                </a:solidFill>
                <a:latin typeface="Calibri" panose="020F0502020204030204" pitchFamily="34" charset="0"/>
              </a:rPr>
              <a:t>make correct patterns of women’s clothes with sustainable long life fashion elements of all types of drapes using facilitated constructional sequences and easy calculations and to make accurate patterns of women’s clothes with long life fashion element of peplum.</a:t>
            </a:r>
          </a:p>
          <a:p>
            <a:pPr algn="just"/>
            <a:r>
              <a:rPr lang="en-GB" sz="1600" dirty="0">
                <a:solidFill>
                  <a:srgbClr val="000000"/>
                </a:solidFill>
                <a:latin typeface="Calibri" panose="020F0502020204030204" pitchFamily="34" charset="0"/>
              </a:rPr>
              <a:t>The lecture trains how </a:t>
            </a:r>
            <a:r>
              <a:rPr lang="en-US" sz="1600" dirty="0">
                <a:solidFill>
                  <a:srgbClr val="000000"/>
                </a:solidFill>
                <a:latin typeface="Calibri" panose="020F0502020204030204" pitchFamily="34" charset="0"/>
              </a:rPr>
              <a:t>to design patterns with sustainable proportions of the golden ratio and Fibonacci sequence in direct use or with application of geometric figures.</a:t>
            </a:r>
          </a:p>
          <a:p>
            <a:pPr algn="just"/>
            <a:r>
              <a:rPr lang="en-GB" sz="1600" dirty="0">
                <a:solidFill>
                  <a:srgbClr val="000000"/>
                </a:solidFill>
                <a:latin typeface="Calibri" panose="020F0502020204030204" pitchFamily="34" charset="0"/>
              </a:rPr>
              <a:t>The topic also teaches </a:t>
            </a:r>
            <a:r>
              <a:rPr lang="en-US" sz="1600" dirty="0">
                <a:solidFill>
                  <a:srgbClr val="000000"/>
                </a:solidFill>
                <a:latin typeface="Calibri" panose="020F0502020204030204" pitchFamily="34" charset="0"/>
              </a:rPr>
              <a:t>to create pattern designs with lower consumption of textile material and minimizing or zero cutting waste.</a:t>
            </a:r>
            <a:r>
              <a:rPr lang="en-GB" sz="1600" dirty="0">
                <a:solidFill>
                  <a:srgbClr val="000000"/>
                </a:solidFill>
                <a:latin typeface="Calibri" panose="020F0502020204030204" pitchFamily="34" charset="0"/>
              </a:rPr>
              <a:t> </a:t>
            </a:r>
          </a:p>
          <a:p>
            <a:pPr marL="0" indent="0">
              <a:buNone/>
            </a:pPr>
            <a:endParaRPr lang="en-GB" sz="1800" dirty="0">
              <a:solidFill>
                <a:srgbClr val="000000"/>
              </a:solidFill>
              <a:latin typeface="Calibri" panose="020F0502020204030204" pitchFamily="34" charset="0"/>
            </a:endParaRPr>
          </a:p>
        </p:txBody>
      </p:sp>
      <p:sp>
        <p:nvSpPr>
          <p:cNvPr id="4" name="Fußzeilenplatzhalter 3">
            <a:extLst>
              <a:ext uri="{FF2B5EF4-FFF2-40B4-BE49-F238E27FC236}">
                <a16:creationId xmlns:a16="http://schemas.microsoft.com/office/drawing/2014/main" id="{4CCF28BB-AEBE-BB92-7ACF-0A699BF281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ADBA06D-25AA-E134-B188-DA07F6CEBD86}"/>
              </a:ext>
            </a:extLst>
          </p:cNvPr>
          <p:cNvSpPr>
            <a:spLocks noGrp="1"/>
          </p:cNvSpPr>
          <p:nvPr>
            <p:ph type="sldNum" sz="quarter" idx="12"/>
          </p:nvPr>
        </p:nvSpPr>
        <p:spPr/>
        <p:txBody>
          <a:bodyPr/>
          <a:lstStyle/>
          <a:p>
            <a:pPr>
              <a:defRPr/>
            </a:pPr>
            <a:fld id="{4D0F6B73-5147-FC40-8374-9DD4EA2EE955}" type="slidenum">
              <a:rPr lang="de-DE" altLang="de-DE" smtClean="0"/>
              <a:pPr>
                <a:defRPr/>
              </a:pPr>
              <a:t>17</a:t>
            </a:fld>
            <a:endParaRPr lang="de-DE" altLang="de-DE"/>
          </a:p>
        </p:txBody>
      </p:sp>
      <p:pic>
        <p:nvPicPr>
          <p:cNvPr id="9" name="Picture 8">
            <a:extLst>
              <a:ext uri="{FF2B5EF4-FFF2-40B4-BE49-F238E27FC236}">
                <a16:creationId xmlns:a16="http://schemas.microsoft.com/office/drawing/2014/main" id="{1FEC0980-A3DE-47BC-BF69-047E25B73B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30" r="19953"/>
          <a:stretch/>
        </p:blipFill>
        <p:spPr bwMode="auto">
          <a:xfrm>
            <a:off x="5436096" y="1203918"/>
            <a:ext cx="1327000" cy="2880000"/>
          </a:xfrm>
          <a:prstGeom prst="rect">
            <a:avLst/>
          </a:prstGeom>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1DC2B1C-3404-4AFD-B71D-C84F84D00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715" y="1203918"/>
            <a:ext cx="2115765" cy="2880000"/>
          </a:xfrm>
          <a:prstGeom prst="rect">
            <a:avLst/>
          </a:prstGeom>
        </p:spPr>
      </p:pic>
      <p:sp>
        <p:nvSpPr>
          <p:cNvPr id="13" name="Textfeld 6">
            <a:extLst>
              <a:ext uri="{FF2B5EF4-FFF2-40B4-BE49-F238E27FC236}">
                <a16:creationId xmlns:a16="http://schemas.microsoft.com/office/drawing/2014/main" id="{EAB67188-E724-4D8E-AC81-AE19CB55F6F0}"/>
              </a:ext>
            </a:extLst>
          </p:cNvPr>
          <p:cNvSpPr txBox="1">
            <a:spLocks noChangeArrowheads="1"/>
          </p:cNvSpPr>
          <p:nvPr/>
        </p:nvSpPr>
        <p:spPr bwMode="auto">
          <a:xfrm>
            <a:off x="6414467" y="4167733"/>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 Kazlacheva</a:t>
            </a:r>
          </a:p>
        </p:txBody>
      </p:sp>
    </p:spTree>
    <p:extLst>
      <p:ext uri="{BB962C8B-B14F-4D97-AF65-F5344CB8AC3E}">
        <p14:creationId xmlns:p14="http://schemas.microsoft.com/office/powerpoint/2010/main" val="210901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3086D-170A-7774-316A-C63D2AE902BE}"/>
              </a:ext>
            </a:extLst>
          </p:cNvPr>
          <p:cNvSpPr>
            <a:spLocks noGrp="1"/>
          </p:cNvSpPr>
          <p:nvPr>
            <p:ph type="title"/>
          </p:nvPr>
        </p:nvSpPr>
        <p:spPr>
          <a:xfrm>
            <a:off x="971600" y="383405"/>
            <a:ext cx="5023470" cy="561727"/>
          </a:xfrm>
        </p:spPr>
        <p:txBody>
          <a:bodyPr/>
          <a:lstStyle/>
          <a:p>
            <a:r>
              <a:rPr lang="en-GB" dirty="0"/>
              <a:t>Reflections on 7</a:t>
            </a:r>
            <a:r>
              <a:rPr lang="en-GB" baseline="30000" dirty="0"/>
              <a:t>th</a:t>
            </a:r>
            <a:r>
              <a:rPr lang="en-GB" dirty="0"/>
              <a:t> Lecture</a:t>
            </a:r>
          </a:p>
        </p:txBody>
      </p:sp>
      <p:sp>
        <p:nvSpPr>
          <p:cNvPr id="3" name="Inhaltsplatzhalter 2">
            <a:extLst>
              <a:ext uri="{FF2B5EF4-FFF2-40B4-BE49-F238E27FC236}">
                <a16:creationId xmlns:a16="http://schemas.microsoft.com/office/drawing/2014/main" id="{FD0410BC-44A8-6129-AA81-5A3961ADF674}"/>
              </a:ext>
            </a:extLst>
          </p:cNvPr>
          <p:cNvSpPr>
            <a:spLocks noGrp="1"/>
          </p:cNvSpPr>
          <p:nvPr>
            <p:ph idx="1"/>
          </p:nvPr>
        </p:nvSpPr>
        <p:spPr>
          <a:xfrm>
            <a:off x="755576" y="1203598"/>
            <a:ext cx="7183710" cy="3024336"/>
          </a:xfrm>
        </p:spPr>
        <p:txBody>
          <a:bodyPr/>
          <a:lstStyle/>
          <a:p>
            <a:pPr algn="just"/>
            <a:r>
              <a:rPr lang="en-US" sz="1600" dirty="0"/>
              <a:t>The accuracy of presented approaches of pattern making of women’s clothes with drapes is based on the correct and facilitated geometric sequences of constructing of the fourth types of draperies, and the correct and easy formulas, used for the twist knot and twisted draperies. The applying of the formulas lead to correct pattern design for all possible combinations of sizes of the elements of drapes.</a:t>
            </a:r>
          </a:p>
          <a:p>
            <a:pPr algn="just"/>
            <a:r>
              <a:rPr lang="en-US" sz="1600" dirty="0"/>
              <a:t>The presented pattern designs are examples of sustainable and correct pattern making of women’s clothes with sustainable long life fashion elements of all types of drapes, peplums, and 3D elements; sustainable golden and Fibonacci sequence proportions through direct proportioning or geometric figures; lower consumption of textile material and minimizing waste cutting; zero waste pattern cutting; and combinations between them. </a:t>
            </a:r>
            <a:endParaRPr lang="en-GB" sz="1800" dirty="0">
              <a:effectLst/>
              <a:latin typeface="Calibri" panose="020F0502020204030204" pitchFamily="34" charset="0"/>
            </a:endParaRPr>
          </a:p>
          <a:p>
            <a:endParaRPr lang="en-GB" dirty="0"/>
          </a:p>
        </p:txBody>
      </p:sp>
      <p:sp>
        <p:nvSpPr>
          <p:cNvPr id="4" name="Fußzeilenplatzhalter 3">
            <a:extLst>
              <a:ext uri="{FF2B5EF4-FFF2-40B4-BE49-F238E27FC236}">
                <a16:creationId xmlns:a16="http://schemas.microsoft.com/office/drawing/2014/main" id="{DF771235-4807-3941-12AB-007558E1C326}"/>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F4857A6-0BFD-2275-EE50-8D19774463C3}"/>
              </a:ext>
            </a:extLst>
          </p:cNvPr>
          <p:cNvSpPr>
            <a:spLocks noGrp="1"/>
          </p:cNvSpPr>
          <p:nvPr>
            <p:ph type="sldNum" sz="quarter" idx="12"/>
          </p:nvPr>
        </p:nvSpPr>
        <p:spPr/>
        <p:txBody>
          <a:bodyPr/>
          <a:lstStyle/>
          <a:p>
            <a:pPr>
              <a:defRPr/>
            </a:pPr>
            <a:fld id="{4D0F6B73-5147-FC40-8374-9DD4EA2EE955}" type="slidenum">
              <a:rPr lang="de-DE" altLang="de-DE" smtClean="0"/>
              <a:pPr>
                <a:defRPr/>
              </a:pPr>
              <a:t>18</a:t>
            </a:fld>
            <a:endParaRPr lang="de-DE" altLang="de-DE"/>
          </a:p>
        </p:txBody>
      </p:sp>
    </p:spTree>
    <p:extLst>
      <p:ext uri="{BB962C8B-B14F-4D97-AF65-F5344CB8AC3E}">
        <p14:creationId xmlns:p14="http://schemas.microsoft.com/office/powerpoint/2010/main" val="190359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48FC3-B35E-F6B1-1843-2F4F6587CB6E}"/>
              </a:ext>
            </a:extLst>
          </p:cNvPr>
          <p:cNvSpPr>
            <a:spLocks noGrp="1"/>
          </p:cNvSpPr>
          <p:nvPr>
            <p:ph type="title"/>
          </p:nvPr>
        </p:nvSpPr>
        <p:spPr>
          <a:xfrm>
            <a:off x="628650" y="65807"/>
            <a:ext cx="7886700" cy="993775"/>
          </a:xfrm>
        </p:spPr>
        <p:txBody>
          <a:bodyPr/>
          <a:lstStyle/>
          <a:p>
            <a:r>
              <a:rPr lang="en-GB" dirty="0"/>
              <a:t>8</a:t>
            </a:r>
            <a:r>
              <a:rPr lang="en-GB" baseline="30000" dirty="0"/>
              <a:t>th</a:t>
            </a:r>
            <a:r>
              <a:rPr lang="en-GB" dirty="0"/>
              <a:t> Lecture</a:t>
            </a:r>
          </a:p>
        </p:txBody>
      </p:sp>
      <p:sp>
        <p:nvSpPr>
          <p:cNvPr id="3" name="Inhaltsplatzhalter 2">
            <a:extLst>
              <a:ext uri="{FF2B5EF4-FFF2-40B4-BE49-F238E27FC236}">
                <a16:creationId xmlns:a16="http://schemas.microsoft.com/office/drawing/2014/main" id="{D1DD05BE-7E63-6581-8E3E-6F3FC1016CD4}"/>
              </a:ext>
            </a:extLst>
          </p:cNvPr>
          <p:cNvSpPr>
            <a:spLocks noGrp="1"/>
          </p:cNvSpPr>
          <p:nvPr>
            <p:ph idx="1"/>
          </p:nvPr>
        </p:nvSpPr>
        <p:spPr>
          <a:xfrm>
            <a:off x="467544" y="1046364"/>
            <a:ext cx="5550436" cy="3478347"/>
          </a:xfrm>
        </p:spPr>
        <p:txBody>
          <a:bodyPr/>
          <a:lstStyle/>
          <a:p>
            <a:pPr algn="just"/>
            <a:r>
              <a:rPr lang="en-GB" sz="1600" dirty="0">
                <a:solidFill>
                  <a:srgbClr val="000000"/>
                </a:solidFill>
                <a:effectLst/>
                <a:latin typeface="Calibri" panose="020F0502020204030204" pitchFamily="34" charset="0"/>
                <a:ea typeface="Times New Roman" panose="02020603050405020304" pitchFamily="18" charset="0"/>
              </a:rPr>
              <a:t>Lecture on “</a:t>
            </a:r>
            <a:r>
              <a:rPr lang="en-US" sz="1600" dirty="0">
                <a:solidFill>
                  <a:srgbClr val="000000"/>
                </a:solidFill>
                <a:latin typeface="Calibri" panose="020F0502020204030204" pitchFamily="34" charset="0"/>
                <a:ea typeface="Times New Roman" panose="02020603050405020304" pitchFamily="18" charset="0"/>
              </a:rPr>
              <a:t>Best Practices of Sustainable Product Development through 3D-Design and Visualization”</a:t>
            </a:r>
            <a:r>
              <a:rPr lang="en-GB" sz="1600" dirty="0">
                <a:solidFill>
                  <a:srgbClr val="000000"/>
                </a:solidFill>
                <a:effectLst/>
                <a:latin typeface="Calibri" panose="020F0502020204030204" pitchFamily="34" charset="0"/>
                <a:ea typeface="Times New Roman" panose="02020603050405020304" pitchFamily="18" charset="0"/>
              </a:rPr>
              <a:t>.</a:t>
            </a:r>
          </a:p>
          <a:p>
            <a:pPr algn="just"/>
            <a:r>
              <a:rPr lang="en-GB" sz="1600" dirty="0">
                <a:solidFill>
                  <a:srgbClr val="000000"/>
                </a:solidFill>
                <a:latin typeface="Calibri" panose="020F0502020204030204" pitchFamily="34" charset="0"/>
                <a:ea typeface="Times New Roman" panose="02020603050405020304" pitchFamily="18" charset="0"/>
              </a:rPr>
              <a:t>The unit teaches students to characterize the concept of sustainability and digitalization for fashion and textiles and to describe the importance of digital innovations for a sustainable fashion and textile industry.</a:t>
            </a:r>
          </a:p>
          <a:p>
            <a:pPr algn="just"/>
            <a:r>
              <a:rPr lang="en-GB" sz="1600" dirty="0">
                <a:solidFill>
                  <a:srgbClr val="000000"/>
                </a:solidFill>
                <a:latin typeface="Calibri" panose="020F0502020204030204" pitchFamily="34" charset="0"/>
                <a:ea typeface="Times New Roman" panose="02020603050405020304" pitchFamily="18" charset="0"/>
              </a:rPr>
              <a:t>The module trains students to characterize product development for the mass customization fashion industry and presents sustainable solutions for product development - fashion and apparel industry.</a:t>
            </a:r>
          </a:p>
          <a:p>
            <a:pPr algn="just"/>
            <a:r>
              <a:rPr lang="en-GB" sz="1600" dirty="0">
                <a:solidFill>
                  <a:srgbClr val="000000"/>
                </a:solidFill>
                <a:latin typeface="Calibri" panose="020F0502020204030204" pitchFamily="34" charset="0"/>
                <a:ea typeface="Times New Roman" panose="02020603050405020304" pitchFamily="18" charset="0"/>
              </a:rPr>
              <a:t>The topic also informs students how to characterize digital apparel development and describe best practices of sustainable product development - fashion and apparel industry.</a:t>
            </a:r>
            <a:endParaRPr lang="en-US" sz="1600" dirty="0">
              <a:solidFill>
                <a:srgbClr val="000000"/>
              </a:solidFill>
              <a:latin typeface="Calibri" panose="020F0502020204030204" pitchFamily="34" charset="0"/>
              <a:ea typeface="Times New Roman" panose="02020603050405020304" pitchFamily="18" charset="0"/>
            </a:endParaRPr>
          </a:p>
          <a:p>
            <a:pPr algn="just"/>
            <a:endParaRPr lang="en-US" sz="1600" dirty="0">
              <a:solidFill>
                <a:srgbClr val="000000"/>
              </a:solidFill>
              <a:latin typeface="Calibri" panose="020F0502020204030204" pitchFamily="34" charset="0"/>
              <a:ea typeface="Times New Roman" panose="02020603050405020304" pitchFamily="18" charset="0"/>
            </a:endParaRPr>
          </a:p>
          <a:p>
            <a:pPr algn="just"/>
            <a:endParaRPr lang="en-US" sz="1600" dirty="0">
              <a:solidFill>
                <a:srgbClr val="000000"/>
              </a:solidFill>
              <a:latin typeface="Calibri" panose="020F0502020204030204" pitchFamily="34" charset="0"/>
              <a:ea typeface="Times New Roman" panose="02020603050405020304" pitchFamily="18" charset="0"/>
            </a:endParaRPr>
          </a:p>
          <a:p>
            <a:endParaRPr lang="en-GB" sz="1600" dirty="0">
              <a:solidFill>
                <a:srgbClr val="000000"/>
              </a:solidFill>
              <a:latin typeface="Calibri" panose="020F0502020204030204" pitchFamily="34" charset="0"/>
            </a:endParaRPr>
          </a:p>
        </p:txBody>
      </p:sp>
      <p:sp>
        <p:nvSpPr>
          <p:cNvPr id="4" name="Fußzeilenplatzhalter 3">
            <a:extLst>
              <a:ext uri="{FF2B5EF4-FFF2-40B4-BE49-F238E27FC236}">
                <a16:creationId xmlns:a16="http://schemas.microsoft.com/office/drawing/2014/main" id="{C08B9A63-F3EC-AAF5-82DC-EB2B5A5DEE04}"/>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5A075DA-AAE7-5796-44A5-10EFE96B0025}"/>
              </a:ext>
            </a:extLst>
          </p:cNvPr>
          <p:cNvSpPr>
            <a:spLocks noGrp="1"/>
          </p:cNvSpPr>
          <p:nvPr>
            <p:ph type="sldNum" sz="quarter" idx="12"/>
          </p:nvPr>
        </p:nvSpPr>
        <p:spPr/>
        <p:txBody>
          <a:bodyPr/>
          <a:lstStyle/>
          <a:p>
            <a:pPr>
              <a:defRPr/>
            </a:pPr>
            <a:fld id="{4D0F6B73-5147-FC40-8374-9DD4EA2EE955}" type="slidenum">
              <a:rPr lang="de-DE" altLang="de-DE" smtClean="0"/>
              <a:pPr>
                <a:defRPr/>
              </a:pPr>
              <a:t>19</a:t>
            </a:fld>
            <a:endParaRPr lang="de-DE" altLang="de-DE"/>
          </a:p>
        </p:txBody>
      </p:sp>
      <p:pic>
        <p:nvPicPr>
          <p:cNvPr id="9" name="Picture 2">
            <a:extLst>
              <a:ext uri="{FF2B5EF4-FFF2-40B4-BE49-F238E27FC236}">
                <a16:creationId xmlns:a16="http://schemas.microsoft.com/office/drawing/2014/main" id="{79606C4B-37DB-804D-A848-270FD7F85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2669"/>
          <a:stretch>
            <a:fillRect/>
          </a:stretch>
        </p:blipFill>
        <p:spPr bwMode="auto">
          <a:xfrm>
            <a:off x="6468700" y="1131590"/>
            <a:ext cx="2192561" cy="271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A6DB026-A576-4559-8EE2-A9563F1739A8}"/>
              </a:ext>
            </a:extLst>
          </p:cNvPr>
          <p:cNvSpPr txBox="1"/>
          <p:nvPr/>
        </p:nvSpPr>
        <p:spPr>
          <a:xfrm>
            <a:off x="6372200" y="3929369"/>
            <a:ext cx="2448272" cy="461665"/>
          </a:xfrm>
          <a:prstGeom prst="rect">
            <a:avLst/>
          </a:prstGeom>
          <a:noFill/>
        </p:spPr>
        <p:txBody>
          <a:bodyPr wrap="square">
            <a:spAutoFit/>
          </a:bodyPr>
          <a:lstStyle/>
          <a:p>
            <a:pPr algn="ctr"/>
            <a:r>
              <a:rPr lang="en-GB" sz="1200" dirty="0">
                <a:solidFill>
                  <a:prstClr val="black"/>
                </a:solidFill>
                <a:latin typeface="+mn-lt"/>
              </a:rPr>
              <a:t>Video Source: </a:t>
            </a:r>
            <a:r>
              <a:rPr lang="en-GB" sz="1200" b="0" i="0" dirty="0" err="1">
                <a:effectLst/>
                <a:latin typeface="+mn-lt"/>
                <a:ea typeface="Verdana" panose="020B0604030504040204" pitchFamily="34" charset="0"/>
              </a:rPr>
              <a:t>Marvelous</a:t>
            </a:r>
            <a:r>
              <a:rPr lang="en-GB" sz="1200" b="0" i="0" dirty="0">
                <a:effectLst/>
                <a:latin typeface="+mn-lt"/>
                <a:ea typeface="Verdana" panose="020B0604030504040204" pitchFamily="34" charset="0"/>
              </a:rPr>
              <a:t> Designer Cloth Simulator 101</a:t>
            </a:r>
            <a:r>
              <a:rPr lang="ro-RO" sz="1200" b="0" i="0" dirty="0">
                <a:effectLst/>
                <a:latin typeface="+mn-lt"/>
                <a:ea typeface="Verdana" panose="020B0604030504040204" pitchFamily="34" charset="0"/>
              </a:rPr>
              <a:t> </a:t>
            </a:r>
            <a:r>
              <a:rPr lang="en-GB" sz="1200" b="0" i="0" dirty="0">
                <a:effectLst/>
                <a:latin typeface="+mn-lt"/>
                <a:ea typeface="Verdana" panose="020B0604030504040204" pitchFamily="34" charset="0"/>
              </a:rPr>
              <a:t>(2015)</a:t>
            </a:r>
          </a:p>
        </p:txBody>
      </p:sp>
    </p:spTree>
    <p:extLst>
      <p:ext uri="{BB962C8B-B14F-4D97-AF65-F5344CB8AC3E}">
        <p14:creationId xmlns:p14="http://schemas.microsoft.com/office/powerpoint/2010/main" val="128764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89AA5-7511-CB29-0FC9-2242B95926B1}"/>
              </a:ext>
            </a:extLst>
          </p:cNvPr>
          <p:cNvSpPr>
            <a:spLocks noGrp="1"/>
          </p:cNvSpPr>
          <p:nvPr>
            <p:ph type="title"/>
          </p:nvPr>
        </p:nvSpPr>
        <p:spPr/>
        <p:txBody>
          <a:bodyPr/>
          <a:lstStyle/>
          <a:p>
            <a:r>
              <a:rPr lang="en-GB" dirty="0"/>
              <a:t>Structure of the ESD Module</a:t>
            </a:r>
          </a:p>
        </p:txBody>
      </p:sp>
      <p:sp>
        <p:nvSpPr>
          <p:cNvPr id="4" name="Fußzeilenplatzhalter 3">
            <a:extLst>
              <a:ext uri="{FF2B5EF4-FFF2-40B4-BE49-F238E27FC236}">
                <a16:creationId xmlns:a16="http://schemas.microsoft.com/office/drawing/2014/main" id="{B2B9ABEA-7BB8-52DD-15A9-36694FADACC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A6A8374-443F-799F-BEC4-CCC2196296B4}"/>
              </a:ext>
            </a:extLst>
          </p:cNvPr>
          <p:cNvSpPr>
            <a:spLocks noGrp="1"/>
          </p:cNvSpPr>
          <p:nvPr>
            <p:ph type="sldNum" sz="quarter" idx="12"/>
          </p:nvPr>
        </p:nvSpPr>
        <p:spPr/>
        <p:txBody>
          <a:bodyPr/>
          <a:lstStyle/>
          <a:p>
            <a:pPr>
              <a:defRPr/>
            </a:pPr>
            <a:fld id="{4D0F6B73-5147-FC40-8374-9DD4EA2EE955}" type="slidenum">
              <a:rPr lang="de-DE" altLang="de-DE" smtClean="0"/>
              <a:pPr>
                <a:defRPr/>
              </a:pPr>
              <a:t>2</a:t>
            </a:fld>
            <a:endParaRPr lang="de-DE" altLang="de-DE"/>
          </a:p>
        </p:txBody>
      </p:sp>
      <p:graphicFrame>
        <p:nvGraphicFramePr>
          <p:cNvPr id="9" name="Diagramm 8">
            <a:extLst>
              <a:ext uri="{FF2B5EF4-FFF2-40B4-BE49-F238E27FC236}">
                <a16:creationId xmlns:a16="http://schemas.microsoft.com/office/drawing/2014/main" id="{2EA1F6CF-4F3D-EADE-C5C2-37EC15695D95}"/>
              </a:ext>
            </a:extLst>
          </p:cNvPr>
          <p:cNvGraphicFramePr/>
          <p:nvPr>
            <p:extLst/>
          </p:nvPr>
        </p:nvGraphicFramePr>
        <p:xfrm>
          <a:off x="1941453" y="1236345"/>
          <a:ext cx="5366851" cy="3537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9">
            <a:extLst>
              <a:ext uri="{FF2B5EF4-FFF2-40B4-BE49-F238E27FC236}">
                <a16:creationId xmlns:a16="http://schemas.microsoft.com/office/drawing/2014/main" id="{DD53FE74-4B41-D212-F6F3-31271F8D8437}"/>
              </a:ext>
            </a:extLst>
          </p:cNvPr>
          <p:cNvSpPr txBox="1"/>
          <p:nvPr/>
        </p:nvSpPr>
        <p:spPr>
          <a:xfrm rot="18357001">
            <a:off x="2755431" y="1999892"/>
            <a:ext cx="1152128" cy="276999"/>
          </a:xfrm>
          <a:prstGeom prst="rect">
            <a:avLst/>
          </a:prstGeom>
          <a:noFill/>
        </p:spPr>
        <p:txBody>
          <a:bodyPr wrap="square" rtlCol="0">
            <a:spAutoFit/>
          </a:bodyPr>
          <a:lstStyle/>
          <a:p>
            <a:pPr algn="ctr"/>
            <a:r>
              <a:rPr lang="de-DE" sz="1200" dirty="0"/>
              <a:t>Part I</a:t>
            </a:r>
          </a:p>
        </p:txBody>
      </p:sp>
      <p:sp>
        <p:nvSpPr>
          <p:cNvPr id="11" name="Textfeld 10">
            <a:extLst>
              <a:ext uri="{FF2B5EF4-FFF2-40B4-BE49-F238E27FC236}">
                <a16:creationId xmlns:a16="http://schemas.microsoft.com/office/drawing/2014/main" id="{D1F0D72F-C6A4-7F84-CF4E-146602AAEF2A}"/>
              </a:ext>
            </a:extLst>
          </p:cNvPr>
          <p:cNvSpPr txBox="1"/>
          <p:nvPr/>
        </p:nvSpPr>
        <p:spPr>
          <a:xfrm rot="3614224">
            <a:off x="5338235" y="2008440"/>
            <a:ext cx="1152128" cy="276999"/>
          </a:xfrm>
          <a:prstGeom prst="rect">
            <a:avLst/>
          </a:prstGeom>
          <a:noFill/>
        </p:spPr>
        <p:txBody>
          <a:bodyPr wrap="square" rtlCol="0">
            <a:spAutoFit/>
          </a:bodyPr>
          <a:lstStyle/>
          <a:p>
            <a:pPr algn="ctr"/>
            <a:r>
              <a:rPr lang="de-DE" sz="1200" dirty="0"/>
              <a:t>Part II</a:t>
            </a:r>
          </a:p>
        </p:txBody>
      </p:sp>
      <p:sp>
        <p:nvSpPr>
          <p:cNvPr id="12" name="Textfeld 11">
            <a:extLst>
              <a:ext uri="{FF2B5EF4-FFF2-40B4-BE49-F238E27FC236}">
                <a16:creationId xmlns:a16="http://schemas.microsoft.com/office/drawing/2014/main" id="{1B52CA64-CBAD-04E8-5359-59F577C24E84}"/>
              </a:ext>
            </a:extLst>
          </p:cNvPr>
          <p:cNvSpPr txBox="1"/>
          <p:nvPr/>
        </p:nvSpPr>
        <p:spPr>
          <a:xfrm>
            <a:off x="4055499" y="4371950"/>
            <a:ext cx="1164573" cy="276999"/>
          </a:xfrm>
          <a:prstGeom prst="rect">
            <a:avLst/>
          </a:prstGeom>
          <a:noFill/>
        </p:spPr>
        <p:txBody>
          <a:bodyPr wrap="square" rtlCol="0">
            <a:spAutoFit/>
          </a:bodyPr>
          <a:lstStyle/>
          <a:p>
            <a:pPr algn="ctr"/>
            <a:r>
              <a:rPr lang="de-DE" sz="1200" dirty="0"/>
              <a:t>Part III</a:t>
            </a:r>
          </a:p>
        </p:txBody>
      </p:sp>
      <p:sp>
        <p:nvSpPr>
          <p:cNvPr id="3" name="Textfeld 20">
            <a:extLst>
              <a:ext uri="{FF2B5EF4-FFF2-40B4-BE49-F238E27FC236}">
                <a16:creationId xmlns:a16="http://schemas.microsoft.com/office/drawing/2014/main" id="{0F4A28E5-0F91-7CA6-BCA0-046AEDC5C565}"/>
              </a:ext>
            </a:extLst>
          </p:cNvPr>
          <p:cNvSpPr txBox="1">
            <a:spLocks noChangeArrowheads="1"/>
          </p:cNvSpPr>
          <p:nvPr/>
        </p:nvSpPr>
        <p:spPr bwMode="auto">
          <a:xfrm>
            <a:off x="5580112" y="4483914"/>
            <a:ext cx="2030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BY-SA Grundmeier</a:t>
            </a:r>
          </a:p>
        </p:txBody>
      </p:sp>
    </p:spTree>
    <p:extLst>
      <p:ext uri="{BB962C8B-B14F-4D97-AF65-F5344CB8AC3E}">
        <p14:creationId xmlns:p14="http://schemas.microsoft.com/office/powerpoint/2010/main" val="50477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BE7BA-A125-A92A-85E7-A833E503F66D}"/>
              </a:ext>
            </a:extLst>
          </p:cNvPr>
          <p:cNvSpPr>
            <a:spLocks noGrp="1"/>
          </p:cNvSpPr>
          <p:nvPr>
            <p:ph type="title"/>
          </p:nvPr>
        </p:nvSpPr>
        <p:spPr/>
        <p:txBody>
          <a:bodyPr/>
          <a:lstStyle/>
          <a:p>
            <a:r>
              <a:rPr lang="en-GB" dirty="0"/>
              <a:t>Reflections on 8</a:t>
            </a:r>
            <a:r>
              <a:rPr lang="en-GB" baseline="30000" dirty="0"/>
              <a:t>th</a:t>
            </a:r>
            <a:r>
              <a:rPr lang="en-GB" dirty="0"/>
              <a:t> Lecture</a:t>
            </a:r>
          </a:p>
        </p:txBody>
      </p:sp>
      <p:sp>
        <p:nvSpPr>
          <p:cNvPr id="3" name="Inhaltsplatzhalter 2">
            <a:extLst>
              <a:ext uri="{FF2B5EF4-FFF2-40B4-BE49-F238E27FC236}">
                <a16:creationId xmlns:a16="http://schemas.microsoft.com/office/drawing/2014/main" id="{04AA0B96-C61F-C1D2-43FB-0E328DDA9584}"/>
              </a:ext>
            </a:extLst>
          </p:cNvPr>
          <p:cNvSpPr>
            <a:spLocks noGrp="1"/>
          </p:cNvSpPr>
          <p:nvPr>
            <p:ph idx="1"/>
          </p:nvPr>
        </p:nvSpPr>
        <p:spPr>
          <a:xfrm>
            <a:off x="467544" y="1353964"/>
            <a:ext cx="7632848" cy="3089994"/>
          </a:xfrm>
        </p:spPr>
        <p:txBody>
          <a:bodyPr/>
          <a:lstStyle/>
          <a:p>
            <a:pPr algn="just"/>
            <a:r>
              <a:rPr lang="en-GB" altLang="en-US" sz="1600" dirty="0"/>
              <a:t>The constant evolution of virtual technology that defines our personal and professional lives inspires and amazes us. The ever-expanding digital world opens up new possibilities, both for the creative process and for how we interact with and discover fashion. </a:t>
            </a:r>
          </a:p>
          <a:p>
            <a:pPr algn="just"/>
            <a:r>
              <a:rPr lang="en-GB" altLang="en-US" sz="1600" dirty="0"/>
              <a:t>The trend toward digital transformation is on the rise. It aims to meet consumers' needs, involve them in the creation process, protect the environment and the world's resources, help companies adjust their cost structures, improve the value chain and consolidate their position in the market.</a:t>
            </a:r>
          </a:p>
          <a:p>
            <a:pPr algn="just"/>
            <a:r>
              <a:rPr lang="en-GB" altLang="en-US" sz="1600" dirty="0"/>
              <a:t>It is the time to think about how we can use digital technology to produce what is necessary at an efficient cost, without harming the environment and producing excessive amounts of waste.</a:t>
            </a:r>
          </a:p>
        </p:txBody>
      </p:sp>
      <p:sp>
        <p:nvSpPr>
          <p:cNvPr id="4" name="Fußzeilenplatzhalter 3">
            <a:extLst>
              <a:ext uri="{FF2B5EF4-FFF2-40B4-BE49-F238E27FC236}">
                <a16:creationId xmlns:a16="http://schemas.microsoft.com/office/drawing/2014/main" id="{C8E79AC6-0901-4F86-79C2-CFBAD431E14F}"/>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6B37FA24-B5CF-DE00-2B2F-34B5BA0041B0}"/>
              </a:ext>
            </a:extLst>
          </p:cNvPr>
          <p:cNvSpPr>
            <a:spLocks noGrp="1"/>
          </p:cNvSpPr>
          <p:nvPr>
            <p:ph type="sldNum" sz="quarter" idx="12"/>
          </p:nvPr>
        </p:nvSpPr>
        <p:spPr/>
        <p:txBody>
          <a:bodyPr/>
          <a:lstStyle/>
          <a:p>
            <a:pPr>
              <a:defRPr/>
            </a:pPr>
            <a:fld id="{4D0F6B73-5147-FC40-8374-9DD4EA2EE955}" type="slidenum">
              <a:rPr lang="de-DE" altLang="de-DE" smtClean="0"/>
              <a:pPr>
                <a:defRPr/>
              </a:pPr>
              <a:t>20</a:t>
            </a:fld>
            <a:endParaRPr lang="de-DE" altLang="de-DE"/>
          </a:p>
        </p:txBody>
      </p:sp>
    </p:spTree>
    <p:extLst>
      <p:ext uri="{BB962C8B-B14F-4D97-AF65-F5344CB8AC3E}">
        <p14:creationId xmlns:p14="http://schemas.microsoft.com/office/powerpoint/2010/main" val="372258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CC3A3-16A7-2344-5F71-EEE6591C7994}"/>
              </a:ext>
            </a:extLst>
          </p:cNvPr>
          <p:cNvSpPr>
            <a:spLocks noGrp="1"/>
          </p:cNvSpPr>
          <p:nvPr>
            <p:ph type="title"/>
          </p:nvPr>
        </p:nvSpPr>
        <p:spPr>
          <a:xfrm>
            <a:off x="628650" y="123478"/>
            <a:ext cx="7886700" cy="993775"/>
          </a:xfrm>
        </p:spPr>
        <p:txBody>
          <a:bodyPr/>
          <a:lstStyle/>
          <a:p>
            <a:r>
              <a:rPr lang="en-GB" dirty="0"/>
              <a:t>9</a:t>
            </a:r>
            <a:r>
              <a:rPr lang="en-GB" baseline="30000" dirty="0"/>
              <a:t>th</a:t>
            </a:r>
            <a:r>
              <a:rPr lang="en-GB" dirty="0"/>
              <a:t> Lecture</a:t>
            </a:r>
          </a:p>
        </p:txBody>
      </p:sp>
      <p:sp>
        <p:nvSpPr>
          <p:cNvPr id="3" name="Inhaltsplatzhalter 2">
            <a:extLst>
              <a:ext uri="{FF2B5EF4-FFF2-40B4-BE49-F238E27FC236}">
                <a16:creationId xmlns:a16="http://schemas.microsoft.com/office/drawing/2014/main" id="{206EBA37-3CCA-992A-5B9E-494FAA76459C}"/>
              </a:ext>
            </a:extLst>
          </p:cNvPr>
          <p:cNvSpPr>
            <a:spLocks noGrp="1"/>
          </p:cNvSpPr>
          <p:nvPr>
            <p:ph idx="1"/>
          </p:nvPr>
        </p:nvSpPr>
        <p:spPr>
          <a:xfrm>
            <a:off x="539552" y="1059582"/>
            <a:ext cx="3799334" cy="3379318"/>
          </a:xfrm>
        </p:spPr>
        <p:txBody>
          <a:bodyPr/>
          <a:lstStyle/>
          <a:p>
            <a:pPr algn="just"/>
            <a:r>
              <a:rPr lang="en-GB" sz="1600" dirty="0">
                <a:solidFill>
                  <a:srgbClr val="000000"/>
                </a:solidFill>
                <a:ea typeface="Times New Roman" panose="02020603050405020304" pitchFamily="18" charset="0"/>
              </a:rPr>
              <a:t>L</a:t>
            </a:r>
            <a:r>
              <a:rPr lang="en-GB" sz="1600" dirty="0">
                <a:solidFill>
                  <a:srgbClr val="000000"/>
                </a:solidFill>
                <a:effectLst/>
                <a:ea typeface="Times New Roman" panose="02020603050405020304" pitchFamily="18" charset="0"/>
              </a:rPr>
              <a:t>ecture </a:t>
            </a:r>
            <a:r>
              <a:rPr lang="en-GB" sz="1600" dirty="0">
                <a:solidFill>
                  <a:srgbClr val="000000"/>
                </a:solidFill>
                <a:ea typeface="Times New Roman" panose="02020603050405020304" pitchFamily="18" charset="0"/>
              </a:rPr>
              <a:t>on </a:t>
            </a:r>
            <a:r>
              <a:rPr lang="en-GB" sz="1600" dirty="0">
                <a:solidFill>
                  <a:srgbClr val="000000"/>
                </a:solidFill>
                <a:effectLst/>
                <a:ea typeface="Times New Roman" panose="02020603050405020304" pitchFamily="18" charset="0"/>
              </a:rPr>
              <a:t>“</a:t>
            </a:r>
            <a:r>
              <a:rPr lang="en-US" sz="1600" dirty="0">
                <a:solidFill>
                  <a:srgbClr val="000000"/>
                </a:solidFill>
                <a:ea typeface="Times New Roman" panose="02020603050405020304" pitchFamily="18" charset="0"/>
              </a:rPr>
              <a:t>Clothing Technology and Production Methods in the Context of Sustainability</a:t>
            </a:r>
            <a:r>
              <a:rPr lang="en-GB" sz="1600" dirty="0">
                <a:solidFill>
                  <a:srgbClr val="000000"/>
                </a:solidFill>
                <a:effectLst/>
                <a:ea typeface="Times New Roman" panose="02020603050405020304" pitchFamily="18" charset="0"/>
              </a:rPr>
              <a:t>”.</a:t>
            </a:r>
          </a:p>
          <a:p>
            <a:pPr algn="just"/>
            <a:r>
              <a:rPr lang="en-GB" sz="1600" dirty="0">
                <a:solidFill>
                  <a:srgbClr val="000000"/>
                </a:solidFill>
                <a:effectLst/>
                <a:ea typeface="Times New Roman" panose="02020603050405020304" pitchFamily="18" charset="0"/>
              </a:rPr>
              <a:t>The lecture </a:t>
            </a:r>
            <a:r>
              <a:rPr lang="en-GB" sz="1600" dirty="0">
                <a:solidFill>
                  <a:srgbClr val="000000"/>
                </a:solidFill>
                <a:ea typeface="Times New Roman" panose="02020603050405020304" pitchFamily="18" charset="0"/>
              </a:rPr>
              <a:t>teaches the students to describe sustainable manufacturing system.</a:t>
            </a:r>
          </a:p>
          <a:p>
            <a:pPr algn="just"/>
            <a:r>
              <a:rPr lang="en-GB" sz="1600" dirty="0">
                <a:solidFill>
                  <a:srgbClr val="000000"/>
                </a:solidFill>
                <a:ea typeface="Times New Roman" panose="02020603050405020304" pitchFamily="18" charset="0"/>
              </a:rPr>
              <a:t>The topic trains the students to </a:t>
            </a:r>
            <a:r>
              <a:rPr lang="en-US" sz="1600" dirty="0">
                <a:solidFill>
                  <a:srgbClr val="000000"/>
                </a:solidFill>
                <a:ea typeface="Times New Roman" panose="02020603050405020304" pitchFamily="18" charset="0"/>
              </a:rPr>
              <a:t>characterize the functional sportswear and to describe new technologies in functional sportswear.</a:t>
            </a:r>
          </a:p>
          <a:p>
            <a:pPr algn="just"/>
            <a:r>
              <a:rPr lang="en-GB" sz="1600" dirty="0">
                <a:solidFill>
                  <a:srgbClr val="000000"/>
                </a:solidFill>
                <a:ea typeface="Times New Roman" panose="02020603050405020304" pitchFamily="18" charset="0"/>
              </a:rPr>
              <a:t>The unit also teaches </a:t>
            </a:r>
            <a:r>
              <a:rPr lang="en-US" sz="1600" dirty="0">
                <a:solidFill>
                  <a:srgbClr val="000000"/>
                </a:solidFill>
                <a:effectLst/>
                <a:ea typeface="Times New Roman" panose="02020603050405020304" pitchFamily="18" charset="0"/>
              </a:rPr>
              <a:t>the </a:t>
            </a:r>
            <a:r>
              <a:rPr lang="en-US" sz="1600" dirty="0">
                <a:solidFill>
                  <a:srgbClr val="000000"/>
                </a:solidFill>
                <a:ea typeface="Times New Roman" panose="02020603050405020304" pitchFamily="18" charset="0"/>
              </a:rPr>
              <a:t>assembling technologies for functional sportswear and to understand the design and clothing technology for disassembly. </a:t>
            </a:r>
          </a:p>
          <a:p>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Fußzeilenplatzhalter 3">
            <a:extLst>
              <a:ext uri="{FF2B5EF4-FFF2-40B4-BE49-F238E27FC236}">
                <a16:creationId xmlns:a16="http://schemas.microsoft.com/office/drawing/2014/main" id="{B39A2718-F910-CEFF-C656-FD390516632D}"/>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22E3575E-5FC5-0013-09CB-947C74EA0D02}"/>
              </a:ext>
            </a:extLst>
          </p:cNvPr>
          <p:cNvSpPr>
            <a:spLocks noGrp="1"/>
          </p:cNvSpPr>
          <p:nvPr>
            <p:ph type="sldNum" sz="quarter" idx="12"/>
          </p:nvPr>
        </p:nvSpPr>
        <p:spPr/>
        <p:txBody>
          <a:bodyPr/>
          <a:lstStyle/>
          <a:p>
            <a:pPr>
              <a:defRPr/>
            </a:pPr>
            <a:fld id="{4D0F6B73-5147-FC40-8374-9DD4EA2EE955}" type="slidenum">
              <a:rPr lang="de-DE" altLang="de-DE" smtClean="0"/>
              <a:pPr>
                <a:defRPr/>
              </a:pPr>
              <a:t>21</a:t>
            </a:fld>
            <a:endParaRPr lang="de-DE" altLang="de-D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14450"/>
            <a:ext cx="43926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5"/>
          <p:cNvSpPr txBox="1"/>
          <p:nvPr/>
        </p:nvSpPr>
        <p:spPr>
          <a:xfrm>
            <a:off x="4679950" y="3821113"/>
            <a:ext cx="4284663" cy="707886"/>
          </a:xfrm>
          <a:prstGeom prst="rect">
            <a:avLst/>
          </a:prstGeom>
          <a:noFill/>
        </p:spPr>
        <p:txBody>
          <a:bodyPr>
            <a:spAutoFit/>
          </a:bodyPr>
          <a:lstStyle/>
          <a:p>
            <a:pPr marL="228600" indent="-228600" algn="ctr">
              <a:buAutoNum type="alphaLcParenBoth"/>
              <a:defRPr/>
            </a:pPr>
            <a:r>
              <a:rPr lang="en-US" sz="1000" dirty="0"/>
              <a:t>T3 from Miller </a:t>
            </a:r>
            <a:r>
              <a:rPr lang="en-US" sz="1000" dirty="0" err="1"/>
              <a:t>Weldmaster</a:t>
            </a:r>
            <a:r>
              <a:rPr lang="en-US" sz="1000" dirty="0"/>
              <a:t>, Source:  http://www.weldmaster.com</a:t>
            </a:r>
          </a:p>
          <a:p>
            <a:pPr marL="228600" indent="-228600" algn="ctr">
              <a:buAutoNum type="alphaLcParenBoth"/>
              <a:defRPr/>
            </a:pPr>
            <a:r>
              <a:rPr lang="en-US" sz="1000" dirty="0"/>
              <a:t> PFAFF 8320-010 </a:t>
            </a:r>
            <a:r>
              <a:rPr lang="en-US" sz="1000" dirty="0" err="1"/>
              <a:t>hotwedge</a:t>
            </a:r>
            <a:r>
              <a:rPr lang="en-US" sz="1000" dirty="0"/>
              <a:t> welding, Source: http://www.pfaff-industrial.de</a:t>
            </a:r>
            <a:endParaRPr lang="bg-BG" sz="1000" dirty="0">
              <a:latin typeface="+mn-lt"/>
            </a:endParaRPr>
          </a:p>
        </p:txBody>
      </p:sp>
    </p:spTree>
    <p:extLst>
      <p:ext uri="{BB962C8B-B14F-4D97-AF65-F5344CB8AC3E}">
        <p14:creationId xmlns:p14="http://schemas.microsoft.com/office/powerpoint/2010/main" val="179533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0B79A-C957-FD0E-C574-CF25125FD23B}"/>
              </a:ext>
            </a:extLst>
          </p:cNvPr>
          <p:cNvSpPr>
            <a:spLocks noGrp="1"/>
          </p:cNvSpPr>
          <p:nvPr>
            <p:ph type="title"/>
          </p:nvPr>
        </p:nvSpPr>
        <p:spPr>
          <a:xfrm>
            <a:off x="628650" y="51470"/>
            <a:ext cx="7886700" cy="993775"/>
          </a:xfrm>
        </p:spPr>
        <p:txBody>
          <a:bodyPr/>
          <a:lstStyle/>
          <a:p>
            <a:r>
              <a:rPr lang="en-GB" dirty="0"/>
              <a:t>Reflections on 9</a:t>
            </a:r>
            <a:r>
              <a:rPr lang="en-GB" baseline="30000" dirty="0"/>
              <a:t>th</a:t>
            </a:r>
            <a:r>
              <a:rPr lang="en-GB" dirty="0"/>
              <a:t> Lecture</a:t>
            </a:r>
          </a:p>
        </p:txBody>
      </p:sp>
      <p:sp>
        <p:nvSpPr>
          <p:cNvPr id="3" name="Inhaltsplatzhalter 2">
            <a:extLst>
              <a:ext uri="{FF2B5EF4-FFF2-40B4-BE49-F238E27FC236}">
                <a16:creationId xmlns:a16="http://schemas.microsoft.com/office/drawing/2014/main" id="{B3016C91-BB77-CD9F-F6CC-F39A43682BD9}"/>
              </a:ext>
            </a:extLst>
          </p:cNvPr>
          <p:cNvSpPr>
            <a:spLocks noGrp="1"/>
          </p:cNvSpPr>
          <p:nvPr>
            <p:ph idx="1"/>
          </p:nvPr>
        </p:nvSpPr>
        <p:spPr>
          <a:xfrm>
            <a:off x="628650" y="1037630"/>
            <a:ext cx="7886700" cy="3262312"/>
          </a:xfrm>
        </p:spPr>
        <p:txBody>
          <a:bodyPr/>
          <a:lstStyle/>
          <a:p>
            <a:pPr algn="just"/>
            <a:r>
              <a:rPr lang="en-US" sz="1600" dirty="0"/>
              <a:t>The distinctive features of sports-functional apparel manufacturing and the development of assembly technologies such as sewing, welding and gluing, along with the upcoming challenges in this field are presented. New technologies for the production of sports-functional clothing fabrics presents. </a:t>
            </a:r>
          </a:p>
          <a:p>
            <a:pPr algn="just"/>
            <a:r>
              <a:rPr lang="en-US" sz="1600" dirty="0"/>
              <a:t>Combining of natural and synthetic materials in apparel products caused problems with material recovery, reuse, recycling, or composting at the end of product life. The concept of disassembly design and its application to the designing and making of men's jacket presented. With this type of design, consumers and manufacturers can easily compost, recycle, or reuse different materials and components at the end of the garment’s usable life.</a:t>
            </a:r>
          </a:p>
          <a:p>
            <a:pPr algn="just"/>
            <a:r>
              <a:rPr lang="en-US" sz="1600" dirty="0"/>
              <a:t>The presented clothing technologies for sustainable sportswear production offer examples to search for new ideas for sustainable clothing technologies and realize new fashion designs with minimal environmental footprint.</a:t>
            </a:r>
            <a:endParaRPr lang="en-GB" sz="1600" dirty="0"/>
          </a:p>
          <a:p>
            <a:endParaRPr lang="en-GB" dirty="0"/>
          </a:p>
        </p:txBody>
      </p:sp>
      <p:sp>
        <p:nvSpPr>
          <p:cNvPr id="4" name="Fußzeilenplatzhalter 3">
            <a:extLst>
              <a:ext uri="{FF2B5EF4-FFF2-40B4-BE49-F238E27FC236}">
                <a16:creationId xmlns:a16="http://schemas.microsoft.com/office/drawing/2014/main" id="{66208E02-F61A-3C45-BCBD-5E7F990F814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60E9788-2211-C930-2347-11C17E4143D2}"/>
              </a:ext>
            </a:extLst>
          </p:cNvPr>
          <p:cNvSpPr>
            <a:spLocks noGrp="1"/>
          </p:cNvSpPr>
          <p:nvPr>
            <p:ph type="sldNum" sz="quarter" idx="12"/>
          </p:nvPr>
        </p:nvSpPr>
        <p:spPr/>
        <p:txBody>
          <a:bodyPr/>
          <a:lstStyle/>
          <a:p>
            <a:pPr>
              <a:defRPr/>
            </a:pPr>
            <a:fld id="{4D0F6B73-5147-FC40-8374-9DD4EA2EE955}" type="slidenum">
              <a:rPr lang="de-DE" altLang="de-DE" smtClean="0"/>
              <a:pPr>
                <a:defRPr/>
              </a:pPr>
              <a:t>22</a:t>
            </a:fld>
            <a:endParaRPr lang="de-DE" altLang="de-DE"/>
          </a:p>
        </p:txBody>
      </p:sp>
    </p:spTree>
    <p:extLst>
      <p:ext uri="{BB962C8B-B14F-4D97-AF65-F5344CB8AC3E}">
        <p14:creationId xmlns:p14="http://schemas.microsoft.com/office/powerpoint/2010/main" val="208925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600F6-6DFC-F30D-B803-DC4A4C83D177}"/>
              </a:ext>
            </a:extLst>
          </p:cNvPr>
          <p:cNvSpPr>
            <a:spLocks noGrp="1"/>
          </p:cNvSpPr>
          <p:nvPr>
            <p:ph type="title"/>
          </p:nvPr>
        </p:nvSpPr>
        <p:spPr>
          <a:xfrm>
            <a:off x="628650" y="123478"/>
            <a:ext cx="7886700" cy="993775"/>
          </a:xfrm>
        </p:spPr>
        <p:txBody>
          <a:bodyPr/>
          <a:lstStyle/>
          <a:p>
            <a:r>
              <a:rPr lang="en-GB" dirty="0"/>
              <a:t>10</a:t>
            </a:r>
            <a:r>
              <a:rPr lang="en-GB" baseline="30000" dirty="0"/>
              <a:t>th</a:t>
            </a:r>
            <a:r>
              <a:rPr lang="en-GB" dirty="0"/>
              <a:t> Lecture</a:t>
            </a:r>
          </a:p>
        </p:txBody>
      </p:sp>
      <p:sp>
        <p:nvSpPr>
          <p:cNvPr id="3" name="Inhaltsplatzhalter 2">
            <a:extLst>
              <a:ext uri="{FF2B5EF4-FFF2-40B4-BE49-F238E27FC236}">
                <a16:creationId xmlns:a16="http://schemas.microsoft.com/office/drawing/2014/main" id="{9236F21A-AFA5-3706-EE22-A594B713942B}"/>
              </a:ext>
            </a:extLst>
          </p:cNvPr>
          <p:cNvSpPr>
            <a:spLocks noGrp="1"/>
          </p:cNvSpPr>
          <p:nvPr>
            <p:ph idx="1"/>
          </p:nvPr>
        </p:nvSpPr>
        <p:spPr>
          <a:xfrm>
            <a:off x="628650" y="1117253"/>
            <a:ext cx="5383510" cy="3348657"/>
          </a:xfrm>
        </p:spPr>
        <p:txBody>
          <a:bodyPr/>
          <a:lstStyle/>
          <a:p>
            <a:pPr algn="just"/>
            <a:r>
              <a:rPr lang="en-GB" sz="1600" dirty="0">
                <a:solidFill>
                  <a:srgbClr val="111111"/>
                </a:solidFill>
              </a:rPr>
              <a:t>Lecture on “</a:t>
            </a:r>
            <a:r>
              <a:rPr lang="en-US" sz="1600" dirty="0">
                <a:solidFill>
                  <a:srgbClr val="111111"/>
                </a:solidFill>
              </a:rPr>
              <a:t>Social Health and Environmental Impact</a:t>
            </a:r>
            <a:br>
              <a:rPr lang="en-US" sz="1600" dirty="0">
                <a:solidFill>
                  <a:srgbClr val="111111"/>
                </a:solidFill>
              </a:rPr>
            </a:br>
            <a:r>
              <a:rPr lang="en-US" sz="1600" dirty="0">
                <a:solidFill>
                  <a:srgbClr val="111111"/>
                </a:solidFill>
              </a:rPr>
              <a:t>of Textile and Apparel Manufacturing Processes</a:t>
            </a:r>
            <a:r>
              <a:rPr lang="de-DE" sz="1600" dirty="0">
                <a:solidFill>
                  <a:srgbClr val="111111"/>
                </a:solidFill>
              </a:rPr>
              <a:t>“.</a:t>
            </a:r>
          </a:p>
          <a:p>
            <a:pPr algn="just"/>
            <a:r>
              <a:rPr lang="en-GB" sz="1600" dirty="0">
                <a:solidFill>
                  <a:srgbClr val="111111"/>
                </a:solidFill>
              </a:rPr>
              <a:t>The teaching unit gives knowledge of the </a:t>
            </a:r>
            <a:r>
              <a:rPr lang="en-GB" sz="1600" dirty="0"/>
              <a:t>core health impacts of textile and clothing production in producing countries, in particular the impact on textile workers.</a:t>
            </a:r>
          </a:p>
          <a:p>
            <a:pPr algn="just"/>
            <a:r>
              <a:rPr lang="en-GB" sz="1600" dirty="0"/>
              <a:t>The lecture offers information about </a:t>
            </a:r>
            <a:r>
              <a:rPr lang="en-US" sz="1600" dirty="0"/>
              <a:t>the environmental impact in textile and clothing manufacturing processes on social health, and the physical, chemical, environmental and occupational hazards in textile manufacturing processes.</a:t>
            </a:r>
          </a:p>
          <a:p>
            <a:pPr algn="just"/>
            <a:r>
              <a:rPr lang="en-GB" sz="1600" dirty="0">
                <a:solidFill>
                  <a:srgbClr val="111111"/>
                </a:solidFill>
                <a:ea typeface="Times New Roman" panose="02020603050405020304" pitchFamily="18" charset="0"/>
              </a:rPr>
              <a:t>The topic also teaches the students to </a:t>
            </a:r>
            <a:r>
              <a:rPr lang="en-US" sz="1600" dirty="0">
                <a:solidFill>
                  <a:srgbClr val="111111"/>
                </a:solidFill>
                <a:ea typeface="Times New Roman" panose="02020603050405020304" pitchFamily="18" charset="0"/>
              </a:rPr>
              <a:t>exemplify pros and cons of sustainable textile use and care in terms of a less unhealthy impact in textile production and to reflect and reason their consumer behavior and sustainable impact on the society and health of textile workers.</a:t>
            </a:r>
          </a:p>
          <a:p>
            <a:endParaRPr lang="en-GB" dirty="0"/>
          </a:p>
        </p:txBody>
      </p:sp>
      <p:sp>
        <p:nvSpPr>
          <p:cNvPr id="4" name="Fußzeilenplatzhalter 3">
            <a:extLst>
              <a:ext uri="{FF2B5EF4-FFF2-40B4-BE49-F238E27FC236}">
                <a16:creationId xmlns:a16="http://schemas.microsoft.com/office/drawing/2014/main" id="{0279B38A-BDD8-550F-C96B-3AF32C0B362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F38BB8-3256-FC4C-0C11-415DBC31BE71}"/>
              </a:ext>
            </a:extLst>
          </p:cNvPr>
          <p:cNvSpPr>
            <a:spLocks noGrp="1"/>
          </p:cNvSpPr>
          <p:nvPr>
            <p:ph type="sldNum" sz="quarter" idx="12"/>
          </p:nvPr>
        </p:nvSpPr>
        <p:spPr/>
        <p:txBody>
          <a:bodyPr/>
          <a:lstStyle/>
          <a:p>
            <a:pPr>
              <a:defRPr/>
            </a:pPr>
            <a:fld id="{4D0F6B73-5147-FC40-8374-9DD4EA2EE955}" type="slidenum">
              <a:rPr lang="de-DE" altLang="de-DE" smtClean="0"/>
              <a:pPr>
                <a:defRPr/>
              </a:pPr>
              <a:t>23</a:t>
            </a:fld>
            <a:endParaRPr lang="de-DE" altLang="de-DE"/>
          </a:p>
        </p:txBody>
      </p:sp>
      <p:grpSp>
        <p:nvGrpSpPr>
          <p:cNvPr id="12" name="Gruppieren 11"/>
          <p:cNvGrpSpPr>
            <a:grpSpLocks/>
          </p:cNvGrpSpPr>
          <p:nvPr/>
        </p:nvGrpSpPr>
        <p:grpSpPr bwMode="auto">
          <a:xfrm>
            <a:off x="6372225" y="1117600"/>
            <a:ext cx="2295525" cy="3103563"/>
            <a:chOff x="6284901" y="1059582"/>
            <a:chExt cx="2751149" cy="3507854"/>
          </a:xfrm>
        </p:grpSpPr>
        <p:pic>
          <p:nvPicPr>
            <p:cNvPr id="14"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901" y="1059582"/>
              <a:ext cx="2751149"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0">
              <a:extLst>
                <a:ext uri="{FF2B5EF4-FFF2-40B4-BE49-F238E27FC236}">
                  <a16:creationId xmlns:a16="http://schemas.microsoft.com/office/drawing/2014/main" id="{02E793EC-57B8-42C6-A220-69769B152920}"/>
                </a:ext>
              </a:extLst>
            </p:cNvPr>
            <p:cNvSpPr txBox="1"/>
            <p:nvPr/>
          </p:nvSpPr>
          <p:spPr>
            <a:xfrm>
              <a:off x="6298220" y="2652919"/>
              <a:ext cx="361493" cy="367832"/>
            </a:xfrm>
            <a:prstGeom prst="rect">
              <a:avLst/>
            </a:prstGeom>
            <a:solidFill>
              <a:srgbClr val="2A76B6"/>
            </a:solidFill>
          </p:spPr>
          <p:txBody>
            <a:bodyPr>
              <a:spAutoFit/>
            </a:bodyPr>
            <a:lstStyle/>
            <a:p>
              <a:pPr>
                <a:defRPr/>
              </a:pPr>
              <a:endParaRPr lang="de-DE" dirty="0">
                <a:solidFill>
                  <a:srgbClr val="2A76B6"/>
                </a:solidFill>
                <a:highlight>
                  <a:srgbClr val="2A76B6"/>
                </a:highlight>
              </a:endParaRPr>
            </a:p>
          </p:txBody>
        </p:sp>
      </p:grpSp>
      <p:sp>
        <p:nvSpPr>
          <p:cNvPr id="16" name="Textfeld 11">
            <a:extLst>
              <a:ext uri="{FF2B5EF4-FFF2-40B4-BE49-F238E27FC236}">
                <a16:creationId xmlns:a16="http://schemas.microsoft.com/office/drawing/2014/main" id="{C0934D84-66B6-420A-81F4-A4D4FDE95219}"/>
              </a:ext>
            </a:extLst>
          </p:cNvPr>
          <p:cNvSpPr txBox="1"/>
          <p:nvPr/>
        </p:nvSpPr>
        <p:spPr>
          <a:xfrm>
            <a:off x="6772952" y="4227513"/>
            <a:ext cx="1873590" cy="307777"/>
          </a:xfrm>
          <a:prstGeom prst="rect">
            <a:avLst/>
          </a:prstGeom>
          <a:noFill/>
        </p:spPr>
        <p:txBody>
          <a:bodyPr wrap="none">
            <a:spAutoFit/>
          </a:bodyPr>
          <a:lstStyle/>
          <a:p>
            <a:pPr>
              <a:defRPr/>
            </a:pPr>
            <a:r>
              <a:rPr lang="ro-RO" altLang="de-DE" sz="1400" dirty="0">
                <a:latin typeface="+mn-lt"/>
                <a:ea typeface="ＭＳ Ｐゴシック" panose="020B0600070205080204" pitchFamily="34" charset="-128"/>
                <a:cs typeface="Arial" panose="020B0604020202020204" pitchFamily="34" charset="0"/>
              </a:rPr>
              <a:t>CC BY </a:t>
            </a:r>
            <a:r>
              <a:rPr lang="en-GB" altLang="de-DE" sz="1400" dirty="0" err="1">
                <a:latin typeface="+mn-lt"/>
                <a:ea typeface="ＭＳ Ｐゴシック" panose="020B0600070205080204" pitchFamily="34" charset="-128"/>
                <a:cs typeface="Arial" panose="020B0604020202020204" pitchFamily="34" charset="0"/>
              </a:rPr>
              <a:t>Prata</a:t>
            </a:r>
            <a:r>
              <a:rPr lang="en-GB" altLang="de-DE" sz="1400" dirty="0">
                <a:latin typeface="+mn-lt"/>
                <a:ea typeface="ＭＳ Ｐゴシック" panose="020B0600070205080204" pitchFamily="34" charset="-128"/>
                <a:cs typeface="Arial" panose="020B0604020202020204" pitchFamily="34" charset="0"/>
              </a:rPr>
              <a:t> et al., 2019</a:t>
            </a:r>
            <a:endParaRPr lang="de-DE" sz="1400" dirty="0">
              <a:latin typeface="+mn-lt"/>
            </a:endParaRPr>
          </a:p>
        </p:txBody>
      </p:sp>
    </p:spTree>
    <p:extLst>
      <p:ext uri="{BB962C8B-B14F-4D97-AF65-F5344CB8AC3E}">
        <p14:creationId xmlns:p14="http://schemas.microsoft.com/office/powerpoint/2010/main" val="25340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E764A-A370-2B81-FD37-DAC638CE9FBC}"/>
              </a:ext>
            </a:extLst>
          </p:cNvPr>
          <p:cNvSpPr>
            <a:spLocks noGrp="1"/>
          </p:cNvSpPr>
          <p:nvPr>
            <p:ph type="title"/>
          </p:nvPr>
        </p:nvSpPr>
        <p:spPr>
          <a:xfrm>
            <a:off x="1043608" y="339502"/>
            <a:ext cx="4879454" cy="648072"/>
          </a:xfrm>
        </p:spPr>
        <p:txBody>
          <a:bodyPr/>
          <a:lstStyle/>
          <a:p>
            <a:r>
              <a:rPr lang="en-GB" dirty="0"/>
              <a:t>Reflections on 10</a:t>
            </a:r>
            <a:r>
              <a:rPr lang="en-GB" baseline="30000" dirty="0"/>
              <a:t>th</a:t>
            </a:r>
            <a:r>
              <a:rPr lang="en-GB" dirty="0"/>
              <a:t> Lecture</a:t>
            </a:r>
          </a:p>
        </p:txBody>
      </p:sp>
      <p:sp>
        <p:nvSpPr>
          <p:cNvPr id="3" name="Inhaltsplatzhalter 2">
            <a:extLst>
              <a:ext uri="{FF2B5EF4-FFF2-40B4-BE49-F238E27FC236}">
                <a16:creationId xmlns:a16="http://schemas.microsoft.com/office/drawing/2014/main" id="{38A78EB9-3991-8EC5-2423-7BA9B2AE62E5}"/>
              </a:ext>
            </a:extLst>
          </p:cNvPr>
          <p:cNvSpPr>
            <a:spLocks noGrp="1"/>
          </p:cNvSpPr>
          <p:nvPr>
            <p:ph idx="1"/>
          </p:nvPr>
        </p:nvSpPr>
        <p:spPr>
          <a:xfrm>
            <a:off x="827584" y="1419622"/>
            <a:ext cx="6823670" cy="2720857"/>
          </a:xfrm>
        </p:spPr>
        <p:txBody>
          <a:bodyPr/>
          <a:lstStyle/>
          <a:p>
            <a:pPr algn="just"/>
            <a:r>
              <a:rPr lang="en-US" altLang="de-DE" sz="1600" dirty="0"/>
              <a:t>Safety and health measures play an important role in the textile and clothing industry. It is essential that the workers are aware of the various occupational (physical, chemical and environmental) hazards.</a:t>
            </a:r>
          </a:p>
          <a:p>
            <a:pPr algn="just"/>
            <a:r>
              <a:rPr lang="en-US" altLang="de-DE" sz="1600" dirty="0"/>
              <a:t>Textile workers even suffer from a lack of informal education regarding </a:t>
            </a:r>
            <a:br>
              <a:rPr lang="en-US" altLang="de-DE" sz="1600" dirty="0"/>
            </a:br>
            <a:r>
              <a:rPr lang="en-US" altLang="de-DE" sz="1600" dirty="0"/>
              <a:t>occupational safety. </a:t>
            </a:r>
          </a:p>
          <a:p>
            <a:pPr algn="just"/>
            <a:r>
              <a:rPr lang="en-US" altLang="de-DE" sz="1600" dirty="0"/>
              <a:t>It is necessary that the management and regulations take the necessary steps to protect workers from potential hazardous situations.</a:t>
            </a:r>
          </a:p>
          <a:p>
            <a:pPr algn="just"/>
            <a:r>
              <a:rPr lang="en-US" altLang="de-DE" sz="1600" dirty="0"/>
              <a:t>Consumers in high income countries have a role to play in supporting companies and practices that </a:t>
            </a:r>
            <a:r>
              <a:rPr lang="en-US" altLang="de-DE" sz="1600" dirty="0" err="1"/>
              <a:t>minimise</a:t>
            </a:r>
            <a:r>
              <a:rPr lang="en-US" altLang="de-DE" sz="1600" dirty="0"/>
              <a:t> their negative impact on humans and the environment. </a:t>
            </a:r>
          </a:p>
        </p:txBody>
      </p:sp>
      <p:sp>
        <p:nvSpPr>
          <p:cNvPr id="4" name="Fußzeilenplatzhalter 3">
            <a:extLst>
              <a:ext uri="{FF2B5EF4-FFF2-40B4-BE49-F238E27FC236}">
                <a16:creationId xmlns:a16="http://schemas.microsoft.com/office/drawing/2014/main" id="{D9A24D8B-42AC-4997-91CC-2F3C4AF39080}"/>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01C8F05-9D97-5251-F9D0-BCC6A25DBE48}"/>
              </a:ext>
            </a:extLst>
          </p:cNvPr>
          <p:cNvSpPr>
            <a:spLocks noGrp="1"/>
          </p:cNvSpPr>
          <p:nvPr>
            <p:ph type="sldNum" sz="quarter" idx="12"/>
          </p:nvPr>
        </p:nvSpPr>
        <p:spPr/>
        <p:txBody>
          <a:bodyPr/>
          <a:lstStyle/>
          <a:p>
            <a:pPr>
              <a:defRPr/>
            </a:pPr>
            <a:fld id="{4D0F6B73-5147-FC40-8374-9DD4EA2EE955}" type="slidenum">
              <a:rPr lang="de-DE" altLang="de-DE" smtClean="0"/>
              <a:pPr>
                <a:defRPr/>
              </a:pPr>
              <a:t>24</a:t>
            </a:fld>
            <a:endParaRPr lang="de-DE" altLang="de-DE"/>
          </a:p>
        </p:txBody>
      </p:sp>
    </p:spTree>
    <p:extLst>
      <p:ext uri="{BB962C8B-B14F-4D97-AF65-F5344CB8AC3E}">
        <p14:creationId xmlns:p14="http://schemas.microsoft.com/office/powerpoint/2010/main" val="92307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a:xfrm>
            <a:off x="611560" y="146585"/>
            <a:ext cx="2873272" cy="562441"/>
          </a:xfrm>
        </p:spPr>
        <p:txBody>
          <a:bodyPr/>
          <a:lstStyle/>
          <a:p>
            <a:r>
              <a:rPr lang="en-GB" dirty="0"/>
              <a:t>11</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251520" y="915566"/>
            <a:ext cx="6624736" cy="2686248"/>
          </a:xfrm>
        </p:spPr>
        <p:txBody>
          <a:bodyPr/>
          <a:lstStyle/>
          <a:p>
            <a:pPr algn="just">
              <a:spcBef>
                <a:spcPts val="600"/>
              </a:spcBef>
            </a:pPr>
            <a:r>
              <a:rPr lang="en-GB" sz="1600" dirty="0"/>
              <a:t>Lecture 11 on “</a:t>
            </a:r>
            <a:r>
              <a:rPr lang="en-US" sz="1600" dirty="0"/>
              <a:t>Selected Student Projects at Partner Universities (Part 1)</a:t>
            </a:r>
            <a:r>
              <a:rPr lang="en-GB" sz="1600" dirty="0"/>
              <a:t>”</a:t>
            </a:r>
            <a:r>
              <a:rPr lang="de-DE" sz="1600" dirty="0"/>
              <a:t>.</a:t>
            </a:r>
          </a:p>
          <a:p>
            <a:pPr algn="just">
              <a:spcBef>
                <a:spcPts val="600"/>
              </a:spcBef>
            </a:pPr>
            <a:r>
              <a:rPr lang="en-GB" sz="1600" dirty="0"/>
              <a:t>The module briefly presents the studies developed by students from the Master's studies specializing in modelling and clothing design, within the discipline of Sustainability in fashion, at Faculty of Industrial Design and Business Management, TUIASI Romania. </a:t>
            </a:r>
          </a:p>
          <a:p>
            <a:pPr algn="just">
              <a:spcBef>
                <a:spcPts val="600"/>
              </a:spcBef>
            </a:pPr>
            <a:r>
              <a:rPr lang="en-GB" sz="1600" dirty="0"/>
              <a:t>First student's collection was developed around the concept of personalizing worn/used clothing through handmade painting. Personalizing clothing gives a sense of uniqueness, reinforces the sense of identity and creates a more personal experience.</a:t>
            </a:r>
          </a:p>
          <a:p>
            <a:pPr algn="just">
              <a:spcBef>
                <a:spcPts val="600"/>
              </a:spcBef>
            </a:pPr>
            <a:r>
              <a:rPr lang="en-GB" sz="1600" dirty="0"/>
              <a:t>The second project proposes the reintegration of textile waste into an experimental-creative collection, representing a challenge in finding both technical and aesthetic solutions. </a:t>
            </a:r>
            <a:endParaRPr lang="ro-RO" sz="1600" dirty="0"/>
          </a:p>
          <a:p>
            <a:pPr>
              <a:spcBef>
                <a:spcPts val="600"/>
              </a:spcBef>
            </a:pPr>
            <a:r>
              <a:rPr lang="en-GB" sz="1600" dirty="0"/>
              <a:t>The third collection includes 8 stylized models, in which lace elements are superimposed with felted surfaces. All designs are decorated with shapes made by felting directly on the lace and embellished with wooden beads to keep the vintage style. </a:t>
            </a:r>
            <a:br>
              <a:rPr lang="en-GB" sz="1600" dirty="0"/>
            </a:br>
            <a:br>
              <a:rPr lang="en-GB" sz="1600" dirty="0"/>
            </a:br>
            <a:br>
              <a:rPr lang="en-GB" sz="1600" dirty="0"/>
            </a:br>
            <a:endParaRPr lang="en-GB" sz="1600" dirty="0"/>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25</a:t>
            </a:fld>
            <a:endParaRPr lang="de-DE" altLang="de-DE"/>
          </a:p>
        </p:txBody>
      </p:sp>
      <p:pic>
        <p:nvPicPr>
          <p:cNvPr id="2054" name="Picture 6" descr="https://lh5.googleusercontent.com/zesD95pa-MINwky4vLcjaRQ34tjufuGIZuTibiooFb_ouXvjfY6_3e4o7_6Hjp6IsWR_r-k-KbCrRaszRvf97gs0K8M7lAYBhFPAUAt-3g5roi0YKsikj3guaqirTh1i74HFXLkgjoWGXqylL0U4=n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52" t="4340" r="527" b="3744"/>
          <a:stretch/>
        </p:blipFill>
        <p:spPr bwMode="auto">
          <a:xfrm>
            <a:off x="7061200" y="915566"/>
            <a:ext cx="1872208" cy="30255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6">
            <a:extLst>
              <a:ext uri="{FF2B5EF4-FFF2-40B4-BE49-F238E27FC236}">
                <a16:creationId xmlns:a16="http://schemas.microsoft.com/office/drawing/2014/main" id="{29A566C9-8E30-1E96-65A8-161D29832196}"/>
              </a:ext>
            </a:extLst>
          </p:cNvPr>
          <p:cNvSpPr txBox="1">
            <a:spLocks noChangeArrowheads="1"/>
          </p:cNvSpPr>
          <p:nvPr/>
        </p:nvSpPr>
        <p:spPr bwMode="auto">
          <a:xfrm>
            <a:off x="7247483" y="4012839"/>
            <a:ext cx="1685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100" b="1" dirty="0">
                <a:latin typeface="Calibri" panose="020F0502020204030204" pitchFamily="34" charset="0"/>
                <a:cs typeface="Calibri" panose="020F0502020204030204" pitchFamily="34" charset="0"/>
              </a:rPr>
              <a:t>CC BY </a:t>
            </a:r>
            <a:r>
              <a:rPr lang="en-GB" sz="1100" b="1" dirty="0">
                <a:latin typeface="Calibri" panose="020F0502020204030204" pitchFamily="34" charset="0"/>
                <a:cs typeface="Calibri" panose="020F0502020204030204" pitchFamily="34" charset="0"/>
              </a:rPr>
              <a:t>JOANDREA Maria-</a:t>
            </a:r>
            <a:r>
              <a:rPr lang="en-GB" sz="1100" b="1" dirty="0" err="1">
                <a:latin typeface="Calibri" panose="020F0502020204030204" pitchFamily="34" charset="0"/>
                <a:cs typeface="Calibri" panose="020F0502020204030204" pitchFamily="34" charset="0"/>
              </a:rPr>
              <a:t>Mirabela</a:t>
            </a:r>
            <a:endParaRPr lang="en-GB"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C0204-1630-FA95-657F-25B6249F2F25}"/>
              </a:ext>
            </a:extLst>
          </p:cNvPr>
          <p:cNvSpPr>
            <a:spLocks noGrp="1"/>
          </p:cNvSpPr>
          <p:nvPr>
            <p:ph type="title"/>
          </p:nvPr>
        </p:nvSpPr>
        <p:spPr>
          <a:xfrm>
            <a:off x="1187624" y="505229"/>
            <a:ext cx="4735438" cy="432889"/>
          </a:xfrm>
        </p:spPr>
        <p:txBody>
          <a:bodyPr/>
          <a:lstStyle/>
          <a:p>
            <a:r>
              <a:rPr lang="en-GB" dirty="0"/>
              <a:t>Reflection on 11</a:t>
            </a:r>
            <a:r>
              <a:rPr lang="en-GB" baseline="30000" dirty="0"/>
              <a:t>th</a:t>
            </a:r>
            <a:r>
              <a:rPr lang="en-GB" dirty="0"/>
              <a:t> Lecture </a:t>
            </a:r>
          </a:p>
        </p:txBody>
      </p:sp>
      <p:sp>
        <p:nvSpPr>
          <p:cNvPr id="4" name="Fußzeilenplatzhalter 3">
            <a:extLst>
              <a:ext uri="{FF2B5EF4-FFF2-40B4-BE49-F238E27FC236}">
                <a16:creationId xmlns:a16="http://schemas.microsoft.com/office/drawing/2014/main" id="{271F94C9-4672-A833-8E91-38CADAB785A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979B680-6BE4-A171-9DA3-9AD31320B91E}"/>
              </a:ext>
            </a:extLst>
          </p:cNvPr>
          <p:cNvSpPr>
            <a:spLocks noGrp="1"/>
          </p:cNvSpPr>
          <p:nvPr>
            <p:ph type="sldNum" sz="quarter" idx="12"/>
          </p:nvPr>
        </p:nvSpPr>
        <p:spPr/>
        <p:txBody>
          <a:bodyPr/>
          <a:lstStyle/>
          <a:p>
            <a:pPr>
              <a:defRPr/>
            </a:pPr>
            <a:fld id="{4D0F6B73-5147-FC40-8374-9DD4EA2EE955}" type="slidenum">
              <a:rPr lang="de-DE" altLang="de-DE" smtClean="0"/>
              <a:pPr>
                <a:defRPr/>
              </a:pPr>
              <a:t>26</a:t>
            </a:fld>
            <a:endParaRPr lang="de-DE" altLang="de-DE"/>
          </a:p>
        </p:txBody>
      </p:sp>
      <p:sp>
        <p:nvSpPr>
          <p:cNvPr id="3" name="Content Placeholder 2"/>
          <p:cNvSpPr>
            <a:spLocks noGrp="1"/>
          </p:cNvSpPr>
          <p:nvPr>
            <p:ph idx="1"/>
          </p:nvPr>
        </p:nvSpPr>
        <p:spPr>
          <a:xfrm>
            <a:off x="755576" y="1275606"/>
            <a:ext cx="6696744" cy="3253716"/>
          </a:xfrm>
        </p:spPr>
        <p:txBody>
          <a:bodyPr/>
          <a:lstStyle/>
          <a:p>
            <a:pPr algn="just"/>
            <a:r>
              <a:rPr lang="en-GB" sz="1600" dirty="0"/>
              <a:t>As a conclusion from the work presented, it can be said that fashion is no longer about buying what's hot and ending up with a pile of clothes that never see the light of day after being worn once or not at all.</a:t>
            </a:r>
          </a:p>
          <a:p>
            <a:pPr algn="just"/>
            <a:r>
              <a:rPr lang="en-GB" sz="1600" dirty="0"/>
              <a:t>These spontaneously purchased garments only add to the already existing and ever-growing waste in landfills and do significant harm to the ecosystem.</a:t>
            </a:r>
          </a:p>
          <a:p>
            <a:pPr algn="just"/>
            <a:r>
              <a:rPr lang="en-GB" sz="1600" dirty="0"/>
              <a:t>In the future, a conscious step must be taken to stop promoting the concept of fast fashion, which has greatly affected the ecosystem and life in general, and instead turn to more sustainable fashion that is healthier for the planet and future generations.</a:t>
            </a:r>
          </a:p>
          <a:p>
            <a:pPr algn="just"/>
            <a:r>
              <a:rPr lang="en-GB" sz="1600" dirty="0"/>
              <a:t>Sustainable fashion is defined as clothing, footwear and other accessories that are produced and used in the most sustainable way possible, taking into account both the environment and socio-economic aspects.</a:t>
            </a:r>
            <a:endParaRPr lang="en-GB" dirty="0"/>
          </a:p>
        </p:txBody>
      </p:sp>
    </p:spTree>
    <p:extLst>
      <p:ext uri="{BB962C8B-B14F-4D97-AF65-F5344CB8AC3E}">
        <p14:creationId xmlns:p14="http://schemas.microsoft.com/office/powerpoint/2010/main" val="358084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a:xfrm>
            <a:off x="628650" y="58638"/>
            <a:ext cx="7886700" cy="993775"/>
          </a:xfrm>
        </p:spPr>
        <p:txBody>
          <a:bodyPr/>
          <a:lstStyle/>
          <a:p>
            <a:r>
              <a:rPr lang="en-GB" dirty="0"/>
              <a:t>12</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628650" y="1181646"/>
            <a:ext cx="4807446" cy="3262312"/>
          </a:xfrm>
        </p:spPr>
        <p:txBody>
          <a:bodyPr/>
          <a:lstStyle/>
          <a:p>
            <a:pPr algn="just"/>
            <a:r>
              <a:rPr lang="en-GB" sz="1600" dirty="0"/>
              <a:t>Lecture 12 on “</a:t>
            </a:r>
            <a:r>
              <a:rPr lang="en-US" sz="1600" dirty="0"/>
              <a:t>Selected Student Projects at Partner Universities (Part 2)</a:t>
            </a:r>
            <a:r>
              <a:rPr lang="en-GB" sz="1600" dirty="0"/>
              <a:t>”</a:t>
            </a:r>
            <a:r>
              <a:rPr lang="de-DE" sz="1600" dirty="0"/>
              <a:t>.</a:t>
            </a:r>
          </a:p>
          <a:p>
            <a:pPr algn="just"/>
            <a:r>
              <a:rPr lang="en-US" sz="1600" dirty="0">
                <a:solidFill>
                  <a:srgbClr val="000000"/>
                </a:solidFill>
                <a:ea typeface="Times New Roman" panose="02020603050405020304" pitchFamily="18" charset="0"/>
              </a:rPr>
              <a:t>The unit trains how the students to design clothes applying sustainable long life fashion elements: drapes, other 3D elements and peplums, and to design clothes using sustainable proportions, based on the golden ratio and Fibonacci sequence.</a:t>
            </a:r>
          </a:p>
          <a:p>
            <a:pPr algn="just"/>
            <a:r>
              <a:rPr lang="en-US" sz="1600" dirty="0">
                <a:solidFill>
                  <a:srgbClr val="000000"/>
                </a:solidFill>
                <a:ea typeface="Times New Roman" panose="02020603050405020304" pitchFamily="18" charset="0"/>
              </a:rPr>
              <a:t>The lecture teaches the students how to make correct patterns of draped clothes using easy calculations and design accurate </a:t>
            </a:r>
            <a:r>
              <a:rPr lang="en-US" sz="1600" dirty="0"/>
              <a:t>patterns of 3D peplum dresses.</a:t>
            </a:r>
            <a:endParaRPr lang="en-US" sz="1600" dirty="0">
              <a:solidFill>
                <a:srgbClr val="000000"/>
              </a:solidFill>
              <a:ea typeface="Times New Roman" panose="02020603050405020304" pitchFamily="18" charset="0"/>
            </a:endParaRPr>
          </a:p>
          <a:p>
            <a:pPr algn="just"/>
            <a:r>
              <a:rPr lang="en-US" sz="1600" dirty="0">
                <a:solidFill>
                  <a:srgbClr val="000000"/>
                </a:solidFill>
                <a:ea typeface="Times New Roman" panose="02020603050405020304" pitchFamily="18" charset="0"/>
              </a:rPr>
              <a:t>The topic also trains how to create pattern designs with lower consumption of textile material and minimizing or zero cutting waste. </a:t>
            </a:r>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27</a:t>
            </a:fld>
            <a:endParaRPr lang="de-DE" altLang="de-DE"/>
          </a:p>
        </p:txBody>
      </p:sp>
      <p:pic>
        <p:nvPicPr>
          <p:cNvPr id="8" name="Picture 5">
            <a:extLst>
              <a:ext uri="{FF2B5EF4-FFF2-40B4-BE49-F238E27FC236}">
                <a16:creationId xmlns:a16="http://schemas.microsoft.com/office/drawing/2014/main" id="{1F3FB6CA-141E-F242-E8AB-341CE4E24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380" y="987574"/>
            <a:ext cx="1900842"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6">
            <a:extLst>
              <a:ext uri="{FF2B5EF4-FFF2-40B4-BE49-F238E27FC236}">
                <a16:creationId xmlns:a16="http://schemas.microsoft.com/office/drawing/2014/main" id="{3C958D53-2C6F-6359-3FC7-6880F85CD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13" r="4672"/>
          <a:stretch>
            <a:fillRect/>
          </a:stretch>
        </p:blipFill>
        <p:spPr bwMode="auto">
          <a:xfrm>
            <a:off x="5613230" y="555526"/>
            <a:ext cx="120015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a:extLst>
              <a:ext uri="{FF2B5EF4-FFF2-40B4-BE49-F238E27FC236}">
                <a16:creationId xmlns:a16="http://schemas.microsoft.com/office/drawing/2014/main" id="{29A566C9-8E30-1E96-65A8-161D29832196}"/>
              </a:ext>
            </a:extLst>
          </p:cNvPr>
          <p:cNvSpPr txBox="1">
            <a:spLocks noChangeArrowheads="1"/>
          </p:cNvSpPr>
          <p:nvPr/>
        </p:nvSpPr>
        <p:spPr bwMode="auto">
          <a:xfrm>
            <a:off x="7236296" y="4311749"/>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a:t>CC BY Dineva</a:t>
            </a:r>
          </a:p>
        </p:txBody>
      </p:sp>
    </p:spTree>
    <p:extLst>
      <p:ext uri="{BB962C8B-B14F-4D97-AF65-F5344CB8AC3E}">
        <p14:creationId xmlns:p14="http://schemas.microsoft.com/office/powerpoint/2010/main" val="91134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C0204-1630-FA95-657F-25B6249F2F25}"/>
              </a:ext>
            </a:extLst>
          </p:cNvPr>
          <p:cNvSpPr>
            <a:spLocks noGrp="1"/>
          </p:cNvSpPr>
          <p:nvPr>
            <p:ph type="title"/>
          </p:nvPr>
        </p:nvSpPr>
        <p:spPr>
          <a:xfrm>
            <a:off x="643090" y="304379"/>
            <a:ext cx="7183710" cy="640928"/>
          </a:xfrm>
        </p:spPr>
        <p:txBody>
          <a:bodyPr/>
          <a:lstStyle/>
          <a:p>
            <a:r>
              <a:rPr lang="en-GB" dirty="0"/>
              <a:t>Reflection on 12</a:t>
            </a:r>
            <a:r>
              <a:rPr lang="en-GB" baseline="30000" dirty="0"/>
              <a:t>th</a:t>
            </a:r>
            <a:r>
              <a:rPr lang="en-GB" dirty="0"/>
              <a:t> Lecture </a:t>
            </a:r>
          </a:p>
        </p:txBody>
      </p:sp>
      <p:sp>
        <p:nvSpPr>
          <p:cNvPr id="4" name="Fußzeilenplatzhalter 3">
            <a:extLst>
              <a:ext uri="{FF2B5EF4-FFF2-40B4-BE49-F238E27FC236}">
                <a16:creationId xmlns:a16="http://schemas.microsoft.com/office/drawing/2014/main" id="{271F94C9-4672-A833-8E91-38CADAB785A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A979B680-6BE4-A171-9DA3-9AD31320B91E}"/>
              </a:ext>
            </a:extLst>
          </p:cNvPr>
          <p:cNvSpPr>
            <a:spLocks noGrp="1"/>
          </p:cNvSpPr>
          <p:nvPr>
            <p:ph type="sldNum" sz="quarter" idx="12"/>
          </p:nvPr>
        </p:nvSpPr>
        <p:spPr/>
        <p:txBody>
          <a:bodyPr/>
          <a:lstStyle/>
          <a:p>
            <a:pPr>
              <a:defRPr/>
            </a:pPr>
            <a:fld id="{4D0F6B73-5147-FC40-8374-9DD4EA2EE955}" type="slidenum">
              <a:rPr lang="de-DE" altLang="de-DE" smtClean="0"/>
              <a:pPr>
                <a:defRPr/>
              </a:pPr>
              <a:t>28</a:t>
            </a:fld>
            <a:endParaRPr lang="de-DE" altLang="de-DE"/>
          </a:p>
        </p:txBody>
      </p:sp>
      <p:sp>
        <p:nvSpPr>
          <p:cNvPr id="6" name="Inhaltsplatzhalter 2">
            <a:extLst>
              <a:ext uri="{FF2B5EF4-FFF2-40B4-BE49-F238E27FC236}">
                <a16:creationId xmlns:a16="http://schemas.microsoft.com/office/drawing/2014/main" id="{76862685-07C6-1329-4EE4-C21CAFA526D4}"/>
              </a:ext>
            </a:extLst>
          </p:cNvPr>
          <p:cNvSpPr>
            <a:spLocks noGrp="1" noChangeArrowheads="1"/>
          </p:cNvSpPr>
          <p:nvPr>
            <p:ph idx="1"/>
          </p:nvPr>
        </p:nvSpPr>
        <p:spPr>
          <a:xfrm>
            <a:off x="628650" y="1347614"/>
            <a:ext cx="7886700" cy="3262312"/>
          </a:xfrm>
        </p:spPr>
        <p:txBody>
          <a:bodyPr/>
          <a:lstStyle/>
          <a:p>
            <a:pPr marL="0" indent="0" algn="just">
              <a:buNone/>
            </a:pPr>
            <a:r>
              <a:rPr lang="en-US" altLang="de-DE" sz="1600" dirty="0"/>
              <a:t>The presented students’ projects of Master degree and PhD students of the Faculty of Technics and Technologies of Yambol, </a:t>
            </a:r>
            <a:r>
              <a:rPr lang="en-US" altLang="de-DE" sz="1600" dirty="0" err="1"/>
              <a:t>Trakia</a:t>
            </a:r>
            <a:r>
              <a:rPr lang="en-US" altLang="de-DE" sz="1600" dirty="0"/>
              <a:t> University, Bulgaria on sustainable design and pattern making of women’s clothes can be seen as examples for development of new ideas and creation of new slow fashion designs with: </a:t>
            </a:r>
          </a:p>
          <a:p>
            <a:pPr algn="just"/>
            <a:r>
              <a:rPr lang="en-US" altLang="de-DE" sz="1600" dirty="0"/>
              <a:t>Different types of long life fashion elements: all types of drapes, other 3D elements, peplums;</a:t>
            </a:r>
          </a:p>
          <a:p>
            <a:pPr algn="just"/>
            <a:r>
              <a:rPr lang="en-US" altLang="de-DE" sz="1600" dirty="0"/>
              <a:t>The golden and Fibonacci proportions;</a:t>
            </a:r>
          </a:p>
          <a:p>
            <a:pPr algn="just"/>
            <a:r>
              <a:rPr lang="en-US" altLang="de-DE" sz="1600" dirty="0"/>
              <a:t>Minimizing waste;</a:t>
            </a:r>
          </a:p>
          <a:p>
            <a:pPr algn="just"/>
            <a:r>
              <a:rPr lang="en-US" altLang="de-DE" sz="1600" dirty="0"/>
              <a:t>And combinations between long life elements, sustainable proportions, and minimizing waste.</a:t>
            </a:r>
          </a:p>
        </p:txBody>
      </p:sp>
    </p:spTree>
    <p:extLst>
      <p:ext uri="{BB962C8B-B14F-4D97-AF65-F5344CB8AC3E}">
        <p14:creationId xmlns:p14="http://schemas.microsoft.com/office/powerpoint/2010/main" val="239369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2197-B721-357E-D11D-E721C1C68525}"/>
              </a:ext>
            </a:extLst>
          </p:cNvPr>
          <p:cNvSpPr>
            <a:spLocks noGrp="1"/>
          </p:cNvSpPr>
          <p:nvPr>
            <p:ph type="title"/>
          </p:nvPr>
        </p:nvSpPr>
        <p:spPr>
          <a:xfrm>
            <a:off x="683568" y="267494"/>
            <a:ext cx="3511302" cy="648072"/>
          </a:xfrm>
        </p:spPr>
        <p:txBody>
          <a:bodyPr/>
          <a:lstStyle/>
          <a:p>
            <a:r>
              <a:rPr lang="en-GB" dirty="0"/>
              <a:t>13</a:t>
            </a:r>
            <a:r>
              <a:rPr lang="en-GB" baseline="30000" dirty="0"/>
              <a:t>th</a:t>
            </a:r>
            <a:r>
              <a:rPr lang="en-GB" dirty="0"/>
              <a:t> Lecture </a:t>
            </a:r>
          </a:p>
        </p:txBody>
      </p:sp>
      <p:sp>
        <p:nvSpPr>
          <p:cNvPr id="3" name="Inhaltsplatzhalter 2">
            <a:extLst>
              <a:ext uri="{FF2B5EF4-FFF2-40B4-BE49-F238E27FC236}">
                <a16:creationId xmlns:a16="http://schemas.microsoft.com/office/drawing/2014/main" id="{C64534E1-0982-41AC-14B7-188CDB9E6FBE}"/>
              </a:ext>
            </a:extLst>
          </p:cNvPr>
          <p:cNvSpPr>
            <a:spLocks noGrp="1"/>
          </p:cNvSpPr>
          <p:nvPr>
            <p:ph idx="1"/>
          </p:nvPr>
        </p:nvSpPr>
        <p:spPr>
          <a:xfrm>
            <a:off x="539552" y="1059582"/>
            <a:ext cx="6048672" cy="3104316"/>
          </a:xfrm>
        </p:spPr>
        <p:txBody>
          <a:bodyPr/>
          <a:lstStyle/>
          <a:p>
            <a:pPr algn="just"/>
            <a:r>
              <a:rPr lang="en-GB" sz="1600" dirty="0"/>
              <a:t>Lecture 13 on “</a:t>
            </a:r>
            <a:r>
              <a:rPr lang="en-US" sz="1600" dirty="0">
                <a:ea typeface="Arial" panose="020B0604020202020204" pitchFamily="34" charset="0"/>
              </a:rPr>
              <a:t>Chances and risks of a sustainable textile and clothing production in the European market</a:t>
            </a:r>
            <a:r>
              <a:rPr lang="en-GB" sz="1600" dirty="0"/>
              <a:t>”</a:t>
            </a:r>
            <a:r>
              <a:rPr lang="de-DE" sz="1600" dirty="0"/>
              <a:t>.</a:t>
            </a:r>
          </a:p>
          <a:p>
            <a:pPr algn="just"/>
            <a:r>
              <a:rPr lang="en-GB" sz="1600" dirty="0"/>
              <a:t>The teaching module provides an overview of the European textile and clothing industry.</a:t>
            </a:r>
          </a:p>
          <a:p>
            <a:r>
              <a:rPr lang="en-GB" sz="1600" dirty="0"/>
              <a:t>The unit discusses the challenges in the European textile and clothing market and the threats in the European textile and clothing market.</a:t>
            </a:r>
          </a:p>
          <a:p>
            <a:pPr>
              <a:spcAft>
                <a:spcPts val="800"/>
              </a:spcAft>
            </a:pPr>
            <a:r>
              <a:rPr lang="en-GB" sz="1600" dirty="0"/>
              <a:t>The theme offers information on sustainability in textile and apparel production, which is hardly conceivable without the transformation from a predominantly linear economy to a consistent circular economy, the simultaneous reduction of overconsumption and the rapid reduction of CO2 emissions.</a:t>
            </a:r>
          </a:p>
          <a:p>
            <a:pPr>
              <a:spcAft>
                <a:spcPts val="800"/>
              </a:spcAft>
            </a:pPr>
            <a:r>
              <a:rPr lang="en-GB" sz="1600" dirty="0"/>
              <a:t>Reflections on the topics presented and thought-provoking questions round out this relevant topic for the textile industry.</a:t>
            </a:r>
          </a:p>
        </p:txBody>
      </p:sp>
      <p:sp>
        <p:nvSpPr>
          <p:cNvPr id="4" name="Fußzeilenplatzhalter 3">
            <a:extLst>
              <a:ext uri="{FF2B5EF4-FFF2-40B4-BE49-F238E27FC236}">
                <a16:creationId xmlns:a16="http://schemas.microsoft.com/office/drawing/2014/main" id="{CA7AA250-72CB-7C2F-3B3E-7384C1E3E7A9}"/>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51E01FCE-F0EA-D709-DF91-82978C29E48F}"/>
              </a:ext>
            </a:extLst>
          </p:cNvPr>
          <p:cNvSpPr>
            <a:spLocks noGrp="1"/>
          </p:cNvSpPr>
          <p:nvPr>
            <p:ph type="sldNum" sz="quarter" idx="12"/>
          </p:nvPr>
        </p:nvSpPr>
        <p:spPr/>
        <p:txBody>
          <a:bodyPr/>
          <a:lstStyle/>
          <a:p>
            <a:pPr>
              <a:defRPr/>
            </a:pPr>
            <a:fld id="{4D0F6B73-5147-FC40-8374-9DD4EA2EE955}" type="slidenum">
              <a:rPr lang="de-DE" altLang="de-DE" smtClean="0"/>
              <a:pPr>
                <a:defRPr/>
              </a:pPr>
              <a:t>29</a:t>
            </a:fld>
            <a:endParaRPr lang="de-DE" altLang="de-DE" dirty="0"/>
          </a:p>
        </p:txBody>
      </p:sp>
      <p:pic>
        <p:nvPicPr>
          <p:cNvPr id="10" name="Picture 9">
            <a:extLst>
              <a:ext uri="{FF2B5EF4-FFF2-40B4-BE49-F238E27FC236}">
                <a16:creationId xmlns:a16="http://schemas.microsoft.com/office/drawing/2014/main" id="{CDB94780-6367-542B-47D3-859C06C2C043}"/>
              </a:ext>
            </a:extLst>
          </p:cNvPr>
          <p:cNvPicPr>
            <a:picLocks noChangeAspect="1"/>
          </p:cNvPicPr>
          <p:nvPr/>
        </p:nvPicPr>
        <p:blipFill>
          <a:blip r:embed="rId3"/>
          <a:stretch>
            <a:fillRect/>
          </a:stretch>
        </p:blipFill>
        <p:spPr>
          <a:xfrm>
            <a:off x="6804248" y="1203598"/>
            <a:ext cx="2123812" cy="2123812"/>
          </a:xfrm>
          <a:prstGeom prst="rect">
            <a:avLst/>
          </a:prstGeom>
        </p:spPr>
      </p:pic>
      <p:sp>
        <p:nvSpPr>
          <p:cNvPr id="12" name="TextBox 11">
            <a:extLst>
              <a:ext uri="{FF2B5EF4-FFF2-40B4-BE49-F238E27FC236}">
                <a16:creationId xmlns:a16="http://schemas.microsoft.com/office/drawing/2014/main" id="{44882296-E0B5-2F50-39CB-6CA63306D3EE}"/>
              </a:ext>
            </a:extLst>
          </p:cNvPr>
          <p:cNvSpPr txBox="1"/>
          <p:nvPr/>
        </p:nvSpPr>
        <p:spPr>
          <a:xfrm>
            <a:off x="7236296" y="3644625"/>
            <a:ext cx="1541062" cy="276999"/>
          </a:xfrm>
          <a:prstGeom prst="rect">
            <a:avLst/>
          </a:prstGeom>
          <a:noFill/>
        </p:spPr>
        <p:txBody>
          <a:bodyPr wrap="square" rtlCol="0">
            <a:spAutoFit/>
          </a:bodyPr>
          <a:lstStyle/>
          <a:p>
            <a:r>
              <a:rPr lang="en-GB" sz="1200" dirty="0"/>
              <a:t>CC BY ANTHESIS</a:t>
            </a:r>
          </a:p>
        </p:txBody>
      </p:sp>
    </p:spTree>
    <p:extLst>
      <p:ext uri="{BB962C8B-B14F-4D97-AF65-F5344CB8AC3E}">
        <p14:creationId xmlns:p14="http://schemas.microsoft.com/office/powerpoint/2010/main" val="895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DCCBA84-2B27-34B7-4F7C-83A49C2F1E6D}"/>
              </a:ext>
            </a:extLst>
          </p:cNvPr>
          <p:cNvSpPr>
            <a:spLocks noGrp="1"/>
          </p:cNvSpPr>
          <p:nvPr>
            <p:ph type="ftr" sz="quarter" idx="11"/>
          </p:nvPr>
        </p:nvSpPr>
        <p:spPr/>
        <p:txBody>
          <a:bodyPr/>
          <a:lstStyle/>
          <a:p>
            <a:pPr>
              <a:defRPr/>
            </a:pPr>
            <a:r>
              <a:rPr lang="en-US" altLang="de-DE"/>
              <a:t>Fashion DIET</a:t>
            </a:r>
            <a:endParaRPr lang="de-DE" altLang="de-DE"/>
          </a:p>
        </p:txBody>
      </p:sp>
      <p:sp>
        <p:nvSpPr>
          <p:cNvPr id="18434" name="Foliennummernplatzhalter 4">
            <a:extLst>
              <a:ext uri="{FF2B5EF4-FFF2-40B4-BE49-F238E27FC236}">
                <a16:creationId xmlns:a16="http://schemas.microsoft.com/office/drawing/2014/main" id="{99D27A33-DD3C-1966-5CD3-7DFCCFB603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56F3E1-E597-8C48-9A70-4A01C50D1CC5}" type="slidenum">
              <a:rPr lang="de-DE" altLang="de-DE">
                <a:solidFill>
                  <a:srgbClr val="898989"/>
                </a:solidFill>
                <a:ea typeface="ＭＳ Ｐゴシック" panose="020B0600070205080204" pitchFamily="34" charset="-128"/>
              </a:rPr>
              <a:pPr/>
              <a:t>3</a:t>
            </a:fld>
            <a:endParaRPr lang="de-DE" altLang="de-DE">
              <a:solidFill>
                <a:srgbClr val="898989"/>
              </a:solidFill>
              <a:ea typeface="ＭＳ Ｐゴシック" panose="020B0600070205080204" pitchFamily="34" charset="-128"/>
            </a:endParaRPr>
          </a:p>
        </p:txBody>
      </p:sp>
      <p:sp>
        <p:nvSpPr>
          <p:cNvPr id="18435" name="Titel 1">
            <a:extLst>
              <a:ext uri="{FF2B5EF4-FFF2-40B4-BE49-F238E27FC236}">
                <a16:creationId xmlns:a16="http://schemas.microsoft.com/office/drawing/2014/main" id="{CC44C18F-2AA5-FF4F-C4DF-777E94464513}"/>
              </a:ext>
            </a:extLst>
          </p:cNvPr>
          <p:cNvSpPr>
            <a:spLocks noGrp="1" noChangeArrowheads="1"/>
          </p:cNvSpPr>
          <p:nvPr>
            <p:ph type="title"/>
          </p:nvPr>
        </p:nvSpPr>
        <p:spPr>
          <a:xfrm>
            <a:off x="899592" y="124209"/>
            <a:ext cx="5095478" cy="504056"/>
          </a:xfrm>
        </p:spPr>
        <p:txBody>
          <a:bodyPr/>
          <a:lstStyle/>
          <a:p>
            <a:r>
              <a:rPr lang="en-GB" altLang="de-DE" dirty="0"/>
              <a:t>Teaching Units of Part II</a:t>
            </a:r>
          </a:p>
        </p:txBody>
      </p:sp>
      <p:sp>
        <p:nvSpPr>
          <p:cNvPr id="18436" name="Inhaltsplatzhalter 2">
            <a:extLst>
              <a:ext uri="{FF2B5EF4-FFF2-40B4-BE49-F238E27FC236}">
                <a16:creationId xmlns:a16="http://schemas.microsoft.com/office/drawing/2014/main" id="{DFF7E9CE-5601-CD78-794F-88983FCF7C39}"/>
              </a:ext>
            </a:extLst>
          </p:cNvPr>
          <p:cNvSpPr>
            <a:spLocks noGrp="1" noChangeArrowheads="1"/>
          </p:cNvSpPr>
          <p:nvPr>
            <p:ph idx="1"/>
          </p:nvPr>
        </p:nvSpPr>
        <p:spPr>
          <a:xfrm>
            <a:off x="539552" y="987574"/>
            <a:ext cx="4032448" cy="4155926"/>
          </a:xfrm>
        </p:spPr>
        <p:txBody>
          <a:bodyPr/>
          <a:lstStyle/>
          <a:p>
            <a:pPr marL="457200" indent="-457200" algn="just">
              <a:lnSpc>
                <a:spcPts val="1420"/>
              </a:lnSpc>
              <a:buFont typeface="Calibri Light" panose="020F0302020204030204" pitchFamily="34" charset="0"/>
              <a:buAutoNum type="arabicPeriod"/>
            </a:pPr>
            <a:r>
              <a:rPr lang="en-US" sz="1600" dirty="0">
                <a:ea typeface="ＭＳ Ｐゴシック" panose="020B0600070205080204" pitchFamily="34" charset="-128"/>
                <a:cs typeface="Arial" panose="020B0604020202020204" pitchFamily="34" charset="0"/>
              </a:rPr>
              <a:t>Sustainable Raw Materials and Textile Materials</a:t>
            </a:r>
          </a:p>
          <a:p>
            <a:pPr marL="457200" indent="-457200" algn="just">
              <a:lnSpc>
                <a:spcPts val="1420"/>
              </a:lnSpc>
              <a:buFont typeface="Calibri Light" panose="020F0302020204030204" pitchFamily="34" charset="0"/>
              <a:buAutoNum type="arabicPeriod"/>
            </a:pPr>
            <a:r>
              <a:rPr lang="en-GB" sz="1600" dirty="0">
                <a:ea typeface="ＭＳ Ｐゴシック" panose="020B0600070205080204" pitchFamily="34" charset="-128"/>
                <a:cs typeface="Arial" panose="020B0604020202020204" pitchFamily="34" charset="0"/>
              </a:rPr>
              <a:t>Sustainable Knitting Production</a:t>
            </a:r>
          </a:p>
          <a:p>
            <a:pPr marL="457200" indent="-457200" algn="just">
              <a:lnSpc>
                <a:spcPts val="1420"/>
              </a:lnSpc>
              <a:buFont typeface="Calibri Light" panose="020F0302020204030204" pitchFamily="34" charset="0"/>
              <a:buAutoNum type="arabicPeriod"/>
            </a:pPr>
            <a:r>
              <a:rPr lang="en-US" sz="1600" dirty="0">
                <a:ea typeface="Arial" panose="020B0604020202020204" pitchFamily="34" charset="0"/>
              </a:rPr>
              <a:t>Dyeing and Printing in the Context of Sustainability</a:t>
            </a:r>
          </a:p>
          <a:p>
            <a:pPr marL="457200" indent="-457200" algn="just">
              <a:lnSpc>
                <a:spcPts val="1420"/>
              </a:lnSpc>
              <a:buFont typeface="Calibri Light" panose="020F0302020204030204" pitchFamily="34" charset="0"/>
              <a:buAutoNum type="arabicPeriod"/>
            </a:pPr>
            <a:r>
              <a:rPr lang="en-US" sz="1600" dirty="0">
                <a:ea typeface="Arial" panose="020B0604020202020204" pitchFamily="34" charset="0"/>
              </a:rPr>
              <a:t>Finishing in the Context of Sustainability</a:t>
            </a:r>
          </a:p>
          <a:p>
            <a:pPr marL="457200" indent="-457200" algn="just">
              <a:lnSpc>
                <a:spcPts val="1420"/>
              </a:lnSpc>
              <a:buFont typeface="Calibri Light" panose="020F0302020204030204" pitchFamily="34" charset="0"/>
              <a:buAutoNum type="arabicPeriod"/>
            </a:pPr>
            <a:r>
              <a:rPr lang="en-US" sz="1600" dirty="0">
                <a:ea typeface="Arial" panose="020B0604020202020204" pitchFamily="34" charset="0"/>
              </a:rPr>
              <a:t>Fashion Design in the Context of Sustainable Development of the Fashion and Textile Industry (Part 1)</a:t>
            </a:r>
          </a:p>
          <a:p>
            <a:pPr marL="457200" indent="-457200" algn="just">
              <a:lnSpc>
                <a:spcPts val="1420"/>
              </a:lnSpc>
              <a:buFont typeface="Calibri Light" panose="020F0302020204030204" pitchFamily="34" charset="0"/>
              <a:buAutoNum type="arabicPeriod"/>
            </a:pPr>
            <a:r>
              <a:rPr lang="en-US" sz="1600" dirty="0">
                <a:ea typeface="Arial" panose="020B0604020202020204" pitchFamily="34" charset="0"/>
              </a:rPr>
              <a:t>Fashion Design in the Context of Sustainability (Part 2)</a:t>
            </a:r>
          </a:p>
          <a:p>
            <a:pPr marL="457200" indent="-457200" algn="just">
              <a:lnSpc>
                <a:spcPts val="1420"/>
              </a:lnSpc>
              <a:buFont typeface="Calibri Light" panose="020F0302020204030204" pitchFamily="34" charset="0"/>
              <a:buAutoNum type="arabicPeriod"/>
            </a:pPr>
            <a:r>
              <a:rPr lang="en-US" altLang="de-DE" sz="1600" dirty="0">
                <a:ea typeface="ＭＳ Ｐゴシック" panose="020B0600070205080204" pitchFamily="34" charset="-128"/>
                <a:cs typeface="Arial" panose="020B0604020202020204" pitchFamily="34" charset="0"/>
              </a:rPr>
              <a:t>Pattern Making in the Context of Sustainability</a:t>
            </a:r>
          </a:p>
          <a:p>
            <a:pPr marL="457200" indent="-457200" algn="just">
              <a:lnSpc>
                <a:spcPts val="1420"/>
              </a:lnSpc>
              <a:buFont typeface="Calibri Light" panose="020F0302020204030204" pitchFamily="34" charset="0"/>
              <a:buAutoNum type="arabicPeriod"/>
            </a:pPr>
            <a:r>
              <a:rPr lang="en-US" sz="1600" dirty="0">
                <a:ea typeface="Arial" panose="020B0604020202020204" pitchFamily="34" charset="0"/>
              </a:rPr>
              <a:t>Best Practices of Sustainable Product Development through 3D-Design and Visualization</a:t>
            </a:r>
          </a:p>
          <a:p>
            <a:pPr marL="0" indent="0">
              <a:lnSpc>
                <a:spcPts val="1420"/>
              </a:lnSpc>
              <a:buNone/>
            </a:pPr>
            <a:endParaRPr lang="en-US" altLang="de-DE" sz="1600" dirty="0">
              <a:ea typeface="ＭＳ Ｐゴシック" panose="020B0600070205080204" pitchFamily="34" charset="-128"/>
              <a:cs typeface="Arial" panose="020B0604020202020204" pitchFamily="34" charset="0"/>
            </a:endParaRPr>
          </a:p>
          <a:p>
            <a:pPr marL="457200" indent="-457200">
              <a:lnSpc>
                <a:spcPts val="1420"/>
              </a:lnSpc>
              <a:buFont typeface="Calibri Light" panose="020F0302020204030204" pitchFamily="34" charset="0"/>
              <a:buAutoNum type="arabicPeriod"/>
            </a:pPr>
            <a:endParaRPr lang="en-GB" altLang="de-DE" sz="1600" dirty="0">
              <a:ea typeface="ＭＳ Ｐゴシック" panose="020B0600070205080204" pitchFamily="34" charset="-128"/>
              <a:cs typeface="Arial" panose="020B0604020202020204" pitchFamily="34" charset="0"/>
            </a:endParaRPr>
          </a:p>
        </p:txBody>
      </p:sp>
      <p:sp>
        <p:nvSpPr>
          <p:cNvPr id="3" name="Inhaltsplatzhalter 2">
            <a:extLst>
              <a:ext uri="{FF2B5EF4-FFF2-40B4-BE49-F238E27FC236}">
                <a16:creationId xmlns:a16="http://schemas.microsoft.com/office/drawing/2014/main" id="{15FB9C6D-16FC-6809-B3AA-5AC86AE5950F}"/>
              </a:ext>
            </a:extLst>
          </p:cNvPr>
          <p:cNvSpPr txBox="1">
            <a:spLocks noChangeArrowheads="1"/>
          </p:cNvSpPr>
          <p:nvPr/>
        </p:nvSpPr>
        <p:spPr bwMode="auto">
          <a:xfrm>
            <a:off x="4716016" y="987574"/>
            <a:ext cx="370772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gn="just">
              <a:lnSpc>
                <a:spcPts val="1420"/>
              </a:lnSpc>
              <a:buFont typeface="+mj-lt"/>
              <a:buAutoNum type="arabicPeriod" startAt="9"/>
            </a:pPr>
            <a:r>
              <a:rPr lang="en-US" sz="1600" dirty="0">
                <a:ea typeface="Arial" panose="020B0604020202020204" pitchFamily="34" charset="0"/>
              </a:rPr>
              <a:t>Clothing Technology and Production Methods in the Context of Sustainability</a:t>
            </a:r>
          </a:p>
          <a:p>
            <a:pPr marL="457200" indent="-457200" algn="just">
              <a:lnSpc>
                <a:spcPts val="1420"/>
              </a:lnSpc>
              <a:buFont typeface="+mj-lt"/>
              <a:buAutoNum type="arabicPeriod" startAt="9"/>
            </a:pPr>
            <a:r>
              <a:rPr lang="en-US" sz="1600" dirty="0">
                <a:ea typeface="Arial" panose="020B0604020202020204" pitchFamily="34" charset="0"/>
              </a:rPr>
              <a:t>Social, Health and Environmental Impact in Textile and Apparel Manufacturing Processes</a:t>
            </a:r>
          </a:p>
          <a:p>
            <a:pPr marL="457200" indent="-457200" algn="just">
              <a:lnSpc>
                <a:spcPts val="1420"/>
              </a:lnSpc>
              <a:buFont typeface="+mj-lt"/>
              <a:buAutoNum type="arabicPeriod" startAt="9"/>
            </a:pPr>
            <a:r>
              <a:rPr lang="en-US" sz="1600" dirty="0">
                <a:ea typeface="Arial" panose="020B0604020202020204" pitchFamily="34" charset="0"/>
              </a:rPr>
              <a:t>Selected Student Projects at Partner Universities (Part 1)</a:t>
            </a:r>
          </a:p>
          <a:p>
            <a:pPr marL="457200" indent="-457200" algn="just">
              <a:lnSpc>
                <a:spcPts val="1420"/>
              </a:lnSpc>
              <a:buFont typeface="+mj-lt"/>
              <a:buAutoNum type="arabicPeriod" startAt="9"/>
            </a:pPr>
            <a:r>
              <a:rPr lang="en-US" sz="1600" dirty="0">
                <a:ea typeface="Arial" panose="020B0604020202020204" pitchFamily="34" charset="0"/>
              </a:rPr>
              <a:t>Selected Student Projects at Partner Universities (Part 2)</a:t>
            </a:r>
          </a:p>
          <a:p>
            <a:pPr marL="457200" indent="-457200" algn="just">
              <a:lnSpc>
                <a:spcPts val="1420"/>
              </a:lnSpc>
              <a:buFont typeface="+mj-lt"/>
              <a:buAutoNum type="arabicPeriod" startAt="9"/>
            </a:pPr>
            <a:r>
              <a:rPr lang="en-US" sz="1600" dirty="0">
                <a:ea typeface="Arial" panose="020B0604020202020204" pitchFamily="34" charset="0"/>
              </a:rPr>
              <a:t>Chances and Risks of a Sustainable Textile and Clothing Production in the European Market</a:t>
            </a:r>
          </a:p>
          <a:p>
            <a:pPr marL="457200" indent="-457200" algn="just">
              <a:lnSpc>
                <a:spcPts val="1420"/>
              </a:lnSpc>
              <a:buFont typeface="+mj-lt"/>
              <a:buAutoNum type="arabicPeriod" startAt="9"/>
            </a:pPr>
            <a:r>
              <a:rPr lang="en-GB" sz="1600" dirty="0"/>
              <a:t>Summary, Reflections and Outlook</a:t>
            </a:r>
            <a:r>
              <a:rPr lang="de-DE" sz="1200" dirty="0">
                <a:effectLst/>
              </a:rPr>
              <a:t> </a:t>
            </a:r>
            <a:endParaRPr lang="de-DE" sz="1600"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Content Placeholder 2">
            <a:extLst>
              <a:ext uri="{FF2B5EF4-FFF2-40B4-BE49-F238E27FC236}">
                <a16:creationId xmlns:a16="http://schemas.microsoft.com/office/drawing/2014/main" id="{E4812CC7-DD26-4F95-AEA3-8E140A9A6E68}"/>
              </a:ext>
            </a:extLst>
          </p:cNvPr>
          <p:cNvSpPr>
            <a:spLocks noGrp="1"/>
          </p:cNvSpPr>
          <p:nvPr>
            <p:ph idx="1"/>
          </p:nvPr>
        </p:nvSpPr>
        <p:spPr>
          <a:xfrm>
            <a:off x="539552" y="1174828"/>
            <a:ext cx="7111702" cy="3140409"/>
          </a:xfrm>
        </p:spPr>
        <p:txBody>
          <a:bodyPr/>
          <a:lstStyle/>
          <a:p>
            <a:pPr algn="just">
              <a:spcBef>
                <a:spcPts val="600"/>
              </a:spcBef>
            </a:pPr>
            <a:r>
              <a:rPr lang="en-GB" altLang="en-US" sz="1600" dirty="0"/>
              <a:t>The idea of sustainability has become a buzzword lately and has turned some heads. Just as consumers are now taking a closer look at the food they consume and the chemicals they put in their bodies, they are also shifting their purchasing decisions to create a cleaner environment through the clothes they wear. </a:t>
            </a:r>
          </a:p>
          <a:p>
            <a:pPr algn="just">
              <a:spcBef>
                <a:spcPts val="600"/>
              </a:spcBef>
            </a:pPr>
            <a:r>
              <a:rPr lang="en-GB" altLang="en-US" sz="1600" dirty="0"/>
              <a:t>Some fashion brands are aware of their unsustainable practises, but it is not always easy for them to change. Nevertheless, the growing consumer demand for ethical products is already forcing the fashion industry to adapt, as evidenced by the increasing number of campaigns promoting sustainable practises in the fashion industry.</a:t>
            </a:r>
          </a:p>
          <a:p>
            <a:pPr algn="just">
              <a:spcBef>
                <a:spcPts val="600"/>
              </a:spcBef>
            </a:pPr>
            <a:r>
              <a:rPr lang="en-GB" altLang="en-US" sz="1600" dirty="0"/>
              <a:t>It is time for consumers to pay attention to everything they own, including their clothes, to learn more about where and by whom their clothes are made, to act responsibly and to use their purchasing decisions to change the way manufacturers see them.</a:t>
            </a:r>
          </a:p>
        </p:txBody>
      </p:sp>
      <p:sp>
        <p:nvSpPr>
          <p:cNvPr id="4" name="Footer Placeholder 3">
            <a:extLst>
              <a:ext uri="{FF2B5EF4-FFF2-40B4-BE49-F238E27FC236}">
                <a16:creationId xmlns:a16="http://schemas.microsoft.com/office/drawing/2014/main" id="{6C802C9F-F9AD-434B-AA6C-65BC8B724FB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68FD802F-F898-4392-BE04-D8C05C0B044E}"/>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345A8D-509C-412F-8104-20525F541E28}" type="slidenum">
              <a:rPr lang="de-DE" altLang="de-DE">
                <a:solidFill>
                  <a:srgbClr val="898989"/>
                </a:solidFill>
              </a:rPr>
              <a:pPr/>
              <a:t>30</a:t>
            </a:fld>
            <a:endParaRPr lang="de-DE" altLang="de-DE" dirty="0">
              <a:solidFill>
                <a:srgbClr val="898989"/>
              </a:solidFill>
            </a:endParaRPr>
          </a:p>
        </p:txBody>
      </p:sp>
      <p:sp>
        <p:nvSpPr>
          <p:cNvPr id="9" name="Titel 1">
            <a:extLst>
              <a:ext uri="{FF2B5EF4-FFF2-40B4-BE49-F238E27FC236}">
                <a16:creationId xmlns:a16="http://schemas.microsoft.com/office/drawing/2014/main" id="{557C0204-1630-FA95-657F-25B6249F2F25}"/>
              </a:ext>
            </a:extLst>
          </p:cNvPr>
          <p:cNvSpPr>
            <a:spLocks noGrp="1"/>
          </p:cNvSpPr>
          <p:nvPr>
            <p:ph type="title"/>
          </p:nvPr>
        </p:nvSpPr>
        <p:spPr>
          <a:xfrm>
            <a:off x="719572" y="411510"/>
            <a:ext cx="6751662" cy="424484"/>
          </a:xfrm>
        </p:spPr>
        <p:txBody>
          <a:bodyPr/>
          <a:lstStyle/>
          <a:p>
            <a:r>
              <a:rPr lang="en-GB" dirty="0"/>
              <a:t>Reflection on 13</a:t>
            </a:r>
            <a:r>
              <a:rPr lang="en-GB" baseline="30000" dirty="0"/>
              <a:t>th</a:t>
            </a:r>
            <a:r>
              <a:rPr lang="en-GB" dirty="0"/>
              <a:t> Lecture </a:t>
            </a:r>
          </a:p>
        </p:txBody>
      </p:sp>
    </p:spTree>
    <p:extLst>
      <p:ext uri="{BB962C8B-B14F-4D97-AF65-F5344CB8AC3E}">
        <p14:creationId xmlns:p14="http://schemas.microsoft.com/office/powerpoint/2010/main" val="334070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AED0A-B49A-03C3-AA2E-59E08E5C8842}"/>
              </a:ext>
            </a:extLst>
          </p:cNvPr>
          <p:cNvSpPr>
            <a:spLocks noGrp="1"/>
          </p:cNvSpPr>
          <p:nvPr>
            <p:ph type="title"/>
          </p:nvPr>
        </p:nvSpPr>
        <p:spPr>
          <a:xfrm>
            <a:off x="899592" y="267494"/>
            <a:ext cx="1783110" cy="496911"/>
          </a:xfrm>
        </p:spPr>
        <p:txBody>
          <a:bodyPr/>
          <a:lstStyle/>
          <a:p>
            <a:r>
              <a:rPr lang="de-DE" dirty="0"/>
              <a:t>Outlook</a:t>
            </a:r>
          </a:p>
        </p:txBody>
      </p:sp>
      <p:sp>
        <p:nvSpPr>
          <p:cNvPr id="4" name="Fußzeilenplatzhalter 3">
            <a:extLst>
              <a:ext uri="{FF2B5EF4-FFF2-40B4-BE49-F238E27FC236}">
                <a16:creationId xmlns:a16="http://schemas.microsoft.com/office/drawing/2014/main" id="{98B36A38-B786-929C-362C-CAF37FCEBFF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DC7DDB-BE73-06F8-E999-0563EC299196}"/>
              </a:ext>
            </a:extLst>
          </p:cNvPr>
          <p:cNvSpPr>
            <a:spLocks noGrp="1"/>
          </p:cNvSpPr>
          <p:nvPr>
            <p:ph type="sldNum" sz="quarter" idx="12"/>
          </p:nvPr>
        </p:nvSpPr>
        <p:spPr/>
        <p:txBody>
          <a:bodyPr/>
          <a:lstStyle/>
          <a:p>
            <a:pPr>
              <a:defRPr/>
            </a:pPr>
            <a:fld id="{4D0F6B73-5147-FC40-8374-9DD4EA2EE955}" type="slidenum">
              <a:rPr lang="de-DE" altLang="de-DE" smtClean="0"/>
              <a:pPr>
                <a:defRPr/>
              </a:pPr>
              <a:t>31</a:t>
            </a:fld>
            <a:endParaRPr lang="de-DE" altLang="de-DE"/>
          </a:p>
        </p:txBody>
      </p:sp>
    </p:spTree>
    <p:extLst>
      <p:ext uri="{BB962C8B-B14F-4D97-AF65-F5344CB8AC3E}">
        <p14:creationId xmlns:p14="http://schemas.microsoft.com/office/powerpoint/2010/main" val="246155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6DD44AF-1D61-441D-0E3F-D574B03E73E7}"/>
              </a:ext>
            </a:extLst>
          </p:cNvPr>
          <p:cNvSpPr>
            <a:spLocks noGrp="1"/>
          </p:cNvSpPr>
          <p:nvPr>
            <p:ph type="ftr" sz="quarter" idx="11"/>
          </p:nvPr>
        </p:nvSpPr>
        <p:spPr>
          <a:xfrm>
            <a:off x="5076056" y="4795239"/>
            <a:ext cx="1656184" cy="253024"/>
          </a:xfrm>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410FDB5A-B89A-7A00-E637-6D7060C2971E}"/>
              </a:ext>
            </a:extLst>
          </p:cNvPr>
          <p:cNvSpPr>
            <a:spLocks noGrp="1"/>
          </p:cNvSpPr>
          <p:nvPr>
            <p:ph type="sldNum" sz="quarter" idx="12"/>
          </p:nvPr>
        </p:nvSpPr>
        <p:spPr>
          <a:xfrm>
            <a:off x="5076056" y="4795239"/>
            <a:ext cx="2057400" cy="274637"/>
          </a:xfrm>
        </p:spPr>
        <p:txBody>
          <a:bodyPr/>
          <a:lstStyle/>
          <a:p>
            <a:pPr>
              <a:defRPr/>
            </a:pPr>
            <a:fld id="{4D0F6B73-5147-FC40-8374-9DD4EA2EE955}" type="slidenum">
              <a:rPr lang="de-DE" altLang="de-DE" smtClean="0"/>
              <a:pPr>
                <a:defRPr/>
              </a:pPr>
              <a:t>32</a:t>
            </a:fld>
            <a:endParaRPr lang="de-DE" altLang="de-DE" dirty="0"/>
          </a:p>
        </p:txBody>
      </p:sp>
      <p:sp>
        <p:nvSpPr>
          <p:cNvPr id="2" name="Content Placeholder 1"/>
          <p:cNvSpPr>
            <a:spLocks noGrp="1"/>
          </p:cNvSpPr>
          <p:nvPr>
            <p:ph idx="1"/>
          </p:nvPr>
        </p:nvSpPr>
        <p:spPr>
          <a:xfrm>
            <a:off x="467544" y="915566"/>
            <a:ext cx="7488832" cy="1944216"/>
          </a:xfrm>
        </p:spPr>
        <p:txBody>
          <a:bodyPr/>
          <a:lstStyle/>
          <a:p>
            <a:pPr algn="just"/>
            <a:r>
              <a:rPr lang="en-GB" sz="1600" dirty="0"/>
              <a:t>The European textile and fashion industry, together with the clothing industry, plays an important role both among manufacturing industries and as a representative of European cultural heritage, creativity and innovation. Although often perceived as a traditional sector, the industry has made great strides in product innovation and technologically advanced and more sustainable production processes in recent decades (</a:t>
            </a:r>
            <a:r>
              <a:rPr lang="en-GB" sz="1600" dirty="0">
                <a:hlinkClick r:id="rId2"/>
              </a:rPr>
              <a:t>www.euratex.eu</a:t>
            </a:r>
            <a:r>
              <a:rPr lang="en-GB" sz="1600" dirty="0"/>
              <a:t>). </a:t>
            </a:r>
          </a:p>
          <a:p>
            <a:pPr algn="just"/>
            <a:r>
              <a:rPr lang="en-GB" sz="1600" dirty="0"/>
              <a:t>Textiles are the most important raw material for the apparel industry. They also provide many innovative solutions that facilitate the daily lives of European citizens in furnishing their homes and households, and enable the functionality of many technical applications in the fields of transport, construction, energy, agriculture, healthcare, sports and personal protection.</a:t>
            </a:r>
          </a:p>
          <a:p>
            <a:pPr algn="just"/>
            <a:r>
              <a:rPr lang="en-GB" sz="1600" dirty="0"/>
              <a:t>Clothing products manufactured in the EU are characterised by particular environmental friendliness, consumer safety and workers' rights. Due to the nature of production, the industry is closely linked to the textile and leather sectors. </a:t>
            </a:r>
          </a:p>
          <a:p>
            <a:pPr algn="just"/>
            <a:endParaRPr lang="en-GB" sz="1600" dirty="0"/>
          </a:p>
          <a:p>
            <a:pPr algn="just"/>
            <a:endParaRPr lang="en-GB" sz="1600" dirty="0"/>
          </a:p>
        </p:txBody>
      </p:sp>
      <p:sp>
        <p:nvSpPr>
          <p:cNvPr id="6" name="Rectangle 5"/>
          <p:cNvSpPr/>
          <p:nvPr/>
        </p:nvSpPr>
        <p:spPr>
          <a:xfrm>
            <a:off x="236547" y="123478"/>
            <a:ext cx="8238858" cy="584775"/>
          </a:xfrm>
          <a:prstGeom prst="rect">
            <a:avLst/>
          </a:prstGeom>
        </p:spPr>
        <p:txBody>
          <a:bodyPr wrap="none">
            <a:spAutoFit/>
          </a:bodyPr>
          <a:lstStyle/>
          <a:p>
            <a:r>
              <a:rPr lang="en-GB" sz="3200" dirty="0">
                <a:latin typeface="+mj-lt"/>
              </a:rPr>
              <a:t>European textile and fashion industry dimension </a:t>
            </a:r>
          </a:p>
        </p:txBody>
      </p:sp>
    </p:spTree>
    <p:extLst>
      <p:ext uri="{BB962C8B-B14F-4D97-AF65-F5344CB8AC3E}">
        <p14:creationId xmlns:p14="http://schemas.microsoft.com/office/powerpoint/2010/main" val="2487259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8B36A38-B786-929C-362C-CAF37FCEBFF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DC7DDB-BE73-06F8-E999-0563EC299196}"/>
              </a:ext>
            </a:extLst>
          </p:cNvPr>
          <p:cNvSpPr>
            <a:spLocks noGrp="1"/>
          </p:cNvSpPr>
          <p:nvPr>
            <p:ph type="sldNum" sz="quarter" idx="12"/>
          </p:nvPr>
        </p:nvSpPr>
        <p:spPr/>
        <p:txBody>
          <a:bodyPr/>
          <a:lstStyle/>
          <a:p>
            <a:pPr>
              <a:defRPr/>
            </a:pPr>
            <a:fld id="{4D0F6B73-5147-FC40-8374-9DD4EA2EE955}" type="slidenum">
              <a:rPr lang="de-DE" altLang="de-DE" smtClean="0"/>
              <a:pPr>
                <a:defRPr/>
              </a:pPr>
              <a:t>33</a:t>
            </a:fld>
            <a:endParaRPr lang="de-DE" altLang="de-DE"/>
          </a:p>
        </p:txBody>
      </p:sp>
      <p:sp>
        <p:nvSpPr>
          <p:cNvPr id="3" name="Rectangle 2"/>
          <p:cNvSpPr/>
          <p:nvPr/>
        </p:nvSpPr>
        <p:spPr>
          <a:xfrm>
            <a:off x="323528" y="658995"/>
            <a:ext cx="8046702" cy="4524315"/>
          </a:xfrm>
          <a:prstGeom prst="rect">
            <a:avLst/>
          </a:prstGeom>
        </p:spPr>
        <p:txBody>
          <a:bodyPr wrap="square">
            <a:spAutoFit/>
          </a:bodyPr>
          <a:lstStyle/>
          <a:p>
            <a:pPr algn="just"/>
            <a:r>
              <a:rPr lang="en-GB" sz="1600" dirty="0">
                <a:latin typeface="+mn-lt"/>
              </a:rPr>
              <a:t>The fashion industry has been impacted directly by the pandemic situation, as the Textile, Clothing, Leather and Footwear (TCLF) sector is a cross-</a:t>
            </a:r>
            <a:r>
              <a:rPr lang="en-GB" sz="1600" dirty="0" err="1">
                <a:latin typeface="+mn-lt"/>
              </a:rPr>
              <a:t>sectoral</a:t>
            </a:r>
            <a:r>
              <a:rPr lang="en-GB" sz="1600" dirty="0">
                <a:latin typeface="+mn-lt"/>
              </a:rPr>
              <a:t> industry providing intermediate goods for almost every economic sector and finished consumer products. Therefore, it is vital to provide the sector’s human resources with the skills that  the “new normality” will require (</a:t>
            </a:r>
            <a:r>
              <a:rPr lang="en-GB" sz="1600" dirty="0">
                <a:latin typeface="+mn-lt"/>
                <a:hlinkClick r:id="rId2"/>
              </a:rPr>
              <a:t>www.euratex.eu</a:t>
            </a:r>
            <a:r>
              <a:rPr lang="en-GB" sz="1600" dirty="0">
                <a:latin typeface="+mn-lt"/>
              </a:rPr>
              <a:t>). </a:t>
            </a:r>
          </a:p>
          <a:p>
            <a:pPr algn="just"/>
            <a:endParaRPr lang="en-GB" sz="1600" dirty="0">
              <a:latin typeface="+mn-lt"/>
            </a:endParaRPr>
          </a:p>
          <a:p>
            <a:pPr algn="just"/>
            <a:r>
              <a:rPr lang="en-GB" sz="1600" dirty="0">
                <a:latin typeface="+mn-lt"/>
              </a:rPr>
              <a:t>Fashion industry players, their product ranges and organisations, as well as textile and fashion researchers in Europe are under pressure to address the growing demand for a sustainable textile chain and fashion market. Technological progress and globalisation are constantly changing the industry and the world economy. This phenomenon requires qualified people who are able to adapt to a constantly changing work environment.</a:t>
            </a:r>
          </a:p>
          <a:p>
            <a:pPr algn="just"/>
            <a:endParaRPr lang="en-GB" sz="1600" dirty="0">
              <a:latin typeface="+mn-lt"/>
            </a:endParaRPr>
          </a:p>
          <a:p>
            <a:pPr algn="just"/>
            <a:r>
              <a:rPr lang="en-GB" sz="1600" dirty="0">
                <a:latin typeface="+mn-lt"/>
              </a:rPr>
              <a:t>With the aim of developing sector-specific skills solutions, the European Commission's New Skills Agenda has launched the Blueprint for </a:t>
            </a:r>
            <a:r>
              <a:rPr lang="en-GB" sz="1600" dirty="0" err="1">
                <a:latin typeface="+mn-lt"/>
              </a:rPr>
              <a:t>Sectoral</a:t>
            </a:r>
            <a:r>
              <a:rPr lang="en-GB" sz="1600" dirty="0">
                <a:latin typeface="+mn-lt"/>
              </a:rPr>
              <a:t> Cooperation on Skills, as a framework for developing strategic cooperation between key stakeholders in each sector of the economy (companies, education and training institutions, research institutes, public authorities), </a:t>
            </a:r>
            <a:r>
              <a:rPr lang="en-GB" sz="1600" dirty="0">
                <a:latin typeface="+mn-lt"/>
                <a:hlinkClick r:id="rId3"/>
              </a:rPr>
              <a:t>https://euratex.eu/projects/skills4smart-tclf-industries-2030</a:t>
            </a:r>
            <a:r>
              <a:rPr lang="en-GB" sz="1600" dirty="0">
                <a:latin typeface="+mn-lt"/>
              </a:rPr>
              <a:t>.</a:t>
            </a:r>
          </a:p>
          <a:p>
            <a:pPr algn="just"/>
            <a:endParaRPr lang="en-GB" sz="1600" dirty="0">
              <a:latin typeface="+mn-lt"/>
            </a:endParaRPr>
          </a:p>
        </p:txBody>
      </p:sp>
      <p:sp>
        <p:nvSpPr>
          <p:cNvPr id="6" name="Rectangle 5"/>
          <p:cNvSpPr/>
          <p:nvPr/>
        </p:nvSpPr>
        <p:spPr>
          <a:xfrm>
            <a:off x="223008" y="51470"/>
            <a:ext cx="7560840" cy="584775"/>
          </a:xfrm>
          <a:prstGeom prst="rect">
            <a:avLst/>
          </a:prstGeom>
        </p:spPr>
        <p:txBody>
          <a:bodyPr wrap="square">
            <a:spAutoFit/>
          </a:bodyPr>
          <a:lstStyle/>
          <a:p>
            <a:r>
              <a:rPr lang="en-GB" sz="3200" dirty="0">
                <a:latin typeface="+mj-lt"/>
              </a:rPr>
              <a:t>European textile and fashion industry status </a:t>
            </a:r>
          </a:p>
        </p:txBody>
      </p:sp>
    </p:spTree>
    <p:extLst>
      <p:ext uri="{BB962C8B-B14F-4D97-AF65-F5344CB8AC3E}">
        <p14:creationId xmlns:p14="http://schemas.microsoft.com/office/powerpoint/2010/main" val="1488148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042D2E-6EB9-136E-F60E-8BA1B2C8EC35}"/>
              </a:ext>
            </a:extLst>
          </p:cNvPr>
          <p:cNvSpPr>
            <a:spLocks noGrp="1"/>
          </p:cNvSpPr>
          <p:nvPr>
            <p:ph idx="1"/>
          </p:nvPr>
        </p:nvSpPr>
        <p:spPr>
          <a:xfrm>
            <a:off x="539552" y="843558"/>
            <a:ext cx="7704856" cy="2376263"/>
          </a:xfrm>
        </p:spPr>
        <p:txBody>
          <a:bodyPr/>
          <a:lstStyle/>
          <a:p>
            <a:pPr algn="just"/>
            <a:r>
              <a:rPr lang="en-GB" sz="1600" dirty="0"/>
              <a:t>There is a constant need to update the technical content of lectures in engineering education</a:t>
            </a:r>
            <a:r>
              <a:rPr lang="ro-RO" sz="1600" dirty="0"/>
              <a:t>. In this context, </a:t>
            </a:r>
            <a:r>
              <a:rPr lang="en-GB" sz="1600" dirty="0"/>
              <a:t>the second part of ESD introduces relevant topics for the fashion industry and focuses on their particular sustainable aspects.</a:t>
            </a:r>
          </a:p>
          <a:p>
            <a:pPr algn="just"/>
            <a:r>
              <a:rPr lang="en-GB" sz="1600" dirty="0"/>
              <a:t>These modules seek to create awareness of the key issues of each topic in relation to the development of sustainable products. They have been developed to improve </a:t>
            </a:r>
            <a:r>
              <a:rPr lang="ro-RO" sz="1600" dirty="0"/>
              <a:t>teachers</a:t>
            </a:r>
            <a:r>
              <a:rPr lang="en-GB" sz="1600" dirty="0"/>
              <a:t>' professional skills and their content can be part of curricula at different educational levels </a:t>
            </a:r>
            <a:r>
              <a:rPr lang="ro-RO" sz="1600" dirty="0"/>
              <a:t>or a </a:t>
            </a:r>
            <a:r>
              <a:rPr lang="en-GB" sz="1600" dirty="0"/>
              <a:t>valuable source of documentation for teachers.</a:t>
            </a:r>
          </a:p>
          <a:p>
            <a:pPr algn="just"/>
            <a:r>
              <a:rPr lang="en-GB" sz="1600" dirty="0"/>
              <a:t>Current curricula should be accompanied by innovative learning methods that are better suited to teach today's generations of students how to deal with the need for more sustainable production processes and products, and how to use key technologies to meet the demands of the economy and take advantage of global opportunities. </a:t>
            </a:r>
            <a:endParaRPr lang="ro-RO" sz="1600" dirty="0"/>
          </a:p>
          <a:p>
            <a:pPr algn="just"/>
            <a:r>
              <a:rPr lang="en-GB" sz="1600" dirty="0"/>
              <a:t>The didactic and methodological concepts presented in the first part of the </a:t>
            </a:r>
            <a:r>
              <a:rPr lang="ro-RO" sz="1600" dirty="0"/>
              <a:t>ESD </a:t>
            </a:r>
            <a:r>
              <a:rPr lang="en-GB" sz="1600" dirty="0"/>
              <a:t>module</a:t>
            </a:r>
            <a:r>
              <a:rPr lang="ro-RO" sz="1600" dirty="0"/>
              <a:t> </a:t>
            </a:r>
            <a:r>
              <a:rPr lang="en-GB" sz="1600" dirty="0"/>
              <a:t>provide useful information and suggestions for improving teaching and learning processes and can be adapted to the specific case of the specialised topics dealt with in this </a:t>
            </a:r>
            <a:r>
              <a:rPr lang="ro-RO" sz="1600" dirty="0"/>
              <a:t>second </a:t>
            </a:r>
            <a:r>
              <a:rPr lang="en-GB" sz="1600" dirty="0"/>
              <a:t>pillar.</a:t>
            </a:r>
          </a:p>
        </p:txBody>
      </p:sp>
      <p:sp>
        <p:nvSpPr>
          <p:cNvPr id="4" name="Fußzeilenplatzhalter 3">
            <a:extLst>
              <a:ext uri="{FF2B5EF4-FFF2-40B4-BE49-F238E27FC236}">
                <a16:creationId xmlns:a16="http://schemas.microsoft.com/office/drawing/2014/main" id="{B6DD44AF-1D61-441D-0E3F-D574B03E73E7}"/>
              </a:ext>
            </a:extLst>
          </p:cNvPr>
          <p:cNvSpPr>
            <a:spLocks noGrp="1"/>
          </p:cNvSpPr>
          <p:nvPr>
            <p:ph type="ftr" sz="quarter" idx="11"/>
          </p:nvPr>
        </p:nvSpPr>
        <p:spPr>
          <a:xfrm>
            <a:off x="5076056" y="4795239"/>
            <a:ext cx="1656184" cy="253024"/>
          </a:xfrm>
        </p:spPr>
        <p:txBody>
          <a:bodyPr/>
          <a:lstStyle/>
          <a:p>
            <a:pPr>
              <a:defRPr/>
            </a:pPr>
            <a:r>
              <a:rPr lang="en-US" altLang="de-DE" dirty="0"/>
              <a:t>Fashion DIET</a:t>
            </a:r>
            <a:endParaRPr lang="de-DE" altLang="de-DE" dirty="0"/>
          </a:p>
        </p:txBody>
      </p:sp>
      <p:sp>
        <p:nvSpPr>
          <p:cNvPr id="5" name="Foliennummernplatzhalter 4">
            <a:extLst>
              <a:ext uri="{FF2B5EF4-FFF2-40B4-BE49-F238E27FC236}">
                <a16:creationId xmlns:a16="http://schemas.microsoft.com/office/drawing/2014/main" id="{410FDB5A-B89A-7A00-E637-6D7060C2971E}"/>
              </a:ext>
            </a:extLst>
          </p:cNvPr>
          <p:cNvSpPr>
            <a:spLocks noGrp="1"/>
          </p:cNvSpPr>
          <p:nvPr>
            <p:ph type="sldNum" sz="quarter" idx="12"/>
          </p:nvPr>
        </p:nvSpPr>
        <p:spPr>
          <a:xfrm>
            <a:off x="5076056" y="4795239"/>
            <a:ext cx="2057400" cy="274637"/>
          </a:xfrm>
        </p:spPr>
        <p:txBody>
          <a:bodyPr/>
          <a:lstStyle/>
          <a:p>
            <a:pPr>
              <a:defRPr/>
            </a:pPr>
            <a:fld id="{4D0F6B73-5147-FC40-8374-9DD4EA2EE955}" type="slidenum">
              <a:rPr lang="de-DE" altLang="de-DE" smtClean="0"/>
              <a:pPr>
                <a:defRPr/>
              </a:pPr>
              <a:t>34</a:t>
            </a:fld>
            <a:endParaRPr lang="de-DE" altLang="de-DE" dirty="0"/>
          </a:p>
        </p:txBody>
      </p:sp>
      <p:sp>
        <p:nvSpPr>
          <p:cNvPr id="7" name="TextBox 6"/>
          <p:cNvSpPr txBox="1"/>
          <p:nvPr/>
        </p:nvSpPr>
        <p:spPr>
          <a:xfrm>
            <a:off x="755576" y="123478"/>
            <a:ext cx="7374748" cy="584775"/>
          </a:xfrm>
          <a:prstGeom prst="rect">
            <a:avLst/>
          </a:prstGeom>
          <a:noFill/>
        </p:spPr>
        <p:txBody>
          <a:bodyPr wrap="square" rtlCol="0">
            <a:spAutoFit/>
          </a:bodyPr>
          <a:lstStyle/>
          <a:p>
            <a:r>
              <a:rPr lang="en-GB" sz="3200" dirty="0">
                <a:latin typeface="+mj-lt"/>
              </a:rPr>
              <a:t>Updated technical lectures content</a:t>
            </a:r>
          </a:p>
        </p:txBody>
      </p:sp>
    </p:spTree>
    <p:extLst>
      <p:ext uri="{BB962C8B-B14F-4D97-AF65-F5344CB8AC3E}">
        <p14:creationId xmlns:p14="http://schemas.microsoft.com/office/powerpoint/2010/main" val="272371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8B36A38-B786-929C-362C-CAF37FCEBFF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DC7DDB-BE73-06F8-E999-0563EC299196}"/>
              </a:ext>
            </a:extLst>
          </p:cNvPr>
          <p:cNvSpPr>
            <a:spLocks noGrp="1"/>
          </p:cNvSpPr>
          <p:nvPr>
            <p:ph type="sldNum" sz="quarter" idx="12"/>
          </p:nvPr>
        </p:nvSpPr>
        <p:spPr/>
        <p:txBody>
          <a:bodyPr/>
          <a:lstStyle/>
          <a:p>
            <a:pPr>
              <a:defRPr/>
            </a:pPr>
            <a:fld id="{4D0F6B73-5147-FC40-8374-9DD4EA2EE955}" type="slidenum">
              <a:rPr lang="de-DE" altLang="de-DE" smtClean="0"/>
              <a:pPr>
                <a:defRPr/>
              </a:pPr>
              <a:t>35</a:t>
            </a:fld>
            <a:endParaRPr lang="de-DE" altLang="de-DE"/>
          </a:p>
        </p:txBody>
      </p:sp>
      <p:sp>
        <p:nvSpPr>
          <p:cNvPr id="6" name="TextBox 5"/>
          <p:cNvSpPr txBox="1"/>
          <p:nvPr/>
        </p:nvSpPr>
        <p:spPr>
          <a:xfrm>
            <a:off x="539552" y="238836"/>
            <a:ext cx="6696744" cy="584775"/>
          </a:xfrm>
          <a:prstGeom prst="rect">
            <a:avLst/>
          </a:prstGeom>
          <a:noFill/>
        </p:spPr>
        <p:txBody>
          <a:bodyPr wrap="square" rtlCol="0">
            <a:spAutoFit/>
          </a:bodyPr>
          <a:lstStyle/>
          <a:p>
            <a:r>
              <a:rPr lang="en-GB" sz="3200" dirty="0">
                <a:latin typeface="+mj-lt"/>
              </a:rPr>
              <a:t>Required skills for implementing ESD</a:t>
            </a:r>
          </a:p>
        </p:txBody>
      </p:sp>
      <p:sp>
        <p:nvSpPr>
          <p:cNvPr id="2" name="Rectangle 1"/>
          <p:cNvSpPr/>
          <p:nvPr/>
        </p:nvSpPr>
        <p:spPr>
          <a:xfrm>
            <a:off x="561336" y="1059582"/>
            <a:ext cx="7560840" cy="3277820"/>
          </a:xfrm>
          <a:prstGeom prst="rect">
            <a:avLst/>
          </a:prstGeom>
        </p:spPr>
        <p:txBody>
          <a:bodyPr wrap="square">
            <a:spAutoFit/>
          </a:bodyPr>
          <a:lstStyle/>
          <a:p>
            <a:pPr algn="just">
              <a:spcBef>
                <a:spcPts val="600"/>
              </a:spcBef>
            </a:pPr>
            <a:r>
              <a:rPr lang="en-GB" sz="1600" dirty="0">
                <a:latin typeface="+mn-lt"/>
              </a:rPr>
              <a:t>Education for sustainable development (ESD) in the context of fashion and textiles should become a guiding principle in the curricula of universities and further education institutions, because only knowledgeable teachers and learners can make right decisions in the context of the industrial constant development. </a:t>
            </a:r>
          </a:p>
          <a:p>
            <a:pPr algn="just">
              <a:spcBef>
                <a:spcPts val="600"/>
              </a:spcBef>
            </a:pPr>
            <a:r>
              <a:rPr lang="en-GB" sz="1600" dirty="0">
                <a:latin typeface="+mn-lt"/>
              </a:rPr>
              <a:t>To embed ESD in curricula, teacher’s capacity development is setup at EU level, as a key priority, e.g., Roadmap 2030 from UNESCO, 2020.</a:t>
            </a:r>
          </a:p>
          <a:p>
            <a:pPr algn="just">
              <a:spcBef>
                <a:spcPts val="600"/>
              </a:spcBef>
            </a:pPr>
            <a:r>
              <a:rPr lang="en-GB" sz="1600" dirty="0">
                <a:latin typeface="+mn-lt"/>
              </a:rPr>
              <a:t>For this, teachers need an understanding of transformative action processes that can be developed through knowledge and their own experience with transformative learning approaches.</a:t>
            </a:r>
          </a:p>
          <a:p>
            <a:pPr algn="just">
              <a:spcBef>
                <a:spcPts val="600"/>
              </a:spcBef>
            </a:pPr>
            <a:r>
              <a:rPr lang="en-GB" sz="1600" dirty="0">
                <a:latin typeface="+mn-lt"/>
              </a:rPr>
              <a:t>Lecturers, teachers, and trainers also need critical design competencies based on expertise, skills, and sustainability-related knowledge, motivation, and reflection on their own thinking.</a:t>
            </a:r>
            <a:endParaRPr lang="en-US" sz="1600" dirty="0">
              <a:latin typeface="+mn-lt"/>
            </a:endParaRPr>
          </a:p>
        </p:txBody>
      </p:sp>
    </p:spTree>
    <p:extLst>
      <p:ext uri="{BB962C8B-B14F-4D97-AF65-F5344CB8AC3E}">
        <p14:creationId xmlns:p14="http://schemas.microsoft.com/office/powerpoint/2010/main" val="21029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8B36A38-B786-929C-362C-CAF37FCEBFFB}"/>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4DC7DDB-BE73-06F8-E999-0563EC299196}"/>
              </a:ext>
            </a:extLst>
          </p:cNvPr>
          <p:cNvSpPr>
            <a:spLocks noGrp="1"/>
          </p:cNvSpPr>
          <p:nvPr>
            <p:ph type="sldNum" sz="quarter" idx="12"/>
          </p:nvPr>
        </p:nvSpPr>
        <p:spPr/>
        <p:txBody>
          <a:bodyPr/>
          <a:lstStyle/>
          <a:p>
            <a:pPr>
              <a:defRPr/>
            </a:pPr>
            <a:fld id="{4D0F6B73-5147-FC40-8374-9DD4EA2EE955}" type="slidenum">
              <a:rPr lang="de-DE" altLang="de-DE" smtClean="0"/>
              <a:pPr>
                <a:defRPr/>
              </a:pPr>
              <a:t>36</a:t>
            </a:fld>
            <a:endParaRPr lang="de-DE" altLang="de-DE"/>
          </a:p>
        </p:txBody>
      </p:sp>
      <p:sp>
        <p:nvSpPr>
          <p:cNvPr id="6" name="TextBox 5"/>
          <p:cNvSpPr txBox="1"/>
          <p:nvPr/>
        </p:nvSpPr>
        <p:spPr>
          <a:xfrm>
            <a:off x="436464" y="317147"/>
            <a:ext cx="6624736" cy="584775"/>
          </a:xfrm>
          <a:prstGeom prst="rect">
            <a:avLst/>
          </a:prstGeom>
          <a:noFill/>
        </p:spPr>
        <p:txBody>
          <a:bodyPr wrap="square" rtlCol="0">
            <a:spAutoFit/>
          </a:bodyPr>
          <a:lstStyle/>
          <a:p>
            <a:r>
              <a:rPr lang="en-GB" sz="3200" dirty="0">
                <a:latin typeface="+mj-lt"/>
              </a:rPr>
              <a:t>Key points for implementing ESD</a:t>
            </a:r>
          </a:p>
        </p:txBody>
      </p:sp>
      <p:sp>
        <p:nvSpPr>
          <p:cNvPr id="3" name="Rectangle 2"/>
          <p:cNvSpPr/>
          <p:nvPr/>
        </p:nvSpPr>
        <p:spPr>
          <a:xfrm>
            <a:off x="436464" y="1184813"/>
            <a:ext cx="7879952" cy="3293209"/>
          </a:xfrm>
          <a:prstGeom prst="rect">
            <a:avLst/>
          </a:prstGeom>
        </p:spPr>
        <p:txBody>
          <a:bodyPr wrap="square">
            <a:spAutoFit/>
          </a:bodyPr>
          <a:lstStyle/>
          <a:p>
            <a:pPr algn="just"/>
            <a:r>
              <a:rPr lang="en-GB" sz="1600" dirty="0">
                <a:latin typeface="+mn-lt"/>
              </a:rPr>
              <a:t>Finding and adapting the right methods for implementing ESD in technical courses is a challenge for teachers at all levels of education. In addition to technical skills, they should correctly identify the learning outcomes of their lectures and, above all, find the most efficient way to achieve them, taking into account the diversity and motivation of learners.</a:t>
            </a:r>
          </a:p>
          <a:p>
            <a:pPr algn="just"/>
            <a:endParaRPr lang="en-GB" sz="1600" dirty="0">
              <a:latin typeface="+mn-lt"/>
            </a:endParaRPr>
          </a:p>
          <a:p>
            <a:pPr algn="just"/>
            <a:r>
              <a:rPr lang="en-GB" sz="1600" dirty="0">
                <a:latin typeface="+mn-lt"/>
              </a:rPr>
              <a:t>Ensuring curriculum quality is more than just consulting a framework and developing a comprehensive plan. Curriculum quality is the foundation for quality teaching practice in higher education. It is about ensuring that the process of design, development, and delivery meets both sector and institutional standards, frameworks, and strategic plans to ensure successful program delivery and student learning outcomes (</a:t>
            </a:r>
            <a:r>
              <a:rPr lang="en-GB" sz="1600" dirty="0">
                <a:latin typeface="+mn-lt"/>
                <a:hlinkClick r:id="rId2"/>
              </a:rPr>
              <a:t>https://federation.edu.au/staff/learning-and-teaching/teaching-practice/course-design/design-for-learning</a:t>
            </a:r>
            <a:r>
              <a:rPr lang="en-GB" sz="1600" dirty="0">
                <a:latin typeface="+mn-lt"/>
              </a:rPr>
              <a:t>). </a:t>
            </a:r>
          </a:p>
          <a:p>
            <a:pPr algn="just"/>
            <a:endParaRPr lang="en-GB" sz="1600" dirty="0">
              <a:latin typeface="+mn-lt"/>
            </a:endParaRPr>
          </a:p>
        </p:txBody>
      </p:sp>
    </p:spTree>
    <p:extLst>
      <p:ext uri="{BB962C8B-B14F-4D97-AF65-F5344CB8AC3E}">
        <p14:creationId xmlns:p14="http://schemas.microsoft.com/office/powerpoint/2010/main" val="2451322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411510"/>
            <a:ext cx="6840760" cy="584775"/>
          </a:xfrm>
          <a:prstGeom prst="rect">
            <a:avLst/>
          </a:prstGeom>
        </p:spPr>
        <p:txBody>
          <a:bodyPr wrap="square">
            <a:spAutoFit/>
          </a:bodyPr>
          <a:lstStyle/>
          <a:p>
            <a:r>
              <a:rPr lang="en-GB" sz="3200" dirty="0">
                <a:latin typeface="+mj-lt"/>
              </a:rPr>
              <a:t>Approaches for design learning activities</a:t>
            </a:r>
          </a:p>
        </p:txBody>
      </p:sp>
      <p:sp>
        <p:nvSpPr>
          <p:cNvPr id="2" name="Rectangle 1"/>
          <p:cNvSpPr/>
          <p:nvPr/>
        </p:nvSpPr>
        <p:spPr>
          <a:xfrm>
            <a:off x="769716" y="1203598"/>
            <a:ext cx="7128792" cy="2800767"/>
          </a:xfrm>
          <a:prstGeom prst="rect">
            <a:avLst/>
          </a:prstGeom>
        </p:spPr>
        <p:txBody>
          <a:bodyPr wrap="square">
            <a:spAutoFit/>
          </a:bodyPr>
          <a:lstStyle/>
          <a:p>
            <a:pPr algn="just"/>
            <a:r>
              <a:rPr lang="en-GB" sz="1600" dirty="0">
                <a:latin typeface="+mn-lt"/>
              </a:rPr>
              <a:t>The essence of learner-</a:t>
            </a:r>
            <a:r>
              <a:rPr lang="en-GB" sz="1600" dirty="0" err="1">
                <a:latin typeface="+mn-lt"/>
              </a:rPr>
              <a:t>centered</a:t>
            </a:r>
            <a:r>
              <a:rPr lang="en-GB" sz="1600" dirty="0">
                <a:latin typeface="+mn-lt"/>
              </a:rPr>
              <a:t> design, whether at the program or course level, is a focus on the learner and learning. The approach to designing learning activities must be evidence-based to support the successful achievement of intended learning outcomes and assessment tasks (</a:t>
            </a:r>
            <a:r>
              <a:rPr lang="en-GB" sz="1600" dirty="0">
                <a:latin typeface="+mn-lt"/>
                <a:hlinkClick r:id="rId2"/>
              </a:rPr>
              <a:t>https://federation.edu.au/staff/learning-and-teaching/teaching-practice/course-design/design-for-learning</a:t>
            </a:r>
            <a:r>
              <a:rPr lang="en-GB" sz="1600" dirty="0">
                <a:latin typeface="+mn-lt"/>
              </a:rPr>
              <a:t>). </a:t>
            </a:r>
          </a:p>
          <a:p>
            <a:pPr algn="just"/>
            <a:endParaRPr lang="en-GB" sz="1600" dirty="0">
              <a:latin typeface="+mn-lt"/>
            </a:endParaRPr>
          </a:p>
          <a:p>
            <a:pPr algn="just"/>
            <a:r>
              <a:rPr lang="en-GB" sz="1600" dirty="0">
                <a:latin typeface="+mn-lt"/>
              </a:rPr>
              <a:t>There are several approaches to designing learning activities used by higher education institutions around the world. Some of these might be worth trying for teaching technical subjects, as the following examples show. These can be adapted and tailored to the specific topics and learning outcomes covered in the available technical modules.</a:t>
            </a:r>
            <a:endParaRPr lang="en-US" sz="1600" dirty="0">
              <a:latin typeface="+mn-lt"/>
            </a:endParaRPr>
          </a:p>
        </p:txBody>
      </p:sp>
    </p:spTree>
    <p:extLst>
      <p:ext uri="{BB962C8B-B14F-4D97-AF65-F5344CB8AC3E}">
        <p14:creationId xmlns:p14="http://schemas.microsoft.com/office/powerpoint/2010/main" val="2531198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280" y="267494"/>
            <a:ext cx="6796952" cy="584775"/>
          </a:xfrm>
          <a:prstGeom prst="rect">
            <a:avLst/>
          </a:prstGeom>
        </p:spPr>
        <p:txBody>
          <a:bodyPr wrap="square">
            <a:spAutoFit/>
          </a:bodyPr>
          <a:lstStyle/>
          <a:p>
            <a:r>
              <a:rPr lang="en-GB" sz="3200" dirty="0">
                <a:latin typeface="+mj-lt"/>
              </a:rPr>
              <a:t>Approaches for design learning activities</a:t>
            </a:r>
          </a:p>
        </p:txBody>
      </p:sp>
      <p:sp>
        <p:nvSpPr>
          <p:cNvPr id="3" name="Rectangle 2"/>
          <p:cNvSpPr/>
          <p:nvPr/>
        </p:nvSpPr>
        <p:spPr>
          <a:xfrm>
            <a:off x="611560" y="1059582"/>
            <a:ext cx="7632848" cy="3292633"/>
          </a:xfrm>
          <a:prstGeom prst="rect">
            <a:avLst/>
          </a:prstGeom>
        </p:spPr>
        <p:txBody>
          <a:bodyPr wrap="square">
            <a:spAutoFit/>
          </a:bodyPr>
          <a:lstStyle/>
          <a:p>
            <a:pPr algn="just">
              <a:spcBef>
                <a:spcPts val="1200"/>
              </a:spcBef>
              <a:spcAft>
                <a:spcPts val="0"/>
              </a:spcAft>
            </a:pPr>
            <a:r>
              <a:rPr lang="en-GB" sz="1600" i="1" dirty="0">
                <a:latin typeface="+mn-lt"/>
              </a:rPr>
              <a:t>Active learning </a:t>
            </a:r>
            <a:r>
              <a:rPr lang="en-GB" sz="1600" dirty="0">
                <a:latin typeface="+mn-lt"/>
              </a:rPr>
              <a:t>is a process whereby students engage in activities, such as reading, writing, discussion, or problem solving that promote analysis, synthesis and evaluation of class content. A combination of cooperative learning, collaborative learning, problem-based learning and the use of case methods are some approaches that promote active learning</a:t>
            </a:r>
            <a:r>
              <a:rPr lang="en-US" sz="1600" dirty="0">
                <a:latin typeface="+mn-lt"/>
              </a:rPr>
              <a:t> </a:t>
            </a:r>
            <a:r>
              <a:rPr lang="en-GB" sz="1600" dirty="0">
                <a:latin typeface="+mn-lt"/>
              </a:rPr>
              <a:t>(</a:t>
            </a:r>
            <a:r>
              <a:rPr lang="en-GB" sz="1600" dirty="0">
                <a:latin typeface="+mn-lt"/>
                <a:hlinkClick r:id="rId3"/>
              </a:rPr>
              <a:t>https://federation.edu.au/staff/learning-and-teaching/teaching-practice/course-design/design-for-learning</a:t>
            </a:r>
            <a:r>
              <a:rPr lang="en-GB" sz="1600" dirty="0">
                <a:latin typeface="+mn-lt"/>
              </a:rPr>
              <a:t>). </a:t>
            </a:r>
          </a:p>
          <a:p>
            <a:pPr marR="0" lvl="0" algn="just">
              <a:lnSpc>
                <a:spcPct val="107000"/>
              </a:lnSpc>
              <a:spcBef>
                <a:spcPts val="1200"/>
              </a:spcBef>
              <a:spcAft>
                <a:spcPts val="0"/>
              </a:spcAft>
              <a:buClr>
                <a:srgbClr val="222222"/>
              </a:buClr>
              <a:buSzPts val="1150"/>
            </a:pPr>
            <a:r>
              <a:rPr lang="en-GB" sz="1600" i="1" dirty="0">
                <a:latin typeface="+mn-lt"/>
              </a:rPr>
              <a:t>Cooperative Learning </a:t>
            </a:r>
            <a:r>
              <a:rPr lang="en-GB" sz="1600" dirty="0">
                <a:latin typeface="+mn-lt"/>
              </a:rPr>
              <a:t>involves structuring classes around small groups that work together in such a way that each group member's success is dependent on the group's success. Students who engage in cooperative learning learn significantly more, remember it longer, and develop better critical-thinking skills than their counterparts in traditional lecture classes.</a:t>
            </a:r>
            <a:r>
              <a:rPr lang="ro-RO" sz="1600" dirty="0">
                <a:latin typeface="+mn-lt"/>
              </a:rPr>
              <a:t> </a:t>
            </a:r>
            <a:r>
              <a:rPr lang="en-GB" sz="1600" dirty="0">
                <a:latin typeface="+mn-lt"/>
              </a:rPr>
              <a:t>Students enjoy cooperative learning more than traditional lecture classes, so they are more likely to attend classes and finish the course.</a:t>
            </a:r>
            <a:r>
              <a:rPr lang="ro-RO" sz="1600" dirty="0">
                <a:latin typeface="+mn-lt"/>
              </a:rPr>
              <a:t> </a:t>
            </a:r>
          </a:p>
        </p:txBody>
      </p:sp>
    </p:spTree>
    <p:extLst>
      <p:ext uri="{BB962C8B-B14F-4D97-AF65-F5344CB8AC3E}">
        <p14:creationId xmlns:p14="http://schemas.microsoft.com/office/powerpoint/2010/main" val="250142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3478"/>
            <a:ext cx="6796952" cy="584775"/>
          </a:xfrm>
          <a:prstGeom prst="rect">
            <a:avLst/>
          </a:prstGeom>
        </p:spPr>
        <p:txBody>
          <a:bodyPr wrap="square">
            <a:spAutoFit/>
          </a:bodyPr>
          <a:lstStyle/>
          <a:p>
            <a:r>
              <a:rPr lang="en-GB" sz="3200" dirty="0">
                <a:latin typeface="+mj-lt"/>
              </a:rPr>
              <a:t>Approaches for design learning activities</a:t>
            </a:r>
          </a:p>
        </p:txBody>
      </p:sp>
      <p:sp>
        <p:nvSpPr>
          <p:cNvPr id="3" name="Rectangle 2"/>
          <p:cNvSpPr/>
          <p:nvPr/>
        </p:nvSpPr>
        <p:spPr>
          <a:xfrm>
            <a:off x="539552" y="708253"/>
            <a:ext cx="7776864" cy="4173578"/>
          </a:xfrm>
          <a:prstGeom prst="rect">
            <a:avLst/>
          </a:prstGeom>
        </p:spPr>
        <p:txBody>
          <a:bodyPr wrap="square">
            <a:spAutoFit/>
          </a:bodyPr>
          <a:lstStyle/>
          <a:p>
            <a:pPr algn="just">
              <a:spcBef>
                <a:spcPts val="1200"/>
              </a:spcBef>
              <a:spcAft>
                <a:spcPts val="0"/>
              </a:spcAft>
            </a:pPr>
            <a:r>
              <a:rPr lang="en-GB" sz="1600" i="1" dirty="0">
                <a:latin typeface="+mn-lt"/>
              </a:rPr>
              <a:t>Collaborative learning </a:t>
            </a:r>
            <a:r>
              <a:rPr lang="en-GB" sz="1600" dirty="0">
                <a:latin typeface="+mn-lt"/>
              </a:rPr>
              <a:t>is an important component of active learning and sits within a community of inquiry theoretical framework. It provides opportunities for a group of individuals to collaborate in purposeful critical discourse and reflection to construct personal meaning and mutual understanding.</a:t>
            </a:r>
            <a:endParaRPr lang="en-US" sz="1600" dirty="0">
              <a:latin typeface="+mn-lt"/>
            </a:endParaRPr>
          </a:p>
          <a:p>
            <a:pPr algn="just">
              <a:lnSpc>
                <a:spcPct val="107000"/>
              </a:lnSpc>
              <a:spcBef>
                <a:spcPts val="1200"/>
              </a:spcBef>
              <a:spcAft>
                <a:spcPts val="0"/>
              </a:spcAft>
              <a:buClr>
                <a:srgbClr val="222222"/>
              </a:buClr>
              <a:buSzPts val="1150"/>
            </a:pPr>
            <a:r>
              <a:rPr lang="en-GB" sz="1600" i="1" dirty="0">
                <a:latin typeface="+mn-lt"/>
              </a:rPr>
              <a:t>Project-based learning </a:t>
            </a:r>
            <a:r>
              <a:rPr lang="en-GB" sz="1600" dirty="0">
                <a:latin typeface="+mn-lt"/>
              </a:rPr>
              <a:t>involves deep learning as it focuses on real-world problems and challenges and emphasises problem solving, decision making, and investigative skills. Project-based learning begins with the final product or presentation in mind, which requires learning specific knowledge, creating a context/a reason to learn and understand the concepts.</a:t>
            </a:r>
          </a:p>
          <a:p>
            <a:pPr marR="0" lvl="0" algn="just">
              <a:lnSpc>
                <a:spcPct val="107000"/>
              </a:lnSpc>
              <a:spcBef>
                <a:spcPts val="1200"/>
              </a:spcBef>
              <a:spcAft>
                <a:spcPts val="0"/>
              </a:spcAft>
              <a:buClr>
                <a:srgbClr val="222222"/>
              </a:buClr>
              <a:buSzPts val="1150"/>
            </a:pPr>
            <a:r>
              <a:rPr lang="en-GB" sz="1600" i="1" dirty="0">
                <a:latin typeface="+mn-lt"/>
              </a:rPr>
              <a:t>Team-based learning </a:t>
            </a:r>
            <a:r>
              <a:rPr lang="en-GB" sz="1600" dirty="0">
                <a:latin typeface="+mn-lt"/>
              </a:rPr>
              <a:t>is a structured form of small-group learning that emphasises student preparation out of class and application of knowledge in class.</a:t>
            </a:r>
            <a:endParaRPr lang="ro-RO" sz="1600" dirty="0">
              <a:latin typeface="+mn-lt"/>
            </a:endParaRPr>
          </a:p>
          <a:p>
            <a:pPr algn="just">
              <a:lnSpc>
                <a:spcPct val="107000"/>
              </a:lnSpc>
              <a:spcBef>
                <a:spcPts val="1200"/>
              </a:spcBef>
              <a:spcAft>
                <a:spcPts val="0"/>
              </a:spcAft>
              <a:buClr>
                <a:srgbClr val="222222"/>
              </a:buClr>
              <a:buSzPts val="1150"/>
            </a:pPr>
            <a:r>
              <a:rPr lang="en-GB" sz="1600" i="1" dirty="0">
                <a:latin typeface="+mn-lt"/>
              </a:rPr>
              <a:t>Small groups learning </a:t>
            </a:r>
            <a:r>
              <a:rPr lang="en-GB" sz="1600" dirty="0">
                <a:latin typeface="+mn-lt"/>
              </a:rPr>
              <a:t>refers to any method of student–tutor interaction that involves a group of 3–25 students, which may meet only once or several times throughout a semester, and which tends to be focused upon the discussion of predefined subject specific material.</a:t>
            </a:r>
            <a:endParaRPr lang="ro-RO" sz="1600" dirty="0">
              <a:latin typeface="+mn-lt"/>
            </a:endParaRPr>
          </a:p>
        </p:txBody>
      </p:sp>
    </p:spTree>
    <p:extLst>
      <p:ext uri="{BB962C8B-B14F-4D97-AF65-F5344CB8AC3E}">
        <p14:creationId xmlns:p14="http://schemas.microsoft.com/office/powerpoint/2010/main" val="126750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042D2E-6EB9-136E-F60E-8BA1B2C8EC35}"/>
              </a:ext>
            </a:extLst>
          </p:cNvPr>
          <p:cNvSpPr>
            <a:spLocks noGrp="1"/>
          </p:cNvSpPr>
          <p:nvPr>
            <p:ph idx="1"/>
          </p:nvPr>
        </p:nvSpPr>
        <p:spPr>
          <a:xfrm>
            <a:off x="803558" y="1059582"/>
            <a:ext cx="7366248" cy="3456384"/>
          </a:xfrm>
        </p:spPr>
        <p:txBody>
          <a:bodyPr/>
          <a:lstStyle/>
          <a:p>
            <a:pPr algn="just"/>
            <a:r>
              <a:rPr lang="en-GB" sz="1600" dirty="0"/>
              <a:t>The textile industry in Europe includes a wide range of products and processes such as spinning, knitting, weaving and finishing of textiles, followed by the production of industrial and technical textiles. </a:t>
            </a:r>
          </a:p>
          <a:p>
            <a:pPr algn="just"/>
            <a:r>
              <a:rPr lang="en-GB" sz="1600" dirty="0"/>
              <a:t>The sector employs a total of 636,000 workers in 62,100 companies across Europe, 99% of which are small and medium-sized enterprises. The largest EU countries in terms of employment are Italy, Germany, UK, followed by Poland and Portugal. In addition, the textile industry is the sector with the greatest gender balance among all TCLF sectors, as 51% of employees are women</a:t>
            </a:r>
            <a:r>
              <a:rPr lang="ro-RO" sz="1600" dirty="0"/>
              <a:t>.</a:t>
            </a:r>
          </a:p>
          <a:p>
            <a:pPr algn="just"/>
            <a:r>
              <a:rPr lang="en-GB" sz="1600" dirty="0"/>
              <a:t> All textile education stakeholders are making efforts to develop programmes that reflect the modernity of these industries and the wide variety of career opportunities they offer today. The workforce is the greatest asset of the textile and apparel industry, which must preserve the existing know-how, and this is only possible if it employs qualified people</a:t>
            </a:r>
            <a:r>
              <a:rPr lang="ro-RO" sz="1600" dirty="0"/>
              <a:t> </a:t>
            </a:r>
            <a:r>
              <a:rPr lang="en-GB" sz="1600" dirty="0"/>
              <a:t>(</a:t>
            </a:r>
            <a:r>
              <a:rPr lang="en-GB" sz="1600" u="sng" dirty="0">
                <a:hlinkClick r:id="rId3"/>
              </a:rPr>
              <a:t>https://s4tclfblueprint.eu/project/tclf-sectors/european-clothing-industry/</a:t>
            </a:r>
            <a:r>
              <a:rPr lang="en-GB" sz="1600" u="sng" dirty="0"/>
              <a:t>). </a:t>
            </a:r>
            <a:endParaRPr lang="ro-RO" sz="1600" u="sng" dirty="0"/>
          </a:p>
        </p:txBody>
      </p:sp>
      <p:sp>
        <p:nvSpPr>
          <p:cNvPr id="4" name="Fußzeilenplatzhalter 3">
            <a:extLst>
              <a:ext uri="{FF2B5EF4-FFF2-40B4-BE49-F238E27FC236}">
                <a16:creationId xmlns:a16="http://schemas.microsoft.com/office/drawing/2014/main" id="{B6DD44AF-1D61-441D-0E3F-D574B03E7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410FDB5A-B89A-7A00-E637-6D7060C2971E}"/>
              </a:ext>
            </a:extLst>
          </p:cNvPr>
          <p:cNvSpPr>
            <a:spLocks noGrp="1"/>
          </p:cNvSpPr>
          <p:nvPr>
            <p:ph type="sldNum" sz="quarter" idx="12"/>
          </p:nvPr>
        </p:nvSpPr>
        <p:spPr/>
        <p:txBody>
          <a:bodyPr/>
          <a:lstStyle/>
          <a:p>
            <a:pPr>
              <a:defRPr/>
            </a:pPr>
            <a:fld id="{4D0F6B73-5147-FC40-8374-9DD4EA2EE955}" type="slidenum">
              <a:rPr lang="de-DE" altLang="de-DE" smtClean="0"/>
              <a:pPr>
                <a:defRPr/>
              </a:pPr>
              <a:t>4</a:t>
            </a:fld>
            <a:endParaRPr lang="de-DE" altLang="de-DE"/>
          </a:p>
        </p:txBody>
      </p:sp>
      <p:sp>
        <p:nvSpPr>
          <p:cNvPr id="7" name="Titel 1">
            <a:extLst>
              <a:ext uri="{FF2B5EF4-FFF2-40B4-BE49-F238E27FC236}">
                <a16:creationId xmlns:a16="http://schemas.microsoft.com/office/drawing/2014/main" id="{3024B375-65D7-F7C0-4388-1FCD1B27C6FD}"/>
              </a:ext>
            </a:extLst>
          </p:cNvPr>
          <p:cNvSpPr txBox="1">
            <a:spLocks/>
          </p:cNvSpPr>
          <p:nvPr/>
        </p:nvSpPr>
        <p:spPr bwMode="auto">
          <a:xfrm>
            <a:off x="824990" y="276499"/>
            <a:ext cx="734481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GB" dirty="0"/>
              <a:t>Initial situation</a:t>
            </a:r>
            <a:endParaRPr lang="en-GB" dirty="0">
              <a:solidFill>
                <a:srgbClr val="FF0000"/>
              </a:solidFill>
            </a:endParaRPr>
          </a:p>
        </p:txBody>
      </p:sp>
    </p:spTree>
    <p:extLst>
      <p:ext uri="{BB962C8B-B14F-4D97-AF65-F5344CB8AC3E}">
        <p14:creationId xmlns:p14="http://schemas.microsoft.com/office/powerpoint/2010/main" val="2464336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1470"/>
            <a:ext cx="3199722" cy="584775"/>
          </a:xfrm>
          <a:prstGeom prst="rect">
            <a:avLst/>
          </a:prstGeom>
        </p:spPr>
        <p:txBody>
          <a:bodyPr wrap="none">
            <a:spAutoFit/>
          </a:bodyPr>
          <a:lstStyle/>
          <a:p>
            <a:r>
              <a:rPr lang="en-GB" sz="3200" dirty="0">
                <a:solidFill>
                  <a:srgbClr val="222222"/>
                </a:solidFill>
                <a:latin typeface="+mj-lt"/>
                <a:ea typeface="Calibri" panose="020F0502020204030204" pitchFamily="34" charset="0"/>
              </a:rPr>
              <a:t>Teaching practices</a:t>
            </a:r>
            <a:endParaRPr lang="en-GB" sz="3200" dirty="0">
              <a:latin typeface="+mj-lt"/>
            </a:endParaRPr>
          </a:p>
        </p:txBody>
      </p:sp>
      <p:sp>
        <p:nvSpPr>
          <p:cNvPr id="2" name="Rectangle 1"/>
          <p:cNvSpPr/>
          <p:nvPr/>
        </p:nvSpPr>
        <p:spPr>
          <a:xfrm>
            <a:off x="539552" y="771550"/>
            <a:ext cx="7560840" cy="4002442"/>
          </a:xfrm>
          <a:prstGeom prst="rect">
            <a:avLst/>
          </a:prstGeom>
        </p:spPr>
        <p:txBody>
          <a:bodyPr wrap="square">
            <a:spAutoFit/>
          </a:bodyPr>
          <a:lstStyle/>
          <a:p>
            <a:pPr algn="just"/>
            <a:r>
              <a:rPr lang="en-GB" sz="1600" dirty="0">
                <a:latin typeface="+mn-lt"/>
              </a:rPr>
              <a:t>Quality teaching practices are about more than expertise and a passion for sharing information. It is about providing a range of opportunities to motivate students from diverse backgrounds to acquire knowledge, perfect their skills, and apply that knowledge and skills to enter successful employment in industry and in our community </a:t>
            </a:r>
            <a:r>
              <a:rPr lang="en-GB" sz="1600" dirty="0">
                <a:latin typeface="+mn-lt"/>
                <a:hlinkClick r:id="rId2"/>
              </a:rPr>
              <a:t>https://federation.edu.au/staff/learning-and-teaching/teaching-practice</a:t>
            </a:r>
            <a:r>
              <a:rPr lang="en-GB" sz="1600" dirty="0">
                <a:latin typeface="+mn-lt"/>
              </a:rPr>
              <a:t>). </a:t>
            </a:r>
          </a:p>
          <a:p>
            <a:pPr marL="0" marR="0">
              <a:lnSpc>
                <a:spcPct val="107000"/>
              </a:lnSpc>
              <a:spcBef>
                <a:spcPts val="1200"/>
              </a:spcBef>
              <a:spcAft>
                <a:spcPts val="1200"/>
              </a:spcAft>
            </a:pPr>
            <a:r>
              <a:rPr lang="en-GB" sz="1600" dirty="0">
                <a:solidFill>
                  <a:srgbClr val="222222"/>
                </a:solidFill>
                <a:latin typeface="+mn-lt"/>
                <a:ea typeface="Times New Roman" panose="02020603050405020304" pitchFamily="18" charset="0"/>
                <a:cs typeface="Times New Roman" panose="02020603050405020304" pitchFamily="18" charset="0"/>
              </a:rPr>
              <a:t>In a learner-centred approach, teaching practices can be divided into eight domains:</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dirty="0">
                <a:solidFill>
                  <a:srgbClr val="222222"/>
                </a:solidFill>
                <a:latin typeface="+mn-lt"/>
                <a:ea typeface="Times New Roman" panose="02020603050405020304" pitchFamily="18" charset="0"/>
                <a:cs typeface="Times New Roman" panose="02020603050405020304" pitchFamily="18" charset="0"/>
              </a:rPr>
              <a:t>- </a:t>
            </a:r>
            <a:r>
              <a:rPr lang="en-GB" sz="1600" i="1" dirty="0">
                <a:solidFill>
                  <a:srgbClr val="222222"/>
                </a:solidFill>
                <a:latin typeface="+mn-lt"/>
                <a:ea typeface="Times New Roman" panose="02020603050405020304" pitchFamily="18" charset="0"/>
                <a:cs typeface="Times New Roman" panose="02020603050405020304" pitchFamily="18" charset="0"/>
              </a:rPr>
              <a:t>Learning</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u</a:t>
            </a:r>
            <a:r>
              <a:rPr lang="en-GB" sz="1600" dirty="0" err="1">
                <a:solidFill>
                  <a:srgbClr val="222222"/>
                </a:solidFill>
                <a:latin typeface="+mn-lt"/>
                <a:ea typeface="Times New Roman" panose="02020603050405020304" pitchFamily="18" charset="0"/>
                <a:cs typeface="Times New Roman" panose="02020603050405020304" pitchFamily="18" charset="0"/>
              </a:rPr>
              <a:t>nderstanding</a:t>
            </a:r>
            <a:r>
              <a:rPr lang="en-GB" sz="1600" dirty="0">
                <a:solidFill>
                  <a:srgbClr val="222222"/>
                </a:solidFill>
                <a:latin typeface="+mn-lt"/>
                <a:ea typeface="Times New Roman" panose="02020603050405020304" pitchFamily="18" charset="0"/>
                <a:cs typeface="Times New Roman" panose="02020603050405020304" pitchFamily="18" charset="0"/>
              </a:rPr>
              <a:t> your learners and their needs</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Assessment – </a:t>
            </a:r>
            <a:r>
              <a:rPr lang="ro-RO" sz="1600" dirty="0">
                <a:solidFill>
                  <a:srgbClr val="222222"/>
                </a:solidFill>
                <a:latin typeface="+mn-lt"/>
                <a:ea typeface="Times New Roman" panose="02020603050405020304" pitchFamily="18" charset="0"/>
                <a:cs typeface="Times New Roman" panose="02020603050405020304" pitchFamily="18" charset="0"/>
              </a:rPr>
              <a:t>c</a:t>
            </a:r>
            <a:r>
              <a:rPr lang="en-GB" sz="1600" dirty="0" err="1">
                <a:solidFill>
                  <a:srgbClr val="222222"/>
                </a:solidFill>
                <a:latin typeface="+mn-lt"/>
                <a:ea typeface="Times New Roman" panose="02020603050405020304" pitchFamily="18" charset="0"/>
                <a:cs typeface="Times New Roman" panose="02020603050405020304" pitchFamily="18" charset="0"/>
              </a:rPr>
              <a:t>reating</a:t>
            </a:r>
            <a:r>
              <a:rPr lang="en-GB" sz="1600" dirty="0">
                <a:solidFill>
                  <a:srgbClr val="222222"/>
                </a:solidFill>
                <a:latin typeface="+mn-lt"/>
                <a:ea typeface="Times New Roman" panose="02020603050405020304" pitchFamily="18" charset="0"/>
                <a:cs typeface="Times New Roman" panose="02020603050405020304" pitchFamily="18" charset="0"/>
              </a:rPr>
              <a:t> effective ways to demonstrate learning</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Course Design</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d</a:t>
            </a:r>
            <a:r>
              <a:rPr lang="en-GB" sz="1600" dirty="0" err="1">
                <a:solidFill>
                  <a:srgbClr val="222222"/>
                </a:solidFill>
                <a:latin typeface="+mn-lt"/>
                <a:ea typeface="Times New Roman" panose="02020603050405020304" pitchFamily="18" charset="0"/>
                <a:cs typeface="Times New Roman" panose="02020603050405020304" pitchFamily="18" charset="0"/>
              </a:rPr>
              <a:t>esigning</a:t>
            </a:r>
            <a:r>
              <a:rPr lang="en-GB" sz="1600" dirty="0">
                <a:solidFill>
                  <a:srgbClr val="222222"/>
                </a:solidFill>
                <a:latin typeface="+mn-lt"/>
                <a:ea typeface="Times New Roman" panose="02020603050405020304" pitchFamily="18" charset="0"/>
                <a:cs typeface="Times New Roman" panose="02020603050405020304" pitchFamily="18" charset="0"/>
              </a:rPr>
              <a:t> an inclusive learning journey</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Development</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b</a:t>
            </a:r>
            <a:r>
              <a:rPr lang="en-GB" sz="1600" dirty="0" err="1">
                <a:solidFill>
                  <a:srgbClr val="222222"/>
                </a:solidFill>
                <a:latin typeface="+mn-lt"/>
                <a:ea typeface="Times New Roman" panose="02020603050405020304" pitchFamily="18" charset="0"/>
                <a:cs typeface="Times New Roman" panose="02020603050405020304" pitchFamily="18" charset="0"/>
              </a:rPr>
              <a:t>uilding</a:t>
            </a:r>
            <a:r>
              <a:rPr lang="en-GB" sz="1600" dirty="0">
                <a:solidFill>
                  <a:srgbClr val="222222"/>
                </a:solidFill>
                <a:latin typeface="+mn-lt"/>
                <a:ea typeface="Times New Roman" panose="02020603050405020304" pitchFamily="18" charset="0"/>
                <a:cs typeface="Times New Roman" panose="02020603050405020304" pitchFamily="18" charset="0"/>
              </a:rPr>
              <a:t> your learning space</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Facilitation</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e</a:t>
            </a:r>
            <a:r>
              <a:rPr lang="en-GB" sz="1600" dirty="0" err="1">
                <a:solidFill>
                  <a:srgbClr val="222222"/>
                </a:solidFill>
                <a:latin typeface="+mn-lt"/>
                <a:ea typeface="Times New Roman" panose="02020603050405020304" pitchFamily="18" charset="0"/>
                <a:cs typeface="Times New Roman" panose="02020603050405020304" pitchFamily="18" charset="0"/>
              </a:rPr>
              <a:t>ngaging</a:t>
            </a:r>
            <a:r>
              <a:rPr lang="en-GB" sz="1600" dirty="0">
                <a:solidFill>
                  <a:srgbClr val="222222"/>
                </a:solidFill>
                <a:latin typeface="+mn-lt"/>
                <a:ea typeface="Times New Roman" panose="02020603050405020304" pitchFamily="18" charset="0"/>
                <a:cs typeface="Times New Roman" panose="02020603050405020304" pitchFamily="18" charset="0"/>
              </a:rPr>
              <a:t> f2f and online teaching practices</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Feedback</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p</a:t>
            </a:r>
            <a:r>
              <a:rPr lang="en-GB" sz="1600" dirty="0" err="1">
                <a:solidFill>
                  <a:srgbClr val="222222"/>
                </a:solidFill>
                <a:latin typeface="+mn-lt"/>
                <a:ea typeface="Times New Roman" panose="02020603050405020304" pitchFamily="18" charset="0"/>
                <a:cs typeface="Times New Roman" panose="02020603050405020304" pitchFamily="18" charset="0"/>
              </a:rPr>
              <a:t>roviding</a:t>
            </a:r>
            <a:r>
              <a:rPr lang="en-GB" sz="1600" dirty="0">
                <a:solidFill>
                  <a:srgbClr val="222222"/>
                </a:solidFill>
                <a:latin typeface="+mn-lt"/>
                <a:ea typeface="Times New Roman" panose="02020603050405020304" pitchFamily="18" charset="0"/>
                <a:cs typeface="Times New Roman" panose="02020603050405020304" pitchFamily="18" charset="0"/>
              </a:rPr>
              <a:t> quality feedback for learning</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Monitoring</a:t>
            </a:r>
            <a:r>
              <a:rPr lang="en-GB" sz="1600" dirty="0">
                <a:solidFill>
                  <a:srgbClr val="222222"/>
                </a:solidFill>
                <a:latin typeface="+mn-lt"/>
                <a:ea typeface="Times New Roman" panose="02020603050405020304" pitchFamily="18" charset="0"/>
                <a:cs typeface="Times New Roman" panose="02020603050405020304" pitchFamily="18" charset="0"/>
              </a:rPr>
              <a:t> – </a:t>
            </a:r>
            <a:r>
              <a:rPr lang="ro-RO" sz="1600" dirty="0">
                <a:solidFill>
                  <a:srgbClr val="222222"/>
                </a:solidFill>
                <a:latin typeface="+mn-lt"/>
                <a:ea typeface="Times New Roman" panose="02020603050405020304" pitchFamily="18" charset="0"/>
                <a:cs typeface="Times New Roman" panose="02020603050405020304" pitchFamily="18" charset="0"/>
              </a:rPr>
              <a:t>m</a:t>
            </a:r>
            <a:r>
              <a:rPr lang="en-GB" sz="1600" dirty="0" err="1">
                <a:solidFill>
                  <a:srgbClr val="222222"/>
                </a:solidFill>
                <a:latin typeface="+mn-lt"/>
                <a:ea typeface="Times New Roman" panose="02020603050405020304" pitchFamily="18" charset="0"/>
                <a:cs typeface="Times New Roman" panose="02020603050405020304" pitchFamily="18" charset="0"/>
              </a:rPr>
              <a:t>onitoring</a:t>
            </a:r>
            <a:r>
              <a:rPr lang="en-GB" sz="1600" dirty="0">
                <a:solidFill>
                  <a:srgbClr val="222222"/>
                </a:solidFill>
                <a:latin typeface="+mn-lt"/>
                <a:ea typeface="Times New Roman" panose="02020603050405020304" pitchFamily="18" charset="0"/>
                <a:cs typeface="Times New Roman" panose="02020603050405020304" pitchFamily="18" charset="0"/>
              </a:rPr>
              <a:t> engagement in learning</a:t>
            </a:r>
            <a:endParaRPr lang="en-GB" sz="1400" dirty="0">
              <a:latin typeface="+mn-lt"/>
              <a:ea typeface="Calibri" panose="020F0502020204030204" pitchFamily="34" charset="0"/>
              <a:cs typeface="Times New Roman" panose="02020603050405020304" pitchFamily="18" charset="0"/>
            </a:endParaRPr>
          </a:p>
          <a:p>
            <a:pPr lvl="1">
              <a:lnSpc>
                <a:spcPct val="107000"/>
              </a:lnSpc>
              <a:spcBef>
                <a:spcPts val="0"/>
              </a:spcBef>
              <a:spcAft>
                <a:spcPts val="0"/>
              </a:spcAft>
              <a:buSzPts val="1000"/>
              <a:tabLst>
                <a:tab pos="457200" algn="l"/>
              </a:tabLst>
            </a:pPr>
            <a:r>
              <a:rPr lang="en-GB" sz="1600" i="1" dirty="0">
                <a:solidFill>
                  <a:srgbClr val="222222"/>
                </a:solidFill>
                <a:latin typeface="+mn-lt"/>
                <a:ea typeface="Times New Roman" panose="02020603050405020304" pitchFamily="18" charset="0"/>
                <a:cs typeface="Times New Roman" panose="02020603050405020304" pitchFamily="18" charset="0"/>
              </a:rPr>
              <a:t>- Evaluation </a:t>
            </a:r>
            <a:r>
              <a:rPr lang="en-GB" sz="1600" dirty="0">
                <a:solidFill>
                  <a:srgbClr val="222222"/>
                </a:solidFill>
                <a:latin typeface="+mn-lt"/>
                <a:ea typeface="Times New Roman" panose="02020603050405020304" pitchFamily="18" charset="0"/>
                <a:cs typeface="Times New Roman" panose="02020603050405020304" pitchFamily="18" charset="0"/>
              </a:rPr>
              <a:t>– </a:t>
            </a:r>
            <a:r>
              <a:rPr lang="ro-RO" sz="1600" dirty="0">
                <a:solidFill>
                  <a:srgbClr val="222222"/>
                </a:solidFill>
                <a:latin typeface="+mn-lt"/>
                <a:ea typeface="Times New Roman" panose="02020603050405020304" pitchFamily="18" charset="0"/>
                <a:cs typeface="Times New Roman" panose="02020603050405020304" pitchFamily="18" charset="0"/>
              </a:rPr>
              <a:t>r</a:t>
            </a:r>
            <a:r>
              <a:rPr lang="en-GB" sz="1600" dirty="0" err="1">
                <a:solidFill>
                  <a:srgbClr val="222222"/>
                </a:solidFill>
                <a:latin typeface="+mn-lt"/>
                <a:ea typeface="Times New Roman" panose="02020603050405020304" pitchFamily="18" charset="0"/>
                <a:cs typeface="Times New Roman" panose="02020603050405020304" pitchFamily="18" charset="0"/>
              </a:rPr>
              <a:t>eviewing</a:t>
            </a:r>
            <a:r>
              <a:rPr lang="en-GB" sz="1600" dirty="0">
                <a:solidFill>
                  <a:srgbClr val="222222"/>
                </a:solidFill>
                <a:latin typeface="+mn-lt"/>
                <a:ea typeface="Times New Roman" panose="02020603050405020304" pitchFamily="18" charset="0"/>
                <a:cs typeface="Times New Roman" panose="02020603050405020304" pitchFamily="18" charset="0"/>
              </a:rPr>
              <a:t> for future enhancements.</a:t>
            </a:r>
            <a:endParaRPr lang="en-GB" sz="1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830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5760" y="211036"/>
            <a:ext cx="3199722" cy="584775"/>
          </a:xfrm>
          <a:prstGeom prst="rect">
            <a:avLst/>
          </a:prstGeom>
        </p:spPr>
        <p:txBody>
          <a:bodyPr wrap="none">
            <a:spAutoFit/>
          </a:bodyPr>
          <a:lstStyle/>
          <a:p>
            <a:r>
              <a:rPr lang="en-GB" sz="3200" dirty="0">
                <a:solidFill>
                  <a:srgbClr val="222222"/>
                </a:solidFill>
                <a:latin typeface="+mj-lt"/>
                <a:ea typeface="Calibri" panose="020F0502020204030204" pitchFamily="34" charset="0"/>
              </a:rPr>
              <a:t>Teaching practices</a:t>
            </a:r>
            <a:endParaRPr lang="en-GB" sz="3200" dirty="0">
              <a:latin typeface="+mj-lt"/>
            </a:endParaRPr>
          </a:p>
        </p:txBody>
      </p:sp>
      <p:sp>
        <p:nvSpPr>
          <p:cNvPr id="3" name="Rectangle 2"/>
          <p:cNvSpPr/>
          <p:nvPr/>
        </p:nvSpPr>
        <p:spPr>
          <a:xfrm>
            <a:off x="827576" y="987574"/>
            <a:ext cx="7358976" cy="3354765"/>
          </a:xfrm>
          <a:prstGeom prst="rect">
            <a:avLst/>
          </a:prstGeom>
        </p:spPr>
        <p:txBody>
          <a:bodyPr wrap="square">
            <a:spAutoFit/>
          </a:bodyPr>
          <a:lstStyle/>
          <a:p>
            <a:pPr algn="just">
              <a:spcBef>
                <a:spcPts val="600"/>
              </a:spcBef>
            </a:pPr>
            <a:r>
              <a:rPr lang="en-GB" sz="1600" i="1" dirty="0">
                <a:solidFill>
                  <a:srgbClr val="222222"/>
                </a:solidFill>
                <a:latin typeface="+mn-lt"/>
              </a:rPr>
              <a:t>Constructive alignment</a:t>
            </a:r>
            <a:r>
              <a:rPr lang="en-GB" sz="1600" dirty="0">
                <a:solidFill>
                  <a:srgbClr val="222222"/>
                </a:solidFill>
                <a:latin typeface="+mn-lt"/>
              </a:rPr>
              <a:t> is the practice of ensuring that intended learning outcomes for a course of study are effective, clear and purposeful and that learning activities, and assessment tasks are developed in alignment with these outcomes (</a:t>
            </a:r>
            <a:r>
              <a:rPr lang="en-GB" sz="1600" dirty="0">
                <a:solidFill>
                  <a:srgbClr val="222222"/>
                </a:solidFill>
                <a:latin typeface="+mn-lt"/>
                <a:hlinkClick r:id="rId2"/>
              </a:rPr>
              <a:t>https://federation.edu.au/staff/learning-and-teaching/teaching-practice/constructive-alignment</a:t>
            </a:r>
            <a:r>
              <a:rPr lang="en-GB" sz="1600" dirty="0">
                <a:solidFill>
                  <a:srgbClr val="222222"/>
                </a:solidFill>
                <a:latin typeface="+mn-lt"/>
              </a:rPr>
              <a:t>).</a:t>
            </a:r>
          </a:p>
          <a:p>
            <a:pPr algn="just">
              <a:spcBef>
                <a:spcPts val="600"/>
              </a:spcBef>
            </a:pPr>
            <a:r>
              <a:rPr lang="en-GB" sz="1600" dirty="0">
                <a:solidFill>
                  <a:srgbClr val="222222"/>
                </a:solidFill>
                <a:latin typeface="+mn-lt"/>
              </a:rPr>
              <a:t>It must be ensured that intended learning outcomes are written, and assessments are developed, and learning activities are designed in accordance with the principles of constructive alignment.</a:t>
            </a:r>
          </a:p>
          <a:p>
            <a:pPr algn="just">
              <a:spcBef>
                <a:spcPts val="600"/>
              </a:spcBef>
            </a:pPr>
            <a:r>
              <a:rPr lang="en-GB" sz="1600" dirty="0">
                <a:latin typeface="+mn-lt"/>
              </a:rPr>
              <a:t>There are two basic concepts behind constructive alignment:</a:t>
            </a:r>
            <a:endParaRPr lang="en-US" sz="1600" dirty="0">
              <a:solidFill>
                <a:srgbClr val="222222"/>
              </a:solidFill>
              <a:latin typeface="+mn-lt"/>
            </a:endParaRPr>
          </a:p>
          <a:p>
            <a:pPr marL="285750" indent="-285750" algn="just">
              <a:spcBef>
                <a:spcPts val="600"/>
              </a:spcBef>
              <a:buFont typeface="Arial" panose="020B0604020202020204" pitchFamily="34" charset="0"/>
              <a:buChar char="•"/>
            </a:pPr>
            <a:r>
              <a:rPr lang="en-GB" sz="1600" dirty="0">
                <a:latin typeface="+mn-lt"/>
              </a:rPr>
              <a:t>Learners construct meaning from what they do to learn.</a:t>
            </a:r>
          </a:p>
          <a:p>
            <a:pPr marL="285750" indent="-285750" algn="just">
              <a:spcBef>
                <a:spcPts val="600"/>
              </a:spcBef>
              <a:buFont typeface="Arial" panose="020B0604020202020204" pitchFamily="34" charset="0"/>
              <a:buChar char="•"/>
            </a:pPr>
            <a:r>
              <a:rPr lang="en-GB" sz="1600" dirty="0">
                <a:latin typeface="+mn-lt"/>
              </a:rPr>
              <a:t>The teacher intentionally aligns planned learning activities with learning outcomes and determines how to measure the achievement of those outcomes.</a:t>
            </a:r>
          </a:p>
        </p:txBody>
      </p:sp>
    </p:spTree>
    <p:extLst>
      <p:ext uri="{BB962C8B-B14F-4D97-AF65-F5344CB8AC3E}">
        <p14:creationId xmlns:p14="http://schemas.microsoft.com/office/powerpoint/2010/main" val="1690617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el 1">
            <a:extLst>
              <a:ext uri="{FF2B5EF4-FFF2-40B4-BE49-F238E27FC236}">
                <a16:creationId xmlns:a16="http://schemas.microsoft.com/office/drawing/2014/main" id="{FCC06C1B-ABE9-AB0B-B8BB-C02E71704B01}"/>
              </a:ext>
            </a:extLst>
          </p:cNvPr>
          <p:cNvSpPr>
            <a:spLocks noGrp="1" noChangeArrowheads="1"/>
          </p:cNvSpPr>
          <p:nvPr>
            <p:ph type="title"/>
          </p:nvPr>
        </p:nvSpPr>
        <p:spPr>
          <a:xfrm>
            <a:off x="1043608" y="627534"/>
            <a:ext cx="3600400" cy="360040"/>
          </a:xfrm>
        </p:spPr>
        <p:txBody>
          <a:bodyPr/>
          <a:lstStyle/>
          <a:p>
            <a:r>
              <a:rPr lang="de-DE" altLang="de-DE" dirty="0"/>
              <a:t>OER Explanation</a:t>
            </a:r>
          </a:p>
        </p:txBody>
      </p:sp>
      <p:sp>
        <p:nvSpPr>
          <p:cNvPr id="98306" name="Inhaltsplatzhalter 2">
            <a:extLst>
              <a:ext uri="{FF2B5EF4-FFF2-40B4-BE49-F238E27FC236}">
                <a16:creationId xmlns:a16="http://schemas.microsoft.com/office/drawing/2014/main" id="{91765F6E-CA5B-6E04-DB24-2782C7AA12A9}"/>
              </a:ext>
            </a:extLst>
          </p:cNvPr>
          <p:cNvSpPr>
            <a:spLocks noGrp="1" noChangeArrowheads="1"/>
          </p:cNvSpPr>
          <p:nvPr>
            <p:ph idx="1"/>
          </p:nvPr>
        </p:nvSpPr>
        <p:spPr>
          <a:xfrm>
            <a:off x="899592" y="1491630"/>
            <a:ext cx="7200800" cy="1649213"/>
          </a:xfrm>
        </p:spPr>
        <p:txBody>
          <a:bodyPr/>
          <a:lstStyle/>
          <a:p>
            <a:r>
              <a:rPr lang="en-GB" altLang="de-DE" sz="2000" dirty="0"/>
              <a:t>OER Licence CC BY-SA except the logos and where otherwise stated e.g. images, photos, pictures.</a:t>
            </a:r>
          </a:p>
          <a:p>
            <a:r>
              <a:rPr lang="en-GB" altLang="de-DE" sz="2000" dirty="0"/>
              <a:t>A full citation of text and image sources is always given at the first mention of the authors in the notes beneath the slide, otherwise short citation in the text or on the slide.</a:t>
            </a:r>
          </a:p>
        </p:txBody>
      </p:sp>
      <p:sp>
        <p:nvSpPr>
          <p:cNvPr id="4" name="Fußzeilenplatzhalter 3">
            <a:extLst>
              <a:ext uri="{FF2B5EF4-FFF2-40B4-BE49-F238E27FC236}">
                <a16:creationId xmlns:a16="http://schemas.microsoft.com/office/drawing/2014/main" id="{A111758B-FDFC-06B1-568C-554B5D385816}"/>
              </a:ext>
            </a:extLst>
          </p:cNvPr>
          <p:cNvSpPr>
            <a:spLocks noGrp="1"/>
          </p:cNvSpPr>
          <p:nvPr>
            <p:ph type="ftr" sz="quarter" idx="11"/>
          </p:nvPr>
        </p:nvSpPr>
        <p:spPr/>
        <p:txBody>
          <a:bodyPr/>
          <a:lstStyle/>
          <a:p>
            <a:pPr>
              <a:defRPr/>
            </a:pPr>
            <a:r>
              <a:rPr lang="en-US" altLang="de-DE"/>
              <a:t>Fashion DIET</a:t>
            </a:r>
            <a:endParaRPr lang="de-DE" altLang="de-DE"/>
          </a:p>
        </p:txBody>
      </p:sp>
      <p:sp>
        <p:nvSpPr>
          <p:cNvPr id="98308" name="Foliennummernplatzhalter 4">
            <a:extLst>
              <a:ext uri="{FF2B5EF4-FFF2-40B4-BE49-F238E27FC236}">
                <a16:creationId xmlns:a16="http://schemas.microsoft.com/office/drawing/2014/main" id="{9CE0C065-ABC6-C40A-56ED-556FD76789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7A1663-4570-D44E-BDB6-78D66932BC38}" type="slidenum">
              <a:rPr lang="de-DE" altLang="de-DE">
                <a:solidFill>
                  <a:srgbClr val="898989"/>
                </a:solidFill>
              </a:rPr>
              <a:pPr/>
              <a:t>42</a:t>
            </a:fld>
            <a:endParaRPr lang="de-DE" altLang="de-DE">
              <a:solidFill>
                <a:srgbClr val="898989"/>
              </a:solidFill>
            </a:endParaRPr>
          </a:p>
        </p:txBody>
      </p:sp>
    </p:spTree>
    <p:extLst>
      <p:ext uri="{BB962C8B-B14F-4D97-AF65-F5344CB8AC3E}">
        <p14:creationId xmlns:p14="http://schemas.microsoft.com/office/powerpoint/2010/main" val="1277563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a:extLst>
              <a:ext uri="{FF2B5EF4-FFF2-40B4-BE49-F238E27FC236}">
                <a16:creationId xmlns:a16="http://schemas.microsoft.com/office/drawing/2014/main" id="{5508A7AB-8639-41EF-60A5-DE850DD8FA7A}"/>
              </a:ext>
            </a:extLst>
          </p:cNvPr>
          <p:cNvSpPr>
            <a:spLocks noGrp="1" noChangeArrowheads="1"/>
          </p:cNvSpPr>
          <p:nvPr>
            <p:ph type="title"/>
          </p:nvPr>
        </p:nvSpPr>
        <p:spPr>
          <a:xfrm>
            <a:off x="954947" y="269974"/>
            <a:ext cx="6967686" cy="568920"/>
          </a:xfrm>
        </p:spPr>
        <p:txBody>
          <a:bodyPr/>
          <a:lstStyle/>
          <a:p>
            <a:r>
              <a:rPr lang="de-DE" altLang="de-DE" dirty="0"/>
              <a:t>Contact</a:t>
            </a:r>
          </a:p>
        </p:txBody>
      </p:sp>
      <p:sp>
        <p:nvSpPr>
          <p:cNvPr id="4" name="Fußzeilenplatzhalter 3">
            <a:extLst>
              <a:ext uri="{FF2B5EF4-FFF2-40B4-BE49-F238E27FC236}">
                <a16:creationId xmlns:a16="http://schemas.microsoft.com/office/drawing/2014/main" id="{18C2677A-6BDA-57F4-EE0D-17D1D6B6B7D8}"/>
              </a:ext>
            </a:extLst>
          </p:cNvPr>
          <p:cNvSpPr>
            <a:spLocks noGrp="1"/>
          </p:cNvSpPr>
          <p:nvPr>
            <p:ph type="ftr" sz="quarter" idx="11"/>
          </p:nvPr>
        </p:nvSpPr>
        <p:spPr/>
        <p:txBody>
          <a:bodyPr/>
          <a:lstStyle/>
          <a:p>
            <a:pPr>
              <a:defRPr/>
            </a:pPr>
            <a:r>
              <a:rPr lang="en-US" altLang="de-DE"/>
              <a:t>Fashion DIET</a:t>
            </a:r>
            <a:endParaRPr lang="de-DE" altLang="de-DE"/>
          </a:p>
        </p:txBody>
      </p:sp>
      <p:sp>
        <p:nvSpPr>
          <p:cNvPr id="100356" name="Foliennummernplatzhalter 4">
            <a:extLst>
              <a:ext uri="{FF2B5EF4-FFF2-40B4-BE49-F238E27FC236}">
                <a16:creationId xmlns:a16="http://schemas.microsoft.com/office/drawing/2014/main" id="{9DF7F035-60B2-737F-96BB-D931DCF3C9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E650B72-F069-7940-83F4-6EB054B31FCF}" type="slidenum">
              <a:rPr lang="de-DE" altLang="de-DE">
                <a:solidFill>
                  <a:srgbClr val="898989"/>
                </a:solidFill>
              </a:rPr>
              <a:pPr/>
              <a:t>43</a:t>
            </a:fld>
            <a:endParaRPr lang="de-DE" altLang="de-DE">
              <a:solidFill>
                <a:srgbClr val="898989"/>
              </a:solidFill>
            </a:endParaRPr>
          </a:p>
        </p:txBody>
      </p:sp>
      <p:sp>
        <p:nvSpPr>
          <p:cNvPr id="2" name="Rectangle 1"/>
          <p:cNvSpPr/>
          <p:nvPr/>
        </p:nvSpPr>
        <p:spPr>
          <a:xfrm>
            <a:off x="4438790" y="2387084"/>
            <a:ext cx="266420" cy="369332"/>
          </a:xfrm>
          <a:prstGeom prst="rect">
            <a:avLst/>
          </a:prstGeom>
        </p:spPr>
        <p:txBody>
          <a:bodyPr wrap="none">
            <a:spAutoFit/>
          </a:bodyPr>
          <a:lstStyle/>
          <a:p>
            <a:r>
              <a:rPr lang="en-GB" dirty="0"/>
              <a:t> </a:t>
            </a:r>
          </a:p>
        </p:txBody>
      </p:sp>
      <p:sp>
        <p:nvSpPr>
          <p:cNvPr id="3" name="Content Placeholder 2"/>
          <p:cNvSpPr>
            <a:spLocks noGrp="1"/>
          </p:cNvSpPr>
          <p:nvPr>
            <p:ph idx="1"/>
          </p:nvPr>
        </p:nvSpPr>
        <p:spPr>
          <a:xfrm>
            <a:off x="665811" y="2889889"/>
            <a:ext cx="7577548" cy="1436791"/>
          </a:xfrm>
        </p:spPr>
        <p:txBody>
          <a:bodyPr/>
          <a:lstStyle/>
          <a:p>
            <a:pPr marL="0" indent="0">
              <a:buNone/>
            </a:pPr>
            <a:endParaRPr lang="en-GB" dirty="0"/>
          </a:p>
          <a:p>
            <a:pPr marL="0" indent="0">
              <a:buNone/>
            </a:pPr>
            <a:br>
              <a:rPr lang="en-GB" dirty="0"/>
            </a:br>
            <a:endParaRPr lang="en-GB" dirty="0"/>
          </a:p>
        </p:txBody>
      </p:sp>
      <p:sp>
        <p:nvSpPr>
          <p:cNvPr id="8" name="Content Placeholder 2"/>
          <p:cNvSpPr txBox="1">
            <a:spLocks/>
          </p:cNvSpPr>
          <p:nvPr/>
        </p:nvSpPr>
        <p:spPr bwMode="auto">
          <a:xfrm>
            <a:off x="969427" y="1059582"/>
            <a:ext cx="609177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spcBef>
                <a:spcPts val="600"/>
              </a:spcBef>
              <a:buFont typeface="Arial" panose="020B0604020202020204" pitchFamily="34" charset="0"/>
              <a:buNone/>
            </a:pPr>
            <a:r>
              <a:rPr lang="en-GB" sz="1800" dirty="0"/>
              <a:t>The “Gheorghe </a:t>
            </a:r>
            <a:r>
              <a:rPr lang="en-GB" sz="1800" dirty="0" err="1"/>
              <a:t>Asachi</a:t>
            </a:r>
            <a:r>
              <a:rPr lang="en-GB" sz="1800" dirty="0"/>
              <a:t>” Technical University of Iasi, Romania</a:t>
            </a:r>
          </a:p>
          <a:p>
            <a:pPr algn="just">
              <a:spcBef>
                <a:spcPts val="600"/>
              </a:spcBef>
              <a:buFont typeface="Arial" panose="020B0604020202020204" pitchFamily="34" charset="0"/>
              <a:buNone/>
            </a:pPr>
            <a:r>
              <a:rPr lang="en-GB" sz="1800" dirty="0"/>
              <a:t>Faculty of Industrial Design and Business Management</a:t>
            </a:r>
          </a:p>
          <a:p>
            <a:pPr algn="just">
              <a:spcBef>
                <a:spcPts val="600"/>
              </a:spcBef>
              <a:buFont typeface="Arial" panose="020B0604020202020204" pitchFamily="34" charset="0"/>
              <a:buNone/>
            </a:pPr>
            <a:r>
              <a:rPr lang="en-GB" sz="1800" dirty="0"/>
              <a:t>Department of Clothing and Knitting Engineering</a:t>
            </a:r>
          </a:p>
          <a:p>
            <a:pPr algn="just">
              <a:spcBef>
                <a:spcPts val="600"/>
              </a:spcBef>
              <a:buFont typeface="Arial" panose="020B0604020202020204" pitchFamily="34" charset="0"/>
              <a:buNone/>
            </a:pPr>
            <a:r>
              <a:rPr lang="en-GB" sz="1800" dirty="0" err="1"/>
              <a:t>Prof.</a:t>
            </a:r>
            <a:r>
              <a:rPr lang="en-GB" sz="1800" dirty="0"/>
              <a:t> </a:t>
            </a:r>
            <a:r>
              <a:rPr lang="en-GB" sz="1800" dirty="0" err="1"/>
              <a:t>Dr.</a:t>
            </a:r>
            <a:r>
              <a:rPr lang="en-GB" sz="1800" dirty="0"/>
              <a:t> </a:t>
            </a:r>
            <a:r>
              <a:rPr lang="ro-RO" sz="1800" dirty="0"/>
              <a:t>Habil. Eng. </a:t>
            </a:r>
            <a:r>
              <a:rPr lang="en-GB" sz="1800" dirty="0"/>
              <a:t>Mirela </a:t>
            </a:r>
            <a:r>
              <a:rPr lang="en-GB" sz="1800" dirty="0" err="1"/>
              <a:t>Blaga</a:t>
            </a:r>
            <a:endParaRPr lang="ro-RO" sz="1800" dirty="0"/>
          </a:p>
          <a:p>
            <a:pPr algn="just">
              <a:spcBef>
                <a:spcPts val="600"/>
              </a:spcBef>
              <a:buFont typeface="Arial" panose="020B0604020202020204" pitchFamily="34" charset="0"/>
              <a:buNone/>
            </a:pPr>
            <a:r>
              <a:rPr lang="ro-RO" sz="1800" dirty="0"/>
              <a:t>E</a:t>
            </a:r>
            <a:r>
              <a:rPr lang="en-GB" sz="1800" dirty="0"/>
              <a:t>-</a:t>
            </a:r>
            <a:r>
              <a:rPr lang="ro-RO" sz="1800" dirty="0"/>
              <a:t>m</a:t>
            </a:r>
            <a:r>
              <a:rPr lang="en-GB" sz="1800" dirty="0"/>
              <a:t>ail: </a:t>
            </a:r>
            <a:r>
              <a:rPr lang="en-GB" sz="1800" dirty="0">
                <a:hlinkClick r:id="rId3"/>
              </a:rPr>
              <a:t>mirela.blaga@academic.tuiasi.ro</a:t>
            </a:r>
            <a:endParaRPr lang="ro-RO" sz="1800" dirty="0"/>
          </a:p>
          <a:p>
            <a:pPr algn="just">
              <a:spcBef>
                <a:spcPts val="600"/>
              </a:spcBef>
              <a:buFont typeface="Arial" panose="020B0604020202020204" pitchFamily="34" charset="0"/>
              <a:buNone/>
            </a:pPr>
            <a:endParaRPr lang="ro-RO" sz="1800" dirty="0"/>
          </a:p>
          <a:p>
            <a:pPr>
              <a:spcBef>
                <a:spcPts val="600"/>
              </a:spcBef>
              <a:buNone/>
            </a:pPr>
            <a:r>
              <a:rPr lang="en-GB" sz="1800" dirty="0" err="1"/>
              <a:t>Trakia</a:t>
            </a:r>
            <a:r>
              <a:rPr lang="en-GB" sz="1800" dirty="0"/>
              <a:t> University of </a:t>
            </a:r>
            <a:r>
              <a:rPr lang="en-GB" sz="1800" dirty="0" err="1"/>
              <a:t>Stara</a:t>
            </a:r>
            <a:r>
              <a:rPr lang="en-GB" sz="1800" dirty="0"/>
              <a:t> Zagora, Bulgaria</a:t>
            </a:r>
            <a:endParaRPr lang="ro-RO" sz="1800" dirty="0"/>
          </a:p>
          <a:p>
            <a:pPr>
              <a:spcBef>
                <a:spcPts val="600"/>
              </a:spcBef>
              <a:buNone/>
            </a:pPr>
            <a:r>
              <a:rPr lang="en-GB" sz="1800" dirty="0"/>
              <a:t>Faculty of Technics and Technologies of Yambol</a:t>
            </a:r>
            <a:r>
              <a:rPr lang="ro-RO" sz="1800" dirty="0"/>
              <a:t> </a:t>
            </a:r>
          </a:p>
          <a:p>
            <a:pPr>
              <a:spcBef>
                <a:spcPts val="600"/>
              </a:spcBef>
              <a:buNone/>
            </a:pPr>
            <a:r>
              <a:rPr lang="en-GB" sz="1800" dirty="0"/>
              <a:t>Assoc. </a:t>
            </a:r>
            <a:r>
              <a:rPr lang="en-GB" sz="1800" dirty="0" err="1"/>
              <a:t>Prof.</a:t>
            </a:r>
            <a:r>
              <a:rPr lang="en-GB" sz="1800" dirty="0"/>
              <a:t> </a:t>
            </a:r>
            <a:r>
              <a:rPr lang="en-GB" sz="1800" dirty="0" err="1"/>
              <a:t>Dr.</a:t>
            </a:r>
            <a:r>
              <a:rPr lang="en-GB" sz="1800" dirty="0"/>
              <a:t> </a:t>
            </a:r>
            <a:r>
              <a:rPr lang="en-GB" sz="1800" dirty="0" err="1"/>
              <a:t>Zlatina</a:t>
            </a:r>
            <a:r>
              <a:rPr lang="en-GB" sz="1800" dirty="0"/>
              <a:t> </a:t>
            </a:r>
            <a:r>
              <a:rPr lang="en-GB" sz="1800" dirty="0" err="1"/>
              <a:t>Kazlacheva</a:t>
            </a:r>
            <a:endParaRPr lang="en-GB" sz="1800" dirty="0"/>
          </a:p>
          <a:p>
            <a:pPr marL="0" indent="0">
              <a:spcBef>
                <a:spcPts val="600"/>
              </a:spcBef>
              <a:buNone/>
            </a:pPr>
            <a:r>
              <a:rPr lang="ro-RO" sz="1800" dirty="0"/>
              <a:t>E</a:t>
            </a:r>
            <a:r>
              <a:rPr lang="en-GB" sz="1800" dirty="0"/>
              <a:t>-mail: </a:t>
            </a:r>
            <a:r>
              <a:rPr lang="en-GB" sz="1800" u="sng" dirty="0">
                <a:hlinkClick r:id="rId4"/>
              </a:rPr>
              <a:t>zlatinka.kazlacheva@trakia-uni.bg</a:t>
            </a:r>
            <a:endParaRPr lang="en-US" sz="1800" dirty="0"/>
          </a:p>
          <a:p>
            <a:pPr algn="just">
              <a:buFont typeface="Arial" panose="020B0604020202020204" pitchFamily="34" charset="0"/>
              <a:buNone/>
            </a:pPr>
            <a:endParaRPr lang="en-GB" sz="1600" dirty="0"/>
          </a:p>
        </p:txBody>
      </p:sp>
    </p:spTree>
    <p:extLst>
      <p:ext uri="{BB962C8B-B14F-4D97-AF65-F5344CB8AC3E}">
        <p14:creationId xmlns:p14="http://schemas.microsoft.com/office/powerpoint/2010/main" val="233875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817982" y="411510"/>
            <a:ext cx="2232248" cy="360040"/>
          </a:xfrm>
        </p:spPr>
        <p:txBody>
          <a:bodyPr/>
          <a:lstStyle/>
          <a:p>
            <a:r>
              <a:rPr lang="en-GB" dirty="0"/>
              <a:t>1</a:t>
            </a:r>
            <a:r>
              <a:rPr lang="en-GB" baseline="30000" dirty="0"/>
              <a:t>st</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611560" y="1059582"/>
            <a:ext cx="5832648" cy="3233863"/>
          </a:xfrm>
        </p:spPr>
        <p:txBody>
          <a:bodyPr/>
          <a:lstStyle/>
          <a:p>
            <a:pPr algn="just">
              <a:spcBef>
                <a:spcPts val="1200"/>
              </a:spcBef>
            </a:pPr>
            <a:r>
              <a:rPr lang="en-GB" sz="1600" dirty="0">
                <a:effectLst/>
                <a:ea typeface="Times New Roman" panose="02020603050405020304" pitchFamily="18" charset="0"/>
              </a:rPr>
              <a:t>Lect</a:t>
            </a:r>
            <a:r>
              <a:rPr lang="en-GB" sz="1600" dirty="0"/>
              <a:t>ure on “</a:t>
            </a:r>
            <a:r>
              <a:rPr lang="en-US" sz="1600" dirty="0">
                <a:ea typeface="ＭＳ Ｐゴシック" panose="020B0600070205080204" pitchFamily="34" charset="-128"/>
                <a:cs typeface="Arial" panose="020B0604020202020204" pitchFamily="34" charset="0"/>
              </a:rPr>
              <a:t>Sustainable Raw Materials and Textile Materials’’</a:t>
            </a:r>
            <a:r>
              <a:rPr lang="en-GB" sz="1600" dirty="0">
                <a:effectLst/>
                <a:ea typeface="Times New Roman" panose="02020603050405020304" pitchFamily="18" charset="0"/>
              </a:rPr>
              <a:t>. </a:t>
            </a:r>
          </a:p>
          <a:p>
            <a:pPr algn="just">
              <a:spcBef>
                <a:spcPts val="1200"/>
              </a:spcBef>
            </a:pPr>
            <a:r>
              <a:rPr lang="en-GB" sz="1600" dirty="0"/>
              <a:t>This module focuses on information about the class</a:t>
            </a:r>
            <a:r>
              <a:rPr lang="ro-RO" sz="1600" dirty="0"/>
              <a:t>es</a:t>
            </a:r>
            <a:r>
              <a:rPr lang="en-GB" sz="1600" dirty="0"/>
              <a:t> of textile raw materials, as well as information about the global fibre market and statistics on megatrends.</a:t>
            </a:r>
          </a:p>
          <a:p>
            <a:pPr algn="just">
              <a:spcBef>
                <a:spcPts val="1200"/>
              </a:spcBef>
            </a:pPr>
            <a:r>
              <a:rPr lang="ro-RO" sz="1600" dirty="0"/>
              <a:t>The unit provides a detailed description of </a:t>
            </a:r>
            <a:r>
              <a:rPr lang="en-GB" sz="1600" dirty="0"/>
              <a:t>natural and man-made fibres, their production and existing categories.</a:t>
            </a:r>
          </a:p>
          <a:p>
            <a:pPr>
              <a:spcBef>
                <a:spcPts val="1200"/>
              </a:spcBef>
            </a:pPr>
            <a:r>
              <a:rPr lang="en-GB" sz="1600" dirty="0"/>
              <a:t>A comprehensive presentation of various existing sustainable fibre initiatives, projects and programmes is available to stakeholders.</a:t>
            </a:r>
            <a:endParaRPr lang="ro-RO" sz="1600" dirty="0"/>
          </a:p>
          <a:p>
            <a:pPr>
              <a:spcBef>
                <a:spcPts val="1200"/>
              </a:spcBef>
            </a:pPr>
            <a:r>
              <a:rPr lang="en-GB" sz="1600" dirty="0"/>
              <a:t>The lesson links knowledge of fibres and textile materials to sustainability issues and applies mindfulness and ethical thinking to this </a:t>
            </a:r>
            <a:r>
              <a:rPr lang="ro-RO" sz="1600" dirty="0"/>
              <a:t>subject</a:t>
            </a:r>
            <a:r>
              <a:rPr lang="en-GB" sz="1600" dirty="0"/>
              <a:t> area.</a:t>
            </a:r>
            <a:endParaRPr lang="en-US" sz="1600" dirty="0"/>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5</a:t>
            </a:fld>
            <a:endParaRPr lang="de-DE" altLang="de-DE"/>
          </a:p>
        </p:txBody>
      </p:sp>
      <p:pic>
        <p:nvPicPr>
          <p:cNvPr id="1026" name="Picture 2" descr="Ein Bild, das drinnen, braun enthält.&#10;&#10;Automatisch generierte Beschrei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242" y="1094839"/>
            <a:ext cx="1752693" cy="26290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08242" y="3828882"/>
            <a:ext cx="1950628" cy="308044"/>
          </a:xfrm>
          <a:prstGeom prst="rect">
            <a:avLst/>
          </a:prstGeom>
        </p:spPr>
        <p:txBody>
          <a:bodyPr wrap="square">
            <a:spAutoFit/>
          </a:bodyPr>
          <a:lstStyle/>
          <a:p>
            <a:pPr>
              <a:spcBef>
                <a:spcPts val="0"/>
              </a:spcBef>
              <a:spcAft>
                <a:spcPts val="0"/>
              </a:spcAft>
            </a:pPr>
            <a:r>
              <a:rPr lang="en-GB" sz="1400" dirty="0">
                <a:solidFill>
                  <a:srgbClr val="000000"/>
                </a:solidFill>
                <a:latin typeface="+mn-lt"/>
              </a:rPr>
              <a:t>CC BY Vie Studio, </a:t>
            </a:r>
            <a:r>
              <a:rPr lang="en-GB" sz="1400" dirty="0" err="1">
                <a:solidFill>
                  <a:srgbClr val="000000"/>
                </a:solidFill>
                <a:latin typeface="+mn-lt"/>
              </a:rPr>
              <a:t>Pexels</a:t>
            </a:r>
            <a:endParaRPr lang="en-GB" sz="1400" dirty="0">
              <a:latin typeface="+mn-lt"/>
            </a:endParaRPr>
          </a:p>
        </p:txBody>
      </p:sp>
    </p:spTree>
    <p:extLst>
      <p:ext uri="{BB962C8B-B14F-4D97-AF65-F5344CB8AC3E}">
        <p14:creationId xmlns:p14="http://schemas.microsoft.com/office/powerpoint/2010/main" val="181354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1043608" y="204471"/>
            <a:ext cx="4680520" cy="401844"/>
          </a:xfrm>
        </p:spPr>
        <p:txBody>
          <a:bodyPr/>
          <a:lstStyle/>
          <a:p>
            <a:r>
              <a:rPr lang="en-GB" dirty="0"/>
              <a:t>Reflections on 1</a:t>
            </a:r>
            <a:r>
              <a:rPr lang="en-GB" baseline="30000" dirty="0"/>
              <a:t>st</a:t>
            </a:r>
            <a:r>
              <a:rPr lang="en-GB" dirty="0"/>
              <a:t> Lecture</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6</a:t>
            </a:fld>
            <a:endParaRPr lang="de-DE" altLang="de-DE"/>
          </a:p>
        </p:txBody>
      </p:sp>
      <p:sp>
        <p:nvSpPr>
          <p:cNvPr id="7" name="Content Placeholder 6"/>
          <p:cNvSpPr>
            <a:spLocks noGrp="1"/>
          </p:cNvSpPr>
          <p:nvPr>
            <p:ph idx="1"/>
          </p:nvPr>
        </p:nvSpPr>
        <p:spPr>
          <a:xfrm>
            <a:off x="539552" y="843558"/>
            <a:ext cx="7560840" cy="3096344"/>
          </a:xfrm>
        </p:spPr>
        <p:txBody>
          <a:bodyPr/>
          <a:lstStyle/>
          <a:p>
            <a:pPr algn="just"/>
            <a:r>
              <a:rPr lang="en-GB" sz="1600" dirty="0"/>
              <a:t>Sustainability is about producing more environmentally friendly materials that are produced in a way that does not have harmful effects on the physical properties of the environment, soil, air, and water.</a:t>
            </a:r>
            <a:endParaRPr lang="ro-RO" sz="1600" dirty="0"/>
          </a:p>
          <a:p>
            <a:pPr algn="just"/>
            <a:r>
              <a:rPr lang="en-GB" sz="1600" dirty="0"/>
              <a:t>The sustainability of textile products is based on a durable product design with a recyclable raw material input.</a:t>
            </a:r>
            <a:endParaRPr lang="ro-RO" sz="1600" dirty="0"/>
          </a:p>
          <a:p>
            <a:pPr algn="just"/>
            <a:r>
              <a:rPr lang="en-GB" sz="1600" dirty="0"/>
              <a:t>More environmentally friendly materials are either made from organic raw materials, recycled, or require little energy during the manufacturing process. </a:t>
            </a:r>
          </a:p>
          <a:p>
            <a:pPr algn="just"/>
            <a:r>
              <a:rPr lang="en-GB" sz="1600" dirty="0"/>
              <a:t>Growing awareness regarding sustainability has increased demand for textiles from natural materials. </a:t>
            </a:r>
          </a:p>
          <a:p>
            <a:pPr algn="just"/>
            <a:r>
              <a:rPr lang="en-GB" sz="1600" dirty="0"/>
              <a:t>Environmentally friendly fabrics are being made from environmentally sound materials such as: organic cotton, </a:t>
            </a:r>
            <a:r>
              <a:rPr lang="en-GB" sz="1600" dirty="0" err="1"/>
              <a:t>lyocell</a:t>
            </a:r>
            <a:r>
              <a:rPr lang="en-GB" sz="1600" dirty="0"/>
              <a:t> and recycled materials.</a:t>
            </a:r>
            <a:endParaRPr lang="ro-RO" sz="1600" dirty="0"/>
          </a:p>
          <a:p>
            <a:pPr algn="just"/>
            <a:r>
              <a:rPr lang="en-GB" sz="1600" dirty="0"/>
              <a:t>Due to the growing world population and the increase in global demand for fibre, high resource throughput is the most pressing problem. The real problem, then, is consumption based on short fashion cycles and a textile economy that is not yet able to recycle.</a:t>
            </a:r>
          </a:p>
        </p:txBody>
      </p:sp>
    </p:spTree>
    <p:extLst>
      <p:ext uri="{BB962C8B-B14F-4D97-AF65-F5344CB8AC3E}">
        <p14:creationId xmlns:p14="http://schemas.microsoft.com/office/powerpoint/2010/main" val="131422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796702" y="339502"/>
            <a:ext cx="2232248" cy="360040"/>
          </a:xfrm>
        </p:spPr>
        <p:txBody>
          <a:bodyPr/>
          <a:lstStyle/>
          <a:p>
            <a:r>
              <a:rPr lang="en-GB" dirty="0"/>
              <a:t>2</a:t>
            </a:r>
            <a:r>
              <a:rPr lang="en-GB" baseline="30000" dirty="0"/>
              <a:t>nd</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467544" y="937877"/>
            <a:ext cx="5752981" cy="2651249"/>
          </a:xfrm>
        </p:spPr>
        <p:txBody>
          <a:bodyPr/>
          <a:lstStyle/>
          <a:p>
            <a:pPr algn="just"/>
            <a:r>
              <a:rPr lang="en-GB" sz="1600" dirty="0">
                <a:effectLst/>
                <a:ea typeface="Times New Roman" panose="02020603050405020304" pitchFamily="18" charset="0"/>
              </a:rPr>
              <a:t>Lect</a:t>
            </a:r>
            <a:r>
              <a:rPr lang="en-GB" sz="1600" dirty="0"/>
              <a:t>ure on “</a:t>
            </a:r>
            <a:r>
              <a:rPr lang="en-GB" sz="1600" dirty="0">
                <a:ea typeface="ＭＳ Ｐゴシック" panose="020B0600070205080204" pitchFamily="34" charset="-128"/>
                <a:cs typeface="Arial" panose="020B0604020202020204" pitchFamily="34" charset="0"/>
              </a:rPr>
              <a:t>Sustainable Knitting Production</a:t>
            </a:r>
            <a:r>
              <a:rPr lang="en-US" sz="1600" dirty="0">
                <a:ea typeface="ＭＳ Ｐゴシック" panose="020B0600070205080204" pitchFamily="34" charset="-128"/>
                <a:cs typeface="Arial" panose="020B0604020202020204" pitchFamily="34" charset="0"/>
              </a:rPr>
              <a:t>’’</a:t>
            </a:r>
            <a:r>
              <a:rPr lang="en-GB" sz="1600" dirty="0">
                <a:effectLst/>
                <a:ea typeface="Times New Roman" panose="02020603050405020304" pitchFamily="18" charset="0"/>
              </a:rPr>
              <a:t>. </a:t>
            </a:r>
          </a:p>
          <a:p>
            <a:pPr algn="just"/>
            <a:r>
              <a:rPr lang="en-GB" sz="1600" dirty="0"/>
              <a:t>This paper presents the general context of trends related to sustainable textile production and discuss the particular situation of knitting technology as one of the oldest existing technologies.</a:t>
            </a:r>
          </a:p>
          <a:p>
            <a:pPr algn="just"/>
            <a:r>
              <a:rPr lang="en-GB" sz="1600" dirty="0"/>
              <a:t>The knitted materials can be designed outstanding properties such as: great flexibility in manufacturing, controlled mechanical properties, excellent formability, and </a:t>
            </a:r>
            <a:r>
              <a:rPr lang="en-GB" sz="1600" dirty="0" err="1"/>
              <a:t>stretchability</a:t>
            </a:r>
            <a:r>
              <a:rPr lang="en-GB" sz="1600" dirty="0"/>
              <a:t>. </a:t>
            </a:r>
          </a:p>
          <a:p>
            <a:pPr>
              <a:defRPr/>
            </a:pPr>
            <a:r>
              <a:rPr lang="en-GB" sz="1600" dirty="0"/>
              <a:t>Learners will become familiar with </a:t>
            </a:r>
            <a:r>
              <a:rPr lang="en-GB" altLang="de-DE" sz="1600" dirty="0"/>
              <a:t>categories of knitting and with methods of producing knitted products, exploring the technical features of electronic flat knitting machines. </a:t>
            </a:r>
          </a:p>
          <a:p>
            <a:pPr algn="just">
              <a:defRPr/>
            </a:pPr>
            <a:r>
              <a:rPr lang="en-GB" altLang="de-DE" sz="1600" dirty="0"/>
              <a:t>The sustainable aspects of knitting technology take a central place in the module and concrete solutions are shown.</a:t>
            </a:r>
          </a:p>
          <a:p>
            <a:pPr algn="just">
              <a:defRPr/>
            </a:pPr>
            <a:r>
              <a:rPr lang="en-GB" altLang="de-DE" sz="1600" dirty="0"/>
              <a:t>Digitalization is an ongoing process in the knitting industry that contributes to its sustainable future, so this unit reflects on some available trends and solutions.</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7</a:t>
            </a:fld>
            <a:endParaRPr lang="de-DE" altLang="de-DE"/>
          </a:p>
        </p:txBody>
      </p:sp>
      <p:pic>
        <p:nvPicPr>
          <p:cNvPr id="8" name="Picture 2" descr="IMG_06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8" y="1197408"/>
            <a:ext cx="219671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1">
            <a:extLst/>
          </p:cNvPr>
          <p:cNvSpPr txBox="1"/>
          <p:nvPr/>
        </p:nvSpPr>
        <p:spPr>
          <a:xfrm>
            <a:off x="6739510" y="3623960"/>
            <a:ext cx="1462088" cy="261938"/>
          </a:xfrm>
          <a:prstGeom prst="rect">
            <a:avLst/>
          </a:prstGeom>
          <a:noFill/>
        </p:spPr>
        <p:txBody>
          <a:bodyPr wrap="none">
            <a:spAutoFit/>
          </a:bodyPr>
          <a:lstStyle/>
          <a:p>
            <a:pPr>
              <a:defRPr/>
            </a:pPr>
            <a:r>
              <a:rPr lang="en-GB" altLang="de-DE" sz="1100" b="1" dirty="0">
                <a:latin typeface="+mn-lt"/>
              </a:rPr>
              <a:t>CC BY-NC-ND - BLAGA</a:t>
            </a:r>
            <a:endParaRPr lang="de-DE" sz="1100" b="1" dirty="0">
              <a:latin typeface="+mn-lt"/>
            </a:endParaRPr>
          </a:p>
        </p:txBody>
      </p:sp>
    </p:spTree>
    <p:extLst>
      <p:ext uri="{BB962C8B-B14F-4D97-AF65-F5344CB8AC3E}">
        <p14:creationId xmlns:p14="http://schemas.microsoft.com/office/powerpoint/2010/main" val="37536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827584" y="411510"/>
            <a:ext cx="4680520" cy="401844"/>
          </a:xfrm>
        </p:spPr>
        <p:txBody>
          <a:bodyPr/>
          <a:lstStyle/>
          <a:p>
            <a:r>
              <a:rPr lang="en-GB" dirty="0"/>
              <a:t>Reflections on 2</a:t>
            </a:r>
            <a:r>
              <a:rPr lang="en-GB" baseline="30000" dirty="0"/>
              <a:t>nd</a:t>
            </a:r>
            <a:r>
              <a:rPr lang="en-GB" dirty="0"/>
              <a:t> Lecture</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8</a:t>
            </a:fld>
            <a:endParaRPr lang="de-DE" altLang="de-DE"/>
          </a:p>
        </p:txBody>
      </p:sp>
      <p:sp>
        <p:nvSpPr>
          <p:cNvPr id="3" name="Content Placeholder 2"/>
          <p:cNvSpPr>
            <a:spLocks noGrp="1"/>
          </p:cNvSpPr>
          <p:nvPr>
            <p:ph idx="1"/>
          </p:nvPr>
        </p:nvSpPr>
        <p:spPr>
          <a:xfrm>
            <a:off x="611560" y="1275606"/>
            <a:ext cx="7776864" cy="3096344"/>
          </a:xfrm>
        </p:spPr>
        <p:txBody>
          <a:bodyPr/>
          <a:lstStyle/>
          <a:p>
            <a:pPr algn="just"/>
            <a:r>
              <a:rPr lang="en-GB" sz="1600" dirty="0"/>
              <a:t>Achieving sustainability requires the involvement of all stakeholders in the knitwear industry. Emphasis is placed on reusing, recycling and </a:t>
            </a:r>
            <a:r>
              <a:rPr lang="en-GB" sz="1600" dirty="0" err="1"/>
              <a:t>upcycling</a:t>
            </a:r>
            <a:r>
              <a:rPr lang="en-GB" sz="1600" dirty="0"/>
              <a:t> raw materials and reducing or even eliminating knitwear waste.</a:t>
            </a:r>
          </a:p>
          <a:p>
            <a:pPr algn="just"/>
            <a:r>
              <a:rPr lang="en-GB" sz="1600" dirty="0"/>
              <a:t>Manufacturers and users have rethought processes, production and consumption volumes by selecting sustainable raw materials for knitwear production, using energy-efficient technologies, minimizing or eliminating emissions, using environmentally friendly chemicals and minimizing waste.</a:t>
            </a:r>
          </a:p>
          <a:p>
            <a:pPr algn="just"/>
            <a:r>
              <a:rPr lang="en-GB" sz="1600" dirty="0"/>
              <a:t>Wholesalers and retailers should promote the business of sustainable knitwear produced using a sustainable approach.</a:t>
            </a:r>
          </a:p>
          <a:p>
            <a:pPr algn="just"/>
            <a:r>
              <a:rPr lang="en-GB" sz="1600" dirty="0"/>
              <a:t>Consumers are generally aware of sustainable products and should be appropriately informed and make purchasing decisions based on the environmental impact of the product rather than the price.</a:t>
            </a:r>
          </a:p>
        </p:txBody>
      </p:sp>
    </p:spTree>
    <p:extLst>
      <p:ext uri="{BB962C8B-B14F-4D97-AF65-F5344CB8AC3E}">
        <p14:creationId xmlns:p14="http://schemas.microsoft.com/office/powerpoint/2010/main" val="356238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D8A6B-BB48-C731-4CF4-E9A23D46CFA6}"/>
              </a:ext>
            </a:extLst>
          </p:cNvPr>
          <p:cNvSpPr>
            <a:spLocks noGrp="1"/>
          </p:cNvSpPr>
          <p:nvPr>
            <p:ph type="title"/>
          </p:nvPr>
        </p:nvSpPr>
        <p:spPr>
          <a:xfrm>
            <a:off x="899592" y="411510"/>
            <a:ext cx="2232248" cy="360040"/>
          </a:xfrm>
        </p:spPr>
        <p:txBody>
          <a:bodyPr/>
          <a:lstStyle/>
          <a:p>
            <a:r>
              <a:rPr lang="en-GB" dirty="0"/>
              <a:t>3</a:t>
            </a:r>
            <a:r>
              <a:rPr lang="en-GB" baseline="30000" dirty="0"/>
              <a:t>rd</a:t>
            </a:r>
            <a:r>
              <a:rPr lang="en-GB" dirty="0"/>
              <a:t> Lecture</a:t>
            </a:r>
          </a:p>
        </p:txBody>
      </p:sp>
      <p:sp>
        <p:nvSpPr>
          <p:cNvPr id="3" name="Inhaltsplatzhalter 2">
            <a:extLst>
              <a:ext uri="{FF2B5EF4-FFF2-40B4-BE49-F238E27FC236}">
                <a16:creationId xmlns:a16="http://schemas.microsoft.com/office/drawing/2014/main" id="{595BE65F-0D10-6922-D4BF-3C82B3AD7C96}"/>
              </a:ext>
            </a:extLst>
          </p:cNvPr>
          <p:cNvSpPr>
            <a:spLocks noGrp="1"/>
          </p:cNvSpPr>
          <p:nvPr>
            <p:ph idx="1"/>
          </p:nvPr>
        </p:nvSpPr>
        <p:spPr>
          <a:xfrm>
            <a:off x="251520" y="1128208"/>
            <a:ext cx="4464496" cy="2808312"/>
          </a:xfrm>
        </p:spPr>
        <p:txBody>
          <a:bodyPr/>
          <a:lstStyle/>
          <a:p>
            <a:pPr algn="just">
              <a:spcBef>
                <a:spcPts val="600"/>
              </a:spcBef>
            </a:pPr>
            <a:r>
              <a:rPr lang="en-GB" sz="1600" dirty="0">
                <a:effectLst/>
                <a:ea typeface="Times New Roman" panose="02020603050405020304" pitchFamily="18" charset="0"/>
              </a:rPr>
              <a:t>Lect</a:t>
            </a:r>
            <a:r>
              <a:rPr lang="en-GB" sz="1600" dirty="0"/>
              <a:t>ure on “</a:t>
            </a:r>
            <a:r>
              <a:rPr lang="en-US" sz="1600" dirty="0">
                <a:ea typeface="Arial" panose="020B0604020202020204" pitchFamily="34" charset="0"/>
              </a:rPr>
              <a:t>Dyeing and Printing in the Context of Sustainability</a:t>
            </a:r>
            <a:r>
              <a:rPr lang="en-US" sz="1600" dirty="0">
                <a:ea typeface="ＭＳ Ｐゴシック" panose="020B0600070205080204" pitchFamily="34" charset="-128"/>
                <a:cs typeface="Arial" panose="020B0604020202020204" pitchFamily="34" charset="0"/>
              </a:rPr>
              <a:t>’’</a:t>
            </a:r>
            <a:r>
              <a:rPr lang="en-GB" sz="1600" dirty="0">
                <a:effectLst/>
                <a:ea typeface="Times New Roman" panose="02020603050405020304" pitchFamily="18" charset="0"/>
              </a:rPr>
              <a:t>. </a:t>
            </a:r>
          </a:p>
          <a:p>
            <a:pPr algn="just">
              <a:spcBef>
                <a:spcPts val="600"/>
              </a:spcBef>
              <a:defRPr/>
            </a:pPr>
            <a:r>
              <a:rPr lang="en-GB" sz="1600" dirty="0"/>
              <a:t>This learning unit introduces the main topics related to sustainability in textile dyeing and printing.</a:t>
            </a:r>
          </a:p>
          <a:p>
            <a:pPr algn="just">
              <a:spcBef>
                <a:spcPts val="600"/>
              </a:spcBef>
              <a:defRPr/>
            </a:pPr>
            <a:r>
              <a:rPr lang="en-GB" sz="1600" dirty="0"/>
              <a:t>In particular, the modules outline the sustainability aspects associated with the use of textile dyes.</a:t>
            </a:r>
          </a:p>
          <a:p>
            <a:pPr algn="just">
              <a:spcBef>
                <a:spcPts val="600"/>
              </a:spcBef>
              <a:defRPr/>
            </a:pPr>
            <a:r>
              <a:rPr lang="en-GB" sz="1600" dirty="0"/>
              <a:t>An important part deals with the presentation of the possibilities to optimize existing technologies and to replace environmentally harmful products.</a:t>
            </a:r>
          </a:p>
        </p:txBody>
      </p:sp>
      <p:sp>
        <p:nvSpPr>
          <p:cNvPr id="4" name="Fußzeilenplatzhalter 3">
            <a:extLst>
              <a:ext uri="{FF2B5EF4-FFF2-40B4-BE49-F238E27FC236}">
                <a16:creationId xmlns:a16="http://schemas.microsoft.com/office/drawing/2014/main" id="{3B2ABCA7-62FE-98E4-420F-DEED57119381}"/>
              </a:ext>
            </a:extLst>
          </p:cNvPr>
          <p:cNvSpPr>
            <a:spLocks noGrp="1"/>
          </p:cNvSpPr>
          <p:nvPr>
            <p:ph type="ftr" sz="quarter" idx="11"/>
          </p:nvPr>
        </p:nvSpPr>
        <p:spPr>
          <a:xfrm>
            <a:off x="3244974" y="4773612"/>
            <a:ext cx="3086100" cy="274637"/>
          </a:xfrm>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BD80872-11DD-8A3B-AD1E-E8565E6F47E8}"/>
              </a:ext>
            </a:extLst>
          </p:cNvPr>
          <p:cNvSpPr>
            <a:spLocks noGrp="1"/>
          </p:cNvSpPr>
          <p:nvPr>
            <p:ph type="sldNum" sz="quarter" idx="12"/>
          </p:nvPr>
        </p:nvSpPr>
        <p:spPr/>
        <p:txBody>
          <a:bodyPr/>
          <a:lstStyle/>
          <a:p>
            <a:pPr>
              <a:defRPr/>
            </a:pPr>
            <a:fld id="{4D0F6B73-5147-FC40-8374-9DD4EA2EE955}" type="slidenum">
              <a:rPr lang="de-DE" altLang="de-DE" smtClean="0"/>
              <a:pPr>
                <a:defRPr/>
              </a:pPr>
              <a:t>9</a:t>
            </a:fld>
            <a:endParaRPr lang="de-DE" altLang="de-DE"/>
          </a:p>
        </p:txBody>
      </p:sp>
      <p:pic>
        <p:nvPicPr>
          <p:cNvPr id="10" name="Picture 9"/>
          <p:cNvPicPr>
            <a:picLocks noChangeAspect="1"/>
          </p:cNvPicPr>
          <p:nvPr/>
        </p:nvPicPr>
        <p:blipFill>
          <a:blip r:embed="rId3"/>
          <a:stretch>
            <a:fillRect/>
          </a:stretch>
        </p:blipFill>
        <p:spPr>
          <a:xfrm>
            <a:off x="4788024" y="1371236"/>
            <a:ext cx="4203732" cy="1728192"/>
          </a:xfrm>
          <a:prstGeom prst="rect">
            <a:avLst/>
          </a:prstGeom>
        </p:spPr>
      </p:pic>
      <p:sp>
        <p:nvSpPr>
          <p:cNvPr id="11" name="Textfeld 20">
            <a:extLst>
              <a:ext uri="{FF2B5EF4-FFF2-40B4-BE49-F238E27FC236}">
                <a16:creationId xmlns:a16="http://schemas.microsoft.com/office/drawing/2014/main" id="{48731F63-FEE9-4B18-AF8E-BEAEF08A457C}"/>
              </a:ext>
            </a:extLst>
          </p:cNvPr>
          <p:cNvSpPr txBox="1">
            <a:spLocks noChangeArrowheads="1"/>
          </p:cNvSpPr>
          <p:nvPr/>
        </p:nvSpPr>
        <p:spPr bwMode="auto">
          <a:xfrm>
            <a:off x="5874765" y="3264444"/>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BY-SA</a:t>
            </a:r>
            <a:r>
              <a:rPr lang="ro-RO" altLang="de-DE" sz="1000" dirty="0"/>
              <a:t> </a:t>
            </a:r>
            <a:r>
              <a:rPr lang="en-US" altLang="de-DE" sz="1000" dirty="0"/>
              <a:t>BERTEA</a:t>
            </a:r>
            <a:endParaRPr lang="de-DE" altLang="de-DE" sz="1000" dirty="0"/>
          </a:p>
        </p:txBody>
      </p:sp>
    </p:spTree>
    <p:extLst>
      <p:ext uri="{BB962C8B-B14F-4D97-AF65-F5344CB8AC3E}">
        <p14:creationId xmlns:p14="http://schemas.microsoft.com/office/powerpoint/2010/main" val="1496715290"/>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5665</Words>
  <Application>Microsoft Office PowerPoint</Application>
  <PresentationFormat>Bildschirmpräsentation (16:9)</PresentationFormat>
  <Paragraphs>358</Paragraphs>
  <Slides>43</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43</vt:i4>
      </vt:variant>
    </vt:vector>
  </HeadingPairs>
  <TitlesOfParts>
    <vt:vector size="51" baseType="lpstr">
      <vt:lpstr>ＭＳ Ｐゴシック</vt:lpstr>
      <vt:lpstr>Arial</vt:lpstr>
      <vt:lpstr>Calibri</vt:lpstr>
      <vt:lpstr>Calibri Light</vt:lpstr>
      <vt:lpstr>Roboto</vt:lpstr>
      <vt:lpstr>Times New Roman</vt:lpstr>
      <vt:lpstr>Verdana</vt:lpstr>
      <vt:lpstr>Finsternis</vt:lpstr>
      <vt:lpstr>Summary, Reflections and Outlook  Part 2: Sustainable Textile Technologies and Fashion in the European Market</vt:lpstr>
      <vt:lpstr>Structure of the ESD Module</vt:lpstr>
      <vt:lpstr>Teaching Units of Part II</vt:lpstr>
      <vt:lpstr>PowerPoint-Präsentation</vt:lpstr>
      <vt:lpstr>1st Lecture</vt:lpstr>
      <vt:lpstr>Reflections on 1st Lecture</vt:lpstr>
      <vt:lpstr>2nd Lecture</vt:lpstr>
      <vt:lpstr>Reflections on 2nd Lecture</vt:lpstr>
      <vt:lpstr>3rd Lecture</vt:lpstr>
      <vt:lpstr>Reflections on 3rd Lecture</vt:lpstr>
      <vt:lpstr>4th Lecture</vt:lpstr>
      <vt:lpstr>Reflections on 4th Lecture</vt:lpstr>
      <vt:lpstr>5th Lecture</vt:lpstr>
      <vt:lpstr>Reflections on 5th Lecture</vt:lpstr>
      <vt:lpstr>6th Lecture</vt:lpstr>
      <vt:lpstr>Reflections on 6th Lecture</vt:lpstr>
      <vt:lpstr>7th Lecture</vt:lpstr>
      <vt:lpstr>Reflections on 7th Lecture</vt:lpstr>
      <vt:lpstr>8th Lecture</vt:lpstr>
      <vt:lpstr>Reflections on 8th Lecture</vt:lpstr>
      <vt:lpstr>9th Lecture</vt:lpstr>
      <vt:lpstr>Reflections on 9th Lecture</vt:lpstr>
      <vt:lpstr>10th Lecture</vt:lpstr>
      <vt:lpstr>Reflections on 10th Lecture</vt:lpstr>
      <vt:lpstr>11th Lecture </vt:lpstr>
      <vt:lpstr>Reflection on 11th Lecture </vt:lpstr>
      <vt:lpstr>12th Lecture </vt:lpstr>
      <vt:lpstr>Reflection on 12th Lecture </vt:lpstr>
      <vt:lpstr>13th Lecture </vt:lpstr>
      <vt:lpstr>Reflection on 13th Lecture </vt:lpstr>
      <vt:lpstr>Outlook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OER Explanation</vt:lpstr>
      <vt:lpstr>Contact</vt:lpstr>
    </vt:vector>
  </TitlesOfParts>
  <Manager/>
  <Company>PH Freiburg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Dirk Höfer</dc:creator>
  <cp:keywords/>
  <dc:description/>
  <cp:lastModifiedBy>Wagner, Marlen</cp:lastModifiedBy>
  <cp:revision>1295</cp:revision>
  <dcterms:modified xsi:type="dcterms:W3CDTF">2023-03-17T14:22:22Z</dcterms:modified>
  <cp:category/>
</cp:coreProperties>
</file>