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7" r:id="rId1"/>
  </p:sldMasterIdLst>
  <p:notesMasterIdLst>
    <p:notesMasterId r:id="rId52"/>
  </p:notesMasterIdLst>
  <p:sldIdLst>
    <p:sldId id="428" r:id="rId2"/>
    <p:sldId id="429" r:id="rId3"/>
    <p:sldId id="360" r:id="rId4"/>
    <p:sldId id="361" r:id="rId5"/>
    <p:sldId id="357" r:id="rId6"/>
    <p:sldId id="362" r:id="rId7"/>
    <p:sldId id="403" r:id="rId8"/>
    <p:sldId id="363" r:id="rId9"/>
    <p:sldId id="358" r:id="rId10"/>
    <p:sldId id="364" r:id="rId11"/>
    <p:sldId id="365" r:id="rId12"/>
    <p:sldId id="366" r:id="rId13"/>
    <p:sldId id="367" r:id="rId14"/>
    <p:sldId id="368" r:id="rId15"/>
    <p:sldId id="369" r:id="rId16"/>
    <p:sldId id="370" r:id="rId17"/>
    <p:sldId id="432" r:id="rId18"/>
    <p:sldId id="371" r:id="rId19"/>
    <p:sldId id="372" r:id="rId20"/>
    <p:sldId id="373" r:id="rId21"/>
    <p:sldId id="374" r:id="rId22"/>
    <p:sldId id="375" r:id="rId23"/>
    <p:sldId id="376" r:id="rId24"/>
    <p:sldId id="377" r:id="rId25"/>
    <p:sldId id="378" r:id="rId26"/>
    <p:sldId id="379" r:id="rId27"/>
    <p:sldId id="380" r:id="rId28"/>
    <p:sldId id="381" r:id="rId29"/>
    <p:sldId id="382" r:id="rId30"/>
    <p:sldId id="383" r:id="rId31"/>
    <p:sldId id="385" r:id="rId32"/>
    <p:sldId id="384" r:id="rId33"/>
    <p:sldId id="387" r:id="rId34"/>
    <p:sldId id="388" r:id="rId35"/>
    <p:sldId id="389" r:id="rId36"/>
    <p:sldId id="390" r:id="rId37"/>
    <p:sldId id="391" r:id="rId38"/>
    <p:sldId id="392" r:id="rId39"/>
    <p:sldId id="393" r:id="rId40"/>
    <p:sldId id="394" r:id="rId41"/>
    <p:sldId id="395" r:id="rId42"/>
    <p:sldId id="396" r:id="rId43"/>
    <p:sldId id="397" r:id="rId44"/>
    <p:sldId id="398" r:id="rId45"/>
    <p:sldId id="399" r:id="rId46"/>
    <p:sldId id="400" r:id="rId47"/>
    <p:sldId id="386" r:id="rId48"/>
    <p:sldId id="431" r:id="rId49"/>
    <p:sldId id="404" r:id="rId50"/>
    <p:sldId id="430" r:id="rId51"/>
  </p:sldIdLst>
  <p:sldSz cx="9144000" cy="5143500" type="screen16x9"/>
  <p:notesSz cx="6858000" cy="9144000"/>
  <p:defaultTextStyle>
    <a:defPPr>
      <a:defRPr lang="de-DE"/>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56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f. Dr. Anne-Marie Grundmeier"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73" autoAdjust="0"/>
    <p:restoredTop sz="78012" autoAdjust="0"/>
  </p:normalViewPr>
  <p:slideViewPr>
    <p:cSldViewPr>
      <p:cViewPr varScale="1">
        <p:scale>
          <a:sx n="168" d="100"/>
          <a:sy n="168" d="100"/>
        </p:scale>
        <p:origin x="1896" y="126"/>
      </p:cViewPr>
      <p:guideLst>
        <p:guide orient="horz" pos="1620"/>
        <p:guide pos="564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6EF57C-6978-448D-8AB6-829F47D79CCD}" type="doc">
      <dgm:prSet loTypeId="urn:microsoft.com/office/officeart/2005/8/layout/venn1" loCatId="relationship" qsTypeId="urn:microsoft.com/office/officeart/2005/8/quickstyle/simple1" qsCatId="simple" csTypeId="urn:microsoft.com/office/officeart/2005/8/colors/accent1_2" csCatId="accent1" phldr="1"/>
      <dgm:spPr/>
    </dgm:pt>
    <dgm:pt modelId="{15936D3D-8E2E-42C7-9A5C-E3D4B2378C9D}">
      <dgm:prSet phldrT="[Text]"/>
      <dgm:spPr>
        <a:solidFill>
          <a:srgbClr val="92D050">
            <a:alpha val="50000"/>
          </a:srgbClr>
        </a:solidFill>
      </dgm:spPr>
      <dgm:t>
        <a:bodyPr/>
        <a:lstStyle/>
        <a:p>
          <a:r>
            <a:rPr lang="de-DE" dirty="0"/>
            <a:t>Ecology</a:t>
          </a:r>
        </a:p>
      </dgm:t>
    </dgm:pt>
    <dgm:pt modelId="{FC77128C-6C9D-48BC-99EF-37F5D41878FA}" type="parTrans" cxnId="{5B254633-0E6A-438F-A979-18D9A632DB5A}">
      <dgm:prSet/>
      <dgm:spPr/>
      <dgm:t>
        <a:bodyPr/>
        <a:lstStyle/>
        <a:p>
          <a:endParaRPr lang="de-DE"/>
        </a:p>
      </dgm:t>
    </dgm:pt>
    <dgm:pt modelId="{3C7A6B27-F8D2-4E9F-B509-052CA1ABB3C6}" type="sibTrans" cxnId="{5B254633-0E6A-438F-A979-18D9A632DB5A}">
      <dgm:prSet/>
      <dgm:spPr/>
      <dgm:t>
        <a:bodyPr/>
        <a:lstStyle/>
        <a:p>
          <a:endParaRPr lang="de-DE"/>
        </a:p>
      </dgm:t>
    </dgm:pt>
    <dgm:pt modelId="{0DE5D680-CB2F-4C68-A281-EB45617F3344}">
      <dgm:prSet phldrT="[Text]"/>
      <dgm:spPr>
        <a:solidFill>
          <a:srgbClr val="FFFF00">
            <a:alpha val="50000"/>
          </a:srgbClr>
        </a:solidFill>
      </dgm:spPr>
      <dgm:t>
        <a:bodyPr/>
        <a:lstStyle/>
        <a:p>
          <a:r>
            <a:rPr lang="de-DE" dirty="0"/>
            <a:t>Society</a:t>
          </a:r>
        </a:p>
      </dgm:t>
    </dgm:pt>
    <dgm:pt modelId="{57F9AD72-19AE-4030-B364-BE32595A07EF}" type="parTrans" cxnId="{0CB04BFB-8CE8-4CBC-BAA6-ABF2CF3E3673}">
      <dgm:prSet/>
      <dgm:spPr/>
      <dgm:t>
        <a:bodyPr/>
        <a:lstStyle/>
        <a:p>
          <a:endParaRPr lang="de-DE"/>
        </a:p>
      </dgm:t>
    </dgm:pt>
    <dgm:pt modelId="{2CD7788A-F85B-480A-85CB-66A8E4A94652}" type="sibTrans" cxnId="{0CB04BFB-8CE8-4CBC-BAA6-ABF2CF3E3673}">
      <dgm:prSet/>
      <dgm:spPr/>
      <dgm:t>
        <a:bodyPr/>
        <a:lstStyle/>
        <a:p>
          <a:endParaRPr lang="de-DE"/>
        </a:p>
      </dgm:t>
    </dgm:pt>
    <dgm:pt modelId="{8BE52247-A4E1-4B95-B312-132DACF38427}">
      <dgm:prSet phldrT="[Text]"/>
      <dgm:spPr/>
      <dgm:t>
        <a:bodyPr/>
        <a:lstStyle/>
        <a:p>
          <a:r>
            <a:rPr lang="de-DE" dirty="0"/>
            <a:t>Economy</a:t>
          </a:r>
        </a:p>
      </dgm:t>
    </dgm:pt>
    <dgm:pt modelId="{16212E0D-CCF9-4A00-BDBC-4C751E484A4B}" type="parTrans" cxnId="{B6055DAC-10F9-411C-8F21-A99A3BFB1C45}">
      <dgm:prSet/>
      <dgm:spPr/>
      <dgm:t>
        <a:bodyPr/>
        <a:lstStyle/>
        <a:p>
          <a:endParaRPr lang="de-DE"/>
        </a:p>
      </dgm:t>
    </dgm:pt>
    <dgm:pt modelId="{5BD5FCE3-293E-4412-B1DD-57B8107E34ED}" type="sibTrans" cxnId="{B6055DAC-10F9-411C-8F21-A99A3BFB1C45}">
      <dgm:prSet/>
      <dgm:spPr/>
      <dgm:t>
        <a:bodyPr/>
        <a:lstStyle/>
        <a:p>
          <a:endParaRPr lang="de-DE"/>
        </a:p>
      </dgm:t>
    </dgm:pt>
    <dgm:pt modelId="{2F434A98-44BE-42AD-8060-4557C790419E}" type="pres">
      <dgm:prSet presAssocID="{E46EF57C-6978-448D-8AB6-829F47D79CCD}" presName="compositeShape" presStyleCnt="0">
        <dgm:presLayoutVars>
          <dgm:chMax val="7"/>
          <dgm:dir/>
          <dgm:resizeHandles val="exact"/>
        </dgm:presLayoutVars>
      </dgm:prSet>
      <dgm:spPr/>
    </dgm:pt>
    <dgm:pt modelId="{6BF50899-8321-458A-8936-3634EDE5E53E}" type="pres">
      <dgm:prSet presAssocID="{15936D3D-8E2E-42C7-9A5C-E3D4B2378C9D}" presName="circ1" presStyleLbl="vennNode1" presStyleIdx="0" presStyleCnt="3"/>
      <dgm:spPr/>
    </dgm:pt>
    <dgm:pt modelId="{8E20F1F2-BFC0-4916-A002-AB7ECA8EF7F4}" type="pres">
      <dgm:prSet presAssocID="{15936D3D-8E2E-42C7-9A5C-E3D4B2378C9D}" presName="circ1Tx" presStyleLbl="revTx" presStyleIdx="0" presStyleCnt="0">
        <dgm:presLayoutVars>
          <dgm:chMax val="0"/>
          <dgm:chPref val="0"/>
          <dgm:bulletEnabled val="1"/>
        </dgm:presLayoutVars>
      </dgm:prSet>
      <dgm:spPr/>
    </dgm:pt>
    <dgm:pt modelId="{02BC018F-D229-4B30-8D22-B1E5E0B82DBA}" type="pres">
      <dgm:prSet presAssocID="{0DE5D680-CB2F-4C68-A281-EB45617F3344}" presName="circ2" presStyleLbl="vennNode1" presStyleIdx="1" presStyleCnt="3"/>
      <dgm:spPr/>
    </dgm:pt>
    <dgm:pt modelId="{19376979-AD69-4970-8645-E813AD63BAF8}" type="pres">
      <dgm:prSet presAssocID="{0DE5D680-CB2F-4C68-A281-EB45617F3344}" presName="circ2Tx" presStyleLbl="revTx" presStyleIdx="0" presStyleCnt="0">
        <dgm:presLayoutVars>
          <dgm:chMax val="0"/>
          <dgm:chPref val="0"/>
          <dgm:bulletEnabled val="1"/>
        </dgm:presLayoutVars>
      </dgm:prSet>
      <dgm:spPr/>
    </dgm:pt>
    <dgm:pt modelId="{6495F7C0-DF07-4072-BC1E-A41EE5CC8124}" type="pres">
      <dgm:prSet presAssocID="{8BE52247-A4E1-4B95-B312-132DACF38427}" presName="circ3" presStyleLbl="vennNode1" presStyleIdx="2" presStyleCnt="3"/>
      <dgm:spPr/>
    </dgm:pt>
    <dgm:pt modelId="{4998D973-306E-4B85-9639-648495C4AC80}" type="pres">
      <dgm:prSet presAssocID="{8BE52247-A4E1-4B95-B312-132DACF38427}" presName="circ3Tx" presStyleLbl="revTx" presStyleIdx="0" presStyleCnt="0">
        <dgm:presLayoutVars>
          <dgm:chMax val="0"/>
          <dgm:chPref val="0"/>
          <dgm:bulletEnabled val="1"/>
        </dgm:presLayoutVars>
      </dgm:prSet>
      <dgm:spPr/>
    </dgm:pt>
  </dgm:ptLst>
  <dgm:cxnLst>
    <dgm:cxn modelId="{B4DB2B0A-92CA-4128-986B-337D0598B3BF}" type="presOf" srcId="{0DE5D680-CB2F-4C68-A281-EB45617F3344}" destId="{02BC018F-D229-4B30-8D22-B1E5E0B82DBA}" srcOrd="0" destOrd="0" presId="urn:microsoft.com/office/officeart/2005/8/layout/venn1"/>
    <dgm:cxn modelId="{0B5B7417-4E13-4C44-A072-B3E395D3EE10}" type="presOf" srcId="{15936D3D-8E2E-42C7-9A5C-E3D4B2378C9D}" destId="{6BF50899-8321-458A-8936-3634EDE5E53E}" srcOrd="0" destOrd="0" presId="urn:microsoft.com/office/officeart/2005/8/layout/venn1"/>
    <dgm:cxn modelId="{9113192B-4892-41FD-8081-220744A67BD3}" type="presOf" srcId="{15936D3D-8E2E-42C7-9A5C-E3D4B2378C9D}" destId="{8E20F1F2-BFC0-4916-A002-AB7ECA8EF7F4}" srcOrd="1" destOrd="0" presId="urn:microsoft.com/office/officeart/2005/8/layout/venn1"/>
    <dgm:cxn modelId="{5B254633-0E6A-438F-A979-18D9A632DB5A}" srcId="{E46EF57C-6978-448D-8AB6-829F47D79CCD}" destId="{15936D3D-8E2E-42C7-9A5C-E3D4B2378C9D}" srcOrd="0" destOrd="0" parTransId="{FC77128C-6C9D-48BC-99EF-37F5D41878FA}" sibTransId="{3C7A6B27-F8D2-4E9F-B509-052CA1ABB3C6}"/>
    <dgm:cxn modelId="{4BA3BF6F-E790-4B51-BA97-54FF120A92AC}" type="presOf" srcId="{8BE52247-A4E1-4B95-B312-132DACF38427}" destId="{4998D973-306E-4B85-9639-648495C4AC80}" srcOrd="1" destOrd="0" presId="urn:microsoft.com/office/officeart/2005/8/layout/venn1"/>
    <dgm:cxn modelId="{665DC090-2C73-40CD-92EE-EC402C9D0189}" type="presOf" srcId="{E46EF57C-6978-448D-8AB6-829F47D79CCD}" destId="{2F434A98-44BE-42AD-8060-4557C790419E}" srcOrd="0" destOrd="0" presId="urn:microsoft.com/office/officeart/2005/8/layout/venn1"/>
    <dgm:cxn modelId="{B6055DAC-10F9-411C-8F21-A99A3BFB1C45}" srcId="{E46EF57C-6978-448D-8AB6-829F47D79CCD}" destId="{8BE52247-A4E1-4B95-B312-132DACF38427}" srcOrd="2" destOrd="0" parTransId="{16212E0D-CCF9-4A00-BDBC-4C751E484A4B}" sibTransId="{5BD5FCE3-293E-4412-B1DD-57B8107E34ED}"/>
    <dgm:cxn modelId="{D00EC1D9-59C3-4A1F-AA5E-83FEFB9AD73F}" type="presOf" srcId="{0DE5D680-CB2F-4C68-A281-EB45617F3344}" destId="{19376979-AD69-4970-8645-E813AD63BAF8}" srcOrd="1" destOrd="0" presId="urn:microsoft.com/office/officeart/2005/8/layout/venn1"/>
    <dgm:cxn modelId="{A50F0AE3-391E-4DEB-A968-69302B598910}" type="presOf" srcId="{8BE52247-A4E1-4B95-B312-132DACF38427}" destId="{6495F7C0-DF07-4072-BC1E-A41EE5CC8124}" srcOrd="0" destOrd="0" presId="urn:microsoft.com/office/officeart/2005/8/layout/venn1"/>
    <dgm:cxn modelId="{0CB04BFB-8CE8-4CBC-BAA6-ABF2CF3E3673}" srcId="{E46EF57C-6978-448D-8AB6-829F47D79CCD}" destId="{0DE5D680-CB2F-4C68-A281-EB45617F3344}" srcOrd="1" destOrd="0" parTransId="{57F9AD72-19AE-4030-B364-BE32595A07EF}" sibTransId="{2CD7788A-F85B-480A-85CB-66A8E4A94652}"/>
    <dgm:cxn modelId="{8C42070D-0E28-453B-B252-60D6FF2F6D1F}" type="presParOf" srcId="{2F434A98-44BE-42AD-8060-4557C790419E}" destId="{6BF50899-8321-458A-8936-3634EDE5E53E}" srcOrd="0" destOrd="0" presId="urn:microsoft.com/office/officeart/2005/8/layout/venn1"/>
    <dgm:cxn modelId="{FD808137-8DFA-4CFB-B4AD-F1490FFB9883}" type="presParOf" srcId="{2F434A98-44BE-42AD-8060-4557C790419E}" destId="{8E20F1F2-BFC0-4916-A002-AB7ECA8EF7F4}" srcOrd="1" destOrd="0" presId="urn:microsoft.com/office/officeart/2005/8/layout/venn1"/>
    <dgm:cxn modelId="{57543E9E-2B7F-4748-AF65-B9DEF1EDB874}" type="presParOf" srcId="{2F434A98-44BE-42AD-8060-4557C790419E}" destId="{02BC018F-D229-4B30-8D22-B1E5E0B82DBA}" srcOrd="2" destOrd="0" presId="urn:microsoft.com/office/officeart/2005/8/layout/venn1"/>
    <dgm:cxn modelId="{FB034F12-1F85-4649-BE25-070C140782D3}" type="presParOf" srcId="{2F434A98-44BE-42AD-8060-4557C790419E}" destId="{19376979-AD69-4970-8645-E813AD63BAF8}" srcOrd="3" destOrd="0" presId="urn:microsoft.com/office/officeart/2005/8/layout/venn1"/>
    <dgm:cxn modelId="{0E33199B-0638-4375-8241-251CA471B0DB}" type="presParOf" srcId="{2F434A98-44BE-42AD-8060-4557C790419E}" destId="{6495F7C0-DF07-4072-BC1E-A41EE5CC8124}" srcOrd="4" destOrd="0" presId="urn:microsoft.com/office/officeart/2005/8/layout/venn1"/>
    <dgm:cxn modelId="{0576C41C-CA04-4FCC-9C17-B4C9F369BB95}" type="presParOf" srcId="{2F434A98-44BE-42AD-8060-4557C790419E}" destId="{4998D973-306E-4B85-9639-648495C4AC80}"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39D716F-5D7E-4037-9951-AC7BC6E9B3D9}" type="doc">
      <dgm:prSet loTypeId="urn:microsoft.com/office/officeart/2005/8/layout/cycle1" loCatId="cycle" qsTypeId="urn:microsoft.com/office/officeart/2005/8/quickstyle/3d2" qsCatId="3D" csTypeId="urn:microsoft.com/office/officeart/2005/8/colors/accent1_2" csCatId="accent1" phldr="1"/>
      <dgm:spPr/>
      <dgm:t>
        <a:bodyPr/>
        <a:lstStyle/>
        <a:p>
          <a:endParaRPr lang="de-DE"/>
        </a:p>
      </dgm:t>
    </dgm:pt>
    <dgm:pt modelId="{1DA17364-5AF3-466A-AD06-53AEF2FAFF23}">
      <dgm:prSet phldrT="[Text]" custT="1"/>
      <dgm:spPr/>
      <dgm:t>
        <a:bodyPr/>
        <a:lstStyle/>
        <a:p>
          <a:r>
            <a:rPr lang="en-GB" sz="1000" noProof="0" dirty="0"/>
            <a:t>Design</a:t>
          </a:r>
        </a:p>
      </dgm:t>
    </dgm:pt>
    <dgm:pt modelId="{02A0C6E2-37BD-46B2-A28A-8A7AFCEA98F5}" type="parTrans" cxnId="{0C30F3CD-76BE-43BA-8B65-BC91F6DA44E8}">
      <dgm:prSet/>
      <dgm:spPr/>
      <dgm:t>
        <a:bodyPr/>
        <a:lstStyle/>
        <a:p>
          <a:endParaRPr lang="en-GB" noProof="0" dirty="0"/>
        </a:p>
      </dgm:t>
    </dgm:pt>
    <dgm:pt modelId="{E61D88ED-9555-4A40-BA6E-D16C22ABA684}" type="sibTrans" cxnId="{0C30F3CD-76BE-43BA-8B65-BC91F6DA44E8}">
      <dgm:prSet/>
      <dgm:spPr/>
      <dgm:t>
        <a:bodyPr/>
        <a:lstStyle/>
        <a:p>
          <a:endParaRPr lang="en-GB" noProof="0" dirty="0"/>
        </a:p>
      </dgm:t>
    </dgm:pt>
    <dgm:pt modelId="{2E026403-AEAD-4885-B5F1-E6B62E61F958}">
      <dgm:prSet phldrT="[Text]" custT="1"/>
      <dgm:spPr/>
      <dgm:t>
        <a:bodyPr/>
        <a:lstStyle/>
        <a:p>
          <a:r>
            <a:rPr lang="en-GB" sz="1000" noProof="0" dirty="0"/>
            <a:t>Trade,  Acquisition Phase</a:t>
          </a:r>
        </a:p>
      </dgm:t>
    </dgm:pt>
    <dgm:pt modelId="{438313EB-C536-451B-82BF-6B991906FFF9}" type="parTrans" cxnId="{667A9F7E-AE25-483E-BA3E-7239529754C2}">
      <dgm:prSet/>
      <dgm:spPr/>
      <dgm:t>
        <a:bodyPr/>
        <a:lstStyle/>
        <a:p>
          <a:endParaRPr lang="en-GB" noProof="0" dirty="0"/>
        </a:p>
      </dgm:t>
    </dgm:pt>
    <dgm:pt modelId="{3FD36928-92C5-4581-9D2E-EE571D410DBB}" type="sibTrans" cxnId="{667A9F7E-AE25-483E-BA3E-7239529754C2}">
      <dgm:prSet/>
      <dgm:spPr>
        <a:solidFill>
          <a:schemeClr val="accent2"/>
        </a:solidFill>
      </dgm:spPr>
      <dgm:t>
        <a:bodyPr/>
        <a:lstStyle/>
        <a:p>
          <a:endParaRPr lang="en-GB" noProof="0" dirty="0"/>
        </a:p>
      </dgm:t>
    </dgm:pt>
    <dgm:pt modelId="{BE9F8E0C-7A11-4A2C-A463-3825D3DF3841}">
      <dgm:prSet phldrT="[Text]" custT="1"/>
      <dgm:spPr/>
      <dgm:t>
        <a:bodyPr/>
        <a:lstStyle/>
        <a:p>
          <a:r>
            <a:rPr lang="en-GB" sz="1000" noProof="0" dirty="0"/>
            <a:t>Usage Phase: textile care, repairs</a:t>
          </a:r>
        </a:p>
      </dgm:t>
    </dgm:pt>
    <dgm:pt modelId="{BA5802F1-562D-4848-A441-B54003F86C90}" type="parTrans" cxnId="{2C2EB633-7618-48C1-8684-00A79B2FEF4A}">
      <dgm:prSet/>
      <dgm:spPr/>
      <dgm:t>
        <a:bodyPr/>
        <a:lstStyle/>
        <a:p>
          <a:endParaRPr lang="en-GB" noProof="0" dirty="0"/>
        </a:p>
      </dgm:t>
    </dgm:pt>
    <dgm:pt modelId="{01E01396-08D7-482A-A83E-D91203E9AEAE}" type="sibTrans" cxnId="{2C2EB633-7618-48C1-8684-00A79B2FEF4A}">
      <dgm:prSet/>
      <dgm:spPr>
        <a:solidFill>
          <a:schemeClr val="accent2"/>
        </a:solidFill>
      </dgm:spPr>
      <dgm:t>
        <a:bodyPr/>
        <a:lstStyle/>
        <a:p>
          <a:endParaRPr lang="en-GB" noProof="0" dirty="0"/>
        </a:p>
      </dgm:t>
    </dgm:pt>
    <dgm:pt modelId="{6079AA14-2B49-4EAB-B0CD-23B27DA553AE}">
      <dgm:prSet phldrT="[Text]" custT="1"/>
      <dgm:spPr/>
      <dgm:t>
        <a:bodyPr/>
        <a:lstStyle/>
        <a:p>
          <a:r>
            <a:rPr lang="en-GB" sz="1000" noProof="0" dirty="0"/>
            <a:t>Post Consumer Phase:</a:t>
          </a:r>
        </a:p>
        <a:p>
          <a:r>
            <a:rPr lang="en-GB" sz="1000" noProof="0" dirty="0"/>
            <a:t>collect, sort, swap, sell, pass on </a:t>
          </a:r>
        </a:p>
      </dgm:t>
    </dgm:pt>
    <dgm:pt modelId="{DAE167E9-D0A8-46A6-ABFC-F8831961B6B8}" type="parTrans" cxnId="{CAAE42EF-5D00-414A-835A-9FFA8D82DCFF}">
      <dgm:prSet/>
      <dgm:spPr/>
      <dgm:t>
        <a:bodyPr/>
        <a:lstStyle/>
        <a:p>
          <a:endParaRPr lang="en-GB" noProof="0" dirty="0"/>
        </a:p>
      </dgm:t>
    </dgm:pt>
    <dgm:pt modelId="{D5A0B7AB-873B-42AD-9797-33CBDB1372C6}" type="sibTrans" cxnId="{CAAE42EF-5D00-414A-835A-9FFA8D82DCFF}">
      <dgm:prSet/>
      <dgm:spPr>
        <a:solidFill>
          <a:schemeClr val="accent2"/>
        </a:solidFill>
      </dgm:spPr>
      <dgm:t>
        <a:bodyPr/>
        <a:lstStyle/>
        <a:p>
          <a:endParaRPr lang="en-GB" noProof="0" dirty="0"/>
        </a:p>
      </dgm:t>
    </dgm:pt>
    <dgm:pt modelId="{BA79276D-D91F-41D6-BB33-6BE3B00F2903}">
      <dgm:prSet phldrT="[Text]" custT="1"/>
      <dgm:spPr/>
      <dgm:t>
        <a:bodyPr/>
        <a:lstStyle/>
        <a:p>
          <a:r>
            <a:rPr lang="en-GB" sz="1000" noProof="0" dirty="0"/>
            <a:t>Recycling,</a:t>
          </a:r>
          <a:endParaRPr lang="en-GB" sz="500" noProof="0" dirty="0"/>
        </a:p>
        <a:p>
          <a:r>
            <a:rPr lang="en-GB" sz="1000" noProof="0" dirty="0"/>
            <a:t>Disposal  </a:t>
          </a:r>
        </a:p>
      </dgm:t>
    </dgm:pt>
    <dgm:pt modelId="{F59D9868-456A-441D-AFEB-C7EEACF545BA}" type="parTrans" cxnId="{D7BE120B-C716-47FC-A0C1-03F72264A8D1}">
      <dgm:prSet/>
      <dgm:spPr/>
      <dgm:t>
        <a:bodyPr/>
        <a:lstStyle/>
        <a:p>
          <a:endParaRPr lang="en-GB" noProof="0" dirty="0"/>
        </a:p>
      </dgm:t>
    </dgm:pt>
    <dgm:pt modelId="{D67448BF-A283-4923-A645-667BA09F846D}" type="sibTrans" cxnId="{D7BE120B-C716-47FC-A0C1-03F72264A8D1}">
      <dgm:prSet/>
      <dgm:spPr/>
      <dgm:t>
        <a:bodyPr/>
        <a:lstStyle/>
        <a:p>
          <a:endParaRPr lang="en-GB" noProof="0" dirty="0"/>
        </a:p>
      </dgm:t>
    </dgm:pt>
    <dgm:pt modelId="{6A287099-ED0A-438E-9844-1033C65535AF}">
      <dgm:prSet phldrT="[Text]" custT="1"/>
      <dgm:spPr/>
      <dgm:t>
        <a:bodyPr/>
        <a:lstStyle/>
        <a:p>
          <a:r>
            <a:rPr lang="en-GB" sz="1000" noProof="0" dirty="0"/>
            <a:t>Textile Production</a:t>
          </a:r>
        </a:p>
      </dgm:t>
    </dgm:pt>
    <dgm:pt modelId="{4E336BCF-91F8-4942-9545-5282031F365D}" type="parTrans" cxnId="{85E1CE60-CEDB-4080-9648-387A29D2DF9D}">
      <dgm:prSet/>
      <dgm:spPr/>
      <dgm:t>
        <a:bodyPr/>
        <a:lstStyle/>
        <a:p>
          <a:endParaRPr lang="en-GB" noProof="0" dirty="0"/>
        </a:p>
      </dgm:t>
    </dgm:pt>
    <dgm:pt modelId="{6FDBC64E-0BC0-4082-81E1-B5123D6529A3}" type="sibTrans" cxnId="{85E1CE60-CEDB-4080-9648-387A29D2DF9D}">
      <dgm:prSet/>
      <dgm:spPr/>
      <dgm:t>
        <a:bodyPr/>
        <a:lstStyle/>
        <a:p>
          <a:endParaRPr lang="en-GB" noProof="0" dirty="0"/>
        </a:p>
      </dgm:t>
    </dgm:pt>
    <dgm:pt modelId="{94D022C9-90CF-4A27-90B9-46B5969695F5}">
      <dgm:prSet phldrT="[Text]" custT="1"/>
      <dgm:spPr/>
      <dgm:t>
        <a:bodyPr/>
        <a:lstStyle/>
        <a:p>
          <a:r>
            <a:rPr lang="en-GB" sz="1000" noProof="0" dirty="0"/>
            <a:t>Garment Production </a:t>
          </a:r>
        </a:p>
      </dgm:t>
    </dgm:pt>
    <dgm:pt modelId="{03AC865C-63C1-4001-8FBA-DCA93ED6FC4A}" type="parTrans" cxnId="{981B1BA9-DD0B-4CE9-AC84-5F5B115762B2}">
      <dgm:prSet/>
      <dgm:spPr/>
      <dgm:t>
        <a:bodyPr/>
        <a:lstStyle/>
        <a:p>
          <a:endParaRPr lang="en-GB" noProof="0" dirty="0"/>
        </a:p>
      </dgm:t>
    </dgm:pt>
    <dgm:pt modelId="{6D49CC69-342B-4D52-B38E-39295B086BF8}" type="sibTrans" cxnId="{981B1BA9-DD0B-4CE9-AC84-5F5B115762B2}">
      <dgm:prSet/>
      <dgm:spPr/>
      <dgm:t>
        <a:bodyPr/>
        <a:lstStyle/>
        <a:p>
          <a:endParaRPr lang="en-GB" noProof="0" dirty="0"/>
        </a:p>
      </dgm:t>
    </dgm:pt>
    <dgm:pt modelId="{97D96869-8D98-47C6-A3FA-D8CE5EEBA99D}" type="pres">
      <dgm:prSet presAssocID="{139D716F-5D7E-4037-9951-AC7BC6E9B3D9}" presName="cycle" presStyleCnt="0">
        <dgm:presLayoutVars>
          <dgm:dir/>
          <dgm:resizeHandles val="exact"/>
        </dgm:presLayoutVars>
      </dgm:prSet>
      <dgm:spPr/>
    </dgm:pt>
    <dgm:pt modelId="{AB0F460C-65DF-4A4C-BF18-7160FB17D586}" type="pres">
      <dgm:prSet presAssocID="{1DA17364-5AF3-466A-AD06-53AEF2FAFF23}" presName="dummy" presStyleCnt="0"/>
      <dgm:spPr/>
    </dgm:pt>
    <dgm:pt modelId="{C3C1F902-766C-4C02-A265-4DD595DB1811}" type="pres">
      <dgm:prSet presAssocID="{1DA17364-5AF3-466A-AD06-53AEF2FAFF23}" presName="node" presStyleLbl="revTx" presStyleIdx="0" presStyleCnt="7">
        <dgm:presLayoutVars>
          <dgm:bulletEnabled val="1"/>
        </dgm:presLayoutVars>
      </dgm:prSet>
      <dgm:spPr/>
    </dgm:pt>
    <dgm:pt modelId="{46FF2725-201F-45AA-A9D3-F521F379F021}" type="pres">
      <dgm:prSet presAssocID="{E61D88ED-9555-4A40-BA6E-D16C22ABA684}" presName="sibTrans" presStyleLbl="node1" presStyleIdx="0" presStyleCnt="7"/>
      <dgm:spPr/>
    </dgm:pt>
    <dgm:pt modelId="{3B08DE86-2454-448A-84BB-5CFC7B719A37}" type="pres">
      <dgm:prSet presAssocID="{6A287099-ED0A-438E-9844-1033C65535AF}" presName="dummy" presStyleCnt="0"/>
      <dgm:spPr/>
    </dgm:pt>
    <dgm:pt modelId="{89F9C185-AEA8-4BAA-B685-4DA33BEF4BB3}" type="pres">
      <dgm:prSet presAssocID="{6A287099-ED0A-438E-9844-1033C65535AF}" presName="node" presStyleLbl="revTx" presStyleIdx="1" presStyleCnt="7" custScaleX="191482">
        <dgm:presLayoutVars>
          <dgm:bulletEnabled val="1"/>
        </dgm:presLayoutVars>
      </dgm:prSet>
      <dgm:spPr/>
    </dgm:pt>
    <dgm:pt modelId="{BC99C54C-3B26-417B-A0C8-9D486195B5E2}" type="pres">
      <dgm:prSet presAssocID="{6FDBC64E-0BC0-4082-81E1-B5123D6529A3}" presName="sibTrans" presStyleLbl="node1" presStyleIdx="1" presStyleCnt="7"/>
      <dgm:spPr/>
    </dgm:pt>
    <dgm:pt modelId="{4009A8C4-E14D-4325-A6DB-8C237AE28C24}" type="pres">
      <dgm:prSet presAssocID="{94D022C9-90CF-4A27-90B9-46B5969695F5}" presName="dummy" presStyleCnt="0"/>
      <dgm:spPr/>
    </dgm:pt>
    <dgm:pt modelId="{0433C069-4DA5-497B-BC3D-BE02F84E0D2A}" type="pres">
      <dgm:prSet presAssocID="{94D022C9-90CF-4A27-90B9-46B5969695F5}" presName="node" presStyleLbl="revTx" presStyleIdx="2" presStyleCnt="7" custScaleX="165729">
        <dgm:presLayoutVars>
          <dgm:bulletEnabled val="1"/>
        </dgm:presLayoutVars>
      </dgm:prSet>
      <dgm:spPr/>
    </dgm:pt>
    <dgm:pt modelId="{18D59FF2-8C89-4EC4-8AA7-3C52C71843A9}" type="pres">
      <dgm:prSet presAssocID="{6D49CC69-342B-4D52-B38E-39295B086BF8}" presName="sibTrans" presStyleLbl="node1" presStyleIdx="2" presStyleCnt="7"/>
      <dgm:spPr/>
    </dgm:pt>
    <dgm:pt modelId="{A206A2C9-A39A-46B5-92E6-E2807D106DE7}" type="pres">
      <dgm:prSet presAssocID="{2E026403-AEAD-4885-B5F1-E6B62E61F958}" presName="dummy" presStyleCnt="0"/>
      <dgm:spPr/>
    </dgm:pt>
    <dgm:pt modelId="{0EEC9D3A-C424-458E-B539-ED814B3B90FA}" type="pres">
      <dgm:prSet presAssocID="{2E026403-AEAD-4885-B5F1-E6B62E61F958}" presName="node" presStyleLbl="revTx" presStyleIdx="3" presStyleCnt="7">
        <dgm:presLayoutVars>
          <dgm:bulletEnabled val="1"/>
        </dgm:presLayoutVars>
      </dgm:prSet>
      <dgm:spPr/>
    </dgm:pt>
    <dgm:pt modelId="{11688BE5-0B68-4A3E-AD71-18CBA5F644FB}" type="pres">
      <dgm:prSet presAssocID="{3FD36928-92C5-4581-9D2E-EE571D410DBB}" presName="sibTrans" presStyleLbl="node1" presStyleIdx="3" presStyleCnt="7"/>
      <dgm:spPr/>
    </dgm:pt>
    <dgm:pt modelId="{CE3A5085-EDC7-4A0D-B16C-C6E8AB4BED62}" type="pres">
      <dgm:prSet presAssocID="{BE9F8E0C-7A11-4A2C-A463-3825D3DF3841}" presName="dummy" presStyleCnt="0"/>
      <dgm:spPr/>
    </dgm:pt>
    <dgm:pt modelId="{C75B9518-CA89-4217-9BB2-8D52661886C0}" type="pres">
      <dgm:prSet presAssocID="{BE9F8E0C-7A11-4A2C-A463-3825D3DF3841}" presName="node" presStyleLbl="revTx" presStyleIdx="4" presStyleCnt="7" custScaleX="258841">
        <dgm:presLayoutVars>
          <dgm:bulletEnabled val="1"/>
        </dgm:presLayoutVars>
      </dgm:prSet>
      <dgm:spPr/>
    </dgm:pt>
    <dgm:pt modelId="{E49035F5-4D57-434B-AEA7-884C9333F23B}" type="pres">
      <dgm:prSet presAssocID="{01E01396-08D7-482A-A83E-D91203E9AEAE}" presName="sibTrans" presStyleLbl="node1" presStyleIdx="4" presStyleCnt="7"/>
      <dgm:spPr/>
    </dgm:pt>
    <dgm:pt modelId="{AE2BBADE-6CB4-46AE-8A00-E5CE84068AB5}" type="pres">
      <dgm:prSet presAssocID="{6079AA14-2B49-4EAB-B0CD-23B27DA553AE}" presName="dummy" presStyleCnt="0"/>
      <dgm:spPr/>
    </dgm:pt>
    <dgm:pt modelId="{749982B6-6055-4A0E-B324-FD3D3D8B8A9D}" type="pres">
      <dgm:prSet presAssocID="{6079AA14-2B49-4EAB-B0CD-23B27DA553AE}" presName="node" presStyleLbl="revTx" presStyleIdx="5" presStyleCnt="7" custScaleX="270119">
        <dgm:presLayoutVars>
          <dgm:bulletEnabled val="1"/>
        </dgm:presLayoutVars>
      </dgm:prSet>
      <dgm:spPr/>
    </dgm:pt>
    <dgm:pt modelId="{F73258F1-0954-4122-8C0F-73010D52A08A}" type="pres">
      <dgm:prSet presAssocID="{D5A0B7AB-873B-42AD-9797-33CBDB1372C6}" presName="sibTrans" presStyleLbl="node1" presStyleIdx="5" presStyleCnt="7"/>
      <dgm:spPr/>
    </dgm:pt>
    <dgm:pt modelId="{13BAE37E-D09E-48E0-93AE-46AD5D470529}" type="pres">
      <dgm:prSet presAssocID="{BA79276D-D91F-41D6-BB33-6BE3B00F2903}" presName="dummy" presStyleCnt="0"/>
      <dgm:spPr/>
    </dgm:pt>
    <dgm:pt modelId="{D0D923B2-E4E6-421B-AAAE-9897A38FAD6A}" type="pres">
      <dgm:prSet presAssocID="{BA79276D-D91F-41D6-BB33-6BE3B00F2903}" presName="node" presStyleLbl="revTx" presStyleIdx="6" presStyleCnt="7">
        <dgm:presLayoutVars>
          <dgm:bulletEnabled val="1"/>
        </dgm:presLayoutVars>
      </dgm:prSet>
      <dgm:spPr/>
    </dgm:pt>
    <dgm:pt modelId="{3B58F8C6-3210-498E-8394-002242CF62C1}" type="pres">
      <dgm:prSet presAssocID="{D67448BF-A283-4923-A645-667BA09F846D}" presName="sibTrans" presStyleLbl="node1" presStyleIdx="6" presStyleCnt="7"/>
      <dgm:spPr/>
    </dgm:pt>
  </dgm:ptLst>
  <dgm:cxnLst>
    <dgm:cxn modelId="{234E8A0A-BB0A-41A8-82F9-A48498913539}" type="presOf" srcId="{1DA17364-5AF3-466A-AD06-53AEF2FAFF23}" destId="{C3C1F902-766C-4C02-A265-4DD595DB1811}" srcOrd="0" destOrd="0" presId="urn:microsoft.com/office/officeart/2005/8/layout/cycle1"/>
    <dgm:cxn modelId="{D7BE120B-C716-47FC-A0C1-03F72264A8D1}" srcId="{139D716F-5D7E-4037-9951-AC7BC6E9B3D9}" destId="{BA79276D-D91F-41D6-BB33-6BE3B00F2903}" srcOrd="6" destOrd="0" parTransId="{F59D9868-456A-441D-AFEB-C7EEACF545BA}" sibTransId="{D67448BF-A283-4923-A645-667BA09F846D}"/>
    <dgm:cxn modelId="{FEFBF80D-14DB-4CAF-8654-02E9E6CDAD29}" type="presOf" srcId="{2E026403-AEAD-4885-B5F1-E6B62E61F958}" destId="{0EEC9D3A-C424-458E-B539-ED814B3B90FA}" srcOrd="0" destOrd="0" presId="urn:microsoft.com/office/officeart/2005/8/layout/cycle1"/>
    <dgm:cxn modelId="{4F514511-60AB-4DD2-ABED-C0EEF3F50A14}" type="presOf" srcId="{6079AA14-2B49-4EAB-B0CD-23B27DA553AE}" destId="{749982B6-6055-4A0E-B324-FD3D3D8B8A9D}" srcOrd="0" destOrd="0" presId="urn:microsoft.com/office/officeart/2005/8/layout/cycle1"/>
    <dgm:cxn modelId="{9E5CEF32-157C-403A-BC27-6CC295904E1C}" type="presOf" srcId="{D5A0B7AB-873B-42AD-9797-33CBDB1372C6}" destId="{F73258F1-0954-4122-8C0F-73010D52A08A}" srcOrd="0" destOrd="0" presId="urn:microsoft.com/office/officeart/2005/8/layout/cycle1"/>
    <dgm:cxn modelId="{2C2EB633-7618-48C1-8684-00A79B2FEF4A}" srcId="{139D716F-5D7E-4037-9951-AC7BC6E9B3D9}" destId="{BE9F8E0C-7A11-4A2C-A463-3825D3DF3841}" srcOrd="4" destOrd="0" parTransId="{BA5802F1-562D-4848-A441-B54003F86C90}" sibTransId="{01E01396-08D7-482A-A83E-D91203E9AEAE}"/>
    <dgm:cxn modelId="{85E1CE60-CEDB-4080-9648-387A29D2DF9D}" srcId="{139D716F-5D7E-4037-9951-AC7BC6E9B3D9}" destId="{6A287099-ED0A-438E-9844-1033C65535AF}" srcOrd="1" destOrd="0" parTransId="{4E336BCF-91F8-4942-9545-5282031F365D}" sibTransId="{6FDBC64E-0BC0-4082-81E1-B5123D6529A3}"/>
    <dgm:cxn modelId="{171F4F43-41FD-46D7-82F9-E4B810F53D9F}" type="presOf" srcId="{94D022C9-90CF-4A27-90B9-46B5969695F5}" destId="{0433C069-4DA5-497B-BC3D-BE02F84E0D2A}" srcOrd="0" destOrd="0" presId="urn:microsoft.com/office/officeart/2005/8/layout/cycle1"/>
    <dgm:cxn modelId="{09DFC463-1163-484E-BE2E-B022749AC54C}" type="presOf" srcId="{6A287099-ED0A-438E-9844-1033C65535AF}" destId="{89F9C185-AEA8-4BAA-B685-4DA33BEF4BB3}" srcOrd="0" destOrd="0" presId="urn:microsoft.com/office/officeart/2005/8/layout/cycle1"/>
    <dgm:cxn modelId="{BAA62467-D402-4B69-B84F-3B24077AE9F6}" type="presOf" srcId="{E61D88ED-9555-4A40-BA6E-D16C22ABA684}" destId="{46FF2725-201F-45AA-A9D3-F521F379F021}" srcOrd="0" destOrd="0" presId="urn:microsoft.com/office/officeart/2005/8/layout/cycle1"/>
    <dgm:cxn modelId="{0C90317B-CBD5-4102-84A5-5735C97F6D1A}" type="presOf" srcId="{01E01396-08D7-482A-A83E-D91203E9AEAE}" destId="{E49035F5-4D57-434B-AEA7-884C9333F23B}" srcOrd="0" destOrd="0" presId="urn:microsoft.com/office/officeart/2005/8/layout/cycle1"/>
    <dgm:cxn modelId="{667A9F7E-AE25-483E-BA3E-7239529754C2}" srcId="{139D716F-5D7E-4037-9951-AC7BC6E9B3D9}" destId="{2E026403-AEAD-4885-B5F1-E6B62E61F958}" srcOrd="3" destOrd="0" parTransId="{438313EB-C536-451B-82BF-6B991906FFF9}" sibTransId="{3FD36928-92C5-4581-9D2E-EE571D410DBB}"/>
    <dgm:cxn modelId="{B83A889F-23B6-488F-BA2F-E6737C56BFC7}" type="presOf" srcId="{BE9F8E0C-7A11-4A2C-A463-3825D3DF3841}" destId="{C75B9518-CA89-4217-9BB2-8D52661886C0}" srcOrd="0" destOrd="0" presId="urn:microsoft.com/office/officeart/2005/8/layout/cycle1"/>
    <dgm:cxn modelId="{981B1BA9-DD0B-4CE9-AC84-5F5B115762B2}" srcId="{139D716F-5D7E-4037-9951-AC7BC6E9B3D9}" destId="{94D022C9-90CF-4A27-90B9-46B5969695F5}" srcOrd="2" destOrd="0" parTransId="{03AC865C-63C1-4001-8FBA-DCA93ED6FC4A}" sibTransId="{6D49CC69-342B-4D52-B38E-39295B086BF8}"/>
    <dgm:cxn modelId="{C44C75AC-6998-46E1-B284-644931C25252}" type="presOf" srcId="{139D716F-5D7E-4037-9951-AC7BC6E9B3D9}" destId="{97D96869-8D98-47C6-A3FA-D8CE5EEBA99D}" srcOrd="0" destOrd="0" presId="urn:microsoft.com/office/officeart/2005/8/layout/cycle1"/>
    <dgm:cxn modelId="{BA8C0CB2-684D-438B-AF90-0890EE28B297}" type="presOf" srcId="{BA79276D-D91F-41D6-BB33-6BE3B00F2903}" destId="{D0D923B2-E4E6-421B-AAAE-9897A38FAD6A}" srcOrd="0" destOrd="0" presId="urn:microsoft.com/office/officeart/2005/8/layout/cycle1"/>
    <dgm:cxn modelId="{BC7F36B9-7EB0-4B62-92DC-D89C2B1B0C23}" type="presOf" srcId="{6D49CC69-342B-4D52-B38E-39295B086BF8}" destId="{18D59FF2-8C89-4EC4-8AA7-3C52C71843A9}" srcOrd="0" destOrd="0" presId="urn:microsoft.com/office/officeart/2005/8/layout/cycle1"/>
    <dgm:cxn modelId="{442E52C5-924C-4AF0-A36B-EDDA8E3FD4A6}" type="presOf" srcId="{6FDBC64E-0BC0-4082-81E1-B5123D6529A3}" destId="{BC99C54C-3B26-417B-A0C8-9D486195B5E2}" srcOrd="0" destOrd="0" presId="urn:microsoft.com/office/officeart/2005/8/layout/cycle1"/>
    <dgm:cxn modelId="{0C30F3CD-76BE-43BA-8B65-BC91F6DA44E8}" srcId="{139D716F-5D7E-4037-9951-AC7BC6E9B3D9}" destId="{1DA17364-5AF3-466A-AD06-53AEF2FAFF23}" srcOrd="0" destOrd="0" parTransId="{02A0C6E2-37BD-46B2-A28A-8A7AFCEA98F5}" sibTransId="{E61D88ED-9555-4A40-BA6E-D16C22ABA684}"/>
    <dgm:cxn modelId="{F906C5E6-94AE-4B14-B371-8386EFED8307}" type="presOf" srcId="{3FD36928-92C5-4581-9D2E-EE571D410DBB}" destId="{11688BE5-0B68-4A3E-AD71-18CBA5F644FB}" srcOrd="0" destOrd="0" presId="urn:microsoft.com/office/officeart/2005/8/layout/cycle1"/>
    <dgm:cxn modelId="{CAAE42EF-5D00-414A-835A-9FFA8D82DCFF}" srcId="{139D716F-5D7E-4037-9951-AC7BC6E9B3D9}" destId="{6079AA14-2B49-4EAB-B0CD-23B27DA553AE}" srcOrd="5" destOrd="0" parTransId="{DAE167E9-D0A8-46A6-ABFC-F8831961B6B8}" sibTransId="{D5A0B7AB-873B-42AD-9797-33CBDB1372C6}"/>
    <dgm:cxn modelId="{645ABCF7-CF7A-461B-A7EF-11680820AD01}" type="presOf" srcId="{D67448BF-A283-4923-A645-667BA09F846D}" destId="{3B58F8C6-3210-498E-8394-002242CF62C1}" srcOrd="0" destOrd="0" presId="urn:microsoft.com/office/officeart/2005/8/layout/cycle1"/>
    <dgm:cxn modelId="{47903807-5C84-4C5C-9E49-418842FC29E5}" type="presParOf" srcId="{97D96869-8D98-47C6-A3FA-D8CE5EEBA99D}" destId="{AB0F460C-65DF-4A4C-BF18-7160FB17D586}" srcOrd="0" destOrd="0" presId="urn:microsoft.com/office/officeart/2005/8/layout/cycle1"/>
    <dgm:cxn modelId="{530A6385-769B-4721-8DE9-A65A98CF32C9}" type="presParOf" srcId="{97D96869-8D98-47C6-A3FA-D8CE5EEBA99D}" destId="{C3C1F902-766C-4C02-A265-4DD595DB1811}" srcOrd="1" destOrd="0" presId="urn:microsoft.com/office/officeart/2005/8/layout/cycle1"/>
    <dgm:cxn modelId="{08984321-BC0B-4B4B-8602-D4000512FCD1}" type="presParOf" srcId="{97D96869-8D98-47C6-A3FA-D8CE5EEBA99D}" destId="{46FF2725-201F-45AA-A9D3-F521F379F021}" srcOrd="2" destOrd="0" presId="urn:microsoft.com/office/officeart/2005/8/layout/cycle1"/>
    <dgm:cxn modelId="{1C61114D-D99F-4CC2-BB05-EB07727A1426}" type="presParOf" srcId="{97D96869-8D98-47C6-A3FA-D8CE5EEBA99D}" destId="{3B08DE86-2454-448A-84BB-5CFC7B719A37}" srcOrd="3" destOrd="0" presId="urn:microsoft.com/office/officeart/2005/8/layout/cycle1"/>
    <dgm:cxn modelId="{B619A246-AD43-41F5-9575-DABC3DAD6005}" type="presParOf" srcId="{97D96869-8D98-47C6-A3FA-D8CE5EEBA99D}" destId="{89F9C185-AEA8-4BAA-B685-4DA33BEF4BB3}" srcOrd="4" destOrd="0" presId="urn:microsoft.com/office/officeart/2005/8/layout/cycle1"/>
    <dgm:cxn modelId="{1DF547A4-0812-4EB9-BBE4-3B33E9A8E66C}" type="presParOf" srcId="{97D96869-8D98-47C6-A3FA-D8CE5EEBA99D}" destId="{BC99C54C-3B26-417B-A0C8-9D486195B5E2}" srcOrd="5" destOrd="0" presId="urn:microsoft.com/office/officeart/2005/8/layout/cycle1"/>
    <dgm:cxn modelId="{98D04AB1-0A7F-483C-B9CE-B4D0484098BF}" type="presParOf" srcId="{97D96869-8D98-47C6-A3FA-D8CE5EEBA99D}" destId="{4009A8C4-E14D-4325-A6DB-8C237AE28C24}" srcOrd="6" destOrd="0" presId="urn:microsoft.com/office/officeart/2005/8/layout/cycle1"/>
    <dgm:cxn modelId="{D75BC2ED-353A-4336-A727-A3A128F33CB1}" type="presParOf" srcId="{97D96869-8D98-47C6-A3FA-D8CE5EEBA99D}" destId="{0433C069-4DA5-497B-BC3D-BE02F84E0D2A}" srcOrd="7" destOrd="0" presId="urn:microsoft.com/office/officeart/2005/8/layout/cycle1"/>
    <dgm:cxn modelId="{850C6737-3F86-4824-88EC-5BBA2922B074}" type="presParOf" srcId="{97D96869-8D98-47C6-A3FA-D8CE5EEBA99D}" destId="{18D59FF2-8C89-4EC4-8AA7-3C52C71843A9}" srcOrd="8" destOrd="0" presId="urn:microsoft.com/office/officeart/2005/8/layout/cycle1"/>
    <dgm:cxn modelId="{8EC8AC0E-CC42-48E2-873A-06D05E362151}" type="presParOf" srcId="{97D96869-8D98-47C6-A3FA-D8CE5EEBA99D}" destId="{A206A2C9-A39A-46B5-92E6-E2807D106DE7}" srcOrd="9" destOrd="0" presId="urn:microsoft.com/office/officeart/2005/8/layout/cycle1"/>
    <dgm:cxn modelId="{628043BA-4FBC-4970-9F71-85A2F7753F2C}" type="presParOf" srcId="{97D96869-8D98-47C6-A3FA-D8CE5EEBA99D}" destId="{0EEC9D3A-C424-458E-B539-ED814B3B90FA}" srcOrd="10" destOrd="0" presId="urn:microsoft.com/office/officeart/2005/8/layout/cycle1"/>
    <dgm:cxn modelId="{04345C89-2684-4D96-A751-8BDC9672D441}" type="presParOf" srcId="{97D96869-8D98-47C6-A3FA-D8CE5EEBA99D}" destId="{11688BE5-0B68-4A3E-AD71-18CBA5F644FB}" srcOrd="11" destOrd="0" presId="urn:microsoft.com/office/officeart/2005/8/layout/cycle1"/>
    <dgm:cxn modelId="{CDB8DB5A-0427-492F-874D-DE3CDA25D032}" type="presParOf" srcId="{97D96869-8D98-47C6-A3FA-D8CE5EEBA99D}" destId="{CE3A5085-EDC7-4A0D-B16C-C6E8AB4BED62}" srcOrd="12" destOrd="0" presId="urn:microsoft.com/office/officeart/2005/8/layout/cycle1"/>
    <dgm:cxn modelId="{F928F605-93ED-4A14-80E1-249120D5D942}" type="presParOf" srcId="{97D96869-8D98-47C6-A3FA-D8CE5EEBA99D}" destId="{C75B9518-CA89-4217-9BB2-8D52661886C0}" srcOrd="13" destOrd="0" presId="urn:microsoft.com/office/officeart/2005/8/layout/cycle1"/>
    <dgm:cxn modelId="{BEBC4410-EDAF-4341-AAC5-7A23A67BFDC4}" type="presParOf" srcId="{97D96869-8D98-47C6-A3FA-D8CE5EEBA99D}" destId="{E49035F5-4D57-434B-AEA7-884C9333F23B}" srcOrd="14" destOrd="0" presId="urn:microsoft.com/office/officeart/2005/8/layout/cycle1"/>
    <dgm:cxn modelId="{00CA01A5-BC35-4DFE-8EA7-37E6F98CE998}" type="presParOf" srcId="{97D96869-8D98-47C6-A3FA-D8CE5EEBA99D}" destId="{AE2BBADE-6CB4-46AE-8A00-E5CE84068AB5}" srcOrd="15" destOrd="0" presId="urn:microsoft.com/office/officeart/2005/8/layout/cycle1"/>
    <dgm:cxn modelId="{0DB05EC5-10E7-4451-9175-8EB72BF31BF1}" type="presParOf" srcId="{97D96869-8D98-47C6-A3FA-D8CE5EEBA99D}" destId="{749982B6-6055-4A0E-B324-FD3D3D8B8A9D}" srcOrd="16" destOrd="0" presId="urn:microsoft.com/office/officeart/2005/8/layout/cycle1"/>
    <dgm:cxn modelId="{51552CAC-3687-44B1-8D09-B168733872A3}" type="presParOf" srcId="{97D96869-8D98-47C6-A3FA-D8CE5EEBA99D}" destId="{F73258F1-0954-4122-8C0F-73010D52A08A}" srcOrd="17" destOrd="0" presId="urn:microsoft.com/office/officeart/2005/8/layout/cycle1"/>
    <dgm:cxn modelId="{A4B4CF8C-2C0B-4CAB-BAD0-99EEE81CC564}" type="presParOf" srcId="{97D96869-8D98-47C6-A3FA-D8CE5EEBA99D}" destId="{13BAE37E-D09E-48E0-93AE-46AD5D470529}" srcOrd="18" destOrd="0" presId="urn:microsoft.com/office/officeart/2005/8/layout/cycle1"/>
    <dgm:cxn modelId="{D70974F5-A971-4C4C-99F1-6A51E0A31EAC}" type="presParOf" srcId="{97D96869-8D98-47C6-A3FA-D8CE5EEBA99D}" destId="{D0D923B2-E4E6-421B-AAAE-9897A38FAD6A}" srcOrd="19" destOrd="0" presId="urn:microsoft.com/office/officeart/2005/8/layout/cycle1"/>
    <dgm:cxn modelId="{AE283F21-3E5B-4320-90F0-C2A9B356413C}" type="presParOf" srcId="{97D96869-8D98-47C6-A3FA-D8CE5EEBA99D}" destId="{3B58F8C6-3210-498E-8394-002242CF62C1}" srcOrd="20"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577AB9-3BC6-458B-92A9-35E1F16272DB}" type="doc">
      <dgm:prSet loTypeId="urn:microsoft.com/office/officeart/2005/8/layout/venn1" loCatId="relationship" qsTypeId="urn:microsoft.com/office/officeart/2005/8/quickstyle/simple1" qsCatId="simple" csTypeId="urn:microsoft.com/office/officeart/2005/8/colors/accent1_2" csCatId="accent1" phldr="1"/>
      <dgm:spPr/>
    </dgm:pt>
    <dgm:pt modelId="{2B2C2DE8-1F95-4654-8C68-444DC16543F2}">
      <dgm:prSet phldrT="[Text]" custT="1"/>
      <dgm:spPr>
        <a:solidFill>
          <a:srgbClr val="92D050">
            <a:alpha val="50000"/>
          </a:srgbClr>
        </a:solidFill>
      </dgm:spPr>
      <dgm:t>
        <a:bodyPr/>
        <a:lstStyle/>
        <a:p>
          <a:r>
            <a:rPr lang="en-GB" sz="1400" noProof="0" dirty="0"/>
            <a:t>Textile Ecology:</a:t>
          </a:r>
        </a:p>
        <a:p>
          <a:r>
            <a:rPr lang="en-GB" sz="800" noProof="0" dirty="0"/>
            <a:t>Production Ecology</a:t>
          </a:r>
        </a:p>
        <a:p>
          <a:r>
            <a:rPr lang="en-GB" sz="800" noProof="0" dirty="0"/>
            <a:t>Human Ecology</a:t>
          </a:r>
        </a:p>
        <a:p>
          <a:r>
            <a:rPr lang="en-GB" sz="800" noProof="0" dirty="0"/>
            <a:t>End-User Ecology</a:t>
          </a:r>
        </a:p>
        <a:p>
          <a:r>
            <a:rPr lang="en-GB" sz="800" noProof="0" dirty="0"/>
            <a:t>Disposal Ecology</a:t>
          </a:r>
        </a:p>
      </dgm:t>
    </dgm:pt>
    <dgm:pt modelId="{608F4189-CF2C-4F39-8700-461CB563CE20}" type="parTrans" cxnId="{C8705278-0D49-40E6-BB52-7BCD1110DEE8}">
      <dgm:prSet/>
      <dgm:spPr/>
      <dgm:t>
        <a:bodyPr/>
        <a:lstStyle/>
        <a:p>
          <a:endParaRPr lang="de-DE"/>
        </a:p>
      </dgm:t>
    </dgm:pt>
    <dgm:pt modelId="{AA8F513F-F496-469F-97D7-5A4FE32B4F78}" type="sibTrans" cxnId="{C8705278-0D49-40E6-BB52-7BCD1110DEE8}">
      <dgm:prSet/>
      <dgm:spPr/>
      <dgm:t>
        <a:bodyPr/>
        <a:lstStyle/>
        <a:p>
          <a:endParaRPr lang="de-DE"/>
        </a:p>
      </dgm:t>
    </dgm:pt>
    <dgm:pt modelId="{49EE460F-C7B8-47AE-BEA2-BDDDA84684E8}">
      <dgm:prSet phldrT="[Text]" custT="1"/>
      <dgm:spPr>
        <a:solidFill>
          <a:srgbClr val="FFFF00">
            <a:alpha val="50000"/>
          </a:srgbClr>
        </a:solidFill>
      </dgm:spPr>
      <dgm:t>
        <a:bodyPr/>
        <a:lstStyle/>
        <a:p>
          <a:r>
            <a:rPr lang="en-GB" sz="1400" noProof="0" dirty="0"/>
            <a:t>Social Sustainability Along the Textile Value Chain</a:t>
          </a:r>
        </a:p>
      </dgm:t>
    </dgm:pt>
    <dgm:pt modelId="{E657BB60-9C45-4511-A684-E475756B9444}" type="parTrans" cxnId="{784B4BA2-68CB-4C7A-8BA2-B6B729337662}">
      <dgm:prSet/>
      <dgm:spPr/>
      <dgm:t>
        <a:bodyPr/>
        <a:lstStyle/>
        <a:p>
          <a:endParaRPr lang="de-DE"/>
        </a:p>
      </dgm:t>
    </dgm:pt>
    <dgm:pt modelId="{E1D855BF-F4C9-4CCE-AC53-60A148CECE02}" type="sibTrans" cxnId="{784B4BA2-68CB-4C7A-8BA2-B6B729337662}">
      <dgm:prSet/>
      <dgm:spPr/>
      <dgm:t>
        <a:bodyPr/>
        <a:lstStyle/>
        <a:p>
          <a:endParaRPr lang="de-DE"/>
        </a:p>
      </dgm:t>
    </dgm:pt>
    <dgm:pt modelId="{5A904DF7-1947-4257-8945-B8E9B90A928E}">
      <dgm:prSet phldrT="[Text]" custT="1"/>
      <dgm:spPr/>
      <dgm:t>
        <a:bodyPr/>
        <a:lstStyle/>
        <a:p>
          <a:r>
            <a:rPr lang="en-GB" sz="1400" noProof="0" dirty="0"/>
            <a:t>Economy:</a:t>
          </a:r>
        </a:p>
        <a:p>
          <a:r>
            <a:rPr lang="en-GB" sz="800" noProof="0" dirty="0"/>
            <a:t>Natural Fibre Production</a:t>
          </a:r>
        </a:p>
        <a:p>
          <a:r>
            <a:rPr lang="en-GB" sz="800" noProof="0" dirty="0"/>
            <a:t>Man-made Fibre Production</a:t>
          </a:r>
        </a:p>
        <a:p>
          <a:r>
            <a:rPr lang="en-GB" sz="800" noProof="0" dirty="0"/>
            <a:t>Textile and Fashion Industry</a:t>
          </a:r>
        </a:p>
        <a:p>
          <a:r>
            <a:rPr lang="en-GB" sz="800" noProof="0" dirty="0"/>
            <a:t>Textile and Fashion Trade</a:t>
          </a:r>
        </a:p>
        <a:p>
          <a:r>
            <a:rPr lang="en-GB" sz="800" noProof="0" dirty="0"/>
            <a:t>Used Clothing Market, Textile Recycling and Disposal</a:t>
          </a:r>
        </a:p>
        <a:p>
          <a:endParaRPr lang="en-GB" sz="800" noProof="0" dirty="0"/>
        </a:p>
      </dgm:t>
    </dgm:pt>
    <dgm:pt modelId="{24E265B3-F45A-426D-A76B-E90D0BFA12A6}" type="parTrans" cxnId="{7AB1E081-8AF8-4097-BC62-FCECE75E6892}">
      <dgm:prSet/>
      <dgm:spPr/>
      <dgm:t>
        <a:bodyPr/>
        <a:lstStyle/>
        <a:p>
          <a:endParaRPr lang="de-DE"/>
        </a:p>
      </dgm:t>
    </dgm:pt>
    <dgm:pt modelId="{02D73F3E-4AB7-41CE-A840-73D2A9592D95}" type="sibTrans" cxnId="{7AB1E081-8AF8-4097-BC62-FCECE75E6892}">
      <dgm:prSet/>
      <dgm:spPr/>
      <dgm:t>
        <a:bodyPr/>
        <a:lstStyle/>
        <a:p>
          <a:endParaRPr lang="de-DE"/>
        </a:p>
      </dgm:t>
    </dgm:pt>
    <dgm:pt modelId="{C0036E32-DCD1-4E71-86BD-8B2D41857211}" type="pres">
      <dgm:prSet presAssocID="{89577AB9-3BC6-458B-92A9-35E1F16272DB}" presName="compositeShape" presStyleCnt="0">
        <dgm:presLayoutVars>
          <dgm:chMax val="7"/>
          <dgm:dir/>
          <dgm:resizeHandles val="exact"/>
        </dgm:presLayoutVars>
      </dgm:prSet>
      <dgm:spPr/>
    </dgm:pt>
    <dgm:pt modelId="{59F04FCE-4011-4D22-B374-F4AE87924465}" type="pres">
      <dgm:prSet presAssocID="{2B2C2DE8-1F95-4654-8C68-444DC16543F2}" presName="circ1" presStyleLbl="vennNode1" presStyleIdx="0" presStyleCnt="3"/>
      <dgm:spPr/>
    </dgm:pt>
    <dgm:pt modelId="{77734349-478D-48A7-8E6F-988922BF1A38}" type="pres">
      <dgm:prSet presAssocID="{2B2C2DE8-1F95-4654-8C68-444DC16543F2}" presName="circ1Tx" presStyleLbl="revTx" presStyleIdx="0" presStyleCnt="0">
        <dgm:presLayoutVars>
          <dgm:chMax val="0"/>
          <dgm:chPref val="0"/>
          <dgm:bulletEnabled val="1"/>
        </dgm:presLayoutVars>
      </dgm:prSet>
      <dgm:spPr/>
    </dgm:pt>
    <dgm:pt modelId="{54C82C86-2026-4331-943A-D42B9C93CF0C}" type="pres">
      <dgm:prSet presAssocID="{49EE460F-C7B8-47AE-BEA2-BDDDA84684E8}" presName="circ2" presStyleLbl="vennNode1" presStyleIdx="1" presStyleCnt="3"/>
      <dgm:spPr/>
    </dgm:pt>
    <dgm:pt modelId="{17102F58-D6AE-487E-BC02-76F4729F5018}" type="pres">
      <dgm:prSet presAssocID="{49EE460F-C7B8-47AE-BEA2-BDDDA84684E8}" presName="circ2Tx" presStyleLbl="revTx" presStyleIdx="0" presStyleCnt="0">
        <dgm:presLayoutVars>
          <dgm:chMax val="0"/>
          <dgm:chPref val="0"/>
          <dgm:bulletEnabled val="1"/>
        </dgm:presLayoutVars>
      </dgm:prSet>
      <dgm:spPr/>
    </dgm:pt>
    <dgm:pt modelId="{AD41C997-186A-4FE7-887D-98D5DC06D81D}" type="pres">
      <dgm:prSet presAssocID="{5A904DF7-1947-4257-8945-B8E9B90A928E}" presName="circ3" presStyleLbl="vennNode1" presStyleIdx="2" presStyleCnt="3"/>
      <dgm:spPr/>
    </dgm:pt>
    <dgm:pt modelId="{8874ED29-508B-460B-A4A4-93ADC255FA0E}" type="pres">
      <dgm:prSet presAssocID="{5A904DF7-1947-4257-8945-B8E9B90A928E}" presName="circ3Tx" presStyleLbl="revTx" presStyleIdx="0" presStyleCnt="0">
        <dgm:presLayoutVars>
          <dgm:chMax val="0"/>
          <dgm:chPref val="0"/>
          <dgm:bulletEnabled val="1"/>
        </dgm:presLayoutVars>
      </dgm:prSet>
      <dgm:spPr/>
    </dgm:pt>
  </dgm:ptLst>
  <dgm:cxnLst>
    <dgm:cxn modelId="{26D4D72F-78C2-4720-94F0-AA54605B8D8C}" type="presOf" srcId="{49EE460F-C7B8-47AE-BEA2-BDDDA84684E8}" destId="{17102F58-D6AE-487E-BC02-76F4729F5018}" srcOrd="1" destOrd="0" presId="urn:microsoft.com/office/officeart/2005/8/layout/venn1"/>
    <dgm:cxn modelId="{C72A663F-2B85-4059-B40A-ABE1AADC4302}" type="presOf" srcId="{2B2C2DE8-1F95-4654-8C68-444DC16543F2}" destId="{59F04FCE-4011-4D22-B374-F4AE87924465}" srcOrd="0" destOrd="0" presId="urn:microsoft.com/office/officeart/2005/8/layout/venn1"/>
    <dgm:cxn modelId="{35AC115F-EE9A-450F-8110-B93E050B0040}" type="presOf" srcId="{5A904DF7-1947-4257-8945-B8E9B90A928E}" destId="{AD41C997-186A-4FE7-887D-98D5DC06D81D}" srcOrd="0" destOrd="0" presId="urn:microsoft.com/office/officeart/2005/8/layout/venn1"/>
    <dgm:cxn modelId="{07EEDF6B-DCFC-4188-B72A-EBB1258C0298}" type="presOf" srcId="{49EE460F-C7B8-47AE-BEA2-BDDDA84684E8}" destId="{54C82C86-2026-4331-943A-D42B9C93CF0C}" srcOrd="0" destOrd="0" presId="urn:microsoft.com/office/officeart/2005/8/layout/venn1"/>
    <dgm:cxn modelId="{C8705278-0D49-40E6-BB52-7BCD1110DEE8}" srcId="{89577AB9-3BC6-458B-92A9-35E1F16272DB}" destId="{2B2C2DE8-1F95-4654-8C68-444DC16543F2}" srcOrd="0" destOrd="0" parTransId="{608F4189-CF2C-4F39-8700-461CB563CE20}" sibTransId="{AA8F513F-F496-469F-97D7-5A4FE32B4F78}"/>
    <dgm:cxn modelId="{9F78387B-DAE3-433A-BA69-A8A233459B80}" type="presOf" srcId="{5A904DF7-1947-4257-8945-B8E9B90A928E}" destId="{8874ED29-508B-460B-A4A4-93ADC255FA0E}" srcOrd="1" destOrd="0" presId="urn:microsoft.com/office/officeart/2005/8/layout/venn1"/>
    <dgm:cxn modelId="{7AB1E081-8AF8-4097-BC62-FCECE75E6892}" srcId="{89577AB9-3BC6-458B-92A9-35E1F16272DB}" destId="{5A904DF7-1947-4257-8945-B8E9B90A928E}" srcOrd="2" destOrd="0" parTransId="{24E265B3-F45A-426D-A76B-E90D0BFA12A6}" sibTransId="{02D73F3E-4AB7-41CE-A840-73D2A9592D95}"/>
    <dgm:cxn modelId="{784B4BA2-68CB-4C7A-8BA2-B6B729337662}" srcId="{89577AB9-3BC6-458B-92A9-35E1F16272DB}" destId="{49EE460F-C7B8-47AE-BEA2-BDDDA84684E8}" srcOrd="1" destOrd="0" parTransId="{E657BB60-9C45-4511-A684-E475756B9444}" sibTransId="{E1D855BF-F4C9-4CCE-AC53-60A148CECE02}"/>
    <dgm:cxn modelId="{05D82CC2-10D8-409A-A0A1-3DF612E32815}" type="presOf" srcId="{2B2C2DE8-1F95-4654-8C68-444DC16543F2}" destId="{77734349-478D-48A7-8E6F-988922BF1A38}" srcOrd="1" destOrd="0" presId="urn:microsoft.com/office/officeart/2005/8/layout/venn1"/>
    <dgm:cxn modelId="{9EC24AFA-2D81-45DC-8CE5-E5B11C954727}" type="presOf" srcId="{89577AB9-3BC6-458B-92A9-35E1F16272DB}" destId="{C0036E32-DCD1-4E71-86BD-8B2D41857211}" srcOrd="0" destOrd="0" presId="urn:microsoft.com/office/officeart/2005/8/layout/venn1"/>
    <dgm:cxn modelId="{B8A85D8E-E04E-4316-9027-348769256E2B}" type="presParOf" srcId="{C0036E32-DCD1-4E71-86BD-8B2D41857211}" destId="{59F04FCE-4011-4D22-B374-F4AE87924465}" srcOrd="0" destOrd="0" presId="urn:microsoft.com/office/officeart/2005/8/layout/venn1"/>
    <dgm:cxn modelId="{5B28FB25-040B-466C-B3C5-2EF1B17B2B76}" type="presParOf" srcId="{C0036E32-DCD1-4E71-86BD-8B2D41857211}" destId="{77734349-478D-48A7-8E6F-988922BF1A38}" srcOrd="1" destOrd="0" presId="urn:microsoft.com/office/officeart/2005/8/layout/venn1"/>
    <dgm:cxn modelId="{C9A16363-2D33-4AEB-8E80-0EE015F8464D}" type="presParOf" srcId="{C0036E32-DCD1-4E71-86BD-8B2D41857211}" destId="{54C82C86-2026-4331-943A-D42B9C93CF0C}" srcOrd="2" destOrd="0" presId="urn:microsoft.com/office/officeart/2005/8/layout/venn1"/>
    <dgm:cxn modelId="{1A86282D-BF8F-49F8-AFA6-781C7654D77F}" type="presParOf" srcId="{C0036E32-DCD1-4E71-86BD-8B2D41857211}" destId="{17102F58-D6AE-487E-BC02-76F4729F5018}" srcOrd="3" destOrd="0" presId="urn:microsoft.com/office/officeart/2005/8/layout/venn1"/>
    <dgm:cxn modelId="{2D794E78-5AC1-4137-9E29-15B5C3499FA9}" type="presParOf" srcId="{C0036E32-DCD1-4E71-86BD-8B2D41857211}" destId="{AD41C997-186A-4FE7-887D-98D5DC06D81D}" srcOrd="4" destOrd="0" presId="urn:microsoft.com/office/officeart/2005/8/layout/venn1"/>
    <dgm:cxn modelId="{C21FBE5B-82F4-41DF-ABA9-31D17955CF36}" type="presParOf" srcId="{C0036E32-DCD1-4E71-86BD-8B2D41857211}" destId="{8874ED29-508B-460B-A4A4-93ADC255FA0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46D9A1-7A7A-429B-8AA0-B69AC7E67C8A}"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de-DE"/>
        </a:p>
      </dgm:t>
    </dgm:pt>
    <dgm:pt modelId="{7FE4604B-FEF1-4056-BF9D-47C52F30CF80}">
      <dgm:prSet phldrT="[Text]"/>
      <dgm:spPr>
        <a:solidFill>
          <a:srgbClr val="92D050"/>
        </a:solidFill>
      </dgm:spPr>
      <dgm:t>
        <a:bodyPr/>
        <a:lstStyle/>
        <a:p>
          <a:r>
            <a:rPr lang="en-GB" altLang="de-DE" b="1" dirty="0">
              <a:solidFill>
                <a:srgbClr val="00B050"/>
              </a:solidFill>
              <a:latin typeface="+mn-lt"/>
            </a:rPr>
            <a:t>Production Ecology </a:t>
          </a:r>
          <a:endParaRPr lang="de-DE" dirty="0"/>
        </a:p>
      </dgm:t>
    </dgm:pt>
    <dgm:pt modelId="{8F6B2E82-F82C-4061-8C4A-836A5A48427E}" type="parTrans" cxnId="{2C1186A8-3261-4F11-80D7-D5FC537A94CD}">
      <dgm:prSet/>
      <dgm:spPr/>
      <dgm:t>
        <a:bodyPr/>
        <a:lstStyle/>
        <a:p>
          <a:endParaRPr lang="de-DE"/>
        </a:p>
      </dgm:t>
    </dgm:pt>
    <dgm:pt modelId="{40840DEC-8FD6-4345-B0F6-2F113A373059}" type="sibTrans" cxnId="{2C1186A8-3261-4F11-80D7-D5FC537A94CD}">
      <dgm:prSet/>
      <dgm:spPr/>
      <dgm:t>
        <a:bodyPr/>
        <a:lstStyle/>
        <a:p>
          <a:endParaRPr lang="de-DE"/>
        </a:p>
      </dgm:t>
    </dgm:pt>
    <dgm:pt modelId="{2A0CEDBC-B839-4AE2-B812-0EA47ED49A12}">
      <dgm:prSet phldrT="[Text]" custT="1"/>
      <dgm:spPr>
        <a:ln>
          <a:solidFill>
            <a:schemeClr val="accent6"/>
          </a:solidFill>
        </a:ln>
      </dgm:spPr>
      <dgm:t>
        <a:bodyPr/>
        <a:lstStyle/>
        <a:p>
          <a:r>
            <a:rPr lang="en-GB" altLang="de-DE" sz="800" b="1" dirty="0">
              <a:solidFill>
                <a:srgbClr val="00B050"/>
              </a:solidFill>
              <a:latin typeface="+mn-lt"/>
            </a:rPr>
            <a:t>Production Ecology:</a:t>
          </a:r>
          <a:r>
            <a:rPr lang="en-GB" altLang="de-DE" sz="800" b="1" dirty="0">
              <a:latin typeface="+mn-lt"/>
            </a:rPr>
            <a:t> environmental relevance (output of energy, raw materials, emissions to air, water and soil, residues, etc.) of the textile value chain.</a:t>
          </a:r>
          <a:endParaRPr lang="de-DE" sz="800" b="1" dirty="0"/>
        </a:p>
      </dgm:t>
    </dgm:pt>
    <dgm:pt modelId="{719AD611-3ABA-4FAF-8722-CDF24DD6FBF0}" type="parTrans" cxnId="{7B8685FD-E1CA-4F1C-B196-C2A17A46146D}">
      <dgm:prSet/>
      <dgm:spPr/>
      <dgm:t>
        <a:bodyPr/>
        <a:lstStyle/>
        <a:p>
          <a:endParaRPr lang="de-DE"/>
        </a:p>
      </dgm:t>
    </dgm:pt>
    <dgm:pt modelId="{EC018F9D-A2BC-4CDE-AC59-5B2445FC180C}" type="sibTrans" cxnId="{7B8685FD-E1CA-4F1C-B196-C2A17A46146D}">
      <dgm:prSet/>
      <dgm:spPr/>
      <dgm:t>
        <a:bodyPr/>
        <a:lstStyle/>
        <a:p>
          <a:endParaRPr lang="de-DE"/>
        </a:p>
      </dgm:t>
    </dgm:pt>
    <dgm:pt modelId="{56329014-0354-4E7E-8289-C2CF1DE06688}">
      <dgm:prSet phldrT="[Text]"/>
      <dgm:spPr>
        <a:solidFill>
          <a:srgbClr val="92D050"/>
        </a:solidFill>
      </dgm:spPr>
      <dgm:t>
        <a:bodyPr/>
        <a:lstStyle/>
        <a:p>
          <a:r>
            <a:rPr lang="en-GB" altLang="de-DE" b="1" dirty="0">
              <a:solidFill>
                <a:srgbClr val="00B050"/>
              </a:solidFill>
              <a:latin typeface="+mn-lt"/>
            </a:rPr>
            <a:t>Human Ecology </a:t>
          </a:r>
          <a:endParaRPr lang="de-DE" dirty="0"/>
        </a:p>
      </dgm:t>
    </dgm:pt>
    <dgm:pt modelId="{74FEE824-F9FE-4693-A423-D38D4FEBC62F}" type="parTrans" cxnId="{07F2A4DF-3B68-423C-BE7B-8AD41906B14A}">
      <dgm:prSet/>
      <dgm:spPr/>
      <dgm:t>
        <a:bodyPr/>
        <a:lstStyle/>
        <a:p>
          <a:endParaRPr lang="de-DE"/>
        </a:p>
      </dgm:t>
    </dgm:pt>
    <dgm:pt modelId="{49928470-8075-4C16-9DFA-CA49F9AAC193}" type="sibTrans" cxnId="{07F2A4DF-3B68-423C-BE7B-8AD41906B14A}">
      <dgm:prSet/>
      <dgm:spPr/>
      <dgm:t>
        <a:bodyPr/>
        <a:lstStyle/>
        <a:p>
          <a:endParaRPr lang="de-DE"/>
        </a:p>
      </dgm:t>
    </dgm:pt>
    <dgm:pt modelId="{6701D442-CFFA-41E6-BAEB-79823C2B8136}">
      <dgm:prSet phldrT="[Text]"/>
      <dgm:spPr>
        <a:ln>
          <a:solidFill>
            <a:schemeClr val="accent6"/>
          </a:solidFill>
        </a:ln>
      </dgm:spPr>
      <dgm:t>
        <a:bodyPr/>
        <a:lstStyle/>
        <a:p>
          <a:endParaRPr lang="de-DE" sz="700" dirty="0"/>
        </a:p>
      </dgm:t>
    </dgm:pt>
    <dgm:pt modelId="{D76F6AF9-AB92-4510-B0F6-434856997093}" type="parTrans" cxnId="{A3DFBB16-DFCE-4D42-B18F-42E054780AA0}">
      <dgm:prSet/>
      <dgm:spPr/>
      <dgm:t>
        <a:bodyPr/>
        <a:lstStyle/>
        <a:p>
          <a:endParaRPr lang="de-DE"/>
        </a:p>
      </dgm:t>
    </dgm:pt>
    <dgm:pt modelId="{E466B193-92F2-4D93-907A-2349B5FCAF08}" type="sibTrans" cxnId="{A3DFBB16-DFCE-4D42-B18F-42E054780AA0}">
      <dgm:prSet/>
      <dgm:spPr/>
      <dgm:t>
        <a:bodyPr/>
        <a:lstStyle/>
        <a:p>
          <a:endParaRPr lang="de-DE"/>
        </a:p>
      </dgm:t>
    </dgm:pt>
    <dgm:pt modelId="{1A833218-AA54-4343-88E8-B4C00A79CEF7}">
      <dgm:prSet phldrT="[Text]"/>
      <dgm:spPr>
        <a:solidFill>
          <a:srgbClr val="92D050"/>
        </a:solidFill>
      </dgm:spPr>
      <dgm:t>
        <a:bodyPr/>
        <a:lstStyle/>
        <a:p>
          <a:r>
            <a:rPr lang="de-DE" b="1" dirty="0">
              <a:solidFill>
                <a:srgbClr val="00B050"/>
              </a:solidFill>
            </a:rPr>
            <a:t>Disposal Ecology</a:t>
          </a:r>
        </a:p>
      </dgm:t>
    </dgm:pt>
    <dgm:pt modelId="{92413C05-6C9D-47C0-AC62-3CB0FE8423F5}" type="parTrans" cxnId="{FCBA15A2-FD12-47E7-9B04-A6C6173AE18E}">
      <dgm:prSet/>
      <dgm:spPr/>
      <dgm:t>
        <a:bodyPr/>
        <a:lstStyle/>
        <a:p>
          <a:endParaRPr lang="de-DE"/>
        </a:p>
      </dgm:t>
    </dgm:pt>
    <dgm:pt modelId="{687E086F-9A42-43DE-B35D-AC9388FA0625}" type="sibTrans" cxnId="{FCBA15A2-FD12-47E7-9B04-A6C6173AE18E}">
      <dgm:prSet/>
      <dgm:spPr/>
      <dgm:t>
        <a:bodyPr/>
        <a:lstStyle/>
        <a:p>
          <a:endParaRPr lang="de-DE"/>
        </a:p>
      </dgm:t>
    </dgm:pt>
    <dgm:pt modelId="{BF770F64-FE13-40C9-87F2-A472DEFDA60A}">
      <dgm:prSet phldrT="[Text]"/>
      <dgm:spPr>
        <a:solidFill>
          <a:srgbClr val="92D050"/>
        </a:solidFill>
      </dgm:spPr>
      <dgm:t>
        <a:bodyPr/>
        <a:lstStyle/>
        <a:p>
          <a:r>
            <a:rPr lang="en-GB" altLang="de-DE" b="1" dirty="0">
              <a:solidFill>
                <a:srgbClr val="00B050"/>
              </a:solidFill>
              <a:latin typeface="+mn-lt"/>
            </a:rPr>
            <a:t>End-User Ecology </a:t>
          </a:r>
          <a:endParaRPr lang="de-DE" dirty="0"/>
        </a:p>
      </dgm:t>
    </dgm:pt>
    <dgm:pt modelId="{2E751BFF-D641-4390-AEB2-78DA96F27807}" type="parTrans" cxnId="{4F997694-7B62-429A-920F-00ADE2AF0979}">
      <dgm:prSet/>
      <dgm:spPr/>
      <dgm:t>
        <a:bodyPr/>
        <a:lstStyle/>
        <a:p>
          <a:endParaRPr lang="de-DE"/>
        </a:p>
      </dgm:t>
    </dgm:pt>
    <dgm:pt modelId="{95C79AD4-1627-477A-9E8F-AB71F2464453}" type="sibTrans" cxnId="{4F997694-7B62-429A-920F-00ADE2AF0979}">
      <dgm:prSet/>
      <dgm:spPr/>
      <dgm:t>
        <a:bodyPr/>
        <a:lstStyle/>
        <a:p>
          <a:endParaRPr lang="de-DE"/>
        </a:p>
      </dgm:t>
    </dgm:pt>
    <dgm:pt modelId="{4693C626-1FCF-4557-8F63-C38A76FC7567}">
      <dgm:prSet phldrT="[Text]" custT="1"/>
      <dgm:spPr>
        <a:ln>
          <a:solidFill>
            <a:schemeClr val="accent6"/>
          </a:solidFill>
        </a:ln>
      </dgm:spPr>
      <dgm:t>
        <a:bodyPr/>
        <a:lstStyle/>
        <a:p>
          <a:r>
            <a:rPr lang="en-GB" altLang="de-DE" sz="800" b="1" dirty="0">
              <a:solidFill>
                <a:srgbClr val="00B050"/>
              </a:solidFill>
              <a:latin typeface="+mn-lt"/>
            </a:rPr>
            <a:t>End-User Ecology:</a:t>
          </a:r>
          <a:r>
            <a:rPr lang="en-GB" altLang="de-DE" sz="800" b="1" dirty="0">
              <a:latin typeface="+mn-lt"/>
            </a:rPr>
            <a:t> utilisation phase of textiles and environmental impact of washing, cleaning and other processes of textile care. </a:t>
          </a:r>
          <a:endParaRPr lang="de-DE" sz="800" b="1" dirty="0"/>
        </a:p>
      </dgm:t>
    </dgm:pt>
    <dgm:pt modelId="{FA526D74-F296-4534-8F7F-054AEF897A66}" type="parTrans" cxnId="{ECD34D33-D61C-4048-B3BA-F6FB832CC62F}">
      <dgm:prSet/>
      <dgm:spPr/>
      <dgm:t>
        <a:bodyPr/>
        <a:lstStyle/>
        <a:p>
          <a:endParaRPr lang="de-DE"/>
        </a:p>
      </dgm:t>
    </dgm:pt>
    <dgm:pt modelId="{86BA3A5D-E603-4E61-930D-091832B26FCD}" type="sibTrans" cxnId="{ECD34D33-D61C-4048-B3BA-F6FB832CC62F}">
      <dgm:prSet/>
      <dgm:spPr/>
      <dgm:t>
        <a:bodyPr/>
        <a:lstStyle/>
        <a:p>
          <a:endParaRPr lang="de-DE"/>
        </a:p>
      </dgm:t>
    </dgm:pt>
    <dgm:pt modelId="{ABB9AFBF-1BDF-4699-86C7-6C63A5C1CB44}">
      <dgm:prSet custT="1"/>
      <dgm:spPr>
        <a:ln>
          <a:solidFill>
            <a:schemeClr val="accent6"/>
          </a:solidFill>
        </a:ln>
      </dgm:spPr>
      <dgm:t>
        <a:bodyPr/>
        <a:lstStyle/>
        <a:p>
          <a:r>
            <a:rPr lang="en-GB" altLang="de-DE" sz="800" b="1" dirty="0">
              <a:solidFill>
                <a:srgbClr val="00B050"/>
              </a:solidFill>
              <a:latin typeface="+mn-lt"/>
            </a:rPr>
            <a:t>Human Ecology:</a:t>
          </a:r>
          <a:br>
            <a:rPr lang="en-GB" altLang="de-DE" sz="800" b="1" dirty="0">
              <a:solidFill>
                <a:srgbClr val="00B050"/>
              </a:solidFill>
              <a:latin typeface="+mn-lt"/>
            </a:rPr>
          </a:br>
          <a:r>
            <a:rPr lang="en-GB" altLang="de-DE" sz="800" b="1" dirty="0">
              <a:latin typeface="+mn-lt"/>
            </a:rPr>
            <a:t>effects of textiles and their chemical ingredients on human health and well-being.</a:t>
          </a:r>
        </a:p>
      </dgm:t>
    </dgm:pt>
    <dgm:pt modelId="{3D2B648B-9940-4A38-8EE2-7BFFF9EF7CB1}" type="parTrans" cxnId="{46F98047-6954-44D1-AD49-91A6F463CECD}">
      <dgm:prSet/>
      <dgm:spPr/>
      <dgm:t>
        <a:bodyPr/>
        <a:lstStyle/>
        <a:p>
          <a:endParaRPr lang="de-DE"/>
        </a:p>
      </dgm:t>
    </dgm:pt>
    <dgm:pt modelId="{C6CB38B2-DCC6-40C2-9E31-F312BEB5C5FA}" type="sibTrans" cxnId="{46F98047-6954-44D1-AD49-91A6F463CECD}">
      <dgm:prSet/>
      <dgm:spPr/>
      <dgm:t>
        <a:bodyPr/>
        <a:lstStyle/>
        <a:p>
          <a:endParaRPr lang="de-DE"/>
        </a:p>
      </dgm:t>
    </dgm:pt>
    <dgm:pt modelId="{A5D3F5DD-C0BE-4930-959A-48B3B2366CAE}">
      <dgm:prSet phldrT="[Text]"/>
      <dgm:spPr>
        <a:ln>
          <a:solidFill>
            <a:schemeClr val="accent6"/>
          </a:solidFill>
        </a:ln>
      </dgm:spPr>
      <dgm:t>
        <a:bodyPr/>
        <a:lstStyle/>
        <a:p>
          <a:endParaRPr lang="de-DE" sz="700" dirty="0"/>
        </a:p>
      </dgm:t>
    </dgm:pt>
    <dgm:pt modelId="{01F3029C-6EAD-413B-9C1F-38C6D41F9475}" type="parTrans" cxnId="{6B7A0BFF-B3A0-4B89-BEA0-55FCB46E1DC9}">
      <dgm:prSet/>
      <dgm:spPr/>
      <dgm:t>
        <a:bodyPr/>
        <a:lstStyle/>
        <a:p>
          <a:endParaRPr lang="de-DE"/>
        </a:p>
      </dgm:t>
    </dgm:pt>
    <dgm:pt modelId="{DD4E404F-D867-43DA-83D1-F936768E64E7}" type="sibTrans" cxnId="{6B7A0BFF-B3A0-4B89-BEA0-55FCB46E1DC9}">
      <dgm:prSet/>
      <dgm:spPr/>
      <dgm:t>
        <a:bodyPr/>
        <a:lstStyle/>
        <a:p>
          <a:endParaRPr lang="de-DE"/>
        </a:p>
      </dgm:t>
    </dgm:pt>
    <dgm:pt modelId="{AD951610-74C4-46EB-AE7B-F9661AACAF2A}">
      <dgm:prSet phldrT="[Text]" custT="1"/>
      <dgm:spPr>
        <a:ln>
          <a:solidFill>
            <a:schemeClr val="accent6"/>
          </a:solidFill>
        </a:ln>
      </dgm:spPr>
      <dgm:t>
        <a:bodyPr/>
        <a:lstStyle/>
        <a:p>
          <a:r>
            <a:rPr lang="en-GB" altLang="de-DE" sz="800" b="1" dirty="0">
              <a:solidFill>
                <a:srgbClr val="00B050"/>
              </a:solidFill>
              <a:latin typeface="+mn-lt"/>
            </a:rPr>
            <a:t>Disposal Ecology:</a:t>
          </a:r>
          <a:r>
            <a:rPr lang="en-GB" altLang="de-DE" sz="800" b="1" dirty="0">
              <a:latin typeface="+mn-lt"/>
            </a:rPr>
            <a:t> recycling (return to the use and production cycle) and disposal (incineration or landfilling)</a:t>
          </a:r>
          <a:r>
            <a:rPr lang="en-GB" altLang="de-DE" sz="700" b="1" dirty="0">
              <a:latin typeface="+mn-lt"/>
            </a:rPr>
            <a:t>.</a:t>
          </a:r>
          <a:endParaRPr lang="de-DE" sz="700" b="1" dirty="0"/>
        </a:p>
      </dgm:t>
    </dgm:pt>
    <dgm:pt modelId="{AF6B56DC-641E-45E6-AB3A-F4957789A752}" type="parTrans" cxnId="{A871D3BD-0B35-4BA0-A8A6-471DEF8D35C2}">
      <dgm:prSet/>
      <dgm:spPr/>
      <dgm:t>
        <a:bodyPr/>
        <a:lstStyle/>
        <a:p>
          <a:endParaRPr lang="de-DE"/>
        </a:p>
      </dgm:t>
    </dgm:pt>
    <dgm:pt modelId="{A5270147-B74E-4152-83C2-051C6F539E47}" type="sibTrans" cxnId="{A871D3BD-0B35-4BA0-A8A6-471DEF8D35C2}">
      <dgm:prSet/>
      <dgm:spPr/>
      <dgm:t>
        <a:bodyPr/>
        <a:lstStyle/>
        <a:p>
          <a:endParaRPr lang="de-DE"/>
        </a:p>
      </dgm:t>
    </dgm:pt>
    <dgm:pt modelId="{7B799E52-FA24-43DB-B559-47FA5AE19DD4}" type="pres">
      <dgm:prSet presAssocID="{3246D9A1-7A7A-429B-8AA0-B69AC7E67C8A}" presName="cycleMatrixDiagram" presStyleCnt="0">
        <dgm:presLayoutVars>
          <dgm:chMax val="1"/>
          <dgm:dir/>
          <dgm:animLvl val="lvl"/>
          <dgm:resizeHandles val="exact"/>
        </dgm:presLayoutVars>
      </dgm:prSet>
      <dgm:spPr/>
    </dgm:pt>
    <dgm:pt modelId="{4010132C-9AA1-4893-9546-D2EA32204479}" type="pres">
      <dgm:prSet presAssocID="{3246D9A1-7A7A-429B-8AA0-B69AC7E67C8A}" presName="children" presStyleCnt="0"/>
      <dgm:spPr/>
    </dgm:pt>
    <dgm:pt modelId="{4D1F5ACE-0125-4400-890C-B83C5D2048E8}" type="pres">
      <dgm:prSet presAssocID="{3246D9A1-7A7A-429B-8AA0-B69AC7E67C8A}" presName="child1group" presStyleCnt="0"/>
      <dgm:spPr/>
    </dgm:pt>
    <dgm:pt modelId="{B68D3E44-29A4-463F-B7E9-5B02A0E26B3B}" type="pres">
      <dgm:prSet presAssocID="{3246D9A1-7A7A-429B-8AA0-B69AC7E67C8A}" presName="child1" presStyleLbl="bgAcc1" presStyleIdx="0" presStyleCnt="4"/>
      <dgm:spPr/>
    </dgm:pt>
    <dgm:pt modelId="{591E2947-73A8-4FFE-A201-C42046AEE643}" type="pres">
      <dgm:prSet presAssocID="{3246D9A1-7A7A-429B-8AA0-B69AC7E67C8A}" presName="child1Text" presStyleLbl="bgAcc1" presStyleIdx="0" presStyleCnt="4">
        <dgm:presLayoutVars>
          <dgm:bulletEnabled val="1"/>
        </dgm:presLayoutVars>
      </dgm:prSet>
      <dgm:spPr/>
    </dgm:pt>
    <dgm:pt modelId="{FD8C29EB-B020-4426-B0AE-B849DB8955E1}" type="pres">
      <dgm:prSet presAssocID="{3246D9A1-7A7A-429B-8AA0-B69AC7E67C8A}" presName="child2group" presStyleCnt="0"/>
      <dgm:spPr/>
    </dgm:pt>
    <dgm:pt modelId="{1116B070-4036-4089-BFC3-C0881F17A1BB}" type="pres">
      <dgm:prSet presAssocID="{3246D9A1-7A7A-429B-8AA0-B69AC7E67C8A}" presName="child2" presStyleLbl="bgAcc1" presStyleIdx="1" presStyleCnt="4"/>
      <dgm:spPr/>
    </dgm:pt>
    <dgm:pt modelId="{F179FDA9-AE7C-4D13-B0BC-07F663FEF906}" type="pres">
      <dgm:prSet presAssocID="{3246D9A1-7A7A-429B-8AA0-B69AC7E67C8A}" presName="child2Text" presStyleLbl="bgAcc1" presStyleIdx="1" presStyleCnt="4">
        <dgm:presLayoutVars>
          <dgm:bulletEnabled val="1"/>
        </dgm:presLayoutVars>
      </dgm:prSet>
      <dgm:spPr/>
    </dgm:pt>
    <dgm:pt modelId="{540E90BC-93CD-4D37-8401-091F8E2D9A6E}" type="pres">
      <dgm:prSet presAssocID="{3246D9A1-7A7A-429B-8AA0-B69AC7E67C8A}" presName="child3group" presStyleCnt="0"/>
      <dgm:spPr/>
    </dgm:pt>
    <dgm:pt modelId="{6BE7EA9C-21CD-4720-8B99-89C0D477DD7C}" type="pres">
      <dgm:prSet presAssocID="{3246D9A1-7A7A-429B-8AA0-B69AC7E67C8A}" presName="child3" presStyleLbl="bgAcc1" presStyleIdx="2" presStyleCnt="4"/>
      <dgm:spPr/>
    </dgm:pt>
    <dgm:pt modelId="{4AE10B49-A359-4347-8BDC-D1978F3FEE17}" type="pres">
      <dgm:prSet presAssocID="{3246D9A1-7A7A-429B-8AA0-B69AC7E67C8A}" presName="child3Text" presStyleLbl="bgAcc1" presStyleIdx="2" presStyleCnt="4">
        <dgm:presLayoutVars>
          <dgm:bulletEnabled val="1"/>
        </dgm:presLayoutVars>
      </dgm:prSet>
      <dgm:spPr/>
    </dgm:pt>
    <dgm:pt modelId="{DABE1D7E-9F86-4BD7-B707-7AF6AC9EF1A8}" type="pres">
      <dgm:prSet presAssocID="{3246D9A1-7A7A-429B-8AA0-B69AC7E67C8A}" presName="child4group" presStyleCnt="0"/>
      <dgm:spPr/>
    </dgm:pt>
    <dgm:pt modelId="{4E8AB7F9-8030-484B-BF8F-5CFBF4F08BE7}" type="pres">
      <dgm:prSet presAssocID="{3246D9A1-7A7A-429B-8AA0-B69AC7E67C8A}" presName="child4" presStyleLbl="bgAcc1" presStyleIdx="3" presStyleCnt="4"/>
      <dgm:spPr/>
    </dgm:pt>
    <dgm:pt modelId="{6F6DFE9F-C58C-4E84-8B69-663E0CFBF2E9}" type="pres">
      <dgm:prSet presAssocID="{3246D9A1-7A7A-429B-8AA0-B69AC7E67C8A}" presName="child4Text" presStyleLbl="bgAcc1" presStyleIdx="3" presStyleCnt="4">
        <dgm:presLayoutVars>
          <dgm:bulletEnabled val="1"/>
        </dgm:presLayoutVars>
      </dgm:prSet>
      <dgm:spPr/>
    </dgm:pt>
    <dgm:pt modelId="{46B64D48-A9D1-4782-A1C2-FB52FDEF0538}" type="pres">
      <dgm:prSet presAssocID="{3246D9A1-7A7A-429B-8AA0-B69AC7E67C8A}" presName="childPlaceholder" presStyleCnt="0"/>
      <dgm:spPr/>
    </dgm:pt>
    <dgm:pt modelId="{50C7B1E7-381A-4BAC-ADB8-58EA1CFE8779}" type="pres">
      <dgm:prSet presAssocID="{3246D9A1-7A7A-429B-8AA0-B69AC7E67C8A}" presName="circle" presStyleCnt="0"/>
      <dgm:spPr/>
    </dgm:pt>
    <dgm:pt modelId="{7256E4F2-AB2D-440D-AA02-EDDB06473947}" type="pres">
      <dgm:prSet presAssocID="{3246D9A1-7A7A-429B-8AA0-B69AC7E67C8A}" presName="quadrant1" presStyleLbl="node1" presStyleIdx="0" presStyleCnt="4">
        <dgm:presLayoutVars>
          <dgm:chMax val="1"/>
          <dgm:bulletEnabled val="1"/>
        </dgm:presLayoutVars>
      </dgm:prSet>
      <dgm:spPr/>
    </dgm:pt>
    <dgm:pt modelId="{5FC0957C-A229-4D25-A6F4-90A7664F3418}" type="pres">
      <dgm:prSet presAssocID="{3246D9A1-7A7A-429B-8AA0-B69AC7E67C8A}" presName="quadrant2" presStyleLbl="node1" presStyleIdx="1" presStyleCnt="4" custLinFactNeighborX="-437" custLinFactNeighborY="-129">
        <dgm:presLayoutVars>
          <dgm:chMax val="1"/>
          <dgm:bulletEnabled val="1"/>
        </dgm:presLayoutVars>
      </dgm:prSet>
      <dgm:spPr/>
    </dgm:pt>
    <dgm:pt modelId="{37F5AA2E-2D3B-46F4-94FB-39D6D7BEE476}" type="pres">
      <dgm:prSet presAssocID="{3246D9A1-7A7A-429B-8AA0-B69AC7E67C8A}" presName="quadrant3" presStyleLbl="node1" presStyleIdx="2" presStyleCnt="4">
        <dgm:presLayoutVars>
          <dgm:chMax val="1"/>
          <dgm:bulletEnabled val="1"/>
        </dgm:presLayoutVars>
      </dgm:prSet>
      <dgm:spPr/>
    </dgm:pt>
    <dgm:pt modelId="{D77C4F4B-C3B5-4049-838E-8BB26C47DD41}" type="pres">
      <dgm:prSet presAssocID="{3246D9A1-7A7A-429B-8AA0-B69AC7E67C8A}" presName="quadrant4" presStyleLbl="node1" presStyleIdx="3" presStyleCnt="4">
        <dgm:presLayoutVars>
          <dgm:chMax val="1"/>
          <dgm:bulletEnabled val="1"/>
        </dgm:presLayoutVars>
      </dgm:prSet>
      <dgm:spPr/>
    </dgm:pt>
    <dgm:pt modelId="{017CF7AF-7694-43F4-AFA1-C00FA8C598C4}" type="pres">
      <dgm:prSet presAssocID="{3246D9A1-7A7A-429B-8AA0-B69AC7E67C8A}" presName="quadrantPlaceholder" presStyleCnt="0"/>
      <dgm:spPr/>
    </dgm:pt>
    <dgm:pt modelId="{65EA4EAE-6FD4-4BA5-B258-B152CC6D3488}" type="pres">
      <dgm:prSet presAssocID="{3246D9A1-7A7A-429B-8AA0-B69AC7E67C8A}" presName="center1" presStyleLbl="fgShp" presStyleIdx="0" presStyleCnt="2"/>
      <dgm:spPr>
        <a:solidFill>
          <a:srgbClr val="00B050"/>
        </a:solidFill>
      </dgm:spPr>
    </dgm:pt>
    <dgm:pt modelId="{03ABFAB1-2598-4B1A-B5AA-998680070919}" type="pres">
      <dgm:prSet presAssocID="{3246D9A1-7A7A-429B-8AA0-B69AC7E67C8A}" presName="center2" presStyleLbl="fgShp" presStyleIdx="1" presStyleCnt="2"/>
      <dgm:spPr>
        <a:solidFill>
          <a:srgbClr val="00B050"/>
        </a:solidFill>
      </dgm:spPr>
    </dgm:pt>
  </dgm:ptLst>
  <dgm:cxnLst>
    <dgm:cxn modelId="{A874760A-EED0-42F1-A0FB-1E26C7310185}" type="presOf" srcId="{2A0CEDBC-B839-4AE2-B812-0EA47ED49A12}" destId="{591E2947-73A8-4FFE-A201-C42046AEE643}" srcOrd="1" destOrd="0" presId="urn:microsoft.com/office/officeart/2005/8/layout/cycle4"/>
    <dgm:cxn modelId="{0B8E1D0F-BDA2-4388-8EC3-C87CD2FF0DA8}" type="presOf" srcId="{A5D3F5DD-C0BE-4930-959A-48B3B2366CAE}" destId="{4AE10B49-A359-4347-8BDC-D1978F3FEE17}" srcOrd="1" destOrd="0" presId="urn:microsoft.com/office/officeart/2005/8/layout/cycle4"/>
    <dgm:cxn modelId="{67DF6511-74F1-4AAD-9F94-B012AB2C5467}" type="presOf" srcId="{ABB9AFBF-1BDF-4699-86C7-6C63A5C1CB44}" destId="{F179FDA9-AE7C-4D13-B0BC-07F663FEF906}" srcOrd="1" destOrd="1" presId="urn:microsoft.com/office/officeart/2005/8/layout/cycle4"/>
    <dgm:cxn modelId="{A3DFBB16-DFCE-4D42-B18F-42E054780AA0}" srcId="{56329014-0354-4E7E-8289-C2CF1DE06688}" destId="{6701D442-CFFA-41E6-BAEB-79823C2B8136}" srcOrd="0" destOrd="0" parTransId="{D76F6AF9-AB92-4510-B0F6-434856997093}" sibTransId="{E466B193-92F2-4D93-907A-2349B5FCAF08}"/>
    <dgm:cxn modelId="{ECD34D33-D61C-4048-B3BA-F6FB832CC62F}" srcId="{BF770F64-FE13-40C9-87F2-A472DEFDA60A}" destId="{4693C626-1FCF-4557-8F63-C38A76FC7567}" srcOrd="0" destOrd="0" parTransId="{FA526D74-F296-4534-8F7F-054AEF897A66}" sibTransId="{86BA3A5D-E603-4E61-930D-091832B26FCD}"/>
    <dgm:cxn modelId="{C20DC13C-D7D3-4704-BF34-959C8F8459B4}" type="presOf" srcId="{6701D442-CFFA-41E6-BAEB-79823C2B8136}" destId="{F179FDA9-AE7C-4D13-B0BC-07F663FEF906}" srcOrd="1" destOrd="0" presId="urn:microsoft.com/office/officeart/2005/8/layout/cycle4"/>
    <dgm:cxn modelId="{46F98047-6954-44D1-AD49-91A6F463CECD}" srcId="{56329014-0354-4E7E-8289-C2CF1DE06688}" destId="{ABB9AFBF-1BDF-4699-86C7-6C63A5C1CB44}" srcOrd="1" destOrd="0" parTransId="{3D2B648B-9940-4A38-8EE2-7BFFF9EF7CB1}" sibTransId="{C6CB38B2-DCC6-40C2-9E31-F312BEB5C5FA}"/>
    <dgm:cxn modelId="{E7EE2569-1133-4F13-82F5-D3CCA0335C83}" type="presOf" srcId="{4693C626-1FCF-4557-8F63-C38A76FC7567}" destId="{6F6DFE9F-C58C-4E84-8B69-663E0CFBF2E9}" srcOrd="1" destOrd="0" presId="urn:microsoft.com/office/officeart/2005/8/layout/cycle4"/>
    <dgm:cxn modelId="{064AA56B-FF9E-4356-99E3-FDF96203B469}" type="presOf" srcId="{4693C626-1FCF-4557-8F63-C38A76FC7567}" destId="{4E8AB7F9-8030-484B-BF8F-5CFBF4F08BE7}" srcOrd="0" destOrd="0" presId="urn:microsoft.com/office/officeart/2005/8/layout/cycle4"/>
    <dgm:cxn modelId="{CEA7AF4D-3216-4EF9-A1E0-809E6CF98C29}" type="presOf" srcId="{BF770F64-FE13-40C9-87F2-A472DEFDA60A}" destId="{D77C4F4B-C3B5-4049-838E-8BB26C47DD41}" srcOrd="0" destOrd="0" presId="urn:microsoft.com/office/officeart/2005/8/layout/cycle4"/>
    <dgm:cxn modelId="{FF92606E-CF22-41CF-BCB6-348E286CA327}" type="presOf" srcId="{3246D9A1-7A7A-429B-8AA0-B69AC7E67C8A}" destId="{7B799E52-FA24-43DB-B559-47FA5AE19DD4}" srcOrd="0" destOrd="0" presId="urn:microsoft.com/office/officeart/2005/8/layout/cycle4"/>
    <dgm:cxn modelId="{A6FCC955-0F1B-4243-89DC-F40314310DC7}" type="presOf" srcId="{2A0CEDBC-B839-4AE2-B812-0EA47ED49A12}" destId="{B68D3E44-29A4-463F-B7E9-5B02A0E26B3B}" srcOrd="0" destOrd="0" presId="urn:microsoft.com/office/officeart/2005/8/layout/cycle4"/>
    <dgm:cxn modelId="{719B4D78-7084-4D02-8654-634C2DA79FD9}" type="presOf" srcId="{1A833218-AA54-4343-88E8-B4C00A79CEF7}" destId="{37F5AA2E-2D3B-46F4-94FB-39D6D7BEE476}" srcOrd="0" destOrd="0" presId="urn:microsoft.com/office/officeart/2005/8/layout/cycle4"/>
    <dgm:cxn modelId="{78AD487D-FC70-4427-9834-2892F982B959}" type="presOf" srcId="{56329014-0354-4E7E-8289-C2CF1DE06688}" destId="{5FC0957C-A229-4D25-A6F4-90A7664F3418}" srcOrd="0" destOrd="0" presId="urn:microsoft.com/office/officeart/2005/8/layout/cycle4"/>
    <dgm:cxn modelId="{3C6A0F84-E386-4A49-8F2B-03CEE0245CE6}" type="presOf" srcId="{A5D3F5DD-C0BE-4930-959A-48B3B2366CAE}" destId="{6BE7EA9C-21CD-4720-8B99-89C0D477DD7C}" srcOrd="0" destOrd="0" presId="urn:microsoft.com/office/officeart/2005/8/layout/cycle4"/>
    <dgm:cxn modelId="{375F0885-5FED-45CF-9A12-3583B27B8444}" type="presOf" srcId="{AD951610-74C4-46EB-AE7B-F9661AACAF2A}" destId="{6BE7EA9C-21CD-4720-8B99-89C0D477DD7C}" srcOrd="0" destOrd="1" presId="urn:microsoft.com/office/officeart/2005/8/layout/cycle4"/>
    <dgm:cxn modelId="{E20A4989-79C6-47AC-9E5E-D4B03F2EE7AE}" type="presOf" srcId="{7FE4604B-FEF1-4056-BF9D-47C52F30CF80}" destId="{7256E4F2-AB2D-440D-AA02-EDDB06473947}" srcOrd="0" destOrd="0" presId="urn:microsoft.com/office/officeart/2005/8/layout/cycle4"/>
    <dgm:cxn modelId="{4F997694-7B62-429A-920F-00ADE2AF0979}" srcId="{3246D9A1-7A7A-429B-8AA0-B69AC7E67C8A}" destId="{BF770F64-FE13-40C9-87F2-A472DEFDA60A}" srcOrd="3" destOrd="0" parTransId="{2E751BFF-D641-4390-AEB2-78DA96F27807}" sibTransId="{95C79AD4-1627-477A-9E8F-AB71F2464453}"/>
    <dgm:cxn modelId="{FCBA15A2-FD12-47E7-9B04-A6C6173AE18E}" srcId="{3246D9A1-7A7A-429B-8AA0-B69AC7E67C8A}" destId="{1A833218-AA54-4343-88E8-B4C00A79CEF7}" srcOrd="2" destOrd="0" parTransId="{92413C05-6C9D-47C0-AC62-3CB0FE8423F5}" sibTransId="{687E086F-9A42-43DE-B35D-AC9388FA0625}"/>
    <dgm:cxn modelId="{F2CB83A5-9434-4A62-9D7F-615911E97677}" type="presOf" srcId="{AD951610-74C4-46EB-AE7B-F9661AACAF2A}" destId="{4AE10B49-A359-4347-8BDC-D1978F3FEE17}" srcOrd="1" destOrd="1" presId="urn:microsoft.com/office/officeart/2005/8/layout/cycle4"/>
    <dgm:cxn modelId="{2C1186A8-3261-4F11-80D7-D5FC537A94CD}" srcId="{3246D9A1-7A7A-429B-8AA0-B69AC7E67C8A}" destId="{7FE4604B-FEF1-4056-BF9D-47C52F30CF80}" srcOrd="0" destOrd="0" parTransId="{8F6B2E82-F82C-4061-8C4A-836A5A48427E}" sibTransId="{40840DEC-8FD6-4345-B0F6-2F113A373059}"/>
    <dgm:cxn modelId="{A871D3BD-0B35-4BA0-A8A6-471DEF8D35C2}" srcId="{1A833218-AA54-4343-88E8-B4C00A79CEF7}" destId="{AD951610-74C4-46EB-AE7B-F9661AACAF2A}" srcOrd="1" destOrd="0" parTransId="{AF6B56DC-641E-45E6-AB3A-F4957789A752}" sibTransId="{A5270147-B74E-4152-83C2-051C6F539E47}"/>
    <dgm:cxn modelId="{039D3BCC-5E00-4A29-AFF8-8539B64AB53A}" type="presOf" srcId="{ABB9AFBF-1BDF-4699-86C7-6C63A5C1CB44}" destId="{1116B070-4036-4089-BFC3-C0881F17A1BB}" srcOrd="0" destOrd="1" presId="urn:microsoft.com/office/officeart/2005/8/layout/cycle4"/>
    <dgm:cxn modelId="{07F2A4DF-3B68-423C-BE7B-8AD41906B14A}" srcId="{3246D9A1-7A7A-429B-8AA0-B69AC7E67C8A}" destId="{56329014-0354-4E7E-8289-C2CF1DE06688}" srcOrd="1" destOrd="0" parTransId="{74FEE824-F9FE-4693-A423-D38D4FEBC62F}" sibTransId="{49928470-8075-4C16-9DFA-CA49F9AAC193}"/>
    <dgm:cxn modelId="{44902CE5-E664-4A97-96AB-F90C2228BA94}" type="presOf" srcId="{6701D442-CFFA-41E6-BAEB-79823C2B8136}" destId="{1116B070-4036-4089-BFC3-C0881F17A1BB}" srcOrd="0" destOrd="0" presId="urn:microsoft.com/office/officeart/2005/8/layout/cycle4"/>
    <dgm:cxn modelId="{7B8685FD-E1CA-4F1C-B196-C2A17A46146D}" srcId="{7FE4604B-FEF1-4056-BF9D-47C52F30CF80}" destId="{2A0CEDBC-B839-4AE2-B812-0EA47ED49A12}" srcOrd="0" destOrd="0" parTransId="{719AD611-3ABA-4FAF-8722-CDF24DD6FBF0}" sibTransId="{EC018F9D-A2BC-4CDE-AC59-5B2445FC180C}"/>
    <dgm:cxn modelId="{6B7A0BFF-B3A0-4B89-BEA0-55FCB46E1DC9}" srcId="{1A833218-AA54-4343-88E8-B4C00A79CEF7}" destId="{A5D3F5DD-C0BE-4930-959A-48B3B2366CAE}" srcOrd="0" destOrd="0" parTransId="{01F3029C-6EAD-413B-9C1F-38C6D41F9475}" sibTransId="{DD4E404F-D867-43DA-83D1-F936768E64E7}"/>
    <dgm:cxn modelId="{1C1A40A7-B1F6-4663-BA3D-8F0F2AE44864}" type="presParOf" srcId="{7B799E52-FA24-43DB-B559-47FA5AE19DD4}" destId="{4010132C-9AA1-4893-9546-D2EA32204479}" srcOrd="0" destOrd="0" presId="urn:microsoft.com/office/officeart/2005/8/layout/cycle4"/>
    <dgm:cxn modelId="{A64D3BB9-9ED0-48CE-BFD8-E7C761C8BE52}" type="presParOf" srcId="{4010132C-9AA1-4893-9546-D2EA32204479}" destId="{4D1F5ACE-0125-4400-890C-B83C5D2048E8}" srcOrd="0" destOrd="0" presId="urn:microsoft.com/office/officeart/2005/8/layout/cycle4"/>
    <dgm:cxn modelId="{BF764C45-8577-411A-9800-048D5350B5B2}" type="presParOf" srcId="{4D1F5ACE-0125-4400-890C-B83C5D2048E8}" destId="{B68D3E44-29A4-463F-B7E9-5B02A0E26B3B}" srcOrd="0" destOrd="0" presId="urn:microsoft.com/office/officeart/2005/8/layout/cycle4"/>
    <dgm:cxn modelId="{4DEDA986-6427-412D-82E0-5806EC79285A}" type="presParOf" srcId="{4D1F5ACE-0125-4400-890C-B83C5D2048E8}" destId="{591E2947-73A8-4FFE-A201-C42046AEE643}" srcOrd="1" destOrd="0" presId="urn:microsoft.com/office/officeart/2005/8/layout/cycle4"/>
    <dgm:cxn modelId="{49355C17-BB4E-4E49-AF34-3B447940FF6A}" type="presParOf" srcId="{4010132C-9AA1-4893-9546-D2EA32204479}" destId="{FD8C29EB-B020-4426-B0AE-B849DB8955E1}" srcOrd="1" destOrd="0" presId="urn:microsoft.com/office/officeart/2005/8/layout/cycle4"/>
    <dgm:cxn modelId="{0AAD5EB1-F9D2-42BA-B2E1-2CCCAF6691EF}" type="presParOf" srcId="{FD8C29EB-B020-4426-B0AE-B849DB8955E1}" destId="{1116B070-4036-4089-BFC3-C0881F17A1BB}" srcOrd="0" destOrd="0" presId="urn:microsoft.com/office/officeart/2005/8/layout/cycle4"/>
    <dgm:cxn modelId="{7E39789E-34E5-4F58-8CE6-76053AD511A4}" type="presParOf" srcId="{FD8C29EB-B020-4426-B0AE-B849DB8955E1}" destId="{F179FDA9-AE7C-4D13-B0BC-07F663FEF906}" srcOrd="1" destOrd="0" presId="urn:microsoft.com/office/officeart/2005/8/layout/cycle4"/>
    <dgm:cxn modelId="{BA7B020A-ACF1-4E60-B026-EDE896B491ED}" type="presParOf" srcId="{4010132C-9AA1-4893-9546-D2EA32204479}" destId="{540E90BC-93CD-4D37-8401-091F8E2D9A6E}" srcOrd="2" destOrd="0" presId="urn:microsoft.com/office/officeart/2005/8/layout/cycle4"/>
    <dgm:cxn modelId="{1AB4951F-A14F-4CDF-A9F4-271323E9732F}" type="presParOf" srcId="{540E90BC-93CD-4D37-8401-091F8E2D9A6E}" destId="{6BE7EA9C-21CD-4720-8B99-89C0D477DD7C}" srcOrd="0" destOrd="0" presId="urn:microsoft.com/office/officeart/2005/8/layout/cycle4"/>
    <dgm:cxn modelId="{65E99790-458B-478B-B2DA-25717B4F4690}" type="presParOf" srcId="{540E90BC-93CD-4D37-8401-091F8E2D9A6E}" destId="{4AE10B49-A359-4347-8BDC-D1978F3FEE17}" srcOrd="1" destOrd="0" presId="urn:microsoft.com/office/officeart/2005/8/layout/cycle4"/>
    <dgm:cxn modelId="{326F56D3-8417-4E4E-881F-81A3399E3903}" type="presParOf" srcId="{4010132C-9AA1-4893-9546-D2EA32204479}" destId="{DABE1D7E-9F86-4BD7-B707-7AF6AC9EF1A8}" srcOrd="3" destOrd="0" presId="urn:microsoft.com/office/officeart/2005/8/layout/cycle4"/>
    <dgm:cxn modelId="{E784BEE7-5CA1-4B93-B3B6-BF755D71FE8C}" type="presParOf" srcId="{DABE1D7E-9F86-4BD7-B707-7AF6AC9EF1A8}" destId="{4E8AB7F9-8030-484B-BF8F-5CFBF4F08BE7}" srcOrd="0" destOrd="0" presId="urn:microsoft.com/office/officeart/2005/8/layout/cycle4"/>
    <dgm:cxn modelId="{31CB2C2F-22AB-4B13-99B3-36AFB47E3D0E}" type="presParOf" srcId="{DABE1D7E-9F86-4BD7-B707-7AF6AC9EF1A8}" destId="{6F6DFE9F-C58C-4E84-8B69-663E0CFBF2E9}" srcOrd="1" destOrd="0" presId="urn:microsoft.com/office/officeart/2005/8/layout/cycle4"/>
    <dgm:cxn modelId="{3B9E8F3F-AA14-40C1-9543-C6C9663E0814}" type="presParOf" srcId="{4010132C-9AA1-4893-9546-D2EA32204479}" destId="{46B64D48-A9D1-4782-A1C2-FB52FDEF0538}" srcOrd="4" destOrd="0" presId="urn:microsoft.com/office/officeart/2005/8/layout/cycle4"/>
    <dgm:cxn modelId="{1B6D798F-8651-48D7-BC74-2F2820A9AC9D}" type="presParOf" srcId="{7B799E52-FA24-43DB-B559-47FA5AE19DD4}" destId="{50C7B1E7-381A-4BAC-ADB8-58EA1CFE8779}" srcOrd="1" destOrd="0" presId="urn:microsoft.com/office/officeart/2005/8/layout/cycle4"/>
    <dgm:cxn modelId="{B3BA4582-4EAF-4DBE-8253-92DC69603DD0}" type="presParOf" srcId="{50C7B1E7-381A-4BAC-ADB8-58EA1CFE8779}" destId="{7256E4F2-AB2D-440D-AA02-EDDB06473947}" srcOrd="0" destOrd="0" presId="urn:microsoft.com/office/officeart/2005/8/layout/cycle4"/>
    <dgm:cxn modelId="{CF006811-0CEE-44AA-BF39-78B408775FE1}" type="presParOf" srcId="{50C7B1E7-381A-4BAC-ADB8-58EA1CFE8779}" destId="{5FC0957C-A229-4D25-A6F4-90A7664F3418}" srcOrd="1" destOrd="0" presId="urn:microsoft.com/office/officeart/2005/8/layout/cycle4"/>
    <dgm:cxn modelId="{EE1CDFBA-7456-4E42-BF84-4360FCE3DBF6}" type="presParOf" srcId="{50C7B1E7-381A-4BAC-ADB8-58EA1CFE8779}" destId="{37F5AA2E-2D3B-46F4-94FB-39D6D7BEE476}" srcOrd="2" destOrd="0" presId="urn:microsoft.com/office/officeart/2005/8/layout/cycle4"/>
    <dgm:cxn modelId="{0F0467C2-D1F3-42B4-B2BC-61F545534D76}" type="presParOf" srcId="{50C7B1E7-381A-4BAC-ADB8-58EA1CFE8779}" destId="{D77C4F4B-C3B5-4049-838E-8BB26C47DD41}" srcOrd="3" destOrd="0" presId="urn:microsoft.com/office/officeart/2005/8/layout/cycle4"/>
    <dgm:cxn modelId="{F960D080-772E-4BFF-BAE1-9461D9EC3EB3}" type="presParOf" srcId="{50C7B1E7-381A-4BAC-ADB8-58EA1CFE8779}" destId="{017CF7AF-7694-43F4-AFA1-C00FA8C598C4}" srcOrd="4" destOrd="0" presId="urn:microsoft.com/office/officeart/2005/8/layout/cycle4"/>
    <dgm:cxn modelId="{D2F208C8-F4D8-471C-B0AA-95E7F11FFBEC}" type="presParOf" srcId="{7B799E52-FA24-43DB-B559-47FA5AE19DD4}" destId="{65EA4EAE-6FD4-4BA5-B258-B152CC6D3488}" srcOrd="2" destOrd="0" presId="urn:microsoft.com/office/officeart/2005/8/layout/cycle4"/>
    <dgm:cxn modelId="{0DB9DA7F-3783-499F-B0C7-705FFD042610}" type="presParOf" srcId="{7B799E52-FA24-43DB-B559-47FA5AE19DD4}" destId="{03ABFAB1-2598-4B1A-B5AA-998680070919}" srcOrd="3" destOrd="0" presId="urn:microsoft.com/office/officeart/2005/8/layout/cycle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9384B8-8FE6-46FE-AF39-4026778F8273}"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de-DE"/>
        </a:p>
      </dgm:t>
    </dgm:pt>
    <dgm:pt modelId="{CFD2DD0C-C522-4066-975E-1336E0EA64B8}">
      <dgm:prSet phldrT="[Tex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en-GB" sz="1200" noProof="0" dirty="0"/>
            <a:t>Action Competence</a:t>
          </a:r>
        </a:p>
      </dgm:t>
    </dgm:pt>
    <dgm:pt modelId="{81932EBD-92B1-4676-AEEC-5D28AB5701B2}" type="parTrans" cxnId="{23E33E23-F329-4C44-BE7C-BC09B51155B9}">
      <dgm:prSet/>
      <dgm:spPr/>
      <dgm:t>
        <a:bodyPr/>
        <a:lstStyle/>
        <a:p>
          <a:endParaRPr lang="en-GB" noProof="0" dirty="0"/>
        </a:p>
      </dgm:t>
    </dgm:pt>
    <dgm:pt modelId="{92BC8394-BD62-4280-8A7E-DF88180A75CD}" type="sibTrans" cxnId="{23E33E23-F329-4C44-BE7C-BC09B51155B9}">
      <dgm:prSet/>
      <dgm:spPr/>
      <dgm:t>
        <a:bodyPr/>
        <a:lstStyle/>
        <a:p>
          <a:endParaRPr lang="en-GB" noProof="0" dirty="0"/>
        </a:p>
      </dgm:t>
    </dgm:pt>
    <dgm:pt modelId="{FED5D0BA-46F4-40AC-B34E-6C18A75F96E3}">
      <dgm:prSet phldrT="[Tex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en-GB" sz="1200" noProof="0" dirty="0"/>
            <a:t>ProfessionalCompetence</a:t>
          </a:r>
        </a:p>
      </dgm:t>
    </dgm:pt>
    <dgm:pt modelId="{DDBEB125-572B-49E4-BA7D-3B503D3B42F9}" type="parTrans" cxnId="{1DEECBFE-3439-4726-A2D8-7085726A6555}">
      <dgm:prSet/>
      <dgm:spPr/>
      <dgm:t>
        <a:bodyPr/>
        <a:lstStyle/>
        <a:p>
          <a:endParaRPr lang="en-GB" noProof="0" dirty="0"/>
        </a:p>
      </dgm:t>
    </dgm:pt>
    <dgm:pt modelId="{73BBABAA-54FA-4AEE-BFEF-555122EF76FF}" type="sibTrans" cxnId="{1DEECBFE-3439-4726-A2D8-7085726A6555}">
      <dgm:prSet/>
      <dgm:spPr/>
      <dgm:t>
        <a:bodyPr/>
        <a:lstStyle/>
        <a:p>
          <a:endParaRPr lang="en-GB" noProof="0" dirty="0"/>
        </a:p>
      </dgm:t>
    </dgm:pt>
    <dgm:pt modelId="{C6E36478-D367-4A5D-B31A-881CE256AB76}">
      <dgm:prSet phldrT="[Tex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en-GB" sz="1200" noProof="0" dirty="0"/>
            <a:t>Methodo-logical Competence</a:t>
          </a:r>
        </a:p>
      </dgm:t>
    </dgm:pt>
    <dgm:pt modelId="{99ACB6FB-B89E-414B-84B9-B50AFF13C94F}" type="parTrans" cxnId="{108ECACF-A3AC-4AE6-B8CD-14A46EC075CC}">
      <dgm:prSet/>
      <dgm:spPr/>
      <dgm:t>
        <a:bodyPr/>
        <a:lstStyle/>
        <a:p>
          <a:endParaRPr lang="en-GB" noProof="0" dirty="0"/>
        </a:p>
      </dgm:t>
    </dgm:pt>
    <dgm:pt modelId="{300269D4-7BD6-448E-86C2-46A498F1572F}" type="sibTrans" cxnId="{108ECACF-A3AC-4AE6-B8CD-14A46EC075CC}">
      <dgm:prSet/>
      <dgm:spPr/>
      <dgm:t>
        <a:bodyPr/>
        <a:lstStyle/>
        <a:p>
          <a:endParaRPr lang="en-GB" noProof="0" dirty="0"/>
        </a:p>
      </dgm:t>
    </dgm:pt>
    <dgm:pt modelId="{6B2B96EF-3DC3-44B7-AFD3-C553527D188C}">
      <dgm:prSet phldrT="[Tex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en-GB" sz="1200" noProof="0" dirty="0"/>
            <a:t>Social Competence</a:t>
          </a:r>
        </a:p>
      </dgm:t>
    </dgm:pt>
    <dgm:pt modelId="{D3E15160-1AC1-4B0D-8C9F-AC15D52A9222}" type="parTrans" cxnId="{95D3B9EF-62E9-4E91-9529-DCF29DCD43C7}">
      <dgm:prSet/>
      <dgm:spPr/>
      <dgm:t>
        <a:bodyPr/>
        <a:lstStyle/>
        <a:p>
          <a:endParaRPr lang="en-GB" noProof="0" dirty="0"/>
        </a:p>
      </dgm:t>
    </dgm:pt>
    <dgm:pt modelId="{5119613D-5CB3-43E7-83A6-5017C2365FC6}" type="sibTrans" cxnId="{95D3B9EF-62E9-4E91-9529-DCF29DCD43C7}">
      <dgm:prSet/>
      <dgm:spPr/>
      <dgm:t>
        <a:bodyPr/>
        <a:lstStyle/>
        <a:p>
          <a:endParaRPr lang="en-GB" noProof="0" dirty="0"/>
        </a:p>
      </dgm:t>
    </dgm:pt>
    <dgm:pt modelId="{01856823-0C37-4219-8553-93C1760D9152}">
      <dgm:prSet phldrT="[Tex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en-GB" sz="1200" noProof="0" dirty="0"/>
            <a:t>Personal Competence</a:t>
          </a:r>
        </a:p>
      </dgm:t>
    </dgm:pt>
    <dgm:pt modelId="{5509A62C-71F4-41B9-ABE1-9DC8447BDACA}" type="parTrans" cxnId="{1D848CE2-11FE-4BE4-B37E-5D8D7B6FBD04}">
      <dgm:prSet/>
      <dgm:spPr/>
      <dgm:t>
        <a:bodyPr/>
        <a:lstStyle/>
        <a:p>
          <a:endParaRPr lang="en-GB" noProof="0" dirty="0"/>
        </a:p>
      </dgm:t>
    </dgm:pt>
    <dgm:pt modelId="{90F2160D-D2A5-4951-AD42-85363304CFAB}" type="sibTrans" cxnId="{1D848CE2-11FE-4BE4-B37E-5D8D7B6FBD04}">
      <dgm:prSet/>
      <dgm:spPr/>
      <dgm:t>
        <a:bodyPr/>
        <a:lstStyle/>
        <a:p>
          <a:endParaRPr lang="en-GB" noProof="0" dirty="0"/>
        </a:p>
      </dgm:t>
    </dgm:pt>
    <dgm:pt modelId="{EA902EA8-85A4-4692-951F-328E96366F34}" type="pres">
      <dgm:prSet presAssocID="{9E9384B8-8FE6-46FE-AF39-4026778F8273}" presName="cycle" presStyleCnt="0">
        <dgm:presLayoutVars>
          <dgm:chMax val="1"/>
          <dgm:dir/>
          <dgm:animLvl val="ctr"/>
          <dgm:resizeHandles val="exact"/>
        </dgm:presLayoutVars>
      </dgm:prSet>
      <dgm:spPr/>
    </dgm:pt>
    <dgm:pt modelId="{2AF492CA-8CC5-4DD1-85C2-DC860337A33B}" type="pres">
      <dgm:prSet presAssocID="{CFD2DD0C-C522-4066-975E-1336E0EA64B8}" presName="centerShape" presStyleLbl="node0" presStyleIdx="0" presStyleCnt="1" custScaleX="141188"/>
      <dgm:spPr/>
    </dgm:pt>
    <dgm:pt modelId="{8C35DC81-D7F4-4BB2-BA51-AE0BF42B847B}" type="pres">
      <dgm:prSet presAssocID="{DDBEB125-572B-49E4-BA7D-3B503D3B42F9}" presName="Name9" presStyleLbl="parChTrans1D2" presStyleIdx="0" presStyleCnt="4"/>
      <dgm:spPr/>
    </dgm:pt>
    <dgm:pt modelId="{8D29267B-5A6B-46F3-B213-DA0CDA534367}" type="pres">
      <dgm:prSet presAssocID="{DDBEB125-572B-49E4-BA7D-3B503D3B42F9}" presName="connTx" presStyleLbl="parChTrans1D2" presStyleIdx="0" presStyleCnt="4"/>
      <dgm:spPr/>
    </dgm:pt>
    <dgm:pt modelId="{EA0A7FCF-279C-484C-848F-DDBAD0E86D46}" type="pres">
      <dgm:prSet presAssocID="{FED5D0BA-46F4-40AC-B34E-6C18A75F96E3}" presName="node" presStyleLbl="node1" presStyleIdx="0" presStyleCnt="4" custScaleX="136458" custRadScaleRad="88116" custRadScaleInc="-4023">
        <dgm:presLayoutVars>
          <dgm:bulletEnabled val="1"/>
        </dgm:presLayoutVars>
      </dgm:prSet>
      <dgm:spPr/>
    </dgm:pt>
    <dgm:pt modelId="{0D313EC6-66AE-44E3-A7E5-0A65C4DE41EF}" type="pres">
      <dgm:prSet presAssocID="{99ACB6FB-B89E-414B-84B9-B50AFF13C94F}" presName="Name9" presStyleLbl="parChTrans1D2" presStyleIdx="1" presStyleCnt="4"/>
      <dgm:spPr/>
    </dgm:pt>
    <dgm:pt modelId="{C7581E33-7BAC-4076-A586-A9D52E0F72C9}" type="pres">
      <dgm:prSet presAssocID="{99ACB6FB-B89E-414B-84B9-B50AFF13C94F}" presName="connTx" presStyleLbl="parChTrans1D2" presStyleIdx="1" presStyleCnt="4"/>
      <dgm:spPr/>
    </dgm:pt>
    <dgm:pt modelId="{7927B4AA-5AB2-4E08-AAD2-B9CF7F8BAF90}" type="pres">
      <dgm:prSet presAssocID="{C6E36478-D367-4A5D-B31A-881CE256AB76}" presName="node" presStyleLbl="node1" presStyleIdx="1" presStyleCnt="4" custScaleX="143318" custRadScaleRad="124412">
        <dgm:presLayoutVars>
          <dgm:bulletEnabled val="1"/>
        </dgm:presLayoutVars>
      </dgm:prSet>
      <dgm:spPr/>
    </dgm:pt>
    <dgm:pt modelId="{673784E1-FFD5-49C6-8D4F-D15AA99617BD}" type="pres">
      <dgm:prSet presAssocID="{D3E15160-1AC1-4B0D-8C9F-AC15D52A9222}" presName="Name9" presStyleLbl="parChTrans1D2" presStyleIdx="2" presStyleCnt="4"/>
      <dgm:spPr/>
    </dgm:pt>
    <dgm:pt modelId="{0418D0C4-8B58-4087-A09D-4C9E616CF64F}" type="pres">
      <dgm:prSet presAssocID="{D3E15160-1AC1-4B0D-8C9F-AC15D52A9222}" presName="connTx" presStyleLbl="parChTrans1D2" presStyleIdx="2" presStyleCnt="4"/>
      <dgm:spPr/>
    </dgm:pt>
    <dgm:pt modelId="{D0C774E3-182D-4986-B286-595789E2A486}" type="pres">
      <dgm:prSet presAssocID="{6B2B96EF-3DC3-44B7-AFD3-C553527D188C}" presName="node" presStyleLbl="node1" presStyleIdx="2" presStyleCnt="4" custScaleX="140631" custRadScaleRad="87198">
        <dgm:presLayoutVars>
          <dgm:bulletEnabled val="1"/>
        </dgm:presLayoutVars>
      </dgm:prSet>
      <dgm:spPr/>
    </dgm:pt>
    <dgm:pt modelId="{58063273-D354-4002-BB48-AC43C96A05AB}" type="pres">
      <dgm:prSet presAssocID="{5509A62C-71F4-41B9-ABE1-9DC8447BDACA}" presName="Name9" presStyleLbl="parChTrans1D2" presStyleIdx="3" presStyleCnt="4"/>
      <dgm:spPr/>
    </dgm:pt>
    <dgm:pt modelId="{99485481-9987-4B06-85E3-0002C39884AB}" type="pres">
      <dgm:prSet presAssocID="{5509A62C-71F4-41B9-ABE1-9DC8447BDACA}" presName="connTx" presStyleLbl="parChTrans1D2" presStyleIdx="3" presStyleCnt="4"/>
      <dgm:spPr/>
    </dgm:pt>
    <dgm:pt modelId="{B5E914F9-25EE-451C-9114-F37E763C348E}" type="pres">
      <dgm:prSet presAssocID="{01856823-0C37-4219-8553-93C1760D9152}" presName="node" presStyleLbl="node1" presStyleIdx="3" presStyleCnt="4" custScaleX="142446" custRadScaleRad="125176" custRadScaleInc="90">
        <dgm:presLayoutVars>
          <dgm:bulletEnabled val="1"/>
        </dgm:presLayoutVars>
      </dgm:prSet>
      <dgm:spPr/>
    </dgm:pt>
  </dgm:ptLst>
  <dgm:cxnLst>
    <dgm:cxn modelId="{3F8D7916-CEAF-4C2B-91D5-8856FD06113F}" type="presOf" srcId="{5509A62C-71F4-41B9-ABE1-9DC8447BDACA}" destId="{58063273-D354-4002-BB48-AC43C96A05AB}" srcOrd="0" destOrd="0" presId="urn:microsoft.com/office/officeart/2005/8/layout/radial1"/>
    <dgm:cxn modelId="{23E33E23-F329-4C44-BE7C-BC09B51155B9}" srcId="{9E9384B8-8FE6-46FE-AF39-4026778F8273}" destId="{CFD2DD0C-C522-4066-975E-1336E0EA64B8}" srcOrd="0" destOrd="0" parTransId="{81932EBD-92B1-4676-AEEC-5D28AB5701B2}" sibTransId="{92BC8394-BD62-4280-8A7E-DF88180A75CD}"/>
    <dgm:cxn modelId="{A929563B-E143-426A-A4CA-F788DBBCFB1E}" type="presOf" srcId="{CFD2DD0C-C522-4066-975E-1336E0EA64B8}" destId="{2AF492CA-8CC5-4DD1-85C2-DC860337A33B}" srcOrd="0" destOrd="0" presId="urn:microsoft.com/office/officeart/2005/8/layout/radial1"/>
    <dgm:cxn modelId="{3BB0046A-08E1-47B8-BE35-E9E4BD5451E8}" type="presOf" srcId="{99ACB6FB-B89E-414B-84B9-B50AFF13C94F}" destId="{0D313EC6-66AE-44E3-A7E5-0A65C4DE41EF}" srcOrd="0" destOrd="0" presId="urn:microsoft.com/office/officeart/2005/8/layout/radial1"/>
    <dgm:cxn modelId="{289AF379-6A0C-43FC-9B23-0B5CBC96BC47}" type="presOf" srcId="{D3E15160-1AC1-4B0D-8C9F-AC15D52A9222}" destId="{0418D0C4-8B58-4087-A09D-4C9E616CF64F}" srcOrd="1" destOrd="0" presId="urn:microsoft.com/office/officeart/2005/8/layout/radial1"/>
    <dgm:cxn modelId="{416C8E83-B559-4450-A7C9-AAB87AFE46C9}" type="presOf" srcId="{FED5D0BA-46F4-40AC-B34E-6C18A75F96E3}" destId="{EA0A7FCF-279C-484C-848F-DDBAD0E86D46}" srcOrd="0" destOrd="0" presId="urn:microsoft.com/office/officeart/2005/8/layout/radial1"/>
    <dgm:cxn modelId="{9D484189-8E92-4CE4-90EA-831B4041A46E}" type="presOf" srcId="{DDBEB125-572B-49E4-BA7D-3B503D3B42F9}" destId="{8D29267B-5A6B-46F3-B213-DA0CDA534367}" srcOrd="1" destOrd="0" presId="urn:microsoft.com/office/officeart/2005/8/layout/radial1"/>
    <dgm:cxn modelId="{2EFE3396-1934-444A-9225-EF90AFC52CB0}" type="presOf" srcId="{DDBEB125-572B-49E4-BA7D-3B503D3B42F9}" destId="{8C35DC81-D7F4-4BB2-BA51-AE0BF42B847B}" srcOrd="0" destOrd="0" presId="urn:microsoft.com/office/officeart/2005/8/layout/radial1"/>
    <dgm:cxn modelId="{10F0E5A6-6C8B-43FA-8F38-710F851D57EB}" type="presOf" srcId="{9E9384B8-8FE6-46FE-AF39-4026778F8273}" destId="{EA902EA8-85A4-4692-951F-328E96366F34}" srcOrd="0" destOrd="0" presId="urn:microsoft.com/office/officeart/2005/8/layout/radial1"/>
    <dgm:cxn modelId="{DFA4FDB2-756C-4912-9EA9-74DEC125CF5B}" type="presOf" srcId="{C6E36478-D367-4A5D-B31A-881CE256AB76}" destId="{7927B4AA-5AB2-4E08-AAD2-B9CF7F8BAF90}" srcOrd="0" destOrd="0" presId="urn:microsoft.com/office/officeart/2005/8/layout/radial1"/>
    <dgm:cxn modelId="{EC46EBBA-A823-4800-9392-ECB47F8D1045}" type="presOf" srcId="{5509A62C-71F4-41B9-ABE1-9DC8447BDACA}" destId="{99485481-9987-4B06-85E3-0002C39884AB}" srcOrd="1" destOrd="0" presId="urn:microsoft.com/office/officeart/2005/8/layout/radial1"/>
    <dgm:cxn modelId="{967B19BD-0B59-4D07-BF4B-C7F8CE2BF7BE}" type="presOf" srcId="{6B2B96EF-3DC3-44B7-AFD3-C553527D188C}" destId="{D0C774E3-182D-4986-B286-595789E2A486}" srcOrd="0" destOrd="0" presId="urn:microsoft.com/office/officeart/2005/8/layout/radial1"/>
    <dgm:cxn modelId="{451256C2-C847-40A8-A741-BE31EF57B095}" type="presOf" srcId="{D3E15160-1AC1-4B0D-8C9F-AC15D52A9222}" destId="{673784E1-FFD5-49C6-8D4F-D15AA99617BD}" srcOrd="0" destOrd="0" presId="urn:microsoft.com/office/officeart/2005/8/layout/radial1"/>
    <dgm:cxn modelId="{108ECACF-A3AC-4AE6-B8CD-14A46EC075CC}" srcId="{CFD2DD0C-C522-4066-975E-1336E0EA64B8}" destId="{C6E36478-D367-4A5D-B31A-881CE256AB76}" srcOrd="1" destOrd="0" parTransId="{99ACB6FB-B89E-414B-84B9-B50AFF13C94F}" sibTransId="{300269D4-7BD6-448E-86C2-46A498F1572F}"/>
    <dgm:cxn modelId="{1D848CE2-11FE-4BE4-B37E-5D8D7B6FBD04}" srcId="{CFD2DD0C-C522-4066-975E-1336E0EA64B8}" destId="{01856823-0C37-4219-8553-93C1760D9152}" srcOrd="3" destOrd="0" parTransId="{5509A62C-71F4-41B9-ABE1-9DC8447BDACA}" sibTransId="{90F2160D-D2A5-4951-AD42-85363304CFAB}"/>
    <dgm:cxn modelId="{95D3B9EF-62E9-4E91-9529-DCF29DCD43C7}" srcId="{CFD2DD0C-C522-4066-975E-1336E0EA64B8}" destId="{6B2B96EF-3DC3-44B7-AFD3-C553527D188C}" srcOrd="2" destOrd="0" parTransId="{D3E15160-1AC1-4B0D-8C9F-AC15D52A9222}" sibTransId="{5119613D-5CB3-43E7-83A6-5017C2365FC6}"/>
    <dgm:cxn modelId="{7C321AF1-79E4-4E92-8E9D-1ADAA6A40D13}" type="presOf" srcId="{01856823-0C37-4219-8553-93C1760D9152}" destId="{B5E914F9-25EE-451C-9114-F37E763C348E}" srcOrd="0" destOrd="0" presId="urn:microsoft.com/office/officeart/2005/8/layout/radial1"/>
    <dgm:cxn modelId="{1DEECBFE-3439-4726-A2D8-7085726A6555}" srcId="{CFD2DD0C-C522-4066-975E-1336E0EA64B8}" destId="{FED5D0BA-46F4-40AC-B34E-6C18A75F96E3}" srcOrd="0" destOrd="0" parTransId="{DDBEB125-572B-49E4-BA7D-3B503D3B42F9}" sibTransId="{73BBABAA-54FA-4AEE-BFEF-555122EF76FF}"/>
    <dgm:cxn modelId="{AB63EFFF-A185-4090-B759-C8AFCF90A4EF}" type="presOf" srcId="{99ACB6FB-B89E-414B-84B9-B50AFF13C94F}" destId="{C7581E33-7BAC-4076-A586-A9D52E0F72C9}" srcOrd="1" destOrd="0" presId="urn:microsoft.com/office/officeart/2005/8/layout/radial1"/>
    <dgm:cxn modelId="{B2948A7F-9CC1-44DD-97FF-3B7A3524FA8B}" type="presParOf" srcId="{EA902EA8-85A4-4692-951F-328E96366F34}" destId="{2AF492CA-8CC5-4DD1-85C2-DC860337A33B}" srcOrd="0" destOrd="0" presId="urn:microsoft.com/office/officeart/2005/8/layout/radial1"/>
    <dgm:cxn modelId="{06F46839-2F23-4EF3-A73B-D56BFEBEABE1}" type="presParOf" srcId="{EA902EA8-85A4-4692-951F-328E96366F34}" destId="{8C35DC81-D7F4-4BB2-BA51-AE0BF42B847B}" srcOrd="1" destOrd="0" presId="urn:microsoft.com/office/officeart/2005/8/layout/radial1"/>
    <dgm:cxn modelId="{850D48BB-60A5-4FFF-BC71-757E51F4022F}" type="presParOf" srcId="{8C35DC81-D7F4-4BB2-BA51-AE0BF42B847B}" destId="{8D29267B-5A6B-46F3-B213-DA0CDA534367}" srcOrd="0" destOrd="0" presId="urn:microsoft.com/office/officeart/2005/8/layout/radial1"/>
    <dgm:cxn modelId="{AAF09FBB-5992-42E1-B807-49BF613E5D11}" type="presParOf" srcId="{EA902EA8-85A4-4692-951F-328E96366F34}" destId="{EA0A7FCF-279C-484C-848F-DDBAD0E86D46}" srcOrd="2" destOrd="0" presId="urn:microsoft.com/office/officeart/2005/8/layout/radial1"/>
    <dgm:cxn modelId="{6242356D-FA1C-422F-BB46-958FBEF62174}" type="presParOf" srcId="{EA902EA8-85A4-4692-951F-328E96366F34}" destId="{0D313EC6-66AE-44E3-A7E5-0A65C4DE41EF}" srcOrd="3" destOrd="0" presId="urn:microsoft.com/office/officeart/2005/8/layout/radial1"/>
    <dgm:cxn modelId="{402D5D55-16C7-4DBE-9721-D23313C6FB5D}" type="presParOf" srcId="{0D313EC6-66AE-44E3-A7E5-0A65C4DE41EF}" destId="{C7581E33-7BAC-4076-A586-A9D52E0F72C9}" srcOrd="0" destOrd="0" presId="urn:microsoft.com/office/officeart/2005/8/layout/radial1"/>
    <dgm:cxn modelId="{436893BD-08CA-4B6E-933F-56D8970B9146}" type="presParOf" srcId="{EA902EA8-85A4-4692-951F-328E96366F34}" destId="{7927B4AA-5AB2-4E08-AAD2-B9CF7F8BAF90}" srcOrd="4" destOrd="0" presId="urn:microsoft.com/office/officeart/2005/8/layout/radial1"/>
    <dgm:cxn modelId="{115F3E9B-2CFE-499D-BC08-07F314CEED3A}" type="presParOf" srcId="{EA902EA8-85A4-4692-951F-328E96366F34}" destId="{673784E1-FFD5-49C6-8D4F-D15AA99617BD}" srcOrd="5" destOrd="0" presId="urn:microsoft.com/office/officeart/2005/8/layout/radial1"/>
    <dgm:cxn modelId="{654E1BAA-33ED-4F77-BAD2-9E3032DCD7E6}" type="presParOf" srcId="{673784E1-FFD5-49C6-8D4F-D15AA99617BD}" destId="{0418D0C4-8B58-4087-A09D-4C9E616CF64F}" srcOrd="0" destOrd="0" presId="urn:microsoft.com/office/officeart/2005/8/layout/radial1"/>
    <dgm:cxn modelId="{57B9AAAF-C618-4AFC-BD15-1D245DB4F743}" type="presParOf" srcId="{EA902EA8-85A4-4692-951F-328E96366F34}" destId="{D0C774E3-182D-4986-B286-595789E2A486}" srcOrd="6" destOrd="0" presId="urn:microsoft.com/office/officeart/2005/8/layout/radial1"/>
    <dgm:cxn modelId="{380547FF-F1D0-4C48-9276-9B8F70DAA471}" type="presParOf" srcId="{EA902EA8-85A4-4692-951F-328E96366F34}" destId="{58063273-D354-4002-BB48-AC43C96A05AB}" srcOrd="7" destOrd="0" presId="urn:microsoft.com/office/officeart/2005/8/layout/radial1"/>
    <dgm:cxn modelId="{1A235E70-1C95-4D66-A874-2A06770EBD41}" type="presParOf" srcId="{58063273-D354-4002-BB48-AC43C96A05AB}" destId="{99485481-9987-4B06-85E3-0002C39884AB}" srcOrd="0" destOrd="0" presId="urn:microsoft.com/office/officeart/2005/8/layout/radial1"/>
    <dgm:cxn modelId="{DE63439C-7815-4AB8-87B2-18AA53E27F55}" type="presParOf" srcId="{EA902EA8-85A4-4692-951F-328E96366F34}" destId="{B5E914F9-25EE-451C-9114-F37E763C348E}"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7A8410-F3D2-418C-B5DE-FA7389DEB332}" type="doc">
      <dgm:prSet loTypeId="urn:microsoft.com/office/officeart/2005/8/layout/venn1" loCatId="relationship" qsTypeId="urn:microsoft.com/office/officeart/2005/8/quickstyle/simple1" qsCatId="simple" csTypeId="urn:microsoft.com/office/officeart/2005/8/colors/accent1_2" csCatId="accent1" phldr="1"/>
      <dgm:spPr/>
    </dgm:pt>
    <dgm:pt modelId="{F2C1339E-0C39-4D28-8AF1-21F875EA1CE7}">
      <dgm:prSet phldrT="[Text]"/>
      <dgm:spPr>
        <a:solidFill>
          <a:srgbClr val="92D050">
            <a:alpha val="50000"/>
          </a:srgbClr>
        </a:solidFill>
      </dgm:spPr>
      <dgm:t>
        <a:bodyPr/>
        <a:lstStyle/>
        <a:p>
          <a:r>
            <a:rPr lang="de-DE" dirty="0"/>
            <a:t>Ecology</a:t>
          </a:r>
        </a:p>
      </dgm:t>
    </dgm:pt>
    <dgm:pt modelId="{35F49252-0C0A-4CFF-862C-ACF706588E64}" type="parTrans" cxnId="{B03CD063-BCF4-448F-B4D4-2F603639D006}">
      <dgm:prSet/>
      <dgm:spPr/>
      <dgm:t>
        <a:bodyPr/>
        <a:lstStyle/>
        <a:p>
          <a:endParaRPr lang="de-DE"/>
        </a:p>
      </dgm:t>
    </dgm:pt>
    <dgm:pt modelId="{E4C31F97-430C-494B-BE14-EF18FBC871C9}" type="sibTrans" cxnId="{B03CD063-BCF4-448F-B4D4-2F603639D006}">
      <dgm:prSet/>
      <dgm:spPr/>
      <dgm:t>
        <a:bodyPr/>
        <a:lstStyle/>
        <a:p>
          <a:endParaRPr lang="de-DE"/>
        </a:p>
      </dgm:t>
    </dgm:pt>
    <dgm:pt modelId="{666CA3C6-E474-425D-9605-94C24B65D961}">
      <dgm:prSet phldrT="[Text]"/>
      <dgm:spPr>
        <a:solidFill>
          <a:srgbClr val="FFFF00">
            <a:alpha val="50000"/>
          </a:srgbClr>
        </a:solidFill>
      </dgm:spPr>
      <dgm:t>
        <a:bodyPr/>
        <a:lstStyle/>
        <a:p>
          <a:r>
            <a:rPr lang="de-DE" dirty="0"/>
            <a:t>Society</a:t>
          </a:r>
        </a:p>
      </dgm:t>
    </dgm:pt>
    <dgm:pt modelId="{14FE211C-13C1-4D6A-8664-54689356C4DE}" type="parTrans" cxnId="{C5EC51CA-156F-4445-9E98-3812551337A4}">
      <dgm:prSet/>
      <dgm:spPr/>
      <dgm:t>
        <a:bodyPr/>
        <a:lstStyle/>
        <a:p>
          <a:endParaRPr lang="de-DE"/>
        </a:p>
      </dgm:t>
    </dgm:pt>
    <dgm:pt modelId="{9BBB2EDE-3B0F-4882-8FED-AAF521C3F331}" type="sibTrans" cxnId="{C5EC51CA-156F-4445-9E98-3812551337A4}">
      <dgm:prSet/>
      <dgm:spPr/>
      <dgm:t>
        <a:bodyPr/>
        <a:lstStyle/>
        <a:p>
          <a:endParaRPr lang="de-DE"/>
        </a:p>
      </dgm:t>
    </dgm:pt>
    <dgm:pt modelId="{88504790-7EB5-49AE-A992-56563C2CD3BC}">
      <dgm:prSet phldrT="[Text]"/>
      <dgm:spPr>
        <a:solidFill>
          <a:srgbClr val="0070C0">
            <a:alpha val="50000"/>
          </a:srgbClr>
        </a:solidFill>
      </dgm:spPr>
      <dgm:t>
        <a:bodyPr/>
        <a:lstStyle/>
        <a:p>
          <a:r>
            <a:rPr lang="de-DE" dirty="0"/>
            <a:t>Economy</a:t>
          </a:r>
        </a:p>
      </dgm:t>
    </dgm:pt>
    <dgm:pt modelId="{FCA8735A-2973-4A41-A1C4-3846F328E8FD}" type="parTrans" cxnId="{951D49EA-2191-49B3-831D-F1DF41BAF75D}">
      <dgm:prSet/>
      <dgm:spPr/>
      <dgm:t>
        <a:bodyPr/>
        <a:lstStyle/>
        <a:p>
          <a:endParaRPr lang="de-DE"/>
        </a:p>
      </dgm:t>
    </dgm:pt>
    <dgm:pt modelId="{2DE75306-5D9E-40E4-B088-AC4C80D6A8F3}" type="sibTrans" cxnId="{951D49EA-2191-49B3-831D-F1DF41BAF75D}">
      <dgm:prSet/>
      <dgm:spPr/>
      <dgm:t>
        <a:bodyPr/>
        <a:lstStyle/>
        <a:p>
          <a:endParaRPr lang="de-DE"/>
        </a:p>
      </dgm:t>
    </dgm:pt>
    <dgm:pt modelId="{D47EAD04-2BDC-4034-869E-40209CB62D49}" type="pres">
      <dgm:prSet presAssocID="{847A8410-F3D2-418C-B5DE-FA7389DEB332}" presName="compositeShape" presStyleCnt="0">
        <dgm:presLayoutVars>
          <dgm:chMax val="7"/>
          <dgm:dir/>
          <dgm:resizeHandles val="exact"/>
        </dgm:presLayoutVars>
      </dgm:prSet>
      <dgm:spPr/>
    </dgm:pt>
    <dgm:pt modelId="{0B5FF913-070A-4EA1-81E8-E61768653E3C}" type="pres">
      <dgm:prSet presAssocID="{F2C1339E-0C39-4D28-8AF1-21F875EA1CE7}" presName="circ1" presStyleLbl="vennNode1" presStyleIdx="0" presStyleCnt="3" custLinFactNeighborX="-59" custLinFactNeighborY="-1438"/>
      <dgm:spPr/>
    </dgm:pt>
    <dgm:pt modelId="{0768E16B-3AF3-471E-B471-0167CABB4398}" type="pres">
      <dgm:prSet presAssocID="{F2C1339E-0C39-4D28-8AF1-21F875EA1CE7}" presName="circ1Tx" presStyleLbl="revTx" presStyleIdx="0" presStyleCnt="0">
        <dgm:presLayoutVars>
          <dgm:chMax val="0"/>
          <dgm:chPref val="0"/>
          <dgm:bulletEnabled val="1"/>
        </dgm:presLayoutVars>
      </dgm:prSet>
      <dgm:spPr/>
    </dgm:pt>
    <dgm:pt modelId="{0752242A-0CC0-4B5C-BF08-56A000D207D5}" type="pres">
      <dgm:prSet presAssocID="{666CA3C6-E474-425D-9605-94C24B65D961}" presName="circ2" presStyleLbl="vennNode1" presStyleIdx="1" presStyleCnt="3"/>
      <dgm:spPr/>
    </dgm:pt>
    <dgm:pt modelId="{2771FA83-E05D-4400-821A-25E4F81F3E7E}" type="pres">
      <dgm:prSet presAssocID="{666CA3C6-E474-425D-9605-94C24B65D961}" presName="circ2Tx" presStyleLbl="revTx" presStyleIdx="0" presStyleCnt="0">
        <dgm:presLayoutVars>
          <dgm:chMax val="0"/>
          <dgm:chPref val="0"/>
          <dgm:bulletEnabled val="1"/>
        </dgm:presLayoutVars>
      </dgm:prSet>
      <dgm:spPr/>
    </dgm:pt>
    <dgm:pt modelId="{83B86674-FA18-485C-9A1E-86C330D734CE}" type="pres">
      <dgm:prSet presAssocID="{88504790-7EB5-49AE-A992-56563C2CD3BC}" presName="circ3" presStyleLbl="vennNode1" presStyleIdx="2" presStyleCnt="3" custLinFactNeighborY="1724"/>
      <dgm:spPr/>
    </dgm:pt>
    <dgm:pt modelId="{3B405A4B-E62B-4FA7-8B8C-C92C89FAECE2}" type="pres">
      <dgm:prSet presAssocID="{88504790-7EB5-49AE-A992-56563C2CD3BC}" presName="circ3Tx" presStyleLbl="revTx" presStyleIdx="0" presStyleCnt="0">
        <dgm:presLayoutVars>
          <dgm:chMax val="0"/>
          <dgm:chPref val="0"/>
          <dgm:bulletEnabled val="1"/>
        </dgm:presLayoutVars>
      </dgm:prSet>
      <dgm:spPr/>
    </dgm:pt>
  </dgm:ptLst>
  <dgm:cxnLst>
    <dgm:cxn modelId="{E3860922-30C1-435F-A6A8-904D5B872305}" type="presOf" srcId="{F2C1339E-0C39-4D28-8AF1-21F875EA1CE7}" destId="{0B5FF913-070A-4EA1-81E8-E61768653E3C}" srcOrd="0" destOrd="0" presId="urn:microsoft.com/office/officeart/2005/8/layout/venn1"/>
    <dgm:cxn modelId="{1E833A37-5746-4EF1-AA7D-5C5966D93F40}" type="presOf" srcId="{847A8410-F3D2-418C-B5DE-FA7389DEB332}" destId="{D47EAD04-2BDC-4034-869E-40209CB62D49}" srcOrd="0" destOrd="0" presId="urn:microsoft.com/office/officeart/2005/8/layout/venn1"/>
    <dgm:cxn modelId="{BB70155F-7FA7-4D20-95DD-7325157E39D5}" type="presOf" srcId="{88504790-7EB5-49AE-A992-56563C2CD3BC}" destId="{83B86674-FA18-485C-9A1E-86C330D734CE}" srcOrd="0" destOrd="0" presId="urn:microsoft.com/office/officeart/2005/8/layout/venn1"/>
    <dgm:cxn modelId="{B03CD063-BCF4-448F-B4D4-2F603639D006}" srcId="{847A8410-F3D2-418C-B5DE-FA7389DEB332}" destId="{F2C1339E-0C39-4D28-8AF1-21F875EA1CE7}" srcOrd="0" destOrd="0" parTransId="{35F49252-0C0A-4CFF-862C-ACF706588E64}" sibTransId="{E4C31F97-430C-494B-BE14-EF18FBC871C9}"/>
    <dgm:cxn modelId="{CCA8A151-B88F-4479-BBBB-89EDE3420367}" type="presOf" srcId="{666CA3C6-E474-425D-9605-94C24B65D961}" destId="{2771FA83-E05D-4400-821A-25E4F81F3E7E}" srcOrd="1" destOrd="0" presId="urn:microsoft.com/office/officeart/2005/8/layout/venn1"/>
    <dgm:cxn modelId="{AE02F4A3-CA45-410A-8D75-3118A05DEBB4}" type="presOf" srcId="{88504790-7EB5-49AE-A992-56563C2CD3BC}" destId="{3B405A4B-E62B-4FA7-8B8C-C92C89FAECE2}" srcOrd="1" destOrd="0" presId="urn:microsoft.com/office/officeart/2005/8/layout/venn1"/>
    <dgm:cxn modelId="{EA6363B7-DAD0-43F9-A4F4-9B04B596FAE0}" type="presOf" srcId="{F2C1339E-0C39-4D28-8AF1-21F875EA1CE7}" destId="{0768E16B-3AF3-471E-B471-0167CABB4398}" srcOrd="1" destOrd="0" presId="urn:microsoft.com/office/officeart/2005/8/layout/venn1"/>
    <dgm:cxn modelId="{C5EC51CA-156F-4445-9E98-3812551337A4}" srcId="{847A8410-F3D2-418C-B5DE-FA7389DEB332}" destId="{666CA3C6-E474-425D-9605-94C24B65D961}" srcOrd="1" destOrd="0" parTransId="{14FE211C-13C1-4D6A-8664-54689356C4DE}" sibTransId="{9BBB2EDE-3B0F-4882-8FED-AAF521C3F331}"/>
    <dgm:cxn modelId="{951D49EA-2191-49B3-831D-F1DF41BAF75D}" srcId="{847A8410-F3D2-418C-B5DE-FA7389DEB332}" destId="{88504790-7EB5-49AE-A992-56563C2CD3BC}" srcOrd="2" destOrd="0" parTransId="{FCA8735A-2973-4A41-A1C4-3846F328E8FD}" sibTransId="{2DE75306-5D9E-40E4-B088-AC4C80D6A8F3}"/>
    <dgm:cxn modelId="{395D08F0-DFD5-48C4-B049-D10CD7FE3338}" type="presOf" srcId="{666CA3C6-E474-425D-9605-94C24B65D961}" destId="{0752242A-0CC0-4B5C-BF08-56A000D207D5}" srcOrd="0" destOrd="0" presId="urn:microsoft.com/office/officeart/2005/8/layout/venn1"/>
    <dgm:cxn modelId="{BF64B190-1862-43C8-8860-557EA636FB73}" type="presParOf" srcId="{D47EAD04-2BDC-4034-869E-40209CB62D49}" destId="{0B5FF913-070A-4EA1-81E8-E61768653E3C}" srcOrd="0" destOrd="0" presId="urn:microsoft.com/office/officeart/2005/8/layout/venn1"/>
    <dgm:cxn modelId="{073043EF-4CDF-4E4F-8959-F9622FE08325}" type="presParOf" srcId="{D47EAD04-2BDC-4034-869E-40209CB62D49}" destId="{0768E16B-3AF3-471E-B471-0167CABB4398}" srcOrd="1" destOrd="0" presId="urn:microsoft.com/office/officeart/2005/8/layout/venn1"/>
    <dgm:cxn modelId="{B9224F04-A77E-4877-876B-E1DE39689D07}" type="presParOf" srcId="{D47EAD04-2BDC-4034-869E-40209CB62D49}" destId="{0752242A-0CC0-4B5C-BF08-56A000D207D5}" srcOrd="2" destOrd="0" presId="urn:microsoft.com/office/officeart/2005/8/layout/venn1"/>
    <dgm:cxn modelId="{F15FE834-5BBB-4A5E-8396-41EABC9C1AC2}" type="presParOf" srcId="{D47EAD04-2BDC-4034-869E-40209CB62D49}" destId="{2771FA83-E05D-4400-821A-25E4F81F3E7E}" srcOrd="3" destOrd="0" presId="urn:microsoft.com/office/officeart/2005/8/layout/venn1"/>
    <dgm:cxn modelId="{FC9A0A1D-893A-4F7F-AD30-1D661F2886A6}" type="presParOf" srcId="{D47EAD04-2BDC-4034-869E-40209CB62D49}" destId="{83B86674-FA18-485C-9A1E-86C330D734CE}" srcOrd="4" destOrd="0" presId="urn:microsoft.com/office/officeart/2005/8/layout/venn1"/>
    <dgm:cxn modelId="{8E039FA7-A498-43ED-80E2-CEB6653CBADD}" type="presParOf" srcId="{D47EAD04-2BDC-4034-869E-40209CB62D49}" destId="{3B405A4B-E62B-4FA7-8B8C-C92C89FAECE2}"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7A8410-F3D2-418C-B5DE-FA7389DEB332}" type="doc">
      <dgm:prSet loTypeId="urn:microsoft.com/office/officeart/2005/8/layout/venn1" loCatId="relationship" qsTypeId="urn:microsoft.com/office/officeart/2005/8/quickstyle/simple1" qsCatId="simple" csTypeId="urn:microsoft.com/office/officeart/2005/8/colors/accent1_2" csCatId="accent1" phldr="1"/>
      <dgm:spPr/>
    </dgm:pt>
    <dgm:pt modelId="{F2C1339E-0C39-4D28-8AF1-21F875EA1CE7}">
      <dgm:prSet phldrT="[Text]"/>
      <dgm:spPr>
        <a:solidFill>
          <a:srgbClr val="92D050">
            <a:alpha val="50000"/>
          </a:srgbClr>
        </a:solidFill>
      </dgm:spPr>
      <dgm:t>
        <a:bodyPr/>
        <a:lstStyle/>
        <a:p>
          <a:r>
            <a:rPr lang="de-DE" dirty="0"/>
            <a:t>Ecology</a:t>
          </a:r>
        </a:p>
      </dgm:t>
    </dgm:pt>
    <dgm:pt modelId="{35F49252-0C0A-4CFF-862C-ACF706588E64}" type="parTrans" cxnId="{B03CD063-BCF4-448F-B4D4-2F603639D006}">
      <dgm:prSet/>
      <dgm:spPr/>
      <dgm:t>
        <a:bodyPr/>
        <a:lstStyle/>
        <a:p>
          <a:endParaRPr lang="de-DE"/>
        </a:p>
      </dgm:t>
    </dgm:pt>
    <dgm:pt modelId="{E4C31F97-430C-494B-BE14-EF18FBC871C9}" type="sibTrans" cxnId="{B03CD063-BCF4-448F-B4D4-2F603639D006}">
      <dgm:prSet/>
      <dgm:spPr/>
      <dgm:t>
        <a:bodyPr/>
        <a:lstStyle/>
        <a:p>
          <a:endParaRPr lang="de-DE"/>
        </a:p>
      </dgm:t>
    </dgm:pt>
    <dgm:pt modelId="{666CA3C6-E474-425D-9605-94C24B65D961}">
      <dgm:prSet phldrT="[Text]"/>
      <dgm:spPr>
        <a:solidFill>
          <a:srgbClr val="FFFF00">
            <a:alpha val="50000"/>
          </a:srgbClr>
        </a:solidFill>
      </dgm:spPr>
      <dgm:t>
        <a:bodyPr/>
        <a:lstStyle/>
        <a:p>
          <a:r>
            <a:rPr lang="de-DE" dirty="0"/>
            <a:t>Society</a:t>
          </a:r>
        </a:p>
      </dgm:t>
    </dgm:pt>
    <dgm:pt modelId="{14FE211C-13C1-4D6A-8664-54689356C4DE}" type="parTrans" cxnId="{C5EC51CA-156F-4445-9E98-3812551337A4}">
      <dgm:prSet/>
      <dgm:spPr/>
      <dgm:t>
        <a:bodyPr/>
        <a:lstStyle/>
        <a:p>
          <a:endParaRPr lang="de-DE"/>
        </a:p>
      </dgm:t>
    </dgm:pt>
    <dgm:pt modelId="{9BBB2EDE-3B0F-4882-8FED-AAF521C3F331}" type="sibTrans" cxnId="{C5EC51CA-156F-4445-9E98-3812551337A4}">
      <dgm:prSet/>
      <dgm:spPr/>
      <dgm:t>
        <a:bodyPr/>
        <a:lstStyle/>
        <a:p>
          <a:endParaRPr lang="de-DE"/>
        </a:p>
      </dgm:t>
    </dgm:pt>
    <dgm:pt modelId="{88504790-7EB5-49AE-A992-56563C2CD3BC}">
      <dgm:prSet phldrT="[Text]"/>
      <dgm:spPr>
        <a:solidFill>
          <a:srgbClr val="0070C0">
            <a:alpha val="50000"/>
          </a:srgbClr>
        </a:solidFill>
      </dgm:spPr>
      <dgm:t>
        <a:bodyPr/>
        <a:lstStyle/>
        <a:p>
          <a:r>
            <a:rPr lang="de-DE" dirty="0"/>
            <a:t>Economy</a:t>
          </a:r>
        </a:p>
      </dgm:t>
    </dgm:pt>
    <dgm:pt modelId="{FCA8735A-2973-4A41-A1C4-3846F328E8FD}" type="parTrans" cxnId="{951D49EA-2191-49B3-831D-F1DF41BAF75D}">
      <dgm:prSet/>
      <dgm:spPr/>
      <dgm:t>
        <a:bodyPr/>
        <a:lstStyle/>
        <a:p>
          <a:endParaRPr lang="de-DE"/>
        </a:p>
      </dgm:t>
    </dgm:pt>
    <dgm:pt modelId="{2DE75306-5D9E-40E4-B088-AC4C80D6A8F3}" type="sibTrans" cxnId="{951D49EA-2191-49B3-831D-F1DF41BAF75D}">
      <dgm:prSet/>
      <dgm:spPr/>
      <dgm:t>
        <a:bodyPr/>
        <a:lstStyle/>
        <a:p>
          <a:endParaRPr lang="de-DE"/>
        </a:p>
      </dgm:t>
    </dgm:pt>
    <dgm:pt modelId="{D47EAD04-2BDC-4034-869E-40209CB62D49}" type="pres">
      <dgm:prSet presAssocID="{847A8410-F3D2-418C-B5DE-FA7389DEB332}" presName="compositeShape" presStyleCnt="0">
        <dgm:presLayoutVars>
          <dgm:chMax val="7"/>
          <dgm:dir/>
          <dgm:resizeHandles val="exact"/>
        </dgm:presLayoutVars>
      </dgm:prSet>
      <dgm:spPr/>
    </dgm:pt>
    <dgm:pt modelId="{0B5FF913-070A-4EA1-81E8-E61768653E3C}" type="pres">
      <dgm:prSet presAssocID="{F2C1339E-0C39-4D28-8AF1-21F875EA1CE7}" presName="circ1" presStyleLbl="vennNode1" presStyleIdx="0" presStyleCnt="3"/>
      <dgm:spPr/>
    </dgm:pt>
    <dgm:pt modelId="{0768E16B-3AF3-471E-B471-0167CABB4398}" type="pres">
      <dgm:prSet presAssocID="{F2C1339E-0C39-4D28-8AF1-21F875EA1CE7}" presName="circ1Tx" presStyleLbl="revTx" presStyleIdx="0" presStyleCnt="0">
        <dgm:presLayoutVars>
          <dgm:chMax val="0"/>
          <dgm:chPref val="0"/>
          <dgm:bulletEnabled val="1"/>
        </dgm:presLayoutVars>
      </dgm:prSet>
      <dgm:spPr/>
    </dgm:pt>
    <dgm:pt modelId="{0752242A-0CC0-4B5C-BF08-56A000D207D5}" type="pres">
      <dgm:prSet presAssocID="{666CA3C6-E474-425D-9605-94C24B65D961}" presName="circ2" presStyleLbl="vennNode1" presStyleIdx="1" presStyleCnt="3"/>
      <dgm:spPr/>
    </dgm:pt>
    <dgm:pt modelId="{2771FA83-E05D-4400-821A-25E4F81F3E7E}" type="pres">
      <dgm:prSet presAssocID="{666CA3C6-E474-425D-9605-94C24B65D961}" presName="circ2Tx" presStyleLbl="revTx" presStyleIdx="0" presStyleCnt="0">
        <dgm:presLayoutVars>
          <dgm:chMax val="0"/>
          <dgm:chPref val="0"/>
          <dgm:bulletEnabled val="1"/>
        </dgm:presLayoutVars>
      </dgm:prSet>
      <dgm:spPr/>
    </dgm:pt>
    <dgm:pt modelId="{83B86674-FA18-485C-9A1E-86C330D734CE}" type="pres">
      <dgm:prSet presAssocID="{88504790-7EB5-49AE-A992-56563C2CD3BC}" presName="circ3" presStyleLbl="vennNode1" presStyleIdx="2" presStyleCnt="3"/>
      <dgm:spPr/>
    </dgm:pt>
    <dgm:pt modelId="{3B405A4B-E62B-4FA7-8B8C-C92C89FAECE2}" type="pres">
      <dgm:prSet presAssocID="{88504790-7EB5-49AE-A992-56563C2CD3BC}" presName="circ3Tx" presStyleLbl="revTx" presStyleIdx="0" presStyleCnt="0">
        <dgm:presLayoutVars>
          <dgm:chMax val="0"/>
          <dgm:chPref val="0"/>
          <dgm:bulletEnabled val="1"/>
        </dgm:presLayoutVars>
      </dgm:prSet>
      <dgm:spPr/>
    </dgm:pt>
  </dgm:ptLst>
  <dgm:cxnLst>
    <dgm:cxn modelId="{E3860922-30C1-435F-A6A8-904D5B872305}" type="presOf" srcId="{F2C1339E-0C39-4D28-8AF1-21F875EA1CE7}" destId="{0B5FF913-070A-4EA1-81E8-E61768653E3C}" srcOrd="0" destOrd="0" presId="urn:microsoft.com/office/officeart/2005/8/layout/venn1"/>
    <dgm:cxn modelId="{1E833A37-5746-4EF1-AA7D-5C5966D93F40}" type="presOf" srcId="{847A8410-F3D2-418C-B5DE-FA7389DEB332}" destId="{D47EAD04-2BDC-4034-869E-40209CB62D49}" srcOrd="0" destOrd="0" presId="urn:microsoft.com/office/officeart/2005/8/layout/venn1"/>
    <dgm:cxn modelId="{BB70155F-7FA7-4D20-95DD-7325157E39D5}" type="presOf" srcId="{88504790-7EB5-49AE-A992-56563C2CD3BC}" destId="{83B86674-FA18-485C-9A1E-86C330D734CE}" srcOrd="0" destOrd="0" presId="urn:microsoft.com/office/officeart/2005/8/layout/venn1"/>
    <dgm:cxn modelId="{B03CD063-BCF4-448F-B4D4-2F603639D006}" srcId="{847A8410-F3D2-418C-B5DE-FA7389DEB332}" destId="{F2C1339E-0C39-4D28-8AF1-21F875EA1CE7}" srcOrd="0" destOrd="0" parTransId="{35F49252-0C0A-4CFF-862C-ACF706588E64}" sibTransId="{E4C31F97-430C-494B-BE14-EF18FBC871C9}"/>
    <dgm:cxn modelId="{CCA8A151-B88F-4479-BBBB-89EDE3420367}" type="presOf" srcId="{666CA3C6-E474-425D-9605-94C24B65D961}" destId="{2771FA83-E05D-4400-821A-25E4F81F3E7E}" srcOrd="1" destOrd="0" presId="urn:microsoft.com/office/officeart/2005/8/layout/venn1"/>
    <dgm:cxn modelId="{AE02F4A3-CA45-410A-8D75-3118A05DEBB4}" type="presOf" srcId="{88504790-7EB5-49AE-A992-56563C2CD3BC}" destId="{3B405A4B-E62B-4FA7-8B8C-C92C89FAECE2}" srcOrd="1" destOrd="0" presId="urn:microsoft.com/office/officeart/2005/8/layout/venn1"/>
    <dgm:cxn modelId="{EA6363B7-DAD0-43F9-A4F4-9B04B596FAE0}" type="presOf" srcId="{F2C1339E-0C39-4D28-8AF1-21F875EA1CE7}" destId="{0768E16B-3AF3-471E-B471-0167CABB4398}" srcOrd="1" destOrd="0" presId="urn:microsoft.com/office/officeart/2005/8/layout/venn1"/>
    <dgm:cxn modelId="{C5EC51CA-156F-4445-9E98-3812551337A4}" srcId="{847A8410-F3D2-418C-B5DE-FA7389DEB332}" destId="{666CA3C6-E474-425D-9605-94C24B65D961}" srcOrd="1" destOrd="0" parTransId="{14FE211C-13C1-4D6A-8664-54689356C4DE}" sibTransId="{9BBB2EDE-3B0F-4882-8FED-AAF521C3F331}"/>
    <dgm:cxn modelId="{951D49EA-2191-49B3-831D-F1DF41BAF75D}" srcId="{847A8410-F3D2-418C-B5DE-FA7389DEB332}" destId="{88504790-7EB5-49AE-A992-56563C2CD3BC}" srcOrd="2" destOrd="0" parTransId="{FCA8735A-2973-4A41-A1C4-3846F328E8FD}" sibTransId="{2DE75306-5D9E-40E4-B088-AC4C80D6A8F3}"/>
    <dgm:cxn modelId="{395D08F0-DFD5-48C4-B049-D10CD7FE3338}" type="presOf" srcId="{666CA3C6-E474-425D-9605-94C24B65D961}" destId="{0752242A-0CC0-4B5C-BF08-56A000D207D5}" srcOrd="0" destOrd="0" presId="urn:microsoft.com/office/officeart/2005/8/layout/venn1"/>
    <dgm:cxn modelId="{BF64B190-1862-43C8-8860-557EA636FB73}" type="presParOf" srcId="{D47EAD04-2BDC-4034-869E-40209CB62D49}" destId="{0B5FF913-070A-4EA1-81E8-E61768653E3C}" srcOrd="0" destOrd="0" presId="urn:microsoft.com/office/officeart/2005/8/layout/venn1"/>
    <dgm:cxn modelId="{073043EF-4CDF-4E4F-8959-F9622FE08325}" type="presParOf" srcId="{D47EAD04-2BDC-4034-869E-40209CB62D49}" destId="{0768E16B-3AF3-471E-B471-0167CABB4398}" srcOrd="1" destOrd="0" presId="urn:microsoft.com/office/officeart/2005/8/layout/venn1"/>
    <dgm:cxn modelId="{B9224F04-A77E-4877-876B-E1DE39689D07}" type="presParOf" srcId="{D47EAD04-2BDC-4034-869E-40209CB62D49}" destId="{0752242A-0CC0-4B5C-BF08-56A000D207D5}" srcOrd="2" destOrd="0" presId="urn:microsoft.com/office/officeart/2005/8/layout/venn1"/>
    <dgm:cxn modelId="{F15FE834-5BBB-4A5E-8396-41EABC9C1AC2}" type="presParOf" srcId="{D47EAD04-2BDC-4034-869E-40209CB62D49}" destId="{2771FA83-E05D-4400-821A-25E4F81F3E7E}" srcOrd="3" destOrd="0" presId="urn:microsoft.com/office/officeart/2005/8/layout/venn1"/>
    <dgm:cxn modelId="{FC9A0A1D-893A-4F7F-AD30-1D661F2886A6}" type="presParOf" srcId="{D47EAD04-2BDC-4034-869E-40209CB62D49}" destId="{83B86674-FA18-485C-9A1E-86C330D734CE}" srcOrd="4" destOrd="0" presId="urn:microsoft.com/office/officeart/2005/8/layout/venn1"/>
    <dgm:cxn modelId="{8E039FA7-A498-43ED-80E2-CEB6653CBADD}" type="presParOf" srcId="{D47EAD04-2BDC-4034-869E-40209CB62D49}" destId="{3B405A4B-E62B-4FA7-8B8C-C92C89FAECE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6B92EE-C029-4AAF-A2CB-FB7DA6DCE119}" type="doc">
      <dgm:prSet loTypeId="urn:microsoft.com/office/officeart/2005/8/layout/cycle1" loCatId="cycle" qsTypeId="urn:microsoft.com/office/officeart/2005/8/quickstyle/3d2" qsCatId="3D" csTypeId="urn:microsoft.com/office/officeart/2005/8/colors/accent1_2" csCatId="accent1" phldr="1"/>
      <dgm:spPr/>
      <dgm:t>
        <a:bodyPr/>
        <a:lstStyle/>
        <a:p>
          <a:endParaRPr lang="de-DE"/>
        </a:p>
      </dgm:t>
    </dgm:pt>
    <dgm:pt modelId="{4CF13553-8F5F-43D3-B039-34AF6AA7E8D6}">
      <dgm:prSet phldrT="[Text]"/>
      <dgm:spPr/>
      <dgm:t>
        <a:bodyPr/>
        <a:lstStyle/>
        <a:p>
          <a:r>
            <a:rPr lang="de-DE"/>
            <a:t>Circular Product Check</a:t>
          </a:r>
          <a:endParaRPr lang="de-DE" dirty="0"/>
        </a:p>
      </dgm:t>
    </dgm:pt>
    <dgm:pt modelId="{FD2FEE94-4005-4DCA-9C54-C28D41E6E81C}" type="parTrans" cxnId="{A14D4C2C-90C9-4BE0-BDBE-973C03FB5153}">
      <dgm:prSet/>
      <dgm:spPr/>
      <dgm:t>
        <a:bodyPr/>
        <a:lstStyle/>
        <a:p>
          <a:endParaRPr lang="de-DE"/>
        </a:p>
      </dgm:t>
    </dgm:pt>
    <dgm:pt modelId="{D001716F-A016-4482-862F-DAF0CA384FAD}" type="sibTrans" cxnId="{A14D4C2C-90C9-4BE0-BDBE-973C03FB5153}">
      <dgm:prSet/>
      <dgm:spPr/>
      <dgm:t>
        <a:bodyPr/>
        <a:lstStyle/>
        <a:p>
          <a:endParaRPr lang="de-DE"/>
        </a:p>
      </dgm:t>
    </dgm:pt>
    <dgm:pt modelId="{9EE7EA0A-0265-402E-905A-932FC22AAA29}">
      <dgm:prSet phldrT="[Text]"/>
      <dgm:spPr/>
      <dgm:t>
        <a:bodyPr/>
        <a:lstStyle/>
        <a:p>
          <a:r>
            <a:rPr lang="de-DE"/>
            <a:t>Material Supplier</a:t>
          </a:r>
          <a:endParaRPr lang="de-DE" dirty="0"/>
        </a:p>
      </dgm:t>
    </dgm:pt>
    <dgm:pt modelId="{1A3BE034-E9C1-428C-9EFA-C4798896ADA7}" type="parTrans" cxnId="{512C56AF-A981-458F-B7E7-95FE90393828}">
      <dgm:prSet/>
      <dgm:spPr/>
      <dgm:t>
        <a:bodyPr/>
        <a:lstStyle/>
        <a:p>
          <a:endParaRPr lang="de-DE"/>
        </a:p>
      </dgm:t>
    </dgm:pt>
    <dgm:pt modelId="{C4C14054-641A-4953-87DE-5BD5A98DBD55}" type="sibTrans" cxnId="{512C56AF-A981-458F-B7E7-95FE90393828}">
      <dgm:prSet/>
      <dgm:spPr/>
      <dgm:t>
        <a:bodyPr/>
        <a:lstStyle/>
        <a:p>
          <a:endParaRPr lang="de-DE"/>
        </a:p>
      </dgm:t>
    </dgm:pt>
    <dgm:pt modelId="{47AD9E3F-EC8D-4494-8EC1-E6699CFB3F52}">
      <dgm:prSet phldrT="[Text]"/>
      <dgm:spPr/>
      <dgm:t>
        <a:bodyPr/>
        <a:lstStyle/>
        <a:p>
          <a:r>
            <a:rPr lang="de-DE"/>
            <a:t>Circular Material Database</a:t>
          </a:r>
          <a:endParaRPr lang="de-DE" dirty="0"/>
        </a:p>
      </dgm:t>
    </dgm:pt>
    <dgm:pt modelId="{28B14A73-7864-4D2F-B067-08293A464D01}" type="parTrans" cxnId="{77284E70-8593-43C2-A01D-1DBB8E7F842A}">
      <dgm:prSet/>
      <dgm:spPr/>
      <dgm:t>
        <a:bodyPr/>
        <a:lstStyle/>
        <a:p>
          <a:endParaRPr lang="de-DE"/>
        </a:p>
      </dgm:t>
    </dgm:pt>
    <dgm:pt modelId="{3803631F-B3F0-4C39-A9A6-385B22F4A958}" type="sibTrans" cxnId="{77284E70-8593-43C2-A01D-1DBB8E7F842A}">
      <dgm:prSet/>
      <dgm:spPr/>
      <dgm:t>
        <a:bodyPr/>
        <a:lstStyle/>
        <a:p>
          <a:endParaRPr lang="de-DE"/>
        </a:p>
      </dgm:t>
    </dgm:pt>
    <dgm:pt modelId="{C365380A-84D1-4069-9545-C7942AB2B5B8}">
      <dgm:prSet phldrT="[Text]"/>
      <dgm:spPr/>
      <dgm:t>
        <a:bodyPr/>
        <a:lstStyle/>
        <a:p>
          <a:r>
            <a:rPr lang="de-DE"/>
            <a:t>Circular Design Guidelines</a:t>
          </a:r>
          <a:endParaRPr lang="de-DE" dirty="0"/>
        </a:p>
      </dgm:t>
    </dgm:pt>
    <dgm:pt modelId="{AB1E41CB-D630-49CB-ACEC-E3509E891FF3}" type="parTrans" cxnId="{DD0F2DE1-D0B0-402E-A368-C3739AF753CD}">
      <dgm:prSet/>
      <dgm:spPr/>
      <dgm:t>
        <a:bodyPr/>
        <a:lstStyle/>
        <a:p>
          <a:endParaRPr lang="de-DE"/>
        </a:p>
      </dgm:t>
    </dgm:pt>
    <dgm:pt modelId="{24440E6C-FEC8-4FEA-BBA9-107A89479B7B}" type="sibTrans" cxnId="{DD0F2DE1-D0B0-402E-A368-C3739AF753CD}">
      <dgm:prSet/>
      <dgm:spPr/>
      <dgm:t>
        <a:bodyPr/>
        <a:lstStyle/>
        <a:p>
          <a:endParaRPr lang="de-DE"/>
        </a:p>
      </dgm:t>
    </dgm:pt>
    <dgm:pt modelId="{FED23E94-C080-45C7-B3D8-6C78DDAFBCAD}">
      <dgm:prSet phldrT="[Text]"/>
      <dgm:spPr/>
      <dgm:t>
        <a:bodyPr/>
        <a:lstStyle/>
        <a:p>
          <a:r>
            <a:rPr lang="de-DE"/>
            <a:t>Fashion Brands</a:t>
          </a:r>
          <a:endParaRPr lang="de-DE" dirty="0"/>
        </a:p>
      </dgm:t>
    </dgm:pt>
    <dgm:pt modelId="{C061DA5D-EC53-43B7-AA7C-A26565AA086D}" type="parTrans" cxnId="{F101753C-284A-430D-A6C3-FC56C7A6F3A5}">
      <dgm:prSet/>
      <dgm:spPr/>
      <dgm:t>
        <a:bodyPr/>
        <a:lstStyle/>
        <a:p>
          <a:endParaRPr lang="de-DE"/>
        </a:p>
      </dgm:t>
    </dgm:pt>
    <dgm:pt modelId="{87CA1819-D544-4261-9F42-12F5D616CF92}" type="sibTrans" cxnId="{F101753C-284A-430D-A6C3-FC56C7A6F3A5}">
      <dgm:prSet/>
      <dgm:spPr/>
      <dgm:t>
        <a:bodyPr/>
        <a:lstStyle/>
        <a:p>
          <a:endParaRPr lang="de-DE"/>
        </a:p>
      </dgm:t>
    </dgm:pt>
    <dgm:pt modelId="{450808A5-DFD9-4E6C-AE11-096A078002E4}" type="pres">
      <dgm:prSet presAssocID="{016B92EE-C029-4AAF-A2CB-FB7DA6DCE119}" presName="cycle" presStyleCnt="0">
        <dgm:presLayoutVars>
          <dgm:dir/>
          <dgm:resizeHandles val="exact"/>
        </dgm:presLayoutVars>
      </dgm:prSet>
      <dgm:spPr/>
    </dgm:pt>
    <dgm:pt modelId="{298C7AAC-01C2-4002-9AB3-AA952F39C3DE}" type="pres">
      <dgm:prSet presAssocID="{4CF13553-8F5F-43D3-B039-34AF6AA7E8D6}" presName="dummy" presStyleCnt="0"/>
      <dgm:spPr/>
    </dgm:pt>
    <dgm:pt modelId="{51F6447E-1D82-4AAE-9BE0-E332C6D5D137}" type="pres">
      <dgm:prSet presAssocID="{4CF13553-8F5F-43D3-B039-34AF6AA7E8D6}" presName="node" presStyleLbl="revTx" presStyleIdx="0" presStyleCnt="5">
        <dgm:presLayoutVars>
          <dgm:bulletEnabled val="1"/>
        </dgm:presLayoutVars>
      </dgm:prSet>
      <dgm:spPr/>
    </dgm:pt>
    <dgm:pt modelId="{226EB180-4855-4B0F-9A33-67D46F5396B5}" type="pres">
      <dgm:prSet presAssocID="{D001716F-A016-4482-862F-DAF0CA384FAD}" presName="sibTrans" presStyleLbl="node1" presStyleIdx="0" presStyleCnt="5"/>
      <dgm:spPr/>
    </dgm:pt>
    <dgm:pt modelId="{FFDAD91F-FEC0-4D44-B867-874927513529}" type="pres">
      <dgm:prSet presAssocID="{9EE7EA0A-0265-402E-905A-932FC22AAA29}" presName="dummy" presStyleCnt="0"/>
      <dgm:spPr/>
    </dgm:pt>
    <dgm:pt modelId="{5EDA5873-FD7C-4AF8-8230-574195B14563}" type="pres">
      <dgm:prSet presAssocID="{9EE7EA0A-0265-402E-905A-932FC22AAA29}" presName="node" presStyleLbl="revTx" presStyleIdx="1" presStyleCnt="5">
        <dgm:presLayoutVars>
          <dgm:bulletEnabled val="1"/>
        </dgm:presLayoutVars>
      </dgm:prSet>
      <dgm:spPr/>
    </dgm:pt>
    <dgm:pt modelId="{6766AB3F-5CCE-4195-B248-EA81A33558D7}" type="pres">
      <dgm:prSet presAssocID="{C4C14054-641A-4953-87DE-5BD5A98DBD55}" presName="sibTrans" presStyleLbl="node1" presStyleIdx="1" presStyleCnt="5"/>
      <dgm:spPr/>
    </dgm:pt>
    <dgm:pt modelId="{87093810-AE6C-48ED-A52A-77B87A5EB251}" type="pres">
      <dgm:prSet presAssocID="{47AD9E3F-EC8D-4494-8EC1-E6699CFB3F52}" presName="dummy" presStyleCnt="0"/>
      <dgm:spPr/>
    </dgm:pt>
    <dgm:pt modelId="{890484F9-B261-48C7-83D9-D7B22C6C543F}" type="pres">
      <dgm:prSet presAssocID="{47AD9E3F-EC8D-4494-8EC1-E6699CFB3F52}" presName="node" presStyleLbl="revTx" presStyleIdx="2" presStyleCnt="5">
        <dgm:presLayoutVars>
          <dgm:bulletEnabled val="1"/>
        </dgm:presLayoutVars>
      </dgm:prSet>
      <dgm:spPr/>
    </dgm:pt>
    <dgm:pt modelId="{869E8832-CEEB-43DD-A47F-F8879B31423B}" type="pres">
      <dgm:prSet presAssocID="{3803631F-B3F0-4C39-A9A6-385B22F4A958}" presName="sibTrans" presStyleLbl="node1" presStyleIdx="2" presStyleCnt="5"/>
      <dgm:spPr/>
    </dgm:pt>
    <dgm:pt modelId="{10CA7895-8BD6-45AF-825E-BC3244CB4728}" type="pres">
      <dgm:prSet presAssocID="{C365380A-84D1-4069-9545-C7942AB2B5B8}" presName="dummy" presStyleCnt="0"/>
      <dgm:spPr/>
    </dgm:pt>
    <dgm:pt modelId="{C7C8782D-1BDB-4F3C-A7CB-F1A7ED6CB9FA}" type="pres">
      <dgm:prSet presAssocID="{C365380A-84D1-4069-9545-C7942AB2B5B8}" presName="node" presStyleLbl="revTx" presStyleIdx="3" presStyleCnt="5">
        <dgm:presLayoutVars>
          <dgm:bulletEnabled val="1"/>
        </dgm:presLayoutVars>
      </dgm:prSet>
      <dgm:spPr/>
    </dgm:pt>
    <dgm:pt modelId="{55F7876D-79EC-4EC6-AFFC-CAA866050A08}" type="pres">
      <dgm:prSet presAssocID="{24440E6C-FEC8-4FEA-BBA9-107A89479B7B}" presName="sibTrans" presStyleLbl="node1" presStyleIdx="3" presStyleCnt="5"/>
      <dgm:spPr/>
    </dgm:pt>
    <dgm:pt modelId="{F9919FBC-6C9E-43C8-A969-0BB89D700ADC}" type="pres">
      <dgm:prSet presAssocID="{FED23E94-C080-45C7-B3D8-6C78DDAFBCAD}" presName="dummy" presStyleCnt="0"/>
      <dgm:spPr/>
    </dgm:pt>
    <dgm:pt modelId="{86BB0AA8-4C69-4DB2-863B-00244DD457F4}" type="pres">
      <dgm:prSet presAssocID="{FED23E94-C080-45C7-B3D8-6C78DDAFBCAD}" presName="node" presStyleLbl="revTx" presStyleIdx="4" presStyleCnt="5">
        <dgm:presLayoutVars>
          <dgm:bulletEnabled val="1"/>
        </dgm:presLayoutVars>
      </dgm:prSet>
      <dgm:spPr/>
    </dgm:pt>
    <dgm:pt modelId="{DBEE6B47-CBA0-4038-8B53-A9B5AFABE620}" type="pres">
      <dgm:prSet presAssocID="{87CA1819-D544-4261-9F42-12F5D616CF92}" presName="sibTrans" presStyleLbl="node1" presStyleIdx="4" presStyleCnt="5"/>
      <dgm:spPr/>
    </dgm:pt>
  </dgm:ptLst>
  <dgm:cxnLst>
    <dgm:cxn modelId="{2926780C-9586-471B-9EE1-B4229461258C}" type="presOf" srcId="{4CF13553-8F5F-43D3-B039-34AF6AA7E8D6}" destId="{51F6447E-1D82-4AAE-9BE0-E332C6D5D137}" srcOrd="0" destOrd="0" presId="urn:microsoft.com/office/officeart/2005/8/layout/cycle1"/>
    <dgm:cxn modelId="{A14D4C2C-90C9-4BE0-BDBE-973C03FB5153}" srcId="{016B92EE-C029-4AAF-A2CB-FB7DA6DCE119}" destId="{4CF13553-8F5F-43D3-B039-34AF6AA7E8D6}" srcOrd="0" destOrd="0" parTransId="{FD2FEE94-4005-4DCA-9C54-C28D41E6E81C}" sibTransId="{D001716F-A016-4482-862F-DAF0CA384FAD}"/>
    <dgm:cxn modelId="{F101753C-284A-430D-A6C3-FC56C7A6F3A5}" srcId="{016B92EE-C029-4AAF-A2CB-FB7DA6DCE119}" destId="{FED23E94-C080-45C7-B3D8-6C78DDAFBCAD}" srcOrd="4" destOrd="0" parTransId="{C061DA5D-EC53-43B7-AA7C-A26565AA086D}" sibTransId="{87CA1819-D544-4261-9F42-12F5D616CF92}"/>
    <dgm:cxn modelId="{A784975C-5CA9-4D28-A027-296AED90848F}" type="presOf" srcId="{47AD9E3F-EC8D-4494-8EC1-E6699CFB3F52}" destId="{890484F9-B261-48C7-83D9-D7B22C6C543F}" srcOrd="0" destOrd="0" presId="urn:microsoft.com/office/officeart/2005/8/layout/cycle1"/>
    <dgm:cxn modelId="{6BD31B43-4B10-451E-A66C-806DC5C86367}" type="presOf" srcId="{87CA1819-D544-4261-9F42-12F5D616CF92}" destId="{DBEE6B47-CBA0-4038-8B53-A9B5AFABE620}" srcOrd="0" destOrd="0" presId="urn:microsoft.com/office/officeart/2005/8/layout/cycle1"/>
    <dgm:cxn modelId="{7D70D96C-AA3E-4E57-A342-6F8ADDB8F25B}" type="presOf" srcId="{C4C14054-641A-4953-87DE-5BD5A98DBD55}" destId="{6766AB3F-5CCE-4195-B248-EA81A33558D7}" srcOrd="0" destOrd="0" presId="urn:microsoft.com/office/officeart/2005/8/layout/cycle1"/>
    <dgm:cxn modelId="{77284E70-8593-43C2-A01D-1DBB8E7F842A}" srcId="{016B92EE-C029-4AAF-A2CB-FB7DA6DCE119}" destId="{47AD9E3F-EC8D-4494-8EC1-E6699CFB3F52}" srcOrd="2" destOrd="0" parTransId="{28B14A73-7864-4D2F-B067-08293A464D01}" sibTransId="{3803631F-B3F0-4C39-A9A6-385B22F4A958}"/>
    <dgm:cxn modelId="{1849E156-DF81-4229-838D-918689A1D147}" type="presOf" srcId="{FED23E94-C080-45C7-B3D8-6C78DDAFBCAD}" destId="{86BB0AA8-4C69-4DB2-863B-00244DD457F4}" srcOrd="0" destOrd="0" presId="urn:microsoft.com/office/officeart/2005/8/layout/cycle1"/>
    <dgm:cxn modelId="{0116065A-2944-4892-8BCF-49D2CB5BA86A}" type="presOf" srcId="{C365380A-84D1-4069-9545-C7942AB2B5B8}" destId="{C7C8782D-1BDB-4F3C-A7CB-F1A7ED6CB9FA}" srcOrd="0" destOrd="0" presId="urn:microsoft.com/office/officeart/2005/8/layout/cycle1"/>
    <dgm:cxn modelId="{B78C75A8-4AC8-4B74-897F-4784BE2A199A}" type="presOf" srcId="{9EE7EA0A-0265-402E-905A-932FC22AAA29}" destId="{5EDA5873-FD7C-4AF8-8230-574195B14563}" srcOrd="0" destOrd="0" presId="urn:microsoft.com/office/officeart/2005/8/layout/cycle1"/>
    <dgm:cxn modelId="{512C56AF-A981-458F-B7E7-95FE90393828}" srcId="{016B92EE-C029-4AAF-A2CB-FB7DA6DCE119}" destId="{9EE7EA0A-0265-402E-905A-932FC22AAA29}" srcOrd="1" destOrd="0" parTransId="{1A3BE034-E9C1-428C-9EFA-C4798896ADA7}" sibTransId="{C4C14054-641A-4953-87DE-5BD5A98DBD55}"/>
    <dgm:cxn modelId="{79D282DB-214C-4F0A-8F59-70651926F14A}" type="presOf" srcId="{3803631F-B3F0-4C39-A9A6-385B22F4A958}" destId="{869E8832-CEEB-43DD-A47F-F8879B31423B}" srcOrd="0" destOrd="0" presId="urn:microsoft.com/office/officeart/2005/8/layout/cycle1"/>
    <dgm:cxn modelId="{DD0F2DE1-D0B0-402E-A368-C3739AF753CD}" srcId="{016B92EE-C029-4AAF-A2CB-FB7DA6DCE119}" destId="{C365380A-84D1-4069-9545-C7942AB2B5B8}" srcOrd="3" destOrd="0" parTransId="{AB1E41CB-D630-49CB-ACEC-E3509E891FF3}" sibTransId="{24440E6C-FEC8-4FEA-BBA9-107A89479B7B}"/>
    <dgm:cxn modelId="{1C45EDF4-7ABD-40A1-B968-C02303C9768C}" type="presOf" srcId="{24440E6C-FEC8-4FEA-BBA9-107A89479B7B}" destId="{55F7876D-79EC-4EC6-AFFC-CAA866050A08}" srcOrd="0" destOrd="0" presId="urn:microsoft.com/office/officeart/2005/8/layout/cycle1"/>
    <dgm:cxn modelId="{10EF5EF6-C975-417B-AB6B-9C4B6CA57945}" type="presOf" srcId="{016B92EE-C029-4AAF-A2CB-FB7DA6DCE119}" destId="{450808A5-DFD9-4E6C-AE11-096A078002E4}" srcOrd="0" destOrd="0" presId="urn:microsoft.com/office/officeart/2005/8/layout/cycle1"/>
    <dgm:cxn modelId="{9F2BC4F6-EB89-4C83-8D78-C661056811D1}" type="presOf" srcId="{D001716F-A016-4482-862F-DAF0CA384FAD}" destId="{226EB180-4855-4B0F-9A33-67D46F5396B5}" srcOrd="0" destOrd="0" presId="urn:microsoft.com/office/officeart/2005/8/layout/cycle1"/>
    <dgm:cxn modelId="{F7372D90-BEA7-4E0E-9BE4-B2FD53C7D3B9}" type="presParOf" srcId="{450808A5-DFD9-4E6C-AE11-096A078002E4}" destId="{298C7AAC-01C2-4002-9AB3-AA952F39C3DE}" srcOrd="0" destOrd="0" presId="urn:microsoft.com/office/officeart/2005/8/layout/cycle1"/>
    <dgm:cxn modelId="{3966A853-21CE-4795-AD1D-5C7C094761A9}" type="presParOf" srcId="{450808A5-DFD9-4E6C-AE11-096A078002E4}" destId="{51F6447E-1D82-4AAE-9BE0-E332C6D5D137}" srcOrd="1" destOrd="0" presId="urn:microsoft.com/office/officeart/2005/8/layout/cycle1"/>
    <dgm:cxn modelId="{E872F7B8-9A7A-44D9-9FFE-2C433A17F52F}" type="presParOf" srcId="{450808A5-DFD9-4E6C-AE11-096A078002E4}" destId="{226EB180-4855-4B0F-9A33-67D46F5396B5}" srcOrd="2" destOrd="0" presId="urn:microsoft.com/office/officeart/2005/8/layout/cycle1"/>
    <dgm:cxn modelId="{B337EE69-2570-4CC0-8126-46260C42FB9F}" type="presParOf" srcId="{450808A5-DFD9-4E6C-AE11-096A078002E4}" destId="{FFDAD91F-FEC0-4D44-B867-874927513529}" srcOrd="3" destOrd="0" presId="urn:microsoft.com/office/officeart/2005/8/layout/cycle1"/>
    <dgm:cxn modelId="{352DC2B6-0FB8-426E-998A-A37E34E93847}" type="presParOf" srcId="{450808A5-DFD9-4E6C-AE11-096A078002E4}" destId="{5EDA5873-FD7C-4AF8-8230-574195B14563}" srcOrd="4" destOrd="0" presId="urn:microsoft.com/office/officeart/2005/8/layout/cycle1"/>
    <dgm:cxn modelId="{ACC1C0B9-1254-4091-9BE4-F62D7157F2DF}" type="presParOf" srcId="{450808A5-DFD9-4E6C-AE11-096A078002E4}" destId="{6766AB3F-5CCE-4195-B248-EA81A33558D7}" srcOrd="5" destOrd="0" presId="urn:microsoft.com/office/officeart/2005/8/layout/cycle1"/>
    <dgm:cxn modelId="{B5F99B82-2C3B-46F8-97B1-FBA7DA630D41}" type="presParOf" srcId="{450808A5-DFD9-4E6C-AE11-096A078002E4}" destId="{87093810-AE6C-48ED-A52A-77B87A5EB251}" srcOrd="6" destOrd="0" presId="urn:microsoft.com/office/officeart/2005/8/layout/cycle1"/>
    <dgm:cxn modelId="{3DD81DE4-E50A-4F45-85E5-9328838424F8}" type="presParOf" srcId="{450808A5-DFD9-4E6C-AE11-096A078002E4}" destId="{890484F9-B261-48C7-83D9-D7B22C6C543F}" srcOrd="7" destOrd="0" presId="urn:microsoft.com/office/officeart/2005/8/layout/cycle1"/>
    <dgm:cxn modelId="{427D3AF3-69F8-4C52-90A6-A3A40BCB7F43}" type="presParOf" srcId="{450808A5-DFD9-4E6C-AE11-096A078002E4}" destId="{869E8832-CEEB-43DD-A47F-F8879B31423B}" srcOrd="8" destOrd="0" presId="urn:microsoft.com/office/officeart/2005/8/layout/cycle1"/>
    <dgm:cxn modelId="{C2DEB0E4-99CC-4983-852D-D87DFD586D63}" type="presParOf" srcId="{450808A5-DFD9-4E6C-AE11-096A078002E4}" destId="{10CA7895-8BD6-45AF-825E-BC3244CB4728}" srcOrd="9" destOrd="0" presId="urn:microsoft.com/office/officeart/2005/8/layout/cycle1"/>
    <dgm:cxn modelId="{CD43C10E-4915-4728-B8FC-FD9DAC528A52}" type="presParOf" srcId="{450808A5-DFD9-4E6C-AE11-096A078002E4}" destId="{C7C8782D-1BDB-4F3C-A7CB-F1A7ED6CB9FA}" srcOrd="10" destOrd="0" presId="urn:microsoft.com/office/officeart/2005/8/layout/cycle1"/>
    <dgm:cxn modelId="{5571BCB8-79E8-45BF-BB67-7C2E52812217}" type="presParOf" srcId="{450808A5-DFD9-4E6C-AE11-096A078002E4}" destId="{55F7876D-79EC-4EC6-AFFC-CAA866050A08}" srcOrd="11" destOrd="0" presId="urn:microsoft.com/office/officeart/2005/8/layout/cycle1"/>
    <dgm:cxn modelId="{6D295B5D-FC90-45B1-91F9-8DCE8121D956}" type="presParOf" srcId="{450808A5-DFD9-4E6C-AE11-096A078002E4}" destId="{F9919FBC-6C9E-43C8-A969-0BB89D700ADC}" srcOrd="12" destOrd="0" presId="urn:microsoft.com/office/officeart/2005/8/layout/cycle1"/>
    <dgm:cxn modelId="{F9854BF9-5964-4486-8001-DD374E590C32}" type="presParOf" srcId="{450808A5-DFD9-4E6C-AE11-096A078002E4}" destId="{86BB0AA8-4C69-4DB2-863B-00244DD457F4}" srcOrd="13" destOrd="0" presId="urn:microsoft.com/office/officeart/2005/8/layout/cycle1"/>
    <dgm:cxn modelId="{88E60945-928D-4772-B1BA-39E5141B0D9C}" type="presParOf" srcId="{450808A5-DFD9-4E6C-AE11-096A078002E4}" destId="{DBEE6B47-CBA0-4038-8B53-A9B5AFABE620}"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3B78D4B-8AC5-42E2-BDBF-1D6DF22C68CB}" type="doc">
      <dgm:prSet loTypeId="urn:microsoft.com/office/officeart/2005/8/layout/cycle1" loCatId="cycle" qsTypeId="urn:microsoft.com/office/officeart/2005/8/quickstyle/3d2" qsCatId="3D" csTypeId="urn:microsoft.com/office/officeart/2005/8/colors/accent1_2" csCatId="accent1" phldr="1"/>
      <dgm:spPr/>
      <dgm:t>
        <a:bodyPr/>
        <a:lstStyle/>
        <a:p>
          <a:endParaRPr lang="de-DE"/>
        </a:p>
      </dgm:t>
    </dgm:pt>
    <dgm:pt modelId="{D1B12770-D750-4019-9EFF-9E6A95E8E5BF}">
      <dgm:prSet phldrT="[Text]"/>
      <dgm:spPr/>
      <dgm:t>
        <a:bodyPr/>
        <a:lstStyle/>
        <a:p>
          <a:r>
            <a:rPr lang="de-DE"/>
            <a:t>Costumer Interface</a:t>
          </a:r>
          <a:endParaRPr lang="de-DE" dirty="0"/>
        </a:p>
      </dgm:t>
    </dgm:pt>
    <dgm:pt modelId="{85122E30-3F72-4B1F-BAD6-B8633D9C8B4A}" type="parTrans" cxnId="{99CE7FE0-DF82-4A3B-94BC-8D81CA35646F}">
      <dgm:prSet/>
      <dgm:spPr/>
      <dgm:t>
        <a:bodyPr/>
        <a:lstStyle/>
        <a:p>
          <a:endParaRPr lang="de-DE"/>
        </a:p>
      </dgm:t>
    </dgm:pt>
    <dgm:pt modelId="{55259D7D-7FBD-4759-B407-8045EBABE7F1}" type="sibTrans" cxnId="{99CE7FE0-DF82-4A3B-94BC-8D81CA35646F}">
      <dgm:prSet/>
      <dgm:spPr/>
      <dgm:t>
        <a:bodyPr/>
        <a:lstStyle/>
        <a:p>
          <a:endParaRPr lang="de-DE"/>
        </a:p>
      </dgm:t>
    </dgm:pt>
    <dgm:pt modelId="{9782CDB9-75F9-4437-A069-53D211858164}">
      <dgm:prSet phldrT="[Text]"/>
      <dgm:spPr/>
      <dgm:t>
        <a:bodyPr/>
        <a:lstStyle/>
        <a:p>
          <a:r>
            <a:rPr lang="de-DE"/>
            <a:t>Sorting Company</a:t>
          </a:r>
          <a:endParaRPr lang="de-DE" dirty="0"/>
        </a:p>
      </dgm:t>
    </dgm:pt>
    <dgm:pt modelId="{9689CD0E-48DB-4074-9FE5-819C72129BE6}" type="parTrans" cxnId="{FB9A0A80-E384-430B-A8CE-6855524AE7E5}">
      <dgm:prSet/>
      <dgm:spPr/>
      <dgm:t>
        <a:bodyPr/>
        <a:lstStyle/>
        <a:p>
          <a:endParaRPr lang="de-DE"/>
        </a:p>
      </dgm:t>
    </dgm:pt>
    <dgm:pt modelId="{1759E1FA-5960-4045-8073-6C41A685B2FE}" type="sibTrans" cxnId="{FB9A0A80-E384-430B-A8CE-6855524AE7E5}">
      <dgm:prSet/>
      <dgm:spPr/>
      <dgm:t>
        <a:bodyPr/>
        <a:lstStyle/>
        <a:p>
          <a:endParaRPr lang="de-DE"/>
        </a:p>
      </dgm:t>
    </dgm:pt>
    <dgm:pt modelId="{9EA3CD8D-5CBB-4337-9FD7-C321D037D4FC}">
      <dgm:prSet phldrT="[Text]"/>
      <dgm:spPr/>
      <dgm:t>
        <a:bodyPr/>
        <a:lstStyle/>
        <a:p>
          <a:r>
            <a:rPr lang="de-DE"/>
            <a:t>Sorting Software</a:t>
          </a:r>
          <a:endParaRPr lang="de-DE" dirty="0"/>
        </a:p>
      </dgm:t>
    </dgm:pt>
    <dgm:pt modelId="{EC804C4B-64A4-4568-ADC9-DF30DA850425}" type="parTrans" cxnId="{DA55DC4E-F613-4614-8D08-33B58BFDC643}">
      <dgm:prSet/>
      <dgm:spPr/>
      <dgm:t>
        <a:bodyPr/>
        <a:lstStyle/>
        <a:p>
          <a:endParaRPr lang="de-DE"/>
        </a:p>
      </dgm:t>
    </dgm:pt>
    <dgm:pt modelId="{4013476B-CAF8-49D8-AF9B-7004F82B337D}" type="sibTrans" cxnId="{DA55DC4E-F613-4614-8D08-33B58BFDC643}">
      <dgm:prSet/>
      <dgm:spPr/>
      <dgm:t>
        <a:bodyPr/>
        <a:lstStyle/>
        <a:p>
          <a:endParaRPr lang="de-DE"/>
        </a:p>
      </dgm:t>
    </dgm:pt>
    <dgm:pt modelId="{6A308D49-C474-4EFE-A536-31A3A4F6C674}">
      <dgm:prSet phldrT="[Text]"/>
      <dgm:spPr/>
      <dgm:t>
        <a:bodyPr/>
        <a:lstStyle/>
        <a:p>
          <a:r>
            <a:rPr lang="de-DE"/>
            <a:t>Recycler</a:t>
          </a:r>
          <a:endParaRPr lang="de-DE" dirty="0"/>
        </a:p>
      </dgm:t>
    </dgm:pt>
    <dgm:pt modelId="{F054AD54-7149-4B68-BDED-BAAACCD37FFA}" type="parTrans" cxnId="{6BB8C70D-7FC5-4F27-9D1F-30E5AC833CF2}">
      <dgm:prSet/>
      <dgm:spPr/>
      <dgm:t>
        <a:bodyPr/>
        <a:lstStyle/>
        <a:p>
          <a:endParaRPr lang="de-DE"/>
        </a:p>
      </dgm:t>
    </dgm:pt>
    <dgm:pt modelId="{FAE6E404-4DDA-4D56-BDE1-A25331D2DEFE}" type="sibTrans" cxnId="{6BB8C70D-7FC5-4F27-9D1F-30E5AC833CF2}">
      <dgm:prSet/>
      <dgm:spPr/>
      <dgm:t>
        <a:bodyPr/>
        <a:lstStyle/>
        <a:p>
          <a:endParaRPr lang="de-DE"/>
        </a:p>
      </dgm:t>
    </dgm:pt>
    <dgm:pt modelId="{F6CDA8F1-8150-43BC-8A86-7D74E90B32B7}">
      <dgm:prSet phldrT="[Text]"/>
      <dgm:spPr/>
      <dgm:t>
        <a:bodyPr/>
        <a:lstStyle/>
        <a:p>
          <a:r>
            <a:rPr lang="de-DE"/>
            <a:t>Costumer</a:t>
          </a:r>
          <a:endParaRPr lang="de-DE" dirty="0"/>
        </a:p>
      </dgm:t>
    </dgm:pt>
    <dgm:pt modelId="{FB8177C6-C27C-416B-B6F5-BE7647BECD49}" type="parTrans" cxnId="{5A20739A-3BF4-4148-AF8F-156589B037C6}">
      <dgm:prSet/>
      <dgm:spPr/>
      <dgm:t>
        <a:bodyPr/>
        <a:lstStyle/>
        <a:p>
          <a:endParaRPr lang="de-DE"/>
        </a:p>
      </dgm:t>
    </dgm:pt>
    <dgm:pt modelId="{9DB55A32-765C-4FF3-8604-9DF242D3D5A1}" type="sibTrans" cxnId="{5A20739A-3BF4-4148-AF8F-156589B037C6}">
      <dgm:prSet/>
      <dgm:spPr/>
      <dgm:t>
        <a:bodyPr/>
        <a:lstStyle/>
        <a:p>
          <a:endParaRPr lang="de-DE"/>
        </a:p>
      </dgm:t>
    </dgm:pt>
    <dgm:pt modelId="{85A7038E-0387-4D33-A0E8-A2A2EF132517}" type="pres">
      <dgm:prSet presAssocID="{13B78D4B-8AC5-42E2-BDBF-1D6DF22C68CB}" presName="cycle" presStyleCnt="0">
        <dgm:presLayoutVars>
          <dgm:dir/>
          <dgm:resizeHandles val="exact"/>
        </dgm:presLayoutVars>
      </dgm:prSet>
      <dgm:spPr/>
    </dgm:pt>
    <dgm:pt modelId="{F3BCEF7E-C6AC-45AA-8EDE-F082CC61D020}" type="pres">
      <dgm:prSet presAssocID="{D1B12770-D750-4019-9EFF-9E6A95E8E5BF}" presName="dummy" presStyleCnt="0"/>
      <dgm:spPr/>
    </dgm:pt>
    <dgm:pt modelId="{7B7D31AE-26BB-4713-9649-21A12EB91001}" type="pres">
      <dgm:prSet presAssocID="{D1B12770-D750-4019-9EFF-9E6A95E8E5BF}" presName="node" presStyleLbl="revTx" presStyleIdx="0" presStyleCnt="5">
        <dgm:presLayoutVars>
          <dgm:bulletEnabled val="1"/>
        </dgm:presLayoutVars>
      </dgm:prSet>
      <dgm:spPr/>
    </dgm:pt>
    <dgm:pt modelId="{3D3A4284-DE26-4180-A4C2-08959351D5FC}" type="pres">
      <dgm:prSet presAssocID="{55259D7D-7FBD-4759-B407-8045EBABE7F1}" presName="sibTrans" presStyleLbl="node1" presStyleIdx="0" presStyleCnt="5"/>
      <dgm:spPr/>
    </dgm:pt>
    <dgm:pt modelId="{8DF1BD4B-3A21-4157-9C44-F2E28E360683}" type="pres">
      <dgm:prSet presAssocID="{9782CDB9-75F9-4437-A069-53D211858164}" presName="dummy" presStyleCnt="0"/>
      <dgm:spPr/>
    </dgm:pt>
    <dgm:pt modelId="{C9504768-9267-430C-8627-0501A2232721}" type="pres">
      <dgm:prSet presAssocID="{9782CDB9-75F9-4437-A069-53D211858164}" presName="node" presStyleLbl="revTx" presStyleIdx="1" presStyleCnt="5">
        <dgm:presLayoutVars>
          <dgm:bulletEnabled val="1"/>
        </dgm:presLayoutVars>
      </dgm:prSet>
      <dgm:spPr/>
    </dgm:pt>
    <dgm:pt modelId="{DB4383AC-5D9B-4022-A2A0-CA648F082DC7}" type="pres">
      <dgm:prSet presAssocID="{1759E1FA-5960-4045-8073-6C41A685B2FE}" presName="sibTrans" presStyleLbl="node1" presStyleIdx="1" presStyleCnt="5"/>
      <dgm:spPr/>
    </dgm:pt>
    <dgm:pt modelId="{20FBDBDF-70DE-4CB4-B065-E2D40D79EF68}" type="pres">
      <dgm:prSet presAssocID="{9EA3CD8D-5CBB-4337-9FD7-C321D037D4FC}" presName="dummy" presStyleCnt="0"/>
      <dgm:spPr/>
    </dgm:pt>
    <dgm:pt modelId="{B49F25E2-84C1-477C-8227-EDE4D3478C27}" type="pres">
      <dgm:prSet presAssocID="{9EA3CD8D-5CBB-4337-9FD7-C321D037D4FC}" presName="node" presStyleLbl="revTx" presStyleIdx="2" presStyleCnt="5">
        <dgm:presLayoutVars>
          <dgm:bulletEnabled val="1"/>
        </dgm:presLayoutVars>
      </dgm:prSet>
      <dgm:spPr/>
    </dgm:pt>
    <dgm:pt modelId="{832B24DB-51E0-439A-92D8-156AE8A394AF}" type="pres">
      <dgm:prSet presAssocID="{4013476B-CAF8-49D8-AF9B-7004F82B337D}" presName="sibTrans" presStyleLbl="node1" presStyleIdx="2" presStyleCnt="5"/>
      <dgm:spPr/>
    </dgm:pt>
    <dgm:pt modelId="{076D02A3-9D63-4E65-9F81-2CACBA112E56}" type="pres">
      <dgm:prSet presAssocID="{6A308D49-C474-4EFE-A536-31A3A4F6C674}" presName="dummy" presStyleCnt="0"/>
      <dgm:spPr/>
    </dgm:pt>
    <dgm:pt modelId="{F39C509A-5DE3-423D-9476-82AE4E793743}" type="pres">
      <dgm:prSet presAssocID="{6A308D49-C474-4EFE-A536-31A3A4F6C674}" presName="node" presStyleLbl="revTx" presStyleIdx="3" presStyleCnt="5">
        <dgm:presLayoutVars>
          <dgm:bulletEnabled val="1"/>
        </dgm:presLayoutVars>
      </dgm:prSet>
      <dgm:spPr/>
    </dgm:pt>
    <dgm:pt modelId="{C824BE94-AEED-499D-8408-9AFF52BC9131}" type="pres">
      <dgm:prSet presAssocID="{FAE6E404-4DDA-4D56-BDE1-A25331D2DEFE}" presName="sibTrans" presStyleLbl="node1" presStyleIdx="3" presStyleCnt="5"/>
      <dgm:spPr/>
    </dgm:pt>
    <dgm:pt modelId="{37A1E214-5A3A-4210-BA72-4CFA052E5C99}" type="pres">
      <dgm:prSet presAssocID="{F6CDA8F1-8150-43BC-8A86-7D74E90B32B7}" presName="dummy" presStyleCnt="0"/>
      <dgm:spPr/>
    </dgm:pt>
    <dgm:pt modelId="{A131EFDB-A8E4-4549-AB2E-F759D9780E8C}" type="pres">
      <dgm:prSet presAssocID="{F6CDA8F1-8150-43BC-8A86-7D74E90B32B7}" presName="node" presStyleLbl="revTx" presStyleIdx="4" presStyleCnt="5">
        <dgm:presLayoutVars>
          <dgm:bulletEnabled val="1"/>
        </dgm:presLayoutVars>
      </dgm:prSet>
      <dgm:spPr/>
    </dgm:pt>
    <dgm:pt modelId="{E26C71EA-BD9E-470B-BC00-FBF6D9858FFE}" type="pres">
      <dgm:prSet presAssocID="{9DB55A32-765C-4FF3-8604-9DF242D3D5A1}" presName="sibTrans" presStyleLbl="node1" presStyleIdx="4" presStyleCnt="5"/>
      <dgm:spPr/>
    </dgm:pt>
  </dgm:ptLst>
  <dgm:cxnLst>
    <dgm:cxn modelId="{2AEBE903-7CAA-4424-8F17-1DEE1D0B825D}" type="presOf" srcId="{9EA3CD8D-5CBB-4337-9FD7-C321D037D4FC}" destId="{B49F25E2-84C1-477C-8227-EDE4D3478C27}" srcOrd="0" destOrd="0" presId="urn:microsoft.com/office/officeart/2005/8/layout/cycle1"/>
    <dgm:cxn modelId="{6BB8C70D-7FC5-4F27-9D1F-30E5AC833CF2}" srcId="{13B78D4B-8AC5-42E2-BDBF-1D6DF22C68CB}" destId="{6A308D49-C474-4EFE-A536-31A3A4F6C674}" srcOrd="3" destOrd="0" parTransId="{F054AD54-7149-4B68-BDED-BAAACCD37FFA}" sibTransId="{FAE6E404-4DDA-4D56-BDE1-A25331D2DEFE}"/>
    <dgm:cxn modelId="{D9259729-7E4A-41B6-8B04-377DCDB07EC0}" type="presOf" srcId="{9782CDB9-75F9-4437-A069-53D211858164}" destId="{C9504768-9267-430C-8627-0501A2232721}" srcOrd="0" destOrd="0" presId="urn:microsoft.com/office/officeart/2005/8/layout/cycle1"/>
    <dgm:cxn modelId="{9138A32C-3B9A-4956-9A24-2EDD0696D397}" type="presOf" srcId="{D1B12770-D750-4019-9EFF-9E6A95E8E5BF}" destId="{7B7D31AE-26BB-4713-9649-21A12EB91001}" srcOrd="0" destOrd="0" presId="urn:microsoft.com/office/officeart/2005/8/layout/cycle1"/>
    <dgm:cxn modelId="{EC913A37-1764-44C6-9D64-A0F1AC12A27E}" type="presOf" srcId="{6A308D49-C474-4EFE-A536-31A3A4F6C674}" destId="{F39C509A-5DE3-423D-9476-82AE4E793743}" srcOrd="0" destOrd="0" presId="urn:microsoft.com/office/officeart/2005/8/layout/cycle1"/>
    <dgm:cxn modelId="{06840664-A841-4A4A-BAF3-3FB72BE7F956}" type="presOf" srcId="{13B78D4B-8AC5-42E2-BDBF-1D6DF22C68CB}" destId="{85A7038E-0387-4D33-A0E8-A2A2EF132517}" srcOrd="0" destOrd="0" presId="urn:microsoft.com/office/officeart/2005/8/layout/cycle1"/>
    <dgm:cxn modelId="{9D24BF49-06D7-4089-96CB-3472943A09AF}" type="presOf" srcId="{FAE6E404-4DDA-4D56-BDE1-A25331D2DEFE}" destId="{C824BE94-AEED-499D-8408-9AFF52BC9131}" srcOrd="0" destOrd="0" presId="urn:microsoft.com/office/officeart/2005/8/layout/cycle1"/>
    <dgm:cxn modelId="{DA55DC4E-F613-4614-8D08-33B58BFDC643}" srcId="{13B78D4B-8AC5-42E2-BDBF-1D6DF22C68CB}" destId="{9EA3CD8D-5CBB-4337-9FD7-C321D037D4FC}" srcOrd="2" destOrd="0" parTransId="{EC804C4B-64A4-4568-ADC9-DF30DA850425}" sibTransId="{4013476B-CAF8-49D8-AF9B-7004F82B337D}"/>
    <dgm:cxn modelId="{FAC2EA7A-F983-4FC6-9C74-6237E72CD786}" type="presOf" srcId="{9DB55A32-765C-4FF3-8604-9DF242D3D5A1}" destId="{E26C71EA-BD9E-470B-BC00-FBF6D9858FFE}" srcOrd="0" destOrd="0" presId="urn:microsoft.com/office/officeart/2005/8/layout/cycle1"/>
    <dgm:cxn modelId="{FB9A0A80-E384-430B-A8CE-6855524AE7E5}" srcId="{13B78D4B-8AC5-42E2-BDBF-1D6DF22C68CB}" destId="{9782CDB9-75F9-4437-A069-53D211858164}" srcOrd="1" destOrd="0" parTransId="{9689CD0E-48DB-4074-9FE5-819C72129BE6}" sibTransId="{1759E1FA-5960-4045-8073-6C41A685B2FE}"/>
    <dgm:cxn modelId="{CA7CBC83-74BB-40C0-BA2F-74A5FAE925A0}" type="presOf" srcId="{4013476B-CAF8-49D8-AF9B-7004F82B337D}" destId="{832B24DB-51E0-439A-92D8-156AE8A394AF}" srcOrd="0" destOrd="0" presId="urn:microsoft.com/office/officeart/2005/8/layout/cycle1"/>
    <dgm:cxn modelId="{47404496-B98F-4090-871A-2BD8E4069896}" type="presOf" srcId="{55259D7D-7FBD-4759-B407-8045EBABE7F1}" destId="{3D3A4284-DE26-4180-A4C2-08959351D5FC}" srcOrd="0" destOrd="0" presId="urn:microsoft.com/office/officeart/2005/8/layout/cycle1"/>
    <dgm:cxn modelId="{5A20739A-3BF4-4148-AF8F-156589B037C6}" srcId="{13B78D4B-8AC5-42E2-BDBF-1D6DF22C68CB}" destId="{F6CDA8F1-8150-43BC-8A86-7D74E90B32B7}" srcOrd="4" destOrd="0" parTransId="{FB8177C6-C27C-416B-B6F5-BE7647BECD49}" sibTransId="{9DB55A32-765C-4FF3-8604-9DF242D3D5A1}"/>
    <dgm:cxn modelId="{99CE7FE0-DF82-4A3B-94BC-8D81CA35646F}" srcId="{13B78D4B-8AC5-42E2-BDBF-1D6DF22C68CB}" destId="{D1B12770-D750-4019-9EFF-9E6A95E8E5BF}" srcOrd="0" destOrd="0" parTransId="{85122E30-3F72-4B1F-BAD6-B8633D9C8B4A}" sibTransId="{55259D7D-7FBD-4759-B407-8045EBABE7F1}"/>
    <dgm:cxn modelId="{9424FEED-7C27-49FA-A663-AA6F172ABADF}" type="presOf" srcId="{F6CDA8F1-8150-43BC-8A86-7D74E90B32B7}" destId="{A131EFDB-A8E4-4549-AB2E-F759D9780E8C}" srcOrd="0" destOrd="0" presId="urn:microsoft.com/office/officeart/2005/8/layout/cycle1"/>
    <dgm:cxn modelId="{518BF8FC-1B5E-46A1-BB86-8F817E945EE1}" type="presOf" srcId="{1759E1FA-5960-4045-8073-6C41A685B2FE}" destId="{DB4383AC-5D9B-4022-A2A0-CA648F082DC7}" srcOrd="0" destOrd="0" presId="urn:microsoft.com/office/officeart/2005/8/layout/cycle1"/>
    <dgm:cxn modelId="{3E686BE3-2932-44FB-B762-1BF0C4FDC2BA}" type="presParOf" srcId="{85A7038E-0387-4D33-A0E8-A2A2EF132517}" destId="{F3BCEF7E-C6AC-45AA-8EDE-F082CC61D020}" srcOrd="0" destOrd="0" presId="urn:microsoft.com/office/officeart/2005/8/layout/cycle1"/>
    <dgm:cxn modelId="{D74A3368-8BBA-4AA6-B815-1F605808B0B0}" type="presParOf" srcId="{85A7038E-0387-4D33-A0E8-A2A2EF132517}" destId="{7B7D31AE-26BB-4713-9649-21A12EB91001}" srcOrd="1" destOrd="0" presId="urn:microsoft.com/office/officeart/2005/8/layout/cycle1"/>
    <dgm:cxn modelId="{E24A9A01-89AE-4C03-A0B8-2F0A1215275C}" type="presParOf" srcId="{85A7038E-0387-4D33-A0E8-A2A2EF132517}" destId="{3D3A4284-DE26-4180-A4C2-08959351D5FC}" srcOrd="2" destOrd="0" presId="urn:microsoft.com/office/officeart/2005/8/layout/cycle1"/>
    <dgm:cxn modelId="{DA2D3D17-FE44-4442-A59D-5860420A6436}" type="presParOf" srcId="{85A7038E-0387-4D33-A0E8-A2A2EF132517}" destId="{8DF1BD4B-3A21-4157-9C44-F2E28E360683}" srcOrd="3" destOrd="0" presId="urn:microsoft.com/office/officeart/2005/8/layout/cycle1"/>
    <dgm:cxn modelId="{900C2D61-C229-4091-BB1B-A122717E3C7F}" type="presParOf" srcId="{85A7038E-0387-4D33-A0E8-A2A2EF132517}" destId="{C9504768-9267-430C-8627-0501A2232721}" srcOrd="4" destOrd="0" presId="urn:microsoft.com/office/officeart/2005/8/layout/cycle1"/>
    <dgm:cxn modelId="{99617A1E-C5F8-41AC-8544-325241722A5B}" type="presParOf" srcId="{85A7038E-0387-4D33-A0E8-A2A2EF132517}" destId="{DB4383AC-5D9B-4022-A2A0-CA648F082DC7}" srcOrd="5" destOrd="0" presId="urn:microsoft.com/office/officeart/2005/8/layout/cycle1"/>
    <dgm:cxn modelId="{033FB243-52A1-4044-B758-39AB3D2EF424}" type="presParOf" srcId="{85A7038E-0387-4D33-A0E8-A2A2EF132517}" destId="{20FBDBDF-70DE-4CB4-B065-E2D40D79EF68}" srcOrd="6" destOrd="0" presId="urn:microsoft.com/office/officeart/2005/8/layout/cycle1"/>
    <dgm:cxn modelId="{CFE33BB3-463D-43B2-9404-D63C4AF459C3}" type="presParOf" srcId="{85A7038E-0387-4D33-A0E8-A2A2EF132517}" destId="{B49F25E2-84C1-477C-8227-EDE4D3478C27}" srcOrd="7" destOrd="0" presId="urn:microsoft.com/office/officeart/2005/8/layout/cycle1"/>
    <dgm:cxn modelId="{C3DAC2D1-9275-4852-B5B7-2479CF4FC5F8}" type="presParOf" srcId="{85A7038E-0387-4D33-A0E8-A2A2EF132517}" destId="{832B24DB-51E0-439A-92D8-156AE8A394AF}" srcOrd="8" destOrd="0" presId="urn:microsoft.com/office/officeart/2005/8/layout/cycle1"/>
    <dgm:cxn modelId="{EE99250B-344D-418F-A922-632A42CFC5F2}" type="presParOf" srcId="{85A7038E-0387-4D33-A0E8-A2A2EF132517}" destId="{076D02A3-9D63-4E65-9F81-2CACBA112E56}" srcOrd="9" destOrd="0" presId="urn:microsoft.com/office/officeart/2005/8/layout/cycle1"/>
    <dgm:cxn modelId="{18C1A0F3-84CE-413E-B51C-AE3288E24177}" type="presParOf" srcId="{85A7038E-0387-4D33-A0E8-A2A2EF132517}" destId="{F39C509A-5DE3-423D-9476-82AE4E793743}" srcOrd="10" destOrd="0" presId="urn:microsoft.com/office/officeart/2005/8/layout/cycle1"/>
    <dgm:cxn modelId="{1FAF3EA1-E353-4746-9669-A5CC9CD16BFD}" type="presParOf" srcId="{85A7038E-0387-4D33-A0E8-A2A2EF132517}" destId="{C824BE94-AEED-499D-8408-9AFF52BC9131}" srcOrd="11" destOrd="0" presId="urn:microsoft.com/office/officeart/2005/8/layout/cycle1"/>
    <dgm:cxn modelId="{FB5B65EB-559D-4D94-A5B9-D6693FFF548E}" type="presParOf" srcId="{85A7038E-0387-4D33-A0E8-A2A2EF132517}" destId="{37A1E214-5A3A-4210-BA72-4CFA052E5C99}" srcOrd="12" destOrd="0" presId="urn:microsoft.com/office/officeart/2005/8/layout/cycle1"/>
    <dgm:cxn modelId="{155B0CF1-FED6-4BDF-A331-3F8533A52DD7}" type="presParOf" srcId="{85A7038E-0387-4D33-A0E8-A2A2EF132517}" destId="{A131EFDB-A8E4-4549-AB2E-F759D9780E8C}" srcOrd="13" destOrd="0" presId="urn:microsoft.com/office/officeart/2005/8/layout/cycle1"/>
    <dgm:cxn modelId="{B28E2A47-7AFD-4601-A5F1-E2B603306968}" type="presParOf" srcId="{85A7038E-0387-4D33-A0E8-A2A2EF132517}" destId="{E26C71EA-BD9E-470B-BC00-FBF6D9858FFE}" srcOrd="14"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157466-8284-4C14-9EE8-BEDC56B6502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de-DE"/>
        </a:p>
      </dgm:t>
    </dgm:pt>
    <dgm:pt modelId="{F1142C3C-86D9-4764-A0B1-383EFA84746E}">
      <dgm:prSet phldrT="[Text]"/>
      <dgm:spPr>
        <a:solidFill>
          <a:srgbClr val="92D050"/>
        </a:solidFill>
      </dgm:spPr>
      <dgm:t>
        <a:bodyPr/>
        <a:lstStyle/>
        <a:p>
          <a:r>
            <a:rPr lang="de-DE" dirty="0"/>
            <a:t>ESD</a:t>
          </a:r>
        </a:p>
      </dgm:t>
    </dgm:pt>
    <dgm:pt modelId="{59DEEAD4-54B5-4407-9234-B43EEBBC1031}" type="parTrans" cxnId="{44C924A2-4AC7-4A7A-BB27-5BC7022D1DCE}">
      <dgm:prSet/>
      <dgm:spPr/>
      <dgm:t>
        <a:bodyPr/>
        <a:lstStyle/>
        <a:p>
          <a:endParaRPr lang="de-DE"/>
        </a:p>
      </dgm:t>
    </dgm:pt>
    <dgm:pt modelId="{066ABF92-8E2D-4FC6-B446-7846A41FF0D4}" type="sibTrans" cxnId="{44C924A2-4AC7-4A7A-BB27-5BC7022D1DCE}">
      <dgm:prSet/>
      <dgm:spPr/>
      <dgm:t>
        <a:bodyPr/>
        <a:lstStyle/>
        <a:p>
          <a:endParaRPr lang="de-DE"/>
        </a:p>
      </dgm:t>
    </dgm:pt>
    <dgm:pt modelId="{F2ED5E46-E7E3-48B6-B36A-06373EF651AC}">
      <dgm:prSet phldrT="[Text]"/>
      <dgm:spPr/>
      <dgm:t>
        <a:bodyPr/>
        <a:lstStyle/>
        <a:p>
          <a:r>
            <a:rPr lang="en-US" dirty="0"/>
            <a:t>Universities with Fashion and Textile Departments</a:t>
          </a:r>
          <a:endParaRPr lang="de-DE" dirty="0"/>
        </a:p>
      </dgm:t>
    </dgm:pt>
    <dgm:pt modelId="{8A580347-6308-4A81-A629-A949E232251E}" type="parTrans" cxnId="{D50263D1-17B4-495C-92DF-05482B000203}">
      <dgm:prSet/>
      <dgm:spPr/>
      <dgm:t>
        <a:bodyPr/>
        <a:lstStyle/>
        <a:p>
          <a:endParaRPr lang="de-DE"/>
        </a:p>
      </dgm:t>
    </dgm:pt>
    <dgm:pt modelId="{EA3003F7-06D4-4D35-A997-3F64BCAFA9FD}" type="sibTrans" cxnId="{D50263D1-17B4-495C-92DF-05482B000203}">
      <dgm:prSet/>
      <dgm:spPr/>
      <dgm:t>
        <a:bodyPr/>
        <a:lstStyle/>
        <a:p>
          <a:endParaRPr lang="de-DE"/>
        </a:p>
      </dgm:t>
    </dgm:pt>
    <dgm:pt modelId="{15DE841C-63FF-4E93-B4FA-508CE8773B2A}">
      <dgm:prSet phldrT="[Text]"/>
      <dgm:spPr/>
      <dgm:t>
        <a:bodyPr/>
        <a:lstStyle/>
        <a:p>
          <a:r>
            <a:rPr lang="de-DE" dirty="0"/>
            <a:t>University Lecturers</a:t>
          </a:r>
        </a:p>
      </dgm:t>
    </dgm:pt>
    <dgm:pt modelId="{28F4A991-20F1-48F6-8E2A-B33B1507CDAC}" type="parTrans" cxnId="{1C979030-5020-4875-A787-7C11E47CD5A8}">
      <dgm:prSet/>
      <dgm:spPr/>
      <dgm:t>
        <a:bodyPr/>
        <a:lstStyle/>
        <a:p>
          <a:endParaRPr lang="de-DE"/>
        </a:p>
      </dgm:t>
    </dgm:pt>
    <dgm:pt modelId="{41CBA480-CA50-49E5-8DDE-77ECC0318120}" type="sibTrans" cxnId="{1C979030-5020-4875-A787-7C11E47CD5A8}">
      <dgm:prSet/>
      <dgm:spPr/>
      <dgm:t>
        <a:bodyPr/>
        <a:lstStyle/>
        <a:p>
          <a:endParaRPr lang="de-DE"/>
        </a:p>
      </dgm:t>
    </dgm:pt>
    <dgm:pt modelId="{E6D8713A-3218-416D-8248-083A7A1FC3FD}">
      <dgm:prSet phldrT="[Text]"/>
      <dgm:spPr>
        <a:solidFill>
          <a:srgbClr val="92D050"/>
        </a:solidFill>
      </dgm:spPr>
      <dgm:t>
        <a:bodyPr/>
        <a:lstStyle/>
        <a:p>
          <a:r>
            <a:rPr lang="de-DE" dirty="0"/>
            <a:t>ESD</a:t>
          </a:r>
        </a:p>
      </dgm:t>
    </dgm:pt>
    <dgm:pt modelId="{D6C33D66-78B6-4603-A4A7-E651C260DAFE}" type="parTrans" cxnId="{A86DFC82-F810-42B3-8453-F02ABFC099ED}">
      <dgm:prSet/>
      <dgm:spPr/>
      <dgm:t>
        <a:bodyPr/>
        <a:lstStyle/>
        <a:p>
          <a:endParaRPr lang="de-DE"/>
        </a:p>
      </dgm:t>
    </dgm:pt>
    <dgm:pt modelId="{CA1E3347-78E2-4596-B509-327B848D01B3}" type="sibTrans" cxnId="{A86DFC82-F810-42B3-8453-F02ABFC099ED}">
      <dgm:prSet/>
      <dgm:spPr/>
      <dgm:t>
        <a:bodyPr/>
        <a:lstStyle/>
        <a:p>
          <a:endParaRPr lang="de-DE"/>
        </a:p>
      </dgm:t>
    </dgm:pt>
    <dgm:pt modelId="{5E68EE27-1A3F-4E76-9804-D07A92AEB94F}">
      <dgm:prSet phldrT="[Text]"/>
      <dgm:spPr/>
      <dgm:t>
        <a:bodyPr/>
        <a:lstStyle/>
        <a:p>
          <a:r>
            <a:rPr lang="en-US" dirty="0"/>
            <a:t>Vocational and General Schooling</a:t>
          </a:r>
          <a:endParaRPr lang="de-DE" dirty="0"/>
        </a:p>
      </dgm:t>
    </dgm:pt>
    <dgm:pt modelId="{C4898D84-F446-442E-8952-0A8067E40C7C}" type="parTrans" cxnId="{0805069C-084E-478C-9DA4-8DE61B30CE9A}">
      <dgm:prSet/>
      <dgm:spPr/>
      <dgm:t>
        <a:bodyPr/>
        <a:lstStyle/>
        <a:p>
          <a:endParaRPr lang="de-DE"/>
        </a:p>
      </dgm:t>
    </dgm:pt>
    <dgm:pt modelId="{F26F2384-0FE5-41E6-8163-3B44C205B33A}" type="sibTrans" cxnId="{0805069C-084E-478C-9DA4-8DE61B30CE9A}">
      <dgm:prSet/>
      <dgm:spPr/>
      <dgm:t>
        <a:bodyPr/>
        <a:lstStyle/>
        <a:p>
          <a:endParaRPr lang="de-DE"/>
        </a:p>
      </dgm:t>
    </dgm:pt>
    <dgm:pt modelId="{5A6DFAF7-4590-4319-A378-FFA6A32A6D64}">
      <dgm:prSet phldrT="[Text]"/>
      <dgm:spPr/>
      <dgm:t>
        <a:bodyPr/>
        <a:lstStyle/>
        <a:p>
          <a:r>
            <a:rPr lang="de-DE" dirty="0"/>
            <a:t>Teachers</a:t>
          </a:r>
        </a:p>
      </dgm:t>
    </dgm:pt>
    <dgm:pt modelId="{084F5861-582F-4F5A-B138-1094FE8C031D}" type="parTrans" cxnId="{01884736-4498-4E20-A648-8866ACD487EC}">
      <dgm:prSet/>
      <dgm:spPr/>
      <dgm:t>
        <a:bodyPr/>
        <a:lstStyle/>
        <a:p>
          <a:endParaRPr lang="de-DE"/>
        </a:p>
      </dgm:t>
    </dgm:pt>
    <dgm:pt modelId="{6B131C98-6841-4188-9100-3E26622C1663}" type="sibTrans" cxnId="{01884736-4498-4E20-A648-8866ACD487EC}">
      <dgm:prSet/>
      <dgm:spPr/>
      <dgm:t>
        <a:bodyPr/>
        <a:lstStyle/>
        <a:p>
          <a:endParaRPr lang="de-DE"/>
        </a:p>
      </dgm:t>
    </dgm:pt>
    <dgm:pt modelId="{D73A61C1-8650-4100-BE1D-BDD2E7650AB4}">
      <dgm:prSet phldrT="[Text]"/>
      <dgm:spPr/>
      <dgm:t>
        <a:bodyPr/>
        <a:lstStyle/>
        <a:p>
          <a:r>
            <a:rPr lang="en-US" dirty="0"/>
            <a:t>Extracurricular Venues and Family</a:t>
          </a:r>
          <a:endParaRPr lang="de-DE" dirty="0"/>
        </a:p>
      </dgm:t>
    </dgm:pt>
    <dgm:pt modelId="{48FEDDE4-9B1D-46DD-A708-E13BA884BB0D}" type="parTrans" cxnId="{0B32D689-21DE-446C-9E03-8BD331172A7F}">
      <dgm:prSet/>
      <dgm:spPr/>
      <dgm:t>
        <a:bodyPr/>
        <a:lstStyle/>
        <a:p>
          <a:endParaRPr lang="de-DE"/>
        </a:p>
      </dgm:t>
    </dgm:pt>
    <dgm:pt modelId="{4157E817-4737-4BAF-A4C5-78F5842977D3}" type="sibTrans" cxnId="{0B32D689-21DE-446C-9E03-8BD331172A7F}">
      <dgm:prSet/>
      <dgm:spPr/>
      <dgm:t>
        <a:bodyPr/>
        <a:lstStyle/>
        <a:p>
          <a:endParaRPr lang="de-DE"/>
        </a:p>
      </dgm:t>
    </dgm:pt>
    <dgm:pt modelId="{D50DF8F7-8D59-4F95-AF68-5F816093BCD4}">
      <dgm:prSet phldrT="[Text]"/>
      <dgm:spPr/>
      <dgm:t>
        <a:bodyPr/>
        <a:lstStyle/>
        <a:p>
          <a:r>
            <a:rPr lang="en-US" dirty="0"/>
            <a:t>Consumer Advice Centre, Providers of Sewing Classes, Clubs, etc. </a:t>
          </a:r>
          <a:endParaRPr lang="de-DE" dirty="0"/>
        </a:p>
      </dgm:t>
    </dgm:pt>
    <dgm:pt modelId="{A0FBE822-41A3-4B91-94CE-D7A58D6CCE8C}" type="parTrans" cxnId="{8258DA55-57F3-4BED-A7AC-FDB500F43633}">
      <dgm:prSet/>
      <dgm:spPr/>
      <dgm:t>
        <a:bodyPr/>
        <a:lstStyle/>
        <a:p>
          <a:endParaRPr lang="de-DE"/>
        </a:p>
      </dgm:t>
    </dgm:pt>
    <dgm:pt modelId="{DC111FA3-7E86-4315-9ABC-25B5E5B34E2E}" type="sibTrans" cxnId="{8258DA55-57F3-4BED-A7AC-FDB500F43633}">
      <dgm:prSet/>
      <dgm:spPr/>
      <dgm:t>
        <a:bodyPr/>
        <a:lstStyle/>
        <a:p>
          <a:endParaRPr lang="de-DE"/>
        </a:p>
      </dgm:t>
    </dgm:pt>
    <dgm:pt modelId="{6774BDB0-8DDB-4A9D-8517-CD1BE135E802}">
      <dgm:prSet phldrT="[Text]"/>
      <dgm:spPr>
        <a:solidFill>
          <a:srgbClr val="92D050"/>
        </a:solidFill>
      </dgm:spPr>
      <dgm:t>
        <a:bodyPr/>
        <a:lstStyle/>
        <a:p>
          <a:r>
            <a:rPr lang="de-DE" dirty="0"/>
            <a:t>ESD</a:t>
          </a:r>
        </a:p>
      </dgm:t>
    </dgm:pt>
    <dgm:pt modelId="{CCD5B4CB-FEF2-44E2-9EF7-39F0ACBBADB6}" type="sibTrans" cxnId="{3E48F9A3-92E1-49D0-AF7A-BC38EBC49E65}">
      <dgm:prSet/>
      <dgm:spPr/>
      <dgm:t>
        <a:bodyPr/>
        <a:lstStyle/>
        <a:p>
          <a:endParaRPr lang="de-DE"/>
        </a:p>
      </dgm:t>
    </dgm:pt>
    <dgm:pt modelId="{84052295-5294-45D3-B7E0-6C646338D5FE}" type="parTrans" cxnId="{3E48F9A3-92E1-49D0-AF7A-BC38EBC49E65}">
      <dgm:prSet/>
      <dgm:spPr/>
      <dgm:t>
        <a:bodyPr/>
        <a:lstStyle/>
        <a:p>
          <a:endParaRPr lang="de-DE"/>
        </a:p>
      </dgm:t>
    </dgm:pt>
    <dgm:pt modelId="{2B1DD744-6B3B-4D8E-858D-B1E357D90818}">
      <dgm:prSet phldrT="[Text]"/>
      <dgm:spPr>
        <a:solidFill>
          <a:srgbClr val="92D050"/>
        </a:solidFill>
      </dgm:spPr>
      <dgm:t>
        <a:bodyPr/>
        <a:lstStyle/>
        <a:p>
          <a:r>
            <a:rPr lang="de-DE" dirty="0"/>
            <a:t>ESD</a:t>
          </a:r>
        </a:p>
      </dgm:t>
    </dgm:pt>
    <dgm:pt modelId="{34E7FFD0-C1E4-40E6-8686-FA9CAEC59E57}" type="sibTrans" cxnId="{43EC94EC-38F5-4B45-9009-75B9E64E03E7}">
      <dgm:prSet/>
      <dgm:spPr/>
      <dgm:t>
        <a:bodyPr/>
        <a:lstStyle/>
        <a:p>
          <a:endParaRPr lang="de-DE"/>
        </a:p>
      </dgm:t>
    </dgm:pt>
    <dgm:pt modelId="{91E1320D-112C-4952-AD5F-852120BB3409}" type="parTrans" cxnId="{43EC94EC-38F5-4B45-9009-75B9E64E03E7}">
      <dgm:prSet/>
      <dgm:spPr/>
      <dgm:t>
        <a:bodyPr/>
        <a:lstStyle/>
        <a:p>
          <a:endParaRPr lang="de-DE"/>
        </a:p>
      </dgm:t>
    </dgm:pt>
    <dgm:pt modelId="{E84F13F2-0AED-49B7-9705-02C8750C203E}">
      <dgm:prSet phldrT="[Text]"/>
      <dgm:spPr/>
      <dgm:t>
        <a:bodyPr/>
        <a:lstStyle/>
        <a:p>
          <a:r>
            <a:rPr lang="de-DE" dirty="0"/>
            <a:t>Textile &amp; Fashion Industry and Market </a:t>
          </a:r>
        </a:p>
      </dgm:t>
    </dgm:pt>
    <dgm:pt modelId="{E4AE11C3-AB48-46A7-97FA-692C944675A5}" type="sibTrans" cxnId="{2B568584-2BA8-4D83-9178-13EBC8554CA2}">
      <dgm:prSet/>
      <dgm:spPr/>
      <dgm:t>
        <a:bodyPr/>
        <a:lstStyle/>
        <a:p>
          <a:endParaRPr lang="de-DE"/>
        </a:p>
      </dgm:t>
    </dgm:pt>
    <dgm:pt modelId="{C04DC974-9990-4EC5-AED5-3FCCA25705CE}" type="parTrans" cxnId="{2B568584-2BA8-4D83-9178-13EBC8554CA2}">
      <dgm:prSet/>
      <dgm:spPr/>
      <dgm:t>
        <a:bodyPr/>
        <a:lstStyle/>
        <a:p>
          <a:endParaRPr lang="de-DE"/>
        </a:p>
      </dgm:t>
    </dgm:pt>
    <dgm:pt modelId="{00EC87FB-60EC-4C7F-8FAF-D55720E3682D}">
      <dgm:prSet phldrT="[Text]"/>
      <dgm:spPr/>
      <dgm:t>
        <a:bodyPr/>
        <a:lstStyle/>
        <a:p>
          <a:r>
            <a:rPr lang="en-US" dirty="0"/>
            <a:t>Trainers, Professionals in Industry and Trade</a:t>
          </a:r>
          <a:endParaRPr lang="de-DE" dirty="0"/>
        </a:p>
      </dgm:t>
    </dgm:pt>
    <dgm:pt modelId="{42F24BF5-BC79-43E6-BBF9-3AF547504E78}" type="sibTrans" cxnId="{4DFF6CAE-A547-4B80-8CA2-3C4040527162}">
      <dgm:prSet/>
      <dgm:spPr/>
      <dgm:t>
        <a:bodyPr/>
        <a:lstStyle/>
        <a:p>
          <a:endParaRPr lang="de-DE"/>
        </a:p>
      </dgm:t>
    </dgm:pt>
    <dgm:pt modelId="{3BAF3EF3-5FC9-4D78-AEF8-DE9A59CC850E}" type="parTrans" cxnId="{4DFF6CAE-A547-4B80-8CA2-3C4040527162}">
      <dgm:prSet/>
      <dgm:spPr/>
      <dgm:t>
        <a:bodyPr/>
        <a:lstStyle/>
        <a:p>
          <a:endParaRPr lang="de-DE"/>
        </a:p>
      </dgm:t>
    </dgm:pt>
    <dgm:pt modelId="{A102D894-AF23-49EC-9656-E79CCBDA125C}" type="pres">
      <dgm:prSet presAssocID="{58157466-8284-4C14-9EE8-BEDC56B65022}" presName="linearFlow" presStyleCnt="0">
        <dgm:presLayoutVars>
          <dgm:dir/>
          <dgm:animLvl val="lvl"/>
          <dgm:resizeHandles val="exact"/>
        </dgm:presLayoutVars>
      </dgm:prSet>
      <dgm:spPr/>
    </dgm:pt>
    <dgm:pt modelId="{E8616290-C540-4A5A-AC9F-5D607FB5DD72}" type="pres">
      <dgm:prSet presAssocID="{F1142C3C-86D9-4764-A0B1-383EFA84746E}" presName="composite" presStyleCnt="0"/>
      <dgm:spPr/>
    </dgm:pt>
    <dgm:pt modelId="{9670E591-8740-4F5A-ADB3-E22017975169}" type="pres">
      <dgm:prSet presAssocID="{F1142C3C-86D9-4764-A0B1-383EFA84746E}" presName="parentText" presStyleLbl="alignNode1" presStyleIdx="0" presStyleCnt="4">
        <dgm:presLayoutVars>
          <dgm:chMax val="1"/>
          <dgm:bulletEnabled val="1"/>
        </dgm:presLayoutVars>
      </dgm:prSet>
      <dgm:spPr/>
    </dgm:pt>
    <dgm:pt modelId="{17AC5121-CD32-4A42-8D55-DF537E8DBADB}" type="pres">
      <dgm:prSet presAssocID="{F1142C3C-86D9-4764-A0B1-383EFA84746E}" presName="descendantText" presStyleLbl="alignAcc1" presStyleIdx="0" presStyleCnt="4">
        <dgm:presLayoutVars>
          <dgm:bulletEnabled val="1"/>
        </dgm:presLayoutVars>
      </dgm:prSet>
      <dgm:spPr/>
    </dgm:pt>
    <dgm:pt modelId="{AC6C4139-B651-4FC1-B37B-FCEAD7ED177D}" type="pres">
      <dgm:prSet presAssocID="{066ABF92-8E2D-4FC6-B446-7846A41FF0D4}" presName="sp" presStyleCnt="0"/>
      <dgm:spPr/>
    </dgm:pt>
    <dgm:pt modelId="{38A248B7-02DB-406E-A7DE-6100FF2B909F}" type="pres">
      <dgm:prSet presAssocID="{E6D8713A-3218-416D-8248-083A7A1FC3FD}" presName="composite" presStyleCnt="0"/>
      <dgm:spPr/>
    </dgm:pt>
    <dgm:pt modelId="{DBDD9C45-28D8-4DEB-8326-41C305AC470C}" type="pres">
      <dgm:prSet presAssocID="{E6D8713A-3218-416D-8248-083A7A1FC3FD}" presName="parentText" presStyleLbl="alignNode1" presStyleIdx="1" presStyleCnt="4">
        <dgm:presLayoutVars>
          <dgm:chMax val="1"/>
          <dgm:bulletEnabled val="1"/>
        </dgm:presLayoutVars>
      </dgm:prSet>
      <dgm:spPr/>
    </dgm:pt>
    <dgm:pt modelId="{37BE9A08-45DD-49D3-9809-10A22D277E02}" type="pres">
      <dgm:prSet presAssocID="{E6D8713A-3218-416D-8248-083A7A1FC3FD}" presName="descendantText" presStyleLbl="alignAcc1" presStyleIdx="1" presStyleCnt="4">
        <dgm:presLayoutVars>
          <dgm:bulletEnabled val="1"/>
        </dgm:presLayoutVars>
      </dgm:prSet>
      <dgm:spPr/>
    </dgm:pt>
    <dgm:pt modelId="{D1F6904C-AF22-4B0E-A07E-85D1BE61F95C}" type="pres">
      <dgm:prSet presAssocID="{CA1E3347-78E2-4596-B509-327B848D01B3}" presName="sp" presStyleCnt="0"/>
      <dgm:spPr/>
    </dgm:pt>
    <dgm:pt modelId="{DD3B82C6-1F46-43C5-84F0-776C62EDB9F1}" type="pres">
      <dgm:prSet presAssocID="{2B1DD744-6B3B-4D8E-858D-B1E357D90818}" presName="composite" presStyleCnt="0"/>
      <dgm:spPr/>
    </dgm:pt>
    <dgm:pt modelId="{C1319AF8-7AE6-4D2F-8519-EC7527B96FF8}" type="pres">
      <dgm:prSet presAssocID="{2B1DD744-6B3B-4D8E-858D-B1E357D90818}" presName="parentText" presStyleLbl="alignNode1" presStyleIdx="2" presStyleCnt="4">
        <dgm:presLayoutVars>
          <dgm:chMax val="1"/>
          <dgm:bulletEnabled val="1"/>
        </dgm:presLayoutVars>
      </dgm:prSet>
      <dgm:spPr/>
    </dgm:pt>
    <dgm:pt modelId="{CE3266DE-AD81-47F5-AAD8-9C1373F14CDB}" type="pres">
      <dgm:prSet presAssocID="{2B1DD744-6B3B-4D8E-858D-B1E357D90818}" presName="descendantText" presStyleLbl="alignAcc1" presStyleIdx="2" presStyleCnt="4">
        <dgm:presLayoutVars>
          <dgm:bulletEnabled val="1"/>
        </dgm:presLayoutVars>
      </dgm:prSet>
      <dgm:spPr/>
    </dgm:pt>
    <dgm:pt modelId="{E58F6935-0BDF-47C0-B030-86FF46B1BD08}" type="pres">
      <dgm:prSet presAssocID="{34E7FFD0-C1E4-40E6-8686-FA9CAEC59E57}" presName="sp" presStyleCnt="0"/>
      <dgm:spPr/>
    </dgm:pt>
    <dgm:pt modelId="{B444FDC2-8C5D-4EF6-A836-DCA159DF8EC2}" type="pres">
      <dgm:prSet presAssocID="{6774BDB0-8DDB-4A9D-8517-CD1BE135E802}" presName="composite" presStyleCnt="0"/>
      <dgm:spPr/>
    </dgm:pt>
    <dgm:pt modelId="{A5CC6919-8DDB-48BF-B94C-AA6B98E876C8}" type="pres">
      <dgm:prSet presAssocID="{6774BDB0-8DDB-4A9D-8517-CD1BE135E802}" presName="parentText" presStyleLbl="alignNode1" presStyleIdx="3" presStyleCnt="4">
        <dgm:presLayoutVars>
          <dgm:chMax val="1"/>
          <dgm:bulletEnabled val="1"/>
        </dgm:presLayoutVars>
      </dgm:prSet>
      <dgm:spPr/>
    </dgm:pt>
    <dgm:pt modelId="{1C4D075F-631E-4554-A86F-C7B3BB5F8DDC}" type="pres">
      <dgm:prSet presAssocID="{6774BDB0-8DDB-4A9D-8517-CD1BE135E802}" presName="descendantText" presStyleLbl="alignAcc1" presStyleIdx="3" presStyleCnt="4">
        <dgm:presLayoutVars>
          <dgm:bulletEnabled val="1"/>
        </dgm:presLayoutVars>
      </dgm:prSet>
      <dgm:spPr/>
    </dgm:pt>
  </dgm:ptLst>
  <dgm:cxnLst>
    <dgm:cxn modelId="{2D144908-3BD0-4235-859F-7A7810E3F18F}" type="presOf" srcId="{F2ED5E46-E7E3-48B6-B36A-06373EF651AC}" destId="{17AC5121-CD32-4A42-8D55-DF537E8DBADB}" srcOrd="0" destOrd="0" presId="urn:microsoft.com/office/officeart/2005/8/layout/chevron2"/>
    <dgm:cxn modelId="{BFD41914-642E-4D4C-B229-9967CDD4EFD3}" type="presOf" srcId="{D73A61C1-8650-4100-BE1D-BDD2E7650AB4}" destId="{1C4D075F-631E-4554-A86F-C7B3BB5F8DDC}" srcOrd="0" destOrd="0" presId="urn:microsoft.com/office/officeart/2005/8/layout/chevron2"/>
    <dgm:cxn modelId="{3C48531B-9F58-49CB-A5D3-2415DDDA9E23}" type="presOf" srcId="{58157466-8284-4C14-9EE8-BEDC56B65022}" destId="{A102D894-AF23-49EC-9656-E79CCBDA125C}" srcOrd="0" destOrd="0" presId="urn:microsoft.com/office/officeart/2005/8/layout/chevron2"/>
    <dgm:cxn modelId="{F4C24A1F-05E3-4811-A7FD-01062E724744}" type="presOf" srcId="{00EC87FB-60EC-4C7F-8FAF-D55720E3682D}" destId="{CE3266DE-AD81-47F5-AAD8-9C1373F14CDB}" srcOrd="0" destOrd="1" presId="urn:microsoft.com/office/officeart/2005/8/layout/chevron2"/>
    <dgm:cxn modelId="{28B7E821-41FA-4DBC-8FD8-DA21391F250F}" type="presOf" srcId="{2B1DD744-6B3B-4D8E-858D-B1E357D90818}" destId="{C1319AF8-7AE6-4D2F-8519-EC7527B96FF8}" srcOrd="0" destOrd="0" presId="urn:microsoft.com/office/officeart/2005/8/layout/chevron2"/>
    <dgm:cxn modelId="{A0EF4628-4723-43F4-8B6E-4769F2FF7B8E}" type="presOf" srcId="{E6D8713A-3218-416D-8248-083A7A1FC3FD}" destId="{DBDD9C45-28D8-4DEB-8326-41C305AC470C}" srcOrd="0" destOrd="0" presId="urn:microsoft.com/office/officeart/2005/8/layout/chevron2"/>
    <dgm:cxn modelId="{B1A9CD2F-8D0A-4003-938A-300179E31F32}" type="presOf" srcId="{5E68EE27-1A3F-4E76-9804-D07A92AEB94F}" destId="{37BE9A08-45DD-49D3-9809-10A22D277E02}" srcOrd="0" destOrd="0" presId="urn:microsoft.com/office/officeart/2005/8/layout/chevron2"/>
    <dgm:cxn modelId="{1C979030-5020-4875-A787-7C11E47CD5A8}" srcId="{F1142C3C-86D9-4764-A0B1-383EFA84746E}" destId="{15DE841C-63FF-4E93-B4FA-508CE8773B2A}" srcOrd="1" destOrd="0" parTransId="{28F4A991-20F1-48F6-8E2A-B33B1507CDAC}" sibTransId="{41CBA480-CA50-49E5-8DDE-77ECC0318120}"/>
    <dgm:cxn modelId="{31AE8733-1779-4695-8D21-5ED63DAD0519}" type="presOf" srcId="{5A6DFAF7-4590-4319-A378-FFA6A32A6D64}" destId="{37BE9A08-45DD-49D3-9809-10A22D277E02}" srcOrd="0" destOrd="1" presId="urn:microsoft.com/office/officeart/2005/8/layout/chevron2"/>
    <dgm:cxn modelId="{01884736-4498-4E20-A648-8866ACD487EC}" srcId="{E6D8713A-3218-416D-8248-083A7A1FC3FD}" destId="{5A6DFAF7-4590-4319-A378-FFA6A32A6D64}" srcOrd="1" destOrd="0" parTransId="{084F5861-582F-4F5A-B138-1094FE8C031D}" sibTransId="{6B131C98-6841-4188-9100-3E26622C1663}"/>
    <dgm:cxn modelId="{8258DA55-57F3-4BED-A7AC-FDB500F43633}" srcId="{6774BDB0-8DDB-4A9D-8517-CD1BE135E802}" destId="{D50DF8F7-8D59-4F95-AF68-5F816093BCD4}" srcOrd="1" destOrd="0" parTransId="{A0FBE822-41A3-4B91-94CE-D7A58D6CCE8C}" sibTransId="{DC111FA3-7E86-4315-9ABC-25B5E5B34E2E}"/>
    <dgm:cxn modelId="{A86DFC82-F810-42B3-8453-F02ABFC099ED}" srcId="{58157466-8284-4C14-9EE8-BEDC56B65022}" destId="{E6D8713A-3218-416D-8248-083A7A1FC3FD}" srcOrd="1" destOrd="0" parTransId="{D6C33D66-78B6-4603-A4A7-E651C260DAFE}" sibTransId="{CA1E3347-78E2-4596-B509-327B848D01B3}"/>
    <dgm:cxn modelId="{2B568584-2BA8-4D83-9178-13EBC8554CA2}" srcId="{2B1DD744-6B3B-4D8E-858D-B1E357D90818}" destId="{E84F13F2-0AED-49B7-9705-02C8750C203E}" srcOrd="0" destOrd="0" parTransId="{C04DC974-9990-4EC5-AED5-3FCCA25705CE}" sibTransId="{E4AE11C3-AB48-46A7-97FA-692C944675A5}"/>
    <dgm:cxn modelId="{0B32D689-21DE-446C-9E03-8BD331172A7F}" srcId="{6774BDB0-8DDB-4A9D-8517-CD1BE135E802}" destId="{D73A61C1-8650-4100-BE1D-BDD2E7650AB4}" srcOrd="0" destOrd="0" parTransId="{48FEDDE4-9B1D-46DD-A708-E13BA884BB0D}" sibTransId="{4157E817-4737-4BAF-A4C5-78F5842977D3}"/>
    <dgm:cxn modelId="{2F713D8E-2084-4F13-8B60-D80929B3E8D0}" type="presOf" srcId="{E84F13F2-0AED-49B7-9705-02C8750C203E}" destId="{CE3266DE-AD81-47F5-AAD8-9C1373F14CDB}" srcOrd="0" destOrd="0" presId="urn:microsoft.com/office/officeart/2005/8/layout/chevron2"/>
    <dgm:cxn modelId="{BF793593-6BA7-45DF-81FA-F050249A2213}" type="presOf" srcId="{D50DF8F7-8D59-4F95-AF68-5F816093BCD4}" destId="{1C4D075F-631E-4554-A86F-C7B3BB5F8DDC}" srcOrd="0" destOrd="1" presId="urn:microsoft.com/office/officeart/2005/8/layout/chevron2"/>
    <dgm:cxn modelId="{0805069C-084E-478C-9DA4-8DE61B30CE9A}" srcId="{E6D8713A-3218-416D-8248-083A7A1FC3FD}" destId="{5E68EE27-1A3F-4E76-9804-D07A92AEB94F}" srcOrd="0" destOrd="0" parTransId="{C4898D84-F446-442E-8952-0A8067E40C7C}" sibTransId="{F26F2384-0FE5-41E6-8163-3B44C205B33A}"/>
    <dgm:cxn modelId="{44C924A2-4AC7-4A7A-BB27-5BC7022D1DCE}" srcId="{58157466-8284-4C14-9EE8-BEDC56B65022}" destId="{F1142C3C-86D9-4764-A0B1-383EFA84746E}" srcOrd="0" destOrd="0" parTransId="{59DEEAD4-54B5-4407-9234-B43EEBBC1031}" sibTransId="{066ABF92-8E2D-4FC6-B446-7846A41FF0D4}"/>
    <dgm:cxn modelId="{3E48F9A3-92E1-49D0-AF7A-BC38EBC49E65}" srcId="{58157466-8284-4C14-9EE8-BEDC56B65022}" destId="{6774BDB0-8DDB-4A9D-8517-CD1BE135E802}" srcOrd="3" destOrd="0" parTransId="{84052295-5294-45D3-B7E0-6C646338D5FE}" sibTransId="{CCD5B4CB-FEF2-44E2-9EF7-39F0ACBBADB6}"/>
    <dgm:cxn modelId="{4DFF6CAE-A547-4B80-8CA2-3C4040527162}" srcId="{2B1DD744-6B3B-4D8E-858D-B1E357D90818}" destId="{00EC87FB-60EC-4C7F-8FAF-D55720E3682D}" srcOrd="1" destOrd="0" parTransId="{3BAF3EF3-5FC9-4D78-AEF8-DE9A59CC850E}" sibTransId="{42F24BF5-BC79-43E6-BBF9-3AF547504E78}"/>
    <dgm:cxn modelId="{19D74AB9-8381-4FAB-8DC9-DA6CB6B9355F}" type="presOf" srcId="{F1142C3C-86D9-4764-A0B1-383EFA84746E}" destId="{9670E591-8740-4F5A-ADB3-E22017975169}" srcOrd="0" destOrd="0" presId="urn:microsoft.com/office/officeart/2005/8/layout/chevron2"/>
    <dgm:cxn modelId="{D50263D1-17B4-495C-92DF-05482B000203}" srcId="{F1142C3C-86D9-4764-A0B1-383EFA84746E}" destId="{F2ED5E46-E7E3-48B6-B36A-06373EF651AC}" srcOrd="0" destOrd="0" parTransId="{8A580347-6308-4A81-A629-A949E232251E}" sibTransId="{EA3003F7-06D4-4D35-A997-3F64BCAFA9FD}"/>
    <dgm:cxn modelId="{42D1FFEB-FC9E-4478-9C5A-D7CC288F828F}" type="presOf" srcId="{15DE841C-63FF-4E93-B4FA-508CE8773B2A}" destId="{17AC5121-CD32-4A42-8D55-DF537E8DBADB}" srcOrd="0" destOrd="1" presId="urn:microsoft.com/office/officeart/2005/8/layout/chevron2"/>
    <dgm:cxn modelId="{43EC94EC-38F5-4B45-9009-75B9E64E03E7}" srcId="{58157466-8284-4C14-9EE8-BEDC56B65022}" destId="{2B1DD744-6B3B-4D8E-858D-B1E357D90818}" srcOrd="2" destOrd="0" parTransId="{91E1320D-112C-4952-AD5F-852120BB3409}" sibTransId="{34E7FFD0-C1E4-40E6-8686-FA9CAEC59E57}"/>
    <dgm:cxn modelId="{EBC464FB-7E08-4CD8-A44E-392A28D39E82}" type="presOf" srcId="{6774BDB0-8DDB-4A9D-8517-CD1BE135E802}" destId="{A5CC6919-8DDB-48BF-B94C-AA6B98E876C8}" srcOrd="0" destOrd="0" presId="urn:microsoft.com/office/officeart/2005/8/layout/chevron2"/>
    <dgm:cxn modelId="{A731B030-3AEE-4B4C-8006-697375A3F229}" type="presParOf" srcId="{A102D894-AF23-49EC-9656-E79CCBDA125C}" destId="{E8616290-C540-4A5A-AC9F-5D607FB5DD72}" srcOrd="0" destOrd="0" presId="urn:microsoft.com/office/officeart/2005/8/layout/chevron2"/>
    <dgm:cxn modelId="{CD15F943-66F7-4CD4-BC78-34E2821B4E5F}" type="presParOf" srcId="{E8616290-C540-4A5A-AC9F-5D607FB5DD72}" destId="{9670E591-8740-4F5A-ADB3-E22017975169}" srcOrd="0" destOrd="0" presId="urn:microsoft.com/office/officeart/2005/8/layout/chevron2"/>
    <dgm:cxn modelId="{D96F4C12-FF1F-4095-915A-13006B24EAE8}" type="presParOf" srcId="{E8616290-C540-4A5A-AC9F-5D607FB5DD72}" destId="{17AC5121-CD32-4A42-8D55-DF537E8DBADB}" srcOrd="1" destOrd="0" presId="urn:microsoft.com/office/officeart/2005/8/layout/chevron2"/>
    <dgm:cxn modelId="{3D60CE8E-7E61-45A2-85F2-E4DCD94D6120}" type="presParOf" srcId="{A102D894-AF23-49EC-9656-E79CCBDA125C}" destId="{AC6C4139-B651-4FC1-B37B-FCEAD7ED177D}" srcOrd="1" destOrd="0" presId="urn:microsoft.com/office/officeart/2005/8/layout/chevron2"/>
    <dgm:cxn modelId="{97F44363-623E-43FE-B09B-54200A4CFE4E}" type="presParOf" srcId="{A102D894-AF23-49EC-9656-E79CCBDA125C}" destId="{38A248B7-02DB-406E-A7DE-6100FF2B909F}" srcOrd="2" destOrd="0" presId="urn:microsoft.com/office/officeart/2005/8/layout/chevron2"/>
    <dgm:cxn modelId="{D620A641-470F-4722-8E2B-815596B53FE8}" type="presParOf" srcId="{38A248B7-02DB-406E-A7DE-6100FF2B909F}" destId="{DBDD9C45-28D8-4DEB-8326-41C305AC470C}" srcOrd="0" destOrd="0" presId="urn:microsoft.com/office/officeart/2005/8/layout/chevron2"/>
    <dgm:cxn modelId="{3BC86E0E-CE03-460D-8883-2842E38FAD03}" type="presParOf" srcId="{38A248B7-02DB-406E-A7DE-6100FF2B909F}" destId="{37BE9A08-45DD-49D3-9809-10A22D277E02}" srcOrd="1" destOrd="0" presId="urn:microsoft.com/office/officeart/2005/8/layout/chevron2"/>
    <dgm:cxn modelId="{7C84C4AC-903A-4F94-B4C3-7B7E8D974D8C}" type="presParOf" srcId="{A102D894-AF23-49EC-9656-E79CCBDA125C}" destId="{D1F6904C-AF22-4B0E-A07E-85D1BE61F95C}" srcOrd="3" destOrd="0" presId="urn:microsoft.com/office/officeart/2005/8/layout/chevron2"/>
    <dgm:cxn modelId="{8393ADFD-4CC2-4403-836F-84BA2A0A58D6}" type="presParOf" srcId="{A102D894-AF23-49EC-9656-E79CCBDA125C}" destId="{DD3B82C6-1F46-43C5-84F0-776C62EDB9F1}" srcOrd="4" destOrd="0" presId="urn:microsoft.com/office/officeart/2005/8/layout/chevron2"/>
    <dgm:cxn modelId="{995EE344-3361-4479-B75A-A201AB2F546A}" type="presParOf" srcId="{DD3B82C6-1F46-43C5-84F0-776C62EDB9F1}" destId="{C1319AF8-7AE6-4D2F-8519-EC7527B96FF8}" srcOrd="0" destOrd="0" presId="urn:microsoft.com/office/officeart/2005/8/layout/chevron2"/>
    <dgm:cxn modelId="{04895A0B-148A-42F3-9B93-2C040447CA8A}" type="presParOf" srcId="{DD3B82C6-1F46-43C5-84F0-776C62EDB9F1}" destId="{CE3266DE-AD81-47F5-AAD8-9C1373F14CDB}" srcOrd="1" destOrd="0" presId="urn:microsoft.com/office/officeart/2005/8/layout/chevron2"/>
    <dgm:cxn modelId="{7C41A2D0-6CBD-4A85-8E69-7F0BFE7C9964}" type="presParOf" srcId="{A102D894-AF23-49EC-9656-E79CCBDA125C}" destId="{E58F6935-0BDF-47C0-B030-86FF46B1BD08}" srcOrd="5" destOrd="0" presId="urn:microsoft.com/office/officeart/2005/8/layout/chevron2"/>
    <dgm:cxn modelId="{0335E0B8-87B8-49BE-9E6B-4F8A0C4199F6}" type="presParOf" srcId="{A102D894-AF23-49EC-9656-E79CCBDA125C}" destId="{B444FDC2-8C5D-4EF6-A836-DCA159DF8EC2}" srcOrd="6" destOrd="0" presId="urn:microsoft.com/office/officeart/2005/8/layout/chevron2"/>
    <dgm:cxn modelId="{8B16BC00-E043-4142-82B4-9B84B872AA62}" type="presParOf" srcId="{B444FDC2-8C5D-4EF6-A836-DCA159DF8EC2}" destId="{A5CC6919-8DDB-48BF-B94C-AA6B98E876C8}" srcOrd="0" destOrd="0" presId="urn:microsoft.com/office/officeart/2005/8/layout/chevron2"/>
    <dgm:cxn modelId="{9F770B2D-F7B4-438C-B054-6A2A5C3B30A5}" type="presParOf" srcId="{B444FDC2-8C5D-4EF6-A836-DCA159DF8EC2}" destId="{1C4D075F-631E-4554-A86F-C7B3BB5F8DD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50899-8321-458A-8936-3634EDE5E53E}">
      <dsp:nvSpPr>
        <dsp:cNvPr id="0" name=""/>
        <dsp:cNvSpPr/>
      </dsp:nvSpPr>
      <dsp:spPr>
        <a:xfrm>
          <a:off x="2964656" y="40778"/>
          <a:ext cx="1957387" cy="1957387"/>
        </a:xfrm>
        <a:prstGeom prst="ellipse">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de-DE" sz="2400" kern="1200" dirty="0"/>
            <a:t>Ecology</a:t>
          </a:r>
        </a:p>
      </dsp:txBody>
      <dsp:txXfrm>
        <a:off x="3225641" y="383321"/>
        <a:ext cx="1435417" cy="880824"/>
      </dsp:txXfrm>
    </dsp:sp>
    <dsp:sp modelId="{02BC018F-D229-4B30-8D22-B1E5E0B82DBA}">
      <dsp:nvSpPr>
        <dsp:cNvPr id="0" name=""/>
        <dsp:cNvSpPr/>
      </dsp:nvSpPr>
      <dsp:spPr>
        <a:xfrm>
          <a:off x="3670946" y="1264145"/>
          <a:ext cx="1957387" cy="1957387"/>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de-DE" sz="2400" kern="1200" dirty="0"/>
            <a:t>Society</a:t>
          </a:r>
        </a:p>
      </dsp:txBody>
      <dsp:txXfrm>
        <a:off x="4269581" y="1769804"/>
        <a:ext cx="1174432" cy="1076562"/>
      </dsp:txXfrm>
    </dsp:sp>
    <dsp:sp modelId="{6495F7C0-DF07-4072-BC1E-A41EE5CC8124}">
      <dsp:nvSpPr>
        <dsp:cNvPr id="0" name=""/>
        <dsp:cNvSpPr/>
      </dsp:nvSpPr>
      <dsp:spPr>
        <a:xfrm>
          <a:off x="2258365" y="1264145"/>
          <a:ext cx="1957387" cy="195738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de-DE" sz="2400" kern="1200" dirty="0"/>
            <a:t>Economy</a:t>
          </a:r>
        </a:p>
      </dsp:txBody>
      <dsp:txXfrm>
        <a:off x="2442686" y="1769804"/>
        <a:ext cx="1174432" cy="107656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1F902-766C-4C02-A265-4DD595DB1811}">
      <dsp:nvSpPr>
        <dsp:cNvPr id="0" name=""/>
        <dsp:cNvSpPr/>
      </dsp:nvSpPr>
      <dsp:spPr>
        <a:xfrm>
          <a:off x="3044275" y="1849"/>
          <a:ext cx="612096" cy="61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noProof="0" dirty="0"/>
            <a:t>Design</a:t>
          </a:r>
        </a:p>
      </dsp:txBody>
      <dsp:txXfrm>
        <a:off x="3044275" y="1849"/>
        <a:ext cx="612096" cy="612096"/>
      </dsp:txXfrm>
    </dsp:sp>
    <dsp:sp modelId="{46FF2725-201F-45AA-A9D3-F521F379F021}">
      <dsp:nvSpPr>
        <dsp:cNvPr id="0" name=""/>
        <dsp:cNvSpPr/>
      </dsp:nvSpPr>
      <dsp:spPr>
        <a:xfrm>
          <a:off x="1132702" y="34363"/>
          <a:ext cx="3171420" cy="3171420"/>
        </a:xfrm>
        <a:prstGeom prst="circularArrow">
          <a:avLst>
            <a:gd name="adj1" fmla="val 3764"/>
            <a:gd name="adj2" fmla="val 234828"/>
            <a:gd name="adj3" fmla="val 19826981"/>
            <a:gd name="adj4" fmla="val 18605549"/>
            <a:gd name="adj5" fmla="val 4391"/>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9F9C185-AEA8-4BAA-B685-4DA33BEF4BB3}">
      <dsp:nvSpPr>
        <dsp:cNvPr id="0" name=""/>
        <dsp:cNvSpPr/>
      </dsp:nvSpPr>
      <dsp:spPr>
        <a:xfrm>
          <a:off x="3552275" y="989944"/>
          <a:ext cx="1172054" cy="61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noProof="0" dirty="0"/>
            <a:t>Textile Production</a:t>
          </a:r>
        </a:p>
      </dsp:txBody>
      <dsp:txXfrm>
        <a:off x="3552275" y="989944"/>
        <a:ext cx="1172054" cy="612096"/>
      </dsp:txXfrm>
    </dsp:sp>
    <dsp:sp modelId="{BC99C54C-3B26-417B-A0C8-9D486195B5E2}">
      <dsp:nvSpPr>
        <dsp:cNvPr id="0" name=""/>
        <dsp:cNvSpPr/>
      </dsp:nvSpPr>
      <dsp:spPr>
        <a:xfrm>
          <a:off x="1132702" y="34363"/>
          <a:ext cx="3171420" cy="3171420"/>
        </a:xfrm>
        <a:prstGeom prst="circularArrow">
          <a:avLst>
            <a:gd name="adj1" fmla="val 3764"/>
            <a:gd name="adj2" fmla="val 234828"/>
            <a:gd name="adj3" fmla="val 1230100"/>
            <a:gd name="adj4" fmla="val 21557435"/>
            <a:gd name="adj5" fmla="val 4391"/>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433C069-4DA5-497B-BC3D-BE02F84E0D2A}">
      <dsp:nvSpPr>
        <dsp:cNvPr id="0" name=""/>
        <dsp:cNvSpPr/>
      </dsp:nvSpPr>
      <dsp:spPr>
        <a:xfrm>
          <a:off x="3349865" y="2222078"/>
          <a:ext cx="1014421" cy="61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noProof="0" dirty="0"/>
            <a:t>Garment Production </a:t>
          </a:r>
        </a:p>
      </dsp:txBody>
      <dsp:txXfrm>
        <a:off x="3349865" y="2222078"/>
        <a:ext cx="1014421" cy="612096"/>
      </dsp:txXfrm>
    </dsp:sp>
    <dsp:sp modelId="{18D59FF2-8C89-4EC4-8AA7-3C52C71843A9}">
      <dsp:nvSpPr>
        <dsp:cNvPr id="0" name=""/>
        <dsp:cNvSpPr/>
      </dsp:nvSpPr>
      <dsp:spPr>
        <a:xfrm>
          <a:off x="1132702" y="34363"/>
          <a:ext cx="3171420" cy="3171420"/>
        </a:xfrm>
        <a:prstGeom prst="circularArrow">
          <a:avLst>
            <a:gd name="adj1" fmla="val 3764"/>
            <a:gd name="adj2" fmla="val 234828"/>
            <a:gd name="adj3" fmla="val 4437341"/>
            <a:gd name="adj4" fmla="val 3388403"/>
            <a:gd name="adj5" fmla="val 4391"/>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EEC9D3A-C424-458E-B539-ED814B3B90FA}">
      <dsp:nvSpPr>
        <dsp:cNvPr id="0" name=""/>
        <dsp:cNvSpPr/>
      </dsp:nvSpPr>
      <dsp:spPr>
        <a:xfrm>
          <a:off x="2412364" y="2770429"/>
          <a:ext cx="612096" cy="61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noProof="0" dirty="0"/>
            <a:t>Trade,  Acquisition Phase</a:t>
          </a:r>
        </a:p>
      </dsp:txBody>
      <dsp:txXfrm>
        <a:off x="2412364" y="2770429"/>
        <a:ext cx="612096" cy="612096"/>
      </dsp:txXfrm>
    </dsp:sp>
    <dsp:sp modelId="{11688BE5-0B68-4A3E-AD71-18CBA5F644FB}">
      <dsp:nvSpPr>
        <dsp:cNvPr id="0" name=""/>
        <dsp:cNvSpPr/>
      </dsp:nvSpPr>
      <dsp:spPr>
        <a:xfrm>
          <a:off x="1132702" y="34363"/>
          <a:ext cx="3171420" cy="3171420"/>
        </a:xfrm>
        <a:prstGeom prst="circularArrow">
          <a:avLst>
            <a:gd name="adj1" fmla="val 3764"/>
            <a:gd name="adj2" fmla="val 234828"/>
            <a:gd name="adj3" fmla="val 7176769"/>
            <a:gd name="adj4" fmla="val 6127832"/>
            <a:gd name="adj5" fmla="val 4391"/>
          </a:avLst>
        </a:prstGeom>
        <a:solidFill>
          <a:schemeClr val="accent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75B9518-CA89-4217-9BB2-8D52661886C0}">
      <dsp:nvSpPr>
        <dsp:cNvPr id="0" name=""/>
        <dsp:cNvSpPr/>
      </dsp:nvSpPr>
      <dsp:spPr>
        <a:xfrm>
          <a:off x="787571" y="2222078"/>
          <a:ext cx="1584356" cy="61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noProof="0" dirty="0"/>
            <a:t>Usage Phase: textile care, repairs</a:t>
          </a:r>
        </a:p>
      </dsp:txBody>
      <dsp:txXfrm>
        <a:off x="787571" y="2222078"/>
        <a:ext cx="1584356" cy="612096"/>
      </dsp:txXfrm>
    </dsp:sp>
    <dsp:sp modelId="{E49035F5-4D57-434B-AEA7-884C9333F23B}">
      <dsp:nvSpPr>
        <dsp:cNvPr id="0" name=""/>
        <dsp:cNvSpPr/>
      </dsp:nvSpPr>
      <dsp:spPr>
        <a:xfrm>
          <a:off x="1132702" y="34363"/>
          <a:ext cx="3171420" cy="3171420"/>
        </a:xfrm>
        <a:prstGeom prst="circularArrow">
          <a:avLst>
            <a:gd name="adj1" fmla="val 3764"/>
            <a:gd name="adj2" fmla="val 234828"/>
            <a:gd name="adj3" fmla="val 10607738"/>
            <a:gd name="adj4" fmla="val 9335072"/>
            <a:gd name="adj5" fmla="val 4391"/>
          </a:avLst>
        </a:prstGeom>
        <a:solidFill>
          <a:schemeClr val="accent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49982B6-6055-4A0E-B324-FD3D3D8B8A9D}">
      <dsp:nvSpPr>
        <dsp:cNvPr id="0" name=""/>
        <dsp:cNvSpPr/>
      </dsp:nvSpPr>
      <dsp:spPr>
        <a:xfrm>
          <a:off x="471829" y="989944"/>
          <a:ext cx="1653388" cy="61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noProof="0" dirty="0"/>
            <a:t>Post Consumer Phase:</a:t>
          </a:r>
        </a:p>
        <a:p>
          <a:pPr marL="0" lvl="0" indent="0" algn="ctr" defTabSz="444500">
            <a:lnSpc>
              <a:spcPct val="90000"/>
            </a:lnSpc>
            <a:spcBef>
              <a:spcPct val="0"/>
            </a:spcBef>
            <a:spcAft>
              <a:spcPct val="35000"/>
            </a:spcAft>
            <a:buNone/>
          </a:pPr>
          <a:r>
            <a:rPr lang="en-GB" sz="1000" kern="1200" noProof="0" dirty="0"/>
            <a:t>collect, sort, swap, sell, pass on </a:t>
          </a:r>
        </a:p>
      </dsp:txBody>
      <dsp:txXfrm>
        <a:off x="471829" y="989944"/>
        <a:ext cx="1653388" cy="612096"/>
      </dsp:txXfrm>
    </dsp:sp>
    <dsp:sp modelId="{F73258F1-0954-4122-8C0F-73010D52A08A}">
      <dsp:nvSpPr>
        <dsp:cNvPr id="0" name=""/>
        <dsp:cNvSpPr/>
      </dsp:nvSpPr>
      <dsp:spPr>
        <a:xfrm>
          <a:off x="1132702" y="34363"/>
          <a:ext cx="3171420" cy="3171420"/>
        </a:xfrm>
        <a:prstGeom prst="circularArrow">
          <a:avLst>
            <a:gd name="adj1" fmla="val 3764"/>
            <a:gd name="adj2" fmla="val 234828"/>
            <a:gd name="adj3" fmla="val 13559623"/>
            <a:gd name="adj4" fmla="val 12338191"/>
            <a:gd name="adj5" fmla="val 4391"/>
          </a:avLst>
        </a:prstGeom>
        <a:solidFill>
          <a:schemeClr val="accent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0D923B2-E4E6-421B-AAAE-9897A38FAD6A}">
      <dsp:nvSpPr>
        <dsp:cNvPr id="0" name=""/>
        <dsp:cNvSpPr/>
      </dsp:nvSpPr>
      <dsp:spPr>
        <a:xfrm>
          <a:off x="1780454" y="1849"/>
          <a:ext cx="612096" cy="612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noProof="0" dirty="0"/>
            <a:t>Recycling,</a:t>
          </a:r>
          <a:endParaRPr lang="en-GB" sz="500" kern="1200" noProof="0" dirty="0"/>
        </a:p>
        <a:p>
          <a:pPr marL="0" lvl="0" indent="0" algn="ctr" defTabSz="444500">
            <a:lnSpc>
              <a:spcPct val="90000"/>
            </a:lnSpc>
            <a:spcBef>
              <a:spcPct val="0"/>
            </a:spcBef>
            <a:spcAft>
              <a:spcPct val="35000"/>
            </a:spcAft>
            <a:buNone/>
          </a:pPr>
          <a:r>
            <a:rPr lang="en-GB" sz="1000" kern="1200" noProof="0" dirty="0"/>
            <a:t>Disposal  </a:t>
          </a:r>
        </a:p>
      </dsp:txBody>
      <dsp:txXfrm>
        <a:off x="1780454" y="1849"/>
        <a:ext cx="612096" cy="612096"/>
      </dsp:txXfrm>
    </dsp:sp>
    <dsp:sp modelId="{3B58F8C6-3210-498E-8394-002242CF62C1}">
      <dsp:nvSpPr>
        <dsp:cNvPr id="0" name=""/>
        <dsp:cNvSpPr/>
      </dsp:nvSpPr>
      <dsp:spPr>
        <a:xfrm>
          <a:off x="1132702" y="34363"/>
          <a:ext cx="3171420" cy="3171420"/>
        </a:xfrm>
        <a:prstGeom prst="circularArrow">
          <a:avLst>
            <a:gd name="adj1" fmla="val 3764"/>
            <a:gd name="adj2" fmla="val 234828"/>
            <a:gd name="adj3" fmla="val 16740915"/>
            <a:gd name="adj4" fmla="val 15424257"/>
            <a:gd name="adj5" fmla="val 4391"/>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04FCE-4011-4D22-B374-F4AE87924465}">
      <dsp:nvSpPr>
        <dsp:cNvPr id="0" name=""/>
        <dsp:cNvSpPr/>
      </dsp:nvSpPr>
      <dsp:spPr>
        <a:xfrm>
          <a:off x="2776820" y="48605"/>
          <a:ext cx="2333059" cy="2333059"/>
        </a:xfrm>
        <a:prstGeom prst="ellipse">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noProof="0" dirty="0"/>
            <a:t>Textile Ecology:</a:t>
          </a:r>
        </a:p>
        <a:p>
          <a:pPr marL="0" lvl="0" indent="0" algn="ctr" defTabSz="622300">
            <a:lnSpc>
              <a:spcPct val="90000"/>
            </a:lnSpc>
            <a:spcBef>
              <a:spcPct val="0"/>
            </a:spcBef>
            <a:spcAft>
              <a:spcPct val="35000"/>
            </a:spcAft>
            <a:buNone/>
          </a:pPr>
          <a:r>
            <a:rPr lang="en-GB" sz="800" kern="1200" noProof="0" dirty="0"/>
            <a:t>Production Ecology</a:t>
          </a:r>
        </a:p>
        <a:p>
          <a:pPr marL="0" lvl="0" indent="0" algn="ctr" defTabSz="622300">
            <a:lnSpc>
              <a:spcPct val="90000"/>
            </a:lnSpc>
            <a:spcBef>
              <a:spcPct val="0"/>
            </a:spcBef>
            <a:spcAft>
              <a:spcPct val="35000"/>
            </a:spcAft>
            <a:buNone/>
          </a:pPr>
          <a:r>
            <a:rPr lang="en-GB" sz="800" kern="1200" noProof="0" dirty="0"/>
            <a:t>Human Ecology</a:t>
          </a:r>
        </a:p>
        <a:p>
          <a:pPr marL="0" lvl="0" indent="0" algn="ctr" defTabSz="622300">
            <a:lnSpc>
              <a:spcPct val="90000"/>
            </a:lnSpc>
            <a:spcBef>
              <a:spcPct val="0"/>
            </a:spcBef>
            <a:spcAft>
              <a:spcPct val="35000"/>
            </a:spcAft>
            <a:buNone/>
          </a:pPr>
          <a:r>
            <a:rPr lang="en-GB" sz="800" kern="1200" noProof="0" dirty="0"/>
            <a:t>End-User Ecology</a:t>
          </a:r>
        </a:p>
        <a:p>
          <a:pPr marL="0" lvl="0" indent="0" algn="ctr" defTabSz="622300">
            <a:lnSpc>
              <a:spcPct val="90000"/>
            </a:lnSpc>
            <a:spcBef>
              <a:spcPct val="0"/>
            </a:spcBef>
            <a:spcAft>
              <a:spcPct val="35000"/>
            </a:spcAft>
            <a:buNone/>
          </a:pPr>
          <a:r>
            <a:rPr lang="en-GB" sz="800" kern="1200" noProof="0" dirty="0"/>
            <a:t>Disposal Ecology</a:t>
          </a:r>
        </a:p>
      </dsp:txBody>
      <dsp:txXfrm>
        <a:off x="3087894" y="456890"/>
        <a:ext cx="1710910" cy="1049876"/>
      </dsp:txXfrm>
    </dsp:sp>
    <dsp:sp modelId="{54C82C86-2026-4331-943A-D42B9C93CF0C}">
      <dsp:nvSpPr>
        <dsp:cNvPr id="0" name=""/>
        <dsp:cNvSpPr/>
      </dsp:nvSpPr>
      <dsp:spPr>
        <a:xfrm>
          <a:off x="3618665" y="1506767"/>
          <a:ext cx="2333059" cy="2333059"/>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noProof="0" dirty="0"/>
            <a:t>Social Sustainability Along the Textile Value Chain</a:t>
          </a:r>
        </a:p>
      </dsp:txBody>
      <dsp:txXfrm>
        <a:off x="4332193" y="2109474"/>
        <a:ext cx="1399835" cy="1283182"/>
      </dsp:txXfrm>
    </dsp:sp>
    <dsp:sp modelId="{AD41C997-186A-4FE7-887D-98D5DC06D81D}">
      <dsp:nvSpPr>
        <dsp:cNvPr id="0" name=""/>
        <dsp:cNvSpPr/>
      </dsp:nvSpPr>
      <dsp:spPr>
        <a:xfrm>
          <a:off x="1934974" y="1506767"/>
          <a:ext cx="2333059" cy="233305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noProof="0" dirty="0"/>
            <a:t>Economy:</a:t>
          </a:r>
        </a:p>
        <a:p>
          <a:pPr marL="0" lvl="0" indent="0" algn="ctr" defTabSz="622300">
            <a:lnSpc>
              <a:spcPct val="90000"/>
            </a:lnSpc>
            <a:spcBef>
              <a:spcPct val="0"/>
            </a:spcBef>
            <a:spcAft>
              <a:spcPct val="35000"/>
            </a:spcAft>
            <a:buNone/>
          </a:pPr>
          <a:r>
            <a:rPr lang="en-GB" sz="800" kern="1200" noProof="0" dirty="0"/>
            <a:t>Natural Fibre Production</a:t>
          </a:r>
        </a:p>
        <a:p>
          <a:pPr marL="0" lvl="0" indent="0" algn="ctr" defTabSz="622300">
            <a:lnSpc>
              <a:spcPct val="90000"/>
            </a:lnSpc>
            <a:spcBef>
              <a:spcPct val="0"/>
            </a:spcBef>
            <a:spcAft>
              <a:spcPct val="35000"/>
            </a:spcAft>
            <a:buNone/>
          </a:pPr>
          <a:r>
            <a:rPr lang="en-GB" sz="800" kern="1200" noProof="0" dirty="0"/>
            <a:t>Man-made Fibre Production</a:t>
          </a:r>
        </a:p>
        <a:p>
          <a:pPr marL="0" lvl="0" indent="0" algn="ctr" defTabSz="622300">
            <a:lnSpc>
              <a:spcPct val="90000"/>
            </a:lnSpc>
            <a:spcBef>
              <a:spcPct val="0"/>
            </a:spcBef>
            <a:spcAft>
              <a:spcPct val="35000"/>
            </a:spcAft>
            <a:buNone/>
          </a:pPr>
          <a:r>
            <a:rPr lang="en-GB" sz="800" kern="1200" noProof="0" dirty="0"/>
            <a:t>Textile and Fashion Industry</a:t>
          </a:r>
        </a:p>
        <a:p>
          <a:pPr marL="0" lvl="0" indent="0" algn="ctr" defTabSz="622300">
            <a:lnSpc>
              <a:spcPct val="90000"/>
            </a:lnSpc>
            <a:spcBef>
              <a:spcPct val="0"/>
            </a:spcBef>
            <a:spcAft>
              <a:spcPct val="35000"/>
            </a:spcAft>
            <a:buNone/>
          </a:pPr>
          <a:r>
            <a:rPr lang="en-GB" sz="800" kern="1200" noProof="0" dirty="0"/>
            <a:t>Textile and Fashion Trade</a:t>
          </a:r>
        </a:p>
        <a:p>
          <a:pPr marL="0" lvl="0" indent="0" algn="ctr" defTabSz="622300">
            <a:lnSpc>
              <a:spcPct val="90000"/>
            </a:lnSpc>
            <a:spcBef>
              <a:spcPct val="0"/>
            </a:spcBef>
            <a:spcAft>
              <a:spcPct val="35000"/>
            </a:spcAft>
            <a:buNone/>
          </a:pPr>
          <a:r>
            <a:rPr lang="en-GB" sz="800" kern="1200" noProof="0" dirty="0"/>
            <a:t>Used Clothing Market, Textile Recycling and Disposal</a:t>
          </a:r>
        </a:p>
        <a:p>
          <a:pPr marL="0" lvl="0" indent="0" algn="ctr" defTabSz="622300">
            <a:lnSpc>
              <a:spcPct val="90000"/>
            </a:lnSpc>
            <a:spcBef>
              <a:spcPct val="0"/>
            </a:spcBef>
            <a:spcAft>
              <a:spcPct val="35000"/>
            </a:spcAft>
            <a:buNone/>
          </a:pPr>
          <a:endParaRPr lang="en-GB" sz="800" kern="1200" noProof="0" dirty="0"/>
        </a:p>
      </dsp:txBody>
      <dsp:txXfrm>
        <a:off x="2154671" y="2109474"/>
        <a:ext cx="1399835" cy="12831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7EA9C-21CD-4720-8B99-89C0D477DD7C}">
      <dsp:nvSpPr>
        <dsp:cNvPr id="0" name=""/>
        <dsp:cNvSpPr/>
      </dsp:nvSpPr>
      <dsp:spPr>
        <a:xfrm>
          <a:off x="3312259" y="2458999"/>
          <a:ext cx="1786390" cy="1157176"/>
        </a:xfrm>
        <a:prstGeom prst="roundRect">
          <a:avLst>
            <a:gd name="adj" fmla="val 10000"/>
          </a:avLst>
        </a:prstGeom>
        <a:solidFill>
          <a:schemeClr val="lt1">
            <a:alpha val="90000"/>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57150" lvl="1" indent="-57150" algn="l" defTabSz="311150">
            <a:lnSpc>
              <a:spcPct val="90000"/>
            </a:lnSpc>
            <a:spcBef>
              <a:spcPct val="0"/>
            </a:spcBef>
            <a:spcAft>
              <a:spcPct val="15000"/>
            </a:spcAft>
            <a:buChar char="•"/>
          </a:pPr>
          <a:endParaRPr lang="de-DE" sz="700" kern="1200" dirty="0"/>
        </a:p>
        <a:p>
          <a:pPr marL="57150" lvl="1" indent="-57150" algn="l" defTabSz="355600">
            <a:lnSpc>
              <a:spcPct val="90000"/>
            </a:lnSpc>
            <a:spcBef>
              <a:spcPct val="0"/>
            </a:spcBef>
            <a:spcAft>
              <a:spcPct val="15000"/>
            </a:spcAft>
            <a:buChar char="•"/>
          </a:pPr>
          <a:r>
            <a:rPr lang="en-GB" altLang="de-DE" sz="800" b="1" kern="1200" dirty="0">
              <a:solidFill>
                <a:srgbClr val="00B050"/>
              </a:solidFill>
              <a:latin typeface="+mn-lt"/>
            </a:rPr>
            <a:t>Disposal Ecology:</a:t>
          </a:r>
          <a:r>
            <a:rPr lang="en-GB" altLang="de-DE" sz="800" b="1" kern="1200" dirty="0">
              <a:latin typeface="+mn-lt"/>
            </a:rPr>
            <a:t> recycling (return to the use and production cycle) and disposal (incineration or landfilling)</a:t>
          </a:r>
          <a:r>
            <a:rPr lang="en-GB" altLang="de-DE" sz="700" b="1" kern="1200" dirty="0">
              <a:latin typeface="+mn-lt"/>
            </a:rPr>
            <a:t>.</a:t>
          </a:r>
          <a:endParaRPr lang="de-DE" sz="700" b="1" kern="1200" dirty="0"/>
        </a:p>
      </dsp:txBody>
      <dsp:txXfrm>
        <a:off x="3873595" y="2773712"/>
        <a:ext cx="1199635" cy="817044"/>
      </dsp:txXfrm>
    </dsp:sp>
    <dsp:sp modelId="{4E8AB7F9-8030-484B-BF8F-5CFBF4F08BE7}">
      <dsp:nvSpPr>
        <dsp:cNvPr id="0" name=""/>
        <dsp:cNvSpPr/>
      </dsp:nvSpPr>
      <dsp:spPr>
        <a:xfrm>
          <a:off x="397621" y="2458999"/>
          <a:ext cx="1786390" cy="1157176"/>
        </a:xfrm>
        <a:prstGeom prst="roundRect">
          <a:avLst>
            <a:gd name="adj" fmla="val 10000"/>
          </a:avLst>
        </a:prstGeom>
        <a:solidFill>
          <a:schemeClr val="lt1">
            <a:alpha val="90000"/>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57150" lvl="1" indent="-57150" algn="l" defTabSz="355600">
            <a:lnSpc>
              <a:spcPct val="90000"/>
            </a:lnSpc>
            <a:spcBef>
              <a:spcPct val="0"/>
            </a:spcBef>
            <a:spcAft>
              <a:spcPct val="15000"/>
            </a:spcAft>
            <a:buChar char="•"/>
          </a:pPr>
          <a:r>
            <a:rPr lang="en-GB" altLang="de-DE" sz="800" b="1" kern="1200" dirty="0">
              <a:solidFill>
                <a:srgbClr val="00B050"/>
              </a:solidFill>
              <a:latin typeface="+mn-lt"/>
            </a:rPr>
            <a:t>End-User Ecology:</a:t>
          </a:r>
          <a:r>
            <a:rPr lang="en-GB" altLang="de-DE" sz="800" b="1" kern="1200" dirty="0">
              <a:latin typeface="+mn-lt"/>
            </a:rPr>
            <a:t> utilisation phase of textiles and environmental impact of washing, cleaning and other processes of textile care. </a:t>
          </a:r>
          <a:endParaRPr lang="de-DE" sz="800" b="1" kern="1200" dirty="0"/>
        </a:p>
      </dsp:txBody>
      <dsp:txXfrm>
        <a:off x="423040" y="2773712"/>
        <a:ext cx="1199635" cy="817044"/>
      </dsp:txXfrm>
    </dsp:sp>
    <dsp:sp modelId="{1116B070-4036-4089-BFC3-C0881F17A1BB}">
      <dsp:nvSpPr>
        <dsp:cNvPr id="0" name=""/>
        <dsp:cNvSpPr/>
      </dsp:nvSpPr>
      <dsp:spPr>
        <a:xfrm>
          <a:off x="3312259" y="0"/>
          <a:ext cx="1786390" cy="1157176"/>
        </a:xfrm>
        <a:prstGeom prst="roundRect">
          <a:avLst>
            <a:gd name="adj" fmla="val 10000"/>
          </a:avLst>
        </a:prstGeom>
        <a:solidFill>
          <a:schemeClr val="lt1">
            <a:alpha val="90000"/>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57150" lvl="1" indent="-57150" algn="l" defTabSz="311150">
            <a:lnSpc>
              <a:spcPct val="90000"/>
            </a:lnSpc>
            <a:spcBef>
              <a:spcPct val="0"/>
            </a:spcBef>
            <a:spcAft>
              <a:spcPct val="15000"/>
            </a:spcAft>
            <a:buChar char="•"/>
          </a:pPr>
          <a:endParaRPr lang="de-DE" sz="700" kern="1200" dirty="0"/>
        </a:p>
        <a:p>
          <a:pPr marL="57150" lvl="1" indent="-57150" algn="l" defTabSz="355600">
            <a:lnSpc>
              <a:spcPct val="90000"/>
            </a:lnSpc>
            <a:spcBef>
              <a:spcPct val="0"/>
            </a:spcBef>
            <a:spcAft>
              <a:spcPct val="15000"/>
            </a:spcAft>
            <a:buChar char="•"/>
          </a:pPr>
          <a:r>
            <a:rPr lang="en-GB" altLang="de-DE" sz="800" b="1" kern="1200" dirty="0">
              <a:solidFill>
                <a:srgbClr val="00B050"/>
              </a:solidFill>
              <a:latin typeface="+mn-lt"/>
            </a:rPr>
            <a:t>Human Ecology:</a:t>
          </a:r>
          <a:br>
            <a:rPr lang="en-GB" altLang="de-DE" sz="800" b="1" kern="1200" dirty="0">
              <a:solidFill>
                <a:srgbClr val="00B050"/>
              </a:solidFill>
              <a:latin typeface="+mn-lt"/>
            </a:rPr>
          </a:br>
          <a:r>
            <a:rPr lang="en-GB" altLang="de-DE" sz="800" b="1" kern="1200" dirty="0">
              <a:latin typeface="+mn-lt"/>
            </a:rPr>
            <a:t>effects of textiles and their chemical ingredients on human health and well-being.</a:t>
          </a:r>
        </a:p>
      </dsp:txBody>
      <dsp:txXfrm>
        <a:off x="3873595" y="25419"/>
        <a:ext cx="1199635" cy="817044"/>
      </dsp:txXfrm>
    </dsp:sp>
    <dsp:sp modelId="{B68D3E44-29A4-463F-B7E9-5B02A0E26B3B}">
      <dsp:nvSpPr>
        <dsp:cNvPr id="0" name=""/>
        <dsp:cNvSpPr/>
      </dsp:nvSpPr>
      <dsp:spPr>
        <a:xfrm>
          <a:off x="397621" y="0"/>
          <a:ext cx="1786390" cy="1157176"/>
        </a:xfrm>
        <a:prstGeom prst="roundRect">
          <a:avLst>
            <a:gd name="adj" fmla="val 10000"/>
          </a:avLst>
        </a:prstGeom>
        <a:solidFill>
          <a:schemeClr val="lt1">
            <a:alpha val="90000"/>
            <a:hueOff val="0"/>
            <a:satOff val="0"/>
            <a:lumOff val="0"/>
            <a:alphaOff val="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57150" lvl="1" indent="-57150" algn="l" defTabSz="355600">
            <a:lnSpc>
              <a:spcPct val="90000"/>
            </a:lnSpc>
            <a:spcBef>
              <a:spcPct val="0"/>
            </a:spcBef>
            <a:spcAft>
              <a:spcPct val="15000"/>
            </a:spcAft>
            <a:buChar char="•"/>
          </a:pPr>
          <a:r>
            <a:rPr lang="en-GB" altLang="de-DE" sz="800" b="1" kern="1200" dirty="0">
              <a:solidFill>
                <a:srgbClr val="00B050"/>
              </a:solidFill>
              <a:latin typeface="+mn-lt"/>
            </a:rPr>
            <a:t>Production Ecology:</a:t>
          </a:r>
          <a:r>
            <a:rPr lang="en-GB" altLang="de-DE" sz="800" b="1" kern="1200" dirty="0">
              <a:latin typeface="+mn-lt"/>
            </a:rPr>
            <a:t> environmental relevance (output of energy, raw materials, emissions to air, water and soil, residues, etc.) of the textile value chain.</a:t>
          </a:r>
          <a:endParaRPr lang="de-DE" sz="800" b="1" kern="1200" dirty="0"/>
        </a:p>
      </dsp:txBody>
      <dsp:txXfrm>
        <a:off x="423040" y="25419"/>
        <a:ext cx="1199635" cy="817044"/>
      </dsp:txXfrm>
    </dsp:sp>
    <dsp:sp modelId="{7256E4F2-AB2D-440D-AA02-EDDB06473947}">
      <dsp:nvSpPr>
        <dsp:cNvPr id="0" name=""/>
        <dsp:cNvSpPr/>
      </dsp:nvSpPr>
      <dsp:spPr>
        <a:xfrm>
          <a:off x="1146170" y="206122"/>
          <a:ext cx="1565804" cy="1565804"/>
        </a:xfrm>
        <a:prstGeom prst="pieWedg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altLang="de-DE" sz="1500" b="1" kern="1200" dirty="0">
              <a:solidFill>
                <a:srgbClr val="00B050"/>
              </a:solidFill>
              <a:latin typeface="+mn-lt"/>
            </a:rPr>
            <a:t>Production Ecology </a:t>
          </a:r>
          <a:endParaRPr lang="de-DE" sz="1500" kern="1200" dirty="0"/>
        </a:p>
      </dsp:txBody>
      <dsp:txXfrm>
        <a:off x="1604783" y="664735"/>
        <a:ext cx="1107191" cy="1107191"/>
      </dsp:txXfrm>
    </dsp:sp>
    <dsp:sp modelId="{5FC0957C-A229-4D25-A6F4-90A7664F3418}">
      <dsp:nvSpPr>
        <dsp:cNvPr id="0" name=""/>
        <dsp:cNvSpPr/>
      </dsp:nvSpPr>
      <dsp:spPr>
        <a:xfrm rot="5400000">
          <a:off x="2777455" y="204102"/>
          <a:ext cx="1565804" cy="1565804"/>
        </a:xfrm>
        <a:prstGeom prst="pieWedg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altLang="de-DE" sz="1500" b="1" kern="1200" dirty="0">
              <a:solidFill>
                <a:srgbClr val="00B050"/>
              </a:solidFill>
              <a:latin typeface="+mn-lt"/>
            </a:rPr>
            <a:t>Human Ecology </a:t>
          </a:r>
          <a:endParaRPr lang="de-DE" sz="1500" kern="1200" dirty="0"/>
        </a:p>
      </dsp:txBody>
      <dsp:txXfrm rot="-5400000">
        <a:off x="2777455" y="662715"/>
        <a:ext cx="1107191" cy="1107191"/>
      </dsp:txXfrm>
    </dsp:sp>
    <dsp:sp modelId="{37F5AA2E-2D3B-46F4-94FB-39D6D7BEE476}">
      <dsp:nvSpPr>
        <dsp:cNvPr id="0" name=""/>
        <dsp:cNvSpPr/>
      </dsp:nvSpPr>
      <dsp:spPr>
        <a:xfrm rot="10800000">
          <a:off x="2784297" y="1844249"/>
          <a:ext cx="1565804" cy="1565804"/>
        </a:xfrm>
        <a:prstGeom prst="pieWedg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b="1" kern="1200" dirty="0">
              <a:solidFill>
                <a:srgbClr val="00B050"/>
              </a:solidFill>
            </a:rPr>
            <a:t>Disposal Ecology</a:t>
          </a:r>
        </a:p>
      </dsp:txBody>
      <dsp:txXfrm rot="10800000">
        <a:off x="2784297" y="1844249"/>
        <a:ext cx="1107191" cy="1107191"/>
      </dsp:txXfrm>
    </dsp:sp>
    <dsp:sp modelId="{D77C4F4B-C3B5-4049-838E-8BB26C47DD41}">
      <dsp:nvSpPr>
        <dsp:cNvPr id="0" name=""/>
        <dsp:cNvSpPr/>
      </dsp:nvSpPr>
      <dsp:spPr>
        <a:xfrm rot="16200000">
          <a:off x="1146170" y="1844249"/>
          <a:ext cx="1565804" cy="1565804"/>
        </a:xfrm>
        <a:prstGeom prst="pieWedg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altLang="de-DE" sz="1500" b="1" kern="1200" dirty="0">
              <a:solidFill>
                <a:srgbClr val="00B050"/>
              </a:solidFill>
              <a:latin typeface="+mn-lt"/>
            </a:rPr>
            <a:t>End-User Ecology </a:t>
          </a:r>
          <a:endParaRPr lang="de-DE" sz="1500" kern="1200" dirty="0"/>
        </a:p>
      </dsp:txBody>
      <dsp:txXfrm rot="5400000">
        <a:off x="1604783" y="1844249"/>
        <a:ext cx="1107191" cy="1107191"/>
      </dsp:txXfrm>
    </dsp:sp>
    <dsp:sp modelId="{65EA4EAE-6FD4-4BA5-B258-B152CC6D3488}">
      <dsp:nvSpPr>
        <dsp:cNvPr id="0" name=""/>
        <dsp:cNvSpPr/>
      </dsp:nvSpPr>
      <dsp:spPr>
        <a:xfrm>
          <a:off x="2477826" y="1482632"/>
          <a:ext cx="540618" cy="470102"/>
        </a:xfrm>
        <a:prstGeom prst="circularArrow">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ABFAB1-2598-4B1A-B5AA-998680070919}">
      <dsp:nvSpPr>
        <dsp:cNvPr id="0" name=""/>
        <dsp:cNvSpPr/>
      </dsp:nvSpPr>
      <dsp:spPr>
        <a:xfrm rot="10800000">
          <a:off x="2477826" y="1663440"/>
          <a:ext cx="540618" cy="470102"/>
        </a:xfrm>
        <a:prstGeom prst="circularArrow">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492CA-8CC5-4DD1-85C2-DC860337A33B}">
      <dsp:nvSpPr>
        <dsp:cNvPr id="0" name=""/>
        <dsp:cNvSpPr/>
      </dsp:nvSpPr>
      <dsp:spPr>
        <a:xfrm>
          <a:off x="1836203" y="1120971"/>
          <a:ext cx="1203157" cy="852167"/>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t>Action Competence</a:t>
          </a:r>
        </a:p>
      </dsp:txBody>
      <dsp:txXfrm>
        <a:off x="2012401" y="1245768"/>
        <a:ext cx="850761" cy="602573"/>
      </dsp:txXfrm>
    </dsp:sp>
    <dsp:sp modelId="{8C35DC81-D7F4-4BB2-BA51-AE0BF42B847B}">
      <dsp:nvSpPr>
        <dsp:cNvPr id="0" name=""/>
        <dsp:cNvSpPr/>
      </dsp:nvSpPr>
      <dsp:spPr>
        <a:xfrm rot="16091379">
          <a:off x="2359808" y="1042856"/>
          <a:ext cx="125068" cy="31437"/>
        </a:xfrm>
        <a:custGeom>
          <a:avLst/>
          <a:gdLst/>
          <a:ahLst/>
          <a:cxnLst/>
          <a:rect l="0" t="0" r="0" b="0"/>
          <a:pathLst>
            <a:path>
              <a:moveTo>
                <a:pt x="0" y="15718"/>
              </a:moveTo>
              <a:lnTo>
                <a:pt x="125068" y="157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rot="10800000">
        <a:off x="2419216" y="1055448"/>
        <a:ext cx="6253" cy="6253"/>
      </dsp:txXfrm>
    </dsp:sp>
    <dsp:sp modelId="{EA0A7FCF-279C-484C-848F-DDBAD0E86D46}">
      <dsp:nvSpPr>
        <dsp:cNvPr id="0" name=""/>
        <dsp:cNvSpPr/>
      </dsp:nvSpPr>
      <dsp:spPr>
        <a:xfrm>
          <a:off x="1825478" y="144019"/>
          <a:ext cx="1162850" cy="852167"/>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t>ProfessionalCompetence</a:t>
          </a:r>
        </a:p>
      </dsp:txBody>
      <dsp:txXfrm>
        <a:off x="1995773" y="268816"/>
        <a:ext cx="822260" cy="602573"/>
      </dsp:txXfrm>
    </dsp:sp>
    <dsp:sp modelId="{0D313EC6-66AE-44E3-A7E5-0A65C4DE41EF}">
      <dsp:nvSpPr>
        <dsp:cNvPr id="0" name=""/>
        <dsp:cNvSpPr/>
      </dsp:nvSpPr>
      <dsp:spPr>
        <a:xfrm>
          <a:off x="3039361" y="1531336"/>
          <a:ext cx="167826" cy="31437"/>
        </a:xfrm>
        <a:custGeom>
          <a:avLst/>
          <a:gdLst/>
          <a:ahLst/>
          <a:cxnLst/>
          <a:rect l="0" t="0" r="0" b="0"/>
          <a:pathLst>
            <a:path>
              <a:moveTo>
                <a:pt x="0" y="15718"/>
              </a:moveTo>
              <a:lnTo>
                <a:pt x="167826" y="157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a:off x="3119078" y="1542859"/>
        <a:ext cx="8391" cy="8391"/>
      </dsp:txXfrm>
    </dsp:sp>
    <dsp:sp modelId="{7927B4AA-5AB2-4E08-AAD2-B9CF7F8BAF90}">
      <dsp:nvSpPr>
        <dsp:cNvPr id="0" name=""/>
        <dsp:cNvSpPr/>
      </dsp:nvSpPr>
      <dsp:spPr>
        <a:xfrm>
          <a:off x="3207187" y="1120971"/>
          <a:ext cx="1221308" cy="852167"/>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t>Methodo-logical Competence</a:t>
          </a:r>
        </a:p>
      </dsp:txBody>
      <dsp:txXfrm>
        <a:off x="3386043" y="1245768"/>
        <a:ext cx="863596" cy="602573"/>
      </dsp:txXfrm>
    </dsp:sp>
    <dsp:sp modelId="{673784E1-FFD5-49C6-8D4F-D15AA99617BD}">
      <dsp:nvSpPr>
        <dsp:cNvPr id="0" name=""/>
        <dsp:cNvSpPr/>
      </dsp:nvSpPr>
      <dsp:spPr>
        <a:xfrm rot="5400000">
          <a:off x="2380237" y="2014965"/>
          <a:ext cx="115090" cy="31437"/>
        </a:xfrm>
        <a:custGeom>
          <a:avLst/>
          <a:gdLst/>
          <a:ahLst/>
          <a:cxnLst/>
          <a:rect l="0" t="0" r="0" b="0"/>
          <a:pathLst>
            <a:path>
              <a:moveTo>
                <a:pt x="0" y="15718"/>
              </a:moveTo>
              <a:lnTo>
                <a:pt x="115090" y="157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a:off x="2434905" y="2027807"/>
        <a:ext cx="5754" cy="5754"/>
      </dsp:txXfrm>
    </dsp:sp>
    <dsp:sp modelId="{D0C774E3-182D-4986-B286-595789E2A486}">
      <dsp:nvSpPr>
        <dsp:cNvPr id="0" name=""/>
        <dsp:cNvSpPr/>
      </dsp:nvSpPr>
      <dsp:spPr>
        <a:xfrm>
          <a:off x="1838576" y="2088229"/>
          <a:ext cx="1198411" cy="852167"/>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t>Social Competence</a:t>
          </a:r>
        </a:p>
      </dsp:txBody>
      <dsp:txXfrm>
        <a:off x="2014079" y="2213026"/>
        <a:ext cx="847405" cy="602573"/>
      </dsp:txXfrm>
    </dsp:sp>
    <dsp:sp modelId="{58063273-D354-4002-BB48-AC43C96A05AB}">
      <dsp:nvSpPr>
        <dsp:cNvPr id="0" name=""/>
        <dsp:cNvSpPr/>
      </dsp:nvSpPr>
      <dsp:spPr>
        <a:xfrm rot="10802430">
          <a:off x="1656186" y="1530848"/>
          <a:ext cx="180016" cy="31437"/>
        </a:xfrm>
        <a:custGeom>
          <a:avLst/>
          <a:gdLst/>
          <a:ahLst/>
          <a:cxnLst/>
          <a:rect l="0" t="0" r="0" b="0"/>
          <a:pathLst>
            <a:path>
              <a:moveTo>
                <a:pt x="0" y="15718"/>
              </a:moveTo>
              <a:lnTo>
                <a:pt x="180016" y="157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rot="10800000">
        <a:off x="1741694" y="1542066"/>
        <a:ext cx="9000" cy="9000"/>
      </dsp:txXfrm>
    </dsp:sp>
    <dsp:sp modelId="{B5E914F9-25EE-451C-9114-F37E763C348E}">
      <dsp:nvSpPr>
        <dsp:cNvPr id="0" name=""/>
        <dsp:cNvSpPr/>
      </dsp:nvSpPr>
      <dsp:spPr>
        <a:xfrm>
          <a:off x="442309" y="1119990"/>
          <a:ext cx="1213878" cy="852167"/>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noProof="0" dirty="0"/>
            <a:t>Personal Competence</a:t>
          </a:r>
        </a:p>
      </dsp:txBody>
      <dsp:txXfrm>
        <a:off x="620077" y="1244787"/>
        <a:ext cx="858342" cy="6025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FF913-070A-4EA1-81E8-E61768653E3C}">
      <dsp:nvSpPr>
        <dsp:cNvPr id="0" name=""/>
        <dsp:cNvSpPr/>
      </dsp:nvSpPr>
      <dsp:spPr>
        <a:xfrm>
          <a:off x="295129" y="4779"/>
          <a:ext cx="740586" cy="740586"/>
        </a:xfrm>
        <a:prstGeom prst="ellipse">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de-DE" sz="900" kern="1200" dirty="0"/>
            <a:t>Ecology</a:t>
          </a:r>
        </a:p>
      </dsp:txBody>
      <dsp:txXfrm>
        <a:off x="393873" y="134381"/>
        <a:ext cx="543096" cy="333263"/>
      </dsp:txXfrm>
    </dsp:sp>
    <dsp:sp modelId="{0752242A-0CC0-4B5C-BF08-56A000D207D5}">
      <dsp:nvSpPr>
        <dsp:cNvPr id="0" name=""/>
        <dsp:cNvSpPr/>
      </dsp:nvSpPr>
      <dsp:spPr>
        <a:xfrm>
          <a:off x="562794" y="478295"/>
          <a:ext cx="740586" cy="740586"/>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de-DE" sz="900" kern="1200" dirty="0"/>
            <a:t>Society</a:t>
          </a:r>
        </a:p>
      </dsp:txBody>
      <dsp:txXfrm>
        <a:off x="789290" y="669613"/>
        <a:ext cx="444351" cy="407322"/>
      </dsp:txXfrm>
    </dsp:sp>
    <dsp:sp modelId="{83B86674-FA18-485C-9A1E-86C330D734CE}">
      <dsp:nvSpPr>
        <dsp:cNvPr id="0" name=""/>
        <dsp:cNvSpPr/>
      </dsp:nvSpPr>
      <dsp:spPr>
        <a:xfrm>
          <a:off x="28337" y="491062"/>
          <a:ext cx="740586" cy="740586"/>
        </a:xfrm>
        <a:prstGeom prst="ellipse">
          <a:avLst/>
        </a:prstGeom>
        <a:solidFill>
          <a:srgbClr val="0070C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de-DE" sz="900" kern="1200" dirty="0"/>
            <a:t>Economy</a:t>
          </a:r>
        </a:p>
      </dsp:txBody>
      <dsp:txXfrm>
        <a:off x="98076" y="682380"/>
        <a:ext cx="444351" cy="4073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FF913-070A-4EA1-81E8-E61768653E3C}">
      <dsp:nvSpPr>
        <dsp:cNvPr id="0" name=""/>
        <dsp:cNvSpPr/>
      </dsp:nvSpPr>
      <dsp:spPr>
        <a:xfrm>
          <a:off x="294639" y="15438"/>
          <a:ext cx="741045" cy="741045"/>
        </a:xfrm>
        <a:prstGeom prst="ellipse">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de-DE" sz="900" kern="1200" dirty="0"/>
            <a:t>Ecology</a:t>
          </a:r>
        </a:p>
      </dsp:txBody>
      <dsp:txXfrm>
        <a:off x="393445" y="145121"/>
        <a:ext cx="543433" cy="333470"/>
      </dsp:txXfrm>
    </dsp:sp>
    <dsp:sp modelId="{0752242A-0CC0-4B5C-BF08-56A000D207D5}">
      <dsp:nvSpPr>
        <dsp:cNvPr id="0" name=""/>
        <dsp:cNvSpPr/>
      </dsp:nvSpPr>
      <dsp:spPr>
        <a:xfrm>
          <a:off x="562033" y="478591"/>
          <a:ext cx="741045" cy="741045"/>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de-DE" sz="900" kern="1200" dirty="0"/>
            <a:t>Society</a:t>
          </a:r>
        </a:p>
      </dsp:txBody>
      <dsp:txXfrm>
        <a:off x="788670" y="670028"/>
        <a:ext cx="444627" cy="407574"/>
      </dsp:txXfrm>
    </dsp:sp>
    <dsp:sp modelId="{83B86674-FA18-485C-9A1E-86C330D734CE}">
      <dsp:nvSpPr>
        <dsp:cNvPr id="0" name=""/>
        <dsp:cNvSpPr/>
      </dsp:nvSpPr>
      <dsp:spPr>
        <a:xfrm>
          <a:off x="27246" y="478591"/>
          <a:ext cx="741045" cy="741045"/>
        </a:xfrm>
        <a:prstGeom prst="ellipse">
          <a:avLst/>
        </a:prstGeom>
        <a:solidFill>
          <a:srgbClr val="0070C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de-DE" sz="900" kern="1200" dirty="0"/>
            <a:t>Economy</a:t>
          </a:r>
        </a:p>
      </dsp:txBody>
      <dsp:txXfrm>
        <a:off x="97027" y="670028"/>
        <a:ext cx="444627" cy="4075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6447E-1D82-4AAE-9BE0-E332C6D5D137}">
      <dsp:nvSpPr>
        <dsp:cNvPr id="0" name=""/>
        <dsp:cNvSpPr/>
      </dsp:nvSpPr>
      <dsp:spPr>
        <a:xfrm>
          <a:off x="2390647" y="21149"/>
          <a:ext cx="743107" cy="743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de-DE" sz="1300" kern="1200"/>
            <a:t>Circular Product Check</a:t>
          </a:r>
          <a:endParaRPr lang="de-DE" sz="1300" kern="1200" dirty="0"/>
        </a:p>
      </dsp:txBody>
      <dsp:txXfrm>
        <a:off x="2390647" y="21149"/>
        <a:ext cx="743107" cy="743107"/>
      </dsp:txXfrm>
    </dsp:sp>
    <dsp:sp modelId="{226EB180-4855-4B0F-9A33-67D46F5396B5}">
      <dsp:nvSpPr>
        <dsp:cNvPr id="0" name=""/>
        <dsp:cNvSpPr/>
      </dsp:nvSpPr>
      <dsp:spPr>
        <a:xfrm>
          <a:off x="639761" y="-688"/>
          <a:ext cx="2789686" cy="2789686"/>
        </a:xfrm>
        <a:prstGeom prst="circularArrow">
          <a:avLst>
            <a:gd name="adj1" fmla="val 5194"/>
            <a:gd name="adj2" fmla="val 335490"/>
            <a:gd name="adj3" fmla="val 21294967"/>
            <a:gd name="adj4" fmla="val 19764728"/>
            <a:gd name="adj5" fmla="val 606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EDA5873-FD7C-4AF8-8230-574195B14563}">
      <dsp:nvSpPr>
        <dsp:cNvPr id="0" name=""/>
        <dsp:cNvSpPr/>
      </dsp:nvSpPr>
      <dsp:spPr>
        <a:xfrm>
          <a:off x="2840327" y="1405120"/>
          <a:ext cx="743107" cy="743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de-DE" sz="1300" kern="1200"/>
            <a:t>Material Supplier</a:t>
          </a:r>
          <a:endParaRPr lang="de-DE" sz="1300" kern="1200" dirty="0"/>
        </a:p>
      </dsp:txBody>
      <dsp:txXfrm>
        <a:off x="2840327" y="1405120"/>
        <a:ext cx="743107" cy="743107"/>
      </dsp:txXfrm>
    </dsp:sp>
    <dsp:sp modelId="{6766AB3F-5CCE-4195-B248-EA81A33558D7}">
      <dsp:nvSpPr>
        <dsp:cNvPr id="0" name=""/>
        <dsp:cNvSpPr/>
      </dsp:nvSpPr>
      <dsp:spPr>
        <a:xfrm>
          <a:off x="639761" y="-688"/>
          <a:ext cx="2789686" cy="2789686"/>
        </a:xfrm>
        <a:prstGeom prst="circularArrow">
          <a:avLst>
            <a:gd name="adj1" fmla="val 5194"/>
            <a:gd name="adj2" fmla="val 335490"/>
            <a:gd name="adj3" fmla="val 4016486"/>
            <a:gd name="adj4" fmla="val 2251791"/>
            <a:gd name="adj5" fmla="val 606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90484F9-B261-48C7-83D9-D7B22C6C543F}">
      <dsp:nvSpPr>
        <dsp:cNvPr id="0" name=""/>
        <dsp:cNvSpPr/>
      </dsp:nvSpPr>
      <dsp:spPr>
        <a:xfrm>
          <a:off x="1663050" y="2260462"/>
          <a:ext cx="743107" cy="743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de-DE" sz="1300" kern="1200"/>
            <a:t>Circular Material Database</a:t>
          </a:r>
          <a:endParaRPr lang="de-DE" sz="1300" kern="1200" dirty="0"/>
        </a:p>
      </dsp:txBody>
      <dsp:txXfrm>
        <a:off x="1663050" y="2260462"/>
        <a:ext cx="743107" cy="743107"/>
      </dsp:txXfrm>
    </dsp:sp>
    <dsp:sp modelId="{869E8832-CEEB-43DD-A47F-F8879B31423B}">
      <dsp:nvSpPr>
        <dsp:cNvPr id="0" name=""/>
        <dsp:cNvSpPr/>
      </dsp:nvSpPr>
      <dsp:spPr>
        <a:xfrm>
          <a:off x="639761" y="-688"/>
          <a:ext cx="2789686" cy="2789686"/>
        </a:xfrm>
        <a:prstGeom prst="circularArrow">
          <a:avLst>
            <a:gd name="adj1" fmla="val 5194"/>
            <a:gd name="adj2" fmla="val 335490"/>
            <a:gd name="adj3" fmla="val 8212719"/>
            <a:gd name="adj4" fmla="val 6448025"/>
            <a:gd name="adj5" fmla="val 606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7C8782D-1BDB-4F3C-A7CB-F1A7ED6CB9FA}">
      <dsp:nvSpPr>
        <dsp:cNvPr id="0" name=""/>
        <dsp:cNvSpPr/>
      </dsp:nvSpPr>
      <dsp:spPr>
        <a:xfrm>
          <a:off x="485774" y="1405120"/>
          <a:ext cx="743107" cy="743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de-DE" sz="1300" kern="1200"/>
            <a:t>Circular Design Guidelines</a:t>
          </a:r>
          <a:endParaRPr lang="de-DE" sz="1300" kern="1200" dirty="0"/>
        </a:p>
      </dsp:txBody>
      <dsp:txXfrm>
        <a:off x="485774" y="1405120"/>
        <a:ext cx="743107" cy="743107"/>
      </dsp:txXfrm>
    </dsp:sp>
    <dsp:sp modelId="{55F7876D-79EC-4EC6-AFFC-CAA866050A08}">
      <dsp:nvSpPr>
        <dsp:cNvPr id="0" name=""/>
        <dsp:cNvSpPr/>
      </dsp:nvSpPr>
      <dsp:spPr>
        <a:xfrm>
          <a:off x="639761" y="-688"/>
          <a:ext cx="2789686" cy="2789686"/>
        </a:xfrm>
        <a:prstGeom prst="circularArrow">
          <a:avLst>
            <a:gd name="adj1" fmla="val 5194"/>
            <a:gd name="adj2" fmla="val 335490"/>
            <a:gd name="adj3" fmla="val 12299783"/>
            <a:gd name="adj4" fmla="val 10769544"/>
            <a:gd name="adj5" fmla="val 606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6BB0AA8-4C69-4DB2-863B-00244DD457F4}">
      <dsp:nvSpPr>
        <dsp:cNvPr id="0" name=""/>
        <dsp:cNvSpPr/>
      </dsp:nvSpPr>
      <dsp:spPr>
        <a:xfrm>
          <a:off x="935453" y="21149"/>
          <a:ext cx="743107" cy="7431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de-DE" sz="1300" kern="1200"/>
            <a:t>Fashion Brands</a:t>
          </a:r>
          <a:endParaRPr lang="de-DE" sz="1300" kern="1200" dirty="0"/>
        </a:p>
      </dsp:txBody>
      <dsp:txXfrm>
        <a:off x="935453" y="21149"/>
        <a:ext cx="743107" cy="743107"/>
      </dsp:txXfrm>
    </dsp:sp>
    <dsp:sp modelId="{DBEE6B47-CBA0-4038-8B53-A9B5AFABE620}">
      <dsp:nvSpPr>
        <dsp:cNvPr id="0" name=""/>
        <dsp:cNvSpPr/>
      </dsp:nvSpPr>
      <dsp:spPr>
        <a:xfrm>
          <a:off x="639761" y="-688"/>
          <a:ext cx="2789686" cy="2789686"/>
        </a:xfrm>
        <a:prstGeom prst="circularArrow">
          <a:avLst>
            <a:gd name="adj1" fmla="val 5194"/>
            <a:gd name="adj2" fmla="val 335490"/>
            <a:gd name="adj3" fmla="val 16867469"/>
            <a:gd name="adj4" fmla="val 15197042"/>
            <a:gd name="adj5" fmla="val 606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D31AE-26BB-4713-9649-21A12EB91001}">
      <dsp:nvSpPr>
        <dsp:cNvPr id="0" name=""/>
        <dsp:cNvSpPr/>
      </dsp:nvSpPr>
      <dsp:spPr>
        <a:xfrm>
          <a:off x="2515248" y="21866"/>
          <a:ext cx="743637" cy="743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a:t>Costumer Interface</a:t>
          </a:r>
          <a:endParaRPr lang="de-DE" sz="1400" kern="1200" dirty="0"/>
        </a:p>
      </dsp:txBody>
      <dsp:txXfrm>
        <a:off x="2515248" y="21866"/>
        <a:ext cx="743637" cy="743637"/>
      </dsp:txXfrm>
    </dsp:sp>
    <dsp:sp modelId="{3D3A4284-DE26-4180-A4C2-08959351D5FC}">
      <dsp:nvSpPr>
        <dsp:cNvPr id="0" name=""/>
        <dsp:cNvSpPr/>
      </dsp:nvSpPr>
      <dsp:spPr>
        <a:xfrm>
          <a:off x="766593" y="431"/>
          <a:ext cx="2787292" cy="2787292"/>
        </a:xfrm>
        <a:prstGeom prst="circularArrow">
          <a:avLst>
            <a:gd name="adj1" fmla="val 5203"/>
            <a:gd name="adj2" fmla="val 336085"/>
            <a:gd name="adj3" fmla="val 21292543"/>
            <a:gd name="adj4" fmla="val 19766851"/>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9504768-9267-430C-8627-0501A2232721}">
      <dsp:nvSpPr>
        <dsp:cNvPr id="0" name=""/>
        <dsp:cNvSpPr/>
      </dsp:nvSpPr>
      <dsp:spPr>
        <a:xfrm>
          <a:off x="2964453" y="1404374"/>
          <a:ext cx="743637" cy="743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a:t>Sorting Company</a:t>
          </a:r>
          <a:endParaRPr lang="de-DE" sz="1400" kern="1200" dirty="0"/>
        </a:p>
      </dsp:txBody>
      <dsp:txXfrm>
        <a:off x="2964453" y="1404374"/>
        <a:ext cx="743637" cy="743637"/>
      </dsp:txXfrm>
    </dsp:sp>
    <dsp:sp modelId="{DB4383AC-5D9B-4022-A2A0-CA648F082DC7}">
      <dsp:nvSpPr>
        <dsp:cNvPr id="0" name=""/>
        <dsp:cNvSpPr/>
      </dsp:nvSpPr>
      <dsp:spPr>
        <a:xfrm>
          <a:off x="766593" y="431"/>
          <a:ext cx="2787292" cy="2787292"/>
        </a:xfrm>
        <a:prstGeom prst="circularArrow">
          <a:avLst>
            <a:gd name="adj1" fmla="val 5203"/>
            <a:gd name="adj2" fmla="val 336085"/>
            <a:gd name="adj3" fmla="val 4013974"/>
            <a:gd name="adj4" fmla="val 2254098"/>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49F25E2-84C1-477C-8227-EDE4D3478C27}">
      <dsp:nvSpPr>
        <dsp:cNvPr id="0" name=""/>
        <dsp:cNvSpPr/>
      </dsp:nvSpPr>
      <dsp:spPr>
        <a:xfrm>
          <a:off x="1788421" y="2258811"/>
          <a:ext cx="743637" cy="743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a:t>Sorting Software</a:t>
          </a:r>
          <a:endParaRPr lang="de-DE" sz="1400" kern="1200" dirty="0"/>
        </a:p>
      </dsp:txBody>
      <dsp:txXfrm>
        <a:off x="1788421" y="2258811"/>
        <a:ext cx="743637" cy="743637"/>
      </dsp:txXfrm>
    </dsp:sp>
    <dsp:sp modelId="{832B24DB-51E0-439A-92D8-156AE8A394AF}">
      <dsp:nvSpPr>
        <dsp:cNvPr id="0" name=""/>
        <dsp:cNvSpPr/>
      </dsp:nvSpPr>
      <dsp:spPr>
        <a:xfrm>
          <a:off x="766593" y="431"/>
          <a:ext cx="2787292" cy="2787292"/>
        </a:xfrm>
        <a:prstGeom prst="circularArrow">
          <a:avLst>
            <a:gd name="adj1" fmla="val 5203"/>
            <a:gd name="adj2" fmla="val 336085"/>
            <a:gd name="adj3" fmla="val 8209818"/>
            <a:gd name="adj4" fmla="val 6449942"/>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39C509A-5DE3-423D-9476-82AE4E793743}">
      <dsp:nvSpPr>
        <dsp:cNvPr id="0" name=""/>
        <dsp:cNvSpPr/>
      </dsp:nvSpPr>
      <dsp:spPr>
        <a:xfrm>
          <a:off x="612389" y="1404374"/>
          <a:ext cx="743637" cy="743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a:t>Recycler</a:t>
          </a:r>
          <a:endParaRPr lang="de-DE" sz="1400" kern="1200" dirty="0"/>
        </a:p>
      </dsp:txBody>
      <dsp:txXfrm>
        <a:off x="612389" y="1404374"/>
        <a:ext cx="743637" cy="743637"/>
      </dsp:txXfrm>
    </dsp:sp>
    <dsp:sp modelId="{C824BE94-AEED-499D-8408-9AFF52BC9131}">
      <dsp:nvSpPr>
        <dsp:cNvPr id="0" name=""/>
        <dsp:cNvSpPr/>
      </dsp:nvSpPr>
      <dsp:spPr>
        <a:xfrm>
          <a:off x="766593" y="431"/>
          <a:ext cx="2787292" cy="2787292"/>
        </a:xfrm>
        <a:prstGeom prst="circularArrow">
          <a:avLst>
            <a:gd name="adj1" fmla="val 5203"/>
            <a:gd name="adj2" fmla="val 336085"/>
            <a:gd name="adj3" fmla="val 12297064"/>
            <a:gd name="adj4" fmla="val 10771372"/>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131EFDB-A8E4-4549-AB2E-F759D9780E8C}">
      <dsp:nvSpPr>
        <dsp:cNvPr id="0" name=""/>
        <dsp:cNvSpPr/>
      </dsp:nvSpPr>
      <dsp:spPr>
        <a:xfrm>
          <a:off x="1061593" y="21866"/>
          <a:ext cx="743637" cy="743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a:t>Costumer</a:t>
          </a:r>
          <a:endParaRPr lang="de-DE" sz="1400" kern="1200" dirty="0"/>
        </a:p>
      </dsp:txBody>
      <dsp:txXfrm>
        <a:off x="1061593" y="21866"/>
        <a:ext cx="743637" cy="743637"/>
      </dsp:txXfrm>
    </dsp:sp>
    <dsp:sp modelId="{E26C71EA-BD9E-470B-BC00-FBF6D9858FFE}">
      <dsp:nvSpPr>
        <dsp:cNvPr id="0" name=""/>
        <dsp:cNvSpPr/>
      </dsp:nvSpPr>
      <dsp:spPr>
        <a:xfrm>
          <a:off x="766593" y="431"/>
          <a:ext cx="2787292" cy="2787292"/>
        </a:xfrm>
        <a:prstGeom prst="circularArrow">
          <a:avLst>
            <a:gd name="adj1" fmla="val 5203"/>
            <a:gd name="adj2" fmla="val 336085"/>
            <a:gd name="adj3" fmla="val 16864965"/>
            <a:gd name="adj4" fmla="val 15198951"/>
            <a:gd name="adj5" fmla="val 60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0E591-8740-4F5A-ADB3-E22017975169}">
      <dsp:nvSpPr>
        <dsp:cNvPr id="0" name=""/>
        <dsp:cNvSpPr/>
      </dsp:nvSpPr>
      <dsp:spPr>
        <a:xfrm rot="5400000">
          <a:off x="-130690" y="131803"/>
          <a:ext cx="871268" cy="609888"/>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de-DE" sz="1700" kern="1200" dirty="0"/>
            <a:t>ESD</a:t>
          </a:r>
        </a:p>
      </dsp:txBody>
      <dsp:txXfrm rot="-5400000">
        <a:off x="0" y="306057"/>
        <a:ext cx="609888" cy="261380"/>
      </dsp:txXfrm>
    </dsp:sp>
    <dsp:sp modelId="{17AC5121-CD32-4A42-8D55-DF537E8DBADB}">
      <dsp:nvSpPr>
        <dsp:cNvPr id="0" name=""/>
        <dsp:cNvSpPr/>
      </dsp:nvSpPr>
      <dsp:spPr>
        <a:xfrm rot="5400000">
          <a:off x="3865664" y="-3254663"/>
          <a:ext cx="566324" cy="70778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Universities with Fashion and Textile Departments</a:t>
          </a:r>
          <a:endParaRPr lang="de-DE" sz="1600" kern="1200" dirty="0"/>
        </a:p>
        <a:p>
          <a:pPr marL="171450" lvl="1" indent="-171450" algn="l" defTabSz="711200">
            <a:lnSpc>
              <a:spcPct val="90000"/>
            </a:lnSpc>
            <a:spcBef>
              <a:spcPct val="0"/>
            </a:spcBef>
            <a:spcAft>
              <a:spcPct val="15000"/>
            </a:spcAft>
            <a:buChar char="•"/>
          </a:pPr>
          <a:r>
            <a:rPr lang="de-DE" sz="1600" kern="1200" dirty="0"/>
            <a:t>University Lecturers</a:t>
          </a:r>
        </a:p>
      </dsp:txBody>
      <dsp:txXfrm rot="-5400000">
        <a:off x="609888" y="28759"/>
        <a:ext cx="7050231" cy="511032"/>
      </dsp:txXfrm>
    </dsp:sp>
    <dsp:sp modelId="{DBDD9C45-28D8-4DEB-8326-41C305AC470C}">
      <dsp:nvSpPr>
        <dsp:cNvPr id="0" name=""/>
        <dsp:cNvSpPr/>
      </dsp:nvSpPr>
      <dsp:spPr>
        <a:xfrm rot="5400000">
          <a:off x="-130690" y="848750"/>
          <a:ext cx="871268" cy="609888"/>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de-DE" sz="1700" kern="1200" dirty="0"/>
            <a:t>ESD</a:t>
          </a:r>
        </a:p>
      </dsp:txBody>
      <dsp:txXfrm rot="-5400000">
        <a:off x="0" y="1023004"/>
        <a:ext cx="609888" cy="261380"/>
      </dsp:txXfrm>
    </dsp:sp>
    <dsp:sp modelId="{37BE9A08-45DD-49D3-9809-10A22D277E02}">
      <dsp:nvSpPr>
        <dsp:cNvPr id="0" name=""/>
        <dsp:cNvSpPr/>
      </dsp:nvSpPr>
      <dsp:spPr>
        <a:xfrm rot="5400000">
          <a:off x="3865664" y="-2537716"/>
          <a:ext cx="566324" cy="70778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Vocational and General Schooling</a:t>
          </a:r>
          <a:endParaRPr lang="de-DE" sz="1600" kern="1200" dirty="0"/>
        </a:p>
        <a:p>
          <a:pPr marL="171450" lvl="1" indent="-171450" algn="l" defTabSz="711200">
            <a:lnSpc>
              <a:spcPct val="90000"/>
            </a:lnSpc>
            <a:spcBef>
              <a:spcPct val="0"/>
            </a:spcBef>
            <a:spcAft>
              <a:spcPct val="15000"/>
            </a:spcAft>
            <a:buChar char="•"/>
          </a:pPr>
          <a:r>
            <a:rPr lang="de-DE" sz="1600" kern="1200" dirty="0"/>
            <a:t>Teachers</a:t>
          </a:r>
        </a:p>
      </dsp:txBody>
      <dsp:txXfrm rot="-5400000">
        <a:off x="609888" y="745706"/>
        <a:ext cx="7050231" cy="511032"/>
      </dsp:txXfrm>
    </dsp:sp>
    <dsp:sp modelId="{C1319AF8-7AE6-4D2F-8519-EC7527B96FF8}">
      <dsp:nvSpPr>
        <dsp:cNvPr id="0" name=""/>
        <dsp:cNvSpPr/>
      </dsp:nvSpPr>
      <dsp:spPr>
        <a:xfrm rot="5400000">
          <a:off x="-130690" y="1565697"/>
          <a:ext cx="871268" cy="609888"/>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de-DE" sz="1700" kern="1200" dirty="0"/>
            <a:t>ESD</a:t>
          </a:r>
        </a:p>
      </dsp:txBody>
      <dsp:txXfrm rot="-5400000">
        <a:off x="0" y="1739951"/>
        <a:ext cx="609888" cy="261380"/>
      </dsp:txXfrm>
    </dsp:sp>
    <dsp:sp modelId="{CE3266DE-AD81-47F5-AAD8-9C1373F14CDB}">
      <dsp:nvSpPr>
        <dsp:cNvPr id="0" name=""/>
        <dsp:cNvSpPr/>
      </dsp:nvSpPr>
      <dsp:spPr>
        <a:xfrm rot="5400000">
          <a:off x="3865664" y="-1820769"/>
          <a:ext cx="566324" cy="70778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de-DE" sz="1600" kern="1200" dirty="0"/>
            <a:t>Textile &amp; Fashion Industry and Market </a:t>
          </a:r>
        </a:p>
        <a:p>
          <a:pPr marL="171450" lvl="1" indent="-171450" algn="l" defTabSz="711200">
            <a:lnSpc>
              <a:spcPct val="90000"/>
            </a:lnSpc>
            <a:spcBef>
              <a:spcPct val="0"/>
            </a:spcBef>
            <a:spcAft>
              <a:spcPct val="15000"/>
            </a:spcAft>
            <a:buChar char="•"/>
          </a:pPr>
          <a:r>
            <a:rPr lang="en-US" sz="1600" kern="1200" dirty="0"/>
            <a:t>Trainers, Professionals in Industry and Trade</a:t>
          </a:r>
          <a:endParaRPr lang="de-DE" sz="1600" kern="1200" dirty="0"/>
        </a:p>
      </dsp:txBody>
      <dsp:txXfrm rot="-5400000">
        <a:off x="609888" y="1462653"/>
        <a:ext cx="7050231" cy="511032"/>
      </dsp:txXfrm>
    </dsp:sp>
    <dsp:sp modelId="{A5CC6919-8DDB-48BF-B94C-AA6B98E876C8}">
      <dsp:nvSpPr>
        <dsp:cNvPr id="0" name=""/>
        <dsp:cNvSpPr/>
      </dsp:nvSpPr>
      <dsp:spPr>
        <a:xfrm rot="5400000">
          <a:off x="-130690" y="2282644"/>
          <a:ext cx="871268" cy="609888"/>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de-DE" sz="1700" kern="1200" dirty="0"/>
            <a:t>ESD</a:t>
          </a:r>
        </a:p>
      </dsp:txBody>
      <dsp:txXfrm rot="-5400000">
        <a:off x="0" y="2456898"/>
        <a:ext cx="609888" cy="261380"/>
      </dsp:txXfrm>
    </dsp:sp>
    <dsp:sp modelId="{1C4D075F-631E-4554-A86F-C7B3BB5F8DDC}">
      <dsp:nvSpPr>
        <dsp:cNvPr id="0" name=""/>
        <dsp:cNvSpPr/>
      </dsp:nvSpPr>
      <dsp:spPr>
        <a:xfrm rot="5400000">
          <a:off x="3865664" y="-1103822"/>
          <a:ext cx="566324" cy="70778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Extracurricular Venues and Family</a:t>
          </a:r>
          <a:endParaRPr lang="de-DE" sz="1600" kern="1200" dirty="0"/>
        </a:p>
        <a:p>
          <a:pPr marL="171450" lvl="1" indent="-171450" algn="l" defTabSz="711200">
            <a:lnSpc>
              <a:spcPct val="90000"/>
            </a:lnSpc>
            <a:spcBef>
              <a:spcPct val="0"/>
            </a:spcBef>
            <a:spcAft>
              <a:spcPct val="15000"/>
            </a:spcAft>
            <a:buChar char="•"/>
          </a:pPr>
          <a:r>
            <a:rPr lang="en-US" sz="1600" kern="1200" dirty="0"/>
            <a:t>Consumer Advice Centre, Providers of Sewing Classes, Clubs, etc. </a:t>
          </a:r>
          <a:endParaRPr lang="de-DE" sz="1600" kern="1200" dirty="0"/>
        </a:p>
      </dsp:txBody>
      <dsp:txXfrm rot="-5400000">
        <a:off x="609888" y="2179600"/>
        <a:ext cx="7050231" cy="51103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BC83CAE-6D8B-B140-A2A3-CBF80E40DB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a:extLst>
              <a:ext uri="{FF2B5EF4-FFF2-40B4-BE49-F238E27FC236}">
                <a16:creationId xmlns:a16="http://schemas.microsoft.com/office/drawing/2014/main" id="{8ED0EB49-3EA6-1440-8D2D-8BF21404D69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7C17F172-C4FE-4502-B7DB-F129B7D65B4B}" type="datetimeFigureOut">
              <a:rPr lang="de-DE"/>
              <a:pPr>
                <a:defRPr/>
              </a:pPr>
              <a:t>07.01.2022</a:t>
            </a:fld>
            <a:endParaRPr lang="de-DE"/>
          </a:p>
        </p:txBody>
      </p:sp>
      <p:sp>
        <p:nvSpPr>
          <p:cNvPr id="4" name="Folienbildplatzhalter 3">
            <a:extLst>
              <a:ext uri="{FF2B5EF4-FFF2-40B4-BE49-F238E27FC236}">
                <a16:creationId xmlns:a16="http://schemas.microsoft.com/office/drawing/2014/main" id="{7D815372-D24A-F540-A849-029450A9415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182CBAF3-3EF9-F64E-A29F-C62C372DDCB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41DD0EB9-C05F-D946-91CB-084178F2E05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a:extLst>
              <a:ext uri="{FF2B5EF4-FFF2-40B4-BE49-F238E27FC236}">
                <a16:creationId xmlns:a16="http://schemas.microsoft.com/office/drawing/2014/main" id="{AEB8DAE6-9784-1944-8112-FEC757EDD75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10BF846E-1ECA-4A5D-ABC1-F74A055A53C0}"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uetesiegelverbund.de/bne/rund-um-bn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a:extLst>
              <a:ext uri="{FF2B5EF4-FFF2-40B4-BE49-F238E27FC236}">
                <a16:creationId xmlns:a16="http://schemas.microsoft.com/office/drawing/2014/main" id="{98917DB3-4D16-4F13-90A1-F63579A016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izenplatzhalter 2">
            <a:extLst>
              <a:ext uri="{FF2B5EF4-FFF2-40B4-BE49-F238E27FC236}">
                <a16:creationId xmlns:a16="http://schemas.microsoft.com/office/drawing/2014/main" id="{3C99E7F5-6985-442C-9181-A22B81B9EB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a:t>De Haan, G. (2008). Gestaltungskompetenz als Kompetenzkonzept der Bildung für nachhaltige Entwicklung. </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en-US" altLang="de-DE" dirty="0"/>
              <a:t>Design competence as a competence concept of Education for Sustainable Development.</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a:t>In I. Bormann &amp; G. de Haan (Eds.), </a:t>
            </a:r>
            <a:r>
              <a:rPr lang="de-DE" altLang="de-DE" i="1" dirty="0"/>
              <a:t>Kompetenzen der Bildung für nachhaltige Entwicklung. Operationalisierung, Messung, Rahmenbedingungen, Befunde </a:t>
            </a:r>
            <a:r>
              <a:rPr lang="de-DE" altLang="de-DE" dirty="0">
                <a:latin typeface="Arial" panose="020B0604020202020204" pitchFamily="34" charset="0"/>
                <a:cs typeface="Arial" panose="020B0604020202020204" pitchFamily="34" charset="0"/>
              </a:rPr>
              <a:t>[</a:t>
            </a:r>
            <a:r>
              <a:rPr lang="de-DE" altLang="de-DE" dirty="0" err="1">
                <a:latin typeface="Arial" panose="020B0604020202020204" pitchFamily="34" charset="0"/>
                <a:cs typeface="Arial" panose="020B0604020202020204" pitchFamily="34" charset="0"/>
              </a:rPr>
              <a:t>Competences</a:t>
            </a:r>
            <a:r>
              <a:rPr lang="de-DE" altLang="de-DE" dirty="0">
                <a:latin typeface="Arial" panose="020B0604020202020204" pitchFamily="34" charset="0"/>
                <a:cs typeface="Arial" panose="020B0604020202020204" pitchFamily="34" charset="0"/>
              </a:rPr>
              <a:t> </a:t>
            </a:r>
            <a:r>
              <a:rPr lang="de-DE" altLang="de-DE" dirty="0" err="1">
                <a:latin typeface="Arial" panose="020B0604020202020204" pitchFamily="34" charset="0"/>
                <a:cs typeface="Arial" panose="020B0604020202020204" pitchFamily="34" charset="0"/>
              </a:rPr>
              <a:t>of</a:t>
            </a:r>
            <a:r>
              <a:rPr lang="de-DE" altLang="de-DE" dirty="0">
                <a:latin typeface="Arial" panose="020B0604020202020204" pitchFamily="34" charset="0"/>
                <a:cs typeface="Arial" panose="020B0604020202020204" pitchFamily="34" charset="0"/>
              </a:rPr>
              <a:t> Education </a:t>
            </a:r>
            <a:r>
              <a:rPr lang="de-DE" altLang="de-DE" dirty="0" err="1">
                <a:latin typeface="Arial" panose="020B0604020202020204" pitchFamily="34" charset="0"/>
                <a:cs typeface="Arial" panose="020B0604020202020204" pitchFamily="34" charset="0"/>
              </a:rPr>
              <a:t>for</a:t>
            </a:r>
            <a:r>
              <a:rPr lang="de-DE" altLang="de-DE" dirty="0">
                <a:latin typeface="Arial" panose="020B0604020202020204" pitchFamily="34" charset="0"/>
                <a:cs typeface="Arial" panose="020B0604020202020204" pitchFamily="34" charset="0"/>
              </a:rPr>
              <a:t> </a:t>
            </a:r>
            <a:r>
              <a:rPr lang="de-DE" altLang="de-DE" dirty="0" err="1">
                <a:latin typeface="Arial" panose="020B0604020202020204" pitchFamily="34" charset="0"/>
                <a:cs typeface="Arial" panose="020B0604020202020204" pitchFamily="34" charset="0"/>
              </a:rPr>
              <a:t>Sustainable</a:t>
            </a:r>
            <a:r>
              <a:rPr lang="de-DE" altLang="de-DE" dirty="0">
                <a:latin typeface="Arial" panose="020B0604020202020204" pitchFamily="34" charset="0"/>
                <a:cs typeface="Arial" panose="020B0604020202020204" pitchFamily="34" charset="0"/>
              </a:rPr>
              <a:t> Development: </a:t>
            </a:r>
            <a:r>
              <a:rPr lang="en-US" altLang="de-DE" dirty="0" err="1"/>
              <a:t>Operationalisation</a:t>
            </a:r>
            <a:r>
              <a:rPr lang="en-US" altLang="de-DE" dirty="0"/>
              <a:t>, measurement, frameworks, findings</a:t>
            </a:r>
            <a:r>
              <a:rPr lang="de-DE" altLang="de-DE" dirty="0">
                <a:latin typeface="Verdana" panose="020B0604030504040204" pitchFamily="34" charset="0"/>
                <a:ea typeface="Verdana" panose="020B0604030504040204" pitchFamily="34" charset="0"/>
                <a:cs typeface="Arial" panose="020B0604020202020204" pitchFamily="34" charset="0"/>
              </a:rPr>
              <a:t>] </a:t>
            </a:r>
            <a:r>
              <a:rPr lang="de-DE" altLang="de-DE" dirty="0"/>
              <a:t>(pp. 23–43). VS Verlag für Sozialwissenschaften.</a:t>
            </a:r>
          </a:p>
          <a:p>
            <a:r>
              <a:rPr lang="en-US" altLang="de-DE" dirty="0"/>
              <a:t>Gerhard de </a:t>
            </a:r>
            <a:r>
              <a:rPr lang="en-US" altLang="de-DE" dirty="0" err="1"/>
              <a:t>Haan</a:t>
            </a:r>
            <a:r>
              <a:rPr lang="en-US" altLang="de-DE" dirty="0"/>
              <a:t> is a German educational scientist, most recently employed at the </a:t>
            </a:r>
            <a:r>
              <a:rPr lang="en-US" altLang="de-DE" dirty="0" err="1"/>
              <a:t>Freie</a:t>
            </a:r>
            <a:r>
              <a:rPr lang="en-US" altLang="de-DE" dirty="0"/>
              <a:t> Universität Berlin. From 2005 to 2014, he was Chair of the National Committee for the United Nations Decade of Education for Sustainable Development.</a:t>
            </a:r>
          </a:p>
          <a:p>
            <a:endParaRPr lang="en-US" altLang="de-DE" dirty="0"/>
          </a:p>
          <a:p>
            <a:r>
              <a:rPr lang="en-US" altLang="de-DE" dirty="0"/>
              <a:t>Image Source: Holding Green Leaves, Anna Shvets, </a:t>
            </a:r>
            <a:r>
              <a:rPr lang="en-US" altLang="de-DE" dirty="0" err="1"/>
              <a:t>Pexels</a:t>
            </a:r>
            <a:r>
              <a:rPr lang="en-US" altLang="de-DE" dirty="0"/>
              <a:t>, https://www.pexels.com/license/, https://www.pexels.com/photo/person-holding-green-leaves-5029853/</a:t>
            </a:r>
          </a:p>
          <a:p>
            <a:endParaRPr lang="en-US" altLang="de-DE" dirty="0"/>
          </a:p>
        </p:txBody>
      </p:sp>
      <p:sp>
        <p:nvSpPr>
          <p:cNvPr id="17412" name="Foliennummernplatzhalter 3">
            <a:extLst>
              <a:ext uri="{FF2B5EF4-FFF2-40B4-BE49-F238E27FC236}">
                <a16:creationId xmlns:a16="http://schemas.microsoft.com/office/drawing/2014/main" id="{28278492-41A7-4BDF-B166-1C9BAB16EE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B8CF600-AEE2-4E4A-A8B1-882604D7605E}" type="slidenum">
              <a:rPr lang="de-DE" altLang="de-DE" smtClean="0"/>
              <a:pPr/>
              <a:t>3</a:t>
            </a:fld>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a:extLst>
              <a:ext uri="{FF2B5EF4-FFF2-40B4-BE49-F238E27FC236}">
                <a16:creationId xmlns:a16="http://schemas.microsoft.com/office/drawing/2014/main" id="{72FF6A96-2383-4DAD-8A23-4CA09A43EB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izenplatzhalter 2">
            <a:extLst>
              <a:ext uri="{FF2B5EF4-FFF2-40B4-BE49-F238E27FC236}">
                <a16:creationId xmlns:a16="http://schemas.microsoft.com/office/drawing/2014/main" id="{051F2A23-F418-4B47-AFBD-CB3A30E624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a:t>Bundesministerium für Bildung und Forschung </a:t>
            </a:r>
            <a:r>
              <a:rPr lang="de-DE" altLang="de-DE" dirty="0">
                <a:latin typeface="Arial" panose="020B0604020202020204" pitchFamily="34" charset="0"/>
                <a:cs typeface="Arial" panose="020B0604020202020204" pitchFamily="34" charset="0"/>
              </a:rPr>
              <a:t>[</a:t>
            </a:r>
            <a:r>
              <a:rPr lang="en-US" altLang="de-DE" dirty="0"/>
              <a:t>Federal Ministry of Education and Research</a:t>
            </a:r>
            <a:r>
              <a:rPr lang="de-DE" altLang="de-DE" dirty="0">
                <a:latin typeface="Verdana" panose="020B0604030504040204" pitchFamily="34" charset="0"/>
                <a:ea typeface="Verdana" panose="020B0604030504040204" pitchFamily="34" charset="0"/>
                <a:cs typeface="Arial" panose="020B0604020202020204" pitchFamily="34" charset="0"/>
              </a:rPr>
              <a:t>]</a:t>
            </a:r>
            <a:r>
              <a:rPr lang="en-US" altLang="de-DE" dirty="0"/>
              <a:t> </a:t>
            </a:r>
            <a:r>
              <a:rPr lang="de-DE" altLang="de-DE" dirty="0"/>
              <a:t>(BMBF) (n. d.-b). </a:t>
            </a:r>
            <a:r>
              <a:rPr lang="de-DE" altLang="de-DE" i="1" dirty="0"/>
              <a:t>Nationaler Aktionsplan Bildung für nachhaltige Entwicklung</a:t>
            </a:r>
            <a:r>
              <a:rPr lang="de-DE" altLang="de-DE" dirty="0"/>
              <a:t>. </a:t>
            </a:r>
            <a:r>
              <a:rPr lang="de-DE" altLang="de-DE" dirty="0">
                <a:latin typeface="Arial" panose="020B0604020202020204" pitchFamily="34" charset="0"/>
                <a:cs typeface="Arial" panose="020B0604020202020204" pitchFamily="34" charset="0"/>
              </a:rPr>
              <a:t>[</a:t>
            </a:r>
            <a:r>
              <a:rPr lang="en-US" altLang="de-DE" dirty="0"/>
              <a:t>National Action Plan on Education for Sustainable Development.</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a:t>https://www.bne-portal.de.</a:t>
            </a:r>
          </a:p>
          <a:p>
            <a:endParaRPr lang="de-DE" altLang="de-DE" dirty="0"/>
          </a:p>
          <a:p>
            <a:r>
              <a:rPr lang="de-DE" altLang="de-DE" dirty="0"/>
              <a:t>Image Source: Die eine grüne Pflanze, Akil </a:t>
            </a:r>
            <a:r>
              <a:rPr lang="de-DE" altLang="de-DE" dirty="0" err="1"/>
              <a:t>Mazumder</a:t>
            </a:r>
            <a:r>
              <a:rPr lang="de-DE" altLang="de-DE" dirty="0"/>
              <a:t>, </a:t>
            </a:r>
            <a:r>
              <a:rPr lang="de-DE" altLang="de-DE" dirty="0" err="1"/>
              <a:t>Pexels</a:t>
            </a:r>
            <a:r>
              <a:rPr lang="de-DE" altLang="de-DE" dirty="0"/>
              <a:t>, https://www.pexels.com/de-de/lizenz/, https://www.pexels.com/de-de/foto/person-die-eine-grune-pflanze-halt-1072824/</a:t>
            </a:r>
          </a:p>
          <a:p>
            <a:endParaRPr lang="de-DE" altLang="de-DE" b="1" dirty="0"/>
          </a:p>
          <a:p>
            <a:r>
              <a:rPr lang="en-US" altLang="de-DE" b="1" dirty="0"/>
              <a:t>Task:</a:t>
            </a:r>
          </a:p>
          <a:p>
            <a:r>
              <a:rPr lang="en-US" altLang="de-DE" dirty="0"/>
              <a:t>Make notes of the contents that you consider particularly important. Discuss the contents in the plenary.</a:t>
            </a:r>
            <a:endParaRPr lang="de-DE" altLang="de-DE" dirty="0"/>
          </a:p>
        </p:txBody>
      </p:sp>
      <p:sp>
        <p:nvSpPr>
          <p:cNvPr id="36868" name="Foliennummernplatzhalter 3">
            <a:extLst>
              <a:ext uri="{FF2B5EF4-FFF2-40B4-BE49-F238E27FC236}">
                <a16:creationId xmlns:a16="http://schemas.microsoft.com/office/drawing/2014/main" id="{B3C81FB5-656F-4AEB-8935-7E649B35A4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0BED744-E39F-4731-96BF-C18E88EBA6ED}" type="slidenum">
              <a:rPr lang="de-DE" altLang="de-DE" smtClean="0"/>
              <a:pPr/>
              <a:t>13</a:t>
            </a:fld>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a:extLst>
              <a:ext uri="{FF2B5EF4-FFF2-40B4-BE49-F238E27FC236}">
                <a16:creationId xmlns:a16="http://schemas.microsoft.com/office/drawing/2014/main" id="{BB032643-F93F-4318-B381-D90A208BE4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izenplatzhalter 2">
            <a:extLst>
              <a:ext uri="{FF2B5EF4-FFF2-40B4-BE49-F238E27FC236}">
                <a16:creationId xmlns:a16="http://schemas.microsoft.com/office/drawing/2014/main" id="{7867F9B6-5E10-4CA2-818D-42D7771080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a:t>Maack, L. (2018). </a:t>
            </a:r>
            <a:r>
              <a:rPr lang="de-DE" altLang="de-DE" i="1" dirty="0"/>
              <a:t>Hürden einer Bildung für nachhaltige Entwicklung. Akteurinnen und Akteure zwischen Immanenz und Reflexivität</a:t>
            </a:r>
            <a:r>
              <a:rPr lang="de-DE" altLang="de-DE" dirty="0"/>
              <a:t>. </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en-US" altLang="de-DE" dirty="0"/>
              <a:t>Hurdles of Education for Sustainable Development. Stakeholders between immanence and reflexivity.</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de-DE" altLang="de-DE" dirty="0"/>
              <a:t> Julius Klinkhardt.</a:t>
            </a:r>
          </a:p>
          <a:p>
            <a:endParaRPr lang="de-DE" altLang="de-DE" dirty="0"/>
          </a:p>
          <a:p>
            <a:r>
              <a:rPr lang="de-DE" altLang="de-DE" dirty="0"/>
              <a:t>Image Source: Nachhaltigkeit Energie Globus, Gerd Altmann, </a:t>
            </a:r>
            <a:r>
              <a:rPr lang="de-DE" altLang="de-DE" dirty="0" err="1"/>
              <a:t>Pixabay</a:t>
            </a:r>
            <a:r>
              <a:rPr lang="de-DE" altLang="de-DE" dirty="0"/>
              <a:t>, https://pixabay.com/de/service/license/, https://pixabay.com/de/photos/nachhaltigkeit-energie-globus-3300869/</a:t>
            </a:r>
          </a:p>
          <a:p>
            <a:endParaRPr lang="de-DE" altLang="de-DE" dirty="0"/>
          </a:p>
        </p:txBody>
      </p:sp>
      <p:sp>
        <p:nvSpPr>
          <p:cNvPr id="38916" name="Foliennummernplatzhalter 3">
            <a:extLst>
              <a:ext uri="{FF2B5EF4-FFF2-40B4-BE49-F238E27FC236}">
                <a16:creationId xmlns:a16="http://schemas.microsoft.com/office/drawing/2014/main" id="{A348894F-173D-4E98-94D0-43A553A021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0ACBCFC-F69F-47FA-B325-98898DD9B99C}" type="slidenum">
              <a:rPr lang="de-DE" altLang="de-DE" smtClean="0"/>
              <a:pPr/>
              <a:t>14</a:t>
            </a:fld>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0E7D982C-FD5B-4770-9253-F45965A688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izenplatzhalter 2">
            <a:extLst>
              <a:ext uri="{FF2B5EF4-FFF2-40B4-BE49-F238E27FC236}">
                <a16:creationId xmlns:a16="http://schemas.microsoft.com/office/drawing/2014/main" id="{5448E4CF-C626-4938-94C1-C5A6D50666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Rieß, W. (2013). </a:t>
            </a:r>
            <a:r>
              <a:rPr lang="de-DE" altLang="de-DE" i="1"/>
              <a:t>Bildung für nachhaltige Entwicklung. Theoretische Analysen und empirische Studien</a:t>
            </a:r>
            <a:r>
              <a:rPr lang="de-DE" altLang="de-DE"/>
              <a:t>. </a:t>
            </a:r>
            <a:r>
              <a:rPr lang="de-DE" altLang="de-DE">
                <a:latin typeface="Arial" panose="020B0604020202020204" pitchFamily="34" charset="0"/>
                <a:cs typeface="Arial" panose="020B0604020202020204" pitchFamily="34" charset="0"/>
              </a:rPr>
              <a:t>[</a:t>
            </a:r>
            <a:r>
              <a:rPr lang="en-US" altLang="de-DE"/>
              <a:t>Education for Sustainable Development: theoretical analyses and empirical studies.</a:t>
            </a:r>
            <a:r>
              <a:rPr lang="de-DE" altLang="de-DE">
                <a:latin typeface="Verdana" panose="020B0604030504040204" pitchFamily="34" charset="0"/>
                <a:ea typeface="Verdana" panose="020B0604030504040204" pitchFamily="34" charset="0"/>
                <a:cs typeface="Arial" panose="020B0604020202020204" pitchFamily="34" charset="0"/>
              </a:rPr>
              <a:t>] </a:t>
            </a:r>
            <a:r>
              <a:rPr lang="de-DE" altLang="de-DE"/>
              <a:t>Beltz Juventa.</a:t>
            </a:r>
          </a:p>
        </p:txBody>
      </p:sp>
      <p:sp>
        <p:nvSpPr>
          <p:cNvPr id="40964" name="Foliennummernplatzhalter 3">
            <a:extLst>
              <a:ext uri="{FF2B5EF4-FFF2-40B4-BE49-F238E27FC236}">
                <a16:creationId xmlns:a16="http://schemas.microsoft.com/office/drawing/2014/main" id="{E6961533-1ED4-419E-A5B7-1902AF4AF1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204B933-4B9B-4ED5-84DD-4A9312E9420B}" type="slidenum">
              <a:rPr lang="de-DE" altLang="de-DE" smtClean="0"/>
              <a:pPr/>
              <a:t>15</a:t>
            </a:fld>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463DE260-083C-4F70-B25E-7F94580B3D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izenplatzhalter 2">
            <a:extLst>
              <a:ext uri="{FF2B5EF4-FFF2-40B4-BE49-F238E27FC236}">
                <a16:creationId xmlns:a16="http://schemas.microsoft.com/office/drawing/2014/main" id="{2B16B760-6958-4A35-B00E-3867909DCD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a:solidFill>
                  <a:schemeClr val="accent2"/>
                </a:solidFill>
                <a:latin typeface="Verdana" panose="020B0604030504040204" pitchFamily="34" charset="0"/>
              </a:rPr>
              <a:t>Weinert, F. E. (2001). Vergleichende Leistungsmessung in Schulen. Eine umstrittene Selbstverständlichkeit. </a:t>
            </a:r>
            <a:r>
              <a:rPr lang="de-DE" altLang="de-DE" dirty="0">
                <a:solidFill>
                  <a:schemeClr val="accent2"/>
                </a:solidFill>
                <a:latin typeface="Verdana" panose="020B0604030504040204" pitchFamily="34" charset="0"/>
                <a:ea typeface="Verdana" panose="020B0604030504040204" pitchFamily="34" charset="0"/>
                <a:cs typeface="Verdana" panose="020B0604030504040204" pitchFamily="34" charset="0"/>
              </a:rPr>
              <a:t>[</a:t>
            </a:r>
            <a:r>
              <a:rPr lang="de-DE" altLang="de-DE" dirty="0" err="1">
                <a:solidFill>
                  <a:schemeClr val="accent2"/>
                </a:solidFill>
                <a:latin typeface="Verdana" panose="020B0604030504040204" pitchFamily="34" charset="0"/>
              </a:rPr>
              <a:t>Comparative</a:t>
            </a:r>
            <a:r>
              <a:rPr lang="de-DE" altLang="de-DE" dirty="0">
                <a:solidFill>
                  <a:schemeClr val="accent2"/>
                </a:solidFill>
                <a:latin typeface="Verdana" panose="020B0604030504040204" pitchFamily="34" charset="0"/>
              </a:rPr>
              <a:t> </a:t>
            </a:r>
            <a:r>
              <a:rPr lang="de-DE" altLang="de-DE" dirty="0" err="1">
                <a:solidFill>
                  <a:schemeClr val="accent2"/>
                </a:solidFill>
                <a:latin typeface="Verdana" panose="020B0604030504040204" pitchFamily="34" charset="0"/>
              </a:rPr>
              <a:t>performance</a:t>
            </a:r>
            <a:r>
              <a:rPr lang="de-DE" altLang="de-DE" dirty="0">
                <a:solidFill>
                  <a:schemeClr val="accent2"/>
                </a:solidFill>
                <a:latin typeface="Verdana" panose="020B0604030504040204" pitchFamily="34" charset="0"/>
              </a:rPr>
              <a:t> </a:t>
            </a:r>
            <a:r>
              <a:rPr lang="de-DE" altLang="de-DE" dirty="0" err="1">
                <a:solidFill>
                  <a:schemeClr val="accent2"/>
                </a:solidFill>
                <a:latin typeface="Verdana" panose="020B0604030504040204" pitchFamily="34" charset="0"/>
              </a:rPr>
              <a:t>assessment</a:t>
            </a:r>
            <a:r>
              <a:rPr lang="de-DE" altLang="de-DE" dirty="0">
                <a:solidFill>
                  <a:schemeClr val="accent2"/>
                </a:solidFill>
                <a:latin typeface="Verdana" panose="020B0604030504040204" pitchFamily="34" charset="0"/>
              </a:rPr>
              <a:t> in </a:t>
            </a:r>
            <a:r>
              <a:rPr lang="de-DE" altLang="de-DE" dirty="0" err="1">
                <a:solidFill>
                  <a:schemeClr val="accent2"/>
                </a:solidFill>
                <a:latin typeface="Verdana" panose="020B0604030504040204" pitchFamily="34" charset="0"/>
              </a:rPr>
              <a:t>schools</a:t>
            </a:r>
            <a:r>
              <a:rPr lang="de-DE" altLang="de-DE" dirty="0">
                <a:solidFill>
                  <a:schemeClr val="accent2"/>
                </a:solidFill>
                <a:latin typeface="Verdana" panose="020B0604030504040204" pitchFamily="34" charset="0"/>
              </a:rPr>
              <a:t>.: a </a:t>
            </a:r>
            <a:r>
              <a:rPr lang="de-DE" altLang="de-DE" dirty="0" err="1">
                <a:solidFill>
                  <a:schemeClr val="accent2"/>
                </a:solidFill>
                <a:latin typeface="Verdana" panose="020B0604030504040204" pitchFamily="34" charset="0"/>
              </a:rPr>
              <a:t>controversial</a:t>
            </a:r>
            <a:r>
              <a:rPr lang="de-DE" altLang="de-DE" dirty="0">
                <a:solidFill>
                  <a:schemeClr val="accent2"/>
                </a:solidFill>
                <a:latin typeface="Verdana" panose="020B0604030504040204" pitchFamily="34" charset="0"/>
              </a:rPr>
              <a:t> matter </a:t>
            </a:r>
            <a:r>
              <a:rPr lang="de-DE" altLang="de-DE" dirty="0" err="1">
                <a:solidFill>
                  <a:schemeClr val="accent2"/>
                </a:solidFill>
                <a:latin typeface="Verdana" panose="020B0604030504040204" pitchFamily="34" charset="0"/>
              </a:rPr>
              <a:t>of</a:t>
            </a:r>
            <a:r>
              <a:rPr lang="de-DE" altLang="de-DE" dirty="0">
                <a:solidFill>
                  <a:schemeClr val="accent2"/>
                </a:solidFill>
                <a:latin typeface="Verdana" panose="020B0604030504040204" pitchFamily="34" charset="0"/>
              </a:rPr>
              <a:t> </a:t>
            </a:r>
            <a:r>
              <a:rPr lang="de-DE" altLang="de-DE" dirty="0" err="1">
                <a:solidFill>
                  <a:schemeClr val="accent2"/>
                </a:solidFill>
                <a:latin typeface="Verdana" panose="020B0604030504040204" pitchFamily="34" charset="0"/>
              </a:rPr>
              <a:t>course</a:t>
            </a:r>
            <a:r>
              <a:rPr lang="de-DE" altLang="de-DE" dirty="0">
                <a:solidFill>
                  <a:schemeClr val="accent2"/>
                </a:solidFill>
                <a:latin typeface="Verdana" panose="020B0604030504040204" pitchFamily="34" charset="0"/>
              </a:rPr>
              <a:t>.</a:t>
            </a:r>
            <a:r>
              <a:rPr lang="de-DE" altLang="de-DE" dirty="0">
                <a:solidFill>
                  <a:schemeClr val="accent2"/>
                </a:solidFill>
                <a:latin typeface="Verdana" panose="020B0604030504040204" pitchFamily="34" charset="0"/>
                <a:ea typeface="Verdana" panose="020B0604030504040204" pitchFamily="34" charset="0"/>
                <a:cs typeface="Verdana" panose="020B0604030504040204" pitchFamily="34" charset="0"/>
              </a:rPr>
              <a:t>] </a:t>
            </a:r>
            <a:r>
              <a:rPr lang="de-DE" altLang="de-DE" dirty="0">
                <a:solidFill>
                  <a:schemeClr val="accent2"/>
                </a:solidFill>
                <a:latin typeface="Verdana" panose="020B0604030504040204" pitchFamily="34" charset="0"/>
              </a:rPr>
              <a:t>In F. E. Weinert (Ed.), </a:t>
            </a:r>
            <a:r>
              <a:rPr lang="de-DE" altLang="de-DE" i="1" dirty="0">
                <a:solidFill>
                  <a:schemeClr val="accent2"/>
                </a:solidFill>
                <a:latin typeface="Verdana" panose="020B0604030504040204" pitchFamily="34" charset="0"/>
              </a:rPr>
              <a:t>Leistungsmessungen in Schulen</a:t>
            </a:r>
            <a:r>
              <a:rPr lang="de-DE" altLang="de-DE" dirty="0">
                <a:solidFill>
                  <a:schemeClr val="accent2"/>
                </a:solidFill>
                <a:latin typeface="Verdana" panose="020B0604030504040204" pitchFamily="34" charset="0"/>
              </a:rPr>
              <a:t> </a:t>
            </a:r>
            <a:r>
              <a:rPr lang="de-DE" altLang="de-DE" dirty="0">
                <a:solidFill>
                  <a:schemeClr val="accent2"/>
                </a:solidFill>
                <a:latin typeface="Arial" panose="020B0604020202020204" pitchFamily="34" charset="0"/>
                <a:cs typeface="Arial" panose="020B0604020202020204" pitchFamily="34" charset="0"/>
              </a:rPr>
              <a:t>[</a:t>
            </a:r>
            <a:r>
              <a:rPr lang="de-DE" altLang="de-DE" dirty="0">
                <a:solidFill>
                  <a:schemeClr val="accent2"/>
                </a:solidFill>
                <a:latin typeface="Verdana" panose="020B0604030504040204" pitchFamily="34" charset="0"/>
              </a:rPr>
              <a:t>Performance </a:t>
            </a:r>
            <a:r>
              <a:rPr lang="de-DE" altLang="de-DE" dirty="0" err="1">
                <a:solidFill>
                  <a:schemeClr val="accent2"/>
                </a:solidFill>
                <a:latin typeface="Verdana" panose="020B0604030504040204" pitchFamily="34" charset="0"/>
              </a:rPr>
              <a:t>assessment</a:t>
            </a:r>
            <a:r>
              <a:rPr lang="de-DE" altLang="de-DE" dirty="0">
                <a:solidFill>
                  <a:schemeClr val="accent2"/>
                </a:solidFill>
                <a:latin typeface="Verdana" panose="020B0604030504040204" pitchFamily="34" charset="0"/>
              </a:rPr>
              <a:t> in </a:t>
            </a:r>
            <a:r>
              <a:rPr lang="de-DE" altLang="de-DE" dirty="0" err="1">
                <a:solidFill>
                  <a:schemeClr val="accent2"/>
                </a:solidFill>
                <a:latin typeface="Verdana" panose="020B0604030504040204" pitchFamily="34" charset="0"/>
              </a:rPr>
              <a:t>schools</a:t>
            </a:r>
            <a:r>
              <a:rPr lang="de-DE" altLang="de-DE" dirty="0">
                <a:solidFill>
                  <a:schemeClr val="accent2"/>
                </a:solidFill>
                <a:latin typeface="Verdana" panose="020B0604030504040204" pitchFamily="34" charset="0"/>
                <a:ea typeface="Verdana" panose="020B0604030504040204" pitchFamily="34" charset="0"/>
                <a:cs typeface="Arial" panose="020B0604020202020204" pitchFamily="34" charset="0"/>
              </a:rPr>
              <a:t>] </a:t>
            </a:r>
            <a:r>
              <a:rPr lang="de-DE" altLang="de-DE" dirty="0">
                <a:solidFill>
                  <a:schemeClr val="accent2"/>
                </a:solidFill>
                <a:latin typeface="Verdana" panose="020B0604030504040204" pitchFamily="34" charset="0"/>
              </a:rPr>
              <a:t>(2nd </a:t>
            </a:r>
            <a:r>
              <a:rPr lang="de-DE" altLang="de-DE" dirty="0" err="1">
                <a:solidFill>
                  <a:schemeClr val="accent2"/>
                </a:solidFill>
                <a:latin typeface="Verdana" panose="020B0604030504040204" pitchFamily="34" charset="0"/>
              </a:rPr>
              <a:t>ed</a:t>
            </a:r>
            <a:r>
              <a:rPr lang="de-DE" altLang="de-DE" dirty="0">
                <a:solidFill>
                  <a:schemeClr val="accent2"/>
                </a:solidFill>
                <a:latin typeface="Verdana" panose="020B0604030504040204" pitchFamily="34" charset="0"/>
              </a:rPr>
              <a:t>., pp. 17-31). Beltz.</a:t>
            </a:r>
          </a:p>
          <a:p>
            <a:endParaRPr lang="de-DE" altLang="de-DE" dirty="0"/>
          </a:p>
          <a:p>
            <a:r>
              <a:rPr lang="de-DE" altLang="de-DE" dirty="0"/>
              <a:t>Image Source: Gelbes Puzzleteil, Ann H, </a:t>
            </a:r>
            <a:r>
              <a:rPr lang="de-DE" altLang="de-DE" dirty="0" err="1"/>
              <a:t>Pexels</a:t>
            </a:r>
            <a:r>
              <a:rPr lang="de-DE" altLang="de-DE" dirty="0"/>
              <a:t>, https://www.pexels.com/de-de/lizenz/, https://www.pexels.com/de-de/foto/gelbes-puzzleteil-3482442/</a:t>
            </a:r>
          </a:p>
        </p:txBody>
      </p:sp>
      <p:sp>
        <p:nvSpPr>
          <p:cNvPr id="43012" name="Foliennummernplatzhalter 3">
            <a:extLst>
              <a:ext uri="{FF2B5EF4-FFF2-40B4-BE49-F238E27FC236}">
                <a16:creationId xmlns:a16="http://schemas.microsoft.com/office/drawing/2014/main" id="{F809FC08-090F-4123-A272-5CC3CC4B3A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61521D0-CEE1-4DE8-BFD7-0D3F1038CAC1}" type="slidenum">
              <a:rPr lang="de-DE" altLang="de-DE" smtClean="0"/>
              <a:pPr/>
              <a:t>16</a:t>
            </a:fld>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837EF685-9D1E-4404-9EBD-134948BFB9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izenplatzhalter 2">
            <a:extLst>
              <a:ext uri="{FF2B5EF4-FFF2-40B4-BE49-F238E27FC236}">
                <a16:creationId xmlns:a16="http://schemas.microsoft.com/office/drawing/2014/main" id="{ADDB845F-071C-443E-9285-B1B84F5E51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Rieß, W., Mischo, C., &amp; Waltner, E.-M. (2018). Ziele einer Bildung für nachhaltige Entwicklung in Schule und Hochschule: Auf dem Weg zu empirisch überprüfbaren Kompetenzen. [</a:t>
            </a:r>
            <a:r>
              <a:rPr lang="en-US" altLang="de-DE"/>
              <a:t>Goals of Education for Sustainable Development in schools and universities: towards empirically verifiable competencies.</a:t>
            </a:r>
            <a:r>
              <a:rPr lang="de-DE" altLang="de-DE"/>
              <a:t>] </a:t>
            </a:r>
            <a:r>
              <a:rPr lang="de-DE" altLang="de-DE" i="1"/>
              <a:t>GAIA </a:t>
            </a:r>
            <a:r>
              <a:rPr lang="en-US" altLang="de-DE" i="1"/>
              <a:t>Ecological Perspectives</a:t>
            </a:r>
            <a:r>
              <a:rPr lang="en-US" altLang="de-DE"/>
              <a:t> for </a:t>
            </a:r>
            <a:r>
              <a:rPr lang="en-US" altLang="de-DE" i="1"/>
              <a:t>Science</a:t>
            </a:r>
            <a:r>
              <a:rPr lang="en-US" altLang="de-DE"/>
              <a:t> and </a:t>
            </a:r>
            <a:r>
              <a:rPr lang="en-US" altLang="de-DE" i="1"/>
              <a:t>Society</a:t>
            </a:r>
            <a:r>
              <a:rPr lang="de-DE" altLang="de-DE"/>
              <a:t>, </a:t>
            </a:r>
            <a:r>
              <a:rPr lang="de-DE" altLang="de-DE" i="1"/>
              <a:t>27</a:t>
            </a:r>
            <a:r>
              <a:rPr lang="de-DE" altLang="de-DE"/>
              <a:t>, 298–305.</a:t>
            </a:r>
          </a:p>
        </p:txBody>
      </p:sp>
      <p:sp>
        <p:nvSpPr>
          <p:cNvPr id="45060" name="Foliennummernplatzhalter 3">
            <a:extLst>
              <a:ext uri="{FF2B5EF4-FFF2-40B4-BE49-F238E27FC236}">
                <a16:creationId xmlns:a16="http://schemas.microsoft.com/office/drawing/2014/main" id="{D976685F-5E0F-4EE3-9DBE-FA7A62A009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A6A816AF-0E6D-41E0-A3FD-E925285A37DA}" type="slidenum">
              <a:rPr lang="de-DE" altLang="de-DE" smtClean="0"/>
              <a:pPr/>
              <a:t>17</a:t>
            </a:fld>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a:extLst>
              <a:ext uri="{FF2B5EF4-FFF2-40B4-BE49-F238E27FC236}">
                <a16:creationId xmlns:a16="http://schemas.microsoft.com/office/drawing/2014/main" id="{3AB328C6-40A5-40B6-B314-7136CB06DB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izenplatzhalter 2">
            <a:extLst>
              <a:ext uri="{FF2B5EF4-FFF2-40B4-BE49-F238E27FC236}">
                <a16:creationId xmlns:a16="http://schemas.microsoft.com/office/drawing/2014/main" id="{70C1148F-3892-4C80-BF81-04059306F0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a:latin typeface="Arial" panose="020B0604020202020204" pitchFamily="34" charset="0"/>
              </a:rPr>
              <a:t>Bundesministerium für Bildung und Forschung </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en-US" altLang="de-DE" dirty="0"/>
              <a:t>Federal Ministry of Education and Research</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a:latin typeface="Arial" panose="020B0604020202020204" pitchFamily="34" charset="0"/>
              </a:rPr>
              <a:t>(BMBF) (2020). </a:t>
            </a:r>
            <a:r>
              <a:rPr lang="de-DE" altLang="de-DE" i="1" dirty="0">
                <a:latin typeface="Arial" panose="020B0604020202020204" pitchFamily="34" charset="0"/>
              </a:rPr>
              <a:t>Zwischenbilanz zum Nationalen Aktionsplan Bildung für nachhaltige Entwicklung</a:t>
            </a:r>
            <a:r>
              <a:rPr lang="de-DE" altLang="de-DE" dirty="0">
                <a:latin typeface="Arial" panose="020B0604020202020204" pitchFamily="34" charset="0"/>
              </a:rPr>
              <a:t>. </a:t>
            </a:r>
            <a:r>
              <a:rPr lang="de-DE" altLang="de-DE" dirty="0">
                <a:latin typeface="Arial" panose="020B0604020202020204" pitchFamily="34" charset="0"/>
                <a:cs typeface="Arial" panose="020B0604020202020204" pitchFamily="34" charset="0"/>
              </a:rPr>
              <a:t>[</a:t>
            </a:r>
            <a:r>
              <a:rPr lang="en-US" altLang="de-DE" dirty="0"/>
              <a:t>Interim balance sheet of the National Action Plan on Education for Sustainable Development.</a:t>
            </a:r>
            <a:r>
              <a:rPr lang="de-DE" altLang="de-DE" dirty="0">
                <a:latin typeface="Verdana" panose="020B0604030504040204" pitchFamily="34" charset="0"/>
                <a:ea typeface="Verdana" panose="020B0604030504040204" pitchFamily="34" charset="0"/>
                <a:cs typeface="Arial" panose="020B0604020202020204" pitchFamily="34" charset="0"/>
              </a:rPr>
              <a:t>] </a:t>
            </a:r>
            <a:r>
              <a:rPr lang="de-DE" altLang="de-DE" dirty="0">
                <a:latin typeface="Arial" panose="020B0604020202020204" pitchFamily="34" charset="0"/>
              </a:rPr>
              <a:t>https://www.bmbf.de/files/Zwischenbilanz_NAP_BNE_1.pdf</a:t>
            </a:r>
          </a:p>
          <a:p>
            <a:endParaRPr lang="de-DE" altLang="de-DE" dirty="0"/>
          </a:p>
          <a:p>
            <a:r>
              <a:rPr lang="de-DE" altLang="de-DE" dirty="0"/>
              <a:t>Schreiber, J. &amp; Siege, H. (2016). </a:t>
            </a:r>
            <a:r>
              <a:rPr lang="de-DE" altLang="de-DE" i="1" dirty="0"/>
              <a:t>Orientierungsrahmen für den Lernbereich Globale Entwicklung im Rahmen einer Bildung für nachhaltige Entwicklung</a:t>
            </a:r>
            <a:r>
              <a:rPr lang="de-DE" altLang="de-DE" dirty="0"/>
              <a:t>. </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en-US" altLang="de-DE" dirty="0"/>
              <a:t>Orientation Framework for Global Development Learning in the Context of Education for Sustainable Development.</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en-US" altLang="de-DE" dirty="0"/>
              <a:t>The </a:t>
            </a:r>
            <a:r>
              <a:rPr lang="en-US" altLang="de-DE" i="1" dirty="0" err="1"/>
              <a:t>Kultusministerkonferenz</a:t>
            </a:r>
            <a:r>
              <a:rPr lang="en-US" altLang="de-DE" dirty="0"/>
              <a:t> (literally “Conference of Ministers of Education") is the assembly of ministers of education of the German federal states. </a:t>
            </a:r>
            <a:r>
              <a:rPr lang="de-DE" sz="1200" kern="1200" dirty="0">
                <a:solidFill>
                  <a:schemeClr val="tx1"/>
                </a:solidFill>
                <a:effectLst/>
                <a:latin typeface="+mn-lt"/>
                <a:ea typeface="+mn-ea"/>
                <a:cs typeface="+mn-cs"/>
              </a:rPr>
              <a:t>https://www.kmk.org/fileadmin/Dateien/veroeffentlichungen_beschluesse/2015/2015_06_00-Orientierungsrahmen-Globale-Entwicklung.pdf</a:t>
            </a:r>
            <a:endParaRPr lang="de-DE" altLang="de-DE" dirty="0">
              <a:latin typeface="Arial" panose="020B0604020202020204" pitchFamily="34" charset="0"/>
            </a:endParaRPr>
          </a:p>
          <a:p>
            <a:endParaRPr lang="de-DE" altLang="de-DE" dirty="0">
              <a:latin typeface="Arial" panose="020B0604020202020204" pitchFamily="34" charset="0"/>
            </a:endParaRPr>
          </a:p>
        </p:txBody>
      </p:sp>
      <p:sp>
        <p:nvSpPr>
          <p:cNvPr id="47108" name="Foliennummernplatzhalter 3">
            <a:extLst>
              <a:ext uri="{FF2B5EF4-FFF2-40B4-BE49-F238E27FC236}">
                <a16:creationId xmlns:a16="http://schemas.microsoft.com/office/drawing/2014/main" id="{4985A6C3-CED2-4D76-8570-8C14222E07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BFE9E82-9020-4E28-A530-B340972E2B63}" type="slidenum">
              <a:rPr lang="de-DE" altLang="de-DE" smtClean="0"/>
              <a:pPr/>
              <a:t>18</a:t>
            </a:fld>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7D63D53A-DF5B-476C-8883-A8DEC84257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a:extLst>
              <a:ext uri="{FF2B5EF4-FFF2-40B4-BE49-F238E27FC236}">
                <a16:creationId xmlns:a16="http://schemas.microsoft.com/office/drawing/2014/main" id="{5D7593F9-7176-460F-947A-610F2270CA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Lehmann, G. &amp; Nieke, W. (2000). </a:t>
            </a:r>
            <a:r>
              <a:rPr lang="de-DE" altLang="de-DE" i="1"/>
              <a:t>Zum Kompetenz-Modell</a:t>
            </a:r>
            <a:r>
              <a:rPr lang="de-DE" altLang="de-DE"/>
              <a:t>. </a:t>
            </a:r>
            <a:r>
              <a:rPr lang="de-DE" altLang="de-DE">
                <a:latin typeface="Arial" panose="020B0604020202020204" pitchFamily="34" charset="0"/>
                <a:cs typeface="Arial" panose="020B0604020202020204" pitchFamily="34" charset="0"/>
              </a:rPr>
              <a:t>[To the competence model.</a:t>
            </a:r>
            <a:r>
              <a:rPr lang="de-DE" altLang="de-DE">
                <a:latin typeface="Verdana" panose="020B0604030504040204" pitchFamily="34" charset="0"/>
                <a:ea typeface="Verdana" panose="020B0604030504040204" pitchFamily="34" charset="0"/>
                <a:cs typeface="Arial" panose="020B0604020202020204" pitchFamily="34" charset="0"/>
              </a:rPr>
              <a:t>] </a:t>
            </a:r>
            <a:r>
              <a:rPr lang="de-DE" altLang="de-DE"/>
              <a:t>http://sinus.uni-bayreuth.de/fileadmin/sinusen/PDF/modul10/text-lehmann-nieke.pdf</a:t>
            </a:r>
          </a:p>
          <a:p>
            <a:endParaRPr lang="en-US" altLang="de-DE"/>
          </a:p>
          <a:p>
            <a:r>
              <a:rPr lang="en-US" altLang="de-DE"/>
              <a:t>Competency model based on Lehmann and Nieke, in which action competence is regarded as the overriding goal of teaching. </a:t>
            </a:r>
          </a:p>
          <a:p>
            <a:endParaRPr lang="en-US" altLang="de-DE"/>
          </a:p>
          <a:p>
            <a:r>
              <a:rPr lang="en-US" altLang="de-DE"/>
              <a:t>Lehmann &amp; Nieke see the development of action competence as a central goal, pupils should be enabled to act competently and remain capable of action even in out-of-school situations.</a:t>
            </a:r>
          </a:p>
          <a:p>
            <a:endParaRPr lang="de-DE" altLang="de-DE"/>
          </a:p>
          <a:p>
            <a:r>
              <a:rPr lang="en-US" altLang="de-DE"/>
              <a:t>This necessarily includes the promotion of subject and methodological competence (e.g. independent planning of work steps) as well as social and personal competence (e.g. willingness to communicate and cooperate). </a:t>
            </a:r>
          </a:p>
          <a:p>
            <a:r>
              <a:rPr lang="de-DE" altLang="de-DE"/>
              <a:t> </a:t>
            </a:r>
          </a:p>
          <a:p>
            <a:r>
              <a:rPr lang="en-US" altLang="de-DE" b="1"/>
              <a:t>Professional competence: </a:t>
            </a:r>
            <a:r>
              <a:rPr lang="en-US" altLang="de-DE"/>
              <a:t>In addition to professional knowledge, this also includes the ability to establish connections and to be able to use the knowledge in a targeted manner. </a:t>
            </a:r>
          </a:p>
          <a:p>
            <a:r>
              <a:rPr lang="en-US" altLang="de-DE" b="1"/>
              <a:t>Methodological competence: </a:t>
            </a:r>
            <a:r>
              <a:rPr lang="en-US" altLang="de-DE"/>
              <a:t>This includes the ability to acquire knowledge, to work rationally, to master problem-solving strategies appropriate to the situation and to structure results. </a:t>
            </a:r>
          </a:p>
          <a:p>
            <a:r>
              <a:rPr lang="en-US" altLang="de-DE" b="1"/>
              <a:t>Self-competence: </a:t>
            </a:r>
            <a:r>
              <a:rPr lang="en-US" altLang="de-DE"/>
              <a:t>This includes the willingness to perform, recognising one's own strengths and weaknesses as well as self-confidence and independence. </a:t>
            </a:r>
          </a:p>
          <a:p>
            <a:r>
              <a:rPr lang="en-US" altLang="de-DE" b="1"/>
              <a:t>Social competence: </a:t>
            </a:r>
            <a:r>
              <a:rPr lang="en-US" altLang="de-DE"/>
              <a:t>It includes the willingness and ability to work together with others, to act tolerantly and empathetically and to be able to deal with conflicts.</a:t>
            </a:r>
          </a:p>
          <a:p>
            <a:endParaRPr lang="en-US" altLang="de-DE"/>
          </a:p>
        </p:txBody>
      </p:sp>
      <p:sp>
        <p:nvSpPr>
          <p:cNvPr id="49156" name="Foliennummernplatzhalter 3">
            <a:extLst>
              <a:ext uri="{FF2B5EF4-FFF2-40B4-BE49-F238E27FC236}">
                <a16:creationId xmlns:a16="http://schemas.microsoft.com/office/drawing/2014/main" id="{EA908F7F-2633-4E32-8950-017F0B1052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65FE950-B9EB-4687-BEE5-0C5A9BE31827}" type="slidenum">
              <a:rPr lang="de-DE" altLang="de-DE" smtClean="0"/>
              <a:pPr/>
              <a:t>19</a:t>
            </a:fld>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a:extLst>
              <a:ext uri="{FF2B5EF4-FFF2-40B4-BE49-F238E27FC236}">
                <a16:creationId xmlns:a16="http://schemas.microsoft.com/office/drawing/2014/main" id="{0BC16DF8-FB2F-4736-9F6A-70EA1DBAF0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izenplatzhalter 2">
            <a:extLst>
              <a:ext uri="{FF2B5EF4-FFF2-40B4-BE49-F238E27FC236}">
                <a16:creationId xmlns:a16="http://schemas.microsoft.com/office/drawing/2014/main" id="{6F05E67B-BF8D-487A-ADC2-097EB303FB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a:t>The concept of design competence was developed and tested by Prof. Dr. Gerhard de </a:t>
            </a:r>
            <a:r>
              <a:rPr lang="en-US" altLang="de-DE" dirty="0" err="1"/>
              <a:t>Haan</a:t>
            </a:r>
            <a:r>
              <a:rPr lang="en-US" altLang="de-DE" dirty="0"/>
              <a:t> and Dr. </a:t>
            </a:r>
            <a:r>
              <a:rPr lang="en-US" altLang="de-DE" dirty="0" err="1"/>
              <a:t>Dorothee</a:t>
            </a:r>
            <a:r>
              <a:rPr lang="en-US" altLang="de-DE" dirty="0"/>
              <a:t> </a:t>
            </a:r>
            <a:r>
              <a:rPr lang="en-US" altLang="de-DE" dirty="0" err="1"/>
              <a:t>Harenberg</a:t>
            </a:r>
            <a:r>
              <a:rPr lang="en-US" altLang="de-DE" dirty="0"/>
              <a:t> within the framework of the school model </a:t>
            </a:r>
            <a:r>
              <a:rPr lang="en-US" altLang="de-DE" dirty="0" err="1"/>
              <a:t>programme</a:t>
            </a:r>
            <a:r>
              <a:rPr lang="en-US" altLang="de-DE" dirty="0"/>
              <a:t> of the Federal-State Commission for Educational Planning and Research Foundation (BLK) "21" and the follow-up </a:t>
            </a:r>
            <a:r>
              <a:rPr lang="en-US" altLang="de-DE" dirty="0" err="1"/>
              <a:t>programme</a:t>
            </a:r>
            <a:r>
              <a:rPr lang="en-US" altLang="de-DE" dirty="0"/>
              <a:t> Transfer-21. De </a:t>
            </a:r>
            <a:r>
              <a:rPr lang="de-DE" altLang="de-DE" dirty="0"/>
              <a:t>Haan, G. (n. d.). </a:t>
            </a:r>
            <a:r>
              <a:rPr lang="de-DE" altLang="de-DE" i="1" dirty="0"/>
              <a:t>Teilkompetenzen der Gestaltungskompetenz</a:t>
            </a:r>
            <a:r>
              <a:rPr lang="de-DE" altLang="de-DE" dirty="0"/>
              <a:t>. </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en-US" altLang="de-DE" dirty="0"/>
              <a:t>Sub-competences of the design competence.</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a:t>http://www.transfer-21.de/indexe2aa.html?p=294</a:t>
            </a:r>
          </a:p>
          <a:p>
            <a:endParaRPr lang="de-DE" altLang="de-DE" dirty="0"/>
          </a:p>
          <a:p>
            <a:r>
              <a:rPr lang="de-DE" altLang="de-DE" dirty="0"/>
              <a:t>Image Source: </a:t>
            </a:r>
            <a:r>
              <a:rPr lang="en-US" altLang="de-DE" dirty="0"/>
              <a:t>Eye can see the world Europe, Africa and Middle East, </a:t>
            </a:r>
            <a:r>
              <a:rPr lang="de-DE" altLang="de-DE" dirty="0" err="1"/>
              <a:t>palomaironique</a:t>
            </a:r>
            <a:r>
              <a:rPr lang="de-DE" altLang="de-DE" dirty="0"/>
              <a:t>, </a:t>
            </a:r>
            <a:r>
              <a:rPr lang="de-DE" altLang="de-DE" dirty="0" err="1"/>
              <a:t>Openclipart</a:t>
            </a:r>
            <a:r>
              <a:rPr lang="de-DE" altLang="de-DE" dirty="0"/>
              <a:t>, https://openclipart.org/share, https://openclipart.org/detail/65905/eye-can-see-the-world-europe-africa-and-middle-east-from-cammorris-and-narrowhouse-works</a:t>
            </a:r>
            <a:endParaRPr lang="en-US" altLang="de-DE" dirty="0"/>
          </a:p>
        </p:txBody>
      </p:sp>
      <p:sp>
        <p:nvSpPr>
          <p:cNvPr id="51204" name="Foliennummernplatzhalter 3">
            <a:extLst>
              <a:ext uri="{FF2B5EF4-FFF2-40B4-BE49-F238E27FC236}">
                <a16:creationId xmlns:a16="http://schemas.microsoft.com/office/drawing/2014/main" id="{9F9857B4-C081-4FCD-9967-8A69DEA1E4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8871929-1A05-4E02-B4D2-F01E4294EA58}" type="slidenum">
              <a:rPr lang="de-DE" altLang="de-DE" smtClean="0"/>
              <a:pPr/>
              <a:t>20</a:t>
            </a:fld>
            <a:endParaRPr lang="de-DE"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FDBFBD4E-996A-4D84-A37F-14AF61FDFE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izenplatzhalter 2">
            <a:extLst>
              <a:ext uri="{FF2B5EF4-FFF2-40B4-BE49-F238E27FC236}">
                <a16:creationId xmlns:a16="http://schemas.microsoft.com/office/drawing/2014/main" id="{E8601EFA-9A6E-459E-B6DB-517C103835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a:t>The concept of design competence assumes that it can be divided into 12 sub-competences (de </a:t>
            </a:r>
            <a:r>
              <a:rPr lang="de-DE" altLang="de-DE" dirty="0"/>
              <a:t>Haan, n. d.) </a:t>
            </a:r>
          </a:p>
          <a:p>
            <a:endParaRPr lang="de-DE" altLang="de-DE" dirty="0"/>
          </a:p>
          <a:p>
            <a:r>
              <a:rPr lang="de-DE" altLang="de-DE" dirty="0"/>
              <a:t>Image Source: Gehirn Geist Psychologie Idee, </a:t>
            </a:r>
            <a:r>
              <a:rPr lang="de-DE" altLang="de-DE" dirty="0" err="1"/>
              <a:t>ElisaRiva</a:t>
            </a:r>
            <a:r>
              <a:rPr lang="de-DE" altLang="de-DE" dirty="0"/>
              <a:t>, </a:t>
            </a:r>
            <a:r>
              <a:rPr lang="de-DE" altLang="de-DE" dirty="0" err="1"/>
              <a:t>Pixabay</a:t>
            </a:r>
            <a:r>
              <a:rPr lang="de-DE" altLang="de-DE" dirty="0"/>
              <a:t>, https://pixabay.com/de/service/license/, https://pixabay.com/de/illustrations/gehirn-geist-psychologie-idee-2062057/</a:t>
            </a:r>
          </a:p>
          <a:p>
            <a:endParaRPr lang="de-DE" altLang="de-DE" dirty="0"/>
          </a:p>
        </p:txBody>
      </p:sp>
      <p:sp>
        <p:nvSpPr>
          <p:cNvPr id="53252" name="Foliennummernplatzhalter 3">
            <a:extLst>
              <a:ext uri="{FF2B5EF4-FFF2-40B4-BE49-F238E27FC236}">
                <a16:creationId xmlns:a16="http://schemas.microsoft.com/office/drawing/2014/main" id="{7316276A-A9FB-4EE5-888B-9EE3E07EAC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A287872-2C66-4B35-8220-FDED995F979C}" type="slidenum">
              <a:rPr lang="de-DE" altLang="de-DE" smtClean="0"/>
              <a:pPr/>
              <a:t>21</a:t>
            </a:fld>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a:extLst>
              <a:ext uri="{FF2B5EF4-FFF2-40B4-BE49-F238E27FC236}">
                <a16:creationId xmlns:a16="http://schemas.microsoft.com/office/drawing/2014/main" id="{0285C463-EBBF-45DD-BBEC-A673BB941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izenplatzhalter 2">
            <a:extLst>
              <a:ext uri="{FF2B5EF4-FFF2-40B4-BE49-F238E27FC236}">
                <a16:creationId xmlns:a16="http://schemas.microsoft.com/office/drawing/2014/main" id="{991D9D2B-C623-4A51-9BAE-01E87766E8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Overwien, B. (2016). Bildung für nachhaltige Entwicklung in der Schule. </a:t>
            </a:r>
            <a:r>
              <a:rPr lang="de-DE" altLang="de-DE">
                <a:latin typeface="Verdana" panose="020B0604030504040204" pitchFamily="34" charset="0"/>
                <a:ea typeface="Verdana" panose="020B0604030504040204" pitchFamily="34" charset="0"/>
                <a:cs typeface="Verdana" panose="020B0604030504040204" pitchFamily="34" charset="0"/>
              </a:rPr>
              <a:t>[</a:t>
            </a:r>
            <a:r>
              <a:rPr lang="en-US" altLang="de-DE"/>
              <a:t>Education for sustainable development in schools.</a:t>
            </a:r>
            <a:r>
              <a:rPr lang="de-DE" altLang="de-DE">
                <a:latin typeface="Verdana" panose="020B0604030504040204" pitchFamily="34" charset="0"/>
                <a:ea typeface="Verdana" panose="020B0604030504040204" pitchFamily="34" charset="0"/>
                <a:cs typeface="Verdana" panose="020B0604030504040204" pitchFamily="34" charset="0"/>
              </a:rPr>
              <a:t>] </a:t>
            </a:r>
            <a:r>
              <a:rPr lang="de-DE" altLang="de-DE"/>
              <a:t>In M. K. W. Schweer (Ed.), </a:t>
            </a:r>
            <a:r>
              <a:rPr lang="de-DE" altLang="de-DE" i="1"/>
              <a:t>Bildung für nachhaltige Entwicklung in pädagogischen Handlungsfeldern. Grundlagen, Verankerung und Methodik in ausgewählten Lehr-Lern-Kontexten</a:t>
            </a:r>
            <a:r>
              <a:rPr lang="de-DE" altLang="de-DE"/>
              <a:t> </a:t>
            </a:r>
            <a:r>
              <a:rPr lang="de-DE" altLang="de-DE">
                <a:latin typeface="Arial" panose="020B0604020202020204" pitchFamily="34" charset="0"/>
                <a:cs typeface="Arial" panose="020B0604020202020204" pitchFamily="34" charset="0"/>
              </a:rPr>
              <a:t>[</a:t>
            </a:r>
            <a:r>
              <a:rPr lang="en-US" altLang="de-DE"/>
              <a:t>Education for Sustainable Development in Pedagogical Fields of Action: Foundations, anchoring and methodology in selected teaching-learning contexts.</a:t>
            </a:r>
            <a:r>
              <a:rPr lang="de-DE" altLang="de-DE">
                <a:latin typeface="Verdana" panose="020B0604030504040204" pitchFamily="34" charset="0"/>
                <a:ea typeface="Verdana" panose="020B0604030504040204" pitchFamily="34" charset="0"/>
                <a:cs typeface="Arial" panose="020B0604020202020204" pitchFamily="34" charset="0"/>
              </a:rPr>
              <a:t>] </a:t>
            </a:r>
            <a:r>
              <a:rPr lang="de-DE" altLang="de-DE"/>
              <a:t>(pp. 33-48). PL Academic Research Lang.</a:t>
            </a:r>
          </a:p>
          <a:p>
            <a:endParaRPr lang="en-US" altLang="de-DE"/>
          </a:p>
          <a:p>
            <a:r>
              <a:rPr lang="en-US" altLang="de-DE"/>
              <a:t>Global Learning has its own competency model, which in many respects resembles that of ESD design competence (Orwien, 2016). The competency concept and the associated goal of being able to use knowledge, skills and attitudes in a self-organised way against the background of the guiding principle of sustainable development correspond to the basic elements of the concept of ESD design competence. The competency concept also ties in with Weinert's (2001) competency concept and the key competencies formulated by the OECD and is also compatible with the European reference framework "Key Competencies for Lifelong Learning" (Schreiber &amp; Siege, 2016, p. 85).</a:t>
            </a:r>
          </a:p>
          <a:p>
            <a:endParaRPr lang="de-DE" altLang="de-DE"/>
          </a:p>
        </p:txBody>
      </p:sp>
      <p:sp>
        <p:nvSpPr>
          <p:cNvPr id="55300" name="Foliennummernplatzhalter 3">
            <a:extLst>
              <a:ext uri="{FF2B5EF4-FFF2-40B4-BE49-F238E27FC236}">
                <a16:creationId xmlns:a16="http://schemas.microsoft.com/office/drawing/2014/main" id="{2C8BB8C3-2560-4C24-A7FA-7B1861415B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E38EAA4-D1D7-457A-9B37-5B847D88360F}" type="slidenum">
              <a:rPr lang="de-DE" altLang="de-DE" smtClean="0"/>
              <a:pPr/>
              <a:t>22</a:t>
            </a:fld>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a:extLst>
              <a:ext uri="{FF2B5EF4-FFF2-40B4-BE49-F238E27FC236}">
                <a16:creationId xmlns:a16="http://schemas.microsoft.com/office/drawing/2014/main" id="{045F63B3-FB67-4F18-8993-DC00343B6A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izenplatzhalter 2">
            <a:extLst>
              <a:ext uri="{FF2B5EF4-FFF2-40B4-BE49-F238E27FC236}">
                <a16:creationId xmlns:a16="http://schemas.microsoft.com/office/drawing/2014/main" id="{DE412434-54EC-45D9-A3FD-2E91DB87DE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20484" name="Foliennummernplatzhalter 3">
            <a:extLst>
              <a:ext uri="{FF2B5EF4-FFF2-40B4-BE49-F238E27FC236}">
                <a16:creationId xmlns:a16="http://schemas.microsoft.com/office/drawing/2014/main" id="{4AF0DE23-61F6-4540-95C2-E9CFE2AFDC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40515AA-F577-4CAB-AC10-5ED91DF30F66}" type="slidenum">
              <a:rPr lang="de-DE" altLang="de-DE" smtClean="0"/>
              <a:pPr/>
              <a:t>5</a:t>
            </a:fld>
            <a:endParaRPr lang="de-DE"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a:extLst>
              <a:ext uri="{FF2B5EF4-FFF2-40B4-BE49-F238E27FC236}">
                <a16:creationId xmlns:a16="http://schemas.microsoft.com/office/drawing/2014/main" id="{53C3F7C3-D8CB-414D-B2E2-906F4240F1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izenplatzhalter 2">
            <a:extLst>
              <a:ext uri="{FF2B5EF4-FFF2-40B4-BE49-F238E27FC236}">
                <a16:creationId xmlns:a16="http://schemas.microsoft.com/office/drawing/2014/main" id="{F1028869-FB61-4C0A-8D51-D7ED08A246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58372" name="Foliennummernplatzhalter 3">
            <a:extLst>
              <a:ext uri="{FF2B5EF4-FFF2-40B4-BE49-F238E27FC236}">
                <a16:creationId xmlns:a16="http://schemas.microsoft.com/office/drawing/2014/main" id="{BBFE229E-7D35-407F-9467-13569E1744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C901A62-E7D0-4442-BFA6-FB4E1A97B60F}" type="slidenum">
              <a:rPr lang="de-DE" altLang="de-DE" smtClean="0"/>
              <a:pPr/>
              <a:t>24</a:t>
            </a:fld>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a:extLst>
              <a:ext uri="{FF2B5EF4-FFF2-40B4-BE49-F238E27FC236}">
                <a16:creationId xmlns:a16="http://schemas.microsoft.com/office/drawing/2014/main" id="{AB198B1C-C17A-4845-86EB-2F3A2CCA15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izenplatzhalter 2">
            <a:extLst>
              <a:ext uri="{FF2B5EF4-FFF2-40B4-BE49-F238E27FC236}">
                <a16:creationId xmlns:a16="http://schemas.microsoft.com/office/drawing/2014/main" id="{4833C3A0-A369-49F4-B52D-18CFA0C992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61444" name="Foliennummernplatzhalter 3">
            <a:extLst>
              <a:ext uri="{FF2B5EF4-FFF2-40B4-BE49-F238E27FC236}">
                <a16:creationId xmlns:a16="http://schemas.microsoft.com/office/drawing/2014/main" id="{60F87853-F74D-4FF5-BD04-03C9F43668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6FC6C8B-4BF7-4E39-A721-FA3FED788DB0}" type="slidenum">
              <a:rPr lang="de-DE" altLang="de-DE" smtClean="0"/>
              <a:pPr/>
              <a:t>26</a:t>
            </a:fld>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a:extLst>
              <a:ext uri="{FF2B5EF4-FFF2-40B4-BE49-F238E27FC236}">
                <a16:creationId xmlns:a16="http://schemas.microsoft.com/office/drawing/2014/main" id="{5D10A07D-9A46-4E3A-8DEB-C0E1EF2825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izenplatzhalter 2">
            <a:extLst>
              <a:ext uri="{FF2B5EF4-FFF2-40B4-BE49-F238E27FC236}">
                <a16:creationId xmlns:a16="http://schemas.microsoft.com/office/drawing/2014/main" id="{8C9CCF8D-9CEA-476E-8F4B-A6ED54E975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a:latin typeface="Verdana" panose="020B0604030504040204" pitchFamily="34" charset="0"/>
              </a:rPr>
              <a:t>Deutsche UNESCO-Kommission </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it-IT" altLang="de-DE" dirty="0" err="1">
                <a:latin typeface="Verdana" panose="020B0604030504040204" pitchFamily="34" charset="0"/>
              </a:rPr>
              <a:t>German</a:t>
            </a:r>
            <a:r>
              <a:rPr lang="it-IT" altLang="de-DE" dirty="0">
                <a:latin typeface="Verdana" panose="020B0604030504040204" pitchFamily="34" charset="0"/>
              </a:rPr>
              <a:t> </a:t>
            </a:r>
            <a:r>
              <a:rPr lang="it-IT" altLang="de-DE" dirty="0" err="1">
                <a:latin typeface="Verdana" panose="020B0604030504040204" pitchFamily="34" charset="0"/>
              </a:rPr>
              <a:t>Commission</a:t>
            </a:r>
            <a:r>
              <a:rPr lang="it-IT" altLang="de-DE" dirty="0">
                <a:latin typeface="Verdana" panose="020B0604030504040204" pitchFamily="34" charset="0"/>
              </a:rPr>
              <a:t> for UNESCO</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a:latin typeface="Verdana" panose="020B0604030504040204" pitchFamily="34" charset="0"/>
              </a:rPr>
              <a:t>(n. d.). </a:t>
            </a:r>
            <a:r>
              <a:rPr lang="de-DE" altLang="de-DE" i="1" dirty="0">
                <a:latin typeface="Verdana" panose="020B0604030504040204" pitchFamily="34" charset="0"/>
              </a:rPr>
              <a:t>UNESCO-Programm „BNE 2030“</a:t>
            </a:r>
            <a:r>
              <a:rPr lang="it-IT" altLang="de-DE" dirty="0">
                <a:latin typeface="Verdana" panose="020B0604030504040204" pitchFamily="34" charset="0"/>
              </a:rPr>
              <a:t>. </a:t>
            </a:r>
            <a:r>
              <a:rPr lang="it-IT" altLang="de-DE" dirty="0">
                <a:latin typeface="Arial" panose="020B0604020202020204" pitchFamily="34" charset="0"/>
                <a:cs typeface="Arial" panose="020B0604020202020204" pitchFamily="34" charset="0"/>
              </a:rPr>
              <a:t>[</a:t>
            </a:r>
            <a:r>
              <a:rPr lang="it-IT" altLang="de-DE" dirty="0">
                <a:latin typeface="Verdana" panose="020B0604030504040204" pitchFamily="34" charset="0"/>
              </a:rPr>
              <a:t>UNESCO </a:t>
            </a:r>
            <a:r>
              <a:rPr lang="it-IT" altLang="de-DE" dirty="0" err="1">
                <a:latin typeface="Verdana" panose="020B0604030504040204" pitchFamily="34" charset="0"/>
              </a:rPr>
              <a:t>Programme</a:t>
            </a:r>
            <a:r>
              <a:rPr lang="it-IT" altLang="de-DE" dirty="0">
                <a:latin typeface="Verdana" panose="020B0604030504040204" pitchFamily="34" charset="0"/>
              </a:rPr>
              <a:t> "ESD 2030".</a:t>
            </a:r>
            <a:r>
              <a:rPr lang="it-IT" altLang="de-DE" dirty="0">
                <a:latin typeface="Verdana" panose="020B0604030504040204" pitchFamily="34" charset="0"/>
                <a:ea typeface="Verdana" panose="020B0604030504040204" pitchFamily="34" charset="0"/>
                <a:cs typeface="Arial" panose="020B0604020202020204" pitchFamily="34" charset="0"/>
              </a:rPr>
              <a:t>]</a:t>
            </a:r>
            <a:r>
              <a:rPr lang="de-DE" sz="1200" kern="1200" dirty="0">
                <a:solidFill>
                  <a:schemeClr val="tx1"/>
                </a:solidFill>
                <a:effectLst/>
                <a:latin typeface="+mn-lt"/>
                <a:ea typeface="+mn-ea"/>
                <a:cs typeface="+mn-cs"/>
              </a:rPr>
              <a:t> https://www.unesco.de/bildung/bildung-fuer-nachhaltige-entwicklung/unesco-programm-bne-2030</a:t>
            </a:r>
            <a:endParaRPr lang="de-DE" altLang="de-DE" dirty="0">
              <a:latin typeface="Verdana" panose="020B0604030504040204" pitchFamily="34" charset="0"/>
            </a:endParaRPr>
          </a:p>
        </p:txBody>
      </p:sp>
      <p:sp>
        <p:nvSpPr>
          <p:cNvPr id="63492" name="Foliennummernplatzhalter 3">
            <a:extLst>
              <a:ext uri="{FF2B5EF4-FFF2-40B4-BE49-F238E27FC236}">
                <a16:creationId xmlns:a16="http://schemas.microsoft.com/office/drawing/2014/main" id="{31AEA379-5CC8-449D-B160-7160338A8B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0F8762A-6459-4613-847F-84C17A2F8EF4}" type="slidenum">
              <a:rPr lang="de-DE" altLang="de-DE" smtClean="0"/>
              <a:pPr/>
              <a:t>27</a:t>
            </a:fld>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a:extLst>
              <a:ext uri="{FF2B5EF4-FFF2-40B4-BE49-F238E27FC236}">
                <a16:creationId xmlns:a16="http://schemas.microsoft.com/office/drawing/2014/main" id="{305EDE75-75F0-417C-88D1-DDCD05DCE9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izenplatzhalter 2">
            <a:extLst>
              <a:ext uri="{FF2B5EF4-FFF2-40B4-BE49-F238E27FC236}">
                <a16:creationId xmlns:a16="http://schemas.microsoft.com/office/drawing/2014/main" id="{644A13F6-17A1-4C35-985B-69A8D9B502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Barth, M. &amp; Rieckmann, M. (Eds.). (2016). </a:t>
            </a:r>
            <a:r>
              <a:rPr lang="de-DE" altLang="de-DE" i="1"/>
              <a:t>Empirische Forschung zur Bildung für nachhaltige Entwicklung. Themen, Methoden und Trends</a:t>
            </a:r>
            <a:r>
              <a:rPr lang="de-DE" altLang="de-DE"/>
              <a:t>. </a:t>
            </a:r>
            <a:r>
              <a:rPr lang="de-DE" altLang="de-DE">
                <a:latin typeface="Verdana" panose="020B0604030504040204" pitchFamily="34" charset="0"/>
                <a:ea typeface="Verdana" panose="020B0604030504040204" pitchFamily="34" charset="0"/>
                <a:cs typeface="Verdana" panose="020B0604030504040204" pitchFamily="34" charset="0"/>
              </a:rPr>
              <a:t>[</a:t>
            </a:r>
            <a:r>
              <a:rPr lang="de-DE" altLang="de-DE"/>
              <a:t>Empirical research on education for sustainable development: topics, methods and trends.</a:t>
            </a:r>
            <a:r>
              <a:rPr lang="de-DE" altLang="de-DE">
                <a:latin typeface="Verdana" panose="020B0604030504040204" pitchFamily="34" charset="0"/>
                <a:ea typeface="Verdana" panose="020B0604030504040204" pitchFamily="34" charset="0"/>
                <a:cs typeface="Verdana" panose="020B0604030504040204" pitchFamily="34" charset="0"/>
              </a:rPr>
              <a:t>] </a:t>
            </a:r>
            <a:r>
              <a:rPr lang="de-DE" altLang="de-DE"/>
              <a:t>Barbara Budrich.</a:t>
            </a:r>
          </a:p>
          <a:p>
            <a:r>
              <a:rPr lang="de-DE" altLang="de-DE"/>
              <a:t>Waltner, E.-M., Rieß, W., Mischo, C., Hörsch, C. &amp; Scharenberg, K. (2021). </a:t>
            </a:r>
            <a:r>
              <a:rPr lang="de-DE" altLang="de-DE" i="1"/>
              <a:t>Abschlussbericht: Bildung für nachhaltige Entwicklung – Umsetzung eines neuen Leitprinzips und seine Effekte auf Schüler/-innenseite</a:t>
            </a:r>
            <a:r>
              <a:rPr lang="de-DE" altLang="de-DE"/>
              <a:t>. </a:t>
            </a:r>
            <a:r>
              <a:rPr lang="de-DE" altLang="de-DE">
                <a:latin typeface="Arial" panose="020B0604020202020204" pitchFamily="34" charset="0"/>
                <a:cs typeface="Arial" panose="020B0604020202020204" pitchFamily="34" charset="0"/>
              </a:rPr>
              <a:t>[</a:t>
            </a:r>
            <a:r>
              <a:rPr lang="en-US" altLang="de-DE">
                <a:latin typeface="Arial" panose="020B0604020202020204" pitchFamily="34" charset="0"/>
                <a:cs typeface="Arial" panose="020B0604020202020204" pitchFamily="34" charset="0"/>
              </a:rPr>
              <a:t>Final report: Education for Sustainable Development - Implementation of a new guiding principle and its effects on pupils.</a:t>
            </a:r>
            <a:r>
              <a:rPr lang="de-DE" altLang="de-DE">
                <a:latin typeface="Verdana" panose="020B0604030504040204" pitchFamily="34" charset="0"/>
                <a:ea typeface="Verdana" panose="020B0604030504040204" pitchFamily="34" charset="0"/>
                <a:cs typeface="Arial" panose="020B0604020202020204" pitchFamily="34" charset="0"/>
              </a:rPr>
              <a:t>] </a:t>
            </a:r>
            <a:r>
              <a:rPr lang="de-DE" altLang="de-DE"/>
              <a:t>Pädagogische Hochschule Freiburg.</a:t>
            </a:r>
          </a:p>
          <a:p>
            <a:r>
              <a:rPr lang="de-DE" altLang="de-DE"/>
              <a:t>Waltner, E.-M., Rieß, W. &amp; Mischo, C. (2019). </a:t>
            </a:r>
            <a:r>
              <a:rPr lang="en-US" altLang="de-DE"/>
              <a:t>Development and Validation of an Instrument for </a:t>
            </a:r>
            <a:r>
              <a:rPr lang="de-DE" altLang="de-DE"/>
              <a:t>Measuring Student Sustainability Competencies. </a:t>
            </a:r>
            <a:r>
              <a:rPr lang="de-DE" altLang="de-DE" i="1"/>
              <a:t>Sustainability,</a:t>
            </a:r>
            <a:r>
              <a:rPr lang="de-DE" altLang="de-DE"/>
              <a:t> </a:t>
            </a:r>
            <a:r>
              <a:rPr lang="de-DE" altLang="de-DE" i="1"/>
              <a:t>11</a:t>
            </a:r>
            <a:r>
              <a:rPr lang="de-DE" altLang="de-DE"/>
              <a:t>, 1717. https://</a:t>
            </a:r>
            <a:r>
              <a:rPr lang="de-DE" altLang="de-DE" i="1"/>
              <a:t>doi</a:t>
            </a:r>
            <a:r>
              <a:rPr lang="de-DE" altLang="de-DE"/>
              <a:t>.org/</a:t>
            </a:r>
            <a:r>
              <a:rPr lang="de-DE" altLang="de-DE" i="1"/>
              <a:t>10.3390</a:t>
            </a:r>
            <a:r>
              <a:rPr lang="de-DE" altLang="de-DE"/>
              <a:t>/</a:t>
            </a:r>
            <a:r>
              <a:rPr lang="de-DE" altLang="de-DE" i="1"/>
              <a:t>su11061717</a:t>
            </a:r>
            <a:endParaRPr lang="de-DE" altLang="de-DE"/>
          </a:p>
        </p:txBody>
      </p:sp>
      <p:sp>
        <p:nvSpPr>
          <p:cNvPr id="65540" name="Foliennummernplatzhalter 3">
            <a:extLst>
              <a:ext uri="{FF2B5EF4-FFF2-40B4-BE49-F238E27FC236}">
                <a16:creationId xmlns:a16="http://schemas.microsoft.com/office/drawing/2014/main" id="{65F9CAA6-F9F3-459A-90DF-97B1B9E33B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2B679A6-2DF9-4D51-B754-7253CD4B1C0D}" type="slidenum">
              <a:rPr lang="de-DE" altLang="de-DE" smtClean="0"/>
              <a:pPr/>
              <a:t>28</a:t>
            </a:fld>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a:extLst>
              <a:ext uri="{FF2B5EF4-FFF2-40B4-BE49-F238E27FC236}">
                <a16:creationId xmlns:a16="http://schemas.microsoft.com/office/drawing/2014/main" id="{8D769090-3F99-4182-86BF-78319A56DD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izenplatzhalter 2">
            <a:extLst>
              <a:ext uri="{FF2B5EF4-FFF2-40B4-BE49-F238E27FC236}">
                <a16:creationId xmlns:a16="http://schemas.microsoft.com/office/drawing/2014/main" id="{FED9F06B-B500-4A23-8B65-EEE5617CA3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a:t>The results of the study can help steer society in a more sustainable direction by highlighting the remaining challenges to these broad goals.</a:t>
            </a:r>
            <a:br>
              <a:rPr lang="en-US" altLang="de-DE" dirty="0"/>
            </a:br>
            <a:r>
              <a:rPr lang="de-DE" altLang="de-DE" dirty="0" err="1"/>
              <a:t>Waltner</a:t>
            </a:r>
            <a:r>
              <a:rPr lang="de-DE" altLang="de-DE" dirty="0"/>
              <a:t>, E.-M., </a:t>
            </a:r>
            <a:r>
              <a:rPr lang="de-DE" altLang="de-DE" dirty="0" err="1"/>
              <a:t>Scharenberg</a:t>
            </a:r>
            <a:r>
              <a:rPr lang="de-DE" altLang="de-DE" dirty="0"/>
              <a:t>, K., </a:t>
            </a:r>
            <a:r>
              <a:rPr lang="de-DE" altLang="de-DE" dirty="0" err="1"/>
              <a:t>Hörsch</a:t>
            </a:r>
            <a:r>
              <a:rPr lang="de-DE" altLang="de-DE" dirty="0"/>
              <a:t>, C. &amp; Rieß, W. (2020). </a:t>
            </a:r>
            <a:r>
              <a:rPr lang="en-US" altLang="de-DE" dirty="0"/>
              <a:t>What Teachers Think and Know about Education for Sustainable Development and How They Implement </a:t>
            </a:r>
            <a:r>
              <a:rPr lang="de-DE" altLang="de-DE" dirty="0" err="1"/>
              <a:t>it</a:t>
            </a:r>
            <a:r>
              <a:rPr lang="de-DE" altLang="de-DE" dirty="0"/>
              <a:t> in Class. </a:t>
            </a:r>
            <a:r>
              <a:rPr lang="de-DE" altLang="de-DE" i="1" dirty="0" err="1"/>
              <a:t>Sustainability</a:t>
            </a:r>
            <a:r>
              <a:rPr lang="de-DE" altLang="de-DE" dirty="0"/>
              <a:t>, </a:t>
            </a:r>
            <a:r>
              <a:rPr lang="de-DE" altLang="de-DE" i="1" dirty="0"/>
              <a:t>12</a:t>
            </a:r>
            <a:r>
              <a:rPr lang="de-DE" altLang="de-DE" dirty="0"/>
              <a:t>(4), 1690. </a:t>
            </a:r>
            <a:r>
              <a:rPr lang="de-DE" sz="1200" kern="1200" dirty="0">
                <a:solidFill>
                  <a:schemeClr val="tx1"/>
                </a:solidFill>
                <a:effectLst/>
                <a:latin typeface="+mn-lt"/>
                <a:ea typeface="+mn-ea"/>
                <a:cs typeface="+mn-cs"/>
              </a:rPr>
              <a:t>https://doi.org/10.3390/su12041690</a:t>
            </a:r>
            <a:endParaRPr lang="de-DE" altLang="de-DE" dirty="0"/>
          </a:p>
        </p:txBody>
      </p:sp>
      <p:sp>
        <p:nvSpPr>
          <p:cNvPr id="67588" name="Foliennummernplatzhalter 3">
            <a:extLst>
              <a:ext uri="{FF2B5EF4-FFF2-40B4-BE49-F238E27FC236}">
                <a16:creationId xmlns:a16="http://schemas.microsoft.com/office/drawing/2014/main" id="{076AF825-E5D7-476F-A832-5D3089D3D5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B2256C3-4B99-4109-951B-CAC1E9AAE03E}" type="slidenum">
              <a:rPr lang="de-DE" altLang="de-DE" smtClean="0"/>
              <a:pPr/>
              <a:t>29</a:t>
            </a:fld>
            <a:endParaRPr lang="de-DE"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a:extLst>
              <a:ext uri="{FF2B5EF4-FFF2-40B4-BE49-F238E27FC236}">
                <a16:creationId xmlns:a16="http://schemas.microsoft.com/office/drawing/2014/main" id="{20ED288B-1691-425E-8571-0D3C550413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izenplatzhalter 2">
            <a:extLst>
              <a:ext uri="{FF2B5EF4-FFF2-40B4-BE49-F238E27FC236}">
                <a16:creationId xmlns:a16="http://schemas.microsoft.com/office/drawing/2014/main" id="{3A97A2F0-D322-40DE-A883-D9551F908B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a:t>United </a:t>
            </a:r>
            <a:r>
              <a:rPr lang="de-DE" altLang="de-DE" dirty="0" err="1"/>
              <a:t>Nations</a:t>
            </a:r>
            <a:r>
              <a:rPr lang="de-DE" altLang="de-DE" dirty="0"/>
              <a:t> Population Fund (UNFPA) (2017). </a:t>
            </a:r>
            <a:r>
              <a:rPr lang="de-DE" altLang="de-DE" i="1" dirty="0"/>
              <a:t>World </a:t>
            </a:r>
            <a:r>
              <a:rPr lang="de-DE" altLang="de-DE" i="1" dirty="0" err="1"/>
              <a:t>population</a:t>
            </a:r>
            <a:r>
              <a:rPr lang="de-DE" altLang="de-DE" i="1" dirty="0"/>
              <a:t> </a:t>
            </a:r>
            <a:r>
              <a:rPr lang="de-DE" altLang="de-DE" i="1" dirty="0" err="1"/>
              <a:t>trends</a:t>
            </a:r>
            <a:r>
              <a:rPr lang="de-DE" altLang="de-DE" i="1" dirty="0"/>
              <a:t>. Population </a:t>
            </a:r>
            <a:r>
              <a:rPr lang="de-DE" altLang="de-DE" i="1" dirty="0" err="1"/>
              <a:t>prospects</a:t>
            </a:r>
            <a:r>
              <a:rPr lang="de-DE" altLang="de-DE" i="1" dirty="0"/>
              <a:t>. </a:t>
            </a:r>
            <a:r>
              <a:rPr lang="de-DE" altLang="de-DE" dirty="0"/>
              <a:t>https://www.unfpa.org/world-population-trends#readmore-expand</a:t>
            </a:r>
          </a:p>
        </p:txBody>
      </p:sp>
      <p:sp>
        <p:nvSpPr>
          <p:cNvPr id="69636" name="Foliennummernplatzhalter 3">
            <a:extLst>
              <a:ext uri="{FF2B5EF4-FFF2-40B4-BE49-F238E27FC236}">
                <a16:creationId xmlns:a16="http://schemas.microsoft.com/office/drawing/2014/main" id="{030E379B-3DE5-49E2-B029-0D256BE34F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E05C961-2A28-4279-A5B7-250FC4C10367}" type="slidenum">
              <a:rPr lang="de-DE" altLang="de-DE" smtClean="0"/>
              <a:pPr/>
              <a:t>30</a:t>
            </a:fld>
            <a:endParaRPr lang="de-DE"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a:extLst>
              <a:ext uri="{FF2B5EF4-FFF2-40B4-BE49-F238E27FC236}">
                <a16:creationId xmlns:a16="http://schemas.microsoft.com/office/drawing/2014/main" id="{44A6B8D2-DEF4-4E3E-916A-8ACFC1946F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izenplatzhalter 2">
            <a:extLst>
              <a:ext uri="{FF2B5EF4-FFF2-40B4-BE49-F238E27FC236}">
                <a16:creationId xmlns:a16="http://schemas.microsoft.com/office/drawing/2014/main" id="{397F9044-C05F-423A-834E-E78E820DBA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err="1"/>
              <a:t>Amed</a:t>
            </a:r>
            <a:r>
              <a:rPr lang="de-DE" altLang="de-DE" dirty="0"/>
              <a:t>, I., Berg, A., </a:t>
            </a:r>
            <a:r>
              <a:rPr lang="de-DE" altLang="de-DE" dirty="0" err="1"/>
              <a:t>Balchandani</a:t>
            </a:r>
            <a:r>
              <a:rPr lang="de-DE" altLang="de-DE" dirty="0"/>
              <a:t>, A., Hedrich, S., </a:t>
            </a:r>
            <a:r>
              <a:rPr lang="de-DE" altLang="de-DE" dirty="0" err="1"/>
              <a:t>Rölkens</a:t>
            </a:r>
            <a:r>
              <a:rPr lang="de-DE" altLang="de-DE" dirty="0"/>
              <a:t>, F., Young, R., Jensen, J. E. &amp; Peng, A. (2020). </a:t>
            </a:r>
            <a:r>
              <a:rPr lang="de-DE" altLang="de-DE" i="1" dirty="0"/>
              <a:t>The State </a:t>
            </a:r>
            <a:r>
              <a:rPr lang="de-DE" altLang="de-DE" i="1" dirty="0" err="1"/>
              <a:t>of</a:t>
            </a:r>
            <a:r>
              <a:rPr lang="de-DE" altLang="de-DE" i="1" dirty="0"/>
              <a:t> Fashion 2021. McKinsey Report. </a:t>
            </a:r>
            <a:r>
              <a:rPr lang="de-DE" sz="1200" kern="1200" dirty="0">
                <a:solidFill>
                  <a:schemeClr val="tx1"/>
                </a:solidFill>
                <a:effectLst/>
                <a:latin typeface="+mn-lt"/>
                <a:ea typeface="+mn-ea"/>
                <a:cs typeface="+mn-cs"/>
              </a:rPr>
              <a:t>https://www.mckinsey.com/~/media/mckinsey/industries/retail/our%20insights/state%20of%20fashion/2021/the-state-of-fashion-2021-vf.pdf</a:t>
            </a:r>
          </a:p>
          <a:p>
            <a:r>
              <a:rPr lang="de-DE" altLang="de-DE" sz="1200" b="0" dirty="0">
                <a:latin typeface="Verdana" panose="020B0604030504040204" pitchFamily="34" charset="0"/>
              </a:rPr>
              <a:t>Hedrich, S., </a:t>
            </a:r>
            <a:r>
              <a:rPr lang="de-DE" altLang="de-DE" sz="1200" b="0" dirty="0" err="1">
                <a:latin typeface="Verdana" panose="020B0604030504040204" pitchFamily="34" charset="0"/>
              </a:rPr>
              <a:t>Hügl</a:t>
            </a:r>
            <a:r>
              <a:rPr lang="de-DE" altLang="de-DE" sz="1200" b="0" dirty="0">
                <a:latin typeface="Verdana" panose="020B0604030504040204" pitchFamily="34" charset="0"/>
              </a:rPr>
              <a:t>, J., Ibanez, P. &amp; Magnus, K.-H. (2021). </a:t>
            </a:r>
            <a:r>
              <a:rPr lang="en-US" altLang="de-DE" sz="1200" b="0" i="1" dirty="0">
                <a:latin typeface="Verdana" panose="020B0604030504040204" pitchFamily="34" charset="0"/>
              </a:rPr>
              <a:t>Revamping fashion sourcing: Speed and flexibility to the fore</a:t>
            </a:r>
            <a:r>
              <a:rPr lang="en-US" altLang="de-DE" sz="1200" b="0" dirty="0">
                <a:latin typeface="Verdana" panose="020B0604030504040204" pitchFamily="34" charset="0"/>
              </a:rPr>
              <a:t>. </a:t>
            </a:r>
            <a:r>
              <a:rPr lang="en-US" altLang="de-DE" sz="1200" b="0" i="1" dirty="0">
                <a:latin typeface="Verdana" panose="020B0604030504040204" pitchFamily="34" charset="0"/>
              </a:rPr>
              <a:t>McKinsey Apparel CPO Survey 2021. </a:t>
            </a:r>
            <a:r>
              <a:rPr lang="en-US" altLang="de-DE" sz="1200" b="0" dirty="0">
                <a:latin typeface="Verdana" panose="020B0604030504040204" pitchFamily="34" charset="0"/>
              </a:rPr>
              <a:t>https://www.mckinsey.com/~/media/mckinsey/industries/retail/our%20insights/revamping%20fashion%20sourcing%20speed%20and%20flexibility%20to%20the%20fore/revamping-fashion-sourcing-speed-and-flexibility-to-the-fore.pdf </a:t>
            </a:r>
            <a:endParaRPr lang="de-DE" altLang="de-DE" dirty="0"/>
          </a:p>
        </p:txBody>
      </p:sp>
      <p:sp>
        <p:nvSpPr>
          <p:cNvPr id="71684" name="Foliennummernplatzhalter 3">
            <a:extLst>
              <a:ext uri="{FF2B5EF4-FFF2-40B4-BE49-F238E27FC236}">
                <a16:creationId xmlns:a16="http://schemas.microsoft.com/office/drawing/2014/main" id="{B063439B-FD18-4E3C-827A-43731A51E3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15CF22A-842E-487A-A36D-6E0737B6A93C}" type="slidenum">
              <a:rPr lang="de-DE" altLang="de-DE" smtClean="0"/>
              <a:pPr/>
              <a:t>31</a:t>
            </a:fld>
            <a:endParaRPr lang="de-DE"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4BC93846-FF0A-4EDC-A831-9FD699C7E2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izenplatzhalter 2">
            <a:extLst>
              <a:ext uri="{FF2B5EF4-FFF2-40B4-BE49-F238E27FC236}">
                <a16:creationId xmlns:a16="http://schemas.microsoft.com/office/drawing/2014/main" id="{D4B55609-610C-46BD-8779-73936D7B9F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b="1"/>
              <a:t>Task:</a:t>
            </a:r>
          </a:p>
          <a:p>
            <a:r>
              <a:rPr lang="en-US" altLang="de-DE"/>
              <a:t>Discuss these theoretical approaches to education for sustainable development in the context of fashion and textiles.</a:t>
            </a:r>
            <a:endParaRPr lang="de-DE" altLang="de-DE"/>
          </a:p>
        </p:txBody>
      </p:sp>
      <p:sp>
        <p:nvSpPr>
          <p:cNvPr id="73732" name="Foliennummernplatzhalter 3">
            <a:extLst>
              <a:ext uri="{FF2B5EF4-FFF2-40B4-BE49-F238E27FC236}">
                <a16:creationId xmlns:a16="http://schemas.microsoft.com/office/drawing/2014/main" id="{692440DF-3A2A-4929-962A-F64246457D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AEC38CC-5E77-4798-8D8C-19B2ED40C425}" type="slidenum">
              <a:rPr lang="de-DE" altLang="de-DE" smtClean="0"/>
              <a:pPr/>
              <a:t>32</a:t>
            </a:fld>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2C8B93D3-110D-4D92-8530-3429D44042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izenplatzhalter 2">
            <a:extLst>
              <a:ext uri="{FF2B5EF4-FFF2-40B4-BE49-F238E27FC236}">
                <a16:creationId xmlns:a16="http://schemas.microsoft.com/office/drawing/2014/main" id="{B4E48327-219E-4CBA-B525-8DB7228E10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Glomb, M. (2014). Mode in der postfossilen Gesellschaft: Redesign, Upcycling und Zero Waste: Modedesign-Konzepte aus Hannover für energieärmere Entwicklung von Bekleidung. </a:t>
            </a:r>
            <a:r>
              <a:rPr lang="de-DE" altLang="de-DE">
                <a:latin typeface="Verdana" panose="020B0604030504040204" pitchFamily="34" charset="0"/>
                <a:ea typeface="Verdana" panose="020B0604030504040204" pitchFamily="34" charset="0"/>
                <a:cs typeface="Verdana" panose="020B0604030504040204" pitchFamily="34" charset="0"/>
              </a:rPr>
              <a:t>[</a:t>
            </a:r>
            <a:r>
              <a:rPr lang="de-DE" altLang="de-DE"/>
              <a:t>Fashion in the post-fossil society: redesign, upcycling and zero waste: fashion design concepts from Hanover for lower-energy development of clothing. </a:t>
            </a:r>
            <a:r>
              <a:rPr lang="de-DE" altLang="de-DE">
                <a:latin typeface="Verdana" panose="020B0604030504040204" pitchFamily="34" charset="0"/>
                <a:ea typeface="Verdana" panose="020B0604030504040204" pitchFamily="34" charset="0"/>
                <a:cs typeface="Verdana" panose="020B0604030504040204" pitchFamily="34" charset="0"/>
              </a:rPr>
              <a:t>] </a:t>
            </a:r>
            <a:r>
              <a:rPr lang="de-DE" altLang="de-DE"/>
              <a:t>In D. Fürst, A. Bache &amp; L. Trautmann (Eds.), </a:t>
            </a:r>
            <a:r>
              <a:rPr lang="de-DE" altLang="de-DE" i="1"/>
              <a:t>Postfossile Gesellschaft</a:t>
            </a:r>
            <a:r>
              <a:rPr lang="de-DE" altLang="de-DE"/>
              <a:t> (= </a:t>
            </a:r>
            <a:r>
              <a:rPr lang="de-DE" altLang="de-DE" i="1"/>
              <a:t>Stadt und Region als Handlungsfeld</a:t>
            </a:r>
            <a:r>
              <a:rPr lang="de-DE" altLang="de-DE"/>
              <a:t>) </a:t>
            </a:r>
            <a:r>
              <a:rPr lang="de-DE" altLang="de-DE">
                <a:latin typeface="Verdana" panose="020B0604030504040204" pitchFamily="34" charset="0"/>
                <a:ea typeface="Verdana" panose="020B0604030504040204" pitchFamily="34" charset="0"/>
                <a:cs typeface="Verdana" panose="020B0604030504040204" pitchFamily="34" charset="0"/>
              </a:rPr>
              <a:t>[</a:t>
            </a:r>
            <a:r>
              <a:rPr lang="de-DE" altLang="de-DE"/>
              <a:t>Postfossil Society (= City and Region as Field of Action)</a:t>
            </a:r>
            <a:r>
              <a:rPr lang="de-DE" altLang="de-DE">
                <a:latin typeface="Verdana" panose="020B0604030504040204" pitchFamily="34" charset="0"/>
                <a:ea typeface="Verdana" panose="020B0604030504040204" pitchFamily="34" charset="0"/>
                <a:cs typeface="Verdana" panose="020B0604030504040204" pitchFamily="34" charset="0"/>
              </a:rPr>
              <a:t>] </a:t>
            </a:r>
            <a:r>
              <a:rPr lang="de-DE" altLang="de-DE"/>
              <a:t>(pp. 131-146). PL Academic Research Lang. </a:t>
            </a:r>
          </a:p>
          <a:p>
            <a:endParaRPr lang="de-DE" altLang="de-DE"/>
          </a:p>
          <a:p>
            <a:r>
              <a:rPr lang="de-DE" altLang="de-DE"/>
              <a:t>FEMNET e. V. (2021). </a:t>
            </a:r>
            <a:r>
              <a:rPr lang="de-DE" altLang="de-DE" i="1"/>
              <a:t>Fair Fashion Guide. Experteninterview mit Martina Glomb</a:t>
            </a:r>
            <a:r>
              <a:rPr lang="de-DE" altLang="de-DE"/>
              <a:t>. </a:t>
            </a:r>
            <a:r>
              <a:rPr lang="de-DE" altLang="de-DE">
                <a:latin typeface="Verdana" panose="020B0604030504040204" pitchFamily="34" charset="0"/>
                <a:ea typeface="Verdana" panose="020B0604030504040204" pitchFamily="34" charset="0"/>
                <a:cs typeface="Verdana" panose="020B0604030504040204" pitchFamily="34" charset="0"/>
              </a:rPr>
              <a:t>[</a:t>
            </a:r>
            <a:r>
              <a:rPr lang="en-US" altLang="de-DE"/>
              <a:t>Fair Fashion Guide: expert interview with Martina Glomb.</a:t>
            </a:r>
            <a:r>
              <a:rPr lang="de-DE" altLang="de-DE">
                <a:latin typeface="Verdana" panose="020B0604030504040204" pitchFamily="34" charset="0"/>
                <a:ea typeface="Verdana" panose="020B0604030504040204" pitchFamily="34" charset="0"/>
                <a:cs typeface="Verdana" panose="020B0604030504040204" pitchFamily="34" charset="0"/>
              </a:rPr>
              <a:t>] </a:t>
            </a:r>
            <a:r>
              <a:rPr lang="de-DE" altLang="de-DE"/>
              <a:t>https://www.fairfashionguide.de/index.php/act-for-good/item/4-experteninterview-mit-martina-glomb</a:t>
            </a:r>
          </a:p>
        </p:txBody>
      </p:sp>
      <p:sp>
        <p:nvSpPr>
          <p:cNvPr id="77828" name="Foliennummernplatzhalter 3">
            <a:extLst>
              <a:ext uri="{FF2B5EF4-FFF2-40B4-BE49-F238E27FC236}">
                <a16:creationId xmlns:a16="http://schemas.microsoft.com/office/drawing/2014/main" id="{BE7D1ECA-BFF8-4A89-891C-375AE0BB74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F8231D8-30D4-486E-8DF9-FAFA4B69AD55}" type="slidenum">
              <a:rPr lang="de-DE" altLang="de-DE" smtClean="0"/>
              <a:pPr/>
              <a:t>35</a:t>
            </a:fld>
            <a:endParaRPr lang="de-DE" alt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a:extLst>
              <a:ext uri="{FF2B5EF4-FFF2-40B4-BE49-F238E27FC236}">
                <a16:creationId xmlns:a16="http://schemas.microsoft.com/office/drawing/2014/main" id="{D83D3481-ADBD-446F-A234-C409E5D946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izenplatzhalter 2">
            <a:extLst>
              <a:ext uri="{FF2B5EF4-FFF2-40B4-BE49-F238E27FC236}">
                <a16:creationId xmlns:a16="http://schemas.microsoft.com/office/drawing/2014/main" id="{6F836BC2-4257-4ABF-9C36-49B3EA2771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Hannover University of Applied Sciences and Arts (2020, September 24). </a:t>
            </a:r>
            <a:r>
              <a:rPr lang="de-DE" altLang="de-DE" i="1"/>
              <a:t>use-less-Wanderausstellung</a:t>
            </a:r>
            <a:r>
              <a:rPr lang="de-DE" altLang="de-DE"/>
              <a:t>. [use-less travelling exhibition.] https://f3.hs-hannover.de/aktuelles/news/use-less-wanderausstellung/</a:t>
            </a:r>
          </a:p>
        </p:txBody>
      </p:sp>
      <p:sp>
        <p:nvSpPr>
          <p:cNvPr id="79876" name="Foliennummernplatzhalter 3">
            <a:extLst>
              <a:ext uri="{FF2B5EF4-FFF2-40B4-BE49-F238E27FC236}">
                <a16:creationId xmlns:a16="http://schemas.microsoft.com/office/drawing/2014/main" id="{35E01247-F956-4EEA-B153-742B7B8774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A609CFF-DC09-4D1C-9CBE-DA01896190D1}" type="slidenum">
              <a:rPr lang="de-DE" altLang="de-DE" smtClean="0"/>
              <a:pPr/>
              <a:t>36</a:t>
            </a:fld>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a:extLst>
              <a:ext uri="{FF2B5EF4-FFF2-40B4-BE49-F238E27FC236}">
                <a16:creationId xmlns:a16="http://schemas.microsoft.com/office/drawing/2014/main" id="{677B9423-50B7-4C4F-BC7D-34851A91F0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izenplatzhalter 2">
            <a:extLst>
              <a:ext uri="{FF2B5EF4-FFF2-40B4-BE49-F238E27FC236}">
                <a16:creationId xmlns:a16="http://schemas.microsoft.com/office/drawing/2014/main" id="{064E1897-2567-4584-80DF-92CC7EBEB1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a:t>Simplified, the priority model can be summarised as follows: There is no economy without society and no society without planet Earth.</a:t>
            </a:r>
            <a:endParaRPr lang="de-DE" altLang="de-DE"/>
          </a:p>
        </p:txBody>
      </p:sp>
      <p:sp>
        <p:nvSpPr>
          <p:cNvPr id="22532" name="Foliennummernplatzhalter 3">
            <a:extLst>
              <a:ext uri="{FF2B5EF4-FFF2-40B4-BE49-F238E27FC236}">
                <a16:creationId xmlns:a16="http://schemas.microsoft.com/office/drawing/2014/main" id="{BF6C725E-0A8D-4070-B045-95960A8780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F268EBA-6CD9-46DC-B2DA-A1457B851995}" type="slidenum">
              <a:rPr lang="de-DE" altLang="de-DE" smtClean="0"/>
              <a:pPr/>
              <a:t>6</a:t>
            </a:fld>
            <a:endParaRPr lang="de-DE" alt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lienbildplatzhalter 1">
            <a:extLst>
              <a:ext uri="{FF2B5EF4-FFF2-40B4-BE49-F238E27FC236}">
                <a16:creationId xmlns:a16="http://schemas.microsoft.com/office/drawing/2014/main" id="{EFEB6085-4888-42ED-93A4-1F5E51EE22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izenplatzhalter 2">
            <a:extLst>
              <a:ext uri="{FF2B5EF4-FFF2-40B4-BE49-F238E27FC236}">
                <a16:creationId xmlns:a16="http://schemas.microsoft.com/office/drawing/2014/main" id="{8A9AC018-F890-4EAD-AD01-C9A714E781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err="1"/>
              <a:t>Circular.Fashion</a:t>
            </a:r>
            <a:r>
              <a:rPr lang="en-US" altLang="de-DE" dirty="0"/>
              <a:t> (n. d.). </a:t>
            </a:r>
            <a:r>
              <a:rPr lang="en-US" altLang="de-DE" i="1" dirty="0"/>
              <a:t>Let’s enable the products of today to become the resources of tomorrow</a:t>
            </a:r>
            <a:r>
              <a:rPr lang="en-US" altLang="de-DE" dirty="0"/>
              <a:t>. https://circular.fashion/en/</a:t>
            </a:r>
          </a:p>
        </p:txBody>
      </p:sp>
      <p:sp>
        <p:nvSpPr>
          <p:cNvPr id="81924" name="Foliennummernplatzhalter 3">
            <a:extLst>
              <a:ext uri="{FF2B5EF4-FFF2-40B4-BE49-F238E27FC236}">
                <a16:creationId xmlns:a16="http://schemas.microsoft.com/office/drawing/2014/main" id="{DC8562CF-577F-4EF0-AB04-CE1C4EF25B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4A44F54-215B-4DA2-8300-1E583B10AAD8}" type="slidenum">
              <a:rPr lang="de-DE" altLang="de-DE" smtClean="0"/>
              <a:pPr/>
              <a:t>37</a:t>
            </a:fld>
            <a:endParaRPr lang="de-DE" alt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a:extLst>
              <a:ext uri="{FF2B5EF4-FFF2-40B4-BE49-F238E27FC236}">
                <a16:creationId xmlns:a16="http://schemas.microsoft.com/office/drawing/2014/main" id="{2AC0CAC9-5E36-47C7-BFD6-258E93D82B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izenplatzhalter 2">
            <a:extLst>
              <a:ext uri="{FF2B5EF4-FFF2-40B4-BE49-F238E27FC236}">
                <a16:creationId xmlns:a16="http://schemas.microsoft.com/office/drawing/2014/main" id="{AF971E9D-A5CB-4606-8313-46326E0EFD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err="1"/>
              <a:t>Niinimäki</a:t>
            </a:r>
            <a:r>
              <a:rPr lang="de-DE" altLang="de-DE" dirty="0"/>
              <a:t>, K. (Ed.). (2018). </a:t>
            </a:r>
            <a:r>
              <a:rPr lang="de-DE" altLang="de-DE" i="1" dirty="0" err="1"/>
              <a:t>Sustainable</a:t>
            </a:r>
            <a:r>
              <a:rPr lang="de-DE" altLang="de-DE" i="1" dirty="0"/>
              <a:t> Fashion in a </a:t>
            </a:r>
            <a:r>
              <a:rPr lang="de-DE" altLang="de-DE" i="1" dirty="0" err="1"/>
              <a:t>Circular</a:t>
            </a:r>
            <a:r>
              <a:rPr lang="de-DE" altLang="de-DE" i="1" dirty="0"/>
              <a:t> Economy</a:t>
            </a:r>
            <a:r>
              <a:rPr lang="de-DE" altLang="de-DE" dirty="0"/>
              <a:t>. Aalto Arts Books. </a:t>
            </a:r>
          </a:p>
          <a:p>
            <a:r>
              <a:rPr lang="de-DE" altLang="de-DE" dirty="0"/>
              <a:t>Schmidt, M. &amp; Budde, I. (2021). Eine holistische Methode für die Kreislaufwirtschaft. </a:t>
            </a:r>
            <a:r>
              <a:rPr lang="de-DE" altLang="de-DE" dirty="0">
                <a:latin typeface="Arial" panose="020B0604020202020204" pitchFamily="34" charset="0"/>
                <a:cs typeface="Arial" panose="020B0604020202020204" pitchFamily="34" charset="0"/>
              </a:rPr>
              <a:t>[</a:t>
            </a:r>
            <a:r>
              <a:rPr lang="en-US" altLang="de-DE" dirty="0">
                <a:latin typeface="Arial" panose="020B0604020202020204" pitchFamily="34" charset="0"/>
                <a:cs typeface="Arial" panose="020B0604020202020204" pitchFamily="34" charset="0"/>
              </a:rPr>
              <a:t>A holistic approach to the circular economy.</a:t>
            </a:r>
            <a:r>
              <a:rPr lang="de-DE" altLang="de-DE" dirty="0">
                <a:latin typeface="Verdana" panose="020B0604030504040204" pitchFamily="34" charset="0"/>
                <a:ea typeface="Verdana" panose="020B0604030504040204" pitchFamily="34" charset="0"/>
                <a:cs typeface="Arial" panose="020B0604020202020204" pitchFamily="34" charset="0"/>
              </a:rPr>
              <a:t>] </a:t>
            </a:r>
            <a:r>
              <a:rPr lang="de-DE" altLang="de-DE" i="1" dirty="0" err="1"/>
              <a:t>TEXTILplus</a:t>
            </a:r>
            <a:r>
              <a:rPr lang="de-DE" altLang="de-DE" i="1" dirty="0"/>
              <a:t>, 9</a:t>
            </a:r>
            <a:r>
              <a:rPr lang="de-DE" altLang="de-DE" dirty="0"/>
              <a:t>(5/6), 6-10.</a:t>
            </a:r>
          </a:p>
          <a:p>
            <a:endParaRPr lang="de-DE" altLang="de-DE" dirty="0"/>
          </a:p>
          <a:p>
            <a:r>
              <a:rPr lang="de-DE" altLang="de-DE" dirty="0" err="1"/>
              <a:t>Photo</a:t>
            </a:r>
            <a:r>
              <a:rPr lang="de-DE" altLang="de-DE" dirty="0"/>
              <a:t>: </a:t>
            </a:r>
            <a:r>
              <a:rPr lang="en-US" altLang="de-DE" dirty="0"/>
              <a:t>In the past, the pit cloth was to be found in any kitchen or work area. It was popular in the </a:t>
            </a:r>
            <a:r>
              <a:rPr lang="en-US" altLang="de-DE" dirty="0" err="1"/>
              <a:t>cole</a:t>
            </a:r>
            <a:r>
              <a:rPr lang="en-US" altLang="de-DE" dirty="0"/>
              <a:t> mines' washrooms because the coal dust remained invisible when it dried out. Millions of meters of the blue and white checked cotton cloth were delivered to the Ruhr area by weaving mills located in the </a:t>
            </a:r>
            <a:r>
              <a:rPr lang="en-US" altLang="de-DE" dirty="0" err="1"/>
              <a:t>Münsterland</a:t>
            </a:r>
            <a:r>
              <a:rPr lang="en-US" altLang="de-DE" dirty="0"/>
              <a:t>. This “classic” pattern was also woven in red and white or tone on tone; sometimes the checks were small, sometimes large - the number of variations was unlimited. Today the pit cloth is woven in different </a:t>
            </a:r>
            <a:r>
              <a:rPr lang="en-US" altLang="de-DE" dirty="0" err="1"/>
              <a:t>colours</a:t>
            </a:r>
            <a:r>
              <a:rPr lang="en-US" altLang="de-DE" dirty="0"/>
              <a:t> on historical machines at the </a:t>
            </a:r>
            <a:r>
              <a:rPr lang="en-US" altLang="de-DE" dirty="0" err="1"/>
              <a:t>TextilWerk</a:t>
            </a:r>
            <a:r>
              <a:rPr lang="en-US" altLang="de-DE" dirty="0"/>
              <a:t> Bocholt.</a:t>
            </a:r>
            <a:endParaRPr lang="de-DE" altLang="de-DE" dirty="0"/>
          </a:p>
        </p:txBody>
      </p:sp>
      <p:sp>
        <p:nvSpPr>
          <p:cNvPr id="83972" name="Foliennummernplatzhalter 3">
            <a:extLst>
              <a:ext uri="{FF2B5EF4-FFF2-40B4-BE49-F238E27FC236}">
                <a16:creationId xmlns:a16="http://schemas.microsoft.com/office/drawing/2014/main" id="{5091BFD6-F80B-48E8-A414-DBF1FE9F05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3D4BECA-66AF-4702-9C7C-ADF79A89E089}" type="slidenum">
              <a:rPr lang="de-DE" altLang="de-DE" smtClean="0"/>
              <a:pPr/>
              <a:t>38</a:t>
            </a:fld>
            <a:endParaRPr lang="de-DE"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lienbildplatzhalter 1">
            <a:extLst>
              <a:ext uri="{FF2B5EF4-FFF2-40B4-BE49-F238E27FC236}">
                <a16:creationId xmlns:a16="http://schemas.microsoft.com/office/drawing/2014/main" id="{4A6A1FEF-9B54-4FF8-AAEC-D32ADC36F4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izenplatzhalter 2">
            <a:extLst>
              <a:ext uri="{FF2B5EF4-FFF2-40B4-BE49-F238E27FC236}">
                <a16:creationId xmlns:a16="http://schemas.microsoft.com/office/drawing/2014/main" id="{2A649D5B-74AF-4DDB-B632-885F027BB0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a:t>Image Source: Shopping Woman Illustration, Gordon Dylan Johnson, </a:t>
            </a:r>
            <a:r>
              <a:rPr lang="de-DE" altLang="de-DE" dirty="0" err="1"/>
              <a:t>Openclipart</a:t>
            </a:r>
            <a:r>
              <a:rPr lang="de-DE" altLang="de-DE" dirty="0"/>
              <a:t>, https://openclipart.org/detail/289403/shopping-woman-illustration, </a:t>
            </a:r>
            <a:r>
              <a:rPr lang="en-US" altLang="de-DE" dirty="0"/>
              <a:t>Shopping Woman Illustration from </a:t>
            </a:r>
            <a:r>
              <a:rPr lang="en-US" altLang="de-DE" dirty="0" err="1"/>
              <a:t>Pixabay</a:t>
            </a:r>
            <a:endParaRPr lang="de-DE" altLang="de-DE" dirty="0"/>
          </a:p>
        </p:txBody>
      </p:sp>
      <p:sp>
        <p:nvSpPr>
          <p:cNvPr id="86020" name="Foliennummernplatzhalter 3">
            <a:extLst>
              <a:ext uri="{FF2B5EF4-FFF2-40B4-BE49-F238E27FC236}">
                <a16:creationId xmlns:a16="http://schemas.microsoft.com/office/drawing/2014/main" id="{339BD165-B9D9-40C6-896F-D27B159117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E419093-3867-4659-8105-35FE29741F27}" type="slidenum">
              <a:rPr lang="de-DE" altLang="de-DE" smtClean="0"/>
              <a:pPr/>
              <a:t>39</a:t>
            </a:fld>
            <a:endParaRPr lang="de-DE" alt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lienbildplatzhalter 1">
            <a:extLst>
              <a:ext uri="{FF2B5EF4-FFF2-40B4-BE49-F238E27FC236}">
                <a16:creationId xmlns:a16="http://schemas.microsoft.com/office/drawing/2014/main" id="{2FCD0D2C-4842-4E54-A1B1-3AD64B1CA0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izenplatzhalter 2">
            <a:extLst>
              <a:ext uri="{FF2B5EF4-FFF2-40B4-BE49-F238E27FC236}">
                <a16:creationId xmlns:a16="http://schemas.microsoft.com/office/drawing/2014/main" id="{273F8EC2-E4B6-460E-AEA8-B48CB112D6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Bundesministerium für Bildung und Forschung </a:t>
            </a:r>
            <a:r>
              <a:rPr lang="de-DE" altLang="de-DE">
                <a:latin typeface="Arial" panose="020B0604020202020204" pitchFamily="34" charset="0"/>
                <a:cs typeface="Arial" panose="020B0604020202020204" pitchFamily="34" charset="0"/>
              </a:rPr>
              <a:t>[</a:t>
            </a:r>
            <a:r>
              <a:rPr lang="en-US" altLang="de-DE"/>
              <a:t>Federal Ministry of Education and Research</a:t>
            </a:r>
            <a:r>
              <a:rPr lang="de-DE" altLang="de-DE">
                <a:latin typeface="Verdana" panose="020B0604030504040204" pitchFamily="34" charset="0"/>
                <a:ea typeface="Verdana" panose="020B0604030504040204" pitchFamily="34" charset="0"/>
                <a:cs typeface="Arial" panose="020B0604020202020204" pitchFamily="34" charset="0"/>
              </a:rPr>
              <a:t>]</a:t>
            </a:r>
            <a:r>
              <a:rPr lang="en-US" altLang="de-DE"/>
              <a:t> </a:t>
            </a:r>
            <a:r>
              <a:rPr lang="de-DE" altLang="de-DE"/>
              <a:t>(BMBF) (n. d.-c). </a:t>
            </a:r>
            <a:r>
              <a:rPr lang="de-DE" altLang="de-DE" i="1"/>
              <a:t>Non-formale, informelle Bildung</a:t>
            </a:r>
            <a:r>
              <a:rPr lang="de-DE" altLang="de-DE"/>
              <a:t>. </a:t>
            </a:r>
            <a:r>
              <a:rPr lang="de-DE" altLang="de-DE">
                <a:latin typeface="Verdana" panose="020B0604030504040204" pitchFamily="34" charset="0"/>
                <a:ea typeface="Verdana" panose="020B0604030504040204" pitchFamily="34" charset="0"/>
                <a:cs typeface="Verdana" panose="020B0604030504040204" pitchFamily="34" charset="0"/>
              </a:rPr>
              <a:t>[</a:t>
            </a:r>
            <a:r>
              <a:rPr lang="en-US" altLang="de-DE"/>
              <a:t>Non-formal, informal education.</a:t>
            </a:r>
            <a:r>
              <a:rPr lang="de-DE" altLang="de-DE">
                <a:latin typeface="Verdana" panose="020B0604030504040204" pitchFamily="34" charset="0"/>
                <a:ea typeface="Verdana" panose="020B0604030504040204" pitchFamily="34" charset="0"/>
                <a:cs typeface="Verdana" panose="020B0604030504040204" pitchFamily="34" charset="0"/>
              </a:rPr>
              <a:t>] </a:t>
            </a:r>
            <a:r>
              <a:rPr lang="de-DE" altLang="de-DE"/>
              <a:t>https://www.bne-portal.de/de/non-formale-informelle-bildung-1776.html</a:t>
            </a:r>
          </a:p>
          <a:p>
            <a:endParaRPr lang="de-DE" altLang="de-DE"/>
          </a:p>
        </p:txBody>
      </p:sp>
      <p:sp>
        <p:nvSpPr>
          <p:cNvPr id="88068" name="Foliennummernplatzhalter 3">
            <a:extLst>
              <a:ext uri="{FF2B5EF4-FFF2-40B4-BE49-F238E27FC236}">
                <a16:creationId xmlns:a16="http://schemas.microsoft.com/office/drawing/2014/main" id="{D033FB75-94DB-43E1-90F4-E6D0A216A2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0C3E036-40F3-4A3A-9638-7B38147F4B0B}" type="slidenum">
              <a:rPr lang="de-DE" altLang="de-DE" smtClean="0"/>
              <a:pPr/>
              <a:t>40</a:t>
            </a:fld>
            <a:endParaRPr lang="de-DE" alt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lienbildplatzhalter 1">
            <a:extLst>
              <a:ext uri="{FF2B5EF4-FFF2-40B4-BE49-F238E27FC236}">
                <a16:creationId xmlns:a16="http://schemas.microsoft.com/office/drawing/2014/main" id="{EE5FA498-E610-484D-9763-7253812A98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izenplatzhalter 2">
            <a:extLst>
              <a:ext uri="{FF2B5EF4-FFF2-40B4-BE49-F238E27FC236}">
                <a16:creationId xmlns:a16="http://schemas.microsoft.com/office/drawing/2014/main" id="{EA014C1C-6D8E-4EDA-BCCA-3328AABCEE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a:p>
        </p:txBody>
      </p:sp>
      <p:sp>
        <p:nvSpPr>
          <p:cNvPr id="90116" name="Foliennummernplatzhalter 3">
            <a:extLst>
              <a:ext uri="{FF2B5EF4-FFF2-40B4-BE49-F238E27FC236}">
                <a16:creationId xmlns:a16="http://schemas.microsoft.com/office/drawing/2014/main" id="{D59C656C-BEEC-4D38-9543-635818E980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2D262D9-56BD-478D-AEDE-1A049E1A533B}" type="slidenum">
              <a:rPr lang="de-DE" altLang="de-DE" smtClean="0"/>
              <a:pPr/>
              <a:t>41</a:t>
            </a:fld>
            <a:endParaRPr lang="de-DE"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lienbildplatzhalter 1">
            <a:extLst>
              <a:ext uri="{FF2B5EF4-FFF2-40B4-BE49-F238E27FC236}">
                <a16:creationId xmlns:a16="http://schemas.microsoft.com/office/drawing/2014/main" id="{B117432B-05A5-4ECC-8B9B-5DB8953B21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izenplatzhalter 2">
            <a:extLst>
              <a:ext uri="{FF2B5EF4-FFF2-40B4-BE49-F238E27FC236}">
                <a16:creationId xmlns:a16="http://schemas.microsoft.com/office/drawing/2014/main" id="{19EBB9E8-4536-43F6-8C12-C3F42A778B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a:t>Image Source: Eco Peace 001, </a:t>
            </a:r>
            <a:r>
              <a:rPr lang="de-DE" altLang="de-DE" dirty="0" err="1"/>
              <a:t>TikiGiki</a:t>
            </a:r>
            <a:r>
              <a:rPr lang="de-DE" altLang="de-DE"/>
              <a:t>, Openclipart, https</a:t>
            </a:r>
            <a:r>
              <a:rPr lang="de-DE" altLang="de-DE" dirty="0"/>
              <a:t>://openclipart.org/share, https://openclipart.org/detail/170396/eco-peace-001</a:t>
            </a:r>
          </a:p>
          <a:p>
            <a:endParaRPr lang="de-DE" altLang="de-DE" dirty="0"/>
          </a:p>
        </p:txBody>
      </p:sp>
      <p:sp>
        <p:nvSpPr>
          <p:cNvPr id="93188" name="Foliennummernplatzhalter 3">
            <a:extLst>
              <a:ext uri="{FF2B5EF4-FFF2-40B4-BE49-F238E27FC236}">
                <a16:creationId xmlns:a16="http://schemas.microsoft.com/office/drawing/2014/main" id="{1EB6186B-5DCB-4DD9-A1CE-4F391F6778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76AAF95-C869-47DD-91A1-A5B83CE06DCB}" type="slidenum">
              <a:rPr lang="de-DE" altLang="de-DE" smtClean="0"/>
              <a:pPr/>
              <a:t>43</a:t>
            </a:fld>
            <a:endParaRPr lang="de-DE"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a:extLst>
              <a:ext uri="{FF2B5EF4-FFF2-40B4-BE49-F238E27FC236}">
                <a16:creationId xmlns:a16="http://schemas.microsoft.com/office/drawing/2014/main" id="{397C1564-32E3-4B5B-8F51-F1E37D8045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izenplatzhalter 2">
            <a:extLst>
              <a:ext uri="{FF2B5EF4-FFF2-40B4-BE49-F238E27FC236}">
                <a16:creationId xmlns:a16="http://schemas.microsoft.com/office/drawing/2014/main" id="{03C4AA7C-DD0B-42B0-B3D2-1846C7CA0B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a:t>Image Source: Population, </a:t>
            </a:r>
            <a:r>
              <a:rPr lang="de-DE" altLang="de-DE" dirty="0" err="1"/>
              <a:t>netalloy</a:t>
            </a:r>
            <a:r>
              <a:rPr lang="de-DE" altLang="de-DE" dirty="0"/>
              <a:t>, </a:t>
            </a:r>
            <a:r>
              <a:rPr lang="de-DE" altLang="de-DE" dirty="0" err="1"/>
              <a:t>Openclipart</a:t>
            </a:r>
            <a:r>
              <a:rPr lang="de-DE" altLang="de-DE" dirty="0"/>
              <a:t>, https://openclipart.org/share, https://openclipart.org/detail/101989/population</a:t>
            </a:r>
          </a:p>
          <a:p>
            <a:endParaRPr lang="de-DE" altLang="de-DE" dirty="0"/>
          </a:p>
        </p:txBody>
      </p:sp>
      <p:sp>
        <p:nvSpPr>
          <p:cNvPr id="96260" name="Foliennummernplatzhalter 3">
            <a:extLst>
              <a:ext uri="{FF2B5EF4-FFF2-40B4-BE49-F238E27FC236}">
                <a16:creationId xmlns:a16="http://schemas.microsoft.com/office/drawing/2014/main" id="{7D6B6E55-E722-4EEF-8215-2C888B4F49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1246FBA-C3D5-44BA-A50F-DCECFC17FBF5}" type="slidenum">
              <a:rPr lang="de-DE" altLang="de-DE" smtClean="0"/>
              <a:pPr/>
              <a:t>45</a:t>
            </a:fld>
            <a:endParaRPr lang="de-DE" alt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olienbildplatzhalter 1">
            <a:extLst>
              <a:ext uri="{FF2B5EF4-FFF2-40B4-BE49-F238E27FC236}">
                <a16:creationId xmlns:a16="http://schemas.microsoft.com/office/drawing/2014/main" id="{53158356-C5AC-47C3-8A78-E4CE1444D4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izenplatzhalter 2">
            <a:extLst>
              <a:ext uri="{FF2B5EF4-FFF2-40B4-BE49-F238E27FC236}">
                <a16:creationId xmlns:a16="http://schemas.microsoft.com/office/drawing/2014/main" id="{065CB34E-02F2-4DDE-BD98-9F4219AEAA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a:t>Reflect and discuss the following question in the plenary:</a:t>
            </a:r>
          </a:p>
          <a:p>
            <a:r>
              <a:rPr lang="en-US" altLang="de-DE"/>
              <a:t>How can Education for Sustainable Development contribute to transform the linear model of the textile chain into a circular model?</a:t>
            </a:r>
            <a:endParaRPr lang="de-DE" altLang="de-DE"/>
          </a:p>
        </p:txBody>
      </p:sp>
      <p:sp>
        <p:nvSpPr>
          <p:cNvPr id="99332" name="Foliennummernplatzhalter 3">
            <a:extLst>
              <a:ext uri="{FF2B5EF4-FFF2-40B4-BE49-F238E27FC236}">
                <a16:creationId xmlns:a16="http://schemas.microsoft.com/office/drawing/2014/main" id="{F9D160CB-A6E0-4261-A922-C3E673776A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BAFD4F4-BB90-403A-8343-FCFAB0899A62}" type="slidenum">
              <a:rPr lang="de-DE" altLang="de-DE" smtClean="0"/>
              <a:pPr/>
              <a:t>47</a:t>
            </a:fld>
            <a:endParaRPr lang="de-DE" alt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olienbildplatzhalter 1">
            <a:extLst>
              <a:ext uri="{FF2B5EF4-FFF2-40B4-BE49-F238E27FC236}">
                <a16:creationId xmlns:a16="http://schemas.microsoft.com/office/drawing/2014/main" id="{E67D73E3-990E-418E-9C7D-134381153A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izenplatzhalter 2">
            <a:extLst>
              <a:ext uri="{FF2B5EF4-FFF2-40B4-BE49-F238E27FC236}">
                <a16:creationId xmlns:a16="http://schemas.microsoft.com/office/drawing/2014/main" id="{899BF222-0546-4176-B162-9D53686035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a:p>
        </p:txBody>
      </p:sp>
      <p:sp>
        <p:nvSpPr>
          <p:cNvPr id="101380" name="Foliennummernplatzhalter 3">
            <a:extLst>
              <a:ext uri="{FF2B5EF4-FFF2-40B4-BE49-F238E27FC236}">
                <a16:creationId xmlns:a16="http://schemas.microsoft.com/office/drawing/2014/main" id="{88E131D6-45BD-4E7A-B8CB-499AE545DA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993E64B-F214-443B-9D18-6B5483736050}" type="slidenum">
              <a:rPr lang="de-DE" altLang="de-DE" smtClean="0"/>
              <a:pPr/>
              <a:t>48</a:t>
            </a:fld>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382183A4-B785-4303-934B-38FD264256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izenplatzhalter 2">
            <a:extLst>
              <a:ext uri="{FF2B5EF4-FFF2-40B4-BE49-F238E27FC236}">
                <a16:creationId xmlns:a16="http://schemas.microsoft.com/office/drawing/2014/main" id="{E8DF4684-0B9D-479F-83E6-97B4E92D62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a:t>Stahlmann, V. (2008). </a:t>
            </a:r>
            <a:r>
              <a:rPr lang="de-DE" altLang="de-DE" i="1" dirty="0"/>
              <a:t>Lernziel: Ökonomie der Nachhaltigkeit: eine anwendungsorientierte Übersicht</a:t>
            </a:r>
            <a:r>
              <a:rPr lang="de-DE" altLang="de-DE" dirty="0"/>
              <a:t>. </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en-US" altLang="de-DE" dirty="0"/>
              <a:t>Learning Objective: Economics of Sustainability: an application-oriented overview</a:t>
            </a:r>
            <a:r>
              <a:rPr lang="de-DE" altLang="de-DE" dirty="0"/>
              <a:t>.</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err="1"/>
              <a:t>Oekom</a:t>
            </a:r>
            <a:r>
              <a:rPr lang="de-DE" altLang="de-DE" dirty="0"/>
              <a:t>.</a:t>
            </a:r>
          </a:p>
          <a:p>
            <a:r>
              <a:rPr lang="de-DE" altLang="de-DE" dirty="0"/>
              <a:t>Zimmermann, F. M. (2016). Was ist Nachhaltigkeit – eine Perspektivenfrage? </a:t>
            </a:r>
            <a:r>
              <a:rPr lang="de-DE" altLang="de-DE" dirty="0">
                <a:latin typeface="Arial" panose="020B0604020202020204" pitchFamily="34" charset="0"/>
                <a:cs typeface="Arial" panose="020B0604020202020204" pitchFamily="34" charset="0"/>
              </a:rPr>
              <a:t>[</a:t>
            </a:r>
            <a:r>
              <a:rPr lang="en-US" altLang="de-DE" dirty="0"/>
              <a:t>What is sustainability - a question of perspective?</a:t>
            </a:r>
            <a:r>
              <a:rPr lang="de-DE" altLang="de-DE" dirty="0">
                <a:latin typeface="Verdana" panose="020B0604030504040204" pitchFamily="34" charset="0"/>
                <a:ea typeface="Verdana" panose="020B0604030504040204" pitchFamily="34" charset="0"/>
                <a:cs typeface="Arial" panose="020B0604020202020204" pitchFamily="34" charset="0"/>
              </a:rPr>
              <a:t>] </a:t>
            </a:r>
            <a:r>
              <a:rPr lang="de-DE" altLang="de-DE" dirty="0"/>
              <a:t>In F. M. Zimmermann (Ed.), </a:t>
            </a:r>
            <a:r>
              <a:rPr lang="de-DE" altLang="de-DE" i="1" dirty="0"/>
              <a:t>Nachhaltigkeit wofür? </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de-DE" altLang="de-DE" dirty="0" err="1"/>
              <a:t>Sustainability</a:t>
            </a:r>
            <a:r>
              <a:rPr lang="de-DE" altLang="de-DE" dirty="0"/>
              <a:t> </a:t>
            </a:r>
            <a:r>
              <a:rPr lang="de-DE" altLang="de-DE" dirty="0" err="1"/>
              <a:t>for</a:t>
            </a:r>
            <a:r>
              <a:rPr lang="de-DE" altLang="de-DE" dirty="0"/>
              <a:t> </a:t>
            </a:r>
            <a:r>
              <a:rPr lang="de-DE" altLang="de-DE" dirty="0" err="1"/>
              <a:t>what</a:t>
            </a:r>
            <a:r>
              <a:rPr lang="de-DE" altLang="de-DE" dirty="0"/>
              <a:t>?</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a:t>(pp. 1–24). Springer. https://doi.org/10.1007/978-3-662-48191-2_1</a:t>
            </a:r>
          </a:p>
          <a:p>
            <a:endParaRPr lang="en-US" altLang="de-DE" dirty="0"/>
          </a:p>
          <a:p>
            <a:r>
              <a:rPr lang="en-US" altLang="de-DE" dirty="0"/>
              <a:t>On the one hand, the culture pillar stands for a culture of sustainability without overexploitation of the planet, but on the other hand it also stands for a </a:t>
            </a:r>
            <a:r>
              <a:rPr lang="en-US" altLang="de-DE" dirty="0" err="1"/>
              <a:t>commercialisation</a:t>
            </a:r>
            <a:r>
              <a:rPr lang="en-US" altLang="de-DE" dirty="0"/>
              <a:t> of education, art as well as science; genetic modifications of organisms or interventions in evolutionary processes should no longer occur (</a:t>
            </a:r>
            <a:r>
              <a:rPr lang="en-US" altLang="de-DE" dirty="0" err="1"/>
              <a:t>Stahlmann</a:t>
            </a:r>
            <a:r>
              <a:rPr lang="en-US" altLang="de-DE" dirty="0"/>
              <a:t>, 2008, pp. 46-48). </a:t>
            </a:r>
            <a:r>
              <a:rPr lang="de-DE" altLang="de-DE" dirty="0" err="1"/>
              <a:t>According</a:t>
            </a:r>
            <a:r>
              <a:rPr lang="de-DE" altLang="de-DE" dirty="0"/>
              <a:t> </a:t>
            </a:r>
            <a:r>
              <a:rPr lang="de-DE" altLang="de-DE" dirty="0" err="1"/>
              <a:t>to</a:t>
            </a:r>
            <a:r>
              <a:rPr lang="de-DE" altLang="de-DE" dirty="0"/>
              <a:t> Zimmermann </a:t>
            </a:r>
            <a:r>
              <a:rPr lang="de-DE" altLang="de-DE" dirty="0" err="1"/>
              <a:t>this</a:t>
            </a:r>
            <a:r>
              <a:rPr lang="de-DE" altLang="de-DE" dirty="0"/>
              <a:t> </a:t>
            </a:r>
            <a:r>
              <a:rPr lang="de-DE" altLang="de-DE" dirty="0" err="1"/>
              <a:t>is</a:t>
            </a:r>
            <a:r>
              <a:rPr lang="de-DE" altLang="de-DE" dirty="0"/>
              <a:t> t</a:t>
            </a:r>
            <a:r>
              <a:rPr lang="en-US" altLang="de-DE" dirty="0">
                <a:latin typeface="Verdana" panose="020B0604030504040204" pitchFamily="34" charset="0"/>
                <a:ea typeface="Verdana" panose="020B0604030504040204" pitchFamily="34" charset="0"/>
                <a:cs typeface="Verdana" panose="020B0604030504040204" pitchFamily="34" charset="0"/>
              </a:rPr>
              <a:t>he attempt to resolve the tension between ecology, economy and social issues and to design a realistic  “building” of sustainability</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a:t>(Zimmermann, 2016, p. 18).</a:t>
            </a:r>
          </a:p>
          <a:p>
            <a:r>
              <a:rPr lang="en-US" altLang="de-DE" dirty="0"/>
              <a:t>The common feature of the models is that the three dimensions of ecology, economy and social aspects are always taken into account for sustainable development. The weighted pillar model according to </a:t>
            </a:r>
            <a:r>
              <a:rPr lang="en-US" altLang="de-DE" dirty="0" err="1"/>
              <a:t>Stahlmann</a:t>
            </a:r>
            <a:r>
              <a:rPr lang="en-US" altLang="de-DE" dirty="0"/>
              <a:t> shows, however, through the integration of a fourth dimension and ecology as a basis that there are other pillars in addition to the three already known, which can also be of importance for sustainable development.</a:t>
            </a:r>
            <a:endParaRPr lang="de-DE" altLang="de-DE" dirty="0"/>
          </a:p>
          <a:p>
            <a:endParaRPr lang="de-DE" altLang="de-DE" dirty="0"/>
          </a:p>
          <a:p>
            <a:endParaRPr lang="de-DE" altLang="de-DE" dirty="0"/>
          </a:p>
          <a:p>
            <a:endParaRPr lang="de-DE" altLang="de-DE" dirty="0"/>
          </a:p>
        </p:txBody>
      </p:sp>
      <p:sp>
        <p:nvSpPr>
          <p:cNvPr id="24580" name="Foliennummernplatzhalter 3">
            <a:extLst>
              <a:ext uri="{FF2B5EF4-FFF2-40B4-BE49-F238E27FC236}">
                <a16:creationId xmlns:a16="http://schemas.microsoft.com/office/drawing/2014/main" id="{214AECCB-BC88-4CB8-81B9-3B8B30C28C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12C9BFF-7317-451A-BC9B-3FD91B3B57DB}" type="slidenum">
              <a:rPr lang="de-DE" altLang="de-DE" smtClean="0"/>
              <a:pPr/>
              <a:t>7</a:t>
            </a:fld>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a:extLst>
              <a:ext uri="{FF2B5EF4-FFF2-40B4-BE49-F238E27FC236}">
                <a16:creationId xmlns:a16="http://schemas.microsoft.com/office/drawing/2014/main" id="{5CB38180-6377-4066-B7C9-5CCC0FD9F0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izenplatzhalter 2">
            <a:extLst>
              <a:ext uri="{FF2B5EF4-FFF2-40B4-BE49-F238E27FC236}">
                <a16:creationId xmlns:a16="http://schemas.microsoft.com/office/drawing/2014/main" id="{14A11F96-DB60-48FD-AE26-3728A24204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a:t>In the context of fashion and textiles or the textile and fashion industry, the three-pillar model has become established. </a:t>
            </a:r>
            <a:endParaRPr lang="de-DE" altLang="de-DE"/>
          </a:p>
        </p:txBody>
      </p:sp>
      <p:sp>
        <p:nvSpPr>
          <p:cNvPr id="26628" name="Foliennummernplatzhalter 3">
            <a:extLst>
              <a:ext uri="{FF2B5EF4-FFF2-40B4-BE49-F238E27FC236}">
                <a16:creationId xmlns:a16="http://schemas.microsoft.com/office/drawing/2014/main" id="{99631549-3244-4C2B-ADBA-C730E3142F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B2258BA-2256-49B8-983B-F874FF41EDDC}" type="slidenum">
              <a:rPr lang="de-DE" altLang="de-DE" smtClean="0"/>
              <a:pPr/>
              <a:t>8</a:t>
            </a:fld>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a:extLst>
              <a:ext uri="{FF2B5EF4-FFF2-40B4-BE49-F238E27FC236}">
                <a16:creationId xmlns:a16="http://schemas.microsoft.com/office/drawing/2014/main" id="{5EDC04EC-5861-43E9-BADC-4E088F728E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izenplatzhalter 2">
            <a:extLst>
              <a:ext uri="{FF2B5EF4-FFF2-40B4-BE49-F238E27FC236}">
                <a16:creationId xmlns:a16="http://schemas.microsoft.com/office/drawing/2014/main" id="{F451BC0C-1F57-4F5E-808F-F6B1629492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a:latin typeface="Arial" panose="020B0604020202020204" pitchFamily="34" charset="0"/>
              </a:rPr>
              <a:t>Cf. on the segmentation of textile ecology </a:t>
            </a:r>
            <a:r>
              <a:rPr lang="de-DE" altLang="de-DE">
                <a:latin typeface="Arial" panose="020B0604020202020204" pitchFamily="34" charset="0"/>
              </a:rPr>
              <a:t>Forschungsinstitut Hohenstein (Ed.). (1991). </a:t>
            </a:r>
            <a:r>
              <a:rPr lang="de-DE" altLang="de-DE" i="1">
                <a:latin typeface="Arial" panose="020B0604020202020204" pitchFamily="34" charset="0"/>
              </a:rPr>
              <a:t>Das 1. Hohensteiner Fachsymposium Ökologie in der Textilen Kette</a:t>
            </a:r>
            <a:r>
              <a:rPr lang="de-DE" altLang="de-DE">
                <a:latin typeface="Arial" panose="020B0604020202020204" pitchFamily="34" charset="0"/>
              </a:rPr>
              <a:t>. Tagungsband 22./23.10.1991. </a:t>
            </a:r>
            <a:r>
              <a:rPr lang="de-DE" altLang="de-DE">
                <a:latin typeface="Arial" panose="020B0604020202020204" pitchFamily="34" charset="0"/>
                <a:cs typeface="Arial" panose="020B0604020202020204" pitchFamily="34" charset="0"/>
              </a:rPr>
              <a:t>[</a:t>
            </a:r>
            <a:r>
              <a:rPr lang="en-US" altLang="de-DE">
                <a:latin typeface="Arial" panose="020B0604020202020204" pitchFamily="34" charset="0"/>
              </a:rPr>
              <a:t>The 1st Hohenstein Symposium on Ecology in the Textile Chain. Proceedings 22/23 October 1991.</a:t>
            </a:r>
            <a:r>
              <a:rPr lang="de-DE" altLang="de-DE">
                <a:latin typeface="Verdana" panose="020B0604030504040204" pitchFamily="34" charset="0"/>
                <a:ea typeface="Verdana" panose="020B0604030504040204" pitchFamily="34" charset="0"/>
                <a:cs typeface="Arial" panose="020B0604020202020204" pitchFamily="34" charset="0"/>
              </a:rPr>
              <a:t>] Hohenstein Institutes.</a:t>
            </a:r>
            <a:endParaRPr lang="de-DE" altLang="de-DE">
              <a:latin typeface="Arial" panose="020B0604020202020204" pitchFamily="34" charset="0"/>
            </a:endParaRPr>
          </a:p>
          <a:p>
            <a:endParaRPr lang="de-DE" altLang="de-DE"/>
          </a:p>
        </p:txBody>
      </p:sp>
      <p:sp>
        <p:nvSpPr>
          <p:cNvPr id="28676" name="Foliennummernplatzhalter 3">
            <a:extLst>
              <a:ext uri="{FF2B5EF4-FFF2-40B4-BE49-F238E27FC236}">
                <a16:creationId xmlns:a16="http://schemas.microsoft.com/office/drawing/2014/main" id="{4AE8DE6D-02DF-4A68-81CA-AC59268C2A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15B4BBF-0C14-44A3-AE5A-9CF3F8164662}" type="slidenum">
              <a:rPr lang="de-DE" altLang="de-DE" smtClean="0"/>
              <a:pPr/>
              <a:t>9</a:t>
            </a:fld>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a:extLst>
              <a:ext uri="{FF2B5EF4-FFF2-40B4-BE49-F238E27FC236}">
                <a16:creationId xmlns:a16="http://schemas.microsoft.com/office/drawing/2014/main" id="{DC960E46-9D42-48C5-AD7A-7743DDCD61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izenplatzhalter 2">
            <a:extLst>
              <a:ext uri="{FF2B5EF4-FFF2-40B4-BE49-F238E27FC236}">
                <a16:creationId xmlns:a16="http://schemas.microsoft.com/office/drawing/2014/main" id="{0817FC5A-B79E-4504-AAB2-756F0728735F}"/>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de-DE" altLang="de-DE" dirty="0"/>
              <a:t>Deutsche UNESCO-Kommission e.V. </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en-US" altLang="de-DE" dirty="0">
                <a:latin typeface="Arial" panose="020B0604020202020204" pitchFamily="34" charset="0"/>
              </a:rPr>
              <a:t>German Commission for UNESCO</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a:t>(Ed.). (2014). </a:t>
            </a:r>
            <a:r>
              <a:rPr lang="de-DE" altLang="de-DE" i="1" dirty="0"/>
              <a:t>Roadmap zur Umsetzung des Weltaktionsprogramms „Bildung für nachhaltige Entwicklung“</a:t>
            </a:r>
            <a:r>
              <a:rPr lang="de-DE" altLang="de-DE" dirty="0"/>
              <a:t>. </a:t>
            </a:r>
            <a:r>
              <a:rPr lang="de-DE" altLang="de-DE" dirty="0">
                <a:latin typeface="Arial" panose="020B0604020202020204" pitchFamily="34" charset="0"/>
                <a:cs typeface="Arial" panose="020B0604020202020204" pitchFamily="34" charset="0"/>
              </a:rPr>
              <a:t>[</a:t>
            </a:r>
            <a:r>
              <a:rPr lang="en-US" altLang="de-DE" dirty="0">
                <a:latin typeface="Arial" panose="020B0604020202020204" pitchFamily="34" charset="0"/>
                <a:cs typeface="Arial" panose="020B0604020202020204" pitchFamily="34" charset="0"/>
              </a:rPr>
              <a:t>Roadmap for the implementation of the World </a:t>
            </a:r>
            <a:r>
              <a:rPr lang="en-US" altLang="de-DE" dirty="0" err="1">
                <a:latin typeface="Arial" panose="020B0604020202020204" pitchFamily="34" charset="0"/>
                <a:cs typeface="Arial" panose="020B0604020202020204" pitchFamily="34" charset="0"/>
              </a:rPr>
              <a:t>Programme</a:t>
            </a:r>
            <a:r>
              <a:rPr lang="en-US" altLang="de-DE" dirty="0">
                <a:latin typeface="Arial" panose="020B0604020202020204" pitchFamily="34" charset="0"/>
                <a:cs typeface="Arial" panose="020B0604020202020204" pitchFamily="34" charset="0"/>
              </a:rPr>
              <a:t> of Action "Education for Sustainable Development".</a:t>
            </a:r>
            <a:r>
              <a:rPr lang="de-DE" altLang="de-DE" dirty="0">
                <a:latin typeface="Verdana" panose="020B0604030504040204" pitchFamily="34" charset="0"/>
                <a:ea typeface="Verdana" panose="020B0604030504040204" pitchFamily="34" charset="0"/>
                <a:cs typeface="Arial" panose="020B0604020202020204" pitchFamily="34" charset="0"/>
              </a:rPr>
              <a:t>]</a:t>
            </a:r>
            <a:r>
              <a:rPr lang="de-DE" altLang="de-DE" dirty="0"/>
              <a:t> https://www.unesco.de/sites/default/files/2018-01/unesco_roadmap_bne_2015.pdf</a:t>
            </a:r>
          </a:p>
          <a:p>
            <a:pPr>
              <a:defRPr/>
            </a:pPr>
            <a:endParaRPr lang="de-DE" altLang="de-DE" i="1" dirty="0"/>
          </a:p>
          <a:p>
            <a:pPr>
              <a:defRPr/>
            </a:pPr>
            <a:r>
              <a:rPr lang="en-US" altLang="de-DE" dirty="0"/>
              <a:t>Education for Sustainable Development (ESD) has its origins in Agenda 21, the official outcome document of the 1992 World Conference on Environment and Development. It is a development policy and environmental policy document with a commitment to global cooperation in the field of development and environment. For a new, sustainable form of justice between people and nations in the world, a connection between development policy insights and ecological necessities is to be created, aiming at sustainable development.</a:t>
            </a:r>
          </a:p>
          <a:p>
            <a:pPr>
              <a:defRPr/>
            </a:pPr>
            <a:endParaRPr lang="en-US" altLang="de-DE" i="1" dirty="0">
              <a:latin typeface="Arial" panose="020B0604020202020204" pitchFamily="34" charset="0"/>
            </a:endParaRPr>
          </a:p>
          <a:p>
            <a:pPr>
              <a:defRPr/>
            </a:pPr>
            <a:r>
              <a:rPr lang="de-DE" altLang="de-DE" dirty="0">
                <a:latin typeface="Arial" panose="020B0604020202020204" pitchFamily="34" charset="0"/>
              </a:rPr>
              <a:t>Bund-Länder-Kommission für Bildungsplanung und Forschungsförderung </a:t>
            </a:r>
            <a:r>
              <a:rPr lang="de-DE" altLang="de-DE" dirty="0">
                <a:latin typeface="Arial" panose="020B0604020202020204" pitchFamily="34" charset="0"/>
                <a:cs typeface="Arial" panose="020B0604020202020204" pitchFamily="34" charset="0"/>
              </a:rPr>
              <a:t>[</a:t>
            </a:r>
            <a:r>
              <a:rPr lang="en-US" altLang="de-DE" dirty="0">
                <a:latin typeface="Arial" panose="020B0604020202020204" pitchFamily="34" charset="0"/>
                <a:cs typeface="Arial" panose="020B0604020202020204" pitchFamily="34" charset="0"/>
              </a:rPr>
              <a:t>Federal-State</a:t>
            </a:r>
            <a:r>
              <a:rPr lang="en-US" altLang="de-DE" dirty="0"/>
              <a:t> Commission for Educational Planning and Research Promotion</a:t>
            </a:r>
            <a:r>
              <a:rPr lang="de-DE" altLang="de-DE" dirty="0">
                <a:latin typeface="Verdana" panose="020B0604030504040204" pitchFamily="34" charset="0"/>
                <a:ea typeface="Verdana" panose="020B0604030504040204" pitchFamily="34" charset="0"/>
                <a:cs typeface="Verdana" panose="020B0604030504040204" pitchFamily="34" charset="0"/>
              </a:rPr>
              <a:t>] (BLK) </a:t>
            </a:r>
            <a:r>
              <a:rPr lang="de-DE" altLang="de-DE" dirty="0">
                <a:latin typeface="Arial" panose="020B0604020202020204" pitchFamily="34" charset="0"/>
              </a:rPr>
              <a:t>(Ed.). (1999). </a:t>
            </a:r>
            <a:r>
              <a:rPr lang="de-DE" altLang="de-DE" i="1" dirty="0">
                <a:latin typeface="Arial" panose="020B0604020202020204" pitchFamily="34" charset="0"/>
              </a:rPr>
              <a:t>Bildung für eine nachhaltige Entwicklung – Gutachten zum Programm von Gerhard de Haan und Dorothee Harenberg</a:t>
            </a:r>
            <a:r>
              <a:rPr lang="de-DE" altLang="de-DE" dirty="0">
                <a:latin typeface="Arial" panose="020B0604020202020204" pitchFamily="34" charset="0"/>
              </a:rPr>
              <a:t>. </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en-US" altLang="de-DE" dirty="0">
                <a:latin typeface="Arial" panose="020B0604020202020204" pitchFamily="34" charset="0"/>
              </a:rPr>
              <a:t>Education for Sustainable Development - Expert opinion on the </a:t>
            </a:r>
            <a:r>
              <a:rPr lang="en-US" altLang="de-DE" dirty="0" err="1">
                <a:latin typeface="Arial" panose="020B0604020202020204" pitchFamily="34" charset="0"/>
              </a:rPr>
              <a:t>programme</a:t>
            </a:r>
            <a:r>
              <a:rPr lang="en-US" altLang="de-DE" dirty="0">
                <a:latin typeface="Arial" panose="020B0604020202020204" pitchFamily="34" charset="0"/>
              </a:rPr>
              <a:t> by Gerhard de </a:t>
            </a:r>
            <a:r>
              <a:rPr lang="en-US" altLang="de-DE" dirty="0" err="1">
                <a:latin typeface="Arial" panose="020B0604020202020204" pitchFamily="34" charset="0"/>
              </a:rPr>
              <a:t>Haan</a:t>
            </a:r>
            <a:r>
              <a:rPr lang="en-US" altLang="de-DE" dirty="0">
                <a:latin typeface="Arial" panose="020B0604020202020204" pitchFamily="34" charset="0"/>
              </a:rPr>
              <a:t> and </a:t>
            </a:r>
            <a:r>
              <a:rPr lang="en-US" altLang="de-DE" dirty="0" err="1">
                <a:latin typeface="Arial" panose="020B0604020202020204" pitchFamily="34" charset="0"/>
              </a:rPr>
              <a:t>Dorothee</a:t>
            </a:r>
            <a:r>
              <a:rPr lang="en-US" altLang="de-DE" dirty="0">
                <a:latin typeface="Arial" panose="020B0604020202020204" pitchFamily="34" charset="0"/>
              </a:rPr>
              <a:t> </a:t>
            </a:r>
            <a:r>
              <a:rPr lang="en-US" altLang="de-DE" dirty="0" err="1">
                <a:latin typeface="Arial" panose="020B0604020202020204" pitchFamily="34" charset="0"/>
              </a:rPr>
              <a:t>Harenberg</a:t>
            </a:r>
            <a:r>
              <a:rPr lang="en-US" altLang="de-DE" dirty="0">
                <a:latin typeface="Arial" panose="020B0604020202020204" pitchFamily="34" charset="0"/>
              </a:rPr>
              <a:t>.</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en-US" altLang="de-DE" dirty="0">
                <a:latin typeface="Arial" panose="020B0604020202020204" pitchFamily="34" charset="0"/>
              </a:rPr>
              <a:t> Issue No. 72. </a:t>
            </a:r>
            <a:r>
              <a:rPr lang="de-DE" altLang="de-DE" dirty="0">
                <a:latin typeface="Arial" panose="020B0604020202020204" pitchFamily="34" charset="0"/>
              </a:rPr>
              <a:t>http://www.blk-bonn.de/papers/heft72.pdf</a:t>
            </a:r>
          </a:p>
          <a:p>
            <a:pPr>
              <a:defRPr/>
            </a:pPr>
            <a:endParaRPr lang="de-DE" altLang="de-DE" dirty="0">
              <a:latin typeface="Arial" panose="020B0604020202020204" pitchFamily="34" charset="0"/>
            </a:endParaRPr>
          </a:p>
          <a:p>
            <a:pPr>
              <a:defRPr/>
            </a:pPr>
            <a:r>
              <a:rPr lang="en-US" altLang="de-DE" dirty="0"/>
              <a:t>The education campaign </a:t>
            </a:r>
            <a:r>
              <a:rPr lang="en-US" altLang="de-DE" i="1" dirty="0"/>
              <a:t>Education for Sustainable Development </a:t>
            </a:r>
            <a:r>
              <a:rPr lang="en-US" altLang="de-DE" dirty="0"/>
              <a:t>emerged from the UN Decade of the same name, which was proclaimed by the United Nations for the years 2005 to 2014.</a:t>
            </a:r>
          </a:p>
          <a:p>
            <a:pPr>
              <a:defRPr/>
            </a:pPr>
            <a:r>
              <a:rPr lang="en-US" altLang="de-DE" dirty="0"/>
              <a:t>The global vision underlying the decade was to provide all people worldwide with educational opportunities that enable them to acquire values and knowledge as well as the </a:t>
            </a:r>
            <a:r>
              <a:rPr lang="en-US" altLang="de-DE" dirty="0" err="1"/>
              <a:t>behaviours</a:t>
            </a:r>
            <a:r>
              <a:rPr lang="en-US" altLang="de-DE" dirty="0"/>
              <a:t> and lifestyles necessary for positive social change and a future worth living (German Commission for UNESCO, 2011).</a:t>
            </a:r>
          </a:p>
          <a:p>
            <a:pPr>
              <a:defRPr/>
            </a:pPr>
            <a:endParaRPr lang="de-DE" altLang="de-DE" dirty="0"/>
          </a:p>
          <a:p>
            <a:pPr>
              <a:defRPr/>
            </a:pPr>
            <a:r>
              <a:rPr lang="de-DE" altLang="de-DE" dirty="0">
                <a:solidFill>
                  <a:srgbClr val="FF0000"/>
                </a:solidFill>
                <a:highlight>
                  <a:srgbClr val="FFFF00"/>
                </a:highlight>
              </a:rPr>
              <a:t>Deutsche UNESCO-Kommission e. V. (2011). </a:t>
            </a:r>
            <a:r>
              <a:rPr lang="de-DE" altLang="de-DE" i="1" dirty="0">
                <a:solidFill>
                  <a:srgbClr val="FF0000"/>
                </a:solidFill>
                <a:highlight>
                  <a:srgbClr val="FFFF00"/>
                </a:highlight>
              </a:rPr>
              <a:t>UN-Dekade „Bildung für nachhaltige Entwicklung“ 2005-2014</a:t>
            </a:r>
            <a:r>
              <a:rPr lang="de-DE" altLang="de-DE" dirty="0">
                <a:solidFill>
                  <a:srgbClr val="FF0000"/>
                </a:solidFill>
                <a:highlight>
                  <a:srgbClr val="FFFF00"/>
                </a:highlight>
              </a:rPr>
              <a:t>. </a:t>
            </a:r>
            <a:r>
              <a:rPr lang="de-DE" altLang="de-DE" dirty="0">
                <a:solidFill>
                  <a:srgbClr val="FF0000"/>
                </a:solidFill>
                <a:highlight>
                  <a:srgbClr val="FFFF00"/>
                </a:highlight>
                <a:latin typeface="Verdana" panose="020B0604030504040204" pitchFamily="34" charset="0"/>
                <a:ea typeface="Verdana" panose="020B0604030504040204" pitchFamily="34" charset="0"/>
              </a:rPr>
              <a:t>[UN-</a:t>
            </a:r>
            <a:r>
              <a:rPr lang="de-DE" altLang="de-DE" dirty="0" err="1">
                <a:solidFill>
                  <a:srgbClr val="FF0000"/>
                </a:solidFill>
                <a:highlight>
                  <a:srgbClr val="FFFF00"/>
                </a:highlight>
                <a:latin typeface="Verdana" panose="020B0604030504040204" pitchFamily="34" charset="0"/>
                <a:ea typeface="Verdana" panose="020B0604030504040204" pitchFamily="34" charset="0"/>
              </a:rPr>
              <a:t>Decade</a:t>
            </a:r>
            <a:r>
              <a:rPr lang="de-DE" altLang="de-DE" dirty="0">
                <a:solidFill>
                  <a:srgbClr val="FF0000"/>
                </a:solidFill>
                <a:highlight>
                  <a:srgbClr val="FFFF00"/>
                </a:highlight>
                <a:latin typeface="Verdana" panose="020B0604030504040204" pitchFamily="34" charset="0"/>
                <a:ea typeface="Verdana" panose="020B0604030504040204" pitchFamily="34" charset="0"/>
              </a:rPr>
              <a:t> „Education </a:t>
            </a:r>
            <a:r>
              <a:rPr lang="de-DE" altLang="de-DE" dirty="0" err="1">
                <a:solidFill>
                  <a:srgbClr val="FF0000"/>
                </a:solidFill>
                <a:highlight>
                  <a:srgbClr val="FFFF00"/>
                </a:highlight>
                <a:latin typeface="Verdana" panose="020B0604030504040204" pitchFamily="34" charset="0"/>
                <a:ea typeface="Verdana" panose="020B0604030504040204" pitchFamily="34" charset="0"/>
              </a:rPr>
              <a:t>for</a:t>
            </a:r>
            <a:r>
              <a:rPr lang="de-DE" altLang="de-DE" dirty="0">
                <a:solidFill>
                  <a:srgbClr val="FF0000"/>
                </a:solidFill>
                <a:highlight>
                  <a:srgbClr val="FFFF00"/>
                </a:highlight>
                <a:latin typeface="Verdana" panose="020B0604030504040204" pitchFamily="34" charset="0"/>
                <a:ea typeface="Verdana" panose="020B0604030504040204" pitchFamily="34" charset="0"/>
              </a:rPr>
              <a:t> </a:t>
            </a:r>
            <a:r>
              <a:rPr lang="de-DE" altLang="de-DE" dirty="0" err="1">
                <a:solidFill>
                  <a:srgbClr val="FF0000"/>
                </a:solidFill>
                <a:highlight>
                  <a:srgbClr val="FFFF00"/>
                </a:highlight>
                <a:latin typeface="Verdana" panose="020B0604030504040204" pitchFamily="34" charset="0"/>
                <a:ea typeface="Verdana" panose="020B0604030504040204" pitchFamily="34" charset="0"/>
              </a:rPr>
              <a:t>Sustainable</a:t>
            </a:r>
            <a:r>
              <a:rPr lang="de-DE" altLang="de-DE" dirty="0">
                <a:solidFill>
                  <a:srgbClr val="FF0000"/>
                </a:solidFill>
                <a:highlight>
                  <a:srgbClr val="FFFF00"/>
                </a:highlight>
                <a:latin typeface="Verdana" panose="020B0604030504040204" pitchFamily="34" charset="0"/>
                <a:ea typeface="Verdana" panose="020B0604030504040204" pitchFamily="34" charset="0"/>
              </a:rPr>
              <a:t> </a:t>
            </a:r>
            <a:r>
              <a:rPr lang="de-DE" altLang="de-DE" dirty="0" err="1">
                <a:solidFill>
                  <a:srgbClr val="FF0000"/>
                </a:solidFill>
                <a:highlight>
                  <a:srgbClr val="FFFF00"/>
                </a:highlight>
                <a:latin typeface="Verdana" panose="020B0604030504040204" pitchFamily="34" charset="0"/>
                <a:ea typeface="Verdana" panose="020B0604030504040204" pitchFamily="34" charset="0"/>
              </a:rPr>
              <a:t>Developement</a:t>
            </a:r>
            <a:r>
              <a:rPr lang="de-DE" altLang="de-DE" dirty="0">
                <a:solidFill>
                  <a:srgbClr val="FF0000"/>
                </a:solidFill>
                <a:highlight>
                  <a:srgbClr val="FFFF00"/>
                </a:highlight>
                <a:latin typeface="Verdana" panose="020B0604030504040204" pitchFamily="34" charset="0"/>
                <a:ea typeface="Verdana" panose="020B0604030504040204" pitchFamily="34" charset="0"/>
              </a:rPr>
              <a:t>“ 2005-2014.] </a:t>
            </a:r>
            <a:r>
              <a:rPr lang="de-DE" altLang="de-DE" dirty="0">
                <a:solidFill>
                  <a:srgbClr val="FF0000"/>
                </a:solidFill>
                <a:highlight>
                  <a:srgbClr val="FFFF00"/>
                </a:highlight>
              </a:rPr>
              <a:t>https://www.unesco.de/sites/default/files/2018-05/UN_Bro_2011_NAP_110817_a_02.pdf</a:t>
            </a:r>
          </a:p>
          <a:p>
            <a:pPr>
              <a:defRPr/>
            </a:pPr>
            <a:endParaRPr lang="de-DE" altLang="de-DE" dirty="0">
              <a:latin typeface="Arial" panose="020B0604020202020204" pitchFamily="34" charset="0"/>
            </a:endParaRPr>
          </a:p>
          <a:p>
            <a:pPr>
              <a:defRPr/>
            </a:pPr>
            <a:r>
              <a:rPr lang="en-US" altLang="de-DE" dirty="0">
                <a:latin typeface="Arial" panose="020B0604020202020204" pitchFamily="34" charset="0"/>
              </a:rPr>
              <a:t>Cf. further </a:t>
            </a:r>
            <a:r>
              <a:rPr lang="de-DE" altLang="de-DE" dirty="0">
                <a:latin typeface="Arial" panose="020B0604020202020204" pitchFamily="34" charset="0"/>
              </a:rPr>
              <a:t>Deutsche UNESCO-Kommission </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en-US" altLang="de-DE" dirty="0">
                <a:latin typeface="Arial" panose="020B0604020202020204" pitchFamily="34" charset="0"/>
              </a:rPr>
              <a:t>German Commission for UNESCO</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a:latin typeface="Arial" panose="020B0604020202020204" pitchFamily="34" charset="0"/>
              </a:rPr>
              <a:t>(2019, June 28). </a:t>
            </a:r>
            <a:r>
              <a:rPr lang="de-DE" altLang="de-DE" i="1" dirty="0">
                <a:latin typeface="Arial" panose="020B0604020202020204" pitchFamily="34" charset="0"/>
              </a:rPr>
              <a:t>Deutsche UNESCO-Kommission fordert Stärkung von Bildung für nachhaltige Entwicklung</a:t>
            </a:r>
            <a:r>
              <a:rPr lang="de-DE" altLang="de-DE" dirty="0">
                <a:latin typeface="Arial" panose="020B0604020202020204" pitchFamily="34" charset="0"/>
              </a:rPr>
              <a:t>. </a:t>
            </a:r>
            <a:r>
              <a:rPr lang="de-DE" altLang="de-DE" dirty="0">
                <a:latin typeface="Arial" panose="020B0604020202020204" pitchFamily="34" charset="0"/>
                <a:cs typeface="Arial" panose="020B0604020202020204" pitchFamily="34" charset="0"/>
              </a:rPr>
              <a:t>[</a:t>
            </a:r>
            <a:r>
              <a:rPr lang="en-US" altLang="de-DE" dirty="0">
                <a:latin typeface="Arial" panose="020B0604020202020204" pitchFamily="34" charset="0"/>
              </a:rPr>
              <a:t>German Commission for UNESCO calls for strengthening Education for Sustainable Development.</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a:latin typeface="Arial" panose="020B0604020202020204" pitchFamily="34" charset="0"/>
              </a:rPr>
              <a:t>https://www.unesco.de/bildung/mannheimer-appell-lernen-die-welt-zu-veraendern</a:t>
            </a:r>
          </a:p>
          <a:p>
            <a:pPr>
              <a:defRPr/>
            </a:pPr>
            <a:endParaRPr lang="de-DE" altLang="de-DE" dirty="0"/>
          </a:p>
        </p:txBody>
      </p:sp>
      <p:sp>
        <p:nvSpPr>
          <p:cNvPr id="30724" name="Foliennummernplatzhalter 3">
            <a:extLst>
              <a:ext uri="{FF2B5EF4-FFF2-40B4-BE49-F238E27FC236}">
                <a16:creationId xmlns:a16="http://schemas.microsoft.com/office/drawing/2014/main" id="{96F03A65-43FE-4DA6-AB25-0F45A460D4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589DD30-1FC2-4379-A052-EC197B3A0B9A}" type="slidenum">
              <a:rPr lang="de-DE" altLang="de-DE" smtClean="0"/>
              <a:pPr/>
              <a:t>10</a:t>
            </a:fld>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a:extLst>
              <a:ext uri="{FF2B5EF4-FFF2-40B4-BE49-F238E27FC236}">
                <a16:creationId xmlns:a16="http://schemas.microsoft.com/office/drawing/2014/main" id="{5AC0D495-C4E7-4330-94CD-9C25379657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izenplatzhalter 2">
            <a:extLst>
              <a:ext uri="{FF2B5EF4-FFF2-40B4-BE49-F238E27FC236}">
                <a16:creationId xmlns:a16="http://schemas.microsoft.com/office/drawing/2014/main" id="{25041F4C-1083-4CE6-8963-C067CE886D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dirty="0"/>
              <a:t>Sachs, J., Schmidt-Traub, G., Kroll, C., </a:t>
            </a:r>
            <a:r>
              <a:rPr lang="en-US" altLang="de-DE" dirty="0" err="1"/>
              <a:t>Lafortune</a:t>
            </a:r>
            <a:r>
              <a:rPr lang="en-US" altLang="de-DE" dirty="0"/>
              <a:t>, G. &amp; Fuller, G. (2019). </a:t>
            </a:r>
            <a:r>
              <a:rPr lang="en-US" altLang="de-DE" i="1" dirty="0"/>
              <a:t>Sustainable Development Report 2019</a:t>
            </a:r>
            <a:r>
              <a:rPr lang="en-US" altLang="de-DE" dirty="0"/>
              <a:t>. Bertelsmann Stiftung and Sustainable Development Solutions Network (SDSN).</a:t>
            </a:r>
          </a:p>
          <a:p>
            <a:endParaRPr lang="en-US" altLang="de-DE" dirty="0"/>
          </a:p>
          <a:p>
            <a:r>
              <a:rPr lang="de-DE" altLang="de-DE" dirty="0"/>
              <a:t>Image Source: The </a:t>
            </a:r>
            <a:r>
              <a:rPr lang="de-DE" altLang="de-DE" dirty="0" err="1"/>
              <a:t>Sustainable</a:t>
            </a:r>
            <a:r>
              <a:rPr lang="de-DE" altLang="de-DE" dirty="0"/>
              <a:t> Development Goals, </a:t>
            </a:r>
            <a:r>
              <a:rPr lang="de-DE" altLang="de-DE" dirty="0" err="1"/>
              <a:t>Unknown</a:t>
            </a:r>
            <a:r>
              <a:rPr lang="de-DE" altLang="de-DE" dirty="0"/>
              <a:t> </a:t>
            </a:r>
            <a:r>
              <a:rPr lang="de-DE" altLang="de-DE" dirty="0" err="1"/>
              <a:t>author</a:t>
            </a:r>
            <a:r>
              <a:rPr lang="de-DE" altLang="de-DE" dirty="0"/>
              <a:t>, Wikimedia Commons, https://commons.wikimedia.org/wiki/Commons:Licensing/de, https://commons.wikimedia.org/w/index.php?search=Sustainable+Development+Goals&amp;title=Special:MediaSearch&amp;go=Go&amp;type=image, </a:t>
            </a:r>
            <a:r>
              <a:rPr lang="en-US" altLang="de-DE" dirty="0"/>
              <a:t>Traced from </a:t>
            </a:r>
            <a:r>
              <a:rPr lang="en-US" sz="1200" kern="1200" dirty="0">
                <a:solidFill>
                  <a:schemeClr val="tx1"/>
                </a:solidFill>
                <a:effectLst/>
                <a:latin typeface="+mn-lt"/>
                <a:ea typeface="+mn-ea"/>
                <a:cs typeface="+mn-cs"/>
              </a:rPr>
              <a:t>File:Sustainable Development Goals.png</a:t>
            </a:r>
            <a:r>
              <a:rPr lang="en-US" altLang="de-DE" dirty="0"/>
              <a:t>, originally at un.org</a:t>
            </a:r>
            <a:endParaRPr lang="de-DE" altLang="de-DE" dirty="0"/>
          </a:p>
        </p:txBody>
      </p:sp>
      <p:sp>
        <p:nvSpPr>
          <p:cNvPr id="32772" name="Foliennummernplatzhalter 3">
            <a:extLst>
              <a:ext uri="{FF2B5EF4-FFF2-40B4-BE49-F238E27FC236}">
                <a16:creationId xmlns:a16="http://schemas.microsoft.com/office/drawing/2014/main" id="{88FF7B1D-6917-430A-BBC5-6369068FE0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4061D61-9566-4F5E-BC21-4EBAE92EDC7B}" type="slidenum">
              <a:rPr lang="de-DE" altLang="de-DE" smtClean="0"/>
              <a:pPr/>
              <a:t>11</a:t>
            </a:fld>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a:extLst>
              <a:ext uri="{FF2B5EF4-FFF2-40B4-BE49-F238E27FC236}">
                <a16:creationId xmlns:a16="http://schemas.microsoft.com/office/drawing/2014/main" id="{86B0E35A-ACD9-4DF7-8D7B-FBA93FE175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izenplatzhalter 2">
            <a:extLst>
              <a:ext uri="{FF2B5EF4-FFF2-40B4-BE49-F238E27FC236}">
                <a16:creationId xmlns:a16="http://schemas.microsoft.com/office/drawing/2014/main" id="{D2B5C0B0-84F0-4F3F-938D-9CB1A35B42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dirty="0"/>
              <a:t>Bundesministerium für Bildung und Forschung </a:t>
            </a:r>
            <a:r>
              <a:rPr lang="de-DE" altLang="de-DE" dirty="0">
                <a:latin typeface="Arial" panose="020B0604020202020204" pitchFamily="34" charset="0"/>
                <a:cs typeface="Arial" panose="020B0604020202020204" pitchFamily="34" charset="0"/>
              </a:rPr>
              <a:t>[</a:t>
            </a:r>
            <a:r>
              <a:rPr lang="en-US" altLang="de-DE" dirty="0"/>
              <a:t>Federal Ministry of Education and Research</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en-US" altLang="de-DE" dirty="0"/>
              <a:t> </a:t>
            </a:r>
            <a:r>
              <a:rPr lang="de-DE" altLang="de-DE" dirty="0"/>
              <a:t>(BMBF) (n. d.-a). </a:t>
            </a:r>
            <a:r>
              <a:rPr lang="de-DE" altLang="de-DE" i="1" dirty="0"/>
              <a:t>Was ist BNE?. </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de-DE" altLang="de-DE" dirty="0" err="1">
                <a:latin typeface="Verdana" panose="020B0604030504040204" pitchFamily="34" charset="0"/>
                <a:ea typeface="Verdana" panose="020B0604030504040204" pitchFamily="34" charset="0"/>
                <a:cs typeface="Verdana" panose="020B0604030504040204" pitchFamily="34" charset="0"/>
              </a:rPr>
              <a:t>What</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err="1">
                <a:latin typeface="Verdana" panose="020B0604030504040204" pitchFamily="34" charset="0"/>
                <a:ea typeface="Verdana" panose="020B0604030504040204" pitchFamily="34" charset="0"/>
                <a:cs typeface="Verdana" panose="020B0604030504040204" pitchFamily="34" charset="0"/>
              </a:rPr>
              <a:t>is</a:t>
            </a:r>
            <a:r>
              <a:rPr lang="de-DE" altLang="de-DE" dirty="0">
                <a:latin typeface="Verdana" panose="020B0604030504040204" pitchFamily="34" charset="0"/>
                <a:ea typeface="Verdana" panose="020B0604030504040204" pitchFamily="34" charset="0"/>
                <a:cs typeface="Verdana" panose="020B0604030504040204" pitchFamily="34" charset="0"/>
              </a:rPr>
              <a:t> ESD?] </a:t>
            </a:r>
            <a:r>
              <a:rPr lang="de-DE" altLang="de-DE" dirty="0"/>
              <a:t>https://www.bne-portal.de/bne/de/einstieg/was-ist-bne/was-ist-bne</a:t>
            </a:r>
            <a:endParaRPr lang="de-DE" altLang="de-DE" dirty="0">
              <a:latin typeface="Verdana" panose="020B0604030504040204" pitchFamily="34" charset="0"/>
              <a:ea typeface="Verdana" panose="020B0604030504040204" pitchFamily="34" charset="0"/>
              <a:cs typeface="Verdana" panose="020B0604030504040204" pitchFamily="34" charset="0"/>
            </a:endParaRPr>
          </a:p>
          <a:p>
            <a:endParaRPr lang="de-DE" altLang="de-DE" dirty="0"/>
          </a:p>
          <a:p>
            <a:r>
              <a:rPr lang="de-DE" altLang="de-DE" dirty="0"/>
              <a:t>Gütesiegelverbund Weiterbildung e.V. </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en-US" altLang="de-DE" dirty="0"/>
              <a:t>Quality Seal Association for Continuing Education</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a:t>(n. d.). Professionalisierung und Qualitätsentwicklung. Support für die Praxis der außerschulischen BNE-Bildungsarbeit. </a:t>
            </a:r>
            <a:r>
              <a:rPr lang="de-DE" altLang="de-DE" dirty="0">
                <a:latin typeface="Arial" panose="020B0604020202020204" pitchFamily="34" charset="0"/>
                <a:cs typeface="Arial" panose="020B0604020202020204" pitchFamily="34" charset="0"/>
              </a:rPr>
              <a:t>[</a:t>
            </a:r>
            <a:r>
              <a:rPr lang="en-US" altLang="de-DE" dirty="0" err="1"/>
              <a:t>Professionalisation</a:t>
            </a:r>
            <a:r>
              <a:rPr lang="en-US" altLang="de-DE" dirty="0"/>
              <a:t> and quality development. Support for the practice of extracurricular ESD educational work.</a:t>
            </a:r>
            <a:r>
              <a:rPr lang="de-DE" altLang="de-DE" dirty="0">
                <a:latin typeface="Verdana" panose="020B0604030504040204" pitchFamily="34" charset="0"/>
                <a:ea typeface="Verdana" panose="020B0604030504040204" pitchFamily="34" charset="0"/>
                <a:cs typeface="Arial" panose="020B0604020202020204" pitchFamily="34" charset="0"/>
              </a:rPr>
              <a:t>] </a:t>
            </a:r>
            <a:r>
              <a:rPr lang="de-DE" altLang="de-DE" dirty="0">
                <a:hlinkClick r:id="rId3"/>
              </a:rPr>
              <a:t>https://guetesiegelverbund.de/bne/rund-um-bne/</a:t>
            </a:r>
            <a:endParaRPr lang="de-DE" altLang="de-DE" dirty="0"/>
          </a:p>
          <a:p>
            <a:endParaRPr lang="de-DE" altLang="de-DE" dirty="0"/>
          </a:p>
          <a:p>
            <a:r>
              <a:rPr lang="de-DE" altLang="de-DE" dirty="0"/>
              <a:t>Kehren, Y. (2016). </a:t>
            </a:r>
            <a:r>
              <a:rPr lang="de-DE" altLang="de-DE" i="1" dirty="0"/>
              <a:t>Bildung für nachhaltige Entwicklung. Zur Kritik eines pädagogischen Programms</a:t>
            </a:r>
            <a:r>
              <a:rPr lang="de-DE" altLang="de-DE" dirty="0"/>
              <a:t>. </a:t>
            </a:r>
            <a:r>
              <a:rPr lang="de-DE" altLang="de-DE" dirty="0">
                <a:latin typeface="Verdana" panose="020B0604030504040204" pitchFamily="34" charset="0"/>
                <a:ea typeface="Verdana" panose="020B0604030504040204" pitchFamily="34" charset="0"/>
                <a:cs typeface="Verdana" panose="020B0604030504040204" pitchFamily="34" charset="0"/>
              </a:rPr>
              <a:t>[</a:t>
            </a:r>
            <a:r>
              <a:rPr lang="en-US" altLang="de-DE" dirty="0">
                <a:latin typeface="Verdana" panose="020B0604030504040204" pitchFamily="34" charset="0"/>
                <a:ea typeface="Verdana" panose="020B0604030504040204" pitchFamily="34" charset="0"/>
                <a:cs typeface="Verdana" panose="020B0604030504040204" pitchFamily="34" charset="0"/>
              </a:rPr>
              <a:t>Education for Sustainable Development: on the critique of a pedagogical </a:t>
            </a:r>
            <a:r>
              <a:rPr lang="en-US" altLang="de-DE" dirty="0" err="1">
                <a:latin typeface="Verdana" panose="020B0604030504040204" pitchFamily="34" charset="0"/>
                <a:ea typeface="Verdana" panose="020B0604030504040204" pitchFamily="34" charset="0"/>
                <a:cs typeface="Verdana" panose="020B0604030504040204" pitchFamily="34" charset="0"/>
              </a:rPr>
              <a:t>programme</a:t>
            </a:r>
            <a:r>
              <a:rPr lang="en-US" altLang="de-DE" dirty="0">
                <a:latin typeface="Verdana" panose="020B0604030504040204" pitchFamily="34" charset="0"/>
                <a:ea typeface="Verdana" panose="020B0604030504040204" pitchFamily="34" charset="0"/>
                <a:cs typeface="Verdana" panose="020B0604030504040204" pitchFamily="34" charset="0"/>
              </a:rPr>
              <a:t>.</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a:t>Schneider Verlag Hohengehren.</a:t>
            </a:r>
          </a:p>
          <a:p>
            <a:endParaRPr lang="de-DE" altLang="de-DE" dirty="0">
              <a:latin typeface="Verdana" panose="020B0604030504040204" pitchFamily="34" charset="0"/>
              <a:ea typeface="Verdana" panose="020B0604030504040204" pitchFamily="34" charset="0"/>
              <a:cs typeface="Verdana" panose="020B0604030504040204" pitchFamily="34" charset="0"/>
            </a:endParaRPr>
          </a:p>
          <a:p>
            <a:r>
              <a:rPr lang="en-US" altLang="de-DE" dirty="0"/>
              <a:t>ESD is an educational mandate with the aim of anchoring sustainability, or sustainable development, as a guiding principle in all areas of education, so that global problems such as overexploitation of nature, climate change or poverty can be solved</a:t>
            </a:r>
            <a:r>
              <a:rPr lang="de-DE" altLang="de-DE" dirty="0"/>
              <a:t> (Kehren, 2016, p. 106; BMBF, n. d.-a). </a:t>
            </a:r>
          </a:p>
          <a:p>
            <a:r>
              <a:rPr lang="en-US" altLang="de-DE" dirty="0"/>
              <a:t>In the UN Decade of </a:t>
            </a:r>
            <a:r>
              <a:rPr lang="en-US" altLang="de-DE" i="1" dirty="0"/>
              <a:t>Education for Sustainable Development</a:t>
            </a:r>
            <a:r>
              <a:rPr lang="en-US" altLang="de-DE" dirty="0"/>
              <a:t>, people around the world got involved to investigate how this project can actually be implemented in education systems. This led to the development of the ESD education campaign, which has lasted beyond the UN Decade and aims to empower people to think and act in a sustainable way. The campaign is based on the </a:t>
            </a:r>
            <a:r>
              <a:rPr lang="en-US" altLang="de-DE" dirty="0" err="1"/>
              <a:t>realisation</a:t>
            </a:r>
            <a:r>
              <a:rPr lang="en-US" altLang="de-DE" dirty="0"/>
              <a:t> that the current way of living and doing business cannot be continued without causing a (worldwide) increase in ecological, economic and social risks and injustices. The aim is therefore to enable people to understand and influence the impact of their own actions on the world </a:t>
            </a:r>
            <a:r>
              <a:rPr lang="de-DE" altLang="de-DE" dirty="0"/>
              <a:t>(BMBF, n. d.-a).</a:t>
            </a:r>
          </a:p>
          <a:p>
            <a:endParaRPr lang="de-DE" altLang="de-DE" dirty="0"/>
          </a:p>
          <a:p>
            <a:r>
              <a:rPr lang="de-DE" altLang="de-DE" dirty="0">
                <a:latin typeface="Verdana" panose="020B0604030504040204" pitchFamily="34" charset="0"/>
                <a:ea typeface="Verdana" panose="020B0604030504040204" pitchFamily="34" charset="0"/>
                <a:cs typeface="Verdana" panose="020B0604030504040204" pitchFamily="34" charset="0"/>
              </a:rPr>
              <a:t>Image Source: </a:t>
            </a:r>
            <a:r>
              <a:rPr lang="de-DE" altLang="de-DE" dirty="0" err="1">
                <a:latin typeface="Verdana" panose="020B0604030504040204" pitchFamily="34" charset="0"/>
                <a:ea typeface="Verdana" panose="020B0604030504040204" pitchFamily="34" charset="0"/>
                <a:cs typeface="Verdana" panose="020B0604030504040204" pitchFamily="34" charset="0"/>
              </a:rPr>
              <a:t>Naturaleza</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err="1">
                <a:latin typeface="Verdana" panose="020B0604030504040204" pitchFamily="34" charset="0"/>
                <a:ea typeface="Verdana" panose="020B0604030504040204" pitchFamily="34" charset="0"/>
                <a:cs typeface="Verdana" panose="020B0604030504040204" pitchFamily="34" charset="0"/>
              </a:rPr>
              <a:t>tierra</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err="1">
                <a:latin typeface="Verdana" panose="020B0604030504040204" pitchFamily="34" charset="0"/>
                <a:ea typeface="Verdana" panose="020B0604030504040204" pitchFamily="34" charset="0"/>
                <a:cs typeface="Verdana" panose="020B0604030504040204" pitchFamily="34" charset="0"/>
              </a:rPr>
              <a:t>sustentabilidad</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err="1">
                <a:latin typeface="Verdana" panose="020B0604030504040204" pitchFamily="34" charset="0"/>
                <a:ea typeface="Verdana" panose="020B0604030504040204" pitchFamily="34" charset="0"/>
                <a:cs typeface="Verdana" panose="020B0604030504040204" pitchFamily="34" charset="0"/>
              </a:rPr>
              <a:t>Annacapictures</a:t>
            </a:r>
            <a:r>
              <a:rPr lang="de-DE" altLang="de-DE" dirty="0">
                <a:latin typeface="Verdana" panose="020B0604030504040204" pitchFamily="34" charset="0"/>
                <a:ea typeface="Verdana" panose="020B0604030504040204" pitchFamily="34" charset="0"/>
                <a:cs typeface="Verdana" panose="020B0604030504040204" pitchFamily="34" charset="0"/>
              </a:rPr>
              <a:t>, </a:t>
            </a:r>
            <a:r>
              <a:rPr lang="de-DE" altLang="de-DE" dirty="0" err="1">
                <a:latin typeface="Verdana" panose="020B0604030504040204" pitchFamily="34" charset="0"/>
                <a:ea typeface="Verdana" panose="020B0604030504040204" pitchFamily="34" charset="0"/>
                <a:cs typeface="Verdana" panose="020B0604030504040204" pitchFamily="34" charset="0"/>
              </a:rPr>
              <a:t>Pixabay</a:t>
            </a:r>
            <a:r>
              <a:rPr lang="de-DE" altLang="de-DE" dirty="0">
                <a:latin typeface="Verdana" panose="020B0604030504040204" pitchFamily="34" charset="0"/>
                <a:ea typeface="Verdana" panose="020B0604030504040204" pitchFamily="34" charset="0"/>
                <a:cs typeface="Verdana" panose="020B0604030504040204" pitchFamily="34" charset="0"/>
              </a:rPr>
              <a:t>, https://pixabay.com/es/service/license/, https://pixabay.com/es/photos/naturaleza-tierra-sustentabilidad-3289812/</a:t>
            </a:r>
            <a:endParaRPr lang="de-DE" altLang="de-DE" dirty="0"/>
          </a:p>
          <a:p>
            <a:endParaRPr lang="de-DE" altLang="de-DE" dirty="0"/>
          </a:p>
        </p:txBody>
      </p:sp>
      <p:sp>
        <p:nvSpPr>
          <p:cNvPr id="34820" name="Foliennummernplatzhalter 3">
            <a:extLst>
              <a:ext uri="{FF2B5EF4-FFF2-40B4-BE49-F238E27FC236}">
                <a16:creationId xmlns:a16="http://schemas.microsoft.com/office/drawing/2014/main" id="{4DCB2288-7157-4926-9B91-ACFCDA6607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895DC3D-7BBD-4FD1-8D73-4E32D1103F54}" type="slidenum">
              <a:rPr lang="de-DE" altLang="de-DE" smtClean="0"/>
              <a:pPr/>
              <a:t>12</a:t>
            </a:fld>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a:extLst>
              <a:ext uri="{FF2B5EF4-FFF2-40B4-BE49-F238E27FC236}">
                <a16:creationId xmlns:a16="http://schemas.microsoft.com/office/drawing/2014/main" id="{06156178-576F-4CCB-8199-21C60A83D8C0}"/>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74B524B0-25FD-4A2E-82EF-2BDC91D08FC4}"/>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9CF686E4-E165-4197-A217-366E71150ED1}"/>
              </a:ext>
            </a:extLst>
          </p:cNvPr>
          <p:cNvSpPr>
            <a:spLocks noGrp="1"/>
          </p:cNvSpPr>
          <p:nvPr>
            <p:ph type="sldNum" sz="quarter" idx="12"/>
          </p:nvPr>
        </p:nvSpPr>
        <p:spPr>
          <a:xfrm>
            <a:off x="5292725" y="4767263"/>
            <a:ext cx="2057400" cy="274637"/>
          </a:xfrm>
        </p:spPr>
        <p:txBody>
          <a:bodyPr/>
          <a:lstStyle>
            <a:lvl1pPr>
              <a:defRPr/>
            </a:lvl1pPr>
          </a:lstStyle>
          <a:p>
            <a:pPr>
              <a:defRPr/>
            </a:pPr>
            <a:fld id="{D0C453BF-4DAE-4BFE-8282-97CB6196940E}" type="slidenum">
              <a:rPr lang="de-DE" altLang="de-DE"/>
              <a:pPr>
                <a:defRPr/>
              </a:pPr>
              <a:t>‹Nr.›</a:t>
            </a:fld>
            <a:endParaRPr lang="de-DE" altLang="de-DE"/>
          </a:p>
        </p:txBody>
      </p:sp>
    </p:spTree>
    <p:extLst>
      <p:ext uri="{BB962C8B-B14F-4D97-AF65-F5344CB8AC3E}">
        <p14:creationId xmlns:p14="http://schemas.microsoft.com/office/powerpoint/2010/main" val="1908885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D640DDB7-DBA3-4B55-A514-47F9C59FAE97}"/>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E7E5DB5A-7482-4CD5-8DF6-ED0BE1BF6B24}"/>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3FABE324-56EA-429E-A445-2E351252AE79}"/>
              </a:ext>
            </a:extLst>
          </p:cNvPr>
          <p:cNvSpPr>
            <a:spLocks noGrp="1"/>
          </p:cNvSpPr>
          <p:nvPr>
            <p:ph type="sldNum" sz="quarter" idx="12"/>
          </p:nvPr>
        </p:nvSpPr>
        <p:spPr/>
        <p:txBody>
          <a:bodyPr/>
          <a:lstStyle>
            <a:lvl1pPr>
              <a:defRPr/>
            </a:lvl1pPr>
          </a:lstStyle>
          <a:p>
            <a:pPr>
              <a:defRPr/>
            </a:pPr>
            <a:fld id="{CE0B9BDE-8263-40B6-8626-1838B6E230E1}" type="slidenum">
              <a:rPr lang="de-DE" altLang="de-DE"/>
              <a:pPr>
                <a:defRPr/>
              </a:pPr>
              <a:t>‹Nr.›</a:t>
            </a:fld>
            <a:endParaRPr lang="de-DE" altLang="de-DE"/>
          </a:p>
        </p:txBody>
      </p:sp>
    </p:spTree>
    <p:extLst>
      <p:ext uri="{BB962C8B-B14F-4D97-AF65-F5344CB8AC3E}">
        <p14:creationId xmlns:p14="http://schemas.microsoft.com/office/powerpoint/2010/main" val="315252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83CABD67-DE38-4B7D-A1E4-A9C66A5B38A8}"/>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366BBCC8-50A4-4015-AB75-D1719DD3C8F5}"/>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184EED72-7811-4637-A731-F522EAB1034B}"/>
              </a:ext>
            </a:extLst>
          </p:cNvPr>
          <p:cNvSpPr>
            <a:spLocks noGrp="1"/>
          </p:cNvSpPr>
          <p:nvPr>
            <p:ph type="sldNum" sz="quarter" idx="12"/>
          </p:nvPr>
        </p:nvSpPr>
        <p:spPr/>
        <p:txBody>
          <a:bodyPr/>
          <a:lstStyle>
            <a:lvl1pPr>
              <a:defRPr/>
            </a:lvl1pPr>
          </a:lstStyle>
          <a:p>
            <a:pPr>
              <a:defRPr/>
            </a:pPr>
            <a:fld id="{6042815E-AE33-46BC-BE5D-BB4CE515E32E}" type="slidenum">
              <a:rPr lang="de-DE" altLang="de-DE"/>
              <a:pPr>
                <a:defRPr/>
              </a:pPr>
              <a:t>‹Nr.›</a:t>
            </a:fld>
            <a:endParaRPr lang="de-DE" altLang="de-DE"/>
          </a:p>
        </p:txBody>
      </p:sp>
    </p:spTree>
    <p:extLst>
      <p:ext uri="{BB962C8B-B14F-4D97-AF65-F5344CB8AC3E}">
        <p14:creationId xmlns:p14="http://schemas.microsoft.com/office/powerpoint/2010/main" val="2044370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405FEC43-EDD7-4B9E-8E8C-6E47DCB7475C}"/>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457659E8-32AC-4A69-B35E-574F8C019B4E}"/>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E582121C-A7A3-435F-A7AE-91C08C95E42C}"/>
              </a:ext>
            </a:extLst>
          </p:cNvPr>
          <p:cNvSpPr>
            <a:spLocks noGrp="1"/>
          </p:cNvSpPr>
          <p:nvPr>
            <p:ph type="sldNum" sz="quarter" idx="12"/>
          </p:nvPr>
        </p:nvSpPr>
        <p:spPr/>
        <p:txBody>
          <a:bodyPr/>
          <a:lstStyle>
            <a:lvl1pPr>
              <a:defRPr/>
            </a:lvl1pPr>
          </a:lstStyle>
          <a:p>
            <a:pPr>
              <a:defRPr/>
            </a:pPr>
            <a:fld id="{A10CF342-D7D7-456B-8ADF-9BF70E3CCAFF}" type="slidenum">
              <a:rPr lang="de-DE" altLang="de-DE"/>
              <a:pPr>
                <a:defRPr/>
              </a:pPr>
              <a:t>‹Nr.›</a:t>
            </a:fld>
            <a:endParaRPr lang="de-DE" altLang="de-DE"/>
          </a:p>
        </p:txBody>
      </p:sp>
    </p:spTree>
    <p:extLst>
      <p:ext uri="{BB962C8B-B14F-4D97-AF65-F5344CB8AC3E}">
        <p14:creationId xmlns:p14="http://schemas.microsoft.com/office/powerpoint/2010/main" val="409252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0194022B-9F9D-49BD-B70B-0A5331B8A6D7}"/>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5B202B35-0859-4B2A-A356-936BD10C430E}"/>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4482CE62-782C-49CB-913E-4CBA7CB455D1}"/>
              </a:ext>
            </a:extLst>
          </p:cNvPr>
          <p:cNvSpPr>
            <a:spLocks noGrp="1"/>
          </p:cNvSpPr>
          <p:nvPr>
            <p:ph type="sldNum" sz="quarter" idx="12"/>
          </p:nvPr>
        </p:nvSpPr>
        <p:spPr/>
        <p:txBody>
          <a:bodyPr/>
          <a:lstStyle>
            <a:lvl1pPr>
              <a:defRPr/>
            </a:lvl1pPr>
          </a:lstStyle>
          <a:p>
            <a:pPr>
              <a:defRPr/>
            </a:pPr>
            <a:fld id="{FA7601B2-31F5-4BCE-A644-572980510F08}" type="slidenum">
              <a:rPr lang="de-DE" altLang="de-DE"/>
              <a:pPr>
                <a:defRPr/>
              </a:pPr>
              <a:t>‹Nr.›</a:t>
            </a:fld>
            <a:endParaRPr lang="de-DE" altLang="de-DE"/>
          </a:p>
        </p:txBody>
      </p:sp>
    </p:spTree>
    <p:extLst>
      <p:ext uri="{BB962C8B-B14F-4D97-AF65-F5344CB8AC3E}">
        <p14:creationId xmlns:p14="http://schemas.microsoft.com/office/powerpoint/2010/main" val="2187783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e-DE"/>
              <a:t>Mastertextformat bearbeiten
Zweite Ebene
Dritte Ebene
Vierte Ebene
Fünfte Ebene</a:t>
            </a:r>
            <a:endParaRPr lang="en-US" dirty="0"/>
          </a:p>
        </p:txBody>
      </p:sp>
      <p:sp>
        <p:nvSpPr>
          <p:cNvPr id="5" name="Date Placeholder 4">
            <a:extLst>
              <a:ext uri="{FF2B5EF4-FFF2-40B4-BE49-F238E27FC236}">
                <a16:creationId xmlns:a16="http://schemas.microsoft.com/office/drawing/2014/main" id="{05724B22-9685-4E56-A0BF-C9F8B9DE0F82}"/>
              </a:ext>
            </a:extLst>
          </p:cNvPr>
          <p:cNvSpPr>
            <a:spLocks noGrp="1"/>
          </p:cNvSpPr>
          <p:nvPr>
            <p:ph type="dt" sz="half" idx="10"/>
          </p:nvPr>
        </p:nvSpPr>
        <p:spPr/>
        <p:txBody>
          <a:bodyPr/>
          <a:lstStyle>
            <a:lvl1pPr>
              <a:defRPr/>
            </a:lvl1pPr>
          </a:lstStyle>
          <a:p>
            <a:pPr>
              <a:defRPr/>
            </a:pPr>
            <a:endParaRPr lang="de-DE" altLang="de-DE"/>
          </a:p>
        </p:txBody>
      </p:sp>
      <p:sp>
        <p:nvSpPr>
          <p:cNvPr id="6" name="Footer Placeholder 5">
            <a:extLst>
              <a:ext uri="{FF2B5EF4-FFF2-40B4-BE49-F238E27FC236}">
                <a16:creationId xmlns:a16="http://schemas.microsoft.com/office/drawing/2014/main" id="{B389306E-705E-40A5-81DA-78520A4C269D}"/>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7" name="Slide Number Placeholder 6">
            <a:extLst>
              <a:ext uri="{FF2B5EF4-FFF2-40B4-BE49-F238E27FC236}">
                <a16:creationId xmlns:a16="http://schemas.microsoft.com/office/drawing/2014/main" id="{0AC66A72-45A4-4359-92FF-42CE1E30BFCB}"/>
              </a:ext>
            </a:extLst>
          </p:cNvPr>
          <p:cNvSpPr>
            <a:spLocks noGrp="1"/>
          </p:cNvSpPr>
          <p:nvPr>
            <p:ph type="sldNum" sz="quarter" idx="12"/>
          </p:nvPr>
        </p:nvSpPr>
        <p:spPr/>
        <p:txBody>
          <a:bodyPr/>
          <a:lstStyle>
            <a:lvl1pPr>
              <a:defRPr/>
            </a:lvl1pPr>
          </a:lstStyle>
          <a:p>
            <a:pPr>
              <a:defRPr/>
            </a:pPr>
            <a:fld id="{C0E1200A-44FF-4370-997E-92A653B10006}" type="slidenum">
              <a:rPr lang="de-DE" altLang="de-DE"/>
              <a:pPr>
                <a:defRPr/>
              </a:pPr>
              <a:t>‹Nr.›</a:t>
            </a:fld>
            <a:endParaRPr lang="de-DE" altLang="de-DE"/>
          </a:p>
        </p:txBody>
      </p:sp>
    </p:spTree>
    <p:extLst>
      <p:ext uri="{BB962C8B-B14F-4D97-AF65-F5344CB8AC3E}">
        <p14:creationId xmlns:p14="http://schemas.microsoft.com/office/powerpoint/2010/main" val="2170207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29842" y="1878806"/>
            <a:ext cx="3868340" cy="2763441"/>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4629150" y="1878806"/>
            <a:ext cx="3887391" cy="2763441"/>
          </a:xfrm>
        </p:spPr>
        <p:txBody>
          <a:bodyPr/>
          <a:lstStyle/>
          <a:p>
            <a:pPr lvl="0"/>
            <a:r>
              <a:rPr lang="de-DE"/>
              <a:t>Mastertextformat bearbeiten
Zweite Ebene
Dritte Ebene
Vierte Ebene
Fünfte Ebene</a:t>
            </a:r>
            <a:endParaRPr lang="en-US" dirty="0"/>
          </a:p>
        </p:txBody>
      </p:sp>
      <p:sp>
        <p:nvSpPr>
          <p:cNvPr id="7" name="Date Placeholder 6">
            <a:extLst>
              <a:ext uri="{FF2B5EF4-FFF2-40B4-BE49-F238E27FC236}">
                <a16:creationId xmlns:a16="http://schemas.microsoft.com/office/drawing/2014/main" id="{08A3EA23-84FF-4177-BD3B-E3971876E072}"/>
              </a:ext>
            </a:extLst>
          </p:cNvPr>
          <p:cNvSpPr>
            <a:spLocks noGrp="1"/>
          </p:cNvSpPr>
          <p:nvPr>
            <p:ph type="dt" sz="half" idx="10"/>
          </p:nvPr>
        </p:nvSpPr>
        <p:spPr/>
        <p:txBody>
          <a:bodyPr/>
          <a:lstStyle>
            <a:lvl1pPr>
              <a:defRPr/>
            </a:lvl1pPr>
          </a:lstStyle>
          <a:p>
            <a:pPr>
              <a:defRPr/>
            </a:pPr>
            <a:endParaRPr lang="de-DE" altLang="de-DE"/>
          </a:p>
        </p:txBody>
      </p:sp>
      <p:sp>
        <p:nvSpPr>
          <p:cNvPr id="8" name="Footer Placeholder 7">
            <a:extLst>
              <a:ext uri="{FF2B5EF4-FFF2-40B4-BE49-F238E27FC236}">
                <a16:creationId xmlns:a16="http://schemas.microsoft.com/office/drawing/2014/main" id="{3B8AF462-4F97-4855-B9A0-D3B908B3506F}"/>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9" name="Slide Number Placeholder 8">
            <a:extLst>
              <a:ext uri="{FF2B5EF4-FFF2-40B4-BE49-F238E27FC236}">
                <a16:creationId xmlns:a16="http://schemas.microsoft.com/office/drawing/2014/main" id="{87C97DF0-7529-43B1-AD64-CE7CEAC2E845}"/>
              </a:ext>
            </a:extLst>
          </p:cNvPr>
          <p:cNvSpPr>
            <a:spLocks noGrp="1"/>
          </p:cNvSpPr>
          <p:nvPr>
            <p:ph type="sldNum" sz="quarter" idx="12"/>
          </p:nvPr>
        </p:nvSpPr>
        <p:spPr/>
        <p:txBody>
          <a:bodyPr/>
          <a:lstStyle>
            <a:lvl1pPr>
              <a:defRPr/>
            </a:lvl1pPr>
          </a:lstStyle>
          <a:p>
            <a:pPr>
              <a:defRPr/>
            </a:pPr>
            <a:fld id="{4A5AF5A5-D865-4486-B1E0-F06AB1E3267A}" type="slidenum">
              <a:rPr lang="de-DE" altLang="de-DE"/>
              <a:pPr>
                <a:defRPr/>
              </a:pPr>
              <a:t>‹Nr.›</a:t>
            </a:fld>
            <a:endParaRPr lang="de-DE" altLang="de-DE"/>
          </a:p>
        </p:txBody>
      </p:sp>
    </p:spTree>
    <p:extLst>
      <p:ext uri="{BB962C8B-B14F-4D97-AF65-F5344CB8AC3E}">
        <p14:creationId xmlns:p14="http://schemas.microsoft.com/office/powerpoint/2010/main" val="1242921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a:extLst>
              <a:ext uri="{FF2B5EF4-FFF2-40B4-BE49-F238E27FC236}">
                <a16:creationId xmlns:a16="http://schemas.microsoft.com/office/drawing/2014/main" id="{3F1F9A0F-20C8-4AE5-B178-625AC7E69B0F}"/>
              </a:ext>
            </a:extLst>
          </p:cNvPr>
          <p:cNvSpPr>
            <a:spLocks noGrp="1"/>
          </p:cNvSpPr>
          <p:nvPr>
            <p:ph type="dt" sz="half" idx="10"/>
          </p:nvPr>
        </p:nvSpPr>
        <p:spPr/>
        <p:txBody>
          <a:bodyPr/>
          <a:lstStyle>
            <a:lvl1pPr>
              <a:defRPr/>
            </a:lvl1pPr>
          </a:lstStyle>
          <a:p>
            <a:pPr>
              <a:defRPr/>
            </a:pPr>
            <a:endParaRPr lang="de-DE" altLang="de-DE"/>
          </a:p>
        </p:txBody>
      </p:sp>
      <p:sp>
        <p:nvSpPr>
          <p:cNvPr id="4" name="Footer Placeholder 3">
            <a:extLst>
              <a:ext uri="{FF2B5EF4-FFF2-40B4-BE49-F238E27FC236}">
                <a16:creationId xmlns:a16="http://schemas.microsoft.com/office/drawing/2014/main" id="{2B0A4AE8-06C9-4C1E-AD9C-389E620F5BEB}"/>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5" name="Slide Number Placeholder 4">
            <a:extLst>
              <a:ext uri="{FF2B5EF4-FFF2-40B4-BE49-F238E27FC236}">
                <a16:creationId xmlns:a16="http://schemas.microsoft.com/office/drawing/2014/main" id="{D0616899-E44C-4AF9-BCCA-4173643AB8B2}"/>
              </a:ext>
            </a:extLst>
          </p:cNvPr>
          <p:cNvSpPr>
            <a:spLocks noGrp="1"/>
          </p:cNvSpPr>
          <p:nvPr>
            <p:ph type="sldNum" sz="quarter" idx="12"/>
          </p:nvPr>
        </p:nvSpPr>
        <p:spPr/>
        <p:txBody>
          <a:bodyPr/>
          <a:lstStyle>
            <a:lvl1pPr>
              <a:defRPr/>
            </a:lvl1pPr>
          </a:lstStyle>
          <a:p>
            <a:pPr>
              <a:defRPr/>
            </a:pPr>
            <a:fld id="{F04D50D8-383F-449E-ADFA-176DCEE74D06}" type="slidenum">
              <a:rPr lang="de-DE" altLang="de-DE"/>
              <a:pPr>
                <a:defRPr/>
              </a:pPr>
              <a:t>‹Nr.›</a:t>
            </a:fld>
            <a:endParaRPr lang="de-DE" altLang="de-DE"/>
          </a:p>
        </p:txBody>
      </p:sp>
    </p:spTree>
    <p:extLst>
      <p:ext uri="{BB962C8B-B14F-4D97-AF65-F5344CB8AC3E}">
        <p14:creationId xmlns:p14="http://schemas.microsoft.com/office/powerpoint/2010/main" val="1220235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5FA601-9D98-48F6-ABA7-FAFFEB18F365}"/>
              </a:ext>
            </a:extLst>
          </p:cNvPr>
          <p:cNvSpPr>
            <a:spLocks noGrp="1"/>
          </p:cNvSpPr>
          <p:nvPr>
            <p:ph type="dt" sz="half" idx="10"/>
          </p:nvPr>
        </p:nvSpPr>
        <p:spPr/>
        <p:txBody>
          <a:bodyPr/>
          <a:lstStyle>
            <a:lvl1pPr>
              <a:defRPr/>
            </a:lvl1pPr>
          </a:lstStyle>
          <a:p>
            <a:pPr>
              <a:defRPr/>
            </a:pPr>
            <a:endParaRPr lang="de-DE" altLang="de-DE"/>
          </a:p>
        </p:txBody>
      </p:sp>
      <p:sp>
        <p:nvSpPr>
          <p:cNvPr id="3" name="Footer Placeholder 2">
            <a:extLst>
              <a:ext uri="{FF2B5EF4-FFF2-40B4-BE49-F238E27FC236}">
                <a16:creationId xmlns:a16="http://schemas.microsoft.com/office/drawing/2014/main" id="{595C1724-2C13-4069-8710-0543F0B18CBB}"/>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4" name="Slide Number Placeholder 3">
            <a:extLst>
              <a:ext uri="{FF2B5EF4-FFF2-40B4-BE49-F238E27FC236}">
                <a16:creationId xmlns:a16="http://schemas.microsoft.com/office/drawing/2014/main" id="{D3A8BA84-0494-44FB-A9AF-3EC3096DF582}"/>
              </a:ext>
            </a:extLst>
          </p:cNvPr>
          <p:cNvSpPr>
            <a:spLocks noGrp="1"/>
          </p:cNvSpPr>
          <p:nvPr>
            <p:ph type="sldNum" sz="quarter" idx="12"/>
          </p:nvPr>
        </p:nvSpPr>
        <p:spPr/>
        <p:txBody>
          <a:bodyPr/>
          <a:lstStyle>
            <a:lvl1pPr>
              <a:defRPr/>
            </a:lvl1pPr>
          </a:lstStyle>
          <a:p>
            <a:pPr>
              <a:defRPr/>
            </a:pPr>
            <a:fld id="{673842C6-1B49-4717-9001-EC0CE0F73069}" type="slidenum">
              <a:rPr lang="de-DE" altLang="de-DE"/>
              <a:pPr>
                <a:defRPr/>
              </a:pPr>
              <a:t>‹Nr.›</a:t>
            </a:fld>
            <a:endParaRPr lang="de-DE" altLang="de-DE"/>
          </a:p>
        </p:txBody>
      </p:sp>
    </p:spTree>
    <p:extLst>
      <p:ext uri="{BB962C8B-B14F-4D97-AF65-F5344CB8AC3E}">
        <p14:creationId xmlns:p14="http://schemas.microsoft.com/office/powerpoint/2010/main" val="4113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a:extLst>
              <a:ext uri="{FF2B5EF4-FFF2-40B4-BE49-F238E27FC236}">
                <a16:creationId xmlns:a16="http://schemas.microsoft.com/office/drawing/2014/main" id="{CEC90A49-BAFA-4A73-A5FC-0956BD52BE07}"/>
              </a:ext>
            </a:extLst>
          </p:cNvPr>
          <p:cNvSpPr>
            <a:spLocks noGrp="1"/>
          </p:cNvSpPr>
          <p:nvPr>
            <p:ph type="dt" sz="half" idx="10"/>
          </p:nvPr>
        </p:nvSpPr>
        <p:spPr/>
        <p:txBody>
          <a:bodyPr/>
          <a:lstStyle>
            <a:lvl1pPr>
              <a:defRPr/>
            </a:lvl1pPr>
          </a:lstStyle>
          <a:p>
            <a:pPr>
              <a:defRPr/>
            </a:pPr>
            <a:endParaRPr lang="de-DE" altLang="de-DE"/>
          </a:p>
        </p:txBody>
      </p:sp>
      <p:sp>
        <p:nvSpPr>
          <p:cNvPr id="6" name="Footer Placeholder 5">
            <a:extLst>
              <a:ext uri="{FF2B5EF4-FFF2-40B4-BE49-F238E27FC236}">
                <a16:creationId xmlns:a16="http://schemas.microsoft.com/office/drawing/2014/main" id="{89C5F5E0-8A72-41CB-B618-B67179D1A0B9}"/>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7" name="Slide Number Placeholder 6">
            <a:extLst>
              <a:ext uri="{FF2B5EF4-FFF2-40B4-BE49-F238E27FC236}">
                <a16:creationId xmlns:a16="http://schemas.microsoft.com/office/drawing/2014/main" id="{C5D448EC-C886-4242-9B64-5C197D5BA6DE}"/>
              </a:ext>
            </a:extLst>
          </p:cNvPr>
          <p:cNvSpPr>
            <a:spLocks noGrp="1"/>
          </p:cNvSpPr>
          <p:nvPr>
            <p:ph type="sldNum" sz="quarter" idx="12"/>
          </p:nvPr>
        </p:nvSpPr>
        <p:spPr/>
        <p:txBody>
          <a:bodyPr/>
          <a:lstStyle>
            <a:lvl1pPr>
              <a:defRPr/>
            </a:lvl1pPr>
          </a:lstStyle>
          <a:p>
            <a:pPr>
              <a:defRPr/>
            </a:pPr>
            <a:fld id="{B88432B0-C20B-42F5-8441-D1AD320E210D}" type="slidenum">
              <a:rPr lang="de-DE" altLang="de-DE"/>
              <a:pPr>
                <a:defRPr/>
              </a:pPr>
              <a:t>‹Nr.›</a:t>
            </a:fld>
            <a:endParaRPr lang="de-DE" altLang="de-DE"/>
          </a:p>
        </p:txBody>
      </p:sp>
    </p:spTree>
    <p:extLst>
      <p:ext uri="{BB962C8B-B14F-4D97-AF65-F5344CB8AC3E}">
        <p14:creationId xmlns:p14="http://schemas.microsoft.com/office/powerpoint/2010/main" val="1141635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de-DE" noProof="0"/>
              <a:t>Bild durch Klicken auf Symbol hinzufügen</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a:extLst>
              <a:ext uri="{FF2B5EF4-FFF2-40B4-BE49-F238E27FC236}">
                <a16:creationId xmlns:a16="http://schemas.microsoft.com/office/drawing/2014/main" id="{8083634B-A6BE-4048-96F2-F9737001AA63}"/>
              </a:ext>
            </a:extLst>
          </p:cNvPr>
          <p:cNvSpPr>
            <a:spLocks noGrp="1"/>
          </p:cNvSpPr>
          <p:nvPr>
            <p:ph type="dt" sz="half" idx="10"/>
          </p:nvPr>
        </p:nvSpPr>
        <p:spPr/>
        <p:txBody>
          <a:bodyPr/>
          <a:lstStyle>
            <a:lvl1pPr>
              <a:defRPr/>
            </a:lvl1pPr>
          </a:lstStyle>
          <a:p>
            <a:pPr>
              <a:defRPr/>
            </a:pPr>
            <a:endParaRPr lang="de-DE" altLang="de-DE"/>
          </a:p>
        </p:txBody>
      </p:sp>
      <p:sp>
        <p:nvSpPr>
          <p:cNvPr id="6" name="Footer Placeholder 5">
            <a:extLst>
              <a:ext uri="{FF2B5EF4-FFF2-40B4-BE49-F238E27FC236}">
                <a16:creationId xmlns:a16="http://schemas.microsoft.com/office/drawing/2014/main" id="{C81BF4D8-AE0E-45D7-9B40-52E46EC421F1}"/>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7" name="Slide Number Placeholder 6">
            <a:extLst>
              <a:ext uri="{FF2B5EF4-FFF2-40B4-BE49-F238E27FC236}">
                <a16:creationId xmlns:a16="http://schemas.microsoft.com/office/drawing/2014/main" id="{C4D37D91-6A0E-4A96-9AB9-F9B53D150D6B}"/>
              </a:ext>
            </a:extLst>
          </p:cNvPr>
          <p:cNvSpPr>
            <a:spLocks noGrp="1"/>
          </p:cNvSpPr>
          <p:nvPr>
            <p:ph type="sldNum" sz="quarter" idx="12"/>
          </p:nvPr>
        </p:nvSpPr>
        <p:spPr/>
        <p:txBody>
          <a:bodyPr/>
          <a:lstStyle>
            <a:lvl1pPr>
              <a:defRPr/>
            </a:lvl1pPr>
          </a:lstStyle>
          <a:p>
            <a:pPr>
              <a:defRPr/>
            </a:pPr>
            <a:fld id="{0BEC118F-5875-46A8-BACD-6AF5F8600254}" type="slidenum">
              <a:rPr lang="de-DE" altLang="de-DE"/>
              <a:pPr>
                <a:defRPr/>
              </a:pPr>
              <a:t>‹Nr.›</a:t>
            </a:fld>
            <a:endParaRPr lang="de-DE" altLang="de-DE"/>
          </a:p>
        </p:txBody>
      </p:sp>
    </p:spTree>
    <p:extLst>
      <p:ext uri="{BB962C8B-B14F-4D97-AF65-F5344CB8AC3E}">
        <p14:creationId xmlns:p14="http://schemas.microsoft.com/office/powerpoint/2010/main" val="1293283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9C02AFF-3BC3-4F05-A11D-A187CB0EEF3D}"/>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endParaRPr lang="en-US" altLang="de-DE"/>
          </a:p>
        </p:txBody>
      </p:sp>
      <p:sp>
        <p:nvSpPr>
          <p:cNvPr id="1027" name="Text Placeholder 2">
            <a:extLst>
              <a:ext uri="{FF2B5EF4-FFF2-40B4-BE49-F238E27FC236}">
                <a16:creationId xmlns:a16="http://schemas.microsoft.com/office/drawing/2014/main" id="{49031756-1E6C-4944-B0CF-E196A101BE93}"/>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
Zweite Ebene
Dritte Ebene
Vierte Ebene
Fünfte Ebene</a:t>
            </a:r>
            <a:endParaRPr lang="en-US" altLang="de-DE"/>
          </a:p>
        </p:txBody>
      </p:sp>
      <p:sp>
        <p:nvSpPr>
          <p:cNvPr id="4" name="Date Placeholder 3">
            <a:extLst>
              <a:ext uri="{FF2B5EF4-FFF2-40B4-BE49-F238E27FC236}">
                <a16:creationId xmlns:a16="http://schemas.microsoft.com/office/drawing/2014/main" id="{89DB8D2B-48D5-5742-BC49-CFDB6F3AB9A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de-DE" altLang="de-DE"/>
              <a:t>Nr.</a:t>
            </a:r>
          </a:p>
        </p:txBody>
      </p:sp>
      <p:sp>
        <p:nvSpPr>
          <p:cNvPr id="5" name="Footer Placeholder 4">
            <a:extLst>
              <a:ext uri="{FF2B5EF4-FFF2-40B4-BE49-F238E27FC236}">
                <a16:creationId xmlns:a16="http://schemas.microsoft.com/office/drawing/2014/main" id="{57A38CA2-A771-4642-BD22-52D7B4BEA311}"/>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EECF2A3D-2CEF-D042-ABD7-9C653289A067}"/>
              </a:ext>
            </a:extLst>
          </p:cNvPr>
          <p:cNvSpPr>
            <a:spLocks noGrp="1"/>
          </p:cNvSpPr>
          <p:nvPr>
            <p:ph type="sldNum" sz="quarter" idx="4"/>
          </p:nvPr>
        </p:nvSpPr>
        <p:spPr>
          <a:xfrm>
            <a:off x="5003800" y="4773613"/>
            <a:ext cx="2057400" cy="274637"/>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7EB55CC-C7B6-49A9-A93A-05550A745B52}" type="slidenum">
              <a:rPr lang="en-US"/>
              <a:pPr>
                <a:defRPr/>
              </a:pPr>
              <a:t>‹Nr.›</a:t>
            </a:fld>
            <a:endParaRPr lang="en-US"/>
          </a:p>
        </p:txBody>
      </p:sp>
      <p:pic>
        <p:nvPicPr>
          <p:cNvPr id="1031" name="Grafik 3">
            <a:extLst>
              <a:ext uri="{FF2B5EF4-FFF2-40B4-BE49-F238E27FC236}">
                <a16:creationId xmlns:a16="http://schemas.microsoft.com/office/drawing/2014/main" id="{7C83F718-B567-4E73-A537-1EEE4FB262B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81988" y="87313"/>
            <a:ext cx="7381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2" name="Gruppieren 5">
            <a:extLst>
              <a:ext uri="{FF2B5EF4-FFF2-40B4-BE49-F238E27FC236}">
                <a16:creationId xmlns:a16="http://schemas.microsoft.com/office/drawing/2014/main" id="{EE3E546A-B9BA-43C8-8AEA-96C91FDD3B32}"/>
              </a:ext>
            </a:extLst>
          </p:cNvPr>
          <p:cNvGrpSpPr>
            <a:grpSpLocks/>
          </p:cNvGrpSpPr>
          <p:nvPr userDrawn="1"/>
        </p:nvGrpSpPr>
        <p:grpSpPr bwMode="auto">
          <a:xfrm>
            <a:off x="0" y="0"/>
            <a:ext cx="107950" cy="5143500"/>
            <a:chOff x="0" y="0"/>
            <a:chExt cx="251520" cy="5893145"/>
          </a:xfrm>
        </p:grpSpPr>
        <p:sp>
          <p:nvSpPr>
            <p:cNvPr id="10" name="Rechteck 9">
              <a:extLst>
                <a:ext uri="{FF2B5EF4-FFF2-40B4-BE49-F238E27FC236}">
                  <a16:creationId xmlns:a16="http://schemas.microsoft.com/office/drawing/2014/main" id="{F45E21D2-F085-954C-9056-26E985BE8DD9}"/>
                </a:ext>
              </a:extLst>
            </p:cNvPr>
            <p:cNvSpPr/>
            <p:nvPr userDrawn="1"/>
          </p:nvSpPr>
          <p:spPr>
            <a:xfrm>
              <a:off x="0" y="0"/>
              <a:ext cx="251520" cy="1178629"/>
            </a:xfrm>
            <a:prstGeom prst="rect">
              <a:avLst/>
            </a:prstGeom>
            <a:solidFill>
              <a:srgbClr val="4952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1" name="Rechteck 10">
              <a:extLst>
                <a:ext uri="{FF2B5EF4-FFF2-40B4-BE49-F238E27FC236}">
                  <a16:creationId xmlns:a16="http://schemas.microsoft.com/office/drawing/2014/main" id="{FA227FFD-BD55-BC45-82DC-B0A3C4EF68CE}"/>
                </a:ext>
              </a:extLst>
            </p:cNvPr>
            <p:cNvSpPr/>
            <p:nvPr userDrawn="1"/>
          </p:nvSpPr>
          <p:spPr>
            <a:xfrm>
              <a:off x="0" y="1178629"/>
              <a:ext cx="251520" cy="1178629"/>
            </a:xfrm>
            <a:prstGeom prst="rect">
              <a:avLst/>
            </a:prstGeom>
            <a:solidFill>
              <a:srgbClr val="FC300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2" name="Rechteck 11">
              <a:extLst>
                <a:ext uri="{FF2B5EF4-FFF2-40B4-BE49-F238E27FC236}">
                  <a16:creationId xmlns:a16="http://schemas.microsoft.com/office/drawing/2014/main" id="{01524754-5AC2-794B-91B7-A8268C70336C}"/>
                </a:ext>
              </a:extLst>
            </p:cNvPr>
            <p:cNvSpPr/>
            <p:nvPr userDrawn="1"/>
          </p:nvSpPr>
          <p:spPr>
            <a:xfrm>
              <a:off x="0" y="2357258"/>
              <a:ext cx="251520" cy="1178629"/>
            </a:xfrm>
            <a:prstGeom prst="rect">
              <a:avLst/>
            </a:prstGeom>
            <a:solidFill>
              <a:srgbClr val="FFF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3" name="Rechteck 12">
              <a:extLst>
                <a:ext uri="{FF2B5EF4-FFF2-40B4-BE49-F238E27FC236}">
                  <a16:creationId xmlns:a16="http://schemas.microsoft.com/office/drawing/2014/main" id="{4ED31A46-9B63-5B45-A336-C2EC96E6A8A8}"/>
                </a:ext>
              </a:extLst>
            </p:cNvPr>
            <p:cNvSpPr/>
            <p:nvPr userDrawn="1"/>
          </p:nvSpPr>
          <p:spPr>
            <a:xfrm>
              <a:off x="0" y="3535887"/>
              <a:ext cx="251520" cy="1178629"/>
            </a:xfrm>
            <a:prstGeom prst="rect">
              <a:avLst/>
            </a:prstGeom>
            <a:solidFill>
              <a:srgbClr val="0BA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4" name="Rechteck 13">
              <a:extLst>
                <a:ext uri="{FF2B5EF4-FFF2-40B4-BE49-F238E27FC236}">
                  <a16:creationId xmlns:a16="http://schemas.microsoft.com/office/drawing/2014/main" id="{D121725D-5DD7-384C-AEE2-4528439C8D7C}"/>
                </a:ext>
              </a:extLst>
            </p:cNvPr>
            <p:cNvSpPr/>
            <p:nvPr userDrawn="1"/>
          </p:nvSpPr>
          <p:spPr>
            <a:xfrm>
              <a:off x="0" y="4714516"/>
              <a:ext cx="251520" cy="117862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grpSp>
      <p:pic>
        <p:nvPicPr>
          <p:cNvPr id="1033" name="Grafik 7">
            <a:extLst>
              <a:ext uri="{FF2B5EF4-FFF2-40B4-BE49-F238E27FC236}">
                <a16:creationId xmlns:a16="http://schemas.microsoft.com/office/drawing/2014/main" id="{3D9F36FE-5C59-4FD3-A8AF-8FF0BF838C4C}"/>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418388" y="4737100"/>
            <a:ext cx="16700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Lst>
  <p:hf hd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hyperlink" Target="https://en.unesco.org/themes/education-sustainable-development/" TargetMode="External"/><Relationship Id="rId7" Type="http://schemas.openxmlformats.org/officeDocument/2006/relationships/diagramQuickStyle" Target="../diagrams/quickStyle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6.png"/><Relationship Id="rId9" Type="http://schemas.microsoft.com/office/2007/relationships/diagramDrawing" Target="../diagrams/drawing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hessenschau.de/tv-sendung/fashion-revolution-week-in-darmstadt,video-149176.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translate.google.com/translate?hl=de&amp;sl=en&amp;u=https://circular.fashion/&amp;prev=search&amp;pto=au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22.pn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6.png"/><Relationship Id="rId7" Type="http://schemas.openxmlformats.org/officeDocument/2006/relationships/diagramColors" Target="../diagrams/colors10.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27.png"/></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7A907F4D-D7B0-449B-9920-7FB44E4C3F92}"/>
              </a:ext>
            </a:extLst>
          </p:cNvPr>
          <p:cNvSpPr>
            <a:spLocks noGrp="1" noChangeArrowheads="1"/>
          </p:cNvSpPr>
          <p:nvPr>
            <p:ph type="title"/>
          </p:nvPr>
        </p:nvSpPr>
        <p:spPr>
          <a:xfrm>
            <a:off x="1373188" y="1612900"/>
            <a:ext cx="6943725" cy="671513"/>
          </a:xfrm>
        </p:spPr>
        <p:txBody>
          <a:bodyPr/>
          <a:lstStyle/>
          <a:p>
            <a:pPr algn="ctr"/>
            <a:r>
              <a:rPr lang="en-US" altLang="de-DE" sz="2400">
                <a:latin typeface="Verdana" panose="020B0604030504040204" pitchFamily="34" charset="0"/>
              </a:rPr>
              <a:t>Education for Sustainable Development (ESD) as a Guiding Principle</a:t>
            </a:r>
            <a:br>
              <a:rPr lang="en-US" altLang="de-DE" sz="2400">
                <a:latin typeface="Verdana" panose="020B0604030504040204" pitchFamily="34" charset="0"/>
              </a:rPr>
            </a:br>
            <a:r>
              <a:rPr lang="en-US" altLang="de-DE" sz="2400">
                <a:latin typeface="Verdana" panose="020B0604030504040204" pitchFamily="34" charset="0"/>
              </a:rPr>
              <a:t>in the Context of Fashion and Textiles</a:t>
            </a:r>
            <a:endParaRPr lang="de-DE" altLang="de-DE" sz="2400">
              <a:latin typeface="Verdana" panose="020B0604030504040204" pitchFamily="34" charset="0"/>
            </a:endParaRPr>
          </a:p>
        </p:txBody>
      </p:sp>
      <p:pic>
        <p:nvPicPr>
          <p:cNvPr id="14339" name="Grafik 7">
            <a:extLst>
              <a:ext uri="{FF2B5EF4-FFF2-40B4-BE49-F238E27FC236}">
                <a16:creationId xmlns:a16="http://schemas.microsoft.com/office/drawing/2014/main" id="{72DD0D10-EE2D-43A4-A932-E53B0D51F65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5888" y="3514725"/>
            <a:ext cx="10922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Grafik 8">
            <a:extLst>
              <a:ext uri="{FF2B5EF4-FFF2-40B4-BE49-F238E27FC236}">
                <a16:creationId xmlns:a16="http://schemas.microsoft.com/office/drawing/2014/main" id="{00F8E50D-7536-47EE-9E51-0B1C24E777F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6088" y="3514725"/>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1">
            <a:extLst>
              <a:ext uri="{FF2B5EF4-FFF2-40B4-BE49-F238E27FC236}">
                <a16:creationId xmlns:a16="http://schemas.microsoft.com/office/drawing/2014/main" id="{93C264C6-B978-4828-BA51-38BB1373053E}"/>
              </a:ext>
            </a:extLst>
          </p:cNvPr>
          <p:cNvPicPr>
            <a:picLocks noChangeAspect="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192713" y="3432175"/>
            <a:ext cx="917575"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Grafik 1">
            <a:extLst>
              <a:ext uri="{FF2B5EF4-FFF2-40B4-BE49-F238E27FC236}">
                <a16:creationId xmlns:a16="http://schemas.microsoft.com/office/drawing/2014/main" id="{8478B389-0212-4B2D-B6AE-94D8D827FE8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8975" y="3860800"/>
            <a:ext cx="153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10D328DB-554F-4CF5-8950-DF21243755C9}"/>
              </a:ext>
            </a:extLst>
          </p:cNvPr>
          <p:cNvSpPr>
            <a:spLocks noGrp="1" noChangeArrowheads="1"/>
          </p:cNvSpPr>
          <p:nvPr>
            <p:ph type="title"/>
          </p:nvPr>
        </p:nvSpPr>
        <p:spPr/>
        <p:txBody>
          <a:bodyPr/>
          <a:lstStyle/>
          <a:p>
            <a:r>
              <a:rPr lang="en-US" altLang="de-DE"/>
              <a:t>Education for Sustainable Development (ESD)</a:t>
            </a:r>
            <a:endParaRPr lang="de-DE" altLang="de-DE"/>
          </a:p>
        </p:txBody>
      </p:sp>
      <p:sp>
        <p:nvSpPr>
          <p:cNvPr id="29699" name="Inhaltsplatzhalter 2">
            <a:extLst>
              <a:ext uri="{FF2B5EF4-FFF2-40B4-BE49-F238E27FC236}">
                <a16:creationId xmlns:a16="http://schemas.microsoft.com/office/drawing/2014/main" id="{AB488976-8EE0-495E-B2EF-8241DC02A2AF}"/>
              </a:ext>
            </a:extLst>
          </p:cNvPr>
          <p:cNvSpPr>
            <a:spLocks noGrp="1" noChangeArrowheads="1"/>
          </p:cNvSpPr>
          <p:nvPr>
            <p:ph idx="1"/>
          </p:nvPr>
        </p:nvSpPr>
        <p:spPr>
          <a:xfrm>
            <a:off x="628650" y="1370013"/>
            <a:ext cx="6896100" cy="3262312"/>
          </a:xfrm>
        </p:spPr>
        <p:txBody>
          <a:bodyPr/>
          <a:lstStyle/>
          <a:p>
            <a:r>
              <a:rPr lang="en-US" altLang="de-DE" sz="2000"/>
              <a:t>The term Education for Sustainable Development emerged from the Johannesburg Summit in 2002. </a:t>
            </a:r>
            <a:endParaRPr lang="de-DE" altLang="de-DE" sz="2000"/>
          </a:p>
          <a:p>
            <a:r>
              <a:rPr lang="en-US" altLang="de-DE" sz="2000"/>
              <a:t>In the </a:t>
            </a:r>
            <a:r>
              <a:rPr lang="en-US" altLang="de-DE" sz="2000" i="1"/>
              <a:t>UNESCO Roadmap for the Implementation of the Global Action Programme ‘Education for Sustainable Development</a:t>
            </a:r>
            <a:r>
              <a:rPr lang="en-US" altLang="de-DE" sz="2000"/>
              <a:t>’, ESD is defined as follows:</a:t>
            </a:r>
            <a:br>
              <a:rPr lang="en-US" altLang="de-DE" sz="2000"/>
            </a:br>
            <a:r>
              <a:rPr lang="en-US" altLang="de-DE" sz="2000"/>
              <a:t>ESD empowers learners to make informed choices and act responsibly to protect the environment, sustain the economy and create a just society for current and future generations, while respecting cultural diversity. (German Commission for UNESCO, 2014, 12). </a:t>
            </a:r>
            <a:endParaRPr lang="de-DE" altLang="de-DE" sz="2000"/>
          </a:p>
        </p:txBody>
      </p:sp>
      <p:sp>
        <p:nvSpPr>
          <p:cNvPr id="4" name="Fußzeilenplatzhalter 3">
            <a:extLst>
              <a:ext uri="{FF2B5EF4-FFF2-40B4-BE49-F238E27FC236}">
                <a16:creationId xmlns:a16="http://schemas.microsoft.com/office/drawing/2014/main" id="{7E5C28FB-5D16-4B26-A963-F8A5389E78A1}"/>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A77E4A78-494C-4E08-8FBF-39E18541E038}"/>
              </a:ext>
            </a:extLst>
          </p:cNvPr>
          <p:cNvSpPr>
            <a:spLocks noGrp="1"/>
          </p:cNvSpPr>
          <p:nvPr>
            <p:ph type="sldNum" sz="quarter" idx="12"/>
          </p:nvPr>
        </p:nvSpPr>
        <p:spPr/>
        <p:txBody>
          <a:bodyPr/>
          <a:lstStyle/>
          <a:p>
            <a:pPr>
              <a:defRPr/>
            </a:pPr>
            <a:fld id="{935E925F-F632-44D0-A4B0-101B501A0CE2}" type="slidenum">
              <a:rPr lang="de-DE" altLang="de-DE" smtClean="0"/>
              <a:pPr>
                <a:defRPr/>
              </a:pPr>
              <a:t>10</a:t>
            </a:fld>
            <a:endParaRPr lang="de-DE" altLang="de-DE"/>
          </a:p>
        </p:txBody>
      </p:sp>
      <p:pic>
        <p:nvPicPr>
          <p:cNvPr id="29702" name="Grafik 1">
            <a:extLst>
              <a:ext uri="{FF2B5EF4-FFF2-40B4-BE49-F238E27FC236}">
                <a16:creationId xmlns:a16="http://schemas.microsoft.com/office/drawing/2014/main" id="{1CE2E23A-FC88-462A-A81B-277A2B791D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1563688"/>
            <a:ext cx="1576388"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feld 8">
            <a:extLst>
              <a:ext uri="{FF2B5EF4-FFF2-40B4-BE49-F238E27FC236}">
                <a16:creationId xmlns:a16="http://schemas.microsoft.com/office/drawing/2014/main" id="{9DA7D7F2-BC94-4D82-9E03-CC1A9DE5037E}"/>
              </a:ext>
            </a:extLst>
          </p:cNvPr>
          <p:cNvSpPr txBox="1">
            <a:spLocks noChangeArrowheads="1"/>
          </p:cNvSpPr>
          <p:nvPr/>
        </p:nvSpPr>
        <p:spPr bwMode="auto">
          <a:xfrm>
            <a:off x="7502525" y="3871913"/>
            <a:ext cx="1576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800"/>
              <a:t>https://sustainabledevelopment.un.org/index.php?page=view&amp;type=400&amp;nr=1674&amp;menu=1515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7A7C7FF5-7404-4B54-89B8-E17DA30830C4}"/>
              </a:ext>
            </a:extLst>
          </p:cNvPr>
          <p:cNvSpPr>
            <a:spLocks noGrp="1" noChangeArrowheads="1"/>
          </p:cNvSpPr>
          <p:nvPr>
            <p:ph type="title"/>
          </p:nvPr>
        </p:nvSpPr>
        <p:spPr/>
        <p:txBody>
          <a:bodyPr/>
          <a:lstStyle/>
          <a:p>
            <a:r>
              <a:rPr lang="de-DE" altLang="de-DE"/>
              <a:t>ESD – Understanding Education </a:t>
            </a:r>
          </a:p>
        </p:txBody>
      </p:sp>
      <p:sp>
        <p:nvSpPr>
          <p:cNvPr id="3" name="Inhaltsplatzhalter 2">
            <a:extLst>
              <a:ext uri="{FF2B5EF4-FFF2-40B4-BE49-F238E27FC236}">
                <a16:creationId xmlns:a16="http://schemas.microsoft.com/office/drawing/2014/main" id="{6F9DF0E5-97D6-41CA-BF04-84AE8E1FF9E8}"/>
              </a:ext>
            </a:extLst>
          </p:cNvPr>
          <p:cNvSpPr>
            <a:spLocks noGrp="1"/>
          </p:cNvSpPr>
          <p:nvPr>
            <p:ph idx="1"/>
          </p:nvPr>
        </p:nvSpPr>
        <p:spPr>
          <a:xfrm>
            <a:off x="628650" y="1995488"/>
            <a:ext cx="3295650" cy="2565400"/>
          </a:xfrm>
        </p:spPr>
        <p:txBody>
          <a:bodyPr/>
          <a:lstStyle/>
          <a:p>
            <a:pPr marL="0" indent="0">
              <a:buFont typeface="Arial" panose="020B0604020202020204" pitchFamily="34" charset="0"/>
              <a:buNone/>
              <a:defRPr/>
            </a:pPr>
            <a:r>
              <a:rPr lang="en-US" altLang="de-DE" dirty="0"/>
              <a:t>Education plays a central role in the implementation of the 2030 Agenda, which was adopted by the United Nations and includes the 17 Sustainable Development Goals (SDGs).</a:t>
            </a:r>
            <a:br>
              <a:rPr lang="en-US" altLang="de-DE"/>
            </a:br>
            <a:r>
              <a:rPr lang="en-US" altLang="de-DE"/>
              <a:t>(</a:t>
            </a:r>
            <a:r>
              <a:rPr lang="en-US" altLang="de-DE" dirty="0"/>
              <a:t>Sachs et al., 2019)</a:t>
            </a:r>
          </a:p>
          <a:p>
            <a:pPr>
              <a:defRPr/>
            </a:pPr>
            <a:endParaRPr lang="de-DE" dirty="0"/>
          </a:p>
        </p:txBody>
      </p:sp>
      <p:sp>
        <p:nvSpPr>
          <p:cNvPr id="4" name="Fußzeilenplatzhalter 3">
            <a:extLst>
              <a:ext uri="{FF2B5EF4-FFF2-40B4-BE49-F238E27FC236}">
                <a16:creationId xmlns:a16="http://schemas.microsoft.com/office/drawing/2014/main" id="{BA5FF2E4-55CC-4E69-9481-A5FBD42165EC}"/>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5586F4DA-6F63-4581-BAB0-8A42A9209F0D}"/>
              </a:ext>
            </a:extLst>
          </p:cNvPr>
          <p:cNvSpPr>
            <a:spLocks noGrp="1"/>
          </p:cNvSpPr>
          <p:nvPr>
            <p:ph type="sldNum" sz="quarter" idx="12"/>
          </p:nvPr>
        </p:nvSpPr>
        <p:spPr/>
        <p:txBody>
          <a:bodyPr/>
          <a:lstStyle/>
          <a:p>
            <a:pPr>
              <a:defRPr/>
            </a:pPr>
            <a:fld id="{BDAAD756-5750-4C97-9691-EAD6D4EE1C93}" type="slidenum">
              <a:rPr lang="de-DE" altLang="de-DE" smtClean="0"/>
              <a:pPr>
                <a:defRPr/>
              </a:pPr>
              <a:t>11</a:t>
            </a:fld>
            <a:endParaRPr lang="de-DE" altLang="de-DE"/>
          </a:p>
        </p:txBody>
      </p:sp>
      <p:pic>
        <p:nvPicPr>
          <p:cNvPr id="31750" name="Grafik 1">
            <a:extLst>
              <a:ext uri="{FF2B5EF4-FFF2-40B4-BE49-F238E27FC236}">
                <a16:creationId xmlns:a16="http://schemas.microsoft.com/office/drawing/2014/main" id="{E72A254C-365C-422E-A8CA-4F18AF0C22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1058863"/>
            <a:ext cx="4395787"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feld 2">
            <a:extLst>
              <a:ext uri="{FF2B5EF4-FFF2-40B4-BE49-F238E27FC236}">
                <a16:creationId xmlns:a16="http://schemas.microsoft.com/office/drawing/2014/main" id="{B531F6A6-036E-496C-A5C1-C1AE824676A5}"/>
              </a:ext>
            </a:extLst>
          </p:cNvPr>
          <p:cNvSpPr txBox="1">
            <a:spLocks noChangeArrowheads="1"/>
          </p:cNvSpPr>
          <p:nvPr/>
        </p:nvSpPr>
        <p:spPr bwMode="auto">
          <a:xfrm>
            <a:off x="4862513" y="4084638"/>
            <a:ext cx="4030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000"/>
              <a:t>CC0 </a:t>
            </a:r>
            <a:r>
              <a:rPr lang="en-US" altLang="de-DE" sz="1000"/>
              <a:t>The Sustainable Development Goals, adopted on 25 September 2015 as a part of the 2030 Agenda.</a:t>
            </a:r>
            <a:endParaRPr lang="de-DE" altLang="de-DE" sz="1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A34C3E3C-B819-4723-9BDB-7D264CD496F5}"/>
              </a:ext>
            </a:extLst>
          </p:cNvPr>
          <p:cNvSpPr>
            <a:spLocks noGrp="1" noChangeArrowheads="1"/>
          </p:cNvSpPr>
          <p:nvPr>
            <p:ph type="title"/>
          </p:nvPr>
        </p:nvSpPr>
        <p:spPr/>
        <p:txBody>
          <a:bodyPr/>
          <a:lstStyle/>
          <a:p>
            <a:r>
              <a:rPr lang="de-DE" altLang="de-DE"/>
              <a:t>ESD Goals</a:t>
            </a:r>
          </a:p>
        </p:txBody>
      </p:sp>
      <p:sp>
        <p:nvSpPr>
          <p:cNvPr id="33795" name="Inhaltsplatzhalter 2">
            <a:extLst>
              <a:ext uri="{FF2B5EF4-FFF2-40B4-BE49-F238E27FC236}">
                <a16:creationId xmlns:a16="http://schemas.microsoft.com/office/drawing/2014/main" id="{2BC034A9-EB04-4770-9A4C-CE8A001FDF26}"/>
              </a:ext>
            </a:extLst>
          </p:cNvPr>
          <p:cNvSpPr>
            <a:spLocks noGrp="1" noChangeArrowheads="1"/>
          </p:cNvSpPr>
          <p:nvPr>
            <p:ph idx="1"/>
          </p:nvPr>
        </p:nvSpPr>
        <p:spPr>
          <a:xfrm>
            <a:off x="628650" y="1370013"/>
            <a:ext cx="7399338" cy="3262312"/>
          </a:xfrm>
        </p:spPr>
        <p:txBody>
          <a:bodyPr/>
          <a:lstStyle/>
          <a:p>
            <a:r>
              <a:rPr lang="en-US" altLang="de-DE" sz="1800" dirty="0"/>
              <a:t>The societal transformation meets the demands of present and future generations.</a:t>
            </a:r>
          </a:p>
          <a:p>
            <a:r>
              <a:rPr lang="en-US" altLang="de-DE" sz="1800" dirty="0"/>
              <a:t>With regard to central societal challenges (e.g. climate, resources,</a:t>
            </a:r>
            <a:br>
              <a:rPr lang="en-US" altLang="de-DE" sz="1800" dirty="0"/>
            </a:br>
            <a:r>
              <a:rPr lang="en-US" altLang="de-DE" sz="1800" dirty="0"/>
              <a:t>energy, preservation of ecosystems), the consideration of global interdependencies and perspectives are indispensable.</a:t>
            </a:r>
          </a:p>
          <a:p>
            <a:r>
              <a:rPr lang="en-US" altLang="de-DE" sz="1800" dirty="0"/>
              <a:t>ESD aims to </a:t>
            </a:r>
            <a:r>
              <a:rPr lang="en-US" altLang="de-DE" sz="1800" dirty="0" err="1"/>
              <a:t>analyse</a:t>
            </a:r>
            <a:r>
              <a:rPr lang="en-US" altLang="de-DE" sz="1800" dirty="0"/>
              <a:t> risks of non-sustainable development and </a:t>
            </a:r>
            <a:br>
              <a:rPr lang="en-US" altLang="de-DE" sz="1800" dirty="0"/>
            </a:br>
            <a:r>
              <a:rPr lang="en-US" altLang="de-DE" sz="1800" dirty="0"/>
              <a:t>global hazards perceivable in everyday life and to develop</a:t>
            </a:r>
            <a:br>
              <a:rPr lang="en-US" altLang="de-DE" sz="1800" dirty="0"/>
            </a:br>
            <a:r>
              <a:rPr lang="en-US" altLang="de-DE" sz="1800" dirty="0"/>
              <a:t>responsible and sustainable future options for different areas</a:t>
            </a:r>
            <a:br>
              <a:rPr lang="en-US" altLang="de-DE" sz="1800" dirty="0"/>
            </a:br>
            <a:r>
              <a:rPr lang="en-US" altLang="de-DE" sz="1800" dirty="0"/>
              <a:t>also in collaboration with other social agents.</a:t>
            </a:r>
            <a:br>
              <a:rPr lang="en-US" altLang="de-DE" sz="1800" dirty="0"/>
            </a:br>
            <a:r>
              <a:rPr lang="en-US" altLang="de-DE" sz="1800" dirty="0"/>
              <a:t>(Quality Seal Association for Continuing Education, n. d.).</a:t>
            </a:r>
            <a:endParaRPr lang="de-DE" altLang="de-DE" sz="1800" dirty="0"/>
          </a:p>
          <a:p>
            <a:endParaRPr lang="de-DE" altLang="de-DE" sz="1800" dirty="0"/>
          </a:p>
        </p:txBody>
      </p:sp>
      <p:sp>
        <p:nvSpPr>
          <p:cNvPr id="4" name="Fußzeilenplatzhalter 3">
            <a:extLst>
              <a:ext uri="{FF2B5EF4-FFF2-40B4-BE49-F238E27FC236}">
                <a16:creationId xmlns:a16="http://schemas.microsoft.com/office/drawing/2014/main" id="{B29DFE0A-6BDA-4F53-8BBE-4753F9E5584E}"/>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071CEC8C-5ACC-498F-B394-ED1F58400E3C}"/>
              </a:ext>
            </a:extLst>
          </p:cNvPr>
          <p:cNvSpPr>
            <a:spLocks noGrp="1"/>
          </p:cNvSpPr>
          <p:nvPr>
            <p:ph type="sldNum" sz="quarter" idx="12"/>
          </p:nvPr>
        </p:nvSpPr>
        <p:spPr/>
        <p:txBody>
          <a:bodyPr/>
          <a:lstStyle/>
          <a:p>
            <a:pPr>
              <a:defRPr/>
            </a:pPr>
            <a:fld id="{331E0CB6-FA5F-43CE-9797-70F615B51F28}" type="slidenum">
              <a:rPr lang="de-DE" altLang="de-DE" smtClean="0"/>
              <a:pPr>
                <a:defRPr/>
              </a:pPr>
              <a:t>12</a:t>
            </a:fld>
            <a:endParaRPr lang="de-DE" altLang="de-DE"/>
          </a:p>
        </p:txBody>
      </p:sp>
      <p:pic>
        <p:nvPicPr>
          <p:cNvPr id="6" name="Grafik 5">
            <a:extLst>
              <a:ext uri="{FF2B5EF4-FFF2-40B4-BE49-F238E27FC236}">
                <a16:creationId xmlns:a16="http://schemas.microsoft.com/office/drawing/2014/main" id="{E9DAFA3F-028C-4448-AEC2-D88CBD3AA88E}"/>
              </a:ext>
            </a:extLst>
          </p:cNvPr>
          <p:cNvPicPr>
            <a:picLocks noChangeAspect="1"/>
          </p:cNvPicPr>
          <p:nvPr/>
        </p:nvPicPr>
        <p:blipFill>
          <a:blip r:embed="rId3" cstate="print"/>
          <a:stretch>
            <a:fillRect/>
          </a:stretch>
        </p:blipFill>
        <p:spPr>
          <a:xfrm>
            <a:off x="6876256" y="2313310"/>
            <a:ext cx="2227085" cy="1482403"/>
          </a:xfrm>
          <a:prstGeom prst="rect">
            <a:avLst/>
          </a:prstGeom>
          <a:effectLst>
            <a:softEdge rad="63500"/>
          </a:effectLst>
        </p:spPr>
      </p:pic>
      <p:sp>
        <p:nvSpPr>
          <p:cNvPr id="33799" name="Textfeld 2">
            <a:extLst>
              <a:ext uri="{FF2B5EF4-FFF2-40B4-BE49-F238E27FC236}">
                <a16:creationId xmlns:a16="http://schemas.microsoft.com/office/drawing/2014/main" id="{67559DF7-605F-470B-85A2-4214EB4F9A65}"/>
              </a:ext>
            </a:extLst>
          </p:cNvPr>
          <p:cNvSpPr txBox="1">
            <a:spLocks noChangeArrowheads="1"/>
          </p:cNvSpPr>
          <p:nvPr/>
        </p:nvSpPr>
        <p:spPr bwMode="auto">
          <a:xfrm>
            <a:off x="6953250" y="3802063"/>
            <a:ext cx="22272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000"/>
              <a:t>CC0 anncapictures, Pixabay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ABEFAE0B-B448-40D4-8ED5-3F160C4645AE}"/>
              </a:ext>
            </a:extLst>
          </p:cNvPr>
          <p:cNvSpPr>
            <a:spLocks noGrp="1" noChangeArrowheads="1"/>
          </p:cNvSpPr>
          <p:nvPr>
            <p:ph type="title"/>
          </p:nvPr>
        </p:nvSpPr>
        <p:spPr/>
        <p:txBody>
          <a:bodyPr/>
          <a:lstStyle/>
          <a:p>
            <a:r>
              <a:rPr lang="de-DE" altLang="de-DE"/>
              <a:t>Six Principles of ESD</a:t>
            </a:r>
          </a:p>
        </p:txBody>
      </p:sp>
      <p:sp>
        <p:nvSpPr>
          <p:cNvPr id="35843" name="Inhaltsplatzhalter 2">
            <a:extLst>
              <a:ext uri="{FF2B5EF4-FFF2-40B4-BE49-F238E27FC236}">
                <a16:creationId xmlns:a16="http://schemas.microsoft.com/office/drawing/2014/main" id="{7FB02A7E-EE2F-4632-8864-F1756597E204}"/>
              </a:ext>
            </a:extLst>
          </p:cNvPr>
          <p:cNvSpPr>
            <a:spLocks noGrp="1" noChangeArrowheads="1"/>
          </p:cNvSpPr>
          <p:nvPr>
            <p:ph idx="1"/>
          </p:nvPr>
        </p:nvSpPr>
        <p:spPr>
          <a:xfrm>
            <a:off x="628650" y="1370013"/>
            <a:ext cx="6432550" cy="3262312"/>
          </a:xfrm>
        </p:spPr>
        <p:txBody>
          <a:bodyPr/>
          <a:lstStyle/>
          <a:p>
            <a:pPr marL="0" indent="0">
              <a:buFont typeface="Wingdings" panose="05000000000000000000" pitchFamily="2" charset="2"/>
              <a:buNone/>
            </a:pPr>
            <a:r>
              <a:rPr lang="de-DE" altLang="de-DE"/>
              <a:t>Education for Sustainable Development </a:t>
            </a:r>
          </a:p>
          <a:p>
            <a:pPr lvl="1"/>
            <a:r>
              <a:rPr lang="en-US" altLang="de-DE"/>
              <a:t>concerns each and every one of us,</a:t>
            </a:r>
            <a:endParaRPr lang="de-DE" altLang="de-DE"/>
          </a:p>
          <a:p>
            <a:pPr lvl="1"/>
            <a:r>
              <a:rPr lang="en-US" altLang="de-DE"/>
              <a:t>is a continuous process and contributes to the</a:t>
            </a:r>
            <a:br>
              <a:rPr lang="en-US" altLang="de-DE"/>
            </a:br>
            <a:r>
              <a:rPr lang="en-US" altLang="de-DE"/>
              <a:t>acceptance of change processes in society,</a:t>
            </a:r>
            <a:endParaRPr lang="de-DE" altLang="de-DE"/>
          </a:p>
          <a:p>
            <a:pPr lvl="1"/>
            <a:r>
              <a:rPr lang="en-US" altLang="de-DE"/>
              <a:t>is a cross-sectional task and has an integrating</a:t>
            </a:r>
            <a:br>
              <a:rPr lang="en-US" altLang="de-DE"/>
            </a:br>
            <a:r>
              <a:rPr lang="en-US" altLang="de-DE"/>
              <a:t>function,</a:t>
            </a:r>
            <a:endParaRPr lang="de-DE" altLang="de-DE"/>
          </a:p>
          <a:p>
            <a:pPr lvl="1"/>
            <a:r>
              <a:rPr lang="en-US" altLang="de-DE"/>
              <a:t>aims to improve the living environment of people,</a:t>
            </a:r>
            <a:endParaRPr lang="de-DE" altLang="de-DE"/>
          </a:p>
          <a:p>
            <a:pPr lvl="1"/>
            <a:r>
              <a:rPr lang="en-US" altLang="de-DE"/>
              <a:t>creates individual, social and economic opportunities for the future and</a:t>
            </a:r>
          </a:p>
          <a:p>
            <a:pPr lvl="1"/>
            <a:r>
              <a:rPr lang="en-US" altLang="de-DE"/>
              <a:t>promotes global responsibility (BMBF, n. d.-b).</a:t>
            </a:r>
            <a:endParaRPr lang="de-DE" altLang="de-DE"/>
          </a:p>
          <a:p>
            <a:pPr marL="0" indent="0">
              <a:buFont typeface="Arial" panose="020B0604020202020204" pitchFamily="34" charset="0"/>
              <a:buNone/>
            </a:pPr>
            <a:endParaRPr lang="de-DE" altLang="de-DE"/>
          </a:p>
        </p:txBody>
      </p:sp>
      <p:sp>
        <p:nvSpPr>
          <p:cNvPr id="4" name="Fußzeilenplatzhalter 3">
            <a:extLst>
              <a:ext uri="{FF2B5EF4-FFF2-40B4-BE49-F238E27FC236}">
                <a16:creationId xmlns:a16="http://schemas.microsoft.com/office/drawing/2014/main" id="{0D8D2D91-605F-4BCB-97A3-BE4C493C3DC7}"/>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332E5B1A-BD5A-4C18-8C4B-CD202AD810B2}"/>
              </a:ext>
            </a:extLst>
          </p:cNvPr>
          <p:cNvSpPr>
            <a:spLocks noGrp="1"/>
          </p:cNvSpPr>
          <p:nvPr>
            <p:ph type="sldNum" sz="quarter" idx="12"/>
          </p:nvPr>
        </p:nvSpPr>
        <p:spPr/>
        <p:txBody>
          <a:bodyPr/>
          <a:lstStyle/>
          <a:p>
            <a:pPr>
              <a:defRPr/>
            </a:pPr>
            <a:fld id="{745C8BDE-7724-43FD-9664-64110A69608A}" type="slidenum">
              <a:rPr lang="de-DE" altLang="de-DE" smtClean="0"/>
              <a:pPr>
                <a:defRPr/>
              </a:pPr>
              <a:t>13</a:t>
            </a:fld>
            <a:endParaRPr lang="de-DE" altLang="de-DE"/>
          </a:p>
        </p:txBody>
      </p:sp>
      <p:pic>
        <p:nvPicPr>
          <p:cNvPr id="6" name="Grafik 5">
            <a:extLst>
              <a:ext uri="{FF2B5EF4-FFF2-40B4-BE49-F238E27FC236}">
                <a16:creationId xmlns:a16="http://schemas.microsoft.com/office/drawing/2014/main" id="{B517062C-CDA9-43C4-8C7F-0B71F09EECB8}"/>
              </a:ext>
            </a:extLst>
          </p:cNvPr>
          <p:cNvPicPr>
            <a:picLocks noChangeAspect="1"/>
          </p:cNvPicPr>
          <p:nvPr/>
        </p:nvPicPr>
        <p:blipFill>
          <a:blip r:embed="rId3" cstate="print"/>
          <a:stretch>
            <a:fillRect/>
          </a:stretch>
        </p:blipFill>
        <p:spPr>
          <a:xfrm>
            <a:off x="5951451" y="1374595"/>
            <a:ext cx="2916324" cy="1944216"/>
          </a:xfrm>
          <a:prstGeom prst="rect">
            <a:avLst/>
          </a:prstGeom>
          <a:effectLst>
            <a:softEdge rad="88900"/>
          </a:effectLst>
        </p:spPr>
      </p:pic>
      <p:sp>
        <p:nvSpPr>
          <p:cNvPr id="35847" name="Textfeld 6">
            <a:extLst>
              <a:ext uri="{FF2B5EF4-FFF2-40B4-BE49-F238E27FC236}">
                <a16:creationId xmlns:a16="http://schemas.microsoft.com/office/drawing/2014/main" id="{419C97EF-78E8-4181-BBE6-8A0FC2DA0A0A}"/>
              </a:ext>
            </a:extLst>
          </p:cNvPr>
          <p:cNvSpPr txBox="1">
            <a:spLocks noChangeArrowheads="1"/>
          </p:cNvSpPr>
          <p:nvPr/>
        </p:nvSpPr>
        <p:spPr bwMode="auto">
          <a:xfrm rot="-5400000">
            <a:off x="8033544" y="2196307"/>
            <a:ext cx="19446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000"/>
              <a:t>CC0 Akil Mazumder, Pexels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a:extLst>
              <a:ext uri="{FF2B5EF4-FFF2-40B4-BE49-F238E27FC236}">
                <a16:creationId xmlns:a16="http://schemas.microsoft.com/office/drawing/2014/main" id="{DA5C432F-699A-45CE-8B2D-34E92E925B53}"/>
              </a:ext>
            </a:extLst>
          </p:cNvPr>
          <p:cNvSpPr>
            <a:spLocks noGrp="1" noChangeArrowheads="1"/>
          </p:cNvSpPr>
          <p:nvPr>
            <p:ph type="title"/>
          </p:nvPr>
        </p:nvSpPr>
        <p:spPr/>
        <p:txBody>
          <a:bodyPr/>
          <a:lstStyle/>
          <a:p>
            <a:r>
              <a:rPr lang="de-DE" altLang="de-DE"/>
              <a:t>ESD – Educational Concept</a:t>
            </a:r>
          </a:p>
        </p:txBody>
      </p:sp>
      <p:sp>
        <p:nvSpPr>
          <p:cNvPr id="3" name="Inhaltsplatzhalter 2">
            <a:extLst>
              <a:ext uri="{FF2B5EF4-FFF2-40B4-BE49-F238E27FC236}">
                <a16:creationId xmlns:a16="http://schemas.microsoft.com/office/drawing/2014/main" id="{74F5DB50-A5F7-4810-A6F8-81363F66B339}"/>
              </a:ext>
            </a:extLst>
          </p:cNvPr>
          <p:cNvSpPr>
            <a:spLocks noGrp="1"/>
          </p:cNvSpPr>
          <p:nvPr>
            <p:ph idx="1"/>
          </p:nvPr>
        </p:nvSpPr>
        <p:spPr/>
        <p:txBody>
          <a:bodyPr/>
          <a:lstStyle/>
          <a:p>
            <a:pPr marL="0" indent="0">
              <a:buFont typeface="Wingdings" panose="05000000000000000000" pitchFamily="2" charset="2"/>
              <a:buNone/>
              <a:defRPr/>
            </a:pPr>
            <a:r>
              <a:rPr lang="en-US" sz="1800" dirty="0"/>
              <a:t>In its classic formulation or its most widespread discourse figure, the “triangle of sustainability”, ESD includes and combines three dimensions: ecological compatibility, economic performance and social responsibility.</a:t>
            </a:r>
            <a:endParaRPr lang="de-DE" sz="1800" dirty="0"/>
          </a:p>
          <a:p>
            <a:pPr marL="0" indent="0">
              <a:buFont typeface="Wingdings" panose="05000000000000000000" pitchFamily="2" charset="2"/>
              <a:buNone/>
              <a:defRPr/>
            </a:pPr>
            <a:r>
              <a:rPr lang="de-DE" sz="1800" dirty="0"/>
              <a:t>Associated </a:t>
            </a:r>
            <a:r>
              <a:rPr lang="de-DE" sz="1800" dirty="0" err="1"/>
              <a:t>with</a:t>
            </a:r>
            <a:r>
              <a:rPr lang="de-DE" sz="1800" dirty="0"/>
              <a:t> </a:t>
            </a:r>
            <a:r>
              <a:rPr lang="de-DE" sz="1800" dirty="0" err="1"/>
              <a:t>this</a:t>
            </a:r>
            <a:r>
              <a:rPr lang="de-DE" sz="1800" dirty="0"/>
              <a:t> are </a:t>
            </a:r>
            <a:r>
              <a:rPr lang="de-DE" sz="1800" dirty="0" err="1"/>
              <a:t>challenges</a:t>
            </a:r>
            <a:r>
              <a:rPr lang="de-DE" sz="1800" dirty="0"/>
              <a:t> to:</a:t>
            </a:r>
          </a:p>
          <a:p>
            <a:pPr lvl="1">
              <a:defRPr/>
            </a:pPr>
            <a:r>
              <a:rPr lang="en-US" dirty="0"/>
              <a:t>the global change of ecosystems,</a:t>
            </a:r>
            <a:endParaRPr lang="de-DE" dirty="0"/>
          </a:p>
          <a:p>
            <a:pPr lvl="1">
              <a:defRPr/>
            </a:pPr>
            <a:r>
              <a:rPr lang="de-DE" dirty="0"/>
              <a:t>intergenerational and intragenerational </a:t>
            </a:r>
            <a:r>
              <a:rPr lang="de-DE" dirty="0" err="1"/>
              <a:t>equity</a:t>
            </a:r>
            <a:r>
              <a:rPr lang="de-DE" dirty="0"/>
              <a:t> and </a:t>
            </a:r>
          </a:p>
          <a:p>
            <a:pPr lvl="1">
              <a:defRPr/>
            </a:pPr>
            <a:r>
              <a:rPr lang="de-DE" dirty="0" err="1"/>
              <a:t>growth</a:t>
            </a:r>
            <a:r>
              <a:rPr lang="de-DE" dirty="0"/>
              <a:t> </a:t>
            </a:r>
            <a:r>
              <a:rPr lang="de-DE" dirty="0" err="1"/>
              <a:t>criteria</a:t>
            </a:r>
            <a:r>
              <a:rPr lang="de-DE" dirty="0"/>
              <a:t>.</a:t>
            </a:r>
          </a:p>
          <a:p>
            <a:pPr marL="457200" lvl="1" indent="0">
              <a:buFont typeface="Wingdings" panose="05000000000000000000" pitchFamily="2" charset="2"/>
              <a:buNone/>
              <a:defRPr/>
            </a:pPr>
            <a:r>
              <a:rPr lang="en-US" dirty="0"/>
              <a:t>In order to meet these challenges, the educational concept of an ESD design competence should be promoted. In this context, </a:t>
            </a:r>
            <a:r>
              <a:rPr lang="en-US" i="1" dirty="0"/>
              <a:t>reflection processes</a:t>
            </a:r>
            <a:r>
              <a:rPr lang="en-US" dirty="0"/>
              <a:t> are a prerequisite for the implementation of ESD (</a:t>
            </a:r>
            <a:r>
              <a:rPr lang="en-US" dirty="0" err="1"/>
              <a:t>Maack</a:t>
            </a:r>
            <a:r>
              <a:rPr lang="en-US" dirty="0"/>
              <a:t>, 2018, p. 22).</a:t>
            </a:r>
          </a:p>
        </p:txBody>
      </p:sp>
      <p:sp>
        <p:nvSpPr>
          <p:cNvPr id="4" name="Fußzeilenplatzhalter 3">
            <a:extLst>
              <a:ext uri="{FF2B5EF4-FFF2-40B4-BE49-F238E27FC236}">
                <a16:creationId xmlns:a16="http://schemas.microsoft.com/office/drawing/2014/main" id="{0AD796C9-F1A5-4966-AECD-121266EF624E}"/>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7FF7D048-7FF6-41B0-9428-4B1657572807}"/>
              </a:ext>
            </a:extLst>
          </p:cNvPr>
          <p:cNvSpPr>
            <a:spLocks noGrp="1"/>
          </p:cNvSpPr>
          <p:nvPr>
            <p:ph type="sldNum" sz="quarter" idx="12"/>
          </p:nvPr>
        </p:nvSpPr>
        <p:spPr/>
        <p:txBody>
          <a:bodyPr/>
          <a:lstStyle/>
          <a:p>
            <a:pPr>
              <a:defRPr/>
            </a:pPr>
            <a:fld id="{88FDC71C-4A45-4B80-9336-336CD5B79829}" type="slidenum">
              <a:rPr lang="de-DE" altLang="de-DE" smtClean="0"/>
              <a:pPr>
                <a:defRPr/>
              </a:pPr>
              <a:t>14</a:t>
            </a:fld>
            <a:endParaRPr lang="de-DE" altLang="de-DE"/>
          </a:p>
        </p:txBody>
      </p:sp>
      <p:pic>
        <p:nvPicPr>
          <p:cNvPr id="6" name="Grafik 5">
            <a:extLst>
              <a:ext uri="{FF2B5EF4-FFF2-40B4-BE49-F238E27FC236}">
                <a16:creationId xmlns:a16="http://schemas.microsoft.com/office/drawing/2014/main" id="{5C509D5A-1097-47B1-973A-8D7C12DAB7DD}"/>
              </a:ext>
            </a:extLst>
          </p:cNvPr>
          <p:cNvPicPr>
            <a:picLocks noChangeAspect="1"/>
          </p:cNvPicPr>
          <p:nvPr/>
        </p:nvPicPr>
        <p:blipFill>
          <a:blip r:embed="rId3" cstate="print"/>
          <a:stretch>
            <a:fillRect/>
          </a:stretch>
        </p:blipFill>
        <p:spPr>
          <a:xfrm>
            <a:off x="6480043" y="2077821"/>
            <a:ext cx="1932045" cy="1286017"/>
          </a:xfrm>
          <a:prstGeom prst="rect">
            <a:avLst/>
          </a:prstGeom>
          <a:effectLst>
            <a:softEdge rad="63500"/>
          </a:effectLst>
        </p:spPr>
      </p:pic>
      <p:sp>
        <p:nvSpPr>
          <p:cNvPr id="37895" name="Textfeld 5">
            <a:extLst>
              <a:ext uri="{FF2B5EF4-FFF2-40B4-BE49-F238E27FC236}">
                <a16:creationId xmlns:a16="http://schemas.microsoft.com/office/drawing/2014/main" id="{E49FF441-7FDE-4036-B17E-5E591B3426AF}"/>
              </a:ext>
            </a:extLst>
          </p:cNvPr>
          <p:cNvSpPr txBox="1">
            <a:spLocks noChangeArrowheads="1"/>
          </p:cNvSpPr>
          <p:nvPr/>
        </p:nvSpPr>
        <p:spPr bwMode="auto">
          <a:xfrm rot="-5400000">
            <a:off x="7734300" y="2936875"/>
            <a:ext cx="24495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CC0 Gerd Altmann, Pixabay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a:extLst>
              <a:ext uri="{FF2B5EF4-FFF2-40B4-BE49-F238E27FC236}">
                <a16:creationId xmlns:a16="http://schemas.microsoft.com/office/drawing/2014/main" id="{45BD83D6-E4CB-4DAC-A791-C6684E7FB63A}"/>
              </a:ext>
            </a:extLst>
          </p:cNvPr>
          <p:cNvSpPr>
            <a:spLocks noGrp="1" noChangeArrowheads="1"/>
          </p:cNvSpPr>
          <p:nvPr>
            <p:ph type="title"/>
          </p:nvPr>
        </p:nvSpPr>
        <p:spPr/>
        <p:txBody>
          <a:bodyPr/>
          <a:lstStyle/>
          <a:p>
            <a:r>
              <a:rPr lang="de-DE" altLang="de-DE"/>
              <a:t>ESD – Relevant Competencies</a:t>
            </a:r>
          </a:p>
        </p:txBody>
      </p:sp>
      <p:sp>
        <p:nvSpPr>
          <p:cNvPr id="39939" name="Inhaltsplatzhalter 2">
            <a:extLst>
              <a:ext uri="{FF2B5EF4-FFF2-40B4-BE49-F238E27FC236}">
                <a16:creationId xmlns:a16="http://schemas.microsoft.com/office/drawing/2014/main" id="{7F774BD0-0120-4AE1-824C-A439652433FC}"/>
              </a:ext>
            </a:extLst>
          </p:cNvPr>
          <p:cNvSpPr>
            <a:spLocks noGrp="1" noChangeArrowheads="1"/>
          </p:cNvSpPr>
          <p:nvPr>
            <p:ph idx="1"/>
          </p:nvPr>
        </p:nvSpPr>
        <p:spPr/>
        <p:txBody>
          <a:bodyPr/>
          <a:lstStyle/>
          <a:p>
            <a:r>
              <a:rPr lang="en-US" altLang="de-DE" sz="2000" dirty="0"/>
              <a:t>ESD-relevant competencies pertain to </a:t>
            </a:r>
            <a:r>
              <a:rPr lang="en-US" altLang="de-DE" sz="2000" i="1" dirty="0"/>
              <a:t>informed decision-making, responsible action</a:t>
            </a:r>
            <a:r>
              <a:rPr lang="en-US" altLang="de-DE" sz="2000" dirty="0"/>
              <a:t> and </a:t>
            </a:r>
            <a:r>
              <a:rPr lang="en-US" altLang="de-DE" sz="2000" i="1" dirty="0"/>
              <a:t>respect for cultural diversity.</a:t>
            </a:r>
            <a:r>
              <a:rPr lang="en-US" altLang="de-DE" sz="2000" dirty="0"/>
              <a:t> (</a:t>
            </a:r>
            <a:r>
              <a:rPr lang="en-US" altLang="de-DE" sz="2000" dirty="0" err="1"/>
              <a:t>Rieß</a:t>
            </a:r>
            <a:r>
              <a:rPr lang="en-US" altLang="de-DE" sz="2000" dirty="0"/>
              <a:t>, 2013) </a:t>
            </a:r>
            <a:endParaRPr lang="de-DE" altLang="de-DE" sz="2000" dirty="0"/>
          </a:p>
          <a:p>
            <a:r>
              <a:rPr lang="en-US" altLang="de-DE" sz="2000" dirty="0"/>
              <a:t>On the one hand, learners need to acquire the necessary knowledge to make informed decisions, act responsibly and understand the importance of cultural diversity.</a:t>
            </a:r>
            <a:endParaRPr lang="de-DE" altLang="de-DE" sz="2000" dirty="0"/>
          </a:p>
          <a:p>
            <a:r>
              <a:rPr lang="en-US" altLang="de-DE" sz="2000" dirty="0"/>
              <a:t>On the other hand, learners must be able to act based on this knowledge, i.e. acquire competencies and apply them. </a:t>
            </a:r>
            <a:endParaRPr lang="de-DE" altLang="de-DE" sz="2000" dirty="0"/>
          </a:p>
          <a:p>
            <a:r>
              <a:rPr lang="en-US" altLang="de-DE" sz="2000" dirty="0"/>
              <a:t>What kind of knowledge this entails is evident from the definition by relating </a:t>
            </a:r>
            <a:r>
              <a:rPr lang="en-US" altLang="de-DE" sz="2000" i="1" dirty="0"/>
              <a:t>responsible</a:t>
            </a:r>
            <a:r>
              <a:rPr lang="en-US" altLang="de-DE" sz="2000" dirty="0"/>
              <a:t> </a:t>
            </a:r>
            <a:r>
              <a:rPr lang="en-US" altLang="de-DE" sz="2000" i="1" dirty="0"/>
              <a:t>action</a:t>
            </a:r>
            <a:r>
              <a:rPr lang="en-US" altLang="de-DE" sz="2000" dirty="0"/>
              <a:t> to environmental protection, sustainable economy and a just society.</a:t>
            </a:r>
            <a:endParaRPr lang="de-DE" altLang="de-DE" sz="2000" dirty="0"/>
          </a:p>
        </p:txBody>
      </p:sp>
      <p:sp>
        <p:nvSpPr>
          <p:cNvPr id="4" name="Fußzeilenplatzhalter 3">
            <a:extLst>
              <a:ext uri="{FF2B5EF4-FFF2-40B4-BE49-F238E27FC236}">
                <a16:creationId xmlns:a16="http://schemas.microsoft.com/office/drawing/2014/main" id="{23218DE2-770D-44BC-9979-FAFBA6C42DC9}"/>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C57B213D-63A7-4C38-BCB9-E1E2A0848C09}"/>
              </a:ext>
            </a:extLst>
          </p:cNvPr>
          <p:cNvSpPr>
            <a:spLocks noGrp="1"/>
          </p:cNvSpPr>
          <p:nvPr>
            <p:ph type="sldNum" sz="quarter" idx="12"/>
          </p:nvPr>
        </p:nvSpPr>
        <p:spPr/>
        <p:txBody>
          <a:bodyPr/>
          <a:lstStyle/>
          <a:p>
            <a:pPr>
              <a:defRPr/>
            </a:pPr>
            <a:fld id="{9F850251-C59C-4FEF-8405-879BC331D7E4}" type="slidenum">
              <a:rPr lang="de-DE" altLang="de-DE" smtClean="0"/>
              <a:pPr>
                <a:defRPr/>
              </a:pPr>
              <a:t>15</a:t>
            </a:fld>
            <a:endParaRPr lang="de-DE" altLang="de-DE"/>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a:extLst>
              <a:ext uri="{FF2B5EF4-FFF2-40B4-BE49-F238E27FC236}">
                <a16:creationId xmlns:a16="http://schemas.microsoft.com/office/drawing/2014/main" id="{C90E415F-1EB0-4A4B-B017-3B80F52A3909}"/>
              </a:ext>
            </a:extLst>
          </p:cNvPr>
          <p:cNvSpPr>
            <a:spLocks noGrp="1" noChangeArrowheads="1"/>
          </p:cNvSpPr>
          <p:nvPr>
            <p:ph type="title"/>
          </p:nvPr>
        </p:nvSpPr>
        <p:spPr/>
        <p:txBody>
          <a:bodyPr/>
          <a:lstStyle/>
          <a:p>
            <a:r>
              <a:rPr lang="en-US" altLang="de-DE"/>
              <a:t>Competency Concept According to Weinert</a:t>
            </a:r>
            <a:endParaRPr lang="de-DE" altLang="de-DE"/>
          </a:p>
        </p:txBody>
      </p:sp>
      <p:sp>
        <p:nvSpPr>
          <p:cNvPr id="41987" name="Inhaltsplatzhalter 2">
            <a:extLst>
              <a:ext uri="{FF2B5EF4-FFF2-40B4-BE49-F238E27FC236}">
                <a16:creationId xmlns:a16="http://schemas.microsoft.com/office/drawing/2014/main" id="{749A2EE3-0228-4AA0-BDDC-118C7249FCFB}"/>
              </a:ext>
            </a:extLst>
          </p:cNvPr>
          <p:cNvSpPr>
            <a:spLocks noGrp="1" noChangeArrowheads="1"/>
          </p:cNvSpPr>
          <p:nvPr>
            <p:ph idx="1"/>
          </p:nvPr>
        </p:nvSpPr>
        <p:spPr/>
        <p:txBody>
          <a:bodyPr/>
          <a:lstStyle/>
          <a:p>
            <a:pPr marL="0" indent="0">
              <a:buFont typeface="Arial" panose="020B0604020202020204" pitchFamily="34" charset="0"/>
              <a:buNone/>
            </a:pPr>
            <a:r>
              <a:rPr lang="en-US" altLang="de-DE" sz="2000" dirty="0"/>
              <a:t>According to Weinert (2001, pp. 27-28), competencies are the cognitive abilities and skills available or learnable by individuals to solve specific problems, as well as the associated motivational, volitional and social readiness and skills to use these solutions successfully and responsibly in variable situations.</a:t>
            </a:r>
            <a:endParaRPr lang="de-DE" altLang="de-DE" sz="2000" dirty="0"/>
          </a:p>
        </p:txBody>
      </p:sp>
      <p:sp>
        <p:nvSpPr>
          <p:cNvPr id="4" name="Fußzeilenplatzhalter 3">
            <a:extLst>
              <a:ext uri="{FF2B5EF4-FFF2-40B4-BE49-F238E27FC236}">
                <a16:creationId xmlns:a16="http://schemas.microsoft.com/office/drawing/2014/main" id="{AB17D2B7-4B2C-4D7F-85DF-DBCDFDFF2E8E}"/>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C323C86C-0938-4496-9BF3-9D927402F816}"/>
              </a:ext>
            </a:extLst>
          </p:cNvPr>
          <p:cNvSpPr>
            <a:spLocks noGrp="1"/>
          </p:cNvSpPr>
          <p:nvPr>
            <p:ph type="sldNum" sz="quarter" idx="12"/>
          </p:nvPr>
        </p:nvSpPr>
        <p:spPr/>
        <p:txBody>
          <a:bodyPr/>
          <a:lstStyle/>
          <a:p>
            <a:pPr>
              <a:defRPr/>
            </a:pPr>
            <a:fld id="{65D32702-A1EC-4AB9-94CF-215772179502}" type="slidenum">
              <a:rPr lang="de-DE" altLang="de-DE" smtClean="0"/>
              <a:pPr>
                <a:defRPr/>
              </a:pPr>
              <a:t>16</a:t>
            </a:fld>
            <a:endParaRPr lang="de-DE" altLang="de-DE"/>
          </a:p>
        </p:txBody>
      </p:sp>
      <p:grpSp>
        <p:nvGrpSpPr>
          <p:cNvPr id="41990" name="Gruppieren 1">
            <a:extLst>
              <a:ext uri="{FF2B5EF4-FFF2-40B4-BE49-F238E27FC236}">
                <a16:creationId xmlns:a16="http://schemas.microsoft.com/office/drawing/2014/main" id="{D80F9762-7A3B-4283-A883-141EAE6F3400}"/>
              </a:ext>
            </a:extLst>
          </p:cNvPr>
          <p:cNvGrpSpPr>
            <a:grpSpLocks/>
          </p:cNvGrpSpPr>
          <p:nvPr/>
        </p:nvGrpSpPr>
        <p:grpSpPr bwMode="auto">
          <a:xfrm>
            <a:off x="5467817" y="2732087"/>
            <a:ext cx="2849562" cy="1900238"/>
            <a:chOff x="6113463" y="2797175"/>
            <a:chExt cx="2849562" cy="1900238"/>
          </a:xfrm>
        </p:grpSpPr>
        <p:pic>
          <p:nvPicPr>
            <p:cNvPr id="6" name="Grafik 8">
              <a:extLst>
                <a:ext uri="{FF2B5EF4-FFF2-40B4-BE49-F238E27FC236}">
                  <a16:creationId xmlns:a16="http://schemas.microsoft.com/office/drawing/2014/main" id="{2A7834E2-FD00-4199-A553-4D20E1E20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463" y="2797175"/>
              <a:ext cx="2849562" cy="1900238"/>
            </a:xfrm>
            <a:prstGeom prst="rect">
              <a:avLst/>
            </a:prstGeom>
            <a:noFill/>
            <a:ln>
              <a:noFill/>
            </a:ln>
            <a:effectLst>
              <a:softEdge rad="76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Textfeld 1">
              <a:extLst>
                <a:ext uri="{FF2B5EF4-FFF2-40B4-BE49-F238E27FC236}">
                  <a16:creationId xmlns:a16="http://schemas.microsoft.com/office/drawing/2014/main" id="{E40269B2-28FE-47DB-89B5-31398A1C17CA}"/>
                </a:ext>
              </a:extLst>
            </p:cNvPr>
            <p:cNvSpPr txBox="1">
              <a:spLocks noChangeArrowheads="1"/>
            </p:cNvSpPr>
            <p:nvPr/>
          </p:nvSpPr>
          <p:spPr bwMode="auto">
            <a:xfrm rot="-2230719">
              <a:off x="6408738" y="3208338"/>
              <a:ext cx="11636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100"/>
                <a:t>Competence</a:t>
              </a:r>
            </a:p>
          </p:txBody>
        </p:sp>
      </p:grpSp>
      <p:sp>
        <p:nvSpPr>
          <p:cNvPr id="41991" name="Textfeld 9">
            <a:extLst>
              <a:ext uri="{FF2B5EF4-FFF2-40B4-BE49-F238E27FC236}">
                <a16:creationId xmlns:a16="http://schemas.microsoft.com/office/drawing/2014/main" id="{C8BCB2E0-83DE-4BAB-AC8B-29FAB3E1C365}"/>
              </a:ext>
            </a:extLst>
          </p:cNvPr>
          <p:cNvSpPr txBox="1">
            <a:spLocks noChangeArrowheads="1"/>
          </p:cNvSpPr>
          <p:nvPr/>
        </p:nvSpPr>
        <p:spPr bwMode="auto">
          <a:xfrm>
            <a:off x="3033059" y="4234657"/>
            <a:ext cx="2236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CC0 Grundmeier, </a:t>
            </a:r>
            <a:r>
              <a:rPr lang="de-DE" altLang="de-DE" sz="1200" dirty="0" err="1"/>
              <a:t>modified</a:t>
            </a:r>
            <a:r>
              <a:rPr lang="de-DE" altLang="de-DE" sz="1200" dirty="0"/>
              <a:t> </a:t>
            </a:r>
            <a:r>
              <a:rPr lang="de-DE" altLang="de-DE" sz="1200" dirty="0" err="1"/>
              <a:t>from</a:t>
            </a:r>
            <a:r>
              <a:rPr lang="de-DE" altLang="de-DE" sz="1200" dirty="0"/>
              <a:t> </a:t>
            </a:r>
            <a:r>
              <a:rPr lang="de-DE" altLang="de-DE" sz="1200" dirty="0" err="1"/>
              <a:t>ann</a:t>
            </a:r>
            <a:r>
              <a:rPr lang="de-DE" altLang="de-DE" sz="1200" dirty="0"/>
              <a:t>-h, </a:t>
            </a:r>
            <a:r>
              <a:rPr lang="de-DE" altLang="de-DE" sz="1200" dirty="0" err="1"/>
              <a:t>Pexels</a:t>
            </a:r>
            <a:endParaRPr lang="de-DE" altLang="de-DE"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a:extLst>
              <a:ext uri="{FF2B5EF4-FFF2-40B4-BE49-F238E27FC236}">
                <a16:creationId xmlns:a16="http://schemas.microsoft.com/office/drawing/2014/main" id="{861E940A-8146-4645-95A2-60C4ABCB0639}"/>
              </a:ext>
            </a:extLst>
          </p:cNvPr>
          <p:cNvSpPr>
            <a:spLocks noGrp="1" noChangeArrowheads="1"/>
          </p:cNvSpPr>
          <p:nvPr>
            <p:ph type="title"/>
          </p:nvPr>
        </p:nvSpPr>
        <p:spPr/>
        <p:txBody>
          <a:bodyPr/>
          <a:lstStyle/>
          <a:p>
            <a:r>
              <a:rPr lang="en-US" altLang="de-DE"/>
              <a:t>Sustainability Competencies as the Overarching Goal of ESD</a:t>
            </a:r>
            <a:endParaRPr lang="de-DE" altLang="de-DE"/>
          </a:p>
        </p:txBody>
      </p:sp>
      <p:sp>
        <p:nvSpPr>
          <p:cNvPr id="44035" name="Inhaltsplatzhalter 2">
            <a:extLst>
              <a:ext uri="{FF2B5EF4-FFF2-40B4-BE49-F238E27FC236}">
                <a16:creationId xmlns:a16="http://schemas.microsoft.com/office/drawing/2014/main" id="{7860849A-9DE5-4568-BD97-5F29BF63EDDA}"/>
              </a:ext>
            </a:extLst>
          </p:cNvPr>
          <p:cNvSpPr>
            <a:spLocks noGrp="1" noChangeArrowheads="1"/>
          </p:cNvSpPr>
          <p:nvPr>
            <p:ph idx="1"/>
          </p:nvPr>
        </p:nvSpPr>
        <p:spPr/>
        <p:txBody>
          <a:bodyPr/>
          <a:lstStyle/>
          <a:p>
            <a:pPr marL="0" indent="0">
              <a:buFont typeface="Arial" panose="020B0604020202020204" pitchFamily="34" charset="0"/>
              <a:buNone/>
            </a:pPr>
            <a:r>
              <a:rPr lang="de-DE" altLang="de-DE" sz="2400"/>
              <a:t>Based on </a:t>
            </a:r>
            <a:r>
              <a:rPr lang="en-US" altLang="de-DE" sz="2400"/>
              <a:t>Weinert’s concept of competency,  Rieß, Mischo and Waltner (2018, p. 299) determine sustainability competencies as the overarching goal of ESD:</a:t>
            </a:r>
            <a:br>
              <a:rPr lang="en-US" altLang="de-DE" sz="2400"/>
            </a:br>
            <a:endParaRPr lang="en-US" altLang="de-DE" sz="2400"/>
          </a:p>
          <a:p>
            <a:pPr marL="0" indent="0">
              <a:buFont typeface="Arial" panose="020B0604020202020204" pitchFamily="34" charset="0"/>
              <a:buNone/>
            </a:pPr>
            <a:r>
              <a:rPr lang="en-US" altLang="de-DE" sz="2400"/>
              <a:t>“Sustainability competencies compromise the entirety of cognitive abilities and skills as well as related motivational, volitional and social readiness in order to solve sustainability-related problems and to shape sustainable development in private, social and institutional contexts”.</a:t>
            </a:r>
            <a:endParaRPr lang="de-DE" altLang="de-DE" sz="2400"/>
          </a:p>
        </p:txBody>
      </p:sp>
      <p:sp>
        <p:nvSpPr>
          <p:cNvPr id="4" name="Fußzeilenplatzhalter 3">
            <a:extLst>
              <a:ext uri="{FF2B5EF4-FFF2-40B4-BE49-F238E27FC236}">
                <a16:creationId xmlns:a16="http://schemas.microsoft.com/office/drawing/2014/main" id="{8164BF91-CBED-422D-8BF0-9EC528CAE373}"/>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85CCD7FA-6E3F-479D-8B79-8594280C8FC2}"/>
              </a:ext>
            </a:extLst>
          </p:cNvPr>
          <p:cNvSpPr>
            <a:spLocks noGrp="1"/>
          </p:cNvSpPr>
          <p:nvPr>
            <p:ph type="sldNum" sz="quarter" idx="12"/>
          </p:nvPr>
        </p:nvSpPr>
        <p:spPr/>
        <p:txBody>
          <a:bodyPr/>
          <a:lstStyle/>
          <a:p>
            <a:pPr>
              <a:defRPr/>
            </a:pPr>
            <a:fld id="{9F9268FF-17A7-477A-A23D-38E8DDEFE875}" type="slidenum">
              <a:rPr lang="de-DE" altLang="de-DE" smtClean="0"/>
              <a:pPr>
                <a:defRPr/>
              </a:pPr>
              <a:t>17</a:t>
            </a:fld>
            <a:endParaRPr lang="de-DE" altLang="de-DE"/>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a:extLst>
              <a:ext uri="{FF2B5EF4-FFF2-40B4-BE49-F238E27FC236}">
                <a16:creationId xmlns:a16="http://schemas.microsoft.com/office/drawing/2014/main" id="{61344062-4B07-41B2-B5E8-F1A86DB7AAD6}"/>
              </a:ext>
            </a:extLst>
          </p:cNvPr>
          <p:cNvSpPr>
            <a:spLocks noGrp="1" noChangeArrowheads="1"/>
          </p:cNvSpPr>
          <p:nvPr>
            <p:ph type="title"/>
          </p:nvPr>
        </p:nvSpPr>
        <p:spPr/>
        <p:txBody>
          <a:bodyPr/>
          <a:lstStyle/>
          <a:p>
            <a:r>
              <a:rPr lang="en-GB" altLang="de-DE"/>
              <a:t>Development of Design Competence </a:t>
            </a:r>
            <a:endParaRPr lang="de-DE" altLang="de-DE"/>
          </a:p>
        </p:txBody>
      </p:sp>
      <p:sp>
        <p:nvSpPr>
          <p:cNvPr id="46083" name="Inhaltsplatzhalter 2">
            <a:extLst>
              <a:ext uri="{FF2B5EF4-FFF2-40B4-BE49-F238E27FC236}">
                <a16:creationId xmlns:a16="http://schemas.microsoft.com/office/drawing/2014/main" id="{396A50FF-6038-4F62-8A83-4C7E9BBDAD13}"/>
              </a:ext>
            </a:extLst>
          </p:cNvPr>
          <p:cNvSpPr>
            <a:spLocks noGrp="1" noChangeArrowheads="1"/>
          </p:cNvSpPr>
          <p:nvPr>
            <p:ph idx="1"/>
          </p:nvPr>
        </p:nvSpPr>
        <p:spPr/>
        <p:txBody>
          <a:bodyPr/>
          <a:lstStyle/>
          <a:p>
            <a:r>
              <a:rPr lang="en-US" altLang="de-DE" sz="1800"/>
              <a:t>The National Action Plan on ESD also makes a distinction between the two levels of ESD (knowledge level and skills level).</a:t>
            </a:r>
            <a:endParaRPr lang="de-DE" altLang="de-DE" sz="1800"/>
          </a:p>
          <a:p>
            <a:r>
              <a:rPr lang="en-US" altLang="de-DE" sz="1800"/>
              <a:t>The aim of ESD is to impart basic knowledge for tackling key social problems, as well as to acquire so-called design competence (BMBF, 2017, p. 100). </a:t>
            </a:r>
            <a:endParaRPr lang="de-DE" altLang="de-DE" sz="1800"/>
          </a:p>
          <a:p>
            <a:r>
              <a:rPr lang="en-US" altLang="de-DE" sz="1800"/>
              <a:t>Design competence was already appointed as a general learning objective of ESD by the Federal-State Commission for Educational Planning and Research Promotion (1999, p. 61) in 1999. It is part of the overarching educational objective of the Orientation Framework for Global Development Learning (Schreiber &amp; Siege, 2016, p. 18).</a:t>
            </a:r>
            <a:endParaRPr lang="de-DE" altLang="de-DE" sz="1800"/>
          </a:p>
          <a:p>
            <a:r>
              <a:rPr lang="en-US" altLang="de-DE" sz="1800"/>
              <a:t>This was mandated by the Kultusministerkonferenz (Conference of Ministers of Education) and the Federal Development Ministry and is used in many federal states to implement ESD (BMBF, 2020, p. 61). </a:t>
            </a:r>
            <a:endParaRPr lang="de-DE" altLang="de-DE" sz="1800"/>
          </a:p>
        </p:txBody>
      </p:sp>
      <p:sp>
        <p:nvSpPr>
          <p:cNvPr id="4" name="Fußzeilenplatzhalter 3">
            <a:extLst>
              <a:ext uri="{FF2B5EF4-FFF2-40B4-BE49-F238E27FC236}">
                <a16:creationId xmlns:a16="http://schemas.microsoft.com/office/drawing/2014/main" id="{A84BF260-F461-4D32-84CE-A468559E5E63}"/>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6939732F-3E7B-4508-B93A-113A21F86D8E}"/>
              </a:ext>
            </a:extLst>
          </p:cNvPr>
          <p:cNvSpPr>
            <a:spLocks noGrp="1"/>
          </p:cNvSpPr>
          <p:nvPr>
            <p:ph type="sldNum" sz="quarter" idx="12"/>
          </p:nvPr>
        </p:nvSpPr>
        <p:spPr/>
        <p:txBody>
          <a:bodyPr/>
          <a:lstStyle/>
          <a:p>
            <a:pPr>
              <a:defRPr/>
            </a:pPr>
            <a:fld id="{8CDBA033-5542-4124-BD4D-703BDF812AD2}" type="slidenum">
              <a:rPr lang="de-DE" altLang="de-DE" smtClean="0"/>
              <a:pPr>
                <a:defRPr/>
              </a:pPr>
              <a:t>18</a:t>
            </a:fld>
            <a:endParaRPr lang="de-DE" altLang="de-DE"/>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a:extLst>
              <a:ext uri="{FF2B5EF4-FFF2-40B4-BE49-F238E27FC236}">
                <a16:creationId xmlns:a16="http://schemas.microsoft.com/office/drawing/2014/main" id="{C9D3A4F2-BF58-4CE5-A72F-FECF907049A1}"/>
              </a:ext>
            </a:extLst>
          </p:cNvPr>
          <p:cNvSpPr>
            <a:spLocks noGrp="1" noChangeArrowheads="1"/>
          </p:cNvSpPr>
          <p:nvPr>
            <p:ph type="title"/>
          </p:nvPr>
        </p:nvSpPr>
        <p:spPr/>
        <p:txBody>
          <a:bodyPr/>
          <a:lstStyle/>
          <a:p>
            <a:r>
              <a:rPr lang="en-US" altLang="de-DE"/>
              <a:t>Competency Models in Regard to ESD</a:t>
            </a:r>
            <a:endParaRPr lang="de-DE" altLang="de-DE"/>
          </a:p>
        </p:txBody>
      </p:sp>
      <p:sp>
        <p:nvSpPr>
          <p:cNvPr id="48131" name="Inhaltsplatzhalter 2">
            <a:extLst>
              <a:ext uri="{FF2B5EF4-FFF2-40B4-BE49-F238E27FC236}">
                <a16:creationId xmlns:a16="http://schemas.microsoft.com/office/drawing/2014/main" id="{6E07E6A8-129C-4FA6-B381-1AEDE85355B7}"/>
              </a:ext>
            </a:extLst>
          </p:cNvPr>
          <p:cNvSpPr>
            <a:spLocks noGrp="1" noChangeArrowheads="1"/>
          </p:cNvSpPr>
          <p:nvPr>
            <p:ph idx="1"/>
          </p:nvPr>
        </p:nvSpPr>
        <p:spPr>
          <a:xfrm>
            <a:off x="628650" y="1370013"/>
            <a:ext cx="4664075" cy="3262312"/>
          </a:xfrm>
        </p:spPr>
        <p:txBody>
          <a:bodyPr/>
          <a:lstStyle/>
          <a:p>
            <a:r>
              <a:rPr lang="en-US" altLang="de-DE" sz="2000"/>
              <a:t>There are various other competency models for ESD, including the concept of design competence by Gerhard de Haan (2008).</a:t>
            </a:r>
          </a:p>
          <a:p>
            <a:r>
              <a:rPr lang="en-US" altLang="de-DE" sz="2000"/>
              <a:t>The twelve sub-competencies of the concept of design competence are formulated in a relatively general way, focusing on generic competencies and being rather of basic importance for school education as the competency model by Lehmann and Nieke (2000). </a:t>
            </a:r>
          </a:p>
        </p:txBody>
      </p:sp>
      <p:sp>
        <p:nvSpPr>
          <p:cNvPr id="4" name="Fußzeilenplatzhalter 3">
            <a:extLst>
              <a:ext uri="{FF2B5EF4-FFF2-40B4-BE49-F238E27FC236}">
                <a16:creationId xmlns:a16="http://schemas.microsoft.com/office/drawing/2014/main" id="{C654693C-7447-4434-BCB6-8391277CC8E9}"/>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BD4FFE68-8EA3-47AB-B470-E9C01A002344}"/>
              </a:ext>
            </a:extLst>
          </p:cNvPr>
          <p:cNvSpPr>
            <a:spLocks noGrp="1"/>
          </p:cNvSpPr>
          <p:nvPr>
            <p:ph type="sldNum" sz="quarter" idx="12"/>
          </p:nvPr>
        </p:nvSpPr>
        <p:spPr/>
        <p:txBody>
          <a:bodyPr/>
          <a:lstStyle/>
          <a:p>
            <a:pPr>
              <a:defRPr/>
            </a:pPr>
            <a:fld id="{BFE94377-314A-4E09-B648-50BED072EC95}" type="slidenum">
              <a:rPr lang="de-DE" altLang="de-DE" smtClean="0"/>
              <a:pPr>
                <a:defRPr/>
              </a:pPr>
              <a:t>19</a:t>
            </a:fld>
            <a:endParaRPr lang="de-DE" altLang="de-DE"/>
          </a:p>
        </p:txBody>
      </p:sp>
      <p:graphicFrame>
        <p:nvGraphicFramePr>
          <p:cNvPr id="6" name="Diagramm 5">
            <a:extLst>
              <a:ext uri="{FF2B5EF4-FFF2-40B4-BE49-F238E27FC236}">
                <a16:creationId xmlns:a16="http://schemas.microsoft.com/office/drawing/2014/main" id="{BAF1545A-602F-4BED-BF80-91BF44FB4C7E}"/>
              </a:ext>
            </a:extLst>
          </p:cNvPr>
          <p:cNvGraphicFramePr/>
          <p:nvPr/>
        </p:nvGraphicFramePr>
        <p:xfrm>
          <a:off x="4283968" y="1419622"/>
          <a:ext cx="4879280" cy="3094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135" name="Textfeld 6">
            <a:extLst>
              <a:ext uri="{FF2B5EF4-FFF2-40B4-BE49-F238E27FC236}">
                <a16:creationId xmlns:a16="http://schemas.microsoft.com/office/drawing/2014/main" id="{580C9C0C-9867-465B-A24A-B227DBA32064}"/>
              </a:ext>
            </a:extLst>
          </p:cNvPr>
          <p:cNvSpPr txBox="1">
            <a:spLocks noChangeArrowheads="1"/>
          </p:cNvSpPr>
          <p:nvPr/>
        </p:nvSpPr>
        <p:spPr bwMode="auto">
          <a:xfrm>
            <a:off x="7350125" y="4486275"/>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Grundmeier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B5838C03-A230-4C1E-81E7-E552D5FB70EA}"/>
              </a:ext>
            </a:extLst>
          </p:cNvPr>
          <p:cNvSpPr>
            <a:spLocks noGrp="1" noChangeArrowheads="1"/>
          </p:cNvSpPr>
          <p:nvPr>
            <p:ph type="title"/>
          </p:nvPr>
        </p:nvSpPr>
        <p:spPr/>
        <p:txBody>
          <a:bodyPr/>
          <a:lstStyle/>
          <a:p>
            <a:r>
              <a:rPr lang="de-DE" altLang="de-DE"/>
              <a:t>Learning Objectives</a:t>
            </a:r>
          </a:p>
        </p:txBody>
      </p:sp>
      <p:sp>
        <p:nvSpPr>
          <p:cNvPr id="3" name="Inhaltsplatzhalter 2">
            <a:extLst>
              <a:ext uri="{FF2B5EF4-FFF2-40B4-BE49-F238E27FC236}">
                <a16:creationId xmlns:a16="http://schemas.microsoft.com/office/drawing/2014/main" id="{51AC6265-FC95-4B5E-91C4-04ABDE25FDD8}"/>
              </a:ext>
            </a:extLst>
          </p:cNvPr>
          <p:cNvSpPr>
            <a:spLocks noGrp="1"/>
          </p:cNvSpPr>
          <p:nvPr>
            <p:ph idx="1"/>
          </p:nvPr>
        </p:nvSpPr>
        <p:spPr>
          <a:xfrm>
            <a:off x="628650" y="1131888"/>
            <a:ext cx="7886700" cy="3262312"/>
          </a:xfrm>
        </p:spPr>
        <p:txBody>
          <a:bodyPr/>
          <a:lstStyle/>
          <a:p>
            <a:pPr marL="0" indent="0">
              <a:buFont typeface="Arial" panose="020B0604020202020204" pitchFamily="34" charset="0"/>
              <a:buNone/>
              <a:defRPr/>
            </a:pPr>
            <a:r>
              <a:rPr lang="en-US" dirty="0"/>
              <a:t>After this lecture you should be able to: </a:t>
            </a:r>
          </a:p>
          <a:p>
            <a:pPr>
              <a:defRPr/>
            </a:pPr>
            <a:r>
              <a:rPr lang="en-US" dirty="0"/>
              <a:t>Describe and reflect sustainability models in the context of fashion and textiles. </a:t>
            </a:r>
          </a:p>
          <a:p>
            <a:pPr>
              <a:defRPr/>
            </a:pPr>
            <a:r>
              <a:rPr lang="en-US" dirty="0"/>
              <a:t>Explain the meaning of ESD and Design Competence with its sub-competences.</a:t>
            </a:r>
          </a:p>
          <a:p>
            <a:pPr>
              <a:defRPr/>
            </a:pPr>
            <a:r>
              <a:rPr lang="en-US" dirty="0"/>
              <a:t>Explain the c</a:t>
            </a:r>
            <a:r>
              <a:rPr lang="en-US" altLang="de-DE" dirty="0"/>
              <a:t>ore competencies of Global Development Education.</a:t>
            </a:r>
            <a:endParaRPr lang="en-US" dirty="0"/>
          </a:p>
          <a:p>
            <a:pPr>
              <a:defRPr/>
            </a:pPr>
            <a:r>
              <a:rPr lang="en-US" dirty="0"/>
              <a:t>Discuss ESD and Design Competence in the context of textiles and fashion.</a:t>
            </a:r>
          </a:p>
          <a:p>
            <a:pPr>
              <a:defRPr/>
            </a:pPr>
            <a:r>
              <a:rPr lang="en-US" dirty="0"/>
              <a:t>Reflect on your consumer behaviour and its impact on a sustainable fashion and textile market.</a:t>
            </a:r>
          </a:p>
          <a:p>
            <a:pPr>
              <a:defRPr/>
            </a:pPr>
            <a:endParaRPr lang="en-US" dirty="0"/>
          </a:p>
          <a:p>
            <a:pPr>
              <a:defRPr/>
            </a:pPr>
            <a:endParaRPr lang="en-US" dirty="0"/>
          </a:p>
          <a:p>
            <a:pPr>
              <a:defRPr/>
            </a:pPr>
            <a:endParaRPr lang="de-DE" dirty="0"/>
          </a:p>
        </p:txBody>
      </p:sp>
      <p:sp>
        <p:nvSpPr>
          <p:cNvPr id="4" name="Fußzeilenplatzhalter 3">
            <a:extLst>
              <a:ext uri="{FF2B5EF4-FFF2-40B4-BE49-F238E27FC236}">
                <a16:creationId xmlns:a16="http://schemas.microsoft.com/office/drawing/2014/main" id="{C2A16035-F34F-4F5F-9860-B2607265C490}"/>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78171A27-6B20-4C43-A1E5-B81EBEA342DD}"/>
              </a:ext>
            </a:extLst>
          </p:cNvPr>
          <p:cNvSpPr>
            <a:spLocks noGrp="1"/>
          </p:cNvSpPr>
          <p:nvPr>
            <p:ph type="sldNum" sz="quarter" idx="12"/>
          </p:nvPr>
        </p:nvSpPr>
        <p:spPr/>
        <p:txBody>
          <a:bodyPr/>
          <a:lstStyle/>
          <a:p>
            <a:pPr>
              <a:defRPr/>
            </a:pPr>
            <a:fld id="{CD5C15A9-B5DD-40B5-AE3F-0C13FA447375}" type="slidenum">
              <a:rPr lang="de-DE" altLang="de-DE" smtClean="0"/>
              <a:pPr>
                <a:defRPr/>
              </a:pPr>
              <a:t>2</a:t>
            </a:fld>
            <a:endParaRPr lang="de-DE" altLang="de-DE"/>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A491AC6B-4573-48F3-8147-C8D492D71D61}"/>
              </a:ext>
            </a:extLst>
          </p:cNvPr>
          <p:cNvSpPr>
            <a:spLocks noGrp="1" noChangeArrowheads="1"/>
          </p:cNvSpPr>
          <p:nvPr>
            <p:ph type="title"/>
          </p:nvPr>
        </p:nvSpPr>
        <p:spPr/>
        <p:txBody>
          <a:bodyPr/>
          <a:lstStyle/>
          <a:p>
            <a:r>
              <a:rPr lang="de-DE" altLang="de-DE"/>
              <a:t>Concept of Design Competence</a:t>
            </a:r>
          </a:p>
        </p:txBody>
      </p:sp>
      <p:sp>
        <p:nvSpPr>
          <p:cNvPr id="50179" name="Inhaltsplatzhalter 2">
            <a:extLst>
              <a:ext uri="{FF2B5EF4-FFF2-40B4-BE49-F238E27FC236}">
                <a16:creationId xmlns:a16="http://schemas.microsoft.com/office/drawing/2014/main" id="{E976DCF9-DA15-4BB9-8726-832E29F12FBB}"/>
              </a:ext>
            </a:extLst>
          </p:cNvPr>
          <p:cNvSpPr>
            <a:spLocks noGrp="1" noChangeArrowheads="1"/>
          </p:cNvSpPr>
          <p:nvPr>
            <p:ph idx="1"/>
          </p:nvPr>
        </p:nvSpPr>
        <p:spPr/>
        <p:txBody>
          <a:bodyPr/>
          <a:lstStyle/>
          <a:p>
            <a:pPr marL="0" indent="0">
              <a:spcBef>
                <a:spcPct val="0"/>
              </a:spcBef>
              <a:buFont typeface="Arial" panose="020B0604020202020204" pitchFamily="34" charset="0"/>
              <a:buNone/>
            </a:pPr>
            <a:r>
              <a:rPr lang="en-US" altLang="de-DE" sz="2000"/>
              <a:t>Design competence refers to the ability to apply knowledge about sustainable development and to recognise problems of non-sustainable development. This means being able to draw conclusions about ecological, economic and social developments in their interdependence from analyses of the present and studies of the future. Furthermore, it also includes being able to make, understand and individually, collectively and politically implement decisions based on these conclusions, with which sustainable development processes can be realised. </a:t>
            </a:r>
          </a:p>
          <a:p>
            <a:pPr marL="0" indent="0">
              <a:spcBef>
                <a:spcPct val="0"/>
              </a:spcBef>
              <a:buFont typeface="Arial" panose="020B0604020202020204" pitchFamily="34" charset="0"/>
              <a:buNone/>
            </a:pPr>
            <a:r>
              <a:rPr lang="en-US" altLang="de-DE" sz="2000"/>
              <a:t>(de Haan, n. d.).</a:t>
            </a:r>
            <a:endParaRPr lang="de-DE" altLang="de-DE" sz="2000"/>
          </a:p>
        </p:txBody>
      </p:sp>
      <p:sp>
        <p:nvSpPr>
          <p:cNvPr id="4" name="Fußzeilenplatzhalter 3">
            <a:extLst>
              <a:ext uri="{FF2B5EF4-FFF2-40B4-BE49-F238E27FC236}">
                <a16:creationId xmlns:a16="http://schemas.microsoft.com/office/drawing/2014/main" id="{D227C966-168E-4C1A-942B-4EDA33CE3250}"/>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8CB26399-7AB0-41B5-AE3A-1A2BDF731EB2}"/>
              </a:ext>
            </a:extLst>
          </p:cNvPr>
          <p:cNvSpPr>
            <a:spLocks noGrp="1"/>
          </p:cNvSpPr>
          <p:nvPr>
            <p:ph type="sldNum" sz="quarter" idx="12"/>
          </p:nvPr>
        </p:nvSpPr>
        <p:spPr/>
        <p:txBody>
          <a:bodyPr/>
          <a:lstStyle/>
          <a:p>
            <a:pPr>
              <a:defRPr/>
            </a:pPr>
            <a:fld id="{24EEC6D4-EA81-4F3D-8E88-0A84A3F4A25B}" type="slidenum">
              <a:rPr lang="de-DE" altLang="de-DE" smtClean="0"/>
              <a:pPr>
                <a:defRPr/>
              </a:pPr>
              <a:t>20</a:t>
            </a:fld>
            <a:endParaRPr lang="de-DE" altLang="de-DE"/>
          </a:p>
        </p:txBody>
      </p:sp>
      <p:pic>
        <p:nvPicPr>
          <p:cNvPr id="50182" name="Grafik 1">
            <a:extLst>
              <a:ext uri="{FF2B5EF4-FFF2-40B4-BE49-F238E27FC236}">
                <a16:creationId xmlns:a16="http://schemas.microsoft.com/office/drawing/2014/main" id="{4508C531-4683-4DB0-A76E-F6988D8D1A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3435350"/>
            <a:ext cx="138588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feld 2">
            <a:extLst>
              <a:ext uri="{FF2B5EF4-FFF2-40B4-BE49-F238E27FC236}">
                <a16:creationId xmlns:a16="http://schemas.microsoft.com/office/drawing/2014/main" id="{778DC1B8-8005-4C15-B1DF-E9EAB3135CA9}"/>
              </a:ext>
            </a:extLst>
          </p:cNvPr>
          <p:cNvSpPr txBox="1">
            <a:spLocks noChangeArrowheads="1"/>
          </p:cNvSpPr>
          <p:nvPr/>
        </p:nvSpPr>
        <p:spPr bwMode="auto">
          <a:xfrm rot="-5400000">
            <a:off x="7375525" y="2936875"/>
            <a:ext cx="31670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CC0 palomaironique, Openclipart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a:extLst>
              <a:ext uri="{FF2B5EF4-FFF2-40B4-BE49-F238E27FC236}">
                <a16:creationId xmlns:a16="http://schemas.microsoft.com/office/drawing/2014/main" id="{756E6D03-70E5-4E97-93F0-0ACC880A5053}"/>
              </a:ext>
            </a:extLst>
          </p:cNvPr>
          <p:cNvSpPr>
            <a:spLocks noGrp="1" noChangeArrowheads="1"/>
          </p:cNvSpPr>
          <p:nvPr>
            <p:ph type="title"/>
          </p:nvPr>
        </p:nvSpPr>
        <p:spPr/>
        <p:txBody>
          <a:bodyPr/>
          <a:lstStyle/>
          <a:p>
            <a:r>
              <a:rPr lang="en-US" altLang="de-DE"/>
              <a:t>Sub-Competences of Design Competence</a:t>
            </a:r>
            <a:endParaRPr lang="de-DE" altLang="de-DE"/>
          </a:p>
        </p:txBody>
      </p:sp>
      <p:sp>
        <p:nvSpPr>
          <p:cNvPr id="52227" name="Inhaltsplatzhalter 2">
            <a:extLst>
              <a:ext uri="{FF2B5EF4-FFF2-40B4-BE49-F238E27FC236}">
                <a16:creationId xmlns:a16="http://schemas.microsoft.com/office/drawing/2014/main" id="{5FF74AEC-6BE6-4EE0-AA4C-5A0A164114CC}"/>
              </a:ext>
            </a:extLst>
          </p:cNvPr>
          <p:cNvSpPr>
            <a:spLocks noGrp="1" noChangeArrowheads="1"/>
          </p:cNvSpPr>
          <p:nvPr>
            <p:ph idx="1"/>
          </p:nvPr>
        </p:nvSpPr>
        <p:spPr/>
        <p:txBody>
          <a:bodyPr/>
          <a:lstStyle/>
          <a:p>
            <a:pPr marL="514350" indent="-514350">
              <a:buFont typeface="Calibri Light" panose="020F0302020204030204" pitchFamily="34" charset="0"/>
              <a:buAutoNum type="arabicPeriod"/>
            </a:pPr>
            <a:r>
              <a:rPr lang="en-US" altLang="de-DE" sz="1400" b="1" dirty="0"/>
              <a:t>To build up knowledge in an open-minded way and to integrate new perspectives.</a:t>
            </a:r>
          </a:p>
          <a:p>
            <a:pPr marL="514350" indent="-514350">
              <a:buFont typeface="Calibri Light" panose="020F0302020204030204" pitchFamily="34" charset="0"/>
              <a:buAutoNum type="arabicPeriod"/>
            </a:pPr>
            <a:r>
              <a:rPr lang="en-US" altLang="de-DE" sz="1400" b="1" dirty="0"/>
              <a:t>To be able to </a:t>
            </a:r>
            <a:r>
              <a:rPr lang="en-US" altLang="de-DE" sz="1400" b="1" dirty="0" err="1"/>
              <a:t>analyse</a:t>
            </a:r>
            <a:r>
              <a:rPr lang="en-US" altLang="de-DE" sz="1400" b="1" dirty="0"/>
              <a:t> and assess developments with foresight.</a:t>
            </a:r>
          </a:p>
          <a:p>
            <a:pPr marL="514350" indent="-514350">
              <a:buFont typeface="Calibri Light" panose="020F0302020204030204" pitchFamily="34" charset="0"/>
              <a:buAutoNum type="arabicPeriod"/>
            </a:pPr>
            <a:r>
              <a:rPr lang="en-US" altLang="de-DE" sz="1400" b="1" dirty="0"/>
              <a:t>To gain knowledge and act in an interdisciplinary manner.</a:t>
            </a:r>
          </a:p>
          <a:p>
            <a:pPr marL="514350" indent="-514350">
              <a:buFont typeface="Calibri Light" panose="020F0302020204030204" pitchFamily="34" charset="0"/>
              <a:buAutoNum type="arabicPeriod"/>
            </a:pPr>
            <a:r>
              <a:rPr lang="en-US" altLang="de-DE" sz="1400" b="1" dirty="0"/>
              <a:t>To </a:t>
            </a:r>
            <a:r>
              <a:rPr lang="en-US" altLang="de-DE" sz="1400" b="1" dirty="0" err="1"/>
              <a:t>recognise</a:t>
            </a:r>
            <a:r>
              <a:rPr lang="en-US" altLang="de-DE" sz="1400" b="1" dirty="0"/>
              <a:t> and consider risks, dangers and uncertainties.</a:t>
            </a:r>
            <a:endParaRPr lang="de-DE" altLang="de-DE" sz="1400" b="1" dirty="0"/>
          </a:p>
          <a:p>
            <a:pPr marL="514350" indent="-514350">
              <a:buFont typeface="Calibri Light" panose="020F0302020204030204" pitchFamily="34" charset="0"/>
              <a:buAutoNum type="arabicPeriod"/>
            </a:pPr>
            <a:r>
              <a:rPr lang="en-US" altLang="de-DE" sz="1400" b="1" dirty="0"/>
              <a:t>To plan and act in cooperation with others.</a:t>
            </a:r>
          </a:p>
          <a:p>
            <a:pPr marL="514350" indent="-514350">
              <a:buFont typeface="Calibri Light" panose="020F0302020204030204" pitchFamily="34" charset="0"/>
              <a:buAutoNum type="arabicPeriod"/>
            </a:pPr>
            <a:r>
              <a:rPr lang="en-US" altLang="de-DE" sz="1400" b="1" dirty="0"/>
              <a:t>To consider conflicting goals when reflecting on strategies for action.</a:t>
            </a:r>
          </a:p>
          <a:p>
            <a:pPr marL="514350" indent="-514350">
              <a:buFont typeface="Calibri Light" panose="020F0302020204030204" pitchFamily="34" charset="0"/>
              <a:buAutoNum type="arabicPeriod"/>
            </a:pPr>
            <a:r>
              <a:rPr lang="de-DE" altLang="de-DE" sz="1400" b="1" dirty="0" err="1"/>
              <a:t>To</a:t>
            </a:r>
            <a:r>
              <a:rPr lang="de-DE" altLang="de-DE" sz="1400" b="1" dirty="0"/>
              <a:t> </a:t>
            </a:r>
            <a:r>
              <a:rPr lang="de-DE" altLang="de-DE" sz="1400" b="1" dirty="0" err="1"/>
              <a:t>participate</a:t>
            </a:r>
            <a:r>
              <a:rPr lang="de-DE" altLang="de-DE" sz="1400" b="1" dirty="0"/>
              <a:t> in </a:t>
            </a:r>
            <a:r>
              <a:rPr lang="de-DE" altLang="de-DE" sz="1400" b="1" dirty="0" err="1"/>
              <a:t>collective</a:t>
            </a:r>
            <a:r>
              <a:rPr lang="de-DE" altLang="de-DE" sz="1400" b="1" dirty="0"/>
              <a:t> </a:t>
            </a:r>
            <a:r>
              <a:rPr lang="de-DE" altLang="de-DE" sz="1400" b="1" dirty="0" err="1"/>
              <a:t>decision-making</a:t>
            </a:r>
            <a:r>
              <a:rPr lang="de-DE" altLang="de-DE" sz="1400" b="1" dirty="0"/>
              <a:t> </a:t>
            </a:r>
            <a:r>
              <a:rPr lang="de-DE" altLang="de-DE" sz="1400" b="1" dirty="0" err="1"/>
              <a:t>processes</a:t>
            </a:r>
            <a:r>
              <a:rPr lang="de-DE" altLang="de-DE" sz="1400" b="1" dirty="0"/>
              <a:t>.</a:t>
            </a:r>
          </a:p>
          <a:p>
            <a:pPr marL="514350" indent="-514350">
              <a:buFont typeface="Calibri Light" panose="020F0302020204030204" pitchFamily="34" charset="0"/>
              <a:buAutoNum type="arabicPeriod"/>
            </a:pPr>
            <a:r>
              <a:rPr lang="en-US" altLang="de-DE" sz="1400" b="1" dirty="0"/>
              <a:t>To motivate oneself and others to become active.</a:t>
            </a:r>
          </a:p>
          <a:p>
            <a:pPr marL="514350" indent="-514350">
              <a:buFont typeface="Calibri Light" panose="020F0302020204030204" pitchFamily="34" charset="0"/>
              <a:buAutoNum type="arabicPeriod"/>
            </a:pPr>
            <a:r>
              <a:rPr lang="en-US" altLang="de-DE" sz="1400" b="1" dirty="0"/>
              <a:t>To reflect on one's own guiding principles and those of others.</a:t>
            </a:r>
          </a:p>
          <a:p>
            <a:pPr marL="514350" indent="-514350">
              <a:buFont typeface="Calibri Light" panose="020F0302020204030204" pitchFamily="34" charset="0"/>
              <a:buAutoNum type="arabicPeriod"/>
            </a:pPr>
            <a:r>
              <a:rPr lang="en-US" altLang="de-DE" sz="1400" b="1" dirty="0"/>
              <a:t>To use ideas of justice as a basis for decision-making and action.</a:t>
            </a:r>
          </a:p>
          <a:p>
            <a:pPr marL="514350" indent="-514350">
              <a:buFont typeface="Calibri Light" panose="020F0302020204030204" pitchFamily="34" charset="0"/>
              <a:buAutoNum type="arabicPeriod"/>
            </a:pPr>
            <a:r>
              <a:rPr lang="en-US" altLang="de-DE" sz="1400" b="1" dirty="0"/>
              <a:t>To plan and act independently.</a:t>
            </a:r>
          </a:p>
          <a:p>
            <a:pPr marL="514350" indent="-514350">
              <a:buFont typeface="Calibri Light" panose="020F0302020204030204" pitchFamily="34" charset="0"/>
              <a:buAutoNum type="arabicPeriod"/>
            </a:pPr>
            <a:r>
              <a:rPr lang="en-US" altLang="de-DE" sz="1400" b="1" dirty="0"/>
              <a:t>To show empathy for others. (de </a:t>
            </a:r>
            <a:r>
              <a:rPr lang="en-US" altLang="de-DE" sz="1400" b="1" dirty="0" err="1"/>
              <a:t>Haan</a:t>
            </a:r>
            <a:r>
              <a:rPr lang="en-US" altLang="de-DE" sz="1400" b="1" dirty="0"/>
              <a:t>, n. d.).</a:t>
            </a:r>
            <a:endParaRPr lang="de-DE" altLang="de-DE" sz="1400" dirty="0"/>
          </a:p>
        </p:txBody>
      </p:sp>
      <p:sp>
        <p:nvSpPr>
          <p:cNvPr id="4" name="Fußzeilenplatzhalter 3">
            <a:extLst>
              <a:ext uri="{FF2B5EF4-FFF2-40B4-BE49-F238E27FC236}">
                <a16:creationId xmlns:a16="http://schemas.microsoft.com/office/drawing/2014/main" id="{C403122E-4875-4EAA-9D35-2CE8A5211146}"/>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2E7EDF23-3098-4E8A-9399-801AE8100719}"/>
              </a:ext>
            </a:extLst>
          </p:cNvPr>
          <p:cNvSpPr>
            <a:spLocks noGrp="1"/>
          </p:cNvSpPr>
          <p:nvPr>
            <p:ph type="sldNum" sz="quarter" idx="12"/>
          </p:nvPr>
        </p:nvSpPr>
        <p:spPr/>
        <p:txBody>
          <a:bodyPr/>
          <a:lstStyle/>
          <a:p>
            <a:pPr>
              <a:defRPr/>
            </a:pPr>
            <a:fld id="{5AF493D8-C3F8-46B3-A2E7-9A83FAAF916A}" type="slidenum">
              <a:rPr lang="de-DE" altLang="de-DE" smtClean="0"/>
              <a:pPr>
                <a:defRPr/>
              </a:pPr>
              <a:t>21</a:t>
            </a:fld>
            <a:endParaRPr lang="de-DE" altLang="de-DE"/>
          </a:p>
        </p:txBody>
      </p:sp>
      <p:pic>
        <p:nvPicPr>
          <p:cNvPr id="6" name="Grafik 5">
            <a:extLst>
              <a:ext uri="{FF2B5EF4-FFF2-40B4-BE49-F238E27FC236}">
                <a16:creationId xmlns:a16="http://schemas.microsoft.com/office/drawing/2014/main" id="{CFA1F81A-A2E2-47FC-81B3-5F436274AC69}"/>
              </a:ext>
            </a:extLst>
          </p:cNvPr>
          <p:cNvPicPr>
            <a:picLocks noChangeAspect="1"/>
          </p:cNvPicPr>
          <p:nvPr/>
        </p:nvPicPr>
        <p:blipFill>
          <a:blip r:embed="rId3" cstate="print"/>
          <a:stretch>
            <a:fillRect/>
          </a:stretch>
        </p:blipFill>
        <p:spPr>
          <a:xfrm>
            <a:off x="6300192" y="1782376"/>
            <a:ext cx="2646091" cy="2013510"/>
          </a:xfrm>
          <a:prstGeom prst="rect">
            <a:avLst/>
          </a:prstGeom>
          <a:effectLst>
            <a:softEdge rad="63500"/>
          </a:effectLst>
        </p:spPr>
      </p:pic>
      <p:sp>
        <p:nvSpPr>
          <p:cNvPr id="52231" name="Textfeld 2">
            <a:extLst>
              <a:ext uri="{FF2B5EF4-FFF2-40B4-BE49-F238E27FC236}">
                <a16:creationId xmlns:a16="http://schemas.microsoft.com/office/drawing/2014/main" id="{B27ADC2E-C961-429F-94D0-EB648208A138}"/>
              </a:ext>
            </a:extLst>
          </p:cNvPr>
          <p:cNvSpPr txBox="1">
            <a:spLocks noChangeArrowheads="1"/>
          </p:cNvSpPr>
          <p:nvPr/>
        </p:nvSpPr>
        <p:spPr bwMode="auto">
          <a:xfrm rot="-5400000">
            <a:off x="8085931" y="2701132"/>
            <a:ext cx="18002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000"/>
              <a:t>CC0 ElisaRiva, Pixabay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a:extLst>
              <a:ext uri="{FF2B5EF4-FFF2-40B4-BE49-F238E27FC236}">
                <a16:creationId xmlns:a16="http://schemas.microsoft.com/office/drawing/2014/main" id="{00DA4C57-36E8-427A-B375-8AA7005785E3}"/>
              </a:ext>
            </a:extLst>
          </p:cNvPr>
          <p:cNvSpPr>
            <a:spLocks noGrp="1" noChangeArrowheads="1"/>
          </p:cNvSpPr>
          <p:nvPr>
            <p:ph type="title"/>
          </p:nvPr>
        </p:nvSpPr>
        <p:spPr/>
        <p:txBody>
          <a:bodyPr/>
          <a:lstStyle/>
          <a:p>
            <a:r>
              <a:rPr lang="en-US" altLang="de-DE"/>
              <a:t>Orientation Framework for Global Development Education</a:t>
            </a:r>
            <a:endParaRPr lang="de-DE" altLang="de-DE"/>
          </a:p>
        </p:txBody>
      </p:sp>
      <p:sp>
        <p:nvSpPr>
          <p:cNvPr id="54275" name="Inhaltsplatzhalter 2">
            <a:extLst>
              <a:ext uri="{FF2B5EF4-FFF2-40B4-BE49-F238E27FC236}">
                <a16:creationId xmlns:a16="http://schemas.microsoft.com/office/drawing/2014/main" id="{A10276AB-57CA-406E-B3A3-641274948D59}"/>
              </a:ext>
            </a:extLst>
          </p:cNvPr>
          <p:cNvSpPr>
            <a:spLocks noGrp="1" noChangeArrowheads="1"/>
          </p:cNvSpPr>
          <p:nvPr>
            <p:ph idx="1"/>
          </p:nvPr>
        </p:nvSpPr>
        <p:spPr/>
        <p:txBody>
          <a:bodyPr/>
          <a:lstStyle/>
          <a:p>
            <a:r>
              <a:rPr lang="en-US" altLang="de-DE" sz="2000"/>
              <a:t>The Orientation Framework for Global Development Education defines 11 core competencies to be acquired in the context of sustainable development (Schreiber &amp; Siege, 2016, p. 95).</a:t>
            </a:r>
          </a:p>
          <a:p>
            <a:r>
              <a:rPr lang="en-US" altLang="de-DE" sz="2000"/>
              <a:t>They focus more on sustainable development and are directly connectable for competence-oriented subject teaching (Schreiber &amp; Siege, 2016, p. 85).</a:t>
            </a:r>
          </a:p>
          <a:p>
            <a:r>
              <a:rPr lang="en-US" altLang="de-DE" sz="2000"/>
              <a:t>Therefore, the teaching and learning materials are oriented towards the 11 core competencies of the Orientation Framework for Global Development Education.</a:t>
            </a:r>
          </a:p>
        </p:txBody>
      </p:sp>
      <p:sp>
        <p:nvSpPr>
          <p:cNvPr id="4" name="Fußzeilenplatzhalter 3">
            <a:extLst>
              <a:ext uri="{FF2B5EF4-FFF2-40B4-BE49-F238E27FC236}">
                <a16:creationId xmlns:a16="http://schemas.microsoft.com/office/drawing/2014/main" id="{122A069E-6C82-45E3-A3E7-29B81193D808}"/>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4F3A9FBD-250D-4FCE-8C42-4B5422EFBB5D}"/>
              </a:ext>
            </a:extLst>
          </p:cNvPr>
          <p:cNvSpPr>
            <a:spLocks noGrp="1"/>
          </p:cNvSpPr>
          <p:nvPr>
            <p:ph type="sldNum" sz="quarter" idx="12"/>
          </p:nvPr>
        </p:nvSpPr>
        <p:spPr/>
        <p:txBody>
          <a:bodyPr/>
          <a:lstStyle/>
          <a:p>
            <a:pPr>
              <a:defRPr/>
            </a:pPr>
            <a:fld id="{8E03C319-739C-4A53-92F2-1DF5B8AA0E2F}" type="slidenum">
              <a:rPr lang="de-DE" altLang="de-DE" smtClean="0"/>
              <a:pPr>
                <a:defRPr/>
              </a:pPr>
              <a:t>22</a:t>
            </a:fld>
            <a:endParaRPr lang="de-DE" altLang="de-DE"/>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el 1">
            <a:extLst>
              <a:ext uri="{FF2B5EF4-FFF2-40B4-BE49-F238E27FC236}">
                <a16:creationId xmlns:a16="http://schemas.microsoft.com/office/drawing/2014/main" id="{9E211998-ACBE-4B32-9C31-30220E3C522F}"/>
              </a:ext>
            </a:extLst>
          </p:cNvPr>
          <p:cNvSpPr>
            <a:spLocks noGrp="1" noChangeArrowheads="1"/>
          </p:cNvSpPr>
          <p:nvPr>
            <p:ph type="title"/>
          </p:nvPr>
        </p:nvSpPr>
        <p:spPr/>
        <p:txBody>
          <a:bodyPr/>
          <a:lstStyle/>
          <a:p>
            <a:r>
              <a:rPr lang="en-US" altLang="de-DE"/>
              <a:t>Core Competencies of Global Development Education (Overview)</a:t>
            </a:r>
            <a:endParaRPr lang="de-DE" altLang="de-DE"/>
          </a:p>
        </p:txBody>
      </p:sp>
      <p:sp>
        <p:nvSpPr>
          <p:cNvPr id="56323" name="Inhaltsplatzhalter 2">
            <a:extLst>
              <a:ext uri="{FF2B5EF4-FFF2-40B4-BE49-F238E27FC236}">
                <a16:creationId xmlns:a16="http://schemas.microsoft.com/office/drawing/2014/main" id="{4685254D-B5B5-4E58-842F-49D03E889A0B}"/>
              </a:ext>
            </a:extLst>
          </p:cNvPr>
          <p:cNvSpPr>
            <a:spLocks noGrp="1" noChangeArrowheads="1"/>
          </p:cNvSpPr>
          <p:nvPr>
            <p:ph idx="1"/>
          </p:nvPr>
        </p:nvSpPr>
        <p:spPr/>
        <p:txBody>
          <a:bodyPr/>
          <a:lstStyle/>
          <a:p>
            <a:r>
              <a:rPr lang="en-US" altLang="de-DE" sz="2000"/>
              <a:t>Each core competency is assigned to one of the three competence areas: </a:t>
            </a:r>
            <a:r>
              <a:rPr lang="en-US" altLang="de-DE" sz="2000" i="1"/>
              <a:t>recognise, evaluate, act</a:t>
            </a:r>
            <a:r>
              <a:rPr lang="en-US" altLang="de-DE" sz="2000"/>
              <a:t> (Schreiber &amp; Siege, 2016, pp. 117-119). </a:t>
            </a:r>
            <a:endParaRPr lang="de-DE" altLang="de-DE" sz="2000"/>
          </a:p>
          <a:p>
            <a:r>
              <a:rPr lang="en-US" altLang="de-DE" sz="2000"/>
              <a:t>Only when key problems are recognised, critically reflected upon and evaluated, responsible action is possible.</a:t>
            </a:r>
            <a:endParaRPr lang="de-DE" altLang="de-DE" sz="2000"/>
          </a:p>
          <a:p>
            <a:r>
              <a:rPr lang="en-US" altLang="de-DE" sz="2000"/>
              <a:t>The core competencies are intended to enable students to shape their lives in a way that is fit for the future, to participate in society and to assume global co-responsibility (Schreiber &amp; Siege, 2016, p. 18). </a:t>
            </a:r>
          </a:p>
          <a:p>
            <a:r>
              <a:rPr lang="en-US" altLang="de-DE" sz="2000"/>
              <a:t>In addition to acquiring the ability to shape and act, it is also about becoming aware of one’s own responsibility and the effects of one’s own actions. </a:t>
            </a:r>
            <a:endParaRPr lang="de-DE" altLang="de-DE" sz="2000"/>
          </a:p>
        </p:txBody>
      </p:sp>
      <p:sp>
        <p:nvSpPr>
          <p:cNvPr id="4" name="Fußzeilenplatzhalter 3">
            <a:extLst>
              <a:ext uri="{FF2B5EF4-FFF2-40B4-BE49-F238E27FC236}">
                <a16:creationId xmlns:a16="http://schemas.microsoft.com/office/drawing/2014/main" id="{E895BD8B-9711-4486-BE5C-938B57199323}"/>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F2E5CEDF-DA32-41F7-982D-E61987BF5DE2}"/>
              </a:ext>
            </a:extLst>
          </p:cNvPr>
          <p:cNvSpPr>
            <a:spLocks noGrp="1"/>
          </p:cNvSpPr>
          <p:nvPr>
            <p:ph type="sldNum" sz="quarter" idx="12"/>
          </p:nvPr>
        </p:nvSpPr>
        <p:spPr/>
        <p:txBody>
          <a:bodyPr/>
          <a:lstStyle/>
          <a:p>
            <a:pPr>
              <a:defRPr/>
            </a:pPr>
            <a:fld id="{131E5964-20CC-48EE-88A4-5150C7314511}" type="slidenum">
              <a:rPr lang="de-DE" altLang="de-DE" smtClean="0"/>
              <a:pPr>
                <a:defRPr/>
              </a:pPr>
              <a:t>23</a:t>
            </a:fld>
            <a:endParaRPr lang="de-DE" altLang="de-DE"/>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1">
            <a:extLst>
              <a:ext uri="{FF2B5EF4-FFF2-40B4-BE49-F238E27FC236}">
                <a16:creationId xmlns:a16="http://schemas.microsoft.com/office/drawing/2014/main" id="{CD42F9AA-C5F0-4B09-BFB4-93015C82D1EF}"/>
              </a:ext>
            </a:extLst>
          </p:cNvPr>
          <p:cNvSpPr>
            <a:spLocks noGrp="1" noChangeArrowheads="1"/>
          </p:cNvSpPr>
          <p:nvPr>
            <p:ph type="title"/>
          </p:nvPr>
        </p:nvSpPr>
        <p:spPr/>
        <p:txBody>
          <a:bodyPr/>
          <a:lstStyle/>
          <a:p>
            <a:r>
              <a:rPr lang="en-US" altLang="de-DE"/>
              <a:t>Core Competencies of Global Development Education – Recognising</a:t>
            </a:r>
            <a:endParaRPr lang="de-DE" altLang="de-DE"/>
          </a:p>
        </p:txBody>
      </p:sp>
      <p:sp>
        <p:nvSpPr>
          <p:cNvPr id="4" name="Fußzeilenplatzhalter 3">
            <a:extLst>
              <a:ext uri="{FF2B5EF4-FFF2-40B4-BE49-F238E27FC236}">
                <a16:creationId xmlns:a16="http://schemas.microsoft.com/office/drawing/2014/main" id="{60506E12-8D15-475C-8C23-ED5EEC1CBD06}"/>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759CA06B-BC51-4703-9867-8E620F2DDE69}"/>
              </a:ext>
            </a:extLst>
          </p:cNvPr>
          <p:cNvSpPr>
            <a:spLocks noGrp="1"/>
          </p:cNvSpPr>
          <p:nvPr>
            <p:ph type="sldNum" sz="quarter" idx="12"/>
          </p:nvPr>
        </p:nvSpPr>
        <p:spPr/>
        <p:txBody>
          <a:bodyPr/>
          <a:lstStyle/>
          <a:p>
            <a:pPr>
              <a:defRPr/>
            </a:pPr>
            <a:fld id="{A4D97F52-CD49-4FBF-86AF-2C046CE11D07}" type="slidenum">
              <a:rPr lang="de-DE" altLang="de-DE" smtClean="0"/>
              <a:pPr>
                <a:defRPr/>
              </a:pPr>
              <a:t>24</a:t>
            </a:fld>
            <a:endParaRPr lang="de-DE" altLang="de-DE"/>
          </a:p>
        </p:txBody>
      </p:sp>
      <p:graphicFrame>
        <p:nvGraphicFramePr>
          <p:cNvPr id="6" name="Inhaltsplatzhalter 8">
            <a:extLst>
              <a:ext uri="{FF2B5EF4-FFF2-40B4-BE49-F238E27FC236}">
                <a16:creationId xmlns:a16="http://schemas.microsoft.com/office/drawing/2014/main" id="{534526BD-4D42-49C6-B440-8B647F10ED87}"/>
              </a:ext>
            </a:extLst>
          </p:cNvPr>
          <p:cNvGraphicFramePr>
            <a:graphicFrameLocks noGrp="1"/>
          </p:cNvGraphicFramePr>
          <p:nvPr>
            <p:ph idx="1"/>
            <p:extLst>
              <p:ext uri="{D42A27DB-BD31-4B8C-83A1-F6EECF244321}">
                <p14:modId xmlns:p14="http://schemas.microsoft.com/office/powerpoint/2010/main" val="715153952"/>
              </p:ext>
            </p:extLst>
          </p:nvPr>
        </p:nvGraphicFramePr>
        <p:xfrm>
          <a:off x="628650" y="1203598"/>
          <a:ext cx="7886700" cy="3084432"/>
        </p:xfrm>
        <a:graphic>
          <a:graphicData uri="http://schemas.openxmlformats.org/drawingml/2006/table">
            <a:tbl>
              <a:tblPr firstRow="1" bandRow="1">
                <a:tableStyleId>{5C22544A-7EE6-4342-B048-85BDC9FD1C3A}</a:tableStyleId>
              </a:tblPr>
              <a:tblGrid>
                <a:gridCol w="558974">
                  <a:extLst>
                    <a:ext uri="{9D8B030D-6E8A-4147-A177-3AD203B41FA5}">
                      <a16:colId xmlns:a16="http://schemas.microsoft.com/office/drawing/2014/main" val="20000"/>
                    </a:ext>
                  </a:extLst>
                </a:gridCol>
                <a:gridCol w="7327726">
                  <a:extLst>
                    <a:ext uri="{9D8B030D-6E8A-4147-A177-3AD203B41FA5}">
                      <a16:colId xmlns:a16="http://schemas.microsoft.com/office/drawing/2014/main" val="20001"/>
                    </a:ext>
                  </a:extLst>
                </a:gridCol>
              </a:tblGrid>
              <a:tr h="371027">
                <a:tc gridSpan="2">
                  <a:txBody>
                    <a:bodyPr/>
                    <a:lstStyle/>
                    <a:p>
                      <a:r>
                        <a:rPr lang="de-DE" sz="1400" dirty="0"/>
                        <a:t>The students are able to …</a:t>
                      </a:r>
                    </a:p>
                  </a:txBody>
                  <a:tcPr marT="45744" marB="45744"/>
                </a:tc>
                <a:tc hMerge="1">
                  <a:txBody>
                    <a:bodyPr/>
                    <a:lstStyle/>
                    <a:p>
                      <a:endParaRPr lang="de-DE" dirty="0"/>
                    </a:p>
                  </a:txBody>
                  <a:tcPr/>
                </a:tc>
                <a:extLst>
                  <a:ext uri="{0D108BD9-81ED-4DB2-BD59-A6C34878D82A}">
                    <a16:rowId xmlns:a16="http://schemas.microsoft.com/office/drawing/2014/main" val="10000"/>
                  </a:ext>
                </a:extLst>
              </a:tr>
              <a:tr h="625286">
                <a:tc rowSpan="4">
                  <a:txBody>
                    <a:bodyPr/>
                    <a:lstStyle/>
                    <a:p>
                      <a:pPr algn="ctr"/>
                      <a:r>
                        <a:rPr lang="de-DE" sz="1400" b="1" dirty="0"/>
                        <a:t>R</a:t>
                      </a:r>
                    </a:p>
                    <a:p>
                      <a:pPr algn="ctr"/>
                      <a:r>
                        <a:rPr lang="de-DE" sz="1400" b="1" dirty="0"/>
                        <a:t>E</a:t>
                      </a:r>
                    </a:p>
                    <a:p>
                      <a:pPr algn="ctr"/>
                      <a:r>
                        <a:rPr lang="de-DE" sz="1400" b="1" dirty="0"/>
                        <a:t>C</a:t>
                      </a:r>
                    </a:p>
                    <a:p>
                      <a:pPr algn="ctr"/>
                      <a:r>
                        <a:rPr lang="de-DE" sz="1400" b="1" dirty="0"/>
                        <a:t>O</a:t>
                      </a:r>
                    </a:p>
                    <a:p>
                      <a:pPr algn="ctr"/>
                      <a:r>
                        <a:rPr lang="de-DE" sz="1400" b="1" dirty="0"/>
                        <a:t>G</a:t>
                      </a:r>
                    </a:p>
                    <a:p>
                      <a:pPr algn="ctr"/>
                      <a:r>
                        <a:rPr lang="de-DE" sz="1400" b="1" dirty="0"/>
                        <a:t>N</a:t>
                      </a:r>
                    </a:p>
                    <a:p>
                      <a:pPr algn="ctr"/>
                      <a:r>
                        <a:rPr lang="de-DE" sz="1400" b="1" dirty="0"/>
                        <a:t>I</a:t>
                      </a:r>
                    </a:p>
                    <a:p>
                      <a:pPr algn="ctr"/>
                      <a:r>
                        <a:rPr lang="de-DE" sz="1400" b="1" dirty="0"/>
                        <a:t>S</a:t>
                      </a:r>
                    </a:p>
                    <a:p>
                      <a:pPr algn="ctr"/>
                      <a:r>
                        <a:rPr lang="de-DE" sz="1400" b="1" dirty="0"/>
                        <a:t>I</a:t>
                      </a:r>
                    </a:p>
                    <a:p>
                      <a:pPr algn="ctr"/>
                      <a:r>
                        <a:rPr lang="de-DE" sz="1400" b="1" dirty="0"/>
                        <a:t>N</a:t>
                      </a:r>
                    </a:p>
                    <a:p>
                      <a:pPr algn="ctr"/>
                      <a:r>
                        <a:rPr lang="de-DE" sz="1400" b="1" dirty="0"/>
                        <a:t>G</a:t>
                      </a:r>
                    </a:p>
                  </a:txBody>
                  <a:tcPr marT="45744" marB="45744"/>
                </a:tc>
                <a:tc>
                  <a:txBody>
                    <a:bodyPr/>
                    <a:lstStyle/>
                    <a:p>
                      <a:pPr marL="0" indent="0">
                        <a:buNone/>
                      </a:pPr>
                      <a:r>
                        <a:rPr lang="en-US" sz="1400" dirty="0"/>
                        <a:t>1. Acquisition and processing</a:t>
                      </a:r>
                      <a:br>
                        <a:rPr lang="en-US" sz="1400" dirty="0"/>
                      </a:br>
                      <a:r>
                        <a:rPr lang="en-US" sz="1400" dirty="0"/>
                        <a:t>... acquire information on topics of globalisation and development and process them topic-relatedly.</a:t>
                      </a:r>
                      <a:endParaRPr lang="de-DE" sz="1400" dirty="0"/>
                    </a:p>
                  </a:txBody>
                  <a:tcPr marT="45744" marB="45744"/>
                </a:tc>
                <a:extLst>
                  <a:ext uri="{0D108BD9-81ED-4DB2-BD59-A6C34878D82A}">
                    <a16:rowId xmlns:a16="http://schemas.microsoft.com/office/drawing/2014/main" val="10001"/>
                  </a:ext>
                </a:extLst>
              </a:tr>
              <a:tr h="518331">
                <a:tc vMerge="1">
                  <a:txBody>
                    <a:bodyPr/>
                    <a:lstStyle/>
                    <a:p>
                      <a:endParaRPr lang="de-DE" dirty="0"/>
                    </a:p>
                  </a:txBody>
                  <a:tcPr/>
                </a:tc>
                <a:tc>
                  <a:txBody>
                    <a:bodyPr/>
                    <a:lstStyle/>
                    <a:p>
                      <a:r>
                        <a:rPr lang="en-US" sz="1400" dirty="0"/>
                        <a:t>2. </a:t>
                      </a:r>
                      <a:r>
                        <a:rPr lang="en-US" sz="1400" dirty="0" err="1"/>
                        <a:t>Recognising</a:t>
                      </a:r>
                      <a:r>
                        <a:rPr lang="en-US" sz="1400" dirty="0"/>
                        <a:t> diversity</a:t>
                      </a:r>
                      <a:br>
                        <a:rPr lang="en-US" sz="1400" dirty="0"/>
                      </a:br>
                      <a:r>
                        <a:rPr lang="en-US" sz="1400" dirty="0"/>
                        <a:t>... </a:t>
                      </a:r>
                      <a:r>
                        <a:rPr lang="en-US" sz="1400" dirty="0" err="1"/>
                        <a:t>recognise</a:t>
                      </a:r>
                      <a:r>
                        <a:rPr lang="en-US" sz="1400" dirty="0"/>
                        <a:t> the socio-cultural and natural diversity in the One World.</a:t>
                      </a:r>
                    </a:p>
                  </a:txBody>
                  <a:tcPr marT="45744" marB="45744"/>
                </a:tc>
                <a:extLst>
                  <a:ext uri="{0D108BD9-81ED-4DB2-BD59-A6C34878D82A}">
                    <a16:rowId xmlns:a16="http://schemas.microsoft.com/office/drawing/2014/main" val="10002"/>
                  </a:ext>
                </a:extLst>
              </a:tr>
              <a:tr h="731753">
                <a:tc vMerge="1">
                  <a:txBody>
                    <a:bodyPr/>
                    <a:lstStyle/>
                    <a:p>
                      <a:endParaRPr lang="de-DE" dirty="0"/>
                    </a:p>
                  </a:txBody>
                  <a:tcPr/>
                </a:tc>
                <a:tc>
                  <a:txBody>
                    <a:bodyPr/>
                    <a:lstStyle/>
                    <a:p>
                      <a:r>
                        <a:rPr lang="en-US" sz="1400" dirty="0"/>
                        <a:t>3. Analysis of global change</a:t>
                      </a:r>
                      <a:br>
                        <a:rPr lang="en-US" sz="1400" dirty="0"/>
                      </a:br>
                      <a:r>
                        <a:rPr lang="en-US" sz="1400" dirty="0"/>
                        <a:t>... </a:t>
                      </a:r>
                      <a:r>
                        <a:rPr lang="en-US" sz="1400" dirty="0" err="1"/>
                        <a:t>analyse</a:t>
                      </a:r>
                      <a:r>
                        <a:rPr lang="en-US" sz="1400" dirty="0"/>
                        <a:t> processes of globalisation and development by using the concept</a:t>
                      </a:r>
                      <a:r>
                        <a:rPr lang="en-US" sz="1400" baseline="0" dirty="0"/>
                        <a:t> of </a:t>
                      </a:r>
                      <a:r>
                        <a:rPr lang="en-US" sz="1400" dirty="0"/>
                        <a:t>sustainable development.</a:t>
                      </a:r>
                      <a:endParaRPr lang="de-DE" sz="1400" dirty="0"/>
                    </a:p>
                  </a:txBody>
                  <a:tcPr marT="45744" marB="45744"/>
                </a:tc>
                <a:extLst>
                  <a:ext uri="{0D108BD9-81ED-4DB2-BD59-A6C34878D82A}">
                    <a16:rowId xmlns:a16="http://schemas.microsoft.com/office/drawing/2014/main" val="10003"/>
                  </a:ext>
                </a:extLst>
              </a:tr>
              <a:tr h="731753">
                <a:tc vMerge="1">
                  <a:txBody>
                    <a:bodyPr/>
                    <a:lstStyle/>
                    <a:p>
                      <a:endParaRPr lang="de-DE" dirty="0"/>
                    </a:p>
                  </a:txBody>
                  <a:tcPr/>
                </a:tc>
                <a:tc>
                  <a:txBody>
                    <a:bodyPr/>
                    <a:lstStyle/>
                    <a:p>
                      <a:r>
                        <a:rPr lang="en-US" sz="1400" dirty="0"/>
                        <a:t>4. Differentiation between levels of action</a:t>
                      </a:r>
                    </a:p>
                    <a:p>
                      <a:r>
                        <a:rPr lang="en-US" sz="1400" dirty="0"/>
                        <a:t>... </a:t>
                      </a:r>
                      <a:r>
                        <a:rPr lang="en-US" sz="1400" dirty="0" err="1"/>
                        <a:t>recognise</a:t>
                      </a:r>
                      <a:r>
                        <a:rPr lang="en-US" sz="1400" baseline="0" dirty="0"/>
                        <a:t> </a:t>
                      </a:r>
                      <a:r>
                        <a:rPr lang="en-US" sz="1400" dirty="0"/>
                        <a:t>levels of action</a:t>
                      </a:r>
                      <a:r>
                        <a:rPr lang="en-US" sz="1400" baseline="0" dirty="0"/>
                        <a:t> </a:t>
                      </a:r>
                      <a:r>
                        <a:rPr lang="en-US" sz="1400" dirty="0"/>
                        <a:t>from the individual up to the global level in their respective function for development processes.</a:t>
                      </a:r>
                      <a:endParaRPr lang="de-DE" sz="1400" dirty="0"/>
                    </a:p>
                  </a:txBody>
                  <a:tcPr marT="45744" marB="45744"/>
                </a:tc>
                <a:extLst>
                  <a:ext uri="{0D108BD9-81ED-4DB2-BD59-A6C34878D82A}">
                    <a16:rowId xmlns:a16="http://schemas.microsoft.com/office/drawing/2014/main" val="10004"/>
                  </a:ext>
                </a:extLst>
              </a:tr>
            </a:tbl>
          </a:graphicData>
        </a:graphic>
      </p:graphicFrame>
      <p:sp>
        <p:nvSpPr>
          <p:cNvPr id="57365" name="Textfeld 9">
            <a:extLst>
              <a:ext uri="{FF2B5EF4-FFF2-40B4-BE49-F238E27FC236}">
                <a16:creationId xmlns:a16="http://schemas.microsoft.com/office/drawing/2014/main" id="{7AFEFE83-8A72-4311-B41C-145308C27666}"/>
              </a:ext>
            </a:extLst>
          </p:cNvPr>
          <p:cNvSpPr txBox="1">
            <a:spLocks noChangeArrowheads="1"/>
          </p:cNvSpPr>
          <p:nvPr/>
        </p:nvSpPr>
        <p:spPr bwMode="auto">
          <a:xfrm>
            <a:off x="628650" y="4227513"/>
            <a:ext cx="7886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de-DE" sz="1200" i="1" dirty="0"/>
              <a:t>Learners are able to</a:t>
            </a:r>
            <a:r>
              <a:rPr lang="en-US" altLang="de-DE" sz="1200" dirty="0"/>
              <a:t> ... means in this context that they have the relevant competency, but are free to decide whether to apply it to a given situation.</a:t>
            </a:r>
          </a:p>
          <a:p>
            <a:r>
              <a:rPr lang="en-US" altLang="de-DE" sz="1200" dirty="0"/>
              <a:t>(Schreiber &amp; Siege, 2016, p. 95) </a:t>
            </a:r>
            <a:endParaRPr lang="de-DE" altLang="de-DE" sz="1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a:extLst>
              <a:ext uri="{FF2B5EF4-FFF2-40B4-BE49-F238E27FC236}">
                <a16:creationId xmlns:a16="http://schemas.microsoft.com/office/drawing/2014/main" id="{8750D67A-0465-4B4D-A9AF-8E2ECD0E24F1}"/>
              </a:ext>
            </a:extLst>
          </p:cNvPr>
          <p:cNvSpPr>
            <a:spLocks noGrp="1" noChangeArrowheads="1"/>
          </p:cNvSpPr>
          <p:nvPr>
            <p:ph type="title"/>
          </p:nvPr>
        </p:nvSpPr>
        <p:spPr/>
        <p:txBody>
          <a:bodyPr/>
          <a:lstStyle/>
          <a:p>
            <a:r>
              <a:rPr lang="en-US" altLang="de-DE"/>
              <a:t>Core Competencies of Global Development Education – Assessing</a:t>
            </a:r>
            <a:endParaRPr lang="de-DE" altLang="de-DE"/>
          </a:p>
        </p:txBody>
      </p:sp>
      <p:sp>
        <p:nvSpPr>
          <p:cNvPr id="4" name="Fußzeilenplatzhalter 3">
            <a:extLst>
              <a:ext uri="{FF2B5EF4-FFF2-40B4-BE49-F238E27FC236}">
                <a16:creationId xmlns:a16="http://schemas.microsoft.com/office/drawing/2014/main" id="{D077FDD6-F104-4323-B552-69D971085D6F}"/>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AEA55C51-A5F6-41CA-9E71-52F11B45B2FA}"/>
              </a:ext>
            </a:extLst>
          </p:cNvPr>
          <p:cNvSpPr>
            <a:spLocks noGrp="1"/>
          </p:cNvSpPr>
          <p:nvPr>
            <p:ph type="sldNum" sz="quarter" idx="12"/>
          </p:nvPr>
        </p:nvSpPr>
        <p:spPr/>
        <p:txBody>
          <a:bodyPr/>
          <a:lstStyle/>
          <a:p>
            <a:pPr>
              <a:defRPr/>
            </a:pPr>
            <a:fld id="{9EA41631-9A82-450D-97C3-CEA2018F6D12}" type="slidenum">
              <a:rPr lang="de-DE" altLang="de-DE" smtClean="0"/>
              <a:pPr>
                <a:defRPr/>
              </a:pPr>
              <a:t>25</a:t>
            </a:fld>
            <a:endParaRPr lang="de-DE" altLang="de-DE"/>
          </a:p>
        </p:txBody>
      </p:sp>
      <p:graphicFrame>
        <p:nvGraphicFramePr>
          <p:cNvPr id="6" name="Inhaltsplatzhalter 5">
            <a:extLst>
              <a:ext uri="{FF2B5EF4-FFF2-40B4-BE49-F238E27FC236}">
                <a16:creationId xmlns:a16="http://schemas.microsoft.com/office/drawing/2014/main" id="{7E95DF8B-1BEF-4EBA-84AF-35F673B32C9B}"/>
              </a:ext>
            </a:extLst>
          </p:cNvPr>
          <p:cNvGraphicFramePr>
            <a:graphicFrameLocks noGrp="1"/>
          </p:cNvGraphicFramePr>
          <p:nvPr>
            <p:ph idx="1"/>
            <p:extLst>
              <p:ext uri="{D42A27DB-BD31-4B8C-83A1-F6EECF244321}">
                <p14:modId xmlns:p14="http://schemas.microsoft.com/office/powerpoint/2010/main" val="209320703"/>
              </p:ext>
            </p:extLst>
          </p:nvPr>
        </p:nvGraphicFramePr>
        <p:xfrm>
          <a:off x="628650" y="1419225"/>
          <a:ext cx="7886700" cy="2370137"/>
        </p:xfrm>
        <a:graphic>
          <a:graphicData uri="http://schemas.openxmlformats.org/drawingml/2006/table">
            <a:tbl>
              <a:tblPr firstRow="1" bandRow="1">
                <a:tableStyleId>{5C22544A-7EE6-4342-B048-85BDC9FD1C3A}</a:tableStyleId>
              </a:tblPr>
              <a:tblGrid>
                <a:gridCol w="486966">
                  <a:extLst>
                    <a:ext uri="{9D8B030D-6E8A-4147-A177-3AD203B41FA5}">
                      <a16:colId xmlns:a16="http://schemas.microsoft.com/office/drawing/2014/main" val="20000"/>
                    </a:ext>
                  </a:extLst>
                </a:gridCol>
                <a:gridCol w="7399734">
                  <a:extLst>
                    <a:ext uri="{9D8B030D-6E8A-4147-A177-3AD203B41FA5}">
                      <a16:colId xmlns:a16="http://schemas.microsoft.com/office/drawing/2014/main" val="20001"/>
                    </a:ext>
                  </a:extLst>
                </a:gridCol>
              </a:tblGrid>
              <a:tr h="339172">
                <a:tc gridSpan="2">
                  <a:txBody>
                    <a:bodyPr/>
                    <a:lstStyle/>
                    <a:p>
                      <a:r>
                        <a:rPr lang="de-DE" sz="1300" dirty="0"/>
                        <a:t>The students are</a:t>
                      </a:r>
                      <a:r>
                        <a:rPr lang="de-DE" sz="1300" baseline="0" dirty="0"/>
                        <a:t> able to </a:t>
                      </a:r>
                      <a:r>
                        <a:rPr lang="de-DE" sz="1300" dirty="0"/>
                        <a:t>… </a:t>
                      </a:r>
                    </a:p>
                  </a:txBody>
                  <a:tcPr marT="45725" marB="45725"/>
                </a:tc>
                <a:tc hMerge="1">
                  <a:txBody>
                    <a:bodyPr/>
                    <a:lstStyle/>
                    <a:p>
                      <a:endParaRPr lang="de-DE" dirty="0"/>
                    </a:p>
                  </a:txBody>
                  <a:tcPr/>
                </a:tc>
                <a:extLst>
                  <a:ext uri="{0D108BD9-81ED-4DB2-BD59-A6C34878D82A}">
                    <a16:rowId xmlns:a16="http://schemas.microsoft.com/office/drawing/2014/main" val="10000"/>
                  </a:ext>
                </a:extLst>
              </a:tr>
              <a:tr h="487786">
                <a:tc rowSpan="3">
                  <a:txBody>
                    <a:bodyPr/>
                    <a:lstStyle/>
                    <a:p>
                      <a:pPr algn="ctr"/>
                      <a:r>
                        <a:rPr lang="de-DE" sz="1300" b="1" dirty="0"/>
                        <a:t>A</a:t>
                      </a:r>
                    </a:p>
                    <a:p>
                      <a:pPr algn="ctr"/>
                      <a:r>
                        <a:rPr lang="de-DE" sz="1300" b="1" dirty="0"/>
                        <a:t>S</a:t>
                      </a:r>
                    </a:p>
                    <a:p>
                      <a:pPr algn="ctr"/>
                      <a:r>
                        <a:rPr lang="de-DE" sz="1300" b="1" dirty="0"/>
                        <a:t>S</a:t>
                      </a:r>
                    </a:p>
                    <a:p>
                      <a:pPr algn="ctr"/>
                      <a:r>
                        <a:rPr lang="de-DE" sz="1300" b="1" dirty="0"/>
                        <a:t>E</a:t>
                      </a:r>
                    </a:p>
                    <a:p>
                      <a:pPr algn="ctr"/>
                      <a:r>
                        <a:rPr lang="de-DE" sz="1300" b="1" dirty="0"/>
                        <a:t>S</a:t>
                      </a:r>
                    </a:p>
                    <a:p>
                      <a:pPr algn="ctr"/>
                      <a:r>
                        <a:rPr lang="de-DE" sz="1300" b="1" dirty="0"/>
                        <a:t>S</a:t>
                      </a:r>
                    </a:p>
                    <a:p>
                      <a:pPr algn="ctr"/>
                      <a:r>
                        <a:rPr lang="de-DE" sz="1300" b="1" dirty="0"/>
                        <a:t>I</a:t>
                      </a:r>
                      <a:br>
                        <a:rPr lang="de-DE" sz="1300" b="1" dirty="0"/>
                      </a:br>
                      <a:r>
                        <a:rPr lang="de-DE" sz="1300" b="1" dirty="0"/>
                        <a:t>N</a:t>
                      </a:r>
                    </a:p>
                    <a:p>
                      <a:pPr algn="ctr"/>
                      <a:r>
                        <a:rPr lang="de-DE" sz="1300" b="1" dirty="0"/>
                        <a:t>G</a:t>
                      </a:r>
                    </a:p>
                  </a:txBody>
                  <a:tcPr marT="45725" marB="45725"/>
                </a:tc>
                <a:tc>
                  <a:txBody>
                    <a:bodyPr/>
                    <a:lstStyle/>
                    <a:p>
                      <a:r>
                        <a:rPr lang="en-US" sz="1300" dirty="0"/>
                        <a:t>5. Change of perspectives and empathy</a:t>
                      </a:r>
                      <a:br>
                        <a:rPr lang="en-US" sz="1300" dirty="0"/>
                      </a:br>
                      <a:r>
                        <a:rPr lang="en-US" sz="1300" dirty="0"/>
                        <a:t>... realise, appreciate and reflect upon own and others’ values and their significance for life.</a:t>
                      </a:r>
                      <a:endParaRPr lang="de-DE" sz="1300" dirty="0"/>
                    </a:p>
                  </a:txBody>
                  <a:tcPr marT="45725" marB="45725"/>
                </a:tc>
                <a:extLst>
                  <a:ext uri="{0D108BD9-81ED-4DB2-BD59-A6C34878D82A}">
                    <a16:rowId xmlns:a16="http://schemas.microsoft.com/office/drawing/2014/main" val="10001"/>
                  </a:ext>
                </a:extLst>
              </a:tr>
              <a:tr h="685954">
                <a:tc vMerge="1">
                  <a:txBody>
                    <a:bodyPr/>
                    <a:lstStyle/>
                    <a:p>
                      <a:endParaRPr lang="de-DE" dirty="0"/>
                    </a:p>
                  </a:txBody>
                  <a:tcPr/>
                </a:tc>
                <a:tc>
                  <a:txBody>
                    <a:bodyPr/>
                    <a:lstStyle/>
                    <a:p>
                      <a:r>
                        <a:rPr lang="en-US" sz="1300" dirty="0"/>
                        <a:t>6. Critical reflection and comment</a:t>
                      </a:r>
                      <a:br>
                        <a:rPr lang="en-US" sz="1300" dirty="0"/>
                      </a:br>
                      <a:r>
                        <a:rPr lang="en-US" sz="1300" dirty="0"/>
                        <a:t>... comment on issues of globalisation and development by critically reflecting and</a:t>
                      </a:r>
                      <a:r>
                        <a:rPr lang="en-US" sz="1300" baseline="0" dirty="0"/>
                        <a:t> orienting at the </a:t>
                      </a:r>
                      <a:r>
                        <a:rPr lang="en-US" sz="1300" dirty="0"/>
                        <a:t>international consensus, at the principle of sustainable development and at human rights.</a:t>
                      </a:r>
                      <a:endParaRPr lang="de-DE" sz="1300" dirty="0"/>
                    </a:p>
                  </a:txBody>
                  <a:tcPr marT="45725" marB="45725"/>
                </a:tc>
                <a:extLst>
                  <a:ext uri="{0D108BD9-81ED-4DB2-BD59-A6C34878D82A}">
                    <a16:rowId xmlns:a16="http://schemas.microsoft.com/office/drawing/2014/main" val="10002"/>
                  </a:ext>
                </a:extLst>
              </a:tr>
              <a:tr h="857225">
                <a:tc vMerge="1">
                  <a:txBody>
                    <a:bodyPr/>
                    <a:lstStyle/>
                    <a:p>
                      <a:endParaRPr lang="de-DE" dirty="0"/>
                    </a:p>
                  </a:txBody>
                  <a:tcPr/>
                </a:tc>
                <a:tc>
                  <a:txBody>
                    <a:bodyPr/>
                    <a:lstStyle/>
                    <a:p>
                      <a:r>
                        <a:rPr lang="en-US" sz="1300" dirty="0"/>
                        <a:t>7. Evaluation of development projects</a:t>
                      </a:r>
                      <a:br>
                        <a:rPr lang="en-US" sz="1300" dirty="0"/>
                      </a:br>
                      <a:r>
                        <a:rPr lang="en-US" sz="1300" dirty="0"/>
                        <a:t>... work out approaches to evaluate development projects (here and in other parts of the world), take diverse interests and general conditions into account, and come to self-reliant conclusions.</a:t>
                      </a:r>
                      <a:endParaRPr lang="de-DE" sz="1300" dirty="0"/>
                    </a:p>
                  </a:txBody>
                  <a:tcPr marT="45725" marB="45725"/>
                </a:tc>
                <a:extLst>
                  <a:ext uri="{0D108BD9-81ED-4DB2-BD59-A6C34878D82A}">
                    <a16:rowId xmlns:a16="http://schemas.microsoft.com/office/drawing/2014/main" val="10003"/>
                  </a:ext>
                </a:extLst>
              </a:tr>
            </a:tbl>
          </a:graphicData>
        </a:graphic>
      </p:graphicFrame>
      <p:sp>
        <p:nvSpPr>
          <p:cNvPr id="59411" name="Rechteck 6">
            <a:extLst>
              <a:ext uri="{FF2B5EF4-FFF2-40B4-BE49-F238E27FC236}">
                <a16:creationId xmlns:a16="http://schemas.microsoft.com/office/drawing/2014/main" id="{43F9EFB7-A47F-4824-8FEC-58BC422920A9}"/>
              </a:ext>
            </a:extLst>
          </p:cNvPr>
          <p:cNvSpPr>
            <a:spLocks noChangeArrowheads="1"/>
          </p:cNvSpPr>
          <p:nvPr/>
        </p:nvSpPr>
        <p:spPr bwMode="auto">
          <a:xfrm>
            <a:off x="485775" y="4219575"/>
            <a:ext cx="2787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(Schreiber &amp; Siege, 2016, p. 95)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a:extLst>
              <a:ext uri="{FF2B5EF4-FFF2-40B4-BE49-F238E27FC236}">
                <a16:creationId xmlns:a16="http://schemas.microsoft.com/office/drawing/2014/main" id="{63085965-DA5B-4AE4-A4FC-5C5677524055}"/>
              </a:ext>
            </a:extLst>
          </p:cNvPr>
          <p:cNvSpPr>
            <a:spLocks noGrp="1" noChangeArrowheads="1"/>
          </p:cNvSpPr>
          <p:nvPr>
            <p:ph type="title"/>
          </p:nvPr>
        </p:nvSpPr>
        <p:spPr/>
        <p:txBody>
          <a:bodyPr/>
          <a:lstStyle/>
          <a:p>
            <a:r>
              <a:rPr lang="en-US" altLang="de-DE" sz="2400"/>
              <a:t>Core Competencies of Global Development Education - Dimension </a:t>
            </a:r>
            <a:r>
              <a:rPr lang="de-DE" altLang="de-DE" sz="2400"/>
              <a:t>Action </a:t>
            </a:r>
          </a:p>
        </p:txBody>
      </p:sp>
      <p:sp>
        <p:nvSpPr>
          <p:cNvPr id="4" name="Fußzeilenplatzhalter 3">
            <a:extLst>
              <a:ext uri="{FF2B5EF4-FFF2-40B4-BE49-F238E27FC236}">
                <a16:creationId xmlns:a16="http://schemas.microsoft.com/office/drawing/2014/main" id="{5872126F-D44E-4FB1-91AF-59C43AE8ED1E}"/>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6BE5E583-21BF-43D2-A43F-BFE873458F9F}"/>
              </a:ext>
            </a:extLst>
          </p:cNvPr>
          <p:cNvSpPr>
            <a:spLocks noGrp="1"/>
          </p:cNvSpPr>
          <p:nvPr>
            <p:ph type="sldNum" sz="quarter" idx="12"/>
          </p:nvPr>
        </p:nvSpPr>
        <p:spPr/>
        <p:txBody>
          <a:bodyPr/>
          <a:lstStyle/>
          <a:p>
            <a:pPr>
              <a:defRPr/>
            </a:pPr>
            <a:fld id="{72977A0C-A2D3-41C8-8BEC-F1E1D5CD0089}" type="slidenum">
              <a:rPr lang="de-DE" altLang="de-DE" smtClean="0"/>
              <a:pPr>
                <a:defRPr/>
              </a:pPr>
              <a:t>26</a:t>
            </a:fld>
            <a:endParaRPr lang="de-DE" altLang="de-DE"/>
          </a:p>
        </p:txBody>
      </p:sp>
      <p:graphicFrame>
        <p:nvGraphicFramePr>
          <p:cNvPr id="6" name="Inhaltsplatzhalter 5">
            <a:extLst>
              <a:ext uri="{FF2B5EF4-FFF2-40B4-BE49-F238E27FC236}">
                <a16:creationId xmlns:a16="http://schemas.microsoft.com/office/drawing/2014/main" id="{4C228F84-A49A-40D0-AF8B-027F7CF77AD8}"/>
              </a:ext>
            </a:extLst>
          </p:cNvPr>
          <p:cNvGraphicFramePr>
            <a:graphicFrameLocks noGrp="1"/>
          </p:cNvGraphicFramePr>
          <p:nvPr>
            <p:ph idx="1"/>
          </p:nvPr>
        </p:nvGraphicFramePr>
        <p:xfrm>
          <a:off x="628650" y="1058863"/>
          <a:ext cx="7886700" cy="3724276"/>
        </p:xfrm>
        <a:graphic>
          <a:graphicData uri="http://schemas.openxmlformats.org/drawingml/2006/table">
            <a:tbl>
              <a:tblPr firstRow="1" bandRow="1">
                <a:tableStyleId>{5C22544A-7EE6-4342-B048-85BDC9FD1C3A}</a:tableStyleId>
              </a:tblPr>
              <a:tblGrid>
                <a:gridCol w="414958">
                  <a:extLst>
                    <a:ext uri="{9D8B030D-6E8A-4147-A177-3AD203B41FA5}">
                      <a16:colId xmlns:a16="http://schemas.microsoft.com/office/drawing/2014/main" val="20000"/>
                    </a:ext>
                  </a:extLst>
                </a:gridCol>
                <a:gridCol w="7471742">
                  <a:extLst>
                    <a:ext uri="{9D8B030D-6E8A-4147-A177-3AD203B41FA5}">
                      <a16:colId xmlns:a16="http://schemas.microsoft.com/office/drawing/2014/main" val="20001"/>
                    </a:ext>
                  </a:extLst>
                </a:gridCol>
              </a:tblGrid>
              <a:tr h="370982">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400" dirty="0"/>
                        <a:t>The students are able to …</a:t>
                      </a:r>
                    </a:p>
                  </a:txBody>
                  <a:tcPr marT="45737" marB="45737"/>
                </a:tc>
                <a:tc hMerge="1">
                  <a:txBody>
                    <a:bodyPr/>
                    <a:lstStyle/>
                    <a:p>
                      <a:endParaRPr lang="de-DE" dirty="0"/>
                    </a:p>
                  </a:txBody>
                  <a:tcPr/>
                </a:tc>
                <a:extLst>
                  <a:ext uri="{0D108BD9-81ED-4DB2-BD59-A6C34878D82A}">
                    <a16:rowId xmlns:a16="http://schemas.microsoft.com/office/drawing/2014/main" val="10000"/>
                  </a:ext>
                </a:extLst>
              </a:tr>
              <a:tr h="731631">
                <a:tc rowSpan="4">
                  <a:txBody>
                    <a:bodyPr/>
                    <a:lstStyle/>
                    <a:p>
                      <a:pPr algn="ctr"/>
                      <a:endParaRPr lang="de-DE" sz="1400" b="1" dirty="0"/>
                    </a:p>
                    <a:p>
                      <a:pPr algn="ctr"/>
                      <a:endParaRPr lang="de-DE" sz="1400" b="1" dirty="0"/>
                    </a:p>
                    <a:p>
                      <a:pPr algn="ctr"/>
                      <a:endParaRPr lang="de-DE" sz="1400" b="1" dirty="0"/>
                    </a:p>
                    <a:p>
                      <a:pPr algn="ctr"/>
                      <a:endParaRPr lang="de-DE" sz="1400" b="1" dirty="0"/>
                    </a:p>
                    <a:p>
                      <a:pPr algn="ctr"/>
                      <a:r>
                        <a:rPr lang="de-DE" sz="1400" b="1" dirty="0"/>
                        <a:t>A</a:t>
                      </a:r>
                    </a:p>
                    <a:p>
                      <a:pPr algn="ctr"/>
                      <a:r>
                        <a:rPr lang="de-DE" sz="1400" b="1" dirty="0"/>
                        <a:t>C</a:t>
                      </a:r>
                    </a:p>
                    <a:p>
                      <a:pPr algn="ctr"/>
                      <a:r>
                        <a:rPr lang="de-DE" sz="1400" b="1" dirty="0"/>
                        <a:t>T</a:t>
                      </a:r>
                    </a:p>
                    <a:p>
                      <a:pPr algn="ctr"/>
                      <a:r>
                        <a:rPr lang="de-DE" sz="1400" b="1" dirty="0"/>
                        <a:t>I</a:t>
                      </a:r>
                    </a:p>
                    <a:p>
                      <a:pPr algn="ctr"/>
                      <a:r>
                        <a:rPr lang="de-DE" sz="1400" b="1" dirty="0"/>
                        <a:t>N</a:t>
                      </a:r>
                    </a:p>
                    <a:p>
                      <a:pPr algn="ctr"/>
                      <a:r>
                        <a:rPr lang="de-DE" sz="1400" b="1" dirty="0"/>
                        <a:t>G</a:t>
                      </a:r>
                    </a:p>
                  </a:txBody>
                  <a:tcPr marT="45737" marB="45737"/>
                </a:tc>
                <a:tc>
                  <a:txBody>
                    <a:bodyPr/>
                    <a:lstStyle/>
                    <a:p>
                      <a:r>
                        <a:rPr lang="en-US" sz="1400" dirty="0"/>
                        <a:t>8. Solidarity and shared</a:t>
                      </a:r>
                      <a:r>
                        <a:rPr lang="en-US" sz="1400" baseline="0" dirty="0"/>
                        <a:t> </a:t>
                      </a:r>
                      <a:r>
                        <a:rPr lang="en-US" sz="1400" dirty="0"/>
                        <a:t>responsibility</a:t>
                      </a:r>
                      <a:br>
                        <a:rPr lang="en-US" sz="1400" dirty="0"/>
                      </a:br>
                      <a:r>
                        <a:rPr lang="en-US" sz="1400" dirty="0"/>
                        <a:t>... realise areas of personal co-responsibility for humans and the environment, and accept the respective challenge.</a:t>
                      </a:r>
                      <a:endParaRPr lang="de-DE" sz="1400" dirty="0"/>
                    </a:p>
                  </a:txBody>
                  <a:tcPr marT="45737" marB="45737"/>
                </a:tc>
                <a:extLst>
                  <a:ext uri="{0D108BD9-81ED-4DB2-BD59-A6C34878D82A}">
                    <a16:rowId xmlns:a16="http://schemas.microsoft.com/office/drawing/2014/main" val="10001"/>
                  </a:ext>
                </a:extLst>
              </a:tr>
              <a:tr h="731631">
                <a:tc vMerge="1">
                  <a:txBody>
                    <a:bodyPr/>
                    <a:lstStyle/>
                    <a:p>
                      <a:endParaRPr lang="de-DE" dirty="0"/>
                    </a:p>
                  </a:txBody>
                  <a:tcPr/>
                </a:tc>
                <a:tc>
                  <a:txBody>
                    <a:bodyPr/>
                    <a:lstStyle/>
                    <a:p>
                      <a:r>
                        <a:rPr lang="en-US" sz="1400" dirty="0"/>
                        <a:t>9. Understanding and conflict resolution</a:t>
                      </a:r>
                      <a:br>
                        <a:rPr lang="en-US" sz="1400" dirty="0"/>
                      </a:br>
                      <a:r>
                        <a:rPr lang="en-US" sz="1400" dirty="0"/>
                        <a:t>... contribute to overcoming socio-cultural barriers and self-interest by communicating and cooperating, and contribute to conflict resolutions.</a:t>
                      </a:r>
                      <a:endParaRPr lang="de-DE" sz="1400" dirty="0"/>
                    </a:p>
                  </a:txBody>
                  <a:tcPr marT="45737" marB="45737"/>
                </a:tc>
                <a:extLst>
                  <a:ext uri="{0D108BD9-81ED-4DB2-BD59-A6C34878D82A}">
                    <a16:rowId xmlns:a16="http://schemas.microsoft.com/office/drawing/2014/main" val="10002"/>
                  </a:ext>
                </a:extLst>
              </a:tr>
              <a:tr h="945016">
                <a:tc vMerge="1">
                  <a:txBody>
                    <a:bodyPr/>
                    <a:lstStyle/>
                    <a:p>
                      <a:endParaRPr lang="de-DE" dirty="0"/>
                    </a:p>
                  </a:txBody>
                  <a:tcPr/>
                </a:tc>
                <a:tc>
                  <a:txBody>
                    <a:bodyPr/>
                    <a:lstStyle/>
                    <a:p>
                      <a:r>
                        <a:rPr lang="en-US" sz="1400" dirty="0"/>
                        <a:t>10. Ability to act in times of global change</a:t>
                      </a:r>
                      <a:br>
                        <a:rPr lang="en-US" sz="1400" dirty="0"/>
                      </a:br>
                      <a:r>
                        <a:rPr lang="en-US" sz="1400" dirty="0"/>
                        <a:t>... ensure the ability to act socially in times of global change, most of all in personal and professional fields, by openness and readiness to innovate as well as by an appropriate reduction of complexity, and to bear open situations.</a:t>
                      </a:r>
                      <a:endParaRPr lang="de-DE" sz="1400" dirty="0"/>
                    </a:p>
                  </a:txBody>
                  <a:tcPr marT="45737" marB="45737"/>
                </a:tc>
                <a:extLst>
                  <a:ext uri="{0D108BD9-81ED-4DB2-BD59-A6C34878D82A}">
                    <a16:rowId xmlns:a16="http://schemas.microsoft.com/office/drawing/2014/main" val="10003"/>
                  </a:ext>
                </a:extLst>
              </a:tr>
              <a:tr h="945016">
                <a:tc vMerge="1">
                  <a:txBody>
                    <a:bodyPr/>
                    <a:lstStyle/>
                    <a:p>
                      <a:endParaRPr lang="de-DE" dirty="0"/>
                    </a:p>
                  </a:txBody>
                  <a:tcPr/>
                </a:tc>
                <a:tc>
                  <a:txBody>
                    <a:bodyPr/>
                    <a:lstStyle/>
                    <a:p>
                      <a:r>
                        <a:rPr lang="en-US" sz="1400" dirty="0"/>
                        <a:t>11. Participation and active</a:t>
                      </a:r>
                      <a:r>
                        <a:rPr lang="en-US" sz="1400" baseline="0" dirty="0"/>
                        <a:t> involvement</a:t>
                      </a:r>
                      <a:br>
                        <a:rPr lang="en-US" sz="1400" dirty="0"/>
                      </a:br>
                      <a:r>
                        <a:rPr lang="en-US" sz="1400" dirty="0"/>
                        <a:t>Students</a:t>
                      </a:r>
                      <a:r>
                        <a:rPr lang="en-US" sz="1400" baseline="0" dirty="0"/>
                        <a:t> are able </a:t>
                      </a:r>
                      <a:r>
                        <a:rPr lang="en-US" sz="1400" dirty="0"/>
                        <a:t>and willing, based on their autonomous decision, to pursue objectives of sustainable development in private, school and professional fields and to participate in their implementation in society and politics.</a:t>
                      </a:r>
                      <a:endParaRPr lang="de-DE" sz="1400" dirty="0"/>
                    </a:p>
                  </a:txBody>
                  <a:tcPr marT="45737" marB="45737"/>
                </a:tc>
                <a:extLst>
                  <a:ext uri="{0D108BD9-81ED-4DB2-BD59-A6C34878D82A}">
                    <a16:rowId xmlns:a16="http://schemas.microsoft.com/office/drawing/2014/main" val="10004"/>
                  </a:ext>
                </a:extLst>
              </a:tr>
            </a:tbl>
          </a:graphicData>
        </a:graphic>
      </p:graphicFrame>
      <p:sp>
        <p:nvSpPr>
          <p:cNvPr id="60437" name="Textfeld 7">
            <a:extLst>
              <a:ext uri="{FF2B5EF4-FFF2-40B4-BE49-F238E27FC236}">
                <a16:creationId xmlns:a16="http://schemas.microsoft.com/office/drawing/2014/main" id="{A99A7D5C-9D68-4C71-9EFC-E5497EE03F55}"/>
              </a:ext>
            </a:extLst>
          </p:cNvPr>
          <p:cNvSpPr txBox="1">
            <a:spLocks noChangeArrowheads="1"/>
          </p:cNvSpPr>
          <p:nvPr/>
        </p:nvSpPr>
        <p:spPr bwMode="auto">
          <a:xfrm>
            <a:off x="611188" y="4743450"/>
            <a:ext cx="2736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(Schreiber &amp; Siege, 2016, p. 95)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el 1">
            <a:extLst>
              <a:ext uri="{FF2B5EF4-FFF2-40B4-BE49-F238E27FC236}">
                <a16:creationId xmlns:a16="http://schemas.microsoft.com/office/drawing/2014/main" id="{ECB0B30B-182F-4B06-9FF7-FE3A2C2D440E}"/>
              </a:ext>
            </a:extLst>
          </p:cNvPr>
          <p:cNvSpPr>
            <a:spLocks noGrp="1" noChangeArrowheads="1"/>
          </p:cNvSpPr>
          <p:nvPr>
            <p:ph type="title"/>
          </p:nvPr>
        </p:nvSpPr>
        <p:spPr/>
        <p:txBody>
          <a:bodyPr/>
          <a:lstStyle/>
          <a:p>
            <a:r>
              <a:rPr lang="de-DE" altLang="de-DE"/>
              <a:t>UNESCO Programme ESD 2030</a:t>
            </a:r>
          </a:p>
        </p:txBody>
      </p:sp>
      <p:sp>
        <p:nvSpPr>
          <p:cNvPr id="3" name="Inhaltsplatzhalter 2">
            <a:extLst>
              <a:ext uri="{FF2B5EF4-FFF2-40B4-BE49-F238E27FC236}">
                <a16:creationId xmlns:a16="http://schemas.microsoft.com/office/drawing/2014/main" id="{0E0CBF35-AFE2-4073-A03E-DF7EB0CC6320}"/>
              </a:ext>
            </a:extLst>
          </p:cNvPr>
          <p:cNvSpPr>
            <a:spLocks noGrp="1"/>
          </p:cNvSpPr>
          <p:nvPr>
            <p:ph idx="1"/>
          </p:nvPr>
        </p:nvSpPr>
        <p:spPr>
          <a:xfrm>
            <a:off x="628650" y="1370013"/>
            <a:ext cx="4806950" cy="3262312"/>
          </a:xfrm>
        </p:spPr>
        <p:txBody>
          <a:bodyPr/>
          <a:lstStyle/>
          <a:p>
            <a:pPr>
              <a:spcBef>
                <a:spcPct val="0"/>
              </a:spcBef>
              <a:defRPr/>
            </a:pPr>
            <a:r>
              <a:rPr lang="en-US" altLang="de-DE" sz="2000" dirty="0"/>
              <a:t>With "ESD 2030", a new ESD decade begins in 2021.</a:t>
            </a:r>
          </a:p>
          <a:p>
            <a:pPr marL="0" indent="0">
              <a:spcBef>
                <a:spcPct val="0"/>
              </a:spcBef>
              <a:buFont typeface="Arial" panose="020B0604020202020204" pitchFamily="34" charset="0"/>
              <a:buNone/>
              <a:defRPr/>
            </a:pPr>
            <a:endParaRPr lang="de-DE" altLang="de-DE" sz="2000" dirty="0"/>
          </a:p>
          <a:p>
            <a:pPr>
              <a:spcBef>
                <a:spcPct val="0"/>
              </a:spcBef>
              <a:defRPr/>
            </a:pPr>
            <a:r>
              <a:rPr lang="en-US" altLang="de-DE" sz="2000" dirty="0"/>
              <a:t>The </a:t>
            </a:r>
            <a:r>
              <a:rPr lang="en-US" altLang="de-DE" sz="2000" dirty="0">
                <a:hlinkClick r:id="rId3"/>
              </a:rPr>
              <a:t>UNESCO's ESD 2030 Roadmap </a:t>
            </a:r>
            <a:r>
              <a:rPr lang="en-US" altLang="de-DE" sz="2000" dirty="0" err="1"/>
              <a:t>summarises</a:t>
            </a:r>
            <a:r>
              <a:rPr lang="en-US" altLang="de-DE" sz="2000" dirty="0"/>
              <a:t> the central contents of the new ESD </a:t>
            </a:r>
            <a:r>
              <a:rPr lang="en-US" altLang="de-DE" sz="2000" dirty="0" err="1"/>
              <a:t>programme</a:t>
            </a:r>
            <a:r>
              <a:rPr lang="en-US" altLang="de-DE" sz="2000" dirty="0"/>
              <a:t>. It shows how Education for Sustainable Development will be implemented over the next ten years and serves as a roadmap for member states and ESD actors (Deutsche UNESCO-</a:t>
            </a:r>
            <a:r>
              <a:rPr lang="en-US" altLang="de-DE" sz="2000" dirty="0" err="1"/>
              <a:t>Kommission</a:t>
            </a:r>
            <a:r>
              <a:rPr lang="en-US" altLang="de-DE" sz="2000" dirty="0"/>
              <a:t>, n. d.).</a:t>
            </a:r>
            <a:endParaRPr lang="de-DE" altLang="de-DE" sz="2000" dirty="0"/>
          </a:p>
          <a:p>
            <a:pPr marL="0" indent="0">
              <a:buFont typeface="Arial" panose="020B0604020202020204" pitchFamily="34" charset="0"/>
              <a:buNone/>
              <a:defRPr/>
            </a:pPr>
            <a:endParaRPr lang="de-DE" sz="2000" dirty="0"/>
          </a:p>
        </p:txBody>
      </p:sp>
      <p:sp>
        <p:nvSpPr>
          <p:cNvPr id="4" name="Fußzeilenplatzhalter 3">
            <a:extLst>
              <a:ext uri="{FF2B5EF4-FFF2-40B4-BE49-F238E27FC236}">
                <a16:creationId xmlns:a16="http://schemas.microsoft.com/office/drawing/2014/main" id="{0B82790C-0763-4D29-921C-A436501CE594}"/>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2BE57524-ECC3-4AAF-8BE1-E341FC9AA960}"/>
              </a:ext>
            </a:extLst>
          </p:cNvPr>
          <p:cNvSpPr>
            <a:spLocks noGrp="1"/>
          </p:cNvSpPr>
          <p:nvPr>
            <p:ph type="sldNum" sz="quarter" idx="12"/>
          </p:nvPr>
        </p:nvSpPr>
        <p:spPr/>
        <p:txBody>
          <a:bodyPr/>
          <a:lstStyle/>
          <a:p>
            <a:pPr>
              <a:defRPr/>
            </a:pPr>
            <a:fld id="{8E442F12-84BC-4D85-B073-8D713CE970D9}" type="slidenum">
              <a:rPr lang="de-DE" altLang="de-DE" smtClean="0"/>
              <a:pPr>
                <a:defRPr/>
              </a:pPr>
              <a:t>27</a:t>
            </a:fld>
            <a:endParaRPr lang="de-DE" altLang="de-DE"/>
          </a:p>
        </p:txBody>
      </p:sp>
      <p:sp>
        <p:nvSpPr>
          <p:cNvPr id="62470" name="Rechteck 7">
            <a:extLst>
              <a:ext uri="{FF2B5EF4-FFF2-40B4-BE49-F238E27FC236}">
                <a16:creationId xmlns:a16="http://schemas.microsoft.com/office/drawing/2014/main" id="{06D578CE-ED1F-4E21-BE86-0EB99096E969}"/>
              </a:ext>
            </a:extLst>
          </p:cNvPr>
          <p:cNvSpPr>
            <a:spLocks noChangeArrowheads="1"/>
          </p:cNvSpPr>
          <p:nvPr/>
        </p:nvSpPr>
        <p:spPr bwMode="auto">
          <a:xfrm>
            <a:off x="6119018" y="4238361"/>
            <a:ext cx="22685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de-DE" sz="1200" dirty="0"/>
              <a:t>CC BY-SA-ND Grundmeier</a:t>
            </a:r>
            <a:endParaRPr lang="de-DE" altLang="de-DE" sz="1200" dirty="0"/>
          </a:p>
        </p:txBody>
      </p:sp>
      <p:grpSp>
        <p:nvGrpSpPr>
          <p:cNvPr id="62471" name="Gruppieren 1">
            <a:extLst>
              <a:ext uri="{FF2B5EF4-FFF2-40B4-BE49-F238E27FC236}">
                <a16:creationId xmlns:a16="http://schemas.microsoft.com/office/drawing/2014/main" id="{DF29045F-4BE7-4FAF-9D7B-9DE545CC08B8}"/>
              </a:ext>
            </a:extLst>
          </p:cNvPr>
          <p:cNvGrpSpPr>
            <a:grpSpLocks/>
          </p:cNvGrpSpPr>
          <p:nvPr/>
        </p:nvGrpSpPr>
        <p:grpSpPr bwMode="auto">
          <a:xfrm>
            <a:off x="5883275" y="1123950"/>
            <a:ext cx="2671763" cy="2743200"/>
            <a:chOff x="5882726" y="1059582"/>
            <a:chExt cx="2671607" cy="2744068"/>
          </a:xfrm>
        </p:grpSpPr>
        <p:pic>
          <p:nvPicPr>
            <p:cNvPr id="7" name="Grafik 6">
              <a:extLst>
                <a:ext uri="{FF2B5EF4-FFF2-40B4-BE49-F238E27FC236}">
                  <a16:creationId xmlns:a16="http://schemas.microsoft.com/office/drawing/2014/main" id="{F4AC71B7-0946-4EC2-9A95-DE66A768BACA}"/>
                </a:ext>
              </a:extLst>
            </p:cNvPr>
            <p:cNvPicPr>
              <a:picLocks noChangeAspect="1"/>
            </p:cNvPicPr>
            <p:nvPr/>
          </p:nvPicPr>
          <p:blipFill rotWithShape="1">
            <a:blip r:embed="rId4">
              <a:extLst>
                <a:ext uri="{28A0092B-C50C-407E-A947-70E740481C1C}">
                  <a14:useLocalDpi xmlns:a14="http://schemas.microsoft.com/office/drawing/2010/main" val="0"/>
                </a:ext>
              </a:extLst>
            </a:blip>
            <a:srcRect l="17451" t="1976" r="17451" b="9937"/>
            <a:stretch/>
          </p:blipFill>
          <p:spPr>
            <a:xfrm>
              <a:off x="5882726" y="1059582"/>
              <a:ext cx="2671607" cy="27112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Ellipse 12">
              <a:extLst>
                <a:ext uri="{FF2B5EF4-FFF2-40B4-BE49-F238E27FC236}">
                  <a16:creationId xmlns:a16="http://schemas.microsoft.com/office/drawing/2014/main" id="{23A66878-FC28-46DA-B455-B45728C991C1}"/>
                </a:ext>
              </a:extLst>
            </p:cNvPr>
            <p:cNvSpPr/>
            <p:nvPr/>
          </p:nvSpPr>
          <p:spPr>
            <a:xfrm>
              <a:off x="6285927" y="2445909"/>
              <a:ext cx="1885840" cy="135774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aphicFrame>
          <p:nvGraphicFramePr>
            <p:cNvPr id="16" name="Diagramm 15">
              <a:extLst>
                <a:ext uri="{FF2B5EF4-FFF2-40B4-BE49-F238E27FC236}">
                  <a16:creationId xmlns:a16="http://schemas.microsoft.com/office/drawing/2014/main" id="{80CDC810-AFF4-4350-B329-852005A16814}"/>
                </a:ext>
              </a:extLst>
            </p:cNvPr>
            <p:cNvGraphicFramePr/>
            <p:nvPr/>
          </p:nvGraphicFramePr>
          <p:xfrm>
            <a:off x="6588224" y="2491837"/>
            <a:ext cx="1331640" cy="12347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Ellipse 16">
              <a:extLst>
                <a:ext uri="{FF2B5EF4-FFF2-40B4-BE49-F238E27FC236}">
                  <a16:creationId xmlns:a16="http://schemas.microsoft.com/office/drawing/2014/main" id="{A1C31118-2BFF-4C11-8C88-4C64F9EEE319}"/>
                </a:ext>
              </a:extLst>
            </p:cNvPr>
            <p:cNvSpPr/>
            <p:nvPr/>
          </p:nvSpPr>
          <p:spPr>
            <a:xfrm>
              <a:off x="7063757" y="3001709"/>
              <a:ext cx="377803" cy="360476"/>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800" dirty="0"/>
                <a:t>ESD</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a:extLst>
              <a:ext uri="{FF2B5EF4-FFF2-40B4-BE49-F238E27FC236}">
                <a16:creationId xmlns:a16="http://schemas.microsoft.com/office/drawing/2014/main" id="{FD6122A9-1076-4B6C-8E18-11812BFB2C80}"/>
              </a:ext>
            </a:extLst>
          </p:cNvPr>
          <p:cNvSpPr>
            <a:spLocks noGrp="1" noChangeArrowheads="1"/>
          </p:cNvSpPr>
          <p:nvPr>
            <p:ph type="title"/>
          </p:nvPr>
        </p:nvSpPr>
        <p:spPr/>
        <p:txBody>
          <a:bodyPr/>
          <a:lstStyle/>
          <a:p>
            <a:r>
              <a:rPr lang="de-DE" altLang="de-DE"/>
              <a:t>Research Field ESD</a:t>
            </a:r>
          </a:p>
        </p:txBody>
      </p:sp>
      <p:sp>
        <p:nvSpPr>
          <p:cNvPr id="64515" name="Inhaltsplatzhalter 2">
            <a:extLst>
              <a:ext uri="{FF2B5EF4-FFF2-40B4-BE49-F238E27FC236}">
                <a16:creationId xmlns:a16="http://schemas.microsoft.com/office/drawing/2014/main" id="{15D0044C-F90F-436B-BC0C-81A19F0B2037}"/>
              </a:ext>
            </a:extLst>
          </p:cNvPr>
          <p:cNvSpPr>
            <a:spLocks noGrp="1" noChangeArrowheads="1"/>
          </p:cNvSpPr>
          <p:nvPr>
            <p:ph idx="1"/>
          </p:nvPr>
        </p:nvSpPr>
        <p:spPr/>
        <p:txBody>
          <a:bodyPr/>
          <a:lstStyle/>
          <a:p>
            <a:r>
              <a:rPr lang="en-US" altLang="de-DE" sz="2000" dirty="0"/>
              <a:t>The concept of ESD has developed as an independent field of educational research since the 1990s and has become increasingly differentiated.</a:t>
            </a:r>
            <a:endParaRPr lang="de-DE" altLang="de-DE" sz="2000" dirty="0"/>
          </a:p>
          <a:p>
            <a:r>
              <a:rPr lang="en-US" altLang="de-DE" sz="2000" dirty="0"/>
              <a:t>ESD plays a role in empirical educational research with a view towards evidence-based development and empirical verification of educational measures (Barth &amp; </a:t>
            </a:r>
            <a:r>
              <a:rPr lang="en-US" altLang="de-DE" sz="2000" dirty="0" err="1"/>
              <a:t>Rieckmann</a:t>
            </a:r>
            <a:r>
              <a:rPr lang="en-US" altLang="de-DE" sz="2000" dirty="0"/>
              <a:t>, 2016, pp. 37-49) .</a:t>
            </a:r>
          </a:p>
          <a:p>
            <a:r>
              <a:rPr lang="en-US" altLang="de-DE" sz="2000" dirty="0"/>
              <a:t>Intensive efforts are still required in the research field of teacher education and teaching-learning scenarios for sustainable development that relates to and develops existing practice (</a:t>
            </a:r>
            <a:r>
              <a:rPr lang="en-US" altLang="de-DE" sz="2000" dirty="0" err="1"/>
              <a:t>Waltner</a:t>
            </a:r>
            <a:r>
              <a:rPr lang="en-US" altLang="de-DE" sz="2000" dirty="0"/>
              <a:t> et al., 2021 ).</a:t>
            </a:r>
            <a:endParaRPr lang="de-DE" altLang="de-DE" sz="2000" dirty="0"/>
          </a:p>
        </p:txBody>
      </p:sp>
      <p:sp>
        <p:nvSpPr>
          <p:cNvPr id="4" name="Fußzeilenplatzhalter 3">
            <a:extLst>
              <a:ext uri="{FF2B5EF4-FFF2-40B4-BE49-F238E27FC236}">
                <a16:creationId xmlns:a16="http://schemas.microsoft.com/office/drawing/2014/main" id="{8D4FF3F9-E52A-4ABA-94B0-F1426FDEDFAC}"/>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78289816-D0D0-4F5E-929F-55B647C58877}"/>
              </a:ext>
            </a:extLst>
          </p:cNvPr>
          <p:cNvSpPr>
            <a:spLocks noGrp="1"/>
          </p:cNvSpPr>
          <p:nvPr>
            <p:ph type="sldNum" sz="quarter" idx="12"/>
          </p:nvPr>
        </p:nvSpPr>
        <p:spPr/>
        <p:txBody>
          <a:bodyPr/>
          <a:lstStyle/>
          <a:p>
            <a:pPr>
              <a:defRPr/>
            </a:pPr>
            <a:fld id="{87CCAEB3-CDE4-4BA7-9F00-4D4BB320D942}" type="slidenum">
              <a:rPr lang="de-DE" altLang="de-DE" smtClean="0"/>
              <a:pPr>
                <a:defRPr/>
              </a:pPr>
              <a:t>28</a:t>
            </a:fld>
            <a:endParaRPr lang="de-DE" altLang="de-DE"/>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a:extLst>
              <a:ext uri="{FF2B5EF4-FFF2-40B4-BE49-F238E27FC236}">
                <a16:creationId xmlns:a16="http://schemas.microsoft.com/office/drawing/2014/main" id="{8384A5CA-0568-47D7-9AC2-003F1D3EDD2F}"/>
              </a:ext>
            </a:extLst>
          </p:cNvPr>
          <p:cNvSpPr>
            <a:spLocks noGrp="1" noChangeArrowheads="1"/>
          </p:cNvSpPr>
          <p:nvPr>
            <p:ph type="title"/>
          </p:nvPr>
        </p:nvSpPr>
        <p:spPr/>
        <p:txBody>
          <a:bodyPr/>
          <a:lstStyle/>
          <a:p>
            <a:r>
              <a:rPr lang="en-GB" altLang="de-DE"/>
              <a:t>ESD Research Findings in Secondary Schools</a:t>
            </a:r>
            <a:endParaRPr lang="de-DE" altLang="de-DE"/>
          </a:p>
        </p:txBody>
      </p:sp>
      <p:sp>
        <p:nvSpPr>
          <p:cNvPr id="3" name="Inhaltsplatzhalter 2">
            <a:extLst>
              <a:ext uri="{FF2B5EF4-FFF2-40B4-BE49-F238E27FC236}">
                <a16:creationId xmlns:a16="http://schemas.microsoft.com/office/drawing/2014/main" id="{B27775B2-DB4C-474C-8C6F-44024FF3FB02}"/>
              </a:ext>
            </a:extLst>
          </p:cNvPr>
          <p:cNvSpPr>
            <a:spLocks noGrp="1"/>
          </p:cNvSpPr>
          <p:nvPr>
            <p:ph idx="1"/>
          </p:nvPr>
        </p:nvSpPr>
        <p:spPr/>
        <p:txBody>
          <a:bodyPr/>
          <a:lstStyle/>
          <a:p>
            <a:pPr>
              <a:defRPr/>
            </a:pPr>
            <a:r>
              <a:rPr lang="en-US" altLang="de-DE" dirty="0"/>
              <a:t>Research Question: What do teachers think and know about ESD and how do they implement it in secondary school classes in Baden-Wuerttemberg, Germany?</a:t>
            </a:r>
          </a:p>
          <a:p>
            <a:pPr>
              <a:defRPr/>
            </a:pPr>
            <a:r>
              <a:rPr lang="en-US" altLang="de-DE" dirty="0"/>
              <a:t>Findings (</a:t>
            </a:r>
            <a:r>
              <a:rPr lang="en-US" altLang="de-DE" dirty="0" err="1"/>
              <a:t>Waltner</a:t>
            </a:r>
            <a:r>
              <a:rPr lang="en-US" altLang="de-DE" dirty="0"/>
              <a:t> et al., 2020):</a:t>
            </a:r>
          </a:p>
          <a:p>
            <a:pPr lvl="1">
              <a:defRPr/>
            </a:pPr>
            <a:r>
              <a:rPr lang="en-US" altLang="de-DE" dirty="0"/>
              <a:t>In some aspects </a:t>
            </a:r>
            <a:r>
              <a:rPr lang="de-DE" altLang="de-DE" dirty="0"/>
              <a:t>ESD</a:t>
            </a:r>
            <a:r>
              <a:rPr lang="en-US" altLang="de-DE" dirty="0"/>
              <a:t> still lacks concrete structural implementation in educational contexts.</a:t>
            </a:r>
          </a:p>
          <a:p>
            <a:pPr lvl="1">
              <a:defRPr/>
            </a:pPr>
            <a:r>
              <a:rPr lang="en-US" altLang="de-DE" dirty="0"/>
              <a:t>From the teachers’ perspective, more abstract policies are not needed.</a:t>
            </a:r>
          </a:p>
          <a:p>
            <a:pPr lvl="1">
              <a:defRPr/>
            </a:pPr>
            <a:r>
              <a:rPr lang="en-US" altLang="de-DE" dirty="0"/>
              <a:t>Teachers ask for very concrete support that is close to teaching and the schools’ objectives.</a:t>
            </a:r>
          </a:p>
          <a:p>
            <a:pPr marL="0" indent="0">
              <a:buFont typeface="Arial" panose="020B0604020202020204" pitchFamily="34" charset="0"/>
              <a:buNone/>
              <a:defRPr/>
            </a:pPr>
            <a:endParaRPr lang="de-DE" dirty="0"/>
          </a:p>
        </p:txBody>
      </p:sp>
      <p:sp>
        <p:nvSpPr>
          <p:cNvPr id="4" name="Fußzeilenplatzhalter 3">
            <a:extLst>
              <a:ext uri="{FF2B5EF4-FFF2-40B4-BE49-F238E27FC236}">
                <a16:creationId xmlns:a16="http://schemas.microsoft.com/office/drawing/2014/main" id="{C41F6081-C311-4FDB-A46F-7535FDAA135E}"/>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E19DE23E-DAEB-4379-9A91-EAAC5EA1A21B}"/>
              </a:ext>
            </a:extLst>
          </p:cNvPr>
          <p:cNvSpPr>
            <a:spLocks noGrp="1"/>
          </p:cNvSpPr>
          <p:nvPr>
            <p:ph type="sldNum" sz="quarter" idx="12"/>
          </p:nvPr>
        </p:nvSpPr>
        <p:spPr/>
        <p:txBody>
          <a:bodyPr/>
          <a:lstStyle/>
          <a:p>
            <a:pPr>
              <a:defRPr/>
            </a:pPr>
            <a:fld id="{3FF3DFEB-FA18-4B3D-8BF7-8498B9532CE0}" type="slidenum">
              <a:rPr lang="de-DE" altLang="de-DE" smtClean="0"/>
              <a:pPr>
                <a:defRPr/>
              </a:pPr>
              <a:t>29</a:t>
            </a:fld>
            <a:endParaRPr lang="de-DE" altLang="de-D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a:extLst>
              <a:ext uri="{FF2B5EF4-FFF2-40B4-BE49-F238E27FC236}">
                <a16:creationId xmlns:a16="http://schemas.microsoft.com/office/drawing/2014/main" id="{FB71E72F-4400-40AF-9F04-7ACEF21C9DDF}"/>
              </a:ext>
            </a:extLst>
          </p:cNvPr>
          <p:cNvSpPr>
            <a:spLocks noGrp="1" noChangeArrowheads="1"/>
          </p:cNvSpPr>
          <p:nvPr>
            <p:ph type="title"/>
          </p:nvPr>
        </p:nvSpPr>
        <p:spPr/>
        <p:txBody>
          <a:bodyPr/>
          <a:lstStyle/>
          <a:p>
            <a:r>
              <a:rPr lang="en-US" altLang="de-DE"/>
              <a:t>Guiding Principle of Sustainable Development</a:t>
            </a:r>
            <a:endParaRPr lang="de-DE" altLang="de-DE"/>
          </a:p>
        </p:txBody>
      </p:sp>
      <p:sp>
        <p:nvSpPr>
          <p:cNvPr id="16387" name="Inhaltsplatzhalter 2">
            <a:extLst>
              <a:ext uri="{FF2B5EF4-FFF2-40B4-BE49-F238E27FC236}">
                <a16:creationId xmlns:a16="http://schemas.microsoft.com/office/drawing/2014/main" id="{92569868-7979-4987-A48B-749967183649}"/>
              </a:ext>
            </a:extLst>
          </p:cNvPr>
          <p:cNvSpPr>
            <a:spLocks noGrp="1" noChangeArrowheads="1"/>
          </p:cNvSpPr>
          <p:nvPr>
            <p:ph idx="1"/>
          </p:nvPr>
        </p:nvSpPr>
        <p:spPr>
          <a:xfrm>
            <a:off x="628650" y="1370013"/>
            <a:ext cx="6967538" cy="3262312"/>
          </a:xfrm>
        </p:spPr>
        <p:txBody>
          <a:bodyPr/>
          <a:lstStyle/>
          <a:p>
            <a:pPr marL="0" indent="0" eaLnBrk="1" hangingPunct="1">
              <a:buFont typeface="Arial" panose="020B0604020202020204" pitchFamily="34" charset="0"/>
              <a:buNone/>
            </a:pPr>
            <a:r>
              <a:rPr lang="de-DE" altLang="de-DE" sz="2000"/>
              <a:t>[…] </a:t>
            </a:r>
            <a:r>
              <a:rPr lang="en-US" altLang="de-DE" sz="2000" i="1"/>
              <a:t>to do business today, to shape politics and to live in such a way that conditions worth living in are created or made possible for present and future generations. This is possible – according to the concept of sustainability – when ecology, economy and social issues are viewed together as interdependent. Combining economic prosperity with socially just conditions, while minimizing environmental pollution and conserving natural resources, and not imposing burdens on future generations that would impair their life chances compared with today’s, has become the objective of both international and national policy.</a:t>
            </a:r>
            <a:r>
              <a:rPr lang="de-DE" altLang="de-DE" sz="2000" i="1"/>
              <a:t> </a:t>
            </a:r>
          </a:p>
          <a:p>
            <a:pPr marL="0" indent="0" eaLnBrk="1" hangingPunct="1">
              <a:buFont typeface="Arial" panose="020B0604020202020204" pitchFamily="34" charset="0"/>
              <a:buNone/>
            </a:pPr>
            <a:r>
              <a:rPr lang="de-DE" altLang="de-DE" sz="2000"/>
              <a:t>(de Haan, 2008, pp. 23-24)</a:t>
            </a:r>
          </a:p>
        </p:txBody>
      </p:sp>
      <p:sp>
        <p:nvSpPr>
          <p:cNvPr id="4" name="Fußzeilenplatzhalter 3">
            <a:extLst>
              <a:ext uri="{FF2B5EF4-FFF2-40B4-BE49-F238E27FC236}">
                <a16:creationId xmlns:a16="http://schemas.microsoft.com/office/drawing/2014/main" id="{CFF0085E-84BA-44B9-A0E3-42C54B6356D9}"/>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E9804FB4-B635-413A-9A2B-66ABAFF8DA14}"/>
              </a:ext>
            </a:extLst>
          </p:cNvPr>
          <p:cNvSpPr>
            <a:spLocks noGrp="1"/>
          </p:cNvSpPr>
          <p:nvPr>
            <p:ph type="sldNum" sz="quarter" idx="12"/>
          </p:nvPr>
        </p:nvSpPr>
        <p:spPr/>
        <p:txBody>
          <a:bodyPr/>
          <a:lstStyle/>
          <a:p>
            <a:pPr>
              <a:defRPr/>
            </a:pPr>
            <a:fld id="{A8ADB275-FC98-4A78-A679-5506C1C77104}" type="slidenum">
              <a:rPr lang="de-DE" altLang="de-DE" smtClean="0"/>
              <a:pPr>
                <a:defRPr/>
              </a:pPr>
              <a:t>3</a:t>
            </a:fld>
            <a:endParaRPr lang="de-DE" altLang="de-DE"/>
          </a:p>
        </p:txBody>
      </p:sp>
      <p:pic>
        <p:nvPicPr>
          <p:cNvPr id="6" name="Grafik 5">
            <a:extLst>
              <a:ext uri="{FF2B5EF4-FFF2-40B4-BE49-F238E27FC236}">
                <a16:creationId xmlns:a16="http://schemas.microsoft.com/office/drawing/2014/main" id="{17F0ECC9-D953-4D11-843C-8620B6A72B45}"/>
              </a:ext>
            </a:extLst>
          </p:cNvPr>
          <p:cNvPicPr>
            <a:picLocks noChangeAspect="1"/>
          </p:cNvPicPr>
          <p:nvPr/>
        </p:nvPicPr>
        <p:blipFill>
          <a:blip r:embed="rId3" cstate="print"/>
          <a:stretch>
            <a:fillRect/>
          </a:stretch>
        </p:blipFill>
        <p:spPr>
          <a:xfrm>
            <a:off x="7285534" y="1440476"/>
            <a:ext cx="1858466" cy="2787458"/>
          </a:xfrm>
          <a:prstGeom prst="rect">
            <a:avLst/>
          </a:prstGeom>
          <a:effectLst>
            <a:softEdge rad="165100"/>
          </a:effectLst>
        </p:spPr>
      </p:pic>
      <p:sp>
        <p:nvSpPr>
          <p:cNvPr id="16391" name="Textfeld 1">
            <a:extLst>
              <a:ext uri="{FF2B5EF4-FFF2-40B4-BE49-F238E27FC236}">
                <a16:creationId xmlns:a16="http://schemas.microsoft.com/office/drawing/2014/main" id="{EFEAB503-CB98-418F-8345-CF6A6BC190C6}"/>
              </a:ext>
            </a:extLst>
          </p:cNvPr>
          <p:cNvSpPr txBox="1">
            <a:spLocks noChangeArrowheads="1"/>
          </p:cNvSpPr>
          <p:nvPr/>
        </p:nvSpPr>
        <p:spPr bwMode="auto">
          <a:xfrm>
            <a:off x="7332663" y="4178300"/>
            <a:ext cx="18589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000"/>
              <a:t>CC0 Anna Shvets, Pexels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8B5F9-BEFF-41EC-B890-ED26DF044A53}"/>
              </a:ext>
            </a:extLst>
          </p:cNvPr>
          <p:cNvSpPr>
            <a:spLocks noGrp="1"/>
          </p:cNvSpPr>
          <p:nvPr>
            <p:ph type="title"/>
          </p:nvPr>
        </p:nvSpPr>
        <p:spPr/>
        <p:txBody>
          <a:bodyPr/>
          <a:lstStyle/>
          <a:p>
            <a:pPr>
              <a:defRPr/>
            </a:pPr>
            <a:r>
              <a:rPr lang="en-US" kern="0" dirty="0"/>
              <a:t>ESD in the Context of Fashion and Textiles </a:t>
            </a:r>
            <a:endParaRPr lang="de-DE" dirty="0"/>
          </a:p>
        </p:txBody>
      </p:sp>
      <p:sp>
        <p:nvSpPr>
          <p:cNvPr id="68611" name="Inhaltsplatzhalter 2">
            <a:extLst>
              <a:ext uri="{FF2B5EF4-FFF2-40B4-BE49-F238E27FC236}">
                <a16:creationId xmlns:a16="http://schemas.microsoft.com/office/drawing/2014/main" id="{97FD625E-29D8-44F4-8B37-771E79311B5F}"/>
              </a:ext>
            </a:extLst>
          </p:cNvPr>
          <p:cNvSpPr>
            <a:spLocks noGrp="1" noChangeArrowheads="1"/>
          </p:cNvSpPr>
          <p:nvPr>
            <p:ph idx="1"/>
          </p:nvPr>
        </p:nvSpPr>
        <p:spPr>
          <a:xfrm>
            <a:off x="628650" y="1131888"/>
            <a:ext cx="7886700" cy="3262312"/>
          </a:xfrm>
        </p:spPr>
        <p:txBody>
          <a:bodyPr/>
          <a:lstStyle/>
          <a:p>
            <a:r>
              <a:rPr lang="en-US" altLang="de-DE" sz="1800" dirty="0"/>
              <a:t>Fashion as a worldwide business with global supply chains is also</a:t>
            </a:r>
            <a:br>
              <a:rPr lang="en-US" altLang="de-DE" sz="1800" dirty="0"/>
            </a:br>
            <a:r>
              <a:rPr lang="en-US" altLang="de-DE" sz="1800" dirty="0"/>
              <a:t>an extremely energy-consuming, polluting and wasteful system.</a:t>
            </a:r>
          </a:p>
          <a:p>
            <a:r>
              <a:rPr lang="en-US" altLang="de-DE" sz="1800" dirty="0"/>
              <a:t>Fast fashion has accelerated the traditional business model in the fashion industry, encouraging people to buy more clothes by offering low prices</a:t>
            </a:r>
            <a:br>
              <a:rPr lang="en-US" altLang="de-DE" sz="1800" dirty="0"/>
            </a:br>
            <a:r>
              <a:rPr lang="en-US" altLang="de-DE" sz="1800" dirty="0"/>
              <a:t>and increasing the number of new seasons per year.</a:t>
            </a:r>
          </a:p>
          <a:p>
            <a:r>
              <a:rPr lang="en-US" altLang="de-DE" sz="1800" dirty="0"/>
              <a:t>Along with this growth in consumption comes a growth in ecological and social impact during the whole textile chain.</a:t>
            </a:r>
          </a:p>
          <a:p>
            <a:r>
              <a:rPr lang="en-US" altLang="de-DE" sz="1800" dirty="0"/>
              <a:t>In light of a growing world population (expected to reach nearly 10 billion by 2050 (UNFPA, 2017)), meeting the world’s demand for </a:t>
            </a:r>
            <a:r>
              <a:rPr lang="en-US" altLang="de-DE" sz="1800" dirty="0" err="1"/>
              <a:t>fibres</a:t>
            </a:r>
            <a:r>
              <a:rPr lang="en-US" altLang="de-DE" sz="1800" dirty="0"/>
              <a:t> and textiles is seen as a global challenge, not least against the backdrop of an advancing climate change.</a:t>
            </a:r>
          </a:p>
          <a:p>
            <a:r>
              <a:rPr lang="en-US" altLang="de-DE" sz="1800" dirty="0"/>
              <a:t>Therefore, a profound change in the textile value chain and consumption habits in the fashion market is essential.</a:t>
            </a:r>
            <a:endParaRPr lang="de-DE" altLang="de-DE" sz="1800" dirty="0"/>
          </a:p>
        </p:txBody>
      </p:sp>
      <p:sp>
        <p:nvSpPr>
          <p:cNvPr id="4" name="Fußzeilenplatzhalter 3">
            <a:extLst>
              <a:ext uri="{FF2B5EF4-FFF2-40B4-BE49-F238E27FC236}">
                <a16:creationId xmlns:a16="http://schemas.microsoft.com/office/drawing/2014/main" id="{B9EE1EB8-3CAF-497A-BAF4-DC5E276696AD}"/>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83FFC8AA-9046-4497-8C5A-F923066F53F3}"/>
              </a:ext>
            </a:extLst>
          </p:cNvPr>
          <p:cNvSpPr>
            <a:spLocks noGrp="1"/>
          </p:cNvSpPr>
          <p:nvPr>
            <p:ph type="sldNum" sz="quarter" idx="12"/>
          </p:nvPr>
        </p:nvSpPr>
        <p:spPr/>
        <p:txBody>
          <a:bodyPr/>
          <a:lstStyle/>
          <a:p>
            <a:pPr>
              <a:defRPr/>
            </a:pPr>
            <a:fld id="{8EEC958E-8292-4120-8ADF-318E1CC9A82E}" type="slidenum">
              <a:rPr lang="de-DE" altLang="de-DE" smtClean="0"/>
              <a:pPr>
                <a:defRPr/>
              </a:pPr>
              <a:t>30</a:t>
            </a:fld>
            <a:endParaRPr lang="de-DE" altLang="de-DE"/>
          </a:p>
        </p:txBody>
      </p:sp>
      <p:grpSp>
        <p:nvGrpSpPr>
          <p:cNvPr id="68614" name="Gruppieren 2">
            <a:extLst>
              <a:ext uri="{FF2B5EF4-FFF2-40B4-BE49-F238E27FC236}">
                <a16:creationId xmlns:a16="http://schemas.microsoft.com/office/drawing/2014/main" id="{AAF211F7-B1B4-4D2E-9F0C-D79FF4B15ED2}"/>
              </a:ext>
            </a:extLst>
          </p:cNvPr>
          <p:cNvGrpSpPr>
            <a:grpSpLocks/>
          </p:cNvGrpSpPr>
          <p:nvPr/>
        </p:nvGrpSpPr>
        <p:grpSpPr bwMode="auto">
          <a:xfrm>
            <a:off x="7789863" y="1058863"/>
            <a:ext cx="1330325" cy="1235075"/>
            <a:chOff x="7789302" y="1059582"/>
            <a:chExt cx="1331640" cy="1234701"/>
          </a:xfrm>
        </p:grpSpPr>
        <p:graphicFrame>
          <p:nvGraphicFramePr>
            <p:cNvPr id="6" name="Diagramm 5">
              <a:extLst>
                <a:ext uri="{FF2B5EF4-FFF2-40B4-BE49-F238E27FC236}">
                  <a16:creationId xmlns:a16="http://schemas.microsoft.com/office/drawing/2014/main" id="{C723C815-3E4C-4842-ABFF-F7F24ADFFE0B}"/>
                </a:ext>
              </a:extLst>
            </p:cNvPr>
            <p:cNvGraphicFramePr/>
            <p:nvPr/>
          </p:nvGraphicFramePr>
          <p:xfrm>
            <a:off x="7789302" y="1059582"/>
            <a:ext cx="1331640" cy="1234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llipse 6">
              <a:extLst>
                <a:ext uri="{FF2B5EF4-FFF2-40B4-BE49-F238E27FC236}">
                  <a16:creationId xmlns:a16="http://schemas.microsoft.com/office/drawing/2014/main" id="{04C64B08-09CA-4438-9B15-91AD1ACACDA1}"/>
                </a:ext>
              </a:extLst>
            </p:cNvPr>
            <p:cNvSpPr/>
            <p:nvPr/>
          </p:nvSpPr>
          <p:spPr>
            <a:xfrm>
              <a:off x="8297804" y="1492838"/>
              <a:ext cx="378198" cy="360254"/>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800" dirty="0"/>
                <a:t>ESD</a:t>
              </a:r>
            </a:p>
          </p:txBody>
        </p:sp>
      </p:grpSp>
      <p:sp>
        <p:nvSpPr>
          <p:cNvPr id="68615" name="Textfeld 2">
            <a:extLst>
              <a:ext uri="{FF2B5EF4-FFF2-40B4-BE49-F238E27FC236}">
                <a16:creationId xmlns:a16="http://schemas.microsoft.com/office/drawing/2014/main" id="{87A1E9BE-2C3C-4CE4-B7C2-8B1C371FAA51}"/>
              </a:ext>
            </a:extLst>
          </p:cNvPr>
          <p:cNvSpPr txBox="1">
            <a:spLocks noChangeArrowheads="1"/>
          </p:cNvSpPr>
          <p:nvPr/>
        </p:nvSpPr>
        <p:spPr bwMode="auto">
          <a:xfrm>
            <a:off x="7767638" y="2284413"/>
            <a:ext cx="1438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100"/>
              <a:t>CC0 Grundmeier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a:extLst>
              <a:ext uri="{FF2B5EF4-FFF2-40B4-BE49-F238E27FC236}">
                <a16:creationId xmlns:a16="http://schemas.microsoft.com/office/drawing/2014/main" id="{FC56C36E-61EE-4634-BB08-F18F07B72072}"/>
              </a:ext>
            </a:extLst>
          </p:cNvPr>
          <p:cNvSpPr>
            <a:spLocks noGrp="1" noChangeArrowheads="1"/>
          </p:cNvSpPr>
          <p:nvPr>
            <p:ph type="title"/>
          </p:nvPr>
        </p:nvSpPr>
        <p:spPr/>
        <p:txBody>
          <a:bodyPr/>
          <a:lstStyle/>
          <a:p>
            <a:r>
              <a:rPr lang="de-DE" altLang="de-DE" dirty="0"/>
              <a:t>McKinsey </a:t>
            </a:r>
            <a:r>
              <a:rPr lang="de-DE" altLang="de-DE" dirty="0" err="1"/>
              <a:t>Analyses</a:t>
            </a:r>
            <a:r>
              <a:rPr lang="de-DE" altLang="de-DE" dirty="0"/>
              <a:t> </a:t>
            </a:r>
            <a:r>
              <a:rPr lang="de-DE" altLang="de-DE" dirty="0" err="1"/>
              <a:t>of</a:t>
            </a:r>
            <a:r>
              <a:rPr lang="de-DE" altLang="de-DE" dirty="0"/>
              <a:t> </a:t>
            </a:r>
            <a:r>
              <a:rPr lang="de-DE" altLang="de-DE" dirty="0" err="1"/>
              <a:t>the</a:t>
            </a:r>
            <a:r>
              <a:rPr lang="de-DE" altLang="de-DE" dirty="0"/>
              <a:t> Fashion System</a:t>
            </a:r>
          </a:p>
        </p:txBody>
      </p:sp>
      <p:sp>
        <p:nvSpPr>
          <p:cNvPr id="70659" name="Inhaltsplatzhalter 2">
            <a:extLst>
              <a:ext uri="{FF2B5EF4-FFF2-40B4-BE49-F238E27FC236}">
                <a16:creationId xmlns:a16="http://schemas.microsoft.com/office/drawing/2014/main" id="{A61230ED-2CF2-4D28-9747-B7B1655A44F9}"/>
              </a:ext>
            </a:extLst>
          </p:cNvPr>
          <p:cNvSpPr>
            <a:spLocks noGrp="1" noChangeArrowheads="1"/>
          </p:cNvSpPr>
          <p:nvPr>
            <p:ph idx="1"/>
          </p:nvPr>
        </p:nvSpPr>
        <p:spPr/>
        <p:txBody>
          <a:bodyPr/>
          <a:lstStyle/>
          <a:p>
            <a:r>
              <a:rPr lang="en-US" altLang="de-DE" sz="1800" dirty="0"/>
              <a:t>During the corona pandemic many fashion companies have taken time to reshape their business models, streamline their operations, and sharpen their customer propositions. </a:t>
            </a:r>
          </a:p>
          <a:p>
            <a:r>
              <a:rPr lang="en-US" altLang="de-DE" sz="1800" dirty="0"/>
              <a:t>The primary driver will continue to be digital channels, reflecting the trend established before the COVID-19 crisis and the reluctance of people in many countries to gather in crowded environments (</a:t>
            </a:r>
            <a:r>
              <a:rPr lang="en-US" altLang="de-DE" sz="1800" dirty="0" err="1"/>
              <a:t>Amed</a:t>
            </a:r>
            <a:r>
              <a:rPr lang="en-US" altLang="de-DE" sz="1800" dirty="0"/>
              <a:t> et al., 2020).</a:t>
            </a:r>
          </a:p>
          <a:p>
            <a:r>
              <a:rPr lang="en-US" sz="1800" dirty="0"/>
              <a:t>Even as some countries recover from the pandemic situation, apparel sourcing faces challenges such as demand volatility, supply-chain disruptions, rising costs and profit pressure.</a:t>
            </a:r>
          </a:p>
          <a:p>
            <a:r>
              <a:rPr lang="en-US" sz="1800" dirty="0"/>
              <a:t>To address theses challenges, a fundamental shift toward a flexible, fast, sustainable, digitally enhanced and consumer-centric sourcing is required (</a:t>
            </a:r>
            <a:r>
              <a:rPr lang="en-US" sz="1800" dirty="0" err="1"/>
              <a:t>Hedrich</a:t>
            </a:r>
            <a:r>
              <a:rPr lang="en-US" sz="1800" dirty="0"/>
              <a:t> et al., 2021).</a:t>
            </a:r>
            <a:endParaRPr lang="en-US" altLang="de-DE" sz="1800" dirty="0"/>
          </a:p>
        </p:txBody>
      </p:sp>
      <p:sp>
        <p:nvSpPr>
          <p:cNvPr id="4" name="Fußzeilenplatzhalter 3">
            <a:extLst>
              <a:ext uri="{FF2B5EF4-FFF2-40B4-BE49-F238E27FC236}">
                <a16:creationId xmlns:a16="http://schemas.microsoft.com/office/drawing/2014/main" id="{C85BCCF6-A729-4DDC-B9D3-E136AC308D30}"/>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C1827BC6-3599-499A-8CCB-2DDC5515EAD6}"/>
              </a:ext>
            </a:extLst>
          </p:cNvPr>
          <p:cNvSpPr>
            <a:spLocks noGrp="1"/>
          </p:cNvSpPr>
          <p:nvPr>
            <p:ph type="sldNum" sz="quarter" idx="12"/>
          </p:nvPr>
        </p:nvSpPr>
        <p:spPr/>
        <p:txBody>
          <a:bodyPr/>
          <a:lstStyle/>
          <a:p>
            <a:pPr>
              <a:defRPr/>
            </a:pPr>
            <a:fld id="{6302A1E4-B519-453A-B466-64FFAD809411}" type="slidenum">
              <a:rPr lang="de-DE" altLang="de-DE" smtClean="0"/>
              <a:pPr>
                <a:defRPr/>
              </a:pPr>
              <a:t>31</a:t>
            </a:fld>
            <a:endParaRPr lang="de-DE" altLang="de-DE"/>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el 1">
            <a:extLst>
              <a:ext uri="{FF2B5EF4-FFF2-40B4-BE49-F238E27FC236}">
                <a16:creationId xmlns:a16="http://schemas.microsoft.com/office/drawing/2014/main" id="{0FF3F26C-4923-40E5-9B3F-B8B8CA479253}"/>
              </a:ext>
            </a:extLst>
          </p:cNvPr>
          <p:cNvSpPr>
            <a:spLocks noGrp="1" noChangeArrowheads="1"/>
          </p:cNvSpPr>
          <p:nvPr>
            <p:ph type="title"/>
          </p:nvPr>
        </p:nvSpPr>
        <p:spPr/>
        <p:txBody>
          <a:bodyPr/>
          <a:lstStyle/>
          <a:p>
            <a:r>
              <a:rPr lang="de-DE" altLang="de-DE"/>
              <a:t>Mediation of ESD</a:t>
            </a:r>
          </a:p>
        </p:txBody>
      </p:sp>
      <p:sp>
        <p:nvSpPr>
          <p:cNvPr id="4" name="Fußzeilenplatzhalter 3">
            <a:extLst>
              <a:ext uri="{FF2B5EF4-FFF2-40B4-BE49-F238E27FC236}">
                <a16:creationId xmlns:a16="http://schemas.microsoft.com/office/drawing/2014/main" id="{3F349B8F-4316-4F49-9C5D-0C985BE4A559}"/>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E64AECEE-5FBE-4C57-BE45-14E4669DF9A8}"/>
              </a:ext>
            </a:extLst>
          </p:cNvPr>
          <p:cNvSpPr>
            <a:spLocks noGrp="1"/>
          </p:cNvSpPr>
          <p:nvPr>
            <p:ph type="sldNum" sz="quarter" idx="12"/>
          </p:nvPr>
        </p:nvSpPr>
        <p:spPr/>
        <p:txBody>
          <a:bodyPr/>
          <a:lstStyle/>
          <a:p>
            <a:pPr>
              <a:defRPr/>
            </a:pPr>
            <a:fld id="{C42D837B-782E-4E71-8422-F3C5A41E389B}" type="slidenum">
              <a:rPr lang="de-DE" altLang="de-DE" smtClean="0"/>
              <a:pPr>
                <a:defRPr/>
              </a:pPr>
              <a:t>32</a:t>
            </a:fld>
            <a:endParaRPr lang="de-DE" altLang="de-DE"/>
          </a:p>
        </p:txBody>
      </p:sp>
      <p:grpSp>
        <p:nvGrpSpPr>
          <p:cNvPr id="72709" name="Gruppieren 1">
            <a:extLst>
              <a:ext uri="{FF2B5EF4-FFF2-40B4-BE49-F238E27FC236}">
                <a16:creationId xmlns:a16="http://schemas.microsoft.com/office/drawing/2014/main" id="{7FECAB0A-25CB-4F5C-9980-948ACF101729}"/>
              </a:ext>
            </a:extLst>
          </p:cNvPr>
          <p:cNvGrpSpPr>
            <a:grpSpLocks/>
          </p:cNvGrpSpPr>
          <p:nvPr/>
        </p:nvGrpSpPr>
        <p:grpSpPr bwMode="auto">
          <a:xfrm>
            <a:off x="468313" y="1135063"/>
            <a:ext cx="8580437" cy="3452812"/>
            <a:chOff x="468313" y="1135063"/>
            <a:chExt cx="8580437" cy="3452812"/>
          </a:xfrm>
        </p:grpSpPr>
        <p:sp>
          <p:nvSpPr>
            <p:cNvPr id="6" name="Ovale Legende 5">
              <a:extLst>
                <a:ext uri="{FF2B5EF4-FFF2-40B4-BE49-F238E27FC236}">
                  <a16:creationId xmlns:a16="http://schemas.microsoft.com/office/drawing/2014/main" id="{703EA580-297A-4A16-8A8B-A7E40C4D58FA}"/>
                </a:ext>
              </a:extLst>
            </p:cNvPr>
            <p:cNvSpPr/>
            <p:nvPr/>
          </p:nvSpPr>
          <p:spPr>
            <a:xfrm>
              <a:off x="468313" y="1328738"/>
              <a:ext cx="2736850" cy="1800225"/>
            </a:xfrm>
            <a:prstGeom prst="wedgeEllipseCallou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bg2"/>
                  </a:solidFill>
                </a:rPr>
                <a:t>Considering Temporal &amp; Spatial Dimensions</a:t>
              </a:r>
            </a:p>
          </p:txBody>
        </p:sp>
        <p:sp>
          <p:nvSpPr>
            <p:cNvPr id="7" name="Ovale Legende 6">
              <a:extLst>
                <a:ext uri="{FF2B5EF4-FFF2-40B4-BE49-F238E27FC236}">
                  <a16:creationId xmlns:a16="http://schemas.microsoft.com/office/drawing/2014/main" id="{B8E45E1B-43F2-4FA1-9D79-818E097E1454}"/>
                </a:ext>
              </a:extLst>
            </p:cNvPr>
            <p:cNvSpPr/>
            <p:nvPr/>
          </p:nvSpPr>
          <p:spPr>
            <a:xfrm>
              <a:off x="6804025" y="1165225"/>
              <a:ext cx="2244725" cy="1616075"/>
            </a:xfrm>
            <a:prstGeom prst="wedgeEllipseCallou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rgbClr val="FFFF00"/>
                  </a:solidFill>
                </a:rPr>
                <a:t>Promote Networked &amp; Systemic Thinking</a:t>
              </a:r>
            </a:p>
          </p:txBody>
        </p:sp>
        <p:sp>
          <p:nvSpPr>
            <p:cNvPr id="8" name="Ovale Legende 7">
              <a:extLst>
                <a:ext uri="{FF2B5EF4-FFF2-40B4-BE49-F238E27FC236}">
                  <a16:creationId xmlns:a16="http://schemas.microsoft.com/office/drawing/2014/main" id="{FDE66C99-716C-4220-BADA-5DC8569DA77D}"/>
                </a:ext>
              </a:extLst>
            </p:cNvPr>
            <p:cNvSpPr/>
            <p:nvPr/>
          </p:nvSpPr>
          <p:spPr>
            <a:xfrm>
              <a:off x="3760788" y="1135063"/>
              <a:ext cx="2611437" cy="1603375"/>
            </a:xfrm>
            <a:prstGeom prst="wedgeEllipseCallou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dirty="0">
                  <a:solidFill>
                    <a:schemeClr val="accent2">
                      <a:lumMod val="75000"/>
                    </a:schemeClr>
                  </a:solidFill>
                </a:rPr>
                <a:t>Create Participation &amp; Reference to the World in which We Live</a:t>
              </a:r>
              <a:endParaRPr lang="de-DE" dirty="0">
                <a:solidFill>
                  <a:schemeClr val="accent2">
                    <a:lumMod val="75000"/>
                  </a:schemeClr>
                </a:solidFill>
              </a:endParaRPr>
            </a:p>
          </p:txBody>
        </p:sp>
        <p:sp>
          <p:nvSpPr>
            <p:cNvPr id="9" name="Ovale Legende 8">
              <a:extLst>
                <a:ext uri="{FF2B5EF4-FFF2-40B4-BE49-F238E27FC236}">
                  <a16:creationId xmlns:a16="http://schemas.microsoft.com/office/drawing/2014/main" id="{2CBB9778-4EC7-4639-B0EE-E91EE3947469}"/>
                </a:ext>
              </a:extLst>
            </p:cNvPr>
            <p:cNvSpPr/>
            <p:nvPr/>
          </p:nvSpPr>
          <p:spPr>
            <a:xfrm>
              <a:off x="1979613" y="2913063"/>
              <a:ext cx="2952750" cy="1674812"/>
            </a:xfrm>
            <a:prstGeom prst="wedgeEllipseCallou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rgbClr val="0070C0"/>
                  </a:solidFill>
                </a:rPr>
                <a:t>Initiate Cross-disciplinary Working</a:t>
              </a:r>
            </a:p>
          </p:txBody>
        </p:sp>
        <p:sp>
          <p:nvSpPr>
            <p:cNvPr id="10" name="Ovale Legende 9">
              <a:extLst>
                <a:ext uri="{FF2B5EF4-FFF2-40B4-BE49-F238E27FC236}">
                  <a16:creationId xmlns:a16="http://schemas.microsoft.com/office/drawing/2014/main" id="{4E5DA629-7BEA-4E80-8B70-6EF339AAF12F}"/>
                </a:ext>
              </a:extLst>
            </p:cNvPr>
            <p:cNvSpPr/>
            <p:nvPr/>
          </p:nvSpPr>
          <p:spPr>
            <a:xfrm>
              <a:off x="5219700" y="2913063"/>
              <a:ext cx="3024188" cy="1652587"/>
            </a:xfrm>
            <a:prstGeom prst="wedgeEllipseCallou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dirty="0">
                  <a:solidFill>
                    <a:srgbClr val="7030A0"/>
                  </a:solidFill>
                </a:rPr>
                <a:t>Enable Value Reflection &amp; Change of Perspectives</a:t>
              </a:r>
              <a:endParaRPr lang="de-DE" dirty="0">
                <a:solidFill>
                  <a:srgbClr val="7030A0"/>
                </a:solidFill>
              </a:endParaRPr>
            </a:p>
          </p:txBody>
        </p:sp>
      </p:grpSp>
      <p:sp>
        <p:nvSpPr>
          <p:cNvPr id="72710" name="Textfeld 10">
            <a:extLst>
              <a:ext uri="{FF2B5EF4-FFF2-40B4-BE49-F238E27FC236}">
                <a16:creationId xmlns:a16="http://schemas.microsoft.com/office/drawing/2014/main" id="{76DED36D-8814-4DB5-A6D7-3A81AA7CDA4A}"/>
              </a:ext>
            </a:extLst>
          </p:cNvPr>
          <p:cNvSpPr txBox="1">
            <a:spLocks noChangeArrowheads="1"/>
          </p:cNvSpPr>
          <p:nvPr/>
        </p:nvSpPr>
        <p:spPr bwMode="auto">
          <a:xfrm>
            <a:off x="7380288" y="4451350"/>
            <a:ext cx="14398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100"/>
              <a:t>CC0 Grundmeier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el 1">
            <a:extLst>
              <a:ext uri="{FF2B5EF4-FFF2-40B4-BE49-F238E27FC236}">
                <a16:creationId xmlns:a16="http://schemas.microsoft.com/office/drawing/2014/main" id="{37BD5F80-3F2B-43E7-B358-D3DE3C569CD2}"/>
              </a:ext>
            </a:extLst>
          </p:cNvPr>
          <p:cNvSpPr>
            <a:spLocks noGrp="1" noChangeArrowheads="1"/>
          </p:cNvSpPr>
          <p:nvPr>
            <p:ph type="title"/>
          </p:nvPr>
        </p:nvSpPr>
        <p:spPr/>
        <p:txBody>
          <a:bodyPr/>
          <a:lstStyle/>
          <a:p>
            <a:r>
              <a:rPr lang="de-DE" altLang="de-DE"/>
              <a:t>Effects of ESD on Professionalism</a:t>
            </a:r>
          </a:p>
        </p:txBody>
      </p:sp>
      <p:sp>
        <p:nvSpPr>
          <p:cNvPr id="74755" name="Inhaltsplatzhalter 2">
            <a:extLst>
              <a:ext uri="{FF2B5EF4-FFF2-40B4-BE49-F238E27FC236}">
                <a16:creationId xmlns:a16="http://schemas.microsoft.com/office/drawing/2014/main" id="{404A9D78-F611-4CBD-AA94-4C517028F004}"/>
              </a:ext>
            </a:extLst>
          </p:cNvPr>
          <p:cNvSpPr>
            <a:spLocks noGrp="1" noChangeArrowheads="1"/>
          </p:cNvSpPr>
          <p:nvPr>
            <p:ph idx="1"/>
          </p:nvPr>
        </p:nvSpPr>
        <p:spPr>
          <a:xfrm>
            <a:off x="628650" y="1370013"/>
            <a:ext cx="4230688" cy="3262312"/>
          </a:xfrm>
        </p:spPr>
        <p:txBody>
          <a:bodyPr/>
          <a:lstStyle/>
          <a:p>
            <a:r>
              <a:rPr lang="en-US" altLang="de-DE"/>
              <a:t>Adopting disciplinary and interdisciplinary perspectives on global problems and their regional and local manifestations.</a:t>
            </a:r>
            <a:endParaRPr lang="de-DE" altLang="de-DE"/>
          </a:p>
          <a:p>
            <a:r>
              <a:rPr lang="en-US" altLang="de-DE"/>
              <a:t>Evaluating the significance of subject-specific focal points of sustainable development.</a:t>
            </a:r>
          </a:p>
          <a:p>
            <a:r>
              <a:rPr lang="en-US" altLang="de-DE"/>
              <a:t>Gaining new perspectives on professionalism.</a:t>
            </a:r>
            <a:endParaRPr lang="de-DE" altLang="de-DE"/>
          </a:p>
        </p:txBody>
      </p:sp>
      <p:sp>
        <p:nvSpPr>
          <p:cNvPr id="4" name="Fußzeilenplatzhalter 3">
            <a:extLst>
              <a:ext uri="{FF2B5EF4-FFF2-40B4-BE49-F238E27FC236}">
                <a16:creationId xmlns:a16="http://schemas.microsoft.com/office/drawing/2014/main" id="{6C35D7EB-B945-4591-9F61-699BBA2BC3CB}"/>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FFD54EFA-9CD7-4BF2-B041-99826400869D}"/>
              </a:ext>
            </a:extLst>
          </p:cNvPr>
          <p:cNvSpPr>
            <a:spLocks noGrp="1"/>
          </p:cNvSpPr>
          <p:nvPr>
            <p:ph type="sldNum" sz="quarter" idx="12"/>
          </p:nvPr>
        </p:nvSpPr>
        <p:spPr/>
        <p:txBody>
          <a:bodyPr/>
          <a:lstStyle/>
          <a:p>
            <a:pPr>
              <a:defRPr/>
            </a:pPr>
            <a:fld id="{93E81D9A-8850-43B9-AE28-6A3F964E074A}" type="slidenum">
              <a:rPr lang="de-DE" altLang="de-DE" smtClean="0"/>
              <a:pPr>
                <a:defRPr/>
              </a:pPr>
              <a:t>33</a:t>
            </a:fld>
            <a:endParaRPr lang="de-DE" altLang="de-DE"/>
          </a:p>
        </p:txBody>
      </p:sp>
      <p:sp>
        <p:nvSpPr>
          <p:cNvPr id="74758" name="Rechteck 7">
            <a:extLst>
              <a:ext uri="{FF2B5EF4-FFF2-40B4-BE49-F238E27FC236}">
                <a16:creationId xmlns:a16="http://schemas.microsoft.com/office/drawing/2014/main" id="{83E0F524-530D-4122-B8A0-146F080CE6BB}"/>
              </a:ext>
            </a:extLst>
          </p:cNvPr>
          <p:cNvSpPr>
            <a:spLocks noChangeArrowheads="1"/>
          </p:cNvSpPr>
          <p:nvPr/>
        </p:nvSpPr>
        <p:spPr bwMode="auto">
          <a:xfrm rot="-5400000">
            <a:off x="7817582" y="3394419"/>
            <a:ext cx="2354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BY-SA-ND Grundmeier</a:t>
            </a:r>
          </a:p>
        </p:txBody>
      </p:sp>
      <p:pic>
        <p:nvPicPr>
          <p:cNvPr id="74759" name="Grafik 1">
            <a:extLst>
              <a:ext uri="{FF2B5EF4-FFF2-40B4-BE49-F238E27FC236}">
                <a16:creationId xmlns:a16="http://schemas.microsoft.com/office/drawing/2014/main" id="{C68745B6-D179-40A9-BF4D-37898341F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1268413"/>
            <a:ext cx="252095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Grafik 2">
            <a:extLst>
              <a:ext uri="{FF2B5EF4-FFF2-40B4-BE49-F238E27FC236}">
                <a16:creationId xmlns:a16="http://schemas.microsoft.com/office/drawing/2014/main" id="{A1C9B766-BE79-4EB6-BA97-B117C3833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268413"/>
            <a:ext cx="156527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a:extLst>
              <a:ext uri="{FF2B5EF4-FFF2-40B4-BE49-F238E27FC236}">
                <a16:creationId xmlns:a16="http://schemas.microsoft.com/office/drawing/2014/main" id="{840FF915-FB61-4E37-AB90-3BDA9437E363}"/>
              </a:ext>
            </a:extLst>
          </p:cNvPr>
          <p:cNvSpPr>
            <a:spLocks noGrp="1" noChangeArrowheads="1"/>
          </p:cNvSpPr>
          <p:nvPr>
            <p:ph type="title"/>
          </p:nvPr>
        </p:nvSpPr>
        <p:spPr/>
        <p:txBody>
          <a:bodyPr/>
          <a:lstStyle/>
          <a:p>
            <a:r>
              <a:rPr lang="de-DE" altLang="de-DE"/>
              <a:t>Fashion Revolution Week</a:t>
            </a:r>
          </a:p>
        </p:txBody>
      </p:sp>
      <p:sp>
        <p:nvSpPr>
          <p:cNvPr id="75779" name="Inhaltsplatzhalter 2">
            <a:extLst>
              <a:ext uri="{FF2B5EF4-FFF2-40B4-BE49-F238E27FC236}">
                <a16:creationId xmlns:a16="http://schemas.microsoft.com/office/drawing/2014/main" id="{79E891E4-0307-4EA2-A467-17276E005700}"/>
              </a:ext>
            </a:extLst>
          </p:cNvPr>
          <p:cNvSpPr>
            <a:spLocks noGrp="1" noChangeArrowheads="1"/>
          </p:cNvSpPr>
          <p:nvPr>
            <p:ph idx="1"/>
          </p:nvPr>
        </p:nvSpPr>
        <p:spPr/>
        <p:txBody>
          <a:bodyPr/>
          <a:lstStyle/>
          <a:p>
            <a:r>
              <a:rPr lang="en-US" altLang="de-DE"/>
              <a:t>Since 2013, the </a:t>
            </a:r>
            <a:r>
              <a:rPr lang="de-DE" altLang="de-DE">
                <a:hlinkClick r:id="rId2"/>
              </a:rPr>
              <a:t>Fashion Revolution Week </a:t>
            </a:r>
            <a:r>
              <a:rPr lang="en-US" altLang="de-DE"/>
              <a:t>has taken place every year at the end of April. In 2021, it was held from April 19th to 25th.</a:t>
            </a:r>
            <a:endParaRPr lang="de-DE" altLang="de-DE"/>
          </a:p>
          <a:p>
            <a:r>
              <a:rPr lang="en-US" altLang="de-DE"/>
              <a:t>It is a worldwide event that connects people with the aim of setting a common example for a fairer fashion industry.</a:t>
            </a:r>
          </a:p>
          <a:p>
            <a:r>
              <a:rPr lang="en-US" altLang="de-DE"/>
              <a:t>It was founded in response to the Rana Plaza factory collapse in Bangladesh on 24 April 2013, which killed 1,138 people and injured more than 2,500. The victims were mostly young women working as seamstresses.</a:t>
            </a:r>
            <a:endParaRPr lang="de-DE" altLang="de-DE"/>
          </a:p>
        </p:txBody>
      </p:sp>
      <p:sp>
        <p:nvSpPr>
          <p:cNvPr id="4" name="Fußzeilenplatzhalter 3">
            <a:extLst>
              <a:ext uri="{FF2B5EF4-FFF2-40B4-BE49-F238E27FC236}">
                <a16:creationId xmlns:a16="http://schemas.microsoft.com/office/drawing/2014/main" id="{12AA47A0-8EF8-4597-9DCE-22A7B220EAF4}"/>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BBAC2AB5-256F-4CD2-98E9-E59D85E624D8}"/>
              </a:ext>
            </a:extLst>
          </p:cNvPr>
          <p:cNvSpPr>
            <a:spLocks noGrp="1"/>
          </p:cNvSpPr>
          <p:nvPr>
            <p:ph type="sldNum" sz="quarter" idx="12"/>
          </p:nvPr>
        </p:nvSpPr>
        <p:spPr/>
        <p:txBody>
          <a:bodyPr/>
          <a:lstStyle/>
          <a:p>
            <a:pPr>
              <a:defRPr/>
            </a:pPr>
            <a:fld id="{52FF77B2-554C-4AB2-A636-8883107E0CC0}" type="slidenum">
              <a:rPr lang="de-DE" altLang="de-DE" smtClean="0"/>
              <a:pPr>
                <a:defRPr/>
              </a:pPr>
              <a:t>34</a:t>
            </a:fld>
            <a:endParaRPr lang="de-DE" altLang="de-DE"/>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78EE1E8-DA19-4BFB-A192-275F4902D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3" y="1742368"/>
            <a:ext cx="3528393" cy="2284840"/>
          </a:xfrm>
          <a:prstGeom prst="rect">
            <a:avLst/>
          </a:prstGeom>
          <a:effectLst>
            <a:softEdge rad="50800"/>
          </a:effectLst>
        </p:spPr>
      </p:pic>
      <p:sp>
        <p:nvSpPr>
          <p:cNvPr id="76803" name="Titel 1">
            <a:extLst>
              <a:ext uri="{FF2B5EF4-FFF2-40B4-BE49-F238E27FC236}">
                <a16:creationId xmlns:a16="http://schemas.microsoft.com/office/drawing/2014/main" id="{7D702B93-3763-4683-9427-7548B8C90EA8}"/>
              </a:ext>
            </a:extLst>
          </p:cNvPr>
          <p:cNvSpPr>
            <a:spLocks noGrp="1" noChangeArrowheads="1"/>
          </p:cNvSpPr>
          <p:nvPr>
            <p:ph type="title"/>
          </p:nvPr>
        </p:nvSpPr>
        <p:spPr/>
        <p:txBody>
          <a:bodyPr/>
          <a:lstStyle/>
          <a:p>
            <a:r>
              <a:rPr lang="de-DE" altLang="de-DE"/>
              <a:t>Green is the New Black</a:t>
            </a:r>
          </a:p>
        </p:txBody>
      </p:sp>
      <p:sp>
        <p:nvSpPr>
          <p:cNvPr id="3" name="Inhaltsplatzhalter 2">
            <a:extLst>
              <a:ext uri="{FF2B5EF4-FFF2-40B4-BE49-F238E27FC236}">
                <a16:creationId xmlns:a16="http://schemas.microsoft.com/office/drawing/2014/main" id="{7BB0DF9F-2F40-4E05-9572-673AFE1BC3F8}"/>
              </a:ext>
            </a:extLst>
          </p:cNvPr>
          <p:cNvSpPr>
            <a:spLocks noGrp="1"/>
          </p:cNvSpPr>
          <p:nvPr>
            <p:ph idx="1"/>
          </p:nvPr>
        </p:nvSpPr>
        <p:spPr>
          <a:xfrm>
            <a:off x="628650" y="1370013"/>
            <a:ext cx="4879975" cy="3262312"/>
          </a:xfrm>
        </p:spPr>
        <p:txBody>
          <a:bodyPr/>
          <a:lstStyle/>
          <a:p>
            <a:pPr>
              <a:defRPr/>
            </a:pPr>
            <a:r>
              <a:rPr lang="en-US" sz="1800" dirty="0"/>
              <a:t>Clothes to me are a valuable treasure that must be guarded for as long as possible.</a:t>
            </a:r>
            <a:endParaRPr lang="de-DE" sz="1800" dirty="0"/>
          </a:p>
          <a:p>
            <a:pPr>
              <a:defRPr/>
            </a:pPr>
            <a:r>
              <a:rPr lang="en-US" sz="1800" dirty="0"/>
              <a:t>Clothes are either ‘unused’ or ‘no longer used’.</a:t>
            </a:r>
            <a:br>
              <a:rPr lang="en-US" sz="1800" dirty="0"/>
            </a:br>
            <a:r>
              <a:rPr lang="en-US" sz="1800" dirty="0"/>
              <a:t>I can make them attractive and wearable again in a versatile and creative way. I can repair them and reassemble them [...]. </a:t>
            </a:r>
          </a:p>
          <a:p>
            <a:pPr>
              <a:defRPr/>
            </a:pPr>
            <a:r>
              <a:rPr lang="en-US" sz="1800" dirty="0"/>
              <a:t>I prefer a wild mix of second hand and new fashion that is recyclable and good for the environment and for humans. </a:t>
            </a:r>
          </a:p>
          <a:p>
            <a:pPr marL="0" indent="0">
              <a:buFont typeface="Arial" panose="020B0604020202020204" pitchFamily="34" charset="0"/>
              <a:buNone/>
              <a:defRPr/>
            </a:pPr>
            <a:r>
              <a:rPr lang="en-US" sz="1800" dirty="0"/>
              <a:t>(</a:t>
            </a:r>
            <a:r>
              <a:rPr lang="en-US" sz="1800" dirty="0" err="1"/>
              <a:t>Glomb</a:t>
            </a:r>
            <a:r>
              <a:rPr lang="en-US" sz="1800" dirty="0"/>
              <a:t>, 2014; FEMNET, 2021)</a:t>
            </a:r>
            <a:endParaRPr lang="de-DE" sz="1800" dirty="0"/>
          </a:p>
        </p:txBody>
      </p:sp>
      <p:sp>
        <p:nvSpPr>
          <p:cNvPr id="4" name="Fußzeilenplatzhalter 3">
            <a:extLst>
              <a:ext uri="{FF2B5EF4-FFF2-40B4-BE49-F238E27FC236}">
                <a16:creationId xmlns:a16="http://schemas.microsoft.com/office/drawing/2014/main" id="{7618C818-AAAC-4215-BA45-5037D9DB84D1}"/>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DD051DCC-09C9-452C-A011-EB836597734B}"/>
              </a:ext>
            </a:extLst>
          </p:cNvPr>
          <p:cNvSpPr>
            <a:spLocks noGrp="1"/>
          </p:cNvSpPr>
          <p:nvPr>
            <p:ph type="sldNum" sz="quarter" idx="12"/>
          </p:nvPr>
        </p:nvSpPr>
        <p:spPr/>
        <p:txBody>
          <a:bodyPr/>
          <a:lstStyle/>
          <a:p>
            <a:pPr>
              <a:defRPr/>
            </a:pPr>
            <a:fld id="{19891FB0-5EFB-49B9-BE84-F5E29B28CBB9}" type="slidenum">
              <a:rPr lang="de-DE" altLang="de-DE" smtClean="0"/>
              <a:pPr>
                <a:defRPr/>
              </a:pPr>
              <a:t>35</a:t>
            </a:fld>
            <a:endParaRPr lang="de-DE" altLang="de-DE"/>
          </a:p>
        </p:txBody>
      </p:sp>
      <p:sp>
        <p:nvSpPr>
          <p:cNvPr id="76807" name="Textfeld 1">
            <a:extLst>
              <a:ext uri="{FF2B5EF4-FFF2-40B4-BE49-F238E27FC236}">
                <a16:creationId xmlns:a16="http://schemas.microsoft.com/office/drawing/2014/main" id="{30243C1D-C392-493C-A4F1-AB57BB0A447F}"/>
              </a:ext>
            </a:extLst>
          </p:cNvPr>
          <p:cNvSpPr txBox="1">
            <a:spLocks noChangeArrowheads="1"/>
          </p:cNvSpPr>
          <p:nvPr/>
        </p:nvSpPr>
        <p:spPr bwMode="auto">
          <a:xfrm>
            <a:off x="6227763" y="4038600"/>
            <a:ext cx="2328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BY-SA-ND Grundmeier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el 1">
            <a:extLst>
              <a:ext uri="{FF2B5EF4-FFF2-40B4-BE49-F238E27FC236}">
                <a16:creationId xmlns:a16="http://schemas.microsoft.com/office/drawing/2014/main" id="{55EDA1A0-913E-4E80-AA0E-A270AC4DCF2C}"/>
              </a:ext>
            </a:extLst>
          </p:cNvPr>
          <p:cNvSpPr>
            <a:spLocks noGrp="1" noChangeArrowheads="1"/>
          </p:cNvSpPr>
          <p:nvPr>
            <p:ph type="title"/>
          </p:nvPr>
        </p:nvSpPr>
        <p:spPr/>
        <p:txBody>
          <a:bodyPr/>
          <a:lstStyle/>
          <a:p>
            <a:r>
              <a:rPr lang="de-DE" altLang="de-DE"/>
              <a:t>Use-less Travelling Exhibition</a:t>
            </a:r>
          </a:p>
        </p:txBody>
      </p:sp>
      <p:sp>
        <p:nvSpPr>
          <p:cNvPr id="78851" name="Inhaltsplatzhalter 2">
            <a:extLst>
              <a:ext uri="{FF2B5EF4-FFF2-40B4-BE49-F238E27FC236}">
                <a16:creationId xmlns:a16="http://schemas.microsoft.com/office/drawing/2014/main" id="{CB371AE4-89E3-45B4-A6C4-063849D8D33D}"/>
              </a:ext>
            </a:extLst>
          </p:cNvPr>
          <p:cNvSpPr>
            <a:spLocks noGrp="1" noChangeArrowheads="1"/>
          </p:cNvSpPr>
          <p:nvPr>
            <p:ph idx="1"/>
          </p:nvPr>
        </p:nvSpPr>
        <p:spPr>
          <a:xfrm>
            <a:off x="628650" y="1370013"/>
            <a:ext cx="6751638" cy="3262312"/>
          </a:xfrm>
        </p:spPr>
        <p:txBody>
          <a:bodyPr/>
          <a:lstStyle/>
          <a:p>
            <a:r>
              <a:rPr lang="en-US" altLang="de-DE"/>
              <a:t>The travelling exhibition “Use-less – Slow Fashion against waste and ugly clothes” is dedicated to conscious and sustainable fashion consumption.</a:t>
            </a:r>
            <a:endParaRPr lang="de-DE" altLang="de-DE"/>
          </a:p>
          <a:p>
            <a:r>
              <a:rPr lang="en-US" altLang="de-DE"/>
              <a:t>In the interactive and holistic exhibition, the creation of resource-saving fashion can be experienced and understood along the entire textile cycle.</a:t>
            </a:r>
          </a:p>
          <a:p>
            <a:r>
              <a:rPr lang="en-US" altLang="de-DE"/>
              <a:t>At the centre of the exhibition are the designs of Hanover fashion design students under the direction of Professor Martina Glomb.</a:t>
            </a:r>
            <a:endParaRPr lang="de-DE" altLang="de-DE"/>
          </a:p>
        </p:txBody>
      </p:sp>
      <p:sp>
        <p:nvSpPr>
          <p:cNvPr id="4" name="Fußzeilenplatzhalter 3">
            <a:extLst>
              <a:ext uri="{FF2B5EF4-FFF2-40B4-BE49-F238E27FC236}">
                <a16:creationId xmlns:a16="http://schemas.microsoft.com/office/drawing/2014/main" id="{5E1B95FB-1D0F-4304-992A-B1CCA124C89F}"/>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F578C9E7-E501-4CE7-A518-6C6C3075FF92}"/>
              </a:ext>
            </a:extLst>
          </p:cNvPr>
          <p:cNvSpPr>
            <a:spLocks noGrp="1"/>
          </p:cNvSpPr>
          <p:nvPr>
            <p:ph type="sldNum" sz="quarter" idx="12"/>
          </p:nvPr>
        </p:nvSpPr>
        <p:spPr/>
        <p:txBody>
          <a:bodyPr/>
          <a:lstStyle/>
          <a:p>
            <a:pPr>
              <a:defRPr/>
            </a:pPr>
            <a:fld id="{3B422BAF-D8E7-4BA0-AF9F-5D888C2E1F60}" type="slidenum">
              <a:rPr lang="de-DE" altLang="de-DE" smtClean="0"/>
              <a:pPr>
                <a:defRPr/>
              </a:pPr>
              <a:t>36</a:t>
            </a:fld>
            <a:endParaRPr lang="de-DE" altLang="de-DE"/>
          </a:p>
        </p:txBody>
      </p:sp>
      <p:sp>
        <p:nvSpPr>
          <p:cNvPr id="78854" name="Textfeld 1">
            <a:extLst>
              <a:ext uri="{FF2B5EF4-FFF2-40B4-BE49-F238E27FC236}">
                <a16:creationId xmlns:a16="http://schemas.microsoft.com/office/drawing/2014/main" id="{75A58A24-7EFA-4809-B8D7-BA325BD7C538}"/>
              </a:ext>
            </a:extLst>
          </p:cNvPr>
          <p:cNvSpPr txBox="1">
            <a:spLocks noChangeArrowheads="1"/>
          </p:cNvSpPr>
          <p:nvPr/>
        </p:nvSpPr>
        <p:spPr bwMode="auto">
          <a:xfrm rot="16200000">
            <a:off x="7298494" y="3487042"/>
            <a:ext cx="29910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BY-SA-ND Grundmeier</a:t>
            </a:r>
          </a:p>
        </p:txBody>
      </p:sp>
      <p:pic>
        <p:nvPicPr>
          <p:cNvPr id="3" name="Grafik 2">
            <a:extLst>
              <a:ext uri="{FF2B5EF4-FFF2-40B4-BE49-F238E27FC236}">
                <a16:creationId xmlns:a16="http://schemas.microsoft.com/office/drawing/2014/main" id="{504CEB5F-F707-4563-A590-5EEEEC05C229}"/>
              </a:ext>
            </a:extLst>
          </p:cNvPr>
          <p:cNvPicPr>
            <a:picLocks noChangeAspect="1"/>
          </p:cNvPicPr>
          <p:nvPr/>
        </p:nvPicPr>
        <p:blipFill>
          <a:blip r:embed="rId3"/>
          <a:stretch>
            <a:fillRect/>
          </a:stretch>
        </p:blipFill>
        <p:spPr>
          <a:xfrm>
            <a:off x="7392282" y="987574"/>
            <a:ext cx="1251262" cy="3693379"/>
          </a:xfrm>
          <a:prstGeom prst="rect">
            <a:avLst/>
          </a:prstGeom>
          <a:effectLst>
            <a:softEdge rad="254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el 1">
            <a:extLst>
              <a:ext uri="{FF2B5EF4-FFF2-40B4-BE49-F238E27FC236}">
                <a16:creationId xmlns:a16="http://schemas.microsoft.com/office/drawing/2014/main" id="{C2ACA5B2-9674-4B4C-BE3E-90E2E852603B}"/>
              </a:ext>
            </a:extLst>
          </p:cNvPr>
          <p:cNvSpPr>
            <a:spLocks noGrp="1" noChangeArrowheads="1"/>
          </p:cNvSpPr>
          <p:nvPr>
            <p:ph type="title"/>
          </p:nvPr>
        </p:nvSpPr>
        <p:spPr/>
        <p:txBody>
          <a:bodyPr/>
          <a:lstStyle/>
          <a:p>
            <a:r>
              <a:rPr lang="de-DE" altLang="de-DE"/>
              <a:t>Example Circular.Fashion</a:t>
            </a:r>
          </a:p>
        </p:txBody>
      </p:sp>
      <p:sp>
        <p:nvSpPr>
          <p:cNvPr id="80899" name="Inhaltsplatzhalter 2">
            <a:extLst>
              <a:ext uri="{FF2B5EF4-FFF2-40B4-BE49-F238E27FC236}">
                <a16:creationId xmlns:a16="http://schemas.microsoft.com/office/drawing/2014/main" id="{94286FCD-3DAF-49D1-86EC-762A3504B416}"/>
              </a:ext>
            </a:extLst>
          </p:cNvPr>
          <p:cNvSpPr>
            <a:spLocks noGrp="1" noChangeArrowheads="1"/>
          </p:cNvSpPr>
          <p:nvPr>
            <p:ph idx="1"/>
          </p:nvPr>
        </p:nvSpPr>
        <p:spPr/>
        <p:txBody>
          <a:bodyPr/>
          <a:lstStyle/>
          <a:p>
            <a:r>
              <a:rPr lang="de-DE" altLang="de-DE" dirty="0" err="1">
                <a:hlinkClick r:id="rId3"/>
              </a:rPr>
              <a:t>Circular.Fashion</a:t>
            </a:r>
            <a:r>
              <a:rPr lang="de-DE" altLang="de-DE" dirty="0"/>
              <a:t>, </a:t>
            </a:r>
            <a:r>
              <a:rPr lang="en-US" altLang="de-DE" dirty="0"/>
              <a:t>an agency for sustainable change, communicates product and system innovations for a circular economy in the textile and fashion segment:</a:t>
            </a:r>
            <a:endParaRPr lang="de-DE" altLang="de-DE" dirty="0"/>
          </a:p>
          <a:p>
            <a:r>
              <a:rPr lang="en-US" altLang="de-DE" dirty="0"/>
              <a:t>The Circular Design Kit is a selection of 20 strategies, solutions and product information on how to design apparel fashion in the spirit of material circularity and longevity.</a:t>
            </a:r>
            <a:endParaRPr lang="de-DE" altLang="de-DE" dirty="0"/>
          </a:p>
          <a:p>
            <a:r>
              <a:rPr lang="en-US" altLang="de-DE" dirty="0"/>
              <a:t>The Circular Design Software is intended to enable recyclable product design.</a:t>
            </a:r>
          </a:p>
          <a:p>
            <a:r>
              <a:rPr lang="en-US" altLang="de-DE" dirty="0" err="1"/>
              <a:t>Circularity.IDs</a:t>
            </a:r>
            <a:r>
              <a:rPr lang="en-US" altLang="de-DE" dirty="0"/>
              <a:t> in garments contain information to bring them back into the cycle (Circular Fashion, n. d.). </a:t>
            </a:r>
            <a:endParaRPr lang="de-DE" altLang="de-DE" dirty="0"/>
          </a:p>
        </p:txBody>
      </p:sp>
      <p:sp>
        <p:nvSpPr>
          <p:cNvPr id="4" name="Fußzeilenplatzhalter 3">
            <a:extLst>
              <a:ext uri="{FF2B5EF4-FFF2-40B4-BE49-F238E27FC236}">
                <a16:creationId xmlns:a16="http://schemas.microsoft.com/office/drawing/2014/main" id="{350F6E47-AFF9-4DFB-A8E6-B74C91013B55}"/>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2DD360E9-023A-4E2A-9CB7-FCFBB7624226}"/>
              </a:ext>
            </a:extLst>
          </p:cNvPr>
          <p:cNvSpPr>
            <a:spLocks noGrp="1"/>
          </p:cNvSpPr>
          <p:nvPr>
            <p:ph type="sldNum" sz="quarter" idx="12"/>
          </p:nvPr>
        </p:nvSpPr>
        <p:spPr/>
        <p:txBody>
          <a:bodyPr/>
          <a:lstStyle/>
          <a:p>
            <a:pPr>
              <a:defRPr/>
            </a:pPr>
            <a:fld id="{424DDC4F-C3A3-4560-8265-B3C0F1C3AE99}" type="slidenum">
              <a:rPr lang="de-DE" altLang="de-DE" smtClean="0"/>
              <a:pPr>
                <a:defRPr/>
              </a:pPr>
              <a:t>37</a:t>
            </a:fld>
            <a:endParaRPr lang="de-DE" altLang="de-DE"/>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el 1">
            <a:extLst>
              <a:ext uri="{FF2B5EF4-FFF2-40B4-BE49-F238E27FC236}">
                <a16:creationId xmlns:a16="http://schemas.microsoft.com/office/drawing/2014/main" id="{E9067C38-8D99-4644-90C0-B386B8DA72FC}"/>
              </a:ext>
            </a:extLst>
          </p:cNvPr>
          <p:cNvSpPr>
            <a:spLocks noGrp="1" noChangeArrowheads="1"/>
          </p:cNvSpPr>
          <p:nvPr>
            <p:ph type="title"/>
          </p:nvPr>
        </p:nvSpPr>
        <p:spPr/>
        <p:txBody>
          <a:bodyPr/>
          <a:lstStyle/>
          <a:p>
            <a:r>
              <a:rPr lang="de-DE" altLang="de-DE"/>
              <a:t>Emotional and Material Longevity</a:t>
            </a:r>
          </a:p>
        </p:txBody>
      </p:sp>
      <p:sp>
        <p:nvSpPr>
          <p:cNvPr id="3" name="Inhaltsplatzhalter 2">
            <a:extLst>
              <a:ext uri="{FF2B5EF4-FFF2-40B4-BE49-F238E27FC236}">
                <a16:creationId xmlns:a16="http://schemas.microsoft.com/office/drawing/2014/main" id="{8FF7FA77-FDC4-4F62-80A3-CEA58969A1AD}"/>
              </a:ext>
            </a:extLst>
          </p:cNvPr>
          <p:cNvSpPr>
            <a:spLocks noGrp="1"/>
          </p:cNvSpPr>
          <p:nvPr>
            <p:ph idx="1"/>
          </p:nvPr>
        </p:nvSpPr>
        <p:spPr/>
        <p:txBody>
          <a:bodyPr/>
          <a:lstStyle/>
          <a:p>
            <a:pPr marL="0" indent="0">
              <a:buFont typeface="Arial" panose="020B0604020202020204" pitchFamily="34" charset="0"/>
              <a:buNone/>
              <a:defRPr/>
            </a:pPr>
            <a:r>
              <a:rPr lang="en-US" dirty="0"/>
              <a:t>An emotional and material longevity can be based on the following strategies:</a:t>
            </a:r>
          </a:p>
          <a:p>
            <a:pPr>
              <a:defRPr/>
            </a:pPr>
            <a:r>
              <a:rPr lang="en-US" dirty="0"/>
              <a:t>Cyclability: </a:t>
            </a:r>
            <a:r>
              <a:rPr lang="en-US" dirty="0" err="1"/>
              <a:t>monomaterial</a:t>
            </a:r>
            <a:r>
              <a:rPr lang="en-US" dirty="0"/>
              <a:t> design, design for disassembly</a:t>
            </a:r>
          </a:p>
          <a:p>
            <a:pPr>
              <a:defRPr/>
            </a:pPr>
            <a:r>
              <a:rPr lang="en-US" dirty="0"/>
              <a:t>Material cycle: recyclability or biodegradability</a:t>
            </a:r>
          </a:p>
          <a:p>
            <a:pPr>
              <a:defRPr/>
            </a:pPr>
            <a:r>
              <a:rPr lang="en-US" dirty="0"/>
              <a:t>Design for adaptability: e.g. </a:t>
            </a:r>
            <a:r>
              <a:rPr lang="de-DE" dirty="0"/>
              <a:t>modular,</a:t>
            </a:r>
            <a:br>
              <a:rPr lang="de-DE" dirty="0"/>
            </a:br>
            <a:r>
              <a:rPr lang="de-DE" dirty="0"/>
              <a:t>multi-</a:t>
            </a:r>
            <a:r>
              <a:rPr lang="de-DE" dirty="0" err="1"/>
              <a:t>functional</a:t>
            </a:r>
            <a:r>
              <a:rPr lang="de-DE" dirty="0"/>
              <a:t> design, </a:t>
            </a:r>
            <a:r>
              <a:rPr lang="de-DE" dirty="0" err="1"/>
              <a:t>adjustable</a:t>
            </a:r>
            <a:r>
              <a:rPr lang="de-DE" dirty="0"/>
              <a:t> </a:t>
            </a:r>
            <a:r>
              <a:rPr lang="de-DE" dirty="0" err="1"/>
              <a:t>sizes</a:t>
            </a:r>
            <a:endParaRPr lang="de-DE" dirty="0"/>
          </a:p>
          <a:p>
            <a:pPr>
              <a:defRPr/>
            </a:pPr>
            <a:r>
              <a:rPr lang="de-DE" dirty="0"/>
              <a:t>Design </a:t>
            </a:r>
            <a:r>
              <a:rPr lang="de-DE" dirty="0" err="1"/>
              <a:t>for</a:t>
            </a:r>
            <a:r>
              <a:rPr lang="de-DE" dirty="0"/>
              <a:t> </a:t>
            </a:r>
            <a:r>
              <a:rPr lang="en-US" dirty="0"/>
              <a:t>longevity: e.g. repairability, aesthetics,</a:t>
            </a:r>
            <a:br>
              <a:rPr lang="en-US" dirty="0"/>
            </a:br>
            <a:r>
              <a:rPr lang="en-US" dirty="0"/>
              <a:t>emotional durability and also pro</a:t>
            </a:r>
            <a:r>
              <a:rPr lang="de-DE" dirty="0" err="1"/>
              <a:t>duct</a:t>
            </a:r>
            <a:r>
              <a:rPr lang="de-DE" dirty="0"/>
              <a:t> </a:t>
            </a:r>
            <a:r>
              <a:rPr lang="de-DE" dirty="0" err="1"/>
              <a:t>types</a:t>
            </a:r>
            <a:br>
              <a:rPr lang="de-DE" dirty="0"/>
            </a:br>
            <a:r>
              <a:rPr lang="de-DE" dirty="0"/>
              <a:t>(</a:t>
            </a:r>
            <a:r>
              <a:rPr lang="de-DE" dirty="0" err="1"/>
              <a:t>Niinimäki</a:t>
            </a:r>
            <a:r>
              <a:rPr lang="de-DE" dirty="0"/>
              <a:t>, 2018, p. 110).</a:t>
            </a:r>
          </a:p>
        </p:txBody>
      </p:sp>
      <p:sp>
        <p:nvSpPr>
          <p:cNvPr id="4" name="Fußzeilenplatzhalter 3">
            <a:extLst>
              <a:ext uri="{FF2B5EF4-FFF2-40B4-BE49-F238E27FC236}">
                <a16:creationId xmlns:a16="http://schemas.microsoft.com/office/drawing/2014/main" id="{C77C3D91-EB98-4ABB-9EA5-94CBCF84E10C}"/>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857CD300-26F6-4654-97D2-525CE4D1AFE4}"/>
              </a:ext>
            </a:extLst>
          </p:cNvPr>
          <p:cNvSpPr>
            <a:spLocks noGrp="1"/>
          </p:cNvSpPr>
          <p:nvPr>
            <p:ph type="sldNum" sz="quarter" idx="12"/>
          </p:nvPr>
        </p:nvSpPr>
        <p:spPr/>
        <p:txBody>
          <a:bodyPr/>
          <a:lstStyle/>
          <a:p>
            <a:pPr>
              <a:defRPr/>
            </a:pPr>
            <a:fld id="{74E5F343-0D48-4453-A2B3-EE28E437DBF8}" type="slidenum">
              <a:rPr lang="de-DE" altLang="de-DE" smtClean="0"/>
              <a:pPr>
                <a:defRPr/>
              </a:pPr>
              <a:t>38</a:t>
            </a:fld>
            <a:endParaRPr lang="de-DE" altLang="de-DE"/>
          </a:p>
        </p:txBody>
      </p:sp>
      <p:pic>
        <p:nvPicPr>
          <p:cNvPr id="82950" name="Grafik 1">
            <a:extLst>
              <a:ext uri="{FF2B5EF4-FFF2-40B4-BE49-F238E27FC236}">
                <a16:creationId xmlns:a16="http://schemas.microsoft.com/office/drawing/2014/main" id="{D3FCB888-0DA4-425D-A751-A130EFF93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2427288"/>
            <a:ext cx="25336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Textfeld 6">
            <a:extLst>
              <a:ext uri="{FF2B5EF4-FFF2-40B4-BE49-F238E27FC236}">
                <a16:creationId xmlns:a16="http://schemas.microsoft.com/office/drawing/2014/main" id="{16802E2C-A329-4D32-85DC-091120CF4C6E}"/>
              </a:ext>
            </a:extLst>
          </p:cNvPr>
          <p:cNvSpPr txBox="1">
            <a:spLocks noChangeArrowheads="1"/>
          </p:cNvSpPr>
          <p:nvPr/>
        </p:nvSpPr>
        <p:spPr bwMode="auto">
          <a:xfrm>
            <a:off x="6227763" y="4383088"/>
            <a:ext cx="2733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 CC BY-SA-ND Grundmeier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el 1">
            <a:extLst>
              <a:ext uri="{FF2B5EF4-FFF2-40B4-BE49-F238E27FC236}">
                <a16:creationId xmlns:a16="http://schemas.microsoft.com/office/drawing/2014/main" id="{853DA7FC-0A15-408D-B3FA-2BB3610876C1}"/>
              </a:ext>
            </a:extLst>
          </p:cNvPr>
          <p:cNvSpPr>
            <a:spLocks noGrp="1" noChangeArrowheads="1"/>
          </p:cNvSpPr>
          <p:nvPr>
            <p:ph type="title"/>
          </p:nvPr>
        </p:nvSpPr>
        <p:spPr/>
        <p:txBody>
          <a:bodyPr/>
          <a:lstStyle/>
          <a:p>
            <a:r>
              <a:rPr lang="de-DE" altLang="de-DE"/>
              <a:t>Circular Fashion System (CFS)</a:t>
            </a:r>
          </a:p>
        </p:txBody>
      </p:sp>
      <p:sp>
        <p:nvSpPr>
          <p:cNvPr id="4" name="Fußzeilenplatzhalter 3">
            <a:extLst>
              <a:ext uri="{FF2B5EF4-FFF2-40B4-BE49-F238E27FC236}">
                <a16:creationId xmlns:a16="http://schemas.microsoft.com/office/drawing/2014/main" id="{97E94305-F0DB-45C5-AD00-2455CC9153D5}"/>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57BF18B6-9FEB-4A8D-B598-BFC02E197348}"/>
              </a:ext>
            </a:extLst>
          </p:cNvPr>
          <p:cNvSpPr>
            <a:spLocks noGrp="1"/>
          </p:cNvSpPr>
          <p:nvPr>
            <p:ph type="sldNum" sz="quarter" idx="12"/>
          </p:nvPr>
        </p:nvSpPr>
        <p:spPr/>
        <p:txBody>
          <a:bodyPr/>
          <a:lstStyle/>
          <a:p>
            <a:pPr>
              <a:defRPr/>
            </a:pPr>
            <a:fld id="{E8C094E1-AA4B-40D2-B47C-29B8D827538F}" type="slidenum">
              <a:rPr lang="de-DE" altLang="de-DE" smtClean="0"/>
              <a:pPr>
                <a:defRPr/>
              </a:pPr>
              <a:t>39</a:t>
            </a:fld>
            <a:endParaRPr lang="de-DE" altLang="de-DE"/>
          </a:p>
        </p:txBody>
      </p:sp>
      <p:graphicFrame>
        <p:nvGraphicFramePr>
          <p:cNvPr id="6" name="Inhaltsplatzhalter 6">
            <a:extLst>
              <a:ext uri="{FF2B5EF4-FFF2-40B4-BE49-F238E27FC236}">
                <a16:creationId xmlns:a16="http://schemas.microsoft.com/office/drawing/2014/main" id="{1E2867B7-95C3-4AED-A49B-7798BF3B5C3B}"/>
              </a:ext>
            </a:extLst>
          </p:cNvPr>
          <p:cNvGraphicFramePr>
            <a:graphicFrameLocks noGrp="1"/>
          </p:cNvGraphicFramePr>
          <p:nvPr>
            <p:ph idx="1"/>
          </p:nvPr>
        </p:nvGraphicFramePr>
        <p:xfrm>
          <a:off x="107504" y="1512156"/>
          <a:ext cx="4069209" cy="3003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m 6">
            <a:extLst>
              <a:ext uri="{FF2B5EF4-FFF2-40B4-BE49-F238E27FC236}">
                <a16:creationId xmlns:a16="http://schemas.microsoft.com/office/drawing/2014/main" id="{276BB75E-D0B2-41F0-8FCC-FEF470D77038}"/>
              </a:ext>
            </a:extLst>
          </p:cNvPr>
          <p:cNvGraphicFramePr/>
          <p:nvPr/>
        </p:nvGraphicFramePr>
        <p:xfrm>
          <a:off x="4283968" y="1512156"/>
          <a:ext cx="4320480" cy="30038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feld 7">
            <a:extLst>
              <a:ext uri="{FF2B5EF4-FFF2-40B4-BE49-F238E27FC236}">
                <a16:creationId xmlns:a16="http://schemas.microsoft.com/office/drawing/2014/main" id="{3177B756-28C5-4B06-BD1F-4F04B0301904}"/>
              </a:ext>
            </a:extLst>
          </p:cNvPr>
          <p:cNvSpPr txBox="1"/>
          <p:nvPr/>
        </p:nvSpPr>
        <p:spPr>
          <a:xfrm>
            <a:off x="1474788" y="2706688"/>
            <a:ext cx="1368425" cy="46196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spAutoFit/>
          </a:bodyPr>
          <a:lstStyle/>
          <a:p>
            <a:pPr algn="ctr">
              <a:defRPr/>
            </a:pPr>
            <a:r>
              <a:rPr lang="de-DE" sz="1200" dirty="0"/>
              <a:t>Circular Design Software</a:t>
            </a:r>
          </a:p>
        </p:txBody>
      </p:sp>
      <p:sp>
        <p:nvSpPr>
          <p:cNvPr id="9" name="Textfeld 8">
            <a:extLst>
              <a:ext uri="{FF2B5EF4-FFF2-40B4-BE49-F238E27FC236}">
                <a16:creationId xmlns:a16="http://schemas.microsoft.com/office/drawing/2014/main" id="{F9D46B49-695E-4987-982E-BD5F8EA6E62B}"/>
              </a:ext>
            </a:extLst>
          </p:cNvPr>
          <p:cNvSpPr txBox="1"/>
          <p:nvPr/>
        </p:nvSpPr>
        <p:spPr>
          <a:xfrm>
            <a:off x="5580063" y="2692400"/>
            <a:ext cx="1657350" cy="461963"/>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spAutoFit/>
          </a:bodyPr>
          <a:lstStyle/>
          <a:p>
            <a:pPr algn="ctr">
              <a:defRPr/>
            </a:pPr>
            <a:r>
              <a:rPr lang="de-DE" sz="1200" dirty="0"/>
              <a:t>Reverse Supply Chain Intelligence</a:t>
            </a:r>
          </a:p>
        </p:txBody>
      </p:sp>
      <p:sp>
        <p:nvSpPr>
          <p:cNvPr id="10" name="Pfeil nach rechts 14">
            <a:extLst>
              <a:ext uri="{FF2B5EF4-FFF2-40B4-BE49-F238E27FC236}">
                <a16:creationId xmlns:a16="http://schemas.microsoft.com/office/drawing/2014/main" id="{79591BF8-F603-410E-81A0-5207A01DFF49}"/>
              </a:ext>
            </a:extLst>
          </p:cNvPr>
          <p:cNvSpPr/>
          <p:nvPr/>
        </p:nvSpPr>
        <p:spPr>
          <a:xfrm>
            <a:off x="3708400" y="2736850"/>
            <a:ext cx="1295400" cy="576263"/>
          </a:xfrm>
          <a:prstGeom prst="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de-DE"/>
          </a:p>
        </p:txBody>
      </p:sp>
      <p:sp>
        <p:nvSpPr>
          <p:cNvPr id="85002" name="Textfeld 15">
            <a:extLst>
              <a:ext uri="{FF2B5EF4-FFF2-40B4-BE49-F238E27FC236}">
                <a16:creationId xmlns:a16="http://schemas.microsoft.com/office/drawing/2014/main" id="{BF0D9B12-F7A5-443C-88B0-44399F6FBF85}"/>
              </a:ext>
            </a:extLst>
          </p:cNvPr>
          <p:cNvSpPr txBox="1">
            <a:spLocks noChangeArrowheads="1"/>
          </p:cNvSpPr>
          <p:nvPr/>
        </p:nvSpPr>
        <p:spPr bwMode="auto">
          <a:xfrm>
            <a:off x="3708400" y="2897188"/>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solidFill>
                  <a:schemeClr val="bg1"/>
                </a:solidFill>
              </a:rPr>
              <a:t>Circularity.ID</a:t>
            </a:r>
          </a:p>
        </p:txBody>
      </p:sp>
      <p:sp>
        <p:nvSpPr>
          <p:cNvPr id="85003" name="Textfeld 16">
            <a:extLst>
              <a:ext uri="{FF2B5EF4-FFF2-40B4-BE49-F238E27FC236}">
                <a16:creationId xmlns:a16="http://schemas.microsoft.com/office/drawing/2014/main" id="{EA1D0E43-4A56-4FFC-9983-278840696E0A}"/>
              </a:ext>
            </a:extLst>
          </p:cNvPr>
          <p:cNvSpPr txBox="1">
            <a:spLocks noChangeArrowheads="1"/>
          </p:cNvSpPr>
          <p:nvPr/>
        </p:nvSpPr>
        <p:spPr bwMode="auto">
          <a:xfrm rot="-5400000">
            <a:off x="-1803400" y="2938463"/>
            <a:ext cx="41798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de-DE" sz="1000"/>
              <a:t>CC BY Grundmeier, adapted from Circular.Fashion, 2021</a:t>
            </a:r>
            <a:endParaRPr lang="de-DE" altLang="de-DE" sz="1000"/>
          </a:p>
        </p:txBody>
      </p:sp>
      <p:pic>
        <p:nvPicPr>
          <p:cNvPr id="85004" name="Grafik 1">
            <a:extLst>
              <a:ext uri="{FF2B5EF4-FFF2-40B4-BE49-F238E27FC236}">
                <a16:creationId xmlns:a16="http://schemas.microsoft.com/office/drawing/2014/main" id="{5501C3AC-02C7-42DA-BEEE-7B8E0BED102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104188" y="2027238"/>
            <a:ext cx="760412"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feld 13">
            <a:extLst>
              <a:ext uri="{FF2B5EF4-FFF2-40B4-BE49-F238E27FC236}">
                <a16:creationId xmlns:a16="http://schemas.microsoft.com/office/drawing/2014/main" id="{D69B2548-9257-4DBB-9DA1-C00839B0E9DD}"/>
              </a:ext>
            </a:extLst>
          </p:cNvPr>
          <p:cNvSpPr txBox="1"/>
          <p:nvPr/>
        </p:nvSpPr>
        <p:spPr>
          <a:xfrm>
            <a:off x="7751763" y="3533775"/>
            <a:ext cx="1114425" cy="46196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a:spAutoFit/>
          </a:bodyPr>
          <a:lstStyle/>
          <a:p>
            <a:pPr algn="ctr">
              <a:defRPr/>
            </a:pPr>
            <a:r>
              <a:rPr lang="de-DE" sz="1200" dirty="0"/>
              <a:t>Collaborative</a:t>
            </a:r>
          </a:p>
          <a:p>
            <a:pPr algn="ctr">
              <a:defRPr/>
            </a:pPr>
            <a:r>
              <a:rPr lang="de-DE" sz="1200" dirty="0"/>
              <a:t>Consumer</a:t>
            </a:r>
          </a:p>
        </p:txBody>
      </p:sp>
      <p:sp>
        <p:nvSpPr>
          <p:cNvPr id="85006" name="Rechteck 1">
            <a:extLst>
              <a:ext uri="{FF2B5EF4-FFF2-40B4-BE49-F238E27FC236}">
                <a16:creationId xmlns:a16="http://schemas.microsoft.com/office/drawing/2014/main" id="{62A839A7-5635-4FD4-82C4-CC2898810508}"/>
              </a:ext>
            </a:extLst>
          </p:cNvPr>
          <p:cNvSpPr>
            <a:spLocks noChangeArrowheads="1"/>
          </p:cNvSpPr>
          <p:nvPr/>
        </p:nvSpPr>
        <p:spPr bwMode="auto">
          <a:xfrm rot="-5400000">
            <a:off x="7324725" y="2616201"/>
            <a:ext cx="33607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000"/>
              <a:t>CC0 Gordon Dylan Johnson, Openclipart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a:extLst>
              <a:ext uri="{FF2B5EF4-FFF2-40B4-BE49-F238E27FC236}">
                <a16:creationId xmlns:a16="http://schemas.microsoft.com/office/drawing/2014/main" id="{FDE02480-A47C-4368-8284-0256E11956FC}"/>
              </a:ext>
            </a:extLst>
          </p:cNvPr>
          <p:cNvSpPr>
            <a:spLocks noGrp="1" noChangeArrowheads="1"/>
          </p:cNvSpPr>
          <p:nvPr>
            <p:ph type="title"/>
          </p:nvPr>
        </p:nvSpPr>
        <p:spPr/>
        <p:txBody>
          <a:bodyPr/>
          <a:lstStyle/>
          <a:p>
            <a:r>
              <a:rPr lang="en-US" altLang="de-DE"/>
              <a:t>Three-Pillar Model of Sustainable Development</a:t>
            </a:r>
            <a:endParaRPr lang="de-DE" altLang="de-DE"/>
          </a:p>
        </p:txBody>
      </p:sp>
      <p:sp>
        <p:nvSpPr>
          <p:cNvPr id="18435" name="Inhaltsplatzhalter 2">
            <a:extLst>
              <a:ext uri="{FF2B5EF4-FFF2-40B4-BE49-F238E27FC236}">
                <a16:creationId xmlns:a16="http://schemas.microsoft.com/office/drawing/2014/main" id="{FAD72BC7-1EFA-4780-87E2-50E5C8B9C0FD}"/>
              </a:ext>
            </a:extLst>
          </p:cNvPr>
          <p:cNvSpPr>
            <a:spLocks noGrp="1" noChangeArrowheads="1"/>
          </p:cNvSpPr>
          <p:nvPr>
            <p:ph idx="1"/>
          </p:nvPr>
        </p:nvSpPr>
        <p:spPr>
          <a:xfrm>
            <a:off x="628650" y="1370013"/>
            <a:ext cx="5238750" cy="3262312"/>
          </a:xfrm>
        </p:spPr>
        <p:txBody>
          <a:bodyPr/>
          <a:lstStyle/>
          <a:p>
            <a:pPr>
              <a:spcBef>
                <a:spcPts val="1200"/>
              </a:spcBef>
            </a:pPr>
            <a:r>
              <a:rPr lang="en-US" altLang="de-DE" sz="1800"/>
              <a:t>The three-pillar model (Triple Bottom Line) assumes that sustainable development can only be achieved through the simultaneous and equal implementation of environmental, economic and social goals.</a:t>
            </a:r>
            <a:endParaRPr lang="de-DE" altLang="de-DE" sz="1800"/>
          </a:p>
          <a:p>
            <a:pPr>
              <a:spcBef>
                <a:spcPts val="1200"/>
              </a:spcBef>
            </a:pPr>
            <a:r>
              <a:rPr lang="en-US" altLang="de-DE" sz="1800"/>
              <a:t>The three aspects are interdependent in order to ensure and improve the ecological, economic and social performance of a society. </a:t>
            </a:r>
            <a:endParaRPr lang="de-DE" altLang="de-DE" sz="1800"/>
          </a:p>
          <a:p>
            <a:r>
              <a:rPr lang="en-US" altLang="de-DE" sz="1800"/>
              <a:t>The term Triple Bottom Line has become established as an approach to developing and maintaining principles of sustainability in corporate policy</a:t>
            </a:r>
            <a:br>
              <a:rPr lang="en-US" altLang="de-DE" sz="1800"/>
            </a:br>
            <a:r>
              <a:rPr lang="en-US" altLang="de-DE" sz="1800"/>
              <a:t>over the long term.</a:t>
            </a:r>
            <a:endParaRPr lang="de-DE" altLang="de-DE" sz="1800"/>
          </a:p>
        </p:txBody>
      </p:sp>
      <p:sp>
        <p:nvSpPr>
          <p:cNvPr id="4" name="Fußzeilenplatzhalter 3">
            <a:extLst>
              <a:ext uri="{FF2B5EF4-FFF2-40B4-BE49-F238E27FC236}">
                <a16:creationId xmlns:a16="http://schemas.microsoft.com/office/drawing/2014/main" id="{FF515345-E1F4-4A73-8655-9826EC598DEF}"/>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F7A8F89D-B621-4891-BF45-C01E2D16C35C}"/>
              </a:ext>
            </a:extLst>
          </p:cNvPr>
          <p:cNvSpPr>
            <a:spLocks noGrp="1"/>
          </p:cNvSpPr>
          <p:nvPr>
            <p:ph type="sldNum" sz="quarter" idx="12"/>
          </p:nvPr>
        </p:nvSpPr>
        <p:spPr/>
        <p:txBody>
          <a:bodyPr/>
          <a:lstStyle/>
          <a:p>
            <a:pPr>
              <a:defRPr/>
            </a:pPr>
            <a:fld id="{57B8C84B-B791-458D-9F52-146110DDC9B0}" type="slidenum">
              <a:rPr lang="de-DE" altLang="de-DE" smtClean="0"/>
              <a:pPr>
                <a:defRPr/>
              </a:pPr>
              <a:t>4</a:t>
            </a:fld>
            <a:endParaRPr lang="de-DE" altLang="de-DE"/>
          </a:p>
        </p:txBody>
      </p:sp>
      <p:grpSp>
        <p:nvGrpSpPr>
          <p:cNvPr id="18438" name="Gruppieren 1">
            <a:extLst>
              <a:ext uri="{FF2B5EF4-FFF2-40B4-BE49-F238E27FC236}">
                <a16:creationId xmlns:a16="http://schemas.microsoft.com/office/drawing/2014/main" id="{54CBB89D-CB70-4219-9A0D-9A83337F12CE}"/>
              </a:ext>
            </a:extLst>
          </p:cNvPr>
          <p:cNvGrpSpPr>
            <a:grpSpLocks/>
          </p:cNvGrpSpPr>
          <p:nvPr/>
        </p:nvGrpSpPr>
        <p:grpSpPr bwMode="auto">
          <a:xfrm>
            <a:off x="5364163" y="1573213"/>
            <a:ext cx="3713162" cy="2870200"/>
            <a:chOff x="5364163" y="1573213"/>
            <a:chExt cx="3713162" cy="2870200"/>
          </a:xfrm>
        </p:grpSpPr>
        <p:sp>
          <p:nvSpPr>
            <p:cNvPr id="6" name="Rechteck 5">
              <a:extLst>
                <a:ext uri="{FF2B5EF4-FFF2-40B4-BE49-F238E27FC236}">
                  <a16:creationId xmlns:a16="http://schemas.microsoft.com/office/drawing/2014/main" id="{AB6F22A0-696B-418F-A6B0-A8D1A7AF28D6}"/>
                </a:ext>
              </a:extLst>
            </p:cNvPr>
            <p:cNvSpPr/>
            <p:nvPr/>
          </p:nvSpPr>
          <p:spPr>
            <a:xfrm>
              <a:off x="5364163" y="4156075"/>
              <a:ext cx="3713162" cy="28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Rechteck 6">
              <a:extLst>
                <a:ext uri="{FF2B5EF4-FFF2-40B4-BE49-F238E27FC236}">
                  <a16:creationId xmlns:a16="http://schemas.microsoft.com/office/drawing/2014/main" id="{F7BC3D10-9DC1-47E7-9440-ED01F9201B6A}"/>
                </a:ext>
              </a:extLst>
            </p:cNvPr>
            <p:cNvSpPr/>
            <p:nvPr/>
          </p:nvSpPr>
          <p:spPr>
            <a:xfrm>
              <a:off x="5580063" y="3940175"/>
              <a:ext cx="792162"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a:extLst>
                <a:ext uri="{FF2B5EF4-FFF2-40B4-BE49-F238E27FC236}">
                  <a16:creationId xmlns:a16="http://schemas.microsoft.com/office/drawing/2014/main" id="{8A906590-854D-4723-9D5D-0D1A98D4B779}"/>
                </a:ext>
              </a:extLst>
            </p:cNvPr>
            <p:cNvSpPr/>
            <p:nvPr/>
          </p:nvSpPr>
          <p:spPr>
            <a:xfrm>
              <a:off x="6824663" y="3940175"/>
              <a:ext cx="79216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a:extLst>
                <a:ext uri="{FF2B5EF4-FFF2-40B4-BE49-F238E27FC236}">
                  <a16:creationId xmlns:a16="http://schemas.microsoft.com/office/drawing/2014/main" id="{5FE1888B-36BB-4120-9D08-55A931A1C468}"/>
                </a:ext>
              </a:extLst>
            </p:cNvPr>
            <p:cNvSpPr/>
            <p:nvPr/>
          </p:nvSpPr>
          <p:spPr>
            <a:xfrm>
              <a:off x="8101013" y="3940175"/>
              <a:ext cx="792162"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Rechteck 9">
              <a:extLst>
                <a:ext uri="{FF2B5EF4-FFF2-40B4-BE49-F238E27FC236}">
                  <a16:creationId xmlns:a16="http://schemas.microsoft.com/office/drawing/2014/main" id="{3FBE1D9D-81CE-448D-83DD-83B011091EA5}"/>
                </a:ext>
              </a:extLst>
            </p:cNvPr>
            <p:cNvSpPr/>
            <p:nvPr/>
          </p:nvSpPr>
          <p:spPr>
            <a:xfrm>
              <a:off x="5795963" y="2498725"/>
              <a:ext cx="360362" cy="1433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1" name="Rechteck 10">
              <a:extLst>
                <a:ext uri="{FF2B5EF4-FFF2-40B4-BE49-F238E27FC236}">
                  <a16:creationId xmlns:a16="http://schemas.microsoft.com/office/drawing/2014/main" id="{76419966-51CC-483D-83DF-A8B349F8B2A6}"/>
                </a:ext>
              </a:extLst>
            </p:cNvPr>
            <p:cNvSpPr/>
            <p:nvPr/>
          </p:nvSpPr>
          <p:spPr>
            <a:xfrm>
              <a:off x="7019925" y="2506663"/>
              <a:ext cx="360363" cy="1433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2" name="Rechteck 11">
              <a:extLst>
                <a:ext uri="{FF2B5EF4-FFF2-40B4-BE49-F238E27FC236}">
                  <a16:creationId xmlns:a16="http://schemas.microsoft.com/office/drawing/2014/main" id="{AC2987C7-EA37-422C-A2A3-2F99185BCAE6}"/>
                </a:ext>
              </a:extLst>
            </p:cNvPr>
            <p:cNvSpPr/>
            <p:nvPr/>
          </p:nvSpPr>
          <p:spPr>
            <a:xfrm>
              <a:off x="8316913" y="2498725"/>
              <a:ext cx="358775" cy="1433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 name="Rechteck 12">
              <a:extLst>
                <a:ext uri="{FF2B5EF4-FFF2-40B4-BE49-F238E27FC236}">
                  <a16:creationId xmlns:a16="http://schemas.microsoft.com/office/drawing/2014/main" id="{D08F71C2-A1D9-43C7-B6E8-3134D1DC2A4A}"/>
                </a:ext>
              </a:extLst>
            </p:cNvPr>
            <p:cNvSpPr/>
            <p:nvPr/>
          </p:nvSpPr>
          <p:spPr>
            <a:xfrm>
              <a:off x="5651500" y="2339975"/>
              <a:ext cx="649288" cy="150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4" name="Rechteck 13">
              <a:extLst>
                <a:ext uri="{FF2B5EF4-FFF2-40B4-BE49-F238E27FC236}">
                  <a16:creationId xmlns:a16="http://schemas.microsoft.com/office/drawing/2014/main" id="{E7D9DEE6-A56B-4E7C-AB00-3230547A8744}"/>
                </a:ext>
              </a:extLst>
            </p:cNvPr>
            <p:cNvSpPr/>
            <p:nvPr/>
          </p:nvSpPr>
          <p:spPr>
            <a:xfrm>
              <a:off x="6873875" y="2355850"/>
              <a:ext cx="647700" cy="150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5" name="Rechteck 14">
              <a:extLst>
                <a:ext uri="{FF2B5EF4-FFF2-40B4-BE49-F238E27FC236}">
                  <a16:creationId xmlns:a16="http://schemas.microsoft.com/office/drawing/2014/main" id="{BA284EF0-0463-4A65-BA98-DCE6B7939466}"/>
                </a:ext>
              </a:extLst>
            </p:cNvPr>
            <p:cNvSpPr/>
            <p:nvPr/>
          </p:nvSpPr>
          <p:spPr>
            <a:xfrm>
              <a:off x="8172450" y="2335213"/>
              <a:ext cx="647700" cy="150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6" name="Gleichschenkliges Dreieck 15">
              <a:extLst>
                <a:ext uri="{FF2B5EF4-FFF2-40B4-BE49-F238E27FC236}">
                  <a16:creationId xmlns:a16="http://schemas.microsoft.com/office/drawing/2014/main" id="{B578CCBE-5BF8-4000-AA63-EE1814BF9596}"/>
                </a:ext>
              </a:extLst>
            </p:cNvPr>
            <p:cNvSpPr/>
            <p:nvPr/>
          </p:nvSpPr>
          <p:spPr>
            <a:xfrm>
              <a:off x="5508625" y="1573213"/>
              <a:ext cx="3424238" cy="7731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8451" name="Textfeld 18">
              <a:extLst>
                <a:ext uri="{FF2B5EF4-FFF2-40B4-BE49-F238E27FC236}">
                  <a16:creationId xmlns:a16="http://schemas.microsoft.com/office/drawing/2014/main" id="{BBAE9D38-2B7B-4509-9A98-A355BEB146F9}"/>
                </a:ext>
              </a:extLst>
            </p:cNvPr>
            <p:cNvSpPr txBox="1">
              <a:spLocks noChangeArrowheads="1"/>
            </p:cNvSpPr>
            <p:nvPr/>
          </p:nvSpPr>
          <p:spPr bwMode="auto">
            <a:xfrm rot="-5400000">
              <a:off x="5280025" y="3049588"/>
              <a:ext cx="139223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400">
                  <a:solidFill>
                    <a:schemeClr val="bg1"/>
                  </a:solidFill>
                </a:rPr>
                <a:t>Social</a:t>
              </a:r>
            </a:p>
          </p:txBody>
        </p:sp>
        <p:sp>
          <p:nvSpPr>
            <p:cNvPr id="18452" name="Textfeld 19">
              <a:extLst>
                <a:ext uri="{FF2B5EF4-FFF2-40B4-BE49-F238E27FC236}">
                  <a16:creationId xmlns:a16="http://schemas.microsoft.com/office/drawing/2014/main" id="{FBB280CD-58A5-4A2E-82DD-B383DE22F7E7}"/>
                </a:ext>
              </a:extLst>
            </p:cNvPr>
            <p:cNvSpPr txBox="1">
              <a:spLocks noChangeArrowheads="1"/>
            </p:cNvSpPr>
            <p:nvPr/>
          </p:nvSpPr>
          <p:spPr bwMode="auto">
            <a:xfrm rot="-5400000">
              <a:off x="6407944" y="3061494"/>
              <a:ext cx="1574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400">
                  <a:solidFill>
                    <a:schemeClr val="bg1"/>
                  </a:solidFill>
                </a:rPr>
                <a:t>Ecological</a:t>
              </a:r>
            </a:p>
          </p:txBody>
        </p:sp>
        <p:sp>
          <p:nvSpPr>
            <p:cNvPr id="18453" name="Textfeld 20">
              <a:extLst>
                <a:ext uri="{FF2B5EF4-FFF2-40B4-BE49-F238E27FC236}">
                  <a16:creationId xmlns:a16="http://schemas.microsoft.com/office/drawing/2014/main" id="{2D09B94D-9224-4456-A69F-EE93040509A9}"/>
                </a:ext>
              </a:extLst>
            </p:cNvPr>
            <p:cNvSpPr txBox="1">
              <a:spLocks noChangeArrowheads="1"/>
            </p:cNvSpPr>
            <p:nvPr/>
          </p:nvSpPr>
          <p:spPr bwMode="auto">
            <a:xfrm rot="-5400000">
              <a:off x="7772400" y="3051175"/>
              <a:ext cx="1438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400">
                  <a:solidFill>
                    <a:schemeClr val="bg1"/>
                  </a:solidFill>
                </a:rPr>
                <a:t>Economic</a:t>
              </a:r>
            </a:p>
          </p:txBody>
        </p:sp>
        <p:sp>
          <p:nvSpPr>
            <p:cNvPr id="18454" name="Textfeld 21">
              <a:extLst>
                <a:ext uri="{FF2B5EF4-FFF2-40B4-BE49-F238E27FC236}">
                  <a16:creationId xmlns:a16="http://schemas.microsoft.com/office/drawing/2014/main" id="{EE38C38F-B1DC-45B1-B039-F7F93C3F88CD}"/>
                </a:ext>
              </a:extLst>
            </p:cNvPr>
            <p:cNvSpPr txBox="1">
              <a:spLocks noChangeArrowheads="1"/>
            </p:cNvSpPr>
            <p:nvPr/>
          </p:nvSpPr>
          <p:spPr bwMode="auto">
            <a:xfrm>
              <a:off x="6443663" y="1757363"/>
              <a:ext cx="16875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GB" altLang="de-DE" sz="1600">
                  <a:solidFill>
                    <a:schemeClr val="bg1"/>
                  </a:solidFill>
                </a:rPr>
                <a:t>Sustainable Development</a:t>
              </a:r>
            </a:p>
          </p:txBody>
        </p:sp>
      </p:grpSp>
      <p:sp>
        <p:nvSpPr>
          <p:cNvPr id="18439" name="Textfeld 20">
            <a:extLst>
              <a:ext uri="{FF2B5EF4-FFF2-40B4-BE49-F238E27FC236}">
                <a16:creationId xmlns:a16="http://schemas.microsoft.com/office/drawing/2014/main" id="{A23814C9-AF1D-4DC7-B069-2F42DCDC1537}"/>
              </a:ext>
            </a:extLst>
          </p:cNvPr>
          <p:cNvSpPr txBox="1">
            <a:spLocks noChangeArrowheads="1"/>
          </p:cNvSpPr>
          <p:nvPr/>
        </p:nvSpPr>
        <p:spPr bwMode="auto">
          <a:xfrm>
            <a:off x="6588125" y="4456113"/>
            <a:ext cx="1614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CC0 Grundmeier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el 1">
            <a:extLst>
              <a:ext uri="{FF2B5EF4-FFF2-40B4-BE49-F238E27FC236}">
                <a16:creationId xmlns:a16="http://schemas.microsoft.com/office/drawing/2014/main" id="{6E2B789C-A94E-4865-AAC8-6B50F09128DB}"/>
              </a:ext>
            </a:extLst>
          </p:cNvPr>
          <p:cNvSpPr>
            <a:spLocks noGrp="1" noChangeArrowheads="1"/>
          </p:cNvSpPr>
          <p:nvPr>
            <p:ph type="title"/>
          </p:nvPr>
        </p:nvSpPr>
        <p:spPr/>
        <p:txBody>
          <a:bodyPr/>
          <a:lstStyle/>
          <a:p>
            <a:r>
              <a:rPr lang="de-DE" altLang="de-DE"/>
              <a:t>How to Educate Consumers for a CFS?</a:t>
            </a:r>
          </a:p>
        </p:txBody>
      </p:sp>
      <p:sp>
        <p:nvSpPr>
          <p:cNvPr id="3" name="Inhaltsplatzhalter 2">
            <a:extLst>
              <a:ext uri="{FF2B5EF4-FFF2-40B4-BE49-F238E27FC236}">
                <a16:creationId xmlns:a16="http://schemas.microsoft.com/office/drawing/2014/main" id="{308BB1B2-FB0C-4FCC-B85B-429C72B5F214}"/>
              </a:ext>
            </a:extLst>
          </p:cNvPr>
          <p:cNvSpPr>
            <a:spLocks noGrp="1"/>
          </p:cNvSpPr>
          <p:nvPr>
            <p:ph idx="1"/>
          </p:nvPr>
        </p:nvSpPr>
        <p:spPr/>
        <p:txBody>
          <a:bodyPr/>
          <a:lstStyle/>
          <a:p>
            <a:pPr>
              <a:defRPr/>
            </a:pPr>
            <a:r>
              <a:rPr lang="en-US" altLang="de-DE" dirty="0"/>
              <a:t>Approximately 60 to 70 percent of all human learning processes take place in our everyday lives, at work, in the family and in our free time (BMBF, n. d.-c).</a:t>
            </a:r>
            <a:endParaRPr lang="de-DE" altLang="de-DE" dirty="0"/>
          </a:p>
          <a:p>
            <a:pPr>
              <a:defRPr/>
            </a:pPr>
            <a:r>
              <a:rPr lang="en-US" altLang="de-DE" dirty="0"/>
              <a:t>The teaching of ESD in schools and universities as a guiding principle and cross-sectional competence is part of formal education.</a:t>
            </a:r>
            <a:endParaRPr lang="de-DE" altLang="de-DE" dirty="0"/>
          </a:p>
          <a:p>
            <a:pPr>
              <a:defRPr/>
            </a:pPr>
            <a:r>
              <a:rPr lang="en-US" altLang="de-DE" dirty="0"/>
              <a:t>In addition to the formal education system, non-formal and informal education offer opportunities to implement ESD: </a:t>
            </a:r>
            <a:r>
              <a:rPr lang="en-US" altLang="de-DE" dirty="0" err="1"/>
              <a:t>oeco</a:t>
            </a:r>
            <a:r>
              <a:rPr lang="en-US" altLang="de-DE" dirty="0"/>
              <a:t> station, consumer advice </a:t>
            </a:r>
            <a:r>
              <a:rPr lang="en-US" altLang="de-DE" dirty="0" err="1"/>
              <a:t>centre</a:t>
            </a:r>
            <a:r>
              <a:rPr lang="en-US" altLang="de-DE" dirty="0"/>
              <a:t>, sewing classes, family, youth scenes, circle of friends, etc.</a:t>
            </a:r>
            <a:endParaRPr lang="de-DE" altLang="de-DE" dirty="0"/>
          </a:p>
          <a:p>
            <a:pPr marL="0" indent="0">
              <a:buFont typeface="Arial" panose="020B0604020202020204" pitchFamily="34" charset="0"/>
              <a:buNone/>
              <a:defRPr/>
            </a:pPr>
            <a:endParaRPr lang="de-DE" dirty="0"/>
          </a:p>
        </p:txBody>
      </p:sp>
      <p:sp>
        <p:nvSpPr>
          <p:cNvPr id="4" name="Fußzeilenplatzhalter 3">
            <a:extLst>
              <a:ext uri="{FF2B5EF4-FFF2-40B4-BE49-F238E27FC236}">
                <a16:creationId xmlns:a16="http://schemas.microsoft.com/office/drawing/2014/main" id="{1FC0E5BF-9464-4953-BD81-44E5CE422398}"/>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3F931AF3-981A-468D-ADBE-40DE28813F1A}"/>
              </a:ext>
            </a:extLst>
          </p:cNvPr>
          <p:cNvSpPr>
            <a:spLocks noGrp="1"/>
          </p:cNvSpPr>
          <p:nvPr>
            <p:ph type="sldNum" sz="quarter" idx="12"/>
          </p:nvPr>
        </p:nvSpPr>
        <p:spPr/>
        <p:txBody>
          <a:bodyPr/>
          <a:lstStyle/>
          <a:p>
            <a:pPr>
              <a:defRPr/>
            </a:pPr>
            <a:fld id="{ECEB4A7D-96BF-4DA0-8E62-04C0C5554F48}" type="slidenum">
              <a:rPr lang="de-DE" altLang="de-DE" smtClean="0"/>
              <a:pPr>
                <a:defRPr/>
              </a:pPr>
              <a:t>40</a:t>
            </a:fld>
            <a:endParaRPr lang="de-DE" altLang="de-DE"/>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el 1">
            <a:extLst>
              <a:ext uri="{FF2B5EF4-FFF2-40B4-BE49-F238E27FC236}">
                <a16:creationId xmlns:a16="http://schemas.microsoft.com/office/drawing/2014/main" id="{B9E7AFBC-91E4-49AA-B51B-F428DF8886F5}"/>
              </a:ext>
            </a:extLst>
          </p:cNvPr>
          <p:cNvSpPr>
            <a:spLocks noGrp="1" noChangeArrowheads="1"/>
          </p:cNvSpPr>
          <p:nvPr>
            <p:ph type="title"/>
          </p:nvPr>
        </p:nvSpPr>
        <p:spPr/>
        <p:txBody>
          <a:bodyPr/>
          <a:lstStyle/>
          <a:p>
            <a:r>
              <a:rPr lang="de-DE" altLang="de-DE"/>
              <a:t>How to Experience Circular Fashion</a:t>
            </a:r>
          </a:p>
        </p:txBody>
      </p:sp>
      <p:sp>
        <p:nvSpPr>
          <p:cNvPr id="89091" name="Inhaltsplatzhalter 2">
            <a:extLst>
              <a:ext uri="{FF2B5EF4-FFF2-40B4-BE49-F238E27FC236}">
                <a16:creationId xmlns:a16="http://schemas.microsoft.com/office/drawing/2014/main" id="{05F8D6B7-6777-4CB1-9401-E9BB7A0FCC64}"/>
              </a:ext>
            </a:extLst>
          </p:cNvPr>
          <p:cNvSpPr>
            <a:spLocks noGrp="1" noChangeArrowheads="1"/>
          </p:cNvSpPr>
          <p:nvPr>
            <p:ph idx="1"/>
          </p:nvPr>
        </p:nvSpPr>
        <p:spPr>
          <a:xfrm>
            <a:off x="628650" y="1370013"/>
            <a:ext cx="5672138" cy="3262312"/>
          </a:xfrm>
        </p:spPr>
        <p:txBody>
          <a:bodyPr/>
          <a:lstStyle/>
          <a:p>
            <a:r>
              <a:rPr lang="en-US" altLang="de-DE"/>
              <a:t>The manager of the second-hand clothing shop in Freiburg and her team organise the collection, the sorting and the transfer of clothes and shoes to the needy.</a:t>
            </a:r>
          </a:p>
          <a:p>
            <a:r>
              <a:rPr lang="en-US" altLang="de-DE"/>
              <a:t>The manager shows her depot and explains the business model to student teachers and pupils.</a:t>
            </a:r>
          </a:p>
          <a:p>
            <a:r>
              <a:rPr lang="en-US" altLang="de-DE"/>
              <a:t>In an informal way, she teaches ESD and supports a student-teacher-scientist project.</a:t>
            </a:r>
          </a:p>
          <a:p>
            <a:r>
              <a:rPr lang="en-US" altLang="de-DE"/>
              <a:t>In this way, informal ESD training is integrated into school and higher education.</a:t>
            </a:r>
          </a:p>
        </p:txBody>
      </p:sp>
      <p:sp>
        <p:nvSpPr>
          <p:cNvPr id="4" name="Fußzeilenplatzhalter 3">
            <a:extLst>
              <a:ext uri="{FF2B5EF4-FFF2-40B4-BE49-F238E27FC236}">
                <a16:creationId xmlns:a16="http://schemas.microsoft.com/office/drawing/2014/main" id="{1AB80564-A20B-464A-9288-1D199A5EC7F4}"/>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2C9386E6-30A3-4673-9807-EFC6F573BFB8}"/>
              </a:ext>
            </a:extLst>
          </p:cNvPr>
          <p:cNvSpPr>
            <a:spLocks noGrp="1"/>
          </p:cNvSpPr>
          <p:nvPr>
            <p:ph type="sldNum" sz="quarter" idx="12"/>
          </p:nvPr>
        </p:nvSpPr>
        <p:spPr/>
        <p:txBody>
          <a:bodyPr/>
          <a:lstStyle/>
          <a:p>
            <a:pPr>
              <a:defRPr/>
            </a:pPr>
            <a:fld id="{77135627-D48E-43FC-A559-8EAA8FBC323F}" type="slidenum">
              <a:rPr lang="de-DE" altLang="de-DE" smtClean="0"/>
              <a:pPr>
                <a:defRPr/>
              </a:pPr>
              <a:t>41</a:t>
            </a:fld>
            <a:endParaRPr lang="de-DE" altLang="de-DE"/>
          </a:p>
        </p:txBody>
      </p:sp>
      <p:sp>
        <p:nvSpPr>
          <p:cNvPr id="89094" name="Textfeld 6">
            <a:extLst>
              <a:ext uri="{FF2B5EF4-FFF2-40B4-BE49-F238E27FC236}">
                <a16:creationId xmlns:a16="http://schemas.microsoft.com/office/drawing/2014/main" id="{7A6E428C-3158-432D-BC54-FD89B137DCC3}"/>
              </a:ext>
            </a:extLst>
          </p:cNvPr>
          <p:cNvSpPr txBox="1">
            <a:spLocks noChangeArrowheads="1"/>
          </p:cNvSpPr>
          <p:nvPr/>
        </p:nvSpPr>
        <p:spPr bwMode="auto">
          <a:xfrm>
            <a:off x="6227763" y="4300538"/>
            <a:ext cx="2733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 CC BY-SA-ND Grundmeier</a:t>
            </a:r>
          </a:p>
        </p:txBody>
      </p:sp>
      <p:pic>
        <p:nvPicPr>
          <p:cNvPr id="89095" name="Grafik 2">
            <a:extLst>
              <a:ext uri="{FF2B5EF4-FFF2-40B4-BE49-F238E27FC236}">
                <a16:creationId xmlns:a16="http://schemas.microsoft.com/office/drawing/2014/main" id="{7BE9F9E5-7E69-4885-8AC1-49502D63A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2433638"/>
            <a:ext cx="24209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Grafik 6">
            <a:extLst>
              <a:ext uri="{FF2B5EF4-FFF2-40B4-BE49-F238E27FC236}">
                <a16:creationId xmlns:a16="http://schemas.microsoft.com/office/drawing/2014/main" id="{870AEE1E-D0B9-4EFC-B3F8-E9B4881F5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475" y="446088"/>
            <a:ext cx="1389063"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el 1">
            <a:extLst>
              <a:ext uri="{FF2B5EF4-FFF2-40B4-BE49-F238E27FC236}">
                <a16:creationId xmlns:a16="http://schemas.microsoft.com/office/drawing/2014/main" id="{CE08F489-268E-4D1D-ACBC-12675F579583}"/>
              </a:ext>
            </a:extLst>
          </p:cNvPr>
          <p:cNvSpPr>
            <a:spLocks noGrp="1" noChangeArrowheads="1"/>
          </p:cNvSpPr>
          <p:nvPr>
            <p:ph type="title"/>
          </p:nvPr>
        </p:nvSpPr>
        <p:spPr/>
        <p:txBody>
          <a:bodyPr/>
          <a:lstStyle/>
          <a:p>
            <a:r>
              <a:rPr lang="en-US" altLang="de-DE"/>
              <a:t>ESD: Knowledge Acquisition and Empathy</a:t>
            </a:r>
            <a:endParaRPr lang="de-DE" altLang="de-DE"/>
          </a:p>
        </p:txBody>
      </p:sp>
      <p:sp>
        <p:nvSpPr>
          <p:cNvPr id="3" name="Inhaltsplatzhalter 2">
            <a:extLst>
              <a:ext uri="{FF2B5EF4-FFF2-40B4-BE49-F238E27FC236}">
                <a16:creationId xmlns:a16="http://schemas.microsoft.com/office/drawing/2014/main" id="{B97D6E41-62A8-4863-9C2A-4F332A41E61A}"/>
              </a:ext>
            </a:extLst>
          </p:cNvPr>
          <p:cNvSpPr>
            <a:spLocks noGrp="1"/>
          </p:cNvSpPr>
          <p:nvPr>
            <p:ph idx="1"/>
          </p:nvPr>
        </p:nvSpPr>
        <p:spPr/>
        <p:txBody>
          <a:bodyPr/>
          <a:lstStyle/>
          <a:p>
            <a:pPr marL="0" indent="0">
              <a:buFont typeface="Arial" panose="020B0604020202020204" pitchFamily="34" charset="0"/>
              <a:buNone/>
              <a:defRPr/>
            </a:pPr>
            <a:r>
              <a:rPr lang="en-US" dirty="0"/>
              <a:t>Besides the acquisition of knowledge, it is about ...</a:t>
            </a:r>
          </a:p>
          <a:p>
            <a:pPr>
              <a:defRPr/>
            </a:pPr>
            <a:r>
              <a:rPr lang="en-US" dirty="0"/>
              <a:t>the willingness to engage and to take responsibility,</a:t>
            </a:r>
            <a:endParaRPr lang="de-DE" dirty="0"/>
          </a:p>
          <a:p>
            <a:pPr>
              <a:defRPr/>
            </a:pPr>
            <a:r>
              <a:rPr lang="en-US" dirty="0"/>
              <a:t>the willingness to manage risks and uncertainty,</a:t>
            </a:r>
            <a:endParaRPr lang="de-DE" dirty="0"/>
          </a:p>
          <a:p>
            <a:pPr>
              <a:defRPr/>
            </a:pPr>
            <a:r>
              <a:rPr lang="en-US" dirty="0"/>
              <a:t>empathy for other people’s circumstances and solid judgement on questions about the future.</a:t>
            </a:r>
            <a:endParaRPr lang="de-DE" dirty="0"/>
          </a:p>
          <a:p>
            <a:pPr marL="0" indent="0">
              <a:buFont typeface="Arial" panose="020B0604020202020204" pitchFamily="34" charset="0"/>
              <a:buNone/>
              <a:defRPr/>
            </a:pPr>
            <a:r>
              <a:rPr lang="en-US" dirty="0"/>
              <a:t>ESD empowers students as consumers and at work to contribute to sustainable development through civil society engagement and political action.</a:t>
            </a:r>
            <a:endParaRPr lang="de-DE" dirty="0"/>
          </a:p>
        </p:txBody>
      </p:sp>
      <p:sp>
        <p:nvSpPr>
          <p:cNvPr id="4" name="Fußzeilenplatzhalter 3">
            <a:extLst>
              <a:ext uri="{FF2B5EF4-FFF2-40B4-BE49-F238E27FC236}">
                <a16:creationId xmlns:a16="http://schemas.microsoft.com/office/drawing/2014/main" id="{EF3CD431-E53F-4D6D-9971-DF8872AF86CE}"/>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2F3839AF-9A80-415F-BE7C-3E53706DE3FE}"/>
              </a:ext>
            </a:extLst>
          </p:cNvPr>
          <p:cNvSpPr>
            <a:spLocks noGrp="1"/>
          </p:cNvSpPr>
          <p:nvPr>
            <p:ph type="sldNum" sz="quarter" idx="12"/>
          </p:nvPr>
        </p:nvSpPr>
        <p:spPr/>
        <p:txBody>
          <a:bodyPr/>
          <a:lstStyle/>
          <a:p>
            <a:pPr>
              <a:defRPr/>
            </a:pPr>
            <a:fld id="{AA4F6B11-8478-4CB5-ABE6-1011A89F318C}" type="slidenum">
              <a:rPr lang="de-DE" altLang="de-DE" smtClean="0"/>
              <a:pPr>
                <a:defRPr/>
              </a:pPr>
              <a:t>42</a:t>
            </a:fld>
            <a:endParaRPr lang="de-DE" altLang="de-DE"/>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el 1">
            <a:extLst>
              <a:ext uri="{FF2B5EF4-FFF2-40B4-BE49-F238E27FC236}">
                <a16:creationId xmlns:a16="http://schemas.microsoft.com/office/drawing/2014/main" id="{B7F648A2-3BCF-428C-8113-718D2EE270CB}"/>
              </a:ext>
            </a:extLst>
          </p:cNvPr>
          <p:cNvSpPr>
            <a:spLocks noGrp="1" noChangeArrowheads="1"/>
          </p:cNvSpPr>
          <p:nvPr>
            <p:ph type="title"/>
          </p:nvPr>
        </p:nvSpPr>
        <p:spPr/>
        <p:txBody>
          <a:bodyPr/>
          <a:lstStyle/>
          <a:p>
            <a:r>
              <a:rPr lang="de-DE" altLang="de-DE"/>
              <a:t>Key Words of ESD</a:t>
            </a:r>
          </a:p>
        </p:txBody>
      </p:sp>
      <p:sp>
        <p:nvSpPr>
          <p:cNvPr id="3" name="Inhaltsplatzhalter 2">
            <a:extLst>
              <a:ext uri="{FF2B5EF4-FFF2-40B4-BE49-F238E27FC236}">
                <a16:creationId xmlns:a16="http://schemas.microsoft.com/office/drawing/2014/main" id="{D09AC6BB-FDB7-48F2-8CC2-829DD4C23E74}"/>
              </a:ext>
            </a:extLst>
          </p:cNvPr>
          <p:cNvSpPr>
            <a:spLocks noGrp="1"/>
          </p:cNvSpPr>
          <p:nvPr>
            <p:ph idx="1"/>
          </p:nvPr>
        </p:nvSpPr>
        <p:spPr>
          <a:xfrm>
            <a:off x="628650" y="1203325"/>
            <a:ext cx="7886700" cy="3262313"/>
          </a:xfrm>
        </p:spPr>
        <p:txBody>
          <a:bodyPr/>
          <a:lstStyle/>
          <a:p>
            <a:pPr marL="0" indent="0">
              <a:buFont typeface="Arial" panose="020B0604020202020204" pitchFamily="34" charset="0"/>
              <a:buNone/>
              <a:defRPr/>
            </a:pPr>
            <a:r>
              <a:rPr lang="en-GB" dirty="0"/>
              <a:t>The anchoring of the guiding principle is substantiated by the following terms:</a:t>
            </a:r>
          </a:p>
          <a:p>
            <a:pPr>
              <a:defRPr/>
            </a:pPr>
            <a:r>
              <a:rPr lang="en-GB" dirty="0"/>
              <a:t>Significance of and threats to sustainable development</a:t>
            </a:r>
          </a:p>
          <a:p>
            <a:pPr>
              <a:defRPr/>
            </a:pPr>
            <a:r>
              <a:rPr lang="en-GB" dirty="0"/>
              <a:t>Complexity and dynamics of sustainable development</a:t>
            </a:r>
          </a:p>
          <a:p>
            <a:pPr>
              <a:defRPr/>
            </a:pPr>
            <a:r>
              <a:rPr lang="en-GB" dirty="0"/>
              <a:t>Values and norms in decision-making situations</a:t>
            </a:r>
          </a:p>
          <a:p>
            <a:pPr>
              <a:defRPr/>
            </a:pPr>
            <a:r>
              <a:rPr lang="en-GB" dirty="0"/>
              <a:t>Criteria for actions that promote and impede </a:t>
            </a:r>
            <a:br>
              <a:rPr lang="en-GB" dirty="0"/>
            </a:br>
            <a:r>
              <a:rPr lang="en-GB" dirty="0"/>
              <a:t>sustainability</a:t>
            </a:r>
          </a:p>
          <a:p>
            <a:pPr>
              <a:defRPr/>
            </a:pPr>
            <a:r>
              <a:rPr lang="en-GB" dirty="0"/>
              <a:t>Participation, involvement and co-determination</a:t>
            </a:r>
          </a:p>
          <a:p>
            <a:pPr>
              <a:defRPr/>
            </a:pPr>
            <a:r>
              <a:rPr lang="en-GB" dirty="0"/>
              <a:t>Capacity for democracy</a:t>
            </a:r>
          </a:p>
          <a:p>
            <a:pPr>
              <a:defRPr/>
            </a:pPr>
            <a:r>
              <a:rPr lang="en-GB" dirty="0"/>
              <a:t>Peace strategies</a:t>
            </a:r>
          </a:p>
        </p:txBody>
      </p:sp>
      <p:sp>
        <p:nvSpPr>
          <p:cNvPr id="4" name="Fußzeilenplatzhalter 3">
            <a:extLst>
              <a:ext uri="{FF2B5EF4-FFF2-40B4-BE49-F238E27FC236}">
                <a16:creationId xmlns:a16="http://schemas.microsoft.com/office/drawing/2014/main" id="{3BBFD847-369C-4D7D-B00C-B054FEA2C146}"/>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DD86FCA1-18CF-419D-B12B-4584112C850A}"/>
              </a:ext>
            </a:extLst>
          </p:cNvPr>
          <p:cNvSpPr>
            <a:spLocks noGrp="1"/>
          </p:cNvSpPr>
          <p:nvPr>
            <p:ph type="sldNum" sz="quarter" idx="12"/>
          </p:nvPr>
        </p:nvSpPr>
        <p:spPr/>
        <p:txBody>
          <a:bodyPr/>
          <a:lstStyle/>
          <a:p>
            <a:pPr>
              <a:defRPr/>
            </a:pPr>
            <a:fld id="{1A80A213-9C2F-4CC7-BE82-3AD3DBA18961}" type="slidenum">
              <a:rPr lang="de-DE" altLang="de-DE" smtClean="0"/>
              <a:pPr>
                <a:defRPr/>
              </a:pPr>
              <a:t>43</a:t>
            </a:fld>
            <a:endParaRPr lang="de-DE" altLang="de-DE"/>
          </a:p>
        </p:txBody>
      </p:sp>
      <p:pic>
        <p:nvPicPr>
          <p:cNvPr id="92166" name="Grafik 6">
            <a:extLst>
              <a:ext uri="{FF2B5EF4-FFF2-40B4-BE49-F238E27FC236}">
                <a16:creationId xmlns:a16="http://schemas.microsoft.com/office/drawing/2014/main" id="{C5F227BC-FF2F-470B-BB31-5849D7C9C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2282825"/>
            <a:ext cx="2452687"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Rechteck 7">
            <a:extLst>
              <a:ext uri="{FF2B5EF4-FFF2-40B4-BE49-F238E27FC236}">
                <a16:creationId xmlns:a16="http://schemas.microsoft.com/office/drawing/2014/main" id="{AEF460EA-78B2-48F4-89EC-632803A50BD4}"/>
              </a:ext>
            </a:extLst>
          </p:cNvPr>
          <p:cNvSpPr>
            <a:spLocks noChangeArrowheads="1"/>
          </p:cNvSpPr>
          <p:nvPr/>
        </p:nvSpPr>
        <p:spPr bwMode="auto">
          <a:xfrm rot="-5400000">
            <a:off x="8120063" y="2552700"/>
            <a:ext cx="1792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000"/>
              <a:t>CC0 TikiGiki, Openclipart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el 1">
            <a:extLst>
              <a:ext uri="{FF2B5EF4-FFF2-40B4-BE49-F238E27FC236}">
                <a16:creationId xmlns:a16="http://schemas.microsoft.com/office/drawing/2014/main" id="{73769416-7E39-4607-8977-BC9EAC5C11F0}"/>
              </a:ext>
            </a:extLst>
          </p:cNvPr>
          <p:cNvSpPr>
            <a:spLocks noGrp="1" noChangeArrowheads="1"/>
          </p:cNvSpPr>
          <p:nvPr>
            <p:ph type="title"/>
          </p:nvPr>
        </p:nvSpPr>
        <p:spPr/>
        <p:txBody>
          <a:bodyPr/>
          <a:lstStyle/>
          <a:p>
            <a:r>
              <a:rPr lang="en-US" altLang="de-DE"/>
              <a:t>ESD as Guiding Principle in Textile Education</a:t>
            </a:r>
            <a:endParaRPr lang="de-DE" altLang="de-DE"/>
          </a:p>
        </p:txBody>
      </p:sp>
      <p:sp>
        <p:nvSpPr>
          <p:cNvPr id="4" name="Fußzeilenplatzhalter 3">
            <a:extLst>
              <a:ext uri="{FF2B5EF4-FFF2-40B4-BE49-F238E27FC236}">
                <a16:creationId xmlns:a16="http://schemas.microsoft.com/office/drawing/2014/main" id="{E9EF3F7F-8C78-4E25-AC09-6FF1A11FAA2A}"/>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824F1BDB-A6F0-4E36-BBBC-313566ECAF01}"/>
              </a:ext>
            </a:extLst>
          </p:cNvPr>
          <p:cNvSpPr>
            <a:spLocks noGrp="1"/>
          </p:cNvSpPr>
          <p:nvPr>
            <p:ph type="sldNum" sz="quarter" idx="12"/>
          </p:nvPr>
        </p:nvSpPr>
        <p:spPr/>
        <p:txBody>
          <a:bodyPr/>
          <a:lstStyle/>
          <a:p>
            <a:pPr>
              <a:defRPr/>
            </a:pPr>
            <a:fld id="{7F3DDF33-FD62-498F-ADFA-91786D93D133}" type="slidenum">
              <a:rPr lang="de-DE" altLang="de-DE" smtClean="0"/>
              <a:pPr>
                <a:defRPr/>
              </a:pPr>
              <a:t>44</a:t>
            </a:fld>
            <a:endParaRPr lang="de-DE" altLang="de-DE"/>
          </a:p>
        </p:txBody>
      </p:sp>
      <p:graphicFrame>
        <p:nvGraphicFramePr>
          <p:cNvPr id="6" name="Inhaltsplatzhalter 5">
            <a:extLst>
              <a:ext uri="{FF2B5EF4-FFF2-40B4-BE49-F238E27FC236}">
                <a16:creationId xmlns:a16="http://schemas.microsoft.com/office/drawing/2014/main" id="{CCDBC1F4-E5F4-4DBE-AA4F-4BCDA8911B5D}"/>
              </a:ext>
            </a:extLst>
          </p:cNvPr>
          <p:cNvGraphicFramePr>
            <a:graphicFrameLocks noGrp="1"/>
          </p:cNvGraphicFramePr>
          <p:nvPr>
            <p:ph idx="1"/>
          </p:nvPr>
        </p:nvGraphicFramePr>
        <p:xfrm>
          <a:off x="785417" y="1418902"/>
          <a:ext cx="7687766"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ichtungspfeil 11">
            <a:extLst>
              <a:ext uri="{FF2B5EF4-FFF2-40B4-BE49-F238E27FC236}">
                <a16:creationId xmlns:a16="http://schemas.microsoft.com/office/drawing/2014/main" id="{90F064AE-CEF7-4ADB-B95C-CF0A56A78D4D}"/>
              </a:ext>
            </a:extLst>
          </p:cNvPr>
          <p:cNvSpPr/>
          <p:nvPr/>
        </p:nvSpPr>
        <p:spPr>
          <a:xfrm rot="16200000">
            <a:off x="-1066800" y="2735263"/>
            <a:ext cx="3025775" cy="390525"/>
          </a:xfrm>
          <a:prstGeom prst="homePlate">
            <a:avLst/>
          </a:prstGeom>
          <a:solidFill>
            <a:srgbClr val="92D050"/>
          </a:solidFill>
          <a:ln>
            <a:solidFill>
              <a:srgbClr val="0070C0"/>
            </a:solidFill>
          </a:ln>
        </p:spPr>
        <p:style>
          <a:lnRef idx="3">
            <a:schemeClr val="lt1"/>
          </a:lnRef>
          <a:fillRef idx="1">
            <a:schemeClr val="accent1"/>
          </a:fillRef>
          <a:effectRef idx="1">
            <a:schemeClr val="accent1"/>
          </a:effectRef>
          <a:fontRef idx="minor">
            <a:schemeClr val="lt1"/>
          </a:fontRef>
        </p:style>
        <p:txBody>
          <a:bodyPr anchor="ctr"/>
          <a:lstStyle/>
          <a:p>
            <a:pPr algn="ctr">
              <a:defRPr/>
            </a:pPr>
            <a:r>
              <a:rPr lang="de-DE" dirty="0"/>
              <a:t>ESD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el 1">
            <a:extLst>
              <a:ext uri="{FF2B5EF4-FFF2-40B4-BE49-F238E27FC236}">
                <a16:creationId xmlns:a16="http://schemas.microsoft.com/office/drawing/2014/main" id="{A2F1EA4E-A4DA-4453-848F-A688D2C5994D}"/>
              </a:ext>
            </a:extLst>
          </p:cNvPr>
          <p:cNvSpPr>
            <a:spLocks noGrp="1" noChangeArrowheads="1"/>
          </p:cNvSpPr>
          <p:nvPr>
            <p:ph type="title"/>
          </p:nvPr>
        </p:nvSpPr>
        <p:spPr/>
        <p:txBody>
          <a:bodyPr/>
          <a:lstStyle/>
          <a:p>
            <a:r>
              <a:rPr lang="de-DE" altLang="de-DE"/>
              <a:t>ESD for a Circular Textile Economy</a:t>
            </a:r>
          </a:p>
        </p:txBody>
      </p:sp>
      <p:sp>
        <p:nvSpPr>
          <p:cNvPr id="4" name="Fußzeilenplatzhalter 3">
            <a:extLst>
              <a:ext uri="{FF2B5EF4-FFF2-40B4-BE49-F238E27FC236}">
                <a16:creationId xmlns:a16="http://schemas.microsoft.com/office/drawing/2014/main" id="{63D1B227-AB5F-4524-A3BF-B2085B0F79ED}"/>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4F73A5FB-8F50-4C9A-8DAC-E22D70839475}"/>
              </a:ext>
            </a:extLst>
          </p:cNvPr>
          <p:cNvSpPr>
            <a:spLocks noGrp="1"/>
          </p:cNvSpPr>
          <p:nvPr>
            <p:ph type="sldNum" sz="quarter" idx="12"/>
          </p:nvPr>
        </p:nvSpPr>
        <p:spPr/>
        <p:txBody>
          <a:bodyPr/>
          <a:lstStyle/>
          <a:p>
            <a:pPr>
              <a:defRPr/>
            </a:pPr>
            <a:fld id="{17397F13-D38C-4B80-8B6A-DBE50252E686}" type="slidenum">
              <a:rPr lang="de-DE" altLang="de-DE" smtClean="0"/>
              <a:pPr>
                <a:defRPr/>
              </a:pPr>
              <a:t>45</a:t>
            </a:fld>
            <a:endParaRPr lang="de-DE" altLang="de-DE"/>
          </a:p>
        </p:txBody>
      </p:sp>
      <p:pic>
        <p:nvPicPr>
          <p:cNvPr id="95237" name="Grafik 6">
            <a:extLst>
              <a:ext uri="{FF2B5EF4-FFF2-40B4-BE49-F238E27FC236}">
                <a16:creationId xmlns:a16="http://schemas.microsoft.com/office/drawing/2014/main" id="{C01850A5-AE19-4E6A-AF16-F55E70E233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3400" y="2930525"/>
            <a:ext cx="3873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Textfeld 7">
            <a:extLst>
              <a:ext uri="{FF2B5EF4-FFF2-40B4-BE49-F238E27FC236}">
                <a16:creationId xmlns:a16="http://schemas.microsoft.com/office/drawing/2014/main" id="{3A889B50-59A3-4DE5-98DD-4E1143B2C0F9}"/>
              </a:ext>
            </a:extLst>
          </p:cNvPr>
          <p:cNvSpPr txBox="1">
            <a:spLocks noChangeArrowheads="1"/>
          </p:cNvSpPr>
          <p:nvPr/>
        </p:nvSpPr>
        <p:spPr bwMode="auto">
          <a:xfrm>
            <a:off x="1187450" y="3835400"/>
            <a:ext cx="1692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a:solidFill>
                  <a:schemeClr val="accent2"/>
                </a:solidFill>
              </a:rPr>
              <a:t>Collaborative Consumer</a:t>
            </a:r>
          </a:p>
        </p:txBody>
      </p:sp>
      <p:graphicFrame>
        <p:nvGraphicFramePr>
          <p:cNvPr id="8" name="Diagramm 7">
            <a:extLst>
              <a:ext uri="{FF2B5EF4-FFF2-40B4-BE49-F238E27FC236}">
                <a16:creationId xmlns:a16="http://schemas.microsoft.com/office/drawing/2014/main" id="{00A5653B-BB18-4E81-BFB1-A9949E7309D5}"/>
              </a:ext>
            </a:extLst>
          </p:cNvPr>
          <p:cNvGraphicFramePr/>
          <p:nvPr/>
        </p:nvGraphicFramePr>
        <p:xfrm>
          <a:off x="2034419" y="1275606"/>
          <a:ext cx="5196159" cy="33843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Ellipse 8">
            <a:extLst>
              <a:ext uri="{FF2B5EF4-FFF2-40B4-BE49-F238E27FC236}">
                <a16:creationId xmlns:a16="http://schemas.microsoft.com/office/drawing/2014/main" id="{B51DBAD8-D871-4021-AFFA-808D69D5894A}"/>
              </a:ext>
            </a:extLst>
          </p:cNvPr>
          <p:cNvSpPr/>
          <p:nvPr/>
        </p:nvSpPr>
        <p:spPr>
          <a:xfrm>
            <a:off x="4200525" y="2268538"/>
            <a:ext cx="1163638" cy="1166812"/>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dirty="0"/>
              <a:t>ESD</a:t>
            </a:r>
          </a:p>
        </p:txBody>
      </p:sp>
      <p:sp>
        <p:nvSpPr>
          <p:cNvPr id="95241" name="Textfeld 7">
            <a:extLst>
              <a:ext uri="{FF2B5EF4-FFF2-40B4-BE49-F238E27FC236}">
                <a16:creationId xmlns:a16="http://schemas.microsoft.com/office/drawing/2014/main" id="{5453C1C9-EAE8-4887-8874-A00AA85EA441}"/>
              </a:ext>
            </a:extLst>
          </p:cNvPr>
          <p:cNvSpPr txBox="1">
            <a:spLocks noChangeArrowheads="1"/>
          </p:cNvSpPr>
          <p:nvPr/>
        </p:nvSpPr>
        <p:spPr bwMode="auto">
          <a:xfrm>
            <a:off x="6577013" y="3671888"/>
            <a:ext cx="1692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a:solidFill>
                  <a:schemeClr val="accent1"/>
                </a:solidFill>
              </a:rPr>
              <a:t>Collaborative Production and Trade</a:t>
            </a:r>
          </a:p>
        </p:txBody>
      </p:sp>
      <p:pic>
        <p:nvPicPr>
          <p:cNvPr id="95242" name="Grafik 11">
            <a:extLst>
              <a:ext uri="{FF2B5EF4-FFF2-40B4-BE49-F238E27FC236}">
                <a16:creationId xmlns:a16="http://schemas.microsoft.com/office/drawing/2014/main" id="{6FE41EFC-81B2-445A-8E8B-AC683939E6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3875" y="1979613"/>
            <a:ext cx="1157288"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3" name="Rechteck 10">
            <a:extLst>
              <a:ext uri="{FF2B5EF4-FFF2-40B4-BE49-F238E27FC236}">
                <a16:creationId xmlns:a16="http://schemas.microsoft.com/office/drawing/2014/main" id="{F5DF4F81-6B88-46F7-BDC2-1D8C9672215E}"/>
              </a:ext>
            </a:extLst>
          </p:cNvPr>
          <p:cNvSpPr>
            <a:spLocks noChangeArrowheads="1"/>
          </p:cNvSpPr>
          <p:nvPr/>
        </p:nvSpPr>
        <p:spPr bwMode="auto">
          <a:xfrm rot="-5400000">
            <a:off x="-1149350" y="3170238"/>
            <a:ext cx="28860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000"/>
              <a:t>CC0 Gordon Dylan Johnson, Openclipart</a:t>
            </a:r>
          </a:p>
        </p:txBody>
      </p:sp>
      <p:sp>
        <p:nvSpPr>
          <p:cNvPr id="95244" name="Rechteck 1">
            <a:extLst>
              <a:ext uri="{FF2B5EF4-FFF2-40B4-BE49-F238E27FC236}">
                <a16:creationId xmlns:a16="http://schemas.microsoft.com/office/drawing/2014/main" id="{D7CA52F7-4A19-4A99-9D51-3A46541E44E4}"/>
              </a:ext>
            </a:extLst>
          </p:cNvPr>
          <p:cNvSpPr>
            <a:spLocks noChangeArrowheads="1"/>
          </p:cNvSpPr>
          <p:nvPr/>
        </p:nvSpPr>
        <p:spPr bwMode="auto">
          <a:xfrm rot="-5400000">
            <a:off x="7556500" y="2925763"/>
            <a:ext cx="28273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000"/>
              <a:t>CC0 netalloy, Openclipart</a:t>
            </a:r>
          </a:p>
        </p:txBody>
      </p:sp>
      <p:sp>
        <p:nvSpPr>
          <p:cNvPr id="95245" name="Rechteck 1">
            <a:extLst>
              <a:ext uri="{FF2B5EF4-FFF2-40B4-BE49-F238E27FC236}">
                <a16:creationId xmlns:a16="http://schemas.microsoft.com/office/drawing/2014/main" id="{597372B5-E0D5-4869-85EF-98D5297CA48A}"/>
              </a:ext>
            </a:extLst>
          </p:cNvPr>
          <p:cNvSpPr>
            <a:spLocks noChangeArrowheads="1"/>
          </p:cNvSpPr>
          <p:nvPr/>
        </p:nvSpPr>
        <p:spPr bwMode="auto">
          <a:xfrm>
            <a:off x="4983163" y="4773613"/>
            <a:ext cx="18742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000" dirty="0"/>
              <a:t>CC BY-SA-ND Grundmeier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el 1">
            <a:extLst>
              <a:ext uri="{FF2B5EF4-FFF2-40B4-BE49-F238E27FC236}">
                <a16:creationId xmlns:a16="http://schemas.microsoft.com/office/drawing/2014/main" id="{14D719D8-C35F-4CCE-8B76-61563F5BE5B2}"/>
              </a:ext>
            </a:extLst>
          </p:cNvPr>
          <p:cNvSpPr>
            <a:spLocks noGrp="1" noChangeArrowheads="1"/>
          </p:cNvSpPr>
          <p:nvPr>
            <p:ph type="title"/>
          </p:nvPr>
        </p:nvSpPr>
        <p:spPr/>
        <p:txBody>
          <a:bodyPr/>
          <a:lstStyle/>
          <a:p>
            <a:r>
              <a:rPr lang="de-DE" altLang="de-DE"/>
              <a:t>ESD at School: InFAIRmation-Box</a:t>
            </a:r>
          </a:p>
        </p:txBody>
      </p:sp>
      <p:sp>
        <p:nvSpPr>
          <p:cNvPr id="97283" name="Inhaltsplatzhalter 2">
            <a:extLst>
              <a:ext uri="{FF2B5EF4-FFF2-40B4-BE49-F238E27FC236}">
                <a16:creationId xmlns:a16="http://schemas.microsoft.com/office/drawing/2014/main" id="{F346F2A2-62A2-46BE-BEA1-DCEBDE2C3592}"/>
              </a:ext>
            </a:extLst>
          </p:cNvPr>
          <p:cNvSpPr>
            <a:spLocks noGrp="1" noChangeArrowheads="1"/>
          </p:cNvSpPr>
          <p:nvPr>
            <p:ph idx="1"/>
          </p:nvPr>
        </p:nvSpPr>
        <p:spPr>
          <a:xfrm>
            <a:off x="628650" y="1370013"/>
            <a:ext cx="7038975" cy="3262312"/>
          </a:xfrm>
        </p:spPr>
        <p:txBody>
          <a:bodyPr/>
          <a:lstStyle/>
          <a:p>
            <a:r>
              <a:rPr lang="en-US" altLang="de-DE" dirty="0"/>
              <a:t>Information box with teaching units on circular textile economy and sustainable consumption</a:t>
            </a:r>
            <a:endParaRPr lang="de-DE" altLang="de-DE" dirty="0"/>
          </a:p>
          <a:p>
            <a:r>
              <a:rPr lang="en-US" altLang="de-DE" dirty="0"/>
              <a:t>Theoretical and practical learning material for schools</a:t>
            </a:r>
            <a:endParaRPr lang="de-DE" altLang="de-DE" dirty="0"/>
          </a:p>
          <a:p>
            <a:r>
              <a:rPr lang="en-US" altLang="de-DE" dirty="0"/>
              <a:t>Goal: reflection on consumer </a:t>
            </a:r>
            <a:r>
              <a:rPr lang="en-US" altLang="de-DE" dirty="0" err="1"/>
              <a:t>behaviour</a:t>
            </a:r>
            <a:r>
              <a:rPr lang="en-US" altLang="de-DE" dirty="0"/>
              <a:t> and action       competences in the fashion market</a:t>
            </a:r>
          </a:p>
          <a:p>
            <a:r>
              <a:rPr lang="en-US" altLang="de-DE" dirty="0"/>
              <a:t>Developed by trainee fashion seamstresses in their second</a:t>
            </a:r>
            <a:br>
              <a:rPr lang="en-US" altLang="de-DE" dirty="0"/>
            </a:br>
            <a:r>
              <a:rPr lang="en-US" altLang="de-DE" dirty="0"/>
              <a:t>year of apprenticeship at the </a:t>
            </a:r>
            <a:r>
              <a:rPr lang="en-US" altLang="de-DE" dirty="0" err="1"/>
              <a:t>Kerschensteiner</a:t>
            </a:r>
            <a:r>
              <a:rPr lang="en-US" altLang="de-DE" dirty="0"/>
              <a:t> Vocational</a:t>
            </a:r>
            <a:br>
              <a:rPr lang="en-US" altLang="de-DE" dirty="0"/>
            </a:br>
            <a:r>
              <a:rPr lang="en-US" altLang="de-DE" dirty="0"/>
              <a:t>School in Stuttgart </a:t>
            </a:r>
            <a:endParaRPr lang="de-DE" altLang="de-DE" dirty="0"/>
          </a:p>
          <a:p>
            <a:r>
              <a:rPr lang="de-DE" altLang="de-DE" dirty="0"/>
              <a:t>Project Manager: </a:t>
            </a:r>
            <a:r>
              <a:rPr lang="de-DE" altLang="de-DE" dirty="0" err="1"/>
              <a:t>Cathrine</a:t>
            </a:r>
            <a:r>
              <a:rPr lang="de-DE" altLang="de-DE" dirty="0"/>
              <a:t> Strobel-Theunissen</a:t>
            </a:r>
          </a:p>
        </p:txBody>
      </p:sp>
      <p:sp>
        <p:nvSpPr>
          <p:cNvPr id="4" name="Fußzeilenplatzhalter 3">
            <a:extLst>
              <a:ext uri="{FF2B5EF4-FFF2-40B4-BE49-F238E27FC236}">
                <a16:creationId xmlns:a16="http://schemas.microsoft.com/office/drawing/2014/main" id="{DFDEFB23-73BD-415F-B70B-1F138560D17D}"/>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DBFC108F-ED0B-4168-A2FF-D3C615581179}"/>
              </a:ext>
            </a:extLst>
          </p:cNvPr>
          <p:cNvSpPr>
            <a:spLocks noGrp="1"/>
          </p:cNvSpPr>
          <p:nvPr>
            <p:ph type="sldNum" sz="quarter" idx="12"/>
          </p:nvPr>
        </p:nvSpPr>
        <p:spPr/>
        <p:txBody>
          <a:bodyPr/>
          <a:lstStyle/>
          <a:p>
            <a:pPr>
              <a:defRPr/>
            </a:pPr>
            <a:fld id="{117CB1AD-941F-40C2-8DB6-D9343AC7082A}" type="slidenum">
              <a:rPr lang="de-DE" altLang="de-DE" smtClean="0"/>
              <a:pPr>
                <a:defRPr/>
              </a:pPr>
              <a:t>46</a:t>
            </a:fld>
            <a:endParaRPr lang="de-DE" altLang="de-DE"/>
          </a:p>
        </p:txBody>
      </p:sp>
      <p:pic>
        <p:nvPicPr>
          <p:cNvPr id="6" name="Grafik 5">
            <a:extLst>
              <a:ext uri="{FF2B5EF4-FFF2-40B4-BE49-F238E27FC236}">
                <a16:creationId xmlns:a16="http://schemas.microsoft.com/office/drawing/2014/main" id="{DB46656B-9440-4801-8923-707055AB57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5825" y="1419622"/>
            <a:ext cx="1873250" cy="2685831"/>
          </a:xfrm>
          <a:prstGeom prst="rect">
            <a:avLst/>
          </a:prstGeom>
          <a:noFill/>
          <a:ln w="9525">
            <a:solidFill>
              <a:srgbClr val="7F7F7F"/>
            </a:solidFill>
            <a:miter lim="800000"/>
            <a:headEnd/>
            <a:tailEnd/>
          </a:ln>
          <a:effectLst>
            <a:softEdge rad="38100"/>
          </a:effectLst>
          <a:extLst>
            <a:ext uri="{909E8E84-426E-40DD-AFC4-6F175D3DCCD1}">
              <a14:hiddenFill xmlns:a14="http://schemas.microsoft.com/office/drawing/2010/main">
                <a:solidFill>
                  <a:srgbClr val="FFFFFF"/>
                </a:solidFill>
              </a14:hiddenFill>
            </a:ext>
          </a:extLst>
        </p:spPr>
      </p:pic>
      <p:sp>
        <p:nvSpPr>
          <p:cNvPr id="97287" name="Textfeld 1">
            <a:extLst>
              <a:ext uri="{FF2B5EF4-FFF2-40B4-BE49-F238E27FC236}">
                <a16:creationId xmlns:a16="http://schemas.microsoft.com/office/drawing/2014/main" id="{1444E829-F8CB-4A68-8647-55E0DF1A740B}"/>
              </a:ext>
            </a:extLst>
          </p:cNvPr>
          <p:cNvSpPr txBox="1">
            <a:spLocks noChangeArrowheads="1"/>
          </p:cNvSpPr>
          <p:nvPr/>
        </p:nvSpPr>
        <p:spPr bwMode="auto">
          <a:xfrm>
            <a:off x="7235825" y="4156075"/>
            <a:ext cx="187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BY-SA-ND Strobel-Theunissen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el 1">
            <a:extLst>
              <a:ext uri="{FF2B5EF4-FFF2-40B4-BE49-F238E27FC236}">
                <a16:creationId xmlns:a16="http://schemas.microsoft.com/office/drawing/2014/main" id="{EA13029F-3671-4721-BBDF-2B2923B52AFD}"/>
              </a:ext>
            </a:extLst>
          </p:cNvPr>
          <p:cNvSpPr>
            <a:spLocks noGrp="1" noChangeArrowheads="1"/>
          </p:cNvSpPr>
          <p:nvPr>
            <p:ph type="title"/>
          </p:nvPr>
        </p:nvSpPr>
        <p:spPr/>
        <p:txBody>
          <a:bodyPr/>
          <a:lstStyle/>
          <a:p>
            <a:r>
              <a:rPr lang="de-DE" altLang="de-DE"/>
              <a:t>What Characterises ESD in Consumption?</a:t>
            </a:r>
          </a:p>
        </p:txBody>
      </p:sp>
      <p:sp>
        <p:nvSpPr>
          <p:cNvPr id="4" name="Fußzeilenplatzhalter 3">
            <a:extLst>
              <a:ext uri="{FF2B5EF4-FFF2-40B4-BE49-F238E27FC236}">
                <a16:creationId xmlns:a16="http://schemas.microsoft.com/office/drawing/2014/main" id="{0FB46C26-E568-40C1-A3C6-3AED55CD4CCC}"/>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A7509BAA-3A65-4F95-A84D-333BC7B0D952}"/>
              </a:ext>
            </a:extLst>
          </p:cNvPr>
          <p:cNvSpPr>
            <a:spLocks noGrp="1"/>
          </p:cNvSpPr>
          <p:nvPr>
            <p:ph type="sldNum" sz="quarter" idx="12"/>
          </p:nvPr>
        </p:nvSpPr>
        <p:spPr/>
        <p:txBody>
          <a:bodyPr/>
          <a:lstStyle/>
          <a:p>
            <a:pPr>
              <a:defRPr/>
            </a:pPr>
            <a:fld id="{DA776E1D-79B1-47C1-A6E0-CA331C1130D4}" type="slidenum">
              <a:rPr lang="de-DE" altLang="de-DE" smtClean="0"/>
              <a:pPr>
                <a:defRPr/>
              </a:pPr>
              <a:t>47</a:t>
            </a:fld>
            <a:endParaRPr lang="de-DE" altLang="de-DE"/>
          </a:p>
        </p:txBody>
      </p:sp>
      <p:sp>
        <p:nvSpPr>
          <p:cNvPr id="6" name="Wolkenförmige Legende 5">
            <a:extLst>
              <a:ext uri="{FF2B5EF4-FFF2-40B4-BE49-F238E27FC236}">
                <a16:creationId xmlns:a16="http://schemas.microsoft.com/office/drawing/2014/main" id="{60E54389-E863-494C-8B22-29218D3656BC}"/>
              </a:ext>
            </a:extLst>
          </p:cNvPr>
          <p:cNvSpPr/>
          <p:nvPr/>
        </p:nvSpPr>
        <p:spPr>
          <a:xfrm>
            <a:off x="395288" y="1130300"/>
            <a:ext cx="4391025" cy="1943100"/>
          </a:xfrm>
          <a:prstGeom prst="cloudCallout">
            <a:avLst/>
          </a:prstGeom>
          <a:solidFill>
            <a:srgbClr val="92D05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dirty="0">
                <a:ln w="0"/>
                <a:solidFill>
                  <a:schemeClr val="accent1">
                    <a:lumMod val="25000"/>
                  </a:schemeClr>
                </a:solidFill>
                <a:effectLst>
                  <a:outerShdw blurRad="38100" dist="25400" dir="5400000" algn="ctr" rotWithShape="0">
                    <a:srgbClr val="6E747A">
                      <a:alpha val="43000"/>
                    </a:srgbClr>
                  </a:outerShdw>
                </a:effectLst>
              </a:rPr>
              <a:t>How do my daily consumption decisions affect future generations?</a:t>
            </a:r>
            <a:endParaRPr lang="de-DE" dirty="0">
              <a:ln w="0"/>
              <a:solidFill>
                <a:schemeClr val="accent1">
                  <a:lumMod val="25000"/>
                </a:schemeClr>
              </a:solidFill>
              <a:effectLst>
                <a:outerShdw blurRad="38100" dist="25400" dir="5400000" algn="ctr" rotWithShape="0">
                  <a:srgbClr val="6E747A">
                    <a:alpha val="43000"/>
                  </a:srgbClr>
                </a:outerShdw>
              </a:effectLst>
            </a:endParaRPr>
          </a:p>
        </p:txBody>
      </p:sp>
      <p:sp>
        <p:nvSpPr>
          <p:cNvPr id="7" name="Wolkenförmige Legende 6">
            <a:extLst>
              <a:ext uri="{FF2B5EF4-FFF2-40B4-BE49-F238E27FC236}">
                <a16:creationId xmlns:a16="http://schemas.microsoft.com/office/drawing/2014/main" id="{81FE0768-3429-4BCB-A588-88B36CAE42D3}"/>
              </a:ext>
            </a:extLst>
          </p:cNvPr>
          <p:cNvSpPr/>
          <p:nvPr/>
        </p:nvSpPr>
        <p:spPr>
          <a:xfrm>
            <a:off x="5116513" y="1268413"/>
            <a:ext cx="3848100" cy="2232025"/>
          </a:xfrm>
          <a:prstGeom prst="cloudCallou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2"/>
                </a:solidFill>
              </a:rPr>
              <a:t>How can I influence the use of resources through my consumer behaviour?</a:t>
            </a:r>
            <a:endParaRPr lang="de-DE" dirty="0">
              <a:solidFill>
                <a:schemeClr val="tx2"/>
              </a:solidFill>
            </a:endParaRPr>
          </a:p>
        </p:txBody>
      </p:sp>
      <p:sp>
        <p:nvSpPr>
          <p:cNvPr id="8" name="Wolkenförmige Legende 7">
            <a:extLst>
              <a:ext uri="{FF2B5EF4-FFF2-40B4-BE49-F238E27FC236}">
                <a16:creationId xmlns:a16="http://schemas.microsoft.com/office/drawing/2014/main" id="{D8D0016F-1B73-4474-941B-7B3CF5D590A9}"/>
              </a:ext>
            </a:extLst>
          </p:cNvPr>
          <p:cNvSpPr/>
          <p:nvPr/>
        </p:nvSpPr>
        <p:spPr>
          <a:xfrm>
            <a:off x="2339975" y="2535238"/>
            <a:ext cx="4259263" cy="2193925"/>
          </a:xfrm>
          <a:prstGeom prst="cloudCallout">
            <a:avLst/>
          </a:prstGeom>
          <a:solidFill>
            <a:srgbClr val="96D2C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What is the global impact of my fashion/clothing consumption?</a:t>
            </a:r>
            <a:endParaRPr lang="de-DE"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el 1">
            <a:extLst>
              <a:ext uri="{FF2B5EF4-FFF2-40B4-BE49-F238E27FC236}">
                <a16:creationId xmlns:a16="http://schemas.microsoft.com/office/drawing/2014/main" id="{7ECD9486-5CD6-4BD9-80F6-0514EAF42587}"/>
              </a:ext>
            </a:extLst>
          </p:cNvPr>
          <p:cNvSpPr>
            <a:spLocks noGrp="1" noChangeArrowheads="1"/>
          </p:cNvSpPr>
          <p:nvPr>
            <p:ph type="title"/>
          </p:nvPr>
        </p:nvSpPr>
        <p:spPr/>
        <p:txBody>
          <a:bodyPr/>
          <a:lstStyle/>
          <a:p>
            <a:r>
              <a:rPr lang="de-DE" altLang="de-DE"/>
              <a:t>References and Further Reading</a:t>
            </a:r>
          </a:p>
        </p:txBody>
      </p:sp>
      <p:sp>
        <p:nvSpPr>
          <p:cNvPr id="100355" name="Inhaltsplatzhalter 2">
            <a:extLst>
              <a:ext uri="{FF2B5EF4-FFF2-40B4-BE49-F238E27FC236}">
                <a16:creationId xmlns:a16="http://schemas.microsoft.com/office/drawing/2014/main" id="{0628727E-18C6-41F0-B430-C86A01E55F7A}"/>
              </a:ext>
            </a:extLst>
          </p:cNvPr>
          <p:cNvSpPr>
            <a:spLocks noGrp="1" noChangeArrowheads="1"/>
          </p:cNvSpPr>
          <p:nvPr>
            <p:ph idx="1"/>
          </p:nvPr>
        </p:nvSpPr>
        <p:spPr/>
        <p:txBody>
          <a:bodyPr/>
          <a:lstStyle/>
          <a:p>
            <a:r>
              <a:rPr lang="sv-SE" altLang="de-DE" sz="1400" dirty="0"/>
              <a:t>Blum, P. (2021). </a:t>
            </a:r>
            <a:r>
              <a:rPr lang="sv-SE" altLang="de-DE" sz="1400" i="1" dirty="0"/>
              <a:t>Circular Fashion: Making the fashion industry sustainable</a:t>
            </a:r>
            <a:r>
              <a:rPr lang="sv-SE" altLang="de-DE" sz="1400" dirty="0"/>
              <a:t>. </a:t>
            </a:r>
            <a:r>
              <a:rPr lang="de-DE" altLang="de-DE" sz="1400" dirty="0"/>
              <a:t>Laurence King Publishing.</a:t>
            </a:r>
          </a:p>
          <a:p>
            <a:r>
              <a:rPr lang="en-US" altLang="de-DE" sz="1400" dirty="0"/>
              <a:t>Ellen MacArthur Foundation (2017). </a:t>
            </a:r>
            <a:r>
              <a:rPr lang="en-US" altLang="de-DE" sz="1400" i="1" dirty="0"/>
              <a:t>A new textiles economy: Redesigning fashion’s future. </a:t>
            </a:r>
            <a:r>
              <a:rPr lang="de-DE" altLang="de-DE" sz="1400" dirty="0"/>
              <a:t>http://www.ellenmacarthurfoundation.org/publications</a:t>
            </a:r>
          </a:p>
          <a:p>
            <a:r>
              <a:rPr lang="de-DE" altLang="de-DE" sz="1400" dirty="0" err="1"/>
              <a:t>Hemkhaus</a:t>
            </a:r>
            <a:r>
              <a:rPr lang="de-DE" altLang="de-DE" sz="1400" dirty="0"/>
              <a:t>, M., Hannah, J., </a:t>
            </a:r>
            <a:r>
              <a:rPr lang="de-DE" altLang="de-DE" sz="1400" dirty="0" err="1"/>
              <a:t>Malodobry</a:t>
            </a:r>
            <a:r>
              <a:rPr lang="de-DE" altLang="de-DE" sz="1400" dirty="0"/>
              <a:t>, P., Janßen, T., Griefahn, N. S. &amp; Linke, C. (2019). </a:t>
            </a:r>
            <a:r>
              <a:rPr lang="en-US" altLang="de-DE" sz="1400" i="1" dirty="0"/>
              <a:t>Circular Economy in the Textile Sector: Study for the German Federal Ministry for Economic Cooperation </a:t>
            </a:r>
            <a:r>
              <a:rPr lang="de-DE" altLang="de-DE" sz="1400" i="1" dirty="0"/>
              <a:t>and Development (BMZ)</a:t>
            </a:r>
            <a:r>
              <a:rPr lang="de-DE" altLang="de-DE" sz="1400" dirty="0"/>
              <a:t>. https://www.adelphi.de/en/system/files/mediathek/bilder/GIZ_Studie_Kreislaufwirtschaft_Textilsektor_2019_final.pdf</a:t>
            </a:r>
            <a:endParaRPr lang="sv-SE" altLang="de-DE" sz="1400" dirty="0"/>
          </a:p>
          <a:p>
            <a:r>
              <a:rPr lang="sv-SE" altLang="de-DE" sz="1400" dirty="0"/>
              <a:t>Muthu, S. S. &amp; Gardetti, M. A. (Eds.). (2020). </a:t>
            </a:r>
            <a:r>
              <a:rPr lang="en-US" altLang="de-DE" sz="1400" i="1" dirty="0"/>
              <a:t>Sustainability in the Textile and Apparel Industries: </a:t>
            </a:r>
            <a:r>
              <a:rPr lang="de-DE" altLang="de-DE" sz="1400" i="1" dirty="0" err="1"/>
              <a:t>Consumerism</a:t>
            </a:r>
            <a:r>
              <a:rPr lang="de-DE" altLang="de-DE" sz="1400" i="1" dirty="0"/>
              <a:t> and Fashion </a:t>
            </a:r>
            <a:r>
              <a:rPr lang="de-DE" altLang="de-DE" sz="1400" i="1" dirty="0" err="1"/>
              <a:t>Sustainability</a:t>
            </a:r>
            <a:r>
              <a:rPr lang="de-DE" altLang="de-DE" sz="1400" dirty="0"/>
              <a:t>.</a:t>
            </a:r>
            <a:r>
              <a:rPr lang="en-US" altLang="de-DE" sz="1400" dirty="0"/>
              <a:t> Springer. DOI </a:t>
            </a:r>
            <a:r>
              <a:rPr lang="de-DE" altLang="de-DE" sz="1400" dirty="0"/>
              <a:t>10.1007/978-3-030-38532-3</a:t>
            </a:r>
          </a:p>
          <a:p>
            <a:r>
              <a:rPr lang="en-US" altLang="de-DE" sz="1400" dirty="0"/>
              <a:t>WWF Switzerland (Ed.). (2017). </a:t>
            </a:r>
            <a:r>
              <a:rPr lang="en-US" altLang="de-DE" sz="1400" i="1" dirty="0"/>
              <a:t>Changing Fashion: The clothing and textile industry at the brink of radical transformation. </a:t>
            </a:r>
            <a:r>
              <a:rPr lang="en-US" altLang="de-DE" sz="1400" dirty="0"/>
              <a:t>https://www.wwf.ch/sites/default/files/doc-2017-09/2017-09-WWF-Report-Changing_fashion_2017_EN.pdf</a:t>
            </a:r>
          </a:p>
          <a:p>
            <a:endParaRPr lang="en-US" altLang="de-DE" sz="1400" dirty="0"/>
          </a:p>
          <a:p>
            <a:endParaRPr lang="de-DE" altLang="de-DE" sz="1400" dirty="0"/>
          </a:p>
        </p:txBody>
      </p:sp>
      <p:sp>
        <p:nvSpPr>
          <p:cNvPr id="4" name="Fußzeilenplatzhalter 3">
            <a:extLst>
              <a:ext uri="{FF2B5EF4-FFF2-40B4-BE49-F238E27FC236}">
                <a16:creationId xmlns:a16="http://schemas.microsoft.com/office/drawing/2014/main" id="{58CC36D1-D574-40B6-9009-5DA57AD2DF6F}"/>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406967B2-CA19-45D7-8B0E-AB123240EB55}"/>
              </a:ext>
            </a:extLst>
          </p:cNvPr>
          <p:cNvSpPr>
            <a:spLocks noGrp="1"/>
          </p:cNvSpPr>
          <p:nvPr>
            <p:ph type="sldNum" sz="quarter" idx="12"/>
          </p:nvPr>
        </p:nvSpPr>
        <p:spPr/>
        <p:txBody>
          <a:bodyPr/>
          <a:lstStyle/>
          <a:p>
            <a:pPr>
              <a:defRPr/>
            </a:pPr>
            <a:fld id="{FB1A411D-160E-4C4F-AD83-2121EA4169C3}" type="slidenum">
              <a:rPr lang="de-DE" altLang="de-DE" smtClean="0"/>
              <a:pPr>
                <a:defRPr/>
              </a:pPr>
              <a:t>48</a:t>
            </a:fld>
            <a:endParaRPr lang="de-DE" altLang="de-DE"/>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el 1">
            <a:extLst>
              <a:ext uri="{FF2B5EF4-FFF2-40B4-BE49-F238E27FC236}">
                <a16:creationId xmlns:a16="http://schemas.microsoft.com/office/drawing/2014/main" id="{38DD5D0A-F9AC-4C0A-8E2A-09F2BC191416}"/>
              </a:ext>
            </a:extLst>
          </p:cNvPr>
          <p:cNvSpPr>
            <a:spLocks noGrp="1" noChangeArrowheads="1"/>
          </p:cNvSpPr>
          <p:nvPr>
            <p:ph type="title"/>
          </p:nvPr>
        </p:nvSpPr>
        <p:spPr/>
        <p:txBody>
          <a:bodyPr/>
          <a:lstStyle/>
          <a:p>
            <a:r>
              <a:rPr lang="de-DE" altLang="de-DE"/>
              <a:t>OER Explanation</a:t>
            </a:r>
          </a:p>
        </p:txBody>
      </p:sp>
      <p:sp>
        <p:nvSpPr>
          <p:cNvPr id="102403" name="Inhaltsplatzhalter 2">
            <a:extLst>
              <a:ext uri="{FF2B5EF4-FFF2-40B4-BE49-F238E27FC236}">
                <a16:creationId xmlns:a16="http://schemas.microsoft.com/office/drawing/2014/main" id="{19ACFF5B-5A6C-4495-AD56-3041D1364A7E}"/>
              </a:ext>
            </a:extLst>
          </p:cNvPr>
          <p:cNvSpPr>
            <a:spLocks noGrp="1" noChangeArrowheads="1"/>
          </p:cNvSpPr>
          <p:nvPr>
            <p:ph idx="1"/>
          </p:nvPr>
        </p:nvSpPr>
        <p:spPr/>
        <p:txBody>
          <a:bodyPr/>
          <a:lstStyle/>
          <a:p>
            <a:r>
              <a:rPr lang="de-DE" altLang="de-DE"/>
              <a:t>OER Licence CC BY-SA except the logos and where otherwise stated e.g. images, photos, pictures.</a:t>
            </a:r>
          </a:p>
          <a:p>
            <a:r>
              <a:rPr lang="en-US" altLang="de-DE"/>
              <a:t>Blur effects of the image edges have been done by the author for Fashion DIET.</a:t>
            </a:r>
          </a:p>
          <a:p>
            <a:r>
              <a:rPr lang="en-US" altLang="de-DE"/>
              <a:t>A full citation of text and image sources is always given at the first mention of the authors in the notes beneath the slide, otherwise short citation in the text or on the slide.</a:t>
            </a:r>
            <a:endParaRPr lang="de-DE" altLang="de-DE"/>
          </a:p>
        </p:txBody>
      </p:sp>
      <p:sp>
        <p:nvSpPr>
          <p:cNvPr id="4" name="Fußzeilenplatzhalter 3">
            <a:extLst>
              <a:ext uri="{FF2B5EF4-FFF2-40B4-BE49-F238E27FC236}">
                <a16:creationId xmlns:a16="http://schemas.microsoft.com/office/drawing/2014/main" id="{8FF72448-D835-4F20-A600-355EF2B2A230}"/>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6362A7A2-EC70-45D4-88F1-360A99E8B206}"/>
              </a:ext>
            </a:extLst>
          </p:cNvPr>
          <p:cNvSpPr>
            <a:spLocks noGrp="1"/>
          </p:cNvSpPr>
          <p:nvPr>
            <p:ph type="sldNum" sz="quarter" idx="12"/>
          </p:nvPr>
        </p:nvSpPr>
        <p:spPr/>
        <p:txBody>
          <a:bodyPr/>
          <a:lstStyle/>
          <a:p>
            <a:pPr>
              <a:defRPr/>
            </a:pPr>
            <a:fld id="{111E2E75-2F6C-416A-9EFD-60F7FE8A63E1}" type="slidenum">
              <a:rPr lang="de-DE" altLang="de-DE" smtClean="0"/>
              <a:pPr>
                <a:defRPr/>
              </a:pPr>
              <a:t>49</a:t>
            </a:fld>
            <a:endParaRPr lang="de-DE" altLang="de-D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a:extLst>
              <a:ext uri="{FF2B5EF4-FFF2-40B4-BE49-F238E27FC236}">
                <a16:creationId xmlns:a16="http://schemas.microsoft.com/office/drawing/2014/main" id="{3BE78C8B-647C-4B63-9E06-675C6377376D}"/>
              </a:ext>
            </a:extLst>
          </p:cNvPr>
          <p:cNvSpPr>
            <a:spLocks noGrp="1" noChangeArrowheads="1"/>
          </p:cNvSpPr>
          <p:nvPr>
            <p:ph type="title"/>
          </p:nvPr>
        </p:nvSpPr>
        <p:spPr/>
        <p:txBody>
          <a:bodyPr/>
          <a:lstStyle/>
          <a:p>
            <a:pPr eaLnBrk="1" hangingPunct="1"/>
            <a:r>
              <a:rPr lang="de-DE" altLang="de-DE"/>
              <a:t>Target Dimensions of Sustainability</a:t>
            </a:r>
          </a:p>
        </p:txBody>
      </p:sp>
      <p:sp>
        <p:nvSpPr>
          <p:cNvPr id="4" name="Fußzeilenplatzhalter 3">
            <a:extLst>
              <a:ext uri="{FF2B5EF4-FFF2-40B4-BE49-F238E27FC236}">
                <a16:creationId xmlns:a16="http://schemas.microsoft.com/office/drawing/2014/main" id="{BD3347CE-1437-7F43-A795-EE238995F3A4}"/>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87D505EA-B50C-D74D-808B-C6810C08A78B}"/>
              </a:ext>
            </a:extLst>
          </p:cNvPr>
          <p:cNvSpPr>
            <a:spLocks noGrp="1"/>
          </p:cNvSpPr>
          <p:nvPr>
            <p:ph type="sldNum" sz="quarter" idx="12"/>
          </p:nvPr>
        </p:nvSpPr>
        <p:spPr/>
        <p:txBody>
          <a:bodyPr/>
          <a:lstStyle/>
          <a:p>
            <a:pPr>
              <a:defRPr/>
            </a:pPr>
            <a:fld id="{495540C4-A738-4FCB-B616-A0CFA63BA9A4}" type="slidenum">
              <a:rPr lang="de-DE" altLang="de-DE" smtClean="0"/>
              <a:pPr>
                <a:defRPr/>
              </a:pPr>
              <a:t>5</a:t>
            </a:fld>
            <a:endParaRPr lang="de-DE" altLang="de-DE"/>
          </a:p>
        </p:txBody>
      </p:sp>
      <p:graphicFrame>
        <p:nvGraphicFramePr>
          <p:cNvPr id="6" name="Inhaltsplatzhalter 14">
            <a:extLst>
              <a:ext uri="{FF2B5EF4-FFF2-40B4-BE49-F238E27FC236}">
                <a16:creationId xmlns:a16="http://schemas.microsoft.com/office/drawing/2014/main" id="{91F7EA4F-9712-4A10-84F7-6EE3F86D60CC}"/>
              </a:ext>
            </a:extLst>
          </p:cNvPr>
          <p:cNvGraphicFramePr>
            <a:graphicFrameLocks noGrp="1"/>
          </p:cNvGraphicFramePr>
          <p:nvPr>
            <p:ph idx="1"/>
          </p:nvPr>
        </p:nvGraphicFramePr>
        <p:xfrm>
          <a:off x="628650" y="1203598"/>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feld 6">
            <a:extLst>
              <a:ext uri="{FF2B5EF4-FFF2-40B4-BE49-F238E27FC236}">
                <a16:creationId xmlns:a16="http://schemas.microsoft.com/office/drawing/2014/main" id="{D65E6376-FFF0-40BF-9FE6-BC591E08DFBF}"/>
              </a:ext>
            </a:extLst>
          </p:cNvPr>
          <p:cNvSpPr txBox="1"/>
          <p:nvPr/>
        </p:nvSpPr>
        <p:spPr>
          <a:xfrm>
            <a:off x="412750" y="1617663"/>
            <a:ext cx="2719388" cy="64611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spAutoFit/>
          </a:bodyPr>
          <a:lstStyle/>
          <a:p>
            <a:pPr algn="ctr">
              <a:defRPr/>
            </a:pPr>
            <a:r>
              <a:rPr lang="en-US" dirty="0"/>
              <a:t>Preservation of the natural foundations of life </a:t>
            </a:r>
            <a:endParaRPr lang="de-DE" dirty="0"/>
          </a:p>
        </p:txBody>
      </p:sp>
      <p:sp>
        <p:nvSpPr>
          <p:cNvPr id="8" name="Textfeld 7">
            <a:extLst>
              <a:ext uri="{FF2B5EF4-FFF2-40B4-BE49-F238E27FC236}">
                <a16:creationId xmlns:a16="http://schemas.microsoft.com/office/drawing/2014/main" id="{5417DAE4-A03B-4EDA-98DF-579CAF98830C}"/>
              </a:ext>
            </a:extLst>
          </p:cNvPr>
          <p:cNvSpPr txBox="1"/>
          <p:nvPr/>
        </p:nvSpPr>
        <p:spPr>
          <a:xfrm>
            <a:off x="6588125" y="2354263"/>
            <a:ext cx="2232025" cy="1200150"/>
          </a:xfrm>
          <a:prstGeom prst="rect">
            <a:avLst/>
          </a:prstGeom>
          <a:ln/>
        </p:spPr>
        <p:style>
          <a:lnRef idx="0">
            <a:schemeClr val="accent4"/>
          </a:lnRef>
          <a:fillRef idx="3">
            <a:schemeClr val="accent4"/>
          </a:fillRef>
          <a:effectRef idx="3">
            <a:schemeClr val="accent4"/>
          </a:effectRef>
          <a:fontRef idx="minor">
            <a:schemeClr val="lt1"/>
          </a:fontRef>
        </p:style>
        <p:txBody>
          <a:bodyPr>
            <a:spAutoFit/>
          </a:bodyPr>
          <a:lstStyle/>
          <a:p>
            <a:pPr algn="ctr">
              <a:defRPr/>
            </a:pPr>
            <a:r>
              <a:rPr lang="en-US" dirty="0"/>
              <a:t>Equality and equal rights, opportunity of a fulfilling life, right to human dignity for all</a:t>
            </a:r>
            <a:endParaRPr lang="de-DE" dirty="0"/>
          </a:p>
        </p:txBody>
      </p:sp>
      <p:sp>
        <p:nvSpPr>
          <p:cNvPr id="9" name="Textfeld 8">
            <a:extLst>
              <a:ext uri="{FF2B5EF4-FFF2-40B4-BE49-F238E27FC236}">
                <a16:creationId xmlns:a16="http://schemas.microsoft.com/office/drawing/2014/main" id="{95CAC277-ED20-4FA4-8ACF-EEFE00CC0942}"/>
              </a:ext>
            </a:extLst>
          </p:cNvPr>
          <p:cNvSpPr txBox="1"/>
          <p:nvPr/>
        </p:nvSpPr>
        <p:spPr>
          <a:xfrm>
            <a:off x="412750" y="3074988"/>
            <a:ext cx="2160588" cy="646112"/>
          </a:xfrm>
          <a:prstGeom prst="rect">
            <a:avLst/>
          </a:prstGeom>
          <a:ln/>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n-US" dirty="0"/>
              <a:t>Satisfaction of needs and prosperity for all</a:t>
            </a:r>
            <a:endParaRPr lang="de-DE" dirty="0"/>
          </a:p>
        </p:txBody>
      </p:sp>
      <p:sp>
        <p:nvSpPr>
          <p:cNvPr id="19465" name="Textfeld 20">
            <a:extLst>
              <a:ext uri="{FF2B5EF4-FFF2-40B4-BE49-F238E27FC236}">
                <a16:creationId xmlns:a16="http://schemas.microsoft.com/office/drawing/2014/main" id="{5333D428-96F2-46D5-B656-A9C437017616}"/>
              </a:ext>
            </a:extLst>
          </p:cNvPr>
          <p:cNvSpPr txBox="1">
            <a:spLocks noChangeArrowheads="1"/>
          </p:cNvSpPr>
          <p:nvPr/>
        </p:nvSpPr>
        <p:spPr bwMode="auto">
          <a:xfrm>
            <a:off x="7061200" y="4316413"/>
            <a:ext cx="1758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CC0 Grundmeier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el 1">
            <a:extLst>
              <a:ext uri="{FF2B5EF4-FFF2-40B4-BE49-F238E27FC236}">
                <a16:creationId xmlns:a16="http://schemas.microsoft.com/office/drawing/2014/main" id="{98C75CFD-DE51-4726-8FDB-84E546E4E507}"/>
              </a:ext>
            </a:extLst>
          </p:cNvPr>
          <p:cNvSpPr>
            <a:spLocks noGrp="1" noChangeArrowheads="1"/>
          </p:cNvSpPr>
          <p:nvPr>
            <p:ph type="title"/>
          </p:nvPr>
        </p:nvSpPr>
        <p:spPr/>
        <p:txBody>
          <a:bodyPr/>
          <a:lstStyle/>
          <a:p>
            <a:r>
              <a:rPr lang="de-DE" altLang="de-DE"/>
              <a:t>Contact</a:t>
            </a:r>
          </a:p>
        </p:txBody>
      </p:sp>
      <p:sp>
        <p:nvSpPr>
          <p:cNvPr id="103427" name="Inhaltsplatzhalter 2">
            <a:extLst>
              <a:ext uri="{FF2B5EF4-FFF2-40B4-BE49-F238E27FC236}">
                <a16:creationId xmlns:a16="http://schemas.microsoft.com/office/drawing/2014/main" id="{C8B682E2-8A72-4B28-A1AA-FF97DD8111C4}"/>
              </a:ext>
            </a:extLst>
          </p:cNvPr>
          <p:cNvSpPr>
            <a:spLocks noGrp="1" noChangeArrowheads="1"/>
          </p:cNvSpPr>
          <p:nvPr>
            <p:ph idx="1"/>
          </p:nvPr>
        </p:nvSpPr>
        <p:spPr/>
        <p:txBody>
          <a:bodyPr/>
          <a:lstStyle/>
          <a:p>
            <a:pPr marL="0" indent="0">
              <a:buFont typeface="Arial" panose="020B0604020202020204" pitchFamily="34" charset="0"/>
              <a:buNone/>
            </a:pPr>
            <a:r>
              <a:rPr lang="de-DE" altLang="de-DE"/>
              <a:t>University of Education Freiburg</a:t>
            </a:r>
          </a:p>
          <a:p>
            <a:pPr marL="0" indent="0">
              <a:buFont typeface="Arial" panose="020B0604020202020204" pitchFamily="34" charset="0"/>
              <a:buNone/>
            </a:pPr>
            <a:r>
              <a:rPr lang="de-DE" altLang="de-DE"/>
              <a:t>Institute of Everyday Culture, Sports and Health</a:t>
            </a:r>
          </a:p>
          <a:p>
            <a:pPr marL="0" indent="0">
              <a:buFont typeface="Arial" panose="020B0604020202020204" pitchFamily="34" charset="0"/>
              <a:buNone/>
            </a:pPr>
            <a:r>
              <a:rPr lang="de-DE" altLang="de-DE"/>
              <a:t>Department Fashion and Textile</a:t>
            </a:r>
          </a:p>
          <a:p>
            <a:pPr marL="0" indent="0">
              <a:buFont typeface="Arial" panose="020B0604020202020204" pitchFamily="34" charset="0"/>
              <a:buNone/>
            </a:pPr>
            <a:r>
              <a:rPr lang="de-DE" altLang="de-DE"/>
              <a:t>Prof. Dr. Anne-Marie Grundmeier</a:t>
            </a:r>
          </a:p>
          <a:p>
            <a:pPr marL="0" indent="0">
              <a:buFont typeface="Arial" panose="020B0604020202020204" pitchFamily="34" charset="0"/>
              <a:buNone/>
            </a:pPr>
            <a:r>
              <a:rPr lang="de-DE" altLang="de-DE"/>
              <a:t>E-Mail: grundmeier@ph-freiburg.de</a:t>
            </a:r>
          </a:p>
        </p:txBody>
      </p:sp>
      <p:sp>
        <p:nvSpPr>
          <p:cNvPr id="4" name="Fußzeilenplatzhalter 3">
            <a:extLst>
              <a:ext uri="{FF2B5EF4-FFF2-40B4-BE49-F238E27FC236}">
                <a16:creationId xmlns:a16="http://schemas.microsoft.com/office/drawing/2014/main" id="{A6FAAF7F-A0FD-492B-930C-6F2308D7BDE2}"/>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031395D4-C882-4E9D-AD10-7377BE5420EE}"/>
              </a:ext>
            </a:extLst>
          </p:cNvPr>
          <p:cNvSpPr>
            <a:spLocks noGrp="1"/>
          </p:cNvSpPr>
          <p:nvPr>
            <p:ph type="sldNum" sz="quarter" idx="12"/>
          </p:nvPr>
        </p:nvSpPr>
        <p:spPr/>
        <p:txBody>
          <a:bodyPr/>
          <a:lstStyle/>
          <a:p>
            <a:pPr>
              <a:defRPr/>
            </a:pPr>
            <a:fld id="{D050FF5C-A71C-49AA-9179-18DD2E922648}" type="slidenum">
              <a:rPr lang="de-DE" altLang="de-DE" smtClean="0"/>
              <a:pPr>
                <a:defRPr/>
              </a:pPr>
              <a:t>50</a:t>
            </a:fld>
            <a:endParaRPr lang="de-DE" altLang="de-D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uppieren 17">
            <a:extLst>
              <a:ext uri="{FF2B5EF4-FFF2-40B4-BE49-F238E27FC236}">
                <a16:creationId xmlns:a16="http://schemas.microsoft.com/office/drawing/2014/main" id="{3C25F7A6-81C5-408F-99FA-6C8CCA3A157E}"/>
              </a:ext>
            </a:extLst>
          </p:cNvPr>
          <p:cNvGrpSpPr>
            <a:grpSpLocks/>
          </p:cNvGrpSpPr>
          <p:nvPr/>
        </p:nvGrpSpPr>
        <p:grpSpPr bwMode="auto">
          <a:xfrm>
            <a:off x="6067425" y="1187450"/>
            <a:ext cx="2897188" cy="2897188"/>
            <a:chOff x="-855787" y="0"/>
            <a:chExt cx="2896939" cy="2896939"/>
          </a:xfrm>
        </p:grpSpPr>
        <p:sp>
          <p:nvSpPr>
            <p:cNvPr id="19" name="Ellipse 18">
              <a:extLst>
                <a:ext uri="{FF2B5EF4-FFF2-40B4-BE49-F238E27FC236}">
                  <a16:creationId xmlns:a16="http://schemas.microsoft.com/office/drawing/2014/main" id="{55B3422E-6252-419B-B9D6-F2B893053171}"/>
                </a:ext>
              </a:extLst>
            </p:cNvPr>
            <p:cNvSpPr/>
            <p:nvPr/>
          </p:nvSpPr>
          <p:spPr>
            <a:xfrm>
              <a:off x="-855787" y="0"/>
              <a:ext cx="2896939" cy="2896939"/>
            </a:xfrm>
            <a:prstGeom prst="ellipse">
              <a:avLst/>
            </a:prstGeom>
            <a:solidFill>
              <a:srgbClr val="92D050">
                <a:alpha val="5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Ellipse 4">
              <a:extLst>
                <a:ext uri="{FF2B5EF4-FFF2-40B4-BE49-F238E27FC236}">
                  <a16:creationId xmlns:a16="http://schemas.microsoft.com/office/drawing/2014/main" id="{AE5CF6BE-7CC5-45C6-895B-382506F2290A}"/>
                </a:ext>
              </a:extLst>
            </p:cNvPr>
            <p:cNvSpPr txBox="1"/>
            <p:nvPr/>
          </p:nvSpPr>
          <p:spPr>
            <a:xfrm>
              <a:off x="69646" y="144451"/>
              <a:ext cx="1012738" cy="434938"/>
            </a:xfrm>
            <a:prstGeom prst="rect">
              <a:avLst/>
            </a:prstGeom>
          </p:spPr>
          <p:style>
            <a:lnRef idx="0">
              <a:scrgbClr r="0" g="0" b="0"/>
            </a:lnRef>
            <a:fillRef idx="0">
              <a:scrgbClr r="0" g="0" b="0"/>
            </a:fillRef>
            <a:effectRef idx="0">
              <a:scrgbClr r="0" g="0" b="0"/>
            </a:effectRef>
            <a:fontRef idx="minor">
              <a:schemeClr val="lt1"/>
            </a:fontRef>
          </p:style>
          <p:txBody>
            <a:bodyPr lIns="99568" tIns="99568" rIns="99568" bIns="99568" spcCol="1270" anchor="ctr"/>
            <a:lstStyle/>
            <a:p>
              <a:pPr algn="ctr" defTabSz="622300">
                <a:lnSpc>
                  <a:spcPct val="90000"/>
                </a:lnSpc>
                <a:spcAft>
                  <a:spcPct val="35000"/>
                </a:spcAft>
                <a:defRPr/>
              </a:pPr>
              <a:r>
                <a:rPr lang="de-DE" sz="1400" dirty="0">
                  <a:solidFill>
                    <a:schemeClr val="tx1"/>
                  </a:solidFill>
                </a:rPr>
                <a:t>Global  Ecosystem</a:t>
              </a:r>
            </a:p>
          </p:txBody>
        </p:sp>
      </p:grpSp>
      <p:sp>
        <p:nvSpPr>
          <p:cNvPr id="21507" name="Titel 1">
            <a:extLst>
              <a:ext uri="{FF2B5EF4-FFF2-40B4-BE49-F238E27FC236}">
                <a16:creationId xmlns:a16="http://schemas.microsoft.com/office/drawing/2014/main" id="{328B2ED6-C940-4C8A-AF6D-527FFBB93D4C}"/>
              </a:ext>
            </a:extLst>
          </p:cNvPr>
          <p:cNvSpPr>
            <a:spLocks noGrp="1" noChangeArrowheads="1"/>
          </p:cNvSpPr>
          <p:nvPr>
            <p:ph type="title"/>
          </p:nvPr>
        </p:nvSpPr>
        <p:spPr/>
        <p:txBody>
          <a:bodyPr/>
          <a:lstStyle/>
          <a:p>
            <a:r>
              <a:rPr lang="de-DE" altLang="de-DE"/>
              <a:t>Priority Model of Sustainability</a:t>
            </a:r>
          </a:p>
        </p:txBody>
      </p:sp>
      <p:sp>
        <p:nvSpPr>
          <p:cNvPr id="21508" name="Inhaltsplatzhalter 2">
            <a:extLst>
              <a:ext uri="{FF2B5EF4-FFF2-40B4-BE49-F238E27FC236}">
                <a16:creationId xmlns:a16="http://schemas.microsoft.com/office/drawing/2014/main" id="{022C70B8-4A9C-48CD-AF12-B2BCEDBF8EA3}"/>
              </a:ext>
            </a:extLst>
          </p:cNvPr>
          <p:cNvSpPr>
            <a:spLocks noGrp="1" noChangeArrowheads="1"/>
          </p:cNvSpPr>
          <p:nvPr>
            <p:ph idx="1"/>
          </p:nvPr>
        </p:nvSpPr>
        <p:spPr>
          <a:xfrm>
            <a:off x="628650" y="1370013"/>
            <a:ext cx="5743575" cy="3262312"/>
          </a:xfrm>
        </p:spPr>
        <p:txBody>
          <a:bodyPr/>
          <a:lstStyle/>
          <a:p>
            <a:pPr eaLnBrk="1" hangingPunct="1"/>
            <a:r>
              <a:rPr lang="en-US" altLang="de-DE" sz="2000" dirty="0"/>
              <a:t>It is being </a:t>
            </a:r>
            <a:r>
              <a:rPr lang="en-US" altLang="de-DE" sz="2000" dirty="0" err="1"/>
              <a:t>criticised</a:t>
            </a:r>
            <a:r>
              <a:rPr lang="en-US" altLang="de-DE" sz="2000" dirty="0"/>
              <a:t> that the three-circle model represents economic, ecological and social sustainability as being of equal importance to each other.</a:t>
            </a:r>
            <a:endParaRPr lang="de-DE" altLang="de-DE" sz="2000" dirty="0"/>
          </a:p>
          <a:p>
            <a:pPr eaLnBrk="1" hangingPunct="1"/>
            <a:r>
              <a:rPr lang="en-US" altLang="de-DE" sz="2000" dirty="0"/>
              <a:t>In fact, the goal of ecological sustainability should be given priority since the protection of natural living conditions is the basic prerequisite for economic and social stability in the sense of the priority model: ecology before social justice and economic efficiency. </a:t>
            </a:r>
            <a:endParaRPr lang="de-DE" altLang="de-DE" sz="2000" dirty="0"/>
          </a:p>
        </p:txBody>
      </p:sp>
      <p:sp>
        <p:nvSpPr>
          <p:cNvPr id="4" name="Fußzeilenplatzhalter 3">
            <a:extLst>
              <a:ext uri="{FF2B5EF4-FFF2-40B4-BE49-F238E27FC236}">
                <a16:creationId xmlns:a16="http://schemas.microsoft.com/office/drawing/2014/main" id="{17117271-DD4C-4797-A732-8B2EF7F3F9A9}"/>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0736AB2F-C58D-429A-A876-AEB0DF5ED7AB}"/>
              </a:ext>
            </a:extLst>
          </p:cNvPr>
          <p:cNvSpPr>
            <a:spLocks noGrp="1"/>
          </p:cNvSpPr>
          <p:nvPr>
            <p:ph type="sldNum" sz="quarter" idx="12"/>
          </p:nvPr>
        </p:nvSpPr>
        <p:spPr/>
        <p:txBody>
          <a:bodyPr/>
          <a:lstStyle/>
          <a:p>
            <a:pPr>
              <a:defRPr/>
            </a:pPr>
            <a:fld id="{72A8C58B-990E-4996-8723-29E1EC1E6E13}" type="slidenum">
              <a:rPr lang="de-DE" altLang="de-DE" smtClean="0"/>
              <a:pPr>
                <a:defRPr/>
              </a:pPr>
              <a:t>6</a:t>
            </a:fld>
            <a:endParaRPr lang="de-DE" altLang="de-DE"/>
          </a:p>
        </p:txBody>
      </p:sp>
      <p:grpSp>
        <p:nvGrpSpPr>
          <p:cNvPr id="21511" name="Gruppieren 5">
            <a:extLst>
              <a:ext uri="{FF2B5EF4-FFF2-40B4-BE49-F238E27FC236}">
                <a16:creationId xmlns:a16="http://schemas.microsoft.com/office/drawing/2014/main" id="{0D45AE24-DB3B-427B-A1D5-4F72DB2DD28B}"/>
              </a:ext>
            </a:extLst>
          </p:cNvPr>
          <p:cNvGrpSpPr>
            <a:grpSpLocks/>
          </p:cNvGrpSpPr>
          <p:nvPr/>
        </p:nvGrpSpPr>
        <p:grpSpPr bwMode="auto">
          <a:xfrm>
            <a:off x="6443663" y="1911350"/>
            <a:ext cx="2173287" cy="2173288"/>
            <a:chOff x="857863" y="724234"/>
            <a:chExt cx="2172704" cy="2172704"/>
          </a:xfrm>
        </p:grpSpPr>
        <p:sp>
          <p:nvSpPr>
            <p:cNvPr id="11" name="Ellipse 4">
              <a:extLst>
                <a:ext uri="{FF2B5EF4-FFF2-40B4-BE49-F238E27FC236}">
                  <a16:creationId xmlns:a16="http://schemas.microsoft.com/office/drawing/2014/main" id="{6CE38808-1F88-4C63-AD40-43EDB975C6D8}"/>
                </a:ext>
              </a:extLst>
            </p:cNvPr>
            <p:cNvSpPr txBox="1"/>
            <p:nvPr/>
          </p:nvSpPr>
          <p:spPr>
            <a:xfrm>
              <a:off x="1438732" y="860722"/>
              <a:ext cx="1010966" cy="406291"/>
            </a:xfrm>
            <a:prstGeom prst="rect">
              <a:avLst/>
            </a:prstGeom>
          </p:spPr>
          <p:style>
            <a:lnRef idx="0">
              <a:scrgbClr r="0" g="0" b="0"/>
            </a:lnRef>
            <a:fillRef idx="0">
              <a:scrgbClr r="0" g="0" b="0"/>
            </a:fillRef>
            <a:effectRef idx="0">
              <a:scrgbClr r="0" g="0" b="0"/>
            </a:effectRef>
            <a:fontRef idx="minor">
              <a:schemeClr val="lt1"/>
            </a:fontRef>
          </p:style>
          <p:txBody>
            <a:bodyPr lIns="99568" tIns="99568" rIns="99568" bIns="99568" spcCol="1270" anchor="ctr"/>
            <a:lstStyle/>
            <a:p>
              <a:pPr algn="ctr" defTabSz="622300">
                <a:lnSpc>
                  <a:spcPct val="90000"/>
                </a:lnSpc>
                <a:spcAft>
                  <a:spcPct val="35000"/>
                </a:spcAft>
                <a:defRPr/>
              </a:pPr>
              <a:r>
                <a:rPr lang="de-DE" sz="1400" dirty="0">
                  <a:solidFill>
                    <a:schemeClr val="tx1"/>
                  </a:solidFill>
                </a:rPr>
                <a:t>Society</a:t>
              </a:r>
            </a:p>
          </p:txBody>
        </p:sp>
        <p:sp>
          <p:nvSpPr>
            <p:cNvPr id="10" name="Ellipse 9">
              <a:extLst>
                <a:ext uri="{FF2B5EF4-FFF2-40B4-BE49-F238E27FC236}">
                  <a16:creationId xmlns:a16="http://schemas.microsoft.com/office/drawing/2014/main" id="{1CA4A02F-CA81-477C-AD02-415D08F5D72A}"/>
                </a:ext>
              </a:extLst>
            </p:cNvPr>
            <p:cNvSpPr/>
            <p:nvPr/>
          </p:nvSpPr>
          <p:spPr>
            <a:xfrm>
              <a:off x="857863" y="724234"/>
              <a:ext cx="2172704" cy="2172704"/>
            </a:xfrm>
            <a:prstGeom prst="ellipse">
              <a:avLst/>
            </a:prstGeom>
            <a:solidFill>
              <a:schemeClr val="accent1">
                <a:hueOff val="0"/>
                <a:satOff val="0"/>
                <a:lumOff val="0"/>
                <a:alpha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grpSp>
        <p:nvGrpSpPr>
          <p:cNvPr id="21512" name="Gruppieren 6">
            <a:extLst>
              <a:ext uri="{FF2B5EF4-FFF2-40B4-BE49-F238E27FC236}">
                <a16:creationId xmlns:a16="http://schemas.microsoft.com/office/drawing/2014/main" id="{D5752BAA-6BB4-49CA-A363-E860F3EC7E7E}"/>
              </a:ext>
            </a:extLst>
          </p:cNvPr>
          <p:cNvGrpSpPr>
            <a:grpSpLocks/>
          </p:cNvGrpSpPr>
          <p:nvPr/>
        </p:nvGrpSpPr>
        <p:grpSpPr bwMode="auto">
          <a:xfrm>
            <a:off x="6804025" y="2635250"/>
            <a:ext cx="1449388" cy="1449388"/>
            <a:chOff x="1219981" y="1448469"/>
            <a:chExt cx="1448469" cy="1448469"/>
          </a:xfrm>
        </p:grpSpPr>
        <p:sp>
          <p:nvSpPr>
            <p:cNvPr id="8" name="Ellipse 7">
              <a:extLst>
                <a:ext uri="{FF2B5EF4-FFF2-40B4-BE49-F238E27FC236}">
                  <a16:creationId xmlns:a16="http://schemas.microsoft.com/office/drawing/2014/main" id="{9877C81E-CDE7-48B8-AACC-57060E21072F}"/>
                </a:ext>
              </a:extLst>
            </p:cNvPr>
            <p:cNvSpPr/>
            <p:nvPr/>
          </p:nvSpPr>
          <p:spPr>
            <a:xfrm>
              <a:off x="1219981" y="1448469"/>
              <a:ext cx="1448469" cy="1448469"/>
            </a:xfrm>
            <a:prstGeom prst="ellipse">
              <a:avLst/>
            </a:prstGeom>
            <a:solidFill>
              <a:srgbClr val="FFFF00">
                <a:alpha val="5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Ellipse 6">
              <a:extLst>
                <a:ext uri="{FF2B5EF4-FFF2-40B4-BE49-F238E27FC236}">
                  <a16:creationId xmlns:a16="http://schemas.microsoft.com/office/drawing/2014/main" id="{224809B4-C11F-4727-8FAD-3123FCEE7146}"/>
                </a:ext>
              </a:extLst>
            </p:cNvPr>
            <p:cNvSpPr txBox="1"/>
            <p:nvPr/>
          </p:nvSpPr>
          <p:spPr>
            <a:xfrm>
              <a:off x="1432571" y="1810190"/>
              <a:ext cx="1023289" cy="725028"/>
            </a:xfrm>
            <a:prstGeom prst="rect">
              <a:avLst/>
            </a:prstGeom>
          </p:spPr>
          <p:style>
            <a:lnRef idx="0">
              <a:scrgbClr r="0" g="0" b="0"/>
            </a:lnRef>
            <a:fillRef idx="0">
              <a:scrgbClr r="0" g="0" b="0"/>
            </a:fillRef>
            <a:effectRef idx="0">
              <a:scrgbClr r="0" g="0" b="0"/>
            </a:effectRef>
            <a:fontRef idx="minor">
              <a:schemeClr val="lt1"/>
            </a:fontRef>
          </p:style>
          <p:txBody>
            <a:bodyPr lIns="99568" tIns="99568" rIns="99568" bIns="99568" spcCol="1270" anchor="ctr"/>
            <a:lstStyle/>
            <a:p>
              <a:pPr algn="ctr" defTabSz="622300">
                <a:lnSpc>
                  <a:spcPct val="90000"/>
                </a:lnSpc>
                <a:spcAft>
                  <a:spcPct val="35000"/>
                </a:spcAft>
                <a:defRPr/>
              </a:pPr>
              <a:r>
                <a:rPr lang="de-DE" sz="1400" dirty="0">
                  <a:solidFill>
                    <a:schemeClr val="tx1"/>
                  </a:solidFill>
                </a:rPr>
                <a:t>Economy</a:t>
              </a:r>
            </a:p>
          </p:txBody>
        </p:sp>
      </p:grpSp>
      <p:sp>
        <p:nvSpPr>
          <p:cNvPr id="21513" name="Textfeld 20">
            <a:extLst>
              <a:ext uri="{FF2B5EF4-FFF2-40B4-BE49-F238E27FC236}">
                <a16:creationId xmlns:a16="http://schemas.microsoft.com/office/drawing/2014/main" id="{B6FFB7AC-D7FB-44FF-A98A-D4F6633BD8AF}"/>
              </a:ext>
            </a:extLst>
          </p:cNvPr>
          <p:cNvSpPr txBox="1">
            <a:spLocks noChangeArrowheads="1"/>
          </p:cNvSpPr>
          <p:nvPr/>
        </p:nvSpPr>
        <p:spPr bwMode="auto">
          <a:xfrm rot="-5400000">
            <a:off x="8258175" y="2409825"/>
            <a:ext cx="15557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000"/>
              <a:t>CC0 Grundmeier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5034986C-8E48-4B51-ACD7-A59BAE6DFC06}"/>
              </a:ext>
            </a:extLst>
          </p:cNvPr>
          <p:cNvSpPr>
            <a:spLocks noGrp="1" noChangeArrowheads="1"/>
          </p:cNvSpPr>
          <p:nvPr>
            <p:ph type="title"/>
          </p:nvPr>
        </p:nvSpPr>
        <p:spPr/>
        <p:txBody>
          <a:bodyPr/>
          <a:lstStyle/>
          <a:p>
            <a:r>
              <a:rPr lang="en-US" altLang="de-DE"/>
              <a:t>Weighted Pillar Model of Sustainability</a:t>
            </a:r>
            <a:endParaRPr lang="de-DE" altLang="de-DE"/>
          </a:p>
        </p:txBody>
      </p:sp>
      <p:sp>
        <p:nvSpPr>
          <p:cNvPr id="23555" name="Inhaltsplatzhalter 2">
            <a:extLst>
              <a:ext uri="{FF2B5EF4-FFF2-40B4-BE49-F238E27FC236}">
                <a16:creationId xmlns:a16="http://schemas.microsoft.com/office/drawing/2014/main" id="{6FE82258-96C7-498C-87D3-409F00128127}"/>
              </a:ext>
            </a:extLst>
          </p:cNvPr>
          <p:cNvSpPr>
            <a:spLocks noGrp="1" noChangeArrowheads="1"/>
          </p:cNvSpPr>
          <p:nvPr>
            <p:ph idx="1"/>
          </p:nvPr>
        </p:nvSpPr>
        <p:spPr>
          <a:xfrm>
            <a:off x="628650" y="1370013"/>
            <a:ext cx="3424238" cy="3262312"/>
          </a:xfrm>
        </p:spPr>
        <p:txBody>
          <a:bodyPr/>
          <a:lstStyle/>
          <a:p>
            <a:r>
              <a:rPr lang="en-US" altLang="de-DE" dirty="0"/>
              <a:t>Pillar model according to </a:t>
            </a:r>
            <a:r>
              <a:rPr lang="en-US" altLang="de-DE" dirty="0" err="1"/>
              <a:t>Stahlmann</a:t>
            </a:r>
            <a:r>
              <a:rPr lang="en-US" altLang="de-DE" dirty="0"/>
              <a:t> (2008), in which ecology with natural resources and the climate provide the basis.</a:t>
            </a:r>
          </a:p>
          <a:p>
            <a:r>
              <a:rPr lang="en-US" altLang="de-DE" dirty="0"/>
              <a:t>The culture pillar stands for a </a:t>
            </a:r>
            <a:r>
              <a:rPr lang="en-US" altLang="de-DE" i="1" dirty="0"/>
              <a:t>culture of sustainability </a:t>
            </a:r>
            <a:r>
              <a:rPr lang="en-US" altLang="de-DE" dirty="0"/>
              <a:t>without an overexploitation the planet.</a:t>
            </a:r>
            <a:endParaRPr lang="de-DE" altLang="de-DE" dirty="0"/>
          </a:p>
        </p:txBody>
      </p:sp>
      <p:sp>
        <p:nvSpPr>
          <p:cNvPr id="4" name="Fußzeilenplatzhalter 3">
            <a:extLst>
              <a:ext uri="{FF2B5EF4-FFF2-40B4-BE49-F238E27FC236}">
                <a16:creationId xmlns:a16="http://schemas.microsoft.com/office/drawing/2014/main" id="{F12E59D6-B070-4127-B95B-80E33D59DD42}"/>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F2B0AB33-5317-4078-A2AA-3F8F821216C4}"/>
              </a:ext>
            </a:extLst>
          </p:cNvPr>
          <p:cNvSpPr>
            <a:spLocks noGrp="1"/>
          </p:cNvSpPr>
          <p:nvPr>
            <p:ph type="sldNum" sz="quarter" idx="12"/>
          </p:nvPr>
        </p:nvSpPr>
        <p:spPr/>
        <p:txBody>
          <a:bodyPr/>
          <a:lstStyle/>
          <a:p>
            <a:pPr>
              <a:defRPr/>
            </a:pPr>
            <a:fld id="{99004239-A8AD-4561-AFA3-7FED6A59C3F6}" type="slidenum">
              <a:rPr lang="de-DE" altLang="de-DE" smtClean="0"/>
              <a:pPr>
                <a:defRPr/>
              </a:pPr>
              <a:t>7</a:t>
            </a:fld>
            <a:endParaRPr lang="de-DE" altLang="de-DE"/>
          </a:p>
        </p:txBody>
      </p:sp>
      <p:grpSp>
        <p:nvGrpSpPr>
          <p:cNvPr id="23558" name="Gruppieren 1">
            <a:extLst>
              <a:ext uri="{FF2B5EF4-FFF2-40B4-BE49-F238E27FC236}">
                <a16:creationId xmlns:a16="http://schemas.microsoft.com/office/drawing/2014/main" id="{C1E22656-F7B9-4010-80A3-828C95882F6D}"/>
              </a:ext>
            </a:extLst>
          </p:cNvPr>
          <p:cNvGrpSpPr>
            <a:grpSpLocks/>
          </p:cNvGrpSpPr>
          <p:nvPr/>
        </p:nvGrpSpPr>
        <p:grpSpPr bwMode="auto">
          <a:xfrm>
            <a:off x="4794250" y="1284288"/>
            <a:ext cx="3713163" cy="3043237"/>
            <a:chOff x="4794250" y="1284288"/>
            <a:chExt cx="3713163" cy="3043237"/>
          </a:xfrm>
        </p:grpSpPr>
        <p:sp>
          <p:nvSpPr>
            <p:cNvPr id="6" name="Rechteck 5">
              <a:extLst>
                <a:ext uri="{FF2B5EF4-FFF2-40B4-BE49-F238E27FC236}">
                  <a16:creationId xmlns:a16="http://schemas.microsoft.com/office/drawing/2014/main" id="{386B6166-D06E-4BB6-A7DA-F42CA9CA1CA9}"/>
                </a:ext>
              </a:extLst>
            </p:cNvPr>
            <p:cNvSpPr/>
            <p:nvPr/>
          </p:nvSpPr>
          <p:spPr>
            <a:xfrm>
              <a:off x="4794250" y="3848100"/>
              <a:ext cx="3713163" cy="4794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600" dirty="0"/>
                <a:t>Ecology (Natural Resources &amp; Climate)</a:t>
              </a:r>
            </a:p>
          </p:txBody>
        </p:sp>
        <p:sp>
          <p:nvSpPr>
            <p:cNvPr id="7" name="Rechteck 6">
              <a:extLst>
                <a:ext uri="{FF2B5EF4-FFF2-40B4-BE49-F238E27FC236}">
                  <a16:creationId xmlns:a16="http://schemas.microsoft.com/office/drawing/2014/main" id="{6E688E77-BDE2-4181-97ED-7FF58EFEE720}"/>
                </a:ext>
              </a:extLst>
            </p:cNvPr>
            <p:cNvSpPr/>
            <p:nvPr/>
          </p:nvSpPr>
          <p:spPr>
            <a:xfrm>
              <a:off x="5010150" y="3632200"/>
              <a:ext cx="792163" cy="21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a:extLst>
                <a:ext uri="{FF2B5EF4-FFF2-40B4-BE49-F238E27FC236}">
                  <a16:creationId xmlns:a16="http://schemas.microsoft.com/office/drawing/2014/main" id="{23FEFF95-BDA1-498D-8507-CFF5CF5403BD}"/>
                </a:ext>
              </a:extLst>
            </p:cNvPr>
            <p:cNvSpPr/>
            <p:nvPr/>
          </p:nvSpPr>
          <p:spPr>
            <a:xfrm>
              <a:off x="6254750" y="3632200"/>
              <a:ext cx="792163" cy="2095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a:extLst>
                <a:ext uri="{FF2B5EF4-FFF2-40B4-BE49-F238E27FC236}">
                  <a16:creationId xmlns:a16="http://schemas.microsoft.com/office/drawing/2014/main" id="{CA976709-3364-436E-969B-C7508BCAA061}"/>
                </a:ext>
              </a:extLst>
            </p:cNvPr>
            <p:cNvSpPr/>
            <p:nvPr/>
          </p:nvSpPr>
          <p:spPr>
            <a:xfrm>
              <a:off x="7531100" y="3632200"/>
              <a:ext cx="792163" cy="2095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Rechteck 9">
              <a:extLst>
                <a:ext uri="{FF2B5EF4-FFF2-40B4-BE49-F238E27FC236}">
                  <a16:creationId xmlns:a16="http://schemas.microsoft.com/office/drawing/2014/main" id="{B05916DE-4C27-4837-8BE0-B5988FC92D44}"/>
                </a:ext>
              </a:extLst>
            </p:cNvPr>
            <p:cNvSpPr/>
            <p:nvPr/>
          </p:nvSpPr>
          <p:spPr>
            <a:xfrm>
              <a:off x="5226050" y="2132013"/>
              <a:ext cx="360363" cy="15160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1" name="Rechteck 10">
              <a:extLst>
                <a:ext uri="{FF2B5EF4-FFF2-40B4-BE49-F238E27FC236}">
                  <a16:creationId xmlns:a16="http://schemas.microsoft.com/office/drawing/2014/main" id="{22777F58-0A0C-4CD0-ADDB-292EB3F562F7}"/>
                </a:ext>
              </a:extLst>
            </p:cNvPr>
            <p:cNvSpPr/>
            <p:nvPr/>
          </p:nvSpPr>
          <p:spPr>
            <a:xfrm>
              <a:off x="6450013" y="2198688"/>
              <a:ext cx="360362" cy="14335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2" name="Rechteck 11">
              <a:extLst>
                <a:ext uri="{FF2B5EF4-FFF2-40B4-BE49-F238E27FC236}">
                  <a16:creationId xmlns:a16="http://schemas.microsoft.com/office/drawing/2014/main" id="{6286F633-B205-4AB7-9BAD-40F566DC2894}"/>
                </a:ext>
              </a:extLst>
            </p:cNvPr>
            <p:cNvSpPr/>
            <p:nvPr/>
          </p:nvSpPr>
          <p:spPr>
            <a:xfrm>
              <a:off x="7820025" y="2190750"/>
              <a:ext cx="358775" cy="14335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 name="Rechteck 12">
              <a:extLst>
                <a:ext uri="{FF2B5EF4-FFF2-40B4-BE49-F238E27FC236}">
                  <a16:creationId xmlns:a16="http://schemas.microsoft.com/office/drawing/2014/main" id="{93DB0361-BD22-405C-89F3-3B44668AD90B}"/>
                </a:ext>
              </a:extLst>
            </p:cNvPr>
            <p:cNvSpPr/>
            <p:nvPr/>
          </p:nvSpPr>
          <p:spPr>
            <a:xfrm>
              <a:off x="5081588" y="2032000"/>
              <a:ext cx="649287" cy="1508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4" name="Rechteck 13">
              <a:extLst>
                <a:ext uri="{FF2B5EF4-FFF2-40B4-BE49-F238E27FC236}">
                  <a16:creationId xmlns:a16="http://schemas.microsoft.com/office/drawing/2014/main" id="{8EE49A1D-207A-47D0-9A18-66E399938F7E}"/>
                </a:ext>
              </a:extLst>
            </p:cNvPr>
            <p:cNvSpPr/>
            <p:nvPr/>
          </p:nvSpPr>
          <p:spPr>
            <a:xfrm>
              <a:off x="6303963" y="2047875"/>
              <a:ext cx="647700" cy="1508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5" name="Rechteck 14">
              <a:extLst>
                <a:ext uri="{FF2B5EF4-FFF2-40B4-BE49-F238E27FC236}">
                  <a16:creationId xmlns:a16="http://schemas.microsoft.com/office/drawing/2014/main" id="{8934917A-4BF4-4C7A-8490-F03E987CBA6E}"/>
                </a:ext>
              </a:extLst>
            </p:cNvPr>
            <p:cNvSpPr/>
            <p:nvPr/>
          </p:nvSpPr>
          <p:spPr>
            <a:xfrm>
              <a:off x="7602538" y="2027238"/>
              <a:ext cx="647700" cy="1508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6" name="Gleichschenkliges Dreieck 15">
              <a:extLst>
                <a:ext uri="{FF2B5EF4-FFF2-40B4-BE49-F238E27FC236}">
                  <a16:creationId xmlns:a16="http://schemas.microsoft.com/office/drawing/2014/main" id="{9C045F88-C2AE-4B16-BA24-CC055088A248}"/>
                </a:ext>
              </a:extLst>
            </p:cNvPr>
            <p:cNvSpPr/>
            <p:nvPr/>
          </p:nvSpPr>
          <p:spPr>
            <a:xfrm>
              <a:off x="4899025" y="1284288"/>
              <a:ext cx="3424238" cy="773112"/>
            </a:xfrm>
            <a:prstGeom prst="triangle">
              <a:avLst/>
            </a:prstGeom>
            <a:ln/>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de-DE"/>
            </a:p>
          </p:txBody>
        </p:sp>
        <p:sp>
          <p:nvSpPr>
            <p:cNvPr id="23571" name="Textfeld 18">
              <a:extLst>
                <a:ext uri="{FF2B5EF4-FFF2-40B4-BE49-F238E27FC236}">
                  <a16:creationId xmlns:a16="http://schemas.microsoft.com/office/drawing/2014/main" id="{A6EFB9D1-6CA3-4191-9808-73FD75D389E2}"/>
                </a:ext>
              </a:extLst>
            </p:cNvPr>
            <p:cNvSpPr txBox="1">
              <a:spLocks noChangeArrowheads="1"/>
            </p:cNvSpPr>
            <p:nvPr/>
          </p:nvSpPr>
          <p:spPr bwMode="auto">
            <a:xfrm rot="-5400000">
              <a:off x="4650582" y="2707481"/>
              <a:ext cx="1458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400">
                  <a:solidFill>
                    <a:schemeClr val="tx2"/>
                  </a:solidFill>
                </a:rPr>
                <a:t>Economy</a:t>
              </a:r>
            </a:p>
          </p:txBody>
        </p:sp>
        <p:sp>
          <p:nvSpPr>
            <p:cNvPr id="23572" name="Textfeld 19">
              <a:extLst>
                <a:ext uri="{FF2B5EF4-FFF2-40B4-BE49-F238E27FC236}">
                  <a16:creationId xmlns:a16="http://schemas.microsoft.com/office/drawing/2014/main" id="{F803361D-25A2-47B2-ADAC-FD06F3326F3E}"/>
                </a:ext>
              </a:extLst>
            </p:cNvPr>
            <p:cNvSpPr txBox="1">
              <a:spLocks noChangeArrowheads="1"/>
            </p:cNvSpPr>
            <p:nvPr/>
          </p:nvSpPr>
          <p:spPr bwMode="auto">
            <a:xfrm rot="-5400000">
              <a:off x="5838826" y="2752725"/>
              <a:ext cx="1574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400">
                  <a:solidFill>
                    <a:schemeClr val="tx2"/>
                  </a:solidFill>
                </a:rPr>
                <a:t>Culture</a:t>
              </a:r>
            </a:p>
          </p:txBody>
        </p:sp>
        <p:sp>
          <p:nvSpPr>
            <p:cNvPr id="23573" name="Textfeld 20">
              <a:extLst>
                <a:ext uri="{FF2B5EF4-FFF2-40B4-BE49-F238E27FC236}">
                  <a16:creationId xmlns:a16="http://schemas.microsoft.com/office/drawing/2014/main" id="{3087893F-C03F-4269-BB98-367111167473}"/>
                </a:ext>
              </a:extLst>
            </p:cNvPr>
            <p:cNvSpPr txBox="1">
              <a:spLocks noChangeArrowheads="1"/>
            </p:cNvSpPr>
            <p:nvPr/>
          </p:nvSpPr>
          <p:spPr bwMode="auto">
            <a:xfrm rot="-5400000">
              <a:off x="7142956" y="2782094"/>
              <a:ext cx="1516063" cy="3079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400">
                  <a:solidFill>
                    <a:schemeClr val="tx2"/>
                  </a:solidFill>
                </a:rPr>
                <a:t>Social Aspects</a:t>
              </a:r>
            </a:p>
          </p:txBody>
        </p:sp>
        <p:sp>
          <p:nvSpPr>
            <p:cNvPr id="23574" name="Textfeld 21">
              <a:extLst>
                <a:ext uri="{FF2B5EF4-FFF2-40B4-BE49-F238E27FC236}">
                  <a16:creationId xmlns:a16="http://schemas.microsoft.com/office/drawing/2014/main" id="{0AD9EB3F-EC56-462A-90D0-9A0AA37D6789}"/>
                </a:ext>
              </a:extLst>
            </p:cNvPr>
            <p:cNvSpPr txBox="1">
              <a:spLocks noChangeArrowheads="1"/>
            </p:cNvSpPr>
            <p:nvPr/>
          </p:nvSpPr>
          <p:spPr bwMode="auto">
            <a:xfrm>
              <a:off x="5795963" y="1449388"/>
              <a:ext cx="1687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GB" altLang="de-DE" sz="1600">
                  <a:solidFill>
                    <a:schemeClr val="bg1"/>
                  </a:solidFill>
                </a:rPr>
                <a:t>Sustainable Development</a:t>
              </a:r>
            </a:p>
          </p:txBody>
        </p:sp>
      </p:grpSp>
      <p:sp>
        <p:nvSpPr>
          <p:cNvPr id="23559" name="Textfeld 20">
            <a:extLst>
              <a:ext uri="{FF2B5EF4-FFF2-40B4-BE49-F238E27FC236}">
                <a16:creationId xmlns:a16="http://schemas.microsoft.com/office/drawing/2014/main" id="{48731F63-FEE9-4B18-AF8E-BEAEF08A457C}"/>
              </a:ext>
            </a:extLst>
          </p:cNvPr>
          <p:cNvSpPr txBox="1">
            <a:spLocks noChangeArrowheads="1"/>
          </p:cNvSpPr>
          <p:nvPr/>
        </p:nvSpPr>
        <p:spPr bwMode="auto">
          <a:xfrm rot="-5400000">
            <a:off x="6800851" y="2347912"/>
            <a:ext cx="43926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000"/>
              <a:t>CC0 Grundmeier, adapted from Stahlmann, 2008, p. 61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a:extLst>
              <a:ext uri="{FF2B5EF4-FFF2-40B4-BE49-F238E27FC236}">
                <a16:creationId xmlns:a16="http://schemas.microsoft.com/office/drawing/2014/main" id="{B2EC8DD4-4633-416F-B28D-52EA6E4C0B5C}"/>
              </a:ext>
            </a:extLst>
          </p:cNvPr>
          <p:cNvSpPr>
            <a:spLocks noGrp="1" noChangeArrowheads="1"/>
          </p:cNvSpPr>
          <p:nvPr>
            <p:ph type="title"/>
          </p:nvPr>
        </p:nvSpPr>
        <p:spPr/>
        <p:txBody>
          <a:bodyPr/>
          <a:lstStyle/>
          <a:p>
            <a:r>
              <a:rPr lang="en-US" altLang="de-DE"/>
              <a:t>Sustainability Model for Fashion and Textiles</a:t>
            </a:r>
            <a:endParaRPr lang="de-DE" altLang="de-DE"/>
          </a:p>
        </p:txBody>
      </p:sp>
      <p:sp>
        <p:nvSpPr>
          <p:cNvPr id="4" name="Fußzeilenplatzhalter 3">
            <a:extLst>
              <a:ext uri="{FF2B5EF4-FFF2-40B4-BE49-F238E27FC236}">
                <a16:creationId xmlns:a16="http://schemas.microsoft.com/office/drawing/2014/main" id="{13F3BE1D-2D5C-48E3-950E-9A33A80BE934}"/>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38255BD9-C158-4BA7-A4D2-A1FBC3B8E5E6}"/>
              </a:ext>
            </a:extLst>
          </p:cNvPr>
          <p:cNvSpPr>
            <a:spLocks noGrp="1"/>
          </p:cNvSpPr>
          <p:nvPr>
            <p:ph type="sldNum" sz="quarter" idx="12"/>
          </p:nvPr>
        </p:nvSpPr>
        <p:spPr/>
        <p:txBody>
          <a:bodyPr/>
          <a:lstStyle/>
          <a:p>
            <a:pPr>
              <a:defRPr/>
            </a:pPr>
            <a:fld id="{2EA436E5-E83E-4D22-ADF8-0EAAE4DC5939}" type="slidenum">
              <a:rPr lang="de-DE" altLang="de-DE" smtClean="0"/>
              <a:pPr>
                <a:defRPr/>
              </a:pPr>
              <a:t>8</a:t>
            </a:fld>
            <a:endParaRPr lang="de-DE" altLang="de-DE"/>
          </a:p>
        </p:txBody>
      </p:sp>
      <p:graphicFrame>
        <p:nvGraphicFramePr>
          <p:cNvPr id="6" name="Inhaltsplatzhalter 3">
            <a:extLst>
              <a:ext uri="{FF2B5EF4-FFF2-40B4-BE49-F238E27FC236}">
                <a16:creationId xmlns:a16="http://schemas.microsoft.com/office/drawing/2014/main" id="{762ABCC3-8041-467E-88AC-1A386CDA49EB}"/>
              </a:ext>
            </a:extLst>
          </p:cNvPr>
          <p:cNvGraphicFramePr>
            <a:graphicFrameLocks/>
          </p:cNvGraphicFramePr>
          <p:nvPr/>
        </p:nvGraphicFramePr>
        <p:xfrm>
          <a:off x="683568" y="987574"/>
          <a:ext cx="7886700"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606" name="Textfeld 8">
            <a:extLst>
              <a:ext uri="{FF2B5EF4-FFF2-40B4-BE49-F238E27FC236}">
                <a16:creationId xmlns:a16="http://schemas.microsoft.com/office/drawing/2014/main" id="{06F87571-6288-4A57-A9A0-23D2EA1EB303}"/>
              </a:ext>
            </a:extLst>
          </p:cNvPr>
          <p:cNvSpPr txBox="1">
            <a:spLocks noChangeArrowheads="1"/>
          </p:cNvSpPr>
          <p:nvPr/>
        </p:nvSpPr>
        <p:spPr bwMode="auto">
          <a:xfrm>
            <a:off x="6732588" y="4383088"/>
            <a:ext cx="2160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BY-SA Grundmeier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a:extLst>
              <a:ext uri="{FF2B5EF4-FFF2-40B4-BE49-F238E27FC236}">
                <a16:creationId xmlns:a16="http://schemas.microsoft.com/office/drawing/2014/main" id="{6A79DE66-13E5-493E-A7F3-8C49364DA5BB}"/>
              </a:ext>
            </a:extLst>
          </p:cNvPr>
          <p:cNvSpPr>
            <a:spLocks noGrp="1" noChangeArrowheads="1"/>
          </p:cNvSpPr>
          <p:nvPr>
            <p:ph type="title"/>
          </p:nvPr>
        </p:nvSpPr>
        <p:spPr/>
        <p:txBody>
          <a:bodyPr/>
          <a:lstStyle/>
          <a:p>
            <a:pPr eaLnBrk="1" hangingPunct="1"/>
            <a:r>
              <a:rPr lang="de-DE" altLang="de-DE"/>
              <a:t>Fields of Textile Ecology</a:t>
            </a:r>
          </a:p>
        </p:txBody>
      </p:sp>
      <p:sp>
        <p:nvSpPr>
          <p:cNvPr id="4" name="Fußzeilenplatzhalter 3">
            <a:extLst>
              <a:ext uri="{FF2B5EF4-FFF2-40B4-BE49-F238E27FC236}">
                <a16:creationId xmlns:a16="http://schemas.microsoft.com/office/drawing/2014/main" id="{665E5F7D-EB43-994E-99BA-D1465D65597A}"/>
              </a:ext>
            </a:extLst>
          </p:cNvPr>
          <p:cNvSpPr>
            <a:spLocks noGrp="1"/>
          </p:cNvSpPr>
          <p:nvPr>
            <p:ph type="ftr" sz="quarter" idx="11"/>
          </p:nvPr>
        </p:nvSpPr>
        <p:spPr/>
        <p:txBody>
          <a:bodyPr/>
          <a:lstStyle/>
          <a:p>
            <a:pPr>
              <a:defRPr/>
            </a:pPr>
            <a:r>
              <a:rPr lang="en-US" altLang="de-DE"/>
              <a:t>Fashion DIET</a:t>
            </a:r>
            <a:endParaRPr lang="de-DE" altLang="de-DE"/>
          </a:p>
        </p:txBody>
      </p:sp>
      <p:sp>
        <p:nvSpPr>
          <p:cNvPr id="5" name="Foliennummernplatzhalter 4">
            <a:extLst>
              <a:ext uri="{FF2B5EF4-FFF2-40B4-BE49-F238E27FC236}">
                <a16:creationId xmlns:a16="http://schemas.microsoft.com/office/drawing/2014/main" id="{887F7BB5-E7B7-E24B-ABB8-4E2BE5417217}"/>
              </a:ext>
            </a:extLst>
          </p:cNvPr>
          <p:cNvSpPr>
            <a:spLocks noGrp="1"/>
          </p:cNvSpPr>
          <p:nvPr>
            <p:ph type="sldNum" sz="quarter" idx="12"/>
          </p:nvPr>
        </p:nvSpPr>
        <p:spPr/>
        <p:txBody>
          <a:bodyPr/>
          <a:lstStyle/>
          <a:p>
            <a:pPr>
              <a:defRPr/>
            </a:pPr>
            <a:fld id="{233A7BB1-DBF4-4CA1-9404-AE896B9ECE37}" type="slidenum">
              <a:rPr lang="de-DE" altLang="de-DE" smtClean="0"/>
              <a:pPr>
                <a:defRPr/>
              </a:pPr>
              <a:t>9</a:t>
            </a:fld>
            <a:endParaRPr lang="de-DE" altLang="de-DE"/>
          </a:p>
        </p:txBody>
      </p:sp>
      <p:sp>
        <p:nvSpPr>
          <p:cNvPr id="27653" name="Textfeld 8">
            <a:extLst>
              <a:ext uri="{FF2B5EF4-FFF2-40B4-BE49-F238E27FC236}">
                <a16:creationId xmlns:a16="http://schemas.microsoft.com/office/drawing/2014/main" id="{C9E61C2E-29B3-4017-BC14-E90E4EAE49C6}"/>
              </a:ext>
            </a:extLst>
          </p:cNvPr>
          <p:cNvSpPr txBox="1">
            <a:spLocks noChangeArrowheads="1"/>
          </p:cNvSpPr>
          <p:nvPr/>
        </p:nvSpPr>
        <p:spPr bwMode="auto">
          <a:xfrm>
            <a:off x="7164388" y="4383088"/>
            <a:ext cx="1979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BY-SA Grundmeier</a:t>
            </a:r>
          </a:p>
        </p:txBody>
      </p:sp>
      <p:graphicFrame>
        <p:nvGraphicFramePr>
          <p:cNvPr id="2" name="Diagramm 1">
            <a:extLst>
              <a:ext uri="{FF2B5EF4-FFF2-40B4-BE49-F238E27FC236}">
                <a16:creationId xmlns:a16="http://schemas.microsoft.com/office/drawing/2014/main" id="{C9F7F057-D71C-4478-9ACC-4906260606DC}"/>
              </a:ext>
            </a:extLst>
          </p:cNvPr>
          <p:cNvGraphicFramePr/>
          <p:nvPr/>
        </p:nvGraphicFramePr>
        <p:xfrm>
          <a:off x="1827014" y="1043806"/>
          <a:ext cx="5496272" cy="3616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theme1.xml><?xml version="1.0" encoding="utf-8"?>
<a:theme xmlns:a="http://schemas.openxmlformats.org/drawingml/2006/main" name="Finstern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8256</Words>
  <Application>Microsoft Office PowerPoint</Application>
  <PresentationFormat>Bildschirmpräsentation (16:9)</PresentationFormat>
  <Paragraphs>615</Paragraphs>
  <Slides>50</Slides>
  <Notes>38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50</vt:i4>
      </vt:variant>
    </vt:vector>
  </HeadingPairs>
  <TitlesOfParts>
    <vt:vector size="56" baseType="lpstr">
      <vt:lpstr>Arial</vt:lpstr>
      <vt:lpstr>Calibri</vt:lpstr>
      <vt:lpstr>Calibri Light</vt:lpstr>
      <vt:lpstr>Verdana</vt:lpstr>
      <vt:lpstr>Wingdings</vt:lpstr>
      <vt:lpstr>Finsternis</vt:lpstr>
      <vt:lpstr>Education for Sustainable Development (ESD) as a Guiding Principle in the Context of Fashion and Textiles</vt:lpstr>
      <vt:lpstr>Learning Objectives</vt:lpstr>
      <vt:lpstr>Guiding Principle of Sustainable Development</vt:lpstr>
      <vt:lpstr>Three-Pillar Model of Sustainable Development</vt:lpstr>
      <vt:lpstr>Target Dimensions of Sustainability</vt:lpstr>
      <vt:lpstr>Priority Model of Sustainability</vt:lpstr>
      <vt:lpstr>Weighted Pillar Model of Sustainability</vt:lpstr>
      <vt:lpstr>Sustainability Model for Fashion and Textiles</vt:lpstr>
      <vt:lpstr>Fields of Textile Ecology</vt:lpstr>
      <vt:lpstr>Education for Sustainable Development (ESD)</vt:lpstr>
      <vt:lpstr>ESD – Understanding Education </vt:lpstr>
      <vt:lpstr>ESD Goals</vt:lpstr>
      <vt:lpstr>Six Principles of ESD</vt:lpstr>
      <vt:lpstr>ESD – Educational Concept</vt:lpstr>
      <vt:lpstr>ESD – Relevant Competencies</vt:lpstr>
      <vt:lpstr>Competency Concept According to Weinert</vt:lpstr>
      <vt:lpstr>Sustainability Competencies as the Overarching Goal of ESD</vt:lpstr>
      <vt:lpstr>Development of Design Competence </vt:lpstr>
      <vt:lpstr>Competency Models in Regard to ESD</vt:lpstr>
      <vt:lpstr>Concept of Design Competence</vt:lpstr>
      <vt:lpstr>Sub-Competences of Design Competence</vt:lpstr>
      <vt:lpstr>Orientation Framework for Global Development Education</vt:lpstr>
      <vt:lpstr>Core Competencies of Global Development Education (Overview)</vt:lpstr>
      <vt:lpstr>Core Competencies of Global Development Education – Recognising</vt:lpstr>
      <vt:lpstr>Core Competencies of Global Development Education – Assessing</vt:lpstr>
      <vt:lpstr>Core Competencies of Global Development Education - Dimension Action </vt:lpstr>
      <vt:lpstr>UNESCO Programme ESD 2030</vt:lpstr>
      <vt:lpstr>Research Field ESD</vt:lpstr>
      <vt:lpstr>ESD Research Findings in Secondary Schools</vt:lpstr>
      <vt:lpstr>ESD in the Context of Fashion and Textiles </vt:lpstr>
      <vt:lpstr>McKinsey Analyses of the Fashion System</vt:lpstr>
      <vt:lpstr>Mediation of ESD</vt:lpstr>
      <vt:lpstr>Effects of ESD on Professionalism</vt:lpstr>
      <vt:lpstr>Fashion Revolution Week</vt:lpstr>
      <vt:lpstr>Green is the New Black</vt:lpstr>
      <vt:lpstr>Use-less Travelling Exhibition</vt:lpstr>
      <vt:lpstr>Example Circular.Fashion</vt:lpstr>
      <vt:lpstr>Emotional and Material Longevity</vt:lpstr>
      <vt:lpstr>Circular Fashion System (CFS)</vt:lpstr>
      <vt:lpstr>How to Educate Consumers for a CFS?</vt:lpstr>
      <vt:lpstr>How to Experience Circular Fashion</vt:lpstr>
      <vt:lpstr>ESD: Knowledge Acquisition and Empathy</vt:lpstr>
      <vt:lpstr>Key Words of ESD</vt:lpstr>
      <vt:lpstr>ESD as Guiding Principle in Textile Education</vt:lpstr>
      <vt:lpstr>ESD for a Circular Textile Economy</vt:lpstr>
      <vt:lpstr>ESD at School: InFAIRmation-Box</vt:lpstr>
      <vt:lpstr>What Characterises ESD in Consumption?</vt:lpstr>
      <vt:lpstr>References and Further Reading</vt:lpstr>
      <vt:lpstr>OER Explanation</vt:lpstr>
      <vt:lpstr>Contact</vt:lpstr>
    </vt:vector>
  </TitlesOfParts>
  <Company>PH Freiburg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Prof. Dr. Anne-Marie Grundmeier</dc:creator>
  <cp:lastModifiedBy>Wagner, Marlen</cp:lastModifiedBy>
  <cp:revision>377</cp:revision>
  <dcterms:modified xsi:type="dcterms:W3CDTF">2022-01-07T08:13:05Z</dcterms:modified>
</cp:coreProperties>
</file>