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54"/>
  </p:notesMasterIdLst>
  <p:sldIdLst>
    <p:sldId id="395" r:id="rId2"/>
    <p:sldId id="429" r:id="rId3"/>
    <p:sldId id="453" r:id="rId4"/>
    <p:sldId id="373" r:id="rId5"/>
    <p:sldId id="358" r:id="rId6"/>
    <p:sldId id="360" r:id="rId7"/>
    <p:sldId id="361" r:id="rId8"/>
    <p:sldId id="366" r:id="rId9"/>
    <p:sldId id="364" r:id="rId10"/>
    <p:sldId id="367" r:id="rId11"/>
    <p:sldId id="433" r:id="rId12"/>
    <p:sldId id="435" r:id="rId13"/>
    <p:sldId id="436" r:id="rId14"/>
    <p:sldId id="368" r:id="rId15"/>
    <p:sldId id="369" r:id="rId16"/>
    <p:sldId id="370" r:id="rId17"/>
    <p:sldId id="371" r:id="rId18"/>
    <p:sldId id="393" r:id="rId19"/>
    <p:sldId id="374" r:id="rId20"/>
    <p:sldId id="375" r:id="rId21"/>
    <p:sldId id="376" r:id="rId22"/>
    <p:sldId id="357" r:id="rId23"/>
    <p:sldId id="437" r:id="rId24"/>
    <p:sldId id="438" r:id="rId25"/>
    <p:sldId id="439" r:id="rId26"/>
    <p:sldId id="440" r:id="rId27"/>
    <p:sldId id="390" r:id="rId28"/>
    <p:sldId id="391" r:id="rId29"/>
    <p:sldId id="392" r:id="rId30"/>
    <p:sldId id="389" r:id="rId31"/>
    <p:sldId id="377" r:id="rId32"/>
    <p:sldId id="379" r:id="rId33"/>
    <p:sldId id="380" r:id="rId34"/>
    <p:sldId id="381" r:id="rId35"/>
    <p:sldId id="382" r:id="rId36"/>
    <p:sldId id="384" r:id="rId37"/>
    <p:sldId id="383" r:id="rId38"/>
    <p:sldId id="388" r:id="rId39"/>
    <p:sldId id="449" r:id="rId40"/>
    <p:sldId id="387" r:id="rId41"/>
    <p:sldId id="386" r:id="rId42"/>
    <p:sldId id="448" r:id="rId43"/>
    <p:sldId id="447" r:id="rId44"/>
    <p:sldId id="385" r:id="rId45"/>
    <p:sldId id="442" r:id="rId46"/>
    <p:sldId id="451" r:id="rId47"/>
    <p:sldId id="450" r:id="rId48"/>
    <p:sldId id="441" r:id="rId49"/>
    <p:sldId id="452" r:id="rId50"/>
    <p:sldId id="394" r:id="rId51"/>
    <p:sldId id="432" r:id="rId52"/>
    <p:sldId id="430" r:id="rId53"/>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Dr. Anne-Marie Grundmei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74386" autoAdjust="0"/>
  </p:normalViewPr>
  <p:slideViewPr>
    <p:cSldViewPr>
      <p:cViewPr varScale="1">
        <p:scale>
          <a:sx n="107" d="100"/>
          <a:sy n="107" d="100"/>
        </p:scale>
        <p:origin x="1896" y="108"/>
      </p:cViewPr>
      <p:guideLst>
        <p:guide orient="horz" pos="162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E6F06-7AC8-4AFB-8686-3BA75C621F1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de-DE"/>
        </a:p>
      </dgm:t>
    </dgm:pt>
    <dgm:pt modelId="{A0A837D4-75F0-40AB-9A1C-24377EA30EF7}">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de-DE" sz="1600" dirty="0"/>
            <a:t>Baby-</a:t>
          </a:r>
          <a:r>
            <a:rPr lang="de-DE" sz="1600" dirty="0" err="1"/>
            <a:t>boomer</a:t>
          </a:r>
          <a:r>
            <a:rPr lang="de-DE" sz="1600" dirty="0"/>
            <a:t> 1950-1964</a:t>
          </a:r>
        </a:p>
      </dgm:t>
    </dgm:pt>
    <dgm:pt modelId="{FB9BDA1C-C9EB-4CB0-ACCB-4ED292B8E1A0}" type="parTrans" cxnId="{C98345CC-0535-424D-972E-A86DF6AAFC1F}">
      <dgm:prSet/>
      <dgm:spPr/>
      <dgm:t>
        <a:bodyPr/>
        <a:lstStyle/>
        <a:p>
          <a:endParaRPr lang="de-DE" sz="1600"/>
        </a:p>
      </dgm:t>
    </dgm:pt>
    <dgm:pt modelId="{B2522DDA-334B-4EA2-BA10-AA670318E938}" type="sibTrans" cxnId="{C98345CC-0535-424D-972E-A86DF6AAFC1F}">
      <dgm:prSet/>
      <dgm:spPr/>
      <dgm:t>
        <a:bodyPr/>
        <a:lstStyle/>
        <a:p>
          <a:endParaRPr lang="de-DE" sz="1600"/>
        </a:p>
      </dgm:t>
    </dgm:pt>
    <dgm:pt modelId="{371536A1-8DA1-452C-A950-39C588732518}">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de-DE" sz="1600" dirty="0"/>
            <a:t>Gen X</a:t>
          </a:r>
        </a:p>
        <a:p>
          <a:r>
            <a:rPr lang="de-DE" sz="1600" dirty="0"/>
            <a:t>1965-1979</a:t>
          </a:r>
        </a:p>
      </dgm:t>
    </dgm:pt>
    <dgm:pt modelId="{C7D94E63-EE08-4F91-B086-A8BAA0B0A282}" type="parTrans" cxnId="{44EDEDA9-01B7-4FEC-B580-A8F68514CE78}">
      <dgm:prSet/>
      <dgm:spPr/>
      <dgm:t>
        <a:bodyPr/>
        <a:lstStyle/>
        <a:p>
          <a:endParaRPr lang="de-DE" sz="1600"/>
        </a:p>
      </dgm:t>
    </dgm:pt>
    <dgm:pt modelId="{6C558FDD-877D-4FD2-A587-391978BE0472}" type="sibTrans" cxnId="{44EDEDA9-01B7-4FEC-B580-A8F68514CE78}">
      <dgm:prSet/>
      <dgm:spPr/>
      <dgm:t>
        <a:bodyPr/>
        <a:lstStyle/>
        <a:p>
          <a:endParaRPr lang="de-DE" sz="1600"/>
        </a:p>
      </dgm:t>
    </dgm:pt>
    <dgm:pt modelId="{809AAD79-DAEE-4AA7-9AB0-9DD4CB33C7A5}">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de-DE" sz="1600" dirty="0"/>
            <a:t>Gen Y</a:t>
          </a:r>
        </a:p>
        <a:p>
          <a:r>
            <a:rPr lang="de-DE" sz="1600" dirty="0"/>
            <a:t>1980 – 1994</a:t>
          </a:r>
        </a:p>
      </dgm:t>
    </dgm:pt>
    <dgm:pt modelId="{DCA050B0-FEA1-4B16-B0B4-A5F0BA95E21C}" type="parTrans" cxnId="{EDEB1742-4A5F-4A8F-8A56-2A28CE37206A}">
      <dgm:prSet/>
      <dgm:spPr/>
      <dgm:t>
        <a:bodyPr/>
        <a:lstStyle/>
        <a:p>
          <a:endParaRPr lang="de-DE" sz="1600"/>
        </a:p>
      </dgm:t>
    </dgm:pt>
    <dgm:pt modelId="{54721CE5-4638-44D0-9AD2-D14078DDCE8E}" type="sibTrans" cxnId="{EDEB1742-4A5F-4A8F-8A56-2A28CE37206A}">
      <dgm:prSet/>
      <dgm:spPr/>
      <dgm:t>
        <a:bodyPr/>
        <a:lstStyle/>
        <a:p>
          <a:endParaRPr lang="de-DE" sz="1600"/>
        </a:p>
      </dgm:t>
    </dgm:pt>
    <dgm:pt modelId="{92D1432A-A1AA-41F6-9DBC-9E54A513873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de-DE" altLang="de-DE" sz="1600" dirty="0"/>
            <a:t>Gen Z</a:t>
          </a:r>
        </a:p>
        <a:p>
          <a:r>
            <a:rPr lang="de-DE" altLang="de-DE" sz="1600" dirty="0"/>
            <a:t>1995 – 2009</a:t>
          </a:r>
        </a:p>
      </dgm:t>
    </dgm:pt>
    <dgm:pt modelId="{EB2E62E2-0BCB-4E5B-9255-1FF029D52663}" type="parTrans" cxnId="{9C0F6943-51BF-4915-8EEF-AFF3082136C5}">
      <dgm:prSet/>
      <dgm:spPr/>
      <dgm:t>
        <a:bodyPr/>
        <a:lstStyle/>
        <a:p>
          <a:endParaRPr lang="de-DE" sz="1600"/>
        </a:p>
      </dgm:t>
    </dgm:pt>
    <dgm:pt modelId="{D3699AEE-79AA-4710-8C1E-4CB1D7AF0E41}" type="sibTrans" cxnId="{9C0F6943-51BF-4915-8EEF-AFF3082136C5}">
      <dgm:prSet/>
      <dgm:spPr/>
      <dgm:t>
        <a:bodyPr/>
        <a:lstStyle/>
        <a:p>
          <a:endParaRPr lang="de-DE" sz="1600"/>
        </a:p>
      </dgm:t>
    </dgm:pt>
    <dgm:pt modelId="{591378A7-A1C5-42C3-B92B-DF0C162259F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de-DE" altLang="de-DE" sz="1600" dirty="0"/>
            <a:t>Gen </a:t>
          </a:r>
          <a:r>
            <a:rPr lang="el-GR" sz="1600" b="0" dirty="0"/>
            <a:t>α</a:t>
          </a:r>
          <a:r>
            <a:rPr lang="de-DE" altLang="de-DE" sz="1600" dirty="0"/>
            <a:t> </a:t>
          </a:r>
        </a:p>
        <a:p>
          <a:r>
            <a:rPr lang="de-DE" altLang="de-DE" sz="1600" dirty="0"/>
            <a:t>2010-2024</a:t>
          </a:r>
        </a:p>
      </dgm:t>
    </dgm:pt>
    <dgm:pt modelId="{39B60195-6070-4E45-857D-35C9508CEE88}" type="parTrans" cxnId="{D8144EE3-9114-4E16-A2EC-B2858DC6E7CB}">
      <dgm:prSet/>
      <dgm:spPr/>
      <dgm:t>
        <a:bodyPr/>
        <a:lstStyle/>
        <a:p>
          <a:endParaRPr lang="de-DE" sz="1600"/>
        </a:p>
      </dgm:t>
    </dgm:pt>
    <dgm:pt modelId="{F4263710-A46C-425F-8B7D-2899575ED321}" type="sibTrans" cxnId="{D8144EE3-9114-4E16-A2EC-B2858DC6E7CB}">
      <dgm:prSet/>
      <dgm:spPr/>
      <dgm:t>
        <a:bodyPr/>
        <a:lstStyle/>
        <a:p>
          <a:endParaRPr lang="de-DE" sz="1600"/>
        </a:p>
      </dgm:t>
    </dgm:pt>
    <dgm:pt modelId="{48839AC3-DD09-44B3-9D1F-EA47AFECC6E2}">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de-DE" altLang="de-DE" sz="1600" dirty="0"/>
            <a:t>Gen </a:t>
          </a:r>
          <a:r>
            <a:rPr lang="de-DE" sz="1600" dirty="0"/>
            <a:t>β</a:t>
          </a:r>
          <a:r>
            <a:rPr lang="de-DE" altLang="de-DE" sz="1600" dirty="0"/>
            <a:t>  </a:t>
          </a:r>
          <a:br>
            <a:rPr lang="de-DE" altLang="de-DE" sz="1600" dirty="0"/>
          </a:br>
          <a:endParaRPr lang="de-DE" altLang="de-DE" sz="1600" dirty="0"/>
        </a:p>
        <a:p>
          <a:r>
            <a:rPr lang="de-DE" altLang="de-DE" sz="1600" dirty="0"/>
            <a:t>2025 - …</a:t>
          </a:r>
        </a:p>
      </dgm:t>
    </dgm:pt>
    <dgm:pt modelId="{E4BBA2D8-FC33-4D21-97BB-AAD420F6C5ED}" type="parTrans" cxnId="{E1D6A6EC-7AB6-4940-88BC-669511C7AB82}">
      <dgm:prSet/>
      <dgm:spPr/>
      <dgm:t>
        <a:bodyPr/>
        <a:lstStyle/>
        <a:p>
          <a:endParaRPr lang="de-DE" sz="1600"/>
        </a:p>
      </dgm:t>
    </dgm:pt>
    <dgm:pt modelId="{00AE9067-7D47-4E07-83DE-21B72484E3DD}" type="sibTrans" cxnId="{E1D6A6EC-7AB6-4940-88BC-669511C7AB82}">
      <dgm:prSet/>
      <dgm:spPr/>
      <dgm:t>
        <a:bodyPr/>
        <a:lstStyle/>
        <a:p>
          <a:endParaRPr lang="de-DE" sz="1600"/>
        </a:p>
      </dgm:t>
    </dgm:pt>
    <dgm:pt modelId="{7C38AC40-6BE8-414C-A73E-AEB80B82ED81}" type="pres">
      <dgm:prSet presAssocID="{8BFE6F06-7AC8-4AFB-8686-3BA75C621F17}" presName="Name0" presStyleCnt="0">
        <dgm:presLayoutVars>
          <dgm:dir/>
          <dgm:resizeHandles val="exact"/>
        </dgm:presLayoutVars>
      </dgm:prSet>
      <dgm:spPr/>
    </dgm:pt>
    <dgm:pt modelId="{60DB6145-EF76-4BFF-8C9B-2E010DB3C8BD}" type="pres">
      <dgm:prSet presAssocID="{8BFE6F06-7AC8-4AFB-8686-3BA75C621F17}" presName="arrow" presStyleLbl="bgShp" presStyleIdx="0" presStyleCn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92E24676-0AB0-4E08-91CF-7819AC0F1A17}" type="pres">
      <dgm:prSet presAssocID="{8BFE6F06-7AC8-4AFB-8686-3BA75C621F17}" presName="points" presStyleCnt="0"/>
      <dgm:spPr/>
    </dgm:pt>
    <dgm:pt modelId="{68889468-5A9A-4EA7-9D9F-C7E910E15CAA}" type="pres">
      <dgm:prSet presAssocID="{A0A837D4-75F0-40AB-9A1C-24377EA30EF7}" presName="compositeA" presStyleCnt="0"/>
      <dgm:spPr/>
    </dgm:pt>
    <dgm:pt modelId="{0E6FB4AE-53C1-4111-A51B-22A281F84C35}" type="pres">
      <dgm:prSet presAssocID="{A0A837D4-75F0-40AB-9A1C-24377EA30EF7}" presName="textA" presStyleLbl="revTx" presStyleIdx="0" presStyleCnt="6">
        <dgm:presLayoutVars>
          <dgm:bulletEnabled val="1"/>
        </dgm:presLayoutVars>
      </dgm:prSet>
      <dgm:spPr/>
    </dgm:pt>
    <dgm:pt modelId="{783E134D-941B-467D-A019-846F62E8C73B}" type="pres">
      <dgm:prSet presAssocID="{A0A837D4-75F0-40AB-9A1C-24377EA30EF7}" presName="circleA" presStyleLbl="node1" presStyleIdx="0" presStyleCnt="6" custLinFactNeighborX="11618">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pt>
    <dgm:pt modelId="{E8A1A3DE-5B02-4C20-AF46-FEF19B1AEB9D}" type="pres">
      <dgm:prSet presAssocID="{A0A837D4-75F0-40AB-9A1C-24377EA30EF7}" presName="spaceA" presStyleCnt="0"/>
      <dgm:spPr/>
    </dgm:pt>
    <dgm:pt modelId="{2FC8704A-C32C-41E6-9118-200557FAC875}" type="pres">
      <dgm:prSet presAssocID="{B2522DDA-334B-4EA2-BA10-AA670318E938}" presName="space" presStyleCnt="0"/>
      <dgm:spPr/>
    </dgm:pt>
    <dgm:pt modelId="{C048B3BC-F755-435C-B399-A5586B0A65A6}" type="pres">
      <dgm:prSet presAssocID="{371536A1-8DA1-452C-A950-39C588732518}" presName="compositeB" presStyleCnt="0"/>
      <dgm:spPr/>
    </dgm:pt>
    <dgm:pt modelId="{5FEB043C-5FC1-4FC6-9A01-1D8FB635F1EB}" type="pres">
      <dgm:prSet presAssocID="{371536A1-8DA1-452C-A950-39C588732518}" presName="textB" presStyleLbl="revTx" presStyleIdx="1" presStyleCnt="6">
        <dgm:presLayoutVars>
          <dgm:bulletEnabled val="1"/>
        </dgm:presLayoutVars>
      </dgm:prSet>
      <dgm:spPr/>
    </dgm:pt>
    <dgm:pt modelId="{2C677B57-0965-452C-A92F-41550619DC70}" type="pres">
      <dgm:prSet presAssocID="{371536A1-8DA1-452C-A950-39C588732518}" presName="circleB" presStyleLbl="node1" presStyleIdx="1" presStyleCnt="6">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pt>
    <dgm:pt modelId="{EF814C55-169F-452E-95A3-60FFEAF4119E}" type="pres">
      <dgm:prSet presAssocID="{371536A1-8DA1-452C-A950-39C588732518}" presName="spaceB" presStyleCnt="0"/>
      <dgm:spPr/>
    </dgm:pt>
    <dgm:pt modelId="{4C2ED74D-D9E1-4A15-9934-548D2D88796B}" type="pres">
      <dgm:prSet presAssocID="{6C558FDD-877D-4FD2-A587-391978BE0472}" presName="space" presStyleCnt="0"/>
      <dgm:spPr/>
    </dgm:pt>
    <dgm:pt modelId="{A410D854-84FE-4D98-B9F9-7B67FD018F4A}" type="pres">
      <dgm:prSet presAssocID="{809AAD79-DAEE-4AA7-9AB0-9DD4CB33C7A5}" presName="compositeA" presStyleCnt="0"/>
      <dgm:spPr/>
    </dgm:pt>
    <dgm:pt modelId="{45F71FBC-6C80-49A7-BA01-6F25C7A0BD3F}" type="pres">
      <dgm:prSet presAssocID="{809AAD79-DAEE-4AA7-9AB0-9DD4CB33C7A5}" presName="textA" presStyleLbl="revTx" presStyleIdx="2" presStyleCnt="6">
        <dgm:presLayoutVars>
          <dgm:bulletEnabled val="1"/>
        </dgm:presLayoutVars>
      </dgm:prSet>
      <dgm:spPr/>
    </dgm:pt>
    <dgm:pt modelId="{6B985E1E-21A0-4549-B432-FD1410895CA0}" type="pres">
      <dgm:prSet presAssocID="{809AAD79-DAEE-4AA7-9AB0-9DD4CB33C7A5}" presName="circleA" presStyleLbl="node1" presStyleIdx="2" presStyleCnt="6">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pt>
    <dgm:pt modelId="{3CEA3AF4-C484-4796-A9F1-E3A7ACDE911C}" type="pres">
      <dgm:prSet presAssocID="{809AAD79-DAEE-4AA7-9AB0-9DD4CB33C7A5}" presName="spaceA" presStyleCnt="0"/>
      <dgm:spPr/>
    </dgm:pt>
    <dgm:pt modelId="{3B158D11-9BCE-4171-B480-594B776B7ED9}" type="pres">
      <dgm:prSet presAssocID="{54721CE5-4638-44D0-9AD2-D14078DDCE8E}" presName="space" presStyleCnt="0"/>
      <dgm:spPr/>
    </dgm:pt>
    <dgm:pt modelId="{04315C2C-96DD-4EA4-8681-2F4A1A20E18E}" type="pres">
      <dgm:prSet presAssocID="{92D1432A-A1AA-41F6-9DBC-9E54A5138733}" presName="compositeB" presStyleCnt="0"/>
      <dgm:spPr/>
    </dgm:pt>
    <dgm:pt modelId="{1A8C52B0-E584-4226-A1EC-78149FDD9021}" type="pres">
      <dgm:prSet presAssocID="{92D1432A-A1AA-41F6-9DBC-9E54A5138733}" presName="textB" presStyleLbl="revTx" presStyleIdx="3" presStyleCnt="6">
        <dgm:presLayoutVars>
          <dgm:bulletEnabled val="1"/>
        </dgm:presLayoutVars>
      </dgm:prSet>
      <dgm:spPr/>
    </dgm:pt>
    <dgm:pt modelId="{DDC076EA-7586-4232-9593-652BE6469132}" type="pres">
      <dgm:prSet presAssocID="{92D1432A-A1AA-41F6-9DBC-9E54A5138733}" presName="circleB" presStyleLbl="node1" presStyleIdx="3" presStyleCnt="6">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pt>
    <dgm:pt modelId="{CA44EA0E-7CAC-452A-821D-DB25375305A2}" type="pres">
      <dgm:prSet presAssocID="{92D1432A-A1AA-41F6-9DBC-9E54A5138733}" presName="spaceB" presStyleCnt="0"/>
      <dgm:spPr/>
    </dgm:pt>
    <dgm:pt modelId="{6263C621-31E9-4590-85F6-A26E258B6493}" type="pres">
      <dgm:prSet presAssocID="{D3699AEE-79AA-4710-8C1E-4CB1D7AF0E41}" presName="space" presStyleCnt="0"/>
      <dgm:spPr/>
    </dgm:pt>
    <dgm:pt modelId="{E376B17E-F519-4059-BEED-7733F711E7A6}" type="pres">
      <dgm:prSet presAssocID="{591378A7-A1C5-42C3-B92B-DF0C162259F1}" presName="compositeA" presStyleCnt="0"/>
      <dgm:spPr/>
    </dgm:pt>
    <dgm:pt modelId="{011B58DA-C971-49FF-8E99-AE7623A099F6}" type="pres">
      <dgm:prSet presAssocID="{591378A7-A1C5-42C3-B92B-DF0C162259F1}" presName="textA" presStyleLbl="revTx" presStyleIdx="4" presStyleCnt="6">
        <dgm:presLayoutVars>
          <dgm:bulletEnabled val="1"/>
        </dgm:presLayoutVars>
      </dgm:prSet>
      <dgm:spPr/>
    </dgm:pt>
    <dgm:pt modelId="{78309261-B90F-4997-8C7C-DE3545DF9FF9}" type="pres">
      <dgm:prSet presAssocID="{591378A7-A1C5-42C3-B92B-DF0C162259F1}" presName="circleA" presStyleLbl="node1" presStyleIdx="4" presStyleCnt="6">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pt>
    <dgm:pt modelId="{C06EC5E1-A7C4-43FB-8A68-AFF5D33FAD7B}" type="pres">
      <dgm:prSet presAssocID="{591378A7-A1C5-42C3-B92B-DF0C162259F1}" presName="spaceA" presStyleCnt="0"/>
      <dgm:spPr/>
    </dgm:pt>
    <dgm:pt modelId="{391C8A84-BCB3-431A-A41D-B4D4DD955496}" type="pres">
      <dgm:prSet presAssocID="{F4263710-A46C-425F-8B7D-2899575ED321}" presName="space" presStyleCnt="0"/>
      <dgm:spPr/>
    </dgm:pt>
    <dgm:pt modelId="{1B2B0E10-3347-4C70-A2F6-0CB1659AD126}" type="pres">
      <dgm:prSet presAssocID="{48839AC3-DD09-44B3-9D1F-EA47AFECC6E2}" presName="compositeB" presStyleCnt="0"/>
      <dgm:spPr/>
    </dgm:pt>
    <dgm:pt modelId="{6D540D13-C1F8-4CAF-8B77-1353D01973E7}" type="pres">
      <dgm:prSet presAssocID="{48839AC3-DD09-44B3-9D1F-EA47AFECC6E2}" presName="textB" presStyleLbl="revTx" presStyleIdx="5" presStyleCnt="6" custLinFactNeighborX="-7266">
        <dgm:presLayoutVars>
          <dgm:bulletEnabled val="1"/>
        </dgm:presLayoutVars>
      </dgm:prSet>
      <dgm:spPr/>
    </dgm:pt>
    <dgm:pt modelId="{E6A41EB3-AF14-4A8C-8EAF-3E8C1455C2EF}" type="pres">
      <dgm:prSet presAssocID="{48839AC3-DD09-44B3-9D1F-EA47AFECC6E2}" presName="circleB" presStyleLbl="node1" presStyleIdx="5" presStyleCnt="6">
        <dgm:style>
          <a:lnRef idx="0">
            <a:scrgbClr r="0" g="0" b="0"/>
          </a:lnRef>
          <a:fillRef idx="0">
            <a:scrgbClr r="0" g="0" b="0"/>
          </a:fillRef>
          <a:effectRef idx="0">
            <a:scrgbClr r="0" g="0" b="0"/>
          </a:effectRef>
          <a:fontRef idx="minor">
            <a:schemeClr val="lt1"/>
          </a:fontRef>
        </dgm:style>
      </dgm:prSet>
      <dgm:spPr>
        <a:xfrm>
          <a:off x="4843022" y="1828800"/>
          <a:ext cx="406400" cy="406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pt>
    <dgm:pt modelId="{32C1E7D8-B444-400E-8999-CF4EA1ED9DC1}" type="pres">
      <dgm:prSet presAssocID="{48839AC3-DD09-44B3-9D1F-EA47AFECC6E2}" presName="spaceB" presStyleCnt="0"/>
      <dgm:spPr/>
    </dgm:pt>
  </dgm:ptLst>
  <dgm:cxnLst>
    <dgm:cxn modelId="{8826A30D-88AA-48F0-BB98-6E038431B472}" type="presOf" srcId="{48839AC3-DD09-44B3-9D1F-EA47AFECC6E2}" destId="{6D540D13-C1F8-4CAF-8B77-1353D01973E7}" srcOrd="0" destOrd="0" presId="urn:microsoft.com/office/officeart/2005/8/layout/hProcess11"/>
    <dgm:cxn modelId="{A5FA3614-6267-404B-906F-98C0D07D4699}" type="presOf" srcId="{92D1432A-A1AA-41F6-9DBC-9E54A5138733}" destId="{1A8C52B0-E584-4226-A1EC-78149FDD9021}" srcOrd="0" destOrd="0" presId="urn:microsoft.com/office/officeart/2005/8/layout/hProcess11"/>
    <dgm:cxn modelId="{EDEB1742-4A5F-4A8F-8A56-2A28CE37206A}" srcId="{8BFE6F06-7AC8-4AFB-8686-3BA75C621F17}" destId="{809AAD79-DAEE-4AA7-9AB0-9DD4CB33C7A5}" srcOrd="2" destOrd="0" parTransId="{DCA050B0-FEA1-4B16-B0B4-A5F0BA95E21C}" sibTransId="{54721CE5-4638-44D0-9AD2-D14078DDCE8E}"/>
    <dgm:cxn modelId="{9C0F6943-51BF-4915-8EEF-AFF3082136C5}" srcId="{8BFE6F06-7AC8-4AFB-8686-3BA75C621F17}" destId="{92D1432A-A1AA-41F6-9DBC-9E54A5138733}" srcOrd="3" destOrd="0" parTransId="{EB2E62E2-0BCB-4E5B-9255-1FF029D52663}" sibTransId="{D3699AEE-79AA-4710-8C1E-4CB1D7AF0E41}"/>
    <dgm:cxn modelId="{D425566D-99ED-4A0C-B95D-584973B99E77}" type="presOf" srcId="{8BFE6F06-7AC8-4AFB-8686-3BA75C621F17}" destId="{7C38AC40-6BE8-414C-A73E-AEB80B82ED81}" srcOrd="0" destOrd="0" presId="urn:microsoft.com/office/officeart/2005/8/layout/hProcess11"/>
    <dgm:cxn modelId="{44EDEDA9-01B7-4FEC-B580-A8F68514CE78}" srcId="{8BFE6F06-7AC8-4AFB-8686-3BA75C621F17}" destId="{371536A1-8DA1-452C-A950-39C588732518}" srcOrd="1" destOrd="0" parTransId="{C7D94E63-EE08-4F91-B086-A8BAA0B0A282}" sibTransId="{6C558FDD-877D-4FD2-A587-391978BE0472}"/>
    <dgm:cxn modelId="{BF802EAA-D79F-493E-8BA8-D9CA28E1095E}" type="presOf" srcId="{809AAD79-DAEE-4AA7-9AB0-9DD4CB33C7A5}" destId="{45F71FBC-6C80-49A7-BA01-6F25C7A0BD3F}" srcOrd="0" destOrd="0" presId="urn:microsoft.com/office/officeart/2005/8/layout/hProcess11"/>
    <dgm:cxn modelId="{C98345CC-0535-424D-972E-A86DF6AAFC1F}" srcId="{8BFE6F06-7AC8-4AFB-8686-3BA75C621F17}" destId="{A0A837D4-75F0-40AB-9A1C-24377EA30EF7}" srcOrd="0" destOrd="0" parTransId="{FB9BDA1C-C9EB-4CB0-ACCB-4ED292B8E1A0}" sibTransId="{B2522DDA-334B-4EA2-BA10-AA670318E938}"/>
    <dgm:cxn modelId="{CC6B66D9-E1B7-4B71-9AD1-9BD858F0CAEA}" type="presOf" srcId="{371536A1-8DA1-452C-A950-39C588732518}" destId="{5FEB043C-5FC1-4FC6-9A01-1D8FB635F1EB}" srcOrd="0" destOrd="0" presId="urn:microsoft.com/office/officeart/2005/8/layout/hProcess11"/>
    <dgm:cxn modelId="{50EBCDE0-25B7-44E5-B2EB-C5148F7184C6}" type="presOf" srcId="{A0A837D4-75F0-40AB-9A1C-24377EA30EF7}" destId="{0E6FB4AE-53C1-4111-A51B-22A281F84C35}" srcOrd="0" destOrd="0" presId="urn:microsoft.com/office/officeart/2005/8/layout/hProcess11"/>
    <dgm:cxn modelId="{D8144EE3-9114-4E16-A2EC-B2858DC6E7CB}" srcId="{8BFE6F06-7AC8-4AFB-8686-3BA75C621F17}" destId="{591378A7-A1C5-42C3-B92B-DF0C162259F1}" srcOrd="4" destOrd="0" parTransId="{39B60195-6070-4E45-857D-35C9508CEE88}" sibTransId="{F4263710-A46C-425F-8B7D-2899575ED321}"/>
    <dgm:cxn modelId="{E1D6A6EC-7AB6-4940-88BC-669511C7AB82}" srcId="{8BFE6F06-7AC8-4AFB-8686-3BA75C621F17}" destId="{48839AC3-DD09-44B3-9D1F-EA47AFECC6E2}" srcOrd="5" destOrd="0" parTransId="{E4BBA2D8-FC33-4D21-97BB-AAD420F6C5ED}" sibTransId="{00AE9067-7D47-4E07-83DE-21B72484E3DD}"/>
    <dgm:cxn modelId="{F11067FD-7220-4FA3-8703-48D1C7658F27}" type="presOf" srcId="{591378A7-A1C5-42C3-B92B-DF0C162259F1}" destId="{011B58DA-C971-49FF-8E99-AE7623A099F6}" srcOrd="0" destOrd="0" presId="urn:microsoft.com/office/officeart/2005/8/layout/hProcess11"/>
    <dgm:cxn modelId="{4F7104EF-747B-48C6-8D36-DC188C77BA99}" type="presParOf" srcId="{7C38AC40-6BE8-414C-A73E-AEB80B82ED81}" destId="{60DB6145-EF76-4BFF-8C9B-2E010DB3C8BD}" srcOrd="0" destOrd="0" presId="urn:microsoft.com/office/officeart/2005/8/layout/hProcess11"/>
    <dgm:cxn modelId="{A54454F4-AAAA-421C-AF0A-6BC787FFF8C0}" type="presParOf" srcId="{7C38AC40-6BE8-414C-A73E-AEB80B82ED81}" destId="{92E24676-0AB0-4E08-91CF-7819AC0F1A17}" srcOrd="1" destOrd="0" presId="urn:microsoft.com/office/officeart/2005/8/layout/hProcess11"/>
    <dgm:cxn modelId="{49E4A22A-AD4B-4CC7-BCE5-6B59113D1401}" type="presParOf" srcId="{92E24676-0AB0-4E08-91CF-7819AC0F1A17}" destId="{68889468-5A9A-4EA7-9D9F-C7E910E15CAA}" srcOrd="0" destOrd="0" presId="urn:microsoft.com/office/officeart/2005/8/layout/hProcess11"/>
    <dgm:cxn modelId="{8B9CCB80-0214-4A5E-8F32-98F61080EC5A}" type="presParOf" srcId="{68889468-5A9A-4EA7-9D9F-C7E910E15CAA}" destId="{0E6FB4AE-53C1-4111-A51B-22A281F84C35}" srcOrd="0" destOrd="0" presId="urn:microsoft.com/office/officeart/2005/8/layout/hProcess11"/>
    <dgm:cxn modelId="{8690664B-5765-42A9-99F7-8392BA655DD0}" type="presParOf" srcId="{68889468-5A9A-4EA7-9D9F-C7E910E15CAA}" destId="{783E134D-941B-467D-A019-846F62E8C73B}" srcOrd="1" destOrd="0" presId="urn:microsoft.com/office/officeart/2005/8/layout/hProcess11"/>
    <dgm:cxn modelId="{F743FDB1-B75D-4596-A594-CF73892D3A53}" type="presParOf" srcId="{68889468-5A9A-4EA7-9D9F-C7E910E15CAA}" destId="{E8A1A3DE-5B02-4C20-AF46-FEF19B1AEB9D}" srcOrd="2" destOrd="0" presId="urn:microsoft.com/office/officeart/2005/8/layout/hProcess11"/>
    <dgm:cxn modelId="{99E345DD-F4E9-4A2B-A5CB-A8BF58479157}" type="presParOf" srcId="{92E24676-0AB0-4E08-91CF-7819AC0F1A17}" destId="{2FC8704A-C32C-41E6-9118-200557FAC875}" srcOrd="1" destOrd="0" presId="urn:microsoft.com/office/officeart/2005/8/layout/hProcess11"/>
    <dgm:cxn modelId="{9373FE3B-F990-4167-A944-3D64DF2D4ECF}" type="presParOf" srcId="{92E24676-0AB0-4E08-91CF-7819AC0F1A17}" destId="{C048B3BC-F755-435C-B399-A5586B0A65A6}" srcOrd="2" destOrd="0" presId="urn:microsoft.com/office/officeart/2005/8/layout/hProcess11"/>
    <dgm:cxn modelId="{FAD5F5A7-154C-481A-A145-C4D383C71D0A}" type="presParOf" srcId="{C048B3BC-F755-435C-B399-A5586B0A65A6}" destId="{5FEB043C-5FC1-4FC6-9A01-1D8FB635F1EB}" srcOrd="0" destOrd="0" presId="urn:microsoft.com/office/officeart/2005/8/layout/hProcess11"/>
    <dgm:cxn modelId="{B40FE86C-4AD2-4B37-A57B-3692DAB16F47}" type="presParOf" srcId="{C048B3BC-F755-435C-B399-A5586B0A65A6}" destId="{2C677B57-0965-452C-A92F-41550619DC70}" srcOrd="1" destOrd="0" presId="urn:microsoft.com/office/officeart/2005/8/layout/hProcess11"/>
    <dgm:cxn modelId="{35DDD2DA-5F98-4476-A800-0B8B4B7F14F7}" type="presParOf" srcId="{C048B3BC-F755-435C-B399-A5586B0A65A6}" destId="{EF814C55-169F-452E-95A3-60FFEAF4119E}" srcOrd="2" destOrd="0" presId="urn:microsoft.com/office/officeart/2005/8/layout/hProcess11"/>
    <dgm:cxn modelId="{FADA0BC8-668B-4807-8948-9F1F7BDA2F7B}" type="presParOf" srcId="{92E24676-0AB0-4E08-91CF-7819AC0F1A17}" destId="{4C2ED74D-D9E1-4A15-9934-548D2D88796B}" srcOrd="3" destOrd="0" presId="urn:microsoft.com/office/officeart/2005/8/layout/hProcess11"/>
    <dgm:cxn modelId="{79447B7A-4819-4B42-B1F9-D6BA8B7964D8}" type="presParOf" srcId="{92E24676-0AB0-4E08-91CF-7819AC0F1A17}" destId="{A410D854-84FE-4D98-B9F9-7B67FD018F4A}" srcOrd="4" destOrd="0" presId="urn:microsoft.com/office/officeart/2005/8/layout/hProcess11"/>
    <dgm:cxn modelId="{6843BDD0-17AE-4D87-A74E-0A51CCB5B066}" type="presParOf" srcId="{A410D854-84FE-4D98-B9F9-7B67FD018F4A}" destId="{45F71FBC-6C80-49A7-BA01-6F25C7A0BD3F}" srcOrd="0" destOrd="0" presId="urn:microsoft.com/office/officeart/2005/8/layout/hProcess11"/>
    <dgm:cxn modelId="{B40896EB-C8E4-4A1F-9953-388B64C594A0}" type="presParOf" srcId="{A410D854-84FE-4D98-B9F9-7B67FD018F4A}" destId="{6B985E1E-21A0-4549-B432-FD1410895CA0}" srcOrd="1" destOrd="0" presId="urn:microsoft.com/office/officeart/2005/8/layout/hProcess11"/>
    <dgm:cxn modelId="{44FBE1FF-33F7-4CED-9E68-12B0A8DE8E9F}" type="presParOf" srcId="{A410D854-84FE-4D98-B9F9-7B67FD018F4A}" destId="{3CEA3AF4-C484-4796-A9F1-E3A7ACDE911C}" srcOrd="2" destOrd="0" presId="urn:microsoft.com/office/officeart/2005/8/layout/hProcess11"/>
    <dgm:cxn modelId="{3CC24BF0-CDBF-4EAC-BF25-C9E5888B50CF}" type="presParOf" srcId="{92E24676-0AB0-4E08-91CF-7819AC0F1A17}" destId="{3B158D11-9BCE-4171-B480-594B776B7ED9}" srcOrd="5" destOrd="0" presId="urn:microsoft.com/office/officeart/2005/8/layout/hProcess11"/>
    <dgm:cxn modelId="{AA822357-E7D3-4DE9-A9C7-DDB40FDB8AB7}" type="presParOf" srcId="{92E24676-0AB0-4E08-91CF-7819AC0F1A17}" destId="{04315C2C-96DD-4EA4-8681-2F4A1A20E18E}" srcOrd="6" destOrd="0" presId="urn:microsoft.com/office/officeart/2005/8/layout/hProcess11"/>
    <dgm:cxn modelId="{42AA3C27-502A-493A-894D-9288CB4A1394}" type="presParOf" srcId="{04315C2C-96DD-4EA4-8681-2F4A1A20E18E}" destId="{1A8C52B0-E584-4226-A1EC-78149FDD9021}" srcOrd="0" destOrd="0" presId="urn:microsoft.com/office/officeart/2005/8/layout/hProcess11"/>
    <dgm:cxn modelId="{F7F4B961-4743-45F2-8520-5E0F2EE737BF}" type="presParOf" srcId="{04315C2C-96DD-4EA4-8681-2F4A1A20E18E}" destId="{DDC076EA-7586-4232-9593-652BE6469132}" srcOrd="1" destOrd="0" presId="urn:microsoft.com/office/officeart/2005/8/layout/hProcess11"/>
    <dgm:cxn modelId="{9F0C53DA-F3AC-4C28-8B11-6AFA444784B2}" type="presParOf" srcId="{04315C2C-96DD-4EA4-8681-2F4A1A20E18E}" destId="{CA44EA0E-7CAC-452A-821D-DB25375305A2}" srcOrd="2" destOrd="0" presId="urn:microsoft.com/office/officeart/2005/8/layout/hProcess11"/>
    <dgm:cxn modelId="{4F113B8B-CA49-4819-9C44-CC62B549CC31}" type="presParOf" srcId="{92E24676-0AB0-4E08-91CF-7819AC0F1A17}" destId="{6263C621-31E9-4590-85F6-A26E258B6493}" srcOrd="7" destOrd="0" presId="urn:microsoft.com/office/officeart/2005/8/layout/hProcess11"/>
    <dgm:cxn modelId="{D8273BFC-B58B-4ABD-9C82-F0CFD597E3AE}" type="presParOf" srcId="{92E24676-0AB0-4E08-91CF-7819AC0F1A17}" destId="{E376B17E-F519-4059-BEED-7733F711E7A6}" srcOrd="8" destOrd="0" presId="urn:microsoft.com/office/officeart/2005/8/layout/hProcess11"/>
    <dgm:cxn modelId="{0615EA69-37EF-46EB-8E15-4BE48D778213}" type="presParOf" srcId="{E376B17E-F519-4059-BEED-7733F711E7A6}" destId="{011B58DA-C971-49FF-8E99-AE7623A099F6}" srcOrd="0" destOrd="0" presId="urn:microsoft.com/office/officeart/2005/8/layout/hProcess11"/>
    <dgm:cxn modelId="{32017024-ABC3-40E8-9DA5-FCD8BAD0FA16}" type="presParOf" srcId="{E376B17E-F519-4059-BEED-7733F711E7A6}" destId="{78309261-B90F-4997-8C7C-DE3545DF9FF9}" srcOrd="1" destOrd="0" presId="urn:microsoft.com/office/officeart/2005/8/layout/hProcess11"/>
    <dgm:cxn modelId="{D434CEA9-B9F6-4BCC-850A-0DB9A4174CEC}" type="presParOf" srcId="{E376B17E-F519-4059-BEED-7733F711E7A6}" destId="{C06EC5E1-A7C4-43FB-8A68-AFF5D33FAD7B}" srcOrd="2" destOrd="0" presId="urn:microsoft.com/office/officeart/2005/8/layout/hProcess11"/>
    <dgm:cxn modelId="{F1909B8E-AD41-4967-9B6B-18C67398934A}" type="presParOf" srcId="{92E24676-0AB0-4E08-91CF-7819AC0F1A17}" destId="{391C8A84-BCB3-431A-A41D-B4D4DD955496}" srcOrd="9" destOrd="0" presId="urn:microsoft.com/office/officeart/2005/8/layout/hProcess11"/>
    <dgm:cxn modelId="{D30FDCBE-3B76-48E8-9AE2-8FB8F564FC17}" type="presParOf" srcId="{92E24676-0AB0-4E08-91CF-7819AC0F1A17}" destId="{1B2B0E10-3347-4C70-A2F6-0CB1659AD126}" srcOrd="10" destOrd="0" presId="urn:microsoft.com/office/officeart/2005/8/layout/hProcess11"/>
    <dgm:cxn modelId="{AD9620CE-9EE8-46FA-8A5C-E25960A1E196}" type="presParOf" srcId="{1B2B0E10-3347-4C70-A2F6-0CB1659AD126}" destId="{6D540D13-C1F8-4CAF-8B77-1353D01973E7}" srcOrd="0" destOrd="0" presId="urn:microsoft.com/office/officeart/2005/8/layout/hProcess11"/>
    <dgm:cxn modelId="{3FC261F0-2403-4209-B8D4-038C1467ECDF}" type="presParOf" srcId="{1B2B0E10-3347-4C70-A2F6-0CB1659AD126}" destId="{E6A41EB3-AF14-4A8C-8EAF-3E8C1455C2EF}" srcOrd="1" destOrd="0" presId="urn:microsoft.com/office/officeart/2005/8/layout/hProcess11"/>
    <dgm:cxn modelId="{4108389B-4546-467C-9622-39B5FCF7CFE6}" type="presParOf" srcId="{1B2B0E10-3347-4C70-A2F6-0CB1659AD126}" destId="{32C1E7D8-B444-400E-8999-CF4EA1ED9DC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8154C5-7D1D-4672-8EF1-D9549F52637D}"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de-DE"/>
        </a:p>
      </dgm:t>
    </dgm:pt>
    <dgm:pt modelId="{CBA5D912-8270-49A7-90F5-8053AF69A476}">
      <dgm:prSet phldrT="[Text]" custT="1"/>
      <dgm:spPr/>
      <dgm:t>
        <a:bodyPr/>
        <a:lstStyle/>
        <a:p>
          <a:r>
            <a:rPr lang="de-DE" sz="1000"/>
            <a:t>pro- and/or con-argumentation</a:t>
          </a:r>
          <a:endParaRPr lang="de-DE" sz="1000" dirty="0"/>
        </a:p>
      </dgm:t>
    </dgm:pt>
    <dgm:pt modelId="{38814C58-4C3E-44F5-812E-3201422909BD}" type="parTrans" cxnId="{BE38F0E8-ADE2-48CC-AFDF-3429C109EE81}">
      <dgm:prSet/>
      <dgm:spPr/>
      <dgm:t>
        <a:bodyPr/>
        <a:lstStyle/>
        <a:p>
          <a:endParaRPr lang="de-DE"/>
        </a:p>
      </dgm:t>
    </dgm:pt>
    <dgm:pt modelId="{211CC75F-07BA-4D21-8891-55BEA290ED86}" type="sibTrans" cxnId="{BE38F0E8-ADE2-48CC-AFDF-3429C109EE81}">
      <dgm:prSet/>
      <dgm:spPr/>
      <dgm:t>
        <a:bodyPr/>
        <a:lstStyle/>
        <a:p>
          <a:endParaRPr lang="de-DE"/>
        </a:p>
      </dgm:t>
    </dgm:pt>
    <dgm:pt modelId="{CEB19172-EFAD-4F4D-ABBB-93E0ACD662AC}">
      <dgm:prSet phldrT="[Text]" custT="1"/>
      <dgm:spPr/>
      <dgm:t>
        <a:bodyPr/>
        <a:lstStyle/>
        <a:p>
          <a:r>
            <a:rPr lang="en-US" sz="1000"/>
            <a:t>weighting of arguments in inner circles</a:t>
          </a:r>
          <a:endParaRPr lang="de-DE" sz="1000" dirty="0"/>
        </a:p>
      </dgm:t>
    </dgm:pt>
    <dgm:pt modelId="{5352A3AA-1C1B-450F-AB47-B79A9E079486}" type="parTrans" cxnId="{8221FF8F-C78E-4C11-9D98-2C640E53C312}">
      <dgm:prSet/>
      <dgm:spPr/>
      <dgm:t>
        <a:bodyPr/>
        <a:lstStyle/>
        <a:p>
          <a:endParaRPr lang="de-DE"/>
        </a:p>
      </dgm:t>
    </dgm:pt>
    <dgm:pt modelId="{802E8E2D-C95F-4974-8D68-43F3BEB8F1D6}" type="sibTrans" cxnId="{8221FF8F-C78E-4C11-9D98-2C640E53C312}">
      <dgm:prSet/>
      <dgm:spPr/>
      <dgm:t>
        <a:bodyPr/>
        <a:lstStyle/>
        <a:p>
          <a:endParaRPr lang="de-DE"/>
        </a:p>
      </dgm:t>
    </dgm:pt>
    <dgm:pt modelId="{CF316381-051A-4F4E-AFD1-35AA85D42ED5}">
      <dgm:prSet phldrT="[Text]" custT="1"/>
      <dgm:spPr/>
      <dgm:t>
        <a:bodyPr/>
        <a:lstStyle/>
        <a:p>
          <a:r>
            <a:rPr lang="en-US" sz="1000"/>
            <a:t>inner fields (pro 1-4; con 1-4): keyword-like presentation of the argumentation</a:t>
          </a:r>
          <a:endParaRPr lang="de-DE" sz="1000" dirty="0"/>
        </a:p>
      </dgm:t>
    </dgm:pt>
    <dgm:pt modelId="{36EEF52F-EE90-408B-ACC2-16E6180EC15F}" type="parTrans" cxnId="{43471B5A-273A-4208-A02B-D2F94C8AAE68}">
      <dgm:prSet/>
      <dgm:spPr/>
      <dgm:t>
        <a:bodyPr/>
        <a:lstStyle/>
        <a:p>
          <a:endParaRPr lang="de-DE"/>
        </a:p>
      </dgm:t>
    </dgm:pt>
    <dgm:pt modelId="{89B5A4C9-756B-44B3-A89A-746F4EE19EF3}" type="sibTrans" cxnId="{43471B5A-273A-4208-A02B-D2F94C8AAE68}">
      <dgm:prSet/>
      <dgm:spPr/>
      <dgm:t>
        <a:bodyPr/>
        <a:lstStyle/>
        <a:p>
          <a:endParaRPr lang="de-DE"/>
        </a:p>
      </dgm:t>
    </dgm:pt>
    <dgm:pt modelId="{0CEF6E13-E00B-46B4-ADC9-B94DD7986E04}">
      <dgm:prSet custT="1"/>
      <dgm:spPr/>
      <dgm:t>
        <a:bodyPr/>
        <a:lstStyle/>
        <a:p>
          <a:r>
            <a:rPr lang="en-US" altLang="de-DE" sz="1000"/>
            <a:t>outer fields: reasons for or objections to the argument</a:t>
          </a:r>
          <a:endParaRPr lang="de-DE" altLang="de-DE" sz="1000" dirty="0"/>
        </a:p>
      </dgm:t>
    </dgm:pt>
    <dgm:pt modelId="{6C0D8112-94B8-4AD3-9362-861D95F9066F}" type="parTrans" cxnId="{37EF9A3B-EDDA-4620-87CC-ABF84C78F528}">
      <dgm:prSet/>
      <dgm:spPr/>
      <dgm:t>
        <a:bodyPr/>
        <a:lstStyle/>
        <a:p>
          <a:endParaRPr lang="de-DE"/>
        </a:p>
      </dgm:t>
    </dgm:pt>
    <dgm:pt modelId="{14B0885C-4831-40E4-982C-94CF8789B641}" type="sibTrans" cxnId="{37EF9A3B-EDDA-4620-87CC-ABF84C78F528}">
      <dgm:prSet/>
      <dgm:spPr/>
      <dgm:t>
        <a:bodyPr/>
        <a:lstStyle/>
        <a:p>
          <a:endParaRPr lang="de-DE"/>
        </a:p>
      </dgm:t>
    </dgm:pt>
    <dgm:pt modelId="{B908A7F3-9980-4689-8EF4-F05D376AF44F}" type="pres">
      <dgm:prSet presAssocID="{8B8154C5-7D1D-4672-8EF1-D9549F52637D}" presName="composite" presStyleCnt="0">
        <dgm:presLayoutVars>
          <dgm:chMax val="5"/>
          <dgm:dir/>
          <dgm:resizeHandles val="exact"/>
        </dgm:presLayoutVars>
      </dgm:prSet>
      <dgm:spPr/>
    </dgm:pt>
    <dgm:pt modelId="{048A0EE9-0A5D-4F1F-8C1F-3B1D593D531C}" type="pres">
      <dgm:prSet presAssocID="{CBA5D912-8270-49A7-90F5-8053AF69A476}" presName="circle1" presStyleLbl="lnNode1" presStyleIdx="0" presStyleCnt="4"/>
      <dgm:spPr/>
    </dgm:pt>
    <dgm:pt modelId="{191B263D-1A38-4775-8611-5EED64D143ED}" type="pres">
      <dgm:prSet presAssocID="{CBA5D912-8270-49A7-90F5-8053AF69A476}" presName="text1" presStyleLbl="revTx" presStyleIdx="0" presStyleCnt="4">
        <dgm:presLayoutVars>
          <dgm:bulletEnabled val="1"/>
        </dgm:presLayoutVars>
      </dgm:prSet>
      <dgm:spPr/>
    </dgm:pt>
    <dgm:pt modelId="{085869F8-033F-4926-986B-0947C3B00A46}" type="pres">
      <dgm:prSet presAssocID="{CBA5D912-8270-49A7-90F5-8053AF69A476}" presName="line1" presStyleLbl="callout" presStyleIdx="0" presStyleCnt="8"/>
      <dgm:spPr/>
    </dgm:pt>
    <dgm:pt modelId="{C8351263-FA2B-4815-A792-B4F97764E818}" type="pres">
      <dgm:prSet presAssocID="{CBA5D912-8270-49A7-90F5-8053AF69A476}" presName="d1" presStyleLbl="callout" presStyleIdx="1" presStyleCnt="8"/>
      <dgm:spPr/>
    </dgm:pt>
    <dgm:pt modelId="{A6BE2A64-AFD3-414A-B3C1-BE442048A3BD}" type="pres">
      <dgm:prSet presAssocID="{CEB19172-EFAD-4F4D-ABBB-93E0ACD662AC}" presName="circle2" presStyleLbl="lnNode1" presStyleIdx="1" presStyleCnt="4"/>
      <dgm:spPr/>
    </dgm:pt>
    <dgm:pt modelId="{ED880D8D-81C1-40CA-BD0D-FE0867900CC2}" type="pres">
      <dgm:prSet presAssocID="{CEB19172-EFAD-4F4D-ABBB-93E0ACD662AC}" presName="text2" presStyleLbl="revTx" presStyleIdx="1" presStyleCnt="4" custLinFactNeighborX="47264" custLinFactNeighborY="4267">
        <dgm:presLayoutVars>
          <dgm:bulletEnabled val="1"/>
        </dgm:presLayoutVars>
      </dgm:prSet>
      <dgm:spPr/>
    </dgm:pt>
    <dgm:pt modelId="{1149F278-927B-481C-AA8C-C472038CF1D7}" type="pres">
      <dgm:prSet presAssocID="{CEB19172-EFAD-4F4D-ABBB-93E0ACD662AC}" presName="line2" presStyleLbl="callout" presStyleIdx="2" presStyleCnt="8"/>
      <dgm:spPr/>
    </dgm:pt>
    <dgm:pt modelId="{10845154-6734-4147-A5D5-2766710B614E}" type="pres">
      <dgm:prSet presAssocID="{CEB19172-EFAD-4F4D-ABBB-93E0ACD662AC}" presName="d2" presStyleLbl="callout" presStyleIdx="3" presStyleCnt="8"/>
      <dgm:spPr/>
    </dgm:pt>
    <dgm:pt modelId="{DC1E9DD6-8813-4B51-9F56-E9B02A42DC1D}" type="pres">
      <dgm:prSet presAssocID="{CF316381-051A-4F4E-AFD1-35AA85D42ED5}" presName="circle3" presStyleLbl="lnNode1" presStyleIdx="2" presStyleCnt="4"/>
      <dgm:spPr/>
    </dgm:pt>
    <dgm:pt modelId="{DB79273D-54D8-4F4E-B910-5480A0DF60B5}" type="pres">
      <dgm:prSet presAssocID="{CF316381-051A-4F4E-AFD1-35AA85D42ED5}" presName="text3" presStyleLbl="revTx" presStyleIdx="2" presStyleCnt="4" custLinFactNeighborX="77458" custLinFactNeighborY="44748">
        <dgm:presLayoutVars>
          <dgm:bulletEnabled val="1"/>
        </dgm:presLayoutVars>
      </dgm:prSet>
      <dgm:spPr/>
    </dgm:pt>
    <dgm:pt modelId="{939DF6AE-12F4-4501-B746-2C8AAB5688FD}" type="pres">
      <dgm:prSet presAssocID="{CF316381-051A-4F4E-AFD1-35AA85D42ED5}" presName="line3" presStyleLbl="callout" presStyleIdx="4" presStyleCnt="8"/>
      <dgm:spPr/>
    </dgm:pt>
    <dgm:pt modelId="{188C36E9-4EB4-4C2F-8503-BDE4B3DDBDE6}" type="pres">
      <dgm:prSet presAssocID="{CF316381-051A-4F4E-AFD1-35AA85D42ED5}" presName="d3" presStyleLbl="callout" presStyleIdx="5" presStyleCnt="8"/>
      <dgm:spPr/>
    </dgm:pt>
    <dgm:pt modelId="{9F5C0091-0F55-4104-81C9-E5397104BFD2}" type="pres">
      <dgm:prSet presAssocID="{0CEF6E13-E00B-46B4-ADC9-B94DD7986E04}" presName="circle4" presStyleLbl="lnNode1" presStyleIdx="3" presStyleCnt="4"/>
      <dgm:spPr/>
    </dgm:pt>
    <dgm:pt modelId="{E13F1EB6-5838-44F3-8E6A-C1F04FDAF731}" type="pres">
      <dgm:prSet presAssocID="{0CEF6E13-E00B-46B4-ADC9-B94DD7986E04}" presName="text4" presStyleLbl="revTx" presStyleIdx="3" presStyleCnt="4" custLinFactX="75629" custLinFactNeighborX="100000" custLinFactNeighborY="32357">
        <dgm:presLayoutVars>
          <dgm:bulletEnabled val="1"/>
        </dgm:presLayoutVars>
      </dgm:prSet>
      <dgm:spPr/>
    </dgm:pt>
    <dgm:pt modelId="{66FD1FC6-B3F5-4AAA-A3E3-64A7B17F9AEE}" type="pres">
      <dgm:prSet presAssocID="{0CEF6E13-E00B-46B4-ADC9-B94DD7986E04}" presName="line4" presStyleLbl="callout" presStyleIdx="6" presStyleCnt="8"/>
      <dgm:spPr/>
    </dgm:pt>
    <dgm:pt modelId="{F14FA3B2-48B7-464D-80EB-25A8382C521F}" type="pres">
      <dgm:prSet presAssocID="{0CEF6E13-E00B-46B4-ADC9-B94DD7986E04}" presName="d4" presStyleLbl="callout" presStyleIdx="7" presStyleCnt="8"/>
      <dgm:spPr/>
    </dgm:pt>
  </dgm:ptLst>
  <dgm:cxnLst>
    <dgm:cxn modelId="{E14CC613-82EE-4770-8FDD-6D3C53F7AF9B}" type="presOf" srcId="{0CEF6E13-E00B-46B4-ADC9-B94DD7986E04}" destId="{E13F1EB6-5838-44F3-8E6A-C1F04FDAF731}" srcOrd="0" destOrd="0" presId="urn:microsoft.com/office/officeart/2005/8/layout/target1"/>
    <dgm:cxn modelId="{9B6AC41C-8220-4040-A7E3-D52BE757FC7A}" type="presOf" srcId="{CBA5D912-8270-49A7-90F5-8053AF69A476}" destId="{191B263D-1A38-4775-8611-5EED64D143ED}" srcOrd="0" destOrd="0" presId="urn:microsoft.com/office/officeart/2005/8/layout/target1"/>
    <dgm:cxn modelId="{37EF9A3B-EDDA-4620-87CC-ABF84C78F528}" srcId="{8B8154C5-7D1D-4672-8EF1-D9549F52637D}" destId="{0CEF6E13-E00B-46B4-ADC9-B94DD7986E04}" srcOrd="3" destOrd="0" parTransId="{6C0D8112-94B8-4AD3-9362-861D95F9066F}" sibTransId="{14B0885C-4831-40E4-982C-94CF8789B641}"/>
    <dgm:cxn modelId="{3C1A4B5D-0F0D-4586-84AF-C1E172359ED2}" type="presOf" srcId="{CEB19172-EFAD-4F4D-ABBB-93E0ACD662AC}" destId="{ED880D8D-81C1-40CA-BD0D-FE0867900CC2}" srcOrd="0" destOrd="0" presId="urn:microsoft.com/office/officeart/2005/8/layout/target1"/>
    <dgm:cxn modelId="{43471B5A-273A-4208-A02B-D2F94C8AAE68}" srcId="{8B8154C5-7D1D-4672-8EF1-D9549F52637D}" destId="{CF316381-051A-4F4E-AFD1-35AA85D42ED5}" srcOrd="2" destOrd="0" parTransId="{36EEF52F-EE90-408B-ACC2-16E6180EC15F}" sibTransId="{89B5A4C9-756B-44B3-A89A-746F4EE19EF3}"/>
    <dgm:cxn modelId="{8221FF8F-C78E-4C11-9D98-2C640E53C312}" srcId="{8B8154C5-7D1D-4672-8EF1-D9549F52637D}" destId="{CEB19172-EFAD-4F4D-ABBB-93E0ACD662AC}" srcOrd="1" destOrd="0" parTransId="{5352A3AA-1C1B-450F-AB47-B79A9E079486}" sibTransId="{802E8E2D-C95F-4974-8D68-43F3BEB8F1D6}"/>
    <dgm:cxn modelId="{BE38F0E8-ADE2-48CC-AFDF-3429C109EE81}" srcId="{8B8154C5-7D1D-4672-8EF1-D9549F52637D}" destId="{CBA5D912-8270-49A7-90F5-8053AF69A476}" srcOrd="0" destOrd="0" parTransId="{38814C58-4C3E-44F5-812E-3201422909BD}" sibTransId="{211CC75F-07BA-4D21-8891-55BEA290ED86}"/>
    <dgm:cxn modelId="{B4C41FED-E39A-4BE2-92B9-C940FA851E4E}" type="presOf" srcId="{8B8154C5-7D1D-4672-8EF1-D9549F52637D}" destId="{B908A7F3-9980-4689-8EF4-F05D376AF44F}" srcOrd="0" destOrd="0" presId="urn:microsoft.com/office/officeart/2005/8/layout/target1"/>
    <dgm:cxn modelId="{887507F4-ADE8-4AE3-A901-E90E98561802}" type="presOf" srcId="{CF316381-051A-4F4E-AFD1-35AA85D42ED5}" destId="{DB79273D-54D8-4F4E-B910-5480A0DF60B5}" srcOrd="0" destOrd="0" presId="urn:microsoft.com/office/officeart/2005/8/layout/target1"/>
    <dgm:cxn modelId="{6A91A572-1219-440E-86BB-1BE2D457EFEF}" type="presParOf" srcId="{B908A7F3-9980-4689-8EF4-F05D376AF44F}" destId="{048A0EE9-0A5D-4F1F-8C1F-3B1D593D531C}" srcOrd="0" destOrd="0" presId="urn:microsoft.com/office/officeart/2005/8/layout/target1"/>
    <dgm:cxn modelId="{8B032788-03DD-4003-9FCA-28761DE32509}" type="presParOf" srcId="{B908A7F3-9980-4689-8EF4-F05D376AF44F}" destId="{191B263D-1A38-4775-8611-5EED64D143ED}" srcOrd="1" destOrd="0" presId="urn:microsoft.com/office/officeart/2005/8/layout/target1"/>
    <dgm:cxn modelId="{30235479-45A4-4F2C-AD55-4E1DB7C8ED3A}" type="presParOf" srcId="{B908A7F3-9980-4689-8EF4-F05D376AF44F}" destId="{085869F8-033F-4926-986B-0947C3B00A46}" srcOrd="2" destOrd="0" presId="urn:microsoft.com/office/officeart/2005/8/layout/target1"/>
    <dgm:cxn modelId="{74251BA8-AC40-4809-9DF1-C58A8BA14B48}" type="presParOf" srcId="{B908A7F3-9980-4689-8EF4-F05D376AF44F}" destId="{C8351263-FA2B-4815-A792-B4F97764E818}" srcOrd="3" destOrd="0" presId="urn:microsoft.com/office/officeart/2005/8/layout/target1"/>
    <dgm:cxn modelId="{4907E404-6B83-4AE0-ABF5-60FC4015D3D1}" type="presParOf" srcId="{B908A7F3-9980-4689-8EF4-F05D376AF44F}" destId="{A6BE2A64-AFD3-414A-B3C1-BE442048A3BD}" srcOrd="4" destOrd="0" presId="urn:microsoft.com/office/officeart/2005/8/layout/target1"/>
    <dgm:cxn modelId="{7755A68B-7B2F-491D-B40A-7652BA688D79}" type="presParOf" srcId="{B908A7F3-9980-4689-8EF4-F05D376AF44F}" destId="{ED880D8D-81C1-40CA-BD0D-FE0867900CC2}" srcOrd="5" destOrd="0" presId="urn:microsoft.com/office/officeart/2005/8/layout/target1"/>
    <dgm:cxn modelId="{E22DD5AC-2C0E-4D03-B66E-BCB7F853132A}" type="presParOf" srcId="{B908A7F3-9980-4689-8EF4-F05D376AF44F}" destId="{1149F278-927B-481C-AA8C-C472038CF1D7}" srcOrd="6" destOrd="0" presId="urn:microsoft.com/office/officeart/2005/8/layout/target1"/>
    <dgm:cxn modelId="{600773CA-E4B8-4FD4-B562-AA61184B6580}" type="presParOf" srcId="{B908A7F3-9980-4689-8EF4-F05D376AF44F}" destId="{10845154-6734-4147-A5D5-2766710B614E}" srcOrd="7" destOrd="0" presId="urn:microsoft.com/office/officeart/2005/8/layout/target1"/>
    <dgm:cxn modelId="{A1043DD8-BD05-4208-9C4A-96F113DEE5BF}" type="presParOf" srcId="{B908A7F3-9980-4689-8EF4-F05D376AF44F}" destId="{DC1E9DD6-8813-4B51-9F56-E9B02A42DC1D}" srcOrd="8" destOrd="0" presId="urn:microsoft.com/office/officeart/2005/8/layout/target1"/>
    <dgm:cxn modelId="{7618DFDE-7C7C-4842-A78E-0AE225F94BB0}" type="presParOf" srcId="{B908A7F3-9980-4689-8EF4-F05D376AF44F}" destId="{DB79273D-54D8-4F4E-B910-5480A0DF60B5}" srcOrd="9" destOrd="0" presId="urn:microsoft.com/office/officeart/2005/8/layout/target1"/>
    <dgm:cxn modelId="{068AC88B-03E1-4DCA-ABC3-88FE9B59DAEE}" type="presParOf" srcId="{B908A7F3-9980-4689-8EF4-F05D376AF44F}" destId="{939DF6AE-12F4-4501-B746-2C8AAB5688FD}" srcOrd="10" destOrd="0" presId="urn:microsoft.com/office/officeart/2005/8/layout/target1"/>
    <dgm:cxn modelId="{3B9D5531-37B8-42C5-8F2E-2262003745FC}" type="presParOf" srcId="{B908A7F3-9980-4689-8EF4-F05D376AF44F}" destId="{188C36E9-4EB4-4C2F-8503-BDE4B3DDBDE6}" srcOrd="11" destOrd="0" presId="urn:microsoft.com/office/officeart/2005/8/layout/target1"/>
    <dgm:cxn modelId="{861E93DC-AB54-467C-89D7-90EFE0FB6A89}" type="presParOf" srcId="{B908A7F3-9980-4689-8EF4-F05D376AF44F}" destId="{9F5C0091-0F55-4104-81C9-E5397104BFD2}" srcOrd="12" destOrd="0" presId="urn:microsoft.com/office/officeart/2005/8/layout/target1"/>
    <dgm:cxn modelId="{1EFEABA8-2C51-4C96-84DA-170CB65E86DC}" type="presParOf" srcId="{B908A7F3-9980-4689-8EF4-F05D376AF44F}" destId="{E13F1EB6-5838-44F3-8E6A-C1F04FDAF731}" srcOrd="13" destOrd="0" presId="urn:microsoft.com/office/officeart/2005/8/layout/target1"/>
    <dgm:cxn modelId="{ADF71FF3-A87F-4B75-8044-08B84BF9E583}" type="presParOf" srcId="{B908A7F3-9980-4689-8EF4-F05D376AF44F}" destId="{66FD1FC6-B3F5-4AAA-A3E3-64A7B17F9AEE}" srcOrd="14" destOrd="0" presId="urn:microsoft.com/office/officeart/2005/8/layout/target1"/>
    <dgm:cxn modelId="{991E4F85-FCA8-4509-A180-C0F0A8D9DF97}" type="presParOf" srcId="{B908A7F3-9980-4689-8EF4-F05D376AF44F}" destId="{F14FA3B2-48B7-464D-80EB-25A8382C521F}"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B6145-EF76-4BFF-8C9B-2E010DB3C8BD}">
      <dsp:nvSpPr>
        <dsp:cNvPr id="0" name=""/>
        <dsp:cNvSpPr/>
      </dsp:nvSpPr>
      <dsp:spPr>
        <a:xfrm>
          <a:off x="0" y="1219199"/>
          <a:ext cx="6504384" cy="1625600"/>
        </a:xfrm>
        <a:prstGeom prst="notched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0E6FB4AE-53C1-4111-A51B-22A281F84C35}">
      <dsp:nvSpPr>
        <dsp:cNvPr id="0" name=""/>
        <dsp:cNvSpPr/>
      </dsp:nvSpPr>
      <dsp:spPr>
        <a:xfrm>
          <a:off x="1607" y="0"/>
          <a:ext cx="936116" cy="162560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de-DE" sz="1600" kern="1200" dirty="0"/>
            <a:t>Baby-</a:t>
          </a:r>
          <a:r>
            <a:rPr lang="de-DE" sz="1600" kern="1200" dirty="0" err="1"/>
            <a:t>boomer</a:t>
          </a:r>
          <a:r>
            <a:rPr lang="de-DE" sz="1600" kern="1200" dirty="0"/>
            <a:t> 1950-1964</a:t>
          </a:r>
        </a:p>
      </dsp:txBody>
      <dsp:txXfrm>
        <a:off x="1607" y="0"/>
        <a:ext cx="936116" cy="1625600"/>
      </dsp:txXfrm>
    </dsp:sp>
    <dsp:sp modelId="{783E134D-941B-467D-A019-846F62E8C73B}">
      <dsp:nvSpPr>
        <dsp:cNvPr id="0" name=""/>
        <dsp:cNvSpPr/>
      </dsp:nvSpPr>
      <dsp:spPr>
        <a:xfrm>
          <a:off x="313681" y="1828800"/>
          <a:ext cx="406400" cy="4064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5FEB043C-5FC1-4FC6-9A01-1D8FB635F1EB}">
      <dsp:nvSpPr>
        <dsp:cNvPr id="0" name=""/>
        <dsp:cNvSpPr/>
      </dsp:nvSpPr>
      <dsp:spPr>
        <a:xfrm>
          <a:off x="984530" y="2438399"/>
          <a:ext cx="936116" cy="1625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t>Gen X</a:t>
          </a:r>
        </a:p>
        <a:p>
          <a:pPr marL="0" lvl="0" indent="0" algn="ctr" defTabSz="711200">
            <a:lnSpc>
              <a:spcPct val="90000"/>
            </a:lnSpc>
            <a:spcBef>
              <a:spcPct val="0"/>
            </a:spcBef>
            <a:spcAft>
              <a:spcPct val="35000"/>
            </a:spcAft>
            <a:buNone/>
          </a:pPr>
          <a:r>
            <a:rPr lang="de-DE" sz="1600" kern="1200" dirty="0"/>
            <a:t>1965-1979</a:t>
          </a:r>
        </a:p>
      </dsp:txBody>
      <dsp:txXfrm>
        <a:off x="984530" y="2438399"/>
        <a:ext cx="936116" cy="1625600"/>
      </dsp:txXfrm>
    </dsp:sp>
    <dsp:sp modelId="{2C677B57-0965-452C-A92F-41550619DC70}">
      <dsp:nvSpPr>
        <dsp:cNvPr id="0" name=""/>
        <dsp:cNvSpPr/>
      </dsp:nvSpPr>
      <dsp:spPr>
        <a:xfrm>
          <a:off x="1249388" y="1828800"/>
          <a:ext cx="406400" cy="406400"/>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45F71FBC-6C80-49A7-BA01-6F25C7A0BD3F}">
      <dsp:nvSpPr>
        <dsp:cNvPr id="0" name=""/>
        <dsp:cNvSpPr/>
      </dsp:nvSpPr>
      <dsp:spPr>
        <a:xfrm>
          <a:off x="1967453" y="0"/>
          <a:ext cx="936116" cy="16256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de-DE" sz="1600" kern="1200" dirty="0"/>
            <a:t>Gen Y</a:t>
          </a:r>
        </a:p>
        <a:p>
          <a:pPr marL="0" lvl="0" indent="0" algn="ctr" defTabSz="711200">
            <a:lnSpc>
              <a:spcPct val="90000"/>
            </a:lnSpc>
            <a:spcBef>
              <a:spcPct val="0"/>
            </a:spcBef>
            <a:spcAft>
              <a:spcPct val="35000"/>
            </a:spcAft>
            <a:buNone/>
          </a:pPr>
          <a:r>
            <a:rPr lang="de-DE" sz="1600" kern="1200" dirty="0"/>
            <a:t>1980 – 1994</a:t>
          </a:r>
        </a:p>
      </dsp:txBody>
      <dsp:txXfrm>
        <a:off x="1967453" y="0"/>
        <a:ext cx="936116" cy="1625600"/>
      </dsp:txXfrm>
    </dsp:sp>
    <dsp:sp modelId="{6B985E1E-21A0-4549-B432-FD1410895CA0}">
      <dsp:nvSpPr>
        <dsp:cNvPr id="0" name=""/>
        <dsp:cNvSpPr/>
      </dsp:nvSpPr>
      <dsp:spPr>
        <a:xfrm>
          <a:off x="2232311" y="1828800"/>
          <a:ext cx="406400" cy="4064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1A8C52B0-E584-4226-A1EC-78149FDD9021}">
      <dsp:nvSpPr>
        <dsp:cNvPr id="0" name=""/>
        <dsp:cNvSpPr/>
      </dsp:nvSpPr>
      <dsp:spPr>
        <a:xfrm>
          <a:off x="2950375" y="2438399"/>
          <a:ext cx="936116" cy="162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de-DE" altLang="de-DE" sz="1600" kern="1200" dirty="0"/>
            <a:t>Gen Z</a:t>
          </a:r>
        </a:p>
        <a:p>
          <a:pPr marL="0" lvl="0" indent="0" algn="ctr" defTabSz="711200">
            <a:lnSpc>
              <a:spcPct val="90000"/>
            </a:lnSpc>
            <a:spcBef>
              <a:spcPct val="0"/>
            </a:spcBef>
            <a:spcAft>
              <a:spcPct val="35000"/>
            </a:spcAft>
            <a:buNone/>
          </a:pPr>
          <a:r>
            <a:rPr lang="de-DE" altLang="de-DE" sz="1600" kern="1200" dirty="0"/>
            <a:t>1995 – 2009</a:t>
          </a:r>
        </a:p>
      </dsp:txBody>
      <dsp:txXfrm>
        <a:off x="2950375" y="2438399"/>
        <a:ext cx="936116" cy="1625600"/>
      </dsp:txXfrm>
    </dsp:sp>
    <dsp:sp modelId="{DDC076EA-7586-4232-9593-652BE6469132}">
      <dsp:nvSpPr>
        <dsp:cNvPr id="0" name=""/>
        <dsp:cNvSpPr/>
      </dsp:nvSpPr>
      <dsp:spPr>
        <a:xfrm>
          <a:off x="3215234" y="1828800"/>
          <a:ext cx="406400" cy="4064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011B58DA-C971-49FF-8E99-AE7623A099F6}">
      <dsp:nvSpPr>
        <dsp:cNvPr id="0" name=""/>
        <dsp:cNvSpPr/>
      </dsp:nvSpPr>
      <dsp:spPr>
        <a:xfrm>
          <a:off x="3933298" y="0"/>
          <a:ext cx="936116" cy="16256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de-DE" altLang="de-DE" sz="1600" kern="1200" dirty="0"/>
            <a:t>Gen </a:t>
          </a:r>
          <a:r>
            <a:rPr lang="el-GR" sz="1600" b="0" kern="1200" dirty="0"/>
            <a:t>α</a:t>
          </a:r>
          <a:r>
            <a:rPr lang="de-DE" altLang="de-DE" sz="1600" kern="1200" dirty="0"/>
            <a:t> </a:t>
          </a:r>
        </a:p>
        <a:p>
          <a:pPr marL="0" lvl="0" indent="0" algn="ctr" defTabSz="711200">
            <a:lnSpc>
              <a:spcPct val="90000"/>
            </a:lnSpc>
            <a:spcBef>
              <a:spcPct val="0"/>
            </a:spcBef>
            <a:spcAft>
              <a:spcPct val="35000"/>
            </a:spcAft>
            <a:buNone/>
          </a:pPr>
          <a:r>
            <a:rPr lang="de-DE" altLang="de-DE" sz="1600" kern="1200" dirty="0"/>
            <a:t>2010-2024</a:t>
          </a:r>
        </a:p>
      </dsp:txBody>
      <dsp:txXfrm>
        <a:off x="3933298" y="0"/>
        <a:ext cx="936116" cy="1625600"/>
      </dsp:txXfrm>
    </dsp:sp>
    <dsp:sp modelId="{78309261-B90F-4997-8C7C-DE3545DF9FF9}">
      <dsp:nvSpPr>
        <dsp:cNvPr id="0" name=""/>
        <dsp:cNvSpPr/>
      </dsp:nvSpPr>
      <dsp:spPr>
        <a:xfrm>
          <a:off x="4198156" y="1828800"/>
          <a:ext cx="406400" cy="406400"/>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6D540D13-C1F8-4CAF-8B77-1353D01973E7}">
      <dsp:nvSpPr>
        <dsp:cNvPr id="0" name=""/>
        <dsp:cNvSpPr/>
      </dsp:nvSpPr>
      <dsp:spPr>
        <a:xfrm>
          <a:off x="4848202" y="2438399"/>
          <a:ext cx="936116" cy="16256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de-DE" altLang="de-DE" sz="1600" kern="1200" dirty="0"/>
            <a:t>Gen </a:t>
          </a:r>
          <a:r>
            <a:rPr lang="de-DE" sz="1600" kern="1200" dirty="0"/>
            <a:t>β</a:t>
          </a:r>
          <a:r>
            <a:rPr lang="de-DE" altLang="de-DE" sz="1600" kern="1200" dirty="0"/>
            <a:t>  </a:t>
          </a:r>
          <a:br>
            <a:rPr lang="de-DE" altLang="de-DE" sz="1600" kern="1200" dirty="0"/>
          </a:br>
          <a:endParaRPr lang="de-DE" altLang="de-DE" sz="1600" kern="1200" dirty="0"/>
        </a:p>
        <a:p>
          <a:pPr marL="0" lvl="0" indent="0" algn="ctr" defTabSz="711200">
            <a:lnSpc>
              <a:spcPct val="90000"/>
            </a:lnSpc>
            <a:spcBef>
              <a:spcPct val="0"/>
            </a:spcBef>
            <a:spcAft>
              <a:spcPct val="35000"/>
            </a:spcAft>
            <a:buNone/>
          </a:pPr>
          <a:r>
            <a:rPr lang="de-DE" altLang="de-DE" sz="1600" kern="1200" dirty="0"/>
            <a:t>2025 - …</a:t>
          </a:r>
        </a:p>
      </dsp:txBody>
      <dsp:txXfrm>
        <a:off x="4848202" y="2438399"/>
        <a:ext cx="936116" cy="1625600"/>
      </dsp:txXfrm>
    </dsp:sp>
    <dsp:sp modelId="{E6A41EB3-AF14-4A8C-8EAF-3E8C1455C2EF}">
      <dsp:nvSpPr>
        <dsp:cNvPr id="0" name=""/>
        <dsp:cNvSpPr/>
      </dsp:nvSpPr>
      <dsp:spPr>
        <a:xfrm>
          <a:off x="5181079" y="1828800"/>
          <a:ext cx="406400" cy="406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C0091-0F55-4104-81C9-E5397104BFD2}">
      <dsp:nvSpPr>
        <dsp:cNvPr id="0" name=""/>
        <dsp:cNvSpPr/>
      </dsp:nvSpPr>
      <dsp:spPr>
        <a:xfrm>
          <a:off x="1775236" y="673153"/>
          <a:ext cx="2019460" cy="2019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E9DD6-8813-4B51-9F56-E9B02A42DC1D}">
      <dsp:nvSpPr>
        <dsp:cNvPr id="0" name=""/>
        <dsp:cNvSpPr/>
      </dsp:nvSpPr>
      <dsp:spPr>
        <a:xfrm>
          <a:off x="2063851" y="961768"/>
          <a:ext cx="1442231" cy="1442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E2A64-AFD3-414A-B3C1-BE442048A3BD}">
      <dsp:nvSpPr>
        <dsp:cNvPr id="0" name=""/>
        <dsp:cNvSpPr/>
      </dsp:nvSpPr>
      <dsp:spPr>
        <a:xfrm>
          <a:off x="2352297" y="1250214"/>
          <a:ext cx="865338" cy="865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A0EE9-0A5D-4F1F-8C1F-3B1D593D531C}">
      <dsp:nvSpPr>
        <dsp:cNvPr id="0" name=""/>
        <dsp:cNvSpPr/>
      </dsp:nvSpPr>
      <dsp:spPr>
        <a:xfrm>
          <a:off x="2640743" y="1538660"/>
          <a:ext cx="288446" cy="2884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B263D-1A38-4775-8611-5EED64D143ED}">
      <dsp:nvSpPr>
        <dsp:cNvPr id="0" name=""/>
        <dsp:cNvSpPr/>
      </dsp:nvSpPr>
      <dsp:spPr>
        <a:xfrm>
          <a:off x="4131274" y="0"/>
          <a:ext cx="1009730" cy="48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de-DE" sz="1000" kern="1200"/>
            <a:t>pro- and/or con-argumentation</a:t>
          </a:r>
          <a:endParaRPr lang="de-DE" sz="1000" kern="1200" dirty="0"/>
        </a:p>
      </dsp:txBody>
      <dsp:txXfrm>
        <a:off x="4131274" y="0"/>
        <a:ext cx="1009730" cy="482987"/>
      </dsp:txXfrm>
    </dsp:sp>
    <dsp:sp modelId="{085869F8-033F-4926-986B-0947C3B00A46}">
      <dsp:nvSpPr>
        <dsp:cNvPr id="0" name=""/>
        <dsp:cNvSpPr/>
      </dsp:nvSpPr>
      <dsp:spPr>
        <a:xfrm>
          <a:off x="3878841" y="241493"/>
          <a:ext cx="2524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51263-FA2B-4815-A792-B4F97764E818}">
      <dsp:nvSpPr>
        <dsp:cNvPr id="0" name=""/>
        <dsp:cNvSpPr/>
      </dsp:nvSpPr>
      <dsp:spPr>
        <a:xfrm rot="5400000">
          <a:off x="2609947" y="400526"/>
          <a:ext cx="1427085" cy="11107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880D8D-81C1-40CA-BD0D-FE0867900CC2}">
      <dsp:nvSpPr>
        <dsp:cNvPr id="0" name=""/>
        <dsp:cNvSpPr/>
      </dsp:nvSpPr>
      <dsp:spPr>
        <a:xfrm>
          <a:off x="4608512" y="503596"/>
          <a:ext cx="1009730" cy="48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weighting of arguments in inner circles</a:t>
          </a:r>
          <a:endParaRPr lang="de-DE" sz="1000" kern="1200" dirty="0"/>
        </a:p>
      </dsp:txBody>
      <dsp:txXfrm>
        <a:off x="4608512" y="503596"/>
        <a:ext cx="1009730" cy="482987"/>
      </dsp:txXfrm>
    </dsp:sp>
    <dsp:sp modelId="{1149F278-927B-481C-AA8C-C472038CF1D7}">
      <dsp:nvSpPr>
        <dsp:cNvPr id="0" name=""/>
        <dsp:cNvSpPr/>
      </dsp:nvSpPr>
      <dsp:spPr>
        <a:xfrm>
          <a:off x="3878841" y="724481"/>
          <a:ext cx="2524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45154-6734-4147-A5D5-2766710B614E}">
      <dsp:nvSpPr>
        <dsp:cNvPr id="0" name=""/>
        <dsp:cNvSpPr/>
      </dsp:nvSpPr>
      <dsp:spPr>
        <a:xfrm rot="5400000">
          <a:off x="2856994" y="875604"/>
          <a:ext cx="1171960" cy="87005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79273D-54D8-4F4E-B910-5480A0DF60B5}">
      <dsp:nvSpPr>
        <dsp:cNvPr id="0" name=""/>
        <dsp:cNvSpPr/>
      </dsp:nvSpPr>
      <dsp:spPr>
        <a:xfrm>
          <a:off x="4913390" y="1182102"/>
          <a:ext cx="1009730" cy="48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a:t>inner fields (pro 1-4; con 1-4): keyword-like presentation of the argumentation</a:t>
          </a:r>
          <a:endParaRPr lang="de-DE" sz="1000" kern="1200" dirty="0"/>
        </a:p>
      </dsp:txBody>
      <dsp:txXfrm>
        <a:off x="4913390" y="1182102"/>
        <a:ext cx="1009730" cy="482987"/>
      </dsp:txXfrm>
    </dsp:sp>
    <dsp:sp modelId="{939DF6AE-12F4-4501-B746-2C8AAB5688FD}">
      <dsp:nvSpPr>
        <dsp:cNvPr id="0" name=""/>
        <dsp:cNvSpPr/>
      </dsp:nvSpPr>
      <dsp:spPr>
        <a:xfrm>
          <a:off x="3878841" y="1207469"/>
          <a:ext cx="2524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C36E9-4EB4-4C2F-8503-BDE4B3DDBDE6}">
      <dsp:nvSpPr>
        <dsp:cNvPr id="0" name=""/>
        <dsp:cNvSpPr/>
      </dsp:nvSpPr>
      <dsp:spPr>
        <a:xfrm rot="5400000">
          <a:off x="3096132" y="1318371"/>
          <a:ext cx="893947" cy="67147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F1EB6-5838-44F3-8E6A-C1F04FDAF731}">
      <dsp:nvSpPr>
        <dsp:cNvPr id="0" name=""/>
        <dsp:cNvSpPr/>
      </dsp:nvSpPr>
      <dsp:spPr>
        <a:xfrm>
          <a:off x="5904653" y="1605243"/>
          <a:ext cx="1009730" cy="48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US" altLang="de-DE" sz="1000" kern="1200"/>
            <a:t>outer fields: reasons for or objections to the argument</a:t>
          </a:r>
          <a:endParaRPr lang="de-DE" altLang="de-DE" sz="1000" kern="1200" dirty="0"/>
        </a:p>
      </dsp:txBody>
      <dsp:txXfrm>
        <a:off x="5904653" y="1605243"/>
        <a:ext cx="1009730" cy="482987"/>
      </dsp:txXfrm>
    </dsp:sp>
    <dsp:sp modelId="{66FD1FC6-B3F5-4AAA-A3E3-64A7B17F9AEE}">
      <dsp:nvSpPr>
        <dsp:cNvPr id="0" name=""/>
        <dsp:cNvSpPr/>
      </dsp:nvSpPr>
      <dsp:spPr>
        <a:xfrm>
          <a:off x="3878841" y="1690456"/>
          <a:ext cx="2524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FA3B2-48B7-464D-80EB-25A8382C521F}">
      <dsp:nvSpPr>
        <dsp:cNvPr id="0" name=""/>
        <dsp:cNvSpPr/>
      </dsp:nvSpPr>
      <dsp:spPr>
        <a:xfrm rot="5400000">
          <a:off x="3335842" y="1762888"/>
          <a:ext cx="614454" cy="46918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401D3A3-0B5D-446D-AAA8-BFB7C1BDD8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AF9AD3CE-AFDB-40E2-B987-D967BE947A4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4EC6BB7-5507-42DB-B5D5-FCEAA913429B}" type="datetimeFigureOut">
              <a:rPr lang="de-DE"/>
              <a:pPr>
                <a:defRPr/>
              </a:pPr>
              <a:t>18.03.2022</a:t>
            </a:fld>
            <a:endParaRPr lang="de-DE"/>
          </a:p>
        </p:txBody>
      </p:sp>
      <p:sp>
        <p:nvSpPr>
          <p:cNvPr id="4" name="Folienbildplatzhalter 3">
            <a:extLst>
              <a:ext uri="{FF2B5EF4-FFF2-40B4-BE49-F238E27FC236}">
                <a16:creationId xmlns:a16="http://schemas.microsoft.com/office/drawing/2014/main" id="{FE4F3108-1703-4179-954F-B66BDB489A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C2B19F5C-110B-449A-828C-7FCECA675FC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D99F0C48-4BB0-44AD-88C8-FDD62039BB6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40CFD494-1543-4ADE-BF49-D3E607D6F50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EF0180E-E179-404B-A72E-9C7E18713FA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82D455C3-E3AB-4D01-A20B-91A5BE0B1D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a:extLst>
              <a:ext uri="{FF2B5EF4-FFF2-40B4-BE49-F238E27FC236}">
                <a16:creationId xmlns:a16="http://schemas.microsoft.com/office/drawing/2014/main" id="{F9749D4E-37AA-4A78-84C5-D172449DE8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Adomßent, M., Barth, M., Fischer, D., Richter, S., &amp; Rieckmann, M. (2014). Learning to change universities from within: a service‐learning perspective on promoting sustainable consumption in higher education. </a:t>
            </a:r>
            <a:r>
              <a:rPr lang="en-US" altLang="de-DE" i="1"/>
              <a:t>Journal of Cleaner Production, 62</a:t>
            </a:r>
            <a:r>
              <a:rPr lang="en-US" altLang="de-DE"/>
              <a:t>(1), 72–81. </a:t>
            </a:r>
            <a:r>
              <a:rPr lang="de-DE" altLang="de-DE"/>
              <a:t>http://dx.doi.org/10.1016/j.jclepro.2013.04.006</a:t>
            </a:r>
          </a:p>
          <a:p>
            <a:r>
              <a:rPr lang="en-US" altLang="de-DE"/>
              <a:t>OECD – Organisation for Economic Co-Operation and Development (2012). </a:t>
            </a:r>
            <a:r>
              <a:rPr lang="en-US" altLang="de-DE" i="1"/>
              <a:t>OECD Environmental Outlook to 2050. The Consequences of Inaction</a:t>
            </a:r>
            <a:r>
              <a:rPr lang="en-US" altLang="de-DE"/>
              <a:t>. OECD Publishing.</a:t>
            </a:r>
          </a:p>
          <a:p>
            <a:r>
              <a:rPr lang="en-US" altLang="de-DE"/>
              <a:t>Quental, N., Lourenço, J. M., &amp; Da Silva, F. N. (2011). Sustainable development policy: goals, targets and political </a:t>
            </a:r>
            <a:r>
              <a:rPr lang="de-DE" altLang="de-DE"/>
              <a:t>cycles. </a:t>
            </a:r>
            <a:r>
              <a:rPr lang="de-DE" altLang="de-DE" i="1"/>
              <a:t>Sustainable Development 19</a:t>
            </a:r>
            <a:r>
              <a:rPr lang="de-DE" altLang="de-DE"/>
              <a:t>(1), 15–29. https://doi.org/10.1002/sd.416</a:t>
            </a:r>
          </a:p>
          <a:p>
            <a:r>
              <a:rPr lang="en-US" altLang="de-DE"/>
              <a:t>Randers, J. (2012). </a:t>
            </a:r>
            <a:r>
              <a:rPr lang="en-US" altLang="de-DE" i="1"/>
              <a:t>2052: A Global Forecast for the Next Forty Years</a:t>
            </a:r>
            <a:r>
              <a:rPr lang="en-US" altLang="de-DE"/>
              <a:t>. Chelsea Green Publishing.</a:t>
            </a:r>
          </a:p>
          <a:p>
            <a:r>
              <a:rPr lang="en-US" altLang="de-DE"/>
              <a:t>Wilk, R. (2002). Consumption, human needs, and global environmental change. </a:t>
            </a:r>
            <a:r>
              <a:rPr lang="en-US" altLang="de-DE" i="1"/>
              <a:t>Global Environmental Change, </a:t>
            </a:r>
            <a:r>
              <a:rPr lang="pt-BR" altLang="de-DE" i="1"/>
              <a:t>12</a:t>
            </a:r>
            <a:r>
              <a:rPr lang="pt-BR" altLang="de-DE"/>
              <a:t>(1), 5–13. https://doi.org/10.1016/S0959-3780(01)00028-0</a:t>
            </a:r>
            <a:endParaRPr lang="de-DE" altLang="de-DE"/>
          </a:p>
        </p:txBody>
      </p:sp>
      <p:sp>
        <p:nvSpPr>
          <p:cNvPr id="17412" name="Foliennummernplatzhalter 3">
            <a:extLst>
              <a:ext uri="{FF2B5EF4-FFF2-40B4-BE49-F238E27FC236}">
                <a16:creationId xmlns:a16="http://schemas.microsoft.com/office/drawing/2014/main" id="{8B7B63BF-97F4-4B47-8341-1CB51950DF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543EAA9-085D-4D4E-B878-5FA3CD7F41A8}" type="slidenum">
              <a:rPr lang="de-DE" altLang="de-DE" smtClean="0"/>
              <a:pPr/>
              <a:t>3</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9BAEA81B-36F5-4DA6-A0AF-BB4A0CFA78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a:extLst>
              <a:ext uri="{FF2B5EF4-FFF2-40B4-BE49-F238E27FC236}">
                <a16:creationId xmlns:a16="http://schemas.microsoft.com/office/drawing/2014/main" id="{D2DAE49B-C40D-47FF-A773-48A435115E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Fopp, D., </a:t>
            </a:r>
            <a:r>
              <a:rPr lang="de-DE" altLang="de-DE" dirty="0" err="1"/>
              <a:t>Axelsson</a:t>
            </a:r>
            <a:r>
              <a:rPr lang="de-DE" altLang="de-DE" dirty="0"/>
              <a:t>, I., &amp; Tille, L. (2021). </a:t>
            </a:r>
            <a:r>
              <a:rPr lang="de-DE" altLang="de-DE" i="1" dirty="0"/>
              <a:t>Gemeinsam für die Zukunft – </a:t>
            </a:r>
            <a:r>
              <a:rPr lang="de-DE" altLang="de-DE" i="1" dirty="0" err="1"/>
              <a:t>Fridays</a:t>
            </a:r>
            <a:r>
              <a:rPr lang="de-DE" altLang="de-DE" i="1" dirty="0"/>
              <a:t> </a:t>
            </a:r>
            <a:r>
              <a:rPr lang="de-DE" altLang="de-DE" i="1" dirty="0" err="1"/>
              <a:t>For</a:t>
            </a:r>
            <a:r>
              <a:rPr lang="de-DE" altLang="de-DE" i="1" dirty="0"/>
              <a:t> Future und </a:t>
            </a:r>
            <a:r>
              <a:rPr lang="de-DE" altLang="de-DE" i="1" dirty="0" err="1"/>
              <a:t>Scientists</a:t>
            </a:r>
            <a:r>
              <a:rPr lang="de-DE" altLang="de-DE" i="1" dirty="0"/>
              <a:t> </a:t>
            </a:r>
            <a:r>
              <a:rPr lang="de-DE" altLang="de-DE" i="1" dirty="0" err="1"/>
              <a:t>For</a:t>
            </a:r>
            <a:r>
              <a:rPr lang="de-DE" altLang="de-DE" i="1" dirty="0"/>
              <a:t> Future. Vom Stockholmer Schulstreik zur weltweiten Klimabewegung</a:t>
            </a:r>
            <a:r>
              <a:rPr lang="de-DE" altLang="de-DE" dirty="0"/>
              <a:t> [</a:t>
            </a:r>
            <a:r>
              <a:rPr lang="en-US" altLang="de-DE" dirty="0"/>
              <a:t>Together for the Future - Fridays For Future and Scientists For Future. From the Stockholm school strike to the global climate movement</a:t>
            </a:r>
            <a:r>
              <a:rPr lang="de-DE" altLang="de-DE" dirty="0"/>
              <a:t>]. </a:t>
            </a:r>
            <a:r>
              <a:rPr lang="de-DE" altLang="de-DE" dirty="0" err="1"/>
              <a:t>transcript</a:t>
            </a:r>
            <a:r>
              <a:rPr lang="de-DE" altLang="de-DE" dirty="0"/>
              <a:t>.</a:t>
            </a:r>
          </a:p>
          <a:p>
            <a:endParaRPr lang="de-DE" altLang="de-DE" dirty="0"/>
          </a:p>
          <a:p>
            <a:r>
              <a:rPr lang="de-DE" altLang="de-DE" dirty="0"/>
              <a:t>Image Source: </a:t>
            </a:r>
          </a:p>
          <a:p>
            <a:r>
              <a:rPr lang="en-US" altLang="de-DE" dirty="0"/>
              <a:t>Greta Thunberg urges MEPs to show climate leadership, </a:t>
            </a:r>
            <a:r>
              <a:rPr lang="de-DE" altLang="de-DE" dirty="0"/>
              <a:t>Pietro </a:t>
            </a:r>
            <a:r>
              <a:rPr lang="de-DE" altLang="de-DE" dirty="0" err="1"/>
              <a:t>Naj-Oleari</a:t>
            </a:r>
            <a:r>
              <a:rPr lang="de-DE" altLang="de-DE" dirty="0"/>
              <a:t>, </a:t>
            </a:r>
            <a:r>
              <a:rPr lang="en-US" altLang="de-DE" dirty="0"/>
              <a:t>Creative Commons 2.0, </a:t>
            </a:r>
            <a:r>
              <a:rPr lang="de-DE" altLang="de-DE" dirty="0"/>
              <a:t>https://commons.wikimedia.org/w/index.php?curid=88931682</a:t>
            </a:r>
          </a:p>
        </p:txBody>
      </p:sp>
      <p:sp>
        <p:nvSpPr>
          <p:cNvPr id="37892" name="Foliennummernplatzhalter 3">
            <a:extLst>
              <a:ext uri="{FF2B5EF4-FFF2-40B4-BE49-F238E27FC236}">
                <a16:creationId xmlns:a16="http://schemas.microsoft.com/office/drawing/2014/main" id="{D206F720-0F55-4BD0-81B7-832BE08503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42A7D1-B8C7-4F32-9F86-A9FEB519C0DD}" type="slidenum">
              <a:rPr lang="de-DE" altLang="de-DE" smtClean="0"/>
              <a:pPr/>
              <a:t>14</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5B80CA72-FCFB-40DC-8A09-D5884A186E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a:extLst>
              <a:ext uri="{FF2B5EF4-FFF2-40B4-BE49-F238E27FC236}">
                <a16:creationId xmlns:a16="http://schemas.microsoft.com/office/drawing/2014/main" id="{873AFBAF-BA40-4352-9C06-C17428267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Verdana" panose="020B0604030504040204" pitchFamily="34" charset="0"/>
              </a:rPr>
              <a:t>Greenpeace e. V. (2015)</a:t>
            </a:r>
            <a:r>
              <a:rPr lang="de-DE" altLang="de-DE" i="1" dirty="0">
                <a:latin typeface="Verdana" panose="020B0604030504040204" pitchFamily="34" charset="0"/>
              </a:rPr>
              <a:t>. </a:t>
            </a:r>
            <a:r>
              <a:rPr lang="de-DE" altLang="de-DE" i="1" dirty="0">
                <a:latin typeface="Arial" panose="020B0604020202020204" pitchFamily="34" charset="0"/>
              </a:rPr>
              <a:t>Saubere Mode hat’s schwer. Repräsentative Greenpeace-Umfrage beleuchtet Modekonsum von Jugendlichen</a:t>
            </a:r>
            <a:r>
              <a:rPr lang="de-DE" altLang="de-DE" dirty="0">
                <a:latin typeface="Arial" panose="020B0604020202020204" pitchFamily="34" charset="0"/>
              </a:rPr>
              <a:t> </a:t>
            </a:r>
            <a:r>
              <a:rPr lang="de-DE" altLang="de-DE" dirty="0">
                <a:latin typeface="Verdana" panose="020B0604030504040204" pitchFamily="34" charset="0"/>
              </a:rPr>
              <a:t>[</a:t>
            </a:r>
            <a:r>
              <a:rPr lang="en-US" altLang="de-DE" dirty="0">
                <a:latin typeface="Verdana" panose="020B0604030504040204" pitchFamily="34" charset="0"/>
              </a:rPr>
              <a:t>It's tough for clean fashion. Representative Greenpeace survey sheds light on fashion consumption of adolescents</a:t>
            </a:r>
            <a:r>
              <a:rPr lang="de-DE" altLang="de-DE" dirty="0">
                <a:latin typeface="Verdana" panose="020B0604030504040204" pitchFamily="34" charset="0"/>
              </a:rPr>
              <a:t>]. https://www.greenpeace.de/sites/www.greenpeace.de/files/publications/mode-unter-jugendlichen-greenpeace-umfrage_zusammenfassung_1.pdf</a:t>
            </a:r>
          </a:p>
        </p:txBody>
      </p:sp>
      <p:sp>
        <p:nvSpPr>
          <p:cNvPr id="39940" name="Foliennummernplatzhalter 3">
            <a:extLst>
              <a:ext uri="{FF2B5EF4-FFF2-40B4-BE49-F238E27FC236}">
                <a16:creationId xmlns:a16="http://schemas.microsoft.com/office/drawing/2014/main" id="{480B8C39-1F72-4603-8583-1F4DC536E7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355ED3-EE3C-4192-9BA4-987488757E21}" type="slidenum">
              <a:rPr lang="de-DE" altLang="de-DE" smtClean="0"/>
              <a:pPr/>
              <a:t>15</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011ABC94-66E4-4D00-9E84-5426151C2D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a:extLst>
              <a:ext uri="{FF2B5EF4-FFF2-40B4-BE49-F238E27FC236}">
                <a16:creationId xmlns:a16="http://schemas.microsoft.com/office/drawing/2014/main" id="{63A2FBFA-1B2A-400C-A883-E7A3A2F3F8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Verbraucherzentrale Bundesverband [</a:t>
            </a:r>
            <a:r>
              <a:rPr lang="en-US" altLang="de-DE" dirty="0"/>
              <a:t>Federation of German Consumer </a:t>
            </a:r>
            <a:r>
              <a:rPr lang="en-US" altLang="de-DE" dirty="0" err="1"/>
              <a:t>Organisations</a:t>
            </a:r>
            <a:r>
              <a:rPr lang="de-DE" altLang="de-DE" dirty="0">
                <a:latin typeface="Arial" panose="020B0604020202020204" pitchFamily="34" charset="0"/>
              </a:rPr>
              <a:t>] (Ed.). (2017, August 9). Das Schulportal für die Verbraucherbildung. Nachhaltiger Konsum ist Jugendlichen wichtig, doch die Umsetzung fällt schwer [</a:t>
            </a:r>
            <a:r>
              <a:rPr lang="en-US" altLang="de-DE" dirty="0">
                <a:latin typeface="Arial" panose="020B0604020202020204" pitchFamily="34" charset="0"/>
              </a:rPr>
              <a:t>The school portal for consumer education: Sustainable consumption is important to young people, but implementation is difficult</a:t>
            </a:r>
            <a:r>
              <a:rPr lang="de-DE" altLang="de-DE" dirty="0">
                <a:latin typeface="Arial" panose="020B0604020202020204" pitchFamily="34" charset="0"/>
              </a:rPr>
              <a:t>]. https://www.verbraucherbildung.de/artikel/nachhaltiger-konsum-ist-jugendlichen-wichtig-doch-die-umsetzung-faellt-schwer</a:t>
            </a:r>
          </a:p>
          <a:p>
            <a:endParaRPr lang="de-DE" altLang="de-DE" dirty="0">
              <a:latin typeface="Arial" panose="020B0604020202020204" pitchFamily="34" charset="0"/>
            </a:endParaRPr>
          </a:p>
          <a:p>
            <a:r>
              <a:rPr lang="de-DE" altLang="de-DE" dirty="0">
                <a:latin typeface="Arial" panose="020B0604020202020204" pitchFamily="34" charset="0"/>
              </a:rPr>
              <a:t>Image Sources: </a:t>
            </a:r>
          </a:p>
          <a:p>
            <a:r>
              <a:rPr lang="de-DE" altLang="de-DE" dirty="0">
                <a:latin typeface="Arial" panose="020B0604020202020204" pitchFamily="34" charset="0"/>
              </a:rPr>
              <a:t>Cover Page: Bundesministerium für Umwelt, Naturschutz und Reaktorsicherheit (2013). </a:t>
            </a:r>
            <a:r>
              <a:rPr lang="de-DE" altLang="de-DE" i="1" dirty="0">
                <a:latin typeface="Arial" panose="020B0604020202020204" pitchFamily="34" charset="0"/>
              </a:rPr>
              <a:t>Umweltfreundlich konsumieren</a:t>
            </a:r>
            <a:r>
              <a:rPr lang="de-DE" altLang="de-DE" dirty="0">
                <a:latin typeface="Arial" panose="020B0604020202020204" pitchFamily="34" charset="0"/>
              </a:rPr>
              <a:t>. Bonifatius Druckerei</a:t>
            </a:r>
          </a:p>
          <a:p>
            <a:r>
              <a:rPr lang="de-DE" altLang="de-DE" dirty="0">
                <a:latin typeface="Arial" panose="020B0604020202020204" pitchFamily="34" charset="0"/>
              </a:rPr>
              <a:t>Cover Page: Fluter. </a:t>
            </a:r>
            <a:r>
              <a:rPr lang="de-DE" altLang="de-DE" i="1" dirty="0">
                <a:latin typeface="Arial" panose="020B0604020202020204" pitchFamily="34" charset="0"/>
              </a:rPr>
              <a:t>Mode</a:t>
            </a:r>
            <a:r>
              <a:rPr lang="de-DE" altLang="de-DE" dirty="0">
                <a:latin typeface="Arial" panose="020B0604020202020204" pitchFamily="34" charset="0"/>
              </a:rPr>
              <a:t>. 2020. </a:t>
            </a:r>
            <a:r>
              <a:rPr lang="de-DE" altLang="de-DE" dirty="0" err="1">
                <a:latin typeface="Arial" panose="020B0604020202020204" pitchFamily="34" charset="0"/>
              </a:rPr>
              <a:t>No</a:t>
            </a:r>
            <a:r>
              <a:rPr lang="de-DE" altLang="de-DE" dirty="0">
                <a:latin typeface="Arial" panose="020B0604020202020204" pitchFamily="34" charset="0"/>
              </a:rPr>
              <a:t>. 76. https://www.fluter.de/heft76</a:t>
            </a:r>
          </a:p>
        </p:txBody>
      </p:sp>
      <p:sp>
        <p:nvSpPr>
          <p:cNvPr id="41988" name="Foliennummernplatzhalter 3">
            <a:extLst>
              <a:ext uri="{FF2B5EF4-FFF2-40B4-BE49-F238E27FC236}">
                <a16:creationId xmlns:a16="http://schemas.microsoft.com/office/drawing/2014/main" id="{8259BEB7-C091-47B2-B2B4-3C8F28AD7D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D838D1-7572-471C-9303-EEA2EE4FC326}" type="slidenum">
              <a:rPr lang="de-DE" altLang="de-DE" smtClean="0"/>
              <a:pPr/>
              <a:t>16</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6D5F02C0-D0BA-4419-AAA2-6E9777054D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a:extLst>
              <a:ext uri="{FF2B5EF4-FFF2-40B4-BE49-F238E27FC236}">
                <a16:creationId xmlns:a16="http://schemas.microsoft.com/office/drawing/2014/main" id="{7BA078DA-2F6C-4DA4-9D69-3F24DF815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Deckert, A., &amp; Ulmer, F. (2019). </a:t>
            </a:r>
            <a:r>
              <a:rPr lang="de-DE" altLang="de-DE" i="1" dirty="0"/>
              <a:t>Einfach Machen! Report: Jugend zu nachhaltigem Handeln und Engagement motivieren</a:t>
            </a:r>
            <a:r>
              <a:rPr lang="de-DE" altLang="de-DE" dirty="0"/>
              <a:t> [</a:t>
            </a:r>
            <a:r>
              <a:rPr lang="en-US" altLang="de-DE" dirty="0"/>
              <a:t>Simply Do! Report: Motivating young people to act sustainably and get involved</a:t>
            </a:r>
            <a:r>
              <a:rPr lang="de-DE" altLang="de-DE" dirty="0"/>
              <a:t>]. https://www.wir-ernten-was-wir-saeen.de/sites/default/files/einfach_machen_v10_desktop.pdf</a:t>
            </a:r>
          </a:p>
          <a:p>
            <a:endParaRPr lang="de-DE" altLang="de-DE" dirty="0"/>
          </a:p>
          <a:p>
            <a:r>
              <a:rPr lang="de-DE" altLang="de-DE" dirty="0"/>
              <a:t>Image Source:</a:t>
            </a:r>
          </a:p>
          <a:p>
            <a:r>
              <a:rPr lang="de-DE" altLang="de-DE" dirty="0" err="1"/>
              <a:t>Cutout</a:t>
            </a:r>
            <a:r>
              <a:rPr lang="de-DE" altLang="de-DE" dirty="0"/>
              <a:t> </a:t>
            </a:r>
            <a:r>
              <a:rPr lang="de-DE" altLang="de-DE" dirty="0" err="1"/>
              <a:t>of</a:t>
            </a:r>
            <a:r>
              <a:rPr lang="de-DE" altLang="de-DE" dirty="0"/>
              <a:t> Cover Page: Deckert &amp; Ulmer, 2019</a:t>
            </a:r>
          </a:p>
          <a:p>
            <a:endParaRPr lang="de-DE" altLang="de-DE" dirty="0"/>
          </a:p>
        </p:txBody>
      </p:sp>
      <p:sp>
        <p:nvSpPr>
          <p:cNvPr id="44036" name="Foliennummernplatzhalter 3">
            <a:extLst>
              <a:ext uri="{FF2B5EF4-FFF2-40B4-BE49-F238E27FC236}">
                <a16:creationId xmlns:a16="http://schemas.microsoft.com/office/drawing/2014/main" id="{5277E711-010F-4115-8305-5C5B54184C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DD9471-1A1B-4209-B0B4-9B08869A0530}" type="slidenum">
              <a:rPr lang="de-DE" altLang="de-DE" smtClean="0"/>
              <a:pPr/>
              <a:t>17</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E7394132-0C39-4408-987A-5AF482AD2F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a:extLst>
              <a:ext uri="{FF2B5EF4-FFF2-40B4-BE49-F238E27FC236}">
                <a16:creationId xmlns:a16="http://schemas.microsoft.com/office/drawing/2014/main" id="{504FEBB7-6098-4BE8-920A-A3348452E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Statista (2022). </a:t>
            </a:r>
            <a:r>
              <a:rPr lang="de-DE" altLang="de-DE" i="1" dirty="0"/>
              <a:t>Was könnte Dich dabei unterstützen, Dich häufiger nachhaltiger, also sozial- und umweltverträglicher, zu verhalten? Wie wichtig sind die folgenden Aspekte? </a:t>
            </a:r>
            <a:r>
              <a:rPr lang="de-DE" altLang="de-DE" dirty="0"/>
              <a:t>[</a:t>
            </a:r>
            <a:r>
              <a:rPr lang="en-US" altLang="de-DE" dirty="0"/>
              <a:t>What might help you act                                                                                       more sustainably, i.e. in a more socially and environmentally responsible way, more often? How important are the following aspects?</a:t>
            </a:r>
            <a:r>
              <a:rPr lang="de-DE" altLang="de-DE" dirty="0"/>
              <a:t>].</a:t>
            </a:r>
          </a:p>
          <a:p>
            <a:r>
              <a:rPr lang="de-DE" altLang="de-DE" dirty="0"/>
              <a:t>https://de.statista.com/statistik/daten/studie/801672/umfrage/anreize-fuer-umweltfreundliche-verhaltensweisen-von-jugendlichen-in-deutschland/</a:t>
            </a:r>
          </a:p>
        </p:txBody>
      </p:sp>
      <p:sp>
        <p:nvSpPr>
          <p:cNvPr id="46084" name="Foliennummernplatzhalter 3">
            <a:extLst>
              <a:ext uri="{FF2B5EF4-FFF2-40B4-BE49-F238E27FC236}">
                <a16:creationId xmlns:a16="http://schemas.microsoft.com/office/drawing/2014/main" id="{9647CC60-0CE4-4661-949B-1989FEF6A3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E90FFF1-0211-4980-9BBD-B9FDDD70B08E}" type="slidenum">
              <a:rPr lang="de-DE" altLang="de-DE" smtClean="0"/>
              <a:pPr/>
              <a:t>18</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35CE4DE2-2F3A-4E3B-A7CA-0AD0614B0E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a:extLst>
              <a:ext uri="{FF2B5EF4-FFF2-40B4-BE49-F238E27FC236}">
                <a16:creationId xmlns:a16="http://schemas.microsoft.com/office/drawing/2014/main" id="{8FF4A1F3-00F7-4AB8-871E-283C4AF131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YouGov® (2019). </a:t>
            </a:r>
            <a:r>
              <a:rPr lang="de-DE" altLang="de-DE" i="1" dirty="0">
                <a:latin typeface="Arial" panose="020B0604020202020204" pitchFamily="34" charset="0"/>
              </a:rPr>
              <a:t>„Grüne Mode“ vs. “Fast Fashion“. Was den Deutschen beim Kleidungskauf wichtig ist</a:t>
            </a:r>
            <a:r>
              <a:rPr lang="de-DE" altLang="de-DE" dirty="0">
                <a:latin typeface="Arial" panose="020B0604020202020204" pitchFamily="34" charset="0"/>
              </a:rPr>
              <a:t> [</a:t>
            </a:r>
            <a:r>
              <a:rPr lang="en-US" altLang="de-DE" dirty="0">
                <a:latin typeface="Arial" panose="020B0604020202020204" pitchFamily="34" charset="0"/>
              </a:rPr>
              <a:t>"Green Fashion" vs. " Fast Fashion". What is important to Germans when buying clothes</a:t>
            </a:r>
            <a:r>
              <a:rPr lang="de-DE" altLang="de-DE" dirty="0">
                <a:latin typeface="Arial" panose="020B0604020202020204" pitchFamily="34" charset="0"/>
              </a:rPr>
              <a:t>].</a:t>
            </a:r>
          </a:p>
          <a:p>
            <a:r>
              <a:rPr lang="de-DE" altLang="de-DE" dirty="0">
                <a:latin typeface="Arial" panose="020B0604020202020204" pitchFamily="34" charset="0"/>
              </a:rPr>
              <a:t>Köln. </a:t>
            </a:r>
            <a:r>
              <a:rPr lang="de-DE" altLang="de-DE" dirty="0"/>
              <a:t>https://d25d2506sfb94s.cloudfront.net/r/52/YouGov_Pressecharts_Gr%C3%BCne_Mode.pdf</a:t>
            </a:r>
            <a:endParaRPr lang="de-DE" altLang="de-DE" dirty="0">
              <a:latin typeface="Arial" panose="020B0604020202020204" pitchFamily="34" charset="0"/>
            </a:endParaRPr>
          </a:p>
        </p:txBody>
      </p:sp>
      <p:sp>
        <p:nvSpPr>
          <p:cNvPr id="48132" name="Foliennummernplatzhalter 3">
            <a:extLst>
              <a:ext uri="{FF2B5EF4-FFF2-40B4-BE49-F238E27FC236}">
                <a16:creationId xmlns:a16="http://schemas.microsoft.com/office/drawing/2014/main" id="{DA4FFC57-A562-4F43-BEBF-906F96B58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82C8D17-5C45-4CCE-BDAF-E4842DE8B711}" type="slidenum">
              <a:rPr lang="de-DE" altLang="de-DE" smtClean="0"/>
              <a:pPr/>
              <a:t>19</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E8088252-C2EB-4A8A-B065-59AB3014A5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a:extLst>
              <a:ext uri="{FF2B5EF4-FFF2-40B4-BE49-F238E27FC236}">
                <a16:creationId xmlns:a16="http://schemas.microsoft.com/office/drawing/2014/main" id="{39580AFF-4E23-46E7-BAC1-B0FAEF2611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0180" name="Foliennummernplatzhalter 3">
            <a:extLst>
              <a:ext uri="{FF2B5EF4-FFF2-40B4-BE49-F238E27FC236}">
                <a16:creationId xmlns:a16="http://schemas.microsoft.com/office/drawing/2014/main" id="{A7FBA950-0F60-4F16-9588-15F14AB312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ABA24A-CB2F-418D-A6A4-09B73BC6E71E}" type="slidenum">
              <a:rPr lang="de-DE" altLang="de-DE" smtClean="0"/>
              <a:pPr/>
              <a:t>20</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7761D0C5-7CC0-4ACB-B544-67026A62BF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a:extLst>
              <a:ext uri="{FF2B5EF4-FFF2-40B4-BE49-F238E27FC236}">
                <a16:creationId xmlns:a16="http://schemas.microsoft.com/office/drawing/2014/main" id="{D5583425-D960-4AE7-BD5C-4B6BD66C1C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2228" name="Foliennummernplatzhalter 3">
            <a:extLst>
              <a:ext uri="{FF2B5EF4-FFF2-40B4-BE49-F238E27FC236}">
                <a16:creationId xmlns:a16="http://schemas.microsoft.com/office/drawing/2014/main" id="{18712EE7-2A2B-4D05-B925-0B91C76F4D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F90292-CE34-41D8-A568-29B8931C2AFB}" type="slidenum">
              <a:rPr lang="de-DE" altLang="de-DE" smtClean="0"/>
              <a:pPr/>
              <a:t>21</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79C8170D-7CD2-4454-B52F-8C941354B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a:extLst>
              <a:ext uri="{FF2B5EF4-FFF2-40B4-BE49-F238E27FC236}">
                <a16:creationId xmlns:a16="http://schemas.microsoft.com/office/drawing/2014/main" id="{B6F97A86-5B81-49AC-B32D-FF7B2BF32E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Image Source: </a:t>
            </a:r>
          </a:p>
          <a:p>
            <a:r>
              <a:rPr lang="de-DE" altLang="de-DE"/>
              <a:t>Mädchen-Einkaufstaschen-Stehen, StockSnap, https://pixabay.com/de/service/license/, https://pixabay.com/de/photos/m%c3%a4dchen-einkaufstaschen-stehen-2581913/</a:t>
            </a:r>
          </a:p>
        </p:txBody>
      </p:sp>
      <p:sp>
        <p:nvSpPr>
          <p:cNvPr id="54276" name="Foliennummernplatzhalter 3">
            <a:extLst>
              <a:ext uri="{FF2B5EF4-FFF2-40B4-BE49-F238E27FC236}">
                <a16:creationId xmlns:a16="http://schemas.microsoft.com/office/drawing/2014/main" id="{6B48E1A5-F16A-4AC5-8A39-69888B879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8DA4C04-DC6F-40E0-AD65-B73B6CDABEE7}" type="slidenum">
              <a:rPr lang="de-DE" altLang="de-DE" smtClean="0"/>
              <a:pPr/>
              <a:t>22</a:t>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0CA96AEB-AB5C-4201-B22F-5B1986C6DC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a:extLst>
              <a:ext uri="{FF2B5EF4-FFF2-40B4-BE49-F238E27FC236}">
                <a16:creationId xmlns:a16="http://schemas.microsoft.com/office/drawing/2014/main" id="{E38C5904-7CA6-4CF6-A5D5-03BC9194B9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noProof="0" dirty="0">
                <a:latin typeface="Arial" panose="020B0604020202020204" pitchFamily="34" charset="0"/>
              </a:rPr>
              <a:t>United Nations (Eds.). (2919). </a:t>
            </a:r>
            <a:r>
              <a:rPr lang="en-GB" altLang="de-DE" i="1" noProof="0" dirty="0">
                <a:latin typeface="Arial" panose="020B0604020202020204" pitchFamily="34" charset="0"/>
              </a:rPr>
              <a:t>Guiding Principles on Business and Human Rights. Implementing the United Nations “Protect, Respect and Remedy” Framework</a:t>
            </a:r>
            <a:r>
              <a:rPr lang="en-GB" altLang="de-DE" noProof="0" dirty="0">
                <a:latin typeface="Arial" panose="020B0604020202020204" pitchFamily="34" charset="0"/>
              </a:rPr>
              <a:t>. https://www.ohchr.org/documents/publications/guidingprinciplesbusinesshr_en.pdf</a:t>
            </a:r>
          </a:p>
          <a:p>
            <a:r>
              <a:rPr lang="en-GB" altLang="de-DE" noProof="0" dirty="0">
                <a:latin typeface="Arial" panose="020B0604020202020204" pitchFamily="34" charset="0"/>
              </a:rPr>
              <a:t>United Nations (Eds.). (n.d.). </a:t>
            </a:r>
            <a:r>
              <a:rPr lang="en-GB" altLang="de-DE" i="1" noProof="0" dirty="0">
                <a:latin typeface="Arial" panose="020B0604020202020204" pitchFamily="34" charset="0"/>
              </a:rPr>
              <a:t>SDGs for better Fashion</a:t>
            </a:r>
            <a:r>
              <a:rPr lang="en-GB" altLang="de-DE" noProof="0" dirty="0">
                <a:latin typeface="Arial" panose="020B0604020202020204" pitchFamily="34" charset="0"/>
              </a:rPr>
              <a:t>. https://sustainabledevelopment.un.org/partnership/?p=28041#updates</a:t>
            </a:r>
          </a:p>
          <a:p>
            <a:r>
              <a:rPr lang="en-GB" altLang="de-DE" noProof="0" dirty="0">
                <a:latin typeface="Arial" panose="020B0604020202020204" pitchFamily="34" charset="0"/>
              </a:rPr>
              <a:t>Bray, J., Johns, N., &amp; Kilburn, D. (2011). An Exploratory Study into the Factors Impeding Ethical Consumption. </a:t>
            </a:r>
            <a:r>
              <a:rPr lang="en-GB" altLang="de-DE" i="1" noProof="0" dirty="0">
                <a:latin typeface="Arial" panose="020B0604020202020204" pitchFamily="34" charset="0"/>
              </a:rPr>
              <a:t>Journal of Business Ethics</a:t>
            </a:r>
            <a:r>
              <a:rPr lang="en-GB" altLang="de-DE" noProof="0" dirty="0">
                <a:latin typeface="Arial" panose="020B0604020202020204" pitchFamily="34" charset="0"/>
              </a:rPr>
              <a:t>, </a:t>
            </a:r>
            <a:r>
              <a:rPr lang="en-GB" altLang="de-DE" i="1" noProof="0" dirty="0">
                <a:latin typeface="Arial" panose="020B0604020202020204" pitchFamily="34" charset="0"/>
              </a:rPr>
              <a:t>98</a:t>
            </a:r>
            <a:r>
              <a:rPr lang="en-GB" altLang="de-DE" noProof="0" dirty="0">
                <a:latin typeface="Arial" panose="020B0604020202020204" pitchFamily="34" charset="0"/>
              </a:rPr>
              <a:t>(4), 597–608. https://doi.org/10.1007/s10551-010-0640-9 </a:t>
            </a:r>
          </a:p>
        </p:txBody>
      </p:sp>
      <p:sp>
        <p:nvSpPr>
          <p:cNvPr id="57348" name="Foliennummernplatzhalter 3">
            <a:extLst>
              <a:ext uri="{FF2B5EF4-FFF2-40B4-BE49-F238E27FC236}">
                <a16:creationId xmlns:a16="http://schemas.microsoft.com/office/drawing/2014/main" id="{85A5BC71-8CA3-461F-BDE2-248EF590B9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E3755F1-9610-4FC3-B724-D2689BAE02C9}" type="slidenum">
              <a:rPr lang="de-DE" altLang="de-DE" smtClean="0"/>
              <a:pPr/>
              <a:t>24</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ED9ED7A3-B608-4317-9FBE-1959B1D9A7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3DD9F4E7-D169-4B00-86D9-284460C9C9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Sekretariat der Ständigen Konferenz der Kultusminister der Länder in der Bunderepublik Deutschland (KMK) </a:t>
            </a:r>
            <a:r>
              <a:rPr lang="de-DE" altLang="de-DE" dirty="0">
                <a:latin typeface="Arial" panose="020B0604020202020204" pitchFamily="34" charset="0"/>
                <a:cs typeface="Arial" panose="020B0604020202020204" pitchFamily="34" charset="0"/>
              </a:rPr>
              <a:t>[</a:t>
            </a:r>
            <a:r>
              <a:rPr lang="en-US" altLang="de-DE" dirty="0">
                <a:latin typeface="Arial" panose="020B0604020202020204" pitchFamily="34" charset="0"/>
                <a:cs typeface="Arial" panose="020B0604020202020204" pitchFamily="34" charset="0"/>
              </a:rPr>
              <a:t>S</a:t>
            </a:r>
            <a:r>
              <a:rPr lang="en-US" altLang="de-DE" dirty="0"/>
              <a:t>ecretariat of the Standing Conference of the Ministers of Education and Cultural Affairs</a:t>
            </a:r>
            <a:r>
              <a:rPr lang="de-DE" altLang="de-DE" dirty="0">
                <a:latin typeface="Verdana" panose="020B0604030504040204" pitchFamily="34" charset="0"/>
                <a:ea typeface="Verdana" panose="020B0604030504040204" pitchFamily="34" charset="0"/>
                <a:cs typeface="Arial" panose="020B0604020202020204" pitchFamily="34" charset="0"/>
              </a:rPr>
              <a:t>] </a:t>
            </a:r>
            <a:r>
              <a:rPr lang="de-DE" altLang="de-DE" dirty="0">
                <a:latin typeface="Arial" panose="020B0604020202020204" pitchFamily="34" charset="0"/>
              </a:rPr>
              <a:t>(Ed). (2013). </a:t>
            </a:r>
            <a:r>
              <a:rPr lang="de-DE" altLang="de-DE" i="1" dirty="0">
                <a:latin typeface="Arial" panose="020B0604020202020204" pitchFamily="34" charset="0"/>
              </a:rPr>
              <a:t>Verbraucherbildung an Schulen</a:t>
            </a:r>
            <a:r>
              <a:rPr lang="de-DE" altLang="de-DE" dirty="0">
                <a:latin typeface="Arial" panose="020B0604020202020204" pitchFamily="34" charset="0"/>
              </a:rPr>
              <a:t> (Beschluss der Kultusministerkonferenz vom 12.09.2013) [Consumer Education at Schools (Resolution </a:t>
            </a:r>
            <a:r>
              <a:rPr lang="de-DE" altLang="de-DE" dirty="0" err="1">
                <a:latin typeface="Arial" panose="020B0604020202020204" pitchFamily="34" charset="0"/>
              </a:rPr>
              <a:t>of</a:t>
            </a:r>
            <a:r>
              <a:rPr lang="de-DE" altLang="de-DE" dirty="0">
                <a:latin typeface="Arial" panose="020B0604020202020204" pitchFamily="34" charset="0"/>
              </a:rPr>
              <a:t> </a:t>
            </a:r>
            <a:r>
              <a:rPr lang="de-DE" altLang="de-DE" dirty="0" err="1">
                <a:latin typeface="Arial" panose="020B0604020202020204" pitchFamily="34" charset="0"/>
              </a:rPr>
              <a:t>the</a:t>
            </a:r>
            <a:r>
              <a:rPr lang="de-DE" altLang="de-DE" dirty="0">
                <a:latin typeface="Arial" panose="020B0604020202020204" pitchFamily="34" charset="0"/>
              </a:rPr>
              <a:t> </a:t>
            </a:r>
            <a:r>
              <a:rPr lang="en-US" altLang="de-DE" dirty="0">
                <a:latin typeface="Arial" panose="020B0604020202020204" pitchFamily="34" charset="0"/>
                <a:cs typeface="Arial" panose="020B0604020202020204" pitchFamily="34" charset="0"/>
              </a:rPr>
              <a:t>S</a:t>
            </a:r>
            <a:r>
              <a:rPr lang="en-US" altLang="de-DE" dirty="0"/>
              <a:t>ecretariat of the Standing Conference of the Ministers of Education and Cultural Affairs</a:t>
            </a:r>
            <a:r>
              <a:rPr lang="de-DE" altLang="de-DE" dirty="0">
                <a:latin typeface="Arial" panose="020B0604020202020204" pitchFamily="34" charset="0"/>
              </a:rPr>
              <a:t> on 12 September 2013)]. </a:t>
            </a:r>
            <a:r>
              <a:rPr lang="de-DE" sz="1200" u="none" kern="1200" dirty="0">
                <a:solidFill>
                  <a:schemeClr val="tx1"/>
                </a:solidFill>
                <a:effectLst/>
                <a:latin typeface="+mn-lt"/>
                <a:ea typeface="+mn-ea"/>
                <a:cs typeface="+mn-cs"/>
              </a:rPr>
              <a:t>https://www.kmk.org/fileadmin/Dateien/veroeffentlichungen_beschluesse/2013/2013_09_12-Verbraucherbildung.pdf</a:t>
            </a:r>
            <a:endParaRPr lang="de-DE" altLang="de-DE" u="none" dirty="0">
              <a:latin typeface="Arial" panose="020B0604020202020204" pitchFamily="34" charset="0"/>
            </a:endParaRPr>
          </a:p>
        </p:txBody>
      </p:sp>
      <p:sp>
        <p:nvSpPr>
          <p:cNvPr id="19460" name="Foliennummernplatzhalter 3">
            <a:extLst>
              <a:ext uri="{FF2B5EF4-FFF2-40B4-BE49-F238E27FC236}">
                <a16:creationId xmlns:a16="http://schemas.microsoft.com/office/drawing/2014/main" id="{E2AFE53C-608C-4EE0-AA70-FBC65B87E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C78BD86-BFB9-474F-B72F-5BC10A145264}" type="slidenum">
              <a:rPr lang="de-DE" altLang="de-DE" smtClean="0"/>
              <a:pPr/>
              <a:t>4</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C7AD24C5-128F-406B-9F63-6D6F9585CE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a:extLst>
              <a:ext uri="{FF2B5EF4-FFF2-40B4-BE49-F238E27FC236}">
                <a16:creationId xmlns:a16="http://schemas.microsoft.com/office/drawing/2014/main" id="{ED4F9BDE-B142-4A5E-9727-769706B739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err="1">
                <a:latin typeface="Arial" panose="020B0604020202020204" pitchFamily="34" charset="0"/>
              </a:rPr>
              <a:t>Saricam</a:t>
            </a:r>
            <a:r>
              <a:rPr lang="de-DE" altLang="de-DE" dirty="0">
                <a:latin typeface="Arial" panose="020B0604020202020204" pitchFamily="34" charset="0"/>
              </a:rPr>
              <a:t>, C., </a:t>
            </a:r>
            <a:r>
              <a:rPr lang="de-DE" altLang="de-DE" dirty="0" err="1">
                <a:latin typeface="Arial" panose="020B0604020202020204" pitchFamily="34" charset="0"/>
              </a:rPr>
              <a:t>Erdumlu</a:t>
            </a:r>
            <a:r>
              <a:rPr lang="de-DE" altLang="de-DE" dirty="0">
                <a:latin typeface="Arial" panose="020B0604020202020204" pitchFamily="34" charset="0"/>
              </a:rPr>
              <a:t>, N., </a:t>
            </a:r>
            <a:r>
              <a:rPr lang="de-DE" altLang="de-DE" dirty="0" err="1">
                <a:latin typeface="Arial" panose="020B0604020202020204" pitchFamily="34" charset="0"/>
              </a:rPr>
              <a:t>Silan</a:t>
            </a:r>
            <a:r>
              <a:rPr lang="de-DE" altLang="de-DE" dirty="0">
                <a:latin typeface="Arial" panose="020B0604020202020204" pitchFamily="34" charset="0"/>
              </a:rPr>
              <a:t>, A., Dogan, B. L., &amp; </a:t>
            </a:r>
            <a:r>
              <a:rPr lang="de-DE" altLang="de-DE" dirty="0" err="1">
                <a:latin typeface="Arial" panose="020B0604020202020204" pitchFamily="34" charset="0"/>
              </a:rPr>
              <a:t>Sonmezcan</a:t>
            </a:r>
            <a:r>
              <a:rPr lang="de-DE" altLang="de-DE" dirty="0">
                <a:latin typeface="Arial" panose="020B0604020202020204" pitchFamily="34" charset="0"/>
              </a:rPr>
              <a:t>, G. (2017). Determination </a:t>
            </a:r>
            <a:r>
              <a:rPr lang="de-DE" altLang="de-DE" dirty="0" err="1">
                <a:latin typeface="Arial" panose="020B0604020202020204" pitchFamily="34" charset="0"/>
              </a:rPr>
              <a:t>of</a:t>
            </a:r>
            <a:r>
              <a:rPr lang="de-DE" altLang="de-DE" dirty="0">
                <a:latin typeface="Arial" panose="020B0604020202020204" pitchFamily="34" charset="0"/>
              </a:rPr>
              <a:t> </a:t>
            </a:r>
            <a:r>
              <a:rPr lang="de-DE" altLang="de-DE" dirty="0" err="1">
                <a:latin typeface="Arial" panose="020B0604020202020204" pitchFamily="34" charset="0"/>
              </a:rPr>
              <a:t>consumer</a:t>
            </a:r>
            <a:r>
              <a:rPr lang="de-DE" altLang="de-DE" dirty="0">
                <a:latin typeface="Arial" panose="020B0604020202020204" pitchFamily="34" charset="0"/>
              </a:rPr>
              <a:t> </a:t>
            </a:r>
            <a:r>
              <a:rPr lang="de-DE" altLang="de-DE" dirty="0" err="1">
                <a:latin typeface="Arial" panose="020B0604020202020204" pitchFamily="34" charset="0"/>
              </a:rPr>
              <a:t>awareness</a:t>
            </a:r>
            <a:r>
              <a:rPr lang="de-DE" altLang="de-DE" dirty="0">
                <a:latin typeface="Arial" panose="020B0604020202020204" pitchFamily="34" charset="0"/>
              </a:rPr>
              <a:t> </a:t>
            </a:r>
            <a:r>
              <a:rPr lang="de-DE" altLang="de-DE" dirty="0" err="1">
                <a:latin typeface="Arial" panose="020B0604020202020204" pitchFamily="34" charset="0"/>
              </a:rPr>
              <a:t>about</a:t>
            </a:r>
            <a:r>
              <a:rPr lang="de-DE" altLang="de-DE" dirty="0">
                <a:latin typeface="Arial" panose="020B0604020202020204" pitchFamily="34" charset="0"/>
              </a:rPr>
              <a:t> </a:t>
            </a:r>
            <a:r>
              <a:rPr lang="de-DE" altLang="de-DE" dirty="0" err="1">
                <a:latin typeface="Arial" panose="020B0604020202020204" pitchFamily="34" charset="0"/>
              </a:rPr>
              <a:t>sustainable</a:t>
            </a:r>
            <a:r>
              <a:rPr lang="de-DE" altLang="de-DE" dirty="0">
                <a:latin typeface="Arial" panose="020B0604020202020204" pitchFamily="34" charset="0"/>
              </a:rPr>
              <a:t> </a:t>
            </a:r>
            <a:r>
              <a:rPr lang="de-DE" altLang="de-DE" dirty="0" err="1">
                <a:latin typeface="Arial" panose="020B0604020202020204" pitchFamily="34" charset="0"/>
              </a:rPr>
              <a:t>fashion</a:t>
            </a:r>
            <a:r>
              <a:rPr lang="de-DE" altLang="de-DE" dirty="0">
                <a:latin typeface="Arial" panose="020B0604020202020204" pitchFamily="34" charset="0"/>
              </a:rPr>
              <a:t>. </a:t>
            </a:r>
            <a:r>
              <a:rPr lang="de-DE" altLang="de-DE" i="1" dirty="0">
                <a:latin typeface="Arial" panose="020B0604020202020204" pitchFamily="34" charset="0"/>
              </a:rPr>
              <a:t>IOP Conference Series: Materials Science and Engineering</a:t>
            </a:r>
            <a:r>
              <a:rPr lang="de-DE" altLang="de-DE" dirty="0">
                <a:latin typeface="Arial" panose="020B0604020202020204" pitchFamily="34" charset="0"/>
              </a:rPr>
              <a:t>, </a:t>
            </a:r>
            <a:r>
              <a:rPr lang="de-DE" altLang="de-DE" i="1" dirty="0">
                <a:latin typeface="Arial" panose="020B0604020202020204" pitchFamily="34" charset="0"/>
              </a:rPr>
              <a:t>254</a:t>
            </a:r>
            <a:r>
              <a:rPr lang="de-DE" altLang="de-DE" dirty="0">
                <a:latin typeface="Arial" panose="020B0604020202020204" pitchFamily="34" charset="0"/>
              </a:rPr>
              <a:t>(17), 1-6. https://doi.org/10.1088/1757-899X/254/17/172024 </a:t>
            </a:r>
          </a:p>
          <a:p>
            <a:r>
              <a:rPr lang="en-US" altLang="de-DE" dirty="0">
                <a:latin typeface="Arial" panose="020B0604020202020204" pitchFamily="34" charset="0"/>
              </a:rPr>
              <a:t>Sudbury-Riley, L., &amp; </a:t>
            </a:r>
            <a:r>
              <a:rPr lang="en-US" altLang="de-DE" dirty="0" err="1">
                <a:latin typeface="Arial" panose="020B0604020202020204" pitchFamily="34" charset="0"/>
              </a:rPr>
              <a:t>Boltner</a:t>
            </a:r>
            <a:r>
              <a:rPr lang="en-US" altLang="de-DE" dirty="0">
                <a:latin typeface="Arial" panose="020B0604020202020204" pitchFamily="34" charset="0"/>
              </a:rPr>
              <a:t>, S. (2010). Fashion marketing and the ethical movement versus individualist consumption: </a:t>
            </a:r>
            <a:r>
              <a:rPr lang="en-US" altLang="de-DE" dirty="0" err="1">
                <a:latin typeface="Arial" panose="020B0604020202020204" pitchFamily="34" charset="0"/>
              </a:rPr>
              <a:t>Analysing</a:t>
            </a:r>
            <a:r>
              <a:rPr lang="en-US" altLang="de-DE" dirty="0">
                <a:latin typeface="Arial" panose="020B0604020202020204" pitchFamily="34" charset="0"/>
              </a:rPr>
              <a:t> the attitude behaviour gap. </a:t>
            </a:r>
            <a:r>
              <a:rPr lang="en-US" altLang="de-DE" i="1" dirty="0">
                <a:latin typeface="Arial" panose="020B0604020202020204" pitchFamily="34" charset="0"/>
              </a:rPr>
              <a:t>Advances in consumer research. Association for Consumer Research (U.S.)</a:t>
            </a:r>
            <a:r>
              <a:rPr lang="en-US" altLang="de-DE" dirty="0">
                <a:latin typeface="Arial" panose="020B0604020202020204" pitchFamily="34" charset="0"/>
              </a:rPr>
              <a:t>, 163–168. </a:t>
            </a:r>
          </a:p>
          <a:p>
            <a:r>
              <a:rPr lang="de-DE" altLang="de-DE" dirty="0">
                <a:latin typeface="Arial" panose="020B0604020202020204" pitchFamily="34" charset="0"/>
              </a:rPr>
              <a:t>Wiedemann, A. (28.04.2021). Intentions-Verhaltens-Lücke </a:t>
            </a:r>
            <a:r>
              <a:rPr lang="en-US" altLang="de-DE" dirty="0">
                <a:latin typeface="Arial" panose="020B0604020202020204" pitchFamily="34" charset="0"/>
              </a:rPr>
              <a:t>[</a:t>
            </a:r>
            <a:r>
              <a:rPr lang="en-US" altLang="de-DE" dirty="0" err="1">
                <a:latin typeface="Arial" panose="020B0604020202020204" pitchFamily="34" charset="0"/>
              </a:rPr>
              <a:t>engl.</a:t>
            </a:r>
            <a:r>
              <a:rPr lang="en-US" altLang="de-DE" dirty="0">
                <a:latin typeface="Arial" panose="020B0604020202020204" pitchFamily="34" charset="0"/>
              </a:rPr>
              <a:t> intention-</a:t>
            </a:r>
            <a:r>
              <a:rPr lang="en-US" altLang="de-DE" dirty="0" err="1">
                <a:latin typeface="Arial" panose="020B0604020202020204" pitchFamily="34" charset="0"/>
              </a:rPr>
              <a:t>behaviour</a:t>
            </a:r>
            <a:r>
              <a:rPr lang="en-US" altLang="de-DE" dirty="0">
                <a:latin typeface="Arial" panose="020B0604020202020204" pitchFamily="34" charset="0"/>
              </a:rPr>
              <a:t> gap]</a:t>
            </a:r>
            <a:r>
              <a:rPr lang="de-DE" altLang="de-DE" dirty="0">
                <a:latin typeface="Arial" panose="020B0604020202020204" pitchFamily="34" charset="0"/>
              </a:rPr>
              <a:t>. In M. A. Wirtz (Ed.), </a:t>
            </a:r>
            <a:r>
              <a:rPr lang="de-DE" altLang="de-DE" i="1" dirty="0">
                <a:latin typeface="Arial" panose="020B0604020202020204" pitchFamily="34" charset="0"/>
              </a:rPr>
              <a:t>Dorsch. Lexikon der Psychologie </a:t>
            </a:r>
            <a:r>
              <a:rPr lang="de-DE" altLang="de-DE" dirty="0">
                <a:latin typeface="Arial" panose="020B0604020202020204" pitchFamily="34" charset="0"/>
              </a:rPr>
              <a:t>(20th </a:t>
            </a:r>
            <a:r>
              <a:rPr lang="de-DE" altLang="de-DE" dirty="0" err="1">
                <a:latin typeface="Arial" panose="020B0604020202020204" pitchFamily="34" charset="0"/>
              </a:rPr>
              <a:t>ed</a:t>
            </a:r>
            <a:r>
              <a:rPr lang="de-DE" altLang="de-DE" dirty="0">
                <a:latin typeface="Arial" panose="020B0604020202020204" pitchFamily="34" charset="0"/>
              </a:rPr>
              <a:t>.) [Dictionary </a:t>
            </a:r>
            <a:r>
              <a:rPr lang="de-DE" altLang="de-DE" dirty="0" err="1">
                <a:latin typeface="Arial" panose="020B0604020202020204" pitchFamily="34" charset="0"/>
              </a:rPr>
              <a:t>of</a:t>
            </a:r>
            <a:r>
              <a:rPr lang="de-DE" altLang="de-DE" dirty="0">
                <a:latin typeface="Arial" panose="020B0604020202020204" pitchFamily="34" charset="0"/>
              </a:rPr>
              <a:t>  </a:t>
            </a:r>
            <a:r>
              <a:rPr lang="de-DE" altLang="de-DE" dirty="0" err="1">
                <a:latin typeface="Arial" panose="020B0604020202020204" pitchFamily="34" charset="0"/>
              </a:rPr>
              <a:t>Psychology</a:t>
            </a:r>
            <a:r>
              <a:rPr lang="de-DE" altLang="de-DE" dirty="0">
                <a:latin typeface="Arial" panose="020B0604020202020204" pitchFamily="34" charset="0"/>
              </a:rPr>
              <a:t>]. Hogrefe. https://dorsch.hogrefe.com/stichwort/intentions-verhaltens-luecke</a:t>
            </a:r>
          </a:p>
          <a:p>
            <a:r>
              <a:rPr lang="de-DE" altLang="de-DE" dirty="0">
                <a:latin typeface="Arial" panose="020B0604020202020204" pitchFamily="34" charset="0"/>
              </a:rPr>
              <a:t>Wiederhold, M., &amp; Martinez, L. (2018). </a:t>
            </a:r>
            <a:r>
              <a:rPr lang="en-US" altLang="de-DE" dirty="0">
                <a:latin typeface="Arial" panose="020B0604020202020204" pitchFamily="34" charset="0"/>
              </a:rPr>
              <a:t>Ethical consumer behaviour in Germany: The attitude-behavior gap in the green apparel industry. </a:t>
            </a:r>
            <a:r>
              <a:rPr lang="en-US" altLang="de-DE" i="1" dirty="0">
                <a:latin typeface="Arial" panose="020B0604020202020204" pitchFamily="34" charset="0"/>
              </a:rPr>
              <a:t>International Journal of Consumer Studies, 42</a:t>
            </a:r>
            <a:r>
              <a:rPr lang="en-US" altLang="de-DE" i="0" dirty="0">
                <a:latin typeface="Arial" panose="020B0604020202020204" pitchFamily="34" charset="0"/>
              </a:rPr>
              <a:t>(4)</a:t>
            </a:r>
            <a:r>
              <a:rPr lang="en-US" altLang="de-DE" dirty="0">
                <a:latin typeface="Arial" panose="020B0604020202020204" pitchFamily="34" charset="0"/>
              </a:rPr>
              <a:t>, 419-429. </a:t>
            </a:r>
            <a:r>
              <a:rPr lang="de-DE" altLang="de-DE" dirty="0">
                <a:latin typeface="Arial" panose="020B0604020202020204" pitchFamily="34" charset="0"/>
              </a:rPr>
              <a:t>https://doi.org/10.1111/ijcs.12435</a:t>
            </a:r>
          </a:p>
        </p:txBody>
      </p:sp>
      <p:sp>
        <p:nvSpPr>
          <p:cNvPr id="59396" name="Foliennummernplatzhalter 3">
            <a:extLst>
              <a:ext uri="{FF2B5EF4-FFF2-40B4-BE49-F238E27FC236}">
                <a16:creationId xmlns:a16="http://schemas.microsoft.com/office/drawing/2014/main" id="{3B22A663-7A0C-402F-8EF8-998F30B013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B96788C-3A39-4838-BD38-C02240629031}" type="slidenum">
              <a:rPr lang="de-DE" altLang="de-DE" smtClean="0"/>
              <a:pPr/>
              <a:t>25</a:t>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a:extLst>
              <a:ext uri="{FF2B5EF4-FFF2-40B4-BE49-F238E27FC236}">
                <a16:creationId xmlns:a16="http://schemas.microsoft.com/office/drawing/2014/main" id="{9082D0D2-1540-4987-894A-10A8EADC54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a:extLst>
              <a:ext uri="{FF2B5EF4-FFF2-40B4-BE49-F238E27FC236}">
                <a16:creationId xmlns:a16="http://schemas.microsoft.com/office/drawing/2014/main" id="{74536E26-5EEB-4B96-8A2E-DAEAA107D5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dirty="0"/>
              <a:t>Harris, F., Roby, H., &amp; </a:t>
            </a:r>
            <a:r>
              <a:rPr lang="en-GB" altLang="de-DE" dirty="0" err="1"/>
              <a:t>Dibb</a:t>
            </a:r>
            <a:r>
              <a:rPr lang="en-GB" altLang="de-DE" dirty="0"/>
              <a:t>, S. (2016). Sustainable clothing: challenges, barriers and interventions for encouraging more sustainable consumer behaviour. </a:t>
            </a:r>
            <a:r>
              <a:rPr lang="en-GB" altLang="de-DE" i="1" dirty="0"/>
              <a:t>International Journal of Consumer Studies,</a:t>
            </a:r>
            <a:r>
              <a:rPr lang="en-GB" altLang="de-DE" b="1" i="1" dirty="0"/>
              <a:t> </a:t>
            </a:r>
            <a:r>
              <a:rPr lang="en-GB" altLang="de-DE" i="1" dirty="0"/>
              <a:t>40</a:t>
            </a:r>
            <a:r>
              <a:rPr lang="en-GB" altLang="de-DE" dirty="0"/>
              <a:t>(3), 309-331. https://doi.org/10.1111/ijcs.122578</a:t>
            </a:r>
          </a:p>
        </p:txBody>
      </p:sp>
      <p:sp>
        <p:nvSpPr>
          <p:cNvPr id="61444" name="Foliennummernplatzhalter 3">
            <a:extLst>
              <a:ext uri="{FF2B5EF4-FFF2-40B4-BE49-F238E27FC236}">
                <a16:creationId xmlns:a16="http://schemas.microsoft.com/office/drawing/2014/main" id="{8A1AFC04-6F18-4C4E-8A9A-07F4F69838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B2A9E8-47E8-4F7A-9E42-70F9C1B2EA18}" type="slidenum">
              <a:rPr lang="de-DE" altLang="de-DE" smtClean="0"/>
              <a:pPr/>
              <a:t>26</a:t>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a:extLst>
              <a:ext uri="{FF2B5EF4-FFF2-40B4-BE49-F238E27FC236}">
                <a16:creationId xmlns:a16="http://schemas.microsoft.com/office/drawing/2014/main" id="{CCAAAAF5-F367-4D33-AF55-63A5FFBE06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a:extLst>
              <a:ext uri="{FF2B5EF4-FFF2-40B4-BE49-F238E27FC236}">
                <a16:creationId xmlns:a16="http://schemas.microsoft.com/office/drawing/2014/main" id="{AB5F2CEE-5C14-4C58-B8C2-C42F7F00A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Jacobs, K., Petersen, L., &amp; </a:t>
            </a:r>
            <a:r>
              <a:rPr lang="de-DE" altLang="de-DE" dirty="0" err="1">
                <a:latin typeface="Arial" panose="020B0604020202020204" pitchFamily="34" charset="0"/>
              </a:rPr>
              <a:t>Hörisch</a:t>
            </a:r>
            <a:r>
              <a:rPr lang="de-DE" altLang="de-DE" dirty="0">
                <a:latin typeface="Arial" panose="020B0604020202020204" pitchFamily="34" charset="0"/>
              </a:rPr>
              <a:t>, J. et al. (2018). </a:t>
            </a:r>
            <a:r>
              <a:rPr lang="en-GB" altLang="de-DE" dirty="0">
                <a:latin typeface="Arial" panose="020B0604020202020204" pitchFamily="34" charset="0"/>
              </a:rPr>
              <a:t>Green thinking but thoughtless</a:t>
            </a:r>
            <a:r>
              <a:rPr lang="de-DE" altLang="de-DE" dirty="0">
                <a:latin typeface="Arial" panose="020B0604020202020204" pitchFamily="34" charset="0"/>
              </a:rPr>
              <a:t> </a:t>
            </a:r>
            <a:r>
              <a:rPr lang="en-GB" altLang="de-DE" dirty="0">
                <a:latin typeface="Arial" panose="020B0604020202020204" pitchFamily="34" charset="0"/>
              </a:rPr>
              <a:t>buying? An empirical extension of the value-attitude-behaviour</a:t>
            </a:r>
            <a:r>
              <a:rPr lang="de-DE" altLang="de-DE" dirty="0">
                <a:latin typeface="Arial" panose="020B0604020202020204" pitchFamily="34" charset="0"/>
              </a:rPr>
              <a:t> </a:t>
            </a:r>
            <a:r>
              <a:rPr lang="en-GB" altLang="de-DE" dirty="0">
                <a:latin typeface="Arial" panose="020B0604020202020204" pitchFamily="34" charset="0"/>
              </a:rPr>
              <a:t>hierarchy in sustainable clothing. </a:t>
            </a:r>
            <a:r>
              <a:rPr lang="de-DE" altLang="de-DE" i="1" dirty="0">
                <a:latin typeface="Arial" panose="020B0604020202020204" pitchFamily="34" charset="0"/>
              </a:rPr>
              <a:t>Journal </a:t>
            </a:r>
            <a:r>
              <a:rPr lang="de-DE" altLang="de-DE" i="1" dirty="0" err="1">
                <a:latin typeface="Arial" panose="020B0604020202020204" pitchFamily="34" charset="0"/>
              </a:rPr>
              <a:t>of</a:t>
            </a:r>
            <a:r>
              <a:rPr lang="de-DE" altLang="de-DE" i="1" dirty="0">
                <a:latin typeface="Arial" panose="020B0604020202020204" pitchFamily="34" charset="0"/>
              </a:rPr>
              <a:t> Cleaner </a:t>
            </a:r>
            <a:r>
              <a:rPr lang="de-DE" altLang="de-DE" i="1" dirty="0" err="1">
                <a:latin typeface="Arial" panose="020B0604020202020204" pitchFamily="34" charset="0"/>
              </a:rPr>
              <a:t>Production</a:t>
            </a:r>
            <a:r>
              <a:rPr lang="de-DE" altLang="de-DE" i="1" dirty="0">
                <a:latin typeface="Arial" panose="020B0604020202020204" pitchFamily="34" charset="0"/>
              </a:rPr>
              <a:t>, (203)</a:t>
            </a:r>
            <a:r>
              <a:rPr lang="de-DE" altLang="de-DE" dirty="0">
                <a:latin typeface="Arial" panose="020B0604020202020204" pitchFamily="34" charset="0"/>
              </a:rPr>
              <a:t>12, 1155-1169.</a:t>
            </a:r>
          </a:p>
          <a:p>
            <a:endParaRPr lang="de-DE" altLang="de-DE" dirty="0"/>
          </a:p>
          <a:p>
            <a:r>
              <a:rPr lang="de-DE" altLang="de-DE" dirty="0"/>
              <a:t>Janz, O., &amp; Dallmann, L. (2020a). </a:t>
            </a:r>
            <a:r>
              <a:rPr lang="de-DE" altLang="de-DE" i="1" dirty="0"/>
              <a:t>Die Bedeutung von Nachhaltigkeit für die Kaufentscheidung im Modehandel. Ergebnisse einer repräsentativen Konsumentenbefragung</a:t>
            </a:r>
            <a:r>
              <a:rPr lang="de-DE" altLang="de-DE" dirty="0"/>
              <a:t>. [</a:t>
            </a:r>
            <a:r>
              <a:rPr lang="en-US" altLang="de-DE" dirty="0"/>
              <a:t>The importance of sustainability for purchasing decisions in the fashion trade. Results of a representative consumer survey]. </a:t>
            </a:r>
            <a:r>
              <a:rPr lang="de-DE" altLang="de-DE" dirty="0"/>
              <a:t>Schriftenreihe Handelsmanagement DHBW [</a:t>
            </a:r>
            <a:r>
              <a:rPr lang="en-US" altLang="de-DE" dirty="0"/>
              <a:t>DHBW Retail Management Series</a:t>
            </a:r>
            <a:r>
              <a:rPr lang="de-DE" altLang="de-DE" dirty="0"/>
              <a:t>]. </a:t>
            </a:r>
            <a:r>
              <a:rPr lang="de-DE" altLang="de-DE" dirty="0" err="1"/>
              <a:t>BoD</a:t>
            </a:r>
            <a:r>
              <a:rPr lang="de-DE" altLang="de-DE" dirty="0"/>
              <a:t>. </a:t>
            </a:r>
          </a:p>
          <a:p>
            <a:endParaRPr lang="de-DE" altLang="de-DE" dirty="0"/>
          </a:p>
          <a:p>
            <a:r>
              <a:rPr lang="de-DE" altLang="de-DE" dirty="0"/>
              <a:t>Janz, O., &amp; Dallmann, L. (2020b). </a:t>
            </a:r>
            <a:r>
              <a:rPr lang="de-DE" altLang="de-DE" i="1" dirty="0" err="1"/>
              <a:t>Sustainability</a:t>
            </a:r>
            <a:r>
              <a:rPr lang="de-DE" altLang="de-DE" i="1" dirty="0"/>
              <a:t> in der Modebranche – Warum kaufen nicht mehr Menschen nachhaltige Mode?</a:t>
            </a:r>
            <a:r>
              <a:rPr lang="de-DE" altLang="de-DE" dirty="0"/>
              <a:t> [</a:t>
            </a:r>
            <a:r>
              <a:rPr lang="en-US" altLang="de-DE" dirty="0"/>
              <a:t>Sustainability in the fashion industry - Why don't more people buy sustainable fashion?.</a:t>
            </a:r>
            <a:r>
              <a:rPr lang="de-DE" altLang="de-DE" dirty="0"/>
              <a:t>] https://www.heilbronn.dhbw.de/de/news/beitrag/sustainability-in-der-modebranche-warum-kaufen-nicht-mehr-menschen-nachhaltige-mode.html</a:t>
            </a:r>
          </a:p>
        </p:txBody>
      </p:sp>
      <p:sp>
        <p:nvSpPr>
          <p:cNvPr id="63492" name="Foliennummernplatzhalter 3">
            <a:extLst>
              <a:ext uri="{FF2B5EF4-FFF2-40B4-BE49-F238E27FC236}">
                <a16:creationId xmlns:a16="http://schemas.microsoft.com/office/drawing/2014/main" id="{36EC6BA5-0BEB-4ED7-8131-4452C70E7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A6B7B8-EC10-41E6-A468-A402998C4812}" type="slidenum">
              <a:rPr lang="de-DE" altLang="de-DE" smtClean="0"/>
              <a:pPr/>
              <a:t>27</a:t>
            </a:fld>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F40B30FB-B3E3-4948-AFC0-C21986A8FF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a:extLst>
              <a:ext uri="{FF2B5EF4-FFF2-40B4-BE49-F238E27FC236}">
                <a16:creationId xmlns:a16="http://schemas.microsoft.com/office/drawing/2014/main" id="{8F687CDC-5233-4948-9119-F7F1B8B76F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67588" name="Foliennummernplatzhalter 3">
            <a:extLst>
              <a:ext uri="{FF2B5EF4-FFF2-40B4-BE49-F238E27FC236}">
                <a16:creationId xmlns:a16="http://schemas.microsoft.com/office/drawing/2014/main" id="{18A19BDD-F1B6-41AA-92D4-09A56444E0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32B932-B3B3-46CD-993A-8534EB8E9389}" type="slidenum">
              <a:rPr lang="de-DE" altLang="de-DE" smtClean="0"/>
              <a:pPr/>
              <a:t>30</a:t>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2EBBD69A-CEFA-4718-98DA-16AA12C872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a:extLst>
              <a:ext uri="{FF2B5EF4-FFF2-40B4-BE49-F238E27FC236}">
                <a16:creationId xmlns:a16="http://schemas.microsoft.com/office/drawing/2014/main" id="{FFE0C191-17A8-4F34-AB2C-AE6F12F454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Ministerium für Kultus, Jugend und Sport Baden-Württemberg [</a:t>
            </a:r>
            <a:r>
              <a:rPr lang="en-US" altLang="de-DE" dirty="0"/>
              <a:t>Ministry of Education and Cultural Affairs, Youth and Sport Baden-Württemberg</a:t>
            </a:r>
            <a:r>
              <a:rPr lang="de-DE" altLang="de-DE" dirty="0">
                <a:latin typeface="Arial" panose="020B0604020202020204" pitchFamily="34" charset="0"/>
              </a:rPr>
              <a:t>] (2016). </a:t>
            </a:r>
            <a:r>
              <a:rPr lang="de-DE" altLang="de-DE" i="1" dirty="0">
                <a:latin typeface="Arial" panose="020B0604020202020204" pitchFamily="34" charset="0"/>
              </a:rPr>
              <a:t>Gemeinsamer Bildungsplan für die Sekundarstufe I. Alltagskultur, Ernährung, Soziales (AES)</a:t>
            </a:r>
            <a:r>
              <a:rPr lang="de-DE" altLang="de-DE" dirty="0">
                <a:latin typeface="Arial" panose="020B0604020202020204" pitchFamily="34" charset="0"/>
              </a:rPr>
              <a:t> [</a:t>
            </a:r>
            <a:r>
              <a:rPr lang="en-US" altLang="de-DE" dirty="0">
                <a:latin typeface="Arial" panose="020B0604020202020204" pitchFamily="34" charset="0"/>
              </a:rPr>
              <a:t>Common educational plan for lower secondary level: Everyday Culture, Nutrition, Society</a:t>
            </a:r>
            <a:r>
              <a:rPr lang="en-US" altLang="de-DE" dirty="0">
                <a:latin typeface="Verdana" panose="020B0604030504040204" pitchFamily="34" charset="0"/>
                <a:ea typeface="Verdana" panose="020B0604030504040204" pitchFamily="34" charset="0"/>
                <a:cs typeface="Verdana" panose="020B0604030504040204" pitchFamily="34" charset="0"/>
              </a:rPr>
              <a:t>]</a:t>
            </a:r>
            <a:r>
              <a:rPr lang="de-DE" altLang="de-DE" dirty="0">
                <a:latin typeface="Arial" panose="020B0604020202020204" pitchFamily="34" charset="0"/>
              </a:rPr>
              <a:t>. http://www.bildungsplaene-bw.de/,Lde/LS/BP2016BW/ALLG/SEK1/AES</a:t>
            </a:r>
          </a:p>
          <a:p>
            <a:endParaRPr lang="de-DE" altLang="de-DE" dirty="0">
              <a:latin typeface="Arial" panose="020B0604020202020204" pitchFamily="34" charset="0"/>
            </a:endParaRPr>
          </a:p>
          <a:p>
            <a:r>
              <a:rPr lang="de-DE" altLang="de-DE" dirty="0"/>
              <a:t>Eggert, S., &amp; </a:t>
            </a:r>
            <a:r>
              <a:rPr lang="de-DE" altLang="de-DE" dirty="0" err="1"/>
              <a:t>Bögeholz</a:t>
            </a:r>
            <a:r>
              <a:rPr lang="de-DE" altLang="de-DE" dirty="0"/>
              <a:t>, S. (2006). Göttinger Modell der Bewertungskompetenz - Teilkompetenz „Bewerten, Entscheiden und Reflektieren“ für Gestaltungsaufgaben Nachhaltiger Entwicklung [</a:t>
            </a:r>
            <a:r>
              <a:rPr lang="en-US" altLang="de-DE" dirty="0"/>
              <a:t>Göttingen Model of Assessment Competence - Partial Competence "Assessing, Deciding and Reflecting" for Design Tasks of Sustainable Development].</a:t>
            </a:r>
            <a:r>
              <a:rPr lang="de-DE" altLang="de-DE" dirty="0"/>
              <a:t> </a:t>
            </a:r>
            <a:r>
              <a:rPr lang="en-US" altLang="de-DE" i="1" dirty="0" err="1"/>
              <a:t>Zeitschrift</a:t>
            </a:r>
            <a:r>
              <a:rPr lang="en-US" altLang="de-DE" i="1" dirty="0"/>
              <a:t> </a:t>
            </a:r>
            <a:r>
              <a:rPr lang="en-US" altLang="de-DE" i="1" dirty="0" err="1"/>
              <a:t>für</a:t>
            </a:r>
            <a:r>
              <a:rPr lang="en-US" altLang="de-DE" i="1" dirty="0"/>
              <a:t> </a:t>
            </a:r>
            <a:r>
              <a:rPr lang="en-US" altLang="de-DE" i="1" dirty="0" err="1"/>
              <a:t>Didaktik</a:t>
            </a:r>
            <a:r>
              <a:rPr lang="en-US" altLang="de-DE" i="1" dirty="0"/>
              <a:t> der </a:t>
            </a:r>
            <a:r>
              <a:rPr lang="en-US" altLang="de-DE" i="1" dirty="0" err="1"/>
              <a:t>Naturwissenschaften</a:t>
            </a:r>
            <a:r>
              <a:rPr lang="en-US" altLang="de-DE" dirty="0"/>
              <a:t>, </a:t>
            </a:r>
            <a:r>
              <a:rPr lang="en-US" altLang="de-DE" i="1" dirty="0"/>
              <a:t>12</a:t>
            </a:r>
            <a:r>
              <a:rPr lang="en-US" altLang="de-DE" dirty="0"/>
              <a:t>, 177–197.</a:t>
            </a:r>
            <a:endParaRPr lang="de-DE" altLang="de-DE" dirty="0"/>
          </a:p>
          <a:p>
            <a:endParaRPr lang="de-DE" altLang="de-DE" dirty="0"/>
          </a:p>
          <a:p>
            <a:r>
              <a:rPr lang="de-DE" altLang="de-DE" dirty="0"/>
              <a:t>Eggert, S., &amp; </a:t>
            </a:r>
            <a:r>
              <a:rPr lang="de-DE" altLang="de-DE" dirty="0" err="1"/>
              <a:t>Bögeholz</a:t>
            </a:r>
            <a:r>
              <a:rPr lang="de-DE" altLang="de-DE" dirty="0"/>
              <a:t>, S. (2009). </a:t>
            </a:r>
            <a:r>
              <a:rPr lang="en-US" altLang="de-DE" dirty="0"/>
              <a:t>Students' use of decision-making strategies with regard to </a:t>
            </a:r>
            <a:r>
              <a:rPr lang="en-US" altLang="de-DE" dirty="0" err="1"/>
              <a:t>socioscientific</a:t>
            </a:r>
            <a:r>
              <a:rPr lang="en-US" altLang="de-DE" dirty="0"/>
              <a:t> issues: An application of the Rasch partial credit model. </a:t>
            </a:r>
            <a:r>
              <a:rPr lang="en-US" altLang="de-DE" i="1" dirty="0"/>
              <a:t>Science Education</a:t>
            </a:r>
            <a:r>
              <a:rPr lang="en-US" altLang="de-DE" dirty="0"/>
              <a:t>, </a:t>
            </a:r>
            <a:r>
              <a:rPr lang="en-US" altLang="de-DE" i="1" dirty="0"/>
              <a:t>1</a:t>
            </a:r>
            <a:r>
              <a:rPr lang="en-US" altLang="de-DE" dirty="0"/>
              <a:t>(4), 230-258. https://doi.org/10.1002/sce.20358</a:t>
            </a:r>
          </a:p>
          <a:p>
            <a:endParaRPr lang="en-US" altLang="de-DE" dirty="0"/>
          </a:p>
          <a:p>
            <a:r>
              <a:rPr lang="en-US" altLang="de-DE" dirty="0"/>
              <a:t>In regard to Ratcliffe (1997) decision-making is multi-faceted and therefore in need of a structure.</a:t>
            </a:r>
          </a:p>
          <a:p>
            <a:r>
              <a:rPr lang="en-US" altLang="de-DE" dirty="0"/>
              <a:t>Ratcliffe, R. (1997). Pupil decision‐making about socio‐scientific issues within the science curriculum. </a:t>
            </a:r>
            <a:r>
              <a:rPr lang="en-US" altLang="de-DE" i="1" dirty="0"/>
              <a:t>International Journal of Science Education, 19</a:t>
            </a:r>
            <a:r>
              <a:rPr lang="en-US" altLang="de-DE" dirty="0"/>
              <a:t>(2), 167-182. https://doi.org/10.1080/0950069970190203</a:t>
            </a:r>
          </a:p>
          <a:p>
            <a:endParaRPr lang="de-DE" altLang="de-DE" dirty="0">
              <a:latin typeface="Arial" panose="020B0604020202020204" pitchFamily="34" charset="0"/>
            </a:endParaRPr>
          </a:p>
        </p:txBody>
      </p:sp>
      <p:sp>
        <p:nvSpPr>
          <p:cNvPr id="69636" name="Foliennummernplatzhalter 3">
            <a:extLst>
              <a:ext uri="{FF2B5EF4-FFF2-40B4-BE49-F238E27FC236}">
                <a16:creationId xmlns:a16="http://schemas.microsoft.com/office/drawing/2014/main" id="{A01DC673-BF9F-4AA1-9A86-3B53D5459B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B8F6394-AC4D-4DB5-85D3-43E6033E8399}" type="slidenum">
              <a:rPr lang="de-DE" altLang="de-DE" smtClean="0"/>
              <a:pPr/>
              <a:t>31</a:t>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6419C229-9876-499C-B6C2-6A61F58C22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izenplatzhalter 2">
            <a:extLst>
              <a:ext uri="{FF2B5EF4-FFF2-40B4-BE49-F238E27FC236}">
                <a16:creationId xmlns:a16="http://schemas.microsoft.com/office/drawing/2014/main" id="{F2DBC537-C3F7-4DE1-A13F-BCC8D8444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Grundmeier, A.-M. (2020). Qualitätsorientierte Bewertungskompetenz im Jugendmodemarkt</a:t>
            </a:r>
            <a:r>
              <a:rPr lang="de-DE" altLang="de-DE" i="1" dirty="0">
                <a:latin typeface="Arial" panose="020B0604020202020204" pitchFamily="34" charset="0"/>
              </a:rPr>
              <a:t> </a:t>
            </a:r>
            <a:r>
              <a:rPr lang="de-DE" altLang="de-DE" dirty="0">
                <a:latin typeface="Arial" panose="020B0604020202020204" pitchFamily="34" charset="0"/>
              </a:rPr>
              <a:t>[</a:t>
            </a:r>
            <a:r>
              <a:rPr lang="en-US" altLang="de-DE" dirty="0">
                <a:latin typeface="Arial" panose="020B0604020202020204" pitchFamily="34" charset="0"/>
              </a:rPr>
              <a:t>Quality-oriented assessment competence in the youth fashion market</a:t>
            </a:r>
            <a:r>
              <a:rPr lang="de-DE" altLang="de-DE" dirty="0">
                <a:latin typeface="Arial" panose="020B0604020202020204" pitchFamily="34" charset="0"/>
              </a:rPr>
              <a:t>].</a:t>
            </a:r>
            <a:r>
              <a:rPr lang="de-DE" altLang="de-DE" dirty="0"/>
              <a:t> </a:t>
            </a:r>
            <a:r>
              <a:rPr lang="de-DE" altLang="de-DE" i="1" dirty="0">
                <a:latin typeface="Arial" panose="020B0604020202020204" pitchFamily="34" charset="0"/>
              </a:rPr>
              <a:t>…textil… Wissenschaft Forschung Bildung, 91</a:t>
            </a:r>
            <a:r>
              <a:rPr lang="de-DE" altLang="de-DE" dirty="0">
                <a:latin typeface="Arial" panose="020B0604020202020204" pitchFamily="34" charset="0"/>
              </a:rPr>
              <a:t>(3), 12-17.</a:t>
            </a:r>
          </a:p>
        </p:txBody>
      </p:sp>
      <p:sp>
        <p:nvSpPr>
          <p:cNvPr id="71684" name="Foliennummernplatzhalter 3">
            <a:extLst>
              <a:ext uri="{FF2B5EF4-FFF2-40B4-BE49-F238E27FC236}">
                <a16:creationId xmlns:a16="http://schemas.microsoft.com/office/drawing/2014/main" id="{1B9C5D67-E61A-4BDD-9B3D-3215000C4D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E030EF-0596-48DE-91F8-304561166DDB}" type="slidenum">
              <a:rPr lang="de-DE" altLang="de-DE" smtClean="0"/>
              <a:pPr/>
              <a:t>32</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a:extLst>
              <a:ext uri="{FF2B5EF4-FFF2-40B4-BE49-F238E27FC236}">
                <a16:creationId xmlns:a16="http://schemas.microsoft.com/office/drawing/2014/main" id="{90D0B316-A9AC-4CE8-BD20-9952D4B6F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a:extLst>
              <a:ext uri="{FF2B5EF4-FFF2-40B4-BE49-F238E27FC236}">
                <a16:creationId xmlns:a16="http://schemas.microsoft.com/office/drawing/2014/main" id="{3276D34A-E656-4601-BCBB-B1D199ED9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noProof="0" dirty="0" err="1">
                <a:latin typeface="Arial" panose="020B0604020202020204" pitchFamily="34" charset="0"/>
              </a:rPr>
              <a:t>Meisert</a:t>
            </a:r>
            <a:r>
              <a:rPr lang="en-GB" altLang="de-DE" noProof="0" dirty="0">
                <a:latin typeface="Arial" panose="020B0604020202020204" pitchFamily="34" charset="0"/>
              </a:rPr>
              <a:t>, A. (2018). </a:t>
            </a:r>
            <a:r>
              <a:rPr lang="en-GB" altLang="de-DE" noProof="0" dirty="0" err="1">
                <a:latin typeface="Arial" panose="020B0604020202020204" pitchFamily="34" charset="0"/>
              </a:rPr>
              <a:t>Mit</a:t>
            </a:r>
            <a:r>
              <a:rPr lang="en-GB" altLang="de-DE" noProof="0" dirty="0">
                <a:latin typeface="Arial" panose="020B0604020202020204" pitchFamily="34" charset="0"/>
              </a:rPr>
              <a:t> der </a:t>
            </a:r>
            <a:r>
              <a:rPr lang="en-GB" altLang="de-DE" noProof="0" dirty="0" err="1">
                <a:latin typeface="Arial" panose="020B0604020202020204" pitchFamily="34" charset="0"/>
              </a:rPr>
              <a:t>Zielmat</a:t>
            </a:r>
            <a:r>
              <a:rPr lang="en-GB" altLang="de-DE" noProof="0" dirty="0">
                <a:latin typeface="Arial" panose="020B0604020202020204" pitchFamily="34" charset="0"/>
              </a:rPr>
              <a:t> </a:t>
            </a:r>
            <a:r>
              <a:rPr lang="en-GB" altLang="de-DE" noProof="0" dirty="0" err="1">
                <a:latin typeface="Arial" panose="020B0604020202020204" pitchFamily="34" charset="0"/>
              </a:rPr>
              <a:t>bewerten</a:t>
            </a:r>
            <a:r>
              <a:rPr lang="en-GB" altLang="de-DE" noProof="0" dirty="0">
                <a:latin typeface="Arial" panose="020B0604020202020204" pitchFamily="34" charset="0"/>
              </a:rPr>
              <a:t> [Assessing with </a:t>
            </a:r>
            <a:r>
              <a:rPr lang="en-GB" altLang="de-DE" noProof="0" dirty="0" err="1">
                <a:latin typeface="Arial" panose="020B0604020202020204" pitchFamily="34" charset="0"/>
              </a:rPr>
              <a:t>Zielmat</a:t>
            </a:r>
            <a:r>
              <a:rPr lang="en-GB" altLang="de-DE" noProof="0" dirty="0">
                <a:latin typeface="Arial" panose="020B0604020202020204" pitchFamily="34" charset="0"/>
              </a:rPr>
              <a:t>]. In U. </a:t>
            </a:r>
            <a:r>
              <a:rPr lang="en-GB" altLang="de-DE" noProof="0" dirty="0" err="1">
                <a:latin typeface="Arial" panose="020B0604020202020204" pitchFamily="34" charset="0"/>
              </a:rPr>
              <a:t>Spörhase</a:t>
            </a:r>
            <a:r>
              <a:rPr lang="en-GB" altLang="de-DE" noProof="0" dirty="0">
                <a:latin typeface="Arial" panose="020B0604020202020204" pitchFamily="34" charset="0"/>
              </a:rPr>
              <a:t> &amp; W. </a:t>
            </a:r>
            <a:r>
              <a:rPr lang="en-GB" altLang="de-DE" noProof="0" dirty="0" err="1">
                <a:latin typeface="Arial" panose="020B0604020202020204" pitchFamily="34" charset="0"/>
              </a:rPr>
              <a:t>Ruppert</a:t>
            </a:r>
            <a:r>
              <a:rPr lang="en-GB" altLang="de-DE" noProof="0" dirty="0">
                <a:latin typeface="Arial" panose="020B0604020202020204" pitchFamily="34" charset="0"/>
              </a:rPr>
              <a:t> (Eds.), </a:t>
            </a:r>
            <a:r>
              <a:rPr lang="en-GB" altLang="de-DE" i="1" noProof="0" dirty="0" err="1">
                <a:latin typeface="Arial" panose="020B0604020202020204" pitchFamily="34" charset="0"/>
              </a:rPr>
              <a:t>Biologie</a:t>
            </a:r>
            <a:r>
              <a:rPr lang="en-GB" altLang="de-DE" i="1" noProof="0" dirty="0">
                <a:latin typeface="Arial" panose="020B0604020202020204" pitchFamily="34" charset="0"/>
              </a:rPr>
              <a:t> </a:t>
            </a:r>
            <a:r>
              <a:rPr lang="en-GB" altLang="de-DE" i="1" noProof="0" dirty="0" err="1">
                <a:latin typeface="Arial" panose="020B0604020202020204" pitchFamily="34" charset="0"/>
              </a:rPr>
              <a:t>Methodik</a:t>
            </a:r>
            <a:r>
              <a:rPr lang="en-GB" altLang="de-DE" noProof="0" dirty="0">
                <a:latin typeface="Arial" panose="020B0604020202020204" pitchFamily="34" charset="0"/>
              </a:rPr>
              <a:t> </a:t>
            </a:r>
            <a:r>
              <a:rPr lang="en-GB" altLang="de-DE" noProof="0" dirty="0">
                <a:latin typeface="Verdana" panose="020B0604030504040204" pitchFamily="34" charset="0"/>
                <a:ea typeface="Verdana" panose="020B0604030504040204" pitchFamily="34" charset="0"/>
                <a:cs typeface="Verdana" panose="020B0604030504040204" pitchFamily="34" charset="0"/>
              </a:rPr>
              <a:t>[</a:t>
            </a:r>
            <a:r>
              <a:rPr lang="en-GB" altLang="de-DE" noProof="0" dirty="0">
                <a:latin typeface="Arial" panose="020B0604020202020204" pitchFamily="34" charset="0"/>
              </a:rPr>
              <a:t>Biology Methodology</a:t>
            </a:r>
            <a:r>
              <a:rPr lang="en-GB" altLang="de-DE" noProof="0" dirty="0">
                <a:latin typeface="Verdana" panose="020B0604030504040204" pitchFamily="34" charset="0"/>
                <a:ea typeface="Verdana" panose="020B0604030504040204" pitchFamily="34" charset="0"/>
                <a:cs typeface="Verdana" panose="020B0604030504040204" pitchFamily="34" charset="0"/>
              </a:rPr>
              <a:t>]</a:t>
            </a:r>
            <a:r>
              <a:rPr lang="en-GB" altLang="de-DE" noProof="0" dirty="0">
                <a:latin typeface="Arial" panose="020B0604020202020204" pitchFamily="34" charset="0"/>
              </a:rPr>
              <a:t> (4</a:t>
            </a:r>
            <a:r>
              <a:rPr lang="en-GB" altLang="de-DE" baseline="30000" noProof="0" dirty="0">
                <a:latin typeface="Arial" panose="020B0604020202020204" pitchFamily="34" charset="0"/>
              </a:rPr>
              <a:t>th</a:t>
            </a:r>
            <a:r>
              <a:rPr lang="en-GB" altLang="de-DE" noProof="0" dirty="0">
                <a:latin typeface="Arial" panose="020B0604020202020204" pitchFamily="34" charset="0"/>
              </a:rPr>
              <a:t> ed., pp. 236-240). Cornelsen.</a:t>
            </a:r>
          </a:p>
        </p:txBody>
      </p:sp>
      <p:sp>
        <p:nvSpPr>
          <p:cNvPr id="73732" name="Foliennummernplatzhalter 3">
            <a:extLst>
              <a:ext uri="{FF2B5EF4-FFF2-40B4-BE49-F238E27FC236}">
                <a16:creationId xmlns:a16="http://schemas.microsoft.com/office/drawing/2014/main" id="{CD4A8580-C534-42B7-B47E-15AAAAE34C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A99EFA-11F9-4113-965F-007714A0671F}" type="slidenum">
              <a:rPr lang="de-DE" altLang="de-DE" smtClean="0"/>
              <a:pPr/>
              <a:t>33</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a:extLst>
              <a:ext uri="{FF2B5EF4-FFF2-40B4-BE49-F238E27FC236}">
                <a16:creationId xmlns:a16="http://schemas.microsoft.com/office/drawing/2014/main" id="{E0BD0010-4401-4C7E-82E6-C36248D79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izenplatzhalter 2">
            <a:extLst>
              <a:ext uri="{FF2B5EF4-FFF2-40B4-BE49-F238E27FC236}">
                <a16:creationId xmlns:a16="http://schemas.microsoft.com/office/drawing/2014/main" id="{A5F23D95-C989-4DC6-AAAE-BD0BB3AE26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Meisert, A. (2017). </a:t>
            </a:r>
            <a:r>
              <a:rPr lang="de-DE" altLang="de-DE" i="1"/>
              <a:t>Zielmat</a:t>
            </a:r>
            <a:r>
              <a:rPr lang="de-DE" altLang="de-DE"/>
              <a:t>. https://www.researchgate.net/publication/320281665</a:t>
            </a:r>
          </a:p>
        </p:txBody>
      </p:sp>
      <p:sp>
        <p:nvSpPr>
          <p:cNvPr id="75780" name="Foliennummernplatzhalter 3">
            <a:extLst>
              <a:ext uri="{FF2B5EF4-FFF2-40B4-BE49-F238E27FC236}">
                <a16:creationId xmlns:a16="http://schemas.microsoft.com/office/drawing/2014/main" id="{8D9BD866-5D4C-4188-96C2-A5556497B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F9B571-0784-4F04-A226-0535B1F89D0A}" type="slidenum">
              <a:rPr lang="de-DE" altLang="de-DE" smtClean="0"/>
              <a:pPr/>
              <a:t>34</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a:extLst>
              <a:ext uri="{FF2B5EF4-FFF2-40B4-BE49-F238E27FC236}">
                <a16:creationId xmlns:a16="http://schemas.microsoft.com/office/drawing/2014/main" id="{0058B01E-62F6-43CE-BA2D-1C1503CB0C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a:extLst>
              <a:ext uri="{FF2B5EF4-FFF2-40B4-BE49-F238E27FC236}">
                <a16:creationId xmlns:a16="http://schemas.microsoft.com/office/drawing/2014/main" id="{E14B60FD-E957-4F27-84CF-9B9880E20B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Meisert, A., &amp; Böttcher, F. (2019). Towards a Discourse-Based Understanding of Sustainability Education and Decision Making. </a:t>
            </a:r>
            <a:r>
              <a:rPr lang="de-DE" altLang="de-DE" i="1"/>
              <a:t>Sustainability</a:t>
            </a:r>
            <a:r>
              <a:rPr lang="de-DE" altLang="de-DE"/>
              <a:t>, 11, 5902, 1-21. https://www.mdpi.com/2071-1050/11/21/5902</a:t>
            </a:r>
          </a:p>
          <a:p>
            <a:endParaRPr lang="de-DE" altLang="de-DE"/>
          </a:p>
        </p:txBody>
      </p:sp>
      <p:sp>
        <p:nvSpPr>
          <p:cNvPr id="78852" name="Foliennummernplatzhalter 3">
            <a:extLst>
              <a:ext uri="{FF2B5EF4-FFF2-40B4-BE49-F238E27FC236}">
                <a16:creationId xmlns:a16="http://schemas.microsoft.com/office/drawing/2014/main" id="{873704BE-0BC1-4332-A968-076EFEA6F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AB07F1-C905-4311-A55B-BFE0ED401D7F}" type="slidenum">
              <a:rPr lang="de-DE" altLang="de-DE" smtClean="0"/>
              <a:pPr/>
              <a:t>36</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a:extLst>
              <a:ext uri="{FF2B5EF4-FFF2-40B4-BE49-F238E27FC236}">
                <a16:creationId xmlns:a16="http://schemas.microsoft.com/office/drawing/2014/main" id="{10165D28-6786-4EC9-8A14-6B481D9A1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izenplatzhalter 2">
            <a:extLst>
              <a:ext uri="{FF2B5EF4-FFF2-40B4-BE49-F238E27FC236}">
                <a16:creationId xmlns:a16="http://schemas.microsoft.com/office/drawing/2014/main" id="{E58C4163-6B1B-4A9E-A470-0B53EB4C4FE1}"/>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de-DE" dirty="0"/>
              <a:t>Tasks:</a:t>
            </a:r>
          </a:p>
          <a:p>
            <a:pPr marL="171450" indent="-171450">
              <a:buFont typeface="Arial" panose="020B0604020202020204" pitchFamily="34" charset="0"/>
              <a:buChar char="•"/>
              <a:defRPr/>
            </a:pPr>
            <a:r>
              <a:rPr lang="en-US" altLang="de-DE" dirty="0"/>
              <a:t>Try to address the following topics via the</a:t>
            </a:r>
            <a:r>
              <a:rPr lang="en-US" altLang="de-DE" i="1" dirty="0"/>
              <a:t> </a:t>
            </a:r>
            <a:r>
              <a:rPr lang="en-US" altLang="de-DE" i="1" dirty="0" err="1"/>
              <a:t>Zielmat</a:t>
            </a:r>
            <a:r>
              <a:rPr lang="en-US" altLang="de-DE" i="1" dirty="0"/>
              <a:t>:</a:t>
            </a:r>
            <a:r>
              <a:rPr lang="en-US" altLang="de-DE" dirty="0"/>
              <a:t> use of viscose </a:t>
            </a:r>
            <a:r>
              <a:rPr lang="en-US" altLang="de-DE" dirty="0" err="1"/>
              <a:t>fibres</a:t>
            </a:r>
            <a:r>
              <a:rPr lang="en-US" altLang="de-DE" dirty="0"/>
              <a:t> in textiles and clothing, eco-labelling in the textile and fashion market.</a:t>
            </a:r>
          </a:p>
          <a:p>
            <a:pPr marL="171450" indent="-171450">
              <a:buFont typeface="Arial" panose="020B0604020202020204" pitchFamily="34" charset="0"/>
              <a:buChar char="•"/>
              <a:defRPr/>
            </a:pPr>
            <a:r>
              <a:rPr lang="en-US" altLang="de-DE" dirty="0"/>
              <a:t>Choose another problem in the context of fashion and textiles and proceed according to the </a:t>
            </a:r>
            <a:r>
              <a:rPr lang="en-US" altLang="de-DE" i="1" dirty="0" err="1"/>
              <a:t>Zielmat</a:t>
            </a:r>
            <a:r>
              <a:rPr lang="en-US" altLang="de-DE" dirty="0"/>
              <a:t>.</a:t>
            </a:r>
            <a:endParaRPr lang="de-DE" altLang="de-DE" dirty="0"/>
          </a:p>
        </p:txBody>
      </p:sp>
      <p:sp>
        <p:nvSpPr>
          <p:cNvPr id="80900" name="Foliennummernplatzhalter 3">
            <a:extLst>
              <a:ext uri="{FF2B5EF4-FFF2-40B4-BE49-F238E27FC236}">
                <a16:creationId xmlns:a16="http://schemas.microsoft.com/office/drawing/2014/main" id="{32A74722-BDC4-4DD2-8C2B-EE4EAB4282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FD2F1A2-E350-4142-9B40-CF2EE66070E5}" type="slidenum">
              <a:rPr lang="de-DE" altLang="de-DE" smtClean="0"/>
              <a:pPr/>
              <a:t>37</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B6288AEB-E2D5-4FDE-B3C8-D8A5681979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a:extLst>
              <a:ext uri="{FF2B5EF4-FFF2-40B4-BE49-F238E27FC236}">
                <a16:creationId xmlns:a16="http://schemas.microsoft.com/office/drawing/2014/main" id="{E2DE6409-296C-4825-812B-84E1DC16FE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1508" name="Foliennummernplatzhalter 3">
            <a:extLst>
              <a:ext uri="{FF2B5EF4-FFF2-40B4-BE49-F238E27FC236}">
                <a16:creationId xmlns:a16="http://schemas.microsoft.com/office/drawing/2014/main" id="{D2BBF840-A18D-42D5-BD0E-9CE9276FF1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48E79E1-E27B-407C-B6A4-7765F5B87036}" type="slidenum">
              <a:rPr lang="de-DE" altLang="de-DE" smtClean="0"/>
              <a:pPr/>
              <a:t>5</a:t>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8D453555-C868-4DA0-86A4-C7D175D7D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768AA30D-24F3-48FA-8E37-AFA29719A1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Böttcher, F., &amp; Meisert, A. (2013). Effects of Direct and Indirect Instruction on Fostering Decision-Making Competence in Socioscientific Issues. </a:t>
            </a:r>
            <a:r>
              <a:rPr lang="de-DE" altLang="de-DE" i="1"/>
              <a:t>Research in Science Education</a:t>
            </a:r>
            <a:r>
              <a:rPr lang="de-DE" altLang="de-DE"/>
              <a:t>,</a:t>
            </a:r>
            <a:r>
              <a:rPr lang="de-DE" altLang="de-DE" i="1"/>
              <a:t> </a:t>
            </a:r>
            <a:r>
              <a:rPr lang="de-DE" altLang="de-DE"/>
              <a:t>43, 479-506. https://doi.org/10.1007/s11165-011-9271-0</a:t>
            </a:r>
          </a:p>
          <a:p>
            <a:r>
              <a:rPr lang="de-DE" altLang="de-DE"/>
              <a:t>Jafari, M., &amp; Meisert, A. (2019). Activating Students‘ Argumentative Resources on Socioscientific Issues by Indirectly Instructed Reasoning and Negotiation Processes. </a:t>
            </a:r>
            <a:r>
              <a:rPr lang="de-DE" altLang="de-DE" i="1"/>
              <a:t>Research in Science Education,</a:t>
            </a:r>
            <a:r>
              <a:rPr lang="de-DE" altLang="de-DE"/>
              <a:t> </a:t>
            </a:r>
            <a:r>
              <a:rPr lang="de-DE" altLang="de-DE" i="1"/>
              <a:t>32</a:t>
            </a:r>
            <a:r>
              <a:rPr lang="de-DE" altLang="de-DE"/>
              <a:t>(9), 1-22. https://doi.org/10.1007/s11165-019-09869-x</a:t>
            </a:r>
          </a:p>
        </p:txBody>
      </p:sp>
      <p:sp>
        <p:nvSpPr>
          <p:cNvPr id="82948" name="Foliennummernplatzhalter 3">
            <a:extLst>
              <a:ext uri="{FF2B5EF4-FFF2-40B4-BE49-F238E27FC236}">
                <a16:creationId xmlns:a16="http://schemas.microsoft.com/office/drawing/2014/main" id="{901E2DFD-7E41-49D7-B31B-27FC6CAE7B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28056C-6DAB-42C5-8E6F-69E59CCA6159}" type="slidenum">
              <a:rPr lang="de-DE" altLang="de-DE" smtClean="0"/>
              <a:pPr/>
              <a:t>38</a:t>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a:extLst>
              <a:ext uri="{FF2B5EF4-FFF2-40B4-BE49-F238E27FC236}">
                <a16:creationId xmlns:a16="http://schemas.microsoft.com/office/drawing/2014/main" id="{AE255549-B360-4A32-BD21-77142DE09C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izenplatzhalter 2">
            <a:extLst>
              <a:ext uri="{FF2B5EF4-FFF2-40B4-BE49-F238E27FC236}">
                <a16:creationId xmlns:a16="http://schemas.microsoft.com/office/drawing/2014/main" id="{84599C2D-2FBA-45FC-AB2B-5BD3C4533F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84996" name="Foliennummernplatzhalter 3">
            <a:extLst>
              <a:ext uri="{FF2B5EF4-FFF2-40B4-BE49-F238E27FC236}">
                <a16:creationId xmlns:a16="http://schemas.microsoft.com/office/drawing/2014/main" id="{24AEC48E-3B02-47E1-A954-C63C835EF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6F9658-1A9C-4B9B-8FB1-4CA23E8A4E3F}" type="slidenum">
              <a:rPr lang="de-DE" altLang="de-DE" smtClean="0"/>
              <a:pPr/>
              <a:t>39</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a:extLst>
              <a:ext uri="{FF2B5EF4-FFF2-40B4-BE49-F238E27FC236}">
                <a16:creationId xmlns:a16="http://schemas.microsoft.com/office/drawing/2014/main" id="{230ECAC4-51A0-4AF0-944A-557CA99B1D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a:extLst>
              <a:ext uri="{FF2B5EF4-FFF2-40B4-BE49-F238E27FC236}">
                <a16:creationId xmlns:a16="http://schemas.microsoft.com/office/drawing/2014/main" id="{9B596143-5B18-4FAF-86A0-B84540DEC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Three circles are drawn in the quality circle, which allow a weighting of the respective quality dimensions. Weighting within the quality circle is possible in two dimensions: On the one hand, the degree of importance can be differentiated within a circle segment. The closer the circle is to the centre of the quality circle, the more important this segment with its sub-aspects is. On the other hand, a weighting across all circle segments is also possible. </a:t>
            </a:r>
            <a:endParaRPr lang="de-DE" altLang="de-DE"/>
          </a:p>
        </p:txBody>
      </p:sp>
      <p:sp>
        <p:nvSpPr>
          <p:cNvPr id="88068" name="Foliennummernplatzhalter 3">
            <a:extLst>
              <a:ext uri="{FF2B5EF4-FFF2-40B4-BE49-F238E27FC236}">
                <a16:creationId xmlns:a16="http://schemas.microsoft.com/office/drawing/2014/main" id="{F7F0F8D2-694F-4835-B6D5-B09447C065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B4BA09-D057-432B-B259-972BE5639874}" type="slidenum">
              <a:rPr lang="de-DE" altLang="de-DE" smtClean="0"/>
              <a:pPr/>
              <a:t>41</a:t>
            </a:fld>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a:extLst>
              <a:ext uri="{FF2B5EF4-FFF2-40B4-BE49-F238E27FC236}">
                <a16:creationId xmlns:a16="http://schemas.microsoft.com/office/drawing/2014/main" id="{2391291A-C635-47A2-9498-0E11FA86D5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a:extLst>
              <a:ext uri="{FF2B5EF4-FFF2-40B4-BE49-F238E27FC236}">
                <a16:creationId xmlns:a16="http://schemas.microsoft.com/office/drawing/2014/main" id="{CCF4FBB6-B092-4D6D-ADDB-87D6A474D37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DE" altLang="de-DE" dirty="0"/>
              <a:t>Tasks:</a:t>
            </a:r>
          </a:p>
          <a:p>
            <a:pPr marL="171450" indent="-171450">
              <a:buFont typeface="Arial" panose="020B0604020202020204" pitchFamily="34" charset="0"/>
              <a:buChar char="•"/>
              <a:defRPr/>
            </a:pPr>
            <a:r>
              <a:rPr lang="en-US" altLang="de-DE" dirty="0"/>
              <a:t>What do you associate with quality in (fashionable) clothing and accessories?</a:t>
            </a:r>
          </a:p>
          <a:p>
            <a:pPr marL="171450" indent="-171450">
              <a:buFont typeface="Arial" panose="020B0604020202020204" pitchFamily="34" charset="0"/>
              <a:buChar char="•"/>
              <a:defRPr/>
            </a:pPr>
            <a:r>
              <a:rPr lang="de-DE" altLang="de-DE" dirty="0"/>
              <a:t>Collect the keywords.</a:t>
            </a:r>
            <a:r>
              <a:rPr lang="en-US" altLang="de-DE" dirty="0"/>
              <a:t> </a:t>
            </a:r>
          </a:p>
          <a:p>
            <a:pPr marL="171450" indent="-171450">
              <a:buFont typeface="Arial" panose="020B0604020202020204" pitchFamily="34" charset="0"/>
              <a:buChar char="•"/>
              <a:defRPr/>
            </a:pPr>
            <a:r>
              <a:rPr lang="en-US" altLang="de-DE" dirty="0"/>
              <a:t>If possible, assign the collected keywords to the six quality dimensions. </a:t>
            </a:r>
            <a:endParaRPr lang="de-DE" altLang="de-DE" dirty="0"/>
          </a:p>
        </p:txBody>
      </p:sp>
      <p:sp>
        <p:nvSpPr>
          <p:cNvPr id="90116" name="Foliennummernplatzhalter 3">
            <a:extLst>
              <a:ext uri="{FF2B5EF4-FFF2-40B4-BE49-F238E27FC236}">
                <a16:creationId xmlns:a16="http://schemas.microsoft.com/office/drawing/2014/main" id="{11DB36F4-6E0D-45A5-A66F-6BE4634A59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7882F5-B8B0-461A-8293-339D719FD07F}" type="slidenum">
              <a:rPr lang="de-DE" altLang="de-DE" smtClean="0"/>
              <a:pPr/>
              <a:t>42</a:t>
            </a:fld>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a:extLst>
              <a:ext uri="{FF2B5EF4-FFF2-40B4-BE49-F238E27FC236}">
                <a16:creationId xmlns:a16="http://schemas.microsoft.com/office/drawing/2014/main" id="{2968D84D-AEDF-49E5-AD1D-D7EDD1028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izenplatzhalter 2">
            <a:extLst>
              <a:ext uri="{FF2B5EF4-FFF2-40B4-BE49-F238E27FC236}">
                <a16:creationId xmlns:a16="http://schemas.microsoft.com/office/drawing/2014/main" id="{50C5A7B9-3D9E-457F-8130-E2D335A7CF6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de-DE" dirty="0"/>
              <a:t>Tasks:</a:t>
            </a:r>
          </a:p>
          <a:p>
            <a:pPr marL="171450" indent="-171450">
              <a:buFont typeface="Arial" panose="020B0604020202020204" pitchFamily="34" charset="0"/>
              <a:buChar char="•"/>
              <a:defRPr/>
            </a:pPr>
            <a:r>
              <a:rPr lang="en-US" altLang="de-DE" dirty="0"/>
              <a:t>Evaluate selected items of clothing and accessories such as a pair of jeans, an outdoor jacket, a backpack according to the criteria.</a:t>
            </a:r>
          </a:p>
          <a:p>
            <a:pPr marL="171450" indent="-171450">
              <a:buFont typeface="Arial" panose="020B0604020202020204" pitchFamily="34" charset="0"/>
              <a:buChar char="•"/>
              <a:defRPr/>
            </a:pPr>
            <a:r>
              <a:rPr lang="en-US" altLang="de-DE" dirty="0"/>
              <a:t>Assign a maximum of 3 stars to weight one or a maximum of three quality dimensions. </a:t>
            </a:r>
          </a:p>
          <a:p>
            <a:pPr marL="171450" indent="-171450">
              <a:buFont typeface="Arial" panose="020B0604020202020204" pitchFamily="34" charset="0"/>
              <a:buChar char="•"/>
              <a:defRPr/>
            </a:pPr>
            <a:r>
              <a:rPr lang="en-US" altLang="de-DE" dirty="0"/>
              <a:t>Give reasons for your rating and discuss it in the plenary.</a:t>
            </a:r>
            <a:endParaRPr lang="de-DE" altLang="de-DE" dirty="0"/>
          </a:p>
          <a:p>
            <a:pPr>
              <a:defRPr/>
            </a:pPr>
            <a:endParaRPr lang="de-DE" altLang="de-DE" dirty="0"/>
          </a:p>
        </p:txBody>
      </p:sp>
      <p:sp>
        <p:nvSpPr>
          <p:cNvPr id="92164" name="Foliennummernplatzhalter 3">
            <a:extLst>
              <a:ext uri="{FF2B5EF4-FFF2-40B4-BE49-F238E27FC236}">
                <a16:creationId xmlns:a16="http://schemas.microsoft.com/office/drawing/2014/main" id="{88D41603-EB1C-4C01-920B-4B16725EC2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077616-4303-41E0-8673-634BFBBF8B2A}" type="slidenum">
              <a:rPr lang="de-DE" altLang="de-DE" smtClean="0"/>
              <a:pPr/>
              <a:t>43</a:t>
            </a:fld>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a:extLst>
              <a:ext uri="{FF2B5EF4-FFF2-40B4-BE49-F238E27FC236}">
                <a16:creationId xmlns:a16="http://schemas.microsoft.com/office/drawing/2014/main" id="{64FD138C-BA49-4C5E-AE18-FC3BC0B70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1D88F876-45E2-4DC5-AAD5-76A0BDAD1596}"/>
              </a:ext>
            </a:extLst>
          </p:cNvPr>
          <p:cNvSpPr>
            <a:spLocks noGrp="1"/>
          </p:cNvSpPr>
          <p:nvPr>
            <p:ph type="body" idx="1"/>
          </p:nvPr>
        </p:nvSpPr>
        <p:spPr/>
        <p:txBody>
          <a:bodyPr/>
          <a:lstStyle/>
          <a:p>
            <a:pPr>
              <a:defRPr/>
            </a:pPr>
            <a:r>
              <a:rPr lang="de-DE" dirty="0"/>
              <a:t>Tasks:</a:t>
            </a:r>
          </a:p>
          <a:p>
            <a:pPr marL="171450" indent="-171450">
              <a:buFont typeface="Arial" panose="020B0604020202020204" pitchFamily="34" charset="0"/>
              <a:buChar char="•"/>
              <a:defRPr/>
            </a:pPr>
            <a:r>
              <a:rPr lang="en-US" dirty="0"/>
              <a:t>Try out the apps presented on the following slides.</a:t>
            </a:r>
          </a:p>
          <a:p>
            <a:pPr marL="171450" indent="-171450">
              <a:buFont typeface="Arial" panose="020B0604020202020204" pitchFamily="34" charset="0"/>
              <a:buChar char="•"/>
              <a:defRPr/>
            </a:pPr>
            <a:r>
              <a:rPr lang="en-US" dirty="0"/>
              <a:t>Discuss in groups and in the plenary about the handling of the apps.</a:t>
            </a:r>
          </a:p>
          <a:p>
            <a:pPr marL="171450" indent="-171450">
              <a:buFont typeface="Arial" panose="020B0604020202020204" pitchFamily="34" charset="0"/>
              <a:buChar char="•"/>
              <a:defRPr/>
            </a:pPr>
            <a:r>
              <a:rPr lang="en-US" dirty="0"/>
              <a:t>How do you evaluate the usefulness of the apps for sustainable consumer behaviour in the fashion market?</a:t>
            </a:r>
          </a:p>
          <a:p>
            <a:pPr marL="171450" indent="-171450">
              <a:buFont typeface="Arial" panose="020B0604020202020204" pitchFamily="34" charset="0"/>
              <a:buChar char="•"/>
              <a:defRPr/>
            </a:pPr>
            <a:r>
              <a:rPr lang="en-US" dirty="0"/>
              <a:t>Search for other apps.</a:t>
            </a:r>
          </a:p>
          <a:p>
            <a:pPr marL="171450" indent="-171450">
              <a:buFont typeface="Arial" panose="020B0604020202020204" pitchFamily="34" charset="0"/>
              <a:buChar char="•"/>
              <a:defRPr/>
            </a:pPr>
            <a:r>
              <a:rPr lang="en-US" dirty="0"/>
              <a:t>Discuss how independent the </a:t>
            </a:r>
            <a:r>
              <a:rPr lang="en-US" dirty="0" err="1"/>
              <a:t>organisations</a:t>
            </a:r>
            <a:r>
              <a:rPr lang="en-US" dirty="0"/>
              <a:t> behind the apps are.</a:t>
            </a:r>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Image Source:</a:t>
            </a:r>
          </a:p>
          <a:p>
            <a:pPr>
              <a:buFont typeface="Arial" panose="020B0604020202020204" pitchFamily="34" charset="0"/>
              <a:buNone/>
              <a:defRPr/>
            </a:pPr>
            <a:r>
              <a:rPr lang="de-DE" dirty="0"/>
              <a:t>App-Software-Kontur-Einstellungen, Peggy and Marco Lachmann-Anke, https://pixabay.com/de/service/license/, https://pixabay.com/de/illustrations/app-software-kontur-einstellungen-1013616/</a:t>
            </a:r>
          </a:p>
        </p:txBody>
      </p:sp>
      <p:sp>
        <p:nvSpPr>
          <p:cNvPr id="95236" name="Foliennummernplatzhalter 3">
            <a:extLst>
              <a:ext uri="{FF2B5EF4-FFF2-40B4-BE49-F238E27FC236}">
                <a16:creationId xmlns:a16="http://schemas.microsoft.com/office/drawing/2014/main" id="{E73739AE-20C5-4805-855E-C201390B56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84C638-57C3-4F91-B171-022DDEA4EA4E}" type="slidenum">
              <a:rPr lang="de-DE" altLang="de-DE" smtClean="0"/>
              <a:pPr/>
              <a:t>45</a:t>
            </a:fld>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a:extLst>
              <a:ext uri="{FF2B5EF4-FFF2-40B4-BE49-F238E27FC236}">
                <a16:creationId xmlns:a16="http://schemas.microsoft.com/office/drawing/2014/main" id="{CDB537F0-EE75-4383-B6ED-87AA65152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izenplatzhalter 2">
            <a:extLst>
              <a:ext uri="{FF2B5EF4-FFF2-40B4-BE49-F238E27FC236}">
                <a16:creationId xmlns:a16="http://schemas.microsoft.com/office/drawing/2014/main" id="{EA469375-DCD0-45B0-9C64-3DF8F02B1D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GOOD ON YOU PTY LTD (n.d.). </a:t>
            </a:r>
            <a:r>
              <a:rPr lang="en-US" altLang="de-DE" i="1"/>
              <a:t>Good on You. </a:t>
            </a:r>
            <a:r>
              <a:rPr lang="en-US" altLang="de-DE"/>
              <a:t>https://goodonyou.eco/</a:t>
            </a:r>
            <a:endParaRPr lang="de-DE" altLang="de-DE"/>
          </a:p>
        </p:txBody>
      </p:sp>
      <p:sp>
        <p:nvSpPr>
          <p:cNvPr id="97284" name="Foliennummernplatzhalter 3">
            <a:extLst>
              <a:ext uri="{FF2B5EF4-FFF2-40B4-BE49-F238E27FC236}">
                <a16:creationId xmlns:a16="http://schemas.microsoft.com/office/drawing/2014/main" id="{6065A693-AF0D-458A-8170-1A57D9F58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D884F49-BEDC-4610-B12A-75132D6257B1}" type="slidenum">
              <a:rPr lang="de-DE" altLang="de-DE" smtClean="0"/>
              <a:pPr/>
              <a:t>46</a:t>
            </a:fld>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a:extLst>
              <a:ext uri="{FF2B5EF4-FFF2-40B4-BE49-F238E27FC236}">
                <a16:creationId xmlns:a16="http://schemas.microsoft.com/office/drawing/2014/main" id="{936D330B-529E-403E-BFB6-AFDB67D7F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izenplatzhalter 2">
            <a:extLst>
              <a:ext uri="{FF2B5EF4-FFF2-40B4-BE49-F238E27FC236}">
                <a16:creationId xmlns:a16="http://schemas.microsoft.com/office/drawing/2014/main" id="{E80B22BF-4D92-4058-9336-A37305B518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Renoon B.V. (n.d.). </a:t>
            </a:r>
            <a:r>
              <a:rPr lang="de-DE" altLang="de-DE" i="1"/>
              <a:t>Renoon. Your Universe of Responsible Fashion. </a:t>
            </a:r>
            <a:r>
              <a:rPr lang="de-DE" altLang="de-DE"/>
              <a:t>https://renoon.com/</a:t>
            </a:r>
          </a:p>
        </p:txBody>
      </p:sp>
      <p:sp>
        <p:nvSpPr>
          <p:cNvPr id="99332" name="Foliennummernplatzhalter 3">
            <a:extLst>
              <a:ext uri="{FF2B5EF4-FFF2-40B4-BE49-F238E27FC236}">
                <a16:creationId xmlns:a16="http://schemas.microsoft.com/office/drawing/2014/main" id="{31F1598C-ECB6-4A5B-92B0-CC6B0BB31D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10E18FC-CB90-4343-A7D3-F72D4486A7BA}" type="slidenum">
              <a:rPr lang="de-DE" altLang="de-DE" smtClean="0"/>
              <a:pPr/>
              <a:t>47</a:t>
            </a:fld>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a:extLst>
              <a:ext uri="{FF2B5EF4-FFF2-40B4-BE49-F238E27FC236}">
                <a16:creationId xmlns:a16="http://schemas.microsoft.com/office/drawing/2014/main" id="{06E23417-29FE-4FF7-BB42-9EAA0F6C15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izenplatzhalter 2">
            <a:extLst>
              <a:ext uri="{FF2B5EF4-FFF2-40B4-BE49-F238E27FC236}">
                <a16:creationId xmlns:a16="http://schemas.microsoft.com/office/drawing/2014/main" id="{19EE3491-5CF6-4172-B28E-5437DEFADE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Centre for Sustainability Management (CSM) Leuphana Universität (2021, April 19). </a:t>
            </a:r>
            <a:r>
              <a:rPr lang="de-DE" altLang="de-DE" i="1"/>
              <a:t>Green Fashion Challenge App</a:t>
            </a:r>
            <a:r>
              <a:rPr lang="de-DE" altLang="de-DE"/>
              <a:t>. https://www.leuphana.de/institute/csm/noekonomie-hoerisch/green-fashion-challenge-app.html</a:t>
            </a:r>
          </a:p>
          <a:p>
            <a:r>
              <a:rPr lang="de-DE" altLang="de-DE"/>
              <a:t>Leuphana Universität Lüneburg. </a:t>
            </a:r>
            <a:r>
              <a:rPr lang="de-DE" altLang="de-DE" i="1"/>
              <a:t>Green Fashion Challenge App</a:t>
            </a:r>
            <a:r>
              <a:rPr lang="de-DE" altLang="de-DE"/>
              <a:t>. https://green-fashion.app/</a:t>
            </a:r>
          </a:p>
        </p:txBody>
      </p:sp>
      <p:sp>
        <p:nvSpPr>
          <p:cNvPr id="101380" name="Foliennummernplatzhalter 3">
            <a:extLst>
              <a:ext uri="{FF2B5EF4-FFF2-40B4-BE49-F238E27FC236}">
                <a16:creationId xmlns:a16="http://schemas.microsoft.com/office/drawing/2014/main" id="{AF38F8BA-1B01-4959-8469-517B1D3FE6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C8A958-F7B4-43E1-9523-E89E49EB1E93}" type="slidenum">
              <a:rPr lang="de-DE" altLang="de-DE" smtClean="0"/>
              <a:pPr/>
              <a:t>48</a:t>
            </a:fld>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a:extLst>
              <a:ext uri="{FF2B5EF4-FFF2-40B4-BE49-F238E27FC236}">
                <a16:creationId xmlns:a16="http://schemas.microsoft.com/office/drawing/2014/main" id="{8EEDD181-5CE1-4125-96C7-71CBCCC132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85EF40EA-A69F-40DA-99CC-42957E139835}"/>
              </a:ext>
            </a:extLst>
          </p:cNvPr>
          <p:cNvSpPr>
            <a:spLocks noGrp="1"/>
          </p:cNvSpPr>
          <p:nvPr>
            <p:ph type="body" idx="1"/>
          </p:nvPr>
        </p:nvSpPr>
        <p:spPr/>
        <p:txBody>
          <a:bodyPr/>
          <a:lstStyle/>
          <a:p>
            <a:pPr>
              <a:defRPr/>
            </a:pPr>
            <a:r>
              <a:rPr lang="de-DE" altLang="de-DE" dirty="0"/>
              <a:t>Fischer, D. (2011). </a:t>
            </a:r>
            <a:r>
              <a:rPr lang="en-US" dirty="0"/>
              <a:t>Monitoring Educational Organizations’ Culture of Sustainable Consumption: Initiating and Evaluating Cultural Change in Schools and Universities. </a:t>
            </a:r>
            <a:r>
              <a:rPr lang="en-US" i="1" dirty="0"/>
              <a:t>Journal of Social Sciences, 7</a:t>
            </a:r>
            <a:r>
              <a:rPr lang="en-US" dirty="0"/>
              <a:t>(1), 66-78. https://doi.org/10.3844/jssp.2011.66.78</a:t>
            </a:r>
            <a:endParaRPr lang="de-DE" dirty="0"/>
          </a:p>
          <a:p>
            <a:pPr>
              <a:defRPr/>
            </a:pPr>
            <a:endParaRPr lang="de-DE" altLang="de-DE" dirty="0"/>
          </a:p>
          <a:p>
            <a:pPr>
              <a:defRPr/>
            </a:pPr>
            <a:r>
              <a:rPr lang="en-GB" altLang="de-DE" noProof="0" dirty="0"/>
              <a:t>Tasks:</a:t>
            </a:r>
          </a:p>
          <a:p>
            <a:pPr marL="171450" indent="-171450">
              <a:buFont typeface="Arial" panose="020B0604020202020204" pitchFamily="34" charset="0"/>
              <a:buChar char="•"/>
              <a:defRPr/>
            </a:pPr>
            <a:r>
              <a:rPr lang="en-GB" altLang="de-DE" noProof="0" dirty="0"/>
              <a:t>Refer this quote to your university or school and discuss it in the plenary.</a:t>
            </a:r>
          </a:p>
          <a:p>
            <a:pPr marL="171450" indent="-171450">
              <a:buFont typeface="Arial" panose="020B0604020202020204" pitchFamily="34" charset="0"/>
              <a:buChar char="•"/>
              <a:defRPr/>
            </a:pPr>
            <a:r>
              <a:rPr lang="en-GB" altLang="de-DE" noProof="0" dirty="0"/>
              <a:t>How can your institution become a place where sustainable consumption can be learned and experienced – not only in the context of fashion and textiles?</a:t>
            </a:r>
          </a:p>
          <a:p>
            <a:pPr marL="171450" indent="-171450">
              <a:buFont typeface="Arial" panose="020B0604020202020204" pitchFamily="34" charset="0"/>
              <a:buChar char="•"/>
              <a:defRPr/>
            </a:pPr>
            <a:r>
              <a:rPr lang="en-GB" altLang="de-DE" noProof="0" dirty="0"/>
              <a:t>From your point of view, what are further fields of action at your institution and what can be done there?</a:t>
            </a:r>
          </a:p>
        </p:txBody>
      </p:sp>
      <p:sp>
        <p:nvSpPr>
          <p:cNvPr id="103428" name="Foliennummernplatzhalter 3">
            <a:extLst>
              <a:ext uri="{FF2B5EF4-FFF2-40B4-BE49-F238E27FC236}">
                <a16:creationId xmlns:a16="http://schemas.microsoft.com/office/drawing/2014/main" id="{E7A229BF-63A1-40E8-AD29-39C3B9FCA7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585FEF-7028-4623-A1F8-47E459664746}" type="slidenum">
              <a:rPr lang="de-DE" altLang="de-DE" smtClean="0"/>
              <a:pPr/>
              <a:t>49</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88C41DC9-9FEB-4975-A7B7-4D213506A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a:extLst>
              <a:ext uri="{FF2B5EF4-FFF2-40B4-BE49-F238E27FC236}">
                <a16:creationId xmlns:a16="http://schemas.microsoft.com/office/drawing/2014/main" id="{346B53A3-FE77-44EA-AF1C-390D9E1580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Birkner, H. (2021). </a:t>
            </a:r>
            <a:r>
              <a:rPr lang="de-DE" altLang="de-DE" i="1" dirty="0"/>
              <a:t>So stark beeinflussen Influencer die Kaufentscheidungen junger Menschen</a:t>
            </a:r>
            <a:r>
              <a:rPr lang="de-DE" altLang="de-DE" dirty="0"/>
              <a:t> </a:t>
            </a:r>
            <a:r>
              <a:rPr lang="de-DE" altLang="de-DE" dirty="0">
                <a:latin typeface="Verdana" panose="020B0604030504040204" pitchFamily="34" charset="0"/>
                <a:ea typeface="Verdana" panose="020B0604030504040204" pitchFamily="34" charset="0"/>
                <a:cs typeface="Verdana" panose="020B0604030504040204" pitchFamily="34" charset="0"/>
              </a:rPr>
              <a:t>[</a:t>
            </a:r>
            <a:r>
              <a:rPr lang="en-US" altLang="de-DE" dirty="0">
                <a:latin typeface="Verdana" panose="020B0604030504040204" pitchFamily="34" charset="0"/>
                <a:ea typeface="Verdana" panose="020B0604030504040204" pitchFamily="34" charset="0"/>
                <a:cs typeface="Verdana" panose="020B0604030504040204" pitchFamily="34" charset="0"/>
              </a:rPr>
              <a:t>This is how strongly influencers influence young people's purchasing decisions</a:t>
            </a:r>
            <a:r>
              <a:rPr lang="de-DE" altLang="de-DE" dirty="0">
                <a:latin typeface="Verdana" panose="020B0604030504040204" pitchFamily="34" charset="0"/>
                <a:ea typeface="Verdana" panose="020B0604030504040204" pitchFamily="34" charset="0"/>
                <a:cs typeface="Verdana" panose="020B0604030504040204" pitchFamily="34" charset="0"/>
              </a:rPr>
              <a:t>]. </a:t>
            </a:r>
            <a:r>
              <a:rPr lang="de-DE" altLang="de-DE" dirty="0"/>
              <a:t>https://www.textilwirtschaft.de/business/news/social-media-atlas-so-stark-beeinflussen-influencer-die-kaufentscheidungen-junger-menschen-231379</a:t>
            </a:r>
          </a:p>
          <a:p>
            <a:endParaRPr lang="de-DE" altLang="de-DE" dirty="0"/>
          </a:p>
          <a:p>
            <a:r>
              <a:rPr lang="de-DE" altLang="de-DE" dirty="0"/>
              <a:t>Image Source: </a:t>
            </a:r>
          </a:p>
          <a:p>
            <a:r>
              <a:rPr lang="de-DE" altLang="de-DE" dirty="0" err="1"/>
              <a:t>Social</a:t>
            </a:r>
            <a:r>
              <a:rPr lang="de-DE" altLang="de-DE" dirty="0"/>
              <a:t> Media-Interaktion-Frau, Gerd Altmann, https://pixabay.com/de/service/license/, https://pixabay.com/de/illustrations/social-media-interaktion-frau-1233873/</a:t>
            </a:r>
          </a:p>
        </p:txBody>
      </p:sp>
      <p:sp>
        <p:nvSpPr>
          <p:cNvPr id="23556" name="Foliennummernplatzhalter 3">
            <a:extLst>
              <a:ext uri="{FF2B5EF4-FFF2-40B4-BE49-F238E27FC236}">
                <a16:creationId xmlns:a16="http://schemas.microsoft.com/office/drawing/2014/main" id="{E68A8667-4B17-4762-BA2F-61D24C70F9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318D0B-A07E-4031-B163-D55C51AD7796}" type="slidenum">
              <a:rPr lang="de-DE" altLang="de-DE" smtClean="0"/>
              <a:pPr/>
              <a:t>6</a:t>
            </a:fld>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a:extLst>
              <a:ext uri="{FF2B5EF4-FFF2-40B4-BE49-F238E27FC236}">
                <a16:creationId xmlns:a16="http://schemas.microsoft.com/office/drawing/2014/main" id="{5B97B6DD-715A-4FE0-A3CE-2309835C3F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izenplatzhalter 2">
            <a:extLst>
              <a:ext uri="{FF2B5EF4-FFF2-40B4-BE49-F238E27FC236}">
                <a16:creationId xmlns:a16="http://schemas.microsoft.com/office/drawing/2014/main" id="{2BD95361-8BD8-47BA-A585-CE6EF06C36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05476" name="Foliennummernplatzhalter 3">
            <a:extLst>
              <a:ext uri="{FF2B5EF4-FFF2-40B4-BE49-F238E27FC236}">
                <a16:creationId xmlns:a16="http://schemas.microsoft.com/office/drawing/2014/main" id="{1D163868-440E-4B4B-B6FE-5299292A41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77DC4C-68FA-4C72-B2E2-E66B2A775731}" type="slidenum">
              <a:rPr lang="de-DE" altLang="de-DE" smtClean="0"/>
              <a:pPr/>
              <a:t>50</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3E6DA013-A144-4AF6-A828-E18CC1F0D5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534A8C62-F7D5-496D-A2EB-4BE2D961DB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Statista (2022). </a:t>
            </a:r>
            <a:r>
              <a:rPr lang="de-DE" altLang="de-DE" i="1" dirty="0"/>
              <a:t>Welche der folgenden konsumbezogenen Eigenschaften treffen auf Sie zu?</a:t>
            </a:r>
            <a:r>
              <a:rPr lang="de-DE" altLang="de-DE" dirty="0"/>
              <a:t> [</a:t>
            </a:r>
            <a:r>
              <a:rPr lang="en-US" altLang="de-DE" dirty="0"/>
              <a:t>Which of the following consumption-related characteristics apply to you?</a:t>
            </a:r>
            <a:r>
              <a:rPr lang="de-DE" altLang="de-DE" dirty="0"/>
              <a:t>].</a:t>
            </a:r>
          </a:p>
          <a:p>
            <a:r>
              <a:rPr lang="de-DE" altLang="de-DE" dirty="0"/>
              <a:t>https://de.statista.com/statistik/daten/studie/815607/umfrage/persoenlich-zutreffende-eigenschaften-konsumverhalten-nach-altersgruppen/</a:t>
            </a:r>
          </a:p>
        </p:txBody>
      </p:sp>
      <p:sp>
        <p:nvSpPr>
          <p:cNvPr id="25604" name="Foliennummernplatzhalter 3">
            <a:extLst>
              <a:ext uri="{FF2B5EF4-FFF2-40B4-BE49-F238E27FC236}">
                <a16:creationId xmlns:a16="http://schemas.microsoft.com/office/drawing/2014/main" id="{E09D29E1-C12B-4609-A287-F3B6DF3B0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7A6DA1E-6536-4512-BB76-6D4657B44A62}" type="slidenum">
              <a:rPr lang="de-DE" altLang="de-DE" smtClean="0"/>
              <a:pPr/>
              <a:t>7</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1C6746EA-E238-4D9A-8F45-ABBEB9687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3B0E82CA-6E30-4552-B075-73B2528528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For further information on Generation Z and Generation Y: Schnetzer, S. (n.d.). </a:t>
            </a:r>
            <a:r>
              <a:rPr lang="de-DE" altLang="de-DE" i="1"/>
              <a:t>Generation Z</a:t>
            </a:r>
            <a:r>
              <a:rPr lang="de-DE" altLang="de-DE"/>
              <a:t>. https://simon-schnetzer.com/generation-z/</a:t>
            </a:r>
          </a:p>
        </p:txBody>
      </p:sp>
      <p:sp>
        <p:nvSpPr>
          <p:cNvPr id="27652" name="Foliennummernplatzhalter 3">
            <a:extLst>
              <a:ext uri="{FF2B5EF4-FFF2-40B4-BE49-F238E27FC236}">
                <a16:creationId xmlns:a16="http://schemas.microsoft.com/office/drawing/2014/main" id="{EF2B00A9-12A7-42AB-BDE3-317C972B3B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EA9FE9-2502-417B-A796-B6485732E98B}" type="slidenum">
              <a:rPr lang="de-DE" altLang="de-DE" smtClean="0"/>
              <a:pPr/>
              <a:t>8</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17DA804D-9E28-4F38-887D-7D8C86C3EC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A57CF8A4-896D-4EC4-A004-22118121D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err="1">
                <a:latin typeface="Arial" panose="020B0604020202020204" pitchFamily="34" charset="0"/>
              </a:rPr>
              <a:t>Keylens</a:t>
            </a:r>
            <a:r>
              <a:rPr lang="de-DE" altLang="de-DE" dirty="0">
                <a:latin typeface="Arial" panose="020B0604020202020204" pitchFamily="34" charset="0"/>
              </a:rPr>
              <a:t> Management Consultants (Ed.). (2017). </a:t>
            </a:r>
            <a:r>
              <a:rPr lang="de-DE" altLang="de-DE" i="1" dirty="0">
                <a:latin typeface="Arial" panose="020B0604020202020204" pitchFamily="34" charset="0"/>
              </a:rPr>
              <a:t>Studie: Die Generation Z verstehen </a:t>
            </a:r>
            <a:r>
              <a:rPr lang="de-DE" altLang="de-DE" dirty="0">
                <a:latin typeface="Arial" panose="020B0604020202020204" pitchFamily="34" charset="0"/>
              </a:rPr>
              <a:t>[Study: Understanding Generation Z]. http://www.keylens.com/wp-content/uploads/2017/12/KEYLENS-IHK-NRW-Tagung-Die-Generation-Z-verstehen.pdf </a:t>
            </a:r>
          </a:p>
          <a:p>
            <a:r>
              <a:rPr lang="de-DE" altLang="de-DE" dirty="0">
                <a:latin typeface="Arial" panose="020B0604020202020204" pitchFamily="34" charset="0"/>
              </a:rPr>
              <a:t>Statista Research Department (2018). </a:t>
            </a:r>
            <a:r>
              <a:rPr lang="de-DE" altLang="de-DE" i="1" dirty="0">
                <a:latin typeface="Arial" panose="020B0604020202020204" pitchFamily="34" charset="0"/>
              </a:rPr>
              <a:t>Wie viel Geld steht Ihnen monatlich zur freien Verfügung?</a:t>
            </a:r>
            <a:r>
              <a:rPr lang="de-DE" altLang="de-DE" dirty="0">
                <a:latin typeface="Arial" panose="020B0604020202020204" pitchFamily="34" charset="0"/>
              </a:rPr>
              <a:t> [</a:t>
            </a:r>
            <a:r>
              <a:rPr lang="en-US" altLang="de-DE" dirty="0">
                <a:latin typeface="Arial" panose="020B0604020202020204" pitchFamily="34" charset="0"/>
              </a:rPr>
              <a:t>How much money do you have at your free disposal each month?</a:t>
            </a:r>
            <a:r>
              <a:rPr lang="de-DE" altLang="de-DE" dirty="0">
                <a:latin typeface="Arial" panose="020B0604020202020204" pitchFamily="34" charset="0"/>
              </a:rPr>
              <a:t>]. https://de.statista.com/statistik/daten/studie/504570/umfrage/monatlich-verfuegbares-einkommen-von-jugendlichen/</a:t>
            </a:r>
          </a:p>
        </p:txBody>
      </p:sp>
      <p:sp>
        <p:nvSpPr>
          <p:cNvPr id="29700" name="Foliennummernplatzhalter 3">
            <a:extLst>
              <a:ext uri="{FF2B5EF4-FFF2-40B4-BE49-F238E27FC236}">
                <a16:creationId xmlns:a16="http://schemas.microsoft.com/office/drawing/2014/main" id="{7B2820B7-8454-4443-B445-3821E42B5C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BBECCA-6A93-458D-AC80-A984D36D6966}" type="slidenum">
              <a:rPr lang="de-DE" altLang="de-DE" smtClean="0"/>
              <a:pPr/>
              <a:t>9</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8DCEB3CF-B2A0-4F20-80E4-AAAFAAC658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a:extLst>
              <a:ext uri="{FF2B5EF4-FFF2-40B4-BE49-F238E27FC236}">
                <a16:creationId xmlns:a16="http://schemas.microsoft.com/office/drawing/2014/main" id="{819E7A89-A9F5-4035-BDD8-CB08ED43F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latin typeface="Arial" panose="020B0604020202020204" pitchFamily="34" charset="0"/>
              </a:rPr>
              <a:t>OC&amp;C </a:t>
            </a:r>
            <a:r>
              <a:rPr lang="de-DE" altLang="de-DE" dirty="0" err="1">
                <a:latin typeface="Arial" panose="020B0604020202020204" pitchFamily="34" charset="0"/>
              </a:rPr>
              <a:t>Strategy</a:t>
            </a:r>
            <a:r>
              <a:rPr lang="de-DE" altLang="de-DE" dirty="0">
                <a:latin typeface="Arial" panose="020B0604020202020204" pitchFamily="34" charset="0"/>
              </a:rPr>
              <a:t> Consultants (Ed.). (2019). </a:t>
            </a:r>
            <a:r>
              <a:rPr lang="de-DE" altLang="de-DE" i="1" dirty="0">
                <a:latin typeface="Arial" panose="020B0604020202020204" pitchFamily="34" charset="0"/>
              </a:rPr>
              <a:t>Eine Generation ohne Grenzen. Generation Z wird erwachsen</a:t>
            </a:r>
            <a:r>
              <a:rPr lang="de-DE" altLang="de-DE" dirty="0">
                <a:latin typeface="Arial" panose="020B0604020202020204" pitchFamily="34" charset="0"/>
              </a:rPr>
              <a:t> [</a:t>
            </a:r>
            <a:r>
              <a:rPr lang="en-US" altLang="de-DE" dirty="0">
                <a:latin typeface="Arial" panose="020B0604020202020204" pitchFamily="34" charset="0"/>
              </a:rPr>
              <a:t>A generation without borders. Generation Z is growing up</a:t>
            </a:r>
            <a:r>
              <a:rPr lang="de-DE" altLang="de-DE" dirty="0">
                <a:latin typeface="Arial" panose="020B0604020202020204" pitchFamily="34" charset="0"/>
              </a:rPr>
              <a:t>]. </a:t>
            </a:r>
            <a:r>
              <a:rPr lang="de-DE" altLang="de-DE" dirty="0"/>
              <a:t>https://www.occstrategy.com/media/1904/eine-generation-ohne-grenzen_.pdf</a:t>
            </a:r>
            <a:endParaRPr lang="de-DE" altLang="de-DE" dirty="0">
              <a:latin typeface="Arial" panose="020B0604020202020204" pitchFamily="34" charset="0"/>
            </a:endParaRPr>
          </a:p>
        </p:txBody>
      </p:sp>
      <p:sp>
        <p:nvSpPr>
          <p:cNvPr id="31748" name="Foliennummernplatzhalter 3">
            <a:extLst>
              <a:ext uri="{FF2B5EF4-FFF2-40B4-BE49-F238E27FC236}">
                <a16:creationId xmlns:a16="http://schemas.microsoft.com/office/drawing/2014/main" id="{85E36B59-41E4-4CF5-B055-048C34134C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AF7C86-25DB-4C3D-A827-FA6E6423E110}" type="slidenum">
              <a:rPr lang="de-DE" altLang="de-DE" smtClean="0"/>
              <a:pPr/>
              <a:t>10</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FE7EB221-90C5-45FC-9BEF-DD233F1FE6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a:extLst>
              <a:ext uri="{FF2B5EF4-FFF2-40B4-BE49-F238E27FC236}">
                <a16:creationId xmlns:a16="http://schemas.microsoft.com/office/drawing/2014/main" id="{332E3E91-967A-4C34-BDFF-067500A46F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latin typeface="Arial" panose="020B0604020202020204" pitchFamily="34" charset="0"/>
              </a:rPr>
              <a:t>Rösch, B. (08.11.2021). Nachhaltigkeit: So ticken die deutschen Modekunden. </a:t>
            </a:r>
            <a:r>
              <a:rPr lang="de-DE" altLang="de-DE" i="1">
                <a:latin typeface="Arial" panose="020B0604020202020204" pitchFamily="34" charset="0"/>
              </a:rPr>
              <a:t>TextilWirtschaft Online. </a:t>
            </a:r>
            <a:r>
              <a:rPr lang="de-DE" altLang="de-DE">
                <a:latin typeface="Arial" panose="020B0604020202020204" pitchFamily="34" charset="0"/>
              </a:rPr>
              <a:t>https://www.textilwirtschaft.de/business/news/studie-von-you-gov-nachhaltigkeit-in-der-mode-233187?utm_source=%2Fmeta%2Fnewsletter%2Ftoday&amp;utm_medium=newsletter&amp;utm_campaign=nl8640-abonnent&amp;utm_term=2bf39f8a4d5fbb58c3765d1dcf42c738</a:t>
            </a:r>
          </a:p>
          <a:p>
            <a:endParaRPr lang="de-DE" altLang="de-DE"/>
          </a:p>
        </p:txBody>
      </p:sp>
      <p:sp>
        <p:nvSpPr>
          <p:cNvPr id="33796" name="Foliennummernplatzhalter 3">
            <a:extLst>
              <a:ext uri="{FF2B5EF4-FFF2-40B4-BE49-F238E27FC236}">
                <a16:creationId xmlns:a16="http://schemas.microsoft.com/office/drawing/2014/main" id="{F81642CB-6F3B-4EA0-9570-CBFAE8231F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3B55F2-C1CE-47DA-899C-6A5EC4441BCC}" type="slidenum">
              <a:rPr lang="de-DE" altLang="de-DE" smtClean="0"/>
              <a:pPr/>
              <a:t>11</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DD612587-E24A-430A-A962-26DEEFF53B1E}"/>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8D0DEDF0-F0B7-42E3-A322-9FB10488116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7260CBBC-AE92-4FF5-9CA5-41BF86B8A91A}"/>
              </a:ext>
            </a:extLst>
          </p:cNvPr>
          <p:cNvSpPr>
            <a:spLocks noGrp="1"/>
          </p:cNvSpPr>
          <p:nvPr>
            <p:ph type="sldNum" sz="quarter" idx="12"/>
          </p:nvPr>
        </p:nvSpPr>
        <p:spPr>
          <a:xfrm>
            <a:off x="5292725" y="4767263"/>
            <a:ext cx="2057400" cy="274637"/>
          </a:xfrm>
        </p:spPr>
        <p:txBody>
          <a:bodyPr/>
          <a:lstStyle>
            <a:lvl1pPr>
              <a:defRPr/>
            </a:lvl1pPr>
          </a:lstStyle>
          <a:p>
            <a:pPr>
              <a:defRPr/>
            </a:pPr>
            <a:fld id="{B2EB87D5-4F8B-4F7D-8DAA-86A88CF0BE87}" type="slidenum">
              <a:rPr lang="de-DE" altLang="de-DE"/>
              <a:pPr>
                <a:defRPr/>
              </a:pPr>
              <a:t>‹Nr.›</a:t>
            </a:fld>
            <a:endParaRPr lang="de-DE" altLang="de-DE"/>
          </a:p>
        </p:txBody>
      </p:sp>
    </p:spTree>
    <p:extLst>
      <p:ext uri="{BB962C8B-B14F-4D97-AF65-F5344CB8AC3E}">
        <p14:creationId xmlns:p14="http://schemas.microsoft.com/office/powerpoint/2010/main" val="323669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4C2FC3D5-F8E0-46EC-9FF5-6E8CF341B664}"/>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660F3414-091C-480A-BEB1-FED6648987D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B222F878-3CF4-403E-8795-3CCC9BD13CD6}"/>
              </a:ext>
            </a:extLst>
          </p:cNvPr>
          <p:cNvSpPr>
            <a:spLocks noGrp="1"/>
          </p:cNvSpPr>
          <p:nvPr>
            <p:ph type="sldNum" sz="quarter" idx="12"/>
          </p:nvPr>
        </p:nvSpPr>
        <p:spPr/>
        <p:txBody>
          <a:bodyPr/>
          <a:lstStyle>
            <a:lvl1pPr>
              <a:defRPr/>
            </a:lvl1pPr>
          </a:lstStyle>
          <a:p>
            <a:pPr>
              <a:defRPr/>
            </a:pPr>
            <a:fld id="{655966D6-9265-4FA2-A1D1-1C391C690AAE}" type="slidenum">
              <a:rPr lang="de-DE" altLang="de-DE"/>
              <a:pPr>
                <a:defRPr/>
              </a:pPr>
              <a:t>‹Nr.›</a:t>
            </a:fld>
            <a:endParaRPr lang="de-DE" altLang="de-DE"/>
          </a:p>
        </p:txBody>
      </p:sp>
    </p:spTree>
    <p:extLst>
      <p:ext uri="{BB962C8B-B14F-4D97-AF65-F5344CB8AC3E}">
        <p14:creationId xmlns:p14="http://schemas.microsoft.com/office/powerpoint/2010/main" val="326028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AFAE7BFC-A8E3-49A8-BB77-F2F224CA81E5}"/>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51E5AD4F-1EDC-4C8B-A370-8C82E4169DD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1BB2C869-D1A5-42F5-A53B-6E967FC7CD9F}"/>
              </a:ext>
            </a:extLst>
          </p:cNvPr>
          <p:cNvSpPr>
            <a:spLocks noGrp="1"/>
          </p:cNvSpPr>
          <p:nvPr>
            <p:ph type="sldNum" sz="quarter" idx="12"/>
          </p:nvPr>
        </p:nvSpPr>
        <p:spPr/>
        <p:txBody>
          <a:bodyPr/>
          <a:lstStyle>
            <a:lvl1pPr>
              <a:defRPr/>
            </a:lvl1pPr>
          </a:lstStyle>
          <a:p>
            <a:pPr>
              <a:defRPr/>
            </a:pPr>
            <a:fld id="{EF8CDD10-DD62-4D9A-885C-3D118D1FE626}" type="slidenum">
              <a:rPr lang="de-DE" altLang="de-DE"/>
              <a:pPr>
                <a:defRPr/>
              </a:pPr>
              <a:t>‹Nr.›</a:t>
            </a:fld>
            <a:endParaRPr lang="de-DE" altLang="de-DE"/>
          </a:p>
        </p:txBody>
      </p:sp>
    </p:spTree>
    <p:extLst>
      <p:ext uri="{BB962C8B-B14F-4D97-AF65-F5344CB8AC3E}">
        <p14:creationId xmlns:p14="http://schemas.microsoft.com/office/powerpoint/2010/main" val="246035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8C052C5A-B85D-4C6D-98AB-A921A51B59B6}"/>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34592910-1F29-4B9B-9202-C141E8D2974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CB00AA2B-FF47-4271-B3BE-865F2109F46B}"/>
              </a:ext>
            </a:extLst>
          </p:cNvPr>
          <p:cNvSpPr>
            <a:spLocks noGrp="1"/>
          </p:cNvSpPr>
          <p:nvPr>
            <p:ph type="sldNum" sz="quarter" idx="12"/>
          </p:nvPr>
        </p:nvSpPr>
        <p:spPr/>
        <p:txBody>
          <a:bodyPr/>
          <a:lstStyle>
            <a:lvl1pPr>
              <a:defRPr/>
            </a:lvl1pPr>
          </a:lstStyle>
          <a:p>
            <a:pPr>
              <a:defRPr/>
            </a:pPr>
            <a:fld id="{41E55A1F-7C26-458F-A10C-3C6798D7A9F9}" type="slidenum">
              <a:rPr lang="de-DE" altLang="de-DE"/>
              <a:pPr>
                <a:defRPr/>
              </a:pPr>
              <a:t>‹Nr.›</a:t>
            </a:fld>
            <a:endParaRPr lang="de-DE" altLang="de-DE"/>
          </a:p>
        </p:txBody>
      </p:sp>
    </p:spTree>
    <p:extLst>
      <p:ext uri="{BB962C8B-B14F-4D97-AF65-F5344CB8AC3E}">
        <p14:creationId xmlns:p14="http://schemas.microsoft.com/office/powerpoint/2010/main" val="335503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78C7C1B1-CED6-4513-ABC7-BED0BCCD7F4F}"/>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06358C8F-F94F-44C6-95D8-37313A42420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FD5E935A-BB56-4B0A-91D6-413AFEF6D1C4}"/>
              </a:ext>
            </a:extLst>
          </p:cNvPr>
          <p:cNvSpPr>
            <a:spLocks noGrp="1"/>
          </p:cNvSpPr>
          <p:nvPr>
            <p:ph type="sldNum" sz="quarter" idx="12"/>
          </p:nvPr>
        </p:nvSpPr>
        <p:spPr/>
        <p:txBody>
          <a:bodyPr/>
          <a:lstStyle>
            <a:lvl1pPr>
              <a:defRPr/>
            </a:lvl1pPr>
          </a:lstStyle>
          <a:p>
            <a:pPr>
              <a:defRPr/>
            </a:pPr>
            <a:fld id="{6BF2B11E-F6D6-467B-ADDA-744139C1CFEA}" type="slidenum">
              <a:rPr lang="de-DE" altLang="de-DE"/>
              <a:pPr>
                <a:defRPr/>
              </a:pPr>
              <a:t>‹Nr.›</a:t>
            </a:fld>
            <a:endParaRPr lang="de-DE" altLang="de-DE"/>
          </a:p>
        </p:txBody>
      </p:sp>
    </p:spTree>
    <p:extLst>
      <p:ext uri="{BB962C8B-B14F-4D97-AF65-F5344CB8AC3E}">
        <p14:creationId xmlns:p14="http://schemas.microsoft.com/office/powerpoint/2010/main" val="353348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D5C8E003-D44D-40BE-858D-B7D59C4BCA3F}"/>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4C38EAB-2BB6-4368-BCB1-89BD046EE3F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3BF5C3BA-1AF2-4389-9481-E7E76135CBA9}"/>
              </a:ext>
            </a:extLst>
          </p:cNvPr>
          <p:cNvSpPr>
            <a:spLocks noGrp="1"/>
          </p:cNvSpPr>
          <p:nvPr>
            <p:ph type="sldNum" sz="quarter" idx="12"/>
          </p:nvPr>
        </p:nvSpPr>
        <p:spPr/>
        <p:txBody>
          <a:bodyPr/>
          <a:lstStyle>
            <a:lvl1pPr>
              <a:defRPr/>
            </a:lvl1pPr>
          </a:lstStyle>
          <a:p>
            <a:pPr>
              <a:defRPr/>
            </a:pPr>
            <a:fld id="{38DBDAED-DE0B-49B1-950F-06398585E82A}" type="slidenum">
              <a:rPr lang="de-DE" altLang="de-DE"/>
              <a:pPr>
                <a:defRPr/>
              </a:pPr>
              <a:t>‹Nr.›</a:t>
            </a:fld>
            <a:endParaRPr lang="de-DE" altLang="de-DE"/>
          </a:p>
        </p:txBody>
      </p:sp>
    </p:spTree>
    <p:extLst>
      <p:ext uri="{BB962C8B-B14F-4D97-AF65-F5344CB8AC3E}">
        <p14:creationId xmlns:p14="http://schemas.microsoft.com/office/powerpoint/2010/main" val="387644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90759C61-D21F-46A2-AB7E-B49A2D2A7B1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301EC2C0-1BED-47F9-B7C6-E8328359EF02}"/>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593F74D1-1DD8-4BDF-9DC2-7516793FDECE}"/>
              </a:ext>
            </a:extLst>
          </p:cNvPr>
          <p:cNvSpPr>
            <a:spLocks noGrp="1"/>
          </p:cNvSpPr>
          <p:nvPr>
            <p:ph type="sldNum" sz="quarter" idx="12"/>
          </p:nvPr>
        </p:nvSpPr>
        <p:spPr/>
        <p:txBody>
          <a:bodyPr/>
          <a:lstStyle>
            <a:lvl1pPr>
              <a:defRPr/>
            </a:lvl1pPr>
          </a:lstStyle>
          <a:p>
            <a:pPr>
              <a:defRPr/>
            </a:pPr>
            <a:fld id="{BA5A53D3-2A0E-485E-8DC3-9052624D0441}" type="slidenum">
              <a:rPr lang="de-DE" altLang="de-DE"/>
              <a:pPr>
                <a:defRPr/>
              </a:pPr>
              <a:t>‹Nr.›</a:t>
            </a:fld>
            <a:endParaRPr lang="de-DE" altLang="de-DE"/>
          </a:p>
        </p:txBody>
      </p:sp>
    </p:spTree>
    <p:extLst>
      <p:ext uri="{BB962C8B-B14F-4D97-AF65-F5344CB8AC3E}">
        <p14:creationId xmlns:p14="http://schemas.microsoft.com/office/powerpoint/2010/main" val="408535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B7DB67E7-77AB-405F-925E-2EE8CD9516F1}"/>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87C02639-36F4-49D7-A0CF-27F09247509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667E58BF-5983-42B1-AE3D-8CA419266B22}"/>
              </a:ext>
            </a:extLst>
          </p:cNvPr>
          <p:cNvSpPr>
            <a:spLocks noGrp="1"/>
          </p:cNvSpPr>
          <p:nvPr>
            <p:ph type="sldNum" sz="quarter" idx="12"/>
          </p:nvPr>
        </p:nvSpPr>
        <p:spPr/>
        <p:txBody>
          <a:bodyPr/>
          <a:lstStyle>
            <a:lvl1pPr>
              <a:defRPr/>
            </a:lvl1pPr>
          </a:lstStyle>
          <a:p>
            <a:pPr>
              <a:defRPr/>
            </a:pPr>
            <a:fld id="{D7137A8F-64CD-424B-A3CE-8FB56989A77F}" type="slidenum">
              <a:rPr lang="de-DE" altLang="de-DE"/>
              <a:pPr>
                <a:defRPr/>
              </a:pPr>
              <a:t>‹Nr.›</a:t>
            </a:fld>
            <a:endParaRPr lang="de-DE" altLang="de-DE"/>
          </a:p>
        </p:txBody>
      </p:sp>
    </p:spTree>
    <p:extLst>
      <p:ext uri="{BB962C8B-B14F-4D97-AF65-F5344CB8AC3E}">
        <p14:creationId xmlns:p14="http://schemas.microsoft.com/office/powerpoint/2010/main" val="369491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214E9-1C95-425C-9488-4CE268A5DCEC}"/>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72AC8E70-68D3-47AB-862C-92B02F37DBF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C58BB77D-41EC-4CB6-868E-4F224C48E697}"/>
              </a:ext>
            </a:extLst>
          </p:cNvPr>
          <p:cNvSpPr>
            <a:spLocks noGrp="1"/>
          </p:cNvSpPr>
          <p:nvPr>
            <p:ph type="sldNum" sz="quarter" idx="12"/>
          </p:nvPr>
        </p:nvSpPr>
        <p:spPr/>
        <p:txBody>
          <a:bodyPr/>
          <a:lstStyle>
            <a:lvl1pPr>
              <a:defRPr/>
            </a:lvl1pPr>
          </a:lstStyle>
          <a:p>
            <a:pPr>
              <a:defRPr/>
            </a:pPr>
            <a:fld id="{40C0703C-4782-4246-B5F8-1A517D7EBB0A}" type="slidenum">
              <a:rPr lang="de-DE" altLang="de-DE"/>
              <a:pPr>
                <a:defRPr/>
              </a:pPr>
              <a:t>‹Nr.›</a:t>
            </a:fld>
            <a:endParaRPr lang="de-DE" altLang="de-DE"/>
          </a:p>
        </p:txBody>
      </p:sp>
    </p:spTree>
    <p:extLst>
      <p:ext uri="{BB962C8B-B14F-4D97-AF65-F5344CB8AC3E}">
        <p14:creationId xmlns:p14="http://schemas.microsoft.com/office/powerpoint/2010/main" val="244160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95C6711E-4252-478D-8D4C-8069EC84E82B}"/>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8D2ECD5F-49CD-4F12-BE5E-07CC10E265D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C942AAFC-38E6-4BCD-9C41-5B42F3A754D5}"/>
              </a:ext>
            </a:extLst>
          </p:cNvPr>
          <p:cNvSpPr>
            <a:spLocks noGrp="1"/>
          </p:cNvSpPr>
          <p:nvPr>
            <p:ph type="sldNum" sz="quarter" idx="12"/>
          </p:nvPr>
        </p:nvSpPr>
        <p:spPr/>
        <p:txBody>
          <a:bodyPr/>
          <a:lstStyle>
            <a:lvl1pPr>
              <a:defRPr/>
            </a:lvl1pPr>
          </a:lstStyle>
          <a:p>
            <a:pPr>
              <a:defRPr/>
            </a:pPr>
            <a:fld id="{E43FEEA9-FB91-4A48-8115-AC4004C937AC}" type="slidenum">
              <a:rPr lang="de-DE" altLang="de-DE"/>
              <a:pPr>
                <a:defRPr/>
              </a:pPr>
              <a:t>‹Nr.›</a:t>
            </a:fld>
            <a:endParaRPr lang="de-DE" altLang="de-DE"/>
          </a:p>
        </p:txBody>
      </p:sp>
    </p:spTree>
    <p:extLst>
      <p:ext uri="{BB962C8B-B14F-4D97-AF65-F5344CB8AC3E}">
        <p14:creationId xmlns:p14="http://schemas.microsoft.com/office/powerpoint/2010/main" val="307685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A73E6500-F7E2-4886-BB06-F9B8211A5324}"/>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B6AE66EC-DB68-44EC-81DC-020943BAE0F2}"/>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86D0E650-A821-48FF-A4EA-28D0110ECE69}"/>
              </a:ext>
            </a:extLst>
          </p:cNvPr>
          <p:cNvSpPr>
            <a:spLocks noGrp="1"/>
          </p:cNvSpPr>
          <p:nvPr>
            <p:ph type="sldNum" sz="quarter" idx="12"/>
          </p:nvPr>
        </p:nvSpPr>
        <p:spPr/>
        <p:txBody>
          <a:bodyPr/>
          <a:lstStyle>
            <a:lvl1pPr>
              <a:defRPr/>
            </a:lvl1pPr>
          </a:lstStyle>
          <a:p>
            <a:pPr>
              <a:defRPr/>
            </a:pPr>
            <a:fld id="{0BF41618-7F73-4910-84E9-B7498449306C}" type="slidenum">
              <a:rPr lang="de-DE" altLang="de-DE"/>
              <a:pPr>
                <a:defRPr/>
              </a:pPr>
              <a:t>‹Nr.›</a:t>
            </a:fld>
            <a:endParaRPr lang="de-DE" altLang="de-DE"/>
          </a:p>
        </p:txBody>
      </p:sp>
    </p:spTree>
    <p:extLst>
      <p:ext uri="{BB962C8B-B14F-4D97-AF65-F5344CB8AC3E}">
        <p14:creationId xmlns:p14="http://schemas.microsoft.com/office/powerpoint/2010/main" val="321578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3BA382-A51D-437B-BE54-8DF49442B3C6}"/>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7861D930-D76F-4BFA-A768-74F083EAF679}"/>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A3A11B8D-D5F2-4E49-A55B-79297298955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E945E552-78FC-4AF7-8EA0-4E172341E14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922C13B-006C-4775-A336-EEF102FD5F05}"/>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5927E79-FC37-4D38-BD07-BE3A22A0AF29}" type="slidenum">
              <a:rPr lang="en-US" altLang="de-DE"/>
              <a:pPr>
                <a:defRPr/>
              </a:pPr>
              <a:t>‹Nr.›</a:t>
            </a:fld>
            <a:endParaRPr lang="en-US" altLang="de-DE"/>
          </a:p>
        </p:txBody>
      </p:sp>
      <p:pic>
        <p:nvPicPr>
          <p:cNvPr id="1031" name="Grafik 3">
            <a:extLst>
              <a:ext uri="{FF2B5EF4-FFF2-40B4-BE49-F238E27FC236}">
                <a16:creationId xmlns:a16="http://schemas.microsoft.com/office/drawing/2014/main" id="{4A994866-F13E-4467-B365-93298F0ED86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6456D4EC-4F7A-4BE2-92A7-64D4338CEB87}"/>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82638F32-2E8F-45A7-B0A8-68B387485E03}"/>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28057CD8-D9DC-4114-B9B8-E773CA6EBB50}"/>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6471B167-FE44-4546-BE60-F5F48EED4378}"/>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6C15256F-B5DF-429A-9D72-EC148A0F2D33}"/>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E30BD4A7-1789-4CE2-9B73-60583DA80B50}"/>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1504C89D-FDE7-4ED5-9F3D-88013599192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88E6FBA3-5A65-4CAA-94CF-5F8B2D81CD6E}"/>
              </a:ext>
            </a:extLst>
          </p:cNvPr>
          <p:cNvSpPr>
            <a:spLocks noGrp="1" noChangeArrowheads="1"/>
          </p:cNvSpPr>
          <p:nvPr>
            <p:ph type="title"/>
          </p:nvPr>
        </p:nvSpPr>
        <p:spPr>
          <a:xfrm>
            <a:off x="1587500" y="1039813"/>
            <a:ext cx="5969000" cy="1008062"/>
          </a:xfrm>
        </p:spPr>
        <p:txBody>
          <a:bodyPr/>
          <a:lstStyle/>
          <a:p>
            <a:pPr algn="ctr" eaLnBrk="1" hangingPunct="1"/>
            <a:r>
              <a:rPr lang="de-DE" altLang="de-DE" sz="4000"/>
              <a:t>Sustainability Oriented</a:t>
            </a:r>
            <a:br>
              <a:rPr lang="de-DE" altLang="de-DE" sz="4000"/>
            </a:br>
            <a:r>
              <a:rPr lang="de-DE" altLang="de-DE" sz="4000"/>
              <a:t>Consumer Education in Fashion and Textiles</a:t>
            </a:r>
          </a:p>
        </p:txBody>
      </p:sp>
      <p:pic>
        <p:nvPicPr>
          <p:cNvPr id="14339" name="Grafik 7">
            <a:extLst>
              <a:ext uri="{FF2B5EF4-FFF2-40B4-BE49-F238E27FC236}">
                <a16:creationId xmlns:a16="http://schemas.microsoft.com/office/drawing/2014/main" id="{4858AC5F-741C-4103-BD46-2AB62F6781E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155950"/>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a16="http://schemas.microsoft.com/office/drawing/2014/main" id="{0CA9DD17-63E9-4048-9211-E37B717815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1559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0BF5B865-1EA6-4F39-B79D-255BBA81D72D}"/>
              </a:ext>
            </a:extLst>
          </p:cNvPr>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073400"/>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a16="http://schemas.microsoft.com/office/drawing/2014/main" id="{F31B5827-729E-4BB5-8FA7-581E961A783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502025"/>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0FB3E8F9-0053-4BC2-89EF-B1D49D88271A}"/>
              </a:ext>
            </a:extLst>
          </p:cNvPr>
          <p:cNvSpPr>
            <a:spLocks noGrp="1" noChangeArrowheads="1"/>
          </p:cNvSpPr>
          <p:nvPr>
            <p:ph type="title"/>
          </p:nvPr>
        </p:nvSpPr>
        <p:spPr/>
        <p:txBody>
          <a:bodyPr/>
          <a:lstStyle/>
          <a:p>
            <a:r>
              <a:rPr lang="en-US" altLang="de-DE"/>
              <a:t>Factors Influencing the Purchasing Decisions of Gen Z in the Fashion Market </a:t>
            </a:r>
            <a:endParaRPr lang="de-DE" altLang="de-DE"/>
          </a:p>
        </p:txBody>
      </p:sp>
      <p:sp>
        <p:nvSpPr>
          <p:cNvPr id="3" name="Inhaltsplatzhalter 2">
            <a:extLst>
              <a:ext uri="{FF2B5EF4-FFF2-40B4-BE49-F238E27FC236}">
                <a16:creationId xmlns:a16="http://schemas.microsoft.com/office/drawing/2014/main" id="{90706058-3446-4A04-B683-F2860728FC5E}"/>
              </a:ext>
            </a:extLst>
          </p:cNvPr>
          <p:cNvSpPr>
            <a:spLocks noGrp="1"/>
          </p:cNvSpPr>
          <p:nvPr>
            <p:ph idx="1"/>
          </p:nvPr>
        </p:nvSpPr>
        <p:spPr/>
        <p:txBody>
          <a:bodyPr/>
          <a:lstStyle/>
          <a:p>
            <a:pPr marL="0" indent="0">
              <a:buFont typeface="Arial" panose="020B0604020202020204" pitchFamily="34" charset="0"/>
              <a:buNone/>
              <a:defRPr/>
            </a:pPr>
            <a:r>
              <a:rPr lang="en-US" sz="1800" dirty="0"/>
              <a:t>Results of the study “Eine Generation ohne Grenzen” [A Generation without Borders] with a total of 15,500 participants from Gen Z and three other generations from nine countries (OC&amp;C Strategy Consultants, 2019):</a:t>
            </a:r>
          </a:p>
          <a:p>
            <a:pPr>
              <a:defRPr/>
            </a:pPr>
            <a:r>
              <a:rPr lang="en-US" sz="1800" dirty="0"/>
              <a:t>Criteria such as style, uniqueness and individuality of products are high on the agenda, 17% of Gen Z want to have a unique style.</a:t>
            </a:r>
          </a:p>
          <a:p>
            <a:pPr>
              <a:defRPr/>
            </a:pPr>
            <a:r>
              <a:rPr lang="en-US" sz="1800" dirty="0"/>
              <a:t>The preferred focus is on limited and customised products, individual and trendy clothing, beauty and care products.</a:t>
            </a:r>
          </a:p>
          <a:p>
            <a:pPr>
              <a:defRPr/>
            </a:pPr>
            <a:r>
              <a:rPr lang="en-US" sz="1800" dirty="0"/>
              <a:t>The quest for individuality and uniqueness does not prevent adolescents from buying mainstream brands and wearing branded clothes with well-known logos.</a:t>
            </a:r>
          </a:p>
          <a:p>
            <a:pPr>
              <a:defRPr/>
            </a:pPr>
            <a:r>
              <a:rPr lang="en-US" sz="1800" dirty="0"/>
              <a:t>Their desire to stand out from the crowd is also reflected in their attitudes. They show a growing interest in the ethical and socially responsible behaviour of companies. </a:t>
            </a:r>
            <a:endParaRPr lang="de-DE" sz="1800" dirty="0"/>
          </a:p>
        </p:txBody>
      </p:sp>
      <p:sp>
        <p:nvSpPr>
          <p:cNvPr id="4" name="Fußzeilenplatzhalter 3">
            <a:extLst>
              <a:ext uri="{FF2B5EF4-FFF2-40B4-BE49-F238E27FC236}">
                <a16:creationId xmlns:a16="http://schemas.microsoft.com/office/drawing/2014/main" id="{B473B89C-B21C-4AC8-9D98-8B997BAA3426}"/>
              </a:ext>
            </a:extLst>
          </p:cNvPr>
          <p:cNvSpPr>
            <a:spLocks noGrp="1"/>
          </p:cNvSpPr>
          <p:nvPr>
            <p:ph type="ftr" sz="quarter" idx="11"/>
          </p:nvPr>
        </p:nvSpPr>
        <p:spPr/>
        <p:txBody>
          <a:bodyPr/>
          <a:lstStyle/>
          <a:p>
            <a:pPr>
              <a:defRPr/>
            </a:pPr>
            <a:r>
              <a:rPr lang="en-US" altLang="de-DE"/>
              <a:t>Fashion DIET</a:t>
            </a:r>
            <a:endParaRPr lang="de-DE" altLang="de-DE"/>
          </a:p>
        </p:txBody>
      </p:sp>
      <p:sp>
        <p:nvSpPr>
          <p:cNvPr id="30725" name="Foliennummernplatzhalter 4">
            <a:extLst>
              <a:ext uri="{FF2B5EF4-FFF2-40B4-BE49-F238E27FC236}">
                <a16:creationId xmlns:a16="http://schemas.microsoft.com/office/drawing/2014/main" id="{DBB439F5-08C2-4AB5-954D-57D37F7566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4B56EB-90E7-4925-8BDC-C8351A7A45E7}" type="slidenum">
              <a:rPr lang="de-DE" altLang="de-DE" smtClean="0">
                <a:solidFill>
                  <a:srgbClr val="898989"/>
                </a:solidFill>
              </a:rPr>
              <a:pPr/>
              <a:t>10</a:t>
            </a:fld>
            <a:endParaRPr lang="de-DE" altLang="de-DE">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912E4C22-127A-4702-84DF-908D45E37622}"/>
              </a:ext>
            </a:extLst>
          </p:cNvPr>
          <p:cNvSpPr>
            <a:spLocks noGrp="1" noChangeArrowheads="1"/>
          </p:cNvSpPr>
          <p:nvPr>
            <p:ph type="title"/>
          </p:nvPr>
        </p:nvSpPr>
        <p:spPr/>
        <p:txBody>
          <a:bodyPr/>
          <a:lstStyle/>
          <a:p>
            <a:r>
              <a:rPr lang="de-DE" altLang="de-DE"/>
              <a:t>Sustainable Fashion Consumption in Europe</a:t>
            </a:r>
          </a:p>
        </p:txBody>
      </p:sp>
      <p:sp>
        <p:nvSpPr>
          <p:cNvPr id="32771" name="Inhaltsplatzhalter 2">
            <a:extLst>
              <a:ext uri="{FF2B5EF4-FFF2-40B4-BE49-F238E27FC236}">
                <a16:creationId xmlns:a16="http://schemas.microsoft.com/office/drawing/2014/main" id="{380E01F1-C3DC-4F07-84BA-D17229398A1F}"/>
              </a:ext>
            </a:extLst>
          </p:cNvPr>
          <p:cNvSpPr>
            <a:spLocks noGrp="1" noChangeArrowheads="1"/>
          </p:cNvSpPr>
          <p:nvPr>
            <p:ph idx="1"/>
          </p:nvPr>
        </p:nvSpPr>
        <p:spPr/>
        <p:txBody>
          <a:bodyPr/>
          <a:lstStyle/>
          <a:p>
            <a:r>
              <a:rPr lang="en-US" altLang="de-DE" sz="2000"/>
              <a:t>For the European Fashion Report 2021, the market research institute You Gov® surveyed almost 11,500 people in ten European markets on the topic of sustainable fashion shopping </a:t>
            </a:r>
            <a:r>
              <a:rPr lang="de-DE" altLang="de-DE" sz="2000"/>
              <a:t>(Rösch, 2021).</a:t>
            </a:r>
          </a:p>
          <a:p>
            <a:r>
              <a:rPr lang="en-US" altLang="de-DE" sz="2000"/>
              <a:t>When asked in which sectors sustainability is most important to consumers, the fashion industry is in eighth place across Europe with</a:t>
            </a:r>
            <a:br>
              <a:rPr lang="en-US" altLang="de-DE" sz="2000"/>
            </a:br>
            <a:r>
              <a:rPr lang="en-US" altLang="de-DE" sz="2000"/>
              <a:t>12%, behind technology and travel. </a:t>
            </a:r>
          </a:p>
          <a:p>
            <a:r>
              <a:rPr lang="en-US" altLang="de-DE" sz="2000"/>
              <a:t>Across Europe, 42% of consumers find it important to buy ethical and sustainably produced clothing, but only 10% find it extremely important.</a:t>
            </a:r>
          </a:p>
          <a:p>
            <a:r>
              <a:rPr lang="en-US" altLang="de-DE" sz="2000"/>
              <a:t>People mainly shop at Primark, H&amp;M, Zara &amp; Co: 46% of those surveyed across Europe said they shop in fast fashion stores.</a:t>
            </a:r>
            <a:endParaRPr lang="de-DE" altLang="de-DE" sz="2000"/>
          </a:p>
        </p:txBody>
      </p:sp>
      <p:sp>
        <p:nvSpPr>
          <p:cNvPr id="4" name="Fußzeilenplatzhalter 3">
            <a:extLst>
              <a:ext uri="{FF2B5EF4-FFF2-40B4-BE49-F238E27FC236}">
                <a16:creationId xmlns:a16="http://schemas.microsoft.com/office/drawing/2014/main" id="{437A9B71-01C2-42BB-9AF7-24AB79862479}"/>
              </a:ext>
            </a:extLst>
          </p:cNvPr>
          <p:cNvSpPr>
            <a:spLocks noGrp="1"/>
          </p:cNvSpPr>
          <p:nvPr>
            <p:ph type="ftr" sz="quarter" idx="11"/>
          </p:nvPr>
        </p:nvSpPr>
        <p:spPr/>
        <p:txBody>
          <a:bodyPr/>
          <a:lstStyle/>
          <a:p>
            <a:pPr>
              <a:defRPr/>
            </a:pPr>
            <a:r>
              <a:rPr lang="en-US" altLang="de-DE"/>
              <a:t>Fashion DIET</a:t>
            </a:r>
            <a:endParaRPr lang="de-DE" altLang="de-DE"/>
          </a:p>
        </p:txBody>
      </p:sp>
      <p:sp>
        <p:nvSpPr>
          <p:cNvPr id="32773" name="Foliennummernplatzhalter 4">
            <a:extLst>
              <a:ext uri="{FF2B5EF4-FFF2-40B4-BE49-F238E27FC236}">
                <a16:creationId xmlns:a16="http://schemas.microsoft.com/office/drawing/2014/main" id="{63010292-42D9-49ED-AA95-AD42B54D32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127866-ECE7-4A8A-A882-153CCDC07530}" type="slidenum">
              <a:rPr lang="de-DE" altLang="de-DE" smtClean="0">
                <a:solidFill>
                  <a:srgbClr val="898989"/>
                </a:solidFill>
              </a:rPr>
              <a:pPr/>
              <a:t>11</a:t>
            </a:fld>
            <a:endParaRPr lang="de-DE" altLang="de-DE">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F43098A8-D2C6-4B81-B997-B8611779BE58}"/>
              </a:ext>
            </a:extLst>
          </p:cNvPr>
          <p:cNvSpPr>
            <a:spLocks noGrp="1" noChangeArrowheads="1"/>
          </p:cNvSpPr>
          <p:nvPr>
            <p:ph type="title"/>
          </p:nvPr>
        </p:nvSpPr>
        <p:spPr/>
        <p:txBody>
          <a:bodyPr/>
          <a:lstStyle/>
          <a:p>
            <a:r>
              <a:rPr lang="de-DE" altLang="de-DE"/>
              <a:t>Features of Sustainable Fashion in Europe</a:t>
            </a:r>
          </a:p>
        </p:txBody>
      </p:sp>
      <p:sp>
        <p:nvSpPr>
          <p:cNvPr id="34819" name="Inhaltsplatzhalter 2">
            <a:extLst>
              <a:ext uri="{FF2B5EF4-FFF2-40B4-BE49-F238E27FC236}">
                <a16:creationId xmlns:a16="http://schemas.microsoft.com/office/drawing/2014/main" id="{4E31DAC2-E631-4049-9D43-BB63170568DC}"/>
              </a:ext>
            </a:extLst>
          </p:cNvPr>
          <p:cNvSpPr>
            <a:spLocks noGrp="1" noChangeArrowheads="1"/>
          </p:cNvSpPr>
          <p:nvPr>
            <p:ph idx="1"/>
          </p:nvPr>
        </p:nvSpPr>
        <p:spPr/>
        <p:txBody>
          <a:bodyPr/>
          <a:lstStyle/>
          <a:p>
            <a:r>
              <a:rPr lang="en-US" altLang="de-DE" sz="2000" dirty="0"/>
              <a:t>Sustainable fabrics and materials are the most important criteria when buying sustainable clothing (39%).</a:t>
            </a:r>
          </a:p>
          <a:p>
            <a:r>
              <a:rPr lang="en-US" altLang="de-DE" sz="2000" dirty="0"/>
              <a:t>Less or no chemicals and the so-called cruelty-free label (free from animal testing) are also considered important by more than a third of European consumers (36% each).</a:t>
            </a:r>
          </a:p>
          <a:p>
            <a:r>
              <a:rPr lang="en-US" altLang="de-DE" sz="2000" dirty="0"/>
              <a:t>The least important factors for European consumers are the amount of water used in the production (18%) and a low resource consumption (9%).</a:t>
            </a:r>
          </a:p>
          <a:p>
            <a:r>
              <a:rPr lang="en-US" altLang="de-DE" sz="2000" dirty="0"/>
              <a:t>Less than 3 out of 10 consumers in Europe have reduced their clothing purchases for ethical reasons (27%). (Rösch, 2021).</a:t>
            </a:r>
            <a:endParaRPr lang="de-DE" altLang="de-DE" dirty="0"/>
          </a:p>
        </p:txBody>
      </p:sp>
      <p:sp>
        <p:nvSpPr>
          <p:cNvPr id="4" name="Fußzeilenplatzhalter 3">
            <a:extLst>
              <a:ext uri="{FF2B5EF4-FFF2-40B4-BE49-F238E27FC236}">
                <a16:creationId xmlns:a16="http://schemas.microsoft.com/office/drawing/2014/main" id="{8CB5512E-9175-4156-BDE3-1EC4F6219950}"/>
              </a:ext>
            </a:extLst>
          </p:cNvPr>
          <p:cNvSpPr>
            <a:spLocks noGrp="1"/>
          </p:cNvSpPr>
          <p:nvPr>
            <p:ph type="ftr" sz="quarter" idx="11"/>
          </p:nvPr>
        </p:nvSpPr>
        <p:spPr/>
        <p:txBody>
          <a:bodyPr/>
          <a:lstStyle/>
          <a:p>
            <a:pPr>
              <a:defRPr/>
            </a:pPr>
            <a:r>
              <a:rPr lang="en-US" altLang="de-DE"/>
              <a:t>Fashion DIET</a:t>
            </a:r>
            <a:endParaRPr lang="de-DE" altLang="de-DE"/>
          </a:p>
        </p:txBody>
      </p:sp>
      <p:sp>
        <p:nvSpPr>
          <p:cNvPr id="34821" name="Foliennummernplatzhalter 4">
            <a:extLst>
              <a:ext uri="{FF2B5EF4-FFF2-40B4-BE49-F238E27FC236}">
                <a16:creationId xmlns:a16="http://schemas.microsoft.com/office/drawing/2014/main" id="{3512FF7B-982E-4A21-9B84-F252128153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70ACE4-42E4-4923-AB03-50459D6FC530}" type="slidenum">
              <a:rPr lang="de-DE" altLang="de-DE" smtClean="0">
                <a:solidFill>
                  <a:srgbClr val="898989"/>
                </a:solidFill>
              </a:rPr>
              <a:pPr/>
              <a:t>12</a:t>
            </a:fld>
            <a:endParaRPr lang="de-DE" altLang="de-DE">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D3B33EBE-D9E3-4C79-9756-A6DBD98AEB75}"/>
              </a:ext>
            </a:extLst>
          </p:cNvPr>
          <p:cNvSpPr>
            <a:spLocks noGrp="1" noChangeArrowheads="1"/>
          </p:cNvSpPr>
          <p:nvPr>
            <p:ph type="title"/>
          </p:nvPr>
        </p:nvSpPr>
        <p:spPr/>
        <p:txBody>
          <a:bodyPr/>
          <a:lstStyle/>
          <a:p>
            <a:r>
              <a:rPr lang="en-US" altLang="de-DE"/>
              <a:t>Clothing and Second Life in Europe</a:t>
            </a:r>
            <a:endParaRPr lang="de-DE" altLang="de-DE"/>
          </a:p>
        </p:txBody>
      </p:sp>
      <p:sp>
        <p:nvSpPr>
          <p:cNvPr id="3" name="Inhaltsplatzhalter 2">
            <a:extLst>
              <a:ext uri="{FF2B5EF4-FFF2-40B4-BE49-F238E27FC236}">
                <a16:creationId xmlns:a16="http://schemas.microsoft.com/office/drawing/2014/main" id="{CA25AF26-7240-4514-AEC8-1C67F798347C}"/>
              </a:ext>
            </a:extLst>
          </p:cNvPr>
          <p:cNvSpPr>
            <a:spLocks noGrp="1"/>
          </p:cNvSpPr>
          <p:nvPr>
            <p:ph idx="1"/>
          </p:nvPr>
        </p:nvSpPr>
        <p:spPr/>
        <p:txBody>
          <a:bodyPr/>
          <a:lstStyle/>
          <a:p>
            <a:pPr>
              <a:defRPr/>
            </a:pPr>
            <a:r>
              <a:rPr lang="en-US" altLang="de-DE" sz="1800" dirty="0"/>
              <a:t>21% of European consumers sell clothes they no longer wear on the internet. Most private secondhand traders seem to be located in France (31%) and Finland (25%).</a:t>
            </a:r>
          </a:p>
          <a:p>
            <a:pPr>
              <a:defRPr/>
            </a:pPr>
            <a:r>
              <a:rPr lang="en-US" altLang="de-DE" sz="1800" dirty="0"/>
              <a:t>69 % of consumers donate clothes they no longer wear: Switzerland (78%), Austria (74%) and Denmark (73%). More than one in three (34%) give used clothes to friends. This practice is particularly popular in Spain (49%). </a:t>
            </a:r>
          </a:p>
          <a:p>
            <a:pPr>
              <a:defRPr/>
            </a:pPr>
            <a:r>
              <a:rPr lang="en-US" altLang="de-DE" sz="1800" dirty="0"/>
              <a:t>Discarded fashion items are thrown away by 13% of respondents in Europe. In Finland, almost one in four throws away discarded fashion items. In Sweden it is 21%, in Norway 17% of the respondents. In Switzerland and Austria it is 7% and 8% respectively. Germany is slightly below the average with 12%.</a:t>
            </a:r>
          </a:p>
          <a:p>
            <a:pPr>
              <a:defRPr/>
            </a:pPr>
            <a:r>
              <a:rPr lang="en-US" altLang="de-DE" sz="1800" dirty="0"/>
              <a:t>Overall, the disposal of old clothes via household waste ranks last among the five types of disposal surveyed. (Rösch, 2021).</a:t>
            </a:r>
            <a:endParaRPr lang="de-DE" altLang="de-DE" sz="1800" dirty="0"/>
          </a:p>
          <a:p>
            <a:pPr marL="0" indent="0">
              <a:buFont typeface="Arial" panose="020B0604020202020204" pitchFamily="34" charset="0"/>
              <a:buNone/>
              <a:defRPr/>
            </a:pPr>
            <a:endParaRPr lang="de-DE" sz="1800" dirty="0"/>
          </a:p>
        </p:txBody>
      </p:sp>
      <p:sp>
        <p:nvSpPr>
          <p:cNvPr id="4" name="Fußzeilenplatzhalter 3">
            <a:extLst>
              <a:ext uri="{FF2B5EF4-FFF2-40B4-BE49-F238E27FC236}">
                <a16:creationId xmlns:a16="http://schemas.microsoft.com/office/drawing/2014/main" id="{EEBA41D2-517E-44EA-B632-94A1B74B8F67}"/>
              </a:ext>
            </a:extLst>
          </p:cNvPr>
          <p:cNvSpPr>
            <a:spLocks noGrp="1"/>
          </p:cNvSpPr>
          <p:nvPr>
            <p:ph type="ftr" sz="quarter" idx="11"/>
          </p:nvPr>
        </p:nvSpPr>
        <p:spPr/>
        <p:txBody>
          <a:bodyPr/>
          <a:lstStyle/>
          <a:p>
            <a:pPr>
              <a:defRPr/>
            </a:pPr>
            <a:r>
              <a:rPr lang="en-US" altLang="de-DE"/>
              <a:t>Fashion DIET</a:t>
            </a:r>
            <a:endParaRPr lang="de-DE" altLang="de-DE"/>
          </a:p>
        </p:txBody>
      </p:sp>
      <p:sp>
        <p:nvSpPr>
          <p:cNvPr id="35845" name="Foliennummernplatzhalter 4">
            <a:extLst>
              <a:ext uri="{FF2B5EF4-FFF2-40B4-BE49-F238E27FC236}">
                <a16:creationId xmlns:a16="http://schemas.microsoft.com/office/drawing/2014/main" id="{F25D6C54-A478-45F5-9D40-8103B3DAF1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E49BA07-E759-4EA6-9B12-B0B432B98A2B}" type="slidenum">
              <a:rPr lang="de-DE" altLang="de-DE" smtClean="0">
                <a:solidFill>
                  <a:srgbClr val="898989"/>
                </a:solidFill>
              </a:rPr>
              <a:pPr/>
              <a:t>13</a:t>
            </a:fld>
            <a:endParaRPr lang="de-DE" altLang="de-DE">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BBDAEF89-849F-4DF8-AF9E-1AD09DBA5B4F}"/>
              </a:ext>
            </a:extLst>
          </p:cNvPr>
          <p:cNvSpPr>
            <a:spLocks noGrp="1" noChangeArrowheads="1"/>
          </p:cNvSpPr>
          <p:nvPr>
            <p:ph type="title"/>
          </p:nvPr>
        </p:nvSpPr>
        <p:spPr/>
        <p:txBody>
          <a:bodyPr/>
          <a:lstStyle/>
          <a:p>
            <a:r>
              <a:rPr lang="de-DE" altLang="de-DE"/>
              <a:t>Greta (Thunberg) Effect</a:t>
            </a:r>
          </a:p>
        </p:txBody>
      </p:sp>
      <p:sp>
        <p:nvSpPr>
          <p:cNvPr id="36867" name="Inhaltsplatzhalter 2">
            <a:extLst>
              <a:ext uri="{FF2B5EF4-FFF2-40B4-BE49-F238E27FC236}">
                <a16:creationId xmlns:a16="http://schemas.microsoft.com/office/drawing/2014/main" id="{8EEAEDA3-03F5-43DF-982C-565A68610656}"/>
              </a:ext>
            </a:extLst>
          </p:cNvPr>
          <p:cNvSpPr>
            <a:spLocks noGrp="1" noChangeArrowheads="1"/>
          </p:cNvSpPr>
          <p:nvPr>
            <p:ph idx="1"/>
          </p:nvPr>
        </p:nvSpPr>
        <p:spPr>
          <a:xfrm>
            <a:off x="628650" y="1370013"/>
            <a:ext cx="5672138" cy="3262312"/>
          </a:xfrm>
        </p:spPr>
        <p:txBody>
          <a:bodyPr/>
          <a:lstStyle/>
          <a:p>
            <a:r>
              <a:rPr lang="en-US" altLang="de-DE" dirty="0"/>
              <a:t>The </a:t>
            </a:r>
            <a:r>
              <a:rPr lang="en-US" altLang="de-DE" b="1" dirty="0"/>
              <a:t>Greta Effect </a:t>
            </a:r>
            <a:r>
              <a:rPr lang="en-US" altLang="de-DE" dirty="0"/>
              <a:t>is attributed to the Swedish climate activist Greta Thunberg (</a:t>
            </a:r>
            <a:r>
              <a:rPr lang="en-US" altLang="de-DE" dirty="0" err="1"/>
              <a:t>Fopp</a:t>
            </a:r>
            <a:r>
              <a:rPr lang="en-US" altLang="de-DE" dirty="0"/>
              <a:t> et al., 2021).</a:t>
            </a:r>
            <a:endParaRPr lang="de-DE" altLang="de-DE" dirty="0"/>
          </a:p>
          <a:p>
            <a:r>
              <a:rPr lang="en-US" altLang="de-DE" dirty="0"/>
              <a:t>As the initiator of the Fridays For Future demonstrations, she is the founder of the global climate strike.</a:t>
            </a:r>
          </a:p>
          <a:p>
            <a:r>
              <a:rPr lang="en-US" altLang="de-DE" dirty="0"/>
              <a:t>As a result of the </a:t>
            </a:r>
            <a:r>
              <a:rPr lang="en-US" altLang="de-DE" b="1" dirty="0"/>
              <a:t>Greta Effect</a:t>
            </a:r>
            <a:r>
              <a:rPr lang="en-US" altLang="de-DE" dirty="0"/>
              <a:t>, adolescents and young adults in particular develop a pronounced awareness of their previous behaviour and its impact on the environment.</a:t>
            </a:r>
            <a:endParaRPr lang="de-DE" altLang="de-DE" dirty="0"/>
          </a:p>
        </p:txBody>
      </p:sp>
      <p:sp>
        <p:nvSpPr>
          <p:cNvPr id="4" name="Fußzeilenplatzhalter 3">
            <a:extLst>
              <a:ext uri="{FF2B5EF4-FFF2-40B4-BE49-F238E27FC236}">
                <a16:creationId xmlns:a16="http://schemas.microsoft.com/office/drawing/2014/main" id="{F21816FC-B989-4E3E-831A-8E4B33A45337}"/>
              </a:ext>
            </a:extLst>
          </p:cNvPr>
          <p:cNvSpPr>
            <a:spLocks noGrp="1"/>
          </p:cNvSpPr>
          <p:nvPr>
            <p:ph type="ftr" sz="quarter" idx="11"/>
          </p:nvPr>
        </p:nvSpPr>
        <p:spPr/>
        <p:txBody>
          <a:bodyPr/>
          <a:lstStyle/>
          <a:p>
            <a:pPr>
              <a:defRPr/>
            </a:pPr>
            <a:r>
              <a:rPr lang="en-US" altLang="de-DE"/>
              <a:t>Fashion DIET</a:t>
            </a:r>
            <a:endParaRPr lang="de-DE" altLang="de-DE"/>
          </a:p>
        </p:txBody>
      </p:sp>
      <p:sp>
        <p:nvSpPr>
          <p:cNvPr id="36869" name="Foliennummernplatzhalter 4">
            <a:extLst>
              <a:ext uri="{FF2B5EF4-FFF2-40B4-BE49-F238E27FC236}">
                <a16:creationId xmlns:a16="http://schemas.microsoft.com/office/drawing/2014/main" id="{FA7CD8EB-758E-489F-90E2-698639EC02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515AF0-F266-44EE-9C83-4B48DC30553A}" type="slidenum">
              <a:rPr lang="de-DE" altLang="de-DE" smtClean="0">
                <a:solidFill>
                  <a:srgbClr val="898989"/>
                </a:solidFill>
              </a:rPr>
              <a:pPr/>
              <a:t>14</a:t>
            </a:fld>
            <a:endParaRPr lang="de-DE" altLang="de-DE">
              <a:solidFill>
                <a:srgbClr val="898989"/>
              </a:solidFill>
            </a:endParaRPr>
          </a:p>
        </p:txBody>
      </p:sp>
      <p:pic>
        <p:nvPicPr>
          <p:cNvPr id="36870" name="Grafik 6">
            <a:extLst>
              <a:ext uri="{FF2B5EF4-FFF2-40B4-BE49-F238E27FC236}">
                <a16:creationId xmlns:a16="http://schemas.microsoft.com/office/drawing/2014/main" id="{987A840C-54BA-467C-8B88-0D638F222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5388"/>
            <a:ext cx="2162175" cy="29718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hteck 7">
            <a:extLst>
              <a:ext uri="{FF2B5EF4-FFF2-40B4-BE49-F238E27FC236}">
                <a16:creationId xmlns:a16="http://schemas.microsoft.com/office/drawing/2014/main" id="{E4AF0C43-1C1A-4CE7-9968-2D3D7B6797BC}"/>
              </a:ext>
            </a:extLst>
          </p:cNvPr>
          <p:cNvSpPr>
            <a:spLocks noChangeArrowheads="1"/>
          </p:cNvSpPr>
          <p:nvPr/>
        </p:nvSpPr>
        <p:spPr bwMode="auto">
          <a:xfrm>
            <a:off x="7427913" y="4354513"/>
            <a:ext cx="960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167EAC45-76F4-42BF-9F35-AC04CF8184B4}"/>
              </a:ext>
            </a:extLst>
          </p:cNvPr>
          <p:cNvSpPr>
            <a:spLocks noGrp="1" noChangeArrowheads="1"/>
          </p:cNvSpPr>
          <p:nvPr>
            <p:ph type="title"/>
          </p:nvPr>
        </p:nvSpPr>
        <p:spPr/>
        <p:txBody>
          <a:bodyPr/>
          <a:lstStyle/>
          <a:p>
            <a:r>
              <a:rPr lang="en-US" altLang="de-DE" dirty="0"/>
              <a:t>Cheap Fashion at All Costs?</a:t>
            </a:r>
            <a:endParaRPr lang="de-DE" altLang="de-DE" dirty="0"/>
          </a:p>
        </p:txBody>
      </p:sp>
      <p:sp>
        <p:nvSpPr>
          <p:cNvPr id="3" name="Inhaltsplatzhalter 2">
            <a:extLst>
              <a:ext uri="{FF2B5EF4-FFF2-40B4-BE49-F238E27FC236}">
                <a16:creationId xmlns:a16="http://schemas.microsoft.com/office/drawing/2014/main" id="{25059CB2-D4CD-4935-921F-E9202EE1FBDF}"/>
              </a:ext>
            </a:extLst>
          </p:cNvPr>
          <p:cNvSpPr>
            <a:spLocks noGrp="1"/>
          </p:cNvSpPr>
          <p:nvPr>
            <p:ph idx="1"/>
          </p:nvPr>
        </p:nvSpPr>
        <p:spPr/>
        <p:txBody>
          <a:bodyPr/>
          <a:lstStyle/>
          <a:p>
            <a:pPr marL="0" indent="0">
              <a:buFont typeface="Arial" panose="020B0604020202020204" pitchFamily="34" charset="0"/>
              <a:buNone/>
              <a:defRPr/>
            </a:pPr>
            <a:r>
              <a:rPr lang="en-US" altLang="de-DE" sz="1800" dirty="0"/>
              <a:t>According to a Greenpeace study (2015) with 502 adolescents aged between</a:t>
            </a:r>
            <a:br>
              <a:rPr lang="en-US" altLang="de-DE" sz="1800" dirty="0"/>
            </a:br>
            <a:r>
              <a:rPr lang="en-US" altLang="de-DE" sz="1800" dirty="0"/>
              <a:t>12 and 19 ...</a:t>
            </a:r>
          </a:p>
          <a:p>
            <a:pPr>
              <a:defRPr/>
            </a:pPr>
            <a:r>
              <a:rPr lang="en-US" altLang="de-DE" sz="1800" dirty="0"/>
              <a:t>96% have heard that poor working conditions in the fashion industry are a known issue,</a:t>
            </a:r>
          </a:p>
          <a:p>
            <a:pPr>
              <a:defRPr/>
            </a:pPr>
            <a:r>
              <a:rPr lang="en-US" altLang="de-DE" sz="1800" dirty="0"/>
              <a:t>83% have heard that clothes are processed with harmful chemicals,</a:t>
            </a:r>
          </a:p>
          <a:p>
            <a:pPr>
              <a:defRPr/>
            </a:pPr>
            <a:r>
              <a:rPr lang="en-US" altLang="de-DE" sz="1800" dirty="0"/>
              <a:t>11% pay attention to the working conditions when buying clothes.</a:t>
            </a:r>
          </a:p>
          <a:p>
            <a:pPr marL="0" indent="0">
              <a:buFont typeface="Arial" panose="020B0604020202020204" pitchFamily="34" charset="0"/>
              <a:buNone/>
              <a:defRPr/>
            </a:pPr>
            <a:endParaRPr lang="de-DE" altLang="de-DE" sz="1800" dirty="0"/>
          </a:p>
          <a:p>
            <a:pPr>
              <a:defRPr/>
            </a:pPr>
            <a:r>
              <a:rPr lang="en-US" altLang="de-DE" sz="1800" dirty="0"/>
              <a:t>More than 80% buy their clothes from mainstream fashion chains.</a:t>
            </a:r>
          </a:p>
          <a:p>
            <a:pPr>
              <a:defRPr/>
            </a:pPr>
            <a:r>
              <a:rPr lang="en-US" altLang="de-DE" sz="1800" dirty="0"/>
              <a:t>For more than 81%, fashion is the most important factor, followed by price (49%). </a:t>
            </a:r>
            <a:endParaRPr lang="de-DE" altLang="de-DE" sz="1800" dirty="0"/>
          </a:p>
        </p:txBody>
      </p:sp>
      <p:sp>
        <p:nvSpPr>
          <p:cNvPr id="4" name="Fußzeilenplatzhalter 3">
            <a:extLst>
              <a:ext uri="{FF2B5EF4-FFF2-40B4-BE49-F238E27FC236}">
                <a16:creationId xmlns:a16="http://schemas.microsoft.com/office/drawing/2014/main" id="{3B6814FF-1492-45BB-9A9C-F3EF79B49A34}"/>
              </a:ext>
            </a:extLst>
          </p:cNvPr>
          <p:cNvSpPr>
            <a:spLocks noGrp="1"/>
          </p:cNvSpPr>
          <p:nvPr>
            <p:ph type="ftr" sz="quarter" idx="11"/>
          </p:nvPr>
        </p:nvSpPr>
        <p:spPr/>
        <p:txBody>
          <a:bodyPr/>
          <a:lstStyle/>
          <a:p>
            <a:pPr>
              <a:defRPr/>
            </a:pPr>
            <a:r>
              <a:rPr lang="en-US" altLang="de-DE"/>
              <a:t>Fashion DIET</a:t>
            </a:r>
            <a:endParaRPr lang="de-DE" altLang="de-DE"/>
          </a:p>
        </p:txBody>
      </p:sp>
      <p:sp>
        <p:nvSpPr>
          <p:cNvPr id="38917" name="Foliennummernplatzhalter 4">
            <a:extLst>
              <a:ext uri="{FF2B5EF4-FFF2-40B4-BE49-F238E27FC236}">
                <a16:creationId xmlns:a16="http://schemas.microsoft.com/office/drawing/2014/main" id="{E7C50B03-049F-4B40-9984-05FA503576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2279298-DFE4-4233-9F04-85B061950ACA}" type="slidenum">
              <a:rPr lang="de-DE" altLang="de-DE" smtClean="0">
                <a:solidFill>
                  <a:srgbClr val="898989"/>
                </a:solidFill>
              </a:rPr>
              <a:pPr/>
              <a:t>15</a:t>
            </a:fld>
            <a:endParaRPr lang="de-DE" altLang="de-DE">
              <a:solidFill>
                <a:srgbClr val="898989"/>
              </a:solidFill>
            </a:endParaRPr>
          </a:p>
        </p:txBody>
      </p:sp>
      <p:sp>
        <p:nvSpPr>
          <p:cNvPr id="6" name="Pfeil: nach unten 1">
            <a:extLst>
              <a:ext uri="{FF2B5EF4-FFF2-40B4-BE49-F238E27FC236}">
                <a16:creationId xmlns:a16="http://schemas.microsoft.com/office/drawing/2014/main" id="{7C2A7B62-5B15-446B-AD58-0EC6DDCB13AC}"/>
              </a:ext>
            </a:extLst>
          </p:cNvPr>
          <p:cNvSpPr/>
          <p:nvPr/>
        </p:nvSpPr>
        <p:spPr>
          <a:xfrm>
            <a:off x="2792413" y="3219450"/>
            <a:ext cx="3240087" cy="431800"/>
          </a:xfrm>
          <a:prstGeom prst="down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77">
                <a:solidFill>
                  <a:schemeClr val="tx1"/>
                </a:solidFill>
              </a:rPr>
              <a:t>nevertheless</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FFEB6E32-EA12-472F-9C4A-D006EED3DCF2}"/>
              </a:ext>
            </a:extLst>
          </p:cNvPr>
          <p:cNvSpPr>
            <a:spLocks noGrp="1" noChangeArrowheads="1"/>
          </p:cNvSpPr>
          <p:nvPr>
            <p:ph type="title"/>
          </p:nvPr>
        </p:nvSpPr>
        <p:spPr/>
        <p:txBody>
          <a:bodyPr/>
          <a:lstStyle/>
          <a:p>
            <a:r>
              <a:rPr lang="en-US" altLang="de-DE"/>
              <a:t>School Portal for Consumer Education</a:t>
            </a:r>
            <a:endParaRPr lang="de-DE" altLang="de-DE"/>
          </a:p>
        </p:txBody>
      </p:sp>
      <p:sp>
        <p:nvSpPr>
          <p:cNvPr id="40963" name="Inhaltsplatzhalter 2">
            <a:extLst>
              <a:ext uri="{FF2B5EF4-FFF2-40B4-BE49-F238E27FC236}">
                <a16:creationId xmlns:a16="http://schemas.microsoft.com/office/drawing/2014/main" id="{F5A98D36-FF9E-4051-B696-30C237FFC86C}"/>
              </a:ext>
            </a:extLst>
          </p:cNvPr>
          <p:cNvSpPr>
            <a:spLocks noGrp="1" noChangeArrowheads="1"/>
          </p:cNvSpPr>
          <p:nvPr>
            <p:ph idx="1"/>
          </p:nvPr>
        </p:nvSpPr>
        <p:spPr>
          <a:xfrm>
            <a:off x="628650" y="1370013"/>
            <a:ext cx="6823075" cy="3262312"/>
          </a:xfrm>
        </p:spPr>
        <p:txBody>
          <a:bodyPr/>
          <a:lstStyle/>
          <a:p>
            <a:r>
              <a:rPr lang="en-US" altLang="de-DE"/>
              <a:t>According to recent studies, adolescents in Germany show a pronounced awareness of problems when it comes to the topic of environmental protection (Federation of German Consumer Organisations, 2017).</a:t>
            </a:r>
          </a:p>
          <a:p>
            <a:r>
              <a:rPr lang="en-US" altLang="de-DE"/>
              <a:t>The majority, however, hold the view that it is a task for society as a whole. They rarely act according to this attitude, especially in the fashion market. </a:t>
            </a:r>
            <a:endParaRPr lang="de-DE" altLang="de-DE"/>
          </a:p>
        </p:txBody>
      </p:sp>
      <p:sp>
        <p:nvSpPr>
          <p:cNvPr id="4" name="Fußzeilenplatzhalter 3">
            <a:extLst>
              <a:ext uri="{FF2B5EF4-FFF2-40B4-BE49-F238E27FC236}">
                <a16:creationId xmlns:a16="http://schemas.microsoft.com/office/drawing/2014/main" id="{E28022E8-2667-4F9D-B94D-08BCE583FB0B}"/>
              </a:ext>
            </a:extLst>
          </p:cNvPr>
          <p:cNvSpPr>
            <a:spLocks noGrp="1"/>
          </p:cNvSpPr>
          <p:nvPr>
            <p:ph type="ftr" sz="quarter" idx="11"/>
          </p:nvPr>
        </p:nvSpPr>
        <p:spPr/>
        <p:txBody>
          <a:bodyPr/>
          <a:lstStyle/>
          <a:p>
            <a:pPr>
              <a:defRPr/>
            </a:pPr>
            <a:r>
              <a:rPr lang="en-US" altLang="de-DE"/>
              <a:t>Fashion DIET</a:t>
            </a:r>
            <a:endParaRPr lang="de-DE" altLang="de-DE"/>
          </a:p>
        </p:txBody>
      </p:sp>
      <p:sp>
        <p:nvSpPr>
          <p:cNvPr id="40965" name="Foliennummernplatzhalter 4">
            <a:extLst>
              <a:ext uri="{FF2B5EF4-FFF2-40B4-BE49-F238E27FC236}">
                <a16:creationId xmlns:a16="http://schemas.microsoft.com/office/drawing/2014/main" id="{712C1CE4-B855-41E1-9C4D-C6E73200D7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5CAF5FE-6DA5-44A9-900B-E2117D00DF44}" type="slidenum">
              <a:rPr lang="de-DE" altLang="de-DE" smtClean="0">
                <a:solidFill>
                  <a:srgbClr val="898989"/>
                </a:solidFill>
              </a:rPr>
              <a:pPr/>
              <a:t>16</a:t>
            </a:fld>
            <a:endParaRPr lang="de-DE" altLang="de-DE">
              <a:solidFill>
                <a:srgbClr val="898989"/>
              </a:solidFill>
            </a:endParaRPr>
          </a:p>
        </p:txBody>
      </p:sp>
      <p:pic>
        <p:nvPicPr>
          <p:cNvPr id="40966" name="Inhaltsplatzhalter 9">
            <a:extLst>
              <a:ext uri="{FF2B5EF4-FFF2-40B4-BE49-F238E27FC236}">
                <a16:creationId xmlns:a16="http://schemas.microsoft.com/office/drawing/2014/main" id="{61035D8E-97B6-4F09-90BB-FC871E2F97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1123950"/>
            <a:ext cx="133826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Grafik 2">
            <a:extLst>
              <a:ext uri="{FF2B5EF4-FFF2-40B4-BE49-F238E27FC236}">
                <a16:creationId xmlns:a16="http://schemas.microsoft.com/office/drawing/2014/main" id="{C5B7E795-34D8-4E58-852A-C0099AB59C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2806700"/>
            <a:ext cx="13382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808162DC-8F33-4E60-9E3B-42E79EC100FC}"/>
              </a:ext>
            </a:extLst>
          </p:cNvPr>
          <p:cNvSpPr>
            <a:spLocks noGrp="1" noChangeArrowheads="1"/>
          </p:cNvSpPr>
          <p:nvPr>
            <p:ph type="title"/>
          </p:nvPr>
        </p:nvSpPr>
        <p:spPr/>
        <p:txBody>
          <a:bodyPr/>
          <a:lstStyle/>
          <a:p>
            <a:r>
              <a:rPr lang="en-US" altLang="de-DE"/>
              <a:t>Fashion Consumption and Sustainable Lifestyles</a:t>
            </a:r>
            <a:endParaRPr lang="de-DE" altLang="de-DE"/>
          </a:p>
        </p:txBody>
      </p:sp>
      <p:sp>
        <p:nvSpPr>
          <p:cNvPr id="3" name="Inhaltsplatzhalter 2">
            <a:extLst>
              <a:ext uri="{FF2B5EF4-FFF2-40B4-BE49-F238E27FC236}">
                <a16:creationId xmlns:a16="http://schemas.microsoft.com/office/drawing/2014/main" id="{61D2D1F8-D893-416F-B698-34250454EF57}"/>
              </a:ext>
            </a:extLst>
          </p:cNvPr>
          <p:cNvSpPr>
            <a:spLocks noGrp="1"/>
          </p:cNvSpPr>
          <p:nvPr>
            <p:ph idx="1"/>
          </p:nvPr>
        </p:nvSpPr>
        <p:spPr>
          <a:xfrm>
            <a:off x="628650" y="1370013"/>
            <a:ext cx="3511550" cy="3262312"/>
          </a:xfrm>
        </p:spPr>
        <p:txBody>
          <a:bodyPr/>
          <a:lstStyle/>
          <a:p>
            <a:pPr marL="0" indent="0">
              <a:buFont typeface="Arial" panose="020B0604020202020204" pitchFamily="34" charset="0"/>
              <a:buNone/>
              <a:defRPr/>
            </a:pPr>
            <a:r>
              <a:rPr lang="en-US" altLang="de-DE" sz="1800" dirty="0"/>
              <a:t>Certain topics of sustainable development are still less strongly anchored in the consciousness of young people.                                                                          In contrast to the topics of nutrition, plastic waste and mobility, young people still rarely associate sustainable action with fair and ecological textile consumption.</a:t>
            </a:r>
          </a:p>
          <a:p>
            <a:pPr marL="0" indent="0">
              <a:buFont typeface="Arial" panose="020B0604020202020204" pitchFamily="34" charset="0"/>
              <a:buNone/>
              <a:defRPr/>
            </a:pPr>
            <a:endParaRPr lang="de-DE" altLang="de-DE" sz="1800" dirty="0"/>
          </a:p>
          <a:p>
            <a:pPr marL="0" indent="0">
              <a:spcBef>
                <a:spcPct val="0"/>
              </a:spcBef>
              <a:buFont typeface="Arial" panose="020B0604020202020204" pitchFamily="34" charset="0"/>
              <a:buNone/>
              <a:defRPr/>
            </a:pPr>
            <a:r>
              <a:rPr lang="de-DE" altLang="de-DE" sz="1800" dirty="0"/>
              <a:t>(Deckert &amp; Ulmer, 2019, p. 28)</a:t>
            </a:r>
          </a:p>
          <a:p>
            <a:pPr>
              <a:defRPr/>
            </a:pPr>
            <a:endParaRPr lang="de-DE" altLang="de-DE" sz="1800" dirty="0"/>
          </a:p>
          <a:p>
            <a:pPr>
              <a:defRPr/>
            </a:pPr>
            <a:endParaRPr lang="de-DE" sz="1800" dirty="0"/>
          </a:p>
        </p:txBody>
      </p:sp>
      <p:sp>
        <p:nvSpPr>
          <p:cNvPr id="4" name="Fußzeilenplatzhalter 3">
            <a:extLst>
              <a:ext uri="{FF2B5EF4-FFF2-40B4-BE49-F238E27FC236}">
                <a16:creationId xmlns:a16="http://schemas.microsoft.com/office/drawing/2014/main" id="{1DAB3FD6-6CEB-444B-9626-58153ECCB701}"/>
              </a:ext>
            </a:extLst>
          </p:cNvPr>
          <p:cNvSpPr>
            <a:spLocks noGrp="1"/>
          </p:cNvSpPr>
          <p:nvPr>
            <p:ph type="ftr" sz="quarter" idx="11"/>
          </p:nvPr>
        </p:nvSpPr>
        <p:spPr/>
        <p:txBody>
          <a:bodyPr/>
          <a:lstStyle/>
          <a:p>
            <a:pPr>
              <a:defRPr/>
            </a:pPr>
            <a:r>
              <a:rPr lang="en-US" altLang="de-DE"/>
              <a:t>Fashion DIET</a:t>
            </a:r>
            <a:endParaRPr lang="de-DE" altLang="de-DE"/>
          </a:p>
        </p:txBody>
      </p:sp>
      <p:sp>
        <p:nvSpPr>
          <p:cNvPr id="43013" name="Foliennummernplatzhalter 4">
            <a:extLst>
              <a:ext uri="{FF2B5EF4-FFF2-40B4-BE49-F238E27FC236}">
                <a16:creationId xmlns:a16="http://schemas.microsoft.com/office/drawing/2014/main" id="{F45A0088-485D-448A-AE58-712C419473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039C29-B593-4678-9D69-9FC81AF0BF39}" type="slidenum">
              <a:rPr lang="de-DE" altLang="de-DE" smtClean="0">
                <a:solidFill>
                  <a:srgbClr val="898989"/>
                </a:solidFill>
              </a:rPr>
              <a:pPr/>
              <a:t>17</a:t>
            </a:fld>
            <a:endParaRPr lang="de-DE" altLang="de-DE">
              <a:solidFill>
                <a:srgbClr val="898989"/>
              </a:solidFill>
            </a:endParaRPr>
          </a:p>
        </p:txBody>
      </p:sp>
      <p:pic>
        <p:nvPicPr>
          <p:cNvPr id="43014" name="Grafik 3">
            <a:extLst>
              <a:ext uri="{FF2B5EF4-FFF2-40B4-BE49-F238E27FC236}">
                <a16:creationId xmlns:a16="http://schemas.microsoft.com/office/drawing/2014/main" id="{0E6FE03F-2E6B-4A0F-A80A-158536949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049338"/>
            <a:ext cx="50768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EC64A07F-0582-43ED-8E83-E6B39E317D42}"/>
              </a:ext>
            </a:extLst>
          </p:cNvPr>
          <p:cNvSpPr/>
          <p:nvPr/>
        </p:nvSpPr>
        <p:spPr>
          <a:xfrm>
            <a:off x="3530600" y="2073275"/>
            <a:ext cx="5289550" cy="4270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Textfeld 18">
            <a:extLst>
              <a:ext uri="{FF2B5EF4-FFF2-40B4-BE49-F238E27FC236}">
                <a16:creationId xmlns:a16="http://schemas.microsoft.com/office/drawing/2014/main" id="{FEE1B190-044E-4A2F-B3E1-095272266264}"/>
              </a:ext>
            </a:extLst>
          </p:cNvPr>
          <p:cNvSpPr txBox="1"/>
          <p:nvPr/>
        </p:nvSpPr>
        <p:spPr>
          <a:xfrm>
            <a:off x="4067175" y="2090738"/>
            <a:ext cx="2503488" cy="338137"/>
          </a:xfrm>
          <a:prstGeom prst="rect">
            <a:avLst/>
          </a:prstGeom>
          <a:noFill/>
        </p:spPr>
        <p:txBody>
          <a:bodyPr>
            <a:spAutoFit/>
          </a:bodyPr>
          <a:lstStyle/>
          <a:p>
            <a:pPr>
              <a:defRPr/>
            </a:pPr>
            <a:r>
              <a:rPr lang="en-US" sz="800" dirty="0">
                <a:latin typeface="+mn-lt"/>
              </a:rPr>
              <a:t>more education and information about the </a:t>
            </a:r>
          </a:p>
          <a:p>
            <a:pPr>
              <a:defRPr/>
            </a:pPr>
            <a:r>
              <a:rPr lang="en-US" sz="800" dirty="0">
                <a:latin typeface="+mn-lt"/>
              </a:rPr>
              <a:t>consequences of environmentally harmful consumption</a:t>
            </a:r>
            <a:endParaRPr lang="de-DE" sz="800" dirty="0">
              <a:latin typeface="+mn-lt"/>
            </a:endParaRPr>
          </a:p>
        </p:txBody>
      </p:sp>
      <p:sp>
        <p:nvSpPr>
          <p:cNvPr id="45060" name="Titel 1">
            <a:extLst>
              <a:ext uri="{FF2B5EF4-FFF2-40B4-BE49-F238E27FC236}">
                <a16:creationId xmlns:a16="http://schemas.microsoft.com/office/drawing/2014/main" id="{48B6B772-8F73-4588-8961-E8AB25948B44}"/>
              </a:ext>
            </a:extLst>
          </p:cNvPr>
          <p:cNvSpPr>
            <a:spLocks noGrp="1" noChangeArrowheads="1"/>
          </p:cNvSpPr>
          <p:nvPr>
            <p:ph type="title"/>
          </p:nvPr>
        </p:nvSpPr>
        <p:spPr/>
        <p:txBody>
          <a:bodyPr/>
          <a:lstStyle/>
          <a:p>
            <a:r>
              <a:rPr lang="en-US" altLang="de-DE" sz="3600" dirty="0"/>
              <a:t>Eco-friendly Behaviour among Adolescents in Germany</a:t>
            </a:r>
            <a:endParaRPr lang="de-DE" altLang="de-DE" dirty="0"/>
          </a:p>
        </p:txBody>
      </p:sp>
      <p:sp>
        <p:nvSpPr>
          <p:cNvPr id="45061" name="Inhaltsplatzhalter 2">
            <a:extLst>
              <a:ext uri="{FF2B5EF4-FFF2-40B4-BE49-F238E27FC236}">
                <a16:creationId xmlns:a16="http://schemas.microsoft.com/office/drawing/2014/main" id="{1098684B-7307-4708-A32E-A07854527D95}"/>
              </a:ext>
            </a:extLst>
          </p:cNvPr>
          <p:cNvSpPr>
            <a:spLocks noGrp="1" noChangeArrowheads="1"/>
          </p:cNvSpPr>
          <p:nvPr>
            <p:ph idx="1"/>
          </p:nvPr>
        </p:nvSpPr>
        <p:spPr>
          <a:xfrm>
            <a:off x="628650" y="1370013"/>
            <a:ext cx="3487738" cy="3262312"/>
          </a:xfrm>
        </p:spPr>
        <p:txBody>
          <a:bodyPr/>
          <a:lstStyle/>
          <a:p>
            <a:r>
              <a:rPr lang="en-US" altLang="de-DE"/>
              <a:t>What might help you act                                                                                       more sustainably, i.e. in a                                                                                      more socially and                                                                                 environmentally responsible                                                                              way, more often?</a:t>
            </a:r>
          </a:p>
          <a:p>
            <a:r>
              <a:rPr lang="en-US" altLang="de-DE"/>
              <a:t>How important are the                                                                                       following aspects?</a:t>
            </a:r>
            <a:endParaRPr lang="de-DE" altLang="de-DE"/>
          </a:p>
        </p:txBody>
      </p:sp>
      <p:sp>
        <p:nvSpPr>
          <p:cNvPr id="4" name="Fußzeilenplatzhalter 3">
            <a:extLst>
              <a:ext uri="{FF2B5EF4-FFF2-40B4-BE49-F238E27FC236}">
                <a16:creationId xmlns:a16="http://schemas.microsoft.com/office/drawing/2014/main" id="{09F97DEE-F97E-43AF-AD35-DC3FF95FF92E}"/>
              </a:ext>
            </a:extLst>
          </p:cNvPr>
          <p:cNvSpPr>
            <a:spLocks noGrp="1"/>
          </p:cNvSpPr>
          <p:nvPr>
            <p:ph type="ftr" sz="quarter" idx="11"/>
          </p:nvPr>
        </p:nvSpPr>
        <p:spPr/>
        <p:txBody>
          <a:bodyPr/>
          <a:lstStyle/>
          <a:p>
            <a:pPr>
              <a:defRPr/>
            </a:pPr>
            <a:r>
              <a:rPr lang="en-US" altLang="de-DE"/>
              <a:t>Fashion DIET</a:t>
            </a:r>
            <a:endParaRPr lang="de-DE" altLang="de-DE"/>
          </a:p>
        </p:txBody>
      </p:sp>
      <p:sp>
        <p:nvSpPr>
          <p:cNvPr id="45063" name="Foliennummernplatzhalter 4">
            <a:extLst>
              <a:ext uri="{FF2B5EF4-FFF2-40B4-BE49-F238E27FC236}">
                <a16:creationId xmlns:a16="http://schemas.microsoft.com/office/drawing/2014/main" id="{5A7A5088-66FF-497F-B620-349CC7D854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6036624-6AE0-4133-8758-7658C969171A}" type="slidenum">
              <a:rPr lang="de-DE" altLang="de-DE" smtClean="0">
                <a:solidFill>
                  <a:srgbClr val="898989"/>
                </a:solidFill>
              </a:rPr>
              <a:pPr/>
              <a:t>18</a:t>
            </a:fld>
            <a:endParaRPr lang="de-DE" altLang="de-DE">
              <a:solidFill>
                <a:srgbClr val="898989"/>
              </a:solidFill>
            </a:endParaRPr>
          </a:p>
        </p:txBody>
      </p:sp>
      <p:sp>
        <p:nvSpPr>
          <p:cNvPr id="45064" name="Rechteck 6">
            <a:extLst>
              <a:ext uri="{FF2B5EF4-FFF2-40B4-BE49-F238E27FC236}">
                <a16:creationId xmlns:a16="http://schemas.microsoft.com/office/drawing/2014/main" id="{A655B75F-91E0-4588-8A76-8BFF1015267F}"/>
              </a:ext>
            </a:extLst>
          </p:cNvPr>
          <p:cNvSpPr>
            <a:spLocks noChangeArrowheads="1"/>
          </p:cNvSpPr>
          <p:nvPr/>
        </p:nvSpPr>
        <p:spPr bwMode="auto">
          <a:xfrm>
            <a:off x="827088" y="4033838"/>
            <a:ext cx="4878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Study by Federal Ministry for the Environment, Nature Conservation and Nuclear Safety (BMUV): June 2017, respondents: 14- to 22-year-old German-speaking residential population, online, Statista 2022</a:t>
            </a:r>
          </a:p>
        </p:txBody>
      </p:sp>
      <p:sp>
        <p:nvSpPr>
          <p:cNvPr id="13" name="Textfeld 12">
            <a:extLst>
              <a:ext uri="{FF2B5EF4-FFF2-40B4-BE49-F238E27FC236}">
                <a16:creationId xmlns:a16="http://schemas.microsoft.com/office/drawing/2014/main" id="{4B9136A0-067F-46D9-8B81-316218F0CA0D}"/>
              </a:ext>
            </a:extLst>
          </p:cNvPr>
          <p:cNvSpPr txBox="1"/>
          <p:nvPr/>
        </p:nvSpPr>
        <p:spPr>
          <a:xfrm>
            <a:off x="4067175" y="1189038"/>
            <a:ext cx="2303463" cy="215900"/>
          </a:xfrm>
          <a:prstGeom prst="rect">
            <a:avLst/>
          </a:prstGeom>
          <a:noFill/>
        </p:spPr>
        <p:txBody>
          <a:bodyPr>
            <a:spAutoFit/>
          </a:bodyPr>
          <a:lstStyle/>
          <a:p>
            <a:pPr>
              <a:defRPr/>
            </a:pPr>
            <a:r>
              <a:rPr lang="en-US" sz="800" dirty="0">
                <a:latin typeface="+mn-lt"/>
              </a:rPr>
              <a:t>lower prices for environmentally friendly products</a:t>
            </a:r>
            <a:endParaRPr lang="de-DE" sz="800" dirty="0">
              <a:latin typeface="+mn-lt"/>
            </a:endParaRPr>
          </a:p>
        </p:txBody>
      </p:sp>
      <p:sp>
        <p:nvSpPr>
          <p:cNvPr id="15" name="Textfeld 14">
            <a:extLst>
              <a:ext uri="{FF2B5EF4-FFF2-40B4-BE49-F238E27FC236}">
                <a16:creationId xmlns:a16="http://schemas.microsoft.com/office/drawing/2014/main" id="{F07DD3C2-35C5-4422-896C-EEE87EC85E15}"/>
              </a:ext>
            </a:extLst>
          </p:cNvPr>
          <p:cNvSpPr txBox="1"/>
          <p:nvPr/>
        </p:nvSpPr>
        <p:spPr>
          <a:xfrm>
            <a:off x="4067175" y="1468438"/>
            <a:ext cx="2305050" cy="338137"/>
          </a:xfrm>
          <a:prstGeom prst="rect">
            <a:avLst/>
          </a:prstGeom>
          <a:noFill/>
        </p:spPr>
        <p:txBody>
          <a:bodyPr>
            <a:spAutoFit/>
          </a:bodyPr>
          <a:lstStyle/>
          <a:p>
            <a:pPr>
              <a:defRPr/>
            </a:pPr>
            <a:r>
              <a:rPr lang="de-DE" sz="800" dirty="0">
                <a:latin typeface="+mn-lt"/>
              </a:rPr>
              <a:t>when technical devices no longer become obsolete as quickly</a:t>
            </a:r>
          </a:p>
        </p:txBody>
      </p:sp>
      <p:sp>
        <p:nvSpPr>
          <p:cNvPr id="17" name="Textfeld 16">
            <a:extLst>
              <a:ext uri="{FF2B5EF4-FFF2-40B4-BE49-F238E27FC236}">
                <a16:creationId xmlns:a16="http://schemas.microsoft.com/office/drawing/2014/main" id="{AC4288D9-D88E-4D3F-B46A-4D38D50A0B13}"/>
              </a:ext>
            </a:extLst>
          </p:cNvPr>
          <p:cNvSpPr txBox="1"/>
          <p:nvPr/>
        </p:nvSpPr>
        <p:spPr>
          <a:xfrm>
            <a:off x="4067175" y="1801813"/>
            <a:ext cx="2305050" cy="339725"/>
          </a:xfrm>
          <a:prstGeom prst="rect">
            <a:avLst/>
          </a:prstGeom>
          <a:noFill/>
        </p:spPr>
        <p:txBody>
          <a:bodyPr>
            <a:spAutoFit/>
          </a:bodyPr>
          <a:lstStyle/>
          <a:p>
            <a:pPr>
              <a:defRPr/>
            </a:pPr>
            <a:r>
              <a:rPr lang="en-US" sz="800" dirty="0">
                <a:latin typeface="+mn-lt"/>
              </a:rPr>
              <a:t>clear labelling of environmentally friendly products </a:t>
            </a:r>
          </a:p>
          <a:p>
            <a:pPr>
              <a:defRPr/>
            </a:pPr>
            <a:r>
              <a:rPr lang="en-US" sz="800" dirty="0">
                <a:latin typeface="+mn-lt"/>
              </a:rPr>
              <a:t>through plaques, seals and labels</a:t>
            </a:r>
            <a:endParaRPr lang="de-DE" sz="800" dirty="0">
              <a:latin typeface="+mn-lt"/>
            </a:endParaRPr>
          </a:p>
        </p:txBody>
      </p:sp>
      <p:sp>
        <p:nvSpPr>
          <p:cNvPr id="21" name="Textfeld 20">
            <a:extLst>
              <a:ext uri="{FF2B5EF4-FFF2-40B4-BE49-F238E27FC236}">
                <a16:creationId xmlns:a16="http://schemas.microsoft.com/office/drawing/2014/main" id="{8E6CF492-B6E9-4069-8F5D-D1EF5E5B596C}"/>
              </a:ext>
            </a:extLst>
          </p:cNvPr>
          <p:cNvSpPr txBox="1"/>
          <p:nvPr/>
        </p:nvSpPr>
        <p:spPr>
          <a:xfrm>
            <a:off x="4067175" y="2401888"/>
            <a:ext cx="4903788" cy="339725"/>
          </a:xfrm>
          <a:prstGeom prst="rect">
            <a:avLst/>
          </a:prstGeom>
          <a:noFill/>
        </p:spPr>
        <p:txBody>
          <a:bodyPr>
            <a:spAutoFit/>
          </a:bodyPr>
          <a:lstStyle/>
          <a:p>
            <a:pPr>
              <a:defRPr/>
            </a:pPr>
            <a:r>
              <a:rPr lang="en-US" sz="800" dirty="0">
                <a:latin typeface="+mn-lt"/>
              </a:rPr>
              <a:t>when others also behave in an environmentally </a:t>
            </a:r>
          </a:p>
          <a:p>
            <a:pPr>
              <a:defRPr/>
            </a:pPr>
            <a:r>
              <a:rPr lang="en-US" sz="800" dirty="0">
                <a:latin typeface="+mn-lt"/>
              </a:rPr>
              <a:t>conscious way</a:t>
            </a:r>
            <a:endParaRPr lang="de-DE" sz="800" dirty="0">
              <a:latin typeface="+mn-lt"/>
            </a:endParaRPr>
          </a:p>
        </p:txBody>
      </p:sp>
      <p:sp>
        <p:nvSpPr>
          <p:cNvPr id="23" name="Textfeld 22">
            <a:extLst>
              <a:ext uri="{FF2B5EF4-FFF2-40B4-BE49-F238E27FC236}">
                <a16:creationId xmlns:a16="http://schemas.microsoft.com/office/drawing/2014/main" id="{F13D1B7A-3C9A-49EE-90A3-78BE65FF4CCA}"/>
              </a:ext>
            </a:extLst>
          </p:cNvPr>
          <p:cNvSpPr txBox="1"/>
          <p:nvPr/>
        </p:nvSpPr>
        <p:spPr>
          <a:xfrm>
            <a:off x="4067175" y="2689225"/>
            <a:ext cx="1685925" cy="215900"/>
          </a:xfrm>
          <a:prstGeom prst="rect">
            <a:avLst/>
          </a:prstGeom>
          <a:noFill/>
        </p:spPr>
        <p:txBody>
          <a:bodyPr>
            <a:spAutoFit/>
          </a:bodyPr>
          <a:lstStyle/>
          <a:p>
            <a:pPr>
              <a:defRPr/>
            </a:pPr>
            <a:r>
              <a:rPr lang="en-US" sz="800" dirty="0">
                <a:latin typeface="+mn-lt"/>
              </a:rPr>
              <a:t>no loss of comfort and convenience</a:t>
            </a:r>
            <a:endParaRPr lang="de-DE" sz="800" dirty="0">
              <a:latin typeface="+mn-lt"/>
            </a:endParaRPr>
          </a:p>
        </p:txBody>
      </p:sp>
      <p:sp>
        <p:nvSpPr>
          <p:cNvPr id="25" name="Textfeld 24">
            <a:extLst>
              <a:ext uri="{FF2B5EF4-FFF2-40B4-BE49-F238E27FC236}">
                <a16:creationId xmlns:a16="http://schemas.microsoft.com/office/drawing/2014/main" id="{C8395F21-D4E6-467C-A25E-7F503E06EA63}"/>
              </a:ext>
            </a:extLst>
          </p:cNvPr>
          <p:cNvSpPr txBox="1"/>
          <p:nvPr/>
        </p:nvSpPr>
        <p:spPr>
          <a:xfrm>
            <a:off x="4067175" y="2994025"/>
            <a:ext cx="2695575" cy="338138"/>
          </a:xfrm>
          <a:prstGeom prst="rect">
            <a:avLst/>
          </a:prstGeom>
          <a:noFill/>
        </p:spPr>
        <p:txBody>
          <a:bodyPr>
            <a:spAutoFit/>
          </a:bodyPr>
          <a:lstStyle/>
          <a:p>
            <a:pPr>
              <a:defRPr/>
            </a:pPr>
            <a:r>
              <a:rPr lang="en-US" sz="800" dirty="0">
                <a:latin typeface="+mn-lt"/>
              </a:rPr>
              <a:t>decreasing importance of property and status in </a:t>
            </a:r>
          </a:p>
          <a:p>
            <a:pPr>
              <a:defRPr/>
            </a:pPr>
            <a:r>
              <a:rPr lang="en-US" sz="800" dirty="0">
                <a:latin typeface="+mn-lt"/>
              </a:rPr>
              <a:t>society</a:t>
            </a:r>
            <a:endParaRPr lang="de-DE" sz="800" dirty="0">
              <a:latin typeface="+mn-lt"/>
            </a:endParaRPr>
          </a:p>
        </p:txBody>
      </p:sp>
      <p:sp>
        <p:nvSpPr>
          <p:cNvPr id="27" name="Textfeld 26">
            <a:extLst>
              <a:ext uri="{FF2B5EF4-FFF2-40B4-BE49-F238E27FC236}">
                <a16:creationId xmlns:a16="http://schemas.microsoft.com/office/drawing/2014/main" id="{8CC4FAB9-E75B-4284-B72D-0CD3FD3321DB}"/>
              </a:ext>
            </a:extLst>
          </p:cNvPr>
          <p:cNvSpPr txBox="1"/>
          <p:nvPr/>
        </p:nvSpPr>
        <p:spPr>
          <a:xfrm>
            <a:off x="4067175" y="3327400"/>
            <a:ext cx="4903788" cy="338138"/>
          </a:xfrm>
          <a:prstGeom prst="rect">
            <a:avLst/>
          </a:prstGeom>
          <a:noFill/>
        </p:spPr>
        <p:txBody>
          <a:bodyPr>
            <a:spAutoFit/>
          </a:bodyPr>
          <a:lstStyle/>
          <a:p>
            <a:pPr>
              <a:defRPr/>
            </a:pPr>
            <a:r>
              <a:rPr lang="en-US" sz="800" dirty="0">
                <a:latin typeface="+mn-lt"/>
              </a:rPr>
              <a:t>higher taxes on environmentally harmful products </a:t>
            </a:r>
          </a:p>
          <a:p>
            <a:pPr>
              <a:defRPr/>
            </a:pPr>
            <a:r>
              <a:rPr lang="en-US" sz="800" dirty="0">
                <a:latin typeface="+mn-lt"/>
              </a:rPr>
              <a:t>and services from the state </a:t>
            </a:r>
            <a:endParaRPr lang="de-DE" sz="800" dirty="0">
              <a:latin typeface="+mn-lt"/>
            </a:endParaRPr>
          </a:p>
        </p:txBody>
      </p:sp>
      <p:sp>
        <p:nvSpPr>
          <p:cNvPr id="29" name="Textfeld 28">
            <a:extLst>
              <a:ext uri="{FF2B5EF4-FFF2-40B4-BE49-F238E27FC236}">
                <a16:creationId xmlns:a16="http://schemas.microsoft.com/office/drawing/2014/main" id="{2FA6EDA8-4C1B-4695-A044-EA1D3C1EC0F2}"/>
              </a:ext>
            </a:extLst>
          </p:cNvPr>
          <p:cNvSpPr txBox="1"/>
          <p:nvPr/>
        </p:nvSpPr>
        <p:spPr>
          <a:xfrm>
            <a:off x="4067175" y="3614738"/>
            <a:ext cx="4903788" cy="461962"/>
          </a:xfrm>
          <a:prstGeom prst="rect">
            <a:avLst/>
          </a:prstGeom>
          <a:noFill/>
        </p:spPr>
        <p:txBody>
          <a:bodyPr>
            <a:spAutoFit/>
          </a:bodyPr>
          <a:lstStyle/>
          <a:p>
            <a:pPr>
              <a:defRPr/>
            </a:pPr>
            <a:r>
              <a:rPr lang="en-US" sz="800" dirty="0">
                <a:latin typeface="+mn-lt"/>
              </a:rPr>
              <a:t>more time to inform myself more thoroughly about</a:t>
            </a:r>
          </a:p>
          <a:p>
            <a:pPr>
              <a:defRPr/>
            </a:pPr>
            <a:r>
              <a:rPr lang="en-US" sz="800" dirty="0">
                <a:latin typeface="+mn-lt"/>
              </a:rPr>
              <a:t>the consequences of my consumption for the                                    </a:t>
            </a:r>
          </a:p>
          <a:p>
            <a:pPr>
              <a:defRPr/>
            </a:pPr>
            <a:r>
              <a:rPr lang="en-US" sz="800" dirty="0">
                <a:latin typeface="+mn-lt"/>
              </a:rPr>
              <a:t>environment and the climate</a:t>
            </a:r>
            <a:endParaRPr lang="de-DE" sz="800" dirty="0">
              <a:latin typeface="+mn-lt"/>
            </a:endParaRPr>
          </a:p>
        </p:txBody>
      </p:sp>
      <p:sp>
        <p:nvSpPr>
          <p:cNvPr id="20" name="Ellipse 19">
            <a:extLst>
              <a:ext uri="{FF2B5EF4-FFF2-40B4-BE49-F238E27FC236}">
                <a16:creationId xmlns:a16="http://schemas.microsoft.com/office/drawing/2014/main" id="{0F937703-143F-4D29-8096-2719192CF76B}"/>
              </a:ext>
            </a:extLst>
          </p:cNvPr>
          <p:cNvSpPr/>
          <p:nvPr/>
        </p:nvSpPr>
        <p:spPr>
          <a:xfrm>
            <a:off x="6226175" y="4159250"/>
            <a:ext cx="144463" cy="14446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Textfeld 21">
            <a:extLst>
              <a:ext uri="{FF2B5EF4-FFF2-40B4-BE49-F238E27FC236}">
                <a16:creationId xmlns:a16="http://schemas.microsoft.com/office/drawing/2014/main" id="{B59F2CB1-AB3A-4975-8919-184E646B3E59}"/>
              </a:ext>
            </a:extLst>
          </p:cNvPr>
          <p:cNvSpPr txBox="1"/>
          <p:nvPr/>
        </p:nvSpPr>
        <p:spPr>
          <a:xfrm>
            <a:off x="6372225" y="4133850"/>
            <a:ext cx="822325" cy="215900"/>
          </a:xfrm>
          <a:prstGeom prst="rect">
            <a:avLst/>
          </a:prstGeom>
          <a:noFill/>
        </p:spPr>
        <p:txBody>
          <a:bodyPr wrap="none">
            <a:spAutoFit/>
          </a:bodyPr>
          <a:lstStyle/>
          <a:p>
            <a:pPr>
              <a:defRPr/>
            </a:pPr>
            <a:r>
              <a:rPr lang="de-DE" sz="800" b="1" dirty="0">
                <a:latin typeface="+mn-lt"/>
              </a:rPr>
              <a:t>very important</a:t>
            </a:r>
          </a:p>
        </p:txBody>
      </p:sp>
      <p:sp>
        <p:nvSpPr>
          <p:cNvPr id="24" name="Textfeld 23">
            <a:extLst>
              <a:ext uri="{FF2B5EF4-FFF2-40B4-BE49-F238E27FC236}">
                <a16:creationId xmlns:a16="http://schemas.microsoft.com/office/drawing/2014/main" id="{A0012A5A-0979-4083-80AB-F7239DCC57EB}"/>
              </a:ext>
            </a:extLst>
          </p:cNvPr>
          <p:cNvSpPr txBox="1"/>
          <p:nvPr/>
        </p:nvSpPr>
        <p:spPr>
          <a:xfrm>
            <a:off x="6834188" y="1163638"/>
            <a:ext cx="407987" cy="246062"/>
          </a:xfrm>
          <a:prstGeom prst="rect">
            <a:avLst/>
          </a:prstGeom>
          <a:noFill/>
        </p:spPr>
        <p:txBody>
          <a:bodyPr wrap="none">
            <a:spAutoFit/>
          </a:bodyPr>
          <a:lstStyle/>
          <a:p>
            <a:pPr>
              <a:defRPr/>
            </a:pPr>
            <a:r>
              <a:rPr lang="de-DE" sz="1000" dirty="0">
                <a:solidFill>
                  <a:schemeClr val="bg1"/>
                </a:solidFill>
                <a:latin typeface="+mn-lt"/>
              </a:rPr>
              <a:t>58%</a:t>
            </a:r>
          </a:p>
        </p:txBody>
      </p:sp>
      <p:sp>
        <p:nvSpPr>
          <p:cNvPr id="28" name="Textfeld 27">
            <a:extLst>
              <a:ext uri="{FF2B5EF4-FFF2-40B4-BE49-F238E27FC236}">
                <a16:creationId xmlns:a16="http://schemas.microsoft.com/office/drawing/2014/main" id="{0B46E006-051E-43D8-AF60-42A0289D0D59}"/>
              </a:ext>
            </a:extLst>
          </p:cNvPr>
          <p:cNvSpPr txBox="1"/>
          <p:nvPr/>
        </p:nvSpPr>
        <p:spPr>
          <a:xfrm>
            <a:off x="8070850" y="1163638"/>
            <a:ext cx="407988" cy="246062"/>
          </a:xfrm>
          <a:prstGeom prst="rect">
            <a:avLst/>
          </a:prstGeom>
          <a:noFill/>
        </p:spPr>
        <p:txBody>
          <a:bodyPr wrap="none">
            <a:spAutoFit/>
          </a:bodyPr>
          <a:lstStyle/>
          <a:p>
            <a:pPr>
              <a:defRPr/>
            </a:pPr>
            <a:r>
              <a:rPr lang="de-DE" sz="1000">
                <a:solidFill>
                  <a:schemeClr val="bg1"/>
                </a:solidFill>
                <a:latin typeface="+mn-lt"/>
              </a:rPr>
              <a:t>29%</a:t>
            </a:r>
          </a:p>
        </p:txBody>
      </p:sp>
      <p:sp>
        <p:nvSpPr>
          <p:cNvPr id="45077" name="Textfeld 1">
            <a:extLst>
              <a:ext uri="{FF2B5EF4-FFF2-40B4-BE49-F238E27FC236}">
                <a16:creationId xmlns:a16="http://schemas.microsoft.com/office/drawing/2014/main" id="{51637080-6C36-48FF-8D57-032AC155466F}"/>
              </a:ext>
            </a:extLst>
          </p:cNvPr>
          <p:cNvSpPr txBox="1">
            <a:spLocks noChangeArrowheads="1"/>
          </p:cNvSpPr>
          <p:nvPr/>
        </p:nvSpPr>
        <p:spPr bwMode="auto">
          <a:xfrm>
            <a:off x="8012113" y="146526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33%</a:t>
            </a:r>
          </a:p>
        </p:txBody>
      </p:sp>
      <p:sp>
        <p:nvSpPr>
          <p:cNvPr id="45078" name="Textfeld 1">
            <a:extLst>
              <a:ext uri="{FF2B5EF4-FFF2-40B4-BE49-F238E27FC236}">
                <a16:creationId xmlns:a16="http://schemas.microsoft.com/office/drawing/2014/main" id="{6875D45D-0A0B-4630-9426-9AB0C4983E52}"/>
              </a:ext>
            </a:extLst>
          </p:cNvPr>
          <p:cNvSpPr txBox="1">
            <a:spLocks noChangeArrowheads="1"/>
          </p:cNvSpPr>
          <p:nvPr/>
        </p:nvSpPr>
        <p:spPr bwMode="auto">
          <a:xfrm>
            <a:off x="6742113" y="1779588"/>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44%</a:t>
            </a:r>
          </a:p>
        </p:txBody>
      </p:sp>
      <p:sp>
        <p:nvSpPr>
          <p:cNvPr id="45079" name="Textfeld 1">
            <a:extLst>
              <a:ext uri="{FF2B5EF4-FFF2-40B4-BE49-F238E27FC236}">
                <a16:creationId xmlns:a16="http://schemas.microsoft.com/office/drawing/2014/main" id="{1464B102-FBFE-4E58-B927-39BDF8469E8D}"/>
              </a:ext>
            </a:extLst>
          </p:cNvPr>
          <p:cNvSpPr txBox="1">
            <a:spLocks noChangeArrowheads="1"/>
          </p:cNvSpPr>
          <p:nvPr/>
        </p:nvSpPr>
        <p:spPr bwMode="auto">
          <a:xfrm>
            <a:off x="7837488" y="176688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38%</a:t>
            </a:r>
          </a:p>
        </p:txBody>
      </p:sp>
      <p:sp>
        <p:nvSpPr>
          <p:cNvPr id="45080" name="Textfeld 1">
            <a:extLst>
              <a:ext uri="{FF2B5EF4-FFF2-40B4-BE49-F238E27FC236}">
                <a16:creationId xmlns:a16="http://schemas.microsoft.com/office/drawing/2014/main" id="{B459447B-FED1-4E0A-A2FA-95F68D8454B5}"/>
              </a:ext>
            </a:extLst>
          </p:cNvPr>
          <p:cNvSpPr txBox="1">
            <a:spLocks noChangeArrowheads="1"/>
          </p:cNvSpPr>
          <p:nvPr/>
        </p:nvSpPr>
        <p:spPr bwMode="auto">
          <a:xfrm>
            <a:off x="6757988" y="208121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44%</a:t>
            </a:r>
          </a:p>
        </p:txBody>
      </p:sp>
      <p:sp>
        <p:nvSpPr>
          <p:cNvPr id="45081" name="Textfeld 1">
            <a:extLst>
              <a:ext uri="{FF2B5EF4-FFF2-40B4-BE49-F238E27FC236}">
                <a16:creationId xmlns:a16="http://schemas.microsoft.com/office/drawing/2014/main" id="{0E180FE8-7824-4364-824A-59721DBCAF50}"/>
              </a:ext>
            </a:extLst>
          </p:cNvPr>
          <p:cNvSpPr txBox="1">
            <a:spLocks noChangeArrowheads="1"/>
          </p:cNvSpPr>
          <p:nvPr/>
        </p:nvSpPr>
        <p:spPr bwMode="auto">
          <a:xfrm>
            <a:off x="7829550" y="2081213"/>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36%</a:t>
            </a:r>
          </a:p>
        </p:txBody>
      </p:sp>
      <p:sp>
        <p:nvSpPr>
          <p:cNvPr id="45082" name="Textfeld 1">
            <a:extLst>
              <a:ext uri="{FF2B5EF4-FFF2-40B4-BE49-F238E27FC236}">
                <a16:creationId xmlns:a16="http://schemas.microsoft.com/office/drawing/2014/main" id="{69ABEC5E-28A8-41BF-99DA-ACF2D373BDD7}"/>
              </a:ext>
            </a:extLst>
          </p:cNvPr>
          <p:cNvSpPr txBox="1">
            <a:spLocks noChangeArrowheads="1"/>
          </p:cNvSpPr>
          <p:nvPr/>
        </p:nvSpPr>
        <p:spPr bwMode="auto">
          <a:xfrm>
            <a:off x="6691313" y="237966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39%</a:t>
            </a:r>
          </a:p>
        </p:txBody>
      </p:sp>
      <p:sp>
        <p:nvSpPr>
          <p:cNvPr id="45083" name="Textfeld 1">
            <a:extLst>
              <a:ext uri="{FF2B5EF4-FFF2-40B4-BE49-F238E27FC236}">
                <a16:creationId xmlns:a16="http://schemas.microsoft.com/office/drawing/2014/main" id="{7E467F13-D044-4217-AFD3-5C2363CC31F5}"/>
              </a:ext>
            </a:extLst>
          </p:cNvPr>
          <p:cNvSpPr txBox="1">
            <a:spLocks noChangeArrowheads="1"/>
          </p:cNvSpPr>
          <p:nvPr/>
        </p:nvSpPr>
        <p:spPr bwMode="auto">
          <a:xfrm>
            <a:off x="7751763" y="2382838"/>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40%</a:t>
            </a:r>
          </a:p>
        </p:txBody>
      </p:sp>
      <p:sp>
        <p:nvSpPr>
          <p:cNvPr id="45084" name="Textfeld 1">
            <a:extLst>
              <a:ext uri="{FF2B5EF4-FFF2-40B4-BE49-F238E27FC236}">
                <a16:creationId xmlns:a16="http://schemas.microsoft.com/office/drawing/2014/main" id="{BE8CE937-8105-4F77-B810-4A5F850BFE96}"/>
              </a:ext>
            </a:extLst>
          </p:cNvPr>
          <p:cNvSpPr txBox="1">
            <a:spLocks noChangeArrowheads="1"/>
          </p:cNvSpPr>
          <p:nvPr/>
        </p:nvSpPr>
        <p:spPr bwMode="auto">
          <a:xfrm>
            <a:off x="6645275" y="267811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38%</a:t>
            </a:r>
          </a:p>
        </p:txBody>
      </p:sp>
      <p:sp>
        <p:nvSpPr>
          <p:cNvPr id="45085" name="Textfeld 1">
            <a:extLst>
              <a:ext uri="{FF2B5EF4-FFF2-40B4-BE49-F238E27FC236}">
                <a16:creationId xmlns:a16="http://schemas.microsoft.com/office/drawing/2014/main" id="{A18D51FD-F3FA-4B2A-9959-745E4AD34C5F}"/>
              </a:ext>
            </a:extLst>
          </p:cNvPr>
          <p:cNvSpPr txBox="1">
            <a:spLocks noChangeArrowheads="1"/>
          </p:cNvSpPr>
          <p:nvPr/>
        </p:nvSpPr>
        <p:spPr bwMode="auto">
          <a:xfrm>
            <a:off x="7697788" y="26781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40%</a:t>
            </a:r>
          </a:p>
        </p:txBody>
      </p:sp>
      <p:sp>
        <p:nvSpPr>
          <p:cNvPr id="45086" name="Textfeld 1">
            <a:extLst>
              <a:ext uri="{FF2B5EF4-FFF2-40B4-BE49-F238E27FC236}">
                <a16:creationId xmlns:a16="http://schemas.microsoft.com/office/drawing/2014/main" id="{C7258D2C-4C96-458E-83DF-5715509D4C79}"/>
              </a:ext>
            </a:extLst>
          </p:cNvPr>
          <p:cNvSpPr txBox="1">
            <a:spLocks noChangeArrowheads="1"/>
          </p:cNvSpPr>
          <p:nvPr/>
        </p:nvSpPr>
        <p:spPr bwMode="auto">
          <a:xfrm>
            <a:off x="6600825" y="2990850"/>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33%</a:t>
            </a:r>
          </a:p>
        </p:txBody>
      </p:sp>
      <p:sp>
        <p:nvSpPr>
          <p:cNvPr id="45087" name="Textfeld 1">
            <a:extLst>
              <a:ext uri="{FF2B5EF4-FFF2-40B4-BE49-F238E27FC236}">
                <a16:creationId xmlns:a16="http://schemas.microsoft.com/office/drawing/2014/main" id="{4D9B3500-6B40-4EA2-A3FE-661F320D4E18}"/>
              </a:ext>
            </a:extLst>
          </p:cNvPr>
          <p:cNvSpPr txBox="1">
            <a:spLocks noChangeArrowheads="1"/>
          </p:cNvSpPr>
          <p:nvPr/>
        </p:nvSpPr>
        <p:spPr bwMode="auto">
          <a:xfrm>
            <a:off x="7545388" y="29813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38%</a:t>
            </a:r>
          </a:p>
        </p:txBody>
      </p:sp>
      <p:sp>
        <p:nvSpPr>
          <p:cNvPr id="45088" name="Textfeld 1">
            <a:extLst>
              <a:ext uri="{FF2B5EF4-FFF2-40B4-BE49-F238E27FC236}">
                <a16:creationId xmlns:a16="http://schemas.microsoft.com/office/drawing/2014/main" id="{6BCAB021-8602-45E9-8B81-E7A3158C7535}"/>
              </a:ext>
            </a:extLst>
          </p:cNvPr>
          <p:cNvSpPr txBox="1">
            <a:spLocks noChangeArrowheads="1"/>
          </p:cNvSpPr>
          <p:nvPr/>
        </p:nvSpPr>
        <p:spPr bwMode="auto">
          <a:xfrm>
            <a:off x="6570663" y="3290888"/>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31%</a:t>
            </a:r>
          </a:p>
        </p:txBody>
      </p:sp>
      <p:sp>
        <p:nvSpPr>
          <p:cNvPr id="45089" name="Textfeld 1">
            <a:extLst>
              <a:ext uri="{FF2B5EF4-FFF2-40B4-BE49-F238E27FC236}">
                <a16:creationId xmlns:a16="http://schemas.microsoft.com/office/drawing/2014/main" id="{66214E55-4F4A-4B91-97E0-57159DDF156C}"/>
              </a:ext>
            </a:extLst>
          </p:cNvPr>
          <p:cNvSpPr txBox="1">
            <a:spLocks noChangeArrowheads="1"/>
          </p:cNvSpPr>
          <p:nvPr/>
        </p:nvSpPr>
        <p:spPr bwMode="auto">
          <a:xfrm>
            <a:off x="7451725" y="32861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33%</a:t>
            </a:r>
          </a:p>
        </p:txBody>
      </p:sp>
      <p:sp>
        <p:nvSpPr>
          <p:cNvPr id="45090" name="Textfeld 1">
            <a:extLst>
              <a:ext uri="{FF2B5EF4-FFF2-40B4-BE49-F238E27FC236}">
                <a16:creationId xmlns:a16="http://schemas.microsoft.com/office/drawing/2014/main" id="{19F03712-B450-4D8B-AA39-EB39B2F64BDE}"/>
              </a:ext>
            </a:extLst>
          </p:cNvPr>
          <p:cNvSpPr txBox="1">
            <a:spLocks noChangeArrowheads="1"/>
          </p:cNvSpPr>
          <p:nvPr/>
        </p:nvSpPr>
        <p:spPr bwMode="auto">
          <a:xfrm>
            <a:off x="6497638" y="358616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24%</a:t>
            </a:r>
          </a:p>
        </p:txBody>
      </p:sp>
      <p:sp>
        <p:nvSpPr>
          <p:cNvPr id="45091" name="Textfeld 1">
            <a:extLst>
              <a:ext uri="{FF2B5EF4-FFF2-40B4-BE49-F238E27FC236}">
                <a16:creationId xmlns:a16="http://schemas.microsoft.com/office/drawing/2014/main" id="{A7741A06-77B2-40A6-8ABF-5A24614F249A}"/>
              </a:ext>
            </a:extLst>
          </p:cNvPr>
          <p:cNvSpPr txBox="1">
            <a:spLocks noChangeArrowheads="1"/>
          </p:cNvSpPr>
          <p:nvPr/>
        </p:nvSpPr>
        <p:spPr bwMode="auto">
          <a:xfrm>
            <a:off x="7324725" y="358616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solidFill>
                  <a:schemeClr val="bg1"/>
                </a:solidFill>
                <a:latin typeface="Calibri" panose="020F0502020204030204" pitchFamily="34" charset="0"/>
              </a:rPr>
              <a:t>39%</a:t>
            </a:r>
          </a:p>
        </p:txBody>
      </p:sp>
      <p:graphicFrame>
        <p:nvGraphicFramePr>
          <p:cNvPr id="45092" name="Diagramm 4">
            <a:extLst>
              <a:ext uri="{FF2B5EF4-FFF2-40B4-BE49-F238E27FC236}">
                <a16:creationId xmlns:a16="http://schemas.microsoft.com/office/drawing/2014/main" id="{A0F9A4A3-3421-4059-8CB4-3C64954D3F0F}"/>
              </a:ext>
            </a:extLst>
          </p:cNvPr>
          <p:cNvGraphicFramePr>
            <a:graphicFrameLocks/>
          </p:cNvGraphicFramePr>
          <p:nvPr/>
        </p:nvGraphicFramePr>
        <p:xfrm>
          <a:off x="3203575" y="598488"/>
          <a:ext cx="6632575" cy="4710112"/>
        </p:xfrm>
        <a:graphic>
          <a:graphicData uri="http://schemas.openxmlformats.org/presentationml/2006/ole">
            <mc:AlternateContent xmlns:mc="http://schemas.openxmlformats.org/markup-compatibility/2006">
              <mc:Choice xmlns:v="urn:schemas-microsoft-com:vml" Requires="v">
                <p:oleObj spid="_x0000_s45097" name="Chart" r:id="rId4" imgW="6639119" imgH="4712616" progId="Excel.Chart.8">
                  <p:embed/>
                </p:oleObj>
              </mc:Choice>
              <mc:Fallback>
                <p:oleObj name="Chart" r:id="rId4" imgW="6639119" imgH="4712616" progId="Excel.Chart.8">
                  <p:embed/>
                  <p:pic>
                    <p:nvPicPr>
                      <p:cNvPr id="0" name="Diagramm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98488"/>
                        <a:ext cx="663257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87AD1DB5-B870-4FAC-A724-E7D46D2AF753}"/>
              </a:ext>
            </a:extLst>
          </p:cNvPr>
          <p:cNvSpPr>
            <a:spLocks noGrp="1" noChangeArrowheads="1"/>
          </p:cNvSpPr>
          <p:nvPr>
            <p:ph type="title"/>
          </p:nvPr>
        </p:nvSpPr>
        <p:spPr/>
        <p:txBody>
          <a:bodyPr/>
          <a:lstStyle/>
          <a:p>
            <a:r>
              <a:rPr lang="en-US" altLang="de-DE"/>
              <a:t>Quality Criteria for Fashion Consumption</a:t>
            </a:r>
            <a:endParaRPr lang="de-DE" altLang="de-DE"/>
          </a:p>
        </p:txBody>
      </p:sp>
      <p:sp>
        <p:nvSpPr>
          <p:cNvPr id="47107" name="Inhaltsplatzhalter 2">
            <a:extLst>
              <a:ext uri="{FF2B5EF4-FFF2-40B4-BE49-F238E27FC236}">
                <a16:creationId xmlns:a16="http://schemas.microsoft.com/office/drawing/2014/main" id="{E3770559-3A71-43F1-A99F-310D6BFEFC05}"/>
              </a:ext>
            </a:extLst>
          </p:cNvPr>
          <p:cNvSpPr>
            <a:spLocks noGrp="1" noChangeArrowheads="1"/>
          </p:cNvSpPr>
          <p:nvPr>
            <p:ph idx="1"/>
          </p:nvPr>
        </p:nvSpPr>
        <p:spPr/>
        <p:txBody>
          <a:bodyPr/>
          <a:lstStyle/>
          <a:p>
            <a:r>
              <a:rPr lang="en-US" altLang="de-DE" sz="1700"/>
              <a:t>Following a study by </a:t>
            </a:r>
            <a:r>
              <a:rPr lang="de-DE" altLang="de-DE" sz="1700"/>
              <a:t>YouGov® (2019), </a:t>
            </a:r>
            <a:r>
              <a:rPr lang="en-US" altLang="de-DE" sz="1700"/>
              <a:t>almost two thirds of the age group between 18- and 24-year-olds in Germany buy their clothes from fast fashion brands like H&amp;M and Zara.</a:t>
            </a:r>
          </a:p>
          <a:p>
            <a:r>
              <a:rPr lang="en-US" altLang="de-DE" sz="1700"/>
              <a:t>As selection criteria, they most often mention price (62%), followed by quality (60%) and fit (55%).</a:t>
            </a:r>
          </a:p>
          <a:p>
            <a:r>
              <a:rPr lang="en-US" altLang="de-DE" sz="1700"/>
              <a:t>One third of this target group says that the brand is relevant for the purchase decision, while 28% consider the current fashion trends as important for their purchase decision.</a:t>
            </a:r>
          </a:p>
          <a:p>
            <a:r>
              <a:rPr lang="en-US" altLang="de-DE" sz="1700"/>
              <a:t>On the other hand, only 21% of this age group pay attention to the durability of a garment by their own account. Multiple answers were possible (YouGov®, 2019). </a:t>
            </a:r>
          </a:p>
          <a:p>
            <a:r>
              <a:rPr lang="en-US" altLang="de-DE" sz="1700"/>
              <a:t>Study: omnibus survey of 18+years from 23.-25.10.2019. Basis: all respondents (n=2047), male (n=976), female (n=1071).</a:t>
            </a:r>
            <a:endParaRPr lang="de-DE" altLang="de-DE" sz="1700"/>
          </a:p>
        </p:txBody>
      </p:sp>
      <p:sp>
        <p:nvSpPr>
          <p:cNvPr id="4" name="Fußzeilenplatzhalter 3">
            <a:extLst>
              <a:ext uri="{FF2B5EF4-FFF2-40B4-BE49-F238E27FC236}">
                <a16:creationId xmlns:a16="http://schemas.microsoft.com/office/drawing/2014/main" id="{D5A9F44F-AFDE-4E06-AB45-4F1BAC29370F}"/>
              </a:ext>
            </a:extLst>
          </p:cNvPr>
          <p:cNvSpPr>
            <a:spLocks noGrp="1"/>
          </p:cNvSpPr>
          <p:nvPr>
            <p:ph type="ftr" sz="quarter" idx="11"/>
          </p:nvPr>
        </p:nvSpPr>
        <p:spPr/>
        <p:txBody>
          <a:bodyPr/>
          <a:lstStyle/>
          <a:p>
            <a:pPr>
              <a:defRPr/>
            </a:pPr>
            <a:r>
              <a:rPr lang="en-US" altLang="de-DE"/>
              <a:t>Fashion DIET</a:t>
            </a:r>
            <a:endParaRPr lang="de-DE" altLang="de-DE"/>
          </a:p>
        </p:txBody>
      </p:sp>
      <p:sp>
        <p:nvSpPr>
          <p:cNvPr id="47109" name="Foliennummernplatzhalter 4">
            <a:extLst>
              <a:ext uri="{FF2B5EF4-FFF2-40B4-BE49-F238E27FC236}">
                <a16:creationId xmlns:a16="http://schemas.microsoft.com/office/drawing/2014/main" id="{BD278689-4A47-4D5A-B822-71B3ECB624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15D5C5-FBA3-49A7-A4C3-042933EAFDD8}" type="slidenum">
              <a:rPr lang="de-DE" altLang="de-DE" smtClean="0">
                <a:solidFill>
                  <a:srgbClr val="898989"/>
                </a:solidFill>
              </a:rPr>
              <a:pPr/>
              <a:t>19</a:t>
            </a:fld>
            <a:endParaRPr lang="de-DE" altLang="de-DE">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AC51E71B-8DC1-41FB-8931-269637B9E92E}"/>
              </a:ext>
            </a:extLst>
          </p:cNvPr>
          <p:cNvSpPr>
            <a:spLocks noGrp="1" noChangeArrowheads="1"/>
          </p:cNvSpPr>
          <p:nvPr>
            <p:ph type="title"/>
          </p:nvPr>
        </p:nvSpPr>
        <p:spPr/>
        <p:txBody>
          <a:bodyPr/>
          <a:lstStyle/>
          <a:p>
            <a:r>
              <a:rPr lang="de-DE" altLang="de-DE"/>
              <a:t>Learning Objectives</a:t>
            </a:r>
          </a:p>
        </p:txBody>
      </p:sp>
      <p:sp>
        <p:nvSpPr>
          <p:cNvPr id="4" name="Fußzeilenplatzhalter 3">
            <a:extLst>
              <a:ext uri="{FF2B5EF4-FFF2-40B4-BE49-F238E27FC236}">
                <a16:creationId xmlns:a16="http://schemas.microsoft.com/office/drawing/2014/main" id="{D7C6DDEA-020D-4A15-9A30-177F1096775B}"/>
              </a:ext>
            </a:extLst>
          </p:cNvPr>
          <p:cNvSpPr>
            <a:spLocks noGrp="1"/>
          </p:cNvSpPr>
          <p:nvPr>
            <p:ph type="ftr" sz="quarter" idx="11"/>
          </p:nvPr>
        </p:nvSpPr>
        <p:spPr/>
        <p:txBody>
          <a:bodyPr/>
          <a:lstStyle/>
          <a:p>
            <a:pPr>
              <a:defRPr/>
            </a:pPr>
            <a:r>
              <a:rPr lang="en-US" altLang="de-DE"/>
              <a:t>Fashion DIET</a:t>
            </a:r>
            <a:endParaRPr lang="de-DE" altLang="de-DE"/>
          </a:p>
        </p:txBody>
      </p:sp>
      <p:sp>
        <p:nvSpPr>
          <p:cNvPr id="15364" name="Foliennummernplatzhalter 4">
            <a:extLst>
              <a:ext uri="{FF2B5EF4-FFF2-40B4-BE49-F238E27FC236}">
                <a16:creationId xmlns:a16="http://schemas.microsoft.com/office/drawing/2014/main" id="{6C6B4B1A-183D-432B-8222-B6D3D6D741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2909111-F41C-42D3-A52A-F837683AC917}" type="slidenum">
              <a:rPr lang="de-DE" altLang="de-DE" smtClean="0">
                <a:solidFill>
                  <a:srgbClr val="898989"/>
                </a:solidFill>
              </a:rPr>
              <a:pPr/>
              <a:t>2</a:t>
            </a:fld>
            <a:endParaRPr lang="de-DE" altLang="de-DE">
              <a:solidFill>
                <a:srgbClr val="898989"/>
              </a:solidFill>
            </a:endParaRPr>
          </a:p>
        </p:txBody>
      </p:sp>
      <p:sp>
        <p:nvSpPr>
          <p:cNvPr id="7" name="Textfeld 6">
            <a:extLst>
              <a:ext uri="{FF2B5EF4-FFF2-40B4-BE49-F238E27FC236}">
                <a16:creationId xmlns:a16="http://schemas.microsoft.com/office/drawing/2014/main" id="{FEA91129-99EC-4C58-8C81-E6DC6A7AEE71}"/>
              </a:ext>
            </a:extLst>
          </p:cNvPr>
          <p:cNvSpPr txBox="1"/>
          <p:nvPr/>
        </p:nvSpPr>
        <p:spPr>
          <a:xfrm>
            <a:off x="628650" y="1419225"/>
            <a:ext cx="8120063" cy="2862263"/>
          </a:xfrm>
          <a:prstGeom prst="rect">
            <a:avLst/>
          </a:prstGeom>
          <a:noFill/>
        </p:spPr>
        <p:txBody>
          <a:bodyPr>
            <a:spAutoFit/>
          </a:bodyPr>
          <a:lstStyle/>
          <a:p>
            <a:pPr>
              <a:defRPr/>
            </a:pPr>
            <a:r>
              <a:rPr lang="en-US" dirty="0">
                <a:latin typeface="+mn-lt"/>
              </a:rPr>
              <a:t>After this lecture you should be able to: </a:t>
            </a:r>
          </a:p>
          <a:p>
            <a:pPr>
              <a:defRPr/>
            </a:pPr>
            <a:endParaRPr lang="en-US" dirty="0">
              <a:latin typeface="+mn-lt"/>
            </a:endParaRPr>
          </a:p>
          <a:p>
            <a:pPr marL="285750" indent="-285750">
              <a:buFont typeface="Arial" panose="020B0604020202020204" pitchFamily="34" charset="0"/>
              <a:buChar char="•"/>
              <a:defRPr/>
            </a:pPr>
            <a:r>
              <a:rPr lang="en-GB" dirty="0">
                <a:latin typeface="+mn-lt"/>
              </a:rPr>
              <a:t>Demonstrate both basic and in-depth knowledge in the field of sustainability-oriented consumer education and decision-making.</a:t>
            </a:r>
          </a:p>
          <a:p>
            <a:pPr marL="285750" indent="-285750">
              <a:buFont typeface="Arial" panose="020B0604020202020204" pitchFamily="34" charset="0"/>
              <a:buChar char="•"/>
              <a:defRPr/>
            </a:pPr>
            <a:r>
              <a:rPr lang="en-GB" dirty="0">
                <a:latin typeface="+mn-lt"/>
              </a:rPr>
              <a:t>Describe and discuss central terms used in and around consumer education as well as didactic and methodical approaches.</a:t>
            </a:r>
            <a:endParaRPr lang="en-US" dirty="0">
              <a:latin typeface="+mn-lt"/>
            </a:endParaRPr>
          </a:p>
          <a:p>
            <a:pPr marL="285750" indent="-285750">
              <a:buFont typeface="Arial" panose="020B0604020202020204" pitchFamily="34" charset="0"/>
              <a:buChar char="•"/>
              <a:defRPr/>
            </a:pPr>
            <a:r>
              <a:rPr lang="en-US" dirty="0">
                <a:latin typeface="+mn-lt"/>
              </a:rPr>
              <a:t>Explain </a:t>
            </a:r>
            <a:r>
              <a:rPr lang="en-GB" dirty="0">
                <a:latin typeface="+mn-lt"/>
              </a:rPr>
              <a:t>instruments of consumer education and decision-making.</a:t>
            </a:r>
          </a:p>
          <a:p>
            <a:pPr marL="285750" indent="-285750">
              <a:buFont typeface="Arial" panose="020B0604020202020204" pitchFamily="34" charset="0"/>
              <a:buChar char="•"/>
              <a:defRPr/>
            </a:pPr>
            <a:r>
              <a:rPr lang="en-GB" dirty="0">
                <a:latin typeface="+mn-lt"/>
              </a:rPr>
              <a:t>Link your knowledge of the textile and clothing industry and the textile value chain to consumer education and decision-making as a didactical field.</a:t>
            </a:r>
            <a:endParaRPr lang="en-US" dirty="0">
              <a:latin typeface="+mn-lt"/>
            </a:endParaRPr>
          </a:p>
          <a:p>
            <a:pPr marL="285750" indent="-285750">
              <a:buFont typeface="Arial" panose="020B0604020202020204" pitchFamily="34" charset="0"/>
              <a:buChar char="•"/>
              <a:defRPr/>
            </a:pPr>
            <a:r>
              <a:rPr lang="en-US" dirty="0">
                <a:latin typeface="+mn-lt"/>
              </a:rPr>
              <a:t>Apply consumer education and decision-making in your field of study.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C65458B5-A40C-4B5E-BBD7-21E28C1BCEAB}"/>
              </a:ext>
            </a:extLst>
          </p:cNvPr>
          <p:cNvSpPr>
            <a:spLocks noGrp="1" noChangeArrowheads="1"/>
          </p:cNvSpPr>
          <p:nvPr>
            <p:ph type="title"/>
          </p:nvPr>
        </p:nvSpPr>
        <p:spPr/>
        <p:txBody>
          <a:bodyPr/>
          <a:lstStyle/>
          <a:p>
            <a:r>
              <a:rPr lang="en-US" altLang="de-DE" sz="2400"/>
              <a:t>In general, where do you prefer to buy your clothes</a:t>
            </a:r>
            <a:br>
              <a:rPr lang="en-US" altLang="de-DE" sz="2400"/>
            </a:br>
            <a:r>
              <a:rPr lang="en-US" altLang="de-DE" sz="2400"/>
              <a:t>(online and offline)? </a:t>
            </a:r>
            <a:endParaRPr lang="de-DE" altLang="de-DE" sz="2400"/>
          </a:p>
        </p:txBody>
      </p:sp>
      <p:graphicFrame>
        <p:nvGraphicFramePr>
          <p:cNvPr id="49155" name="Inhaltsplatzhalter 7">
            <a:extLst>
              <a:ext uri="{FF2B5EF4-FFF2-40B4-BE49-F238E27FC236}">
                <a16:creationId xmlns:a16="http://schemas.microsoft.com/office/drawing/2014/main" id="{B732834B-B2D0-4A17-AC8D-2D4E2884A662}"/>
              </a:ext>
            </a:extLst>
          </p:cNvPr>
          <p:cNvGraphicFramePr>
            <a:graphicFrameLocks noGrp="1"/>
          </p:cNvGraphicFramePr>
          <p:nvPr>
            <p:ph idx="1"/>
          </p:nvPr>
        </p:nvGraphicFramePr>
        <p:xfrm>
          <a:off x="577850" y="1319213"/>
          <a:ext cx="7988300" cy="3363912"/>
        </p:xfrm>
        <a:graphic>
          <a:graphicData uri="http://schemas.openxmlformats.org/presentationml/2006/ole">
            <mc:AlternateContent xmlns:mc="http://schemas.openxmlformats.org/markup-compatibility/2006">
              <mc:Choice xmlns:v="urn:schemas-microsoft-com:vml" Requires="v">
                <p:oleObj spid="_x0000_s49163" name="Chart" r:id="rId4" imgW="7998645" imgH="3371380" progId="Excel.Chart.8">
                  <p:embed/>
                </p:oleObj>
              </mc:Choice>
              <mc:Fallback>
                <p:oleObj name="Chart" r:id="rId4" imgW="7998645" imgH="3371380" progId="Excel.Chart.8">
                  <p:embed/>
                  <p:pic>
                    <p:nvPicPr>
                      <p:cNvPr id="0" name="Inhaltsplatzhalter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319213"/>
                        <a:ext cx="79883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ußzeilenplatzhalter 3">
            <a:extLst>
              <a:ext uri="{FF2B5EF4-FFF2-40B4-BE49-F238E27FC236}">
                <a16:creationId xmlns:a16="http://schemas.microsoft.com/office/drawing/2014/main" id="{FB81ADE3-D694-4F83-9B8C-68DE6D17CFDC}"/>
              </a:ext>
            </a:extLst>
          </p:cNvPr>
          <p:cNvSpPr>
            <a:spLocks noGrp="1"/>
          </p:cNvSpPr>
          <p:nvPr>
            <p:ph type="ftr" sz="quarter" idx="11"/>
          </p:nvPr>
        </p:nvSpPr>
        <p:spPr/>
        <p:txBody>
          <a:bodyPr/>
          <a:lstStyle/>
          <a:p>
            <a:pPr>
              <a:defRPr/>
            </a:pPr>
            <a:r>
              <a:rPr lang="en-US" altLang="de-DE"/>
              <a:t>Fashion DIET</a:t>
            </a:r>
            <a:endParaRPr lang="de-DE" altLang="de-DE"/>
          </a:p>
        </p:txBody>
      </p:sp>
      <p:sp>
        <p:nvSpPr>
          <p:cNvPr id="49157" name="Foliennummernplatzhalter 4">
            <a:extLst>
              <a:ext uri="{FF2B5EF4-FFF2-40B4-BE49-F238E27FC236}">
                <a16:creationId xmlns:a16="http://schemas.microsoft.com/office/drawing/2014/main" id="{B6F96219-DA4A-4C29-9D76-B793ED1000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AEEC65-EC65-4746-8B20-E17F9DA2B2FF}" type="slidenum">
              <a:rPr lang="de-DE" altLang="de-DE" smtClean="0">
                <a:solidFill>
                  <a:srgbClr val="898989"/>
                </a:solidFill>
              </a:rPr>
              <a:pPr/>
              <a:t>20</a:t>
            </a:fld>
            <a:endParaRPr lang="de-DE" altLang="de-DE">
              <a:solidFill>
                <a:srgbClr val="898989"/>
              </a:solidFill>
            </a:endParaRPr>
          </a:p>
        </p:txBody>
      </p:sp>
      <p:sp>
        <p:nvSpPr>
          <p:cNvPr id="49158" name="Rechteck 8">
            <a:extLst>
              <a:ext uri="{FF2B5EF4-FFF2-40B4-BE49-F238E27FC236}">
                <a16:creationId xmlns:a16="http://schemas.microsoft.com/office/drawing/2014/main" id="{3FCE244F-8BE6-40FC-9072-F4B712834F39}"/>
              </a:ext>
            </a:extLst>
          </p:cNvPr>
          <p:cNvSpPr>
            <a:spLocks noChangeArrowheads="1"/>
          </p:cNvSpPr>
          <p:nvPr/>
        </p:nvSpPr>
        <p:spPr bwMode="auto">
          <a:xfrm>
            <a:off x="4556125" y="3292475"/>
            <a:ext cx="3959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400"/>
              <a:t>Up to three items could be selected. Figures in percent. (YouGov</a:t>
            </a:r>
            <a:r>
              <a:rPr lang="en-US" altLang="de-DE" sz="1400" baseline="30000"/>
              <a:t>®</a:t>
            </a:r>
            <a:r>
              <a:rPr lang="en-US" altLang="de-DE" sz="1400"/>
              <a:t>, 2019)</a:t>
            </a:r>
            <a:endParaRPr lang="de-DE" altLang="de-DE"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CF4E11DF-E105-430F-BD39-3AF46891740C}"/>
              </a:ext>
            </a:extLst>
          </p:cNvPr>
          <p:cNvSpPr>
            <a:spLocks noGrp="1" noChangeArrowheads="1"/>
          </p:cNvSpPr>
          <p:nvPr>
            <p:ph type="title"/>
          </p:nvPr>
        </p:nvSpPr>
        <p:spPr>
          <a:xfrm>
            <a:off x="107950" y="411163"/>
            <a:ext cx="8928100" cy="720725"/>
          </a:xfrm>
        </p:spPr>
        <p:txBody>
          <a:bodyPr/>
          <a:lstStyle/>
          <a:p>
            <a:r>
              <a:rPr lang="en-US" altLang="de-DE" sz="2400"/>
              <a:t>Which, and if any, environmentally friendly aspects are important</a:t>
            </a:r>
            <a:br>
              <a:rPr lang="en-US" altLang="de-DE" sz="2400"/>
            </a:br>
            <a:r>
              <a:rPr lang="en-US" altLang="de-DE" sz="2400"/>
              <a:t>to you when buying clothes?</a:t>
            </a:r>
            <a:endParaRPr lang="de-DE" altLang="de-DE" sz="2400"/>
          </a:p>
        </p:txBody>
      </p:sp>
      <p:graphicFrame>
        <p:nvGraphicFramePr>
          <p:cNvPr id="51203" name="Inhaltsplatzhalter 7">
            <a:extLst>
              <a:ext uri="{FF2B5EF4-FFF2-40B4-BE49-F238E27FC236}">
                <a16:creationId xmlns:a16="http://schemas.microsoft.com/office/drawing/2014/main" id="{043779D3-8F38-4F37-93B9-489E95AB88B2}"/>
              </a:ext>
            </a:extLst>
          </p:cNvPr>
          <p:cNvGraphicFramePr>
            <a:graphicFrameLocks noGrp="1"/>
          </p:cNvGraphicFramePr>
          <p:nvPr>
            <p:ph idx="1"/>
          </p:nvPr>
        </p:nvGraphicFramePr>
        <p:xfrm>
          <a:off x="577850" y="1319213"/>
          <a:ext cx="7988300" cy="3363912"/>
        </p:xfrm>
        <a:graphic>
          <a:graphicData uri="http://schemas.openxmlformats.org/presentationml/2006/ole">
            <mc:AlternateContent xmlns:mc="http://schemas.openxmlformats.org/markup-compatibility/2006">
              <mc:Choice xmlns:v="urn:schemas-microsoft-com:vml" Requires="v">
                <p:oleObj spid="_x0000_s51211" name="Chart" r:id="rId4" imgW="7998645" imgH="3371380" progId="Excel.Chart.8">
                  <p:embed/>
                </p:oleObj>
              </mc:Choice>
              <mc:Fallback>
                <p:oleObj name="Chart" r:id="rId4" imgW="7998645" imgH="3371380" progId="Excel.Chart.8">
                  <p:embed/>
                  <p:pic>
                    <p:nvPicPr>
                      <p:cNvPr id="0" name="Inhaltsplatzhalter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319213"/>
                        <a:ext cx="79883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ußzeilenplatzhalter 3">
            <a:extLst>
              <a:ext uri="{FF2B5EF4-FFF2-40B4-BE49-F238E27FC236}">
                <a16:creationId xmlns:a16="http://schemas.microsoft.com/office/drawing/2014/main" id="{1F9ADF04-D9D8-4C4D-9EC7-F69D6CE2A327}"/>
              </a:ext>
            </a:extLst>
          </p:cNvPr>
          <p:cNvSpPr>
            <a:spLocks noGrp="1"/>
          </p:cNvSpPr>
          <p:nvPr>
            <p:ph type="ftr" sz="quarter" idx="11"/>
          </p:nvPr>
        </p:nvSpPr>
        <p:spPr/>
        <p:txBody>
          <a:bodyPr/>
          <a:lstStyle/>
          <a:p>
            <a:pPr>
              <a:defRPr/>
            </a:pPr>
            <a:r>
              <a:rPr lang="en-US" altLang="de-DE"/>
              <a:t>Fashion DIET</a:t>
            </a:r>
            <a:endParaRPr lang="de-DE" altLang="de-DE"/>
          </a:p>
        </p:txBody>
      </p:sp>
      <p:sp>
        <p:nvSpPr>
          <p:cNvPr id="51205" name="Foliennummernplatzhalter 4">
            <a:extLst>
              <a:ext uri="{FF2B5EF4-FFF2-40B4-BE49-F238E27FC236}">
                <a16:creationId xmlns:a16="http://schemas.microsoft.com/office/drawing/2014/main" id="{7BEA754F-529E-4860-BA74-BE6FA9E5EA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15F4E5-3D63-4C62-B8B6-1366F9A90FA5}" type="slidenum">
              <a:rPr lang="de-DE" altLang="de-DE" smtClean="0">
                <a:solidFill>
                  <a:srgbClr val="898989"/>
                </a:solidFill>
              </a:rPr>
              <a:pPr/>
              <a:t>21</a:t>
            </a:fld>
            <a:endParaRPr lang="de-DE" altLang="de-DE">
              <a:solidFill>
                <a:srgbClr val="898989"/>
              </a:solidFill>
            </a:endParaRPr>
          </a:p>
        </p:txBody>
      </p:sp>
      <p:sp>
        <p:nvSpPr>
          <p:cNvPr id="51206" name="Rechteck 8">
            <a:extLst>
              <a:ext uri="{FF2B5EF4-FFF2-40B4-BE49-F238E27FC236}">
                <a16:creationId xmlns:a16="http://schemas.microsoft.com/office/drawing/2014/main" id="{8BA09EE9-DDA3-47CE-B7B8-DDB26871A532}"/>
              </a:ext>
            </a:extLst>
          </p:cNvPr>
          <p:cNvSpPr>
            <a:spLocks noChangeArrowheads="1"/>
          </p:cNvSpPr>
          <p:nvPr/>
        </p:nvSpPr>
        <p:spPr bwMode="auto">
          <a:xfrm>
            <a:off x="7164388" y="1419225"/>
            <a:ext cx="2070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400"/>
              <a:t>All items that apply should be selected. Figures in percent. (YouGov</a:t>
            </a:r>
            <a:r>
              <a:rPr lang="en-US" altLang="de-DE" sz="1400" baseline="30000"/>
              <a:t>®</a:t>
            </a:r>
            <a:r>
              <a:rPr lang="en-US" altLang="de-DE" sz="1400"/>
              <a:t>, 2019)</a:t>
            </a:r>
            <a:endParaRPr lang="de-DE" altLang="de-DE"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127F3E9C-756C-4AAF-9270-BC1C2C72B764}"/>
              </a:ext>
            </a:extLst>
          </p:cNvPr>
          <p:cNvSpPr>
            <a:spLocks noGrp="1" noChangeArrowheads="1"/>
          </p:cNvSpPr>
          <p:nvPr>
            <p:ph type="title"/>
          </p:nvPr>
        </p:nvSpPr>
        <p:spPr/>
        <p:txBody>
          <a:bodyPr/>
          <a:lstStyle/>
          <a:p>
            <a:pPr eaLnBrk="1" hangingPunct="1"/>
            <a:r>
              <a:rPr lang="de-DE" altLang="de-DE"/>
              <a:t>Possible Statements about Fashion Consumption</a:t>
            </a:r>
          </a:p>
        </p:txBody>
      </p:sp>
      <p:sp>
        <p:nvSpPr>
          <p:cNvPr id="4" name="Fußzeilenplatzhalter 3">
            <a:extLst>
              <a:ext uri="{FF2B5EF4-FFF2-40B4-BE49-F238E27FC236}">
                <a16:creationId xmlns:a16="http://schemas.microsoft.com/office/drawing/2014/main" id="{F56D1E22-C326-49D7-AC39-446049B4C0DD}"/>
              </a:ext>
            </a:extLst>
          </p:cNvPr>
          <p:cNvSpPr>
            <a:spLocks noGrp="1"/>
          </p:cNvSpPr>
          <p:nvPr>
            <p:ph type="ftr" sz="quarter" idx="11"/>
          </p:nvPr>
        </p:nvSpPr>
        <p:spPr/>
        <p:txBody>
          <a:bodyPr/>
          <a:lstStyle/>
          <a:p>
            <a:pPr>
              <a:defRPr/>
            </a:pPr>
            <a:r>
              <a:rPr lang="en-US" altLang="de-DE"/>
              <a:t>Fashion DIET</a:t>
            </a:r>
            <a:endParaRPr lang="de-DE" altLang="de-DE"/>
          </a:p>
        </p:txBody>
      </p:sp>
      <p:sp>
        <p:nvSpPr>
          <p:cNvPr id="53252" name="Foliennummernplatzhalter 4">
            <a:extLst>
              <a:ext uri="{FF2B5EF4-FFF2-40B4-BE49-F238E27FC236}">
                <a16:creationId xmlns:a16="http://schemas.microsoft.com/office/drawing/2014/main" id="{CF106797-6641-4A52-B86D-D440855C89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F8688A-9139-4EE8-A26E-9C9D11CB5093}" type="slidenum">
              <a:rPr lang="de-DE" altLang="de-DE" smtClean="0">
                <a:solidFill>
                  <a:srgbClr val="898989"/>
                </a:solidFill>
              </a:rPr>
              <a:pPr/>
              <a:t>22</a:t>
            </a:fld>
            <a:endParaRPr lang="de-DE" altLang="de-DE">
              <a:solidFill>
                <a:srgbClr val="898989"/>
              </a:solidFill>
            </a:endParaRPr>
          </a:p>
        </p:txBody>
      </p:sp>
      <p:sp>
        <p:nvSpPr>
          <p:cNvPr id="6" name="Ovale Legende 7">
            <a:extLst>
              <a:ext uri="{FF2B5EF4-FFF2-40B4-BE49-F238E27FC236}">
                <a16:creationId xmlns:a16="http://schemas.microsoft.com/office/drawing/2014/main" id="{A80DE7B7-4771-4A0F-A2BB-A41175C3D85E}"/>
              </a:ext>
            </a:extLst>
          </p:cNvPr>
          <p:cNvSpPr/>
          <p:nvPr/>
        </p:nvSpPr>
        <p:spPr>
          <a:xfrm>
            <a:off x="250825" y="1231900"/>
            <a:ext cx="3816350" cy="1811338"/>
          </a:xfrm>
          <a:prstGeom prst="wedgeEllipseCallou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marL="100013" algn="ctr">
              <a:defRPr/>
            </a:pPr>
            <a:r>
              <a:rPr lang="en-US" altLang="de-DE" dirty="0">
                <a:solidFill>
                  <a:schemeClr val="tx2"/>
                </a:solidFill>
              </a:rPr>
              <a:t>When you go shopping, you can buy two pairs of trousers and three T-shirts for 30 euros.</a:t>
            </a:r>
            <a:endParaRPr lang="de-DE" altLang="de-DE" dirty="0">
              <a:solidFill>
                <a:schemeClr val="tx2"/>
              </a:solidFill>
            </a:endParaRPr>
          </a:p>
        </p:txBody>
      </p:sp>
      <p:sp>
        <p:nvSpPr>
          <p:cNvPr id="7" name="Ovale Legende 9">
            <a:extLst>
              <a:ext uri="{FF2B5EF4-FFF2-40B4-BE49-F238E27FC236}">
                <a16:creationId xmlns:a16="http://schemas.microsoft.com/office/drawing/2014/main" id="{27B555CB-5078-4B88-8F57-185668AE1B61}"/>
              </a:ext>
            </a:extLst>
          </p:cNvPr>
          <p:cNvSpPr/>
          <p:nvPr/>
        </p:nvSpPr>
        <p:spPr>
          <a:xfrm>
            <a:off x="3132138" y="2571750"/>
            <a:ext cx="3636962" cy="1912938"/>
          </a:xfrm>
          <a:prstGeom prst="wedgeEllipseCallout">
            <a:avLst>
              <a:gd name="adj1" fmla="val 31042"/>
              <a:gd name="adj2" fmla="val 5865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marL="100013" algn="ctr">
              <a:defRPr/>
            </a:pPr>
            <a:r>
              <a:rPr lang="en-US" altLang="de-DE">
                <a:solidFill>
                  <a:srgbClr val="FFFF00"/>
                </a:solidFill>
              </a:rPr>
              <a:t>Those who imagine they are buying a T-shirt for 3.95 euros that was produced under fair conditions are deluding themselves.</a:t>
            </a:r>
            <a:endParaRPr lang="de-DE" altLang="de-DE" dirty="0">
              <a:solidFill>
                <a:srgbClr val="FFFF00"/>
              </a:solidFill>
            </a:endParaRPr>
          </a:p>
        </p:txBody>
      </p:sp>
      <p:pic>
        <p:nvPicPr>
          <p:cNvPr id="8" name="Grafik 7">
            <a:extLst>
              <a:ext uri="{FF2B5EF4-FFF2-40B4-BE49-F238E27FC236}">
                <a16:creationId xmlns:a16="http://schemas.microsoft.com/office/drawing/2014/main" id="{52F9C065-2900-4BA5-9C6F-E1FF9334875C}"/>
              </a:ext>
            </a:extLst>
          </p:cNvPr>
          <p:cNvPicPr>
            <a:picLocks noChangeAspect="1"/>
          </p:cNvPicPr>
          <p:nvPr/>
        </p:nvPicPr>
        <p:blipFill>
          <a:blip r:embed="rId3"/>
          <a:stretch>
            <a:fillRect/>
          </a:stretch>
        </p:blipFill>
        <p:spPr>
          <a:xfrm>
            <a:off x="6372200" y="1231163"/>
            <a:ext cx="2520280" cy="2381051"/>
          </a:xfrm>
          <a:prstGeom prst="ellipse">
            <a:avLst/>
          </a:prstGeom>
          <a:effectLst>
            <a:softEdge rad="50800"/>
          </a:effectLst>
        </p:spPr>
      </p:pic>
      <p:sp>
        <p:nvSpPr>
          <p:cNvPr id="53256" name="Textfeld 2">
            <a:extLst>
              <a:ext uri="{FF2B5EF4-FFF2-40B4-BE49-F238E27FC236}">
                <a16:creationId xmlns:a16="http://schemas.microsoft.com/office/drawing/2014/main" id="{3CA48788-74D5-4C66-83C2-5DEC1A33C5D0}"/>
              </a:ext>
            </a:extLst>
          </p:cNvPr>
          <p:cNvSpPr txBox="1">
            <a:spLocks noChangeArrowheads="1"/>
          </p:cNvSpPr>
          <p:nvPr/>
        </p:nvSpPr>
        <p:spPr bwMode="auto">
          <a:xfrm>
            <a:off x="6711950" y="3792538"/>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StockSnap, Pixabay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D83BB20D-6716-4756-9355-7780F82D8EED}"/>
              </a:ext>
            </a:extLst>
          </p:cNvPr>
          <p:cNvSpPr>
            <a:spLocks noGrp="1" noChangeArrowheads="1"/>
          </p:cNvSpPr>
          <p:nvPr>
            <p:ph type="title"/>
          </p:nvPr>
        </p:nvSpPr>
        <p:spPr/>
        <p:txBody>
          <a:bodyPr/>
          <a:lstStyle/>
          <a:p>
            <a:r>
              <a:rPr lang="de-DE" altLang="de-DE"/>
              <a:t>Consumer Behaviour in the Fashion Market</a:t>
            </a:r>
          </a:p>
        </p:txBody>
      </p:sp>
      <p:sp>
        <p:nvSpPr>
          <p:cNvPr id="55299" name="Inhaltsplatzhalter 2">
            <a:extLst>
              <a:ext uri="{FF2B5EF4-FFF2-40B4-BE49-F238E27FC236}">
                <a16:creationId xmlns:a16="http://schemas.microsoft.com/office/drawing/2014/main" id="{62BB6B57-E767-4487-AEDD-43878ECDADBC}"/>
              </a:ext>
            </a:extLst>
          </p:cNvPr>
          <p:cNvSpPr>
            <a:spLocks noGrp="1" noChangeArrowheads="1"/>
          </p:cNvSpPr>
          <p:nvPr>
            <p:ph idx="1"/>
          </p:nvPr>
        </p:nvSpPr>
        <p:spPr/>
        <p:txBody>
          <a:bodyPr/>
          <a:lstStyle/>
          <a:p>
            <a:r>
              <a:rPr lang="en-US" altLang="de-DE"/>
              <a:t>Adults, children and young people are confronted with a wide range of consumption decisions in their everyday lives, while surfing the internet, using social media channels or during daily shopping. </a:t>
            </a:r>
          </a:p>
          <a:p>
            <a:r>
              <a:rPr lang="en-US" altLang="de-DE"/>
              <a:t>Young people in particular are recognised by the fashion market as an important consumer group with a high propensity to consume due to their purchasing power and increasingly independent purchasing decisions. </a:t>
            </a:r>
          </a:p>
          <a:p>
            <a:r>
              <a:rPr lang="en-US" altLang="de-DE"/>
              <a:t>The young generation is particularly aware and critical of social and ecological grievances in the textile chain. According to the afore mentioned studies, however, sustainability criteria play a subordinate role when buying clothes and fashion items. </a:t>
            </a:r>
            <a:endParaRPr lang="de-DE" altLang="de-DE"/>
          </a:p>
        </p:txBody>
      </p:sp>
      <p:sp>
        <p:nvSpPr>
          <p:cNvPr id="4" name="Fußzeilenplatzhalter 3">
            <a:extLst>
              <a:ext uri="{FF2B5EF4-FFF2-40B4-BE49-F238E27FC236}">
                <a16:creationId xmlns:a16="http://schemas.microsoft.com/office/drawing/2014/main" id="{43C2FC1E-E1B8-422F-9A93-E635325AD121}"/>
              </a:ext>
            </a:extLst>
          </p:cNvPr>
          <p:cNvSpPr>
            <a:spLocks noGrp="1"/>
          </p:cNvSpPr>
          <p:nvPr>
            <p:ph type="ftr" sz="quarter" idx="11"/>
          </p:nvPr>
        </p:nvSpPr>
        <p:spPr/>
        <p:txBody>
          <a:bodyPr/>
          <a:lstStyle/>
          <a:p>
            <a:pPr>
              <a:defRPr/>
            </a:pPr>
            <a:r>
              <a:rPr lang="en-US" altLang="de-DE"/>
              <a:t>Fashion DIET</a:t>
            </a:r>
            <a:endParaRPr lang="de-DE" altLang="de-DE"/>
          </a:p>
        </p:txBody>
      </p:sp>
      <p:sp>
        <p:nvSpPr>
          <p:cNvPr id="55301" name="Foliennummernplatzhalter 4">
            <a:extLst>
              <a:ext uri="{FF2B5EF4-FFF2-40B4-BE49-F238E27FC236}">
                <a16:creationId xmlns:a16="http://schemas.microsoft.com/office/drawing/2014/main" id="{BF09D0ED-62BD-4399-A6D8-98EC4377B9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24C40E-985D-48C3-B159-1C8F09D1DD0F}" type="slidenum">
              <a:rPr lang="de-DE" altLang="de-DE" smtClean="0">
                <a:solidFill>
                  <a:srgbClr val="898989"/>
                </a:solidFill>
              </a:rPr>
              <a:pPr/>
              <a:t>23</a:t>
            </a:fld>
            <a:endParaRPr lang="de-DE" altLang="de-DE">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F4FA5247-FFD2-4061-8EA8-AEA61BF1AA5C}"/>
              </a:ext>
            </a:extLst>
          </p:cNvPr>
          <p:cNvSpPr>
            <a:spLocks noGrp="1" noChangeArrowheads="1"/>
          </p:cNvSpPr>
          <p:nvPr>
            <p:ph type="title"/>
          </p:nvPr>
        </p:nvSpPr>
        <p:spPr/>
        <p:txBody>
          <a:bodyPr/>
          <a:lstStyle/>
          <a:p>
            <a:r>
              <a:rPr lang="en-US" altLang="de-DE"/>
              <a:t>Conflicting Goals in Fashion Consumption</a:t>
            </a:r>
            <a:endParaRPr lang="de-DE" altLang="de-DE"/>
          </a:p>
        </p:txBody>
      </p:sp>
      <p:sp>
        <p:nvSpPr>
          <p:cNvPr id="56323" name="Inhaltsplatzhalter 2">
            <a:extLst>
              <a:ext uri="{FF2B5EF4-FFF2-40B4-BE49-F238E27FC236}">
                <a16:creationId xmlns:a16="http://schemas.microsoft.com/office/drawing/2014/main" id="{3874262D-E815-4527-A6FF-BD1FB85EF787}"/>
              </a:ext>
            </a:extLst>
          </p:cNvPr>
          <p:cNvSpPr>
            <a:spLocks noGrp="1" noChangeArrowheads="1"/>
          </p:cNvSpPr>
          <p:nvPr>
            <p:ph idx="1"/>
          </p:nvPr>
        </p:nvSpPr>
        <p:spPr/>
        <p:txBody>
          <a:bodyPr/>
          <a:lstStyle/>
          <a:p>
            <a:r>
              <a:rPr lang="en-US" altLang="de-DE" sz="1800" dirty="0"/>
              <a:t>Responsible consumption is demanded by numerous global initiatives in all areas of life. The implementation of social and sustainable standards in the textile sector is also demanded by the United Nations (2019; n.d.), which addresses students in the fashion sector, fashion and textile companies as well as consumers with its initiatives. </a:t>
            </a:r>
          </a:p>
          <a:p>
            <a:r>
              <a:rPr lang="en-US" altLang="de-DE" sz="1800" dirty="0"/>
              <a:t>If consumers are analysed with regard to sustainable clothing consumption, a discrepancy can be found in their awareness of grievances in textile and clothing production and sustainable alternatives compared to actual consumption.</a:t>
            </a:r>
          </a:p>
          <a:p>
            <a:r>
              <a:rPr lang="en-US" altLang="de-DE" sz="1800" dirty="0"/>
              <a:t>Studies show that consumers are certainly interested in ecological and ethical aspects, but when it comes to actual consumption, contrary behaviour patterns emerge (</a:t>
            </a:r>
            <a:r>
              <a:rPr lang="de-DE" altLang="de-DE" sz="1800" dirty="0"/>
              <a:t>Bray et al., 2011). </a:t>
            </a:r>
          </a:p>
          <a:p>
            <a:endParaRPr lang="de-DE" altLang="de-DE" sz="1800" dirty="0"/>
          </a:p>
        </p:txBody>
      </p:sp>
      <p:sp>
        <p:nvSpPr>
          <p:cNvPr id="4" name="Fußzeilenplatzhalter 3">
            <a:extLst>
              <a:ext uri="{FF2B5EF4-FFF2-40B4-BE49-F238E27FC236}">
                <a16:creationId xmlns:a16="http://schemas.microsoft.com/office/drawing/2014/main" id="{B7C306EA-BCBF-4169-9A6C-A3DE462774F3}"/>
              </a:ext>
            </a:extLst>
          </p:cNvPr>
          <p:cNvSpPr>
            <a:spLocks noGrp="1"/>
          </p:cNvSpPr>
          <p:nvPr>
            <p:ph type="ftr" sz="quarter" idx="11"/>
          </p:nvPr>
        </p:nvSpPr>
        <p:spPr/>
        <p:txBody>
          <a:bodyPr/>
          <a:lstStyle/>
          <a:p>
            <a:pPr>
              <a:defRPr/>
            </a:pPr>
            <a:r>
              <a:rPr lang="en-US" altLang="de-DE"/>
              <a:t>Fashion DIET</a:t>
            </a:r>
            <a:endParaRPr lang="de-DE" altLang="de-DE"/>
          </a:p>
        </p:txBody>
      </p:sp>
      <p:sp>
        <p:nvSpPr>
          <p:cNvPr id="56325" name="Foliennummernplatzhalter 4">
            <a:extLst>
              <a:ext uri="{FF2B5EF4-FFF2-40B4-BE49-F238E27FC236}">
                <a16:creationId xmlns:a16="http://schemas.microsoft.com/office/drawing/2014/main" id="{BD99F40A-660B-4C20-9AC6-B6937FB3D7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913E96-4401-477F-9EEC-4EF1BBDE381E}" type="slidenum">
              <a:rPr lang="de-DE" altLang="de-DE" smtClean="0">
                <a:solidFill>
                  <a:srgbClr val="898989"/>
                </a:solidFill>
              </a:rPr>
              <a:pPr/>
              <a:t>24</a:t>
            </a:fld>
            <a:endParaRPr lang="de-DE" altLang="de-DE">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62DD52B3-15A9-4659-A51E-A8DBE429C260}"/>
              </a:ext>
            </a:extLst>
          </p:cNvPr>
          <p:cNvSpPr>
            <a:spLocks noGrp="1" noChangeArrowheads="1"/>
          </p:cNvSpPr>
          <p:nvPr>
            <p:ph type="title"/>
          </p:nvPr>
        </p:nvSpPr>
        <p:spPr/>
        <p:txBody>
          <a:bodyPr/>
          <a:lstStyle/>
          <a:p>
            <a:r>
              <a:rPr lang="de-DE" altLang="de-DE"/>
              <a:t>Intention-Behaviour Gap</a:t>
            </a:r>
          </a:p>
        </p:txBody>
      </p:sp>
      <p:sp>
        <p:nvSpPr>
          <p:cNvPr id="58371" name="Inhaltsplatzhalter 2">
            <a:extLst>
              <a:ext uri="{FF2B5EF4-FFF2-40B4-BE49-F238E27FC236}">
                <a16:creationId xmlns:a16="http://schemas.microsoft.com/office/drawing/2014/main" id="{7420469A-F2CB-4996-BE0B-2F3993AAC785}"/>
              </a:ext>
            </a:extLst>
          </p:cNvPr>
          <p:cNvSpPr>
            <a:spLocks noGrp="1" noChangeArrowheads="1"/>
          </p:cNvSpPr>
          <p:nvPr>
            <p:ph idx="1"/>
          </p:nvPr>
        </p:nvSpPr>
        <p:spPr/>
        <p:txBody>
          <a:bodyPr/>
          <a:lstStyle/>
          <a:p>
            <a:r>
              <a:rPr lang="en-US" altLang="de-DE" dirty="0"/>
              <a:t>Intention-behaviour gap refers to the discrepancy between a person’s original behavioural intention and their actual behaviour (Wiedemann, 2021; Bray et al., 2011).</a:t>
            </a:r>
          </a:p>
          <a:p>
            <a:r>
              <a:rPr lang="en-US" altLang="de-DE" dirty="0"/>
              <a:t>In the consumer sector, one refers mainly to the attitude-behaviour gap. Ethically oriented consumers pay attention to environmental aspects, social issues, health effects and animal welfare </a:t>
            </a:r>
            <a:r>
              <a:rPr lang="de-DE" altLang="de-DE" dirty="0"/>
              <a:t>(Wiederhold &amp; Martinez, 2018).</a:t>
            </a:r>
          </a:p>
          <a:p>
            <a:r>
              <a:rPr lang="en-US" altLang="de-DE" dirty="0"/>
              <a:t>Limited financial resources in particular are cited in various studies as arguments of the subjects for clothing consumption contrary to their (ethical) attitude </a:t>
            </a:r>
            <a:r>
              <a:rPr lang="de-DE" altLang="de-DE" dirty="0"/>
              <a:t>(</a:t>
            </a:r>
            <a:r>
              <a:rPr lang="de-DE" altLang="de-DE" dirty="0" err="1"/>
              <a:t>Saricam</a:t>
            </a:r>
            <a:r>
              <a:rPr lang="de-DE" altLang="de-DE" dirty="0"/>
              <a:t> et al., 2017; Sudbury-Riley &amp; </a:t>
            </a:r>
            <a:r>
              <a:rPr lang="de-DE" altLang="de-DE" dirty="0" err="1"/>
              <a:t>Boltner</a:t>
            </a:r>
            <a:r>
              <a:rPr lang="de-DE" altLang="de-DE" dirty="0"/>
              <a:t>, 2010).</a:t>
            </a:r>
          </a:p>
          <a:p>
            <a:endParaRPr lang="de-DE" altLang="de-DE" dirty="0"/>
          </a:p>
        </p:txBody>
      </p:sp>
      <p:sp>
        <p:nvSpPr>
          <p:cNvPr id="4" name="Fußzeilenplatzhalter 3">
            <a:extLst>
              <a:ext uri="{FF2B5EF4-FFF2-40B4-BE49-F238E27FC236}">
                <a16:creationId xmlns:a16="http://schemas.microsoft.com/office/drawing/2014/main" id="{9CF8EC7A-848A-4978-8B15-025E16C0BCF0}"/>
              </a:ext>
            </a:extLst>
          </p:cNvPr>
          <p:cNvSpPr>
            <a:spLocks noGrp="1"/>
          </p:cNvSpPr>
          <p:nvPr>
            <p:ph type="ftr" sz="quarter" idx="11"/>
          </p:nvPr>
        </p:nvSpPr>
        <p:spPr/>
        <p:txBody>
          <a:bodyPr/>
          <a:lstStyle/>
          <a:p>
            <a:pPr>
              <a:defRPr/>
            </a:pPr>
            <a:r>
              <a:rPr lang="en-US" altLang="de-DE"/>
              <a:t>Fashion DIET</a:t>
            </a:r>
            <a:endParaRPr lang="de-DE" altLang="de-DE"/>
          </a:p>
        </p:txBody>
      </p:sp>
      <p:sp>
        <p:nvSpPr>
          <p:cNvPr id="58373" name="Foliennummernplatzhalter 4">
            <a:extLst>
              <a:ext uri="{FF2B5EF4-FFF2-40B4-BE49-F238E27FC236}">
                <a16:creationId xmlns:a16="http://schemas.microsoft.com/office/drawing/2014/main" id="{ABEB1042-B0DD-40CC-B218-36BAAB03B8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3A05C3-01AD-46D7-9C64-5E43419772F0}" type="slidenum">
              <a:rPr lang="de-DE" altLang="de-DE" smtClean="0">
                <a:solidFill>
                  <a:srgbClr val="898989"/>
                </a:solidFill>
              </a:rPr>
              <a:pPr/>
              <a:t>25</a:t>
            </a:fld>
            <a:endParaRPr lang="de-DE" altLang="de-DE">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0F5A1EDE-1374-48E3-9120-FDE157693ECC}"/>
              </a:ext>
            </a:extLst>
          </p:cNvPr>
          <p:cNvSpPr>
            <a:spLocks noGrp="1" noChangeArrowheads="1"/>
          </p:cNvSpPr>
          <p:nvPr>
            <p:ph type="title"/>
          </p:nvPr>
        </p:nvSpPr>
        <p:spPr/>
        <p:txBody>
          <a:bodyPr/>
          <a:lstStyle/>
          <a:p>
            <a:r>
              <a:rPr lang="en-US" altLang="de-DE"/>
              <a:t>Consumer Reasons for the Attitude-Behaviour Gap in the Fashion Sector</a:t>
            </a:r>
            <a:endParaRPr lang="de-DE" altLang="de-DE"/>
          </a:p>
        </p:txBody>
      </p:sp>
      <p:sp>
        <p:nvSpPr>
          <p:cNvPr id="3" name="Inhaltsplatzhalter 2">
            <a:extLst>
              <a:ext uri="{FF2B5EF4-FFF2-40B4-BE49-F238E27FC236}">
                <a16:creationId xmlns:a16="http://schemas.microsoft.com/office/drawing/2014/main" id="{28678677-404B-4396-9ABC-1D91F7E00104}"/>
              </a:ext>
            </a:extLst>
          </p:cNvPr>
          <p:cNvSpPr>
            <a:spLocks noGrp="1"/>
          </p:cNvSpPr>
          <p:nvPr>
            <p:ph idx="1"/>
          </p:nvPr>
        </p:nvSpPr>
        <p:spPr/>
        <p:txBody>
          <a:bodyPr/>
          <a:lstStyle/>
          <a:p>
            <a:pPr marL="0" indent="0">
              <a:buFont typeface="Arial" panose="020B0604020202020204" pitchFamily="34" charset="0"/>
              <a:buNone/>
              <a:defRPr/>
            </a:pPr>
            <a:r>
              <a:rPr lang="en-US" altLang="de-DE" sz="1800" dirty="0"/>
              <a:t>Consumers state the following reasons:</a:t>
            </a:r>
          </a:p>
          <a:p>
            <a:pPr>
              <a:defRPr/>
            </a:pPr>
            <a:r>
              <a:rPr lang="en-US" altLang="de-DE" sz="1600" dirty="0"/>
              <a:t>limited financial resources and the possibility of getting more clothes for the same money, </a:t>
            </a:r>
          </a:p>
          <a:p>
            <a:pPr>
              <a:defRPr/>
            </a:pPr>
            <a:r>
              <a:rPr lang="en-US" altLang="de-DE" sz="1600" dirty="0"/>
              <a:t>not to think about ecological and ethical aspects during the purchase,</a:t>
            </a:r>
          </a:p>
          <a:p>
            <a:pPr>
              <a:defRPr/>
            </a:pPr>
            <a:r>
              <a:rPr lang="en-US" altLang="de-DE" sz="1600" dirty="0"/>
              <a:t>that feelings of guilt only set in after the purchase, </a:t>
            </a:r>
          </a:p>
          <a:p>
            <a:pPr>
              <a:defRPr/>
            </a:pPr>
            <a:r>
              <a:rPr lang="en-US" altLang="de-DE" sz="1600" dirty="0"/>
              <a:t>that there is skepticism about one’s own influence </a:t>
            </a:r>
            <a:r>
              <a:rPr lang="de-DE" altLang="de-DE" sz="1600" dirty="0"/>
              <a:t>(Bray et al., 2011; Wiederhold &amp; Martinez, 2018),</a:t>
            </a:r>
          </a:p>
          <a:p>
            <a:pPr>
              <a:defRPr/>
            </a:pPr>
            <a:r>
              <a:rPr lang="en-US" altLang="de-DE" sz="1600" dirty="0"/>
              <a:t>assumption in the sense of green washing that clothing advertised as sustainable is in fact hardly, if at all, produced more responsibly than conventionally produced clothing </a:t>
            </a:r>
            <a:r>
              <a:rPr lang="de-DE" altLang="de-DE" sz="1600" dirty="0"/>
              <a:t>(Sudbury-Riley &amp; </a:t>
            </a:r>
            <a:r>
              <a:rPr lang="de-DE" altLang="de-DE" sz="1600" dirty="0" err="1"/>
              <a:t>Boltner</a:t>
            </a:r>
            <a:r>
              <a:rPr lang="de-DE" altLang="de-DE" sz="1600" dirty="0"/>
              <a:t>, 2010).</a:t>
            </a:r>
          </a:p>
          <a:p>
            <a:pPr marL="0" indent="0">
              <a:buFont typeface="Arial" panose="020B0604020202020204" pitchFamily="34" charset="0"/>
              <a:buNone/>
              <a:defRPr/>
            </a:pPr>
            <a:r>
              <a:rPr lang="de-DE" altLang="de-DE" sz="1800" dirty="0"/>
              <a:t>Studies confirm that </a:t>
            </a:r>
            <a:r>
              <a:rPr lang="en-US" altLang="de-DE" sz="1800" dirty="0"/>
              <a:t>clothing sustainability is very complex, </a:t>
            </a:r>
            <a:r>
              <a:rPr lang="en-GB" sz="1800" dirty="0"/>
              <a:t>consumers are diverse in their ethical concerns and that clothing is not an altruistic purchase.</a:t>
            </a:r>
            <a:r>
              <a:rPr lang="en-US" altLang="de-DE" sz="1800" dirty="0"/>
              <a:t> (Harris et al., 2016).</a:t>
            </a:r>
          </a:p>
          <a:p>
            <a:pPr marL="0" indent="0">
              <a:buFont typeface="Arial" panose="020B0604020202020204" pitchFamily="34" charset="0"/>
              <a:buNone/>
              <a:defRPr/>
            </a:pPr>
            <a:endParaRPr lang="de-DE" altLang="de-DE" sz="1800" dirty="0"/>
          </a:p>
        </p:txBody>
      </p:sp>
      <p:sp>
        <p:nvSpPr>
          <p:cNvPr id="4" name="Fußzeilenplatzhalter 3">
            <a:extLst>
              <a:ext uri="{FF2B5EF4-FFF2-40B4-BE49-F238E27FC236}">
                <a16:creationId xmlns:a16="http://schemas.microsoft.com/office/drawing/2014/main" id="{8761157C-2BCB-4B94-81D3-0B71425D04DD}"/>
              </a:ext>
            </a:extLst>
          </p:cNvPr>
          <p:cNvSpPr>
            <a:spLocks noGrp="1"/>
          </p:cNvSpPr>
          <p:nvPr>
            <p:ph type="ftr" sz="quarter" idx="11"/>
          </p:nvPr>
        </p:nvSpPr>
        <p:spPr/>
        <p:txBody>
          <a:bodyPr/>
          <a:lstStyle/>
          <a:p>
            <a:pPr>
              <a:defRPr/>
            </a:pPr>
            <a:r>
              <a:rPr lang="en-US" altLang="de-DE"/>
              <a:t>Fashion DIET</a:t>
            </a:r>
            <a:endParaRPr lang="de-DE" altLang="de-DE"/>
          </a:p>
        </p:txBody>
      </p:sp>
      <p:sp>
        <p:nvSpPr>
          <p:cNvPr id="60421" name="Foliennummernplatzhalter 4">
            <a:extLst>
              <a:ext uri="{FF2B5EF4-FFF2-40B4-BE49-F238E27FC236}">
                <a16:creationId xmlns:a16="http://schemas.microsoft.com/office/drawing/2014/main" id="{73C2F11E-5AC8-4CE0-AFC9-D452A8461F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C5C7478-9C12-435E-A380-3D9344A4E111}" type="slidenum">
              <a:rPr lang="de-DE" altLang="de-DE" smtClean="0">
                <a:solidFill>
                  <a:srgbClr val="898989"/>
                </a:solidFill>
              </a:rPr>
              <a:pPr/>
              <a:t>26</a:t>
            </a:fld>
            <a:endParaRPr lang="de-DE" altLang="de-DE">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398A0A1F-59AB-4B98-8861-FC878BD5EDCF}"/>
              </a:ext>
            </a:extLst>
          </p:cNvPr>
          <p:cNvSpPr>
            <a:spLocks noGrp="1" noChangeArrowheads="1"/>
          </p:cNvSpPr>
          <p:nvPr>
            <p:ph type="title"/>
          </p:nvPr>
        </p:nvSpPr>
        <p:spPr/>
        <p:txBody>
          <a:bodyPr/>
          <a:lstStyle/>
          <a:p>
            <a:r>
              <a:rPr lang="en-US" altLang="de-DE"/>
              <a:t>Importance of Sustainability for Purchasing Decisions in the Fashion Market</a:t>
            </a:r>
            <a:endParaRPr lang="de-DE" altLang="de-DE"/>
          </a:p>
        </p:txBody>
      </p:sp>
      <p:sp>
        <p:nvSpPr>
          <p:cNvPr id="62467" name="Inhaltsplatzhalter 2">
            <a:extLst>
              <a:ext uri="{FF2B5EF4-FFF2-40B4-BE49-F238E27FC236}">
                <a16:creationId xmlns:a16="http://schemas.microsoft.com/office/drawing/2014/main" id="{60B5292C-AB8B-40D5-9A1B-FA5B5A0444B2}"/>
              </a:ext>
            </a:extLst>
          </p:cNvPr>
          <p:cNvSpPr>
            <a:spLocks noGrp="1" noChangeArrowheads="1"/>
          </p:cNvSpPr>
          <p:nvPr>
            <p:ph idx="1"/>
          </p:nvPr>
        </p:nvSpPr>
        <p:spPr/>
        <p:txBody>
          <a:bodyPr/>
          <a:lstStyle/>
          <a:p>
            <a:r>
              <a:rPr lang="en-US" altLang="de-DE"/>
              <a:t>Also, according to existing studies, there is an attitude-behaviour gap in the fashion market: Consumers do not seem to act according to their attitude that sustainable clothing is important to them at the time of the purchasing decision (Jacobs et al., 2018; Janz &amp; Dallmann, 2020a, p. 13).</a:t>
            </a:r>
          </a:p>
          <a:p>
            <a:r>
              <a:rPr lang="en-US" altLang="de-DE"/>
              <a:t>Representative panel study (unaided survey) with 2017 consumers in Germany aged 20-80 years, why more consumers do not buy sustainable clothing with the aim of identifying concrete recommendations of action for the fashion industry (Janz &amp; Dallmann, 2020b).</a:t>
            </a:r>
            <a:endParaRPr lang="de-DE" altLang="de-DE"/>
          </a:p>
        </p:txBody>
      </p:sp>
      <p:sp>
        <p:nvSpPr>
          <p:cNvPr id="4" name="Fußzeilenplatzhalter 3">
            <a:extLst>
              <a:ext uri="{FF2B5EF4-FFF2-40B4-BE49-F238E27FC236}">
                <a16:creationId xmlns:a16="http://schemas.microsoft.com/office/drawing/2014/main" id="{0AAAEC6D-4F3D-4ED7-88C9-3A0F959AFBAB}"/>
              </a:ext>
            </a:extLst>
          </p:cNvPr>
          <p:cNvSpPr>
            <a:spLocks noGrp="1"/>
          </p:cNvSpPr>
          <p:nvPr>
            <p:ph type="ftr" sz="quarter" idx="11"/>
          </p:nvPr>
        </p:nvSpPr>
        <p:spPr/>
        <p:txBody>
          <a:bodyPr/>
          <a:lstStyle/>
          <a:p>
            <a:pPr>
              <a:defRPr/>
            </a:pPr>
            <a:r>
              <a:rPr lang="en-US" altLang="de-DE"/>
              <a:t>Fashion DIET</a:t>
            </a:r>
            <a:endParaRPr lang="de-DE" altLang="de-DE"/>
          </a:p>
        </p:txBody>
      </p:sp>
      <p:sp>
        <p:nvSpPr>
          <p:cNvPr id="62469" name="Foliennummernplatzhalter 4">
            <a:extLst>
              <a:ext uri="{FF2B5EF4-FFF2-40B4-BE49-F238E27FC236}">
                <a16:creationId xmlns:a16="http://schemas.microsoft.com/office/drawing/2014/main" id="{9A3BADCF-8A05-491B-9614-EF1CC999E5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93F900-11A6-4C2F-9050-B5E7421309B1}" type="slidenum">
              <a:rPr lang="de-DE" altLang="de-DE" smtClean="0">
                <a:solidFill>
                  <a:srgbClr val="898989"/>
                </a:solidFill>
              </a:rPr>
              <a:pPr/>
              <a:t>27</a:t>
            </a:fld>
            <a:endParaRPr lang="de-DE" altLang="de-DE">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4A7B24BA-7BC2-47EA-AF7F-1A0316B21B1C}"/>
              </a:ext>
            </a:extLst>
          </p:cNvPr>
          <p:cNvSpPr>
            <a:spLocks noGrp="1" noChangeArrowheads="1"/>
          </p:cNvSpPr>
          <p:nvPr>
            <p:ph type="title"/>
          </p:nvPr>
        </p:nvSpPr>
        <p:spPr/>
        <p:txBody>
          <a:bodyPr/>
          <a:lstStyle/>
          <a:p>
            <a:r>
              <a:rPr lang="de-DE" altLang="de-DE"/>
              <a:t>Selected Results</a:t>
            </a:r>
          </a:p>
        </p:txBody>
      </p:sp>
      <p:sp>
        <p:nvSpPr>
          <p:cNvPr id="64515" name="Inhaltsplatzhalter 2">
            <a:extLst>
              <a:ext uri="{FF2B5EF4-FFF2-40B4-BE49-F238E27FC236}">
                <a16:creationId xmlns:a16="http://schemas.microsoft.com/office/drawing/2014/main" id="{C4082ADD-9379-48E9-BE88-5F860AB10058}"/>
              </a:ext>
            </a:extLst>
          </p:cNvPr>
          <p:cNvSpPr>
            <a:spLocks noGrp="1" noChangeArrowheads="1"/>
          </p:cNvSpPr>
          <p:nvPr>
            <p:ph idx="1"/>
          </p:nvPr>
        </p:nvSpPr>
        <p:spPr/>
        <p:txBody>
          <a:bodyPr/>
          <a:lstStyle/>
          <a:p>
            <a:r>
              <a:rPr lang="en-US" altLang="de-DE"/>
              <a:t>15.4% of the respondents often or always choose ecologically sustainable or fairly produced clothing.</a:t>
            </a:r>
          </a:p>
          <a:p>
            <a:r>
              <a:rPr lang="en-US" altLang="de-DE"/>
              <a:t>54.7% answered </a:t>
            </a:r>
            <a:r>
              <a:rPr lang="en-US" altLang="de-DE" i="1"/>
              <a:t>yes</a:t>
            </a:r>
            <a:r>
              <a:rPr lang="en-US" altLang="de-DE"/>
              <a:t> or </a:t>
            </a:r>
            <a:r>
              <a:rPr lang="en-US" altLang="de-DE" i="1"/>
              <a:t>rather</a:t>
            </a:r>
            <a:r>
              <a:rPr lang="en-US" altLang="de-DE"/>
              <a:t> </a:t>
            </a:r>
            <a:r>
              <a:rPr lang="en-US" altLang="de-DE" i="1"/>
              <a:t>yes</a:t>
            </a:r>
            <a:r>
              <a:rPr lang="en-US" altLang="de-DE"/>
              <a:t> to the question whether they plan on buying ecologically and fairly produced clothing more often in the future.</a:t>
            </a:r>
            <a:endParaRPr lang="de-DE" altLang="de-DE"/>
          </a:p>
          <a:p>
            <a:r>
              <a:rPr lang="en-US" altLang="de-DE"/>
              <a:t>In response to the question “Why don't you choose sustainable fashion more often?” …</a:t>
            </a:r>
          </a:p>
          <a:p>
            <a:pPr lvl="1"/>
            <a:r>
              <a:rPr lang="en-US" altLang="de-DE"/>
              <a:t>48% answered:		too expensive,</a:t>
            </a:r>
          </a:p>
          <a:p>
            <a:pPr lvl="1"/>
            <a:r>
              <a:rPr lang="en-US" altLang="de-DE"/>
              <a:t>69.3% answered:	sustainable clothing is not recognisable to them,</a:t>
            </a:r>
          </a:p>
          <a:p>
            <a:pPr lvl="1"/>
            <a:r>
              <a:rPr lang="en-US" altLang="de-DE"/>
              <a:t>28.3% answered:	not enough variety (Janz &amp; Dallmann, 2020a, 2020b).</a:t>
            </a:r>
            <a:endParaRPr lang="de-DE" altLang="de-DE"/>
          </a:p>
        </p:txBody>
      </p:sp>
      <p:sp>
        <p:nvSpPr>
          <p:cNvPr id="4" name="Fußzeilenplatzhalter 3">
            <a:extLst>
              <a:ext uri="{FF2B5EF4-FFF2-40B4-BE49-F238E27FC236}">
                <a16:creationId xmlns:a16="http://schemas.microsoft.com/office/drawing/2014/main" id="{828BC6F4-51A1-4534-8960-EFF05288709F}"/>
              </a:ext>
            </a:extLst>
          </p:cNvPr>
          <p:cNvSpPr>
            <a:spLocks noGrp="1"/>
          </p:cNvSpPr>
          <p:nvPr>
            <p:ph type="ftr" sz="quarter" idx="11"/>
          </p:nvPr>
        </p:nvSpPr>
        <p:spPr/>
        <p:txBody>
          <a:bodyPr/>
          <a:lstStyle/>
          <a:p>
            <a:pPr>
              <a:defRPr/>
            </a:pPr>
            <a:r>
              <a:rPr lang="en-US" altLang="de-DE"/>
              <a:t>Fashion DIET</a:t>
            </a:r>
            <a:endParaRPr lang="de-DE" altLang="de-DE"/>
          </a:p>
        </p:txBody>
      </p:sp>
      <p:sp>
        <p:nvSpPr>
          <p:cNvPr id="64517" name="Foliennummernplatzhalter 4">
            <a:extLst>
              <a:ext uri="{FF2B5EF4-FFF2-40B4-BE49-F238E27FC236}">
                <a16:creationId xmlns:a16="http://schemas.microsoft.com/office/drawing/2014/main" id="{C82D3AAD-B130-4FF2-ABBE-DA6094F0FD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DE320E-98F3-40EA-8F08-A4947670957A}" type="slidenum">
              <a:rPr lang="de-DE" altLang="de-DE" smtClean="0">
                <a:solidFill>
                  <a:srgbClr val="898989"/>
                </a:solidFill>
              </a:rPr>
              <a:pPr/>
              <a:t>28</a:t>
            </a:fld>
            <a:endParaRPr lang="de-DE" altLang="de-DE">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16C86E9F-DAC2-49A3-89C3-8DAE5A887DA6}"/>
              </a:ext>
            </a:extLst>
          </p:cNvPr>
          <p:cNvSpPr>
            <a:spLocks noGrp="1" noChangeArrowheads="1"/>
          </p:cNvSpPr>
          <p:nvPr>
            <p:ph type="title"/>
          </p:nvPr>
        </p:nvSpPr>
        <p:spPr/>
        <p:txBody>
          <a:bodyPr/>
          <a:lstStyle/>
          <a:p>
            <a:r>
              <a:rPr lang="en-US" altLang="de-DE"/>
              <a:t>Importance of Sustainability for Purchasing Decisions in the Fashion Market</a:t>
            </a:r>
            <a:endParaRPr lang="de-DE" altLang="de-DE"/>
          </a:p>
        </p:txBody>
      </p:sp>
      <p:sp>
        <p:nvSpPr>
          <p:cNvPr id="51203" name="Inhaltsplatzhalter 2">
            <a:extLst>
              <a:ext uri="{FF2B5EF4-FFF2-40B4-BE49-F238E27FC236}">
                <a16:creationId xmlns:a16="http://schemas.microsoft.com/office/drawing/2014/main" id="{C8950DD4-913E-46A3-A2CC-3716413BA957}"/>
              </a:ext>
            </a:extLst>
          </p:cNvPr>
          <p:cNvSpPr>
            <a:spLocks noGrp="1" noChangeArrowheads="1"/>
          </p:cNvSpPr>
          <p:nvPr>
            <p:ph idx="1"/>
          </p:nvPr>
        </p:nvSpPr>
        <p:spPr/>
        <p:txBody>
          <a:bodyPr/>
          <a:lstStyle/>
          <a:p>
            <a:pPr>
              <a:defRPr/>
            </a:pPr>
            <a:r>
              <a:rPr lang="en-US" altLang="de-DE" sz="1600" dirty="0"/>
              <a:t>9.1% of the respondents state a criterion related to sustainability in at least one of the top three purchase criteria. The 20-29-year-olds are the largest group with 12.4%. They are also the largest group that would pay more for a pair of jeans produced in an environmentally friendly way, with 29.5%, and for a pair of jeans produced in a fair way, with 18.8%.</a:t>
            </a:r>
          </a:p>
          <a:p>
            <a:pPr>
              <a:defRPr/>
            </a:pPr>
            <a:r>
              <a:rPr lang="en-US" altLang="de-DE" sz="1600" dirty="0"/>
              <a:t>In response to the question "How important are the following decision-making criteria for you when buying clothes?" the following criteria are mentioned in descending order:</a:t>
            </a:r>
          </a:p>
          <a:p>
            <a:pPr marL="685800" lvl="1" indent="-342900">
              <a:buFont typeface="Calibri Light" panose="020F0302020204030204" pitchFamily="34" charset="0"/>
              <a:buAutoNum type="arabicPeriod"/>
              <a:defRPr/>
            </a:pPr>
            <a:r>
              <a:rPr lang="de-DE" altLang="de-DE" sz="1400" dirty="0"/>
              <a:t>fit and </a:t>
            </a:r>
            <a:r>
              <a:rPr lang="de-DE" altLang="de-DE" sz="1400" dirty="0" err="1"/>
              <a:t>comfort</a:t>
            </a:r>
            <a:r>
              <a:rPr lang="de-DE" altLang="de-DE" sz="1400" dirty="0"/>
              <a:t> </a:t>
            </a:r>
          </a:p>
          <a:p>
            <a:pPr marL="685800" lvl="1" indent="-342900">
              <a:buFont typeface="Calibri Light" panose="020F0302020204030204" pitchFamily="34" charset="0"/>
              <a:buAutoNum type="arabicPeriod"/>
              <a:defRPr/>
            </a:pPr>
            <a:r>
              <a:rPr lang="en-US" altLang="de-DE" sz="1400" dirty="0"/>
              <a:t>quality and durability</a:t>
            </a:r>
          </a:p>
          <a:p>
            <a:pPr marL="685800" lvl="1" indent="-342900">
              <a:buFont typeface="Calibri Light" panose="020F0302020204030204" pitchFamily="34" charset="0"/>
              <a:buAutoNum type="arabicPeriod"/>
              <a:defRPr/>
            </a:pPr>
            <a:r>
              <a:rPr lang="en-US" altLang="de-DE" sz="1400" dirty="0"/>
              <a:t>price</a:t>
            </a:r>
          </a:p>
          <a:p>
            <a:pPr marL="685800" lvl="1" indent="-342900">
              <a:buFont typeface="Calibri Light" panose="020F0302020204030204" pitchFamily="34" charset="0"/>
              <a:buAutoNum type="arabicPeriod"/>
              <a:defRPr/>
            </a:pPr>
            <a:r>
              <a:rPr lang="en-US" altLang="de-DE" sz="1400" dirty="0"/>
              <a:t>design or style </a:t>
            </a:r>
          </a:p>
          <a:p>
            <a:pPr marL="685800" lvl="1" indent="-342900">
              <a:buFont typeface="Calibri Light" panose="020F0302020204030204" pitchFamily="34" charset="0"/>
              <a:buAutoNum type="arabicPeriod"/>
              <a:defRPr/>
            </a:pPr>
            <a:r>
              <a:rPr lang="en-US" altLang="de-DE" sz="1400" dirty="0"/>
              <a:t>environmentally friendly production (48.7%, of which 16.8% important, 31.9% rather important)</a:t>
            </a:r>
          </a:p>
          <a:p>
            <a:pPr marL="685800" lvl="1" indent="-342900">
              <a:buFont typeface="Calibri Light" panose="020F0302020204030204" pitchFamily="34" charset="0"/>
              <a:buAutoNum type="arabicPeriod"/>
              <a:defRPr/>
            </a:pPr>
            <a:r>
              <a:rPr lang="en-US" altLang="de-DE" sz="1400" dirty="0"/>
              <a:t>fair production (47.0%, of which 16.9% important, 30.1% rather important)</a:t>
            </a:r>
          </a:p>
          <a:p>
            <a:pPr marL="685800" lvl="1" indent="-342900">
              <a:buFont typeface="Calibri Light" panose="020F0302020204030204" pitchFamily="34" charset="0"/>
              <a:buAutoNum type="arabicPeriod"/>
              <a:defRPr/>
            </a:pPr>
            <a:r>
              <a:rPr lang="en-US" altLang="de-DE" sz="1400" dirty="0"/>
              <a:t>the brand (</a:t>
            </a:r>
            <a:r>
              <a:rPr lang="en-US" altLang="de-DE" sz="1400" dirty="0" err="1"/>
              <a:t>Janz</a:t>
            </a:r>
            <a:r>
              <a:rPr lang="en-US" altLang="de-DE" sz="1400" dirty="0"/>
              <a:t> &amp; </a:t>
            </a:r>
            <a:r>
              <a:rPr lang="en-US" altLang="de-DE" sz="1400" dirty="0" err="1"/>
              <a:t>Dallmann</a:t>
            </a:r>
            <a:r>
              <a:rPr lang="en-US" altLang="de-DE" sz="1400" dirty="0"/>
              <a:t>, 2020a, 2020b)</a:t>
            </a:r>
          </a:p>
          <a:p>
            <a:pPr marL="342900" lvl="1" indent="0">
              <a:buFont typeface="Arial" panose="020B0604020202020204" pitchFamily="34" charset="0"/>
              <a:buNone/>
              <a:defRPr/>
            </a:pPr>
            <a:endParaRPr lang="en-US" altLang="de-DE" sz="1400" dirty="0"/>
          </a:p>
        </p:txBody>
      </p:sp>
      <p:sp>
        <p:nvSpPr>
          <p:cNvPr id="4" name="Fußzeilenplatzhalter 3">
            <a:extLst>
              <a:ext uri="{FF2B5EF4-FFF2-40B4-BE49-F238E27FC236}">
                <a16:creationId xmlns:a16="http://schemas.microsoft.com/office/drawing/2014/main" id="{321338DE-A793-42F6-B8F2-5064303F02FA}"/>
              </a:ext>
            </a:extLst>
          </p:cNvPr>
          <p:cNvSpPr>
            <a:spLocks noGrp="1"/>
          </p:cNvSpPr>
          <p:nvPr>
            <p:ph type="ftr" sz="quarter" idx="11"/>
          </p:nvPr>
        </p:nvSpPr>
        <p:spPr/>
        <p:txBody>
          <a:bodyPr/>
          <a:lstStyle/>
          <a:p>
            <a:pPr>
              <a:defRPr/>
            </a:pPr>
            <a:r>
              <a:rPr lang="en-US" altLang="de-DE"/>
              <a:t>Fashion DIET</a:t>
            </a:r>
            <a:endParaRPr lang="de-DE" altLang="de-DE"/>
          </a:p>
        </p:txBody>
      </p:sp>
      <p:sp>
        <p:nvSpPr>
          <p:cNvPr id="65541" name="Foliennummernplatzhalter 4">
            <a:extLst>
              <a:ext uri="{FF2B5EF4-FFF2-40B4-BE49-F238E27FC236}">
                <a16:creationId xmlns:a16="http://schemas.microsoft.com/office/drawing/2014/main" id="{60628D71-4763-42AA-9DF6-3AE6F57F2B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286FA-835C-44B8-8C98-5BBEA1A3BF8E}" type="slidenum">
              <a:rPr lang="de-DE" altLang="de-DE" smtClean="0">
                <a:solidFill>
                  <a:srgbClr val="898989"/>
                </a:solidFill>
              </a:rPr>
              <a:pPr/>
              <a:t>29</a:t>
            </a:fld>
            <a:endParaRPr lang="de-DE" altLang="de-DE">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E79A331C-B0B1-4BCA-BCD5-7A02FFBD7567}"/>
              </a:ext>
            </a:extLst>
          </p:cNvPr>
          <p:cNvSpPr>
            <a:spLocks noGrp="1" noChangeArrowheads="1"/>
          </p:cNvSpPr>
          <p:nvPr>
            <p:ph type="title"/>
          </p:nvPr>
        </p:nvSpPr>
        <p:spPr/>
        <p:txBody>
          <a:bodyPr/>
          <a:lstStyle/>
          <a:p>
            <a:r>
              <a:rPr lang="de-DE" altLang="de-DE"/>
              <a:t>Sustainable Consumption as Educational Challenge</a:t>
            </a:r>
          </a:p>
        </p:txBody>
      </p:sp>
      <p:sp>
        <p:nvSpPr>
          <p:cNvPr id="16387" name="Inhaltsplatzhalter 2">
            <a:extLst>
              <a:ext uri="{FF2B5EF4-FFF2-40B4-BE49-F238E27FC236}">
                <a16:creationId xmlns:a16="http://schemas.microsoft.com/office/drawing/2014/main" id="{E81F0E1A-642A-41E4-BD58-C033B6D2EFF6}"/>
              </a:ext>
            </a:extLst>
          </p:cNvPr>
          <p:cNvSpPr>
            <a:spLocks noGrp="1" noChangeArrowheads="1"/>
          </p:cNvSpPr>
          <p:nvPr>
            <p:ph idx="1"/>
          </p:nvPr>
        </p:nvSpPr>
        <p:spPr/>
        <p:txBody>
          <a:bodyPr/>
          <a:lstStyle/>
          <a:p>
            <a:r>
              <a:rPr lang="en-US" altLang="de-DE" sz="1800" dirty="0"/>
              <a:t>Today consumption is considered a key driver of environmental change (Wilk, 2002) as consumer goods cause global pressure that has accumulated during their production, usage and disposal. Furthermore, consumption and the resulting human demand on the environment are unequally distributed. (</a:t>
            </a:r>
            <a:r>
              <a:rPr lang="en-US" altLang="de-DE" sz="1800" dirty="0" err="1"/>
              <a:t>Adomßent</a:t>
            </a:r>
            <a:r>
              <a:rPr lang="en-US" altLang="de-DE" sz="1800" dirty="0"/>
              <a:t> et al., 2014).</a:t>
            </a:r>
          </a:p>
          <a:p>
            <a:r>
              <a:rPr lang="en-US" altLang="de-DE" sz="1800" dirty="0"/>
              <a:t>During the UN Conference on Environment and Development, known as the Earth Summit in Rio de Janeiro in 1992, the world leaders agreed on action to change what they identified as unsustainable patterns of production and consumption. (</a:t>
            </a:r>
            <a:r>
              <a:rPr lang="en-US" altLang="de-DE" sz="1800" dirty="0" err="1"/>
              <a:t>Quental</a:t>
            </a:r>
            <a:r>
              <a:rPr lang="en-US" altLang="de-DE" sz="1800" dirty="0"/>
              <a:t> et al., 2011).</a:t>
            </a:r>
          </a:p>
          <a:p>
            <a:r>
              <a:rPr lang="de-DE" altLang="de-DE" sz="1800" dirty="0" err="1"/>
              <a:t>Recent</a:t>
            </a:r>
            <a:r>
              <a:rPr lang="de-DE" altLang="de-DE" sz="1800" dirty="0"/>
              <a:t> </a:t>
            </a:r>
            <a:r>
              <a:rPr lang="de-DE" altLang="de-DE" sz="1800" dirty="0" err="1"/>
              <a:t>studies</a:t>
            </a:r>
            <a:r>
              <a:rPr lang="de-DE" altLang="de-DE" sz="1800" dirty="0"/>
              <a:t> </a:t>
            </a:r>
            <a:r>
              <a:rPr lang="de-DE" altLang="de-DE" sz="1800" dirty="0" err="1"/>
              <a:t>estimate</a:t>
            </a:r>
            <a:r>
              <a:rPr lang="de-DE" altLang="de-DE" sz="1800" dirty="0"/>
              <a:t> that </a:t>
            </a:r>
            <a:r>
              <a:rPr lang="en-US" altLang="de-DE" sz="1800" dirty="0"/>
              <a:t>in 2050 we will be facing a world economy four times larger than today with about twice as much energy use, unless the prevailing extremely short-term political and economic models are abandoned. (OECD, 2012; Randers, 2012).</a:t>
            </a:r>
            <a:endParaRPr lang="de-DE" altLang="de-DE" sz="1800" dirty="0"/>
          </a:p>
        </p:txBody>
      </p:sp>
      <p:sp>
        <p:nvSpPr>
          <p:cNvPr id="4" name="Fußzeilenplatzhalter 3">
            <a:extLst>
              <a:ext uri="{FF2B5EF4-FFF2-40B4-BE49-F238E27FC236}">
                <a16:creationId xmlns:a16="http://schemas.microsoft.com/office/drawing/2014/main" id="{4C9A28EB-EBD2-4783-BECD-664F4BA4E399}"/>
              </a:ext>
            </a:extLst>
          </p:cNvPr>
          <p:cNvSpPr>
            <a:spLocks noGrp="1"/>
          </p:cNvSpPr>
          <p:nvPr>
            <p:ph type="ftr" sz="quarter" idx="11"/>
          </p:nvPr>
        </p:nvSpPr>
        <p:spPr/>
        <p:txBody>
          <a:bodyPr/>
          <a:lstStyle/>
          <a:p>
            <a:pPr>
              <a:defRPr/>
            </a:pPr>
            <a:r>
              <a:rPr lang="en-US" altLang="de-DE"/>
              <a:t>Fashion DIET</a:t>
            </a:r>
            <a:endParaRPr lang="de-DE" altLang="de-DE"/>
          </a:p>
        </p:txBody>
      </p:sp>
      <p:sp>
        <p:nvSpPr>
          <p:cNvPr id="16389" name="Foliennummernplatzhalter 4">
            <a:extLst>
              <a:ext uri="{FF2B5EF4-FFF2-40B4-BE49-F238E27FC236}">
                <a16:creationId xmlns:a16="http://schemas.microsoft.com/office/drawing/2014/main" id="{99845424-1D60-4856-9A12-0FBD7FD10B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511AED1-372F-4109-8282-800BECF0F01D}" type="slidenum">
              <a:rPr lang="de-DE" altLang="de-DE" smtClean="0">
                <a:solidFill>
                  <a:srgbClr val="898989"/>
                </a:solidFill>
              </a:rPr>
              <a:pPr/>
              <a:t>3</a:t>
            </a:fld>
            <a:endParaRPr lang="de-DE" altLang="de-DE">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AE95E7EE-DF7E-44E8-91E6-E037FD2D3F3D}"/>
              </a:ext>
            </a:extLst>
          </p:cNvPr>
          <p:cNvSpPr>
            <a:spLocks noGrp="1" noChangeArrowheads="1"/>
          </p:cNvSpPr>
          <p:nvPr>
            <p:ph type="title"/>
          </p:nvPr>
        </p:nvSpPr>
        <p:spPr/>
        <p:txBody>
          <a:bodyPr/>
          <a:lstStyle/>
          <a:p>
            <a:r>
              <a:rPr lang="en-US" altLang="de-DE"/>
              <a:t>Derived Recommendations for Action by the Fashion Industry and Conclusion</a:t>
            </a:r>
            <a:endParaRPr lang="de-DE" altLang="de-DE"/>
          </a:p>
        </p:txBody>
      </p:sp>
      <p:sp>
        <p:nvSpPr>
          <p:cNvPr id="68611" name="Inhaltsplatzhalter 2">
            <a:extLst>
              <a:ext uri="{FF2B5EF4-FFF2-40B4-BE49-F238E27FC236}">
                <a16:creationId xmlns:a16="http://schemas.microsoft.com/office/drawing/2014/main" id="{F23A6036-1A4C-454D-B151-E2956150E09A}"/>
              </a:ext>
            </a:extLst>
          </p:cNvPr>
          <p:cNvSpPr>
            <a:spLocks noGrp="1" noChangeArrowheads="1"/>
          </p:cNvSpPr>
          <p:nvPr>
            <p:ph idx="1"/>
          </p:nvPr>
        </p:nvSpPr>
        <p:spPr>
          <a:xfrm>
            <a:off x="628650" y="1635125"/>
            <a:ext cx="7886700" cy="2997200"/>
          </a:xfrm>
        </p:spPr>
        <p:txBody>
          <a:bodyPr/>
          <a:lstStyle/>
          <a:p>
            <a:pPr>
              <a:defRPr/>
            </a:pPr>
            <a:r>
              <a:rPr lang="en-US" altLang="de-DE" sz="1800" dirty="0"/>
              <a:t>Make sustainable fashion visible in sales.</a:t>
            </a:r>
          </a:p>
          <a:p>
            <a:pPr>
              <a:defRPr/>
            </a:pPr>
            <a:r>
              <a:rPr lang="en-US" altLang="de-DE" sz="1800" dirty="0"/>
              <a:t>Inform your consumers better.</a:t>
            </a:r>
          </a:p>
          <a:p>
            <a:pPr>
              <a:defRPr/>
            </a:pPr>
            <a:r>
              <a:rPr lang="en-US" altLang="de-DE" sz="1800" dirty="0"/>
              <a:t>Create desire through stronger communicative engagement of high-end fashion brands.</a:t>
            </a:r>
          </a:p>
          <a:p>
            <a:pPr>
              <a:defRPr/>
            </a:pPr>
            <a:r>
              <a:rPr lang="en-US" altLang="de-DE" sz="1800" dirty="0"/>
              <a:t>Build trust through transparency.</a:t>
            </a:r>
          </a:p>
          <a:p>
            <a:pPr>
              <a:defRPr/>
            </a:pPr>
            <a:r>
              <a:rPr lang="en-US" altLang="de-DE" sz="1800" dirty="0"/>
              <a:t>Increase transparency through simple and informative product labelling. (</a:t>
            </a:r>
            <a:r>
              <a:rPr lang="en-US" altLang="de-DE" sz="1800" dirty="0" err="1"/>
              <a:t>Janz</a:t>
            </a:r>
            <a:r>
              <a:rPr lang="en-US" altLang="de-DE" sz="1800" dirty="0"/>
              <a:t> &amp; </a:t>
            </a:r>
            <a:r>
              <a:rPr lang="en-US" altLang="de-DE" sz="1800" dirty="0" err="1"/>
              <a:t>Dallmann</a:t>
            </a:r>
            <a:r>
              <a:rPr lang="en-US" altLang="de-DE" sz="1800" dirty="0"/>
              <a:t>, 2020a).</a:t>
            </a:r>
          </a:p>
          <a:p>
            <a:pPr marL="0" indent="0">
              <a:buFont typeface="Arial" panose="020B0604020202020204" pitchFamily="34" charset="0"/>
              <a:buNone/>
              <a:defRPr/>
            </a:pPr>
            <a:r>
              <a:rPr lang="en-US" altLang="de-DE" sz="1800" dirty="0"/>
              <a:t>Conclusion: It is mainly the younger consumers in this study as well as in other studies who are receptive to sustainable fashion. The question is how to reach them through a sustainable oriented consumer education.</a:t>
            </a:r>
            <a:endParaRPr lang="de-DE" altLang="de-DE" sz="1800" dirty="0"/>
          </a:p>
        </p:txBody>
      </p:sp>
      <p:sp>
        <p:nvSpPr>
          <p:cNvPr id="4" name="Fußzeilenplatzhalter 3">
            <a:extLst>
              <a:ext uri="{FF2B5EF4-FFF2-40B4-BE49-F238E27FC236}">
                <a16:creationId xmlns:a16="http://schemas.microsoft.com/office/drawing/2014/main" id="{34604058-27F5-48C5-934E-BF58AD4A186C}"/>
              </a:ext>
            </a:extLst>
          </p:cNvPr>
          <p:cNvSpPr>
            <a:spLocks noGrp="1"/>
          </p:cNvSpPr>
          <p:nvPr>
            <p:ph type="ftr" sz="quarter" idx="11"/>
          </p:nvPr>
        </p:nvSpPr>
        <p:spPr/>
        <p:txBody>
          <a:bodyPr/>
          <a:lstStyle/>
          <a:p>
            <a:pPr>
              <a:defRPr/>
            </a:pPr>
            <a:r>
              <a:rPr lang="en-US" altLang="de-DE"/>
              <a:t>Fashion DIET</a:t>
            </a:r>
            <a:endParaRPr lang="de-DE" altLang="de-DE"/>
          </a:p>
        </p:txBody>
      </p:sp>
      <p:sp>
        <p:nvSpPr>
          <p:cNvPr id="66565" name="Foliennummernplatzhalter 4">
            <a:extLst>
              <a:ext uri="{FF2B5EF4-FFF2-40B4-BE49-F238E27FC236}">
                <a16:creationId xmlns:a16="http://schemas.microsoft.com/office/drawing/2014/main" id="{0BA1CBA6-19E7-4E9A-AD3B-3063C38819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3F8A1E-7860-4118-BC94-BDAE49662702}" type="slidenum">
              <a:rPr lang="de-DE" altLang="de-DE" smtClean="0">
                <a:solidFill>
                  <a:srgbClr val="898989"/>
                </a:solidFill>
              </a:rPr>
              <a:pPr/>
              <a:t>30</a:t>
            </a:fld>
            <a:endParaRPr lang="de-DE" altLang="de-DE">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7F7EFC04-5015-4D39-8F76-0B3F7EE10006}"/>
              </a:ext>
            </a:extLst>
          </p:cNvPr>
          <p:cNvSpPr>
            <a:spLocks noGrp="1" noChangeArrowheads="1"/>
          </p:cNvSpPr>
          <p:nvPr>
            <p:ph type="title"/>
          </p:nvPr>
        </p:nvSpPr>
        <p:spPr/>
        <p:txBody>
          <a:bodyPr/>
          <a:lstStyle/>
          <a:p>
            <a:r>
              <a:rPr lang="de-DE" altLang="de-DE"/>
              <a:t>Development of Assessment Competence</a:t>
            </a:r>
          </a:p>
        </p:txBody>
      </p:sp>
      <p:sp>
        <p:nvSpPr>
          <p:cNvPr id="68611" name="Inhaltsplatzhalter 2">
            <a:extLst>
              <a:ext uri="{FF2B5EF4-FFF2-40B4-BE49-F238E27FC236}">
                <a16:creationId xmlns:a16="http://schemas.microsoft.com/office/drawing/2014/main" id="{45728B39-F854-403A-A87E-D9FD7C6671D9}"/>
              </a:ext>
            </a:extLst>
          </p:cNvPr>
          <p:cNvSpPr>
            <a:spLocks noGrp="1" noChangeArrowheads="1"/>
          </p:cNvSpPr>
          <p:nvPr>
            <p:ph idx="1"/>
          </p:nvPr>
        </p:nvSpPr>
        <p:spPr/>
        <p:txBody>
          <a:bodyPr/>
          <a:lstStyle/>
          <a:p>
            <a:r>
              <a:rPr lang="en-US" altLang="de-DE" sz="1800" dirty="0"/>
              <a:t>Through consumer education, students should be enabled to make well-founded and reflected consumption decisions. (Ministry of Education and Cultural Affairs, Youth and Sport Baden-Württemberg, 2016).</a:t>
            </a:r>
          </a:p>
          <a:p>
            <a:r>
              <a:rPr lang="en-US" altLang="de-DE" sz="1800" dirty="0"/>
              <a:t>In order to participate competently in the social discourse on sustainable development and to be able to make well-founded and systematic decisions in complex, consumption-related situations, taking into account various options for action. (Göttingen model by Eggert &amp; Bögeholz, 2006).</a:t>
            </a:r>
          </a:p>
          <a:p>
            <a:r>
              <a:rPr lang="en-US" altLang="de-DE" sz="1800" dirty="0"/>
              <a:t>Decision-making processes (Ratcliffe, 1997) must be developed and thus evaluation skills – so-called assessment competence – must be acquired by means of decision-making strategies. (Eggert &amp; Bögeholz, 2009). </a:t>
            </a:r>
            <a:endParaRPr lang="de-DE" altLang="de-DE" sz="1800" dirty="0"/>
          </a:p>
        </p:txBody>
      </p:sp>
      <p:sp>
        <p:nvSpPr>
          <p:cNvPr id="4" name="Fußzeilenplatzhalter 3">
            <a:extLst>
              <a:ext uri="{FF2B5EF4-FFF2-40B4-BE49-F238E27FC236}">
                <a16:creationId xmlns:a16="http://schemas.microsoft.com/office/drawing/2014/main" id="{1FF185E9-0C4A-4FDA-ABDA-5281AA177D16}"/>
              </a:ext>
            </a:extLst>
          </p:cNvPr>
          <p:cNvSpPr>
            <a:spLocks noGrp="1"/>
          </p:cNvSpPr>
          <p:nvPr>
            <p:ph type="ftr" sz="quarter" idx="11"/>
          </p:nvPr>
        </p:nvSpPr>
        <p:spPr/>
        <p:txBody>
          <a:bodyPr/>
          <a:lstStyle/>
          <a:p>
            <a:pPr>
              <a:defRPr/>
            </a:pPr>
            <a:r>
              <a:rPr lang="en-US" altLang="de-DE"/>
              <a:t>Fashion DIET</a:t>
            </a:r>
            <a:endParaRPr lang="de-DE" altLang="de-DE"/>
          </a:p>
        </p:txBody>
      </p:sp>
      <p:sp>
        <p:nvSpPr>
          <p:cNvPr id="68613" name="Foliennummernplatzhalter 4">
            <a:extLst>
              <a:ext uri="{FF2B5EF4-FFF2-40B4-BE49-F238E27FC236}">
                <a16:creationId xmlns:a16="http://schemas.microsoft.com/office/drawing/2014/main" id="{0F51ED94-1823-4185-BA66-3DB639B12E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E1EFD5-C3E1-49F5-BFBB-08B710FE153A}" type="slidenum">
              <a:rPr lang="de-DE" altLang="de-DE" smtClean="0">
                <a:solidFill>
                  <a:srgbClr val="898989"/>
                </a:solidFill>
              </a:rPr>
              <a:pPr/>
              <a:t>31</a:t>
            </a:fld>
            <a:endParaRPr lang="de-DE" altLang="de-DE">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B8B9B0B9-472B-4898-AC2D-BE69CA56D9F5}"/>
              </a:ext>
            </a:extLst>
          </p:cNvPr>
          <p:cNvSpPr>
            <a:spLocks noGrp="1" noChangeArrowheads="1"/>
          </p:cNvSpPr>
          <p:nvPr>
            <p:ph type="title"/>
          </p:nvPr>
        </p:nvSpPr>
        <p:spPr/>
        <p:txBody>
          <a:bodyPr/>
          <a:lstStyle/>
          <a:p>
            <a:r>
              <a:rPr lang="en-US" altLang="de-DE" sz="3600"/>
              <a:t>Quality Aspects for Textiles and Clothing</a:t>
            </a:r>
            <a:endParaRPr lang="de-DE" altLang="de-DE"/>
          </a:p>
        </p:txBody>
      </p:sp>
      <p:sp>
        <p:nvSpPr>
          <p:cNvPr id="70659" name="Inhaltsplatzhalter 2">
            <a:extLst>
              <a:ext uri="{FF2B5EF4-FFF2-40B4-BE49-F238E27FC236}">
                <a16:creationId xmlns:a16="http://schemas.microsoft.com/office/drawing/2014/main" id="{1A92A391-40A3-4CE5-9CA7-5F2FF696C276}"/>
              </a:ext>
            </a:extLst>
          </p:cNvPr>
          <p:cNvSpPr>
            <a:spLocks noGrp="1" noChangeArrowheads="1"/>
          </p:cNvSpPr>
          <p:nvPr>
            <p:ph idx="1"/>
          </p:nvPr>
        </p:nvSpPr>
        <p:spPr/>
        <p:txBody>
          <a:bodyPr/>
          <a:lstStyle/>
          <a:p>
            <a:r>
              <a:rPr lang="en-US" altLang="de-DE" sz="1800"/>
              <a:t>Quality is understood to be the totality of the properties and characteristics of a product, activity or service that are geared to its intended use, including its reliability and safety in use. Good quality is to be equated with the fulfilment of expectations during use.</a:t>
            </a:r>
          </a:p>
          <a:p>
            <a:r>
              <a:rPr lang="en-US" altLang="de-DE" sz="1800"/>
              <a:t>The definition of quality as “fitness for use” makes it clear that the qualitative demands made by consumers are ultimately the measure of all things. While functional and fashion criteria are given a high priority for clothing, health, ecological and social aspects have been ignored for a long time.</a:t>
            </a:r>
          </a:p>
          <a:p>
            <a:r>
              <a:rPr lang="en-US" altLang="de-DE" sz="1800"/>
              <a:t>Health aspects came into the discussion in the course of the establishment of clothing physiology as a scientific discipline on the function of clothing from the 1960s onwards. In the early 90s, ecological aspects increasingly found their way into the textile and clothing sector, followed by social criteria in the sense of eco-fair fashion. (Grundmeier, 2020, pp. 13-14).</a:t>
            </a:r>
            <a:endParaRPr lang="de-DE" altLang="de-DE" sz="1800"/>
          </a:p>
        </p:txBody>
      </p:sp>
      <p:sp>
        <p:nvSpPr>
          <p:cNvPr id="4" name="Fußzeilenplatzhalter 3">
            <a:extLst>
              <a:ext uri="{FF2B5EF4-FFF2-40B4-BE49-F238E27FC236}">
                <a16:creationId xmlns:a16="http://schemas.microsoft.com/office/drawing/2014/main" id="{ABAB7765-3D9E-49C0-8C98-351AE1895DBF}"/>
              </a:ext>
            </a:extLst>
          </p:cNvPr>
          <p:cNvSpPr>
            <a:spLocks noGrp="1"/>
          </p:cNvSpPr>
          <p:nvPr>
            <p:ph type="ftr" sz="quarter" idx="11"/>
          </p:nvPr>
        </p:nvSpPr>
        <p:spPr/>
        <p:txBody>
          <a:bodyPr/>
          <a:lstStyle/>
          <a:p>
            <a:pPr>
              <a:defRPr/>
            </a:pPr>
            <a:r>
              <a:rPr lang="en-US" altLang="de-DE"/>
              <a:t>Fashion DIET</a:t>
            </a:r>
            <a:endParaRPr lang="de-DE" altLang="de-DE"/>
          </a:p>
        </p:txBody>
      </p:sp>
      <p:sp>
        <p:nvSpPr>
          <p:cNvPr id="70661" name="Foliennummernplatzhalter 4">
            <a:extLst>
              <a:ext uri="{FF2B5EF4-FFF2-40B4-BE49-F238E27FC236}">
                <a16:creationId xmlns:a16="http://schemas.microsoft.com/office/drawing/2014/main" id="{7AC1FA0B-993C-4AEF-AEA8-CECD190007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745C7B-BDFB-4182-8B1F-015327595709}" type="slidenum">
              <a:rPr lang="de-DE" altLang="de-DE" smtClean="0">
                <a:solidFill>
                  <a:srgbClr val="898989"/>
                </a:solidFill>
              </a:rPr>
              <a:pPr/>
              <a:t>32</a:t>
            </a:fld>
            <a:endParaRPr lang="de-DE" altLang="de-DE">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5A3BD0C4-6C33-4784-82D9-22E2AE9D0E18}"/>
              </a:ext>
            </a:extLst>
          </p:cNvPr>
          <p:cNvSpPr>
            <a:spLocks noGrp="1" noChangeArrowheads="1"/>
          </p:cNvSpPr>
          <p:nvPr>
            <p:ph type="title"/>
          </p:nvPr>
        </p:nvSpPr>
        <p:spPr/>
        <p:txBody>
          <a:bodyPr/>
          <a:lstStyle/>
          <a:p>
            <a:r>
              <a:rPr lang="en-US" altLang="de-DE" i="1"/>
              <a:t>Quality Circle </a:t>
            </a:r>
            <a:r>
              <a:rPr lang="en-US" altLang="de-DE"/>
              <a:t>Fashion and Textile</a:t>
            </a:r>
            <a:endParaRPr lang="de-DE" altLang="de-DE"/>
          </a:p>
        </p:txBody>
      </p:sp>
      <p:sp>
        <p:nvSpPr>
          <p:cNvPr id="72707" name="Inhaltsplatzhalter 2">
            <a:extLst>
              <a:ext uri="{FF2B5EF4-FFF2-40B4-BE49-F238E27FC236}">
                <a16:creationId xmlns:a16="http://schemas.microsoft.com/office/drawing/2014/main" id="{D76FDD61-8170-48B5-B9FA-C28FD5498143}"/>
              </a:ext>
            </a:extLst>
          </p:cNvPr>
          <p:cNvSpPr>
            <a:spLocks noGrp="1" noChangeArrowheads="1"/>
          </p:cNvSpPr>
          <p:nvPr>
            <p:ph idx="1"/>
          </p:nvPr>
        </p:nvSpPr>
        <p:spPr/>
        <p:txBody>
          <a:bodyPr/>
          <a:lstStyle/>
          <a:p>
            <a:r>
              <a:rPr lang="en-US" altLang="de-DE"/>
              <a:t>The quality circle represents a segmented matrix for making systematic and well-founded decisions in complex situations in the fashion and accessories consumption segment in the spirit of sustainable development.</a:t>
            </a:r>
          </a:p>
          <a:p>
            <a:r>
              <a:rPr lang="en-US" altLang="de-DE"/>
              <a:t>Its structure is based on the </a:t>
            </a:r>
            <a:r>
              <a:rPr lang="en-US" altLang="de-DE" i="1"/>
              <a:t>Zielmat</a:t>
            </a:r>
            <a:r>
              <a:rPr lang="en-US" altLang="de-DE"/>
              <a:t> (Meisert, 2018), a tool for structuring assessment processes, which originates from research in biology didactics.</a:t>
            </a:r>
          </a:p>
          <a:p>
            <a:r>
              <a:rPr lang="en-US" altLang="de-DE" i="1"/>
              <a:t>Zielmat</a:t>
            </a:r>
            <a:r>
              <a:rPr lang="en-US" altLang="de-DE"/>
              <a:t> is a structuring tool with eight segments for bioethical evaluation processes in the context of ESD. </a:t>
            </a:r>
            <a:endParaRPr lang="de-DE" altLang="de-DE"/>
          </a:p>
        </p:txBody>
      </p:sp>
      <p:sp>
        <p:nvSpPr>
          <p:cNvPr id="4" name="Fußzeilenplatzhalter 3">
            <a:extLst>
              <a:ext uri="{FF2B5EF4-FFF2-40B4-BE49-F238E27FC236}">
                <a16:creationId xmlns:a16="http://schemas.microsoft.com/office/drawing/2014/main" id="{AB0D6F19-0D6C-42FE-B1CA-3181D4E2F850}"/>
              </a:ext>
            </a:extLst>
          </p:cNvPr>
          <p:cNvSpPr>
            <a:spLocks noGrp="1"/>
          </p:cNvSpPr>
          <p:nvPr>
            <p:ph type="ftr" sz="quarter" idx="11"/>
          </p:nvPr>
        </p:nvSpPr>
        <p:spPr/>
        <p:txBody>
          <a:bodyPr/>
          <a:lstStyle/>
          <a:p>
            <a:pPr>
              <a:defRPr/>
            </a:pPr>
            <a:r>
              <a:rPr lang="en-US" altLang="de-DE"/>
              <a:t>Fashion DIET</a:t>
            </a:r>
            <a:endParaRPr lang="de-DE" altLang="de-DE"/>
          </a:p>
        </p:txBody>
      </p:sp>
      <p:sp>
        <p:nvSpPr>
          <p:cNvPr id="72709" name="Foliennummernplatzhalter 4">
            <a:extLst>
              <a:ext uri="{FF2B5EF4-FFF2-40B4-BE49-F238E27FC236}">
                <a16:creationId xmlns:a16="http://schemas.microsoft.com/office/drawing/2014/main" id="{70483B56-A5FB-42BA-9F03-60E70D11C0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1A2B75-7599-4A57-AF94-5C814CE7BA7B}" type="slidenum">
              <a:rPr lang="de-DE" altLang="de-DE" smtClean="0">
                <a:solidFill>
                  <a:srgbClr val="898989"/>
                </a:solidFill>
              </a:rPr>
              <a:pPr/>
              <a:t>33</a:t>
            </a:fld>
            <a:endParaRPr lang="de-DE" altLang="de-DE">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9DA12DD1-0FB6-4DED-9F0C-FE915F9D2C88}"/>
              </a:ext>
            </a:extLst>
          </p:cNvPr>
          <p:cNvSpPr>
            <a:spLocks noGrp="1" noChangeArrowheads="1"/>
          </p:cNvSpPr>
          <p:nvPr>
            <p:ph type="title"/>
          </p:nvPr>
        </p:nvSpPr>
        <p:spPr/>
        <p:txBody>
          <a:bodyPr/>
          <a:lstStyle/>
          <a:p>
            <a:r>
              <a:rPr lang="de-DE" altLang="de-DE" i="1"/>
              <a:t>Zielmat</a:t>
            </a:r>
            <a:r>
              <a:rPr lang="de-DE" altLang="de-DE"/>
              <a:t>: Bioethical Assessment Tool</a:t>
            </a:r>
          </a:p>
        </p:txBody>
      </p:sp>
      <p:sp>
        <p:nvSpPr>
          <p:cNvPr id="4" name="Fußzeilenplatzhalter 3">
            <a:extLst>
              <a:ext uri="{FF2B5EF4-FFF2-40B4-BE49-F238E27FC236}">
                <a16:creationId xmlns:a16="http://schemas.microsoft.com/office/drawing/2014/main" id="{839C4D18-3AF4-49DA-A331-16C4CF9D2177}"/>
              </a:ext>
            </a:extLst>
          </p:cNvPr>
          <p:cNvSpPr>
            <a:spLocks noGrp="1"/>
          </p:cNvSpPr>
          <p:nvPr>
            <p:ph type="ftr" sz="quarter" idx="11"/>
          </p:nvPr>
        </p:nvSpPr>
        <p:spPr/>
        <p:txBody>
          <a:bodyPr/>
          <a:lstStyle/>
          <a:p>
            <a:pPr>
              <a:defRPr/>
            </a:pPr>
            <a:r>
              <a:rPr lang="en-US" altLang="de-DE"/>
              <a:t>Fashion DIET</a:t>
            </a:r>
            <a:endParaRPr lang="de-DE" altLang="de-DE"/>
          </a:p>
        </p:txBody>
      </p:sp>
      <p:sp>
        <p:nvSpPr>
          <p:cNvPr id="74756" name="Foliennummernplatzhalter 4">
            <a:extLst>
              <a:ext uri="{FF2B5EF4-FFF2-40B4-BE49-F238E27FC236}">
                <a16:creationId xmlns:a16="http://schemas.microsoft.com/office/drawing/2014/main" id="{9904146E-FE54-45E9-B037-4092760FFA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D25DEF-8EAB-4865-BBB2-929BC4273967}" type="slidenum">
              <a:rPr lang="de-DE" altLang="de-DE" smtClean="0">
                <a:solidFill>
                  <a:srgbClr val="898989"/>
                </a:solidFill>
              </a:rPr>
              <a:pPr/>
              <a:t>34</a:t>
            </a:fld>
            <a:endParaRPr lang="de-DE" altLang="de-DE">
              <a:solidFill>
                <a:srgbClr val="898989"/>
              </a:solidFill>
            </a:endParaRPr>
          </a:p>
        </p:txBody>
      </p:sp>
      <p:sp>
        <p:nvSpPr>
          <p:cNvPr id="10" name="Ellipse 9">
            <a:extLst>
              <a:ext uri="{FF2B5EF4-FFF2-40B4-BE49-F238E27FC236}">
                <a16:creationId xmlns:a16="http://schemas.microsoft.com/office/drawing/2014/main" id="{1C49294A-2DF5-4B70-A25C-62CF40FCCB04}"/>
              </a:ext>
            </a:extLst>
          </p:cNvPr>
          <p:cNvSpPr/>
          <p:nvPr/>
        </p:nvSpPr>
        <p:spPr>
          <a:xfrm>
            <a:off x="2600325" y="1131888"/>
            <a:ext cx="3943350" cy="36607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2" name="Gerader Verbinder 11">
            <a:extLst>
              <a:ext uri="{FF2B5EF4-FFF2-40B4-BE49-F238E27FC236}">
                <a16:creationId xmlns:a16="http://schemas.microsoft.com/office/drawing/2014/main" id="{5F238A05-914A-435C-AD1B-05B2639018B5}"/>
              </a:ext>
            </a:extLst>
          </p:cNvPr>
          <p:cNvCxnSpPr>
            <a:cxnSpLocks/>
            <a:endCxn id="10" idx="5"/>
          </p:cNvCxnSpPr>
          <p:nvPr/>
        </p:nvCxnSpPr>
        <p:spPr>
          <a:xfrm>
            <a:off x="3178175" y="1665288"/>
            <a:ext cx="2787650" cy="2590800"/>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0994A08-E70D-49F6-94A7-28138553774B}"/>
              </a:ext>
            </a:extLst>
          </p:cNvPr>
          <p:cNvCxnSpPr>
            <a:cxnSpLocks/>
            <a:endCxn id="10" idx="7"/>
          </p:cNvCxnSpPr>
          <p:nvPr/>
        </p:nvCxnSpPr>
        <p:spPr>
          <a:xfrm flipV="1">
            <a:off x="3194050" y="1668463"/>
            <a:ext cx="2771775" cy="2570162"/>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C6F0A37-59A8-4C21-BFED-092AD5C02849}"/>
              </a:ext>
            </a:extLst>
          </p:cNvPr>
          <p:cNvCxnSpPr>
            <a:cxnSpLocks/>
            <a:stCxn id="10" idx="0"/>
            <a:endCxn id="10" idx="4"/>
          </p:cNvCxnSpPr>
          <p:nvPr/>
        </p:nvCxnSpPr>
        <p:spPr>
          <a:xfrm>
            <a:off x="4572000" y="1131888"/>
            <a:ext cx="0" cy="3660775"/>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661138D-02FD-4B3C-AEB9-939A45109430}"/>
              </a:ext>
            </a:extLst>
          </p:cNvPr>
          <p:cNvCxnSpPr>
            <a:cxnSpLocks/>
            <a:stCxn id="10" idx="2"/>
            <a:endCxn id="10" idx="6"/>
          </p:cNvCxnSpPr>
          <p:nvPr/>
        </p:nvCxnSpPr>
        <p:spPr>
          <a:xfrm>
            <a:off x="2600325" y="2962275"/>
            <a:ext cx="3943350" cy="0"/>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441908F-62C5-4382-9399-7E9BA4B4F902}"/>
              </a:ext>
            </a:extLst>
          </p:cNvPr>
          <p:cNvCxnSpPr>
            <a:cxnSpLocks/>
            <a:stCxn id="10" idx="2"/>
            <a:endCxn id="10" idx="1"/>
          </p:cNvCxnSpPr>
          <p:nvPr/>
        </p:nvCxnSpPr>
        <p:spPr>
          <a:xfrm flipV="1">
            <a:off x="2600325" y="1668463"/>
            <a:ext cx="577850" cy="1293812"/>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2130CEC-9180-471A-BE5F-121A93FE5C77}"/>
              </a:ext>
            </a:extLst>
          </p:cNvPr>
          <p:cNvCxnSpPr>
            <a:cxnSpLocks/>
            <a:stCxn id="10" idx="1"/>
            <a:endCxn id="10" idx="0"/>
          </p:cNvCxnSpPr>
          <p:nvPr/>
        </p:nvCxnSpPr>
        <p:spPr>
          <a:xfrm flipV="1">
            <a:off x="3178175" y="1131888"/>
            <a:ext cx="1393825" cy="536575"/>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9789E22-0ED8-454D-A9B7-E76453E8F247}"/>
              </a:ext>
            </a:extLst>
          </p:cNvPr>
          <p:cNvCxnSpPr>
            <a:cxnSpLocks/>
            <a:stCxn id="10" idx="0"/>
            <a:endCxn id="10" idx="7"/>
          </p:cNvCxnSpPr>
          <p:nvPr/>
        </p:nvCxnSpPr>
        <p:spPr>
          <a:xfrm>
            <a:off x="4572000" y="1131888"/>
            <a:ext cx="1393825" cy="536575"/>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BD4472E-EA96-4809-9C9B-4422D1987007}"/>
              </a:ext>
            </a:extLst>
          </p:cNvPr>
          <p:cNvCxnSpPr>
            <a:cxnSpLocks/>
            <a:stCxn id="10" idx="7"/>
            <a:endCxn id="10" idx="6"/>
          </p:cNvCxnSpPr>
          <p:nvPr/>
        </p:nvCxnSpPr>
        <p:spPr>
          <a:xfrm>
            <a:off x="5965825" y="1668463"/>
            <a:ext cx="577850" cy="1293812"/>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9926D6E-075D-4C56-9BC7-B075599D10DF}"/>
              </a:ext>
            </a:extLst>
          </p:cNvPr>
          <p:cNvCxnSpPr>
            <a:cxnSpLocks/>
            <a:stCxn id="10" idx="6"/>
            <a:endCxn id="10" idx="5"/>
          </p:cNvCxnSpPr>
          <p:nvPr/>
        </p:nvCxnSpPr>
        <p:spPr>
          <a:xfrm flipH="1">
            <a:off x="5965825" y="2962275"/>
            <a:ext cx="577850" cy="1293813"/>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3E7A344-D78A-4984-97B8-1D3D5C052957}"/>
              </a:ext>
            </a:extLst>
          </p:cNvPr>
          <p:cNvCxnSpPr>
            <a:cxnSpLocks/>
            <a:stCxn id="10" idx="2"/>
            <a:endCxn id="10" idx="3"/>
          </p:cNvCxnSpPr>
          <p:nvPr/>
        </p:nvCxnSpPr>
        <p:spPr>
          <a:xfrm>
            <a:off x="2600325" y="2962275"/>
            <a:ext cx="577850" cy="1293813"/>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87C13857-9720-4680-84A6-37FC0578CC4D}"/>
              </a:ext>
            </a:extLst>
          </p:cNvPr>
          <p:cNvCxnSpPr>
            <a:cxnSpLocks/>
            <a:stCxn id="10" idx="3"/>
            <a:endCxn id="10" idx="4"/>
          </p:cNvCxnSpPr>
          <p:nvPr/>
        </p:nvCxnSpPr>
        <p:spPr>
          <a:xfrm>
            <a:off x="3178175" y="4256088"/>
            <a:ext cx="1393825" cy="536575"/>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C4945E5-46F2-4436-9C51-59C621965ABF}"/>
              </a:ext>
            </a:extLst>
          </p:cNvPr>
          <p:cNvCxnSpPr>
            <a:cxnSpLocks/>
            <a:stCxn id="10" idx="4"/>
            <a:endCxn id="10" idx="5"/>
          </p:cNvCxnSpPr>
          <p:nvPr/>
        </p:nvCxnSpPr>
        <p:spPr>
          <a:xfrm flipV="1">
            <a:off x="4572000" y="4256088"/>
            <a:ext cx="1393825" cy="536575"/>
          </a:xfrm>
          <a:prstGeom prst="line">
            <a:avLst/>
          </a:prstGeom>
          <a:noFill/>
          <a:ln>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 name="Inhaltsplatzhalter 5">
            <a:extLst>
              <a:ext uri="{FF2B5EF4-FFF2-40B4-BE49-F238E27FC236}">
                <a16:creationId xmlns:a16="http://schemas.microsoft.com/office/drawing/2014/main" id="{C2889ED0-A498-4411-8265-B72FBE884DF1}"/>
              </a:ext>
            </a:extLst>
          </p:cNvPr>
          <p:cNvGraphicFramePr>
            <a:graphicFrameLocks noGrp="1"/>
          </p:cNvGraphicFramePr>
          <p:nvPr>
            <p:ph idx="1"/>
          </p:nvPr>
        </p:nvGraphicFramePr>
        <p:xfrm>
          <a:off x="1763688" y="1275606"/>
          <a:ext cx="6916241" cy="269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9" name="Ellipse 138">
            <a:extLst>
              <a:ext uri="{FF2B5EF4-FFF2-40B4-BE49-F238E27FC236}">
                <a16:creationId xmlns:a16="http://schemas.microsoft.com/office/drawing/2014/main" id="{88D7BFDE-AC7A-4719-896F-BC04218DA066}"/>
              </a:ext>
            </a:extLst>
          </p:cNvPr>
          <p:cNvSpPr/>
          <p:nvPr/>
        </p:nvSpPr>
        <p:spPr>
          <a:xfrm>
            <a:off x="3178175" y="1674813"/>
            <a:ext cx="2787650" cy="25812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1" name="Gerader Verbinder 140">
            <a:extLst>
              <a:ext uri="{FF2B5EF4-FFF2-40B4-BE49-F238E27FC236}">
                <a16:creationId xmlns:a16="http://schemas.microsoft.com/office/drawing/2014/main" id="{9272581A-F452-4406-997C-61216CB37A4F}"/>
              </a:ext>
            </a:extLst>
          </p:cNvPr>
          <p:cNvCxnSpPr>
            <a:cxnSpLocks/>
            <a:stCxn id="139" idx="2"/>
            <a:endCxn id="139" idx="3"/>
          </p:cNvCxnSpPr>
          <p:nvPr/>
        </p:nvCxnSpPr>
        <p:spPr>
          <a:xfrm>
            <a:off x="3178175" y="2965450"/>
            <a:ext cx="407988" cy="912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2B416075-1F0C-4E31-91D9-AE2B6BEC4274}"/>
              </a:ext>
            </a:extLst>
          </p:cNvPr>
          <p:cNvCxnSpPr>
            <a:cxnSpLocks/>
            <a:stCxn id="139" idx="2"/>
            <a:endCxn id="139" idx="1"/>
          </p:cNvCxnSpPr>
          <p:nvPr/>
        </p:nvCxnSpPr>
        <p:spPr>
          <a:xfrm flipV="1">
            <a:off x="3178175" y="2052638"/>
            <a:ext cx="407988" cy="912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5E467C85-F81C-4048-A044-BB0C502254CF}"/>
              </a:ext>
            </a:extLst>
          </p:cNvPr>
          <p:cNvCxnSpPr>
            <a:cxnSpLocks/>
            <a:stCxn id="139" idx="1"/>
            <a:endCxn id="139" idx="0"/>
          </p:cNvCxnSpPr>
          <p:nvPr/>
        </p:nvCxnSpPr>
        <p:spPr>
          <a:xfrm flipV="1">
            <a:off x="3586163" y="1674813"/>
            <a:ext cx="985837" cy="377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427A2BB6-205C-485E-94A1-5D60A966F57F}"/>
              </a:ext>
            </a:extLst>
          </p:cNvPr>
          <p:cNvCxnSpPr>
            <a:cxnSpLocks/>
            <a:endCxn id="139" idx="7"/>
          </p:cNvCxnSpPr>
          <p:nvPr/>
        </p:nvCxnSpPr>
        <p:spPr>
          <a:xfrm>
            <a:off x="4572000" y="1665288"/>
            <a:ext cx="985838" cy="387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3091407F-8DE5-4FC7-BB26-A64CDE77013F}"/>
              </a:ext>
            </a:extLst>
          </p:cNvPr>
          <p:cNvCxnSpPr>
            <a:cxnSpLocks/>
            <a:stCxn id="139" idx="7"/>
            <a:endCxn id="139" idx="6"/>
          </p:cNvCxnSpPr>
          <p:nvPr/>
        </p:nvCxnSpPr>
        <p:spPr>
          <a:xfrm>
            <a:off x="5557838" y="2052638"/>
            <a:ext cx="407987" cy="912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ABE771D2-21C4-41BB-A710-BC784CFD1C1D}"/>
              </a:ext>
            </a:extLst>
          </p:cNvPr>
          <p:cNvCxnSpPr>
            <a:cxnSpLocks/>
            <a:stCxn id="139" idx="6"/>
            <a:endCxn id="139" idx="5"/>
          </p:cNvCxnSpPr>
          <p:nvPr/>
        </p:nvCxnSpPr>
        <p:spPr>
          <a:xfrm flipH="1">
            <a:off x="5557838" y="2965450"/>
            <a:ext cx="407987" cy="912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6A23345B-5C4A-40B8-97E8-B9D85692137F}"/>
              </a:ext>
            </a:extLst>
          </p:cNvPr>
          <p:cNvCxnSpPr>
            <a:cxnSpLocks/>
            <a:stCxn id="139" idx="3"/>
            <a:endCxn id="139" idx="4"/>
          </p:cNvCxnSpPr>
          <p:nvPr/>
        </p:nvCxnSpPr>
        <p:spPr>
          <a:xfrm>
            <a:off x="3586163" y="3878263"/>
            <a:ext cx="985837" cy="377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C1014835-0D31-4DCC-991C-5475ADE36918}"/>
              </a:ext>
            </a:extLst>
          </p:cNvPr>
          <p:cNvCxnSpPr>
            <a:cxnSpLocks/>
            <a:stCxn id="139" idx="4"/>
          </p:cNvCxnSpPr>
          <p:nvPr/>
        </p:nvCxnSpPr>
        <p:spPr>
          <a:xfrm flipV="1">
            <a:off x="4572000" y="3875088"/>
            <a:ext cx="985838"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4780" name="Textfeld 169">
            <a:extLst>
              <a:ext uri="{FF2B5EF4-FFF2-40B4-BE49-F238E27FC236}">
                <a16:creationId xmlns:a16="http://schemas.microsoft.com/office/drawing/2014/main" id="{04773B2A-CFE0-44B1-960B-98ADD0A9D05D}"/>
              </a:ext>
            </a:extLst>
          </p:cNvPr>
          <p:cNvSpPr txBox="1">
            <a:spLocks noChangeArrowheads="1"/>
          </p:cNvSpPr>
          <p:nvPr/>
        </p:nvSpPr>
        <p:spPr bwMode="auto">
          <a:xfrm rot="-1286603">
            <a:off x="4665663" y="3862388"/>
            <a:ext cx="59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pro 1:</a:t>
            </a:r>
          </a:p>
        </p:txBody>
      </p:sp>
      <p:sp>
        <p:nvSpPr>
          <p:cNvPr id="74781" name="Textfeld 170">
            <a:extLst>
              <a:ext uri="{FF2B5EF4-FFF2-40B4-BE49-F238E27FC236}">
                <a16:creationId xmlns:a16="http://schemas.microsoft.com/office/drawing/2014/main" id="{B66E1F24-09D5-45A5-B50C-CFB00F3C1577}"/>
              </a:ext>
            </a:extLst>
          </p:cNvPr>
          <p:cNvSpPr txBox="1">
            <a:spLocks noChangeArrowheads="1"/>
          </p:cNvSpPr>
          <p:nvPr/>
        </p:nvSpPr>
        <p:spPr bwMode="auto">
          <a:xfrm rot="-1286603">
            <a:off x="4608513" y="4051300"/>
            <a:ext cx="105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reason:</a:t>
            </a:r>
          </a:p>
        </p:txBody>
      </p:sp>
      <p:sp>
        <p:nvSpPr>
          <p:cNvPr id="74782" name="Textfeld 171">
            <a:extLst>
              <a:ext uri="{FF2B5EF4-FFF2-40B4-BE49-F238E27FC236}">
                <a16:creationId xmlns:a16="http://schemas.microsoft.com/office/drawing/2014/main" id="{BE6A8D6A-ED46-4C8B-AD23-1A36EEFD4FF8}"/>
              </a:ext>
            </a:extLst>
          </p:cNvPr>
          <p:cNvSpPr txBox="1">
            <a:spLocks noChangeArrowheads="1"/>
          </p:cNvSpPr>
          <p:nvPr/>
        </p:nvSpPr>
        <p:spPr bwMode="auto">
          <a:xfrm rot="1258020">
            <a:off x="3783013" y="3892550"/>
            <a:ext cx="815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con 1:</a:t>
            </a:r>
          </a:p>
        </p:txBody>
      </p:sp>
      <p:sp>
        <p:nvSpPr>
          <p:cNvPr id="74783" name="Textfeld 172">
            <a:extLst>
              <a:ext uri="{FF2B5EF4-FFF2-40B4-BE49-F238E27FC236}">
                <a16:creationId xmlns:a16="http://schemas.microsoft.com/office/drawing/2014/main" id="{35EE5244-602D-4C2F-A911-8208284BAF66}"/>
              </a:ext>
            </a:extLst>
          </p:cNvPr>
          <p:cNvSpPr txBox="1">
            <a:spLocks noChangeArrowheads="1"/>
          </p:cNvSpPr>
          <p:nvPr/>
        </p:nvSpPr>
        <p:spPr bwMode="auto">
          <a:xfrm rot="1258020">
            <a:off x="3519488" y="4043363"/>
            <a:ext cx="1022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reason:</a:t>
            </a:r>
          </a:p>
        </p:txBody>
      </p:sp>
      <p:sp>
        <p:nvSpPr>
          <p:cNvPr id="74784" name="Rechteck 1">
            <a:extLst>
              <a:ext uri="{FF2B5EF4-FFF2-40B4-BE49-F238E27FC236}">
                <a16:creationId xmlns:a16="http://schemas.microsoft.com/office/drawing/2014/main" id="{7A66ADE0-7A92-4331-951A-2C91D730032D}"/>
              </a:ext>
            </a:extLst>
          </p:cNvPr>
          <p:cNvSpPr>
            <a:spLocks noChangeArrowheads="1"/>
          </p:cNvSpPr>
          <p:nvPr/>
        </p:nvSpPr>
        <p:spPr bwMode="auto">
          <a:xfrm>
            <a:off x="6588125" y="4392613"/>
            <a:ext cx="230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Modified from Meisert 2017</a:t>
            </a:r>
          </a:p>
        </p:txBody>
      </p:sp>
      <p:pic>
        <p:nvPicPr>
          <p:cNvPr id="74785" name="Grafik 6">
            <a:extLst>
              <a:ext uri="{FF2B5EF4-FFF2-40B4-BE49-F238E27FC236}">
                <a16:creationId xmlns:a16="http://schemas.microsoft.com/office/drawing/2014/main" id="{5E9A42DF-A408-4E62-A8AF-C159166D4CD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9863" y="1811338"/>
            <a:ext cx="24225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86" name="Rechteck 1">
            <a:extLst>
              <a:ext uri="{FF2B5EF4-FFF2-40B4-BE49-F238E27FC236}">
                <a16:creationId xmlns:a16="http://schemas.microsoft.com/office/drawing/2014/main" id="{59F8BC01-C953-4633-A636-BAFF87098681}"/>
              </a:ext>
            </a:extLst>
          </p:cNvPr>
          <p:cNvSpPr>
            <a:spLocks noChangeArrowheads="1"/>
          </p:cNvSpPr>
          <p:nvPr/>
        </p:nvSpPr>
        <p:spPr bwMode="auto">
          <a:xfrm>
            <a:off x="419100" y="4392613"/>
            <a:ext cx="1247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Meisert, 2017</a:t>
            </a:r>
          </a:p>
        </p:txBody>
      </p:sp>
      <p:sp>
        <p:nvSpPr>
          <p:cNvPr id="200" name="Pfeil: nach rechts gekrümmt 199">
            <a:extLst>
              <a:ext uri="{FF2B5EF4-FFF2-40B4-BE49-F238E27FC236}">
                <a16:creationId xmlns:a16="http://schemas.microsoft.com/office/drawing/2014/main" id="{746931FE-14A1-4B67-8CD5-3DE28C31D902}"/>
              </a:ext>
            </a:extLst>
          </p:cNvPr>
          <p:cNvSpPr/>
          <p:nvPr/>
        </p:nvSpPr>
        <p:spPr>
          <a:xfrm rot="13354268">
            <a:off x="5815013" y="3182938"/>
            <a:ext cx="620712" cy="1936750"/>
          </a:xfrm>
          <a:prstGeom prst="curvedRightArrow">
            <a:avLst>
              <a:gd name="adj1" fmla="val 25000"/>
              <a:gd name="adj2" fmla="val 50000"/>
              <a:gd name="adj3" fmla="val 40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74788" name="Textfeld 200">
            <a:extLst>
              <a:ext uri="{FF2B5EF4-FFF2-40B4-BE49-F238E27FC236}">
                <a16:creationId xmlns:a16="http://schemas.microsoft.com/office/drawing/2014/main" id="{1B211223-CFDE-4D64-8A39-34B6E257D126}"/>
              </a:ext>
            </a:extLst>
          </p:cNvPr>
          <p:cNvSpPr txBox="1">
            <a:spLocks noChangeArrowheads="1"/>
          </p:cNvSpPr>
          <p:nvPr/>
        </p:nvSpPr>
        <p:spPr bwMode="auto">
          <a:xfrm>
            <a:off x="6569075" y="4065588"/>
            <a:ext cx="1368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Turn</a:t>
            </a:r>
            <a:r>
              <a:rPr lang="de-DE" altLang="de-DE" sz="1200" i="1"/>
              <a:t> Zielmat.</a:t>
            </a:r>
            <a:endParaRPr lang="de-DE" altLang="de-DE"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a:extLst>
              <a:ext uri="{FF2B5EF4-FFF2-40B4-BE49-F238E27FC236}">
                <a16:creationId xmlns:a16="http://schemas.microsoft.com/office/drawing/2014/main" id="{FC3531E5-DAC0-4F9D-B947-849119777895}"/>
              </a:ext>
            </a:extLst>
          </p:cNvPr>
          <p:cNvSpPr>
            <a:spLocks noGrp="1" noChangeArrowheads="1"/>
          </p:cNvSpPr>
          <p:nvPr>
            <p:ph type="title"/>
          </p:nvPr>
        </p:nvSpPr>
        <p:spPr/>
        <p:txBody>
          <a:bodyPr/>
          <a:lstStyle/>
          <a:p>
            <a:r>
              <a:rPr lang="en-US" altLang="de-DE"/>
              <a:t>Structure of the Decision-Making Processes with </a:t>
            </a:r>
            <a:r>
              <a:rPr lang="de-DE" altLang="de-DE" i="1"/>
              <a:t>Zielmat</a:t>
            </a:r>
          </a:p>
        </p:txBody>
      </p:sp>
      <p:sp>
        <p:nvSpPr>
          <p:cNvPr id="3" name="Inhaltsplatzhalter 2">
            <a:extLst>
              <a:ext uri="{FF2B5EF4-FFF2-40B4-BE49-F238E27FC236}">
                <a16:creationId xmlns:a16="http://schemas.microsoft.com/office/drawing/2014/main" id="{96CBFE9C-8F9C-45AE-A7C6-C87CDB1C3173}"/>
              </a:ext>
            </a:extLst>
          </p:cNvPr>
          <p:cNvSpPr>
            <a:spLocks noGrp="1"/>
          </p:cNvSpPr>
          <p:nvPr>
            <p:ph idx="1"/>
          </p:nvPr>
        </p:nvSpPr>
        <p:spPr>
          <a:xfrm>
            <a:off x="628650" y="1370013"/>
            <a:ext cx="4014788" cy="3262312"/>
          </a:xfrm>
        </p:spPr>
        <p:txBody>
          <a:bodyPr/>
          <a:lstStyle/>
          <a:p>
            <a:pPr marL="0" indent="0">
              <a:buFont typeface="Arial" panose="020B0604020202020204" pitchFamily="34" charset="0"/>
              <a:buNone/>
              <a:defRPr/>
            </a:pPr>
            <a:r>
              <a:rPr lang="de-DE" altLang="de-DE" dirty="0"/>
              <a:t>Approach </a:t>
            </a:r>
            <a:r>
              <a:rPr lang="de-DE" altLang="de-DE" dirty="0" err="1"/>
              <a:t>with</a:t>
            </a:r>
            <a:r>
              <a:rPr lang="de-DE" altLang="de-DE" dirty="0"/>
              <a:t> </a:t>
            </a:r>
            <a:r>
              <a:rPr lang="de-DE" altLang="de-DE" i="1" dirty="0" err="1"/>
              <a:t>Zielmat</a:t>
            </a:r>
            <a:r>
              <a:rPr lang="de-DE" altLang="de-DE" dirty="0"/>
              <a:t>:</a:t>
            </a:r>
          </a:p>
          <a:p>
            <a:pPr marL="266700" indent="-266700">
              <a:buFont typeface="+mj-lt"/>
              <a:buAutoNum type="arabicPeriod"/>
              <a:defRPr/>
            </a:pPr>
            <a:r>
              <a:rPr lang="de-DE" altLang="de-DE" dirty="0" err="1">
                <a:solidFill>
                  <a:srgbClr val="FFC000"/>
                </a:solidFill>
              </a:rPr>
              <a:t>Submit</a:t>
            </a:r>
            <a:r>
              <a:rPr lang="de-DE" altLang="de-DE" dirty="0">
                <a:solidFill>
                  <a:srgbClr val="FFC000"/>
                </a:solidFill>
              </a:rPr>
              <a:t> an </a:t>
            </a:r>
            <a:r>
              <a:rPr lang="de-DE" altLang="de-DE" dirty="0" err="1">
                <a:solidFill>
                  <a:srgbClr val="FFC000"/>
                </a:solidFill>
              </a:rPr>
              <a:t>idea</a:t>
            </a:r>
            <a:r>
              <a:rPr lang="de-DE" altLang="de-DE" dirty="0">
                <a:solidFill>
                  <a:srgbClr val="FFC000"/>
                </a:solidFill>
              </a:rPr>
              <a:t> </a:t>
            </a:r>
            <a:r>
              <a:rPr lang="de-DE" altLang="de-DE" dirty="0" err="1">
                <a:solidFill>
                  <a:srgbClr val="FFC000"/>
                </a:solidFill>
              </a:rPr>
              <a:t>for</a:t>
            </a:r>
            <a:r>
              <a:rPr lang="de-DE" altLang="de-DE" dirty="0">
                <a:solidFill>
                  <a:srgbClr val="FFC000"/>
                </a:solidFill>
              </a:rPr>
              <a:t> an </a:t>
            </a:r>
            <a:r>
              <a:rPr lang="de-DE" altLang="de-DE" dirty="0" err="1">
                <a:solidFill>
                  <a:srgbClr val="FFC000"/>
                </a:solidFill>
              </a:rPr>
              <a:t>argument</a:t>
            </a:r>
            <a:r>
              <a:rPr lang="de-DE" altLang="de-DE" dirty="0">
                <a:solidFill>
                  <a:srgbClr val="FFC000"/>
                </a:solidFill>
              </a:rPr>
              <a:t>.</a:t>
            </a:r>
          </a:p>
          <a:p>
            <a:pPr marL="266700" indent="-266700">
              <a:buFont typeface="+mj-lt"/>
              <a:buAutoNum type="arabicPeriod"/>
              <a:defRPr/>
            </a:pPr>
            <a:r>
              <a:rPr lang="en-US" altLang="de-DE" dirty="0">
                <a:solidFill>
                  <a:srgbClr val="00B0F0"/>
                </a:solidFill>
              </a:rPr>
              <a:t>Formulate reasons for or objections to the argument.</a:t>
            </a:r>
          </a:p>
          <a:p>
            <a:pPr marL="266700" indent="-266700">
              <a:buFont typeface="+mj-lt"/>
              <a:buAutoNum type="arabicPeriod"/>
              <a:defRPr/>
            </a:pPr>
            <a:r>
              <a:rPr lang="en-US" altLang="de-DE" dirty="0">
                <a:solidFill>
                  <a:srgbClr val="002060"/>
                </a:solidFill>
              </a:rPr>
              <a:t>Compile further reasons or objections.</a:t>
            </a:r>
          </a:p>
          <a:p>
            <a:pPr marL="266700" indent="-266700">
              <a:buFont typeface="+mj-lt"/>
              <a:buAutoNum type="arabicPeriod"/>
              <a:defRPr/>
            </a:pPr>
            <a:r>
              <a:rPr lang="de-DE" altLang="de-DE" dirty="0">
                <a:solidFill>
                  <a:srgbClr val="7030A0"/>
                </a:solidFill>
              </a:rPr>
              <a:t>Conduct a </a:t>
            </a:r>
            <a:r>
              <a:rPr lang="de-DE" altLang="de-DE" dirty="0" err="1">
                <a:solidFill>
                  <a:srgbClr val="7030A0"/>
                </a:solidFill>
              </a:rPr>
              <a:t>weighting</a:t>
            </a:r>
            <a:r>
              <a:rPr lang="de-DE" altLang="de-DE" dirty="0">
                <a:solidFill>
                  <a:srgbClr val="7030A0"/>
                </a:solidFill>
              </a:rPr>
              <a:t>.</a:t>
            </a:r>
            <a:endParaRPr lang="de-DE" dirty="0">
              <a:solidFill>
                <a:srgbClr val="7030A0"/>
              </a:solidFill>
            </a:endParaRPr>
          </a:p>
        </p:txBody>
      </p:sp>
      <p:sp>
        <p:nvSpPr>
          <p:cNvPr id="4" name="Fußzeilenplatzhalter 3">
            <a:extLst>
              <a:ext uri="{FF2B5EF4-FFF2-40B4-BE49-F238E27FC236}">
                <a16:creationId xmlns:a16="http://schemas.microsoft.com/office/drawing/2014/main" id="{7D531597-88A0-46F8-9CDB-5A8C9474F08C}"/>
              </a:ext>
            </a:extLst>
          </p:cNvPr>
          <p:cNvSpPr>
            <a:spLocks noGrp="1"/>
          </p:cNvSpPr>
          <p:nvPr>
            <p:ph type="ftr" sz="quarter" idx="11"/>
          </p:nvPr>
        </p:nvSpPr>
        <p:spPr/>
        <p:txBody>
          <a:bodyPr/>
          <a:lstStyle/>
          <a:p>
            <a:pPr>
              <a:defRPr/>
            </a:pPr>
            <a:r>
              <a:rPr lang="en-US" altLang="de-DE"/>
              <a:t>Fashion DIET</a:t>
            </a:r>
            <a:endParaRPr lang="de-DE" altLang="de-DE"/>
          </a:p>
        </p:txBody>
      </p:sp>
      <p:sp>
        <p:nvSpPr>
          <p:cNvPr id="76805" name="Foliennummernplatzhalter 4">
            <a:extLst>
              <a:ext uri="{FF2B5EF4-FFF2-40B4-BE49-F238E27FC236}">
                <a16:creationId xmlns:a16="http://schemas.microsoft.com/office/drawing/2014/main" id="{E9D21E80-2004-43E6-9320-811BA90815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CC0A1B-99F3-4DC0-8055-5192E77B2480}" type="slidenum">
              <a:rPr lang="de-DE" altLang="de-DE" smtClean="0">
                <a:solidFill>
                  <a:srgbClr val="898989"/>
                </a:solidFill>
              </a:rPr>
              <a:pPr/>
              <a:t>35</a:t>
            </a:fld>
            <a:endParaRPr lang="de-DE" altLang="de-DE">
              <a:solidFill>
                <a:srgbClr val="898989"/>
              </a:solidFill>
            </a:endParaRPr>
          </a:p>
        </p:txBody>
      </p:sp>
      <p:pic>
        <p:nvPicPr>
          <p:cNvPr id="76806" name="Grafik 6">
            <a:extLst>
              <a:ext uri="{FF2B5EF4-FFF2-40B4-BE49-F238E27FC236}">
                <a16:creationId xmlns:a16="http://schemas.microsoft.com/office/drawing/2014/main" id="{A374E231-A4D4-40A8-816A-2F6417C07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962025"/>
            <a:ext cx="33655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Rechteck 1">
            <a:extLst>
              <a:ext uri="{FF2B5EF4-FFF2-40B4-BE49-F238E27FC236}">
                <a16:creationId xmlns:a16="http://schemas.microsoft.com/office/drawing/2014/main" id="{0A1FFB46-1D3C-4BFB-A838-8F3DC9815C20}"/>
              </a:ext>
            </a:extLst>
          </p:cNvPr>
          <p:cNvSpPr>
            <a:spLocks noChangeArrowheads="1"/>
          </p:cNvSpPr>
          <p:nvPr/>
        </p:nvSpPr>
        <p:spPr bwMode="auto">
          <a:xfrm>
            <a:off x="6361113" y="4403725"/>
            <a:ext cx="1247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Meisert, 2017</a:t>
            </a:r>
          </a:p>
        </p:txBody>
      </p:sp>
      <p:cxnSp>
        <p:nvCxnSpPr>
          <p:cNvPr id="10" name="Gerade Verbindung mit Pfeil 9">
            <a:extLst>
              <a:ext uri="{FF2B5EF4-FFF2-40B4-BE49-F238E27FC236}">
                <a16:creationId xmlns:a16="http://schemas.microsoft.com/office/drawing/2014/main" id="{E5ABEC68-045A-4CD3-B7EB-E350123F2049}"/>
              </a:ext>
            </a:extLst>
          </p:cNvPr>
          <p:cNvCxnSpPr>
            <a:cxnSpLocks/>
          </p:cNvCxnSpPr>
          <p:nvPr/>
        </p:nvCxnSpPr>
        <p:spPr>
          <a:xfrm>
            <a:off x="4500563" y="2066925"/>
            <a:ext cx="1860550"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DADE072F-7B0F-4D6B-BA29-F9086735429A}"/>
              </a:ext>
            </a:extLst>
          </p:cNvPr>
          <p:cNvCxnSpPr>
            <a:cxnSpLocks/>
          </p:cNvCxnSpPr>
          <p:nvPr/>
        </p:nvCxnSpPr>
        <p:spPr>
          <a:xfrm flipV="1">
            <a:off x="4427538" y="2433638"/>
            <a:ext cx="1439862" cy="93662"/>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41E9D0D-4499-4197-9A04-DFB25D7922CC}"/>
              </a:ext>
            </a:extLst>
          </p:cNvPr>
          <p:cNvCxnSpPr>
            <a:cxnSpLocks/>
          </p:cNvCxnSpPr>
          <p:nvPr/>
        </p:nvCxnSpPr>
        <p:spPr>
          <a:xfrm>
            <a:off x="4427538" y="3232150"/>
            <a:ext cx="1604962" cy="131763"/>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D4397BE-56B1-4F27-BF7A-C41AAD933710}"/>
              </a:ext>
            </a:extLst>
          </p:cNvPr>
          <p:cNvCxnSpPr>
            <a:cxnSpLocks/>
          </p:cNvCxnSpPr>
          <p:nvPr/>
        </p:nvCxnSpPr>
        <p:spPr>
          <a:xfrm flipV="1">
            <a:off x="4427538" y="3254375"/>
            <a:ext cx="2633662" cy="511175"/>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BDD6637F-90CB-40E5-8E8A-505AE46A7D7F}"/>
              </a:ext>
            </a:extLst>
          </p:cNvPr>
          <p:cNvSpPr>
            <a:spLocks noGrp="1" noChangeArrowheads="1"/>
          </p:cNvSpPr>
          <p:nvPr>
            <p:ph type="title"/>
          </p:nvPr>
        </p:nvSpPr>
        <p:spPr/>
        <p:txBody>
          <a:bodyPr/>
          <a:lstStyle/>
          <a:p>
            <a:r>
              <a:rPr lang="en-US" altLang="de-DE"/>
              <a:t>Why Use the </a:t>
            </a:r>
            <a:r>
              <a:rPr lang="en-US" altLang="de-DE" i="1"/>
              <a:t>Zielmat</a:t>
            </a:r>
            <a:r>
              <a:rPr lang="en-US" altLang="de-DE"/>
              <a:t> to Assess?</a:t>
            </a:r>
            <a:endParaRPr lang="de-DE" altLang="de-DE"/>
          </a:p>
        </p:txBody>
      </p:sp>
      <p:sp>
        <p:nvSpPr>
          <p:cNvPr id="77827" name="Inhaltsplatzhalter 2">
            <a:extLst>
              <a:ext uri="{FF2B5EF4-FFF2-40B4-BE49-F238E27FC236}">
                <a16:creationId xmlns:a16="http://schemas.microsoft.com/office/drawing/2014/main" id="{0D42E036-4EA2-4807-BA5B-10077358A184}"/>
              </a:ext>
            </a:extLst>
          </p:cNvPr>
          <p:cNvSpPr>
            <a:spLocks noGrp="1" noChangeArrowheads="1"/>
          </p:cNvSpPr>
          <p:nvPr>
            <p:ph idx="1"/>
          </p:nvPr>
        </p:nvSpPr>
        <p:spPr/>
        <p:txBody>
          <a:bodyPr/>
          <a:lstStyle/>
          <a:p>
            <a:r>
              <a:rPr lang="en-US" altLang="de-DE"/>
              <a:t>Bioethical assessment processes in the context of ESD are characterised by the consideration and reflection of versatile information.</a:t>
            </a:r>
          </a:p>
          <a:p>
            <a:r>
              <a:rPr lang="en-US" altLang="de-DE"/>
              <a:t>Support in the discussion of controversial issues.</a:t>
            </a:r>
          </a:p>
          <a:p>
            <a:r>
              <a:rPr lang="en-US" altLang="de-DE"/>
              <a:t>There are challenges in assessment processes in the context of ESD with regard to</a:t>
            </a:r>
          </a:p>
          <a:p>
            <a:pPr lvl="1"/>
            <a:r>
              <a:rPr lang="en-US" altLang="de-DE"/>
              <a:t>dealing successfully with complexity and</a:t>
            </a:r>
          </a:p>
          <a:p>
            <a:pPr lvl="1"/>
            <a:r>
              <a:rPr lang="en-US" altLang="de-DE"/>
              <a:t>the multidimensionality of assessment processes (Meisert &amp; Böttcher, 2019). </a:t>
            </a:r>
            <a:endParaRPr lang="de-DE" altLang="de-DE"/>
          </a:p>
        </p:txBody>
      </p:sp>
      <p:sp>
        <p:nvSpPr>
          <p:cNvPr id="4" name="Fußzeilenplatzhalter 3">
            <a:extLst>
              <a:ext uri="{FF2B5EF4-FFF2-40B4-BE49-F238E27FC236}">
                <a16:creationId xmlns:a16="http://schemas.microsoft.com/office/drawing/2014/main" id="{6D43BFF1-9FB9-4BD5-9FD7-D40319F9A803}"/>
              </a:ext>
            </a:extLst>
          </p:cNvPr>
          <p:cNvSpPr>
            <a:spLocks noGrp="1"/>
          </p:cNvSpPr>
          <p:nvPr>
            <p:ph type="ftr" sz="quarter" idx="11"/>
          </p:nvPr>
        </p:nvSpPr>
        <p:spPr/>
        <p:txBody>
          <a:bodyPr/>
          <a:lstStyle/>
          <a:p>
            <a:pPr>
              <a:defRPr/>
            </a:pPr>
            <a:r>
              <a:rPr lang="en-US" altLang="de-DE"/>
              <a:t>Fashion DIET</a:t>
            </a:r>
            <a:endParaRPr lang="de-DE" altLang="de-DE"/>
          </a:p>
        </p:txBody>
      </p:sp>
      <p:sp>
        <p:nvSpPr>
          <p:cNvPr id="77829" name="Foliennummernplatzhalter 4">
            <a:extLst>
              <a:ext uri="{FF2B5EF4-FFF2-40B4-BE49-F238E27FC236}">
                <a16:creationId xmlns:a16="http://schemas.microsoft.com/office/drawing/2014/main" id="{8474A457-2153-47DC-9D45-525A190F2E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217BD7-698C-45BB-8F7A-6D7C5659ABF4}" type="slidenum">
              <a:rPr lang="de-DE" altLang="de-DE" smtClean="0">
                <a:solidFill>
                  <a:srgbClr val="898989"/>
                </a:solidFill>
              </a:rPr>
              <a:pPr/>
              <a:t>36</a:t>
            </a:fld>
            <a:endParaRPr lang="de-DE" altLang="de-DE">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53EDAC0F-30AB-4A5D-955D-AF4F0217149C}"/>
              </a:ext>
            </a:extLst>
          </p:cNvPr>
          <p:cNvSpPr>
            <a:spLocks noGrp="1" noChangeArrowheads="1"/>
          </p:cNvSpPr>
          <p:nvPr>
            <p:ph type="title"/>
          </p:nvPr>
        </p:nvSpPr>
        <p:spPr/>
        <p:txBody>
          <a:bodyPr/>
          <a:lstStyle/>
          <a:p>
            <a:r>
              <a:rPr lang="en-US" altLang="de-DE"/>
              <a:t>Task: Assessment with the </a:t>
            </a:r>
            <a:r>
              <a:rPr lang="de-DE" altLang="de-DE" i="1"/>
              <a:t>Zielmat</a:t>
            </a:r>
          </a:p>
        </p:txBody>
      </p:sp>
      <p:sp>
        <p:nvSpPr>
          <p:cNvPr id="79875" name="Inhaltsplatzhalter 2">
            <a:extLst>
              <a:ext uri="{FF2B5EF4-FFF2-40B4-BE49-F238E27FC236}">
                <a16:creationId xmlns:a16="http://schemas.microsoft.com/office/drawing/2014/main" id="{23727782-C47D-4CC8-8B66-1B0882CE4532}"/>
              </a:ext>
            </a:extLst>
          </p:cNvPr>
          <p:cNvSpPr>
            <a:spLocks noGrp="1" noChangeArrowheads="1"/>
          </p:cNvSpPr>
          <p:nvPr>
            <p:ph idx="1"/>
          </p:nvPr>
        </p:nvSpPr>
        <p:spPr>
          <a:xfrm>
            <a:off x="628650" y="1254125"/>
            <a:ext cx="7886700" cy="3262313"/>
          </a:xfrm>
        </p:spPr>
        <p:txBody>
          <a:bodyPr/>
          <a:lstStyle/>
          <a:p>
            <a:pPr marL="0" indent="0">
              <a:buFont typeface="Arial" panose="020B0604020202020204" pitchFamily="34" charset="0"/>
              <a:buNone/>
            </a:pPr>
            <a:r>
              <a:rPr lang="en-US" altLang="de-DE" sz="1800"/>
              <a:t>Step 1: Collect relevant pro and con arguments and write them down in the pro and con fields of the </a:t>
            </a:r>
            <a:r>
              <a:rPr lang="en-US" altLang="de-DE" sz="1800" i="1"/>
              <a:t>Zielmat</a:t>
            </a:r>
            <a:r>
              <a:rPr lang="en-US" altLang="de-DE" sz="1800"/>
              <a:t>!</a:t>
            </a:r>
          </a:p>
          <a:p>
            <a:pPr marL="0" indent="0">
              <a:buFont typeface="Arial" panose="020B0604020202020204" pitchFamily="34" charset="0"/>
              <a:buNone/>
            </a:pPr>
            <a:r>
              <a:rPr lang="en-US" altLang="de-DE" sz="1800"/>
              <a:t>Step 2: Research the arguments or work with relevant materials (facts, statements, etc.).</a:t>
            </a:r>
          </a:p>
          <a:p>
            <a:pPr marL="0" indent="0">
              <a:buFont typeface="Arial" panose="020B0604020202020204" pitchFamily="34" charset="0"/>
              <a:buNone/>
            </a:pPr>
            <a:r>
              <a:rPr lang="en-US" altLang="de-DE" sz="1800"/>
              <a:t>Step 3: Write down the reasons for each argument that underline or limit the importance of the argument (e.g. consequences, moral principles, etc.). By turning the </a:t>
            </a:r>
            <a:r>
              <a:rPr lang="en-US" altLang="de-DE" sz="1800" i="1"/>
              <a:t>Zielmat</a:t>
            </a:r>
            <a:r>
              <a:rPr lang="en-US" altLang="de-DE" sz="1800"/>
              <a:t>, everyone can add to each argument.</a:t>
            </a:r>
            <a:endParaRPr lang="de-DE" altLang="de-DE" sz="1800"/>
          </a:p>
          <a:p>
            <a:pPr marL="0" indent="0">
              <a:buFont typeface="Arial" panose="020B0604020202020204" pitchFamily="34" charset="0"/>
              <a:buNone/>
            </a:pPr>
            <a:r>
              <a:rPr lang="en-US" altLang="de-DE" sz="1800"/>
              <a:t>Step 4: Discuss the importance of each argument and mark it with a cross in the central target! Discuss the reasons given for each argument!</a:t>
            </a:r>
          </a:p>
          <a:p>
            <a:pPr marL="0" indent="0">
              <a:buFont typeface="Arial" panose="020B0604020202020204" pitchFamily="34" charset="0"/>
              <a:buNone/>
            </a:pPr>
            <a:r>
              <a:rPr lang="en-US" altLang="de-DE" sz="1800"/>
              <a:t>Step 5: Decide on the pro or con position collectively!</a:t>
            </a:r>
            <a:endParaRPr lang="de-DE" altLang="de-DE" sz="1800"/>
          </a:p>
        </p:txBody>
      </p:sp>
      <p:sp>
        <p:nvSpPr>
          <p:cNvPr id="4" name="Fußzeilenplatzhalter 3">
            <a:extLst>
              <a:ext uri="{FF2B5EF4-FFF2-40B4-BE49-F238E27FC236}">
                <a16:creationId xmlns:a16="http://schemas.microsoft.com/office/drawing/2014/main" id="{6C4FF71C-B1F0-475F-8C21-7A4A5C920B1E}"/>
              </a:ext>
            </a:extLst>
          </p:cNvPr>
          <p:cNvSpPr>
            <a:spLocks noGrp="1"/>
          </p:cNvSpPr>
          <p:nvPr>
            <p:ph type="ftr" sz="quarter" idx="11"/>
          </p:nvPr>
        </p:nvSpPr>
        <p:spPr/>
        <p:txBody>
          <a:bodyPr/>
          <a:lstStyle/>
          <a:p>
            <a:pPr>
              <a:defRPr/>
            </a:pPr>
            <a:r>
              <a:rPr lang="en-US" altLang="de-DE"/>
              <a:t>Fashion DIET</a:t>
            </a:r>
            <a:endParaRPr lang="de-DE" altLang="de-DE"/>
          </a:p>
        </p:txBody>
      </p:sp>
      <p:sp>
        <p:nvSpPr>
          <p:cNvPr id="79877" name="Foliennummernplatzhalter 4">
            <a:extLst>
              <a:ext uri="{FF2B5EF4-FFF2-40B4-BE49-F238E27FC236}">
                <a16:creationId xmlns:a16="http://schemas.microsoft.com/office/drawing/2014/main" id="{CF09C644-BD59-4207-9BEA-174E6883D8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DC6ECBB-6FE0-429B-9CE7-E530E51B2195}" type="slidenum">
              <a:rPr lang="de-DE" altLang="de-DE" smtClean="0">
                <a:solidFill>
                  <a:srgbClr val="898989"/>
                </a:solidFill>
              </a:rPr>
              <a:pPr/>
              <a:t>37</a:t>
            </a:fld>
            <a:endParaRPr lang="de-DE" altLang="de-DE">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0E8EE48E-4004-46BB-BD05-E31C6FB0C7E0}"/>
              </a:ext>
            </a:extLst>
          </p:cNvPr>
          <p:cNvSpPr>
            <a:spLocks noGrp="1" noChangeArrowheads="1"/>
          </p:cNvSpPr>
          <p:nvPr>
            <p:ph type="title"/>
          </p:nvPr>
        </p:nvSpPr>
        <p:spPr/>
        <p:txBody>
          <a:bodyPr/>
          <a:lstStyle/>
          <a:p>
            <a:r>
              <a:rPr lang="en-US" altLang="de-DE"/>
              <a:t>Structure of the Assessment Processes</a:t>
            </a:r>
            <a:endParaRPr lang="de-DE" altLang="de-DE"/>
          </a:p>
        </p:txBody>
      </p:sp>
      <p:sp>
        <p:nvSpPr>
          <p:cNvPr id="81923" name="Inhaltsplatzhalter 2">
            <a:extLst>
              <a:ext uri="{FF2B5EF4-FFF2-40B4-BE49-F238E27FC236}">
                <a16:creationId xmlns:a16="http://schemas.microsoft.com/office/drawing/2014/main" id="{9BADB8A2-0F94-426B-9D0F-42B760A4A452}"/>
              </a:ext>
            </a:extLst>
          </p:cNvPr>
          <p:cNvSpPr>
            <a:spLocks noGrp="1" noChangeArrowheads="1"/>
          </p:cNvSpPr>
          <p:nvPr>
            <p:ph idx="1"/>
          </p:nvPr>
        </p:nvSpPr>
        <p:spPr/>
        <p:txBody>
          <a:bodyPr/>
          <a:lstStyle/>
          <a:p>
            <a:r>
              <a:rPr lang="de-DE" altLang="de-DE"/>
              <a:t>Common concepts of assessment:</a:t>
            </a:r>
          </a:p>
          <a:p>
            <a:pPr lvl="1"/>
            <a:r>
              <a:rPr lang="en-US" altLang="de-DE"/>
              <a:t>Have several sub-steps in the decision-making process.</a:t>
            </a:r>
          </a:p>
          <a:p>
            <a:pPr lvl="1"/>
            <a:r>
              <a:rPr lang="en-US" altLang="de-DE"/>
              <a:t>When implementing the steps, the connection is easily lost.</a:t>
            </a:r>
          </a:p>
          <a:p>
            <a:pPr lvl="1"/>
            <a:r>
              <a:rPr lang="en-US" altLang="de-DE"/>
              <a:t>The result is a loss of transparency for learners (Böttcher &amp; Meisert, 2013).</a:t>
            </a:r>
          </a:p>
          <a:p>
            <a:r>
              <a:rPr lang="en-US" altLang="de-DE"/>
              <a:t>Intervention study (Jafari &amp; Meisert, 2019) shows that partially structured negotiation processes make most sense:</a:t>
            </a:r>
          </a:p>
          <a:p>
            <a:pPr lvl="1"/>
            <a:r>
              <a:rPr lang="en-US" altLang="de-DE"/>
              <a:t>Learners should be given a structuring element.</a:t>
            </a:r>
          </a:p>
          <a:p>
            <a:pPr lvl="1"/>
            <a:r>
              <a:rPr lang="en-US" altLang="de-DE"/>
              <a:t>However, there should be some freedom in the decision-making process to make decisions independently (Böttcher &amp; Meisert, 2013).</a:t>
            </a:r>
            <a:endParaRPr lang="de-DE" altLang="de-DE"/>
          </a:p>
        </p:txBody>
      </p:sp>
      <p:sp>
        <p:nvSpPr>
          <p:cNvPr id="4" name="Fußzeilenplatzhalter 3">
            <a:extLst>
              <a:ext uri="{FF2B5EF4-FFF2-40B4-BE49-F238E27FC236}">
                <a16:creationId xmlns:a16="http://schemas.microsoft.com/office/drawing/2014/main" id="{6762790B-B95D-491F-AC1B-96A87354D6F7}"/>
              </a:ext>
            </a:extLst>
          </p:cNvPr>
          <p:cNvSpPr>
            <a:spLocks noGrp="1"/>
          </p:cNvSpPr>
          <p:nvPr>
            <p:ph type="ftr" sz="quarter" idx="11"/>
          </p:nvPr>
        </p:nvSpPr>
        <p:spPr/>
        <p:txBody>
          <a:bodyPr/>
          <a:lstStyle/>
          <a:p>
            <a:pPr>
              <a:defRPr/>
            </a:pPr>
            <a:r>
              <a:rPr lang="en-US" altLang="de-DE"/>
              <a:t>Fashion DIET</a:t>
            </a:r>
            <a:endParaRPr lang="de-DE" altLang="de-DE"/>
          </a:p>
        </p:txBody>
      </p:sp>
      <p:sp>
        <p:nvSpPr>
          <p:cNvPr id="81925" name="Foliennummernplatzhalter 4">
            <a:extLst>
              <a:ext uri="{FF2B5EF4-FFF2-40B4-BE49-F238E27FC236}">
                <a16:creationId xmlns:a16="http://schemas.microsoft.com/office/drawing/2014/main" id="{402A2FCA-40AF-4A14-A15E-99A2866808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9D991B-1FD9-4B92-AE18-72428F4DA5BA}" type="slidenum">
              <a:rPr lang="de-DE" altLang="de-DE" smtClean="0">
                <a:solidFill>
                  <a:srgbClr val="898989"/>
                </a:solidFill>
              </a:rPr>
              <a:pPr/>
              <a:t>38</a:t>
            </a:fld>
            <a:endParaRPr lang="de-DE" altLang="de-DE">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Grafik 2">
            <a:extLst>
              <a:ext uri="{FF2B5EF4-FFF2-40B4-BE49-F238E27FC236}">
                <a16:creationId xmlns:a16="http://schemas.microsoft.com/office/drawing/2014/main" id="{C127A142-37AC-46BF-B94A-DB7CC618E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5" y="987425"/>
            <a:ext cx="4106863"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itel 1">
            <a:extLst>
              <a:ext uri="{FF2B5EF4-FFF2-40B4-BE49-F238E27FC236}">
                <a16:creationId xmlns:a16="http://schemas.microsoft.com/office/drawing/2014/main" id="{77121E47-A01F-440F-9AC7-F66BD1AEEBDB}"/>
              </a:ext>
            </a:extLst>
          </p:cNvPr>
          <p:cNvSpPr>
            <a:spLocks noGrp="1" noChangeArrowheads="1"/>
          </p:cNvSpPr>
          <p:nvPr>
            <p:ph type="title"/>
          </p:nvPr>
        </p:nvSpPr>
        <p:spPr/>
        <p:txBody>
          <a:bodyPr/>
          <a:lstStyle/>
          <a:p>
            <a:r>
              <a:rPr lang="de-DE" altLang="de-DE" i="1"/>
              <a:t>Quality Circle </a:t>
            </a:r>
            <a:r>
              <a:rPr lang="de-DE" altLang="de-DE"/>
              <a:t>Fashion and Textile</a:t>
            </a:r>
          </a:p>
        </p:txBody>
      </p:sp>
      <p:sp>
        <p:nvSpPr>
          <p:cNvPr id="83972" name="Inhaltsplatzhalter 2">
            <a:extLst>
              <a:ext uri="{FF2B5EF4-FFF2-40B4-BE49-F238E27FC236}">
                <a16:creationId xmlns:a16="http://schemas.microsoft.com/office/drawing/2014/main" id="{AF1D6D6D-62EE-4B7D-BE67-9C7FEEB13349}"/>
              </a:ext>
            </a:extLst>
          </p:cNvPr>
          <p:cNvSpPr>
            <a:spLocks noGrp="1" noChangeArrowheads="1"/>
          </p:cNvSpPr>
          <p:nvPr>
            <p:ph idx="1"/>
          </p:nvPr>
        </p:nvSpPr>
        <p:spPr>
          <a:xfrm>
            <a:off x="628650" y="1370013"/>
            <a:ext cx="3295650" cy="3262312"/>
          </a:xfrm>
        </p:spPr>
        <p:txBody>
          <a:bodyPr/>
          <a:lstStyle/>
          <a:p>
            <a:r>
              <a:rPr lang="en-US" altLang="de-DE"/>
              <a:t>The quality circle consists of six segments which represent different quality dimensions and values.</a:t>
            </a:r>
          </a:p>
          <a:p>
            <a:r>
              <a:rPr lang="en-US" altLang="de-DE"/>
              <a:t>The technical terms represent content-related sub-aspects of the six segments.</a:t>
            </a:r>
          </a:p>
        </p:txBody>
      </p:sp>
      <p:sp>
        <p:nvSpPr>
          <p:cNvPr id="4" name="Fußzeilenplatzhalter 3">
            <a:extLst>
              <a:ext uri="{FF2B5EF4-FFF2-40B4-BE49-F238E27FC236}">
                <a16:creationId xmlns:a16="http://schemas.microsoft.com/office/drawing/2014/main" id="{4DD2EE4E-4647-453F-9421-8B6A787E7225}"/>
              </a:ext>
            </a:extLst>
          </p:cNvPr>
          <p:cNvSpPr>
            <a:spLocks noGrp="1"/>
          </p:cNvSpPr>
          <p:nvPr>
            <p:ph type="ftr" sz="quarter" idx="11"/>
          </p:nvPr>
        </p:nvSpPr>
        <p:spPr/>
        <p:txBody>
          <a:bodyPr/>
          <a:lstStyle/>
          <a:p>
            <a:pPr>
              <a:defRPr/>
            </a:pPr>
            <a:r>
              <a:rPr lang="en-US" altLang="de-DE"/>
              <a:t>Fashion DIET</a:t>
            </a:r>
            <a:endParaRPr lang="de-DE" altLang="de-DE"/>
          </a:p>
        </p:txBody>
      </p:sp>
      <p:sp>
        <p:nvSpPr>
          <p:cNvPr id="83974" name="Foliennummernplatzhalter 4">
            <a:extLst>
              <a:ext uri="{FF2B5EF4-FFF2-40B4-BE49-F238E27FC236}">
                <a16:creationId xmlns:a16="http://schemas.microsoft.com/office/drawing/2014/main" id="{262EAF7B-C7FB-4DCC-ADB9-F18547E612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A811B9-D912-43FC-A1B4-46553A1B8849}" type="slidenum">
              <a:rPr lang="de-DE" altLang="de-DE" smtClean="0">
                <a:solidFill>
                  <a:srgbClr val="898989"/>
                </a:solidFill>
              </a:rPr>
              <a:pPr/>
              <a:t>39</a:t>
            </a:fld>
            <a:endParaRPr lang="de-DE" altLang="de-DE">
              <a:solidFill>
                <a:srgbClr val="898989"/>
              </a:solidFill>
            </a:endParaRPr>
          </a:p>
        </p:txBody>
      </p:sp>
      <p:sp>
        <p:nvSpPr>
          <p:cNvPr id="83975" name="Rechteck 7">
            <a:extLst>
              <a:ext uri="{FF2B5EF4-FFF2-40B4-BE49-F238E27FC236}">
                <a16:creationId xmlns:a16="http://schemas.microsoft.com/office/drawing/2014/main" id="{D96EFA32-33EA-44AE-998E-BF8ECF33C361}"/>
              </a:ext>
            </a:extLst>
          </p:cNvPr>
          <p:cNvSpPr>
            <a:spLocks noChangeArrowheads="1"/>
          </p:cNvSpPr>
          <p:nvPr/>
        </p:nvSpPr>
        <p:spPr bwMode="auto">
          <a:xfrm>
            <a:off x="6951663" y="4381500"/>
            <a:ext cx="2192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BY-SA-ND Grundmeier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B8791173-0D9C-4978-9B74-6E5381C03EF2}"/>
              </a:ext>
            </a:extLst>
          </p:cNvPr>
          <p:cNvSpPr>
            <a:spLocks noGrp="1" noChangeArrowheads="1"/>
          </p:cNvSpPr>
          <p:nvPr>
            <p:ph type="title"/>
          </p:nvPr>
        </p:nvSpPr>
        <p:spPr/>
        <p:txBody>
          <a:bodyPr/>
          <a:lstStyle/>
          <a:p>
            <a:r>
              <a:rPr lang="en-US" altLang="de-DE" sz="3600"/>
              <a:t>Consumer Education</a:t>
            </a:r>
            <a:endParaRPr lang="de-DE" altLang="de-DE"/>
          </a:p>
        </p:txBody>
      </p:sp>
      <p:sp>
        <p:nvSpPr>
          <p:cNvPr id="18435" name="Inhaltsplatzhalter 2">
            <a:extLst>
              <a:ext uri="{FF2B5EF4-FFF2-40B4-BE49-F238E27FC236}">
                <a16:creationId xmlns:a16="http://schemas.microsoft.com/office/drawing/2014/main" id="{F588E480-7309-4DD5-B6C4-8354F445A0C9}"/>
              </a:ext>
            </a:extLst>
          </p:cNvPr>
          <p:cNvSpPr>
            <a:spLocks noGrp="1" noChangeArrowheads="1"/>
          </p:cNvSpPr>
          <p:nvPr>
            <p:ph idx="1"/>
          </p:nvPr>
        </p:nvSpPr>
        <p:spPr/>
        <p:txBody>
          <a:bodyPr/>
          <a:lstStyle/>
          <a:p>
            <a:r>
              <a:rPr lang="en-US" altLang="de-DE" dirty="0"/>
              <a:t>Goal: “Development of responsible behaviour [...] by informing about consumption-related contents and acquiring competences in the sense of a reflected and self-determined consumer behaviour”.</a:t>
            </a:r>
          </a:p>
          <a:p>
            <a:r>
              <a:rPr lang="en-US" altLang="de-DE" dirty="0"/>
              <a:t>Consumer education as a lifelong, reflexive learning process to “cultivate mature consumers”.</a:t>
            </a:r>
          </a:p>
          <a:p>
            <a:r>
              <a:rPr lang="en-US" altLang="de-DE" dirty="0"/>
              <a:t>Consumer education is about informed decisions: “Against this background, consumer education follows mainly Education for Sustainable Development throughout.”</a:t>
            </a:r>
            <a:br>
              <a:rPr lang="de-DE" altLang="de-DE" dirty="0"/>
            </a:br>
            <a:r>
              <a:rPr lang="de-DE" altLang="de-DE" dirty="0"/>
              <a:t>(Resolution </a:t>
            </a:r>
            <a:r>
              <a:rPr lang="de-DE" altLang="de-DE" dirty="0" err="1"/>
              <a:t>of</a:t>
            </a:r>
            <a:r>
              <a:rPr lang="de-DE" altLang="de-DE" dirty="0"/>
              <a:t> </a:t>
            </a:r>
            <a:r>
              <a:rPr lang="de-DE" altLang="de-DE" dirty="0" err="1"/>
              <a:t>the</a:t>
            </a:r>
            <a:r>
              <a:rPr lang="de-DE" altLang="de-DE" dirty="0"/>
              <a:t> </a:t>
            </a:r>
            <a:r>
              <a:rPr lang="en-US" altLang="de-DE" dirty="0"/>
              <a:t>Secretariat of the Standing Conference of the Ministers of Education and Cultural Affairs in Germany (</a:t>
            </a:r>
            <a:r>
              <a:rPr lang="de-DE" altLang="de-DE" dirty="0"/>
              <a:t>KMK), 12.09.2013).</a:t>
            </a:r>
          </a:p>
        </p:txBody>
      </p:sp>
      <p:sp>
        <p:nvSpPr>
          <p:cNvPr id="4" name="Fußzeilenplatzhalter 3">
            <a:extLst>
              <a:ext uri="{FF2B5EF4-FFF2-40B4-BE49-F238E27FC236}">
                <a16:creationId xmlns:a16="http://schemas.microsoft.com/office/drawing/2014/main" id="{E1E29A4E-EE85-4965-A058-549012B92235}"/>
              </a:ext>
            </a:extLst>
          </p:cNvPr>
          <p:cNvSpPr>
            <a:spLocks noGrp="1"/>
          </p:cNvSpPr>
          <p:nvPr>
            <p:ph type="ftr" sz="quarter" idx="11"/>
          </p:nvPr>
        </p:nvSpPr>
        <p:spPr/>
        <p:txBody>
          <a:bodyPr/>
          <a:lstStyle/>
          <a:p>
            <a:pPr>
              <a:defRPr/>
            </a:pPr>
            <a:r>
              <a:rPr lang="en-US" altLang="de-DE"/>
              <a:t>Fashion DIET</a:t>
            </a:r>
            <a:endParaRPr lang="de-DE" altLang="de-DE"/>
          </a:p>
        </p:txBody>
      </p:sp>
      <p:sp>
        <p:nvSpPr>
          <p:cNvPr id="18437" name="Foliennummernplatzhalter 4">
            <a:extLst>
              <a:ext uri="{FF2B5EF4-FFF2-40B4-BE49-F238E27FC236}">
                <a16:creationId xmlns:a16="http://schemas.microsoft.com/office/drawing/2014/main" id="{F56E456D-9B25-43A7-917A-63AC24C808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98ABF1-C9AD-4634-94E9-8E7D472FBE20}" type="slidenum">
              <a:rPr lang="de-DE" altLang="de-DE" smtClean="0">
                <a:solidFill>
                  <a:srgbClr val="898989"/>
                </a:solidFill>
              </a:rPr>
              <a:pPr/>
              <a:t>4</a:t>
            </a:fld>
            <a:endParaRPr lang="de-DE" altLang="de-DE">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a:extLst>
              <a:ext uri="{FF2B5EF4-FFF2-40B4-BE49-F238E27FC236}">
                <a16:creationId xmlns:a16="http://schemas.microsoft.com/office/drawing/2014/main" id="{89CD90EF-5B17-4818-A278-0FAF6B144F79}"/>
              </a:ext>
            </a:extLst>
          </p:cNvPr>
          <p:cNvSpPr>
            <a:spLocks noGrp="1" noChangeArrowheads="1"/>
          </p:cNvSpPr>
          <p:nvPr>
            <p:ph type="title"/>
          </p:nvPr>
        </p:nvSpPr>
        <p:spPr/>
        <p:txBody>
          <a:bodyPr/>
          <a:lstStyle/>
          <a:p>
            <a:r>
              <a:rPr lang="de-DE" altLang="de-DE"/>
              <a:t>Quality-Oriented Assessment Competence</a:t>
            </a:r>
          </a:p>
        </p:txBody>
      </p:sp>
      <p:sp>
        <p:nvSpPr>
          <p:cNvPr id="86019" name="Inhaltsplatzhalter 2">
            <a:extLst>
              <a:ext uri="{FF2B5EF4-FFF2-40B4-BE49-F238E27FC236}">
                <a16:creationId xmlns:a16="http://schemas.microsoft.com/office/drawing/2014/main" id="{FD434D19-37DC-4D66-8E57-A9C197E6785D}"/>
              </a:ext>
            </a:extLst>
          </p:cNvPr>
          <p:cNvSpPr>
            <a:spLocks noGrp="1" noChangeArrowheads="1"/>
          </p:cNvSpPr>
          <p:nvPr>
            <p:ph idx="1"/>
          </p:nvPr>
        </p:nvSpPr>
        <p:spPr>
          <a:xfrm>
            <a:off x="628650" y="1254125"/>
            <a:ext cx="7886700" cy="3262313"/>
          </a:xfrm>
        </p:spPr>
        <p:txBody>
          <a:bodyPr/>
          <a:lstStyle/>
          <a:p>
            <a:r>
              <a:rPr lang="en-US" altLang="de-DE"/>
              <a:t>With the help of the </a:t>
            </a:r>
            <a:r>
              <a:rPr lang="en-US" altLang="de-DE" i="1"/>
              <a:t>Quality Circle </a:t>
            </a:r>
            <a:r>
              <a:rPr lang="en-US" altLang="de-DE"/>
              <a:t>learners should ask questions about clothing and accessories, find out something about them and analyse and assess them from several perspectives (Grundmeier, 2020).</a:t>
            </a:r>
          </a:p>
          <a:p>
            <a:r>
              <a:rPr lang="en-US" altLang="de-DE"/>
              <a:t>In this way, abstract concepts such as sustainability, social justice and lifestyle should become tangible and understandable for the learning group. The aim is to be able to select clothing and accessories in a more reflective and quality-conscious way.</a:t>
            </a:r>
          </a:p>
          <a:p>
            <a:r>
              <a:rPr lang="en-US" altLang="de-DE"/>
              <a:t>Only those who know quality criteria and their interrelationships can make qualitative assessments and decisions competently.</a:t>
            </a:r>
            <a:endParaRPr lang="de-DE" altLang="de-DE"/>
          </a:p>
        </p:txBody>
      </p:sp>
      <p:sp>
        <p:nvSpPr>
          <p:cNvPr id="4" name="Fußzeilenplatzhalter 3">
            <a:extLst>
              <a:ext uri="{FF2B5EF4-FFF2-40B4-BE49-F238E27FC236}">
                <a16:creationId xmlns:a16="http://schemas.microsoft.com/office/drawing/2014/main" id="{443EB99B-7BAE-4B14-8CA3-D1F67FFDC23F}"/>
              </a:ext>
            </a:extLst>
          </p:cNvPr>
          <p:cNvSpPr>
            <a:spLocks noGrp="1"/>
          </p:cNvSpPr>
          <p:nvPr>
            <p:ph type="ftr" sz="quarter" idx="11"/>
          </p:nvPr>
        </p:nvSpPr>
        <p:spPr/>
        <p:txBody>
          <a:bodyPr/>
          <a:lstStyle/>
          <a:p>
            <a:pPr>
              <a:defRPr/>
            </a:pPr>
            <a:r>
              <a:rPr lang="en-US" altLang="de-DE"/>
              <a:t>Fashion DIET</a:t>
            </a:r>
            <a:endParaRPr lang="de-DE" altLang="de-DE"/>
          </a:p>
        </p:txBody>
      </p:sp>
      <p:sp>
        <p:nvSpPr>
          <p:cNvPr id="86021" name="Foliennummernplatzhalter 4">
            <a:extLst>
              <a:ext uri="{FF2B5EF4-FFF2-40B4-BE49-F238E27FC236}">
                <a16:creationId xmlns:a16="http://schemas.microsoft.com/office/drawing/2014/main" id="{1599CF89-146C-4F41-9946-316A78441B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9B6242-67A5-4D0D-A63B-3243EFFE971B}" type="slidenum">
              <a:rPr lang="de-DE" altLang="de-DE" smtClean="0">
                <a:solidFill>
                  <a:srgbClr val="898989"/>
                </a:solidFill>
              </a:rPr>
              <a:pPr/>
              <a:t>40</a:t>
            </a:fld>
            <a:endParaRPr lang="de-DE" altLang="de-DE">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Grafik 1">
            <a:extLst>
              <a:ext uri="{FF2B5EF4-FFF2-40B4-BE49-F238E27FC236}">
                <a16:creationId xmlns:a16="http://schemas.microsoft.com/office/drawing/2014/main" id="{4ACADDE7-4098-4403-A5B1-3ECB90A16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865188"/>
            <a:ext cx="51847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el 1">
            <a:extLst>
              <a:ext uri="{FF2B5EF4-FFF2-40B4-BE49-F238E27FC236}">
                <a16:creationId xmlns:a16="http://schemas.microsoft.com/office/drawing/2014/main" id="{D14B5A17-3394-4F59-9F2B-0C8EF76A06CC}"/>
              </a:ext>
            </a:extLst>
          </p:cNvPr>
          <p:cNvSpPr>
            <a:spLocks noGrp="1" noChangeArrowheads="1"/>
          </p:cNvSpPr>
          <p:nvPr>
            <p:ph type="title"/>
          </p:nvPr>
        </p:nvSpPr>
        <p:spPr/>
        <p:txBody>
          <a:bodyPr/>
          <a:lstStyle/>
          <a:p>
            <a:r>
              <a:rPr lang="de-DE" altLang="de-DE"/>
              <a:t>How to Use the </a:t>
            </a:r>
            <a:r>
              <a:rPr lang="de-DE" altLang="de-DE" i="1"/>
              <a:t>Quality Circle</a:t>
            </a:r>
            <a:endParaRPr lang="de-DE" altLang="de-DE"/>
          </a:p>
        </p:txBody>
      </p:sp>
      <p:sp>
        <p:nvSpPr>
          <p:cNvPr id="87044" name="Inhaltsplatzhalter 2">
            <a:extLst>
              <a:ext uri="{FF2B5EF4-FFF2-40B4-BE49-F238E27FC236}">
                <a16:creationId xmlns:a16="http://schemas.microsoft.com/office/drawing/2014/main" id="{336864F2-E1C2-4981-9135-A00AA919E793}"/>
              </a:ext>
            </a:extLst>
          </p:cNvPr>
          <p:cNvSpPr>
            <a:spLocks noGrp="1" noChangeArrowheads="1"/>
          </p:cNvSpPr>
          <p:nvPr>
            <p:ph idx="1"/>
          </p:nvPr>
        </p:nvSpPr>
        <p:spPr>
          <a:xfrm>
            <a:off x="628650" y="1370013"/>
            <a:ext cx="3295650" cy="3262312"/>
          </a:xfrm>
        </p:spPr>
        <p:txBody>
          <a:bodyPr/>
          <a:lstStyle/>
          <a:p>
            <a:r>
              <a:rPr lang="en-US" altLang="de-DE" sz="1800"/>
              <a:t>The more important an argument appears, the more an assessment point moves to the centre of the quality circle.</a:t>
            </a:r>
          </a:p>
          <a:p>
            <a:r>
              <a:rPr lang="en-US" altLang="de-DE" sz="1800"/>
              <a:t>It is also possible to weight across all circle segments.</a:t>
            </a:r>
          </a:p>
          <a:p>
            <a:r>
              <a:rPr lang="en-US" altLang="de-DE" sz="1800"/>
              <a:t>In this way, you can weight the quality dimensions from the quality circle according to your personal assessment.</a:t>
            </a:r>
            <a:endParaRPr lang="de-DE" altLang="de-DE" sz="1800"/>
          </a:p>
        </p:txBody>
      </p:sp>
      <p:sp>
        <p:nvSpPr>
          <p:cNvPr id="4" name="Fußzeilenplatzhalter 3">
            <a:extLst>
              <a:ext uri="{FF2B5EF4-FFF2-40B4-BE49-F238E27FC236}">
                <a16:creationId xmlns:a16="http://schemas.microsoft.com/office/drawing/2014/main" id="{4DD2EE4E-4647-453F-9421-8B6A787E7225}"/>
              </a:ext>
            </a:extLst>
          </p:cNvPr>
          <p:cNvSpPr>
            <a:spLocks noGrp="1"/>
          </p:cNvSpPr>
          <p:nvPr>
            <p:ph type="ftr" sz="quarter" idx="11"/>
          </p:nvPr>
        </p:nvSpPr>
        <p:spPr/>
        <p:txBody>
          <a:bodyPr/>
          <a:lstStyle/>
          <a:p>
            <a:pPr>
              <a:defRPr/>
            </a:pPr>
            <a:r>
              <a:rPr lang="en-US" altLang="de-DE"/>
              <a:t>Fashion DIET</a:t>
            </a:r>
            <a:endParaRPr lang="de-DE" altLang="de-DE"/>
          </a:p>
        </p:txBody>
      </p:sp>
      <p:sp>
        <p:nvSpPr>
          <p:cNvPr id="87046" name="Foliennummernplatzhalter 4">
            <a:extLst>
              <a:ext uri="{FF2B5EF4-FFF2-40B4-BE49-F238E27FC236}">
                <a16:creationId xmlns:a16="http://schemas.microsoft.com/office/drawing/2014/main" id="{6CB4EB66-29BC-41C5-B331-1B8954E0BC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476B57-1496-4272-AE82-7EED345A28AD}" type="slidenum">
              <a:rPr lang="de-DE" altLang="de-DE" smtClean="0">
                <a:solidFill>
                  <a:srgbClr val="898989"/>
                </a:solidFill>
              </a:rPr>
              <a:pPr/>
              <a:t>41</a:t>
            </a:fld>
            <a:endParaRPr lang="de-DE" altLang="de-DE">
              <a:solidFill>
                <a:srgbClr val="898989"/>
              </a:solidFill>
            </a:endParaRPr>
          </a:p>
        </p:txBody>
      </p:sp>
      <p:sp>
        <p:nvSpPr>
          <p:cNvPr id="87047" name="Rechteck 7">
            <a:extLst>
              <a:ext uri="{FF2B5EF4-FFF2-40B4-BE49-F238E27FC236}">
                <a16:creationId xmlns:a16="http://schemas.microsoft.com/office/drawing/2014/main" id="{09D5E2BE-524E-474D-A435-03F49B143F4E}"/>
              </a:ext>
            </a:extLst>
          </p:cNvPr>
          <p:cNvSpPr>
            <a:spLocks noChangeArrowheads="1"/>
          </p:cNvSpPr>
          <p:nvPr/>
        </p:nvSpPr>
        <p:spPr bwMode="auto">
          <a:xfrm>
            <a:off x="2919413" y="4494213"/>
            <a:ext cx="2193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BY-SA-ND Grundmeier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Grafik 2">
            <a:extLst>
              <a:ext uri="{FF2B5EF4-FFF2-40B4-BE49-F238E27FC236}">
                <a16:creationId xmlns:a16="http://schemas.microsoft.com/office/drawing/2014/main" id="{922BEE92-256E-45F5-8EAA-6F2598EAB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866775"/>
            <a:ext cx="46116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el 1">
            <a:extLst>
              <a:ext uri="{FF2B5EF4-FFF2-40B4-BE49-F238E27FC236}">
                <a16:creationId xmlns:a16="http://schemas.microsoft.com/office/drawing/2014/main" id="{6C6821B3-DF03-4956-A6A4-952EDBF0575E}"/>
              </a:ext>
            </a:extLst>
          </p:cNvPr>
          <p:cNvSpPr>
            <a:spLocks noGrp="1" noChangeArrowheads="1"/>
          </p:cNvSpPr>
          <p:nvPr>
            <p:ph type="title"/>
          </p:nvPr>
        </p:nvSpPr>
        <p:spPr/>
        <p:txBody>
          <a:bodyPr/>
          <a:lstStyle/>
          <a:p>
            <a:r>
              <a:rPr lang="de-DE" altLang="de-DE" i="1"/>
              <a:t>Quality Circle </a:t>
            </a:r>
            <a:r>
              <a:rPr lang="de-DE" altLang="de-DE"/>
              <a:t>Fashion and Textile</a:t>
            </a:r>
          </a:p>
        </p:txBody>
      </p:sp>
      <p:sp>
        <p:nvSpPr>
          <p:cNvPr id="4" name="Fußzeilenplatzhalter 3">
            <a:extLst>
              <a:ext uri="{FF2B5EF4-FFF2-40B4-BE49-F238E27FC236}">
                <a16:creationId xmlns:a16="http://schemas.microsoft.com/office/drawing/2014/main" id="{8C2F01E0-244A-4F37-8D86-4A70675B9C85}"/>
              </a:ext>
            </a:extLst>
          </p:cNvPr>
          <p:cNvSpPr>
            <a:spLocks noGrp="1"/>
          </p:cNvSpPr>
          <p:nvPr>
            <p:ph type="ftr" sz="quarter" idx="11"/>
          </p:nvPr>
        </p:nvSpPr>
        <p:spPr/>
        <p:txBody>
          <a:bodyPr/>
          <a:lstStyle/>
          <a:p>
            <a:pPr>
              <a:defRPr/>
            </a:pPr>
            <a:r>
              <a:rPr lang="en-US" altLang="de-DE"/>
              <a:t>Fashion DIET</a:t>
            </a:r>
            <a:endParaRPr lang="de-DE" altLang="de-DE"/>
          </a:p>
        </p:txBody>
      </p:sp>
      <p:sp>
        <p:nvSpPr>
          <p:cNvPr id="89093" name="Foliennummernplatzhalter 4">
            <a:extLst>
              <a:ext uri="{FF2B5EF4-FFF2-40B4-BE49-F238E27FC236}">
                <a16:creationId xmlns:a16="http://schemas.microsoft.com/office/drawing/2014/main" id="{3E301B62-7DCD-4DA5-9698-CEBB33A04A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073D81-4D5B-44B4-AAC5-D4437A1BB2CE}" type="slidenum">
              <a:rPr lang="de-DE" altLang="de-DE" smtClean="0">
                <a:solidFill>
                  <a:srgbClr val="898989"/>
                </a:solidFill>
              </a:rPr>
              <a:pPr/>
              <a:t>42</a:t>
            </a:fld>
            <a:endParaRPr lang="de-DE" altLang="de-DE">
              <a:solidFill>
                <a:srgbClr val="898989"/>
              </a:solidFill>
            </a:endParaRPr>
          </a:p>
        </p:txBody>
      </p:sp>
      <p:sp>
        <p:nvSpPr>
          <p:cNvPr id="89094" name="Rechteck 7">
            <a:extLst>
              <a:ext uri="{FF2B5EF4-FFF2-40B4-BE49-F238E27FC236}">
                <a16:creationId xmlns:a16="http://schemas.microsoft.com/office/drawing/2014/main" id="{ACF7AA26-4260-446D-8358-D7740D4E977C}"/>
              </a:ext>
            </a:extLst>
          </p:cNvPr>
          <p:cNvSpPr>
            <a:spLocks noChangeArrowheads="1"/>
          </p:cNvSpPr>
          <p:nvPr/>
        </p:nvSpPr>
        <p:spPr bwMode="auto">
          <a:xfrm>
            <a:off x="6946900" y="4354513"/>
            <a:ext cx="2192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BY-SA-ND Grundmeier</a:t>
            </a:r>
          </a:p>
        </p:txBody>
      </p:sp>
      <p:pic>
        <p:nvPicPr>
          <p:cNvPr id="89095" name="Grafik 8">
            <a:extLst>
              <a:ext uri="{FF2B5EF4-FFF2-40B4-BE49-F238E27FC236}">
                <a16:creationId xmlns:a16="http://schemas.microsoft.com/office/drawing/2014/main" id="{63B493E6-38C8-45D2-BE27-DB397C1AD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01738"/>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feld 9">
            <a:extLst>
              <a:ext uri="{FF2B5EF4-FFF2-40B4-BE49-F238E27FC236}">
                <a16:creationId xmlns:a16="http://schemas.microsoft.com/office/drawing/2014/main" id="{90E44076-9D07-4C2C-B8E4-C8F1CA24FD07}"/>
              </a:ext>
            </a:extLst>
          </p:cNvPr>
          <p:cNvSpPr txBox="1">
            <a:spLocks noChangeArrowheads="1"/>
          </p:cNvSpPr>
          <p:nvPr/>
        </p:nvSpPr>
        <p:spPr bwMode="auto">
          <a:xfrm>
            <a:off x="1133475" y="1628775"/>
            <a:ext cx="113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i="1"/>
              <a:t>Fashionable Colour</a:t>
            </a:r>
          </a:p>
        </p:txBody>
      </p:sp>
      <p:pic>
        <p:nvPicPr>
          <p:cNvPr id="89097" name="Grafik 11">
            <a:extLst>
              <a:ext uri="{FF2B5EF4-FFF2-40B4-BE49-F238E27FC236}">
                <a16:creationId xmlns:a16="http://schemas.microsoft.com/office/drawing/2014/main" id="{14C348D4-1090-49AF-B1DF-695790EAA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206750"/>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Grafik 12">
            <a:extLst>
              <a:ext uri="{FF2B5EF4-FFF2-40B4-BE49-F238E27FC236}">
                <a16:creationId xmlns:a16="http://schemas.microsoft.com/office/drawing/2014/main" id="{C4061FC4-EBBC-42A6-9783-E5312CFD9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29813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9" name="Textfeld 10">
            <a:extLst>
              <a:ext uri="{FF2B5EF4-FFF2-40B4-BE49-F238E27FC236}">
                <a16:creationId xmlns:a16="http://schemas.microsoft.com/office/drawing/2014/main" id="{1E71935C-0D53-4D43-BF8D-5C78C091F874}"/>
              </a:ext>
            </a:extLst>
          </p:cNvPr>
          <p:cNvSpPr txBox="1">
            <a:spLocks noChangeArrowheads="1"/>
          </p:cNvSpPr>
          <p:nvPr/>
        </p:nvSpPr>
        <p:spPr bwMode="auto">
          <a:xfrm>
            <a:off x="1187450" y="3662363"/>
            <a:ext cx="1135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i="1"/>
              <a:t>wind- and waterproof</a:t>
            </a:r>
          </a:p>
        </p:txBody>
      </p:sp>
      <p:sp>
        <p:nvSpPr>
          <p:cNvPr id="89100" name="Textfeld 13">
            <a:extLst>
              <a:ext uri="{FF2B5EF4-FFF2-40B4-BE49-F238E27FC236}">
                <a16:creationId xmlns:a16="http://schemas.microsoft.com/office/drawing/2014/main" id="{37CD33A0-91B3-4573-871B-6C7AF3D9EEF4}"/>
              </a:ext>
            </a:extLst>
          </p:cNvPr>
          <p:cNvSpPr txBox="1">
            <a:spLocks noChangeArrowheads="1"/>
          </p:cNvSpPr>
          <p:nvPr/>
        </p:nvSpPr>
        <p:spPr bwMode="auto">
          <a:xfrm>
            <a:off x="7029450" y="33766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i="1"/>
              <a:t>Natural Fibres</a:t>
            </a:r>
          </a:p>
        </p:txBody>
      </p:sp>
      <p:pic>
        <p:nvPicPr>
          <p:cNvPr id="89101" name="Grafik 12">
            <a:extLst>
              <a:ext uri="{FF2B5EF4-FFF2-40B4-BE49-F238E27FC236}">
                <a16:creationId xmlns:a16="http://schemas.microsoft.com/office/drawing/2014/main" id="{40FE26FA-1811-4602-825F-BA92B2FEF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5" y="12017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2" name="Textfeld 13">
            <a:extLst>
              <a:ext uri="{FF2B5EF4-FFF2-40B4-BE49-F238E27FC236}">
                <a16:creationId xmlns:a16="http://schemas.microsoft.com/office/drawing/2014/main" id="{CEAEDB08-F5D9-4622-923D-874FAE568309}"/>
              </a:ext>
            </a:extLst>
          </p:cNvPr>
          <p:cNvSpPr txBox="1">
            <a:spLocks noChangeArrowheads="1"/>
          </p:cNvSpPr>
          <p:nvPr/>
        </p:nvSpPr>
        <p:spPr bwMode="auto">
          <a:xfrm>
            <a:off x="6859588" y="1606550"/>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i="1"/>
              <a:t>Smart Shopper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Grafik 5">
            <a:extLst>
              <a:ext uri="{FF2B5EF4-FFF2-40B4-BE49-F238E27FC236}">
                <a16:creationId xmlns:a16="http://schemas.microsoft.com/office/drawing/2014/main" id="{0AD9F51D-3DAA-43B4-8EAA-0BF94FC48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31888"/>
            <a:ext cx="646271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el 1">
            <a:extLst>
              <a:ext uri="{FF2B5EF4-FFF2-40B4-BE49-F238E27FC236}">
                <a16:creationId xmlns:a16="http://schemas.microsoft.com/office/drawing/2014/main" id="{8CE0D4EB-FBE6-4EB7-8793-2DAE3D187C2E}"/>
              </a:ext>
            </a:extLst>
          </p:cNvPr>
          <p:cNvSpPr>
            <a:spLocks noGrp="1" noChangeArrowheads="1"/>
          </p:cNvSpPr>
          <p:nvPr>
            <p:ph type="title"/>
          </p:nvPr>
        </p:nvSpPr>
        <p:spPr/>
        <p:txBody>
          <a:bodyPr/>
          <a:lstStyle/>
          <a:p>
            <a:r>
              <a:rPr lang="de-DE" altLang="de-DE" i="1"/>
              <a:t>Quality Circle </a:t>
            </a:r>
            <a:r>
              <a:rPr lang="de-DE" altLang="de-DE"/>
              <a:t>Fashion and Textile</a:t>
            </a:r>
          </a:p>
        </p:txBody>
      </p:sp>
      <p:sp>
        <p:nvSpPr>
          <p:cNvPr id="91140" name="Inhaltsplatzhalter 2">
            <a:extLst>
              <a:ext uri="{FF2B5EF4-FFF2-40B4-BE49-F238E27FC236}">
                <a16:creationId xmlns:a16="http://schemas.microsoft.com/office/drawing/2014/main" id="{543106B6-92FF-4F42-8B13-31EADFA3776E}"/>
              </a:ext>
            </a:extLst>
          </p:cNvPr>
          <p:cNvSpPr>
            <a:spLocks noGrp="1" noChangeArrowheads="1"/>
          </p:cNvSpPr>
          <p:nvPr>
            <p:ph idx="1"/>
          </p:nvPr>
        </p:nvSpPr>
        <p:spPr>
          <a:xfrm>
            <a:off x="611188" y="1370013"/>
            <a:ext cx="7886700" cy="3262312"/>
          </a:xfrm>
        </p:spPr>
        <p:txBody>
          <a:bodyPr/>
          <a:lstStyle/>
          <a:p>
            <a:r>
              <a:rPr lang="de-DE" altLang="de-DE" sz="1400"/>
              <a:t>1 star: less important</a:t>
            </a:r>
          </a:p>
          <a:p>
            <a:r>
              <a:rPr lang="de-DE" altLang="de-DE" sz="1400"/>
              <a:t>2 stars: important</a:t>
            </a:r>
          </a:p>
          <a:p>
            <a:r>
              <a:rPr lang="de-DE" altLang="de-DE" sz="1400"/>
              <a:t>3 stars: very important</a:t>
            </a:r>
          </a:p>
          <a:p>
            <a:r>
              <a:rPr lang="de-DE" altLang="de-DE" sz="1400"/>
              <a:t>Evaluate your items:</a:t>
            </a:r>
          </a:p>
          <a:p>
            <a:endParaRPr lang="de-DE" altLang="de-DE"/>
          </a:p>
        </p:txBody>
      </p:sp>
      <p:sp>
        <p:nvSpPr>
          <p:cNvPr id="4" name="Fußzeilenplatzhalter 3">
            <a:extLst>
              <a:ext uri="{FF2B5EF4-FFF2-40B4-BE49-F238E27FC236}">
                <a16:creationId xmlns:a16="http://schemas.microsoft.com/office/drawing/2014/main" id="{8C2F01E0-244A-4F37-8D86-4A70675B9C85}"/>
              </a:ext>
            </a:extLst>
          </p:cNvPr>
          <p:cNvSpPr>
            <a:spLocks noGrp="1"/>
          </p:cNvSpPr>
          <p:nvPr>
            <p:ph type="ftr" sz="quarter" idx="11"/>
          </p:nvPr>
        </p:nvSpPr>
        <p:spPr/>
        <p:txBody>
          <a:bodyPr/>
          <a:lstStyle/>
          <a:p>
            <a:pPr>
              <a:defRPr/>
            </a:pPr>
            <a:r>
              <a:rPr lang="en-US" altLang="de-DE"/>
              <a:t>Fashion DIET</a:t>
            </a:r>
            <a:endParaRPr lang="de-DE" altLang="de-DE"/>
          </a:p>
        </p:txBody>
      </p:sp>
      <p:sp>
        <p:nvSpPr>
          <p:cNvPr id="91142" name="Foliennummernplatzhalter 4">
            <a:extLst>
              <a:ext uri="{FF2B5EF4-FFF2-40B4-BE49-F238E27FC236}">
                <a16:creationId xmlns:a16="http://schemas.microsoft.com/office/drawing/2014/main" id="{E024E7AC-B09D-436F-95E9-91F85667D1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7AEC45-93B4-4D31-B290-1D855DAEFD1C}" type="slidenum">
              <a:rPr lang="de-DE" altLang="de-DE" smtClean="0">
                <a:solidFill>
                  <a:srgbClr val="898989"/>
                </a:solidFill>
              </a:rPr>
              <a:pPr/>
              <a:t>43</a:t>
            </a:fld>
            <a:endParaRPr lang="de-DE" altLang="de-DE">
              <a:solidFill>
                <a:srgbClr val="898989"/>
              </a:solidFill>
            </a:endParaRPr>
          </a:p>
        </p:txBody>
      </p:sp>
      <p:sp>
        <p:nvSpPr>
          <p:cNvPr id="91143" name="Rechteck 7">
            <a:extLst>
              <a:ext uri="{FF2B5EF4-FFF2-40B4-BE49-F238E27FC236}">
                <a16:creationId xmlns:a16="http://schemas.microsoft.com/office/drawing/2014/main" id="{7BEC8E32-8615-4A6F-84D1-709F04DD42F6}"/>
              </a:ext>
            </a:extLst>
          </p:cNvPr>
          <p:cNvSpPr>
            <a:spLocks noChangeArrowheads="1"/>
          </p:cNvSpPr>
          <p:nvPr/>
        </p:nvSpPr>
        <p:spPr bwMode="auto">
          <a:xfrm>
            <a:off x="6946900" y="4354513"/>
            <a:ext cx="2192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BY-SA-ND Grundmeier</a:t>
            </a:r>
          </a:p>
        </p:txBody>
      </p:sp>
      <p:sp>
        <p:nvSpPr>
          <p:cNvPr id="8" name="Stern: 6 Zacken 7">
            <a:extLst>
              <a:ext uri="{FF2B5EF4-FFF2-40B4-BE49-F238E27FC236}">
                <a16:creationId xmlns:a16="http://schemas.microsoft.com/office/drawing/2014/main" id="{141060D7-5383-4A72-93BD-191B480CD915}"/>
              </a:ext>
            </a:extLst>
          </p:cNvPr>
          <p:cNvSpPr/>
          <p:nvPr/>
        </p:nvSpPr>
        <p:spPr>
          <a:xfrm>
            <a:off x="2555875" y="1363663"/>
            <a:ext cx="287338" cy="331787"/>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Stern: 6 Zacken 8">
            <a:extLst>
              <a:ext uri="{FF2B5EF4-FFF2-40B4-BE49-F238E27FC236}">
                <a16:creationId xmlns:a16="http://schemas.microsoft.com/office/drawing/2014/main" id="{4B3A0666-D86E-4BAD-BF5A-6803EFC5E724}"/>
              </a:ext>
            </a:extLst>
          </p:cNvPr>
          <p:cNvSpPr/>
          <p:nvPr/>
        </p:nvSpPr>
        <p:spPr>
          <a:xfrm>
            <a:off x="2339975" y="1597025"/>
            <a:ext cx="287338" cy="331788"/>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Stern: 6 Zacken 9">
            <a:extLst>
              <a:ext uri="{FF2B5EF4-FFF2-40B4-BE49-F238E27FC236}">
                <a16:creationId xmlns:a16="http://schemas.microsoft.com/office/drawing/2014/main" id="{C3BA808B-4DF9-469E-9952-A58C85ECEC63}"/>
              </a:ext>
            </a:extLst>
          </p:cNvPr>
          <p:cNvSpPr/>
          <p:nvPr/>
        </p:nvSpPr>
        <p:spPr>
          <a:xfrm>
            <a:off x="2771775" y="1625600"/>
            <a:ext cx="287338" cy="331788"/>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Stern: 6 Zacken 10">
            <a:extLst>
              <a:ext uri="{FF2B5EF4-FFF2-40B4-BE49-F238E27FC236}">
                <a16:creationId xmlns:a16="http://schemas.microsoft.com/office/drawing/2014/main" id="{8629AAC1-9CE7-4F76-B974-574747660421}"/>
              </a:ext>
            </a:extLst>
          </p:cNvPr>
          <p:cNvSpPr/>
          <p:nvPr/>
        </p:nvSpPr>
        <p:spPr>
          <a:xfrm>
            <a:off x="3276600" y="1895475"/>
            <a:ext cx="287338" cy="331788"/>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Stern: 6 Zacken 12">
            <a:extLst>
              <a:ext uri="{FF2B5EF4-FFF2-40B4-BE49-F238E27FC236}">
                <a16:creationId xmlns:a16="http://schemas.microsoft.com/office/drawing/2014/main" id="{086218C9-364B-4458-96D3-D3E38031E623}"/>
              </a:ext>
            </a:extLst>
          </p:cNvPr>
          <p:cNvSpPr/>
          <p:nvPr/>
        </p:nvSpPr>
        <p:spPr>
          <a:xfrm>
            <a:off x="2916238" y="1895475"/>
            <a:ext cx="287337" cy="331788"/>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Stern: 6 Zacken 13">
            <a:extLst>
              <a:ext uri="{FF2B5EF4-FFF2-40B4-BE49-F238E27FC236}">
                <a16:creationId xmlns:a16="http://schemas.microsoft.com/office/drawing/2014/main" id="{0332EAC5-D6F8-48EF-958E-B92A95119380}"/>
              </a:ext>
            </a:extLst>
          </p:cNvPr>
          <p:cNvSpPr/>
          <p:nvPr/>
        </p:nvSpPr>
        <p:spPr>
          <a:xfrm>
            <a:off x="2555875" y="1878013"/>
            <a:ext cx="287338" cy="331787"/>
          </a:xfrm>
          <a:prstGeom prst="star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1150" name="Grafik 15" descr="Hose">
            <a:extLst>
              <a:ext uri="{FF2B5EF4-FFF2-40B4-BE49-F238E27FC236}">
                <a16:creationId xmlns:a16="http://schemas.microsoft.com/office/drawing/2014/main" id="{130AAC32-366F-42C9-9330-EEB829DE7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0032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Grafik 17" descr="Anzug">
            <a:extLst>
              <a:ext uri="{FF2B5EF4-FFF2-40B4-BE49-F238E27FC236}">
                <a16:creationId xmlns:a16="http://schemas.microsoft.com/office/drawing/2014/main" id="{069E1497-95A1-4A5A-ADE9-E1A8DA4BC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9247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2" name="Grafik 19" descr="Rucksack">
            <a:extLst>
              <a:ext uri="{FF2B5EF4-FFF2-40B4-BE49-F238E27FC236}">
                <a16:creationId xmlns:a16="http://schemas.microsoft.com/office/drawing/2014/main" id="{3A2EF0E8-C6E6-449D-93A1-6ABB1D1B6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 y="4011613"/>
            <a:ext cx="517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a:extLst>
              <a:ext uri="{FF2B5EF4-FFF2-40B4-BE49-F238E27FC236}">
                <a16:creationId xmlns:a16="http://schemas.microsoft.com/office/drawing/2014/main" id="{4F50FD5C-76F6-4A98-A53E-FA7CB590825B}"/>
              </a:ext>
            </a:extLst>
          </p:cNvPr>
          <p:cNvSpPr>
            <a:spLocks noGrp="1" noChangeArrowheads="1"/>
          </p:cNvSpPr>
          <p:nvPr>
            <p:ph type="title"/>
          </p:nvPr>
        </p:nvSpPr>
        <p:spPr/>
        <p:txBody>
          <a:bodyPr/>
          <a:lstStyle/>
          <a:p>
            <a:r>
              <a:rPr lang="de-DE" altLang="de-DE"/>
              <a:t>Discussion on </a:t>
            </a:r>
            <a:r>
              <a:rPr lang="de-DE" altLang="de-DE" i="1"/>
              <a:t>Zielmat</a:t>
            </a:r>
            <a:r>
              <a:rPr lang="de-DE" altLang="de-DE"/>
              <a:t> and </a:t>
            </a:r>
            <a:r>
              <a:rPr lang="de-DE" altLang="de-DE" i="1"/>
              <a:t>Quality Circle</a:t>
            </a:r>
          </a:p>
        </p:txBody>
      </p:sp>
      <p:sp>
        <p:nvSpPr>
          <p:cNvPr id="93187" name="Inhaltsplatzhalter 2">
            <a:extLst>
              <a:ext uri="{FF2B5EF4-FFF2-40B4-BE49-F238E27FC236}">
                <a16:creationId xmlns:a16="http://schemas.microsoft.com/office/drawing/2014/main" id="{F48FB945-405D-4027-A72F-946812E0C6B7}"/>
              </a:ext>
            </a:extLst>
          </p:cNvPr>
          <p:cNvSpPr>
            <a:spLocks noGrp="1" noChangeArrowheads="1"/>
          </p:cNvSpPr>
          <p:nvPr>
            <p:ph idx="1"/>
          </p:nvPr>
        </p:nvSpPr>
        <p:spPr/>
        <p:txBody>
          <a:bodyPr/>
          <a:lstStyle/>
          <a:p>
            <a:r>
              <a:rPr lang="en-US" altLang="de-DE" dirty="0"/>
              <a:t>To what extent can the </a:t>
            </a:r>
            <a:r>
              <a:rPr lang="en-US" altLang="de-DE" i="1" dirty="0" err="1"/>
              <a:t>Zielmat</a:t>
            </a:r>
            <a:r>
              <a:rPr lang="en-US" altLang="de-DE" dirty="0"/>
              <a:t> or the </a:t>
            </a:r>
            <a:r>
              <a:rPr lang="en-US" altLang="de-DE" i="1" dirty="0"/>
              <a:t>Quality Circle </a:t>
            </a:r>
            <a:r>
              <a:rPr lang="en-US" altLang="de-DE" dirty="0"/>
              <a:t>be used to further differentiate and </a:t>
            </a:r>
            <a:r>
              <a:rPr lang="en-US" altLang="de-DE" dirty="0" err="1"/>
              <a:t>sensitise</a:t>
            </a:r>
            <a:r>
              <a:rPr lang="en-US" altLang="de-DE" dirty="0"/>
              <a:t> purchasing decisions?</a:t>
            </a:r>
            <a:endParaRPr lang="de-DE" altLang="de-DE" dirty="0"/>
          </a:p>
          <a:p>
            <a:r>
              <a:rPr lang="en-US" altLang="de-DE" dirty="0"/>
              <a:t>For which target groups do you consider these instruments applicable?</a:t>
            </a:r>
          </a:p>
          <a:p>
            <a:r>
              <a:rPr lang="en-US" altLang="de-DE" dirty="0"/>
              <a:t>Both instruments focus on a multi-perspective approach to complex purchase decisions. Describe how you approach such decisions in the context of fashion and textiles. </a:t>
            </a:r>
          </a:p>
          <a:p>
            <a:r>
              <a:rPr lang="en-US" altLang="de-DE" dirty="0"/>
              <a:t>Discuss your individual approaches in the plenary.</a:t>
            </a:r>
            <a:endParaRPr lang="de-DE" altLang="de-DE" dirty="0"/>
          </a:p>
        </p:txBody>
      </p:sp>
      <p:sp>
        <p:nvSpPr>
          <p:cNvPr id="4" name="Fußzeilenplatzhalter 3">
            <a:extLst>
              <a:ext uri="{FF2B5EF4-FFF2-40B4-BE49-F238E27FC236}">
                <a16:creationId xmlns:a16="http://schemas.microsoft.com/office/drawing/2014/main" id="{2FA32506-5580-4C97-A892-CE351A2EAA89}"/>
              </a:ext>
            </a:extLst>
          </p:cNvPr>
          <p:cNvSpPr>
            <a:spLocks noGrp="1"/>
          </p:cNvSpPr>
          <p:nvPr>
            <p:ph type="ftr" sz="quarter" idx="11"/>
          </p:nvPr>
        </p:nvSpPr>
        <p:spPr/>
        <p:txBody>
          <a:bodyPr/>
          <a:lstStyle/>
          <a:p>
            <a:pPr>
              <a:defRPr/>
            </a:pPr>
            <a:r>
              <a:rPr lang="en-US" altLang="de-DE"/>
              <a:t>Fashion DIET</a:t>
            </a:r>
            <a:endParaRPr lang="de-DE" altLang="de-DE"/>
          </a:p>
        </p:txBody>
      </p:sp>
      <p:sp>
        <p:nvSpPr>
          <p:cNvPr id="93189" name="Foliennummernplatzhalter 4">
            <a:extLst>
              <a:ext uri="{FF2B5EF4-FFF2-40B4-BE49-F238E27FC236}">
                <a16:creationId xmlns:a16="http://schemas.microsoft.com/office/drawing/2014/main" id="{A8B4726F-F821-44C7-806A-2FBE7C983A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032077-FF52-4943-A109-C582BEE95BB6}" type="slidenum">
              <a:rPr lang="de-DE" altLang="de-DE" smtClean="0">
                <a:solidFill>
                  <a:srgbClr val="898989"/>
                </a:solidFill>
              </a:rPr>
              <a:pPr/>
              <a:t>44</a:t>
            </a:fld>
            <a:endParaRPr lang="de-DE" altLang="de-DE">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Grafik 4">
            <a:extLst>
              <a:ext uri="{FF2B5EF4-FFF2-40B4-BE49-F238E27FC236}">
                <a16:creationId xmlns:a16="http://schemas.microsoft.com/office/drawing/2014/main" id="{AC0D1057-3245-4C0B-ACF7-6C55B4921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2500313"/>
            <a:ext cx="33877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Inhaltsplatzhalter 2">
            <a:extLst>
              <a:ext uri="{FF2B5EF4-FFF2-40B4-BE49-F238E27FC236}">
                <a16:creationId xmlns:a16="http://schemas.microsoft.com/office/drawing/2014/main" id="{9AD0E110-C5E9-4E1D-823D-DF99826CB96A}"/>
              </a:ext>
            </a:extLst>
          </p:cNvPr>
          <p:cNvSpPr>
            <a:spLocks noGrp="1" noChangeArrowheads="1"/>
          </p:cNvSpPr>
          <p:nvPr>
            <p:ph idx="1"/>
          </p:nvPr>
        </p:nvSpPr>
        <p:spPr/>
        <p:txBody>
          <a:bodyPr/>
          <a:lstStyle/>
          <a:p>
            <a:r>
              <a:rPr lang="en-US" altLang="de-DE" dirty="0"/>
              <a:t>Non-profit apps shall help consumers to buy or rent sustainable fashion and reflect on sustainable clothing consumption.</a:t>
            </a:r>
          </a:p>
          <a:p>
            <a:r>
              <a:rPr lang="en-US" altLang="de-DE" dirty="0"/>
              <a:t>Some apps are shopping platforms, others run as games in which consumers learn about their personal shopping behaviour.</a:t>
            </a:r>
          </a:p>
          <a:p>
            <a:r>
              <a:rPr lang="en-US" altLang="de-DE" dirty="0"/>
              <a:t>Sometimes no prior knowledge about sustainability</a:t>
            </a:r>
            <a:br>
              <a:rPr lang="en-US" altLang="de-DE" dirty="0"/>
            </a:br>
            <a:r>
              <a:rPr lang="en-US" altLang="de-DE" dirty="0"/>
              <a:t>is needed to use the apps.</a:t>
            </a:r>
          </a:p>
          <a:p>
            <a:r>
              <a:rPr lang="en-US" altLang="de-DE" dirty="0"/>
              <a:t>Consumers shall have options to consume</a:t>
            </a:r>
            <a:br>
              <a:rPr lang="en-US" altLang="de-DE" dirty="0"/>
            </a:br>
            <a:r>
              <a:rPr lang="en-US" altLang="de-DE" dirty="0"/>
              <a:t>fashion in a more sustainable way and become</a:t>
            </a:r>
            <a:br>
              <a:rPr lang="en-US" altLang="de-DE" dirty="0"/>
            </a:br>
            <a:r>
              <a:rPr lang="en-US" altLang="de-DE" dirty="0"/>
              <a:t>aware of whether their consumption behaviour. </a:t>
            </a:r>
            <a:endParaRPr lang="de-DE" altLang="de-DE" dirty="0"/>
          </a:p>
        </p:txBody>
      </p:sp>
      <p:sp>
        <p:nvSpPr>
          <p:cNvPr id="94212" name="Titel 1">
            <a:extLst>
              <a:ext uri="{FF2B5EF4-FFF2-40B4-BE49-F238E27FC236}">
                <a16:creationId xmlns:a16="http://schemas.microsoft.com/office/drawing/2014/main" id="{BBFF0D0D-7ABC-428F-B234-F6E388C89527}"/>
              </a:ext>
            </a:extLst>
          </p:cNvPr>
          <p:cNvSpPr>
            <a:spLocks noGrp="1" noChangeArrowheads="1"/>
          </p:cNvSpPr>
          <p:nvPr>
            <p:ph type="title"/>
          </p:nvPr>
        </p:nvSpPr>
        <p:spPr/>
        <p:txBody>
          <a:bodyPr/>
          <a:lstStyle/>
          <a:p>
            <a:r>
              <a:rPr lang="de-DE" altLang="de-DE"/>
              <a:t>Testing and Evaluating Apps</a:t>
            </a:r>
          </a:p>
        </p:txBody>
      </p:sp>
      <p:sp>
        <p:nvSpPr>
          <p:cNvPr id="4" name="Fußzeilenplatzhalter 3">
            <a:extLst>
              <a:ext uri="{FF2B5EF4-FFF2-40B4-BE49-F238E27FC236}">
                <a16:creationId xmlns:a16="http://schemas.microsoft.com/office/drawing/2014/main" id="{78115303-07A4-43A1-83B0-0208ED46D6F9}"/>
              </a:ext>
            </a:extLst>
          </p:cNvPr>
          <p:cNvSpPr>
            <a:spLocks noGrp="1"/>
          </p:cNvSpPr>
          <p:nvPr>
            <p:ph type="ftr" sz="quarter" idx="11"/>
          </p:nvPr>
        </p:nvSpPr>
        <p:spPr/>
        <p:txBody>
          <a:bodyPr/>
          <a:lstStyle/>
          <a:p>
            <a:pPr>
              <a:defRPr/>
            </a:pPr>
            <a:r>
              <a:rPr lang="en-US" altLang="de-DE"/>
              <a:t>Fashion DIET</a:t>
            </a:r>
            <a:endParaRPr lang="de-DE" altLang="de-DE"/>
          </a:p>
        </p:txBody>
      </p:sp>
      <p:sp>
        <p:nvSpPr>
          <p:cNvPr id="94214" name="Foliennummernplatzhalter 4">
            <a:extLst>
              <a:ext uri="{FF2B5EF4-FFF2-40B4-BE49-F238E27FC236}">
                <a16:creationId xmlns:a16="http://schemas.microsoft.com/office/drawing/2014/main" id="{89F43393-F089-422C-9472-1190744459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B7962D-2EE9-4CDE-B0EA-D4978CC14BC2}" type="slidenum">
              <a:rPr lang="de-DE" altLang="de-DE" smtClean="0">
                <a:solidFill>
                  <a:srgbClr val="898989"/>
                </a:solidFill>
              </a:rPr>
              <a:pPr/>
              <a:t>45</a:t>
            </a:fld>
            <a:endParaRPr lang="de-DE" altLang="de-DE">
              <a:solidFill>
                <a:srgbClr val="898989"/>
              </a:solidFill>
            </a:endParaRPr>
          </a:p>
        </p:txBody>
      </p:sp>
      <p:sp>
        <p:nvSpPr>
          <p:cNvPr id="94215" name="Textfeld 2">
            <a:extLst>
              <a:ext uri="{FF2B5EF4-FFF2-40B4-BE49-F238E27FC236}">
                <a16:creationId xmlns:a16="http://schemas.microsoft.com/office/drawing/2014/main" id="{3FD3815A-54A3-4770-92DB-4FE836DEED73}"/>
              </a:ext>
            </a:extLst>
          </p:cNvPr>
          <p:cNvSpPr txBox="1">
            <a:spLocks noChangeArrowheads="1"/>
          </p:cNvSpPr>
          <p:nvPr/>
        </p:nvSpPr>
        <p:spPr bwMode="auto">
          <a:xfrm>
            <a:off x="5940425" y="4270375"/>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Peggy &amp; Marco Lachmann-Anke, Pixabay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a:extLst>
              <a:ext uri="{FF2B5EF4-FFF2-40B4-BE49-F238E27FC236}">
                <a16:creationId xmlns:a16="http://schemas.microsoft.com/office/drawing/2014/main" id="{F25C09DA-CE21-410A-975B-5C5627AE8D24}"/>
              </a:ext>
            </a:extLst>
          </p:cNvPr>
          <p:cNvSpPr>
            <a:spLocks noGrp="1" noChangeArrowheads="1"/>
          </p:cNvSpPr>
          <p:nvPr>
            <p:ph type="title"/>
          </p:nvPr>
        </p:nvSpPr>
        <p:spPr/>
        <p:txBody>
          <a:bodyPr/>
          <a:lstStyle/>
          <a:p>
            <a:r>
              <a:rPr lang="en-GB" altLang="de-DE"/>
              <a:t>Good on You! Ethical Fashion App</a:t>
            </a:r>
            <a:endParaRPr lang="de-DE" altLang="de-DE"/>
          </a:p>
        </p:txBody>
      </p:sp>
      <p:sp>
        <p:nvSpPr>
          <p:cNvPr id="96259" name="Inhaltsplatzhalter 2">
            <a:extLst>
              <a:ext uri="{FF2B5EF4-FFF2-40B4-BE49-F238E27FC236}">
                <a16:creationId xmlns:a16="http://schemas.microsoft.com/office/drawing/2014/main" id="{13D4C31D-CBFB-43CC-A928-F34443F4FEC2}"/>
              </a:ext>
            </a:extLst>
          </p:cNvPr>
          <p:cNvSpPr>
            <a:spLocks noGrp="1" noChangeArrowheads="1"/>
          </p:cNvSpPr>
          <p:nvPr>
            <p:ph idx="1"/>
          </p:nvPr>
        </p:nvSpPr>
        <p:spPr/>
        <p:txBody>
          <a:bodyPr/>
          <a:lstStyle/>
          <a:p>
            <a:r>
              <a:rPr lang="de-DE" altLang="de-DE" sz="1800"/>
              <a:t>The app, founded in Australia in 2015, features sustainable brands</a:t>
            </a:r>
            <a:r>
              <a:rPr lang="en-GB" altLang="de-DE" sz="1800"/>
              <a:t> and creates ratings by culling information from independent labels like Global Organic Textile Standard (GOTS), Fair Trade and OKEO-TEX®, combining it with their own research in brand reliability and mission statements.</a:t>
            </a:r>
          </a:p>
          <a:p>
            <a:r>
              <a:rPr lang="en-GB" altLang="de-DE" sz="1800"/>
              <a:t>The brands are judged in several categories – from what chemicals they use and how by-products are disposed of, to their impact on the supply chain.</a:t>
            </a:r>
          </a:p>
          <a:p>
            <a:r>
              <a:rPr lang="en-GB" altLang="de-DE" sz="1800"/>
              <a:t>In addition, the app offers alternatives, including learning lessons on sustainable fashion.</a:t>
            </a:r>
          </a:p>
          <a:p>
            <a:r>
              <a:rPr lang="en-GB" altLang="de-DE" sz="1800"/>
              <a:t>Users receive offers from the brands, all assessed against a comprehensive rating system. Each brand undergoes a rating out of five from ‘Great’ to ‘We Avoid’ and individual scores for its impact on people, the planet and animals.</a:t>
            </a:r>
          </a:p>
          <a:p>
            <a:r>
              <a:rPr lang="en-GB" altLang="de-DE" sz="1800"/>
              <a:t>Source: https://goodonyou.eco</a:t>
            </a:r>
          </a:p>
        </p:txBody>
      </p:sp>
      <p:sp>
        <p:nvSpPr>
          <p:cNvPr id="4" name="Fußzeilenplatzhalter 3">
            <a:extLst>
              <a:ext uri="{FF2B5EF4-FFF2-40B4-BE49-F238E27FC236}">
                <a16:creationId xmlns:a16="http://schemas.microsoft.com/office/drawing/2014/main" id="{876D745F-E3FF-4804-A45B-1256B87D30D7}"/>
              </a:ext>
            </a:extLst>
          </p:cNvPr>
          <p:cNvSpPr>
            <a:spLocks noGrp="1"/>
          </p:cNvSpPr>
          <p:nvPr>
            <p:ph type="ftr" sz="quarter" idx="11"/>
          </p:nvPr>
        </p:nvSpPr>
        <p:spPr/>
        <p:txBody>
          <a:bodyPr/>
          <a:lstStyle/>
          <a:p>
            <a:pPr>
              <a:defRPr/>
            </a:pPr>
            <a:r>
              <a:rPr lang="en-US" altLang="de-DE"/>
              <a:t>Fashion DIET</a:t>
            </a:r>
            <a:endParaRPr lang="de-DE" altLang="de-DE"/>
          </a:p>
        </p:txBody>
      </p:sp>
      <p:sp>
        <p:nvSpPr>
          <p:cNvPr id="96261" name="Foliennummernplatzhalter 4">
            <a:extLst>
              <a:ext uri="{FF2B5EF4-FFF2-40B4-BE49-F238E27FC236}">
                <a16:creationId xmlns:a16="http://schemas.microsoft.com/office/drawing/2014/main" id="{0F677257-4A6D-4CAC-8F6C-E5640B8370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8F0901-3126-4E86-8C9D-0DDF1BE2A33D}" type="slidenum">
              <a:rPr lang="de-DE" altLang="de-DE" smtClean="0">
                <a:solidFill>
                  <a:srgbClr val="898989"/>
                </a:solidFill>
              </a:rPr>
              <a:pPr/>
              <a:t>46</a:t>
            </a:fld>
            <a:endParaRPr lang="de-DE" altLang="de-DE">
              <a:solidFill>
                <a:srgbClr val="898989"/>
              </a:solidFill>
            </a:endParaRPr>
          </a:p>
        </p:txBody>
      </p:sp>
      <p:pic>
        <p:nvPicPr>
          <p:cNvPr id="96262" name="Bild 5">
            <a:extLst>
              <a:ext uri="{FF2B5EF4-FFF2-40B4-BE49-F238E27FC236}">
                <a16:creationId xmlns:a16="http://schemas.microsoft.com/office/drawing/2014/main" id="{5C1FA0F3-E01D-4074-A42D-EF95A5CB9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95250"/>
            <a:ext cx="1230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a:extLst>
              <a:ext uri="{FF2B5EF4-FFF2-40B4-BE49-F238E27FC236}">
                <a16:creationId xmlns:a16="http://schemas.microsoft.com/office/drawing/2014/main" id="{A296F5EE-1064-47B5-A7CD-9C97FCCF36B6}"/>
              </a:ext>
            </a:extLst>
          </p:cNvPr>
          <p:cNvSpPr>
            <a:spLocks noGrp="1" noChangeArrowheads="1"/>
          </p:cNvSpPr>
          <p:nvPr>
            <p:ph type="title"/>
          </p:nvPr>
        </p:nvSpPr>
        <p:spPr/>
        <p:txBody>
          <a:bodyPr/>
          <a:lstStyle/>
          <a:p>
            <a:r>
              <a:rPr lang="de-DE" altLang="de-DE"/>
              <a:t>App: Renoon</a:t>
            </a:r>
          </a:p>
        </p:txBody>
      </p:sp>
      <p:sp>
        <p:nvSpPr>
          <p:cNvPr id="98307" name="Inhaltsplatzhalter 2">
            <a:extLst>
              <a:ext uri="{FF2B5EF4-FFF2-40B4-BE49-F238E27FC236}">
                <a16:creationId xmlns:a16="http://schemas.microsoft.com/office/drawing/2014/main" id="{87D2549C-C9DF-4B9D-9818-AB7CC0E80A64}"/>
              </a:ext>
            </a:extLst>
          </p:cNvPr>
          <p:cNvSpPr>
            <a:spLocks noGrp="1" noChangeArrowheads="1"/>
          </p:cNvSpPr>
          <p:nvPr>
            <p:ph idx="1"/>
          </p:nvPr>
        </p:nvSpPr>
        <p:spPr/>
        <p:txBody>
          <a:bodyPr/>
          <a:lstStyle/>
          <a:p>
            <a:r>
              <a:rPr lang="en-GB" altLang="de-DE"/>
              <a:t>Amsterdam based Renoon combines the offering from personally favoured websites in regard to shop and rent sustainable fashion.</a:t>
            </a:r>
          </a:p>
          <a:p>
            <a:r>
              <a:rPr lang="en-GB" altLang="de-DE"/>
              <a:t>Users can find sustainable brands, second-hand and vintage pieces as well as fashion to rent. They can decide </a:t>
            </a:r>
            <a:r>
              <a:rPr lang="en-US" altLang="de-DE"/>
              <a:t>in which areas of sustainability brands they would like to focus such as organic, recycled and vegan fashion items. </a:t>
            </a:r>
            <a:endParaRPr lang="en-GB" altLang="de-DE"/>
          </a:p>
          <a:p>
            <a:r>
              <a:rPr lang="en-GB" altLang="de-DE"/>
              <a:t>The wide selection of fashion brands and platforms shall help</a:t>
            </a:r>
            <a:br>
              <a:rPr lang="en-GB" altLang="de-DE"/>
            </a:br>
            <a:r>
              <a:rPr lang="en-GB" altLang="de-DE"/>
              <a:t>to direct the way we consume fashion in a circular economy.</a:t>
            </a:r>
          </a:p>
          <a:p>
            <a:r>
              <a:rPr lang="en-GB" altLang="de-DE"/>
              <a:t>Source: https://renoon.com</a:t>
            </a:r>
          </a:p>
        </p:txBody>
      </p:sp>
      <p:sp>
        <p:nvSpPr>
          <p:cNvPr id="4" name="Fußzeilenplatzhalter 3">
            <a:extLst>
              <a:ext uri="{FF2B5EF4-FFF2-40B4-BE49-F238E27FC236}">
                <a16:creationId xmlns:a16="http://schemas.microsoft.com/office/drawing/2014/main" id="{901C1E46-FA83-456E-832B-472489D6CC7E}"/>
              </a:ext>
            </a:extLst>
          </p:cNvPr>
          <p:cNvSpPr>
            <a:spLocks noGrp="1"/>
          </p:cNvSpPr>
          <p:nvPr>
            <p:ph type="ftr" sz="quarter" idx="11"/>
          </p:nvPr>
        </p:nvSpPr>
        <p:spPr/>
        <p:txBody>
          <a:bodyPr/>
          <a:lstStyle/>
          <a:p>
            <a:pPr>
              <a:defRPr/>
            </a:pPr>
            <a:r>
              <a:rPr lang="en-US" altLang="de-DE"/>
              <a:t>Fashion DIET</a:t>
            </a:r>
            <a:endParaRPr lang="de-DE" altLang="de-DE"/>
          </a:p>
        </p:txBody>
      </p:sp>
      <p:sp>
        <p:nvSpPr>
          <p:cNvPr id="98309" name="Foliennummernplatzhalter 4">
            <a:extLst>
              <a:ext uri="{FF2B5EF4-FFF2-40B4-BE49-F238E27FC236}">
                <a16:creationId xmlns:a16="http://schemas.microsoft.com/office/drawing/2014/main" id="{5FF8CCC5-B3DB-44AF-A908-D54D9D8C59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CA5DA2-3326-4F35-ADE3-62E6C498EDFC}" type="slidenum">
              <a:rPr lang="de-DE" altLang="de-DE" smtClean="0">
                <a:solidFill>
                  <a:srgbClr val="898989"/>
                </a:solidFill>
              </a:rPr>
              <a:pPr/>
              <a:t>47</a:t>
            </a:fld>
            <a:endParaRPr lang="de-DE" altLang="de-DE">
              <a:solidFill>
                <a:srgbClr val="898989"/>
              </a:solidFill>
            </a:endParaRPr>
          </a:p>
        </p:txBody>
      </p:sp>
      <p:pic>
        <p:nvPicPr>
          <p:cNvPr id="98310" name="Bild 5">
            <a:extLst>
              <a:ext uri="{FF2B5EF4-FFF2-40B4-BE49-F238E27FC236}">
                <a16:creationId xmlns:a16="http://schemas.microsoft.com/office/drawing/2014/main" id="{77EB49FB-7E94-4E45-81B5-BFFAF0A855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88900"/>
            <a:ext cx="127793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a:extLst>
              <a:ext uri="{FF2B5EF4-FFF2-40B4-BE49-F238E27FC236}">
                <a16:creationId xmlns:a16="http://schemas.microsoft.com/office/drawing/2014/main" id="{B0D840A1-A513-4BC3-B571-34A7CADFC0FC}"/>
              </a:ext>
            </a:extLst>
          </p:cNvPr>
          <p:cNvSpPr>
            <a:spLocks noGrp="1" noChangeArrowheads="1"/>
          </p:cNvSpPr>
          <p:nvPr>
            <p:ph type="title"/>
          </p:nvPr>
        </p:nvSpPr>
        <p:spPr/>
        <p:txBody>
          <a:bodyPr/>
          <a:lstStyle/>
          <a:p>
            <a:r>
              <a:rPr lang="de-DE" altLang="de-DE"/>
              <a:t>App: Green Fashion Challenge</a:t>
            </a:r>
          </a:p>
        </p:txBody>
      </p:sp>
      <p:sp>
        <p:nvSpPr>
          <p:cNvPr id="100355" name="Inhaltsplatzhalter 2">
            <a:extLst>
              <a:ext uri="{FF2B5EF4-FFF2-40B4-BE49-F238E27FC236}">
                <a16:creationId xmlns:a16="http://schemas.microsoft.com/office/drawing/2014/main" id="{7A7FC308-2E33-4CAD-BE98-C86D3CAD8339}"/>
              </a:ext>
            </a:extLst>
          </p:cNvPr>
          <p:cNvSpPr>
            <a:spLocks noGrp="1" noChangeArrowheads="1"/>
          </p:cNvSpPr>
          <p:nvPr>
            <p:ph idx="1"/>
          </p:nvPr>
        </p:nvSpPr>
        <p:spPr>
          <a:xfrm>
            <a:off x="628650" y="1370013"/>
            <a:ext cx="8047038" cy="3262312"/>
          </a:xfrm>
        </p:spPr>
        <p:txBody>
          <a:bodyPr/>
          <a:lstStyle/>
          <a:p>
            <a:r>
              <a:rPr lang="en-US" altLang="de-DE"/>
              <a:t>Sustainability is rated as an important criterion for</a:t>
            </a:r>
            <a:br>
              <a:rPr lang="en-US" altLang="de-DE"/>
            </a:br>
            <a:r>
              <a:rPr lang="en-US" altLang="de-DE"/>
              <a:t>fashion consumption by 75% of German consumers. However, the share of ecologically or socially certified fashion (depending on the basis of measurement) still only accounts for approximately 1-4% of total sales. (CSM Leuphana University, 2021).</a:t>
            </a:r>
          </a:p>
          <a:p>
            <a:r>
              <a:rPr lang="de-DE" altLang="de-DE"/>
              <a:t>Green Fashion Challenge was developed by the Centre for Sustainability Management  (CSM) </a:t>
            </a:r>
            <a:r>
              <a:rPr lang="en-US" altLang="de-DE"/>
              <a:t>of Leuphana University Lüneburg with the aim of reducing the attitude-behaviour gap in fashion consumption. Users set goals for how often and what they want to buy. They can invite friends and score points.</a:t>
            </a:r>
          </a:p>
          <a:p>
            <a:r>
              <a:rPr lang="en-US" altLang="de-DE"/>
              <a:t>Source: </a:t>
            </a:r>
            <a:r>
              <a:rPr lang="de-DE" altLang="de-DE"/>
              <a:t>https://green-fashion.app/</a:t>
            </a:r>
            <a:endParaRPr lang="en-US" altLang="de-DE"/>
          </a:p>
        </p:txBody>
      </p:sp>
      <p:sp>
        <p:nvSpPr>
          <p:cNvPr id="4" name="Fußzeilenplatzhalter 3">
            <a:extLst>
              <a:ext uri="{FF2B5EF4-FFF2-40B4-BE49-F238E27FC236}">
                <a16:creationId xmlns:a16="http://schemas.microsoft.com/office/drawing/2014/main" id="{78115303-07A4-43A1-83B0-0208ED46D6F9}"/>
              </a:ext>
            </a:extLst>
          </p:cNvPr>
          <p:cNvSpPr>
            <a:spLocks noGrp="1"/>
          </p:cNvSpPr>
          <p:nvPr>
            <p:ph type="ftr" sz="quarter" idx="11"/>
          </p:nvPr>
        </p:nvSpPr>
        <p:spPr/>
        <p:txBody>
          <a:bodyPr/>
          <a:lstStyle/>
          <a:p>
            <a:pPr>
              <a:defRPr/>
            </a:pPr>
            <a:r>
              <a:rPr lang="en-US" altLang="de-DE"/>
              <a:t>Fashion DIET</a:t>
            </a:r>
            <a:endParaRPr lang="de-DE" altLang="de-DE"/>
          </a:p>
        </p:txBody>
      </p:sp>
      <p:sp>
        <p:nvSpPr>
          <p:cNvPr id="100357" name="Foliennummernplatzhalter 4">
            <a:extLst>
              <a:ext uri="{FF2B5EF4-FFF2-40B4-BE49-F238E27FC236}">
                <a16:creationId xmlns:a16="http://schemas.microsoft.com/office/drawing/2014/main" id="{AE7C1802-33EA-45EE-BF6C-F19B669BB4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08304E-ED1F-4CE8-9100-BB4F3094F467}" type="slidenum">
              <a:rPr lang="de-DE" altLang="de-DE" smtClean="0">
                <a:solidFill>
                  <a:srgbClr val="898989"/>
                </a:solidFill>
              </a:rPr>
              <a:pPr/>
              <a:t>48</a:t>
            </a:fld>
            <a:endParaRPr lang="de-DE" altLang="de-DE">
              <a:solidFill>
                <a:srgbClr val="898989"/>
              </a:solidFill>
            </a:endParaRPr>
          </a:p>
        </p:txBody>
      </p:sp>
      <p:pic>
        <p:nvPicPr>
          <p:cNvPr id="100358" name="Grafik 2">
            <a:extLst>
              <a:ext uri="{FF2B5EF4-FFF2-40B4-BE49-F238E27FC236}">
                <a16:creationId xmlns:a16="http://schemas.microsoft.com/office/drawing/2014/main" id="{AD05C786-757D-4035-B330-1F717A4CF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80963"/>
            <a:ext cx="15636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a:extLst>
              <a:ext uri="{FF2B5EF4-FFF2-40B4-BE49-F238E27FC236}">
                <a16:creationId xmlns:a16="http://schemas.microsoft.com/office/drawing/2014/main" id="{46130E5B-DF92-4CBF-9284-C6756866139B}"/>
              </a:ext>
            </a:extLst>
          </p:cNvPr>
          <p:cNvSpPr>
            <a:spLocks noGrp="1" noChangeArrowheads="1"/>
          </p:cNvSpPr>
          <p:nvPr>
            <p:ph type="title"/>
          </p:nvPr>
        </p:nvSpPr>
        <p:spPr/>
        <p:txBody>
          <a:bodyPr/>
          <a:lstStyle/>
          <a:p>
            <a:r>
              <a:rPr lang="de-DE" altLang="de-DE"/>
              <a:t>Final Discussion</a:t>
            </a:r>
          </a:p>
        </p:txBody>
      </p:sp>
      <p:sp>
        <p:nvSpPr>
          <p:cNvPr id="102403" name="Inhaltsplatzhalter 2">
            <a:extLst>
              <a:ext uri="{FF2B5EF4-FFF2-40B4-BE49-F238E27FC236}">
                <a16:creationId xmlns:a16="http://schemas.microsoft.com/office/drawing/2014/main" id="{15906F7C-997F-4729-AA60-9645F2CE553D}"/>
              </a:ext>
            </a:extLst>
          </p:cNvPr>
          <p:cNvSpPr>
            <a:spLocks noGrp="1" noChangeArrowheads="1"/>
          </p:cNvSpPr>
          <p:nvPr>
            <p:ph idx="1"/>
          </p:nvPr>
        </p:nvSpPr>
        <p:spPr/>
        <p:txBody>
          <a:bodyPr/>
          <a:lstStyle/>
          <a:p>
            <a:pPr marL="0" indent="0">
              <a:buFont typeface="Arial" panose="020B0604020202020204" pitchFamily="34" charset="0"/>
              <a:buNone/>
            </a:pPr>
            <a:r>
              <a:rPr lang="en-US" altLang="de-DE" sz="2400"/>
              <a:t>“</a:t>
            </a:r>
            <a:r>
              <a:rPr lang="en-US" altLang="de-DE" sz="2400" i="1"/>
              <a:t>Patterns of consumption are considered as a main driver of unsustainable development. In the debate, education and educational organizations are unisonous considered as a key player to contribute to a more sustainable socialization of young consumers. Both schools and universities are challenged to become places and life-worlds in which sustainable consumption can be learned and experienced</a:t>
            </a:r>
            <a:r>
              <a:rPr lang="en-US" altLang="de-DE" sz="2400"/>
              <a:t>.” (Fischer, 2011, p. 66).</a:t>
            </a:r>
            <a:endParaRPr lang="de-DE" altLang="de-DE" sz="2400"/>
          </a:p>
        </p:txBody>
      </p:sp>
      <p:sp>
        <p:nvSpPr>
          <p:cNvPr id="4" name="Fußzeilenplatzhalter 3">
            <a:extLst>
              <a:ext uri="{FF2B5EF4-FFF2-40B4-BE49-F238E27FC236}">
                <a16:creationId xmlns:a16="http://schemas.microsoft.com/office/drawing/2014/main" id="{08EDBD1A-314C-4555-BE2C-90FF8235EC91}"/>
              </a:ext>
            </a:extLst>
          </p:cNvPr>
          <p:cNvSpPr>
            <a:spLocks noGrp="1"/>
          </p:cNvSpPr>
          <p:nvPr>
            <p:ph type="ftr" sz="quarter" idx="11"/>
          </p:nvPr>
        </p:nvSpPr>
        <p:spPr/>
        <p:txBody>
          <a:bodyPr/>
          <a:lstStyle/>
          <a:p>
            <a:pPr>
              <a:defRPr/>
            </a:pPr>
            <a:r>
              <a:rPr lang="en-US" altLang="de-DE"/>
              <a:t>Fashion DIET</a:t>
            </a:r>
            <a:endParaRPr lang="de-DE" altLang="de-DE"/>
          </a:p>
        </p:txBody>
      </p:sp>
      <p:sp>
        <p:nvSpPr>
          <p:cNvPr id="102405" name="Foliennummernplatzhalter 4">
            <a:extLst>
              <a:ext uri="{FF2B5EF4-FFF2-40B4-BE49-F238E27FC236}">
                <a16:creationId xmlns:a16="http://schemas.microsoft.com/office/drawing/2014/main" id="{B77AEE67-C41A-47EA-895D-FF0E6CBC31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0E1C53-B95C-447D-A64E-050E3BEFF7A3}" type="slidenum">
              <a:rPr lang="de-DE" altLang="de-DE" smtClean="0">
                <a:solidFill>
                  <a:srgbClr val="898989"/>
                </a:solidFill>
              </a:rPr>
              <a:pPr/>
              <a:t>49</a:t>
            </a:fld>
            <a:endParaRPr lang="de-DE" altLang="de-DE">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685E7B65-60A6-43E1-A7BB-2CA49C30860D}"/>
              </a:ext>
            </a:extLst>
          </p:cNvPr>
          <p:cNvSpPr>
            <a:spLocks noGrp="1" noChangeArrowheads="1"/>
          </p:cNvSpPr>
          <p:nvPr>
            <p:ph type="title"/>
          </p:nvPr>
        </p:nvSpPr>
        <p:spPr/>
        <p:txBody>
          <a:bodyPr/>
          <a:lstStyle/>
          <a:p>
            <a:pPr eaLnBrk="1" hangingPunct="1"/>
            <a:r>
              <a:rPr lang="en-US" altLang="de-DE" dirty="0"/>
              <a:t>Consumer Behaviour in the Fashion Market</a:t>
            </a:r>
            <a:endParaRPr lang="de-DE" altLang="de-DE" dirty="0"/>
          </a:p>
        </p:txBody>
      </p:sp>
      <p:sp>
        <p:nvSpPr>
          <p:cNvPr id="20483" name="Inhaltsplatzhalter 2">
            <a:extLst>
              <a:ext uri="{FF2B5EF4-FFF2-40B4-BE49-F238E27FC236}">
                <a16:creationId xmlns:a16="http://schemas.microsoft.com/office/drawing/2014/main" id="{F31691EA-A908-4BB9-B64B-532EF4BD889C}"/>
              </a:ext>
            </a:extLst>
          </p:cNvPr>
          <p:cNvSpPr>
            <a:spLocks noGrp="1" noChangeArrowheads="1"/>
          </p:cNvSpPr>
          <p:nvPr>
            <p:ph idx="1"/>
          </p:nvPr>
        </p:nvSpPr>
        <p:spPr>
          <a:xfrm>
            <a:off x="628650" y="1131888"/>
            <a:ext cx="7886700" cy="3262312"/>
          </a:xfrm>
        </p:spPr>
        <p:txBody>
          <a:bodyPr/>
          <a:lstStyle/>
          <a:p>
            <a:r>
              <a:rPr lang="en-US" altLang="de-DE"/>
              <a:t>Consumption has become an expression of belonging and social identity that supports the development and practice of a socially accepted lifestyle.</a:t>
            </a:r>
          </a:p>
          <a:p>
            <a:r>
              <a:rPr lang="en-US" altLang="de-DE"/>
              <a:t>Consumption permeates society and conveys to young people in particular that they are part of it.</a:t>
            </a:r>
          </a:p>
          <a:p>
            <a:r>
              <a:rPr lang="en-US" altLang="de-DE"/>
              <a:t>Clothing proves to be a means of participation and integration. Its symbolically charged consumptive quality is conveyed above all via social media channels. </a:t>
            </a:r>
          </a:p>
          <a:p>
            <a:r>
              <a:rPr lang="en-US" altLang="de-DE"/>
              <a:t>Influencers play an important role in offering orientation and inspiration with their topics of lifestyle, fashion, fitness and travel. </a:t>
            </a:r>
            <a:endParaRPr lang="de-DE" altLang="de-DE"/>
          </a:p>
        </p:txBody>
      </p:sp>
      <p:sp>
        <p:nvSpPr>
          <p:cNvPr id="4" name="Fußzeilenplatzhalter 3">
            <a:extLst>
              <a:ext uri="{FF2B5EF4-FFF2-40B4-BE49-F238E27FC236}">
                <a16:creationId xmlns:a16="http://schemas.microsoft.com/office/drawing/2014/main" id="{9EAD8048-99AF-4060-8FC8-1FDCE0A09EF5}"/>
              </a:ext>
            </a:extLst>
          </p:cNvPr>
          <p:cNvSpPr>
            <a:spLocks noGrp="1"/>
          </p:cNvSpPr>
          <p:nvPr>
            <p:ph type="ftr" sz="quarter" idx="11"/>
          </p:nvPr>
        </p:nvSpPr>
        <p:spPr/>
        <p:txBody>
          <a:bodyPr/>
          <a:lstStyle/>
          <a:p>
            <a:pPr>
              <a:defRPr/>
            </a:pPr>
            <a:r>
              <a:rPr lang="en-US" altLang="de-DE"/>
              <a:t>Fashion DIET</a:t>
            </a:r>
            <a:endParaRPr lang="de-DE" altLang="de-DE"/>
          </a:p>
        </p:txBody>
      </p:sp>
      <p:sp>
        <p:nvSpPr>
          <p:cNvPr id="20485" name="Foliennummernplatzhalter 4">
            <a:extLst>
              <a:ext uri="{FF2B5EF4-FFF2-40B4-BE49-F238E27FC236}">
                <a16:creationId xmlns:a16="http://schemas.microsoft.com/office/drawing/2014/main" id="{9CC15BCD-E790-4326-88C2-EA34146521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FB9EB8-5C3F-4764-B1F8-C90B2408B30F}" type="slidenum">
              <a:rPr lang="de-DE" altLang="de-DE" smtClean="0">
                <a:solidFill>
                  <a:srgbClr val="898989"/>
                </a:solidFill>
              </a:rPr>
              <a:pPr/>
              <a:t>5</a:t>
            </a:fld>
            <a:endParaRPr lang="de-DE" altLang="de-DE">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a:extLst>
              <a:ext uri="{FF2B5EF4-FFF2-40B4-BE49-F238E27FC236}">
                <a16:creationId xmlns:a16="http://schemas.microsoft.com/office/drawing/2014/main" id="{ABC7F19F-F004-4F22-ABBC-20839AA25311}"/>
              </a:ext>
            </a:extLst>
          </p:cNvPr>
          <p:cNvSpPr>
            <a:spLocks noGrp="1" noChangeArrowheads="1"/>
          </p:cNvSpPr>
          <p:nvPr>
            <p:ph type="title"/>
          </p:nvPr>
        </p:nvSpPr>
        <p:spPr/>
        <p:txBody>
          <a:bodyPr/>
          <a:lstStyle/>
          <a:p>
            <a:r>
              <a:rPr lang="de-DE" altLang="de-DE"/>
              <a:t>Further References</a:t>
            </a:r>
          </a:p>
        </p:txBody>
      </p:sp>
      <p:sp>
        <p:nvSpPr>
          <p:cNvPr id="104451" name="Inhaltsplatzhalter 2">
            <a:extLst>
              <a:ext uri="{FF2B5EF4-FFF2-40B4-BE49-F238E27FC236}">
                <a16:creationId xmlns:a16="http://schemas.microsoft.com/office/drawing/2014/main" id="{513F968A-DFBE-43F0-ABBE-901E7D715F3C}"/>
              </a:ext>
            </a:extLst>
          </p:cNvPr>
          <p:cNvSpPr>
            <a:spLocks noGrp="1" noChangeArrowheads="1"/>
          </p:cNvSpPr>
          <p:nvPr>
            <p:ph idx="1"/>
          </p:nvPr>
        </p:nvSpPr>
        <p:spPr>
          <a:xfrm>
            <a:off x="628650" y="1058863"/>
            <a:ext cx="7886700" cy="3262312"/>
          </a:xfrm>
        </p:spPr>
        <p:txBody>
          <a:bodyPr/>
          <a:lstStyle/>
          <a:p>
            <a:r>
              <a:rPr lang="en-US" altLang="de-DE" sz="1400" dirty="0"/>
              <a:t>Barth, M., Fischer, D., Michelsen, G., &amp; Rode, H. (2012). Schools and their ‘culture of consumption’: a context for consumer learning. In R. </a:t>
            </a:r>
            <a:r>
              <a:rPr lang="en-US" altLang="de-DE" sz="1400" dirty="0" err="1"/>
              <a:t>Defila</a:t>
            </a:r>
            <a:r>
              <a:rPr lang="en-US" altLang="de-DE" sz="1400" dirty="0"/>
              <a:t>, A. Di Giulio, &amp; R. Kaufmann‐</a:t>
            </a:r>
            <a:r>
              <a:rPr lang="en-US" altLang="de-DE" sz="1400" dirty="0" err="1"/>
              <a:t>Hayoz</a:t>
            </a:r>
            <a:r>
              <a:rPr lang="en-US" altLang="de-DE" sz="1400" dirty="0"/>
              <a:t> (Eds.), The Nature of Sustainable Consumption and How to Achieve it: Results from the Focal Topic From Knowledge to Action ‐ New Paths towards Sustainable Consumption (pp. 229‐244). </a:t>
            </a:r>
            <a:r>
              <a:rPr lang="en-US" altLang="de-DE" sz="1400" dirty="0" err="1"/>
              <a:t>Oekom</a:t>
            </a:r>
            <a:r>
              <a:rPr lang="en-US" altLang="de-DE" sz="1400" dirty="0"/>
              <a:t>.</a:t>
            </a:r>
          </a:p>
          <a:p>
            <a:r>
              <a:rPr lang="en-US" altLang="de-DE" sz="1400" dirty="0" err="1"/>
              <a:t>Bielawska</a:t>
            </a:r>
            <a:r>
              <a:rPr lang="en-US" altLang="de-DE" sz="1400" dirty="0"/>
              <a:t>, K., &amp; </a:t>
            </a:r>
            <a:r>
              <a:rPr lang="de-DE" altLang="de-DE" sz="1400" dirty="0" err="1"/>
              <a:t>Grębosz</a:t>
            </a:r>
            <a:r>
              <a:rPr lang="de-DE" altLang="de-DE" sz="1400" dirty="0"/>
              <a:t>-Krawczyk, M. (2021). </a:t>
            </a:r>
            <a:r>
              <a:rPr lang="en-US" altLang="de-DE" sz="1400" dirty="0"/>
              <a:t>Consumers’ Choice Behaviour Toward Green Clothing. </a:t>
            </a:r>
            <a:r>
              <a:rPr lang="de-DE" altLang="de-DE" sz="1400" i="1" dirty="0"/>
              <a:t>European Research Studies Journal, 24</a:t>
            </a:r>
            <a:r>
              <a:rPr lang="de-DE" altLang="de-DE" sz="1400" dirty="0"/>
              <a:t>(2), 238-256. https://doi.org/10.35808/ERSJ%2F2124</a:t>
            </a:r>
          </a:p>
          <a:p>
            <a:r>
              <a:rPr lang="de-DE" altLang="de-DE" sz="1400" dirty="0"/>
              <a:t>Fischer, D. (2011). </a:t>
            </a:r>
            <a:r>
              <a:rPr lang="en-US" altLang="de-DE" sz="1400" dirty="0"/>
              <a:t>Educational </a:t>
            </a:r>
            <a:r>
              <a:rPr lang="en-US" altLang="de-DE" sz="1400" dirty="0" err="1"/>
              <a:t>Organisations</a:t>
            </a:r>
            <a:r>
              <a:rPr lang="en-US" altLang="de-DE" sz="1400" dirty="0"/>
              <a:t> as ‘Cultures of Consumption’: cultural contexts of consumer learning in schools. </a:t>
            </a:r>
            <a:r>
              <a:rPr lang="de-DE" altLang="de-DE" sz="1400" i="1" dirty="0"/>
              <a:t>European Educational Research Journal, 10</a:t>
            </a:r>
            <a:r>
              <a:rPr lang="de-DE" altLang="de-DE" sz="1400" dirty="0"/>
              <a:t>(4), 595-610. https://doi.org/10.2304%2Feerj.2011.10.4.595</a:t>
            </a:r>
          </a:p>
          <a:p>
            <a:r>
              <a:rPr lang="de-DE" altLang="de-DE" sz="1400" dirty="0"/>
              <a:t>Grundmeier, A.-M. (2017). </a:t>
            </a:r>
            <a:r>
              <a:rPr lang="en-GB" altLang="de-DE" sz="1400" dirty="0"/>
              <a:t>Why Sustainability within the Fashion Market Needs Education. </a:t>
            </a:r>
            <a:r>
              <a:rPr lang="en-GB" altLang="de-DE" sz="1400" i="1" dirty="0"/>
              <a:t>Journal of Fashion Technology and Textile Engineering, </a:t>
            </a:r>
            <a:r>
              <a:rPr lang="en-GB" altLang="de-DE" sz="1400" dirty="0"/>
              <a:t>3, 1-7. https://doi.org/10.4172/2329-9568.S3-007</a:t>
            </a:r>
          </a:p>
          <a:p>
            <a:r>
              <a:rPr lang="en-GB" altLang="de-DE" sz="1400" dirty="0"/>
              <a:t>Jalil, M. H., &amp; </a:t>
            </a:r>
            <a:r>
              <a:rPr lang="en-GB" altLang="de-DE" sz="1400" dirty="0" err="1"/>
              <a:t>Shaharuddin</a:t>
            </a:r>
            <a:r>
              <a:rPr lang="en-GB" altLang="de-DE" sz="1400" dirty="0"/>
              <a:t>, S. S. (2019). </a:t>
            </a:r>
            <a:r>
              <a:rPr lang="en-US" altLang="de-DE" sz="1400" dirty="0"/>
              <a:t>Consumer Purchase Behavior of Eco-Fashion Clothes As a Trend to Reduce Clothing Waste. </a:t>
            </a:r>
            <a:r>
              <a:rPr lang="en-US" altLang="de-DE" sz="1400" i="1" dirty="0"/>
              <a:t>International Journal of Innovative Technology and Exploring Engineering (IJITEE), 8 </a:t>
            </a:r>
            <a:r>
              <a:rPr lang="en-US" altLang="de-DE" sz="1400" dirty="0"/>
              <a:t>(12), 4224-4233. http://dx.doi.org/10.35940/ijitee.L2693.1081219</a:t>
            </a:r>
          </a:p>
          <a:p>
            <a:r>
              <a:rPr lang="en-US" altLang="de-DE" sz="1400" dirty="0"/>
              <a:t>Pereira, L., Carvalho, R., Dias, </a:t>
            </a:r>
            <a:r>
              <a:rPr lang="de-DE" altLang="de-DE" sz="1400" dirty="0"/>
              <a:t>Á</a:t>
            </a:r>
            <a:r>
              <a:rPr lang="en-US" altLang="de-DE" sz="1400" dirty="0"/>
              <a:t>., Costa, R., &amp; Nelson, A. (2021). How Does Sustainability Affect Consumer Choices in the Fashion Industry? Resources, </a:t>
            </a:r>
            <a:r>
              <a:rPr lang="en-US" altLang="de-DE" sz="1400" i="1" dirty="0"/>
              <a:t>10</a:t>
            </a:r>
            <a:r>
              <a:rPr lang="en-US" altLang="de-DE" sz="1400" dirty="0"/>
              <a:t>(38), 1-30. </a:t>
            </a:r>
            <a:r>
              <a:rPr lang="de-DE" altLang="de-DE" sz="1400" dirty="0"/>
              <a:t>https://doi.org/10.3390/resources10040038</a:t>
            </a:r>
          </a:p>
        </p:txBody>
      </p:sp>
      <p:sp>
        <p:nvSpPr>
          <p:cNvPr id="4" name="Fußzeilenplatzhalter 3">
            <a:extLst>
              <a:ext uri="{FF2B5EF4-FFF2-40B4-BE49-F238E27FC236}">
                <a16:creationId xmlns:a16="http://schemas.microsoft.com/office/drawing/2014/main" id="{567A5487-437D-4FEA-B8EE-0C9EFA52FC3B}"/>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04453" name="Foliennummernplatzhalter 4">
            <a:extLst>
              <a:ext uri="{FF2B5EF4-FFF2-40B4-BE49-F238E27FC236}">
                <a16:creationId xmlns:a16="http://schemas.microsoft.com/office/drawing/2014/main" id="{76ADEC5C-B42D-403B-9B5C-7A46662D02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53A800-37E4-4D15-AB4B-C9698856DC8D}" type="slidenum">
              <a:rPr lang="de-DE" altLang="de-DE" smtClean="0">
                <a:solidFill>
                  <a:srgbClr val="898989"/>
                </a:solidFill>
              </a:rPr>
              <a:pPr/>
              <a:t>50</a:t>
            </a:fld>
            <a:endParaRPr lang="de-DE" altLang="de-DE">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a:extLst>
              <a:ext uri="{FF2B5EF4-FFF2-40B4-BE49-F238E27FC236}">
                <a16:creationId xmlns:a16="http://schemas.microsoft.com/office/drawing/2014/main" id="{62413B26-8594-48EC-B530-A0EBBA290DEC}"/>
              </a:ext>
            </a:extLst>
          </p:cNvPr>
          <p:cNvSpPr>
            <a:spLocks noGrp="1" noChangeArrowheads="1"/>
          </p:cNvSpPr>
          <p:nvPr>
            <p:ph type="title"/>
          </p:nvPr>
        </p:nvSpPr>
        <p:spPr/>
        <p:txBody>
          <a:bodyPr/>
          <a:lstStyle/>
          <a:p>
            <a:r>
              <a:rPr lang="de-DE" altLang="de-DE"/>
              <a:t>OER Explanation</a:t>
            </a:r>
          </a:p>
        </p:txBody>
      </p:sp>
      <p:sp>
        <p:nvSpPr>
          <p:cNvPr id="106499" name="Inhaltsplatzhalter 2">
            <a:extLst>
              <a:ext uri="{FF2B5EF4-FFF2-40B4-BE49-F238E27FC236}">
                <a16:creationId xmlns:a16="http://schemas.microsoft.com/office/drawing/2014/main" id="{8FA5F95C-3586-409C-BFEE-ABFE597C2224}"/>
              </a:ext>
            </a:extLst>
          </p:cNvPr>
          <p:cNvSpPr>
            <a:spLocks noGrp="1" noChangeArrowheads="1"/>
          </p:cNvSpPr>
          <p:nvPr>
            <p:ph idx="1"/>
          </p:nvPr>
        </p:nvSpPr>
        <p:spPr/>
        <p:txBody>
          <a:bodyPr/>
          <a:lstStyle/>
          <a:p>
            <a:r>
              <a:rPr lang="de-DE" altLang="de-DE"/>
              <a:t>OER Licence CC BY-SA except the logos and where otherwise stated e.g. images, photos, pictures.</a:t>
            </a:r>
          </a:p>
          <a:p>
            <a:r>
              <a:rPr lang="en-US" altLang="de-DE"/>
              <a:t>Blur effects of the image edges have been done by the author for Fashion DIET.</a:t>
            </a:r>
          </a:p>
          <a:p>
            <a:r>
              <a:rPr lang="en-US" altLang="de-DE"/>
              <a:t>A full citation of text and image sources is always given at the first mention of the authors in the notes beneath the slide, otherwise short citation in the text or on the slide.</a:t>
            </a:r>
            <a:endParaRPr lang="de-DE" altLang="de-DE"/>
          </a:p>
        </p:txBody>
      </p:sp>
      <p:sp>
        <p:nvSpPr>
          <p:cNvPr id="4" name="Fußzeilenplatzhalter 3">
            <a:extLst>
              <a:ext uri="{FF2B5EF4-FFF2-40B4-BE49-F238E27FC236}">
                <a16:creationId xmlns:a16="http://schemas.microsoft.com/office/drawing/2014/main" id="{8FF72448-D835-4F20-A600-355EF2B2A230}"/>
              </a:ext>
            </a:extLst>
          </p:cNvPr>
          <p:cNvSpPr>
            <a:spLocks noGrp="1"/>
          </p:cNvSpPr>
          <p:nvPr>
            <p:ph type="ftr" sz="quarter" idx="11"/>
          </p:nvPr>
        </p:nvSpPr>
        <p:spPr/>
        <p:txBody>
          <a:bodyPr/>
          <a:lstStyle/>
          <a:p>
            <a:pPr>
              <a:defRPr/>
            </a:pPr>
            <a:r>
              <a:rPr lang="en-US" altLang="de-DE"/>
              <a:t>Fashion DIET</a:t>
            </a:r>
            <a:endParaRPr lang="de-DE" altLang="de-DE"/>
          </a:p>
        </p:txBody>
      </p:sp>
      <p:sp>
        <p:nvSpPr>
          <p:cNvPr id="106501" name="Foliennummernplatzhalter 4">
            <a:extLst>
              <a:ext uri="{FF2B5EF4-FFF2-40B4-BE49-F238E27FC236}">
                <a16:creationId xmlns:a16="http://schemas.microsoft.com/office/drawing/2014/main" id="{7D3DD934-FEE5-4014-BCDE-65FD1E1E34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B72EDF-CF33-4CD8-81E9-EB64C05098C9}" type="slidenum">
              <a:rPr lang="de-DE" altLang="de-DE" smtClean="0">
                <a:solidFill>
                  <a:srgbClr val="898989"/>
                </a:solidFill>
              </a:rPr>
              <a:pPr/>
              <a:t>51</a:t>
            </a:fld>
            <a:endParaRPr lang="de-DE" altLang="de-DE">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a:extLst>
              <a:ext uri="{FF2B5EF4-FFF2-40B4-BE49-F238E27FC236}">
                <a16:creationId xmlns:a16="http://schemas.microsoft.com/office/drawing/2014/main" id="{1E7A1577-AE38-479F-8FD1-F3A6843EDB02}"/>
              </a:ext>
            </a:extLst>
          </p:cNvPr>
          <p:cNvSpPr>
            <a:spLocks noGrp="1" noChangeArrowheads="1"/>
          </p:cNvSpPr>
          <p:nvPr>
            <p:ph type="title"/>
          </p:nvPr>
        </p:nvSpPr>
        <p:spPr/>
        <p:txBody>
          <a:bodyPr/>
          <a:lstStyle/>
          <a:p>
            <a:r>
              <a:rPr lang="de-DE" altLang="de-DE"/>
              <a:t>Contact</a:t>
            </a:r>
          </a:p>
        </p:txBody>
      </p:sp>
      <p:sp>
        <p:nvSpPr>
          <p:cNvPr id="107523" name="Inhaltsplatzhalter 2">
            <a:extLst>
              <a:ext uri="{FF2B5EF4-FFF2-40B4-BE49-F238E27FC236}">
                <a16:creationId xmlns:a16="http://schemas.microsoft.com/office/drawing/2014/main" id="{7260B65B-D701-48D5-97D4-E51971BB2F1A}"/>
              </a:ext>
            </a:extLst>
          </p:cNvPr>
          <p:cNvSpPr>
            <a:spLocks noGrp="1" noChangeArrowheads="1"/>
          </p:cNvSpPr>
          <p:nvPr>
            <p:ph idx="1"/>
          </p:nvPr>
        </p:nvSpPr>
        <p:spPr/>
        <p:txBody>
          <a:bodyPr/>
          <a:lstStyle/>
          <a:p>
            <a:pPr marL="0" indent="0">
              <a:buFont typeface="Arial" panose="020B0604020202020204" pitchFamily="34" charset="0"/>
              <a:buNone/>
            </a:pPr>
            <a:r>
              <a:rPr lang="de-DE" altLang="de-DE"/>
              <a:t>University of Education Freiburg</a:t>
            </a:r>
          </a:p>
          <a:p>
            <a:pPr marL="0" indent="0">
              <a:buFont typeface="Arial" panose="020B0604020202020204" pitchFamily="34" charset="0"/>
              <a:buNone/>
            </a:pPr>
            <a:r>
              <a:rPr lang="de-DE" altLang="de-DE"/>
              <a:t>Institute of Everyday Culture, Sports and Health</a:t>
            </a:r>
          </a:p>
          <a:p>
            <a:pPr marL="0" indent="0">
              <a:buFont typeface="Arial" panose="020B0604020202020204" pitchFamily="34" charset="0"/>
              <a:buNone/>
            </a:pPr>
            <a:r>
              <a:rPr lang="de-DE" altLang="de-DE"/>
              <a:t>Department Fashion and Textile</a:t>
            </a:r>
          </a:p>
          <a:p>
            <a:pPr marL="0" indent="0">
              <a:buFont typeface="Arial" panose="020B0604020202020204" pitchFamily="34" charset="0"/>
              <a:buNone/>
            </a:pPr>
            <a:r>
              <a:rPr lang="de-DE" altLang="de-DE"/>
              <a:t>Prof. Dr. Anne-Marie Grundmeier</a:t>
            </a:r>
          </a:p>
          <a:p>
            <a:pPr marL="0" indent="0">
              <a:buFont typeface="Arial" panose="020B0604020202020204" pitchFamily="34" charset="0"/>
              <a:buNone/>
            </a:pPr>
            <a:r>
              <a:rPr lang="de-DE" altLang="de-DE"/>
              <a:t>E-mail: grundmeier@ph-freiburg.de</a:t>
            </a:r>
          </a:p>
        </p:txBody>
      </p:sp>
      <p:sp>
        <p:nvSpPr>
          <p:cNvPr id="4" name="Fußzeilenplatzhalter 3">
            <a:extLst>
              <a:ext uri="{FF2B5EF4-FFF2-40B4-BE49-F238E27FC236}">
                <a16:creationId xmlns:a16="http://schemas.microsoft.com/office/drawing/2014/main"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107525" name="Foliennummernplatzhalter 4">
            <a:extLst>
              <a:ext uri="{FF2B5EF4-FFF2-40B4-BE49-F238E27FC236}">
                <a16:creationId xmlns:a16="http://schemas.microsoft.com/office/drawing/2014/main" id="{38DBEB6B-BFA6-4E1D-9268-441F38117D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A6FC125-C154-4FDC-989C-4E5DFD715611}" type="slidenum">
              <a:rPr lang="de-DE" altLang="de-DE" smtClean="0">
                <a:solidFill>
                  <a:srgbClr val="898989"/>
                </a:solidFill>
              </a:rPr>
              <a:pPr/>
              <a:t>52</a:t>
            </a:fld>
            <a:endParaRPr lang="de-DE" altLang="de-DE">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D7BE02-9596-4EA0-9B44-BDF0EA68A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922" y="1707654"/>
            <a:ext cx="4417935" cy="2448272"/>
          </a:xfrm>
          <a:prstGeom prst="rect">
            <a:avLst/>
          </a:prstGeom>
          <a:effectLst>
            <a:softEdge rad="177800"/>
          </a:effectLst>
        </p:spPr>
      </p:pic>
      <p:sp>
        <p:nvSpPr>
          <p:cNvPr id="22531" name="Titel 1">
            <a:extLst>
              <a:ext uri="{FF2B5EF4-FFF2-40B4-BE49-F238E27FC236}">
                <a16:creationId xmlns:a16="http://schemas.microsoft.com/office/drawing/2014/main" id="{2E64B538-D51C-478A-BE28-C283EFB7C3E4}"/>
              </a:ext>
            </a:extLst>
          </p:cNvPr>
          <p:cNvSpPr>
            <a:spLocks noGrp="1" noChangeArrowheads="1"/>
          </p:cNvSpPr>
          <p:nvPr>
            <p:ph type="title"/>
          </p:nvPr>
        </p:nvSpPr>
        <p:spPr/>
        <p:txBody>
          <a:bodyPr/>
          <a:lstStyle/>
          <a:p>
            <a:r>
              <a:rPr lang="de-DE" altLang="de-DE"/>
              <a:t>Influencers Influence Purchasing Decisions</a:t>
            </a:r>
          </a:p>
        </p:txBody>
      </p:sp>
      <p:sp>
        <p:nvSpPr>
          <p:cNvPr id="22532" name="Inhaltsplatzhalter 2">
            <a:extLst>
              <a:ext uri="{FF2B5EF4-FFF2-40B4-BE49-F238E27FC236}">
                <a16:creationId xmlns:a16="http://schemas.microsoft.com/office/drawing/2014/main" id="{48AD034E-AC31-4B6B-8694-EA7452B4C7BF}"/>
              </a:ext>
            </a:extLst>
          </p:cNvPr>
          <p:cNvSpPr>
            <a:spLocks noGrp="1" noChangeArrowheads="1"/>
          </p:cNvSpPr>
          <p:nvPr>
            <p:ph idx="1"/>
          </p:nvPr>
        </p:nvSpPr>
        <p:spPr>
          <a:xfrm>
            <a:off x="628650" y="1370013"/>
            <a:ext cx="4591050" cy="3262312"/>
          </a:xfrm>
        </p:spPr>
        <p:txBody>
          <a:bodyPr/>
          <a:lstStyle/>
          <a:p>
            <a:r>
              <a:rPr lang="en-US" altLang="de-DE"/>
              <a:t>Social media serves as a very important source of inspiration for buying products. Within one year, 21% of German internet users aged 16 and older bought a product at least once because it was advertised by a YouTuber.</a:t>
            </a:r>
          </a:p>
          <a:p>
            <a:r>
              <a:rPr lang="en-US" altLang="de-DE"/>
              <a:t>18% said they followed the advice of Instagrammers when choosing purchases and services. (Birkner, 2021).</a:t>
            </a:r>
            <a:endParaRPr lang="de-DE" altLang="de-DE"/>
          </a:p>
        </p:txBody>
      </p:sp>
      <p:sp>
        <p:nvSpPr>
          <p:cNvPr id="4" name="Fußzeilenplatzhalter 3">
            <a:extLst>
              <a:ext uri="{FF2B5EF4-FFF2-40B4-BE49-F238E27FC236}">
                <a16:creationId xmlns:a16="http://schemas.microsoft.com/office/drawing/2014/main" id="{79EB558B-2F3C-4607-93E0-DA3A3096344A}"/>
              </a:ext>
            </a:extLst>
          </p:cNvPr>
          <p:cNvSpPr>
            <a:spLocks noGrp="1"/>
          </p:cNvSpPr>
          <p:nvPr>
            <p:ph type="ftr" sz="quarter" idx="11"/>
          </p:nvPr>
        </p:nvSpPr>
        <p:spPr/>
        <p:txBody>
          <a:bodyPr/>
          <a:lstStyle/>
          <a:p>
            <a:pPr>
              <a:defRPr/>
            </a:pPr>
            <a:r>
              <a:rPr lang="en-US" altLang="de-DE"/>
              <a:t>Fashion DIET</a:t>
            </a:r>
            <a:endParaRPr lang="de-DE" altLang="de-DE"/>
          </a:p>
        </p:txBody>
      </p:sp>
      <p:sp>
        <p:nvSpPr>
          <p:cNvPr id="22534" name="Foliennummernplatzhalter 4">
            <a:extLst>
              <a:ext uri="{FF2B5EF4-FFF2-40B4-BE49-F238E27FC236}">
                <a16:creationId xmlns:a16="http://schemas.microsoft.com/office/drawing/2014/main" id="{1F55EEA0-70CE-4A2C-91DC-3C42CDAD89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E130C1E-7A87-483A-A2B1-E1447653C76E}" type="slidenum">
              <a:rPr lang="de-DE" altLang="de-DE" smtClean="0">
                <a:solidFill>
                  <a:srgbClr val="898989"/>
                </a:solidFill>
              </a:rPr>
              <a:pPr/>
              <a:t>6</a:t>
            </a:fld>
            <a:endParaRPr lang="de-DE" altLang="de-DE">
              <a:solidFill>
                <a:srgbClr val="898989"/>
              </a:solidFill>
            </a:endParaRPr>
          </a:p>
        </p:txBody>
      </p:sp>
      <p:sp>
        <p:nvSpPr>
          <p:cNvPr id="22535" name="Rechteck 7">
            <a:extLst>
              <a:ext uri="{FF2B5EF4-FFF2-40B4-BE49-F238E27FC236}">
                <a16:creationId xmlns:a16="http://schemas.microsoft.com/office/drawing/2014/main" id="{60D7B95A-3E1B-4C7A-A57E-9D0AA4E89CE7}"/>
              </a:ext>
            </a:extLst>
          </p:cNvPr>
          <p:cNvSpPr>
            <a:spLocks noChangeArrowheads="1"/>
          </p:cNvSpPr>
          <p:nvPr/>
        </p:nvSpPr>
        <p:spPr bwMode="auto">
          <a:xfrm>
            <a:off x="6600825" y="4354513"/>
            <a:ext cx="206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Altmann, Pixabay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473F0333-D323-4A44-B973-CA86DB77674A}"/>
              </a:ext>
            </a:extLst>
          </p:cNvPr>
          <p:cNvSpPr>
            <a:spLocks noGrp="1" noChangeArrowheads="1"/>
          </p:cNvSpPr>
          <p:nvPr>
            <p:ph type="title"/>
          </p:nvPr>
        </p:nvSpPr>
        <p:spPr/>
        <p:txBody>
          <a:bodyPr/>
          <a:lstStyle/>
          <a:p>
            <a:r>
              <a:rPr lang="en-US" altLang="de-DE"/>
              <a:t>Which of the following consumption-related characteristics apply to you?</a:t>
            </a:r>
            <a:endParaRPr lang="de-DE" altLang="de-DE"/>
          </a:p>
        </p:txBody>
      </p:sp>
      <p:sp>
        <p:nvSpPr>
          <p:cNvPr id="24579" name="Inhaltsplatzhalter 2">
            <a:extLst>
              <a:ext uri="{FF2B5EF4-FFF2-40B4-BE49-F238E27FC236}">
                <a16:creationId xmlns:a16="http://schemas.microsoft.com/office/drawing/2014/main" id="{8BBC463E-046C-4C93-9129-F637701E5A8F}"/>
              </a:ext>
            </a:extLst>
          </p:cNvPr>
          <p:cNvSpPr>
            <a:spLocks noGrp="1" noChangeArrowheads="1"/>
          </p:cNvSpPr>
          <p:nvPr>
            <p:ph idx="1"/>
          </p:nvPr>
        </p:nvSpPr>
        <p:spPr/>
        <p:txBody>
          <a:bodyPr/>
          <a:lstStyle/>
          <a:p>
            <a:r>
              <a:rPr lang="en-US" altLang="de-DE" sz="1800"/>
              <a:t>The Allensbach Market and Advertising Media Analysis (AWA) determines attitudes, consumer habits and media use of the population in Germany on a broad statistical basis, among other things.</a:t>
            </a:r>
          </a:p>
          <a:p>
            <a:r>
              <a:rPr lang="en-US" altLang="de-DE" sz="1800"/>
              <a:t>In 2021 around 59.1% of the German-speaking population aged between 20 and 29 agreed with the statement that it is important for them to be well dressed (Statista, 2022).</a:t>
            </a:r>
          </a:p>
        </p:txBody>
      </p:sp>
      <p:sp>
        <p:nvSpPr>
          <p:cNvPr id="4" name="Fußzeilenplatzhalter 3">
            <a:extLst>
              <a:ext uri="{FF2B5EF4-FFF2-40B4-BE49-F238E27FC236}">
                <a16:creationId xmlns:a16="http://schemas.microsoft.com/office/drawing/2014/main" id="{B41EF459-A5AD-4420-8B79-E4574849893F}"/>
              </a:ext>
            </a:extLst>
          </p:cNvPr>
          <p:cNvSpPr>
            <a:spLocks noGrp="1"/>
          </p:cNvSpPr>
          <p:nvPr>
            <p:ph type="ftr" sz="quarter" idx="11"/>
          </p:nvPr>
        </p:nvSpPr>
        <p:spPr/>
        <p:txBody>
          <a:bodyPr/>
          <a:lstStyle/>
          <a:p>
            <a:pPr>
              <a:defRPr/>
            </a:pPr>
            <a:r>
              <a:rPr lang="en-US" altLang="de-DE"/>
              <a:t>Fashion DIET</a:t>
            </a:r>
            <a:endParaRPr lang="de-DE" altLang="de-DE"/>
          </a:p>
        </p:txBody>
      </p:sp>
      <p:sp>
        <p:nvSpPr>
          <p:cNvPr id="24581" name="Foliennummernplatzhalter 4">
            <a:extLst>
              <a:ext uri="{FF2B5EF4-FFF2-40B4-BE49-F238E27FC236}">
                <a16:creationId xmlns:a16="http://schemas.microsoft.com/office/drawing/2014/main" id="{E3789B28-A731-4F68-969F-B00FC3E2E4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20D431-5AE8-4250-924E-DC2D35E6D12E}" type="slidenum">
              <a:rPr lang="de-DE" altLang="de-DE" smtClean="0">
                <a:solidFill>
                  <a:srgbClr val="898989"/>
                </a:solidFill>
              </a:rPr>
              <a:pPr/>
              <a:t>7</a:t>
            </a:fld>
            <a:endParaRPr lang="de-DE" altLang="de-DE">
              <a:solidFill>
                <a:srgbClr val="898989"/>
              </a:solidFill>
            </a:endParaRPr>
          </a:p>
        </p:txBody>
      </p:sp>
      <p:graphicFrame>
        <p:nvGraphicFramePr>
          <p:cNvPr id="6" name="Tabelle 5">
            <a:extLst>
              <a:ext uri="{FF2B5EF4-FFF2-40B4-BE49-F238E27FC236}">
                <a16:creationId xmlns:a16="http://schemas.microsoft.com/office/drawing/2014/main" id="{48D14463-1A8B-4D02-A1B2-9D2AD9D9DEAF}"/>
              </a:ext>
            </a:extLst>
          </p:cNvPr>
          <p:cNvGraphicFramePr>
            <a:graphicFrameLocks noGrp="1"/>
          </p:cNvGraphicFramePr>
          <p:nvPr/>
        </p:nvGraphicFramePr>
        <p:xfrm>
          <a:off x="2700338" y="2986088"/>
          <a:ext cx="6264275" cy="1601789"/>
        </p:xfrm>
        <a:graphic>
          <a:graphicData uri="http://schemas.openxmlformats.org/drawingml/2006/table">
            <a:tbl>
              <a:tblPr firstRow="1" bandRow="1">
                <a:tableStyleId>{5C22544A-7EE6-4342-B048-85BDC9FD1C3A}</a:tableStyleId>
              </a:tblPr>
              <a:tblGrid>
                <a:gridCol w="4320827">
                  <a:extLst>
                    <a:ext uri="{9D8B030D-6E8A-4147-A177-3AD203B41FA5}">
                      <a16:colId xmlns:a16="http://schemas.microsoft.com/office/drawing/2014/main" val="20000"/>
                    </a:ext>
                  </a:extLst>
                </a:gridCol>
                <a:gridCol w="957186">
                  <a:extLst>
                    <a:ext uri="{9D8B030D-6E8A-4147-A177-3AD203B41FA5}">
                      <a16:colId xmlns:a16="http://schemas.microsoft.com/office/drawing/2014/main" val="20001"/>
                    </a:ext>
                  </a:extLst>
                </a:gridCol>
                <a:gridCol w="986262">
                  <a:extLst>
                    <a:ext uri="{9D8B030D-6E8A-4147-A177-3AD203B41FA5}">
                      <a16:colId xmlns:a16="http://schemas.microsoft.com/office/drawing/2014/main" val="20002"/>
                    </a:ext>
                  </a:extLst>
                </a:gridCol>
              </a:tblGrid>
              <a:tr h="457111">
                <a:tc>
                  <a:txBody>
                    <a:bodyPr/>
                    <a:lstStyle/>
                    <a:p>
                      <a:r>
                        <a:rPr lang="de-DE" sz="1200" dirty="0"/>
                        <a:t>Item</a:t>
                      </a:r>
                    </a:p>
                  </a:txBody>
                  <a:tcPr marL="91434" marR="91434" marT="45676" marB="45676"/>
                </a:tc>
                <a:tc>
                  <a:txBody>
                    <a:bodyPr/>
                    <a:lstStyle/>
                    <a:p>
                      <a:r>
                        <a:rPr lang="de-DE" sz="1200" dirty="0"/>
                        <a:t>14- to 19-year-olds</a:t>
                      </a:r>
                    </a:p>
                  </a:txBody>
                  <a:tcPr marL="91434" marR="91434" marT="45676" marB="45676"/>
                </a:tc>
                <a:tc>
                  <a:txBody>
                    <a:bodyPr/>
                    <a:lstStyle/>
                    <a:p>
                      <a:r>
                        <a:rPr lang="de-DE" sz="1200" dirty="0"/>
                        <a:t>20- to 29-year-olds</a:t>
                      </a:r>
                    </a:p>
                  </a:txBody>
                  <a:tcPr marL="91434" marR="91434" marT="45676" marB="45676"/>
                </a:tc>
                <a:extLst>
                  <a:ext uri="{0D108BD9-81ED-4DB2-BD59-A6C34878D82A}">
                    <a16:rowId xmlns:a16="http://schemas.microsoft.com/office/drawing/2014/main" val="10000"/>
                  </a:ext>
                </a:extLst>
              </a:tr>
              <a:tr h="286663">
                <a:tc>
                  <a:txBody>
                    <a:bodyPr/>
                    <a:lstStyle/>
                    <a:p>
                      <a:r>
                        <a:rPr lang="de-DE" sz="1200" dirty="0"/>
                        <a:t>I always like to try something new.</a:t>
                      </a:r>
                    </a:p>
                  </a:txBody>
                  <a:tcPr marL="91434" marR="91434" marT="45676" marB="45676"/>
                </a:tc>
                <a:tc>
                  <a:txBody>
                    <a:bodyPr/>
                    <a:lstStyle/>
                    <a:p>
                      <a:r>
                        <a:rPr lang="de-DE" sz="1200" dirty="0"/>
                        <a:t>63.6%</a:t>
                      </a:r>
                    </a:p>
                  </a:txBody>
                  <a:tcPr marL="91434" marR="91434" marT="45676" marB="45676"/>
                </a:tc>
                <a:tc>
                  <a:txBody>
                    <a:bodyPr/>
                    <a:lstStyle/>
                    <a:p>
                      <a:r>
                        <a:rPr lang="de-DE" sz="1200" dirty="0"/>
                        <a:t>61%</a:t>
                      </a:r>
                    </a:p>
                  </a:txBody>
                  <a:tcPr marL="91434" marR="91434" marT="45676" marB="45676"/>
                </a:tc>
                <a:extLst>
                  <a:ext uri="{0D108BD9-81ED-4DB2-BD59-A6C34878D82A}">
                    <a16:rowId xmlns:a16="http://schemas.microsoft.com/office/drawing/2014/main" val="10001"/>
                  </a:ext>
                </a:extLst>
              </a:tr>
              <a:tr h="282318">
                <a:tc>
                  <a:txBody>
                    <a:bodyPr/>
                    <a:lstStyle/>
                    <a:p>
                      <a:r>
                        <a:rPr lang="en-US" sz="1200" dirty="0"/>
                        <a:t>I enjoy buying clothes.</a:t>
                      </a:r>
                      <a:endParaRPr lang="de-DE" sz="1200" dirty="0"/>
                    </a:p>
                  </a:txBody>
                  <a:tcPr marL="91434" marR="91434" marT="45676" marB="45676"/>
                </a:tc>
                <a:tc>
                  <a:txBody>
                    <a:bodyPr/>
                    <a:lstStyle/>
                    <a:p>
                      <a:r>
                        <a:rPr lang="de-DE" sz="1200" dirty="0"/>
                        <a:t>56.1%</a:t>
                      </a:r>
                    </a:p>
                  </a:txBody>
                  <a:tcPr marL="91434" marR="91434" marT="45676" marB="45676"/>
                </a:tc>
                <a:tc>
                  <a:txBody>
                    <a:bodyPr/>
                    <a:lstStyle/>
                    <a:p>
                      <a:r>
                        <a:rPr lang="de-DE" sz="1200" dirty="0"/>
                        <a:t>50.8%</a:t>
                      </a:r>
                    </a:p>
                  </a:txBody>
                  <a:tcPr marL="91434" marR="91434" marT="45676" marB="45676"/>
                </a:tc>
                <a:extLst>
                  <a:ext uri="{0D108BD9-81ED-4DB2-BD59-A6C34878D82A}">
                    <a16:rowId xmlns:a16="http://schemas.microsoft.com/office/drawing/2014/main" val="10002"/>
                  </a:ext>
                </a:extLst>
              </a:tr>
              <a:tr h="293378">
                <a:tc>
                  <a:txBody>
                    <a:bodyPr/>
                    <a:lstStyle/>
                    <a:p>
                      <a:r>
                        <a:rPr lang="en-US" sz="1200" dirty="0"/>
                        <a:t>I often buy my clothes from chains like H&amp;M, New Yorker and Zara.</a:t>
                      </a:r>
                      <a:endParaRPr lang="de-DE" sz="1200" dirty="0"/>
                    </a:p>
                  </a:txBody>
                  <a:tcPr marL="91434" marR="91434" marT="45676" marB="45676"/>
                </a:tc>
                <a:tc>
                  <a:txBody>
                    <a:bodyPr/>
                    <a:lstStyle/>
                    <a:p>
                      <a:r>
                        <a:rPr lang="de-DE" sz="1200" dirty="0"/>
                        <a:t>54.1%</a:t>
                      </a:r>
                    </a:p>
                  </a:txBody>
                  <a:tcPr marL="91434" marR="91434" marT="45676" marB="45676"/>
                </a:tc>
                <a:tc>
                  <a:txBody>
                    <a:bodyPr/>
                    <a:lstStyle/>
                    <a:p>
                      <a:r>
                        <a:rPr lang="de-DE" sz="1200" dirty="0"/>
                        <a:t>48.3%</a:t>
                      </a:r>
                    </a:p>
                  </a:txBody>
                  <a:tcPr marL="91434" marR="91434" marT="45676" marB="45676"/>
                </a:tc>
                <a:extLst>
                  <a:ext uri="{0D108BD9-81ED-4DB2-BD59-A6C34878D82A}">
                    <a16:rowId xmlns:a16="http://schemas.microsoft.com/office/drawing/2014/main" val="10003"/>
                  </a:ext>
                </a:extLst>
              </a:tr>
              <a:tr h="2823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I have certain fashion brands I particularly like, that I enjoy buying.</a:t>
                      </a:r>
                      <a:endParaRPr lang="de-DE" sz="1200" dirty="0"/>
                    </a:p>
                  </a:txBody>
                  <a:tcPr marL="91434" marR="91434" marT="45676" marB="45676"/>
                </a:tc>
                <a:tc>
                  <a:txBody>
                    <a:bodyPr/>
                    <a:lstStyle/>
                    <a:p>
                      <a:r>
                        <a:rPr lang="de-DE" sz="1200" dirty="0"/>
                        <a:t>46.5%</a:t>
                      </a:r>
                    </a:p>
                  </a:txBody>
                  <a:tcPr marL="91434" marR="91434" marT="45676" marB="45676"/>
                </a:tc>
                <a:tc>
                  <a:txBody>
                    <a:bodyPr/>
                    <a:lstStyle/>
                    <a:p>
                      <a:r>
                        <a:rPr lang="de-DE" sz="1200" dirty="0"/>
                        <a:t>48.2%</a:t>
                      </a:r>
                    </a:p>
                  </a:txBody>
                  <a:tcPr marL="91434" marR="91434" marT="45676" marB="45676"/>
                </a:tc>
                <a:extLst>
                  <a:ext uri="{0D108BD9-81ED-4DB2-BD59-A6C34878D82A}">
                    <a16:rowId xmlns:a16="http://schemas.microsoft.com/office/drawing/2014/main" val="10004"/>
                  </a:ext>
                </a:extLst>
              </a:tr>
            </a:tbl>
          </a:graphicData>
        </a:graphic>
      </p:graphicFrame>
      <p:sp>
        <p:nvSpPr>
          <p:cNvPr id="24608" name="Rechteck 6">
            <a:extLst>
              <a:ext uri="{FF2B5EF4-FFF2-40B4-BE49-F238E27FC236}">
                <a16:creationId xmlns:a16="http://schemas.microsoft.com/office/drawing/2014/main" id="{BDC75606-BFD7-4AC8-AA43-F7AD250F44CB}"/>
              </a:ext>
            </a:extLst>
          </p:cNvPr>
          <p:cNvSpPr>
            <a:spLocks noChangeArrowheads="1"/>
          </p:cNvSpPr>
          <p:nvPr/>
        </p:nvSpPr>
        <p:spPr bwMode="auto">
          <a:xfrm>
            <a:off x="827088" y="3346450"/>
            <a:ext cx="18732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Study: AWA 2021, respondents aged 14 and older, living in Germany, Statista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1AD904F-2706-4564-BA22-28E7D2D0D364}"/>
              </a:ext>
            </a:extLst>
          </p:cNvPr>
          <p:cNvSpPr>
            <a:spLocks noGrp="1"/>
          </p:cNvSpPr>
          <p:nvPr>
            <p:ph type="ftr" sz="quarter" idx="11"/>
          </p:nvPr>
        </p:nvSpPr>
        <p:spPr/>
        <p:txBody>
          <a:bodyPr/>
          <a:lstStyle/>
          <a:p>
            <a:pPr>
              <a:defRPr/>
            </a:pPr>
            <a:r>
              <a:rPr lang="en-US" altLang="de-DE"/>
              <a:t>Fashion DIET</a:t>
            </a:r>
            <a:endParaRPr lang="de-DE" altLang="de-DE"/>
          </a:p>
        </p:txBody>
      </p:sp>
      <p:sp>
        <p:nvSpPr>
          <p:cNvPr id="26627" name="Foliennummernplatzhalter 4">
            <a:extLst>
              <a:ext uri="{FF2B5EF4-FFF2-40B4-BE49-F238E27FC236}">
                <a16:creationId xmlns:a16="http://schemas.microsoft.com/office/drawing/2014/main" id="{1568FB78-388E-4248-9A7D-C8269B5E2A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65B8EE2-4296-48FA-840C-BB8BDB588C14}" type="slidenum">
              <a:rPr lang="de-DE" altLang="de-DE" smtClean="0">
                <a:solidFill>
                  <a:srgbClr val="898989"/>
                </a:solidFill>
              </a:rPr>
              <a:pPr/>
              <a:t>8</a:t>
            </a:fld>
            <a:endParaRPr lang="de-DE" altLang="de-DE">
              <a:solidFill>
                <a:srgbClr val="898989"/>
              </a:solidFill>
            </a:endParaRPr>
          </a:p>
        </p:txBody>
      </p:sp>
      <p:graphicFrame>
        <p:nvGraphicFramePr>
          <p:cNvPr id="6" name="Diagramm 5">
            <a:extLst>
              <a:ext uri="{FF2B5EF4-FFF2-40B4-BE49-F238E27FC236}">
                <a16:creationId xmlns:a16="http://schemas.microsoft.com/office/drawing/2014/main" id="{2C14C130-748F-4899-9871-64DF44F35498}"/>
              </a:ext>
            </a:extLst>
          </p:cNvPr>
          <p:cNvGraphicFramePr/>
          <p:nvPr/>
        </p:nvGraphicFramePr>
        <p:xfrm>
          <a:off x="1403648" y="539750"/>
          <a:ext cx="65043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extfeld 6">
            <a:extLst>
              <a:ext uri="{FF2B5EF4-FFF2-40B4-BE49-F238E27FC236}">
                <a16:creationId xmlns:a16="http://schemas.microsoft.com/office/drawing/2014/main" id="{7ED19FA3-DAB2-41FC-99AA-3C0149E8A821}"/>
              </a:ext>
            </a:extLst>
          </p:cNvPr>
          <p:cNvSpPr txBox="1">
            <a:spLocks noChangeArrowheads="1"/>
          </p:cNvSpPr>
          <p:nvPr/>
        </p:nvSpPr>
        <p:spPr bwMode="auto">
          <a:xfrm>
            <a:off x="2843213" y="4567238"/>
            <a:ext cx="3559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Simon Schnetzer</a:t>
            </a:r>
          </a:p>
        </p:txBody>
      </p:sp>
      <p:sp>
        <p:nvSpPr>
          <p:cNvPr id="26630" name="Titel 1">
            <a:extLst>
              <a:ext uri="{FF2B5EF4-FFF2-40B4-BE49-F238E27FC236}">
                <a16:creationId xmlns:a16="http://schemas.microsoft.com/office/drawing/2014/main" id="{E4A555A1-68A0-418E-84BF-29116C854F05}"/>
              </a:ext>
            </a:extLst>
          </p:cNvPr>
          <p:cNvSpPr>
            <a:spLocks noGrp="1" noChangeArrowheads="1"/>
          </p:cNvSpPr>
          <p:nvPr>
            <p:ph type="title"/>
          </p:nvPr>
        </p:nvSpPr>
        <p:spPr>
          <a:xfrm>
            <a:off x="628650" y="271463"/>
            <a:ext cx="7886700" cy="993775"/>
          </a:xfrm>
        </p:spPr>
        <p:txBody>
          <a:bodyPr/>
          <a:lstStyle/>
          <a:p>
            <a:r>
              <a:rPr lang="de-DE" altLang="de-DE"/>
              <a:t>Generation 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C035A17A-01F7-41BF-BB9D-101F23F7F59B}"/>
              </a:ext>
            </a:extLst>
          </p:cNvPr>
          <p:cNvSpPr>
            <a:spLocks noGrp="1" noChangeArrowheads="1"/>
          </p:cNvSpPr>
          <p:nvPr>
            <p:ph type="title"/>
          </p:nvPr>
        </p:nvSpPr>
        <p:spPr/>
        <p:txBody>
          <a:bodyPr/>
          <a:lstStyle/>
          <a:p>
            <a:r>
              <a:rPr lang="de-DE" altLang="de-DE"/>
              <a:t>Consumption by Generation Z</a:t>
            </a:r>
          </a:p>
        </p:txBody>
      </p:sp>
      <p:sp>
        <p:nvSpPr>
          <p:cNvPr id="28675" name="Inhaltsplatzhalter 2">
            <a:extLst>
              <a:ext uri="{FF2B5EF4-FFF2-40B4-BE49-F238E27FC236}">
                <a16:creationId xmlns:a16="http://schemas.microsoft.com/office/drawing/2014/main" id="{DDEF3201-08B4-4ADC-991A-1E96BA454B42}"/>
              </a:ext>
            </a:extLst>
          </p:cNvPr>
          <p:cNvSpPr>
            <a:spLocks noGrp="1" noChangeArrowheads="1"/>
          </p:cNvSpPr>
          <p:nvPr>
            <p:ph idx="1"/>
          </p:nvPr>
        </p:nvSpPr>
        <p:spPr/>
        <p:txBody>
          <a:bodyPr/>
          <a:lstStyle/>
          <a:p>
            <a:r>
              <a:rPr lang="en-US" altLang="de-DE" sz="1800"/>
              <a:t>The term “Gen (Generation) Z” unites approximately 11.6 million people who are roughly between 13 and 27 years old.</a:t>
            </a:r>
          </a:p>
          <a:p>
            <a:r>
              <a:rPr lang="en-US" altLang="de-DE" sz="1800"/>
              <a:t>By 2025, they are expected to contribute about 30% of gross income, making them the largest generation of shoppers (Keylens, 2017).</a:t>
            </a:r>
          </a:p>
          <a:p>
            <a:r>
              <a:rPr lang="en-US" altLang="de-DE" sz="1800"/>
              <a:t>Through pocket money, one-off cash allowances and mini-jobs, they have significant spending power and are already being targeted by the consumer goods industry because of their importance in the market economy.</a:t>
            </a:r>
          </a:p>
          <a:p>
            <a:r>
              <a:rPr lang="en-US" altLang="de-DE" sz="1800"/>
              <a:t>In 2018, 14- to 24-year-olds in Germany had an average of around 731 euros per month at their disposal. The surveyed adolescents who were still attending school at the time of the survey had an average income of around 222 euros per month (Statista Research Department, 2018).</a:t>
            </a:r>
            <a:endParaRPr lang="de-DE" altLang="de-DE" sz="1800"/>
          </a:p>
        </p:txBody>
      </p:sp>
      <p:sp>
        <p:nvSpPr>
          <p:cNvPr id="4" name="Fußzeilenplatzhalter 3">
            <a:extLst>
              <a:ext uri="{FF2B5EF4-FFF2-40B4-BE49-F238E27FC236}">
                <a16:creationId xmlns:a16="http://schemas.microsoft.com/office/drawing/2014/main" id="{8663C5DA-990C-4913-BC72-19D08CB2E6AE}"/>
              </a:ext>
            </a:extLst>
          </p:cNvPr>
          <p:cNvSpPr>
            <a:spLocks noGrp="1"/>
          </p:cNvSpPr>
          <p:nvPr>
            <p:ph type="ftr" sz="quarter" idx="11"/>
          </p:nvPr>
        </p:nvSpPr>
        <p:spPr/>
        <p:txBody>
          <a:bodyPr/>
          <a:lstStyle/>
          <a:p>
            <a:pPr>
              <a:defRPr/>
            </a:pPr>
            <a:r>
              <a:rPr lang="en-US" altLang="de-DE"/>
              <a:t>Fashion DIET</a:t>
            </a:r>
            <a:endParaRPr lang="de-DE" altLang="de-DE"/>
          </a:p>
        </p:txBody>
      </p:sp>
      <p:sp>
        <p:nvSpPr>
          <p:cNvPr id="28677" name="Foliennummernplatzhalter 4">
            <a:extLst>
              <a:ext uri="{FF2B5EF4-FFF2-40B4-BE49-F238E27FC236}">
                <a16:creationId xmlns:a16="http://schemas.microsoft.com/office/drawing/2014/main" id="{4C543528-95B9-4543-8D49-7DDE1BA1B7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4F48AF-459C-4DC3-820D-B22A35E353A8}" type="slidenum">
              <a:rPr lang="de-DE" altLang="de-DE" smtClean="0">
                <a:solidFill>
                  <a:srgbClr val="898989"/>
                </a:solidFill>
              </a:rPr>
              <a:pPr/>
              <a:t>9</a:t>
            </a:fld>
            <a:endParaRPr lang="de-DE" altLang="de-DE">
              <a:solidFill>
                <a:srgbClr val="898989"/>
              </a:solidFill>
            </a:endParaRPr>
          </a:p>
        </p:txBody>
      </p:sp>
    </p:spTree>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8031</Words>
  <Application>Microsoft Office PowerPoint</Application>
  <PresentationFormat>Bildschirmpräsentation (16:9)</PresentationFormat>
  <Paragraphs>562</Paragraphs>
  <Slides>52</Slides>
  <Notes>40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58" baseType="lpstr">
      <vt:lpstr>Verdana</vt:lpstr>
      <vt:lpstr>Arial</vt:lpstr>
      <vt:lpstr>Calibri Light</vt:lpstr>
      <vt:lpstr>Calibri</vt:lpstr>
      <vt:lpstr>Finsternis</vt:lpstr>
      <vt:lpstr>Microsoft Excel-Diagramm</vt:lpstr>
      <vt:lpstr>Sustainability Oriented Consumer Education in Fashion and Textiles</vt:lpstr>
      <vt:lpstr>Learning Objectives</vt:lpstr>
      <vt:lpstr>Sustainable Consumption as Educational Challenge</vt:lpstr>
      <vt:lpstr>Consumer Education</vt:lpstr>
      <vt:lpstr>Consumer Behaviour in the Fashion Market</vt:lpstr>
      <vt:lpstr>Influencers Influence Purchasing Decisions</vt:lpstr>
      <vt:lpstr>Which of the following consumption-related characteristics apply to you?</vt:lpstr>
      <vt:lpstr>Generation Overview</vt:lpstr>
      <vt:lpstr>Consumption by Generation Z</vt:lpstr>
      <vt:lpstr>Factors Influencing the Purchasing Decisions of Gen Z in the Fashion Market </vt:lpstr>
      <vt:lpstr>Sustainable Fashion Consumption in Europe</vt:lpstr>
      <vt:lpstr>Features of Sustainable Fashion in Europe</vt:lpstr>
      <vt:lpstr>Clothing and Second Life in Europe</vt:lpstr>
      <vt:lpstr>Greta (Thunberg) Effect</vt:lpstr>
      <vt:lpstr>Cheap Fashion at All Costs?</vt:lpstr>
      <vt:lpstr>School Portal for Consumer Education</vt:lpstr>
      <vt:lpstr>Fashion Consumption and Sustainable Lifestyles</vt:lpstr>
      <vt:lpstr>Eco-friendly Behaviour among Adolescents in Germany</vt:lpstr>
      <vt:lpstr>Quality Criteria for Fashion Consumption</vt:lpstr>
      <vt:lpstr>In general, where do you prefer to buy your clothes (online and offline)? </vt:lpstr>
      <vt:lpstr>Which, and if any, environmentally friendly aspects are important to you when buying clothes?</vt:lpstr>
      <vt:lpstr>Possible Statements about Fashion Consumption</vt:lpstr>
      <vt:lpstr>Consumer Behaviour in the Fashion Market</vt:lpstr>
      <vt:lpstr>Conflicting Goals in Fashion Consumption</vt:lpstr>
      <vt:lpstr>Intention-Behaviour Gap</vt:lpstr>
      <vt:lpstr>Consumer Reasons for the Attitude-Behaviour Gap in the Fashion Sector</vt:lpstr>
      <vt:lpstr>Importance of Sustainability for Purchasing Decisions in the Fashion Market</vt:lpstr>
      <vt:lpstr>Selected Results</vt:lpstr>
      <vt:lpstr>Importance of Sustainability for Purchasing Decisions in the Fashion Market</vt:lpstr>
      <vt:lpstr>Derived Recommendations for Action by the Fashion Industry and Conclusion</vt:lpstr>
      <vt:lpstr>Development of Assessment Competence</vt:lpstr>
      <vt:lpstr>Quality Aspects for Textiles and Clothing</vt:lpstr>
      <vt:lpstr>Quality Circle Fashion and Textile</vt:lpstr>
      <vt:lpstr>Zielmat: Bioethical Assessment Tool</vt:lpstr>
      <vt:lpstr>Structure of the Decision-Making Processes with Zielmat</vt:lpstr>
      <vt:lpstr>Why Use the Zielmat to Assess?</vt:lpstr>
      <vt:lpstr>Task: Assessment with the Zielmat</vt:lpstr>
      <vt:lpstr>Structure of the Assessment Processes</vt:lpstr>
      <vt:lpstr>Quality Circle Fashion and Textile</vt:lpstr>
      <vt:lpstr>Quality-Oriented Assessment Competence</vt:lpstr>
      <vt:lpstr>How to Use the Quality Circle</vt:lpstr>
      <vt:lpstr>Quality Circle Fashion and Textile</vt:lpstr>
      <vt:lpstr>Quality Circle Fashion and Textile</vt:lpstr>
      <vt:lpstr>Discussion on Zielmat and Quality Circle</vt:lpstr>
      <vt:lpstr>Testing and Evaluating Apps</vt:lpstr>
      <vt:lpstr>Good on You! Ethical Fashion App</vt:lpstr>
      <vt:lpstr>App: Renoon</vt:lpstr>
      <vt:lpstr>App: Green Fashion Challenge</vt:lpstr>
      <vt:lpstr>Final Discussion</vt:lpstr>
      <vt:lpstr>Further References</vt:lpstr>
      <vt:lpstr>OER Explanation</vt:lpstr>
      <vt:lpstr>Contact</vt:lpstr>
    </vt:vector>
  </TitlesOfParts>
  <Company>PH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Dr. Anne-Marie Grundmeier</dc:creator>
  <cp:lastModifiedBy>Anne-Marie Grundmeier</cp:lastModifiedBy>
  <cp:revision>446</cp:revision>
  <dcterms:modified xsi:type="dcterms:W3CDTF">2022-03-18T10:36:37Z</dcterms:modified>
</cp:coreProperties>
</file>