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9" r:id="rId2"/>
    <p:sldId id="333" r:id="rId3"/>
    <p:sldId id="281" r:id="rId4"/>
    <p:sldId id="287" r:id="rId5"/>
    <p:sldId id="288" r:id="rId6"/>
    <p:sldId id="289" r:id="rId7"/>
    <p:sldId id="290" r:id="rId8"/>
    <p:sldId id="291" r:id="rId9"/>
    <p:sldId id="325" r:id="rId10"/>
    <p:sldId id="326" r:id="rId11"/>
    <p:sldId id="327" r:id="rId12"/>
    <p:sldId id="328" r:id="rId13"/>
    <p:sldId id="329" r:id="rId14"/>
    <p:sldId id="332" r:id="rId15"/>
    <p:sldId id="273"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2372"/>
    <a:srgbClr val="F7D6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E269D01E-BC32-4049-B463-5C60D7B0CCD2}" styleName="Style à thème 2 - Accentuation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4660"/>
  </p:normalViewPr>
  <p:slideViewPr>
    <p:cSldViewPr snapToGrid="0">
      <p:cViewPr varScale="1">
        <p:scale>
          <a:sx n="93" d="100"/>
          <a:sy n="93" d="100"/>
        </p:scale>
        <p:origin x="216" y="7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9666B4-E9AF-4266-831A-FD1B834F8E58}" type="datetimeFigureOut">
              <a:rPr lang="fr-FR" smtClean="0"/>
              <a:t>23/10/2025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64BD23-C316-48CC-9888-29A27E26AE80}" type="slidenum">
              <a:rPr lang="fr-FR" smtClean="0"/>
              <a:t>‹#›</a:t>
            </a:fld>
            <a:endParaRPr lang="fr-FR"/>
          </a:p>
        </p:txBody>
      </p:sp>
    </p:spTree>
    <p:extLst>
      <p:ext uri="{BB962C8B-B14F-4D97-AF65-F5344CB8AC3E}">
        <p14:creationId xmlns:p14="http://schemas.microsoft.com/office/powerpoint/2010/main" val="4186091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4.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jpg"/><Relationship Id="rId5" Type="http://schemas.openxmlformats.org/officeDocument/2006/relationships/image" Target="../media/image8.svg"/><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bg>
      <p:bgPr>
        <a:solidFill>
          <a:srgbClr val="16237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D44905-FADF-475C-9017-EEC8E2F97F5E}"/>
              </a:ext>
            </a:extLst>
          </p:cNvPr>
          <p:cNvSpPr>
            <a:spLocks noGrp="1"/>
          </p:cNvSpPr>
          <p:nvPr>
            <p:ph type="ctrTitle"/>
          </p:nvPr>
        </p:nvSpPr>
        <p:spPr>
          <a:xfrm>
            <a:off x="2272851" y="2079163"/>
            <a:ext cx="9144000" cy="1310659"/>
          </a:xfrm>
        </p:spPr>
        <p:txBody>
          <a:bodyPr anchor="b">
            <a:normAutofit/>
          </a:bodyPr>
          <a:lstStyle>
            <a:lvl1pPr algn="ctr">
              <a:defRPr sz="5400">
                <a:solidFill>
                  <a:schemeClr val="bg1"/>
                </a:solidFill>
                <a:latin typeface="+mj-lt"/>
              </a:defRPr>
            </a:lvl1pPr>
          </a:lstStyle>
          <a:p>
            <a:r>
              <a:rPr lang="fr-FR" dirty="0"/>
              <a:t>Modifiez le style du titre</a:t>
            </a:r>
          </a:p>
        </p:txBody>
      </p:sp>
      <p:sp>
        <p:nvSpPr>
          <p:cNvPr id="3" name="Sous-titre 2">
            <a:extLst>
              <a:ext uri="{FF2B5EF4-FFF2-40B4-BE49-F238E27FC236}">
                <a16:creationId xmlns:a16="http://schemas.microsoft.com/office/drawing/2014/main" id="{302F195D-6C5A-45E5-8A33-00CC4237D4D0}"/>
              </a:ext>
            </a:extLst>
          </p:cNvPr>
          <p:cNvSpPr>
            <a:spLocks noGrp="1"/>
          </p:cNvSpPr>
          <p:nvPr>
            <p:ph type="subTitle" idx="1"/>
          </p:nvPr>
        </p:nvSpPr>
        <p:spPr>
          <a:xfrm>
            <a:off x="2374379" y="4035659"/>
            <a:ext cx="9144000" cy="1655762"/>
          </a:xfrm>
        </p:spPr>
        <p:txBody>
          <a:bodyPr/>
          <a:lstStyle>
            <a:lvl1pPr marL="0" indent="0" algn="ctr">
              <a:buNone/>
              <a:defRPr sz="2400">
                <a:solidFill>
                  <a:schemeClr val="bg1"/>
                </a:solidFill>
                <a:latin typeface="Tw Cen MT" panose="020B06020201040206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pic>
        <p:nvPicPr>
          <p:cNvPr id="8" name="Graphique 7">
            <a:extLst>
              <a:ext uri="{FF2B5EF4-FFF2-40B4-BE49-F238E27FC236}">
                <a16:creationId xmlns:a16="http://schemas.microsoft.com/office/drawing/2014/main" id="{F139CA14-C933-4B10-9B1B-D1B8E8E5DF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97527" y="452516"/>
            <a:ext cx="1136939" cy="773428"/>
          </a:xfrm>
          <a:prstGeom prst="rect">
            <a:avLst/>
          </a:prstGeom>
        </p:spPr>
      </p:pic>
      <p:pic>
        <p:nvPicPr>
          <p:cNvPr id="9" name="Graphique 8">
            <a:extLst>
              <a:ext uri="{FF2B5EF4-FFF2-40B4-BE49-F238E27FC236}">
                <a16:creationId xmlns:a16="http://schemas.microsoft.com/office/drawing/2014/main" id="{D292C4B2-7C84-4CDE-92AE-76541C85C16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639290" y="571237"/>
            <a:ext cx="3013797" cy="656703"/>
          </a:xfrm>
          <a:prstGeom prst="rect">
            <a:avLst/>
          </a:prstGeom>
        </p:spPr>
      </p:pic>
      <p:cxnSp>
        <p:nvCxnSpPr>
          <p:cNvPr id="13" name="Connecteur droit 12">
            <a:extLst>
              <a:ext uri="{FF2B5EF4-FFF2-40B4-BE49-F238E27FC236}">
                <a16:creationId xmlns:a16="http://schemas.microsoft.com/office/drawing/2014/main" id="{524C0E01-3734-4515-80B9-8211535CF56F}"/>
              </a:ext>
            </a:extLst>
          </p:cNvPr>
          <p:cNvCxnSpPr/>
          <p:nvPr userDrawn="1"/>
        </p:nvCxnSpPr>
        <p:spPr>
          <a:xfrm>
            <a:off x="1524000" y="1517073"/>
            <a:ext cx="0" cy="4839277"/>
          </a:xfrm>
          <a:prstGeom prst="line">
            <a:avLst/>
          </a:prstGeom>
          <a:ln w="101600">
            <a:solidFill>
              <a:srgbClr val="F7D638"/>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0DFA56BA-B5ED-4D64-A35D-ACC2F5427291}"/>
              </a:ext>
            </a:extLst>
          </p:cNvPr>
          <p:cNvCxnSpPr>
            <a:cxnSpLocks/>
          </p:cNvCxnSpPr>
          <p:nvPr userDrawn="1"/>
        </p:nvCxnSpPr>
        <p:spPr>
          <a:xfrm>
            <a:off x="6096000" y="877908"/>
            <a:ext cx="6096000" cy="0"/>
          </a:xfrm>
          <a:prstGeom prst="line">
            <a:avLst/>
          </a:prstGeom>
          <a:ln w="101600">
            <a:solidFill>
              <a:srgbClr val="F7D638"/>
            </a:solidFill>
          </a:ln>
        </p:spPr>
        <p:style>
          <a:lnRef idx="1">
            <a:schemeClr val="accent1"/>
          </a:lnRef>
          <a:fillRef idx="0">
            <a:schemeClr val="accent1"/>
          </a:fillRef>
          <a:effectRef idx="0">
            <a:schemeClr val="accent1"/>
          </a:effectRef>
          <a:fontRef idx="minor">
            <a:schemeClr val="tx1"/>
          </a:fontRef>
        </p:style>
      </p:cxnSp>
      <p:sp>
        <p:nvSpPr>
          <p:cNvPr id="15" name="Espace réservé du texte 14">
            <a:extLst>
              <a:ext uri="{FF2B5EF4-FFF2-40B4-BE49-F238E27FC236}">
                <a16:creationId xmlns:a16="http://schemas.microsoft.com/office/drawing/2014/main" id="{003C0F91-BD83-4D0E-8E80-D26BDACE723D}"/>
              </a:ext>
            </a:extLst>
          </p:cNvPr>
          <p:cNvSpPr>
            <a:spLocks noGrp="1"/>
          </p:cNvSpPr>
          <p:nvPr>
            <p:ph type="body" sz="quarter" idx="10" hasCustomPrompt="1"/>
          </p:nvPr>
        </p:nvSpPr>
        <p:spPr>
          <a:xfrm>
            <a:off x="775149" y="6356350"/>
            <a:ext cx="1497702" cy="304800"/>
          </a:xfrm>
        </p:spPr>
        <p:txBody>
          <a:bodyPr>
            <a:normAutofit/>
          </a:bodyPr>
          <a:lstStyle>
            <a:lvl1pPr marL="0" indent="0">
              <a:buNone/>
              <a:defRPr sz="1400">
                <a:solidFill>
                  <a:schemeClr val="bg1"/>
                </a:solidFill>
              </a:defRPr>
            </a:lvl1pPr>
          </a:lstStyle>
          <a:p>
            <a:pPr lvl="0"/>
            <a:r>
              <a:rPr lang="en-GB" dirty="0"/>
              <a:t>28 January, 2021</a:t>
            </a:r>
            <a:endParaRPr lang="fr-FR" dirty="0"/>
          </a:p>
        </p:txBody>
      </p:sp>
    </p:spTree>
    <p:extLst>
      <p:ext uri="{BB962C8B-B14F-4D97-AF65-F5344CB8AC3E}">
        <p14:creationId xmlns:p14="http://schemas.microsoft.com/office/powerpoint/2010/main" val="2345475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Vid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043514CA-8AF1-4F47-B3C5-01F74F785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4470" y="6297904"/>
            <a:ext cx="698659" cy="482710"/>
          </a:xfrm>
          <a:prstGeom prst="rect">
            <a:avLst/>
          </a:prstGeom>
        </p:spPr>
      </p:pic>
      <p:sp>
        <p:nvSpPr>
          <p:cNvPr id="3" name="Espace réservé du graphique 2">
            <a:extLst>
              <a:ext uri="{FF2B5EF4-FFF2-40B4-BE49-F238E27FC236}">
                <a16:creationId xmlns:a16="http://schemas.microsoft.com/office/drawing/2014/main" id="{8CD0CE01-75F8-4F68-BD01-0C81FE02D707}"/>
              </a:ext>
            </a:extLst>
          </p:cNvPr>
          <p:cNvSpPr>
            <a:spLocks noGrp="1"/>
          </p:cNvSpPr>
          <p:nvPr>
            <p:ph type="chart" sz="quarter" idx="10"/>
          </p:nvPr>
        </p:nvSpPr>
        <p:spPr>
          <a:xfrm>
            <a:off x="2398713" y="2093843"/>
            <a:ext cx="7129462" cy="3764032"/>
          </a:xfrm>
        </p:spPr>
        <p:txBody>
          <a:bodyPr/>
          <a:lstStyle/>
          <a:p>
            <a:endParaRPr lang="fr-FR"/>
          </a:p>
        </p:txBody>
      </p:sp>
      <p:sp>
        <p:nvSpPr>
          <p:cNvPr id="6" name="Espace réservé du texte 12">
            <a:extLst>
              <a:ext uri="{FF2B5EF4-FFF2-40B4-BE49-F238E27FC236}">
                <a16:creationId xmlns:a16="http://schemas.microsoft.com/office/drawing/2014/main" id="{BF4F3DC8-C79C-4479-BC2F-013F307B019C}"/>
              </a:ext>
            </a:extLst>
          </p:cNvPr>
          <p:cNvSpPr>
            <a:spLocks noGrp="1"/>
          </p:cNvSpPr>
          <p:nvPr>
            <p:ph type="body" sz="quarter" idx="12" hasCustomPrompt="1"/>
          </p:nvPr>
        </p:nvSpPr>
        <p:spPr>
          <a:xfrm>
            <a:off x="705644" y="1000125"/>
            <a:ext cx="10515600" cy="598261"/>
          </a:xfrm>
        </p:spPr>
        <p:txBody>
          <a:bodyPr>
            <a:normAutofit/>
          </a:bodyPr>
          <a:lstStyle>
            <a:lvl1pPr marL="0" indent="0">
              <a:buNone/>
              <a:defRPr sz="2400" cap="small" baseline="0">
                <a:solidFill>
                  <a:srgbClr val="162372"/>
                </a:solidFill>
              </a:defRPr>
            </a:lvl1pPr>
          </a:lstStyle>
          <a:p>
            <a:pPr lvl="0"/>
            <a:r>
              <a:rPr lang="fr-FR" cap="small" baseline="0" dirty="0"/>
              <a:t>Texte de Remplacement Sous Titre  </a:t>
            </a:r>
            <a:endParaRPr lang="fr-FR" dirty="0"/>
          </a:p>
        </p:txBody>
      </p:sp>
    </p:spTree>
    <p:extLst>
      <p:ext uri="{BB962C8B-B14F-4D97-AF65-F5344CB8AC3E}">
        <p14:creationId xmlns:p14="http://schemas.microsoft.com/office/powerpoint/2010/main" val="2181738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Diapositive de titre">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A35AFF5-EBFE-45E1-BBBF-D5550633775E}"/>
              </a:ext>
            </a:extLst>
          </p:cNvPr>
          <p:cNvSpPr/>
          <p:nvPr userDrawn="1"/>
        </p:nvSpPr>
        <p:spPr>
          <a:xfrm>
            <a:off x="1589700" y="719730"/>
            <a:ext cx="10602300" cy="6172200"/>
          </a:xfrm>
          <a:prstGeom prst="rect">
            <a:avLst/>
          </a:prstGeom>
          <a:solidFill>
            <a:srgbClr val="F7D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D9D44905-FADF-475C-9017-EEC8E2F97F5E}"/>
              </a:ext>
            </a:extLst>
          </p:cNvPr>
          <p:cNvSpPr>
            <a:spLocks noGrp="1"/>
          </p:cNvSpPr>
          <p:nvPr>
            <p:ph type="ctrTitle" hasCustomPrompt="1"/>
          </p:nvPr>
        </p:nvSpPr>
        <p:spPr>
          <a:xfrm>
            <a:off x="1634619" y="3294450"/>
            <a:ext cx="10560736" cy="1022760"/>
          </a:xfrm>
        </p:spPr>
        <p:txBody>
          <a:bodyPr anchor="b">
            <a:normAutofit/>
          </a:bodyPr>
          <a:lstStyle>
            <a:lvl1pPr algn="ctr">
              <a:defRPr sz="6000">
                <a:solidFill>
                  <a:schemeClr val="bg1"/>
                </a:solidFill>
                <a:latin typeface="+mj-lt"/>
              </a:defRPr>
            </a:lvl1pPr>
          </a:lstStyle>
          <a:p>
            <a:r>
              <a:rPr lang="fr-FR" dirty="0" err="1"/>
              <a:t>Thank</a:t>
            </a:r>
            <a:r>
              <a:rPr lang="fr-FR" dirty="0"/>
              <a:t> </a:t>
            </a:r>
            <a:r>
              <a:rPr lang="fr-FR" dirty="0" err="1"/>
              <a:t>you</a:t>
            </a:r>
            <a:r>
              <a:rPr lang="fr-FR" dirty="0"/>
              <a:t> !</a:t>
            </a:r>
          </a:p>
        </p:txBody>
      </p:sp>
      <p:sp>
        <p:nvSpPr>
          <p:cNvPr id="22" name="Rectangle 21">
            <a:extLst>
              <a:ext uri="{FF2B5EF4-FFF2-40B4-BE49-F238E27FC236}">
                <a16:creationId xmlns:a16="http://schemas.microsoft.com/office/drawing/2014/main" id="{B1E52F23-775B-414C-BF89-41174CD20145}"/>
              </a:ext>
            </a:extLst>
          </p:cNvPr>
          <p:cNvSpPr/>
          <p:nvPr userDrawn="1"/>
        </p:nvSpPr>
        <p:spPr>
          <a:xfrm>
            <a:off x="838200" y="207818"/>
            <a:ext cx="1697182" cy="1288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Graphique 9">
            <a:extLst>
              <a:ext uri="{FF2B5EF4-FFF2-40B4-BE49-F238E27FC236}">
                <a16:creationId xmlns:a16="http://schemas.microsoft.com/office/drawing/2014/main" id="{DBA76759-2D52-409F-9CD3-649C9EC1A83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1370" y="489414"/>
            <a:ext cx="1186499" cy="799887"/>
          </a:xfrm>
          <a:prstGeom prst="rect">
            <a:avLst/>
          </a:prstGeom>
        </p:spPr>
      </p:pic>
      <p:sp>
        <p:nvSpPr>
          <p:cNvPr id="8" name="Espace réservé de la date 3">
            <a:extLst>
              <a:ext uri="{FF2B5EF4-FFF2-40B4-BE49-F238E27FC236}">
                <a16:creationId xmlns:a16="http://schemas.microsoft.com/office/drawing/2014/main" id="{D7B06CDD-11B0-4D02-B861-C7D37CC4A2DC}"/>
              </a:ext>
            </a:extLst>
          </p:cNvPr>
          <p:cNvSpPr txBox="1">
            <a:spLocks/>
          </p:cNvSpPr>
          <p:nvPr userDrawn="1"/>
        </p:nvSpPr>
        <p:spPr>
          <a:xfrm>
            <a:off x="6308921" y="6302546"/>
            <a:ext cx="2088682" cy="281596"/>
          </a:xfrm>
          <a:prstGeom prst="rect">
            <a:avLst/>
          </a:prstGeom>
        </p:spPr>
        <p:txBody>
          <a:bodyPr vert="horz" lIns="91440" tIns="45720" rIns="91440" bIns="45720" rtlCol="0" anchor="ctr"/>
          <a:lstStyle>
            <a:defPPr>
              <a:defRPr lang="fr-FR"/>
            </a:defPPr>
            <a:lvl1pPr marL="0" algn="l" defTabSz="914400" rtl="0" eaLnBrk="1" latinLnBrk="0" hangingPunct="1">
              <a:defRPr sz="1800" kern="1200">
                <a:solidFill>
                  <a:schemeClr val="bg1"/>
                </a:solidFill>
                <a:latin typeface="Tw Cen MT" panose="020B06020201040206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2400" dirty="0"/>
              <a:t>www.ec2u.eu</a:t>
            </a:r>
            <a:endParaRPr lang="fr-FR" sz="2400" dirty="0"/>
          </a:p>
        </p:txBody>
      </p:sp>
      <p:sp>
        <p:nvSpPr>
          <p:cNvPr id="11" name="Espace réservé de la date 3">
            <a:extLst>
              <a:ext uri="{FF2B5EF4-FFF2-40B4-BE49-F238E27FC236}">
                <a16:creationId xmlns:a16="http://schemas.microsoft.com/office/drawing/2014/main" id="{0ABECBFA-6534-490F-86D0-DACB557E7D91}"/>
              </a:ext>
            </a:extLst>
          </p:cNvPr>
          <p:cNvSpPr txBox="1">
            <a:spLocks/>
          </p:cNvSpPr>
          <p:nvPr userDrawn="1"/>
        </p:nvSpPr>
        <p:spPr>
          <a:xfrm>
            <a:off x="2641942" y="6292038"/>
            <a:ext cx="2313709" cy="281596"/>
          </a:xfrm>
          <a:prstGeom prst="rect">
            <a:avLst/>
          </a:prstGeom>
        </p:spPr>
        <p:txBody>
          <a:bodyPr vert="horz" lIns="91440" tIns="45720" rIns="91440" bIns="45720" rtlCol="0" anchor="ctr"/>
          <a:lstStyle>
            <a:defPPr>
              <a:defRPr lang="fr-FR"/>
            </a:defPPr>
            <a:lvl1pPr marL="0" algn="l" defTabSz="914400" rtl="0" eaLnBrk="1" latinLnBrk="0" hangingPunct="1">
              <a:defRPr sz="1800" kern="1200">
                <a:solidFill>
                  <a:schemeClr val="bg1"/>
                </a:solidFill>
                <a:latin typeface="Tw Cen MT" panose="020B0602020104020603"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2400" dirty="0"/>
              <a:t>contact@ec2u.eu</a:t>
            </a:r>
            <a:endParaRPr lang="fr-FR" sz="2400" dirty="0"/>
          </a:p>
        </p:txBody>
      </p:sp>
      <p:pic>
        <p:nvPicPr>
          <p:cNvPr id="5" name="Graphique 4">
            <a:extLst>
              <a:ext uri="{FF2B5EF4-FFF2-40B4-BE49-F238E27FC236}">
                <a16:creationId xmlns:a16="http://schemas.microsoft.com/office/drawing/2014/main" id="{B8354BFC-8EAD-4CEA-8CD0-E52CA679C33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624305" y="6141385"/>
            <a:ext cx="497681" cy="497682"/>
          </a:xfrm>
          <a:prstGeom prst="rect">
            <a:avLst/>
          </a:prstGeom>
        </p:spPr>
      </p:pic>
      <p:pic>
        <p:nvPicPr>
          <p:cNvPr id="6" name="Graphique 5">
            <a:extLst>
              <a:ext uri="{FF2B5EF4-FFF2-40B4-BE49-F238E27FC236}">
                <a16:creationId xmlns:a16="http://schemas.microsoft.com/office/drawing/2014/main" id="{CA7B8C02-BADD-4152-A3A3-06217772DEB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9750873" y="6138270"/>
            <a:ext cx="497682" cy="497682"/>
          </a:xfrm>
          <a:prstGeom prst="rect">
            <a:avLst/>
          </a:prstGeom>
        </p:spPr>
      </p:pic>
    </p:spTree>
    <p:extLst>
      <p:ext uri="{BB962C8B-B14F-4D97-AF65-F5344CB8AC3E}">
        <p14:creationId xmlns:p14="http://schemas.microsoft.com/office/powerpoint/2010/main" val="210082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apositive de titre">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D44905-FADF-475C-9017-EEC8E2F97F5E}"/>
              </a:ext>
            </a:extLst>
          </p:cNvPr>
          <p:cNvSpPr>
            <a:spLocks noGrp="1"/>
          </p:cNvSpPr>
          <p:nvPr>
            <p:ph type="ctrTitle"/>
          </p:nvPr>
        </p:nvSpPr>
        <p:spPr>
          <a:xfrm>
            <a:off x="2438400" y="1933697"/>
            <a:ext cx="9144000" cy="1310659"/>
          </a:xfrm>
        </p:spPr>
        <p:txBody>
          <a:bodyPr anchor="b">
            <a:normAutofit/>
          </a:bodyPr>
          <a:lstStyle>
            <a:lvl1pPr algn="ctr">
              <a:defRPr sz="5400">
                <a:solidFill>
                  <a:schemeClr val="tx1"/>
                </a:solidFill>
                <a:latin typeface="+mj-lt"/>
              </a:defRPr>
            </a:lvl1pPr>
          </a:lstStyle>
          <a:p>
            <a:r>
              <a:rPr lang="fr-FR" dirty="0"/>
              <a:t>Modifiez le style du titre</a:t>
            </a:r>
          </a:p>
        </p:txBody>
      </p:sp>
      <p:sp>
        <p:nvSpPr>
          <p:cNvPr id="3" name="Sous-titre 2">
            <a:extLst>
              <a:ext uri="{FF2B5EF4-FFF2-40B4-BE49-F238E27FC236}">
                <a16:creationId xmlns:a16="http://schemas.microsoft.com/office/drawing/2014/main" id="{302F195D-6C5A-45E5-8A33-00CC4237D4D0}"/>
              </a:ext>
            </a:extLst>
          </p:cNvPr>
          <p:cNvSpPr>
            <a:spLocks noGrp="1"/>
          </p:cNvSpPr>
          <p:nvPr>
            <p:ph type="subTitle" idx="1"/>
          </p:nvPr>
        </p:nvSpPr>
        <p:spPr>
          <a:xfrm>
            <a:off x="2438400" y="3885057"/>
            <a:ext cx="9144000" cy="1655762"/>
          </a:xfrm>
        </p:spPr>
        <p:txBody>
          <a:bodyPr/>
          <a:lstStyle>
            <a:lvl1pPr marL="0" indent="0" algn="ctr">
              <a:buNone/>
              <a:defRPr sz="2400">
                <a:solidFill>
                  <a:schemeClr val="tx1"/>
                </a:solidFill>
                <a:latin typeface="Tw Cen MT" panose="020B06020201040206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4" name="Espace réservé de la date 3">
            <a:extLst>
              <a:ext uri="{FF2B5EF4-FFF2-40B4-BE49-F238E27FC236}">
                <a16:creationId xmlns:a16="http://schemas.microsoft.com/office/drawing/2014/main" id="{A7AAE9CF-5284-4A3F-844B-257B06075D17}"/>
              </a:ext>
            </a:extLst>
          </p:cNvPr>
          <p:cNvSpPr>
            <a:spLocks noGrp="1"/>
          </p:cNvSpPr>
          <p:nvPr>
            <p:ph type="dt" sz="half" idx="10"/>
          </p:nvPr>
        </p:nvSpPr>
        <p:spPr>
          <a:xfrm>
            <a:off x="838200" y="6356350"/>
            <a:ext cx="1296260" cy="365125"/>
          </a:xfrm>
        </p:spPr>
        <p:txBody>
          <a:bodyPr/>
          <a:lstStyle>
            <a:lvl1pPr>
              <a:defRPr>
                <a:solidFill>
                  <a:schemeClr val="tx1"/>
                </a:solidFill>
                <a:latin typeface="Tw Cen MT" panose="020B0602020104020603" pitchFamily="34" charset="0"/>
              </a:defRPr>
            </a:lvl1pPr>
          </a:lstStyle>
          <a:p>
            <a:r>
              <a:rPr lang="en-GB" dirty="0"/>
              <a:t>27 January, 2021</a:t>
            </a:r>
            <a:endParaRPr lang="fr-FR" dirty="0"/>
          </a:p>
        </p:txBody>
      </p:sp>
      <p:cxnSp>
        <p:nvCxnSpPr>
          <p:cNvPr id="13" name="Connecteur droit 12">
            <a:extLst>
              <a:ext uri="{FF2B5EF4-FFF2-40B4-BE49-F238E27FC236}">
                <a16:creationId xmlns:a16="http://schemas.microsoft.com/office/drawing/2014/main" id="{524C0E01-3734-4515-80B9-8211535CF56F}"/>
              </a:ext>
            </a:extLst>
          </p:cNvPr>
          <p:cNvCxnSpPr>
            <a:cxnSpLocks/>
            <a:endCxn id="4" idx="0"/>
          </p:cNvCxnSpPr>
          <p:nvPr userDrawn="1"/>
        </p:nvCxnSpPr>
        <p:spPr>
          <a:xfrm flipH="1">
            <a:off x="1486330" y="1517073"/>
            <a:ext cx="37670" cy="4839277"/>
          </a:xfrm>
          <a:prstGeom prst="line">
            <a:avLst/>
          </a:prstGeom>
          <a:ln w="101600">
            <a:solidFill>
              <a:srgbClr val="F7D638"/>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0DFA56BA-B5ED-4D64-A35D-ACC2F5427291}"/>
              </a:ext>
            </a:extLst>
          </p:cNvPr>
          <p:cNvCxnSpPr>
            <a:cxnSpLocks/>
          </p:cNvCxnSpPr>
          <p:nvPr userDrawn="1"/>
        </p:nvCxnSpPr>
        <p:spPr>
          <a:xfrm>
            <a:off x="5840551" y="836345"/>
            <a:ext cx="6351449" cy="0"/>
          </a:xfrm>
          <a:prstGeom prst="line">
            <a:avLst/>
          </a:prstGeom>
          <a:ln w="101600">
            <a:solidFill>
              <a:srgbClr val="F7D638"/>
            </a:solidFill>
          </a:ln>
        </p:spPr>
        <p:style>
          <a:lnRef idx="1">
            <a:schemeClr val="accent1"/>
          </a:lnRef>
          <a:fillRef idx="0">
            <a:schemeClr val="accent1"/>
          </a:fillRef>
          <a:effectRef idx="0">
            <a:schemeClr val="accent1"/>
          </a:effectRef>
          <a:fontRef idx="minor">
            <a:schemeClr val="tx1"/>
          </a:fontRef>
        </p:style>
      </p:cxnSp>
      <p:pic>
        <p:nvPicPr>
          <p:cNvPr id="10" name="Graphique 9">
            <a:extLst>
              <a:ext uri="{FF2B5EF4-FFF2-40B4-BE49-F238E27FC236}">
                <a16:creationId xmlns:a16="http://schemas.microsoft.com/office/drawing/2014/main" id="{DBA76759-2D52-409F-9CD3-649C9EC1A83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6452" y="418523"/>
            <a:ext cx="1186499" cy="799887"/>
          </a:xfrm>
          <a:prstGeom prst="rect">
            <a:avLst/>
          </a:prstGeom>
        </p:spPr>
      </p:pic>
      <p:pic>
        <p:nvPicPr>
          <p:cNvPr id="11" name="Graphique 10">
            <a:extLst>
              <a:ext uri="{FF2B5EF4-FFF2-40B4-BE49-F238E27FC236}">
                <a16:creationId xmlns:a16="http://schemas.microsoft.com/office/drawing/2014/main" id="{6DC25309-2149-4653-B0F6-0CCA07D6C9C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2595457" y="535228"/>
            <a:ext cx="2886285" cy="628918"/>
          </a:xfrm>
          <a:prstGeom prst="rect">
            <a:avLst/>
          </a:prstGeom>
        </p:spPr>
      </p:pic>
      <p:pic>
        <p:nvPicPr>
          <p:cNvPr id="16" name="Image 15">
            <a:extLst>
              <a:ext uri="{FF2B5EF4-FFF2-40B4-BE49-F238E27FC236}">
                <a16:creationId xmlns:a16="http://schemas.microsoft.com/office/drawing/2014/main" id="{67D91106-595A-4DD8-B18C-A3B67F09F990}"/>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595457" y="5939863"/>
            <a:ext cx="8494095" cy="781612"/>
          </a:xfrm>
          <a:prstGeom prst="rect">
            <a:avLst/>
          </a:prstGeom>
        </p:spPr>
      </p:pic>
    </p:spTree>
    <p:extLst>
      <p:ext uri="{BB962C8B-B14F-4D97-AF65-F5344CB8AC3E}">
        <p14:creationId xmlns:p14="http://schemas.microsoft.com/office/powerpoint/2010/main" val="3983913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apositive de titre">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A35AFF5-EBFE-45E1-BBBF-D5550633775E}"/>
              </a:ext>
            </a:extLst>
          </p:cNvPr>
          <p:cNvSpPr/>
          <p:nvPr userDrawn="1"/>
        </p:nvSpPr>
        <p:spPr>
          <a:xfrm>
            <a:off x="1589700" y="685800"/>
            <a:ext cx="10602300" cy="6172200"/>
          </a:xfrm>
          <a:prstGeom prst="rect">
            <a:avLst/>
          </a:prstGeom>
          <a:solidFill>
            <a:srgbClr val="F7D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D9D44905-FADF-475C-9017-EEC8E2F97F5E}"/>
              </a:ext>
            </a:extLst>
          </p:cNvPr>
          <p:cNvSpPr>
            <a:spLocks noGrp="1"/>
          </p:cNvSpPr>
          <p:nvPr>
            <p:ph type="ctrTitle"/>
          </p:nvPr>
        </p:nvSpPr>
        <p:spPr>
          <a:xfrm>
            <a:off x="1631264" y="3276000"/>
            <a:ext cx="10560736" cy="1022760"/>
          </a:xfrm>
        </p:spPr>
        <p:txBody>
          <a:bodyPr anchor="b">
            <a:normAutofit/>
          </a:bodyPr>
          <a:lstStyle>
            <a:lvl1pPr algn="ctr">
              <a:defRPr sz="6000">
                <a:solidFill>
                  <a:schemeClr val="bg1"/>
                </a:solidFill>
                <a:latin typeface="+mj-lt"/>
              </a:defRPr>
            </a:lvl1pPr>
          </a:lstStyle>
          <a:p>
            <a:r>
              <a:rPr lang="fr-FR" dirty="0"/>
              <a:t>Modifiez le style du titre</a:t>
            </a:r>
          </a:p>
        </p:txBody>
      </p:sp>
      <p:sp>
        <p:nvSpPr>
          <p:cNvPr id="4" name="Espace réservé de la date 3">
            <a:extLst>
              <a:ext uri="{FF2B5EF4-FFF2-40B4-BE49-F238E27FC236}">
                <a16:creationId xmlns:a16="http://schemas.microsoft.com/office/drawing/2014/main" id="{A7AAE9CF-5284-4A3F-844B-257B06075D17}"/>
              </a:ext>
            </a:extLst>
          </p:cNvPr>
          <p:cNvSpPr>
            <a:spLocks noGrp="1"/>
          </p:cNvSpPr>
          <p:nvPr>
            <p:ph type="dt" sz="half" idx="10"/>
          </p:nvPr>
        </p:nvSpPr>
        <p:spPr>
          <a:xfrm>
            <a:off x="1631264" y="6481846"/>
            <a:ext cx="2088682" cy="281596"/>
          </a:xfrm>
        </p:spPr>
        <p:txBody>
          <a:bodyPr/>
          <a:lstStyle>
            <a:lvl1pPr>
              <a:defRPr sz="1800">
                <a:solidFill>
                  <a:schemeClr val="bg1"/>
                </a:solidFill>
                <a:latin typeface="Tw Cen MT" panose="020B0602020104020603" pitchFamily="34" charset="0"/>
              </a:defRPr>
            </a:lvl1pPr>
          </a:lstStyle>
          <a:p>
            <a:r>
              <a:rPr lang="en-GB" dirty="0"/>
              <a:t>27 January, 2021</a:t>
            </a:r>
            <a:endParaRPr lang="fr-FR" dirty="0"/>
          </a:p>
        </p:txBody>
      </p:sp>
      <p:sp>
        <p:nvSpPr>
          <p:cNvPr id="22" name="Rectangle 21">
            <a:extLst>
              <a:ext uri="{FF2B5EF4-FFF2-40B4-BE49-F238E27FC236}">
                <a16:creationId xmlns:a16="http://schemas.microsoft.com/office/drawing/2014/main" id="{B1E52F23-775B-414C-BF89-41174CD20145}"/>
              </a:ext>
            </a:extLst>
          </p:cNvPr>
          <p:cNvSpPr/>
          <p:nvPr userDrawn="1"/>
        </p:nvSpPr>
        <p:spPr>
          <a:xfrm>
            <a:off x="838200" y="207818"/>
            <a:ext cx="1697182" cy="1288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Graphique 9">
            <a:extLst>
              <a:ext uri="{FF2B5EF4-FFF2-40B4-BE49-F238E27FC236}">
                <a16:creationId xmlns:a16="http://schemas.microsoft.com/office/drawing/2014/main" id="{DBA76759-2D52-409F-9CD3-649C9EC1A83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1370" y="489414"/>
            <a:ext cx="1186499" cy="799887"/>
          </a:xfrm>
          <a:prstGeom prst="rect">
            <a:avLst/>
          </a:prstGeom>
        </p:spPr>
      </p:pic>
    </p:spTree>
    <p:extLst>
      <p:ext uri="{BB962C8B-B14F-4D97-AF65-F5344CB8AC3E}">
        <p14:creationId xmlns:p14="http://schemas.microsoft.com/office/powerpoint/2010/main" val="2751545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66C682B-2ACF-4274-AF64-43AF950DC056}"/>
              </a:ext>
            </a:extLst>
          </p:cNvPr>
          <p:cNvSpPr/>
          <p:nvPr userDrawn="1"/>
        </p:nvSpPr>
        <p:spPr>
          <a:xfrm>
            <a:off x="852055" y="1065790"/>
            <a:ext cx="4114801" cy="4726420"/>
          </a:xfrm>
          <a:prstGeom prst="rect">
            <a:avLst/>
          </a:prstGeom>
          <a:solidFill>
            <a:srgbClr val="F7D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5F05D775-9E70-43A4-AB6E-E0C449A1BEA3}"/>
              </a:ext>
            </a:extLst>
          </p:cNvPr>
          <p:cNvSpPr>
            <a:spLocks noGrp="1"/>
          </p:cNvSpPr>
          <p:nvPr>
            <p:ph type="title"/>
          </p:nvPr>
        </p:nvSpPr>
        <p:spPr>
          <a:xfrm>
            <a:off x="852055" y="1065790"/>
            <a:ext cx="4114801" cy="4726420"/>
          </a:xfrm>
        </p:spPr>
        <p:txBody>
          <a:bodyPr vert="horz"/>
          <a:lstStyle>
            <a:lvl1pPr algn="ctr">
              <a:defRPr>
                <a:solidFill>
                  <a:srgbClr val="162372"/>
                </a:solidFill>
              </a:defRPr>
            </a:lvl1pPr>
          </a:lstStyle>
          <a:p>
            <a:r>
              <a:rPr lang="fr-FR" dirty="0"/>
              <a:t>Modifiez le style du titre</a:t>
            </a:r>
          </a:p>
        </p:txBody>
      </p:sp>
      <p:sp>
        <p:nvSpPr>
          <p:cNvPr id="3" name="Espace réservé du contenu 2">
            <a:extLst>
              <a:ext uri="{FF2B5EF4-FFF2-40B4-BE49-F238E27FC236}">
                <a16:creationId xmlns:a16="http://schemas.microsoft.com/office/drawing/2014/main" id="{A2E89B27-1FEC-4043-B5B2-0EB57B243228}"/>
              </a:ext>
            </a:extLst>
          </p:cNvPr>
          <p:cNvSpPr>
            <a:spLocks noGrp="1"/>
          </p:cNvSpPr>
          <p:nvPr>
            <p:ph idx="1"/>
          </p:nvPr>
        </p:nvSpPr>
        <p:spPr>
          <a:xfrm>
            <a:off x="5569526" y="3037113"/>
            <a:ext cx="5770418" cy="2106387"/>
          </a:xfrm>
        </p:spPr>
        <p:txBody>
          <a:bodyPr/>
          <a:lstStyle>
            <a:lvl1pPr marL="0" indent="0">
              <a:buNone/>
              <a:defRPr/>
            </a:lvl1pPr>
          </a:lstStyle>
          <a:p>
            <a:pPr lvl="0"/>
            <a:r>
              <a:rPr lang="fr-FR" dirty="0"/>
              <a:t>Modifier les styles du texte du masque</a:t>
            </a:r>
          </a:p>
          <a:p>
            <a:pPr lvl="0"/>
            <a:endParaRPr lang="fr-FR" dirty="0"/>
          </a:p>
        </p:txBody>
      </p:sp>
      <p:sp>
        <p:nvSpPr>
          <p:cNvPr id="13" name="Espace réservé du texte 12">
            <a:extLst>
              <a:ext uri="{FF2B5EF4-FFF2-40B4-BE49-F238E27FC236}">
                <a16:creationId xmlns:a16="http://schemas.microsoft.com/office/drawing/2014/main" id="{96323C7E-F2A7-4ED0-A756-83E764478059}"/>
              </a:ext>
            </a:extLst>
          </p:cNvPr>
          <p:cNvSpPr>
            <a:spLocks noGrp="1"/>
          </p:cNvSpPr>
          <p:nvPr>
            <p:ph type="body" sz="quarter" idx="12" hasCustomPrompt="1"/>
          </p:nvPr>
        </p:nvSpPr>
        <p:spPr>
          <a:xfrm>
            <a:off x="5568950" y="1566863"/>
            <a:ext cx="4538435" cy="1020762"/>
          </a:xfrm>
        </p:spPr>
        <p:txBody>
          <a:bodyPr>
            <a:normAutofit/>
          </a:bodyPr>
          <a:lstStyle>
            <a:lvl1pPr marL="0" indent="0">
              <a:buNone/>
              <a:defRPr sz="2400" cap="small" baseline="0">
                <a:solidFill>
                  <a:srgbClr val="162372"/>
                </a:solidFill>
              </a:defRPr>
            </a:lvl1pPr>
          </a:lstStyle>
          <a:p>
            <a:pPr lvl="0"/>
            <a:r>
              <a:rPr lang="fr-FR" cap="small" baseline="0" dirty="0"/>
              <a:t>Texte de Remplacement Sous Titre  </a:t>
            </a:r>
            <a:endParaRPr lang="fr-FR" dirty="0"/>
          </a:p>
        </p:txBody>
      </p:sp>
      <p:pic>
        <p:nvPicPr>
          <p:cNvPr id="20" name="Image 19">
            <a:extLst>
              <a:ext uri="{FF2B5EF4-FFF2-40B4-BE49-F238E27FC236}">
                <a16:creationId xmlns:a16="http://schemas.microsoft.com/office/drawing/2014/main" id="{A9717BE1-2AC8-4A76-9B6E-76B24EDA7F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4470" y="6297904"/>
            <a:ext cx="698659" cy="482710"/>
          </a:xfrm>
          <a:prstGeom prst="rect">
            <a:avLst/>
          </a:prstGeom>
        </p:spPr>
      </p:pic>
    </p:spTree>
    <p:extLst>
      <p:ext uri="{BB962C8B-B14F-4D97-AF65-F5344CB8AC3E}">
        <p14:creationId xmlns:p14="http://schemas.microsoft.com/office/powerpoint/2010/main" val="2507111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14DD8A4A-D1C5-463E-83CF-9578EEDFDC48}"/>
              </a:ext>
            </a:extLst>
          </p:cNvPr>
          <p:cNvSpPr>
            <a:spLocks noGrp="1"/>
          </p:cNvSpPr>
          <p:nvPr>
            <p:ph type="body" idx="1"/>
          </p:nvPr>
        </p:nvSpPr>
        <p:spPr>
          <a:xfrm>
            <a:off x="838200" y="2952749"/>
            <a:ext cx="10515600" cy="2489653"/>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Modifier les styles du texte du masque</a:t>
            </a:r>
          </a:p>
        </p:txBody>
      </p:sp>
      <p:sp>
        <p:nvSpPr>
          <p:cNvPr id="9" name="Titre 8">
            <a:extLst>
              <a:ext uri="{FF2B5EF4-FFF2-40B4-BE49-F238E27FC236}">
                <a16:creationId xmlns:a16="http://schemas.microsoft.com/office/drawing/2014/main" id="{6572E726-5C0D-41AC-BC2C-7D6632B62139}"/>
              </a:ext>
            </a:extLst>
          </p:cNvPr>
          <p:cNvSpPr>
            <a:spLocks noGrp="1"/>
          </p:cNvSpPr>
          <p:nvPr>
            <p:ph type="title"/>
          </p:nvPr>
        </p:nvSpPr>
        <p:spPr>
          <a:xfrm>
            <a:off x="838200" y="703943"/>
            <a:ext cx="10515600" cy="598261"/>
          </a:xfrm>
        </p:spPr>
        <p:txBody>
          <a:bodyPr>
            <a:normAutofit/>
          </a:bodyPr>
          <a:lstStyle>
            <a:lvl1pPr>
              <a:defRPr sz="4000">
                <a:solidFill>
                  <a:srgbClr val="162372"/>
                </a:solidFill>
              </a:defRPr>
            </a:lvl1pPr>
          </a:lstStyle>
          <a:p>
            <a:r>
              <a:rPr lang="fr-FR" dirty="0"/>
              <a:t>Modifiez le style du titre</a:t>
            </a:r>
          </a:p>
        </p:txBody>
      </p:sp>
      <p:sp>
        <p:nvSpPr>
          <p:cNvPr id="13" name="Espace réservé du texte 12">
            <a:extLst>
              <a:ext uri="{FF2B5EF4-FFF2-40B4-BE49-F238E27FC236}">
                <a16:creationId xmlns:a16="http://schemas.microsoft.com/office/drawing/2014/main" id="{978DEA4E-FB72-4F3E-849B-DA680B4629E6}"/>
              </a:ext>
            </a:extLst>
          </p:cNvPr>
          <p:cNvSpPr>
            <a:spLocks noGrp="1"/>
          </p:cNvSpPr>
          <p:nvPr>
            <p:ph type="body" sz="quarter" idx="12" hasCustomPrompt="1"/>
          </p:nvPr>
        </p:nvSpPr>
        <p:spPr>
          <a:xfrm>
            <a:off x="838200" y="1828346"/>
            <a:ext cx="10515600" cy="598261"/>
          </a:xfrm>
        </p:spPr>
        <p:txBody>
          <a:bodyPr>
            <a:normAutofit/>
          </a:bodyPr>
          <a:lstStyle>
            <a:lvl1pPr marL="0" indent="0">
              <a:buNone/>
              <a:defRPr sz="2400" cap="small" baseline="0">
                <a:solidFill>
                  <a:srgbClr val="162372"/>
                </a:solidFill>
              </a:defRPr>
            </a:lvl1pPr>
          </a:lstStyle>
          <a:p>
            <a:pPr lvl="0"/>
            <a:r>
              <a:rPr lang="fr-FR" cap="small" baseline="0" dirty="0"/>
              <a:t>Texte de Remplacement Sous Titre  </a:t>
            </a:r>
            <a:endParaRPr lang="fr-FR" dirty="0"/>
          </a:p>
        </p:txBody>
      </p:sp>
      <p:pic>
        <p:nvPicPr>
          <p:cNvPr id="18" name="Image 17">
            <a:extLst>
              <a:ext uri="{FF2B5EF4-FFF2-40B4-BE49-F238E27FC236}">
                <a16:creationId xmlns:a16="http://schemas.microsoft.com/office/drawing/2014/main" id="{6B26CDD5-D498-40F4-8D20-0403C7189F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4470" y="6297904"/>
            <a:ext cx="698659" cy="482710"/>
          </a:xfrm>
          <a:prstGeom prst="rect">
            <a:avLst/>
          </a:prstGeom>
        </p:spPr>
      </p:pic>
    </p:spTree>
    <p:extLst>
      <p:ext uri="{BB962C8B-B14F-4D97-AF65-F5344CB8AC3E}">
        <p14:creationId xmlns:p14="http://schemas.microsoft.com/office/powerpoint/2010/main" val="2054997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5CA31-6D2E-4F54-ACDF-011B1A6BF508}"/>
              </a:ext>
            </a:extLst>
          </p:cNvPr>
          <p:cNvSpPr>
            <a:spLocks noGrp="1"/>
          </p:cNvSpPr>
          <p:nvPr>
            <p:ph type="title"/>
          </p:nvPr>
        </p:nvSpPr>
        <p:spPr>
          <a:xfrm>
            <a:off x="838200" y="1350961"/>
            <a:ext cx="5181600" cy="1325563"/>
          </a:xfrm>
        </p:spPr>
        <p:txBody>
          <a:bodyPr>
            <a:normAutofit/>
          </a:bodyPr>
          <a:lstStyle>
            <a:lvl1pPr>
              <a:defRPr sz="4000">
                <a:solidFill>
                  <a:srgbClr val="162372"/>
                </a:solidFill>
              </a:defRPr>
            </a:lvl1pPr>
          </a:lstStyle>
          <a:p>
            <a:r>
              <a:rPr lang="fr-FR" dirty="0"/>
              <a:t>Modifiez le style du titre</a:t>
            </a:r>
          </a:p>
        </p:txBody>
      </p:sp>
      <p:sp>
        <p:nvSpPr>
          <p:cNvPr id="3" name="Espace réservé du contenu 2">
            <a:extLst>
              <a:ext uri="{FF2B5EF4-FFF2-40B4-BE49-F238E27FC236}">
                <a16:creationId xmlns:a16="http://schemas.microsoft.com/office/drawing/2014/main" id="{8194C958-D34B-48CA-B061-168D15B680E2}"/>
              </a:ext>
            </a:extLst>
          </p:cNvPr>
          <p:cNvSpPr>
            <a:spLocks noGrp="1"/>
          </p:cNvSpPr>
          <p:nvPr>
            <p:ph sz="half" idx="1"/>
          </p:nvPr>
        </p:nvSpPr>
        <p:spPr>
          <a:xfrm>
            <a:off x="838200" y="3429000"/>
            <a:ext cx="5181600" cy="2653742"/>
          </a:xfrm>
        </p:spPr>
        <p:txBody>
          <a:bodyPr/>
          <a:lstStyle>
            <a:lvl1pPr marL="0" indent="0">
              <a:buNone/>
              <a:defRPr/>
            </a:lvl1pPr>
          </a:lstStyle>
          <a:p>
            <a:pPr lvl="0"/>
            <a:r>
              <a:rPr lang="fr-FR" dirty="0"/>
              <a:t>Modifier les styles du texte du masque</a:t>
            </a:r>
          </a:p>
        </p:txBody>
      </p:sp>
      <p:pic>
        <p:nvPicPr>
          <p:cNvPr id="12" name="Image 11">
            <a:extLst>
              <a:ext uri="{FF2B5EF4-FFF2-40B4-BE49-F238E27FC236}">
                <a16:creationId xmlns:a16="http://schemas.microsoft.com/office/drawing/2014/main" id="{DEC29DCC-0DE5-498B-962F-850D5D3E6C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4470" y="6297904"/>
            <a:ext cx="698659" cy="482710"/>
          </a:xfrm>
          <a:prstGeom prst="rect">
            <a:avLst/>
          </a:prstGeom>
        </p:spPr>
      </p:pic>
      <p:sp>
        <p:nvSpPr>
          <p:cNvPr id="4" name="Espace réservé du contenu 3">
            <a:extLst>
              <a:ext uri="{FF2B5EF4-FFF2-40B4-BE49-F238E27FC236}">
                <a16:creationId xmlns:a16="http://schemas.microsoft.com/office/drawing/2014/main" id="{FD2DF32A-4B6F-4DFA-B44D-4DBA70E61F44}"/>
              </a:ext>
            </a:extLst>
          </p:cNvPr>
          <p:cNvSpPr>
            <a:spLocks noGrp="1"/>
          </p:cNvSpPr>
          <p:nvPr>
            <p:ph sz="half" idx="2"/>
          </p:nvPr>
        </p:nvSpPr>
        <p:spPr>
          <a:xfrm>
            <a:off x="7010405" y="1350961"/>
            <a:ext cx="4362445" cy="4731780"/>
          </a:xfrm>
        </p:spPr>
        <p:txBody>
          <a:bodyPr/>
          <a:lstStyle>
            <a:lvl1pPr marL="0" indent="0">
              <a:buNone/>
              <a:defRPr/>
            </a:lvl1pPr>
          </a:lstStyle>
          <a:p>
            <a:pPr lvl="0"/>
            <a:endParaRPr lang="fr-FR" dirty="0"/>
          </a:p>
        </p:txBody>
      </p:sp>
      <p:cxnSp>
        <p:nvCxnSpPr>
          <p:cNvPr id="27" name="Connecteur droit 26">
            <a:extLst>
              <a:ext uri="{FF2B5EF4-FFF2-40B4-BE49-F238E27FC236}">
                <a16:creationId xmlns:a16="http://schemas.microsoft.com/office/drawing/2014/main" id="{15CB0FB2-DA1A-4A64-BA6E-8BDAE116B272}"/>
              </a:ext>
            </a:extLst>
          </p:cNvPr>
          <p:cNvCxnSpPr>
            <a:cxnSpLocks/>
          </p:cNvCxnSpPr>
          <p:nvPr userDrawn="1"/>
        </p:nvCxnSpPr>
        <p:spPr>
          <a:xfrm>
            <a:off x="9409043" y="1293326"/>
            <a:ext cx="2078107" cy="0"/>
          </a:xfrm>
          <a:prstGeom prst="line">
            <a:avLst/>
          </a:prstGeom>
          <a:ln w="101600">
            <a:solidFill>
              <a:srgbClr val="F7D638"/>
            </a:solidFill>
          </a:ln>
        </p:spPr>
        <p:style>
          <a:lnRef idx="1">
            <a:schemeClr val="accent1"/>
          </a:lnRef>
          <a:fillRef idx="0">
            <a:schemeClr val="accent1"/>
          </a:fillRef>
          <a:effectRef idx="0">
            <a:schemeClr val="accent1"/>
          </a:effectRef>
          <a:fontRef idx="minor">
            <a:schemeClr val="tx1"/>
          </a:fontRef>
        </p:style>
      </p:cxnSp>
      <p:cxnSp>
        <p:nvCxnSpPr>
          <p:cNvPr id="31" name="Connecteur droit 30">
            <a:extLst>
              <a:ext uri="{FF2B5EF4-FFF2-40B4-BE49-F238E27FC236}">
                <a16:creationId xmlns:a16="http://schemas.microsoft.com/office/drawing/2014/main" id="{EBEAEE32-95E1-4B35-B9D7-31D78A5FAE93}"/>
              </a:ext>
            </a:extLst>
          </p:cNvPr>
          <p:cNvCxnSpPr>
            <a:cxnSpLocks/>
          </p:cNvCxnSpPr>
          <p:nvPr userDrawn="1"/>
        </p:nvCxnSpPr>
        <p:spPr>
          <a:xfrm>
            <a:off x="11441366" y="1270274"/>
            <a:ext cx="0" cy="1989761"/>
          </a:xfrm>
          <a:prstGeom prst="line">
            <a:avLst/>
          </a:prstGeom>
          <a:ln w="101600">
            <a:solidFill>
              <a:srgbClr val="F7D63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4539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5CA31-6D2E-4F54-ACDF-011B1A6BF508}"/>
              </a:ext>
            </a:extLst>
          </p:cNvPr>
          <p:cNvSpPr>
            <a:spLocks noGrp="1"/>
          </p:cNvSpPr>
          <p:nvPr>
            <p:ph type="title"/>
          </p:nvPr>
        </p:nvSpPr>
        <p:spPr>
          <a:xfrm>
            <a:off x="6229351" y="1350961"/>
            <a:ext cx="5181600" cy="1325563"/>
          </a:xfrm>
        </p:spPr>
        <p:txBody>
          <a:bodyPr>
            <a:normAutofit/>
          </a:bodyPr>
          <a:lstStyle>
            <a:lvl1pPr>
              <a:defRPr sz="4000">
                <a:solidFill>
                  <a:srgbClr val="162372"/>
                </a:solidFill>
              </a:defRPr>
            </a:lvl1pPr>
          </a:lstStyle>
          <a:p>
            <a:r>
              <a:rPr lang="fr-FR" dirty="0"/>
              <a:t>Modifiez le style du titre</a:t>
            </a:r>
          </a:p>
        </p:txBody>
      </p:sp>
      <p:sp>
        <p:nvSpPr>
          <p:cNvPr id="3" name="Espace réservé du contenu 2">
            <a:extLst>
              <a:ext uri="{FF2B5EF4-FFF2-40B4-BE49-F238E27FC236}">
                <a16:creationId xmlns:a16="http://schemas.microsoft.com/office/drawing/2014/main" id="{8194C958-D34B-48CA-B061-168D15B680E2}"/>
              </a:ext>
            </a:extLst>
          </p:cNvPr>
          <p:cNvSpPr>
            <a:spLocks noGrp="1"/>
          </p:cNvSpPr>
          <p:nvPr>
            <p:ph sz="half" idx="1"/>
          </p:nvPr>
        </p:nvSpPr>
        <p:spPr>
          <a:xfrm>
            <a:off x="6229351" y="3409950"/>
            <a:ext cx="5181600" cy="2606538"/>
          </a:xfrm>
        </p:spPr>
        <p:txBody>
          <a:bodyPr/>
          <a:lstStyle>
            <a:lvl1pPr marL="0" indent="0">
              <a:buNone/>
              <a:defRPr/>
            </a:lvl1pPr>
          </a:lstStyle>
          <a:p>
            <a:pPr lvl="0"/>
            <a:r>
              <a:rPr lang="fr-FR" dirty="0"/>
              <a:t>Modifier les styles du texte du masque</a:t>
            </a:r>
          </a:p>
        </p:txBody>
      </p:sp>
      <p:sp>
        <p:nvSpPr>
          <p:cNvPr id="11" name="Espace réservé du pied de page 4">
            <a:extLst>
              <a:ext uri="{FF2B5EF4-FFF2-40B4-BE49-F238E27FC236}">
                <a16:creationId xmlns:a16="http://schemas.microsoft.com/office/drawing/2014/main" id="{8E1DC9BF-3250-46BD-9EC4-5C6C69D65F22}"/>
              </a:ext>
            </a:extLst>
          </p:cNvPr>
          <p:cNvSpPr>
            <a:spLocks noGrp="1"/>
          </p:cNvSpPr>
          <p:nvPr>
            <p:ph type="ftr" sz="quarter" idx="11"/>
          </p:nvPr>
        </p:nvSpPr>
        <p:spPr>
          <a:xfrm>
            <a:off x="10804525" y="6202329"/>
            <a:ext cx="1098550" cy="594405"/>
          </a:xfrm>
        </p:spPr>
        <p:txBody>
          <a:bodyPr/>
          <a:lstStyle/>
          <a:p>
            <a:endParaRPr lang="fr-FR" dirty="0"/>
          </a:p>
        </p:txBody>
      </p:sp>
      <p:pic>
        <p:nvPicPr>
          <p:cNvPr id="12" name="Image 11">
            <a:extLst>
              <a:ext uri="{FF2B5EF4-FFF2-40B4-BE49-F238E27FC236}">
                <a16:creationId xmlns:a16="http://schemas.microsoft.com/office/drawing/2014/main" id="{DEC29DCC-0DE5-498B-962F-850D5D3E6C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4470" y="6297904"/>
            <a:ext cx="698659" cy="482710"/>
          </a:xfrm>
          <a:prstGeom prst="rect">
            <a:avLst/>
          </a:prstGeom>
        </p:spPr>
      </p:pic>
      <p:sp>
        <p:nvSpPr>
          <p:cNvPr id="4" name="Espace réservé du contenu 3">
            <a:extLst>
              <a:ext uri="{FF2B5EF4-FFF2-40B4-BE49-F238E27FC236}">
                <a16:creationId xmlns:a16="http://schemas.microsoft.com/office/drawing/2014/main" id="{FD2DF32A-4B6F-4DFA-B44D-4DBA70E61F44}"/>
              </a:ext>
            </a:extLst>
          </p:cNvPr>
          <p:cNvSpPr>
            <a:spLocks noGrp="1"/>
          </p:cNvSpPr>
          <p:nvPr>
            <p:ph sz="half" idx="2"/>
          </p:nvPr>
        </p:nvSpPr>
        <p:spPr>
          <a:xfrm>
            <a:off x="706218" y="1322664"/>
            <a:ext cx="4362445" cy="4693822"/>
          </a:xfrm>
        </p:spPr>
        <p:txBody>
          <a:bodyPr/>
          <a:lstStyle>
            <a:lvl1pPr marL="0" indent="0">
              <a:buNone/>
              <a:defRPr/>
            </a:lvl1pPr>
          </a:lstStyle>
          <a:p>
            <a:pPr lvl="0"/>
            <a:endParaRPr lang="fr-FR" dirty="0"/>
          </a:p>
        </p:txBody>
      </p:sp>
      <p:cxnSp>
        <p:nvCxnSpPr>
          <p:cNvPr id="27" name="Connecteur droit 26">
            <a:extLst>
              <a:ext uri="{FF2B5EF4-FFF2-40B4-BE49-F238E27FC236}">
                <a16:creationId xmlns:a16="http://schemas.microsoft.com/office/drawing/2014/main" id="{15CB0FB2-DA1A-4A64-BA6E-8BDAE116B272}"/>
              </a:ext>
            </a:extLst>
          </p:cNvPr>
          <p:cNvCxnSpPr>
            <a:cxnSpLocks/>
          </p:cNvCxnSpPr>
          <p:nvPr userDrawn="1"/>
        </p:nvCxnSpPr>
        <p:spPr>
          <a:xfrm>
            <a:off x="632419" y="1265003"/>
            <a:ext cx="1792729" cy="0"/>
          </a:xfrm>
          <a:prstGeom prst="line">
            <a:avLst/>
          </a:prstGeom>
          <a:ln w="101600">
            <a:solidFill>
              <a:srgbClr val="F7D638"/>
            </a:solidFill>
          </a:ln>
        </p:spPr>
        <p:style>
          <a:lnRef idx="1">
            <a:schemeClr val="accent1"/>
          </a:lnRef>
          <a:fillRef idx="0">
            <a:schemeClr val="accent1"/>
          </a:fillRef>
          <a:effectRef idx="0">
            <a:schemeClr val="accent1"/>
          </a:effectRef>
          <a:fontRef idx="minor">
            <a:schemeClr val="tx1"/>
          </a:fontRef>
        </p:style>
      </p:cxnSp>
      <p:cxnSp>
        <p:nvCxnSpPr>
          <p:cNvPr id="31" name="Connecteur droit 30">
            <a:extLst>
              <a:ext uri="{FF2B5EF4-FFF2-40B4-BE49-F238E27FC236}">
                <a16:creationId xmlns:a16="http://schemas.microsoft.com/office/drawing/2014/main" id="{EBEAEE32-95E1-4B35-B9D7-31D78A5FAE93}"/>
              </a:ext>
            </a:extLst>
          </p:cNvPr>
          <p:cNvCxnSpPr>
            <a:cxnSpLocks/>
          </p:cNvCxnSpPr>
          <p:nvPr userDrawn="1"/>
        </p:nvCxnSpPr>
        <p:spPr>
          <a:xfrm>
            <a:off x="640103" y="1205967"/>
            <a:ext cx="0" cy="1921546"/>
          </a:xfrm>
          <a:prstGeom prst="line">
            <a:avLst/>
          </a:prstGeom>
          <a:ln w="101600">
            <a:solidFill>
              <a:srgbClr val="F7D63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1518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Quote">
    <p:bg>
      <p:bgPr>
        <a:solidFill>
          <a:srgbClr val="16237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83B56B-4B3B-410B-8CBA-65A5B3BD71CD}"/>
              </a:ext>
            </a:extLst>
          </p:cNvPr>
          <p:cNvSpPr>
            <a:spLocks noGrp="1"/>
          </p:cNvSpPr>
          <p:nvPr>
            <p:ph type="title" hasCustomPrompt="1"/>
          </p:nvPr>
        </p:nvSpPr>
        <p:spPr>
          <a:xfrm>
            <a:off x="838200" y="1828165"/>
            <a:ext cx="10515600" cy="1325563"/>
          </a:xfrm>
        </p:spPr>
        <p:txBody>
          <a:bodyPr>
            <a:normAutofit/>
          </a:bodyPr>
          <a:lstStyle>
            <a:lvl1pPr>
              <a:defRPr sz="4000">
                <a:solidFill>
                  <a:schemeClr val="bg1"/>
                </a:solidFill>
              </a:defRPr>
            </a:lvl1pPr>
          </a:lstStyle>
          <a:p>
            <a:r>
              <a:rPr lang="fr-FR" dirty="0"/>
              <a:t>« </a:t>
            </a:r>
            <a:r>
              <a:rPr lang="fr-FR" dirty="0" err="1"/>
              <a:t>Quote</a:t>
            </a:r>
            <a:r>
              <a:rPr lang="fr-FR" dirty="0"/>
              <a:t> »</a:t>
            </a:r>
          </a:p>
        </p:txBody>
      </p:sp>
      <p:pic>
        <p:nvPicPr>
          <p:cNvPr id="6" name="Graphique 5">
            <a:extLst>
              <a:ext uri="{FF2B5EF4-FFF2-40B4-BE49-F238E27FC236}">
                <a16:creationId xmlns:a16="http://schemas.microsoft.com/office/drawing/2014/main" id="{B13AAD72-6994-4092-BAB6-71B5573A45D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06781" y="6284997"/>
            <a:ext cx="694038" cy="472135"/>
          </a:xfrm>
          <a:prstGeom prst="rect">
            <a:avLst/>
          </a:prstGeom>
        </p:spPr>
      </p:pic>
    </p:spTree>
    <p:extLst>
      <p:ext uri="{BB962C8B-B14F-4D97-AF65-F5344CB8AC3E}">
        <p14:creationId xmlns:p14="http://schemas.microsoft.com/office/powerpoint/2010/main" val="2800383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043514CA-8AF1-4F47-B3C5-01F74F785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4470" y="6297904"/>
            <a:ext cx="698659" cy="482710"/>
          </a:xfrm>
          <a:prstGeom prst="rect">
            <a:avLst/>
          </a:prstGeom>
        </p:spPr>
      </p:pic>
      <p:sp>
        <p:nvSpPr>
          <p:cNvPr id="9" name="Espace réservé du tableau 8">
            <a:extLst>
              <a:ext uri="{FF2B5EF4-FFF2-40B4-BE49-F238E27FC236}">
                <a16:creationId xmlns:a16="http://schemas.microsoft.com/office/drawing/2014/main" id="{E480195F-D908-4842-8D1D-C244EBF2F8FB}"/>
              </a:ext>
            </a:extLst>
          </p:cNvPr>
          <p:cNvSpPr>
            <a:spLocks noGrp="1"/>
          </p:cNvSpPr>
          <p:nvPr>
            <p:ph type="tbl" sz="quarter" idx="10"/>
          </p:nvPr>
        </p:nvSpPr>
        <p:spPr>
          <a:xfrm>
            <a:off x="1311275" y="2107096"/>
            <a:ext cx="9693275" cy="3604729"/>
          </a:xfrm>
        </p:spPr>
        <p:txBody>
          <a:bodyPr/>
          <a:lstStyle/>
          <a:p>
            <a:endParaRPr lang="fr-FR"/>
          </a:p>
        </p:txBody>
      </p:sp>
      <p:sp>
        <p:nvSpPr>
          <p:cNvPr id="10" name="Espace réservé du texte 12">
            <a:extLst>
              <a:ext uri="{FF2B5EF4-FFF2-40B4-BE49-F238E27FC236}">
                <a16:creationId xmlns:a16="http://schemas.microsoft.com/office/drawing/2014/main" id="{90A39C03-BCF4-4992-872C-EAD824E3CD73}"/>
              </a:ext>
            </a:extLst>
          </p:cNvPr>
          <p:cNvSpPr>
            <a:spLocks noGrp="1"/>
          </p:cNvSpPr>
          <p:nvPr>
            <p:ph type="body" sz="quarter" idx="12" hasCustomPrompt="1"/>
          </p:nvPr>
        </p:nvSpPr>
        <p:spPr>
          <a:xfrm>
            <a:off x="838199" y="916665"/>
            <a:ext cx="10515600" cy="598261"/>
          </a:xfrm>
        </p:spPr>
        <p:txBody>
          <a:bodyPr>
            <a:normAutofit/>
          </a:bodyPr>
          <a:lstStyle>
            <a:lvl1pPr marL="0" indent="0">
              <a:buNone/>
              <a:defRPr sz="2400" cap="small" baseline="0">
                <a:solidFill>
                  <a:srgbClr val="162372"/>
                </a:solidFill>
              </a:defRPr>
            </a:lvl1pPr>
          </a:lstStyle>
          <a:p>
            <a:pPr lvl="0"/>
            <a:r>
              <a:rPr lang="fr-FR" cap="small" baseline="0" dirty="0"/>
              <a:t>Texte de Remplacement Sous Titre  </a:t>
            </a:r>
            <a:endParaRPr lang="fr-FR" dirty="0"/>
          </a:p>
        </p:txBody>
      </p:sp>
    </p:spTree>
    <p:extLst>
      <p:ext uri="{BB962C8B-B14F-4D97-AF65-F5344CB8AC3E}">
        <p14:creationId xmlns:p14="http://schemas.microsoft.com/office/powerpoint/2010/main" val="173385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41B7A48-8C55-454A-9F08-6D234B8B6A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2B21ACF-B751-4CD2-BA68-5DF301B5CF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9A1C6A9-32CE-48AE-B6A5-CA49854556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33CB1D-5C1D-468E-BFD9-1037DFA2386C}" type="datetimeFigureOut">
              <a:rPr lang="fr-FR" smtClean="0"/>
              <a:t>23/10/2025</a:t>
            </a:fld>
            <a:endParaRPr lang="fr-FR"/>
          </a:p>
        </p:txBody>
      </p:sp>
      <p:sp>
        <p:nvSpPr>
          <p:cNvPr id="5" name="Espace réservé du pied de page 4">
            <a:extLst>
              <a:ext uri="{FF2B5EF4-FFF2-40B4-BE49-F238E27FC236}">
                <a16:creationId xmlns:a16="http://schemas.microsoft.com/office/drawing/2014/main" id="{DB25D788-6A4B-49E3-A43F-F8F0D5D4E7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40DC7A7-49BE-49C2-B045-A065E0F378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9417C-CDEE-4186-8AE9-CE9614D8B2E6}" type="slidenum">
              <a:rPr lang="fr-FR" smtClean="0"/>
              <a:t>‹#›</a:t>
            </a:fld>
            <a:endParaRPr lang="fr-FR"/>
          </a:p>
        </p:txBody>
      </p:sp>
    </p:spTree>
    <p:extLst>
      <p:ext uri="{BB962C8B-B14F-4D97-AF65-F5344CB8AC3E}">
        <p14:creationId xmlns:p14="http://schemas.microsoft.com/office/powerpoint/2010/main" val="182957222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62" r:id="rId7"/>
    <p:sldLayoutId id="2147483654" r:id="rId8"/>
    <p:sldLayoutId id="2147483655" r:id="rId9"/>
    <p:sldLayoutId id="2147483665" r:id="rId10"/>
    <p:sldLayoutId id="214748366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aei.pitt.edu/11346/2/11346.pdf"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hyperlink" Target="mailto:ilaria.poggiolini@unipv.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14D896-E2BA-4335-B5E9-EF4EDBAF0D62}"/>
              </a:ext>
            </a:extLst>
          </p:cNvPr>
          <p:cNvSpPr>
            <a:spLocks noGrp="1"/>
          </p:cNvSpPr>
          <p:nvPr>
            <p:ph type="ctrTitle"/>
          </p:nvPr>
        </p:nvSpPr>
        <p:spPr>
          <a:xfrm>
            <a:off x="1922584" y="2291379"/>
            <a:ext cx="9144000" cy="1310659"/>
          </a:xfrm>
        </p:spPr>
        <p:txBody>
          <a:bodyPr>
            <a:normAutofit fontScale="90000"/>
          </a:bodyPr>
          <a:lstStyle/>
          <a:p>
            <a:r>
              <a:rPr lang="en-US" dirty="0"/>
              <a:t>The European Campus of City-Universities</a:t>
            </a:r>
            <a:endParaRPr lang="fr-FR" dirty="0"/>
          </a:p>
        </p:txBody>
      </p:sp>
      <p:sp>
        <p:nvSpPr>
          <p:cNvPr id="3" name="Sous-titre 2">
            <a:extLst>
              <a:ext uri="{FF2B5EF4-FFF2-40B4-BE49-F238E27FC236}">
                <a16:creationId xmlns:a16="http://schemas.microsoft.com/office/drawing/2014/main" id="{18DF869E-972E-4DAF-9398-961CA8A089BB}"/>
              </a:ext>
            </a:extLst>
          </p:cNvPr>
          <p:cNvSpPr>
            <a:spLocks noGrp="1"/>
          </p:cNvSpPr>
          <p:nvPr>
            <p:ph type="subTitle" idx="1"/>
          </p:nvPr>
        </p:nvSpPr>
        <p:spPr>
          <a:xfrm>
            <a:off x="1922584" y="4275386"/>
            <a:ext cx="9144000" cy="1310660"/>
          </a:xfrm>
        </p:spPr>
        <p:txBody>
          <a:bodyPr/>
          <a:lstStyle/>
          <a:p>
            <a:r>
              <a:rPr lang="fr-FR" dirty="0"/>
              <a:t>DISCOURSES IN EUROPE</a:t>
            </a:r>
          </a:p>
          <a:p>
            <a:r>
              <a:rPr lang="fr-FR" dirty="0" err="1"/>
              <a:t>Ilaria</a:t>
            </a:r>
            <a:r>
              <a:rPr lang="fr-FR" dirty="0"/>
              <a:t> </a:t>
            </a:r>
            <a:r>
              <a:rPr lang="fr-FR" dirty="0" err="1"/>
              <a:t>Poggiolini</a:t>
            </a:r>
            <a:r>
              <a:rPr lang="fr-FR" dirty="0"/>
              <a:t> UNIPV </a:t>
            </a:r>
          </a:p>
        </p:txBody>
      </p:sp>
    </p:spTree>
    <p:extLst>
      <p:ext uri="{BB962C8B-B14F-4D97-AF65-F5344CB8AC3E}">
        <p14:creationId xmlns:p14="http://schemas.microsoft.com/office/powerpoint/2010/main" val="1176086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9CBF5-CAD7-5D61-08FD-4E79E408EC4B}"/>
              </a:ext>
            </a:extLst>
          </p:cNvPr>
          <p:cNvSpPr>
            <a:spLocks noGrp="1"/>
          </p:cNvSpPr>
          <p:nvPr>
            <p:ph type="title"/>
          </p:nvPr>
        </p:nvSpPr>
        <p:spPr>
          <a:xfrm>
            <a:off x="6229351" y="1350961"/>
            <a:ext cx="5181600" cy="766597"/>
          </a:xfrm>
        </p:spPr>
        <p:txBody>
          <a:bodyPr/>
          <a:lstStyle/>
          <a:p>
            <a:pPr algn="ctr"/>
            <a:r>
              <a:rPr lang="en-US" dirty="0"/>
              <a:t>Imagination</a:t>
            </a:r>
          </a:p>
        </p:txBody>
      </p:sp>
      <p:sp>
        <p:nvSpPr>
          <p:cNvPr id="3" name="Content Placeholder 2">
            <a:extLst>
              <a:ext uri="{FF2B5EF4-FFF2-40B4-BE49-F238E27FC236}">
                <a16:creationId xmlns:a16="http://schemas.microsoft.com/office/drawing/2014/main" id="{1299E6CB-F93C-0598-0565-0D83D1E3223F}"/>
              </a:ext>
            </a:extLst>
          </p:cNvPr>
          <p:cNvSpPr>
            <a:spLocks noGrp="1"/>
          </p:cNvSpPr>
          <p:nvPr>
            <p:ph sz="half" idx="1"/>
          </p:nvPr>
        </p:nvSpPr>
        <p:spPr>
          <a:xfrm>
            <a:off x="6229351" y="2610854"/>
            <a:ext cx="5181600" cy="1239252"/>
          </a:xfrm>
        </p:spPr>
        <p:txBody>
          <a:bodyPr>
            <a:normAutofit/>
          </a:bodyPr>
          <a:lstStyle/>
          <a:p>
            <a:pPr algn="ctr"/>
            <a:r>
              <a:rPr lang="en-GB" dirty="0"/>
              <a:t>How to convey imagination and keep pragmatism central?</a:t>
            </a:r>
          </a:p>
          <a:p>
            <a:endParaRPr lang="en-US" dirty="0"/>
          </a:p>
        </p:txBody>
      </p:sp>
      <p:sp>
        <p:nvSpPr>
          <p:cNvPr id="4" name="Content Placeholder 3">
            <a:extLst>
              <a:ext uri="{FF2B5EF4-FFF2-40B4-BE49-F238E27FC236}">
                <a16:creationId xmlns:a16="http://schemas.microsoft.com/office/drawing/2014/main" id="{F9BC34E7-7215-1A6F-2F85-6B313CEEDC8C}"/>
              </a:ext>
            </a:extLst>
          </p:cNvPr>
          <p:cNvSpPr>
            <a:spLocks noGrp="1"/>
          </p:cNvSpPr>
          <p:nvPr>
            <p:ph sz="half" idx="2"/>
          </p:nvPr>
        </p:nvSpPr>
        <p:spPr>
          <a:xfrm>
            <a:off x="706218" y="1322664"/>
            <a:ext cx="4362445" cy="5230536"/>
          </a:xfrm>
        </p:spPr>
        <p:txBody>
          <a:bodyPr>
            <a:normAutofit/>
          </a:bodyPr>
          <a:lstStyle/>
          <a:p>
            <a:pPr algn="just"/>
            <a:r>
              <a:rPr lang="en-GB" sz="2200" dirty="0">
                <a:effectLst/>
                <a:latin typeface="SabonNextLTPro"/>
              </a:rPr>
              <a:t> </a:t>
            </a:r>
          </a:p>
          <a:p>
            <a:pPr algn="just"/>
            <a:r>
              <a:rPr lang="en-GB" sz="2200" dirty="0">
                <a:effectLst/>
                <a:latin typeface="SabonNextLTPro"/>
              </a:rPr>
              <a:t>It would require “imagination”, Heath said, “to develop institutions which respect the traditions and the individuality of the Member States, but at the same time have the strength to guide the future course of the enlarged Community” </a:t>
            </a:r>
          </a:p>
          <a:p>
            <a:pPr algn="just"/>
            <a:r>
              <a:rPr lang="en-GB" sz="2200" dirty="0">
                <a:effectLst/>
                <a:latin typeface="SabonNextLTPro"/>
              </a:rPr>
              <a:t>This meant pragmatically adapting to new circumstances and looking at the Community as the place where 'Britain would have a better chance of influencing world affairs as one of a group of sovereign states rather than as a single sovereign state’ </a:t>
            </a:r>
            <a:endParaRPr lang="en-GB" sz="2200" dirty="0"/>
          </a:p>
          <a:p>
            <a:endParaRPr lang="en-US" dirty="0"/>
          </a:p>
        </p:txBody>
      </p:sp>
    </p:spTree>
    <p:extLst>
      <p:ext uri="{BB962C8B-B14F-4D97-AF65-F5344CB8AC3E}">
        <p14:creationId xmlns:p14="http://schemas.microsoft.com/office/powerpoint/2010/main" val="1079655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F896C-5E39-1922-38B5-664BD6F7E48B}"/>
              </a:ext>
            </a:extLst>
          </p:cNvPr>
          <p:cNvSpPr>
            <a:spLocks noGrp="1"/>
          </p:cNvSpPr>
          <p:nvPr>
            <p:ph type="title"/>
          </p:nvPr>
        </p:nvSpPr>
        <p:spPr>
          <a:xfrm>
            <a:off x="6229351" y="69987"/>
            <a:ext cx="5181600" cy="1212713"/>
          </a:xfrm>
        </p:spPr>
        <p:txBody>
          <a:bodyPr/>
          <a:lstStyle/>
          <a:p>
            <a:r>
              <a:rPr lang="en-US" dirty="0"/>
              <a:t>Trial and error to get to </a:t>
            </a:r>
            <a:r>
              <a:rPr lang="en-US" i="1" dirty="0"/>
              <a:t>third Europe</a:t>
            </a:r>
          </a:p>
        </p:txBody>
      </p:sp>
      <p:sp>
        <p:nvSpPr>
          <p:cNvPr id="3" name="Content Placeholder 2">
            <a:extLst>
              <a:ext uri="{FF2B5EF4-FFF2-40B4-BE49-F238E27FC236}">
                <a16:creationId xmlns:a16="http://schemas.microsoft.com/office/drawing/2014/main" id="{8944B6F6-9174-C161-8AAF-7F779418F5C3}"/>
              </a:ext>
            </a:extLst>
          </p:cNvPr>
          <p:cNvSpPr>
            <a:spLocks noGrp="1"/>
          </p:cNvSpPr>
          <p:nvPr>
            <p:ph sz="half" idx="1"/>
          </p:nvPr>
        </p:nvSpPr>
        <p:spPr>
          <a:xfrm>
            <a:off x="6229351" y="2006600"/>
            <a:ext cx="5181600" cy="4009888"/>
          </a:xfrm>
        </p:spPr>
        <p:txBody>
          <a:bodyPr>
            <a:normAutofit fontScale="47500" lnSpcReduction="20000"/>
          </a:bodyPr>
          <a:lstStyle/>
          <a:p>
            <a:r>
              <a:rPr lang="en-GB" sz="3600" dirty="0">
                <a:effectLst/>
                <a:latin typeface="SabonNextLTPro"/>
              </a:rPr>
              <a:t>He foresaw the need of a second chapter in the integration process, making possible a fundamental reappraisal of policies and of the role of institutions. A ‘third Europe’ would have been the expected result of this profound reappraisal, bringing about a stronger group of nations, bound by genuine common interests in a continent without borders </a:t>
            </a:r>
            <a:endParaRPr lang="en-GB" sz="3600" dirty="0"/>
          </a:p>
          <a:p>
            <a:endParaRPr lang="en-GB" sz="3600" dirty="0">
              <a:effectLst/>
              <a:latin typeface="SabonNextLTPro"/>
            </a:endParaRPr>
          </a:p>
          <a:p>
            <a:r>
              <a:rPr lang="en-GB" sz="3600" dirty="0">
                <a:latin typeface="SabonNextLTPro"/>
              </a:rPr>
              <a:t>See</a:t>
            </a:r>
            <a:r>
              <a:rPr lang="en-GB" sz="3600" dirty="0">
                <a:effectLst/>
                <a:latin typeface="SabonNextLTPro"/>
              </a:rPr>
              <a:t> Ralf </a:t>
            </a:r>
            <a:r>
              <a:rPr lang="en-GB" sz="3600" dirty="0" err="1">
                <a:effectLst/>
                <a:latin typeface="SabonNextLTPro"/>
              </a:rPr>
              <a:t>Dahrendorf</a:t>
            </a:r>
            <a:r>
              <a:rPr lang="en-GB" sz="3600" dirty="0">
                <a:effectLst/>
                <a:latin typeface="SabonNextLTPro"/>
              </a:rPr>
              <a:t>, </a:t>
            </a:r>
            <a:r>
              <a:rPr lang="en-GB" sz="3600" i="1" dirty="0">
                <a:effectLst/>
                <a:latin typeface="SabonNextLTPro"/>
              </a:rPr>
              <a:t>A Third Europe? </a:t>
            </a:r>
            <a:r>
              <a:rPr lang="en-GB" sz="3600" dirty="0">
                <a:effectLst/>
                <a:latin typeface="SabonNextLTPro"/>
              </a:rPr>
              <a:t>Jean Monnet Lecture, European University Institute, 26 November 1979, available at </a:t>
            </a:r>
            <a:r>
              <a:rPr lang="en-GB" sz="3600" dirty="0">
                <a:effectLst/>
                <a:latin typeface="SabonNextLTPro"/>
                <a:hlinkClick r:id="rId2"/>
              </a:rPr>
              <a:t>http://aei.pitt.edu/11346/2/11346.pdf</a:t>
            </a:r>
            <a:r>
              <a:rPr lang="en-GB" sz="3600" dirty="0">
                <a:effectLst/>
                <a:latin typeface="SabonNextLTPro"/>
              </a:rPr>
              <a:t>  ; Ilaria </a:t>
            </a:r>
            <a:r>
              <a:rPr lang="en-GB" sz="3600" dirty="0" err="1">
                <a:effectLst/>
                <a:latin typeface="SabonNextLTPro"/>
              </a:rPr>
              <a:t>Poggiolini</a:t>
            </a:r>
            <a:r>
              <a:rPr lang="en-GB" sz="3600" dirty="0">
                <a:effectLst/>
                <a:latin typeface="SabonNextLTPro"/>
              </a:rPr>
              <a:t>, “Le </a:t>
            </a:r>
            <a:r>
              <a:rPr lang="en-GB" sz="3600" dirty="0" err="1">
                <a:effectLst/>
                <a:latin typeface="SabonNextLTPro"/>
              </a:rPr>
              <a:t>tre</a:t>
            </a:r>
            <a:r>
              <a:rPr lang="en-GB" sz="3600" dirty="0">
                <a:effectLst/>
                <a:latin typeface="SabonNextLTPro"/>
              </a:rPr>
              <a:t> Europe di Ralf </a:t>
            </a:r>
            <a:r>
              <a:rPr lang="en-GB" sz="3600" dirty="0" err="1">
                <a:effectLst/>
                <a:latin typeface="SabonNextLTPro"/>
              </a:rPr>
              <a:t>Dahrendorf</a:t>
            </a:r>
            <a:r>
              <a:rPr lang="en-GB" sz="3600" dirty="0">
                <a:effectLst/>
                <a:latin typeface="SabonNextLTPro"/>
              </a:rPr>
              <a:t>” </a:t>
            </a:r>
            <a:r>
              <a:rPr lang="en-GB" sz="3600" i="1" dirty="0" err="1">
                <a:effectLst/>
                <a:latin typeface="SabonNextLTPro"/>
              </a:rPr>
              <a:t>Societa</a:t>
            </a:r>
            <a:r>
              <a:rPr lang="en-GB" sz="3600" i="1" dirty="0">
                <a:effectLst/>
                <a:latin typeface="SabonNextLTPro"/>
              </a:rPr>
              <a:t>’ </a:t>
            </a:r>
            <a:r>
              <a:rPr lang="en-GB" sz="3600" i="1" dirty="0" err="1">
                <a:effectLst/>
                <a:latin typeface="SabonNextLTPro"/>
              </a:rPr>
              <a:t>MutamentoPolitica</a:t>
            </a:r>
            <a:r>
              <a:rPr lang="en-GB" sz="3600" i="1" dirty="0">
                <a:effectLst/>
                <a:latin typeface="SabonNextLTPro"/>
              </a:rPr>
              <a:t> </a:t>
            </a:r>
            <a:r>
              <a:rPr lang="en-GB" sz="3600" dirty="0">
                <a:effectLst/>
                <a:latin typeface="SabonNextLTPro"/>
              </a:rPr>
              <a:t>10(19): 91-99 </a:t>
            </a:r>
            <a:endParaRPr lang="en-GB" sz="3600" dirty="0">
              <a:effectLst/>
            </a:endParaRPr>
          </a:p>
          <a:p>
            <a:endParaRPr lang="en-US" dirty="0"/>
          </a:p>
        </p:txBody>
      </p:sp>
      <p:sp>
        <p:nvSpPr>
          <p:cNvPr id="4" name="Content Placeholder 3">
            <a:extLst>
              <a:ext uri="{FF2B5EF4-FFF2-40B4-BE49-F238E27FC236}">
                <a16:creationId xmlns:a16="http://schemas.microsoft.com/office/drawing/2014/main" id="{7B3C4B92-7AC9-0B06-631D-F120ACE4B1BF}"/>
              </a:ext>
            </a:extLst>
          </p:cNvPr>
          <p:cNvSpPr>
            <a:spLocks noGrp="1"/>
          </p:cNvSpPr>
          <p:nvPr>
            <p:ph sz="half" idx="2"/>
          </p:nvPr>
        </p:nvSpPr>
        <p:spPr>
          <a:xfrm>
            <a:off x="706218" y="990600"/>
            <a:ext cx="4362445" cy="5025886"/>
          </a:xfrm>
        </p:spPr>
        <p:txBody>
          <a:bodyPr>
            <a:normAutofit fontScale="47500" lnSpcReduction="20000"/>
          </a:bodyPr>
          <a:lstStyle/>
          <a:p>
            <a:r>
              <a:rPr lang="en-GB" sz="4500" dirty="0">
                <a:effectLst/>
                <a:latin typeface="SabonNextLTPro"/>
              </a:rPr>
              <a:t>Heath’s words at the accession ceremony reflected the expectation that the original Community of the Six could embrace change and transform itself by opening the door to new members and “meet[</a:t>
            </a:r>
            <a:r>
              <a:rPr lang="en-GB" sz="4500" dirty="0" err="1">
                <a:effectLst/>
                <a:latin typeface="SabonNextLTPro"/>
              </a:rPr>
              <a:t>ing</a:t>
            </a:r>
            <a:r>
              <a:rPr lang="en-GB" sz="4500" dirty="0">
                <a:effectLst/>
                <a:latin typeface="SabonNextLTPro"/>
              </a:rPr>
              <a:t>] their needs, for we are faced with an essentially new situation, though one which was </a:t>
            </a:r>
            <a:r>
              <a:rPr lang="en-GB" sz="4500" i="1" dirty="0">
                <a:effectLst/>
                <a:latin typeface="SabonNextLTPro"/>
              </a:rPr>
              <a:t>Edward Heath ́s Greater United Europe ́ </a:t>
            </a:r>
            <a:endParaRPr lang="en-GB" sz="4500" dirty="0"/>
          </a:p>
          <a:p>
            <a:endParaRPr lang="en-GB" sz="4500" dirty="0">
              <a:latin typeface="SabonNextLTPro"/>
            </a:endParaRPr>
          </a:p>
          <a:p>
            <a:r>
              <a:rPr lang="en-GB" sz="4500" dirty="0">
                <a:effectLst/>
                <a:latin typeface="SabonNextLTPro"/>
              </a:rPr>
              <a:t>He </a:t>
            </a:r>
            <a:r>
              <a:rPr lang="en-GB" sz="4500" dirty="0" err="1">
                <a:effectLst/>
                <a:latin typeface="SabonNextLTPro"/>
              </a:rPr>
              <a:t>en­</a:t>
            </a:r>
            <a:r>
              <a:rPr lang="en-GB" sz="4500" dirty="0">
                <a:effectLst/>
                <a:latin typeface="SabonNextLTPro"/>
              </a:rPr>
              <a:t> </a:t>
            </a:r>
            <a:r>
              <a:rPr lang="en-GB" sz="4500" dirty="0" err="1">
                <a:effectLst/>
                <a:latin typeface="SabonNextLTPro"/>
              </a:rPr>
              <a:t>couraged</a:t>
            </a:r>
            <a:r>
              <a:rPr lang="en-GB" sz="4500" dirty="0">
                <a:effectLst/>
                <a:latin typeface="SabonNextLTPro"/>
              </a:rPr>
              <a:t> his partners “not to be afraid to contemplate new measures to deal with the new situation”. </a:t>
            </a:r>
          </a:p>
          <a:p>
            <a:r>
              <a:rPr lang="en-GB" sz="4500" dirty="0">
                <a:effectLst/>
                <a:latin typeface="SabonNextLTPro"/>
              </a:rPr>
              <a:t>The double exhortation to pragmatism and imagination in Heath’s speech is likely to have created a certain sense of confusion among the listeners. </a:t>
            </a:r>
            <a:endParaRPr lang="en-GB" sz="4500" dirty="0"/>
          </a:p>
          <a:p>
            <a:endParaRPr lang="en-GB" dirty="0"/>
          </a:p>
        </p:txBody>
      </p:sp>
    </p:spTree>
    <p:extLst>
      <p:ext uri="{BB962C8B-B14F-4D97-AF65-F5344CB8AC3E}">
        <p14:creationId xmlns:p14="http://schemas.microsoft.com/office/powerpoint/2010/main" val="1528487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F8585-6F88-F042-77B3-9A72ACA9474E}"/>
              </a:ext>
            </a:extLst>
          </p:cNvPr>
          <p:cNvSpPr>
            <a:spLocks noGrp="1"/>
          </p:cNvSpPr>
          <p:nvPr>
            <p:ph type="title"/>
          </p:nvPr>
        </p:nvSpPr>
        <p:spPr>
          <a:xfrm>
            <a:off x="6229351" y="228601"/>
            <a:ext cx="5181600" cy="1142999"/>
          </a:xfrm>
        </p:spPr>
        <p:txBody>
          <a:bodyPr/>
          <a:lstStyle/>
          <a:p>
            <a:pPr algn="ctr"/>
            <a:r>
              <a:rPr lang="en-US" dirty="0"/>
              <a:t> </a:t>
            </a:r>
            <a:r>
              <a:rPr lang="en-US" sz="3000" dirty="0"/>
              <a:t>Not ‘standing alone’ in and outside Europe</a:t>
            </a:r>
            <a:endParaRPr lang="en-US" dirty="0"/>
          </a:p>
        </p:txBody>
      </p:sp>
      <p:sp>
        <p:nvSpPr>
          <p:cNvPr id="3" name="Content Placeholder 2">
            <a:extLst>
              <a:ext uri="{FF2B5EF4-FFF2-40B4-BE49-F238E27FC236}">
                <a16:creationId xmlns:a16="http://schemas.microsoft.com/office/drawing/2014/main" id="{EFA5062B-1F4C-F825-69B4-B015386363B4}"/>
              </a:ext>
            </a:extLst>
          </p:cNvPr>
          <p:cNvSpPr>
            <a:spLocks noGrp="1"/>
          </p:cNvSpPr>
          <p:nvPr>
            <p:ph sz="half" idx="1"/>
          </p:nvPr>
        </p:nvSpPr>
        <p:spPr>
          <a:xfrm>
            <a:off x="6229351" y="2400300"/>
            <a:ext cx="5181600" cy="3616188"/>
          </a:xfrm>
        </p:spPr>
        <p:txBody>
          <a:bodyPr>
            <a:normAutofit lnSpcReduction="10000"/>
          </a:bodyPr>
          <a:lstStyle/>
          <a:p>
            <a:pPr algn="just"/>
            <a:endParaRPr lang="en-GB" sz="2300" dirty="0">
              <a:effectLst/>
              <a:latin typeface="SabonNextLTPro"/>
            </a:endParaRPr>
          </a:p>
          <a:p>
            <a:pPr algn="just"/>
            <a:r>
              <a:rPr lang="en-GB" sz="2300" dirty="0">
                <a:effectLst/>
                <a:latin typeface="SabonNextLTPro"/>
              </a:rPr>
              <a:t>Heath reminded his audience that Britain was not ‘standing alone’ while facing new challenges </a:t>
            </a:r>
            <a:r>
              <a:rPr lang="en-GB" sz="2300" dirty="0">
                <a:latin typeface="SabonNextLTPro"/>
              </a:rPr>
              <a:t>as a member of the</a:t>
            </a:r>
            <a:r>
              <a:rPr lang="en-GB" sz="2300" dirty="0">
                <a:effectLst/>
                <a:latin typeface="SabonNextLTPro"/>
              </a:rPr>
              <a:t> EC. </a:t>
            </a:r>
          </a:p>
          <a:p>
            <a:pPr algn="just"/>
            <a:r>
              <a:rPr lang="en-GB" sz="2300" dirty="0">
                <a:effectLst/>
                <a:latin typeface="SabonNextLTPro"/>
              </a:rPr>
              <a:t>He expected the Commonwealth “to contribute to the universal nature of Europe’s responsibilities” as before in WWII</a:t>
            </a:r>
            <a:endParaRPr lang="en-GB" sz="2300" dirty="0"/>
          </a:p>
          <a:p>
            <a:pPr algn="just"/>
            <a:r>
              <a:rPr lang="en-US" sz="2500" dirty="0"/>
              <a:t> </a:t>
            </a:r>
          </a:p>
        </p:txBody>
      </p:sp>
      <p:sp>
        <p:nvSpPr>
          <p:cNvPr id="4" name="Content Placeholder 3">
            <a:extLst>
              <a:ext uri="{FF2B5EF4-FFF2-40B4-BE49-F238E27FC236}">
                <a16:creationId xmlns:a16="http://schemas.microsoft.com/office/drawing/2014/main" id="{3ED892F1-7B71-3F75-60DD-C910C76ED1D0}"/>
              </a:ext>
            </a:extLst>
          </p:cNvPr>
          <p:cNvSpPr>
            <a:spLocks noGrp="1"/>
          </p:cNvSpPr>
          <p:nvPr>
            <p:ph sz="half" idx="2"/>
          </p:nvPr>
        </p:nvSpPr>
        <p:spPr>
          <a:xfrm>
            <a:off x="706218" y="927100"/>
            <a:ext cx="4362445" cy="5562600"/>
          </a:xfrm>
        </p:spPr>
        <p:txBody>
          <a:bodyPr>
            <a:normAutofit lnSpcReduction="10000"/>
          </a:bodyPr>
          <a:lstStyle/>
          <a:p>
            <a:pPr algn="just"/>
            <a:r>
              <a:rPr lang="en-GB" sz="2500" dirty="0">
                <a:effectLst/>
                <a:latin typeface="SabonNextLTPro"/>
              </a:rPr>
              <a:t>Dealing with both Western and Eastern Europe at a time of accession when Brandt’s Ostpolitik repre­sented a model of European </a:t>
            </a:r>
            <a:r>
              <a:rPr lang="en-GB" sz="2500" dirty="0" err="1">
                <a:effectLst/>
                <a:latin typeface="SabonNextLTPro"/>
              </a:rPr>
              <a:t>détente</a:t>
            </a:r>
            <a:r>
              <a:rPr lang="en-GB" sz="2500" dirty="0">
                <a:effectLst/>
                <a:latin typeface="SabonNextLTPro"/>
              </a:rPr>
              <a:t> and preparatory European diplomacy for the CSCE was ongoing meant  a balancing act for Heath  </a:t>
            </a:r>
          </a:p>
          <a:p>
            <a:pPr algn="just"/>
            <a:r>
              <a:rPr lang="en-GB" sz="2500" dirty="0">
                <a:effectLst/>
                <a:latin typeface="SabonNextLTPro"/>
              </a:rPr>
              <a:t>To this purpose he cultivated relations with France and West Germany within the framework of an enhanced role for Britain in the new EPC* mechanism of harmonisation of EEC foreign policies. </a:t>
            </a:r>
            <a:endParaRPr lang="en-GB" sz="2500" dirty="0"/>
          </a:p>
          <a:p>
            <a:r>
              <a:rPr lang="en-US" sz="1700" dirty="0"/>
              <a:t>*European Political Collaboration</a:t>
            </a:r>
          </a:p>
        </p:txBody>
      </p:sp>
    </p:spTree>
    <p:extLst>
      <p:ext uri="{BB962C8B-B14F-4D97-AF65-F5344CB8AC3E}">
        <p14:creationId xmlns:p14="http://schemas.microsoft.com/office/powerpoint/2010/main" val="2152221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84ECF-6F95-E6B8-A251-4A7FD60CA8A9}"/>
              </a:ext>
            </a:extLst>
          </p:cNvPr>
          <p:cNvSpPr>
            <a:spLocks noGrp="1"/>
          </p:cNvSpPr>
          <p:nvPr>
            <p:ph type="title"/>
          </p:nvPr>
        </p:nvSpPr>
        <p:spPr>
          <a:xfrm>
            <a:off x="6229351" y="1350961"/>
            <a:ext cx="5181600" cy="731839"/>
          </a:xfrm>
        </p:spPr>
        <p:txBody>
          <a:bodyPr/>
          <a:lstStyle/>
          <a:p>
            <a:r>
              <a:rPr lang="en-US" dirty="0"/>
              <a:t>Third, new Europe</a:t>
            </a:r>
          </a:p>
        </p:txBody>
      </p:sp>
      <p:sp>
        <p:nvSpPr>
          <p:cNvPr id="3" name="Content Placeholder 2">
            <a:extLst>
              <a:ext uri="{FF2B5EF4-FFF2-40B4-BE49-F238E27FC236}">
                <a16:creationId xmlns:a16="http://schemas.microsoft.com/office/drawing/2014/main" id="{22201802-C72B-9D73-6227-BAC21532A07E}"/>
              </a:ext>
            </a:extLst>
          </p:cNvPr>
          <p:cNvSpPr>
            <a:spLocks noGrp="1"/>
          </p:cNvSpPr>
          <p:nvPr>
            <p:ph sz="half" idx="1"/>
          </p:nvPr>
        </p:nvSpPr>
        <p:spPr>
          <a:xfrm>
            <a:off x="6229351" y="2082800"/>
            <a:ext cx="5181600" cy="4630821"/>
          </a:xfrm>
        </p:spPr>
        <p:txBody>
          <a:bodyPr>
            <a:normAutofit fontScale="25000" lnSpcReduction="20000"/>
          </a:bodyPr>
          <a:lstStyle/>
          <a:p>
            <a:r>
              <a:rPr lang="en-GB" sz="8800" dirty="0">
                <a:effectLst/>
                <a:latin typeface="SabonNextLTPro"/>
              </a:rPr>
              <a:t> </a:t>
            </a:r>
            <a:endParaRPr lang="en-GB" sz="8800" dirty="0"/>
          </a:p>
          <a:p>
            <a:pPr algn="just"/>
            <a:r>
              <a:rPr lang="en-GB" sz="8800" dirty="0">
                <a:latin typeface="SabonNextLTPro"/>
              </a:rPr>
              <a:t>A</a:t>
            </a:r>
            <a:r>
              <a:rPr lang="en-GB" sz="8800" dirty="0">
                <a:effectLst/>
                <a:latin typeface="SabonNextLTPro"/>
              </a:rPr>
              <a:t>t the end of his accession speech, </a:t>
            </a:r>
            <a:r>
              <a:rPr lang="en-GB" sz="8800" dirty="0">
                <a:latin typeface="SabonNextLTPro"/>
              </a:rPr>
              <a:t>Heath</a:t>
            </a:r>
            <a:r>
              <a:rPr lang="en-GB" sz="8800" dirty="0">
                <a:effectLst/>
                <a:latin typeface="SabonNextLTPro"/>
              </a:rPr>
              <a:t> wraps up his previous arguments following familiar lines previously practiced in public speaking at Westminster, or </a:t>
            </a:r>
            <a:r>
              <a:rPr lang="en-GB" sz="8800" dirty="0">
                <a:latin typeface="SabonNextLTPro"/>
              </a:rPr>
              <a:t>in</a:t>
            </a:r>
            <a:r>
              <a:rPr lang="en-GB" sz="8800" dirty="0">
                <a:effectLst/>
                <a:latin typeface="SabonNextLTPro"/>
              </a:rPr>
              <a:t> other occasions. </a:t>
            </a:r>
          </a:p>
          <a:p>
            <a:pPr algn="just"/>
            <a:r>
              <a:rPr lang="en-GB" sz="8800" dirty="0">
                <a:effectLst/>
                <a:latin typeface="SabonNextLTPro"/>
              </a:rPr>
              <a:t>He believed that Britain could be comfortable in the EEC: </a:t>
            </a:r>
            <a:r>
              <a:rPr lang="en-GB" sz="8800" b="1" i="1" dirty="0">
                <a:effectLst/>
                <a:latin typeface="SabonNextLTPro"/>
              </a:rPr>
              <a:t>“a kind of body to which we can reasonably belong; the kind of body that, having resolved differences of view, will act responsibly, with full regard to the vital interests of each of his members; the kind of body that will carry out what it has undertaken to do”</a:t>
            </a:r>
            <a:r>
              <a:rPr lang="en-GB" sz="8800" dirty="0">
                <a:effectLst/>
                <a:latin typeface="SabonNextLTPro"/>
              </a:rPr>
              <a:t>. </a:t>
            </a:r>
          </a:p>
          <a:p>
            <a:pPr algn="just"/>
            <a:r>
              <a:rPr lang="en-GB" sz="8800" dirty="0">
                <a:effectLst/>
                <a:latin typeface="SabonNextLTPro"/>
              </a:rPr>
              <a:t>These words described a comfortable political marriage, neither a marriage of convenience, nor </a:t>
            </a:r>
            <a:r>
              <a:rPr lang="en-GB" sz="8800" dirty="0">
                <a:latin typeface="SabonNextLTPro"/>
              </a:rPr>
              <a:t>one based on emotions.</a:t>
            </a:r>
            <a:endParaRPr lang="en-GB" sz="8800" dirty="0"/>
          </a:p>
          <a:p>
            <a:endParaRPr lang="en-GB" sz="8800" dirty="0"/>
          </a:p>
          <a:p>
            <a:endParaRPr lang="en-US" dirty="0"/>
          </a:p>
        </p:txBody>
      </p:sp>
      <p:sp>
        <p:nvSpPr>
          <p:cNvPr id="4" name="Content Placeholder 3">
            <a:extLst>
              <a:ext uri="{FF2B5EF4-FFF2-40B4-BE49-F238E27FC236}">
                <a16:creationId xmlns:a16="http://schemas.microsoft.com/office/drawing/2014/main" id="{2AB7D917-89D9-9A46-EB33-131BFE24EB24}"/>
              </a:ext>
            </a:extLst>
          </p:cNvPr>
          <p:cNvSpPr>
            <a:spLocks noGrp="1"/>
          </p:cNvSpPr>
          <p:nvPr>
            <p:ph sz="half" idx="2"/>
          </p:nvPr>
        </p:nvSpPr>
        <p:spPr>
          <a:xfrm>
            <a:off x="706218" y="1322664"/>
            <a:ext cx="4362445" cy="4659036"/>
          </a:xfrm>
        </p:spPr>
        <p:txBody>
          <a:bodyPr>
            <a:normAutofit fontScale="25000" lnSpcReduction="20000"/>
          </a:bodyPr>
          <a:lstStyle/>
          <a:p>
            <a:pPr algn="just"/>
            <a:endParaRPr lang="en-GB" sz="10000" dirty="0">
              <a:effectLst/>
              <a:latin typeface="SabonNextLTPro"/>
            </a:endParaRPr>
          </a:p>
          <a:p>
            <a:pPr algn="just"/>
            <a:r>
              <a:rPr lang="en-GB" sz="10000" dirty="0">
                <a:effectLst/>
                <a:latin typeface="SabonNextLTPro"/>
              </a:rPr>
              <a:t>Heath’s address in January 1972 was framed in the expectation that a ‘second Europe’ could be launched in Paris by a triumvirate composed of himself, Brandt and Pompidou, and that ‘external relations’ as well as the new identity of the enlarged Community would emerge from the mediation of national interests and </a:t>
            </a:r>
            <a:r>
              <a:rPr lang="en-GB" sz="10000" dirty="0">
                <a:latin typeface="SabonNextLTPro"/>
              </a:rPr>
              <a:t>constantly revised </a:t>
            </a:r>
            <a:r>
              <a:rPr lang="en-GB" sz="10000" dirty="0">
                <a:effectLst/>
                <a:latin typeface="SabonNextLTPro"/>
              </a:rPr>
              <a:t>over time.  </a:t>
            </a:r>
            <a:endParaRPr lang="en-GB" sz="10000" dirty="0"/>
          </a:p>
          <a:p>
            <a:endParaRPr lang="en-US" dirty="0"/>
          </a:p>
        </p:txBody>
      </p:sp>
    </p:spTree>
    <p:extLst>
      <p:ext uri="{BB962C8B-B14F-4D97-AF65-F5344CB8AC3E}">
        <p14:creationId xmlns:p14="http://schemas.microsoft.com/office/powerpoint/2010/main" val="3033622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CF48A-74B9-ED25-4181-1BF2F4C799F6}"/>
              </a:ext>
            </a:extLst>
          </p:cNvPr>
          <p:cNvSpPr>
            <a:spLocks noGrp="1"/>
          </p:cNvSpPr>
          <p:nvPr>
            <p:ph type="title"/>
          </p:nvPr>
        </p:nvSpPr>
        <p:spPr/>
        <p:txBody>
          <a:bodyPr/>
          <a:lstStyle/>
          <a:p>
            <a:r>
              <a:rPr lang="en-US" dirty="0"/>
              <a:t>To debate/to reflect</a:t>
            </a:r>
          </a:p>
        </p:txBody>
      </p:sp>
      <p:sp>
        <p:nvSpPr>
          <p:cNvPr id="3" name="Content Placeholder 2">
            <a:extLst>
              <a:ext uri="{FF2B5EF4-FFF2-40B4-BE49-F238E27FC236}">
                <a16:creationId xmlns:a16="http://schemas.microsoft.com/office/drawing/2014/main" id="{B4B6AE48-E80E-11FC-3395-9FA4988D4005}"/>
              </a:ext>
            </a:extLst>
          </p:cNvPr>
          <p:cNvSpPr>
            <a:spLocks noGrp="1"/>
          </p:cNvSpPr>
          <p:nvPr>
            <p:ph sz="half" idx="1"/>
          </p:nvPr>
        </p:nvSpPr>
        <p:spPr/>
        <p:txBody>
          <a:bodyPr/>
          <a:lstStyle/>
          <a:p>
            <a:r>
              <a:rPr lang="en-US" dirty="0"/>
              <a:t> How strong is the main argument in our first two test cases? </a:t>
            </a:r>
          </a:p>
        </p:txBody>
      </p:sp>
      <p:sp>
        <p:nvSpPr>
          <p:cNvPr id="4" name="Content Placeholder 3">
            <a:extLst>
              <a:ext uri="{FF2B5EF4-FFF2-40B4-BE49-F238E27FC236}">
                <a16:creationId xmlns:a16="http://schemas.microsoft.com/office/drawing/2014/main" id="{AC233A41-2C04-2B05-4935-F4D8DECC015B}"/>
              </a:ext>
            </a:extLst>
          </p:cNvPr>
          <p:cNvSpPr>
            <a:spLocks noGrp="1"/>
          </p:cNvSpPr>
          <p:nvPr>
            <p:ph sz="half" idx="2"/>
          </p:nvPr>
        </p:nvSpPr>
        <p:spPr/>
        <p:txBody>
          <a:bodyPr/>
          <a:lstStyle/>
          <a:p>
            <a:pPr marL="514350" indent="-514350">
              <a:buAutoNum type="alphaUcParenR"/>
            </a:pPr>
            <a:r>
              <a:rPr lang="en-US" dirty="0"/>
              <a:t>What is political language?</a:t>
            </a:r>
          </a:p>
          <a:p>
            <a:pPr marL="514350" indent="-514350">
              <a:buAutoNum type="alphaUcParenR"/>
            </a:pPr>
            <a:r>
              <a:rPr lang="en-US" dirty="0"/>
              <a:t>Your reactions to both speeches discussed</a:t>
            </a:r>
          </a:p>
          <a:p>
            <a:pPr marL="514350" indent="-514350">
              <a:buAutoNum type="alphaUcParenR"/>
            </a:pPr>
            <a:r>
              <a:rPr lang="en-US" dirty="0"/>
              <a:t>Provide a case of metaphor in a political speech </a:t>
            </a:r>
          </a:p>
        </p:txBody>
      </p:sp>
    </p:spTree>
    <p:extLst>
      <p:ext uri="{BB962C8B-B14F-4D97-AF65-F5344CB8AC3E}">
        <p14:creationId xmlns:p14="http://schemas.microsoft.com/office/powerpoint/2010/main" val="440656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E82A6E-B95D-48E0-88F9-E14AA81B7403}"/>
              </a:ext>
            </a:extLst>
          </p:cNvPr>
          <p:cNvSpPr>
            <a:spLocks noGrp="1"/>
          </p:cNvSpPr>
          <p:nvPr>
            <p:ph type="title"/>
          </p:nvPr>
        </p:nvSpPr>
        <p:spPr/>
        <p:txBody>
          <a:bodyPr/>
          <a:lstStyle/>
          <a:p>
            <a:pPr algn="ctr"/>
            <a:r>
              <a:rPr lang="en-GB" dirty="0"/>
              <a:t>Q&amp;A</a:t>
            </a:r>
          </a:p>
        </p:txBody>
      </p:sp>
    </p:spTree>
    <p:extLst>
      <p:ext uri="{BB962C8B-B14F-4D97-AF65-F5344CB8AC3E}">
        <p14:creationId xmlns:p14="http://schemas.microsoft.com/office/powerpoint/2010/main" val="2193634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108BC-D422-63C8-7E3E-C5AA8A3D4AE5}"/>
              </a:ext>
            </a:extLst>
          </p:cNvPr>
          <p:cNvSpPr>
            <a:spLocks noGrp="1"/>
          </p:cNvSpPr>
          <p:nvPr>
            <p:ph type="ctrTitle"/>
          </p:nvPr>
        </p:nvSpPr>
        <p:spPr>
          <a:xfrm>
            <a:off x="2438400" y="1126436"/>
            <a:ext cx="9144000" cy="768626"/>
          </a:xfrm>
        </p:spPr>
        <p:txBody>
          <a:bodyPr>
            <a:normAutofit fontScale="90000"/>
          </a:bodyPr>
          <a:lstStyle/>
          <a:p>
            <a:r>
              <a:rPr lang="en-US" dirty="0"/>
              <a:t>TASK</a:t>
            </a:r>
          </a:p>
        </p:txBody>
      </p:sp>
      <p:sp>
        <p:nvSpPr>
          <p:cNvPr id="3" name="Subtitle 2">
            <a:extLst>
              <a:ext uri="{FF2B5EF4-FFF2-40B4-BE49-F238E27FC236}">
                <a16:creationId xmlns:a16="http://schemas.microsoft.com/office/drawing/2014/main" id="{1DC0F70B-FDB5-60D9-12A2-9B5CD76792AF}"/>
              </a:ext>
            </a:extLst>
          </p:cNvPr>
          <p:cNvSpPr>
            <a:spLocks noGrp="1"/>
          </p:cNvSpPr>
          <p:nvPr>
            <p:ph type="subTitle" idx="1"/>
          </p:nvPr>
        </p:nvSpPr>
        <p:spPr>
          <a:xfrm>
            <a:off x="2438400" y="2186608"/>
            <a:ext cx="9144000" cy="3763617"/>
          </a:xfrm>
        </p:spPr>
        <p:txBody>
          <a:bodyPr>
            <a:normAutofit/>
          </a:bodyPr>
          <a:lstStyle/>
          <a:p>
            <a:r>
              <a:rPr lang="en-US" dirty="0"/>
              <a:t> </a:t>
            </a:r>
          </a:p>
          <a:p>
            <a:r>
              <a:rPr lang="en-US" dirty="0"/>
              <a:t>All students are expected to write a 250 words minimum contribution commenting on the comparison between Churchill and Heath public speaking (see the attached slides and those related to </a:t>
            </a:r>
            <a:r>
              <a:rPr lang="en-US"/>
              <a:t>my class 1)</a:t>
            </a:r>
            <a:endParaRPr lang="en-US" dirty="0"/>
          </a:p>
          <a:p>
            <a:r>
              <a:rPr lang="en-US" dirty="0"/>
              <a:t> </a:t>
            </a:r>
          </a:p>
          <a:p>
            <a:r>
              <a:rPr lang="en-US" dirty="0"/>
              <a:t>Send your completed task to: </a:t>
            </a:r>
            <a:r>
              <a:rPr lang="en-US" dirty="0">
                <a:hlinkClick r:id="rId2"/>
              </a:rPr>
              <a:t>ilaria.poggiolini@unipv.it</a:t>
            </a:r>
            <a:endParaRPr lang="en-US" dirty="0"/>
          </a:p>
          <a:p>
            <a:endParaRPr lang="en-US" dirty="0"/>
          </a:p>
          <a:p>
            <a:r>
              <a:rPr lang="en-US" dirty="0"/>
              <a:t>Deadline: October 29 10:00 am</a:t>
            </a:r>
          </a:p>
          <a:p>
            <a:endParaRPr lang="en-US" dirty="0"/>
          </a:p>
          <a:p>
            <a:endParaRPr lang="en-US" dirty="0"/>
          </a:p>
        </p:txBody>
      </p:sp>
    </p:spTree>
    <p:extLst>
      <p:ext uri="{BB962C8B-B14F-4D97-AF65-F5344CB8AC3E}">
        <p14:creationId xmlns:p14="http://schemas.microsoft.com/office/powerpoint/2010/main" val="938755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513CA-DD35-DA86-5BD1-33F851BCA628}"/>
              </a:ext>
            </a:extLst>
          </p:cNvPr>
          <p:cNvSpPr>
            <a:spLocks noGrp="1"/>
          </p:cNvSpPr>
          <p:nvPr>
            <p:ph type="title"/>
          </p:nvPr>
        </p:nvSpPr>
        <p:spPr/>
        <p:txBody>
          <a:bodyPr/>
          <a:lstStyle/>
          <a:p>
            <a:pPr algn="ctr"/>
            <a:r>
              <a:rPr lang="en-US" dirty="0"/>
              <a:t>2 PM : W. Churchill – E. Heath</a:t>
            </a:r>
          </a:p>
        </p:txBody>
      </p:sp>
      <p:sp>
        <p:nvSpPr>
          <p:cNvPr id="3" name="Content Placeholder 2">
            <a:extLst>
              <a:ext uri="{FF2B5EF4-FFF2-40B4-BE49-F238E27FC236}">
                <a16:creationId xmlns:a16="http://schemas.microsoft.com/office/drawing/2014/main" id="{9149CC81-F12B-EE32-CD6E-B6D34C544CBA}"/>
              </a:ext>
            </a:extLst>
          </p:cNvPr>
          <p:cNvSpPr>
            <a:spLocks noGrp="1"/>
          </p:cNvSpPr>
          <p:nvPr>
            <p:ph sz="half" idx="1"/>
          </p:nvPr>
        </p:nvSpPr>
        <p:spPr>
          <a:xfrm>
            <a:off x="6229351" y="2943225"/>
            <a:ext cx="5181600" cy="3073263"/>
          </a:xfrm>
        </p:spPr>
        <p:txBody>
          <a:bodyPr>
            <a:normAutofit/>
          </a:bodyPr>
          <a:lstStyle/>
          <a:p>
            <a:pPr algn="ctr"/>
            <a:endParaRPr lang="en-US" dirty="0"/>
          </a:p>
          <a:p>
            <a:pPr algn="ctr"/>
            <a:r>
              <a:rPr lang="en-US" dirty="0"/>
              <a:t>An Anglocentric approach to the European question?</a:t>
            </a:r>
          </a:p>
          <a:p>
            <a:pPr algn="ctr"/>
            <a:r>
              <a:rPr lang="en-US" dirty="0"/>
              <a:t>Two voices two eras, two styles</a:t>
            </a:r>
          </a:p>
          <a:p>
            <a:pPr algn="ctr"/>
            <a:r>
              <a:rPr lang="en-US" dirty="0"/>
              <a:t> </a:t>
            </a:r>
          </a:p>
        </p:txBody>
      </p:sp>
      <p:sp>
        <p:nvSpPr>
          <p:cNvPr id="4" name="Content Placeholder 3">
            <a:extLst>
              <a:ext uri="{FF2B5EF4-FFF2-40B4-BE49-F238E27FC236}">
                <a16:creationId xmlns:a16="http://schemas.microsoft.com/office/drawing/2014/main" id="{C5BA57B7-E527-92DB-1378-919E49614898}"/>
              </a:ext>
            </a:extLst>
          </p:cNvPr>
          <p:cNvSpPr>
            <a:spLocks noGrp="1"/>
          </p:cNvSpPr>
          <p:nvPr>
            <p:ph sz="half" idx="2"/>
          </p:nvPr>
        </p:nvSpPr>
        <p:spPr>
          <a:xfrm>
            <a:off x="706218" y="1322663"/>
            <a:ext cx="4362445" cy="4506637"/>
          </a:xfrm>
        </p:spPr>
        <p:txBody>
          <a:bodyPr>
            <a:normAutofit/>
          </a:bodyPr>
          <a:lstStyle/>
          <a:p>
            <a:endParaRPr lang="en-GB" sz="2500" dirty="0">
              <a:effectLst/>
              <a:latin typeface="Times New Roman" panose="02020603050405020304" pitchFamily="18" charset="0"/>
            </a:endParaRPr>
          </a:p>
          <a:p>
            <a:r>
              <a:rPr lang="en-GB" sz="2500" dirty="0">
                <a:latin typeface="Times New Roman" panose="02020603050405020304" pitchFamily="18" charset="0"/>
              </a:rPr>
              <a:t>In this module we</a:t>
            </a:r>
            <a:r>
              <a:rPr lang="en-GB" sz="2500" dirty="0">
                <a:effectLst/>
                <a:latin typeface="Times New Roman" panose="02020603050405020304" pitchFamily="18" charset="0"/>
              </a:rPr>
              <a:t> look at the political meanings that lies beneath texts at key historical junctions. </a:t>
            </a:r>
            <a:r>
              <a:rPr lang="en-GB" sz="2500" dirty="0">
                <a:latin typeface="Times New Roman" panose="02020603050405020304" pitchFamily="18" charset="0"/>
              </a:rPr>
              <a:t>In comparing Churchill and Heath we focus on:</a:t>
            </a:r>
            <a:endParaRPr lang="en-GB" sz="2500" dirty="0">
              <a:effectLst/>
              <a:latin typeface="Times New Roman" panose="02020603050405020304" pitchFamily="18" charset="0"/>
            </a:endParaRPr>
          </a:p>
          <a:p>
            <a:pPr marL="457200" indent="-457200">
              <a:buAutoNum type="arabicParenR"/>
            </a:pPr>
            <a:r>
              <a:rPr lang="en-GB" sz="2500" dirty="0">
                <a:latin typeface="Times New Roman" panose="02020603050405020304" pitchFamily="18" charset="0"/>
              </a:rPr>
              <a:t>Churchill and the reb</a:t>
            </a:r>
            <a:r>
              <a:rPr lang="en-GB" sz="2500" dirty="0">
                <a:effectLst/>
                <a:latin typeface="Times New Roman" panose="02020603050405020304" pitchFamily="18" charset="0"/>
              </a:rPr>
              <a:t>uilding of post-war Europe</a:t>
            </a:r>
          </a:p>
          <a:p>
            <a:pPr marL="457200" indent="-457200">
              <a:buAutoNum type="arabicParenR"/>
            </a:pPr>
            <a:r>
              <a:rPr lang="en-GB" sz="2500" dirty="0">
                <a:effectLst/>
                <a:latin typeface="Times New Roman" panose="02020603050405020304" pitchFamily="18" charset="0"/>
              </a:rPr>
              <a:t> Heath </a:t>
            </a:r>
            <a:r>
              <a:rPr lang="en-GB" sz="2500" dirty="0">
                <a:latin typeface="Times New Roman" panose="02020603050405020304" pitchFamily="18" charset="0"/>
              </a:rPr>
              <a:t>taking </a:t>
            </a:r>
            <a:r>
              <a:rPr lang="en-GB" sz="2500" dirty="0">
                <a:effectLst/>
                <a:latin typeface="Times New Roman" panose="02020603050405020304" pitchFamily="18" charset="0"/>
              </a:rPr>
              <a:t>Britain  into the European Community</a:t>
            </a:r>
            <a:endParaRPr lang="en-GB" sz="2500" dirty="0">
              <a:latin typeface="Times New Roman" panose="02020603050405020304" pitchFamily="18" charset="0"/>
            </a:endParaRPr>
          </a:p>
          <a:p>
            <a:endParaRPr lang="en-GB" sz="2500" dirty="0"/>
          </a:p>
          <a:p>
            <a:endParaRPr lang="en-US" dirty="0"/>
          </a:p>
        </p:txBody>
      </p:sp>
    </p:spTree>
    <p:extLst>
      <p:ext uri="{BB962C8B-B14F-4D97-AF65-F5344CB8AC3E}">
        <p14:creationId xmlns:p14="http://schemas.microsoft.com/office/powerpoint/2010/main" val="1560854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889CA-D3A4-050B-E60F-F059E404A84B}"/>
              </a:ext>
            </a:extLst>
          </p:cNvPr>
          <p:cNvSpPr>
            <a:spLocks noGrp="1"/>
          </p:cNvSpPr>
          <p:nvPr>
            <p:ph type="title"/>
          </p:nvPr>
        </p:nvSpPr>
        <p:spPr>
          <a:xfrm>
            <a:off x="6229351" y="266701"/>
            <a:ext cx="5181600" cy="1409699"/>
          </a:xfrm>
        </p:spPr>
        <p:txBody>
          <a:bodyPr/>
          <a:lstStyle/>
          <a:p>
            <a:r>
              <a:rPr lang="en-US" dirty="0"/>
              <a:t>Edward Heath</a:t>
            </a:r>
            <a:br>
              <a:rPr lang="en-US" dirty="0"/>
            </a:br>
            <a:r>
              <a:rPr lang="en-US" dirty="0"/>
              <a:t>22 January 1972 </a:t>
            </a:r>
          </a:p>
        </p:txBody>
      </p:sp>
      <p:sp>
        <p:nvSpPr>
          <p:cNvPr id="3" name="Content Placeholder 2">
            <a:extLst>
              <a:ext uri="{FF2B5EF4-FFF2-40B4-BE49-F238E27FC236}">
                <a16:creationId xmlns:a16="http://schemas.microsoft.com/office/drawing/2014/main" id="{B9A31916-8624-707F-54AF-D843AF6E68AF}"/>
              </a:ext>
            </a:extLst>
          </p:cNvPr>
          <p:cNvSpPr>
            <a:spLocks noGrp="1"/>
          </p:cNvSpPr>
          <p:nvPr>
            <p:ph sz="half" idx="1"/>
          </p:nvPr>
        </p:nvSpPr>
        <p:spPr>
          <a:xfrm>
            <a:off x="6229351" y="2222500"/>
            <a:ext cx="5181600" cy="4368800"/>
          </a:xfrm>
        </p:spPr>
        <p:txBody>
          <a:bodyPr>
            <a:normAutofit fontScale="70000" lnSpcReduction="20000"/>
          </a:bodyPr>
          <a:lstStyle/>
          <a:p>
            <a:pPr algn="just"/>
            <a:r>
              <a:rPr lang="en-GB" sz="3200" dirty="0">
                <a:latin typeface="SabonNextLTPro"/>
              </a:rPr>
              <a:t>Let’s focus on the </a:t>
            </a:r>
            <a:r>
              <a:rPr lang="en-GB" sz="3200" dirty="0">
                <a:effectLst/>
                <a:latin typeface="SabonNextLTPro"/>
              </a:rPr>
              <a:t>message that Heath wanted to </a:t>
            </a:r>
            <a:r>
              <a:rPr lang="en-GB" sz="3200" dirty="0">
                <a:latin typeface="SabonNextLTPro"/>
              </a:rPr>
              <a:t>transmit</a:t>
            </a:r>
            <a:r>
              <a:rPr lang="en-GB" sz="3200" dirty="0">
                <a:effectLst/>
                <a:latin typeface="SabonNextLTPro"/>
              </a:rPr>
              <a:t> to his audience and on his effectiveness in conveying </a:t>
            </a:r>
            <a:r>
              <a:rPr lang="en-GB" sz="3200" dirty="0">
                <a:latin typeface="SabonNextLTPro"/>
              </a:rPr>
              <a:t>his</a:t>
            </a:r>
            <a:r>
              <a:rPr lang="en-GB" sz="3200" dirty="0">
                <a:effectLst/>
                <a:latin typeface="SabonNextLTPro"/>
              </a:rPr>
              <a:t> convictions, experience and goals </a:t>
            </a:r>
            <a:r>
              <a:rPr lang="en-GB" sz="3200" dirty="0">
                <a:latin typeface="SabonNextLTPro"/>
              </a:rPr>
              <a:t>via words and arguments.</a:t>
            </a:r>
            <a:endParaRPr lang="en-GB" sz="3200" dirty="0"/>
          </a:p>
          <a:p>
            <a:pPr algn="just"/>
            <a:r>
              <a:rPr lang="en-GB" sz="3200" dirty="0">
                <a:latin typeface="SabonNextLTPro"/>
              </a:rPr>
              <a:t>The speech </a:t>
            </a:r>
            <a:r>
              <a:rPr lang="en-GB" sz="3200" dirty="0">
                <a:effectLst/>
                <a:latin typeface="SabonNextLTPro"/>
              </a:rPr>
              <a:t>was very significant in several ways: </a:t>
            </a:r>
            <a:r>
              <a:rPr lang="en-GB" sz="3200" b="1" dirty="0">
                <a:effectLst/>
                <a:latin typeface="SabonNextLTPro"/>
              </a:rPr>
              <a:t>first</a:t>
            </a:r>
            <a:r>
              <a:rPr lang="en-GB" sz="3200" dirty="0">
                <a:effectLst/>
                <a:latin typeface="SabonNextLTPro"/>
              </a:rPr>
              <a:t>, in terms of the relevance of the occasion;</a:t>
            </a:r>
            <a:r>
              <a:rPr lang="en-GB" sz="3200" b="1" dirty="0">
                <a:effectLst/>
                <a:latin typeface="SabonNextLTPro"/>
              </a:rPr>
              <a:t> second</a:t>
            </a:r>
            <a:r>
              <a:rPr lang="en-GB" sz="3200" dirty="0">
                <a:effectLst/>
                <a:latin typeface="SabonNextLTPro"/>
              </a:rPr>
              <a:t>, for the strong resonance of each passage with convictions that Heath held very dear before and after that date; and </a:t>
            </a:r>
            <a:r>
              <a:rPr lang="en-GB" sz="3200" b="1" dirty="0">
                <a:effectLst/>
                <a:latin typeface="SabonNextLTPro"/>
              </a:rPr>
              <a:t>third</a:t>
            </a:r>
            <a:r>
              <a:rPr lang="en-GB" sz="3200" dirty="0">
                <a:effectLst/>
                <a:latin typeface="SabonNextLTPro"/>
              </a:rPr>
              <a:t>, for the deep sense of missed opportunities that those words convey to us today</a:t>
            </a:r>
            <a:r>
              <a:rPr lang="en-GB" sz="3200" dirty="0">
                <a:latin typeface="SabonNextLTPro"/>
              </a:rPr>
              <a:t> after Brexit.</a:t>
            </a:r>
            <a:endParaRPr lang="en-GB" sz="3200" dirty="0"/>
          </a:p>
          <a:p>
            <a:endParaRPr lang="en-US" dirty="0"/>
          </a:p>
        </p:txBody>
      </p:sp>
      <p:sp>
        <p:nvSpPr>
          <p:cNvPr id="4" name="Content Placeholder 3">
            <a:extLst>
              <a:ext uri="{FF2B5EF4-FFF2-40B4-BE49-F238E27FC236}">
                <a16:creationId xmlns:a16="http://schemas.microsoft.com/office/drawing/2014/main" id="{45EE9F3A-65F1-411F-BF5D-8C6C70041CF1}"/>
              </a:ext>
            </a:extLst>
          </p:cNvPr>
          <p:cNvSpPr>
            <a:spLocks noGrp="1"/>
          </p:cNvSpPr>
          <p:nvPr>
            <p:ph sz="half" idx="2"/>
          </p:nvPr>
        </p:nvSpPr>
        <p:spPr>
          <a:xfrm>
            <a:off x="706218" y="266701"/>
            <a:ext cx="4362445" cy="6502400"/>
          </a:xfrm>
        </p:spPr>
        <p:txBody>
          <a:bodyPr>
            <a:normAutofit fontScale="70000" lnSpcReduction="20000"/>
          </a:bodyPr>
          <a:lstStyle/>
          <a:p>
            <a:pPr algn="just"/>
            <a:endParaRPr lang="en-GB" sz="2700" dirty="0">
              <a:effectLst/>
              <a:latin typeface="SabonNextLTPro"/>
            </a:endParaRPr>
          </a:p>
          <a:p>
            <a:pPr algn="just"/>
            <a:r>
              <a:rPr lang="en-GB" sz="2700" dirty="0">
                <a:effectLst/>
                <a:latin typeface="SabonNextLTPro"/>
              </a:rPr>
              <a:t>Edward Heath was the “most </a:t>
            </a:r>
            <a:r>
              <a:rPr lang="en-GB" sz="2700" dirty="0" err="1">
                <a:effectLst/>
                <a:latin typeface="SabonNextLTPro"/>
              </a:rPr>
              <a:t>communautaire</a:t>
            </a:r>
            <a:r>
              <a:rPr lang="en-GB" sz="2700" dirty="0">
                <a:effectLst/>
                <a:latin typeface="SabonNextLTPro"/>
              </a:rPr>
              <a:t>” of British PMs, in other words the most favourable to European integration.</a:t>
            </a:r>
          </a:p>
          <a:p>
            <a:pPr algn="just"/>
            <a:endParaRPr lang="en-GB" sz="2700" dirty="0">
              <a:effectLst/>
              <a:latin typeface="SabonNextLTPro"/>
            </a:endParaRPr>
          </a:p>
          <a:p>
            <a:pPr algn="just"/>
            <a:r>
              <a:rPr lang="en-GB" sz="2700" dirty="0">
                <a:latin typeface="SabonNextLTPro"/>
              </a:rPr>
              <a:t>Heath </a:t>
            </a:r>
            <a:r>
              <a:rPr lang="en-GB" sz="2700" dirty="0">
                <a:effectLst/>
                <a:latin typeface="SabonNextLTPro"/>
              </a:rPr>
              <a:t>saw accession to the EC as the most important international question of his premiership, delivered a speech on ‘A Greater United Europe’ at the ceremony for the signature of the Treaty of UK Accession to the EEC in Brussels on the 22nd of January 1972 </a:t>
            </a:r>
            <a:endParaRPr lang="en-GB" sz="2700" dirty="0"/>
          </a:p>
          <a:p>
            <a:pPr algn="just"/>
            <a:endParaRPr lang="en-GB" sz="2700" dirty="0">
              <a:latin typeface="SabonNextLTPro"/>
            </a:endParaRPr>
          </a:p>
          <a:p>
            <a:pPr algn="just"/>
            <a:r>
              <a:rPr lang="en-GB" sz="2700" dirty="0">
                <a:latin typeface="SabonNextLTPro"/>
              </a:rPr>
              <a:t>This</a:t>
            </a:r>
            <a:r>
              <a:rPr lang="en-GB" sz="2700" dirty="0">
                <a:effectLst/>
                <a:latin typeface="SabonNextLTPro"/>
              </a:rPr>
              <a:t> interpretation of the ‘Greater United Europe’ speech both as the finishing line of the UK’s long accession marathon and as anticipation of the PM’s view on the future of British/EEC relations. </a:t>
            </a:r>
          </a:p>
          <a:p>
            <a:pPr algn="just"/>
            <a:endParaRPr lang="en-GB" sz="2700" i="1" dirty="0">
              <a:effectLst/>
              <a:latin typeface="SabonNextLTPro"/>
            </a:endParaRPr>
          </a:p>
          <a:p>
            <a:pPr algn="just"/>
            <a:r>
              <a:rPr lang="en-GB" sz="2700" i="1" dirty="0">
                <a:latin typeface="SabonNextLTPro"/>
              </a:rPr>
              <a:t>See </a:t>
            </a:r>
            <a:r>
              <a:rPr lang="en-GB" sz="2700" i="1" dirty="0">
                <a:effectLst/>
                <a:latin typeface="SabonNextLTPro"/>
              </a:rPr>
              <a:t>Ilaria </a:t>
            </a:r>
            <a:r>
              <a:rPr lang="en-GB" sz="2700" i="1" dirty="0" err="1">
                <a:effectLst/>
                <a:latin typeface="SabonNextLTPro"/>
              </a:rPr>
              <a:t>Poggiolini</a:t>
            </a:r>
            <a:r>
              <a:rPr lang="en-GB" sz="2700" i="1" dirty="0">
                <a:effectLst/>
                <a:latin typeface="SabonNextLTPro"/>
              </a:rPr>
              <a:t>, Edward Heath’s ‘Greater United Europe’: Understanding a</a:t>
            </a:r>
            <a:br>
              <a:rPr lang="en-GB" sz="2700" i="1" dirty="0">
                <a:effectLst/>
                <a:latin typeface="SabonNextLTPro"/>
              </a:rPr>
            </a:br>
            <a:r>
              <a:rPr lang="en-GB" sz="2700" i="1" dirty="0">
                <a:effectLst/>
                <a:latin typeface="SabonNextLTPro"/>
              </a:rPr>
              <a:t>very ‘special’ Form of Europeanism, in Narratives on Europe, 2023</a:t>
            </a:r>
            <a:endParaRPr lang="en-GB" sz="2700" i="1" dirty="0"/>
          </a:p>
        </p:txBody>
      </p:sp>
    </p:spTree>
    <p:extLst>
      <p:ext uri="{BB962C8B-B14F-4D97-AF65-F5344CB8AC3E}">
        <p14:creationId xmlns:p14="http://schemas.microsoft.com/office/powerpoint/2010/main" val="2029427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C4106-AE7D-0F53-2836-51C09B8BFBA3}"/>
              </a:ext>
            </a:extLst>
          </p:cNvPr>
          <p:cNvSpPr>
            <a:spLocks noGrp="1"/>
          </p:cNvSpPr>
          <p:nvPr>
            <p:ph type="title"/>
          </p:nvPr>
        </p:nvSpPr>
        <p:spPr>
          <a:xfrm>
            <a:off x="6229351" y="292101"/>
            <a:ext cx="5181600" cy="1231899"/>
          </a:xfrm>
        </p:spPr>
        <p:txBody>
          <a:bodyPr>
            <a:normAutofit/>
          </a:bodyPr>
          <a:lstStyle/>
          <a:p>
            <a:pPr algn="ctr"/>
            <a:r>
              <a:rPr lang="en-US" sz="3000" dirty="0"/>
              <a:t>The background and expertise</a:t>
            </a:r>
          </a:p>
        </p:txBody>
      </p:sp>
      <p:sp>
        <p:nvSpPr>
          <p:cNvPr id="3" name="Content Placeholder 2">
            <a:extLst>
              <a:ext uri="{FF2B5EF4-FFF2-40B4-BE49-F238E27FC236}">
                <a16:creationId xmlns:a16="http://schemas.microsoft.com/office/drawing/2014/main" id="{25BBC8CA-7869-B109-8D0B-A4BF442B9962}"/>
              </a:ext>
            </a:extLst>
          </p:cNvPr>
          <p:cNvSpPr>
            <a:spLocks noGrp="1"/>
          </p:cNvSpPr>
          <p:nvPr>
            <p:ph sz="half" idx="1"/>
          </p:nvPr>
        </p:nvSpPr>
        <p:spPr>
          <a:xfrm>
            <a:off x="6229351" y="1930400"/>
            <a:ext cx="5181600" cy="4368800"/>
          </a:xfrm>
        </p:spPr>
        <p:txBody>
          <a:bodyPr>
            <a:normAutofit fontScale="92500" lnSpcReduction="10000"/>
          </a:bodyPr>
          <a:lstStyle/>
          <a:p>
            <a:pPr algn="just"/>
            <a:r>
              <a:rPr lang="en-GB" sz="2400" dirty="0">
                <a:effectLst/>
                <a:latin typeface="SabonNextLTPro"/>
              </a:rPr>
              <a:t>Heath was </a:t>
            </a:r>
            <a:r>
              <a:rPr lang="en-GB" sz="2400" dirty="0">
                <a:latin typeface="SabonNextLTPro"/>
              </a:rPr>
              <a:t>fully into</a:t>
            </a:r>
            <a:r>
              <a:rPr lang="en-GB" sz="2400" dirty="0">
                <a:effectLst/>
                <a:latin typeface="SabonNextLTPro"/>
              </a:rPr>
              <a:t> politics since University, but his peculiar skills, taste and reserved lifestyle as a bachelor, did not make him popular. </a:t>
            </a:r>
          </a:p>
          <a:p>
            <a:pPr algn="just"/>
            <a:r>
              <a:rPr lang="en-GB" sz="2400" dirty="0">
                <a:latin typeface="SabonNextLTPro"/>
              </a:rPr>
              <a:t>As a speaker he certainly never even try to emulate Churchill!</a:t>
            </a:r>
          </a:p>
          <a:p>
            <a:pPr algn="just"/>
            <a:r>
              <a:rPr lang="en-GB" sz="2400" dirty="0">
                <a:latin typeface="SabonNextLTPro"/>
              </a:rPr>
              <a:t>D</a:t>
            </a:r>
            <a:r>
              <a:rPr lang="en-GB" sz="2400" dirty="0">
                <a:effectLst/>
                <a:latin typeface="SabonNextLTPro"/>
              </a:rPr>
              <a:t>omestically, hi</a:t>
            </a:r>
            <a:r>
              <a:rPr lang="en-GB" sz="2400" dirty="0">
                <a:latin typeface="SabonNextLTPro"/>
              </a:rPr>
              <a:t>s</a:t>
            </a:r>
            <a:r>
              <a:rPr lang="en-GB" sz="2400" dirty="0">
                <a:effectLst/>
                <a:latin typeface="SabonNextLTPro"/>
              </a:rPr>
              <a:t> tenure as PM was marked by economic disarray.</a:t>
            </a:r>
            <a:endParaRPr lang="en-GB" sz="2400" dirty="0"/>
          </a:p>
          <a:p>
            <a:pPr algn="just"/>
            <a:r>
              <a:rPr lang="en-GB" sz="2400" dirty="0">
                <a:latin typeface="SabonNextLTPro"/>
              </a:rPr>
              <a:t>On Europe however he had a significant pedigree: he</a:t>
            </a:r>
            <a:r>
              <a:rPr lang="en-GB" sz="2400" dirty="0">
                <a:effectLst/>
                <a:latin typeface="SabonNextLTPro"/>
              </a:rPr>
              <a:t> “had been there before”, at the original accession negotiations and since his </a:t>
            </a:r>
            <a:r>
              <a:rPr lang="en-GB" sz="2400" i="1" dirty="0">
                <a:effectLst/>
                <a:latin typeface="SabonNextLTPro"/>
              </a:rPr>
              <a:t>maiden speech </a:t>
            </a:r>
            <a:r>
              <a:rPr lang="en-GB" sz="2400" dirty="0">
                <a:effectLst/>
                <a:latin typeface="SabonNextLTPro"/>
              </a:rPr>
              <a:t>had expressed pro-Europeanist ideas.</a:t>
            </a:r>
            <a:endParaRPr lang="en-GB" sz="2400" dirty="0"/>
          </a:p>
          <a:p>
            <a:endParaRPr lang="en-GB" sz="2400" dirty="0"/>
          </a:p>
          <a:p>
            <a:endParaRPr lang="en-US" dirty="0"/>
          </a:p>
        </p:txBody>
      </p:sp>
      <p:sp>
        <p:nvSpPr>
          <p:cNvPr id="4" name="Content Placeholder 3">
            <a:extLst>
              <a:ext uri="{FF2B5EF4-FFF2-40B4-BE49-F238E27FC236}">
                <a16:creationId xmlns:a16="http://schemas.microsoft.com/office/drawing/2014/main" id="{6F024B22-8B4B-ED25-3882-6260FA50883E}"/>
              </a:ext>
            </a:extLst>
          </p:cNvPr>
          <p:cNvSpPr>
            <a:spLocks noGrp="1"/>
          </p:cNvSpPr>
          <p:nvPr>
            <p:ph sz="half" idx="2"/>
          </p:nvPr>
        </p:nvSpPr>
        <p:spPr>
          <a:xfrm>
            <a:off x="706218" y="1322664"/>
            <a:ext cx="4362445" cy="5217836"/>
          </a:xfrm>
        </p:spPr>
        <p:txBody>
          <a:bodyPr>
            <a:normAutofit fontScale="92500" lnSpcReduction="10000"/>
          </a:bodyPr>
          <a:lstStyle/>
          <a:p>
            <a:pPr algn="just"/>
            <a:r>
              <a:rPr lang="en-GB" sz="2200" dirty="0">
                <a:effectLst/>
                <a:latin typeface="SabonNextLTPro"/>
              </a:rPr>
              <a:t>Contextualisation: During accession negotiations, successive British govern­ments were confronted with </a:t>
            </a:r>
            <a:r>
              <a:rPr lang="en-GB" sz="2200" dirty="0">
                <a:latin typeface="SabonNextLTPro"/>
              </a:rPr>
              <a:t>an </a:t>
            </a:r>
            <a:r>
              <a:rPr lang="en-GB" sz="2200" dirty="0">
                <a:effectLst/>
                <a:latin typeface="SabonNextLTPro"/>
              </a:rPr>
              <a:t> impossible dilemma: </a:t>
            </a:r>
          </a:p>
          <a:p>
            <a:pPr algn="just"/>
            <a:r>
              <a:rPr lang="en-GB" sz="2200" dirty="0">
                <a:effectLst/>
                <a:latin typeface="SabonNextLTPro"/>
              </a:rPr>
              <a:t>making concessions and achieving entry into the Community with the economic benefits they expected to achieve or making no concession at all and continuing to guarantee full national sovereignty and legislative powers </a:t>
            </a:r>
            <a:r>
              <a:rPr lang="en-GB" sz="2200" dirty="0">
                <a:latin typeface="SabonNextLTPro"/>
              </a:rPr>
              <a:t>to the British nation.</a:t>
            </a:r>
            <a:endParaRPr lang="en-GB" sz="2200" dirty="0">
              <a:effectLst/>
              <a:latin typeface="SabonNextLTPro"/>
            </a:endParaRPr>
          </a:p>
          <a:p>
            <a:pPr algn="just"/>
            <a:r>
              <a:rPr lang="en-GB" sz="2200" dirty="0">
                <a:latin typeface="SabonNextLTPro"/>
              </a:rPr>
              <a:t>Two </a:t>
            </a:r>
            <a:r>
              <a:rPr lang="en-GB" sz="2200" dirty="0">
                <a:effectLst/>
                <a:latin typeface="SabonNextLTPro"/>
              </a:rPr>
              <a:t>vetoes by de Gaulle brought to an end the ’63 and ’67 British bids, adding a strong dimension of top-down French national control over the question of British entry, a theme that a very rich traditionalist–revisionist scholarly debate has and is still in the process of reassessing.</a:t>
            </a:r>
            <a:endParaRPr lang="en-GB" sz="2200" dirty="0"/>
          </a:p>
          <a:p>
            <a:endParaRPr lang="en-US" dirty="0"/>
          </a:p>
        </p:txBody>
      </p:sp>
    </p:spTree>
    <p:extLst>
      <p:ext uri="{BB962C8B-B14F-4D97-AF65-F5344CB8AC3E}">
        <p14:creationId xmlns:p14="http://schemas.microsoft.com/office/powerpoint/2010/main" val="3610377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65B9C-A097-2B74-265C-D7C31E5BE2A9}"/>
              </a:ext>
            </a:extLst>
          </p:cNvPr>
          <p:cNvSpPr>
            <a:spLocks noGrp="1"/>
          </p:cNvSpPr>
          <p:nvPr>
            <p:ph type="title"/>
          </p:nvPr>
        </p:nvSpPr>
        <p:spPr>
          <a:xfrm>
            <a:off x="6229351" y="372979"/>
            <a:ext cx="5181600" cy="1036721"/>
          </a:xfrm>
        </p:spPr>
        <p:txBody>
          <a:bodyPr/>
          <a:lstStyle/>
          <a:p>
            <a:r>
              <a:rPr lang="en-US" dirty="0"/>
              <a:t>Persuasion?</a:t>
            </a:r>
          </a:p>
        </p:txBody>
      </p:sp>
      <p:sp>
        <p:nvSpPr>
          <p:cNvPr id="3" name="Content Placeholder 2">
            <a:extLst>
              <a:ext uri="{FF2B5EF4-FFF2-40B4-BE49-F238E27FC236}">
                <a16:creationId xmlns:a16="http://schemas.microsoft.com/office/drawing/2014/main" id="{BFE37990-D0E1-847F-2766-05DF22B396F3}"/>
              </a:ext>
            </a:extLst>
          </p:cNvPr>
          <p:cNvSpPr>
            <a:spLocks noGrp="1"/>
          </p:cNvSpPr>
          <p:nvPr>
            <p:ph sz="half" idx="1"/>
          </p:nvPr>
        </p:nvSpPr>
        <p:spPr>
          <a:xfrm>
            <a:off x="6229351" y="1714500"/>
            <a:ext cx="5181600" cy="4770521"/>
          </a:xfrm>
        </p:spPr>
        <p:txBody>
          <a:bodyPr>
            <a:noAutofit/>
          </a:bodyPr>
          <a:lstStyle/>
          <a:p>
            <a:pPr algn="just"/>
            <a:endParaRPr lang="en-GB" sz="2300" dirty="0">
              <a:latin typeface="SabonNextLTPro"/>
            </a:endParaRPr>
          </a:p>
          <a:p>
            <a:pPr algn="just"/>
            <a:r>
              <a:rPr lang="en-GB" sz="2300" dirty="0">
                <a:latin typeface="SabonNextLTPro"/>
              </a:rPr>
              <a:t>Heath shaped his speech on a pragmatic, not an idealistic (</a:t>
            </a:r>
            <a:r>
              <a:rPr lang="en-GB" sz="2300" dirty="0">
                <a:effectLst/>
                <a:latin typeface="SabonNextLTPro"/>
              </a:rPr>
              <a:t>federalist</a:t>
            </a:r>
            <a:r>
              <a:rPr lang="en-GB" sz="2300" dirty="0">
                <a:latin typeface="SabonNextLTPro"/>
              </a:rPr>
              <a:t> inspired) view of the future, enlarged Europe.</a:t>
            </a:r>
          </a:p>
          <a:p>
            <a:pPr algn="just"/>
            <a:r>
              <a:rPr lang="en-GB" sz="2300" dirty="0">
                <a:effectLst/>
                <a:latin typeface="SabonNextLTPro"/>
              </a:rPr>
              <a:t>He expe</a:t>
            </a:r>
            <a:r>
              <a:rPr lang="en-GB" sz="2300" dirty="0">
                <a:latin typeface="SabonNextLTPro"/>
              </a:rPr>
              <a:t>cted that</a:t>
            </a:r>
            <a:r>
              <a:rPr lang="en-GB" sz="2300" dirty="0">
                <a:effectLst/>
                <a:latin typeface="SabonNextLTPro"/>
              </a:rPr>
              <a:t> the Community would evolve gradually ‘rather like Britain’s own unwritten constitution’.</a:t>
            </a:r>
          </a:p>
          <a:p>
            <a:pPr algn="just"/>
            <a:r>
              <a:rPr lang="en-GB" sz="2300" dirty="0">
                <a:effectLst/>
                <a:latin typeface="SabonNextLTPro"/>
              </a:rPr>
              <a:t> In other words, he envisaged a process of integration progressing by trial and error, punctuated by case-by-case political decision-making, and not mystically </a:t>
            </a:r>
            <a:r>
              <a:rPr lang="en-GB" sz="2300" dirty="0">
                <a:latin typeface="SabonNextLTPro"/>
              </a:rPr>
              <a:t>proceeding</a:t>
            </a:r>
            <a:r>
              <a:rPr lang="en-GB" sz="2300" dirty="0">
                <a:effectLst/>
                <a:latin typeface="SabonNextLTPro"/>
              </a:rPr>
              <a:t> towards a preordained federal </a:t>
            </a:r>
            <a:r>
              <a:rPr lang="en-GB" sz="2300" dirty="0" err="1">
                <a:effectLst/>
                <a:latin typeface="SabonNextLTPro"/>
              </a:rPr>
              <a:t>finalite</a:t>
            </a:r>
            <a:r>
              <a:rPr lang="en-GB" sz="2300" dirty="0">
                <a:effectLst/>
                <a:latin typeface="SabonNextLTPro"/>
              </a:rPr>
              <a:t>́. </a:t>
            </a:r>
            <a:endParaRPr lang="en-GB" sz="2300" dirty="0"/>
          </a:p>
        </p:txBody>
      </p:sp>
      <p:sp>
        <p:nvSpPr>
          <p:cNvPr id="4" name="Content Placeholder 3">
            <a:extLst>
              <a:ext uri="{FF2B5EF4-FFF2-40B4-BE49-F238E27FC236}">
                <a16:creationId xmlns:a16="http://schemas.microsoft.com/office/drawing/2014/main" id="{D1FDF64F-49E4-C558-5F40-B5ABF2114348}"/>
              </a:ext>
            </a:extLst>
          </p:cNvPr>
          <p:cNvSpPr>
            <a:spLocks noGrp="1"/>
          </p:cNvSpPr>
          <p:nvPr>
            <p:ph sz="half" idx="2"/>
          </p:nvPr>
        </p:nvSpPr>
        <p:spPr>
          <a:xfrm>
            <a:off x="634028" y="698501"/>
            <a:ext cx="4362445" cy="5905500"/>
          </a:xfrm>
        </p:spPr>
        <p:txBody>
          <a:bodyPr>
            <a:normAutofit fontScale="25000" lnSpcReduction="20000"/>
          </a:bodyPr>
          <a:lstStyle/>
          <a:p>
            <a:pPr algn="just"/>
            <a:endParaRPr lang="en-GB" sz="5800" dirty="0">
              <a:effectLst/>
              <a:latin typeface="SabonNextLTPro"/>
            </a:endParaRPr>
          </a:p>
          <a:p>
            <a:pPr algn="just"/>
            <a:r>
              <a:rPr lang="en-GB" sz="9200" b="1" dirty="0">
                <a:latin typeface="SabonNextLTPro"/>
              </a:rPr>
              <a:t>Was Heath persuasive? </a:t>
            </a:r>
          </a:p>
          <a:p>
            <a:pPr algn="just"/>
            <a:endParaRPr lang="en-GB" sz="9200" b="1" dirty="0">
              <a:latin typeface="SabonNextLTPro"/>
            </a:endParaRPr>
          </a:p>
          <a:p>
            <a:pPr algn="just"/>
            <a:r>
              <a:rPr lang="en-GB" sz="9200" dirty="0">
                <a:latin typeface="SabonNextLTPro"/>
              </a:rPr>
              <a:t>The</a:t>
            </a:r>
            <a:r>
              <a:rPr lang="en-GB" sz="9200" dirty="0">
                <a:effectLst/>
                <a:latin typeface="SabonNextLTPro"/>
              </a:rPr>
              <a:t> main key to unlock this speech  is that it played on common denominators not on differences. </a:t>
            </a:r>
          </a:p>
          <a:p>
            <a:pPr algn="just"/>
            <a:r>
              <a:rPr lang="en-GB" sz="9200" dirty="0">
                <a:effectLst/>
                <a:latin typeface="SabonNextLTPro"/>
              </a:rPr>
              <a:t> “the sustained and dedicated work of many peo­ple. Their efforts were essential to the success which we are celebrating” </a:t>
            </a:r>
          </a:p>
          <a:p>
            <a:pPr algn="just"/>
            <a:r>
              <a:rPr lang="en-GB" sz="9200" dirty="0">
                <a:effectLst/>
                <a:latin typeface="SabonNextLTPro"/>
              </a:rPr>
              <a:t>“all who have laboured in this great enterprise—not only to those who have negotiated, Ministers and officials, together with the members of the Commission who have contributed so much, but to all who, in their many different ways, have supported and advanced the idea of a united Europe”</a:t>
            </a:r>
          </a:p>
          <a:p>
            <a:endParaRPr lang="en-GB" sz="9200" dirty="0"/>
          </a:p>
          <a:p>
            <a:endParaRPr lang="en-GB" sz="5800" dirty="0"/>
          </a:p>
          <a:p>
            <a:endParaRPr lang="en-US" dirty="0"/>
          </a:p>
        </p:txBody>
      </p:sp>
    </p:spTree>
    <p:extLst>
      <p:ext uri="{BB962C8B-B14F-4D97-AF65-F5344CB8AC3E}">
        <p14:creationId xmlns:p14="http://schemas.microsoft.com/office/powerpoint/2010/main" val="935111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69F86-F419-01DF-B17D-A375689D20BB}"/>
              </a:ext>
            </a:extLst>
          </p:cNvPr>
          <p:cNvSpPr>
            <a:spLocks noGrp="1"/>
          </p:cNvSpPr>
          <p:nvPr>
            <p:ph type="title"/>
          </p:nvPr>
        </p:nvSpPr>
        <p:spPr>
          <a:xfrm>
            <a:off x="6229351" y="203201"/>
            <a:ext cx="5181600" cy="1244599"/>
          </a:xfrm>
        </p:spPr>
        <p:txBody>
          <a:bodyPr>
            <a:normAutofit fontScale="90000"/>
          </a:bodyPr>
          <a:lstStyle/>
          <a:p>
            <a:r>
              <a:rPr lang="en-US" dirty="0"/>
              <a:t>Effectiveness: Strong signal/the language</a:t>
            </a:r>
          </a:p>
        </p:txBody>
      </p:sp>
      <p:sp>
        <p:nvSpPr>
          <p:cNvPr id="3" name="Content Placeholder 2">
            <a:extLst>
              <a:ext uri="{FF2B5EF4-FFF2-40B4-BE49-F238E27FC236}">
                <a16:creationId xmlns:a16="http://schemas.microsoft.com/office/drawing/2014/main" id="{6E21837F-7C10-F21E-A995-81347C26E039}"/>
              </a:ext>
            </a:extLst>
          </p:cNvPr>
          <p:cNvSpPr>
            <a:spLocks noGrp="1"/>
          </p:cNvSpPr>
          <p:nvPr>
            <p:ph sz="half" idx="1"/>
          </p:nvPr>
        </p:nvSpPr>
        <p:spPr>
          <a:xfrm>
            <a:off x="6229351" y="1854200"/>
            <a:ext cx="5181600" cy="4162288"/>
          </a:xfrm>
        </p:spPr>
        <p:txBody>
          <a:bodyPr>
            <a:normAutofit fontScale="77500" lnSpcReduction="20000"/>
          </a:bodyPr>
          <a:lstStyle/>
          <a:p>
            <a:pPr algn="just"/>
            <a:endParaRPr lang="en-GB" sz="3100" dirty="0">
              <a:latin typeface="SabonNextLTPro"/>
            </a:endParaRPr>
          </a:p>
          <a:p>
            <a:pPr algn="just"/>
            <a:r>
              <a:rPr lang="en-GB" sz="3100" dirty="0">
                <a:latin typeface="SabonNextLTPro"/>
              </a:rPr>
              <a:t>Previously, at</a:t>
            </a:r>
            <a:r>
              <a:rPr lang="en-GB" sz="3100" dirty="0">
                <a:effectLst/>
                <a:latin typeface="SabonNextLTPro"/>
              </a:rPr>
              <a:t> the House of Commons’ debate on the decision to join the European Community, Heath argued that this was a </a:t>
            </a:r>
            <a:r>
              <a:rPr lang="en-GB" sz="3100" b="1" dirty="0">
                <a:effectLst/>
                <a:latin typeface="SabonNextLTPro"/>
              </a:rPr>
              <a:t>once-in-a-lifetime decision</a:t>
            </a:r>
            <a:r>
              <a:rPr lang="en-GB" sz="3100" dirty="0">
                <a:effectLst/>
                <a:latin typeface="SabonNextLTPro"/>
              </a:rPr>
              <a:t>: “Tonight, the world is similarly watching Westminster, waiting to see whether we are going to decide that Western Europe should now move along the path to real unity—or whether the British Parliament, now given the choice, not for the first time but probably for the last time for many years to come, will reject the chance of creating a united Europe” </a:t>
            </a:r>
            <a:endParaRPr lang="en-GB" sz="3100" dirty="0"/>
          </a:p>
          <a:p>
            <a:endParaRPr lang="en-US" dirty="0"/>
          </a:p>
        </p:txBody>
      </p:sp>
      <p:sp>
        <p:nvSpPr>
          <p:cNvPr id="4" name="Content Placeholder 3">
            <a:extLst>
              <a:ext uri="{FF2B5EF4-FFF2-40B4-BE49-F238E27FC236}">
                <a16:creationId xmlns:a16="http://schemas.microsoft.com/office/drawing/2014/main" id="{EB896625-DAFD-348B-E640-EA3DAFB7D480}"/>
              </a:ext>
            </a:extLst>
          </p:cNvPr>
          <p:cNvSpPr>
            <a:spLocks noGrp="1"/>
          </p:cNvSpPr>
          <p:nvPr>
            <p:ph sz="half" idx="2"/>
          </p:nvPr>
        </p:nvSpPr>
        <p:spPr/>
        <p:txBody>
          <a:bodyPr>
            <a:normAutofit fontScale="77500" lnSpcReduction="20000"/>
          </a:bodyPr>
          <a:lstStyle/>
          <a:p>
            <a:pPr algn="just"/>
            <a:r>
              <a:rPr lang="en-GB" sz="3200" dirty="0">
                <a:effectLst/>
                <a:latin typeface="Times New Roman" panose="02020603050405020304" pitchFamily="18" charset="0"/>
              </a:rPr>
              <a:t>He meant to give a strong signal:  Britain had chosen, willingly, to be part of a common, shared European enterprise. </a:t>
            </a:r>
          </a:p>
          <a:p>
            <a:pPr algn="just"/>
            <a:r>
              <a:rPr lang="en-GB" sz="3200" dirty="0">
                <a:latin typeface="Times New Roman" panose="02020603050405020304" pitchFamily="18" charset="0"/>
              </a:rPr>
              <a:t>He built on his credibility in having chosen a </a:t>
            </a:r>
            <a:r>
              <a:rPr lang="en-GB" sz="3200" dirty="0">
                <a:effectLst/>
                <a:latin typeface="Times New Roman" panose="02020603050405020304" pitchFamily="18" charset="0"/>
              </a:rPr>
              <a:t>pro-European po</a:t>
            </a:r>
            <a:r>
              <a:rPr lang="en-GB" sz="3200" dirty="0">
                <a:latin typeface="Times New Roman" panose="02020603050405020304" pitchFamily="18" charset="0"/>
              </a:rPr>
              <a:t>litical position</a:t>
            </a:r>
            <a:r>
              <a:rPr lang="en-GB" sz="3200" dirty="0">
                <a:effectLst/>
                <a:latin typeface="Times New Roman" panose="02020603050405020304" pitchFamily="18" charset="0"/>
              </a:rPr>
              <a:t> since his maiden speech in the House of Commons on 26 June of 1950, when he spoke in favour of the Schuman Plan.</a:t>
            </a:r>
          </a:p>
          <a:p>
            <a:pPr algn="just"/>
            <a:r>
              <a:rPr lang="en-GB" sz="3200" dirty="0">
                <a:latin typeface="Times New Roman" panose="02020603050405020304" pitchFamily="18" charset="0"/>
              </a:rPr>
              <a:t>His </a:t>
            </a:r>
            <a:r>
              <a:rPr lang="en-GB" sz="3200" dirty="0" err="1">
                <a:latin typeface="Times New Roman" panose="02020603050405020304" pitchFamily="18" charset="0"/>
              </a:rPr>
              <a:t>rethoric</a:t>
            </a:r>
            <a:r>
              <a:rPr lang="en-GB" sz="3200" dirty="0">
                <a:latin typeface="Times New Roman" panose="02020603050405020304" pitchFamily="18" charset="0"/>
              </a:rPr>
              <a:t>  included “Europeanist” words and concepts</a:t>
            </a:r>
          </a:p>
          <a:p>
            <a:endParaRPr lang="en-US" dirty="0"/>
          </a:p>
        </p:txBody>
      </p:sp>
    </p:spTree>
    <p:extLst>
      <p:ext uri="{BB962C8B-B14F-4D97-AF65-F5344CB8AC3E}">
        <p14:creationId xmlns:p14="http://schemas.microsoft.com/office/powerpoint/2010/main" val="979938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2DD39-F4DC-FC88-2236-176597F0B6EC}"/>
              </a:ext>
            </a:extLst>
          </p:cNvPr>
          <p:cNvSpPr>
            <a:spLocks noGrp="1"/>
          </p:cNvSpPr>
          <p:nvPr>
            <p:ph type="title"/>
          </p:nvPr>
        </p:nvSpPr>
        <p:spPr/>
        <p:txBody>
          <a:bodyPr>
            <a:normAutofit fontScale="90000"/>
          </a:bodyPr>
          <a:lstStyle/>
          <a:p>
            <a:r>
              <a:rPr lang="en-US" dirty="0"/>
              <a:t>A narrative of accession: </a:t>
            </a:r>
            <a:r>
              <a:rPr lang="en-US" dirty="0" err="1"/>
              <a:t>rethoric</a:t>
            </a:r>
            <a:r>
              <a:rPr lang="en-US" dirty="0"/>
              <a:t>?</a:t>
            </a:r>
          </a:p>
        </p:txBody>
      </p:sp>
      <p:sp>
        <p:nvSpPr>
          <p:cNvPr id="3" name="Content Placeholder 2">
            <a:extLst>
              <a:ext uri="{FF2B5EF4-FFF2-40B4-BE49-F238E27FC236}">
                <a16:creationId xmlns:a16="http://schemas.microsoft.com/office/drawing/2014/main" id="{F7793EAD-35D7-0080-E9CF-4F1EA25EA16C}"/>
              </a:ext>
            </a:extLst>
          </p:cNvPr>
          <p:cNvSpPr>
            <a:spLocks noGrp="1"/>
          </p:cNvSpPr>
          <p:nvPr>
            <p:ph sz="half" idx="1"/>
          </p:nvPr>
        </p:nvSpPr>
        <p:spPr>
          <a:xfrm>
            <a:off x="6229351" y="2565401"/>
            <a:ext cx="5181600" cy="3721100"/>
          </a:xfrm>
        </p:spPr>
        <p:txBody>
          <a:bodyPr>
            <a:normAutofit lnSpcReduction="10000"/>
          </a:bodyPr>
          <a:lstStyle/>
          <a:p>
            <a:pPr algn="just"/>
            <a:r>
              <a:rPr lang="en-GB" sz="2300" dirty="0">
                <a:effectLst/>
                <a:latin typeface="SabonNextLTPro"/>
              </a:rPr>
              <a:t>This occasion, among many others, shows how Heath created a ‘narra­tive’ of accession</a:t>
            </a:r>
            <a:r>
              <a:rPr lang="en-GB" sz="2300" b="1" dirty="0">
                <a:effectLst/>
                <a:latin typeface="SabonNextLTPro"/>
              </a:rPr>
              <a:t>, a frame </a:t>
            </a:r>
            <a:r>
              <a:rPr lang="en-GB" sz="2300" dirty="0">
                <a:effectLst/>
                <a:latin typeface="SabonNextLTPro"/>
              </a:rPr>
              <a:t>that </a:t>
            </a:r>
            <a:r>
              <a:rPr lang="en-GB" sz="2300" dirty="0">
                <a:latin typeface="SabonNextLTPro"/>
              </a:rPr>
              <a:t>included and</a:t>
            </a:r>
            <a:r>
              <a:rPr lang="en-GB" sz="2300" dirty="0">
                <a:effectLst/>
                <a:latin typeface="SabonNextLTPro"/>
              </a:rPr>
              <a:t> promoted his convictions on the future role of Britain in Europe. </a:t>
            </a:r>
          </a:p>
          <a:p>
            <a:pPr algn="just"/>
            <a:r>
              <a:rPr lang="en-GB" sz="2300" dirty="0">
                <a:latin typeface="SabonNextLTPro"/>
              </a:rPr>
              <a:t>IN THIS CASE FRAMING (SPINNING?) IS MORE IMPORTANT THAN BEING ABLE TO MAKE USE OF AN EFFECTIVE RETHORIC  </a:t>
            </a:r>
          </a:p>
          <a:p>
            <a:pPr algn="just"/>
            <a:r>
              <a:rPr lang="en-GB" sz="2300" dirty="0">
                <a:latin typeface="SabonNextLTPro"/>
              </a:rPr>
              <a:t>He proposed an unusual blend of Europeanism and preservation of national sovereignty. </a:t>
            </a:r>
            <a:endParaRPr lang="en-GB" sz="2300" dirty="0"/>
          </a:p>
          <a:p>
            <a:endParaRPr lang="en-US" dirty="0"/>
          </a:p>
        </p:txBody>
      </p:sp>
      <p:sp>
        <p:nvSpPr>
          <p:cNvPr id="4" name="Content Placeholder 3">
            <a:extLst>
              <a:ext uri="{FF2B5EF4-FFF2-40B4-BE49-F238E27FC236}">
                <a16:creationId xmlns:a16="http://schemas.microsoft.com/office/drawing/2014/main" id="{5BA316E1-05CF-7D87-2F17-FD55E0BAFCAA}"/>
              </a:ext>
            </a:extLst>
          </p:cNvPr>
          <p:cNvSpPr>
            <a:spLocks noGrp="1"/>
          </p:cNvSpPr>
          <p:nvPr>
            <p:ph sz="half" idx="2"/>
          </p:nvPr>
        </p:nvSpPr>
        <p:spPr/>
        <p:txBody>
          <a:bodyPr>
            <a:normAutofit lnSpcReduction="10000"/>
          </a:bodyPr>
          <a:lstStyle/>
          <a:p>
            <a:pPr algn="just"/>
            <a:r>
              <a:rPr lang="en-US" dirty="0"/>
              <a:t>To support entry in the EEC HE HAD TO PROVIDE DIFFERENTE FRAMES: </a:t>
            </a:r>
          </a:p>
          <a:p>
            <a:pPr algn="just"/>
            <a:endParaRPr lang="en-US" dirty="0"/>
          </a:p>
          <a:p>
            <a:pPr algn="just"/>
            <a:r>
              <a:rPr lang="en-US" dirty="0"/>
              <a:t>a) At home in the UK Parliament he dealt with an anti-Europeanist audience.  </a:t>
            </a:r>
          </a:p>
          <a:p>
            <a:pPr algn="just"/>
            <a:r>
              <a:rPr lang="en-US" dirty="0"/>
              <a:t>b) At the accession ceremony he spoke at the heart of integrationist Europe.   </a:t>
            </a:r>
          </a:p>
        </p:txBody>
      </p:sp>
    </p:spTree>
    <p:extLst>
      <p:ext uri="{BB962C8B-B14F-4D97-AF65-F5344CB8AC3E}">
        <p14:creationId xmlns:p14="http://schemas.microsoft.com/office/powerpoint/2010/main" val="3523993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B18D2-2010-B28B-0520-11EC3B6966EF}"/>
              </a:ext>
            </a:extLst>
          </p:cNvPr>
          <p:cNvSpPr>
            <a:spLocks noGrp="1"/>
          </p:cNvSpPr>
          <p:nvPr>
            <p:ph type="title"/>
          </p:nvPr>
        </p:nvSpPr>
        <p:spPr/>
        <p:txBody>
          <a:bodyPr>
            <a:normAutofit fontScale="90000"/>
          </a:bodyPr>
          <a:lstStyle/>
          <a:p>
            <a:r>
              <a:rPr lang="en-US" sz="3300" dirty="0"/>
              <a:t>How to convey a special form of Europeanism: the arguments</a:t>
            </a:r>
          </a:p>
        </p:txBody>
      </p:sp>
      <p:sp>
        <p:nvSpPr>
          <p:cNvPr id="3" name="Content Placeholder 2">
            <a:extLst>
              <a:ext uri="{FF2B5EF4-FFF2-40B4-BE49-F238E27FC236}">
                <a16:creationId xmlns:a16="http://schemas.microsoft.com/office/drawing/2014/main" id="{D60EA673-FFC2-B511-D49D-8B0A281326A1}"/>
              </a:ext>
            </a:extLst>
          </p:cNvPr>
          <p:cNvSpPr>
            <a:spLocks noGrp="1"/>
          </p:cNvSpPr>
          <p:nvPr>
            <p:ph sz="half" idx="1"/>
          </p:nvPr>
        </p:nvSpPr>
        <p:spPr/>
        <p:txBody>
          <a:bodyPr>
            <a:normAutofit fontScale="92500" lnSpcReduction="10000"/>
          </a:bodyPr>
          <a:lstStyle/>
          <a:p>
            <a:endParaRPr lang="en-US" sz="3000" dirty="0"/>
          </a:p>
          <a:p>
            <a:r>
              <a:rPr lang="en-US" sz="3000" dirty="0"/>
              <a:t>Reciprocity and pragmatism</a:t>
            </a:r>
          </a:p>
          <a:p>
            <a:endParaRPr lang="en-US" sz="3000" dirty="0"/>
          </a:p>
          <a:p>
            <a:r>
              <a:rPr lang="en-US" sz="3000" dirty="0"/>
              <a:t>Not to be afraid of sounding like a continental Europeanist …</a:t>
            </a:r>
          </a:p>
          <a:p>
            <a:r>
              <a:rPr lang="en-GB" sz="1800" dirty="0">
                <a:effectLst/>
                <a:latin typeface="SabonNextLTPro"/>
              </a:rPr>
              <a:t> </a:t>
            </a:r>
            <a:endParaRPr lang="en-GB" dirty="0"/>
          </a:p>
          <a:p>
            <a:endParaRPr lang="en-GB" dirty="0"/>
          </a:p>
          <a:p>
            <a:endParaRPr lang="en-US" dirty="0"/>
          </a:p>
          <a:p>
            <a:endParaRPr lang="en-US" dirty="0"/>
          </a:p>
        </p:txBody>
      </p:sp>
      <p:sp>
        <p:nvSpPr>
          <p:cNvPr id="4" name="Content Placeholder 3">
            <a:extLst>
              <a:ext uri="{FF2B5EF4-FFF2-40B4-BE49-F238E27FC236}">
                <a16:creationId xmlns:a16="http://schemas.microsoft.com/office/drawing/2014/main" id="{DB3E7A36-301D-0BA7-7074-0CDB29D94260}"/>
              </a:ext>
            </a:extLst>
          </p:cNvPr>
          <p:cNvSpPr>
            <a:spLocks noGrp="1"/>
          </p:cNvSpPr>
          <p:nvPr>
            <p:ph sz="half" idx="2"/>
          </p:nvPr>
        </p:nvSpPr>
        <p:spPr>
          <a:xfrm>
            <a:off x="706218" y="1322664"/>
            <a:ext cx="4362445" cy="5281336"/>
          </a:xfrm>
        </p:spPr>
        <p:txBody>
          <a:bodyPr>
            <a:normAutofit fontScale="92500" lnSpcReduction="10000"/>
          </a:bodyPr>
          <a:lstStyle/>
          <a:p>
            <a:pPr algn="just"/>
            <a:r>
              <a:rPr lang="en-GB" sz="2400" dirty="0">
                <a:latin typeface="SabonNextLTPro"/>
              </a:rPr>
              <a:t>Heath</a:t>
            </a:r>
            <a:r>
              <a:rPr lang="en-GB" sz="2400" dirty="0">
                <a:effectLst/>
                <a:latin typeface="SabonNextLTPro"/>
              </a:rPr>
              <a:t> combined a sincerely felt Europeanism and an equally open denial that the future design of integration should be preordained: </a:t>
            </a:r>
            <a:endParaRPr lang="en-GB" sz="2400" dirty="0"/>
          </a:p>
          <a:p>
            <a:pPr marL="285750" indent="-285750" algn="just">
              <a:buFontTx/>
              <a:buChar char="-"/>
            </a:pPr>
            <a:r>
              <a:rPr lang="en-GB" sz="2400" dirty="0">
                <a:effectLst/>
                <a:latin typeface="SabonNextLTPro"/>
              </a:rPr>
              <a:t>His mantra: sovereignty would not be affected in a dramatic way by joining the EEC - Britain had already pooled her sovereignty in NATO, the United Nations Organisation (UNO), the General Agreement on Tariff and Trade (GATT) and the WEU. </a:t>
            </a:r>
          </a:p>
          <a:p>
            <a:pPr marL="285750" indent="-285750" algn="just">
              <a:buFontTx/>
              <a:buChar char="-"/>
            </a:pPr>
            <a:r>
              <a:rPr lang="en-GB" sz="2400" dirty="0">
                <a:effectLst/>
                <a:latin typeface="SabonNextLTPro"/>
              </a:rPr>
              <a:t>EEC membership would be no different in creating legal obligations only in the fields covered by the treaty of accession. </a:t>
            </a:r>
            <a:endParaRPr lang="en-GB" sz="2400" dirty="0"/>
          </a:p>
          <a:p>
            <a:endParaRPr lang="en-US" dirty="0"/>
          </a:p>
        </p:txBody>
      </p:sp>
    </p:spTree>
    <p:extLst>
      <p:ext uri="{BB962C8B-B14F-4D97-AF65-F5344CB8AC3E}">
        <p14:creationId xmlns:p14="http://schemas.microsoft.com/office/powerpoint/2010/main" val="1589565645"/>
      </p:ext>
    </p:extLst>
  </p:cSld>
  <p:clrMapOvr>
    <a:masterClrMapping/>
  </p:clrMapOvr>
</p:sld>
</file>

<file path=ppt/theme/theme1.xml><?xml version="1.0" encoding="utf-8"?>
<a:theme xmlns:a="http://schemas.openxmlformats.org/drawingml/2006/main" name="Thème Office">
  <a:themeElements>
    <a:clrScheme name="EC2U">
      <a:dk1>
        <a:srgbClr val="162372"/>
      </a:dk1>
      <a:lt1>
        <a:sysClr val="window" lastClr="FFFFFF"/>
      </a:lt1>
      <a:dk2>
        <a:srgbClr val="162372"/>
      </a:dk2>
      <a:lt2>
        <a:srgbClr val="FFFFFF"/>
      </a:lt2>
      <a:accent1>
        <a:srgbClr val="162372"/>
      </a:accent1>
      <a:accent2>
        <a:srgbClr val="0070C0"/>
      </a:accent2>
      <a:accent3>
        <a:srgbClr val="D9E2F3"/>
      </a:accent3>
      <a:accent4>
        <a:srgbClr val="FFC000"/>
      </a:accent4>
      <a:accent5>
        <a:srgbClr val="FEE599"/>
      </a:accent5>
      <a:accent6>
        <a:srgbClr val="525252"/>
      </a:accent6>
      <a:hlink>
        <a:srgbClr val="162372"/>
      </a:hlink>
      <a:folHlink>
        <a:srgbClr val="954F72"/>
      </a:folHlink>
    </a:clrScheme>
    <a:fontScheme name="EC2U">
      <a:majorFont>
        <a:latin typeface="Poppins"/>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2912</TotalTime>
  <Words>1826</Words>
  <Application>Microsoft Macintosh PowerPoint</Application>
  <PresentationFormat>Widescreen</PresentationFormat>
  <Paragraphs>108</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Poppins</vt:lpstr>
      <vt:lpstr>SabonNextLTPro</vt:lpstr>
      <vt:lpstr>Times New Roman</vt:lpstr>
      <vt:lpstr>Tw Cen MT</vt:lpstr>
      <vt:lpstr>Thème Office</vt:lpstr>
      <vt:lpstr>The European Campus of City-Universities</vt:lpstr>
      <vt:lpstr>TASK</vt:lpstr>
      <vt:lpstr>2 PM : W. Churchill – E. Heath</vt:lpstr>
      <vt:lpstr>Edward Heath 22 January 1972 </vt:lpstr>
      <vt:lpstr>The background and expertise</vt:lpstr>
      <vt:lpstr>Persuasion?</vt:lpstr>
      <vt:lpstr>Effectiveness: Strong signal/the language</vt:lpstr>
      <vt:lpstr>A narrative of accession: rethoric?</vt:lpstr>
      <vt:lpstr>How to convey a special form of Europeanism: the arguments</vt:lpstr>
      <vt:lpstr>Imagination</vt:lpstr>
      <vt:lpstr>Trial and error to get to third Europe</vt:lpstr>
      <vt:lpstr> Not ‘standing alone’ in and outside Europe</vt:lpstr>
      <vt:lpstr>Third, new Europe</vt:lpstr>
      <vt:lpstr>To debate/to reflect</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UP</dc:creator>
  <cp:lastModifiedBy>ILARIA POGGIOLINI</cp:lastModifiedBy>
  <cp:revision>125</cp:revision>
  <dcterms:created xsi:type="dcterms:W3CDTF">2021-01-27T10:18:04Z</dcterms:created>
  <dcterms:modified xsi:type="dcterms:W3CDTF">2025-10-23T17:17:13Z</dcterms:modified>
</cp:coreProperties>
</file>