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7" r:id="rId1"/>
  </p:sldMasterIdLst>
  <p:notesMasterIdLst>
    <p:notesMasterId r:id="rId52"/>
  </p:notesMasterIdLst>
  <p:sldIdLst>
    <p:sldId id="579" r:id="rId2"/>
    <p:sldId id="580" r:id="rId3"/>
    <p:sldId id="581" r:id="rId4"/>
    <p:sldId id="582" r:id="rId5"/>
    <p:sldId id="583" r:id="rId6"/>
    <p:sldId id="584" r:id="rId7"/>
    <p:sldId id="585" r:id="rId8"/>
    <p:sldId id="586" r:id="rId9"/>
    <p:sldId id="587" r:id="rId10"/>
    <p:sldId id="588" r:id="rId11"/>
    <p:sldId id="589" r:id="rId12"/>
    <p:sldId id="590" r:id="rId13"/>
    <p:sldId id="591" r:id="rId14"/>
    <p:sldId id="592" r:id="rId15"/>
    <p:sldId id="593" r:id="rId16"/>
    <p:sldId id="594" r:id="rId17"/>
    <p:sldId id="595" r:id="rId18"/>
    <p:sldId id="596" r:id="rId19"/>
    <p:sldId id="597" r:id="rId20"/>
    <p:sldId id="598" r:id="rId21"/>
    <p:sldId id="599" r:id="rId22"/>
    <p:sldId id="600" r:id="rId23"/>
    <p:sldId id="601" r:id="rId24"/>
    <p:sldId id="602" r:id="rId25"/>
    <p:sldId id="603" r:id="rId26"/>
    <p:sldId id="604" r:id="rId27"/>
    <p:sldId id="605" r:id="rId28"/>
    <p:sldId id="606" r:id="rId29"/>
    <p:sldId id="607" r:id="rId30"/>
    <p:sldId id="608" r:id="rId31"/>
    <p:sldId id="609" r:id="rId32"/>
    <p:sldId id="570" r:id="rId33"/>
    <p:sldId id="610" r:id="rId34"/>
    <p:sldId id="611" r:id="rId35"/>
    <p:sldId id="571" r:id="rId36"/>
    <p:sldId id="572" r:id="rId37"/>
    <p:sldId id="573" r:id="rId38"/>
    <p:sldId id="574" r:id="rId39"/>
    <p:sldId id="576" r:id="rId40"/>
    <p:sldId id="564" r:id="rId41"/>
    <p:sldId id="577" r:id="rId42"/>
    <p:sldId id="568" r:id="rId43"/>
    <p:sldId id="565" r:id="rId44"/>
    <p:sldId id="472" r:id="rId45"/>
    <p:sldId id="567" r:id="rId46"/>
    <p:sldId id="556" r:id="rId47"/>
    <p:sldId id="455" r:id="rId48"/>
    <p:sldId id="468" r:id="rId49"/>
    <p:sldId id="404" r:id="rId50"/>
    <p:sldId id="440" r:id="rId51"/>
  </p:sldIdLst>
  <p:sldSz cx="9144000" cy="5143500" type="screen16x9"/>
  <p:notesSz cx="6858000" cy="9144000"/>
  <p:defaultTextStyle>
    <a:defPPr>
      <a:defRPr lang="de-DE"/>
    </a:defPPr>
    <a:lvl1pPr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5pPr>
    <a:lvl6pPr marL="2286000" algn="l" defTabSz="914400" rtl="0" eaLnBrk="1" latinLnBrk="0" hangingPunct="1">
      <a:defRPr kern="1200">
        <a:solidFill>
          <a:schemeClr val="tx1"/>
        </a:solidFill>
        <a:latin typeface="Verdana" panose="020B0604030504040204" pitchFamily="34" charset="0"/>
        <a:ea typeface="+mn-ea"/>
        <a:cs typeface="+mn-cs"/>
      </a:defRPr>
    </a:lvl6pPr>
    <a:lvl7pPr marL="2743200" algn="l" defTabSz="914400" rtl="0" eaLnBrk="1" latinLnBrk="0" hangingPunct="1">
      <a:defRPr kern="1200">
        <a:solidFill>
          <a:schemeClr val="tx1"/>
        </a:solidFill>
        <a:latin typeface="Verdana" panose="020B0604030504040204" pitchFamily="34" charset="0"/>
        <a:ea typeface="+mn-ea"/>
        <a:cs typeface="+mn-cs"/>
      </a:defRPr>
    </a:lvl7pPr>
    <a:lvl8pPr marL="3200400" algn="l" defTabSz="914400" rtl="0" eaLnBrk="1" latinLnBrk="0" hangingPunct="1">
      <a:defRPr kern="1200">
        <a:solidFill>
          <a:schemeClr val="tx1"/>
        </a:solidFill>
        <a:latin typeface="Verdana" panose="020B0604030504040204" pitchFamily="34" charset="0"/>
        <a:ea typeface="+mn-ea"/>
        <a:cs typeface="+mn-cs"/>
      </a:defRPr>
    </a:lvl8pPr>
    <a:lvl9pPr marL="3657600" algn="l" defTabSz="914400" rtl="0" eaLnBrk="1" latinLnBrk="0" hangingPunct="1">
      <a:defRPr kern="1200">
        <a:solidFill>
          <a:schemeClr val="tx1"/>
        </a:solidFill>
        <a:latin typeface="Verdana" panose="020B060403050404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5647">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rof. Dr. Anne-Marie Grundmeier" initials="" lastIdx="6" clrIdx="0"/>
  <p:cmAuthor id="2" name="Anne-Marie Grundmeier" initials="" lastIdx="76" clrIdx="1"/>
  <p:cmAuthor id="3" name="Unbekannter Benutzer1" initials="Unbekannter Benutzer1" lastIdx="36"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411" autoAdjust="0"/>
    <p:restoredTop sz="76280" autoAdjust="0"/>
  </p:normalViewPr>
  <p:slideViewPr>
    <p:cSldViewPr>
      <p:cViewPr varScale="1">
        <p:scale>
          <a:sx n="110" d="100"/>
          <a:sy n="110" d="100"/>
        </p:scale>
        <p:origin x="1230" y="96"/>
      </p:cViewPr>
      <p:guideLst>
        <p:guide orient="horz" pos="1620"/>
        <p:guide pos="5647"/>
      </p:guideLst>
    </p:cSldViewPr>
  </p:slideViewPr>
  <p:outlineViewPr>
    <p:cViewPr>
      <p:scale>
        <a:sx n="33" d="100"/>
        <a:sy n="33" d="100"/>
      </p:scale>
      <p:origin x="0" y="-64568"/>
    </p:cViewPr>
  </p:outlineViewPr>
  <p:notesTextViewPr>
    <p:cViewPr>
      <p:scale>
        <a:sx n="100" d="100"/>
        <a:sy n="100" d="100"/>
      </p:scale>
      <p:origin x="0" y="0"/>
    </p:cViewPr>
  </p:notesTextViewPr>
  <p:sorterViewPr>
    <p:cViewPr>
      <p:scale>
        <a:sx n="1" d="1"/>
        <a:sy n="1" d="1"/>
      </p:scale>
      <p:origin x="0" y="0"/>
    </p:cViewPr>
  </p:sorterViewPr>
  <p:notesViewPr>
    <p:cSldViewPr>
      <p:cViewPr varScale="1">
        <p:scale>
          <a:sx n="124" d="100"/>
          <a:sy n="124" d="100"/>
        </p:scale>
        <p:origin x="4016"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4E0F62-9D3A-4D47-8F8D-2DAD54B20C91}" type="doc">
      <dgm:prSet loTypeId="urn:microsoft.com/office/officeart/2005/8/layout/cycle8" loCatId="cycle" qsTypeId="urn:microsoft.com/office/officeart/2005/8/quickstyle/simple4" qsCatId="simple" csTypeId="urn:microsoft.com/office/officeart/2005/8/colors/accent0_3" csCatId="mainScheme" phldr="1"/>
      <dgm:spPr/>
    </dgm:pt>
    <dgm:pt modelId="{412AFC7C-3DDC-469E-A51A-DD0581E3356E}">
      <dgm:prSet phldrT="[Text]"/>
      <dgm:spPr/>
      <dgm:t>
        <a:bodyPr/>
        <a:lstStyle/>
        <a:p>
          <a:pPr algn="ctr"/>
          <a:r>
            <a:rPr lang="de-DE" dirty="0"/>
            <a:t>Sustainable Textile  Technologies and Fashion</a:t>
          </a:r>
        </a:p>
      </dgm:t>
    </dgm:pt>
    <dgm:pt modelId="{9437CB67-8BF8-4D9A-9822-547858E86C24}" type="parTrans" cxnId="{ACB608F9-F93E-439B-B495-F89B784EAEC3}">
      <dgm:prSet/>
      <dgm:spPr/>
      <dgm:t>
        <a:bodyPr/>
        <a:lstStyle/>
        <a:p>
          <a:pPr algn="ctr"/>
          <a:endParaRPr lang="de-DE"/>
        </a:p>
      </dgm:t>
    </dgm:pt>
    <dgm:pt modelId="{D3A841A3-7935-477C-ADCA-00D3D85FA8CB}" type="sibTrans" cxnId="{ACB608F9-F93E-439B-B495-F89B784EAEC3}">
      <dgm:prSet/>
      <dgm:spPr/>
      <dgm:t>
        <a:bodyPr/>
        <a:lstStyle/>
        <a:p>
          <a:pPr algn="ctr"/>
          <a:endParaRPr lang="de-DE"/>
        </a:p>
      </dgm:t>
    </dgm:pt>
    <dgm:pt modelId="{0FF807E9-6D32-47A8-A817-2DEE5436F4D6}">
      <dgm:prSet phldrT="[Text]"/>
      <dgm:spPr/>
      <dgm:t>
        <a:bodyPr/>
        <a:lstStyle/>
        <a:p>
          <a:pPr algn="ctr"/>
          <a:r>
            <a:rPr lang="de-DE" dirty="0"/>
            <a:t>Sustainability and Entrepreneurship</a:t>
          </a:r>
        </a:p>
      </dgm:t>
    </dgm:pt>
    <dgm:pt modelId="{775B9825-919F-4539-8CC4-F89A87C510D5}" type="parTrans" cxnId="{3A42D571-117F-4E6C-8359-C87F0AEBF6DD}">
      <dgm:prSet/>
      <dgm:spPr/>
      <dgm:t>
        <a:bodyPr/>
        <a:lstStyle/>
        <a:p>
          <a:pPr algn="ctr"/>
          <a:endParaRPr lang="de-DE"/>
        </a:p>
      </dgm:t>
    </dgm:pt>
    <dgm:pt modelId="{4A0751A7-360A-4C37-B57E-0E6E59C08135}" type="sibTrans" cxnId="{3A42D571-117F-4E6C-8359-C87F0AEBF6DD}">
      <dgm:prSet/>
      <dgm:spPr/>
      <dgm:t>
        <a:bodyPr/>
        <a:lstStyle/>
        <a:p>
          <a:pPr algn="ctr"/>
          <a:endParaRPr lang="de-DE"/>
        </a:p>
      </dgm:t>
    </dgm:pt>
    <dgm:pt modelId="{9BBB94D5-4C67-44EF-99D2-9014147CE004}">
      <dgm:prSet phldrT="[Text]"/>
      <dgm:spPr>
        <a:solidFill>
          <a:srgbClr val="00B050"/>
        </a:solidFill>
      </dgm:spPr>
      <dgm:t>
        <a:bodyPr/>
        <a:lstStyle/>
        <a:p>
          <a:pPr algn="ctr"/>
          <a:r>
            <a:rPr lang="de-DE" dirty="0"/>
            <a:t>Didactic</a:t>
          </a:r>
          <a:r>
            <a:rPr lang="en-US" dirty="0"/>
            <a:t> </a:t>
          </a:r>
          <a:r>
            <a:rPr lang="de-DE" dirty="0"/>
            <a:t>and</a:t>
          </a:r>
          <a:r>
            <a:rPr lang="en-US" dirty="0"/>
            <a:t> </a:t>
          </a:r>
          <a:r>
            <a:rPr lang="de-DE" dirty="0"/>
            <a:t>Methodological Implementation</a:t>
          </a:r>
          <a:r>
            <a:rPr lang="en-US" dirty="0"/>
            <a:t> </a:t>
          </a:r>
          <a:r>
            <a:rPr lang="de-DE" dirty="0"/>
            <a:t>of ESD</a:t>
          </a:r>
        </a:p>
      </dgm:t>
    </dgm:pt>
    <dgm:pt modelId="{B2F33B4F-B442-4BF0-80AE-D241B06D78DC}" type="parTrans" cxnId="{9C52D38C-9D2E-4E72-87CC-9EEE39F377E8}">
      <dgm:prSet/>
      <dgm:spPr/>
      <dgm:t>
        <a:bodyPr/>
        <a:lstStyle/>
        <a:p>
          <a:pPr algn="ctr"/>
          <a:endParaRPr lang="de-DE"/>
        </a:p>
      </dgm:t>
    </dgm:pt>
    <dgm:pt modelId="{8BCE414C-91D7-47D4-8F80-A8BEC619522F}" type="sibTrans" cxnId="{9C52D38C-9D2E-4E72-87CC-9EEE39F377E8}">
      <dgm:prSet/>
      <dgm:spPr/>
      <dgm:t>
        <a:bodyPr/>
        <a:lstStyle/>
        <a:p>
          <a:pPr algn="ctr"/>
          <a:endParaRPr lang="de-DE"/>
        </a:p>
      </dgm:t>
    </dgm:pt>
    <dgm:pt modelId="{30D22073-7D9C-4582-987B-40973E2FEF77}" type="pres">
      <dgm:prSet presAssocID="{894E0F62-9D3A-4D47-8F8D-2DAD54B20C91}" presName="compositeShape" presStyleCnt="0">
        <dgm:presLayoutVars>
          <dgm:chMax val="7"/>
          <dgm:dir/>
          <dgm:resizeHandles val="exact"/>
        </dgm:presLayoutVars>
      </dgm:prSet>
      <dgm:spPr/>
    </dgm:pt>
    <dgm:pt modelId="{0D7E8137-F014-4A02-8E24-0F2F3B520AAF}" type="pres">
      <dgm:prSet presAssocID="{894E0F62-9D3A-4D47-8F8D-2DAD54B20C91}" presName="wedge1" presStyleLbl="node1" presStyleIdx="0" presStyleCnt="3"/>
      <dgm:spPr/>
    </dgm:pt>
    <dgm:pt modelId="{8E3F0CE4-EE68-4FC7-A08E-CD7924640F1A}" type="pres">
      <dgm:prSet presAssocID="{894E0F62-9D3A-4D47-8F8D-2DAD54B20C91}" presName="dummy1a" presStyleCnt="0"/>
      <dgm:spPr/>
    </dgm:pt>
    <dgm:pt modelId="{919D7128-B68B-4E27-8699-A3763BEE3FBB}" type="pres">
      <dgm:prSet presAssocID="{894E0F62-9D3A-4D47-8F8D-2DAD54B20C91}" presName="dummy1b" presStyleCnt="0"/>
      <dgm:spPr/>
    </dgm:pt>
    <dgm:pt modelId="{518CF2BE-D98A-4BE3-AF88-7068CF25DDD3}" type="pres">
      <dgm:prSet presAssocID="{894E0F62-9D3A-4D47-8F8D-2DAD54B20C91}" presName="wedge1Tx" presStyleLbl="node1" presStyleIdx="0" presStyleCnt="3">
        <dgm:presLayoutVars>
          <dgm:chMax val="0"/>
          <dgm:chPref val="0"/>
          <dgm:bulletEnabled val="1"/>
        </dgm:presLayoutVars>
      </dgm:prSet>
      <dgm:spPr/>
    </dgm:pt>
    <dgm:pt modelId="{3375E195-52DC-419D-B66D-8F61B1C0D8D3}" type="pres">
      <dgm:prSet presAssocID="{894E0F62-9D3A-4D47-8F8D-2DAD54B20C91}" presName="wedge2" presStyleLbl="node1" presStyleIdx="1" presStyleCnt="3"/>
      <dgm:spPr/>
    </dgm:pt>
    <dgm:pt modelId="{75E94EFC-9C84-4E49-AD2D-80C7E0BE1B1F}" type="pres">
      <dgm:prSet presAssocID="{894E0F62-9D3A-4D47-8F8D-2DAD54B20C91}" presName="dummy2a" presStyleCnt="0"/>
      <dgm:spPr/>
    </dgm:pt>
    <dgm:pt modelId="{C213EAD3-9CD0-411A-B9E7-F994FDD32527}" type="pres">
      <dgm:prSet presAssocID="{894E0F62-9D3A-4D47-8F8D-2DAD54B20C91}" presName="dummy2b" presStyleCnt="0"/>
      <dgm:spPr/>
    </dgm:pt>
    <dgm:pt modelId="{4A7D9B54-8661-4ED4-902C-9F8B1B0F0343}" type="pres">
      <dgm:prSet presAssocID="{894E0F62-9D3A-4D47-8F8D-2DAD54B20C91}" presName="wedge2Tx" presStyleLbl="node1" presStyleIdx="1" presStyleCnt="3">
        <dgm:presLayoutVars>
          <dgm:chMax val="0"/>
          <dgm:chPref val="0"/>
          <dgm:bulletEnabled val="1"/>
        </dgm:presLayoutVars>
      </dgm:prSet>
      <dgm:spPr/>
    </dgm:pt>
    <dgm:pt modelId="{9660B2DC-4950-4C0A-8995-8669D0571C3B}" type="pres">
      <dgm:prSet presAssocID="{894E0F62-9D3A-4D47-8F8D-2DAD54B20C91}" presName="wedge3" presStyleLbl="node1" presStyleIdx="2" presStyleCnt="3"/>
      <dgm:spPr/>
    </dgm:pt>
    <dgm:pt modelId="{F5E8D795-C805-4CEB-B0FA-B01FA569CB61}" type="pres">
      <dgm:prSet presAssocID="{894E0F62-9D3A-4D47-8F8D-2DAD54B20C91}" presName="dummy3a" presStyleCnt="0"/>
      <dgm:spPr/>
    </dgm:pt>
    <dgm:pt modelId="{025171F0-EEDD-492B-892E-3CD65F06765D}" type="pres">
      <dgm:prSet presAssocID="{894E0F62-9D3A-4D47-8F8D-2DAD54B20C91}" presName="dummy3b" presStyleCnt="0"/>
      <dgm:spPr/>
    </dgm:pt>
    <dgm:pt modelId="{E3C84334-9A7D-417D-A8FC-B8876CBF280C}" type="pres">
      <dgm:prSet presAssocID="{894E0F62-9D3A-4D47-8F8D-2DAD54B20C91}" presName="wedge3Tx" presStyleLbl="node1" presStyleIdx="2" presStyleCnt="3">
        <dgm:presLayoutVars>
          <dgm:chMax val="0"/>
          <dgm:chPref val="0"/>
          <dgm:bulletEnabled val="1"/>
        </dgm:presLayoutVars>
      </dgm:prSet>
      <dgm:spPr/>
    </dgm:pt>
    <dgm:pt modelId="{C54D5CBE-DF8D-495A-9FC0-36D4D7F8ADE1}" type="pres">
      <dgm:prSet presAssocID="{D3A841A3-7935-477C-ADCA-00D3D85FA8CB}" presName="arrowWedge1" presStyleLbl="fgSibTrans2D1" presStyleIdx="0" presStyleCnt="3"/>
      <dgm:spPr/>
    </dgm:pt>
    <dgm:pt modelId="{99BEE25B-7B35-4E8B-B2B1-94347249E073}" type="pres">
      <dgm:prSet presAssocID="{4A0751A7-360A-4C37-B57E-0E6E59C08135}" presName="arrowWedge2" presStyleLbl="fgSibTrans2D1" presStyleIdx="1" presStyleCnt="3"/>
      <dgm:spPr/>
    </dgm:pt>
    <dgm:pt modelId="{4CEE6554-6AEE-4C01-B984-04A67B3ABB67}" type="pres">
      <dgm:prSet presAssocID="{8BCE414C-91D7-47D4-8F80-A8BEC619522F}" presName="arrowWedge3" presStyleLbl="fgSibTrans2D1" presStyleIdx="2" presStyleCnt="3"/>
      <dgm:spPr/>
    </dgm:pt>
  </dgm:ptLst>
  <dgm:cxnLst>
    <dgm:cxn modelId="{2EDAED10-48C2-4D27-B54D-B8D9CDCA9FBF}" type="presOf" srcId="{9BBB94D5-4C67-44EF-99D2-9014147CE004}" destId="{E3C84334-9A7D-417D-A8FC-B8876CBF280C}" srcOrd="1" destOrd="0" presId="urn:microsoft.com/office/officeart/2005/8/layout/cycle8"/>
    <dgm:cxn modelId="{F2BF753B-EFB5-472E-9FAD-8BB4BCF38E1B}" type="presOf" srcId="{412AFC7C-3DDC-469E-A51A-DD0581E3356E}" destId="{518CF2BE-D98A-4BE3-AF88-7068CF25DDD3}" srcOrd="1" destOrd="0" presId="urn:microsoft.com/office/officeart/2005/8/layout/cycle8"/>
    <dgm:cxn modelId="{D17AFD4A-BEAD-4F36-8C79-565BC0EDB2E1}" type="presOf" srcId="{0FF807E9-6D32-47A8-A817-2DEE5436F4D6}" destId="{4A7D9B54-8661-4ED4-902C-9F8B1B0F0343}" srcOrd="1" destOrd="0" presId="urn:microsoft.com/office/officeart/2005/8/layout/cycle8"/>
    <dgm:cxn modelId="{2F0F3A6E-7581-43A4-A29D-A046371E3D71}" type="presOf" srcId="{0FF807E9-6D32-47A8-A817-2DEE5436F4D6}" destId="{3375E195-52DC-419D-B66D-8F61B1C0D8D3}" srcOrd="0" destOrd="0" presId="urn:microsoft.com/office/officeart/2005/8/layout/cycle8"/>
    <dgm:cxn modelId="{3A42D571-117F-4E6C-8359-C87F0AEBF6DD}" srcId="{894E0F62-9D3A-4D47-8F8D-2DAD54B20C91}" destId="{0FF807E9-6D32-47A8-A817-2DEE5436F4D6}" srcOrd="1" destOrd="0" parTransId="{775B9825-919F-4539-8CC4-F89A87C510D5}" sibTransId="{4A0751A7-360A-4C37-B57E-0E6E59C08135}"/>
    <dgm:cxn modelId="{7213E788-E326-4DF4-AD5B-140882E96C55}" type="presOf" srcId="{894E0F62-9D3A-4D47-8F8D-2DAD54B20C91}" destId="{30D22073-7D9C-4582-987B-40973E2FEF77}" srcOrd="0" destOrd="0" presId="urn:microsoft.com/office/officeart/2005/8/layout/cycle8"/>
    <dgm:cxn modelId="{9C52D38C-9D2E-4E72-87CC-9EEE39F377E8}" srcId="{894E0F62-9D3A-4D47-8F8D-2DAD54B20C91}" destId="{9BBB94D5-4C67-44EF-99D2-9014147CE004}" srcOrd="2" destOrd="0" parTransId="{B2F33B4F-B442-4BF0-80AE-D241B06D78DC}" sibTransId="{8BCE414C-91D7-47D4-8F80-A8BEC619522F}"/>
    <dgm:cxn modelId="{8F005EB2-D99D-4479-8ADA-C9BBA3CE2345}" type="presOf" srcId="{9BBB94D5-4C67-44EF-99D2-9014147CE004}" destId="{9660B2DC-4950-4C0A-8995-8669D0571C3B}" srcOrd="0" destOrd="0" presId="urn:microsoft.com/office/officeart/2005/8/layout/cycle8"/>
    <dgm:cxn modelId="{3C148DCD-DC77-490E-8FF6-4AE66C3D69F9}" type="presOf" srcId="{412AFC7C-3DDC-469E-A51A-DD0581E3356E}" destId="{0D7E8137-F014-4A02-8E24-0F2F3B520AAF}" srcOrd="0" destOrd="0" presId="urn:microsoft.com/office/officeart/2005/8/layout/cycle8"/>
    <dgm:cxn modelId="{ACB608F9-F93E-439B-B495-F89B784EAEC3}" srcId="{894E0F62-9D3A-4D47-8F8D-2DAD54B20C91}" destId="{412AFC7C-3DDC-469E-A51A-DD0581E3356E}" srcOrd="0" destOrd="0" parTransId="{9437CB67-8BF8-4D9A-9822-547858E86C24}" sibTransId="{D3A841A3-7935-477C-ADCA-00D3D85FA8CB}"/>
    <dgm:cxn modelId="{73398742-24C6-43D4-A292-5BCA4C6DA418}" type="presParOf" srcId="{30D22073-7D9C-4582-987B-40973E2FEF77}" destId="{0D7E8137-F014-4A02-8E24-0F2F3B520AAF}" srcOrd="0" destOrd="0" presId="urn:microsoft.com/office/officeart/2005/8/layout/cycle8"/>
    <dgm:cxn modelId="{A84AD55F-80F1-4B4F-ADED-2847F4440682}" type="presParOf" srcId="{30D22073-7D9C-4582-987B-40973E2FEF77}" destId="{8E3F0CE4-EE68-4FC7-A08E-CD7924640F1A}" srcOrd="1" destOrd="0" presId="urn:microsoft.com/office/officeart/2005/8/layout/cycle8"/>
    <dgm:cxn modelId="{37E640A3-9B20-4AE8-AE8F-67836D4F7396}" type="presParOf" srcId="{30D22073-7D9C-4582-987B-40973E2FEF77}" destId="{919D7128-B68B-4E27-8699-A3763BEE3FBB}" srcOrd="2" destOrd="0" presId="urn:microsoft.com/office/officeart/2005/8/layout/cycle8"/>
    <dgm:cxn modelId="{096290AD-B7C0-4093-8F8B-7D0521ABAAD2}" type="presParOf" srcId="{30D22073-7D9C-4582-987B-40973E2FEF77}" destId="{518CF2BE-D98A-4BE3-AF88-7068CF25DDD3}" srcOrd="3" destOrd="0" presId="urn:microsoft.com/office/officeart/2005/8/layout/cycle8"/>
    <dgm:cxn modelId="{BE660AF1-4BCF-4181-9FFE-75C23414FE31}" type="presParOf" srcId="{30D22073-7D9C-4582-987B-40973E2FEF77}" destId="{3375E195-52DC-419D-B66D-8F61B1C0D8D3}" srcOrd="4" destOrd="0" presId="urn:microsoft.com/office/officeart/2005/8/layout/cycle8"/>
    <dgm:cxn modelId="{6620225D-908B-4D3E-850E-1251D80CE472}" type="presParOf" srcId="{30D22073-7D9C-4582-987B-40973E2FEF77}" destId="{75E94EFC-9C84-4E49-AD2D-80C7E0BE1B1F}" srcOrd="5" destOrd="0" presId="urn:microsoft.com/office/officeart/2005/8/layout/cycle8"/>
    <dgm:cxn modelId="{A9BC057F-114E-4339-B66B-A8532F7C59F4}" type="presParOf" srcId="{30D22073-7D9C-4582-987B-40973E2FEF77}" destId="{C213EAD3-9CD0-411A-B9E7-F994FDD32527}" srcOrd="6" destOrd="0" presId="urn:microsoft.com/office/officeart/2005/8/layout/cycle8"/>
    <dgm:cxn modelId="{06DE373E-E117-48AC-AA62-DE50A2BB9A17}" type="presParOf" srcId="{30D22073-7D9C-4582-987B-40973E2FEF77}" destId="{4A7D9B54-8661-4ED4-902C-9F8B1B0F0343}" srcOrd="7" destOrd="0" presId="urn:microsoft.com/office/officeart/2005/8/layout/cycle8"/>
    <dgm:cxn modelId="{414E0248-6C03-400D-A4F7-29C17A297BFF}" type="presParOf" srcId="{30D22073-7D9C-4582-987B-40973E2FEF77}" destId="{9660B2DC-4950-4C0A-8995-8669D0571C3B}" srcOrd="8" destOrd="0" presId="urn:microsoft.com/office/officeart/2005/8/layout/cycle8"/>
    <dgm:cxn modelId="{A511D01D-B0EB-4CC4-89DD-C8F778668D82}" type="presParOf" srcId="{30D22073-7D9C-4582-987B-40973E2FEF77}" destId="{F5E8D795-C805-4CEB-B0FA-B01FA569CB61}" srcOrd="9" destOrd="0" presId="urn:microsoft.com/office/officeart/2005/8/layout/cycle8"/>
    <dgm:cxn modelId="{2383D938-508F-4D84-954A-D5D06E546F0E}" type="presParOf" srcId="{30D22073-7D9C-4582-987B-40973E2FEF77}" destId="{025171F0-EEDD-492B-892E-3CD65F06765D}" srcOrd="10" destOrd="0" presId="urn:microsoft.com/office/officeart/2005/8/layout/cycle8"/>
    <dgm:cxn modelId="{19E9F08C-6127-4685-A752-CF24B916F984}" type="presParOf" srcId="{30D22073-7D9C-4582-987B-40973E2FEF77}" destId="{E3C84334-9A7D-417D-A8FC-B8876CBF280C}" srcOrd="11" destOrd="0" presId="urn:microsoft.com/office/officeart/2005/8/layout/cycle8"/>
    <dgm:cxn modelId="{498B17F3-BE1D-4DE6-8D93-6B761279168B}" type="presParOf" srcId="{30D22073-7D9C-4582-987B-40973E2FEF77}" destId="{C54D5CBE-DF8D-495A-9FC0-36D4D7F8ADE1}" srcOrd="12" destOrd="0" presId="urn:microsoft.com/office/officeart/2005/8/layout/cycle8"/>
    <dgm:cxn modelId="{CEFE3A60-71BC-4602-B321-1E099A173054}" type="presParOf" srcId="{30D22073-7D9C-4582-987B-40973E2FEF77}" destId="{99BEE25B-7B35-4E8B-B2B1-94347249E073}" srcOrd="13" destOrd="0" presId="urn:microsoft.com/office/officeart/2005/8/layout/cycle8"/>
    <dgm:cxn modelId="{04B62057-D8F9-489B-940E-7D19ABBA989E}" type="presParOf" srcId="{30D22073-7D9C-4582-987B-40973E2FEF77}" destId="{4CEE6554-6AEE-4C01-B984-04A67B3ABB67}" srcOrd="14" destOrd="0" presId="urn:microsoft.com/office/officeart/2005/8/layout/cycle8"/>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5432176-EEE9-430E-8F6C-79EC0D0C4226}" type="doc">
      <dgm:prSet loTypeId="urn:microsoft.com/office/officeart/2005/8/layout/radial6" loCatId="cycle" qsTypeId="urn:microsoft.com/office/officeart/2005/8/quickstyle/3d2" qsCatId="3D" csTypeId="urn:microsoft.com/office/officeart/2005/8/colors/colorful1" csCatId="colorful" phldr="1"/>
      <dgm:spPr/>
      <dgm:t>
        <a:bodyPr/>
        <a:lstStyle/>
        <a:p>
          <a:endParaRPr lang="de-DE"/>
        </a:p>
      </dgm:t>
    </dgm:pt>
    <dgm:pt modelId="{D70A3189-79A0-4840-BC56-5DEA89FD7024}">
      <dgm:prSet phldrT="[Text]"/>
      <dgm:spPr/>
      <dgm:t>
        <a:bodyPr/>
        <a:lstStyle/>
        <a:p>
          <a:r>
            <a:rPr lang="en-GB" noProof="0" dirty="0">
              <a:solidFill>
                <a:schemeClr val="tx1"/>
              </a:solidFill>
            </a:rPr>
            <a:t>Basic Functions of Clothing</a:t>
          </a:r>
        </a:p>
      </dgm:t>
    </dgm:pt>
    <dgm:pt modelId="{545C23E0-66C5-4FB4-AB66-74ED46D45D67}" type="parTrans" cxnId="{42A5F39C-7256-40D4-9081-FBF702809E39}">
      <dgm:prSet/>
      <dgm:spPr/>
      <dgm:t>
        <a:bodyPr/>
        <a:lstStyle/>
        <a:p>
          <a:endParaRPr lang="en-GB" noProof="0" dirty="0">
            <a:solidFill>
              <a:schemeClr val="tx1"/>
            </a:solidFill>
          </a:endParaRPr>
        </a:p>
      </dgm:t>
    </dgm:pt>
    <dgm:pt modelId="{F07FBF53-7C2E-455B-8F58-79476A0A6A2D}" type="sibTrans" cxnId="{42A5F39C-7256-40D4-9081-FBF702809E39}">
      <dgm:prSet/>
      <dgm:spPr/>
      <dgm:t>
        <a:bodyPr/>
        <a:lstStyle/>
        <a:p>
          <a:endParaRPr lang="en-GB" noProof="0" dirty="0">
            <a:solidFill>
              <a:schemeClr val="tx1"/>
            </a:solidFill>
          </a:endParaRPr>
        </a:p>
      </dgm:t>
    </dgm:pt>
    <dgm:pt modelId="{F868F582-4DC8-4C1C-A908-A0852CC58768}">
      <dgm:prSet phldrT="[Text]"/>
      <dgm:spPr/>
      <dgm:t>
        <a:bodyPr/>
        <a:lstStyle/>
        <a:p>
          <a:r>
            <a:rPr lang="en-GB" noProof="0" dirty="0">
              <a:solidFill>
                <a:schemeClr val="tx1"/>
              </a:solidFill>
            </a:rPr>
            <a:t>Adornment to express beauty,  creativity, uniqueness.</a:t>
          </a:r>
        </a:p>
      </dgm:t>
    </dgm:pt>
    <dgm:pt modelId="{61DD0700-4EAE-4912-B4B5-7D914AE777F9}" type="parTrans" cxnId="{F914B07F-BBAA-43CA-8F50-5D224825CF5D}">
      <dgm:prSet/>
      <dgm:spPr/>
      <dgm:t>
        <a:bodyPr/>
        <a:lstStyle/>
        <a:p>
          <a:endParaRPr lang="en-GB" noProof="0" dirty="0">
            <a:solidFill>
              <a:schemeClr val="tx1"/>
            </a:solidFill>
          </a:endParaRPr>
        </a:p>
      </dgm:t>
    </dgm:pt>
    <dgm:pt modelId="{AB8BA57E-35CE-46DC-83D3-51A9D1DB6411}" type="sibTrans" cxnId="{F914B07F-BBAA-43CA-8F50-5D224825CF5D}">
      <dgm:prSet/>
      <dgm:spPr/>
      <dgm:t>
        <a:bodyPr/>
        <a:lstStyle/>
        <a:p>
          <a:endParaRPr lang="en-GB" noProof="0" dirty="0">
            <a:solidFill>
              <a:schemeClr val="tx1"/>
            </a:solidFill>
          </a:endParaRPr>
        </a:p>
      </dgm:t>
    </dgm:pt>
    <dgm:pt modelId="{2ABDCBF0-DCC5-4516-879E-03FA0F504F52}">
      <dgm:prSet phldrT="[Text]"/>
      <dgm:spPr/>
      <dgm:t>
        <a:bodyPr/>
        <a:lstStyle/>
        <a:p>
          <a:r>
            <a:rPr lang="en-GB" noProof="0" dirty="0">
              <a:solidFill>
                <a:schemeClr val="tx1"/>
              </a:solidFill>
            </a:rPr>
            <a:t>Identification to be recognised as a member of a specific group.</a:t>
          </a:r>
        </a:p>
      </dgm:t>
    </dgm:pt>
    <dgm:pt modelId="{771E97D9-D650-4E19-AE97-5FBF48915723}" type="parTrans" cxnId="{3CFF553B-6116-4475-B2AA-38133FEBA720}">
      <dgm:prSet/>
      <dgm:spPr/>
      <dgm:t>
        <a:bodyPr/>
        <a:lstStyle/>
        <a:p>
          <a:endParaRPr lang="en-GB" noProof="0" dirty="0">
            <a:solidFill>
              <a:schemeClr val="tx1"/>
            </a:solidFill>
          </a:endParaRPr>
        </a:p>
      </dgm:t>
    </dgm:pt>
    <dgm:pt modelId="{E0E0831F-FB17-423F-8013-1EDC7C1777AC}" type="sibTrans" cxnId="{3CFF553B-6116-4475-B2AA-38133FEBA720}">
      <dgm:prSet/>
      <dgm:spPr/>
      <dgm:t>
        <a:bodyPr/>
        <a:lstStyle/>
        <a:p>
          <a:endParaRPr lang="en-GB" noProof="0" dirty="0">
            <a:solidFill>
              <a:schemeClr val="tx1"/>
            </a:solidFill>
          </a:endParaRPr>
        </a:p>
      </dgm:t>
    </dgm:pt>
    <dgm:pt modelId="{06320FE8-72EE-4333-8DCA-249162B95E6E}">
      <dgm:prSet phldrT="[Text]"/>
      <dgm:spPr/>
      <dgm:t>
        <a:bodyPr/>
        <a:lstStyle/>
        <a:p>
          <a:r>
            <a:rPr lang="en-GB" noProof="0" dirty="0">
              <a:solidFill>
                <a:schemeClr val="tx1"/>
              </a:solidFill>
            </a:rPr>
            <a:t>Social status to show the position or rank within a group.</a:t>
          </a:r>
        </a:p>
      </dgm:t>
    </dgm:pt>
    <dgm:pt modelId="{BE172F9F-A9B3-459A-BF06-6931424E4ABC}" type="parTrans" cxnId="{EA3F0BF2-AAC3-484C-918C-24D516B28FF3}">
      <dgm:prSet/>
      <dgm:spPr/>
      <dgm:t>
        <a:bodyPr/>
        <a:lstStyle/>
        <a:p>
          <a:endParaRPr lang="en-GB" noProof="0" dirty="0">
            <a:solidFill>
              <a:schemeClr val="tx1"/>
            </a:solidFill>
          </a:endParaRPr>
        </a:p>
      </dgm:t>
    </dgm:pt>
    <dgm:pt modelId="{53973E57-C40C-45E0-892B-3E5A88A560C3}" type="sibTrans" cxnId="{EA3F0BF2-AAC3-484C-918C-24D516B28FF3}">
      <dgm:prSet/>
      <dgm:spPr/>
      <dgm:t>
        <a:bodyPr/>
        <a:lstStyle/>
        <a:p>
          <a:endParaRPr lang="en-GB" noProof="0" dirty="0">
            <a:solidFill>
              <a:schemeClr val="tx1"/>
            </a:solidFill>
          </a:endParaRPr>
        </a:p>
      </dgm:t>
    </dgm:pt>
    <dgm:pt modelId="{385B88D7-1493-440D-8F76-D3C62F5158F2}">
      <dgm:prSet phldrT="[Text]" custT="1"/>
      <dgm:spPr/>
      <dgm:t>
        <a:bodyPr/>
        <a:lstStyle/>
        <a:p>
          <a:r>
            <a:rPr lang="en-GB" sz="800" kern="1200" noProof="0" dirty="0">
              <a:solidFill>
                <a:schemeClr val="tx1"/>
              </a:solidFill>
            </a:rPr>
            <a:t>Protection from the environment (climate, sun radiation</a:t>
          </a:r>
          <a:r>
            <a:rPr lang="en-GB" sz="800" kern="1200" noProof="0" dirty="0">
              <a:solidFill>
                <a:schemeClr val="tx1"/>
              </a:solidFill>
              <a:latin typeface="Calibri" panose="020F0502020204030204"/>
              <a:ea typeface="+mn-ea"/>
              <a:cs typeface="+mn-cs"/>
            </a:rPr>
            <a:t>,</a:t>
          </a:r>
          <a:r>
            <a:rPr lang="en-GB" sz="800" kern="1200" noProof="0" dirty="0">
              <a:solidFill>
                <a:schemeClr val="tx1"/>
              </a:solidFill>
            </a:rPr>
            <a:t> mechanical abrasion).</a:t>
          </a:r>
        </a:p>
      </dgm:t>
    </dgm:pt>
    <dgm:pt modelId="{8AA0F4A7-0700-4EBF-B387-7661D31DD39C}" type="parTrans" cxnId="{41F1659D-F871-4BDA-94AE-AF313BDCC63D}">
      <dgm:prSet/>
      <dgm:spPr/>
      <dgm:t>
        <a:bodyPr/>
        <a:lstStyle/>
        <a:p>
          <a:endParaRPr lang="en-GB" noProof="0" dirty="0">
            <a:solidFill>
              <a:schemeClr val="tx1"/>
            </a:solidFill>
          </a:endParaRPr>
        </a:p>
      </dgm:t>
    </dgm:pt>
    <dgm:pt modelId="{AC21648B-7B72-4D3B-A281-DA5965F151EA}" type="sibTrans" cxnId="{41F1659D-F871-4BDA-94AE-AF313BDCC63D}">
      <dgm:prSet/>
      <dgm:spPr/>
      <dgm:t>
        <a:bodyPr/>
        <a:lstStyle/>
        <a:p>
          <a:endParaRPr lang="en-GB" noProof="0" dirty="0">
            <a:solidFill>
              <a:schemeClr val="tx1"/>
            </a:solidFill>
          </a:endParaRPr>
        </a:p>
      </dgm:t>
    </dgm:pt>
    <dgm:pt modelId="{5076B9F3-D32E-43BD-9239-EAAA63D2DE5B}">
      <dgm:prSet phldrT="[Text]"/>
      <dgm:spPr/>
      <dgm:t>
        <a:bodyPr/>
        <a:lstStyle/>
        <a:p>
          <a:r>
            <a:rPr lang="en-GB" noProof="0" dirty="0">
              <a:solidFill>
                <a:schemeClr val="tx1"/>
              </a:solidFill>
            </a:rPr>
            <a:t>Modesty as a belief about the proper way of covering the body.</a:t>
          </a:r>
        </a:p>
      </dgm:t>
    </dgm:pt>
    <dgm:pt modelId="{104ECF82-EE93-4359-9578-B4FF5928DAEF}" type="parTrans" cxnId="{B9879862-6823-4F72-A1EE-A413B4008E1F}">
      <dgm:prSet/>
      <dgm:spPr/>
      <dgm:t>
        <a:bodyPr/>
        <a:lstStyle/>
        <a:p>
          <a:endParaRPr lang="en-GB" noProof="0" dirty="0">
            <a:solidFill>
              <a:schemeClr val="tx1"/>
            </a:solidFill>
          </a:endParaRPr>
        </a:p>
      </dgm:t>
    </dgm:pt>
    <dgm:pt modelId="{B5162768-B0EB-4604-9EFF-3A4FA10B8941}" type="sibTrans" cxnId="{B9879862-6823-4F72-A1EE-A413B4008E1F}">
      <dgm:prSet/>
      <dgm:spPr/>
      <dgm:t>
        <a:bodyPr/>
        <a:lstStyle/>
        <a:p>
          <a:endParaRPr lang="en-GB" noProof="0" dirty="0">
            <a:solidFill>
              <a:schemeClr val="tx1"/>
            </a:solidFill>
          </a:endParaRPr>
        </a:p>
      </dgm:t>
    </dgm:pt>
    <dgm:pt modelId="{30D9EE7B-249B-4B85-BFD1-87281C098A9A}" type="pres">
      <dgm:prSet presAssocID="{C5432176-EEE9-430E-8F6C-79EC0D0C4226}" presName="Name0" presStyleCnt="0">
        <dgm:presLayoutVars>
          <dgm:chMax val="1"/>
          <dgm:dir/>
          <dgm:animLvl val="ctr"/>
          <dgm:resizeHandles val="exact"/>
        </dgm:presLayoutVars>
      </dgm:prSet>
      <dgm:spPr/>
    </dgm:pt>
    <dgm:pt modelId="{B50768F6-213E-4CCC-89CA-42789E9EE67B}" type="pres">
      <dgm:prSet presAssocID="{D70A3189-79A0-4840-BC56-5DEA89FD7024}" presName="centerShape" presStyleLbl="node0" presStyleIdx="0" presStyleCnt="1"/>
      <dgm:spPr/>
    </dgm:pt>
    <dgm:pt modelId="{2F2CBD90-A1F1-4A00-BCDA-FC88F2C8B4A4}" type="pres">
      <dgm:prSet presAssocID="{F868F582-4DC8-4C1C-A908-A0852CC58768}" presName="node" presStyleLbl="node1" presStyleIdx="0" presStyleCnt="5">
        <dgm:presLayoutVars>
          <dgm:bulletEnabled val="1"/>
        </dgm:presLayoutVars>
      </dgm:prSet>
      <dgm:spPr/>
    </dgm:pt>
    <dgm:pt modelId="{01A4CBDC-9827-49B8-B444-CDB0AFF9EAB1}" type="pres">
      <dgm:prSet presAssocID="{F868F582-4DC8-4C1C-A908-A0852CC58768}" presName="dummy" presStyleCnt="0"/>
      <dgm:spPr/>
    </dgm:pt>
    <dgm:pt modelId="{75915775-B716-491A-9031-C1E35DEB40EB}" type="pres">
      <dgm:prSet presAssocID="{AB8BA57E-35CE-46DC-83D3-51A9D1DB6411}" presName="sibTrans" presStyleLbl="sibTrans2D1" presStyleIdx="0" presStyleCnt="5"/>
      <dgm:spPr/>
    </dgm:pt>
    <dgm:pt modelId="{DBFCF27A-EBA7-4835-B22B-1ABF5A98BFAF}" type="pres">
      <dgm:prSet presAssocID="{2ABDCBF0-DCC5-4516-879E-03FA0F504F52}" presName="node" presStyleLbl="node1" presStyleIdx="1" presStyleCnt="5">
        <dgm:presLayoutVars>
          <dgm:bulletEnabled val="1"/>
        </dgm:presLayoutVars>
      </dgm:prSet>
      <dgm:spPr/>
    </dgm:pt>
    <dgm:pt modelId="{207254A1-0F13-48EE-AE33-7D398904C698}" type="pres">
      <dgm:prSet presAssocID="{2ABDCBF0-DCC5-4516-879E-03FA0F504F52}" presName="dummy" presStyleCnt="0"/>
      <dgm:spPr/>
    </dgm:pt>
    <dgm:pt modelId="{CC8B2CCD-46A6-4441-A0E2-D0BC302095B3}" type="pres">
      <dgm:prSet presAssocID="{E0E0831F-FB17-423F-8013-1EDC7C1777AC}" presName="sibTrans" presStyleLbl="sibTrans2D1" presStyleIdx="1" presStyleCnt="5"/>
      <dgm:spPr/>
    </dgm:pt>
    <dgm:pt modelId="{E301F363-09E9-4C47-AE4C-8552CE87C4AD}" type="pres">
      <dgm:prSet presAssocID="{06320FE8-72EE-4333-8DCA-249162B95E6E}" presName="node" presStyleLbl="node1" presStyleIdx="2" presStyleCnt="5">
        <dgm:presLayoutVars>
          <dgm:bulletEnabled val="1"/>
        </dgm:presLayoutVars>
      </dgm:prSet>
      <dgm:spPr/>
    </dgm:pt>
    <dgm:pt modelId="{EE0E05CA-0FB4-46C3-8126-F9522A7F3D2D}" type="pres">
      <dgm:prSet presAssocID="{06320FE8-72EE-4333-8DCA-249162B95E6E}" presName="dummy" presStyleCnt="0"/>
      <dgm:spPr/>
    </dgm:pt>
    <dgm:pt modelId="{7FDAF5D1-B6EF-4C4E-B2E3-BFBC82F2FC1D}" type="pres">
      <dgm:prSet presAssocID="{53973E57-C40C-45E0-892B-3E5A88A560C3}" presName="sibTrans" presStyleLbl="sibTrans2D1" presStyleIdx="2" presStyleCnt="5"/>
      <dgm:spPr/>
    </dgm:pt>
    <dgm:pt modelId="{691E0C1A-7189-4345-86F9-529BB3E7EA0E}" type="pres">
      <dgm:prSet presAssocID="{5076B9F3-D32E-43BD-9239-EAAA63D2DE5B}" presName="node" presStyleLbl="node1" presStyleIdx="3" presStyleCnt="5">
        <dgm:presLayoutVars>
          <dgm:bulletEnabled val="1"/>
        </dgm:presLayoutVars>
      </dgm:prSet>
      <dgm:spPr/>
    </dgm:pt>
    <dgm:pt modelId="{CB7BEB27-8AC5-412A-83FE-5CA14B7E49FB}" type="pres">
      <dgm:prSet presAssocID="{5076B9F3-D32E-43BD-9239-EAAA63D2DE5B}" presName="dummy" presStyleCnt="0"/>
      <dgm:spPr/>
    </dgm:pt>
    <dgm:pt modelId="{C384BC26-C253-421C-9E38-B5B22209589A}" type="pres">
      <dgm:prSet presAssocID="{B5162768-B0EB-4604-9EFF-3A4FA10B8941}" presName="sibTrans" presStyleLbl="sibTrans2D1" presStyleIdx="3" presStyleCnt="5"/>
      <dgm:spPr/>
    </dgm:pt>
    <dgm:pt modelId="{649A0453-5DC2-460F-AB38-ED37AB587879}" type="pres">
      <dgm:prSet presAssocID="{385B88D7-1493-440D-8F76-D3C62F5158F2}" presName="node" presStyleLbl="node1" presStyleIdx="4" presStyleCnt="5">
        <dgm:presLayoutVars>
          <dgm:bulletEnabled val="1"/>
        </dgm:presLayoutVars>
      </dgm:prSet>
      <dgm:spPr/>
    </dgm:pt>
    <dgm:pt modelId="{0BAEA262-69F3-47F6-BD21-268F9B957B53}" type="pres">
      <dgm:prSet presAssocID="{385B88D7-1493-440D-8F76-D3C62F5158F2}" presName="dummy" presStyleCnt="0"/>
      <dgm:spPr/>
    </dgm:pt>
    <dgm:pt modelId="{CFBB7BEA-756A-4551-8207-AC7CC605CF6C}" type="pres">
      <dgm:prSet presAssocID="{AC21648B-7B72-4D3B-A281-DA5965F151EA}" presName="sibTrans" presStyleLbl="sibTrans2D1" presStyleIdx="4" presStyleCnt="5"/>
      <dgm:spPr/>
    </dgm:pt>
  </dgm:ptLst>
  <dgm:cxnLst>
    <dgm:cxn modelId="{87E45734-0541-4518-87A7-DB26C77AEE65}" type="presOf" srcId="{2ABDCBF0-DCC5-4516-879E-03FA0F504F52}" destId="{DBFCF27A-EBA7-4835-B22B-1ABF5A98BFAF}" srcOrd="0" destOrd="0" presId="urn:microsoft.com/office/officeart/2005/8/layout/radial6"/>
    <dgm:cxn modelId="{3CFF553B-6116-4475-B2AA-38133FEBA720}" srcId="{D70A3189-79A0-4840-BC56-5DEA89FD7024}" destId="{2ABDCBF0-DCC5-4516-879E-03FA0F504F52}" srcOrd="1" destOrd="0" parTransId="{771E97D9-D650-4E19-AE97-5FBF48915723}" sibTransId="{E0E0831F-FB17-423F-8013-1EDC7C1777AC}"/>
    <dgm:cxn modelId="{B9879862-6823-4F72-A1EE-A413B4008E1F}" srcId="{D70A3189-79A0-4840-BC56-5DEA89FD7024}" destId="{5076B9F3-D32E-43BD-9239-EAAA63D2DE5B}" srcOrd="3" destOrd="0" parTransId="{104ECF82-EE93-4359-9578-B4FF5928DAEF}" sibTransId="{B5162768-B0EB-4604-9EFF-3A4FA10B8941}"/>
    <dgm:cxn modelId="{F914B07F-BBAA-43CA-8F50-5D224825CF5D}" srcId="{D70A3189-79A0-4840-BC56-5DEA89FD7024}" destId="{F868F582-4DC8-4C1C-A908-A0852CC58768}" srcOrd="0" destOrd="0" parTransId="{61DD0700-4EAE-4912-B4B5-7D914AE777F9}" sibTransId="{AB8BA57E-35CE-46DC-83D3-51A9D1DB6411}"/>
    <dgm:cxn modelId="{4E3ECB89-782B-4626-B59A-AE2F095C7F69}" type="presOf" srcId="{D70A3189-79A0-4840-BC56-5DEA89FD7024}" destId="{B50768F6-213E-4CCC-89CA-42789E9EE67B}" srcOrd="0" destOrd="0" presId="urn:microsoft.com/office/officeart/2005/8/layout/radial6"/>
    <dgm:cxn modelId="{8D561095-9829-46AE-90DC-121291D6BCF1}" type="presOf" srcId="{53973E57-C40C-45E0-892B-3E5A88A560C3}" destId="{7FDAF5D1-B6EF-4C4E-B2E3-BFBC82F2FC1D}" srcOrd="0" destOrd="0" presId="urn:microsoft.com/office/officeart/2005/8/layout/radial6"/>
    <dgm:cxn modelId="{42A5F39C-7256-40D4-9081-FBF702809E39}" srcId="{C5432176-EEE9-430E-8F6C-79EC0D0C4226}" destId="{D70A3189-79A0-4840-BC56-5DEA89FD7024}" srcOrd="0" destOrd="0" parTransId="{545C23E0-66C5-4FB4-AB66-74ED46D45D67}" sibTransId="{F07FBF53-7C2E-455B-8F58-79476A0A6A2D}"/>
    <dgm:cxn modelId="{41F1659D-F871-4BDA-94AE-AF313BDCC63D}" srcId="{D70A3189-79A0-4840-BC56-5DEA89FD7024}" destId="{385B88D7-1493-440D-8F76-D3C62F5158F2}" srcOrd="4" destOrd="0" parTransId="{8AA0F4A7-0700-4EBF-B387-7661D31DD39C}" sibTransId="{AC21648B-7B72-4D3B-A281-DA5965F151EA}"/>
    <dgm:cxn modelId="{E9C55FB0-9DD2-470C-A843-F0A0263DA671}" type="presOf" srcId="{AB8BA57E-35CE-46DC-83D3-51A9D1DB6411}" destId="{75915775-B716-491A-9031-C1E35DEB40EB}" srcOrd="0" destOrd="0" presId="urn:microsoft.com/office/officeart/2005/8/layout/radial6"/>
    <dgm:cxn modelId="{25FE09C6-C359-46AB-AAEC-3BC7B68DC2E8}" type="presOf" srcId="{385B88D7-1493-440D-8F76-D3C62F5158F2}" destId="{649A0453-5DC2-460F-AB38-ED37AB587879}" srcOrd="0" destOrd="0" presId="urn:microsoft.com/office/officeart/2005/8/layout/radial6"/>
    <dgm:cxn modelId="{46D5CECD-0D41-4C35-BBE2-70484A4FEF1F}" type="presOf" srcId="{E0E0831F-FB17-423F-8013-1EDC7C1777AC}" destId="{CC8B2CCD-46A6-4441-A0E2-D0BC302095B3}" srcOrd="0" destOrd="0" presId="urn:microsoft.com/office/officeart/2005/8/layout/radial6"/>
    <dgm:cxn modelId="{CD8EEED2-F647-4B27-94F2-E1F373460324}" type="presOf" srcId="{F868F582-4DC8-4C1C-A908-A0852CC58768}" destId="{2F2CBD90-A1F1-4A00-BCDA-FC88F2C8B4A4}" srcOrd="0" destOrd="0" presId="urn:microsoft.com/office/officeart/2005/8/layout/radial6"/>
    <dgm:cxn modelId="{DCC762D3-CFC0-4F2A-B71C-9D98306F0846}" type="presOf" srcId="{5076B9F3-D32E-43BD-9239-EAAA63D2DE5B}" destId="{691E0C1A-7189-4345-86F9-529BB3E7EA0E}" srcOrd="0" destOrd="0" presId="urn:microsoft.com/office/officeart/2005/8/layout/radial6"/>
    <dgm:cxn modelId="{068DCAD7-9DA5-4DC2-AF47-C71AE6F4F0C6}" type="presOf" srcId="{06320FE8-72EE-4333-8DCA-249162B95E6E}" destId="{E301F363-09E9-4C47-AE4C-8552CE87C4AD}" srcOrd="0" destOrd="0" presId="urn:microsoft.com/office/officeart/2005/8/layout/radial6"/>
    <dgm:cxn modelId="{B0B45BE1-D0A0-41B7-8628-F0D34D4E5787}" type="presOf" srcId="{AC21648B-7B72-4D3B-A281-DA5965F151EA}" destId="{CFBB7BEA-756A-4551-8207-AC7CC605CF6C}" srcOrd="0" destOrd="0" presId="urn:microsoft.com/office/officeart/2005/8/layout/radial6"/>
    <dgm:cxn modelId="{652653E9-D75B-47B8-A415-B84C16703643}" type="presOf" srcId="{B5162768-B0EB-4604-9EFF-3A4FA10B8941}" destId="{C384BC26-C253-421C-9E38-B5B22209589A}" srcOrd="0" destOrd="0" presId="urn:microsoft.com/office/officeart/2005/8/layout/radial6"/>
    <dgm:cxn modelId="{EA3F0BF2-AAC3-484C-918C-24D516B28FF3}" srcId="{D70A3189-79A0-4840-BC56-5DEA89FD7024}" destId="{06320FE8-72EE-4333-8DCA-249162B95E6E}" srcOrd="2" destOrd="0" parTransId="{BE172F9F-A9B3-459A-BF06-6931424E4ABC}" sibTransId="{53973E57-C40C-45E0-892B-3E5A88A560C3}"/>
    <dgm:cxn modelId="{E0B86CFD-7413-4B2A-86A7-05BE5A283311}" type="presOf" srcId="{C5432176-EEE9-430E-8F6C-79EC0D0C4226}" destId="{30D9EE7B-249B-4B85-BFD1-87281C098A9A}" srcOrd="0" destOrd="0" presId="urn:microsoft.com/office/officeart/2005/8/layout/radial6"/>
    <dgm:cxn modelId="{784ED5AF-AA32-4A7D-8D0F-3CB551067B3F}" type="presParOf" srcId="{30D9EE7B-249B-4B85-BFD1-87281C098A9A}" destId="{B50768F6-213E-4CCC-89CA-42789E9EE67B}" srcOrd="0" destOrd="0" presId="urn:microsoft.com/office/officeart/2005/8/layout/radial6"/>
    <dgm:cxn modelId="{7F367E92-8E36-41D5-9788-7F44F39AFBEB}" type="presParOf" srcId="{30D9EE7B-249B-4B85-BFD1-87281C098A9A}" destId="{2F2CBD90-A1F1-4A00-BCDA-FC88F2C8B4A4}" srcOrd="1" destOrd="0" presId="urn:microsoft.com/office/officeart/2005/8/layout/radial6"/>
    <dgm:cxn modelId="{AD49CBC8-EFDA-42C0-8698-6BA8414214D7}" type="presParOf" srcId="{30D9EE7B-249B-4B85-BFD1-87281C098A9A}" destId="{01A4CBDC-9827-49B8-B444-CDB0AFF9EAB1}" srcOrd="2" destOrd="0" presId="urn:microsoft.com/office/officeart/2005/8/layout/radial6"/>
    <dgm:cxn modelId="{78998952-08A7-45B6-A57C-DE05161D4528}" type="presParOf" srcId="{30D9EE7B-249B-4B85-BFD1-87281C098A9A}" destId="{75915775-B716-491A-9031-C1E35DEB40EB}" srcOrd="3" destOrd="0" presId="urn:microsoft.com/office/officeart/2005/8/layout/radial6"/>
    <dgm:cxn modelId="{9667C823-1980-4445-81FC-1E406906EE9C}" type="presParOf" srcId="{30D9EE7B-249B-4B85-BFD1-87281C098A9A}" destId="{DBFCF27A-EBA7-4835-B22B-1ABF5A98BFAF}" srcOrd="4" destOrd="0" presId="urn:microsoft.com/office/officeart/2005/8/layout/radial6"/>
    <dgm:cxn modelId="{2916E4A3-4BBD-4995-AFF2-2CEA9DCCB38A}" type="presParOf" srcId="{30D9EE7B-249B-4B85-BFD1-87281C098A9A}" destId="{207254A1-0F13-48EE-AE33-7D398904C698}" srcOrd="5" destOrd="0" presId="urn:microsoft.com/office/officeart/2005/8/layout/radial6"/>
    <dgm:cxn modelId="{BBC216EB-0306-42AD-89AB-7D344C36B87A}" type="presParOf" srcId="{30D9EE7B-249B-4B85-BFD1-87281C098A9A}" destId="{CC8B2CCD-46A6-4441-A0E2-D0BC302095B3}" srcOrd="6" destOrd="0" presId="urn:microsoft.com/office/officeart/2005/8/layout/radial6"/>
    <dgm:cxn modelId="{272B29FD-BCB5-4B6A-959A-D7BF64BD9E61}" type="presParOf" srcId="{30D9EE7B-249B-4B85-BFD1-87281C098A9A}" destId="{E301F363-09E9-4C47-AE4C-8552CE87C4AD}" srcOrd="7" destOrd="0" presId="urn:microsoft.com/office/officeart/2005/8/layout/radial6"/>
    <dgm:cxn modelId="{03505278-37DC-4D68-8DCA-B9669A6434A0}" type="presParOf" srcId="{30D9EE7B-249B-4B85-BFD1-87281C098A9A}" destId="{EE0E05CA-0FB4-46C3-8126-F9522A7F3D2D}" srcOrd="8" destOrd="0" presId="urn:microsoft.com/office/officeart/2005/8/layout/radial6"/>
    <dgm:cxn modelId="{0E2DB8F1-392D-454C-A32E-D26581E13814}" type="presParOf" srcId="{30D9EE7B-249B-4B85-BFD1-87281C098A9A}" destId="{7FDAF5D1-B6EF-4C4E-B2E3-BFBC82F2FC1D}" srcOrd="9" destOrd="0" presId="urn:microsoft.com/office/officeart/2005/8/layout/radial6"/>
    <dgm:cxn modelId="{5B461FB3-2F58-4E42-9387-0C76D9733B00}" type="presParOf" srcId="{30D9EE7B-249B-4B85-BFD1-87281C098A9A}" destId="{691E0C1A-7189-4345-86F9-529BB3E7EA0E}" srcOrd="10" destOrd="0" presId="urn:microsoft.com/office/officeart/2005/8/layout/radial6"/>
    <dgm:cxn modelId="{0429946A-D106-4851-8C10-90988717286E}" type="presParOf" srcId="{30D9EE7B-249B-4B85-BFD1-87281C098A9A}" destId="{CB7BEB27-8AC5-412A-83FE-5CA14B7E49FB}" srcOrd="11" destOrd="0" presId="urn:microsoft.com/office/officeart/2005/8/layout/radial6"/>
    <dgm:cxn modelId="{904BD8EE-C4E8-4B34-8579-B100F0AD05DA}" type="presParOf" srcId="{30D9EE7B-249B-4B85-BFD1-87281C098A9A}" destId="{C384BC26-C253-421C-9E38-B5B22209589A}" srcOrd="12" destOrd="0" presId="urn:microsoft.com/office/officeart/2005/8/layout/radial6"/>
    <dgm:cxn modelId="{DBE35C06-AA06-4A2E-A9DF-B4574C0CB413}" type="presParOf" srcId="{30D9EE7B-249B-4B85-BFD1-87281C098A9A}" destId="{649A0453-5DC2-460F-AB38-ED37AB587879}" srcOrd="13" destOrd="0" presId="urn:microsoft.com/office/officeart/2005/8/layout/radial6"/>
    <dgm:cxn modelId="{8D218DC7-78F9-4CC2-901C-6E8F6FABC744}" type="presParOf" srcId="{30D9EE7B-249B-4B85-BFD1-87281C098A9A}" destId="{0BAEA262-69F3-47F6-BD21-268F9B957B53}" srcOrd="14" destOrd="0" presId="urn:microsoft.com/office/officeart/2005/8/layout/radial6"/>
    <dgm:cxn modelId="{0457673B-7335-4C93-8B7F-0926A511B3A3}" type="presParOf" srcId="{30D9EE7B-249B-4B85-BFD1-87281C098A9A}" destId="{CFBB7BEA-756A-4551-8207-AC7CC605CF6C}"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E6528C8-BE93-4FCA-887E-C10D00485FF9}" type="doc">
      <dgm:prSet loTypeId="urn:microsoft.com/office/officeart/2005/8/layout/radial6" loCatId="relationship" qsTypeId="urn:microsoft.com/office/officeart/2005/8/quickstyle/simple2" qsCatId="simple" csTypeId="urn:microsoft.com/office/officeart/2005/8/colors/accent1_2" csCatId="accent1" phldr="1"/>
      <dgm:spPr/>
      <dgm:t>
        <a:bodyPr/>
        <a:lstStyle/>
        <a:p>
          <a:endParaRPr lang="de-DE"/>
        </a:p>
      </dgm:t>
    </dgm:pt>
    <dgm:pt modelId="{FFBCB8ED-3C26-4372-BE5D-0F91501DB1B6}">
      <dgm:prSet phldrT="[Text]" custT="1"/>
      <dgm:spPr/>
      <dgm:t>
        <a:bodyPr/>
        <a:lstStyle/>
        <a:p>
          <a:r>
            <a:rPr lang="de-DE" sz="1200" dirty="0"/>
            <a:t>Understanding of Science</a:t>
          </a:r>
        </a:p>
      </dgm:t>
    </dgm:pt>
    <dgm:pt modelId="{D8DD0AA1-1A96-4C5F-8202-584E3C7A018F}" type="parTrans" cxnId="{580B0A23-C28D-4A7B-8738-F6E4046A64BF}">
      <dgm:prSet/>
      <dgm:spPr/>
      <dgm:t>
        <a:bodyPr/>
        <a:lstStyle/>
        <a:p>
          <a:endParaRPr lang="de-DE"/>
        </a:p>
      </dgm:t>
    </dgm:pt>
    <dgm:pt modelId="{E6B7C609-EB94-43AF-B068-304C64924820}" type="sibTrans" cxnId="{580B0A23-C28D-4A7B-8738-F6E4046A64BF}">
      <dgm:prSet/>
      <dgm:spPr/>
      <dgm:t>
        <a:bodyPr/>
        <a:lstStyle/>
        <a:p>
          <a:endParaRPr lang="de-DE"/>
        </a:p>
      </dgm:t>
    </dgm:pt>
    <dgm:pt modelId="{F020DC5E-FA99-4CD1-837D-B8B4D4B7C550}">
      <dgm:prSet phldrT="[Text]" custT="1"/>
      <dgm:spPr/>
      <dgm:t>
        <a:bodyPr/>
        <a:lstStyle/>
        <a:p>
          <a:r>
            <a:rPr lang="de-DE" sz="1200" dirty="0"/>
            <a:t>Nature and Extent </a:t>
          </a:r>
          <a:r>
            <a:rPr lang="de-DE" sz="1200" dirty="0" err="1"/>
            <a:t>of</a:t>
          </a:r>
          <a:r>
            <a:rPr lang="de-DE" sz="1200" dirty="0"/>
            <a:t> Knowledge</a:t>
          </a:r>
        </a:p>
      </dgm:t>
    </dgm:pt>
    <dgm:pt modelId="{E9E69302-5CA4-4E47-A268-9EDBBC1B4D0A}" type="parTrans" cxnId="{6B7F0625-9F9D-445F-8C09-175F206D81DC}">
      <dgm:prSet/>
      <dgm:spPr/>
      <dgm:t>
        <a:bodyPr/>
        <a:lstStyle/>
        <a:p>
          <a:endParaRPr lang="de-DE"/>
        </a:p>
      </dgm:t>
    </dgm:pt>
    <dgm:pt modelId="{A9355E7D-4376-4FE0-B8D2-EB1F361A8728}" type="sibTrans" cxnId="{6B7F0625-9F9D-445F-8C09-175F206D81DC}">
      <dgm:prSet/>
      <dgm:spPr/>
      <dgm:t>
        <a:bodyPr/>
        <a:lstStyle/>
        <a:p>
          <a:endParaRPr lang="de-DE"/>
        </a:p>
      </dgm:t>
    </dgm:pt>
    <dgm:pt modelId="{F3001E8C-B75E-44FC-910B-9211276ABB49}">
      <dgm:prSet phldrT="[Text]" custT="1"/>
      <dgm:spPr/>
      <dgm:t>
        <a:bodyPr/>
        <a:lstStyle/>
        <a:p>
          <a:r>
            <a:rPr lang="en-US" sz="1200" dirty="0"/>
            <a:t>Prerequisites and Basics of Knowledge</a:t>
          </a:r>
          <a:endParaRPr lang="de-DE" sz="1200" dirty="0"/>
        </a:p>
      </dgm:t>
    </dgm:pt>
    <dgm:pt modelId="{4954AA41-ECE0-461C-B4EC-7A0E04D42B08}" type="parTrans" cxnId="{9DDC8062-E20A-45FB-9A16-362265B51A64}">
      <dgm:prSet/>
      <dgm:spPr/>
      <dgm:t>
        <a:bodyPr/>
        <a:lstStyle/>
        <a:p>
          <a:endParaRPr lang="de-DE"/>
        </a:p>
      </dgm:t>
    </dgm:pt>
    <dgm:pt modelId="{2B70F7CB-C6DE-484C-95AD-47F0211CF186}" type="sibTrans" cxnId="{9DDC8062-E20A-45FB-9A16-362265B51A64}">
      <dgm:prSet/>
      <dgm:spPr/>
      <dgm:t>
        <a:bodyPr/>
        <a:lstStyle/>
        <a:p>
          <a:endParaRPr lang="de-DE"/>
        </a:p>
      </dgm:t>
    </dgm:pt>
    <dgm:pt modelId="{8FA76B4B-4EAA-4B90-A49E-0957189ED242}">
      <dgm:prSet phldrT="[Text]" custT="1"/>
      <dgm:spPr/>
      <dgm:t>
        <a:bodyPr/>
        <a:lstStyle/>
        <a:p>
          <a:r>
            <a:rPr lang="de-DE" sz="1200" dirty="0"/>
            <a:t>Reliability of Knowledge Claims</a:t>
          </a:r>
        </a:p>
      </dgm:t>
    </dgm:pt>
    <dgm:pt modelId="{C5C92A7A-C8C1-4B2B-A81A-62701477A7B6}" type="parTrans" cxnId="{4C022439-589F-4D7F-8072-3EFB01B9DAF2}">
      <dgm:prSet/>
      <dgm:spPr/>
      <dgm:t>
        <a:bodyPr/>
        <a:lstStyle/>
        <a:p>
          <a:endParaRPr lang="de-DE"/>
        </a:p>
      </dgm:t>
    </dgm:pt>
    <dgm:pt modelId="{E83971D3-CB54-4030-83D0-ADDF3025511F}" type="sibTrans" cxnId="{4C022439-589F-4D7F-8072-3EFB01B9DAF2}">
      <dgm:prSet/>
      <dgm:spPr/>
      <dgm:t>
        <a:bodyPr/>
        <a:lstStyle/>
        <a:p>
          <a:endParaRPr lang="de-DE"/>
        </a:p>
      </dgm:t>
    </dgm:pt>
    <dgm:pt modelId="{F4A1738C-FA5B-4ED1-8D20-CE9908994DF0}">
      <dgm:prSet phldrT="[Text]" custT="1"/>
      <dgm:spPr/>
      <dgm:t>
        <a:bodyPr/>
        <a:lstStyle/>
        <a:p>
          <a:r>
            <a:rPr lang="en-US" sz="1200" dirty="0"/>
            <a:t>Possibilities, Conditions and Limits of Knowledge</a:t>
          </a:r>
          <a:endParaRPr lang="de-DE" sz="1200" dirty="0"/>
        </a:p>
      </dgm:t>
    </dgm:pt>
    <dgm:pt modelId="{F1F104A7-5E85-4466-B889-C3CF27300B66}" type="parTrans" cxnId="{B9A577AC-7730-4223-8C5F-C2A484449683}">
      <dgm:prSet/>
      <dgm:spPr/>
      <dgm:t>
        <a:bodyPr/>
        <a:lstStyle/>
        <a:p>
          <a:endParaRPr lang="de-DE"/>
        </a:p>
      </dgm:t>
    </dgm:pt>
    <dgm:pt modelId="{4C75E230-7DCB-468F-89C1-5E84B1089B14}" type="sibTrans" cxnId="{B9A577AC-7730-4223-8C5F-C2A484449683}">
      <dgm:prSet/>
      <dgm:spPr/>
      <dgm:t>
        <a:bodyPr/>
        <a:lstStyle/>
        <a:p>
          <a:endParaRPr lang="de-DE"/>
        </a:p>
      </dgm:t>
    </dgm:pt>
    <dgm:pt modelId="{B3AA0BB1-2437-4FD7-B31F-A0335DEC44F5}" type="pres">
      <dgm:prSet presAssocID="{EE6528C8-BE93-4FCA-887E-C10D00485FF9}" presName="Name0" presStyleCnt="0">
        <dgm:presLayoutVars>
          <dgm:chMax val="1"/>
          <dgm:dir/>
          <dgm:animLvl val="ctr"/>
          <dgm:resizeHandles val="exact"/>
        </dgm:presLayoutVars>
      </dgm:prSet>
      <dgm:spPr/>
    </dgm:pt>
    <dgm:pt modelId="{E4EA4D40-3037-4007-8417-F07630B72188}" type="pres">
      <dgm:prSet presAssocID="{FFBCB8ED-3C26-4372-BE5D-0F91501DB1B6}" presName="centerShape" presStyleLbl="node0" presStyleIdx="0" presStyleCnt="1" custScaleY="156144"/>
      <dgm:spPr/>
    </dgm:pt>
    <dgm:pt modelId="{F89DCCDE-EB69-4878-BA91-A858F4016602}" type="pres">
      <dgm:prSet presAssocID="{F020DC5E-FA99-4CD1-837D-B8B4D4B7C550}" presName="node" presStyleLbl="node1" presStyleIdx="0" presStyleCnt="4" custScaleX="187839">
        <dgm:presLayoutVars>
          <dgm:bulletEnabled val="1"/>
        </dgm:presLayoutVars>
      </dgm:prSet>
      <dgm:spPr/>
    </dgm:pt>
    <dgm:pt modelId="{17C1D10E-4C47-4438-89A9-883497990E7C}" type="pres">
      <dgm:prSet presAssocID="{F020DC5E-FA99-4CD1-837D-B8B4D4B7C550}" presName="dummy" presStyleCnt="0"/>
      <dgm:spPr/>
    </dgm:pt>
    <dgm:pt modelId="{A9CE529E-EE20-4812-A321-36C4B26EE1D1}" type="pres">
      <dgm:prSet presAssocID="{A9355E7D-4376-4FE0-B8D2-EB1F361A8728}" presName="sibTrans" presStyleLbl="sibTrans2D1" presStyleIdx="0" presStyleCnt="4"/>
      <dgm:spPr/>
    </dgm:pt>
    <dgm:pt modelId="{461E79D7-0B7E-4944-B126-24953F2CC5E7}" type="pres">
      <dgm:prSet presAssocID="{F3001E8C-B75E-44FC-910B-9211276ABB49}" presName="node" presStyleLbl="node1" presStyleIdx="1" presStyleCnt="4" custScaleX="179135">
        <dgm:presLayoutVars>
          <dgm:bulletEnabled val="1"/>
        </dgm:presLayoutVars>
      </dgm:prSet>
      <dgm:spPr/>
    </dgm:pt>
    <dgm:pt modelId="{69CC49EF-9D91-4E5C-9631-131FAAF618E5}" type="pres">
      <dgm:prSet presAssocID="{F3001E8C-B75E-44FC-910B-9211276ABB49}" presName="dummy" presStyleCnt="0"/>
      <dgm:spPr/>
    </dgm:pt>
    <dgm:pt modelId="{307150C9-0B6D-4125-BB58-4E400D6DFDC9}" type="pres">
      <dgm:prSet presAssocID="{2B70F7CB-C6DE-484C-95AD-47F0211CF186}" presName="sibTrans" presStyleLbl="sibTrans2D1" presStyleIdx="1" presStyleCnt="4"/>
      <dgm:spPr/>
    </dgm:pt>
    <dgm:pt modelId="{9805E06A-DD2D-49D1-B458-72D16F4E3EAF}" type="pres">
      <dgm:prSet presAssocID="{8FA76B4B-4EAA-4B90-A49E-0957189ED242}" presName="node" presStyleLbl="node1" presStyleIdx="2" presStyleCnt="4" custScaleX="202866">
        <dgm:presLayoutVars>
          <dgm:bulletEnabled val="1"/>
        </dgm:presLayoutVars>
      </dgm:prSet>
      <dgm:spPr/>
    </dgm:pt>
    <dgm:pt modelId="{2EF01FBC-E0B5-47C5-B48D-4A6E3549CC87}" type="pres">
      <dgm:prSet presAssocID="{8FA76B4B-4EAA-4B90-A49E-0957189ED242}" presName="dummy" presStyleCnt="0"/>
      <dgm:spPr/>
    </dgm:pt>
    <dgm:pt modelId="{9B33B763-5AD4-4F18-AA94-BFFBF2B4A2D1}" type="pres">
      <dgm:prSet presAssocID="{E83971D3-CB54-4030-83D0-ADDF3025511F}" presName="sibTrans" presStyleLbl="sibTrans2D1" presStyleIdx="2" presStyleCnt="4"/>
      <dgm:spPr/>
    </dgm:pt>
    <dgm:pt modelId="{984DD04B-138B-4D24-997F-6A49ACB95DAA}" type="pres">
      <dgm:prSet presAssocID="{F4A1738C-FA5B-4ED1-8D20-CE9908994DF0}" presName="node" presStyleLbl="node1" presStyleIdx="3" presStyleCnt="4" custScaleX="182690" custScaleY="102850">
        <dgm:presLayoutVars>
          <dgm:bulletEnabled val="1"/>
        </dgm:presLayoutVars>
      </dgm:prSet>
      <dgm:spPr/>
    </dgm:pt>
    <dgm:pt modelId="{12B9117F-8EA4-488E-9873-D9CA51905A36}" type="pres">
      <dgm:prSet presAssocID="{F4A1738C-FA5B-4ED1-8D20-CE9908994DF0}" presName="dummy" presStyleCnt="0"/>
      <dgm:spPr/>
    </dgm:pt>
    <dgm:pt modelId="{18FB2197-0CAA-49F5-BD9F-0594C5B23ED0}" type="pres">
      <dgm:prSet presAssocID="{4C75E230-7DCB-468F-89C1-5E84B1089B14}" presName="sibTrans" presStyleLbl="sibTrans2D1" presStyleIdx="3" presStyleCnt="4"/>
      <dgm:spPr/>
    </dgm:pt>
  </dgm:ptLst>
  <dgm:cxnLst>
    <dgm:cxn modelId="{D017E713-29C9-4E84-B5A6-D5B0E775A65A}" type="presOf" srcId="{8FA76B4B-4EAA-4B90-A49E-0957189ED242}" destId="{9805E06A-DD2D-49D1-B458-72D16F4E3EAF}" srcOrd="0" destOrd="0" presId="urn:microsoft.com/office/officeart/2005/8/layout/radial6"/>
    <dgm:cxn modelId="{943D0D1F-FC43-4F8D-9302-89FCAA959F98}" type="presOf" srcId="{4C75E230-7DCB-468F-89C1-5E84B1089B14}" destId="{18FB2197-0CAA-49F5-BD9F-0594C5B23ED0}" srcOrd="0" destOrd="0" presId="urn:microsoft.com/office/officeart/2005/8/layout/radial6"/>
    <dgm:cxn modelId="{580B0A23-C28D-4A7B-8738-F6E4046A64BF}" srcId="{EE6528C8-BE93-4FCA-887E-C10D00485FF9}" destId="{FFBCB8ED-3C26-4372-BE5D-0F91501DB1B6}" srcOrd="0" destOrd="0" parTransId="{D8DD0AA1-1A96-4C5F-8202-584E3C7A018F}" sibTransId="{E6B7C609-EB94-43AF-B068-304C64924820}"/>
    <dgm:cxn modelId="{6B7F0625-9F9D-445F-8C09-175F206D81DC}" srcId="{FFBCB8ED-3C26-4372-BE5D-0F91501DB1B6}" destId="{F020DC5E-FA99-4CD1-837D-B8B4D4B7C550}" srcOrd="0" destOrd="0" parTransId="{E9E69302-5CA4-4E47-A268-9EDBBC1B4D0A}" sibTransId="{A9355E7D-4376-4FE0-B8D2-EB1F361A8728}"/>
    <dgm:cxn modelId="{3D417135-4686-47BC-A54D-F8D819CBC3D9}" type="presOf" srcId="{E83971D3-CB54-4030-83D0-ADDF3025511F}" destId="{9B33B763-5AD4-4F18-AA94-BFFBF2B4A2D1}" srcOrd="0" destOrd="0" presId="urn:microsoft.com/office/officeart/2005/8/layout/radial6"/>
    <dgm:cxn modelId="{4C022439-589F-4D7F-8072-3EFB01B9DAF2}" srcId="{FFBCB8ED-3C26-4372-BE5D-0F91501DB1B6}" destId="{8FA76B4B-4EAA-4B90-A49E-0957189ED242}" srcOrd="2" destOrd="0" parTransId="{C5C92A7A-C8C1-4B2B-A81A-62701477A7B6}" sibTransId="{E83971D3-CB54-4030-83D0-ADDF3025511F}"/>
    <dgm:cxn modelId="{F355D15E-753D-4B20-9DCA-6D00EB6083FE}" type="presOf" srcId="{F4A1738C-FA5B-4ED1-8D20-CE9908994DF0}" destId="{984DD04B-138B-4D24-997F-6A49ACB95DAA}" srcOrd="0" destOrd="0" presId="urn:microsoft.com/office/officeart/2005/8/layout/radial6"/>
    <dgm:cxn modelId="{9DDC8062-E20A-45FB-9A16-362265B51A64}" srcId="{FFBCB8ED-3C26-4372-BE5D-0F91501DB1B6}" destId="{F3001E8C-B75E-44FC-910B-9211276ABB49}" srcOrd="1" destOrd="0" parTransId="{4954AA41-ECE0-461C-B4EC-7A0E04D42B08}" sibTransId="{2B70F7CB-C6DE-484C-95AD-47F0211CF186}"/>
    <dgm:cxn modelId="{6C157F4D-934B-49A7-91AE-9626ADC7D637}" type="presOf" srcId="{2B70F7CB-C6DE-484C-95AD-47F0211CF186}" destId="{307150C9-0B6D-4125-BB58-4E400D6DFDC9}" srcOrd="0" destOrd="0" presId="urn:microsoft.com/office/officeart/2005/8/layout/radial6"/>
    <dgm:cxn modelId="{25133198-7E7B-4D73-9859-DCB626E1C074}" type="presOf" srcId="{F020DC5E-FA99-4CD1-837D-B8B4D4B7C550}" destId="{F89DCCDE-EB69-4878-BA91-A858F4016602}" srcOrd="0" destOrd="0" presId="urn:microsoft.com/office/officeart/2005/8/layout/radial6"/>
    <dgm:cxn modelId="{F249BE9A-54CE-4FD4-80CF-D3046FDDA499}" type="presOf" srcId="{F3001E8C-B75E-44FC-910B-9211276ABB49}" destId="{461E79D7-0B7E-4944-B126-24953F2CC5E7}" srcOrd="0" destOrd="0" presId="urn:microsoft.com/office/officeart/2005/8/layout/radial6"/>
    <dgm:cxn modelId="{B9A577AC-7730-4223-8C5F-C2A484449683}" srcId="{FFBCB8ED-3C26-4372-BE5D-0F91501DB1B6}" destId="{F4A1738C-FA5B-4ED1-8D20-CE9908994DF0}" srcOrd="3" destOrd="0" parTransId="{F1F104A7-5E85-4466-B889-C3CF27300B66}" sibTransId="{4C75E230-7DCB-468F-89C1-5E84B1089B14}"/>
    <dgm:cxn modelId="{BA0781CE-0715-44E1-AF29-4AFCC30FB419}" type="presOf" srcId="{EE6528C8-BE93-4FCA-887E-C10D00485FF9}" destId="{B3AA0BB1-2437-4FD7-B31F-A0335DEC44F5}" srcOrd="0" destOrd="0" presId="urn:microsoft.com/office/officeart/2005/8/layout/radial6"/>
    <dgm:cxn modelId="{8AE93DD6-522F-44A8-A243-24C2E6D0FF02}" type="presOf" srcId="{A9355E7D-4376-4FE0-B8D2-EB1F361A8728}" destId="{A9CE529E-EE20-4812-A321-36C4B26EE1D1}" srcOrd="0" destOrd="0" presId="urn:microsoft.com/office/officeart/2005/8/layout/radial6"/>
    <dgm:cxn modelId="{D5A341E1-9B1B-4147-966D-EA6C66022669}" type="presOf" srcId="{FFBCB8ED-3C26-4372-BE5D-0F91501DB1B6}" destId="{E4EA4D40-3037-4007-8417-F07630B72188}" srcOrd="0" destOrd="0" presId="urn:microsoft.com/office/officeart/2005/8/layout/radial6"/>
    <dgm:cxn modelId="{E2437882-6E8B-4D22-8A97-A40A3C07654A}" type="presParOf" srcId="{B3AA0BB1-2437-4FD7-B31F-A0335DEC44F5}" destId="{E4EA4D40-3037-4007-8417-F07630B72188}" srcOrd="0" destOrd="0" presId="urn:microsoft.com/office/officeart/2005/8/layout/radial6"/>
    <dgm:cxn modelId="{2B7B846B-4674-493F-918A-FA05166B57C3}" type="presParOf" srcId="{B3AA0BB1-2437-4FD7-B31F-A0335DEC44F5}" destId="{F89DCCDE-EB69-4878-BA91-A858F4016602}" srcOrd="1" destOrd="0" presId="urn:microsoft.com/office/officeart/2005/8/layout/radial6"/>
    <dgm:cxn modelId="{5189B7D3-388A-47BB-BA77-A11387DC6811}" type="presParOf" srcId="{B3AA0BB1-2437-4FD7-B31F-A0335DEC44F5}" destId="{17C1D10E-4C47-4438-89A9-883497990E7C}" srcOrd="2" destOrd="0" presId="urn:microsoft.com/office/officeart/2005/8/layout/radial6"/>
    <dgm:cxn modelId="{DE1E4F30-82BF-4BC4-B075-DBC3E30CB48B}" type="presParOf" srcId="{B3AA0BB1-2437-4FD7-B31F-A0335DEC44F5}" destId="{A9CE529E-EE20-4812-A321-36C4B26EE1D1}" srcOrd="3" destOrd="0" presId="urn:microsoft.com/office/officeart/2005/8/layout/radial6"/>
    <dgm:cxn modelId="{3EBC6E93-DCE9-4F9E-85A1-8028E9A9FB80}" type="presParOf" srcId="{B3AA0BB1-2437-4FD7-B31F-A0335DEC44F5}" destId="{461E79D7-0B7E-4944-B126-24953F2CC5E7}" srcOrd="4" destOrd="0" presId="urn:microsoft.com/office/officeart/2005/8/layout/radial6"/>
    <dgm:cxn modelId="{3A332354-FC09-4AC4-8E5B-CAD21B0A98DD}" type="presParOf" srcId="{B3AA0BB1-2437-4FD7-B31F-A0335DEC44F5}" destId="{69CC49EF-9D91-4E5C-9631-131FAAF618E5}" srcOrd="5" destOrd="0" presId="urn:microsoft.com/office/officeart/2005/8/layout/radial6"/>
    <dgm:cxn modelId="{29C9E920-4A44-4383-86B2-3E33889E974A}" type="presParOf" srcId="{B3AA0BB1-2437-4FD7-B31F-A0335DEC44F5}" destId="{307150C9-0B6D-4125-BB58-4E400D6DFDC9}" srcOrd="6" destOrd="0" presId="urn:microsoft.com/office/officeart/2005/8/layout/radial6"/>
    <dgm:cxn modelId="{ED1F1A0C-B354-482A-841E-559C8D7DEFF3}" type="presParOf" srcId="{B3AA0BB1-2437-4FD7-B31F-A0335DEC44F5}" destId="{9805E06A-DD2D-49D1-B458-72D16F4E3EAF}" srcOrd="7" destOrd="0" presId="urn:microsoft.com/office/officeart/2005/8/layout/radial6"/>
    <dgm:cxn modelId="{D7BDE7C4-B685-4507-83FA-F3F0E8A1A933}" type="presParOf" srcId="{B3AA0BB1-2437-4FD7-B31F-A0335DEC44F5}" destId="{2EF01FBC-E0B5-47C5-B48D-4A6E3549CC87}" srcOrd="8" destOrd="0" presId="urn:microsoft.com/office/officeart/2005/8/layout/radial6"/>
    <dgm:cxn modelId="{A5EAA3E9-D570-4D4D-93BA-2D34473FF196}" type="presParOf" srcId="{B3AA0BB1-2437-4FD7-B31F-A0335DEC44F5}" destId="{9B33B763-5AD4-4F18-AA94-BFFBF2B4A2D1}" srcOrd="9" destOrd="0" presId="urn:microsoft.com/office/officeart/2005/8/layout/radial6"/>
    <dgm:cxn modelId="{C5C0AD83-9CFD-421C-BB08-2479F894A9E4}" type="presParOf" srcId="{B3AA0BB1-2437-4FD7-B31F-A0335DEC44F5}" destId="{984DD04B-138B-4D24-997F-6A49ACB95DAA}" srcOrd="10" destOrd="0" presId="urn:microsoft.com/office/officeart/2005/8/layout/radial6"/>
    <dgm:cxn modelId="{CE2F2AE1-0074-4661-94AD-3ABB476B45F5}" type="presParOf" srcId="{B3AA0BB1-2437-4FD7-B31F-A0335DEC44F5}" destId="{12B9117F-8EA4-488E-9873-D9CA51905A36}" srcOrd="11" destOrd="0" presId="urn:microsoft.com/office/officeart/2005/8/layout/radial6"/>
    <dgm:cxn modelId="{9963FC99-CB6E-4816-8909-3FCEB20C2035}" type="presParOf" srcId="{B3AA0BB1-2437-4FD7-B31F-A0335DEC44F5}" destId="{18FB2197-0CAA-49F5-BD9F-0594C5B23ED0}"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F7E9F42-21D5-4C90-8A49-695CDCF7DDEB}"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de-DE"/>
        </a:p>
      </dgm:t>
    </dgm:pt>
    <dgm:pt modelId="{74B39754-0061-405A-8AF1-B848FD28477E}">
      <dgm:prSet phldrT="[Text]" custT="1"/>
      <dgm:spPr/>
      <dgm:t>
        <a:bodyPr/>
        <a:lstStyle/>
        <a:p>
          <a:r>
            <a:rPr lang="en-GB" sz="1800" dirty="0"/>
            <a:t>Aspects of Professional Competence</a:t>
          </a:r>
        </a:p>
      </dgm:t>
    </dgm:pt>
    <dgm:pt modelId="{59F09EFE-BB00-4E3E-BA18-3F1DB46AD9A2}" type="parTrans" cxnId="{086083EA-7D15-46A4-969E-17662DA1DFDD}">
      <dgm:prSet/>
      <dgm:spPr/>
      <dgm:t>
        <a:bodyPr/>
        <a:lstStyle/>
        <a:p>
          <a:endParaRPr lang="en-GB" dirty="0"/>
        </a:p>
      </dgm:t>
    </dgm:pt>
    <dgm:pt modelId="{AD40E951-0083-49A2-89A6-41437D67F5E3}" type="sibTrans" cxnId="{086083EA-7D15-46A4-969E-17662DA1DFDD}">
      <dgm:prSet/>
      <dgm:spPr/>
      <dgm:t>
        <a:bodyPr/>
        <a:lstStyle/>
        <a:p>
          <a:endParaRPr lang="en-GB" dirty="0"/>
        </a:p>
      </dgm:t>
    </dgm:pt>
    <dgm:pt modelId="{F72BA128-B536-46C7-84BD-10E2ACB539E1}">
      <dgm:prSet phldrT="[Text]" custT="1"/>
      <dgm:spPr/>
      <dgm:t>
        <a:bodyPr/>
        <a:lstStyle/>
        <a:p>
          <a:r>
            <a:rPr lang="en-GB" sz="1200" dirty="0"/>
            <a:t>Professional Knowledge</a:t>
          </a:r>
        </a:p>
      </dgm:t>
    </dgm:pt>
    <dgm:pt modelId="{7101645C-E684-47C6-87EA-5DE7A5223021}" type="parTrans" cxnId="{A67321C1-DDCE-4968-8E4B-F802F8E7DAFF}">
      <dgm:prSet/>
      <dgm:spPr/>
      <dgm:t>
        <a:bodyPr/>
        <a:lstStyle/>
        <a:p>
          <a:endParaRPr lang="en-GB" dirty="0"/>
        </a:p>
      </dgm:t>
    </dgm:pt>
    <dgm:pt modelId="{96B99243-EED6-49FD-8376-96ED1BD3C935}" type="sibTrans" cxnId="{A67321C1-DDCE-4968-8E4B-F802F8E7DAFF}">
      <dgm:prSet/>
      <dgm:spPr/>
      <dgm:t>
        <a:bodyPr/>
        <a:lstStyle/>
        <a:p>
          <a:endParaRPr lang="en-GB" dirty="0"/>
        </a:p>
      </dgm:t>
    </dgm:pt>
    <dgm:pt modelId="{D0558C1F-FBEB-498A-ACA7-3A6507446F75}">
      <dgm:prSet phldrT="[Text]" custT="1"/>
      <dgm:spPr/>
      <dgm:t>
        <a:bodyPr/>
        <a:lstStyle/>
        <a:p>
          <a:r>
            <a:rPr lang="en-GB" sz="1200" dirty="0"/>
            <a:t>Self-Regulatory Skills</a:t>
          </a:r>
        </a:p>
      </dgm:t>
    </dgm:pt>
    <dgm:pt modelId="{34BE1939-36D1-413A-BE87-26A33744E16B}" type="parTrans" cxnId="{CB9C73D5-8520-41FD-B5AB-C19AE39514D1}">
      <dgm:prSet/>
      <dgm:spPr/>
      <dgm:t>
        <a:bodyPr/>
        <a:lstStyle/>
        <a:p>
          <a:endParaRPr lang="en-GB" dirty="0"/>
        </a:p>
      </dgm:t>
    </dgm:pt>
    <dgm:pt modelId="{93741889-A229-4F38-A4FD-EC2AD142E775}" type="sibTrans" cxnId="{CB9C73D5-8520-41FD-B5AB-C19AE39514D1}">
      <dgm:prSet/>
      <dgm:spPr/>
      <dgm:t>
        <a:bodyPr/>
        <a:lstStyle/>
        <a:p>
          <a:endParaRPr lang="en-GB" dirty="0"/>
        </a:p>
      </dgm:t>
    </dgm:pt>
    <dgm:pt modelId="{28150AD0-290C-44A8-B661-A696A6AB20EF}">
      <dgm:prSet phldrT="[Text]" custT="1"/>
      <dgm:spPr/>
      <dgm:t>
        <a:bodyPr/>
        <a:lstStyle/>
        <a:p>
          <a:r>
            <a:rPr lang="en-GB" sz="1200" dirty="0"/>
            <a:t>Motivational Orientations</a:t>
          </a:r>
        </a:p>
      </dgm:t>
    </dgm:pt>
    <dgm:pt modelId="{3902E81C-9580-4117-9571-6E3AB2E68B9C}" type="parTrans" cxnId="{C30DE6C2-78EC-4370-B735-E9F940ADCEB5}">
      <dgm:prSet/>
      <dgm:spPr/>
      <dgm:t>
        <a:bodyPr/>
        <a:lstStyle/>
        <a:p>
          <a:endParaRPr lang="en-GB" dirty="0"/>
        </a:p>
      </dgm:t>
    </dgm:pt>
    <dgm:pt modelId="{2C591BD7-E136-49DC-9D00-8884AE42CF88}" type="sibTrans" cxnId="{C30DE6C2-78EC-4370-B735-E9F940ADCEB5}">
      <dgm:prSet/>
      <dgm:spPr/>
      <dgm:t>
        <a:bodyPr/>
        <a:lstStyle/>
        <a:p>
          <a:endParaRPr lang="en-GB" dirty="0"/>
        </a:p>
      </dgm:t>
    </dgm:pt>
    <dgm:pt modelId="{4DB826FB-28ED-4032-97A2-B16555B4A5C0}">
      <dgm:prSet phldrT="[Text]" custT="1"/>
      <dgm:spPr/>
      <dgm:t>
        <a:bodyPr/>
        <a:lstStyle/>
        <a:p>
          <a:r>
            <a:rPr lang="en-GB" sz="1200" dirty="0"/>
            <a:t>Beliefs / </a:t>
          </a:r>
          <a:r>
            <a:rPr lang="en-GB" sz="1200" noProof="0" dirty="0"/>
            <a:t>Values</a:t>
          </a:r>
        </a:p>
      </dgm:t>
    </dgm:pt>
    <dgm:pt modelId="{9849D39D-2417-46AB-8CED-862716C75EA4}" type="parTrans" cxnId="{D9128199-7668-4DAE-B7F3-48B5E5D67A14}">
      <dgm:prSet/>
      <dgm:spPr/>
      <dgm:t>
        <a:bodyPr/>
        <a:lstStyle/>
        <a:p>
          <a:endParaRPr lang="en-GB" dirty="0"/>
        </a:p>
      </dgm:t>
    </dgm:pt>
    <dgm:pt modelId="{286EA84A-C0EA-43CF-A66E-1BB75C98B1F3}" type="sibTrans" cxnId="{D9128199-7668-4DAE-B7F3-48B5E5D67A14}">
      <dgm:prSet/>
      <dgm:spPr/>
      <dgm:t>
        <a:bodyPr/>
        <a:lstStyle/>
        <a:p>
          <a:endParaRPr lang="en-GB" dirty="0"/>
        </a:p>
      </dgm:t>
    </dgm:pt>
    <dgm:pt modelId="{CB037711-8810-491E-BBC5-7FC7EC403BFF}" type="pres">
      <dgm:prSet presAssocID="{2F7E9F42-21D5-4C90-8A49-695CDCF7DDEB}" presName="composite" presStyleCnt="0">
        <dgm:presLayoutVars>
          <dgm:chMax val="1"/>
          <dgm:dir/>
          <dgm:resizeHandles val="exact"/>
        </dgm:presLayoutVars>
      </dgm:prSet>
      <dgm:spPr/>
    </dgm:pt>
    <dgm:pt modelId="{3F9BEA2D-9489-4A9D-9AC3-852C8BFB2C3C}" type="pres">
      <dgm:prSet presAssocID="{2F7E9F42-21D5-4C90-8A49-695CDCF7DDEB}" presName="radial" presStyleCnt="0">
        <dgm:presLayoutVars>
          <dgm:animLvl val="ctr"/>
        </dgm:presLayoutVars>
      </dgm:prSet>
      <dgm:spPr/>
    </dgm:pt>
    <dgm:pt modelId="{7FFC32DE-D8B1-4EC4-A8A2-D93847A1EF99}" type="pres">
      <dgm:prSet presAssocID="{74B39754-0061-405A-8AF1-B848FD28477E}" presName="centerShape" presStyleLbl="vennNode1" presStyleIdx="0" presStyleCnt="5"/>
      <dgm:spPr/>
    </dgm:pt>
    <dgm:pt modelId="{2DBFBF01-D8D0-4129-A0F7-6C4A9880C8B5}" type="pres">
      <dgm:prSet presAssocID="{F72BA128-B536-46C7-84BD-10E2ACB539E1}" presName="node" presStyleLbl="vennNode1" presStyleIdx="1" presStyleCnt="5" custScaleX="110862" custRadScaleRad="88514">
        <dgm:presLayoutVars>
          <dgm:bulletEnabled val="1"/>
        </dgm:presLayoutVars>
      </dgm:prSet>
      <dgm:spPr/>
    </dgm:pt>
    <dgm:pt modelId="{57AD3F72-C37B-45F6-BE21-48E949A1D613}" type="pres">
      <dgm:prSet presAssocID="{D0558C1F-FBEB-498A-ACA7-3A6507446F75}" presName="node" presStyleLbl="vennNode1" presStyleIdx="2" presStyleCnt="5" custScaleX="108738" custRadScaleRad="85828">
        <dgm:presLayoutVars>
          <dgm:bulletEnabled val="1"/>
        </dgm:presLayoutVars>
      </dgm:prSet>
      <dgm:spPr/>
    </dgm:pt>
    <dgm:pt modelId="{FC54375A-8FD5-4B83-A780-A26D5E743D26}" type="pres">
      <dgm:prSet presAssocID="{28150AD0-290C-44A8-B661-A696A6AB20EF}" presName="node" presStyleLbl="vennNode1" presStyleIdx="3" presStyleCnt="5" custScaleX="110797" custRadScaleRad="86365">
        <dgm:presLayoutVars>
          <dgm:bulletEnabled val="1"/>
        </dgm:presLayoutVars>
      </dgm:prSet>
      <dgm:spPr/>
    </dgm:pt>
    <dgm:pt modelId="{D3A7A9BA-3F90-45A6-977B-4CE40F16E2DD}" type="pres">
      <dgm:prSet presAssocID="{4DB826FB-28ED-4032-97A2-B16555B4A5C0}" presName="node" presStyleLbl="vennNode1" presStyleIdx="4" presStyleCnt="5" custScaleX="108608" custRadScaleRad="89051">
        <dgm:presLayoutVars>
          <dgm:bulletEnabled val="1"/>
        </dgm:presLayoutVars>
      </dgm:prSet>
      <dgm:spPr/>
    </dgm:pt>
  </dgm:ptLst>
  <dgm:cxnLst>
    <dgm:cxn modelId="{B167FB23-B566-489B-A3D7-7C714C4BB563}" type="presOf" srcId="{28150AD0-290C-44A8-B661-A696A6AB20EF}" destId="{FC54375A-8FD5-4B83-A780-A26D5E743D26}" srcOrd="0" destOrd="0" presId="urn:microsoft.com/office/officeart/2005/8/layout/radial3"/>
    <dgm:cxn modelId="{69C0642D-0C15-49F9-9703-FB9C23B1032D}" type="presOf" srcId="{D0558C1F-FBEB-498A-ACA7-3A6507446F75}" destId="{57AD3F72-C37B-45F6-BE21-48E949A1D613}" srcOrd="0" destOrd="0" presId="urn:microsoft.com/office/officeart/2005/8/layout/radial3"/>
    <dgm:cxn modelId="{5D723836-B08D-4F85-A7E7-6352C542C7E6}" type="presOf" srcId="{F72BA128-B536-46C7-84BD-10E2ACB539E1}" destId="{2DBFBF01-D8D0-4129-A0F7-6C4A9880C8B5}" srcOrd="0" destOrd="0" presId="urn:microsoft.com/office/officeart/2005/8/layout/radial3"/>
    <dgm:cxn modelId="{40A85C5D-BF81-46A6-8B5F-B586DA99BC6E}" type="presOf" srcId="{2F7E9F42-21D5-4C90-8A49-695CDCF7DDEB}" destId="{CB037711-8810-491E-BBC5-7FC7EC403BFF}" srcOrd="0" destOrd="0" presId="urn:microsoft.com/office/officeart/2005/8/layout/radial3"/>
    <dgm:cxn modelId="{B849987B-2F23-4F66-86A5-E3523519B2B4}" type="presOf" srcId="{74B39754-0061-405A-8AF1-B848FD28477E}" destId="{7FFC32DE-D8B1-4EC4-A8A2-D93847A1EF99}" srcOrd="0" destOrd="0" presId="urn:microsoft.com/office/officeart/2005/8/layout/radial3"/>
    <dgm:cxn modelId="{D9128199-7668-4DAE-B7F3-48B5E5D67A14}" srcId="{74B39754-0061-405A-8AF1-B848FD28477E}" destId="{4DB826FB-28ED-4032-97A2-B16555B4A5C0}" srcOrd="3" destOrd="0" parTransId="{9849D39D-2417-46AB-8CED-862716C75EA4}" sibTransId="{286EA84A-C0EA-43CF-A66E-1BB75C98B1F3}"/>
    <dgm:cxn modelId="{A67321C1-DDCE-4968-8E4B-F802F8E7DAFF}" srcId="{74B39754-0061-405A-8AF1-B848FD28477E}" destId="{F72BA128-B536-46C7-84BD-10E2ACB539E1}" srcOrd="0" destOrd="0" parTransId="{7101645C-E684-47C6-87EA-5DE7A5223021}" sibTransId="{96B99243-EED6-49FD-8376-96ED1BD3C935}"/>
    <dgm:cxn modelId="{C30DE6C2-78EC-4370-B735-E9F940ADCEB5}" srcId="{74B39754-0061-405A-8AF1-B848FD28477E}" destId="{28150AD0-290C-44A8-B661-A696A6AB20EF}" srcOrd="2" destOrd="0" parTransId="{3902E81C-9580-4117-9571-6E3AB2E68B9C}" sibTransId="{2C591BD7-E136-49DC-9D00-8884AE42CF88}"/>
    <dgm:cxn modelId="{CB9C73D5-8520-41FD-B5AB-C19AE39514D1}" srcId="{74B39754-0061-405A-8AF1-B848FD28477E}" destId="{D0558C1F-FBEB-498A-ACA7-3A6507446F75}" srcOrd="1" destOrd="0" parTransId="{34BE1939-36D1-413A-BE87-26A33744E16B}" sibTransId="{93741889-A229-4F38-A4FD-EC2AD142E775}"/>
    <dgm:cxn modelId="{086083EA-7D15-46A4-969E-17662DA1DFDD}" srcId="{2F7E9F42-21D5-4C90-8A49-695CDCF7DDEB}" destId="{74B39754-0061-405A-8AF1-B848FD28477E}" srcOrd="0" destOrd="0" parTransId="{59F09EFE-BB00-4E3E-BA18-3F1DB46AD9A2}" sibTransId="{AD40E951-0083-49A2-89A6-41437D67F5E3}"/>
    <dgm:cxn modelId="{96CDF5F3-D6BF-4A11-91D4-DFFA7AE1005C}" type="presOf" srcId="{4DB826FB-28ED-4032-97A2-B16555B4A5C0}" destId="{D3A7A9BA-3F90-45A6-977B-4CE40F16E2DD}" srcOrd="0" destOrd="0" presId="urn:microsoft.com/office/officeart/2005/8/layout/radial3"/>
    <dgm:cxn modelId="{C71E43BF-01E8-4FA5-9CC5-D1BB68A772B2}" type="presParOf" srcId="{CB037711-8810-491E-BBC5-7FC7EC403BFF}" destId="{3F9BEA2D-9489-4A9D-9AC3-852C8BFB2C3C}" srcOrd="0" destOrd="0" presId="urn:microsoft.com/office/officeart/2005/8/layout/radial3"/>
    <dgm:cxn modelId="{1416C76F-79DC-48C1-AAA3-819E38E7A03F}" type="presParOf" srcId="{3F9BEA2D-9489-4A9D-9AC3-852C8BFB2C3C}" destId="{7FFC32DE-D8B1-4EC4-A8A2-D93847A1EF99}" srcOrd="0" destOrd="0" presId="urn:microsoft.com/office/officeart/2005/8/layout/radial3"/>
    <dgm:cxn modelId="{7CD631D2-1DF4-4E4A-9098-A62966D66D7C}" type="presParOf" srcId="{3F9BEA2D-9489-4A9D-9AC3-852C8BFB2C3C}" destId="{2DBFBF01-D8D0-4129-A0F7-6C4A9880C8B5}" srcOrd="1" destOrd="0" presId="urn:microsoft.com/office/officeart/2005/8/layout/radial3"/>
    <dgm:cxn modelId="{F5213F72-CC12-459A-AA5A-24771690859A}" type="presParOf" srcId="{3F9BEA2D-9489-4A9D-9AC3-852C8BFB2C3C}" destId="{57AD3F72-C37B-45F6-BE21-48E949A1D613}" srcOrd="2" destOrd="0" presId="urn:microsoft.com/office/officeart/2005/8/layout/radial3"/>
    <dgm:cxn modelId="{612682CD-CFBF-48AC-B7C5-57A2D28B9A13}" type="presParOf" srcId="{3F9BEA2D-9489-4A9D-9AC3-852C8BFB2C3C}" destId="{FC54375A-8FD5-4B83-A780-A26D5E743D26}" srcOrd="3" destOrd="0" presId="urn:microsoft.com/office/officeart/2005/8/layout/radial3"/>
    <dgm:cxn modelId="{510E3B0B-6C30-4B24-ACEF-913A7D404BE7}" type="presParOf" srcId="{3F9BEA2D-9489-4A9D-9AC3-852C8BFB2C3C}" destId="{D3A7A9BA-3F90-45A6-977B-4CE40F16E2DD}"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7E8137-F014-4A02-8E24-0F2F3B520AAF}">
      <dsp:nvSpPr>
        <dsp:cNvPr id="0" name=""/>
        <dsp:cNvSpPr/>
      </dsp:nvSpPr>
      <dsp:spPr>
        <a:xfrm>
          <a:off x="1258967" y="229922"/>
          <a:ext cx="2971305" cy="2971305"/>
        </a:xfrm>
        <a:prstGeom prst="pie">
          <a:avLst>
            <a:gd name="adj1" fmla="val 16200000"/>
            <a:gd name="adj2" fmla="val 180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de-DE" sz="1200" kern="1200" dirty="0"/>
            <a:t>Sustainable Textile  Technologies and Fashion</a:t>
          </a:r>
        </a:p>
      </dsp:txBody>
      <dsp:txXfrm>
        <a:off x="2824916" y="859556"/>
        <a:ext cx="1061180" cy="884317"/>
      </dsp:txXfrm>
    </dsp:sp>
    <dsp:sp modelId="{3375E195-52DC-419D-B66D-8F61B1C0D8D3}">
      <dsp:nvSpPr>
        <dsp:cNvPr id="0" name=""/>
        <dsp:cNvSpPr/>
      </dsp:nvSpPr>
      <dsp:spPr>
        <a:xfrm>
          <a:off x="1197772" y="336040"/>
          <a:ext cx="2971305" cy="2971305"/>
        </a:xfrm>
        <a:prstGeom prst="pie">
          <a:avLst>
            <a:gd name="adj1" fmla="val 1800000"/>
            <a:gd name="adj2" fmla="val 900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de-DE" sz="1200" kern="1200" dirty="0"/>
            <a:t>Sustainability and Entrepreneurship</a:t>
          </a:r>
        </a:p>
      </dsp:txBody>
      <dsp:txXfrm>
        <a:off x="1905226" y="2263851"/>
        <a:ext cx="1591770" cy="778198"/>
      </dsp:txXfrm>
    </dsp:sp>
    <dsp:sp modelId="{9660B2DC-4950-4C0A-8995-8669D0571C3B}">
      <dsp:nvSpPr>
        <dsp:cNvPr id="0" name=""/>
        <dsp:cNvSpPr/>
      </dsp:nvSpPr>
      <dsp:spPr>
        <a:xfrm>
          <a:off x="1136578" y="229922"/>
          <a:ext cx="2971305" cy="2971305"/>
        </a:xfrm>
        <a:prstGeom prst="pie">
          <a:avLst>
            <a:gd name="adj1" fmla="val 9000000"/>
            <a:gd name="adj2" fmla="val 16200000"/>
          </a:avLst>
        </a:prstGeom>
        <a:solidFill>
          <a:srgbClr val="00B05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de-DE" sz="1200" kern="1200" dirty="0"/>
            <a:t>Didactic</a:t>
          </a:r>
          <a:r>
            <a:rPr lang="en-US" sz="1200" kern="1200" dirty="0"/>
            <a:t> </a:t>
          </a:r>
          <a:r>
            <a:rPr lang="de-DE" sz="1200" kern="1200" dirty="0"/>
            <a:t>and</a:t>
          </a:r>
          <a:r>
            <a:rPr lang="en-US" sz="1200" kern="1200" dirty="0"/>
            <a:t> </a:t>
          </a:r>
          <a:r>
            <a:rPr lang="de-DE" sz="1200" kern="1200" dirty="0"/>
            <a:t>Methodological Implementation</a:t>
          </a:r>
          <a:r>
            <a:rPr lang="en-US" sz="1200" kern="1200" dirty="0"/>
            <a:t> </a:t>
          </a:r>
          <a:r>
            <a:rPr lang="de-DE" sz="1200" kern="1200" dirty="0"/>
            <a:t>of ESD</a:t>
          </a:r>
        </a:p>
      </dsp:txBody>
      <dsp:txXfrm>
        <a:off x="1480754" y="859556"/>
        <a:ext cx="1061180" cy="884317"/>
      </dsp:txXfrm>
    </dsp:sp>
    <dsp:sp modelId="{C54D5CBE-DF8D-495A-9FC0-36D4D7F8ADE1}">
      <dsp:nvSpPr>
        <dsp:cNvPr id="0" name=""/>
        <dsp:cNvSpPr/>
      </dsp:nvSpPr>
      <dsp:spPr>
        <a:xfrm>
          <a:off x="1075274" y="45984"/>
          <a:ext cx="3339180" cy="3339180"/>
        </a:xfrm>
        <a:prstGeom prst="circularArrow">
          <a:avLst>
            <a:gd name="adj1" fmla="val 5085"/>
            <a:gd name="adj2" fmla="val 327528"/>
            <a:gd name="adj3" fmla="val 1472472"/>
            <a:gd name="adj4" fmla="val 16199432"/>
            <a:gd name="adj5" fmla="val 5932"/>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99BEE25B-7B35-4E8B-B2B1-94347249E073}">
      <dsp:nvSpPr>
        <dsp:cNvPr id="0" name=""/>
        <dsp:cNvSpPr/>
      </dsp:nvSpPr>
      <dsp:spPr>
        <a:xfrm>
          <a:off x="1013835" y="151914"/>
          <a:ext cx="3339180" cy="3339180"/>
        </a:xfrm>
        <a:prstGeom prst="circularArrow">
          <a:avLst>
            <a:gd name="adj1" fmla="val 5085"/>
            <a:gd name="adj2" fmla="val 327528"/>
            <a:gd name="adj3" fmla="val 8671970"/>
            <a:gd name="adj4" fmla="val 1800502"/>
            <a:gd name="adj5" fmla="val 5932"/>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4CEE6554-6AEE-4C01-B984-04A67B3ABB67}">
      <dsp:nvSpPr>
        <dsp:cNvPr id="0" name=""/>
        <dsp:cNvSpPr/>
      </dsp:nvSpPr>
      <dsp:spPr>
        <a:xfrm>
          <a:off x="952395" y="45984"/>
          <a:ext cx="3339180" cy="3339180"/>
        </a:xfrm>
        <a:prstGeom prst="circularArrow">
          <a:avLst>
            <a:gd name="adj1" fmla="val 5085"/>
            <a:gd name="adj2" fmla="val 327528"/>
            <a:gd name="adj3" fmla="val 15873039"/>
            <a:gd name="adj4" fmla="val 9000000"/>
            <a:gd name="adj5" fmla="val 5932"/>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BB7BEA-756A-4551-8207-AC7CC605CF6C}">
      <dsp:nvSpPr>
        <dsp:cNvPr id="0" name=""/>
        <dsp:cNvSpPr/>
      </dsp:nvSpPr>
      <dsp:spPr>
        <a:xfrm>
          <a:off x="1203147" y="435936"/>
          <a:ext cx="2904586" cy="2904586"/>
        </a:xfrm>
        <a:prstGeom prst="blockArc">
          <a:avLst>
            <a:gd name="adj1" fmla="val 11880000"/>
            <a:gd name="adj2" fmla="val 16200000"/>
            <a:gd name="adj3" fmla="val 4644"/>
          </a:avLst>
        </a:prstGeom>
        <a:solidFill>
          <a:schemeClr val="accent6">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384BC26-C253-421C-9E38-B5B22209589A}">
      <dsp:nvSpPr>
        <dsp:cNvPr id="0" name=""/>
        <dsp:cNvSpPr/>
      </dsp:nvSpPr>
      <dsp:spPr>
        <a:xfrm>
          <a:off x="1203147" y="435936"/>
          <a:ext cx="2904586" cy="2904586"/>
        </a:xfrm>
        <a:prstGeom prst="blockArc">
          <a:avLst>
            <a:gd name="adj1" fmla="val 7560000"/>
            <a:gd name="adj2" fmla="val 11880000"/>
            <a:gd name="adj3" fmla="val 4644"/>
          </a:avLst>
        </a:prstGeom>
        <a:solidFill>
          <a:schemeClr val="accent5">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7FDAF5D1-B6EF-4C4E-B2E3-BFBC82F2FC1D}">
      <dsp:nvSpPr>
        <dsp:cNvPr id="0" name=""/>
        <dsp:cNvSpPr/>
      </dsp:nvSpPr>
      <dsp:spPr>
        <a:xfrm>
          <a:off x="1203147" y="435936"/>
          <a:ext cx="2904586" cy="2904586"/>
        </a:xfrm>
        <a:prstGeom prst="blockArc">
          <a:avLst>
            <a:gd name="adj1" fmla="val 3240000"/>
            <a:gd name="adj2" fmla="val 7560000"/>
            <a:gd name="adj3" fmla="val 4644"/>
          </a:avLst>
        </a:prstGeom>
        <a:solidFill>
          <a:schemeClr val="accent4">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C8B2CCD-46A6-4441-A0E2-D0BC302095B3}">
      <dsp:nvSpPr>
        <dsp:cNvPr id="0" name=""/>
        <dsp:cNvSpPr/>
      </dsp:nvSpPr>
      <dsp:spPr>
        <a:xfrm>
          <a:off x="1203147" y="435936"/>
          <a:ext cx="2904586" cy="2904586"/>
        </a:xfrm>
        <a:prstGeom prst="blockArc">
          <a:avLst>
            <a:gd name="adj1" fmla="val 20520000"/>
            <a:gd name="adj2" fmla="val 3240000"/>
            <a:gd name="adj3" fmla="val 4644"/>
          </a:avLst>
        </a:prstGeom>
        <a:solidFill>
          <a:schemeClr val="accent3">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75915775-B716-491A-9031-C1E35DEB40EB}">
      <dsp:nvSpPr>
        <dsp:cNvPr id="0" name=""/>
        <dsp:cNvSpPr/>
      </dsp:nvSpPr>
      <dsp:spPr>
        <a:xfrm>
          <a:off x="1203147" y="435936"/>
          <a:ext cx="2904586" cy="2904586"/>
        </a:xfrm>
        <a:prstGeom prst="blockArc">
          <a:avLst>
            <a:gd name="adj1" fmla="val 16200000"/>
            <a:gd name="adj2" fmla="val 20520000"/>
            <a:gd name="adj3" fmla="val 4644"/>
          </a:avLst>
        </a:prstGeom>
        <a:solidFill>
          <a:schemeClr val="accent2">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B50768F6-213E-4CCC-89CA-42789E9EE67B}">
      <dsp:nvSpPr>
        <dsp:cNvPr id="0" name=""/>
        <dsp:cNvSpPr/>
      </dsp:nvSpPr>
      <dsp:spPr>
        <a:xfrm>
          <a:off x="1986394" y="1219183"/>
          <a:ext cx="1338093" cy="1338093"/>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noProof="0" dirty="0">
              <a:solidFill>
                <a:schemeClr val="tx1"/>
              </a:solidFill>
            </a:rPr>
            <a:t>Basic Functions of Clothing</a:t>
          </a:r>
        </a:p>
      </dsp:txBody>
      <dsp:txXfrm>
        <a:off x="2182353" y="1415142"/>
        <a:ext cx="946175" cy="946175"/>
      </dsp:txXfrm>
    </dsp:sp>
    <dsp:sp modelId="{2F2CBD90-A1F1-4A00-BCDA-FC88F2C8B4A4}">
      <dsp:nvSpPr>
        <dsp:cNvPr id="0" name=""/>
        <dsp:cNvSpPr/>
      </dsp:nvSpPr>
      <dsp:spPr>
        <a:xfrm>
          <a:off x="2187108" y="1324"/>
          <a:ext cx="936665" cy="936665"/>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GB" sz="800" kern="1200" noProof="0" dirty="0">
              <a:solidFill>
                <a:schemeClr val="tx1"/>
              </a:solidFill>
            </a:rPr>
            <a:t>Adornment to express beauty,  creativity, uniqueness.</a:t>
          </a:r>
        </a:p>
      </dsp:txBody>
      <dsp:txXfrm>
        <a:off x="2324279" y="138495"/>
        <a:ext cx="662323" cy="662323"/>
      </dsp:txXfrm>
    </dsp:sp>
    <dsp:sp modelId="{DBFCF27A-EBA7-4835-B22B-1ABF5A98BFAF}">
      <dsp:nvSpPr>
        <dsp:cNvPr id="0" name=""/>
        <dsp:cNvSpPr/>
      </dsp:nvSpPr>
      <dsp:spPr>
        <a:xfrm>
          <a:off x="3536251" y="981534"/>
          <a:ext cx="936665" cy="936665"/>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GB" sz="800" kern="1200" noProof="0" dirty="0">
              <a:solidFill>
                <a:schemeClr val="tx1"/>
              </a:solidFill>
            </a:rPr>
            <a:t>Identification to be recognised as a member of a specific group.</a:t>
          </a:r>
        </a:p>
      </dsp:txBody>
      <dsp:txXfrm>
        <a:off x="3673422" y="1118705"/>
        <a:ext cx="662323" cy="662323"/>
      </dsp:txXfrm>
    </dsp:sp>
    <dsp:sp modelId="{E301F363-09E9-4C47-AE4C-8552CE87C4AD}">
      <dsp:nvSpPr>
        <dsp:cNvPr id="0" name=""/>
        <dsp:cNvSpPr/>
      </dsp:nvSpPr>
      <dsp:spPr>
        <a:xfrm>
          <a:off x="3020924" y="2567547"/>
          <a:ext cx="936665" cy="936665"/>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GB" sz="800" kern="1200" noProof="0" dirty="0">
              <a:solidFill>
                <a:schemeClr val="tx1"/>
              </a:solidFill>
            </a:rPr>
            <a:t>Social status to show the position or rank within a group.</a:t>
          </a:r>
        </a:p>
      </dsp:txBody>
      <dsp:txXfrm>
        <a:off x="3158095" y="2704718"/>
        <a:ext cx="662323" cy="662323"/>
      </dsp:txXfrm>
    </dsp:sp>
    <dsp:sp modelId="{691E0C1A-7189-4345-86F9-529BB3E7EA0E}">
      <dsp:nvSpPr>
        <dsp:cNvPr id="0" name=""/>
        <dsp:cNvSpPr/>
      </dsp:nvSpPr>
      <dsp:spPr>
        <a:xfrm>
          <a:off x="1353291" y="2567547"/>
          <a:ext cx="936665" cy="936665"/>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GB" sz="800" kern="1200" noProof="0" dirty="0">
              <a:solidFill>
                <a:schemeClr val="tx1"/>
              </a:solidFill>
            </a:rPr>
            <a:t>Modesty as a belief about the proper way of covering the body.</a:t>
          </a:r>
        </a:p>
      </dsp:txBody>
      <dsp:txXfrm>
        <a:off x="1490462" y="2704718"/>
        <a:ext cx="662323" cy="662323"/>
      </dsp:txXfrm>
    </dsp:sp>
    <dsp:sp modelId="{649A0453-5DC2-460F-AB38-ED37AB587879}">
      <dsp:nvSpPr>
        <dsp:cNvPr id="0" name=""/>
        <dsp:cNvSpPr/>
      </dsp:nvSpPr>
      <dsp:spPr>
        <a:xfrm>
          <a:off x="837965" y="981534"/>
          <a:ext cx="936665" cy="936665"/>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GB" sz="800" kern="1200" noProof="0" dirty="0">
              <a:solidFill>
                <a:schemeClr val="tx1"/>
              </a:solidFill>
            </a:rPr>
            <a:t>Protection from the environment (climate, sun radiation</a:t>
          </a:r>
          <a:r>
            <a:rPr lang="en-GB" sz="800" kern="1200" noProof="0" dirty="0">
              <a:solidFill>
                <a:schemeClr val="tx1"/>
              </a:solidFill>
              <a:latin typeface="Calibri" panose="020F0502020204030204"/>
              <a:ea typeface="+mn-ea"/>
              <a:cs typeface="+mn-cs"/>
            </a:rPr>
            <a:t>,</a:t>
          </a:r>
          <a:r>
            <a:rPr lang="en-GB" sz="800" kern="1200" noProof="0" dirty="0">
              <a:solidFill>
                <a:schemeClr val="tx1"/>
              </a:solidFill>
            </a:rPr>
            <a:t> mechanical abrasion).</a:t>
          </a:r>
        </a:p>
      </dsp:txBody>
      <dsp:txXfrm>
        <a:off x="975136" y="1118705"/>
        <a:ext cx="662323" cy="6623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FB2197-0CAA-49F5-BD9F-0594C5B23ED0}">
      <dsp:nvSpPr>
        <dsp:cNvPr id="0" name=""/>
        <dsp:cNvSpPr/>
      </dsp:nvSpPr>
      <dsp:spPr>
        <a:xfrm>
          <a:off x="2724859" y="445435"/>
          <a:ext cx="2975161" cy="2975161"/>
        </a:xfrm>
        <a:prstGeom prst="blockArc">
          <a:avLst>
            <a:gd name="adj1" fmla="val 10800000"/>
            <a:gd name="adj2" fmla="val 16200000"/>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9B33B763-5AD4-4F18-AA94-BFFBF2B4A2D1}">
      <dsp:nvSpPr>
        <dsp:cNvPr id="0" name=""/>
        <dsp:cNvSpPr/>
      </dsp:nvSpPr>
      <dsp:spPr>
        <a:xfrm>
          <a:off x="2724859" y="445435"/>
          <a:ext cx="2975161" cy="2975161"/>
        </a:xfrm>
        <a:prstGeom prst="blockArc">
          <a:avLst>
            <a:gd name="adj1" fmla="val 5400000"/>
            <a:gd name="adj2" fmla="val 10800000"/>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307150C9-0B6D-4125-BB58-4E400D6DFDC9}">
      <dsp:nvSpPr>
        <dsp:cNvPr id="0" name=""/>
        <dsp:cNvSpPr/>
      </dsp:nvSpPr>
      <dsp:spPr>
        <a:xfrm>
          <a:off x="2724859" y="445435"/>
          <a:ext cx="2975161" cy="2975161"/>
        </a:xfrm>
        <a:prstGeom prst="blockArc">
          <a:avLst>
            <a:gd name="adj1" fmla="val 0"/>
            <a:gd name="adj2" fmla="val 5400000"/>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A9CE529E-EE20-4812-A321-36C4B26EE1D1}">
      <dsp:nvSpPr>
        <dsp:cNvPr id="0" name=""/>
        <dsp:cNvSpPr/>
      </dsp:nvSpPr>
      <dsp:spPr>
        <a:xfrm>
          <a:off x="2724859" y="445435"/>
          <a:ext cx="2975161" cy="2975161"/>
        </a:xfrm>
        <a:prstGeom prst="blockArc">
          <a:avLst>
            <a:gd name="adj1" fmla="val 16200000"/>
            <a:gd name="adj2" fmla="val 0"/>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E4EA4D40-3037-4007-8417-F07630B72188}">
      <dsp:nvSpPr>
        <dsp:cNvPr id="0" name=""/>
        <dsp:cNvSpPr/>
      </dsp:nvSpPr>
      <dsp:spPr>
        <a:xfrm>
          <a:off x="3527866" y="864094"/>
          <a:ext cx="1369148" cy="2137843"/>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de-DE" sz="1200" kern="1200" dirty="0"/>
            <a:t>Understanding of Science</a:t>
          </a:r>
        </a:p>
      </dsp:txBody>
      <dsp:txXfrm>
        <a:off x="3728373" y="1177174"/>
        <a:ext cx="968134" cy="1511683"/>
      </dsp:txXfrm>
    </dsp:sp>
    <dsp:sp modelId="{F89DCCDE-EB69-4878-BA91-A858F4016602}">
      <dsp:nvSpPr>
        <dsp:cNvPr id="0" name=""/>
        <dsp:cNvSpPr/>
      </dsp:nvSpPr>
      <dsp:spPr>
        <a:xfrm>
          <a:off x="3312312" y="736"/>
          <a:ext cx="1800256" cy="958404"/>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de-DE" sz="1200" kern="1200" dirty="0"/>
            <a:t>Nature and Extent </a:t>
          </a:r>
          <a:r>
            <a:rPr lang="de-DE" sz="1200" kern="1200" dirty="0" err="1"/>
            <a:t>of</a:t>
          </a:r>
          <a:r>
            <a:rPr lang="de-DE" sz="1200" kern="1200" dirty="0"/>
            <a:t> Knowledge</a:t>
          </a:r>
        </a:p>
      </dsp:txBody>
      <dsp:txXfrm>
        <a:off x="3575953" y="141091"/>
        <a:ext cx="1272974" cy="677694"/>
      </dsp:txXfrm>
    </dsp:sp>
    <dsp:sp modelId="{461E79D7-0B7E-4944-B126-24953F2CC5E7}">
      <dsp:nvSpPr>
        <dsp:cNvPr id="0" name=""/>
        <dsp:cNvSpPr/>
      </dsp:nvSpPr>
      <dsp:spPr>
        <a:xfrm>
          <a:off x="4807100" y="1453814"/>
          <a:ext cx="1716837" cy="958404"/>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Prerequisites and Basics of Knowledge</a:t>
          </a:r>
          <a:endParaRPr lang="de-DE" sz="1200" kern="1200" dirty="0"/>
        </a:p>
      </dsp:txBody>
      <dsp:txXfrm>
        <a:off x="5058525" y="1594169"/>
        <a:ext cx="1213987" cy="677694"/>
      </dsp:txXfrm>
    </dsp:sp>
    <dsp:sp modelId="{9805E06A-DD2D-49D1-B458-72D16F4E3EAF}">
      <dsp:nvSpPr>
        <dsp:cNvPr id="0" name=""/>
        <dsp:cNvSpPr/>
      </dsp:nvSpPr>
      <dsp:spPr>
        <a:xfrm>
          <a:off x="3240302" y="2906892"/>
          <a:ext cx="1944276" cy="958404"/>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de-DE" sz="1200" kern="1200" dirty="0"/>
            <a:t>Reliability of Knowledge Claims</a:t>
          </a:r>
        </a:p>
      </dsp:txBody>
      <dsp:txXfrm>
        <a:off x="3525035" y="3047247"/>
        <a:ext cx="1374810" cy="677694"/>
      </dsp:txXfrm>
    </dsp:sp>
    <dsp:sp modelId="{984DD04B-138B-4D24-997F-6A49ACB95DAA}">
      <dsp:nvSpPr>
        <dsp:cNvPr id="0" name=""/>
        <dsp:cNvSpPr/>
      </dsp:nvSpPr>
      <dsp:spPr>
        <a:xfrm>
          <a:off x="1883908" y="1440157"/>
          <a:ext cx="1750908" cy="98571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Possibilities, Conditions and Limits of Knowledge</a:t>
          </a:r>
          <a:endParaRPr lang="de-DE" sz="1200" kern="1200" dirty="0"/>
        </a:p>
      </dsp:txBody>
      <dsp:txXfrm>
        <a:off x="2140323" y="1584512"/>
        <a:ext cx="1238078" cy="6970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FC32DE-D8B1-4EC4-A8A2-D93847A1EF99}">
      <dsp:nvSpPr>
        <dsp:cNvPr id="0" name=""/>
        <dsp:cNvSpPr/>
      </dsp:nvSpPr>
      <dsp:spPr>
        <a:xfrm>
          <a:off x="1920508" y="904875"/>
          <a:ext cx="2254249" cy="225424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Aspects of Professional Competence</a:t>
          </a:r>
        </a:p>
      </dsp:txBody>
      <dsp:txXfrm>
        <a:off x="2250635" y="1235002"/>
        <a:ext cx="1593995" cy="1593995"/>
      </dsp:txXfrm>
    </dsp:sp>
    <dsp:sp modelId="{2DBFBF01-D8D0-4129-A0F7-6C4A9880C8B5}">
      <dsp:nvSpPr>
        <dsp:cNvPr id="0" name=""/>
        <dsp:cNvSpPr/>
      </dsp:nvSpPr>
      <dsp:spPr>
        <a:xfrm>
          <a:off x="2422857" y="169020"/>
          <a:ext cx="1249553" cy="112712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Professional Knowledge</a:t>
          </a:r>
        </a:p>
      </dsp:txBody>
      <dsp:txXfrm>
        <a:off x="2605850" y="334083"/>
        <a:ext cx="883567" cy="796998"/>
      </dsp:txXfrm>
    </dsp:sp>
    <dsp:sp modelId="{57AD3F72-C37B-45F6-BE21-48E949A1D613}">
      <dsp:nvSpPr>
        <dsp:cNvPr id="0" name=""/>
        <dsp:cNvSpPr/>
      </dsp:nvSpPr>
      <dsp:spPr>
        <a:xfrm>
          <a:off x="3694812" y="1468437"/>
          <a:ext cx="1225613" cy="112712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Self-Regulatory Skills</a:t>
          </a:r>
        </a:p>
      </dsp:txBody>
      <dsp:txXfrm>
        <a:off x="3874299" y="1633500"/>
        <a:ext cx="866639" cy="796998"/>
      </dsp:txXfrm>
    </dsp:sp>
    <dsp:sp modelId="{FC54375A-8FD5-4B83-A780-A26D5E743D26}">
      <dsp:nvSpPr>
        <dsp:cNvPr id="0" name=""/>
        <dsp:cNvSpPr/>
      </dsp:nvSpPr>
      <dsp:spPr>
        <a:xfrm>
          <a:off x="2423223" y="2736306"/>
          <a:ext cx="1248820" cy="112712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Motivational Orientations</a:t>
          </a:r>
        </a:p>
      </dsp:txBody>
      <dsp:txXfrm>
        <a:off x="2606108" y="2901369"/>
        <a:ext cx="883050" cy="796998"/>
      </dsp:txXfrm>
    </dsp:sp>
    <dsp:sp modelId="{D3A7A9BA-3F90-45A6-977B-4CE40F16E2DD}">
      <dsp:nvSpPr>
        <dsp:cNvPr id="0" name=""/>
        <dsp:cNvSpPr/>
      </dsp:nvSpPr>
      <dsp:spPr>
        <a:xfrm>
          <a:off x="1128259" y="1468437"/>
          <a:ext cx="1224147" cy="112712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Beliefs / </a:t>
          </a:r>
          <a:r>
            <a:rPr lang="en-GB" sz="1200" kern="1200" noProof="0" dirty="0"/>
            <a:t>Values</a:t>
          </a:r>
        </a:p>
      </dsp:txBody>
      <dsp:txXfrm>
        <a:off x="1307531" y="1633500"/>
        <a:ext cx="865603" cy="796998"/>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7D85F6B6-42E5-6511-B11A-13C4E3ED5B7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de-DE"/>
          </a:p>
        </p:txBody>
      </p:sp>
      <p:sp>
        <p:nvSpPr>
          <p:cNvPr id="3" name="Datumsplatzhalter 2">
            <a:extLst>
              <a:ext uri="{FF2B5EF4-FFF2-40B4-BE49-F238E27FC236}">
                <a16:creationId xmlns:a16="http://schemas.microsoft.com/office/drawing/2014/main" id="{9701569D-F424-E9CE-76E8-83ACA8CAA6A0}"/>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B12387FE-E1E0-5844-9C37-68B083A4E70D}" type="datetimeFigureOut">
              <a:rPr lang="de-DE"/>
              <a:pPr>
                <a:defRPr/>
              </a:pPr>
              <a:t>11.01.2023</a:t>
            </a:fld>
            <a:endParaRPr lang="de-DE"/>
          </a:p>
        </p:txBody>
      </p:sp>
      <p:sp>
        <p:nvSpPr>
          <p:cNvPr id="4" name="Folienbildplatzhalter 3">
            <a:extLst>
              <a:ext uri="{FF2B5EF4-FFF2-40B4-BE49-F238E27FC236}">
                <a16:creationId xmlns:a16="http://schemas.microsoft.com/office/drawing/2014/main" id="{5ABDE022-0FCA-AA47-0F00-83F3F0BFECD4}"/>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a:extLst>
              <a:ext uri="{FF2B5EF4-FFF2-40B4-BE49-F238E27FC236}">
                <a16:creationId xmlns:a16="http://schemas.microsoft.com/office/drawing/2014/main" id="{DC4A69FB-C5D0-03F4-C34B-FE8FB3690894}"/>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noProof="0"/>
              <a:t>Formatvorlagen des Textmasters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 name="Fußzeilenplatzhalter 5">
            <a:extLst>
              <a:ext uri="{FF2B5EF4-FFF2-40B4-BE49-F238E27FC236}">
                <a16:creationId xmlns:a16="http://schemas.microsoft.com/office/drawing/2014/main" id="{A47C3A9C-4989-87D9-C433-0B841D1066EB}"/>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de-DE"/>
          </a:p>
        </p:txBody>
      </p:sp>
      <p:sp>
        <p:nvSpPr>
          <p:cNvPr id="7" name="Foliennummernplatzhalter 6">
            <a:extLst>
              <a:ext uri="{FF2B5EF4-FFF2-40B4-BE49-F238E27FC236}">
                <a16:creationId xmlns:a16="http://schemas.microsoft.com/office/drawing/2014/main" id="{5A64854B-189C-71F8-CDED-505753FDE048}"/>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31E73A7A-A053-3443-81B8-7A054849F756}"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doi.org/10.3390/su14073708"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Folienbildplatzhalter 1">
            <a:extLst>
              <a:ext uri="{FF2B5EF4-FFF2-40B4-BE49-F238E27FC236}">
                <a16:creationId xmlns:a16="http://schemas.microsoft.com/office/drawing/2014/main" id="{C2BB8740-E0BA-B4B9-4851-D4FF42CE4C4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Notizenplatzhalter 2">
            <a:extLst>
              <a:ext uri="{FF2B5EF4-FFF2-40B4-BE49-F238E27FC236}">
                <a16:creationId xmlns:a16="http://schemas.microsoft.com/office/drawing/2014/main" id="{E23EA4FD-C6EF-2C38-8B11-E75829B02E8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de-DE"/>
          </a:p>
        </p:txBody>
      </p:sp>
      <p:sp>
        <p:nvSpPr>
          <p:cNvPr id="15363" name="Foliennummernplatzhalter 3">
            <a:extLst>
              <a:ext uri="{FF2B5EF4-FFF2-40B4-BE49-F238E27FC236}">
                <a16:creationId xmlns:a16="http://schemas.microsoft.com/office/drawing/2014/main" id="{C86A26CB-A18C-854B-8C31-45862F8520F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1703E91C-6447-1043-AE0E-6BF89420E604}" type="slidenum">
              <a:rPr lang="de-DE" altLang="de-DE"/>
              <a:pPr/>
              <a:t>1</a:t>
            </a:fld>
            <a:endParaRPr lang="de-DE" alt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de-DE" b="0" dirty="0"/>
              <a:t>Choudhury, A. K. R. (2014). Environmental Impacts of the Textile Industry and Its Assessment Through Life Cycle Assessment. In S. S. Muthu (Ed.), </a:t>
            </a:r>
            <a:r>
              <a:rPr lang="en-US" altLang="de-DE" b="0" i="1" dirty="0"/>
              <a:t>Roadmap to Sustainable Textiles and Clothing: </a:t>
            </a:r>
            <a:r>
              <a:rPr lang="en-US" i="1" dirty="0"/>
              <a:t>Environmental and Social Aspects of Textiles and Clothing Supply Chain</a:t>
            </a:r>
            <a:r>
              <a:rPr lang="en-US" i="0" dirty="0"/>
              <a:t> (pp. 1-39)</a:t>
            </a:r>
            <a:r>
              <a:rPr lang="en-US" altLang="de-DE" b="0" dirty="0"/>
              <a:t>. Springer. https://</a:t>
            </a:r>
            <a:r>
              <a:rPr lang="en-US" altLang="de-DE" b="0" dirty="0" err="1"/>
              <a:t>doi.org</a:t>
            </a:r>
            <a:r>
              <a:rPr lang="en-US" altLang="de-DE" b="0" dirty="0"/>
              <a:t>/10.1007/978-981-287-110-7_1: </a:t>
            </a:r>
          </a:p>
          <a:p>
            <a:endParaRPr lang="en-GB" dirty="0"/>
          </a:p>
        </p:txBody>
      </p:sp>
      <p:sp>
        <p:nvSpPr>
          <p:cNvPr id="4" name="Foliennummernplatzhalter 3"/>
          <p:cNvSpPr>
            <a:spLocks noGrp="1"/>
          </p:cNvSpPr>
          <p:nvPr>
            <p:ph type="sldNum" sz="quarter" idx="5"/>
          </p:nvPr>
        </p:nvSpPr>
        <p:spPr/>
        <p:txBody>
          <a:bodyPr/>
          <a:lstStyle/>
          <a:p>
            <a:pPr>
              <a:defRPr/>
            </a:pPr>
            <a:fld id="{31E73A7A-A053-3443-81B8-7A054849F756}" type="slidenum">
              <a:rPr lang="de-DE" altLang="de-DE" smtClean="0"/>
              <a:pPr>
                <a:defRPr/>
              </a:pPr>
              <a:t>19</a:t>
            </a:fld>
            <a:endParaRPr lang="de-DE" altLang="de-DE"/>
          </a:p>
        </p:txBody>
      </p:sp>
    </p:spTree>
    <p:extLst>
      <p:ext uri="{BB962C8B-B14F-4D97-AF65-F5344CB8AC3E}">
        <p14:creationId xmlns:p14="http://schemas.microsoft.com/office/powerpoint/2010/main" val="14825166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de-DE" b="0" dirty="0" err="1"/>
              <a:t>Finkbeiner</a:t>
            </a:r>
            <a:r>
              <a:rPr lang="en-US" altLang="de-DE" b="0" dirty="0"/>
              <a:t>, M., Ackermann, R., Bach, V., Berger, M., </a:t>
            </a:r>
            <a:r>
              <a:rPr lang="en-US" altLang="de-DE" b="0" dirty="0" err="1"/>
              <a:t>Brankatschk</a:t>
            </a:r>
            <a:r>
              <a:rPr lang="en-US" altLang="de-DE" b="0" dirty="0"/>
              <a:t>, G., Chang, Y. J., Grinberg, M. Lehmann, A., Mart</a:t>
            </a:r>
            <a:r>
              <a:rPr lang="de-DE" dirty="0"/>
              <a:t>í</a:t>
            </a:r>
            <a:r>
              <a:rPr lang="en-US" altLang="de-DE" b="0" dirty="0" err="1"/>
              <a:t>nez</a:t>
            </a:r>
            <a:r>
              <a:rPr lang="en-US" altLang="de-DE" b="0" dirty="0"/>
              <a:t>-Blanco, J., </a:t>
            </a:r>
            <a:r>
              <a:rPr lang="en-US" altLang="de-DE" b="0" dirty="0" err="1"/>
              <a:t>Minkov</a:t>
            </a:r>
            <a:r>
              <a:rPr lang="en-US" altLang="de-DE" b="0" dirty="0"/>
              <a:t>, N., Neugebauer, S., </a:t>
            </a:r>
            <a:r>
              <a:rPr lang="en-US" altLang="de-DE" b="0" dirty="0" err="1"/>
              <a:t>Scheumann</a:t>
            </a:r>
            <a:r>
              <a:rPr lang="en-US" altLang="de-DE" b="0" dirty="0"/>
              <a:t>, R., Schneider, L., &amp; Wolf, K. (2014). Challenges in Life Cycle Assessment: An Overview of Current Gaps and Research Needs. </a:t>
            </a:r>
            <a:r>
              <a:rPr lang="en-US" dirty="0"/>
              <a:t>In: </a:t>
            </a:r>
            <a:r>
              <a:rPr lang="en-US" dirty="0" err="1"/>
              <a:t>Klöpffer</a:t>
            </a:r>
            <a:r>
              <a:rPr lang="en-US" dirty="0"/>
              <a:t>, W. (Ed.), </a:t>
            </a:r>
            <a:r>
              <a:rPr lang="en-US" i="1" dirty="0"/>
              <a:t>Background and Future Prospects in Life Cycle Assessment: LCA Compendium – The Complete World of Life Cycle Assessment </a:t>
            </a:r>
            <a:r>
              <a:rPr lang="en-US" dirty="0"/>
              <a:t>(pp. </a:t>
            </a:r>
            <a:r>
              <a:rPr lang="en-US" altLang="de-DE" b="0" dirty="0"/>
              <a:t>207-258)</a:t>
            </a:r>
            <a:r>
              <a:rPr lang="en-US" dirty="0"/>
              <a:t>. Springer. https://doi.org/10.1007/978-94-017-8697-3_7</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de-DE" b="0" dirty="0"/>
              <a:t>Muthu, S. S. (Ed.). (2015). </a:t>
            </a:r>
            <a:r>
              <a:rPr lang="en-US" altLang="de-DE" b="0" i="1" dirty="0"/>
              <a:t>Handbook of Life Cycle Assessment (LCA) of Textiles and Clothing</a:t>
            </a:r>
            <a:r>
              <a:rPr lang="en-US" altLang="de-DE" b="0" dirty="0"/>
              <a:t>. Woodhead Publishing.</a:t>
            </a:r>
          </a:p>
          <a:p>
            <a:endParaRPr lang="en-GB" dirty="0"/>
          </a:p>
        </p:txBody>
      </p:sp>
      <p:sp>
        <p:nvSpPr>
          <p:cNvPr id="4" name="Foliennummernplatzhalter 3"/>
          <p:cNvSpPr>
            <a:spLocks noGrp="1"/>
          </p:cNvSpPr>
          <p:nvPr>
            <p:ph type="sldNum" sz="quarter" idx="5"/>
          </p:nvPr>
        </p:nvSpPr>
        <p:spPr/>
        <p:txBody>
          <a:bodyPr/>
          <a:lstStyle/>
          <a:p>
            <a:pPr>
              <a:defRPr/>
            </a:pPr>
            <a:fld id="{31E73A7A-A053-3443-81B8-7A054849F756}" type="slidenum">
              <a:rPr lang="de-DE" altLang="de-DE" smtClean="0"/>
              <a:pPr>
                <a:defRPr/>
              </a:pPr>
              <a:t>20</a:t>
            </a:fld>
            <a:endParaRPr lang="de-DE" altLang="de-DE"/>
          </a:p>
        </p:txBody>
      </p:sp>
    </p:spTree>
    <p:extLst>
      <p:ext uri="{BB962C8B-B14F-4D97-AF65-F5344CB8AC3E}">
        <p14:creationId xmlns:p14="http://schemas.microsoft.com/office/powerpoint/2010/main" val="20818464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Image Source:</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i="0" dirty="0"/>
              <a:t>Gray, R.H., Adams, C.A., &amp; Owen, D.L. (2014). </a:t>
            </a:r>
            <a:r>
              <a:rPr lang="de-DE" i="1" dirty="0" err="1"/>
              <a:t>Accountability</a:t>
            </a:r>
            <a:r>
              <a:rPr lang="de-DE" i="1" dirty="0"/>
              <a:t>, </a:t>
            </a:r>
            <a:r>
              <a:rPr lang="de-DE" i="1" dirty="0" err="1"/>
              <a:t>Social</a:t>
            </a:r>
            <a:r>
              <a:rPr lang="de-DE" i="1" dirty="0"/>
              <a:t> </a:t>
            </a:r>
            <a:r>
              <a:rPr lang="de-DE" i="1" dirty="0" err="1"/>
              <a:t>Responsibility</a:t>
            </a:r>
            <a:r>
              <a:rPr lang="de-DE" i="1" dirty="0"/>
              <a:t>, and </a:t>
            </a:r>
            <a:r>
              <a:rPr lang="de-DE" i="1" dirty="0" err="1"/>
              <a:t>Sustainability</a:t>
            </a:r>
            <a:r>
              <a:rPr lang="de-DE" i="1" dirty="0"/>
              <a:t>: Accounting </a:t>
            </a:r>
            <a:r>
              <a:rPr lang="de-DE" i="1" dirty="0" err="1"/>
              <a:t>for</a:t>
            </a:r>
            <a:r>
              <a:rPr lang="de-DE" i="1" dirty="0"/>
              <a:t> Society and </a:t>
            </a:r>
            <a:r>
              <a:rPr lang="de-DE" i="1" dirty="0" err="1"/>
              <a:t>the</a:t>
            </a:r>
            <a:r>
              <a:rPr lang="de-DE" i="1" dirty="0"/>
              <a:t> Environment. </a:t>
            </a:r>
            <a:r>
              <a:rPr lang="de-DE" b="0" dirty="0"/>
              <a:t>Pearson Education Limited.</a:t>
            </a:r>
          </a:p>
          <a:p>
            <a:endParaRPr lang="en-GB" dirty="0"/>
          </a:p>
        </p:txBody>
      </p:sp>
      <p:sp>
        <p:nvSpPr>
          <p:cNvPr id="4" name="Foliennummernplatzhalter 3"/>
          <p:cNvSpPr>
            <a:spLocks noGrp="1"/>
          </p:cNvSpPr>
          <p:nvPr>
            <p:ph type="sldNum" sz="quarter" idx="5"/>
          </p:nvPr>
        </p:nvSpPr>
        <p:spPr/>
        <p:txBody>
          <a:bodyPr/>
          <a:lstStyle/>
          <a:p>
            <a:pPr>
              <a:defRPr/>
            </a:pPr>
            <a:fld id="{31E73A7A-A053-3443-81B8-7A054849F756}" type="slidenum">
              <a:rPr lang="de-DE" altLang="de-DE" smtClean="0"/>
              <a:pPr>
                <a:defRPr/>
              </a:pPr>
              <a:t>21</a:t>
            </a:fld>
            <a:endParaRPr lang="de-DE" altLang="de-DE"/>
          </a:p>
        </p:txBody>
      </p:sp>
    </p:spTree>
    <p:extLst>
      <p:ext uri="{BB962C8B-B14F-4D97-AF65-F5344CB8AC3E}">
        <p14:creationId xmlns:p14="http://schemas.microsoft.com/office/powerpoint/2010/main" val="23764840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noProof="0" dirty="0"/>
              <a:t>European Commission (n.d.). </a:t>
            </a:r>
            <a:r>
              <a:rPr lang="en-GB" b="0" noProof="0" dirty="0"/>
              <a:t>Corporate sustainability reporting. </a:t>
            </a:r>
            <a:r>
              <a:rPr lang="en-GB" noProof="0" dirty="0"/>
              <a:t>https://finance.ec.europa.eu/capital-markets-union-and-financial-markets/company-reporting-and-auditing/company-reporting/corporate-sustainability-reporting_en</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noProof="0" dirty="0"/>
              <a:t>IFRS</a:t>
            </a:r>
            <a:r>
              <a:rPr lang="en-GB" b="0" noProof="0" dirty="0"/>
              <a:t>. </a:t>
            </a:r>
            <a:r>
              <a:rPr lang="de-DE" b="0" dirty="0"/>
              <a:t>International Financial Reporting Standards, </a:t>
            </a:r>
            <a:r>
              <a:rPr lang="de-DE" b="0" dirty="0" err="1"/>
              <a:t>commonly</a:t>
            </a:r>
            <a:r>
              <a:rPr lang="de-DE" b="0" dirty="0"/>
              <a:t> </a:t>
            </a:r>
            <a:r>
              <a:rPr lang="de-DE" b="0" dirty="0" err="1"/>
              <a:t>called</a:t>
            </a:r>
            <a:r>
              <a:rPr lang="de-DE" b="0" dirty="0"/>
              <a:t> IFRS, </a:t>
            </a:r>
            <a:r>
              <a:rPr lang="de-DE" b="0" dirty="0" err="1"/>
              <a:t>account</a:t>
            </a:r>
            <a:r>
              <a:rPr lang="de-DE" b="0" dirty="0"/>
              <a:t> </a:t>
            </a:r>
            <a:r>
              <a:rPr lang="de-DE" b="0" dirty="0" err="1"/>
              <a:t>standards</a:t>
            </a:r>
            <a:r>
              <a:rPr lang="de-DE" b="0" dirty="0"/>
              <a:t> </a:t>
            </a:r>
            <a:r>
              <a:rPr lang="de-DE" b="0" dirty="0" err="1"/>
              <a:t>issued</a:t>
            </a:r>
            <a:r>
              <a:rPr lang="de-DE" b="0" dirty="0"/>
              <a:t> </a:t>
            </a:r>
            <a:r>
              <a:rPr lang="de-DE" b="0" dirty="0" err="1"/>
              <a:t>by</a:t>
            </a:r>
            <a:r>
              <a:rPr lang="de-DE" b="0" dirty="0"/>
              <a:t> </a:t>
            </a:r>
            <a:r>
              <a:rPr lang="de-DE" b="0" dirty="0" err="1"/>
              <a:t>the</a:t>
            </a:r>
            <a:r>
              <a:rPr lang="de-DE" b="0" dirty="0"/>
              <a:t> IFRS </a:t>
            </a:r>
            <a:r>
              <a:rPr lang="de-DE" b="0" dirty="0" err="1"/>
              <a:t>Foundation</a:t>
            </a:r>
            <a:r>
              <a:rPr lang="de-DE" b="0" dirty="0"/>
              <a:t> and </a:t>
            </a:r>
            <a:r>
              <a:rPr lang="de-DE" b="0" dirty="0" err="1"/>
              <a:t>the</a:t>
            </a:r>
            <a:r>
              <a:rPr lang="de-DE" b="0" dirty="0"/>
              <a:t> International Accounting Standards </a:t>
            </a:r>
            <a:r>
              <a:rPr lang="de-DE" dirty="0"/>
              <a:t>Board (IASB) (2007).</a:t>
            </a:r>
            <a:endParaRPr lang="en-GB" noProof="0" dirty="0"/>
          </a:p>
        </p:txBody>
      </p:sp>
      <p:sp>
        <p:nvSpPr>
          <p:cNvPr id="4" name="Foliennummernplatzhalter 3"/>
          <p:cNvSpPr>
            <a:spLocks noGrp="1"/>
          </p:cNvSpPr>
          <p:nvPr>
            <p:ph type="sldNum" sz="quarter" idx="5"/>
          </p:nvPr>
        </p:nvSpPr>
        <p:spPr/>
        <p:txBody>
          <a:bodyPr/>
          <a:lstStyle/>
          <a:p>
            <a:pPr>
              <a:defRPr/>
            </a:pPr>
            <a:fld id="{31E73A7A-A053-3443-81B8-7A054849F756}" type="slidenum">
              <a:rPr lang="de-DE" altLang="de-DE" smtClean="0"/>
              <a:pPr>
                <a:defRPr/>
              </a:pPr>
              <a:t>22</a:t>
            </a:fld>
            <a:endParaRPr lang="de-DE" altLang="de-DE"/>
          </a:p>
        </p:txBody>
      </p:sp>
    </p:spTree>
    <p:extLst>
      <p:ext uri="{BB962C8B-B14F-4D97-AF65-F5344CB8AC3E}">
        <p14:creationId xmlns:p14="http://schemas.microsoft.com/office/powerpoint/2010/main" val="5602352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altLang="de-DE" dirty="0">
                <a:ea typeface="ＭＳ Ｐゴシック" panose="020B0600070205080204" pitchFamily="34" charset="-128"/>
                <a:cs typeface="Arial" panose="020B0604020202020204" pitchFamily="34" charset="0"/>
              </a:rPr>
              <a:t>Image Sources:</a:t>
            </a:r>
          </a:p>
          <a:p>
            <a:r>
              <a:rPr lang="en-GB" altLang="de-DE" dirty="0"/>
              <a:t>'couch, sofa, </a:t>
            </a:r>
            <a:r>
              <a:rPr lang="en-GB" altLang="de-DE" dirty="0" err="1"/>
              <a:t>blau</a:t>
            </a:r>
            <a:r>
              <a:rPr lang="en-GB" altLang="de-DE" dirty="0"/>
              <a:t>‘, by </a:t>
            </a:r>
            <a:r>
              <a:rPr lang="en-GB" altLang="de-DE" dirty="0" err="1"/>
              <a:t>Lieferant</a:t>
            </a:r>
            <a:r>
              <a:rPr lang="en-GB" altLang="de-DE" dirty="0"/>
              <a:t> #53741, CC0, </a:t>
            </a:r>
            <a:r>
              <a:rPr lang="en-GB" altLang="de-DE" dirty="0" err="1"/>
              <a:t>Colourbox</a:t>
            </a:r>
            <a:r>
              <a:rPr lang="en-GB" altLang="de-DE" dirty="0"/>
              <a:t>. https://</a:t>
            </a:r>
            <a:r>
              <a:rPr lang="en-GB" altLang="de-DE" dirty="0" err="1"/>
              <a:t>www.colourbox.de</a:t>
            </a:r>
            <a:r>
              <a:rPr lang="en-GB" altLang="de-DE" dirty="0"/>
              <a:t>/</a:t>
            </a:r>
            <a:r>
              <a:rPr lang="en-GB" altLang="de-DE" dirty="0" err="1"/>
              <a:t>bild</a:t>
            </a:r>
            <a:r>
              <a:rPr lang="en-GB" altLang="de-DE" dirty="0"/>
              <a:t>/couch-sofa-blau-bild-5389509</a:t>
            </a:r>
          </a:p>
          <a:p>
            <a:r>
              <a:rPr lang="en-GB" altLang="de-DE" dirty="0" err="1"/>
              <a:t>Schwarze</a:t>
            </a:r>
            <a:r>
              <a:rPr lang="en-GB" altLang="de-DE" dirty="0"/>
              <a:t> </a:t>
            </a:r>
            <a:r>
              <a:rPr lang="en-GB" altLang="de-DE" dirty="0" err="1"/>
              <a:t>Piktogramme</a:t>
            </a:r>
            <a:r>
              <a:rPr lang="en-GB" altLang="de-DE" dirty="0"/>
              <a:t> / Icons </a:t>
            </a:r>
            <a:r>
              <a:rPr lang="en-GB" altLang="de-DE" dirty="0" err="1"/>
              <a:t>zum</a:t>
            </a:r>
            <a:r>
              <a:rPr lang="en-GB" altLang="de-DE" dirty="0"/>
              <a:t> Thema </a:t>
            </a:r>
            <a:r>
              <a:rPr lang="en-GB" altLang="de-DE" dirty="0" err="1"/>
              <a:t>Chemie</a:t>
            </a:r>
            <a:r>
              <a:rPr lang="en-GB" altLang="de-DE" dirty="0"/>
              <a:t>, by 259070, CC0, </a:t>
            </a:r>
            <a:r>
              <a:rPr lang="en-GB" altLang="de-DE" dirty="0" err="1"/>
              <a:t>Colourbox</a:t>
            </a:r>
            <a:r>
              <a:rPr lang="en-GB" altLang="de-DE" dirty="0"/>
              <a:t>. https://</a:t>
            </a:r>
            <a:r>
              <a:rPr lang="en-GB" altLang="de-DE" dirty="0" err="1"/>
              <a:t>www.colourbox.de</a:t>
            </a:r>
            <a:r>
              <a:rPr lang="en-GB" altLang="de-DE" dirty="0"/>
              <a:t>/</a:t>
            </a:r>
            <a:r>
              <a:rPr lang="en-GB" altLang="de-DE" dirty="0" err="1"/>
              <a:t>vektor</a:t>
            </a:r>
            <a:r>
              <a:rPr lang="en-GB" altLang="de-DE" dirty="0"/>
              <a:t>/black-icon-set-chemistry-i-vektor-36135422</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dirty="0"/>
              <a:t>RAL gemeinnützige GmbH (</a:t>
            </a:r>
            <a:r>
              <a:rPr lang="de-DE" dirty="0" err="1"/>
              <a:t>n.d</a:t>
            </a:r>
            <a:r>
              <a:rPr lang="de-DE" dirty="0"/>
              <a:t>.). </a:t>
            </a:r>
            <a:r>
              <a:rPr lang="de-DE" dirty="0">
                <a:effectLst/>
                <a:latin typeface="Arial" panose="020B0604020202020204" pitchFamily="34" charset="0"/>
              </a:rPr>
              <a:t>The Green Button. </a:t>
            </a:r>
            <a:r>
              <a:rPr lang="en-US" b="0" dirty="0"/>
              <a:t>The government-run certification label for sustainable textiles. </a:t>
            </a:r>
            <a:r>
              <a:rPr lang="en-GB" dirty="0"/>
              <a:t>https://www.gruener-knopf.de/en</a:t>
            </a:r>
          </a:p>
        </p:txBody>
      </p:sp>
      <p:sp>
        <p:nvSpPr>
          <p:cNvPr id="4" name="Foliennummernplatzhalter 3"/>
          <p:cNvSpPr>
            <a:spLocks noGrp="1"/>
          </p:cNvSpPr>
          <p:nvPr>
            <p:ph type="sldNum" sz="quarter" idx="5"/>
          </p:nvPr>
        </p:nvSpPr>
        <p:spPr/>
        <p:txBody>
          <a:bodyPr/>
          <a:lstStyle/>
          <a:p>
            <a:pPr>
              <a:defRPr/>
            </a:pPr>
            <a:fld id="{31E73A7A-A053-3443-81B8-7A054849F756}" type="slidenum">
              <a:rPr lang="de-DE" altLang="de-DE" smtClean="0"/>
              <a:pPr>
                <a:defRPr/>
              </a:pPr>
              <a:t>23</a:t>
            </a:fld>
            <a:endParaRPr lang="de-DE" altLang="de-DE"/>
          </a:p>
        </p:txBody>
      </p:sp>
    </p:spTree>
    <p:extLst>
      <p:ext uri="{BB962C8B-B14F-4D97-AF65-F5344CB8AC3E}">
        <p14:creationId xmlns:p14="http://schemas.microsoft.com/office/powerpoint/2010/main" val="23578072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pPr>
              <a:defRPr/>
            </a:pPr>
            <a:fld id="{31E73A7A-A053-3443-81B8-7A054849F756}" type="slidenum">
              <a:rPr lang="de-DE" altLang="de-DE" smtClean="0"/>
              <a:pPr>
                <a:defRPr/>
              </a:pPr>
              <a:t>24</a:t>
            </a:fld>
            <a:endParaRPr lang="de-DE" altLang="de-DE"/>
          </a:p>
        </p:txBody>
      </p:sp>
    </p:spTree>
    <p:extLst>
      <p:ext uri="{BB962C8B-B14F-4D97-AF65-F5344CB8AC3E}">
        <p14:creationId xmlns:p14="http://schemas.microsoft.com/office/powerpoint/2010/main" val="29505266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altLang="de-DE" dirty="0">
                <a:ea typeface="ＭＳ Ｐゴシック" panose="020B0600070205080204" pitchFamily="34" charset="-128"/>
                <a:cs typeface="Arial" panose="020B0604020202020204" pitchFamily="34" charset="0"/>
              </a:rPr>
              <a:t>Image Source: </a:t>
            </a:r>
          </a:p>
          <a:p>
            <a:r>
              <a:rPr lang="en-GB" altLang="de-DE" dirty="0">
                <a:ea typeface="ＭＳ Ｐゴシック" panose="020B0600070205080204" pitchFamily="34" charset="-128"/>
                <a:cs typeface="Arial" panose="020B0604020202020204" pitchFamily="34" charset="0"/>
              </a:rPr>
              <a:t>meer-strand-frau-wasser-9038216, by Ron </a:t>
            </a:r>
            <a:r>
              <a:rPr lang="en-GB" altLang="de-DE" dirty="0" err="1">
                <a:ea typeface="ＭＳ Ｐゴシック" panose="020B0600070205080204" pitchFamily="34" charset="-128"/>
                <a:cs typeface="Arial" panose="020B0604020202020204" pitchFamily="34" charset="0"/>
              </a:rPr>
              <a:t>Lach</a:t>
            </a:r>
            <a:r>
              <a:rPr lang="en-GB" altLang="de-DE" dirty="0">
                <a:ea typeface="ＭＳ Ｐゴシック" panose="020B0600070205080204" pitchFamily="34" charset="-128"/>
                <a:cs typeface="Arial" panose="020B0604020202020204" pitchFamily="34" charset="0"/>
              </a:rPr>
              <a:t>, CC0, </a:t>
            </a:r>
            <a:r>
              <a:rPr lang="en-GB" altLang="de-DE" dirty="0" err="1">
                <a:ea typeface="ＭＳ Ｐゴシック" panose="020B0600070205080204" pitchFamily="34" charset="-128"/>
                <a:cs typeface="Arial" panose="020B0604020202020204" pitchFamily="34" charset="0"/>
              </a:rPr>
              <a:t>Pexels</a:t>
            </a:r>
            <a:r>
              <a:rPr lang="en-GB" altLang="de-DE" dirty="0">
                <a:ea typeface="ＭＳ Ｐゴシック" panose="020B0600070205080204" pitchFamily="34" charset="-128"/>
                <a:cs typeface="Arial" panose="020B0604020202020204" pitchFamily="34" charset="0"/>
              </a:rPr>
              <a:t>. https://</a:t>
            </a:r>
            <a:r>
              <a:rPr lang="en-GB" altLang="de-DE" dirty="0" err="1">
                <a:ea typeface="ＭＳ Ｐゴシック" panose="020B0600070205080204" pitchFamily="34" charset="-128"/>
                <a:cs typeface="Arial" panose="020B0604020202020204" pitchFamily="34" charset="0"/>
              </a:rPr>
              <a:t>www.pexels.com</a:t>
            </a:r>
            <a:r>
              <a:rPr lang="en-GB" altLang="de-DE" dirty="0">
                <a:ea typeface="ＭＳ Ｐゴシック" panose="020B0600070205080204" pitchFamily="34" charset="-128"/>
                <a:cs typeface="Arial" panose="020B0604020202020204" pitchFamily="34" charset="0"/>
              </a:rPr>
              <a:t>/de-de/</a:t>
            </a:r>
            <a:r>
              <a:rPr lang="en-GB" altLang="de-DE" dirty="0" err="1">
                <a:ea typeface="ＭＳ Ｐゴシック" panose="020B0600070205080204" pitchFamily="34" charset="-128"/>
                <a:cs typeface="Arial" panose="020B0604020202020204" pitchFamily="34" charset="0"/>
              </a:rPr>
              <a:t>foto</a:t>
            </a:r>
            <a:r>
              <a:rPr lang="en-GB" altLang="de-DE" dirty="0">
                <a:ea typeface="ＭＳ Ｐゴシック" panose="020B0600070205080204" pitchFamily="34" charset="-128"/>
                <a:cs typeface="Arial" panose="020B0604020202020204" pitchFamily="34" charset="0"/>
              </a:rPr>
              <a:t>/meer-strand-frau-wasser-9038216/</a:t>
            </a:r>
            <a:endParaRPr lang="en-GB" dirty="0"/>
          </a:p>
        </p:txBody>
      </p:sp>
      <p:sp>
        <p:nvSpPr>
          <p:cNvPr id="4" name="Foliennummernplatzhalter 3"/>
          <p:cNvSpPr>
            <a:spLocks noGrp="1"/>
          </p:cNvSpPr>
          <p:nvPr>
            <p:ph type="sldNum" sz="quarter" idx="5"/>
          </p:nvPr>
        </p:nvSpPr>
        <p:spPr/>
        <p:txBody>
          <a:bodyPr/>
          <a:lstStyle/>
          <a:p>
            <a:pPr>
              <a:defRPr/>
            </a:pPr>
            <a:fld id="{31E73A7A-A053-3443-81B8-7A054849F756}" type="slidenum">
              <a:rPr lang="de-DE" altLang="de-DE" smtClean="0"/>
              <a:pPr>
                <a:defRPr/>
              </a:pPr>
              <a:t>25</a:t>
            </a:fld>
            <a:endParaRPr lang="de-DE" altLang="de-DE"/>
          </a:p>
        </p:txBody>
      </p:sp>
    </p:spTree>
    <p:extLst>
      <p:ext uri="{BB962C8B-B14F-4D97-AF65-F5344CB8AC3E}">
        <p14:creationId xmlns:p14="http://schemas.microsoft.com/office/powerpoint/2010/main" val="4837287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altLang="de-DE" sz="1200" noProof="0" dirty="0">
                <a:ea typeface="ＭＳ Ｐゴシック" panose="020B0600070205080204" pitchFamily="34" charset="-128"/>
                <a:cs typeface="Arial" panose="020B0604020202020204" pitchFamily="34" charset="0"/>
              </a:rPr>
              <a:t>OECD (n.d.). Extended producer responsibility. https://www.oecd.org/env/tools-evaluation/extendedproducerresponsibility.htm</a:t>
            </a:r>
            <a:endParaRPr lang="en-GB" altLang="de-DE" noProof="0" dirty="0"/>
          </a:p>
          <a:p>
            <a:r>
              <a:rPr lang="en-GB" altLang="de-DE" noProof="0" dirty="0"/>
              <a:t>European Environmental Bureau (n.d.). Position paper on EU restriction of microplastic. https://</a:t>
            </a:r>
            <a:r>
              <a:rPr lang="en-GB" altLang="de-DE" noProof="0" dirty="0" err="1"/>
              <a:t>eeb.org</a:t>
            </a:r>
            <a:r>
              <a:rPr lang="en-GB" altLang="de-DE" noProof="0" dirty="0"/>
              <a:t>/library/</a:t>
            </a:r>
            <a:r>
              <a:rPr lang="en-GB" altLang="de-DE" noProof="0" dirty="0" err="1"/>
              <a:t>ngo</a:t>
            </a:r>
            <a:r>
              <a:rPr lang="en-GB" altLang="de-DE" noProof="0" dirty="0"/>
              <a:t>-position-on-</a:t>
            </a:r>
            <a:r>
              <a:rPr lang="en-GB" altLang="de-DE" noProof="0" dirty="0" err="1"/>
              <a:t>eu</a:t>
            </a:r>
            <a:r>
              <a:rPr lang="en-GB" altLang="de-DE" noProof="0" dirty="0"/>
              <a:t>-restriction-of-microplastic/</a:t>
            </a:r>
          </a:p>
          <a:p>
            <a:r>
              <a:rPr lang="en-GB" altLang="de-DE" noProof="0" dirty="0"/>
              <a:t>European Parliament (2019). Parliament seals ban on throwaway plastics by 2021. Press Releases. https://www.europarl.europa.eu/news/en/press-room/20190321IPR32111/parliament-seals-ban-on-throwaway-plastics-by-2021</a:t>
            </a:r>
          </a:p>
          <a:p>
            <a:endParaRPr lang="en-GB" noProof="0" dirty="0"/>
          </a:p>
        </p:txBody>
      </p:sp>
      <p:sp>
        <p:nvSpPr>
          <p:cNvPr id="4" name="Foliennummernplatzhalter 3"/>
          <p:cNvSpPr>
            <a:spLocks noGrp="1"/>
          </p:cNvSpPr>
          <p:nvPr>
            <p:ph type="sldNum" sz="quarter" idx="5"/>
          </p:nvPr>
        </p:nvSpPr>
        <p:spPr/>
        <p:txBody>
          <a:bodyPr/>
          <a:lstStyle/>
          <a:p>
            <a:pPr>
              <a:defRPr/>
            </a:pPr>
            <a:fld id="{31E73A7A-A053-3443-81B8-7A054849F756}" type="slidenum">
              <a:rPr lang="de-DE" altLang="de-DE" smtClean="0"/>
              <a:pPr>
                <a:defRPr/>
              </a:pPr>
              <a:t>26</a:t>
            </a:fld>
            <a:endParaRPr lang="de-DE" altLang="de-DE"/>
          </a:p>
        </p:txBody>
      </p:sp>
    </p:spTree>
    <p:extLst>
      <p:ext uri="{BB962C8B-B14F-4D97-AF65-F5344CB8AC3E}">
        <p14:creationId xmlns:p14="http://schemas.microsoft.com/office/powerpoint/2010/main" val="1516338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altLang="de-DE" dirty="0"/>
              <a:t>Image Source: </a:t>
            </a:r>
          </a:p>
          <a:p>
            <a:r>
              <a:rPr lang="de-DE" altLang="de-DE" dirty="0"/>
              <a:t>Foto des Mannes, der sein Gesicht berührt, </a:t>
            </a:r>
            <a:r>
              <a:rPr lang="de-DE" altLang="de-DE" dirty="0" err="1"/>
              <a:t>by</a:t>
            </a:r>
            <a:r>
              <a:rPr lang="de-DE" altLang="de-DE" dirty="0"/>
              <a:t> </a:t>
            </a:r>
            <a:r>
              <a:rPr lang="de-DE" altLang="de-DE" dirty="0" err="1"/>
              <a:t>Slaytina</a:t>
            </a:r>
            <a:r>
              <a:rPr lang="de-DE" altLang="de-DE" dirty="0"/>
              <a:t>, CC0, </a:t>
            </a:r>
            <a:r>
              <a:rPr lang="de-DE" altLang="de-DE" dirty="0" err="1"/>
              <a:t>Pexels</a:t>
            </a:r>
            <a:r>
              <a:rPr lang="de-DE" altLang="de-DE" dirty="0"/>
              <a:t>, https://www.pexels.com/de-de/lizenz/, https://www.pexels.com/de-de/foto/foto-des-mannes-der-sein-gesicht-beruhrt-2907100/</a:t>
            </a:r>
          </a:p>
          <a:p>
            <a:endParaRPr lang="en-GB" dirty="0"/>
          </a:p>
        </p:txBody>
      </p:sp>
      <p:sp>
        <p:nvSpPr>
          <p:cNvPr id="4" name="Foliennummernplatzhalter 3"/>
          <p:cNvSpPr>
            <a:spLocks noGrp="1"/>
          </p:cNvSpPr>
          <p:nvPr>
            <p:ph type="sldNum" sz="quarter" idx="5"/>
          </p:nvPr>
        </p:nvSpPr>
        <p:spPr/>
        <p:txBody>
          <a:bodyPr/>
          <a:lstStyle/>
          <a:p>
            <a:pPr>
              <a:defRPr/>
            </a:pPr>
            <a:fld id="{31E73A7A-A053-3443-81B8-7A054849F756}" type="slidenum">
              <a:rPr lang="de-DE" altLang="de-DE" smtClean="0"/>
              <a:pPr>
                <a:defRPr/>
              </a:pPr>
              <a:t>27</a:t>
            </a:fld>
            <a:endParaRPr lang="de-DE" altLang="de-DE"/>
          </a:p>
        </p:txBody>
      </p:sp>
    </p:spTree>
    <p:extLst>
      <p:ext uri="{BB962C8B-B14F-4D97-AF65-F5344CB8AC3E}">
        <p14:creationId xmlns:p14="http://schemas.microsoft.com/office/powerpoint/2010/main" val="6151751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altLang="de-DE" dirty="0" err="1"/>
              <a:t>Mackinney</a:t>
            </a:r>
            <a:r>
              <a:rPr lang="de-DE" altLang="de-DE" dirty="0"/>
              <a:t>-Valentin, M. (2017). </a:t>
            </a:r>
            <a:r>
              <a:rPr lang="en-US" altLang="de-DE" i="1" dirty="0"/>
              <a:t>Fashioning Identity: Status Ambivalence in Contemporary Fashion</a:t>
            </a:r>
            <a:r>
              <a:rPr lang="en-US" altLang="de-DE" dirty="0"/>
              <a:t>. Bloomsbury Publishing.</a:t>
            </a:r>
          </a:p>
          <a:p>
            <a:endParaRPr lang="de-DE" dirty="0"/>
          </a:p>
        </p:txBody>
      </p:sp>
      <p:sp>
        <p:nvSpPr>
          <p:cNvPr id="4" name="Foliennummernplatzhalter 3"/>
          <p:cNvSpPr>
            <a:spLocks noGrp="1"/>
          </p:cNvSpPr>
          <p:nvPr>
            <p:ph type="sldNum" sz="quarter" idx="5"/>
          </p:nvPr>
        </p:nvSpPr>
        <p:spPr/>
        <p:txBody>
          <a:bodyPr/>
          <a:lstStyle/>
          <a:p>
            <a:pPr>
              <a:defRPr/>
            </a:pPr>
            <a:fld id="{31E73A7A-A053-3443-81B8-7A054849F756}" type="slidenum">
              <a:rPr lang="de-DE" altLang="de-DE" smtClean="0"/>
              <a:pPr>
                <a:defRPr/>
              </a:pPr>
              <a:t>28</a:t>
            </a:fld>
            <a:endParaRPr lang="de-DE" altLang="de-DE"/>
          </a:p>
        </p:txBody>
      </p:sp>
    </p:spTree>
    <p:extLst>
      <p:ext uri="{BB962C8B-B14F-4D97-AF65-F5344CB8AC3E}">
        <p14:creationId xmlns:p14="http://schemas.microsoft.com/office/powerpoint/2010/main" val="2237580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Folienbildplatzhalter 1">
            <a:extLst>
              <a:ext uri="{FF2B5EF4-FFF2-40B4-BE49-F238E27FC236}">
                <a16:creationId xmlns:a16="http://schemas.microsoft.com/office/drawing/2014/main" id="{3C20A37F-687A-0CA9-1AA5-8F634226723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2" name="Notizenplatzhalter 2">
            <a:extLst>
              <a:ext uri="{FF2B5EF4-FFF2-40B4-BE49-F238E27FC236}">
                <a16:creationId xmlns:a16="http://schemas.microsoft.com/office/drawing/2014/main" id="{27A1ECE9-E7F3-FF69-1532-E5D94818DF9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de-DE"/>
          </a:p>
        </p:txBody>
      </p:sp>
      <p:sp>
        <p:nvSpPr>
          <p:cNvPr id="97283" name="Foliennummernplatzhalter 3">
            <a:extLst>
              <a:ext uri="{FF2B5EF4-FFF2-40B4-BE49-F238E27FC236}">
                <a16:creationId xmlns:a16="http://schemas.microsoft.com/office/drawing/2014/main" id="{57744429-E239-F7A9-2732-9879D6B042A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4A51B644-4A9B-E145-B0C3-E11E6514CB12}" type="slidenum">
              <a:rPr lang="de-DE" altLang="de-DE"/>
              <a:pPr/>
              <a:t>6</a:t>
            </a:fld>
            <a:endParaRPr lang="de-DE" altLang="de-DE"/>
          </a:p>
        </p:txBody>
      </p:sp>
    </p:spTree>
    <p:extLst>
      <p:ext uri="{BB962C8B-B14F-4D97-AF65-F5344CB8AC3E}">
        <p14:creationId xmlns:p14="http://schemas.microsoft.com/office/powerpoint/2010/main" val="27987352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Amed, I., Berg, A., </a:t>
            </a:r>
            <a:r>
              <a:rPr lang="de-DE" dirty="0" err="1"/>
              <a:t>Balchandani</a:t>
            </a:r>
            <a:r>
              <a:rPr lang="de-DE" dirty="0"/>
              <a:t>, A., André, S., </a:t>
            </a:r>
            <a:r>
              <a:rPr lang="de-DE" dirty="0" err="1"/>
              <a:t>Devillard</a:t>
            </a:r>
            <a:r>
              <a:rPr lang="de-DE" dirty="0"/>
              <a:t>, S., Straub, M., </a:t>
            </a:r>
            <a:r>
              <a:rPr lang="de-DE" dirty="0" err="1"/>
              <a:t>Rölkens</a:t>
            </a:r>
            <a:r>
              <a:rPr lang="de-DE" dirty="0"/>
              <a:t>, F., </a:t>
            </a:r>
            <a:r>
              <a:rPr lang="de-DE" dirty="0" err="1"/>
              <a:t>Grunberg</a:t>
            </a:r>
            <a:r>
              <a:rPr lang="de-DE" dirty="0"/>
              <a:t>, J., </a:t>
            </a:r>
            <a:r>
              <a:rPr lang="de-DE" dirty="0" err="1"/>
              <a:t>Kersnar</a:t>
            </a:r>
            <a:r>
              <a:rPr lang="de-DE" dirty="0"/>
              <a:t>, J., &amp; </a:t>
            </a:r>
            <a:r>
              <a:rPr lang="de-DE" dirty="0" err="1"/>
              <a:t>Grump</a:t>
            </a:r>
            <a:r>
              <a:rPr lang="de-DE" dirty="0"/>
              <a:t>, H. (2022). </a:t>
            </a:r>
            <a:r>
              <a:rPr lang="de-DE" i="1" dirty="0"/>
              <a:t>The State </a:t>
            </a:r>
            <a:r>
              <a:rPr lang="de-DE" i="1" dirty="0" err="1"/>
              <a:t>of</a:t>
            </a:r>
            <a:r>
              <a:rPr lang="de-DE" i="1" dirty="0"/>
              <a:t> Fashion 2023</a:t>
            </a:r>
            <a:r>
              <a:rPr lang="de-DE" dirty="0"/>
              <a:t>. https://www.mckinsey.com/industries/retail/our-insights/state-of-fashion</a:t>
            </a:r>
          </a:p>
        </p:txBody>
      </p:sp>
      <p:sp>
        <p:nvSpPr>
          <p:cNvPr id="4" name="Foliennummernplatzhalter 3"/>
          <p:cNvSpPr>
            <a:spLocks noGrp="1"/>
          </p:cNvSpPr>
          <p:nvPr>
            <p:ph type="sldNum" sz="quarter" idx="5"/>
          </p:nvPr>
        </p:nvSpPr>
        <p:spPr/>
        <p:txBody>
          <a:bodyPr/>
          <a:lstStyle/>
          <a:p>
            <a:pPr>
              <a:defRPr/>
            </a:pPr>
            <a:fld id="{31E73A7A-A053-3443-81B8-7A054849F756}" type="slidenum">
              <a:rPr lang="de-DE" altLang="de-DE" smtClean="0"/>
              <a:pPr>
                <a:defRPr/>
              </a:pPr>
              <a:t>31</a:t>
            </a:fld>
            <a:endParaRPr lang="de-DE" altLang="de-DE"/>
          </a:p>
        </p:txBody>
      </p:sp>
    </p:spTree>
    <p:extLst>
      <p:ext uri="{BB962C8B-B14F-4D97-AF65-F5344CB8AC3E}">
        <p14:creationId xmlns:p14="http://schemas.microsoft.com/office/powerpoint/2010/main" val="12588329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31E73A7A-A053-3443-81B8-7A054849F756}" type="slidenum">
              <a:rPr lang="de-DE" altLang="de-DE" smtClean="0"/>
              <a:pPr>
                <a:defRPr/>
              </a:pPr>
              <a:t>32</a:t>
            </a:fld>
            <a:endParaRPr lang="de-DE" altLang="de-DE"/>
          </a:p>
        </p:txBody>
      </p:sp>
    </p:spTree>
    <p:extLst>
      <p:ext uri="{BB962C8B-B14F-4D97-AF65-F5344CB8AC3E}">
        <p14:creationId xmlns:p14="http://schemas.microsoft.com/office/powerpoint/2010/main" val="21919567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Stifterverband für die Deutsche Wissenschaft [</a:t>
            </a:r>
            <a:r>
              <a:rPr lang="en-US" b="0" dirty="0"/>
              <a:t>Donors’ Association for the Promotion of Sciences and Huma</a:t>
            </a:r>
            <a:r>
              <a:rPr lang="en-US" dirty="0"/>
              <a:t>nities in Germany</a:t>
            </a:r>
            <a:r>
              <a:rPr lang="de-DE" dirty="0"/>
              <a:t>] (1999). </a:t>
            </a:r>
            <a:r>
              <a:rPr lang="de-DE" i="1" dirty="0"/>
              <a:t>Dialog Wissenschaft und Gesellschaft. Präambel </a:t>
            </a:r>
            <a:r>
              <a:rPr lang="de-DE" i="0" dirty="0"/>
              <a:t>[</a:t>
            </a:r>
            <a:r>
              <a:rPr lang="en-US" i="0" dirty="0"/>
              <a:t>Dialogue Science and Society: Preamble</a:t>
            </a:r>
            <a:r>
              <a:rPr lang="de-DE" i="0" dirty="0"/>
              <a:t>] </a:t>
            </a:r>
            <a:r>
              <a:rPr lang="de-DE" dirty="0"/>
              <a:t>(pp. 58-61). https://www.hrk.de/fileadmin/redaktion/hrk/02-Dokumente/PUSH-Memorandum.pdf</a:t>
            </a:r>
          </a:p>
        </p:txBody>
      </p:sp>
      <p:sp>
        <p:nvSpPr>
          <p:cNvPr id="4" name="Foliennummernplatzhalter 3"/>
          <p:cNvSpPr>
            <a:spLocks noGrp="1"/>
          </p:cNvSpPr>
          <p:nvPr>
            <p:ph type="sldNum" sz="quarter" idx="5"/>
          </p:nvPr>
        </p:nvSpPr>
        <p:spPr/>
        <p:txBody>
          <a:bodyPr/>
          <a:lstStyle/>
          <a:p>
            <a:pPr>
              <a:defRPr/>
            </a:pPr>
            <a:fld id="{31E73A7A-A053-3443-81B8-7A054849F756}" type="slidenum">
              <a:rPr lang="de-DE" altLang="de-DE" smtClean="0"/>
              <a:pPr>
                <a:defRPr/>
              </a:pPr>
              <a:t>35</a:t>
            </a:fld>
            <a:endParaRPr lang="de-DE" altLang="de-DE"/>
          </a:p>
        </p:txBody>
      </p:sp>
    </p:spTree>
    <p:extLst>
      <p:ext uri="{BB962C8B-B14F-4D97-AF65-F5344CB8AC3E}">
        <p14:creationId xmlns:p14="http://schemas.microsoft.com/office/powerpoint/2010/main" val="23109104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Kappel, K., &amp; Holmen, S. J. (2019). Why Science Communication, and </a:t>
            </a:r>
            <a:r>
              <a:rPr lang="de-DE" dirty="0" err="1"/>
              <a:t>Does</a:t>
            </a:r>
            <a:r>
              <a:rPr lang="de-DE" dirty="0"/>
              <a:t> </a:t>
            </a:r>
            <a:r>
              <a:rPr lang="de-DE" dirty="0" err="1"/>
              <a:t>It</a:t>
            </a:r>
            <a:r>
              <a:rPr lang="de-DE" dirty="0"/>
              <a:t> Work? A </a:t>
            </a:r>
            <a:r>
              <a:rPr lang="de-DE" dirty="0" err="1"/>
              <a:t>Taxonomy</a:t>
            </a:r>
            <a:r>
              <a:rPr lang="de-DE" dirty="0"/>
              <a:t> of Science Communication </a:t>
            </a:r>
            <a:r>
              <a:rPr lang="de-DE" dirty="0" err="1"/>
              <a:t>Aims</a:t>
            </a:r>
            <a:r>
              <a:rPr lang="de-DE" dirty="0"/>
              <a:t> and a Survey of </a:t>
            </a:r>
            <a:r>
              <a:rPr lang="de-DE" dirty="0" err="1"/>
              <a:t>the</a:t>
            </a:r>
            <a:r>
              <a:rPr lang="de-DE" dirty="0"/>
              <a:t> </a:t>
            </a:r>
            <a:r>
              <a:rPr lang="de-DE" dirty="0" err="1"/>
              <a:t>Empirical</a:t>
            </a:r>
            <a:r>
              <a:rPr lang="de-DE" dirty="0"/>
              <a:t> </a:t>
            </a:r>
            <a:r>
              <a:rPr lang="de-DE" dirty="0" err="1"/>
              <a:t>Evidence</a:t>
            </a:r>
            <a:r>
              <a:rPr lang="de-DE" dirty="0"/>
              <a:t>. </a:t>
            </a:r>
            <a:r>
              <a:rPr lang="de-DE" i="1" dirty="0"/>
              <a:t>Frontiers in </a:t>
            </a:r>
            <a:r>
              <a:rPr lang="de-DE" sz="1200" i="1" kern="1200" dirty="0">
                <a:solidFill>
                  <a:schemeClr val="tx1"/>
                </a:solidFill>
                <a:latin typeface="+mn-lt"/>
                <a:ea typeface="+mn-ea"/>
                <a:cs typeface="+mn-cs"/>
              </a:rPr>
              <a:t>Communication, 4</a:t>
            </a:r>
            <a:r>
              <a:rPr lang="de-DE" dirty="0"/>
              <a:t>, 1-12. https://doi.org/10.3389/fcomm.2019.00055</a:t>
            </a:r>
          </a:p>
        </p:txBody>
      </p:sp>
      <p:sp>
        <p:nvSpPr>
          <p:cNvPr id="4" name="Foliennummernplatzhalter 3"/>
          <p:cNvSpPr>
            <a:spLocks noGrp="1"/>
          </p:cNvSpPr>
          <p:nvPr>
            <p:ph type="sldNum" sz="quarter" idx="5"/>
          </p:nvPr>
        </p:nvSpPr>
        <p:spPr/>
        <p:txBody>
          <a:bodyPr/>
          <a:lstStyle/>
          <a:p>
            <a:pPr>
              <a:defRPr/>
            </a:pPr>
            <a:fld id="{31E73A7A-A053-3443-81B8-7A054849F756}" type="slidenum">
              <a:rPr lang="de-DE" altLang="de-DE" smtClean="0"/>
              <a:pPr>
                <a:defRPr/>
              </a:pPr>
              <a:t>36</a:t>
            </a:fld>
            <a:endParaRPr lang="de-DE" altLang="de-DE"/>
          </a:p>
        </p:txBody>
      </p:sp>
    </p:spTree>
    <p:extLst>
      <p:ext uri="{BB962C8B-B14F-4D97-AF65-F5344CB8AC3E}">
        <p14:creationId xmlns:p14="http://schemas.microsoft.com/office/powerpoint/2010/main" val="27212346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University of Berkeley (</a:t>
            </a:r>
            <a:r>
              <a:rPr lang="de-DE" dirty="0" err="1"/>
              <a:t>n.d</a:t>
            </a:r>
            <a:r>
              <a:rPr lang="de-DE" dirty="0"/>
              <a:t>.). Understanding Science 101. https://undsci.berkeley.edu/understanding-science-101/</a:t>
            </a:r>
          </a:p>
        </p:txBody>
      </p:sp>
      <p:sp>
        <p:nvSpPr>
          <p:cNvPr id="4" name="Foliennummernplatzhalter 3"/>
          <p:cNvSpPr>
            <a:spLocks noGrp="1"/>
          </p:cNvSpPr>
          <p:nvPr>
            <p:ph type="sldNum" sz="quarter" idx="5"/>
          </p:nvPr>
        </p:nvSpPr>
        <p:spPr/>
        <p:txBody>
          <a:bodyPr/>
          <a:lstStyle/>
          <a:p>
            <a:pPr>
              <a:defRPr/>
            </a:pPr>
            <a:fld id="{31E73A7A-A053-3443-81B8-7A054849F756}" type="slidenum">
              <a:rPr lang="de-DE" altLang="de-DE" smtClean="0"/>
              <a:pPr>
                <a:defRPr/>
              </a:pPr>
              <a:t>37</a:t>
            </a:fld>
            <a:endParaRPr lang="de-DE" altLang="de-DE"/>
          </a:p>
        </p:txBody>
      </p:sp>
    </p:spTree>
    <p:extLst>
      <p:ext uri="{BB962C8B-B14F-4D97-AF65-F5344CB8AC3E}">
        <p14:creationId xmlns:p14="http://schemas.microsoft.com/office/powerpoint/2010/main" val="41024715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Kandel, E. R., </a:t>
            </a:r>
            <a:r>
              <a:rPr lang="de-DE" dirty="0" err="1"/>
              <a:t>Koester</a:t>
            </a:r>
            <a:r>
              <a:rPr lang="de-DE" dirty="0"/>
              <a:t>, J. D., Mack, S. H., &amp; Siegelbaum, S. (2021). </a:t>
            </a:r>
            <a:r>
              <a:rPr lang="de-DE" i="1" dirty="0"/>
              <a:t>Principles of </a:t>
            </a:r>
            <a:r>
              <a:rPr lang="de-DE" i="1" dirty="0" err="1"/>
              <a:t>Neural</a:t>
            </a:r>
            <a:r>
              <a:rPr lang="de-DE" i="1" dirty="0"/>
              <a:t> Science </a:t>
            </a:r>
            <a:r>
              <a:rPr lang="de-DE" dirty="0"/>
              <a:t>(6th </a:t>
            </a:r>
            <a:r>
              <a:rPr lang="de-DE" dirty="0" err="1"/>
              <a:t>ed</a:t>
            </a:r>
            <a:r>
              <a:rPr lang="de-DE" dirty="0"/>
              <a:t>.). McGraw-Hill.</a:t>
            </a:r>
          </a:p>
          <a:p>
            <a:r>
              <a:rPr lang="en-US" dirty="0" err="1">
                <a:effectLst/>
                <a:latin typeface="Courier New" panose="02070309020205020404" pitchFamily="49" charset="0"/>
              </a:rPr>
              <a:t>Kreber</a:t>
            </a:r>
            <a:r>
              <a:rPr lang="en-US" dirty="0">
                <a:effectLst/>
                <a:latin typeface="Courier New" panose="02070309020205020404" pitchFamily="49" charset="0"/>
              </a:rPr>
              <a:t>, C., </a:t>
            </a:r>
            <a:r>
              <a:rPr lang="en-US" dirty="0" err="1">
                <a:effectLst/>
                <a:latin typeface="Courier New" panose="02070309020205020404" pitchFamily="49" charset="0"/>
              </a:rPr>
              <a:t>Castleden</a:t>
            </a:r>
            <a:r>
              <a:rPr lang="en-US" dirty="0">
                <a:effectLst/>
                <a:latin typeface="Courier New" panose="02070309020205020404" pitchFamily="49" charset="0"/>
              </a:rPr>
              <a:t>, H., </a:t>
            </a:r>
            <a:r>
              <a:rPr lang="en-US" dirty="0" err="1">
                <a:effectLst/>
                <a:latin typeface="Courier New" panose="02070309020205020404" pitchFamily="49" charset="0"/>
              </a:rPr>
              <a:t>Erfani</a:t>
            </a:r>
            <a:r>
              <a:rPr lang="en-US" dirty="0">
                <a:effectLst/>
                <a:latin typeface="Courier New" panose="02070309020205020404" pitchFamily="49" charset="0"/>
              </a:rPr>
              <a:t>, N., &amp; Wright, T.  (2005). Self-regulated learning about university teaching: an exploratory study. </a:t>
            </a:r>
            <a:r>
              <a:rPr lang="en-US" i="1" dirty="0">
                <a:effectLst/>
                <a:latin typeface="Courier New" panose="02070309020205020404" pitchFamily="49" charset="0"/>
              </a:rPr>
              <a:t>Teaching in Higher Education,10</a:t>
            </a:r>
            <a:r>
              <a:rPr lang="en-US" dirty="0">
                <a:effectLst/>
                <a:latin typeface="Courier New" panose="02070309020205020404" pitchFamily="49" charset="0"/>
              </a:rPr>
              <a:t>(1), 75-97. https://doi.org/10.1080/1356251052000305543</a:t>
            </a:r>
          </a:p>
          <a:p>
            <a:r>
              <a:rPr lang="en-US" dirty="0">
                <a:effectLst/>
                <a:latin typeface="Courier New" panose="02070309020205020404" pitchFamily="49" charset="0"/>
              </a:rPr>
              <a:t>Moeed, A., &amp; Anderson, D. (2018). </a:t>
            </a:r>
            <a:r>
              <a:rPr lang="en-US" i="1" dirty="0">
                <a:effectLst/>
                <a:latin typeface="Courier New" panose="02070309020205020404" pitchFamily="49" charset="0"/>
              </a:rPr>
              <a:t>Learning Through School Science Investigation: Teachers Putting Research into Practice</a:t>
            </a:r>
            <a:r>
              <a:rPr lang="en-US" dirty="0">
                <a:effectLst/>
                <a:latin typeface="Courier New" panose="02070309020205020404" pitchFamily="49" charset="0"/>
              </a:rPr>
              <a:t>. Springer.</a:t>
            </a:r>
            <a:endParaRPr lang="de-DE" dirty="0"/>
          </a:p>
        </p:txBody>
      </p:sp>
      <p:sp>
        <p:nvSpPr>
          <p:cNvPr id="4" name="Foliennummernplatzhalter 3"/>
          <p:cNvSpPr>
            <a:spLocks noGrp="1"/>
          </p:cNvSpPr>
          <p:nvPr>
            <p:ph type="sldNum" sz="quarter" idx="5"/>
          </p:nvPr>
        </p:nvSpPr>
        <p:spPr/>
        <p:txBody>
          <a:bodyPr/>
          <a:lstStyle/>
          <a:p>
            <a:pPr>
              <a:defRPr/>
            </a:pPr>
            <a:fld id="{31E73A7A-A053-3443-81B8-7A054849F756}" type="slidenum">
              <a:rPr lang="de-DE" altLang="de-DE" smtClean="0"/>
              <a:pPr>
                <a:defRPr/>
              </a:pPr>
              <a:t>38</a:t>
            </a:fld>
            <a:endParaRPr lang="de-DE" altLang="de-DE"/>
          </a:p>
        </p:txBody>
      </p:sp>
    </p:spTree>
    <p:extLst>
      <p:ext uri="{BB962C8B-B14F-4D97-AF65-F5344CB8AC3E}">
        <p14:creationId xmlns:p14="http://schemas.microsoft.com/office/powerpoint/2010/main" val="36984883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Calderhead, J. (2004). Teachers: Beliefs and Knowledge. In D. C. Berliner &amp; R. C. Calfee (Eds.), </a:t>
            </a:r>
            <a:r>
              <a:rPr lang="en-US" i="1" dirty="0"/>
              <a:t>Handbook of Educational Psychology </a:t>
            </a:r>
            <a:r>
              <a:rPr lang="en-US" dirty="0"/>
              <a:t>(Part IV, pp. 709-725). Routledge.</a:t>
            </a:r>
          </a:p>
          <a:p>
            <a:r>
              <a:rPr lang="de-DE" dirty="0"/>
              <a:t>Fenstermacher, G. D. (1994). The </a:t>
            </a:r>
            <a:r>
              <a:rPr lang="de-DE" dirty="0" err="1"/>
              <a:t>Knower</a:t>
            </a:r>
            <a:r>
              <a:rPr lang="de-DE" dirty="0"/>
              <a:t> and </a:t>
            </a:r>
            <a:r>
              <a:rPr lang="de-DE" dirty="0" err="1"/>
              <a:t>the</a:t>
            </a:r>
            <a:r>
              <a:rPr lang="de-DE" dirty="0"/>
              <a:t> </a:t>
            </a:r>
            <a:r>
              <a:rPr lang="de-DE" dirty="0" err="1"/>
              <a:t>Known</a:t>
            </a:r>
            <a:r>
              <a:rPr lang="de-DE" dirty="0"/>
              <a:t>: The Nature of Knowledge in Research on Teaching. </a:t>
            </a:r>
            <a:r>
              <a:rPr lang="de-DE" i="1" dirty="0"/>
              <a:t>Review of Research in Education, 20</a:t>
            </a:r>
            <a:r>
              <a:rPr lang="de-DE" dirty="0"/>
              <a:t>, 3-57. https://doi.org/10.2307/1167381</a:t>
            </a:r>
          </a:p>
          <a:p>
            <a:r>
              <a:rPr lang="en-US" dirty="0" err="1"/>
              <a:t>Pajares</a:t>
            </a:r>
            <a:r>
              <a:rPr lang="en-US" dirty="0"/>
              <a:t>, M. F. (1992). Teachers' Beliefs and Educational Research: Cleaning Up a Messy Construct. </a:t>
            </a:r>
            <a:r>
              <a:rPr lang="en-US" i="1" dirty="0"/>
              <a:t>Review of Educational Research, 62</a:t>
            </a:r>
            <a:r>
              <a:rPr lang="en-US" dirty="0"/>
              <a:t>(3), 307-332. https://doi.org/10.3102/00346543062003307</a:t>
            </a:r>
          </a:p>
          <a:p>
            <a:r>
              <a:rPr lang="de-DE" dirty="0">
                <a:effectLst/>
                <a:latin typeface="Arial" panose="020B0604020202020204" pitchFamily="34" charset="0"/>
              </a:rPr>
              <a:t>Wilde, A., &amp; Kunter, M. (2016). Überzeugungen von Lehrerinnen und Lehrern [Teachers‘ beliefs]. In M. </a:t>
            </a:r>
            <a:r>
              <a:rPr lang="de-DE" dirty="0" err="1">
                <a:effectLst/>
                <a:latin typeface="Arial" panose="020B0604020202020204" pitchFamily="34" charset="0"/>
              </a:rPr>
              <a:t>Rothland</a:t>
            </a:r>
            <a:r>
              <a:rPr lang="de-DE" dirty="0">
                <a:effectLst/>
                <a:latin typeface="Arial" panose="020B0604020202020204" pitchFamily="34" charset="0"/>
              </a:rPr>
              <a:t> (Ed.), </a:t>
            </a:r>
            <a:r>
              <a:rPr lang="de-DE" i="1" dirty="0">
                <a:effectLst/>
                <a:latin typeface="Arial" panose="020B0604020202020204" pitchFamily="34" charset="0"/>
              </a:rPr>
              <a:t>Beruf Lehrer/Lehrerin. Ein Studienbuch </a:t>
            </a:r>
            <a:r>
              <a:rPr lang="de-DE" dirty="0">
                <a:effectLst/>
                <a:latin typeface="Arial" panose="020B0604020202020204" pitchFamily="34" charset="0"/>
              </a:rPr>
              <a:t>[Profession Teacher: A </a:t>
            </a:r>
            <a:r>
              <a:rPr lang="de-DE" dirty="0" err="1">
                <a:effectLst/>
                <a:latin typeface="Arial" panose="020B0604020202020204" pitchFamily="34" charset="0"/>
              </a:rPr>
              <a:t>study</a:t>
            </a:r>
            <a:r>
              <a:rPr lang="de-DE" dirty="0">
                <a:effectLst/>
                <a:latin typeface="Arial" panose="020B0604020202020204" pitchFamily="34" charset="0"/>
              </a:rPr>
              <a:t> </a:t>
            </a:r>
            <a:r>
              <a:rPr lang="de-DE" dirty="0" err="1">
                <a:effectLst/>
                <a:latin typeface="Arial" panose="020B0604020202020204" pitchFamily="34" charset="0"/>
              </a:rPr>
              <a:t>book</a:t>
            </a:r>
            <a:r>
              <a:rPr lang="de-DE" dirty="0">
                <a:effectLst/>
                <a:latin typeface="Arial" panose="020B0604020202020204" pitchFamily="34" charset="0"/>
              </a:rPr>
              <a:t>] (pp. 299-315). Waxmann.</a:t>
            </a:r>
            <a:endParaRPr lang="de-DE" dirty="0"/>
          </a:p>
        </p:txBody>
      </p:sp>
      <p:sp>
        <p:nvSpPr>
          <p:cNvPr id="4" name="Foliennummernplatzhalter 3"/>
          <p:cNvSpPr>
            <a:spLocks noGrp="1"/>
          </p:cNvSpPr>
          <p:nvPr>
            <p:ph type="sldNum" sz="quarter" idx="5"/>
          </p:nvPr>
        </p:nvSpPr>
        <p:spPr/>
        <p:txBody>
          <a:bodyPr/>
          <a:lstStyle/>
          <a:p>
            <a:pPr>
              <a:defRPr/>
            </a:pPr>
            <a:fld id="{31E73A7A-A053-3443-81B8-7A054849F756}" type="slidenum">
              <a:rPr lang="de-DE" altLang="de-DE" smtClean="0"/>
              <a:pPr>
                <a:defRPr/>
              </a:pPr>
              <a:t>39</a:t>
            </a:fld>
            <a:endParaRPr lang="de-DE" altLang="de-DE"/>
          </a:p>
        </p:txBody>
      </p:sp>
    </p:spTree>
    <p:extLst>
      <p:ext uri="{BB962C8B-B14F-4D97-AF65-F5344CB8AC3E}">
        <p14:creationId xmlns:p14="http://schemas.microsoft.com/office/powerpoint/2010/main" val="313207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CH" sz="1200" dirty="0">
                <a:solidFill>
                  <a:srgbClr val="000000"/>
                </a:solidFill>
                <a:effectLst/>
                <a:latin typeface="Times New Roman" panose="02020603050405020304" pitchFamily="18" charset="0"/>
                <a:ea typeface="Calibri" panose="020F0502020204030204" pitchFamily="34" charset="0"/>
              </a:rPr>
              <a:t>Reusser, K., &amp; Pauli, C. (2014). Berufsbezogene Überzeugungen von Lehrerinnen und Lehrern [Teachers' job-</a:t>
            </a:r>
            <a:r>
              <a:rPr lang="de-CH" sz="1200" dirty="0" err="1">
                <a:solidFill>
                  <a:srgbClr val="000000"/>
                </a:solidFill>
                <a:effectLst/>
                <a:latin typeface="Times New Roman" panose="02020603050405020304" pitchFamily="18" charset="0"/>
                <a:ea typeface="Calibri" panose="020F0502020204030204" pitchFamily="34" charset="0"/>
              </a:rPr>
              <a:t>related</a:t>
            </a:r>
            <a:r>
              <a:rPr lang="de-CH" sz="1200" dirty="0">
                <a:solidFill>
                  <a:srgbClr val="000000"/>
                </a:solidFill>
                <a:effectLst/>
                <a:latin typeface="Times New Roman" panose="02020603050405020304" pitchFamily="18" charset="0"/>
                <a:ea typeface="Calibri" panose="020F0502020204030204" pitchFamily="34" charset="0"/>
              </a:rPr>
              <a:t> beliefs]. In E. Terhart, H. Bennewitz, &amp; M. </a:t>
            </a:r>
            <a:r>
              <a:rPr lang="de-CH" sz="1200" dirty="0" err="1">
                <a:solidFill>
                  <a:srgbClr val="000000"/>
                </a:solidFill>
                <a:effectLst/>
                <a:latin typeface="Times New Roman" panose="02020603050405020304" pitchFamily="18" charset="0"/>
                <a:ea typeface="Calibri" panose="020F0502020204030204" pitchFamily="34" charset="0"/>
              </a:rPr>
              <a:t>Rothland</a:t>
            </a:r>
            <a:r>
              <a:rPr lang="de-CH" sz="1200" dirty="0">
                <a:solidFill>
                  <a:srgbClr val="000000"/>
                </a:solidFill>
                <a:effectLst/>
                <a:latin typeface="Times New Roman" panose="02020603050405020304" pitchFamily="18" charset="0"/>
                <a:ea typeface="Calibri" panose="020F0502020204030204" pitchFamily="34" charset="0"/>
              </a:rPr>
              <a:t> (Eds.)., </a:t>
            </a:r>
            <a:r>
              <a:rPr lang="de-CH" sz="1200" i="1" dirty="0">
                <a:solidFill>
                  <a:srgbClr val="000000"/>
                </a:solidFill>
                <a:effectLst/>
                <a:latin typeface="Times New Roman" panose="02020603050405020304" pitchFamily="18" charset="0"/>
                <a:ea typeface="Calibri" panose="020F0502020204030204" pitchFamily="34" charset="0"/>
              </a:rPr>
              <a:t>Handbuch der Forschung zum Lehrerberuf </a:t>
            </a:r>
            <a:r>
              <a:rPr lang="de-CH" sz="1200" dirty="0">
                <a:solidFill>
                  <a:srgbClr val="000000"/>
                </a:solidFill>
                <a:effectLst/>
                <a:latin typeface="Times New Roman" panose="02020603050405020304" pitchFamily="18" charset="0"/>
                <a:ea typeface="Calibri" panose="020F0502020204030204" pitchFamily="34" charset="0"/>
              </a:rPr>
              <a:t>[</a:t>
            </a:r>
            <a:r>
              <a:rPr lang="en-US" sz="1200" dirty="0">
                <a:solidFill>
                  <a:srgbClr val="000000"/>
                </a:solidFill>
                <a:effectLst/>
                <a:latin typeface="Times New Roman" panose="02020603050405020304" pitchFamily="18" charset="0"/>
                <a:ea typeface="Calibri" panose="020F0502020204030204" pitchFamily="34" charset="0"/>
              </a:rPr>
              <a:t>Handbook of Research on the Teaching Profession] (2nd revised and expanded ed.</a:t>
            </a:r>
            <a:r>
              <a:rPr lang="de-CH" sz="1200" dirty="0">
                <a:solidFill>
                  <a:srgbClr val="000000"/>
                </a:solidFill>
                <a:effectLst/>
                <a:latin typeface="Times New Roman" panose="02020603050405020304" pitchFamily="18" charset="0"/>
                <a:ea typeface="Calibri" panose="020F0502020204030204" pitchFamily="34" charset="0"/>
              </a:rPr>
              <a:t>, pp. 642-661). Waxmann.</a:t>
            </a:r>
            <a:endParaRPr lang="de-DE" dirty="0"/>
          </a:p>
        </p:txBody>
      </p:sp>
      <p:sp>
        <p:nvSpPr>
          <p:cNvPr id="4" name="Foliennummernplatzhalter 3"/>
          <p:cNvSpPr>
            <a:spLocks noGrp="1"/>
          </p:cNvSpPr>
          <p:nvPr>
            <p:ph type="sldNum" sz="quarter" idx="5"/>
          </p:nvPr>
        </p:nvSpPr>
        <p:spPr/>
        <p:txBody>
          <a:bodyPr/>
          <a:lstStyle/>
          <a:p>
            <a:pPr>
              <a:defRPr/>
            </a:pPr>
            <a:fld id="{31E73A7A-A053-3443-81B8-7A054849F756}" type="slidenum">
              <a:rPr lang="de-DE" altLang="de-DE" smtClean="0"/>
              <a:pPr>
                <a:defRPr/>
              </a:pPr>
              <a:t>40</a:t>
            </a:fld>
            <a:endParaRPr lang="de-DE" altLang="de-DE"/>
          </a:p>
        </p:txBody>
      </p:sp>
    </p:spTree>
    <p:extLst>
      <p:ext uri="{BB962C8B-B14F-4D97-AF65-F5344CB8AC3E}">
        <p14:creationId xmlns:p14="http://schemas.microsoft.com/office/powerpoint/2010/main" val="11144061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CH" sz="1200" dirty="0">
                <a:solidFill>
                  <a:srgbClr val="000000"/>
                </a:solidFill>
                <a:effectLst/>
                <a:latin typeface="Times New Roman" panose="02020603050405020304" pitchFamily="18" charset="0"/>
                <a:ea typeface="Calibri" panose="020F0502020204030204" pitchFamily="34" charset="0"/>
              </a:rPr>
              <a:t>Kunter, M., Baumert, J., Blum, W., Klusmann, U., Krauss, S., &amp; Neubrand, M. (Eds.). (2011). Professionelle Kompetenz von Lehrkräften. Ergebnisse des Forschungsprogramms COACTIV </a:t>
            </a:r>
            <a:r>
              <a:rPr lang="de-CH" sz="1200" b="0" dirty="0">
                <a:solidFill>
                  <a:srgbClr val="000000"/>
                </a:solidFill>
                <a:effectLst/>
                <a:latin typeface="Times New Roman" panose="02020603050405020304" pitchFamily="18" charset="0"/>
                <a:ea typeface="Calibri" panose="020F0502020204030204" pitchFamily="34" charset="0"/>
              </a:rPr>
              <a:t>[</a:t>
            </a:r>
            <a:r>
              <a:rPr lang="de-DE" b="0" dirty="0"/>
              <a:t>Professional </a:t>
            </a:r>
            <a:r>
              <a:rPr lang="de-DE" b="0" dirty="0" err="1"/>
              <a:t>competence</a:t>
            </a:r>
            <a:r>
              <a:rPr lang="de-DE" b="0" dirty="0"/>
              <a:t> of </a:t>
            </a:r>
            <a:r>
              <a:rPr lang="de-DE" b="0" dirty="0" err="1"/>
              <a:t>teachers</a:t>
            </a:r>
            <a:r>
              <a:rPr lang="de-DE" b="0" dirty="0"/>
              <a:t>: </a:t>
            </a:r>
            <a:r>
              <a:rPr lang="de-DE" b="0" dirty="0" err="1"/>
              <a:t>Results</a:t>
            </a:r>
            <a:r>
              <a:rPr lang="de-DE" b="0" dirty="0"/>
              <a:t> of </a:t>
            </a:r>
            <a:r>
              <a:rPr lang="de-DE" b="0" dirty="0" err="1"/>
              <a:t>the</a:t>
            </a:r>
            <a:r>
              <a:rPr lang="de-DE" b="0" dirty="0"/>
              <a:t> </a:t>
            </a:r>
            <a:r>
              <a:rPr lang="de-DE" b="0" dirty="0" err="1"/>
              <a:t>research</a:t>
            </a:r>
            <a:r>
              <a:rPr lang="de-DE" b="0" dirty="0"/>
              <a:t> </a:t>
            </a:r>
            <a:r>
              <a:rPr lang="de-DE" b="0" dirty="0" err="1"/>
              <a:t>programme</a:t>
            </a:r>
            <a:r>
              <a:rPr lang="de-DE" b="0" dirty="0"/>
              <a:t> COACTIV</a:t>
            </a:r>
            <a:r>
              <a:rPr lang="de-CH" sz="1200" dirty="0">
                <a:solidFill>
                  <a:srgbClr val="000000"/>
                </a:solidFill>
                <a:effectLst/>
                <a:latin typeface="Times New Roman" panose="02020603050405020304" pitchFamily="18" charset="0"/>
                <a:ea typeface="Calibri" panose="020F0502020204030204" pitchFamily="34" charset="0"/>
              </a:rPr>
              <a:t>]. Waxmann. </a:t>
            </a:r>
          </a:p>
        </p:txBody>
      </p:sp>
      <p:sp>
        <p:nvSpPr>
          <p:cNvPr id="4" name="Foliennummernplatzhalter 3"/>
          <p:cNvSpPr>
            <a:spLocks noGrp="1"/>
          </p:cNvSpPr>
          <p:nvPr>
            <p:ph type="sldNum" sz="quarter" idx="5"/>
          </p:nvPr>
        </p:nvSpPr>
        <p:spPr/>
        <p:txBody>
          <a:bodyPr/>
          <a:lstStyle/>
          <a:p>
            <a:pPr>
              <a:defRPr/>
            </a:pPr>
            <a:fld id="{31E73A7A-A053-3443-81B8-7A054849F756}" type="slidenum">
              <a:rPr lang="de-DE" altLang="de-DE" smtClean="0"/>
              <a:pPr>
                <a:defRPr/>
              </a:pPr>
              <a:t>42</a:t>
            </a:fld>
            <a:endParaRPr lang="de-DE" altLang="de-DE"/>
          </a:p>
        </p:txBody>
      </p:sp>
    </p:spTree>
    <p:extLst>
      <p:ext uri="{BB962C8B-B14F-4D97-AF65-F5344CB8AC3E}">
        <p14:creationId xmlns:p14="http://schemas.microsoft.com/office/powerpoint/2010/main" val="32768912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dirty="0">
                <a:solidFill>
                  <a:srgbClr val="000000"/>
                </a:solidFill>
                <a:effectLst/>
                <a:latin typeface="Times New Roman" panose="02020603050405020304" pitchFamily="18" charset="0"/>
                <a:ea typeface="Calibri" panose="020F0502020204030204" pitchFamily="34" charset="0"/>
              </a:rPr>
              <a:t>Getzin, S., &amp; Singer-Brodowski, M. (2016). Transformatives Lernen in einer </a:t>
            </a:r>
            <a:r>
              <a:rPr lang="de-CH" sz="1200" dirty="0" err="1">
                <a:solidFill>
                  <a:srgbClr val="000000"/>
                </a:solidFill>
                <a:effectLst/>
                <a:latin typeface="Times New Roman" panose="02020603050405020304" pitchFamily="18" charset="0"/>
                <a:ea typeface="Calibri" panose="020F0502020204030204" pitchFamily="34" charset="0"/>
              </a:rPr>
              <a:t>Degrowth</a:t>
            </a:r>
            <a:r>
              <a:rPr lang="de-CH" sz="1200" dirty="0">
                <a:solidFill>
                  <a:srgbClr val="000000"/>
                </a:solidFill>
                <a:effectLst/>
                <a:latin typeface="Times New Roman" panose="02020603050405020304" pitchFamily="18" charset="0"/>
                <a:ea typeface="Calibri" panose="020F0502020204030204" pitchFamily="34" charset="0"/>
              </a:rPr>
              <a:t>-Gesellschaft [</a:t>
            </a:r>
            <a:r>
              <a:rPr lang="en-US" sz="1200" dirty="0">
                <a:solidFill>
                  <a:srgbClr val="000000"/>
                </a:solidFill>
                <a:effectLst/>
                <a:latin typeface="Times New Roman" panose="02020603050405020304" pitchFamily="18" charset="0"/>
                <a:ea typeface="Calibri" panose="020F0502020204030204" pitchFamily="34" charset="0"/>
              </a:rPr>
              <a:t>Transformative learning in a degrowth society</a:t>
            </a:r>
            <a:r>
              <a:rPr lang="de-CH" sz="1200" dirty="0">
                <a:solidFill>
                  <a:srgbClr val="000000"/>
                </a:solidFill>
                <a:effectLst/>
                <a:latin typeface="Times New Roman" panose="02020603050405020304" pitchFamily="18" charset="0"/>
                <a:ea typeface="Calibri" panose="020F0502020204030204" pitchFamily="34" charset="0"/>
              </a:rPr>
              <a:t>]. </a:t>
            </a:r>
            <a:r>
              <a:rPr lang="en-US" sz="1200" i="1" dirty="0" err="1">
                <a:solidFill>
                  <a:srgbClr val="000000"/>
                </a:solidFill>
                <a:effectLst/>
                <a:latin typeface="Times New Roman" panose="02020603050405020304" pitchFamily="18" charset="0"/>
                <a:ea typeface="Calibri" panose="020F0502020204030204" pitchFamily="34" charset="0"/>
              </a:rPr>
              <a:t>Socience</a:t>
            </a:r>
            <a:r>
              <a:rPr lang="en-US" sz="1200" i="1" dirty="0">
                <a:solidFill>
                  <a:srgbClr val="000000"/>
                </a:solidFill>
                <a:effectLst/>
                <a:latin typeface="Times New Roman" panose="02020603050405020304" pitchFamily="18" charset="0"/>
                <a:ea typeface="Calibri" panose="020F0502020204030204" pitchFamily="34" charset="0"/>
              </a:rPr>
              <a:t>: Journal of Science-Society Interfaces, 1</a:t>
            </a:r>
            <a:r>
              <a:rPr lang="en-US" sz="1200" dirty="0">
                <a:solidFill>
                  <a:srgbClr val="000000"/>
                </a:solidFill>
                <a:effectLst/>
                <a:latin typeface="Times New Roman" panose="02020603050405020304" pitchFamily="18" charset="0"/>
                <a:ea typeface="Calibri" panose="020F0502020204030204" pitchFamily="34" charset="0"/>
              </a:rPr>
              <a:t>, 33-46. openjournals.wu.ac.at/</a:t>
            </a:r>
            <a:r>
              <a:rPr lang="en-US" sz="1200" dirty="0" err="1">
                <a:solidFill>
                  <a:srgbClr val="000000"/>
                </a:solidFill>
                <a:effectLst/>
                <a:latin typeface="Times New Roman" panose="02020603050405020304" pitchFamily="18" charset="0"/>
                <a:ea typeface="Calibri" panose="020F0502020204030204" pitchFamily="34" charset="0"/>
              </a:rPr>
              <a:t>ojs</a:t>
            </a:r>
            <a:r>
              <a:rPr lang="en-US" sz="1200" dirty="0">
                <a:solidFill>
                  <a:srgbClr val="000000"/>
                </a:solidFill>
                <a:effectLst/>
                <a:latin typeface="Times New Roman" panose="02020603050405020304" pitchFamily="18" charset="0"/>
                <a:ea typeface="Calibri" panose="020F0502020204030204" pitchFamily="34" charset="0"/>
              </a:rPr>
              <a:t>/</a:t>
            </a:r>
            <a:r>
              <a:rPr lang="en-US" sz="1200" dirty="0" err="1">
                <a:solidFill>
                  <a:srgbClr val="000000"/>
                </a:solidFill>
                <a:effectLst/>
                <a:latin typeface="Times New Roman" panose="02020603050405020304" pitchFamily="18" charset="0"/>
                <a:ea typeface="Calibri" panose="020F0502020204030204" pitchFamily="34" charset="0"/>
              </a:rPr>
              <a:t>index.php</a:t>
            </a:r>
            <a:r>
              <a:rPr lang="en-US" sz="1200" dirty="0">
                <a:solidFill>
                  <a:srgbClr val="000000"/>
                </a:solidFill>
                <a:effectLst/>
                <a:latin typeface="Times New Roman" panose="02020603050405020304" pitchFamily="18" charset="0"/>
                <a:ea typeface="Calibri" panose="020F0502020204030204" pitchFamily="34" charset="0"/>
              </a:rPr>
              <a:t>/</a:t>
            </a:r>
            <a:r>
              <a:rPr lang="en-US" sz="1200" dirty="0" err="1">
                <a:solidFill>
                  <a:srgbClr val="000000"/>
                </a:solidFill>
                <a:effectLst/>
                <a:latin typeface="Times New Roman" panose="02020603050405020304" pitchFamily="18" charset="0"/>
                <a:ea typeface="Calibri" panose="020F0502020204030204" pitchFamily="34" charset="0"/>
              </a:rPr>
              <a:t>socience</a:t>
            </a:r>
            <a:r>
              <a:rPr lang="en-US" sz="1200" dirty="0">
                <a:solidFill>
                  <a:srgbClr val="000000"/>
                </a:solidFill>
                <a:effectLst/>
                <a:latin typeface="Times New Roman" panose="02020603050405020304" pitchFamily="18" charset="0"/>
                <a:ea typeface="Calibri" panose="020F0502020204030204" pitchFamily="34" charset="0"/>
              </a:rPr>
              <a:t>/article/view/181</a:t>
            </a:r>
          </a:p>
          <a:p>
            <a:r>
              <a:rPr lang="de-CH" sz="1200" dirty="0">
                <a:solidFill>
                  <a:srgbClr val="000000"/>
                </a:solidFill>
                <a:effectLst/>
                <a:latin typeface="Times New Roman" panose="02020603050405020304" pitchFamily="18" charset="0"/>
                <a:ea typeface="Calibri" panose="020F0502020204030204" pitchFamily="34" charset="0"/>
              </a:rPr>
              <a:t>Singer-Brodowski, M. (2016). </a:t>
            </a:r>
            <a:r>
              <a:rPr lang="de-CH" sz="1200" i="1" dirty="0">
                <a:solidFill>
                  <a:srgbClr val="000000"/>
                </a:solidFill>
                <a:effectLst/>
                <a:latin typeface="Times New Roman" panose="02020603050405020304" pitchFamily="18" charset="0"/>
                <a:ea typeface="Calibri" panose="020F0502020204030204" pitchFamily="34" charset="0"/>
              </a:rPr>
              <a:t>Studierende als GestalterInnen einer Hochschulbildung für nachhaltige Entwicklung. Selbstorganisierte und problembasierte Nachhaltigkeitskurse und ihr Beitrag zur überfachlichen Kompetenzentwicklung Studierender</a:t>
            </a:r>
            <a:r>
              <a:rPr lang="de-CH" sz="1200" dirty="0">
                <a:solidFill>
                  <a:srgbClr val="000000"/>
                </a:solidFill>
                <a:effectLst/>
                <a:latin typeface="Times New Roman" panose="02020603050405020304" pitchFamily="18" charset="0"/>
                <a:ea typeface="Calibri" panose="020F0502020204030204" pitchFamily="34" charset="0"/>
              </a:rPr>
              <a:t> [</a:t>
            </a:r>
            <a:r>
              <a:rPr lang="en-US" sz="1200" dirty="0">
                <a:solidFill>
                  <a:srgbClr val="000000"/>
                </a:solidFill>
                <a:effectLst/>
                <a:latin typeface="Times New Roman" panose="02020603050405020304" pitchFamily="18" charset="0"/>
                <a:ea typeface="Calibri" panose="020F0502020204030204" pitchFamily="34" charset="0"/>
              </a:rPr>
              <a:t>Students as designers of higher education for sustainable development. Self-</a:t>
            </a:r>
            <a:r>
              <a:rPr lang="en-US" sz="1200" dirty="0" err="1">
                <a:solidFill>
                  <a:srgbClr val="000000"/>
                </a:solidFill>
                <a:effectLst/>
                <a:latin typeface="Times New Roman" panose="02020603050405020304" pitchFamily="18" charset="0"/>
                <a:ea typeface="Calibri" panose="020F0502020204030204" pitchFamily="34" charset="0"/>
              </a:rPr>
              <a:t>organised</a:t>
            </a:r>
            <a:r>
              <a:rPr lang="en-US" sz="1200" dirty="0">
                <a:solidFill>
                  <a:srgbClr val="000000"/>
                </a:solidFill>
                <a:effectLst/>
                <a:latin typeface="Times New Roman" panose="02020603050405020304" pitchFamily="18" charset="0"/>
                <a:ea typeface="Calibri" panose="020F0502020204030204" pitchFamily="34" charset="0"/>
              </a:rPr>
              <a:t> and problem-based sustainability courses and their contribution to the interdisciplinary competence development of students</a:t>
            </a:r>
            <a:r>
              <a:rPr lang="de-CH" sz="1200" dirty="0">
                <a:solidFill>
                  <a:srgbClr val="000000"/>
                </a:solidFill>
                <a:effectLst/>
                <a:latin typeface="Times New Roman" panose="02020603050405020304" pitchFamily="18" charset="0"/>
                <a:ea typeface="Calibri" panose="020F0502020204030204" pitchFamily="34" charset="0"/>
              </a:rPr>
              <a:t>]. Berliner Wissenschafts-Verlag.</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CH" altLang="de-DE" dirty="0">
                <a:solidFill>
                  <a:srgbClr val="000000"/>
                </a:solidFill>
                <a:latin typeface="Times New Roman" panose="02020603050405020304" pitchFamily="18" charset="0"/>
                <a:cs typeface="Calibri" panose="020F0502020204030204" pitchFamily="34" charset="0"/>
              </a:rPr>
              <a:t>United </a:t>
            </a:r>
            <a:r>
              <a:rPr lang="de-CH" altLang="de-DE" dirty="0" err="1">
                <a:solidFill>
                  <a:srgbClr val="000000"/>
                </a:solidFill>
                <a:latin typeface="Times New Roman" panose="02020603050405020304" pitchFamily="18" charset="0"/>
                <a:cs typeface="Calibri" panose="020F0502020204030204" pitchFamily="34" charset="0"/>
              </a:rPr>
              <a:t>Nations</a:t>
            </a:r>
            <a:r>
              <a:rPr lang="de-CH" altLang="de-DE" dirty="0">
                <a:solidFill>
                  <a:srgbClr val="000000"/>
                </a:solidFill>
                <a:latin typeface="Times New Roman" panose="02020603050405020304" pitchFamily="18" charset="0"/>
                <a:cs typeface="Calibri" panose="020F0502020204030204" pitchFamily="34" charset="0"/>
              </a:rPr>
              <a:t> Educational, Scientific and Cultural </a:t>
            </a:r>
            <a:r>
              <a:rPr lang="de-CH" altLang="de-DE" dirty="0" err="1">
                <a:solidFill>
                  <a:srgbClr val="000000"/>
                </a:solidFill>
                <a:latin typeface="Times New Roman" panose="02020603050405020304" pitchFamily="18" charset="0"/>
                <a:cs typeface="Calibri" panose="020F0502020204030204" pitchFamily="34" charset="0"/>
              </a:rPr>
              <a:t>Organization</a:t>
            </a:r>
            <a:r>
              <a:rPr lang="de-CH" altLang="de-DE" dirty="0">
                <a:solidFill>
                  <a:srgbClr val="000000"/>
                </a:solidFill>
                <a:latin typeface="Times New Roman" panose="02020603050405020304" pitchFamily="18" charset="0"/>
                <a:cs typeface="Calibri" panose="020F0502020204030204" pitchFamily="34" charset="0"/>
              </a:rPr>
              <a:t> (UNESCO). (2020). Education </a:t>
            </a:r>
            <a:r>
              <a:rPr lang="de-CH" altLang="de-DE" dirty="0" err="1">
                <a:solidFill>
                  <a:srgbClr val="000000"/>
                </a:solidFill>
                <a:latin typeface="Times New Roman" panose="02020603050405020304" pitchFamily="18" charset="0"/>
                <a:cs typeface="Calibri" panose="020F0502020204030204" pitchFamily="34" charset="0"/>
              </a:rPr>
              <a:t>for</a:t>
            </a:r>
            <a:r>
              <a:rPr lang="de-CH" altLang="de-DE" dirty="0">
                <a:solidFill>
                  <a:srgbClr val="000000"/>
                </a:solidFill>
                <a:latin typeface="Times New Roman" panose="02020603050405020304" pitchFamily="18" charset="0"/>
                <a:cs typeface="Calibri" panose="020F0502020204030204" pitchFamily="34" charset="0"/>
              </a:rPr>
              <a:t> </a:t>
            </a:r>
            <a:r>
              <a:rPr lang="de-CH" altLang="de-DE" dirty="0" err="1">
                <a:solidFill>
                  <a:srgbClr val="000000"/>
                </a:solidFill>
                <a:latin typeface="Times New Roman" panose="02020603050405020304" pitchFamily="18" charset="0"/>
                <a:cs typeface="Calibri" panose="020F0502020204030204" pitchFamily="34" charset="0"/>
              </a:rPr>
              <a:t>Sustainable</a:t>
            </a:r>
            <a:r>
              <a:rPr lang="de-CH" altLang="de-DE" dirty="0">
                <a:solidFill>
                  <a:srgbClr val="000000"/>
                </a:solidFill>
                <a:latin typeface="Times New Roman" panose="02020603050405020304" pitchFamily="18" charset="0"/>
                <a:cs typeface="Calibri" panose="020F0502020204030204" pitchFamily="34" charset="0"/>
              </a:rPr>
              <a:t> Development: A </a:t>
            </a:r>
            <a:r>
              <a:rPr lang="de-CH" altLang="de-DE" dirty="0" err="1">
                <a:solidFill>
                  <a:srgbClr val="000000"/>
                </a:solidFill>
                <a:latin typeface="Times New Roman" panose="02020603050405020304" pitchFamily="18" charset="0"/>
                <a:cs typeface="Calibri" panose="020F0502020204030204" pitchFamily="34" charset="0"/>
              </a:rPr>
              <a:t>roadmap</a:t>
            </a:r>
            <a:r>
              <a:rPr lang="de-CH" altLang="de-DE" dirty="0">
                <a:solidFill>
                  <a:srgbClr val="000000"/>
                </a:solidFill>
                <a:latin typeface="Times New Roman" panose="02020603050405020304" pitchFamily="18" charset="0"/>
                <a:cs typeface="Calibri" panose="020F0502020204030204" pitchFamily="34" charset="0"/>
              </a:rPr>
              <a:t>. https://unesdoc.unesco.org/ark:/48223/pf0000374802</a:t>
            </a:r>
            <a:endParaRPr lang="de-DE" altLang="de-DE" dirty="0">
              <a:latin typeface="Arial" panose="020B0604020202020204" pitchFamily="34" charset="0"/>
            </a:endParaRPr>
          </a:p>
          <a:p>
            <a:endParaRPr lang="de-DE" dirty="0"/>
          </a:p>
        </p:txBody>
      </p:sp>
      <p:sp>
        <p:nvSpPr>
          <p:cNvPr id="4" name="Foliennummernplatzhalter 3"/>
          <p:cNvSpPr>
            <a:spLocks noGrp="1"/>
          </p:cNvSpPr>
          <p:nvPr>
            <p:ph type="sldNum" sz="quarter" idx="5"/>
          </p:nvPr>
        </p:nvSpPr>
        <p:spPr/>
        <p:txBody>
          <a:bodyPr/>
          <a:lstStyle/>
          <a:p>
            <a:pPr>
              <a:defRPr/>
            </a:pPr>
            <a:fld id="{31E73A7A-A053-3443-81B8-7A054849F756}" type="slidenum">
              <a:rPr lang="de-DE" altLang="de-DE" smtClean="0"/>
              <a:pPr>
                <a:defRPr/>
              </a:pPr>
              <a:t>43</a:t>
            </a:fld>
            <a:endParaRPr lang="de-DE" altLang="de-DE"/>
          </a:p>
        </p:txBody>
      </p:sp>
    </p:spTree>
    <p:extLst>
      <p:ext uri="{BB962C8B-B14F-4D97-AF65-F5344CB8AC3E}">
        <p14:creationId xmlns:p14="http://schemas.microsoft.com/office/powerpoint/2010/main" val="3236483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err="1"/>
              <a:t>Riess</a:t>
            </a:r>
            <a:r>
              <a:rPr lang="en-US" dirty="0"/>
              <a:t>, W., Martin, M., </a:t>
            </a:r>
            <a:r>
              <a:rPr lang="en-US" dirty="0" err="1"/>
              <a:t>Mischo</a:t>
            </a:r>
            <a:r>
              <a:rPr lang="en-US" dirty="0"/>
              <a:t>, C., </a:t>
            </a:r>
            <a:r>
              <a:rPr lang="en-US" dirty="0" err="1"/>
              <a:t>Kotthoff</a:t>
            </a:r>
            <a:r>
              <a:rPr lang="en-US" dirty="0"/>
              <a:t>, H.-G., &amp; </a:t>
            </a:r>
            <a:r>
              <a:rPr lang="en-US" dirty="0" err="1"/>
              <a:t>Waltner</a:t>
            </a:r>
            <a:r>
              <a:rPr lang="en-US" dirty="0"/>
              <a:t>, E.-M. (2022). How Can Education for Sustainable Development (ESD) Be Effectively Implemented in Teaching and Learning? An Analysis of Educational Science Recommendations of Methods and Procedures to Promote ESD Goals. </a:t>
            </a:r>
            <a:r>
              <a:rPr lang="en-US" i="1" dirty="0"/>
              <a:t>Sustainability, 14</a:t>
            </a:r>
            <a:r>
              <a:rPr lang="en-US" dirty="0"/>
              <a:t>, 3708. </a:t>
            </a:r>
            <a:r>
              <a:rPr lang="en-US" dirty="0">
                <a:hlinkClick r:id="rId3"/>
              </a:rPr>
              <a:t>https://doi.org/10.3390/su14073708 </a:t>
            </a:r>
            <a:endParaRPr lang="de-DE" dirty="0"/>
          </a:p>
        </p:txBody>
      </p:sp>
      <p:sp>
        <p:nvSpPr>
          <p:cNvPr id="4" name="Foliennummernplatzhalter 3"/>
          <p:cNvSpPr>
            <a:spLocks noGrp="1"/>
          </p:cNvSpPr>
          <p:nvPr>
            <p:ph type="sldNum" sz="quarter" idx="5"/>
          </p:nvPr>
        </p:nvSpPr>
        <p:spPr/>
        <p:txBody>
          <a:bodyPr/>
          <a:lstStyle/>
          <a:p>
            <a:pPr>
              <a:defRPr/>
            </a:pPr>
            <a:fld id="{31E73A7A-A053-3443-81B8-7A054849F756}" type="slidenum">
              <a:rPr lang="de-DE" altLang="de-DE" smtClean="0"/>
              <a:pPr>
                <a:defRPr/>
              </a:pPr>
              <a:t>8</a:t>
            </a:fld>
            <a:endParaRPr lang="de-DE" altLang="de-DE"/>
          </a:p>
        </p:txBody>
      </p:sp>
    </p:spTree>
    <p:extLst>
      <p:ext uri="{BB962C8B-B14F-4D97-AF65-F5344CB8AC3E}">
        <p14:creationId xmlns:p14="http://schemas.microsoft.com/office/powerpoint/2010/main" val="15365307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800" dirty="0">
                <a:effectLst/>
                <a:latin typeface="Arial" panose="020B0604020202020204" pitchFamily="34" charset="0"/>
                <a:ea typeface="Calibri" panose="020F0502020204030204" pitchFamily="34" charset="0"/>
              </a:rPr>
              <a:t>Brosch, T., &amp; Steg, L. (2021). Leveraging emotion for sustainable action. </a:t>
            </a:r>
            <a:r>
              <a:rPr lang="en-GB" sz="1800" i="1" dirty="0">
                <a:effectLst/>
                <a:latin typeface="Arial" panose="020B0604020202020204" pitchFamily="34" charset="0"/>
                <a:ea typeface="Calibri" panose="020F0502020204030204" pitchFamily="34" charset="0"/>
              </a:rPr>
              <a:t>One Earth, 4</a:t>
            </a:r>
            <a:r>
              <a:rPr lang="en-GB" sz="1800" dirty="0">
                <a:effectLst/>
                <a:latin typeface="Arial" panose="020B0604020202020204" pitchFamily="34" charset="0"/>
                <a:ea typeface="Calibri" panose="020F0502020204030204" pitchFamily="34" charset="0"/>
              </a:rPr>
              <a:t>(12), 1693-1703.</a:t>
            </a:r>
          </a:p>
          <a:p>
            <a:r>
              <a:rPr lang="en-GB" sz="1800" dirty="0">
                <a:effectLst/>
                <a:latin typeface="Arial" panose="020B0604020202020204" pitchFamily="34" charset="0"/>
                <a:ea typeface="Times New Roman" panose="02020603050405020304" pitchFamily="18" charset="0"/>
              </a:rPr>
              <a:t>Dunlop,</a:t>
            </a:r>
            <a:r>
              <a:rPr lang="en-GB" sz="1800" spc="-55" dirty="0">
                <a:effectLst/>
                <a:latin typeface="Arial" panose="020B0604020202020204" pitchFamily="34" charset="0"/>
                <a:ea typeface="Times New Roman" panose="02020603050405020304" pitchFamily="18" charset="0"/>
              </a:rPr>
              <a:t> </a:t>
            </a:r>
            <a:r>
              <a:rPr lang="en-GB" sz="1800" dirty="0">
                <a:effectLst/>
                <a:latin typeface="Arial" panose="020B0604020202020204" pitchFamily="34" charset="0"/>
                <a:ea typeface="Times New Roman" panose="02020603050405020304" pitchFamily="18" charset="0"/>
              </a:rPr>
              <a:t>L.,</a:t>
            </a:r>
            <a:r>
              <a:rPr lang="en-GB" sz="1800" spc="-20" dirty="0">
                <a:effectLst/>
                <a:latin typeface="Arial" panose="020B0604020202020204" pitchFamily="34" charset="0"/>
                <a:ea typeface="Times New Roman" panose="02020603050405020304" pitchFamily="18" charset="0"/>
              </a:rPr>
              <a:t> </a:t>
            </a:r>
            <a:r>
              <a:rPr lang="en-GB" sz="1800" dirty="0">
                <a:effectLst/>
                <a:latin typeface="Arial" panose="020B0604020202020204" pitchFamily="34" charset="0"/>
                <a:ea typeface="Times New Roman" panose="02020603050405020304" pitchFamily="18" charset="0"/>
              </a:rPr>
              <a:t>&amp;</a:t>
            </a:r>
            <a:r>
              <a:rPr lang="en-GB" sz="1800" spc="-5" dirty="0">
                <a:effectLst/>
                <a:latin typeface="Arial" panose="020B0604020202020204" pitchFamily="34" charset="0"/>
                <a:ea typeface="Times New Roman" panose="02020603050405020304" pitchFamily="18" charset="0"/>
              </a:rPr>
              <a:t> </a:t>
            </a:r>
            <a:r>
              <a:rPr lang="en-GB" sz="1800" dirty="0">
                <a:effectLst/>
                <a:latin typeface="Arial" panose="020B0604020202020204" pitchFamily="34" charset="0"/>
                <a:ea typeface="Times New Roman" panose="02020603050405020304" pitchFamily="18" charset="0"/>
              </a:rPr>
              <a:t>Rushton,</a:t>
            </a:r>
            <a:r>
              <a:rPr lang="en-GB" sz="1800" spc="-45" dirty="0">
                <a:effectLst/>
                <a:latin typeface="Arial" panose="020B0604020202020204" pitchFamily="34" charset="0"/>
                <a:ea typeface="Times New Roman" panose="02020603050405020304" pitchFamily="18" charset="0"/>
              </a:rPr>
              <a:t> </a:t>
            </a:r>
            <a:r>
              <a:rPr lang="en-GB" sz="1800" dirty="0">
                <a:effectLst/>
                <a:latin typeface="Arial" panose="020B0604020202020204" pitchFamily="34" charset="0"/>
                <a:ea typeface="Times New Roman" panose="02020603050405020304" pitchFamily="18" charset="0"/>
              </a:rPr>
              <a:t>E.</a:t>
            </a:r>
            <a:r>
              <a:rPr lang="en-GB" sz="1800" spc="-5" dirty="0">
                <a:effectLst/>
                <a:latin typeface="Arial" panose="020B0604020202020204" pitchFamily="34" charset="0"/>
                <a:ea typeface="Times New Roman" panose="02020603050405020304" pitchFamily="18" charset="0"/>
              </a:rPr>
              <a:t> </a:t>
            </a:r>
            <a:r>
              <a:rPr lang="en-GB" sz="1800" dirty="0">
                <a:effectLst/>
                <a:latin typeface="Arial" panose="020B0604020202020204" pitchFamily="34" charset="0"/>
                <a:ea typeface="Times New Roman" panose="02020603050405020304" pitchFamily="18" charset="0"/>
              </a:rPr>
              <a:t>A.</a:t>
            </a:r>
            <a:r>
              <a:rPr lang="en-GB" sz="1800" spc="-5" dirty="0">
                <a:effectLst/>
                <a:latin typeface="Arial" panose="020B0604020202020204" pitchFamily="34" charset="0"/>
                <a:ea typeface="Times New Roman" panose="02020603050405020304" pitchFamily="18" charset="0"/>
              </a:rPr>
              <a:t> </a:t>
            </a:r>
            <a:r>
              <a:rPr lang="en-GB" sz="1800" dirty="0">
                <a:effectLst/>
                <a:latin typeface="Arial" panose="020B0604020202020204" pitchFamily="34" charset="0"/>
                <a:ea typeface="Times New Roman" panose="02020603050405020304" pitchFamily="18" charset="0"/>
              </a:rPr>
              <a:t>C.</a:t>
            </a:r>
            <a:r>
              <a:rPr lang="en-GB" sz="1800" spc="-5" dirty="0">
                <a:effectLst/>
                <a:latin typeface="Arial" panose="020B0604020202020204" pitchFamily="34" charset="0"/>
                <a:ea typeface="Times New Roman" panose="02020603050405020304" pitchFamily="18" charset="0"/>
              </a:rPr>
              <a:t> </a:t>
            </a:r>
            <a:r>
              <a:rPr lang="en-GB" sz="1800" dirty="0">
                <a:effectLst/>
                <a:latin typeface="Arial" panose="020B0604020202020204" pitchFamily="34" charset="0"/>
                <a:ea typeface="Times New Roman" panose="02020603050405020304" pitchFamily="18" charset="0"/>
              </a:rPr>
              <a:t>(2022).</a:t>
            </a:r>
            <a:r>
              <a:rPr lang="en-GB" sz="1800" spc="-30" dirty="0">
                <a:effectLst/>
                <a:latin typeface="Arial" panose="020B0604020202020204" pitchFamily="34" charset="0"/>
                <a:ea typeface="Times New Roman" panose="02020603050405020304" pitchFamily="18" charset="0"/>
              </a:rPr>
              <a:t> </a:t>
            </a:r>
            <a:r>
              <a:rPr lang="en-GB" sz="1800" dirty="0">
                <a:effectLst/>
                <a:latin typeface="Arial" panose="020B0604020202020204" pitchFamily="34" charset="0"/>
                <a:ea typeface="Times New Roman" panose="02020603050405020304" pitchFamily="18" charset="0"/>
              </a:rPr>
              <a:t>Education</a:t>
            </a:r>
            <a:r>
              <a:rPr lang="en-GB" sz="1800" spc="-40" dirty="0">
                <a:effectLst/>
                <a:latin typeface="Arial" panose="020B0604020202020204" pitchFamily="34" charset="0"/>
                <a:ea typeface="Times New Roman" panose="02020603050405020304" pitchFamily="18" charset="0"/>
              </a:rPr>
              <a:t> </a:t>
            </a:r>
            <a:r>
              <a:rPr lang="en-GB" sz="1800" dirty="0">
                <a:effectLst/>
                <a:latin typeface="Arial" panose="020B0604020202020204" pitchFamily="34" charset="0"/>
                <a:ea typeface="Times New Roman" panose="02020603050405020304" pitchFamily="18" charset="0"/>
              </a:rPr>
              <a:t>for</a:t>
            </a:r>
            <a:r>
              <a:rPr lang="en-GB" sz="1800" spc="-25" dirty="0">
                <a:effectLst/>
                <a:latin typeface="Arial" panose="020B0604020202020204" pitchFamily="34" charset="0"/>
                <a:ea typeface="Times New Roman" panose="02020603050405020304" pitchFamily="18" charset="0"/>
              </a:rPr>
              <a:t> </a:t>
            </a:r>
            <a:r>
              <a:rPr lang="en-GB" sz="1800" dirty="0">
                <a:effectLst/>
                <a:latin typeface="Arial" panose="020B0604020202020204" pitchFamily="34" charset="0"/>
                <a:ea typeface="Times New Roman" panose="02020603050405020304" pitchFamily="18" charset="0"/>
              </a:rPr>
              <a:t>Environmental</a:t>
            </a:r>
            <a:r>
              <a:rPr lang="en-GB" sz="1800" spc="-50" dirty="0">
                <a:effectLst/>
                <a:latin typeface="Arial" panose="020B0604020202020204" pitchFamily="34" charset="0"/>
                <a:ea typeface="Times New Roman" panose="02020603050405020304" pitchFamily="18" charset="0"/>
              </a:rPr>
              <a:t> </a:t>
            </a:r>
            <a:r>
              <a:rPr lang="en-GB" sz="1800" dirty="0">
                <a:effectLst/>
                <a:latin typeface="Arial" panose="020B0604020202020204" pitchFamily="34" charset="0"/>
                <a:ea typeface="Times New Roman" panose="02020603050405020304" pitchFamily="18" charset="0"/>
              </a:rPr>
              <a:t>Sustainability</a:t>
            </a:r>
            <a:r>
              <a:rPr lang="en-GB" sz="1800" spc="-35" dirty="0">
                <a:effectLst/>
                <a:latin typeface="Arial" panose="020B0604020202020204" pitchFamily="34" charset="0"/>
                <a:ea typeface="Times New Roman" panose="02020603050405020304" pitchFamily="18" charset="0"/>
              </a:rPr>
              <a:t> </a:t>
            </a:r>
            <a:r>
              <a:rPr lang="en-GB" sz="1800" dirty="0">
                <a:effectLst/>
                <a:latin typeface="Arial" panose="020B0604020202020204" pitchFamily="34" charset="0"/>
                <a:ea typeface="Times New Roman" panose="02020603050405020304" pitchFamily="18" charset="0"/>
              </a:rPr>
              <a:t>and</a:t>
            </a:r>
            <a:r>
              <a:rPr lang="en-GB" sz="1800" spc="-40" dirty="0">
                <a:effectLst/>
                <a:latin typeface="Arial" panose="020B0604020202020204" pitchFamily="34" charset="0"/>
                <a:ea typeface="Times New Roman" panose="02020603050405020304" pitchFamily="18" charset="0"/>
              </a:rPr>
              <a:t> </a:t>
            </a:r>
            <a:r>
              <a:rPr lang="en-GB" sz="1800" dirty="0">
                <a:effectLst/>
                <a:latin typeface="Arial" panose="020B0604020202020204" pitchFamily="34" charset="0"/>
                <a:ea typeface="Times New Roman" panose="02020603050405020304" pitchFamily="18" charset="0"/>
              </a:rPr>
              <a:t>the</a:t>
            </a:r>
            <a:r>
              <a:rPr lang="en-GB" sz="1800" spc="-15" dirty="0">
                <a:effectLst/>
                <a:latin typeface="Arial" panose="020B0604020202020204" pitchFamily="34" charset="0"/>
                <a:ea typeface="Times New Roman" panose="02020603050405020304" pitchFamily="18" charset="0"/>
              </a:rPr>
              <a:t> </a:t>
            </a:r>
            <a:r>
              <a:rPr lang="en-GB" sz="1800" dirty="0">
                <a:effectLst/>
                <a:latin typeface="Arial" panose="020B0604020202020204" pitchFamily="34" charset="0"/>
                <a:ea typeface="Times New Roman" panose="02020603050405020304" pitchFamily="18" charset="0"/>
              </a:rPr>
              <a:t>Emotions:</a:t>
            </a:r>
            <a:r>
              <a:rPr lang="en-GB" sz="1800" spc="-45" dirty="0">
                <a:effectLst/>
                <a:latin typeface="Arial" panose="020B0604020202020204" pitchFamily="34" charset="0"/>
                <a:ea typeface="Times New Roman" panose="02020603050405020304" pitchFamily="18" charset="0"/>
              </a:rPr>
              <a:t> </a:t>
            </a:r>
            <a:r>
              <a:rPr lang="en-GB" sz="1800" dirty="0">
                <a:effectLst/>
                <a:latin typeface="Arial" panose="020B0604020202020204" pitchFamily="34" charset="0"/>
                <a:ea typeface="Times New Roman" panose="02020603050405020304" pitchFamily="18" charset="0"/>
              </a:rPr>
              <a:t>Implications</a:t>
            </a:r>
            <a:r>
              <a:rPr lang="en-GB" sz="1800" spc="-40" dirty="0">
                <a:effectLst/>
                <a:latin typeface="Arial" panose="020B0604020202020204" pitchFamily="34" charset="0"/>
                <a:ea typeface="Times New Roman" panose="02020603050405020304" pitchFamily="18" charset="0"/>
              </a:rPr>
              <a:t> </a:t>
            </a:r>
            <a:r>
              <a:rPr lang="en-GB" sz="1800" spc="-25" dirty="0">
                <a:effectLst/>
                <a:latin typeface="Arial" panose="020B0604020202020204" pitchFamily="34" charset="0"/>
                <a:ea typeface="Times New Roman" panose="02020603050405020304" pitchFamily="18" charset="0"/>
              </a:rPr>
              <a:t>for </a:t>
            </a:r>
            <a:r>
              <a:rPr lang="en-GB" sz="1800" dirty="0">
                <a:effectLst/>
                <a:latin typeface="Arial" panose="020B0604020202020204" pitchFamily="34" charset="0"/>
                <a:ea typeface="Times New Roman" panose="02020603050405020304" pitchFamily="18" charset="0"/>
              </a:rPr>
              <a:t>Educational</a:t>
            </a:r>
            <a:r>
              <a:rPr lang="en-GB" sz="1800" spc="-60" dirty="0">
                <a:effectLst/>
                <a:latin typeface="Arial" panose="020B0604020202020204" pitchFamily="34" charset="0"/>
                <a:ea typeface="Times New Roman" panose="02020603050405020304" pitchFamily="18" charset="0"/>
              </a:rPr>
              <a:t> </a:t>
            </a:r>
            <a:r>
              <a:rPr lang="en-GB" sz="1800" dirty="0">
                <a:effectLst/>
                <a:latin typeface="Arial" panose="020B0604020202020204" pitchFamily="34" charset="0"/>
                <a:ea typeface="Times New Roman" panose="02020603050405020304" pitchFamily="18" charset="0"/>
              </a:rPr>
              <a:t>Practice.</a:t>
            </a:r>
            <a:r>
              <a:rPr lang="en-GB" sz="1800" spc="-30" dirty="0">
                <a:effectLst/>
                <a:latin typeface="Arial" panose="020B0604020202020204" pitchFamily="34" charset="0"/>
                <a:ea typeface="Times New Roman" panose="02020603050405020304" pitchFamily="18" charset="0"/>
              </a:rPr>
              <a:t> </a:t>
            </a:r>
            <a:r>
              <a:rPr lang="en-GB" sz="1800" i="1" dirty="0">
                <a:effectLst/>
                <a:latin typeface="Arial" panose="020B0604020202020204" pitchFamily="34" charset="0"/>
                <a:ea typeface="Times New Roman" panose="02020603050405020304" pitchFamily="18" charset="0"/>
              </a:rPr>
              <a:t>Sustainability,</a:t>
            </a:r>
            <a:r>
              <a:rPr lang="en-GB" sz="1800" i="1" spc="-55" dirty="0">
                <a:effectLst/>
                <a:latin typeface="Arial" panose="020B0604020202020204" pitchFamily="34" charset="0"/>
                <a:ea typeface="Times New Roman" panose="02020603050405020304" pitchFamily="18" charset="0"/>
              </a:rPr>
              <a:t> </a:t>
            </a:r>
            <a:r>
              <a:rPr lang="en-GB" sz="1800" i="1" dirty="0">
                <a:effectLst/>
                <a:latin typeface="Arial" panose="020B0604020202020204" pitchFamily="34" charset="0"/>
                <a:ea typeface="Times New Roman" panose="02020603050405020304" pitchFamily="18" charset="0"/>
              </a:rPr>
              <a:t>14</a:t>
            </a:r>
            <a:r>
              <a:rPr lang="en-GB" sz="1800" i="0" dirty="0">
                <a:effectLst/>
                <a:latin typeface="Arial" panose="020B0604020202020204" pitchFamily="34" charset="0"/>
                <a:ea typeface="Times New Roman" panose="02020603050405020304" pitchFamily="18" charset="0"/>
              </a:rPr>
              <a:t>(8),</a:t>
            </a:r>
            <a:r>
              <a:rPr lang="en-GB" sz="1800" spc="-15" dirty="0">
                <a:effectLst/>
                <a:latin typeface="Arial" panose="020B0604020202020204" pitchFamily="34" charset="0"/>
                <a:ea typeface="Times New Roman" panose="02020603050405020304" pitchFamily="18" charset="0"/>
              </a:rPr>
              <a:t> </a:t>
            </a:r>
            <a:r>
              <a:rPr lang="en-GB" sz="1800" spc="-10" dirty="0">
                <a:effectLst/>
                <a:latin typeface="Arial" panose="020B0604020202020204" pitchFamily="34" charset="0"/>
                <a:ea typeface="Times New Roman" panose="02020603050405020304" pitchFamily="18" charset="0"/>
              </a:rPr>
              <a:t>4441. https://doi.org/10.3390/su14084441</a:t>
            </a:r>
          </a:p>
          <a:p>
            <a:r>
              <a:rPr lang="en-GB" sz="1800" dirty="0">
                <a:effectLst/>
                <a:latin typeface="Arial" panose="020B0604020202020204" pitchFamily="34" charset="0"/>
                <a:ea typeface="Times New Roman" panose="02020603050405020304" pitchFamily="18" charset="0"/>
              </a:rPr>
              <a:t>Grund,</a:t>
            </a:r>
            <a:r>
              <a:rPr lang="en-GB" sz="1800" spc="-30" dirty="0">
                <a:effectLst/>
                <a:latin typeface="Arial" panose="020B0604020202020204" pitchFamily="34" charset="0"/>
                <a:ea typeface="Times New Roman" panose="02020603050405020304" pitchFamily="18" charset="0"/>
              </a:rPr>
              <a:t> </a:t>
            </a:r>
            <a:r>
              <a:rPr lang="en-GB" sz="1800" dirty="0">
                <a:effectLst/>
                <a:latin typeface="Arial" panose="020B0604020202020204" pitchFamily="34" charset="0"/>
                <a:ea typeface="Times New Roman" panose="02020603050405020304" pitchFamily="18" charset="0"/>
              </a:rPr>
              <a:t>J.,</a:t>
            </a:r>
            <a:r>
              <a:rPr lang="en-GB" sz="1800" spc="5" dirty="0">
                <a:effectLst/>
                <a:latin typeface="Arial" panose="020B0604020202020204" pitchFamily="34" charset="0"/>
                <a:ea typeface="Times New Roman" panose="02020603050405020304" pitchFamily="18" charset="0"/>
              </a:rPr>
              <a:t> </a:t>
            </a:r>
            <a:r>
              <a:rPr lang="en-GB" sz="1800" dirty="0">
                <a:effectLst/>
                <a:latin typeface="Arial" panose="020B0604020202020204" pitchFamily="34" charset="0"/>
                <a:ea typeface="Times New Roman" panose="02020603050405020304" pitchFamily="18" charset="0"/>
              </a:rPr>
              <a:t>&amp;</a:t>
            </a:r>
            <a:r>
              <a:rPr lang="en-GB" sz="1800" spc="-20" dirty="0">
                <a:effectLst/>
                <a:latin typeface="Arial" panose="020B0604020202020204" pitchFamily="34" charset="0"/>
                <a:ea typeface="Times New Roman" panose="02020603050405020304" pitchFamily="18" charset="0"/>
              </a:rPr>
              <a:t> </a:t>
            </a:r>
            <a:r>
              <a:rPr lang="en-GB" sz="1800" dirty="0">
                <a:effectLst/>
                <a:latin typeface="Arial" panose="020B0604020202020204" pitchFamily="34" charset="0"/>
                <a:ea typeface="Times New Roman" panose="02020603050405020304" pitchFamily="18" charset="0"/>
              </a:rPr>
              <a:t>Brock,</a:t>
            </a:r>
            <a:r>
              <a:rPr lang="en-GB" sz="1800" spc="-5" dirty="0">
                <a:effectLst/>
                <a:latin typeface="Arial" panose="020B0604020202020204" pitchFamily="34" charset="0"/>
                <a:ea typeface="Times New Roman" panose="02020603050405020304" pitchFamily="18" charset="0"/>
              </a:rPr>
              <a:t> </a:t>
            </a:r>
            <a:r>
              <a:rPr lang="en-GB" sz="1800" dirty="0">
                <a:effectLst/>
                <a:latin typeface="Arial" panose="020B0604020202020204" pitchFamily="34" charset="0"/>
                <a:ea typeface="Times New Roman" panose="02020603050405020304" pitchFamily="18" charset="0"/>
              </a:rPr>
              <a:t>A.</a:t>
            </a:r>
            <a:r>
              <a:rPr lang="en-GB" sz="1800" spc="-5" dirty="0">
                <a:effectLst/>
                <a:latin typeface="Arial" panose="020B0604020202020204" pitchFamily="34" charset="0"/>
                <a:ea typeface="Times New Roman" panose="02020603050405020304" pitchFamily="18" charset="0"/>
              </a:rPr>
              <a:t> </a:t>
            </a:r>
            <a:r>
              <a:rPr lang="en-GB" sz="1800" dirty="0">
                <a:effectLst/>
                <a:latin typeface="Arial" panose="020B0604020202020204" pitchFamily="34" charset="0"/>
                <a:ea typeface="Times New Roman" panose="02020603050405020304" pitchFamily="18" charset="0"/>
              </a:rPr>
              <a:t>(2020).</a:t>
            </a:r>
            <a:r>
              <a:rPr lang="en-GB" sz="1800" spc="-25" dirty="0">
                <a:effectLst/>
                <a:latin typeface="Arial" panose="020B0604020202020204" pitchFamily="34" charset="0"/>
                <a:ea typeface="Times New Roman" panose="02020603050405020304" pitchFamily="18" charset="0"/>
              </a:rPr>
              <a:t> </a:t>
            </a:r>
            <a:r>
              <a:rPr lang="en-GB" sz="1800" dirty="0">
                <a:effectLst/>
                <a:latin typeface="Arial" panose="020B0604020202020204" pitchFamily="34" charset="0"/>
                <a:ea typeface="Times New Roman" panose="02020603050405020304" pitchFamily="18" charset="0"/>
              </a:rPr>
              <a:t>Education</a:t>
            </a:r>
            <a:r>
              <a:rPr lang="en-GB" sz="1800" spc="-55" dirty="0">
                <a:effectLst/>
                <a:latin typeface="Arial" panose="020B0604020202020204" pitchFamily="34" charset="0"/>
                <a:ea typeface="Times New Roman" panose="02020603050405020304" pitchFamily="18" charset="0"/>
              </a:rPr>
              <a:t> </a:t>
            </a:r>
            <a:r>
              <a:rPr lang="en-GB" sz="1800" dirty="0">
                <a:effectLst/>
                <a:latin typeface="Arial" panose="020B0604020202020204" pitchFamily="34" charset="0"/>
                <a:ea typeface="Times New Roman" panose="02020603050405020304" pitchFamily="18" charset="0"/>
              </a:rPr>
              <a:t>for</a:t>
            </a:r>
            <a:r>
              <a:rPr lang="en-GB" sz="1800" spc="-25" dirty="0">
                <a:effectLst/>
                <a:latin typeface="Arial" panose="020B0604020202020204" pitchFamily="34" charset="0"/>
                <a:ea typeface="Times New Roman" panose="02020603050405020304" pitchFamily="18" charset="0"/>
              </a:rPr>
              <a:t> </a:t>
            </a:r>
            <a:r>
              <a:rPr lang="en-GB" sz="1800" dirty="0">
                <a:effectLst/>
                <a:latin typeface="Arial" panose="020B0604020202020204" pitchFamily="34" charset="0"/>
                <a:ea typeface="Times New Roman" panose="02020603050405020304" pitchFamily="18" charset="0"/>
              </a:rPr>
              <a:t>Sustainable</a:t>
            </a:r>
            <a:r>
              <a:rPr lang="en-GB" sz="1800" spc="-50" dirty="0">
                <a:effectLst/>
                <a:latin typeface="Arial" panose="020B0604020202020204" pitchFamily="34" charset="0"/>
                <a:ea typeface="Times New Roman" panose="02020603050405020304" pitchFamily="18" charset="0"/>
              </a:rPr>
              <a:t> </a:t>
            </a:r>
            <a:r>
              <a:rPr lang="en-GB" sz="1800" dirty="0">
                <a:effectLst/>
                <a:latin typeface="Arial" panose="020B0604020202020204" pitchFamily="34" charset="0"/>
                <a:ea typeface="Times New Roman" panose="02020603050405020304" pitchFamily="18" charset="0"/>
              </a:rPr>
              <a:t>Development</a:t>
            </a:r>
            <a:r>
              <a:rPr lang="en-GB" sz="1800" spc="-30" dirty="0">
                <a:effectLst/>
                <a:latin typeface="Arial" panose="020B0604020202020204" pitchFamily="34" charset="0"/>
                <a:ea typeface="Times New Roman" panose="02020603050405020304" pitchFamily="18" charset="0"/>
              </a:rPr>
              <a:t> </a:t>
            </a:r>
            <a:r>
              <a:rPr lang="en-GB" sz="1800" dirty="0">
                <a:effectLst/>
                <a:latin typeface="Arial" panose="020B0604020202020204" pitchFamily="34" charset="0"/>
                <a:ea typeface="Times New Roman" panose="02020603050405020304" pitchFamily="18" charset="0"/>
              </a:rPr>
              <a:t>in</a:t>
            </a:r>
            <a:r>
              <a:rPr lang="en-GB" sz="1800" spc="-15" dirty="0">
                <a:effectLst/>
                <a:latin typeface="Arial" panose="020B0604020202020204" pitchFamily="34" charset="0"/>
                <a:ea typeface="Times New Roman" panose="02020603050405020304" pitchFamily="18" charset="0"/>
              </a:rPr>
              <a:t> </a:t>
            </a:r>
            <a:r>
              <a:rPr lang="en-GB" sz="1800" dirty="0">
                <a:effectLst/>
                <a:latin typeface="Arial" panose="020B0604020202020204" pitchFamily="34" charset="0"/>
                <a:ea typeface="Times New Roman" panose="02020603050405020304" pitchFamily="18" charset="0"/>
              </a:rPr>
              <a:t>Germany:</a:t>
            </a:r>
            <a:r>
              <a:rPr lang="en-GB" sz="1800" spc="-20" dirty="0">
                <a:effectLst/>
                <a:latin typeface="Arial" panose="020B0604020202020204" pitchFamily="34" charset="0"/>
                <a:ea typeface="Times New Roman" panose="02020603050405020304" pitchFamily="18" charset="0"/>
              </a:rPr>
              <a:t> </a:t>
            </a:r>
            <a:r>
              <a:rPr lang="en-GB" sz="1800" dirty="0">
                <a:effectLst/>
                <a:latin typeface="Arial" panose="020B0604020202020204" pitchFamily="34" charset="0"/>
                <a:ea typeface="Times New Roman" panose="02020603050405020304" pitchFamily="18" charset="0"/>
              </a:rPr>
              <a:t>Not</a:t>
            </a:r>
            <a:r>
              <a:rPr lang="en-GB" sz="1800" spc="-20" dirty="0">
                <a:effectLst/>
                <a:latin typeface="Arial" panose="020B0604020202020204" pitchFamily="34" charset="0"/>
                <a:ea typeface="Times New Roman" panose="02020603050405020304" pitchFamily="18" charset="0"/>
              </a:rPr>
              <a:t> </a:t>
            </a:r>
            <a:r>
              <a:rPr lang="en-GB" sz="1800" dirty="0">
                <a:effectLst/>
                <a:latin typeface="Arial" panose="020B0604020202020204" pitchFamily="34" charset="0"/>
                <a:ea typeface="Times New Roman" panose="02020603050405020304" pitchFamily="18" charset="0"/>
              </a:rPr>
              <a:t>Just</a:t>
            </a:r>
            <a:r>
              <a:rPr lang="en-GB" sz="1800" spc="-15" dirty="0">
                <a:effectLst/>
                <a:latin typeface="Arial" panose="020B0604020202020204" pitchFamily="34" charset="0"/>
                <a:ea typeface="Times New Roman" panose="02020603050405020304" pitchFamily="18" charset="0"/>
              </a:rPr>
              <a:t> </a:t>
            </a:r>
            <a:r>
              <a:rPr lang="en-GB" sz="1800" dirty="0">
                <a:effectLst/>
                <a:latin typeface="Arial" panose="020B0604020202020204" pitchFamily="34" charset="0"/>
                <a:ea typeface="Times New Roman" panose="02020603050405020304" pitchFamily="18" charset="0"/>
              </a:rPr>
              <a:t>Desired</a:t>
            </a:r>
            <a:r>
              <a:rPr lang="en-GB" sz="1800" spc="-30" dirty="0">
                <a:effectLst/>
                <a:latin typeface="Arial" panose="020B0604020202020204" pitchFamily="34" charset="0"/>
                <a:ea typeface="Times New Roman" panose="02020603050405020304" pitchFamily="18" charset="0"/>
              </a:rPr>
              <a:t> </a:t>
            </a:r>
            <a:r>
              <a:rPr lang="en-GB" sz="1800" dirty="0">
                <a:effectLst/>
                <a:latin typeface="Arial" panose="020B0604020202020204" pitchFamily="34" charset="0"/>
                <a:ea typeface="Times New Roman" panose="02020603050405020304" pitchFamily="18" charset="0"/>
              </a:rPr>
              <a:t>but</a:t>
            </a:r>
            <a:r>
              <a:rPr lang="en-GB" sz="1800" spc="-20" dirty="0">
                <a:effectLst/>
                <a:latin typeface="Arial" panose="020B0604020202020204" pitchFamily="34" charset="0"/>
                <a:ea typeface="Times New Roman" panose="02020603050405020304" pitchFamily="18" charset="0"/>
              </a:rPr>
              <a:t> </a:t>
            </a:r>
            <a:r>
              <a:rPr lang="en-GB" sz="1800" dirty="0">
                <a:effectLst/>
                <a:latin typeface="Arial" panose="020B0604020202020204" pitchFamily="34" charset="0"/>
                <a:ea typeface="Times New Roman" panose="02020603050405020304" pitchFamily="18" charset="0"/>
              </a:rPr>
              <a:t>Also</a:t>
            </a:r>
            <a:r>
              <a:rPr lang="en-GB" sz="1800" spc="-15" dirty="0">
                <a:effectLst/>
                <a:latin typeface="Arial" panose="020B0604020202020204" pitchFamily="34" charset="0"/>
                <a:ea typeface="Times New Roman" panose="02020603050405020304" pitchFamily="18" charset="0"/>
              </a:rPr>
              <a:t> </a:t>
            </a:r>
            <a:r>
              <a:rPr lang="en-GB" sz="1800" dirty="0">
                <a:effectLst/>
                <a:latin typeface="Arial" panose="020B0604020202020204" pitchFamily="34" charset="0"/>
                <a:ea typeface="Times New Roman" panose="02020603050405020304" pitchFamily="18" charset="0"/>
              </a:rPr>
              <a:t>Effective</a:t>
            </a:r>
            <a:r>
              <a:rPr lang="en-GB" sz="1800" spc="-35" dirty="0">
                <a:effectLst/>
                <a:latin typeface="Arial" panose="020B0604020202020204" pitchFamily="34" charset="0"/>
                <a:ea typeface="Times New Roman" panose="02020603050405020304" pitchFamily="18" charset="0"/>
              </a:rPr>
              <a:t> </a:t>
            </a:r>
            <a:r>
              <a:rPr lang="en-GB" sz="1800" spc="-25" dirty="0">
                <a:effectLst/>
                <a:latin typeface="Arial" panose="020B0604020202020204" pitchFamily="34" charset="0"/>
                <a:ea typeface="Times New Roman" panose="02020603050405020304" pitchFamily="18" charset="0"/>
              </a:rPr>
              <a:t>for </a:t>
            </a:r>
            <a:r>
              <a:rPr lang="en-GB" sz="1800" dirty="0">
                <a:effectLst/>
                <a:latin typeface="Arial" panose="020B0604020202020204" pitchFamily="34" charset="0"/>
                <a:ea typeface="Times New Roman" panose="02020603050405020304" pitchFamily="18" charset="0"/>
              </a:rPr>
              <a:t>Transformative</a:t>
            </a:r>
            <a:r>
              <a:rPr lang="en-GB" sz="1800" spc="-40" dirty="0">
                <a:effectLst/>
                <a:latin typeface="Arial" panose="020B0604020202020204" pitchFamily="34" charset="0"/>
                <a:ea typeface="Times New Roman" panose="02020603050405020304" pitchFamily="18" charset="0"/>
              </a:rPr>
              <a:t> </a:t>
            </a:r>
            <a:r>
              <a:rPr lang="en-GB" sz="1800" dirty="0">
                <a:effectLst/>
                <a:latin typeface="Arial" panose="020B0604020202020204" pitchFamily="34" charset="0"/>
                <a:ea typeface="Times New Roman" panose="02020603050405020304" pitchFamily="18" charset="0"/>
              </a:rPr>
              <a:t>Action.</a:t>
            </a:r>
            <a:r>
              <a:rPr lang="en-GB" sz="1800" spc="-40" dirty="0">
                <a:effectLst/>
                <a:latin typeface="Arial" panose="020B0604020202020204" pitchFamily="34" charset="0"/>
                <a:ea typeface="Times New Roman" panose="02020603050405020304" pitchFamily="18" charset="0"/>
              </a:rPr>
              <a:t> </a:t>
            </a:r>
            <a:r>
              <a:rPr lang="en-GB" sz="1800" i="1" dirty="0">
                <a:effectLst/>
                <a:latin typeface="Arial" panose="020B0604020202020204" pitchFamily="34" charset="0"/>
                <a:ea typeface="Times New Roman" panose="02020603050405020304" pitchFamily="18" charset="0"/>
              </a:rPr>
              <a:t>Sustainability,</a:t>
            </a:r>
            <a:r>
              <a:rPr lang="en-GB" sz="1800" i="1" spc="-35" dirty="0">
                <a:effectLst/>
                <a:latin typeface="Arial" panose="020B0604020202020204" pitchFamily="34" charset="0"/>
                <a:ea typeface="Times New Roman" panose="02020603050405020304" pitchFamily="18" charset="0"/>
              </a:rPr>
              <a:t> </a:t>
            </a:r>
            <a:r>
              <a:rPr lang="en-GB" sz="1800" i="1" dirty="0">
                <a:effectLst/>
                <a:latin typeface="Arial" panose="020B0604020202020204" pitchFamily="34" charset="0"/>
                <a:ea typeface="Times New Roman" panose="02020603050405020304" pitchFamily="18" charset="0"/>
              </a:rPr>
              <a:t>12</a:t>
            </a:r>
            <a:r>
              <a:rPr lang="en-GB" sz="1800" i="0" dirty="0">
                <a:effectLst/>
                <a:latin typeface="Arial" panose="020B0604020202020204" pitchFamily="34" charset="0"/>
                <a:ea typeface="Times New Roman" panose="02020603050405020304" pitchFamily="18" charset="0"/>
              </a:rPr>
              <a:t>(7),</a:t>
            </a:r>
            <a:r>
              <a:rPr lang="en-GB" sz="1800" i="0" spc="-10" dirty="0">
                <a:effectLst/>
                <a:latin typeface="Arial" panose="020B0604020202020204" pitchFamily="34" charset="0"/>
                <a:ea typeface="Times New Roman" panose="02020603050405020304" pitchFamily="18" charset="0"/>
              </a:rPr>
              <a:t> </a:t>
            </a:r>
            <a:r>
              <a:rPr lang="en-GB" sz="1800" spc="-10" dirty="0">
                <a:effectLst/>
                <a:latin typeface="Arial" panose="020B0604020202020204" pitchFamily="34" charset="0"/>
                <a:ea typeface="Times New Roman" panose="02020603050405020304" pitchFamily="18" charset="0"/>
              </a:rPr>
              <a:t>2838. https://doi.org/10.3390/su12072838</a:t>
            </a:r>
          </a:p>
          <a:p>
            <a:r>
              <a:rPr lang="en-US" sz="2800" dirty="0"/>
              <a:t>Trott, C. D. (2021). Climate change education for transformation: exploring the affective and attitudinal dimensions of children’s learning and action. </a:t>
            </a:r>
            <a:r>
              <a:rPr lang="en-US" sz="2800" i="1" dirty="0"/>
              <a:t>Environmental Education Research, 28</a:t>
            </a:r>
            <a:r>
              <a:rPr lang="en-US" sz="2800" dirty="0"/>
              <a:t>(7), 1023-1042. https://doi.org/10.1080/13504622.2021.2007223</a:t>
            </a:r>
            <a:endParaRPr lang="en-GB" sz="1800" spc="-10" dirty="0">
              <a:effectLst/>
              <a:latin typeface="Arial" panose="020B0604020202020204" pitchFamily="34" charset="0"/>
            </a:endParaRPr>
          </a:p>
          <a:p>
            <a:endParaRPr lang="en-GB" sz="1800" spc="-10" dirty="0">
              <a:effectLst/>
              <a:latin typeface="Arial" panose="020B0604020202020204" pitchFamily="34" charset="0"/>
            </a:endParaRPr>
          </a:p>
        </p:txBody>
      </p:sp>
      <p:sp>
        <p:nvSpPr>
          <p:cNvPr id="4" name="Foliennummernplatzhalter 3"/>
          <p:cNvSpPr>
            <a:spLocks noGrp="1"/>
          </p:cNvSpPr>
          <p:nvPr>
            <p:ph type="sldNum" sz="quarter" idx="5"/>
          </p:nvPr>
        </p:nvSpPr>
        <p:spPr/>
        <p:txBody>
          <a:bodyPr/>
          <a:lstStyle/>
          <a:p>
            <a:pPr>
              <a:defRPr/>
            </a:pPr>
            <a:fld id="{BFCF9846-5498-41F3-92E9-D8DA7A3DA68A}" type="slidenum">
              <a:rPr lang="de-DE" altLang="de-DE" smtClean="0"/>
              <a:pPr>
                <a:defRPr/>
              </a:pPr>
              <a:t>44</a:t>
            </a:fld>
            <a:endParaRPr lang="de-DE" altLang="de-DE"/>
          </a:p>
        </p:txBody>
      </p:sp>
    </p:spTree>
    <p:extLst>
      <p:ext uri="{BB962C8B-B14F-4D97-AF65-F5344CB8AC3E}">
        <p14:creationId xmlns:p14="http://schemas.microsoft.com/office/powerpoint/2010/main" val="28289824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dirty="0">
                <a:solidFill>
                  <a:srgbClr val="000000"/>
                </a:solidFill>
                <a:effectLst/>
                <a:latin typeface="Times New Roman" panose="02020603050405020304" pitchFamily="18" charset="0"/>
                <a:ea typeface="Calibri" panose="020F0502020204030204" pitchFamily="34" charset="0"/>
              </a:rPr>
              <a:t>Pettig, F. (2021). Transformative Lernangebote kritisch-reflexiv gestalten. Fachdidaktische Orientierungen einer emanzipatorischen BNE [</a:t>
            </a:r>
            <a:r>
              <a:rPr lang="en-US" sz="1200" dirty="0">
                <a:solidFill>
                  <a:srgbClr val="000000"/>
                </a:solidFill>
                <a:effectLst/>
                <a:latin typeface="Times New Roman" panose="02020603050405020304" pitchFamily="18" charset="0"/>
                <a:ea typeface="Calibri" panose="020F0502020204030204" pitchFamily="34" charset="0"/>
              </a:rPr>
              <a:t>Designing transformative learning opportunities critically and reflectively: Subject didactic orientations of an emancipatory ESD</a:t>
            </a:r>
            <a:r>
              <a:rPr lang="de-CH" sz="1200" dirty="0">
                <a:solidFill>
                  <a:srgbClr val="000000"/>
                </a:solidFill>
                <a:effectLst/>
                <a:latin typeface="Times New Roman" panose="02020603050405020304" pitchFamily="18" charset="0"/>
                <a:ea typeface="Calibri" panose="020F0502020204030204" pitchFamily="34" charset="0"/>
              </a:rPr>
              <a:t>]. </a:t>
            </a:r>
            <a:r>
              <a:rPr lang="de-CH" sz="1200" i="1" dirty="0">
                <a:solidFill>
                  <a:srgbClr val="000000"/>
                </a:solidFill>
                <a:effectLst/>
                <a:latin typeface="Times New Roman" panose="02020603050405020304" pitchFamily="18" charset="0"/>
                <a:ea typeface="Calibri" panose="020F0502020204030204" pitchFamily="34" charset="0"/>
              </a:rPr>
              <a:t>GW-Unterricht, 162</a:t>
            </a:r>
            <a:r>
              <a:rPr lang="de-CH" sz="1200" dirty="0">
                <a:solidFill>
                  <a:srgbClr val="000000"/>
                </a:solidFill>
                <a:effectLst/>
                <a:latin typeface="Times New Roman" panose="02020603050405020304" pitchFamily="18" charset="0"/>
                <a:ea typeface="Calibri" panose="020F0502020204030204" pitchFamily="34" charset="0"/>
              </a:rPr>
              <a:t>(2), 5-17.</a:t>
            </a:r>
            <a:endParaRPr lang="de-DE" altLang="de-DE" dirty="0"/>
          </a:p>
          <a:p>
            <a:r>
              <a:rPr lang="de-CH" sz="1200" dirty="0">
                <a:solidFill>
                  <a:srgbClr val="000000"/>
                </a:solidFill>
                <a:effectLst/>
                <a:latin typeface="Times New Roman" panose="02020603050405020304" pitchFamily="18" charset="0"/>
                <a:ea typeface="Calibri" panose="020F0502020204030204" pitchFamily="34" charset="0"/>
              </a:rPr>
              <a:t>Schild, K., Leng, M., &amp; Hammer, T. (2019). Die Rolle von Transformativem Lernen für eine Bildung für Nachhaltige Entwicklung an der Hochschule [</a:t>
            </a:r>
            <a:r>
              <a:rPr lang="en-US" sz="1200" dirty="0">
                <a:solidFill>
                  <a:srgbClr val="000000"/>
                </a:solidFill>
                <a:effectLst/>
                <a:latin typeface="Times New Roman" panose="02020603050405020304" pitchFamily="18" charset="0"/>
                <a:ea typeface="Calibri" panose="020F0502020204030204" pitchFamily="34" charset="0"/>
              </a:rPr>
              <a:t>The Role of Transformative Learning for Education for Sustainable Development at Higher Education Institutions</a:t>
            </a:r>
            <a:r>
              <a:rPr lang="de-CH" sz="1200" dirty="0">
                <a:solidFill>
                  <a:srgbClr val="000000"/>
                </a:solidFill>
                <a:effectLst/>
                <a:latin typeface="Times New Roman" panose="02020603050405020304" pitchFamily="18" charset="0"/>
                <a:ea typeface="Calibri" panose="020F0502020204030204" pitchFamily="34" charset="0"/>
              </a:rPr>
              <a:t>]. </a:t>
            </a:r>
            <a:r>
              <a:rPr lang="de-CH" sz="1200" i="1" dirty="0">
                <a:solidFill>
                  <a:srgbClr val="000000"/>
                </a:solidFill>
                <a:effectLst/>
                <a:latin typeface="Times New Roman" panose="02020603050405020304" pitchFamily="18" charset="0"/>
                <a:ea typeface="Calibri" panose="020F0502020204030204" pitchFamily="34" charset="0"/>
              </a:rPr>
              <a:t>Bulletin VSH-AEU, 45</a:t>
            </a:r>
            <a:r>
              <a:rPr lang="de-CH" sz="1200" dirty="0">
                <a:solidFill>
                  <a:srgbClr val="000000"/>
                </a:solidFill>
                <a:effectLst/>
                <a:latin typeface="Times New Roman" panose="02020603050405020304" pitchFamily="18" charset="0"/>
                <a:ea typeface="Calibri" panose="020F0502020204030204" pitchFamily="34" charset="0"/>
              </a:rPr>
              <a:t>(2), 34-40.</a:t>
            </a:r>
            <a:endParaRPr lang="en-US" altLang="de-DE" dirty="0"/>
          </a:p>
          <a:p>
            <a:endParaRPr lang="de-DE" dirty="0"/>
          </a:p>
        </p:txBody>
      </p:sp>
      <p:sp>
        <p:nvSpPr>
          <p:cNvPr id="4" name="Foliennummernplatzhalter 3"/>
          <p:cNvSpPr>
            <a:spLocks noGrp="1"/>
          </p:cNvSpPr>
          <p:nvPr>
            <p:ph type="sldNum" sz="quarter" idx="5"/>
          </p:nvPr>
        </p:nvSpPr>
        <p:spPr/>
        <p:txBody>
          <a:bodyPr/>
          <a:lstStyle/>
          <a:p>
            <a:pPr>
              <a:defRPr/>
            </a:pPr>
            <a:fld id="{31E73A7A-A053-3443-81B8-7A054849F756}" type="slidenum">
              <a:rPr lang="de-DE" altLang="de-DE" smtClean="0"/>
              <a:pPr>
                <a:defRPr/>
              </a:pPr>
              <a:t>45</a:t>
            </a:fld>
            <a:endParaRPr lang="de-DE" altLang="de-DE"/>
          </a:p>
        </p:txBody>
      </p:sp>
    </p:spTree>
    <p:extLst>
      <p:ext uri="{BB962C8B-B14F-4D97-AF65-F5344CB8AC3E}">
        <p14:creationId xmlns:p14="http://schemas.microsoft.com/office/powerpoint/2010/main" val="8738084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31E73A7A-A053-3443-81B8-7A054849F756}" type="slidenum">
              <a:rPr lang="de-DE" altLang="de-DE" smtClean="0"/>
              <a:pPr>
                <a:defRPr/>
              </a:pPr>
              <a:t>46</a:t>
            </a:fld>
            <a:endParaRPr lang="de-DE" altLang="de-DE"/>
          </a:p>
        </p:txBody>
      </p:sp>
    </p:spTree>
    <p:extLst>
      <p:ext uri="{BB962C8B-B14F-4D97-AF65-F5344CB8AC3E}">
        <p14:creationId xmlns:p14="http://schemas.microsoft.com/office/powerpoint/2010/main" val="19762831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31E73A7A-A053-3443-81B8-7A054849F756}" type="slidenum">
              <a:rPr lang="de-DE" altLang="de-DE" smtClean="0"/>
              <a:pPr>
                <a:defRPr/>
              </a:pPr>
              <a:t>47</a:t>
            </a:fld>
            <a:endParaRPr lang="de-DE" altLang="de-DE"/>
          </a:p>
        </p:txBody>
      </p:sp>
    </p:spTree>
    <p:extLst>
      <p:ext uri="{BB962C8B-B14F-4D97-AF65-F5344CB8AC3E}">
        <p14:creationId xmlns:p14="http://schemas.microsoft.com/office/powerpoint/2010/main" val="25710191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Folienbildplatzhalter 1">
            <a:extLst>
              <a:ext uri="{FF2B5EF4-FFF2-40B4-BE49-F238E27FC236}">
                <a16:creationId xmlns:a16="http://schemas.microsoft.com/office/drawing/2014/main" id="{DC0D4665-377C-1DBA-EB40-29F9E342CFE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izenplatzhalter 2">
            <a:extLst>
              <a:ext uri="{FF2B5EF4-FFF2-40B4-BE49-F238E27FC236}">
                <a16:creationId xmlns:a16="http://schemas.microsoft.com/office/drawing/2014/main" id="{8A65552F-84F5-7073-E62D-836F0AFD7DC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de-DE" dirty="0"/>
          </a:p>
        </p:txBody>
      </p:sp>
      <p:sp>
        <p:nvSpPr>
          <p:cNvPr id="105476" name="Foliennummernplatzhalter 3">
            <a:extLst>
              <a:ext uri="{FF2B5EF4-FFF2-40B4-BE49-F238E27FC236}">
                <a16:creationId xmlns:a16="http://schemas.microsoft.com/office/drawing/2014/main" id="{77F158DB-B1A9-BEBD-E1CD-8CBDAEC5E63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3466826A-E156-4D8A-A81E-5BB6AB353C48}" type="slidenum">
              <a:rPr lang="de-DE" altLang="de-DE" smtClean="0"/>
              <a:pPr/>
              <a:t>48</a:t>
            </a:fld>
            <a:endParaRPr lang="de-DE" altLang="de-DE"/>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Folienbildplatzhalter 1">
            <a:extLst>
              <a:ext uri="{FF2B5EF4-FFF2-40B4-BE49-F238E27FC236}">
                <a16:creationId xmlns:a16="http://schemas.microsoft.com/office/drawing/2014/main" id="{6E64001E-D358-42AE-41C4-784C103025D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0" name="Notizenplatzhalter 2">
            <a:extLst>
              <a:ext uri="{FF2B5EF4-FFF2-40B4-BE49-F238E27FC236}">
                <a16:creationId xmlns:a16="http://schemas.microsoft.com/office/drawing/2014/main" id="{6ABBFB03-B55F-710E-BA71-D9850CB8947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de-DE"/>
          </a:p>
        </p:txBody>
      </p:sp>
      <p:sp>
        <p:nvSpPr>
          <p:cNvPr id="99331" name="Foliennummernplatzhalter 3">
            <a:extLst>
              <a:ext uri="{FF2B5EF4-FFF2-40B4-BE49-F238E27FC236}">
                <a16:creationId xmlns:a16="http://schemas.microsoft.com/office/drawing/2014/main" id="{F1E4E996-8C9E-2A03-8DC5-88CE7C956EA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5AA98EC6-3A78-E140-970B-98A0B8832131}" type="slidenum">
              <a:rPr lang="de-DE" altLang="de-DE"/>
              <a:pPr/>
              <a:t>49</a:t>
            </a:fld>
            <a:endParaRPr lang="de-DE" altLang="de-DE"/>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Folienbildplatzhalter 1">
            <a:extLst>
              <a:ext uri="{FF2B5EF4-FFF2-40B4-BE49-F238E27FC236}">
                <a16:creationId xmlns:a16="http://schemas.microsoft.com/office/drawing/2014/main" id="{5099CDA6-8E66-BB52-7261-2DE2CE0D47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8" name="Notizenplatzhalter 2">
            <a:extLst>
              <a:ext uri="{FF2B5EF4-FFF2-40B4-BE49-F238E27FC236}">
                <a16:creationId xmlns:a16="http://schemas.microsoft.com/office/drawing/2014/main" id="{8E02B8DF-A9C3-EC1B-845B-E13DCAC97B1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de-DE"/>
          </a:p>
        </p:txBody>
      </p:sp>
      <p:sp>
        <p:nvSpPr>
          <p:cNvPr id="101379" name="Foliennummernplatzhalter 3">
            <a:extLst>
              <a:ext uri="{FF2B5EF4-FFF2-40B4-BE49-F238E27FC236}">
                <a16:creationId xmlns:a16="http://schemas.microsoft.com/office/drawing/2014/main" id="{906D1825-3189-6F21-3804-62E3F87EAA1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93D5635E-A580-F345-A87F-CF3BDA0A81B7}" type="slidenum">
              <a:rPr lang="de-DE" altLang="de-DE"/>
              <a:pPr/>
              <a:t>50</a:t>
            </a:fld>
            <a:endParaRPr lang="de-DE" alt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noProof="0" dirty="0"/>
              <a:t>Huber, L. (2009). </a:t>
            </a:r>
            <a:r>
              <a:rPr lang="en-GB" noProof="0" dirty="0" err="1">
                <a:solidFill>
                  <a:srgbClr val="000000"/>
                </a:solidFill>
                <a:latin typeface="Times New Roman"/>
                <a:ea typeface="Times New Roman"/>
                <a:cs typeface="Times New Roman"/>
                <a:sym typeface="Times New Roman"/>
              </a:rPr>
              <a:t>Warum</a:t>
            </a:r>
            <a:r>
              <a:rPr lang="en-GB" noProof="0" dirty="0">
                <a:solidFill>
                  <a:srgbClr val="000000"/>
                </a:solidFill>
                <a:latin typeface="Times New Roman"/>
                <a:ea typeface="Times New Roman"/>
                <a:cs typeface="Times New Roman"/>
                <a:sym typeface="Times New Roman"/>
              </a:rPr>
              <a:t> </a:t>
            </a:r>
            <a:r>
              <a:rPr lang="en-GB" noProof="0" dirty="0" err="1">
                <a:solidFill>
                  <a:srgbClr val="000000"/>
                </a:solidFill>
                <a:latin typeface="Times New Roman"/>
                <a:ea typeface="Times New Roman"/>
                <a:cs typeface="Times New Roman"/>
                <a:sym typeface="Times New Roman"/>
              </a:rPr>
              <a:t>Forschendes</a:t>
            </a:r>
            <a:r>
              <a:rPr lang="en-GB" noProof="0" dirty="0">
                <a:solidFill>
                  <a:srgbClr val="000000"/>
                </a:solidFill>
                <a:latin typeface="Times New Roman"/>
                <a:ea typeface="Times New Roman"/>
                <a:cs typeface="Times New Roman"/>
                <a:sym typeface="Times New Roman"/>
              </a:rPr>
              <a:t> </a:t>
            </a:r>
            <a:r>
              <a:rPr lang="en-GB" noProof="0" dirty="0" err="1">
                <a:solidFill>
                  <a:srgbClr val="000000"/>
                </a:solidFill>
                <a:latin typeface="Times New Roman"/>
                <a:ea typeface="Times New Roman"/>
                <a:cs typeface="Times New Roman"/>
                <a:sym typeface="Times New Roman"/>
              </a:rPr>
              <a:t>Lernen</a:t>
            </a:r>
            <a:r>
              <a:rPr lang="en-GB" noProof="0" dirty="0">
                <a:solidFill>
                  <a:srgbClr val="000000"/>
                </a:solidFill>
                <a:latin typeface="Times New Roman"/>
                <a:ea typeface="Times New Roman"/>
                <a:cs typeface="Times New Roman"/>
                <a:sym typeface="Times New Roman"/>
              </a:rPr>
              <a:t> </a:t>
            </a:r>
            <a:r>
              <a:rPr lang="en-GB" noProof="0" dirty="0" err="1">
                <a:solidFill>
                  <a:srgbClr val="000000"/>
                </a:solidFill>
                <a:latin typeface="Times New Roman"/>
                <a:ea typeface="Times New Roman"/>
                <a:cs typeface="Times New Roman"/>
                <a:sym typeface="Times New Roman"/>
              </a:rPr>
              <a:t>nötig</a:t>
            </a:r>
            <a:r>
              <a:rPr lang="en-GB" noProof="0" dirty="0">
                <a:solidFill>
                  <a:srgbClr val="000000"/>
                </a:solidFill>
                <a:latin typeface="Times New Roman"/>
                <a:ea typeface="Times New Roman"/>
                <a:cs typeface="Times New Roman"/>
                <a:sym typeface="Times New Roman"/>
              </a:rPr>
              <a:t> und </a:t>
            </a:r>
            <a:r>
              <a:rPr lang="en-GB" noProof="0" dirty="0" err="1">
                <a:solidFill>
                  <a:srgbClr val="000000"/>
                </a:solidFill>
                <a:latin typeface="Times New Roman"/>
                <a:ea typeface="Times New Roman"/>
                <a:cs typeface="Times New Roman"/>
                <a:sym typeface="Times New Roman"/>
              </a:rPr>
              <a:t>möglich</a:t>
            </a:r>
            <a:r>
              <a:rPr lang="en-GB" noProof="0" dirty="0">
                <a:solidFill>
                  <a:srgbClr val="000000"/>
                </a:solidFill>
                <a:latin typeface="Times New Roman"/>
                <a:ea typeface="Times New Roman"/>
                <a:cs typeface="Times New Roman"/>
                <a:sym typeface="Times New Roman"/>
              </a:rPr>
              <a:t> </a:t>
            </a:r>
            <a:r>
              <a:rPr lang="en-GB" noProof="0" dirty="0" err="1">
                <a:solidFill>
                  <a:srgbClr val="000000"/>
                </a:solidFill>
                <a:latin typeface="Times New Roman"/>
                <a:ea typeface="Times New Roman"/>
                <a:cs typeface="Times New Roman"/>
                <a:sym typeface="Times New Roman"/>
              </a:rPr>
              <a:t>ist</a:t>
            </a:r>
            <a:r>
              <a:rPr lang="en-GB" noProof="0" dirty="0">
                <a:solidFill>
                  <a:srgbClr val="000000"/>
                </a:solidFill>
                <a:latin typeface="Times New Roman"/>
                <a:ea typeface="Times New Roman"/>
                <a:cs typeface="Times New Roman"/>
                <a:sym typeface="Times New Roman"/>
              </a:rPr>
              <a:t> </a:t>
            </a:r>
            <a:r>
              <a:rPr lang="en-GB" noProof="0" dirty="0">
                <a:solidFill>
                  <a:srgbClr val="000000"/>
                </a:solidFill>
                <a:latin typeface="Arial"/>
                <a:ea typeface="Arial"/>
                <a:cs typeface="Arial"/>
                <a:sym typeface="Arial"/>
              </a:rPr>
              <a:t>[</a:t>
            </a:r>
            <a:r>
              <a:rPr lang="en-GB" noProof="0" dirty="0"/>
              <a:t>Why research-based learning is necessary and possible</a:t>
            </a:r>
            <a:r>
              <a:rPr lang="en-GB" noProof="0" dirty="0">
                <a:latin typeface="Verdana"/>
                <a:ea typeface="Verdana"/>
                <a:cs typeface="Verdana"/>
                <a:sym typeface="Verdana"/>
              </a:rPr>
              <a:t>].</a:t>
            </a:r>
            <a:r>
              <a:rPr lang="en-GB" noProof="0" dirty="0"/>
              <a:t> In L. Huber, J. </a:t>
            </a:r>
            <a:r>
              <a:rPr lang="en-GB" noProof="0" dirty="0" err="1"/>
              <a:t>Hellmer</a:t>
            </a:r>
            <a:r>
              <a:rPr lang="en-GB" noProof="0" dirty="0"/>
              <a:t> &amp; F. Schneider (Eds.), </a:t>
            </a:r>
            <a:r>
              <a:rPr lang="en-GB" i="1" noProof="0" dirty="0" err="1">
                <a:solidFill>
                  <a:srgbClr val="000000"/>
                </a:solidFill>
                <a:latin typeface="Times New Roman"/>
                <a:ea typeface="Times New Roman"/>
                <a:cs typeface="Times New Roman"/>
                <a:sym typeface="Times New Roman"/>
              </a:rPr>
              <a:t>Forschendes</a:t>
            </a:r>
            <a:r>
              <a:rPr lang="en-GB" i="1" noProof="0" dirty="0">
                <a:solidFill>
                  <a:srgbClr val="000000"/>
                </a:solidFill>
                <a:latin typeface="Times New Roman"/>
                <a:ea typeface="Times New Roman"/>
                <a:cs typeface="Times New Roman"/>
                <a:sym typeface="Times New Roman"/>
              </a:rPr>
              <a:t> </a:t>
            </a:r>
            <a:r>
              <a:rPr lang="en-GB" i="1" noProof="0" dirty="0" err="1">
                <a:solidFill>
                  <a:srgbClr val="000000"/>
                </a:solidFill>
                <a:latin typeface="Times New Roman"/>
                <a:ea typeface="Times New Roman"/>
                <a:cs typeface="Times New Roman"/>
                <a:sym typeface="Times New Roman"/>
              </a:rPr>
              <a:t>Lernen</a:t>
            </a:r>
            <a:r>
              <a:rPr lang="en-GB" i="1" noProof="0" dirty="0">
                <a:solidFill>
                  <a:srgbClr val="000000"/>
                </a:solidFill>
                <a:latin typeface="Times New Roman"/>
                <a:ea typeface="Times New Roman"/>
                <a:cs typeface="Times New Roman"/>
                <a:sym typeface="Times New Roman"/>
              </a:rPr>
              <a:t> </a:t>
            </a:r>
            <a:r>
              <a:rPr lang="en-GB" i="1" noProof="0" dirty="0" err="1">
                <a:solidFill>
                  <a:srgbClr val="000000"/>
                </a:solidFill>
                <a:latin typeface="Times New Roman"/>
                <a:ea typeface="Times New Roman"/>
                <a:cs typeface="Times New Roman"/>
                <a:sym typeface="Times New Roman"/>
              </a:rPr>
              <a:t>im</a:t>
            </a:r>
            <a:r>
              <a:rPr lang="en-GB" i="1" noProof="0" dirty="0">
                <a:solidFill>
                  <a:srgbClr val="000000"/>
                </a:solidFill>
                <a:latin typeface="Times New Roman"/>
                <a:ea typeface="Times New Roman"/>
                <a:cs typeface="Times New Roman"/>
                <a:sym typeface="Times New Roman"/>
              </a:rPr>
              <a:t> </a:t>
            </a:r>
            <a:r>
              <a:rPr lang="en-GB" i="1" noProof="0" dirty="0" err="1">
                <a:solidFill>
                  <a:srgbClr val="000000"/>
                </a:solidFill>
                <a:latin typeface="Times New Roman"/>
                <a:ea typeface="Times New Roman"/>
                <a:cs typeface="Times New Roman"/>
                <a:sym typeface="Times New Roman"/>
              </a:rPr>
              <a:t>Studium</a:t>
            </a:r>
            <a:r>
              <a:rPr lang="en-GB" i="1" noProof="0" dirty="0">
                <a:solidFill>
                  <a:srgbClr val="000000"/>
                </a:solidFill>
                <a:latin typeface="Times New Roman"/>
                <a:ea typeface="Times New Roman"/>
                <a:cs typeface="Times New Roman"/>
                <a:sym typeface="Times New Roman"/>
              </a:rPr>
              <a:t>. </a:t>
            </a:r>
            <a:r>
              <a:rPr lang="en-GB" i="1" noProof="0" dirty="0" err="1">
                <a:solidFill>
                  <a:srgbClr val="000000"/>
                </a:solidFill>
                <a:latin typeface="Times New Roman"/>
                <a:ea typeface="Times New Roman"/>
                <a:cs typeface="Times New Roman"/>
                <a:sym typeface="Times New Roman"/>
              </a:rPr>
              <a:t>Aktuelle</a:t>
            </a:r>
            <a:r>
              <a:rPr lang="en-GB" i="1" noProof="0" dirty="0">
                <a:solidFill>
                  <a:srgbClr val="000000"/>
                </a:solidFill>
                <a:latin typeface="Times New Roman"/>
                <a:ea typeface="Times New Roman"/>
                <a:cs typeface="Times New Roman"/>
                <a:sym typeface="Times New Roman"/>
              </a:rPr>
              <a:t> </a:t>
            </a:r>
            <a:r>
              <a:rPr lang="en-GB" i="1" noProof="0" dirty="0" err="1">
                <a:solidFill>
                  <a:srgbClr val="000000"/>
                </a:solidFill>
                <a:latin typeface="Times New Roman"/>
                <a:ea typeface="Times New Roman"/>
                <a:cs typeface="Times New Roman"/>
                <a:sym typeface="Times New Roman"/>
              </a:rPr>
              <a:t>Konzepte</a:t>
            </a:r>
            <a:r>
              <a:rPr lang="en-GB" i="1" noProof="0" dirty="0">
                <a:solidFill>
                  <a:srgbClr val="000000"/>
                </a:solidFill>
                <a:latin typeface="Times New Roman"/>
                <a:ea typeface="Times New Roman"/>
                <a:cs typeface="Times New Roman"/>
                <a:sym typeface="Times New Roman"/>
              </a:rPr>
              <a:t> und </a:t>
            </a:r>
            <a:r>
              <a:rPr lang="en-GB" i="1" noProof="0" dirty="0" err="1">
                <a:solidFill>
                  <a:srgbClr val="000000"/>
                </a:solidFill>
                <a:latin typeface="Times New Roman"/>
                <a:ea typeface="Times New Roman"/>
                <a:cs typeface="Times New Roman"/>
                <a:sym typeface="Times New Roman"/>
              </a:rPr>
              <a:t>Erfahrungen</a:t>
            </a:r>
            <a:r>
              <a:rPr lang="en-GB" noProof="0" dirty="0">
                <a:solidFill>
                  <a:srgbClr val="000000"/>
                </a:solidFill>
                <a:latin typeface="Times New Roman"/>
                <a:ea typeface="Times New Roman"/>
                <a:cs typeface="Times New Roman"/>
                <a:sym typeface="Times New Roman"/>
              </a:rPr>
              <a:t> </a:t>
            </a:r>
            <a:r>
              <a:rPr lang="en-GB" noProof="0" dirty="0">
                <a:solidFill>
                  <a:srgbClr val="000000"/>
                </a:solidFill>
                <a:latin typeface="Verdana"/>
                <a:ea typeface="Verdana"/>
                <a:cs typeface="Verdana"/>
                <a:sym typeface="Verdana"/>
              </a:rPr>
              <a:t>[</a:t>
            </a:r>
            <a:r>
              <a:rPr lang="en-GB" noProof="0" dirty="0"/>
              <a:t>Research-based learning in higher education: Current concepts and experiences</a:t>
            </a:r>
            <a:r>
              <a:rPr lang="en-GB" noProof="0" dirty="0">
                <a:solidFill>
                  <a:srgbClr val="000000"/>
                </a:solidFill>
                <a:latin typeface="Verdana"/>
                <a:ea typeface="Verdana"/>
                <a:cs typeface="Verdana"/>
                <a:sym typeface="Verdana"/>
              </a:rPr>
              <a:t>]</a:t>
            </a:r>
            <a:r>
              <a:rPr lang="en-GB" i="1" noProof="0" dirty="0"/>
              <a:t> </a:t>
            </a:r>
            <a:r>
              <a:rPr lang="en-GB" noProof="0" dirty="0"/>
              <a:t>(pp. 9-35). </a:t>
            </a:r>
            <a:r>
              <a:rPr lang="en-GB" noProof="0" dirty="0" err="1"/>
              <a:t>UniversitätsVerlag</a:t>
            </a:r>
            <a:r>
              <a:rPr lang="en-GB" noProof="0" dirty="0"/>
              <a:t> </a:t>
            </a:r>
            <a:r>
              <a:rPr lang="en-GB" noProof="0" dirty="0" err="1"/>
              <a:t>Webler</a:t>
            </a:r>
            <a:r>
              <a:rPr lang="en-GB" noProof="0" dirty="0"/>
              <a:t>.</a:t>
            </a:r>
          </a:p>
          <a:p>
            <a:endParaRPr lang="en-GB" dirty="0"/>
          </a:p>
        </p:txBody>
      </p:sp>
      <p:sp>
        <p:nvSpPr>
          <p:cNvPr id="4" name="Foliennummernplatzhalter 3"/>
          <p:cNvSpPr>
            <a:spLocks noGrp="1"/>
          </p:cNvSpPr>
          <p:nvPr>
            <p:ph type="sldNum" sz="quarter" idx="5"/>
          </p:nvPr>
        </p:nvSpPr>
        <p:spPr/>
        <p:txBody>
          <a:bodyPr/>
          <a:lstStyle/>
          <a:p>
            <a:pPr>
              <a:defRPr/>
            </a:pPr>
            <a:fld id="{31E73A7A-A053-3443-81B8-7A054849F756}" type="slidenum">
              <a:rPr lang="de-DE" altLang="de-DE" smtClean="0"/>
              <a:pPr>
                <a:defRPr/>
              </a:pPr>
              <a:t>10</a:t>
            </a:fld>
            <a:endParaRPr lang="de-DE" altLang="de-DE"/>
          </a:p>
        </p:txBody>
      </p:sp>
    </p:spTree>
    <p:extLst>
      <p:ext uri="{BB962C8B-B14F-4D97-AF65-F5344CB8AC3E}">
        <p14:creationId xmlns:p14="http://schemas.microsoft.com/office/powerpoint/2010/main" val="1248870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ltLang="de-DE" dirty="0"/>
              <a:t>Image Source: </a:t>
            </a:r>
          </a:p>
          <a:p>
            <a:r>
              <a:rPr lang="de-DE" altLang="de-DE" dirty="0"/>
              <a:t>HPI Academy (n. d.). Education </a:t>
            </a:r>
            <a:r>
              <a:rPr lang="de-DE" altLang="de-DE" dirty="0" err="1"/>
              <a:t>for</a:t>
            </a:r>
            <a:r>
              <a:rPr lang="de-DE" altLang="de-DE" dirty="0"/>
              <a:t> Professionals. </a:t>
            </a:r>
            <a:r>
              <a:rPr lang="de-DE" altLang="de-DE" dirty="0" err="1"/>
              <a:t>What</a:t>
            </a:r>
            <a:r>
              <a:rPr lang="de-DE" altLang="de-DE" dirty="0"/>
              <a:t> </a:t>
            </a:r>
            <a:r>
              <a:rPr lang="de-DE" altLang="de-DE" dirty="0" err="1"/>
              <a:t>is</a:t>
            </a:r>
            <a:r>
              <a:rPr lang="de-DE" altLang="de-DE" dirty="0"/>
              <a:t> Design </a:t>
            </a:r>
            <a:r>
              <a:rPr lang="de-DE" altLang="de-DE" dirty="0" err="1"/>
              <a:t>Thinking</a:t>
            </a:r>
            <a:r>
              <a:rPr lang="de-DE" altLang="de-DE" dirty="0"/>
              <a:t>? https://</a:t>
            </a:r>
            <a:r>
              <a:rPr lang="de-DE" altLang="de-DE" dirty="0" err="1"/>
              <a:t>hpi-academy.de</a:t>
            </a:r>
            <a:r>
              <a:rPr lang="de-DE" altLang="de-DE" dirty="0"/>
              <a:t>/en/design-</a:t>
            </a:r>
            <a:r>
              <a:rPr lang="de-DE" altLang="de-DE" dirty="0" err="1"/>
              <a:t>thinking</a:t>
            </a:r>
            <a:r>
              <a:rPr lang="de-DE" altLang="de-DE" dirty="0"/>
              <a:t>/</a:t>
            </a:r>
            <a:r>
              <a:rPr lang="de-DE" altLang="de-DE" dirty="0" err="1"/>
              <a:t>what</a:t>
            </a:r>
            <a:r>
              <a:rPr lang="de-DE" altLang="de-DE" dirty="0"/>
              <a:t>-</a:t>
            </a:r>
            <a:r>
              <a:rPr lang="de-DE" altLang="de-DE" dirty="0" err="1"/>
              <a:t>is</a:t>
            </a:r>
            <a:r>
              <a:rPr lang="de-DE" altLang="de-DE" dirty="0"/>
              <a:t>-design-</a:t>
            </a:r>
            <a:r>
              <a:rPr lang="de-DE" altLang="de-DE" dirty="0" err="1"/>
              <a:t>thinking.html</a:t>
            </a:r>
            <a:endParaRPr lang="de-DE" altLang="de-DE" dirty="0"/>
          </a:p>
          <a:p>
            <a:endParaRPr lang="de-DE" altLang="de-DE" i="1" dirty="0"/>
          </a:p>
          <a:p>
            <a:endParaRPr lang="en-GB" dirty="0"/>
          </a:p>
        </p:txBody>
      </p:sp>
      <p:sp>
        <p:nvSpPr>
          <p:cNvPr id="4" name="Foliennummernplatzhalter 3"/>
          <p:cNvSpPr>
            <a:spLocks noGrp="1"/>
          </p:cNvSpPr>
          <p:nvPr>
            <p:ph type="sldNum" sz="quarter" idx="5"/>
          </p:nvPr>
        </p:nvSpPr>
        <p:spPr/>
        <p:txBody>
          <a:bodyPr/>
          <a:lstStyle/>
          <a:p>
            <a:pPr>
              <a:defRPr/>
            </a:pPr>
            <a:fld id="{31E73A7A-A053-3443-81B8-7A054849F756}" type="slidenum">
              <a:rPr lang="de-DE" altLang="de-DE" smtClean="0"/>
              <a:pPr>
                <a:defRPr/>
              </a:pPr>
              <a:t>11</a:t>
            </a:fld>
            <a:endParaRPr lang="de-DE" altLang="de-DE"/>
          </a:p>
        </p:txBody>
      </p:sp>
    </p:spTree>
    <p:extLst>
      <p:ext uri="{BB962C8B-B14F-4D97-AF65-F5344CB8AC3E}">
        <p14:creationId xmlns:p14="http://schemas.microsoft.com/office/powerpoint/2010/main" val="30589986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altLang="de-DE" dirty="0"/>
              <a:t>Fischer, D. (2011). </a:t>
            </a:r>
            <a:r>
              <a:rPr lang="en-US" dirty="0"/>
              <a:t>Monitoring Educational Organizations’ Culture of Sustainable Consumption: Initiating and Evaluating Cultural Change in Schools and Universities. </a:t>
            </a:r>
            <a:r>
              <a:rPr lang="en-US" i="1" dirty="0"/>
              <a:t>Journal of Social Sciences, 7</a:t>
            </a:r>
            <a:r>
              <a:rPr lang="en-US" dirty="0"/>
              <a:t>(1), 66-78. https://</a:t>
            </a:r>
            <a:r>
              <a:rPr lang="en-US" dirty="0" err="1"/>
              <a:t>doi.org</a:t>
            </a:r>
            <a:r>
              <a:rPr lang="en-US" dirty="0"/>
              <a:t>/10.3844/jssp.2011.66.78</a:t>
            </a:r>
            <a:endParaRPr lang="de-DE" dirty="0"/>
          </a:p>
          <a:p>
            <a:endParaRPr lang="en-GB" dirty="0"/>
          </a:p>
        </p:txBody>
      </p:sp>
      <p:sp>
        <p:nvSpPr>
          <p:cNvPr id="4" name="Foliennummernplatzhalter 3"/>
          <p:cNvSpPr>
            <a:spLocks noGrp="1"/>
          </p:cNvSpPr>
          <p:nvPr>
            <p:ph type="sldNum" sz="quarter" idx="5"/>
          </p:nvPr>
        </p:nvSpPr>
        <p:spPr/>
        <p:txBody>
          <a:bodyPr/>
          <a:lstStyle/>
          <a:p>
            <a:pPr>
              <a:defRPr/>
            </a:pPr>
            <a:fld id="{31E73A7A-A053-3443-81B8-7A054849F756}" type="slidenum">
              <a:rPr lang="de-DE" altLang="de-DE" smtClean="0"/>
              <a:pPr>
                <a:defRPr/>
              </a:pPr>
              <a:t>14</a:t>
            </a:fld>
            <a:endParaRPr lang="de-DE" altLang="de-DE"/>
          </a:p>
        </p:txBody>
      </p:sp>
    </p:spTree>
    <p:extLst>
      <p:ext uri="{BB962C8B-B14F-4D97-AF65-F5344CB8AC3E}">
        <p14:creationId xmlns:p14="http://schemas.microsoft.com/office/powerpoint/2010/main" val="34532414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ltLang="de-DE" dirty="0"/>
              <a:t>Image Source: </a:t>
            </a:r>
          </a:p>
          <a:p>
            <a:r>
              <a:rPr lang="de-DE" altLang="de-DE" dirty="0" err="1"/>
              <a:t>Circular.fashion</a:t>
            </a:r>
            <a:r>
              <a:rPr lang="de-DE" altLang="de-DE" dirty="0"/>
              <a:t> UG (</a:t>
            </a:r>
            <a:r>
              <a:rPr lang="de-DE" altLang="de-DE" dirty="0" err="1"/>
              <a:t>n.d</a:t>
            </a:r>
            <a:r>
              <a:rPr lang="de-DE" altLang="de-DE" dirty="0"/>
              <a:t>.). https://</a:t>
            </a:r>
            <a:r>
              <a:rPr lang="de-DE" altLang="de-DE" dirty="0" err="1"/>
              <a:t>circular.fashion</a:t>
            </a:r>
            <a:r>
              <a:rPr lang="de-DE" altLang="de-DE" dirty="0"/>
              <a:t>/en/</a:t>
            </a:r>
            <a:r>
              <a:rPr lang="de-DE" altLang="de-DE" dirty="0" err="1"/>
              <a:t>software</a:t>
            </a:r>
            <a:r>
              <a:rPr lang="de-DE" altLang="de-DE" dirty="0"/>
              <a:t>/</a:t>
            </a:r>
            <a:r>
              <a:rPr lang="de-DE" altLang="de-DE" dirty="0" err="1"/>
              <a:t>circularity-id.html</a:t>
            </a:r>
            <a:endParaRPr lang="de-DE" altLang="de-DE" dirty="0"/>
          </a:p>
          <a:p>
            <a:endParaRPr lang="en-GB" dirty="0"/>
          </a:p>
        </p:txBody>
      </p:sp>
      <p:sp>
        <p:nvSpPr>
          <p:cNvPr id="4" name="Foliennummernplatzhalter 3"/>
          <p:cNvSpPr>
            <a:spLocks noGrp="1"/>
          </p:cNvSpPr>
          <p:nvPr>
            <p:ph type="sldNum" sz="quarter" idx="5"/>
          </p:nvPr>
        </p:nvSpPr>
        <p:spPr/>
        <p:txBody>
          <a:bodyPr/>
          <a:lstStyle/>
          <a:p>
            <a:pPr>
              <a:defRPr/>
            </a:pPr>
            <a:fld id="{31E73A7A-A053-3443-81B8-7A054849F756}" type="slidenum">
              <a:rPr lang="de-DE" altLang="de-DE" smtClean="0"/>
              <a:pPr>
                <a:defRPr/>
              </a:pPr>
              <a:t>15</a:t>
            </a:fld>
            <a:endParaRPr lang="de-DE" altLang="de-DE"/>
          </a:p>
        </p:txBody>
      </p:sp>
    </p:spTree>
    <p:extLst>
      <p:ext uri="{BB962C8B-B14F-4D97-AF65-F5344CB8AC3E}">
        <p14:creationId xmlns:p14="http://schemas.microsoft.com/office/powerpoint/2010/main" val="8991923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31E73A7A-A053-3443-81B8-7A054849F756}" type="slidenum">
              <a:rPr lang="de-DE" altLang="de-DE" smtClean="0"/>
              <a:pPr>
                <a:defRPr/>
              </a:pPr>
              <a:t>17</a:t>
            </a:fld>
            <a:endParaRPr lang="de-DE" altLang="de-DE"/>
          </a:p>
        </p:txBody>
      </p:sp>
    </p:spTree>
    <p:extLst>
      <p:ext uri="{BB962C8B-B14F-4D97-AF65-F5344CB8AC3E}">
        <p14:creationId xmlns:p14="http://schemas.microsoft.com/office/powerpoint/2010/main" val="19040285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sz="1800" dirty="0">
                <a:effectLst/>
                <a:latin typeface="Calibri" panose="020F0502020204030204" pitchFamily="34" charset="0"/>
              </a:rPr>
              <a:t>Pietsch, D. (2021). </a:t>
            </a:r>
            <a:r>
              <a:rPr lang="de-DE" sz="1800" i="1" dirty="0">
                <a:effectLst/>
                <a:latin typeface="Calibri" panose="020F0502020204030204" pitchFamily="34" charset="0"/>
              </a:rPr>
              <a:t>Die </a:t>
            </a:r>
            <a:r>
              <a:rPr lang="de-DE" sz="1800" i="1" dirty="0" err="1">
                <a:effectLst/>
                <a:latin typeface="Calibri" panose="020F0502020204030204" pitchFamily="34" charset="0"/>
              </a:rPr>
              <a:t>Ökonomie</a:t>
            </a:r>
            <a:r>
              <a:rPr lang="de-DE" sz="1800" i="1" dirty="0">
                <a:effectLst/>
                <a:latin typeface="Calibri" panose="020F0502020204030204" pitchFamily="34" charset="0"/>
              </a:rPr>
              <a:t> und das Nichts. Warum Wirtschaft ohne Moral wertlos ist</a:t>
            </a:r>
            <a:r>
              <a:rPr lang="de-DE" sz="1800" dirty="0">
                <a:effectLst/>
                <a:latin typeface="Calibri" panose="020F0502020204030204" pitchFamily="34" charset="0"/>
              </a:rPr>
              <a:t> [</a:t>
            </a:r>
            <a:r>
              <a:rPr lang="en-US" sz="1800" dirty="0">
                <a:effectLst/>
                <a:latin typeface="Calibri" panose="020F0502020204030204" pitchFamily="34" charset="0"/>
              </a:rPr>
              <a:t>The economy and nothingness: Why economy without morality is worthless</a:t>
            </a:r>
            <a:r>
              <a:rPr lang="de-DE" sz="1800" dirty="0">
                <a:effectLst/>
                <a:latin typeface="Calibri" panose="020F0502020204030204" pitchFamily="34" charset="0"/>
              </a:rPr>
              <a:t>]. Springer. </a:t>
            </a:r>
            <a:r>
              <a:rPr lang="de-DE" dirty="0"/>
              <a:t>https://</a:t>
            </a:r>
            <a:r>
              <a:rPr lang="de-DE" i="1" dirty="0"/>
              <a:t>doi</a:t>
            </a:r>
            <a:r>
              <a:rPr lang="de-DE" dirty="0"/>
              <a:t>.org/10.1007/978-3-658-33277-8_1</a:t>
            </a:r>
            <a:endParaRPr lang="de-DE" dirty="0">
              <a:effectLst/>
            </a:endParaRPr>
          </a:p>
          <a:p>
            <a:endParaRPr lang="en-GB" dirty="0"/>
          </a:p>
        </p:txBody>
      </p:sp>
      <p:sp>
        <p:nvSpPr>
          <p:cNvPr id="4" name="Foliennummernplatzhalter 3"/>
          <p:cNvSpPr>
            <a:spLocks noGrp="1"/>
          </p:cNvSpPr>
          <p:nvPr>
            <p:ph type="sldNum" sz="quarter" idx="5"/>
          </p:nvPr>
        </p:nvSpPr>
        <p:spPr/>
        <p:txBody>
          <a:bodyPr/>
          <a:lstStyle/>
          <a:p>
            <a:pPr>
              <a:defRPr/>
            </a:pPr>
            <a:fld id="{31E73A7A-A053-3443-81B8-7A054849F756}" type="slidenum">
              <a:rPr lang="de-DE" altLang="de-DE" smtClean="0"/>
              <a:pPr>
                <a:defRPr/>
              </a:pPr>
              <a:t>18</a:t>
            </a:fld>
            <a:endParaRPr lang="de-DE" altLang="de-DE"/>
          </a:p>
        </p:txBody>
      </p:sp>
    </p:spTree>
    <p:extLst>
      <p:ext uri="{BB962C8B-B14F-4D97-AF65-F5344CB8AC3E}">
        <p14:creationId xmlns:p14="http://schemas.microsoft.com/office/powerpoint/2010/main" val="478337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de-DE"/>
              <a:t>Mastertitelformat bearbeiten</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Master-Untertitelformat bearbeiten</a:t>
            </a:r>
            <a:endParaRPr lang="en-US" dirty="0"/>
          </a:p>
        </p:txBody>
      </p:sp>
      <p:sp>
        <p:nvSpPr>
          <p:cNvPr id="4" name="Date Placeholder 3">
            <a:extLst>
              <a:ext uri="{FF2B5EF4-FFF2-40B4-BE49-F238E27FC236}">
                <a16:creationId xmlns:a16="http://schemas.microsoft.com/office/drawing/2014/main" id="{C1130D41-F24E-2DA3-D1FB-632B11DD917A}"/>
              </a:ext>
            </a:extLst>
          </p:cNvPr>
          <p:cNvSpPr>
            <a:spLocks noGrp="1"/>
          </p:cNvSpPr>
          <p:nvPr>
            <p:ph type="dt" sz="half" idx="10"/>
          </p:nvPr>
        </p:nvSpPr>
        <p:spPr/>
        <p:txBody>
          <a:bodyPr/>
          <a:lstStyle>
            <a:lvl1pPr>
              <a:defRPr/>
            </a:lvl1pPr>
          </a:lstStyle>
          <a:p>
            <a:pPr>
              <a:defRPr/>
            </a:pPr>
            <a:endParaRPr lang="de-DE" altLang="de-DE"/>
          </a:p>
        </p:txBody>
      </p:sp>
      <p:sp>
        <p:nvSpPr>
          <p:cNvPr id="5" name="Footer Placeholder 4">
            <a:extLst>
              <a:ext uri="{FF2B5EF4-FFF2-40B4-BE49-F238E27FC236}">
                <a16:creationId xmlns:a16="http://schemas.microsoft.com/office/drawing/2014/main" id="{08D684BA-39CD-B038-2FEA-D78C4164D968}"/>
              </a:ext>
            </a:extLst>
          </p:cNvPr>
          <p:cNvSpPr>
            <a:spLocks noGrp="1"/>
          </p:cNvSpPr>
          <p:nvPr>
            <p:ph type="ftr" sz="quarter" idx="11"/>
          </p:nvPr>
        </p:nvSpPr>
        <p:spPr/>
        <p:txBody>
          <a:bodyPr/>
          <a:lstStyle>
            <a:lvl1pPr>
              <a:defRPr/>
            </a:lvl1pPr>
          </a:lstStyle>
          <a:p>
            <a:pPr>
              <a:defRPr/>
            </a:pPr>
            <a:r>
              <a:rPr lang="en-US" altLang="de-DE"/>
              <a:t>Fashion DIET</a:t>
            </a:r>
            <a:endParaRPr lang="de-DE" altLang="de-DE"/>
          </a:p>
        </p:txBody>
      </p:sp>
      <p:sp>
        <p:nvSpPr>
          <p:cNvPr id="6" name="Slide Number Placeholder 5">
            <a:extLst>
              <a:ext uri="{FF2B5EF4-FFF2-40B4-BE49-F238E27FC236}">
                <a16:creationId xmlns:a16="http://schemas.microsoft.com/office/drawing/2014/main" id="{632D49FA-CCC7-11C5-9468-B261C3C27771}"/>
              </a:ext>
            </a:extLst>
          </p:cNvPr>
          <p:cNvSpPr>
            <a:spLocks noGrp="1"/>
          </p:cNvSpPr>
          <p:nvPr>
            <p:ph type="sldNum" sz="quarter" idx="12"/>
          </p:nvPr>
        </p:nvSpPr>
        <p:spPr>
          <a:xfrm>
            <a:off x="5292725" y="4767263"/>
            <a:ext cx="2057400" cy="274637"/>
          </a:xfrm>
        </p:spPr>
        <p:txBody>
          <a:bodyPr/>
          <a:lstStyle>
            <a:lvl1pPr>
              <a:defRPr smtClean="0"/>
            </a:lvl1pPr>
          </a:lstStyle>
          <a:p>
            <a:pPr>
              <a:defRPr/>
            </a:pPr>
            <a:fld id="{90B2D3A5-90AB-E04B-BFDA-CD35A680CE77}" type="slidenum">
              <a:rPr lang="de-DE" altLang="de-DE"/>
              <a:pPr>
                <a:defRPr/>
              </a:pPr>
              <a:t>‹Nr.›</a:t>
            </a:fld>
            <a:endParaRPr lang="de-DE" altLang="de-DE"/>
          </a:p>
        </p:txBody>
      </p:sp>
    </p:spTree>
    <p:extLst>
      <p:ext uri="{BB962C8B-B14F-4D97-AF65-F5344CB8AC3E}">
        <p14:creationId xmlns:p14="http://schemas.microsoft.com/office/powerpoint/2010/main" val="2814961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
Zweite Ebene
Dritte Ebene
Vierte Ebene
Fünfte Ebene</a:t>
            </a:r>
            <a:endParaRPr lang="en-US" dirty="0"/>
          </a:p>
        </p:txBody>
      </p:sp>
      <p:sp>
        <p:nvSpPr>
          <p:cNvPr id="4" name="Date Placeholder 3">
            <a:extLst>
              <a:ext uri="{FF2B5EF4-FFF2-40B4-BE49-F238E27FC236}">
                <a16:creationId xmlns:a16="http://schemas.microsoft.com/office/drawing/2014/main" id="{407732A2-02DB-2499-8780-040E5D4ADB78}"/>
              </a:ext>
            </a:extLst>
          </p:cNvPr>
          <p:cNvSpPr>
            <a:spLocks noGrp="1"/>
          </p:cNvSpPr>
          <p:nvPr>
            <p:ph type="dt" sz="half" idx="10"/>
          </p:nvPr>
        </p:nvSpPr>
        <p:spPr/>
        <p:txBody>
          <a:bodyPr/>
          <a:lstStyle>
            <a:lvl1pPr>
              <a:defRPr/>
            </a:lvl1pPr>
          </a:lstStyle>
          <a:p>
            <a:pPr>
              <a:defRPr/>
            </a:pPr>
            <a:endParaRPr lang="de-DE" altLang="de-DE"/>
          </a:p>
        </p:txBody>
      </p:sp>
      <p:sp>
        <p:nvSpPr>
          <p:cNvPr id="5" name="Footer Placeholder 4">
            <a:extLst>
              <a:ext uri="{FF2B5EF4-FFF2-40B4-BE49-F238E27FC236}">
                <a16:creationId xmlns:a16="http://schemas.microsoft.com/office/drawing/2014/main" id="{74CA4D5A-36DC-BD24-B8BA-A39BA7E7AFB5}"/>
              </a:ext>
            </a:extLst>
          </p:cNvPr>
          <p:cNvSpPr>
            <a:spLocks noGrp="1"/>
          </p:cNvSpPr>
          <p:nvPr>
            <p:ph type="ftr" sz="quarter" idx="11"/>
          </p:nvPr>
        </p:nvSpPr>
        <p:spPr/>
        <p:txBody>
          <a:bodyPr/>
          <a:lstStyle>
            <a:lvl1pPr>
              <a:defRPr/>
            </a:lvl1pPr>
          </a:lstStyle>
          <a:p>
            <a:pPr>
              <a:defRPr/>
            </a:pPr>
            <a:r>
              <a:rPr lang="en-US" altLang="de-DE"/>
              <a:t>Fashion DIET</a:t>
            </a:r>
            <a:endParaRPr lang="de-DE" altLang="de-DE"/>
          </a:p>
        </p:txBody>
      </p:sp>
      <p:sp>
        <p:nvSpPr>
          <p:cNvPr id="6" name="Slide Number Placeholder 5">
            <a:extLst>
              <a:ext uri="{FF2B5EF4-FFF2-40B4-BE49-F238E27FC236}">
                <a16:creationId xmlns:a16="http://schemas.microsoft.com/office/drawing/2014/main" id="{A8C97327-F968-77AC-2346-8B5E143B406D}"/>
              </a:ext>
            </a:extLst>
          </p:cNvPr>
          <p:cNvSpPr>
            <a:spLocks noGrp="1"/>
          </p:cNvSpPr>
          <p:nvPr>
            <p:ph type="sldNum" sz="quarter" idx="12"/>
          </p:nvPr>
        </p:nvSpPr>
        <p:spPr/>
        <p:txBody>
          <a:bodyPr/>
          <a:lstStyle>
            <a:lvl1pPr>
              <a:defRPr smtClean="0"/>
            </a:lvl1pPr>
          </a:lstStyle>
          <a:p>
            <a:pPr>
              <a:defRPr/>
            </a:pPr>
            <a:fld id="{12EFDC8E-6B04-6645-AFB2-038CCD15A865}" type="slidenum">
              <a:rPr lang="de-DE" altLang="de-DE"/>
              <a:pPr>
                <a:defRPr/>
              </a:pPr>
              <a:t>‹Nr.›</a:t>
            </a:fld>
            <a:endParaRPr lang="de-DE" altLang="de-DE"/>
          </a:p>
        </p:txBody>
      </p:sp>
    </p:spTree>
    <p:extLst>
      <p:ext uri="{BB962C8B-B14F-4D97-AF65-F5344CB8AC3E}">
        <p14:creationId xmlns:p14="http://schemas.microsoft.com/office/powerpoint/2010/main" val="2893219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de-DE"/>
              <a:t>Mastertextformat bearbeiten
Zweite Ebene
Dritte Ebene
Vierte Ebene
Fünfte Ebene</a:t>
            </a:r>
            <a:endParaRPr lang="en-US" dirty="0"/>
          </a:p>
        </p:txBody>
      </p:sp>
      <p:sp>
        <p:nvSpPr>
          <p:cNvPr id="4" name="Date Placeholder 3">
            <a:extLst>
              <a:ext uri="{FF2B5EF4-FFF2-40B4-BE49-F238E27FC236}">
                <a16:creationId xmlns:a16="http://schemas.microsoft.com/office/drawing/2014/main" id="{B99F6FB1-C478-B952-AB58-1AB8E21EE0E7}"/>
              </a:ext>
            </a:extLst>
          </p:cNvPr>
          <p:cNvSpPr>
            <a:spLocks noGrp="1"/>
          </p:cNvSpPr>
          <p:nvPr>
            <p:ph type="dt" sz="half" idx="10"/>
          </p:nvPr>
        </p:nvSpPr>
        <p:spPr/>
        <p:txBody>
          <a:bodyPr/>
          <a:lstStyle>
            <a:lvl1pPr>
              <a:defRPr/>
            </a:lvl1pPr>
          </a:lstStyle>
          <a:p>
            <a:pPr>
              <a:defRPr/>
            </a:pPr>
            <a:endParaRPr lang="de-DE" altLang="de-DE"/>
          </a:p>
        </p:txBody>
      </p:sp>
      <p:sp>
        <p:nvSpPr>
          <p:cNvPr id="5" name="Footer Placeholder 4">
            <a:extLst>
              <a:ext uri="{FF2B5EF4-FFF2-40B4-BE49-F238E27FC236}">
                <a16:creationId xmlns:a16="http://schemas.microsoft.com/office/drawing/2014/main" id="{F125B318-7B08-28A1-4B0F-824589AC307D}"/>
              </a:ext>
            </a:extLst>
          </p:cNvPr>
          <p:cNvSpPr>
            <a:spLocks noGrp="1"/>
          </p:cNvSpPr>
          <p:nvPr>
            <p:ph type="ftr" sz="quarter" idx="11"/>
          </p:nvPr>
        </p:nvSpPr>
        <p:spPr/>
        <p:txBody>
          <a:bodyPr/>
          <a:lstStyle>
            <a:lvl1pPr>
              <a:defRPr/>
            </a:lvl1pPr>
          </a:lstStyle>
          <a:p>
            <a:pPr>
              <a:defRPr/>
            </a:pPr>
            <a:r>
              <a:rPr lang="en-US" altLang="de-DE"/>
              <a:t>Fashion DIET</a:t>
            </a:r>
            <a:endParaRPr lang="de-DE" altLang="de-DE"/>
          </a:p>
        </p:txBody>
      </p:sp>
      <p:sp>
        <p:nvSpPr>
          <p:cNvPr id="6" name="Slide Number Placeholder 5">
            <a:extLst>
              <a:ext uri="{FF2B5EF4-FFF2-40B4-BE49-F238E27FC236}">
                <a16:creationId xmlns:a16="http://schemas.microsoft.com/office/drawing/2014/main" id="{94FF420B-6320-C6DC-B60B-8A07D78AA36F}"/>
              </a:ext>
            </a:extLst>
          </p:cNvPr>
          <p:cNvSpPr>
            <a:spLocks noGrp="1"/>
          </p:cNvSpPr>
          <p:nvPr>
            <p:ph type="sldNum" sz="quarter" idx="12"/>
          </p:nvPr>
        </p:nvSpPr>
        <p:spPr/>
        <p:txBody>
          <a:bodyPr/>
          <a:lstStyle>
            <a:lvl1pPr>
              <a:defRPr smtClean="0"/>
            </a:lvl1pPr>
          </a:lstStyle>
          <a:p>
            <a:pPr>
              <a:defRPr/>
            </a:pPr>
            <a:fld id="{1D375946-40A3-A54B-A974-86C1CB003238}" type="slidenum">
              <a:rPr lang="de-DE" altLang="de-DE"/>
              <a:pPr>
                <a:defRPr/>
              </a:pPr>
              <a:t>‹Nr.›</a:t>
            </a:fld>
            <a:endParaRPr lang="de-DE" altLang="de-DE"/>
          </a:p>
        </p:txBody>
      </p:sp>
    </p:spTree>
    <p:extLst>
      <p:ext uri="{BB962C8B-B14F-4D97-AF65-F5344CB8AC3E}">
        <p14:creationId xmlns:p14="http://schemas.microsoft.com/office/powerpoint/2010/main" val="558118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
Zweite Ebene
Dritte Ebene
Vierte Ebene
Fünfte Ebene</a:t>
            </a:r>
            <a:endParaRPr lang="en-US" dirty="0"/>
          </a:p>
        </p:txBody>
      </p:sp>
      <p:sp>
        <p:nvSpPr>
          <p:cNvPr id="4" name="Date Placeholder 3">
            <a:extLst>
              <a:ext uri="{FF2B5EF4-FFF2-40B4-BE49-F238E27FC236}">
                <a16:creationId xmlns:a16="http://schemas.microsoft.com/office/drawing/2014/main" id="{61C59E12-6BF2-F231-625B-6CD52F72B31F}"/>
              </a:ext>
            </a:extLst>
          </p:cNvPr>
          <p:cNvSpPr>
            <a:spLocks noGrp="1"/>
          </p:cNvSpPr>
          <p:nvPr>
            <p:ph type="dt" sz="half" idx="10"/>
          </p:nvPr>
        </p:nvSpPr>
        <p:spPr/>
        <p:txBody>
          <a:bodyPr/>
          <a:lstStyle>
            <a:lvl1pPr>
              <a:defRPr/>
            </a:lvl1pPr>
          </a:lstStyle>
          <a:p>
            <a:pPr>
              <a:defRPr/>
            </a:pPr>
            <a:endParaRPr lang="de-DE" altLang="de-DE"/>
          </a:p>
        </p:txBody>
      </p:sp>
      <p:sp>
        <p:nvSpPr>
          <p:cNvPr id="5" name="Footer Placeholder 4">
            <a:extLst>
              <a:ext uri="{FF2B5EF4-FFF2-40B4-BE49-F238E27FC236}">
                <a16:creationId xmlns:a16="http://schemas.microsoft.com/office/drawing/2014/main" id="{7F00AB86-5AA7-14A0-2983-AB2A7EB4F3C3}"/>
              </a:ext>
            </a:extLst>
          </p:cNvPr>
          <p:cNvSpPr>
            <a:spLocks noGrp="1"/>
          </p:cNvSpPr>
          <p:nvPr>
            <p:ph type="ftr" sz="quarter" idx="11"/>
          </p:nvPr>
        </p:nvSpPr>
        <p:spPr/>
        <p:txBody>
          <a:bodyPr/>
          <a:lstStyle>
            <a:lvl1pPr>
              <a:defRPr/>
            </a:lvl1pPr>
          </a:lstStyle>
          <a:p>
            <a:pPr>
              <a:defRPr/>
            </a:pPr>
            <a:r>
              <a:rPr lang="en-US" altLang="de-DE"/>
              <a:t>Fashion DIET</a:t>
            </a:r>
            <a:endParaRPr lang="de-DE" altLang="de-DE"/>
          </a:p>
        </p:txBody>
      </p:sp>
      <p:sp>
        <p:nvSpPr>
          <p:cNvPr id="6" name="Slide Number Placeholder 5">
            <a:extLst>
              <a:ext uri="{FF2B5EF4-FFF2-40B4-BE49-F238E27FC236}">
                <a16:creationId xmlns:a16="http://schemas.microsoft.com/office/drawing/2014/main" id="{96B30E3E-D4F7-F1C8-4088-79C8F2951B26}"/>
              </a:ext>
            </a:extLst>
          </p:cNvPr>
          <p:cNvSpPr>
            <a:spLocks noGrp="1"/>
          </p:cNvSpPr>
          <p:nvPr>
            <p:ph type="sldNum" sz="quarter" idx="12"/>
          </p:nvPr>
        </p:nvSpPr>
        <p:spPr/>
        <p:txBody>
          <a:bodyPr/>
          <a:lstStyle>
            <a:lvl1pPr>
              <a:defRPr smtClean="0"/>
            </a:lvl1pPr>
          </a:lstStyle>
          <a:p>
            <a:pPr>
              <a:defRPr/>
            </a:pPr>
            <a:fld id="{4D0F6B73-5147-FC40-8374-9DD4EA2EE955}" type="slidenum">
              <a:rPr lang="de-DE" altLang="de-DE"/>
              <a:pPr>
                <a:defRPr/>
              </a:pPr>
              <a:t>‹Nr.›</a:t>
            </a:fld>
            <a:endParaRPr lang="de-DE" altLang="de-DE"/>
          </a:p>
        </p:txBody>
      </p:sp>
    </p:spTree>
    <p:extLst>
      <p:ext uri="{BB962C8B-B14F-4D97-AF65-F5344CB8AC3E}">
        <p14:creationId xmlns:p14="http://schemas.microsoft.com/office/powerpoint/2010/main" val="1347687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de-DE"/>
              <a:t>Mastertitelformat bearbeiten</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DE"/>
              <a:t>Mastertextformat bearbeiten
Zweite Ebene
Dritte Ebene
Vierte Ebene
Fünfte Ebene</a:t>
            </a:r>
            <a:endParaRPr lang="en-US" dirty="0"/>
          </a:p>
        </p:txBody>
      </p:sp>
      <p:sp>
        <p:nvSpPr>
          <p:cNvPr id="4" name="Date Placeholder 3">
            <a:extLst>
              <a:ext uri="{FF2B5EF4-FFF2-40B4-BE49-F238E27FC236}">
                <a16:creationId xmlns:a16="http://schemas.microsoft.com/office/drawing/2014/main" id="{B7DC2203-522B-D42F-BE23-3924E0B27F67}"/>
              </a:ext>
            </a:extLst>
          </p:cNvPr>
          <p:cNvSpPr>
            <a:spLocks noGrp="1"/>
          </p:cNvSpPr>
          <p:nvPr>
            <p:ph type="dt" sz="half" idx="10"/>
          </p:nvPr>
        </p:nvSpPr>
        <p:spPr/>
        <p:txBody>
          <a:bodyPr/>
          <a:lstStyle>
            <a:lvl1pPr>
              <a:defRPr/>
            </a:lvl1pPr>
          </a:lstStyle>
          <a:p>
            <a:pPr>
              <a:defRPr/>
            </a:pPr>
            <a:endParaRPr lang="de-DE" altLang="de-DE"/>
          </a:p>
        </p:txBody>
      </p:sp>
      <p:sp>
        <p:nvSpPr>
          <p:cNvPr id="5" name="Footer Placeholder 4">
            <a:extLst>
              <a:ext uri="{FF2B5EF4-FFF2-40B4-BE49-F238E27FC236}">
                <a16:creationId xmlns:a16="http://schemas.microsoft.com/office/drawing/2014/main" id="{9D777585-BDA5-F383-E6F8-510C5F6991FF}"/>
              </a:ext>
            </a:extLst>
          </p:cNvPr>
          <p:cNvSpPr>
            <a:spLocks noGrp="1"/>
          </p:cNvSpPr>
          <p:nvPr>
            <p:ph type="ftr" sz="quarter" idx="11"/>
          </p:nvPr>
        </p:nvSpPr>
        <p:spPr/>
        <p:txBody>
          <a:bodyPr/>
          <a:lstStyle>
            <a:lvl1pPr>
              <a:defRPr/>
            </a:lvl1pPr>
          </a:lstStyle>
          <a:p>
            <a:pPr>
              <a:defRPr/>
            </a:pPr>
            <a:r>
              <a:rPr lang="en-US" altLang="de-DE"/>
              <a:t>Fashion DIET</a:t>
            </a:r>
            <a:endParaRPr lang="de-DE" altLang="de-DE"/>
          </a:p>
        </p:txBody>
      </p:sp>
      <p:sp>
        <p:nvSpPr>
          <p:cNvPr id="6" name="Slide Number Placeholder 5">
            <a:extLst>
              <a:ext uri="{FF2B5EF4-FFF2-40B4-BE49-F238E27FC236}">
                <a16:creationId xmlns:a16="http://schemas.microsoft.com/office/drawing/2014/main" id="{A2AF3F26-6A76-0388-EC81-28E0CB9014B0}"/>
              </a:ext>
            </a:extLst>
          </p:cNvPr>
          <p:cNvSpPr>
            <a:spLocks noGrp="1"/>
          </p:cNvSpPr>
          <p:nvPr>
            <p:ph type="sldNum" sz="quarter" idx="12"/>
          </p:nvPr>
        </p:nvSpPr>
        <p:spPr/>
        <p:txBody>
          <a:bodyPr/>
          <a:lstStyle>
            <a:lvl1pPr>
              <a:defRPr smtClean="0"/>
            </a:lvl1pPr>
          </a:lstStyle>
          <a:p>
            <a:pPr>
              <a:defRPr/>
            </a:pPr>
            <a:fld id="{C98D9EA9-8FE8-0447-8AD7-F68C62DFE145}" type="slidenum">
              <a:rPr lang="de-DE" altLang="de-DE"/>
              <a:pPr>
                <a:defRPr/>
              </a:pPr>
              <a:t>‹Nr.›</a:t>
            </a:fld>
            <a:endParaRPr lang="de-DE" altLang="de-DE"/>
          </a:p>
        </p:txBody>
      </p:sp>
    </p:spTree>
    <p:extLst>
      <p:ext uri="{BB962C8B-B14F-4D97-AF65-F5344CB8AC3E}">
        <p14:creationId xmlns:p14="http://schemas.microsoft.com/office/powerpoint/2010/main" val="3435570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de-DE"/>
              <a:t>Mastertextformat bearbeiten
Zweite Ebene
Dritte Ebene
Vierte Ebene
Fünfte Ebene</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de-DE"/>
              <a:t>Mastertextformat bearbeiten
Zweite Ebene
Dritte Ebene
Vierte Ebene
Fünfte Ebene</a:t>
            </a:r>
            <a:endParaRPr lang="en-US" dirty="0"/>
          </a:p>
        </p:txBody>
      </p:sp>
      <p:sp>
        <p:nvSpPr>
          <p:cNvPr id="5" name="Date Placeholder 4">
            <a:extLst>
              <a:ext uri="{FF2B5EF4-FFF2-40B4-BE49-F238E27FC236}">
                <a16:creationId xmlns:a16="http://schemas.microsoft.com/office/drawing/2014/main" id="{57B5B7EC-358A-EAAA-3FE0-90BD6EA274D3}"/>
              </a:ext>
            </a:extLst>
          </p:cNvPr>
          <p:cNvSpPr>
            <a:spLocks noGrp="1"/>
          </p:cNvSpPr>
          <p:nvPr>
            <p:ph type="dt" sz="half" idx="10"/>
          </p:nvPr>
        </p:nvSpPr>
        <p:spPr/>
        <p:txBody>
          <a:bodyPr/>
          <a:lstStyle>
            <a:lvl1pPr>
              <a:defRPr/>
            </a:lvl1pPr>
          </a:lstStyle>
          <a:p>
            <a:pPr>
              <a:defRPr/>
            </a:pPr>
            <a:endParaRPr lang="de-DE" altLang="de-DE"/>
          </a:p>
        </p:txBody>
      </p:sp>
      <p:sp>
        <p:nvSpPr>
          <p:cNvPr id="6" name="Footer Placeholder 5">
            <a:extLst>
              <a:ext uri="{FF2B5EF4-FFF2-40B4-BE49-F238E27FC236}">
                <a16:creationId xmlns:a16="http://schemas.microsoft.com/office/drawing/2014/main" id="{C7314462-F50A-49DE-935A-AD4DDA57B264}"/>
              </a:ext>
            </a:extLst>
          </p:cNvPr>
          <p:cNvSpPr>
            <a:spLocks noGrp="1"/>
          </p:cNvSpPr>
          <p:nvPr>
            <p:ph type="ftr" sz="quarter" idx="11"/>
          </p:nvPr>
        </p:nvSpPr>
        <p:spPr/>
        <p:txBody>
          <a:bodyPr/>
          <a:lstStyle>
            <a:lvl1pPr>
              <a:defRPr/>
            </a:lvl1pPr>
          </a:lstStyle>
          <a:p>
            <a:pPr>
              <a:defRPr/>
            </a:pPr>
            <a:r>
              <a:rPr lang="en-US" altLang="de-DE"/>
              <a:t>Fashion DIET</a:t>
            </a:r>
            <a:endParaRPr lang="de-DE" altLang="de-DE"/>
          </a:p>
        </p:txBody>
      </p:sp>
      <p:sp>
        <p:nvSpPr>
          <p:cNvPr id="7" name="Slide Number Placeholder 6">
            <a:extLst>
              <a:ext uri="{FF2B5EF4-FFF2-40B4-BE49-F238E27FC236}">
                <a16:creationId xmlns:a16="http://schemas.microsoft.com/office/drawing/2014/main" id="{EEE1E7CC-09DB-E8A4-45A3-AE5266F0396B}"/>
              </a:ext>
            </a:extLst>
          </p:cNvPr>
          <p:cNvSpPr>
            <a:spLocks noGrp="1"/>
          </p:cNvSpPr>
          <p:nvPr>
            <p:ph type="sldNum" sz="quarter" idx="12"/>
          </p:nvPr>
        </p:nvSpPr>
        <p:spPr/>
        <p:txBody>
          <a:bodyPr/>
          <a:lstStyle>
            <a:lvl1pPr>
              <a:defRPr smtClean="0"/>
            </a:lvl1pPr>
          </a:lstStyle>
          <a:p>
            <a:pPr>
              <a:defRPr/>
            </a:pPr>
            <a:fld id="{5253F5B4-7745-BA48-95E3-257B6E35F064}" type="slidenum">
              <a:rPr lang="de-DE" altLang="de-DE"/>
              <a:pPr>
                <a:defRPr/>
              </a:pPr>
              <a:t>‹Nr.›</a:t>
            </a:fld>
            <a:endParaRPr lang="de-DE" altLang="de-DE"/>
          </a:p>
        </p:txBody>
      </p:sp>
    </p:spTree>
    <p:extLst>
      <p:ext uri="{BB962C8B-B14F-4D97-AF65-F5344CB8AC3E}">
        <p14:creationId xmlns:p14="http://schemas.microsoft.com/office/powerpoint/2010/main" val="1089812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de-DE"/>
              <a:t>Mastertitelformat bearbeiten</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
Zweite Ebene
Dritte Ebene
Vierte Ebene
Fünfte Ebene</a:t>
            </a:r>
            <a:endParaRPr lang="en-US" dirty="0"/>
          </a:p>
        </p:txBody>
      </p:sp>
      <p:sp>
        <p:nvSpPr>
          <p:cNvPr id="4" name="Content Placeholder 3"/>
          <p:cNvSpPr>
            <a:spLocks noGrp="1"/>
          </p:cNvSpPr>
          <p:nvPr>
            <p:ph sz="half" idx="2"/>
          </p:nvPr>
        </p:nvSpPr>
        <p:spPr>
          <a:xfrm>
            <a:off x="629842" y="1878806"/>
            <a:ext cx="3868340" cy="2763441"/>
          </a:xfrm>
        </p:spPr>
        <p:txBody>
          <a:bodyPr/>
          <a:lstStyle/>
          <a:p>
            <a:pPr lvl="0"/>
            <a:r>
              <a:rPr lang="de-DE"/>
              <a:t>Mastertextformat bearbeiten
Zweite Ebene
Dritte Ebene
Vierte Ebene
Fünfte Ebene</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
Zweite Ebene
Dritte Ebene
Vierte Ebene
Fünfte Ebene</a:t>
            </a:r>
            <a:endParaRPr lang="en-US" dirty="0"/>
          </a:p>
        </p:txBody>
      </p:sp>
      <p:sp>
        <p:nvSpPr>
          <p:cNvPr id="6" name="Content Placeholder 5"/>
          <p:cNvSpPr>
            <a:spLocks noGrp="1"/>
          </p:cNvSpPr>
          <p:nvPr>
            <p:ph sz="quarter" idx="4"/>
          </p:nvPr>
        </p:nvSpPr>
        <p:spPr>
          <a:xfrm>
            <a:off x="4629150" y="1878806"/>
            <a:ext cx="3887391" cy="2763441"/>
          </a:xfrm>
        </p:spPr>
        <p:txBody>
          <a:bodyPr/>
          <a:lstStyle/>
          <a:p>
            <a:pPr lvl="0"/>
            <a:r>
              <a:rPr lang="de-DE"/>
              <a:t>Mastertextformat bearbeiten
Zweite Ebene
Dritte Ebene
Vierte Ebene
Fünfte Ebene</a:t>
            </a:r>
            <a:endParaRPr lang="en-US" dirty="0"/>
          </a:p>
        </p:txBody>
      </p:sp>
      <p:sp>
        <p:nvSpPr>
          <p:cNvPr id="7" name="Date Placeholder 6">
            <a:extLst>
              <a:ext uri="{FF2B5EF4-FFF2-40B4-BE49-F238E27FC236}">
                <a16:creationId xmlns:a16="http://schemas.microsoft.com/office/drawing/2014/main" id="{A6239C6A-4BF9-0791-9B0A-15C326361A74}"/>
              </a:ext>
            </a:extLst>
          </p:cNvPr>
          <p:cNvSpPr>
            <a:spLocks noGrp="1"/>
          </p:cNvSpPr>
          <p:nvPr>
            <p:ph type="dt" sz="half" idx="10"/>
          </p:nvPr>
        </p:nvSpPr>
        <p:spPr/>
        <p:txBody>
          <a:bodyPr/>
          <a:lstStyle>
            <a:lvl1pPr>
              <a:defRPr/>
            </a:lvl1pPr>
          </a:lstStyle>
          <a:p>
            <a:pPr>
              <a:defRPr/>
            </a:pPr>
            <a:endParaRPr lang="de-DE" altLang="de-DE"/>
          </a:p>
        </p:txBody>
      </p:sp>
      <p:sp>
        <p:nvSpPr>
          <p:cNvPr id="8" name="Footer Placeholder 7">
            <a:extLst>
              <a:ext uri="{FF2B5EF4-FFF2-40B4-BE49-F238E27FC236}">
                <a16:creationId xmlns:a16="http://schemas.microsoft.com/office/drawing/2014/main" id="{C6AC2B82-8116-F3BC-3A1B-681739D3621D}"/>
              </a:ext>
            </a:extLst>
          </p:cNvPr>
          <p:cNvSpPr>
            <a:spLocks noGrp="1"/>
          </p:cNvSpPr>
          <p:nvPr>
            <p:ph type="ftr" sz="quarter" idx="11"/>
          </p:nvPr>
        </p:nvSpPr>
        <p:spPr/>
        <p:txBody>
          <a:bodyPr/>
          <a:lstStyle>
            <a:lvl1pPr>
              <a:defRPr/>
            </a:lvl1pPr>
          </a:lstStyle>
          <a:p>
            <a:pPr>
              <a:defRPr/>
            </a:pPr>
            <a:r>
              <a:rPr lang="en-US" altLang="de-DE"/>
              <a:t>Fashion DIET</a:t>
            </a:r>
            <a:endParaRPr lang="de-DE" altLang="de-DE"/>
          </a:p>
        </p:txBody>
      </p:sp>
      <p:sp>
        <p:nvSpPr>
          <p:cNvPr id="9" name="Slide Number Placeholder 8">
            <a:extLst>
              <a:ext uri="{FF2B5EF4-FFF2-40B4-BE49-F238E27FC236}">
                <a16:creationId xmlns:a16="http://schemas.microsoft.com/office/drawing/2014/main" id="{C1548531-FC51-CE7B-BFEC-8AA7C1C1E024}"/>
              </a:ext>
            </a:extLst>
          </p:cNvPr>
          <p:cNvSpPr>
            <a:spLocks noGrp="1"/>
          </p:cNvSpPr>
          <p:nvPr>
            <p:ph type="sldNum" sz="quarter" idx="12"/>
          </p:nvPr>
        </p:nvSpPr>
        <p:spPr/>
        <p:txBody>
          <a:bodyPr/>
          <a:lstStyle>
            <a:lvl1pPr>
              <a:defRPr smtClean="0"/>
            </a:lvl1pPr>
          </a:lstStyle>
          <a:p>
            <a:pPr>
              <a:defRPr/>
            </a:pPr>
            <a:fld id="{FAEF8E0B-6B3D-0D44-8509-F0F99C57FACD}" type="slidenum">
              <a:rPr lang="de-DE" altLang="de-DE"/>
              <a:pPr>
                <a:defRPr/>
              </a:pPr>
              <a:t>‹Nr.›</a:t>
            </a:fld>
            <a:endParaRPr lang="de-DE" altLang="de-DE"/>
          </a:p>
        </p:txBody>
      </p:sp>
    </p:spTree>
    <p:extLst>
      <p:ext uri="{BB962C8B-B14F-4D97-AF65-F5344CB8AC3E}">
        <p14:creationId xmlns:p14="http://schemas.microsoft.com/office/powerpoint/2010/main" val="2536082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a:extLst>
              <a:ext uri="{FF2B5EF4-FFF2-40B4-BE49-F238E27FC236}">
                <a16:creationId xmlns:a16="http://schemas.microsoft.com/office/drawing/2014/main" id="{EE7D9476-B6F4-FED3-C2DB-C6DAD7C98D64}"/>
              </a:ext>
            </a:extLst>
          </p:cNvPr>
          <p:cNvSpPr>
            <a:spLocks noGrp="1"/>
          </p:cNvSpPr>
          <p:nvPr>
            <p:ph type="dt" sz="half" idx="10"/>
          </p:nvPr>
        </p:nvSpPr>
        <p:spPr/>
        <p:txBody>
          <a:bodyPr/>
          <a:lstStyle>
            <a:lvl1pPr>
              <a:defRPr/>
            </a:lvl1pPr>
          </a:lstStyle>
          <a:p>
            <a:pPr>
              <a:defRPr/>
            </a:pPr>
            <a:endParaRPr lang="de-DE" altLang="de-DE"/>
          </a:p>
        </p:txBody>
      </p:sp>
      <p:sp>
        <p:nvSpPr>
          <p:cNvPr id="4" name="Footer Placeholder 3">
            <a:extLst>
              <a:ext uri="{FF2B5EF4-FFF2-40B4-BE49-F238E27FC236}">
                <a16:creationId xmlns:a16="http://schemas.microsoft.com/office/drawing/2014/main" id="{E502764A-E147-2A3A-CCC3-185276C4CF5A}"/>
              </a:ext>
            </a:extLst>
          </p:cNvPr>
          <p:cNvSpPr>
            <a:spLocks noGrp="1"/>
          </p:cNvSpPr>
          <p:nvPr>
            <p:ph type="ftr" sz="quarter" idx="11"/>
          </p:nvPr>
        </p:nvSpPr>
        <p:spPr/>
        <p:txBody>
          <a:bodyPr/>
          <a:lstStyle>
            <a:lvl1pPr>
              <a:defRPr/>
            </a:lvl1pPr>
          </a:lstStyle>
          <a:p>
            <a:pPr>
              <a:defRPr/>
            </a:pPr>
            <a:r>
              <a:rPr lang="en-US" altLang="de-DE"/>
              <a:t>Fashion DIET</a:t>
            </a:r>
            <a:endParaRPr lang="de-DE" altLang="de-DE"/>
          </a:p>
        </p:txBody>
      </p:sp>
      <p:sp>
        <p:nvSpPr>
          <p:cNvPr id="5" name="Slide Number Placeholder 4">
            <a:extLst>
              <a:ext uri="{FF2B5EF4-FFF2-40B4-BE49-F238E27FC236}">
                <a16:creationId xmlns:a16="http://schemas.microsoft.com/office/drawing/2014/main" id="{854414BC-5D53-DED6-32FA-8337BC840319}"/>
              </a:ext>
            </a:extLst>
          </p:cNvPr>
          <p:cNvSpPr>
            <a:spLocks noGrp="1"/>
          </p:cNvSpPr>
          <p:nvPr>
            <p:ph type="sldNum" sz="quarter" idx="12"/>
          </p:nvPr>
        </p:nvSpPr>
        <p:spPr/>
        <p:txBody>
          <a:bodyPr/>
          <a:lstStyle>
            <a:lvl1pPr>
              <a:defRPr smtClean="0"/>
            </a:lvl1pPr>
          </a:lstStyle>
          <a:p>
            <a:pPr>
              <a:defRPr/>
            </a:pPr>
            <a:fld id="{25851D58-B163-3F44-8F54-438BC2230667}" type="slidenum">
              <a:rPr lang="de-DE" altLang="de-DE"/>
              <a:pPr>
                <a:defRPr/>
              </a:pPr>
              <a:t>‹Nr.›</a:t>
            </a:fld>
            <a:endParaRPr lang="de-DE" altLang="de-DE"/>
          </a:p>
        </p:txBody>
      </p:sp>
    </p:spTree>
    <p:extLst>
      <p:ext uri="{BB962C8B-B14F-4D97-AF65-F5344CB8AC3E}">
        <p14:creationId xmlns:p14="http://schemas.microsoft.com/office/powerpoint/2010/main" val="988089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DCA2D0-9E3A-1825-307F-BE23B6F0A8D7}"/>
              </a:ext>
            </a:extLst>
          </p:cNvPr>
          <p:cNvSpPr>
            <a:spLocks noGrp="1"/>
          </p:cNvSpPr>
          <p:nvPr>
            <p:ph type="dt" sz="half" idx="10"/>
          </p:nvPr>
        </p:nvSpPr>
        <p:spPr/>
        <p:txBody>
          <a:bodyPr/>
          <a:lstStyle>
            <a:lvl1pPr>
              <a:defRPr/>
            </a:lvl1pPr>
          </a:lstStyle>
          <a:p>
            <a:pPr>
              <a:defRPr/>
            </a:pPr>
            <a:endParaRPr lang="de-DE" altLang="de-DE"/>
          </a:p>
        </p:txBody>
      </p:sp>
      <p:sp>
        <p:nvSpPr>
          <p:cNvPr id="3" name="Footer Placeholder 2">
            <a:extLst>
              <a:ext uri="{FF2B5EF4-FFF2-40B4-BE49-F238E27FC236}">
                <a16:creationId xmlns:a16="http://schemas.microsoft.com/office/drawing/2014/main" id="{4E59233F-6F07-489A-9F3F-195110FAB72E}"/>
              </a:ext>
            </a:extLst>
          </p:cNvPr>
          <p:cNvSpPr>
            <a:spLocks noGrp="1"/>
          </p:cNvSpPr>
          <p:nvPr>
            <p:ph type="ftr" sz="quarter" idx="11"/>
          </p:nvPr>
        </p:nvSpPr>
        <p:spPr/>
        <p:txBody>
          <a:bodyPr/>
          <a:lstStyle>
            <a:lvl1pPr>
              <a:defRPr/>
            </a:lvl1pPr>
          </a:lstStyle>
          <a:p>
            <a:pPr>
              <a:defRPr/>
            </a:pPr>
            <a:r>
              <a:rPr lang="en-US" altLang="de-DE"/>
              <a:t>Fashion DIET</a:t>
            </a:r>
            <a:endParaRPr lang="de-DE" altLang="de-DE"/>
          </a:p>
        </p:txBody>
      </p:sp>
      <p:sp>
        <p:nvSpPr>
          <p:cNvPr id="4" name="Slide Number Placeholder 3">
            <a:extLst>
              <a:ext uri="{FF2B5EF4-FFF2-40B4-BE49-F238E27FC236}">
                <a16:creationId xmlns:a16="http://schemas.microsoft.com/office/drawing/2014/main" id="{7BF7E457-35A6-A967-E6E7-423591C70544}"/>
              </a:ext>
            </a:extLst>
          </p:cNvPr>
          <p:cNvSpPr>
            <a:spLocks noGrp="1"/>
          </p:cNvSpPr>
          <p:nvPr>
            <p:ph type="sldNum" sz="quarter" idx="12"/>
          </p:nvPr>
        </p:nvSpPr>
        <p:spPr/>
        <p:txBody>
          <a:bodyPr/>
          <a:lstStyle>
            <a:lvl1pPr>
              <a:defRPr smtClean="0"/>
            </a:lvl1pPr>
          </a:lstStyle>
          <a:p>
            <a:pPr>
              <a:defRPr/>
            </a:pPr>
            <a:fld id="{9B9E13A4-9B01-D645-B3EE-BE56FD196BBC}" type="slidenum">
              <a:rPr lang="de-DE" altLang="de-DE"/>
              <a:pPr>
                <a:defRPr/>
              </a:pPr>
              <a:t>‹Nr.›</a:t>
            </a:fld>
            <a:endParaRPr lang="de-DE" altLang="de-DE"/>
          </a:p>
        </p:txBody>
      </p:sp>
    </p:spTree>
    <p:extLst>
      <p:ext uri="{BB962C8B-B14F-4D97-AF65-F5344CB8AC3E}">
        <p14:creationId xmlns:p14="http://schemas.microsoft.com/office/powerpoint/2010/main" val="3110606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de-DE"/>
              <a:t>Mastertitelformat bearbeiten</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a:t>Mastertextformat bearbeiten
Zweite Ebene
Dritte Ebene
Vierte Ebene
Fünfte Ebene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
Zweite Ebene
Dritte Ebene
Vierte Ebene
Fünfte Ebene</a:t>
            </a:r>
            <a:endParaRPr lang="en-US" dirty="0"/>
          </a:p>
        </p:txBody>
      </p:sp>
      <p:sp>
        <p:nvSpPr>
          <p:cNvPr id="5" name="Date Placeholder 4">
            <a:extLst>
              <a:ext uri="{FF2B5EF4-FFF2-40B4-BE49-F238E27FC236}">
                <a16:creationId xmlns:a16="http://schemas.microsoft.com/office/drawing/2014/main" id="{BBD0D22B-C85D-19E9-38A4-64E1E22F512A}"/>
              </a:ext>
            </a:extLst>
          </p:cNvPr>
          <p:cNvSpPr>
            <a:spLocks noGrp="1"/>
          </p:cNvSpPr>
          <p:nvPr>
            <p:ph type="dt" sz="half" idx="10"/>
          </p:nvPr>
        </p:nvSpPr>
        <p:spPr/>
        <p:txBody>
          <a:bodyPr/>
          <a:lstStyle>
            <a:lvl1pPr>
              <a:defRPr/>
            </a:lvl1pPr>
          </a:lstStyle>
          <a:p>
            <a:pPr>
              <a:defRPr/>
            </a:pPr>
            <a:endParaRPr lang="de-DE" altLang="de-DE"/>
          </a:p>
        </p:txBody>
      </p:sp>
      <p:sp>
        <p:nvSpPr>
          <p:cNvPr id="6" name="Footer Placeholder 5">
            <a:extLst>
              <a:ext uri="{FF2B5EF4-FFF2-40B4-BE49-F238E27FC236}">
                <a16:creationId xmlns:a16="http://schemas.microsoft.com/office/drawing/2014/main" id="{A29DD978-B43C-D3F7-EDA5-102C57A560CD}"/>
              </a:ext>
            </a:extLst>
          </p:cNvPr>
          <p:cNvSpPr>
            <a:spLocks noGrp="1"/>
          </p:cNvSpPr>
          <p:nvPr>
            <p:ph type="ftr" sz="quarter" idx="11"/>
          </p:nvPr>
        </p:nvSpPr>
        <p:spPr/>
        <p:txBody>
          <a:bodyPr/>
          <a:lstStyle>
            <a:lvl1pPr>
              <a:defRPr/>
            </a:lvl1pPr>
          </a:lstStyle>
          <a:p>
            <a:pPr>
              <a:defRPr/>
            </a:pPr>
            <a:r>
              <a:rPr lang="en-US" altLang="de-DE"/>
              <a:t>Fashion DIET</a:t>
            </a:r>
            <a:endParaRPr lang="de-DE" altLang="de-DE"/>
          </a:p>
        </p:txBody>
      </p:sp>
      <p:sp>
        <p:nvSpPr>
          <p:cNvPr id="7" name="Slide Number Placeholder 6">
            <a:extLst>
              <a:ext uri="{FF2B5EF4-FFF2-40B4-BE49-F238E27FC236}">
                <a16:creationId xmlns:a16="http://schemas.microsoft.com/office/drawing/2014/main" id="{5D9CBDB6-143E-044A-B567-D5DA125F1F4D}"/>
              </a:ext>
            </a:extLst>
          </p:cNvPr>
          <p:cNvSpPr>
            <a:spLocks noGrp="1"/>
          </p:cNvSpPr>
          <p:nvPr>
            <p:ph type="sldNum" sz="quarter" idx="12"/>
          </p:nvPr>
        </p:nvSpPr>
        <p:spPr/>
        <p:txBody>
          <a:bodyPr/>
          <a:lstStyle>
            <a:lvl1pPr>
              <a:defRPr smtClean="0"/>
            </a:lvl1pPr>
          </a:lstStyle>
          <a:p>
            <a:pPr>
              <a:defRPr/>
            </a:pPr>
            <a:fld id="{31231584-3721-C84A-9476-E8EE0D3217BC}" type="slidenum">
              <a:rPr lang="de-DE" altLang="de-DE"/>
              <a:pPr>
                <a:defRPr/>
              </a:pPr>
              <a:t>‹Nr.›</a:t>
            </a:fld>
            <a:endParaRPr lang="de-DE" altLang="de-DE"/>
          </a:p>
        </p:txBody>
      </p:sp>
    </p:spTree>
    <p:extLst>
      <p:ext uri="{BB962C8B-B14F-4D97-AF65-F5344CB8AC3E}">
        <p14:creationId xmlns:p14="http://schemas.microsoft.com/office/powerpoint/2010/main" val="2151075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de-DE"/>
              <a:t>Mastertitelformat bearbeiten</a:t>
            </a:r>
            <a:endParaRPr lang="en-US" dirty="0"/>
          </a:p>
        </p:txBody>
      </p:sp>
      <p:sp>
        <p:nvSpPr>
          <p:cNvPr id="3" name="Picture Placeholder 2"/>
          <p:cNvSpPr>
            <a:spLocks noGrp="1" noChangeAspect="1"/>
          </p:cNvSpPr>
          <p:nvPr>
            <p:ph type="pic" idx="1"/>
          </p:nvPr>
        </p:nvSpPr>
        <p:spPr>
          <a:xfrm>
            <a:off x="3887391" y="740569"/>
            <a:ext cx="4629150" cy="3655219"/>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de-DE" noProof="0"/>
              <a:t>Bild durch Klicken auf Symbol hinzufügen</a:t>
            </a:r>
            <a:endParaRPr lang="en-US" noProof="0"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
Zweite Ebene
Dritte Ebene
Vierte Ebene
Fünfte Ebene</a:t>
            </a:r>
            <a:endParaRPr lang="en-US" dirty="0"/>
          </a:p>
        </p:txBody>
      </p:sp>
      <p:sp>
        <p:nvSpPr>
          <p:cNvPr id="5" name="Date Placeholder 4">
            <a:extLst>
              <a:ext uri="{FF2B5EF4-FFF2-40B4-BE49-F238E27FC236}">
                <a16:creationId xmlns:a16="http://schemas.microsoft.com/office/drawing/2014/main" id="{37AA3E0E-8ABB-803D-ED8C-9D7E1FD3B8C3}"/>
              </a:ext>
            </a:extLst>
          </p:cNvPr>
          <p:cNvSpPr>
            <a:spLocks noGrp="1"/>
          </p:cNvSpPr>
          <p:nvPr>
            <p:ph type="dt" sz="half" idx="10"/>
          </p:nvPr>
        </p:nvSpPr>
        <p:spPr/>
        <p:txBody>
          <a:bodyPr/>
          <a:lstStyle>
            <a:lvl1pPr>
              <a:defRPr/>
            </a:lvl1pPr>
          </a:lstStyle>
          <a:p>
            <a:pPr>
              <a:defRPr/>
            </a:pPr>
            <a:endParaRPr lang="de-DE" altLang="de-DE"/>
          </a:p>
        </p:txBody>
      </p:sp>
      <p:sp>
        <p:nvSpPr>
          <p:cNvPr id="6" name="Footer Placeholder 5">
            <a:extLst>
              <a:ext uri="{FF2B5EF4-FFF2-40B4-BE49-F238E27FC236}">
                <a16:creationId xmlns:a16="http://schemas.microsoft.com/office/drawing/2014/main" id="{E2733E52-4955-84AC-4DCF-176BD8F78ECA}"/>
              </a:ext>
            </a:extLst>
          </p:cNvPr>
          <p:cNvSpPr>
            <a:spLocks noGrp="1"/>
          </p:cNvSpPr>
          <p:nvPr>
            <p:ph type="ftr" sz="quarter" idx="11"/>
          </p:nvPr>
        </p:nvSpPr>
        <p:spPr/>
        <p:txBody>
          <a:bodyPr/>
          <a:lstStyle>
            <a:lvl1pPr>
              <a:defRPr/>
            </a:lvl1pPr>
          </a:lstStyle>
          <a:p>
            <a:pPr>
              <a:defRPr/>
            </a:pPr>
            <a:r>
              <a:rPr lang="en-US" altLang="de-DE"/>
              <a:t>Fashion DIET</a:t>
            </a:r>
            <a:endParaRPr lang="de-DE" altLang="de-DE"/>
          </a:p>
        </p:txBody>
      </p:sp>
      <p:sp>
        <p:nvSpPr>
          <p:cNvPr id="7" name="Slide Number Placeholder 6">
            <a:extLst>
              <a:ext uri="{FF2B5EF4-FFF2-40B4-BE49-F238E27FC236}">
                <a16:creationId xmlns:a16="http://schemas.microsoft.com/office/drawing/2014/main" id="{FD42C6EE-4850-84F9-6A0E-F8AFA7066E9A}"/>
              </a:ext>
            </a:extLst>
          </p:cNvPr>
          <p:cNvSpPr>
            <a:spLocks noGrp="1"/>
          </p:cNvSpPr>
          <p:nvPr>
            <p:ph type="sldNum" sz="quarter" idx="12"/>
          </p:nvPr>
        </p:nvSpPr>
        <p:spPr/>
        <p:txBody>
          <a:bodyPr/>
          <a:lstStyle>
            <a:lvl1pPr>
              <a:defRPr smtClean="0"/>
            </a:lvl1pPr>
          </a:lstStyle>
          <a:p>
            <a:pPr>
              <a:defRPr/>
            </a:pPr>
            <a:fld id="{CCA77A4E-DEA6-AF46-96BF-B075EEBA435F}" type="slidenum">
              <a:rPr lang="de-DE" altLang="de-DE"/>
              <a:pPr>
                <a:defRPr/>
              </a:pPr>
              <a:t>‹Nr.›</a:t>
            </a:fld>
            <a:endParaRPr lang="de-DE" altLang="de-DE"/>
          </a:p>
        </p:txBody>
      </p:sp>
    </p:spTree>
    <p:extLst>
      <p:ext uri="{BB962C8B-B14F-4D97-AF65-F5344CB8AC3E}">
        <p14:creationId xmlns:p14="http://schemas.microsoft.com/office/powerpoint/2010/main" val="113326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9C2651E-A738-63A5-0FC1-97A9E632A7D8}"/>
              </a:ext>
            </a:extLst>
          </p:cNvPr>
          <p:cNvSpPr>
            <a:spLocks noGrp="1" noChangeArrowheads="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Mastertitelformat bearbeiten</a:t>
            </a:r>
            <a:endParaRPr lang="en-US" altLang="de-DE"/>
          </a:p>
        </p:txBody>
      </p:sp>
      <p:sp>
        <p:nvSpPr>
          <p:cNvPr id="1027" name="Text Placeholder 2">
            <a:extLst>
              <a:ext uri="{FF2B5EF4-FFF2-40B4-BE49-F238E27FC236}">
                <a16:creationId xmlns:a16="http://schemas.microsoft.com/office/drawing/2014/main" id="{9F0A974C-2F5E-DD53-D128-95CDFC15569E}"/>
              </a:ext>
            </a:extLst>
          </p:cNvPr>
          <p:cNvSpPr>
            <a:spLocks noGrp="1" noChangeArrowheads="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Mastertextformat bearbeiten
Zweite Ebene
Dritte Ebene
Vierte Ebene
Fünfte Ebene</a:t>
            </a:r>
            <a:endParaRPr lang="en-US" altLang="de-DE"/>
          </a:p>
        </p:txBody>
      </p:sp>
      <p:sp>
        <p:nvSpPr>
          <p:cNvPr id="4" name="Date Placeholder 3">
            <a:extLst>
              <a:ext uri="{FF2B5EF4-FFF2-40B4-BE49-F238E27FC236}">
                <a16:creationId xmlns:a16="http://schemas.microsoft.com/office/drawing/2014/main" id="{63F6E26C-8A3A-3542-D0D8-93EE4A82C3A4}"/>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r>
              <a:rPr lang="de-DE" altLang="de-DE"/>
              <a:t>Nr.</a:t>
            </a:r>
          </a:p>
        </p:txBody>
      </p:sp>
      <p:sp>
        <p:nvSpPr>
          <p:cNvPr id="5" name="Footer Placeholder 4">
            <a:extLst>
              <a:ext uri="{FF2B5EF4-FFF2-40B4-BE49-F238E27FC236}">
                <a16:creationId xmlns:a16="http://schemas.microsoft.com/office/drawing/2014/main" id="{43A34493-375B-13FA-F26B-5C293CBEAA62}"/>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r>
              <a:rPr lang="en-US" altLang="de-DE"/>
              <a:t>Fashion DIET</a:t>
            </a:r>
            <a:endParaRPr lang="de-DE" altLang="de-DE"/>
          </a:p>
        </p:txBody>
      </p:sp>
      <p:sp>
        <p:nvSpPr>
          <p:cNvPr id="6" name="Slide Number Placeholder 5">
            <a:extLst>
              <a:ext uri="{FF2B5EF4-FFF2-40B4-BE49-F238E27FC236}">
                <a16:creationId xmlns:a16="http://schemas.microsoft.com/office/drawing/2014/main" id="{63A7B30A-11EC-14E2-AC2A-0284CB6245E3}"/>
              </a:ext>
            </a:extLst>
          </p:cNvPr>
          <p:cNvSpPr>
            <a:spLocks noGrp="1"/>
          </p:cNvSpPr>
          <p:nvPr>
            <p:ph type="sldNum" sz="quarter" idx="4"/>
          </p:nvPr>
        </p:nvSpPr>
        <p:spPr>
          <a:xfrm>
            <a:off x="5003800" y="4773613"/>
            <a:ext cx="2057400" cy="274637"/>
          </a:xfrm>
          <a:prstGeom prst="rect">
            <a:avLst/>
          </a:prstGeom>
        </p:spPr>
        <p:txBody>
          <a:bodyPr vert="horz" wrap="square" lIns="91440" tIns="45720" rIns="91440" bIns="45720" numCol="1" anchor="ctr" anchorCtr="0" compatLnSpc="1">
            <a:prstTxWarp prst="textNoShape">
              <a:avLst/>
            </a:prstTxWarp>
          </a:bodyPr>
          <a:lstStyle>
            <a:lvl1pPr algn="r">
              <a:defRPr sz="900" smtClean="0">
                <a:solidFill>
                  <a:srgbClr val="898989"/>
                </a:solidFill>
              </a:defRPr>
            </a:lvl1pPr>
          </a:lstStyle>
          <a:p>
            <a:pPr>
              <a:defRPr/>
            </a:pPr>
            <a:fld id="{B03CD4FB-F765-E748-8BDD-FBC57706B817}" type="slidenum">
              <a:rPr lang="en-US" altLang="de-DE"/>
              <a:pPr>
                <a:defRPr/>
              </a:pPr>
              <a:t>‹Nr.›</a:t>
            </a:fld>
            <a:endParaRPr lang="en-US" altLang="de-DE"/>
          </a:p>
        </p:txBody>
      </p:sp>
      <p:pic>
        <p:nvPicPr>
          <p:cNvPr id="1031" name="Grafik 3">
            <a:extLst>
              <a:ext uri="{FF2B5EF4-FFF2-40B4-BE49-F238E27FC236}">
                <a16:creationId xmlns:a16="http://schemas.microsoft.com/office/drawing/2014/main" id="{E04FBB6C-06AE-DEC4-88C5-3D3484519D63}"/>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281988" y="87313"/>
            <a:ext cx="73818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2" name="Gruppieren 5">
            <a:extLst>
              <a:ext uri="{FF2B5EF4-FFF2-40B4-BE49-F238E27FC236}">
                <a16:creationId xmlns:a16="http://schemas.microsoft.com/office/drawing/2014/main" id="{B19E3D1F-F6CB-68D4-7417-6AC1C786891C}"/>
              </a:ext>
            </a:extLst>
          </p:cNvPr>
          <p:cNvGrpSpPr>
            <a:grpSpLocks/>
          </p:cNvGrpSpPr>
          <p:nvPr userDrawn="1"/>
        </p:nvGrpSpPr>
        <p:grpSpPr bwMode="auto">
          <a:xfrm>
            <a:off x="0" y="0"/>
            <a:ext cx="107950" cy="5143500"/>
            <a:chOff x="0" y="0"/>
            <a:chExt cx="251520" cy="5893145"/>
          </a:xfrm>
        </p:grpSpPr>
        <p:sp>
          <p:nvSpPr>
            <p:cNvPr id="10" name="Rechteck 9">
              <a:extLst>
                <a:ext uri="{FF2B5EF4-FFF2-40B4-BE49-F238E27FC236}">
                  <a16:creationId xmlns:a16="http://schemas.microsoft.com/office/drawing/2014/main" id="{9A380EF4-2B23-1EF9-8481-F8156333C1B0}"/>
                </a:ext>
              </a:extLst>
            </p:cNvPr>
            <p:cNvSpPr/>
            <p:nvPr userDrawn="1"/>
          </p:nvSpPr>
          <p:spPr>
            <a:xfrm>
              <a:off x="0" y="0"/>
              <a:ext cx="251520" cy="1178629"/>
            </a:xfrm>
            <a:prstGeom prst="rect">
              <a:avLst/>
            </a:prstGeom>
            <a:solidFill>
              <a:srgbClr val="4952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1" name="Rechteck 10">
              <a:extLst>
                <a:ext uri="{FF2B5EF4-FFF2-40B4-BE49-F238E27FC236}">
                  <a16:creationId xmlns:a16="http://schemas.microsoft.com/office/drawing/2014/main" id="{8D97B0E6-2E5D-90BB-4B1D-F4816AE29E5E}"/>
                </a:ext>
              </a:extLst>
            </p:cNvPr>
            <p:cNvSpPr/>
            <p:nvPr userDrawn="1"/>
          </p:nvSpPr>
          <p:spPr>
            <a:xfrm>
              <a:off x="0" y="1178629"/>
              <a:ext cx="251520" cy="1178629"/>
            </a:xfrm>
            <a:prstGeom prst="rect">
              <a:avLst/>
            </a:prstGeom>
            <a:solidFill>
              <a:srgbClr val="FC300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2" name="Rechteck 11">
              <a:extLst>
                <a:ext uri="{FF2B5EF4-FFF2-40B4-BE49-F238E27FC236}">
                  <a16:creationId xmlns:a16="http://schemas.microsoft.com/office/drawing/2014/main" id="{FFBF5EF1-FC0B-4B53-755C-55502BB81A37}"/>
                </a:ext>
              </a:extLst>
            </p:cNvPr>
            <p:cNvSpPr/>
            <p:nvPr userDrawn="1"/>
          </p:nvSpPr>
          <p:spPr>
            <a:xfrm>
              <a:off x="0" y="2357258"/>
              <a:ext cx="251520" cy="1178629"/>
            </a:xfrm>
            <a:prstGeom prst="rect">
              <a:avLst/>
            </a:prstGeom>
            <a:solidFill>
              <a:srgbClr val="FFFB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3" name="Rechteck 12">
              <a:extLst>
                <a:ext uri="{FF2B5EF4-FFF2-40B4-BE49-F238E27FC236}">
                  <a16:creationId xmlns:a16="http://schemas.microsoft.com/office/drawing/2014/main" id="{D4428EEC-2BDD-4A31-72B9-57D590142C40}"/>
                </a:ext>
              </a:extLst>
            </p:cNvPr>
            <p:cNvSpPr/>
            <p:nvPr userDrawn="1"/>
          </p:nvSpPr>
          <p:spPr>
            <a:xfrm>
              <a:off x="0" y="3535887"/>
              <a:ext cx="251520" cy="1178629"/>
            </a:xfrm>
            <a:prstGeom prst="rect">
              <a:avLst/>
            </a:prstGeom>
            <a:solidFill>
              <a:srgbClr val="0BAA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4" name="Rechteck 13">
              <a:extLst>
                <a:ext uri="{FF2B5EF4-FFF2-40B4-BE49-F238E27FC236}">
                  <a16:creationId xmlns:a16="http://schemas.microsoft.com/office/drawing/2014/main" id="{53E52534-DB86-2B68-A6CA-379847782378}"/>
                </a:ext>
              </a:extLst>
            </p:cNvPr>
            <p:cNvSpPr/>
            <p:nvPr userDrawn="1"/>
          </p:nvSpPr>
          <p:spPr>
            <a:xfrm>
              <a:off x="0" y="4714516"/>
              <a:ext cx="251520" cy="117862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grpSp>
      <p:pic>
        <p:nvPicPr>
          <p:cNvPr id="1033" name="Grafik 7">
            <a:extLst>
              <a:ext uri="{FF2B5EF4-FFF2-40B4-BE49-F238E27FC236}">
                <a16:creationId xmlns:a16="http://schemas.microsoft.com/office/drawing/2014/main" id="{DD2CFA26-67FB-4BD1-7178-F8BB6F6AD9AC}"/>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418388" y="4737100"/>
            <a:ext cx="1670050"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656" r:id="rId1"/>
    <p:sldLayoutId id="2147485657" r:id="rId2"/>
    <p:sldLayoutId id="2147485658" r:id="rId3"/>
    <p:sldLayoutId id="2147485659" r:id="rId4"/>
    <p:sldLayoutId id="2147485660" r:id="rId5"/>
    <p:sldLayoutId id="2147485661" r:id="rId6"/>
    <p:sldLayoutId id="2147485662" r:id="rId7"/>
    <p:sldLayoutId id="2147485663" r:id="rId8"/>
    <p:sldLayoutId id="2147485664" r:id="rId9"/>
    <p:sldLayoutId id="2147485665" r:id="rId10"/>
    <p:sldLayoutId id="2147485666" r:id="rId11"/>
  </p:sldLayoutIdLst>
  <p:hf hd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image" Target="../media/image22.svg"/><Relationship Id="rId5" Type="http://schemas.openxmlformats.org/officeDocument/2006/relationships/diagramQuickStyle" Target="../diagrams/quickStyle3.xml"/><Relationship Id="rId10" Type="http://schemas.openxmlformats.org/officeDocument/2006/relationships/image" Target="../media/image21.png"/><Relationship Id="rId4" Type="http://schemas.openxmlformats.org/officeDocument/2006/relationships/diagramLayout" Target="../diagrams/layout3.xml"/><Relationship Id="rId9" Type="http://schemas.openxmlformats.org/officeDocument/2006/relationships/image" Target="../media/image20.sv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41.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el 1">
            <a:extLst>
              <a:ext uri="{FF2B5EF4-FFF2-40B4-BE49-F238E27FC236}">
                <a16:creationId xmlns:a16="http://schemas.microsoft.com/office/drawing/2014/main" id="{27AB0917-8DD4-33FE-79FE-58A321EC0F8D}"/>
              </a:ext>
            </a:extLst>
          </p:cNvPr>
          <p:cNvSpPr>
            <a:spLocks noGrp="1" noChangeArrowheads="1"/>
          </p:cNvSpPr>
          <p:nvPr>
            <p:ph type="title"/>
          </p:nvPr>
        </p:nvSpPr>
        <p:spPr>
          <a:xfrm>
            <a:off x="1187624" y="1203598"/>
            <a:ext cx="6943725" cy="1633452"/>
          </a:xfrm>
        </p:spPr>
        <p:txBody>
          <a:bodyPr/>
          <a:lstStyle/>
          <a:p>
            <a:pPr algn="ctr"/>
            <a:r>
              <a:rPr lang="en-GB" altLang="de-DE" sz="2400" dirty="0">
                <a:latin typeface="Verdana" panose="020B0604030504040204" pitchFamily="34" charset="0"/>
              </a:rPr>
              <a:t>Summary, Reflections and Outlook</a:t>
            </a:r>
            <a:br>
              <a:rPr lang="en-GB" altLang="de-DE" sz="2400" dirty="0">
                <a:latin typeface="Verdana" panose="020B0604030504040204" pitchFamily="34" charset="0"/>
              </a:rPr>
            </a:br>
            <a:br>
              <a:rPr lang="en-GB" altLang="de-DE" sz="2400" dirty="0">
                <a:latin typeface="Verdana" panose="020B0604030504040204" pitchFamily="34" charset="0"/>
              </a:rPr>
            </a:br>
            <a:r>
              <a:rPr lang="en-GB" altLang="de-DE" sz="2400" dirty="0">
                <a:latin typeface="Verdana" panose="020B0604030504040204" pitchFamily="34" charset="0"/>
              </a:rPr>
              <a:t>Part 1: Didactic and Methodological Implementation</a:t>
            </a:r>
            <a:endParaRPr lang="de-DE" altLang="de-DE" sz="2400" dirty="0">
              <a:latin typeface="Verdana" panose="020B0604030504040204" pitchFamily="34" charset="0"/>
            </a:endParaRPr>
          </a:p>
        </p:txBody>
      </p:sp>
      <p:pic>
        <p:nvPicPr>
          <p:cNvPr id="14338" name="Grafik 7">
            <a:extLst>
              <a:ext uri="{FF2B5EF4-FFF2-40B4-BE49-F238E27FC236}">
                <a16:creationId xmlns:a16="http://schemas.microsoft.com/office/drawing/2014/main" id="{D2ABD92A-71B8-AF87-04FD-E3A1FE12587E}"/>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65888" y="3514725"/>
            <a:ext cx="10922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Grafik 8">
            <a:extLst>
              <a:ext uri="{FF2B5EF4-FFF2-40B4-BE49-F238E27FC236}">
                <a16:creationId xmlns:a16="http://schemas.microsoft.com/office/drawing/2014/main" id="{B65EED2E-5959-0FF6-3B2B-854D36D405FC}"/>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16088" y="3514725"/>
            <a:ext cx="10795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Grafik 1">
            <a:extLst>
              <a:ext uri="{FF2B5EF4-FFF2-40B4-BE49-F238E27FC236}">
                <a16:creationId xmlns:a16="http://schemas.microsoft.com/office/drawing/2014/main" id="{A1C69441-F8E3-14CF-AB5E-CB6DA770DB52}"/>
              </a:ext>
            </a:extLst>
          </p:cNvPr>
          <p:cNvPicPr>
            <a:picLocks noChangeAspect="1"/>
          </p:cNvPicPr>
          <p:nvPr/>
        </p:nvPicPr>
        <p:blipFill>
          <a:blip r:embed="rId5">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5192713" y="3432175"/>
            <a:ext cx="917575" cy="12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Grafik 1">
            <a:extLst>
              <a:ext uri="{FF2B5EF4-FFF2-40B4-BE49-F238E27FC236}">
                <a16:creationId xmlns:a16="http://schemas.microsoft.com/office/drawing/2014/main" id="{BD4C77D5-A4F8-8130-B1B1-3F2AC3165F77}"/>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28975" y="3860800"/>
            <a:ext cx="15319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378E28-68F6-F8C4-E299-A9593754D1E1}"/>
              </a:ext>
            </a:extLst>
          </p:cNvPr>
          <p:cNvSpPr>
            <a:spLocks noGrp="1"/>
          </p:cNvSpPr>
          <p:nvPr>
            <p:ph type="title"/>
          </p:nvPr>
        </p:nvSpPr>
        <p:spPr/>
        <p:txBody>
          <a:bodyPr/>
          <a:lstStyle/>
          <a:p>
            <a:r>
              <a:rPr lang="en-GB" dirty="0"/>
              <a:t>Reflections on 3</a:t>
            </a:r>
            <a:r>
              <a:rPr lang="en-GB" baseline="30000" dirty="0"/>
              <a:t>rd</a:t>
            </a:r>
            <a:r>
              <a:rPr lang="en-GB" dirty="0"/>
              <a:t> Lecture</a:t>
            </a:r>
          </a:p>
        </p:txBody>
      </p:sp>
      <p:sp>
        <p:nvSpPr>
          <p:cNvPr id="4" name="Fußzeilenplatzhalter 3">
            <a:extLst>
              <a:ext uri="{FF2B5EF4-FFF2-40B4-BE49-F238E27FC236}">
                <a16:creationId xmlns:a16="http://schemas.microsoft.com/office/drawing/2014/main" id="{E31E0C04-C533-7163-6715-844C3C556A47}"/>
              </a:ext>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a:ext uri="{FF2B5EF4-FFF2-40B4-BE49-F238E27FC236}">
                <a16:creationId xmlns:a16="http://schemas.microsoft.com/office/drawing/2014/main" id="{B363AD9F-99C8-E550-89C7-CC41784FEB22}"/>
              </a:ext>
            </a:extLst>
          </p:cNvPr>
          <p:cNvSpPr>
            <a:spLocks noGrp="1"/>
          </p:cNvSpPr>
          <p:nvPr>
            <p:ph type="sldNum" sz="quarter" idx="12"/>
          </p:nvPr>
        </p:nvSpPr>
        <p:spPr/>
        <p:txBody>
          <a:bodyPr/>
          <a:lstStyle/>
          <a:p>
            <a:pPr>
              <a:defRPr/>
            </a:pPr>
            <a:fld id="{4D0F6B73-5147-FC40-8374-9DD4EA2EE955}" type="slidenum">
              <a:rPr lang="de-DE" altLang="de-DE" smtClean="0"/>
              <a:pPr>
                <a:defRPr/>
              </a:pPr>
              <a:t>10</a:t>
            </a:fld>
            <a:endParaRPr lang="de-DE" altLang="de-DE"/>
          </a:p>
        </p:txBody>
      </p:sp>
      <p:sp>
        <p:nvSpPr>
          <p:cNvPr id="8" name="Google Shape;771;p46">
            <a:extLst>
              <a:ext uri="{FF2B5EF4-FFF2-40B4-BE49-F238E27FC236}">
                <a16:creationId xmlns:a16="http://schemas.microsoft.com/office/drawing/2014/main" id="{0098A42F-C952-CE4E-6518-3B99DF05E4E5}"/>
              </a:ext>
            </a:extLst>
          </p:cNvPr>
          <p:cNvSpPr txBox="1">
            <a:spLocks noGrp="1"/>
          </p:cNvSpPr>
          <p:nvPr>
            <p:ph idx="1"/>
          </p:nvPr>
        </p:nvSpPr>
        <p:spPr>
          <a:xfrm>
            <a:off x="628650" y="1370013"/>
            <a:ext cx="7886700" cy="1921817"/>
          </a:xfrm>
          <a:prstGeom prst="rect">
            <a:avLst/>
          </a:prstGeom>
          <a:noFill/>
          <a:ln>
            <a:noFill/>
          </a:ln>
        </p:spPr>
        <p:txBody>
          <a:bodyPr spcFirstLastPara="1" wrap="square" lIns="91425" tIns="45700" rIns="91425" bIns="45700" anchor="t" anchorCtr="0">
            <a:noAutofit/>
          </a:bodyPr>
          <a:lstStyle/>
          <a:p>
            <a:pPr>
              <a:spcBef>
                <a:spcPts val="0"/>
              </a:spcBef>
              <a:spcAft>
                <a:spcPts val="0"/>
              </a:spcAft>
              <a:buClr>
                <a:schemeClr val="dk1"/>
              </a:buClr>
              <a:buSzPts val="2400"/>
            </a:pPr>
            <a:r>
              <a:rPr lang="en-GB" sz="1800" dirty="0"/>
              <a:t>According to Huber (2009, p. 16), the mere application of research-based learning does not ensure that these effects will occur as much as any other form of teaching because that depends on the design.</a:t>
            </a:r>
          </a:p>
          <a:p>
            <a:pPr>
              <a:spcBef>
                <a:spcPts val="0"/>
              </a:spcBef>
              <a:spcAft>
                <a:spcPts val="0"/>
              </a:spcAft>
              <a:buClr>
                <a:schemeClr val="dk1"/>
              </a:buClr>
              <a:buSzPts val="2400"/>
            </a:pPr>
            <a:endParaRPr lang="en-GB" sz="1800" dirty="0"/>
          </a:p>
          <a:p>
            <a:pPr marL="171450" lvl="0" indent="-171450" algn="l" rtl="0">
              <a:lnSpc>
                <a:spcPct val="90000"/>
              </a:lnSpc>
              <a:spcBef>
                <a:spcPts val="0"/>
              </a:spcBef>
              <a:spcAft>
                <a:spcPts val="0"/>
              </a:spcAft>
              <a:buClr>
                <a:schemeClr val="dk1"/>
              </a:buClr>
              <a:buSzPts val="2400"/>
              <a:buChar char="•"/>
            </a:pPr>
            <a:r>
              <a:rPr lang="en-GB" sz="1800" dirty="0"/>
              <a:t>However, based on relevant problems, research-based learning represents a valuable didactic-methodological approach to develop motivation, subject identity and interdisciplinary competences.</a:t>
            </a:r>
          </a:p>
          <a:p>
            <a:r>
              <a:rPr lang="en-US" sz="1800" dirty="0"/>
              <a:t>Through research-orientation in teaching, students can join courses or projects involving current research, actively participate in them and grow on an inter- and transdisciplinary level.</a:t>
            </a:r>
          </a:p>
          <a:p>
            <a:r>
              <a:rPr lang="en-US" sz="1800" dirty="0"/>
              <a:t>They can learn about and discuss current research (research-led learning),  acquire specific research skills (research-oriented learning) and conduct research projects (research-based learning).</a:t>
            </a:r>
          </a:p>
          <a:p>
            <a:pPr marL="171450" lvl="0" indent="-171450" algn="l" rtl="0">
              <a:lnSpc>
                <a:spcPct val="90000"/>
              </a:lnSpc>
              <a:spcBef>
                <a:spcPts val="0"/>
              </a:spcBef>
              <a:spcAft>
                <a:spcPts val="0"/>
              </a:spcAft>
              <a:buClr>
                <a:schemeClr val="dk1"/>
              </a:buClr>
              <a:buSzPts val="2400"/>
              <a:buChar char="•"/>
            </a:pPr>
            <a:endParaRPr lang="en-GB" sz="1800" dirty="0"/>
          </a:p>
        </p:txBody>
      </p:sp>
    </p:spTree>
    <p:extLst>
      <p:ext uri="{BB962C8B-B14F-4D97-AF65-F5344CB8AC3E}">
        <p14:creationId xmlns:p14="http://schemas.microsoft.com/office/powerpoint/2010/main" val="21741752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C73768EA-4AB0-ED19-215E-BC63681140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2800" y="3096424"/>
            <a:ext cx="5291186" cy="1759319"/>
          </a:xfrm>
          <a:prstGeom prst="rect">
            <a:avLst/>
          </a:prstGeom>
        </p:spPr>
      </p:pic>
      <p:sp>
        <p:nvSpPr>
          <p:cNvPr id="2" name="Titel 1">
            <a:extLst>
              <a:ext uri="{FF2B5EF4-FFF2-40B4-BE49-F238E27FC236}">
                <a16:creationId xmlns:a16="http://schemas.microsoft.com/office/drawing/2014/main" id="{88138BB3-3D84-D8E9-12CF-F72D2E65033C}"/>
              </a:ext>
            </a:extLst>
          </p:cNvPr>
          <p:cNvSpPr>
            <a:spLocks noGrp="1"/>
          </p:cNvSpPr>
          <p:nvPr>
            <p:ph type="title"/>
          </p:nvPr>
        </p:nvSpPr>
        <p:spPr/>
        <p:txBody>
          <a:bodyPr/>
          <a:lstStyle/>
          <a:p>
            <a:r>
              <a:rPr lang="en-GB" dirty="0"/>
              <a:t>4</a:t>
            </a:r>
            <a:r>
              <a:rPr lang="en-GB" baseline="30000" dirty="0"/>
              <a:t>th</a:t>
            </a:r>
            <a:r>
              <a:rPr lang="en-GB" dirty="0"/>
              <a:t> Lecture </a:t>
            </a:r>
          </a:p>
        </p:txBody>
      </p:sp>
      <p:sp>
        <p:nvSpPr>
          <p:cNvPr id="3" name="Inhaltsplatzhalter 2">
            <a:extLst>
              <a:ext uri="{FF2B5EF4-FFF2-40B4-BE49-F238E27FC236}">
                <a16:creationId xmlns:a16="http://schemas.microsoft.com/office/drawing/2014/main" id="{8ACE92A3-D45C-FAC3-F1CE-FE4AD8A4A180}"/>
              </a:ext>
            </a:extLst>
          </p:cNvPr>
          <p:cNvSpPr>
            <a:spLocks noGrp="1"/>
          </p:cNvSpPr>
          <p:nvPr>
            <p:ph idx="1"/>
          </p:nvPr>
        </p:nvSpPr>
        <p:spPr>
          <a:xfrm>
            <a:off x="628650" y="1097410"/>
            <a:ext cx="7687766" cy="2353865"/>
          </a:xfrm>
        </p:spPr>
        <p:txBody>
          <a:bodyPr/>
          <a:lstStyle/>
          <a:p>
            <a:r>
              <a:rPr lang="en-GB" sz="1600" dirty="0">
                <a:latin typeface="Calibri" panose="020F0502020204030204" pitchFamily="34" charset="0"/>
                <a:ea typeface="Times New Roman" panose="02020603050405020304" pitchFamily="18" charset="0"/>
              </a:rPr>
              <a:t>L</a:t>
            </a:r>
            <a:r>
              <a:rPr lang="en-GB" sz="1600" dirty="0">
                <a:effectLst/>
                <a:latin typeface="Calibri" panose="020F0502020204030204" pitchFamily="34" charset="0"/>
                <a:ea typeface="Times New Roman" panose="02020603050405020304" pitchFamily="18" charset="0"/>
              </a:rPr>
              <a:t>ecture on “</a:t>
            </a:r>
            <a:r>
              <a:rPr lang="en-GB" sz="1600" dirty="0">
                <a:effectLst/>
                <a:ea typeface="Arial" panose="020B0604020202020204" pitchFamily="34" charset="0"/>
              </a:rPr>
              <a:t>Design Thin</a:t>
            </a:r>
            <a:r>
              <a:rPr lang="en-GB" sz="1600" dirty="0"/>
              <a:t>king - a Suitable Method for Implementing Education for Sustainable Development (ESD) in Textile Education”.</a:t>
            </a:r>
          </a:p>
          <a:p>
            <a:r>
              <a:rPr lang="en-GB" altLang="de-DE" sz="1600" dirty="0"/>
              <a:t>Creativity, problem-solving skills and collaborative working are key competencies to manage the challenges of the 21</a:t>
            </a:r>
            <a:r>
              <a:rPr lang="en-GB" altLang="de-DE" sz="1600" baseline="30000" dirty="0"/>
              <a:t>st</a:t>
            </a:r>
            <a:r>
              <a:rPr lang="en-GB" altLang="de-DE" sz="1600" dirty="0"/>
              <a:t> century.</a:t>
            </a:r>
          </a:p>
          <a:p>
            <a:r>
              <a:rPr lang="en-GB" sz="1600" dirty="0"/>
              <a:t>Design Thinking is an approach used for practical and creative problem-solving. It is based heavily on the methods and processes that designers use (hence the name), but it has actually evolved from a range of different fields—including architecture, engineering and business. Design Thinking can also be applied to any field; it does not necessarily have to be design-specific.</a:t>
            </a:r>
          </a:p>
        </p:txBody>
      </p:sp>
      <p:sp>
        <p:nvSpPr>
          <p:cNvPr id="4" name="Fußzeilenplatzhalter 3">
            <a:extLst>
              <a:ext uri="{FF2B5EF4-FFF2-40B4-BE49-F238E27FC236}">
                <a16:creationId xmlns:a16="http://schemas.microsoft.com/office/drawing/2014/main" id="{2C0AFEC3-02CC-2AF1-55ED-ADA905BB51D8}"/>
              </a:ext>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a:ext uri="{FF2B5EF4-FFF2-40B4-BE49-F238E27FC236}">
                <a16:creationId xmlns:a16="http://schemas.microsoft.com/office/drawing/2014/main" id="{0B84BE00-03C7-0C8F-2A1D-D583EA1F17E8}"/>
              </a:ext>
            </a:extLst>
          </p:cNvPr>
          <p:cNvSpPr>
            <a:spLocks noGrp="1"/>
          </p:cNvSpPr>
          <p:nvPr>
            <p:ph type="sldNum" sz="quarter" idx="12"/>
          </p:nvPr>
        </p:nvSpPr>
        <p:spPr/>
        <p:txBody>
          <a:bodyPr/>
          <a:lstStyle/>
          <a:p>
            <a:pPr>
              <a:defRPr/>
            </a:pPr>
            <a:fld id="{4D0F6B73-5147-FC40-8374-9DD4EA2EE955}" type="slidenum">
              <a:rPr lang="de-DE" altLang="de-DE" smtClean="0"/>
              <a:pPr>
                <a:defRPr/>
              </a:pPr>
              <a:t>11</a:t>
            </a:fld>
            <a:endParaRPr lang="de-DE" altLang="de-DE"/>
          </a:p>
        </p:txBody>
      </p:sp>
      <p:sp>
        <p:nvSpPr>
          <p:cNvPr id="6" name="Textfeld 1">
            <a:extLst>
              <a:ext uri="{FF2B5EF4-FFF2-40B4-BE49-F238E27FC236}">
                <a16:creationId xmlns:a16="http://schemas.microsoft.com/office/drawing/2014/main" id="{F6192A3D-52C3-BBC4-6950-BD4F56F4EB7A}"/>
              </a:ext>
            </a:extLst>
          </p:cNvPr>
          <p:cNvSpPr txBox="1">
            <a:spLocks noChangeArrowheads="1"/>
          </p:cNvSpPr>
          <p:nvPr/>
        </p:nvSpPr>
        <p:spPr bwMode="auto">
          <a:xfrm>
            <a:off x="6804248" y="4442993"/>
            <a:ext cx="26638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de-DE" altLang="de-DE" sz="1200" dirty="0">
                <a:latin typeface="+mn-lt"/>
              </a:rPr>
              <a:t>© </a:t>
            </a:r>
            <a:r>
              <a:rPr lang="de-DE" altLang="de-DE" sz="1200" dirty="0" err="1">
                <a:latin typeface="+mn-lt"/>
              </a:rPr>
              <a:t>Adapted</a:t>
            </a:r>
            <a:r>
              <a:rPr lang="de-DE" altLang="de-DE" sz="1200" dirty="0">
                <a:latin typeface="+mn-lt"/>
              </a:rPr>
              <a:t> </a:t>
            </a:r>
            <a:r>
              <a:rPr lang="de-DE" altLang="de-DE" sz="1200" dirty="0" err="1">
                <a:latin typeface="+mn-lt"/>
              </a:rPr>
              <a:t>from</a:t>
            </a:r>
            <a:r>
              <a:rPr lang="de-DE" altLang="de-DE" sz="1200" dirty="0">
                <a:latin typeface="+mn-lt"/>
              </a:rPr>
              <a:t> HPI Academy</a:t>
            </a:r>
          </a:p>
        </p:txBody>
      </p:sp>
    </p:spTree>
    <p:extLst>
      <p:ext uri="{BB962C8B-B14F-4D97-AF65-F5344CB8AC3E}">
        <p14:creationId xmlns:p14="http://schemas.microsoft.com/office/powerpoint/2010/main" val="15425385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BA17CC-2C2A-11DF-C12B-BDDAE7CCFE6C}"/>
              </a:ext>
            </a:extLst>
          </p:cNvPr>
          <p:cNvSpPr>
            <a:spLocks noGrp="1"/>
          </p:cNvSpPr>
          <p:nvPr>
            <p:ph type="title"/>
          </p:nvPr>
        </p:nvSpPr>
        <p:spPr/>
        <p:txBody>
          <a:bodyPr/>
          <a:lstStyle/>
          <a:p>
            <a:r>
              <a:rPr lang="en-GB" dirty="0"/>
              <a:t>Reflections on 4</a:t>
            </a:r>
            <a:r>
              <a:rPr lang="en-GB" baseline="30000" dirty="0"/>
              <a:t>th</a:t>
            </a:r>
            <a:r>
              <a:rPr lang="en-GB" dirty="0"/>
              <a:t> Lecture</a:t>
            </a:r>
          </a:p>
        </p:txBody>
      </p:sp>
      <p:sp>
        <p:nvSpPr>
          <p:cNvPr id="4" name="Fußzeilenplatzhalter 3">
            <a:extLst>
              <a:ext uri="{FF2B5EF4-FFF2-40B4-BE49-F238E27FC236}">
                <a16:creationId xmlns:a16="http://schemas.microsoft.com/office/drawing/2014/main" id="{D42B0CBF-C70A-1AF0-5A57-54BF21D3A523}"/>
              </a:ext>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a:ext uri="{FF2B5EF4-FFF2-40B4-BE49-F238E27FC236}">
                <a16:creationId xmlns:a16="http://schemas.microsoft.com/office/drawing/2014/main" id="{78C48A96-7619-21B9-9579-CD5E88A07BC1}"/>
              </a:ext>
            </a:extLst>
          </p:cNvPr>
          <p:cNvSpPr>
            <a:spLocks noGrp="1"/>
          </p:cNvSpPr>
          <p:nvPr>
            <p:ph type="sldNum" sz="quarter" idx="12"/>
          </p:nvPr>
        </p:nvSpPr>
        <p:spPr/>
        <p:txBody>
          <a:bodyPr/>
          <a:lstStyle/>
          <a:p>
            <a:pPr>
              <a:defRPr/>
            </a:pPr>
            <a:fld id="{4D0F6B73-5147-FC40-8374-9DD4EA2EE955}" type="slidenum">
              <a:rPr lang="de-DE" altLang="de-DE" smtClean="0"/>
              <a:pPr>
                <a:defRPr/>
              </a:pPr>
              <a:t>12</a:t>
            </a:fld>
            <a:endParaRPr lang="de-DE" altLang="de-DE"/>
          </a:p>
        </p:txBody>
      </p:sp>
      <p:sp>
        <p:nvSpPr>
          <p:cNvPr id="10" name="Inhaltsplatzhalter 2">
            <a:extLst>
              <a:ext uri="{FF2B5EF4-FFF2-40B4-BE49-F238E27FC236}">
                <a16:creationId xmlns:a16="http://schemas.microsoft.com/office/drawing/2014/main" id="{8DF1B30C-0034-9E9F-C6F5-5B289A996B20}"/>
              </a:ext>
            </a:extLst>
          </p:cNvPr>
          <p:cNvSpPr>
            <a:spLocks noGrp="1"/>
          </p:cNvSpPr>
          <p:nvPr>
            <p:ph idx="1"/>
          </p:nvPr>
        </p:nvSpPr>
        <p:spPr>
          <a:xfrm>
            <a:off x="628650" y="1274763"/>
            <a:ext cx="7886700" cy="2809155"/>
          </a:xfrm>
        </p:spPr>
        <p:txBody>
          <a:bodyPr/>
          <a:lstStyle/>
          <a:p>
            <a:r>
              <a:rPr lang="en-GB" sz="1800" dirty="0"/>
              <a:t>As simple predictions based on linear causal relationships are very rare to solve sustainability issues of the textile and fashion industry, Design Thinking offers a systematic approach to complex problems from all areas of life - including ESD. </a:t>
            </a:r>
          </a:p>
          <a:p>
            <a:r>
              <a:rPr lang="en-GB" sz="1800" dirty="0"/>
              <a:t>Thus, Design Thinking can be a useful method to support didactic concepts such as research-based learning. Additionally, the approach has the potential to foster ESD as a guiding principle in textile education as well as in textile and fashion companies.</a:t>
            </a: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p>
          <a:p>
            <a:r>
              <a:rPr lang="en-GB" sz="1800" dirty="0"/>
              <a:t>As Design Thinking is both an ideology and a process that is about solving complex problems in a very user-centred way, students are encouraged to integrate Design Thinking </a:t>
            </a:r>
            <a:r>
              <a:rPr lang="en-US" altLang="de-DE" sz="1800" dirty="0"/>
              <a:t>into their professional activities/studies</a:t>
            </a:r>
            <a:r>
              <a:rPr lang="en-GB" sz="1800" dirty="0"/>
              <a:t>.</a:t>
            </a:r>
          </a:p>
          <a:p>
            <a:endParaRPr lang="en-GB" sz="1800" dirty="0"/>
          </a:p>
        </p:txBody>
      </p:sp>
    </p:spTree>
    <p:extLst>
      <p:ext uri="{BB962C8B-B14F-4D97-AF65-F5344CB8AC3E}">
        <p14:creationId xmlns:p14="http://schemas.microsoft.com/office/powerpoint/2010/main" val="21421664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0AB1E7-9333-A190-FAC2-BF9D2724A8E7}"/>
              </a:ext>
            </a:extLst>
          </p:cNvPr>
          <p:cNvSpPr>
            <a:spLocks noGrp="1"/>
          </p:cNvSpPr>
          <p:nvPr>
            <p:ph type="title"/>
          </p:nvPr>
        </p:nvSpPr>
        <p:spPr/>
        <p:txBody>
          <a:bodyPr/>
          <a:lstStyle/>
          <a:p>
            <a:r>
              <a:rPr lang="en-GB" dirty="0"/>
              <a:t>5</a:t>
            </a:r>
            <a:r>
              <a:rPr lang="en-GB" baseline="30000" dirty="0"/>
              <a:t>th</a:t>
            </a:r>
            <a:r>
              <a:rPr lang="en-GB" dirty="0"/>
              <a:t> Lecture	</a:t>
            </a:r>
          </a:p>
        </p:txBody>
      </p:sp>
      <p:sp>
        <p:nvSpPr>
          <p:cNvPr id="3" name="Inhaltsplatzhalter 2">
            <a:extLst>
              <a:ext uri="{FF2B5EF4-FFF2-40B4-BE49-F238E27FC236}">
                <a16:creationId xmlns:a16="http://schemas.microsoft.com/office/drawing/2014/main" id="{A69F93EB-E193-F957-6D2E-ECE102F49D08}"/>
              </a:ext>
            </a:extLst>
          </p:cNvPr>
          <p:cNvSpPr>
            <a:spLocks noGrp="1"/>
          </p:cNvSpPr>
          <p:nvPr>
            <p:ph idx="1"/>
          </p:nvPr>
        </p:nvSpPr>
        <p:spPr>
          <a:xfrm>
            <a:off x="628650" y="1203598"/>
            <a:ext cx="3943350" cy="3390900"/>
          </a:xfrm>
        </p:spPr>
        <p:txBody>
          <a:bodyPr/>
          <a:lstStyle/>
          <a:p>
            <a:r>
              <a:rPr lang="en-GB" sz="1600" dirty="0">
                <a:solidFill>
                  <a:srgbClr val="000000"/>
                </a:solidFill>
                <a:latin typeface="Calibri" panose="020F0502020204030204" pitchFamily="34" charset="0"/>
                <a:ea typeface="Times New Roman" panose="02020603050405020304" pitchFamily="18" charset="0"/>
              </a:rPr>
              <a:t>“</a:t>
            </a:r>
            <a:r>
              <a:rPr lang="en-GB" sz="1600" dirty="0">
                <a:solidFill>
                  <a:srgbClr val="000000"/>
                </a:solidFill>
                <a:effectLst/>
                <a:latin typeface="Calibri" panose="020F0502020204030204" pitchFamily="34" charset="0"/>
                <a:ea typeface="Times New Roman" panose="02020603050405020304" pitchFamily="18" charset="0"/>
              </a:rPr>
              <a:t>Sustainability Oriented Consumer </a:t>
            </a:r>
            <a:r>
              <a:rPr lang="en-GB" sz="1600" dirty="0">
                <a:solidFill>
                  <a:srgbClr val="000000"/>
                </a:solidFill>
                <a:latin typeface="Calibri" panose="020F0502020204030204" pitchFamily="34" charset="0"/>
                <a:ea typeface="Times New Roman" panose="02020603050405020304" pitchFamily="18" charset="0"/>
              </a:rPr>
              <a:t>E</a:t>
            </a:r>
            <a:r>
              <a:rPr lang="en-GB" sz="1600" dirty="0">
                <a:solidFill>
                  <a:srgbClr val="000000"/>
                </a:solidFill>
                <a:effectLst/>
                <a:latin typeface="Calibri" panose="020F0502020204030204" pitchFamily="34" charset="0"/>
                <a:ea typeface="Times New Roman" panose="02020603050405020304" pitchFamily="18" charset="0"/>
              </a:rPr>
              <a:t>ducation in Fashion and Textiles” is subject of lecture five.</a:t>
            </a:r>
          </a:p>
          <a:p>
            <a:r>
              <a:rPr lang="en-GB" sz="1600" dirty="0">
                <a:solidFill>
                  <a:srgbClr val="000000"/>
                </a:solidFill>
                <a:effectLst/>
                <a:latin typeface="Calibri" panose="020F0502020204030204" pitchFamily="34" charset="0"/>
                <a:ea typeface="Times New Roman" panose="02020603050405020304" pitchFamily="18" charset="0"/>
              </a:rPr>
              <a:t>The teachin</a:t>
            </a:r>
            <a:r>
              <a:rPr lang="en-GB" sz="1600" dirty="0">
                <a:solidFill>
                  <a:srgbClr val="000000"/>
                </a:solidFill>
                <a:latin typeface="Calibri" panose="020F0502020204030204" pitchFamily="34" charset="0"/>
              </a:rPr>
              <a:t>g </a:t>
            </a:r>
            <a:r>
              <a:rPr lang="en-GB" sz="1600" dirty="0">
                <a:solidFill>
                  <a:srgbClr val="000000"/>
                </a:solidFill>
                <a:effectLst/>
                <a:latin typeface="Calibri" panose="020F0502020204030204" pitchFamily="34" charset="0"/>
                <a:ea typeface="Times New Roman" panose="02020603050405020304" pitchFamily="18" charset="0"/>
              </a:rPr>
              <a:t>unit </a:t>
            </a:r>
            <a:r>
              <a:rPr lang="en-GB" sz="1600" dirty="0">
                <a:solidFill>
                  <a:srgbClr val="000000"/>
                </a:solidFill>
                <a:latin typeface="Calibri" panose="020F0502020204030204" pitchFamily="34" charset="0"/>
              </a:rPr>
              <a:t>links knowledge of the textile and clothing industry and the textile value chain to consumer education and decision-making as a didactical field.</a:t>
            </a:r>
          </a:p>
          <a:p>
            <a:r>
              <a:rPr lang="en-GB" sz="1600" dirty="0">
                <a:solidFill>
                  <a:srgbClr val="000000"/>
                </a:solidFill>
                <a:latin typeface="Calibri" panose="020F0502020204030204" pitchFamily="34" charset="0"/>
              </a:rPr>
              <a:t>It</a:t>
            </a:r>
            <a:r>
              <a:rPr lang="en-GB" sz="1600" dirty="0"/>
              <a:t> </a:t>
            </a:r>
            <a:r>
              <a:rPr lang="en-GB" sz="1600" dirty="0">
                <a:solidFill>
                  <a:srgbClr val="000000"/>
                </a:solidFill>
                <a:effectLst/>
                <a:latin typeface="Calibri" panose="020F0502020204030204" pitchFamily="34" charset="0"/>
                <a:ea typeface="Times New Roman" panose="02020603050405020304" pitchFamily="18" charset="0"/>
              </a:rPr>
              <a:t>acquaints participants with </a:t>
            </a:r>
            <a:r>
              <a:rPr lang="en-GB" sz="1600" dirty="0">
                <a:effectLst/>
                <a:latin typeface="Calibri" panose="020F0502020204030204" pitchFamily="34" charset="0"/>
                <a:ea typeface="Times New Roman" panose="02020603050405020304" pitchFamily="18" charset="0"/>
                <a:cs typeface="Calibri" panose="020F0502020204030204" pitchFamily="34" charset="0"/>
              </a:rPr>
              <a:t>consumer behaviour, e.g. the attitude-behaviour gap. This term explains why consumers are aware of social and ecological grievances in the textile value chain although sustainability criteria play a subordinate role when buying clothing.</a:t>
            </a:r>
          </a:p>
        </p:txBody>
      </p:sp>
      <p:sp>
        <p:nvSpPr>
          <p:cNvPr id="4" name="Fußzeilenplatzhalter 3">
            <a:extLst>
              <a:ext uri="{FF2B5EF4-FFF2-40B4-BE49-F238E27FC236}">
                <a16:creationId xmlns:a16="http://schemas.microsoft.com/office/drawing/2014/main" id="{1342A9B6-5043-6060-8C87-FCA1AFCD8BB7}"/>
              </a:ext>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a:ext uri="{FF2B5EF4-FFF2-40B4-BE49-F238E27FC236}">
                <a16:creationId xmlns:a16="http://schemas.microsoft.com/office/drawing/2014/main" id="{7ECB6BCC-6641-EC80-3E0E-DD0F303CE485}"/>
              </a:ext>
            </a:extLst>
          </p:cNvPr>
          <p:cNvSpPr>
            <a:spLocks noGrp="1"/>
          </p:cNvSpPr>
          <p:nvPr>
            <p:ph type="sldNum" sz="quarter" idx="12"/>
          </p:nvPr>
        </p:nvSpPr>
        <p:spPr/>
        <p:txBody>
          <a:bodyPr/>
          <a:lstStyle/>
          <a:p>
            <a:pPr>
              <a:defRPr/>
            </a:pPr>
            <a:fld id="{4D0F6B73-5147-FC40-8374-9DD4EA2EE955}" type="slidenum">
              <a:rPr lang="de-DE" altLang="de-DE" smtClean="0"/>
              <a:pPr>
                <a:defRPr/>
              </a:pPr>
              <a:t>13</a:t>
            </a:fld>
            <a:endParaRPr lang="de-DE" altLang="de-DE"/>
          </a:p>
        </p:txBody>
      </p:sp>
      <p:pic>
        <p:nvPicPr>
          <p:cNvPr id="6" name="Grafik 2">
            <a:extLst>
              <a:ext uri="{FF2B5EF4-FFF2-40B4-BE49-F238E27FC236}">
                <a16:creationId xmlns:a16="http://schemas.microsoft.com/office/drawing/2014/main" id="{F922F529-D132-33A0-E102-684FD908F4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1268413"/>
            <a:ext cx="3243181" cy="2974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hteck 7">
            <a:extLst>
              <a:ext uri="{FF2B5EF4-FFF2-40B4-BE49-F238E27FC236}">
                <a16:creationId xmlns:a16="http://schemas.microsoft.com/office/drawing/2014/main" id="{749003BB-7F1B-1B33-47CA-85E0754D4A4B}"/>
              </a:ext>
            </a:extLst>
          </p:cNvPr>
          <p:cNvSpPr>
            <a:spLocks noChangeArrowheads="1"/>
          </p:cNvSpPr>
          <p:nvPr/>
        </p:nvSpPr>
        <p:spPr bwMode="auto">
          <a:xfrm>
            <a:off x="5796136" y="4285459"/>
            <a:ext cx="28834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de-DE" altLang="de-DE" sz="1200" dirty="0"/>
              <a:t>Quality Circle</a:t>
            </a:r>
          </a:p>
          <a:p>
            <a:r>
              <a:rPr lang="de-DE" altLang="de-DE" sz="1200" dirty="0"/>
              <a:t>CC BY-SA-ND Grundmeier</a:t>
            </a:r>
          </a:p>
        </p:txBody>
      </p:sp>
    </p:spTree>
    <p:extLst>
      <p:ext uri="{BB962C8B-B14F-4D97-AF65-F5344CB8AC3E}">
        <p14:creationId xmlns:p14="http://schemas.microsoft.com/office/powerpoint/2010/main" val="37764295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BE6BD6-D03C-CE17-70C9-BD586E085CA7}"/>
              </a:ext>
            </a:extLst>
          </p:cNvPr>
          <p:cNvSpPr>
            <a:spLocks noGrp="1"/>
          </p:cNvSpPr>
          <p:nvPr>
            <p:ph type="title"/>
          </p:nvPr>
        </p:nvSpPr>
        <p:spPr>
          <a:xfrm>
            <a:off x="628650" y="101600"/>
            <a:ext cx="7886700" cy="993775"/>
          </a:xfrm>
        </p:spPr>
        <p:txBody>
          <a:bodyPr/>
          <a:lstStyle/>
          <a:p>
            <a:r>
              <a:rPr lang="en-GB" dirty="0"/>
              <a:t>Reflections on 5</a:t>
            </a:r>
            <a:r>
              <a:rPr lang="en-GB" baseline="30000" dirty="0"/>
              <a:t>th</a:t>
            </a:r>
            <a:r>
              <a:rPr lang="en-GB" dirty="0"/>
              <a:t> Lecture </a:t>
            </a:r>
          </a:p>
        </p:txBody>
      </p:sp>
      <p:sp>
        <p:nvSpPr>
          <p:cNvPr id="3" name="Inhaltsplatzhalter 2">
            <a:extLst>
              <a:ext uri="{FF2B5EF4-FFF2-40B4-BE49-F238E27FC236}">
                <a16:creationId xmlns:a16="http://schemas.microsoft.com/office/drawing/2014/main" id="{C9DCF9AD-5AB7-C7ED-1149-D8322D3B4C33}"/>
              </a:ext>
            </a:extLst>
          </p:cNvPr>
          <p:cNvSpPr>
            <a:spLocks noGrp="1"/>
          </p:cNvSpPr>
          <p:nvPr>
            <p:ph idx="1"/>
          </p:nvPr>
        </p:nvSpPr>
        <p:spPr>
          <a:xfrm>
            <a:off x="628650" y="1076773"/>
            <a:ext cx="7886700" cy="3384377"/>
          </a:xfrm>
        </p:spPr>
        <p:txBody>
          <a:bodyPr/>
          <a:lstStyle/>
          <a:p>
            <a:r>
              <a:rPr lang="en-US" altLang="de-DE" sz="1700" dirty="0"/>
              <a:t>According to Fischer (2011, p. 66.), “</a:t>
            </a:r>
            <a:r>
              <a:rPr lang="en-US" altLang="de-DE" sz="1700" i="1" dirty="0"/>
              <a:t>Patterns of consumption are considered as a main driver of unsustainable development. In the debate, education and educational organizations are unisonous considered as a key player to contribute to a more sustainable socialization of young consumers. Both schools and universities are challenged to become places and life-worlds in which sustainable consumption can be learned and experienced</a:t>
            </a:r>
            <a:r>
              <a:rPr lang="en-US" altLang="de-DE" sz="1700" dirty="0"/>
              <a:t>.” The consumption structures must therefore be broken up.</a:t>
            </a:r>
            <a:endParaRPr lang="en-GB" sz="1700" dirty="0"/>
          </a:p>
          <a:p>
            <a:r>
              <a:rPr lang="en-GB" altLang="de-DE" sz="1700" dirty="0">
                <a:ea typeface="ＭＳ Ｐゴシック" panose="020B0600070205080204" pitchFamily="34" charset="-128"/>
                <a:cs typeface="Arial" panose="020B0604020202020204" pitchFamily="34" charset="0"/>
              </a:rPr>
              <a:t>Today, consumers are becoming more aware of the sustainability issues of the textile and fashion industry and that they are highly influential in advancing it. To exert their influence more strongly, consumers need to become more collaborative, educated and conscious. </a:t>
            </a:r>
          </a:p>
          <a:p>
            <a:r>
              <a:rPr lang="en-GB" sz="1700" dirty="0">
                <a:latin typeface="Calibri" panose="020F0502020204030204" pitchFamily="34" charset="0"/>
                <a:ea typeface="Times New Roman" panose="02020603050405020304" pitchFamily="18" charset="0"/>
                <a:cs typeface="Calibri" panose="020F0502020204030204" pitchFamily="34" charset="0"/>
              </a:rPr>
              <a:t>However, to </a:t>
            </a:r>
            <a:r>
              <a:rPr lang="en-GB" sz="1700" dirty="0">
                <a:effectLst/>
                <a:latin typeface="Calibri" panose="020F0502020204030204" pitchFamily="34" charset="0"/>
                <a:ea typeface="Times New Roman" panose="02020603050405020304" pitchFamily="18" charset="0"/>
                <a:cs typeface="Calibri" panose="020F0502020204030204" pitchFamily="34" charset="0"/>
              </a:rPr>
              <a:t>overcome the attitude-behaviour gap of consumers, they need reflective decision-making processes and effective tools, such as the quality-circle, in order to analyse and judge from several perspectives with the aim of being able to select fashion and textiles in a more reflective and quality-conscious way. </a:t>
            </a:r>
          </a:p>
          <a:p>
            <a:endParaRPr lang="en-GB" sz="1700" dirty="0"/>
          </a:p>
        </p:txBody>
      </p:sp>
      <p:sp>
        <p:nvSpPr>
          <p:cNvPr id="4" name="Fußzeilenplatzhalter 3">
            <a:extLst>
              <a:ext uri="{FF2B5EF4-FFF2-40B4-BE49-F238E27FC236}">
                <a16:creationId xmlns:a16="http://schemas.microsoft.com/office/drawing/2014/main" id="{28A54D71-BA3C-C74A-2C00-4EA0D4F1FBBB}"/>
              </a:ext>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a:ext uri="{FF2B5EF4-FFF2-40B4-BE49-F238E27FC236}">
                <a16:creationId xmlns:a16="http://schemas.microsoft.com/office/drawing/2014/main" id="{FEFA6710-9C06-AB3C-8239-9A627EAEE20D}"/>
              </a:ext>
            </a:extLst>
          </p:cNvPr>
          <p:cNvSpPr>
            <a:spLocks noGrp="1"/>
          </p:cNvSpPr>
          <p:nvPr>
            <p:ph type="sldNum" sz="quarter" idx="12"/>
          </p:nvPr>
        </p:nvSpPr>
        <p:spPr/>
        <p:txBody>
          <a:bodyPr/>
          <a:lstStyle/>
          <a:p>
            <a:pPr>
              <a:defRPr/>
            </a:pPr>
            <a:fld id="{4D0F6B73-5147-FC40-8374-9DD4EA2EE955}" type="slidenum">
              <a:rPr lang="de-DE" altLang="de-DE" smtClean="0"/>
              <a:pPr>
                <a:defRPr/>
              </a:pPr>
              <a:t>14</a:t>
            </a:fld>
            <a:endParaRPr lang="de-DE" altLang="de-DE"/>
          </a:p>
        </p:txBody>
      </p:sp>
    </p:spTree>
    <p:extLst>
      <p:ext uri="{BB962C8B-B14F-4D97-AF65-F5344CB8AC3E}">
        <p14:creationId xmlns:p14="http://schemas.microsoft.com/office/powerpoint/2010/main" val="18286897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CD8A6B-BB48-C731-4CF4-E9A23D46CFA6}"/>
              </a:ext>
            </a:extLst>
          </p:cNvPr>
          <p:cNvSpPr>
            <a:spLocks noGrp="1"/>
          </p:cNvSpPr>
          <p:nvPr>
            <p:ph type="title"/>
          </p:nvPr>
        </p:nvSpPr>
        <p:spPr/>
        <p:txBody>
          <a:bodyPr/>
          <a:lstStyle/>
          <a:p>
            <a:r>
              <a:rPr lang="en-GB" dirty="0"/>
              <a:t>6</a:t>
            </a:r>
            <a:r>
              <a:rPr lang="en-GB" baseline="30000" dirty="0"/>
              <a:t>th</a:t>
            </a:r>
            <a:r>
              <a:rPr lang="en-GB" dirty="0"/>
              <a:t> Lecture</a:t>
            </a:r>
          </a:p>
        </p:txBody>
      </p:sp>
      <p:sp>
        <p:nvSpPr>
          <p:cNvPr id="3" name="Inhaltsplatzhalter 2">
            <a:extLst>
              <a:ext uri="{FF2B5EF4-FFF2-40B4-BE49-F238E27FC236}">
                <a16:creationId xmlns:a16="http://schemas.microsoft.com/office/drawing/2014/main" id="{595BE65F-0D10-6922-D4BF-3C82B3AD7C96}"/>
              </a:ext>
            </a:extLst>
          </p:cNvPr>
          <p:cNvSpPr>
            <a:spLocks noGrp="1"/>
          </p:cNvSpPr>
          <p:nvPr>
            <p:ph idx="1"/>
          </p:nvPr>
        </p:nvSpPr>
        <p:spPr>
          <a:xfrm>
            <a:off x="467544" y="1274763"/>
            <a:ext cx="5976664" cy="3001937"/>
          </a:xfrm>
        </p:spPr>
        <p:txBody>
          <a:bodyPr/>
          <a:lstStyle/>
          <a:p>
            <a:r>
              <a:rPr lang="en-GB" sz="1600" dirty="0">
                <a:solidFill>
                  <a:srgbClr val="000000"/>
                </a:solidFill>
                <a:effectLst/>
                <a:latin typeface="Calibri" panose="020F0502020204030204" pitchFamily="34" charset="0"/>
                <a:ea typeface="Times New Roman" panose="02020603050405020304" pitchFamily="18" charset="0"/>
              </a:rPr>
              <a:t>Lect</a:t>
            </a:r>
            <a:r>
              <a:rPr lang="en-GB" sz="1600" dirty="0">
                <a:solidFill>
                  <a:srgbClr val="000000"/>
                </a:solidFill>
                <a:latin typeface="Calibri" panose="020F0502020204030204" pitchFamily="34" charset="0"/>
              </a:rPr>
              <a:t>ure on “Empathy, Mindfulness and Ethical Values in Fashion Consumption</a:t>
            </a:r>
            <a:r>
              <a:rPr lang="en-GB" sz="1600" dirty="0">
                <a:solidFill>
                  <a:srgbClr val="000000"/>
                </a:solidFill>
                <a:effectLst/>
                <a:latin typeface="Calibri" panose="020F0502020204030204" pitchFamily="34" charset="0"/>
                <a:ea typeface="Times New Roman" panose="02020603050405020304" pitchFamily="18" charset="0"/>
              </a:rPr>
              <a:t>”. </a:t>
            </a:r>
          </a:p>
          <a:p>
            <a:r>
              <a:rPr lang="en-GB" sz="1600" dirty="0">
                <a:solidFill>
                  <a:srgbClr val="000000"/>
                </a:solidFill>
                <a:latin typeface="Calibri" panose="020F0502020204030204" pitchFamily="34" charset="0"/>
                <a:ea typeface="Times New Roman" panose="02020603050405020304" pitchFamily="18" charset="0"/>
              </a:rPr>
              <a:t>The teaching unit </a:t>
            </a:r>
            <a:r>
              <a:rPr lang="en-GB" sz="1600" dirty="0">
                <a:solidFill>
                  <a:srgbClr val="000000"/>
                </a:solidFill>
                <a:latin typeface="Calibri" panose="020F0502020204030204" pitchFamily="34" charset="0"/>
              </a:rPr>
              <a:t>offers information about the European clothing consumption and ways how to reuse, repair and recycle clothes. It also informs about circular economy approaches and the cradle-to-cradle concept.</a:t>
            </a:r>
          </a:p>
          <a:p>
            <a:r>
              <a:rPr lang="en-GB" sz="1600" dirty="0">
                <a:solidFill>
                  <a:srgbClr val="000000"/>
                </a:solidFill>
                <a:latin typeface="Calibri" panose="020F0502020204030204" pitchFamily="34" charset="0"/>
              </a:rPr>
              <a:t>The lecture is about building action knowledge and fostering sustainability-oriented action competencies in fashion, i.e. </a:t>
            </a:r>
            <a:r>
              <a:rPr lang="en-GB" sz="1600" dirty="0">
                <a:solidFill>
                  <a:srgbClr val="000000"/>
                </a:solidFill>
                <a:latin typeface="Calibri" panose="020F0502020204030204" pitchFamily="34" charset="0"/>
                <a:ea typeface="Times New Roman" panose="02020603050405020304" pitchFamily="18" charset="0"/>
              </a:rPr>
              <a:t>strategies that can help minimise the gap between consumers’ willingness to purchase items and their moral standards in respect to fair-trade clot</a:t>
            </a:r>
            <a:r>
              <a:rPr lang="en-GB" sz="1600" dirty="0">
                <a:solidFill>
                  <a:srgbClr val="000000"/>
                </a:solidFill>
                <a:latin typeface="Calibri" panose="020F0502020204030204" pitchFamily="34" charset="0"/>
              </a:rPr>
              <a:t>hes. </a:t>
            </a:r>
          </a:p>
          <a:p>
            <a:r>
              <a:rPr lang="en-GB" sz="1600" dirty="0">
                <a:solidFill>
                  <a:srgbClr val="000000"/>
                </a:solidFill>
                <a:latin typeface="Calibri" panose="020F0502020204030204" pitchFamily="34" charset="0"/>
              </a:rPr>
              <a:t>The lecture also helps students to apply mindfulness and ethical thinking in this field of study.</a:t>
            </a:r>
          </a:p>
        </p:txBody>
      </p:sp>
      <p:sp>
        <p:nvSpPr>
          <p:cNvPr id="4" name="Fußzeilenplatzhalter 3">
            <a:extLst>
              <a:ext uri="{FF2B5EF4-FFF2-40B4-BE49-F238E27FC236}">
                <a16:creationId xmlns:a16="http://schemas.microsoft.com/office/drawing/2014/main" id="{3B2ABCA7-62FE-98E4-420F-DEED57119381}"/>
              </a:ext>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a:ext uri="{FF2B5EF4-FFF2-40B4-BE49-F238E27FC236}">
                <a16:creationId xmlns:a16="http://schemas.microsoft.com/office/drawing/2014/main" id="{0BD80872-11DD-8A3B-AD1E-E8565E6F47E8}"/>
              </a:ext>
            </a:extLst>
          </p:cNvPr>
          <p:cNvSpPr>
            <a:spLocks noGrp="1"/>
          </p:cNvSpPr>
          <p:nvPr>
            <p:ph type="sldNum" sz="quarter" idx="12"/>
          </p:nvPr>
        </p:nvSpPr>
        <p:spPr/>
        <p:txBody>
          <a:bodyPr/>
          <a:lstStyle/>
          <a:p>
            <a:pPr>
              <a:defRPr/>
            </a:pPr>
            <a:fld id="{4D0F6B73-5147-FC40-8374-9DD4EA2EE955}" type="slidenum">
              <a:rPr lang="de-DE" altLang="de-DE" smtClean="0"/>
              <a:pPr>
                <a:defRPr/>
              </a:pPr>
              <a:t>15</a:t>
            </a:fld>
            <a:endParaRPr lang="de-DE" altLang="de-DE"/>
          </a:p>
        </p:txBody>
      </p:sp>
      <p:pic>
        <p:nvPicPr>
          <p:cNvPr id="6" name="Grafik 6">
            <a:extLst>
              <a:ext uri="{FF2B5EF4-FFF2-40B4-BE49-F238E27FC236}">
                <a16:creationId xmlns:a16="http://schemas.microsoft.com/office/drawing/2014/main" id="{A0BA162D-1136-AD90-ABC9-83F753DB64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1240329"/>
            <a:ext cx="1439863"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hteck 7">
            <a:extLst>
              <a:ext uri="{FF2B5EF4-FFF2-40B4-BE49-F238E27FC236}">
                <a16:creationId xmlns:a16="http://schemas.microsoft.com/office/drawing/2014/main" id="{C5215158-3865-D69B-B6B7-D0D06CBA0A85}"/>
              </a:ext>
            </a:extLst>
          </p:cNvPr>
          <p:cNvSpPr>
            <a:spLocks noChangeArrowheads="1"/>
          </p:cNvSpPr>
          <p:nvPr/>
        </p:nvSpPr>
        <p:spPr bwMode="auto">
          <a:xfrm>
            <a:off x="6856313" y="3904154"/>
            <a:ext cx="20574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de-DE" altLang="de-DE" sz="1000"/>
              <a:t>Circular.fashion UG, https://circular.fashion/en/software/circularity-id.html</a:t>
            </a:r>
          </a:p>
        </p:txBody>
      </p:sp>
    </p:spTree>
    <p:extLst>
      <p:ext uri="{BB962C8B-B14F-4D97-AF65-F5344CB8AC3E}">
        <p14:creationId xmlns:p14="http://schemas.microsoft.com/office/powerpoint/2010/main" val="41105785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BD78CD-BF28-5D80-0E85-37D30510A70A}"/>
              </a:ext>
            </a:extLst>
          </p:cNvPr>
          <p:cNvSpPr>
            <a:spLocks noGrp="1"/>
          </p:cNvSpPr>
          <p:nvPr>
            <p:ph type="title"/>
          </p:nvPr>
        </p:nvSpPr>
        <p:spPr/>
        <p:txBody>
          <a:bodyPr/>
          <a:lstStyle/>
          <a:p>
            <a:r>
              <a:rPr lang="en-GB" dirty="0"/>
              <a:t>Reflections on 6</a:t>
            </a:r>
            <a:r>
              <a:rPr lang="en-GB" baseline="30000" dirty="0"/>
              <a:t>th</a:t>
            </a:r>
            <a:r>
              <a:rPr lang="en-GB" dirty="0"/>
              <a:t> Lecture</a:t>
            </a:r>
          </a:p>
        </p:txBody>
      </p:sp>
      <p:sp>
        <p:nvSpPr>
          <p:cNvPr id="3" name="Inhaltsplatzhalter 2">
            <a:extLst>
              <a:ext uri="{FF2B5EF4-FFF2-40B4-BE49-F238E27FC236}">
                <a16:creationId xmlns:a16="http://schemas.microsoft.com/office/drawing/2014/main" id="{C718C86B-E03A-DA03-24A2-FC9BA9F5BB28}"/>
              </a:ext>
            </a:extLst>
          </p:cNvPr>
          <p:cNvSpPr>
            <a:spLocks noGrp="1"/>
          </p:cNvSpPr>
          <p:nvPr>
            <p:ph idx="1"/>
          </p:nvPr>
        </p:nvSpPr>
        <p:spPr>
          <a:xfrm>
            <a:off x="467544" y="1243028"/>
            <a:ext cx="7886700" cy="3056914"/>
          </a:xfrm>
        </p:spPr>
        <p:txBody>
          <a:bodyPr/>
          <a:lstStyle/>
          <a:p>
            <a:r>
              <a:rPr lang="en-GB" sz="1600" dirty="0">
                <a:latin typeface="Calibri" panose="020F0502020204030204" pitchFamily="34" charset="0"/>
                <a:ea typeface="Times New Roman" panose="02020603050405020304" pitchFamily="18" charset="0"/>
              </a:rPr>
              <a:t>T</a:t>
            </a:r>
            <a:r>
              <a:rPr lang="en-GB" sz="1600" dirty="0">
                <a:effectLst/>
                <a:latin typeface="Calibri" panose="020F0502020204030204" pitchFamily="34" charset="0"/>
                <a:ea typeface="Times New Roman" panose="02020603050405020304" pitchFamily="18" charset="0"/>
              </a:rPr>
              <a:t>he devastating impact of the textile and fashion industry cannot be prevented by an industrial transformation alone, if there is no simultaneous change in consumption patterns. This requires a habit change in the way that consumer think (knowledge) and act (skills) such as the handling of textiles and clothes. </a:t>
            </a:r>
          </a:p>
          <a:p>
            <a:r>
              <a:rPr lang="en-GB" sz="1600" dirty="0">
                <a:solidFill>
                  <a:srgbClr val="000000"/>
                </a:solidFill>
                <a:latin typeface="Calibri" panose="020F0502020204030204" pitchFamily="34" charset="0"/>
                <a:ea typeface="Times New Roman" panose="02020603050405020304" pitchFamily="18" charset="0"/>
              </a:rPr>
              <a:t>Against this background, a new </a:t>
            </a:r>
            <a:r>
              <a:rPr lang="en-GB" sz="1600" dirty="0">
                <a:solidFill>
                  <a:srgbClr val="000000"/>
                </a:solidFill>
                <a:effectLst/>
                <a:latin typeface="Calibri" panose="020F0502020204030204" pitchFamily="34" charset="0"/>
                <a:ea typeface="Times New Roman" panose="02020603050405020304" pitchFamily="18" charset="0"/>
              </a:rPr>
              <a:t>teacher’s role arises, so that they should show their students the way of decision-making and try to awaken their empathy without becoming moralising or prescribing a certain way of dealing with textiles and clothes. Rather, the goal is to encourage people to rethink fashion consumption as the first step towards true slow fashion.</a:t>
            </a:r>
            <a:r>
              <a:rPr lang="en-GB" sz="1600" dirty="0">
                <a:effectLst/>
              </a:rPr>
              <a:t> </a:t>
            </a:r>
            <a:endParaRPr lang="en-GB" sz="1600" dirty="0">
              <a:effectLst/>
              <a:latin typeface="Calibri" panose="020F0502020204030204" pitchFamily="34" charset="0"/>
              <a:ea typeface="Times New Roman" panose="02020603050405020304" pitchFamily="18" charset="0"/>
            </a:endParaRPr>
          </a:p>
          <a:p>
            <a:r>
              <a:rPr lang="en-GB" sz="1600" dirty="0">
                <a:effectLst/>
                <a:latin typeface="Calibri" panose="020F0502020204030204" pitchFamily="34" charset="0"/>
                <a:ea typeface="Times New Roman" panose="02020603050405020304" pitchFamily="18" charset="0"/>
              </a:rPr>
              <a:t>Training students to adopt sustainable behaviour is therefore an essential aspect of </a:t>
            </a:r>
            <a:r>
              <a:rPr lang="en-GB" sz="1600" dirty="0">
                <a:effectLst/>
                <a:ea typeface="Arial" panose="020B0604020202020204" pitchFamily="34" charset="0"/>
              </a:rPr>
              <a:t>this teaching unit. Esp</a:t>
            </a:r>
            <a:r>
              <a:rPr lang="en-GB" sz="1600" dirty="0"/>
              <a:t>ecially, as fair trade and environmental protection have little importance as a purchasing motive compared to the price.</a:t>
            </a:r>
          </a:p>
          <a:p>
            <a:endParaRPr lang="en-GB" sz="1600" dirty="0">
              <a:effectLst/>
              <a:latin typeface="Calibri" panose="020F0502020204030204" pitchFamily="34" charset="0"/>
              <a:ea typeface="Times New Roman" panose="02020603050405020304" pitchFamily="18" charset="0"/>
            </a:endParaRPr>
          </a:p>
          <a:p>
            <a:endParaRPr lang="en-GB" sz="1600" dirty="0"/>
          </a:p>
        </p:txBody>
      </p:sp>
      <p:sp>
        <p:nvSpPr>
          <p:cNvPr id="4" name="Fußzeilenplatzhalter 3">
            <a:extLst>
              <a:ext uri="{FF2B5EF4-FFF2-40B4-BE49-F238E27FC236}">
                <a16:creationId xmlns:a16="http://schemas.microsoft.com/office/drawing/2014/main" id="{6C7807B4-5EC8-9B34-2C41-23C05223D268}"/>
              </a:ext>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a:ext uri="{FF2B5EF4-FFF2-40B4-BE49-F238E27FC236}">
                <a16:creationId xmlns:a16="http://schemas.microsoft.com/office/drawing/2014/main" id="{54C67708-4749-5309-396D-1934D5F90C13}"/>
              </a:ext>
            </a:extLst>
          </p:cNvPr>
          <p:cNvSpPr>
            <a:spLocks noGrp="1"/>
          </p:cNvSpPr>
          <p:nvPr>
            <p:ph type="sldNum" sz="quarter" idx="12"/>
          </p:nvPr>
        </p:nvSpPr>
        <p:spPr/>
        <p:txBody>
          <a:bodyPr/>
          <a:lstStyle/>
          <a:p>
            <a:pPr>
              <a:defRPr/>
            </a:pPr>
            <a:fld id="{4D0F6B73-5147-FC40-8374-9DD4EA2EE955}" type="slidenum">
              <a:rPr lang="de-DE" altLang="de-DE" smtClean="0"/>
              <a:pPr>
                <a:defRPr/>
              </a:pPr>
              <a:t>16</a:t>
            </a:fld>
            <a:endParaRPr lang="de-DE" altLang="de-DE"/>
          </a:p>
        </p:txBody>
      </p:sp>
    </p:spTree>
    <p:extLst>
      <p:ext uri="{BB962C8B-B14F-4D97-AF65-F5344CB8AC3E}">
        <p14:creationId xmlns:p14="http://schemas.microsoft.com/office/powerpoint/2010/main" val="5058633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0373C2C5-6D84-6539-3040-AA5556A49D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2040" y="1273616"/>
            <a:ext cx="4166178" cy="2651204"/>
          </a:xfrm>
          <a:prstGeom prst="rect">
            <a:avLst/>
          </a:prstGeom>
        </p:spPr>
      </p:pic>
      <p:sp>
        <p:nvSpPr>
          <p:cNvPr id="2" name="Titel 1">
            <a:extLst>
              <a:ext uri="{FF2B5EF4-FFF2-40B4-BE49-F238E27FC236}">
                <a16:creationId xmlns:a16="http://schemas.microsoft.com/office/drawing/2014/main" id="{ACEB41A7-0B12-D62E-E49A-81886B6AD764}"/>
              </a:ext>
            </a:extLst>
          </p:cNvPr>
          <p:cNvSpPr>
            <a:spLocks noGrp="1"/>
          </p:cNvSpPr>
          <p:nvPr>
            <p:ph type="title"/>
          </p:nvPr>
        </p:nvSpPr>
        <p:spPr/>
        <p:txBody>
          <a:bodyPr/>
          <a:lstStyle/>
          <a:p>
            <a:r>
              <a:rPr lang="en-GB" dirty="0"/>
              <a:t>7</a:t>
            </a:r>
            <a:r>
              <a:rPr lang="en-GB" baseline="30000" dirty="0"/>
              <a:t>th</a:t>
            </a:r>
            <a:r>
              <a:rPr lang="en-GB" dirty="0"/>
              <a:t> Lecture</a:t>
            </a:r>
          </a:p>
        </p:txBody>
      </p:sp>
      <p:sp>
        <p:nvSpPr>
          <p:cNvPr id="3" name="Inhaltsplatzhalter 2">
            <a:extLst>
              <a:ext uri="{FF2B5EF4-FFF2-40B4-BE49-F238E27FC236}">
                <a16:creationId xmlns:a16="http://schemas.microsoft.com/office/drawing/2014/main" id="{4641DE50-BD14-E3B0-8F7A-70583E4129C2}"/>
              </a:ext>
            </a:extLst>
          </p:cNvPr>
          <p:cNvSpPr>
            <a:spLocks noGrp="1"/>
          </p:cNvSpPr>
          <p:nvPr>
            <p:ph idx="1"/>
          </p:nvPr>
        </p:nvSpPr>
        <p:spPr>
          <a:xfrm>
            <a:off x="542385" y="1240372"/>
            <a:ext cx="4663430" cy="3554933"/>
          </a:xfrm>
        </p:spPr>
        <p:txBody>
          <a:bodyPr/>
          <a:lstStyle/>
          <a:p>
            <a:r>
              <a:rPr lang="en-GB" sz="1800" dirty="0">
                <a:solidFill>
                  <a:srgbClr val="000000"/>
                </a:solidFill>
                <a:latin typeface="Calibri" panose="020F0502020204030204" pitchFamily="34" charset="0"/>
                <a:ea typeface="Times New Roman" panose="02020603050405020304" pitchFamily="18" charset="0"/>
              </a:rPr>
              <a:t>L</a:t>
            </a:r>
            <a:r>
              <a:rPr lang="en-GB" sz="1800" dirty="0">
                <a:solidFill>
                  <a:srgbClr val="000000"/>
                </a:solidFill>
                <a:effectLst/>
                <a:latin typeface="Calibri" panose="020F0502020204030204" pitchFamily="34" charset="0"/>
                <a:ea typeface="Times New Roman" panose="02020603050405020304" pitchFamily="18" charset="0"/>
              </a:rPr>
              <a:t>ecture on “Overcoming the Growth Dilemma  - Rational Collective Economy”.</a:t>
            </a:r>
          </a:p>
          <a:p>
            <a:r>
              <a:rPr lang="en-GB" sz="1800" dirty="0">
                <a:solidFill>
                  <a:srgbClr val="000000"/>
                </a:solidFill>
                <a:latin typeface="Calibri" panose="020F0502020204030204" pitchFamily="34" charset="0"/>
              </a:rPr>
              <a:t>The lecture explains various sustainable economic models, such as Economy for the Common Good, Post-Growth Economy, Societal Contract, Green Growth, Moral Economics and Integrative Business Ethics.</a:t>
            </a:r>
          </a:p>
          <a:p>
            <a:r>
              <a:rPr lang="en-GB" sz="1800" dirty="0">
                <a:solidFill>
                  <a:srgbClr val="000000"/>
                </a:solidFill>
                <a:latin typeface="Calibri" panose="020F0502020204030204" pitchFamily="34" charset="0"/>
              </a:rPr>
              <a:t>The unit teaches how to distinguish business economics and behavioural economics. It also describes the growth dilemma and its hierarchy as well as </a:t>
            </a:r>
            <a:r>
              <a:rPr lang="en-GB" sz="1800" dirty="0">
                <a:effectLst/>
                <a:latin typeface="Calibri" panose="020F0502020204030204" pitchFamily="34" charset="0"/>
              </a:rPr>
              <a:t>the basic assumptions of rational </a:t>
            </a:r>
            <a:r>
              <a:rPr lang="en-GB" sz="1800" dirty="0">
                <a:latin typeface="Calibri" panose="020F0502020204030204" pitchFamily="34" charset="0"/>
              </a:rPr>
              <a:t>c</a:t>
            </a:r>
            <a:r>
              <a:rPr lang="en-GB" sz="1800" dirty="0">
                <a:effectLst/>
                <a:latin typeface="Calibri" panose="020F0502020204030204" pitchFamily="34" charset="0"/>
              </a:rPr>
              <a:t>ollective </a:t>
            </a:r>
            <a:r>
              <a:rPr lang="en-GB" sz="1800" dirty="0">
                <a:latin typeface="Calibri" panose="020F0502020204030204" pitchFamily="34" charset="0"/>
              </a:rPr>
              <a:t>e</a:t>
            </a:r>
            <a:r>
              <a:rPr lang="en-GB" sz="1800" dirty="0">
                <a:effectLst/>
                <a:latin typeface="Calibri" panose="020F0502020204030204" pitchFamily="34" charset="0"/>
              </a:rPr>
              <a:t>conomy including the</a:t>
            </a:r>
            <a:r>
              <a:rPr lang="en-GB" sz="1800" dirty="0">
                <a:latin typeface="Calibri" panose="020F0502020204030204" pitchFamily="34" charset="0"/>
              </a:rPr>
              <a:t> </a:t>
            </a:r>
            <a:r>
              <a:rPr lang="en-GB" sz="1800" dirty="0">
                <a:effectLst/>
                <a:latin typeface="Calibri" panose="020F0502020204030204" pitchFamily="34" charset="0"/>
              </a:rPr>
              <a:t>challenges this theory faces. </a:t>
            </a:r>
            <a:endParaRPr lang="en-GB" sz="1800" dirty="0">
              <a:effectLst/>
              <a:latin typeface="ArialMT"/>
            </a:endParaRPr>
          </a:p>
          <a:p>
            <a:pPr marL="0" indent="0">
              <a:buNone/>
            </a:pPr>
            <a:endParaRPr lang="en-GB" sz="1800" dirty="0">
              <a:solidFill>
                <a:srgbClr val="000000"/>
              </a:solidFill>
              <a:latin typeface="Calibri" panose="020F0502020204030204" pitchFamily="34" charset="0"/>
            </a:endParaRPr>
          </a:p>
        </p:txBody>
      </p:sp>
      <p:sp>
        <p:nvSpPr>
          <p:cNvPr id="4" name="Fußzeilenplatzhalter 3">
            <a:extLst>
              <a:ext uri="{FF2B5EF4-FFF2-40B4-BE49-F238E27FC236}">
                <a16:creationId xmlns:a16="http://schemas.microsoft.com/office/drawing/2014/main" id="{4CCF28BB-AEBE-BB92-7ACF-0A699BF281E2}"/>
              </a:ext>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a:ext uri="{FF2B5EF4-FFF2-40B4-BE49-F238E27FC236}">
                <a16:creationId xmlns:a16="http://schemas.microsoft.com/office/drawing/2014/main" id="{CADBA06D-25AA-E134-B188-DA07F6CEBD86}"/>
              </a:ext>
            </a:extLst>
          </p:cNvPr>
          <p:cNvSpPr>
            <a:spLocks noGrp="1"/>
          </p:cNvSpPr>
          <p:nvPr>
            <p:ph type="sldNum" sz="quarter" idx="12"/>
          </p:nvPr>
        </p:nvSpPr>
        <p:spPr/>
        <p:txBody>
          <a:bodyPr/>
          <a:lstStyle/>
          <a:p>
            <a:pPr>
              <a:defRPr/>
            </a:pPr>
            <a:fld id="{4D0F6B73-5147-FC40-8374-9DD4EA2EE955}" type="slidenum">
              <a:rPr lang="de-DE" altLang="de-DE" smtClean="0"/>
              <a:pPr>
                <a:defRPr/>
              </a:pPr>
              <a:t>17</a:t>
            </a:fld>
            <a:endParaRPr lang="de-DE" altLang="de-DE"/>
          </a:p>
        </p:txBody>
      </p:sp>
      <p:sp>
        <p:nvSpPr>
          <p:cNvPr id="12" name="Rechteck 7">
            <a:extLst>
              <a:ext uri="{FF2B5EF4-FFF2-40B4-BE49-F238E27FC236}">
                <a16:creationId xmlns:a16="http://schemas.microsoft.com/office/drawing/2014/main" id="{F28E59BB-D394-5D2F-B68C-852736521FB6}"/>
              </a:ext>
            </a:extLst>
          </p:cNvPr>
          <p:cNvSpPr>
            <a:spLocks noChangeArrowheads="1"/>
          </p:cNvSpPr>
          <p:nvPr/>
        </p:nvSpPr>
        <p:spPr bwMode="auto">
          <a:xfrm>
            <a:off x="6228184" y="3731384"/>
            <a:ext cx="15841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de-DE" altLang="de-DE" sz="1200" dirty="0"/>
              <a:t>CC BY-SA Fritsch</a:t>
            </a:r>
          </a:p>
        </p:txBody>
      </p:sp>
    </p:spTree>
    <p:extLst>
      <p:ext uri="{BB962C8B-B14F-4D97-AF65-F5344CB8AC3E}">
        <p14:creationId xmlns:p14="http://schemas.microsoft.com/office/powerpoint/2010/main" val="21090148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43086D-170A-7774-316A-C63D2AE902BE}"/>
              </a:ext>
            </a:extLst>
          </p:cNvPr>
          <p:cNvSpPr>
            <a:spLocks noGrp="1"/>
          </p:cNvSpPr>
          <p:nvPr>
            <p:ph type="title"/>
          </p:nvPr>
        </p:nvSpPr>
        <p:spPr/>
        <p:txBody>
          <a:bodyPr/>
          <a:lstStyle/>
          <a:p>
            <a:r>
              <a:rPr lang="en-GB" dirty="0"/>
              <a:t>Reflections on 7</a:t>
            </a:r>
            <a:r>
              <a:rPr lang="en-GB" baseline="30000" dirty="0"/>
              <a:t>th</a:t>
            </a:r>
            <a:r>
              <a:rPr lang="en-GB" dirty="0"/>
              <a:t> Lecture</a:t>
            </a:r>
          </a:p>
        </p:txBody>
      </p:sp>
      <p:sp>
        <p:nvSpPr>
          <p:cNvPr id="3" name="Inhaltsplatzhalter 2">
            <a:extLst>
              <a:ext uri="{FF2B5EF4-FFF2-40B4-BE49-F238E27FC236}">
                <a16:creationId xmlns:a16="http://schemas.microsoft.com/office/drawing/2014/main" id="{FD0410BC-44A8-6129-AA81-5A3961ADF674}"/>
              </a:ext>
            </a:extLst>
          </p:cNvPr>
          <p:cNvSpPr>
            <a:spLocks noGrp="1"/>
          </p:cNvSpPr>
          <p:nvPr>
            <p:ph idx="1"/>
          </p:nvPr>
        </p:nvSpPr>
        <p:spPr>
          <a:xfrm>
            <a:off x="628650" y="1059582"/>
            <a:ext cx="7886700" cy="3809280"/>
          </a:xfrm>
        </p:spPr>
        <p:txBody>
          <a:bodyPr/>
          <a:lstStyle/>
          <a:p>
            <a:r>
              <a:rPr lang="en-GB" sz="1800" dirty="0">
                <a:latin typeface="Calibri" panose="020F0502020204030204" pitchFamily="34" charset="0"/>
              </a:rPr>
              <a:t>The lecture discloses and discusses various sustainable economic models and confronts participants to reflect on further challenges in the implementation of the respect</a:t>
            </a:r>
            <a:r>
              <a:rPr lang="en-GB" sz="1800" dirty="0">
                <a:effectLst/>
                <a:latin typeface="Calibri" panose="020F0502020204030204" pitchFamily="34" charset="0"/>
              </a:rPr>
              <a:t>ive models.</a:t>
            </a:r>
          </a:p>
          <a:p>
            <a:r>
              <a:rPr lang="en-GB" sz="1800" dirty="0">
                <a:effectLst/>
                <a:latin typeface="Calibri" panose="020F0502020204030204" pitchFamily="34" charset="0"/>
              </a:rPr>
              <a:t>Consumers and fashion managers today are confronted with the same preconditions: </a:t>
            </a:r>
            <a:r>
              <a:rPr lang="en-GB" sz="1800" i="1" dirty="0">
                <a:effectLst/>
                <a:latin typeface="Calibri" panose="020F0502020204030204" pitchFamily="34" charset="0"/>
              </a:rPr>
              <a:t>On the one hand, we want to continue to grow economically as before, on the other hand, we do not want to consume resources as before, poison the environment [...] and thus make the earth successively uninhabitable </a:t>
            </a:r>
            <a:r>
              <a:rPr lang="en-GB" sz="1800" dirty="0">
                <a:effectLst/>
                <a:latin typeface="Calibri" panose="020F0502020204030204" pitchFamily="34" charset="0"/>
              </a:rPr>
              <a:t>(Pietsch, 2021, p. 4). </a:t>
            </a:r>
          </a:p>
          <a:p>
            <a:r>
              <a:rPr lang="en-GB" sz="1800" dirty="0">
                <a:latin typeface="Calibri" panose="020F0502020204030204" pitchFamily="34" charset="0"/>
              </a:rPr>
              <a:t>As the current climate crisis is about nothing less than survival on this planet, we have to change our perspective towards sustainability not as an emotional goal but a rational necessity. </a:t>
            </a:r>
            <a:endParaRPr lang="en-GB" sz="1800" dirty="0">
              <a:effectLst/>
              <a:latin typeface="Calibri" panose="020F0502020204030204" pitchFamily="34" charset="0"/>
            </a:endParaRPr>
          </a:p>
          <a:p>
            <a:r>
              <a:rPr lang="en-GB" sz="1800" dirty="0">
                <a:latin typeface="Calibri" panose="020F0502020204030204" pitchFamily="34" charset="0"/>
              </a:rPr>
              <a:t>According to that, e</a:t>
            </a:r>
            <a:r>
              <a:rPr lang="en-GB" sz="1800" dirty="0">
                <a:effectLst/>
                <a:latin typeface="Calibri" panose="020F0502020204030204" pitchFamily="34" charset="0"/>
              </a:rPr>
              <a:t>nvironmental protection </a:t>
            </a:r>
            <a:r>
              <a:rPr lang="en-GB" sz="1800" dirty="0">
                <a:latin typeface="Calibri" panose="020F0502020204030204" pitchFamily="34" charset="0"/>
              </a:rPr>
              <a:t>i</a:t>
            </a:r>
            <a:r>
              <a:rPr lang="en-GB" sz="1800" dirty="0">
                <a:effectLst/>
                <a:latin typeface="Calibri" panose="020F0502020204030204" pitchFamily="34" charset="0"/>
              </a:rPr>
              <a:t>s a basic prerequisite for all economic decisions</a:t>
            </a:r>
            <a:r>
              <a:rPr lang="en-GB" sz="1800" dirty="0">
                <a:latin typeface="Calibri" panose="020F0502020204030204" pitchFamily="34" charset="0"/>
              </a:rPr>
              <a:t>. Consequently, it can be deduced that su</a:t>
            </a:r>
            <a:r>
              <a:rPr lang="en-GB" sz="1800" dirty="0">
                <a:effectLst/>
                <a:latin typeface="Calibri" panose="020F0502020204030204" pitchFamily="34" charset="0"/>
              </a:rPr>
              <a:t>stainability is the basic principle of any action</a:t>
            </a:r>
            <a:r>
              <a:rPr lang="en-GB" sz="1800" dirty="0">
                <a:latin typeface="Calibri" panose="020F0502020204030204" pitchFamily="34" charset="0"/>
              </a:rPr>
              <a:t>.</a:t>
            </a:r>
            <a:endParaRPr lang="en-GB" sz="1000" dirty="0">
              <a:effectLst/>
            </a:endParaRPr>
          </a:p>
          <a:p>
            <a:endParaRPr lang="en-GB" sz="1100" dirty="0">
              <a:effectLst/>
            </a:endParaRPr>
          </a:p>
          <a:p>
            <a:endParaRPr lang="en-GB" sz="1400" dirty="0">
              <a:effectLst/>
            </a:endParaRPr>
          </a:p>
          <a:p>
            <a:endParaRPr lang="en-GB" sz="1800" dirty="0">
              <a:effectLst/>
              <a:latin typeface="Calibri" panose="020F0502020204030204" pitchFamily="34" charset="0"/>
            </a:endParaRPr>
          </a:p>
          <a:p>
            <a:endParaRPr lang="en-GB" dirty="0"/>
          </a:p>
        </p:txBody>
      </p:sp>
      <p:sp>
        <p:nvSpPr>
          <p:cNvPr id="4" name="Fußzeilenplatzhalter 3">
            <a:extLst>
              <a:ext uri="{FF2B5EF4-FFF2-40B4-BE49-F238E27FC236}">
                <a16:creationId xmlns:a16="http://schemas.microsoft.com/office/drawing/2014/main" id="{DF771235-4807-3941-12AB-007558E1C326}"/>
              </a:ext>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a:ext uri="{FF2B5EF4-FFF2-40B4-BE49-F238E27FC236}">
                <a16:creationId xmlns:a16="http://schemas.microsoft.com/office/drawing/2014/main" id="{7F4857A6-0BFD-2275-EE50-8D19774463C3}"/>
              </a:ext>
            </a:extLst>
          </p:cNvPr>
          <p:cNvSpPr>
            <a:spLocks noGrp="1"/>
          </p:cNvSpPr>
          <p:nvPr>
            <p:ph type="sldNum" sz="quarter" idx="12"/>
          </p:nvPr>
        </p:nvSpPr>
        <p:spPr/>
        <p:txBody>
          <a:bodyPr/>
          <a:lstStyle/>
          <a:p>
            <a:pPr>
              <a:defRPr/>
            </a:pPr>
            <a:fld id="{4D0F6B73-5147-FC40-8374-9DD4EA2EE955}" type="slidenum">
              <a:rPr lang="de-DE" altLang="de-DE" smtClean="0"/>
              <a:pPr>
                <a:defRPr/>
              </a:pPr>
              <a:t>18</a:t>
            </a:fld>
            <a:endParaRPr lang="de-DE" altLang="de-DE"/>
          </a:p>
        </p:txBody>
      </p:sp>
    </p:spTree>
    <p:extLst>
      <p:ext uri="{BB962C8B-B14F-4D97-AF65-F5344CB8AC3E}">
        <p14:creationId xmlns:p14="http://schemas.microsoft.com/office/powerpoint/2010/main" val="19035903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148FC3-B35E-F6B1-1843-2F4F6587CB6E}"/>
              </a:ext>
            </a:extLst>
          </p:cNvPr>
          <p:cNvSpPr>
            <a:spLocks noGrp="1"/>
          </p:cNvSpPr>
          <p:nvPr>
            <p:ph type="title"/>
          </p:nvPr>
        </p:nvSpPr>
        <p:spPr/>
        <p:txBody>
          <a:bodyPr/>
          <a:lstStyle/>
          <a:p>
            <a:r>
              <a:rPr lang="en-GB" dirty="0"/>
              <a:t>8</a:t>
            </a:r>
            <a:r>
              <a:rPr lang="en-GB" baseline="30000" dirty="0"/>
              <a:t>th</a:t>
            </a:r>
            <a:r>
              <a:rPr lang="en-GB" dirty="0"/>
              <a:t> Lecture</a:t>
            </a:r>
          </a:p>
        </p:txBody>
      </p:sp>
      <p:sp>
        <p:nvSpPr>
          <p:cNvPr id="3" name="Inhaltsplatzhalter 2">
            <a:extLst>
              <a:ext uri="{FF2B5EF4-FFF2-40B4-BE49-F238E27FC236}">
                <a16:creationId xmlns:a16="http://schemas.microsoft.com/office/drawing/2014/main" id="{D1DD05BE-7E63-6581-8E3E-6F3FC1016CD4}"/>
              </a:ext>
            </a:extLst>
          </p:cNvPr>
          <p:cNvSpPr>
            <a:spLocks noGrp="1"/>
          </p:cNvSpPr>
          <p:nvPr>
            <p:ph idx="1"/>
          </p:nvPr>
        </p:nvSpPr>
        <p:spPr>
          <a:xfrm>
            <a:off x="750542" y="1255577"/>
            <a:ext cx="4558841" cy="3478347"/>
          </a:xfrm>
        </p:spPr>
        <p:txBody>
          <a:bodyPr/>
          <a:lstStyle/>
          <a:p>
            <a:r>
              <a:rPr lang="en-GB" sz="1800" dirty="0">
                <a:solidFill>
                  <a:srgbClr val="000000"/>
                </a:solidFill>
                <a:effectLst/>
                <a:latin typeface="Calibri" panose="020F0502020204030204" pitchFamily="34" charset="0"/>
                <a:ea typeface="Times New Roman" panose="02020603050405020304" pitchFamily="18" charset="0"/>
              </a:rPr>
              <a:t>Lecture eight explains the “Life Cycle Assessment (LCA)” of the textile value chain.</a:t>
            </a:r>
          </a:p>
          <a:p>
            <a:r>
              <a:rPr lang="en-GB" sz="1800" dirty="0">
                <a:solidFill>
                  <a:srgbClr val="000000"/>
                </a:solidFill>
                <a:latin typeface="Calibri" panose="020F0502020204030204" pitchFamily="34" charset="0"/>
                <a:ea typeface="Times New Roman" panose="02020603050405020304" pitchFamily="18" charset="0"/>
              </a:rPr>
              <a:t>The LCA</a:t>
            </a:r>
            <a:r>
              <a:rPr lang="en-GB" sz="1800" dirty="0">
                <a:solidFill>
                  <a:srgbClr val="000000"/>
                </a:solidFill>
                <a:effectLst/>
                <a:latin typeface="Calibri" panose="020F0502020204030204" pitchFamily="34" charset="0"/>
                <a:ea typeface="Times New Roman" panose="02020603050405020304" pitchFamily="18" charset="0"/>
              </a:rPr>
              <a:t> technique was developed in the 1970s and, apart from the carbon footprint method, assesses the environmental impacts associated with all stages in the life cycle of a product, from raw material extraction, through material processing, manufacturing, distribution, use, repair as well as maintenance, and disposal or recycling. </a:t>
            </a:r>
          </a:p>
          <a:p>
            <a:r>
              <a:rPr lang="en-GB" sz="1800" dirty="0">
                <a:solidFill>
                  <a:srgbClr val="000000"/>
                </a:solidFill>
                <a:latin typeface="Calibri" panose="020F0502020204030204" pitchFamily="34" charset="0"/>
              </a:rPr>
              <a:t>Students will learn about the strengths and limitations of the LCA technique.</a:t>
            </a:r>
          </a:p>
        </p:txBody>
      </p:sp>
      <p:sp>
        <p:nvSpPr>
          <p:cNvPr id="4" name="Fußzeilenplatzhalter 3">
            <a:extLst>
              <a:ext uri="{FF2B5EF4-FFF2-40B4-BE49-F238E27FC236}">
                <a16:creationId xmlns:a16="http://schemas.microsoft.com/office/drawing/2014/main" id="{C08B9A63-F3EC-AAF5-82DC-EB2B5A5DEE04}"/>
              </a:ext>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a:ext uri="{FF2B5EF4-FFF2-40B4-BE49-F238E27FC236}">
                <a16:creationId xmlns:a16="http://schemas.microsoft.com/office/drawing/2014/main" id="{45A075DA-AAE7-5796-44A5-10EFE96B0025}"/>
              </a:ext>
            </a:extLst>
          </p:cNvPr>
          <p:cNvSpPr>
            <a:spLocks noGrp="1"/>
          </p:cNvSpPr>
          <p:nvPr>
            <p:ph type="sldNum" sz="quarter" idx="12"/>
          </p:nvPr>
        </p:nvSpPr>
        <p:spPr/>
        <p:txBody>
          <a:bodyPr/>
          <a:lstStyle/>
          <a:p>
            <a:pPr>
              <a:defRPr/>
            </a:pPr>
            <a:fld id="{4D0F6B73-5147-FC40-8374-9DD4EA2EE955}" type="slidenum">
              <a:rPr lang="de-DE" altLang="de-DE" smtClean="0"/>
              <a:pPr>
                <a:defRPr/>
              </a:pPr>
              <a:t>19</a:t>
            </a:fld>
            <a:endParaRPr lang="de-DE" altLang="de-DE"/>
          </a:p>
        </p:txBody>
      </p:sp>
      <p:pic>
        <p:nvPicPr>
          <p:cNvPr id="6" name="Grafik 1">
            <a:extLst>
              <a:ext uri="{FF2B5EF4-FFF2-40B4-BE49-F238E27FC236}">
                <a16:creationId xmlns:a16="http://schemas.microsoft.com/office/drawing/2014/main" id="{DCF122CB-6E01-5AB9-BEFE-8A450590F96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37902" y="955209"/>
            <a:ext cx="2468854" cy="3677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Inhaltsplatzhalter 2">
            <a:extLst>
              <a:ext uri="{FF2B5EF4-FFF2-40B4-BE49-F238E27FC236}">
                <a16:creationId xmlns:a16="http://schemas.microsoft.com/office/drawing/2014/main" id="{2B65BB1B-C58A-8511-D4D8-77669E41E380}"/>
              </a:ext>
            </a:extLst>
          </p:cNvPr>
          <p:cNvSpPr txBox="1">
            <a:spLocks noChangeArrowheads="1"/>
          </p:cNvSpPr>
          <p:nvPr/>
        </p:nvSpPr>
        <p:spPr bwMode="auto">
          <a:xfrm>
            <a:off x="5441875" y="680572"/>
            <a:ext cx="2839194"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buFont typeface="Arial" panose="020B0604020202020204" pitchFamily="34" charset="0"/>
              <a:buNone/>
            </a:pPr>
            <a:r>
              <a:rPr lang="en-US" altLang="de-DE" sz="1100" dirty="0"/>
              <a:t>Figure 1: Simplified linear textile product chain </a:t>
            </a:r>
            <a:endParaRPr lang="de-DE" altLang="de-DE" sz="1100" dirty="0"/>
          </a:p>
        </p:txBody>
      </p:sp>
      <p:sp>
        <p:nvSpPr>
          <p:cNvPr id="8" name="Rechteck 7">
            <a:extLst>
              <a:ext uri="{FF2B5EF4-FFF2-40B4-BE49-F238E27FC236}">
                <a16:creationId xmlns:a16="http://schemas.microsoft.com/office/drawing/2014/main" id="{A4A28087-93C1-B495-2FFC-21E0A598D17E}"/>
              </a:ext>
            </a:extLst>
          </p:cNvPr>
          <p:cNvSpPr/>
          <p:nvPr/>
        </p:nvSpPr>
        <p:spPr>
          <a:xfrm>
            <a:off x="6300192" y="4457700"/>
            <a:ext cx="1818896" cy="276999"/>
          </a:xfrm>
          <a:prstGeom prst="rect">
            <a:avLst/>
          </a:prstGeom>
        </p:spPr>
        <p:txBody>
          <a:bodyPr wrap="none">
            <a:spAutoFit/>
          </a:bodyPr>
          <a:lstStyle/>
          <a:p>
            <a:pPr>
              <a:defRPr/>
            </a:pPr>
            <a:r>
              <a:rPr lang="en-US" altLang="de-DE" sz="1200" dirty="0">
                <a:latin typeface="+mn-lt"/>
              </a:rPr>
              <a:t>© Choudhury (2014, p. 3) </a:t>
            </a:r>
            <a:endParaRPr lang="de-DE" sz="1200" dirty="0">
              <a:latin typeface="+mn-lt"/>
            </a:endParaRPr>
          </a:p>
        </p:txBody>
      </p:sp>
    </p:spTree>
    <p:extLst>
      <p:ext uri="{BB962C8B-B14F-4D97-AF65-F5344CB8AC3E}">
        <p14:creationId xmlns:p14="http://schemas.microsoft.com/office/powerpoint/2010/main" val="1287641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389AA5-7511-CB29-0FC9-2242B95926B1}"/>
              </a:ext>
            </a:extLst>
          </p:cNvPr>
          <p:cNvSpPr>
            <a:spLocks noGrp="1"/>
          </p:cNvSpPr>
          <p:nvPr>
            <p:ph type="title"/>
          </p:nvPr>
        </p:nvSpPr>
        <p:spPr/>
        <p:txBody>
          <a:bodyPr/>
          <a:lstStyle/>
          <a:p>
            <a:r>
              <a:rPr lang="en-GB" dirty="0"/>
              <a:t>Structure of the ESD Module</a:t>
            </a:r>
          </a:p>
        </p:txBody>
      </p:sp>
      <p:sp>
        <p:nvSpPr>
          <p:cNvPr id="4" name="Fußzeilenplatzhalter 3">
            <a:extLst>
              <a:ext uri="{FF2B5EF4-FFF2-40B4-BE49-F238E27FC236}">
                <a16:creationId xmlns:a16="http://schemas.microsoft.com/office/drawing/2014/main" id="{B2B9ABEA-7BB8-52DD-15A9-36694FADACC2}"/>
              </a:ext>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a:ext uri="{FF2B5EF4-FFF2-40B4-BE49-F238E27FC236}">
                <a16:creationId xmlns:a16="http://schemas.microsoft.com/office/drawing/2014/main" id="{CA6A8374-443F-799F-BEC4-CCC2196296B4}"/>
              </a:ext>
            </a:extLst>
          </p:cNvPr>
          <p:cNvSpPr>
            <a:spLocks noGrp="1"/>
          </p:cNvSpPr>
          <p:nvPr>
            <p:ph type="sldNum" sz="quarter" idx="12"/>
          </p:nvPr>
        </p:nvSpPr>
        <p:spPr/>
        <p:txBody>
          <a:bodyPr/>
          <a:lstStyle/>
          <a:p>
            <a:pPr>
              <a:defRPr/>
            </a:pPr>
            <a:fld id="{4D0F6B73-5147-FC40-8374-9DD4EA2EE955}" type="slidenum">
              <a:rPr lang="de-DE" altLang="de-DE" smtClean="0"/>
              <a:pPr>
                <a:defRPr/>
              </a:pPr>
              <a:t>2</a:t>
            </a:fld>
            <a:endParaRPr lang="de-DE" altLang="de-DE"/>
          </a:p>
        </p:txBody>
      </p:sp>
      <p:graphicFrame>
        <p:nvGraphicFramePr>
          <p:cNvPr id="9" name="Diagramm 8">
            <a:extLst>
              <a:ext uri="{FF2B5EF4-FFF2-40B4-BE49-F238E27FC236}">
                <a16:creationId xmlns:a16="http://schemas.microsoft.com/office/drawing/2014/main" id="{2EA1F6CF-4F3D-EADE-C5C2-37EC15695D95}"/>
              </a:ext>
            </a:extLst>
          </p:cNvPr>
          <p:cNvGraphicFramePr/>
          <p:nvPr/>
        </p:nvGraphicFramePr>
        <p:xfrm>
          <a:off x="1941453" y="1236345"/>
          <a:ext cx="5366851" cy="35372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feld 9">
            <a:extLst>
              <a:ext uri="{FF2B5EF4-FFF2-40B4-BE49-F238E27FC236}">
                <a16:creationId xmlns:a16="http://schemas.microsoft.com/office/drawing/2014/main" id="{DD53FE74-4B41-D212-F6F3-31271F8D8437}"/>
              </a:ext>
            </a:extLst>
          </p:cNvPr>
          <p:cNvSpPr txBox="1"/>
          <p:nvPr/>
        </p:nvSpPr>
        <p:spPr>
          <a:xfrm rot="18357001">
            <a:off x="2755431" y="1999892"/>
            <a:ext cx="1152128" cy="276999"/>
          </a:xfrm>
          <a:prstGeom prst="rect">
            <a:avLst/>
          </a:prstGeom>
          <a:noFill/>
        </p:spPr>
        <p:txBody>
          <a:bodyPr wrap="square" rtlCol="0">
            <a:spAutoFit/>
          </a:bodyPr>
          <a:lstStyle/>
          <a:p>
            <a:pPr algn="ctr"/>
            <a:r>
              <a:rPr lang="de-DE" sz="1200" dirty="0"/>
              <a:t>Part I</a:t>
            </a:r>
          </a:p>
        </p:txBody>
      </p:sp>
      <p:sp>
        <p:nvSpPr>
          <p:cNvPr id="11" name="Textfeld 10">
            <a:extLst>
              <a:ext uri="{FF2B5EF4-FFF2-40B4-BE49-F238E27FC236}">
                <a16:creationId xmlns:a16="http://schemas.microsoft.com/office/drawing/2014/main" id="{D1F0D72F-C6A4-7F84-CF4E-146602AAEF2A}"/>
              </a:ext>
            </a:extLst>
          </p:cNvPr>
          <p:cNvSpPr txBox="1"/>
          <p:nvPr/>
        </p:nvSpPr>
        <p:spPr>
          <a:xfrm rot="3614224">
            <a:off x="5338235" y="2008440"/>
            <a:ext cx="1152128" cy="276999"/>
          </a:xfrm>
          <a:prstGeom prst="rect">
            <a:avLst/>
          </a:prstGeom>
          <a:noFill/>
        </p:spPr>
        <p:txBody>
          <a:bodyPr wrap="square" rtlCol="0">
            <a:spAutoFit/>
          </a:bodyPr>
          <a:lstStyle/>
          <a:p>
            <a:pPr algn="ctr"/>
            <a:r>
              <a:rPr lang="de-DE" sz="1200" dirty="0"/>
              <a:t>Part II</a:t>
            </a:r>
          </a:p>
        </p:txBody>
      </p:sp>
      <p:sp>
        <p:nvSpPr>
          <p:cNvPr id="12" name="Textfeld 11">
            <a:extLst>
              <a:ext uri="{FF2B5EF4-FFF2-40B4-BE49-F238E27FC236}">
                <a16:creationId xmlns:a16="http://schemas.microsoft.com/office/drawing/2014/main" id="{1B52CA64-CBAD-04E8-5359-59F577C24E84}"/>
              </a:ext>
            </a:extLst>
          </p:cNvPr>
          <p:cNvSpPr txBox="1"/>
          <p:nvPr/>
        </p:nvSpPr>
        <p:spPr>
          <a:xfrm>
            <a:off x="4055499" y="4371950"/>
            <a:ext cx="1164573" cy="276999"/>
          </a:xfrm>
          <a:prstGeom prst="rect">
            <a:avLst/>
          </a:prstGeom>
          <a:noFill/>
        </p:spPr>
        <p:txBody>
          <a:bodyPr wrap="square" rtlCol="0">
            <a:spAutoFit/>
          </a:bodyPr>
          <a:lstStyle/>
          <a:p>
            <a:pPr algn="ctr"/>
            <a:r>
              <a:rPr lang="de-DE" sz="1200" dirty="0"/>
              <a:t>Part III</a:t>
            </a:r>
          </a:p>
        </p:txBody>
      </p:sp>
      <p:sp>
        <p:nvSpPr>
          <p:cNvPr id="3" name="Textfeld 20">
            <a:extLst>
              <a:ext uri="{FF2B5EF4-FFF2-40B4-BE49-F238E27FC236}">
                <a16:creationId xmlns:a16="http://schemas.microsoft.com/office/drawing/2014/main" id="{0F4A28E5-0F91-7CA6-BCA0-046AEDC5C565}"/>
              </a:ext>
            </a:extLst>
          </p:cNvPr>
          <p:cNvSpPr txBox="1">
            <a:spLocks noChangeArrowheads="1"/>
          </p:cNvSpPr>
          <p:nvPr/>
        </p:nvSpPr>
        <p:spPr bwMode="auto">
          <a:xfrm>
            <a:off x="5580112" y="4483914"/>
            <a:ext cx="20306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de-DE" altLang="de-DE" sz="1200" dirty="0"/>
              <a:t>CC BY-SA Grundmeier</a:t>
            </a:r>
          </a:p>
        </p:txBody>
      </p:sp>
    </p:spTree>
    <p:extLst>
      <p:ext uri="{BB962C8B-B14F-4D97-AF65-F5344CB8AC3E}">
        <p14:creationId xmlns:p14="http://schemas.microsoft.com/office/powerpoint/2010/main" val="16198504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3BE7BA-A125-A92A-85E7-A833E503F66D}"/>
              </a:ext>
            </a:extLst>
          </p:cNvPr>
          <p:cNvSpPr>
            <a:spLocks noGrp="1"/>
          </p:cNvSpPr>
          <p:nvPr>
            <p:ph type="title"/>
          </p:nvPr>
        </p:nvSpPr>
        <p:spPr/>
        <p:txBody>
          <a:bodyPr/>
          <a:lstStyle/>
          <a:p>
            <a:r>
              <a:rPr lang="en-GB" dirty="0"/>
              <a:t>Reflections on 8</a:t>
            </a:r>
            <a:r>
              <a:rPr lang="en-GB" baseline="30000" dirty="0"/>
              <a:t>th</a:t>
            </a:r>
            <a:r>
              <a:rPr lang="en-GB" dirty="0"/>
              <a:t> Lecture</a:t>
            </a:r>
          </a:p>
        </p:txBody>
      </p:sp>
      <p:sp>
        <p:nvSpPr>
          <p:cNvPr id="3" name="Inhaltsplatzhalter 2">
            <a:extLst>
              <a:ext uri="{FF2B5EF4-FFF2-40B4-BE49-F238E27FC236}">
                <a16:creationId xmlns:a16="http://schemas.microsoft.com/office/drawing/2014/main" id="{04AA0B96-C61F-C1D2-43FB-0E328DDA9584}"/>
              </a:ext>
            </a:extLst>
          </p:cNvPr>
          <p:cNvSpPr>
            <a:spLocks noGrp="1"/>
          </p:cNvSpPr>
          <p:nvPr>
            <p:ph idx="1"/>
          </p:nvPr>
        </p:nvSpPr>
        <p:spPr>
          <a:xfrm>
            <a:off x="467544" y="993924"/>
            <a:ext cx="8208912" cy="3779689"/>
          </a:xfrm>
        </p:spPr>
        <p:txBody>
          <a:bodyPr/>
          <a:lstStyle/>
          <a:p>
            <a:pPr defTabSz="914400">
              <a:lnSpc>
                <a:spcPct val="100000"/>
              </a:lnSpc>
              <a:spcBef>
                <a:spcPct val="0"/>
              </a:spcBef>
              <a:defRPr/>
            </a:pPr>
            <a:r>
              <a:rPr lang="en-GB" sz="1800" dirty="0"/>
              <a:t>LCA is comprehensive and involves a systematic scientific approach to examine the environmental impacts of the entire life cycle. It is also not simply the quality of the product, nor the amount of waste ending up in a landfill or an incinerator, but the life cycle of the product that determines its environmental impact. Accordingly, LCA is also a means of measuring whether or not green improvements have been achieved (Muthu, 2015).</a:t>
            </a:r>
          </a:p>
          <a:p>
            <a:r>
              <a:rPr lang="en-GB" sz="1800" dirty="0"/>
              <a:t>In contrast to LCA, carbon </a:t>
            </a:r>
            <a:r>
              <a:rPr lang="en-GB" sz="1800" dirty="0" err="1"/>
              <a:t>footprinting</a:t>
            </a:r>
            <a:r>
              <a:rPr lang="en-GB" sz="1800" dirty="0"/>
              <a:t> is the central method for assessing the impact of textiles on climate change that encompasses the entire life cycle of a product or service.</a:t>
            </a:r>
          </a:p>
          <a:p>
            <a:r>
              <a:rPr lang="en-GB" sz="1800" dirty="0"/>
              <a:t>As LCA depends on assumptions and scenario, it assesses the real world in a simplified model (</a:t>
            </a:r>
            <a:r>
              <a:rPr lang="en-GB" sz="1800" dirty="0" err="1"/>
              <a:t>Finkbeiner</a:t>
            </a:r>
            <a:r>
              <a:rPr lang="en-GB" sz="1800" dirty="0"/>
              <a:t> et al., 2014).</a:t>
            </a:r>
          </a:p>
          <a:p>
            <a:r>
              <a:rPr lang="en-GB" sz="1800" dirty="0"/>
              <a:t>Therefore, LCA studies, often performed according to the ISO 14040 standard series, have limitations that need to be documented in the scope and goal definition. </a:t>
            </a:r>
          </a:p>
        </p:txBody>
      </p:sp>
      <p:sp>
        <p:nvSpPr>
          <p:cNvPr id="4" name="Fußzeilenplatzhalter 3">
            <a:extLst>
              <a:ext uri="{FF2B5EF4-FFF2-40B4-BE49-F238E27FC236}">
                <a16:creationId xmlns:a16="http://schemas.microsoft.com/office/drawing/2014/main" id="{C8E79AC6-0901-4F86-79C2-CFBAD431E14F}"/>
              </a:ext>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a:ext uri="{FF2B5EF4-FFF2-40B4-BE49-F238E27FC236}">
                <a16:creationId xmlns:a16="http://schemas.microsoft.com/office/drawing/2014/main" id="{6B37FA24-B5CF-DE00-2B2F-34B5BA0041B0}"/>
              </a:ext>
            </a:extLst>
          </p:cNvPr>
          <p:cNvSpPr>
            <a:spLocks noGrp="1"/>
          </p:cNvSpPr>
          <p:nvPr>
            <p:ph type="sldNum" sz="quarter" idx="12"/>
          </p:nvPr>
        </p:nvSpPr>
        <p:spPr/>
        <p:txBody>
          <a:bodyPr/>
          <a:lstStyle/>
          <a:p>
            <a:pPr>
              <a:defRPr/>
            </a:pPr>
            <a:fld id="{4D0F6B73-5147-FC40-8374-9DD4EA2EE955}" type="slidenum">
              <a:rPr lang="de-DE" altLang="de-DE" smtClean="0"/>
              <a:pPr>
                <a:defRPr/>
              </a:pPr>
              <a:t>20</a:t>
            </a:fld>
            <a:endParaRPr lang="de-DE" altLang="de-DE"/>
          </a:p>
        </p:txBody>
      </p:sp>
    </p:spTree>
    <p:extLst>
      <p:ext uri="{BB962C8B-B14F-4D97-AF65-F5344CB8AC3E}">
        <p14:creationId xmlns:p14="http://schemas.microsoft.com/office/powerpoint/2010/main" val="37225886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3CC3A3-16A7-2344-5F71-EEE6591C7994}"/>
              </a:ext>
            </a:extLst>
          </p:cNvPr>
          <p:cNvSpPr>
            <a:spLocks noGrp="1"/>
          </p:cNvSpPr>
          <p:nvPr>
            <p:ph type="title"/>
          </p:nvPr>
        </p:nvSpPr>
        <p:spPr/>
        <p:txBody>
          <a:bodyPr/>
          <a:lstStyle/>
          <a:p>
            <a:r>
              <a:rPr lang="en-GB" dirty="0"/>
              <a:t>9</a:t>
            </a:r>
            <a:r>
              <a:rPr lang="en-GB" baseline="30000" dirty="0"/>
              <a:t>th</a:t>
            </a:r>
            <a:r>
              <a:rPr lang="en-GB" dirty="0"/>
              <a:t> Lecture</a:t>
            </a:r>
          </a:p>
        </p:txBody>
      </p:sp>
      <p:sp>
        <p:nvSpPr>
          <p:cNvPr id="3" name="Inhaltsplatzhalter 2">
            <a:extLst>
              <a:ext uri="{FF2B5EF4-FFF2-40B4-BE49-F238E27FC236}">
                <a16:creationId xmlns:a16="http://schemas.microsoft.com/office/drawing/2014/main" id="{206EBA37-3CCA-992A-5B9E-494FAA76459C}"/>
              </a:ext>
            </a:extLst>
          </p:cNvPr>
          <p:cNvSpPr>
            <a:spLocks noGrp="1"/>
          </p:cNvSpPr>
          <p:nvPr>
            <p:ph idx="1"/>
          </p:nvPr>
        </p:nvSpPr>
        <p:spPr>
          <a:xfrm>
            <a:off x="628650" y="1233276"/>
            <a:ext cx="5095478" cy="3379318"/>
          </a:xfrm>
        </p:spPr>
        <p:txBody>
          <a:bodyPr/>
          <a:lstStyle/>
          <a:p>
            <a:r>
              <a:rPr lang="en-GB" sz="1800" dirty="0">
                <a:solidFill>
                  <a:srgbClr val="000000"/>
                </a:solidFill>
                <a:latin typeface="Calibri" panose="020F0502020204030204" pitchFamily="34" charset="0"/>
                <a:ea typeface="Times New Roman" panose="02020603050405020304" pitchFamily="18" charset="0"/>
              </a:rPr>
              <a:t>L</a:t>
            </a:r>
            <a:r>
              <a:rPr lang="en-GB" sz="1800" dirty="0">
                <a:solidFill>
                  <a:srgbClr val="000000"/>
                </a:solidFill>
                <a:effectLst/>
                <a:latin typeface="Calibri" panose="020F0502020204030204" pitchFamily="34" charset="0"/>
                <a:ea typeface="Times New Roman" panose="02020603050405020304" pitchFamily="18" charset="0"/>
              </a:rPr>
              <a:t>ecture </a:t>
            </a:r>
            <a:r>
              <a:rPr lang="en-GB" sz="1800" dirty="0">
                <a:solidFill>
                  <a:srgbClr val="000000"/>
                </a:solidFill>
                <a:latin typeface="Calibri" panose="020F0502020204030204" pitchFamily="34" charset="0"/>
                <a:ea typeface="Times New Roman" panose="02020603050405020304" pitchFamily="18" charset="0"/>
              </a:rPr>
              <a:t>nine </a:t>
            </a:r>
            <a:r>
              <a:rPr lang="en-GB" sz="1800" dirty="0">
                <a:solidFill>
                  <a:srgbClr val="000000"/>
                </a:solidFill>
                <a:effectLst/>
                <a:latin typeface="Calibri" panose="020F0502020204030204" pitchFamily="34" charset="0"/>
                <a:ea typeface="Times New Roman" panose="02020603050405020304" pitchFamily="18" charset="0"/>
              </a:rPr>
              <a:t>deals with the topic of “Sustainable Accountability in the EU </a:t>
            </a:r>
            <a:r>
              <a:rPr lang="en-GB" sz="1800" dirty="0">
                <a:solidFill>
                  <a:srgbClr val="000000"/>
                </a:solidFill>
                <a:latin typeface="Calibri" panose="020F0502020204030204" pitchFamily="34" charset="0"/>
                <a:ea typeface="Times New Roman" panose="02020603050405020304" pitchFamily="18" charset="0"/>
              </a:rPr>
              <a:t>Textile M</a:t>
            </a:r>
            <a:r>
              <a:rPr lang="en-GB" sz="1800" dirty="0">
                <a:solidFill>
                  <a:srgbClr val="000000"/>
                </a:solidFill>
                <a:effectLst/>
                <a:latin typeface="Calibri" panose="020F0502020204030204" pitchFamily="34" charset="0"/>
                <a:ea typeface="Times New Roman" panose="02020603050405020304" pitchFamily="18" charset="0"/>
              </a:rPr>
              <a:t>arket”.</a:t>
            </a:r>
          </a:p>
          <a:p>
            <a:r>
              <a:rPr lang="en-GB" sz="1800" dirty="0">
                <a:solidFill>
                  <a:srgbClr val="000000"/>
                </a:solidFill>
                <a:effectLst/>
                <a:latin typeface="Calibri" panose="020F0502020204030204" pitchFamily="34" charset="0"/>
                <a:ea typeface="Times New Roman" panose="02020603050405020304" pitchFamily="18" charset="0"/>
              </a:rPr>
              <a:t>The lecture </a:t>
            </a:r>
            <a:r>
              <a:rPr lang="en-GB" sz="1800" dirty="0">
                <a:solidFill>
                  <a:srgbClr val="000000"/>
                </a:solidFill>
                <a:latin typeface="Calibri" panose="020F0502020204030204" pitchFamily="34" charset="0"/>
                <a:ea typeface="Times New Roman" panose="02020603050405020304" pitchFamily="18" charset="0"/>
              </a:rPr>
              <a:t>leads students to understand the concept of accountability in the context of business.</a:t>
            </a:r>
          </a:p>
          <a:p>
            <a:r>
              <a:rPr lang="en-GB" sz="1800" dirty="0">
                <a:solidFill>
                  <a:srgbClr val="000000"/>
                </a:solidFill>
                <a:latin typeface="Calibri" panose="020F0502020204030204" pitchFamily="34" charset="0"/>
                <a:ea typeface="Times New Roman" panose="02020603050405020304" pitchFamily="18" charset="0"/>
              </a:rPr>
              <a:t>It provides an overview of current requirements on sustainable business reporting.</a:t>
            </a:r>
            <a:r>
              <a:rPr lang="en-GB" sz="1800" dirty="0">
                <a:solidFill>
                  <a:srgbClr val="000000"/>
                </a:solidFill>
                <a:effectLst/>
                <a:latin typeface="Calibri" panose="020F0502020204030204" pitchFamily="34" charset="0"/>
                <a:ea typeface="Times New Roman" panose="02020603050405020304" pitchFamily="18" charset="0"/>
              </a:rPr>
              <a:t> </a:t>
            </a:r>
          </a:p>
          <a:p>
            <a:pPr>
              <a:buFont typeface="Arial" panose="020B0604020202020204" pitchFamily="34" charset="0"/>
              <a:buChar char="•"/>
            </a:pPr>
            <a:r>
              <a:rPr lang="en-GB" sz="1800" dirty="0">
                <a:solidFill>
                  <a:srgbClr val="000000"/>
                </a:solidFill>
                <a:effectLst/>
                <a:latin typeface="Calibri" panose="020F0502020204030204" pitchFamily="34" charset="0"/>
                <a:ea typeface="Times New Roman" panose="02020603050405020304" pitchFamily="18" charset="0"/>
              </a:rPr>
              <a:t>It also invites participants to </a:t>
            </a:r>
            <a:r>
              <a:rPr lang="en-GB" sz="1800" dirty="0">
                <a:solidFill>
                  <a:srgbClr val="000000"/>
                </a:solidFill>
                <a:latin typeface="Calibri" panose="020F0502020204030204" pitchFamily="34" charset="0"/>
                <a:ea typeface="Times New Roman" panose="02020603050405020304" pitchFamily="18" charset="0"/>
              </a:rPr>
              <a:t>c</a:t>
            </a:r>
            <a:r>
              <a:rPr lang="en-GB" sz="1800" dirty="0">
                <a:effectLst/>
                <a:latin typeface="Calibri" panose="020F0502020204030204" pitchFamily="34" charset="0"/>
              </a:rPr>
              <a:t>ritically reflect sustainable business reporting requirements, </a:t>
            </a:r>
            <a:r>
              <a:rPr lang="en-GB" sz="1800" dirty="0">
                <a:latin typeface="Calibri" panose="020F0502020204030204" pitchFamily="34" charset="0"/>
              </a:rPr>
              <a:t>their</a:t>
            </a:r>
            <a:r>
              <a:rPr lang="en-GB" sz="1800" dirty="0">
                <a:effectLst/>
                <a:latin typeface="Calibri" panose="020F0502020204030204" pitchFamily="34" charset="0"/>
              </a:rPr>
              <a:t> currently foreseeable development and lists some examples of good practice from the EU textile market.</a:t>
            </a:r>
            <a:endParaRPr lang="en-GB" sz="1800" dirty="0">
              <a:effectLst/>
              <a:latin typeface="ArialMT"/>
            </a:endParaRPr>
          </a:p>
          <a:p>
            <a:endParaRPr lang="en-GB" sz="1800" dirty="0">
              <a:effectLst/>
              <a:latin typeface="Times New Roman" panose="02020603050405020304" pitchFamily="18" charset="0"/>
              <a:ea typeface="Times New Roman" panose="02020603050405020304" pitchFamily="18" charset="0"/>
            </a:endParaRPr>
          </a:p>
          <a:p>
            <a:endParaRPr lang="en-GB" dirty="0"/>
          </a:p>
        </p:txBody>
      </p:sp>
      <p:sp>
        <p:nvSpPr>
          <p:cNvPr id="4" name="Fußzeilenplatzhalter 3">
            <a:extLst>
              <a:ext uri="{FF2B5EF4-FFF2-40B4-BE49-F238E27FC236}">
                <a16:creationId xmlns:a16="http://schemas.microsoft.com/office/drawing/2014/main" id="{B39A2718-F910-CEFF-C656-FD390516632D}"/>
              </a:ext>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a:ext uri="{FF2B5EF4-FFF2-40B4-BE49-F238E27FC236}">
                <a16:creationId xmlns:a16="http://schemas.microsoft.com/office/drawing/2014/main" id="{22E3575E-5FC5-0013-09CB-947C74EA0D02}"/>
              </a:ext>
            </a:extLst>
          </p:cNvPr>
          <p:cNvSpPr>
            <a:spLocks noGrp="1"/>
          </p:cNvSpPr>
          <p:nvPr>
            <p:ph type="sldNum" sz="quarter" idx="12"/>
          </p:nvPr>
        </p:nvSpPr>
        <p:spPr/>
        <p:txBody>
          <a:bodyPr/>
          <a:lstStyle/>
          <a:p>
            <a:pPr>
              <a:defRPr/>
            </a:pPr>
            <a:fld id="{4D0F6B73-5147-FC40-8374-9DD4EA2EE955}" type="slidenum">
              <a:rPr lang="de-DE" altLang="de-DE" smtClean="0"/>
              <a:pPr>
                <a:defRPr/>
              </a:pPr>
              <a:t>21</a:t>
            </a:fld>
            <a:endParaRPr lang="de-DE" altLang="de-DE"/>
          </a:p>
        </p:txBody>
      </p:sp>
      <p:pic>
        <p:nvPicPr>
          <p:cNvPr id="7" name="Grafik 6">
            <a:extLst>
              <a:ext uri="{FF2B5EF4-FFF2-40B4-BE49-F238E27FC236}">
                <a16:creationId xmlns:a16="http://schemas.microsoft.com/office/drawing/2014/main" id="{F82BCB36-EEDE-DF21-F72B-8BF744C6F4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8144" y="878794"/>
            <a:ext cx="2959100" cy="3733800"/>
          </a:xfrm>
          <a:prstGeom prst="rect">
            <a:avLst/>
          </a:prstGeom>
        </p:spPr>
      </p:pic>
    </p:spTree>
    <p:extLst>
      <p:ext uri="{BB962C8B-B14F-4D97-AF65-F5344CB8AC3E}">
        <p14:creationId xmlns:p14="http://schemas.microsoft.com/office/powerpoint/2010/main" val="17953344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30B79A-C957-FD0E-C574-CF25125FD23B}"/>
              </a:ext>
            </a:extLst>
          </p:cNvPr>
          <p:cNvSpPr>
            <a:spLocks noGrp="1"/>
          </p:cNvSpPr>
          <p:nvPr>
            <p:ph type="title"/>
          </p:nvPr>
        </p:nvSpPr>
        <p:spPr/>
        <p:txBody>
          <a:bodyPr/>
          <a:lstStyle/>
          <a:p>
            <a:r>
              <a:rPr lang="en-GB" dirty="0"/>
              <a:t>Reflections on 9</a:t>
            </a:r>
            <a:r>
              <a:rPr lang="en-GB" baseline="30000" dirty="0"/>
              <a:t>th</a:t>
            </a:r>
            <a:r>
              <a:rPr lang="en-GB" dirty="0"/>
              <a:t> Lecture</a:t>
            </a:r>
          </a:p>
        </p:txBody>
      </p:sp>
      <p:sp>
        <p:nvSpPr>
          <p:cNvPr id="3" name="Inhaltsplatzhalter 2">
            <a:extLst>
              <a:ext uri="{FF2B5EF4-FFF2-40B4-BE49-F238E27FC236}">
                <a16:creationId xmlns:a16="http://schemas.microsoft.com/office/drawing/2014/main" id="{B3016C91-BB77-CD9F-F6CC-F39A43682BD9}"/>
              </a:ext>
            </a:extLst>
          </p:cNvPr>
          <p:cNvSpPr>
            <a:spLocks noGrp="1"/>
          </p:cNvSpPr>
          <p:nvPr>
            <p:ph idx="1"/>
          </p:nvPr>
        </p:nvSpPr>
        <p:spPr>
          <a:xfrm>
            <a:off x="628650" y="1236406"/>
            <a:ext cx="7886700" cy="3262312"/>
          </a:xfrm>
        </p:spPr>
        <p:txBody>
          <a:bodyPr/>
          <a:lstStyle/>
          <a:p>
            <a:r>
              <a:rPr lang="en-GB" sz="1800" dirty="0">
                <a:latin typeface="Calibri" panose="020F0502020204030204" pitchFamily="34" charset="0"/>
              </a:rPr>
              <a:t>Notwithstanding the current legal requirements, companies may develop their own sustainability requirements and report about them. </a:t>
            </a:r>
          </a:p>
          <a:p>
            <a:r>
              <a:rPr lang="en-GB" sz="1800" dirty="0">
                <a:latin typeface="Calibri" panose="020F0502020204030204" pitchFamily="34" charset="0"/>
              </a:rPr>
              <a:t>However, as voluntary reporting on sustainable aspects has major disadvantages, the importance of corporate sustainability reporting is increasing and the requirements for corporate sustainability reporting will change fundamentally. This results from the new EU Corporate Sustainability Reporting Directive (CSRD). </a:t>
            </a:r>
          </a:p>
          <a:p>
            <a:r>
              <a:rPr lang="en-GB" sz="1800" dirty="0">
                <a:latin typeface="Calibri" panose="020F0502020204030204" pitchFamily="34" charset="0"/>
              </a:rPr>
              <a:t>Furthermore, it</a:t>
            </a:r>
            <a:r>
              <a:rPr lang="en-GB" sz="1800" dirty="0">
                <a:effectLst/>
                <a:latin typeface="Calibri" panose="020F0502020204030204" pitchFamily="34" charset="0"/>
              </a:rPr>
              <a:t> is not only the EU Commission that has taken up the issue of sustainability reporting: IFRS Foundation - responsible for the internationally recognised accounting standards IFRS - has founded a new entity, the International Sustainability Standards Board (ISSB), which is to develop global basic standards (Global Baseline) in the area of sustainability reporting in the future. </a:t>
            </a:r>
            <a:endParaRPr lang="en-GB" sz="1800" dirty="0">
              <a:effectLst/>
              <a:latin typeface="ArialMT"/>
            </a:endParaRPr>
          </a:p>
          <a:p>
            <a:endParaRPr lang="en-GB" dirty="0"/>
          </a:p>
          <a:p>
            <a:endParaRPr lang="en-GB" dirty="0"/>
          </a:p>
        </p:txBody>
      </p:sp>
      <p:sp>
        <p:nvSpPr>
          <p:cNvPr id="4" name="Fußzeilenplatzhalter 3">
            <a:extLst>
              <a:ext uri="{FF2B5EF4-FFF2-40B4-BE49-F238E27FC236}">
                <a16:creationId xmlns:a16="http://schemas.microsoft.com/office/drawing/2014/main" id="{66208E02-F61A-3C45-BCBD-5E7F990F814E}"/>
              </a:ext>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a:ext uri="{FF2B5EF4-FFF2-40B4-BE49-F238E27FC236}">
                <a16:creationId xmlns:a16="http://schemas.microsoft.com/office/drawing/2014/main" id="{760E9788-2211-C930-2347-11C17E4143D2}"/>
              </a:ext>
            </a:extLst>
          </p:cNvPr>
          <p:cNvSpPr>
            <a:spLocks noGrp="1"/>
          </p:cNvSpPr>
          <p:nvPr>
            <p:ph type="sldNum" sz="quarter" idx="12"/>
          </p:nvPr>
        </p:nvSpPr>
        <p:spPr/>
        <p:txBody>
          <a:bodyPr/>
          <a:lstStyle/>
          <a:p>
            <a:pPr>
              <a:defRPr/>
            </a:pPr>
            <a:fld id="{4D0F6B73-5147-FC40-8374-9DD4EA2EE955}" type="slidenum">
              <a:rPr lang="de-DE" altLang="de-DE" smtClean="0"/>
              <a:pPr>
                <a:defRPr/>
              </a:pPr>
              <a:t>22</a:t>
            </a:fld>
            <a:endParaRPr lang="de-DE" altLang="de-DE"/>
          </a:p>
        </p:txBody>
      </p:sp>
    </p:spTree>
    <p:extLst>
      <p:ext uri="{BB962C8B-B14F-4D97-AF65-F5344CB8AC3E}">
        <p14:creationId xmlns:p14="http://schemas.microsoft.com/office/powerpoint/2010/main" val="2089256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D600F6-6DFC-F30D-B803-DC4A4C83D177}"/>
              </a:ext>
            </a:extLst>
          </p:cNvPr>
          <p:cNvSpPr>
            <a:spLocks noGrp="1"/>
          </p:cNvSpPr>
          <p:nvPr>
            <p:ph type="title"/>
          </p:nvPr>
        </p:nvSpPr>
        <p:spPr/>
        <p:txBody>
          <a:bodyPr/>
          <a:lstStyle/>
          <a:p>
            <a:r>
              <a:rPr lang="en-GB" dirty="0"/>
              <a:t>10</a:t>
            </a:r>
            <a:r>
              <a:rPr lang="en-GB" baseline="30000" dirty="0"/>
              <a:t>th</a:t>
            </a:r>
            <a:r>
              <a:rPr lang="en-GB" dirty="0"/>
              <a:t> Lecture</a:t>
            </a:r>
          </a:p>
        </p:txBody>
      </p:sp>
      <p:sp>
        <p:nvSpPr>
          <p:cNvPr id="3" name="Inhaltsplatzhalter 2">
            <a:extLst>
              <a:ext uri="{FF2B5EF4-FFF2-40B4-BE49-F238E27FC236}">
                <a16:creationId xmlns:a16="http://schemas.microsoft.com/office/drawing/2014/main" id="{9236F21A-AFA5-3706-EE22-A594B713942B}"/>
              </a:ext>
            </a:extLst>
          </p:cNvPr>
          <p:cNvSpPr>
            <a:spLocks noGrp="1"/>
          </p:cNvSpPr>
          <p:nvPr>
            <p:ph idx="1"/>
          </p:nvPr>
        </p:nvSpPr>
        <p:spPr/>
        <p:txBody>
          <a:bodyPr/>
          <a:lstStyle/>
          <a:p>
            <a:r>
              <a:rPr lang="en-GB" sz="1800" dirty="0">
                <a:solidFill>
                  <a:srgbClr val="111111"/>
                </a:solidFill>
                <a:latin typeface="Calibri" panose="020F0502020204030204" pitchFamily="34" charset="0"/>
              </a:rPr>
              <a:t>Lecture on “Societal Health Impact of Textile and Clothing Consumption</a:t>
            </a:r>
            <a:r>
              <a:rPr lang="de-DE" sz="1800" dirty="0">
                <a:solidFill>
                  <a:srgbClr val="111111"/>
                </a:solidFill>
                <a:latin typeface="Calibri" panose="020F0502020204030204" pitchFamily="34" charset="0"/>
              </a:rPr>
              <a:t>“.</a:t>
            </a:r>
          </a:p>
          <a:p>
            <a:r>
              <a:rPr lang="en-GB" sz="1800" dirty="0">
                <a:solidFill>
                  <a:srgbClr val="111111"/>
                </a:solidFill>
                <a:latin typeface="Calibri" panose="020F0502020204030204" pitchFamily="34" charset="0"/>
              </a:rPr>
              <a:t>The teaching unit addresses </a:t>
            </a:r>
            <a:r>
              <a:rPr lang="en-GB" sz="1800" dirty="0">
                <a:solidFill>
                  <a:srgbClr val="111111"/>
                </a:solidFill>
                <a:effectLst/>
                <a:latin typeface="Calibri" panose="020F0502020204030204" pitchFamily="34" charset="0"/>
                <a:ea typeface="Times New Roman" panose="02020603050405020304" pitchFamily="18" charset="0"/>
              </a:rPr>
              <a:t>the topic of human ecology - the interrelation of consumers with its inanimate fabric environment - by giving a brief overview of understanding the chemical health risks of textile and clothing consumption. </a:t>
            </a:r>
          </a:p>
          <a:p>
            <a:r>
              <a:rPr lang="en-GB" sz="1800" dirty="0">
                <a:solidFill>
                  <a:srgbClr val="111111"/>
                </a:solidFill>
                <a:latin typeface="Calibri" panose="020F0502020204030204" pitchFamily="34" charset="0"/>
                <a:ea typeface="Times New Roman" panose="02020603050405020304" pitchFamily="18" charset="0"/>
              </a:rPr>
              <a:t>Within this lecture, t</a:t>
            </a:r>
            <a:r>
              <a:rPr lang="en-GB" sz="1800" dirty="0">
                <a:solidFill>
                  <a:srgbClr val="111111"/>
                </a:solidFill>
                <a:effectLst/>
                <a:latin typeface="Calibri" panose="020F0502020204030204" pitchFamily="34" charset="0"/>
                <a:ea typeface="Times New Roman" panose="02020603050405020304" pitchFamily="18" charset="0"/>
              </a:rPr>
              <a:t>he impact of textile chemicals and its exposure to the body are disclosed and the effectiveness of regulations and eco-labels are discussed. </a:t>
            </a:r>
            <a:endParaRPr lang="de-DE" sz="2400" dirty="0">
              <a:effectLst/>
            </a:endParaRPr>
          </a:p>
          <a:p>
            <a:endParaRPr lang="en-GB" dirty="0"/>
          </a:p>
        </p:txBody>
      </p:sp>
      <p:sp>
        <p:nvSpPr>
          <p:cNvPr id="4" name="Fußzeilenplatzhalter 3">
            <a:extLst>
              <a:ext uri="{FF2B5EF4-FFF2-40B4-BE49-F238E27FC236}">
                <a16:creationId xmlns:a16="http://schemas.microsoft.com/office/drawing/2014/main" id="{0279B38A-BDD8-550F-C96B-3AF32C0B3622}"/>
              </a:ext>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a:ext uri="{FF2B5EF4-FFF2-40B4-BE49-F238E27FC236}">
                <a16:creationId xmlns:a16="http://schemas.microsoft.com/office/drawing/2014/main" id="{0BF38BB8-3256-FC4C-0C11-415DBC31BE71}"/>
              </a:ext>
            </a:extLst>
          </p:cNvPr>
          <p:cNvSpPr>
            <a:spLocks noGrp="1"/>
          </p:cNvSpPr>
          <p:nvPr>
            <p:ph type="sldNum" sz="quarter" idx="12"/>
          </p:nvPr>
        </p:nvSpPr>
        <p:spPr/>
        <p:txBody>
          <a:bodyPr/>
          <a:lstStyle/>
          <a:p>
            <a:pPr>
              <a:defRPr/>
            </a:pPr>
            <a:fld id="{4D0F6B73-5147-FC40-8374-9DD4EA2EE955}" type="slidenum">
              <a:rPr lang="de-DE" altLang="de-DE" smtClean="0"/>
              <a:pPr>
                <a:defRPr/>
              </a:pPr>
              <a:t>23</a:t>
            </a:fld>
            <a:endParaRPr lang="de-DE" altLang="de-DE"/>
          </a:p>
        </p:txBody>
      </p:sp>
      <p:pic>
        <p:nvPicPr>
          <p:cNvPr id="7" name="Grafik 2">
            <a:extLst>
              <a:ext uri="{FF2B5EF4-FFF2-40B4-BE49-F238E27FC236}">
                <a16:creationId xmlns:a16="http://schemas.microsoft.com/office/drawing/2014/main" id="{AB4000D3-F0E3-B324-F074-3F35BB419D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6628" y="3253372"/>
            <a:ext cx="1455155" cy="1267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rafik 1">
            <a:extLst>
              <a:ext uri="{FF2B5EF4-FFF2-40B4-BE49-F238E27FC236}">
                <a16:creationId xmlns:a16="http://schemas.microsoft.com/office/drawing/2014/main" id="{FC3606B2-6ED7-68FF-D4EF-81166FB236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4483" y="3087688"/>
            <a:ext cx="2528888"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feld 8">
            <a:extLst>
              <a:ext uri="{FF2B5EF4-FFF2-40B4-BE49-F238E27FC236}">
                <a16:creationId xmlns:a16="http://schemas.microsoft.com/office/drawing/2014/main" id="{B4D50E26-A8A4-F901-C51F-002E88AB2089}"/>
              </a:ext>
            </a:extLst>
          </p:cNvPr>
          <p:cNvSpPr txBox="1"/>
          <p:nvPr/>
        </p:nvSpPr>
        <p:spPr>
          <a:xfrm>
            <a:off x="1317650" y="4520495"/>
            <a:ext cx="1873250" cy="276999"/>
          </a:xfrm>
          <a:prstGeom prst="rect">
            <a:avLst/>
          </a:prstGeom>
          <a:noFill/>
        </p:spPr>
        <p:txBody>
          <a:bodyPr>
            <a:spAutoFit/>
          </a:bodyPr>
          <a:lstStyle/>
          <a:p>
            <a:pPr>
              <a:defRPr/>
            </a:pPr>
            <a:r>
              <a:rPr lang="en-GB" sz="1200" dirty="0">
                <a:ea typeface="Verdana" panose="020B0604030504040204" pitchFamily="34" charset="0"/>
              </a:rPr>
              <a:t>CC0, </a:t>
            </a:r>
            <a:r>
              <a:rPr lang="en-GB" sz="1200" dirty="0" err="1">
                <a:ea typeface="Verdana" panose="020B0604030504040204" pitchFamily="34" charset="0"/>
              </a:rPr>
              <a:t>Colourbox</a:t>
            </a:r>
            <a:endParaRPr lang="en-GB" sz="1200" dirty="0">
              <a:ea typeface="Verdana" panose="020B0604030504040204" pitchFamily="34" charset="0"/>
            </a:endParaRPr>
          </a:p>
        </p:txBody>
      </p:sp>
      <p:pic>
        <p:nvPicPr>
          <p:cNvPr id="11" name="Grafik 10" descr="Ein Bild, das Text enthält.&#10;&#10;Automatisch generierte Beschreibung">
            <a:extLst>
              <a:ext uri="{FF2B5EF4-FFF2-40B4-BE49-F238E27FC236}">
                <a16:creationId xmlns:a16="http://schemas.microsoft.com/office/drawing/2014/main" id="{FDB2429C-6CA6-C603-0341-6D498A5A24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88879" y="3260522"/>
            <a:ext cx="1837471" cy="1543476"/>
          </a:xfrm>
          <a:prstGeom prst="rect">
            <a:avLst/>
          </a:prstGeom>
        </p:spPr>
      </p:pic>
      <p:sp>
        <p:nvSpPr>
          <p:cNvPr id="13" name="Textfeld 12">
            <a:extLst>
              <a:ext uri="{FF2B5EF4-FFF2-40B4-BE49-F238E27FC236}">
                <a16:creationId xmlns:a16="http://schemas.microsoft.com/office/drawing/2014/main" id="{DC662140-617F-647D-D9C9-7590BCB0546B}"/>
              </a:ext>
            </a:extLst>
          </p:cNvPr>
          <p:cNvSpPr txBox="1"/>
          <p:nvPr/>
        </p:nvSpPr>
        <p:spPr>
          <a:xfrm>
            <a:off x="5689546" y="4547799"/>
            <a:ext cx="2500885" cy="276999"/>
          </a:xfrm>
          <a:prstGeom prst="rect">
            <a:avLst/>
          </a:prstGeom>
          <a:noFill/>
        </p:spPr>
        <p:txBody>
          <a:bodyPr wrap="square">
            <a:spAutoFit/>
          </a:bodyPr>
          <a:lstStyle/>
          <a:p>
            <a:r>
              <a:rPr lang="de-DE" sz="1200" dirty="0"/>
              <a:t>© RAL gemeinnützige GmbH </a:t>
            </a:r>
          </a:p>
        </p:txBody>
      </p:sp>
    </p:spTree>
    <p:extLst>
      <p:ext uri="{BB962C8B-B14F-4D97-AF65-F5344CB8AC3E}">
        <p14:creationId xmlns:p14="http://schemas.microsoft.com/office/powerpoint/2010/main" val="2534085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CE764A-A370-2B81-FD37-DAC638CE9FBC}"/>
              </a:ext>
            </a:extLst>
          </p:cNvPr>
          <p:cNvSpPr>
            <a:spLocks noGrp="1"/>
          </p:cNvSpPr>
          <p:nvPr>
            <p:ph type="title"/>
          </p:nvPr>
        </p:nvSpPr>
        <p:spPr/>
        <p:txBody>
          <a:bodyPr/>
          <a:lstStyle/>
          <a:p>
            <a:r>
              <a:rPr lang="en-GB" dirty="0"/>
              <a:t>Reflections on 10</a:t>
            </a:r>
            <a:r>
              <a:rPr lang="en-GB" baseline="30000" dirty="0"/>
              <a:t>th</a:t>
            </a:r>
            <a:r>
              <a:rPr lang="en-GB" dirty="0"/>
              <a:t> Lecture</a:t>
            </a:r>
          </a:p>
        </p:txBody>
      </p:sp>
      <p:sp>
        <p:nvSpPr>
          <p:cNvPr id="3" name="Inhaltsplatzhalter 2">
            <a:extLst>
              <a:ext uri="{FF2B5EF4-FFF2-40B4-BE49-F238E27FC236}">
                <a16:creationId xmlns:a16="http://schemas.microsoft.com/office/drawing/2014/main" id="{38A78EB9-3991-8EC5-2423-7BA9B2AE62E5}"/>
              </a:ext>
            </a:extLst>
          </p:cNvPr>
          <p:cNvSpPr>
            <a:spLocks noGrp="1"/>
          </p:cNvSpPr>
          <p:nvPr>
            <p:ph idx="1"/>
          </p:nvPr>
        </p:nvSpPr>
        <p:spPr>
          <a:xfrm>
            <a:off x="597800" y="1147897"/>
            <a:ext cx="7886700" cy="3714031"/>
          </a:xfrm>
        </p:spPr>
        <p:txBody>
          <a:bodyPr/>
          <a:lstStyle/>
          <a:p>
            <a:r>
              <a:rPr lang="en-GB" altLang="de-DE" sz="1600" dirty="0"/>
              <a:t>Although consumers are exposed to potentially toxic chemicals mainly through skin-contact textiles or clothes, contaminations can hardly be assessed by consumers.</a:t>
            </a:r>
          </a:p>
          <a:p>
            <a:r>
              <a:rPr lang="en-GB" altLang="de-DE" sz="1600" dirty="0">
                <a:ea typeface="ＭＳ Ｐゴシック" panose="020B0600070205080204" pitchFamily="34" charset="-128"/>
              </a:rPr>
              <a:t>Since this problem cannot be solved by the consumers themselves, they should at least be informed. At the same time, consumers should be supported by effective international regulations. </a:t>
            </a:r>
            <a:endParaRPr lang="en-GB" altLang="de-DE" sz="1600" dirty="0"/>
          </a:p>
          <a:p>
            <a:r>
              <a:rPr lang="en-GB" altLang="de-DE" sz="1600" dirty="0"/>
              <a:t>There are important control measures for many hazardous compounds in the EU, such as REACH. However, the textile production in countries with fewer environmental restrictions and lower occupational health standards, the complex raw material supply chains as well as the large numbers of operators involved in the different production steps make a strict control on the presence of some toxic chemicals in textiles in general, and in clothes in particular, very difficult. </a:t>
            </a:r>
          </a:p>
          <a:p>
            <a:r>
              <a:rPr lang="en-US" altLang="de-DE" sz="1600" dirty="0"/>
              <a:t>Until the rise of a federally regulated transparency in the supply chain, voluntary eco-labels allow consumers to make first comparisons among products regarding healthy (and environmentally preferable) products.</a:t>
            </a:r>
          </a:p>
        </p:txBody>
      </p:sp>
      <p:sp>
        <p:nvSpPr>
          <p:cNvPr id="4" name="Fußzeilenplatzhalter 3">
            <a:extLst>
              <a:ext uri="{FF2B5EF4-FFF2-40B4-BE49-F238E27FC236}">
                <a16:creationId xmlns:a16="http://schemas.microsoft.com/office/drawing/2014/main" id="{D9A24D8B-42AC-4997-91CC-2F3C4AF39080}"/>
              </a:ext>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a:ext uri="{FF2B5EF4-FFF2-40B4-BE49-F238E27FC236}">
                <a16:creationId xmlns:a16="http://schemas.microsoft.com/office/drawing/2014/main" id="{701C8F05-9D97-5251-F9D0-BCC6A25DBE48}"/>
              </a:ext>
            </a:extLst>
          </p:cNvPr>
          <p:cNvSpPr>
            <a:spLocks noGrp="1"/>
          </p:cNvSpPr>
          <p:nvPr>
            <p:ph type="sldNum" sz="quarter" idx="12"/>
          </p:nvPr>
        </p:nvSpPr>
        <p:spPr/>
        <p:txBody>
          <a:bodyPr/>
          <a:lstStyle/>
          <a:p>
            <a:pPr>
              <a:defRPr/>
            </a:pPr>
            <a:fld id="{4D0F6B73-5147-FC40-8374-9DD4EA2EE955}" type="slidenum">
              <a:rPr lang="de-DE" altLang="de-DE" smtClean="0"/>
              <a:pPr>
                <a:defRPr/>
              </a:pPr>
              <a:t>24</a:t>
            </a:fld>
            <a:endParaRPr lang="de-DE" altLang="de-DE"/>
          </a:p>
        </p:txBody>
      </p:sp>
    </p:spTree>
    <p:extLst>
      <p:ext uri="{BB962C8B-B14F-4D97-AF65-F5344CB8AC3E}">
        <p14:creationId xmlns:p14="http://schemas.microsoft.com/office/powerpoint/2010/main" val="9230727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5A2197-B721-357E-D11D-E721C1C68525}"/>
              </a:ext>
            </a:extLst>
          </p:cNvPr>
          <p:cNvSpPr>
            <a:spLocks noGrp="1"/>
          </p:cNvSpPr>
          <p:nvPr>
            <p:ph type="title"/>
          </p:nvPr>
        </p:nvSpPr>
        <p:spPr/>
        <p:txBody>
          <a:bodyPr/>
          <a:lstStyle/>
          <a:p>
            <a:r>
              <a:rPr lang="en-GB" dirty="0"/>
              <a:t>11</a:t>
            </a:r>
            <a:r>
              <a:rPr lang="en-GB" baseline="30000" dirty="0"/>
              <a:t>th</a:t>
            </a:r>
            <a:r>
              <a:rPr lang="en-GB" dirty="0"/>
              <a:t> Lecture </a:t>
            </a:r>
          </a:p>
        </p:txBody>
      </p:sp>
      <p:sp>
        <p:nvSpPr>
          <p:cNvPr id="3" name="Inhaltsplatzhalter 2">
            <a:extLst>
              <a:ext uri="{FF2B5EF4-FFF2-40B4-BE49-F238E27FC236}">
                <a16:creationId xmlns:a16="http://schemas.microsoft.com/office/drawing/2014/main" id="{C64534E1-0982-41AC-14B7-188CDB9E6FBE}"/>
              </a:ext>
            </a:extLst>
          </p:cNvPr>
          <p:cNvSpPr>
            <a:spLocks noGrp="1"/>
          </p:cNvSpPr>
          <p:nvPr>
            <p:ph idx="1"/>
          </p:nvPr>
        </p:nvSpPr>
        <p:spPr>
          <a:xfrm>
            <a:off x="618030" y="1419622"/>
            <a:ext cx="4242002" cy="3341291"/>
          </a:xfrm>
        </p:spPr>
        <p:txBody>
          <a:bodyPr/>
          <a:lstStyle/>
          <a:p>
            <a:r>
              <a:rPr lang="en-GB" sz="1700" dirty="0">
                <a:solidFill>
                  <a:srgbClr val="000000"/>
                </a:solidFill>
                <a:effectLst/>
                <a:ea typeface="Times New Roman" panose="02020603050405020304" pitchFamily="18" charset="0"/>
              </a:rPr>
              <a:t>Lecture on “</a:t>
            </a:r>
            <a:r>
              <a:rPr lang="en-GB" sz="1700" dirty="0">
                <a:effectLst/>
                <a:ea typeface="Times New Roman" panose="02020603050405020304" pitchFamily="18" charset="0"/>
              </a:rPr>
              <a:t>Microplastic Fibres and Particles in the Textile Chain – Environmental Impact and Health Effects”.</a:t>
            </a:r>
            <a:endParaRPr lang="en-GB" sz="1700" dirty="0">
              <a:solidFill>
                <a:srgbClr val="000000"/>
              </a:solidFill>
              <a:effectLst/>
              <a:ea typeface="Times New Roman" panose="02020603050405020304" pitchFamily="18" charset="0"/>
            </a:endParaRPr>
          </a:p>
          <a:p>
            <a:r>
              <a:rPr lang="en-GB" sz="1700" dirty="0">
                <a:solidFill>
                  <a:srgbClr val="000000"/>
                </a:solidFill>
                <a:ea typeface="Times New Roman" panose="02020603050405020304" pitchFamily="18" charset="0"/>
              </a:rPr>
              <a:t>T</a:t>
            </a:r>
            <a:r>
              <a:rPr lang="en-GB" sz="1700" dirty="0">
                <a:solidFill>
                  <a:srgbClr val="000000"/>
                </a:solidFill>
                <a:effectLst/>
                <a:ea typeface="Times New Roman" panose="02020603050405020304" pitchFamily="18" charset="0"/>
              </a:rPr>
              <a:t>he environmental and health risks assigned to </a:t>
            </a:r>
            <a:r>
              <a:rPr lang="en-GB" sz="1700" dirty="0">
                <a:ea typeface="Times New Roman" panose="02020603050405020304" pitchFamily="18" charset="0"/>
              </a:rPr>
              <a:t>small </a:t>
            </a:r>
            <a:r>
              <a:rPr lang="en-GB" sz="1700" dirty="0">
                <a:solidFill>
                  <a:srgbClr val="000000"/>
                </a:solidFill>
                <a:effectLst/>
                <a:ea typeface="Times New Roman" panose="02020603050405020304" pitchFamily="18" charset="0"/>
              </a:rPr>
              <a:t>microplastic </a:t>
            </a:r>
            <a:r>
              <a:rPr lang="en-GB" sz="1700" dirty="0">
                <a:ea typeface="Times New Roman" panose="02020603050405020304" pitchFamily="18" charset="0"/>
              </a:rPr>
              <a:t>particles, released during the production and use of fabrics, </a:t>
            </a:r>
            <a:r>
              <a:rPr lang="en-GB" sz="1700" dirty="0">
                <a:solidFill>
                  <a:srgbClr val="000000"/>
                </a:solidFill>
                <a:effectLst/>
                <a:ea typeface="Times New Roman" panose="02020603050405020304" pitchFamily="18" charset="0"/>
              </a:rPr>
              <a:t>likewise affect both consumers and producers of textile and fashion articles. </a:t>
            </a:r>
          </a:p>
          <a:p>
            <a:r>
              <a:rPr lang="en-GB" sz="1700" dirty="0">
                <a:solidFill>
                  <a:srgbClr val="111111"/>
                </a:solidFill>
                <a:latin typeface="Calibri" panose="020F0502020204030204" pitchFamily="34" charset="0"/>
                <a:ea typeface="Times New Roman" panose="02020603050405020304" pitchFamily="18" charset="0"/>
              </a:rPr>
              <a:t>The teaching unit </a:t>
            </a:r>
            <a:r>
              <a:rPr lang="en-GB" sz="1700" dirty="0">
                <a:solidFill>
                  <a:srgbClr val="111111"/>
                </a:solidFill>
                <a:effectLst/>
                <a:latin typeface="Calibri" panose="020F0502020204030204" pitchFamily="34" charset="0"/>
                <a:ea typeface="Times New Roman" panose="02020603050405020304" pitchFamily="18" charset="0"/>
              </a:rPr>
              <a:t>provides knowledge about a </a:t>
            </a:r>
            <a:r>
              <a:rPr lang="en-GB" sz="1700" dirty="0">
                <a:ea typeface="Times New Roman" panose="02020603050405020304" pitchFamily="18" charset="0"/>
              </a:rPr>
              <a:t>risk assessment of </a:t>
            </a:r>
            <a:r>
              <a:rPr lang="en-GB" sz="1700" dirty="0">
                <a:solidFill>
                  <a:srgbClr val="000000"/>
                </a:solidFill>
                <a:effectLst/>
                <a:ea typeface="Times New Roman" panose="02020603050405020304" pitchFamily="18" charset="0"/>
              </a:rPr>
              <a:t>microplastics </a:t>
            </a:r>
            <a:r>
              <a:rPr lang="en-GB" sz="1700" dirty="0">
                <a:ea typeface="Times New Roman" panose="02020603050405020304" pitchFamily="18" charset="0"/>
              </a:rPr>
              <a:t>and the impact on </a:t>
            </a:r>
            <a:r>
              <a:rPr lang="en-GB" sz="1700" dirty="0">
                <a:solidFill>
                  <a:srgbClr val="111111"/>
                </a:solidFill>
                <a:effectLst/>
                <a:latin typeface="Calibri" panose="020F0502020204030204" pitchFamily="34" charset="0"/>
                <a:ea typeface="Times New Roman" panose="02020603050405020304" pitchFamily="18" charset="0"/>
              </a:rPr>
              <a:t>the health of ecosystems including humans.</a:t>
            </a:r>
            <a:r>
              <a:rPr lang="en-GB" sz="1700" dirty="0">
                <a:effectLst/>
              </a:rPr>
              <a:t> </a:t>
            </a:r>
            <a:endParaRPr lang="en-GB" sz="1700" dirty="0"/>
          </a:p>
        </p:txBody>
      </p:sp>
      <p:sp>
        <p:nvSpPr>
          <p:cNvPr id="4" name="Fußzeilenplatzhalter 3">
            <a:extLst>
              <a:ext uri="{FF2B5EF4-FFF2-40B4-BE49-F238E27FC236}">
                <a16:creationId xmlns:a16="http://schemas.microsoft.com/office/drawing/2014/main" id="{CA7AA250-72CB-7C2F-3B3E-7384C1E3E7A9}"/>
              </a:ext>
            </a:extLst>
          </p:cNvPr>
          <p:cNvSpPr>
            <a:spLocks noGrp="1"/>
          </p:cNvSpPr>
          <p:nvPr>
            <p:ph type="ftr" sz="quarter" idx="11"/>
          </p:nvPr>
        </p:nvSpPr>
        <p:spPr/>
        <p:txBody>
          <a:bodyPr/>
          <a:lstStyle/>
          <a:p>
            <a:pPr>
              <a:defRPr/>
            </a:pPr>
            <a:r>
              <a:rPr lang="en-US" altLang="de-DE" dirty="0"/>
              <a:t>Fashion DIET</a:t>
            </a:r>
            <a:endParaRPr lang="de-DE" altLang="de-DE" dirty="0"/>
          </a:p>
        </p:txBody>
      </p:sp>
      <p:sp>
        <p:nvSpPr>
          <p:cNvPr id="5" name="Foliennummernplatzhalter 4">
            <a:extLst>
              <a:ext uri="{FF2B5EF4-FFF2-40B4-BE49-F238E27FC236}">
                <a16:creationId xmlns:a16="http://schemas.microsoft.com/office/drawing/2014/main" id="{51E01FCE-F0EA-D709-DF91-82978C29E48F}"/>
              </a:ext>
            </a:extLst>
          </p:cNvPr>
          <p:cNvSpPr>
            <a:spLocks noGrp="1"/>
          </p:cNvSpPr>
          <p:nvPr>
            <p:ph type="sldNum" sz="quarter" idx="12"/>
          </p:nvPr>
        </p:nvSpPr>
        <p:spPr/>
        <p:txBody>
          <a:bodyPr/>
          <a:lstStyle/>
          <a:p>
            <a:pPr>
              <a:defRPr/>
            </a:pPr>
            <a:fld id="{4D0F6B73-5147-FC40-8374-9DD4EA2EE955}" type="slidenum">
              <a:rPr lang="de-DE" altLang="de-DE" smtClean="0"/>
              <a:pPr>
                <a:defRPr/>
              </a:pPr>
              <a:t>25</a:t>
            </a:fld>
            <a:endParaRPr lang="de-DE" altLang="de-DE"/>
          </a:p>
        </p:txBody>
      </p:sp>
      <p:sp>
        <p:nvSpPr>
          <p:cNvPr id="6" name="Textfeld 5">
            <a:extLst>
              <a:ext uri="{FF2B5EF4-FFF2-40B4-BE49-F238E27FC236}">
                <a16:creationId xmlns:a16="http://schemas.microsoft.com/office/drawing/2014/main" id="{E686964F-ACC0-B633-AAE4-AB52BAFDE40F}"/>
              </a:ext>
            </a:extLst>
          </p:cNvPr>
          <p:cNvSpPr txBox="1"/>
          <p:nvPr/>
        </p:nvSpPr>
        <p:spPr>
          <a:xfrm rot="16200000">
            <a:off x="7511712" y="3327499"/>
            <a:ext cx="1921552" cy="307777"/>
          </a:xfrm>
          <a:prstGeom prst="rect">
            <a:avLst/>
          </a:prstGeom>
          <a:noFill/>
        </p:spPr>
        <p:txBody>
          <a:bodyPr wrap="none">
            <a:spAutoFit/>
          </a:bodyPr>
          <a:lstStyle/>
          <a:p>
            <a:pPr>
              <a:defRPr/>
            </a:pPr>
            <a:r>
              <a:rPr lang="en-GB" altLang="de-DE" sz="1400" dirty="0">
                <a:latin typeface="+mn-lt"/>
                <a:ea typeface="ＭＳ Ｐゴシック" panose="020B0600070205080204" pitchFamily="34" charset="-128"/>
                <a:cs typeface="Arial" panose="020B0604020202020204" pitchFamily="34" charset="0"/>
              </a:rPr>
              <a:t>CC0 by Ron </a:t>
            </a:r>
            <a:r>
              <a:rPr lang="en-GB" altLang="de-DE" sz="1400" dirty="0" err="1">
                <a:latin typeface="+mn-lt"/>
                <a:ea typeface="ＭＳ Ｐゴシック" panose="020B0600070205080204" pitchFamily="34" charset="-128"/>
                <a:cs typeface="Arial" panose="020B0604020202020204" pitchFamily="34" charset="0"/>
              </a:rPr>
              <a:t>Lach</a:t>
            </a:r>
            <a:r>
              <a:rPr lang="en-GB" altLang="de-DE" sz="1400" dirty="0">
                <a:latin typeface="+mn-lt"/>
                <a:ea typeface="ＭＳ Ｐゴシック" panose="020B0600070205080204" pitchFamily="34" charset="-128"/>
                <a:cs typeface="Arial" panose="020B0604020202020204" pitchFamily="34" charset="0"/>
              </a:rPr>
              <a:t>, </a:t>
            </a:r>
            <a:r>
              <a:rPr lang="en-GB" altLang="de-DE" sz="1400" dirty="0" err="1">
                <a:latin typeface="+mn-lt"/>
                <a:ea typeface="ＭＳ Ｐゴシック" panose="020B0600070205080204" pitchFamily="34" charset="-128"/>
                <a:cs typeface="Arial" panose="020B0604020202020204" pitchFamily="34" charset="0"/>
              </a:rPr>
              <a:t>pexels</a:t>
            </a:r>
            <a:endParaRPr lang="de-DE" sz="1400" dirty="0">
              <a:latin typeface="+mn-lt"/>
            </a:endParaRPr>
          </a:p>
        </p:txBody>
      </p:sp>
      <p:pic>
        <p:nvPicPr>
          <p:cNvPr id="7" name="Grafik 4">
            <a:extLst>
              <a:ext uri="{FF2B5EF4-FFF2-40B4-BE49-F238E27FC236}">
                <a16:creationId xmlns:a16="http://schemas.microsoft.com/office/drawing/2014/main" id="{FAA1BE48-6648-B141-49A0-1C1777B4C6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0763" y="1268413"/>
            <a:ext cx="2174875"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21446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7C0204-1630-FA95-657F-25B6249F2F25}"/>
              </a:ext>
            </a:extLst>
          </p:cNvPr>
          <p:cNvSpPr>
            <a:spLocks noGrp="1"/>
          </p:cNvSpPr>
          <p:nvPr>
            <p:ph type="title"/>
          </p:nvPr>
        </p:nvSpPr>
        <p:spPr/>
        <p:txBody>
          <a:bodyPr/>
          <a:lstStyle/>
          <a:p>
            <a:r>
              <a:rPr lang="en-GB" dirty="0"/>
              <a:t>Reflection on 11</a:t>
            </a:r>
            <a:r>
              <a:rPr lang="en-GB" baseline="30000" dirty="0"/>
              <a:t>th</a:t>
            </a:r>
            <a:r>
              <a:rPr lang="en-GB" dirty="0"/>
              <a:t> Lecture </a:t>
            </a:r>
          </a:p>
        </p:txBody>
      </p:sp>
      <p:sp>
        <p:nvSpPr>
          <p:cNvPr id="3" name="Inhaltsplatzhalter 2">
            <a:extLst>
              <a:ext uri="{FF2B5EF4-FFF2-40B4-BE49-F238E27FC236}">
                <a16:creationId xmlns:a16="http://schemas.microsoft.com/office/drawing/2014/main" id="{D9DA4865-6548-214B-748E-C5B7995832DC}"/>
              </a:ext>
            </a:extLst>
          </p:cNvPr>
          <p:cNvSpPr>
            <a:spLocks noGrp="1"/>
          </p:cNvSpPr>
          <p:nvPr>
            <p:ph idx="1"/>
          </p:nvPr>
        </p:nvSpPr>
        <p:spPr/>
        <p:txBody>
          <a:bodyPr/>
          <a:lstStyle/>
          <a:p>
            <a:r>
              <a:rPr lang="en-GB" dirty="0"/>
              <a:t>In the EU, a variety of regulatory measures have been taken over the last few years to tackle the microplastic issue, such as the OECD Extended Producer Responsibility (EPR), passed in 2016, the EU Microplastic Positioning Paper (2018), the EU ban on throwaway plastics (2019) and the EU Green Deal, adopted in 2020.</a:t>
            </a:r>
          </a:p>
          <a:p>
            <a:r>
              <a:rPr lang="en-GB" dirty="0"/>
              <a:t>However, a stewardship policy is not enough to solve the problem. It is therefore also up to consumers to change their shopping, use and care behaviour in order to reduce the input of microparticles into the environment. Its entry into biospheres can largely be reduced by a sustainable washing behaviour and consumption.</a:t>
            </a:r>
          </a:p>
          <a:p>
            <a:endParaRPr lang="en-GB" dirty="0"/>
          </a:p>
        </p:txBody>
      </p:sp>
      <p:sp>
        <p:nvSpPr>
          <p:cNvPr id="4" name="Fußzeilenplatzhalter 3">
            <a:extLst>
              <a:ext uri="{FF2B5EF4-FFF2-40B4-BE49-F238E27FC236}">
                <a16:creationId xmlns:a16="http://schemas.microsoft.com/office/drawing/2014/main" id="{271F94C9-4672-A833-8E91-38CADAB785AE}"/>
              </a:ext>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a:ext uri="{FF2B5EF4-FFF2-40B4-BE49-F238E27FC236}">
                <a16:creationId xmlns:a16="http://schemas.microsoft.com/office/drawing/2014/main" id="{A979B680-6BE4-A171-9DA3-9AD31320B91E}"/>
              </a:ext>
            </a:extLst>
          </p:cNvPr>
          <p:cNvSpPr>
            <a:spLocks noGrp="1"/>
          </p:cNvSpPr>
          <p:nvPr>
            <p:ph type="sldNum" sz="quarter" idx="12"/>
          </p:nvPr>
        </p:nvSpPr>
        <p:spPr/>
        <p:txBody>
          <a:bodyPr/>
          <a:lstStyle/>
          <a:p>
            <a:pPr>
              <a:defRPr/>
            </a:pPr>
            <a:fld id="{4D0F6B73-5147-FC40-8374-9DD4EA2EE955}" type="slidenum">
              <a:rPr lang="de-DE" altLang="de-DE" smtClean="0"/>
              <a:pPr>
                <a:defRPr/>
              </a:pPr>
              <a:t>26</a:t>
            </a:fld>
            <a:endParaRPr lang="de-DE" altLang="de-DE"/>
          </a:p>
        </p:txBody>
      </p:sp>
    </p:spTree>
    <p:extLst>
      <p:ext uri="{BB962C8B-B14F-4D97-AF65-F5344CB8AC3E}">
        <p14:creationId xmlns:p14="http://schemas.microsoft.com/office/powerpoint/2010/main" val="42765354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5A2197-B721-357E-D11D-E721C1C68525}"/>
              </a:ext>
            </a:extLst>
          </p:cNvPr>
          <p:cNvSpPr>
            <a:spLocks noGrp="1"/>
          </p:cNvSpPr>
          <p:nvPr>
            <p:ph type="title"/>
          </p:nvPr>
        </p:nvSpPr>
        <p:spPr/>
        <p:txBody>
          <a:bodyPr/>
          <a:lstStyle/>
          <a:p>
            <a:r>
              <a:rPr lang="en-GB" dirty="0"/>
              <a:t>12</a:t>
            </a:r>
            <a:r>
              <a:rPr lang="en-GB" baseline="30000" dirty="0"/>
              <a:t>th</a:t>
            </a:r>
            <a:r>
              <a:rPr lang="en-GB" dirty="0"/>
              <a:t> Lecture </a:t>
            </a:r>
          </a:p>
        </p:txBody>
      </p:sp>
      <p:sp>
        <p:nvSpPr>
          <p:cNvPr id="3" name="Inhaltsplatzhalter 2">
            <a:extLst>
              <a:ext uri="{FF2B5EF4-FFF2-40B4-BE49-F238E27FC236}">
                <a16:creationId xmlns:a16="http://schemas.microsoft.com/office/drawing/2014/main" id="{C64534E1-0982-41AC-14B7-188CDB9E6FBE}"/>
              </a:ext>
            </a:extLst>
          </p:cNvPr>
          <p:cNvSpPr>
            <a:spLocks noGrp="1"/>
          </p:cNvSpPr>
          <p:nvPr>
            <p:ph idx="1"/>
          </p:nvPr>
        </p:nvSpPr>
        <p:spPr>
          <a:xfrm>
            <a:off x="628650" y="1131590"/>
            <a:ext cx="4807446" cy="3262312"/>
          </a:xfrm>
        </p:spPr>
        <p:txBody>
          <a:bodyPr/>
          <a:lstStyle/>
          <a:p>
            <a:pPr algn="just"/>
            <a:r>
              <a:rPr lang="en-GB" sz="1800" dirty="0"/>
              <a:t>Lecture 12 deals with “Clothing as a Medium of Communication”</a:t>
            </a:r>
            <a:r>
              <a:rPr lang="de-DE" sz="1800" dirty="0"/>
              <a:t>.</a:t>
            </a:r>
          </a:p>
          <a:p>
            <a:r>
              <a:rPr lang="en-GB" sz="1800" dirty="0">
                <a:solidFill>
                  <a:srgbClr val="000000"/>
                </a:solidFill>
                <a:latin typeface="Calibri" panose="020F0502020204030204" pitchFamily="34" charset="0"/>
                <a:ea typeface="Times New Roman" panose="02020603050405020304" pitchFamily="18" charset="0"/>
              </a:rPr>
              <a:t>T</a:t>
            </a:r>
            <a:r>
              <a:rPr lang="en-GB" sz="1800" dirty="0">
                <a:solidFill>
                  <a:srgbClr val="000000"/>
                </a:solidFill>
                <a:effectLst/>
                <a:latin typeface="Calibri" panose="020F0502020204030204" pitchFamily="34" charset="0"/>
                <a:ea typeface="Times New Roman" panose="02020603050405020304" pitchFamily="18" charset="0"/>
              </a:rPr>
              <a:t>he teaching unit explains the historical development of clothing and fashion as predominantly non-verbal means of communication and fashion theories as well as the scientific discourse on clothing and fashion.</a:t>
            </a:r>
          </a:p>
          <a:p>
            <a:r>
              <a:rPr lang="en-GB" sz="1800" dirty="0">
                <a:solidFill>
                  <a:srgbClr val="000000"/>
                </a:solidFill>
                <a:effectLst/>
                <a:latin typeface="Calibri" panose="020F0502020204030204" pitchFamily="34" charset="0"/>
                <a:ea typeface="Times New Roman" panose="02020603050405020304" pitchFamily="18" charset="0"/>
              </a:rPr>
              <a:t>The historical development of fashion is considered as well as the influence of social media on fashion.</a:t>
            </a:r>
          </a:p>
          <a:p>
            <a:pPr algn="just"/>
            <a:r>
              <a:rPr lang="en-GB" sz="1800" dirty="0">
                <a:solidFill>
                  <a:srgbClr val="000000"/>
                </a:solidFill>
                <a:latin typeface="Calibri" panose="020F0502020204030204" pitchFamily="34" charset="0"/>
              </a:rPr>
              <a:t>Students learn to </a:t>
            </a:r>
            <a:r>
              <a:rPr lang="en-GB" sz="1800" dirty="0">
                <a:solidFill>
                  <a:srgbClr val="000000"/>
                </a:solidFill>
              </a:rPr>
              <a:t>l</a:t>
            </a:r>
            <a:r>
              <a:rPr lang="en-GB" sz="1800" dirty="0">
                <a:latin typeface="+mn-lt"/>
              </a:rPr>
              <a:t>ink their knowledge in the field of fashion theory to a sustainable fashion consumption.</a:t>
            </a:r>
            <a:endParaRPr lang="en-GB" sz="1800" dirty="0"/>
          </a:p>
        </p:txBody>
      </p:sp>
      <p:sp>
        <p:nvSpPr>
          <p:cNvPr id="4" name="Fußzeilenplatzhalter 3">
            <a:extLst>
              <a:ext uri="{FF2B5EF4-FFF2-40B4-BE49-F238E27FC236}">
                <a16:creationId xmlns:a16="http://schemas.microsoft.com/office/drawing/2014/main" id="{CA7AA250-72CB-7C2F-3B3E-7384C1E3E7A9}"/>
              </a:ext>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a:ext uri="{FF2B5EF4-FFF2-40B4-BE49-F238E27FC236}">
                <a16:creationId xmlns:a16="http://schemas.microsoft.com/office/drawing/2014/main" id="{51E01FCE-F0EA-D709-DF91-82978C29E48F}"/>
              </a:ext>
            </a:extLst>
          </p:cNvPr>
          <p:cNvSpPr>
            <a:spLocks noGrp="1"/>
          </p:cNvSpPr>
          <p:nvPr>
            <p:ph type="sldNum" sz="quarter" idx="12"/>
          </p:nvPr>
        </p:nvSpPr>
        <p:spPr/>
        <p:txBody>
          <a:bodyPr/>
          <a:lstStyle/>
          <a:p>
            <a:pPr>
              <a:defRPr/>
            </a:pPr>
            <a:fld id="{4D0F6B73-5147-FC40-8374-9DD4EA2EE955}" type="slidenum">
              <a:rPr lang="de-DE" altLang="de-DE" smtClean="0"/>
              <a:pPr>
                <a:defRPr/>
              </a:pPr>
              <a:t>27</a:t>
            </a:fld>
            <a:endParaRPr lang="de-DE" altLang="de-DE"/>
          </a:p>
        </p:txBody>
      </p:sp>
      <p:pic>
        <p:nvPicPr>
          <p:cNvPr id="6" name="Grafik 5" descr="Ein Bild, das Person enthält.&#10;&#10;Automatisch generierte Beschreibung">
            <a:extLst>
              <a:ext uri="{FF2B5EF4-FFF2-40B4-BE49-F238E27FC236}">
                <a16:creationId xmlns:a16="http://schemas.microsoft.com/office/drawing/2014/main" id="{8EA6FB41-0DB3-B840-9B45-820646A88D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9631" y="1049982"/>
            <a:ext cx="2243138" cy="336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feld 6">
            <a:extLst>
              <a:ext uri="{FF2B5EF4-FFF2-40B4-BE49-F238E27FC236}">
                <a16:creationId xmlns:a16="http://schemas.microsoft.com/office/drawing/2014/main" id="{93CD81C5-D2B0-502F-CCCA-07492A280465}"/>
              </a:ext>
            </a:extLst>
          </p:cNvPr>
          <p:cNvSpPr txBox="1">
            <a:spLocks noChangeArrowheads="1"/>
          </p:cNvSpPr>
          <p:nvPr/>
        </p:nvSpPr>
        <p:spPr bwMode="auto">
          <a:xfrm>
            <a:off x="6222206" y="4439295"/>
            <a:ext cx="20574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GB" altLang="de-DE" sz="1200" dirty="0">
                <a:latin typeface="+mn-lt"/>
                <a:ea typeface="ＭＳ Ｐゴシック" panose="020B0600070205080204" pitchFamily="34" charset="-128"/>
                <a:cs typeface="Arial" panose="020B0604020202020204" pitchFamily="34" charset="0"/>
              </a:rPr>
              <a:t>CC0 by </a:t>
            </a:r>
            <a:r>
              <a:rPr lang="de-DE" altLang="de-DE" sz="1200" dirty="0" err="1">
                <a:latin typeface="+mn-lt"/>
              </a:rPr>
              <a:t>Slaytina</a:t>
            </a:r>
            <a:r>
              <a:rPr lang="de-DE" altLang="de-DE" sz="1200" dirty="0">
                <a:latin typeface="+mn-lt"/>
              </a:rPr>
              <a:t>, </a:t>
            </a:r>
            <a:r>
              <a:rPr lang="de-DE" altLang="de-DE" sz="1200" dirty="0" err="1">
                <a:latin typeface="+mn-lt"/>
              </a:rPr>
              <a:t>pexels</a:t>
            </a:r>
            <a:endParaRPr lang="de-DE" altLang="de-DE" sz="1200" dirty="0">
              <a:latin typeface="+mn-lt"/>
            </a:endParaRPr>
          </a:p>
        </p:txBody>
      </p:sp>
    </p:spTree>
    <p:extLst>
      <p:ext uri="{BB962C8B-B14F-4D97-AF65-F5344CB8AC3E}">
        <p14:creationId xmlns:p14="http://schemas.microsoft.com/office/powerpoint/2010/main" val="9113471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7C0204-1630-FA95-657F-25B6249F2F25}"/>
              </a:ext>
            </a:extLst>
          </p:cNvPr>
          <p:cNvSpPr>
            <a:spLocks noGrp="1"/>
          </p:cNvSpPr>
          <p:nvPr>
            <p:ph type="title"/>
          </p:nvPr>
        </p:nvSpPr>
        <p:spPr/>
        <p:txBody>
          <a:bodyPr/>
          <a:lstStyle/>
          <a:p>
            <a:r>
              <a:rPr lang="en-GB" dirty="0"/>
              <a:t>Reflection on 12</a:t>
            </a:r>
            <a:r>
              <a:rPr lang="en-GB" baseline="30000" dirty="0"/>
              <a:t>th</a:t>
            </a:r>
            <a:r>
              <a:rPr lang="en-GB" dirty="0"/>
              <a:t> Lecture </a:t>
            </a:r>
          </a:p>
        </p:txBody>
      </p:sp>
      <p:sp>
        <p:nvSpPr>
          <p:cNvPr id="4" name="Fußzeilenplatzhalter 3">
            <a:extLst>
              <a:ext uri="{FF2B5EF4-FFF2-40B4-BE49-F238E27FC236}">
                <a16:creationId xmlns:a16="http://schemas.microsoft.com/office/drawing/2014/main" id="{271F94C9-4672-A833-8E91-38CADAB785AE}"/>
              </a:ext>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a:ext uri="{FF2B5EF4-FFF2-40B4-BE49-F238E27FC236}">
                <a16:creationId xmlns:a16="http://schemas.microsoft.com/office/drawing/2014/main" id="{A979B680-6BE4-A171-9DA3-9AD31320B91E}"/>
              </a:ext>
            </a:extLst>
          </p:cNvPr>
          <p:cNvSpPr>
            <a:spLocks noGrp="1"/>
          </p:cNvSpPr>
          <p:nvPr>
            <p:ph type="sldNum" sz="quarter" idx="12"/>
          </p:nvPr>
        </p:nvSpPr>
        <p:spPr/>
        <p:txBody>
          <a:bodyPr/>
          <a:lstStyle/>
          <a:p>
            <a:pPr>
              <a:defRPr/>
            </a:pPr>
            <a:fld id="{4D0F6B73-5147-FC40-8374-9DD4EA2EE955}" type="slidenum">
              <a:rPr lang="de-DE" altLang="de-DE" smtClean="0"/>
              <a:pPr>
                <a:defRPr/>
              </a:pPr>
              <a:t>28</a:t>
            </a:fld>
            <a:endParaRPr lang="de-DE" altLang="de-DE"/>
          </a:p>
        </p:txBody>
      </p:sp>
      <p:sp>
        <p:nvSpPr>
          <p:cNvPr id="6" name="Inhaltsplatzhalter 2">
            <a:extLst>
              <a:ext uri="{FF2B5EF4-FFF2-40B4-BE49-F238E27FC236}">
                <a16:creationId xmlns:a16="http://schemas.microsoft.com/office/drawing/2014/main" id="{76862685-07C6-1329-4EE4-C21CAFA526D4}"/>
              </a:ext>
            </a:extLst>
          </p:cNvPr>
          <p:cNvSpPr>
            <a:spLocks noGrp="1" noChangeArrowheads="1"/>
          </p:cNvSpPr>
          <p:nvPr>
            <p:ph idx="1"/>
          </p:nvPr>
        </p:nvSpPr>
        <p:spPr>
          <a:xfrm>
            <a:off x="628650" y="1274763"/>
            <a:ext cx="7886700" cy="3262312"/>
          </a:xfrm>
        </p:spPr>
        <p:txBody>
          <a:bodyPr/>
          <a:lstStyle/>
          <a:p>
            <a:r>
              <a:rPr lang="en-US" altLang="de-DE" sz="1800" dirty="0"/>
              <a:t>Today we dress to communicate who we are or who we would like to be or others to think we are. In this way, we tell fashion narratives through our adornment.</a:t>
            </a:r>
          </a:p>
          <a:p>
            <a:r>
              <a:rPr lang="en-US" altLang="de-DE" sz="1800" dirty="0"/>
              <a:t>The fashion system has been </a:t>
            </a:r>
            <a:r>
              <a:rPr lang="en-US" altLang="de-DE" sz="1800" dirty="0" err="1"/>
              <a:t>democratised</a:t>
            </a:r>
            <a:r>
              <a:rPr lang="en-US" altLang="de-DE" sz="1800" dirty="0"/>
              <a:t> through fast fashion, high-low collaborations and social media, which complicates the dynamic of identity displays and creates tension between personal statements and social performances. </a:t>
            </a:r>
          </a:p>
          <a:p>
            <a:r>
              <a:rPr lang="en-US" altLang="de-DE" sz="1800" dirty="0" err="1"/>
              <a:t>Mackinney</a:t>
            </a:r>
            <a:r>
              <a:rPr lang="en-US" altLang="de-DE" sz="1800" dirty="0"/>
              <a:t>-Valentin (2017) explores how this tension is performed through fashion production and consumption by means of case studies. She argues that we are in an epoch of “status ambivalence”, in which fashioning one’s own identity has become complicated.</a:t>
            </a:r>
            <a:endParaRPr lang="de-DE" altLang="de-DE" sz="1800" dirty="0"/>
          </a:p>
        </p:txBody>
      </p:sp>
    </p:spTree>
    <p:extLst>
      <p:ext uri="{BB962C8B-B14F-4D97-AF65-F5344CB8AC3E}">
        <p14:creationId xmlns:p14="http://schemas.microsoft.com/office/powerpoint/2010/main" val="23936916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5A2197-B721-357E-D11D-E721C1C68525}"/>
              </a:ext>
            </a:extLst>
          </p:cNvPr>
          <p:cNvSpPr>
            <a:spLocks noGrp="1"/>
          </p:cNvSpPr>
          <p:nvPr>
            <p:ph type="title"/>
          </p:nvPr>
        </p:nvSpPr>
        <p:spPr/>
        <p:txBody>
          <a:bodyPr/>
          <a:lstStyle/>
          <a:p>
            <a:r>
              <a:rPr lang="en-GB" dirty="0"/>
              <a:t>13</a:t>
            </a:r>
            <a:r>
              <a:rPr lang="en-GB" baseline="30000" dirty="0"/>
              <a:t>th</a:t>
            </a:r>
            <a:r>
              <a:rPr lang="en-GB" dirty="0"/>
              <a:t> Lecture </a:t>
            </a:r>
          </a:p>
        </p:txBody>
      </p:sp>
      <p:sp>
        <p:nvSpPr>
          <p:cNvPr id="3" name="Inhaltsplatzhalter 2">
            <a:extLst>
              <a:ext uri="{FF2B5EF4-FFF2-40B4-BE49-F238E27FC236}">
                <a16:creationId xmlns:a16="http://schemas.microsoft.com/office/drawing/2014/main" id="{C64534E1-0982-41AC-14B7-188CDB9E6FBE}"/>
              </a:ext>
            </a:extLst>
          </p:cNvPr>
          <p:cNvSpPr>
            <a:spLocks noGrp="1"/>
          </p:cNvSpPr>
          <p:nvPr>
            <p:ph idx="1"/>
          </p:nvPr>
        </p:nvSpPr>
        <p:spPr>
          <a:xfrm>
            <a:off x="628650" y="1370013"/>
            <a:ext cx="4231382" cy="3262312"/>
          </a:xfrm>
        </p:spPr>
        <p:txBody>
          <a:bodyPr/>
          <a:lstStyle/>
          <a:p>
            <a:r>
              <a:rPr lang="en-GB" sz="1800" dirty="0"/>
              <a:t>Lecture 13 on “Cultural and Intercultural Learning in the Context of Fashion and Textiles”.</a:t>
            </a:r>
          </a:p>
          <a:p>
            <a:r>
              <a:rPr lang="en-GB" sz="1800" dirty="0">
                <a:solidFill>
                  <a:srgbClr val="111111"/>
                </a:solidFill>
                <a:effectLst/>
                <a:latin typeface="Calibri" panose="020F0502020204030204" pitchFamily="34" charset="0"/>
                <a:ea typeface="Times New Roman" panose="02020603050405020304" pitchFamily="18" charset="0"/>
              </a:rPr>
              <a:t>The lecture builds up </a:t>
            </a:r>
            <a:r>
              <a:rPr lang="en-GB" sz="1800" dirty="0">
                <a:solidFill>
                  <a:srgbClr val="000000"/>
                </a:solidFill>
                <a:effectLst/>
                <a:latin typeface="Calibri" panose="020F0502020204030204" pitchFamily="34" charset="0"/>
                <a:ea typeface="Times New Roman" panose="02020603050405020304" pitchFamily="18" charset="0"/>
              </a:rPr>
              <a:t>competences in intercultural and multicultural interactions </a:t>
            </a:r>
          </a:p>
          <a:p>
            <a:r>
              <a:rPr lang="en-GB" sz="1800" dirty="0">
                <a:solidFill>
                  <a:srgbClr val="000000"/>
                </a:solidFill>
                <a:latin typeface="Calibri" panose="020F0502020204030204" pitchFamily="34" charset="0"/>
                <a:ea typeface="Times New Roman" panose="02020603050405020304" pitchFamily="18" charset="0"/>
              </a:rPr>
              <a:t>It </a:t>
            </a:r>
            <a:r>
              <a:rPr lang="en-GB" sz="1800" dirty="0">
                <a:solidFill>
                  <a:srgbClr val="000000"/>
                </a:solidFill>
                <a:effectLst/>
                <a:latin typeface="Calibri" panose="020F0502020204030204" pitchFamily="34" charset="0"/>
                <a:ea typeface="Times New Roman" panose="02020603050405020304" pitchFamily="18" charset="0"/>
              </a:rPr>
              <a:t>discloses the benefits of cultural and intercultural education and the implementation of sustainability aspects and ESD</a:t>
            </a:r>
            <a:r>
              <a:rPr lang="en-GB" sz="1800" dirty="0">
                <a:solidFill>
                  <a:srgbClr val="111111"/>
                </a:solidFill>
                <a:effectLst/>
                <a:latin typeface="Calibri" panose="020F0502020204030204" pitchFamily="34" charset="0"/>
                <a:ea typeface="Times New Roman" panose="02020603050405020304" pitchFamily="18" charset="0"/>
              </a:rPr>
              <a:t>. </a:t>
            </a:r>
            <a:r>
              <a:rPr lang="de-DE" sz="1800" dirty="0"/>
              <a:t> </a:t>
            </a:r>
            <a:endParaRPr lang="en-GB" sz="1800" dirty="0"/>
          </a:p>
        </p:txBody>
      </p:sp>
      <p:sp>
        <p:nvSpPr>
          <p:cNvPr id="4" name="Fußzeilenplatzhalter 3">
            <a:extLst>
              <a:ext uri="{FF2B5EF4-FFF2-40B4-BE49-F238E27FC236}">
                <a16:creationId xmlns:a16="http://schemas.microsoft.com/office/drawing/2014/main" id="{CA7AA250-72CB-7C2F-3B3E-7384C1E3E7A9}"/>
              </a:ext>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a:ext uri="{FF2B5EF4-FFF2-40B4-BE49-F238E27FC236}">
                <a16:creationId xmlns:a16="http://schemas.microsoft.com/office/drawing/2014/main" id="{51E01FCE-F0EA-D709-DF91-82978C29E48F}"/>
              </a:ext>
            </a:extLst>
          </p:cNvPr>
          <p:cNvSpPr>
            <a:spLocks noGrp="1"/>
          </p:cNvSpPr>
          <p:nvPr>
            <p:ph type="sldNum" sz="quarter" idx="12"/>
          </p:nvPr>
        </p:nvSpPr>
        <p:spPr/>
        <p:txBody>
          <a:bodyPr/>
          <a:lstStyle/>
          <a:p>
            <a:pPr>
              <a:defRPr/>
            </a:pPr>
            <a:fld id="{4D0F6B73-5147-FC40-8374-9DD4EA2EE955}" type="slidenum">
              <a:rPr lang="de-DE" altLang="de-DE" smtClean="0"/>
              <a:pPr>
                <a:defRPr/>
              </a:pPr>
              <a:t>29</a:t>
            </a:fld>
            <a:endParaRPr lang="de-DE" altLang="de-DE"/>
          </a:p>
        </p:txBody>
      </p:sp>
      <p:graphicFrame>
        <p:nvGraphicFramePr>
          <p:cNvPr id="9" name="Diagramm 8">
            <a:extLst>
              <a:ext uri="{FF2B5EF4-FFF2-40B4-BE49-F238E27FC236}">
                <a16:creationId xmlns:a16="http://schemas.microsoft.com/office/drawing/2014/main" id="{6D529F6B-C889-59EF-D9BE-930ACC833CD8}"/>
              </a:ext>
            </a:extLst>
          </p:cNvPr>
          <p:cNvGraphicFramePr/>
          <p:nvPr>
            <p:extLst>
              <p:ext uri="{D42A27DB-BD31-4B8C-83A1-F6EECF244321}">
                <p14:modId xmlns:p14="http://schemas.microsoft.com/office/powerpoint/2010/main" val="1527923875"/>
              </p:ext>
            </p:extLst>
          </p:nvPr>
        </p:nvGraphicFramePr>
        <p:xfrm>
          <a:off x="3995936" y="915566"/>
          <a:ext cx="5310882" cy="35283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feld 2">
            <a:extLst>
              <a:ext uri="{FF2B5EF4-FFF2-40B4-BE49-F238E27FC236}">
                <a16:creationId xmlns:a16="http://schemas.microsoft.com/office/drawing/2014/main" id="{B3606293-6A4E-7B13-9D07-1098B80E6801}"/>
              </a:ext>
            </a:extLst>
          </p:cNvPr>
          <p:cNvSpPr txBox="1">
            <a:spLocks noChangeArrowheads="1"/>
          </p:cNvSpPr>
          <p:nvPr/>
        </p:nvSpPr>
        <p:spPr bwMode="auto">
          <a:xfrm>
            <a:off x="5940152" y="4424908"/>
            <a:ext cx="190113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de-DE" altLang="de-DE" sz="1200" dirty="0">
                <a:latin typeface="+mn-lt"/>
              </a:rPr>
              <a:t>CC BY-SA Grundmeier</a:t>
            </a:r>
          </a:p>
        </p:txBody>
      </p:sp>
    </p:spTree>
    <p:extLst>
      <p:ext uri="{BB962C8B-B14F-4D97-AF65-F5344CB8AC3E}">
        <p14:creationId xmlns:p14="http://schemas.microsoft.com/office/powerpoint/2010/main" val="793269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4DCCBA84-2B27-34B7-4F7C-83A49C2F1E6D}"/>
              </a:ext>
            </a:extLst>
          </p:cNvPr>
          <p:cNvSpPr>
            <a:spLocks noGrp="1"/>
          </p:cNvSpPr>
          <p:nvPr>
            <p:ph type="ftr" sz="quarter" idx="11"/>
          </p:nvPr>
        </p:nvSpPr>
        <p:spPr/>
        <p:txBody>
          <a:bodyPr/>
          <a:lstStyle/>
          <a:p>
            <a:pPr>
              <a:defRPr/>
            </a:pPr>
            <a:r>
              <a:rPr lang="en-US" altLang="de-DE"/>
              <a:t>Fashion DIET</a:t>
            </a:r>
            <a:endParaRPr lang="de-DE" altLang="de-DE"/>
          </a:p>
        </p:txBody>
      </p:sp>
      <p:sp>
        <p:nvSpPr>
          <p:cNvPr id="18434" name="Foliennummernplatzhalter 4">
            <a:extLst>
              <a:ext uri="{FF2B5EF4-FFF2-40B4-BE49-F238E27FC236}">
                <a16:creationId xmlns:a16="http://schemas.microsoft.com/office/drawing/2014/main" id="{99D27A33-DD3C-1966-5CD3-7DFCCFB6033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C156F3E1-E597-8C48-9A70-4A01C50D1CC5}" type="slidenum">
              <a:rPr lang="de-DE" altLang="de-DE">
                <a:solidFill>
                  <a:srgbClr val="898989"/>
                </a:solidFill>
                <a:ea typeface="ＭＳ Ｐゴシック" panose="020B0600070205080204" pitchFamily="34" charset="-128"/>
              </a:rPr>
              <a:pPr/>
              <a:t>3</a:t>
            </a:fld>
            <a:endParaRPr lang="de-DE" altLang="de-DE">
              <a:solidFill>
                <a:srgbClr val="898989"/>
              </a:solidFill>
              <a:ea typeface="ＭＳ Ｐゴシック" panose="020B0600070205080204" pitchFamily="34" charset="-128"/>
            </a:endParaRPr>
          </a:p>
        </p:txBody>
      </p:sp>
      <p:sp>
        <p:nvSpPr>
          <p:cNvPr id="18435" name="Titel 1">
            <a:extLst>
              <a:ext uri="{FF2B5EF4-FFF2-40B4-BE49-F238E27FC236}">
                <a16:creationId xmlns:a16="http://schemas.microsoft.com/office/drawing/2014/main" id="{CC44C18F-2AA5-FF4F-C4DF-777E94464513}"/>
              </a:ext>
            </a:extLst>
          </p:cNvPr>
          <p:cNvSpPr>
            <a:spLocks noGrp="1" noChangeArrowheads="1"/>
          </p:cNvSpPr>
          <p:nvPr>
            <p:ph type="title"/>
          </p:nvPr>
        </p:nvSpPr>
        <p:spPr>
          <a:xfrm>
            <a:off x="628650" y="123478"/>
            <a:ext cx="7886700" cy="993775"/>
          </a:xfrm>
        </p:spPr>
        <p:txBody>
          <a:bodyPr/>
          <a:lstStyle/>
          <a:p>
            <a:r>
              <a:rPr lang="en-GB" altLang="de-DE" dirty="0"/>
              <a:t>Teaching Units of Part I</a:t>
            </a:r>
          </a:p>
        </p:txBody>
      </p:sp>
      <p:sp>
        <p:nvSpPr>
          <p:cNvPr id="18436" name="Inhaltsplatzhalter 2">
            <a:extLst>
              <a:ext uri="{FF2B5EF4-FFF2-40B4-BE49-F238E27FC236}">
                <a16:creationId xmlns:a16="http://schemas.microsoft.com/office/drawing/2014/main" id="{DFF7E9CE-5601-CD78-794F-88983FCF7C39}"/>
              </a:ext>
            </a:extLst>
          </p:cNvPr>
          <p:cNvSpPr>
            <a:spLocks noGrp="1" noChangeArrowheads="1"/>
          </p:cNvSpPr>
          <p:nvPr>
            <p:ph idx="1"/>
          </p:nvPr>
        </p:nvSpPr>
        <p:spPr>
          <a:xfrm>
            <a:off x="539552" y="987574"/>
            <a:ext cx="4032448" cy="4155926"/>
          </a:xfrm>
        </p:spPr>
        <p:txBody>
          <a:bodyPr/>
          <a:lstStyle/>
          <a:p>
            <a:pPr marL="457200" indent="-457200">
              <a:lnSpc>
                <a:spcPts val="1420"/>
              </a:lnSpc>
              <a:buFont typeface="Calibri Light" panose="020F0302020204030204" pitchFamily="34" charset="0"/>
              <a:buAutoNum type="arabicPeriod"/>
            </a:pPr>
            <a:r>
              <a:rPr lang="en-GB" sz="1600" dirty="0">
                <a:ea typeface="ＭＳ Ｐゴシック" panose="020B0600070205080204" pitchFamily="34" charset="-128"/>
                <a:cs typeface="Arial" panose="020B0604020202020204" pitchFamily="34" charset="0"/>
              </a:rPr>
              <a:t>From Sustainability Triple-Bottom Line to Advanced Aspects in the Context of Textiles and Fashion </a:t>
            </a:r>
          </a:p>
          <a:p>
            <a:pPr marL="457200" indent="-457200">
              <a:lnSpc>
                <a:spcPts val="1420"/>
              </a:lnSpc>
              <a:buFont typeface="Calibri Light" panose="020F0302020204030204" pitchFamily="34" charset="0"/>
              <a:buAutoNum type="arabicPeriod"/>
            </a:pPr>
            <a:r>
              <a:rPr lang="en-GB" sz="1600" dirty="0">
                <a:ea typeface="ＭＳ Ｐゴシック" panose="020B0600070205080204" pitchFamily="34" charset="-128"/>
                <a:cs typeface="Arial" panose="020B0604020202020204" pitchFamily="34" charset="0"/>
              </a:rPr>
              <a:t>Education for Sustainable Development (ESD) as a Guiding Principle in the Context of Fashion and Textiles</a:t>
            </a:r>
            <a:endParaRPr lang="en-GB" altLang="de-DE" sz="1600" dirty="0">
              <a:ea typeface="ＭＳ Ｐゴシック" panose="020B0600070205080204" pitchFamily="34" charset="-128"/>
              <a:cs typeface="Arial" panose="020B0604020202020204" pitchFamily="34" charset="0"/>
            </a:endParaRPr>
          </a:p>
          <a:p>
            <a:pPr marL="457200" indent="-457200">
              <a:lnSpc>
                <a:spcPts val="1420"/>
              </a:lnSpc>
              <a:buFont typeface="Calibri Light" panose="020F0302020204030204" pitchFamily="34" charset="0"/>
              <a:buAutoNum type="arabicPeriod"/>
            </a:pPr>
            <a:r>
              <a:rPr lang="en-GB" sz="1600" dirty="0">
                <a:effectLst/>
                <a:ea typeface="Arial" panose="020B0604020202020204" pitchFamily="34" charset="0"/>
              </a:rPr>
              <a:t>Research-Based Learning</a:t>
            </a:r>
            <a:r>
              <a:rPr lang="en-GB" sz="1600" dirty="0">
                <a:effectLst/>
              </a:rPr>
              <a:t> in the Context of Textile Education</a:t>
            </a:r>
          </a:p>
          <a:p>
            <a:pPr marL="457200" indent="-457200">
              <a:lnSpc>
                <a:spcPts val="1420"/>
              </a:lnSpc>
              <a:buFont typeface="Calibri Light" panose="020F0302020204030204" pitchFamily="34" charset="0"/>
              <a:buAutoNum type="arabicPeriod"/>
            </a:pPr>
            <a:r>
              <a:rPr lang="en-GB" sz="1600" dirty="0">
                <a:effectLst/>
                <a:ea typeface="Arial" panose="020B0604020202020204" pitchFamily="34" charset="0"/>
              </a:rPr>
              <a:t>Design Thinking – a Suitable Method for Implementing Education for Sustainable Development (ESD) in Textile Education</a:t>
            </a:r>
          </a:p>
          <a:p>
            <a:pPr marL="457200" indent="-457200">
              <a:lnSpc>
                <a:spcPts val="1420"/>
              </a:lnSpc>
              <a:buFont typeface="Calibri Light" panose="020F0302020204030204" pitchFamily="34" charset="0"/>
              <a:buAutoNum type="arabicPeriod"/>
            </a:pPr>
            <a:r>
              <a:rPr lang="en-GB" sz="1600" dirty="0">
                <a:effectLst/>
                <a:ea typeface="Arial" panose="020B0604020202020204" pitchFamily="34" charset="0"/>
              </a:rPr>
              <a:t>Sustainability Oriented </a:t>
            </a:r>
            <a:r>
              <a:rPr lang="en-GB" sz="1600" dirty="0">
                <a:ea typeface="Arial" panose="020B0604020202020204" pitchFamily="34" charset="0"/>
              </a:rPr>
              <a:t>C</a:t>
            </a:r>
            <a:r>
              <a:rPr lang="en-GB" sz="1600" dirty="0">
                <a:effectLst/>
                <a:ea typeface="Arial" panose="020B0604020202020204" pitchFamily="34" charset="0"/>
              </a:rPr>
              <a:t>onsumer </a:t>
            </a:r>
            <a:r>
              <a:rPr lang="en-GB" sz="1600" dirty="0">
                <a:ea typeface="Arial" panose="020B0604020202020204" pitchFamily="34" charset="0"/>
              </a:rPr>
              <a:t>E</a:t>
            </a:r>
            <a:r>
              <a:rPr lang="en-GB" sz="1600" dirty="0">
                <a:effectLst/>
                <a:ea typeface="Arial" panose="020B0604020202020204" pitchFamily="34" charset="0"/>
              </a:rPr>
              <a:t>ducation in Fashion and Textiles</a:t>
            </a:r>
            <a:endParaRPr lang="en-GB" sz="1600" dirty="0">
              <a:ea typeface="Arial" panose="020B0604020202020204" pitchFamily="34" charset="0"/>
            </a:endParaRPr>
          </a:p>
          <a:p>
            <a:pPr marL="457200" indent="-457200">
              <a:lnSpc>
                <a:spcPts val="1420"/>
              </a:lnSpc>
              <a:buFont typeface="Calibri Light" panose="020F0302020204030204" pitchFamily="34" charset="0"/>
              <a:buAutoNum type="arabicPeriod"/>
            </a:pPr>
            <a:r>
              <a:rPr lang="en-GB" sz="1600" dirty="0">
                <a:effectLst/>
                <a:ea typeface="Arial" panose="020B0604020202020204" pitchFamily="34" charset="0"/>
              </a:rPr>
              <a:t>Empathy, Mindfulness and Ethical Values in Fashion Consumption</a:t>
            </a:r>
          </a:p>
          <a:p>
            <a:pPr marL="457200" indent="-457200">
              <a:lnSpc>
                <a:spcPts val="1420"/>
              </a:lnSpc>
              <a:buFont typeface="Calibri Light" panose="020F0302020204030204" pitchFamily="34" charset="0"/>
              <a:buAutoNum type="arabicPeriod"/>
            </a:pPr>
            <a:r>
              <a:rPr lang="en-GB" sz="1600" dirty="0">
                <a:effectLst/>
                <a:ea typeface="Arial" panose="020B0604020202020204" pitchFamily="34" charset="0"/>
              </a:rPr>
              <a:t>Overcoming the Growth Dilemma – Rational Collective Economy</a:t>
            </a:r>
            <a:endParaRPr lang="en-GB" altLang="de-DE" sz="1600" dirty="0">
              <a:ea typeface="ＭＳ Ｐゴシック" panose="020B0600070205080204" pitchFamily="34" charset="-128"/>
              <a:cs typeface="Arial" panose="020B0604020202020204" pitchFamily="34" charset="0"/>
            </a:endParaRPr>
          </a:p>
        </p:txBody>
      </p:sp>
      <p:sp>
        <p:nvSpPr>
          <p:cNvPr id="3" name="Inhaltsplatzhalter 2">
            <a:extLst>
              <a:ext uri="{FF2B5EF4-FFF2-40B4-BE49-F238E27FC236}">
                <a16:creationId xmlns:a16="http://schemas.microsoft.com/office/drawing/2014/main" id="{15FB9C6D-16FC-6809-B3AA-5AC86AE5950F}"/>
              </a:ext>
            </a:extLst>
          </p:cNvPr>
          <p:cNvSpPr txBox="1">
            <a:spLocks noChangeArrowheads="1"/>
          </p:cNvSpPr>
          <p:nvPr/>
        </p:nvSpPr>
        <p:spPr bwMode="auto">
          <a:xfrm>
            <a:off x="4716016" y="987574"/>
            <a:ext cx="3707722" cy="3168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57200" indent="-457200">
              <a:lnSpc>
                <a:spcPts val="1420"/>
              </a:lnSpc>
              <a:buFont typeface="+mj-lt"/>
              <a:buAutoNum type="arabicPeriod" startAt="8"/>
            </a:pPr>
            <a:r>
              <a:rPr lang="en-GB" sz="1600" dirty="0">
                <a:effectLst/>
                <a:ea typeface="Arial" panose="020B0604020202020204" pitchFamily="34" charset="0"/>
              </a:rPr>
              <a:t>Life Cycle Assessment</a:t>
            </a:r>
            <a:r>
              <a:rPr lang="de-DE" sz="1600" dirty="0">
                <a:effectLst/>
              </a:rPr>
              <a:t> </a:t>
            </a:r>
          </a:p>
          <a:p>
            <a:pPr marL="457200" indent="-457200">
              <a:lnSpc>
                <a:spcPts val="1420"/>
              </a:lnSpc>
              <a:buFont typeface="+mj-lt"/>
              <a:buAutoNum type="arabicPeriod" startAt="8"/>
            </a:pPr>
            <a:r>
              <a:rPr lang="en-GB" sz="1600" dirty="0">
                <a:effectLst/>
                <a:ea typeface="Arial" panose="020B0604020202020204" pitchFamily="34" charset="0"/>
              </a:rPr>
              <a:t>Sustainable Accountability in the EU Textile </a:t>
            </a:r>
            <a:r>
              <a:rPr lang="en-GB" sz="1600" dirty="0">
                <a:ea typeface="Arial" panose="020B0604020202020204" pitchFamily="34" charset="0"/>
              </a:rPr>
              <a:t>M</a:t>
            </a:r>
            <a:r>
              <a:rPr lang="en-GB" sz="1600" dirty="0">
                <a:effectLst/>
                <a:ea typeface="Arial" panose="020B0604020202020204" pitchFamily="34" charset="0"/>
              </a:rPr>
              <a:t>arket</a:t>
            </a:r>
            <a:r>
              <a:rPr lang="de-DE" sz="1600" dirty="0">
                <a:effectLst/>
              </a:rPr>
              <a:t> </a:t>
            </a:r>
          </a:p>
          <a:p>
            <a:pPr marL="457200" indent="-457200">
              <a:lnSpc>
                <a:spcPts val="1420"/>
              </a:lnSpc>
              <a:buFont typeface="+mj-lt"/>
              <a:buAutoNum type="arabicPeriod" startAt="8"/>
            </a:pPr>
            <a:r>
              <a:rPr lang="en-GB" sz="1600" dirty="0">
                <a:effectLst/>
                <a:ea typeface="Arial" panose="020B0604020202020204" pitchFamily="34" charset="0"/>
              </a:rPr>
              <a:t>Societal Health </a:t>
            </a:r>
            <a:r>
              <a:rPr lang="en-GB" sz="1600" dirty="0">
                <a:ea typeface="Arial" panose="020B0604020202020204" pitchFamily="34" charset="0"/>
              </a:rPr>
              <a:t>I</a:t>
            </a:r>
            <a:r>
              <a:rPr lang="en-GB" sz="1600" dirty="0">
                <a:effectLst/>
                <a:ea typeface="Arial" panose="020B0604020202020204" pitchFamily="34" charset="0"/>
              </a:rPr>
              <a:t>mpact of Textile and Clothing </a:t>
            </a:r>
            <a:r>
              <a:rPr lang="en-GB" sz="1600" dirty="0">
                <a:ea typeface="Arial" panose="020B0604020202020204" pitchFamily="34" charset="0"/>
              </a:rPr>
              <a:t>C</a:t>
            </a:r>
            <a:r>
              <a:rPr lang="en-GB" sz="1600" dirty="0">
                <a:effectLst/>
                <a:ea typeface="Arial" panose="020B0604020202020204" pitchFamily="34" charset="0"/>
              </a:rPr>
              <a:t>onsumption</a:t>
            </a:r>
            <a:r>
              <a:rPr lang="de-DE" sz="1600" dirty="0">
                <a:effectLst/>
              </a:rPr>
              <a:t> </a:t>
            </a:r>
          </a:p>
          <a:p>
            <a:pPr marL="457200" indent="-457200">
              <a:lnSpc>
                <a:spcPts val="1420"/>
              </a:lnSpc>
              <a:buFont typeface="+mj-lt"/>
              <a:buAutoNum type="arabicPeriod" startAt="8"/>
            </a:pPr>
            <a:r>
              <a:rPr lang="en-GB" sz="1600" dirty="0">
                <a:effectLst/>
                <a:ea typeface="Arial" panose="020B0604020202020204" pitchFamily="34" charset="0"/>
              </a:rPr>
              <a:t>Microplastic Fibres and Particles in the Textile </a:t>
            </a:r>
            <a:r>
              <a:rPr lang="en-GB" sz="1600" dirty="0">
                <a:ea typeface="Arial" panose="020B0604020202020204" pitchFamily="34" charset="0"/>
              </a:rPr>
              <a:t>C</a:t>
            </a:r>
            <a:r>
              <a:rPr lang="en-GB" sz="1600" dirty="0">
                <a:effectLst/>
                <a:ea typeface="Arial" panose="020B0604020202020204" pitchFamily="34" charset="0"/>
              </a:rPr>
              <a:t>hain – Environmental </a:t>
            </a:r>
            <a:r>
              <a:rPr lang="en-GB" sz="1600" dirty="0">
                <a:ea typeface="Arial" panose="020B0604020202020204" pitchFamily="34" charset="0"/>
              </a:rPr>
              <a:t>I</a:t>
            </a:r>
            <a:r>
              <a:rPr lang="en-GB" sz="1600" dirty="0">
                <a:effectLst/>
                <a:ea typeface="Arial" panose="020B0604020202020204" pitchFamily="34" charset="0"/>
              </a:rPr>
              <a:t>mpact and Health </a:t>
            </a:r>
            <a:r>
              <a:rPr lang="en-GB" sz="1600" dirty="0">
                <a:ea typeface="Arial" panose="020B0604020202020204" pitchFamily="34" charset="0"/>
              </a:rPr>
              <a:t>E</a:t>
            </a:r>
            <a:r>
              <a:rPr lang="en-GB" sz="1600" dirty="0">
                <a:effectLst/>
                <a:ea typeface="Arial" panose="020B0604020202020204" pitchFamily="34" charset="0"/>
              </a:rPr>
              <a:t>ffects </a:t>
            </a:r>
          </a:p>
          <a:p>
            <a:pPr marL="457200" indent="-457200">
              <a:lnSpc>
                <a:spcPts val="1420"/>
              </a:lnSpc>
              <a:buFont typeface="+mj-lt"/>
              <a:buAutoNum type="arabicPeriod" startAt="8"/>
            </a:pPr>
            <a:r>
              <a:rPr lang="en-GB" sz="1600" dirty="0">
                <a:effectLst/>
                <a:ea typeface="Arial" panose="020B0604020202020204" pitchFamily="34" charset="0"/>
              </a:rPr>
              <a:t>Clothing as a Medium of Communication </a:t>
            </a:r>
          </a:p>
          <a:p>
            <a:pPr marL="457200" indent="-457200">
              <a:lnSpc>
                <a:spcPts val="1420"/>
              </a:lnSpc>
              <a:buFont typeface="+mj-lt"/>
              <a:buAutoNum type="arabicPeriod" startAt="8"/>
            </a:pPr>
            <a:r>
              <a:rPr lang="en-GB" sz="1600" dirty="0">
                <a:effectLst/>
                <a:ea typeface="Arial" panose="020B0604020202020204" pitchFamily="34" charset="0"/>
              </a:rPr>
              <a:t>Cult</a:t>
            </a:r>
            <a:r>
              <a:rPr lang="en-GB" sz="1600" dirty="0"/>
              <a:t>ural and Intercultural Learning in the Context of Fashion and Textiles</a:t>
            </a:r>
            <a:endParaRPr lang="de-DE" sz="1600" dirty="0"/>
          </a:p>
          <a:p>
            <a:pPr marL="457200" indent="-457200">
              <a:lnSpc>
                <a:spcPts val="1420"/>
              </a:lnSpc>
              <a:buFont typeface="+mj-lt"/>
              <a:buAutoNum type="arabicPeriod" startAt="8"/>
            </a:pPr>
            <a:r>
              <a:rPr lang="en-GB" sz="1600" dirty="0"/>
              <a:t>Summary, Reflections and Outlook</a:t>
            </a:r>
            <a:r>
              <a:rPr lang="de-DE" sz="1200" dirty="0">
                <a:effectLst/>
              </a:rPr>
              <a:t> </a:t>
            </a:r>
            <a:endParaRPr lang="de-DE" sz="1600" dirty="0">
              <a:effectLs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7C0204-1630-FA95-657F-25B6249F2F25}"/>
              </a:ext>
            </a:extLst>
          </p:cNvPr>
          <p:cNvSpPr>
            <a:spLocks noGrp="1"/>
          </p:cNvSpPr>
          <p:nvPr>
            <p:ph type="title"/>
          </p:nvPr>
        </p:nvSpPr>
        <p:spPr/>
        <p:txBody>
          <a:bodyPr/>
          <a:lstStyle/>
          <a:p>
            <a:r>
              <a:rPr lang="en-GB" dirty="0"/>
              <a:t>Reflection on 13</a:t>
            </a:r>
            <a:r>
              <a:rPr lang="en-GB" baseline="30000" dirty="0"/>
              <a:t>th</a:t>
            </a:r>
            <a:r>
              <a:rPr lang="en-GB" dirty="0"/>
              <a:t> Lecture </a:t>
            </a:r>
          </a:p>
        </p:txBody>
      </p:sp>
      <p:sp>
        <p:nvSpPr>
          <p:cNvPr id="3" name="Inhaltsplatzhalter 2">
            <a:extLst>
              <a:ext uri="{FF2B5EF4-FFF2-40B4-BE49-F238E27FC236}">
                <a16:creationId xmlns:a16="http://schemas.microsoft.com/office/drawing/2014/main" id="{D9DA4865-6548-214B-748E-C5B7995832DC}"/>
              </a:ext>
            </a:extLst>
          </p:cNvPr>
          <p:cNvSpPr>
            <a:spLocks noGrp="1"/>
          </p:cNvSpPr>
          <p:nvPr>
            <p:ph idx="1"/>
          </p:nvPr>
        </p:nvSpPr>
        <p:spPr>
          <a:xfrm>
            <a:off x="628650" y="1370013"/>
            <a:ext cx="7886700" cy="242587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sz="1800" dirty="0"/>
              <a:t>Students should learn to distinguish between clothing and fashion and to consider clothing as a universal phenomenon and fashion as a temporal phenomenon.</a:t>
            </a:r>
          </a:p>
          <a:p>
            <a:r>
              <a:rPr lang="en-GB" sz="1800" dirty="0"/>
              <a:t>Dressing oneself can be interpreted as an act of personal identity.</a:t>
            </a:r>
          </a:p>
          <a:p>
            <a:r>
              <a:rPr lang="en-GB" sz="1800" dirty="0" err="1"/>
              <a:t>Vestimentary</a:t>
            </a:r>
            <a:r>
              <a:rPr lang="en-GB" sz="1800" dirty="0"/>
              <a:t> knowledge is focussed on the accordance of clothing and social rank. It is formulated and passed on by the education and conversation teachings, which always deal with outer appearance as well. </a:t>
            </a:r>
          </a:p>
          <a:p>
            <a:pPr marL="0" indent="0">
              <a:buNone/>
            </a:pPr>
            <a:endParaRPr lang="en-GB" sz="1800" dirty="0"/>
          </a:p>
        </p:txBody>
      </p:sp>
      <p:sp>
        <p:nvSpPr>
          <p:cNvPr id="4" name="Fußzeilenplatzhalter 3">
            <a:extLst>
              <a:ext uri="{FF2B5EF4-FFF2-40B4-BE49-F238E27FC236}">
                <a16:creationId xmlns:a16="http://schemas.microsoft.com/office/drawing/2014/main" id="{271F94C9-4672-A833-8E91-38CADAB785AE}"/>
              </a:ext>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a:ext uri="{FF2B5EF4-FFF2-40B4-BE49-F238E27FC236}">
                <a16:creationId xmlns:a16="http://schemas.microsoft.com/office/drawing/2014/main" id="{A979B680-6BE4-A171-9DA3-9AD31320B91E}"/>
              </a:ext>
            </a:extLst>
          </p:cNvPr>
          <p:cNvSpPr>
            <a:spLocks noGrp="1"/>
          </p:cNvSpPr>
          <p:nvPr>
            <p:ph type="sldNum" sz="quarter" idx="12"/>
          </p:nvPr>
        </p:nvSpPr>
        <p:spPr/>
        <p:txBody>
          <a:bodyPr/>
          <a:lstStyle/>
          <a:p>
            <a:pPr>
              <a:defRPr/>
            </a:pPr>
            <a:fld id="{4D0F6B73-5147-FC40-8374-9DD4EA2EE955}" type="slidenum">
              <a:rPr lang="de-DE" altLang="de-DE" smtClean="0"/>
              <a:pPr>
                <a:defRPr/>
              </a:pPr>
              <a:t>30</a:t>
            </a:fld>
            <a:endParaRPr lang="de-DE" altLang="de-DE"/>
          </a:p>
        </p:txBody>
      </p:sp>
    </p:spTree>
    <p:extLst>
      <p:ext uri="{BB962C8B-B14F-4D97-AF65-F5344CB8AC3E}">
        <p14:creationId xmlns:p14="http://schemas.microsoft.com/office/powerpoint/2010/main" val="12696237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6B6F05-2C80-6AB3-28BA-E91F83304ABB}"/>
              </a:ext>
            </a:extLst>
          </p:cNvPr>
          <p:cNvSpPr>
            <a:spLocks noGrp="1"/>
          </p:cNvSpPr>
          <p:nvPr>
            <p:ph type="title"/>
          </p:nvPr>
        </p:nvSpPr>
        <p:spPr/>
        <p:txBody>
          <a:bodyPr/>
          <a:lstStyle/>
          <a:p>
            <a:r>
              <a:rPr lang="en-GB" dirty="0"/>
              <a:t>Reflections on Part I (1) </a:t>
            </a:r>
          </a:p>
        </p:txBody>
      </p:sp>
      <p:sp>
        <p:nvSpPr>
          <p:cNvPr id="3" name="Inhaltsplatzhalter 2">
            <a:extLst>
              <a:ext uri="{FF2B5EF4-FFF2-40B4-BE49-F238E27FC236}">
                <a16:creationId xmlns:a16="http://schemas.microsoft.com/office/drawing/2014/main" id="{0BCEE830-B702-C5AB-AAAE-977E5156E34C}"/>
              </a:ext>
            </a:extLst>
          </p:cNvPr>
          <p:cNvSpPr>
            <a:spLocks noGrp="1"/>
          </p:cNvSpPr>
          <p:nvPr>
            <p:ph idx="1"/>
          </p:nvPr>
        </p:nvSpPr>
        <p:spPr>
          <a:xfrm>
            <a:off x="628650" y="1491630"/>
            <a:ext cx="7886700" cy="3262312"/>
          </a:xfrm>
        </p:spPr>
        <p:txBody>
          <a:bodyPr/>
          <a:lstStyle/>
          <a:p>
            <a:r>
              <a:rPr lang="en-GB" sz="1800" dirty="0"/>
              <a:t>The topics of the first part of the ESD module raise the question of the actors’ roles, i.e., policymakers, the industry and consumers as well as educators.</a:t>
            </a:r>
          </a:p>
          <a:p>
            <a:r>
              <a:rPr lang="en-GB" sz="1800" dirty="0"/>
              <a:t>The numerous companies that see sustainability as a fad and move towards greenwashing (</a:t>
            </a:r>
            <a:r>
              <a:rPr lang="en-GB" sz="1800" dirty="0" err="1"/>
              <a:t>Amed</a:t>
            </a:r>
            <a:r>
              <a:rPr lang="en-GB" sz="1800" dirty="0"/>
              <a:t> et al., 2022, pp. 77-81) by spreading narratives on their sustainability through the media show that self-renewal on the part of the industry alone will not bring about a transformation – they have not yet realised that it is time for a reset, not a restart.</a:t>
            </a:r>
          </a:p>
          <a:p>
            <a:r>
              <a:rPr lang="en-GB" sz="1800" dirty="0"/>
              <a:t>For a sustainable reset of the future textile value chain and fashion market, it needs the industry to accept the consumer as a partner on eye level. Hence, the ESD module’s first part targets at consumers to become educated, conscious and collaborative partners of a circular economy, and not a simple pawn in the game.</a:t>
            </a:r>
          </a:p>
        </p:txBody>
      </p:sp>
      <p:sp>
        <p:nvSpPr>
          <p:cNvPr id="4" name="Fußzeilenplatzhalter 3">
            <a:extLst>
              <a:ext uri="{FF2B5EF4-FFF2-40B4-BE49-F238E27FC236}">
                <a16:creationId xmlns:a16="http://schemas.microsoft.com/office/drawing/2014/main" id="{76BA0F9F-1F17-AE41-C63C-56B244A3E757}"/>
              </a:ext>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a:ext uri="{FF2B5EF4-FFF2-40B4-BE49-F238E27FC236}">
                <a16:creationId xmlns:a16="http://schemas.microsoft.com/office/drawing/2014/main" id="{490B26A2-4762-A9FA-1E93-8380E01AB4DF}"/>
              </a:ext>
            </a:extLst>
          </p:cNvPr>
          <p:cNvSpPr>
            <a:spLocks noGrp="1"/>
          </p:cNvSpPr>
          <p:nvPr>
            <p:ph type="sldNum" sz="quarter" idx="12"/>
          </p:nvPr>
        </p:nvSpPr>
        <p:spPr/>
        <p:txBody>
          <a:bodyPr/>
          <a:lstStyle/>
          <a:p>
            <a:pPr>
              <a:defRPr/>
            </a:pPr>
            <a:fld id="{4D0F6B73-5147-FC40-8374-9DD4EA2EE955}" type="slidenum">
              <a:rPr lang="de-DE" altLang="de-DE" smtClean="0"/>
              <a:pPr>
                <a:defRPr/>
              </a:pPr>
              <a:t>31</a:t>
            </a:fld>
            <a:endParaRPr lang="de-DE" altLang="de-DE"/>
          </a:p>
        </p:txBody>
      </p:sp>
    </p:spTree>
    <p:extLst>
      <p:ext uri="{BB962C8B-B14F-4D97-AF65-F5344CB8AC3E}">
        <p14:creationId xmlns:p14="http://schemas.microsoft.com/office/powerpoint/2010/main" val="20834846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C3CA91-C499-E297-1DF1-99DC9279C0D1}"/>
              </a:ext>
            </a:extLst>
          </p:cNvPr>
          <p:cNvSpPr>
            <a:spLocks noGrp="1"/>
          </p:cNvSpPr>
          <p:nvPr>
            <p:ph type="title"/>
          </p:nvPr>
        </p:nvSpPr>
        <p:spPr/>
        <p:txBody>
          <a:bodyPr/>
          <a:lstStyle/>
          <a:p>
            <a:r>
              <a:rPr lang="de-DE" dirty="0" err="1"/>
              <a:t>Reflections</a:t>
            </a:r>
            <a:r>
              <a:rPr lang="de-DE" dirty="0"/>
              <a:t> on Part I (2)</a:t>
            </a:r>
          </a:p>
        </p:txBody>
      </p:sp>
      <p:sp>
        <p:nvSpPr>
          <p:cNvPr id="3" name="Inhaltsplatzhalter 2">
            <a:extLst>
              <a:ext uri="{FF2B5EF4-FFF2-40B4-BE49-F238E27FC236}">
                <a16:creationId xmlns:a16="http://schemas.microsoft.com/office/drawing/2014/main" id="{AF2478E6-F517-593F-73BE-E0339123BFE6}"/>
              </a:ext>
            </a:extLst>
          </p:cNvPr>
          <p:cNvSpPr>
            <a:spLocks noGrp="1"/>
          </p:cNvSpPr>
          <p:nvPr>
            <p:ph idx="1"/>
          </p:nvPr>
        </p:nvSpPr>
        <p:spPr/>
        <p:txBody>
          <a:bodyPr/>
          <a:lstStyle/>
          <a:p>
            <a:r>
              <a:rPr lang="en-GB" sz="1800" dirty="0"/>
              <a:t>Admittedly, consumer behaviour should be considered as a prerequisite to transform the textile value chain and fashion market into a circular system, as the argument of an “unchangeable consumer demand” should not turn out as an upcoming, highly appreciated fig leaf, an alibi the textile and fashion industry would have to follow.</a:t>
            </a:r>
          </a:p>
          <a:p>
            <a:r>
              <a:rPr lang="en-US" sz="1800" dirty="0"/>
              <a:t>This is where Education for Sustainable Development (ESD) comes into play.</a:t>
            </a:r>
            <a:r>
              <a:rPr lang="en-GB" sz="1800" dirty="0"/>
              <a:t> </a:t>
            </a:r>
            <a:r>
              <a:rPr lang="en-US" sz="1800" dirty="0"/>
              <a:t>Using ESD as a guiding principle, knowledge, decision-making and action in the context of fashion and textiles can be sustainably transformed. It should be taken into account that ESD must be linked to current socio-political issues such as inclusion, </a:t>
            </a:r>
            <a:r>
              <a:rPr lang="en-US" sz="1800" dirty="0" err="1"/>
              <a:t>digitalisation</a:t>
            </a:r>
            <a:r>
              <a:rPr lang="en-US" sz="1800" dirty="0"/>
              <a:t> and climate protection.</a:t>
            </a:r>
            <a:endParaRPr lang="de-DE" sz="1800" dirty="0"/>
          </a:p>
          <a:p>
            <a:r>
              <a:rPr lang="en-US" sz="1800" dirty="0"/>
              <a:t>ESD as a guiding principle in the context of fashion and textiles is presented from various didactic and methodological perspectives, including overviews and deeper insights.</a:t>
            </a:r>
            <a:endParaRPr lang="de-DE" sz="1800" dirty="0"/>
          </a:p>
        </p:txBody>
      </p:sp>
      <p:sp>
        <p:nvSpPr>
          <p:cNvPr id="4" name="Fußzeilenplatzhalter 3">
            <a:extLst>
              <a:ext uri="{FF2B5EF4-FFF2-40B4-BE49-F238E27FC236}">
                <a16:creationId xmlns:a16="http://schemas.microsoft.com/office/drawing/2014/main" id="{BE148ECA-D964-DC9C-0E87-8BA0FF7BE6C8}"/>
              </a:ext>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a:ext uri="{FF2B5EF4-FFF2-40B4-BE49-F238E27FC236}">
                <a16:creationId xmlns:a16="http://schemas.microsoft.com/office/drawing/2014/main" id="{CB620666-A82C-F1D2-9BF6-0E68F1306EA5}"/>
              </a:ext>
            </a:extLst>
          </p:cNvPr>
          <p:cNvSpPr>
            <a:spLocks noGrp="1"/>
          </p:cNvSpPr>
          <p:nvPr>
            <p:ph type="sldNum" sz="quarter" idx="12"/>
          </p:nvPr>
        </p:nvSpPr>
        <p:spPr/>
        <p:txBody>
          <a:bodyPr/>
          <a:lstStyle/>
          <a:p>
            <a:pPr>
              <a:defRPr/>
            </a:pPr>
            <a:fld id="{4D0F6B73-5147-FC40-8374-9DD4EA2EE955}" type="slidenum">
              <a:rPr lang="de-DE" altLang="de-DE" smtClean="0"/>
              <a:pPr>
                <a:defRPr/>
              </a:pPr>
              <a:t>32</a:t>
            </a:fld>
            <a:endParaRPr lang="de-DE" altLang="de-DE"/>
          </a:p>
        </p:txBody>
      </p:sp>
    </p:spTree>
    <p:extLst>
      <p:ext uri="{BB962C8B-B14F-4D97-AF65-F5344CB8AC3E}">
        <p14:creationId xmlns:p14="http://schemas.microsoft.com/office/powerpoint/2010/main" val="30507804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4A5056-DAF2-3CD4-F120-7811C26E5F2C}"/>
              </a:ext>
            </a:extLst>
          </p:cNvPr>
          <p:cNvSpPr>
            <a:spLocks noGrp="1"/>
          </p:cNvSpPr>
          <p:nvPr>
            <p:ph type="title"/>
          </p:nvPr>
        </p:nvSpPr>
        <p:spPr/>
        <p:txBody>
          <a:bodyPr/>
          <a:lstStyle/>
          <a:p>
            <a:r>
              <a:rPr lang="en-GB" dirty="0"/>
              <a:t>Conclusion</a:t>
            </a:r>
          </a:p>
        </p:txBody>
      </p:sp>
      <p:sp>
        <p:nvSpPr>
          <p:cNvPr id="3" name="Inhaltsplatzhalter 2">
            <a:extLst>
              <a:ext uri="{FF2B5EF4-FFF2-40B4-BE49-F238E27FC236}">
                <a16:creationId xmlns:a16="http://schemas.microsoft.com/office/drawing/2014/main" id="{AB302C19-8C3D-05B7-785E-51F8291CACFC}"/>
              </a:ext>
            </a:extLst>
          </p:cNvPr>
          <p:cNvSpPr>
            <a:spLocks noGrp="1"/>
          </p:cNvSpPr>
          <p:nvPr>
            <p:ph idx="1"/>
          </p:nvPr>
        </p:nvSpPr>
        <p:spPr>
          <a:xfrm>
            <a:off x="628650" y="1370013"/>
            <a:ext cx="7886700" cy="2713905"/>
          </a:xfrm>
        </p:spPr>
        <p:txBody>
          <a:bodyPr/>
          <a:lstStyle/>
          <a:p>
            <a:pPr marL="0" indent="0" algn="just">
              <a:buNone/>
            </a:pPr>
            <a:r>
              <a:rPr lang="en-GB" sz="1800" dirty="0">
                <a:solidFill>
                  <a:srgbClr val="000000"/>
                </a:solidFill>
                <a:effectLst/>
                <a:latin typeface="Calibri" panose="020F0502020204030204" pitchFamily="34" charset="0"/>
                <a:ea typeface="Times New Roman" panose="02020603050405020304" pitchFamily="18" charset="0"/>
              </a:rPr>
              <a:t>Responsibility for more sustainable consumption is often put on the shoulders of individual citizens. But while individual behaviour change is important, to truly address these problems, policymakers, on the one hand, need to set new legislation to make textiles sustainable by default, so that sustainability becomes the norm and not a luxury available to only the most affluent consumers. This means, holding the industry accountable and responsible for the externalities of its activities. However, for a sustainable reset of future textile consumption, it also needs, on the other hand, the ethically acting consumer. Hence, the ESD module’s first part mainly targets at lecturers, teachers and trainers in vocational education and their students as further employees in the textile and fashion industry – being consumers at the same time – to become educated, conscious and collaborative partners of a circular economy. </a:t>
            </a:r>
            <a:endParaRPr lang="de-DE" sz="1800" dirty="0">
              <a:effectLst/>
              <a:latin typeface="Times New Roman" panose="02020603050405020304" pitchFamily="18" charset="0"/>
              <a:ea typeface="Times New Roman" panose="02020603050405020304" pitchFamily="18" charset="0"/>
            </a:endParaRPr>
          </a:p>
          <a:p>
            <a:pPr algn="just"/>
            <a:endParaRPr lang="en-GB" dirty="0"/>
          </a:p>
        </p:txBody>
      </p:sp>
      <p:sp>
        <p:nvSpPr>
          <p:cNvPr id="4" name="Fußzeilenplatzhalter 3">
            <a:extLst>
              <a:ext uri="{FF2B5EF4-FFF2-40B4-BE49-F238E27FC236}">
                <a16:creationId xmlns:a16="http://schemas.microsoft.com/office/drawing/2014/main" id="{B93DFD8F-70E7-3169-0F3E-64535D37BD05}"/>
              </a:ext>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a:ext uri="{FF2B5EF4-FFF2-40B4-BE49-F238E27FC236}">
                <a16:creationId xmlns:a16="http://schemas.microsoft.com/office/drawing/2014/main" id="{FA41EAD3-A936-6D98-D842-4216A386142D}"/>
              </a:ext>
            </a:extLst>
          </p:cNvPr>
          <p:cNvSpPr>
            <a:spLocks noGrp="1"/>
          </p:cNvSpPr>
          <p:nvPr>
            <p:ph type="sldNum" sz="quarter" idx="12"/>
          </p:nvPr>
        </p:nvSpPr>
        <p:spPr/>
        <p:txBody>
          <a:bodyPr/>
          <a:lstStyle/>
          <a:p>
            <a:pPr>
              <a:defRPr/>
            </a:pPr>
            <a:fld id="{4D0F6B73-5147-FC40-8374-9DD4EA2EE955}" type="slidenum">
              <a:rPr lang="de-DE" altLang="de-DE" smtClean="0"/>
              <a:pPr>
                <a:defRPr/>
              </a:pPr>
              <a:t>33</a:t>
            </a:fld>
            <a:endParaRPr lang="de-DE" altLang="de-DE"/>
          </a:p>
        </p:txBody>
      </p:sp>
    </p:spTree>
    <p:extLst>
      <p:ext uri="{BB962C8B-B14F-4D97-AF65-F5344CB8AC3E}">
        <p14:creationId xmlns:p14="http://schemas.microsoft.com/office/powerpoint/2010/main" val="26535286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DAED0A-B49A-03C3-AA2E-59E08E5C8842}"/>
              </a:ext>
            </a:extLst>
          </p:cNvPr>
          <p:cNvSpPr>
            <a:spLocks noGrp="1"/>
          </p:cNvSpPr>
          <p:nvPr>
            <p:ph type="title"/>
          </p:nvPr>
        </p:nvSpPr>
        <p:spPr/>
        <p:txBody>
          <a:bodyPr/>
          <a:lstStyle/>
          <a:p>
            <a:r>
              <a:rPr lang="de-DE" dirty="0"/>
              <a:t>Outlook</a:t>
            </a:r>
          </a:p>
        </p:txBody>
      </p:sp>
      <p:sp>
        <p:nvSpPr>
          <p:cNvPr id="3" name="Inhaltsplatzhalter 2">
            <a:extLst>
              <a:ext uri="{FF2B5EF4-FFF2-40B4-BE49-F238E27FC236}">
                <a16:creationId xmlns:a16="http://schemas.microsoft.com/office/drawing/2014/main" id="{DD2676F6-7BE0-4B4D-400C-9AB0C1637B11}"/>
              </a:ext>
            </a:extLst>
          </p:cNvPr>
          <p:cNvSpPr>
            <a:spLocks noGrp="1"/>
          </p:cNvSpPr>
          <p:nvPr>
            <p:ph idx="1"/>
          </p:nvPr>
        </p:nvSpPr>
        <p:spPr/>
        <p:txBody>
          <a:bodyPr/>
          <a:lstStyle/>
          <a:p>
            <a:endParaRPr lang="de-DE"/>
          </a:p>
        </p:txBody>
      </p:sp>
      <p:sp>
        <p:nvSpPr>
          <p:cNvPr id="4" name="Fußzeilenplatzhalter 3">
            <a:extLst>
              <a:ext uri="{FF2B5EF4-FFF2-40B4-BE49-F238E27FC236}">
                <a16:creationId xmlns:a16="http://schemas.microsoft.com/office/drawing/2014/main" id="{98B36A38-B786-929C-362C-CAF37FCEBFFB}"/>
              </a:ext>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a:ext uri="{FF2B5EF4-FFF2-40B4-BE49-F238E27FC236}">
                <a16:creationId xmlns:a16="http://schemas.microsoft.com/office/drawing/2014/main" id="{C4DC7DDB-BE73-06F8-E999-0563EC299196}"/>
              </a:ext>
            </a:extLst>
          </p:cNvPr>
          <p:cNvSpPr>
            <a:spLocks noGrp="1"/>
          </p:cNvSpPr>
          <p:nvPr>
            <p:ph type="sldNum" sz="quarter" idx="12"/>
          </p:nvPr>
        </p:nvSpPr>
        <p:spPr/>
        <p:txBody>
          <a:bodyPr/>
          <a:lstStyle/>
          <a:p>
            <a:pPr>
              <a:defRPr/>
            </a:pPr>
            <a:fld id="{4D0F6B73-5147-FC40-8374-9DD4EA2EE955}" type="slidenum">
              <a:rPr lang="de-DE" altLang="de-DE" smtClean="0"/>
              <a:pPr>
                <a:defRPr/>
              </a:pPr>
              <a:t>34</a:t>
            </a:fld>
            <a:endParaRPr lang="de-DE" altLang="de-DE"/>
          </a:p>
        </p:txBody>
      </p:sp>
    </p:spTree>
    <p:extLst>
      <p:ext uri="{BB962C8B-B14F-4D97-AF65-F5344CB8AC3E}">
        <p14:creationId xmlns:p14="http://schemas.microsoft.com/office/powerpoint/2010/main" val="34136258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F9D5E4-3A91-8BE9-C928-315D3F8D8773}"/>
              </a:ext>
            </a:extLst>
          </p:cNvPr>
          <p:cNvSpPr>
            <a:spLocks noGrp="1"/>
          </p:cNvSpPr>
          <p:nvPr>
            <p:ph type="title"/>
          </p:nvPr>
        </p:nvSpPr>
        <p:spPr/>
        <p:txBody>
          <a:bodyPr/>
          <a:lstStyle/>
          <a:p>
            <a:r>
              <a:rPr lang="de-DE" dirty="0"/>
              <a:t>Science Communication </a:t>
            </a:r>
            <a:r>
              <a:rPr lang="de-DE" dirty="0" err="1"/>
              <a:t>as</a:t>
            </a:r>
            <a:r>
              <a:rPr lang="de-DE" dirty="0"/>
              <a:t> a Task of Higher Education</a:t>
            </a:r>
          </a:p>
        </p:txBody>
      </p:sp>
      <p:sp>
        <p:nvSpPr>
          <p:cNvPr id="3" name="Inhaltsplatzhalter 2">
            <a:extLst>
              <a:ext uri="{FF2B5EF4-FFF2-40B4-BE49-F238E27FC236}">
                <a16:creationId xmlns:a16="http://schemas.microsoft.com/office/drawing/2014/main" id="{0338B6AF-BBBA-0762-6235-E270D16B3316}"/>
              </a:ext>
            </a:extLst>
          </p:cNvPr>
          <p:cNvSpPr>
            <a:spLocks noGrp="1"/>
          </p:cNvSpPr>
          <p:nvPr>
            <p:ph idx="1"/>
          </p:nvPr>
        </p:nvSpPr>
        <p:spPr/>
        <p:txBody>
          <a:bodyPr/>
          <a:lstStyle/>
          <a:p>
            <a:r>
              <a:rPr lang="en-US" dirty="0"/>
              <a:t>On the one hand, the sciences and humanities embody progress, but on the other hand, they are also perceived as a threat to human security. The more the sciences tangibly change the conditions of life individually, the more they are also called upon to publicly justify and publicly discuss such changes. </a:t>
            </a:r>
            <a:r>
              <a:rPr lang="de-DE" dirty="0"/>
              <a:t>(Stifterverband für die Deutsche Wissenschaft, 1999, p. 58).</a:t>
            </a:r>
          </a:p>
          <a:p>
            <a:r>
              <a:rPr lang="en-US" dirty="0"/>
              <a:t>Science communication is thus the dialogue between science and society. </a:t>
            </a:r>
          </a:p>
          <a:p>
            <a:r>
              <a:rPr lang="en-US" dirty="0"/>
              <a:t>In addition to research and teaching, the transfer of knowledge is the “third mission” of universities.</a:t>
            </a:r>
          </a:p>
        </p:txBody>
      </p:sp>
      <p:sp>
        <p:nvSpPr>
          <p:cNvPr id="4" name="Fußzeilenplatzhalter 3">
            <a:extLst>
              <a:ext uri="{FF2B5EF4-FFF2-40B4-BE49-F238E27FC236}">
                <a16:creationId xmlns:a16="http://schemas.microsoft.com/office/drawing/2014/main" id="{756A3B33-F0FE-2723-1E7B-127EC356A54B}"/>
              </a:ext>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a:ext uri="{FF2B5EF4-FFF2-40B4-BE49-F238E27FC236}">
                <a16:creationId xmlns:a16="http://schemas.microsoft.com/office/drawing/2014/main" id="{4E822F3C-6925-4980-FC5B-B762CD4601EF}"/>
              </a:ext>
            </a:extLst>
          </p:cNvPr>
          <p:cNvSpPr>
            <a:spLocks noGrp="1"/>
          </p:cNvSpPr>
          <p:nvPr>
            <p:ph type="sldNum" sz="quarter" idx="12"/>
          </p:nvPr>
        </p:nvSpPr>
        <p:spPr/>
        <p:txBody>
          <a:bodyPr/>
          <a:lstStyle/>
          <a:p>
            <a:pPr>
              <a:defRPr/>
            </a:pPr>
            <a:fld id="{4D0F6B73-5147-FC40-8374-9DD4EA2EE955}" type="slidenum">
              <a:rPr lang="de-DE" altLang="de-DE" smtClean="0"/>
              <a:pPr>
                <a:defRPr/>
              </a:pPr>
              <a:t>35</a:t>
            </a:fld>
            <a:endParaRPr lang="de-DE" altLang="de-DE"/>
          </a:p>
        </p:txBody>
      </p:sp>
    </p:spTree>
    <p:extLst>
      <p:ext uri="{BB962C8B-B14F-4D97-AF65-F5344CB8AC3E}">
        <p14:creationId xmlns:p14="http://schemas.microsoft.com/office/powerpoint/2010/main" val="30891176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678F2C-B9B1-1660-43B9-0F85525B0AA1}"/>
              </a:ext>
            </a:extLst>
          </p:cNvPr>
          <p:cNvSpPr>
            <a:spLocks noGrp="1"/>
          </p:cNvSpPr>
          <p:nvPr>
            <p:ph type="title"/>
          </p:nvPr>
        </p:nvSpPr>
        <p:spPr/>
        <p:txBody>
          <a:bodyPr/>
          <a:lstStyle/>
          <a:p>
            <a:r>
              <a:rPr lang="de-DE" dirty="0"/>
              <a:t>Goals of Scientific Communication</a:t>
            </a:r>
          </a:p>
        </p:txBody>
      </p:sp>
      <p:sp>
        <p:nvSpPr>
          <p:cNvPr id="3" name="Inhaltsplatzhalter 2">
            <a:extLst>
              <a:ext uri="{FF2B5EF4-FFF2-40B4-BE49-F238E27FC236}">
                <a16:creationId xmlns:a16="http://schemas.microsoft.com/office/drawing/2014/main" id="{1D92BB59-4608-6253-6243-F28D1D2086E8}"/>
              </a:ext>
            </a:extLst>
          </p:cNvPr>
          <p:cNvSpPr>
            <a:spLocks noGrp="1"/>
          </p:cNvSpPr>
          <p:nvPr>
            <p:ph idx="1"/>
          </p:nvPr>
        </p:nvSpPr>
        <p:spPr>
          <a:xfrm>
            <a:off x="628650" y="1325662"/>
            <a:ext cx="7886700" cy="3262312"/>
          </a:xfrm>
        </p:spPr>
        <p:txBody>
          <a:bodyPr/>
          <a:lstStyle/>
          <a:p>
            <a:pPr marL="342900" indent="-342900">
              <a:buFont typeface="+mj-lt"/>
              <a:buAutoNum type="arabicParenBoth"/>
            </a:pPr>
            <a:r>
              <a:rPr lang="en-GB" sz="1800" dirty="0"/>
              <a:t>“Improving the population’s beliefs about science.” </a:t>
            </a:r>
          </a:p>
          <a:p>
            <a:pPr marL="342900" indent="-342900">
              <a:buFont typeface="+mj-lt"/>
              <a:buAutoNum type="arabicParenBoth"/>
            </a:pPr>
            <a:r>
              <a:rPr lang="en-GB" sz="1800" dirty="0"/>
              <a:t>“Generating social acceptance.”</a:t>
            </a:r>
          </a:p>
          <a:p>
            <a:pPr marL="342900" indent="-342900">
              <a:buFont typeface="+mj-lt"/>
              <a:buAutoNum type="arabicParenBoth"/>
            </a:pPr>
            <a:r>
              <a:rPr lang="en-GB" sz="1800" dirty="0"/>
              <a:t>“Generating public epistemic and moral trust.”</a:t>
            </a:r>
          </a:p>
          <a:p>
            <a:pPr marL="342900" indent="-342900">
              <a:buFont typeface="+mj-lt"/>
              <a:buAutoNum type="arabicParenBoth"/>
            </a:pPr>
            <a:r>
              <a:rPr lang="en-GB" sz="1800" dirty="0"/>
              <a:t>“Collect citizens’ input about acceptable/worthwhile research aims and applications of science.”</a:t>
            </a:r>
          </a:p>
          <a:p>
            <a:pPr marL="342900" indent="-342900">
              <a:buFont typeface="+mj-lt"/>
              <a:buAutoNum type="arabicParenBoth"/>
            </a:pPr>
            <a:r>
              <a:rPr lang="en-GB" sz="1800" dirty="0"/>
              <a:t>“Generating political support for science.”</a:t>
            </a:r>
          </a:p>
          <a:p>
            <a:pPr marL="342900" indent="-342900">
              <a:buFont typeface="+mj-lt"/>
              <a:buAutoNum type="arabicParenBoth"/>
            </a:pPr>
            <a:r>
              <a:rPr lang="en-GB" sz="1800" dirty="0"/>
              <a:t>“Collect and make use of local knowledge.”</a:t>
            </a:r>
          </a:p>
          <a:p>
            <a:pPr marL="342900" indent="-342900">
              <a:buFont typeface="+mj-lt"/>
              <a:buAutoNum type="arabicParenBoth"/>
            </a:pPr>
            <a:r>
              <a:rPr lang="en-GB" sz="1800" dirty="0"/>
              <a:t>“Make use of distributed knowledge or cognitive resources to be found in the citizenry.”</a:t>
            </a:r>
          </a:p>
          <a:p>
            <a:pPr marL="342900" indent="-342900">
              <a:buFont typeface="+mj-lt"/>
              <a:buAutoNum type="arabicParenBoth"/>
            </a:pPr>
            <a:r>
              <a:rPr lang="en-GB" sz="1800" dirty="0"/>
              <a:t>“Enhance the democratic legitimacy of funding, governance and application or science or specific segments of science.” (Kappel &amp; Holmen, 2019, pp. 3-6).</a:t>
            </a:r>
          </a:p>
        </p:txBody>
      </p:sp>
      <p:sp>
        <p:nvSpPr>
          <p:cNvPr id="4" name="Fußzeilenplatzhalter 3">
            <a:extLst>
              <a:ext uri="{FF2B5EF4-FFF2-40B4-BE49-F238E27FC236}">
                <a16:creationId xmlns:a16="http://schemas.microsoft.com/office/drawing/2014/main" id="{B9A2356A-5218-3B7F-FF3D-E0C704178A0D}"/>
              </a:ext>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a:ext uri="{FF2B5EF4-FFF2-40B4-BE49-F238E27FC236}">
                <a16:creationId xmlns:a16="http://schemas.microsoft.com/office/drawing/2014/main" id="{A191B68C-E172-D0E0-4526-5342D5D2BB1E}"/>
              </a:ext>
            </a:extLst>
          </p:cNvPr>
          <p:cNvSpPr>
            <a:spLocks noGrp="1"/>
          </p:cNvSpPr>
          <p:nvPr>
            <p:ph type="sldNum" sz="quarter" idx="12"/>
          </p:nvPr>
        </p:nvSpPr>
        <p:spPr/>
        <p:txBody>
          <a:bodyPr/>
          <a:lstStyle/>
          <a:p>
            <a:pPr>
              <a:defRPr/>
            </a:pPr>
            <a:fld id="{4D0F6B73-5147-FC40-8374-9DD4EA2EE955}" type="slidenum">
              <a:rPr lang="de-DE" altLang="de-DE" smtClean="0"/>
              <a:pPr>
                <a:defRPr/>
              </a:pPr>
              <a:t>36</a:t>
            </a:fld>
            <a:endParaRPr lang="de-DE" altLang="de-DE"/>
          </a:p>
        </p:txBody>
      </p:sp>
    </p:spTree>
    <p:extLst>
      <p:ext uri="{BB962C8B-B14F-4D97-AF65-F5344CB8AC3E}">
        <p14:creationId xmlns:p14="http://schemas.microsoft.com/office/powerpoint/2010/main" val="6199774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37B6F8-6932-F72C-8563-6D0E0D7A77CF}"/>
              </a:ext>
            </a:extLst>
          </p:cNvPr>
          <p:cNvSpPr>
            <a:spLocks noGrp="1"/>
          </p:cNvSpPr>
          <p:nvPr>
            <p:ph type="title"/>
          </p:nvPr>
        </p:nvSpPr>
        <p:spPr/>
        <p:txBody>
          <a:bodyPr/>
          <a:lstStyle/>
          <a:p>
            <a:r>
              <a:rPr lang="de-DE" dirty="0"/>
              <a:t>Aspects of Understanding Science</a:t>
            </a:r>
          </a:p>
        </p:txBody>
      </p:sp>
      <p:graphicFrame>
        <p:nvGraphicFramePr>
          <p:cNvPr id="6" name="Inhaltsplatzhalter 5">
            <a:extLst>
              <a:ext uri="{FF2B5EF4-FFF2-40B4-BE49-F238E27FC236}">
                <a16:creationId xmlns:a16="http://schemas.microsoft.com/office/drawing/2014/main" id="{EDC37923-7305-A4FF-B354-0625E9B1468D}"/>
              </a:ext>
            </a:extLst>
          </p:cNvPr>
          <p:cNvGraphicFramePr>
            <a:graphicFrameLocks noGrp="1"/>
          </p:cNvGraphicFramePr>
          <p:nvPr>
            <p:ph idx="1"/>
            <p:extLst>
              <p:ext uri="{D42A27DB-BD31-4B8C-83A1-F6EECF244321}">
                <p14:modId xmlns:p14="http://schemas.microsoft.com/office/powerpoint/2010/main" val="2665641112"/>
              </p:ext>
            </p:extLst>
          </p:nvPr>
        </p:nvGraphicFramePr>
        <p:xfrm>
          <a:off x="395536" y="937965"/>
          <a:ext cx="8407846" cy="38660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ußzeilenplatzhalter 3">
            <a:extLst>
              <a:ext uri="{FF2B5EF4-FFF2-40B4-BE49-F238E27FC236}">
                <a16:creationId xmlns:a16="http://schemas.microsoft.com/office/drawing/2014/main" id="{D37C6145-94C0-DC69-06B7-FF3D0CEA2EB3}"/>
              </a:ext>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a:ext uri="{FF2B5EF4-FFF2-40B4-BE49-F238E27FC236}">
                <a16:creationId xmlns:a16="http://schemas.microsoft.com/office/drawing/2014/main" id="{A7E2D5FD-3C23-4CA3-A5D6-342B3104E2FD}"/>
              </a:ext>
            </a:extLst>
          </p:cNvPr>
          <p:cNvSpPr>
            <a:spLocks noGrp="1"/>
          </p:cNvSpPr>
          <p:nvPr>
            <p:ph type="sldNum" sz="quarter" idx="12"/>
          </p:nvPr>
        </p:nvSpPr>
        <p:spPr/>
        <p:txBody>
          <a:bodyPr/>
          <a:lstStyle/>
          <a:p>
            <a:pPr>
              <a:defRPr/>
            </a:pPr>
            <a:fld id="{4D0F6B73-5147-FC40-8374-9DD4EA2EE955}" type="slidenum">
              <a:rPr lang="de-DE" altLang="de-DE" smtClean="0"/>
              <a:pPr>
                <a:defRPr/>
              </a:pPr>
              <a:t>37</a:t>
            </a:fld>
            <a:endParaRPr lang="de-DE" altLang="de-DE"/>
          </a:p>
        </p:txBody>
      </p:sp>
      <p:sp>
        <p:nvSpPr>
          <p:cNvPr id="8" name="Textfeld 7">
            <a:extLst>
              <a:ext uri="{FF2B5EF4-FFF2-40B4-BE49-F238E27FC236}">
                <a16:creationId xmlns:a16="http://schemas.microsoft.com/office/drawing/2014/main" id="{4E2881C3-20CE-BFC4-F675-A41A7DDAD9F3}"/>
              </a:ext>
            </a:extLst>
          </p:cNvPr>
          <p:cNvSpPr txBox="1"/>
          <p:nvPr/>
        </p:nvSpPr>
        <p:spPr>
          <a:xfrm>
            <a:off x="6115320" y="3383176"/>
            <a:ext cx="3004361" cy="1169551"/>
          </a:xfrm>
          <a:prstGeom prst="rect">
            <a:avLst/>
          </a:prstGeom>
          <a:noFill/>
        </p:spPr>
        <p:txBody>
          <a:bodyPr wrap="square">
            <a:spAutoFit/>
          </a:bodyPr>
          <a:lstStyle/>
          <a:p>
            <a:r>
              <a:rPr lang="en-US" sz="1400" dirty="0"/>
              <a:t>“Science doesn’t just take place in laboratories. You can have fun with and make use of science in everyday life.” (University of Berkeley, n.d.) </a:t>
            </a:r>
            <a:endParaRPr lang="de-DE" sz="1400" dirty="0"/>
          </a:p>
        </p:txBody>
      </p:sp>
      <p:pic>
        <p:nvPicPr>
          <p:cNvPr id="7" name="Grafik 6" descr="Künstliche Intelligenz Silhouette">
            <a:extLst>
              <a:ext uri="{FF2B5EF4-FFF2-40B4-BE49-F238E27FC236}">
                <a16:creationId xmlns:a16="http://schemas.microsoft.com/office/drawing/2014/main" id="{19CB0C49-985F-EE0B-3978-2293616AD64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249117" y="3032834"/>
            <a:ext cx="700683" cy="700683"/>
          </a:xfrm>
          <a:prstGeom prst="rect">
            <a:avLst/>
          </a:prstGeom>
        </p:spPr>
      </p:pic>
      <p:sp>
        <p:nvSpPr>
          <p:cNvPr id="9" name="Textfeld 2">
            <a:extLst>
              <a:ext uri="{FF2B5EF4-FFF2-40B4-BE49-F238E27FC236}">
                <a16:creationId xmlns:a16="http://schemas.microsoft.com/office/drawing/2014/main" id="{FEA55B3F-EF1A-F8DD-FC9B-F5C5CF4C4593}"/>
              </a:ext>
            </a:extLst>
          </p:cNvPr>
          <p:cNvSpPr txBox="1">
            <a:spLocks noChangeArrowheads="1"/>
          </p:cNvSpPr>
          <p:nvPr/>
        </p:nvSpPr>
        <p:spPr bwMode="auto">
          <a:xfrm>
            <a:off x="2082800" y="4591863"/>
            <a:ext cx="15831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de-DE" altLang="de-DE" sz="1200" dirty="0">
                <a:latin typeface="+mn-lt"/>
              </a:rPr>
              <a:t>CC BY-SA Grundmeier</a:t>
            </a:r>
          </a:p>
        </p:txBody>
      </p:sp>
      <p:pic>
        <p:nvPicPr>
          <p:cNvPr id="11" name="Grafik 10" descr="Kopf mit Zahnrädern Silhouette">
            <a:extLst>
              <a:ext uri="{FF2B5EF4-FFF2-40B4-BE49-F238E27FC236}">
                <a16:creationId xmlns:a16="http://schemas.microsoft.com/office/drawing/2014/main" id="{78E11C79-1710-0847-1ABB-EAE8FB19B54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flipH="1">
            <a:off x="4216862" y="1966813"/>
            <a:ext cx="710276" cy="700683"/>
          </a:xfrm>
          <a:prstGeom prst="rect">
            <a:avLst/>
          </a:prstGeom>
        </p:spPr>
      </p:pic>
    </p:spTree>
    <p:extLst>
      <p:ext uri="{BB962C8B-B14F-4D97-AF65-F5344CB8AC3E}">
        <p14:creationId xmlns:p14="http://schemas.microsoft.com/office/powerpoint/2010/main" val="15750209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D05908-A52F-9F04-5398-28CCAA294CA0}"/>
              </a:ext>
            </a:extLst>
          </p:cNvPr>
          <p:cNvSpPr>
            <a:spLocks noGrp="1"/>
          </p:cNvSpPr>
          <p:nvPr>
            <p:ph type="title"/>
          </p:nvPr>
        </p:nvSpPr>
        <p:spPr/>
        <p:txBody>
          <a:bodyPr/>
          <a:lstStyle/>
          <a:p>
            <a:r>
              <a:rPr lang="de-DE" dirty="0"/>
              <a:t>Beliefs</a:t>
            </a:r>
          </a:p>
        </p:txBody>
      </p:sp>
      <p:sp>
        <p:nvSpPr>
          <p:cNvPr id="3" name="Inhaltsplatzhalter 2">
            <a:extLst>
              <a:ext uri="{FF2B5EF4-FFF2-40B4-BE49-F238E27FC236}">
                <a16:creationId xmlns:a16="http://schemas.microsoft.com/office/drawing/2014/main" id="{E2D1B964-151B-FB2B-684B-4C0D7F2182E0}"/>
              </a:ext>
            </a:extLst>
          </p:cNvPr>
          <p:cNvSpPr>
            <a:spLocks noGrp="1"/>
          </p:cNvSpPr>
          <p:nvPr>
            <p:ph idx="1"/>
          </p:nvPr>
        </p:nvSpPr>
        <p:spPr/>
        <p:txBody>
          <a:bodyPr/>
          <a:lstStyle/>
          <a:p>
            <a:r>
              <a:rPr lang="en-GB" sz="1800" dirty="0"/>
              <a:t>Beliefs refer to ideas that people have developed before they are confronted with concrete scientific concepts. They stabilise their understanding of the world and enable the predictability, manageability and understanding of the meaning of recurring (everyday) phenomena.</a:t>
            </a:r>
          </a:p>
          <a:p>
            <a:r>
              <a:rPr lang="en-GB" sz="1800" dirty="0"/>
              <a:t>We also speak of prior knowledge or pre-concepts that are referred to as mental structures to make it clear that they are represented via neuronal structures and activity patterns (Kandel et al., 2021, Part VIII).</a:t>
            </a:r>
          </a:p>
          <a:p>
            <a:r>
              <a:rPr lang="en-GB" sz="1800" dirty="0"/>
              <a:t>This includes ideas about everyday phenomena as well as scientifically relevant phenomena such as climate change, which can also be subject to misconceptions. Therefore, scientists demand to teach a meaningful and self-regulated learning of science in higher and school education (</a:t>
            </a:r>
            <a:r>
              <a:rPr lang="en-GB" sz="1800" dirty="0" err="1"/>
              <a:t>Kreber</a:t>
            </a:r>
            <a:r>
              <a:rPr lang="en-GB" sz="1800" dirty="0"/>
              <a:t> et al., 2005; Moeed &amp; Anderson, 2018).</a:t>
            </a:r>
          </a:p>
        </p:txBody>
      </p:sp>
      <p:sp>
        <p:nvSpPr>
          <p:cNvPr id="4" name="Fußzeilenplatzhalter 3">
            <a:extLst>
              <a:ext uri="{FF2B5EF4-FFF2-40B4-BE49-F238E27FC236}">
                <a16:creationId xmlns:a16="http://schemas.microsoft.com/office/drawing/2014/main" id="{B0EA44FD-4156-2389-5BB2-1049A3D8823E}"/>
              </a:ext>
            </a:extLst>
          </p:cNvPr>
          <p:cNvSpPr>
            <a:spLocks noGrp="1"/>
          </p:cNvSpPr>
          <p:nvPr>
            <p:ph type="ftr" sz="quarter" idx="11"/>
          </p:nvPr>
        </p:nvSpPr>
        <p:spPr/>
        <p:txBody>
          <a:bodyPr/>
          <a:lstStyle/>
          <a:p>
            <a:pPr>
              <a:defRPr/>
            </a:pPr>
            <a:r>
              <a:rPr lang="en-US" altLang="de-DE" dirty="0"/>
              <a:t>Fashion DIET</a:t>
            </a:r>
            <a:endParaRPr lang="de-DE" altLang="de-DE" dirty="0"/>
          </a:p>
        </p:txBody>
      </p:sp>
      <p:sp>
        <p:nvSpPr>
          <p:cNvPr id="5" name="Foliennummernplatzhalter 4">
            <a:extLst>
              <a:ext uri="{FF2B5EF4-FFF2-40B4-BE49-F238E27FC236}">
                <a16:creationId xmlns:a16="http://schemas.microsoft.com/office/drawing/2014/main" id="{3F6B4D84-D65D-B78E-9E91-C8F670C44AA4}"/>
              </a:ext>
            </a:extLst>
          </p:cNvPr>
          <p:cNvSpPr>
            <a:spLocks noGrp="1"/>
          </p:cNvSpPr>
          <p:nvPr>
            <p:ph type="sldNum" sz="quarter" idx="12"/>
          </p:nvPr>
        </p:nvSpPr>
        <p:spPr/>
        <p:txBody>
          <a:bodyPr/>
          <a:lstStyle/>
          <a:p>
            <a:pPr>
              <a:defRPr/>
            </a:pPr>
            <a:fld id="{4D0F6B73-5147-FC40-8374-9DD4EA2EE955}" type="slidenum">
              <a:rPr lang="de-DE" altLang="de-DE" smtClean="0"/>
              <a:pPr>
                <a:defRPr/>
              </a:pPr>
              <a:t>38</a:t>
            </a:fld>
            <a:endParaRPr lang="de-DE" altLang="de-DE" dirty="0"/>
          </a:p>
        </p:txBody>
      </p:sp>
    </p:spTree>
    <p:extLst>
      <p:ext uri="{BB962C8B-B14F-4D97-AF65-F5344CB8AC3E}">
        <p14:creationId xmlns:p14="http://schemas.microsoft.com/office/powerpoint/2010/main" val="12291096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11F81B-271E-BE29-4D17-7651CDF9ED84}"/>
              </a:ext>
            </a:extLst>
          </p:cNvPr>
          <p:cNvSpPr>
            <a:spLocks noGrp="1"/>
          </p:cNvSpPr>
          <p:nvPr>
            <p:ph type="title"/>
          </p:nvPr>
        </p:nvSpPr>
        <p:spPr/>
        <p:txBody>
          <a:bodyPr/>
          <a:lstStyle/>
          <a:p>
            <a:r>
              <a:rPr lang="de-DE" dirty="0"/>
              <a:t>Beliefs and Knowledge</a:t>
            </a:r>
          </a:p>
        </p:txBody>
      </p:sp>
      <p:sp>
        <p:nvSpPr>
          <p:cNvPr id="3" name="Inhaltsplatzhalter 2">
            <a:extLst>
              <a:ext uri="{FF2B5EF4-FFF2-40B4-BE49-F238E27FC236}">
                <a16:creationId xmlns:a16="http://schemas.microsoft.com/office/drawing/2014/main" id="{BE0A6F27-B1E0-84DD-2817-6BEBF8BB1FB6}"/>
              </a:ext>
            </a:extLst>
          </p:cNvPr>
          <p:cNvSpPr>
            <a:spLocks noGrp="1"/>
          </p:cNvSpPr>
          <p:nvPr>
            <p:ph idx="1"/>
          </p:nvPr>
        </p:nvSpPr>
        <p:spPr/>
        <p:txBody>
          <a:bodyPr/>
          <a:lstStyle/>
          <a:p>
            <a:r>
              <a:rPr lang="en-US" sz="1800" dirty="0"/>
              <a:t>Beliefs are cognitive dispositions or pre-concepts with multiple levels of impact </a:t>
            </a:r>
            <a:r>
              <a:rPr lang="de-DE" sz="1800" dirty="0"/>
              <a:t>(Wilde &amp; Kunter, 2016). </a:t>
            </a:r>
            <a:r>
              <a:rPr lang="en-US" sz="1800" dirty="0"/>
              <a:t>Most of the time you are not aware of them and therefore they are also called “tacit knowledge”</a:t>
            </a:r>
            <a:r>
              <a:rPr lang="de-DE" sz="1800" dirty="0"/>
              <a:t>.</a:t>
            </a:r>
          </a:p>
          <a:p>
            <a:r>
              <a:rPr lang="en-US" sz="1800" dirty="0"/>
              <a:t>What is important about beliefs is that they are seen as true for teachers and learners and are therefore held with great vehemence </a:t>
            </a:r>
            <a:r>
              <a:rPr lang="de-DE" sz="1800" dirty="0"/>
              <a:t>(</a:t>
            </a:r>
            <a:r>
              <a:rPr lang="de-DE" sz="1800" dirty="0" err="1"/>
              <a:t>Calderhead</a:t>
            </a:r>
            <a:r>
              <a:rPr lang="de-DE" sz="1800" dirty="0"/>
              <a:t>, 2004). </a:t>
            </a:r>
            <a:r>
              <a:rPr lang="en-US" sz="1800" dirty="0"/>
              <a:t>They have a lower epistemic status compared to knowledge </a:t>
            </a:r>
            <a:r>
              <a:rPr lang="de-DE" sz="1800" dirty="0"/>
              <a:t>(Fenstermacher, 1994, p. 53).</a:t>
            </a:r>
          </a:p>
          <a:p>
            <a:r>
              <a:rPr lang="en-US" sz="1800" dirty="0"/>
              <a:t>According to </a:t>
            </a:r>
            <a:r>
              <a:rPr lang="en-US" sz="1800" dirty="0" err="1"/>
              <a:t>Pajares</a:t>
            </a:r>
            <a:r>
              <a:rPr lang="en-US" sz="1800" dirty="0"/>
              <a:t> (1992, p. 325), knowledge and beliefs are inextricably intertwined, but the strong affective, evaluative and episodic character of beliefs makes them a filter through which new phenomena are interpreted.</a:t>
            </a:r>
            <a:endParaRPr lang="de-DE" sz="1800" dirty="0"/>
          </a:p>
        </p:txBody>
      </p:sp>
      <p:sp>
        <p:nvSpPr>
          <p:cNvPr id="4" name="Fußzeilenplatzhalter 3">
            <a:extLst>
              <a:ext uri="{FF2B5EF4-FFF2-40B4-BE49-F238E27FC236}">
                <a16:creationId xmlns:a16="http://schemas.microsoft.com/office/drawing/2014/main" id="{121B05CA-3A46-3721-6FEF-03BF6912D509}"/>
              </a:ext>
            </a:extLst>
          </p:cNvPr>
          <p:cNvSpPr>
            <a:spLocks noGrp="1"/>
          </p:cNvSpPr>
          <p:nvPr>
            <p:ph type="ftr" sz="quarter" idx="11"/>
          </p:nvPr>
        </p:nvSpPr>
        <p:spPr/>
        <p:txBody>
          <a:bodyPr/>
          <a:lstStyle/>
          <a:p>
            <a:pPr>
              <a:defRPr/>
            </a:pPr>
            <a:r>
              <a:rPr lang="en-US" altLang="de-DE" dirty="0"/>
              <a:t>Fashion DIET</a:t>
            </a:r>
            <a:endParaRPr lang="de-DE" altLang="de-DE" dirty="0"/>
          </a:p>
        </p:txBody>
      </p:sp>
      <p:sp>
        <p:nvSpPr>
          <p:cNvPr id="5" name="Foliennummernplatzhalter 4">
            <a:extLst>
              <a:ext uri="{FF2B5EF4-FFF2-40B4-BE49-F238E27FC236}">
                <a16:creationId xmlns:a16="http://schemas.microsoft.com/office/drawing/2014/main" id="{0550FEA0-AA94-5674-44B6-856AA99AD324}"/>
              </a:ext>
            </a:extLst>
          </p:cNvPr>
          <p:cNvSpPr>
            <a:spLocks noGrp="1"/>
          </p:cNvSpPr>
          <p:nvPr>
            <p:ph type="sldNum" sz="quarter" idx="12"/>
          </p:nvPr>
        </p:nvSpPr>
        <p:spPr/>
        <p:txBody>
          <a:bodyPr/>
          <a:lstStyle/>
          <a:p>
            <a:pPr>
              <a:defRPr/>
            </a:pPr>
            <a:fld id="{4D0F6B73-5147-FC40-8374-9DD4EA2EE955}" type="slidenum">
              <a:rPr lang="de-DE" altLang="de-DE" smtClean="0"/>
              <a:pPr>
                <a:defRPr/>
              </a:pPr>
              <a:t>39</a:t>
            </a:fld>
            <a:endParaRPr lang="de-DE" altLang="de-DE"/>
          </a:p>
        </p:txBody>
      </p:sp>
    </p:spTree>
    <p:extLst>
      <p:ext uri="{BB962C8B-B14F-4D97-AF65-F5344CB8AC3E}">
        <p14:creationId xmlns:p14="http://schemas.microsoft.com/office/powerpoint/2010/main" val="537002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24B375-65D7-F7C0-4388-1FCD1B27C6FD}"/>
              </a:ext>
            </a:extLst>
          </p:cNvPr>
          <p:cNvSpPr>
            <a:spLocks noGrp="1"/>
          </p:cNvSpPr>
          <p:nvPr>
            <p:ph type="title"/>
          </p:nvPr>
        </p:nvSpPr>
        <p:spPr/>
        <p:txBody>
          <a:bodyPr/>
          <a:lstStyle/>
          <a:p>
            <a:r>
              <a:rPr lang="en-GB" dirty="0"/>
              <a:t>Initial Situation</a:t>
            </a:r>
          </a:p>
        </p:txBody>
      </p:sp>
      <p:sp>
        <p:nvSpPr>
          <p:cNvPr id="3" name="Inhaltsplatzhalter 2">
            <a:extLst>
              <a:ext uri="{FF2B5EF4-FFF2-40B4-BE49-F238E27FC236}">
                <a16:creationId xmlns:a16="http://schemas.microsoft.com/office/drawing/2014/main" id="{BD042D2E-6EB9-136E-F60E-8BA1B2C8EC35}"/>
              </a:ext>
            </a:extLst>
          </p:cNvPr>
          <p:cNvSpPr>
            <a:spLocks noGrp="1"/>
          </p:cNvSpPr>
          <p:nvPr>
            <p:ph idx="1"/>
          </p:nvPr>
        </p:nvSpPr>
        <p:spPr>
          <a:xfrm>
            <a:off x="641522" y="1274763"/>
            <a:ext cx="7886700" cy="3289969"/>
          </a:xfrm>
        </p:spPr>
        <p:txBody>
          <a:bodyPr/>
          <a:lstStyle/>
          <a:p>
            <a:r>
              <a:rPr lang="en-GB" sz="1600" dirty="0">
                <a:effectLst/>
                <a:latin typeface="Calibri" panose="020F0502020204030204" pitchFamily="34" charset="0"/>
                <a:ea typeface="Times New Roman" panose="02020603050405020304" pitchFamily="18" charset="0"/>
              </a:rPr>
              <a:t>Today, university lecturers as well as trainers in companies and teachers at secondary schools are not yet sufficiently sensitised and didactically and methodically trained to teach ESD in the textile and fashion sector and thus to act as multipliers for the younger generation, i.e., students and pupils. </a:t>
            </a:r>
          </a:p>
          <a:p>
            <a:r>
              <a:rPr lang="en-GB" sz="1600" dirty="0">
                <a:effectLst/>
                <a:latin typeface="Calibri" panose="020F0502020204030204" pitchFamily="34" charset="0"/>
                <a:ea typeface="Times New Roman" panose="02020603050405020304" pitchFamily="18" charset="0"/>
              </a:rPr>
              <a:t>Therefore, the didactic and methodological concepts presented within the first part of the ESD Module provide useful information, insights and ideas for improvement. In particular, it aims at strengthening attitudes and beliefs in ESD and sustainability in general.</a:t>
            </a:r>
          </a:p>
          <a:p>
            <a:r>
              <a:rPr lang="en-GB" sz="1600" dirty="0">
                <a:effectLst/>
                <a:latin typeface="Calibri" panose="020F0502020204030204" pitchFamily="34" charset="0"/>
                <a:ea typeface="Times New Roman" panose="02020603050405020304" pitchFamily="18" charset="0"/>
              </a:rPr>
              <a:t>Furthermore</a:t>
            </a:r>
            <a:r>
              <a:rPr lang="en-GB" sz="1600" dirty="0">
                <a:latin typeface="Calibri" panose="020F0502020204030204" pitchFamily="34" charset="0"/>
                <a:ea typeface="Times New Roman" panose="02020603050405020304" pitchFamily="18" charset="0"/>
              </a:rPr>
              <a:t>, </a:t>
            </a:r>
            <a:r>
              <a:rPr lang="en-GB" sz="1600" dirty="0">
                <a:effectLst/>
                <a:latin typeface="Calibri" panose="020F0502020204030204" pitchFamily="34" charset="0"/>
                <a:ea typeface="Times New Roman" panose="02020603050405020304" pitchFamily="18" charset="0"/>
              </a:rPr>
              <a:t>it addresses a complex and integrating approach in the curricula in all areas and at several levels of education. It starts with vocational schools by offering participatory teaching and learning methods that motivate and empower learners to change their behaviour and take action for sustainable development. </a:t>
            </a:r>
          </a:p>
          <a:p>
            <a:r>
              <a:rPr lang="en-GB" sz="1600" dirty="0">
                <a:effectLst/>
                <a:latin typeface="Calibri" panose="020F0502020204030204" pitchFamily="34" charset="0"/>
                <a:ea typeface="Times New Roman" panose="02020603050405020304" pitchFamily="18" charset="0"/>
              </a:rPr>
              <a:t>ESD is not only necessary to transmit knowledge, but also to provide future graduates with competency-based training and skills such as autonomous action, participation in social decision-making processes, forward thinking as well as interdisciplinary knowledge. </a:t>
            </a:r>
            <a:endParaRPr lang="en-GB" sz="1600" dirty="0"/>
          </a:p>
          <a:p>
            <a:pPr marL="0" indent="0">
              <a:buNone/>
            </a:pPr>
            <a:endParaRPr lang="de-DE" sz="1600" dirty="0">
              <a:effectLst/>
              <a:latin typeface="Times New Roman" panose="02020603050405020304" pitchFamily="18" charset="0"/>
              <a:ea typeface="Times New Roman" panose="02020603050405020304" pitchFamily="18" charset="0"/>
            </a:endParaRPr>
          </a:p>
          <a:p>
            <a:endParaRPr lang="en-GB" sz="1600" dirty="0"/>
          </a:p>
        </p:txBody>
      </p:sp>
      <p:sp>
        <p:nvSpPr>
          <p:cNvPr id="4" name="Fußzeilenplatzhalter 3">
            <a:extLst>
              <a:ext uri="{FF2B5EF4-FFF2-40B4-BE49-F238E27FC236}">
                <a16:creationId xmlns:a16="http://schemas.microsoft.com/office/drawing/2014/main" id="{B6DD44AF-1D61-441D-0E3F-D574B03E73E7}"/>
              </a:ext>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a:ext uri="{FF2B5EF4-FFF2-40B4-BE49-F238E27FC236}">
                <a16:creationId xmlns:a16="http://schemas.microsoft.com/office/drawing/2014/main" id="{410FDB5A-B89A-7A00-E637-6D7060C2971E}"/>
              </a:ext>
            </a:extLst>
          </p:cNvPr>
          <p:cNvSpPr>
            <a:spLocks noGrp="1"/>
          </p:cNvSpPr>
          <p:nvPr>
            <p:ph type="sldNum" sz="quarter" idx="12"/>
          </p:nvPr>
        </p:nvSpPr>
        <p:spPr/>
        <p:txBody>
          <a:bodyPr/>
          <a:lstStyle/>
          <a:p>
            <a:pPr>
              <a:defRPr/>
            </a:pPr>
            <a:fld id="{4D0F6B73-5147-FC40-8374-9DD4EA2EE955}" type="slidenum">
              <a:rPr lang="de-DE" altLang="de-DE" smtClean="0"/>
              <a:pPr>
                <a:defRPr/>
              </a:pPr>
              <a:t>4</a:t>
            </a:fld>
            <a:endParaRPr lang="de-DE" altLang="de-DE"/>
          </a:p>
        </p:txBody>
      </p:sp>
    </p:spTree>
    <p:extLst>
      <p:ext uri="{BB962C8B-B14F-4D97-AF65-F5344CB8AC3E}">
        <p14:creationId xmlns:p14="http://schemas.microsoft.com/office/powerpoint/2010/main" val="40791949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6574A0-B13B-D4D8-28D6-B5BA399DB345}"/>
              </a:ext>
            </a:extLst>
          </p:cNvPr>
          <p:cNvSpPr>
            <a:spLocks noGrp="1"/>
          </p:cNvSpPr>
          <p:nvPr>
            <p:ph type="title"/>
          </p:nvPr>
        </p:nvSpPr>
        <p:spPr/>
        <p:txBody>
          <a:bodyPr/>
          <a:lstStyle/>
          <a:p>
            <a:r>
              <a:rPr lang="de-DE" dirty="0"/>
              <a:t>Teachers‘ Beliefs</a:t>
            </a:r>
          </a:p>
        </p:txBody>
      </p:sp>
      <p:sp>
        <p:nvSpPr>
          <p:cNvPr id="3" name="Inhaltsplatzhalter 2">
            <a:extLst>
              <a:ext uri="{FF2B5EF4-FFF2-40B4-BE49-F238E27FC236}">
                <a16:creationId xmlns:a16="http://schemas.microsoft.com/office/drawing/2014/main" id="{9AA8219F-C3E5-BB1B-44F8-3C279EF178C0}"/>
              </a:ext>
            </a:extLst>
          </p:cNvPr>
          <p:cNvSpPr>
            <a:spLocks noGrp="1"/>
          </p:cNvSpPr>
          <p:nvPr>
            <p:ph idx="1"/>
          </p:nvPr>
        </p:nvSpPr>
        <p:spPr>
          <a:xfrm>
            <a:off x="628650" y="1370013"/>
            <a:ext cx="6967686" cy="3262312"/>
          </a:xfrm>
        </p:spPr>
        <p:txBody>
          <a:bodyPr/>
          <a:lstStyle/>
          <a:p>
            <a:r>
              <a:rPr lang="en-US" dirty="0"/>
              <a:t>Beliefs develop biographically and are shaped by personal worldviews, value systems and subjective ideas about education, teaching and learning</a:t>
            </a:r>
            <a:r>
              <a:rPr lang="de-CH" dirty="0"/>
              <a:t>.</a:t>
            </a:r>
          </a:p>
          <a:p>
            <a:r>
              <a:rPr lang="en-US" dirty="0"/>
              <a:t>Partly unconsciously, but persistently, beliefs</a:t>
            </a:r>
            <a:br>
              <a:rPr lang="en-US" dirty="0"/>
            </a:br>
            <a:r>
              <a:rPr lang="en-US" dirty="0"/>
              <a:t>affect teachers’ perceptions and actions</a:t>
            </a:r>
            <a:br>
              <a:rPr lang="en-US" dirty="0"/>
            </a:br>
            <a:r>
              <a:rPr lang="de-CH" dirty="0"/>
              <a:t>(</a:t>
            </a:r>
            <a:r>
              <a:rPr lang="de-CH" dirty="0" err="1"/>
              <a:t>Reusser</a:t>
            </a:r>
            <a:r>
              <a:rPr lang="de-CH" dirty="0"/>
              <a:t> &amp; Pauli, 2014).</a:t>
            </a:r>
          </a:p>
          <a:p>
            <a:r>
              <a:rPr lang="en-US" dirty="0"/>
              <a:t>Promoting reflective capacity is a strategy</a:t>
            </a:r>
            <a:br>
              <a:rPr lang="en-US" dirty="0"/>
            </a:br>
            <a:r>
              <a:rPr lang="en-US" dirty="0"/>
              <a:t>to become aware of one’s own beliefs and </a:t>
            </a:r>
            <a:br>
              <a:rPr lang="en-US" dirty="0"/>
            </a:br>
            <a:r>
              <a:rPr lang="en-US" dirty="0"/>
              <a:t>their impact and to critically engage with them</a:t>
            </a:r>
            <a:br>
              <a:rPr lang="en-US" dirty="0"/>
            </a:br>
            <a:r>
              <a:rPr lang="en-US" dirty="0"/>
              <a:t>in relation to theoretical professional knowledge.</a:t>
            </a:r>
            <a:endParaRPr lang="de-DE" dirty="0"/>
          </a:p>
        </p:txBody>
      </p:sp>
      <p:sp>
        <p:nvSpPr>
          <p:cNvPr id="4" name="Fußzeilenplatzhalter 3">
            <a:extLst>
              <a:ext uri="{FF2B5EF4-FFF2-40B4-BE49-F238E27FC236}">
                <a16:creationId xmlns:a16="http://schemas.microsoft.com/office/drawing/2014/main" id="{F78521EB-AE5C-71DB-9E40-0C55D9B723CB}"/>
              </a:ext>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a:ext uri="{FF2B5EF4-FFF2-40B4-BE49-F238E27FC236}">
                <a16:creationId xmlns:a16="http://schemas.microsoft.com/office/drawing/2014/main" id="{D9DA7D07-757D-8A45-5147-869B7547A9C7}"/>
              </a:ext>
            </a:extLst>
          </p:cNvPr>
          <p:cNvSpPr>
            <a:spLocks noGrp="1"/>
          </p:cNvSpPr>
          <p:nvPr>
            <p:ph type="sldNum" sz="quarter" idx="12"/>
          </p:nvPr>
        </p:nvSpPr>
        <p:spPr/>
        <p:txBody>
          <a:bodyPr/>
          <a:lstStyle/>
          <a:p>
            <a:pPr>
              <a:defRPr/>
            </a:pPr>
            <a:fld id="{4D0F6B73-5147-FC40-8374-9DD4EA2EE955}" type="slidenum">
              <a:rPr lang="de-DE" altLang="de-DE" smtClean="0"/>
              <a:pPr>
                <a:defRPr/>
              </a:pPr>
              <a:t>40</a:t>
            </a:fld>
            <a:endParaRPr lang="de-DE" altLang="de-DE"/>
          </a:p>
        </p:txBody>
      </p:sp>
      <p:pic>
        <p:nvPicPr>
          <p:cNvPr id="7" name="Grafik 6" descr="Gehirn im Kopf Silhouette">
            <a:extLst>
              <a:ext uri="{FF2B5EF4-FFF2-40B4-BE49-F238E27FC236}">
                <a16:creationId xmlns:a16="http://schemas.microsoft.com/office/drawing/2014/main" id="{56A32FA5-2175-3B34-456F-84323617B6D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96136" y="2211710"/>
            <a:ext cx="1800200" cy="1800200"/>
          </a:xfrm>
          <a:prstGeom prst="rect">
            <a:avLst/>
          </a:prstGeom>
        </p:spPr>
      </p:pic>
      <p:pic>
        <p:nvPicPr>
          <p:cNvPr id="9" name="Grafik 8" descr="Gehirn im Kopf mit einfarbiger Füllung">
            <a:extLst>
              <a:ext uri="{FF2B5EF4-FFF2-40B4-BE49-F238E27FC236}">
                <a16:creationId xmlns:a16="http://schemas.microsoft.com/office/drawing/2014/main" id="{4FE32177-9C88-DBBD-BEA4-9D11431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7164288" y="2139702"/>
            <a:ext cx="1952275" cy="1915032"/>
          </a:xfrm>
          <a:prstGeom prst="rect">
            <a:avLst/>
          </a:prstGeom>
        </p:spPr>
      </p:pic>
      <p:sp>
        <p:nvSpPr>
          <p:cNvPr id="10" name="Textfeld 9">
            <a:extLst>
              <a:ext uri="{FF2B5EF4-FFF2-40B4-BE49-F238E27FC236}">
                <a16:creationId xmlns:a16="http://schemas.microsoft.com/office/drawing/2014/main" id="{67D572CA-B196-E126-70F1-4C671F8C8608}"/>
              </a:ext>
            </a:extLst>
          </p:cNvPr>
          <p:cNvSpPr txBox="1"/>
          <p:nvPr/>
        </p:nvSpPr>
        <p:spPr>
          <a:xfrm>
            <a:off x="7658298" y="3291830"/>
            <a:ext cx="946150" cy="253916"/>
          </a:xfrm>
          <a:prstGeom prst="rect">
            <a:avLst/>
          </a:prstGeom>
          <a:noFill/>
        </p:spPr>
        <p:txBody>
          <a:bodyPr wrap="square" rtlCol="0">
            <a:spAutoFit/>
          </a:bodyPr>
          <a:lstStyle/>
          <a:p>
            <a:r>
              <a:rPr lang="de-DE" sz="1050" dirty="0">
                <a:solidFill>
                  <a:schemeClr val="bg1"/>
                </a:solidFill>
              </a:rPr>
              <a:t>Knowledge</a:t>
            </a:r>
          </a:p>
        </p:txBody>
      </p:sp>
      <p:sp>
        <p:nvSpPr>
          <p:cNvPr id="11" name="Textfeld 10">
            <a:extLst>
              <a:ext uri="{FF2B5EF4-FFF2-40B4-BE49-F238E27FC236}">
                <a16:creationId xmlns:a16="http://schemas.microsoft.com/office/drawing/2014/main" id="{969151BF-0E54-8DD4-C5B7-5752C5E4C872}"/>
              </a:ext>
            </a:extLst>
          </p:cNvPr>
          <p:cNvSpPr txBox="1"/>
          <p:nvPr/>
        </p:nvSpPr>
        <p:spPr>
          <a:xfrm>
            <a:off x="6218138" y="3291830"/>
            <a:ext cx="946150" cy="253916"/>
          </a:xfrm>
          <a:prstGeom prst="rect">
            <a:avLst/>
          </a:prstGeom>
          <a:noFill/>
        </p:spPr>
        <p:txBody>
          <a:bodyPr wrap="square" rtlCol="0">
            <a:spAutoFit/>
          </a:bodyPr>
          <a:lstStyle/>
          <a:p>
            <a:pPr algn="ctr"/>
            <a:r>
              <a:rPr lang="de-DE" sz="1050" dirty="0"/>
              <a:t>Beliefs</a:t>
            </a:r>
          </a:p>
        </p:txBody>
      </p:sp>
      <p:sp>
        <p:nvSpPr>
          <p:cNvPr id="12" name="Textfeld 2">
            <a:extLst>
              <a:ext uri="{FF2B5EF4-FFF2-40B4-BE49-F238E27FC236}">
                <a16:creationId xmlns:a16="http://schemas.microsoft.com/office/drawing/2014/main" id="{105DD722-0405-756E-C300-3233B00E4773}"/>
              </a:ext>
            </a:extLst>
          </p:cNvPr>
          <p:cNvSpPr txBox="1">
            <a:spLocks noChangeArrowheads="1"/>
          </p:cNvSpPr>
          <p:nvPr/>
        </p:nvSpPr>
        <p:spPr bwMode="auto">
          <a:xfrm>
            <a:off x="6733303" y="4011910"/>
            <a:ext cx="15831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de-DE" altLang="de-DE" sz="1200" dirty="0">
                <a:latin typeface="+mn-lt"/>
              </a:rPr>
              <a:t>CC BY-SA Grundmeier</a:t>
            </a:r>
          </a:p>
        </p:txBody>
      </p:sp>
    </p:spTree>
    <p:extLst>
      <p:ext uri="{BB962C8B-B14F-4D97-AF65-F5344CB8AC3E}">
        <p14:creationId xmlns:p14="http://schemas.microsoft.com/office/powerpoint/2010/main" val="40667127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986F4D-E226-846A-0880-4380C010697B}"/>
              </a:ext>
            </a:extLst>
          </p:cNvPr>
          <p:cNvSpPr>
            <a:spLocks noGrp="1"/>
          </p:cNvSpPr>
          <p:nvPr>
            <p:ph type="title"/>
          </p:nvPr>
        </p:nvSpPr>
        <p:spPr/>
        <p:txBody>
          <a:bodyPr/>
          <a:lstStyle/>
          <a:p>
            <a:r>
              <a:rPr lang="en-US" dirty="0"/>
              <a:t>Dealing with Beliefs in Teaching-Learning Arrangements</a:t>
            </a:r>
            <a:endParaRPr lang="de-DE" dirty="0"/>
          </a:p>
        </p:txBody>
      </p:sp>
      <p:sp>
        <p:nvSpPr>
          <p:cNvPr id="3" name="Inhaltsplatzhalter 2">
            <a:extLst>
              <a:ext uri="{FF2B5EF4-FFF2-40B4-BE49-F238E27FC236}">
                <a16:creationId xmlns:a16="http://schemas.microsoft.com/office/drawing/2014/main" id="{F79CD6DC-A9D3-540E-066E-69708FE3EC5A}"/>
              </a:ext>
            </a:extLst>
          </p:cNvPr>
          <p:cNvSpPr>
            <a:spLocks noGrp="1"/>
          </p:cNvSpPr>
          <p:nvPr>
            <p:ph idx="1"/>
          </p:nvPr>
        </p:nvSpPr>
        <p:spPr>
          <a:xfrm>
            <a:off x="628650" y="1370013"/>
            <a:ext cx="6751662" cy="3262312"/>
          </a:xfrm>
        </p:spPr>
        <p:txBody>
          <a:bodyPr/>
          <a:lstStyle/>
          <a:p>
            <a:r>
              <a:rPr lang="en-US" dirty="0"/>
              <a:t>It is important for teachers to know their own beliefs, ideas and convictions in order not to pass them on unconsciously and indirectly. This is part of professional competence.</a:t>
            </a:r>
          </a:p>
          <a:p>
            <a:r>
              <a:rPr lang="en-US" dirty="0"/>
              <a:t>However, it is also important to know the learners’ beliefs, ideas and convictions so that they can be brought into teaching-learning arrangements as part of the lifeworld and related to subject-specific concepts.</a:t>
            </a:r>
          </a:p>
          <a:p>
            <a:r>
              <a:rPr lang="en-US" dirty="0"/>
              <a:t>In order to </a:t>
            </a:r>
            <a:r>
              <a:rPr lang="en-US" dirty="0" err="1"/>
              <a:t>recognise</a:t>
            </a:r>
            <a:r>
              <a:rPr lang="en-US" dirty="0"/>
              <a:t> beliefs, ideas and convictions, reflective thinking is required, which should be facilitated in teaching-learning arrangements.</a:t>
            </a:r>
            <a:endParaRPr lang="de-DE" dirty="0"/>
          </a:p>
        </p:txBody>
      </p:sp>
      <p:sp>
        <p:nvSpPr>
          <p:cNvPr id="4" name="Fußzeilenplatzhalter 3">
            <a:extLst>
              <a:ext uri="{FF2B5EF4-FFF2-40B4-BE49-F238E27FC236}">
                <a16:creationId xmlns:a16="http://schemas.microsoft.com/office/drawing/2014/main" id="{DBA8609A-5B34-9EA3-8820-191981CF0C4B}"/>
              </a:ext>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a:ext uri="{FF2B5EF4-FFF2-40B4-BE49-F238E27FC236}">
                <a16:creationId xmlns:a16="http://schemas.microsoft.com/office/drawing/2014/main" id="{C70E6D22-61F0-A5A3-5379-52ABA7573179}"/>
              </a:ext>
            </a:extLst>
          </p:cNvPr>
          <p:cNvSpPr>
            <a:spLocks noGrp="1"/>
          </p:cNvSpPr>
          <p:nvPr>
            <p:ph type="sldNum" sz="quarter" idx="12"/>
          </p:nvPr>
        </p:nvSpPr>
        <p:spPr/>
        <p:txBody>
          <a:bodyPr/>
          <a:lstStyle/>
          <a:p>
            <a:pPr>
              <a:defRPr/>
            </a:pPr>
            <a:fld id="{4D0F6B73-5147-FC40-8374-9DD4EA2EE955}" type="slidenum">
              <a:rPr lang="de-DE" altLang="de-DE" smtClean="0"/>
              <a:pPr>
                <a:defRPr/>
              </a:pPr>
              <a:t>41</a:t>
            </a:fld>
            <a:endParaRPr lang="de-DE" altLang="de-DE"/>
          </a:p>
        </p:txBody>
      </p:sp>
      <p:pic>
        <p:nvPicPr>
          <p:cNvPr id="7" name="Grafik 6" descr="Künstliche Intelligenz mit einfarbiger Füllung">
            <a:extLst>
              <a:ext uri="{FF2B5EF4-FFF2-40B4-BE49-F238E27FC236}">
                <a16:creationId xmlns:a16="http://schemas.microsoft.com/office/drawing/2014/main" id="{9A782C4A-7226-E908-54D0-357870351A1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32240" y="1419622"/>
            <a:ext cx="2385640" cy="2385640"/>
          </a:xfrm>
          <a:prstGeom prst="rect">
            <a:avLst/>
          </a:prstGeom>
        </p:spPr>
      </p:pic>
      <p:sp>
        <p:nvSpPr>
          <p:cNvPr id="10" name="Textfeld 9">
            <a:extLst>
              <a:ext uri="{FF2B5EF4-FFF2-40B4-BE49-F238E27FC236}">
                <a16:creationId xmlns:a16="http://schemas.microsoft.com/office/drawing/2014/main" id="{AA2CFC0A-15E3-FE0F-F546-7F765D1FBF24}"/>
              </a:ext>
            </a:extLst>
          </p:cNvPr>
          <p:cNvSpPr txBox="1"/>
          <p:nvPr/>
        </p:nvSpPr>
        <p:spPr>
          <a:xfrm>
            <a:off x="7367238" y="1790699"/>
            <a:ext cx="1001340" cy="338554"/>
          </a:xfrm>
          <a:prstGeom prst="rect">
            <a:avLst/>
          </a:prstGeom>
          <a:noFill/>
        </p:spPr>
        <p:txBody>
          <a:bodyPr wrap="square" rtlCol="0">
            <a:spAutoFit/>
          </a:bodyPr>
          <a:lstStyle/>
          <a:p>
            <a:r>
              <a:rPr lang="de-DE" sz="1600" b="1" dirty="0">
                <a:ln w="22225">
                  <a:solidFill>
                    <a:schemeClr val="accent2"/>
                  </a:solidFill>
                  <a:prstDash val="solid"/>
                </a:ln>
                <a:solidFill>
                  <a:schemeClr val="accent2">
                    <a:lumMod val="40000"/>
                    <a:lumOff val="60000"/>
                  </a:schemeClr>
                </a:solidFill>
              </a:rPr>
              <a:t>Beliefs</a:t>
            </a:r>
          </a:p>
        </p:txBody>
      </p:sp>
      <p:sp>
        <p:nvSpPr>
          <p:cNvPr id="11" name="Textfeld 10">
            <a:extLst>
              <a:ext uri="{FF2B5EF4-FFF2-40B4-BE49-F238E27FC236}">
                <a16:creationId xmlns:a16="http://schemas.microsoft.com/office/drawing/2014/main" id="{1018EA04-D3F5-7995-D25A-CE81033CE019}"/>
              </a:ext>
            </a:extLst>
          </p:cNvPr>
          <p:cNvSpPr txBox="1"/>
          <p:nvPr/>
        </p:nvSpPr>
        <p:spPr>
          <a:xfrm>
            <a:off x="7174650" y="2459426"/>
            <a:ext cx="1575116" cy="338554"/>
          </a:xfrm>
          <a:prstGeom prst="rect">
            <a:avLst/>
          </a:prstGeom>
          <a:noFill/>
        </p:spPr>
        <p:txBody>
          <a:bodyPr wrap="square" rtlCol="0">
            <a:spAutoFit/>
          </a:bodyPr>
          <a:lstStyle/>
          <a:p>
            <a:r>
              <a:rPr lang="de-DE" sz="1600" b="1" dirty="0">
                <a:ln w="22225">
                  <a:solidFill>
                    <a:schemeClr val="accent2"/>
                  </a:solidFill>
                  <a:prstDash val="solid"/>
                </a:ln>
                <a:solidFill>
                  <a:schemeClr val="accent2">
                    <a:lumMod val="40000"/>
                    <a:lumOff val="60000"/>
                  </a:schemeClr>
                </a:solidFill>
              </a:rPr>
              <a:t>Convictions</a:t>
            </a:r>
          </a:p>
        </p:txBody>
      </p:sp>
      <p:sp>
        <p:nvSpPr>
          <p:cNvPr id="12" name="Textfeld 11">
            <a:extLst>
              <a:ext uri="{FF2B5EF4-FFF2-40B4-BE49-F238E27FC236}">
                <a16:creationId xmlns:a16="http://schemas.microsoft.com/office/drawing/2014/main" id="{15F5EE83-CDDD-AFD6-5FB6-99278AE32FF5}"/>
              </a:ext>
            </a:extLst>
          </p:cNvPr>
          <p:cNvSpPr txBox="1"/>
          <p:nvPr/>
        </p:nvSpPr>
        <p:spPr>
          <a:xfrm>
            <a:off x="7748426" y="2111185"/>
            <a:ext cx="1001340" cy="338554"/>
          </a:xfrm>
          <a:prstGeom prst="rect">
            <a:avLst/>
          </a:prstGeom>
          <a:noFill/>
        </p:spPr>
        <p:txBody>
          <a:bodyPr wrap="square" rtlCol="0">
            <a:spAutoFit/>
          </a:bodyPr>
          <a:lstStyle/>
          <a:p>
            <a:r>
              <a:rPr lang="de-DE" sz="1600" b="1" dirty="0">
                <a:ln w="22225">
                  <a:solidFill>
                    <a:schemeClr val="accent2"/>
                  </a:solidFill>
                  <a:prstDash val="solid"/>
                </a:ln>
                <a:solidFill>
                  <a:schemeClr val="accent2">
                    <a:lumMod val="40000"/>
                    <a:lumOff val="60000"/>
                  </a:schemeClr>
                </a:solidFill>
              </a:rPr>
              <a:t>Ideas</a:t>
            </a:r>
          </a:p>
        </p:txBody>
      </p:sp>
      <p:sp>
        <p:nvSpPr>
          <p:cNvPr id="14" name="Textfeld 2">
            <a:extLst>
              <a:ext uri="{FF2B5EF4-FFF2-40B4-BE49-F238E27FC236}">
                <a16:creationId xmlns:a16="http://schemas.microsoft.com/office/drawing/2014/main" id="{A551056D-2965-1AF5-C892-5FEC08273D37}"/>
              </a:ext>
            </a:extLst>
          </p:cNvPr>
          <p:cNvSpPr txBox="1">
            <a:spLocks noChangeArrowheads="1"/>
          </p:cNvSpPr>
          <p:nvPr/>
        </p:nvSpPr>
        <p:spPr bwMode="auto">
          <a:xfrm>
            <a:off x="7076351" y="3629863"/>
            <a:ext cx="15831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de-DE" altLang="de-DE" sz="1200" dirty="0">
                <a:latin typeface="+mn-lt"/>
              </a:rPr>
              <a:t>CC BY-SA Grundmeier</a:t>
            </a:r>
          </a:p>
        </p:txBody>
      </p:sp>
    </p:spTree>
    <p:extLst>
      <p:ext uri="{BB962C8B-B14F-4D97-AF65-F5344CB8AC3E}">
        <p14:creationId xmlns:p14="http://schemas.microsoft.com/office/powerpoint/2010/main" val="27335305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52B546-69A0-40CD-AB5F-1A24E96FDBA7}"/>
              </a:ext>
            </a:extLst>
          </p:cNvPr>
          <p:cNvSpPr>
            <a:spLocks noGrp="1"/>
          </p:cNvSpPr>
          <p:nvPr>
            <p:ph type="title"/>
          </p:nvPr>
        </p:nvSpPr>
        <p:spPr/>
        <p:txBody>
          <a:bodyPr/>
          <a:lstStyle/>
          <a:p>
            <a:r>
              <a:rPr lang="de-DE" dirty="0"/>
              <a:t>Professional Competence </a:t>
            </a:r>
            <a:r>
              <a:rPr lang="de-DE" dirty="0" err="1"/>
              <a:t>of</a:t>
            </a:r>
            <a:r>
              <a:rPr lang="de-DE" dirty="0"/>
              <a:t> Teachers</a:t>
            </a:r>
          </a:p>
        </p:txBody>
      </p:sp>
      <p:sp>
        <p:nvSpPr>
          <p:cNvPr id="3" name="Inhaltsplatzhalter 2">
            <a:extLst>
              <a:ext uri="{FF2B5EF4-FFF2-40B4-BE49-F238E27FC236}">
                <a16:creationId xmlns:a16="http://schemas.microsoft.com/office/drawing/2014/main" id="{6765E461-ACB2-DAA7-F15F-F7082950BF35}"/>
              </a:ext>
            </a:extLst>
          </p:cNvPr>
          <p:cNvSpPr>
            <a:spLocks noGrp="1"/>
          </p:cNvSpPr>
          <p:nvPr>
            <p:ph idx="1"/>
          </p:nvPr>
        </p:nvSpPr>
        <p:spPr>
          <a:xfrm>
            <a:off x="628650" y="1370013"/>
            <a:ext cx="3655318" cy="3262312"/>
          </a:xfrm>
        </p:spPr>
        <p:txBody>
          <a:bodyPr/>
          <a:lstStyle/>
          <a:p>
            <a:r>
              <a:rPr lang="en-US" dirty="0"/>
              <a:t>The professional knowledge of teachers is based primarily on subject knowledge, practical skills and subject didactic knowledge.</a:t>
            </a:r>
          </a:p>
          <a:p>
            <a:r>
              <a:rPr lang="en-US" dirty="0"/>
              <a:t>Beliefs, motivation as well as self-regulatory skills are also part of the professional competences of teachers </a:t>
            </a:r>
            <a:r>
              <a:rPr lang="de-CH" dirty="0"/>
              <a:t>(Kunter et al., 2011).</a:t>
            </a:r>
          </a:p>
        </p:txBody>
      </p:sp>
      <p:sp>
        <p:nvSpPr>
          <p:cNvPr id="4" name="Fußzeilenplatzhalter 3">
            <a:extLst>
              <a:ext uri="{FF2B5EF4-FFF2-40B4-BE49-F238E27FC236}">
                <a16:creationId xmlns:a16="http://schemas.microsoft.com/office/drawing/2014/main" id="{74FFE901-B870-A626-E759-B477FD845DDD}"/>
              </a:ext>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a:ext uri="{FF2B5EF4-FFF2-40B4-BE49-F238E27FC236}">
                <a16:creationId xmlns:a16="http://schemas.microsoft.com/office/drawing/2014/main" id="{DE462C55-380C-F146-E3A7-8AB4D1C5C6E3}"/>
              </a:ext>
            </a:extLst>
          </p:cNvPr>
          <p:cNvSpPr>
            <a:spLocks noGrp="1"/>
          </p:cNvSpPr>
          <p:nvPr>
            <p:ph type="sldNum" sz="quarter" idx="12"/>
          </p:nvPr>
        </p:nvSpPr>
        <p:spPr/>
        <p:txBody>
          <a:bodyPr/>
          <a:lstStyle/>
          <a:p>
            <a:pPr>
              <a:defRPr/>
            </a:pPr>
            <a:fld id="{4D0F6B73-5147-FC40-8374-9DD4EA2EE955}" type="slidenum">
              <a:rPr lang="de-DE" altLang="de-DE" smtClean="0"/>
              <a:pPr>
                <a:defRPr/>
              </a:pPr>
              <a:t>42</a:t>
            </a:fld>
            <a:endParaRPr lang="de-DE" altLang="de-DE"/>
          </a:p>
        </p:txBody>
      </p:sp>
      <p:graphicFrame>
        <p:nvGraphicFramePr>
          <p:cNvPr id="6" name="Diagramm 5">
            <a:extLst>
              <a:ext uri="{FF2B5EF4-FFF2-40B4-BE49-F238E27FC236}">
                <a16:creationId xmlns:a16="http://schemas.microsoft.com/office/drawing/2014/main" id="{EDCC5AF0-7449-0D07-8204-BF52120A8A2B}"/>
              </a:ext>
            </a:extLst>
          </p:cNvPr>
          <p:cNvGraphicFramePr/>
          <p:nvPr>
            <p:extLst>
              <p:ext uri="{D42A27DB-BD31-4B8C-83A1-F6EECF244321}">
                <p14:modId xmlns:p14="http://schemas.microsoft.com/office/powerpoint/2010/main" val="3655719407"/>
              </p:ext>
            </p:extLst>
          </p:nvPr>
        </p:nvGraphicFramePr>
        <p:xfrm>
          <a:off x="3059832" y="987574"/>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feld 2">
            <a:extLst>
              <a:ext uri="{FF2B5EF4-FFF2-40B4-BE49-F238E27FC236}">
                <a16:creationId xmlns:a16="http://schemas.microsoft.com/office/drawing/2014/main" id="{ACE9BD6B-2DCD-F866-B21C-4FDFE81EF6D0}"/>
              </a:ext>
            </a:extLst>
          </p:cNvPr>
          <p:cNvSpPr txBox="1">
            <a:spLocks noChangeArrowheads="1"/>
          </p:cNvSpPr>
          <p:nvPr/>
        </p:nvSpPr>
        <p:spPr bwMode="auto">
          <a:xfrm>
            <a:off x="6932237" y="4490264"/>
            <a:ext cx="15831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de-DE" altLang="de-DE" sz="1200" dirty="0">
                <a:latin typeface="+mn-lt"/>
              </a:rPr>
              <a:t>CC BY-SA Grundmeier</a:t>
            </a:r>
          </a:p>
        </p:txBody>
      </p:sp>
    </p:spTree>
    <p:extLst>
      <p:ext uri="{BB962C8B-B14F-4D97-AF65-F5344CB8AC3E}">
        <p14:creationId xmlns:p14="http://schemas.microsoft.com/office/powerpoint/2010/main" val="21612436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DC02F0-D0F8-D279-8884-85281D93AFF0}"/>
              </a:ext>
            </a:extLst>
          </p:cNvPr>
          <p:cNvSpPr>
            <a:spLocks noGrp="1"/>
          </p:cNvSpPr>
          <p:nvPr>
            <p:ph type="title"/>
          </p:nvPr>
        </p:nvSpPr>
        <p:spPr/>
        <p:txBody>
          <a:bodyPr/>
          <a:lstStyle/>
          <a:p>
            <a:r>
              <a:rPr lang="de-DE" dirty="0"/>
              <a:t>Professional Development and ESD</a:t>
            </a:r>
          </a:p>
        </p:txBody>
      </p:sp>
      <p:sp>
        <p:nvSpPr>
          <p:cNvPr id="3" name="Inhaltsplatzhalter 2">
            <a:extLst>
              <a:ext uri="{FF2B5EF4-FFF2-40B4-BE49-F238E27FC236}">
                <a16:creationId xmlns:a16="http://schemas.microsoft.com/office/drawing/2014/main" id="{E7144537-ECAC-05DF-28F4-2BA410B0D793}"/>
              </a:ext>
            </a:extLst>
          </p:cNvPr>
          <p:cNvSpPr>
            <a:spLocks noGrp="1"/>
          </p:cNvSpPr>
          <p:nvPr>
            <p:ph idx="1"/>
          </p:nvPr>
        </p:nvSpPr>
        <p:spPr/>
        <p:txBody>
          <a:bodyPr/>
          <a:lstStyle/>
          <a:p>
            <a:r>
              <a:rPr lang="en-US" dirty="0"/>
              <a:t>There are links between the professional development of teachers and Education for Sustainable Development (ESD).</a:t>
            </a:r>
            <a:endParaRPr lang="de-CH" dirty="0"/>
          </a:p>
          <a:p>
            <a:r>
              <a:rPr lang="en-US" dirty="0"/>
              <a:t>In order to achieve the necessary sustainable transformation of society and the economy by 2030, the UNESCO’s roadmap 2030 (2020, p. 30) identifies the competence development of teachers as one of five priority areas for action.</a:t>
            </a:r>
          </a:p>
          <a:p>
            <a:r>
              <a:rPr lang="en-US" dirty="0"/>
              <a:t>For this, teachers need an understanding of holistic, transformative action processes, which can be developed, among other things, through knowledge and own experiences with approaches to transformative learning </a:t>
            </a:r>
            <a:r>
              <a:rPr lang="de-CH" dirty="0"/>
              <a:t>(Getzin &amp; Singer-Brodowski, 2016; Singer-Brodowski, 2016).</a:t>
            </a:r>
            <a:endParaRPr lang="de-DE" dirty="0"/>
          </a:p>
          <a:p>
            <a:endParaRPr lang="de-DE" dirty="0"/>
          </a:p>
        </p:txBody>
      </p:sp>
      <p:sp>
        <p:nvSpPr>
          <p:cNvPr id="4" name="Fußzeilenplatzhalter 3">
            <a:extLst>
              <a:ext uri="{FF2B5EF4-FFF2-40B4-BE49-F238E27FC236}">
                <a16:creationId xmlns:a16="http://schemas.microsoft.com/office/drawing/2014/main" id="{D6EC1688-3039-ECBD-83D7-44B12DCC531D}"/>
              </a:ext>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a:ext uri="{FF2B5EF4-FFF2-40B4-BE49-F238E27FC236}">
                <a16:creationId xmlns:a16="http://schemas.microsoft.com/office/drawing/2014/main" id="{3A3271ED-2F8D-BB47-A3F3-85819C447DE0}"/>
              </a:ext>
            </a:extLst>
          </p:cNvPr>
          <p:cNvSpPr>
            <a:spLocks noGrp="1"/>
          </p:cNvSpPr>
          <p:nvPr>
            <p:ph type="sldNum" sz="quarter" idx="12"/>
          </p:nvPr>
        </p:nvSpPr>
        <p:spPr/>
        <p:txBody>
          <a:bodyPr/>
          <a:lstStyle/>
          <a:p>
            <a:pPr>
              <a:defRPr/>
            </a:pPr>
            <a:fld id="{4D0F6B73-5147-FC40-8374-9DD4EA2EE955}" type="slidenum">
              <a:rPr lang="de-DE" altLang="de-DE" smtClean="0"/>
              <a:pPr>
                <a:defRPr/>
              </a:pPr>
              <a:t>43</a:t>
            </a:fld>
            <a:endParaRPr lang="de-DE" altLang="de-DE"/>
          </a:p>
        </p:txBody>
      </p:sp>
    </p:spTree>
    <p:extLst>
      <p:ext uri="{BB962C8B-B14F-4D97-AF65-F5344CB8AC3E}">
        <p14:creationId xmlns:p14="http://schemas.microsoft.com/office/powerpoint/2010/main" val="13287271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7080AE-B297-F757-4BB6-A795C5C2C6CA}"/>
              </a:ext>
            </a:extLst>
          </p:cNvPr>
          <p:cNvSpPr>
            <a:spLocks noGrp="1"/>
          </p:cNvSpPr>
          <p:nvPr>
            <p:ph type="title"/>
          </p:nvPr>
        </p:nvSpPr>
        <p:spPr/>
        <p:txBody>
          <a:bodyPr/>
          <a:lstStyle/>
          <a:p>
            <a:r>
              <a:rPr lang="de-DE" dirty="0"/>
              <a:t>Emotions and Motivation</a:t>
            </a:r>
          </a:p>
        </p:txBody>
      </p:sp>
      <p:sp>
        <p:nvSpPr>
          <p:cNvPr id="3" name="Inhaltsplatzhalter 2">
            <a:extLst>
              <a:ext uri="{FF2B5EF4-FFF2-40B4-BE49-F238E27FC236}">
                <a16:creationId xmlns:a16="http://schemas.microsoft.com/office/drawing/2014/main" id="{9688FDC3-78D7-3ED6-8C81-82551DB87F7A}"/>
              </a:ext>
            </a:extLst>
          </p:cNvPr>
          <p:cNvSpPr>
            <a:spLocks noGrp="1"/>
          </p:cNvSpPr>
          <p:nvPr>
            <p:ph idx="1"/>
          </p:nvPr>
        </p:nvSpPr>
        <p:spPr>
          <a:xfrm>
            <a:off x="628650" y="1370013"/>
            <a:ext cx="8047806" cy="3262312"/>
          </a:xfrm>
        </p:spPr>
        <p:txBody>
          <a:bodyPr/>
          <a:lstStyle/>
          <a:p>
            <a:r>
              <a:rPr lang="en-US" sz="1800" dirty="0"/>
              <a:t>Various studies show that emotions and moral aspects, partly also in combination with each other, play a considerable role in ESD and that emotions can support sustainable action </a:t>
            </a:r>
            <a:r>
              <a:rPr lang="de-DE" sz="1800" dirty="0"/>
              <a:t>(Grund &amp; Brock, 2020). </a:t>
            </a:r>
          </a:p>
          <a:p>
            <a:r>
              <a:rPr lang="en-US" sz="1800" dirty="0"/>
              <a:t>Researchers therefore suggest that the implementation of ESD should not focus exclusively on cognitive aspects, such as information and coherent argumentation, but should also consider emotions and moral aspects. Linked to this is the criticism that the role that emotions have played so far</a:t>
            </a:r>
            <a:r>
              <a:rPr lang="de-DE" sz="1800" dirty="0"/>
              <a:t> was </a:t>
            </a:r>
            <a:r>
              <a:rPr lang="de-DE" sz="1800" dirty="0" err="1"/>
              <a:t>too</a:t>
            </a:r>
            <a:r>
              <a:rPr lang="de-DE" sz="1800" dirty="0"/>
              <a:t> </a:t>
            </a:r>
            <a:r>
              <a:rPr lang="de-DE" sz="1800" dirty="0" err="1"/>
              <a:t>small</a:t>
            </a:r>
            <a:r>
              <a:rPr lang="de-DE" sz="1800" dirty="0"/>
              <a:t> (Brosch &amp; Steg, 2021; Dunlop &amp; </a:t>
            </a:r>
            <a:r>
              <a:rPr lang="de-DE" sz="1800" dirty="0" err="1"/>
              <a:t>Rushton</a:t>
            </a:r>
            <a:r>
              <a:rPr lang="de-DE" sz="1800" dirty="0"/>
              <a:t>, 2022; Trott, 2021). </a:t>
            </a:r>
          </a:p>
          <a:p>
            <a:r>
              <a:rPr lang="en-US" sz="1800" dirty="0"/>
              <a:t>At the same time, studies indicate that teachers are uncertain about how to deal with students’ emotions in the context of ESD </a:t>
            </a:r>
            <a:r>
              <a:rPr lang="de-DE" sz="1800" dirty="0"/>
              <a:t>(Dunlop &amp; </a:t>
            </a:r>
            <a:r>
              <a:rPr lang="de-DE" sz="1800" dirty="0" err="1"/>
              <a:t>Rushton</a:t>
            </a:r>
            <a:r>
              <a:rPr lang="de-DE" sz="1800" dirty="0"/>
              <a:t>, 2022; Grund &amp; Brock, 2020).</a:t>
            </a:r>
          </a:p>
        </p:txBody>
      </p:sp>
      <p:sp>
        <p:nvSpPr>
          <p:cNvPr id="4" name="Fußzeilenplatzhalter 3">
            <a:extLst>
              <a:ext uri="{FF2B5EF4-FFF2-40B4-BE49-F238E27FC236}">
                <a16:creationId xmlns:a16="http://schemas.microsoft.com/office/drawing/2014/main" id="{F6AA18FD-EC92-6CBB-25A0-C439339337BC}"/>
              </a:ext>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a:ext uri="{FF2B5EF4-FFF2-40B4-BE49-F238E27FC236}">
                <a16:creationId xmlns:a16="http://schemas.microsoft.com/office/drawing/2014/main" id="{B54E6C86-50DF-2BB4-553B-E5DEE21CF0A7}"/>
              </a:ext>
            </a:extLst>
          </p:cNvPr>
          <p:cNvSpPr>
            <a:spLocks noGrp="1"/>
          </p:cNvSpPr>
          <p:nvPr>
            <p:ph type="sldNum" sz="quarter" idx="12"/>
          </p:nvPr>
        </p:nvSpPr>
        <p:spPr/>
        <p:txBody>
          <a:bodyPr/>
          <a:lstStyle/>
          <a:p>
            <a:pPr>
              <a:defRPr/>
            </a:pPr>
            <a:fld id="{B1E2EAB7-FFA9-46D2-BE75-E5F5F7EC8B99}" type="slidenum">
              <a:rPr lang="de-DE" altLang="de-DE" smtClean="0"/>
              <a:pPr>
                <a:defRPr/>
              </a:pPr>
              <a:t>44</a:t>
            </a:fld>
            <a:endParaRPr lang="de-DE" altLang="de-DE"/>
          </a:p>
        </p:txBody>
      </p:sp>
    </p:spTree>
    <p:extLst>
      <p:ext uri="{BB962C8B-B14F-4D97-AF65-F5344CB8AC3E}">
        <p14:creationId xmlns:p14="http://schemas.microsoft.com/office/powerpoint/2010/main" val="2037261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7789EF-942D-596D-9E62-B7FF9A282C34}"/>
              </a:ext>
            </a:extLst>
          </p:cNvPr>
          <p:cNvSpPr>
            <a:spLocks noGrp="1"/>
          </p:cNvSpPr>
          <p:nvPr>
            <p:ph type="title"/>
          </p:nvPr>
        </p:nvSpPr>
        <p:spPr/>
        <p:txBody>
          <a:bodyPr/>
          <a:lstStyle/>
          <a:p>
            <a:r>
              <a:rPr lang="de-DE" altLang="de-DE" dirty="0"/>
              <a:t>Goal: </a:t>
            </a:r>
            <a:r>
              <a:rPr lang="de-DE" altLang="de-DE" dirty="0" err="1"/>
              <a:t>Sustainable</a:t>
            </a:r>
            <a:r>
              <a:rPr lang="de-DE" altLang="de-DE" dirty="0"/>
              <a:t> Action Competence</a:t>
            </a:r>
            <a:endParaRPr lang="de-DE" dirty="0"/>
          </a:p>
        </p:txBody>
      </p:sp>
      <p:sp>
        <p:nvSpPr>
          <p:cNvPr id="3" name="Inhaltsplatzhalter 2">
            <a:extLst>
              <a:ext uri="{FF2B5EF4-FFF2-40B4-BE49-F238E27FC236}">
                <a16:creationId xmlns:a16="http://schemas.microsoft.com/office/drawing/2014/main" id="{14F09FB3-9FA9-E31C-BD4B-30D4CDBB3322}"/>
              </a:ext>
            </a:extLst>
          </p:cNvPr>
          <p:cNvSpPr>
            <a:spLocks noGrp="1"/>
          </p:cNvSpPr>
          <p:nvPr>
            <p:ph idx="1"/>
          </p:nvPr>
        </p:nvSpPr>
        <p:spPr>
          <a:xfrm>
            <a:off x="628650" y="1203598"/>
            <a:ext cx="7886700" cy="3262312"/>
          </a:xfrm>
        </p:spPr>
        <p:txBody>
          <a:bodyPr/>
          <a:lstStyle/>
          <a:p>
            <a:pPr eaLnBrk="1" hangingPunct="1"/>
            <a:r>
              <a:rPr lang="en-US" dirty="0"/>
              <a:t>Sustainability-oriented action requires the ability to think in a networked way and to critically weigh ecological, economic and socio-cultural dimensions of sustainability and their conflicting goals in order to be able to make justifiable decisions despite insoluble complexity and contradictions </a:t>
            </a:r>
            <a:r>
              <a:rPr lang="de-CH" dirty="0"/>
              <a:t>(Pettig, 2021, p. 8).</a:t>
            </a:r>
          </a:p>
          <a:p>
            <a:pPr eaLnBrk="1" hangingPunct="1"/>
            <a:r>
              <a:rPr lang="en-US" dirty="0"/>
              <a:t>This claim of a critical-emancipatory ESD (</a:t>
            </a:r>
            <a:r>
              <a:rPr lang="en-US" dirty="0" err="1"/>
              <a:t>Getzin</a:t>
            </a:r>
            <a:r>
              <a:rPr lang="en-US" dirty="0"/>
              <a:t> &amp; Singer-</a:t>
            </a:r>
            <a:r>
              <a:rPr lang="en-US" dirty="0" err="1"/>
              <a:t>Brodowski</a:t>
            </a:r>
            <a:r>
              <a:rPr lang="en-US" dirty="0"/>
              <a:t>, 2016, p. 39) is not content with imparting sustainable values, attitudes and </a:t>
            </a:r>
            <a:r>
              <a:rPr lang="en-US" dirty="0" err="1"/>
              <a:t>behaviours</a:t>
            </a:r>
            <a:r>
              <a:rPr lang="en-US" dirty="0"/>
              <a:t> that have been declared as correct by experts (</a:t>
            </a:r>
            <a:r>
              <a:rPr lang="en-US" dirty="0" err="1"/>
              <a:t>Schild</a:t>
            </a:r>
            <a:r>
              <a:rPr lang="en-US" dirty="0"/>
              <a:t> et al., 2019, p. 35).</a:t>
            </a:r>
          </a:p>
          <a:p>
            <a:pPr eaLnBrk="1" hangingPunct="1"/>
            <a:r>
              <a:rPr lang="en-US" altLang="de-DE" dirty="0"/>
              <a:t>Therefore, critical-emancipatory reflection, decision-making and action skills are aimed for.</a:t>
            </a:r>
          </a:p>
        </p:txBody>
      </p:sp>
      <p:sp>
        <p:nvSpPr>
          <p:cNvPr id="4" name="Fußzeilenplatzhalter 3">
            <a:extLst>
              <a:ext uri="{FF2B5EF4-FFF2-40B4-BE49-F238E27FC236}">
                <a16:creationId xmlns:a16="http://schemas.microsoft.com/office/drawing/2014/main" id="{3A9D7CD3-6DAF-E907-2DCC-74D598CD2F3B}"/>
              </a:ext>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a:ext uri="{FF2B5EF4-FFF2-40B4-BE49-F238E27FC236}">
                <a16:creationId xmlns:a16="http://schemas.microsoft.com/office/drawing/2014/main" id="{6BB23A6B-0A37-7AA7-2C48-7609A9D721B3}"/>
              </a:ext>
            </a:extLst>
          </p:cNvPr>
          <p:cNvSpPr>
            <a:spLocks noGrp="1"/>
          </p:cNvSpPr>
          <p:nvPr>
            <p:ph type="sldNum" sz="quarter" idx="12"/>
          </p:nvPr>
        </p:nvSpPr>
        <p:spPr/>
        <p:txBody>
          <a:bodyPr/>
          <a:lstStyle/>
          <a:p>
            <a:pPr>
              <a:defRPr/>
            </a:pPr>
            <a:fld id="{4D0F6B73-5147-FC40-8374-9DD4EA2EE955}" type="slidenum">
              <a:rPr lang="de-DE" altLang="de-DE" smtClean="0"/>
              <a:pPr>
                <a:defRPr/>
              </a:pPr>
              <a:t>45</a:t>
            </a:fld>
            <a:endParaRPr lang="de-DE" altLang="de-DE"/>
          </a:p>
        </p:txBody>
      </p:sp>
    </p:spTree>
    <p:extLst>
      <p:ext uri="{BB962C8B-B14F-4D97-AF65-F5344CB8AC3E}">
        <p14:creationId xmlns:p14="http://schemas.microsoft.com/office/powerpoint/2010/main" val="20630415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D2BBC5-4F17-BBC9-E52B-C84C37568BFC}"/>
              </a:ext>
            </a:extLst>
          </p:cNvPr>
          <p:cNvSpPr>
            <a:spLocks noGrp="1"/>
          </p:cNvSpPr>
          <p:nvPr>
            <p:ph type="title"/>
          </p:nvPr>
        </p:nvSpPr>
        <p:spPr/>
        <p:txBody>
          <a:bodyPr/>
          <a:lstStyle/>
          <a:p>
            <a:r>
              <a:rPr lang="en-GB" dirty="0"/>
              <a:t>Teaching and Learning for Change</a:t>
            </a:r>
          </a:p>
        </p:txBody>
      </p:sp>
      <p:sp>
        <p:nvSpPr>
          <p:cNvPr id="3" name="Inhaltsplatzhalter 2">
            <a:extLst>
              <a:ext uri="{FF2B5EF4-FFF2-40B4-BE49-F238E27FC236}">
                <a16:creationId xmlns:a16="http://schemas.microsoft.com/office/drawing/2014/main" id="{9FBEA2E9-2D49-8A47-6AB1-9BD5E8C5115E}"/>
              </a:ext>
            </a:extLst>
          </p:cNvPr>
          <p:cNvSpPr>
            <a:spLocks noGrp="1"/>
          </p:cNvSpPr>
          <p:nvPr>
            <p:ph idx="1"/>
          </p:nvPr>
        </p:nvSpPr>
        <p:spPr/>
        <p:txBody>
          <a:bodyPr/>
          <a:lstStyle/>
          <a:p>
            <a:r>
              <a:rPr lang="en-US" sz="1800" dirty="0"/>
              <a:t>The promotion of the necessary skills of knowledge acquisition, critical reflection, autonomous decision-making and action (</a:t>
            </a:r>
            <a:r>
              <a:rPr lang="en-US" sz="1800" dirty="0" err="1"/>
              <a:t>Getzin</a:t>
            </a:r>
            <a:r>
              <a:rPr lang="en-US" sz="1800" dirty="0"/>
              <a:t> &amp; Singer-</a:t>
            </a:r>
            <a:r>
              <a:rPr lang="en-US" sz="1800" dirty="0" err="1"/>
              <a:t>Brodowski</a:t>
            </a:r>
            <a:r>
              <a:rPr lang="en-US" sz="1800" dirty="0"/>
              <a:t>, 2016, p. 40) is a joint task of subject-specific, (subject-)didactic, pedagogical and school-practical training and further education of teachers.</a:t>
            </a:r>
          </a:p>
          <a:p>
            <a:r>
              <a:rPr lang="en-US" sz="1800" dirty="0"/>
              <a:t>For even so-called green technologies and design approaches are not sufficient to achieve the global sustainability goals, is the criticism from a degrowth perspective with reference to social inequality in the </a:t>
            </a:r>
            <a:r>
              <a:rPr lang="en-US" sz="1800" dirty="0" err="1"/>
              <a:t>globalised</a:t>
            </a:r>
            <a:r>
              <a:rPr lang="en-US" sz="1800" dirty="0"/>
              <a:t> economy (</a:t>
            </a:r>
            <a:r>
              <a:rPr lang="en-US" sz="1800" dirty="0" err="1"/>
              <a:t>Getzin</a:t>
            </a:r>
            <a:r>
              <a:rPr lang="en-US" sz="1800" dirty="0"/>
              <a:t> &amp; Singer-</a:t>
            </a:r>
            <a:r>
              <a:rPr lang="en-US" sz="1800" dirty="0" err="1"/>
              <a:t>Brodowski</a:t>
            </a:r>
            <a:r>
              <a:rPr lang="en-US" sz="1800" dirty="0"/>
              <a:t>, 2016).</a:t>
            </a:r>
          </a:p>
          <a:p>
            <a:r>
              <a:rPr lang="en-US" sz="1800" dirty="0"/>
              <a:t>Consequently, teachers in the context of fashion and textiles are repeatedly confronted with the question of how complex problem areas can be developed in the theory and practice of the subject - taking into account all dimensions of (non-)sustainable development.</a:t>
            </a:r>
            <a:endParaRPr lang="de-CH" sz="1800" dirty="0"/>
          </a:p>
        </p:txBody>
      </p:sp>
      <p:sp>
        <p:nvSpPr>
          <p:cNvPr id="4" name="Fußzeilenplatzhalter 3">
            <a:extLst>
              <a:ext uri="{FF2B5EF4-FFF2-40B4-BE49-F238E27FC236}">
                <a16:creationId xmlns:a16="http://schemas.microsoft.com/office/drawing/2014/main" id="{F72E21B5-4DC4-2127-0101-21BE694CAF34}"/>
              </a:ext>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a:ext uri="{FF2B5EF4-FFF2-40B4-BE49-F238E27FC236}">
                <a16:creationId xmlns:a16="http://schemas.microsoft.com/office/drawing/2014/main" id="{7BB28337-1BEF-3CF9-D037-FE0F9147624E}"/>
              </a:ext>
            </a:extLst>
          </p:cNvPr>
          <p:cNvSpPr>
            <a:spLocks noGrp="1"/>
          </p:cNvSpPr>
          <p:nvPr>
            <p:ph type="sldNum" sz="quarter" idx="12"/>
          </p:nvPr>
        </p:nvSpPr>
        <p:spPr/>
        <p:txBody>
          <a:bodyPr/>
          <a:lstStyle/>
          <a:p>
            <a:pPr>
              <a:defRPr/>
            </a:pPr>
            <a:fld id="{4D0F6B73-5147-FC40-8374-9DD4EA2EE955}" type="slidenum">
              <a:rPr lang="de-DE" altLang="de-DE" smtClean="0"/>
              <a:pPr>
                <a:defRPr/>
              </a:pPr>
              <a:t>46</a:t>
            </a:fld>
            <a:endParaRPr lang="de-DE" altLang="de-DE"/>
          </a:p>
        </p:txBody>
      </p:sp>
    </p:spTree>
    <p:extLst>
      <p:ext uri="{BB962C8B-B14F-4D97-AF65-F5344CB8AC3E}">
        <p14:creationId xmlns:p14="http://schemas.microsoft.com/office/powerpoint/2010/main" val="21111283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D4E888-E367-4808-32AB-56B4D9790E3E}"/>
              </a:ext>
            </a:extLst>
          </p:cNvPr>
          <p:cNvSpPr>
            <a:spLocks noGrp="1"/>
          </p:cNvSpPr>
          <p:nvPr>
            <p:ph type="title"/>
          </p:nvPr>
        </p:nvSpPr>
        <p:spPr/>
        <p:txBody>
          <a:bodyPr/>
          <a:lstStyle/>
          <a:p>
            <a:r>
              <a:rPr lang="de-DE" dirty="0"/>
              <a:t>Transformative Learning </a:t>
            </a:r>
            <a:r>
              <a:rPr lang="de-DE" dirty="0" err="1"/>
              <a:t>Processes</a:t>
            </a:r>
            <a:endParaRPr lang="de-DE" dirty="0"/>
          </a:p>
        </p:txBody>
      </p:sp>
      <p:sp>
        <p:nvSpPr>
          <p:cNvPr id="3" name="Inhaltsplatzhalter 2">
            <a:extLst>
              <a:ext uri="{FF2B5EF4-FFF2-40B4-BE49-F238E27FC236}">
                <a16:creationId xmlns:a16="http://schemas.microsoft.com/office/drawing/2014/main" id="{3E3AFC1F-FBC2-1177-2085-8E945716C2C5}"/>
              </a:ext>
            </a:extLst>
          </p:cNvPr>
          <p:cNvSpPr>
            <a:spLocks noGrp="1"/>
          </p:cNvSpPr>
          <p:nvPr>
            <p:ph idx="1"/>
          </p:nvPr>
        </p:nvSpPr>
        <p:spPr>
          <a:xfrm>
            <a:off x="628650" y="1491630"/>
            <a:ext cx="7886700" cy="3262312"/>
          </a:xfrm>
        </p:spPr>
        <p:txBody>
          <a:bodyPr/>
          <a:lstStyle/>
          <a:p>
            <a:r>
              <a:rPr lang="en-US" sz="1800" dirty="0"/>
              <a:t>In order to meet this challenge, lecturers, teachers and trainers need a critical-emancipatory design competence, which is based on subject knowledge, skills as well as sustainability-related knowledge, motivation and reflection of their own beliefs and convictions.</a:t>
            </a:r>
          </a:p>
          <a:p>
            <a:r>
              <a:rPr lang="en-US" sz="1800" dirty="0"/>
              <a:t>In addition, critical self-reflection and examination of ESD-relevant concepts in relation to one’s own subject understanding are necessary in order to </a:t>
            </a:r>
            <a:r>
              <a:rPr lang="en-US" sz="1800" dirty="0" err="1"/>
              <a:t>recognise</a:t>
            </a:r>
            <a:r>
              <a:rPr lang="en-US" sz="1800" dirty="0"/>
              <a:t> the potential of one's own subject contribution to shaping a sustainable future.</a:t>
            </a:r>
          </a:p>
          <a:p>
            <a:r>
              <a:rPr lang="en-US" sz="1800" dirty="0"/>
              <a:t>Based on this, the ability to be able to make responsible decisions for the planning and design of teaching-learning arrangements from an informed and reflective attitude, despite high complexity and existing contradictions, can be developed.</a:t>
            </a:r>
          </a:p>
          <a:p>
            <a:pPr>
              <a:lnSpc>
                <a:spcPct val="150000"/>
              </a:lnSpc>
              <a:spcAft>
                <a:spcPts val="800"/>
              </a:spcAft>
            </a:pPr>
            <a:endParaRPr lang="de-DE" sz="1800" dirty="0"/>
          </a:p>
          <a:p>
            <a:pPr marL="0" indent="0">
              <a:lnSpc>
                <a:spcPct val="150000"/>
              </a:lnSpc>
              <a:spcAft>
                <a:spcPts val="800"/>
              </a:spcAft>
              <a:buNone/>
            </a:pPr>
            <a:endParaRPr lang="de-DE" sz="1800" dirty="0"/>
          </a:p>
        </p:txBody>
      </p:sp>
      <p:sp>
        <p:nvSpPr>
          <p:cNvPr id="4" name="Fußzeilenplatzhalter 3">
            <a:extLst>
              <a:ext uri="{FF2B5EF4-FFF2-40B4-BE49-F238E27FC236}">
                <a16:creationId xmlns:a16="http://schemas.microsoft.com/office/drawing/2014/main" id="{BF86C539-E043-D8B5-3080-EB1F6990E095}"/>
              </a:ext>
            </a:extLst>
          </p:cNvPr>
          <p:cNvSpPr>
            <a:spLocks noGrp="1"/>
          </p:cNvSpPr>
          <p:nvPr>
            <p:ph type="ftr" sz="quarter" idx="11"/>
          </p:nvPr>
        </p:nvSpPr>
        <p:spPr/>
        <p:txBody>
          <a:bodyPr/>
          <a:lstStyle/>
          <a:p>
            <a:pPr>
              <a:defRPr/>
            </a:pPr>
            <a:r>
              <a:rPr lang="en-US" altLang="de-DE" dirty="0"/>
              <a:t>Fashion DIET</a:t>
            </a:r>
            <a:endParaRPr lang="de-DE" altLang="de-DE" dirty="0"/>
          </a:p>
        </p:txBody>
      </p:sp>
      <p:sp>
        <p:nvSpPr>
          <p:cNvPr id="5" name="Foliennummernplatzhalter 4">
            <a:extLst>
              <a:ext uri="{FF2B5EF4-FFF2-40B4-BE49-F238E27FC236}">
                <a16:creationId xmlns:a16="http://schemas.microsoft.com/office/drawing/2014/main" id="{F73F5B1A-B689-46B2-04BB-1E99189827D3}"/>
              </a:ext>
            </a:extLst>
          </p:cNvPr>
          <p:cNvSpPr>
            <a:spLocks noGrp="1"/>
          </p:cNvSpPr>
          <p:nvPr>
            <p:ph type="sldNum" sz="quarter" idx="12"/>
          </p:nvPr>
        </p:nvSpPr>
        <p:spPr/>
        <p:txBody>
          <a:bodyPr/>
          <a:lstStyle/>
          <a:p>
            <a:pPr>
              <a:defRPr/>
            </a:pPr>
            <a:fld id="{B1E2EAB7-FFA9-46D2-BE75-E5F5F7EC8B99}" type="slidenum">
              <a:rPr lang="de-DE" altLang="de-DE" smtClean="0"/>
              <a:pPr>
                <a:defRPr/>
              </a:pPr>
              <a:t>47</a:t>
            </a:fld>
            <a:endParaRPr lang="de-DE" altLang="de-DE" dirty="0"/>
          </a:p>
        </p:txBody>
      </p:sp>
    </p:spTree>
    <p:extLst>
      <p:ext uri="{BB962C8B-B14F-4D97-AF65-F5344CB8AC3E}">
        <p14:creationId xmlns:p14="http://schemas.microsoft.com/office/powerpoint/2010/main" val="26611480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el 1">
            <a:extLst>
              <a:ext uri="{FF2B5EF4-FFF2-40B4-BE49-F238E27FC236}">
                <a16:creationId xmlns:a16="http://schemas.microsoft.com/office/drawing/2014/main" id="{025CC19F-1472-C242-8C14-133C55F5FD80}"/>
              </a:ext>
            </a:extLst>
          </p:cNvPr>
          <p:cNvSpPr>
            <a:spLocks noGrp="1" noChangeArrowheads="1"/>
          </p:cNvSpPr>
          <p:nvPr>
            <p:ph type="title"/>
          </p:nvPr>
        </p:nvSpPr>
        <p:spPr/>
        <p:txBody>
          <a:bodyPr/>
          <a:lstStyle/>
          <a:p>
            <a:r>
              <a:rPr lang="de-DE" altLang="de-DE"/>
              <a:t>Further References</a:t>
            </a:r>
          </a:p>
        </p:txBody>
      </p:sp>
      <p:sp>
        <p:nvSpPr>
          <p:cNvPr id="104451" name="Inhaltsplatzhalter 2">
            <a:extLst>
              <a:ext uri="{FF2B5EF4-FFF2-40B4-BE49-F238E27FC236}">
                <a16:creationId xmlns:a16="http://schemas.microsoft.com/office/drawing/2014/main" id="{494A5F6C-33FD-F142-5683-99595D7E186D}"/>
              </a:ext>
            </a:extLst>
          </p:cNvPr>
          <p:cNvSpPr>
            <a:spLocks noGrp="1" noChangeArrowheads="1"/>
          </p:cNvSpPr>
          <p:nvPr>
            <p:ph idx="1"/>
          </p:nvPr>
        </p:nvSpPr>
        <p:spPr>
          <a:xfrm>
            <a:off x="628650" y="1370013"/>
            <a:ext cx="7975798" cy="3262312"/>
          </a:xfrm>
        </p:spPr>
        <p:txBody>
          <a:bodyPr/>
          <a:lstStyle/>
          <a:p>
            <a:r>
              <a:rPr lang="de-DE" sz="1600" dirty="0"/>
              <a:t>Eberth, A., Goller, A., Günther, J., Hanke, M., Holz, V., Krug, A., </a:t>
            </a:r>
            <a:r>
              <a:rPr lang="de-DE" sz="1600" dirty="0" err="1"/>
              <a:t>Rončević</a:t>
            </a:r>
            <a:r>
              <a:rPr lang="de-DE" sz="1600" dirty="0"/>
              <a:t>, K., &amp;  Singer-Brodowski, M. (Eds.). (2022). </a:t>
            </a:r>
            <a:r>
              <a:rPr lang="de-DE" sz="1600" i="1" dirty="0"/>
              <a:t>Bildung für nachhaltige Entwicklung – Impulse zu Digitalisierung, Inklusion und Klimaschutz</a:t>
            </a:r>
            <a:r>
              <a:rPr lang="de-DE" sz="1600" dirty="0"/>
              <a:t> [</a:t>
            </a:r>
            <a:r>
              <a:rPr lang="en-US" sz="1600" dirty="0"/>
              <a:t>Education for sustainable development - impulses for </a:t>
            </a:r>
            <a:r>
              <a:rPr lang="en-US" sz="1600" dirty="0" err="1"/>
              <a:t>digitalisation</a:t>
            </a:r>
            <a:r>
              <a:rPr lang="en-US" sz="1600" dirty="0"/>
              <a:t>, inclusion and climate protection</a:t>
            </a:r>
            <a:r>
              <a:rPr lang="de-DE" sz="1600" dirty="0"/>
              <a:t>]. Barbara Budrich. https://elibrary.utb.de/doi/book/10.3224/9783847417514</a:t>
            </a:r>
          </a:p>
          <a:p>
            <a:r>
              <a:rPr lang="de-DE" altLang="de-DE" sz="1600" dirty="0" err="1"/>
              <a:t>Khine</a:t>
            </a:r>
            <a:r>
              <a:rPr lang="de-DE" altLang="de-DE" sz="1600" dirty="0"/>
              <a:t>, M. S., &amp; Nielsen, T. (Eds.). (2022). </a:t>
            </a:r>
            <a:r>
              <a:rPr lang="de-DE" altLang="de-DE" sz="1600" i="1" dirty="0"/>
              <a:t>Academic Self-</a:t>
            </a:r>
            <a:r>
              <a:rPr lang="de-DE" altLang="de-DE" sz="1600" i="1" dirty="0" err="1"/>
              <a:t>efficacy</a:t>
            </a:r>
            <a:r>
              <a:rPr lang="de-DE" altLang="de-DE" sz="1600" i="1" dirty="0"/>
              <a:t> in Education: Nature, Assessment, and Research</a:t>
            </a:r>
            <a:r>
              <a:rPr lang="de-DE" altLang="de-DE" sz="1600" dirty="0"/>
              <a:t>. Springer. https://doi.org/10.1007/978-981-16-8240-7</a:t>
            </a:r>
            <a:endParaRPr lang="en-US" altLang="de-DE" sz="1600" dirty="0"/>
          </a:p>
          <a:p>
            <a:r>
              <a:rPr lang="en-US" altLang="de-DE" sz="1600" dirty="0"/>
              <a:t>Kommers, P. (2022). </a:t>
            </a:r>
            <a:r>
              <a:rPr lang="en-US" altLang="de-DE" sz="1600" i="1" dirty="0"/>
              <a:t>Sources for a Better Education: Lessons from Research and Best Practice</a:t>
            </a:r>
            <a:r>
              <a:rPr lang="en-US" altLang="de-DE" sz="1600" dirty="0"/>
              <a:t>. Springer. http://dx.doi.org/10.1007/978-3-030-88903-6</a:t>
            </a:r>
          </a:p>
          <a:p>
            <a:r>
              <a:rPr lang="en-US" altLang="de-DE" sz="1600" dirty="0"/>
              <a:t>Vries, M. J. de (Ed.). (2017). </a:t>
            </a:r>
            <a:r>
              <a:rPr lang="en-US" altLang="de-DE" sz="1600" i="1" dirty="0"/>
              <a:t>Handbook of Technology Education</a:t>
            </a:r>
            <a:r>
              <a:rPr lang="en-US" altLang="de-DE" sz="1600" dirty="0"/>
              <a:t>. </a:t>
            </a:r>
            <a:r>
              <a:rPr lang="en-US" sz="1600" dirty="0"/>
              <a:t>Springer.</a:t>
            </a:r>
          </a:p>
          <a:p>
            <a:r>
              <a:rPr lang="de-DE" sz="1600" dirty="0"/>
              <a:t>Williams, P. J., &amp; von </a:t>
            </a:r>
            <a:r>
              <a:rPr lang="de-DE" sz="1600" dirty="0" err="1"/>
              <a:t>Mengersen</a:t>
            </a:r>
            <a:r>
              <a:rPr lang="de-DE" sz="1600" dirty="0"/>
              <a:t>, B. von (Eds.). (2022). </a:t>
            </a:r>
            <a:r>
              <a:rPr lang="en-US" altLang="de-DE" sz="1600" dirty="0"/>
              <a:t>Applications for Research in Technology Education: </a:t>
            </a:r>
            <a:r>
              <a:rPr lang="en-US" sz="1600" dirty="0"/>
              <a:t>Helping Teachers Develop Research-Informed Practice. </a:t>
            </a:r>
            <a:r>
              <a:rPr lang="en-US" altLang="de-DE" sz="1600" dirty="0"/>
              <a:t> https://doi.org/10.1007/978-981-16-7885-1</a:t>
            </a:r>
            <a:endParaRPr lang="de-DE" altLang="de-DE" sz="1600" dirty="0"/>
          </a:p>
          <a:p>
            <a:endParaRPr lang="de-DE" altLang="de-DE" sz="1600" dirty="0"/>
          </a:p>
        </p:txBody>
      </p:sp>
      <p:sp>
        <p:nvSpPr>
          <p:cNvPr id="4" name="Fußzeilenplatzhalter 3">
            <a:extLst>
              <a:ext uri="{FF2B5EF4-FFF2-40B4-BE49-F238E27FC236}">
                <a16:creationId xmlns:a16="http://schemas.microsoft.com/office/drawing/2014/main" id="{E38E983F-5807-C180-E13B-E85591E5827F}"/>
              </a:ext>
            </a:extLst>
          </p:cNvPr>
          <p:cNvSpPr>
            <a:spLocks noGrp="1"/>
          </p:cNvSpPr>
          <p:nvPr>
            <p:ph type="ftr" sz="quarter" idx="11"/>
          </p:nvPr>
        </p:nvSpPr>
        <p:spPr/>
        <p:txBody>
          <a:bodyPr/>
          <a:lstStyle/>
          <a:p>
            <a:pPr>
              <a:defRPr/>
            </a:pPr>
            <a:r>
              <a:rPr lang="en-US" altLang="de-DE"/>
              <a:t>Fashion DIET</a:t>
            </a:r>
            <a:endParaRPr lang="de-DE" altLang="de-DE"/>
          </a:p>
        </p:txBody>
      </p:sp>
      <p:sp>
        <p:nvSpPr>
          <p:cNvPr id="104453" name="Foliennummernplatzhalter 4">
            <a:extLst>
              <a:ext uri="{FF2B5EF4-FFF2-40B4-BE49-F238E27FC236}">
                <a16:creationId xmlns:a16="http://schemas.microsoft.com/office/drawing/2014/main" id="{F5EAFBA2-3627-C52B-B2D5-04FED1D19D4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642C7340-25AB-4F6F-AAE2-875233F8377C}" type="slidenum">
              <a:rPr lang="de-DE" altLang="de-DE" smtClean="0">
                <a:solidFill>
                  <a:srgbClr val="898989"/>
                </a:solidFill>
              </a:rPr>
              <a:pPr/>
              <a:t>48</a:t>
            </a:fld>
            <a:endParaRPr lang="de-DE" altLang="de-DE">
              <a:solidFill>
                <a:srgbClr val="898989"/>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el 1">
            <a:extLst>
              <a:ext uri="{FF2B5EF4-FFF2-40B4-BE49-F238E27FC236}">
                <a16:creationId xmlns:a16="http://schemas.microsoft.com/office/drawing/2014/main" id="{FCC06C1B-ABE9-AB0B-B8BB-C02E71704B01}"/>
              </a:ext>
            </a:extLst>
          </p:cNvPr>
          <p:cNvSpPr>
            <a:spLocks noGrp="1" noChangeArrowheads="1"/>
          </p:cNvSpPr>
          <p:nvPr>
            <p:ph type="title"/>
          </p:nvPr>
        </p:nvSpPr>
        <p:spPr/>
        <p:txBody>
          <a:bodyPr/>
          <a:lstStyle/>
          <a:p>
            <a:r>
              <a:rPr lang="de-DE" altLang="de-DE"/>
              <a:t>OER Explanation</a:t>
            </a:r>
          </a:p>
        </p:txBody>
      </p:sp>
      <p:sp>
        <p:nvSpPr>
          <p:cNvPr id="98306" name="Inhaltsplatzhalter 2">
            <a:extLst>
              <a:ext uri="{FF2B5EF4-FFF2-40B4-BE49-F238E27FC236}">
                <a16:creationId xmlns:a16="http://schemas.microsoft.com/office/drawing/2014/main" id="{91765F6E-CA5B-6E04-DB24-2782C7AA12A9}"/>
              </a:ext>
            </a:extLst>
          </p:cNvPr>
          <p:cNvSpPr>
            <a:spLocks noGrp="1" noChangeArrowheads="1"/>
          </p:cNvSpPr>
          <p:nvPr>
            <p:ph idx="1"/>
          </p:nvPr>
        </p:nvSpPr>
        <p:spPr/>
        <p:txBody>
          <a:bodyPr/>
          <a:lstStyle/>
          <a:p>
            <a:r>
              <a:rPr lang="en-GB" altLang="de-DE"/>
              <a:t>OER Licence CC BY-SA except the logos and where otherwise stated e.g. images, photos, pictures.</a:t>
            </a:r>
          </a:p>
          <a:p>
            <a:r>
              <a:rPr lang="en-GB" altLang="de-DE"/>
              <a:t>A full citation of text and image sources is always given at the first mention of the authors in the notes beneath the slide, otherwise short citation in the text or on the slide.</a:t>
            </a:r>
          </a:p>
        </p:txBody>
      </p:sp>
      <p:sp>
        <p:nvSpPr>
          <p:cNvPr id="4" name="Fußzeilenplatzhalter 3">
            <a:extLst>
              <a:ext uri="{FF2B5EF4-FFF2-40B4-BE49-F238E27FC236}">
                <a16:creationId xmlns:a16="http://schemas.microsoft.com/office/drawing/2014/main" id="{A111758B-FDFC-06B1-568C-554B5D385816}"/>
              </a:ext>
            </a:extLst>
          </p:cNvPr>
          <p:cNvSpPr>
            <a:spLocks noGrp="1"/>
          </p:cNvSpPr>
          <p:nvPr>
            <p:ph type="ftr" sz="quarter" idx="11"/>
          </p:nvPr>
        </p:nvSpPr>
        <p:spPr/>
        <p:txBody>
          <a:bodyPr/>
          <a:lstStyle/>
          <a:p>
            <a:pPr>
              <a:defRPr/>
            </a:pPr>
            <a:r>
              <a:rPr lang="en-US" altLang="de-DE"/>
              <a:t>Fashion DIET</a:t>
            </a:r>
            <a:endParaRPr lang="de-DE" altLang="de-DE"/>
          </a:p>
        </p:txBody>
      </p:sp>
      <p:sp>
        <p:nvSpPr>
          <p:cNvPr id="98308" name="Foliennummernplatzhalter 4">
            <a:extLst>
              <a:ext uri="{FF2B5EF4-FFF2-40B4-BE49-F238E27FC236}">
                <a16:creationId xmlns:a16="http://schemas.microsoft.com/office/drawing/2014/main" id="{9CE0C065-ABC6-C40A-56ED-556FD767893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9E7A1663-4570-D44E-BDB6-78D66932BC38}" type="slidenum">
              <a:rPr lang="de-DE" altLang="de-DE">
                <a:solidFill>
                  <a:srgbClr val="898989"/>
                </a:solidFill>
              </a:rPr>
              <a:pPr/>
              <a:t>49</a:t>
            </a:fld>
            <a:endParaRPr lang="de-DE" altLang="de-DE">
              <a:solidFill>
                <a:srgbClr val="898989"/>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9A98C6-1F68-A784-DD5F-D707A826157A}"/>
              </a:ext>
            </a:extLst>
          </p:cNvPr>
          <p:cNvSpPr>
            <a:spLocks noGrp="1"/>
          </p:cNvSpPr>
          <p:nvPr>
            <p:ph type="title"/>
          </p:nvPr>
        </p:nvSpPr>
        <p:spPr/>
        <p:txBody>
          <a:bodyPr/>
          <a:lstStyle/>
          <a:p>
            <a:r>
              <a:rPr lang="en-GB" dirty="0"/>
              <a:t>1</a:t>
            </a:r>
            <a:r>
              <a:rPr lang="en-GB" baseline="30000" dirty="0"/>
              <a:t>st</a:t>
            </a:r>
            <a:r>
              <a:rPr lang="en-GB" dirty="0"/>
              <a:t> Lecture</a:t>
            </a:r>
          </a:p>
        </p:txBody>
      </p:sp>
      <p:sp>
        <p:nvSpPr>
          <p:cNvPr id="3" name="Inhaltsplatzhalter 2">
            <a:extLst>
              <a:ext uri="{FF2B5EF4-FFF2-40B4-BE49-F238E27FC236}">
                <a16:creationId xmlns:a16="http://schemas.microsoft.com/office/drawing/2014/main" id="{BFEA7781-6B9E-BC33-0534-5C7E6EF7B183}"/>
              </a:ext>
            </a:extLst>
          </p:cNvPr>
          <p:cNvSpPr>
            <a:spLocks noGrp="1"/>
          </p:cNvSpPr>
          <p:nvPr>
            <p:ph idx="1"/>
          </p:nvPr>
        </p:nvSpPr>
        <p:spPr>
          <a:xfrm>
            <a:off x="600074" y="1262064"/>
            <a:ext cx="5304594" cy="3253901"/>
          </a:xfrm>
        </p:spPr>
        <p:txBody>
          <a:bodyPr/>
          <a:lstStyle/>
          <a:p>
            <a:r>
              <a:rPr lang="en-GB" sz="1600" dirty="0">
                <a:solidFill>
                  <a:srgbClr val="000000"/>
                </a:solidFill>
                <a:latin typeface="Calibri" panose="020F0502020204030204" pitchFamily="34" charset="0"/>
                <a:ea typeface="Times New Roman" panose="02020603050405020304" pitchFamily="18" charset="0"/>
              </a:rPr>
              <a:t>O</a:t>
            </a:r>
            <a:r>
              <a:rPr lang="en-GB" sz="1600" dirty="0">
                <a:solidFill>
                  <a:srgbClr val="000000"/>
                </a:solidFill>
                <a:effectLst/>
                <a:latin typeface="Calibri" panose="020F0502020204030204" pitchFamily="34" charset="0"/>
                <a:ea typeface="Times New Roman" panose="02020603050405020304" pitchFamily="18" charset="0"/>
              </a:rPr>
              <a:t>verview lecture </a:t>
            </a:r>
            <a:r>
              <a:rPr lang="en-GB" sz="1600" dirty="0">
                <a:ea typeface="ＭＳ Ｐゴシック" panose="020B0600070205080204" pitchFamily="34" charset="-128"/>
                <a:cs typeface="Arial" panose="020B0604020202020204" pitchFamily="34" charset="0"/>
              </a:rPr>
              <a:t>entitled “From Sustainability Triple Bottom Line to advanced Aspects in the Context of Textiles and Fashion”</a:t>
            </a:r>
            <a:r>
              <a:rPr lang="de-DE" sz="1600" dirty="0">
                <a:ea typeface="ＭＳ Ｐゴシック" panose="020B0600070205080204" pitchFamily="34" charset="-128"/>
                <a:cs typeface="Arial" panose="020B0604020202020204" pitchFamily="34" charset="0"/>
              </a:rPr>
              <a:t>.</a:t>
            </a:r>
          </a:p>
          <a:p>
            <a:r>
              <a:rPr lang="en-GB" sz="1600" dirty="0">
                <a:solidFill>
                  <a:srgbClr val="000000"/>
                </a:solidFill>
                <a:latin typeface="Calibri" panose="020F0502020204030204" pitchFamily="34" charset="0"/>
                <a:ea typeface="Times New Roman" panose="02020603050405020304" pitchFamily="18" charset="0"/>
              </a:rPr>
              <a:t>The teaching unit provides</a:t>
            </a:r>
            <a:r>
              <a:rPr lang="en-GB" sz="1600" dirty="0">
                <a:effectLst/>
                <a:latin typeface="Calibri" panose="020F0502020204030204" pitchFamily="34" charset="0"/>
                <a:ea typeface="Times New Roman" panose="02020603050405020304" pitchFamily="18" charset="0"/>
              </a:rPr>
              <a:t> a </a:t>
            </a:r>
            <a:r>
              <a:rPr lang="en-GB" sz="1600" dirty="0">
                <a:solidFill>
                  <a:srgbClr val="000000"/>
                </a:solidFill>
                <a:effectLst/>
                <a:latin typeface="Calibri" panose="020F0502020204030204" pitchFamily="34" charset="0"/>
                <a:ea typeface="Times New Roman" panose="02020603050405020304" pitchFamily="18" charset="0"/>
              </a:rPr>
              <a:t>detailed profiling of the clothing and textile industry, including its levels of sustainability, its stretched, complex and fragmented supply chain, the top retailers, up to the relationship of brands with their customers. </a:t>
            </a:r>
          </a:p>
          <a:p>
            <a:r>
              <a:rPr lang="en-GB" sz="1600" dirty="0">
                <a:solidFill>
                  <a:srgbClr val="000000"/>
                </a:solidFill>
                <a:latin typeface="Calibri" panose="020F0502020204030204" pitchFamily="34" charset="0"/>
                <a:ea typeface="Times New Roman" panose="02020603050405020304" pitchFamily="18" charset="0"/>
              </a:rPr>
              <a:t>T</a:t>
            </a:r>
            <a:r>
              <a:rPr lang="en-GB" sz="1600" dirty="0">
                <a:solidFill>
                  <a:srgbClr val="000000"/>
                </a:solidFill>
                <a:effectLst/>
                <a:latin typeface="Calibri" panose="020F0502020204030204" pitchFamily="34" charset="0"/>
                <a:ea typeface="Times New Roman" panose="02020603050405020304" pitchFamily="18" charset="0"/>
              </a:rPr>
              <a:t>he audience is also familiarised with the triple bottom line concept, which describes a sustainable development that takes all stakeholders into account. </a:t>
            </a:r>
          </a:p>
          <a:p>
            <a:r>
              <a:rPr lang="en-GB" sz="1600" dirty="0">
                <a:solidFill>
                  <a:srgbClr val="000000"/>
                </a:solidFill>
                <a:latin typeface="Calibri" panose="020F0502020204030204" pitchFamily="34" charset="0"/>
                <a:ea typeface="Times New Roman" panose="02020603050405020304" pitchFamily="18" charset="0"/>
              </a:rPr>
              <a:t>Students learn to define the terms sustainability and sustainability goals.</a:t>
            </a:r>
          </a:p>
        </p:txBody>
      </p:sp>
      <p:sp>
        <p:nvSpPr>
          <p:cNvPr id="4" name="Fußzeilenplatzhalter 3">
            <a:extLst>
              <a:ext uri="{FF2B5EF4-FFF2-40B4-BE49-F238E27FC236}">
                <a16:creationId xmlns:a16="http://schemas.microsoft.com/office/drawing/2014/main" id="{8B948277-CAA8-EFC7-01E7-4D2F1269C08E}"/>
              </a:ext>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a:ext uri="{FF2B5EF4-FFF2-40B4-BE49-F238E27FC236}">
                <a16:creationId xmlns:a16="http://schemas.microsoft.com/office/drawing/2014/main" id="{EB30C090-CCAD-7BA5-5DC4-84B856336AED}"/>
              </a:ext>
            </a:extLst>
          </p:cNvPr>
          <p:cNvSpPr>
            <a:spLocks noGrp="1"/>
          </p:cNvSpPr>
          <p:nvPr>
            <p:ph type="sldNum" sz="quarter" idx="12"/>
          </p:nvPr>
        </p:nvSpPr>
        <p:spPr/>
        <p:txBody>
          <a:bodyPr/>
          <a:lstStyle/>
          <a:p>
            <a:pPr>
              <a:defRPr/>
            </a:pPr>
            <a:fld id="{4D0F6B73-5147-FC40-8374-9DD4EA2EE955}" type="slidenum">
              <a:rPr lang="de-DE" altLang="de-DE" smtClean="0"/>
              <a:pPr>
                <a:defRPr/>
              </a:pPr>
              <a:t>5</a:t>
            </a:fld>
            <a:endParaRPr lang="de-DE" altLang="de-DE"/>
          </a:p>
        </p:txBody>
      </p:sp>
      <p:grpSp>
        <p:nvGrpSpPr>
          <p:cNvPr id="6" name="Group 5">
            <a:extLst>
              <a:ext uri="{FF2B5EF4-FFF2-40B4-BE49-F238E27FC236}">
                <a16:creationId xmlns:a16="http://schemas.microsoft.com/office/drawing/2014/main" id="{6A391E7A-8880-5E41-DC92-9B711ADB1354}"/>
              </a:ext>
            </a:extLst>
          </p:cNvPr>
          <p:cNvGrpSpPr>
            <a:grpSpLocks/>
          </p:cNvGrpSpPr>
          <p:nvPr/>
        </p:nvGrpSpPr>
        <p:grpSpPr bwMode="auto">
          <a:xfrm>
            <a:off x="6590467" y="1347614"/>
            <a:ext cx="1533525" cy="1449387"/>
            <a:chOff x="4340" y="923"/>
            <a:chExt cx="966" cy="913"/>
          </a:xfrm>
        </p:grpSpPr>
        <p:sp>
          <p:nvSpPr>
            <p:cNvPr id="7" name="Oval 6">
              <a:extLst>
                <a:ext uri="{FF2B5EF4-FFF2-40B4-BE49-F238E27FC236}">
                  <a16:creationId xmlns:a16="http://schemas.microsoft.com/office/drawing/2014/main" id="{FF065867-B336-CEAC-D1F4-859AAB7A90EA}"/>
                </a:ext>
              </a:extLst>
            </p:cNvPr>
            <p:cNvSpPr>
              <a:spLocks noChangeArrowheads="1"/>
            </p:cNvSpPr>
            <p:nvPr/>
          </p:nvSpPr>
          <p:spPr bwMode="auto">
            <a:xfrm>
              <a:off x="4340" y="923"/>
              <a:ext cx="966" cy="913"/>
            </a:xfrm>
            <a:prstGeom prst="ellipse">
              <a:avLst/>
            </a:prstGeom>
            <a:solidFill>
              <a:srgbClr val="92D050">
                <a:alpha val="50195"/>
              </a:srgbClr>
            </a:solidFill>
            <a:ln w="1260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de-DE" altLang="de-DE"/>
            </a:p>
          </p:txBody>
        </p:sp>
        <p:sp>
          <p:nvSpPr>
            <p:cNvPr id="8" name="Rectangle 7">
              <a:extLst>
                <a:ext uri="{FF2B5EF4-FFF2-40B4-BE49-F238E27FC236}">
                  <a16:creationId xmlns:a16="http://schemas.microsoft.com/office/drawing/2014/main" id="{1408559C-F89E-4E6B-0D7D-80684EF11F0A}"/>
                </a:ext>
              </a:extLst>
            </p:cNvPr>
            <p:cNvSpPr>
              <a:spLocks noChangeArrowheads="1"/>
            </p:cNvSpPr>
            <p:nvPr/>
          </p:nvSpPr>
          <p:spPr bwMode="auto">
            <a:xfrm>
              <a:off x="4469" y="1083"/>
              <a:ext cx="708" cy="4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lnSpc>
                  <a:spcPct val="90000"/>
                </a:lnSpc>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100">
                  <a:solidFill>
                    <a:srgbClr val="000000"/>
                  </a:solidFill>
                  <a:latin typeface="Calibri" panose="020F0502020204030204" pitchFamily="34" charset="0"/>
                  <a:ea typeface="ＭＳ Ｐゴシック" panose="020B0600070205080204" pitchFamily="34" charset="-128"/>
                </a:defRPr>
              </a:lvl1pPr>
              <a:lvl2pPr>
                <a:lnSpc>
                  <a:spcPct val="90000"/>
                </a:lnSpc>
                <a:spcBef>
                  <a:spcPts val="37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ＭＳ Ｐゴシック" panose="020B0600070205080204" pitchFamily="34" charset="-128"/>
                </a:defRPr>
              </a:lvl2pPr>
              <a:lvl3pPr>
                <a:lnSpc>
                  <a:spcPct val="90000"/>
                </a:lnSpc>
                <a:spcBef>
                  <a:spcPts val="37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500">
                  <a:solidFill>
                    <a:srgbClr val="000000"/>
                  </a:solidFill>
                  <a:latin typeface="Calibri" panose="020F0502020204030204" pitchFamily="34" charset="0"/>
                  <a:ea typeface="ＭＳ Ｐゴシック" panose="020B0600070205080204" pitchFamily="34" charset="-128"/>
                </a:defRPr>
              </a:lvl3pPr>
              <a:lvl4pPr>
                <a:lnSpc>
                  <a:spcPct val="90000"/>
                </a:lnSpc>
                <a:spcBef>
                  <a:spcPts val="37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300">
                  <a:solidFill>
                    <a:srgbClr val="000000"/>
                  </a:solidFill>
                  <a:latin typeface="Calibri" panose="020F0502020204030204" pitchFamily="34" charset="0"/>
                  <a:ea typeface="ＭＳ Ｐゴシック" panose="020B0600070205080204" pitchFamily="34" charset="-128"/>
                </a:defRPr>
              </a:lvl4pPr>
              <a:lvl5pPr>
                <a:lnSpc>
                  <a:spcPct val="90000"/>
                </a:lnSpc>
                <a:spcBef>
                  <a:spcPts val="37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300">
                  <a:solidFill>
                    <a:srgbClr val="000000"/>
                  </a:solidFill>
                  <a:latin typeface="Calibri" panose="020F0502020204030204" pitchFamily="34" charset="0"/>
                  <a:ea typeface="ＭＳ Ｐゴシック" panose="020B0600070205080204" pitchFamily="34" charset="-128"/>
                </a:defRPr>
              </a:lvl5pPr>
              <a:lvl6pPr marL="2514600" indent="-228600" defTabSz="449263" eaLnBrk="0" fontAlgn="base" hangingPunct="0">
                <a:lnSpc>
                  <a:spcPct val="90000"/>
                </a:lnSpc>
                <a:spcBef>
                  <a:spcPts val="375"/>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300">
                  <a:solidFill>
                    <a:srgbClr val="000000"/>
                  </a:solidFill>
                  <a:latin typeface="Calibri" panose="020F0502020204030204" pitchFamily="34" charset="0"/>
                  <a:ea typeface="ＭＳ Ｐゴシック" panose="020B0600070205080204" pitchFamily="34" charset="-128"/>
                </a:defRPr>
              </a:lvl6pPr>
              <a:lvl7pPr marL="2971800" indent="-228600" defTabSz="449263" eaLnBrk="0" fontAlgn="base" hangingPunct="0">
                <a:lnSpc>
                  <a:spcPct val="90000"/>
                </a:lnSpc>
                <a:spcBef>
                  <a:spcPts val="375"/>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300">
                  <a:solidFill>
                    <a:srgbClr val="000000"/>
                  </a:solidFill>
                  <a:latin typeface="Calibri" panose="020F0502020204030204" pitchFamily="34" charset="0"/>
                  <a:ea typeface="ＭＳ Ｐゴシック" panose="020B0600070205080204" pitchFamily="34" charset="-128"/>
                </a:defRPr>
              </a:lvl7pPr>
              <a:lvl8pPr marL="3429000" indent="-228600" defTabSz="449263" eaLnBrk="0" fontAlgn="base" hangingPunct="0">
                <a:lnSpc>
                  <a:spcPct val="90000"/>
                </a:lnSpc>
                <a:spcBef>
                  <a:spcPts val="375"/>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300">
                  <a:solidFill>
                    <a:srgbClr val="000000"/>
                  </a:solidFill>
                  <a:latin typeface="Calibri" panose="020F0502020204030204" pitchFamily="34" charset="0"/>
                  <a:ea typeface="ＭＳ Ｐゴシック" panose="020B0600070205080204" pitchFamily="34" charset="-128"/>
                </a:defRPr>
              </a:lvl8pPr>
              <a:lvl9pPr marL="3886200" indent="-228600" defTabSz="449263" eaLnBrk="0" fontAlgn="base" hangingPunct="0">
                <a:lnSpc>
                  <a:spcPct val="90000"/>
                </a:lnSpc>
                <a:spcBef>
                  <a:spcPts val="375"/>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300">
                  <a:solidFill>
                    <a:srgbClr val="000000"/>
                  </a:solidFill>
                  <a:latin typeface="Calibri" panose="020F0502020204030204" pitchFamily="34" charset="0"/>
                  <a:ea typeface="ＭＳ Ｐゴシック" panose="020B0600070205080204" pitchFamily="34" charset="-128"/>
                </a:defRPr>
              </a:lvl9pPr>
            </a:lstStyle>
            <a:p>
              <a:pPr algn="ctr">
                <a:spcBef>
                  <a:spcPct val="0"/>
                </a:spcBef>
                <a:spcAft>
                  <a:spcPts val="788"/>
                </a:spcAft>
                <a:buClrTx/>
                <a:buFontTx/>
                <a:buNone/>
              </a:pPr>
              <a:r>
                <a:rPr lang="de-DE" altLang="de-DE" sz="1800" b="1" dirty="0"/>
                <a:t>Ecology</a:t>
              </a:r>
            </a:p>
          </p:txBody>
        </p:sp>
      </p:grpSp>
      <p:grpSp>
        <p:nvGrpSpPr>
          <p:cNvPr id="9" name="Group 8">
            <a:extLst>
              <a:ext uri="{FF2B5EF4-FFF2-40B4-BE49-F238E27FC236}">
                <a16:creationId xmlns:a16="http://schemas.microsoft.com/office/drawing/2014/main" id="{CBD344E6-07A8-2F69-CFD7-FA5B708AF4F8}"/>
              </a:ext>
            </a:extLst>
          </p:cNvPr>
          <p:cNvGrpSpPr>
            <a:grpSpLocks/>
          </p:cNvGrpSpPr>
          <p:nvPr/>
        </p:nvGrpSpPr>
        <p:grpSpPr bwMode="auto">
          <a:xfrm>
            <a:off x="7198480" y="2455689"/>
            <a:ext cx="1531937" cy="1447800"/>
            <a:chOff x="4717" y="1604"/>
            <a:chExt cx="965" cy="912"/>
          </a:xfrm>
        </p:grpSpPr>
        <p:sp>
          <p:nvSpPr>
            <p:cNvPr id="10" name="Oval 9">
              <a:extLst>
                <a:ext uri="{FF2B5EF4-FFF2-40B4-BE49-F238E27FC236}">
                  <a16:creationId xmlns:a16="http://schemas.microsoft.com/office/drawing/2014/main" id="{C391479F-C13D-3125-F664-7049ECD67FA2}"/>
                </a:ext>
              </a:extLst>
            </p:cNvPr>
            <p:cNvSpPr>
              <a:spLocks noChangeArrowheads="1"/>
            </p:cNvSpPr>
            <p:nvPr/>
          </p:nvSpPr>
          <p:spPr bwMode="auto">
            <a:xfrm>
              <a:off x="4717" y="1604"/>
              <a:ext cx="965" cy="912"/>
            </a:xfrm>
            <a:prstGeom prst="ellipse">
              <a:avLst/>
            </a:prstGeom>
            <a:solidFill>
              <a:srgbClr val="FFFF00">
                <a:alpha val="50195"/>
              </a:srgbClr>
            </a:solidFill>
            <a:ln w="1260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de-DE" altLang="de-DE"/>
            </a:p>
          </p:txBody>
        </p:sp>
        <p:sp>
          <p:nvSpPr>
            <p:cNvPr id="11" name="Rectangle 10">
              <a:extLst>
                <a:ext uri="{FF2B5EF4-FFF2-40B4-BE49-F238E27FC236}">
                  <a16:creationId xmlns:a16="http://schemas.microsoft.com/office/drawing/2014/main" id="{609151ED-DC38-5089-B4D0-8C2C7DA30CFB}"/>
                </a:ext>
              </a:extLst>
            </p:cNvPr>
            <p:cNvSpPr>
              <a:spLocks noChangeArrowheads="1"/>
            </p:cNvSpPr>
            <p:nvPr/>
          </p:nvSpPr>
          <p:spPr bwMode="auto">
            <a:xfrm>
              <a:off x="5012" y="1795"/>
              <a:ext cx="579" cy="5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lnSpc>
                  <a:spcPct val="90000"/>
                </a:lnSpc>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100">
                  <a:solidFill>
                    <a:srgbClr val="000000"/>
                  </a:solidFill>
                  <a:latin typeface="Calibri" panose="020F0502020204030204" pitchFamily="34" charset="0"/>
                  <a:ea typeface="ＭＳ Ｐゴシック" panose="020B0600070205080204" pitchFamily="34" charset="-128"/>
                </a:defRPr>
              </a:lvl1pPr>
              <a:lvl2pPr>
                <a:lnSpc>
                  <a:spcPct val="90000"/>
                </a:lnSpc>
                <a:spcBef>
                  <a:spcPts val="37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ＭＳ Ｐゴシック" panose="020B0600070205080204" pitchFamily="34" charset="-128"/>
                </a:defRPr>
              </a:lvl2pPr>
              <a:lvl3pPr>
                <a:lnSpc>
                  <a:spcPct val="90000"/>
                </a:lnSpc>
                <a:spcBef>
                  <a:spcPts val="37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500">
                  <a:solidFill>
                    <a:srgbClr val="000000"/>
                  </a:solidFill>
                  <a:latin typeface="Calibri" panose="020F0502020204030204" pitchFamily="34" charset="0"/>
                  <a:ea typeface="ＭＳ Ｐゴシック" panose="020B0600070205080204" pitchFamily="34" charset="-128"/>
                </a:defRPr>
              </a:lvl3pPr>
              <a:lvl4pPr>
                <a:lnSpc>
                  <a:spcPct val="90000"/>
                </a:lnSpc>
                <a:spcBef>
                  <a:spcPts val="37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300">
                  <a:solidFill>
                    <a:srgbClr val="000000"/>
                  </a:solidFill>
                  <a:latin typeface="Calibri" panose="020F0502020204030204" pitchFamily="34" charset="0"/>
                  <a:ea typeface="ＭＳ Ｐゴシック" panose="020B0600070205080204" pitchFamily="34" charset="-128"/>
                </a:defRPr>
              </a:lvl4pPr>
              <a:lvl5pPr>
                <a:lnSpc>
                  <a:spcPct val="90000"/>
                </a:lnSpc>
                <a:spcBef>
                  <a:spcPts val="37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300">
                  <a:solidFill>
                    <a:srgbClr val="000000"/>
                  </a:solidFill>
                  <a:latin typeface="Calibri" panose="020F0502020204030204" pitchFamily="34" charset="0"/>
                  <a:ea typeface="ＭＳ Ｐゴシック" panose="020B0600070205080204" pitchFamily="34" charset="-128"/>
                </a:defRPr>
              </a:lvl5pPr>
              <a:lvl6pPr marL="2514600" indent="-228600" defTabSz="449263" eaLnBrk="0" fontAlgn="base" hangingPunct="0">
                <a:lnSpc>
                  <a:spcPct val="90000"/>
                </a:lnSpc>
                <a:spcBef>
                  <a:spcPts val="375"/>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300">
                  <a:solidFill>
                    <a:srgbClr val="000000"/>
                  </a:solidFill>
                  <a:latin typeface="Calibri" panose="020F0502020204030204" pitchFamily="34" charset="0"/>
                  <a:ea typeface="ＭＳ Ｐゴシック" panose="020B0600070205080204" pitchFamily="34" charset="-128"/>
                </a:defRPr>
              </a:lvl6pPr>
              <a:lvl7pPr marL="2971800" indent="-228600" defTabSz="449263" eaLnBrk="0" fontAlgn="base" hangingPunct="0">
                <a:lnSpc>
                  <a:spcPct val="90000"/>
                </a:lnSpc>
                <a:spcBef>
                  <a:spcPts val="375"/>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300">
                  <a:solidFill>
                    <a:srgbClr val="000000"/>
                  </a:solidFill>
                  <a:latin typeface="Calibri" panose="020F0502020204030204" pitchFamily="34" charset="0"/>
                  <a:ea typeface="ＭＳ Ｐゴシック" panose="020B0600070205080204" pitchFamily="34" charset="-128"/>
                </a:defRPr>
              </a:lvl7pPr>
              <a:lvl8pPr marL="3429000" indent="-228600" defTabSz="449263" eaLnBrk="0" fontAlgn="base" hangingPunct="0">
                <a:lnSpc>
                  <a:spcPct val="90000"/>
                </a:lnSpc>
                <a:spcBef>
                  <a:spcPts val="375"/>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300">
                  <a:solidFill>
                    <a:srgbClr val="000000"/>
                  </a:solidFill>
                  <a:latin typeface="Calibri" panose="020F0502020204030204" pitchFamily="34" charset="0"/>
                  <a:ea typeface="ＭＳ Ｐゴシック" panose="020B0600070205080204" pitchFamily="34" charset="-128"/>
                </a:defRPr>
              </a:lvl8pPr>
              <a:lvl9pPr marL="3886200" indent="-228600" defTabSz="449263" eaLnBrk="0" fontAlgn="base" hangingPunct="0">
                <a:lnSpc>
                  <a:spcPct val="90000"/>
                </a:lnSpc>
                <a:spcBef>
                  <a:spcPts val="375"/>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300">
                  <a:solidFill>
                    <a:srgbClr val="000000"/>
                  </a:solidFill>
                  <a:latin typeface="Calibri" panose="020F0502020204030204" pitchFamily="34" charset="0"/>
                  <a:ea typeface="ＭＳ Ｐゴシック" panose="020B0600070205080204" pitchFamily="34" charset="-128"/>
                </a:defRPr>
              </a:lvl9pPr>
            </a:lstStyle>
            <a:p>
              <a:pPr algn="ctr">
                <a:spcBef>
                  <a:spcPct val="0"/>
                </a:spcBef>
                <a:spcAft>
                  <a:spcPts val="788"/>
                </a:spcAft>
                <a:buClrTx/>
                <a:buFontTx/>
                <a:buNone/>
              </a:pPr>
              <a:r>
                <a:rPr lang="en-US" altLang="de-DE" sz="1800" b="1"/>
                <a:t>Society</a:t>
              </a:r>
            </a:p>
          </p:txBody>
        </p:sp>
      </p:grpSp>
      <p:grpSp>
        <p:nvGrpSpPr>
          <p:cNvPr id="12" name="Group 11">
            <a:extLst>
              <a:ext uri="{FF2B5EF4-FFF2-40B4-BE49-F238E27FC236}">
                <a16:creationId xmlns:a16="http://schemas.microsoft.com/office/drawing/2014/main" id="{EAFA77FB-487D-3A22-45C0-E0E669C8CEAA}"/>
              </a:ext>
            </a:extLst>
          </p:cNvPr>
          <p:cNvGrpSpPr>
            <a:grpSpLocks/>
          </p:cNvGrpSpPr>
          <p:nvPr/>
        </p:nvGrpSpPr>
        <p:grpSpPr bwMode="auto">
          <a:xfrm>
            <a:off x="6109455" y="2500139"/>
            <a:ext cx="1531937" cy="1449387"/>
            <a:chOff x="4037" y="1649"/>
            <a:chExt cx="965" cy="913"/>
          </a:xfrm>
        </p:grpSpPr>
        <p:sp>
          <p:nvSpPr>
            <p:cNvPr id="13" name="Oval 12">
              <a:extLst>
                <a:ext uri="{FF2B5EF4-FFF2-40B4-BE49-F238E27FC236}">
                  <a16:creationId xmlns:a16="http://schemas.microsoft.com/office/drawing/2014/main" id="{829754C4-EF06-4EC0-EFD4-0966A8526A53}"/>
                </a:ext>
              </a:extLst>
            </p:cNvPr>
            <p:cNvSpPr>
              <a:spLocks noChangeArrowheads="1"/>
            </p:cNvSpPr>
            <p:nvPr/>
          </p:nvSpPr>
          <p:spPr bwMode="auto">
            <a:xfrm>
              <a:off x="4037" y="1649"/>
              <a:ext cx="965" cy="913"/>
            </a:xfrm>
            <a:prstGeom prst="ellipse">
              <a:avLst/>
            </a:prstGeom>
            <a:solidFill>
              <a:srgbClr val="4472C4">
                <a:alpha val="50195"/>
              </a:srgbClr>
            </a:solidFill>
            <a:ln w="1260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de-DE" altLang="de-DE"/>
            </a:p>
          </p:txBody>
        </p:sp>
        <p:sp>
          <p:nvSpPr>
            <p:cNvPr id="14" name="Rectangle 13">
              <a:extLst>
                <a:ext uri="{FF2B5EF4-FFF2-40B4-BE49-F238E27FC236}">
                  <a16:creationId xmlns:a16="http://schemas.microsoft.com/office/drawing/2014/main" id="{57310F53-9BD6-6305-2639-EBCC91D85B55}"/>
                </a:ext>
              </a:extLst>
            </p:cNvPr>
            <p:cNvSpPr>
              <a:spLocks noChangeArrowheads="1"/>
            </p:cNvSpPr>
            <p:nvPr/>
          </p:nvSpPr>
          <p:spPr bwMode="auto">
            <a:xfrm>
              <a:off x="4128" y="1885"/>
              <a:ext cx="579" cy="5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lnSpc>
                  <a:spcPct val="90000"/>
                </a:lnSpc>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100">
                  <a:solidFill>
                    <a:srgbClr val="000000"/>
                  </a:solidFill>
                  <a:latin typeface="Calibri" panose="020F0502020204030204" pitchFamily="34" charset="0"/>
                  <a:ea typeface="ＭＳ Ｐゴシック" panose="020B0600070205080204" pitchFamily="34" charset="-128"/>
                </a:defRPr>
              </a:lvl1pPr>
              <a:lvl2pPr>
                <a:lnSpc>
                  <a:spcPct val="90000"/>
                </a:lnSpc>
                <a:spcBef>
                  <a:spcPts val="37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ＭＳ Ｐゴシック" panose="020B0600070205080204" pitchFamily="34" charset="-128"/>
                </a:defRPr>
              </a:lvl2pPr>
              <a:lvl3pPr>
                <a:lnSpc>
                  <a:spcPct val="90000"/>
                </a:lnSpc>
                <a:spcBef>
                  <a:spcPts val="37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500">
                  <a:solidFill>
                    <a:srgbClr val="000000"/>
                  </a:solidFill>
                  <a:latin typeface="Calibri" panose="020F0502020204030204" pitchFamily="34" charset="0"/>
                  <a:ea typeface="ＭＳ Ｐゴシック" panose="020B0600070205080204" pitchFamily="34" charset="-128"/>
                </a:defRPr>
              </a:lvl3pPr>
              <a:lvl4pPr>
                <a:lnSpc>
                  <a:spcPct val="90000"/>
                </a:lnSpc>
                <a:spcBef>
                  <a:spcPts val="37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300">
                  <a:solidFill>
                    <a:srgbClr val="000000"/>
                  </a:solidFill>
                  <a:latin typeface="Calibri" panose="020F0502020204030204" pitchFamily="34" charset="0"/>
                  <a:ea typeface="ＭＳ Ｐゴシック" panose="020B0600070205080204" pitchFamily="34" charset="-128"/>
                </a:defRPr>
              </a:lvl4pPr>
              <a:lvl5pPr>
                <a:lnSpc>
                  <a:spcPct val="90000"/>
                </a:lnSpc>
                <a:spcBef>
                  <a:spcPts val="37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300">
                  <a:solidFill>
                    <a:srgbClr val="000000"/>
                  </a:solidFill>
                  <a:latin typeface="Calibri" panose="020F0502020204030204" pitchFamily="34" charset="0"/>
                  <a:ea typeface="ＭＳ Ｐゴシック" panose="020B0600070205080204" pitchFamily="34" charset="-128"/>
                </a:defRPr>
              </a:lvl5pPr>
              <a:lvl6pPr marL="2514600" indent="-228600" defTabSz="449263" eaLnBrk="0" fontAlgn="base" hangingPunct="0">
                <a:lnSpc>
                  <a:spcPct val="90000"/>
                </a:lnSpc>
                <a:spcBef>
                  <a:spcPts val="375"/>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300">
                  <a:solidFill>
                    <a:srgbClr val="000000"/>
                  </a:solidFill>
                  <a:latin typeface="Calibri" panose="020F0502020204030204" pitchFamily="34" charset="0"/>
                  <a:ea typeface="ＭＳ Ｐゴシック" panose="020B0600070205080204" pitchFamily="34" charset="-128"/>
                </a:defRPr>
              </a:lvl6pPr>
              <a:lvl7pPr marL="2971800" indent="-228600" defTabSz="449263" eaLnBrk="0" fontAlgn="base" hangingPunct="0">
                <a:lnSpc>
                  <a:spcPct val="90000"/>
                </a:lnSpc>
                <a:spcBef>
                  <a:spcPts val="375"/>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300">
                  <a:solidFill>
                    <a:srgbClr val="000000"/>
                  </a:solidFill>
                  <a:latin typeface="Calibri" panose="020F0502020204030204" pitchFamily="34" charset="0"/>
                  <a:ea typeface="ＭＳ Ｐゴシック" panose="020B0600070205080204" pitchFamily="34" charset="-128"/>
                </a:defRPr>
              </a:lvl7pPr>
              <a:lvl8pPr marL="3429000" indent="-228600" defTabSz="449263" eaLnBrk="0" fontAlgn="base" hangingPunct="0">
                <a:lnSpc>
                  <a:spcPct val="90000"/>
                </a:lnSpc>
                <a:spcBef>
                  <a:spcPts val="375"/>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300">
                  <a:solidFill>
                    <a:srgbClr val="000000"/>
                  </a:solidFill>
                  <a:latin typeface="Calibri" panose="020F0502020204030204" pitchFamily="34" charset="0"/>
                  <a:ea typeface="ＭＳ Ｐゴシック" panose="020B0600070205080204" pitchFamily="34" charset="-128"/>
                </a:defRPr>
              </a:lvl8pPr>
              <a:lvl9pPr marL="3886200" indent="-228600" defTabSz="449263" eaLnBrk="0" fontAlgn="base" hangingPunct="0">
                <a:lnSpc>
                  <a:spcPct val="90000"/>
                </a:lnSpc>
                <a:spcBef>
                  <a:spcPts val="375"/>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300">
                  <a:solidFill>
                    <a:srgbClr val="000000"/>
                  </a:solidFill>
                  <a:latin typeface="Calibri" panose="020F0502020204030204" pitchFamily="34" charset="0"/>
                  <a:ea typeface="ＭＳ Ｐゴシック" panose="020B0600070205080204" pitchFamily="34" charset="-128"/>
                </a:defRPr>
              </a:lvl9pPr>
            </a:lstStyle>
            <a:p>
              <a:pPr algn="ctr">
                <a:spcBef>
                  <a:spcPct val="0"/>
                </a:spcBef>
                <a:spcAft>
                  <a:spcPts val="788"/>
                </a:spcAft>
                <a:buClrTx/>
                <a:buFontTx/>
                <a:buNone/>
              </a:pPr>
              <a:r>
                <a:rPr lang="de-DE" altLang="de-DE" sz="1800" b="1"/>
                <a:t>Economy</a:t>
              </a:r>
            </a:p>
          </p:txBody>
        </p:sp>
      </p:grpSp>
      <p:sp>
        <p:nvSpPr>
          <p:cNvPr id="15" name="Oval 14">
            <a:extLst>
              <a:ext uri="{FF2B5EF4-FFF2-40B4-BE49-F238E27FC236}">
                <a16:creationId xmlns:a16="http://schemas.microsoft.com/office/drawing/2014/main" id="{F4EE6262-796F-FC31-C314-5D3DD7042D35}"/>
              </a:ext>
            </a:extLst>
          </p:cNvPr>
          <p:cNvSpPr>
            <a:spLocks noChangeArrowheads="1"/>
          </p:cNvSpPr>
          <p:nvPr/>
        </p:nvSpPr>
        <p:spPr bwMode="auto">
          <a:xfrm>
            <a:off x="6901617" y="2284239"/>
            <a:ext cx="936625" cy="928687"/>
          </a:xfrm>
          <a:prstGeom prst="ellipse">
            <a:avLst/>
          </a:prstGeom>
          <a:solidFill>
            <a:srgbClr val="92D050"/>
          </a:solidFill>
          <a:ln w="1260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de-DE" altLang="de-DE"/>
          </a:p>
        </p:txBody>
      </p:sp>
      <p:sp>
        <p:nvSpPr>
          <p:cNvPr id="16" name="Text Box 15">
            <a:extLst>
              <a:ext uri="{FF2B5EF4-FFF2-40B4-BE49-F238E27FC236}">
                <a16:creationId xmlns:a16="http://schemas.microsoft.com/office/drawing/2014/main" id="{37FAD5A3-DDE7-86E4-23C0-60C2C29261B1}"/>
              </a:ext>
            </a:extLst>
          </p:cNvPr>
          <p:cNvSpPr txBox="1">
            <a:spLocks noChangeArrowheads="1"/>
          </p:cNvSpPr>
          <p:nvPr/>
        </p:nvSpPr>
        <p:spPr bwMode="auto">
          <a:xfrm>
            <a:off x="7007980" y="2441401"/>
            <a:ext cx="714375" cy="590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4120" tIns="24120" rIns="24120" bIns="24120" anchor="ctr"/>
          <a:lstStyle>
            <a:lvl1pPr>
              <a:lnSpc>
                <a:spcPct val="90000"/>
              </a:lnSpc>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100">
                <a:solidFill>
                  <a:srgbClr val="000000"/>
                </a:solidFill>
                <a:latin typeface="Calibri" panose="020F0502020204030204" pitchFamily="34" charset="0"/>
                <a:ea typeface="ＭＳ Ｐゴシック" panose="020B0600070205080204" pitchFamily="34" charset="-128"/>
              </a:defRPr>
            </a:lvl1pPr>
            <a:lvl2pPr>
              <a:lnSpc>
                <a:spcPct val="90000"/>
              </a:lnSpc>
              <a:spcBef>
                <a:spcPts val="37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ＭＳ Ｐゴシック" panose="020B0600070205080204" pitchFamily="34" charset="-128"/>
              </a:defRPr>
            </a:lvl2pPr>
            <a:lvl3pPr>
              <a:lnSpc>
                <a:spcPct val="90000"/>
              </a:lnSpc>
              <a:spcBef>
                <a:spcPts val="37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500">
                <a:solidFill>
                  <a:srgbClr val="000000"/>
                </a:solidFill>
                <a:latin typeface="Calibri" panose="020F0502020204030204" pitchFamily="34" charset="0"/>
                <a:ea typeface="ＭＳ Ｐゴシック" panose="020B0600070205080204" pitchFamily="34" charset="-128"/>
              </a:defRPr>
            </a:lvl3pPr>
            <a:lvl4pPr>
              <a:lnSpc>
                <a:spcPct val="90000"/>
              </a:lnSpc>
              <a:spcBef>
                <a:spcPts val="37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300">
                <a:solidFill>
                  <a:srgbClr val="000000"/>
                </a:solidFill>
                <a:latin typeface="Calibri" panose="020F0502020204030204" pitchFamily="34" charset="0"/>
                <a:ea typeface="ＭＳ Ｐゴシック" panose="020B0600070205080204" pitchFamily="34" charset="-128"/>
              </a:defRPr>
            </a:lvl4pPr>
            <a:lvl5pPr>
              <a:lnSpc>
                <a:spcPct val="90000"/>
              </a:lnSpc>
              <a:spcBef>
                <a:spcPts val="37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300">
                <a:solidFill>
                  <a:srgbClr val="000000"/>
                </a:solidFill>
                <a:latin typeface="Calibri" panose="020F0502020204030204" pitchFamily="34" charset="0"/>
                <a:ea typeface="ＭＳ Ｐゴシック" panose="020B0600070205080204" pitchFamily="34" charset="-128"/>
              </a:defRPr>
            </a:lvl5pPr>
            <a:lvl6pPr marL="2514600" indent="-228600" defTabSz="449263" eaLnBrk="0" fontAlgn="base" hangingPunct="0">
              <a:lnSpc>
                <a:spcPct val="90000"/>
              </a:lnSpc>
              <a:spcBef>
                <a:spcPts val="375"/>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300">
                <a:solidFill>
                  <a:srgbClr val="000000"/>
                </a:solidFill>
                <a:latin typeface="Calibri" panose="020F0502020204030204" pitchFamily="34" charset="0"/>
                <a:ea typeface="ＭＳ Ｐゴシック" panose="020B0600070205080204" pitchFamily="34" charset="-128"/>
              </a:defRPr>
            </a:lvl6pPr>
            <a:lvl7pPr marL="2971800" indent="-228600" defTabSz="449263" eaLnBrk="0" fontAlgn="base" hangingPunct="0">
              <a:lnSpc>
                <a:spcPct val="90000"/>
              </a:lnSpc>
              <a:spcBef>
                <a:spcPts val="375"/>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300">
                <a:solidFill>
                  <a:srgbClr val="000000"/>
                </a:solidFill>
                <a:latin typeface="Calibri" panose="020F0502020204030204" pitchFamily="34" charset="0"/>
                <a:ea typeface="ＭＳ Ｐゴシック" panose="020B0600070205080204" pitchFamily="34" charset="-128"/>
              </a:defRPr>
            </a:lvl7pPr>
            <a:lvl8pPr marL="3429000" indent="-228600" defTabSz="449263" eaLnBrk="0" fontAlgn="base" hangingPunct="0">
              <a:lnSpc>
                <a:spcPct val="90000"/>
              </a:lnSpc>
              <a:spcBef>
                <a:spcPts val="375"/>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300">
                <a:solidFill>
                  <a:srgbClr val="000000"/>
                </a:solidFill>
                <a:latin typeface="Calibri" panose="020F0502020204030204" pitchFamily="34" charset="0"/>
                <a:ea typeface="ＭＳ Ｐゴシック" panose="020B0600070205080204" pitchFamily="34" charset="-128"/>
              </a:defRPr>
            </a:lvl8pPr>
            <a:lvl9pPr marL="3886200" indent="-228600" defTabSz="449263" eaLnBrk="0" fontAlgn="base" hangingPunct="0">
              <a:lnSpc>
                <a:spcPct val="90000"/>
              </a:lnSpc>
              <a:spcBef>
                <a:spcPts val="375"/>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300">
                <a:solidFill>
                  <a:srgbClr val="000000"/>
                </a:solidFill>
                <a:latin typeface="Calibri" panose="020F0502020204030204" pitchFamily="34" charset="0"/>
                <a:ea typeface="ＭＳ Ｐゴシック" panose="020B0600070205080204" pitchFamily="34" charset="-128"/>
              </a:defRPr>
            </a:lvl9pPr>
          </a:lstStyle>
          <a:p>
            <a:pPr algn="ctr">
              <a:spcBef>
                <a:spcPct val="0"/>
              </a:spcBef>
              <a:spcAft>
                <a:spcPts val="475"/>
              </a:spcAft>
              <a:buClrTx/>
              <a:buFontTx/>
              <a:buNone/>
            </a:pPr>
            <a:r>
              <a:rPr lang="de-DE" altLang="de-DE" sz="1100" b="1"/>
              <a:t>ESD </a:t>
            </a:r>
          </a:p>
          <a:p>
            <a:pPr algn="ctr">
              <a:spcBef>
                <a:spcPct val="0"/>
              </a:spcBef>
              <a:spcAft>
                <a:spcPts val="475"/>
              </a:spcAft>
              <a:buClrTx/>
              <a:buFontTx/>
              <a:buNone/>
            </a:pPr>
            <a:r>
              <a:rPr lang="de-DE" altLang="de-DE" sz="1100" b="1"/>
              <a:t>Topics</a:t>
            </a:r>
          </a:p>
        </p:txBody>
      </p:sp>
      <p:sp>
        <p:nvSpPr>
          <p:cNvPr id="17" name="Textfeld 20">
            <a:extLst>
              <a:ext uri="{FF2B5EF4-FFF2-40B4-BE49-F238E27FC236}">
                <a16:creationId xmlns:a16="http://schemas.microsoft.com/office/drawing/2014/main" id="{530E67B7-83C0-6F88-725E-D2C92D25BFCE}"/>
              </a:ext>
            </a:extLst>
          </p:cNvPr>
          <p:cNvSpPr txBox="1">
            <a:spLocks noChangeArrowheads="1"/>
          </p:cNvSpPr>
          <p:nvPr/>
        </p:nvSpPr>
        <p:spPr bwMode="auto">
          <a:xfrm>
            <a:off x="6590466" y="4149552"/>
            <a:ext cx="192488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de-DE" altLang="de-DE" sz="1200" dirty="0"/>
              <a:t>CC BY-SA Grundmeier</a:t>
            </a:r>
          </a:p>
        </p:txBody>
      </p:sp>
    </p:spTree>
    <p:extLst>
      <p:ext uri="{BB962C8B-B14F-4D97-AF65-F5344CB8AC3E}">
        <p14:creationId xmlns:p14="http://schemas.microsoft.com/office/powerpoint/2010/main" val="35919366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el 1">
            <a:extLst>
              <a:ext uri="{FF2B5EF4-FFF2-40B4-BE49-F238E27FC236}">
                <a16:creationId xmlns:a16="http://schemas.microsoft.com/office/drawing/2014/main" id="{5508A7AB-8639-41EF-60A5-DE850DD8FA7A}"/>
              </a:ext>
            </a:extLst>
          </p:cNvPr>
          <p:cNvSpPr>
            <a:spLocks noGrp="1" noChangeArrowheads="1"/>
          </p:cNvSpPr>
          <p:nvPr>
            <p:ph type="title"/>
          </p:nvPr>
        </p:nvSpPr>
        <p:spPr/>
        <p:txBody>
          <a:bodyPr/>
          <a:lstStyle/>
          <a:p>
            <a:r>
              <a:rPr lang="de-DE" altLang="de-DE"/>
              <a:t>Contact</a:t>
            </a:r>
          </a:p>
        </p:txBody>
      </p:sp>
      <p:sp>
        <p:nvSpPr>
          <p:cNvPr id="100354" name="Inhaltsplatzhalter 2">
            <a:extLst>
              <a:ext uri="{FF2B5EF4-FFF2-40B4-BE49-F238E27FC236}">
                <a16:creationId xmlns:a16="http://schemas.microsoft.com/office/drawing/2014/main" id="{23CA7884-32F0-A32F-B722-09CFF1B9804D}"/>
              </a:ext>
            </a:extLst>
          </p:cNvPr>
          <p:cNvSpPr>
            <a:spLocks noGrp="1" noChangeArrowheads="1"/>
          </p:cNvSpPr>
          <p:nvPr>
            <p:ph idx="1"/>
          </p:nvPr>
        </p:nvSpPr>
        <p:spPr/>
        <p:txBody>
          <a:bodyPr/>
          <a:lstStyle/>
          <a:p>
            <a:pPr marL="0" indent="0">
              <a:buFont typeface="Arial" panose="020B0604020202020204" pitchFamily="34" charset="0"/>
              <a:buNone/>
            </a:pPr>
            <a:r>
              <a:rPr lang="de-DE" altLang="de-DE" dirty="0"/>
              <a:t>University of Education Freiburg</a:t>
            </a:r>
          </a:p>
          <a:p>
            <a:pPr marL="0" indent="0">
              <a:buFont typeface="Arial" panose="020B0604020202020204" pitchFamily="34" charset="0"/>
              <a:buNone/>
            </a:pPr>
            <a:r>
              <a:rPr lang="de-DE" altLang="de-DE" dirty="0"/>
              <a:t>Institute of </a:t>
            </a:r>
            <a:r>
              <a:rPr lang="de-DE" altLang="de-DE" dirty="0" err="1"/>
              <a:t>Everyday</a:t>
            </a:r>
            <a:r>
              <a:rPr lang="de-DE" altLang="de-DE" dirty="0"/>
              <a:t> Culture, Sports and Health</a:t>
            </a:r>
          </a:p>
          <a:p>
            <a:pPr marL="0" indent="0">
              <a:buFont typeface="Arial" panose="020B0604020202020204" pitchFamily="34" charset="0"/>
              <a:buNone/>
            </a:pPr>
            <a:r>
              <a:rPr lang="de-DE" altLang="de-DE" dirty="0"/>
              <a:t>Department Fashion and Textile</a:t>
            </a:r>
          </a:p>
          <a:p>
            <a:pPr marL="0" indent="0">
              <a:buFont typeface="Arial" panose="020B0604020202020204" pitchFamily="34" charset="0"/>
              <a:buNone/>
            </a:pPr>
            <a:r>
              <a:rPr lang="de-DE" altLang="de-DE" dirty="0"/>
              <a:t>Prof. Dr. Anne-Marie Grundmeier</a:t>
            </a:r>
          </a:p>
          <a:p>
            <a:pPr marL="0" indent="0">
              <a:buFont typeface="Arial" panose="020B0604020202020204" pitchFamily="34" charset="0"/>
              <a:buNone/>
            </a:pPr>
            <a:r>
              <a:rPr lang="de-DE" altLang="de-DE" dirty="0"/>
              <a:t>Prof. Dr. Dirk Höfer</a:t>
            </a:r>
          </a:p>
          <a:p>
            <a:pPr marL="0" indent="0">
              <a:buFont typeface="Arial" panose="020B0604020202020204" pitchFamily="34" charset="0"/>
              <a:buNone/>
            </a:pPr>
            <a:r>
              <a:rPr lang="de-DE" altLang="de-DE" dirty="0" err="1"/>
              <a:t>E-mail</a:t>
            </a:r>
            <a:r>
              <a:rPr lang="de-DE" altLang="de-DE" dirty="0"/>
              <a:t>: grundmeier@ph-freiburg.de</a:t>
            </a:r>
          </a:p>
          <a:p>
            <a:pPr marL="0" indent="0">
              <a:buFont typeface="Arial" panose="020B0604020202020204" pitchFamily="34" charset="0"/>
              <a:buNone/>
            </a:pPr>
            <a:r>
              <a:rPr lang="de-DE" altLang="de-DE" dirty="0" err="1"/>
              <a:t>E-mail</a:t>
            </a:r>
            <a:r>
              <a:rPr lang="de-DE" altLang="de-DE" dirty="0"/>
              <a:t>: dirk.hoefer@ph-freiburg.de</a:t>
            </a:r>
          </a:p>
        </p:txBody>
      </p:sp>
      <p:sp>
        <p:nvSpPr>
          <p:cNvPr id="4" name="Fußzeilenplatzhalter 3">
            <a:extLst>
              <a:ext uri="{FF2B5EF4-FFF2-40B4-BE49-F238E27FC236}">
                <a16:creationId xmlns:a16="http://schemas.microsoft.com/office/drawing/2014/main" id="{18C2677A-6BDA-57F4-EE0D-17D1D6B6B7D8}"/>
              </a:ext>
            </a:extLst>
          </p:cNvPr>
          <p:cNvSpPr>
            <a:spLocks noGrp="1"/>
          </p:cNvSpPr>
          <p:nvPr>
            <p:ph type="ftr" sz="quarter" idx="11"/>
          </p:nvPr>
        </p:nvSpPr>
        <p:spPr/>
        <p:txBody>
          <a:bodyPr/>
          <a:lstStyle/>
          <a:p>
            <a:pPr>
              <a:defRPr/>
            </a:pPr>
            <a:r>
              <a:rPr lang="en-US" altLang="de-DE"/>
              <a:t>Fashion DIET</a:t>
            </a:r>
            <a:endParaRPr lang="de-DE" altLang="de-DE"/>
          </a:p>
        </p:txBody>
      </p:sp>
      <p:sp>
        <p:nvSpPr>
          <p:cNvPr id="100356" name="Foliennummernplatzhalter 4">
            <a:extLst>
              <a:ext uri="{FF2B5EF4-FFF2-40B4-BE49-F238E27FC236}">
                <a16:creationId xmlns:a16="http://schemas.microsoft.com/office/drawing/2014/main" id="{9DF7F035-60B2-737F-96BB-D931DCF3C91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0E650B72-F069-7940-83F4-6EB054B31FCF}" type="slidenum">
              <a:rPr lang="de-DE" altLang="de-DE">
                <a:solidFill>
                  <a:srgbClr val="898989"/>
                </a:solidFill>
              </a:rPr>
              <a:pPr/>
              <a:t>50</a:t>
            </a:fld>
            <a:endParaRPr lang="de-DE" altLang="de-DE">
              <a:solidFill>
                <a:srgbClr val="898989"/>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el 1">
            <a:extLst>
              <a:ext uri="{FF2B5EF4-FFF2-40B4-BE49-F238E27FC236}">
                <a16:creationId xmlns:a16="http://schemas.microsoft.com/office/drawing/2014/main" id="{E357C704-EC7F-BBE7-0960-5ACDC371E520}"/>
              </a:ext>
            </a:extLst>
          </p:cNvPr>
          <p:cNvSpPr>
            <a:spLocks noGrp="1" noChangeArrowheads="1"/>
          </p:cNvSpPr>
          <p:nvPr>
            <p:ph type="title"/>
          </p:nvPr>
        </p:nvSpPr>
        <p:spPr>
          <a:xfrm>
            <a:off x="509588" y="114300"/>
            <a:ext cx="7886700" cy="993775"/>
          </a:xfrm>
        </p:spPr>
        <p:txBody>
          <a:bodyPr/>
          <a:lstStyle/>
          <a:p>
            <a:r>
              <a:rPr lang="en-GB" altLang="de-DE" sz="3200" dirty="0">
                <a:ea typeface="ＭＳ Ｐゴシック" panose="020B0600070205080204" pitchFamily="34" charset="-128"/>
                <a:cs typeface="Arial" panose="020B0604020202020204" pitchFamily="34" charset="0"/>
              </a:rPr>
              <a:t>Reflections on 1</a:t>
            </a:r>
            <a:r>
              <a:rPr lang="en-GB" altLang="de-DE" sz="3200" baseline="30000" dirty="0">
                <a:ea typeface="ＭＳ Ｐゴシック" panose="020B0600070205080204" pitchFamily="34" charset="-128"/>
                <a:cs typeface="Arial" panose="020B0604020202020204" pitchFamily="34" charset="0"/>
              </a:rPr>
              <a:t>st </a:t>
            </a:r>
            <a:r>
              <a:rPr lang="en-GB" altLang="de-DE" sz="3200" dirty="0">
                <a:ea typeface="ＭＳ Ｐゴシック" panose="020B0600070205080204" pitchFamily="34" charset="-128"/>
                <a:cs typeface="Arial" panose="020B0604020202020204" pitchFamily="34" charset="0"/>
              </a:rPr>
              <a:t>Lecture</a:t>
            </a:r>
          </a:p>
        </p:txBody>
      </p:sp>
      <p:sp>
        <p:nvSpPr>
          <p:cNvPr id="96258" name="Inhaltsplatzhalter 2">
            <a:extLst>
              <a:ext uri="{FF2B5EF4-FFF2-40B4-BE49-F238E27FC236}">
                <a16:creationId xmlns:a16="http://schemas.microsoft.com/office/drawing/2014/main" id="{108DF322-1073-6579-44C5-89D6F8BE6CFF}"/>
              </a:ext>
            </a:extLst>
          </p:cNvPr>
          <p:cNvSpPr>
            <a:spLocks noGrp="1" noChangeArrowheads="1"/>
          </p:cNvSpPr>
          <p:nvPr>
            <p:ph idx="1"/>
          </p:nvPr>
        </p:nvSpPr>
        <p:spPr>
          <a:xfrm>
            <a:off x="390525" y="958127"/>
            <a:ext cx="8124825" cy="3629847"/>
          </a:xfrm>
        </p:spPr>
        <p:txBody>
          <a:bodyPr/>
          <a:lstStyle/>
          <a:p>
            <a:pPr>
              <a:lnSpc>
                <a:spcPct val="100000"/>
              </a:lnSpc>
            </a:pPr>
            <a:r>
              <a:rPr lang="en-GB" altLang="de-DE" sz="1600" dirty="0">
                <a:ea typeface="ＭＳ Ｐゴシック" panose="020B0600070205080204" pitchFamily="34" charset="-128"/>
                <a:cs typeface="Arial" panose="020B0604020202020204" pitchFamily="34" charset="0"/>
              </a:rPr>
              <a:t>The global textile and clothing industry is facing immense criticism due to its enormous environmental pollution and socially unethical business practices. While demonstrating a slow adoption, brands, retailers and manufacturers are recognising the unsustainable nature of the industry. To get to grips with the topic, it thus needs an unbiased view on the industry</a:t>
            </a:r>
            <a:r>
              <a:rPr lang="en-US" altLang="de-DE" sz="1600" dirty="0">
                <a:ea typeface="ＭＳ Ｐゴシック" panose="020B0600070205080204" pitchFamily="34" charset="-128"/>
                <a:cs typeface="Arial" panose="020B0604020202020204" pitchFamily="34" charset="0"/>
              </a:rPr>
              <a:t>’s</a:t>
            </a:r>
            <a:r>
              <a:rPr lang="en-GB" altLang="de-DE" sz="1600" dirty="0">
                <a:ea typeface="ＭＳ Ｐゴシック" panose="020B0600070205080204" pitchFamily="34" charset="-128"/>
                <a:cs typeface="Arial" panose="020B0604020202020204" pitchFamily="34" charset="0"/>
              </a:rPr>
              <a:t> business profile. However, the plethora of information, ideas, suggestions, and strategies make it difficult to get a holistic idea of the sustainability challenges that the industry is facing and the necessary actions it should take. Despite the complexity of its topic, the lecture provides detailed insights.</a:t>
            </a:r>
          </a:p>
          <a:p>
            <a:pPr>
              <a:lnSpc>
                <a:spcPct val="100000"/>
              </a:lnSpc>
            </a:pPr>
            <a:r>
              <a:rPr lang="en-GB" altLang="de-DE" sz="1600" dirty="0">
                <a:ea typeface="ＭＳ Ｐゴシック" panose="020B0600070205080204" pitchFamily="34" charset="-128"/>
                <a:cs typeface="Arial" panose="020B0604020202020204" pitchFamily="34" charset="0"/>
              </a:rPr>
              <a:t>Moreover, the lecture acquaints students with the </a:t>
            </a:r>
            <a:r>
              <a:rPr lang="en-US" altLang="de-DE" sz="1600" dirty="0">
                <a:ea typeface="ＭＳ Ｐゴシック" panose="020B0600070205080204" pitchFamily="34" charset="-128"/>
                <a:cs typeface="Arial" panose="020B0604020202020204" pitchFamily="34" charset="0"/>
              </a:rPr>
              <a:t>triple bottom line concept</a:t>
            </a:r>
            <a:r>
              <a:rPr lang="en-GB" altLang="de-DE" sz="1600" dirty="0">
                <a:ea typeface="ＭＳ Ｐゴシック" panose="020B0600070205080204" pitchFamily="34" charset="-128"/>
                <a:cs typeface="Arial" panose="020B0604020202020204" pitchFamily="34" charset="0"/>
              </a:rPr>
              <a:t>, </a:t>
            </a:r>
            <a:r>
              <a:rPr lang="en-US" altLang="de-DE" sz="1600" dirty="0">
                <a:ea typeface="ＭＳ Ｐゴシック" panose="020B0600070205080204" pitchFamily="34" charset="-128"/>
                <a:cs typeface="Arial" panose="020B0604020202020204" pitchFamily="34" charset="0"/>
              </a:rPr>
              <a:t>a universal method for building economic, social and environmental resources while fostering sustainable livelihoods. </a:t>
            </a:r>
            <a:r>
              <a:rPr lang="en-GB" altLang="de-DE" sz="1600" dirty="0">
                <a:ea typeface="ＭＳ Ｐゴシック" panose="020B0600070205080204" pitchFamily="34" charset="-128"/>
                <a:cs typeface="Arial" panose="020B0604020202020204" pitchFamily="34" charset="0"/>
              </a:rPr>
              <a:t>So, while the environmental, social, and economic consequences associated with the textile and clothing supply chains are still serious, there are promising signs that a significant paradigm shift towards sustainability and a focus on the triple bottom line is gaining momentum. </a:t>
            </a:r>
          </a:p>
        </p:txBody>
      </p:sp>
      <p:sp>
        <p:nvSpPr>
          <p:cNvPr id="4" name="Fußzeilenplatzhalter 3">
            <a:extLst>
              <a:ext uri="{FF2B5EF4-FFF2-40B4-BE49-F238E27FC236}">
                <a16:creationId xmlns:a16="http://schemas.microsoft.com/office/drawing/2014/main" id="{866B9359-08B0-F58D-590A-4D6FAE7BD2A5}"/>
              </a:ext>
            </a:extLst>
          </p:cNvPr>
          <p:cNvSpPr>
            <a:spLocks noGrp="1"/>
          </p:cNvSpPr>
          <p:nvPr>
            <p:ph type="ftr" sz="quarter" idx="11"/>
          </p:nvPr>
        </p:nvSpPr>
        <p:spPr/>
        <p:txBody>
          <a:bodyPr/>
          <a:lstStyle/>
          <a:p>
            <a:pPr>
              <a:defRPr/>
            </a:pPr>
            <a:r>
              <a:rPr lang="en-US" altLang="de-DE"/>
              <a:t>Fashion DIET</a:t>
            </a:r>
            <a:endParaRPr lang="de-DE" altLang="de-DE"/>
          </a:p>
        </p:txBody>
      </p:sp>
      <p:sp>
        <p:nvSpPr>
          <p:cNvPr id="96260" name="Foliennummernplatzhalter 4">
            <a:extLst>
              <a:ext uri="{FF2B5EF4-FFF2-40B4-BE49-F238E27FC236}">
                <a16:creationId xmlns:a16="http://schemas.microsoft.com/office/drawing/2014/main" id="{4213DEEA-5208-B2E3-6B8C-044713DBA29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D56AAB8D-705B-6E45-98E6-6885A13E14D0}" type="slidenum">
              <a:rPr lang="de-DE" altLang="de-DE">
                <a:solidFill>
                  <a:srgbClr val="898989"/>
                </a:solidFill>
                <a:ea typeface="ＭＳ Ｐゴシック" panose="020B0600070205080204" pitchFamily="34" charset="-128"/>
              </a:rPr>
              <a:pPr/>
              <a:t>6</a:t>
            </a:fld>
            <a:endParaRPr lang="de-DE" altLang="de-DE">
              <a:solidFill>
                <a:srgbClr val="898989"/>
              </a:solidFill>
              <a:ea typeface="ＭＳ Ｐゴシック" panose="020B0600070205080204" pitchFamily="34" charset="-128"/>
            </a:endParaRPr>
          </a:p>
        </p:txBody>
      </p:sp>
    </p:spTree>
    <p:extLst>
      <p:ext uri="{BB962C8B-B14F-4D97-AF65-F5344CB8AC3E}">
        <p14:creationId xmlns:p14="http://schemas.microsoft.com/office/powerpoint/2010/main" val="354839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4BB3D9-BFA1-0B41-9372-1486EF64CCD2}"/>
              </a:ext>
            </a:extLst>
          </p:cNvPr>
          <p:cNvSpPr>
            <a:spLocks noGrp="1"/>
          </p:cNvSpPr>
          <p:nvPr>
            <p:ph type="title"/>
          </p:nvPr>
        </p:nvSpPr>
        <p:spPr>
          <a:xfrm>
            <a:off x="628650" y="101600"/>
            <a:ext cx="7886700" cy="993775"/>
          </a:xfrm>
        </p:spPr>
        <p:txBody>
          <a:bodyPr/>
          <a:lstStyle/>
          <a:p>
            <a:r>
              <a:rPr lang="en-GB" dirty="0"/>
              <a:t>2</a:t>
            </a:r>
            <a:r>
              <a:rPr lang="en-GB" baseline="30000" dirty="0"/>
              <a:t>nd</a:t>
            </a:r>
            <a:r>
              <a:rPr lang="en-GB" dirty="0"/>
              <a:t> Lecture</a:t>
            </a:r>
          </a:p>
        </p:txBody>
      </p:sp>
      <p:sp>
        <p:nvSpPr>
          <p:cNvPr id="3" name="Inhaltsplatzhalter 2">
            <a:extLst>
              <a:ext uri="{FF2B5EF4-FFF2-40B4-BE49-F238E27FC236}">
                <a16:creationId xmlns:a16="http://schemas.microsoft.com/office/drawing/2014/main" id="{7671CF24-3B28-2233-7303-BEE505F0A309}"/>
              </a:ext>
            </a:extLst>
          </p:cNvPr>
          <p:cNvSpPr>
            <a:spLocks noGrp="1"/>
          </p:cNvSpPr>
          <p:nvPr>
            <p:ph idx="1"/>
          </p:nvPr>
        </p:nvSpPr>
        <p:spPr>
          <a:xfrm>
            <a:off x="592840" y="903859"/>
            <a:ext cx="7543750" cy="3262312"/>
          </a:xfrm>
        </p:spPr>
        <p:txBody>
          <a:bodyPr/>
          <a:lstStyle/>
          <a:p>
            <a:r>
              <a:rPr lang="en-GB" sz="1600" dirty="0">
                <a:ea typeface="ＭＳ Ｐゴシック" panose="020B0600070205080204" pitchFamily="34" charset="-128"/>
                <a:cs typeface="Arial" panose="020B0604020202020204" pitchFamily="34" charset="0"/>
              </a:rPr>
              <a:t>Lecture outlining “Education for Sustainable Development (ESD) as a Guiding Principle in the Context of Fashion and Textiles”.</a:t>
            </a:r>
            <a:endParaRPr lang="en-GB" altLang="de-DE" sz="1600" dirty="0">
              <a:ea typeface="ＭＳ Ｐゴシック" panose="020B0600070205080204" pitchFamily="34" charset="-128"/>
              <a:cs typeface="Arial" panose="020B0604020202020204" pitchFamily="34" charset="0"/>
            </a:endParaRPr>
          </a:p>
          <a:p>
            <a:r>
              <a:rPr lang="en-GB" sz="1600" dirty="0">
                <a:latin typeface="Calibri" panose="020F0502020204030204" pitchFamily="34" charset="0"/>
                <a:ea typeface="Times New Roman" panose="02020603050405020304" pitchFamily="18" charset="0"/>
              </a:rPr>
              <a:t>The </a:t>
            </a:r>
            <a:r>
              <a:rPr lang="en-GB" sz="1600" dirty="0">
                <a:effectLst/>
                <a:latin typeface="Calibri" panose="020F0502020204030204" pitchFamily="34" charset="0"/>
                <a:ea typeface="Times New Roman" panose="02020603050405020304" pitchFamily="18" charset="0"/>
              </a:rPr>
              <a:t>teaching unit provides a holistic and transformative view on ESD as a guiding principle in the context of fashion and textiles.</a:t>
            </a:r>
          </a:p>
          <a:p>
            <a:r>
              <a:rPr lang="en-GB" sz="1600" dirty="0">
                <a:latin typeface="Calibri" panose="020F0502020204030204" pitchFamily="34" charset="0"/>
                <a:ea typeface="Times New Roman" panose="02020603050405020304" pitchFamily="18" charset="0"/>
              </a:rPr>
              <a:t>Students will learn to </a:t>
            </a:r>
            <a:r>
              <a:rPr lang="en-US" sz="1600" dirty="0">
                <a:latin typeface="Calibri" panose="020F0502020204030204" pitchFamily="34" charset="0"/>
                <a:ea typeface="Times New Roman" panose="02020603050405020304" pitchFamily="18" charset="0"/>
              </a:rPr>
              <a:t>e</a:t>
            </a:r>
            <a:r>
              <a:rPr lang="en-US" sz="1600" dirty="0"/>
              <a:t>xplain the meaning of ESD and design competence with its sub-competences.</a:t>
            </a:r>
          </a:p>
          <a:p>
            <a:endParaRPr lang="de-DE" sz="1600" dirty="0">
              <a:effectLst/>
              <a:latin typeface="Times New Roman" panose="02020603050405020304" pitchFamily="18" charset="0"/>
              <a:ea typeface="Times New Roman" panose="02020603050405020304" pitchFamily="18" charset="0"/>
            </a:endParaRPr>
          </a:p>
          <a:p>
            <a:endParaRPr lang="en-GB" sz="2000" dirty="0"/>
          </a:p>
        </p:txBody>
      </p:sp>
      <p:sp>
        <p:nvSpPr>
          <p:cNvPr id="4" name="Fußzeilenplatzhalter 3">
            <a:extLst>
              <a:ext uri="{FF2B5EF4-FFF2-40B4-BE49-F238E27FC236}">
                <a16:creationId xmlns:a16="http://schemas.microsoft.com/office/drawing/2014/main" id="{DCED07B3-8AA3-D9F3-FBC2-7840621B7E4D}"/>
              </a:ext>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a:ext uri="{FF2B5EF4-FFF2-40B4-BE49-F238E27FC236}">
                <a16:creationId xmlns:a16="http://schemas.microsoft.com/office/drawing/2014/main" id="{B50E9A4D-E6A7-9313-0AF8-B2A7D00A6A88}"/>
              </a:ext>
            </a:extLst>
          </p:cNvPr>
          <p:cNvSpPr>
            <a:spLocks noGrp="1"/>
          </p:cNvSpPr>
          <p:nvPr>
            <p:ph type="sldNum" sz="quarter" idx="12"/>
          </p:nvPr>
        </p:nvSpPr>
        <p:spPr/>
        <p:txBody>
          <a:bodyPr/>
          <a:lstStyle/>
          <a:p>
            <a:pPr>
              <a:defRPr/>
            </a:pPr>
            <a:fld id="{4D0F6B73-5147-FC40-8374-9DD4EA2EE955}" type="slidenum">
              <a:rPr lang="de-DE" altLang="de-DE" smtClean="0"/>
              <a:pPr>
                <a:defRPr/>
              </a:pPr>
              <a:t>7</a:t>
            </a:fld>
            <a:endParaRPr lang="de-DE" altLang="de-DE"/>
          </a:p>
        </p:txBody>
      </p:sp>
      <p:pic>
        <p:nvPicPr>
          <p:cNvPr id="8" name="Picture 2">
            <a:extLst>
              <a:ext uri="{FF2B5EF4-FFF2-40B4-BE49-F238E27FC236}">
                <a16:creationId xmlns:a16="http://schemas.microsoft.com/office/drawing/2014/main" id="{38A053F8-AF79-F8C3-289D-6FE3023FCB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2656373"/>
            <a:ext cx="4689668" cy="21476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AutoShape 5">
            <a:extLst>
              <a:ext uri="{FF2B5EF4-FFF2-40B4-BE49-F238E27FC236}">
                <a16:creationId xmlns:a16="http://schemas.microsoft.com/office/drawing/2014/main" id="{B2B2E2F6-6ADA-46DA-5752-5385FF198C2F}"/>
              </a:ext>
            </a:extLst>
          </p:cNvPr>
          <p:cNvSpPr>
            <a:spLocks noChangeArrowheads="1"/>
          </p:cNvSpPr>
          <p:nvPr/>
        </p:nvSpPr>
        <p:spPr bwMode="auto">
          <a:xfrm rot="-5400000">
            <a:off x="1194514" y="3537700"/>
            <a:ext cx="2147623" cy="289193"/>
          </a:xfrm>
          <a:prstGeom prst="homePlate">
            <a:avLst>
              <a:gd name="adj" fmla="val 50006"/>
            </a:avLst>
          </a:prstGeom>
          <a:solidFill>
            <a:srgbClr val="4472C4"/>
          </a:solidFill>
          <a:ln w="19080" cap="sq">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lnSpc>
                <a:spcPct val="90000"/>
              </a:lnSpc>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100">
                <a:solidFill>
                  <a:srgbClr val="000000"/>
                </a:solidFill>
                <a:latin typeface="Calibri" panose="020F0502020204030204" pitchFamily="34" charset="0"/>
                <a:ea typeface="ＭＳ Ｐゴシック" panose="020B0600070205080204" pitchFamily="34" charset="-128"/>
              </a:defRPr>
            </a:lvl1pPr>
            <a:lvl2pPr>
              <a:lnSpc>
                <a:spcPct val="90000"/>
              </a:lnSpc>
              <a:spcBef>
                <a:spcPts val="37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ＭＳ Ｐゴシック" panose="020B0600070205080204" pitchFamily="34" charset="-128"/>
              </a:defRPr>
            </a:lvl2pPr>
            <a:lvl3pPr>
              <a:lnSpc>
                <a:spcPct val="90000"/>
              </a:lnSpc>
              <a:spcBef>
                <a:spcPts val="37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500">
                <a:solidFill>
                  <a:srgbClr val="000000"/>
                </a:solidFill>
                <a:latin typeface="Calibri" panose="020F0502020204030204" pitchFamily="34" charset="0"/>
                <a:ea typeface="ＭＳ Ｐゴシック" panose="020B0600070205080204" pitchFamily="34" charset="-128"/>
              </a:defRPr>
            </a:lvl3pPr>
            <a:lvl4pPr>
              <a:lnSpc>
                <a:spcPct val="90000"/>
              </a:lnSpc>
              <a:spcBef>
                <a:spcPts val="37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300">
                <a:solidFill>
                  <a:srgbClr val="000000"/>
                </a:solidFill>
                <a:latin typeface="Calibri" panose="020F0502020204030204" pitchFamily="34" charset="0"/>
                <a:ea typeface="ＭＳ Ｐゴシック" panose="020B0600070205080204" pitchFamily="34" charset="-128"/>
              </a:defRPr>
            </a:lvl4pPr>
            <a:lvl5pPr>
              <a:lnSpc>
                <a:spcPct val="90000"/>
              </a:lnSpc>
              <a:spcBef>
                <a:spcPts val="37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300">
                <a:solidFill>
                  <a:srgbClr val="000000"/>
                </a:solidFill>
                <a:latin typeface="Calibri" panose="020F0502020204030204" pitchFamily="34" charset="0"/>
                <a:ea typeface="ＭＳ Ｐゴシック" panose="020B0600070205080204" pitchFamily="34" charset="-128"/>
              </a:defRPr>
            </a:lvl5pPr>
            <a:lvl6pPr marL="2514600" indent="-228600" defTabSz="449263" eaLnBrk="0" fontAlgn="base" hangingPunct="0">
              <a:lnSpc>
                <a:spcPct val="90000"/>
              </a:lnSpc>
              <a:spcBef>
                <a:spcPts val="375"/>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300">
                <a:solidFill>
                  <a:srgbClr val="000000"/>
                </a:solidFill>
                <a:latin typeface="Calibri" panose="020F0502020204030204" pitchFamily="34" charset="0"/>
                <a:ea typeface="ＭＳ Ｐゴシック" panose="020B0600070205080204" pitchFamily="34" charset="-128"/>
              </a:defRPr>
            </a:lvl6pPr>
            <a:lvl7pPr marL="2971800" indent="-228600" defTabSz="449263" eaLnBrk="0" fontAlgn="base" hangingPunct="0">
              <a:lnSpc>
                <a:spcPct val="90000"/>
              </a:lnSpc>
              <a:spcBef>
                <a:spcPts val="375"/>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300">
                <a:solidFill>
                  <a:srgbClr val="000000"/>
                </a:solidFill>
                <a:latin typeface="Calibri" panose="020F0502020204030204" pitchFamily="34" charset="0"/>
                <a:ea typeface="ＭＳ Ｐゴシック" panose="020B0600070205080204" pitchFamily="34" charset="-128"/>
              </a:defRPr>
            </a:lvl7pPr>
            <a:lvl8pPr marL="3429000" indent="-228600" defTabSz="449263" eaLnBrk="0" fontAlgn="base" hangingPunct="0">
              <a:lnSpc>
                <a:spcPct val="90000"/>
              </a:lnSpc>
              <a:spcBef>
                <a:spcPts val="375"/>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300">
                <a:solidFill>
                  <a:srgbClr val="000000"/>
                </a:solidFill>
                <a:latin typeface="Calibri" panose="020F0502020204030204" pitchFamily="34" charset="0"/>
                <a:ea typeface="ＭＳ Ｐゴシック" panose="020B0600070205080204" pitchFamily="34" charset="-128"/>
              </a:defRPr>
            </a:lvl8pPr>
            <a:lvl9pPr marL="3886200" indent="-228600" defTabSz="449263" eaLnBrk="0" fontAlgn="base" hangingPunct="0">
              <a:lnSpc>
                <a:spcPct val="90000"/>
              </a:lnSpc>
              <a:spcBef>
                <a:spcPts val="375"/>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300">
                <a:solidFill>
                  <a:srgbClr val="000000"/>
                </a:solidFill>
                <a:latin typeface="Calibri" panose="020F0502020204030204" pitchFamily="34" charset="0"/>
                <a:ea typeface="ＭＳ Ｐゴシック" panose="020B0600070205080204" pitchFamily="34" charset="-128"/>
              </a:defRPr>
            </a:lvl9pPr>
          </a:lstStyle>
          <a:p>
            <a:pPr algn="ctr">
              <a:lnSpc>
                <a:spcPct val="100000"/>
              </a:lnSpc>
              <a:spcBef>
                <a:spcPct val="0"/>
              </a:spcBef>
              <a:buClrTx/>
              <a:buFontTx/>
              <a:buNone/>
            </a:pPr>
            <a:r>
              <a:rPr lang="de-DE" altLang="de-DE" sz="1800" dirty="0">
                <a:solidFill>
                  <a:srgbClr val="FFFFFF"/>
                </a:solidFill>
              </a:rPr>
              <a:t>ESD</a:t>
            </a:r>
          </a:p>
        </p:txBody>
      </p:sp>
      <p:sp>
        <p:nvSpPr>
          <p:cNvPr id="6" name="Rechteck 1">
            <a:extLst>
              <a:ext uri="{FF2B5EF4-FFF2-40B4-BE49-F238E27FC236}">
                <a16:creationId xmlns:a16="http://schemas.microsoft.com/office/drawing/2014/main" id="{02584CA8-CE37-00F2-591A-21851D86B919}"/>
              </a:ext>
            </a:extLst>
          </p:cNvPr>
          <p:cNvSpPr>
            <a:spLocks noChangeArrowheads="1"/>
          </p:cNvSpPr>
          <p:nvPr/>
        </p:nvSpPr>
        <p:spPr bwMode="auto">
          <a:xfrm>
            <a:off x="7326111" y="4370930"/>
            <a:ext cx="162095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de-DE" altLang="de-DE" sz="1000" dirty="0"/>
              <a:t>CC BY-SA Grundmeier</a:t>
            </a:r>
          </a:p>
        </p:txBody>
      </p:sp>
    </p:spTree>
    <p:extLst>
      <p:ext uri="{BB962C8B-B14F-4D97-AF65-F5344CB8AC3E}">
        <p14:creationId xmlns:p14="http://schemas.microsoft.com/office/powerpoint/2010/main" val="1754480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BF4EF0-54B7-7B5C-8CB0-990F14EBF13A}"/>
              </a:ext>
            </a:extLst>
          </p:cNvPr>
          <p:cNvSpPr>
            <a:spLocks noGrp="1"/>
          </p:cNvSpPr>
          <p:nvPr>
            <p:ph type="title"/>
          </p:nvPr>
        </p:nvSpPr>
        <p:spPr/>
        <p:txBody>
          <a:bodyPr/>
          <a:lstStyle/>
          <a:p>
            <a:r>
              <a:rPr lang="en-GB" dirty="0"/>
              <a:t>Reflections on 2</a:t>
            </a:r>
            <a:r>
              <a:rPr lang="en-GB" baseline="30000" dirty="0"/>
              <a:t>nd</a:t>
            </a:r>
            <a:r>
              <a:rPr lang="en-GB" dirty="0"/>
              <a:t> Lecture</a:t>
            </a:r>
          </a:p>
        </p:txBody>
      </p:sp>
      <p:sp>
        <p:nvSpPr>
          <p:cNvPr id="3" name="Inhaltsplatzhalter 2">
            <a:extLst>
              <a:ext uri="{FF2B5EF4-FFF2-40B4-BE49-F238E27FC236}">
                <a16:creationId xmlns:a16="http://schemas.microsoft.com/office/drawing/2014/main" id="{7A30C553-1563-2354-1EC9-8BA6F112BB2A}"/>
              </a:ext>
            </a:extLst>
          </p:cNvPr>
          <p:cNvSpPr>
            <a:spLocks noGrp="1"/>
          </p:cNvSpPr>
          <p:nvPr>
            <p:ph idx="1"/>
          </p:nvPr>
        </p:nvSpPr>
        <p:spPr>
          <a:xfrm>
            <a:off x="628650" y="1370013"/>
            <a:ext cx="7886700" cy="2353865"/>
          </a:xfrm>
        </p:spPr>
        <p:txBody>
          <a:bodyPr/>
          <a:lstStyle/>
          <a:p>
            <a:r>
              <a:rPr lang="en-GB" sz="1800" dirty="0">
                <a:effectLst/>
                <a:latin typeface="Calibri" panose="020F0502020204030204" pitchFamily="34" charset="0"/>
                <a:ea typeface="Times New Roman" panose="02020603050405020304" pitchFamily="18" charset="0"/>
              </a:rPr>
              <a:t>The holistic and transformative view on ESD as a guiding principle in the context of fashion and textiles is also part of the UNESCO Roadmap 2030 for ESD and the National Action Plan on ESD</a:t>
            </a:r>
            <a:r>
              <a:rPr lang="en-GB" sz="1800" dirty="0"/>
              <a:t>.</a:t>
            </a:r>
          </a:p>
          <a:p>
            <a:r>
              <a:rPr lang="en-GB" sz="1800" dirty="0"/>
              <a:t>Within this political framework, the lecture particularly encourages a reflection on the question “</a:t>
            </a:r>
            <a:r>
              <a:rPr lang="en-US" altLang="de-DE" sz="1800" dirty="0"/>
              <a:t>How can ESD contribute to transform the linear model of the textile chain into a circular model?” as circular economy is a serious political mission of the European Green Deal and the EU Action Plan behind it.</a:t>
            </a:r>
          </a:p>
          <a:p>
            <a:r>
              <a:rPr lang="en-US" altLang="de-DE" sz="1800" dirty="0"/>
              <a:t>In order to accept ESD as a guiding principle, it is crucial that students know the global impact of their fashion/clothing consumption.</a:t>
            </a:r>
          </a:p>
          <a:p>
            <a:r>
              <a:rPr lang="en-US" sz="1800" dirty="0"/>
              <a:t>Methods with a higher degree of guidance by the educators tend to have a more valid claim of effectiveness for implementing ESD (</a:t>
            </a:r>
            <a:r>
              <a:rPr lang="en-US" sz="1800" dirty="0" err="1"/>
              <a:t>Riess</a:t>
            </a:r>
            <a:r>
              <a:rPr lang="en-US" sz="1800" dirty="0"/>
              <a:t> et al., 2022). </a:t>
            </a:r>
            <a:endParaRPr lang="de-CH" sz="1800" dirty="0"/>
          </a:p>
          <a:p>
            <a:endParaRPr lang="en-US" altLang="de-DE" sz="1800" dirty="0"/>
          </a:p>
          <a:p>
            <a:endParaRPr lang="en-GB" sz="1800" dirty="0"/>
          </a:p>
        </p:txBody>
      </p:sp>
      <p:sp>
        <p:nvSpPr>
          <p:cNvPr id="4" name="Fußzeilenplatzhalter 3">
            <a:extLst>
              <a:ext uri="{FF2B5EF4-FFF2-40B4-BE49-F238E27FC236}">
                <a16:creationId xmlns:a16="http://schemas.microsoft.com/office/drawing/2014/main" id="{8E95AA34-B38B-74E5-1AAE-94541CAAD8E6}"/>
              </a:ext>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a:ext uri="{FF2B5EF4-FFF2-40B4-BE49-F238E27FC236}">
                <a16:creationId xmlns:a16="http://schemas.microsoft.com/office/drawing/2014/main" id="{6050E544-AC53-3D93-459B-349B68FD16BB}"/>
              </a:ext>
            </a:extLst>
          </p:cNvPr>
          <p:cNvSpPr>
            <a:spLocks noGrp="1"/>
          </p:cNvSpPr>
          <p:nvPr>
            <p:ph type="sldNum" sz="quarter" idx="12"/>
          </p:nvPr>
        </p:nvSpPr>
        <p:spPr/>
        <p:txBody>
          <a:bodyPr/>
          <a:lstStyle/>
          <a:p>
            <a:pPr>
              <a:defRPr/>
            </a:pPr>
            <a:fld id="{4D0F6B73-5147-FC40-8374-9DD4EA2EE955}" type="slidenum">
              <a:rPr lang="de-DE" altLang="de-DE" smtClean="0"/>
              <a:pPr>
                <a:defRPr/>
              </a:pPr>
              <a:t>8</a:t>
            </a:fld>
            <a:endParaRPr lang="de-DE" altLang="de-DE"/>
          </a:p>
        </p:txBody>
      </p:sp>
    </p:spTree>
    <p:extLst>
      <p:ext uri="{BB962C8B-B14F-4D97-AF65-F5344CB8AC3E}">
        <p14:creationId xmlns:p14="http://schemas.microsoft.com/office/powerpoint/2010/main" val="1053745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97B435-333B-52C9-28C0-898BD1B89E33}"/>
              </a:ext>
            </a:extLst>
          </p:cNvPr>
          <p:cNvSpPr>
            <a:spLocks noGrp="1"/>
          </p:cNvSpPr>
          <p:nvPr>
            <p:ph type="title"/>
          </p:nvPr>
        </p:nvSpPr>
        <p:spPr/>
        <p:txBody>
          <a:bodyPr/>
          <a:lstStyle/>
          <a:p>
            <a:r>
              <a:rPr lang="en-GB" dirty="0"/>
              <a:t>3</a:t>
            </a:r>
            <a:r>
              <a:rPr lang="en-GB" baseline="30000" dirty="0"/>
              <a:t>rd</a:t>
            </a:r>
            <a:r>
              <a:rPr lang="en-GB" dirty="0"/>
              <a:t> Lecture	</a:t>
            </a:r>
          </a:p>
        </p:txBody>
      </p:sp>
      <p:sp>
        <p:nvSpPr>
          <p:cNvPr id="3" name="Inhaltsplatzhalter 2">
            <a:extLst>
              <a:ext uri="{FF2B5EF4-FFF2-40B4-BE49-F238E27FC236}">
                <a16:creationId xmlns:a16="http://schemas.microsoft.com/office/drawing/2014/main" id="{C7F940BB-8AEB-8F27-733E-87B86F908B3E}"/>
              </a:ext>
            </a:extLst>
          </p:cNvPr>
          <p:cNvSpPr>
            <a:spLocks noGrp="1"/>
          </p:cNvSpPr>
          <p:nvPr>
            <p:ph idx="1"/>
          </p:nvPr>
        </p:nvSpPr>
        <p:spPr>
          <a:xfrm>
            <a:off x="647464" y="1212489"/>
            <a:ext cx="4687148" cy="3403600"/>
          </a:xfrm>
        </p:spPr>
        <p:txBody>
          <a:bodyPr/>
          <a:lstStyle/>
          <a:p>
            <a:r>
              <a:rPr lang="en-GB" sz="1600" dirty="0">
                <a:effectLst/>
                <a:latin typeface="Calibri" panose="020F0502020204030204" pitchFamily="34" charset="0"/>
                <a:ea typeface="Times New Roman" panose="02020603050405020304" pitchFamily="18" charset="0"/>
              </a:rPr>
              <a:t>Lecture three outlines the didactic concept of “Research-Based Learning in the Context of Textile Education”.</a:t>
            </a:r>
          </a:p>
          <a:p>
            <a:r>
              <a:rPr lang="en-GB" sz="1600" dirty="0">
                <a:latin typeface="Calibri" panose="020F0502020204030204" pitchFamily="34" charset="0"/>
                <a:ea typeface="Times New Roman" panose="02020603050405020304" pitchFamily="18" charset="0"/>
              </a:rPr>
              <a:t>Research-based learning is </a:t>
            </a:r>
            <a:r>
              <a:rPr lang="en-GB" sz="1600" dirty="0">
                <a:effectLst/>
                <a:latin typeface="Calibri" panose="020F0502020204030204" pitchFamily="34" charset="0"/>
                <a:ea typeface="Times New Roman" panose="02020603050405020304" pitchFamily="18" charset="0"/>
              </a:rPr>
              <a:t>an active teaching and learning strategy, aiming to support the development of the students’ critical-research and science-oriented basic attitude. </a:t>
            </a:r>
          </a:p>
          <a:p>
            <a:r>
              <a:rPr lang="en-GB" sz="1600" dirty="0">
                <a:effectLst/>
                <a:latin typeface="Calibri" panose="020F0502020204030204" pitchFamily="34" charset="0"/>
                <a:ea typeface="Times New Roman" panose="02020603050405020304" pitchFamily="18" charset="0"/>
              </a:rPr>
              <a:t>Based on the current state of science, a reflexive-analytical attitude towards the teaching-learning process might be a target-oriented approach to implement ESD. </a:t>
            </a:r>
          </a:p>
          <a:p>
            <a:r>
              <a:rPr lang="en-GB" sz="1600" dirty="0">
                <a:latin typeface="Calibri" panose="020F0502020204030204" pitchFamily="34" charset="0"/>
              </a:rPr>
              <a:t>Students will learn to link their</a:t>
            </a:r>
            <a:r>
              <a:rPr lang="en-GB" sz="1600" b="0" i="0" u="none" strike="noStrike" cap="none" dirty="0">
                <a:solidFill>
                  <a:schemeClr val="dk1"/>
                </a:solidFill>
                <a:latin typeface="Calibri"/>
                <a:ea typeface="Calibri"/>
                <a:cs typeface="Calibri"/>
                <a:sym typeface="Calibri"/>
              </a:rPr>
              <a:t> knowledge of the textile and clothing industry and the textile value chain to research-based learning as a didactical and methodical concept.</a:t>
            </a:r>
          </a:p>
          <a:p>
            <a:endParaRPr lang="en-GB" sz="1600" dirty="0"/>
          </a:p>
        </p:txBody>
      </p:sp>
      <p:sp>
        <p:nvSpPr>
          <p:cNvPr id="4" name="Fußzeilenplatzhalter 3">
            <a:extLst>
              <a:ext uri="{FF2B5EF4-FFF2-40B4-BE49-F238E27FC236}">
                <a16:creationId xmlns:a16="http://schemas.microsoft.com/office/drawing/2014/main" id="{B2FEEEC7-78DB-D76A-575F-78D6BE9DC4A3}"/>
              </a:ext>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a:ext uri="{FF2B5EF4-FFF2-40B4-BE49-F238E27FC236}">
                <a16:creationId xmlns:a16="http://schemas.microsoft.com/office/drawing/2014/main" id="{C4717409-931D-5CED-E7B4-2B4219F5C336}"/>
              </a:ext>
            </a:extLst>
          </p:cNvPr>
          <p:cNvSpPr>
            <a:spLocks noGrp="1"/>
          </p:cNvSpPr>
          <p:nvPr>
            <p:ph type="sldNum" sz="quarter" idx="12"/>
          </p:nvPr>
        </p:nvSpPr>
        <p:spPr/>
        <p:txBody>
          <a:bodyPr/>
          <a:lstStyle/>
          <a:p>
            <a:pPr>
              <a:defRPr/>
            </a:pPr>
            <a:fld id="{4D0F6B73-5147-FC40-8374-9DD4EA2EE955}" type="slidenum">
              <a:rPr lang="de-DE" altLang="de-DE" smtClean="0"/>
              <a:pPr>
                <a:defRPr/>
              </a:pPr>
              <a:t>9</a:t>
            </a:fld>
            <a:endParaRPr lang="de-DE" altLang="de-DE"/>
          </a:p>
        </p:txBody>
      </p:sp>
      <p:grpSp>
        <p:nvGrpSpPr>
          <p:cNvPr id="10" name="Google Shape;199;p10">
            <a:extLst>
              <a:ext uri="{FF2B5EF4-FFF2-40B4-BE49-F238E27FC236}">
                <a16:creationId xmlns:a16="http://schemas.microsoft.com/office/drawing/2014/main" id="{CAB5617D-BE17-F981-7CEB-296416238985}"/>
              </a:ext>
            </a:extLst>
          </p:cNvPr>
          <p:cNvGrpSpPr/>
          <p:nvPr/>
        </p:nvGrpSpPr>
        <p:grpSpPr>
          <a:xfrm>
            <a:off x="5358348" y="1023783"/>
            <a:ext cx="3630077" cy="3847615"/>
            <a:chOff x="744541" y="-141324"/>
            <a:chExt cx="3630077" cy="3847615"/>
          </a:xfrm>
        </p:grpSpPr>
        <p:sp>
          <p:nvSpPr>
            <p:cNvPr id="11" name="Google Shape;200;p10">
              <a:extLst>
                <a:ext uri="{FF2B5EF4-FFF2-40B4-BE49-F238E27FC236}">
                  <a16:creationId xmlns:a16="http://schemas.microsoft.com/office/drawing/2014/main" id="{7589550F-C763-BC86-7801-26FDAB3B29E8}"/>
                </a:ext>
              </a:extLst>
            </p:cNvPr>
            <p:cNvSpPr/>
            <p:nvPr/>
          </p:nvSpPr>
          <p:spPr>
            <a:xfrm>
              <a:off x="2023421" y="1555372"/>
              <a:ext cx="2045031" cy="1901011"/>
            </a:xfrm>
            <a:custGeom>
              <a:avLst/>
              <a:gdLst/>
              <a:ahLst/>
              <a:cxnLst/>
              <a:rect l="l" t="t" r="r" b="b"/>
              <a:pathLst>
                <a:path w="120000" h="120000" extrusionOk="0">
                  <a:moveTo>
                    <a:pt x="85620" y="19133"/>
                  </a:moveTo>
                  <a:lnTo>
                    <a:pt x="93967" y="10896"/>
                  </a:lnTo>
                  <a:lnTo>
                    <a:pt x="101732" y="17298"/>
                  </a:lnTo>
                  <a:lnTo>
                    <a:pt x="96506" y="28109"/>
                  </a:lnTo>
                  <a:lnTo>
                    <a:pt x="96506" y="28109"/>
                  </a:lnTo>
                  <a:cubicBezTo>
                    <a:pt x="100915" y="32983"/>
                    <a:pt x="104267" y="38688"/>
                    <a:pt x="106357" y="44877"/>
                  </a:cubicBezTo>
                  <a:lnTo>
                    <a:pt x="117683" y="44680"/>
                  </a:lnTo>
                  <a:lnTo>
                    <a:pt x="119405" y="54279"/>
                  </a:lnTo>
                  <a:lnTo>
                    <a:pt x="108825" y="58630"/>
                  </a:lnTo>
                  <a:lnTo>
                    <a:pt x="108825" y="58630"/>
                  </a:lnTo>
                  <a:cubicBezTo>
                    <a:pt x="109015" y="65148"/>
                    <a:pt x="107850" y="71636"/>
                    <a:pt x="105404" y="77697"/>
                  </a:cubicBezTo>
                  <a:lnTo>
                    <a:pt x="113783" y="85897"/>
                  </a:lnTo>
                  <a:lnTo>
                    <a:pt x="108778" y="94415"/>
                  </a:lnTo>
                  <a:lnTo>
                    <a:pt x="98298" y="89792"/>
                  </a:lnTo>
                  <a:lnTo>
                    <a:pt x="98298" y="89792"/>
                  </a:lnTo>
                  <a:cubicBezTo>
                    <a:pt x="94180" y="94905"/>
                    <a:pt x="89044" y="99139"/>
                    <a:pt x="83205" y="102237"/>
                  </a:cubicBezTo>
                  <a:lnTo>
                    <a:pt x="84859" y="114292"/>
                  </a:lnTo>
                  <a:lnTo>
                    <a:pt x="75237" y="117733"/>
                  </a:lnTo>
                  <a:lnTo>
                    <a:pt x="69851" y="107014"/>
                  </a:lnTo>
                  <a:cubicBezTo>
                    <a:pt x="63352" y="108329"/>
                    <a:pt x="56648" y="108329"/>
                    <a:pt x="50149" y="107014"/>
                  </a:cubicBezTo>
                  <a:lnTo>
                    <a:pt x="44763" y="117733"/>
                  </a:lnTo>
                  <a:lnTo>
                    <a:pt x="35141" y="114292"/>
                  </a:lnTo>
                  <a:lnTo>
                    <a:pt x="36795" y="102237"/>
                  </a:lnTo>
                  <a:cubicBezTo>
                    <a:pt x="30956" y="99139"/>
                    <a:pt x="25820" y="94905"/>
                    <a:pt x="21702" y="89792"/>
                  </a:cubicBezTo>
                  <a:lnTo>
                    <a:pt x="11222" y="94415"/>
                  </a:lnTo>
                  <a:lnTo>
                    <a:pt x="6217" y="85897"/>
                  </a:lnTo>
                  <a:lnTo>
                    <a:pt x="14596" y="77697"/>
                  </a:lnTo>
                  <a:lnTo>
                    <a:pt x="14596" y="77697"/>
                  </a:lnTo>
                  <a:cubicBezTo>
                    <a:pt x="12150" y="71636"/>
                    <a:pt x="10985" y="65148"/>
                    <a:pt x="11175" y="58630"/>
                  </a:cubicBezTo>
                  <a:lnTo>
                    <a:pt x="595" y="54279"/>
                  </a:lnTo>
                  <a:lnTo>
                    <a:pt x="2317" y="44680"/>
                  </a:lnTo>
                  <a:lnTo>
                    <a:pt x="13643" y="44877"/>
                  </a:lnTo>
                  <a:cubicBezTo>
                    <a:pt x="15733" y="38688"/>
                    <a:pt x="19085" y="32983"/>
                    <a:pt x="23494" y="28109"/>
                  </a:cubicBezTo>
                  <a:lnTo>
                    <a:pt x="18268" y="17298"/>
                  </a:lnTo>
                  <a:lnTo>
                    <a:pt x="26033" y="10896"/>
                  </a:lnTo>
                  <a:lnTo>
                    <a:pt x="34380" y="19133"/>
                  </a:lnTo>
                  <a:cubicBezTo>
                    <a:pt x="40030" y="15712"/>
                    <a:pt x="46329" y="13459"/>
                    <a:pt x="52894" y="12511"/>
                  </a:cubicBezTo>
                  <a:lnTo>
                    <a:pt x="54861" y="511"/>
                  </a:lnTo>
                  <a:lnTo>
                    <a:pt x="65139" y="511"/>
                  </a:lnTo>
                  <a:lnTo>
                    <a:pt x="67106" y="12511"/>
                  </a:lnTo>
                  <a:lnTo>
                    <a:pt x="67106" y="12511"/>
                  </a:lnTo>
                  <a:cubicBezTo>
                    <a:pt x="73671" y="13459"/>
                    <a:pt x="79970" y="15712"/>
                    <a:pt x="85620" y="19133"/>
                  </a:cubicBezTo>
                  <a:close/>
                </a:path>
              </a:pathLst>
            </a:cu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1;p10">
              <a:extLst>
                <a:ext uri="{FF2B5EF4-FFF2-40B4-BE49-F238E27FC236}">
                  <a16:creationId xmlns:a16="http://schemas.microsoft.com/office/drawing/2014/main" id="{1DF4B3DB-F009-4624-9CEE-9B4FE588116F}"/>
                </a:ext>
              </a:extLst>
            </p:cNvPr>
            <p:cNvSpPr txBox="1"/>
            <p:nvPr/>
          </p:nvSpPr>
          <p:spPr>
            <a:xfrm>
              <a:off x="2423799" y="2000675"/>
              <a:ext cx="1244275" cy="977159"/>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chemeClr val="lt1"/>
                </a:buClr>
                <a:buSzPts val="1400"/>
                <a:buFont typeface="Verdana"/>
                <a:buNone/>
              </a:pPr>
              <a:r>
                <a:rPr lang="de-DE" sz="1100" b="0" i="0" u="none" strike="noStrike" cap="none" dirty="0">
                  <a:solidFill>
                    <a:schemeClr val="lt1"/>
                  </a:solidFill>
                  <a:latin typeface="Verdana"/>
                  <a:ea typeface="Verdana"/>
                  <a:cs typeface="Verdana"/>
                  <a:sym typeface="Verdana"/>
                </a:rPr>
                <a:t>Professional &amp; Interdisciplinary Competences</a:t>
              </a:r>
              <a:endParaRPr sz="1400" dirty="0"/>
            </a:p>
          </p:txBody>
        </p:sp>
        <p:sp>
          <p:nvSpPr>
            <p:cNvPr id="13" name="Google Shape;202;p10">
              <a:extLst>
                <a:ext uri="{FF2B5EF4-FFF2-40B4-BE49-F238E27FC236}">
                  <a16:creationId xmlns:a16="http://schemas.microsoft.com/office/drawing/2014/main" id="{C82A45FC-B421-B904-D9A5-B776BBC84240}"/>
                </a:ext>
              </a:extLst>
            </p:cNvPr>
            <p:cNvSpPr/>
            <p:nvPr/>
          </p:nvSpPr>
          <p:spPr>
            <a:xfrm>
              <a:off x="841939" y="1074354"/>
              <a:ext cx="1677452" cy="1445929"/>
            </a:xfrm>
            <a:custGeom>
              <a:avLst/>
              <a:gdLst/>
              <a:ahLst/>
              <a:cxnLst/>
              <a:rect l="l" t="t" r="r" b="b"/>
              <a:pathLst>
                <a:path w="120000" h="120000" extrusionOk="0">
                  <a:moveTo>
                    <a:pt x="91552" y="30393"/>
                  </a:moveTo>
                  <a:lnTo>
                    <a:pt x="106317" y="23429"/>
                  </a:lnTo>
                  <a:lnTo>
                    <a:pt x="113477" y="35139"/>
                  </a:lnTo>
                  <a:lnTo>
                    <a:pt x="102933" y="49005"/>
                  </a:lnTo>
                  <a:lnTo>
                    <a:pt x="102933" y="49005"/>
                  </a:lnTo>
                  <a:cubicBezTo>
                    <a:pt x="105001" y="56205"/>
                    <a:pt x="105001" y="63795"/>
                    <a:pt x="102933" y="70995"/>
                  </a:cubicBezTo>
                  <a:lnTo>
                    <a:pt x="113477" y="84861"/>
                  </a:lnTo>
                  <a:lnTo>
                    <a:pt x="106317" y="96571"/>
                  </a:lnTo>
                  <a:lnTo>
                    <a:pt x="91552" y="89607"/>
                  </a:lnTo>
                  <a:cubicBezTo>
                    <a:pt x="85982" y="94898"/>
                    <a:pt x="79020" y="98693"/>
                    <a:pt x="71381" y="100602"/>
                  </a:cubicBezTo>
                  <a:lnTo>
                    <a:pt x="67734" y="118602"/>
                  </a:lnTo>
                  <a:lnTo>
                    <a:pt x="52266" y="118602"/>
                  </a:lnTo>
                  <a:lnTo>
                    <a:pt x="48619" y="100602"/>
                  </a:lnTo>
                  <a:lnTo>
                    <a:pt x="48619" y="100602"/>
                  </a:lnTo>
                  <a:cubicBezTo>
                    <a:pt x="40980" y="98693"/>
                    <a:pt x="34018" y="94898"/>
                    <a:pt x="28448" y="89607"/>
                  </a:cubicBezTo>
                  <a:lnTo>
                    <a:pt x="13683" y="96571"/>
                  </a:lnTo>
                  <a:lnTo>
                    <a:pt x="6523" y="84861"/>
                  </a:lnTo>
                  <a:lnTo>
                    <a:pt x="17067" y="70995"/>
                  </a:lnTo>
                  <a:lnTo>
                    <a:pt x="17067" y="70995"/>
                  </a:lnTo>
                  <a:cubicBezTo>
                    <a:pt x="14999" y="63795"/>
                    <a:pt x="14999" y="56205"/>
                    <a:pt x="17067" y="49005"/>
                  </a:cubicBezTo>
                  <a:lnTo>
                    <a:pt x="6523" y="35139"/>
                  </a:lnTo>
                  <a:lnTo>
                    <a:pt x="13683" y="23429"/>
                  </a:lnTo>
                  <a:lnTo>
                    <a:pt x="28448" y="30393"/>
                  </a:lnTo>
                  <a:lnTo>
                    <a:pt x="28448" y="30393"/>
                  </a:lnTo>
                  <a:cubicBezTo>
                    <a:pt x="34018" y="25102"/>
                    <a:pt x="40980" y="21307"/>
                    <a:pt x="48619" y="19398"/>
                  </a:cubicBezTo>
                  <a:lnTo>
                    <a:pt x="52266" y="1398"/>
                  </a:lnTo>
                  <a:lnTo>
                    <a:pt x="67734" y="1398"/>
                  </a:lnTo>
                  <a:lnTo>
                    <a:pt x="71381" y="19398"/>
                  </a:lnTo>
                  <a:lnTo>
                    <a:pt x="71381" y="19398"/>
                  </a:lnTo>
                  <a:cubicBezTo>
                    <a:pt x="79020" y="21307"/>
                    <a:pt x="85982" y="25102"/>
                    <a:pt x="91552" y="30393"/>
                  </a:cubicBezTo>
                  <a:close/>
                </a:path>
              </a:pathLst>
            </a:cu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3;p10">
              <a:extLst>
                <a:ext uri="{FF2B5EF4-FFF2-40B4-BE49-F238E27FC236}">
                  <a16:creationId xmlns:a16="http://schemas.microsoft.com/office/drawing/2014/main" id="{F838163D-874A-6E18-2546-EC2EC6D88E90}"/>
                </a:ext>
              </a:extLst>
            </p:cNvPr>
            <p:cNvSpPr txBox="1"/>
            <p:nvPr/>
          </p:nvSpPr>
          <p:spPr>
            <a:xfrm>
              <a:off x="1239610" y="1440571"/>
              <a:ext cx="882110" cy="713495"/>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chemeClr val="lt1"/>
                </a:buClr>
                <a:buSzPts val="1200"/>
                <a:buFont typeface="Verdana"/>
                <a:buNone/>
              </a:pPr>
              <a:r>
                <a:rPr lang="de-DE" sz="1100" b="0" i="0" u="none" strike="noStrike" cap="none" dirty="0">
                  <a:solidFill>
                    <a:schemeClr val="lt1"/>
                  </a:solidFill>
                  <a:latin typeface="Verdana"/>
                  <a:ea typeface="Verdana"/>
                  <a:cs typeface="Verdana"/>
                  <a:sym typeface="Verdana"/>
                </a:rPr>
                <a:t>Motivation &amp; Professional Identity</a:t>
              </a:r>
              <a:endParaRPr sz="1600" dirty="0"/>
            </a:p>
          </p:txBody>
        </p:sp>
        <p:sp>
          <p:nvSpPr>
            <p:cNvPr id="15" name="Google Shape;204;p10">
              <a:extLst>
                <a:ext uri="{FF2B5EF4-FFF2-40B4-BE49-F238E27FC236}">
                  <a16:creationId xmlns:a16="http://schemas.microsoft.com/office/drawing/2014/main" id="{52100B57-9486-6F77-6A02-9EF9BF77205E}"/>
                </a:ext>
              </a:extLst>
            </p:cNvPr>
            <p:cNvSpPr/>
            <p:nvPr/>
          </p:nvSpPr>
          <p:spPr>
            <a:xfrm rot="-900000">
              <a:off x="1763760" y="152221"/>
              <a:ext cx="1354620" cy="1354620"/>
            </a:xfrm>
            <a:custGeom>
              <a:avLst/>
              <a:gdLst/>
              <a:ahLst/>
              <a:cxnLst/>
              <a:rect l="l" t="t" r="r" b="b"/>
              <a:pathLst>
                <a:path w="120000" h="120000" extrusionOk="0">
                  <a:moveTo>
                    <a:pt x="89790" y="30393"/>
                  </a:moveTo>
                  <a:lnTo>
                    <a:pt x="107494" y="25057"/>
                  </a:lnTo>
                  <a:lnTo>
                    <a:pt x="114008" y="36341"/>
                  </a:lnTo>
                  <a:lnTo>
                    <a:pt x="100535" y="49005"/>
                  </a:lnTo>
                  <a:cubicBezTo>
                    <a:pt x="102488" y="56205"/>
                    <a:pt x="102488" y="63795"/>
                    <a:pt x="100535" y="70995"/>
                  </a:cubicBezTo>
                  <a:lnTo>
                    <a:pt x="114008" y="83659"/>
                  </a:lnTo>
                  <a:lnTo>
                    <a:pt x="107494" y="94943"/>
                  </a:lnTo>
                  <a:lnTo>
                    <a:pt x="89790" y="89607"/>
                  </a:lnTo>
                  <a:lnTo>
                    <a:pt x="89790" y="89607"/>
                  </a:lnTo>
                  <a:cubicBezTo>
                    <a:pt x="84531" y="94898"/>
                    <a:pt x="77957" y="98693"/>
                    <a:pt x="70746" y="100602"/>
                  </a:cubicBezTo>
                  <a:lnTo>
                    <a:pt x="66514" y="118602"/>
                  </a:lnTo>
                  <a:lnTo>
                    <a:pt x="53486" y="118602"/>
                  </a:lnTo>
                  <a:lnTo>
                    <a:pt x="49254" y="100602"/>
                  </a:lnTo>
                  <a:lnTo>
                    <a:pt x="49254" y="100602"/>
                  </a:lnTo>
                  <a:cubicBezTo>
                    <a:pt x="42043" y="98693"/>
                    <a:pt x="35469" y="94898"/>
                    <a:pt x="30210" y="89607"/>
                  </a:cubicBezTo>
                  <a:lnTo>
                    <a:pt x="12506" y="94943"/>
                  </a:lnTo>
                  <a:lnTo>
                    <a:pt x="5992" y="83659"/>
                  </a:lnTo>
                  <a:lnTo>
                    <a:pt x="19465" y="70995"/>
                  </a:lnTo>
                  <a:cubicBezTo>
                    <a:pt x="17512" y="63795"/>
                    <a:pt x="17512" y="56205"/>
                    <a:pt x="19465" y="49005"/>
                  </a:cubicBezTo>
                  <a:lnTo>
                    <a:pt x="5992" y="36341"/>
                  </a:lnTo>
                  <a:lnTo>
                    <a:pt x="12506" y="25057"/>
                  </a:lnTo>
                  <a:lnTo>
                    <a:pt x="30210" y="30393"/>
                  </a:lnTo>
                  <a:lnTo>
                    <a:pt x="30210" y="30393"/>
                  </a:lnTo>
                  <a:cubicBezTo>
                    <a:pt x="35469" y="25102"/>
                    <a:pt x="42043" y="21307"/>
                    <a:pt x="49254" y="19398"/>
                  </a:cubicBezTo>
                  <a:lnTo>
                    <a:pt x="53486" y="1398"/>
                  </a:lnTo>
                  <a:lnTo>
                    <a:pt x="66514" y="1398"/>
                  </a:lnTo>
                  <a:lnTo>
                    <a:pt x="70746" y="19398"/>
                  </a:lnTo>
                  <a:lnTo>
                    <a:pt x="70746" y="19398"/>
                  </a:lnTo>
                  <a:cubicBezTo>
                    <a:pt x="77957" y="21307"/>
                    <a:pt x="84531" y="25102"/>
                    <a:pt x="89790" y="30393"/>
                  </a:cubicBezTo>
                  <a:close/>
                </a:path>
              </a:pathLst>
            </a:cu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5;p10">
              <a:extLst>
                <a:ext uri="{FF2B5EF4-FFF2-40B4-BE49-F238E27FC236}">
                  <a16:creationId xmlns:a16="http://schemas.microsoft.com/office/drawing/2014/main" id="{60C022B7-0ED8-F366-5055-B1851331475F}"/>
                </a:ext>
              </a:extLst>
            </p:cNvPr>
            <p:cNvSpPr txBox="1"/>
            <p:nvPr/>
          </p:nvSpPr>
          <p:spPr>
            <a:xfrm>
              <a:off x="2060868" y="449329"/>
              <a:ext cx="760404" cy="760404"/>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chemeClr val="lt1"/>
                </a:buClr>
                <a:buSzPts val="1200"/>
                <a:buFont typeface="Verdana"/>
                <a:buNone/>
              </a:pPr>
              <a:r>
                <a:rPr lang="de-DE" sz="1100" b="0" i="0" u="none" strike="noStrike" cap="none" dirty="0">
                  <a:solidFill>
                    <a:schemeClr val="lt1"/>
                  </a:solidFill>
                  <a:latin typeface="Verdana"/>
                  <a:ea typeface="Verdana"/>
                  <a:cs typeface="Verdana"/>
                  <a:sym typeface="Verdana"/>
                </a:rPr>
                <a:t>Research Expertise</a:t>
              </a:r>
              <a:endParaRPr sz="1600" dirty="0"/>
            </a:p>
          </p:txBody>
        </p:sp>
        <p:sp>
          <p:nvSpPr>
            <p:cNvPr id="17" name="Google Shape;206;p10">
              <a:extLst>
                <a:ext uri="{FF2B5EF4-FFF2-40B4-BE49-F238E27FC236}">
                  <a16:creationId xmlns:a16="http://schemas.microsoft.com/office/drawing/2014/main" id="{E83692CC-D9AA-2FD6-022A-BFC82AB924A1}"/>
                </a:ext>
              </a:extLst>
            </p:cNvPr>
            <p:cNvSpPr/>
            <p:nvPr/>
          </p:nvSpPr>
          <p:spPr>
            <a:xfrm>
              <a:off x="1941324" y="1272997"/>
              <a:ext cx="2433294" cy="2433294"/>
            </a:xfrm>
            <a:custGeom>
              <a:avLst/>
              <a:gdLst/>
              <a:ahLst/>
              <a:cxnLst/>
              <a:rect l="l" t="t" r="r" b="b"/>
              <a:pathLst>
                <a:path w="120000" h="120000" extrusionOk="0">
                  <a:moveTo>
                    <a:pt x="55198" y="3955"/>
                  </a:moveTo>
                  <a:lnTo>
                    <a:pt x="55198" y="3955"/>
                  </a:lnTo>
                  <a:cubicBezTo>
                    <a:pt x="78176" y="1987"/>
                    <a:pt x="100028" y="14243"/>
                    <a:pt x="110328" y="34878"/>
                  </a:cubicBezTo>
                  <a:cubicBezTo>
                    <a:pt x="120628" y="55513"/>
                    <a:pt x="117289" y="80344"/>
                    <a:pt x="101904" y="97525"/>
                  </a:cubicBezTo>
                  <a:lnTo>
                    <a:pt x="104475" y="100241"/>
                  </a:lnTo>
                  <a:lnTo>
                    <a:pt x="96731" y="98812"/>
                  </a:lnTo>
                  <a:lnTo>
                    <a:pt x="95453" y="90708"/>
                  </a:lnTo>
                  <a:lnTo>
                    <a:pt x="98023" y="93423"/>
                  </a:lnTo>
                  <a:cubicBezTo>
                    <a:pt x="111670" y="77898"/>
                    <a:pt x="114507" y="55635"/>
                    <a:pt x="105191" y="37182"/>
                  </a:cubicBezTo>
                  <a:cubicBezTo>
                    <a:pt x="95874" y="18730"/>
                    <a:pt x="76274" y="7796"/>
                    <a:pt x="55678" y="9560"/>
                  </a:cubicBezTo>
                  <a:close/>
                </a:path>
              </a:pathLst>
            </a:custGeom>
            <a:solidFill>
              <a:srgbClr val="ABB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7;p10">
              <a:extLst>
                <a:ext uri="{FF2B5EF4-FFF2-40B4-BE49-F238E27FC236}">
                  <a16:creationId xmlns:a16="http://schemas.microsoft.com/office/drawing/2014/main" id="{EBDB0D8F-5D5A-D297-A1DC-52C6B3AE5D8A}"/>
                </a:ext>
              </a:extLst>
            </p:cNvPr>
            <p:cNvSpPr/>
            <p:nvPr/>
          </p:nvSpPr>
          <p:spPr>
            <a:xfrm>
              <a:off x="744541" y="803302"/>
              <a:ext cx="1767940" cy="1767940"/>
            </a:xfrm>
            <a:custGeom>
              <a:avLst/>
              <a:gdLst/>
              <a:ahLst/>
              <a:cxnLst/>
              <a:rect l="l" t="t" r="r" b="b"/>
              <a:pathLst>
                <a:path w="120000" h="120000" extrusionOk="0">
                  <a:moveTo>
                    <a:pt x="38835" y="9410"/>
                  </a:moveTo>
                  <a:lnTo>
                    <a:pt x="41823" y="16553"/>
                  </a:lnTo>
                  <a:lnTo>
                    <a:pt x="41823" y="16553"/>
                  </a:lnTo>
                  <a:cubicBezTo>
                    <a:pt x="23032" y="24414"/>
                    <a:pt x="11425" y="43464"/>
                    <a:pt x="13055" y="63768"/>
                  </a:cubicBezTo>
                  <a:lnTo>
                    <a:pt x="18064" y="62671"/>
                  </a:lnTo>
                  <a:lnTo>
                    <a:pt x="10211" y="70899"/>
                  </a:lnTo>
                  <a:lnTo>
                    <a:pt x="417" y="66534"/>
                  </a:lnTo>
                  <a:lnTo>
                    <a:pt x="5431" y="65437"/>
                  </a:lnTo>
                  <a:lnTo>
                    <a:pt x="5431" y="65437"/>
                  </a:lnTo>
                  <a:cubicBezTo>
                    <a:pt x="3042" y="41449"/>
                    <a:pt x="16596" y="18714"/>
                    <a:pt x="38835" y="9410"/>
                  </a:cubicBezTo>
                  <a:close/>
                </a:path>
              </a:pathLst>
            </a:custGeom>
            <a:solidFill>
              <a:srgbClr val="ABB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8;p10">
              <a:extLst>
                <a:ext uri="{FF2B5EF4-FFF2-40B4-BE49-F238E27FC236}">
                  <a16:creationId xmlns:a16="http://schemas.microsoft.com/office/drawing/2014/main" id="{709A133B-5795-434A-433D-95D30EBBB0D2}"/>
                </a:ext>
              </a:extLst>
            </p:cNvPr>
            <p:cNvSpPr/>
            <p:nvPr/>
          </p:nvSpPr>
          <p:spPr>
            <a:xfrm>
              <a:off x="1450422" y="-141324"/>
              <a:ext cx="1906195" cy="1906195"/>
            </a:xfrm>
            <a:custGeom>
              <a:avLst/>
              <a:gdLst/>
              <a:ahLst/>
              <a:cxnLst/>
              <a:rect l="l" t="t" r="r" b="b"/>
              <a:pathLst>
                <a:path w="120000" h="120000" extrusionOk="0">
                  <a:moveTo>
                    <a:pt x="4986" y="64681"/>
                  </a:moveTo>
                  <a:lnTo>
                    <a:pt x="4986" y="64681"/>
                  </a:lnTo>
                  <a:cubicBezTo>
                    <a:pt x="3682" y="49360"/>
                    <a:pt x="8826" y="34190"/>
                    <a:pt x="19179" y="22822"/>
                  </a:cubicBezTo>
                  <a:lnTo>
                    <a:pt x="16020" y="19256"/>
                  </a:lnTo>
                  <a:lnTo>
                    <a:pt x="25771" y="21357"/>
                  </a:lnTo>
                  <a:lnTo>
                    <a:pt x="27129" y="31797"/>
                  </a:lnTo>
                  <a:lnTo>
                    <a:pt x="23972" y="28233"/>
                  </a:lnTo>
                  <a:lnTo>
                    <a:pt x="23972" y="28233"/>
                  </a:lnTo>
                  <a:cubicBezTo>
                    <a:pt x="15304" y="38065"/>
                    <a:pt x="11029" y="51012"/>
                    <a:pt x="12141" y="64072"/>
                  </a:cubicBezTo>
                  <a:close/>
                </a:path>
              </a:pathLst>
            </a:custGeom>
            <a:solidFill>
              <a:srgbClr val="ABB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Google Shape;213;p10">
            <a:extLst>
              <a:ext uri="{FF2B5EF4-FFF2-40B4-BE49-F238E27FC236}">
                <a16:creationId xmlns:a16="http://schemas.microsoft.com/office/drawing/2014/main" id="{92E7D970-4526-7A5F-6D9E-E807CEE7A88D}"/>
              </a:ext>
            </a:extLst>
          </p:cNvPr>
          <p:cNvSpPr txBox="1"/>
          <p:nvPr/>
        </p:nvSpPr>
        <p:spPr>
          <a:xfrm>
            <a:off x="5580063" y="4527550"/>
            <a:ext cx="1921218" cy="2769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200" b="0" i="0" u="none" strike="noStrike" cap="none" dirty="0">
                <a:solidFill>
                  <a:schemeClr val="dk1"/>
                </a:solidFill>
                <a:latin typeface="Verdana"/>
                <a:ea typeface="Verdana"/>
                <a:cs typeface="Verdana"/>
                <a:sym typeface="Verdana"/>
              </a:rPr>
              <a:t>CC BY-SA Grundmeier</a:t>
            </a:r>
            <a:endParaRPr dirty="0"/>
          </a:p>
        </p:txBody>
      </p:sp>
    </p:spTree>
    <p:extLst>
      <p:ext uri="{BB962C8B-B14F-4D97-AF65-F5344CB8AC3E}">
        <p14:creationId xmlns:p14="http://schemas.microsoft.com/office/powerpoint/2010/main" val="1848577516"/>
      </p:ext>
    </p:extLst>
  </p:cSld>
  <p:clrMapOvr>
    <a:masterClrMapping/>
  </p:clrMapOvr>
</p:sld>
</file>

<file path=ppt/theme/theme1.xml><?xml version="1.0" encoding="utf-8"?>
<a:theme xmlns:a="http://schemas.openxmlformats.org/drawingml/2006/main" name="Finsterni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7767</Words>
  <Application>Microsoft Office PowerPoint</Application>
  <PresentationFormat>Bildschirmpräsentation (16:9)</PresentationFormat>
  <Paragraphs>458</Paragraphs>
  <Slides>50</Slides>
  <Notes>36</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50</vt:i4>
      </vt:variant>
    </vt:vector>
  </HeadingPairs>
  <TitlesOfParts>
    <vt:vector size="58" baseType="lpstr">
      <vt:lpstr>Arial</vt:lpstr>
      <vt:lpstr>ArialMT</vt:lpstr>
      <vt:lpstr>Calibri</vt:lpstr>
      <vt:lpstr>Calibri Light</vt:lpstr>
      <vt:lpstr>Courier New</vt:lpstr>
      <vt:lpstr>Times New Roman</vt:lpstr>
      <vt:lpstr>Verdana</vt:lpstr>
      <vt:lpstr>Finsternis</vt:lpstr>
      <vt:lpstr>Summary, Reflections and Outlook  Part 1: Didactic and Methodological Implementation</vt:lpstr>
      <vt:lpstr>Structure of the ESD Module</vt:lpstr>
      <vt:lpstr>Teaching Units of Part I</vt:lpstr>
      <vt:lpstr>Initial Situation</vt:lpstr>
      <vt:lpstr>1st Lecture</vt:lpstr>
      <vt:lpstr>Reflections on 1st Lecture</vt:lpstr>
      <vt:lpstr>2nd Lecture</vt:lpstr>
      <vt:lpstr>Reflections on 2nd Lecture</vt:lpstr>
      <vt:lpstr>3rd Lecture </vt:lpstr>
      <vt:lpstr>Reflections on 3rd Lecture</vt:lpstr>
      <vt:lpstr>4th Lecture </vt:lpstr>
      <vt:lpstr>Reflections on 4th Lecture</vt:lpstr>
      <vt:lpstr>5th Lecture </vt:lpstr>
      <vt:lpstr>Reflections on 5th Lecture </vt:lpstr>
      <vt:lpstr>6th Lecture</vt:lpstr>
      <vt:lpstr>Reflections on 6th Lecture</vt:lpstr>
      <vt:lpstr>7th Lecture</vt:lpstr>
      <vt:lpstr>Reflections on 7th Lecture</vt:lpstr>
      <vt:lpstr>8th Lecture</vt:lpstr>
      <vt:lpstr>Reflections on 8th Lecture</vt:lpstr>
      <vt:lpstr>9th Lecture</vt:lpstr>
      <vt:lpstr>Reflections on 9th Lecture</vt:lpstr>
      <vt:lpstr>10th Lecture</vt:lpstr>
      <vt:lpstr>Reflections on 10th Lecture</vt:lpstr>
      <vt:lpstr>11th Lecture </vt:lpstr>
      <vt:lpstr>Reflection on 11th Lecture </vt:lpstr>
      <vt:lpstr>12th Lecture </vt:lpstr>
      <vt:lpstr>Reflection on 12th Lecture </vt:lpstr>
      <vt:lpstr>13th Lecture </vt:lpstr>
      <vt:lpstr>Reflection on 13th Lecture </vt:lpstr>
      <vt:lpstr>Reflections on Part I (1) </vt:lpstr>
      <vt:lpstr>Reflections on Part I (2)</vt:lpstr>
      <vt:lpstr>Conclusion</vt:lpstr>
      <vt:lpstr>Outlook</vt:lpstr>
      <vt:lpstr>Science Communication as a Task of Higher Education</vt:lpstr>
      <vt:lpstr>Goals of Scientific Communication</vt:lpstr>
      <vt:lpstr>Aspects of Understanding Science</vt:lpstr>
      <vt:lpstr>Beliefs</vt:lpstr>
      <vt:lpstr>Beliefs and Knowledge</vt:lpstr>
      <vt:lpstr>Teachers‘ Beliefs</vt:lpstr>
      <vt:lpstr>Dealing with Beliefs in Teaching-Learning Arrangements</vt:lpstr>
      <vt:lpstr>Professional Competence of Teachers</vt:lpstr>
      <vt:lpstr>Professional Development and ESD</vt:lpstr>
      <vt:lpstr>Emotions and Motivation</vt:lpstr>
      <vt:lpstr>Goal: Sustainable Action Competence</vt:lpstr>
      <vt:lpstr>Teaching and Learning for Change</vt:lpstr>
      <vt:lpstr>Transformative Learning Processes</vt:lpstr>
      <vt:lpstr>Further References</vt:lpstr>
      <vt:lpstr>OER Explanation</vt:lpstr>
      <vt:lpstr>Contact</vt:lpstr>
    </vt:vector>
  </TitlesOfParts>
  <Manager/>
  <Company>PH Freiburg</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
  <dc:creator>Dirk Höfer</dc:creator>
  <cp:keywords/>
  <dc:description/>
  <cp:lastModifiedBy>Prof. Dr. Anne-Marie Grundmeier</cp:lastModifiedBy>
  <cp:revision>1155</cp:revision>
  <dcterms:modified xsi:type="dcterms:W3CDTF">2023-01-11T16:53:33Z</dcterms:modified>
  <cp:category/>
</cp:coreProperties>
</file>