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theme/theme3.xml" ContentType="application/vnd.openxmlformats-officedocument.theme+xml"/>
  <Override PartName="/ppt/slideLayouts/slideLayout3.xml" ContentType="application/vnd.openxmlformats-officedocument.presentationml.slideLayout+xml"/>
  <Override PartName="/ppt/theme/theme4.xml" ContentType="application/vnd.openxmlformats-officedocument.theme+xml"/>
  <Override PartName="/ppt/slideLayouts/slideLayout4.xml" ContentType="application/vnd.openxmlformats-officedocument.presentationml.slideLayout+xml"/>
  <Override PartName="/ppt/theme/theme5.xml" ContentType="application/vnd.openxmlformats-officedocument.theme+xml"/>
  <Override PartName="/ppt/slideLayouts/slideLayout5.xml" ContentType="application/vnd.openxmlformats-officedocument.presentationml.slideLayout+xml"/>
  <Override PartName="/ppt/theme/theme6.xml" ContentType="application/vnd.openxmlformats-officedocument.theme+xml"/>
  <Override PartName="/ppt/slideLayouts/slideLayout6.xml" ContentType="application/vnd.openxmlformats-officedocument.presentationml.slideLayout+xml"/>
  <Override PartName="/ppt/theme/theme7.xml" ContentType="application/vnd.openxmlformats-officedocument.theme+xml"/>
  <Override PartName="/ppt/slideLayouts/slideLayout7.xml" ContentType="application/vnd.openxmlformats-officedocument.presentationml.slideLayout+xml"/>
  <Override PartName="/ppt/theme/theme8.xml" ContentType="application/vnd.openxmlformats-officedocument.theme+xml"/>
  <Override PartName="/ppt/slideLayouts/slideLayout8.xml" ContentType="application/vnd.openxmlformats-officedocument.presentationml.slideLayout+xml"/>
  <Override PartName="/ppt/theme/theme9.xml" ContentType="application/vnd.openxmlformats-officedocument.theme+xml"/>
  <Override PartName="/ppt/slideLayouts/slideLayout9.xml" ContentType="application/vnd.openxmlformats-officedocument.presentationml.slideLayout+xml"/>
  <Override PartName="/ppt/theme/theme10.xml" ContentType="application/vnd.openxmlformats-officedocument.theme+xml"/>
  <Override PartName="/ppt/slideLayouts/slideLayout10.xml" ContentType="application/vnd.openxmlformats-officedocument.presentationml.slideLayout+xml"/>
  <Override PartName="/ppt/theme/theme11.xml" ContentType="application/vnd.openxmlformats-officedocument.theme+xml"/>
  <Override PartName="/ppt/slideLayouts/slideLayout1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 id="2147483660" r:id="rId2"/>
    <p:sldMasterId id="2147483661" r:id="rId3"/>
    <p:sldMasterId id="2147483662" r:id="rId4"/>
    <p:sldMasterId id="2147483663" r:id="rId5"/>
    <p:sldMasterId id="2147483664" r:id="rId6"/>
    <p:sldMasterId id="2147483665" r:id="rId7"/>
    <p:sldMasterId id="2147483666" r:id="rId8"/>
    <p:sldMasterId id="2147483667" r:id="rId9"/>
    <p:sldMasterId id="2147483668" r:id="rId10"/>
    <p:sldMasterId id="2147483669" r:id="rId11"/>
    <p:sldMasterId id="2147483670" r:id="rId12"/>
  </p:sldMasterIdLst>
  <p:notesMasterIdLst>
    <p:notesMasterId r:id="rId83"/>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5647">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14F75F-744B-416D-AC88-332711DBA01D}">
  <a:tblStyle styleId="{6914F75F-744B-416D-AC88-332711DBA01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684" y="114"/>
      </p:cViewPr>
      <p:guideLst>
        <p:guide orient="horz" pos="1620"/>
        <p:guide pos="564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strike="noStrike" cap="none">
                <a:solidFill>
                  <a:srgbClr val="000000"/>
                </a:solidFill>
                <a:latin typeface="Verdana"/>
                <a:ea typeface="Verdana"/>
                <a:cs typeface="Verdana"/>
                <a:sym typeface="Verdana"/>
              </a:rPr>
              <a:t>‹Nr.›</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64" name="Google Shape;36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0: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73" name="Google Shape;37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a:latin typeface="Arial"/>
                <a:ea typeface="Arial"/>
                <a:cs typeface="Arial"/>
                <a:sym typeface="Arial"/>
              </a:rPr>
              <a:t>Industrievereinigung Chemiefaser e. V. [Association of Manmade Fibres Industries] (2022).  Weltproduktion von Chemiefasern [World production of manmade fibres]. https://ivc-ev.de/de</a:t>
            </a:r>
            <a:endParaRPr/>
          </a:p>
        </p:txBody>
      </p:sp>
      <p:sp>
        <p:nvSpPr>
          <p:cNvPr id="374" name="Google Shape;374;p1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94" name="Google Shape;39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a:latin typeface="Arial"/>
                <a:ea typeface="Arial"/>
                <a:cs typeface="Arial"/>
                <a:sym typeface="Arial"/>
              </a:rPr>
              <a:t>Gemeinsam für Afrika [Together for Africa] (n.d.). </a:t>
            </a:r>
            <a:r>
              <a:rPr lang="en-US" i="1">
                <a:latin typeface="Arial"/>
                <a:ea typeface="Arial"/>
                <a:cs typeface="Arial"/>
                <a:sym typeface="Arial"/>
              </a:rPr>
              <a:t>Kinderarbeit auf Baumwollplantagen in Afrika </a:t>
            </a:r>
            <a:r>
              <a:rPr lang="en-US">
                <a:latin typeface="Arial"/>
                <a:ea typeface="Arial"/>
                <a:cs typeface="Arial"/>
                <a:sym typeface="Arial"/>
              </a:rPr>
              <a:t>[Child labour on cotton plantations in Africa]. https://www.gemeinsam-fuer-afrika.de/kinderarbeit-auf-baumwollplantagen-in-afrika/</a:t>
            </a:r>
            <a:endParaRPr/>
          </a:p>
          <a:p>
            <a:pPr marL="0" lvl="0" indent="0" algn="l" rtl="0">
              <a:spcBef>
                <a:spcPts val="0"/>
              </a:spcBef>
              <a:spcAft>
                <a:spcPts val="0"/>
              </a:spcAft>
              <a:buSzPts val="1800"/>
              <a:buFont typeface="Arial"/>
              <a:buNone/>
            </a:pPr>
            <a:r>
              <a:rPr lang="en-US">
                <a:latin typeface="Arial"/>
                <a:ea typeface="Arial"/>
                <a:cs typeface="Arial"/>
                <a:sym typeface="Arial"/>
              </a:rPr>
              <a:t>Hoskins, T. (01.10.2014). </a:t>
            </a:r>
            <a:r>
              <a:rPr lang="en-US"/>
              <a:t>Cotton production linked to images of the dried-up Aral Sea basin. </a:t>
            </a:r>
            <a:r>
              <a:rPr lang="en-US" i="1"/>
              <a:t>The Guardian</a:t>
            </a:r>
            <a:r>
              <a:rPr lang="en-US"/>
              <a:t>. https://www.theguardian.com/sustainable-business/sustainable-fashion-blog/2014/oct/01/cotton-production-linked-to-images-of-the-dried-up-aral-sea-basin</a:t>
            </a:r>
            <a:endParaRPr/>
          </a:p>
          <a:p>
            <a:pPr marL="0" lvl="0" indent="0" algn="l" rtl="0">
              <a:spcBef>
                <a:spcPts val="0"/>
              </a:spcBef>
              <a:spcAft>
                <a:spcPts val="0"/>
              </a:spcAft>
              <a:buSzPts val="1800"/>
              <a:buFont typeface="Arial"/>
              <a:buNone/>
            </a:pPr>
            <a:r>
              <a:rPr lang="en-US">
                <a:latin typeface="Arial"/>
                <a:ea typeface="Arial"/>
                <a:cs typeface="Arial"/>
                <a:sym typeface="Arial"/>
              </a:rPr>
              <a:t>Pesticide Action Network UK (n.d.). Pesticide concerns in cotton. https://www.pan-uk.org/cotton/</a:t>
            </a:r>
            <a:endParaRPr/>
          </a:p>
          <a:p>
            <a:pPr marL="0" lvl="0" indent="0" algn="l" rtl="0">
              <a:spcBef>
                <a:spcPts val="0"/>
              </a:spcBef>
              <a:spcAft>
                <a:spcPts val="0"/>
              </a:spcAft>
              <a:buSzPts val="1800"/>
              <a:buFont typeface="Arial"/>
              <a:buNone/>
            </a:pPr>
            <a:r>
              <a:rPr lang="en-US">
                <a:latin typeface="Arial"/>
                <a:ea typeface="Arial"/>
                <a:cs typeface="Arial"/>
                <a:sym typeface="Arial"/>
              </a:rPr>
              <a:t>United Nations Conference on Trade and Development (UNCTAD) (07.11.2022). Tapping the full potential of cotton in developing countries. https://unctad.org/news/tapping-full-potential-cotton-developing-countries</a:t>
            </a:r>
            <a:endParaRPr/>
          </a:p>
          <a:p>
            <a:pPr marL="0" lvl="0" indent="0" algn="l" rtl="0">
              <a:spcBef>
                <a:spcPts val="0"/>
              </a:spcBef>
              <a:spcAft>
                <a:spcPts val="0"/>
              </a:spcAft>
              <a:buSzPts val="1800"/>
              <a:buNone/>
            </a:pPr>
            <a:endParaRPr>
              <a:latin typeface="Arial"/>
              <a:ea typeface="Arial"/>
              <a:cs typeface="Arial"/>
              <a:sym typeface="Arial"/>
            </a:endParaRPr>
          </a:p>
          <a:p>
            <a:pPr marL="0" lvl="0" indent="0" algn="l" rtl="0">
              <a:spcBef>
                <a:spcPts val="0"/>
              </a:spcBef>
              <a:spcAft>
                <a:spcPts val="0"/>
              </a:spcAft>
              <a:buSzPts val="1800"/>
              <a:buFont typeface="Arial"/>
              <a:buNone/>
            </a:pPr>
            <a:r>
              <a:rPr lang="en-US">
                <a:latin typeface="Arial"/>
                <a:ea typeface="Arial"/>
                <a:cs typeface="Arial"/>
                <a:sym typeface="Arial"/>
              </a:rPr>
              <a:t>Image Source: </a:t>
            </a:r>
            <a:endParaRPr/>
          </a:p>
          <a:p>
            <a:pPr marL="0" lvl="0" indent="0" algn="l" rtl="0">
              <a:spcBef>
                <a:spcPts val="0"/>
              </a:spcBef>
              <a:spcAft>
                <a:spcPts val="0"/>
              </a:spcAft>
              <a:buSzPts val="1800"/>
              <a:buFont typeface="Arial"/>
              <a:buNone/>
            </a:pPr>
            <a:r>
              <a:rPr lang="en-US">
                <a:latin typeface="Arial"/>
                <a:ea typeface="Arial"/>
                <a:cs typeface="Arial"/>
                <a:sym typeface="Arial"/>
              </a:rPr>
              <a:t>Schiffe auf dem Trockenen, Desertifikation am Aralsee, Zhanat Kulenov, CC BY-SA 3.0 igo, https://commons.wikimedia.org/w/index.php?curid=37385990</a:t>
            </a:r>
            <a:endParaRPr/>
          </a:p>
          <a:p>
            <a:pPr marL="0" lvl="0" indent="0" algn="l" rtl="0">
              <a:spcBef>
                <a:spcPts val="0"/>
              </a:spcBef>
              <a:spcAft>
                <a:spcPts val="0"/>
              </a:spcAft>
              <a:buSzPts val="1800"/>
              <a:buFont typeface="Arial"/>
              <a:buNone/>
            </a:pPr>
            <a:r>
              <a:rPr lang="en-US">
                <a:latin typeface="Arial"/>
                <a:ea typeface="Arial"/>
                <a:cs typeface="Arial"/>
                <a:sym typeface="Arial"/>
              </a:rPr>
              <a:t>Diese Datei wurde von der UNESCO (unesco.org) als Teil einer GLAMwiki-Partnerschaft zur Verfügung gestellt. </a:t>
            </a:r>
            <a:endParaRPr/>
          </a:p>
          <a:p>
            <a:pPr marL="0" lvl="0" indent="0" algn="l" rtl="0">
              <a:spcBef>
                <a:spcPts val="0"/>
              </a:spcBef>
              <a:spcAft>
                <a:spcPts val="0"/>
              </a:spcAft>
              <a:buNone/>
            </a:pPr>
            <a:endParaRPr>
              <a:latin typeface="Arial"/>
              <a:ea typeface="Arial"/>
              <a:cs typeface="Arial"/>
              <a:sym typeface="Arial"/>
            </a:endParaRPr>
          </a:p>
        </p:txBody>
      </p:sp>
      <p:sp>
        <p:nvSpPr>
          <p:cNvPr id="395" name="Google Shape;395;p1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05" name="Google Shape;40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a:latin typeface="Arial"/>
                <a:ea typeface="Arial"/>
                <a:cs typeface="Arial"/>
                <a:sym typeface="Arial"/>
              </a:rPr>
              <a:t>Shahbandeh, M. (01.08.2022). </a:t>
            </a:r>
            <a:r>
              <a:rPr lang="en-US"/>
              <a:t>Leading cotton producing countries worldwide in 2021/2022. https://www.statista.com/statistics/263055/cotton-production-worldwide-by-top-countries/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Image Source:</a:t>
            </a:r>
            <a:endParaRPr/>
          </a:p>
          <a:p>
            <a:pPr marL="0" lvl="0" indent="0" algn="l" rtl="0">
              <a:spcBef>
                <a:spcPts val="0"/>
              </a:spcBef>
              <a:spcAft>
                <a:spcPts val="0"/>
              </a:spcAft>
              <a:buSzPts val="1800"/>
              <a:buNone/>
            </a:pPr>
            <a:r>
              <a:rPr lang="en-US"/>
              <a:t>blatter-weiss-ast-weich, Vie Studio, https://www.pexels.com/de-de/lizenz/, https://www.pexels.com/de-de/foto/blatter-weiss-ast-weich-6168150/</a:t>
            </a:r>
            <a:endParaRPr/>
          </a:p>
        </p:txBody>
      </p:sp>
      <p:sp>
        <p:nvSpPr>
          <p:cNvPr id="406" name="Google Shape;406;p1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16" name="Google Shape;4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Boedeker, W., Watts, M., Clausing, P., &amp; Marquez, E. (2020). The global distribution of acute unintentional pesticide poisoning: estimations based on a systematic review. </a:t>
            </a:r>
            <a:r>
              <a:rPr lang="en-US" i="1"/>
              <a:t>BMC Public </a:t>
            </a:r>
            <a:r>
              <a:rPr lang="en-US"/>
              <a:t>Health</a:t>
            </a:r>
            <a:r>
              <a:rPr lang="en-US" i="1"/>
              <a:t>, (20), </a:t>
            </a:r>
            <a:r>
              <a:rPr lang="en-US"/>
              <a:t>1875, 1-19. https://doi.org/10.1186/s12889-020-09939-0</a:t>
            </a:r>
            <a:endParaRPr/>
          </a:p>
          <a:p>
            <a:pPr marL="0" lvl="0" indent="0" algn="l" rtl="0">
              <a:spcBef>
                <a:spcPts val="0"/>
              </a:spcBef>
              <a:spcAft>
                <a:spcPts val="0"/>
              </a:spcAft>
              <a:buNone/>
            </a:pPr>
            <a:endParaRPr/>
          </a:p>
        </p:txBody>
      </p:sp>
      <p:sp>
        <p:nvSpPr>
          <p:cNvPr id="417" name="Google Shape;417;p15: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26" name="Google Shape;42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1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37" name="Google Shape;43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ATAKORA Fördergesellschaft GmbH</a:t>
            </a:r>
            <a:r>
              <a:rPr lang="en-US">
                <a:latin typeface="Verdana"/>
                <a:ea typeface="Verdana"/>
                <a:cs typeface="Verdana"/>
                <a:sym typeface="Verdana"/>
              </a:rPr>
              <a:t>. (n.d.). Our Standards System. https://cottonmadeinafrica.org/en/standards-system/</a:t>
            </a:r>
            <a:endParaRPr/>
          </a:p>
        </p:txBody>
      </p:sp>
      <p:sp>
        <p:nvSpPr>
          <p:cNvPr id="438" name="Google Shape;438;p1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46" name="Google Shape;44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Global Standard (2021). Global Organic Textile Standard (GOTS). https://global-standard.org/</a:t>
            </a:r>
            <a:endParaRPr/>
          </a:p>
          <a:p>
            <a:pPr marL="0" lvl="0" indent="0" algn="l" rtl="0">
              <a:spcBef>
                <a:spcPts val="0"/>
              </a:spcBef>
              <a:spcAft>
                <a:spcPts val="0"/>
              </a:spcAft>
              <a:buSzPts val="1800"/>
              <a:buNone/>
            </a:pPr>
            <a:r>
              <a:rPr lang="en-US"/>
              <a:t>International Federation of Organic Agriculture Movements (n.d.). IFOAM Family of Standards. https://www.ifoam.bio/our-work/how/standards-certification/organic-guarantee-system/ifoam-family-standards</a:t>
            </a:r>
            <a:endParaRPr/>
          </a:p>
          <a:p>
            <a:pPr marL="0" lvl="0" indent="0" algn="l" rtl="0">
              <a:spcBef>
                <a:spcPts val="0"/>
              </a:spcBef>
              <a:spcAft>
                <a:spcPts val="0"/>
              </a:spcAft>
              <a:buSzPts val="1800"/>
              <a:buNone/>
            </a:pPr>
            <a:r>
              <a:rPr lang="en-US"/>
              <a:t>Textile Exchange (n.d.). Organic Content Standard (OCS). https://textileexchange.org/standards/organic-content-standard/</a:t>
            </a:r>
            <a:endParaRPr/>
          </a:p>
          <a:p>
            <a:pPr marL="0" lvl="0" indent="0" algn="l" rtl="0">
              <a:spcBef>
                <a:spcPts val="0"/>
              </a:spcBef>
              <a:spcAft>
                <a:spcPts val="0"/>
              </a:spcAft>
              <a:buSzPts val="1800"/>
              <a:buFont typeface="Arial"/>
              <a:buNone/>
            </a:pPr>
            <a:r>
              <a:rPr lang="en-US">
                <a:latin typeface="Arial"/>
                <a:ea typeface="Arial"/>
                <a:cs typeface="Arial"/>
                <a:sym typeface="Arial"/>
              </a:rPr>
              <a:t>Textile Exchange (2022b). </a:t>
            </a:r>
            <a:r>
              <a:rPr lang="en-US" i="1">
                <a:latin typeface="Arial"/>
                <a:ea typeface="Arial"/>
                <a:cs typeface="Arial"/>
                <a:sym typeface="Arial"/>
              </a:rPr>
              <a:t>Organic Cotton Market Report. </a:t>
            </a:r>
            <a:r>
              <a:rPr lang="en-US">
                <a:latin typeface="Arial"/>
                <a:ea typeface="Arial"/>
                <a:cs typeface="Arial"/>
                <a:sym typeface="Arial"/>
              </a:rPr>
              <a:t>October 2022. https://textileexchange.org/wp-content/uploads/2021/07/Textile-Exchange_Organic-Cotton-Market-Report_2022.pdf</a:t>
            </a:r>
            <a:endParaRPr/>
          </a:p>
          <a:p>
            <a:pPr marL="0" lvl="0" indent="0" algn="l" rtl="0">
              <a:spcBef>
                <a:spcPts val="0"/>
              </a:spcBef>
              <a:spcAft>
                <a:spcPts val="0"/>
              </a:spcAft>
              <a:buSzPts val="1800"/>
              <a:buNone/>
            </a:pPr>
            <a:endParaRPr>
              <a:latin typeface="Arial"/>
              <a:ea typeface="Arial"/>
              <a:cs typeface="Arial"/>
              <a:sym typeface="Arial"/>
            </a:endParaRPr>
          </a:p>
          <a:p>
            <a:pPr marL="0" lvl="0" indent="0" algn="l" rtl="0">
              <a:spcBef>
                <a:spcPts val="0"/>
              </a:spcBef>
              <a:spcAft>
                <a:spcPts val="0"/>
              </a:spcAft>
              <a:buSzPts val="1800"/>
              <a:buFont typeface="Arial"/>
              <a:buNone/>
            </a:pPr>
            <a:r>
              <a:rPr lang="en-US">
                <a:latin typeface="Arial"/>
                <a:ea typeface="Arial"/>
                <a:cs typeface="Arial"/>
                <a:sym typeface="Arial"/>
              </a:rPr>
              <a:t>Image Source:</a:t>
            </a:r>
            <a:endParaRPr/>
          </a:p>
          <a:p>
            <a:pPr marL="0" lvl="0" indent="0" algn="l" rtl="0">
              <a:spcBef>
                <a:spcPts val="0"/>
              </a:spcBef>
              <a:spcAft>
                <a:spcPts val="0"/>
              </a:spcAft>
              <a:buSzPts val="1800"/>
              <a:buNone/>
            </a:pPr>
            <a:r>
              <a:rPr lang="en-US"/>
              <a:t>Global Standard (2021). Global Organic Textile Standard (GOTS). https://global-standard.org/</a:t>
            </a:r>
            <a:endParaRPr>
              <a:latin typeface="Arial"/>
              <a:ea typeface="Arial"/>
              <a:cs typeface="Arial"/>
              <a:sym typeface="Arial"/>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Tasks:</a:t>
            </a:r>
            <a:endParaRPr/>
          </a:p>
          <a:p>
            <a:pPr marL="0" lvl="0" indent="-114300" algn="l" rtl="0">
              <a:spcBef>
                <a:spcPts val="0"/>
              </a:spcBef>
              <a:spcAft>
                <a:spcPts val="0"/>
              </a:spcAft>
              <a:buSzPts val="1800"/>
              <a:buAutoNum type="arabicPeriod"/>
            </a:pPr>
            <a:r>
              <a:rPr lang="en-US"/>
              <a:t>Get together in small groups and do research on the websites of both standards in order to find out more about them. Another group shall focus on the certification by the International Federation of Organic Agriculture Movements. </a:t>
            </a:r>
            <a:endParaRPr/>
          </a:p>
          <a:p>
            <a:pPr marL="0" lvl="0" indent="-114300" algn="l" rtl="0">
              <a:spcBef>
                <a:spcPts val="0"/>
              </a:spcBef>
              <a:spcAft>
                <a:spcPts val="0"/>
              </a:spcAft>
              <a:buSzPts val="1800"/>
              <a:buAutoNum type="arabicPeriod"/>
            </a:pPr>
            <a:r>
              <a:rPr lang="en-US"/>
              <a:t>Present the standards with their goals in the plenary and compare their impact.</a:t>
            </a:r>
            <a:endParaRPr/>
          </a:p>
          <a:p>
            <a:pPr marL="0" lvl="0" indent="0" algn="l" rtl="0">
              <a:spcBef>
                <a:spcPts val="0"/>
              </a:spcBef>
              <a:spcAft>
                <a:spcPts val="0"/>
              </a:spcAft>
              <a:buNone/>
            </a:pPr>
            <a:endParaRPr/>
          </a:p>
        </p:txBody>
      </p:sp>
      <p:sp>
        <p:nvSpPr>
          <p:cNvPr id="447" name="Google Shape;447;p18: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57" name="Google Shape;45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19: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68" name="Google Shape;46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20: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78" name="Google Shape;47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Verdana"/>
              <a:buNone/>
            </a:pPr>
            <a:r>
              <a:rPr lang="en-US">
                <a:latin typeface="Verdana"/>
                <a:ea typeface="Verdana"/>
                <a:cs typeface="Verdana"/>
                <a:sym typeface="Verdana"/>
              </a:rPr>
              <a:t>Forum Bio- und Gentechnologie e. V. [Biotechnology and Genetic Engineering Forum] (05.02.2021). </a:t>
            </a:r>
            <a:r>
              <a:rPr lang="en-US"/>
              <a:t>Gentechnisch veränderte Baumwolle: Anbauflächen weltweit</a:t>
            </a:r>
            <a:r>
              <a:rPr lang="en-US">
                <a:latin typeface="Verdana"/>
                <a:ea typeface="Verdana"/>
                <a:cs typeface="Verdana"/>
                <a:sym typeface="Verdana"/>
              </a:rPr>
              <a:t> [Genetically modified cotton: Cultivated areas worldwide]. </a:t>
            </a:r>
            <a:r>
              <a:rPr lang="en-US">
                <a:latin typeface="Arial"/>
                <a:ea typeface="Arial"/>
                <a:cs typeface="Arial"/>
                <a:sym typeface="Arial"/>
              </a:rPr>
              <a:t>https://www.transgen.de/anbau/452.gentechnisch-veraenderte-baumwolle-anbauflaechen-weltweit.html</a:t>
            </a:r>
            <a:endParaRPr/>
          </a:p>
        </p:txBody>
      </p:sp>
      <p:sp>
        <p:nvSpPr>
          <p:cNvPr id="479" name="Google Shape;479;p2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89" name="Google Shape;48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a:latin typeface="Arial"/>
                <a:ea typeface="Arial"/>
                <a:cs typeface="Arial"/>
                <a:sym typeface="Arial"/>
              </a:rPr>
              <a:t>Task:</a:t>
            </a:r>
            <a:endParaRPr/>
          </a:p>
          <a:p>
            <a:pPr marL="0" lvl="0" indent="0" algn="l" rtl="0">
              <a:spcBef>
                <a:spcPts val="0"/>
              </a:spcBef>
              <a:spcAft>
                <a:spcPts val="0"/>
              </a:spcAft>
              <a:buNone/>
            </a:pPr>
            <a:r>
              <a:rPr lang="en-US">
                <a:latin typeface="Arial"/>
                <a:ea typeface="Arial"/>
                <a:cs typeface="Arial"/>
                <a:sym typeface="Arial"/>
              </a:rPr>
              <a:t>The Sustainable Development Goals (SDGs) can be achieved through the cultivation of organic cotton. Explain the statements of the chart in your own words.</a:t>
            </a:r>
            <a:endParaRPr/>
          </a:p>
          <a:p>
            <a:pPr marL="0" lvl="0" indent="0" algn="l" rtl="0">
              <a:spcBef>
                <a:spcPts val="0"/>
              </a:spcBef>
              <a:spcAft>
                <a:spcPts val="0"/>
              </a:spcAft>
              <a:buSzPts val="1800"/>
              <a:buNone/>
            </a:pPr>
            <a:endParaRPr>
              <a:latin typeface="Arial"/>
              <a:ea typeface="Arial"/>
              <a:cs typeface="Arial"/>
              <a:sym typeface="Arial"/>
            </a:endParaRPr>
          </a:p>
          <a:p>
            <a:pPr marL="0" lvl="0" indent="0" algn="l" rtl="0">
              <a:spcBef>
                <a:spcPts val="0"/>
              </a:spcBef>
              <a:spcAft>
                <a:spcPts val="0"/>
              </a:spcAft>
              <a:buSzPts val="1800"/>
              <a:buFont typeface="Arial"/>
              <a:buNone/>
            </a:pPr>
            <a:r>
              <a:rPr lang="en-US">
                <a:latin typeface="Arial"/>
                <a:ea typeface="Arial"/>
                <a:cs typeface="Arial"/>
                <a:sym typeface="Arial"/>
              </a:rPr>
              <a:t>United Nations (n.d.). </a:t>
            </a:r>
            <a:r>
              <a:rPr lang="en-US" i="1">
                <a:latin typeface="Arial"/>
                <a:ea typeface="Arial"/>
                <a:cs typeface="Arial"/>
                <a:sym typeface="Arial"/>
              </a:rPr>
              <a:t>#</a:t>
            </a:r>
            <a:r>
              <a:rPr lang="en-US">
                <a:latin typeface="Arial"/>
                <a:ea typeface="Arial"/>
                <a:cs typeface="Arial"/>
                <a:sym typeface="Arial"/>
              </a:rPr>
              <a:t>Envision2030: 17 goals to transform the world for persons with disabilities. https://www.un.org/development/desa/disabilities/envision2030.html</a:t>
            </a:r>
            <a:endParaRPr/>
          </a:p>
          <a:p>
            <a:pPr marL="0" lvl="0" indent="0" algn="l" rtl="0">
              <a:spcBef>
                <a:spcPts val="0"/>
              </a:spcBef>
              <a:spcAft>
                <a:spcPts val="0"/>
              </a:spcAft>
              <a:buSzPts val="1800"/>
              <a:buFont typeface="Arial"/>
              <a:buNone/>
            </a:pPr>
            <a:r>
              <a:rPr lang="en-US">
                <a:latin typeface="Arial"/>
                <a:ea typeface="Arial"/>
                <a:cs typeface="Arial"/>
                <a:sym typeface="Arial"/>
              </a:rPr>
              <a:t>Textile Exchange (2016). </a:t>
            </a:r>
            <a:r>
              <a:rPr lang="en-US" i="1">
                <a:latin typeface="Arial"/>
                <a:ea typeface="Arial"/>
                <a:cs typeface="Arial"/>
                <a:sym typeface="Arial"/>
              </a:rPr>
              <a:t>Organic Cotton &amp; Sustainable Development Goals. Achieving SDGs through Organic Cotton. </a:t>
            </a:r>
            <a:r>
              <a:rPr lang="en-US">
                <a:latin typeface="Arial"/>
                <a:ea typeface="Arial"/>
                <a:cs typeface="Arial"/>
                <a:sym typeface="Arial"/>
              </a:rPr>
              <a:t>https://textileexchange.org/wp-content/uploads/2021/07/Textile-Exchange_Achieving-SDGs-Through-Organic-Cotton.pdf</a:t>
            </a:r>
            <a:endParaRPr/>
          </a:p>
        </p:txBody>
      </p:sp>
      <p:sp>
        <p:nvSpPr>
          <p:cNvPr id="490" name="Google Shape;490;p22: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00" name="Google Shape;50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Until 2005, the cost of Bt seeds was about three times higher than for conventional seeds, and at the same time the expenditure on insecticides in conventional cotton cultivation was considerably higher than for Bt cotton. </a:t>
            </a:r>
            <a:endParaRPr/>
          </a:p>
          <a:p>
            <a:pPr marL="0" lvl="0" indent="0" algn="l" rtl="0">
              <a:spcBef>
                <a:spcPts val="0"/>
              </a:spcBef>
              <a:spcAft>
                <a:spcPts val="0"/>
              </a:spcAft>
              <a:buSzPts val="1800"/>
              <a:buNone/>
            </a:pPr>
            <a:r>
              <a:rPr lang="en-US"/>
              <a:t>Kathage, J., &amp; Qaim, M. (2012). Economic impacts and impact dynamics of Bt (</a:t>
            </a:r>
            <a:r>
              <a:rPr lang="en-US" i="1"/>
              <a:t>Bacillus thuringiensis</a:t>
            </a:r>
            <a:r>
              <a:rPr lang="en-US"/>
              <a:t>) cotton in India. </a:t>
            </a:r>
            <a:r>
              <a:rPr lang="en-US" i="1"/>
              <a:t>Proceedings of the National Academy of Sciences (PNAS). </a:t>
            </a:r>
            <a:r>
              <a:rPr lang="en-US"/>
              <a:t>DOI: 10.1073/pnas.1203647109</a:t>
            </a:r>
            <a:endParaRPr/>
          </a:p>
          <a:p>
            <a:pPr marL="0" lvl="0" indent="0" algn="l" rtl="0">
              <a:spcBef>
                <a:spcPts val="0"/>
              </a:spcBef>
              <a:spcAft>
                <a:spcPts val="0"/>
              </a:spcAft>
              <a:buSzPts val="1800"/>
              <a:buNone/>
            </a:pPr>
            <a:r>
              <a:rPr lang="en-US"/>
              <a:t>Plewis, I. (25.01.2021). Genetically modified cotton: How has it changed India? </a:t>
            </a:r>
            <a:r>
              <a:rPr lang="en-US">
                <a:latin typeface="Arial"/>
                <a:ea typeface="Arial"/>
                <a:cs typeface="Arial"/>
                <a:sym typeface="Arial"/>
              </a:rPr>
              <a:t>https://researchoutreach.org/articles/genetically-modified-cotton-how-changed-india/</a:t>
            </a:r>
            <a:endParaRPr/>
          </a:p>
          <a:p>
            <a:pPr marL="0" lvl="0" indent="0" algn="l" rtl="0">
              <a:spcBef>
                <a:spcPts val="0"/>
              </a:spcBef>
              <a:spcAft>
                <a:spcPts val="0"/>
              </a:spcAft>
              <a:buSzPts val="1800"/>
              <a:buNone/>
            </a:pPr>
            <a:r>
              <a:rPr lang="en-US"/>
              <a:t>Peled, M. X. (Director). (2011). </a:t>
            </a:r>
            <a:r>
              <a:rPr lang="en-US" i="1"/>
              <a:t>Bitter Seeds </a:t>
            </a:r>
            <a:r>
              <a:rPr lang="en-US"/>
              <a:t>[Film]. ITVS. USA. Bitter Seeds Trailer: </a:t>
            </a:r>
            <a:r>
              <a:rPr lang="en-US" sz="1800"/>
              <a:t>https://www.youtube.com/watch?v=gxjCfEArkt0</a:t>
            </a:r>
            <a:endParaRPr/>
          </a:p>
          <a:p>
            <a:pPr marL="0" lvl="0" indent="0" algn="l" rtl="0">
              <a:spcBef>
                <a:spcPts val="0"/>
              </a:spcBef>
              <a:spcAft>
                <a:spcPts val="0"/>
              </a:spcAft>
              <a:buSzPts val="1800"/>
              <a:buNone/>
            </a:pPr>
            <a:endParaRPr sz="1800"/>
          </a:p>
          <a:p>
            <a:pPr marL="0" lvl="0" indent="0" algn="l" rtl="0">
              <a:spcBef>
                <a:spcPts val="0"/>
              </a:spcBef>
              <a:spcAft>
                <a:spcPts val="0"/>
              </a:spcAft>
              <a:buSzPts val="1800"/>
              <a:buNone/>
            </a:pPr>
            <a:r>
              <a:rPr lang="en-US" sz="1800"/>
              <a:t>Image Source:</a:t>
            </a:r>
            <a:endParaRPr/>
          </a:p>
          <a:p>
            <a:pPr marL="0" lvl="0" indent="0" algn="l" rtl="0">
              <a:spcBef>
                <a:spcPts val="0"/>
              </a:spcBef>
              <a:spcAft>
                <a:spcPts val="0"/>
              </a:spcAft>
              <a:buSzPts val="1800"/>
              <a:buNone/>
            </a:pPr>
            <a:r>
              <a:rPr lang="en-US"/>
              <a:t>Peled, M. X. (Director). (2011). </a:t>
            </a:r>
            <a:r>
              <a:rPr lang="en-US" i="1"/>
              <a:t>Bitter Seeds </a:t>
            </a:r>
            <a:r>
              <a:rPr lang="en-US"/>
              <a:t>[Film]. ITVS. USA.</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Tasks:</a:t>
            </a:r>
            <a:endParaRPr/>
          </a:p>
          <a:p>
            <a:pPr marL="0" lvl="0" indent="0" algn="l" rtl="0">
              <a:spcBef>
                <a:spcPts val="0"/>
              </a:spcBef>
              <a:spcAft>
                <a:spcPts val="0"/>
              </a:spcAft>
              <a:buSzPts val="1800"/>
              <a:buNone/>
            </a:pPr>
            <a:r>
              <a:rPr lang="en-US"/>
              <a:t>1. For more information on the effects of genetically modified cotton, watch the film </a:t>
            </a:r>
            <a:r>
              <a:rPr lang="en-US" i="1"/>
              <a:t>Bitter Seeds</a:t>
            </a:r>
            <a:r>
              <a:rPr lang="en-US"/>
              <a:t> or at least the trailer.</a:t>
            </a:r>
            <a:endParaRPr/>
          </a:p>
          <a:p>
            <a:pPr marL="0" lvl="0" indent="0" algn="l" rtl="0">
              <a:spcBef>
                <a:spcPts val="0"/>
              </a:spcBef>
              <a:spcAft>
                <a:spcPts val="0"/>
              </a:spcAft>
              <a:buSzPts val="1800"/>
              <a:buNone/>
            </a:pPr>
            <a:r>
              <a:rPr lang="en-US"/>
              <a:t>2. Compare the statements of the film with those of the long-term study.</a:t>
            </a:r>
            <a:endParaRPr/>
          </a:p>
        </p:txBody>
      </p:sp>
      <p:sp>
        <p:nvSpPr>
          <p:cNvPr id="501" name="Google Shape;501;p2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11" name="Google Shape;51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Verdana"/>
              <a:buNone/>
            </a:pPr>
            <a:r>
              <a:rPr lang="en-US">
                <a:latin typeface="Verdana"/>
                <a:ea typeface="Verdana"/>
                <a:cs typeface="Verdana"/>
                <a:sym typeface="Verdana"/>
              </a:rPr>
              <a:t>Forum Bio- und Gentechnologie e. V. [Biotechnology and Genetic Engineering Forum] (23.08.2021). Transparenz Gentechnik. Baumwolle [Transparency Genetic Engineering. Cotton]. https://www.transgen.de/datenbank/1941.baumwolle.html</a:t>
            </a:r>
            <a:endParaRPr/>
          </a:p>
          <a:p>
            <a:pPr marL="0" lvl="0" indent="0" algn="l" rtl="0">
              <a:spcBef>
                <a:spcPts val="0"/>
              </a:spcBef>
              <a:spcAft>
                <a:spcPts val="0"/>
              </a:spcAft>
              <a:buSzPts val="1800"/>
              <a:buNone/>
            </a:pPr>
            <a:endParaRPr>
              <a:latin typeface="Verdana"/>
              <a:ea typeface="Verdana"/>
              <a:cs typeface="Verdana"/>
              <a:sym typeface="Verdana"/>
            </a:endParaRPr>
          </a:p>
          <a:p>
            <a:pPr marL="0" lvl="0" indent="0" algn="l" rtl="0">
              <a:spcBef>
                <a:spcPts val="0"/>
              </a:spcBef>
              <a:spcAft>
                <a:spcPts val="0"/>
              </a:spcAft>
              <a:buSzPts val="1800"/>
              <a:buFont typeface="Verdana"/>
              <a:buNone/>
            </a:pPr>
            <a:r>
              <a:rPr lang="en-US">
                <a:latin typeface="Verdana"/>
                <a:ea typeface="Verdana"/>
                <a:cs typeface="Verdana"/>
                <a:sym typeface="Verdana"/>
              </a:rPr>
              <a:t>Image Source: </a:t>
            </a:r>
            <a:endParaRPr/>
          </a:p>
          <a:p>
            <a:pPr marL="0" lvl="0" indent="0" algn="l" rtl="0">
              <a:spcBef>
                <a:spcPts val="0"/>
              </a:spcBef>
              <a:spcAft>
                <a:spcPts val="0"/>
              </a:spcAft>
              <a:buSzPts val="1800"/>
              <a:buNone/>
            </a:pPr>
            <a:r>
              <a:rPr lang="en-US"/>
              <a:t>Raupe des Baumwollkapselwurmes [Caterpillar of the cotton bollworm], Ages/Kahrer, https://www.ages.at/pflanze/pflanzengesundheit/schaderreger-von-a-bis-z/baumwollkapselwurm#page </a:t>
            </a:r>
            <a:endParaRPr/>
          </a:p>
        </p:txBody>
      </p:sp>
      <p:sp>
        <p:nvSpPr>
          <p:cNvPr id="512" name="Google Shape;512;p2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22" name="Google Shape;52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Verdana"/>
              <a:buNone/>
            </a:pPr>
            <a:r>
              <a:rPr lang="en-US">
                <a:latin typeface="Verdana"/>
                <a:ea typeface="Verdana"/>
                <a:cs typeface="Verdana"/>
                <a:sym typeface="Verdana"/>
              </a:rPr>
              <a:t>Sources: ISAAA Global Status of Commercialized Biotech/GM Crops, FAOSTAT, USDA Foreign Agricultural Service</a:t>
            </a:r>
            <a:endParaRPr/>
          </a:p>
          <a:p>
            <a:pPr marL="0" lvl="0" indent="0" algn="l" rtl="0">
              <a:spcBef>
                <a:spcPts val="0"/>
              </a:spcBef>
              <a:spcAft>
                <a:spcPts val="0"/>
              </a:spcAft>
              <a:buSzPts val="1800"/>
              <a:buNone/>
            </a:pPr>
            <a:endParaRPr>
              <a:latin typeface="Verdana"/>
              <a:ea typeface="Verdana"/>
              <a:cs typeface="Verdana"/>
              <a:sym typeface="Verdana"/>
            </a:endParaRPr>
          </a:p>
          <a:p>
            <a:pPr marL="0" lvl="0" indent="0" algn="l" rtl="0">
              <a:spcBef>
                <a:spcPts val="0"/>
              </a:spcBef>
              <a:spcAft>
                <a:spcPts val="0"/>
              </a:spcAft>
              <a:buSzPts val="1800"/>
              <a:buFont typeface="Verdana"/>
              <a:buNone/>
            </a:pPr>
            <a:r>
              <a:rPr lang="en-US">
                <a:latin typeface="Verdana"/>
                <a:ea typeface="Verdana"/>
                <a:cs typeface="Verdana"/>
                <a:sym typeface="Verdana"/>
              </a:rPr>
              <a:t>Image Source:</a:t>
            </a:r>
            <a:endParaRPr/>
          </a:p>
          <a:p>
            <a:pPr marL="0" lvl="0" indent="0" algn="l" rtl="0">
              <a:spcBef>
                <a:spcPts val="0"/>
              </a:spcBef>
              <a:spcAft>
                <a:spcPts val="0"/>
              </a:spcAft>
              <a:buSzPts val="1800"/>
              <a:buFont typeface="Verdana"/>
              <a:buNone/>
            </a:pPr>
            <a:r>
              <a:rPr lang="en-US">
                <a:latin typeface="Verdana"/>
                <a:ea typeface="Verdana"/>
                <a:cs typeface="Verdana"/>
                <a:sym typeface="Verdana"/>
              </a:rPr>
              <a:t>Forum Bio- und Gentechnologie e. V. [Biotechnology and Genetic Engineering Forum] (23.08.2021). Transparenz Gentechnik. Baumwolle [Transparency Genetic Engineering. Cotton]. https://www.transgen.de/datenbank/1941.baumwolle.html</a:t>
            </a:r>
            <a:endParaRPr/>
          </a:p>
          <a:p>
            <a:pPr marL="0" lvl="0" indent="0" algn="l" rtl="0">
              <a:spcBef>
                <a:spcPts val="0"/>
              </a:spcBef>
              <a:spcAft>
                <a:spcPts val="0"/>
              </a:spcAft>
              <a:buSzPts val="1800"/>
              <a:buNone/>
            </a:pPr>
            <a:endParaRPr>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p:txBody>
      </p:sp>
      <p:sp>
        <p:nvSpPr>
          <p:cNvPr id="523" name="Google Shape;523;p25: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33" name="Google Shape;53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Verdana"/>
              <a:buNone/>
            </a:pPr>
            <a:r>
              <a:rPr lang="en-US">
                <a:latin typeface="Verdana"/>
                <a:ea typeface="Verdana"/>
                <a:cs typeface="Verdana"/>
                <a:sym typeface="Verdana"/>
              </a:rPr>
              <a:t>In 4 out of 9 samples of largely unprocessed raw cotton (picking cotton) declared as organic cotton, the CVUA Freiburg detected genetically modified (GM) cotton. </a:t>
            </a:r>
            <a:endParaRPr/>
          </a:p>
          <a:p>
            <a:pPr marL="0" lvl="0" indent="0" algn="l" rtl="0">
              <a:spcBef>
                <a:spcPts val="0"/>
              </a:spcBef>
              <a:spcAft>
                <a:spcPts val="0"/>
              </a:spcAft>
              <a:buSzPts val="1800"/>
              <a:buFont typeface="Verdana"/>
              <a:buNone/>
            </a:pPr>
            <a:r>
              <a:rPr lang="en-US">
                <a:latin typeface="Verdana"/>
                <a:ea typeface="Verdana"/>
                <a:cs typeface="Verdana"/>
                <a:sym typeface="Verdana"/>
              </a:rPr>
              <a:t>Waiblinger, H. -U., &amp; Martin, N. (14.01.2015). Alles bio? Gentechnik in Bio-Baumwolle und -Textilien [All organic? Genetic engineering in organic cotton and textiles]. https://www.ua-bw.de/pub/beitrag.asp?subid=0&amp;Thema_ID=17&amp;ID=2013&amp;Pdf=No&amp;lang=DE</a:t>
            </a:r>
            <a:endParaRPr/>
          </a:p>
        </p:txBody>
      </p:sp>
      <p:sp>
        <p:nvSpPr>
          <p:cNvPr id="534" name="Google Shape;534;p2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47" name="Google Shape;54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Image Sources:</a:t>
            </a:r>
            <a:endParaRPr/>
          </a:p>
          <a:p>
            <a:pPr marL="0" lvl="0" indent="0" algn="l" rtl="0">
              <a:spcBef>
                <a:spcPts val="0"/>
              </a:spcBef>
              <a:spcAft>
                <a:spcPts val="0"/>
              </a:spcAft>
              <a:buSzPts val="1800"/>
              <a:buNone/>
            </a:pPr>
            <a:r>
              <a:rPr lang="en-US"/>
              <a:t>Coloured Cotton Field, © Sally Fox, https://www.vreseis.com/</a:t>
            </a:r>
            <a:endParaRPr/>
          </a:p>
          <a:p>
            <a:pPr marL="0" lvl="0" indent="0" algn="l" rtl="0">
              <a:spcBef>
                <a:spcPts val="0"/>
              </a:spcBef>
              <a:spcAft>
                <a:spcPts val="0"/>
              </a:spcAft>
              <a:buSzPts val="1800"/>
              <a:buNone/>
            </a:pPr>
            <a:r>
              <a:rPr lang="en-US"/>
              <a:t>Foxfibre®, colororganic® worsted weight yarn, © Sally Fox, https://www.vreseis.com/</a:t>
            </a:r>
            <a:endParaRPr/>
          </a:p>
          <a:p>
            <a:pPr marL="0" lvl="0" indent="0" algn="l" rtl="0">
              <a:spcBef>
                <a:spcPts val="0"/>
              </a:spcBef>
              <a:spcAft>
                <a:spcPts val="0"/>
              </a:spcAft>
              <a:buNone/>
            </a:pPr>
            <a:endParaRPr/>
          </a:p>
        </p:txBody>
      </p:sp>
      <p:sp>
        <p:nvSpPr>
          <p:cNvPr id="548" name="Google Shape;548;p2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59" name="Google Shape;55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Verdana"/>
              <a:buNone/>
            </a:pPr>
            <a:r>
              <a:rPr lang="en-US">
                <a:latin typeface="Verdana"/>
                <a:ea typeface="Verdana"/>
                <a:cs typeface="Verdana"/>
                <a:sym typeface="Verdana"/>
              </a:rPr>
              <a:t>hessnatur (n.d.). Hessen-Leinen. Comeback eines verdrängten Stoffes [Hessian linen: Comeback of a forgotten substance]. http://www.hessnatur.com/corporate/en/projekt/hessen-linnen/</a:t>
            </a:r>
            <a:endParaRPr/>
          </a:p>
          <a:p>
            <a:pPr marL="0" lvl="0" indent="0" algn="l" rtl="0">
              <a:spcBef>
                <a:spcPts val="0"/>
              </a:spcBef>
              <a:spcAft>
                <a:spcPts val="0"/>
              </a:spcAft>
              <a:buSzPts val="1800"/>
              <a:buNone/>
            </a:pPr>
            <a:r>
              <a:rPr lang="en-US"/>
              <a:t>Chabbert, B., Padovani, J., Djemiel, C., Ossemond, J., Lemaître, A., Yoshinaga, A., Hawkins, S., Grec, S., Beaugrand, J., &amp; Kurek, B. (2020). Multimodal assessment of flax dew retting and its functional impact on fibers and natural fiber composites. </a:t>
            </a:r>
            <a:r>
              <a:rPr lang="en-US" i="1"/>
              <a:t>Industrial Crops and Products, 148</a:t>
            </a:r>
            <a:r>
              <a:rPr lang="en-US"/>
              <a:t>(6), 112255. https://doi.org/10.1016/j.indcrop.2020.112255</a:t>
            </a:r>
            <a:endParaRPr/>
          </a:p>
          <a:p>
            <a:pPr marL="0" lvl="0" indent="0" algn="l" rtl="0">
              <a:spcBef>
                <a:spcPts val="0"/>
              </a:spcBef>
              <a:spcAft>
                <a:spcPts val="0"/>
              </a:spcAft>
              <a:buSzPts val="1800"/>
              <a:buNone/>
            </a:pPr>
            <a:endParaRPr>
              <a:latin typeface="Verdana"/>
              <a:ea typeface="Verdana"/>
              <a:cs typeface="Verdana"/>
              <a:sym typeface="Verdana"/>
            </a:endParaRPr>
          </a:p>
          <a:p>
            <a:pPr marL="0" lvl="0" indent="0" algn="l" rtl="0">
              <a:spcBef>
                <a:spcPts val="0"/>
              </a:spcBef>
              <a:spcAft>
                <a:spcPts val="0"/>
              </a:spcAft>
              <a:buSzPts val="1800"/>
              <a:buFont typeface="Verdana"/>
              <a:buNone/>
            </a:pPr>
            <a:r>
              <a:rPr lang="en-US">
                <a:latin typeface="Verdana"/>
                <a:ea typeface="Verdana"/>
                <a:cs typeface="Verdana"/>
                <a:sym typeface="Verdana"/>
              </a:rPr>
              <a:t>Image Source:</a:t>
            </a:r>
            <a:endParaRPr/>
          </a:p>
          <a:p>
            <a:pPr marL="0" lvl="0" indent="0" algn="l" rtl="0">
              <a:spcBef>
                <a:spcPts val="0"/>
              </a:spcBef>
              <a:spcAft>
                <a:spcPts val="0"/>
              </a:spcAft>
              <a:buSzPts val="1800"/>
              <a:buFont typeface="Verdana"/>
              <a:buNone/>
            </a:pPr>
            <a:r>
              <a:rPr lang="en-US">
                <a:latin typeface="Verdana"/>
                <a:ea typeface="Verdana"/>
                <a:cs typeface="Verdana"/>
                <a:sym typeface="Verdana"/>
              </a:rPr>
              <a:t>Flachs, Nennieinszweidrei, https://pixabay.com/de/service/license/, https://pixabay.com/de/photos/wilder-flachs-lein-4322342/</a:t>
            </a:r>
            <a:endParaRPr/>
          </a:p>
          <a:p>
            <a:pPr marL="0" lvl="0" indent="0" algn="l" rtl="0">
              <a:spcBef>
                <a:spcPts val="0"/>
              </a:spcBef>
              <a:spcAft>
                <a:spcPts val="0"/>
              </a:spcAft>
              <a:buSzPts val="1800"/>
              <a:buFont typeface="Verdana"/>
              <a:buNone/>
            </a:pPr>
            <a:r>
              <a:rPr lang="en-US">
                <a:latin typeface="Verdana"/>
                <a:ea typeface="Verdana"/>
                <a:cs typeface="Verdana"/>
                <a:sym typeface="Verdana"/>
              </a:rPr>
              <a:t>Tauröste auf dem Feld, Rilegator, CC BY-SA 3.0, https://commons.wikimedia.org/w/index.php?curid=14690380</a:t>
            </a:r>
            <a:endParaRPr/>
          </a:p>
        </p:txBody>
      </p:sp>
      <p:sp>
        <p:nvSpPr>
          <p:cNvPr id="560" name="Google Shape;560;p28: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72" name="Google Shape;57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Image Source: </a:t>
            </a:r>
            <a:endParaRPr/>
          </a:p>
          <a:p>
            <a:pPr marL="0" lvl="0" indent="0" algn="l" rtl="0">
              <a:spcBef>
                <a:spcPts val="0"/>
              </a:spcBef>
              <a:spcAft>
                <a:spcPts val="0"/>
              </a:spcAft>
              <a:buSzPts val="1800"/>
              <a:buFont typeface="Times New Roman"/>
              <a:buNone/>
            </a:pPr>
            <a:r>
              <a:rPr lang="en-US">
                <a:latin typeface="Times New Roman"/>
                <a:ea typeface="Times New Roman"/>
                <a:cs typeface="Times New Roman"/>
                <a:sym typeface="Times New Roman"/>
              </a:rPr>
              <a:t>Hemp being harvested, Lossenelin, CC BY-SA, https://commons.wikimedia.org/wiki/File:Hempharvesting2.jpg </a:t>
            </a:r>
            <a:endParaRPr/>
          </a:p>
          <a:p>
            <a:pPr marL="0" lvl="0" indent="0" algn="l" rtl="0">
              <a:spcBef>
                <a:spcPts val="0"/>
              </a:spcBef>
              <a:spcAft>
                <a:spcPts val="0"/>
              </a:spcAft>
              <a:buSzPts val="1800"/>
              <a:buFont typeface="Times New Roman"/>
              <a:buNone/>
            </a:pPr>
            <a:r>
              <a:rPr lang="en-US">
                <a:latin typeface="Times New Roman"/>
                <a:ea typeface="Times New Roman"/>
                <a:cs typeface="Times New Roman"/>
                <a:sym typeface="Times New Roman"/>
              </a:rPr>
              <a:t>Hanfstängel, Natrij, CC0, https://commons.wikimedia.org/wiki/File:Hanfstengel.jpg</a:t>
            </a:r>
            <a:endParaRPr/>
          </a:p>
        </p:txBody>
      </p:sp>
      <p:sp>
        <p:nvSpPr>
          <p:cNvPr id="573" name="Google Shape;573;p29: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86" name="Google Shape;58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Task:</a:t>
            </a:r>
            <a:endParaRPr/>
          </a:p>
          <a:p>
            <a:pPr marL="0" lvl="0" indent="0" algn="l" rtl="0">
              <a:spcBef>
                <a:spcPts val="0"/>
              </a:spcBef>
              <a:spcAft>
                <a:spcPts val="0"/>
              </a:spcAft>
              <a:buNone/>
            </a:pPr>
            <a:r>
              <a:rPr lang="en-US"/>
              <a:t>Watch the film about wool recycling in Prato, Italy, and sum up the different processes, which are necessary from a post-consumer wool product to recycling wool fibres.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BBC News (16.12.2020). </a:t>
            </a:r>
            <a:r>
              <a:rPr lang="en-US" i="1"/>
              <a:t>Recycling fashion: The town turning waste into clothes</a:t>
            </a:r>
            <a:r>
              <a:rPr lang="en-US"/>
              <a:t> [Video Documentation]. https://www.youtube.com/watch?v=7i0QMnz4ExY</a:t>
            </a:r>
            <a:endParaRPr/>
          </a:p>
        </p:txBody>
      </p:sp>
      <p:sp>
        <p:nvSpPr>
          <p:cNvPr id="587" name="Google Shape;587;p30: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97" name="Google Shape;59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Image Source:</a:t>
            </a:r>
            <a:endParaRPr/>
          </a:p>
          <a:p>
            <a:pPr marL="0" lvl="0" indent="0" algn="l" rtl="0">
              <a:spcBef>
                <a:spcPts val="0"/>
              </a:spcBef>
              <a:spcAft>
                <a:spcPts val="0"/>
              </a:spcAft>
              <a:buSzPts val="1800"/>
              <a:buNone/>
            </a:pPr>
            <a:r>
              <a:rPr lang="en-US"/>
              <a:t>No title, unknown author, https://creativecommons.org/publicdomain/zero/1.0/, https://pxhere.com/de/photo/174452?utm_content=shareClip&amp;utm_medium=referral&amp;utm_source=pxhere</a:t>
            </a:r>
            <a:endParaRPr/>
          </a:p>
        </p:txBody>
      </p:sp>
      <p:sp>
        <p:nvSpPr>
          <p:cNvPr id="598" name="Google Shape;598;p3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608" name="Google Shape;60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Textile Exchange (2021). </a:t>
            </a:r>
            <a:r>
              <a:rPr lang="en-US" i="1"/>
              <a:t>Responsible Wool Standard 2.2</a:t>
            </a:r>
            <a:r>
              <a:rPr lang="en-US"/>
              <a:t>. https://textileexchange.org/app/uploads/2020/08/RAF-101a-V2.2-Responsible-Wool-Standard.pdf</a:t>
            </a:r>
            <a:endParaRPr/>
          </a:p>
          <a:p>
            <a:pPr marL="0" lvl="0" indent="0" algn="l" rtl="0">
              <a:spcBef>
                <a:spcPts val="0"/>
              </a:spcBef>
              <a:spcAft>
                <a:spcPts val="0"/>
              </a:spcAft>
              <a:buSzPts val="1800"/>
              <a:buNone/>
            </a:pPr>
            <a:endParaRPr/>
          </a:p>
          <a:p>
            <a:pPr marL="0" lvl="0" indent="0" algn="l" rtl="0">
              <a:spcBef>
                <a:spcPts val="0"/>
              </a:spcBef>
              <a:spcAft>
                <a:spcPts val="0"/>
              </a:spcAft>
              <a:buSzPts val="1800"/>
              <a:buFont typeface="Arial"/>
              <a:buNone/>
            </a:pPr>
            <a:r>
              <a:rPr lang="en-US">
                <a:latin typeface="Arial"/>
                <a:ea typeface="Arial"/>
                <a:cs typeface="Arial"/>
                <a:sym typeface="Arial"/>
              </a:rPr>
              <a:t>Image Source:</a:t>
            </a:r>
            <a:endParaRPr/>
          </a:p>
          <a:p>
            <a:pPr marL="0" lvl="0" indent="0" algn="l" rtl="0">
              <a:spcBef>
                <a:spcPts val="0"/>
              </a:spcBef>
              <a:spcAft>
                <a:spcPts val="0"/>
              </a:spcAft>
              <a:buSzPts val="1800"/>
              <a:buFont typeface="Arial"/>
              <a:buNone/>
            </a:pPr>
            <a:r>
              <a:rPr lang="en-US">
                <a:latin typeface="Arial"/>
                <a:ea typeface="Arial"/>
                <a:cs typeface="Arial"/>
                <a:sym typeface="Arial"/>
              </a:rPr>
              <a:t>RWS, RESPONSIBLE WOOL STANDARD, and the RWS Logo are trademarks of Textile Exchange.</a:t>
            </a:r>
            <a:endParaRPr/>
          </a:p>
          <a:p>
            <a:pPr marL="0" lvl="0" indent="0" algn="l" rtl="0">
              <a:spcBef>
                <a:spcPts val="0"/>
              </a:spcBef>
              <a:spcAft>
                <a:spcPts val="0"/>
              </a:spcAft>
              <a:buNone/>
            </a:pPr>
            <a:endParaRPr>
              <a:latin typeface="Arial"/>
              <a:ea typeface="Arial"/>
              <a:cs typeface="Arial"/>
              <a:sym typeface="Arial"/>
            </a:endParaRPr>
          </a:p>
        </p:txBody>
      </p:sp>
      <p:sp>
        <p:nvSpPr>
          <p:cNvPr id="609" name="Google Shape;609;p32: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619" name="Google Shape;61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3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629" name="Google Shape;62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Textile Exchange (2020). </a:t>
            </a:r>
            <a:r>
              <a:rPr lang="en-US" i="1">
                <a:latin typeface="Arial"/>
                <a:ea typeface="Arial"/>
                <a:cs typeface="Arial"/>
                <a:sym typeface="Arial"/>
              </a:rPr>
              <a:t>Responsible Animal Fiber Standards Terms of Reference</a:t>
            </a:r>
            <a:r>
              <a:rPr lang="en-US">
                <a:latin typeface="Arial"/>
                <a:ea typeface="Arial"/>
                <a:cs typeface="Arial"/>
                <a:sym typeface="Arial"/>
              </a:rPr>
              <a:t>. </a:t>
            </a:r>
            <a:r>
              <a:rPr lang="en-US"/>
              <a:t>https://textileexchange.org/wp-content/uploads/2020/06/RAF-Terms-of-Reference-June-2020.pdf</a:t>
            </a:r>
            <a:endParaRPr/>
          </a:p>
        </p:txBody>
      </p:sp>
      <p:sp>
        <p:nvSpPr>
          <p:cNvPr id="630" name="Google Shape;630;p3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638" name="Google Shape;63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a:latin typeface="Arial"/>
                <a:ea typeface="Arial"/>
                <a:cs typeface="Arial"/>
                <a:sym typeface="Arial"/>
              </a:rPr>
              <a:t>Council Regulation (EC) No 834/2007 of 28 June 2007 on organic production and labelling of organic products and repealing Regulation (EEC) No 2092/91. </a:t>
            </a:r>
            <a:r>
              <a:rPr lang="en-US" i="1">
                <a:latin typeface="Arial"/>
                <a:ea typeface="Arial"/>
                <a:cs typeface="Arial"/>
                <a:sym typeface="Arial"/>
              </a:rPr>
              <a:t>Official Journal of the European Union</a:t>
            </a:r>
            <a:r>
              <a:rPr lang="en-US">
                <a:latin typeface="Arial"/>
                <a:ea typeface="Arial"/>
                <a:cs typeface="Arial"/>
                <a:sym typeface="Arial"/>
              </a:rPr>
              <a:t>,</a:t>
            </a:r>
            <a:r>
              <a:rPr lang="en-US" i="1">
                <a:latin typeface="Arial"/>
                <a:ea typeface="Arial"/>
                <a:cs typeface="Arial"/>
                <a:sym typeface="Arial"/>
              </a:rPr>
              <a:t> </a:t>
            </a:r>
            <a:r>
              <a:rPr lang="en-US">
                <a:latin typeface="Arial"/>
                <a:ea typeface="Arial"/>
                <a:cs typeface="Arial"/>
                <a:sym typeface="Arial"/>
              </a:rPr>
              <a:t>20.07.2007, L 189/1-189/23. https://eur-lex.europa.eu/legal-content/EN/TXT/PDF/?uri=CELEX:32007R0834&amp;from=DE</a:t>
            </a:r>
            <a:endParaRPr/>
          </a:p>
          <a:p>
            <a:pPr marL="0" lvl="0" indent="0" algn="l" rtl="0">
              <a:spcBef>
                <a:spcPts val="0"/>
              </a:spcBef>
              <a:spcAft>
                <a:spcPts val="0"/>
              </a:spcAft>
              <a:buSzPts val="1800"/>
              <a:buNone/>
            </a:pPr>
            <a:endParaRPr>
              <a:latin typeface="Arial"/>
              <a:ea typeface="Arial"/>
              <a:cs typeface="Arial"/>
              <a:sym typeface="Arial"/>
            </a:endParaRPr>
          </a:p>
          <a:p>
            <a:pPr marL="0" lvl="0" indent="0" algn="l" rtl="0">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IFOAM Organics Europe (n.d.). Green claims &amp; preventing greenwashing. </a:t>
            </a:r>
            <a:r>
              <a:rPr lang="en-US">
                <a:latin typeface="Arial"/>
                <a:ea typeface="Arial"/>
                <a:cs typeface="Arial"/>
                <a:sym typeface="Arial"/>
              </a:rPr>
              <a:t>https://www.organicseurope.bio/</a:t>
            </a:r>
            <a:endParaRPr/>
          </a:p>
        </p:txBody>
      </p:sp>
      <p:sp>
        <p:nvSpPr>
          <p:cNvPr id="639" name="Google Shape;639;p35: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647" name="Google Shape;64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European Outdoor Group (2019). </a:t>
            </a:r>
            <a:r>
              <a:rPr lang="en-US" i="1"/>
              <a:t>Recycled Leather. A Primer for Industrials to Better Understand Alternative Materials to Virgin Leather. </a:t>
            </a:r>
            <a:r>
              <a:rPr lang="en-US"/>
              <a:t>https://assets-global.website-files.com/5ed628f951e6c112227290bb/5f384b3918ce2437d8968b58_EOG%20Recycled%20Leather_low%20res.pdf</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Image Source:</a:t>
            </a:r>
            <a:endParaRPr/>
          </a:p>
          <a:p>
            <a:pPr marL="0" lvl="0" indent="0" algn="l" rtl="0">
              <a:spcBef>
                <a:spcPts val="0"/>
              </a:spcBef>
              <a:spcAft>
                <a:spcPts val="0"/>
              </a:spcAft>
              <a:buSzPts val="1800"/>
              <a:buNone/>
            </a:pPr>
            <a:r>
              <a:rPr lang="en-US"/>
              <a:t>Green Future Club (n.d.). Green Product Award. Recyc Leather™. https://www.gp-award.com/de/pre-selection/recycled-leather</a:t>
            </a:r>
            <a:endParaRPr/>
          </a:p>
          <a:p>
            <a:pPr marL="0" lvl="0" indent="0" algn="l" rtl="0">
              <a:spcBef>
                <a:spcPts val="0"/>
              </a:spcBef>
              <a:spcAft>
                <a:spcPts val="0"/>
              </a:spcAft>
              <a:buNone/>
            </a:pPr>
            <a:endParaRPr/>
          </a:p>
        </p:txBody>
      </p:sp>
      <p:sp>
        <p:nvSpPr>
          <p:cNvPr id="648" name="Google Shape;648;p3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658" name="Google Shape;65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Verdana"/>
              <a:buNone/>
            </a:pPr>
            <a:r>
              <a:rPr lang="en-US">
                <a:latin typeface="Verdana"/>
                <a:ea typeface="Verdana"/>
                <a:cs typeface="Verdana"/>
                <a:sym typeface="Verdana"/>
              </a:rPr>
              <a:t>Image Source:</a:t>
            </a:r>
            <a:endParaRPr/>
          </a:p>
          <a:p>
            <a:pPr marL="0" lvl="0" indent="0" algn="l" rtl="0">
              <a:spcBef>
                <a:spcPts val="0"/>
              </a:spcBef>
              <a:spcAft>
                <a:spcPts val="0"/>
              </a:spcAft>
              <a:buSzPts val="1800"/>
              <a:buFont typeface="Verdana"/>
              <a:buNone/>
            </a:pPr>
            <a:r>
              <a:rPr lang="en-US">
                <a:latin typeface="Verdana"/>
                <a:ea typeface="Verdana"/>
                <a:cs typeface="Verdana"/>
                <a:sym typeface="Verdana"/>
              </a:rPr>
              <a:t>Ananas Anam (n.d.). Ananas Anam. https://www.ananas-anam.com/</a:t>
            </a:r>
            <a:endParaRPr/>
          </a:p>
          <a:p>
            <a:pPr marL="0" lvl="0" indent="0" algn="l" rtl="0">
              <a:spcBef>
                <a:spcPts val="0"/>
              </a:spcBef>
              <a:spcAft>
                <a:spcPts val="0"/>
              </a:spcAft>
              <a:buSzPts val="1800"/>
              <a:buNone/>
            </a:pPr>
            <a:endParaRPr>
              <a:latin typeface="Verdana"/>
              <a:ea typeface="Verdana"/>
              <a:cs typeface="Verdana"/>
              <a:sym typeface="Verdana"/>
            </a:endParaRPr>
          </a:p>
          <a:p>
            <a:pPr marL="0" lvl="0" indent="0" algn="l" rtl="0">
              <a:spcBef>
                <a:spcPts val="0"/>
              </a:spcBef>
              <a:spcAft>
                <a:spcPts val="0"/>
              </a:spcAft>
              <a:buSzPts val="1800"/>
              <a:buNone/>
            </a:pPr>
            <a:r>
              <a:rPr lang="en-US"/>
              <a:t>Tasks:</a:t>
            </a:r>
            <a:endParaRPr/>
          </a:p>
          <a:p>
            <a:pPr marL="0" lvl="0" indent="0" algn="l" rtl="0">
              <a:spcBef>
                <a:spcPts val="0"/>
              </a:spcBef>
              <a:spcAft>
                <a:spcPts val="0"/>
              </a:spcAft>
              <a:buNone/>
            </a:pPr>
            <a:r>
              <a:rPr lang="en-US"/>
              <a:t>Do research on alternative leather products, their manufacturers and product designers. </a:t>
            </a:r>
            <a:endParaRPr/>
          </a:p>
          <a:p>
            <a:pPr marL="0" lvl="0" indent="0" algn="l" rtl="0">
              <a:spcBef>
                <a:spcPts val="0"/>
              </a:spcBef>
              <a:spcAft>
                <a:spcPts val="0"/>
              </a:spcAft>
              <a:buNone/>
            </a:pPr>
            <a:r>
              <a:rPr lang="en-US"/>
              <a:t>Research on alternative materials, products made of them and areas of use.</a:t>
            </a:r>
            <a:endParaRPr/>
          </a:p>
          <a:p>
            <a:pPr marL="0" lvl="0" indent="0" algn="l" rtl="0">
              <a:spcBef>
                <a:spcPts val="0"/>
              </a:spcBef>
              <a:spcAft>
                <a:spcPts val="0"/>
              </a:spcAft>
              <a:buNone/>
            </a:pPr>
            <a:r>
              <a:rPr lang="en-US"/>
              <a:t>Examples are: Amadou Leather™, Enspire Leather, Flyleather, Mylo™ - Bolt Threads, RECYC LEATHER™, Vegatex.</a:t>
            </a:r>
            <a:endParaRPr/>
          </a:p>
          <a:p>
            <a:pPr marL="0" lvl="0" indent="0" algn="l" rtl="0">
              <a:spcBef>
                <a:spcPts val="0"/>
              </a:spcBef>
              <a:spcAft>
                <a:spcPts val="0"/>
              </a:spcAft>
              <a:buSzPts val="1800"/>
              <a:buNone/>
            </a:pPr>
            <a:endParaRPr/>
          </a:p>
          <a:p>
            <a:pPr marL="0" lvl="0" indent="0" algn="l" rtl="0">
              <a:spcBef>
                <a:spcPts val="0"/>
              </a:spcBef>
              <a:spcAft>
                <a:spcPts val="0"/>
              </a:spcAft>
              <a:buNone/>
            </a:pPr>
            <a:endParaRPr/>
          </a:p>
        </p:txBody>
      </p:sp>
      <p:sp>
        <p:nvSpPr>
          <p:cNvPr id="659" name="Google Shape;659;p3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669" name="Google Shape;66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Times New Roman"/>
              <a:buNone/>
            </a:pPr>
            <a:r>
              <a:rPr lang="en-US">
                <a:latin typeface="Times New Roman"/>
                <a:ea typeface="Times New Roman"/>
                <a:cs typeface="Times New Roman"/>
                <a:sym typeface="Times New Roman"/>
              </a:rPr>
              <a:t>Europäische Union [European Union] (18.10.2011). VERORDNUNG (EU) Nr. 1007/2011 DES EUROPÄISCHEN PARLAMENTS UND DES RATES vom 27. September 2011 über die Bezeichnungen von Textilfasern und die damit zusammenhängende Etikettierung und Kennzeichnung der Faserzusammensetzung von Textilerzeugnissen und zur Aufhebung der Richtlinie 73/44/EWG des Rates und der Richtlinien 96/73/EG und 2008/121/EG des Europäischen Parlaments und des Rates [REGULATION (EU) No 1007/2011 OF THE EUROPEAN PARLIAMENT AND OF THE COUNCIL of 27 September 2011 on textile fibre names and related labelling and marking of fibre composition of textile products and repealing Council Directive 73/44/EEC and Directives 96/73/EC and 2008/121/EC of the European Parliament and of the Council]. </a:t>
            </a:r>
            <a:r>
              <a:rPr lang="en-US" i="1">
                <a:latin typeface="Times New Roman"/>
                <a:ea typeface="Times New Roman"/>
                <a:cs typeface="Times New Roman"/>
                <a:sym typeface="Times New Roman"/>
              </a:rPr>
              <a:t>Amtsblatt der Europäischen Union </a:t>
            </a:r>
            <a:r>
              <a:rPr lang="en-US">
                <a:latin typeface="Times New Roman"/>
                <a:ea typeface="Times New Roman"/>
                <a:cs typeface="Times New Roman"/>
                <a:sym typeface="Times New Roman"/>
              </a:rPr>
              <a:t>[Official Journal of the European Union]</a:t>
            </a:r>
            <a:r>
              <a:rPr lang="en-US" i="1">
                <a:latin typeface="Times New Roman"/>
                <a:ea typeface="Times New Roman"/>
                <a:cs typeface="Times New Roman"/>
                <a:sym typeface="Times New Roman"/>
              </a:rPr>
              <a:t>,</a:t>
            </a:r>
            <a:r>
              <a:rPr lang="en-US">
                <a:latin typeface="Times New Roman"/>
                <a:ea typeface="Times New Roman"/>
                <a:cs typeface="Times New Roman"/>
                <a:sym typeface="Times New Roman"/>
              </a:rPr>
              <a:t> L 272/1-L272/64. </a:t>
            </a:r>
            <a:r>
              <a:rPr lang="en-US"/>
              <a:t>https://eur-lex.europa.eu/LexUriServ/LexUriServ.do?uri=OJ:L:2011:272:0001:0064:DE:PDF, L 272/2 (8)</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Image Source:</a:t>
            </a:r>
            <a:endParaRPr/>
          </a:p>
          <a:p>
            <a:pPr marL="0" lvl="0" indent="0" algn="l" rtl="0">
              <a:spcBef>
                <a:spcPts val="0"/>
              </a:spcBef>
              <a:spcAft>
                <a:spcPts val="0"/>
              </a:spcAft>
              <a:buSzPts val="1800"/>
              <a:buNone/>
            </a:pPr>
            <a:r>
              <a:rPr lang="en-US"/>
              <a:t>Deutscher Tierschutzbund [German Animal Welfare Association]</a:t>
            </a:r>
            <a:endParaRPr/>
          </a:p>
          <a:p>
            <a:pPr marL="0" lvl="0" indent="0" algn="l" rtl="0">
              <a:spcBef>
                <a:spcPts val="0"/>
              </a:spcBef>
              <a:spcAft>
                <a:spcPts val="0"/>
              </a:spcAft>
              <a:buSzPts val="1800"/>
              <a:buNone/>
            </a:pPr>
            <a:r>
              <a:rPr lang="en-US"/>
              <a:t>Mackensen, H., Nottebrock, Y., &amp; Pietsch, T. (2016). Täuschung &amp; Irreführung. Pelzkennzeichnung in Deutschland [Deception &amp; Misleading: Fur Labelling in Germany]. https://www.tierschutzbund.de/fileadmin/user_upload/Downloads/Publikatonen_andere/Report_Pelzkennzeichnung_Deutschland.pdf</a:t>
            </a:r>
            <a:endParaRPr/>
          </a:p>
        </p:txBody>
      </p:sp>
      <p:sp>
        <p:nvSpPr>
          <p:cNvPr id="670" name="Google Shape;670;p38: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680" name="Google Shape;68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a:latin typeface="Arial"/>
                <a:ea typeface="Arial"/>
                <a:cs typeface="Arial"/>
                <a:sym typeface="Arial"/>
              </a:rPr>
              <a:t>Michel, S. (11.10.2022). Lettland verbietet Pelztierzucht [Latvia bans fur farming]. </a:t>
            </a:r>
            <a:r>
              <a:rPr lang="en-US" i="1">
                <a:latin typeface="Arial"/>
                <a:ea typeface="Arial"/>
                <a:cs typeface="Arial"/>
                <a:sym typeface="Arial"/>
              </a:rPr>
              <a:t>textile network</a:t>
            </a:r>
            <a:r>
              <a:rPr lang="en-US">
                <a:latin typeface="Arial"/>
                <a:ea typeface="Arial"/>
                <a:cs typeface="Arial"/>
                <a:sym typeface="Arial"/>
              </a:rPr>
              <a:t>. https://textile-network.de/de/Business/Lettland-verbietet-Pelztierzucht </a:t>
            </a:r>
            <a:endParaRPr/>
          </a:p>
        </p:txBody>
      </p:sp>
      <p:sp>
        <p:nvSpPr>
          <p:cNvPr id="681" name="Google Shape;681;p39: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73" name="Google Shape;27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a:p>
          <a:p>
            <a:pPr marL="0" lvl="0" indent="0" algn="l" rtl="0">
              <a:spcBef>
                <a:spcPts val="0"/>
              </a:spcBef>
              <a:spcAft>
                <a:spcPts val="0"/>
              </a:spcAft>
              <a:buNone/>
            </a:pPr>
            <a:endParaRPr/>
          </a:p>
        </p:txBody>
      </p:sp>
      <p:sp>
        <p:nvSpPr>
          <p:cNvPr id="274" name="Google Shape;274;p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691" name="Google Shape;69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Image Source:</a:t>
            </a:r>
            <a:endParaRPr/>
          </a:p>
          <a:p>
            <a:pPr marL="0" lvl="0" indent="0" algn="l" rtl="0">
              <a:spcBef>
                <a:spcPts val="0"/>
              </a:spcBef>
              <a:spcAft>
                <a:spcPts val="0"/>
              </a:spcAft>
              <a:buSzPts val="1800"/>
              <a:buNone/>
            </a:pPr>
            <a:r>
              <a:rPr lang="en-US"/>
              <a:t>Daunenfeder, Yoky, CC BY-SA 4.0, https://commons.wikimedia.org/w/index.php?curid=3360627</a:t>
            </a:r>
            <a:endParaRPr/>
          </a:p>
          <a:p>
            <a:pPr marL="0" lvl="0" indent="0" algn="l" rtl="0">
              <a:spcBef>
                <a:spcPts val="0"/>
              </a:spcBef>
              <a:spcAft>
                <a:spcPts val="0"/>
              </a:spcAft>
              <a:buNone/>
            </a:pPr>
            <a:endParaRPr/>
          </a:p>
        </p:txBody>
      </p:sp>
      <p:sp>
        <p:nvSpPr>
          <p:cNvPr id="692" name="Google Shape;692;p40: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02" name="Google Shape;70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Future Market Insights (2021). Down and Feather Market. https://www.futuremarketinsights.com/reports/down-and-feather-market</a:t>
            </a:r>
            <a:endParaRPr/>
          </a:p>
          <a:p>
            <a:pPr marL="0" lvl="0" indent="0" algn="l" rtl="0">
              <a:spcBef>
                <a:spcPts val="0"/>
              </a:spcBef>
              <a:spcAft>
                <a:spcPts val="0"/>
              </a:spcAft>
              <a:buSzPts val="1800"/>
              <a:buNone/>
            </a:pPr>
            <a:r>
              <a:rPr lang="en-US"/>
              <a:t>The global down and feather market size was valued at USD 2072.48 million in 2021 by Maia Research.</a:t>
            </a:r>
            <a:endParaRPr/>
          </a:p>
          <a:p>
            <a:pPr marL="0" lvl="0" indent="0" algn="l" rtl="0">
              <a:spcBef>
                <a:spcPts val="0"/>
              </a:spcBef>
              <a:spcAft>
                <a:spcPts val="0"/>
              </a:spcAft>
              <a:buSzPts val="1800"/>
              <a:buNone/>
            </a:pPr>
            <a:r>
              <a:rPr lang="en-US"/>
              <a:t>Maia Research (24.10.2022). Global Down Feather Industry Research Report 2022. Competitive Landscape, Market Size, Regional Status and Prospect. https://www.maiaresearch.com/market-report/1426431-Down-Feather-1426431.html</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Image Source:</a:t>
            </a:r>
            <a:endParaRPr/>
          </a:p>
          <a:p>
            <a:pPr marL="0" lvl="0" indent="0" algn="l" rtl="0">
              <a:spcBef>
                <a:spcPts val="0"/>
              </a:spcBef>
              <a:spcAft>
                <a:spcPts val="0"/>
              </a:spcAft>
              <a:buSzPts val="1800"/>
              <a:buNone/>
            </a:pPr>
            <a:r>
              <a:rPr lang="en-US"/>
              <a:t>Eider à duvet, Fred.leviez, CC BY-SA 3.0, https://commons.wikimedia.org/wiki/File:Eider.a.duvet4.jpg</a:t>
            </a:r>
            <a:endParaRPr/>
          </a:p>
        </p:txBody>
      </p:sp>
      <p:sp>
        <p:nvSpPr>
          <p:cNvPr id="703" name="Google Shape;703;p4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15" name="Google Shape;71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No title, unknown author, https://creativecommons.org/publicdomain/zero/1.0/, https://pxhere.com/de/photo/849713?utm_content=shareClip&amp;utm_medium=referral&amp;utm_source=pxhere</a:t>
            </a:r>
            <a:endParaRPr/>
          </a:p>
        </p:txBody>
      </p:sp>
      <p:sp>
        <p:nvSpPr>
          <p:cNvPr id="716" name="Google Shape;716;p42: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26" name="Google Shape;72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Textile Exchange (n.d.). The Responsible Down Standard aims to protect ducks and geese used for down. https://textileexchange.org/standards/responsible-down/</a:t>
            </a:r>
            <a:endParaRPr/>
          </a:p>
          <a:p>
            <a:pPr marL="0" lvl="0" indent="0" algn="l" rtl="0">
              <a:spcBef>
                <a:spcPts val="0"/>
              </a:spcBef>
              <a:spcAft>
                <a:spcPts val="0"/>
              </a:spcAft>
              <a:buSzPts val="1800"/>
              <a:buFont typeface="Verdana"/>
              <a:buNone/>
            </a:pPr>
            <a:r>
              <a:rPr lang="en-US">
                <a:latin typeface="Verdana"/>
                <a:ea typeface="Verdana"/>
                <a:cs typeface="Verdana"/>
                <a:sym typeface="Verdana"/>
              </a:rPr>
              <a:t>Traumpass e. V. (n.d.). DOWNPASS. https://www.downpass.com/en/homepage/</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Image Sources:</a:t>
            </a:r>
            <a:endParaRPr/>
          </a:p>
          <a:p>
            <a:pPr marL="0" lvl="0" indent="0" algn="l" rtl="0">
              <a:spcBef>
                <a:spcPts val="0"/>
              </a:spcBef>
              <a:spcAft>
                <a:spcPts val="0"/>
              </a:spcAft>
              <a:buSzPts val="1800"/>
              <a:buNone/>
            </a:pPr>
            <a:r>
              <a:rPr lang="en-US"/>
              <a:t>Textile Exchange (n.d.). The Responsible Down Standard aims to protect ducks and geese used for down. https://textileexchange.org/standards/responsible-down/</a:t>
            </a:r>
            <a:endParaRPr/>
          </a:p>
          <a:p>
            <a:pPr marL="0" lvl="0" indent="0" algn="l" rtl="0">
              <a:spcBef>
                <a:spcPts val="0"/>
              </a:spcBef>
              <a:spcAft>
                <a:spcPts val="0"/>
              </a:spcAft>
              <a:buSzPts val="1800"/>
              <a:buFont typeface="Verdana"/>
              <a:buNone/>
            </a:pPr>
            <a:r>
              <a:rPr lang="en-US">
                <a:latin typeface="Verdana"/>
                <a:ea typeface="Verdana"/>
                <a:cs typeface="Verdana"/>
                <a:sym typeface="Verdana"/>
              </a:rPr>
              <a:t>Traumpass e. V. (n.d.). DOWNPASS. https://www.downpass.com/en/homepage/</a:t>
            </a:r>
            <a:endParaRPr/>
          </a:p>
          <a:p>
            <a:pPr marL="0" lvl="0" indent="0" algn="l" rtl="0">
              <a:spcBef>
                <a:spcPts val="0"/>
              </a:spcBef>
              <a:spcAft>
                <a:spcPts val="0"/>
              </a:spcAft>
              <a:buSzPts val="1800"/>
              <a:buNone/>
            </a:pPr>
            <a:endParaRPr>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p:txBody>
      </p:sp>
      <p:sp>
        <p:nvSpPr>
          <p:cNvPr id="727" name="Google Shape;727;p4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39" name="Google Shape;73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NSF International (n.d.). Global Traceable Down Standard. https://www.nsf.org.cn/en/our-services/service-by-industry/Sustainability_and_Environment/responsible-sourcing/global-traceable-down-standard</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Henkel, R. (n.d.). Maximaler Tierschutz: Global Traceable Down Standard [Maximum animal welfare: Global Traceable Down Standard]. https://www.ispo.com/maerkte/maximaler-tierschutz-global-traceable-down-standard</a:t>
            </a:r>
            <a:endParaRPr/>
          </a:p>
          <a:p>
            <a:pPr marL="0" lvl="0" indent="0" algn="l" rtl="0">
              <a:spcBef>
                <a:spcPts val="0"/>
              </a:spcBef>
              <a:spcAft>
                <a:spcPts val="0"/>
              </a:spcAft>
              <a:buSzPts val="1800"/>
              <a:buNone/>
            </a:pPr>
            <a:r>
              <a:rPr lang="en-US"/>
              <a:t>Patagonia (2022). Daune mit Herkunftsnachweis [Down with proof of origin]. https://eu.patagonia.com/de/de/our-footprint/traceable-down-standard.html</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Image Source:</a:t>
            </a:r>
            <a:endParaRPr/>
          </a:p>
          <a:p>
            <a:pPr marL="0" lvl="0" indent="0" algn="l" rtl="0">
              <a:spcBef>
                <a:spcPts val="0"/>
              </a:spcBef>
              <a:spcAft>
                <a:spcPts val="0"/>
              </a:spcAft>
              <a:buSzPts val="1800"/>
              <a:buNone/>
            </a:pPr>
            <a:r>
              <a:rPr lang="en-US"/>
              <a:t>MCL Global (n.d.). A Guide to Environmental &amp; Social Compliance. Textile Standards &amp; Legislation. Global Traceable Down. https://www.textilestandards.com/standards/105-global-traceable-down</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Tasks:</a:t>
            </a:r>
            <a:endParaRPr/>
          </a:p>
          <a:p>
            <a:pPr marL="0" lvl="0" indent="0" algn="l" rtl="0">
              <a:spcBef>
                <a:spcPts val="0"/>
              </a:spcBef>
              <a:spcAft>
                <a:spcPts val="0"/>
              </a:spcAft>
              <a:buNone/>
            </a:pPr>
            <a:r>
              <a:rPr lang="en-US"/>
              <a:t>Research the down standards and certifications of outdoor suppliers. </a:t>
            </a:r>
            <a:endParaRPr/>
          </a:p>
          <a:p>
            <a:pPr marL="0" lvl="0" indent="0" algn="l" rtl="0">
              <a:spcBef>
                <a:spcPts val="0"/>
              </a:spcBef>
              <a:spcAft>
                <a:spcPts val="0"/>
              </a:spcAft>
              <a:buNone/>
            </a:pPr>
            <a:r>
              <a:rPr lang="en-US"/>
              <a:t>Which standards and certifications do they use? </a:t>
            </a:r>
            <a:endParaRPr/>
          </a:p>
          <a:p>
            <a:pPr marL="0" lvl="0" indent="0" algn="l" rtl="0">
              <a:spcBef>
                <a:spcPts val="0"/>
              </a:spcBef>
              <a:spcAft>
                <a:spcPts val="0"/>
              </a:spcAft>
              <a:buNone/>
            </a:pPr>
            <a:r>
              <a:rPr lang="en-US"/>
              <a:t>Present your results comparing the standards and certifications.</a:t>
            </a:r>
            <a:endParaRPr/>
          </a:p>
          <a:p>
            <a:pPr marL="0" lvl="0" indent="0" algn="l" rtl="0">
              <a:spcBef>
                <a:spcPts val="0"/>
              </a:spcBef>
              <a:spcAft>
                <a:spcPts val="0"/>
              </a:spcAft>
              <a:buNone/>
            </a:pPr>
            <a:endParaRPr/>
          </a:p>
        </p:txBody>
      </p:sp>
      <p:sp>
        <p:nvSpPr>
          <p:cNvPr id="740" name="Google Shape;740;p4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50" name="Google Shape;750;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Textile Exchange (2021). </a:t>
            </a:r>
            <a:r>
              <a:rPr lang="en-US" i="1">
                <a:latin typeface="Arial"/>
                <a:ea typeface="Arial"/>
                <a:cs typeface="Arial"/>
                <a:sym typeface="Arial"/>
              </a:rPr>
              <a:t>Responsible Animal Fibers (RAF) Brand Sourcing Guide. </a:t>
            </a:r>
            <a:r>
              <a:rPr lang="en-US">
                <a:latin typeface="Arial"/>
                <a:ea typeface="Arial"/>
                <a:cs typeface="Arial"/>
                <a:sym typeface="Arial"/>
              </a:rPr>
              <a:t>https://textileexchange.org/app/uploads/2021/07/RAF-Brand-Sourcing-Guide-V1.0.pdf</a:t>
            </a:r>
            <a:endParaRPr/>
          </a:p>
          <a:p>
            <a:pPr marL="0" lvl="0" indent="0" algn="l" rtl="0">
              <a:spcBef>
                <a:spcPts val="0"/>
              </a:spcBef>
              <a:spcAft>
                <a:spcPts val="0"/>
              </a:spcAft>
              <a:buSzPts val="1800"/>
              <a:buNone/>
            </a:pPr>
            <a:r>
              <a:rPr lang="en-US"/>
              <a:t>Textile Exchange (n.d.). Join the Leather Impact Accelerator. https://textileexchange.org/leather-impact-accelerator/ </a:t>
            </a:r>
            <a:endParaRPr/>
          </a:p>
          <a:p>
            <a:pPr marL="0" lvl="0" indent="0" algn="l" rtl="0">
              <a:spcBef>
                <a:spcPts val="0"/>
              </a:spcBef>
              <a:spcAft>
                <a:spcPts val="0"/>
              </a:spcAft>
              <a:buNone/>
            </a:pPr>
            <a:endParaRPr/>
          </a:p>
        </p:txBody>
      </p:sp>
      <p:sp>
        <p:nvSpPr>
          <p:cNvPr id="751" name="Google Shape;751;p45: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59" name="Google Shape;75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People for the Ethical Treatment of Animals (</a:t>
            </a:r>
            <a:r>
              <a:rPr lang="en-US">
                <a:latin typeface="Verdana"/>
                <a:ea typeface="Verdana"/>
                <a:cs typeface="Verdana"/>
                <a:sym typeface="Verdana"/>
              </a:rPr>
              <a:t>PETA) e. V. (n.d.). Vegan Fashion Award. https://www.peta.de/schlagwort/vegan-fashion-award/</a:t>
            </a:r>
            <a:endParaRPr/>
          </a:p>
          <a:p>
            <a:pPr marL="0" lvl="0" indent="0" algn="l" rtl="0">
              <a:spcBef>
                <a:spcPts val="0"/>
              </a:spcBef>
              <a:spcAft>
                <a:spcPts val="0"/>
              </a:spcAft>
              <a:buSzPts val="1800"/>
              <a:buNone/>
            </a:pPr>
            <a:r>
              <a:rPr lang="en-US"/>
              <a:t>Green Future Club (n.d.). Green Product Award. Let’s design the future. https://www.gp-award.com/en</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Image Source:</a:t>
            </a:r>
            <a:endParaRPr/>
          </a:p>
          <a:p>
            <a:pPr marL="0" lvl="0" indent="0" algn="l" rtl="0">
              <a:spcBef>
                <a:spcPts val="0"/>
              </a:spcBef>
              <a:spcAft>
                <a:spcPts val="0"/>
              </a:spcAft>
              <a:buSzPts val="1800"/>
              <a:buNone/>
            </a:pPr>
            <a:r>
              <a:rPr lang="en-US"/>
              <a:t>People for the Ethical Treatment of Animals (</a:t>
            </a:r>
            <a:r>
              <a:rPr lang="en-US">
                <a:latin typeface="Verdana"/>
                <a:ea typeface="Verdana"/>
                <a:cs typeface="Verdana"/>
                <a:sym typeface="Verdana"/>
              </a:rPr>
              <a:t>PETA) e. V. (30.11.2021). </a:t>
            </a:r>
            <a:r>
              <a:rPr lang="en-US"/>
              <a:t>PETAs Vegan Fashion Award 2021: Das sind die Gewinner [PETA‘s Vegan Fashion Award 2021: These are the winners]</a:t>
            </a:r>
            <a:r>
              <a:rPr lang="en-US">
                <a:latin typeface="Verdana"/>
                <a:ea typeface="Verdana"/>
                <a:cs typeface="Verdana"/>
                <a:sym typeface="Verdana"/>
              </a:rPr>
              <a:t>. https://www.peta.de/neuigkeiten/vegan-fashion-award-2021/</a:t>
            </a:r>
            <a:endParaRPr/>
          </a:p>
          <a:p>
            <a:pPr marL="0" lvl="0" indent="0" algn="l" rtl="0">
              <a:spcBef>
                <a:spcPts val="0"/>
              </a:spcBef>
              <a:spcAft>
                <a:spcPts val="0"/>
              </a:spcAft>
              <a:buSzPts val="1800"/>
              <a:buNone/>
            </a:pPr>
            <a:endParaRPr>
              <a:latin typeface="Verdana"/>
              <a:ea typeface="Verdana"/>
              <a:cs typeface="Verdana"/>
              <a:sym typeface="Verdana"/>
            </a:endParaRPr>
          </a:p>
          <a:p>
            <a:pPr marL="0" lvl="0" indent="0" algn="l" rtl="0">
              <a:spcBef>
                <a:spcPts val="0"/>
              </a:spcBef>
              <a:spcAft>
                <a:spcPts val="0"/>
              </a:spcAft>
              <a:buSzPts val="1800"/>
              <a:buFont typeface="Verdana"/>
              <a:buNone/>
            </a:pPr>
            <a:r>
              <a:rPr lang="en-US">
                <a:latin typeface="Verdana"/>
                <a:ea typeface="Verdana"/>
                <a:cs typeface="Verdana"/>
                <a:sym typeface="Verdana"/>
              </a:rPr>
              <a:t>Tasks:</a:t>
            </a:r>
            <a:endParaRPr/>
          </a:p>
          <a:p>
            <a:pPr marL="0" lvl="0" indent="0" algn="l" rtl="0">
              <a:spcBef>
                <a:spcPts val="0"/>
              </a:spcBef>
              <a:spcAft>
                <a:spcPts val="0"/>
              </a:spcAft>
              <a:buNone/>
            </a:pPr>
            <a:r>
              <a:rPr lang="en-US">
                <a:latin typeface="Verdana"/>
                <a:ea typeface="Verdana"/>
                <a:cs typeface="Verdana"/>
                <a:sym typeface="Verdana"/>
              </a:rPr>
              <a:t>Research the winners of the current Vegan Fashion Award by PETA e. V.  and the Green Future Club.</a:t>
            </a:r>
            <a:endParaRPr/>
          </a:p>
          <a:p>
            <a:pPr marL="0" lvl="0" indent="0" algn="l" rtl="0">
              <a:spcBef>
                <a:spcPts val="0"/>
              </a:spcBef>
              <a:spcAft>
                <a:spcPts val="0"/>
              </a:spcAft>
              <a:buNone/>
            </a:pPr>
            <a:r>
              <a:rPr lang="en-US">
                <a:latin typeface="Verdana"/>
                <a:ea typeface="Verdana"/>
                <a:cs typeface="Verdana"/>
                <a:sym typeface="Verdana"/>
              </a:rPr>
              <a:t>Answer the following questions:</a:t>
            </a:r>
            <a:endParaRPr/>
          </a:p>
          <a:p>
            <a:pPr marL="628650" lvl="1" indent="0" algn="l" rtl="0">
              <a:spcBef>
                <a:spcPts val="0"/>
              </a:spcBef>
              <a:spcAft>
                <a:spcPts val="0"/>
              </a:spcAft>
              <a:buNone/>
            </a:pPr>
            <a:r>
              <a:rPr lang="en-US">
                <a:latin typeface="Verdana"/>
                <a:ea typeface="Verdana"/>
                <a:cs typeface="Verdana"/>
                <a:sym typeface="Verdana"/>
              </a:rPr>
              <a:t>Which criteria were applied in each case for the award?</a:t>
            </a:r>
            <a:endParaRPr/>
          </a:p>
          <a:p>
            <a:pPr marL="628650" lvl="1" indent="0" algn="l" rtl="0">
              <a:spcBef>
                <a:spcPts val="0"/>
              </a:spcBef>
              <a:spcAft>
                <a:spcPts val="0"/>
              </a:spcAft>
              <a:buNone/>
            </a:pPr>
            <a:r>
              <a:rPr lang="en-US">
                <a:latin typeface="Verdana"/>
                <a:ea typeface="Verdana"/>
                <a:cs typeface="Verdana"/>
                <a:sym typeface="Verdana"/>
              </a:rPr>
              <a:t>To what extent do you agree with the criticism of the use of animal raw materials in textile production?</a:t>
            </a:r>
            <a:endParaRPr/>
          </a:p>
          <a:p>
            <a:pPr marL="628650" lvl="1" indent="0" algn="l" rtl="0">
              <a:spcBef>
                <a:spcPts val="0"/>
              </a:spcBef>
              <a:spcAft>
                <a:spcPts val="0"/>
              </a:spcAft>
              <a:buNone/>
            </a:pPr>
            <a:r>
              <a:rPr lang="en-US">
                <a:latin typeface="Verdana"/>
                <a:ea typeface="Verdana"/>
                <a:cs typeface="Verdana"/>
                <a:sym typeface="Verdana"/>
              </a:rPr>
              <a:t>In this context, do some research on designers like Stella McCartney, who do not use animal products in their collections.</a:t>
            </a:r>
            <a:endParaRPr/>
          </a:p>
          <a:p>
            <a:pPr marL="628650" lvl="1" indent="0" algn="l" rtl="0">
              <a:spcBef>
                <a:spcPts val="0"/>
              </a:spcBef>
              <a:spcAft>
                <a:spcPts val="0"/>
              </a:spcAft>
              <a:buNone/>
            </a:pPr>
            <a:r>
              <a:rPr lang="en-US">
                <a:latin typeface="Verdana"/>
                <a:ea typeface="Verdana"/>
                <a:cs typeface="Verdana"/>
                <a:sym typeface="Verdana"/>
              </a:rPr>
              <a:t>Discuss in small groups whether you would or would not avoid the use of animal raw materials for textiles and clothing yourself. </a:t>
            </a:r>
            <a:endParaRPr/>
          </a:p>
        </p:txBody>
      </p:sp>
      <p:sp>
        <p:nvSpPr>
          <p:cNvPr id="760" name="Google Shape;760;p4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70" name="Google Shape;770;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p4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17" name="Google Shape;817;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8" name="Google Shape;818;p48: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28" name="Google Shape;82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Image Source:</a:t>
            </a:r>
            <a:endParaRPr/>
          </a:p>
          <a:p>
            <a:pPr marL="0" lvl="0" indent="0" algn="l" rtl="0">
              <a:spcBef>
                <a:spcPts val="0"/>
              </a:spcBef>
              <a:spcAft>
                <a:spcPts val="0"/>
              </a:spcAft>
              <a:buSzPts val="1800"/>
              <a:buFont typeface="Arial"/>
              <a:buNone/>
            </a:pPr>
            <a:r>
              <a:rPr lang="en-US">
                <a:latin typeface="Arial"/>
                <a:ea typeface="Arial"/>
                <a:cs typeface="Arial"/>
                <a:sym typeface="Arial"/>
              </a:rPr>
              <a:t>Lenzing fibres, </a:t>
            </a:r>
            <a:r>
              <a:rPr lang="en-US"/>
              <a:t>Markus Renner, © Lenzing AG, https://www.lenzing.com/newsroom/image-archive/filter1</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829" name="Google Shape;829;p49: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84" name="Google Shape;28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Bunsell, A. R. (2018). Introduction to the science of fibers. In A. R. Bunsell (Ed.), </a:t>
            </a:r>
            <a:r>
              <a:rPr lang="en-US" i="1"/>
              <a:t>Handbook of Properties of Textile and Technical Fibres </a:t>
            </a:r>
            <a:r>
              <a:rPr lang="en-US"/>
              <a:t>(2</a:t>
            </a:r>
            <a:r>
              <a:rPr lang="en-US" baseline="30000"/>
              <a:t>nd</a:t>
            </a:r>
            <a:r>
              <a:rPr lang="en-US"/>
              <a:t> Ed.) (pp. 1-20). Woodhead Publishing. </a:t>
            </a:r>
            <a:endParaRPr/>
          </a:p>
          <a:p>
            <a:pPr marL="0" lvl="0" indent="0" algn="l" rtl="0">
              <a:spcBef>
                <a:spcPts val="0"/>
              </a:spcBef>
              <a:spcAft>
                <a:spcPts val="0"/>
              </a:spcAft>
              <a:buNone/>
            </a:pPr>
            <a:endParaRPr/>
          </a:p>
        </p:txBody>
      </p:sp>
      <p:sp>
        <p:nvSpPr>
          <p:cNvPr id="285" name="Google Shape;285;p5: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41" name="Google Shape;841;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a:latin typeface="Arial"/>
                <a:ea typeface="Arial"/>
                <a:cs typeface="Arial"/>
                <a:sym typeface="Arial"/>
              </a:rPr>
              <a:t>Forest Stewardship Council (FSC</a:t>
            </a:r>
            <a:r>
              <a:rPr lang="en-US" baseline="30000">
                <a:latin typeface="Arial"/>
                <a:ea typeface="Arial"/>
                <a:cs typeface="Arial"/>
                <a:sym typeface="Arial"/>
              </a:rPr>
              <a:t>®</a:t>
            </a:r>
            <a:r>
              <a:rPr lang="en-US">
                <a:latin typeface="Arial"/>
                <a:ea typeface="Arial"/>
                <a:cs typeface="Arial"/>
                <a:sym typeface="Arial"/>
              </a:rPr>
              <a:t> International) (n.d.). Temporary FSC Public Search – Certificate Data. https://connect.fsc.org/fsc-public-certificate-search</a:t>
            </a:r>
            <a:endParaRPr/>
          </a:p>
          <a:p>
            <a:pPr marL="0" lvl="0" indent="0" algn="l" rtl="0">
              <a:spcBef>
                <a:spcPts val="0"/>
              </a:spcBef>
              <a:spcAft>
                <a:spcPts val="0"/>
              </a:spcAft>
              <a:buSzPts val="1800"/>
              <a:buFont typeface="Arial"/>
              <a:buNone/>
            </a:pPr>
            <a:r>
              <a:rPr lang="en-US">
                <a:latin typeface="Arial"/>
                <a:ea typeface="Arial"/>
                <a:cs typeface="Arial"/>
                <a:sym typeface="Arial"/>
              </a:rPr>
              <a:t>Programme for the Endorsement of Forest Certification (PEFC) (n.d.). Find Certified. https://pefc.org/find-certified</a:t>
            </a:r>
            <a:endParaRPr/>
          </a:p>
          <a:p>
            <a:pPr marL="0" lvl="0" indent="0" algn="l" rtl="0">
              <a:spcBef>
                <a:spcPts val="0"/>
              </a:spcBef>
              <a:spcAft>
                <a:spcPts val="0"/>
              </a:spcAft>
              <a:buSzPts val="1800"/>
              <a:buFont typeface="Arial"/>
              <a:buNone/>
            </a:pPr>
            <a:r>
              <a:rPr lang="en-US">
                <a:latin typeface="Arial"/>
                <a:ea typeface="Arial"/>
                <a:cs typeface="Arial"/>
                <a:sym typeface="Arial"/>
              </a:rPr>
              <a:t>Canopy (n.d.). The Hot Button Ranking. Detailed Matrix of Viscose Producer Performance (2021 Edition). https://hotbutton.canopyplanet.org/</a:t>
            </a:r>
            <a:endParaRPr/>
          </a:p>
          <a:p>
            <a:pPr marL="0" lvl="0" indent="0" algn="l" rtl="0">
              <a:spcBef>
                <a:spcPts val="0"/>
              </a:spcBef>
              <a:spcAft>
                <a:spcPts val="0"/>
              </a:spcAft>
              <a:buSzPts val="1800"/>
              <a:buNone/>
            </a:pPr>
            <a:endParaRPr>
              <a:latin typeface="Arial"/>
              <a:ea typeface="Arial"/>
              <a:cs typeface="Arial"/>
              <a:sym typeface="Arial"/>
            </a:endParaRPr>
          </a:p>
          <a:p>
            <a:pPr marL="0" lvl="0" indent="0" algn="l" rtl="0">
              <a:spcBef>
                <a:spcPts val="0"/>
              </a:spcBef>
              <a:spcAft>
                <a:spcPts val="0"/>
              </a:spcAft>
              <a:buSzPts val="1800"/>
              <a:buFont typeface="Arial"/>
              <a:buNone/>
            </a:pPr>
            <a:r>
              <a:rPr lang="en-US">
                <a:latin typeface="Arial"/>
                <a:ea typeface="Arial"/>
                <a:cs typeface="Arial"/>
                <a:sym typeface="Arial"/>
              </a:rPr>
              <a:t>Image Source:</a:t>
            </a:r>
            <a:endParaRPr/>
          </a:p>
          <a:p>
            <a:pPr marL="0" lvl="0" indent="0" algn="l" rtl="0">
              <a:spcBef>
                <a:spcPts val="0"/>
              </a:spcBef>
              <a:spcAft>
                <a:spcPts val="0"/>
              </a:spcAft>
              <a:buSzPts val="1800"/>
              <a:buFont typeface="Arial"/>
              <a:buNone/>
            </a:pPr>
            <a:r>
              <a:rPr lang="en-US">
                <a:latin typeface="Arial"/>
                <a:ea typeface="Arial"/>
                <a:cs typeface="Arial"/>
                <a:sym typeface="Arial"/>
              </a:rPr>
              <a:t>Beech forest, </a:t>
            </a:r>
            <a:r>
              <a:rPr lang="en-US"/>
              <a:t>Markus Renner / Electric Arts, © Lenzing AG, https://www.lenzing.com/newsroom/image-archive/filter1</a:t>
            </a:r>
            <a:endParaRPr/>
          </a:p>
          <a:p>
            <a:pPr marL="0" lvl="0" indent="0" algn="l" rtl="0">
              <a:spcBef>
                <a:spcPts val="0"/>
              </a:spcBef>
              <a:spcAft>
                <a:spcPts val="0"/>
              </a:spcAft>
              <a:buSzPts val="1800"/>
              <a:buNone/>
            </a:pP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842" name="Google Shape;842;p50: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52" name="Google Shape;852;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a:latin typeface="Arial"/>
                <a:ea typeface="Arial"/>
                <a:cs typeface="Arial"/>
                <a:sym typeface="Arial"/>
              </a:rPr>
              <a:t>Canopy (2020). SURVIVAL. A Plan for Saving Forests and Climate A Pulp Thriller. Next Generation Report</a:t>
            </a:r>
            <a:r>
              <a:rPr lang="en-US" i="1">
                <a:latin typeface="Arial"/>
                <a:ea typeface="Arial"/>
                <a:cs typeface="Arial"/>
                <a:sym typeface="Arial"/>
              </a:rPr>
              <a:t>. </a:t>
            </a:r>
            <a:r>
              <a:rPr lang="en-US">
                <a:latin typeface="Arial"/>
                <a:ea typeface="Arial"/>
                <a:cs typeface="Arial"/>
                <a:sym typeface="Arial"/>
              </a:rPr>
              <a:t>https://canopyplanet.org/wp-content/uploads/2020/01/SURVIVAL-Next-Gen-Pathway.pdf</a:t>
            </a:r>
            <a:endParaRPr/>
          </a:p>
          <a:p>
            <a:pPr marL="0" lvl="0" indent="0" algn="l" rtl="0">
              <a:spcBef>
                <a:spcPts val="0"/>
              </a:spcBef>
              <a:spcAft>
                <a:spcPts val="0"/>
              </a:spcAft>
              <a:buSzPts val="1800"/>
              <a:buFont typeface="Arial"/>
              <a:buNone/>
            </a:pPr>
            <a:r>
              <a:rPr lang="en-US">
                <a:latin typeface="Arial"/>
                <a:ea typeface="Arial"/>
                <a:cs typeface="Arial"/>
                <a:sym typeface="Arial"/>
              </a:rPr>
              <a:t>New Cotton Project Consortium (n.d.). New Cotton Project. Going beyond cotton. https://newcottonproject.eu/about-us/</a:t>
            </a:r>
            <a:endParaRPr/>
          </a:p>
          <a:p>
            <a:pPr marL="0" lvl="0" indent="0" algn="l" rtl="0">
              <a:spcBef>
                <a:spcPts val="0"/>
              </a:spcBef>
              <a:spcAft>
                <a:spcPts val="0"/>
              </a:spcAft>
              <a:buSzPts val="1800"/>
              <a:buFont typeface="Arial"/>
              <a:buNone/>
            </a:pPr>
            <a:r>
              <a:rPr lang="en-US">
                <a:latin typeface="Arial"/>
                <a:ea typeface="Arial"/>
                <a:cs typeface="Arial"/>
                <a:sym typeface="Arial"/>
              </a:rPr>
              <a:t>Orange Fiber S.r.l. (n.d.). Orange Fiber. https://orangefiber.it/</a:t>
            </a:r>
            <a:endParaRPr/>
          </a:p>
          <a:p>
            <a:pPr marL="0" lvl="0" indent="0" algn="l" rtl="0">
              <a:spcBef>
                <a:spcPts val="0"/>
              </a:spcBef>
              <a:spcAft>
                <a:spcPts val="0"/>
              </a:spcAft>
              <a:buSzPts val="1800"/>
              <a:buNone/>
            </a:pPr>
            <a:endParaRPr>
              <a:latin typeface="Arial"/>
              <a:ea typeface="Arial"/>
              <a:cs typeface="Arial"/>
              <a:sym typeface="Arial"/>
            </a:endParaRPr>
          </a:p>
          <a:p>
            <a:pPr marL="0" lvl="0" indent="0" algn="l" rtl="0">
              <a:spcBef>
                <a:spcPts val="0"/>
              </a:spcBef>
              <a:spcAft>
                <a:spcPts val="0"/>
              </a:spcAft>
              <a:buSzPts val="1800"/>
              <a:buNone/>
            </a:pPr>
            <a:r>
              <a:rPr lang="en-US"/>
              <a:t>Image Source:</a:t>
            </a:r>
            <a:endParaRPr/>
          </a:p>
          <a:p>
            <a:pPr marL="0" lvl="0" indent="0" algn="l" rtl="0">
              <a:spcBef>
                <a:spcPts val="0"/>
              </a:spcBef>
              <a:spcAft>
                <a:spcPts val="0"/>
              </a:spcAft>
              <a:buSzPts val="1800"/>
              <a:buFont typeface="Arial"/>
              <a:buNone/>
            </a:pPr>
            <a:r>
              <a:rPr lang="en-US">
                <a:latin typeface="Arial"/>
                <a:ea typeface="Arial"/>
                <a:cs typeface="Arial"/>
                <a:sym typeface="Arial"/>
              </a:rPr>
              <a:t>Orangenfrucht, unknown author, CC0 Pixabay, https://www.pexels.com/de-de/lizenz/, </a:t>
            </a:r>
            <a:r>
              <a:rPr lang="en-US"/>
              <a:t>https://www.pexels.com/de-de/foto/orangenfrucht-161559/</a:t>
            </a:r>
            <a:endParaRPr/>
          </a:p>
          <a:p>
            <a:pPr marL="0" lvl="0" indent="0" algn="l" rtl="0">
              <a:spcBef>
                <a:spcPts val="0"/>
              </a:spcBef>
              <a:spcAft>
                <a:spcPts val="0"/>
              </a:spcAft>
              <a:buNone/>
            </a:pPr>
            <a:endParaRPr/>
          </a:p>
        </p:txBody>
      </p:sp>
      <p:sp>
        <p:nvSpPr>
          <p:cNvPr id="853" name="Google Shape;853;p5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63" name="Google Shape;863;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a:latin typeface="Arial"/>
                <a:ea typeface="Arial"/>
                <a:cs typeface="Arial"/>
                <a:sym typeface="Arial"/>
              </a:rPr>
              <a:t>Bluesign Technologies AG (n.d.). bluesign® CRITERIA for production sites. ANNEX: Fiber manufacturing. https://www.bluesign.com/downloads/criteria-2020/annex_fiber_manufacturing_2020-03.pdf</a:t>
            </a:r>
            <a:endParaRPr/>
          </a:p>
          <a:p>
            <a:pPr marL="0" lvl="0" indent="0" algn="l" rtl="0">
              <a:spcBef>
                <a:spcPts val="0"/>
              </a:spcBef>
              <a:spcAft>
                <a:spcPts val="0"/>
              </a:spcAft>
              <a:buSzPts val="1800"/>
              <a:buFont typeface="Arial"/>
              <a:buNone/>
            </a:pPr>
            <a:r>
              <a:rPr lang="en-US">
                <a:latin typeface="Arial"/>
                <a:ea typeface="Arial"/>
                <a:cs typeface="Arial"/>
                <a:sym typeface="Arial"/>
              </a:rPr>
              <a:t>ZDHC Foundation (n.d.). Roadmap to Zero. https://www.roadmaptozero.com/</a:t>
            </a:r>
            <a:endParaRPr/>
          </a:p>
          <a:p>
            <a:pPr marL="0" lvl="0" indent="0" algn="l" rtl="0">
              <a:spcBef>
                <a:spcPts val="0"/>
              </a:spcBef>
              <a:spcAft>
                <a:spcPts val="0"/>
              </a:spcAft>
              <a:buSzPts val="1800"/>
              <a:buFont typeface="Arial"/>
              <a:buNone/>
            </a:pPr>
            <a:r>
              <a:rPr lang="en-US">
                <a:latin typeface="Arial"/>
                <a:ea typeface="Arial"/>
                <a:cs typeface="Arial"/>
                <a:sym typeface="Arial"/>
              </a:rPr>
              <a:t>ZDHC Foundation (2020). ZDHC MMCF Responsible Fibre Production Guidelines. Version 1.0. April 2020. https://downloads.roadmaptozero.com/process/mmcf-responsible-fibre-production-guidelines</a:t>
            </a:r>
            <a:endParaRPr/>
          </a:p>
          <a:p>
            <a:pPr marL="0" lvl="0" indent="0" algn="l" rtl="0">
              <a:spcBef>
                <a:spcPts val="0"/>
              </a:spcBef>
              <a:spcAft>
                <a:spcPts val="0"/>
              </a:spcAft>
              <a:buSzPts val="1800"/>
              <a:buFont typeface="Arial"/>
              <a:buNone/>
            </a:pPr>
            <a:r>
              <a:rPr lang="en-US">
                <a:latin typeface="Arial"/>
                <a:ea typeface="Arial"/>
                <a:cs typeface="Arial"/>
                <a:sym typeface="Arial"/>
              </a:rPr>
              <a:t>OEKO-TEX Service GmbH (n.d.). Certification according to OEKO-TEX</a:t>
            </a:r>
            <a:r>
              <a:rPr lang="en-US" baseline="30000">
                <a:latin typeface="Arial"/>
                <a:ea typeface="Arial"/>
                <a:cs typeface="Arial"/>
                <a:sym typeface="Arial"/>
              </a:rPr>
              <a:t>®</a:t>
            </a:r>
            <a:r>
              <a:rPr lang="en-US">
                <a:latin typeface="Arial"/>
                <a:ea typeface="Arial"/>
                <a:cs typeface="Arial"/>
                <a:sym typeface="Arial"/>
              </a:rPr>
              <a:t> STeP. https://www.oeko-tex.com/en/apply-here/oeko-tex-step</a:t>
            </a:r>
            <a:endParaRPr/>
          </a:p>
          <a:p>
            <a:pPr marL="0" lvl="0" indent="0" algn="l" rtl="0">
              <a:spcBef>
                <a:spcPts val="0"/>
              </a:spcBef>
              <a:spcAft>
                <a:spcPts val="0"/>
              </a:spcAft>
              <a:buSzPts val="1800"/>
              <a:buFont typeface="Arial"/>
              <a:buNone/>
            </a:pPr>
            <a:r>
              <a:rPr lang="en-US">
                <a:latin typeface="Arial"/>
                <a:ea typeface="Arial"/>
                <a:cs typeface="Arial"/>
                <a:sym typeface="Arial"/>
              </a:rPr>
              <a:t>European Commission (n.d.). EU Eco Label. https://environment.ec.europa.eu/topics/circular-economy/eu-ecolabel-home_en</a:t>
            </a:r>
            <a:endParaRPr/>
          </a:p>
          <a:p>
            <a:pPr marL="0" lvl="0" indent="0" algn="l" rtl="0">
              <a:spcBef>
                <a:spcPts val="0"/>
              </a:spcBef>
              <a:spcAft>
                <a:spcPts val="0"/>
              </a:spcAft>
              <a:buSzPts val="1800"/>
              <a:buNone/>
            </a:pPr>
            <a:endParaRPr>
              <a:latin typeface="Arial"/>
              <a:ea typeface="Arial"/>
              <a:cs typeface="Arial"/>
              <a:sym typeface="Arial"/>
            </a:endParaRPr>
          </a:p>
          <a:p>
            <a:pPr marL="0" lvl="0" indent="0" algn="l" rtl="0">
              <a:spcBef>
                <a:spcPts val="0"/>
              </a:spcBef>
              <a:spcAft>
                <a:spcPts val="0"/>
              </a:spcAft>
              <a:buSzPts val="1800"/>
              <a:buFont typeface="Arial"/>
              <a:buNone/>
            </a:pPr>
            <a:r>
              <a:rPr lang="en-US">
                <a:latin typeface="Arial"/>
                <a:ea typeface="Arial"/>
                <a:cs typeface="Arial"/>
                <a:sym typeface="Arial"/>
              </a:rPr>
              <a:t>Image Source: </a:t>
            </a:r>
            <a:endParaRPr/>
          </a:p>
          <a:p>
            <a:pPr marL="0" lvl="0" indent="0" algn="l" rtl="0">
              <a:spcBef>
                <a:spcPts val="0"/>
              </a:spcBef>
              <a:spcAft>
                <a:spcPts val="0"/>
              </a:spcAft>
              <a:buSzPts val="1800"/>
              <a:buFont typeface="Arial"/>
              <a:buNone/>
            </a:pPr>
            <a:r>
              <a:rPr lang="en-US">
                <a:latin typeface="Arial"/>
                <a:ea typeface="Arial"/>
                <a:cs typeface="Arial"/>
                <a:sym typeface="Arial"/>
              </a:rPr>
              <a:t>Pulp, </a:t>
            </a:r>
            <a:r>
              <a:rPr lang="en-US"/>
              <a:t>Franz Neumayr, © Lenzing AG, https://www.lenzing.com/newsroom/image-archive/filter1</a:t>
            </a:r>
            <a:endParaRPr/>
          </a:p>
          <a:p>
            <a:pPr marL="0" lvl="0" indent="0" algn="l" rtl="0">
              <a:spcBef>
                <a:spcPts val="0"/>
              </a:spcBef>
              <a:spcAft>
                <a:spcPts val="0"/>
              </a:spcAft>
              <a:buSzPts val="1800"/>
              <a:buFont typeface="Arial"/>
              <a:buNone/>
            </a:pPr>
            <a:r>
              <a:rPr lang="en-US">
                <a:latin typeface="Arial"/>
                <a:ea typeface="Arial"/>
                <a:cs typeface="Arial"/>
                <a:sym typeface="Arial"/>
              </a:rPr>
              <a:t>Lenzing fibres, </a:t>
            </a:r>
            <a:r>
              <a:rPr lang="en-US"/>
              <a:t>Markus Renner / Electric Arts, © Lenzing AG, https://www.lenzing.com/newsroom/image-archive/filter1</a:t>
            </a:r>
            <a:endParaRPr/>
          </a:p>
        </p:txBody>
      </p:sp>
      <p:sp>
        <p:nvSpPr>
          <p:cNvPr id="864" name="Google Shape;864;p52: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76" name="Google Shape;87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Not only certified wood but also fabric residues from the cutting of cotton clothing are used as raw materials for TENCEL™ lyocell fibres with REFIBRA™ technology.</a:t>
            </a:r>
            <a:endParaRPr/>
          </a:p>
          <a:p>
            <a:pPr marL="0" lvl="0" indent="0" algn="l" rtl="0">
              <a:spcBef>
                <a:spcPts val="0"/>
              </a:spcBef>
              <a:spcAft>
                <a:spcPts val="0"/>
              </a:spcAft>
              <a:buSzPts val="1800"/>
              <a:buNone/>
            </a:pPr>
            <a:r>
              <a:rPr lang="en-US"/>
              <a:t>Lenzing AG (n.d.). What is TENCEL™. https://www.lenzing.com/de/produkte/tenceltm</a:t>
            </a:r>
            <a:endParaRPr/>
          </a:p>
          <a:p>
            <a:pPr marL="0" lvl="0" indent="0" algn="l" rtl="0">
              <a:spcBef>
                <a:spcPts val="0"/>
              </a:spcBef>
              <a:spcAft>
                <a:spcPts val="0"/>
              </a:spcAft>
              <a:buSzPts val="1800"/>
              <a:buNone/>
            </a:pPr>
            <a:r>
              <a:rPr lang="en-US"/>
              <a:t>Lenzing AG (2022). Wie bei Lenzing holzbasierte Cellulosefasern entstehen [How wood-based cellulose fibres are created at Lenzing]. https://www.lenzing.com/de/nachhaltigkeit/produktion/technologien</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Image Sources: </a:t>
            </a:r>
            <a:endParaRPr/>
          </a:p>
          <a:p>
            <a:pPr marL="0" lvl="0" indent="0" algn="l" rtl="0">
              <a:spcBef>
                <a:spcPts val="0"/>
              </a:spcBef>
              <a:spcAft>
                <a:spcPts val="0"/>
              </a:spcAft>
              <a:buSzPts val="1800"/>
              <a:buNone/>
            </a:pPr>
            <a:r>
              <a:rPr lang="en-US"/>
              <a:t>Fabric made of TENCEL™ Fibres, Cheung Chi Lock, © Lenzing AG, https://www.lenzing.com/newsroom/image-archive/filter1?tx_filedownloads_file%5B%40widget_0%5D%5BcurrentPage%5D=2&amp;cHash=cffac9fdb2f42a0dcd65d13a480b5c62</a:t>
            </a:r>
            <a:endParaRPr/>
          </a:p>
          <a:p>
            <a:pPr marL="0" lvl="0" indent="0" algn="l" rtl="0">
              <a:spcBef>
                <a:spcPts val="0"/>
              </a:spcBef>
              <a:spcAft>
                <a:spcPts val="0"/>
              </a:spcAft>
              <a:buSzPts val="1800"/>
              <a:buNone/>
            </a:pPr>
            <a:r>
              <a:rPr lang="en-US"/>
              <a:t>Lyocell production, © Lenzing AG, https://www.lenzing.com/newsroom/image-archive/filter1?tx_filedownloads_file%5B%40widget_0%5D%5BcurrentPage%5D=2&amp;cHash=cffac9fdb2f42a0dcd65d13a480b5c62</a:t>
            </a:r>
            <a:endParaRPr/>
          </a:p>
          <a:p>
            <a:pPr marL="0" lvl="0" indent="0" algn="l" rtl="0">
              <a:spcBef>
                <a:spcPts val="0"/>
              </a:spcBef>
              <a:spcAft>
                <a:spcPts val="0"/>
              </a:spcAft>
              <a:buSzPts val="1800"/>
              <a:buNone/>
            </a:pPr>
            <a:endParaRPr/>
          </a:p>
          <a:p>
            <a:pPr marL="0" lvl="0" indent="0" algn="l" rtl="0">
              <a:spcBef>
                <a:spcPts val="0"/>
              </a:spcBef>
              <a:spcAft>
                <a:spcPts val="0"/>
              </a:spcAft>
              <a:buNone/>
            </a:pPr>
            <a:endParaRPr/>
          </a:p>
        </p:txBody>
      </p:sp>
      <p:sp>
        <p:nvSpPr>
          <p:cNvPr id="877" name="Google Shape;877;p5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89" name="Google Shape;889;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a:latin typeface="Arial"/>
                <a:ea typeface="Arial"/>
                <a:cs typeface="Arial"/>
                <a:sym typeface="Arial"/>
              </a:rPr>
              <a:t>N-methylmorpholine-N-oxide (NMMO) is an amino oxide that can dissolve cellulose. The recovery of the cellulose from the solution is achieved by diluting it with water. </a:t>
            </a:r>
            <a:endParaRPr/>
          </a:p>
          <a:p>
            <a:pPr marL="0" lvl="0" indent="0" algn="l" rtl="0">
              <a:spcBef>
                <a:spcPts val="0"/>
              </a:spcBef>
              <a:spcAft>
                <a:spcPts val="0"/>
              </a:spcAft>
              <a:buSzPts val="1800"/>
              <a:buNone/>
            </a:pPr>
            <a:endParaRPr>
              <a:latin typeface="Arial"/>
              <a:ea typeface="Arial"/>
              <a:cs typeface="Arial"/>
              <a:sym typeface="Arial"/>
            </a:endParaRPr>
          </a:p>
          <a:p>
            <a:pPr marL="0" lvl="0" indent="0" algn="l" rtl="0">
              <a:spcBef>
                <a:spcPts val="0"/>
              </a:spcBef>
              <a:spcAft>
                <a:spcPts val="0"/>
              </a:spcAft>
              <a:buSzPts val="1800"/>
              <a:buFont typeface="Arial"/>
              <a:buNone/>
            </a:pPr>
            <a:r>
              <a:rPr lang="en-US" sz="1800">
                <a:latin typeface="Arial"/>
                <a:ea typeface="Arial"/>
                <a:cs typeface="Arial"/>
                <a:sym typeface="Arial"/>
              </a:rPr>
              <a:t>Cibik, T. (2003). </a:t>
            </a:r>
            <a:r>
              <a:rPr lang="en-US" sz="1800" i="1">
                <a:latin typeface="Arial"/>
                <a:ea typeface="Arial"/>
                <a:cs typeface="Arial"/>
                <a:sym typeface="Arial"/>
              </a:rPr>
              <a:t>Untersuchungen am System NMMO/H</a:t>
            </a:r>
            <a:r>
              <a:rPr lang="en-US" sz="1800" i="1" baseline="-25000">
                <a:latin typeface="Arial"/>
                <a:ea typeface="Arial"/>
                <a:cs typeface="Arial"/>
                <a:sym typeface="Arial"/>
              </a:rPr>
              <a:t>2</a:t>
            </a:r>
            <a:r>
              <a:rPr lang="en-US" sz="1800" i="1">
                <a:latin typeface="Arial"/>
                <a:ea typeface="Arial"/>
                <a:cs typeface="Arial"/>
                <a:sym typeface="Arial"/>
              </a:rPr>
              <a:t>O/Cellulose</a:t>
            </a:r>
            <a:r>
              <a:rPr lang="en-US" sz="1800">
                <a:latin typeface="Arial"/>
                <a:ea typeface="Arial"/>
                <a:cs typeface="Arial"/>
                <a:sym typeface="Arial"/>
              </a:rPr>
              <a:t> [Investigations on the NMMO/H2O/cellulose system]. Dissertation an der Technischen Universität Berlin [Dissertation at the Technische Universität Berlin]. Berlin. https://d-nb.info/969808143/34</a:t>
            </a:r>
            <a:endParaRPr/>
          </a:p>
          <a:p>
            <a:pPr marL="0" lvl="0" indent="0" algn="l" rtl="0">
              <a:spcBef>
                <a:spcPts val="0"/>
              </a:spcBef>
              <a:spcAft>
                <a:spcPts val="0"/>
              </a:spcAft>
              <a:buSzPts val="1800"/>
              <a:buFont typeface="Arial"/>
              <a:buNone/>
            </a:pPr>
            <a:r>
              <a:rPr lang="en-US" sz="1800">
                <a:latin typeface="Arial"/>
                <a:ea typeface="Arial"/>
                <a:cs typeface="Arial"/>
                <a:sym typeface="Arial"/>
              </a:rPr>
              <a:t>Rana, S., Pichandi, S., Parveen, S., &amp; Fangueiro, R. (2014). Regenerated Cellulosic Fibers and Their Implications on Sustainability. In Muthu, S. S. (Ed.), </a:t>
            </a:r>
            <a:r>
              <a:rPr lang="en-US" sz="1800" i="1">
                <a:latin typeface="Arial"/>
                <a:ea typeface="Arial"/>
                <a:cs typeface="Arial"/>
                <a:sym typeface="Arial"/>
              </a:rPr>
              <a:t>Roadmap to Sustainable Textiles and Clothing: Eco-friendly Raw Materials, Technologies, and Processing Methods </a:t>
            </a:r>
            <a:r>
              <a:rPr lang="en-US" sz="1800">
                <a:latin typeface="Arial"/>
                <a:ea typeface="Arial"/>
                <a:cs typeface="Arial"/>
                <a:sym typeface="Arial"/>
              </a:rPr>
              <a:t>(pp. 239-276). Springer.</a:t>
            </a:r>
            <a:endParaRPr/>
          </a:p>
        </p:txBody>
      </p:sp>
      <p:sp>
        <p:nvSpPr>
          <p:cNvPr id="890" name="Google Shape;890;p5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27" name="Google Shape;927;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Thüringisches Institut für Textil- und Kunststoff-Forschung Rudolstadt e.V. (TITK). (n.d.). Cellulose-Forschung. Lyohemp® - nachhaltige Faser der neuesten Generation [Cellulose research: Lyohemp® - sustainable fibre of the latest generation]. https://www.titk.de/innovationen/lyocell-/-lyohemp/</a:t>
            </a:r>
            <a:endParaRPr/>
          </a:p>
          <a:p>
            <a:pPr marL="0" lvl="0" indent="0" algn="l" rtl="0">
              <a:spcBef>
                <a:spcPts val="0"/>
              </a:spcBef>
              <a:spcAft>
                <a:spcPts val="0"/>
              </a:spcAft>
              <a:buSzPts val="1800"/>
              <a:buNone/>
            </a:pPr>
            <a:r>
              <a:rPr lang="en-US"/>
              <a:t>TreeToTextile (n.d.). We offer a new technology to enable a new sustainable cellulosic fiber. https://treetotextile.com/</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Image Source:</a:t>
            </a:r>
            <a:endParaRPr/>
          </a:p>
          <a:p>
            <a:pPr marL="0" lvl="0" indent="0" algn="l" rtl="0">
              <a:spcBef>
                <a:spcPts val="0"/>
              </a:spcBef>
              <a:spcAft>
                <a:spcPts val="0"/>
              </a:spcAft>
              <a:buSzPts val="1800"/>
              <a:buNone/>
            </a:pPr>
            <a:r>
              <a:rPr lang="en-US"/>
              <a:t>TENCEL™ Luxe branded lyocell filaments, Michael M. Vogl, © Lenzing AG, https://www.lenzing.com/newsroom/image-archive/filter1?tx_filedownloads_file%5B%40widget_0%5D%5BcurrentPage%5D=2&amp;cHash=cffac9fdb2f42a0dcd65d13a480b5c62</a:t>
            </a:r>
            <a:endParaRPr/>
          </a:p>
          <a:p>
            <a:pPr marL="0" lvl="0" indent="0" algn="l" rtl="0">
              <a:spcBef>
                <a:spcPts val="0"/>
              </a:spcBef>
              <a:spcAft>
                <a:spcPts val="0"/>
              </a:spcAft>
              <a:buNone/>
            </a:pPr>
            <a:endParaRPr/>
          </a:p>
        </p:txBody>
      </p:sp>
      <p:sp>
        <p:nvSpPr>
          <p:cNvPr id="928" name="Google Shape;928;p55: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38" name="Google Shape;938;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a:latin typeface="Arial"/>
                <a:ea typeface="Arial"/>
                <a:cs typeface="Arial"/>
                <a:sym typeface="Arial"/>
              </a:rPr>
              <a:t>Camlibel, N. O. (2018). Introduction to “Polyester – Production, Characterization and Innovative Applications”. In N. O. Camlibel (Ed.), </a:t>
            </a:r>
            <a:r>
              <a:rPr lang="en-US" i="1">
                <a:latin typeface="Arial"/>
                <a:ea typeface="Arial"/>
                <a:cs typeface="Arial"/>
                <a:sym typeface="Arial"/>
              </a:rPr>
              <a:t>Polyester: Production, Characterization and Innovative Application </a:t>
            </a:r>
            <a:r>
              <a:rPr lang="en-US">
                <a:latin typeface="Arial"/>
                <a:ea typeface="Arial"/>
                <a:cs typeface="Arial"/>
                <a:sym typeface="Arial"/>
              </a:rPr>
              <a:t>(pp. 1-4). Intech. http://dx.doi.org/10.5772/intechopen.72589</a:t>
            </a:r>
            <a:endParaRPr/>
          </a:p>
          <a:p>
            <a:pPr marL="0" lvl="0" indent="0" algn="l" rtl="0">
              <a:spcBef>
                <a:spcPts val="0"/>
              </a:spcBef>
              <a:spcAft>
                <a:spcPts val="0"/>
              </a:spcAft>
              <a:buNone/>
            </a:pPr>
            <a:endParaRPr>
              <a:latin typeface="Arial"/>
              <a:ea typeface="Arial"/>
              <a:cs typeface="Arial"/>
              <a:sym typeface="Arial"/>
            </a:endParaRPr>
          </a:p>
        </p:txBody>
      </p:sp>
      <p:sp>
        <p:nvSpPr>
          <p:cNvPr id="939" name="Google Shape;939;p5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47" name="Google Shape;94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8" name="Google Shape;948;p5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58" name="Google Shape;95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Duisters, C. (20.07.2022). The pros and cons of recycled polyester in clothing. https://www.byewaste.app/en/2022/07/20/recycled-polyester-pros-and/</a:t>
            </a:r>
            <a:endParaRPr/>
          </a:p>
          <a:p>
            <a:pPr marL="0" lvl="0" indent="0" algn="l" rtl="0">
              <a:spcBef>
                <a:spcPts val="0"/>
              </a:spcBef>
              <a:spcAft>
                <a:spcPts val="0"/>
              </a:spcAft>
              <a:buSzPts val="1800"/>
              <a:buFont typeface="Arial"/>
              <a:buNone/>
            </a:pPr>
            <a:r>
              <a:rPr lang="en-US">
                <a:latin typeface="Arial"/>
                <a:ea typeface="Arial"/>
                <a:cs typeface="Arial"/>
                <a:sym typeface="Arial"/>
              </a:rPr>
              <a:t>Elven, M. v. (03.12.2018). Wie nachhaltig ist recyceltes Polyester wirklich? [How sustainable is recycled polyester really?]</a:t>
            </a:r>
            <a:r>
              <a:rPr lang="en-US"/>
              <a:t> </a:t>
            </a:r>
            <a:r>
              <a:rPr lang="en-US">
                <a:latin typeface="Arial"/>
                <a:ea typeface="Arial"/>
                <a:cs typeface="Arial"/>
                <a:sym typeface="Arial"/>
              </a:rPr>
              <a:t>https://fashionunited.de/nachrichten/mode/wie-nachhaltig-ist-recyceltes-polyester-wirklich/2018120330207</a:t>
            </a:r>
            <a:endParaRPr/>
          </a:p>
          <a:p>
            <a:pPr marL="0" lvl="0" indent="0" algn="l" rtl="0">
              <a:spcBef>
                <a:spcPts val="0"/>
              </a:spcBef>
              <a:spcAft>
                <a:spcPts val="0"/>
              </a:spcAft>
              <a:buSzPts val="1800"/>
              <a:buNone/>
            </a:pPr>
            <a:r>
              <a:rPr lang="en-US"/>
              <a:t>Lumitos (n.d.). Encyclopedia. Polyethylene terephthalate. </a:t>
            </a:r>
            <a:r>
              <a:rPr lang="en-US">
                <a:latin typeface="Arial"/>
                <a:ea typeface="Arial"/>
                <a:cs typeface="Arial"/>
                <a:sym typeface="Arial"/>
              </a:rPr>
              <a:t>https://www.chemeurope.com/en/encyclopedia/Polyethylene_terephthalate.html</a:t>
            </a:r>
            <a:endParaRPr/>
          </a:p>
          <a:p>
            <a:pPr marL="0" lvl="0" indent="0" algn="l" rtl="0">
              <a:spcBef>
                <a:spcPts val="0"/>
              </a:spcBef>
              <a:spcAft>
                <a:spcPts val="0"/>
              </a:spcAft>
              <a:buSzPts val="1800"/>
              <a:buFont typeface="Arial"/>
              <a:buNone/>
            </a:pPr>
            <a:r>
              <a:rPr lang="en-US">
                <a:latin typeface="Arial"/>
                <a:ea typeface="Arial"/>
                <a:cs typeface="Arial"/>
                <a:sym typeface="Arial"/>
              </a:rPr>
              <a:t>Sarioğlu, E., &amp; Kaynak, H. K. (2018). PET Bottle Recycling for Sustainable Textiles. In N. O. Camlibel (Ed.), </a:t>
            </a:r>
            <a:r>
              <a:rPr lang="en-US" i="1">
                <a:latin typeface="Arial"/>
                <a:ea typeface="Arial"/>
                <a:cs typeface="Arial"/>
                <a:sym typeface="Arial"/>
              </a:rPr>
              <a:t>Polyester: Production, Characterization and Innovative Application </a:t>
            </a:r>
            <a:r>
              <a:rPr lang="en-US">
                <a:latin typeface="Arial"/>
                <a:ea typeface="Arial"/>
                <a:cs typeface="Arial"/>
                <a:sym typeface="Arial"/>
              </a:rPr>
              <a:t>(pp. 5-20). Intech. http://dx.doi.org/10.5772/intechopen.72589</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Image Sources:</a:t>
            </a:r>
            <a:endParaRPr/>
          </a:p>
          <a:p>
            <a:pPr marL="0" lvl="0" indent="0" algn="l" rtl="0">
              <a:spcBef>
                <a:spcPts val="0"/>
              </a:spcBef>
              <a:spcAft>
                <a:spcPts val="0"/>
              </a:spcAft>
              <a:buSzPts val="1800"/>
              <a:buNone/>
            </a:pPr>
            <a:r>
              <a:rPr lang="en-US"/>
              <a:t>Photo of fabric by unknown author, licensed under CC BY-SA.</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Task:</a:t>
            </a:r>
            <a:endParaRPr/>
          </a:p>
          <a:p>
            <a:pPr marL="0" lvl="0" indent="0" algn="l" rtl="0">
              <a:spcBef>
                <a:spcPts val="0"/>
              </a:spcBef>
              <a:spcAft>
                <a:spcPts val="0"/>
              </a:spcAft>
              <a:buNone/>
            </a:pPr>
            <a:r>
              <a:rPr lang="en-US"/>
              <a:t>Research the process step of polyester recycling. How does the chemical recycling process differ from the physical recycling process and what quality differences arise?</a:t>
            </a:r>
            <a:endParaRPr/>
          </a:p>
          <a:p>
            <a:pPr marL="0" lvl="0" indent="0" algn="l" rtl="0">
              <a:spcBef>
                <a:spcPts val="0"/>
              </a:spcBef>
              <a:spcAft>
                <a:spcPts val="0"/>
              </a:spcAft>
              <a:buSzPts val="1800"/>
              <a:buNone/>
            </a:pPr>
            <a:endParaRPr/>
          </a:p>
          <a:p>
            <a:pPr marL="0" lvl="0" indent="0" algn="l" rtl="0">
              <a:spcBef>
                <a:spcPts val="0"/>
              </a:spcBef>
              <a:spcAft>
                <a:spcPts val="0"/>
              </a:spcAft>
              <a:buNone/>
            </a:pPr>
            <a:endParaRPr/>
          </a:p>
        </p:txBody>
      </p:sp>
      <p:sp>
        <p:nvSpPr>
          <p:cNvPr id="959" name="Google Shape;959;p58: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5" name="Google Shape;995;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93" name="Google Shape;29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a:latin typeface="Arial"/>
                <a:ea typeface="Arial"/>
                <a:cs typeface="Arial"/>
                <a:sym typeface="Arial"/>
              </a:rPr>
              <a:t>Textile Exchange (2022a). </a:t>
            </a:r>
            <a:r>
              <a:rPr lang="en-US" i="1">
                <a:latin typeface="Arial"/>
                <a:ea typeface="Arial"/>
                <a:cs typeface="Arial"/>
                <a:sym typeface="Arial"/>
              </a:rPr>
              <a:t>Preferred Fiber and Materials Market Report</a:t>
            </a:r>
            <a:r>
              <a:rPr lang="en-US">
                <a:latin typeface="Arial"/>
                <a:ea typeface="Arial"/>
                <a:cs typeface="Arial"/>
                <a:sym typeface="Arial"/>
              </a:rPr>
              <a:t>. October 2022. https://textileexchange.org/wp-content/uploads/2022/10/Textile-Exchange_PFMR_2022.pdf</a:t>
            </a:r>
            <a:endParaRPr/>
          </a:p>
        </p:txBody>
      </p:sp>
      <p:sp>
        <p:nvSpPr>
          <p:cNvPr id="294" name="Google Shape;294;p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03" name="Google Shape;1003;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a:latin typeface="Arial"/>
                <a:ea typeface="Arial"/>
                <a:cs typeface="Arial"/>
                <a:sym typeface="Arial"/>
              </a:rPr>
              <a:t>Sorrentino, L. M. (2022). </a:t>
            </a:r>
            <a:r>
              <a:rPr lang="en-US" i="1">
                <a:latin typeface="Arial"/>
                <a:ea typeface="Arial"/>
                <a:cs typeface="Arial"/>
                <a:sym typeface="Arial"/>
              </a:rPr>
              <a:t>A solution package for plastic pollution – from measurement to action</a:t>
            </a:r>
            <a:r>
              <a:rPr lang="en-US">
                <a:latin typeface="Arial"/>
                <a:ea typeface="Arial"/>
                <a:cs typeface="Arial"/>
                <a:sym typeface="Arial"/>
              </a:rPr>
              <a:t>. IUCN.</a:t>
            </a:r>
            <a:endParaRPr/>
          </a:p>
          <a:p>
            <a:pPr marL="0" lvl="0" indent="0" algn="l" rtl="0">
              <a:spcBef>
                <a:spcPts val="0"/>
              </a:spcBef>
              <a:spcAft>
                <a:spcPts val="0"/>
              </a:spcAft>
              <a:buSzPts val="1800"/>
              <a:buFont typeface="Arial"/>
              <a:buNone/>
            </a:pPr>
            <a:r>
              <a:rPr lang="en-US">
                <a:latin typeface="Arial"/>
                <a:ea typeface="Arial"/>
                <a:cs typeface="Arial"/>
                <a:sym typeface="Arial"/>
              </a:rPr>
              <a:t>Zero Plastic Ocean (n.d.). What Is Ocean Bound Plastic (OBP)? https://www.obpcert.org/what-is-ocean-bound-plastic-obp/</a:t>
            </a:r>
            <a:endParaRPr/>
          </a:p>
          <a:p>
            <a:pPr marL="0" lvl="0" indent="0" algn="l" rtl="0">
              <a:spcBef>
                <a:spcPts val="0"/>
              </a:spcBef>
              <a:spcAft>
                <a:spcPts val="0"/>
              </a:spcAft>
              <a:buSzPts val="1800"/>
              <a:buNone/>
            </a:pPr>
            <a:endParaRPr>
              <a:latin typeface="Arial"/>
              <a:ea typeface="Arial"/>
              <a:cs typeface="Arial"/>
              <a:sym typeface="Arial"/>
            </a:endParaRPr>
          </a:p>
          <a:p>
            <a:pPr marL="0" lvl="0" indent="0" algn="l" rtl="0">
              <a:spcBef>
                <a:spcPts val="0"/>
              </a:spcBef>
              <a:spcAft>
                <a:spcPts val="0"/>
              </a:spcAft>
              <a:buSzPts val="1800"/>
              <a:buFont typeface="Arial"/>
              <a:buNone/>
            </a:pPr>
            <a:r>
              <a:rPr lang="en-US">
                <a:latin typeface="Arial"/>
                <a:ea typeface="Arial"/>
                <a:cs typeface="Arial"/>
                <a:sym typeface="Arial"/>
              </a:rPr>
              <a:t>Ocean Bound Plastic was indirectly defined by the following publication in Science: </a:t>
            </a:r>
            <a:endParaRPr/>
          </a:p>
          <a:p>
            <a:pPr marL="0" lvl="0" indent="0" algn="l" rtl="0">
              <a:spcBef>
                <a:spcPts val="0"/>
              </a:spcBef>
              <a:spcAft>
                <a:spcPts val="0"/>
              </a:spcAft>
              <a:buSzPts val="1800"/>
              <a:buFont typeface="Arial"/>
              <a:buNone/>
            </a:pPr>
            <a:r>
              <a:rPr lang="en-US">
                <a:latin typeface="Arial"/>
                <a:ea typeface="Arial"/>
                <a:cs typeface="Arial"/>
                <a:sym typeface="Arial"/>
              </a:rPr>
              <a:t>Jambeck, J. R., Geyer, R., Wilcox, C., Siegler, T. R., Perryman, M., Andrady, A., Narayan, N., &amp; Law, K. L. (2015). Plastic waste inputs from land into the ocean, </a:t>
            </a:r>
            <a:r>
              <a:rPr lang="en-US" i="1">
                <a:latin typeface="Arial"/>
                <a:ea typeface="Arial"/>
                <a:cs typeface="Arial"/>
                <a:sym typeface="Arial"/>
              </a:rPr>
              <a:t>Science (347)</a:t>
            </a:r>
            <a:r>
              <a:rPr lang="en-US">
                <a:latin typeface="Arial"/>
                <a:ea typeface="Arial"/>
                <a:cs typeface="Arial"/>
                <a:sym typeface="Arial"/>
              </a:rPr>
              <a:t>6223, 768-771. https://www.science.org/doi/10.1126/science.1260352</a:t>
            </a:r>
            <a:endParaRPr/>
          </a:p>
          <a:p>
            <a:pPr marL="0" lvl="0" indent="0" algn="l" rtl="0">
              <a:spcBef>
                <a:spcPts val="0"/>
              </a:spcBef>
              <a:spcAft>
                <a:spcPts val="0"/>
              </a:spcAft>
              <a:buSzPts val="1800"/>
              <a:buFont typeface="Arial"/>
              <a:buNone/>
            </a:pPr>
            <a:r>
              <a:rPr lang="en-US">
                <a:latin typeface="Arial"/>
                <a:ea typeface="Arial"/>
                <a:cs typeface="Arial"/>
                <a:sym typeface="Arial"/>
              </a:rPr>
              <a:t>Parker, L. (07.06.2022). </a:t>
            </a:r>
            <a:r>
              <a:rPr lang="en-US"/>
              <a:t>The world's plastic pollution crisis explained. https://www.nationalgeographic.com/environment/article/plastic-pollution</a:t>
            </a:r>
            <a:endParaRPr/>
          </a:p>
          <a:p>
            <a:pPr marL="0" lvl="0" indent="0" algn="l" rtl="0">
              <a:spcBef>
                <a:spcPts val="0"/>
              </a:spcBef>
              <a:spcAft>
                <a:spcPts val="0"/>
              </a:spcAft>
              <a:buSzPts val="1800"/>
              <a:buNone/>
            </a:pPr>
            <a:endParaRPr>
              <a:latin typeface="Arial"/>
              <a:ea typeface="Arial"/>
              <a:cs typeface="Arial"/>
              <a:sym typeface="Arial"/>
            </a:endParaRPr>
          </a:p>
          <a:p>
            <a:pPr marL="0" lvl="0" indent="0" algn="l" rtl="0">
              <a:spcBef>
                <a:spcPts val="0"/>
              </a:spcBef>
              <a:spcAft>
                <a:spcPts val="0"/>
              </a:spcAft>
              <a:buSzPts val="1800"/>
              <a:buFont typeface="Arial"/>
              <a:buNone/>
            </a:pPr>
            <a:r>
              <a:rPr lang="en-US">
                <a:latin typeface="Arial"/>
                <a:ea typeface="Arial"/>
                <a:cs typeface="Arial"/>
                <a:sym typeface="Arial"/>
              </a:rPr>
              <a:t>Image Source:</a:t>
            </a:r>
            <a:endParaRPr/>
          </a:p>
          <a:p>
            <a:pPr marL="0" lvl="0" indent="0" algn="l" rtl="0">
              <a:spcBef>
                <a:spcPts val="0"/>
              </a:spcBef>
              <a:spcAft>
                <a:spcPts val="0"/>
              </a:spcAft>
              <a:buSzPts val="1800"/>
              <a:buFont typeface="Arial"/>
              <a:buNone/>
            </a:pPr>
            <a:r>
              <a:rPr lang="en-US">
                <a:latin typeface="Arial"/>
                <a:ea typeface="Arial"/>
                <a:cs typeface="Arial"/>
                <a:sym typeface="Arial"/>
              </a:rPr>
              <a:t>Foto von Plastikflaschen, Magda Ehlers, https://www.pexels.com/de-de/lizenz/, https://www.pexels.com/de-de/foto/foto-von-plastikflaschen-2602537/</a:t>
            </a:r>
            <a:endParaRPr/>
          </a:p>
        </p:txBody>
      </p:sp>
      <p:sp>
        <p:nvSpPr>
          <p:cNvPr id="1004" name="Google Shape;1004;p60: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14" name="Google Shape;1014;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a:latin typeface="Arial"/>
                <a:ea typeface="Arial"/>
                <a:cs typeface="Arial"/>
                <a:sym typeface="Arial"/>
              </a:rPr>
              <a:t>Industrievereinigung Chemiefaser e. V.  [Association of Manmade Fibres Industries] (n.d.). Recycling. https://ivc-ev.de/de/recycling</a:t>
            </a:r>
            <a:endParaRPr/>
          </a:p>
          <a:p>
            <a:pPr marL="0" lvl="0" indent="0" algn="l" rtl="0">
              <a:spcBef>
                <a:spcPts val="0"/>
              </a:spcBef>
              <a:spcAft>
                <a:spcPts val="0"/>
              </a:spcAft>
              <a:buSzPts val="1800"/>
              <a:buNone/>
            </a:pPr>
            <a:r>
              <a:rPr lang="en-US"/>
              <a:t>Thermore® (n.d.). EVOdown® Half fibers, half insulation, fully recycled. https://www.thermore.com/en/insulation-for-outerwear-products/evodown/</a:t>
            </a:r>
            <a:endParaRPr/>
          </a:p>
        </p:txBody>
      </p:sp>
      <p:sp>
        <p:nvSpPr>
          <p:cNvPr id="1015" name="Google Shape;1015;p6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25" name="Google Shape;1025;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a:latin typeface="Arial"/>
                <a:ea typeface="Arial"/>
                <a:cs typeface="Arial"/>
                <a:sym typeface="Arial"/>
              </a:rPr>
              <a:t>Tournier, V., Topham, C. M., Gilles, A., David, B., Folgoas, C., Moya-Leclair, E., Kamionka, E., Desrousseaux, M.-L., Textier, H., Gavalda, S., Cot, M., Guémard, E., Dalibey, M., Nomme, J., Cioci, G., Barbe, S., Chateau, M., André, I., Duquesne, S., &amp; Marty, A. (2020). An engineered PET depolymerase to break down and recycle plastic bottles. </a:t>
            </a:r>
            <a:r>
              <a:rPr lang="en-US" i="1">
                <a:latin typeface="Arial"/>
                <a:ea typeface="Arial"/>
                <a:cs typeface="Arial"/>
                <a:sym typeface="Arial"/>
              </a:rPr>
              <a:t>Nature</a:t>
            </a:r>
            <a:r>
              <a:rPr lang="en-US">
                <a:latin typeface="Arial"/>
                <a:ea typeface="Arial"/>
                <a:cs typeface="Arial"/>
                <a:sym typeface="Arial"/>
              </a:rPr>
              <a:t> 580</a:t>
            </a:r>
            <a:r>
              <a:rPr lang="en-US" b="1">
                <a:latin typeface="Arial"/>
                <a:ea typeface="Arial"/>
                <a:cs typeface="Arial"/>
                <a:sym typeface="Arial"/>
              </a:rPr>
              <a:t>, </a:t>
            </a:r>
            <a:r>
              <a:rPr lang="en-US">
                <a:latin typeface="Arial"/>
                <a:ea typeface="Arial"/>
                <a:cs typeface="Arial"/>
                <a:sym typeface="Arial"/>
              </a:rPr>
              <a:t>216–219. </a:t>
            </a:r>
            <a:r>
              <a:rPr lang="en-US"/>
              <a:t>https://doi.org/10.1038/s41586-020-2149-4 </a:t>
            </a:r>
            <a:endParaRPr/>
          </a:p>
          <a:p>
            <a:pPr marL="0" lvl="0" indent="0" algn="l" rtl="0">
              <a:spcBef>
                <a:spcPts val="0"/>
              </a:spcBef>
              <a:spcAft>
                <a:spcPts val="0"/>
              </a:spcAft>
              <a:buSzPts val="1800"/>
              <a:buNone/>
            </a:pPr>
            <a:endParaRPr>
              <a:latin typeface="Arial"/>
              <a:ea typeface="Arial"/>
              <a:cs typeface="Arial"/>
              <a:sym typeface="Arial"/>
            </a:endParaRPr>
          </a:p>
          <a:p>
            <a:pPr marL="0" lvl="0" indent="0" algn="l" rtl="0">
              <a:spcBef>
                <a:spcPts val="0"/>
              </a:spcBef>
              <a:spcAft>
                <a:spcPts val="0"/>
              </a:spcAft>
              <a:buSzPts val="1800"/>
              <a:buFont typeface="Arial"/>
              <a:buNone/>
            </a:pPr>
            <a:r>
              <a:rPr lang="en-US">
                <a:latin typeface="Arial"/>
                <a:ea typeface="Arial"/>
                <a:cs typeface="Arial"/>
                <a:sym typeface="Arial"/>
              </a:rPr>
              <a:t>Image Source:</a:t>
            </a:r>
            <a:endParaRPr/>
          </a:p>
          <a:p>
            <a:pPr marL="0" lvl="0" indent="0" algn="l" rtl="0">
              <a:spcBef>
                <a:spcPts val="0"/>
              </a:spcBef>
              <a:spcAft>
                <a:spcPts val="0"/>
              </a:spcAft>
              <a:buSzPts val="1800"/>
              <a:buFont typeface="Arial"/>
              <a:buNone/>
            </a:pPr>
            <a:r>
              <a:rPr lang="en-US">
                <a:latin typeface="Arial"/>
                <a:ea typeface="Arial"/>
                <a:cs typeface="Arial"/>
                <a:sym typeface="Arial"/>
              </a:rPr>
              <a:t>Verschiedene Plastikflaschen, Mali Maeder, https://www.pexels.com/de-de/lizenz/, https://www.pexels.com/de-de/foto/verschiedene-plastikflaschen-802221/</a:t>
            </a:r>
            <a:endParaRPr/>
          </a:p>
          <a:p>
            <a:pPr marL="0" lvl="0" indent="0" algn="l" rtl="0">
              <a:spcBef>
                <a:spcPts val="0"/>
              </a:spcBef>
              <a:spcAft>
                <a:spcPts val="0"/>
              </a:spcAft>
              <a:buNone/>
            </a:pPr>
            <a:endParaRPr>
              <a:latin typeface="Arial"/>
              <a:ea typeface="Arial"/>
              <a:cs typeface="Arial"/>
              <a:sym typeface="Arial"/>
            </a:endParaRPr>
          </a:p>
        </p:txBody>
      </p:sp>
      <p:sp>
        <p:nvSpPr>
          <p:cNvPr id="1026" name="Google Shape;1026;p62: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36" name="Google Shape;103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Biodegradable plastics are also used in textiles. Biodegradable starch, polylactide (PLA), polybutylene succinate (PBS), polybutylene adipate terephthalate (PBAT) and polyhydroxyalkanoates (PHA) are the most common. The most commonly used bioplastic today is </a:t>
            </a:r>
            <a:r>
              <a:rPr lang="en-US" b="1"/>
              <a:t>PLA - short for "polylactide acid“, </a:t>
            </a:r>
            <a:r>
              <a:rPr lang="en-US"/>
              <a:t>also known as </a:t>
            </a:r>
            <a:r>
              <a:rPr lang="en-US" b="1"/>
              <a:t>lactic acid. </a:t>
            </a:r>
            <a:r>
              <a:rPr lang="en-US"/>
              <a:t>This substance is obtained from starch and is based on sugar cane, maize or potatoes.</a:t>
            </a:r>
            <a:endParaRPr/>
          </a:p>
          <a:p>
            <a:pPr marL="0" lvl="0" indent="0" algn="l" rtl="0">
              <a:spcBef>
                <a:spcPts val="0"/>
              </a:spcBef>
              <a:spcAft>
                <a:spcPts val="0"/>
              </a:spcAft>
              <a:buSzPts val="1800"/>
              <a:buNone/>
            </a:pPr>
            <a:r>
              <a:rPr lang="en-US"/>
              <a:t>According to DIN EN 13432, </a:t>
            </a:r>
            <a:r>
              <a:rPr lang="en-US" b="1"/>
              <a:t>biodegradability</a:t>
            </a:r>
            <a:r>
              <a:rPr lang="en-US"/>
              <a:t> means that a </a:t>
            </a:r>
            <a:r>
              <a:rPr lang="en-US" b="1"/>
              <a:t>material</a:t>
            </a:r>
            <a:r>
              <a:rPr lang="en-US"/>
              <a:t> must have </a:t>
            </a:r>
            <a:r>
              <a:rPr lang="en-US" b="1"/>
              <a:t>degraded to more than 90 per cent to water, carbon dioxide (CO2) and biomass </a:t>
            </a:r>
            <a:r>
              <a:rPr lang="en-US"/>
              <a:t>after a specified time under defined temperature, oxygen and humidity conditions in the presence of microorganisms or fungi.</a:t>
            </a:r>
            <a:endParaRPr/>
          </a:p>
          <a:p>
            <a:pPr marL="0" lvl="0" indent="0" algn="l" rtl="0">
              <a:spcBef>
                <a:spcPts val="0"/>
              </a:spcBef>
              <a:spcAft>
                <a:spcPts val="0"/>
              </a:spcAft>
              <a:buSzPts val="1800"/>
              <a:buNone/>
            </a:pPr>
            <a:r>
              <a:rPr lang="en-US"/>
              <a:t>However, biodegradable plastics are not necessarily made from renewable plant or animal raw materials; there are also plastics made from fossil, non-renewable resources that are biodegradable. </a:t>
            </a:r>
            <a:r>
              <a:rPr lang="en-US" b="1"/>
              <a:t>Biodegradability is thus not linked to the raw material base but</a:t>
            </a:r>
            <a:r>
              <a:rPr lang="en-US"/>
              <a:t> depends solely on the chemical structure of the material and its ability to transform into naturally occurring end products of metabolism through biological activity. </a:t>
            </a:r>
            <a:endParaRPr/>
          </a:p>
          <a:p>
            <a:pPr marL="0" lvl="0" indent="0" algn="l" rtl="0">
              <a:spcBef>
                <a:spcPts val="0"/>
              </a:spcBef>
              <a:spcAft>
                <a:spcPts val="0"/>
              </a:spcAft>
              <a:buSzPts val="1800"/>
              <a:buNone/>
            </a:pPr>
            <a:r>
              <a:rPr lang="en-US"/>
              <a:t>For more information, see Umweltbundesamt (2009). </a:t>
            </a:r>
            <a:r>
              <a:rPr lang="en-US" i="1"/>
              <a:t>Biologisch abbaubare Kunststoffe </a:t>
            </a:r>
            <a:r>
              <a:rPr lang="en-US"/>
              <a:t>[Biodegradable Plastics]. https://www.umweltbundesamt.de/sites/default/files/medien/publikation/long/3834.pdf</a:t>
            </a:r>
            <a:endParaRPr/>
          </a:p>
        </p:txBody>
      </p:sp>
      <p:sp>
        <p:nvSpPr>
          <p:cNvPr id="1037" name="Google Shape;1037;p6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47" name="Google Shape;1047;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Arial"/>
              <a:buNone/>
            </a:pPr>
            <a:r>
              <a:rPr lang="en-US">
                <a:latin typeface="Arial"/>
                <a:ea typeface="Arial"/>
                <a:cs typeface="Arial"/>
                <a:sym typeface="Arial"/>
              </a:rPr>
              <a:t>Polylactides were first described by Théophile-Jules Pelouze in 1845. In an attempt to purify lactic acid by heating and removing water, he observed a condensation of the lactic acid molecules and the formation of oligomers and polymers.</a:t>
            </a:r>
            <a:endParaRPr/>
          </a:p>
          <a:p>
            <a:pPr marL="0" lvl="0" indent="0" algn="l" rtl="0">
              <a:spcBef>
                <a:spcPts val="0"/>
              </a:spcBef>
              <a:spcAft>
                <a:spcPts val="0"/>
              </a:spcAft>
              <a:buSzPts val="1800"/>
              <a:buNone/>
            </a:pPr>
            <a:endParaRPr>
              <a:latin typeface="Arial"/>
              <a:ea typeface="Arial"/>
              <a:cs typeface="Arial"/>
              <a:sym typeface="Arial"/>
            </a:endParaRPr>
          </a:p>
          <a:p>
            <a:pPr marL="0" lvl="0" indent="0" algn="l" rtl="0">
              <a:spcBef>
                <a:spcPts val="0"/>
              </a:spcBef>
              <a:spcAft>
                <a:spcPts val="0"/>
              </a:spcAft>
              <a:buSzPts val="1800"/>
              <a:buFont typeface="Arial"/>
              <a:buNone/>
            </a:pPr>
            <a:r>
              <a:rPr lang="en-US" sz="1800">
                <a:latin typeface="Arial"/>
                <a:ea typeface="Arial"/>
                <a:cs typeface="Arial"/>
                <a:sym typeface="Arial"/>
              </a:rPr>
              <a:t>Storz, H., &amp; Vorlop, K.-D. (2013). Bio-based plastics: status, challenges and trends. </a:t>
            </a:r>
            <a:r>
              <a:rPr lang="en-US" sz="1800" i="1">
                <a:latin typeface="Arial"/>
                <a:ea typeface="Arial"/>
                <a:cs typeface="Arial"/>
                <a:sym typeface="Arial"/>
              </a:rPr>
              <a:t>Applied agricultural and forestry Research</a:t>
            </a:r>
            <a:r>
              <a:rPr lang="en-US" sz="1800">
                <a:latin typeface="Arial"/>
                <a:ea typeface="Arial"/>
                <a:cs typeface="Arial"/>
                <a:sym typeface="Arial"/>
              </a:rPr>
              <a:t>, (4), pp. 321-332.</a:t>
            </a:r>
            <a:endParaRPr/>
          </a:p>
          <a:p>
            <a:pPr marL="0" lvl="0" indent="0" algn="l" rtl="0">
              <a:spcBef>
                <a:spcPts val="0"/>
              </a:spcBef>
              <a:spcAft>
                <a:spcPts val="0"/>
              </a:spcAft>
              <a:buSzPts val="1800"/>
              <a:buFont typeface="Arial"/>
              <a:buNone/>
            </a:pPr>
            <a:r>
              <a:rPr lang="en-US">
                <a:latin typeface="Arial"/>
                <a:ea typeface="Arial"/>
                <a:cs typeface="Arial"/>
                <a:sym typeface="Arial"/>
              </a:rPr>
              <a:t>For more information, see Wikipedia (28.10.2022). Polylactide. https://de.wikipedia.org/wiki/Polylactide</a:t>
            </a:r>
            <a:endParaRPr/>
          </a:p>
          <a:p>
            <a:pPr marL="0" lvl="0" indent="0" algn="l" rtl="0">
              <a:spcBef>
                <a:spcPts val="0"/>
              </a:spcBef>
              <a:spcAft>
                <a:spcPts val="0"/>
              </a:spcAft>
              <a:buSzPts val="1800"/>
              <a:buNone/>
            </a:pPr>
            <a:endParaRPr>
              <a:latin typeface="Arial"/>
              <a:ea typeface="Arial"/>
              <a:cs typeface="Arial"/>
              <a:sym typeface="Arial"/>
            </a:endParaRPr>
          </a:p>
          <a:p>
            <a:pPr marL="0" lvl="0" indent="0" algn="l" rtl="0">
              <a:spcBef>
                <a:spcPts val="0"/>
              </a:spcBef>
              <a:spcAft>
                <a:spcPts val="0"/>
              </a:spcAft>
              <a:buSzPts val="1800"/>
              <a:buFont typeface="Arial"/>
              <a:buNone/>
            </a:pPr>
            <a:r>
              <a:rPr lang="en-US">
                <a:latin typeface="Arial"/>
                <a:ea typeface="Arial"/>
                <a:cs typeface="Arial"/>
                <a:sym typeface="Arial"/>
              </a:rPr>
              <a:t>Image Source: </a:t>
            </a:r>
            <a:endParaRPr/>
          </a:p>
          <a:p>
            <a:pPr marL="0" lvl="0" indent="0" algn="l" rtl="0">
              <a:spcBef>
                <a:spcPts val="0"/>
              </a:spcBef>
              <a:spcAft>
                <a:spcPts val="0"/>
              </a:spcAft>
              <a:buSzPts val="1800"/>
              <a:buNone/>
            </a:pPr>
            <a:r>
              <a:rPr lang="en-US"/>
              <a:t>Polylactides_Formulae</a:t>
            </a:r>
            <a:r>
              <a:rPr lang="en-US">
                <a:latin typeface="Arial"/>
                <a:ea typeface="Arial"/>
                <a:cs typeface="Arial"/>
                <a:sym typeface="Arial"/>
              </a:rPr>
              <a:t>, Jü, Creative Commons CC0 1.0, https://commons.wikimedia.org/wiki/File:Polylactides_Formulae_V.1.svg</a:t>
            </a:r>
            <a:endParaRPr/>
          </a:p>
          <a:p>
            <a:pPr marL="0" lvl="0" indent="0" algn="l" rtl="0">
              <a:spcBef>
                <a:spcPts val="0"/>
              </a:spcBef>
              <a:spcAft>
                <a:spcPts val="0"/>
              </a:spcAft>
              <a:buSzPts val="1800"/>
              <a:buNone/>
            </a:pPr>
            <a:endParaRPr>
              <a:latin typeface="Arial"/>
              <a:ea typeface="Arial"/>
              <a:cs typeface="Arial"/>
              <a:sym typeface="Arial"/>
            </a:endParaRPr>
          </a:p>
          <a:p>
            <a:pPr marL="0" lvl="0" indent="0" algn="l" rtl="0">
              <a:spcBef>
                <a:spcPts val="0"/>
              </a:spcBef>
              <a:spcAft>
                <a:spcPts val="0"/>
              </a:spcAft>
              <a:buSzPts val="1800"/>
              <a:buNone/>
            </a:pP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1048" name="Google Shape;1048;p6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58" name="Google Shape;1058;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51C2C"/>
              </a:buClr>
              <a:buSzPts val="1800"/>
              <a:buFont typeface="Arial"/>
              <a:buNone/>
            </a:pPr>
            <a:r>
              <a:rPr lang="en-US" sz="1800">
                <a:solidFill>
                  <a:srgbClr val="051C2C"/>
                </a:solidFill>
                <a:latin typeface="Arial"/>
                <a:ea typeface="Arial"/>
                <a:cs typeface="Arial"/>
                <a:sym typeface="Arial"/>
              </a:rPr>
              <a:t>McKinsey Apparel, Fashion &amp; Luxury Group (2022). </a:t>
            </a:r>
            <a:r>
              <a:rPr lang="en-US" sz="1800" i="1">
                <a:solidFill>
                  <a:srgbClr val="051C2C"/>
                </a:solidFill>
                <a:latin typeface="Arial"/>
                <a:ea typeface="Arial"/>
                <a:cs typeface="Arial"/>
                <a:sym typeface="Arial"/>
              </a:rPr>
              <a:t>Scaling textile recycling in Europe—turning waste into value</a:t>
            </a:r>
            <a:r>
              <a:rPr lang="en-US" sz="1800">
                <a:solidFill>
                  <a:srgbClr val="051C2C"/>
                </a:solidFill>
                <a:latin typeface="Arial"/>
                <a:ea typeface="Arial"/>
                <a:cs typeface="Arial"/>
                <a:sym typeface="Arial"/>
              </a:rPr>
              <a:t>. https://www.mckinsey.com/industries/retail/our-insights/scaling-textile-recycling-in-europe-turning-waste-into-value</a:t>
            </a:r>
            <a:endParaRPr/>
          </a:p>
          <a:p>
            <a:pPr marL="0" lvl="0" indent="0" algn="l" rtl="0">
              <a:spcBef>
                <a:spcPts val="0"/>
              </a:spcBef>
              <a:spcAft>
                <a:spcPts val="0"/>
              </a:spcAft>
              <a:buSzPts val="1800"/>
              <a:buNone/>
            </a:pPr>
            <a:endParaRPr sz="1800">
              <a:solidFill>
                <a:srgbClr val="051C2C"/>
              </a:solidFill>
              <a:latin typeface="Arial"/>
              <a:ea typeface="Arial"/>
              <a:cs typeface="Arial"/>
              <a:sym typeface="Arial"/>
            </a:endParaRPr>
          </a:p>
          <a:p>
            <a:pPr marL="0" lvl="0" indent="0" algn="l" rtl="0">
              <a:spcBef>
                <a:spcPts val="0"/>
              </a:spcBef>
              <a:spcAft>
                <a:spcPts val="0"/>
              </a:spcAft>
              <a:buClr>
                <a:srgbClr val="051C2C"/>
              </a:buClr>
              <a:buSzPts val="1800"/>
              <a:buFont typeface="Arial"/>
              <a:buNone/>
            </a:pPr>
            <a:r>
              <a:rPr lang="en-US" sz="1800">
                <a:solidFill>
                  <a:srgbClr val="051C2C"/>
                </a:solidFill>
                <a:latin typeface="Arial"/>
                <a:ea typeface="Arial"/>
                <a:cs typeface="Arial"/>
                <a:sym typeface="Arial"/>
              </a:rPr>
              <a:t>Image Source:</a:t>
            </a:r>
            <a:endParaRPr/>
          </a:p>
          <a:p>
            <a:pPr marL="0" lvl="0" indent="0" algn="l" rtl="0">
              <a:spcBef>
                <a:spcPts val="0"/>
              </a:spcBef>
              <a:spcAft>
                <a:spcPts val="0"/>
              </a:spcAft>
              <a:buSzPts val="1800"/>
              <a:buNone/>
            </a:pPr>
            <a:r>
              <a:rPr lang="en-US"/>
              <a:t>Unknown title, Unknown author, CC0 1.0, https://pxhere.com/de/photo/940716</a:t>
            </a:r>
            <a:br>
              <a:rPr lang="en-US"/>
            </a:br>
            <a:endParaRPr/>
          </a:p>
        </p:txBody>
      </p:sp>
      <p:sp>
        <p:nvSpPr>
          <p:cNvPr id="1059" name="Google Shape;1059;p65: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69" name="Google Shape;1069;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Tasks:</a:t>
            </a:r>
            <a:endParaRPr/>
          </a:p>
          <a:p>
            <a:pPr marL="0" lvl="0" indent="0" algn="l" rtl="0">
              <a:spcBef>
                <a:spcPts val="0"/>
              </a:spcBef>
              <a:spcAft>
                <a:spcPts val="0"/>
              </a:spcAft>
              <a:buNone/>
            </a:pPr>
            <a:r>
              <a:rPr lang="en-US"/>
              <a:t>Interpret the facts and figures in this chart from Textile Exchange, 2022a. What does the NGO think the future looks like in terms of the world market for textile raw materials and materials? </a:t>
            </a:r>
            <a:endParaRPr/>
          </a:p>
          <a:p>
            <a:pPr marL="0" lvl="0" indent="0" algn="l" rtl="0">
              <a:spcBef>
                <a:spcPts val="0"/>
              </a:spcBef>
              <a:spcAft>
                <a:spcPts val="0"/>
              </a:spcAft>
              <a:buNone/>
            </a:pPr>
            <a:r>
              <a:rPr lang="en-US"/>
              <a:t>Discuss the scenario for the future.</a:t>
            </a:r>
            <a:endParaRPr/>
          </a:p>
        </p:txBody>
      </p:sp>
      <p:sp>
        <p:nvSpPr>
          <p:cNvPr id="1070" name="Google Shape;1070;p6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126" name="Google Shape;1126;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7" name="Google Shape;1127;p6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136" name="Google Shape;1136;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7" name="Google Shape;1137;p68: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5" name="Google Shape;114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04" name="Google Shape;3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3" name="Google Shape;1153;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25" name="Google Shape;32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Font typeface="Verdana"/>
              <a:buNone/>
            </a:pPr>
            <a:r>
              <a:rPr lang="en-US">
                <a:latin typeface="Verdana"/>
                <a:ea typeface="Verdana"/>
                <a:cs typeface="Verdana"/>
                <a:sym typeface="Verdana"/>
              </a:rPr>
              <a:t>The global megatrends of population growth, rising prosperity, sustainability and climate change will continue to influence the world fibre market. </a:t>
            </a:r>
            <a:endParaRPr/>
          </a:p>
          <a:p>
            <a:pPr marL="0" lvl="0" indent="0" algn="l" rtl="0">
              <a:spcBef>
                <a:spcPts val="0"/>
              </a:spcBef>
              <a:spcAft>
                <a:spcPts val="0"/>
              </a:spcAft>
              <a:buSzPts val="1800"/>
              <a:buNone/>
            </a:pPr>
            <a:r>
              <a:rPr lang="en-US"/>
              <a:t>A shortage in the supply of natural fibres increases the demand for cellulose fibres and further biopolymers.</a:t>
            </a:r>
            <a:endParaRPr/>
          </a:p>
        </p:txBody>
      </p:sp>
      <p:sp>
        <p:nvSpPr>
          <p:cNvPr id="326" name="Google Shape;326;p9: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Verdana"/>
              <a:buNone/>
            </a:pPr>
            <a:fld id="{00000000-1234-1234-1234-123412341234}" type="slidenum">
              <a:rPr lang="en-US" sz="1200" b="0" i="0" u="none">
                <a:solidFill>
                  <a:srgbClr val="000000"/>
                </a:solidFill>
                <a:latin typeface="Verdana"/>
                <a:ea typeface="Verdana"/>
                <a:cs typeface="Verdana"/>
                <a:sym typeface="Verdana"/>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23"/>
        <p:cNvGrpSpPr/>
        <p:nvPr/>
      </p:nvGrpSpPr>
      <p:grpSpPr>
        <a:xfrm>
          <a:off x="0" y="0"/>
          <a:ext cx="0" cy="0"/>
          <a:chOff x="0" y="0"/>
          <a:chExt cx="0" cy="0"/>
        </a:xfrm>
      </p:grpSpPr>
      <p:sp>
        <p:nvSpPr>
          <p:cNvPr id="24" name="Google Shape;24;p2"/>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5" name="Google Shape;25;p2"/>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2"/>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220"/>
        <p:cNvGrpSpPr/>
        <p:nvPr/>
      </p:nvGrpSpPr>
      <p:grpSpPr>
        <a:xfrm>
          <a:off x="0" y="0"/>
          <a:ext cx="0" cy="0"/>
          <a:chOff x="0" y="0"/>
          <a:chExt cx="0" cy="0"/>
        </a:xfrm>
      </p:grpSpPr>
      <p:sp>
        <p:nvSpPr>
          <p:cNvPr id="221" name="Google Shape;221;p21"/>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2" name="Google Shape;222;p21"/>
          <p:cNvSpPr txBox="1">
            <a:spLocks noGrp="1"/>
          </p:cNvSpPr>
          <p:nvPr>
            <p:ph type="body" idx="1"/>
          </p:nvPr>
        </p:nvSpPr>
        <p:spPr>
          <a:xfrm rot="5400000">
            <a:off x="2940844" y="-942182"/>
            <a:ext cx="3262312"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3" name="Google Shape;223;p21"/>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21"/>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21"/>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240"/>
        <p:cNvGrpSpPr/>
        <p:nvPr/>
      </p:nvGrpSpPr>
      <p:grpSpPr>
        <a:xfrm>
          <a:off x="0" y="0"/>
          <a:ext cx="0" cy="0"/>
          <a:chOff x="0" y="0"/>
          <a:chExt cx="0" cy="0"/>
        </a:xfrm>
      </p:grpSpPr>
      <p:sp>
        <p:nvSpPr>
          <p:cNvPr id="241" name="Google Shape;241;p23"/>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42" name="Google Shape;242;p23"/>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3" name="Google Shape;243;p23"/>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23"/>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23"/>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57"/>
        <p:cNvGrpSpPr/>
        <p:nvPr/>
      </p:nvGrpSpPr>
      <p:grpSpPr>
        <a:xfrm>
          <a:off x="0" y="0"/>
          <a:ext cx="0" cy="0"/>
          <a:chOff x="0" y="0"/>
          <a:chExt cx="0" cy="0"/>
        </a:xfrm>
      </p:grpSpPr>
      <p:sp>
        <p:nvSpPr>
          <p:cNvPr id="58" name="Google Shape;58;p5"/>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9" name="Google Shape;59;p5"/>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60" name="Google Shape;60;p5"/>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
          <p:cNvSpPr txBox="1">
            <a:spLocks noGrp="1"/>
          </p:cNvSpPr>
          <p:nvPr>
            <p:ph type="sldNum" idx="12"/>
          </p:nvPr>
        </p:nvSpPr>
        <p:spPr>
          <a:xfrm>
            <a:off x="5292725" y="4767262"/>
            <a:ext cx="20574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77"/>
        <p:cNvGrpSpPr/>
        <p:nvPr/>
      </p:nvGrpSpPr>
      <p:grpSpPr>
        <a:xfrm>
          <a:off x="0" y="0"/>
          <a:ext cx="0" cy="0"/>
          <a:chOff x="0" y="0"/>
          <a:chExt cx="0" cy="0"/>
        </a:xfrm>
      </p:grpSpPr>
      <p:sp>
        <p:nvSpPr>
          <p:cNvPr id="78" name="Google Shape;78;p7"/>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9" name="Google Shape;79;p7"/>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80" name="Google Shape;80;p7"/>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97"/>
        <p:cNvGrpSpPr/>
        <p:nvPr/>
      </p:nvGrpSpPr>
      <p:grpSpPr>
        <a:xfrm>
          <a:off x="0" y="0"/>
          <a:ext cx="0" cy="0"/>
          <a:chOff x="0" y="0"/>
          <a:chExt cx="0" cy="0"/>
        </a:xfrm>
      </p:grpSpPr>
      <p:sp>
        <p:nvSpPr>
          <p:cNvPr id="98" name="Google Shape;98;p9"/>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9" name="Google Shape;99;p9"/>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9"/>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1" name="Google Shape;101;p9"/>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9"/>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9"/>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118"/>
        <p:cNvGrpSpPr/>
        <p:nvPr/>
      </p:nvGrpSpPr>
      <p:grpSpPr>
        <a:xfrm>
          <a:off x="0" y="0"/>
          <a:ext cx="0" cy="0"/>
          <a:chOff x="0" y="0"/>
          <a:chExt cx="0" cy="0"/>
        </a:xfrm>
      </p:grpSpPr>
      <p:sp>
        <p:nvSpPr>
          <p:cNvPr id="119" name="Google Shape;119;p1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20" name="Google Shape;120;p1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21" name="Google Shape;121;p1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2" name="Google Shape;122;p1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23" name="Google Shape;123;p1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4" name="Google Shape;124;p11"/>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1"/>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1"/>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141"/>
        <p:cNvGrpSpPr/>
        <p:nvPr/>
      </p:nvGrpSpPr>
      <p:grpSpPr>
        <a:xfrm>
          <a:off x="0" y="0"/>
          <a:ext cx="0" cy="0"/>
          <a:chOff x="0" y="0"/>
          <a:chExt cx="0" cy="0"/>
        </a:xfrm>
      </p:grpSpPr>
      <p:sp>
        <p:nvSpPr>
          <p:cNvPr id="142" name="Google Shape;142;p13"/>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43" name="Google Shape;143;p13"/>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13"/>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13"/>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160"/>
        <p:cNvGrpSpPr/>
        <p:nvPr/>
      </p:nvGrpSpPr>
      <p:grpSpPr>
        <a:xfrm>
          <a:off x="0" y="0"/>
          <a:ext cx="0" cy="0"/>
          <a:chOff x="0" y="0"/>
          <a:chExt cx="0" cy="0"/>
        </a:xfrm>
      </p:grpSpPr>
      <p:sp>
        <p:nvSpPr>
          <p:cNvPr id="161" name="Google Shape;161;p15"/>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15"/>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15"/>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178"/>
        <p:cNvGrpSpPr/>
        <p:nvPr/>
      </p:nvGrpSpPr>
      <p:grpSpPr>
        <a:xfrm>
          <a:off x="0" y="0"/>
          <a:ext cx="0" cy="0"/>
          <a:chOff x="0" y="0"/>
          <a:chExt cx="0" cy="0"/>
        </a:xfrm>
      </p:grpSpPr>
      <p:sp>
        <p:nvSpPr>
          <p:cNvPr id="179" name="Google Shape;179;p1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80" name="Google Shape;180;p1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81" name="Google Shape;181;p1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82" name="Google Shape;182;p17"/>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17"/>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17"/>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199"/>
        <p:cNvGrpSpPr/>
        <p:nvPr/>
      </p:nvGrpSpPr>
      <p:grpSpPr>
        <a:xfrm>
          <a:off x="0" y="0"/>
          <a:ext cx="0" cy="0"/>
          <a:chOff x="0" y="0"/>
          <a:chExt cx="0" cy="0"/>
        </a:xfrm>
      </p:grpSpPr>
      <p:sp>
        <p:nvSpPr>
          <p:cNvPr id="200" name="Google Shape;200;p19"/>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1" name="Google Shape;201;p19"/>
          <p:cNvSpPr>
            <a:spLocks noGrp="1"/>
          </p:cNvSpPr>
          <p:nvPr>
            <p:ph type="pic" idx="2"/>
          </p:nvPr>
        </p:nvSpPr>
        <p:spPr>
          <a:xfrm>
            <a:off x="3887391" y="740569"/>
            <a:ext cx="4629150" cy="3655219"/>
          </a:xfrm>
          <a:prstGeom prst="rect">
            <a:avLst/>
          </a:prstGeom>
          <a:noFill/>
          <a:ln>
            <a:noFill/>
          </a:ln>
        </p:spPr>
      </p:sp>
      <p:sp>
        <p:nvSpPr>
          <p:cNvPr id="202" name="Google Shape;202;p19"/>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03" name="Google Shape;203;p19"/>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19"/>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19"/>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
            <a:alphaModFix/>
          </a:blip>
          <a:srcRect/>
          <a:stretch/>
        </p:blipFill>
        <p:spPr>
          <a:xfrm>
            <a:off x="8281987" y="87312"/>
            <a:ext cx="738187" cy="831850"/>
          </a:xfrm>
          <a:prstGeom prst="rect">
            <a:avLst/>
          </a:prstGeom>
          <a:noFill/>
          <a:ln>
            <a:noFill/>
          </a:ln>
        </p:spPr>
      </p:pic>
      <p:grpSp>
        <p:nvGrpSpPr>
          <p:cNvPr id="11" name="Google Shape;11;p1"/>
          <p:cNvGrpSpPr/>
          <p:nvPr/>
        </p:nvGrpSpPr>
        <p:grpSpPr>
          <a:xfrm>
            <a:off x="0" y="0"/>
            <a:ext cx="107950" cy="5143500"/>
            <a:chOff x="0" y="0"/>
            <a:chExt cx="251520" cy="5893145"/>
          </a:xfrm>
        </p:grpSpPr>
        <p:sp>
          <p:nvSpPr>
            <p:cNvPr id="12" name="Google Shape;12;p1"/>
            <p:cNvSpPr txBox="1"/>
            <p:nvPr/>
          </p:nvSpPr>
          <p:spPr>
            <a:xfrm>
              <a:off x="0" y="0"/>
              <a:ext cx="251520" cy="1178629"/>
            </a:xfrm>
            <a:prstGeom prst="rect">
              <a:avLst/>
            </a:prstGeom>
            <a:solidFill>
              <a:srgbClr val="4952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3" name="Google Shape;13;p1"/>
            <p:cNvSpPr txBox="1"/>
            <p:nvPr/>
          </p:nvSpPr>
          <p:spPr>
            <a:xfrm>
              <a:off x="0" y="1178629"/>
              <a:ext cx="251520" cy="1178629"/>
            </a:xfrm>
            <a:prstGeom prst="rect">
              <a:avLst/>
            </a:prstGeom>
            <a:solidFill>
              <a:srgbClr val="FC300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4" name="Google Shape;14;p1"/>
            <p:cNvSpPr txBox="1"/>
            <p:nvPr/>
          </p:nvSpPr>
          <p:spPr>
            <a:xfrm>
              <a:off x="0" y="2357258"/>
              <a:ext cx="251520" cy="1178629"/>
            </a:xfrm>
            <a:prstGeom prst="rect">
              <a:avLst/>
            </a:prstGeom>
            <a:solidFill>
              <a:srgbClr val="FFF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5" name="Google Shape;15;p1"/>
            <p:cNvSpPr txBox="1"/>
            <p:nvPr/>
          </p:nvSpPr>
          <p:spPr>
            <a:xfrm>
              <a:off x="0" y="3535887"/>
              <a:ext cx="251520" cy="1178629"/>
            </a:xfrm>
            <a:prstGeom prst="rect">
              <a:avLst/>
            </a:prstGeom>
            <a:solidFill>
              <a:srgbClr val="0BAA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6" name="Google Shape;16;p1"/>
            <p:cNvSpPr txBox="1"/>
            <p:nvPr/>
          </p:nvSpPr>
          <p:spPr>
            <a:xfrm>
              <a:off x="0" y="4714516"/>
              <a:ext cx="251520" cy="1178629"/>
            </a:xfrm>
            <a:prstGeom prst="rect">
              <a:avLst/>
            </a:pr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grpSp>
      <p:pic>
        <p:nvPicPr>
          <p:cNvPr id="17" name="Google Shape;17;p1"/>
          <p:cNvPicPr preferRelativeResize="0"/>
          <p:nvPr/>
        </p:nvPicPr>
        <p:blipFill rotWithShape="1">
          <a:blip r:embed="rId4">
            <a:alphaModFix/>
          </a:blip>
          <a:srcRect/>
          <a:stretch/>
        </p:blipFill>
        <p:spPr>
          <a:xfrm>
            <a:off x="7418387" y="4737100"/>
            <a:ext cx="1670050" cy="347662"/>
          </a:xfrm>
          <a:prstGeom prst="rect">
            <a:avLst/>
          </a:prstGeom>
          <a:noFill/>
          <a:ln>
            <a:noFill/>
          </a:ln>
        </p:spPr>
      </p:pic>
      <p:sp>
        <p:nvSpPr>
          <p:cNvPr id="18" name="Google Shape;18;p1"/>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9" name="Google Shape;19;p1"/>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 name="Google Shape;20;p1"/>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21" name="Google Shape;21;p1"/>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22" name="Google Shape;22;p1"/>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pic>
        <p:nvPicPr>
          <p:cNvPr id="186" name="Google Shape;186;p18"/>
          <p:cNvPicPr preferRelativeResize="0"/>
          <p:nvPr/>
        </p:nvPicPr>
        <p:blipFill rotWithShape="1">
          <a:blip r:embed="rId3">
            <a:alphaModFix/>
          </a:blip>
          <a:srcRect/>
          <a:stretch/>
        </p:blipFill>
        <p:spPr>
          <a:xfrm>
            <a:off x="8281987" y="87312"/>
            <a:ext cx="738187" cy="831850"/>
          </a:xfrm>
          <a:prstGeom prst="rect">
            <a:avLst/>
          </a:prstGeom>
          <a:noFill/>
          <a:ln>
            <a:noFill/>
          </a:ln>
        </p:spPr>
      </p:pic>
      <p:grpSp>
        <p:nvGrpSpPr>
          <p:cNvPr id="187" name="Google Shape;187;p18"/>
          <p:cNvGrpSpPr/>
          <p:nvPr/>
        </p:nvGrpSpPr>
        <p:grpSpPr>
          <a:xfrm>
            <a:off x="0" y="0"/>
            <a:ext cx="107950" cy="5143500"/>
            <a:chOff x="0" y="0"/>
            <a:chExt cx="251520" cy="5893145"/>
          </a:xfrm>
        </p:grpSpPr>
        <p:sp>
          <p:nvSpPr>
            <p:cNvPr id="188" name="Google Shape;188;p18"/>
            <p:cNvSpPr txBox="1"/>
            <p:nvPr/>
          </p:nvSpPr>
          <p:spPr>
            <a:xfrm>
              <a:off x="0" y="0"/>
              <a:ext cx="251520" cy="1178629"/>
            </a:xfrm>
            <a:prstGeom prst="rect">
              <a:avLst/>
            </a:prstGeom>
            <a:solidFill>
              <a:srgbClr val="4952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89" name="Google Shape;189;p18"/>
            <p:cNvSpPr txBox="1"/>
            <p:nvPr/>
          </p:nvSpPr>
          <p:spPr>
            <a:xfrm>
              <a:off x="0" y="1178629"/>
              <a:ext cx="251520" cy="1178629"/>
            </a:xfrm>
            <a:prstGeom prst="rect">
              <a:avLst/>
            </a:prstGeom>
            <a:solidFill>
              <a:srgbClr val="FC300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90" name="Google Shape;190;p18"/>
            <p:cNvSpPr txBox="1"/>
            <p:nvPr/>
          </p:nvSpPr>
          <p:spPr>
            <a:xfrm>
              <a:off x="0" y="2357258"/>
              <a:ext cx="251520" cy="1178629"/>
            </a:xfrm>
            <a:prstGeom prst="rect">
              <a:avLst/>
            </a:prstGeom>
            <a:solidFill>
              <a:srgbClr val="FFF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91" name="Google Shape;191;p18"/>
            <p:cNvSpPr txBox="1"/>
            <p:nvPr/>
          </p:nvSpPr>
          <p:spPr>
            <a:xfrm>
              <a:off x="0" y="3535887"/>
              <a:ext cx="251520" cy="1178629"/>
            </a:xfrm>
            <a:prstGeom prst="rect">
              <a:avLst/>
            </a:prstGeom>
            <a:solidFill>
              <a:srgbClr val="0BAA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92" name="Google Shape;192;p18"/>
            <p:cNvSpPr txBox="1"/>
            <p:nvPr/>
          </p:nvSpPr>
          <p:spPr>
            <a:xfrm>
              <a:off x="0" y="4714516"/>
              <a:ext cx="251520" cy="1178629"/>
            </a:xfrm>
            <a:prstGeom prst="rect">
              <a:avLst/>
            </a:pr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grpSp>
      <p:pic>
        <p:nvPicPr>
          <p:cNvPr id="193" name="Google Shape;193;p18"/>
          <p:cNvPicPr preferRelativeResize="0"/>
          <p:nvPr/>
        </p:nvPicPr>
        <p:blipFill rotWithShape="1">
          <a:blip r:embed="rId4">
            <a:alphaModFix/>
          </a:blip>
          <a:srcRect/>
          <a:stretch/>
        </p:blipFill>
        <p:spPr>
          <a:xfrm>
            <a:off x="7418387" y="4737100"/>
            <a:ext cx="1670050" cy="347662"/>
          </a:xfrm>
          <a:prstGeom prst="rect">
            <a:avLst/>
          </a:prstGeom>
          <a:noFill/>
          <a:ln>
            <a:noFill/>
          </a:ln>
        </p:spPr>
      </p:pic>
      <p:sp>
        <p:nvSpPr>
          <p:cNvPr id="194" name="Google Shape;194;p18"/>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95" name="Google Shape;195;p18"/>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96" name="Google Shape;196;p18"/>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97" name="Google Shape;197;p18"/>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98" name="Google Shape;198;p18"/>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pic>
        <p:nvPicPr>
          <p:cNvPr id="207" name="Google Shape;207;p20"/>
          <p:cNvPicPr preferRelativeResize="0"/>
          <p:nvPr/>
        </p:nvPicPr>
        <p:blipFill rotWithShape="1">
          <a:blip r:embed="rId3">
            <a:alphaModFix/>
          </a:blip>
          <a:srcRect/>
          <a:stretch/>
        </p:blipFill>
        <p:spPr>
          <a:xfrm>
            <a:off x="8281987" y="87312"/>
            <a:ext cx="738187" cy="831850"/>
          </a:xfrm>
          <a:prstGeom prst="rect">
            <a:avLst/>
          </a:prstGeom>
          <a:noFill/>
          <a:ln>
            <a:noFill/>
          </a:ln>
        </p:spPr>
      </p:pic>
      <p:grpSp>
        <p:nvGrpSpPr>
          <p:cNvPr id="208" name="Google Shape;208;p20"/>
          <p:cNvGrpSpPr/>
          <p:nvPr/>
        </p:nvGrpSpPr>
        <p:grpSpPr>
          <a:xfrm>
            <a:off x="0" y="0"/>
            <a:ext cx="107950" cy="5143500"/>
            <a:chOff x="0" y="0"/>
            <a:chExt cx="251520" cy="5893145"/>
          </a:xfrm>
        </p:grpSpPr>
        <p:sp>
          <p:nvSpPr>
            <p:cNvPr id="209" name="Google Shape;209;p20"/>
            <p:cNvSpPr txBox="1"/>
            <p:nvPr/>
          </p:nvSpPr>
          <p:spPr>
            <a:xfrm>
              <a:off x="0" y="0"/>
              <a:ext cx="251520" cy="1178629"/>
            </a:xfrm>
            <a:prstGeom prst="rect">
              <a:avLst/>
            </a:prstGeom>
            <a:solidFill>
              <a:srgbClr val="4952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210" name="Google Shape;210;p20"/>
            <p:cNvSpPr txBox="1"/>
            <p:nvPr/>
          </p:nvSpPr>
          <p:spPr>
            <a:xfrm>
              <a:off x="0" y="1178629"/>
              <a:ext cx="251520" cy="1178629"/>
            </a:xfrm>
            <a:prstGeom prst="rect">
              <a:avLst/>
            </a:prstGeom>
            <a:solidFill>
              <a:srgbClr val="FC300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211" name="Google Shape;211;p20"/>
            <p:cNvSpPr txBox="1"/>
            <p:nvPr/>
          </p:nvSpPr>
          <p:spPr>
            <a:xfrm>
              <a:off x="0" y="2357258"/>
              <a:ext cx="251520" cy="1178629"/>
            </a:xfrm>
            <a:prstGeom prst="rect">
              <a:avLst/>
            </a:prstGeom>
            <a:solidFill>
              <a:srgbClr val="FFF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212" name="Google Shape;212;p20"/>
            <p:cNvSpPr txBox="1"/>
            <p:nvPr/>
          </p:nvSpPr>
          <p:spPr>
            <a:xfrm>
              <a:off x="0" y="3535887"/>
              <a:ext cx="251520" cy="1178629"/>
            </a:xfrm>
            <a:prstGeom prst="rect">
              <a:avLst/>
            </a:prstGeom>
            <a:solidFill>
              <a:srgbClr val="0BAA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213" name="Google Shape;213;p20"/>
            <p:cNvSpPr txBox="1"/>
            <p:nvPr/>
          </p:nvSpPr>
          <p:spPr>
            <a:xfrm>
              <a:off x="0" y="4714516"/>
              <a:ext cx="251520" cy="1178629"/>
            </a:xfrm>
            <a:prstGeom prst="rect">
              <a:avLst/>
            </a:pr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grpSp>
      <p:pic>
        <p:nvPicPr>
          <p:cNvPr id="214" name="Google Shape;214;p20"/>
          <p:cNvPicPr preferRelativeResize="0"/>
          <p:nvPr/>
        </p:nvPicPr>
        <p:blipFill rotWithShape="1">
          <a:blip r:embed="rId4">
            <a:alphaModFix/>
          </a:blip>
          <a:srcRect/>
          <a:stretch/>
        </p:blipFill>
        <p:spPr>
          <a:xfrm>
            <a:off x="7418387" y="4737100"/>
            <a:ext cx="1670050" cy="347662"/>
          </a:xfrm>
          <a:prstGeom prst="rect">
            <a:avLst/>
          </a:prstGeom>
          <a:noFill/>
          <a:ln>
            <a:noFill/>
          </a:ln>
        </p:spPr>
      </p:pic>
      <p:sp>
        <p:nvSpPr>
          <p:cNvPr id="215" name="Google Shape;215;p20"/>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216" name="Google Shape;216;p20"/>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17" name="Google Shape;217;p20"/>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218" name="Google Shape;218;p20"/>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219" name="Google Shape;219;p20"/>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p:cNvGrpSpPr/>
        <p:nvPr/>
      </p:nvGrpSpPr>
      <p:grpSpPr>
        <a:xfrm>
          <a:off x="0" y="0"/>
          <a:ext cx="0" cy="0"/>
          <a:chOff x="0" y="0"/>
          <a:chExt cx="0" cy="0"/>
        </a:xfrm>
      </p:grpSpPr>
      <p:pic>
        <p:nvPicPr>
          <p:cNvPr id="227" name="Google Shape;227;p22"/>
          <p:cNvPicPr preferRelativeResize="0"/>
          <p:nvPr/>
        </p:nvPicPr>
        <p:blipFill rotWithShape="1">
          <a:blip r:embed="rId3">
            <a:alphaModFix/>
          </a:blip>
          <a:srcRect/>
          <a:stretch/>
        </p:blipFill>
        <p:spPr>
          <a:xfrm>
            <a:off x="8281987" y="87312"/>
            <a:ext cx="738187" cy="831850"/>
          </a:xfrm>
          <a:prstGeom prst="rect">
            <a:avLst/>
          </a:prstGeom>
          <a:noFill/>
          <a:ln>
            <a:noFill/>
          </a:ln>
        </p:spPr>
      </p:pic>
      <p:grpSp>
        <p:nvGrpSpPr>
          <p:cNvPr id="228" name="Google Shape;228;p22"/>
          <p:cNvGrpSpPr/>
          <p:nvPr/>
        </p:nvGrpSpPr>
        <p:grpSpPr>
          <a:xfrm>
            <a:off x="0" y="0"/>
            <a:ext cx="107950" cy="5143500"/>
            <a:chOff x="0" y="0"/>
            <a:chExt cx="251520" cy="5893145"/>
          </a:xfrm>
        </p:grpSpPr>
        <p:sp>
          <p:nvSpPr>
            <p:cNvPr id="229" name="Google Shape;229;p22"/>
            <p:cNvSpPr txBox="1"/>
            <p:nvPr/>
          </p:nvSpPr>
          <p:spPr>
            <a:xfrm>
              <a:off x="0" y="0"/>
              <a:ext cx="251520" cy="1178629"/>
            </a:xfrm>
            <a:prstGeom prst="rect">
              <a:avLst/>
            </a:prstGeom>
            <a:solidFill>
              <a:srgbClr val="4952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230" name="Google Shape;230;p22"/>
            <p:cNvSpPr txBox="1"/>
            <p:nvPr/>
          </p:nvSpPr>
          <p:spPr>
            <a:xfrm>
              <a:off x="0" y="1178629"/>
              <a:ext cx="251520" cy="1178629"/>
            </a:xfrm>
            <a:prstGeom prst="rect">
              <a:avLst/>
            </a:prstGeom>
            <a:solidFill>
              <a:srgbClr val="FC300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231" name="Google Shape;231;p22"/>
            <p:cNvSpPr txBox="1"/>
            <p:nvPr/>
          </p:nvSpPr>
          <p:spPr>
            <a:xfrm>
              <a:off x="0" y="2357258"/>
              <a:ext cx="251520" cy="1178629"/>
            </a:xfrm>
            <a:prstGeom prst="rect">
              <a:avLst/>
            </a:prstGeom>
            <a:solidFill>
              <a:srgbClr val="FFF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232" name="Google Shape;232;p22"/>
            <p:cNvSpPr txBox="1"/>
            <p:nvPr/>
          </p:nvSpPr>
          <p:spPr>
            <a:xfrm>
              <a:off x="0" y="3535887"/>
              <a:ext cx="251520" cy="1178629"/>
            </a:xfrm>
            <a:prstGeom prst="rect">
              <a:avLst/>
            </a:prstGeom>
            <a:solidFill>
              <a:srgbClr val="0BAA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233" name="Google Shape;233;p22"/>
            <p:cNvSpPr txBox="1"/>
            <p:nvPr/>
          </p:nvSpPr>
          <p:spPr>
            <a:xfrm>
              <a:off x="0" y="4714516"/>
              <a:ext cx="251520" cy="1178629"/>
            </a:xfrm>
            <a:prstGeom prst="rect">
              <a:avLst/>
            </a:pr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grpSp>
      <p:pic>
        <p:nvPicPr>
          <p:cNvPr id="234" name="Google Shape;234;p22"/>
          <p:cNvPicPr preferRelativeResize="0"/>
          <p:nvPr/>
        </p:nvPicPr>
        <p:blipFill rotWithShape="1">
          <a:blip r:embed="rId4">
            <a:alphaModFix/>
          </a:blip>
          <a:srcRect/>
          <a:stretch/>
        </p:blipFill>
        <p:spPr>
          <a:xfrm>
            <a:off x="7418387" y="4737100"/>
            <a:ext cx="1670050" cy="347662"/>
          </a:xfrm>
          <a:prstGeom prst="rect">
            <a:avLst/>
          </a:prstGeom>
          <a:noFill/>
          <a:ln>
            <a:noFill/>
          </a:ln>
        </p:spPr>
      </p:pic>
      <p:sp>
        <p:nvSpPr>
          <p:cNvPr id="235" name="Google Shape;235;p22"/>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236" name="Google Shape;236;p22"/>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7" name="Google Shape;237;p22"/>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238" name="Google Shape;238;p22"/>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239" name="Google Shape;239;p22"/>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31" name="Google Shape;31;p3"/>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2" name="Google Shape;32;p3"/>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33" name="Google Shape;33;p3"/>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34" name="Google Shape;34;p3"/>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sz="1400">
              <a:solidFill>
                <a:srgbClr val="000000"/>
              </a:solidFill>
              <a:latin typeface="Arial"/>
              <a:ea typeface="Arial"/>
              <a:cs typeface="Arial"/>
              <a:sym typeface="Arial"/>
            </a:endParaRPr>
          </a:p>
        </p:txBody>
      </p:sp>
      <p:pic>
        <p:nvPicPr>
          <p:cNvPr id="35" name="Google Shape;35;p3"/>
          <p:cNvPicPr preferRelativeResize="0"/>
          <p:nvPr/>
        </p:nvPicPr>
        <p:blipFill rotWithShape="1">
          <a:blip r:embed="rId2">
            <a:alphaModFix/>
          </a:blip>
          <a:srcRect/>
          <a:stretch/>
        </p:blipFill>
        <p:spPr>
          <a:xfrm>
            <a:off x="8281987" y="87312"/>
            <a:ext cx="738187" cy="831850"/>
          </a:xfrm>
          <a:prstGeom prst="rect">
            <a:avLst/>
          </a:prstGeom>
          <a:noFill/>
          <a:ln>
            <a:noFill/>
          </a:ln>
        </p:spPr>
      </p:pic>
      <p:grpSp>
        <p:nvGrpSpPr>
          <p:cNvPr id="36" name="Google Shape;36;p3"/>
          <p:cNvGrpSpPr/>
          <p:nvPr/>
        </p:nvGrpSpPr>
        <p:grpSpPr>
          <a:xfrm>
            <a:off x="0" y="0"/>
            <a:ext cx="107950" cy="5143500"/>
            <a:chOff x="0" y="0"/>
            <a:chExt cx="251520" cy="5893145"/>
          </a:xfrm>
        </p:grpSpPr>
        <p:sp>
          <p:nvSpPr>
            <p:cNvPr id="37" name="Google Shape;37;p3"/>
            <p:cNvSpPr txBox="1"/>
            <p:nvPr/>
          </p:nvSpPr>
          <p:spPr>
            <a:xfrm>
              <a:off x="0" y="0"/>
              <a:ext cx="251520" cy="1178629"/>
            </a:xfrm>
            <a:prstGeom prst="rect">
              <a:avLst/>
            </a:prstGeom>
            <a:solidFill>
              <a:srgbClr val="4952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38" name="Google Shape;38;p3"/>
            <p:cNvSpPr txBox="1"/>
            <p:nvPr/>
          </p:nvSpPr>
          <p:spPr>
            <a:xfrm>
              <a:off x="0" y="1178629"/>
              <a:ext cx="251520" cy="1178629"/>
            </a:xfrm>
            <a:prstGeom prst="rect">
              <a:avLst/>
            </a:prstGeom>
            <a:solidFill>
              <a:srgbClr val="FC300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39" name="Google Shape;39;p3"/>
            <p:cNvSpPr txBox="1"/>
            <p:nvPr/>
          </p:nvSpPr>
          <p:spPr>
            <a:xfrm>
              <a:off x="0" y="2357258"/>
              <a:ext cx="251520" cy="1178629"/>
            </a:xfrm>
            <a:prstGeom prst="rect">
              <a:avLst/>
            </a:prstGeom>
            <a:solidFill>
              <a:srgbClr val="FFF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40" name="Google Shape;40;p3"/>
            <p:cNvSpPr txBox="1"/>
            <p:nvPr/>
          </p:nvSpPr>
          <p:spPr>
            <a:xfrm>
              <a:off x="0" y="3535887"/>
              <a:ext cx="251520" cy="1178629"/>
            </a:xfrm>
            <a:prstGeom prst="rect">
              <a:avLst/>
            </a:prstGeom>
            <a:solidFill>
              <a:srgbClr val="0BAA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41" name="Google Shape;41;p3"/>
            <p:cNvSpPr txBox="1"/>
            <p:nvPr/>
          </p:nvSpPr>
          <p:spPr>
            <a:xfrm>
              <a:off x="0" y="4714516"/>
              <a:ext cx="251520" cy="1178629"/>
            </a:xfrm>
            <a:prstGeom prst="rect">
              <a:avLst/>
            </a:pr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grpSp>
      <p:pic>
        <p:nvPicPr>
          <p:cNvPr id="42" name="Google Shape;42;p3"/>
          <p:cNvPicPr preferRelativeResize="0"/>
          <p:nvPr/>
        </p:nvPicPr>
        <p:blipFill rotWithShape="1">
          <a:blip r:embed="rId3">
            <a:alphaModFix/>
          </a:blip>
          <a:srcRect/>
          <a:stretch/>
        </p:blipFill>
        <p:spPr>
          <a:xfrm>
            <a:off x="7418387" y="4737100"/>
            <a:ext cx="1670050" cy="347662"/>
          </a:xfrm>
          <a:prstGeom prst="rect">
            <a:avLst/>
          </a:prstGeom>
          <a:noFill/>
          <a:ln>
            <a:noFill/>
          </a:ln>
        </p:spPr>
      </p:pic>
    </p:spTree>
  </p:cSld>
  <p:clrMap bg1="lt1" tx1="dk1" bg2="dk2" tx2="lt2" accent1="accent1" accent2="accent2" accent3="accent3" accent4="accent4" accent5="accent5" accent6="accent6" hlink="hlink" folHlink="folHlink"/>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
        <p:cNvGrpSpPr/>
        <p:nvPr/>
      </p:nvGrpSpPr>
      <p:grpSpPr>
        <a:xfrm>
          <a:off x="0" y="0"/>
          <a:ext cx="0" cy="0"/>
          <a:chOff x="0" y="0"/>
          <a:chExt cx="0" cy="0"/>
        </a:xfrm>
      </p:grpSpPr>
      <p:pic>
        <p:nvPicPr>
          <p:cNvPr id="44" name="Google Shape;44;p4"/>
          <p:cNvPicPr preferRelativeResize="0"/>
          <p:nvPr/>
        </p:nvPicPr>
        <p:blipFill rotWithShape="1">
          <a:blip r:embed="rId3">
            <a:alphaModFix/>
          </a:blip>
          <a:srcRect/>
          <a:stretch/>
        </p:blipFill>
        <p:spPr>
          <a:xfrm>
            <a:off x="8281987" y="87312"/>
            <a:ext cx="738187" cy="831850"/>
          </a:xfrm>
          <a:prstGeom prst="rect">
            <a:avLst/>
          </a:prstGeom>
          <a:noFill/>
          <a:ln>
            <a:noFill/>
          </a:ln>
        </p:spPr>
      </p:pic>
      <p:grpSp>
        <p:nvGrpSpPr>
          <p:cNvPr id="45" name="Google Shape;45;p4"/>
          <p:cNvGrpSpPr/>
          <p:nvPr/>
        </p:nvGrpSpPr>
        <p:grpSpPr>
          <a:xfrm>
            <a:off x="0" y="0"/>
            <a:ext cx="107950" cy="5143500"/>
            <a:chOff x="0" y="0"/>
            <a:chExt cx="251520" cy="5893145"/>
          </a:xfrm>
        </p:grpSpPr>
        <p:sp>
          <p:nvSpPr>
            <p:cNvPr id="46" name="Google Shape;46;p4"/>
            <p:cNvSpPr txBox="1"/>
            <p:nvPr/>
          </p:nvSpPr>
          <p:spPr>
            <a:xfrm>
              <a:off x="0" y="0"/>
              <a:ext cx="251520" cy="1178629"/>
            </a:xfrm>
            <a:prstGeom prst="rect">
              <a:avLst/>
            </a:prstGeom>
            <a:solidFill>
              <a:srgbClr val="4952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47" name="Google Shape;47;p4"/>
            <p:cNvSpPr txBox="1"/>
            <p:nvPr/>
          </p:nvSpPr>
          <p:spPr>
            <a:xfrm>
              <a:off x="0" y="1178629"/>
              <a:ext cx="251520" cy="1178629"/>
            </a:xfrm>
            <a:prstGeom prst="rect">
              <a:avLst/>
            </a:prstGeom>
            <a:solidFill>
              <a:srgbClr val="FC300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48" name="Google Shape;48;p4"/>
            <p:cNvSpPr txBox="1"/>
            <p:nvPr/>
          </p:nvSpPr>
          <p:spPr>
            <a:xfrm>
              <a:off x="0" y="2357258"/>
              <a:ext cx="251520" cy="1178629"/>
            </a:xfrm>
            <a:prstGeom prst="rect">
              <a:avLst/>
            </a:prstGeom>
            <a:solidFill>
              <a:srgbClr val="FFF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49" name="Google Shape;49;p4"/>
            <p:cNvSpPr txBox="1"/>
            <p:nvPr/>
          </p:nvSpPr>
          <p:spPr>
            <a:xfrm>
              <a:off x="0" y="3535887"/>
              <a:ext cx="251520" cy="1178629"/>
            </a:xfrm>
            <a:prstGeom prst="rect">
              <a:avLst/>
            </a:prstGeom>
            <a:solidFill>
              <a:srgbClr val="0BAA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50" name="Google Shape;50;p4"/>
            <p:cNvSpPr txBox="1"/>
            <p:nvPr/>
          </p:nvSpPr>
          <p:spPr>
            <a:xfrm>
              <a:off x="0" y="4714516"/>
              <a:ext cx="251520" cy="1178629"/>
            </a:xfrm>
            <a:prstGeom prst="rect">
              <a:avLst/>
            </a:pr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grpSp>
      <p:pic>
        <p:nvPicPr>
          <p:cNvPr id="51" name="Google Shape;51;p4"/>
          <p:cNvPicPr preferRelativeResize="0"/>
          <p:nvPr/>
        </p:nvPicPr>
        <p:blipFill rotWithShape="1">
          <a:blip r:embed="rId4">
            <a:alphaModFix/>
          </a:blip>
          <a:srcRect/>
          <a:stretch/>
        </p:blipFill>
        <p:spPr>
          <a:xfrm>
            <a:off x="7418387" y="4737100"/>
            <a:ext cx="1670050" cy="347662"/>
          </a:xfrm>
          <a:prstGeom prst="rect">
            <a:avLst/>
          </a:prstGeom>
          <a:noFill/>
          <a:ln>
            <a:noFill/>
          </a:ln>
        </p:spPr>
      </p:pic>
      <p:sp>
        <p:nvSpPr>
          <p:cNvPr id="52" name="Google Shape;52;p4"/>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53" name="Google Shape;53;p4"/>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4" name="Google Shape;54;p4"/>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5" name="Google Shape;55;p4"/>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6" name="Google Shape;56;p4"/>
          <p:cNvSpPr txBox="1">
            <a:spLocks noGrp="1"/>
          </p:cNvSpPr>
          <p:nvPr>
            <p:ph type="sldNum" idx="12"/>
          </p:nvPr>
        </p:nvSpPr>
        <p:spPr>
          <a:xfrm>
            <a:off x="5292725" y="4767262"/>
            <a:ext cx="20574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pic>
        <p:nvPicPr>
          <p:cNvPr id="64" name="Google Shape;64;p6"/>
          <p:cNvPicPr preferRelativeResize="0"/>
          <p:nvPr/>
        </p:nvPicPr>
        <p:blipFill rotWithShape="1">
          <a:blip r:embed="rId3">
            <a:alphaModFix/>
          </a:blip>
          <a:srcRect/>
          <a:stretch/>
        </p:blipFill>
        <p:spPr>
          <a:xfrm>
            <a:off x="8281987" y="87312"/>
            <a:ext cx="738187" cy="831850"/>
          </a:xfrm>
          <a:prstGeom prst="rect">
            <a:avLst/>
          </a:prstGeom>
          <a:noFill/>
          <a:ln>
            <a:noFill/>
          </a:ln>
        </p:spPr>
      </p:pic>
      <p:grpSp>
        <p:nvGrpSpPr>
          <p:cNvPr id="65" name="Google Shape;65;p6"/>
          <p:cNvGrpSpPr/>
          <p:nvPr/>
        </p:nvGrpSpPr>
        <p:grpSpPr>
          <a:xfrm>
            <a:off x="0" y="0"/>
            <a:ext cx="107950" cy="5143500"/>
            <a:chOff x="0" y="0"/>
            <a:chExt cx="251520" cy="5893145"/>
          </a:xfrm>
        </p:grpSpPr>
        <p:sp>
          <p:nvSpPr>
            <p:cNvPr id="66" name="Google Shape;66;p6"/>
            <p:cNvSpPr txBox="1"/>
            <p:nvPr/>
          </p:nvSpPr>
          <p:spPr>
            <a:xfrm>
              <a:off x="0" y="0"/>
              <a:ext cx="251520" cy="1178629"/>
            </a:xfrm>
            <a:prstGeom prst="rect">
              <a:avLst/>
            </a:prstGeom>
            <a:solidFill>
              <a:srgbClr val="4952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67" name="Google Shape;67;p6"/>
            <p:cNvSpPr txBox="1"/>
            <p:nvPr/>
          </p:nvSpPr>
          <p:spPr>
            <a:xfrm>
              <a:off x="0" y="1178629"/>
              <a:ext cx="251520" cy="1178629"/>
            </a:xfrm>
            <a:prstGeom prst="rect">
              <a:avLst/>
            </a:prstGeom>
            <a:solidFill>
              <a:srgbClr val="FC300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68" name="Google Shape;68;p6"/>
            <p:cNvSpPr txBox="1"/>
            <p:nvPr/>
          </p:nvSpPr>
          <p:spPr>
            <a:xfrm>
              <a:off x="0" y="2357258"/>
              <a:ext cx="251520" cy="1178629"/>
            </a:xfrm>
            <a:prstGeom prst="rect">
              <a:avLst/>
            </a:prstGeom>
            <a:solidFill>
              <a:srgbClr val="FFF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69" name="Google Shape;69;p6"/>
            <p:cNvSpPr txBox="1"/>
            <p:nvPr/>
          </p:nvSpPr>
          <p:spPr>
            <a:xfrm>
              <a:off x="0" y="3535887"/>
              <a:ext cx="251520" cy="1178629"/>
            </a:xfrm>
            <a:prstGeom prst="rect">
              <a:avLst/>
            </a:prstGeom>
            <a:solidFill>
              <a:srgbClr val="0BAA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70" name="Google Shape;70;p6"/>
            <p:cNvSpPr txBox="1"/>
            <p:nvPr/>
          </p:nvSpPr>
          <p:spPr>
            <a:xfrm>
              <a:off x="0" y="4714516"/>
              <a:ext cx="251520" cy="1178629"/>
            </a:xfrm>
            <a:prstGeom prst="rect">
              <a:avLst/>
            </a:pr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grpSp>
      <p:pic>
        <p:nvPicPr>
          <p:cNvPr id="71" name="Google Shape;71;p6"/>
          <p:cNvPicPr preferRelativeResize="0"/>
          <p:nvPr/>
        </p:nvPicPr>
        <p:blipFill rotWithShape="1">
          <a:blip r:embed="rId4">
            <a:alphaModFix/>
          </a:blip>
          <a:srcRect/>
          <a:stretch/>
        </p:blipFill>
        <p:spPr>
          <a:xfrm>
            <a:off x="7418387" y="4737100"/>
            <a:ext cx="1670050" cy="347662"/>
          </a:xfrm>
          <a:prstGeom prst="rect">
            <a:avLst/>
          </a:prstGeom>
          <a:noFill/>
          <a:ln>
            <a:noFill/>
          </a:ln>
        </p:spPr>
      </p:pic>
      <p:sp>
        <p:nvSpPr>
          <p:cNvPr id="72" name="Google Shape;72;p6"/>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73" name="Google Shape;73;p6"/>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4" name="Google Shape;74;p6"/>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75" name="Google Shape;75;p6"/>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76" name="Google Shape;76;p6"/>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pic>
        <p:nvPicPr>
          <p:cNvPr id="84" name="Google Shape;84;p8"/>
          <p:cNvPicPr preferRelativeResize="0"/>
          <p:nvPr/>
        </p:nvPicPr>
        <p:blipFill rotWithShape="1">
          <a:blip r:embed="rId3">
            <a:alphaModFix/>
          </a:blip>
          <a:srcRect/>
          <a:stretch/>
        </p:blipFill>
        <p:spPr>
          <a:xfrm>
            <a:off x="8281987" y="87312"/>
            <a:ext cx="738187" cy="831850"/>
          </a:xfrm>
          <a:prstGeom prst="rect">
            <a:avLst/>
          </a:prstGeom>
          <a:noFill/>
          <a:ln>
            <a:noFill/>
          </a:ln>
        </p:spPr>
      </p:pic>
      <p:grpSp>
        <p:nvGrpSpPr>
          <p:cNvPr id="85" name="Google Shape;85;p8"/>
          <p:cNvGrpSpPr/>
          <p:nvPr/>
        </p:nvGrpSpPr>
        <p:grpSpPr>
          <a:xfrm>
            <a:off x="0" y="0"/>
            <a:ext cx="107950" cy="5143500"/>
            <a:chOff x="0" y="0"/>
            <a:chExt cx="251520" cy="5893145"/>
          </a:xfrm>
        </p:grpSpPr>
        <p:sp>
          <p:nvSpPr>
            <p:cNvPr id="86" name="Google Shape;86;p8"/>
            <p:cNvSpPr txBox="1"/>
            <p:nvPr/>
          </p:nvSpPr>
          <p:spPr>
            <a:xfrm>
              <a:off x="0" y="0"/>
              <a:ext cx="251520" cy="1178629"/>
            </a:xfrm>
            <a:prstGeom prst="rect">
              <a:avLst/>
            </a:prstGeom>
            <a:solidFill>
              <a:srgbClr val="4952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87" name="Google Shape;87;p8"/>
            <p:cNvSpPr txBox="1"/>
            <p:nvPr/>
          </p:nvSpPr>
          <p:spPr>
            <a:xfrm>
              <a:off x="0" y="1178629"/>
              <a:ext cx="251520" cy="1178629"/>
            </a:xfrm>
            <a:prstGeom prst="rect">
              <a:avLst/>
            </a:prstGeom>
            <a:solidFill>
              <a:srgbClr val="FC300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88" name="Google Shape;88;p8"/>
            <p:cNvSpPr txBox="1"/>
            <p:nvPr/>
          </p:nvSpPr>
          <p:spPr>
            <a:xfrm>
              <a:off x="0" y="2357258"/>
              <a:ext cx="251520" cy="1178629"/>
            </a:xfrm>
            <a:prstGeom prst="rect">
              <a:avLst/>
            </a:prstGeom>
            <a:solidFill>
              <a:srgbClr val="FFF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89" name="Google Shape;89;p8"/>
            <p:cNvSpPr txBox="1"/>
            <p:nvPr/>
          </p:nvSpPr>
          <p:spPr>
            <a:xfrm>
              <a:off x="0" y="3535887"/>
              <a:ext cx="251520" cy="1178629"/>
            </a:xfrm>
            <a:prstGeom prst="rect">
              <a:avLst/>
            </a:prstGeom>
            <a:solidFill>
              <a:srgbClr val="0BAA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90" name="Google Shape;90;p8"/>
            <p:cNvSpPr txBox="1"/>
            <p:nvPr/>
          </p:nvSpPr>
          <p:spPr>
            <a:xfrm>
              <a:off x="0" y="4714516"/>
              <a:ext cx="251520" cy="1178629"/>
            </a:xfrm>
            <a:prstGeom prst="rect">
              <a:avLst/>
            </a:pr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grpSp>
      <p:pic>
        <p:nvPicPr>
          <p:cNvPr id="91" name="Google Shape;91;p8"/>
          <p:cNvPicPr preferRelativeResize="0"/>
          <p:nvPr/>
        </p:nvPicPr>
        <p:blipFill rotWithShape="1">
          <a:blip r:embed="rId4">
            <a:alphaModFix/>
          </a:blip>
          <a:srcRect/>
          <a:stretch/>
        </p:blipFill>
        <p:spPr>
          <a:xfrm>
            <a:off x="7418387" y="4737100"/>
            <a:ext cx="1670050" cy="347662"/>
          </a:xfrm>
          <a:prstGeom prst="rect">
            <a:avLst/>
          </a:prstGeom>
          <a:noFill/>
          <a:ln>
            <a:noFill/>
          </a:ln>
        </p:spPr>
      </p:pic>
      <p:sp>
        <p:nvSpPr>
          <p:cNvPr id="92" name="Google Shape;92;p8"/>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93" name="Google Shape;93;p8"/>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4" name="Google Shape;94;p8"/>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95" name="Google Shape;95;p8"/>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96" name="Google Shape;96;p8"/>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pic>
        <p:nvPicPr>
          <p:cNvPr id="105" name="Google Shape;105;p10"/>
          <p:cNvPicPr preferRelativeResize="0"/>
          <p:nvPr/>
        </p:nvPicPr>
        <p:blipFill rotWithShape="1">
          <a:blip r:embed="rId3">
            <a:alphaModFix/>
          </a:blip>
          <a:srcRect/>
          <a:stretch/>
        </p:blipFill>
        <p:spPr>
          <a:xfrm>
            <a:off x="8281987" y="87312"/>
            <a:ext cx="738187" cy="831850"/>
          </a:xfrm>
          <a:prstGeom prst="rect">
            <a:avLst/>
          </a:prstGeom>
          <a:noFill/>
          <a:ln>
            <a:noFill/>
          </a:ln>
        </p:spPr>
      </p:pic>
      <p:grpSp>
        <p:nvGrpSpPr>
          <p:cNvPr id="106" name="Google Shape;106;p10"/>
          <p:cNvGrpSpPr/>
          <p:nvPr/>
        </p:nvGrpSpPr>
        <p:grpSpPr>
          <a:xfrm>
            <a:off x="0" y="0"/>
            <a:ext cx="107950" cy="5143500"/>
            <a:chOff x="0" y="0"/>
            <a:chExt cx="251520" cy="5893145"/>
          </a:xfrm>
        </p:grpSpPr>
        <p:sp>
          <p:nvSpPr>
            <p:cNvPr id="107" name="Google Shape;107;p10"/>
            <p:cNvSpPr txBox="1"/>
            <p:nvPr/>
          </p:nvSpPr>
          <p:spPr>
            <a:xfrm>
              <a:off x="0" y="0"/>
              <a:ext cx="251520" cy="1178629"/>
            </a:xfrm>
            <a:prstGeom prst="rect">
              <a:avLst/>
            </a:prstGeom>
            <a:solidFill>
              <a:srgbClr val="4952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08" name="Google Shape;108;p10"/>
            <p:cNvSpPr txBox="1"/>
            <p:nvPr/>
          </p:nvSpPr>
          <p:spPr>
            <a:xfrm>
              <a:off x="0" y="1178629"/>
              <a:ext cx="251520" cy="1178629"/>
            </a:xfrm>
            <a:prstGeom prst="rect">
              <a:avLst/>
            </a:prstGeom>
            <a:solidFill>
              <a:srgbClr val="FC300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09" name="Google Shape;109;p10"/>
            <p:cNvSpPr txBox="1"/>
            <p:nvPr/>
          </p:nvSpPr>
          <p:spPr>
            <a:xfrm>
              <a:off x="0" y="2357258"/>
              <a:ext cx="251520" cy="1178629"/>
            </a:xfrm>
            <a:prstGeom prst="rect">
              <a:avLst/>
            </a:prstGeom>
            <a:solidFill>
              <a:srgbClr val="FFF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10" name="Google Shape;110;p10"/>
            <p:cNvSpPr txBox="1"/>
            <p:nvPr/>
          </p:nvSpPr>
          <p:spPr>
            <a:xfrm>
              <a:off x="0" y="3535887"/>
              <a:ext cx="251520" cy="1178629"/>
            </a:xfrm>
            <a:prstGeom prst="rect">
              <a:avLst/>
            </a:prstGeom>
            <a:solidFill>
              <a:srgbClr val="0BAA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11" name="Google Shape;111;p10"/>
            <p:cNvSpPr txBox="1"/>
            <p:nvPr/>
          </p:nvSpPr>
          <p:spPr>
            <a:xfrm>
              <a:off x="0" y="4714516"/>
              <a:ext cx="251520" cy="1178629"/>
            </a:xfrm>
            <a:prstGeom prst="rect">
              <a:avLst/>
            </a:pr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grpSp>
      <p:pic>
        <p:nvPicPr>
          <p:cNvPr id="112" name="Google Shape;112;p10"/>
          <p:cNvPicPr preferRelativeResize="0"/>
          <p:nvPr/>
        </p:nvPicPr>
        <p:blipFill rotWithShape="1">
          <a:blip r:embed="rId4">
            <a:alphaModFix/>
          </a:blip>
          <a:srcRect/>
          <a:stretch/>
        </p:blipFill>
        <p:spPr>
          <a:xfrm>
            <a:off x="7418387" y="4737100"/>
            <a:ext cx="1670050" cy="347662"/>
          </a:xfrm>
          <a:prstGeom prst="rect">
            <a:avLst/>
          </a:prstGeom>
          <a:noFill/>
          <a:ln>
            <a:noFill/>
          </a:ln>
        </p:spPr>
      </p:pic>
      <p:sp>
        <p:nvSpPr>
          <p:cNvPr id="113" name="Google Shape;113;p10"/>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14" name="Google Shape;114;p10"/>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5" name="Google Shape;115;p10"/>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16" name="Google Shape;116;p10"/>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17" name="Google Shape;117;p10"/>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pic>
        <p:nvPicPr>
          <p:cNvPr id="128" name="Google Shape;128;p12"/>
          <p:cNvPicPr preferRelativeResize="0"/>
          <p:nvPr/>
        </p:nvPicPr>
        <p:blipFill rotWithShape="1">
          <a:blip r:embed="rId3">
            <a:alphaModFix/>
          </a:blip>
          <a:srcRect/>
          <a:stretch/>
        </p:blipFill>
        <p:spPr>
          <a:xfrm>
            <a:off x="8281987" y="87312"/>
            <a:ext cx="738187" cy="831850"/>
          </a:xfrm>
          <a:prstGeom prst="rect">
            <a:avLst/>
          </a:prstGeom>
          <a:noFill/>
          <a:ln>
            <a:noFill/>
          </a:ln>
        </p:spPr>
      </p:pic>
      <p:grpSp>
        <p:nvGrpSpPr>
          <p:cNvPr id="129" name="Google Shape;129;p12"/>
          <p:cNvGrpSpPr/>
          <p:nvPr/>
        </p:nvGrpSpPr>
        <p:grpSpPr>
          <a:xfrm>
            <a:off x="0" y="0"/>
            <a:ext cx="107950" cy="5143500"/>
            <a:chOff x="0" y="0"/>
            <a:chExt cx="251520" cy="5893145"/>
          </a:xfrm>
        </p:grpSpPr>
        <p:sp>
          <p:nvSpPr>
            <p:cNvPr id="130" name="Google Shape;130;p12"/>
            <p:cNvSpPr txBox="1"/>
            <p:nvPr/>
          </p:nvSpPr>
          <p:spPr>
            <a:xfrm>
              <a:off x="0" y="0"/>
              <a:ext cx="251520" cy="1178629"/>
            </a:xfrm>
            <a:prstGeom prst="rect">
              <a:avLst/>
            </a:prstGeom>
            <a:solidFill>
              <a:srgbClr val="4952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31" name="Google Shape;131;p12"/>
            <p:cNvSpPr txBox="1"/>
            <p:nvPr/>
          </p:nvSpPr>
          <p:spPr>
            <a:xfrm>
              <a:off x="0" y="1178629"/>
              <a:ext cx="251520" cy="1178629"/>
            </a:xfrm>
            <a:prstGeom prst="rect">
              <a:avLst/>
            </a:prstGeom>
            <a:solidFill>
              <a:srgbClr val="FC300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32" name="Google Shape;132;p12"/>
            <p:cNvSpPr txBox="1"/>
            <p:nvPr/>
          </p:nvSpPr>
          <p:spPr>
            <a:xfrm>
              <a:off x="0" y="2357258"/>
              <a:ext cx="251520" cy="1178629"/>
            </a:xfrm>
            <a:prstGeom prst="rect">
              <a:avLst/>
            </a:prstGeom>
            <a:solidFill>
              <a:srgbClr val="FFF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33" name="Google Shape;133;p12"/>
            <p:cNvSpPr txBox="1"/>
            <p:nvPr/>
          </p:nvSpPr>
          <p:spPr>
            <a:xfrm>
              <a:off x="0" y="3535887"/>
              <a:ext cx="251520" cy="1178629"/>
            </a:xfrm>
            <a:prstGeom prst="rect">
              <a:avLst/>
            </a:prstGeom>
            <a:solidFill>
              <a:srgbClr val="0BAA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34" name="Google Shape;134;p12"/>
            <p:cNvSpPr txBox="1"/>
            <p:nvPr/>
          </p:nvSpPr>
          <p:spPr>
            <a:xfrm>
              <a:off x="0" y="4714516"/>
              <a:ext cx="251520" cy="1178629"/>
            </a:xfrm>
            <a:prstGeom prst="rect">
              <a:avLst/>
            </a:pr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grpSp>
      <p:pic>
        <p:nvPicPr>
          <p:cNvPr id="135" name="Google Shape;135;p12"/>
          <p:cNvPicPr preferRelativeResize="0"/>
          <p:nvPr/>
        </p:nvPicPr>
        <p:blipFill rotWithShape="1">
          <a:blip r:embed="rId4">
            <a:alphaModFix/>
          </a:blip>
          <a:srcRect/>
          <a:stretch/>
        </p:blipFill>
        <p:spPr>
          <a:xfrm>
            <a:off x="7418387" y="4737100"/>
            <a:ext cx="1670050" cy="347662"/>
          </a:xfrm>
          <a:prstGeom prst="rect">
            <a:avLst/>
          </a:prstGeom>
          <a:noFill/>
          <a:ln>
            <a:noFill/>
          </a:ln>
        </p:spPr>
      </p:pic>
      <p:sp>
        <p:nvSpPr>
          <p:cNvPr id="136" name="Google Shape;136;p12"/>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37" name="Google Shape;137;p12"/>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8" name="Google Shape;138;p12"/>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39" name="Google Shape;139;p12"/>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40" name="Google Shape;140;p12"/>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pic>
        <p:nvPicPr>
          <p:cNvPr id="147" name="Google Shape;147;p14"/>
          <p:cNvPicPr preferRelativeResize="0"/>
          <p:nvPr/>
        </p:nvPicPr>
        <p:blipFill rotWithShape="1">
          <a:blip r:embed="rId3">
            <a:alphaModFix/>
          </a:blip>
          <a:srcRect/>
          <a:stretch/>
        </p:blipFill>
        <p:spPr>
          <a:xfrm>
            <a:off x="8281987" y="87312"/>
            <a:ext cx="738187" cy="831850"/>
          </a:xfrm>
          <a:prstGeom prst="rect">
            <a:avLst/>
          </a:prstGeom>
          <a:noFill/>
          <a:ln>
            <a:noFill/>
          </a:ln>
        </p:spPr>
      </p:pic>
      <p:grpSp>
        <p:nvGrpSpPr>
          <p:cNvPr id="148" name="Google Shape;148;p14"/>
          <p:cNvGrpSpPr/>
          <p:nvPr/>
        </p:nvGrpSpPr>
        <p:grpSpPr>
          <a:xfrm>
            <a:off x="0" y="0"/>
            <a:ext cx="107950" cy="5143500"/>
            <a:chOff x="0" y="0"/>
            <a:chExt cx="251520" cy="5893145"/>
          </a:xfrm>
        </p:grpSpPr>
        <p:sp>
          <p:nvSpPr>
            <p:cNvPr id="149" name="Google Shape;149;p14"/>
            <p:cNvSpPr txBox="1"/>
            <p:nvPr/>
          </p:nvSpPr>
          <p:spPr>
            <a:xfrm>
              <a:off x="0" y="0"/>
              <a:ext cx="251520" cy="1178629"/>
            </a:xfrm>
            <a:prstGeom prst="rect">
              <a:avLst/>
            </a:prstGeom>
            <a:solidFill>
              <a:srgbClr val="4952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50" name="Google Shape;150;p14"/>
            <p:cNvSpPr txBox="1"/>
            <p:nvPr/>
          </p:nvSpPr>
          <p:spPr>
            <a:xfrm>
              <a:off x="0" y="1178629"/>
              <a:ext cx="251520" cy="1178629"/>
            </a:xfrm>
            <a:prstGeom prst="rect">
              <a:avLst/>
            </a:prstGeom>
            <a:solidFill>
              <a:srgbClr val="FC300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51" name="Google Shape;151;p14"/>
            <p:cNvSpPr txBox="1"/>
            <p:nvPr/>
          </p:nvSpPr>
          <p:spPr>
            <a:xfrm>
              <a:off x="0" y="2357258"/>
              <a:ext cx="251520" cy="1178629"/>
            </a:xfrm>
            <a:prstGeom prst="rect">
              <a:avLst/>
            </a:prstGeom>
            <a:solidFill>
              <a:srgbClr val="FFF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52" name="Google Shape;152;p14"/>
            <p:cNvSpPr txBox="1"/>
            <p:nvPr/>
          </p:nvSpPr>
          <p:spPr>
            <a:xfrm>
              <a:off x="0" y="3535887"/>
              <a:ext cx="251520" cy="1178629"/>
            </a:xfrm>
            <a:prstGeom prst="rect">
              <a:avLst/>
            </a:prstGeom>
            <a:solidFill>
              <a:srgbClr val="0BAA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53" name="Google Shape;153;p14"/>
            <p:cNvSpPr txBox="1"/>
            <p:nvPr/>
          </p:nvSpPr>
          <p:spPr>
            <a:xfrm>
              <a:off x="0" y="4714516"/>
              <a:ext cx="251520" cy="1178629"/>
            </a:xfrm>
            <a:prstGeom prst="rect">
              <a:avLst/>
            </a:pr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grpSp>
      <p:pic>
        <p:nvPicPr>
          <p:cNvPr id="154" name="Google Shape;154;p14"/>
          <p:cNvPicPr preferRelativeResize="0"/>
          <p:nvPr/>
        </p:nvPicPr>
        <p:blipFill rotWithShape="1">
          <a:blip r:embed="rId4">
            <a:alphaModFix/>
          </a:blip>
          <a:srcRect/>
          <a:stretch/>
        </p:blipFill>
        <p:spPr>
          <a:xfrm>
            <a:off x="7418387" y="4737100"/>
            <a:ext cx="1670050" cy="347662"/>
          </a:xfrm>
          <a:prstGeom prst="rect">
            <a:avLst/>
          </a:prstGeom>
          <a:noFill/>
          <a:ln>
            <a:noFill/>
          </a:ln>
        </p:spPr>
      </p:pic>
      <p:sp>
        <p:nvSpPr>
          <p:cNvPr id="155" name="Google Shape;155;p14"/>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56" name="Google Shape;156;p14"/>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7" name="Google Shape;157;p14"/>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58" name="Google Shape;158;p14"/>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59" name="Google Shape;159;p14"/>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4"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pic>
        <p:nvPicPr>
          <p:cNvPr id="165" name="Google Shape;165;p16"/>
          <p:cNvPicPr preferRelativeResize="0"/>
          <p:nvPr/>
        </p:nvPicPr>
        <p:blipFill rotWithShape="1">
          <a:blip r:embed="rId3">
            <a:alphaModFix/>
          </a:blip>
          <a:srcRect/>
          <a:stretch/>
        </p:blipFill>
        <p:spPr>
          <a:xfrm>
            <a:off x="8281987" y="87312"/>
            <a:ext cx="738187" cy="831850"/>
          </a:xfrm>
          <a:prstGeom prst="rect">
            <a:avLst/>
          </a:prstGeom>
          <a:noFill/>
          <a:ln>
            <a:noFill/>
          </a:ln>
        </p:spPr>
      </p:pic>
      <p:grpSp>
        <p:nvGrpSpPr>
          <p:cNvPr id="166" name="Google Shape;166;p16"/>
          <p:cNvGrpSpPr/>
          <p:nvPr/>
        </p:nvGrpSpPr>
        <p:grpSpPr>
          <a:xfrm>
            <a:off x="0" y="0"/>
            <a:ext cx="107950" cy="5143500"/>
            <a:chOff x="0" y="0"/>
            <a:chExt cx="251520" cy="5893145"/>
          </a:xfrm>
        </p:grpSpPr>
        <p:sp>
          <p:nvSpPr>
            <p:cNvPr id="167" name="Google Shape;167;p16"/>
            <p:cNvSpPr txBox="1"/>
            <p:nvPr/>
          </p:nvSpPr>
          <p:spPr>
            <a:xfrm>
              <a:off x="0" y="0"/>
              <a:ext cx="251520" cy="1178629"/>
            </a:xfrm>
            <a:prstGeom prst="rect">
              <a:avLst/>
            </a:prstGeom>
            <a:solidFill>
              <a:srgbClr val="4952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68" name="Google Shape;168;p16"/>
            <p:cNvSpPr txBox="1"/>
            <p:nvPr/>
          </p:nvSpPr>
          <p:spPr>
            <a:xfrm>
              <a:off x="0" y="1178629"/>
              <a:ext cx="251520" cy="1178629"/>
            </a:xfrm>
            <a:prstGeom prst="rect">
              <a:avLst/>
            </a:prstGeom>
            <a:solidFill>
              <a:srgbClr val="FC300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69" name="Google Shape;169;p16"/>
            <p:cNvSpPr txBox="1"/>
            <p:nvPr/>
          </p:nvSpPr>
          <p:spPr>
            <a:xfrm>
              <a:off x="0" y="2357258"/>
              <a:ext cx="251520" cy="1178629"/>
            </a:xfrm>
            <a:prstGeom prst="rect">
              <a:avLst/>
            </a:prstGeom>
            <a:solidFill>
              <a:srgbClr val="FFF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70" name="Google Shape;170;p16"/>
            <p:cNvSpPr txBox="1"/>
            <p:nvPr/>
          </p:nvSpPr>
          <p:spPr>
            <a:xfrm>
              <a:off x="0" y="3535887"/>
              <a:ext cx="251520" cy="1178629"/>
            </a:xfrm>
            <a:prstGeom prst="rect">
              <a:avLst/>
            </a:prstGeom>
            <a:solidFill>
              <a:srgbClr val="0BAA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71" name="Google Shape;171;p16"/>
            <p:cNvSpPr txBox="1"/>
            <p:nvPr/>
          </p:nvSpPr>
          <p:spPr>
            <a:xfrm>
              <a:off x="0" y="4714516"/>
              <a:ext cx="251520" cy="1178629"/>
            </a:xfrm>
            <a:prstGeom prst="rect">
              <a:avLst/>
            </a:pr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grpSp>
      <p:pic>
        <p:nvPicPr>
          <p:cNvPr id="172" name="Google Shape;172;p16"/>
          <p:cNvPicPr preferRelativeResize="0"/>
          <p:nvPr/>
        </p:nvPicPr>
        <p:blipFill rotWithShape="1">
          <a:blip r:embed="rId4">
            <a:alphaModFix/>
          </a:blip>
          <a:srcRect/>
          <a:stretch/>
        </p:blipFill>
        <p:spPr>
          <a:xfrm>
            <a:off x="7418387" y="4737100"/>
            <a:ext cx="1670050" cy="347662"/>
          </a:xfrm>
          <a:prstGeom prst="rect">
            <a:avLst/>
          </a:prstGeom>
          <a:noFill/>
          <a:ln>
            <a:noFill/>
          </a:ln>
        </p:spPr>
      </p:pic>
      <p:sp>
        <p:nvSpPr>
          <p:cNvPr id="173" name="Google Shape;173;p16"/>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74" name="Google Shape;174;p16"/>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5" name="Google Shape;175;p16"/>
          <p:cNvSpPr txBox="1">
            <a:spLocks noGrp="1"/>
          </p:cNvSpPr>
          <p:nvPr>
            <p:ph type="dt" idx="10"/>
          </p:nvPr>
        </p:nvSpPr>
        <p:spPr>
          <a:xfrm>
            <a:off x="628650" y="4767262"/>
            <a:ext cx="2057400"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76" name="Google Shape;176;p16"/>
          <p:cNvSpPr txBox="1">
            <a:spLocks noGrp="1"/>
          </p:cNvSpPr>
          <p:nvPr>
            <p:ph type="ftr" idx="1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a:solidFill>
                  <a:srgbClr val="898989"/>
                </a:solidFill>
                <a:latin typeface="Verdana"/>
                <a:ea typeface="Verdana"/>
                <a:cs typeface="Verdana"/>
                <a:sym typeface="Verdana"/>
              </a:defRPr>
            </a:lvl1pPr>
            <a:lvl2pPr marR="0" lvl="1"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77" name="Google Shape;177;p16"/>
          <p:cNvSpPr txBox="1">
            <a:spLocks noGrp="1"/>
          </p:cNvSpPr>
          <p:nvPr>
            <p:ph type="sldNum" idx="12"/>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898989"/>
              </a:buClr>
              <a:buSzPts val="900"/>
              <a:buFont typeface="Verdana"/>
              <a:buNone/>
              <a:defRPr sz="900" b="0" i="0" u="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‹Nr.›</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global-standard.org/"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s://www.ifoam.bio/our-work/how/standards-certification/organic-guarantee-system/ifoam-family-standards" TargetMode="External"/><Relationship Id="rId4" Type="http://schemas.openxmlformats.org/officeDocument/2006/relationships/hyperlink" Target="https://textileexchange.org/standards/organic-content-standar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hyperlink" Target="https://orangefiber.it/" TargetMode="External"/><Relationship Id="rId4" Type="http://schemas.openxmlformats.org/officeDocument/2006/relationships/hyperlink" Target="https://newcottonproject.eu/"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hyperlink" Target="https://www.bluesign.com/downloads/criteria-2020/annex_fiber_manufacturing_2020-03.pdf" TargetMode="External"/><Relationship Id="rId7" Type="http://schemas.openxmlformats.org/officeDocument/2006/relationships/image" Target="../media/image55.jp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hyperlink" Target="https://environment.ec.europa.eu/topics/circular-economy/eu-ecolabel-home_en" TargetMode="External"/><Relationship Id="rId5" Type="http://schemas.openxmlformats.org/officeDocument/2006/relationships/hyperlink" Target="https://www.oeko-tex.com/en/apply-here/oeko-tex-step" TargetMode="External"/><Relationship Id="rId4" Type="http://schemas.openxmlformats.org/officeDocument/2006/relationships/hyperlink" Target="https://www.roadmaptozero.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jp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hyperlink" Target="https://www.obpcert.org/what-is-ocean-bound-plastic-obp/"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4"/>
          <p:cNvSpPr txBox="1">
            <a:spLocks noGrp="1"/>
          </p:cNvSpPr>
          <p:nvPr>
            <p:ph type="title"/>
          </p:nvPr>
        </p:nvSpPr>
        <p:spPr>
          <a:xfrm>
            <a:off x="1331912" y="1419225"/>
            <a:ext cx="6769100" cy="10080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en-US" sz="3600" b="0" i="0" u="none">
                <a:solidFill>
                  <a:schemeClr val="dk1"/>
                </a:solidFill>
                <a:latin typeface="Calibri"/>
                <a:ea typeface="Calibri"/>
                <a:cs typeface="Calibri"/>
                <a:sym typeface="Calibri"/>
              </a:rPr>
              <a:t>Sustainable Raw Materials and Textile Materials</a:t>
            </a:r>
            <a:endParaRPr/>
          </a:p>
        </p:txBody>
      </p:sp>
      <p:pic>
        <p:nvPicPr>
          <p:cNvPr id="251" name="Google Shape;251;p24"/>
          <p:cNvPicPr preferRelativeResize="0"/>
          <p:nvPr/>
        </p:nvPicPr>
        <p:blipFill rotWithShape="1">
          <a:blip r:embed="rId3">
            <a:alphaModFix/>
          </a:blip>
          <a:srcRect/>
          <a:stretch/>
        </p:blipFill>
        <p:spPr>
          <a:xfrm>
            <a:off x="6465887" y="3155950"/>
            <a:ext cx="1092200" cy="1063625"/>
          </a:xfrm>
          <a:prstGeom prst="rect">
            <a:avLst/>
          </a:prstGeom>
          <a:noFill/>
          <a:ln>
            <a:noFill/>
          </a:ln>
        </p:spPr>
      </p:pic>
      <p:pic>
        <p:nvPicPr>
          <p:cNvPr id="252" name="Google Shape;252;p24"/>
          <p:cNvPicPr preferRelativeResize="0"/>
          <p:nvPr/>
        </p:nvPicPr>
        <p:blipFill rotWithShape="1">
          <a:blip r:embed="rId4">
            <a:alphaModFix/>
          </a:blip>
          <a:srcRect/>
          <a:stretch/>
        </p:blipFill>
        <p:spPr>
          <a:xfrm>
            <a:off x="1716087" y="3155950"/>
            <a:ext cx="1079500" cy="1079500"/>
          </a:xfrm>
          <a:prstGeom prst="rect">
            <a:avLst/>
          </a:prstGeom>
          <a:noFill/>
          <a:ln>
            <a:noFill/>
          </a:ln>
        </p:spPr>
      </p:pic>
      <p:pic>
        <p:nvPicPr>
          <p:cNvPr id="253" name="Google Shape;253;p24"/>
          <p:cNvPicPr preferRelativeResize="0"/>
          <p:nvPr/>
        </p:nvPicPr>
        <p:blipFill rotWithShape="1">
          <a:blip r:embed="rId5">
            <a:alphaModFix/>
          </a:blip>
          <a:srcRect/>
          <a:stretch/>
        </p:blipFill>
        <p:spPr>
          <a:xfrm>
            <a:off x="5192712" y="3073400"/>
            <a:ext cx="917575" cy="1227137"/>
          </a:xfrm>
          <a:prstGeom prst="rect">
            <a:avLst/>
          </a:prstGeom>
          <a:noFill/>
          <a:ln>
            <a:noFill/>
          </a:ln>
        </p:spPr>
      </p:pic>
      <p:pic>
        <p:nvPicPr>
          <p:cNvPr id="254" name="Google Shape;254;p24"/>
          <p:cNvPicPr preferRelativeResize="0"/>
          <p:nvPr/>
        </p:nvPicPr>
        <p:blipFill rotWithShape="1">
          <a:blip r:embed="rId6">
            <a:alphaModFix/>
          </a:blip>
          <a:srcRect/>
          <a:stretch/>
        </p:blipFill>
        <p:spPr>
          <a:xfrm>
            <a:off x="3228975" y="3502025"/>
            <a:ext cx="1531937" cy="3698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3"/>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Global Fibre Market Trends</a:t>
            </a:r>
            <a:endParaRPr/>
          </a:p>
        </p:txBody>
      </p:sp>
      <p:sp>
        <p:nvSpPr>
          <p:cNvPr id="368" name="Google Shape;368;p33"/>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In the last 20 years, the global fibre production has almost doubled from 58 million tonnes in 2000 to 113 million tonnes in 2021. The global fibre market is expected to boom to 149 million tonnes by 2030 if business as usual continues.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global fibre production increased from 8.4 kilograms per person in 1975 to 14.3 kilograms per person in 2021 and is estimated to reach 17.5 kilograms per person in 2030.</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As the growth in fibre production has significant impacts on people and the planet, there is an urgent need for establishing a circular economy instead of the linear textile chain.</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Furthermore, we have to promote awareness and a more responsible use of resources and decouple growth from resource consumption especially in order to limit global warming to 1.5° Celsius. (Textile Exchange, 2022a, p. 9).</a:t>
            </a:r>
            <a:endParaRPr/>
          </a:p>
        </p:txBody>
      </p:sp>
      <p:sp>
        <p:nvSpPr>
          <p:cNvPr id="369" name="Google Shape;369;p33"/>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370" name="Google Shape;370;p33"/>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4"/>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Development of World Production of Manmade Fibres</a:t>
            </a:r>
            <a:endParaRPr/>
          </a:p>
        </p:txBody>
      </p:sp>
      <p:sp>
        <p:nvSpPr>
          <p:cNvPr id="377" name="Google Shape;377;p34"/>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378" name="Google Shape;378;p34"/>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11</a:t>
            </a:fld>
            <a:endParaRPr/>
          </a:p>
        </p:txBody>
      </p:sp>
      <p:sp>
        <p:nvSpPr>
          <p:cNvPr id="379" name="Google Shape;379;p34"/>
          <p:cNvSpPr txBox="1"/>
          <p:nvPr/>
        </p:nvSpPr>
        <p:spPr>
          <a:xfrm>
            <a:off x="539750" y="4125912"/>
            <a:ext cx="8064500"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 Industrievereinigung Chemiefaser e.V.,</a:t>
            </a:r>
            <a:br>
              <a:rPr lang="en-US" sz="1200" b="0" i="0" u="none">
                <a:solidFill>
                  <a:schemeClr val="dk1"/>
                </a:solidFill>
                <a:latin typeface="Verdana"/>
                <a:ea typeface="Verdana"/>
                <a:cs typeface="Verdana"/>
                <a:sym typeface="Verdana"/>
              </a:rPr>
            </a:br>
            <a:r>
              <a:rPr lang="en-US" sz="1200" b="0" i="0" u="none">
                <a:solidFill>
                  <a:schemeClr val="dk1"/>
                </a:solidFill>
                <a:latin typeface="Verdana"/>
                <a:ea typeface="Verdana"/>
                <a:cs typeface="Verdana"/>
                <a:sym typeface="Verdana"/>
              </a:rPr>
              <a:t>https://ivc-ev.de/de/weltproduktion-von-chemiefasern-balkendiagramm </a:t>
            </a:r>
            <a:endParaRPr/>
          </a:p>
        </p:txBody>
      </p:sp>
      <p:sp>
        <p:nvSpPr>
          <p:cNvPr id="380" name="Google Shape;380;p34"/>
          <p:cNvSpPr txBox="1"/>
          <p:nvPr/>
        </p:nvSpPr>
        <p:spPr>
          <a:xfrm>
            <a:off x="628650" y="3860800"/>
            <a:ext cx="198437" cy="150812"/>
          </a:xfrm>
          <a:prstGeom prst="rect">
            <a:avLst/>
          </a:prstGeom>
          <a:solidFill>
            <a:srgbClr val="8FAA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381" name="Google Shape;381;p34"/>
          <p:cNvSpPr txBox="1"/>
          <p:nvPr/>
        </p:nvSpPr>
        <p:spPr>
          <a:xfrm>
            <a:off x="628650" y="4011612"/>
            <a:ext cx="198437" cy="150812"/>
          </a:xfrm>
          <a:prstGeom prst="rect">
            <a:avLst/>
          </a:prstGeom>
          <a:solidFill>
            <a:srgbClr val="32D6C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382" name="Google Shape;382;p34"/>
          <p:cNvSpPr txBox="1"/>
          <p:nvPr/>
        </p:nvSpPr>
        <p:spPr>
          <a:xfrm>
            <a:off x="858837" y="3779837"/>
            <a:ext cx="1439862"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Synthetic Fibres</a:t>
            </a:r>
            <a:endParaRPr/>
          </a:p>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Cellulosic Fibres</a:t>
            </a:r>
            <a:endParaRPr/>
          </a:p>
        </p:txBody>
      </p:sp>
      <p:pic>
        <p:nvPicPr>
          <p:cNvPr id="383" name="Google Shape;383;p34"/>
          <p:cNvPicPr preferRelativeResize="0"/>
          <p:nvPr/>
        </p:nvPicPr>
        <p:blipFill rotWithShape="1">
          <a:blip r:embed="rId3">
            <a:alphaModFix/>
          </a:blip>
          <a:srcRect/>
          <a:stretch/>
        </p:blipFill>
        <p:spPr>
          <a:xfrm>
            <a:off x="107950" y="1604962"/>
            <a:ext cx="9036050" cy="195738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5"/>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Production Value of Synthetic Fibres</a:t>
            </a:r>
            <a:endParaRPr/>
          </a:p>
        </p:txBody>
      </p:sp>
      <p:sp>
        <p:nvSpPr>
          <p:cNvPr id="389" name="Google Shape;389;p35"/>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Synthetic fibres have dominated the world market since the mid-nineties. This development is mainly due to the low price of fossil raw materials.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Polyester holds the highest market share of any fibre with 54%, of which only 14.8% is recycled (Textile Exchange, 2022a, p. 72).</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Polyamide fibres have a market share of 5% and are thus the second most used synthetic fibres. The recycling rate is only 1.94% and still offers a lot of potential (Textile Exchange, 2022a, p. 81).</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Bio-based polyester and polyamide fibres have a very small market share of 0.02% for polyester (Textile Exchange, 2022a, p. 78) and 0.4% for polyamides (Textile Exchange, 2022a, p. 83).</a:t>
            </a:r>
            <a:endParaRPr/>
          </a:p>
          <a:p>
            <a:pPr marL="171450" marR="0" lvl="0" indent="-57150" algn="l" rtl="0">
              <a:lnSpc>
                <a:spcPct val="90000"/>
              </a:lnSpc>
              <a:spcBef>
                <a:spcPts val="750"/>
              </a:spcBef>
              <a:spcAft>
                <a:spcPts val="0"/>
              </a:spcAft>
              <a:buClr>
                <a:schemeClr val="dk1"/>
              </a:buClr>
              <a:buSzPts val="1800"/>
              <a:buFont typeface="Arial"/>
              <a:buNone/>
            </a:pPr>
            <a:endParaRPr sz="1800" b="0" i="0" u="none">
              <a:solidFill>
                <a:schemeClr val="dk1"/>
              </a:solidFill>
              <a:latin typeface="Calibri"/>
              <a:ea typeface="Calibri"/>
              <a:cs typeface="Calibri"/>
              <a:sym typeface="Calibri"/>
            </a:endParaRPr>
          </a:p>
        </p:txBody>
      </p:sp>
      <p:sp>
        <p:nvSpPr>
          <p:cNvPr id="390" name="Google Shape;390;p35"/>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391" name="Google Shape;391;p35"/>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36" descr="Ein Bild, das Himmel, draußen, Boden, Wasser enthält.&#10;&#10;Automatisch generierte Beschreibung"/>
          <p:cNvPicPr preferRelativeResize="0"/>
          <p:nvPr/>
        </p:nvPicPr>
        <p:blipFill rotWithShape="1">
          <a:blip r:embed="rId3">
            <a:alphaModFix/>
          </a:blip>
          <a:srcRect/>
          <a:stretch/>
        </p:blipFill>
        <p:spPr>
          <a:xfrm>
            <a:off x="6443662" y="0"/>
            <a:ext cx="1873250" cy="1404937"/>
          </a:xfrm>
          <a:prstGeom prst="rect">
            <a:avLst/>
          </a:prstGeom>
          <a:noFill/>
          <a:ln>
            <a:noFill/>
          </a:ln>
        </p:spPr>
      </p:pic>
      <p:sp>
        <p:nvSpPr>
          <p:cNvPr id="398" name="Google Shape;398;p36"/>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Facts of Cotton Cultivation</a:t>
            </a:r>
            <a:endParaRPr/>
          </a:p>
        </p:txBody>
      </p:sp>
      <p:sp>
        <p:nvSpPr>
          <p:cNvPr id="399" name="Google Shape;399;p36"/>
          <p:cNvSpPr txBox="1">
            <a:spLocks noGrp="1"/>
          </p:cNvSpPr>
          <p:nvPr>
            <p:ph type="body" idx="1"/>
          </p:nvPr>
        </p:nvSpPr>
        <p:spPr>
          <a:xfrm>
            <a:off x="628650" y="1370012"/>
            <a:ext cx="7886700" cy="3403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8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Cotton helps alleviate poverty in some of the least developed countries and provides employment for millions of people around the world. Cotton is a source of income for over 100 million families worldwide, many of whom are smallholder farmers in rural communities in developing countries (UNCTAD, 2022).</a:t>
            </a:r>
            <a:endParaRPr/>
          </a:p>
          <a:p>
            <a:pPr marL="171450" marR="0" lvl="0" indent="-171450" algn="l" rtl="0">
              <a:lnSpc>
                <a:spcPct val="8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There are about 152 million working children worldwide, 71% of whom work in agriculture: cotton is one of the most common products that children are employed to harvest and process (Gemeinsam für Afrika, n.d.).</a:t>
            </a:r>
            <a:endParaRPr/>
          </a:p>
          <a:p>
            <a:pPr marL="171450" marR="0" lvl="0" indent="-171450" algn="l" rtl="0">
              <a:lnSpc>
                <a:spcPct val="8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Cotton is a plant susceptible to diseases and pests. According to the International Cotton Advisory Committee it is one of the world’s most pesticide intensive crops (PAN, n.d.). </a:t>
            </a:r>
            <a:endParaRPr/>
          </a:p>
          <a:p>
            <a:pPr marL="171450" marR="0" lvl="0" indent="-171450" algn="l" rtl="0">
              <a:lnSpc>
                <a:spcPct val="8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The cotton plant also needs a lot of water during the growth phase. Huge amounts of fresh water are needed to irrigate the cotton plantations, as some of them are grown in areas that are too dry or the irrigation systems are not efficient.</a:t>
            </a:r>
            <a:endParaRPr/>
          </a:p>
          <a:p>
            <a:pPr marL="171450" marR="0" lvl="0" indent="-171450" algn="l" rtl="0">
              <a:lnSpc>
                <a:spcPct val="8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The loss of the Aral Sea, once the world‘s fourth largest lake, and the devastation of the surrounding area is one of the most shocking examples of the true costs of the cotton industry (Hoskins, 2014). </a:t>
            </a:r>
            <a:endParaRPr/>
          </a:p>
        </p:txBody>
      </p:sp>
      <p:sp>
        <p:nvSpPr>
          <p:cNvPr id="400" name="Google Shape;400;p36"/>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401" name="Google Shape;401;p36"/>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13</a:t>
            </a:fld>
            <a:endParaRPr/>
          </a:p>
        </p:txBody>
      </p:sp>
      <p:sp>
        <p:nvSpPr>
          <p:cNvPr id="402" name="Google Shape;402;p36"/>
          <p:cNvSpPr txBox="1"/>
          <p:nvPr/>
        </p:nvSpPr>
        <p:spPr>
          <a:xfrm rot="-5400000">
            <a:off x="7764462" y="3405187"/>
            <a:ext cx="2447925" cy="27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a:solidFill>
                  <a:schemeClr val="dk1"/>
                </a:solidFill>
                <a:latin typeface="Arial"/>
                <a:ea typeface="Arial"/>
                <a:cs typeface="Arial"/>
                <a:sym typeface="Arial"/>
              </a:rPr>
              <a:t>CC BY-SA 3.0 Zhanat Kulenov</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7"/>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Data of Conventional Cotton</a:t>
            </a:r>
            <a:endParaRPr/>
          </a:p>
        </p:txBody>
      </p:sp>
      <p:sp>
        <p:nvSpPr>
          <p:cNvPr id="409" name="Google Shape;409;p37"/>
          <p:cNvSpPr txBox="1">
            <a:spLocks noGrp="1"/>
          </p:cNvSpPr>
          <p:nvPr>
            <p:ph type="body" idx="1"/>
          </p:nvPr>
        </p:nvSpPr>
        <p:spPr>
          <a:xfrm>
            <a:off x="628650" y="1370012"/>
            <a:ext cx="7688262"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In 2021, about 75% of approximately 25 million tonnes of cotton were produced conventionally worldwide. The global market for recycled cotton is just under 1%, sustainable and organically grown</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cotton accounts for about 24%. (Textile Exchange, 2022a).</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ten largest producers are: China, India, US, Brazil,</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Pakistan, Australia, Turkey, Uzbekistan, Argentina and Mali</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(Shahbandeh, 2022).</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About 2.4% of the world’s agricultural land is devoted to</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cotton production, but about 4.7% of the global pesticide</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market (herbicides, fungicides, insecticides) goes to the</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cotton industry (PAN, n.d.).</a:t>
            </a:r>
            <a:endParaRPr/>
          </a:p>
        </p:txBody>
      </p:sp>
      <p:sp>
        <p:nvSpPr>
          <p:cNvPr id="410" name="Google Shape;410;p37"/>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411" name="Google Shape;411;p37"/>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14</a:t>
            </a:fld>
            <a:endParaRPr/>
          </a:p>
        </p:txBody>
      </p:sp>
      <p:pic>
        <p:nvPicPr>
          <p:cNvPr id="412" name="Google Shape;412;p37" descr="Ein Bild, das drinnen, braun enthält.&#10;&#10;Automatisch generierte Beschreibung"/>
          <p:cNvPicPr preferRelativeResize="0"/>
          <p:nvPr/>
        </p:nvPicPr>
        <p:blipFill rotWithShape="1">
          <a:blip r:embed="rId3">
            <a:alphaModFix/>
          </a:blip>
          <a:srcRect/>
          <a:stretch/>
        </p:blipFill>
        <p:spPr>
          <a:xfrm>
            <a:off x="6588224" y="1858234"/>
            <a:ext cx="1854722" cy="2782083"/>
          </a:xfrm>
          <a:prstGeom prst="rect">
            <a:avLst/>
          </a:prstGeom>
          <a:noFill/>
          <a:ln>
            <a:noFill/>
          </a:ln>
        </p:spPr>
      </p:pic>
      <p:sp>
        <p:nvSpPr>
          <p:cNvPr id="413" name="Google Shape;413;p37"/>
          <p:cNvSpPr txBox="1"/>
          <p:nvPr/>
        </p:nvSpPr>
        <p:spPr>
          <a:xfrm rot="-5400000">
            <a:off x="7439025" y="2944812"/>
            <a:ext cx="2781300"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CC BY Vie Studio, Pexels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8"/>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Effects of Pesticide Use on Health</a:t>
            </a:r>
            <a:endParaRPr/>
          </a:p>
        </p:txBody>
      </p:sp>
      <p:sp>
        <p:nvSpPr>
          <p:cNvPr id="420" name="Google Shape;420;p38"/>
          <p:cNvSpPr txBox="1">
            <a:spLocks noGrp="1"/>
          </p:cNvSpPr>
          <p:nvPr>
            <p:ph type="body" idx="1"/>
          </p:nvPr>
        </p:nvSpPr>
        <p:spPr>
          <a:xfrm>
            <a:off x="628650" y="1370012"/>
            <a:ext cx="5672137"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Global pesticide poisonings have risen from 25 million since 1990 to about 385 million. Based on 860 million people working in agriculture, about 44% of them are poisoned annually.</a:t>
            </a:r>
            <a:endParaRPr/>
          </a:p>
          <a:p>
            <a:pPr marL="171450" marR="0" lvl="0" indent="-171450" algn="l" rtl="0">
              <a:lnSpc>
                <a:spcPct val="90000"/>
              </a:lnSpc>
              <a:spcBef>
                <a:spcPts val="70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Many more suffer from chronic diseases such as cancer and leukaemia, neurological diseases and reproductive problems such as infertility, miscarriages and birth defects.</a:t>
            </a:r>
            <a:br>
              <a:rPr lang="en-US" sz="2000" b="0" i="0" u="none">
                <a:solidFill>
                  <a:schemeClr val="dk1"/>
                </a:solidFill>
                <a:latin typeface="Calibri"/>
                <a:ea typeface="Calibri"/>
                <a:cs typeface="Calibri"/>
                <a:sym typeface="Calibri"/>
              </a:rPr>
            </a:br>
            <a:r>
              <a:rPr lang="en-US" sz="2000" b="0" i="0" u="none">
                <a:solidFill>
                  <a:schemeClr val="dk1"/>
                </a:solidFill>
                <a:latin typeface="Calibri"/>
                <a:ea typeface="Calibri"/>
                <a:cs typeface="Calibri"/>
                <a:sym typeface="Calibri"/>
              </a:rPr>
              <a:t>(Boedeker et al., 2020).</a:t>
            </a:r>
            <a:endParaRPr/>
          </a:p>
        </p:txBody>
      </p:sp>
      <p:sp>
        <p:nvSpPr>
          <p:cNvPr id="421" name="Google Shape;421;p38"/>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422" name="Google Shape;422;p38"/>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15</a:t>
            </a:fld>
            <a:endParaRPr/>
          </a:p>
        </p:txBody>
      </p:sp>
      <p:pic>
        <p:nvPicPr>
          <p:cNvPr id="423" name="Google Shape;423;p38"/>
          <p:cNvPicPr preferRelativeResize="0"/>
          <p:nvPr/>
        </p:nvPicPr>
        <p:blipFill rotWithShape="1">
          <a:blip r:embed="rId3">
            <a:alphaModFix/>
          </a:blip>
          <a:srcRect/>
          <a:stretch/>
        </p:blipFill>
        <p:spPr>
          <a:xfrm>
            <a:off x="6300787" y="1077912"/>
            <a:ext cx="2597150" cy="3660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39"/>
          <p:cNvPicPr preferRelativeResize="0"/>
          <p:nvPr/>
        </p:nvPicPr>
        <p:blipFill rotWithShape="1">
          <a:blip r:embed="rId3">
            <a:alphaModFix/>
          </a:blip>
          <a:srcRect/>
          <a:stretch/>
        </p:blipFill>
        <p:spPr>
          <a:xfrm>
            <a:off x="6732587" y="1338262"/>
            <a:ext cx="2376487" cy="3024187"/>
          </a:xfrm>
          <a:prstGeom prst="rect">
            <a:avLst/>
          </a:prstGeom>
          <a:noFill/>
          <a:ln>
            <a:noFill/>
          </a:ln>
        </p:spPr>
      </p:pic>
      <p:sp>
        <p:nvSpPr>
          <p:cNvPr id="430" name="Google Shape;430;p39"/>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Aspects of Sustainably Produced Cotton</a:t>
            </a:r>
            <a:endParaRPr/>
          </a:p>
        </p:txBody>
      </p:sp>
      <p:sp>
        <p:nvSpPr>
          <p:cNvPr id="431" name="Google Shape;431;p39"/>
          <p:cNvSpPr txBox="1">
            <a:spLocks noGrp="1"/>
          </p:cNvSpPr>
          <p:nvPr>
            <p:ph type="body" idx="1"/>
          </p:nvPr>
        </p:nvSpPr>
        <p:spPr>
          <a:xfrm>
            <a:off x="628650" y="1370012"/>
            <a:ext cx="6319837"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There are various initiatives, projects and programmes for sustainable cotton production, but these are to be distinguished from organic cotton, cotton cultivation without pesticides and artificial fertilisers.</a:t>
            </a:r>
            <a:endParaRPr/>
          </a:p>
          <a:p>
            <a:pPr marL="171450" marR="0" lvl="0" indent="-171450" algn="l" rtl="0">
              <a:lnSpc>
                <a:spcPct val="90000"/>
              </a:lnSpc>
              <a:spcBef>
                <a:spcPts val="70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Smallholder cotton farmers spend up to 60% of their annual income on pesticides. At the beginning of the season, they buy agrochemicals on credit. (PAN, n.d.).</a:t>
            </a:r>
            <a:endParaRPr/>
          </a:p>
          <a:p>
            <a:pPr marL="171450" marR="0" lvl="0" indent="-171450" algn="l" rtl="0">
              <a:lnSpc>
                <a:spcPct val="90000"/>
              </a:lnSpc>
              <a:spcBef>
                <a:spcPts val="70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Often the yields at the end of the season are too low to pay for these costs. Even a poor harvest can plunge them into debt. </a:t>
            </a:r>
            <a:endParaRPr/>
          </a:p>
        </p:txBody>
      </p:sp>
      <p:sp>
        <p:nvSpPr>
          <p:cNvPr id="432" name="Google Shape;432;p39"/>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433" name="Google Shape;433;p39"/>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16</a:t>
            </a:fld>
            <a:endParaRPr/>
          </a:p>
        </p:txBody>
      </p:sp>
      <p:sp>
        <p:nvSpPr>
          <p:cNvPr id="434" name="Google Shape;434;p39"/>
          <p:cNvSpPr txBox="1"/>
          <p:nvPr/>
        </p:nvSpPr>
        <p:spPr>
          <a:xfrm>
            <a:off x="6826250" y="4325937"/>
            <a:ext cx="2308225"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CC BY-SA-ND Grundmeier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0"/>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Variety of Cotton Standards</a:t>
            </a:r>
            <a:endParaRPr/>
          </a:p>
        </p:txBody>
      </p:sp>
      <p:sp>
        <p:nvSpPr>
          <p:cNvPr id="441" name="Google Shape;441;p40"/>
          <p:cNvSpPr txBox="1">
            <a:spLocks noGrp="1"/>
          </p:cNvSpPr>
          <p:nvPr>
            <p:ph type="body" idx="1"/>
          </p:nvPr>
        </p:nvSpPr>
        <p:spPr>
          <a:xfrm>
            <a:off x="628650" y="1131887"/>
            <a:ext cx="8047037"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There are several initiatives to produce sustainable cotton, such as organic cotton, Cotton made in Africa (CmiA), Fairtrade Cotton and Better Cotton. They focus either more on environmental or social measures.</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Aid by Trade Foundation is an umbrella organisation for three cotton standards: CmiA, Cotton made in Africa Organic (CmiA Organic) and the Sustainable Cotton Standard (SCS), which is currently not used.</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These standards were developed to improve the living conditions of African smallholder farmers and the working conditions in ginning factories and to promote more environmentally friendly cotton production. (ATAKORA Fördergesellschaft, n.d.).</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Integrated pesticide management (IMP) means careful use of all pest control options to limit the use of pesticides as much as possible.</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Natural methods of pest control such as pheromone traps are preferred.</a:t>
            </a:r>
            <a:endParaRPr/>
          </a:p>
        </p:txBody>
      </p:sp>
      <p:sp>
        <p:nvSpPr>
          <p:cNvPr id="442" name="Google Shape;442;p40"/>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443" name="Google Shape;443;p40"/>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1"/>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Organic Cotton Standards</a:t>
            </a:r>
            <a:endParaRPr/>
          </a:p>
        </p:txBody>
      </p:sp>
      <p:sp>
        <p:nvSpPr>
          <p:cNvPr id="450" name="Google Shape;450;p41"/>
          <p:cNvSpPr txBox="1">
            <a:spLocks noGrp="1"/>
          </p:cNvSpPr>
          <p:nvPr>
            <p:ph type="body" idx="1"/>
          </p:nvPr>
        </p:nvSpPr>
        <p:spPr>
          <a:xfrm>
            <a:off x="628650" y="1370012"/>
            <a:ext cx="73279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Unlike terms such as “natural” or “sustainable”, the principles of organic farming are legally controlled. The criteria are set by governing authorities. The rules include requirements around soil health and the prohibition of artificial fertilizers, hazardous synthetic pesticides and genetically modified organisms.</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After the cotton has left the farm, it is not automatically covered by the same legal protections.</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Private standard-setting organisations offer voluntary standards that manage the chain of custody of the organic cotton from gin to the finished product. </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The most common of these finished product standards are the </a:t>
            </a:r>
            <a:r>
              <a:rPr lang="en-US" sz="1600" b="0" i="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Global Organic Textile Standard </a:t>
            </a:r>
            <a:r>
              <a:rPr lang="en-US" sz="1600" b="0" i="0" u="none">
                <a:solidFill>
                  <a:schemeClr val="dk1"/>
                </a:solidFill>
                <a:latin typeface="Calibri"/>
                <a:ea typeface="Calibri"/>
                <a:cs typeface="Calibri"/>
                <a:sym typeface="Calibri"/>
              </a:rPr>
              <a:t>The most common of these finished product standards are the Global Organic Textile Standard (GOTS) (Global Standard, 2021) and Textile Exchange‘s </a:t>
            </a:r>
            <a:r>
              <a:rPr lang="en-US" sz="1600" b="0" i="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Organic Content Standard </a:t>
            </a:r>
            <a:r>
              <a:rPr lang="en-US" sz="1600" b="0" i="0" u="none">
                <a:solidFill>
                  <a:schemeClr val="dk1"/>
                </a:solidFill>
                <a:latin typeface="Calibri"/>
                <a:ea typeface="Calibri"/>
                <a:cs typeface="Calibri"/>
                <a:sym typeface="Calibri"/>
              </a:rPr>
              <a:t>(OCS) (Textile Exchange, n.d.).</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Both standards accept organic cotton from farms certified by the </a:t>
            </a:r>
            <a:r>
              <a:rPr lang="en-US" sz="1600" b="0" i="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International Federation of Organic Agriculture Movements</a:t>
            </a:r>
            <a:r>
              <a:rPr lang="en-US" sz="1600" b="0" i="0" u="none">
                <a:solidFill>
                  <a:schemeClr val="dk1"/>
                </a:solidFill>
                <a:latin typeface="Calibri"/>
                <a:ea typeface="Calibri"/>
                <a:cs typeface="Calibri"/>
                <a:sym typeface="Calibri"/>
              </a:rPr>
              <a:t> (IFOAM – Organics International). (Textile Exchange, 2022b, p. 11).</a:t>
            </a:r>
            <a:endParaRPr/>
          </a:p>
          <a:p>
            <a:pPr marL="171450" marR="0" lvl="0" indent="-69850" algn="l" rtl="0">
              <a:lnSpc>
                <a:spcPct val="90000"/>
              </a:lnSpc>
              <a:spcBef>
                <a:spcPts val="750"/>
              </a:spcBef>
              <a:spcAft>
                <a:spcPts val="0"/>
              </a:spcAft>
              <a:buClr>
                <a:schemeClr val="dk1"/>
              </a:buClr>
              <a:buSzPts val="1600"/>
              <a:buFont typeface="Arial"/>
              <a:buNone/>
            </a:pPr>
            <a:endParaRPr sz="1600" b="0" i="0" u="none">
              <a:solidFill>
                <a:schemeClr val="dk1"/>
              </a:solidFill>
              <a:latin typeface="Calibri"/>
              <a:ea typeface="Calibri"/>
              <a:cs typeface="Calibri"/>
              <a:sym typeface="Calibri"/>
            </a:endParaRPr>
          </a:p>
        </p:txBody>
      </p:sp>
      <p:sp>
        <p:nvSpPr>
          <p:cNvPr id="451" name="Google Shape;451;p41"/>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452" name="Google Shape;452;p41"/>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18</a:t>
            </a:fld>
            <a:endParaRPr/>
          </a:p>
        </p:txBody>
      </p:sp>
      <p:pic>
        <p:nvPicPr>
          <p:cNvPr id="453" name="Google Shape;453;p41" descr="Ein Bild, das Text, Schild enthält.&#10;&#10;Automatisch generierte Beschreibung"/>
          <p:cNvPicPr preferRelativeResize="0"/>
          <p:nvPr/>
        </p:nvPicPr>
        <p:blipFill rotWithShape="1">
          <a:blip r:embed="rId6">
            <a:alphaModFix/>
          </a:blip>
          <a:srcRect/>
          <a:stretch/>
        </p:blipFill>
        <p:spPr>
          <a:xfrm>
            <a:off x="7715250" y="2139950"/>
            <a:ext cx="1428750" cy="1428750"/>
          </a:xfrm>
          <a:prstGeom prst="rect">
            <a:avLst/>
          </a:prstGeom>
          <a:noFill/>
          <a:ln>
            <a:noFill/>
          </a:ln>
        </p:spPr>
      </p:pic>
      <p:sp>
        <p:nvSpPr>
          <p:cNvPr id="454" name="Google Shape;454;p41"/>
          <p:cNvSpPr txBox="1"/>
          <p:nvPr/>
        </p:nvSpPr>
        <p:spPr>
          <a:xfrm>
            <a:off x="7451725" y="3722687"/>
            <a:ext cx="1692275" cy="27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 Global Standard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42"/>
          <p:cNvPicPr preferRelativeResize="0"/>
          <p:nvPr/>
        </p:nvPicPr>
        <p:blipFill rotWithShape="1">
          <a:blip r:embed="rId3">
            <a:alphaModFix/>
          </a:blip>
          <a:srcRect/>
          <a:stretch/>
        </p:blipFill>
        <p:spPr>
          <a:xfrm>
            <a:off x="4137025" y="1419225"/>
            <a:ext cx="5000625" cy="3168650"/>
          </a:xfrm>
          <a:prstGeom prst="rect">
            <a:avLst/>
          </a:prstGeom>
          <a:noFill/>
          <a:ln>
            <a:noFill/>
          </a:ln>
        </p:spPr>
      </p:pic>
      <p:sp>
        <p:nvSpPr>
          <p:cNvPr id="461" name="Google Shape;461;p42"/>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Global Organic Cotton Production</a:t>
            </a:r>
            <a:endParaRPr/>
          </a:p>
        </p:txBody>
      </p:sp>
      <p:sp>
        <p:nvSpPr>
          <p:cNvPr id="462" name="Google Shape;462;p42"/>
          <p:cNvSpPr txBox="1">
            <a:spLocks noGrp="1"/>
          </p:cNvSpPr>
          <p:nvPr>
            <p:ph type="body" idx="1"/>
          </p:nvPr>
        </p:nvSpPr>
        <p:spPr>
          <a:xfrm>
            <a:off x="628650" y="1370012"/>
            <a:ext cx="3582987" cy="2641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Textile Exchange (2022b, p. 17) estimates that in 2020/21 342,256 tonnes of organic cotton fibres were produced on 621,691 hectares of certified organic land.</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180,725 tonnes of in-conversion fibres were produced on 293,204 hectares.</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Compared to the organic cotton production in 2019/20, this represents an estimated growth of 37%. (Textile Exchange, 2022b, p. 17).</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Nevertheless, organic cotton has a share of 1.5% of the worldwide cotton market.  </a:t>
            </a:r>
            <a:endParaRPr/>
          </a:p>
          <a:p>
            <a:pPr marL="171450" marR="0" lvl="0" indent="-69850" algn="l" rtl="0">
              <a:lnSpc>
                <a:spcPct val="90000"/>
              </a:lnSpc>
              <a:spcBef>
                <a:spcPts val="750"/>
              </a:spcBef>
              <a:spcAft>
                <a:spcPts val="0"/>
              </a:spcAft>
              <a:buClr>
                <a:schemeClr val="dk1"/>
              </a:buClr>
              <a:buSzPts val="1600"/>
              <a:buFont typeface="Arial"/>
              <a:buNone/>
            </a:pPr>
            <a:endParaRPr sz="1600" b="0" i="0" u="none">
              <a:solidFill>
                <a:schemeClr val="dk1"/>
              </a:solidFill>
              <a:latin typeface="Calibri"/>
              <a:ea typeface="Calibri"/>
              <a:cs typeface="Calibri"/>
              <a:sym typeface="Calibri"/>
            </a:endParaRPr>
          </a:p>
        </p:txBody>
      </p:sp>
      <p:sp>
        <p:nvSpPr>
          <p:cNvPr id="463" name="Google Shape;463;p42"/>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464" name="Google Shape;464;p42"/>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19</a:t>
            </a:fld>
            <a:endParaRPr/>
          </a:p>
        </p:txBody>
      </p:sp>
      <p:sp>
        <p:nvSpPr>
          <p:cNvPr id="465" name="Google Shape;465;p42"/>
          <p:cNvSpPr txBox="1"/>
          <p:nvPr/>
        </p:nvSpPr>
        <p:spPr>
          <a:xfrm>
            <a:off x="5003800" y="4516437"/>
            <a:ext cx="3024187" cy="27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 Textile Exchange, 2022b, p. 17</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5"/>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Learning Objectives</a:t>
            </a:r>
            <a:endParaRPr/>
          </a:p>
        </p:txBody>
      </p:sp>
      <p:sp>
        <p:nvSpPr>
          <p:cNvPr id="260" name="Google Shape;260;p25"/>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261" name="Google Shape;261;p25"/>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2</a:t>
            </a:fld>
            <a:endParaRPr/>
          </a:p>
        </p:txBody>
      </p:sp>
      <p:sp>
        <p:nvSpPr>
          <p:cNvPr id="262" name="Google Shape;262;p25"/>
          <p:cNvSpPr txBox="1"/>
          <p:nvPr/>
        </p:nvSpPr>
        <p:spPr>
          <a:xfrm>
            <a:off x="628650" y="1419225"/>
            <a:ext cx="8120062" cy="3324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100"/>
              <a:buFont typeface="Calibri"/>
              <a:buNone/>
            </a:pPr>
            <a:r>
              <a:rPr lang="en-US" sz="2100" b="0" i="0" u="none">
                <a:solidFill>
                  <a:schemeClr val="dk1"/>
                </a:solidFill>
                <a:latin typeface="Calibri"/>
                <a:ea typeface="Calibri"/>
                <a:cs typeface="Calibri"/>
                <a:sym typeface="Calibri"/>
              </a:rPr>
              <a:t>After this lecture you should be able to: </a:t>
            </a:r>
            <a:endParaRPr/>
          </a:p>
          <a:p>
            <a:pPr marL="0" marR="0" lvl="0" indent="0" algn="l" rtl="0">
              <a:lnSpc>
                <a:spcPct val="100000"/>
              </a:lnSpc>
              <a:spcBef>
                <a:spcPts val="0"/>
              </a:spcBef>
              <a:spcAft>
                <a:spcPts val="0"/>
              </a:spcAft>
              <a:buClr>
                <a:schemeClr val="dk1"/>
              </a:buClr>
              <a:buSzPts val="2100"/>
              <a:buFont typeface="Verdana"/>
              <a:buNone/>
            </a:pPr>
            <a:endParaRPr sz="2100" b="0" i="0" u="none">
              <a:solidFill>
                <a:schemeClr val="dk1"/>
              </a:solidFill>
              <a:latin typeface="Calibri"/>
              <a:ea typeface="Calibri"/>
              <a:cs typeface="Calibri"/>
              <a:sym typeface="Calibri"/>
            </a:endParaRPr>
          </a:p>
          <a:p>
            <a:pPr marL="0" marR="0" lvl="0" indent="-133350" algn="l" rtl="0">
              <a:lnSpc>
                <a:spcPct val="100000"/>
              </a:lnSpc>
              <a:spcBef>
                <a:spcPts val="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Demonstrate both basic and in-depth knowledge in textile raw materials.</a:t>
            </a:r>
            <a:endParaRPr/>
          </a:p>
          <a:p>
            <a:pPr marL="0" marR="0" lvl="0" indent="-133350" algn="l" rtl="0">
              <a:lnSpc>
                <a:spcPct val="100000"/>
              </a:lnSpc>
              <a:spcBef>
                <a:spcPts val="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Illustrate central terms concerning fibres and their production.</a:t>
            </a:r>
            <a:endParaRPr/>
          </a:p>
          <a:p>
            <a:pPr marL="0" marR="0" lvl="0" indent="-133350" algn="l" rtl="0">
              <a:lnSpc>
                <a:spcPct val="100000"/>
              </a:lnSpc>
              <a:spcBef>
                <a:spcPts val="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Describe and apply different research approaches to textile raw materials.</a:t>
            </a:r>
            <a:endParaRPr/>
          </a:p>
          <a:p>
            <a:pPr marL="0" marR="0" lvl="0" indent="-133350" algn="l" rtl="0">
              <a:lnSpc>
                <a:spcPct val="100000"/>
              </a:lnSpc>
              <a:spcBef>
                <a:spcPts val="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Link your knowledge in the field of fibres and textile materials to sustainability aspects.</a:t>
            </a:r>
            <a:endParaRPr/>
          </a:p>
          <a:p>
            <a:pPr marL="0" marR="0" lvl="0" indent="-133350" algn="l" rtl="0">
              <a:lnSpc>
                <a:spcPct val="100000"/>
              </a:lnSpc>
              <a:spcBef>
                <a:spcPts val="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Apply mindfulness and ethical thinking in this field of study.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43"/>
          <p:cNvPicPr preferRelativeResize="0"/>
          <p:nvPr/>
        </p:nvPicPr>
        <p:blipFill rotWithShape="1">
          <a:blip r:embed="rId3">
            <a:alphaModFix/>
          </a:blip>
          <a:srcRect/>
          <a:stretch/>
        </p:blipFill>
        <p:spPr>
          <a:xfrm>
            <a:off x="628650" y="1303337"/>
            <a:ext cx="8480425" cy="3457575"/>
          </a:xfrm>
          <a:prstGeom prst="rect">
            <a:avLst/>
          </a:prstGeom>
          <a:noFill/>
          <a:ln>
            <a:noFill/>
          </a:ln>
        </p:spPr>
      </p:pic>
      <p:sp>
        <p:nvSpPr>
          <p:cNvPr id="472" name="Google Shape;472;p43"/>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Regional Organic Cotton Production</a:t>
            </a:r>
            <a:br>
              <a:rPr lang="en-US" sz="3300" b="0" i="0" u="none">
                <a:solidFill>
                  <a:schemeClr val="dk1"/>
                </a:solidFill>
                <a:latin typeface="Calibri"/>
                <a:ea typeface="Calibri"/>
                <a:cs typeface="Calibri"/>
                <a:sym typeface="Calibri"/>
              </a:rPr>
            </a:br>
            <a:r>
              <a:rPr lang="en-US" sz="3300" b="0" i="0" u="none">
                <a:solidFill>
                  <a:schemeClr val="dk1"/>
                </a:solidFill>
                <a:latin typeface="Calibri"/>
                <a:ea typeface="Calibri"/>
                <a:cs typeface="Calibri"/>
                <a:sym typeface="Calibri"/>
              </a:rPr>
              <a:t>over the Past Five Years</a:t>
            </a:r>
            <a:endParaRPr/>
          </a:p>
        </p:txBody>
      </p:sp>
      <p:sp>
        <p:nvSpPr>
          <p:cNvPr id="473" name="Google Shape;473;p43"/>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474" name="Google Shape;474;p43"/>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20</a:t>
            </a:fld>
            <a:endParaRPr/>
          </a:p>
        </p:txBody>
      </p:sp>
      <p:sp>
        <p:nvSpPr>
          <p:cNvPr id="475" name="Google Shape;475;p43"/>
          <p:cNvSpPr txBox="1"/>
          <p:nvPr/>
        </p:nvSpPr>
        <p:spPr>
          <a:xfrm>
            <a:off x="1619250" y="4592637"/>
            <a:ext cx="6170612" cy="27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 Organic Cotton Market Report, Textile Exchange, 2022b, p. 19</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4"/>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Countries Producing Organic Cotton</a:t>
            </a:r>
            <a:endParaRPr/>
          </a:p>
        </p:txBody>
      </p:sp>
      <p:sp>
        <p:nvSpPr>
          <p:cNvPr id="482" name="Google Shape;482;p44"/>
          <p:cNvSpPr txBox="1">
            <a:spLocks noGrp="1"/>
          </p:cNvSpPr>
          <p:nvPr>
            <p:ph type="body" idx="1"/>
          </p:nvPr>
        </p:nvSpPr>
        <p:spPr>
          <a:xfrm>
            <a:off x="628650" y="1370012"/>
            <a:ext cx="3622675"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97% of organic cotton’s global production comes from eight countries: predominantly India and Turkey, followed by China, Kyrgyzstan, Tanzania, Kazakhstan, Tajikistan and the US.</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Genetically modified cotton is grown on approximately 79% of the cultivated area. The land area planted with genetically modified cotton worldwide rose to 25.7 million hectares in 2019. There are 18 countries involved (Forum Bio- und Gentechnologie e. V., 2021).</a:t>
            </a:r>
            <a:endParaRPr/>
          </a:p>
          <a:p>
            <a:pPr marL="171450" marR="0" lvl="0" indent="-69850" algn="l" rtl="0">
              <a:lnSpc>
                <a:spcPct val="90000"/>
              </a:lnSpc>
              <a:spcBef>
                <a:spcPts val="750"/>
              </a:spcBef>
              <a:spcAft>
                <a:spcPts val="0"/>
              </a:spcAft>
              <a:buClr>
                <a:schemeClr val="dk1"/>
              </a:buClr>
              <a:buSzPts val="1600"/>
              <a:buFont typeface="Arial"/>
              <a:buNone/>
            </a:pPr>
            <a:endParaRPr sz="1600" b="0" i="0" u="none">
              <a:solidFill>
                <a:schemeClr val="dk1"/>
              </a:solidFill>
              <a:latin typeface="Calibri"/>
              <a:ea typeface="Calibri"/>
              <a:cs typeface="Calibri"/>
              <a:sym typeface="Calibri"/>
            </a:endParaRPr>
          </a:p>
        </p:txBody>
      </p:sp>
      <p:sp>
        <p:nvSpPr>
          <p:cNvPr id="483" name="Google Shape;483;p44"/>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484" name="Google Shape;484;p44"/>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21</a:t>
            </a:fld>
            <a:endParaRPr/>
          </a:p>
        </p:txBody>
      </p:sp>
      <p:sp>
        <p:nvSpPr>
          <p:cNvPr id="485" name="Google Shape;485;p44"/>
          <p:cNvSpPr txBox="1"/>
          <p:nvPr/>
        </p:nvSpPr>
        <p:spPr>
          <a:xfrm>
            <a:off x="4468812" y="4303712"/>
            <a:ext cx="4135437"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Organic Cotton Producing Countries</a:t>
            </a:r>
            <a:br>
              <a:rPr lang="en-US" sz="1200" b="0" i="0" u="none">
                <a:solidFill>
                  <a:schemeClr val="dk1"/>
                </a:solidFill>
                <a:latin typeface="Verdana"/>
                <a:ea typeface="Verdana"/>
                <a:cs typeface="Verdana"/>
                <a:sym typeface="Verdana"/>
              </a:rPr>
            </a:br>
            <a:r>
              <a:rPr lang="en-US" sz="1200" b="0" i="0" u="none">
                <a:solidFill>
                  <a:schemeClr val="dk1"/>
                </a:solidFill>
                <a:latin typeface="Verdana"/>
                <a:ea typeface="Verdana"/>
                <a:cs typeface="Verdana"/>
                <a:sym typeface="Verdana"/>
              </a:rPr>
              <a:t>Source: Textile Exchange, 2022b, p. 18</a:t>
            </a:r>
            <a:endParaRPr/>
          </a:p>
        </p:txBody>
      </p:sp>
      <p:pic>
        <p:nvPicPr>
          <p:cNvPr id="486" name="Google Shape;486;p44"/>
          <p:cNvPicPr preferRelativeResize="0"/>
          <p:nvPr/>
        </p:nvPicPr>
        <p:blipFill rotWithShape="1">
          <a:blip r:embed="rId3">
            <a:alphaModFix/>
          </a:blip>
          <a:srcRect/>
          <a:stretch/>
        </p:blipFill>
        <p:spPr>
          <a:xfrm>
            <a:off x="4243387" y="1500187"/>
            <a:ext cx="4583112" cy="275431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5"/>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Organic Cotton &amp; Sustainable Development Goals</a:t>
            </a:r>
            <a:endParaRPr/>
          </a:p>
        </p:txBody>
      </p:sp>
      <p:sp>
        <p:nvSpPr>
          <p:cNvPr id="493" name="Google Shape;493;p45"/>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38100" algn="l" rtl="0">
              <a:lnSpc>
                <a:spcPct val="90000"/>
              </a:lnSpc>
              <a:spcBef>
                <a:spcPts val="0"/>
              </a:spcBef>
              <a:spcAft>
                <a:spcPts val="0"/>
              </a:spcAft>
              <a:buClr>
                <a:schemeClr val="dk1"/>
              </a:buClr>
              <a:buSzPts val="2100"/>
              <a:buFont typeface="Arial"/>
              <a:buNone/>
            </a:pPr>
            <a:endParaRPr sz="2100">
              <a:solidFill>
                <a:schemeClr val="dk1"/>
              </a:solidFill>
              <a:latin typeface="Calibri"/>
              <a:ea typeface="Calibri"/>
              <a:cs typeface="Calibri"/>
              <a:sym typeface="Calibri"/>
            </a:endParaRPr>
          </a:p>
        </p:txBody>
      </p:sp>
      <p:sp>
        <p:nvSpPr>
          <p:cNvPr id="494" name="Google Shape;494;p45"/>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495" name="Google Shape;495;p45"/>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22</a:t>
            </a:fld>
            <a:endParaRPr/>
          </a:p>
        </p:txBody>
      </p:sp>
      <p:pic>
        <p:nvPicPr>
          <p:cNvPr id="496" name="Google Shape;496;p45"/>
          <p:cNvPicPr preferRelativeResize="0"/>
          <p:nvPr/>
        </p:nvPicPr>
        <p:blipFill rotWithShape="1">
          <a:blip r:embed="rId3">
            <a:alphaModFix/>
          </a:blip>
          <a:srcRect/>
          <a:stretch/>
        </p:blipFill>
        <p:spPr>
          <a:xfrm>
            <a:off x="628650" y="1268412"/>
            <a:ext cx="6464300" cy="3856037"/>
          </a:xfrm>
          <a:prstGeom prst="rect">
            <a:avLst/>
          </a:prstGeom>
          <a:noFill/>
          <a:ln>
            <a:noFill/>
          </a:ln>
        </p:spPr>
      </p:pic>
      <p:sp>
        <p:nvSpPr>
          <p:cNvPr id="497" name="Google Shape;497;p45"/>
          <p:cNvSpPr txBox="1"/>
          <p:nvPr/>
        </p:nvSpPr>
        <p:spPr>
          <a:xfrm>
            <a:off x="6948487" y="4060825"/>
            <a:ext cx="2195512" cy="738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 United Nations, n.d. &amp; Textile Exchange, 2016</a:t>
            </a:r>
            <a:endParaRPr/>
          </a:p>
          <a:p>
            <a:pPr marL="0" marR="0" lvl="0" indent="0" algn="l" rtl="0">
              <a:lnSpc>
                <a:spcPct val="100000"/>
              </a:lnSpc>
              <a:spcBef>
                <a:spcPts val="0"/>
              </a:spcBef>
              <a:spcAft>
                <a:spcPts val="0"/>
              </a:spcAft>
              <a:buNone/>
            </a:pPr>
            <a:endParaRPr sz="1400" b="0" i="0" u="non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6"/>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Genetically Produced Cotton</a:t>
            </a:r>
            <a:endParaRPr/>
          </a:p>
        </p:txBody>
      </p:sp>
      <p:sp>
        <p:nvSpPr>
          <p:cNvPr id="504" name="Google Shape;504;p46"/>
          <p:cNvSpPr txBox="1">
            <a:spLocks noGrp="1"/>
          </p:cNvSpPr>
          <p:nvPr>
            <p:ph type="body" idx="1"/>
          </p:nvPr>
        </p:nvSpPr>
        <p:spPr>
          <a:xfrm>
            <a:off x="628650" y="1370012"/>
            <a:ext cx="73279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Bt proteins are produced by the soil bacterium </a:t>
            </a:r>
            <a:r>
              <a:rPr lang="en-US" sz="1800" b="0" i="1" u="none">
                <a:solidFill>
                  <a:schemeClr val="dk1"/>
                </a:solidFill>
                <a:latin typeface="Calibri"/>
                <a:ea typeface="Calibri"/>
                <a:cs typeface="Calibri"/>
                <a:sym typeface="Calibri"/>
              </a:rPr>
              <a:t>Bacillus thuringiensis </a:t>
            </a:r>
            <a:r>
              <a:rPr lang="en-US" sz="1800" b="0" i="0" u="none">
                <a:solidFill>
                  <a:schemeClr val="dk1"/>
                </a:solidFill>
                <a:latin typeface="Calibri"/>
                <a:ea typeface="Calibri"/>
                <a:cs typeface="Calibri"/>
                <a:sym typeface="Calibri"/>
              </a:rPr>
              <a:t>(Bt) and have a very specific effect, i.e., they are only toxic to the relevant target organisms.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If the corresponding genes are inserted into the genetic material of cotton plants, they produce Bt protein and thus repel insect pests such as the cotton bollworm or bollworm.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Bt cotton needs three times as much water as conventional plants and therefore requires an artificial irrigation system.</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It is particularly susceptible to pests such as fungi, against which its poison is ineffective, and resistance develops.</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It is not possible to grow seed from the seeds. (Kathage &amp; Quaim, 2012; Plewis, 2021).</a:t>
            </a:r>
            <a:endParaRPr/>
          </a:p>
        </p:txBody>
      </p:sp>
      <p:sp>
        <p:nvSpPr>
          <p:cNvPr id="505" name="Google Shape;505;p46"/>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506" name="Google Shape;506;p46"/>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23</a:t>
            </a:fld>
            <a:endParaRPr/>
          </a:p>
        </p:txBody>
      </p:sp>
      <p:pic>
        <p:nvPicPr>
          <p:cNvPr id="507" name="Google Shape;507;p46" descr="2012-11-21-BS_Poster6195x300.jpg"/>
          <p:cNvPicPr preferRelativeResize="0"/>
          <p:nvPr/>
        </p:nvPicPr>
        <p:blipFill rotWithShape="1">
          <a:blip r:embed="rId3">
            <a:alphaModFix/>
          </a:blip>
          <a:srcRect/>
          <a:stretch/>
        </p:blipFill>
        <p:spPr>
          <a:xfrm>
            <a:off x="7875587" y="1995487"/>
            <a:ext cx="1149350" cy="1766887"/>
          </a:xfrm>
          <a:prstGeom prst="rect">
            <a:avLst/>
          </a:prstGeom>
          <a:noFill/>
          <a:ln>
            <a:noFill/>
          </a:ln>
        </p:spPr>
      </p:pic>
      <p:sp>
        <p:nvSpPr>
          <p:cNvPr id="508" name="Google Shape;508;p46"/>
          <p:cNvSpPr txBox="1"/>
          <p:nvPr/>
        </p:nvSpPr>
        <p:spPr>
          <a:xfrm>
            <a:off x="7875587" y="3724275"/>
            <a:ext cx="1149350" cy="2762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 Peled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7"/>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Production Data on GM Cotton</a:t>
            </a:r>
            <a:endParaRPr/>
          </a:p>
        </p:txBody>
      </p:sp>
      <p:sp>
        <p:nvSpPr>
          <p:cNvPr id="515" name="Google Shape;515;p47"/>
          <p:cNvSpPr txBox="1">
            <a:spLocks noGrp="1"/>
          </p:cNvSpPr>
          <p:nvPr>
            <p:ph type="body" idx="1"/>
          </p:nvPr>
        </p:nvSpPr>
        <p:spPr>
          <a:xfrm>
            <a:off x="628650" y="1370012"/>
            <a:ext cx="6103937"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caterpillars of the cotton bollworm prefer to feed in flowers, shoot tips or fruits and bore into plant parts.</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Bt cotton was first grown in the USA in 1996.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In 2019, cotton was planted on 32.5 million hectares. Genetically modified (GM) cotton is grown on approximately 79% of the cultivated area (25.7 million hectares). (Forum Bio- und Gentechnologie e. V., 2021).</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Only textiles made from certified organic cotton are guaranteed to be free from genetic engineering. </a:t>
            </a:r>
            <a:endParaRPr/>
          </a:p>
        </p:txBody>
      </p:sp>
      <p:sp>
        <p:nvSpPr>
          <p:cNvPr id="516" name="Google Shape;516;p47"/>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517" name="Google Shape;517;p47"/>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24</a:t>
            </a:fld>
            <a:endParaRPr/>
          </a:p>
        </p:txBody>
      </p:sp>
      <p:sp>
        <p:nvSpPr>
          <p:cNvPr id="518" name="Google Shape;518;p47"/>
          <p:cNvSpPr txBox="1"/>
          <p:nvPr/>
        </p:nvSpPr>
        <p:spPr>
          <a:xfrm>
            <a:off x="6610350" y="3786187"/>
            <a:ext cx="2425700" cy="6477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Photo: Caterpillar of the cotton bollworm</a:t>
            </a:r>
            <a:br>
              <a:rPr lang="en-US" sz="1200" b="0" i="0" u="none">
                <a:solidFill>
                  <a:schemeClr val="dk1"/>
                </a:solidFill>
                <a:latin typeface="Verdana"/>
                <a:ea typeface="Verdana"/>
                <a:cs typeface="Verdana"/>
                <a:sym typeface="Verdana"/>
              </a:rPr>
            </a:br>
            <a:r>
              <a:rPr lang="en-US" sz="1200" b="0" i="0" u="none">
                <a:solidFill>
                  <a:schemeClr val="dk1"/>
                </a:solidFill>
                <a:latin typeface="Verdana"/>
                <a:ea typeface="Verdana"/>
                <a:cs typeface="Verdana"/>
                <a:sym typeface="Verdana"/>
              </a:rPr>
              <a:t>© AGES/Kahrer</a:t>
            </a:r>
            <a:endParaRPr/>
          </a:p>
        </p:txBody>
      </p:sp>
      <p:pic>
        <p:nvPicPr>
          <p:cNvPr id="519" name="Google Shape;519;p47" descr="Ein Bild, das grün, Insekt, schließen enthält.&#10;&#10;Automatisch generierte Beschreibung"/>
          <p:cNvPicPr preferRelativeResize="0"/>
          <p:nvPr/>
        </p:nvPicPr>
        <p:blipFill rotWithShape="1">
          <a:blip r:embed="rId3">
            <a:alphaModFix/>
          </a:blip>
          <a:srcRect/>
          <a:stretch/>
        </p:blipFill>
        <p:spPr>
          <a:xfrm>
            <a:off x="6610350" y="1317625"/>
            <a:ext cx="2425700" cy="24209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8"/>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Cultivated Areas of GM Cotton</a:t>
            </a:r>
            <a:endParaRPr/>
          </a:p>
        </p:txBody>
      </p:sp>
      <p:sp>
        <p:nvSpPr>
          <p:cNvPr id="526" name="Google Shape;526;p48"/>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527" name="Google Shape;527;p48"/>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25</a:t>
            </a:fld>
            <a:endParaRPr/>
          </a:p>
        </p:txBody>
      </p:sp>
      <p:pic>
        <p:nvPicPr>
          <p:cNvPr id="528" name="Google Shape;528;p48"/>
          <p:cNvPicPr preferRelativeResize="0"/>
          <p:nvPr/>
        </p:nvPicPr>
        <p:blipFill rotWithShape="1">
          <a:blip r:embed="rId3">
            <a:alphaModFix/>
          </a:blip>
          <a:srcRect/>
          <a:stretch/>
        </p:blipFill>
        <p:spPr>
          <a:xfrm>
            <a:off x="628650" y="998537"/>
            <a:ext cx="6680200" cy="3824287"/>
          </a:xfrm>
          <a:prstGeom prst="rect">
            <a:avLst/>
          </a:prstGeom>
          <a:noFill/>
          <a:ln>
            <a:noFill/>
          </a:ln>
        </p:spPr>
      </p:pic>
      <p:sp>
        <p:nvSpPr>
          <p:cNvPr id="529" name="Google Shape;529;p48"/>
          <p:cNvSpPr txBox="1"/>
          <p:nvPr/>
        </p:nvSpPr>
        <p:spPr>
          <a:xfrm>
            <a:off x="7254875" y="3429000"/>
            <a:ext cx="1889125" cy="10144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In million hectares</a:t>
            </a:r>
            <a:endParaRPr/>
          </a:p>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Source Figures: ISAAA</a:t>
            </a:r>
            <a:endParaRPr/>
          </a:p>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 Forum Bio- und Gentechnologie e. V. </a:t>
            </a:r>
            <a:endParaRPr/>
          </a:p>
        </p:txBody>
      </p:sp>
      <p:sp>
        <p:nvSpPr>
          <p:cNvPr id="530" name="Google Shape;530;p48"/>
          <p:cNvSpPr txBox="1"/>
          <p:nvPr/>
        </p:nvSpPr>
        <p:spPr>
          <a:xfrm>
            <a:off x="2082800" y="1276350"/>
            <a:ext cx="976312" cy="1439862"/>
          </a:xfrm>
          <a:prstGeom prst="rect">
            <a:avLst/>
          </a:prstGeom>
          <a:solidFill>
            <a:srgbClr val="A5A5A5"/>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Others</a:t>
            </a:r>
            <a:br>
              <a:rPr lang="en-US" sz="1400" b="0" i="0" u="none">
                <a:solidFill>
                  <a:schemeClr val="dk1"/>
                </a:solidFill>
                <a:latin typeface="Verdana"/>
                <a:ea typeface="Verdana"/>
                <a:cs typeface="Verdana"/>
                <a:sym typeface="Verdana"/>
              </a:rPr>
            </a:br>
            <a:r>
              <a:rPr lang="en-US" sz="1400" b="0" i="0" u="none">
                <a:solidFill>
                  <a:schemeClr val="dk1"/>
                </a:solidFill>
                <a:latin typeface="Verdana"/>
                <a:ea typeface="Verdana"/>
                <a:cs typeface="Verdana"/>
                <a:sym typeface="Verdana"/>
              </a:rPr>
              <a:t>Brasil</a:t>
            </a:r>
            <a:endParaRPr/>
          </a:p>
          <a:p>
            <a:pPr marL="0" marR="0" lvl="0" indent="0" algn="l"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Pakistan</a:t>
            </a:r>
            <a:endParaRPr/>
          </a:p>
          <a:p>
            <a:pPr marL="0" marR="0" lvl="0" indent="0" algn="l"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India</a:t>
            </a:r>
            <a:endParaRPr/>
          </a:p>
          <a:p>
            <a:pPr marL="0" marR="0" lvl="0" indent="0" algn="l"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China</a:t>
            </a:r>
            <a:endParaRPr/>
          </a:p>
          <a:p>
            <a:pPr marL="0" marR="0" lvl="0" indent="0" algn="l"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USA</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49"/>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Testing for GM Cotton</a:t>
            </a:r>
            <a:endParaRPr/>
          </a:p>
        </p:txBody>
      </p:sp>
      <p:sp>
        <p:nvSpPr>
          <p:cNvPr id="537" name="Google Shape;537;p49"/>
          <p:cNvSpPr txBox="1">
            <a:spLocks noGrp="1"/>
          </p:cNvSpPr>
          <p:nvPr>
            <p:ph type="body" idx="1"/>
          </p:nvPr>
        </p:nvSpPr>
        <p:spPr>
          <a:xfrm>
            <a:off x="628650" y="1370012"/>
            <a:ext cx="5959475"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DNA verification for genetically modified cotton by radioactive measuring of genetically modified molecules.</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There are so-called marker genes for genetically modified cotton.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raw cotton is tested as the DNA becomes less and less detectable with further processing of the cotton.</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Certified organic cotton should not be genetically modified, but Indian cotton samples have shown that this is not always the case (Waiblinger &amp; Martin, 2015).</a:t>
            </a:r>
            <a:endParaRPr/>
          </a:p>
        </p:txBody>
      </p:sp>
      <p:sp>
        <p:nvSpPr>
          <p:cNvPr id="538" name="Google Shape;538;p49"/>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539" name="Google Shape;539;p49"/>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26</a:t>
            </a:fld>
            <a:endParaRPr/>
          </a:p>
        </p:txBody>
      </p:sp>
      <p:pic>
        <p:nvPicPr>
          <p:cNvPr id="540" name="Google Shape;540;p49"/>
          <p:cNvPicPr preferRelativeResize="0"/>
          <p:nvPr/>
        </p:nvPicPr>
        <p:blipFill rotWithShape="1">
          <a:blip r:embed="rId3">
            <a:alphaModFix/>
          </a:blip>
          <a:srcRect/>
          <a:stretch/>
        </p:blipFill>
        <p:spPr>
          <a:xfrm>
            <a:off x="5384800" y="1081087"/>
            <a:ext cx="4673600" cy="2844800"/>
          </a:xfrm>
          <a:prstGeom prst="rect">
            <a:avLst/>
          </a:prstGeom>
          <a:noFill/>
          <a:ln>
            <a:noFill/>
          </a:ln>
        </p:spPr>
      </p:pic>
      <p:sp>
        <p:nvSpPr>
          <p:cNvPr id="541" name="Google Shape;541;p49"/>
          <p:cNvSpPr txBox="1"/>
          <p:nvPr/>
        </p:nvSpPr>
        <p:spPr>
          <a:xfrm>
            <a:off x="6894512" y="3860800"/>
            <a:ext cx="198437" cy="15081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542" name="Google Shape;542;p49"/>
          <p:cNvSpPr txBox="1"/>
          <p:nvPr/>
        </p:nvSpPr>
        <p:spPr>
          <a:xfrm>
            <a:off x="6894512" y="4041775"/>
            <a:ext cx="198437" cy="1508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543" name="Google Shape;543;p49"/>
          <p:cNvSpPr txBox="1"/>
          <p:nvPr/>
        </p:nvSpPr>
        <p:spPr>
          <a:xfrm>
            <a:off x="7092950" y="3792537"/>
            <a:ext cx="1906587"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Organic Cotton</a:t>
            </a:r>
            <a:endParaRPr/>
          </a:p>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GM Cotton</a:t>
            </a:r>
            <a:endParaRPr/>
          </a:p>
        </p:txBody>
      </p:sp>
      <p:sp>
        <p:nvSpPr>
          <p:cNvPr id="544" name="Google Shape;544;p49"/>
          <p:cNvSpPr txBox="1"/>
          <p:nvPr/>
        </p:nvSpPr>
        <p:spPr>
          <a:xfrm>
            <a:off x="6732587" y="4371975"/>
            <a:ext cx="2411412"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CC BY-SA Grundmeier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50"/>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Coloured Cotton</a:t>
            </a:r>
            <a:endParaRPr/>
          </a:p>
        </p:txBody>
      </p:sp>
      <p:sp>
        <p:nvSpPr>
          <p:cNvPr id="551" name="Google Shape;551;p50"/>
          <p:cNvSpPr txBox="1">
            <a:spLocks noGrp="1"/>
          </p:cNvSpPr>
          <p:nvPr>
            <p:ph type="body" idx="1"/>
          </p:nvPr>
        </p:nvSpPr>
        <p:spPr>
          <a:xfrm>
            <a:off x="628650" y="1370012"/>
            <a:ext cx="5548312"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The originally coloured cotton is resistant to pests. It is organically bred and grown in the US.</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Sally Fox, a cotton breeder from California, had already rediscovered coloured cotton before the turn of the millennium.</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In her 40</a:t>
            </a:r>
            <a:r>
              <a:rPr lang="en-US" sz="2100" b="0" i="0" u="none" baseline="30000">
                <a:solidFill>
                  <a:schemeClr val="dk1"/>
                </a:solidFill>
                <a:latin typeface="Calibri"/>
                <a:ea typeface="Calibri"/>
                <a:cs typeface="Calibri"/>
                <a:sym typeface="Calibri"/>
              </a:rPr>
              <a:t>th</a:t>
            </a:r>
            <a:r>
              <a:rPr lang="en-US" sz="2100" b="0" i="0" u="none">
                <a:solidFill>
                  <a:schemeClr val="dk1"/>
                </a:solidFill>
                <a:latin typeface="Calibri"/>
                <a:ea typeface="Calibri"/>
                <a:cs typeface="Calibri"/>
                <a:sym typeface="Calibri"/>
              </a:rPr>
              <a:t> year of work (2022), she is still finding new cottons in her breeding nursery.</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The natural reddish-brown and green shades of the cotton fibres become more intense after washing.</a:t>
            </a:r>
            <a:endParaRPr/>
          </a:p>
          <a:p>
            <a:pPr marL="171450" marR="0" lvl="0" indent="-38100" algn="l" rtl="0">
              <a:lnSpc>
                <a:spcPct val="90000"/>
              </a:lnSpc>
              <a:spcBef>
                <a:spcPts val="750"/>
              </a:spcBef>
              <a:spcAft>
                <a:spcPts val="0"/>
              </a:spcAft>
              <a:buClr>
                <a:schemeClr val="dk1"/>
              </a:buClr>
              <a:buSzPts val="2100"/>
              <a:buFont typeface="Arial"/>
              <a:buNone/>
            </a:pPr>
            <a:endParaRPr sz="2100" b="0" i="0" u="none">
              <a:solidFill>
                <a:schemeClr val="dk1"/>
              </a:solidFill>
              <a:latin typeface="Calibri"/>
              <a:ea typeface="Calibri"/>
              <a:cs typeface="Calibri"/>
              <a:sym typeface="Calibri"/>
            </a:endParaRPr>
          </a:p>
        </p:txBody>
      </p:sp>
      <p:sp>
        <p:nvSpPr>
          <p:cNvPr id="552" name="Google Shape;552;p50"/>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553" name="Google Shape;553;p50"/>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27</a:t>
            </a:fld>
            <a:endParaRPr/>
          </a:p>
        </p:txBody>
      </p:sp>
      <p:sp>
        <p:nvSpPr>
          <p:cNvPr id="554" name="Google Shape;554;p50"/>
          <p:cNvSpPr txBox="1"/>
          <p:nvPr/>
        </p:nvSpPr>
        <p:spPr>
          <a:xfrm>
            <a:off x="6672262" y="4330700"/>
            <a:ext cx="2374900" cy="27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 Sally Fox, Vreseis Limited</a:t>
            </a:r>
            <a:endParaRPr/>
          </a:p>
        </p:txBody>
      </p:sp>
      <p:pic>
        <p:nvPicPr>
          <p:cNvPr id="555" name="Google Shape;555;p50" descr="Ein Bild, das Himmel, draußen, Natur, Gras enthält.&#10;&#10;Automatisch generierte Beschreibung"/>
          <p:cNvPicPr preferRelativeResize="0"/>
          <p:nvPr/>
        </p:nvPicPr>
        <p:blipFill rotWithShape="1">
          <a:blip r:embed="rId3">
            <a:alphaModFix/>
          </a:blip>
          <a:srcRect/>
          <a:stretch/>
        </p:blipFill>
        <p:spPr>
          <a:xfrm>
            <a:off x="6176962" y="2128837"/>
            <a:ext cx="2909887" cy="2182812"/>
          </a:xfrm>
          <a:prstGeom prst="rect">
            <a:avLst/>
          </a:prstGeom>
          <a:noFill/>
          <a:ln>
            <a:noFill/>
          </a:ln>
        </p:spPr>
      </p:pic>
      <p:pic>
        <p:nvPicPr>
          <p:cNvPr id="556" name="Google Shape;556;p50" descr="Ein Bild, das Faden, schließen enthält.&#10;&#10;Automatisch generierte Beschreibung"/>
          <p:cNvPicPr preferRelativeResize="0"/>
          <p:nvPr/>
        </p:nvPicPr>
        <p:blipFill rotWithShape="1">
          <a:blip r:embed="rId4">
            <a:alphaModFix/>
          </a:blip>
          <a:srcRect/>
          <a:stretch/>
        </p:blipFill>
        <p:spPr>
          <a:xfrm>
            <a:off x="6176962" y="150812"/>
            <a:ext cx="1450975" cy="193516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1"/>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Organic Linen</a:t>
            </a:r>
            <a:endParaRPr/>
          </a:p>
        </p:txBody>
      </p:sp>
      <p:sp>
        <p:nvSpPr>
          <p:cNvPr id="563" name="Google Shape;563;p51"/>
          <p:cNvSpPr txBox="1">
            <a:spLocks noGrp="1"/>
          </p:cNvSpPr>
          <p:nvPr>
            <p:ph type="body" idx="1"/>
          </p:nvPr>
        </p:nvSpPr>
        <p:spPr>
          <a:xfrm>
            <a:off x="628650" y="1370012"/>
            <a:ext cx="5672137"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80-85% of flax is grown in Europe, of which about 0.5% is organically controlled (Textile Exchange, 2022a, p. 27). </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In 2005, the German company </a:t>
            </a:r>
            <a:r>
              <a:rPr lang="en-US" sz="1600" b="0" i="1" u="none">
                <a:solidFill>
                  <a:schemeClr val="dk1"/>
                </a:solidFill>
                <a:latin typeface="Calibri"/>
                <a:ea typeface="Calibri"/>
                <a:cs typeface="Calibri"/>
                <a:sym typeface="Calibri"/>
              </a:rPr>
              <a:t>hessnatur</a:t>
            </a:r>
            <a:r>
              <a:rPr lang="en-US" sz="1600" b="0" i="0" u="none">
                <a:solidFill>
                  <a:schemeClr val="dk1"/>
                </a:solidFill>
                <a:latin typeface="Calibri"/>
                <a:ea typeface="Calibri"/>
                <a:cs typeface="Calibri"/>
                <a:sym typeface="Calibri"/>
              </a:rPr>
              <a:t> started a linen cultivation project with the Institute for Biodynamic Research in Darmstadt. </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1" u="none">
                <a:solidFill>
                  <a:schemeClr val="dk1"/>
                </a:solidFill>
                <a:latin typeface="Calibri"/>
                <a:ea typeface="Calibri"/>
                <a:cs typeface="Calibri"/>
                <a:sym typeface="Calibri"/>
              </a:rPr>
              <a:t>hessnatur </a:t>
            </a:r>
            <a:r>
              <a:rPr lang="en-US" sz="1600" b="0" i="0" u="none">
                <a:solidFill>
                  <a:schemeClr val="dk1"/>
                </a:solidFill>
                <a:latin typeface="Calibri"/>
                <a:ea typeface="Calibri"/>
                <a:cs typeface="Calibri"/>
                <a:sym typeface="Calibri"/>
              </a:rPr>
              <a:t>guarantees the acceptance of the harvest and takes care of the ecologically oriented further processing.</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The main focus is on high ecological quality because regional flax cultivation does not require the use of any chemicals.</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Today, linen can be produced using modern technologies and traditional processes such as the sustainable dew retting process on the fields (Chabbert et al., 2020).</a:t>
            </a:r>
            <a:endParaRPr/>
          </a:p>
        </p:txBody>
      </p:sp>
      <p:sp>
        <p:nvSpPr>
          <p:cNvPr id="564" name="Google Shape;564;p51"/>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565" name="Google Shape;565;p51"/>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28</a:t>
            </a:fld>
            <a:endParaRPr/>
          </a:p>
        </p:txBody>
      </p:sp>
      <p:pic>
        <p:nvPicPr>
          <p:cNvPr id="566" name="Google Shape;566;p51" descr="Ein Bild, das Gras, Boden, draußen, Pflanze enthält.&#10;&#10;Automatisch generierte Beschreibung"/>
          <p:cNvPicPr preferRelativeResize="0"/>
          <p:nvPr/>
        </p:nvPicPr>
        <p:blipFill rotWithShape="1">
          <a:blip r:embed="rId3">
            <a:alphaModFix/>
          </a:blip>
          <a:srcRect/>
          <a:stretch/>
        </p:blipFill>
        <p:spPr>
          <a:xfrm>
            <a:off x="6853237" y="2787650"/>
            <a:ext cx="2128837" cy="1597025"/>
          </a:xfrm>
          <a:prstGeom prst="rect">
            <a:avLst/>
          </a:prstGeom>
          <a:noFill/>
          <a:ln>
            <a:noFill/>
          </a:ln>
        </p:spPr>
      </p:pic>
      <p:pic>
        <p:nvPicPr>
          <p:cNvPr id="567" name="Google Shape;567;p51" descr="Ein Bild, das Pflanze, Blume, Ehrenpreis enthält.&#10;&#10;Automatisch generierte Beschreibung"/>
          <p:cNvPicPr preferRelativeResize="0"/>
          <p:nvPr/>
        </p:nvPicPr>
        <p:blipFill rotWithShape="1">
          <a:blip r:embed="rId4">
            <a:alphaModFix/>
          </a:blip>
          <a:srcRect/>
          <a:stretch/>
        </p:blipFill>
        <p:spPr>
          <a:xfrm>
            <a:off x="6853237" y="1009650"/>
            <a:ext cx="2128837" cy="1419225"/>
          </a:xfrm>
          <a:prstGeom prst="rect">
            <a:avLst/>
          </a:prstGeom>
          <a:noFill/>
          <a:ln>
            <a:noFill/>
          </a:ln>
        </p:spPr>
      </p:pic>
      <p:sp>
        <p:nvSpPr>
          <p:cNvPr id="568" name="Google Shape;568;p51"/>
          <p:cNvSpPr txBox="1"/>
          <p:nvPr/>
        </p:nvSpPr>
        <p:spPr>
          <a:xfrm>
            <a:off x="6227762" y="2451100"/>
            <a:ext cx="2916237"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Flax plants, CC0 Nennieinszweidrei </a:t>
            </a:r>
            <a:endParaRPr/>
          </a:p>
        </p:txBody>
      </p:sp>
      <p:sp>
        <p:nvSpPr>
          <p:cNvPr id="569" name="Google Shape;569;p51"/>
          <p:cNvSpPr txBox="1"/>
          <p:nvPr/>
        </p:nvSpPr>
        <p:spPr>
          <a:xfrm>
            <a:off x="6227762" y="4391025"/>
            <a:ext cx="2886075"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Dew retting on the field, CC BY-SA 3.0 Rilegator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2"/>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Hemp as a “New” Alternative Fibre</a:t>
            </a:r>
            <a:endParaRPr/>
          </a:p>
        </p:txBody>
      </p:sp>
      <p:sp>
        <p:nvSpPr>
          <p:cNvPr id="576" name="Google Shape;576;p52"/>
          <p:cNvSpPr txBox="1">
            <a:spLocks noGrp="1"/>
          </p:cNvSpPr>
          <p:nvPr>
            <p:ph type="body" idx="1"/>
          </p:nvPr>
        </p:nvSpPr>
        <p:spPr>
          <a:xfrm>
            <a:off x="628650" y="1370012"/>
            <a:ext cx="5311775"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Like flax, hemp is a very frugal plant that</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enables high crop yields.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global production of hemp fibre and</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tow is estimated at around 254,692 tonnes</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in 2021.</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market share of hemp is thus about 0.2% of the total fibre market in 2021.</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Fibre-hemp is mainly grown in China, but there is more and more sustainable cultivation of hemp in Europe and the USA. (Textile Exchange, 2022a, p. 26).</a:t>
            </a:r>
            <a:endParaRPr/>
          </a:p>
        </p:txBody>
      </p:sp>
      <p:sp>
        <p:nvSpPr>
          <p:cNvPr id="577" name="Google Shape;577;p52"/>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578" name="Google Shape;578;p52"/>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29</a:t>
            </a:fld>
            <a:endParaRPr/>
          </a:p>
        </p:txBody>
      </p:sp>
      <p:pic>
        <p:nvPicPr>
          <p:cNvPr id="579" name="Google Shape;579;p52"/>
          <p:cNvPicPr preferRelativeResize="0"/>
          <p:nvPr/>
        </p:nvPicPr>
        <p:blipFill rotWithShape="1">
          <a:blip r:embed="rId3">
            <a:alphaModFix/>
          </a:blip>
          <a:srcRect/>
          <a:stretch/>
        </p:blipFill>
        <p:spPr>
          <a:xfrm>
            <a:off x="5848350" y="2960687"/>
            <a:ext cx="1181100" cy="1555750"/>
          </a:xfrm>
          <a:prstGeom prst="rect">
            <a:avLst/>
          </a:prstGeom>
          <a:noFill/>
          <a:ln>
            <a:noFill/>
          </a:ln>
        </p:spPr>
      </p:pic>
      <p:pic>
        <p:nvPicPr>
          <p:cNvPr id="580" name="Google Shape;580;p52"/>
          <p:cNvPicPr preferRelativeResize="0"/>
          <p:nvPr/>
        </p:nvPicPr>
        <p:blipFill rotWithShape="1">
          <a:blip r:embed="rId4">
            <a:alphaModFix/>
          </a:blip>
          <a:srcRect/>
          <a:stretch/>
        </p:blipFill>
        <p:spPr>
          <a:xfrm>
            <a:off x="7061200" y="2960687"/>
            <a:ext cx="1979612" cy="1555750"/>
          </a:xfrm>
          <a:prstGeom prst="rect">
            <a:avLst/>
          </a:prstGeom>
          <a:noFill/>
          <a:ln>
            <a:noFill/>
          </a:ln>
        </p:spPr>
      </p:pic>
      <p:sp>
        <p:nvSpPr>
          <p:cNvPr id="581" name="Google Shape;581;p52"/>
          <p:cNvSpPr txBox="1"/>
          <p:nvPr/>
        </p:nvSpPr>
        <p:spPr>
          <a:xfrm>
            <a:off x="828675" y="4229100"/>
            <a:ext cx="4535487"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Photo of hemp harvest: CC BY-SA Lossenelin</a:t>
            </a:r>
            <a:endParaRPr/>
          </a:p>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Photo of hemp stalk: CC0 Natrij</a:t>
            </a:r>
            <a:endParaRPr/>
          </a:p>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Photos of hemp products: CC BY-SA Grundmeier</a:t>
            </a:r>
            <a:endParaRPr/>
          </a:p>
        </p:txBody>
      </p:sp>
      <p:pic>
        <p:nvPicPr>
          <p:cNvPr id="582" name="Google Shape;582;p52"/>
          <p:cNvPicPr preferRelativeResize="0"/>
          <p:nvPr/>
        </p:nvPicPr>
        <p:blipFill rotWithShape="1">
          <a:blip r:embed="rId5">
            <a:alphaModFix/>
          </a:blip>
          <a:srcRect/>
          <a:stretch/>
        </p:blipFill>
        <p:spPr>
          <a:xfrm>
            <a:off x="7061200" y="1276350"/>
            <a:ext cx="1979612" cy="1519237"/>
          </a:xfrm>
          <a:prstGeom prst="rect">
            <a:avLst/>
          </a:prstGeom>
          <a:noFill/>
          <a:ln>
            <a:noFill/>
          </a:ln>
        </p:spPr>
      </p:pic>
      <p:pic>
        <p:nvPicPr>
          <p:cNvPr id="583" name="Google Shape;583;p52"/>
          <p:cNvPicPr preferRelativeResize="0"/>
          <p:nvPr/>
        </p:nvPicPr>
        <p:blipFill rotWithShape="1">
          <a:blip r:embed="rId6">
            <a:alphaModFix/>
          </a:blip>
          <a:srcRect/>
          <a:stretch/>
        </p:blipFill>
        <p:spPr>
          <a:xfrm>
            <a:off x="5003800" y="1276350"/>
            <a:ext cx="2025650" cy="15192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6"/>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Content</a:t>
            </a:r>
            <a:endParaRPr/>
          </a:p>
        </p:txBody>
      </p:sp>
      <p:sp>
        <p:nvSpPr>
          <p:cNvPr id="268" name="Google Shape;268;p26"/>
          <p:cNvSpPr txBox="1">
            <a:spLocks noGrp="1"/>
          </p:cNvSpPr>
          <p:nvPr>
            <p:ph type="body" idx="1"/>
          </p:nvPr>
        </p:nvSpPr>
        <p:spPr>
          <a:xfrm>
            <a:off x="628650" y="1370012"/>
            <a:ext cx="7886700" cy="30734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Definition and Classification of Textile Raw Materials</a:t>
            </a:r>
            <a:endParaRPr/>
          </a:p>
          <a:p>
            <a:pPr marL="171450" marR="0" lvl="0" indent="-171450" algn="l" rtl="0">
              <a:lnSpc>
                <a:spcPct val="90000"/>
              </a:lnSpc>
              <a:spcBef>
                <a:spcPts val="7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Global Fibre Market and Megatrends</a:t>
            </a:r>
            <a:endParaRPr/>
          </a:p>
          <a:p>
            <a:pPr marL="171450" marR="0" lvl="0" indent="-171450" algn="l" rtl="0">
              <a:lnSpc>
                <a:spcPct val="90000"/>
              </a:lnSpc>
              <a:spcBef>
                <a:spcPts val="7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Plant and Animal Fibres</a:t>
            </a:r>
            <a:endParaRPr/>
          </a:p>
          <a:p>
            <a:pPr marL="171450" marR="0" lvl="0" indent="-171450" algn="l" rtl="0">
              <a:lnSpc>
                <a:spcPct val="90000"/>
              </a:lnSpc>
              <a:spcBef>
                <a:spcPts val="7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Down and Leather</a:t>
            </a:r>
            <a:endParaRPr/>
          </a:p>
          <a:p>
            <a:pPr marL="171450" marR="0" lvl="0" indent="-171450" algn="l" rtl="0">
              <a:lnSpc>
                <a:spcPct val="90000"/>
              </a:lnSpc>
              <a:spcBef>
                <a:spcPts val="7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Manmade Cellulosic and Synthetic Fibres</a:t>
            </a:r>
            <a:endParaRPr/>
          </a:p>
          <a:p>
            <a:pPr marL="171450" marR="0" lvl="0" indent="-171450" algn="l" rtl="0">
              <a:lnSpc>
                <a:spcPct val="90000"/>
              </a:lnSpc>
              <a:spcBef>
                <a:spcPts val="7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Environmental Impact</a:t>
            </a:r>
            <a:endParaRPr/>
          </a:p>
          <a:p>
            <a:pPr marL="171450" marR="0" lvl="0" indent="-171450" algn="l" rtl="0">
              <a:lnSpc>
                <a:spcPct val="90000"/>
              </a:lnSpc>
              <a:spcBef>
                <a:spcPts val="7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Sustainable Standards and Certifications</a:t>
            </a:r>
            <a:endParaRPr/>
          </a:p>
          <a:p>
            <a:pPr marL="171450" marR="0" lvl="0" indent="-171450" algn="l" rtl="0">
              <a:lnSpc>
                <a:spcPct val="90000"/>
              </a:lnSpc>
              <a:spcBef>
                <a:spcPts val="7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Alternative Resources and Processes</a:t>
            </a:r>
            <a:endParaRPr/>
          </a:p>
          <a:p>
            <a:pPr marL="171450" marR="0" lvl="0" indent="-19050" algn="l" rtl="0">
              <a:lnSpc>
                <a:spcPct val="90000"/>
              </a:lnSpc>
              <a:spcBef>
                <a:spcPts val="750"/>
              </a:spcBef>
              <a:spcAft>
                <a:spcPts val="0"/>
              </a:spcAft>
              <a:buClr>
                <a:schemeClr val="dk1"/>
              </a:buClr>
              <a:buSzPts val="2400"/>
              <a:buFont typeface="Arial"/>
              <a:buNone/>
            </a:pPr>
            <a:endParaRPr sz="2400" b="0" i="0" u="none">
              <a:solidFill>
                <a:schemeClr val="dk1"/>
              </a:solidFill>
              <a:latin typeface="Calibri"/>
              <a:ea typeface="Calibri"/>
              <a:cs typeface="Calibri"/>
              <a:sym typeface="Calibri"/>
            </a:endParaRPr>
          </a:p>
        </p:txBody>
      </p:sp>
      <p:sp>
        <p:nvSpPr>
          <p:cNvPr id="269" name="Google Shape;269;p26"/>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270" name="Google Shape;270;p26"/>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3"/>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Wool Production</a:t>
            </a:r>
            <a:endParaRPr/>
          </a:p>
        </p:txBody>
      </p:sp>
      <p:sp>
        <p:nvSpPr>
          <p:cNvPr id="590" name="Google Shape;590;p53"/>
          <p:cNvSpPr txBox="1">
            <a:spLocks noGrp="1"/>
          </p:cNvSpPr>
          <p:nvPr>
            <p:ph type="body" idx="1"/>
          </p:nvPr>
        </p:nvSpPr>
        <p:spPr>
          <a:xfrm>
            <a:off x="628650" y="1370012"/>
            <a:ext cx="6103937"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Wool is produced in about 100 countries worldwide. The leading producing countries are Australia, China, New Zealand and Turkey. Further countries are South Africa, Uruguay, Argentina (Textile Exchange, 2022a, p. 39).</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Recycled wool has a long tradition. With an estimated production volume of around 70,000 tonnes, the market share of recycled wool is estimated at around 6% of the total wool market.</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Italian district of Prato is a major producer of recycled wool, where approximately 22,000 tonnes of wool are recycled every year. (Textile Exchange, 2022a, p. 50).</a:t>
            </a:r>
            <a:endParaRPr/>
          </a:p>
          <a:p>
            <a:pPr marL="171450" marR="0" lvl="0" indent="-57150" algn="l" rtl="0">
              <a:lnSpc>
                <a:spcPct val="90000"/>
              </a:lnSpc>
              <a:spcBef>
                <a:spcPts val="700"/>
              </a:spcBef>
              <a:spcAft>
                <a:spcPts val="0"/>
              </a:spcAft>
              <a:buClr>
                <a:schemeClr val="dk1"/>
              </a:buClr>
              <a:buSzPts val="1800"/>
              <a:buFont typeface="Arial"/>
              <a:buNone/>
            </a:pPr>
            <a:endParaRPr sz="1800" b="0" i="0" u="none">
              <a:solidFill>
                <a:schemeClr val="dk1"/>
              </a:solidFill>
              <a:latin typeface="Calibri"/>
              <a:ea typeface="Calibri"/>
              <a:cs typeface="Calibri"/>
              <a:sym typeface="Calibri"/>
            </a:endParaRPr>
          </a:p>
          <a:p>
            <a:pPr marL="171450" marR="0" lvl="0" indent="-57150" algn="l" rtl="0">
              <a:lnSpc>
                <a:spcPct val="90000"/>
              </a:lnSpc>
              <a:spcBef>
                <a:spcPts val="750"/>
              </a:spcBef>
              <a:spcAft>
                <a:spcPts val="0"/>
              </a:spcAft>
              <a:buClr>
                <a:schemeClr val="dk1"/>
              </a:buClr>
              <a:buSzPts val="1800"/>
              <a:buFont typeface="Arial"/>
              <a:buNone/>
            </a:pPr>
            <a:endParaRPr sz="1800" b="0" i="0" u="none">
              <a:solidFill>
                <a:schemeClr val="dk1"/>
              </a:solidFill>
              <a:latin typeface="Calibri"/>
              <a:ea typeface="Calibri"/>
              <a:cs typeface="Calibri"/>
              <a:sym typeface="Calibri"/>
            </a:endParaRPr>
          </a:p>
        </p:txBody>
      </p:sp>
      <p:sp>
        <p:nvSpPr>
          <p:cNvPr id="591" name="Google Shape;591;p53"/>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592" name="Google Shape;592;p53"/>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30</a:t>
            </a:fld>
            <a:endParaRPr/>
          </a:p>
        </p:txBody>
      </p:sp>
      <p:pic>
        <p:nvPicPr>
          <p:cNvPr id="593" name="Google Shape;593;p53"/>
          <p:cNvPicPr preferRelativeResize="0"/>
          <p:nvPr/>
        </p:nvPicPr>
        <p:blipFill rotWithShape="1">
          <a:blip r:embed="rId3">
            <a:alphaModFix/>
          </a:blip>
          <a:srcRect/>
          <a:stretch/>
        </p:blipFill>
        <p:spPr>
          <a:xfrm>
            <a:off x="5384800" y="1358900"/>
            <a:ext cx="4422775" cy="2870200"/>
          </a:xfrm>
          <a:prstGeom prst="rect">
            <a:avLst/>
          </a:prstGeom>
          <a:noFill/>
          <a:ln>
            <a:noFill/>
          </a:ln>
        </p:spPr>
      </p:pic>
      <p:sp>
        <p:nvSpPr>
          <p:cNvPr id="594" name="Google Shape;594;p53"/>
          <p:cNvSpPr txBox="1"/>
          <p:nvPr/>
        </p:nvSpPr>
        <p:spPr>
          <a:xfrm>
            <a:off x="5903912" y="4264025"/>
            <a:ext cx="3240087"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CC BY-SA Grundmeier </a:t>
            </a:r>
            <a:endParaRPr/>
          </a:p>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Source: Textile Exchange, 2022a, p. 39</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54"/>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Ban of Mulesing</a:t>
            </a:r>
            <a:endParaRPr/>
          </a:p>
        </p:txBody>
      </p:sp>
      <p:sp>
        <p:nvSpPr>
          <p:cNvPr id="601" name="Google Shape;601;p54"/>
          <p:cNvSpPr txBox="1">
            <a:spLocks noGrp="1"/>
          </p:cNvSpPr>
          <p:nvPr>
            <p:ph type="body" idx="1"/>
          </p:nvPr>
        </p:nvSpPr>
        <p:spPr>
          <a:xfrm>
            <a:off x="628650" y="1370012"/>
            <a:ext cx="5888037"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Mulesing means the removal of wool-bearing strips</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of skin from between the hind legs of sheep – the </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so-called the “breech” area – to avoid problems of </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fly strike. This practice, which is very painful for the animals, remains a key issue of wool production.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With the ban of mulesing in New Zealand in 2018,</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Australia is the only country where mulesing is still practiced.</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Regarding Australia’s high market share of the global clean wool market, the “risk of sourcing wool produced with mulesing practices remains high if no traceability system is in place to ensure that the wool is mulesing-free” (Textile Exchange, 2022a, p. 40).</a:t>
            </a:r>
            <a:endParaRPr/>
          </a:p>
          <a:p>
            <a:pPr marL="171450" marR="0" lvl="0" indent="-57150" algn="l" rtl="0">
              <a:lnSpc>
                <a:spcPct val="90000"/>
              </a:lnSpc>
              <a:spcBef>
                <a:spcPts val="750"/>
              </a:spcBef>
              <a:spcAft>
                <a:spcPts val="0"/>
              </a:spcAft>
              <a:buClr>
                <a:schemeClr val="dk1"/>
              </a:buClr>
              <a:buSzPts val="1800"/>
              <a:buFont typeface="Arial"/>
              <a:buNone/>
            </a:pPr>
            <a:endParaRPr sz="1800" b="0" i="0" u="none">
              <a:solidFill>
                <a:schemeClr val="dk1"/>
              </a:solidFill>
              <a:latin typeface="Calibri"/>
              <a:ea typeface="Calibri"/>
              <a:cs typeface="Calibri"/>
              <a:sym typeface="Calibri"/>
            </a:endParaRPr>
          </a:p>
        </p:txBody>
      </p:sp>
      <p:sp>
        <p:nvSpPr>
          <p:cNvPr id="602" name="Google Shape;602;p54"/>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603" name="Google Shape;603;p54"/>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31</a:t>
            </a:fld>
            <a:endParaRPr/>
          </a:p>
        </p:txBody>
      </p:sp>
      <p:pic>
        <p:nvPicPr>
          <p:cNvPr id="604" name="Google Shape;604;p54" descr="Ein Bild, das Schaf, Gras, Säugetier, draußen enthält.&#10;&#10;Automatisch generierte Beschreibung"/>
          <p:cNvPicPr preferRelativeResize="0"/>
          <p:nvPr/>
        </p:nvPicPr>
        <p:blipFill rotWithShape="1">
          <a:blip r:embed="rId3">
            <a:alphaModFix/>
          </a:blip>
          <a:srcRect/>
          <a:stretch/>
        </p:blipFill>
        <p:spPr>
          <a:xfrm>
            <a:off x="5938837" y="1409700"/>
            <a:ext cx="3170237" cy="2176462"/>
          </a:xfrm>
          <a:prstGeom prst="rect">
            <a:avLst/>
          </a:prstGeom>
          <a:noFill/>
          <a:ln>
            <a:noFill/>
          </a:ln>
        </p:spPr>
      </p:pic>
      <p:sp>
        <p:nvSpPr>
          <p:cNvPr id="605" name="Google Shape;605;p54"/>
          <p:cNvSpPr txBox="1"/>
          <p:nvPr/>
        </p:nvSpPr>
        <p:spPr>
          <a:xfrm>
            <a:off x="6962775" y="3652837"/>
            <a:ext cx="1655762"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Merinos, CC0 1.0</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55"/>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Responsible Wool Standard (RWS)</a:t>
            </a:r>
            <a:endParaRPr/>
          </a:p>
        </p:txBody>
      </p:sp>
      <p:sp>
        <p:nvSpPr>
          <p:cNvPr id="612" name="Google Shape;612;p55"/>
          <p:cNvSpPr txBox="1">
            <a:spLocks noGrp="1"/>
          </p:cNvSpPr>
          <p:nvPr>
            <p:ph type="body" idx="1"/>
          </p:nvPr>
        </p:nvSpPr>
        <p:spPr>
          <a:xfrm>
            <a:off x="628650" y="1370012"/>
            <a:ext cx="6615112"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The Responsible Wool Standard (RWS), which has been in place since 2016, certifies the gentle extraction of wool.</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The living and shearing conditions of the sheep are assessed particularly strictly. Mulesing or other cruel practices are prohibited.</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The scope of RWS covers the entire value chain from farms to wool producers and garment factories. </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The inspection and certification of the sites is carried out</a:t>
            </a:r>
            <a:br>
              <a:rPr lang="en-US" sz="2100" b="0" i="0" u="none">
                <a:solidFill>
                  <a:schemeClr val="dk1"/>
                </a:solidFill>
                <a:latin typeface="Calibri"/>
                <a:ea typeface="Calibri"/>
                <a:cs typeface="Calibri"/>
                <a:sym typeface="Calibri"/>
              </a:rPr>
            </a:br>
            <a:r>
              <a:rPr lang="en-US" sz="2100" b="0" i="0" u="none">
                <a:solidFill>
                  <a:schemeClr val="dk1"/>
                </a:solidFill>
                <a:latin typeface="Calibri"/>
                <a:ea typeface="Calibri"/>
                <a:cs typeface="Calibri"/>
                <a:sym typeface="Calibri"/>
              </a:rPr>
              <a:t>through annual auditing. (Textile Exchange, 2021).</a:t>
            </a:r>
            <a:endParaRPr/>
          </a:p>
        </p:txBody>
      </p:sp>
      <p:sp>
        <p:nvSpPr>
          <p:cNvPr id="613" name="Google Shape;613;p55"/>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614" name="Google Shape;614;p55"/>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32</a:t>
            </a:fld>
            <a:endParaRPr/>
          </a:p>
        </p:txBody>
      </p:sp>
      <p:sp>
        <p:nvSpPr>
          <p:cNvPr id="615" name="Google Shape;615;p55"/>
          <p:cNvSpPr txBox="1"/>
          <p:nvPr/>
        </p:nvSpPr>
        <p:spPr>
          <a:xfrm>
            <a:off x="7061200" y="4233862"/>
            <a:ext cx="2112962"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 Textile Exchange</a:t>
            </a:r>
            <a:endParaRPr/>
          </a:p>
        </p:txBody>
      </p:sp>
      <p:pic>
        <p:nvPicPr>
          <p:cNvPr id="616" name="Google Shape;616;p55"/>
          <p:cNvPicPr preferRelativeResize="0"/>
          <p:nvPr/>
        </p:nvPicPr>
        <p:blipFill rotWithShape="1">
          <a:blip r:embed="rId3">
            <a:alphaModFix/>
          </a:blip>
          <a:srcRect/>
          <a:stretch/>
        </p:blipFill>
        <p:spPr>
          <a:xfrm>
            <a:off x="6948487" y="1916112"/>
            <a:ext cx="2095500" cy="2171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56"/>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Process Chain for RWS</a:t>
            </a:r>
            <a:endParaRPr/>
          </a:p>
        </p:txBody>
      </p:sp>
      <p:pic>
        <p:nvPicPr>
          <p:cNvPr id="623" name="Google Shape;623;p56"/>
          <p:cNvPicPr preferRelativeResize="0">
            <a:picLocks noGrp="1"/>
          </p:cNvPicPr>
          <p:nvPr>
            <p:ph type="body" idx="1"/>
          </p:nvPr>
        </p:nvPicPr>
        <p:blipFill rotWithShape="1">
          <a:blip r:embed="rId3">
            <a:alphaModFix/>
          </a:blip>
          <a:srcRect/>
          <a:stretch/>
        </p:blipFill>
        <p:spPr>
          <a:xfrm>
            <a:off x="866775" y="1203325"/>
            <a:ext cx="7410450" cy="3228975"/>
          </a:xfrm>
          <a:prstGeom prst="rect">
            <a:avLst/>
          </a:prstGeom>
          <a:noFill/>
          <a:ln>
            <a:noFill/>
          </a:ln>
        </p:spPr>
      </p:pic>
      <p:sp>
        <p:nvSpPr>
          <p:cNvPr id="624" name="Google Shape;624;p56"/>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625" name="Google Shape;625;p56"/>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33</a:t>
            </a:fld>
            <a:endParaRPr/>
          </a:p>
        </p:txBody>
      </p:sp>
      <p:sp>
        <p:nvSpPr>
          <p:cNvPr id="626" name="Google Shape;626;p56"/>
          <p:cNvSpPr txBox="1"/>
          <p:nvPr/>
        </p:nvSpPr>
        <p:spPr>
          <a:xfrm>
            <a:off x="866775" y="4227512"/>
            <a:ext cx="7648575"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The certification is performed by a third-part organisation.</a:t>
            </a:r>
            <a:br>
              <a:rPr lang="en-US" sz="1400" b="0" i="0" u="none">
                <a:solidFill>
                  <a:schemeClr val="dk1"/>
                </a:solidFill>
                <a:latin typeface="Verdana"/>
                <a:ea typeface="Verdana"/>
                <a:cs typeface="Verdana"/>
                <a:sym typeface="Verdana"/>
              </a:rPr>
            </a:br>
            <a:r>
              <a:rPr lang="en-US" sz="1400" b="0" i="0" u="none">
                <a:solidFill>
                  <a:schemeClr val="dk1"/>
                </a:solidFill>
                <a:latin typeface="Verdana"/>
                <a:ea typeface="Verdana"/>
                <a:cs typeface="Verdana"/>
                <a:sym typeface="Verdana"/>
              </a:rPr>
              <a:t>© Textile Exchange, 2021, p. 11</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57"/>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Sustainable Animal Fibre Standards</a:t>
            </a:r>
            <a:endParaRPr/>
          </a:p>
        </p:txBody>
      </p:sp>
      <p:sp>
        <p:nvSpPr>
          <p:cNvPr id="633" name="Google Shape;633;p57"/>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RWS market share is about 2.6% - together with other certifications it is about 3 % - of the greasy wool production. The largest share of RWS-certified wool comes from merino sheep. (Textile Exchange, 2022a, p. 37-38).</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With the release of RWS 2.0, the supply chain certification for RWS, the Responsible Mohair Standard (RMS) and the Responsible Alpaca Standard (RAS) were combined in the Responsible Animal Fiber Standards (RAF).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Silk programs include organic standards such as the Indian National Programme for Organic Production (NPOP), the Organic Content Standard (OCS) and the Global Organic Textile Standard (GOTS). (Textile Exchange, 2020).</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aim of these standards is to ensure that the potential for high animal welfare for animals raised in extensive grazing and free ranging farming systems is realised.</a:t>
            </a:r>
            <a:endParaRPr/>
          </a:p>
        </p:txBody>
      </p:sp>
      <p:sp>
        <p:nvSpPr>
          <p:cNvPr id="634" name="Google Shape;634;p57"/>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635" name="Google Shape;635;p57"/>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58"/>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Wool from Controlled Organic Animal Husbandry</a:t>
            </a:r>
            <a:endParaRPr/>
          </a:p>
        </p:txBody>
      </p:sp>
      <p:sp>
        <p:nvSpPr>
          <p:cNvPr id="642" name="Google Shape;642;p58"/>
          <p:cNvSpPr txBox="1">
            <a:spLocks noGrp="1"/>
          </p:cNvSpPr>
          <p:nvPr>
            <p:ph type="body" idx="1"/>
          </p:nvPr>
        </p:nvSpPr>
        <p:spPr>
          <a:xfrm>
            <a:off x="628650" y="1276350"/>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According to the guidelines of organic farming, wool and animal hair can come from organic or controlled organic animal husbandry in accordance with the guidelines of IFOAM Organics Europe (n.d.) or the EC Organic Regulation (EC No 834/2007). </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No use of pesticides and ban on fattening aids.</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The animals reproduce naturally and any intervention on the animal, such as tail docking or mulesing, is prohibited.</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The use of pharmaceuticals for the animals is strongly decimated.</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Genetically modified feed and animal meals are prohibited.</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Grazing on meadows treated with artificial fertiliser is prohibited.</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The guiding principle in organic agriculture is a closed farm cycle. State-approved, independent inspection bodies annually inspect organic producers and processors for compliance with strict production and processing guidelines.</a:t>
            </a:r>
            <a:endParaRPr/>
          </a:p>
        </p:txBody>
      </p:sp>
      <p:sp>
        <p:nvSpPr>
          <p:cNvPr id="643" name="Google Shape;643;p58"/>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644" name="Google Shape;644;p58"/>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59"/>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Recycled Leather and Leather Alternatives</a:t>
            </a:r>
            <a:endParaRPr/>
          </a:p>
        </p:txBody>
      </p:sp>
      <p:sp>
        <p:nvSpPr>
          <p:cNvPr id="651" name="Google Shape;651;p59"/>
          <p:cNvSpPr txBox="1">
            <a:spLocks noGrp="1"/>
          </p:cNvSpPr>
          <p:nvPr>
            <p:ph type="body" idx="1"/>
          </p:nvPr>
        </p:nvSpPr>
        <p:spPr>
          <a:xfrm>
            <a:off x="628650" y="1370012"/>
            <a:ext cx="5743575"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Leather production in the form of animal hides from slaughter cattle such as sheep, goats and cattle amounts to approximately 12.5 million tonnes in 2021 (Textile Exchange, 2022a, p. 5).</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Around 800 thousand tonnes of leather waste are generated annually (Textile Exchange, 2022a, p. 58). To produce 150 kg of leather from 1000 kg of rawhide, 75 kg of tanning waste, 9 kg of finishing waste and up to 110 kg of cutting waste are produced and can be used for recycled leather fibres (European Outdoor Group (2019, p. 17). </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Most of the recycled leather is made from production waste and processed into bonded leather. It is either made from recycled leather fibres and binders or it is made into artificial leather by applying recycled leather fibres to the surface of a synthetic material.</a:t>
            </a:r>
            <a:endParaRPr/>
          </a:p>
        </p:txBody>
      </p:sp>
      <p:sp>
        <p:nvSpPr>
          <p:cNvPr id="652" name="Google Shape;652;p59"/>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653" name="Google Shape;653;p59"/>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36</a:t>
            </a:fld>
            <a:endParaRPr/>
          </a:p>
        </p:txBody>
      </p:sp>
      <p:sp>
        <p:nvSpPr>
          <p:cNvPr id="654" name="Google Shape;654;p59"/>
          <p:cNvSpPr txBox="1"/>
          <p:nvPr/>
        </p:nvSpPr>
        <p:spPr>
          <a:xfrm>
            <a:off x="6569075" y="4208462"/>
            <a:ext cx="2179637"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CC BY-SA Grundmeier</a:t>
            </a:r>
            <a:endParaRPr/>
          </a:p>
        </p:txBody>
      </p:sp>
      <p:pic>
        <p:nvPicPr>
          <p:cNvPr id="655" name="Google Shape;655;p59"/>
          <p:cNvPicPr preferRelativeResize="0"/>
          <p:nvPr/>
        </p:nvPicPr>
        <p:blipFill rotWithShape="1">
          <a:blip r:embed="rId3">
            <a:alphaModFix/>
          </a:blip>
          <a:srcRect/>
          <a:stretch/>
        </p:blipFill>
        <p:spPr>
          <a:xfrm rot="5400000">
            <a:off x="6113229" y="1588163"/>
            <a:ext cx="2994091" cy="224556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60"/>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Pineapple Leaves for Vegan Leather</a:t>
            </a:r>
            <a:endParaRPr/>
          </a:p>
        </p:txBody>
      </p:sp>
      <p:sp>
        <p:nvSpPr>
          <p:cNvPr id="662" name="Google Shape;662;p60"/>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The use of crop residues, such as rice straw, pineapple leaves, banana tree trunks and sugar cane bark, is an emerging field (Textile Exchange, 2022a, p. 28).</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The raw material that forms the base of Piñatex® is a by-product of the pineapple harvest.</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Dr. Carmen Hijos, a leather goods expert, </a:t>
            </a:r>
            <a:br>
              <a:rPr lang="en-US" sz="2100" b="0" i="0" u="none">
                <a:solidFill>
                  <a:schemeClr val="dk1"/>
                </a:solidFill>
                <a:latin typeface="Calibri"/>
                <a:ea typeface="Calibri"/>
                <a:cs typeface="Calibri"/>
                <a:sym typeface="Calibri"/>
              </a:rPr>
            </a:br>
            <a:r>
              <a:rPr lang="en-US" sz="2100" b="0" i="0" u="none">
                <a:solidFill>
                  <a:schemeClr val="dk1"/>
                </a:solidFill>
                <a:latin typeface="Calibri"/>
                <a:ea typeface="Calibri"/>
                <a:cs typeface="Calibri"/>
                <a:sym typeface="Calibri"/>
              </a:rPr>
              <a:t>is the founder of Ananas Anam, the makers of</a:t>
            </a:r>
            <a:br>
              <a:rPr lang="en-US" sz="2100" b="0" i="0" u="none">
                <a:solidFill>
                  <a:schemeClr val="dk1"/>
                </a:solidFill>
                <a:latin typeface="Calibri"/>
                <a:ea typeface="Calibri"/>
                <a:cs typeface="Calibri"/>
                <a:sym typeface="Calibri"/>
              </a:rPr>
            </a:br>
            <a:r>
              <a:rPr lang="en-US" sz="2100" b="0" i="0" u="none">
                <a:solidFill>
                  <a:schemeClr val="dk1"/>
                </a:solidFill>
                <a:latin typeface="Calibri"/>
                <a:ea typeface="Calibri"/>
                <a:cs typeface="Calibri"/>
                <a:sym typeface="Calibri"/>
              </a:rPr>
              <a:t>Piñatex®, a vegan leather made from waste</a:t>
            </a:r>
            <a:br>
              <a:rPr lang="en-US" sz="2100" b="0" i="0" u="none">
                <a:solidFill>
                  <a:schemeClr val="dk1"/>
                </a:solidFill>
                <a:latin typeface="Calibri"/>
                <a:ea typeface="Calibri"/>
                <a:cs typeface="Calibri"/>
                <a:sym typeface="Calibri"/>
              </a:rPr>
            </a:br>
            <a:r>
              <a:rPr lang="en-US" sz="2100" b="0" i="0" u="none">
                <a:solidFill>
                  <a:schemeClr val="dk1"/>
                </a:solidFill>
                <a:latin typeface="Calibri"/>
                <a:ea typeface="Calibri"/>
                <a:cs typeface="Calibri"/>
                <a:sym typeface="Calibri"/>
              </a:rPr>
              <a:t>pineapple leaf fibres. Their use creates an</a:t>
            </a:r>
            <a:br>
              <a:rPr lang="en-US" sz="2100" b="0" i="0" u="none">
                <a:solidFill>
                  <a:schemeClr val="dk1"/>
                </a:solidFill>
                <a:latin typeface="Calibri"/>
                <a:ea typeface="Calibri"/>
                <a:cs typeface="Calibri"/>
                <a:sym typeface="Calibri"/>
              </a:rPr>
            </a:br>
            <a:r>
              <a:rPr lang="en-US" sz="2100" b="0" i="0" u="none">
                <a:solidFill>
                  <a:schemeClr val="dk1"/>
                </a:solidFill>
                <a:latin typeface="Calibri"/>
                <a:ea typeface="Calibri"/>
                <a:cs typeface="Calibri"/>
                <a:sym typeface="Calibri"/>
              </a:rPr>
              <a:t>additional income for the farmers on the</a:t>
            </a:r>
            <a:br>
              <a:rPr lang="en-US" sz="2100" b="0" i="0" u="none">
                <a:solidFill>
                  <a:schemeClr val="dk1"/>
                </a:solidFill>
                <a:latin typeface="Calibri"/>
                <a:ea typeface="Calibri"/>
                <a:cs typeface="Calibri"/>
                <a:sym typeface="Calibri"/>
              </a:rPr>
            </a:br>
            <a:r>
              <a:rPr lang="en-US" sz="2100" b="0" i="0" u="none">
                <a:solidFill>
                  <a:schemeClr val="dk1"/>
                </a:solidFill>
                <a:latin typeface="Calibri"/>
                <a:ea typeface="Calibri"/>
                <a:cs typeface="Calibri"/>
                <a:sym typeface="Calibri"/>
              </a:rPr>
              <a:t>Philippines.</a:t>
            </a:r>
            <a:br>
              <a:rPr lang="en-US" sz="2100" b="0" i="0" u="none">
                <a:solidFill>
                  <a:schemeClr val="dk1"/>
                </a:solidFill>
                <a:latin typeface="Calibri"/>
                <a:ea typeface="Calibri"/>
                <a:cs typeface="Calibri"/>
                <a:sym typeface="Calibri"/>
              </a:rPr>
            </a:br>
            <a:endParaRPr/>
          </a:p>
          <a:p>
            <a:pPr marL="171450" marR="0" lvl="0" indent="-38100" algn="l" rtl="0">
              <a:lnSpc>
                <a:spcPct val="90000"/>
              </a:lnSpc>
              <a:spcBef>
                <a:spcPts val="750"/>
              </a:spcBef>
              <a:spcAft>
                <a:spcPts val="0"/>
              </a:spcAft>
              <a:buClr>
                <a:schemeClr val="dk1"/>
              </a:buClr>
              <a:buSzPts val="2100"/>
              <a:buFont typeface="Arial"/>
              <a:buNone/>
            </a:pPr>
            <a:endParaRPr sz="2100" b="0" i="0" u="none">
              <a:solidFill>
                <a:schemeClr val="dk1"/>
              </a:solidFill>
              <a:latin typeface="Calibri"/>
              <a:ea typeface="Calibri"/>
              <a:cs typeface="Calibri"/>
              <a:sym typeface="Calibri"/>
            </a:endParaRPr>
          </a:p>
        </p:txBody>
      </p:sp>
      <p:sp>
        <p:nvSpPr>
          <p:cNvPr id="663" name="Google Shape;663;p60"/>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664" name="Google Shape;664;p60"/>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37</a:t>
            </a:fld>
            <a:endParaRPr/>
          </a:p>
        </p:txBody>
      </p:sp>
      <p:pic>
        <p:nvPicPr>
          <p:cNvPr id="665" name="Google Shape;665;p60"/>
          <p:cNvPicPr preferRelativeResize="0"/>
          <p:nvPr/>
        </p:nvPicPr>
        <p:blipFill rotWithShape="1">
          <a:blip r:embed="rId3">
            <a:alphaModFix/>
          </a:blip>
          <a:srcRect/>
          <a:stretch/>
        </p:blipFill>
        <p:spPr>
          <a:xfrm>
            <a:off x="6061075" y="3032125"/>
            <a:ext cx="2471737" cy="1606550"/>
          </a:xfrm>
          <a:prstGeom prst="rect">
            <a:avLst/>
          </a:prstGeom>
          <a:noFill/>
          <a:ln>
            <a:noFill/>
          </a:ln>
        </p:spPr>
      </p:pic>
      <p:sp>
        <p:nvSpPr>
          <p:cNvPr id="666" name="Google Shape;666;p60"/>
          <p:cNvSpPr txBox="1"/>
          <p:nvPr/>
        </p:nvSpPr>
        <p:spPr>
          <a:xfrm rot="-5400000">
            <a:off x="7600156" y="3266281"/>
            <a:ext cx="2736850"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 Vegan Leather by Piñatex</a:t>
            </a:r>
            <a:r>
              <a:rPr lang="en-US" sz="1200" b="0" i="0" u="none" baseline="30000">
                <a:solidFill>
                  <a:schemeClr val="dk1"/>
                </a:solidFill>
                <a:latin typeface="Verdana"/>
                <a:ea typeface="Verdana"/>
                <a:cs typeface="Verdana"/>
                <a:sym typeface="Verdana"/>
              </a:rPr>
              <a: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61"/>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Animal Products in Fashion</a:t>
            </a:r>
            <a:endParaRPr/>
          </a:p>
        </p:txBody>
      </p:sp>
      <p:sp>
        <p:nvSpPr>
          <p:cNvPr id="673" name="Google Shape;673;p61"/>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Real fur trimmings are in fashion. They are not only found on hoods as wind protection, but also on hats, as accessories, etc. They mainly originate from the Chinese tanuki, but also fox and mink, rabbit and other fur animals. One third of the fur produced in China comes to Germany.</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According to the EU Textile Labelling Regulation, real fur must be labelled with “Contains non-textile parts of animal origin” on products that consist of at least 80% textile fibres (Europäische Union, 2011, L 272/2 (8)). The type of real fur does not have to be specified. Parts of animal origin can be e.g., down, fur, leather or horn.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Real fur can be recognised by the shine and the leather skin underneath the fur. In the case of a woven fur, you would recognise the fabric or knitted fabric by combing apart the pile.</a:t>
            </a:r>
            <a:endParaRPr/>
          </a:p>
          <a:p>
            <a:pPr marL="171450" marR="0" lvl="0" indent="-57150" algn="l" rtl="0">
              <a:lnSpc>
                <a:spcPct val="90000"/>
              </a:lnSpc>
              <a:spcBef>
                <a:spcPts val="750"/>
              </a:spcBef>
              <a:spcAft>
                <a:spcPts val="0"/>
              </a:spcAft>
              <a:buClr>
                <a:schemeClr val="dk1"/>
              </a:buClr>
              <a:buSzPts val="1800"/>
              <a:buFont typeface="Arial"/>
              <a:buNone/>
            </a:pPr>
            <a:endParaRPr sz="1800" b="0" i="0" u="none">
              <a:solidFill>
                <a:schemeClr val="dk1"/>
              </a:solidFill>
              <a:latin typeface="Calibri"/>
              <a:ea typeface="Calibri"/>
              <a:cs typeface="Calibri"/>
              <a:sym typeface="Calibri"/>
            </a:endParaRPr>
          </a:p>
        </p:txBody>
      </p:sp>
      <p:sp>
        <p:nvSpPr>
          <p:cNvPr id="674" name="Google Shape;674;p61"/>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675" name="Google Shape;675;p61"/>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38</a:t>
            </a:fld>
            <a:endParaRPr/>
          </a:p>
        </p:txBody>
      </p:sp>
      <p:pic>
        <p:nvPicPr>
          <p:cNvPr id="676" name="Google Shape;676;p61"/>
          <p:cNvPicPr preferRelativeResize="0"/>
          <p:nvPr/>
        </p:nvPicPr>
        <p:blipFill rotWithShape="1">
          <a:blip r:embed="rId3">
            <a:alphaModFix/>
          </a:blip>
          <a:srcRect/>
          <a:stretch/>
        </p:blipFill>
        <p:spPr>
          <a:xfrm>
            <a:off x="6032500" y="95250"/>
            <a:ext cx="1898650" cy="1106487"/>
          </a:xfrm>
          <a:prstGeom prst="rect">
            <a:avLst/>
          </a:prstGeom>
          <a:noFill/>
          <a:ln>
            <a:noFill/>
          </a:ln>
        </p:spPr>
      </p:pic>
      <p:sp>
        <p:nvSpPr>
          <p:cNvPr id="677" name="Google Shape;677;p61"/>
          <p:cNvSpPr txBox="1"/>
          <p:nvPr/>
        </p:nvSpPr>
        <p:spPr>
          <a:xfrm>
            <a:off x="3995737" y="4330700"/>
            <a:ext cx="3433762"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Photo: © Deutscher Tierschutzbund</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2"/>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Renouncing Fur in the Fashion Industry</a:t>
            </a:r>
            <a:endParaRPr/>
          </a:p>
        </p:txBody>
      </p:sp>
      <p:sp>
        <p:nvSpPr>
          <p:cNvPr id="684" name="Google Shape;684;p62"/>
          <p:cNvSpPr txBox="1">
            <a:spLocks noGrp="1"/>
          </p:cNvSpPr>
          <p:nvPr>
            <p:ph type="body" idx="1"/>
          </p:nvPr>
        </p:nvSpPr>
        <p:spPr>
          <a:xfrm>
            <a:off x="628650" y="1370012"/>
            <a:ext cx="6319837"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More and more fashion companies are renouncing the use of fur. They have been preceded by “vegetarian” designers such as Stella McCartney, who renounces the use of leather and fur in all her collections.</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In 2022, Latvia became the 15th EU member state to vote for a complete ban on fur farming (Michel, 2022).</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Woven fur or fake fur provide alternatives. These are fabrics with a high fibre pile of polyester or polyacrylic, which is introduced via fibre vents during fabric production.</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They can look deceptively real by being printed with patterns and the pile is sheared, thermoplastically formed over rollers and given an animal fur-like structure.</a:t>
            </a:r>
            <a:endParaRPr/>
          </a:p>
        </p:txBody>
      </p:sp>
      <p:sp>
        <p:nvSpPr>
          <p:cNvPr id="685" name="Google Shape;685;p62"/>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686" name="Google Shape;686;p62"/>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39</a:t>
            </a:fld>
            <a:endParaRPr/>
          </a:p>
        </p:txBody>
      </p:sp>
      <p:pic>
        <p:nvPicPr>
          <p:cNvPr id="687" name="Google Shape;687;p62" descr="Ein Bild, das drinnen, legend, gefüllt, schließen enthält.&#10;&#10;Automatisch generierte Beschreibung"/>
          <p:cNvPicPr preferRelativeResize="0"/>
          <p:nvPr/>
        </p:nvPicPr>
        <p:blipFill rotWithShape="1">
          <a:blip r:embed="rId3">
            <a:alphaModFix/>
          </a:blip>
          <a:srcRect/>
          <a:stretch/>
        </p:blipFill>
        <p:spPr>
          <a:xfrm rot="5400000">
            <a:off x="6482889" y="1717391"/>
            <a:ext cx="3000701" cy="2250526"/>
          </a:xfrm>
          <a:prstGeom prst="rect">
            <a:avLst/>
          </a:prstGeom>
          <a:noFill/>
          <a:ln>
            <a:noFill/>
          </a:ln>
        </p:spPr>
      </p:pic>
      <p:sp>
        <p:nvSpPr>
          <p:cNvPr id="688" name="Google Shape;688;p62"/>
          <p:cNvSpPr txBox="1"/>
          <p:nvPr/>
        </p:nvSpPr>
        <p:spPr>
          <a:xfrm>
            <a:off x="6948487" y="4311650"/>
            <a:ext cx="2193925"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Fake Fur</a:t>
            </a:r>
            <a:endParaRPr/>
          </a:p>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CC BY-SA-ND Grundmeier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7"/>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Classification of Fibres as Textile Raw Materials</a:t>
            </a:r>
            <a:endParaRPr/>
          </a:p>
        </p:txBody>
      </p:sp>
      <p:sp>
        <p:nvSpPr>
          <p:cNvPr id="277" name="Google Shape;277;p27"/>
          <p:cNvSpPr txBox="1">
            <a:spLocks noGrp="1"/>
          </p:cNvSpPr>
          <p:nvPr>
            <p:ph type="body" idx="1"/>
          </p:nvPr>
        </p:nvSpPr>
        <p:spPr>
          <a:xfrm>
            <a:off x="628650" y="1370012"/>
            <a:ext cx="4230687"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Based on their origin, textile raw materials are classified into two main categories: natural and manmade fibres.</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Natural fibres are provided by</a:t>
            </a:r>
            <a:br>
              <a:rPr lang="en-US" sz="2100" b="0" i="0" u="none">
                <a:solidFill>
                  <a:schemeClr val="dk1"/>
                </a:solidFill>
                <a:latin typeface="Calibri"/>
                <a:ea typeface="Calibri"/>
                <a:cs typeface="Calibri"/>
                <a:sym typeface="Calibri"/>
              </a:rPr>
            </a:br>
            <a:r>
              <a:rPr lang="en-US" sz="2100" b="0" i="0" u="none">
                <a:solidFill>
                  <a:schemeClr val="dk1"/>
                </a:solidFill>
                <a:latin typeface="Calibri"/>
                <a:ea typeface="Calibri"/>
                <a:cs typeface="Calibri"/>
                <a:sym typeface="Calibri"/>
              </a:rPr>
              <a:t>nature in ready-made form and</a:t>
            </a:r>
            <a:br>
              <a:rPr lang="en-US" sz="2100" b="0" i="0" u="none">
                <a:solidFill>
                  <a:schemeClr val="dk1"/>
                </a:solidFill>
                <a:latin typeface="Calibri"/>
                <a:ea typeface="Calibri"/>
                <a:cs typeface="Calibri"/>
                <a:sym typeface="Calibri"/>
              </a:rPr>
            </a:br>
            <a:r>
              <a:rPr lang="en-US" sz="2100" b="0" i="0" u="none">
                <a:solidFill>
                  <a:schemeClr val="dk1"/>
                </a:solidFill>
                <a:latin typeface="Calibri"/>
                <a:ea typeface="Calibri"/>
                <a:cs typeface="Calibri"/>
                <a:sym typeface="Calibri"/>
              </a:rPr>
              <a:t>need only to be extracted.</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Manmade fibres are generated by humans from raw materials which were not in fibre form previously. </a:t>
            </a:r>
            <a:endParaRPr/>
          </a:p>
          <a:p>
            <a:pPr marL="171450" marR="0" lvl="0" indent="-38100" algn="l" rtl="0">
              <a:lnSpc>
                <a:spcPct val="90000"/>
              </a:lnSpc>
              <a:spcBef>
                <a:spcPts val="750"/>
              </a:spcBef>
              <a:spcAft>
                <a:spcPts val="0"/>
              </a:spcAft>
              <a:buClr>
                <a:schemeClr val="dk1"/>
              </a:buClr>
              <a:buSzPts val="2100"/>
              <a:buFont typeface="Arial"/>
              <a:buNone/>
            </a:pPr>
            <a:endParaRPr sz="2100" b="0" i="0" u="none">
              <a:solidFill>
                <a:schemeClr val="dk1"/>
              </a:solidFill>
              <a:latin typeface="Calibri"/>
              <a:ea typeface="Calibri"/>
              <a:cs typeface="Calibri"/>
              <a:sym typeface="Calibri"/>
            </a:endParaRPr>
          </a:p>
        </p:txBody>
      </p:sp>
      <p:sp>
        <p:nvSpPr>
          <p:cNvPr id="278" name="Google Shape;278;p27"/>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279" name="Google Shape;279;p27"/>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4</a:t>
            </a:fld>
            <a:endParaRPr/>
          </a:p>
        </p:txBody>
      </p:sp>
      <p:pic>
        <p:nvPicPr>
          <p:cNvPr id="280" name="Google Shape;280;p27"/>
          <p:cNvPicPr preferRelativeResize="0"/>
          <p:nvPr/>
        </p:nvPicPr>
        <p:blipFill rotWithShape="1">
          <a:blip r:embed="rId3">
            <a:alphaModFix/>
          </a:blip>
          <a:srcRect/>
          <a:stretch/>
        </p:blipFill>
        <p:spPr>
          <a:xfrm>
            <a:off x="3822712" y="1176337"/>
            <a:ext cx="5321299" cy="3455987"/>
          </a:xfrm>
          <a:prstGeom prst="rect">
            <a:avLst/>
          </a:prstGeom>
          <a:noFill/>
          <a:ln>
            <a:noFill/>
          </a:ln>
        </p:spPr>
      </p:pic>
      <p:sp>
        <p:nvSpPr>
          <p:cNvPr id="281" name="Google Shape;281;p27"/>
          <p:cNvSpPr txBox="1"/>
          <p:nvPr/>
        </p:nvSpPr>
        <p:spPr>
          <a:xfrm>
            <a:off x="5364162" y="4421187"/>
            <a:ext cx="1944687" cy="27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CC BY-SA Grundmeier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694" name="Google Shape;694;p63"/>
          <p:cNvPicPr preferRelativeResize="0"/>
          <p:nvPr/>
        </p:nvPicPr>
        <p:blipFill rotWithShape="1">
          <a:blip r:embed="rId3">
            <a:alphaModFix/>
          </a:blip>
          <a:srcRect/>
          <a:stretch/>
        </p:blipFill>
        <p:spPr>
          <a:xfrm>
            <a:off x="5005387" y="1347787"/>
            <a:ext cx="4138612" cy="3106737"/>
          </a:xfrm>
          <a:prstGeom prst="rect">
            <a:avLst/>
          </a:prstGeom>
          <a:noFill/>
          <a:ln>
            <a:noFill/>
          </a:ln>
        </p:spPr>
      </p:pic>
      <p:sp>
        <p:nvSpPr>
          <p:cNvPr id="695" name="Google Shape;695;p63"/>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Down – Natural Heat Insulation</a:t>
            </a:r>
            <a:endParaRPr/>
          </a:p>
        </p:txBody>
      </p:sp>
      <p:sp>
        <p:nvSpPr>
          <p:cNvPr id="696" name="Google Shape;696;p63"/>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Down is made of thousands of very soft keratin fibres that grow radially outwards from a tiny centre. Unlike feathers, they have no keel in the middle.</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keratin fibres have countless small, branch-like fibres with almost invisible hooks. These ensure that the downs join together and tiny air chambers  are created.</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higher the down content, the lighter and warmer the product. However, a down content of 100% is practically impossible, as the supporting power of the feathers is needed.</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 maximum of 95% down is technologically possible. That means that with a mixing ratio of 95/5 - and a filling weight of 100 g - the product consists of 95 g down and 5 g feathers.</a:t>
            </a:r>
            <a:endParaRPr/>
          </a:p>
        </p:txBody>
      </p:sp>
      <p:sp>
        <p:nvSpPr>
          <p:cNvPr id="697" name="Google Shape;697;p63"/>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698" name="Google Shape;698;p63"/>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40</a:t>
            </a:fld>
            <a:endParaRPr/>
          </a:p>
        </p:txBody>
      </p:sp>
      <p:sp>
        <p:nvSpPr>
          <p:cNvPr id="699" name="Google Shape;699;p63"/>
          <p:cNvSpPr txBox="1"/>
          <p:nvPr/>
        </p:nvSpPr>
        <p:spPr>
          <a:xfrm>
            <a:off x="7308850" y="4443412"/>
            <a:ext cx="1835150"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CC BY-SA 4.0 Yoky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64"/>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Down Production</a:t>
            </a:r>
            <a:endParaRPr/>
          </a:p>
        </p:txBody>
      </p:sp>
      <p:sp>
        <p:nvSpPr>
          <p:cNvPr id="706" name="Google Shape;706;p64"/>
          <p:cNvSpPr txBox="1">
            <a:spLocks noGrp="1"/>
          </p:cNvSpPr>
          <p:nvPr>
            <p:ph type="body" idx="1"/>
          </p:nvPr>
        </p:nvSpPr>
        <p:spPr>
          <a:xfrm>
            <a:off x="628650" y="1370012"/>
            <a:ext cx="5815012"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global production of feathers and down was estimated by Textile Exchange (2022a, p. 32-33) to be around 570,000 tonnes in 2021, with 70% coming from China (Future Market Insights, 2021).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eider duck lives in the coastal regions of Iceland, Greenland and Canada. Eider down, the finest and at the same time the lightest down, is collected from their nests, no more than 20 g from one nest.</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Around 500,000 to 1 million downs are needed for 1 kg. Real eider down is only available in very limited quantities.</a:t>
            </a:r>
            <a:endParaRPr/>
          </a:p>
        </p:txBody>
      </p:sp>
      <p:sp>
        <p:nvSpPr>
          <p:cNvPr id="707" name="Google Shape;707;p64"/>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708" name="Google Shape;708;p64"/>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41</a:t>
            </a:fld>
            <a:endParaRPr/>
          </a:p>
        </p:txBody>
      </p:sp>
      <p:pic>
        <p:nvPicPr>
          <p:cNvPr id="709" name="Google Shape;709;p64" descr="http://www.diedaune.de/192001/Uploaded/WDPX%7CEideraduvet4.jpg"/>
          <p:cNvPicPr preferRelativeResize="0"/>
          <p:nvPr/>
        </p:nvPicPr>
        <p:blipFill rotWithShape="1">
          <a:blip r:embed="rId3">
            <a:alphaModFix/>
          </a:blip>
          <a:srcRect/>
          <a:stretch/>
        </p:blipFill>
        <p:spPr>
          <a:xfrm>
            <a:off x="6819900" y="1169987"/>
            <a:ext cx="2211387" cy="1473200"/>
          </a:xfrm>
          <a:prstGeom prst="rect">
            <a:avLst/>
          </a:prstGeom>
          <a:noFill/>
          <a:ln>
            <a:noFill/>
          </a:ln>
        </p:spPr>
      </p:pic>
      <p:sp>
        <p:nvSpPr>
          <p:cNvPr id="710" name="Google Shape;710;p64"/>
          <p:cNvSpPr txBox="1"/>
          <p:nvPr/>
        </p:nvSpPr>
        <p:spPr>
          <a:xfrm>
            <a:off x="6819900" y="2655887"/>
            <a:ext cx="2211387" cy="2762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CC BY-SA Fred.leviez </a:t>
            </a:r>
            <a:endParaRPr/>
          </a:p>
        </p:txBody>
      </p:sp>
      <p:pic>
        <p:nvPicPr>
          <p:cNvPr id="711" name="Google Shape;711;p64" descr="Ein Bild, das Natur enthält.&#10;&#10;Automatisch generierte Beschreibung"/>
          <p:cNvPicPr preferRelativeResize="0"/>
          <p:nvPr/>
        </p:nvPicPr>
        <p:blipFill rotWithShape="1">
          <a:blip r:embed="rId4">
            <a:alphaModFix/>
          </a:blip>
          <a:srcRect/>
          <a:stretch/>
        </p:blipFill>
        <p:spPr>
          <a:xfrm>
            <a:off x="6856412" y="2932112"/>
            <a:ext cx="2174875" cy="1630362"/>
          </a:xfrm>
          <a:prstGeom prst="rect">
            <a:avLst/>
          </a:prstGeom>
          <a:noFill/>
          <a:ln>
            <a:noFill/>
          </a:ln>
        </p:spPr>
      </p:pic>
      <p:sp>
        <p:nvSpPr>
          <p:cNvPr id="712" name="Google Shape;712;p64"/>
          <p:cNvSpPr txBox="1"/>
          <p:nvPr/>
        </p:nvSpPr>
        <p:spPr>
          <a:xfrm>
            <a:off x="6875462" y="4516437"/>
            <a:ext cx="2212975" cy="2762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CC BY-SA Grundmeier</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5"/>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Down Plucking </a:t>
            </a:r>
            <a:endParaRPr/>
          </a:p>
        </p:txBody>
      </p:sp>
      <p:sp>
        <p:nvSpPr>
          <p:cNvPr id="719" name="Google Shape;719;p65"/>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Most of the world’s down and feathers are obtained through slaughter plucking. The animals, ducks and geese, are slaughtered and then plucked, mostly by machine, before the meat is sent for further processing.</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Live plucking, unless it is moult plucking, is often painful </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for the animals and is criticised by animal welfare </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organisations. Therefore, more and more companies</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are speaking out against it.</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Live plucking is banned in Europe, but the loophole of</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plucking during moulting remains for the poultry industry.</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To avoid live plucking, the production chain is controlled.</a:t>
            </a:r>
            <a:endParaRPr/>
          </a:p>
        </p:txBody>
      </p:sp>
      <p:sp>
        <p:nvSpPr>
          <p:cNvPr id="720" name="Google Shape;720;p65"/>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721" name="Google Shape;721;p65"/>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42</a:t>
            </a:fld>
            <a:endParaRPr/>
          </a:p>
        </p:txBody>
      </p:sp>
      <p:pic>
        <p:nvPicPr>
          <p:cNvPr id="722" name="Google Shape;722;p65" descr="Ein Bild, das Gras, draußen, Vogel, Gans enthält.&#10;&#10;Automatisch generierte Beschreibung"/>
          <p:cNvPicPr preferRelativeResize="0"/>
          <p:nvPr/>
        </p:nvPicPr>
        <p:blipFill rotWithShape="1">
          <a:blip r:embed="rId3">
            <a:alphaModFix/>
          </a:blip>
          <a:srcRect/>
          <a:stretch/>
        </p:blipFill>
        <p:spPr>
          <a:xfrm>
            <a:off x="6228184" y="2283718"/>
            <a:ext cx="2658007" cy="1767575"/>
          </a:xfrm>
          <a:prstGeom prst="rect">
            <a:avLst/>
          </a:prstGeom>
          <a:noFill/>
          <a:ln>
            <a:noFill/>
          </a:ln>
        </p:spPr>
      </p:pic>
      <p:sp>
        <p:nvSpPr>
          <p:cNvPr id="723" name="Google Shape;723;p65"/>
          <p:cNvSpPr txBox="1"/>
          <p:nvPr/>
        </p:nvSpPr>
        <p:spPr>
          <a:xfrm>
            <a:off x="6372225" y="4011612"/>
            <a:ext cx="2447925" cy="2762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CC0 1.0 Unknown author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729" name="Google Shape;729;p66"/>
          <p:cNvPicPr preferRelativeResize="0"/>
          <p:nvPr/>
        </p:nvPicPr>
        <p:blipFill rotWithShape="1">
          <a:blip r:embed="rId3">
            <a:alphaModFix/>
          </a:blip>
          <a:srcRect/>
          <a:stretch/>
        </p:blipFill>
        <p:spPr>
          <a:xfrm>
            <a:off x="7442200" y="1203325"/>
            <a:ext cx="1584325" cy="1584325"/>
          </a:xfrm>
          <a:prstGeom prst="rect">
            <a:avLst/>
          </a:prstGeom>
          <a:noFill/>
          <a:ln>
            <a:noFill/>
          </a:ln>
        </p:spPr>
      </p:pic>
      <p:sp>
        <p:nvSpPr>
          <p:cNvPr id="730" name="Google Shape;730;p66"/>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Sustainable Down Standards (1)</a:t>
            </a:r>
            <a:endParaRPr/>
          </a:p>
        </p:txBody>
      </p:sp>
      <p:sp>
        <p:nvSpPr>
          <p:cNvPr id="731" name="Google Shape;731;p66"/>
          <p:cNvSpPr txBox="1">
            <a:spLocks noGrp="1"/>
          </p:cNvSpPr>
          <p:nvPr>
            <p:ph type="body" idx="1"/>
          </p:nvPr>
        </p:nvSpPr>
        <p:spPr>
          <a:xfrm>
            <a:off x="628650" y="1370012"/>
            <a:ext cx="6967537"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Animal welfare awareness has led to a successful rise in animal welfare standards such as the Responsible Down Standard (RDS) by Textile Exchange (n.d.), which has a market share of 3.2%, and the Downpass with a market share of 1.2% (Textile Exchange, 2022a, p. 32).</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RDS is an independent certification standard that can be applied to</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all suppliers involved in down production. It aims to ensure the welfare of animals from chick to finished product and to change the down processing industry as a whole.</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DOWNPASS (Traumpass e. V., n.d.) shall guarantee high quality and the certainty that down and feathers are ethically sourced and come from tightly controlled and traceable supply chains.</a:t>
            </a:r>
            <a:endParaRPr/>
          </a:p>
        </p:txBody>
      </p:sp>
      <p:sp>
        <p:nvSpPr>
          <p:cNvPr id="732" name="Google Shape;732;p66"/>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733" name="Google Shape;733;p66"/>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43</a:t>
            </a:fld>
            <a:endParaRPr/>
          </a:p>
        </p:txBody>
      </p:sp>
      <p:sp>
        <p:nvSpPr>
          <p:cNvPr id="734" name="Google Shape;734;p66"/>
          <p:cNvSpPr txBox="1"/>
          <p:nvPr/>
        </p:nvSpPr>
        <p:spPr>
          <a:xfrm>
            <a:off x="7450137" y="2787650"/>
            <a:ext cx="1719262"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 Textile Exchange </a:t>
            </a:r>
            <a:endParaRPr/>
          </a:p>
        </p:txBody>
      </p:sp>
      <p:pic>
        <p:nvPicPr>
          <p:cNvPr id="735" name="Google Shape;735;p66"/>
          <p:cNvPicPr preferRelativeResize="0"/>
          <p:nvPr/>
        </p:nvPicPr>
        <p:blipFill rotWithShape="1">
          <a:blip r:embed="rId4">
            <a:alphaModFix/>
          </a:blip>
          <a:srcRect/>
          <a:stretch/>
        </p:blipFill>
        <p:spPr>
          <a:xfrm>
            <a:off x="7546975" y="3003550"/>
            <a:ext cx="1390650" cy="1506537"/>
          </a:xfrm>
          <a:prstGeom prst="rect">
            <a:avLst/>
          </a:prstGeom>
          <a:noFill/>
          <a:ln>
            <a:noFill/>
          </a:ln>
        </p:spPr>
      </p:pic>
      <p:sp>
        <p:nvSpPr>
          <p:cNvPr id="736" name="Google Shape;736;p66"/>
          <p:cNvSpPr txBox="1"/>
          <p:nvPr/>
        </p:nvSpPr>
        <p:spPr>
          <a:xfrm>
            <a:off x="7523162" y="4491037"/>
            <a:ext cx="1719262" cy="27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 Traumpass e. V.</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pic>
        <p:nvPicPr>
          <p:cNvPr id="742" name="Google Shape;742;p67"/>
          <p:cNvPicPr preferRelativeResize="0"/>
          <p:nvPr/>
        </p:nvPicPr>
        <p:blipFill rotWithShape="1">
          <a:blip r:embed="rId3">
            <a:alphaModFix/>
          </a:blip>
          <a:srcRect/>
          <a:stretch/>
        </p:blipFill>
        <p:spPr>
          <a:xfrm>
            <a:off x="7275512" y="1924050"/>
            <a:ext cx="1868487" cy="1868487"/>
          </a:xfrm>
          <a:prstGeom prst="rect">
            <a:avLst/>
          </a:prstGeom>
          <a:noFill/>
          <a:ln>
            <a:noFill/>
          </a:ln>
        </p:spPr>
      </p:pic>
      <p:sp>
        <p:nvSpPr>
          <p:cNvPr id="743" name="Google Shape;743;p67"/>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Sustainable Down Standards (2)</a:t>
            </a:r>
            <a:endParaRPr/>
          </a:p>
        </p:txBody>
      </p:sp>
      <p:sp>
        <p:nvSpPr>
          <p:cNvPr id="744" name="Google Shape;744;p67"/>
          <p:cNvSpPr txBox="1">
            <a:spLocks noGrp="1"/>
          </p:cNvSpPr>
          <p:nvPr>
            <p:ph type="body" idx="1"/>
          </p:nvPr>
        </p:nvSpPr>
        <p:spPr>
          <a:xfrm>
            <a:off x="628650" y="1370012"/>
            <a:ext cx="71120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400"/>
              <a:buFont typeface="Arial"/>
              <a:buChar char="•"/>
            </a:pPr>
            <a:r>
              <a:rPr lang="en-US" sz="1400" b="0" i="0" u="none">
                <a:solidFill>
                  <a:schemeClr val="dk1"/>
                </a:solidFill>
                <a:latin typeface="Calibri"/>
                <a:ea typeface="Calibri"/>
                <a:cs typeface="Calibri"/>
                <a:sym typeface="Calibri"/>
              </a:rPr>
              <a:t>China is the largest producer of RDS certified down (Textile Exchange, 2022a, p. 32). In addition to external certifications, companies have introduced their own sustainable down standards.</a:t>
            </a:r>
            <a:endParaRPr/>
          </a:p>
          <a:p>
            <a:pPr marL="171450" marR="0" lvl="0" indent="-171450" algn="l" rtl="0">
              <a:lnSpc>
                <a:spcPct val="90000"/>
              </a:lnSpc>
              <a:spcBef>
                <a:spcPts val="700"/>
              </a:spcBef>
              <a:spcAft>
                <a:spcPts val="0"/>
              </a:spcAft>
              <a:buClr>
                <a:schemeClr val="dk1"/>
              </a:buClr>
              <a:buSzPts val="1400"/>
              <a:buFont typeface="Arial"/>
              <a:buChar char="•"/>
            </a:pPr>
            <a:r>
              <a:rPr lang="en-US" sz="1400" b="0" i="0" u="none">
                <a:solidFill>
                  <a:schemeClr val="dk1"/>
                </a:solidFill>
                <a:latin typeface="Calibri"/>
                <a:ea typeface="Calibri"/>
                <a:cs typeface="Calibri"/>
                <a:sym typeface="Calibri"/>
              </a:rPr>
              <a:t>Criteria are the traceability from the parent generation or the rearing of the chicks with regard to animal welfare.</a:t>
            </a:r>
            <a:endParaRPr/>
          </a:p>
          <a:p>
            <a:pPr marL="171450" marR="0" lvl="0" indent="-171450" algn="l" rtl="0">
              <a:lnSpc>
                <a:spcPct val="90000"/>
              </a:lnSpc>
              <a:spcBef>
                <a:spcPts val="700"/>
              </a:spcBef>
              <a:spcAft>
                <a:spcPts val="0"/>
              </a:spcAft>
              <a:buClr>
                <a:schemeClr val="dk1"/>
              </a:buClr>
              <a:buSzPts val="1400"/>
              <a:buFont typeface="Arial"/>
              <a:buChar char="•"/>
            </a:pPr>
            <a:r>
              <a:rPr lang="en-US" sz="1400" b="0" i="0" u="none">
                <a:solidFill>
                  <a:schemeClr val="dk1"/>
                </a:solidFill>
                <a:latin typeface="Calibri"/>
                <a:ea typeface="Calibri"/>
                <a:cs typeface="Calibri"/>
                <a:sym typeface="Calibri"/>
              </a:rPr>
              <a:t>Live plucking and force fed for foie gras production are prohibited. Controls along the entire supply chain ensure that these requirements are met by the suppliers. Only down that is purely a by-product of the food industry is used.</a:t>
            </a:r>
            <a:endParaRPr/>
          </a:p>
          <a:p>
            <a:pPr marL="171450" marR="0" lvl="0" indent="-171450" algn="l" rtl="0">
              <a:lnSpc>
                <a:spcPct val="90000"/>
              </a:lnSpc>
              <a:spcBef>
                <a:spcPts val="700"/>
              </a:spcBef>
              <a:spcAft>
                <a:spcPts val="0"/>
              </a:spcAft>
              <a:buClr>
                <a:schemeClr val="dk1"/>
              </a:buClr>
              <a:buSzPts val="1400"/>
              <a:buFont typeface="Arial"/>
              <a:buChar char="•"/>
            </a:pPr>
            <a:r>
              <a:rPr lang="en-US" sz="1400" b="0" i="0" u="none">
                <a:solidFill>
                  <a:schemeClr val="dk1"/>
                </a:solidFill>
                <a:latin typeface="Calibri"/>
                <a:ea typeface="Calibri"/>
                <a:cs typeface="Calibri"/>
                <a:sym typeface="Calibri"/>
              </a:rPr>
              <a:t>The Global Traceable Down Standard (Global TDS) was launched in 2015 by the US non-profit organisation NSF International as a result of a collaboration between the outdoor brand Patagonia, industry associations, animal welfare organisations and other NGOs. The certification is not only carried out at the product level but looks at the entire supply chain. (Henkel, n.d.; Patagonia, 2022).</a:t>
            </a:r>
            <a:endParaRPr/>
          </a:p>
          <a:p>
            <a:pPr marL="171450" marR="0" lvl="0" indent="-171450" algn="l" rtl="0">
              <a:lnSpc>
                <a:spcPct val="90000"/>
              </a:lnSpc>
              <a:spcBef>
                <a:spcPts val="700"/>
              </a:spcBef>
              <a:spcAft>
                <a:spcPts val="0"/>
              </a:spcAft>
              <a:buClr>
                <a:schemeClr val="dk1"/>
              </a:buClr>
              <a:buSzPts val="1400"/>
              <a:buFont typeface="Arial"/>
              <a:buChar char="•"/>
            </a:pPr>
            <a:r>
              <a:rPr lang="en-US" sz="1400" b="0" i="0" u="none">
                <a:solidFill>
                  <a:schemeClr val="dk1"/>
                </a:solidFill>
                <a:latin typeface="Calibri"/>
                <a:ea typeface="Calibri"/>
                <a:cs typeface="Calibri"/>
                <a:sym typeface="Calibri"/>
              </a:rPr>
              <a:t>Today, the Global TDS certifies that down in garments and other household and commercial products come from a responsible source that respects animal welfare and can be transparently traced (NSF International, n.d.). </a:t>
            </a:r>
            <a:endParaRPr/>
          </a:p>
        </p:txBody>
      </p:sp>
      <p:sp>
        <p:nvSpPr>
          <p:cNvPr id="745" name="Google Shape;745;p67"/>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746" name="Google Shape;746;p67"/>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44</a:t>
            </a:fld>
            <a:endParaRPr/>
          </a:p>
        </p:txBody>
      </p:sp>
      <p:sp>
        <p:nvSpPr>
          <p:cNvPr id="747" name="Google Shape;747;p67"/>
          <p:cNvSpPr txBox="1"/>
          <p:nvPr/>
        </p:nvSpPr>
        <p:spPr>
          <a:xfrm>
            <a:off x="7578725" y="3757612"/>
            <a:ext cx="1385887"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 MCL Global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68"/>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Sustainable Natural Fibre and Material Trends</a:t>
            </a:r>
            <a:endParaRPr/>
          </a:p>
        </p:txBody>
      </p:sp>
      <p:sp>
        <p:nvSpPr>
          <p:cNvPr id="754" name="Google Shape;754;p68"/>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Awareness of animal welfare has led to successful growth in the use of standards such as the </a:t>
            </a:r>
            <a:r>
              <a:rPr lang="en-US" sz="1800" b="0" i="1" u="none">
                <a:solidFill>
                  <a:schemeClr val="dk1"/>
                </a:solidFill>
                <a:latin typeface="Calibri"/>
                <a:ea typeface="Calibri"/>
                <a:cs typeface="Calibri"/>
                <a:sym typeface="Calibri"/>
              </a:rPr>
              <a:t>Responsible Animal Fiber Standards </a:t>
            </a:r>
            <a:r>
              <a:rPr lang="en-US" sz="1800" b="0" i="0" u="none">
                <a:solidFill>
                  <a:schemeClr val="dk1"/>
                </a:solidFill>
                <a:latin typeface="Calibri"/>
                <a:ea typeface="Calibri"/>
                <a:cs typeface="Calibri"/>
                <a:sym typeface="Calibri"/>
              </a:rPr>
              <a:t>(Textile Exchange, 2021).</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Until recently, the focus has been on the risks associated with leather processing (tanning, chemical use), but there is growing interest in animal welfare, deforestation, land use (and associated loss of biodiversity) and climate change.</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Textile Exchange (n.d.) has developed the Leather Impact Accelerator (LIA), which includes an incentivisation tool to enable companies to support farmers addressing deforestation and forest conversion, as well as animal welfare at all levels of cattle farming.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Other fibres and materials - ranging from hemp to natural rubber - are often not in the industry’s focus, despite significant sustainability potential and challenges.</a:t>
            </a:r>
            <a:endParaRPr/>
          </a:p>
        </p:txBody>
      </p:sp>
      <p:sp>
        <p:nvSpPr>
          <p:cNvPr id="755" name="Google Shape;755;p68"/>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756" name="Google Shape;756;p68"/>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69"/>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Vegan Fashion and Green Product Awards</a:t>
            </a:r>
            <a:endParaRPr/>
          </a:p>
        </p:txBody>
      </p:sp>
      <p:sp>
        <p:nvSpPr>
          <p:cNvPr id="763" name="Google Shape;763;p69"/>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The animal rights organisation PETA (People for the Ethical Treatment of Animals, n.d.) regularly presents the Vegan Fashion Award in Germany for “stylish, innovative, sustainable and vegan clothing”.</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Products made from alternative raw materials such as plant-based leather substitutes or from renewable domestic raw materials such as flax and hemp as well as from recycled raw materials are awarded.</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Other criteria include ecologically fair production and</a:t>
            </a:r>
            <a:br>
              <a:rPr lang="en-US" sz="2100" b="0" i="0" u="none">
                <a:solidFill>
                  <a:schemeClr val="dk1"/>
                </a:solidFill>
                <a:latin typeface="Calibri"/>
                <a:ea typeface="Calibri"/>
                <a:cs typeface="Calibri"/>
                <a:sym typeface="Calibri"/>
              </a:rPr>
            </a:br>
            <a:r>
              <a:rPr lang="en-US" sz="2100" b="0" i="0" u="none">
                <a:solidFill>
                  <a:schemeClr val="dk1"/>
                </a:solidFill>
                <a:latin typeface="Calibri"/>
                <a:ea typeface="Calibri"/>
                <a:cs typeface="Calibri"/>
                <a:sym typeface="Calibri"/>
              </a:rPr>
              <a:t>product design that is both fashionable and long-lasting.</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The Green Future Club (n.d.) also awards sustainable bio</a:t>
            </a:r>
            <a:br>
              <a:rPr lang="en-US" sz="2100" b="0" i="0" u="none">
                <a:solidFill>
                  <a:schemeClr val="dk1"/>
                </a:solidFill>
                <a:latin typeface="Calibri"/>
                <a:ea typeface="Calibri"/>
                <a:cs typeface="Calibri"/>
                <a:sym typeface="Calibri"/>
              </a:rPr>
            </a:br>
            <a:r>
              <a:rPr lang="en-US" sz="2100" b="0" i="0" u="none">
                <a:solidFill>
                  <a:schemeClr val="dk1"/>
                </a:solidFill>
                <a:latin typeface="Calibri"/>
                <a:ea typeface="Calibri"/>
                <a:cs typeface="Calibri"/>
                <a:sym typeface="Calibri"/>
              </a:rPr>
              <a:t>products.</a:t>
            </a:r>
            <a:endParaRPr/>
          </a:p>
        </p:txBody>
      </p:sp>
      <p:sp>
        <p:nvSpPr>
          <p:cNvPr id="764" name="Google Shape;764;p69"/>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765" name="Google Shape;765;p69"/>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46</a:t>
            </a:fld>
            <a:endParaRPr/>
          </a:p>
        </p:txBody>
      </p:sp>
      <p:pic>
        <p:nvPicPr>
          <p:cNvPr id="766" name="Google Shape;766;p69" descr="Ein Bild, das Text enthält.&#10;&#10;Automatisch generierte Beschreibung"/>
          <p:cNvPicPr preferRelativeResize="0"/>
          <p:nvPr/>
        </p:nvPicPr>
        <p:blipFill rotWithShape="1">
          <a:blip r:embed="rId3">
            <a:alphaModFix/>
          </a:blip>
          <a:srcRect/>
          <a:stretch/>
        </p:blipFill>
        <p:spPr>
          <a:xfrm>
            <a:off x="7123112" y="3292475"/>
            <a:ext cx="1481137" cy="987425"/>
          </a:xfrm>
          <a:prstGeom prst="rect">
            <a:avLst/>
          </a:prstGeom>
          <a:noFill/>
          <a:ln>
            <a:noFill/>
          </a:ln>
        </p:spPr>
      </p:pic>
      <p:sp>
        <p:nvSpPr>
          <p:cNvPr id="767" name="Google Shape;767;p69"/>
          <p:cNvSpPr txBox="1"/>
          <p:nvPr/>
        </p:nvSpPr>
        <p:spPr>
          <a:xfrm>
            <a:off x="7019925" y="4357687"/>
            <a:ext cx="2114550" cy="27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 PETA e.V. Deutschland</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70"/>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Classification of Chemical Fibres</a:t>
            </a:r>
            <a:endParaRPr/>
          </a:p>
        </p:txBody>
      </p:sp>
      <p:sp>
        <p:nvSpPr>
          <p:cNvPr id="774" name="Google Shape;774;p70"/>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775" name="Google Shape;775;p70"/>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47</a:t>
            </a:fld>
            <a:endParaRPr/>
          </a:p>
        </p:txBody>
      </p:sp>
      <p:sp>
        <p:nvSpPr>
          <p:cNvPr id="776" name="Google Shape;776;p70"/>
          <p:cNvSpPr txBox="1"/>
          <p:nvPr/>
        </p:nvSpPr>
        <p:spPr>
          <a:xfrm>
            <a:off x="395287" y="2327275"/>
            <a:ext cx="1285875" cy="368300"/>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777" name="Google Shape;777;p70"/>
          <p:cNvSpPr txBox="1"/>
          <p:nvPr/>
        </p:nvSpPr>
        <p:spPr>
          <a:xfrm>
            <a:off x="350837" y="2327275"/>
            <a:ext cx="1330325"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Calibri"/>
              <a:buNone/>
            </a:pPr>
            <a:r>
              <a:rPr lang="en-US" sz="1400" b="0" i="0" u="none">
                <a:solidFill>
                  <a:schemeClr val="lt1"/>
                </a:solidFill>
                <a:latin typeface="Calibri"/>
                <a:ea typeface="Calibri"/>
                <a:cs typeface="Calibri"/>
                <a:sym typeface="Calibri"/>
              </a:rPr>
              <a:t>Chemical Fibres</a:t>
            </a:r>
            <a:endParaRPr/>
          </a:p>
        </p:txBody>
      </p:sp>
      <p:cxnSp>
        <p:nvCxnSpPr>
          <p:cNvPr id="778" name="Google Shape;778;p70"/>
          <p:cNvCxnSpPr/>
          <p:nvPr/>
        </p:nvCxnSpPr>
        <p:spPr>
          <a:xfrm rot="-5400000">
            <a:off x="827900" y="1967575"/>
            <a:ext cx="547800" cy="171600"/>
          </a:xfrm>
          <a:prstGeom prst="bentConnector3">
            <a:avLst>
              <a:gd name="adj1" fmla="val 21322"/>
            </a:avLst>
          </a:prstGeom>
          <a:noFill/>
          <a:ln w="9525" cap="flat" cmpd="sng">
            <a:solidFill>
              <a:schemeClr val="accent1"/>
            </a:solidFill>
            <a:prstDash val="solid"/>
            <a:miter lim="800000"/>
            <a:headEnd type="none" w="med" len="med"/>
            <a:tailEnd type="none" w="med" len="med"/>
          </a:ln>
        </p:spPr>
      </p:cxnSp>
      <p:cxnSp>
        <p:nvCxnSpPr>
          <p:cNvPr id="779" name="Google Shape;779;p70"/>
          <p:cNvCxnSpPr/>
          <p:nvPr/>
        </p:nvCxnSpPr>
        <p:spPr>
          <a:xfrm rot="-5400000" flipH="1">
            <a:off x="888975" y="2844825"/>
            <a:ext cx="458700" cy="160200"/>
          </a:xfrm>
          <a:prstGeom prst="bentConnector3">
            <a:avLst>
              <a:gd name="adj1" fmla="val 23836"/>
            </a:avLst>
          </a:prstGeom>
          <a:noFill/>
          <a:ln w="9525" cap="flat" cmpd="sng">
            <a:solidFill>
              <a:schemeClr val="accent1"/>
            </a:solidFill>
            <a:prstDash val="solid"/>
            <a:miter lim="800000"/>
            <a:headEnd type="none" w="med" len="med"/>
            <a:tailEnd type="none" w="med" len="med"/>
          </a:ln>
        </p:spPr>
      </p:cxnSp>
      <p:sp>
        <p:nvSpPr>
          <p:cNvPr id="780" name="Google Shape;780;p70"/>
          <p:cNvSpPr txBox="1"/>
          <p:nvPr/>
        </p:nvSpPr>
        <p:spPr>
          <a:xfrm>
            <a:off x="1190625" y="1563687"/>
            <a:ext cx="1643062" cy="461962"/>
          </a:xfrm>
          <a:prstGeom prst="rect">
            <a:avLst/>
          </a:prstGeom>
          <a:gradFill>
            <a:gsLst>
              <a:gs pos="0">
                <a:srgbClr val="6083CB"/>
              </a:gs>
              <a:gs pos="50000">
                <a:srgbClr val="3E70CA"/>
              </a:gs>
              <a:gs pos="100000">
                <a:srgbClr val="2E61BA"/>
              </a:gs>
            </a:gsLst>
            <a:lin ang="5400000" scaled="0"/>
          </a:gradFill>
          <a:ln>
            <a:noFill/>
          </a:ln>
          <a:effectLst>
            <a:outerShdw blurRad="63500" dist="19050" dir="5400000">
              <a:srgbClr val="000000">
                <a:alpha val="62745"/>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Calibri"/>
              <a:buNone/>
            </a:pPr>
            <a:r>
              <a:rPr lang="en-US" sz="1200" b="0" i="0" u="none">
                <a:solidFill>
                  <a:srgbClr val="FFFFFF"/>
                </a:solidFill>
                <a:latin typeface="Calibri"/>
                <a:ea typeface="Calibri"/>
                <a:cs typeface="Calibri"/>
                <a:sym typeface="Calibri"/>
              </a:rPr>
              <a:t>Manmade fibres from natural polymeres</a:t>
            </a:r>
            <a:endParaRPr/>
          </a:p>
        </p:txBody>
      </p:sp>
      <p:sp>
        <p:nvSpPr>
          <p:cNvPr id="781" name="Google Shape;781;p70"/>
          <p:cNvSpPr txBox="1"/>
          <p:nvPr/>
        </p:nvSpPr>
        <p:spPr>
          <a:xfrm>
            <a:off x="1200150" y="2973387"/>
            <a:ext cx="1787525" cy="461962"/>
          </a:xfrm>
          <a:prstGeom prst="rect">
            <a:avLst/>
          </a:prstGeom>
          <a:gradFill>
            <a:gsLst>
              <a:gs pos="0">
                <a:srgbClr val="6083CB"/>
              </a:gs>
              <a:gs pos="50000">
                <a:srgbClr val="3E70CA"/>
              </a:gs>
              <a:gs pos="100000">
                <a:srgbClr val="2E61BA"/>
              </a:gs>
            </a:gsLst>
            <a:lin ang="5400000" scaled="0"/>
          </a:gradFill>
          <a:ln>
            <a:noFill/>
          </a:ln>
          <a:effectLst>
            <a:outerShdw blurRad="63500" dist="19050" dir="5400000">
              <a:srgbClr val="000000">
                <a:alpha val="62745"/>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Calibri"/>
              <a:buNone/>
            </a:pPr>
            <a:r>
              <a:rPr lang="en-US" sz="1200" b="0" i="0" u="none">
                <a:solidFill>
                  <a:srgbClr val="FFFFFF"/>
                </a:solidFill>
                <a:latin typeface="Calibri"/>
                <a:ea typeface="Calibri"/>
                <a:cs typeface="Calibri"/>
                <a:sym typeface="Calibri"/>
              </a:rPr>
              <a:t>Manmade fibres from synthetic polymeres</a:t>
            </a:r>
            <a:endParaRPr/>
          </a:p>
        </p:txBody>
      </p:sp>
      <p:cxnSp>
        <p:nvCxnSpPr>
          <p:cNvPr id="782" name="Google Shape;782;p70"/>
          <p:cNvCxnSpPr/>
          <p:nvPr/>
        </p:nvCxnSpPr>
        <p:spPr>
          <a:xfrm rot="10800000" flipH="1">
            <a:off x="2011362" y="1385787"/>
            <a:ext cx="330300" cy="177900"/>
          </a:xfrm>
          <a:prstGeom prst="bentConnector2">
            <a:avLst/>
          </a:prstGeom>
          <a:noFill/>
          <a:ln w="9525" cap="flat" cmpd="sng">
            <a:solidFill>
              <a:schemeClr val="accent1"/>
            </a:solidFill>
            <a:prstDash val="solid"/>
            <a:miter lim="800000"/>
            <a:headEnd type="none" w="med" len="med"/>
            <a:tailEnd type="none" w="med" len="med"/>
          </a:ln>
        </p:spPr>
      </p:cxnSp>
      <p:cxnSp>
        <p:nvCxnSpPr>
          <p:cNvPr id="783" name="Google Shape;783;p70"/>
          <p:cNvCxnSpPr/>
          <p:nvPr/>
        </p:nvCxnSpPr>
        <p:spPr>
          <a:xfrm rot="-5400000" flipH="1">
            <a:off x="1986762" y="2050250"/>
            <a:ext cx="379500" cy="330300"/>
          </a:xfrm>
          <a:prstGeom prst="bentConnector2">
            <a:avLst/>
          </a:prstGeom>
          <a:noFill/>
          <a:ln w="9525" cap="flat" cmpd="sng">
            <a:solidFill>
              <a:schemeClr val="accent1"/>
            </a:solidFill>
            <a:prstDash val="solid"/>
            <a:miter lim="800000"/>
            <a:headEnd type="none" w="med" len="med"/>
            <a:tailEnd type="none" w="med" len="med"/>
          </a:ln>
        </p:spPr>
      </p:cxnSp>
      <p:sp>
        <p:nvSpPr>
          <p:cNvPr id="784" name="Google Shape;784;p70"/>
          <p:cNvSpPr txBox="1"/>
          <p:nvPr/>
        </p:nvSpPr>
        <p:spPr>
          <a:xfrm>
            <a:off x="2301875" y="2247900"/>
            <a:ext cx="1014412" cy="276225"/>
          </a:xfrm>
          <a:prstGeom prst="rect">
            <a:avLst/>
          </a:prstGeom>
          <a:gradFill>
            <a:gsLst>
              <a:gs pos="0">
                <a:srgbClr val="F18C55"/>
              </a:gs>
              <a:gs pos="50000">
                <a:srgbClr val="F67B28"/>
              </a:gs>
              <a:gs pos="100000">
                <a:srgbClr val="E56B17"/>
              </a:gs>
            </a:gsLst>
            <a:lin ang="5400000" scaled="0"/>
          </a:gradFill>
          <a:ln>
            <a:noFill/>
          </a:ln>
          <a:effectLst>
            <a:outerShdw blurRad="63500" dist="19050" dir="5400000">
              <a:srgbClr val="000000">
                <a:alpha val="62745"/>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0" i="0" u="none">
                <a:solidFill>
                  <a:srgbClr val="FFFFFF"/>
                </a:solidFill>
                <a:latin typeface="Calibri"/>
                <a:ea typeface="Calibri"/>
                <a:cs typeface="Calibri"/>
                <a:sym typeface="Calibri"/>
              </a:rPr>
              <a:t>Animal origin</a:t>
            </a:r>
            <a:endParaRPr/>
          </a:p>
        </p:txBody>
      </p:sp>
      <p:sp>
        <p:nvSpPr>
          <p:cNvPr id="785" name="Google Shape;785;p70"/>
          <p:cNvSpPr txBox="1"/>
          <p:nvPr/>
        </p:nvSpPr>
        <p:spPr>
          <a:xfrm>
            <a:off x="2324100" y="1233487"/>
            <a:ext cx="976312" cy="277812"/>
          </a:xfrm>
          <a:prstGeom prst="rect">
            <a:avLst/>
          </a:prstGeom>
          <a:gradFill>
            <a:gsLst>
              <a:gs pos="0">
                <a:srgbClr val="81B861"/>
              </a:gs>
              <a:gs pos="50000">
                <a:srgbClr val="6FB242"/>
              </a:gs>
              <a:gs pos="100000">
                <a:srgbClr val="61A235"/>
              </a:gs>
            </a:gsLst>
            <a:lin ang="5400000" scaled="0"/>
          </a:gradFill>
          <a:ln>
            <a:noFill/>
          </a:ln>
          <a:effectLst>
            <a:outerShdw blurRad="63500" dist="19050" dir="5400000">
              <a:srgbClr val="000000">
                <a:alpha val="62745"/>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Calibri"/>
              <a:buNone/>
            </a:pPr>
            <a:r>
              <a:rPr lang="en-US" sz="1200" b="0" i="0" u="none">
                <a:solidFill>
                  <a:srgbClr val="FFFFFF"/>
                </a:solidFill>
                <a:latin typeface="Calibri"/>
                <a:ea typeface="Calibri"/>
                <a:cs typeface="Calibri"/>
                <a:sym typeface="Calibri"/>
              </a:rPr>
              <a:t>Plant origin</a:t>
            </a:r>
            <a:endParaRPr/>
          </a:p>
        </p:txBody>
      </p:sp>
      <p:cxnSp>
        <p:nvCxnSpPr>
          <p:cNvPr id="786" name="Google Shape;786;p70"/>
          <p:cNvCxnSpPr/>
          <p:nvPr/>
        </p:nvCxnSpPr>
        <p:spPr>
          <a:xfrm>
            <a:off x="3300412" y="1373187"/>
            <a:ext cx="5214937" cy="12700"/>
          </a:xfrm>
          <a:prstGeom prst="straightConnector1">
            <a:avLst/>
          </a:prstGeom>
          <a:noFill/>
          <a:ln w="9525" cap="flat" cmpd="sng">
            <a:solidFill>
              <a:srgbClr val="92D050"/>
            </a:solidFill>
            <a:prstDash val="solid"/>
            <a:miter lim="800000"/>
            <a:headEnd type="none" w="med" len="med"/>
            <a:tailEnd type="none" w="med" len="med"/>
          </a:ln>
        </p:spPr>
      </p:cxnSp>
      <p:sp>
        <p:nvSpPr>
          <p:cNvPr id="787" name="Google Shape;787;p70"/>
          <p:cNvSpPr txBox="1"/>
          <p:nvPr/>
        </p:nvSpPr>
        <p:spPr>
          <a:xfrm>
            <a:off x="4002087" y="2592387"/>
            <a:ext cx="1284287" cy="425450"/>
          </a:xfrm>
          <a:prstGeom prst="rect">
            <a:avLst/>
          </a:prstGeom>
          <a:gradFill>
            <a:gsLst>
              <a:gs pos="0">
                <a:srgbClr val="F7BDA4"/>
              </a:gs>
              <a:gs pos="50000">
                <a:srgbClr val="F5B195"/>
              </a:gs>
              <a:gs pos="100000">
                <a:srgbClr val="F8A581"/>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0" i="0" u="none">
                <a:solidFill>
                  <a:schemeClr val="dk1"/>
                </a:solidFill>
                <a:latin typeface="Calibri"/>
                <a:ea typeface="Calibri"/>
                <a:cs typeface="Calibri"/>
                <a:sym typeface="Calibri"/>
              </a:rPr>
              <a:t>Animal protein fibres</a:t>
            </a:r>
            <a:endParaRPr/>
          </a:p>
        </p:txBody>
      </p:sp>
      <p:sp>
        <p:nvSpPr>
          <p:cNvPr id="788" name="Google Shape;788;p70"/>
          <p:cNvSpPr txBox="1"/>
          <p:nvPr/>
        </p:nvSpPr>
        <p:spPr>
          <a:xfrm>
            <a:off x="3494087" y="1385887"/>
            <a:ext cx="1042987" cy="276225"/>
          </a:xfrm>
          <a:prstGeom prst="rect">
            <a:avLst/>
          </a:prstGeom>
          <a:gradFill>
            <a:gsLst>
              <a:gs pos="0">
                <a:srgbClr val="B5D5A7"/>
              </a:gs>
              <a:gs pos="50000">
                <a:srgbClr val="AACE99"/>
              </a:gs>
              <a:gs pos="100000">
                <a:srgbClr val="9CCA86"/>
              </a:gs>
            </a:gsLst>
            <a:lin ang="5400000" scaled="0"/>
          </a:gradFill>
          <a:ln w="9525"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Cellulosic fibres</a:t>
            </a:r>
            <a:endParaRPr/>
          </a:p>
        </p:txBody>
      </p:sp>
      <p:sp>
        <p:nvSpPr>
          <p:cNvPr id="789" name="Google Shape;789;p70"/>
          <p:cNvSpPr txBox="1"/>
          <p:nvPr/>
        </p:nvSpPr>
        <p:spPr>
          <a:xfrm>
            <a:off x="4557712" y="1679575"/>
            <a:ext cx="949325" cy="387350"/>
          </a:xfrm>
          <a:prstGeom prst="rect">
            <a:avLst/>
          </a:prstGeom>
          <a:gradFill>
            <a:gsLst>
              <a:gs pos="0">
                <a:srgbClr val="B5D5A7"/>
              </a:gs>
              <a:gs pos="50000">
                <a:srgbClr val="AACE99"/>
              </a:gs>
              <a:gs pos="100000">
                <a:srgbClr val="9CCA86"/>
              </a:gs>
            </a:gsLst>
            <a:lin ang="5400000" scaled="0"/>
          </a:gradFill>
          <a:ln w="9525"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Plant protein fibres</a:t>
            </a:r>
            <a:endParaRPr/>
          </a:p>
        </p:txBody>
      </p:sp>
      <p:sp>
        <p:nvSpPr>
          <p:cNvPr id="790" name="Google Shape;790;p70"/>
          <p:cNvSpPr txBox="1"/>
          <p:nvPr/>
        </p:nvSpPr>
        <p:spPr>
          <a:xfrm>
            <a:off x="3697269" y="1662100"/>
            <a:ext cx="7746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Viscose</a:t>
            </a:r>
            <a:endParaRPr/>
          </a:p>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Modal</a:t>
            </a:r>
            <a:endParaRPr/>
          </a:p>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Lyocell</a:t>
            </a:r>
            <a:endParaRPr/>
          </a:p>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Cupro</a:t>
            </a:r>
            <a:br>
              <a:rPr lang="en-US" sz="800" b="0" i="0" u="none">
                <a:solidFill>
                  <a:schemeClr val="dk1"/>
                </a:solidFill>
                <a:latin typeface="Calibri"/>
                <a:ea typeface="Calibri"/>
                <a:cs typeface="Calibri"/>
                <a:sym typeface="Calibri"/>
              </a:rPr>
            </a:br>
            <a:r>
              <a:rPr lang="en-US" sz="800" b="0" i="0" u="none">
                <a:solidFill>
                  <a:schemeClr val="dk1"/>
                </a:solidFill>
                <a:latin typeface="Calibri"/>
                <a:ea typeface="Calibri"/>
                <a:cs typeface="Calibri"/>
                <a:sym typeface="Calibri"/>
              </a:rPr>
              <a:t>Acetate</a:t>
            </a:r>
            <a:endParaRPr/>
          </a:p>
          <a:p>
            <a:pPr marL="0" marR="0" lvl="0" indent="0" algn="l" rtl="0">
              <a:lnSpc>
                <a:spcPct val="100000"/>
              </a:lnSpc>
              <a:spcBef>
                <a:spcPts val="0"/>
              </a:spcBef>
              <a:spcAft>
                <a:spcPts val="0"/>
              </a:spcAft>
              <a:buNone/>
            </a:pPr>
            <a:endParaRPr sz="800" b="0" i="0" u="none">
              <a:solidFill>
                <a:schemeClr val="dk1"/>
              </a:solidFill>
              <a:latin typeface="Calibri"/>
              <a:ea typeface="Calibri"/>
              <a:cs typeface="Calibri"/>
              <a:sym typeface="Calibri"/>
            </a:endParaRPr>
          </a:p>
        </p:txBody>
      </p:sp>
      <p:cxnSp>
        <p:nvCxnSpPr>
          <p:cNvPr id="791" name="Google Shape;791;p70"/>
          <p:cNvCxnSpPr/>
          <p:nvPr/>
        </p:nvCxnSpPr>
        <p:spPr>
          <a:xfrm rot="10800000">
            <a:off x="5032375" y="1379537"/>
            <a:ext cx="0" cy="300037"/>
          </a:xfrm>
          <a:prstGeom prst="straightConnector1">
            <a:avLst/>
          </a:prstGeom>
          <a:noFill/>
          <a:ln w="9525" cap="flat" cmpd="sng">
            <a:solidFill>
              <a:srgbClr val="70AD47"/>
            </a:solidFill>
            <a:prstDash val="solid"/>
            <a:miter lim="800000"/>
            <a:headEnd type="none" w="med" len="med"/>
            <a:tailEnd type="none" w="med" len="med"/>
          </a:ln>
        </p:spPr>
      </p:cxnSp>
      <p:sp>
        <p:nvSpPr>
          <p:cNvPr id="792" name="Google Shape;792;p70"/>
          <p:cNvSpPr txBox="1"/>
          <p:nvPr/>
        </p:nvSpPr>
        <p:spPr>
          <a:xfrm>
            <a:off x="4803775" y="2065325"/>
            <a:ext cx="652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Glycinin</a:t>
            </a:r>
            <a:endParaRPr/>
          </a:p>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Zein</a:t>
            </a:r>
            <a:endParaRPr/>
          </a:p>
        </p:txBody>
      </p:sp>
      <p:sp>
        <p:nvSpPr>
          <p:cNvPr id="793" name="Google Shape;793;p70"/>
          <p:cNvSpPr txBox="1"/>
          <p:nvPr/>
        </p:nvSpPr>
        <p:spPr>
          <a:xfrm>
            <a:off x="5495925" y="1374775"/>
            <a:ext cx="1042987" cy="276225"/>
          </a:xfrm>
          <a:prstGeom prst="rect">
            <a:avLst/>
          </a:prstGeom>
          <a:gradFill>
            <a:gsLst>
              <a:gs pos="0">
                <a:srgbClr val="B5D5A7"/>
              </a:gs>
              <a:gs pos="50000">
                <a:srgbClr val="AACE99"/>
              </a:gs>
              <a:gs pos="100000">
                <a:srgbClr val="9CCA86"/>
              </a:gs>
            </a:gsLst>
            <a:lin ang="5400000" scaled="0"/>
          </a:gradFill>
          <a:ln w="9525"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Paper fibres</a:t>
            </a:r>
            <a:endParaRPr/>
          </a:p>
        </p:txBody>
      </p:sp>
      <p:sp>
        <p:nvSpPr>
          <p:cNvPr id="794" name="Google Shape;794;p70"/>
          <p:cNvSpPr txBox="1"/>
          <p:nvPr/>
        </p:nvSpPr>
        <p:spPr>
          <a:xfrm>
            <a:off x="5745162" y="1662112"/>
            <a:ext cx="717550" cy="615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Spinnpaper</a:t>
            </a:r>
            <a:endParaRPr/>
          </a:p>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Cellulon</a:t>
            </a:r>
            <a:endParaRPr/>
          </a:p>
          <a:p>
            <a:pPr marL="0" marR="0" lvl="0" indent="0" algn="l" rtl="0">
              <a:lnSpc>
                <a:spcPct val="100000"/>
              </a:lnSpc>
              <a:spcBef>
                <a:spcPts val="0"/>
              </a:spcBef>
              <a:spcAft>
                <a:spcPts val="0"/>
              </a:spcAft>
              <a:buNone/>
            </a:pPr>
            <a:endParaRPr sz="800" b="0" i="0" u="none">
              <a:solidFill>
                <a:schemeClr val="dk1"/>
              </a:solidFill>
              <a:latin typeface="Calibri"/>
              <a:ea typeface="Calibri"/>
              <a:cs typeface="Calibri"/>
              <a:sym typeface="Calibri"/>
            </a:endParaRPr>
          </a:p>
        </p:txBody>
      </p:sp>
      <p:sp>
        <p:nvSpPr>
          <p:cNvPr id="795" name="Google Shape;795;p70"/>
          <p:cNvSpPr txBox="1"/>
          <p:nvPr/>
        </p:nvSpPr>
        <p:spPr>
          <a:xfrm>
            <a:off x="6561137" y="1668462"/>
            <a:ext cx="1042987" cy="276225"/>
          </a:xfrm>
          <a:prstGeom prst="rect">
            <a:avLst/>
          </a:prstGeom>
          <a:gradFill>
            <a:gsLst>
              <a:gs pos="0">
                <a:srgbClr val="B5D5A7"/>
              </a:gs>
              <a:gs pos="50000">
                <a:srgbClr val="AACE99"/>
              </a:gs>
              <a:gs pos="100000">
                <a:srgbClr val="9CCA86"/>
              </a:gs>
            </a:gsLst>
            <a:lin ang="5400000" scaled="0"/>
          </a:gradFill>
          <a:ln w="9525"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Rubber fibres</a:t>
            </a:r>
            <a:endParaRPr/>
          </a:p>
        </p:txBody>
      </p:sp>
      <p:cxnSp>
        <p:nvCxnSpPr>
          <p:cNvPr id="796" name="Google Shape;796;p70"/>
          <p:cNvCxnSpPr/>
          <p:nvPr/>
        </p:nvCxnSpPr>
        <p:spPr>
          <a:xfrm rot="10800000">
            <a:off x="7094537" y="1385887"/>
            <a:ext cx="0" cy="287337"/>
          </a:xfrm>
          <a:prstGeom prst="straightConnector1">
            <a:avLst/>
          </a:prstGeom>
          <a:noFill/>
          <a:ln w="9525" cap="flat" cmpd="sng">
            <a:solidFill>
              <a:srgbClr val="70AD47"/>
            </a:solidFill>
            <a:prstDash val="solid"/>
            <a:miter lim="800000"/>
            <a:headEnd type="none" w="med" len="med"/>
            <a:tailEnd type="none" w="med" len="med"/>
          </a:ln>
        </p:spPr>
      </p:cxnSp>
      <p:sp>
        <p:nvSpPr>
          <p:cNvPr id="797" name="Google Shape;797;p70"/>
          <p:cNvSpPr txBox="1"/>
          <p:nvPr/>
        </p:nvSpPr>
        <p:spPr>
          <a:xfrm>
            <a:off x="6848475" y="1931975"/>
            <a:ext cx="6525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Rubber</a:t>
            </a:r>
            <a:endParaRPr/>
          </a:p>
        </p:txBody>
      </p:sp>
      <p:sp>
        <p:nvSpPr>
          <p:cNvPr id="798" name="Google Shape;798;p70"/>
          <p:cNvSpPr txBox="1"/>
          <p:nvPr/>
        </p:nvSpPr>
        <p:spPr>
          <a:xfrm>
            <a:off x="7616825" y="1379537"/>
            <a:ext cx="1042987" cy="276225"/>
          </a:xfrm>
          <a:prstGeom prst="rect">
            <a:avLst/>
          </a:prstGeom>
          <a:gradFill>
            <a:gsLst>
              <a:gs pos="0">
                <a:srgbClr val="B5D5A7"/>
              </a:gs>
              <a:gs pos="50000">
                <a:srgbClr val="AACE99"/>
              </a:gs>
              <a:gs pos="100000">
                <a:srgbClr val="9CCA86"/>
              </a:gs>
            </a:gsLst>
            <a:lin ang="5400000" scaled="0"/>
          </a:gradFill>
          <a:ln w="9525"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Alginate fibres</a:t>
            </a:r>
            <a:endParaRPr/>
          </a:p>
        </p:txBody>
      </p:sp>
      <p:sp>
        <p:nvSpPr>
          <p:cNvPr id="799" name="Google Shape;799;p70"/>
          <p:cNvSpPr txBox="1"/>
          <p:nvPr/>
        </p:nvSpPr>
        <p:spPr>
          <a:xfrm>
            <a:off x="7888272" y="1655750"/>
            <a:ext cx="6525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Alginate</a:t>
            </a:r>
            <a:endParaRPr/>
          </a:p>
        </p:txBody>
      </p:sp>
      <p:cxnSp>
        <p:nvCxnSpPr>
          <p:cNvPr id="800" name="Google Shape;800;p70"/>
          <p:cNvCxnSpPr/>
          <p:nvPr/>
        </p:nvCxnSpPr>
        <p:spPr>
          <a:xfrm>
            <a:off x="3316287" y="2386012"/>
            <a:ext cx="1328700" cy="206400"/>
          </a:xfrm>
          <a:prstGeom prst="bentConnector2">
            <a:avLst/>
          </a:prstGeom>
          <a:noFill/>
          <a:ln w="9525" cap="flat" cmpd="sng">
            <a:solidFill>
              <a:schemeClr val="accent2"/>
            </a:solidFill>
            <a:prstDash val="solid"/>
            <a:miter lim="800000"/>
            <a:headEnd type="none" w="med" len="med"/>
            <a:tailEnd type="none" w="med" len="med"/>
          </a:ln>
        </p:spPr>
      </p:cxnSp>
      <p:sp>
        <p:nvSpPr>
          <p:cNvPr id="801" name="Google Shape;801;p70"/>
          <p:cNvSpPr txBox="1"/>
          <p:nvPr/>
        </p:nvSpPr>
        <p:spPr>
          <a:xfrm>
            <a:off x="4432300" y="3030537"/>
            <a:ext cx="458787" cy="2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Casein</a:t>
            </a:r>
            <a:endParaRPr/>
          </a:p>
        </p:txBody>
      </p:sp>
      <p:cxnSp>
        <p:nvCxnSpPr>
          <p:cNvPr id="802" name="Google Shape;802;p70"/>
          <p:cNvCxnSpPr/>
          <p:nvPr/>
        </p:nvCxnSpPr>
        <p:spPr>
          <a:xfrm>
            <a:off x="2987675" y="3205162"/>
            <a:ext cx="3127375" cy="12700"/>
          </a:xfrm>
          <a:prstGeom prst="straightConnector1">
            <a:avLst/>
          </a:prstGeom>
          <a:noFill/>
          <a:ln w="9525" cap="flat" cmpd="sng">
            <a:solidFill>
              <a:schemeClr val="accent1"/>
            </a:solidFill>
            <a:prstDash val="solid"/>
            <a:miter lim="800000"/>
            <a:headEnd type="none" w="med" len="med"/>
            <a:tailEnd type="none" w="med" len="med"/>
          </a:ln>
        </p:spPr>
      </p:cxnSp>
      <p:sp>
        <p:nvSpPr>
          <p:cNvPr id="803" name="Google Shape;803;p70"/>
          <p:cNvSpPr txBox="1"/>
          <p:nvPr/>
        </p:nvSpPr>
        <p:spPr>
          <a:xfrm>
            <a:off x="3005137" y="3648075"/>
            <a:ext cx="1225550" cy="374650"/>
          </a:xfrm>
          <a:prstGeom prst="rect">
            <a:avLst/>
          </a:prstGeom>
          <a:gradFill>
            <a:gsLst>
              <a:gs pos="0">
                <a:srgbClr val="71A6DB"/>
              </a:gs>
              <a:gs pos="50000">
                <a:srgbClr val="559BDB"/>
              </a:gs>
              <a:gs pos="100000">
                <a:srgbClr val="438AC9"/>
              </a:gs>
            </a:gsLst>
            <a:lin ang="5400000" scaled="0"/>
          </a:gradFill>
          <a:ln w="9525" cap="flat" cmpd="sng">
            <a:solidFill>
              <a:srgbClr val="5B9B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Condensation polymers</a:t>
            </a:r>
            <a:endParaRPr/>
          </a:p>
        </p:txBody>
      </p:sp>
      <p:sp>
        <p:nvSpPr>
          <p:cNvPr id="804" name="Google Shape;804;p70"/>
          <p:cNvSpPr txBox="1"/>
          <p:nvPr/>
        </p:nvSpPr>
        <p:spPr>
          <a:xfrm>
            <a:off x="4230687" y="3267075"/>
            <a:ext cx="1225550" cy="373062"/>
          </a:xfrm>
          <a:prstGeom prst="rect">
            <a:avLst/>
          </a:prstGeom>
          <a:gradFill>
            <a:gsLst>
              <a:gs pos="0">
                <a:srgbClr val="71A6DB"/>
              </a:gs>
              <a:gs pos="50000">
                <a:srgbClr val="559BDB"/>
              </a:gs>
              <a:gs pos="100000">
                <a:srgbClr val="438AC9"/>
              </a:gs>
            </a:gsLst>
            <a:lin ang="5400000" scaled="0"/>
          </a:gradFill>
          <a:ln w="9525" cap="flat" cmpd="sng">
            <a:solidFill>
              <a:srgbClr val="5B9B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Addition polymers</a:t>
            </a:r>
            <a:endParaRPr/>
          </a:p>
        </p:txBody>
      </p:sp>
      <p:sp>
        <p:nvSpPr>
          <p:cNvPr id="805" name="Google Shape;805;p70"/>
          <p:cNvSpPr txBox="1"/>
          <p:nvPr/>
        </p:nvSpPr>
        <p:spPr>
          <a:xfrm>
            <a:off x="3300412" y="4022725"/>
            <a:ext cx="774700" cy="3381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Polyester</a:t>
            </a:r>
            <a:endParaRPr/>
          </a:p>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Polyamide 6.6</a:t>
            </a:r>
            <a:endParaRPr/>
          </a:p>
        </p:txBody>
      </p:sp>
      <p:sp>
        <p:nvSpPr>
          <p:cNvPr id="806" name="Google Shape;806;p70"/>
          <p:cNvSpPr txBox="1"/>
          <p:nvPr/>
        </p:nvSpPr>
        <p:spPr>
          <a:xfrm>
            <a:off x="4456112" y="3640137"/>
            <a:ext cx="885825" cy="7080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Polyamide 6</a:t>
            </a:r>
            <a:endParaRPr/>
          </a:p>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Polyacrylic</a:t>
            </a:r>
            <a:endParaRPr/>
          </a:p>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Polypropylene</a:t>
            </a:r>
            <a:endParaRPr/>
          </a:p>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Polyethylene</a:t>
            </a:r>
            <a:endParaRPr/>
          </a:p>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Polyvinyl alcohol</a:t>
            </a:r>
            <a:endParaRPr/>
          </a:p>
        </p:txBody>
      </p:sp>
      <p:sp>
        <p:nvSpPr>
          <p:cNvPr id="807" name="Google Shape;807;p70"/>
          <p:cNvSpPr txBox="1"/>
          <p:nvPr/>
        </p:nvSpPr>
        <p:spPr>
          <a:xfrm>
            <a:off x="5507037" y="3638550"/>
            <a:ext cx="1225550" cy="373062"/>
          </a:xfrm>
          <a:prstGeom prst="rect">
            <a:avLst/>
          </a:prstGeom>
          <a:gradFill>
            <a:gsLst>
              <a:gs pos="0">
                <a:srgbClr val="71A6DB"/>
              </a:gs>
              <a:gs pos="50000">
                <a:srgbClr val="559BDB"/>
              </a:gs>
              <a:gs pos="100000">
                <a:srgbClr val="438AC9"/>
              </a:gs>
            </a:gsLst>
            <a:lin ang="5400000" scaled="0"/>
          </a:gradFill>
          <a:ln w="9525" cap="flat" cmpd="sng">
            <a:solidFill>
              <a:srgbClr val="5B9B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Block copolymers</a:t>
            </a:r>
            <a:endParaRPr/>
          </a:p>
        </p:txBody>
      </p:sp>
      <p:sp>
        <p:nvSpPr>
          <p:cNvPr id="808" name="Google Shape;808;p70"/>
          <p:cNvSpPr txBox="1"/>
          <p:nvPr/>
        </p:nvSpPr>
        <p:spPr>
          <a:xfrm>
            <a:off x="5615825" y="4100225"/>
            <a:ext cx="9762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Elastane</a:t>
            </a:r>
            <a:endParaRPr/>
          </a:p>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Elastodienne</a:t>
            </a:r>
            <a:endParaRPr/>
          </a:p>
        </p:txBody>
      </p:sp>
      <p:cxnSp>
        <p:nvCxnSpPr>
          <p:cNvPr id="809" name="Google Shape;809;p70"/>
          <p:cNvCxnSpPr/>
          <p:nvPr/>
        </p:nvCxnSpPr>
        <p:spPr>
          <a:xfrm rot="10800000">
            <a:off x="3617912" y="3200400"/>
            <a:ext cx="0" cy="447675"/>
          </a:xfrm>
          <a:prstGeom prst="straightConnector1">
            <a:avLst/>
          </a:prstGeom>
          <a:noFill/>
          <a:ln w="9525" cap="flat" cmpd="sng">
            <a:solidFill>
              <a:schemeClr val="accent1"/>
            </a:solidFill>
            <a:prstDash val="solid"/>
            <a:miter lim="800000"/>
            <a:headEnd type="none" w="med" len="med"/>
            <a:tailEnd type="none" w="med" len="med"/>
          </a:ln>
        </p:spPr>
      </p:cxnSp>
      <p:cxnSp>
        <p:nvCxnSpPr>
          <p:cNvPr id="810" name="Google Shape;810;p70"/>
          <p:cNvCxnSpPr/>
          <p:nvPr/>
        </p:nvCxnSpPr>
        <p:spPr>
          <a:xfrm rot="10800000">
            <a:off x="6115050" y="3217862"/>
            <a:ext cx="0" cy="436562"/>
          </a:xfrm>
          <a:prstGeom prst="straightConnector1">
            <a:avLst/>
          </a:prstGeom>
          <a:noFill/>
          <a:ln w="9525" cap="flat" cmpd="sng">
            <a:solidFill>
              <a:schemeClr val="accent1"/>
            </a:solidFill>
            <a:prstDash val="solid"/>
            <a:miter lim="800000"/>
            <a:headEnd type="none" w="med" len="med"/>
            <a:tailEnd type="none" w="med" len="med"/>
          </a:ln>
        </p:spPr>
      </p:cxnSp>
      <p:sp>
        <p:nvSpPr>
          <p:cNvPr id="811" name="Google Shape;811;p70"/>
          <p:cNvSpPr txBox="1"/>
          <p:nvPr/>
        </p:nvSpPr>
        <p:spPr>
          <a:xfrm>
            <a:off x="3365500" y="4527550"/>
            <a:ext cx="2473325" cy="2762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CC BY-SA Grundmeier</a:t>
            </a:r>
            <a:endParaRPr/>
          </a:p>
        </p:txBody>
      </p:sp>
      <p:sp>
        <p:nvSpPr>
          <p:cNvPr id="812" name="Google Shape;812;p70"/>
          <p:cNvSpPr txBox="1"/>
          <p:nvPr/>
        </p:nvSpPr>
        <p:spPr>
          <a:xfrm>
            <a:off x="1200150" y="4192587"/>
            <a:ext cx="1787525" cy="276225"/>
          </a:xfrm>
          <a:prstGeom prst="rect">
            <a:avLst/>
          </a:prstGeom>
          <a:gradFill>
            <a:gsLst>
              <a:gs pos="0">
                <a:srgbClr val="6083CB"/>
              </a:gs>
              <a:gs pos="50000">
                <a:srgbClr val="3E70CA"/>
              </a:gs>
              <a:gs pos="100000">
                <a:srgbClr val="2E61BA"/>
              </a:gs>
            </a:gsLst>
            <a:lin ang="5400000" scaled="0"/>
          </a:gradFill>
          <a:ln>
            <a:noFill/>
          </a:ln>
          <a:effectLst>
            <a:outerShdw blurRad="63500" dist="19050" dir="5400000">
              <a:srgbClr val="000000">
                <a:alpha val="62745"/>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Calibri"/>
              <a:buNone/>
            </a:pPr>
            <a:r>
              <a:rPr lang="en-US" sz="1200" b="0" i="0" u="none">
                <a:solidFill>
                  <a:srgbClr val="FFFFFF"/>
                </a:solidFill>
                <a:latin typeface="Calibri"/>
                <a:ea typeface="Calibri"/>
                <a:cs typeface="Calibri"/>
                <a:sym typeface="Calibri"/>
              </a:rPr>
              <a:t>Inorganics</a:t>
            </a:r>
            <a:endParaRPr/>
          </a:p>
        </p:txBody>
      </p:sp>
      <p:cxnSp>
        <p:nvCxnSpPr>
          <p:cNvPr id="813" name="Google Shape;813;p70"/>
          <p:cNvCxnSpPr/>
          <p:nvPr/>
        </p:nvCxnSpPr>
        <p:spPr>
          <a:xfrm rot="-5400000" flipH="1">
            <a:off x="562724" y="3687012"/>
            <a:ext cx="1114500" cy="163500"/>
          </a:xfrm>
          <a:prstGeom prst="bentConnector3">
            <a:avLst>
              <a:gd name="adj1" fmla="val 21557"/>
            </a:avLst>
          </a:prstGeom>
          <a:noFill/>
          <a:ln w="9525" cap="flat" cmpd="sng">
            <a:solidFill>
              <a:schemeClr val="accent1"/>
            </a:solidFill>
            <a:prstDash val="solid"/>
            <a:miter lim="800000"/>
            <a:headEnd type="none" w="med" len="med"/>
            <a:tailEnd type="none" w="med" len="med"/>
          </a:ln>
        </p:spPr>
      </p:cxnSp>
      <p:sp>
        <p:nvSpPr>
          <p:cNvPr id="814" name="Google Shape;814;p70"/>
          <p:cNvSpPr txBox="1"/>
          <p:nvPr/>
        </p:nvSpPr>
        <p:spPr>
          <a:xfrm>
            <a:off x="1719247" y="4527550"/>
            <a:ext cx="652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Glass</a:t>
            </a:r>
            <a:endParaRPr/>
          </a:p>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Carbon</a:t>
            </a:r>
            <a:endParaRPr/>
          </a:p>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Metallic</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71"/>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Market for Manmade Fibres in 2021</a:t>
            </a:r>
            <a:endParaRPr/>
          </a:p>
        </p:txBody>
      </p:sp>
      <p:sp>
        <p:nvSpPr>
          <p:cNvPr id="821" name="Google Shape;821;p71"/>
          <p:cNvSpPr txBox="1">
            <a:spLocks noGrp="1"/>
          </p:cNvSpPr>
          <p:nvPr>
            <p:ph type="body" idx="1"/>
          </p:nvPr>
        </p:nvSpPr>
        <p:spPr>
          <a:xfrm>
            <a:off x="628650" y="1370012"/>
            <a:ext cx="5311775"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production of manmade cellulosic fibres (MMCFs) including viscose, lyocell, modal, acetate and cupro increased to 7.2 million tonnes.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production volume of polyester fibres increased to 60.5 million tonnes. Polyamide – the second most used synthetic fibre – accounted for 5.9 million tonnes.</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other synthetics – polypropylene, acrylics, and elastane – had a market share of 5.2%, with a combined production volume of 5.8 million tonnes: polypropylene around 3, acrylics 1.7 and elastane 1.2 million tonnes. (Textile Exchange, 2022a, p. 10).</a:t>
            </a:r>
            <a:endParaRPr/>
          </a:p>
        </p:txBody>
      </p:sp>
      <p:sp>
        <p:nvSpPr>
          <p:cNvPr id="822" name="Google Shape;822;p71"/>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823" name="Google Shape;823;p71"/>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48</a:t>
            </a:fld>
            <a:endParaRPr/>
          </a:p>
        </p:txBody>
      </p:sp>
      <p:pic>
        <p:nvPicPr>
          <p:cNvPr id="824" name="Google Shape;824;p71"/>
          <p:cNvPicPr preferRelativeResize="0"/>
          <p:nvPr/>
        </p:nvPicPr>
        <p:blipFill rotWithShape="1">
          <a:blip r:embed="rId3">
            <a:alphaModFix/>
          </a:blip>
          <a:srcRect/>
          <a:stretch/>
        </p:blipFill>
        <p:spPr>
          <a:xfrm>
            <a:off x="5981700" y="1441450"/>
            <a:ext cx="2933700" cy="2909887"/>
          </a:xfrm>
          <a:prstGeom prst="rect">
            <a:avLst/>
          </a:prstGeom>
          <a:noFill/>
          <a:ln>
            <a:noFill/>
          </a:ln>
        </p:spPr>
      </p:pic>
      <p:sp>
        <p:nvSpPr>
          <p:cNvPr id="825" name="Google Shape;825;p71"/>
          <p:cNvSpPr txBox="1"/>
          <p:nvPr/>
        </p:nvSpPr>
        <p:spPr>
          <a:xfrm>
            <a:off x="6300787" y="4256087"/>
            <a:ext cx="2473325" cy="2778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CC BY-SA Grundmeier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72"/>
          <p:cNvPicPr preferRelativeResize="0"/>
          <p:nvPr/>
        </p:nvPicPr>
        <p:blipFill rotWithShape="1">
          <a:blip r:embed="rId3">
            <a:alphaModFix/>
          </a:blip>
          <a:srcRect/>
          <a:stretch/>
        </p:blipFill>
        <p:spPr>
          <a:xfrm>
            <a:off x="628650" y="1276350"/>
            <a:ext cx="5507037" cy="3308350"/>
          </a:xfrm>
          <a:prstGeom prst="rect">
            <a:avLst/>
          </a:prstGeom>
          <a:noFill/>
          <a:ln>
            <a:noFill/>
          </a:ln>
        </p:spPr>
      </p:pic>
      <p:sp>
        <p:nvSpPr>
          <p:cNvPr id="832" name="Google Shape;832;p72"/>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Gobal Market of MMCFs in 2021</a:t>
            </a:r>
            <a:endParaRPr/>
          </a:p>
        </p:txBody>
      </p:sp>
      <p:sp>
        <p:nvSpPr>
          <p:cNvPr id="833" name="Google Shape;833;p72"/>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834" name="Google Shape;834;p72"/>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49</a:t>
            </a:fld>
            <a:endParaRPr/>
          </a:p>
        </p:txBody>
      </p:sp>
      <p:sp>
        <p:nvSpPr>
          <p:cNvPr id="835" name="Google Shape;835;p72"/>
          <p:cNvSpPr txBox="1"/>
          <p:nvPr/>
        </p:nvSpPr>
        <p:spPr>
          <a:xfrm>
            <a:off x="2365375" y="2571750"/>
            <a:ext cx="2033587"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Around 7.24 Million Tonnes</a:t>
            </a:r>
            <a:endParaRPr/>
          </a:p>
        </p:txBody>
      </p:sp>
      <p:sp>
        <p:nvSpPr>
          <p:cNvPr id="836" name="Google Shape;836;p72"/>
          <p:cNvSpPr txBox="1"/>
          <p:nvPr/>
        </p:nvSpPr>
        <p:spPr>
          <a:xfrm>
            <a:off x="628650" y="4568825"/>
            <a:ext cx="5486400" cy="2762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CC BY-SA Grundmeier, Source: Textile Exchange, 2022a</a:t>
            </a:r>
            <a:endParaRPr/>
          </a:p>
        </p:txBody>
      </p:sp>
      <p:pic>
        <p:nvPicPr>
          <p:cNvPr id="837" name="Google Shape;837;p72" descr="Ein Bild, das Natur, Welle enthält.&#10;&#10;Automatisch generierte Beschreibung"/>
          <p:cNvPicPr preferRelativeResize="0"/>
          <p:nvPr/>
        </p:nvPicPr>
        <p:blipFill rotWithShape="1">
          <a:blip r:embed="rId4">
            <a:alphaModFix/>
          </a:blip>
          <a:srcRect/>
          <a:stretch/>
        </p:blipFill>
        <p:spPr>
          <a:xfrm>
            <a:off x="6135687" y="1274762"/>
            <a:ext cx="2371725" cy="2371725"/>
          </a:xfrm>
          <a:prstGeom prst="rect">
            <a:avLst/>
          </a:prstGeom>
          <a:noFill/>
          <a:ln>
            <a:noFill/>
          </a:ln>
        </p:spPr>
      </p:pic>
      <p:sp>
        <p:nvSpPr>
          <p:cNvPr id="838" name="Google Shape;838;p72"/>
          <p:cNvSpPr txBox="1"/>
          <p:nvPr/>
        </p:nvSpPr>
        <p:spPr>
          <a:xfrm>
            <a:off x="6084887" y="3787775"/>
            <a:ext cx="2473325"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Lenzing fibres, © Lenzing AG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8"/>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Natural Fibres</a:t>
            </a:r>
            <a:endParaRPr/>
          </a:p>
        </p:txBody>
      </p:sp>
      <p:sp>
        <p:nvSpPr>
          <p:cNvPr id="288" name="Google Shape;288;p28"/>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Natural fibres have been used for thousands of years. They exist in fibre form and have mechanical or textual properties.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Fibres obtained from plants, vegetables or animal sources are the dominant natural fibres. One of the most used mineral fibres was asbestos, but it has been banned in most countries because it is considered harmful to health.</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Plant-based fibres can be produced from plant leaves, seeds, fruit, grass, stalk or liber, e.g., the leaves of sisal and abacá, the bast of flax, jute, hemp, ramie and kenaf, the seeds of cotton and kapok.</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Animal fibres include cashmere, mohair, qiviut (musk ox), alpaca, llama, vicuña, guanaco, Bactrian camel, yak, bison, angora (rabbit) and silk. (Bunsell, 2018). </a:t>
            </a:r>
            <a:endParaRPr/>
          </a:p>
        </p:txBody>
      </p:sp>
      <p:sp>
        <p:nvSpPr>
          <p:cNvPr id="289" name="Google Shape;289;p28"/>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290" name="Google Shape;290;p28"/>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73"/>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Manmade Cellulosic Fibres from Sustainable Raw Materials</a:t>
            </a:r>
            <a:endParaRPr/>
          </a:p>
        </p:txBody>
      </p:sp>
      <p:sp>
        <p:nvSpPr>
          <p:cNvPr id="845" name="Google Shape;845;p73"/>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The market share of FSC- and/or PEFC-certified manmade cellulosic fibres</a:t>
            </a:r>
            <a:br>
              <a:rPr lang="en-US" sz="1600" b="0" i="0" u="none">
                <a:solidFill>
                  <a:schemeClr val="dk1"/>
                </a:solidFill>
                <a:latin typeface="Calibri"/>
                <a:ea typeface="Calibri"/>
                <a:cs typeface="Calibri"/>
                <a:sym typeface="Calibri"/>
              </a:rPr>
            </a:br>
            <a:r>
              <a:rPr lang="en-US" sz="1600" b="0" i="0" u="none">
                <a:solidFill>
                  <a:schemeClr val="dk1"/>
                </a:solidFill>
                <a:latin typeface="Calibri"/>
                <a:ea typeface="Calibri"/>
                <a:cs typeface="Calibri"/>
                <a:sym typeface="Calibri"/>
              </a:rPr>
              <a:t>(MMCFs) increased to around 60-65% of all MMCFs in 2021 </a:t>
            </a:r>
            <a:br>
              <a:rPr lang="en-US" sz="1600" b="0" i="0" u="none">
                <a:solidFill>
                  <a:schemeClr val="dk1"/>
                </a:solidFill>
                <a:latin typeface="Calibri"/>
                <a:ea typeface="Calibri"/>
                <a:cs typeface="Calibri"/>
                <a:sym typeface="Calibri"/>
              </a:rPr>
            </a:br>
            <a:r>
              <a:rPr lang="en-US" sz="1600" b="0" i="0" u="none">
                <a:solidFill>
                  <a:schemeClr val="dk1"/>
                </a:solidFill>
                <a:latin typeface="Calibri"/>
                <a:ea typeface="Calibri"/>
                <a:cs typeface="Calibri"/>
                <a:sym typeface="Calibri"/>
              </a:rPr>
              <a:t>(Textile Exchange, 2022a, p. 62).</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FSC, founded in 1993, is an international member-led organisation with</a:t>
            </a:r>
            <a:br>
              <a:rPr lang="en-US" sz="1600" b="0" i="0" u="none">
                <a:solidFill>
                  <a:schemeClr val="dk1"/>
                </a:solidFill>
                <a:latin typeface="Calibri"/>
                <a:ea typeface="Calibri"/>
                <a:cs typeface="Calibri"/>
                <a:sym typeface="Calibri"/>
              </a:rPr>
            </a:br>
            <a:r>
              <a:rPr lang="en-US" sz="1600" b="0" i="0" u="none">
                <a:solidFill>
                  <a:schemeClr val="dk1"/>
                </a:solidFill>
                <a:latin typeface="Calibri"/>
                <a:ea typeface="Calibri"/>
                <a:cs typeface="Calibri"/>
                <a:sym typeface="Calibri"/>
              </a:rPr>
              <a:t>standards for responsible forest management and chain of custody (FSC, n.d.).</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PEFC was founded in 1999. This global alliance of national forest certification</a:t>
            </a:r>
            <a:br>
              <a:rPr lang="en-US" sz="1600" b="0" i="0" u="none">
                <a:solidFill>
                  <a:schemeClr val="dk1"/>
                </a:solidFill>
                <a:latin typeface="Calibri"/>
                <a:ea typeface="Calibri"/>
                <a:cs typeface="Calibri"/>
                <a:sym typeface="Calibri"/>
              </a:rPr>
            </a:br>
            <a:r>
              <a:rPr lang="en-US" sz="1600" b="0" i="0" u="none">
                <a:solidFill>
                  <a:schemeClr val="dk1"/>
                </a:solidFill>
                <a:latin typeface="Calibri"/>
                <a:ea typeface="Calibri"/>
                <a:cs typeface="Calibri"/>
                <a:sym typeface="Calibri"/>
              </a:rPr>
              <a:t>systems holds the largest forest certification system worldwide. In 2018 the</a:t>
            </a:r>
            <a:br>
              <a:rPr lang="en-US" sz="1600" b="0" i="0" u="none">
                <a:solidFill>
                  <a:schemeClr val="dk1"/>
                </a:solidFill>
                <a:latin typeface="Calibri"/>
                <a:ea typeface="Calibri"/>
                <a:cs typeface="Calibri"/>
                <a:sym typeface="Calibri"/>
              </a:rPr>
            </a:br>
            <a:r>
              <a:rPr lang="en-US" sz="1600" b="0" i="0" u="none">
                <a:solidFill>
                  <a:schemeClr val="dk1"/>
                </a:solidFill>
                <a:latin typeface="Calibri"/>
                <a:ea typeface="Calibri"/>
                <a:cs typeface="Calibri"/>
                <a:sym typeface="Calibri"/>
              </a:rPr>
              <a:t>first PEFC-certified fabrics were launched. (PEFC, n.d.).</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First MMCFs have also been certified according to the Organic Content standard (OCS) by Textile Exchange. </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The audits of Canopy are the leading assessment of MMCF suppliers on their raw material sourcing practices. Canopy’s (n.d.) Hot Button Ranking and report is the primary fibre sourcing analysis tool for the fashion sector that focuses on forests (Canopy, n.d.). </a:t>
            </a:r>
            <a:endParaRPr/>
          </a:p>
        </p:txBody>
      </p:sp>
      <p:sp>
        <p:nvSpPr>
          <p:cNvPr id="846" name="Google Shape;846;p73"/>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847" name="Google Shape;847;p73"/>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50</a:t>
            </a:fld>
            <a:endParaRPr/>
          </a:p>
        </p:txBody>
      </p:sp>
      <p:pic>
        <p:nvPicPr>
          <p:cNvPr id="848" name="Google Shape;848;p73" descr="Ein Bild, das Baum, draußen, Gras, Wald enthält.&#10;&#10;Automatisch generierte Beschreibung"/>
          <p:cNvPicPr preferRelativeResize="0"/>
          <p:nvPr/>
        </p:nvPicPr>
        <p:blipFill rotWithShape="1">
          <a:blip r:embed="rId3">
            <a:alphaModFix/>
          </a:blip>
          <a:srcRect/>
          <a:stretch/>
        </p:blipFill>
        <p:spPr>
          <a:xfrm>
            <a:off x="7348537" y="1370012"/>
            <a:ext cx="1778000" cy="1778000"/>
          </a:xfrm>
          <a:prstGeom prst="rect">
            <a:avLst/>
          </a:prstGeom>
          <a:noFill/>
          <a:ln>
            <a:noFill/>
          </a:ln>
        </p:spPr>
      </p:pic>
      <p:sp>
        <p:nvSpPr>
          <p:cNvPr id="849" name="Google Shape;849;p73"/>
          <p:cNvSpPr txBox="1"/>
          <p:nvPr/>
        </p:nvSpPr>
        <p:spPr>
          <a:xfrm>
            <a:off x="6804025" y="3148012"/>
            <a:ext cx="2473325" cy="27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Beech forest, © Lenzing AG</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pic>
        <p:nvPicPr>
          <p:cNvPr id="855" name="Google Shape;855;p74" descr="Ein Bild, das orange, Orangen, Zitrus, Obst enthält.&#10;&#10;Automatisch generierte Beschreibung"/>
          <p:cNvPicPr preferRelativeResize="0"/>
          <p:nvPr/>
        </p:nvPicPr>
        <p:blipFill rotWithShape="1">
          <a:blip r:embed="rId3">
            <a:alphaModFix/>
          </a:blip>
          <a:srcRect/>
          <a:stretch/>
        </p:blipFill>
        <p:spPr>
          <a:xfrm>
            <a:off x="6443662" y="1203325"/>
            <a:ext cx="2627312" cy="1722437"/>
          </a:xfrm>
          <a:prstGeom prst="rect">
            <a:avLst/>
          </a:prstGeom>
          <a:noFill/>
          <a:ln>
            <a:noFill/>
          </a:ln>
        </p:spPr>
      </p:pic>
      <p:sp>
        <p:nvSpPr>
          <p:cNvPr id="856" name="Google Shape;856;p74"/>
          <p:cNvSpPr txBox="1">
            <a:spLocks noGrp="1"/>
          </p:cNvSpPr>
          <p:nvPr>
            <p:ph type="title"/>
          </p:nvPr>
        </p:nvSpPr>
        <p:spPr>
          <a:xfrm>
            <a:off x="628650" y="96612"/>
            <a:ext cx="7886700" cy="993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Recycling of Manmade Cellulosic Fibres</a:t>
            </a:r>
            <a:endParaRPr/>
          </a:p>
        </p:txBody>
      </p:sp>
      <p:sp>
        <p:nvSpPr>
          <p:cNvPr id="857" name="Google Shape;857;p74"/>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MMCFs are primarily produced from wood. Less than 1% is made from recycled or alternative feedstock (Textile Exchange, 2022a, p. 61).</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Canopy (2020, p. 18) estimates that a recycling of 25% of global</a:t>
            </a:r>
            <a:br>
              <a:rPr lang="en-US" sz="1600" b="0" i="0" u="none">
                <a:solidFill>
                  <a:schemeClr val="dk1"/>
                </a:solidFill>
                <a:latin typeface="Calibri"/>
                <a:ea typeface="Calibri"/>
                <a:cs typeface="Calibri"/>
                <a:sym typeface="Calibri"/>
              </a:rPr>
            </a:br>
            <a:r>
              <a:rPr lang="en-US" sz="1600" b="0" i="0" u="none">
                <a:solidFill>
                  <a:schemeClr val="dk1"/>
                </a:solidFill>
                <a:latin typeface="Calibri"/>
                <a:ea typeface="Calibri"/>
                <a:cs typeface="Calibri"/>
                <a:sym typeface="Calibri"/>
              </a:rPr>
              <a:t>pre- and post-consumer cotton textile waste and 25% of MMCF</a:t>
            </a:r>
            <a:br>
              <a:rPr lang="en-US" sz="1600" b="0" i="0" u="none">
                <a:solidFill>
                  <a:schemeClr val="dk1"/>
                </a:solidFill>
                <a:latin typeface="Calibri"/>
                <a:ea typeface="Calibri"/>
                <a:cs typeface="Calibri"/>
                <a:sym typeface="Calibri"/>
              </a:rPr>
            </a:br>
            <a:r>
              <a:rPr lang="en-US" sz="1600" b="0" i="0" u="none">
                <a:solidFill>
                  <a:schemeClr val="dk1"/>
                </a:solidFill>
                <a:latin typeface="Calibri"/>
                <a:ea typeface="Calibri"/>
                <a:cs typeface="Calibri"/>
                <a:sym typeface="Calibri"/>
              </a:rPr>
              <a:t>waste could replace all wood fibres that are currently used to </a:t>
            </a:r>
            <a:br>
              <a:rPr lang="en-US" sz="1600" b="0" i="0" u="none">
                <a:solidFill>
                  <a:schemeClr val="dk1"/>
                </a:solidFill>
                <a:latin typeface="Calibri"/>
                <a:ea typeface="Calibri"/>
                <a:cs typeface="Calibri"/>
                <a:sym typeface="Calibri"/>
              </a:rPr>
            </a:br>
            <a:r>
              <a:rPr lang="en-US" sz="1600" b="0" i="0" u="none">
                <a:solidFill>
                  <a:schemeClr val="dk1"/>
                </a:solidFill>
                <a:latin typeface="Calibri"/>
                <a:ea typeface="Calibri"/>
                <a:cs typeface="Calibri"/>
                <a:sym typeface="Calibri"/>
              </a:rPr>
              <a:t>manufacture dissolving pulp.</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Launched in 2020, the European Union-funded </a:t>
            </a:r>
            <a:r>
              <a:rPr lang="en-US" sz="1600" b="0" i="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New Cotton Project </a:t>
            </a:r>
            <a:r>
              <a:rPr lang="en-US" sz="1600" b="0" i="0" u="none">
                <a:solidFill>
                  <a:schemeClr val="dk1"/>
                </a:solidFill>
                <a:latin typeface="Calibri"/>
                <a:ea typeface="Calibri"/>
                <a:cs typeface="Calibri"/>
                <a:sym typeface="Calibri"/>
              </a:rPr>
              <a:t> (New Cotton Project Consortium, n.d.) is a three-year multi-stakeholder project which collects and sorts textile waste and chemically recycles it into new MMCF fibres that look and feel like cotton.</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There are further projects to produce MMCFs from non-textile residues such as cardboard, paper and agriculture residues like wheat or rice straw and biomass waste products for example from the food industry. The Italian start-up </a:t>
            </a:r>
            <a:r>
              <a:rPr lang="en-US" sz="1600" b="0" i="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Orange Fiber</a:t>
            </a:r>
            <a:r>
              <a:rPr lang="en-US" sz="1600" b="0" i="0" u="none">
                <a:solidFill>
                  <a:schemeClr val="dk1"/>
                </a:solidFill>
                <a:latin typeface="Calibri"/>
                <a:ea typeface="Calibri"/>
                <a:cs typeface="Calibri"/>
                <a:sym typeface="Calibri"/>
              </a:rPr>
              <a:t> (n.d.) extracts cellulose</a:t>
            </a:r>
            <a:br>
              <a:rPr lang="en-US" sz="1600" b="0" i="0" u="none">
                <a:solidFill>
                  <a:schemeClr val="dk1"/>
                </a:solidFill>
                <a:latin typeface="Calibri"/>
                <a:ea typeface="Calibri"/>
                <a:cs typeface="Calibri"/>
                <a:sym typeface="Calibri"/>
              </a:rPr>
            </a:br>
            <a:r>
              <a:rPr lang="en-US" sz="1600" b="0" i="0" u="none">
                <a:solidFill>
                  <a:schemeClr val="dk1"/>
                </a:solidFill>
                <a:latin typeface="Calibri"/>
                <a:ea typeface="Calibri"/>
                <a:cs typeface="Calibri"/>
                <a:sym typeface="Calibri"/>
              </a:rPr>
              <a:t>from the by-products of the citrus industry to produce fibres and fabrics. </a:t>
            </a:r>
            <a:endParaRPr/>
          </a:p>
        </p:txBody>
      </p:sp>
      <p:sp>
        <p:nvSpPr>
          <p:cNvPr id="858" name="Google Shape;858;p74"/>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859" name="Google Shape;859;p74"/>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51</a:t>
            </a:fld>
            <a:endParaRPr/>
          </a:p>
        </p:txBody>
      </p:sp>
      <p:sp>
        <p:nvSpPr>
          <p:cNvPr id="860" name="Google Shape;860;p74"/>
          <p:cNvSpPr txBox="1"/>
          <p:nvPr/>
        </p:nvSpPr>
        <p:spPr>
          <a:xfrm flipH="1">
            <a:off x="7299325" y="2716212"/>
            <a:ext cx="1196975" cy="27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CC0 Pixabay</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75"/>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Standards for Pulp and Fibres</a:t>
            </a:r>
            <a:endParaRPr/>
          </a:p>
        </p:txBody>
      </p:sp>
      <p:sp>
        <p:nvSpPr>
          <p:cNvPr id="867" name="Google Shape;867;p75"/>
          <p:cNvSpPr txBox="1">
            <a:spLocks noGrp="1"/>
          </p:cNvSpPr>
          <p:nvPr>
            <p:ph type="body" idx="1"/>
          </p:nvPr>
        </p:nvSpPr>
        <p:spPr>
          <a:xfrm>
            <a:off x="611187" y="1370012"/>
            <a:ext cx="6175375"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The </a:t>
            </a:r>
            <a:r>
              <a:rPr lang="en-US" sz="2000" b="0" i="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Bluesign Technologies AG </a:t>
            </a:r>
            <a:r>
              <a:rPr lang="en-US" sz="2000" b="0" i="0" u="none">
                <a:solidFill>
                  <a:schemeClr val="dk1"/>
                </a:solidFill>
                <a:latin typeface="Calibri"/>
                <a:ea typeface="Calibri"/>
                <a:cs typeface="Calibri"/>
                <a:sym typeface="Calibri"/>
              </a:rPr>
              <a:t>(n.d.) developed specific criteria for fibre production sites that are added as annex for fibre manufacturing to the bluesign® criteria.</a:t>
            </a:r>
            <a:endParaRPr/>
          </a:p>
          <a:p>
            <a:pPr marL="171450" marR="0" lvl="0" indent="-171450" algn="l" rtl="0">
              <a:lnSpc>
                <a:spcPct val="90000"/>
              </a:lnSpc>
              <a:spcBef>
                <a:spcPts val="70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The </a:t>
            </a:r>
            <a:r>
              <a:rPr lang="en-US" sz="2000" b="0" i="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ZDHC Foundation </a:t>
            </a:r>
            <a:r>
              <a:rPr lang="en-US" sz="2000" b="0" i="0" u="none">
                <a:solidFill>
                  <a:schemeClr val="dk1"/>
                </a:solidFill>
                <a:latin typeface="Calibri"/>
                <a:ea typeface="Calibri"/>
                <a:cs typeface="Calibri"/>
                <a:sym typeface="Calibri"/>
              </a:rPr>
              <a:t>(n.d.) has expanded the scope of its work for sustainable chemical management within the textile chain by including manmade cellulosic fibre production.</a:t>
            </a:r>
            <a:endParaRPr/>
          </a:p>
          <a:p>
            <a:pPr marL="171450" marR="0" lvl="0" indent="-171450" algn="l" rtl="0">
              <a:lnSpc>
                <a:spcPct val="90000"/>
              </a:lnSpc>
              <a:spcBef>
                <a:spcPts val="70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Further standards for pulp and fibres include the Cradle to Cradle Material Health Certificate Standard, </a:t>
            </a:r>
            <a:r>
              <a:rPr lang="en-US" sz="2000" b="0" i="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SteP by OEKO-TEX® </a:t>
            </a:r>
            <a:r>
              <a:rPr lang="en-US" sz="2000" b="0" i="0" u="none">
                <a:solidFill>
                  <a:schemeClr val="dk1"/>
                </a:solidFill>
                <a:latin typeface="Calibri"/>
                <a:ea typeface="Calibri"/>
                <a:cs typeface="Calibri"/>
                <a:sym typeface="Calibri"/>
              </a:rPr>
              <a:t>Further standards for pulp and fibres include the Cradle to Cradle Material Health Certificate Standard, SteP by OEKO-TEX®  (OEKO-TEX Service GmbH, n.d.)and the </a:t>
            </a:r>
            <a:r>
              <a:rPr lang="en-US" sz="2000" b="0" i="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EU Eco Label</a:t>
            </a:r>
            <a:r>
              <a:rPr lang="en-US" sz="2000" b="0" i="0" u="none">
                <a:solidFill>
                  <a:schemeClr val="dk1"/>
                </a:solidFill>
                <a:latin typeface="Calibri"/>
                <a:ea typeface="Calibri"/>
                <a:cs typeface="Calibri"/>
                <a:sym typeface="Calibri"/>
              </a:rPr>
              <a:t> (European Commission, n.d.).</a:t>
            </a:r>
            <a:endParaRPr/>
          </a:p>
        </p:txBody>
      </p:sp>
      <p:sp>
        <p:nvSpPr>
          <p:cNvPr id="868" name="Google Shape;868;p75"/>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869" name="Google Shape;869;p75"/>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52</a:t>
            </a:fld>
            <a:endParaRPr/>
          </a:p>
        </p:txBody>
      </p:sp>
      <p:sp>
        <p:nvSpPr>
          <p:cNvPr id="870" name="Google Shape;870;p75"/>
          <p:cNvSpPr txBox="1"/>
          <p:nvPr/>
        </p:nvSpPr>
        <p:spPr>
          <a:xfrm>
            <a:off x="7289800" y="2571750"/>
            <a:ext cx="1698625" cy="27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Pulp, © Lenzing AG</a:t>
            </a:r>
            <a:endParaRPr/>
          </a:p>
        </p:txBody>
      </p:sp>
      <p:pic>
        <p:nvPicPr>
          <p:cNvPr id="871" name="Google Shape;871;p75" descr="Ein Bild, das Essen, Papier, Käse, Kunststoff enthält.&#10;&#10;Automatisch generierte Beschreibung"/>
          <p:cNvPicPr preferRelativeResize="0"/>
          <p:nvPr/>
        </p:nvPicPr>
        <p:blipFill rotWithShape="1">
          <a:blip r:embed="rId7">
            <a:alphaModFix/>
          </a:blip>
          <a:srcRect/>
          <a:stretch/>
        </p:blipFill>
        <p:spPr>
          <a:xfrm>
            <a:off x="7289800" y="915987"/>
            <a:ext cx="1657350" cy="1657350"/>
          </a:xfrm>
          <a:prstGeom prst="rect">
            <a:avLst/>
          </a:prstGeom>
          <a:noFill/>
          <a:ln>
            <a:noFill/>
          </a:ln>
        </p:spPr>
      </p:pic>
      <p:pic>
        <p:nvPicPr>
          <p:cNvPr id="872" name="Google Shape;872;p75"/>
          <p:cNvPicPr preferRelativeResize="0"/>
          <p:nvPr/>
        </p:nvPicPr>
        <p:blipFill rotWithShape="1">
          <a:blip r:embed="rId8">
            <a:alphaModFix/>
          </a:blip>
          <a:srcRect/>
          <a:stretch/>
        </p:blipFill>
        <p:spPr>
          <a:xfrm>
            <a:off x="7289800" y="2859087"/>
            <a:ext cx="1698625" cy="1700212"/>
          </a:xfrm>
          <a:prstGeom prst="rect">
            <a:avLst/>
          </a:prstGeom>
          <a:noFill/>
          <a:ln>
            <a:noFill/>
          </a:ln>
        </p:spPr>
      </p:pic>
      <p:sp>
        <p:nvSpPr>
          <p:cNvPr id="873" name="Google Shape;873;p75"/>
          <p:cNvSpPr txBox="1"/>
          <p:nvPr/>
        </p:nvSpPr>
        <p:spPr>
          <a:xfrm>
            <a:off x="6516687" y="4532312"/>
            <a:ext cx="2473325" cy="27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Lenzing fibres, © Lenzing AG</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76"/>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3600" b="0" i="0" u="none">
                <a:solidFill>
                  <a:schemeClr val="dk1"/>
                </a:solidFill>
                <a:latin typeface="Calibri"/>
                <a:ea typeface="Calibri"/>
                <a:cs typeface="Calibri"/>
                <a:sym typeface="Calibri"/>
              </a:rPr>
              <a:t>Lyocell - Sustainable Manmade Cellulosic Fibre</a:t>
            </a:r>
            <a:endParaRPr/>
          </a:p>
        </p:txBody>
      </p:sp>
      <p:sp>
        <p:nvSpPr>
          <p:cNvPr id="880" name="Google Shape;880;p76"/>
          <p:cNvSpPr txBox="1">
            <a:spLocks noGrp="1"/>
          </p:cNvSpPr>
          <p:nvPr>
            <p:ph type="body" idx="1"/>
          </p:nvPr>
        </p:nvSpPr>
        <p:spPr>
          <a:xfrm>
            <a:off x="628650" y="1370012"/>
            <a:ext cx="8267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Cellulosic regenerated fibre</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Spinning: direct solvent process</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Raw material: mainly wood from renewable beech forests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Brand name: TENCEL™, TENCEL™ with REFIBRA™ technology.</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Not only certified wood but also fabric residues from the cutting</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of cotton clothing are used as raw materials for this fibre.</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Disintegration time: 100 % in 16 weeks</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Areas of use: denim, outerwear, workwear,</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functional clothing, underwear, bed linen,</a:t>
            </a:r>
            <a:br>
              <a:rPr lang="en-US" sz="1800" b="0" i="0" u="none">
                <a:solidFill>
                  <a:schemeClr val="dk1"/>
                </a:solidFill>
                <a:latin typeface="Calibri"/>
                <a:ea typeface="Calibri"/>
                <a:cs typeface="Calibri"/>
                <a:sym typeface="Calibri"/>
              </a:rPr>
            </a:br>
            <a:r>
              <a:rPr lang="en-US" sz="1800" b="0" i="1" u="none">
                <a:solidFill>
                  <a:schemeClr val="dk1"/>
                </a:solidFill>
                <a:latin typeface="Calibri"/>
                <a:ea typeface="Calibri"/>
                <a:cs typeface="Calibri"/>
                <a:sym typeface="Calibri"/>
              </a:rPr>
              <a:t>nonwovens </a:t>
            </a:r>
            <a:r>
              <a:rPr lang="en-US" sz="1800" b="0" i="0" u="none">
                <a:solidFill>
                  <a:schemeClr val="dk1"/>
                </a:solidFill>
                <a:latin typeface="Calibri"/>
                <a:ea typeface="Calibri"/>
                <a:cs typeface="Calibri"/>
                <a:sym typeface="Calibri"/>
              </a:rPr>
              <a:t>products (fleece) for hygiene</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and cosmetic articles. (Lenzing AG, n.d.; Lenzing AG, 2022).</a:t>
            </a:r>
            <a:endParaRPr/>
          </a:p>
        </p:txBody>
      </p:sp>
      <p:sp>
        <p:nvSpPr>
          <p:cNvPr id="881" name="Google Shape;881;p76"/>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882" name="Google Shape;882;p76"/>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53</a:t>
            </a:fld>
            <a:endParaRPr/>
          </a:p>
        </p:txBody>
      </p:sp>
      <p:sp>
        <p:nvSpPr>
          <p:cNvPr id="883" name="Google Shape;883;p76"/>
          <p:cNvSpPr txBox="1"/>
          <p:nvPr/>
        </p:nvSpPr>
        <p:spPr>
          <a:xfrm>
            <a:off x="6227762" y="4524375"/>
            <a:ext cx="2873375"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 Lyocell Production, Lenzing AG</a:t>
            </a:r>
            <a:endParaRPr/>
          </a:p>
        </p:txBody>
      </p:sp>
      <p:pic>
        <p:nvPicPr>
          <p:cNvPr id="884" name="Google Shape;884;p76" descr="Ein Bild, das Maschine, Systemsteuerung enthält.&#10;&#10;Automatisch generierte Beschreibung"/>
          <p:cNvPicPr preferRelativeResize="0"/>
          <p:nvPr/>
        </p:nvPicPr>
        <p:blipFill rotWithShape="1">
          <a:blip r:embed="rId3">
            <a:alphaModFix/>
          </a:blip>
          <a:srcRect/>
          <a:stretch/>
        </p:blipFill>
        <p:spPr>
          <a:xfrm>
            <a:off x="6932612" y="2616200"/>
            <a:ext cx="1946275" cy="1947862"/>
          </a:xfrm>
          <a:prstGeom prst="rect">
            <a:avLst/>
          </a:prstGeom>
          <a:noFill/>
          <a:ln>
            <a:noFill/>
          </a:ln>
        </p:spPr>
      </p:pic>
      <p:pic>
        <p:nvPicPr>
          <p:cNvPr id="885" name="Google Shape;885;p76"/>
          <p:cNvPicPr preferRelativeResize="0"/>
          <p:nvPr/>
        </p:nvPicPr>
        <p:blipFill rotWithShape="1">
          <a:blip r:embed="rId4">
            <a:alphaModFix/>
          </a:blip>
          <a:srcRect/>
          <a:stretch/>
        </p:blipFill>
        <p:spPr>
          <a:xfrm>
            <a:off x="7451725" y="915987"/>
            <a:ext cx="1363662" cy="1363662"/>
          </a:xfrm>
          <a:prstGeom prst="rect">
            <a:avLst/>
          </a:prstGeom>
          <a:noFill/>
          <a:ln>
            <a:noFill/>
          </a:ln>
        </p:spPr>
      </p:pic>
      <p:sp>
        <p:nvSpPr>
          <p:cNvPr id="886" name="Google Shape;886;p76"/>
          <p:cNvSpPr txBox="1"/>
          <p:nvPr/>
        </p:nvSpPr>
        <p:spPr>
          <a:xfrm>
            <a:off x="6227762" y="2249487"/>
            <a:ext cx="2760662"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 TENCEL™ Fabric, Lenzing AG</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77"/>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Process Diagram of the NMMO Process</a:t>
            </a:r>
            <a:endParaRPr/>
          </a:p>
        </p:txBody>
      </p:sp>
      <p:sp>
        <p:nvSpPr>
          <p:cNvPr id="893" name="Google Shape;893;p77"/>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894" name="Google Shape;894;p77"/>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54</a:t>
            </a:fld>
            <a:endParaRPr/>
          </a:p>
        </p:txBody>
      </p:sp>
      <p:sp>
        <p:nvSpPr>
          <p:cNvPr id="895" name="Google Shape;895;p77"/>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896" name="Google Shape;896;p77"/>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54</a:t>
            </a:fld>
            <a:endParaRPr/>
          </a:p>
        </p:txBody>
      </p:sp>
      <p:sp>
        <p:nvSpPr>
          <p:cNvPr id="897" name="Google Shape;897;p77"/>
          <p:cNvSpPr txBox="1"/>
          <p:nvPr/>
        </p:nvSpPr>
        <p:spPr>
          <a:xfrm>
            <a:off x="409575" y="1708150"/>
            <a:ext cx="2722562" cy="1600200"/>
          </a:xfrm>
          <a:prstGeom prst="rect">
            <a:avLst/>
          </a:prstGeom>
          <a:gradFill>
            <a:gsLst>
              <a:gs pos="0">
                <a:srgbClr val="AFAFAF"/>
              </a:gs>
              <a:gs pos="50000">
                <a:srgbClr val="A5A5A5"/>
              </a:gs>
              <a:gs pos="100000">
                <a:srgbClr val="929292"/>
              </a:gs>
            </a:gsLst>
            <a:lin ang="5400000" scaled="0"/>
          </a:gradFill>
          <a:ln w="9525"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n-US" sz="1400" b="0" i="0" u="none">
                <a:solidFill>
                  <a:srgbClr val="FFFFFF"/>
                </a:solidFill>
                <a:latin typeface="Calibri"/>
                <a:ea typeface="Calibri"/>
                <a:cs typeface="Calibri"/>
                <a:sym typeface="Calibri"/>
              </a:rPr>
              <a:t>The pulp is:</a:t>
            </a:r>
            <a:endParaRPr/>
          </a:p>
          <a:p>
            <a:pPr marL="0" marR="0" lvl="0" indent="-88900" algn="l" rtl="0">
              <a:lnSpc>
                <a:spcPct val="100000"/>
              </a:lnSpc>
              <a:spcBef>
                <a:spcPts val="0"/>
              </a:spcBef>
              <a:spcAft>
                <a:spcPts val="0"/>
              </a:spcAft>
              <a:buClr>
                <a:srgbClr val="FFFFFF"/>
              </a:buClr>
              <a:buSzPts val="1400"/>
              <a:buFont typeface="Arial"/>
              <a:buChar char="•"/>
            </a:pPr>
            <a:r>
              <a:rPr lang="en-US" sz="1400" b="0" i="0" u="none">
                <a:solidFill>
                  <a:srgbClr val="FFFFFF"/>
                </a:solidFill>
                <a:latin typeface="Calibri"/>
                <a:ea typeface="Calibri"/>
                <a:cs typeface="Calibri"/>
                <a:sym typeface="Calibri"/>
              </a:rPr>
              <a:t>chemically converted =&gt; made dissolvable</a:t>
            </a:r>
            <a:endParaRPr/>
          </a:p>
          <a:p>
            <a:pPr marL="0" marR="0" lvl="0" indent="-88900" algn="l" rtl="0">
              <a:lnSpc>
                <a:spcPct val="100000"/>
              </a:lnSpc>
              <a:spcBef>
                <a:spcPts val="0"/>
              </a:spcBef>
              <a:spcAft>
                <a:spcPts val="0"/>
              </a:spcAft>
              <a:buClr>
                <a:srgbClr val="FFFFFF"/>
              </a:buClr>
              <a:buSzPts val="1400"/>
              <a:buFont typeface="Arial"/>
              <a:buChar char="•"/>
            </a:pPr>
            <a:r>
              <a:rPr lang="en-US" sz="1400" b="0" i="0" u="none">
                <a:solidFill>
                  <a:srgbClr val="FFFFFF"/>
                </a:solidFill>
                <a:latin typeface="Calibri"/>
                <a:ea typeface="Calibri"/>
                <a:cs typeface="Calibri"/>
                <a:sym typeface="Calibri"/>
              </a:rPr>
              <a:t>dissolved</a:t>
            </a:r>
            <a:endParaRPr/>
          </a:p>
          <a:p>
            <a:pPr marL="285750" marR="0" lvl="1" indent="-28575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formed as fibre</a:t>
            </a:r>
            <a:endParaRPr/>
          </a:p>
          <a:p>
            <a:pPr marL="285750" marR="0" lvl="1" indent="-28575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regenerated</a:t>
            </a:r>
            <a:endParaRPr/>
          </a:p>
          <a:p>
            <a:pPr marL="285750" marR="0" lvl="1" indent="-285750" algn="l" rtl="0">
              <a:lnSpc>
                <a:spcPct val="100000"/>
              </a:lnSpc>
              <a:spcBef>
                <a:spcPts val="0"/>
              </a:spcBef>
              <a:spcAft>
                <a:spcPts val="0"/>
              </a:spcAft>
              <a:buClr>
                <a:srgbClr val="FFFFFF"/>
              </a:buClr>
              <a:buSzPts val="1400"/>
              <a:buFont typeface="Calibri"/>
              <a:buNone/>
            </a:pPr>
            <a:r>
              <a:rPr lang="en-US" sz="1400" b="0" i="0" u="none" strike="noStrike" cap="none">
                <a:solidFill>
                  <a:srgbClr val="FFFFFF"/>
                </a:solidFill>
                <a:latin typeface="Calibri"/>
                <a:ea typeface="Calibri"/>
                <a:cs typeface="Calibri"/>
                <a:sym typeface="Calibri"/>
              </a:rPr>
              <a:t>=&gt; pure cellulose</a:t>
            </a:r>
            <a:endParaRPr/>
          </a:p>
        </p:txBody>
      </p:sp>
      <p:sp>
        <p:nvSpPr>
          <p:cNvPr id="898" name="Google Shape;898;p77"/>
          <p:cNvSpPr txBox="1"/>
          <p:nvPr/>
        </p:nvSpPr>
        <p:spPr>
          <a:xfrm>
            <a:off x="3886200" y="1058862"/>
            <a:ext cx="1517650" cy="406400"/>
          </a:xfrm>
          <a:prstGeom prst="rect">
            <a:avLst/>
          </a:prstGeom>
          <a:gradFill>
            <a:gsLst>
              <a:gs pos="0">
                <a:srgbClr val="81B861"/>
              </a:gs>
              <a:gs pos="50000">
                <a:srgbClr val="6FB242"/>
              </a:gs>
              <a:gs pos="100000">
                <a:srgbClr val="61A235"/>
              </a:gs>
            </a:gsLst>
            <a:lin ang="5400000" scaled="0"/>
          </a:gradFill>
          <a:ln>
            <a:noFill/>
          </a:ln>
          <a:effectLst>
            <a:outerShdw blurRad="63500" dist="19050" dir="5400000">
              <a:srgbClr val="000000">
                <a:alpha val="62745"/>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2"/>
              </a:buClr>
              <a:buSzPts val="2000"/>
              <a:buFont typeface="Calibri"/>
              <a:buNone/>
            </a:pPr>
            <a:r>
              <a:rPr lang="en-US" sz="2000" b="0" i="0" u="none">
                <a:solidFill>
                  <a:schemeClr val="dk2"/>
                </a:solidFill>
                <a:latin typeface="Calibri"/>
                <a:ea typeface="Calibri"/>
                <a:cs typeface="Calibri"/>
                <a:sym typeface="Calibri"/>
              </a:rPr>
              <a:t>pulp</a:t>
            </a:r>
            <a:endParaRPr/>
          </a:p>
        </p:txBody>
      </p:sp>
      <p:sp>
        <p:nvSpPr>
          <p:cNvPr id="899" name="Google Shape;899;p77"/>
          <p:cNvSpPr txBox="1"/>
          <p:nvPr/>
        </p:nvSpPr>
        <p:spPr>
          <a:xfrm>
            <a:off x="3779837" y="1708150"/>
            <a:ext cx="1758950" cy="346075"/>
          </a:xfrm>
          <a:prstGeom prst="rect">
            <a:avLst/>
          </a:prstGeom>
          <a:gradFill>
            <a:gsLst>
              <a:gs pos="0">
                <a:srgbClr val="FFC746"/>
              </a:gs>
              <a:gs pos="50000">
                <a:srgbClr val="FFC600"/>
              </a:gs>
              <a:gs pos="100000">
                <a:srgbClr val="E5B600"/>
              </a:gs>
            </a:gsLst>
            <a:lin ang="5400000" scaled="0"/>
          </a:gradFill>
          <a:ln>
            <a:noFill/>
          </a:ln>
          <a:effectLst>
            <a:outerShdw blurRad="63500" dist="19050" dir="5400000">
              <a:srgbClr val="000000">
                <a:alpha val="62745"/>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2"/>
              </a:buClr>
              <a:buSzPts val="1600"/>
              <a:buFont typeface="Calibri"/>
              <a:buNone/>
            </a:pPr>
            <a:r>
              <a:rPr lang="en-US" sz="1600" b="1" i="0" u="none">
                <a:solidFill>
                  <a:schemeClr val="dk2"/>
                </a:solidFill>
                <a:latin typeface="Calibri"/>
                <a:ea typeface="Calibri"/>
                <a:cs typeface="Calibri"/>
                <a:sym typeface="Calibri"/>
              </a:rPr>
              <a:t>dissolve</a:t>
            </a:r>
            <a:endParaRPr/>
          </a:p>
        </p:txBody>
      </p:sp>
      <p:sp>
        <p:nvSpPr>
          <p:cNvPr id="900" name="Google Shape;900;p77"/>
          <p:cNvSpPr txBox="1"/>
          <p:nvPr/>
        </p:nvSpPr>
        <p:spPr>
          <a:xfrm>
            <a:off x="3792537" y="2873375"/>
            <a:ext cx="1779587" cy="346075"/>
          </a:xfrm>
          <a:prstGeom prst="rect">
            <a:avLst/>
          </a:prstGeom>
          <a:gradFill>
            <a:gsLst>
              <a:gs pos="0">
                <a:srgbClr val="FFC746"/>
              </a:gs>
              <a:gs pos="50000">
                <a:srgbClr val="FFC600"/>
              </a:gs>
              <a:gs pos="100000">
                <a:srgbClr val="E5B600"/>
              </a:gs>
            </a:gsLst>
            <a:lin ang="5400000" scaled="0"/>
          </a:gradFill>
          <a:ln>
            <a:noFill/>
          </a:ln>
          <a:effectLst>
            <a:outerShdw blurRad="63500" dist="19050" dir="5400000">
              <a:srgbClr val="000000">
                <a:alpha val="62745"/>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2"/>
              </a:buClr>
              <a:buSzPts val="1600"/>
              <a:buFont typeface="Calibri"/>
              <a:buNone/>
            </a:pPr>
            <a:r>
              <a:rPr lang="en-US" sz="1600" b="1" i="0" u="none">
                <a:solidFill>
                  <a:schemeClr val="dk2"/>
                </a:solidFill>
                <a:latin typeface="Calibri"/>
                <a:ea typeface="Calibri"/>
                <a:cs typeface="Calibri"/>
                <a:sym typeface="Calibri"/>
              </a:rPr>
              <a:t>spinning</a:t>
            </a:r>
            <a:endParaRPr/>
          </a:p>
        </p:txBody>
      </p:sp>
      <p:sp>
        <p:nvSpPr>
          <p:cNvPr id="901" name="Google Shape;901;p77"/>
          <p:cNvSpPr txBox="1"/>
          <p:nvPr/>
        </p:nvSpPr>
        <p:spPr>
          <a:xfrm>
            <a:off x="6238875" y="2046287"/>
            <a:ext cx="2870200" cy="584200"/>
          </a:xfrm>
          <a:prstGeom prst="rect">
            <a:avLst/>
          </a:prstGeom>
          <a:gradFill>
            <a:gsLst>
              <a:gs pos="0">
                <a:srgbClr val="81B861"/>
              </a:gs>
              <a:gs pos="50000">
                <a:srgbClr val="6FB242"/>
              </a:gs>
              <a:gs pos="100000">
                <a:srgbClr val="61A235"/>
              </a:gs>
            </a:gsLst>
            <a:lin ang="5400000" scaled="0"/>
          </a:gradFill>
          <a:ln>
            <a:noFill/>
          </a:ln>
          <a:effectLst>
            <a:outerShdw blurRad="63500" dist="19050" dir="5400000">
              <a:srgbClr val="000000">
                <a:alpha val="62745"/>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2"/>
              </a:buClr>
              <a:buSzPts val="1600"/>
              <a:buFont typeface="Calibri"/>
              <a:buNone/>
            </a:pPr>
            <a:r>
              <a:rPr lang="en-US" sz="1600" b="1" i="0" u="none">
                <a:solidFill>
                  <a:schemeClr val="dk2"/>
                </a:solidFill>
                <a:latin typeface="Calibri"/>
                <a:ea typeface="Calibri"/>
                <a:cs typeface="Calibri"/>
                <a:sym typeface="Calibri"/>
              </a:rPr>
              <a:t>dissolvement recovery + sodium sulphate</a:t>
            </a:r>
            <a:endParaRPr/>
          </a:p>
        </p:txBody>
      </p:sp>
      <p:sp>
        <p:nvSpPr>
          <p:cNvPr id="902" name="Google Shape;902;p77"/>
          <p:cNvSpPr txBox="1"/>
          <p:nvPr/>
        </p:nvSpPr>
        <p:spPr>
          <a:xfrm>
            <a:off x="3132137" y="3435350"/>
            <a:ext cx="3095625" cy="733425"/>
          </a:xfrm>
          <a:prstGeom prst="rect">
            <a:avLst/>
          </a:prstGeom>
          <a:gradFill>
            <a:gsLst>
              <a:gs pos="0">
                <a:srgbClr val="FFC746"/>
              </a:gs>
              <a:gs pos="50000">
                <a:srgbClr val="FFC600"/>
              </a:gs>
              <a:gs pos="100000">
                <a:srgbClr val="E5B600"/>
              </a:gs>
            </a:gsLst>
            <a:lin ang="5400000" scaled="0"/>
          </a:gradFill>
          <a:ln>
            <a:noFill/>
          </a:ln>
          <a:effectLst>
            <a:outerShdw blurRad="63500" dist="19050" dir="5400000">
              <a:srgbClr val="000000">
                <a:alpha val="62745"/>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2"/>
              </a:buClr>
              <a:buSzPts val="1400"/>
              <a:buFont typeface="Calibri"/>
              <a:buNone/>
            </a:pPr>
            <a:r>
              <a:rPr lang="en-US" sz="1400" b="1" i="0" u="none">
                <a:solidFill>
                  <a:schemeClr val="dk2"/>
                </a:solidFill>
                <a:latin typeface="Calibri"/>
                <a:ea typeface="Calibri"/>
                <a:cs typeface="Calibri"/>
                <a:sym typeface="Calibri"/>
              </a:rPr>
              <a:t>wash, bleach, </a:t>
            </a:r>
            <a:endParaRPr/>
          </a:p>
          <a:p>
            <a:pPr marL="0" marR="0" lvl="0" indent="0" algn="ctr" rtl="0">
              <a:lnSpc>
                <a:spcPct val="100000"/>
              </a:lnSpc>
              <a:spcBef>
                <a:spcPts val="0"/>
              </a:spcBef>
              <a:spcAft>
                <a:spcPts val="0"/>
              </a:spcAft>
              <a:buClr>
                <a:schemeClr val="dk2"/>
              </a:buClr>
              <a:buSzPts val="1400"/>
              <a:buFont typeface="Calibri"/>
              <a:buNone/>
            </a:pPr>
            <a:r>
              <a:rPr lang="en-US" sz="1400" b="1" i="0" u="none">
                <a:solidFill>
                  <a:schemeClr val="dk2"/>
                </a:solidFill>
                <a:latin typeface="Calibri"/>
                <a:ea typeface="Calibri"/>
                <a:cs typeface="Calibri"/>
                <a:sym typeface="Calibri"/>
              </a:rPr>
              <a:t>Avivate,</a:t>
            </a:r>
            <a:endParaRPr/>
          </a:p>
          <a:p>
            <a:pPr marL="0" marR="0" lvl="0" indent="0" algn="ctr" rtl="0">
              <a:lnSpc>
                <a:spcPct val="100000"/>
              </a:lnSpc>
              <a:spcBef>
                <a:spcPts val="0"/>
              </a:spcBef>
              <a:spcAft>
                <a:spcPts val="0"/>
              </a:spcAft>
              <a:buClr>
                <a:schemeClr val="dk2"/>
              </a:buClr>
              <a:buSzPts val="1400"/>
              <a:buFont typeface="Calibri"/>
              <a:buNone/>
            </a:pPr>
            <a:r>
              <a:rPr lang="en-US" sz="1400" b="1" i="0" u="none">
                <a:solidFill>
                  <a:schemeClr val="dk2"/>
                </a:solidFill>
                <a:latin typeface="Calibri"/>
                <a:ea typeface="Calibri"/>
                <a:cs typeface="Calibri"/>
                <a:sym typeface="Calibri"/>
              </a:rPr>
              <a:t>dry, crimp, cut</a:t>
            </a:r>
            <a:endParaRPr/>
          </a:p>
        </p:txBody>
      </p:sp>
      <p:sp>
        <p:nvSpPr>
          <p:cNvPr id="903" name="Google Shape;903;p77"/>
          <p:cNvSpPr txBox="1"/>
          <p:nvPr/>
        </p:nvSpPr>
        <p:spPr>
          <a:xfrm>
            <a:off x="3994150" y="4371975"/>
            <a:ext cx="1441450" cy="406400"/>
          </a:xfrm>
          <a:prstGeom prst="rect">
            <a:avLst/>
          </a:prstGeom>
          <a:gradFill>
            <a:gsLst>
              <a:gs pos="0">
                <a:srgbClr val="71A6DB"/>
              </a:gs>
              <a:gs pos="50000">
                <a:srgbClr val="559BDB"/>
              </a:gs>
              <a:gs pos="100000">
                <a:srgbClr val="438AC9"/>
              </a:gs>
            </a:gsLst>
            <a:lin ang="5400000" scaled="0"/>
          </a:gradFill>
          <a:ln>
            <a:noFill/>
          </a:ln>
          <a:effectLst>
            <a:outerShdw blurRad="63500" dist="19050" dir="5400000">
              <a:srgbClr val="000000">
                <a:alpha val="62745"/>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2"/>
              </a:buClr>
              <a:buSzPts val="2000"/>
              <a:buFont typeface="Calibri"/>
              <a:buNone/>
            </a:pPr>
            <a:r>
              <a:rPr lang="en-US" sz="2000" b="1" i="0" u="none">
                <a:solidFill>
                  <a:schemeClr val="dk2"/>
                </a:solidFill>
                <a:latin typeface="Calibri"/>
                <a:ea typeface="Calibri"/>
                <a:cs typeface="Calibri"/>
                <a:sym typeface="Calibri"/>
              </a:rPr>
              <a:t>fibre</a:t>
            </a:r>
            <a:endParaRPr/>
          </a:p>
        </p:txBody>
      </p:sp>
      <p:sp>
        <p:nvSpPr>
          <p:cNvPr id="904" name="Google Shape;904;p77"/>
          <p:cNvSpPr txBox="1"/>
          <p:nvPr/>
        </p:nvSpPr>
        <p:spPr>
          <a:xfrm>
            <a:off x="3779837" y="2284412"/>
            <a:ext cx="1779587" cy="346075"/>
          </a:xfrm>
          <a:prstGeom prst="rect">
            <a:avLst/>
          </a:prstGeom>
          <a:gradFill>
            <a:gsLst>
              <a:gs pos="0">
                <a:srgbClr val="FFC746"/>
              </a:gs>
              <a:gs pos="50000">
                <a:srgbClr val="FFC600"/>
              </a:gs>
              <a:gs pos="100000">
                <a:srgbClr val="E5B600"/>
              </a:gs>
            </a:gsLst>
            <a:lin ang="5400000" scaled="0"/>
          </a:gradFill>
          <a:ln>
            <a:noFill/>
          </a:ln>
          <a:effectLst>
            <a:outerShdw blurRad="63500" dist="19050" dir="5400000">
              <a:srgbClr val="000000">
                <a:alpha val="62745"/>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2"/>
              </a:buClr>
              <a:buSzPts val="1600"/>
              <a:buFont typeface="Calibri"/>
              <a:buNone/>
            </a:pPr>
            <a:r>
              <a:rPr lang="en-US" sz="1600" b="1" i="0" u="none">
                <a:solidFill>
                  <a:schemeClr val="dk2"/>
                </a:solidFill>
                <a:latin typeface="Calibri"/>
                <a:ea typeface="Calibri"/>
                <a:cs typeface="Calibri"/>
                <a:sym typeface="Calibri"/>
              </a:rPr>
              <a:t>filtration</a:t>
            </a:r>
            <a:endParaRPr/>
          </a:p>
        </p:txBody>
      </p:sp>
      <p:cxnSp>
        <p:nvCxnSpPr>
          <p:cNvPr id="905" name="Google Shape;905;p77"/>
          <p:cNvCxnSpPr/>
          <p:nvPr/>
        </p:nvCxnSpPr>
        <p:spPr>
          <a:xfrm rot="10800000">
            <a:off x="2651125" y="3795712"/>
            <a:ext cx="481012" cy="0"/>
          </a:xfrm>
          <a:prstGeom prst="straightConnector1">
            <a:avLst/>
          </a:prstGeom>
          <a:noFill/>
          <a:ln w="38100" cap="flat" cmpd="sng">
            <a:solidFill>
              <a:schemeClr val="dk1"/>
            </a:solidFill>
            <a:prstDash val="solid"/>
            <a:miter lim="800000"/>
            <a:headEnd type="none" w="med" len="med"/>
            <a:tailEnd type="triangle" w="med" len="med"/>
          </a:ln>
        </p:spPr>
      </p:cxnSp>
      <p:cxnSp>
        <p:nvCxnSpPr>
          <p:cNvPr id="906" name="Google Shape;906;p77"/>
          <p:cNvCxnSpPr/>
          <p:nvPr/>
        </p:nvCxnSpPr>
        <p:spPr>
          <a:xfrm>
            <a:off x="2520950" y="1246187"/>
            <a:ext cx="1358900" cy="0"/>
          </a:xfrm>
          <a:prstGeom prst="straightConnector1">
            <a:avLst/>
          </a:prstGeom>
          <a:noFill/>
          <a:ln w="38100" cap="flat" cmpd="sng">
            <a:solidFill>
              <a:schemeClr val="dk1"/>
            </a:solidFill>
            <a:prstDash val="solid"/>
            <a:miter lim="800000"/>
            <a:headEnd type="none" w="med" len="med"/>
            <a:tailEnd type="triangle" w="med" len="med"/>
          </a:ln>
        </p:spPr>
      </p:cxnSp>
      <p:cxnSp>
        <p:nvCxnSpPr>
          <p:cNvPr id="907" name="Google Shape;907;p77"/>
          <p:cNvCxnSpPr/>
          <p:nvPr/>
        </p:nvCxnSpPr>
        <p:spPr>
          <a:xfrm>
            <a:off x="4697412" y="4156075"/>
            <a:ext cx="0" cy="300037"/>
          </a:xfrm>
          <a:prstGeom prst="straightConnector1">
            <a:avLst/>
          </a:prstGeom>
          <a:noFill/>
          <a:ln w="38100" cap="flat" cmpd="sng">
            <a:solidFill>
              <a:schemeClr val="dk1"/>
            </a:solidFill>
            <a:prstDash val="solid"/>
            <a:miter lim="800000"/>
            <a:headEnd type="none" w="med" len="med"/>
            <a:tailEnd type="triangle" w="med" len="med"/>
          </a:ln>
        </p:spPr>
      </p:cxnSp>
      <p:cxnSp>
        <p:nvCxnSpPr>
          <p:cNvPr id="908" name="Google Shape;908;p77"/>
          <p:cNvCxnSpPr/>
          <p:nvPr/>
        </p:nvCxnSpPr>
        <p:spPr>
          <a:xfrm rot="10800000">
            <a:off x="6227762" y="3795712"/>
            <a:ext cx="1430337" cy="0"/>
          </a:xfrm>
          <a:prstGeom prst="straightConnector1">
            <a:avLst/>
          </a:prstGeom>
          <a:noFill/>
          <a:ln w="38100" cap="flat" cmpd="sng">
            <a:solidFill>
              <a:schemeClr val="dk1"/>
            </a:solidFill>
            <a:prstDash val="solid"/>
            <a:miter lim="800000"/>
            <a:headEnd type="none" w="med" len="med"/>
            <a:tailEnd type="triangle" w="med" len="med"/>
          </a:ln>
        </p:spPr>
      </p:cxnSp>
      <p:cxnSp>
        <p:nvCxnSpPr>
          <p:cNvPr id="909" name="Google Shape;909;p77"/>
          <p:cNvCxnSpPr/>
          <p:nvPr/>
        </p:nvCxnSpPr>
        <p:spPr>
          <a:xfrm rot="10800000" flipH="1">
            <a:off x="7658100" y="2630487"/>
            <a:ext cx="9525" cy="1165225"/>
          </a:xfrm>
          <a:prstGeom prst="straightConnector1">
            <a:avLst/>
          </a:prstGeom>
          <a:noFill/>
          <a:ln w="38100" cap="flat" cmpd="sng">
            <a:solidFill>
              <a:schemeClr val="dk1"/>
            </a:solidFill>
            <a:prstDash val="solid"/>
            <a:miter lim="800000"/>
            <a:headEnd type="none" w="med" len="med"/>
            <a:tailEnd type="none" w="med" len="med"/>
          </a:ln>
        </p:spPr>
      </p:cxnSp>
      <p:cxnSp>
        <p:nvCxnSpPr>
          <p:cNvPr id="910" name="Google Shape;910;p77"/>
          <p:cNvCxnSpPr/>
          <p:nvPr/>
        </p:nvCxnSpPr>
        <p:spPr>
          <a:xfrm>
            <a:off x="5568950" y="2500312"/>
            <a:ext cx="693737" cy="0"/>
          </a:xfrm>
          <a:prstGeom prst="straightConnector1">
            <a:avLst/>
          </a:prstGeom>
          <a:noFill/>
          <a:ln w="38100" cap="flat" cmpd="sng">
            <a:solidFill>
              <a:schemeClr val="dk1"/>
            </a:solidFill>
            <a:prstDash val="solid"/>
            <a:miter lim="800000"/>
            <a:headEnd type="none" w="med" len="med"/>
            <a:tailEnd type="none" w="med" len="med"/>
          </a:ln>
        </p:spPr>
      </p:cxnSp>
      <p:cxnSp>
        <p:nvCxnSpPr>
          <p:cNvPr id="911" name="Google Shape;911;p77"/>
          <p:cNvCxnSpPr/>
          <p:nvPr/>
        </p:nvCxnSpPr>
        <p:spPr>
          <a:xfrm rot="10800000">
            <a:off x="7151687" y="1893887"/>
            <a:ext cx="0" cy="139700"/>
          </a:xfrm>
          <a:prstGeom prst="straightConnector1">
            <a:avLst/>
          </a:prstGeom>
          <a:noFill/>
          <a:ln w="38100" cap="flat" cmpd="sng">
            <a:solidFill>
              <a:schemeClr val="dk1"/>
            </a:solidFill>
            <a:prstDash val="solid"/>
            <a:miter lim="800000"/>
            <a:headEnd type="none" w="med" len="med"/>
            <a:tailEnd type="none" w="med" len="med"/>
          </a:ln>
        </p:spPr>
      </p:cxnSp>
      <p:cxnSp>
        <p:nvCxnSpPr>
          <p:cNvPr id="912" name="Google Shape;912;p77"/>
          <p:cNvCxnSpPr/>
          <p:nvPr/>
        </p:nvCxnSpPr>
        <p:spPr>
          <a:xfrm rot="10800000">
            <a:off x="5534025" y="1912937"/>
            <a:ext cx="1604962" cy="0"/>
          </a:xfrm>
          <a:prstGeom prst="straightConnector1">
            <a:avLst/>
          </a:prstGeom>
          <a:noFill/>
          <a:ln w="38100" cap="flat" cmpd="sng">
            <a:solidFill>
              <a:schemeClr val="dk1"/>
            </a:solidFill>
            <a:prstDash val="solid"/>
            <a:miter lim="800000"/>
            <a:headEnd type="none" w="med" len="med"/>
            <a:tailEnd type="triangle" w="med" len="med"/>
          </a:ln>
        </p:spPr>
      </p:cxnSp>
      <p:sp>
        <p:nvSpPr>
          <p:cNvPr id="913" name="Google Shape;913;p77"/>
          <p:cNvSpPr txBox="1"/>
          <p:nvPr/>
        </p:nvSpPr>
        <p:spPr>
          <a:xfrm>
            <a:off x="5645150" y="1392237"/>
            <a:ext cx="1922462" cy="396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NMMO, water</a:t>
            </a:r>
            <a:endParaRPr/>
          </a:p>
        </p:txBody>
      </p:sp>
      <p:sp>
        <p:nvSpPr>
          <p:cNvPr id="914" name="Google Shape;914;p77"/>
          <p:cNvSpPr txBox="1"/>
          <p:nvPr/>
        </p:nvSpPr>
        <p:spPr>
          <a:xfrm>
            <a:off x="6026150" y="2693987"/>
            <a:ext cx="1638300"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spinning bath</a:t>
            </a:r>
            <a:endParaRPr/>
          </a:p>
        </p:txBody>
      </p:sp>
      <p:sp>
        <p:nvSpPr>
          <p:cNvPr id="915" name="Google Shape;915;p77"/>
          <p:cNvSpPr txBox="1"/>
          <p:nvPr/>
        </p:nvSpPr>
        <p:spPr>
          <a:xfrm>
            <a:off x="6424612" y="3363912"/>
            <a:ext cx="1171575" cy="396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distillate</a:t>
            </a:r>
            <a:endParaRPr/>
          </a:p>
        </p:txBody>
      </p:sp>
      <p:sp>
        <p:nvSpPr>
          <p:cNvPr id="916" name="Google Shape;916;p77"/>
          <p:cNvSpPr txBox="1"/>
          <p:nvPr/>
        </p:nvSpPr>
        <p:spPr>
          <a:xfrm>
            <a:off x="6553200" y="3792537"/>
            <a:ext cx="1001712" cy="396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water</a:t>
            </a:r>
            <a:endParaRPr/>
          </a:p>
        </p:txBody>
      </p:sp>
      <p:cxnSp>
        <p:nvCxnSpPr>
          <p:cNvPr id="917" name="Google Shape;917;p77"/>
          <p:cNvCxnSpPr/>
          <p:nvPr/>
        </p:nvCxnSpPr>
        <p:spPr>
          <a:xfrm>
            <a:off x="4659312" y="1471612"/>
            <a:ext cx="0" cy="276225"/>
          </a:xfrm>
          <a:prstGeom prst="straightConnector1">
            <a:avLst/>
          </a:prstGeom>
          <a:noFill/>
          <a:ln w="38100" cap="flat" cmpd="sng">
            <a:solidFill>
              <a:schemeClr val="dk1"/>
            </a:solidFill>
            <a:prstDash val="solid"/>
            <a:miter lim="800000"/>
            <a:headEnd type="none" w="med" len="med"/>
            <a:tailEnd type="triangle" w="med" len="med"/>
          </a:ln>
        </p:spPr>
      </p:cxnSp>
      <p:cxnSp>
        <p:nvCxnSpPr>
          <p:cNvPr id="918" name="Google Shape;918;p77"/>
          <p:cNvCxnSpPr/>
          <p:nvPr/>
        </p:nvCxnSpPr>
        <p:spPr>
          <a:xfrm>
            <a:off x="4665662" y="2066925"/>
            <a:ext cx="0" cy="276225"/>
          </a:xfrm>
          <a:prstGeom prst="straightConnector1">
            <a:avLst/>
          </a:prstGeom>
          <a:noFill/>
          <a:ln w="38100" cap="flat" cmpd="sng">
            <a:solidFill>
              <a:schemeClr val="dk1"/>
            </a:solidFill>
            <a:prstDash val="solid"/>
            <a:miter lim="800000"/>
            <a:headEnd type="none" w="med" len="med"/>
            <a:tailEnd type="triangle" w="med" len="med"/>
          </a:ln>
        </p:spPr>
      </p:cxnSp>
      <p:cxnSp>
        <p:nvCxnSpPr>
          <p:cNvPr id="919" name="Google Shape;919;p77"/>
          <p:cNvCxnSpPr/>
          <p:nvPr/>
        </p:nvCxnSpPr>
        <p:spPr>
          <a:xfrm>
            <a:off x="4679950" y="2643187"/>
            <a:ext cx="0" cy="276225"/>
          </a:xfrm>
          <a:prstGeom prst="straightConnector1">
            <a:avLst/>
          </a:prstGeom>
          <a:noFill/>
          <a:ln w="38100" cap="flat" cmpd="sng">
            <a:solidFill>
              <a:schemeClr val="dk1"/>
            </a:solidFill>
            <a:prstDash val="solid"/>
            <a:miter lim="800000"/>
            <a:headEnd type="none" w="med" len="med"/>
            <a:tailEnd type="triangle" w="med" len="med"/>
          </a:ln>
        </p:spPr>
      </p:cxnSp>
      <p:cxnSp>
        <p:nvCxnSpPr>
          <p:cNvPr id="920" name="Google Shape;920;p77"/>
          <p:cNvCxnSpPr/>
          <p:nvPr/>
        </p:nvCxnSpPr>
        <p:spPr>
          <a:xfrm>
            <a:off x="4686300" y="3232150"/>
            <a:ext cx="0" cy="276225"/>
          </a:xfrm>
          <a:prstGeom prst="straightConnector1">
            <a:avLst/>
          </a:prstGeom>
          <a:noFill/>
          <a:ln w="38100" cap="flat" cmpd="sng">
            <a:solidFill>
              <a:schemeClr val="dk1"/>
            </a:solidFill>
            <a:prstDash val="solid"/>
            <a:miter lim="800000"/>
            <a:headEnd type="none" w="med" len="med"/>
            <a:tailEnd type="triangle" w="med" len="med"/>
          </a:ln>
        </p:spPr>
      </p:cxnSp>
      <p:sp>
        <p:nvSpPr>
          <p:cNvPr id="921" name="Google Shape;921;p77"/>
          <p:cNvSpPr txBox="1"/>
          <p:nvPr/>
        </p:nvSpPr>
        <p:spPr>
          <a:xfrm>
            <a:off x="1597025" y="3579812"/>
            <a:ext cx="1054100" cy="396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disposal</a:t>
            </a:r>
            <a:endParaRPr/>
          </a:p>
        </p:txBody>
      </p:sp>
      <p:sp>
        <p:nvSpPr>
          <p:cNvPr id="922" name="Google Shape;922;p77"/>
          <p:cNvSpPr txBox="1"/>
          <p:nvPr/>
        </p:nvSpPr>
        <p:spPr>
          <a:xfrm>
            <a:off x="723900" y="987425"/>
            <a:ext cx="2119312"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0" i="0" u="none">
                <a:solidFill>
                  <a:schemeClr val="dk1"/>
                </a:solidFill>
                <a:latin typeface="Calibri"/>
                <a:ea typeface="Calibri"/>
                <a:cs typeface="Calibri"/>
                <a:sym typeface="Calibri"/>
              </a:rPr>
              <a:t>Wood from certified               sustainable forestry</a:t>
            </a:r>
            <a:endParaRPr/>
          </a:p>
        </p:txBody>
      </p:sp>
      <p:sp>
        <p:nvSpPr>
          <p:cNvPr id="923" name="Google Shape;923;p77"/>
          <p:cNvSpPr txBox="1"/>
          <p:nvPr/>
        </p:nvSpPr>
        <p:spPr>
          <a:xfrm>
            <a:off x="5229225" y="4557712"/>
            <a:ext cx="2473325" cy="2762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CC BY-SA Grundmeier</a:t>
            </a:r>
            <a:endParaRPr/>
          </a:p>
        </p:txBody>
      </p:sp>
      <p:sp>
        <p:nvSpPr>
          <p:cNvPr id="924" name="Google Shape;924;p77"/>
          <p:cNvSpPr txBox="1"/>
          <p:nvPr/>
        </p:nvSpPr>
        <p:spPr>
          <a:xfrm>
            <a:off x="468312" y="4337050"/>
            <a:ext cx="3298825"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Cibik, 2003; Rana, Pichandi, Parveen &amp; Fangueiro, 2014</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78"/>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Ecological Advantages of NMMO and New Solvent Processes and Resources</a:t>
            </a:r>
            <a:endParaRPr/>
          </a:p>
        </p:txBody>
      </p:sp>
      <p:sp>
        <p:nvSpPr>
          <p:cNvPr id="931" name="Google Shape;931;p78"/>
          <p:cNvSpPr txBox="1">
            <a:spLocks noGrp="1"/>
          </p:cNvSpPr>
          <p:nvPr>
            <p:ph type="body" idx="1"/>
          </p:nvPr>
        </p:nvSpPr>
        <p:spPr>
          <a:xfrm>
            <a:off x="628650" y="1254125"/>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Use of new cellulose resources such as hemp and hemp straw for a new very fine cellulose fibre called Lyohemp® (TITK, n.d.).</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Reduction of the number of necessary process steps and</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sulphurous chemicals. Use of ecotoxicologically favourable organic</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solvents like N-methymorpholine-N-oxide (NMMO).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Limitation of chemicals to e.g., NMMO and sodium sulphate.</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Massive reduction of environmentally harmful waste materials. </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Recycling of the solvent through a recovery rate of approximately</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99.7%. NMMO is 90% organically degradable. Recovery of sodium sulphate.</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There is research about new ionic liquids to dissolve cellulose without sulphur emissions. TreeToTextile invested in constructing a demonstration plant for upscaling the process technology for a new cellulose fibre (TreeToTextile, n.d.).</a:t>
            </a:r>
            <a:endParaRPr/>
          </a:p>
        </p:txBody>
      </p:sp>
      <p:sp>
        <p:nvSpPr>
          <p:cNvPr id="932" name="Google Shape;932;p78"/>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933" name="Google Shape;933;p78"/>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55</a:t>
            </a:fld>
            <a:endParaRPr/>
          </a:p>
        </p:txBody>
      </p:sp>
      <p:pic>
        <p:nvPicPr>
          <p:cNvPr id="934" name="Google Shape;934;p78" descr="Ein Bild, das drinnen, Zahnbürste, blau, schließen enthält.&#10;&#10;Automatisch generierte Beschreibung"/>
          <p:cNvPicPr preferRelativeResize="0"/>
          <p:nvPr/>
        </p:nvPicPr>
        <p:blipFill rotWithShape="1">
          <a:blip r:embed="rId3">
            <a:alphaModFix/>
          </a:blip>
          <a:srcRect/>
          <a:stretch/>
        </p:blipFill>
        <p:spPr>
          <a:xfrm>
            <a:off x="7380287" y="1563687"/>
            <a:ext cx="1604962" cy="1604962"/>
          </a:xfrm>
          <a:prstGeom prst="rect">
            <a:avLst/>
          </a:prstGeom>
          <a:noFill/>
          <a:ln>
            <a:noFill/>
          </a:ln>
        </p:spPr>
      </p:pic>
      <p:sp>
        <p:nvSpPr>
          <p:cNvPr id="935" name="Google Shape;935;p78"/>
          <p:cNvSpPr txBox="1"/>
          <p:nvPr/>
        </p:nvSpPr>
        <p:spPr>
          <a:xfrm>
            <a:off x="6804025" y="3117850"/>
            <a:ext cx="2527300"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 TENCEL™ Luxe branded lyocell filaments, Lenzing AG</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79"/>
          <p:cNvSpPr txBox="1">
            <a:spLocks noGrp="1"/>
          </p:cNvSpPr>
          <p:nvPr>
            <p:ph type="title"/>
          </p:nvPr>
        </p:nvSpPr>
        <p:spPr>
          <a:xfrm>
            <a:off x="341800" y="185612"/>
            <a:ext cx="7886700" cy="993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Synthetic Fibres</a:t>
            </a:r>
            <a:endParaRPr/>
          </a:p>
        </p:txBody>
      </p:sp>
      <p:sp>
        <p:nvSpPr>
          <p:cNvPr id="942" name="Google Shape;942;p79"/>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Synthetic fibres are mostly based on oil as a non-regenerative raw material.</a:t>
            </a:r>
            <a:endParaRPr/>
          </a:p>
          <a:p>
            <a:pPr marL="171450" marR="0" lvl="0" indent="-171450" algn="l" rtl="0">
              <a:lnSpc>
                <a:spcPct val="90000"/>
              </a:lnSpc>
              <a:spcBef>
                <a:spcPts val="70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They are very important concerning their properties as thermoset and thermoplastic materials such as polyester and polyamide.</a:t>
            </a:r>
            <a:endParaRPr/>
          </a:p>
          <a:p>
            <a:pPr marL="171450" marR="0" lvl="0" indent="-171450" algn="l" rtl="0">
              <a:lnSpc>
                <a:spcPct val="90000"/>
              </a:lnSpc>
              <a:spcBef>
                <a:spcPts val="70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Specially for technical applications these polymers are very important but also the recycling processes are of high significance (Camlibel, 2018) as synthetic fibres are resistant to rotting and therefore not biodegradable.</a:t>
            </a:r>
            <a:endParaRPr/>
          </a:p>
          <a:p>
            <a:pPr marL="171450" marR="0" lvl="0" indent="-171450" algn="l" rtl="0">
              <a:lnSpc>
                <a:spcPct val="90000"/>
              </a:lnSpc>
              <a:spcBef>
                <a:spcPts val="70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Fibres cause plastic waste through used textiles. They also release microplastics through fibre abrasion, especially during textile care.</a:t>
            </a:r>
            <a:endParaRPr/>
          </a:p>
        </p:txBody>
      </p:sp>
      <p:sp>
        <p:nvSpPr>
          <p:cNvPr id="943" name="Google Shape;943;p79"/>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944" name="Google Shape;944;p79"/>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80"/>
          <p:cNvSpPr txBox="1">
            <a:spLocks noGrp="1"/>
          </p:cNvSpPr>
          <p:nvPr>
            <p:ph type="title"/>
          </p:nvPr>
        </p:nvSpPr>
        <p:spPr>
          <a:xfrm>
            <a:off x="322025" y="126287"/>
            <a:ext cx="7886700" cy="993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Global Recycled Fibre Market</a:t>
            </a:r>
            <a:endParaRPr/>
          </a:p>
        </p:txBody>
      </p:sp>
      <p:sp>
        <p:nvSpPr>
          <p:cNvPr id="951" name="Google Shape;951;p80"/>
          <p:cNvSpPr txBox="1">
            <a:spLocks noGrp="1"/>
          </p:cNvSpPr>
          <p:nvPr>
            <p:ph type="body" idx="1"/>
          </p:nvPr>
        </p:nvSpPr>
        <p:spPr>
          <a:xfrm>
            <a:off x="628650" y="1370012"/>
            <a:ext cx="7038975"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In 2021, the overall uptake of recycled fibres compared to the total fibre production was around 8.5% including 7.9% recycled polyester from plastic bottles and around 0.6% of all fibres including all other recycled fibres.</a:t>
            </a:r>
            <a:endParaRPr/>
          </a:p>
          <a:p>
            <a:pPr marL="171450" marR="0" lvl="0" indent="-171450" algn="l" rtl="0">
              <a:lnSpc>
                <a:spcPct val="90000"/>
              </a:lnSpc>
              <a:spcBef>
                <a:spcPts val="70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Less than 1% of the global fibre market was</a:t>
            </a:r>
            <a:br>
              <a:rPr lang="en-US" sz="2000" b="0" i="0" u="none">
                <a:solidFill>
                  <a:schemeClr val="dk1"/>
                </a:solidFill>
                <a:latin typeface="Calibri"/>
                <a:ea typeface="Calibri"/>
                <a:cs typeface="Calibri"/>
                <a:sym typeface="Calibri"/>
              </a:rPr>
            </a:br>
            <a:r>
              <a:rPr lang="en-US" sz="2000" b="0" i="0" u="none">
                <a:solidFill>
                  <a:schemeClr val="dk1"/>
                </a:solidFill>
                <a:latin typeface="Calibri"/>
                <a:ea typeface="Calibri"/>
                <a:cs typeface="Calibri"/>
                <a:sym typeface="Calibri"/>
              </a:rPr>
              <a:t>from pre- and post-consumer recycled textiles. </a:t>
            </a:r>
            <a:endParaRPr/>
          </a:p>
          <a:p>
            <a:pPr marL="171450" marR="0" lvl="0" indent="-171450" algn="l" rtl="0">
              <a:lnSpc>
                <a:spcPct val="90000"/>
              </a:lnSpc>
              <a:spcBef>
                <a:spcPts val="700"/>
              </a:spcBef>
              <a:spcAft>
                <a:spcPts val="0"/>
              </a:spcAft>
              <a:buClr>
                <a:schemeClr val="dk1"/>
              </a:buClr>
              <a:buSzPts val="2000"/>
              <a:buFont typeface="Arial"/>
              <a:buChar char="•"/>
            </a:pPr>
            <a:r>
              <a:rPr lang="en-US" sz="2000" b="0" i="0" u="none">
                <a:solidFill>
                  <a:schemeClr val="dk1"/>
                </a:solidFill>
                <a:latin typeface="Calibri"/>
                <a:ea typeface="Calibri"/>
                <a:cs typeface="Calibri"/>
                <a:sym typeface="Calibri"/>
              </a:rPr>
              <a:t>In 2021, the market share of recycled fibres</a:t>
            </a:r>
            <a:br>
              <a:rPr lang="en-US" sz="2000" b="0" i="0" u="none">
                <a:solidFill>
                  <a:schemeClr val="dk1"/>
                </a:solidFill>
                <a:latin typeface="Calibri"/>
                <a:ea typeface="Calibri"/>
                <a:cs typeface="Calibri"/>
                <a:sym typeface="Calibri"/>
              </a:rPr>
            </a:br>
            <a:r>
              <a:rPr lang="en-US" sz="2000" b="0" i="0" u="none">
                <a:solidFill>
                  <a:schemeClr val="dk1"/>
                </a:solidFill>
                <a:latin typeface="Calibri"/>
                <a:ea typeface="Calibri"/>
                <a:cs typeface="Calibri"/>
                <a:sym typeface="Calibri"/>
              </a:rPr>
              <a:t>increased to 8.5% and the percentage of virgin</a:t>
            </a:r>
            <a:br>
              <a:rPr lang="en-US" sz="2000" b="0" i="0" u="none">
                <a:solidFill>
                  <a:schemeClr val="dk1"/>
                </a:solidFill>
                <a:latin typeface="Calibri"/>
                <a:ea typeface="Calibri"/>
                <a:cs typeface="Calibri"/>
                <a:sym typeface="Calibri"/>
              </a:rPr>
            </a:br>
            <a:r>
              <a:rPr lang="en-US" sz="2000" b="0" i="0" u="none">
                <a:solidFill>
                  <a:schemeClr val="dk1"/>
                </a:solidFill>
                <a:latin typeface="Calibri"/>
                <a:ea typeface="Calibri"/>
                <a:cs typeface="Calibri"/>
                <a:sym typeface="Calibri"/>
              </a:rPr>
              <a:t>fibres decreased to 91.5% . However, in absolute numbers</a:t>
            </a:r>
            <a:br>
              <a:rPr lang="en-US" sz="2000" b="0" i="0" u="none">
                <a:solidFill>
                  <a:schemeClr val="dk1"/>
                </a:solidFill>
                <a:latin typeface="Calibri"/>
                <a:ea typeface="Calibri"/>
                <a:cs typeface="Calibri"/>
                <a:sym typeface="Calibri"/>
              </a:rPr>
            </a:br>
            <a:r>
              <a:rPr lang="en-US" sz="2000" b="0" i="0" u="none">
                <a:solidFill>
                  <a:schemeClr val="dk1"/>
                </a:solidFill>
                <a:latin typeface="Calibri"/>
                <a:ea typeface="Calibri"/>
                <a:cs typeface="Calibri"/>
                <a:sym typeface="Calibri"/>
              </a:rPr>
              <a:t>the virgin fibre production volume increased to 103</a:t>
            </a:r>
            <a:br>
              <a:rPr lang="en-US" sz="2000" b="0" i="0" u="none">
                <a:solidFill>
                  <a:schemeClr val="dk1"/>
                </a:solidFill>
                <a:latin typeface="Calibri"/>
                <a:ea typeface="Calibri"/>
                <a:cs typeface="Calibri"/>
                <a:sym typeface="Calibri"/>
              </a:rPr>
            </a:br>
            <a:r>
              <a:rPr lang="en-US" sz="2000" b="0" i="0" u="none">
                <a:solidFill>
                  <a:schemeClr val="dk1"/>
                </a:solidFill>
                <a:latin typeface="Calibri"/>
                <a:ea typeface="Calibri"/>
                <a:cs typeface="Calibri"/>
                <a:sym typeface="Calibri"/>
              </a:rPr>
              <a:t>million tonnes in 2021. (Textile Exchange, 2022a, p. 12).</a:t>
            </a:r>
            <a:endParaRPr/>
          </a:p>
        </p:txBody>
      </p:sp>
      <p:sp>
        <p:nvSpPr>
          <p:cNvPr id="952" name="Google Shape;952;p80"/>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953" name="Google Shape;953;p80"/>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57</a:t>
            </a:fld>
            <a:endParaRPr/>
          </a:p>
        </p:txBody>
      </p:sp>
      <p:pic>
        <p:nvPicPr>
          <p:cNvPr id="954" name="Google Shape;954;p80"/>
          <p:cNvPicPr preferRelativeResize="0"/>
          <p:nvPr/>
        </p:nvPicPr>
        <p:blipFill rotWithShape="1">
          <a:blip r:embed="rId3">
            <a:alphaModFix/>
          </a:blip>
          <a:srcRect/>
          <a:stretch/>
        </p:blipFill>
        <p:spPr>
          <a:xfrm>
            <a:off x="5370512" y="2305050"/>
            <a:ext cx="4241800" cy="2138362"/>
          </a:xfrm>
          <a:prstGeom prst="rect">
            <a:avLst/>
          </a:prstGeom>
          <a:noFill/>
          <a:ln>
            <a:noFill/>
          </a:ln>
        </p:spPr>
      </p:pic>
      <p:sp>
        <p:nvSpPr>
          <p:cNvPr id="955" name="Google Shape;955;p80"/>
          <p:cNvSpPr txBox="1"/>
          <p:nvPr/>
        </p:nvSpPr>
        <p:spPr>
          <a:xfrm>
            <a:off x="6430962" y="4398962"/>
            <a:ext cx="2473325" cy="2762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CC BY-SA Grundmeier</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81"/>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3600" b="0" i="0" u="none">
                <a:solidFill>
                  <a:schemeClr val="dk1"/>
                </a:solidFill>
                <a:latin typeface="Calibri"/>
                <a:ea typeface="Calibri"/>
                <a:cs typeface="Calibri"/>
                <a:sym typeface="Calibri"/>
              </a:rPr>
              <a:t>Polyethylene terephthalate (PET) Recycling</a:t>
            </a:r>
            <a:endParaRPr/>
          </a:p>
        </p:txBody>
      </p:sp>
      <p:sp>
        <p:nvSpPr>
          <p:cNvPr id="962" name="Google Shape;962;p81"/>
          <p:cNvSpPr txBox="1">
            <a:spLocks noGrp="1"/>
          </p:cNvSpPr>
          <p:nvPr>
            <p:ph type="body" idx="1"/>
          </p:nvPr>
        </p:nvSpPr>
        <p:spPr>
          <a:xfrm>
            <a:off x="628650" y="1370012"/>
            <a:ext cx="423545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60% of the PET produced worldwide is used for fibre production (Lumitos, n.d.).</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Fibres made from recycled polyester (rPET) use 33 to 53% less energy (byewaste, n.d.).</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About 49% of the world’s clothing is made of polyester due to the ongoing trend towards sportswear (Elven, 2018).</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Sustainable products obtained by recycling of PET are mainly used as textile fibres (Sarioğlu &amp; Kaynak, 2018).</a:t>
            </a:r>
            <a:endParaRPr/>
          </a:p>
          <a:p>
            <a:pPr marL="171450" marR="0" lvl="0" indent="-57150" algn="l" rtl="0">
              <a:lnSpc>
                <a:spcPct val="90000"/>
              </a:lnSpc>
              <a:spcBef>
                <a:spcPts val="700"/>
              </a:spcBef>
              <a:spcAft>
                <a:spcPts val="0"/>
              </a:spcAft>
              <a:buClr>
                <a:schemeClr val="dk1"/>
              </a:buClr>
              <a:buSzPts val="1800"/>
              <a:buFont typeface="Arial"/>
              <a:buNone/>
            </a:pPr>
            <a:endParaRPr sz="1800" b="0" i="0" u="none">
              <a:solidFill>
                <a:schemeClr val="dk1"/>
              </a:solidFill>
              <a:latin typeface="Calibri"/>
              <a:ea typeface="Calibri"/>
              <a:cs typeface="Calibri"/>
              <a:sym typeface="Calibri"/>
            </a:endParaRPr>
          </a:p>
          <a:p>
            <a:pPr marL="171450" marR="0" lvl="0" indent="-57150" algn="l" rtl="0">
              <a:lnSpc>
                <a:spcPct val="90000"/>
              </a:lnSpc>
              <a:spcBef>
                <a:spcPts val="750"/>
              </a:spcBef>
              <a:spcAft>
                <a:spcPts val="0"/>
              </a:spcAft>
              <a:buClr>
                <a:schemeClr val="dk1"/>
              </a:buClr>
              <a:buSzPts val="1800"/>
              <a:buFont typeface="Arial"/>
              <a:buNone/>
            </a:pPr>
            <a:endParaRPr sz="1800" b="0" i="0" u="none">
              <a:solidFill>
                <a:schemeClr val="dk1"/>
              </a:solidFill>
              <a:latin typeface="Calibri"/>
              <a:ea typeface="Calibri"/>
              <a:cs typeface="Calibri"/>
              <a:sym typeface="Calibri"/>
            </a:endParaRPr>
          </a:p>
        </p:txBody>
      </p:sp>
      <p:sp>
        <p:nvSpPr>
          <p:cNvPr id="963" name="Google Shape;963;p81"/>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964" name="Google Shape;964;p81"/>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58</a:t>
            </a:fld>
            <a:endParaRPr/>
          </a:p>
        </p:txBody>
      </p:sp>
      <p:pic>
        <p:nvPicPr>
          <p:cNvPr id="965" name="Google Shape;965;p81" descr="Flasche"/>
          <p:cNvPicPr preferRelativeResize="0"/>
          <p:nvPr/>
        </p:nvPicPr>
        <p:blipFill rotWithShape="1">
          <a:blip r:embed="rId3">
            <a:alphaModFix/>
          </a:blip>
          <a:srcRect/>
          <a:stretch/>
        </p:blipFill>
        <p:spPr>
          <a:xfrm>
            <a:off x="4787900" y="1490662"/>
            <a:ext cx="512762" cy="512762"/>
          </a:xfrm>
          <a:prstGeom prst="rect">
            <a:avLst/>
          </a:prstGeom>
          <a:noFill/>
          <a:ln>
            <a:noFill/>
          </a:ln>
        </p:spPr>
      </p:pic>
      <p:sp>
        <p:nvSpPr>
          <p:cNvPr id="966" name="Google Shape;966;p81"/>
          <p:cNvSpPr txBox="1"/>
          <p:nvPr/>
        </p:nvSpPr>
        <p:spPr>
          <a:xfrm>
            <a:off x="4572000" y="1924050"/>
            <a:ext cx="990600" cy="369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sz="900" b="0" i="0" u="none">
                <a:solidFill>
                  <a:schemeClr val="dk1"/>
                </a:solidFill>
                <a:latin typeface="Calibri"/>
                <a:ea typeface="Calibri"/>
                <a:cs typeface="Calibri"/>
                <a:sym typeface="Calibri"/>
              </a:rPr>
              <a:t>Post-Consumer-Bottle</a:t>
            </a:r>
            <a:endParaRPr/>
          </a:p>
        </p:txBody>
      </p:sp>
      <p:sp>
        <p:nvSpPr>
          <p:cNvPr id="967" name="Google Shape;967;p81"/>
          <p:cNvSpPr/>
          <p:nvPr/>
        </p:nvSpPr>
        <p:spPr>
          <a:xfrm>
            <a:off x="5338762" y="1674812"/>
            <a:ext cx="225425" cy="219075"/>
          </a:xfrm>
          <a:prstGeom prst="rightArrow">
            <a:avLst>
              <a:gd name="adj1" fmla="val 11104"/>
              <a:gd name="adj2" fmla="val 50000"/>
            </a:avLst>
          </a:prstGeom>
          <a:solidFill>
            <a:schemeClr val="dk1"/>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pic>
        <p:nvPicPr>
          <p:cNvPr id="968" name="Google Shape;968;p81"/>
          <p:cNvPicPr preferRelativeResize="0"/>
          <p:nvPr/>
        </p:nvPicPr>
        <p:blipFill rotWithShape="1">
          <a:blip r:embed="rId4">
            <a:alphaModFix/>
          </a:blip>
          <a:srcRect/>
          <a:stretch/>
        </p:blipFill>
        <p:spPr>
          <a:xfrm>
            <a:off x="5775325" y="1541462"/>
            <a:ext cx="514350" cy="514350"/>
          </a:xfrm>
          <a:prstGeom prst="rect">
            <a:avLst/>
          </a:prstGeom>
          <a:noFill/>
          <a:ln>
            <a:noFill/>
          </a:ln>
        </p:spPr>
      </p:pic>
      <p:sp>
        <p:nvSpPr>
          <p:cNvPr id="969" name="Google Shape;969;p81"/>
          <p:cNvSpPr txBox="1"/>
          <p:nvPr/>
        </p:nvSpPr>
        <p:spPr>
          <a:xfrm>
            <a:off x="5268912" y="2055812"/>
            <a:ext cx="1527175" cy="369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sz="900" b="0" i="0" u="none">
                <a:solidFill>
                  <a:schemeClr val="dk1"/>
                </a:solidFill>
                <a:latin typeface="Calibri"/>
                <a:ea typeface="Calibri"/>
                <a:cs typeface="Calibri"/>
                <a:sym typeface="Calibri"/>
              </a:rPr>
              <a:t>Bale Breaker </a:t>
            </a:r>
            <a:endParaRPr/>
          </a:p>
          <a:p>
            <a:pPr marL="0" marR="0" lvl="0" indent="0" algn="ctr" rtl="0">
              <a:lnSpc>
                <a:spcPct val="100000"/>
              </a:lnSpc>
              <a:spcBef>
                <a:spcPts val="0"/>
              </a:spcBef>
              <a:spcAft>
                <a:spcPts val="0"/>
              </a:spcAft>
              <a:buClr>
                <a:schemeClr val="dk1"/>
              </a:buClr>
              <a:buSzPts val="900"/>
              <a:buFont typeface="Calibri"/>
              <a:buNone/>
            </a:pPr>
            <a:r>
              <a:rPr lang="en-US" sz="900" b="0" i="0" u="none">
                <a:solidFill>
                  <a:schemeClr val="dk1"/>
                </a:solidFill>
                <a:latin typeface="Calibri"/>
                <a:ea typeface="Calibri"/>
                <a:cs typeface="Calibri"/>
                <a:sym typeface="Calibri"/>
              </a:rPr>
              <a:t>- Vibrating Seperator</a:t>
            </a:r>
            <a:endParaRPr/>
          </a:p>
        </p:txBody>
      </p:sp>
      <p:sp>
        <p:nvSpPr>
          <p:cNvPr id="970" name="Google Shape;970;p81"/>
          <p:cNvSpPr txBox="1"/>
          <p:nvPr/>
        </p:nvSpPr>
        <p:spPr>
          <a:xfrm>
            <a:off x="6888162" y="1593850"/>
            <a:ext cx="773112" cy="430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Label Removing</a:t>
            </a:r>
            <a:endParaRPr/>
          </a:p>
        </p:txBody>
      </p:sp>
      <p:sp>
        <p:nvSpPr>
          <p:cNvPr id="971" name="Google Shape;971;p81"/>
          <p:cNvSpPr/>
          <p:nvPr/>
        </p:nvSpPr>
        <p:spPr>
          <a:xfrm>
            <a:off x="6570662" y="1687512"/>
            <a:ext cx="225425" cy="219075"/>
          </a:xfrm>
          <a:prstGeom prst="rightArrow">
            <a:avLst>
              <a:gd name="adj1" fmla="val 11104"/>
              <a:gd name="adj2" fmla="val 50000"/>
            </a:avLst>
          </a:prstGeom>
          <a:solidFill>
            <a:schemeClr val="dk1"/>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972" name="Google Shape;972;p81"/>
          <p:cNvSpPr/>
          <p:nvPr/>
        </p:nvSpPr>
        <p:spPr>
          <a:xfrm>
            <a:off x="7802562" y="1663700"/>
            <a:ext cx="225425" cy="219075"/>
          </a:xfrm>
          <a:prstGeom prst="rightArrow">
            <a:avLst>
              <a:gd name="adj1" fmla="val 11104"/>
              <a:gd name="adj2" fmla="val 50000"/>
            </a:avLst>
          </a:prstGeom>
          <a:solidFill>
            <a:schemeClr val="dk1"/>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973" name="Google Shape;973;p81"/>
          <p:cNvSpPr txBox="1"/>
          <p:nvPr/>
        </p:nvSpPr>
        <p:spPr>
          <a:xfrm>
            <a:off x="8169275" y="1655762"/>
            <a:ext cx="990600" cy="261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Crushing</a:t>
            </a:r>
            <a:endParaRPr/>
          </a:p>
        </p:txBody>
      </p:sp>
      <p:pic>
        <p:nvPicPr>
          <p:cNvPr id="974" name="Google Shape;974;p81"/>
          <p:cNvPicPr preferRelativeResize="0"/>
          <p:nvPr/>
        </p:nvPicPr>
        <p:blipFill rotWithShape="1">
          <a:blip r:embed="rId5">
            <a:alphaModFix/>
          </a:blip>
          <a:srcRect/>
          <a:stretch/>
        </p:blipFill>
        <p:spPr>
          <a:xfrm>
            <a:off x="8301037" y="2420937"/>
            <a:ext cx="528637" cy="409575"/>
          </a:xfrm>
          <a:prstGeom prst="rect">
            <a:avLst/>
          </a:prstGeom>
          <a:noFill/>
          <a:ln>
            <a:noFill/>
          </a:ln>
        </p:spPr>
      </p:pic>
      <p:sp>
        <p:nvSpPr>
          <p:cNvPr id="975" name="Google Shape;975;p81"/>
          <p:cNvSpPr txBox="1"/>
          <p:nvPr/>
        </p:nvSpPr>
        <p:spPr>
          <a:xfrm>
            <a:off x="8161337" y="2830512"/>
            <a:ext cx="955675" cy="230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900"/>
              <a:buFont typeface="Calibri"/>
              <a:buNone/>
            </a:pPr>
            <a:r>
              <a:rPr lang="en-US" sz="900" b="0" i="0" u="none">
                <a:solidFill>
                  <a:schemeClr val="dk1"/>
                </a:solidFill>
                <a:latin typeface="Calibri"/>
                <a:ea typeface="Calibri"/>
                <a:cs typeface="Calibri"/>
                <a:sym typeface="Calibri"/>
              </a:rPr>
              <a:t>Clean Flake</a:t>
            </a:r>
            <a:endParaRPr/>
          </a:p>
        </p:txBody>
      </p:sp>
      <p:sp>
        <p:nvSpPr>
          <p:cNvPr id="976" name="Google Shape;976;p81"/>
          <p:cNvSpPr txBox="1"/>
          <p:nvPr/>
        </p:nvSpPr>
        <p:spPr>
          <a:xfrm>
            <a:off x="7921625" y="3502025"/>
            <a:ext cx="1287462" cy="431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Dewatering and Drying</a:t>
            </a:r>
            <a:endParaRPr/>
          </a:p>
        </p:txBody>
      </p:sp>
      <p:sp>
        <p:nvSpPr>
          <p:cNvPr id="977" name="Google Shape;977;p81"/>
          <p:cNvSpPr/>
          <p:nvPr/>
        </p:nvSpPr>
        <p:spPr>
          <a:xfrm>
            <a:off x="8466137" y="3157537"/>
            <a:ext cx="198437" cy="231775"/>
          </a:xfrm>
          <a:prstGeom prst="downArrow">
            <a:avLst>
              <a:gd name="adj1" fmla="val 12353"/>
              <a:gd name="adj2" fmla="val 4671"/>
            </a:avLst>
          </a:prstGeom>
          <a:solidFill>
            <a:schemeClr val="dk1"/>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978" name="Google Shape;978;p81"/>
          <p:cNvSpPr/>
          <p:nvPr/>
        </p:nvSpPr>
        <p:spPr>
          <a:xfrm>
            <a:off x="7751762" y="3705225"/>
            <a:ext cx="238125" cy="219075"/>
          </a:xfrm>
          <a:prstGeom prst="leftArrow">
            <a:avLst>
              <a:gd name="adj1" fmla="val 9936"/>
              <a:gd name="adj2" fmla="val 50000"/>
            </a:avLst>
          </a:prstGeom>
          <a:solidFill>
            <a:schemeClr val="dk1"/>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pic>
        <p:nvPicPr>
          <p:cNvPr id="979" name="Google Shape;979;p81"/>
          <p:cNvPicPr preferRelativeResize="0"/>
          <p:nvPr/>
        </p:nvPicPr>
        <p:blipFill rotWithShape="1">
          <a:blip r:embed="rId6">
            <a:alphaModFix/>
          </a:blip>
          <a:srcRect/>
          <a:stretch/>
        </p:blipFill>
        <p:spPr>
          <a:xfrm>
            <a:off x="6827837" y="3460750"/>
            <a:ext cx="682625" cy="681037"/>
          </a:xfrm>
          <a:prstGeom prst="rect">
            <a:avLst/>
          </a:prstGeom>
          <a:noFill/>
          <a:ln>
            <a:noFill/>
          </a:ln>
        </p:spPr>
      </p:pic>
      <p:sp>
        <p:nvSpPr>
          <p:cNvPr id="980" name="Google Shape;980;p81"/>
          <p:cNvSpPr txBox="1"/>
          <p:nvPr/>
        </p:nvSpPr>
        <p:spPr>
          <a:xfrm>
            <a:off x="6740525" y="4081462"/>
            <a:ext cx="890587" cy="231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900"/>
              <a:buFont typeface="Calibri"/>
              <a:buNone/>
            </a:pPr>
            <a:r>
              <a:rPr lang="en-US" sz="900" b="0" i="0" u="none">
                <a:solidFill>
                  <a:schemeClr val="dk1"/>
                </a:solidFill>
                <a:latin typeface="Calibri"/>
                <a:ea typeface="Calibri"/>
                <a:cs typeface="Calibri"/>
                <a:sym typeface="Calibri"/>
              </a:rPr>
              <a:t>Polymerisation</a:t>
            </a:r>
            <a:endParaRPr/>
          </a:p>
        </p:txBody>
      </p:sp>
      <p:sp>
        <p:nvSpPr>
          <p:cNvPr id="981" name="Google Shape;981;p81"/>
          <p:cNvSpPr/>
          <p:nvPr/>
        </p:nvSpPr>
        <p:spPr>
          <a:xfrm>
            <a:off x="6332537" y="3717925"/>
            <a:ext cx="238125" cy="219075"/>
          </a:xfrm>
          <a:prstGeom prst="leftArrow">
            <a:avLst>
              <a:gd name="adj1" fmla="val 9936"/>
              <a:gd name="adj2" fmla="val 50000"/>
            </a:avLst>
          </a:prstGeom>
          <a:solidFill>
            <a:schemeClr val="dk1"/>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982" name="Google Shape;982;p81"/>
          <p:cNvSpPr txBox="1"/>
          <p:nvPr/>
        </p:nvSpPr>
        <p:spPr>
          <a:xfrm>
            <a:off x="5826125" y="3705225"/>
            <a:ext cx="466725" cy="261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alibri"/>
              <a:buNone/>
            </a:pPr>
            <a:r>
              <a:rPr lang="en-US" sz="1100" b="0" i="0" u="none">
                <a:solidFill>
                  <a:schemeClr val="dk1"/>
                </a:solidFill>
                <a:latin typeface="Calibri"/>
                <a:ea typeface="Calibri"/>
                <a:cs typeface="Calibri"/>
                <a:sym typeface="Calibri"/>
              </a:rPr>
              <a:t>PET</a:t>
            </a:r>
            <a:endParaRPr/>
          </a:p>
        </p:txBody>
      </p:sp>
      <p:sp>
        <p:nvSpPr>
          <p:cNvPr id="983" name="Google Shape;983;p81"/>
          <p:cNvSpPr/>
          <p:nvPr/>
        </p:nvSpPr>
        <p:spPr>
          <a:xfrm>
            <a:off x="5441950" y="3692525"/>
            <a:ext cx="238125" cy="219075"/>
          </a:xfrm>
          <a:prstGeom prst="leftArrow">
            <a:avLst>
              <a:gd name="adj1" fmla="val 9936"/>
              <a:gd name="adj2" fmla="val 50000"/>
            </a:avLst>
          </a:prstGeom>
          <a:solidFill>
            <a:schemeClr val="dk1"/>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pic>
        <p:nvPicPr>
          <p:cNvPr id="984" name="Google Shape;984;p81"/>
          <p:cNvPicPr preferRelativeResize="0"/>
          <p:nvPr/>
        </p:nvPicPr>
        <p:blipFill rotWithShape="1">
          <a:blip r:embed="rId7">
            <a:alphaModFix/>
          </a:blip>
          <a:srcRect/>
          <a:stretch/>
        </p:blipFill>
        <p:spPr>
          <a:xfrm>
            <a:off x="4833937" y="3422650"/>
            <a:ext cx="587375" cy="587375"/>
          </a:xfrm>
          <a:prstGeom prst="rect">
            <a:avLst/>
          </a:prstGeom>
          <a:noFill/>
          <a:ln>
            <a:noFill/>
          </a:ln>
        </p:spPr>
      </p:pic>
      <p:sp>
        <p:nvSpPr>
          <p:cNvPr id="985" name="Google Shape;985;p81"/>
          <p:cNvSpPr txBox="1"/>
          <p:nvPr/>
        </p:nvSpPr>
        <p:spPr>
          <a:xfrm>
            <a:off x="4868862" y="3967162"/>
            <a:ext cx="520700" cy="230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900"/>
              <a:buFont typeface="Calibri"/>
              <a:buNone/>
            </a:pPr>
            <a:r>
              <a:rPr lang="en-US" sz="900" b="0" i="0" u="none">
                <a:solidFill>
                  <a:schemeClr val="dk1"/>
                </a:solidFill>
                <a:latin typeface="Calibri"/>
                <a:ea typeface="Calibri"/>
                <a:cs typeface="Calibri"/>
                <a:sym typeface="Calibri"/>
              </a:rPr>
              <a:t>Yarn</a:t>
            </a:r>
            <a:endParaRPr/>
          </a:p>
        </p:txBody>
      </p:sp>
      <p:sp>
        <p:nvSpPr>
          <p:cNvPr id="986" name="Google Shape;986;p81"/>
          <p:cNvSpPr/>
          <p:nvPr/>
        </p:nvSpPr>
        <p:spPr>
          <a:xfrm>
            <a:off x="4932362" y="3133725"/>
            <a:ext cx="219075" cy="247650"/>
          </a:xfrm>
          <a:prstGeom prst="upArrow">
            <a:avLst>
              <a:gd name="adj1" fmla="val 9554"/>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987" name="Google Shape;987;p81"/>
          <p:cNvSpPr txBox="1"/>
          <p:nvPr/>
        </p:nvSpPr>
        <p:spPr>
          <a:xfrm>
            <a:off x="4716462" y="2860675"/>
            <a:ext cx="614362" cy="2460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Fabric</a:t>
            </a:r>
            <a:endParaRPr/>
          </a:p>
        </p:txBody>
      </p:sp>
      <p:sp>
        <p:nvSpPr>
          <p:cNvPr id="988" name="Google Shape;988;p81"/>
          <p:cNvSpPr txBox="1"/>
          <p:nvPr/>
        </p:nvSpPr>
        <p:spPr>
          <a:xfrm>
            <a:off x="5888037" y="2468562"/>
            <a:ext cx="1895475" cy="9223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Repolymerisation </a:t>
            </a:r>
            <a:endParaRPr/>
          </a:p>
          <a:p>
            <a:pPr marL="0" marR="0" lvl="0" indent="0" algn="ctr" rtl="0">
              <a:lnSpc>
                <a:spcPct val="10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of post-consumer PET</a:t>
            </a:r>
            <a:endParaRPr/>
          </a:p>
        </p:txBody>
      </p:sp>
      <p:pic>
        <p:nvPicPr>
          <p:cNvPr id="989" name="Google Shape;989;p81"/>
          <p:cNvPicPr preferRelativeResize="0"/>
          <p:nvPr/>
        </p:nvPicPr>
        <p:blipFill rotWithShape="1">
          <a:blip r:embed="rId8">
            <a:alphaModFix/>
          </a:blip>
          <a:srcRect/>
          <a:stretch/>
        </p:blipFill>
        <p:spPr>
          <a:xfrm>
            <a:off x="4932362" y="2606675"/>
            <a:ext cx="255587" cy="254000"/>
          </a:xfrm>
          <a:prstGeom prst="rect">
            <a:avLst/>
          </a:prstGeom>
          <a:noFill/>
          <a:ln>
            <a:noFill/>
          </a:ln>
        </p:spPr>
      </p:pic>
      <p:sp>
        <p:nvSpPr>
          <p:cNvPr id="990" name="Google Shape;990;p81"/>
          <p:cNvSpPr/>
          <p:nvPr/>
        </p:nvSpPr>
        <p:spPr>
          <a:xfrm>
            <a:off x="4932362" y="2284412"/>
            <a:ext cx="219075" cy="246062"/>
          </a:xfrm>
          <a:prstGeom prst="upArrow">
            <a:avLst>
              <a:gd name="adj1" fmla="val 9616"/>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991" name="Google Shape;991;p81"/>
          <p:cNvSpPr txBox="1"/>
          <p:nvPr/>
        </p:nvSpPr>
        <p:spPr>
          <a:xfrm>
            <a:off x="6191250" y="4325937"/>
            <a:ext cx="2057400"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CC BY-SA Grundmeier </a:t>
            </a:r>
            <a:endParaRPr/>
          </a:p>
        </p:txBody>
      </p:sp>
      <p:sp>
        <p:nvSpPr>
          <p:cNvPr id="992" name="Google Shape;992;p81"/>
          <p:cNvSpPr/>
          <p:nvPr/>
        </p:nvSpPr>
        <p:spPr>
          <a:xfrm>
            <a:off x="8466137" y="2041525"/>
            <a:ext cx="198437" cy="231775"/>
          </a:xfrm>
          <a:prstGeom prst="downArrow">
            <a:avLst>
              <a:gd name="adj1" fmla="val 12353"/>
              <a:gd name="adj2" fmla="val 4671"/>
            </a:avLst>
          </a:prstGeom>
          <a:solidFill>
            <a:schemeClr val="dk1"/>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82"/>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Recycling of Synthetic Fibres in 2021</a:t>
            </a:r>
            <a:endParaRPr/>
          </a:p>
        </p:txBody>
      </p:sp>
      <p:sp>
        <p:nvSpPr>
          <p:cNvPr id="998" name="Google Shape;998;p82"/>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With around 9 million tonnes (15%) in 2021, Polyester had the highest recycled fibre percentage. Around 99% of the recycled polyester was PET bottle-based (Textile Exchange, 2022a, p. 99).</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main standards used for recycled polester are the Global Recycled Standard (GRS), the Recycled Claim Standard (RCS) and the SCS Recycled Content Standard (Textile Exchange, 2022a, p. 72).</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market share of mechanically and chemically recycled polyester is less than 1% because of the overall costs and energy costs, technological challenges, feedstock suitability and availability (Textile Exchange, 2022a, p. 73).</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Textile Exchange (2022a, p. 12) estimated that the market share for recycled elastane was around 3%, for recycled polyamide around 2% and for recycled polypropylene around 0.2%.</a:t>
            </a:r>
            <a:endParaRPr/>
          </a:p>
        </p:txBody>
      </p:sp>
      <p:sp>
        <p:nvSpPr>
          <p:cNvPr id="999" name="Google Shape;999;p82"/>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1000" name="Google Shape;1000;p82"/>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29"/>
          <p:cNvPicPr preferRelativeResize="0"/>
          <p:nvPr/>
        </p:nvPicPr>
        <p:blipFill rotWithShape="1">
          <a:blip r:embed="rId3">
            <a:alphaModFix/>
          </a:blip>
          <a:srcRect/>
          <a:stretch/>
        </p:blipFill>
        <p:spPr>
          <a:xfrm>
            <a:off x="1993900" y="700088"/>
            <a:ext cx="5592763" cy="4060825"/>
          </a:xfrm>
          <a:prstGeom prst="rect">
            <a:avLst/>
          </a:prstGeom>
          <a:noFill/>
          <a:ln>
            <a:noFill/>
          </a:ln>
        </p:spPr>
      </p:pic>
      <p:sp>
        <p:nvSpPr>
          <p:cNvPr id="297" name="Google Shape;297;p29"/>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Global Fibre Market</a:t>
            </a:r>
            <a:endParaRPr/>
          </a:p>
        </p:txBody>
      </p:sp>
      <p:sp>
        <p:nvSpPr>
          <p:cNvPr id="298" name="Google Shape;298;p29"/>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299" name="Google Shape;299;p29"/>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6</a:t>
            </a:fld>
            <a:endParaRPr/>
          </a:p>
        </p:txBody>
      </p:sp>
      <p:pic>
        <p:nvPicPr>
          <p:cNvPr id="300" name="Google Shape;300;p29"/>
          <p:cNvPicPr preferRelativeResize="0"/>
          <p:nvPr/>
        </p:nvPicPr>
        <p:blipFill rotWithShape="1">
          <a:blip r:embed="rId4">
            <a:alphaModFix/>
          </a:blip>
          <a:srcRect/>
          <a:stretch/>
        </p:blipFill>
        <p:spPr>
          <a:xfrm>
            <a:off x="1116012" y="854075"/>
            <a:ext cx="6265862" cy="4291012"/>
          </a:xfrm>
          <a:prstGeom prst="rect">
            <a:avLst/>
          </a:prstGeom>
          <a:noFill/>
          <a:ln>
            <a:noFill/>
          </a:ln>
        </p:spPr>
      </p:pic>
      <p:sp>
        <p:nvSpPr>
          <p:cNvPr id="301" name="Google Shape;301;p29"/>
          <p:cNvSpPr txBox="1">
            <a:spLocks noGrp="1"/>
          </p:cNvSpPr>
          <p:nvPr>
            <p:ph type="body" idx="1"/>
          </p:nvPr>
        </p:nvSpPr>
        <p:spPr>
          <a:xfrm>
            <a:off x="739775" y="4121150"/>
            <a:ext cx="5703887" cy="3317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600"/>
              <a:buFont typeface="Arial"/>
              <a:buNone/>
            </a:pPr>
            <a:r>
              <a:rPr lang="en-US" sz="1600" b="0" i="0" u="none">
                <a:solidFill>
                  <a:schemeClr val="dk1"/>
                </a:solidFill>
                <a:latin typeface="Calibri"/>
                <a:ea typeface="Calibri"/>
                <a:cs typeface="Calibri"/>
                <a:sym typeface="Calibri"/>
              </a:rPr>
              <a:t>In 2021, 113 million tonnes of fibres were produced.</a:t>
            </a:r>
            <a:endParaRPr/>
          </a:p>
          <a:p>
            <a:pPr marL="0" marR="0" lvl="0" indent="0" algn="l" rtl="0">
              <a:lnSpc>
                <a:spcPct val="90000"/>
              </a:lnSpc>
              <a:spcBef>
                <a:spcPts val="700"/>
              </a:spcBef>
              <a:spcAft>
                <a:spcPts val="0"/>
              </a:spcAft>
              <a:buClr>
                <a:schemeClr val="dk1"/>
              </a:buClr>
              <a:buSzPts val="1600"/>
              <a:buFont typeface="Arial"/>
              <a:buNone/>
            </a:pPr>
            <a:r>
              <a:rPr lang="en-US" sz="1600" b="0" i="0" u="none">
                <a:solidFill>
                  <a:schemeClr val="dk1"/>
                </a:solidFill>
                <a:latin typeface="Calibri"/>
                <a:ea typeface="Calibri"/>
                <a:cs typeface="Calibri"/>
                <a:sym typeface="Calibri"/>
              </a:rPr>
              <a:t>Source of rounded percentage values: Textile Exchange, 2022a</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pic>
        <p:nvPicPr>
          <p:cNvPr id="1006" name="Google Shape;1006;p83"/>
          <p:cNvPicPr preferRelativeResize="0"/>
          <p:nvPr/>
        </p:nvPicPr>
        <p:blipFill rotWithShape="1">
          <a:blip r:embed="rId3">
            <a:alphaModFix/>
          </a:blip>
          <a:srcRect/>
          <a:stretch/>
        </p:blipFill>
        <p:spPr>
          <a:xfrm>
            <a:off x="6732587" y="1276350"/>
            <a:ext cx="2343150" cy="1562100"/>
          </a:xfrm>
          <a:prstGeom prst="rect">
            <a:avLst/>
          </a:prstGeom>
          <a:noFill/>
          <a:ln>
            <a:noFill/>
          </a:ln>
        </p:spPr>
      </p:pic>
      <p:sp>
        <p:nvSpPr>
          <p:cNvPr id="1007" name="Google Shape;1007;p83"/>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Sustainable Strategies</a:t>
            </a:r>
            <a:endParaRPr/>
          </a:p>
        </p:txBody>
      </p:sp>
      <p:sp>
        <p:nvSpPr>
          <p:cNvPr id="1008" name="Google Shape;1008;p83"/>
          <p:cNvSpPr txBox="1">
            <a:spLocks noGrp="1"/>
          </p:cNvSpPr>
          <p:nvPr>
            <p:ph type="body" idx="1"/>
          </p:nvPr>
        </p:nvSpPr>
        <p:spPr>
          <a:xfrm>
            <a:off x="628650" y="1203325"/>
            <a:ext cx="8447087"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At the moment the priority must be to keep synthetic fibres</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in a loop in order to avoid single-use plastic.</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As more than 8 million tonnes of plastic end up in the oceans</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every year, the number of initiatives working on the collection</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of plastic in the ocean as a feedstock for recycling increases</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(Parker, 2019; Sorrentino, 2022).</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Abandoned Plastic Waste </a:t>
            </a:r>
            <a:r>
              <a:rPr lang="en-US" sz="1800" b="0" i="0" u="none">
                <a:solidFill>
                  <a:schemeClr val="dk1"/>
                </a:solidFill>
                <a:latin typeface="Calibri"/>
                <a:ea typeface="Calibri"/>
                <a:cs typeface="Calibri"/>
                <a:sym typeface="Calibri"/>
              </a:rPr>
              <a:t>(OBP)  comprises microplastics,</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mezzo-plastics and macro-plastics, located within 50 km from shores where waste management is inexistent or inefficient (Ocean Bound Plastic, n.d.).</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European Textile and Clothing Trade Association EURATEX joined forces with CIRFS (chemical fibres), European Outdoor Group, FESI (sporting goods) and AISE (detergents) in 2018 to form an alliance against microplastic input from the washing of synthetic textiles. </a:t>
            </a:r>
            <a:r>
              <a:rPr lang="en-US" sz="1800" b="0" i="0" u="none">
                <a:solidFill>
                  <a:srgbClr val="FF0000"/>
                </a:solidFill>
                <a:latin typeface="Calibri"/>
                <a:ea typeface="Calibri"/>
                <a:cs typeface="Calibri"/>
                <a:sym typeface="Calibri"/>
              </a:rPr>
              <a:t>(see microplastics presentation)</a:t>
            </a:r>
            <a:endParaRPr/>
          </a:p>
        </p:txBody>
      </p:sp>
      <p:sp>
        <p:nvSpPr>
          <p:cNvPr id="1009" name="Google Shape;1009;p83"/>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1010" name="Google Shape;1010;p83"/>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60</a:t>
            </a:fld>
            <a:endParaRPr/>
          </a:p>
        </p:txBody>
      </p:sp>
      <p:sp>
        <p:nvSpPr>
          <p:cNvPr id="1011" name="Google Shape;1011;p83"/>
          <p:cNvSpPr txBox="1"/>
          <p:nvPr/>
        </p:nvSpPr>
        <p:spPr>
          <a:xfrm>
            <a:off x="6372225" y="2859087"/>
            <a:ext cx="2703512"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CC BY Magda Ehlers, Pexels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84"/>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Thermore</a:t>
            </a:r>
            <a:r>
              <a:rPr lang="en-US" sz="3300" b="0" i="0" u="none" baseline="30000">
                <a:solidFill>
                  <a:schemeClr val="dk1"/>
                </a:solidFill>
                <a:latin typeface="Calibri"/>
                <a:ea typeface="Calibri"/>
                <a:cs typeface="Calibri"/>
                <a:sym typeface="Calibri"/>
              </a:rPr>
              <a:t>®</a:t>
            </a:r>
            <a:r>
              <a:rPr lang="en-US" sz="3300" b="0" i="0" u="none">
                <a:solidFill>
                  <a:schemeClr val="dk1"/>
                </a:solidFill>
                <a:latin typeface="Calibri"/>
                <a:ea typeface="Calibri"/>
                <a:cs typeface="Calibri"/>
                <a:sym typeface="Calibri"/>
              </a:rPr>
              <a:t> EVOdown</a:t>
            </a:r>
            <a:r>
              <a:rPr lang="en-US" sz="3300" b="0" i="0" u="none" baseline="30000">
                <a:solidFill>
                  <a:schemeClr val="dk1"/>
                </a:solidFill>
                <a:latin typeface="Calibri"/>
                <a:ea typeface="Calibri"/>
                <a:cs typeface="Calibri"/>
                <a:sym typeface="Calibri"/>
              </a:rPr>
              <a:t>®</a:t>
            </a:r>
            <a:endParaRPr/>
          </a:p>
        </p:txBody>
      </p:sp>
      <p:sp>
        <p:nvSpPr>
          <p:cNvPr id="1018" name="Google Shape;1018;p84"/>
          <p:cNvSpPr txBox="1">
            <a:spLocks noGrp="1"/>
          </p:cNvSpPr>
          <p:nvPr>
            <p:ph type="body" idx="1"/>
          </p:nvPr>
        </p:nvSpPr>
        <p:spPr>
          <a:xfrm>
            <a:off x="628650" y="1370012"/>
            <a:ext cx="851535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Milan-based company Thermore® (n.d.) specialises in batting/</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warming fleeces with a high proportion of recycled fibres.</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The EVOdown® thermal fleece is made from 100% recycled PET bottles.</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The fibres are encased in two outer layers.</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A new fleece jacket can be made from about 25 PET bottles.</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Very little water is needed in the PET production process. In</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addition, the use of PET bottles helps to reduce waste and no</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new raw material is used. Every year, about 40% of PET </a:t>
            </a:r>
            <a:br>
              <a:rPr lang="en-US" sz="1800" b="0" i="0" u="none">
                <a:solidFill>
                  <a:schemeClr val="dk1"/>
                </a:solidFill>
                <a:latin typeface="Calibri"/>
                <a:ea typeface="Calibri"/>
                <a:cs typeface="Calibri"/>
                <a:sym typeface="Calibri"/>
              </a:rPr>
            </a:br>
            <a:r>
              <a:rPr lang="en-US" sz="1800" b="0" i="0" u="none">
                <a:solidFill>
                  <a:schemeClr val="dk1"/>
                </a:solidFill>
                <a:latin typeface="Calibri"/>
                <a:ea typeface="Calibri"/>
                <a:cs typeface="Calibri"/>
                <a:sym typeface="Calibri"/>
              </a:rPr>
              <a:t>bottles in Europe are processed into fibres.</a:t>
            </a:r>
            <a:endParaRPr/>
          </a:p>
          <a:p>
            <a:pPr marL="171450" marR="0" lvl="0" indent="-171450" algn="l" rtl="0">
              <a:lnSpc>
                <a:spcPct val="90000"/>
              </a:lnSpc>
              <a:spcBef>
                <a:spcPts val="700"/>
              </a:spcBef>
              <a:spcAft>
                <a:spcPts val="0"/>
              </a:spcAft>
              <a:buClr>
                <a:schemeClr val="dk1"/>
              </a:buClr>
              <a:buSzPts val="1800"/>
              <a:buFont typeface="Arial"/>
              <a:buChar char="•"/>
            </a:pPr>
            <a:r>
              <a:rPr lang="en-US" sz="1800" b="0" i="0" u="none">
                <a:solidFill>
                  <a:schemeClr val="dk1"/>
                </a:solidFill>
                <a:latin typeface="Calibri"/>
                <a:ea typeface="Calibri"/>
                <a:cs typeface="Calibri"/>
                <a:sym typeface="Calibri"/>
              </a:rPr>
              <a:t>This reduces the daily waste mountain of plastic bottles by 10 million, i.e., approximately 200.000 tonnes of primary raw materials are saved. (Industrievereinigung Chemiefaser e. V., n.d.) </a:t>
            </a:r>
            <a:endParaRPr/>
          </a:p>
          <a:p>
            <a:pPr marL="171450" marR="0" lvl="0" indent="-57150" algn="l" rtl="0">
              <a:lnSpc>
                <a:spcPct val="90000"/>
              </a:lnSpc>
              <a:spcBef>
                <a:spcPts val="750"/>
              </a:spcBef>
              <a:spcAft>
                <a:spcPts val="0"/>
              </a:spcAft>
              <a:buClr>
                <a:schemeClr val="dk1"/>
              </a:buClr>
              <a:buSzPts val="1800"/>
              <a:buFont typeface="Arial"/>
              <a:buNone/>
            </a:pPr>
            <a:endParaRPr sz="1800" b="0" i="0" u="none">
              <a:solidFill>
                <a:schemeClr val="dk1"/>
              </a:solidFill>
              <a:latin typeface="Calibri"/>
              <a:ea typeface="Calibri"/>
              <a:cs typeface="Calibri"/>
              <a:sym typeface="Calibri"/>
            </a:endParaRPr>
          </a:p>
        </p:txBody>
      </p:sp>
      <p:sp>
        <p:nvSpPr>
          <p:cNvPr id="1019" name="Google Shape;1019;p84"/>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1020" name="Google Shape;1020;p84"/>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61</a:t>
            </a:fld>
            <a:endParaRPr/>
          </a:p>
        </p:txBody>
      </p:sp>
      <p:pic>
        <p:nvPicPr>
          <p:cNvPr id="1021" name="Google Shape;1021;p84"/>
          <p:cNvPicPr preferRelativeResize="0"/>
          <p:nvPr/>
        </p:nvPicPr>
        <p:blipFill rotWithShape="1">
          <a:blip r:embed="rId3">
            <a:alphaModFix/>
          </a:blip>
          <a:srcRect/>
          <a:stretch/>
        </p:blipFill>
        <p:spPr>
          <a:xfrm>
            <a:off x="6800850" y="2284412"/>
            <a:ext cx="1587500" cy="1646237"/>
          </a:xfrm>
          <a:prstGeom prst="rect">
            <a:avLst/>
          </a:prstGeom>
          <a:noFill/>
          <a:ln>
            <a:noFill/>
          </a:ln>
        </p:spPr>
      </p:pic>
      <p:sp>
        <p:nvSpPr>
          <p:cNvPr id="1022" name="Google Shape;1022;p84"/>
          <p:cNvSpPr txBox="1"/>
          <p:nvPr/>
        </p:nvSpPr>
        <p:spPr>
          <a:xfrm rot="-5400000">
            <a:off x="7702550" y="2854325"/>
            <a:ext cx="194468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Verdana"/>
              <a:buNone/>
            </a:pPr>
            <a:r>
              <a:rPr lang="en-US" sz="1800" b="0" i="0" u="none">
                <a:solidFill>
                  <a:schemeClr val="dk1"/>
                </a:solidFill>
                <a:latin typeface="Verdana"/>
                <a:ea typeface="Verdana"/>
                <a:cs typeface="Verdana"/>
                <a:sym typeface="Verdana"/>
              </a:rPr>
              <a:t>© Thermore</a:t>
            </a:r>
            <a:r>
              <a:rPr lang="en-US" sz="1800" b="0" i="0" u="none" baseline="30000">
                <a:solidFill>
                  <a:schemeClr val="dk1"/>
                </a:solidFill>
                <a:latin typeface="Verdana"/>
                <a:ea typeface="Verdana"/>
                <a:cs typeface="Verdana"/>
                <a:sym typeface="Verdana"/>
              </a:rPr>
              <a:t>®</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85"/>
          <p:cNvSpPr txBox="1">
            <a:spLocks noGrp="1"/>
          </p:cNvSpPr>
          <p:nvPr>
            <p:ph type="title"/>
          </p:nvPr>
        </p:nvSpPr>
        <p:spPr>
          <a:xfrm>
            <a:off x="628650" y="234962"/>
            <a:ext cx="7886700" cy="993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Engineered PET Depolymerase</a:t>
            </a:r>
            <a:endParaRPr/>
          </a:p>
        </p:txBody>
      </p:sp>
      <p:sp>
        <p:nvSpPr>
          <p:cNvPr id="1029" name="Google Shape;1029;p85"/>
          <p:cNvSpPr txBox="1">
            <a:spLocks noGrp="1"/>
          </p:cNvSpPr>
          <p:nvPr>
            <p:ph type="body" idx="1"/>
          </p:nvPr>
        </p:nvSpPr>
        <p:spPr>
          <a:xfrm>
            <a:off x="628650" y="1370012"/>
            <a:ext cx="5672137"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Polyethylene terephthalate (PET) is the most common polyester plastic, produced annually worldwide for the use in textiles and packaging.</a:t>
            </a:r>
            <a:endParaRPr/>
          </a:p>
          <a:p>
            <a:pPr marL="171450" marR="0" lvl="0" indent="-171450" algn="l" rtl="0">
              <a:lnSpc>
                <a:spcPct val="9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According to current estimates, 150-200 of the 359 million tonnes of plastic produced worldwide each year end up in landfills or in the environment.</a:t>
            </a:r>
            <a:endParaRPr/>
          </a:p>
          <a:p>
            <a:pPr marL="171450" marR="0" lvl="0" indent="-171450" algn="l" rtl="0">
              <a:lnSpc>
                <a:spcPct val="9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The main recycling process for PET, which is thermomechanical, results in a loss of mechanical properties.</a:t>
            </a:r>
            <a:endParaRPr/>
          </a:p>
          <a:p>
            <a:pPr marL="171450" marR="0" lvl="0" indent="-171450" algn="l" rtl="0">
              <a:lnSpc>
                <a:spcPct val="9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This raises the question of whether recycling within the same product cycle would not make more sense. When recycled polyester loses its buckling strength, more fibres enter the waterways and the environment through abrasion. </a:t>
            </a:r>
            <a:endParaRPr/>
          </a:p>
          <a:p>
            <a:pPr marL="171450" marR="0" lvl="0" indent="-171450" algn="l" rtl="0">
              <a:lnSpc>
                <a:spcPct val="9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Therefore, new processes with highly efficient, optimised enzymes to depolymerise PET within a shorter time are developed. (Tournier et al., 2020). </a:t>
            </a:r>
            <a:endParaRPr/>
          </a:p>
        </p:txBody>
      </p:sp>
      <p:sp>
        <p:nvSpPr>
          <p:cNvPr id="1030" name="Google Shape;1030;p85"/>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1031" name="Google Shape;1031;p85"/>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62</a:t>
            </a:fld>
            <a:endParaRPr/>
          </a:p>
        </p:txBody>
      </p:sp>
      <p:pic>
        <p:nvPicPr>
          <p:cNvPr id="1032" name="Google Shape;1032;p85" descr="Ein Bild, das Baum, Essen, Getränk, Trinkwasser enthält.&#10;&#10;Automatisch generierte Beschreibung"/>
          <p:cNvPicPr preferRelativeResize="0"/>
          <p:nvPr/>
        </p:nvPicPr>
        <p:blipFill rotWithShape="1">
          <a:blip r:embed="rId3">
            <a:alphaModFix/>
          </a:blip>
          <a:srcRect/>
          <a:stretch/>
        </p:blipFill>
        <p:spPr>
          <a:xfrm>
            <a:off x="6149975" y="1906587"/>
            <a:ext cx="2959100" cy="1968500"/>
          </a:xfrm>
          <a:prstGeom prst="rect">
            <a:avLst/>
          </a:prstGeom>
          <a:noFill/>
          <a:ln>
            <a:noFill/>
          </a:ln>
        </p:spPr>
      </p:pic>
      <p:sp>
        <p:nvSpPr>
          <p:cNvPr id="1033" name="Google Shape;1033;p85"/>
          <p:cNvSpPr txBox="1"/>
          <p:nvPr/>
        </p:nvSpPr>
        <p:spPr>
          <a:xfrm>
            <a:off x="6365875" y="4016375"/>
            <a:ext cx="2598737"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CC BY Mali Maeder, Pexels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86"/>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Alternative Bioplastics</a:t>
            </a:r>
            <a:endParaRPr/>
          </a:p>
        </p:txBody>
      </p:sp>
      <p:sp>
        <p:nvSpPr>
          <p:cNvPr id="1040" name="Google Shape;1040;p86"/>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There are polyester fibres whose polymers are partly derived from plants by replacing some structural components of the PET polymer.</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Since the materials are partly of plant origin, they can help curb the consumption of fossil fuel resources and reduce greenhouse gases.</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The properties are similar to petroleum-based polyethylene terephthalate (PET). Bioplastics are not necessarily more biodegradable than synthetic plastics.</a:t>
            </a:r>
            <a:endParaRPr/>
          </a:p>
        </p:txBody>
      </p:sp>
      <p:sp>
        <p:nvSpPr>
          <p:cNvPr id="1041" name="Google Shape;1041;p86"/>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1042" name="Google Shape;1042;p86"/>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63</a:t>
            </a:fld>
            <a:endParaRPr/>
          </a:p>
        </p:txBody>
      </p:sp>
      <p:pic>
        <p:nvPicPr>
          <p:cNvPr id="1043" name="Google Shape;1043;p86"/>
          <p:cNvPicPr preferRelativeResize="0"/>
          <p:nvPr/>
        </p:nvPicPr>
        <p:blipFill rotWithShape="1">
          <a:blip r:embed="rId3">
            <a:alphaModFix/>
          </a:blip>
          <a:srcRect/>
          <a:stretch/>
        </p:blipFill>
        <p:spPr>
          <a:xfrm>
            <a:off x="2840037" y="3024187"/>
            <a:ext cx="5332412" cy="1492250"/>
          </a:xfrm>
          <a:prstGeom prst="rect">
            <a:avLst/>
          </a:prstGeom>
          <a:noFill/>
          <a:ln>
            <a:noFill/>
          </a:ln>
        </p:spPr>
      </p:pic>
      <p:sp>
        <p:nvSpPr>
          <p:cNvPr id="1044" name="Google Shape;1044;p86"/>
          <p:cNvSpPr txBox="1"/>
          <p:nvPr/>
        </p:nvSpPr>
        <p:spPr>
          <a:xfrm>
            <a:off x="742950" y="3579812"/>
            <a:ext cx="2286000"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Illustration: https://www2.teijin-frontier.com/english/sozai/specifics/plantpet.html</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87"/>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Polylactide (PLA)</a:t>
            </a:r>
            <a:endParaRPr/>
          </a:p>
        </p:txBody>
      </p:sp>
      <p:sp>
        <p:nvSpPr>
          <p:cNvPr id="1051" name="Google Shape;1051;p87"/>
          <p:cNvSpPr txBox="1">
            <a:spLocks noGrp="1"/>
          </p:cNvSpPr>
          <p:nvPr>
            <p:ph type="body" idx="1"/>
          </p:nvPr>
        </p:nvSpPr>
        <p:spPr>
          <a:xfrm>
            <a:off x="628650" y="1370012"/>
            <a:ext cx="5095875"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Polylactides (PLA) are synthetic polymers based on renewable raw materials such as sugar cane or corn, which belong to the polyesters.</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The material, which is made up of lactic acid molecules, is one of the biodegradable plastics - but only in industrial composting plants within a few months. PLA decomposes more slowly in nature. (Storz &amp; Vorlop, 2013).</a:t>
            </a:r>
            <a:endParaRPr/>
          </a:p>
        </p:txBody>
      </p:sp>
      <p:sp>
        <p:nvSpPr>
          <p:cNvPr id="1052" name="Google Shape;1052;p87"/>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1053" name="Google Shape;1053;p87"/>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64</a:t>
            </a:fld>
            <a:endParaRPr/>
          </a:p>
        </p:txBody>
      </p:sp>
      <p:pic>
        <p:nvPicPr>
          <p:cNvPr id="1054" name="Google Shape;1054;p87" descr="Ein Bild, das Text, Gerät, Anzeige, Systemsteuerung enthält.&#10;&#10;Automatisch generierte Beschreibung"/>
          <p:cNvPicPr preferRelativeResize="0"/>
          <p:nvPr/>
        </p:nvPicPr>
        <p:blipFill rotWithShape="1">
          <a:blip r:embed="rId3">
            <a:alphaModFix/>
          </a:blip>
          <a:srcRect/>
          <a:stretch/>
        </p:blipFill>
        <p:spPr>
          <a:xfrm>
            <a:off x="5940425" y="1409700"/>
            <a:ext cx="3127375" cy="2638425"/>
          </a:xfrm>
          <a:prstGeom prst="rect">
            <a:avLst/>
          </a:prstGeom>
          <a:noFill/>
          <a:ln>
            <a:noFill/>
          </a:ln>
        </p:spPr>
      </p:pic>
      <p:sp>
        <p:nvSpPr>
          <p:cNvPr id="1055" name="Google Shape;1055;p87"/>
          <p:cNvSpPr txBox="1"/>
          <p:nvPr/>
        </p:nvSpPr>
        <p:spPr>
          <a:xfrm>
            <a:off x="2052637" y="4352925"/>
            <a:ext cx="7016750" cy="522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Verdana"/>
              <a:buNone/>
            </a:pPr>
            <a:r>
              <a:rPr lang="en-US" sz="1400" b="0" i="0" u="none">
                <a:solidFill>
                  <a:schemeClr val="dk1"/>
                </a:solidFill>
                <a:latin typeface="Verdana"/>
                <a:ea typeface="Verdana"/>
                <a:cs typeface="Verdana"/>
                <a:sym typeface="Verdana"/>
              </a:rPr>
              <a:t>Polylactides of (S)-lactic acid (top) and (R)-lactic acid (bottom) (C</a:t>
            </a:r>
            <a:r>
              <a:rPr lang="en-US" sz="1400" b="0" i="0" u="none" baseline="-25000">
                <a:solidFill>
                  <a:schemeClr val="dk1"/>
                </a:solidFill>
                <a:latin typeface="Verdana"/>
                <a:ea typeface="Verdana"/>
                <a:cs typeface="Verdana"/>
                <a:sym typeface="Verdana"/>
              </a:rPr>
              <a:t>3</a:t>
            </a:r>
            <a:r>
              <a:rPr lang="en-US" sz="1400" b="0" i="0" u="none">
                <a:solidFill>
                  <a:schemeClr val="dk1"/>
                </a:solidFill>
                <a:latin typeface="Verdana"/>
                <a:ea typeface="Verdana"/>
                <a:cs typeface="Verdana"/>
                <a:sym typeface="Verdana"/>
              </a:rPr>
              <a:t>H</a:t>
            </a:r>
            <a:r>
              <a:rPr lang="en-US" sz="1400" b="0" i="0" u="none" baseline="-25000">
                <a:solidFill>
                  <a:schemeClr val="dk1"/>
                </a:solidFill>
                <a:latin typeface="Verdana"/>
                <a:ea typeface="Verdana"/>
                <a:cs typeface="Verdana"/>
                <a:sym typeface="Verdana"/>
              </a:rPr>
              <a:t>4</a:t>
            </a:r>
            <a:r>
              <a:rPr lang="en-US" sz="1400" b="0" i="0" u="none">
                <a:solidFill>
                  <a:schemeClr val="dk1"/>
                </a:solidFill>
                <a:latin typeface="Verdana"/>
                <a:ea typeface="Verdana"/>
                <a:cs typeface="Verdana"/>
                <a:sym typeface="Verdana"/>
              </a:rPr>
              <a:t>O</a:t>
            </a:r>
            <a:r>
              <a:rPr lang="en-US" sz="1400" b="0" i="0" u="none" baseline="-25000">
                <a:solidFill>
                  <a:schemeClr val="dk1"/>
                </a:solidFill>
                <a:latin typeface="Verdana"/>
                <a:ea typeface="Verdana"/>
                <a:cs typeface="Verdana"/>
                <a:sym typeface="Verdana"/>
              </a:rPr>
              <a:t>2</a:t>
            </a:r>
            <a:r>
              <a:rPr lang="en-US" sz="1400" b="0" i="0" u="none">
                <a:solidFill>
                  <a:schemeClr val="dk1"/>
                </a:solidFill>
                <a:latin typeface="Verdana"/>
                <a:ea typeface="Verdana"/>
                <a:cs typeface="Verdana"/>
                <a:sym typeface="Verdana"/>
              </a:rPr>
              <a:t>)</a:t>
            </a:r>
            <a:r>
              <a:rPr lang="en-US" sz="1400" b="0" i="0" u="none" baseline="-25000">
                <a:solidFill>
                  <a:schemeClr val="dk1"/>
                </a:solidFill>
                <a:latin typeface="Verdana"/>
                <a:ea typeface="Verdana"/>
                <a:cs typeface="Verdana"/>
                <a:sym typeface="Verdana"/>
              </a:rPr>
              <a:t>n</a:t>
            </a:r>
            <a:endParaRPr/>
          </a:p>
          <a:p>
            <a:pPr marL="0" marR="0" lvl="0" indent="0" algn="l" rtl="0">
              <a:lnSpc>
                <a:spcPct val="100000"/>
              </a:lnSpc>
              <a:spcBef>
                <a:spcPts val="0"/>
              </a:spcBef>
              <a:spcAft>
                <a:spcPts val="0"/>
              </a:spcAft>
              <a:buClr>
                <a:schemeClr val="dk1"/>
              </a:buClr>
              <a:buSzPts val="1400"/>
              <a:buFont typeface="Arial"/>
              <a:buNone/>
            </a:pPr>
            <a:r>
              <a:rPr lang="en-US" sz="1400" b="0" i="0" u="none">
                <a:solidFill>
                  <a:schemeClr val="dk1"/>
                </a:solidFill>
                <a:latin typeface="Arial"/>
                <a:ea typeface="Arial"/>
                <a:cs typeface="Arial"/>
                <a:sym typeface="Arial"/>
              </a:rPr>
              <a:t>Creative Commons CC0 1.0, Jü</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pic>
        <p:nvPicPr>
          <p:cNvPr id="1061" name="Google Shape;1061;p88" descr="Ein Bild, das Person, Kleidung, farbig, Anzug enthält.&#10;&#10;Automatisch generierte Beschreibung"/>
          <p:cNvPicPr preferRelativeResize="0"/>
          <p:nvPr/>
        </p:nvPicPr>
        <p:blipFill rotWithShape="1">
          <a:blip r:embed="rId3">
            <a:alphaModFix/>
          </a:blip>
          <a:srcRect/>
          <a:stretch/>
        </p:blipFill>
        <p:spPr>
          <a:xfrm>
            <a:off x="492725" y="-55200"/>
            <a:ext cx="7886700" cy="4668837"/>
          </a:xfrm>
          <a:prstGeom prst="rect">
            <a:avLst/>
          </a:prstGeom>
          <a:noFill/>
          <a:ln>
            <a:noFill/>
          </a:ln>
        </p:spPr>
      </p:pic>
      <p:sp>
        <p:nvSpPr>
          <p:cNvPr id="1062" name="Google Shape;1062;p88"/>
          <p:cNvSpPr txBox="1">
            <a:spLocks noGrp="1"/>
          </p:cNvSpPr>
          <p:nvPr>
            <p:ph type="title"/>
          </p:nvPr>
        </p:nvSpPr>
        <p:spPr>
          <a:xfrm>
            <a:off x="628650" y="12"/>
            <a:ext cx="7886700" cy="993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300"/>
              <a:buFont typeface="Calibri"/>
              <a:buNone/>
            </a:pPr>
            <a:r>
              <a:rPr lang="en-US" sz="3300" b="0" i="0" u="none">
                <a:solidFill>
                  <a:schemeClr val="lt1"/>
                </a:solidFill>
                <a:latin typeface="Calibri"/>
                <a:ea typeface="Calibri"/>
                <a:cs typeface="Calibri"/>
                <a:sym typeface="Calibri"/>
              </a:rPr>
              <a:t>Recycled Fibres on the Rise</a:t>
            </a:r>
            <a:endParaRPr/>
          </a:p>
        </p:txBody>
      </p:sp>
      <p:sp>
        <p:nvSpPr>
          <p:cNvPr id="1063" name="Google Shape;1063;p88"/>
          <p:cNvSpPr txBox="1">
            <a:spLocks noGrp="1"/>
          </p:cNvSpPr>
          <p:nvPr>
            <p:ph type="body" idx="1"/>
          </p:nvPr>
        </p:nvSpPr>
        <p:spPr>
          <a:xfrm>
            <a:off x="592925" y="875825"/>
            <a:ext cx="7686300" cy="32622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lt1"/>
              </a:buClr>
              <a:buSzPts val="1800"/>
              <a:buFont typeface="Arial"/>
              <a:buChar char="•"/>
            </a:pPr>
            <a:r>
              <a:rPr lang="en-US" sz="1800" b="1" i="0" u="none">
                <a:solidFill>
                  <a:schemeClr val="lt1"/>
                </a:solidFill>
                <a:latin typeface="Calibri"/>
                <a:ea typeface="Calibri"/>
                <a:cs typeface="Calibri"/>
                <a:sym typeface="Calibri"/>
              </a:rPr>
              <a:t>The largest source of textile waste in Europe is discarded clothes and home textiles from consumers, which accounts for around 85% of the total waste.</a:t>
            </a:r>
            <a:endParaRPr/>
          </a:p>
          <a:p>
            <a:pPr marL="171450" marR="0" lvl="0" indent="-171450" algn="l" rtl="0">
              <a:lnSpc>
                <a:spcPct val="90000"/>
              </a:lnSpc>
              <a:spcBef>
                <a:spcPts val="700"/>
              </a:spcBef>
              <a:spcAft>
                <a:spcPts val="0"/>
              </a:spcAft>
              <a:buClr>
                <a:schemeClr val="lt1"/>
              </a:buClr>
              <a:buSzPts val="1800"/>
              <a:buFont typeface="Arial"/>
              <a:buChar char="•"/>
            </a:pPr>
            <a:r>
              <a:rPr lang="en-US" sz="1800" b="1" i="0" u="none">
                <a:solidFill>
                  <a:schemeClr val="lt1"/>
                </a:solidFill>
                <a:latin typeface="Calibri"/>
                <a:ea typeface="Calibri"/>
                <a:cs typeface="Calibri"/>
                <a:sym typeface="Calibri"/>
              </a:rPr>
              <a:t>Therefore, consumers have to be informed why and how to keep their clothes in the loop and finally return their clothes and home textiles.</a:t>
            </a:r>
            <a:endParaRPr/>
          </a:p>
          <a:p>
            <a:pPr marL="171450" marR="0" lvl="0" indent="-171450" algn="l" rtl="0">
              <a:lnSpc>
                <a:spcPct val="90000"/>
              </a:lnSpc>
              <a:spcBef>
                <a:spcPts val="700"/>
              </a:spcBef>
              <a:spcAft>
                <a:spcPts val="0"/>
              </a:spcAft>
              <a:buClr>
                <a:schemeClr val="lt1"/>
              </a:buClr>
              <a:buSzPts val="1800"/>
              <a:buFont typeface="Arial"/>
              <a:buChar char="•"/>
            </a:pPr>
            <a:r>
              <a:rPr lang="en-US" sz="1800" b="1" i="0" u="none">
                <a:solidFill>
                  <a:schemeClr val="lt1"/>
                </a:solidFill>
                <a:latin typeface="Calibri"/>
                <a:ea typeface="Calibri"/>
                <a:cs typeface="Calibri"/>
                <a:sym typeface="Calibri"/>
              </a:rPr>
              <a:t>A major problem for recycling are the fibre blends of used textiles. There are</a:t>
            </a:r>
            <a:br>
              <a:rPr lang="en-US" sz="1800" b="1" i="0" u="none">
                <a:solidFill>
                  <a:schemeClr val="lt1"/>
                </a:solidFill>
                <a:latin typeface="Calibri"/>
                <a:ea typeface="Calibri"/>
                <a:cs typeface="Calibri"/>
                <a:sym typeface="Calibri"/>
              </a:rPr>
            </a:br>
            <a:r>
              <a:rPr lang="en-US" sz="1800" b="1" i="0" u="none">
                <a:solidFill>
                  <a:schemeClr val="lt1"/>
                </a:solidFill>
                <a:latin typeface="Calibri"/>
                <a:ea typeface="Calibri"/>
                <a:cs typeface="Calibri"/>
                <a:sym typeface="Calibri"/>
              </a:rPr>
              <a:t>first companies developing technologies to separate cotton and polyester</a:t>
            </a:r>
            <a:br>
              <a:rPr lang="en-US" sz="1800" b="1" i="0" u="none">
                <a:solidFill>
                  <a:schemeClr val="lt1"/>
                </a:solidFill>
                <a:latin typeface="Calibri"/>
                <a:ea typeface="Calibri"/>
                <a:cs typeface="Calibri"/>
                <a:sym typeface="Calibri"/>
              </a:rPr>
            </a:br>
            <a:r>
              <a:rPr lang="en-US" sz="1800" b="1" i="0" u="none">
                <a:solidFill>
                  <a:schemeClr val="lt1"/>
                </a:solidFill>
                <a:latin typeface="Calibri"/>
                <a:ea typeface="Calibri"/>
                <a:cs typeface="Calibri"/>
                <a:sym typeface="Calibri"/>
              </a:rPr>
              <a:t>fibres for recycling.</a:t>
            </a:r>
            <a:endParaRPr/>
          </a:p>
          <a:p>
            <a:pPr marL="171450" marR="0" lvl="0" indent="-171450" algn="l" rtl="0">
              <a:lnSpc>
                <a:spcPct val="90000"/>
              </a:lnSpc>
              <a:spcBef>
                <a:spcPts val="700"/>
              </a:spcBef>
              <a:spcAft>
                <a:spcPts val="0"/>
              </a:spcAft>
              <a:buClr>
                <a:schemeClr val="lt1"/>
              </a:buClr>
              <a:buSzPts val="1800"/>
              <a:buFont typeface="Arial"/>
              <a:buChar char="•"/>
            </a:pPr>
            <a:r>
              <a:rPr lang="en-US" sz="1800" b="1" i="0" u="none">
                <a:solidFill>
                  <a:schemeClr val="lt1"/>
                </a:solidFill>
                <a:latin typeface="Calibri"/>
                <a:ea typeface="Calibri"/>
                <a:cs typeface="Calibri"/>
                <a:sym typeface="Calibri"/>
              </a:rPr>
              <a:t>Fibre-to-fibre recycling technologies must further expand their ability to handle fibre blends, lower their costs, and improve their output quality as these are </a:t>
            </a:r>
            <a:br>
              <a:rPr lang="en-US" sz="1800" b="1" i="0" u="none">
                <a:solidFill>
                  <a:schemeClr val="lt1"/>
                </a:solidFill>
                <a:latin typeface="Calibri"/>
                <a:ea typeface="Calibri"/>
                <a:cs typeface="Calibri"/>
                <a:sym typeface="Calibri"/>
              </a:rPr>
            </a:br>
            <a:r>
              <a:rPr lang="en-US" sz="1800" b="1" i="0" u="none">
                <a:solidFill>
                  <a:schemeClr val="lt1"/>
                </a:solidFill>
                <a:latin typeface="Calibri"/>
                <a:ea typeface="Calibri"/>
                <a:cs typeface="Calibri"/>
                <a:sym typeface="Calibri"/>
              </a:rPr>
              <a:t>the bottlenecks which prevent the circular textile economy from scaling.</a:t>
            </a:r>
            <a:endParaRPr/>
          </a:p>
          <a:p>
            <a:pPr marL="171450" marR="0" lvl="0" indent="-171450" algn="l" rtl="0">
              <a:lnSpc>
                <a:spcPct val="90000"/>
              </a:lnSpc>
              <a:spcBef>
                <a:spcPts val="700"/>
              </a:spcBef>
              <a:spcAft>
                <a:spcPts val="0"/>
              </a:spcAft>
              <a:buClr>
                <a:schemeClr val="lt1"/>
              </a:buClr>
              <a:buSzPts val="1800"/>
              <a:buFont typeface="Arial"/>
              <a:buChar char="•"/>
            </a:pPr>
            <a:r>
              <a:rPr lang="en-US" sz="1800" b="1" i="0" u="none">
                <a:solidFill>
                  <a:schemeClr val="lt1"/>
                </a:solidFill>
                <a:latin typeface="Calibri"/>
                <a:ea typeface="Calibri"/>
                <a:cs typeface="Calibri"/>
                <a:sym typeface="Calibri"/>
              </a:rPr>
              <a:t>By overcoming these barriers, fibre-to-fibre recycling could reach 18 to 26% of gross textile waste in 2030 (McKinsey Apparel, Fashion &amp; Luxury Group, 2022, pp. 7-8) . </a:t>
            </a:r>
            <a:br>
              <a:rPr lang="en-US" sz="1800" b="1" i="0" u="none">
                <a:solidFill>
                  <a:schemeClr val="lt1"/>
                </a:solidFill>
                <a:latin typeface="Calibri"/>
                <a:ea typeface="Calibri"/>
                <a:cs typeface="Calibri"/>
                <a:sym typeface="Calibri"/>
              </a:rPr>
            </a:br>
            <a:endParaRPr/>
          </a:p>
        </p:txBody>
      </p:sp>
      <p:sp>
        <p:nvSpPr>
          <p:cNvPr id="1064" name="Google Shape;1064;p88"/>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1065" name="Google Shape;1065;p88"/>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65</a:t>
            </a:fld>
            <a:endParaRPr/>
          </a:p>
        </p:txBody>
      </p:sp>
      <p:sp>
        <p:nvSpPr>
          <p:cNvPr id="1066" name="Google Shape;1066;p88"/>
          <p:cNvSpPr txBox="1"/>
          <p:nvPr/>
        </p:nvSpPr>
        <p:spPr>
          <a:xfrm>
            <a:off x="3563937" y="4454525"/>
            <a:ext cx="1944687"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Verdana"/>
              <a:buNone/>
            </a:pPr>
            <a:r>
              <a:rPr lang="en-US" sz="1200" b="0" i="0" u="none">
                <a:solidFill>
                  <a:schemeClr val="lt1"/>
                </a:solidFill>
                <a:latin typeface="Verdana"/>
                <a:ea typeface="Verdana"/>
                <a:cs typeface="Verdana"/>
                <a:sym typeface="Verdana"/>
              </a:rPr>
              <a:t>CC0, Unknown author</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89"/>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1073" name="Google Shape;1073;p89"/>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66</a:t>
            </a:fld>
            <a:endParaRPr/>
          </a:p>
        </p:txBody>
      </p:sp>
      <p:sp>
        <p:nvSpPr>
          <p:cNvPr id="1074" name="Google Shape;1074;p89"/>
          <p:cNvSpPr txBox="1"/>
          <p:nvPr/>
        </p:nvSpPr>
        <p:spPr>
          <a:xfrm>
            <a:off x="742950" y="195262"/>
            <a:ext cx="6194425" cy="600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Key Facts and Figures in 2021</a:t>
            </a:r>
            <a:endParaRPr/>
          </a:p>
        </p:txBody>
      </p:sp>
      <p:sp>
        <p:nvSpPr>
          <p:cNvPr id="1075" name="Google Shape;1075;p89"/>
          <p:cNvSpPr txBox="1"/>
          <p:nvPr/>
        </p:nvSpPr>
        <p:spPr>
          <a:xfrm>
            <a:off x="742950" y="771525"/>
            <a:ext cx="2100262" cy="2460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GLOBAL FIBRE MARKET OVERVIEW </a:t>
            </a:r>
            <a:endParaRPr/>
          </a:p>
        </p:txBody>
      </p:sp>
      <p:graphicFrame>
        <p:nvGraphicFramePr>
          <p:cNvPr id="1076" name="Google Shape;1076;p89"/>
          <p:cNvGraphicFramePr/>
          <p:nvPr/>
        </p:nvGraphicFramePr>
        <p:xfrm>
          <a:off x="760412" y="1017587"/>
          <a:ext cx="3000000" cy="3000000"/>
        </p:xfrm>
        <a:graphic>
          <a:graphicData uri="http://schemas.openxmlformats.org/drawingml/2006/table">
            <a:tbl>
              <a:tblPr>
                <a:noFill/>
                <a:tableStyleId>{6914F75F-744B-416D-AC88-332711DBA01D}</a:tableStyleId>
              </a:tblPr>
              <a:tblGrid>
                <a:gridCol w="1873250">
                  <a:extLst>
                    <a:ext uri="{9D8B030D-6E8A-4147-A177-3AD203B41FA5}">
                      <a16:colId xmlns:a16="http://schemas.microsoft.com/office/drawing/2014/main" val="20000"/>
                    </a:ext>
                  </a:extLst>
                </a:gridCol>
              </a:tblGrid>
              <a:tr h="396875">
                <a:tc>
                  <a:txBody>
                    <a:bodyPr/>
                    <a:lstStyle/>
                    <a:p>
                      <a:pPr marL="0" marR="0" lvl="0" indent="0" algn="ctr" rtl="0">
                        <a:lnSpc>
                          <a:spcPct val="100000"/>
                        </a:lnSpc>
                        <a:spcBef>
                          <a:spcPts val="0"/>
                        </a:spcBef>
                        <a:spcAft>
                          <a:spcPts val="0"/>
                        </a:spcAft>
                        <a:buClr>
                          <a:schemeClr val="dk1"/>
                        </a:buClr>
                        <a:buSzPts val="1000"/>
                        <a:buFont typeface="Calibri"/>
                        <a:buNone/>
                      </a:pPr>
                      <a:r>
                        <a:rPr lang="en-US" sz="1000" b="1" i="0" u="none" strike="noStrike" cap="none">
                          <a:solidFill>
                            <a:schemeClr val="dk1"/>
                          </a:solidFill>
                          <a:latin typeface="Calibri"/>
                          <a:ea typeface="Calibri"/>
                          <a:cs typeface="Calibri"/>
                          <a:sym typeface="Calibri"/>
                        </a:rPr>
                        <a:t>113 million mt                 </a:t>
                      </a:r>
                      <a:endParaRPr/>
                    </a:p>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In 2021</a:t>
                      </a:r>
                      <a:endParaRPr/>
                    </a:p>
                  </a:txBody>
                  <a:tcPr marL="91500" marR="91500" marT="45750" marB="457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95275">
                <a:tc>
                  <a:txBody>
                    <a:bodyPr/>
                    <a:lstStyle/>
                    <a:p>
                      <a:pPr marL="0" marR="0" lvl="0" indent="0" algn="ctr" rtl="0">
                        <a:lnSpc>
                          <a:spcPct val="100000"/>
                        </a:lnSpc>
                        <a:spcBef>
                          <a:spcPts val="0"/>
                        </a:spcBef>
                        <a:spcAft>
                          <a:spcPts val="0"/>
                        </a:spcAft>
                        <a:buClr>
                          <a:srgbClr val="000000"/>
                        </a:buClr>
                        <a:buSzPts val="1000"/>
                        <a:buFont typeface="Calibri"/>
                        <a:buNone/>
                      </a:pPr>
                      <a:r>
                        <a:rPr lang="en-US" sz="1000" b="1" i="0" u="none" strike="noStrike" cap="none">
                          <a:solidFill>
                            <a:srgbClr val="000000"/>
                          </a:solidFill>
                          <a:latin typeface="Calibri"/>
                          <a:ea typeface="Calibri"/>
                          <a:cs typeface="Calibri"/>
                          <a:sym typeface="Calibri"/>
                        </a:rPr>
                        <a:t>+ 30% </a:t>
                      </a:r>
                      <a:endParaRPr/>
                    </a:p>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In the next 10 years</a:t>
                      </a:r>
                      <a:endParaRPr/>
                    </a:p>
                  </a:txBody>
                  <a:tcPr marL="91500" marR="91500" marT="45750" marB="457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00075">
                <a:tc>
                  <a:txBody>
                    <a:bodyPr/>
                    <a:lstStyle/>
                    <a:p>
                      <a:pPr marL="0" marR="0" lvl="0" indent="0" algn="ctr" rtl="0">
                        <a:lnSpc>
                          <a:spcPct val="100000"/>
                        </a:lnSpc>
                        <a:spcBef>
                          <a:spcPts val="0"/>
                        </a:spcBef>
                        <a:spcAft>
                          <a:spcPts val="0"/>
                        </a:spcAft>
                        <a:buClr>
                          <a:srgbClr val="000000"/>
                        </a:buClr>
                        <a:buSzPts val="1000"/>
                        <a:buFont typeface="Calibri"/>
                        <a:buNone/>
                      </a:pPr>
                      <a:r>
                        <a:rPr lang="en-US" sz="1000" b="1" i="0" u="none" strike="noStrike" cap="none">
                          <a:solidFill>
                            <a:srgbClr val="000000"/>
                          </a:solidFill>
                          <a:latin typeface="Calibri"/>
                          <a:ea typeface="Calibri"/>
                          <a:cs typeface="Calibri"/>
                          <a:sym typeface="Calibri"/>
                        </a:rPr>
                        <a:t>149 million mt</a:t>
                      </a:r>
                      <a:endParaRPr/>
                    </a:p>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In 2030 if business </a:t>
                      </a:r>
                      <a:endParaRPr/>
                    </a:p>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continues as usual</a:t>
                      </a:r>
                      <a:endParaRPr/>
                    </a:p>
                  </a:txBody>
                  <a:tcPr marL="91500" marR="91500" marT="45750" marB="457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96875">
                <a:tc>
                  <a:txBody>
                    <a:bodyPr/>
                    <a:lstStyle/>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 </a:t>
                      </a:r>
                      <a:r>
                        <a:rPr lang="en-US" sz="1000" b="1" i="0" u="none" strike="noStrike" cap="none">
                          <a:solidFill>
                            <a:srgbClr val="000000"/>
                          </a:solidFill>
                          <a:latin typeface="Calibri"/>
                          <a:ea typeface="Calibri"/>
                          <a:cs typeface="Calibri"/>
                          <a:sym typeface="Calibri"/>
                        </a:rPr>
                        <a:t>x 2</a:t>
                      </a:r>
                      <a:endParaRPr/>
                    </a:p>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In the last 20 years</a:t>
                      </a:r>
                      <a:endParaRPr/>
                    </a:p>
                  </a:txBody>
                  <a:tcPr marL="91500" marR="91500" marT="45750" marB="457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077" name="Google Shape;1077;p89"/>
          <p:cNvSpPr txBox="1"/>
          <p:nvPr/>
        </p:nvSpPr>
        <p:spPr>
          <a:xfrm>
            <a:off x="774700" y="2806700"/>
            <a:ext cx="1781175" cy="2460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Only 7 years left until 2030 </a:t>
            </a:r>
            <a:endParaRPr/>
          </a:p>
        </p:txBody>
      </p:sp>
      <p:sp>
        <p:nvSpPr>
          <p:cNvPr id="1078" name="Google Shape;1078;p89"/>
          <p:cNvSpPr txBox="1"/>
          <p:nvPr/>
        </p:nvSpPr>
        <p:spPr>
          <a:xfrm>
            <a:off x="755650" y="3090862"/>
            <a:ext cx="2568575" cy="1323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¹ Percentages of global fibre production volume in 2021.</a:t>
            </a:r>
            <a:endParaRPr/>
          </a:p>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² This includes BASF e3, Better Cotton, Cleaner Cotton, Cotton made in Africa (CmiA), Fairtrade, Fairtrade organic, in-conversion cotton, Israel Cotton Production Standard System (ICPSS), International Sustainability and Carbon Certification (ISCC), myBMP, Organic, REEL Cotton, Regenerative organic Certified (ROC), Responsible Brazilian Cotton (ABR) and U.S. Cotton Trust Protocol (USCTP). </a:t>
            </a:r>
            <a:endParaRPr/>
          </a:p>
          <a:p>
            <a:pPr marL="0" marR="0" lvl="0" indent="0" algn="l" rtl="0">
              <a:lnSpc>
                <a:spcPct val="100000"/>
              </a:lnSpc>
              <a:spcBef>
                <a:spcPts val="0"/>
              </a:spcBef>
              <a:spcAft>
                <a:spcPts val="0"/>
              </a:spcAft>
              <a:buClr>
                <a:schemeClr val="dk1"/>
              </a:buClr>
              <a:buSzPts val="800"/>
              <a:buFont typeface="Calibri"/>
              <a:buNone/>
            </a:pPr>
            <a:r>
              <a:rPr lang="en-US" sz="800" b="0" i="0" u="none">
                <a:solidFill>
                  <a:schemeClr val="dk1"/>
                </a:solidFill>
                <a:latin typeface="Calibri"/>
                <a:ea typeface="Calibri"/>
                <a:cs typeface="Calibri"/>
                <a:sym typeface="Calibri"/>
              </a:rPr>
              <a:t>³ Manmade Cellulosic Fibres.</a:t>
            </a:r>
            <a:endParaRPr/>
          </a:p>
        </p:txBody>
      </p:sp>
      <p:sp>
        <p:nvSpPr>
          <p:cNvPr id="1079" name="Google Shape;1079;p89"/>
          <p:cNvSpPr txBox="1"/>
          <p:nvPr/>
        </p:nvSpPr>
        <p:spPr>
          <a:xfrm flipH="1">
            <a:off x="3006725" y="1347787"/>
            <a:ext cx="44450" cy="419100"/>
          </a:xfrm>
          <a:prstGeom prst="rect">
            <a:avLst/>
          </a:prstGeom>
          <a:solidFill>
            <a:srgbClr val="F8CBAD"/>
          </a:solidFill>
          <a:ln w="12700" cap="flat" cmpd="sng">
            <a:solidFill>
              <a:srgbClr val="F8CB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080" name="Google Shape;1080;p89"/>
          <p:cNvSpPr txBox="1"/>
          <p:nvPr/>
        </p:nvSpPr>
        <p:spPr>
          <a:xfrm>
            <a:off x="3051175" y="1347787"/>
            <a:ext cx="381000" cy="415925"/>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081" name="Google Shape;1081;p89"/>
          <p:cNvSpPr txBox="1"/>
          <p:nvPr/>
        </p:nvSpPr>
        <p:spPr>
          <a:xfrm>
            <a:off x="3432175" y="1347787"/>
            <a:ext cx="2197100" cy="415925"/>
          </a:xfrm>
          <a:prstGeom prst="rect">
            <a:avLst/>
          </a:prstGeom>
          <a:solidFill>
            <a:srgbClr val="FBE5D6"/>
          </a:solidFill>
          <a:ln w="12700" cap="flat" cmpd="sng">
            <a:solidFill>
              <a:srgbClr val="FBE5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082" name="Google Shape;1082;p89"/>
          <p:cNvSpPr txBox="1"/>
          <p:nvPr/>
        </p:nvSpPr>
        <p:spPr>
          <a:xfrm>
            <a:off x="5629275" y="1347787"/>
            <a:ext cx="279400" cy="415925"/>
          </a:xfrm>
          <a:prstGeom prst="rect">
            <a:avLst/>
          </a:prstGeom>
          <a:solidFill>
            <a:srgbClr val="70AD47"/>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083" name="Google Shape;1083;p89"/>
          <p:cNvSpPr txBox="1"/>
          <p:nvPr/>
        </p:nvSpPr>
        <p:spPr>
          <a:xfrm>
            <a:off x="5908675" y="1347787"/>
            <a:ext cx="1287462" cy="415925"/>
          </a:xfrm>
          <a:prstGeom prst="rect">
            <a:avLst/>
          </a:prstGeom>
          <a:solidFill>
            <a:srgbClr val="C5E0B4"/>
          </a:solidFill>
          <a:ln w="12700" cap="flat" cmpd="sng">
            <a:solidFill>
              <a:srgbClr val="C5E0B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084" name="Google Shape;1084;p89"/>
          <p:cNvSpPr txBox="1"/>
          <p:nvPr/>
        </p:nvSpPr>
        <p:spPr>
          <a:xfrm flipH="1">
            <a:off x="7196137" y="1346200"/>
            <a:ext cx="17462" cy="417512"/>
          </a:xfrm>
          <a:prstGeom prst="rect">
            <a:avLst/>
          </a:prstGeom>
          <a:solidFill>
            <a:srgbClr val="D9D9D9"/>
          </a:solidFill>
          <a:ln w="12700" cap="flat" cmpd="sng">
            <a:solidFill>
              <a:srgbClr val="D9D9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085" name="Google Shape;1085;p89"/>
          <p:cNvSpPr txBox="1"/>
          <p:nvPr/>
        </p:nvSpPr>
        <p:spPr>
          <a:xfrm flipH="1">
            <a:off x="7213600" y="1346200"/>
            <a:ext cx="111125" cy="417512"/>
          </a:xfrm>
          <a:prstGeom prst="rect">
            <a:avLst/>
          </a:prstGeom>
          <a:solidFill>
            <a:srgbClr val="7F7F7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086" name="Google Shape;1086;p89"/>
          <p:cNvSpPr txBox="1"/>
          <p:nvPr/>
        </p:nvSpPr>
        <p:spPr>
          <a:xfrm flipH="1">
            <a:off x="7324725" y="1346200"/>
            <a:ext cx="219075" cy="417512"/>
          </a:xfrm>
          <a:prstGeom prst="rect">
            <a:avLst/>
          </a:prstGeom>
          <a:solidFill>
            <a:srgbClr val="AFABAB"/>
          </a:solidFill>
          <a:ln w="12700" cap="flat" cmpd="sng">
            <a:solidFill>
              <a:srgbClr val="AF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087" name="Google Shape;1087;p89"/>
          <p:cNvSpPr txBox="1"/>
          <p:nvPr/>
        </p:nvSpPr>
        <p:spPr>
          <a:xfrm flipH="1">
            <a:off x="7556500" y="1346200"/>
            <a:ext cx="63500" cy="417512"/>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088" name="Google Shape;1088;p89"/>
          <p:cNvSpPr txBox="1"/>
          <p:nvPr/>
        </p:nvSpPr>
        <p:spPr>
          <a:xfrm flipH="1">
            <a:off x="7623175" y="1346200"/>
            <a:ext cx="44450" cy="417512"/>
          </a:xfrm>
          <a:prstGeom prst="rect">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089" name="Google Shape;1089;p89"/>
          <p:cNvSpPr txBox="1"/>
          <p:nvPr/>
        </p:nvSpPr>
        <p:spPr>
          <a:xfrm>
            <a:off x="7677150" y="1346200"/>
            <a:ext cx="1060450" cy="417512"/>
          </a:xfrm>
          <a:prstGeom prst="rect">
            <a:avLst/>
          </a:prstGeom>
          <a:solidFill>
            <a:srgbClr val="FFE699"/>
          </a:solidFill>
          <a:ln w="12700" cap="flat" cmpd="sng">
            <a:solidFill>
              <a:srgbClr val="FFE6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cxnSp>
        <p:nvCxnSpPr>
          <p:cNvPr id="1090" name="Google Shape;1090;p89"/>
          <p:cNvCxnSpPr/>
          <p:nvPr/>
        </p:nvCxnSpPr>
        <p:spPr>
          <a:xfrm>
            <a:off x="3006725" y="1203325"/>
            <a:ext cx="2584450" cy="19050"/>
          </a:xfrm>
          <a:prstGeom prst="straightConnector1">
            <a:avLst/>
          </a:prstGeom>
          <a:noFill/>
          <a:ln w="9525" cap="flat" cmpd="sng">
            <a:solidFill>
              <a:schemeClr val="accent2"/>
            </a:solidFill>
            <a:prstDash val="solid"/>
            <a:miter lim="800000"/>
            <a:headEnd type="none" w="med" len="med"/>
            <a:tailEnd type="none" w="med" len="med"/>
          </a:ln>
        </p:spPr>
      </p:cxnSp>
      <p:cxnSp>
        <p:nvCxnSpPr>
          <p:cNvPr id="1091" name="Google Shape;1091;p89"/>
          <p:cNvCxnSpPr/>
          <p:nvPr/>
        </p:nvCxnSpPr>
        <p:spPr>
          <a:xfrm>
            <a:off x="5591175" y="1222375"/>
            <a:ext cx="1604962" cy="0"/>
          </a:xfrm>
          <a:prstGeom prst="straightConnector1">
            <a:avLst/>
          </a:prstGeom>
          <a:noFill/>
          <a:ln w="9525" cap="flat" cmpd="sng">
            <a:solidFill>
              <a:srgbClr val="70AD47"/>
            </a:solidFill>
            <a:prstDash val="solid"/>
            <a:miter lim="800000"/>
            <a:headEnd type="none" w="med" len="med"/>
            <a:tailEnd type="none" w="med" len="med"/>
          </a:ln>
        </p:spPr>
      </p:cxnSp>
      <p:cxnSp>
        <p:nvCxnSpPr>
          <p:cNvPr id="1092" name="Google Shape;1092;p89"/>
          <p:cNvCxnSpPr/>
          <p:nvPr/>
        </p:nvCxnSpPr>
        <p:spPr>
          <a:xfrm>
            <a:off x="7196137" y="1222375"/>
            <a:ext cx="369887" cy="0"/>
          </a:xfrm>
          <a:prstGeom prst="straightConnector1">
            <a:avLst/>
          </a:prstGeom>
          <a:noFill/>
          <a:ln w="9525" cap="flat" cmpd="sng">
            <a:solidFill>
              <a:srgbClr val="7F7F7F"/>
            </a:solidFill>
            <a:prstDash val="solid"/>
            <a:miter lim="800000"/>
            <a:headEnd type="none" w="med" len="med"/>
            <a:tailEnd type="none" w="med" len="med"/>
          </a:ln>
        </p:spPr>
      </p:cxnSp>
      <p:cxnSp>
        <p:nvCxnSpPr>
          <p:cNvPr id="1093" name="Google Shape;1093;p89"/>
          <p:cNvCxnSpPr/>
          <p:nvPr/>
        </p:nvCxnSpPr>
        <p:spPr>
          <a:xfrm>
            <a:off x="7566025" y="1222375"/>
            <a:ext cx="73025" cy="0"/>
          </a:xfrm>
          <a:prstGeom prst="straightConnector1">
            <a:avLst/>
          </a:prstGeom>
          <a:noFill/>
          <a:ln w="9525" cap="flat" cmpd="sng">
            <a:solidFill>
              <a:schemeClr val="accent1"/>
            </a:solidFill>
            <a:prstDash val="solid"/>
            <a:miter lim="800000"/>
            <a:headEnd type="none" w="med" len="med"/>
            <a:tailEnd type="none" w="med" len="med"/>
          </a:ln>
        </p:spPr>
      </p:cxnSp>
      <p:sp>
        <p:nvSpPr>
          <p:cNvPr id="1094" name="Google Shape;1094;p89"/>
          <p:cNvSpPr txBox="1"/>
          <p:nvPr/>
        </p:nvSpPr>
        <p:spPr>
          <a:xfrm>
            <a:off x="3449637" y="974725"/>
            <a:ext cx="1266825" cy="2460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POLYESTER (54%)¹</a:t>
            </a:r>
            <a:endParaRPr/>
          </a:p>
        </p:txBody>
      </p:sp>
      <p:sp>
        <p:nvSpPr>
          <p:cNvPr id="1095" name="Google Shape;1095;p89"/>
          <p:cNvSpPr txBox="1"/>
          <p:nvPr/>
        </p:nvSpPr>
        <p:spPr>
          <a:xfrm>
            <a:off x="5849937" y="985837"/>
            <a:ext cx="1114425" cy="2460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COTTON (22%)¹</a:t>
            </a:r>
            <a:endParaRPr/>
          </a:p>
        </p:txBody>
      </p:sp>
      <p:sp>
        <p:nvSpPr>
          <p:cNvPr id="1096" name="Google Shape;1096;p89"/>
          <p:cNvSpPr txBox="1"/>
          <p:nvPr/>
        </p:nvSpPr>
        <p:spPr>
          <a:xfrm>
            <a:off x="7051675" y="973137"/>
            <a:ext cx="1068387" cy="2460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MMCFs</a:t>
            </a:r>
            <a:r>
              <a:rPr lang="en-US" sz="1000" b="0" i="0" u="none" baseline="30000">
                <a:solidFill>
                  <a:schemeClr val="dk1"/>
                </a:solidFill>
                <a:latin typeface="Verdana"/>
                <a:ea typeface="Verdana"/>
                <a:cs typeface="Verdana"/>
                <a:sym typeface="Verdana"/>
              </a:rPr>
              <a:t>3</a:t>
            </a:r>
            <a:r>
              <a:rPr lang="en-US" sz="1000" b="0" i="0" u="none">
                <a:solidFill>
                  <a:schemeClr val="dk1"/>
                </a:solidFill>
                <a:latin typeface="Calibri"/>
                <a:ea typeface="Calibri"/>
                <a:cs typeface="Calibri"/>
                <a:sym typeface="Calibri"/>
              </a:rPr>
              <a:t> (6,4%)¹</a:t>
            </a:r>
            <a:endParaRPr/>
          </a:p>
        </p:txBody>
      </p:sp>
      <p:cxnSp>
        <p:nvCxnSpPr>
          <p:cNvPr id="1097" name="Google Shape;1097;p89"/>
          <p:cNvCxnSpPr/>
          <p:nvPr/>
        </p:nvCxnSpPr>
        <p:spPr>
          <a:xfrm rot="5400000" flipH="1">
            <a:off x="2744837" y="2032050"/>
            <a:ext cx="698400" cy="152400"/>
          </a:xfrm>
          <a:prstGeom prst="bentConnector2">
            <a:avLst/>
          </a:prstGeom>
          <a:noFill/>
          <a:ln w="9525" cap="flat" cmpd="sng">
            <a:solidFill>
              <a:schemeClr val="dk1"/>
            </a:solidFill>
            <a:prstDash val="solid"/>
            <a:miter lim="800000"/>
            <a:headEnd type="none" w="med" len="med"/>
            <a:tailEnd type="triangle" w="med" len="med"/>
          </a:ln>
        </p:spPr>
      </p:cxnSp>
      <p:pic>
        <p:nvPicPr>
          <p:cNvPr id="1098" name="Google Shape;1098;p89" descr="Recycling-Schild"/>
          <p:cNvPicPr preferRelativeResize="0"/>
          <p:nvPr/>
        </p:nvPicPr>
        <p:blipFill rotWithShape="1">
          <a:blip r:embed="rId3">
            <a:alphaModFix/>
          </a:blip>
          <a:srcRect/>
          <a:stretch/>
        </p:blipFill>
        <p:spPr>
          <a:xfrm>
            <a:off x="3494087" y="1984375"/>
            <a:ext cx="277812" cy="277812"/>
          </a:xfrm>
          <a:prstGeom prst="rect">
            <a:avLst/>
          </a:prstGeom>
          <a:noFill/>
          <a:ln>
            <a:noFill/>
          </a:ln>
        </p:spPr>
      </p:pic>
      <p:sp>
        <p:nvSpPr>
          <p:cNvPr id="1099" name="Google Shape;1099;p89"/>
          <p:cNvSpPr txBox="1"/>
          <p:nvPr/>
        </p:nvSpPr>
        <p:spPr>
          <a:xfrm>
            <a:off x="3702050" y="1978025"/>
            <a:ext cx="1871662" cy="2460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1000"/>
              <a:buFont typeface="Calibri"/>
              <a:buNone/>
            </a:pPr>
            <a:r>
              <a:rPr lang="en-US" sz="1000" b="0" i="0" u="none">
                <a:solidFill>
                  <a:schemeClr val="accent2"/>
                </a:solidFill>
                <a:latin typeface="Calibri"/>
                <a:ea typeface="Calibri"/>
                <a:cs typeface="Calibri"/>
                <a:sym typeface="Calibri"/>
              </a:rPr>
              <a:t> ~14.8% of polyester is recycled</a:t>
            </a:r>
            <a:endParaRPr/>
          </a:p>
        </p:txBody>
      </p:sp>
      <p:cxnSp>
        <p:nvCxnSpPr>
          <p:cNvPr id="1100" name="Google Shape;1100;p89"/>
          <p:cNvCxnSpPr/>
          <p:nvPr/>
        </p:nvCxnSpPr>
        <p:spPr>
          <a:xfrm rot="5400000" flipH="1">
            <a:off x="3172587" y="1826387"/>
            <a:ext cx="327000" cy="227100"/>
          </a:xfrm>
          <a:prstGeom prst="bentConnector3">
            <a:avLst>
              <a:gd name="adj1" fmla="val 267"/>
            </a:avLst>
          </a:prstGeom>
          <a:noFill/>
          <a:ln w="9525" cap="flat" cmpd="sng">
            <a:solidFill>
              <a:schemeClr val="dk1"/>
            </a:solidFill>
            <a:prstDash val="solid"/>
            <a:miter lim="800000"/>
            <a:headEnd type="none" w="med" len="med"/>
            <a:tailEnd type="triangle" w="med" len="med"/>
          </a:ln>
        </p:spPr>
      </p:cxnSp>
      <p:pic>
        <p:nvPicPr>
          <p:cNvPr id="1101" name="Google Shape;1101;p89" descr="Mais"/>
          <p:cNvPicPr preferRelativeResize="0"/>
          <p:nvPr/>
        </p:nvPicPr>
        <p:blipFill rotWithShape="1">
          <a:blip r:embed="rId4">
            <a:alphaModFix/>
          </a:blip>
          <a:srcRect/>
          <a:stretch/>
        </p:blipFill>
        <p:spPr>
          <a:xfrm>
            <a:off x="3349625" y="2641600"/>
            <a:ext cx="244475" cy="246062"/>
          </a:xfrm>
          <a:prstGeom prst="rect">
            <a:avLst/>
          </a:prstGeom>
          <a:noFill/>
          <a:ln>
            <a:noFill/>
          </a:ln>
        </p:spPr>
      </p:pic>
      <p:sp>
        <p:nvSpPr>
          <p:cNvPr id="1102" name="Google Shape;1102;p89"/>
          <p:cNvSpPr txBox="1"/>
          <p:nvPr/>
        </p:nvSpPr>
        <p:spPr>
          <a:xfrm>
            <a:off x="3373437" y="2332037"/>
            <a:ext cx="1871662" cy="2460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1000"/>
              <a:buFont typeface="Calibri"/>
              <a:buNone/>
            </a:pPr>
            <a:r>
              <a:rPr lang="en-US" sz="1000" b="0" i="0" u="none">
                <a:solidFill>
                  <a:schemeClr val="accent2"/>
                </a:solidFill>
                <a:latin typeface="Calibri"/>
                <a:ea typeface="Calibri"/>
                <a:cs typeface="Calibri"/>
                <a:sym typeface="Calibri"/>
              </a:rPr>
              <a:t> ~0,03% of polyester is biobased</a:t>
            </a:r>
            <a:endParaRPr/>
          </a:p>
        </p:txBody>
      </p:sp>
      <p:cxnSp>
        <p:nvCxnSpPr>
          <p:cNvPr id="1103" name="Google Shape;1103;p89"/>
          <p:cNvCxnSpPr/>
          <p:nvPr/>
        </p:nvCxnSpPr>
        <p:spPr>
          <a:xfrm rot="-5400000">
            <a:off x="5084812" y="2093962"/>
            <a:ext cx="1003200" cy="342900"/>
          </a:xfrm>
          <a:prstGeom prst="bentConnector3">
            <a:avLst>
              <a:gd name="adj1" fmla="val -30"/>
            </a:avLst>
          </a:prstGeom>
          <a:noFill/>
          <a:ln w="9525" cap="flat" cmpd="sng">
            <a:solidFill>
              <a:schemeClr val="dk1"/>
            </a:solidFill>
            <a:prstDash val="solid"/>
            <a:miter lim="800000"/>
            <a:headEnd type="none" w="med" len="med"/>
            <a:tailEnd type="triangle" w="med" len="med"/>
          </a:ln>
        </p:spPr>
      </p:cxnSp>
      <p:sp>
        <p:nvSpPr>
          <p:cNvPr id="1104" name="Google Shape;1104;p89"/>
          <p:cNvSpPr txBox="1"/>
          <p:nvPr/>
        </p:nvSpPr>
        <p:spPr>
          <a:xfrm>
            <a:off x="3513137" y="2647950"/>
            <a:ext cx="2060575" cy="2460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AD47"/>
              </a:buClr>
              <a:buSzPts val="1000"/>
              <a:buFont typeface="Calibri"/>
              <a:buNone/>
            </a:pPr>
            <a:r>
              <a:rPr lang="en-US" sz="1000" b="0" i="0" u="none">
                <a:solidFill>
                  <a:srgbClr val="70AD47"/>
                </a:solidFill>
                <a:latin typeface="Calibri"/>
                <a:ea typeface="Calibri"/>
                <a:cs typeface="Calibri"/>
                <a:sym typeface="Calibri"/>
              </a:rPr>
              <a:t>24% of cotton is preferred cotton²</a:t>
            </a:r>
            <a:endParaRPr/>
          </a:p>
        </p:txBody>
      </p:sp>
      <p:cxnSp>
        <p:nvCxnSpPr>
          <p:cNvPr id="1105" name="Google Shape;1105;p89"/>
          <p:cNvCxnSpPr/>
          <p:nvPr/>
        </p:nvCxnSpPr>
        <p:spPr>
          <a:xfrm rot="-5400000">
            <a:off x="6137200" y="2128837"/>
            <a:ext cx="1419300" cy="714300"/>
          </a:xfrm>
          <a:prstGeom prst="bentConnector3">
            <a:avLst>
              <a:gd name="adj1" fmla="val 16"/>
            </a:avLst>
          </a:prstGeom>
          <a:noFill/>
          <a:ln w="9525" cap="flat" cmpd="sng">
            <a:solidFill>
              <a:schemeClr val="dk1"/>
            </a:solidFill>
            <a:prstDash val="solid"/>
            <a:miter lim="800000"/>
            <a:headEnd type="none" w="med" len="med"/>
            <a:tailEnd type="triangle" w="med" len="med"/>
          </a:ln>
        </p:spPr>
      </p:cxnSp>
      <p:cxnSp>
        <p:nvCxnSpPr>
          <p:cNvPr id="1106" name="Google Shape;1106;p89"/>
          <p:cNvCxnSpPr/>
          <p:nvPr/>
        </p:nvCxnSpPr>
        <p:spPr>
          <a:xfrm rot="-5400000">
            <a:off x="6072187" y="2271837"/>
            <a:ext cx="1711200" cy="720600"/>
          </a:xfrm>
          <a:prstGeom prst="bentConnector3">
            <a:avLst>
              <a:gd name="adj1" fmla="val 30"/>
            </a:avLst>
          </a:prstGeom>
          <a:noFill/>
          <a:ln w="9525" cap="flat" cmpd="sng">
            <a:solidFill>
              <a:schemeClr val="dk1"/>
            </a:solidFill>
            <a:prstDash val="solid"/>
            <a:miter lim="800000"/>
            <a:headEnd type="none" w="med" len="med"/>
            <a:tailEnd type="triangle" w="med" len="med"/>
          </a:ln>
        </p:spPr>
      </p:cxnSp>
      <p:cxnSp>
        <p:nvCxnSpPr>
          <p:cNvPr id="1107" name="Google Shape;1107;p89"/>
          <p:cNvCxnSpPr/>
          <p:nvPr/>
        </p:nvCxnSpPr>
        <p:spPr>
          <a:xfrm rot="-5400000">
            <a:off x="5970637" y="2306574"/>
            <a:ext cx="2160600" cy="1081200"/>
          </a:xfrm>
          <a:prstGeom prst="bentConnector3">
            <a:avLst>
              <a:gd name="adj1" fmla="val 62"/>
            </a:avLst>
          </a:prstGeom>
          <a:noFill/>
          <a:ln w="9525" cap="flat" cmpd="sng">
            <a:solidFill>
              <a:schemeClr val="dk1"/>
            </a:solidFill>
            <a:prstDash val="solid"/>
            <a:miter lim="800000"/>
            <a:headEnd type="none" w="med" len="med"/>
            <a:tailEnd type="triangle" w="med" len="med"/>
          </a:ln>
        </p:spPr>
      </p:cxnSp>
      <p:cxnSp>
        <p:nvCxnSpPr>
          <p:cNvPr id="1108" name="Google Shape;1108;p89"/>
          <p:cNvCxnSpPr/>
          <p:nvPr/>
        </p:nvCxnSpPr>
        <p:spPr>
          <a:xfrm rot="-5400000">
            <a:off x="6001624" y="2696424"/>
            <a:ext cx="2560500" cy="701700"/>
          </a:xfrm>
          <a:prstGeom prst="bentConnector3">
            <a:avLst>
              <a:gd name="adj1" fmla="val -58"/>
            </a:avLst>
          </a:prstGeom>
          <a:noFill/>
          <a:ln w="9525" cap="flat" cmpd="sng">
            <a:solidFill>
              <a:schemeClr val="dk1"/>
            </a:solidFill>
            <a:prstDash val="solid"/>
            <a:miter lim="800000"/>
            <a:headEnd type="none" w="med" len="med"/>
            <a:tailEnd type="triangle" w="med" len="med"/>
          </a:ln>
        </p:spPr>
      </p:cxnSp>
      <p:sp>
        <p:nvSpPr>
          <p:cNvPr id="1109" name="Google Shape;1109;p89"/>
          <p:cNvSpPr txBox="1"/>
          <p:nvPr/>
        </p:nvSpPr>
        <p:spPr>
          <a:xfrm>
            <a:off x="4916487" y="3059112"/>
            <a:ext cx="1709737" cy="2460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Calibri"/>
              <a:buNone/>
            </a:pPr>
            <a:r>
              <a:rPr lang="en-US" sz="1000" b="0" i="0" u="none">
                <a:solidFill>
                  <a:srgbClr val="7F7F7F"/>
                </a:solidFill>
                <a:latin typeface="Calibri"/>
                <a:ea typeface="Calibri"/>
                <a:cs typeface="Calibri"/>
                <a:sym typeface="Calibri"/>
              </a:rPr>
              <a:t> &lt;0.5% of MMCF is recycled</a:t>
            </a:r>
            <a:endParaRPr/>
          </a:p>
        </p:txBody>
      </p:sp>
      <p:pic>
        <p:nvPicPr>
          <p:cNvPr id="1110" name="Google Shape;1110;p89" descr="Recycling-Schild"/>
          <p:cNvPicPr preferRelativeResize="0"/>
          <p:nvPr/>
        </p:nvPicPr>
        <p:blipFill rotWithShape="1">
          <a:blip r:embed="rId3">
            <a:alphaModFix/>
          </a:blip>
          <a:srcRect/>
          <a:stretch/>
        </p:blipFill>
        <p:spPr>
          <a:xfrm>
            <a:off x="4630737" y="3062287"/>
            <a:ext cx="301625" cy="301625"/>
          </a:xfrm>
          <a:prstGeom prst="rect">
            <a:avLst/>
          </a:prstGeom>
          <a:noFill/>
          <a:ln>
            <a:noFill/>
          </a:ln>
        </p:spPr>
      </p:pic>
      <p:sp>
        <p:nvSpPr>
          <p:cNvPr id="1111" name="Google Shape;1111;p89"/>
          <p:cNvSpPr txBox="1"/>
          <p:nvPr/>
        </p:nvSpPr>
        <p:spPr>
          <a:xfrm>
            <a:off x="4032250" y="3367087"/>
            <a:ext cx="2717800" cy="2476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Calibri"/>
              <a:buNone/>
            </a:pPr>
            <a:r>
              <a:rPr lang="en-US" sz="1000" b="0" i="0" u="none">
                <a:solidFill>
                  <a:srgbClr val="7F7F7F"/>
                </a:solidFill>
                <a:latin typeface="Calibri"/>
                <a:ea typeface="Calibri"/>
                <a:cs typeface="Calibri"/>
                <a:sym typeface="Calibri"/>
              </a:rPr>
              <a:t>~60-65% of MMCF is FSC and/or PEFC certified</a:t>
            </a:r>
            <a:endParaRPr/>
          </a:p>
        </p:txBody>
      </p:sp>
      <p:pic>
        <p:nvPicPr>
          <p:cNvPr id="1112" name="Google Shape;1112;p89" descr="Laubbaum"/>
          <p:cNvPicPr preferRelativeResize="0"/>
          <p:nvPr/>
        </p:nvPicPr>
        <p:blipFill rotWithShape="1">
          <a:blip r:embed="rId5">
            <a:alphaModFix/>
          </a:blip>
          <a:srcRect/>
          <a:stretch/>
        </p:blipFill>
        <p:spPr>
          <a:xfrm>
            <a:off x="3762375" y="3316287"/>
            <a:ext cx="341312" cy="342900"/>
          </a:xfrm>
          <a:prstGeom prst="rect">
            <a:avLst/>
          </a:prstGeom>
          <a:noFill/>
          <a:ln>
            <a:noFill/>
          </a:ln>
        </p:spPr>
      </p:pic>
      <p:sp>
        <p:nvSpPr>
          <p:cNvPr id="1113" name="Google Shape;1113;p89"/>
          <p:cNvSpPr txBox="1"/>
          <p:nvPr/>
        </p:nvSpPr>
        <p:spPr>
          <a:xfrm>
            <a:off x="4140200" y="3721100"/>
            <a:ext cx="2427287"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1"/>
              </a:buClr>
              <a:buSzPts val="1000"/>
              <a:buFont typeface="Calibri"/>
              <a:buNone/>
            </a:pPr>
            <a:r>
              <a:rPr lang="en-US" sz="1000" b="0" i="0" u="none">
                <a:solidFill>
                  <a:schemeClr val="accent1"/>
                </a:solidFill>
                <a:latin typeface="Calibri"/>
                <a:ea typeface="Calibri"/>
                <a:cs typeface="Calibri"/>
                <a:sym typeface="Calibri"/>
              </a:rPr>
              <a:t>3% Responsible Wool Standard (RWS) and other sustainable certificates</a:t>
            </a:r>
            <a:endParaRPr/>
          </a:p>
        </p:txBody>
      </p:sp>
      <p:sp>
        <p:nvSpPr>
          <p:cNvPr id="1114" name="Google Shape;1114;p89"/>
          <p:cNvSpPr txBox="1"/>
          <p:nvPr/>
        </p:nvSpPr>
        <p:spPr>
          <a:xfrm>
            <a:off x="4140200" y="4216400"/>
            <a:ext cx="2797175" cy="2460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1"/>
              </a:buClr>
              <a:buSzPts val="1000"/>
              <a:buFont typeface="Calibri"/>
              <a:buNone/>
            </a:pPr>
            <a:r>
              <a:rPr lang="en-US" sz="1000" b="0" i="0" u="none">
                <a:solidFill>
                  <a:schemeClr val="accent1"/>
                </a:solidFill>
                <a:latin typeface="Calibri"/>
                <a:ea typeface="Calibri"/>
                <a:cs typeface="Calibri"/>
                <a:sym typeface="Calibri"/>
              </a:rPr>
              <a:t>4.4% sustainable standards (RDS, Downpass, TCS)⁴</a:t>
            </a:r>
            <a:endParaRPr/>
          </a:p>
        </p:txBody>
      </p:sp>
      <p:pic>
        <p:nvPicPr>
          <p:cNvPr id="1115" name="Google Shape;1115;p89" descr="Ente"/>
          <p:cNvPicPr preferRelativeResize="0"/>
          <p:nvPr/>
        </p:nvPicPr>
        <p:blipFill rotWithShape="1">
          <a:blip r:embed="rId6">
            <a:alphaModFix/>
          </a:blip>
          <a:srcRect/>
          <a:stretch/>
        </p:blipFill>
        <p:spPr>
          <a:xfrm>
            <a:off x="3760787" y="4138612"/>
            <a:ext cx="379412" cy="379412"/>
          </a:xfrm>
          <a:prstGeom prst="rect">
            <a:avLst/>
          </a:prstGeom>
          <a:noFill/>
          <a:ln>
            <a:noFill/>
          </a:ln>
        </p:spPr>
      </p:pic>
      <p:cxnSp>
        <p:nvCxnSpPr>
          <p:cNvPr id="1116" name="Google Shape;1116;p89"/>
          <p:cNvCxnSpPr/>
          <p:nvPr/>
        </p:nvCxnSpPr>
        <p:spPr>
          <a:xfrm>
            <a:off x="7648575" y="1470025"/>
            <a:ext cx="404812" cy="587375"/>
          </a:xfrm>
          <a:prstGeom prst="straightConnector1">
            <a:avLst/>
          </a:prstGeom>
          <a:noFill/>
          <a:ln w="9525" cap="flat" cmpd="sng">
            <a:solidFill>
              <a:schemeClr val="accent1"/>
            </a:solidFill>
            <a:prstDash val="solid"/>
            <a:miter lim="800000"/>
            <a:headEnd type="none" w="med" len="med"/>
            <a:tailEnd type="stealth" w="med" len="med"/>
          </a:ln>
        </p:spPr>
      </p:cxnSp>
      <p:cxnSp>
        <p:nvCxnSpPr>
          <p:cNvPr id="1117" name="Google Shape;1117;p89"/>
          <p:cNvCxnSpPr/>
          <p:nvPr/>
        </p:nvCxnSpPr>
        <p:spPr>
          <a:xfrm>
            <a:off x="7545387" y="1463675"/>
            <a:ext cx="582612" cy="862012"/>
          </a:xfrm>
          <a:prstGeom prst="straightConnector1">
            <a:avLst/>
          </a:prstGeom>
          <a:noFill/>
          <a:ln w="9525" cap="flat" cmpd="sng">
            <a:solidFill>
              <a:schemeClr val="accent1"/>
            </a:solidFill>
            <a:prstDash val="solid"/>
            <a:miter lim="800000"/>
            <a:headEnd type="none" w="med" len="med"/>
            <a:tailEnd type="stealth" w="med" len="med"/>
          </a:ln>
        </p:spPr>
      </p:cxnSp>
      <p:sp>
        <p:nvSpPr>
          <p:cNvPr id="1118" name="Google Shape;1118;p89"/>
          <p:cNvSpPr txBox="1"/>
          <p:nvPr/>
        </p:nvSpPr>
        <p:spPr>
          <a:xfrm>
            <a:off x="7956550" y="2325687"/>
            <a:ext cx="923925" cy="2460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WOOL (~1%)¹</a:t>
            </a:r>
            <a:endParaRPr/>
          </a:p>
        </p:txBody>
      </p:sp>
      <p:sp>
        <p:nvSpPr>
          <p:cNvPr id="1119" name="Google Shape;1119;p89"/>
          <p:cNvSpPr txBox="1"/>
          <p:nvPr/>
        </p:nvSpPr>
        <p:spPr>
          <a:xfrm>
            <a:off x="7956550" y="2012950"/>
            <a:ext cx="1069975" cy="2460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DOWN (~0.5%)¹</a:t>
            </a:r>
            <a:endParaRPr/>
          </a:p>
        </p:txBody>
      </p:sp>
      <p:sp>
        <p:nvSpPr>
          <p:cNvPr id="1120" name="Google Shape;1120;p89"/>
          <p:cNvSpPr txBox="1"/>
          <p:nvPr/>
        </p:nvSpPr>
        <p:spPr>
          <a:xfrm>
            <a:off x="7686675" y="1431925"/>
            <a:ext cx="1098550" cy="2460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OTHER (~16,6%)¹</a:t>
            </a:r>
            <a:endParaRPr/>
          </a:p>
        </p:txBody>
      </p:sp>
      <p:sp>
        <p:nvSpPr>
          <p:cNvPr id="1121" name="Google Shape;1121;p89"/>
          <p:cNvSpPr txBox="1"/>
          <p:nvPr/>
        </p:nvSpPr>
        <p:spPr>
          <a:xfrm>
            <a:off x="4019550" y="4497387"/>
            <a:ext cx="3649662" cy="27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 Source: Textile Exchange, 2022a, p. 5-6</a:t>
            </a:r>
            <a:endParaRPr/>
          </a:p>
        </p:txBody>
      </p:sp>
      <p:pic>
        <p:nvPicPr>
          <p:cNvPr id="1122" name="Google Shape;1122;p89" descr="Schaf mit einfarbiger Füllung"/>
          <p:cNvPicPr preferRelativeResize="0"/>
          <p:nvPr/>
        </p:nvPicPr>
        <p:blipFill rotWithShape="1">
          <a:blip r:embed="rId7">
            <a:alphaModFix/>
          </a:blip>
          <a:srcRect/>
          <a:stretch/>
        </p:blipFill>
        <p:spPr>
          <a:xfrm>
            <a:off x="3767137" y="3735387"/>
            <a:ext cx="355600" cy="355600"/>
          </a:xfrm>
          <a:prstGeom prst="rect">
            <a:avLst/>
          </a:prstGeom>
          <a:noFill/>
          <a:ln>
            <a:noFill/>
          </a:ln>
        </p:spPr>
      </p:pic>
      <p:pic>
        <p:nvPicPr>
          <p:cNvPr id="1123" name="Google Shape;1123;p89" descr="Ölplattform mit einfarbiger Füllung"/>
          <p:cNvPicPr preferRelativeResize="0"/>
          <p:nvPr/>
        </p:nvPicPr>
        <p:blipFill rotWithShape="1">
          <a:blip r:embed="rId8">
            <a:alphaModFix/>
          </a:blip>
          <a:srcRect/>
          <a:stretch/>
        </p:blipFill>
        <p:spPr>
          <a:xfrm>
            <a:off x="3187700" y="2265362"/>
            <a:ext cx="312737" cy="3111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90"/>
          <p:cNvSpPr txBox="1"/>
          <p:nvPr/>
        </p:nvSpPr>
        <p:spPr>
          <a:xfrm>
            <a:off x="628650" y="3363912"/>
            <a:ext cx="7886700" cy="1295400"/>
          </a:xfrm>
          <a:prstGeom prst="rect">
            <a:avLst/>
          </a:prstGeom>
          <a:gradFill>
            <a:gsLst>
              <a:gs pos="0">
                <a:srgbClr val="F7BDA4"/>
              </a:gs>
              <a:gs pos="50000">
                <a:srgbClr val="F5B195"/>
              </a:gs>
              <a:gs pos="100000">
                <a:srgbClr val="F8A581"/>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1130" name="Google Shape;1130;p90"/>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Conclusion and Discussion</a:t>
            </a:r>
            <a:endParaRPr/>
          </a:p>
        </p:txBody>
      </p:sp>
      <p:sp>
        <p:nvSpPr>
          <p:cNvPr id="1131" name="Google Shape;1131;p90"/>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How can the future of the fibre market be made sustainable?</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What strategies for natural and synthetic polymers do you think make sense to accommodate the idea of a circular economy?</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Discuss the following statement by Dr. Carmen Hijos, founder of Piñatex®:</a:t>
            </a:r>
            <a:br>
              <a:rPr lang="en-US" sz="2100" b="0" i="0" u="none">
                <a:solidFill>
                  <a:schemeClr val="dk1"/>
                </a:solidFill>
                <a:latin typeface="Calibri"/>
                <a:ea typeface="Calibri"/>
                <a:cs typeface="Calibri"/>
                <a:sym typeface="Calibri"/>
              </a:rPr>
            </a:br>
            <a:endParaRPr/>
          </a:p>
          <a:p>
            <a:pPr marL="171450" marR="0" lvl="0" indent="-171450" algn="l" rtl="0">
              <a:lnSpc>
                <a:spcPct val="90000"/>
              </a:lnSpc>
              <a:spcBef>
                <a:spcPts val="700"/>
              </a:spcBef>
              <a:spcAft>
                <a:spcPts val="0"/>
              </a:spcAft>
              <a:buClr>
                <a:schemeClr val="dk1"/>
              </a:buClr>
              <a:buSzPts val="2100"/>
              <a:buFont typeface="Arial"/>
              <a:buNone/>
            </a:pPr>
            <a:r>
              <a:rPr lang="en-US" sz="2100" b="0" i="0" u="none">
                <a:solidFill>
                  <a:schemeClr val="dk1"/>
                </a:solidFill>
                <a:latin typeface="Calibri"/>
                <a:ea typeface="Calibri"/>
                <a:cs typeface="Calibri"/>
                <a:sym typeface="Calibri"/>
              </a:rPr>
              <a:t>“Design is a connecting tool between people, economics and the environment – and out of this communion, understanding and respect new ideas and products with integrity can come about.”</a:t>
            </a:r>
            <a:br>
              <a:rPr lang="en-US" sz="2100" b="0" i="0" u="none">
                <a:solidFill>
                  <a:schemeClr val="dk1"/>
                </a:solidFill>
                <a:latin typeface="Calibri"/>
                <a:ea typeface="Calibri"/>
                <a:cs typeface="Calibri"/>
                <a:sym typeface="Calibri"/>
              </a:rPr>
            </a:br>
            <a:r>
              <a:rPr lang="en-US" sz="2100" b="0" i="0" u="none">
                <a:solidFill>
                  <a:schemeClr val="dk1"/>
                </a:solidFill>
                <a:latin typeface="Calibri"/>
                <a:ea typeface="Calibri"/>
                <a:cs typeface="Calibri"/>
                <a:sym typeface="Calibri"/>
              </a:rPr>
              <a:t>(Ananas Anam, n.d.). </a:t>
            </a:r>
            <a:endParaRPr/>
          </a:p>
          <a:p>
            <a:pPr marL="171450" marR="0" lvl="0" indent="-38100" algn="l" rtl="0">
              <a:lnSpc>
                <a:spcPct val="90000"/>
              </a:lnSpc>
              <a:spcBef>
                <a:spcPts val="750"/>
              </a:spcBef>
              <a:spcAft>
                <a:spcPts val="0"/>
              </a:spcAft>
              <a:buClr>
                <a:schemeClr val="dk1"/>
              </a:buClr>
              <a:buSzPts val="2100"/>
              <a:buFont typeface="Arial"/>
              <a:buNone/>
            </a:pPr>
            <a:endParaRPr sz="2100" b="0" i="0" u="none">
              <a:solidFill>
                <a:schemeClr val="dk1"/>
              </a:solidFill>
              <a:latin typeface="Calibri"/>
              <a:ea typeface="Calibri"/>
              <a:cs typeface="Calibri"/>
              <a:sym typeface="Calibri"/>
            </a:endParaRPr>
          </a:p>
        </p:txBody>
      </p:sp>
      <p:sp>
        <p:nvSpPr>
          <p:cNvPr id="1132" name="Google Shape;1132;p90"/>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1133" name="Google Shape;1133;p90"/>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91"/>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Further References</a:t>
            </a:r>
            <a:endParaRPr/>
          </a:p>
        </p:txBody>
      </p:sp>
      <p:sp>
        <p:nvSpPr>
          <p:cNvPr id="1140" name="Google Shape;1140;p91"/>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Colangelo, F., Cioffi, R., &amp; Farina, I. (2021). </a:t>
            </a:r>
            <a:r>
              <a:rPr lang="en-US" sz="1600" b="0" i="1" u="none">
                <a:solidFill>
                  <a:schemeClr val="dk1"/>
                </a:solidFill>
                <a:latin typeface="Calibri"/>
                <a:ea typeface="Calibri"/>
                <a:cs typeface="Calibri"/>
                <a:sym typeface="Calibri"/>
              </a:rPr>
              <a:t>Handbook of Sustainable Concrete and Industrial Waste Management</a:t>
            </a:r>
            <a:r>
              <a:rPr lang="en-US" sz="1600" b="0" i="0" u="none">
                <a:solidFill>
                  <a:schemeClr val="dk1"/>
                </a:solidFill>
                <a:latin typeface="Calibri"/>
                <a:ea typeface="Calibri"/>
                <a:cs typeface="Calibri"/>
                <a:sym typeface="Calibri"/>
              </a:rPr>
              <a:t>. Woodhead Publishing.</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Fangueiro, R., &amp; Rana, S. (2016). </a:t>
            </a:r>
            <a:r>
              <a:rPr lang="en-US" sz="1600" b="0" i="1" u="none">
                <a:solidFill>
                  <a:schemeClr val="dk1"/>
                </a:solidFill>
                <a:latin typeface="Calibri"/>
                <a:ea typeface="Calibri"/>
                <a:cs typeface="Calibri"/>
                <a:sym typeface="Calibri"/>
              </a:rPr>
              <a:t>Natural Fibres: Advances in Science and Technology Towards Industrial </a:t>
            </a:r>
            <a:r>
              <a:rPr lang="en-US" sz="1600" b="0" i="0" u="none">
                <a:solidFill>
                  <a:schemeClr val="dk1"/>
                </a:solidFill>
                <a:latin typeface="Calibri"/>
                <a:ea typeface="Calibri"/>
                <a:cs typeface="Calibri"/>
                <a:sym typeface="Calibri"/>
              </a:rPr>
              <a:t>Applications. RILEM Bookseries.</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Lewin, M., &amp; Sello, S. (Eds.). (2017). </a:t>
            </a:r>
            <a:r>
              <a:rPr lang="en-US" sz="1600" b="0" i="1" u="none">
                <a:solidFill>
                  <a:schemeClr val="dk1"/>
                </a:solidFill>
                <a:latin typeface="Calibri"/>
                <a:ea typeface="Calibri"/>
                <a:cs typeface="Calibri"/>
                <a:sym typeface="Calibri"/>
              </a:rPr>
              <a:t>Handbook of Fiber Science and Technology: Volume 1</a:t>
            </a:r>
            <a:r>
              <a:rPr lang="en-US" sz="1600" b="0" i="0" u="none">
                <a:solidFill>
                  <a:schemeClr val="dk1"/>
                </a:solidFill>
                <a:latin typeface="Calibri"/>
                <a:ea typeface="Calibri"/>
                <a:cs typeface="Calibri"/>
                <a:sym typeface="Calibri"/>
              </a:rPr>
              <a:t>. Routledge. https://doi.org/10.1201/9780203719275 </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McIntyre, J. E. (Ed.). (2004). </a:t>
            </a:r>
            <a:r>
              <a:rPr lang="en-US" sz="1600" b="0" i="1" u="none">
                <a:solidFill>
                  <a:schemeClr val="dk1"/>
                </a:solidFill>
                <a:latin typeface="Calibri"/>
                <a:ea typeface="Calibri"/>
                <a:cs typeface="Calibri"/>
                <a:sym typeface="Calibri"/>
              </a:rPr>
              <a:t>Synthetic Fibres: nylon, polyester, acrylic, polyolefin</a:t>
            </a:r>
            <a:r>
              <a:rPr lang="en-US" sz="1600" b="0" i="0" u="none">
                <a:solidFill>
                  <a:schemeClr val="dk1"/>
                </a:solidFill>
                <a:latin typeface="Calibri"/>
                <a:ea typeface="Calibri"/>
                <a:cs typeface="Calibri"/>
                <a:sym typeface="Calibri"/>
              </a:rPr>
              <a:t>. Woodhead Publishing.</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Muthu, S. S. (Ed.). (2014). </a:t>
            </a:r>
            <a:r>
              <a:rPr lang="en-US" sz="1600" b="0" i="1" u="none">
                <a:solidFill>
                  <a:schemeClr val="dk1"/>
                </a:solidFill>
                <a:latin typeface="Calibri"/>
                <a:ea typeface="Calibri"/>
                <a:cs typeface="Calibri"/>
                <a:sym typeface="Calibri"/>
              </a:rPr>
              <a:t>Roadmap to Sustainable Textiles and Clothing: Eco-friendly Raw Materials, Technologies, and Processing Methods</a:t>
            </a:r>
            <a:r>
              <a:rPr lang="en-US" sz="1600" b="0" i="0" u="none">
                <a:solidFill>
                  <a:schemeClr val="dk1"/>
                </a:solidFill>
                <a:latin typeface="Calibri"/>
                <a:ea typeface="Calibri"/>
                <a:cs typeface="Calibri"/>
                <a:sym typeface="Calibri"/>
              </a:rPr>
              <a:t>. Springer.</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Türk, O. (2014). </a:t>
            </a:r>
            <a:r>
              <a:rPr lang="en-US" sz="1600" b="0" i="1" u="none">
                <a:solidFill>
                  <a:schemeClr val="dk1"/>
                </a:solidFill>
                <a:latin typeface="Calibri"/>
                <a:ea typeface="Calibri"/>
                <a:cs typeface="Calibri"/>
                <a:sym typeface="Calibri"/>
              </a:rPr>
              <a:t>Stoffliche Nutzung nachwachsender Rohstoffe. Grundlagen – Werkstoffe – Anwendung</a:t>
            </a:r>
            <a:r>
              <a:rPr lang="en-US" sz="1600" b="0" i="0" u="none">
                <a:solidFill>
                  <a:schemeClr val="dk1"/>
                </a:solidFill>
                <a:latin typeface="Calibri"/>
                <a:ea typeface="Calibri"/>
                <a:cs typeface="Calibri"/>
                <a:sym typeface="Calibri"/>
              </a:rPr>
              <a:t>. Springer Vieweg. https://doi.org/10.1007/978-3-8348-2199-7_14</a:t>
            </a:r>
            <a:br>
              <a:rPr lang="en-US" sz="1600" b="0" i="0" u="none">
                <a:solidFill>
                  <a:schemeClr val="dk1"/>
                </a:solidFill>
                <a:latin typeface="Calibri"/>
                <a:ea typeface="Calibri"/>
                <a:cs typeface="Calibri"/>
                <a:sym typeface="Calibri"/>
              </a:rPr>
            </a:br>
            <a:endParaRPr/>
          </a:p>
          <a:p>
            <a:pPr marL="171450" marR="0" lvl="0" indent="-69850" algn="l" rtl="0">
              <a:lnSpc>
                <a:spcPct val="90000"/>
              </a:lnSpc>
              <a:spcBef>
                <a:spcPts val="700"/>
              </a:spcBef>
              <a:spcAft>
                <a:spcPts val="0"/>
              </a:spcAft>
              <a:buClr>
                <a:schemeClr val="dk1"/>
              </a:buClr>
              <a:buSzPts val="1600"/>
              <a:buFont typeface="Arial"/>
              <a:buNone/>
            </a:pPr>
            <a:endParaRPr sz="1600" b="0" i="0" u="none">
              <a:solidFill>
                <a:schemeClr val="dk1"/>
              </a:solidFill>
              <a:latin typeface="Calibri"/>
              <a:ea typeface="Calibri"/>
              <a:cs typeface="Calibri"/>
              <a:sym typeface="Calibri"/>
            </a:endParaRPr>
          </a:p>
          <a:p>
            <a:pPr marL="171450" marR="0" lvl="0" indent="-69850" algn="l" rtl="0">
              <a:lnSpc>
                <a:spcPct val="90000"/>
              </a:lnSpc>
              <a:spcBef>
                <a:spcPts val="750"/>
              </a:spcBef>
              <a:spcAft>
                <a:spcPts val="0"/>
              </a:spcAft>
              <a:buClr>
                <a:schemeClr val="dk1"/>
              </a:buClr>
              <a:buSzPts val="1600"/>
              <a:buFont typeface="Arial"/>
              <a:buNone/>
            </a:pPr>
            <a:endParaRPr sz="1600" b="0" i="0" u="none">
              <a:solidFill>
                <a:schemeClr val="dk1"/>
              </a:solidFill>
              <a:latin typeface="Calibri"/>
              <a:ea typeface="Calibri"/>
              <a:cs typeface="Calibri"/>
              <a:sym typeface="Calibri"/>
            </a:endParaRPr>
          </a:p>
        </p:txBody>
      </p:sp>
      <p:sp>
        <p:nvSpPr>
          <p:cNvPr id="1141" name="Google Shape;1141;p91"/>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1142" name="Google Shape;1142;p91"/>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92"/>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OER Explanation</a:t>
            </a:r>
            <a:endParaRPr/>
          </a:p>
        </p:txBody>
      </p:sp>
      <p:sp>
        <p:nvSpPr>
          <p:cNvPr id="1148" name="Google Shape;1148;p92"/>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OER Licence CC BY-SA except the logos and where otherwise stated e.g. images, photos, pictures.</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Blur effects of the image edges have been done by the author for Fashion DIET.</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A full citation of text and image sources is always given at the first mention of the authors in the notes beneath the slide, otherwise short citation in the text or on the slide.</a:t>
            </a:r>
            <a:endParaRPr/>
          </a:p>
        </p:txBody>
      </p:sp>
      <p:sp>
        <p:nvSpPr>
          <p:cNvPr id="1149" name="Google Shape;1149;p92"/>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1150" name="Google Shape;1150;p92"/>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0"/>
          <p:cNvPicPr preferRelativeResize="0"/>
          <p:nvPr/>
        </p:nvPicPr>
        <p:blipFill rotWithShape="1">
          <a:blip r:embed="rId3">
            <a:alphaModFix/>
          </a:blip>
          <a:srcRect/>
          <a:stretch/>
        </p:blipFill>
        <p:spPr>
          <a:xfrm>
            <a:off x="3995738" y="1274763"/>
            <a:ext cx="5151437" cy="3095625"/>
          </a:xfrm>
          <a:prstGeom prst="rect">
            <a:avLst/>
          </a:prstGeom>
          <a:noFill/>
          <a:ln>
            <a:noFill/>
          </a:ln>
        </p:spPr>
      </p:pic>
      <p:sp>
        <p:nvSpPr>
          <p:cNvPr id="308" name="Google Shape;308;p30"/>
          <p:cNvSpPr txBox="1">
            <a:spLocks noGrp="1"/>
          </p:cNvSpPr>
          <p:nvPr>
            <p:ph type="title"/>
          </p:nvPr>
        </p:nvSpPr>
        <p:spPr>
          <a:xfrm>
            <a:off x="628650" y="276225"/>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World Production of Plant Fibres</a:t>
            </a:r>
            <a:endParaRPr/>
          </a:p>
        </p:txBody>
      </p:sp>
      <p:sp>
        <p:nvSpPr>
          <p:cNvPr id="309" name="Google Shape;309;p30"/>
          <p:cNvSpPr txBox="1">
            <a:spLocks noGrp="1"/>
          </p:cNvSpPr>
          <p:nvPr>
            <p:ph type="body" idx="1"/>
          </p:nvPr>
        </p:nvSpPr>
        <p:spPr>
          <a:xfrm>
            <a:off x="628650" y="1370012"/>
            <a:ext cx="4303712"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In 2021, 31.4 million tonnes of plant-based fibres were produced worldwide (27.9%).</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Cotton is the most important natural fibre with approximately 24.7 million tonnes. In the last 10 years, its share fell to 22%.</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Besides cotton, jute and coir (3.4 and 1.3 million tonnes) are the most important plant-based fibres. </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Other plant-based fibres include abacá, agave, kapok, lotus, nettle, ramie and sisal.</a:t>
            </a:r>
            <a:endParaRPr/>
          </a:p>
          <a:p>
            <a:pPr marL="171450" marR="0" lvl="0" indent="-171450" algn="l" rtl="0">
              <a:lnSpc>
                <a:spcPct val="90000"/>
              </a:lnSpc>
              <a:spcBef>
                <a:spcPts val="700"/>
              </a:spcBef>
              <a:spcAft>
                <a:spcPts val="0"/>
              </a:spcAft>
              <a:buClr>
                <a:schemeClr val="dk1"/>
              </a:buClr>
              <a:buSzPts val="1600"/>
              <a:buFont typeface="Arial"/>
              <a:buChar char="•"/>
            </a:pPr>
            <a:r>
              <a:rPr lang="en-US" sz="1600" b="0" i="0" u="none">
                <a:solidFill>
                  <a:schemeClr val="dk1"/>
                </a:solidFill>
                <a:latin typeface="Calibri"/>
                <a:ea typeface="Calibri"/>
                <a:cs typeface="Calibri"/>
                <a:sym typeface="Calibri"/>
              </a:rPr>
              <a:t>Some of the natural fibres such as abacá</a:t>
            </a:r>
            <a:br>
              <a:rPr lang="en-US" sz="1600" b="0" i="0" u="none">
                <a:solidFill>
                  <a:schemeClr val="dk1"/>
                </a:solidFill>
                <a:latin typeface="Calibri"/>
                <a:ea typeface="Calibri"/>
                <a:cs typeface="Calibri"/>
                <a:sym typeface="Calibri"/>
              </a:rPr>
            </a:br>
            <a:r>
              <a:rPr lang="en-US" sz="1600" b="0" i="0" u="none">
                <a:solidFill>
                  <a:schemeClr val="dk1"/>
                </a:solidFill>
                <a:latin typeface="Calibri"/>
                <a:ea typeface="Calibri"/>
                <a:cs typeface="Calibri"/>
                <a:sym typeface="Calibri"/>
              </a:rPr>
              <a:t>are mainly used regionally.</a:t>
            </a:r>
            <a:endParaRPr/>
          </a:p>
        </p:txBody>
      </p:sp>
      <p:sp>
        <p:nvSpPr>
          <p:cNvPr id="310" name="Google Shape;310;p30"/>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311" name="Google Shape;311;p30"/>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7</a:t>
            </a:fld>
            <a:endParaRPr/>
          </a:p>
        </p:txBody>
      </p:sp>
      <p:sp>
        <p:nvSpPr>
          <p:cNvPr id="312" name="Google Shape;312;p30"/>
          <p:cNvSpPr txBox="1"/>
          <p:nvPr/>
        </p:nvSpPr>
        <p:spPr>
          <a:xfrm>
            <a:off x="4306887" y="4368800"/>
            <a:ext cx="4784725" cy="27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a:solidFill>
                  <a:schemeClr val="dk1"/>
                </a:solidFill>
                <a:latin typeface="Arial"/>
                <a:ea typeface="Arial"/>
                <a:cs typeface="Arial"/>
                <a:sym typeface="Arial"/>
              </a:rPr>
              <a:t>Source of </a:t>
            </a:r>
            <a:r>
              <a:rPr lang="en-US" sz="1200" b="0" i="0" u="none">
                <a:solidFill>
                  <a:schemeClr val="dk1"/>
                </a:solidFill>
                <a:latin typeface="Verdana"/>
                <a:ea typeface="Verdana"/>
                <a:cs typeface="Verdana"/>
                <a:sym typeface="Verdana"/>
              </a:rPr>
              <a:t>rounded percentage values: </a:t>
            </a:r>
            <a:r>
              <a:rPr lang="en-US" sz="1200" b="0" i="0" u="none">
                <a:solidFill>
                  <a:schemeClr val="dk1"/>
                </a:solidFill>
                <a:latin typeface="Arial"/>
                <a:ea typeface="Arial"/>
                <a:cs typeface="Arial"/>
                <a:sym typeface="Arial"/>
              </a:rPr>
              <a:t>Textile Exchange, 2022a</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93"/>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Contact</a:t>
            </a:r>
            <a:endParaRPr/>
          </a:p>
        </p:txBody>
      </p:sp>
      <p:sp>
        <p:nvSpPr>
          <p:cNvPr id="1156" name="Google Shape;1156;p93"/>
          <p:cNvSpPr txBox="1">
            <a:spLocks noGrp="1"/>
          </p:cNvSpPr>
          <p:nvPr>
            <p:ph type="body" idx="1"/>
          </p:nvPr>
        </p:nvSpPr>
        <p:spPr>
          <a:xfrm>
            <a:off x="628650" y="1370012"/>
            <a:ext cx="7886700" cy="326231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100"/>
              <a:buFont typeface="Arial"/>
              <a:buNone/>
            </a:pPr>
            <a:r>
              <a:rPr lang="en-US" sz="2100" b="0" i="0" u="none">
                <a:solidFill>
                  <a:schemeClr val="dk1"/>
                </a:solidFill>
                <a:latin typeface="Calibri"/>
                <a:ea typeface="Calibri"/>
                <a:cs typeface="Calibri"/>
                <a:sym typeface="Calibri"/>
              </a:rPr>
              <a:t>University of Education Freiburg</a:t>
            </a:r>
            <a:endParaRPr/>
          </a:p>
          <a:p>
            <a:pPr marL="0" marR="0" lvl="0" indent="0" algn="l" rtl="0">
              <a:lnSpc>
                <a:spcPct val="90000"/>
              </a:lnSpc>
              <a:spcBef>
                <a:spcPts val="700"/>
              </a:spcBef>
              <a:spcAft>
                <a:spcPts val="0"/>
              </a:spcAft>
              <a:buClr>
                <a:schemeClr val="dk1"/>
              </a:buClr>
              <a:buSzPts val="2100"/>
              <a:buFont typeface="Arial"/>
              <a:buNone/>
            </a:pPr>
            <a:r>
              <a:rPr lang="en-US" sz="2100" b="0" i="0" u="none">
                <a:solidFill>
                  <a:schemeClr val="dk1"/>
                </a:solidFill>
                <a:latin typeface="Calibri"/>
                <a:ea typeface="Calibri"/>
                <a:cs typeface="Calibri"/>
                <a:sym typeface="Calibri"/>
              </a:rPr>
              <a:t>Institute of Everyday Culture, Sports and Health</a:t>
            </a:r>
            <a:endParaRPr/>
          </a:p>
          <a:p>
            <a:pPr marL="0" marR="0" lvl="0" indent="0" algn="l" rtl="0">
              <a:lnSpc>
                <a:spcPct val="90000"/>
              </a:lnSpc>
              <a:spcBef>
                <a:spcPts val="700"/>
              </a:spcBef>
              <a:spcAft>
                <a:spcPts val="0"/>
              </a:spcAft>
              <a:buClr>
                <a:schemeClr val="dk1"/>
              </a:buClr>
              <a:buSzPts val="2100"/>
              <a:buFont typeface="Arial"/>
              <a:buNone/>
            </a:pPr>
            <a:r>
              <a:rPr lang="en-US" sz="2100" b="0" i="0" u="none">
                <a:solidFill>
                  <a:schemeClr val="dk1"/>
                </a:solidFill>
                <a:latin typeface="Calibri"/>
                <a:ea typeface="Calibri"/>
                <a:cs typeface="Calibri"/>
                <a:sym typeface="Calibri"/>
              </a:rPr>
              <a:t>Department Fashion and Textile</a:t>
            </a:r>
            <a:endParaRPr/>
          </a:p>
          <a:p>
            <a:pPr marL="0" marR="0" lvl="0" indent="0" algn="l" rtl="0">
              <a:lnSpc>
                <a:spcPct val="90000"/>
              </a:lnSpc>
              <a:spcBef>
                <a:spcPts val="700"/>
              </a:spcBef>
              <a:spcAft>
                <a:spcPts val="0"/>
              </a:spcAft>
              <a:buClr>
                <a:schemeClr val="dk1"/>
              </a:buClr>
              <a:buSzPts val="2100"/>
              <a:buFont typeface="Arial"/>
              <a:buNone/>
            </a:pPr>
            <a:r>
              <a:rPr lang="en-US" sz="2100" b="0" i="0" u="none">
                <a:solidFill>
                  <a:schemeClr val="dk1"/>
                </a:solidFill>
                <a:latin typeface="Calibri"/>
                <a:ea typeface="Calibri"/>
                <a:cs typeface="Calibri"/>
                <a:sym typeface="Calibri"/>
              </a:rPr>
              <a:t>Prof. Dr. Anne-Marie Grundmeier</a:t>
            </a:r>
            <a:endParaRPr/>
          </a:p>
          <a:p>
            <a:pPr marL="0" marR="0" lvl="0" indent="0" algn="l" rtl="0">
              <a:lnSpc>
                <a:spcPct val="90000"/>
              </a:lnSpc>
              <a:spcBef>
                <a:spcPts val="700"/>
              </a:spcBef>
              <a:spcAft>
                <a:spcPts val="0"/>
              </a:spcAft>
              <a:buClr>
                <a:schemeClr val="dk1"/>
              </a:buClr>
              <a:buSzPts val="2100"/>
              <a:buFont typeface="Arial"/>
              <a:buNone/>
            </a:pPr>
            <a:r>
              <a:rPr lang="en-US" sz="2100" b="0" i="0" u="none">
                <a:solidFill>
                  <a:schemeClr val="dk1"/>
                </a:solidFill>
                <a:latin typeface="Calibri"/>
                <a:ea typeface="Calibri"/>
                <a:cs typeface="Calibri"/>
                <a:sym typeface="Calibri"/>
              </a:rPr>
              <a:t>E-mail: grundmeier@ph-freiburg.de</a:t>
            </a:r>
            <a:endParaRPr/>
          </a:p>
        </p:txBody>
      </p:sp>
      <p:sp>
        <p:nvSpPr>
          <p:cNvPr id="1157" name="Google Shape;1157;p93"/>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1158" name="Google Shape;1158;p93"/>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70</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1"/>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Animal Fibres</a:t>
            </a:r>
            <a:endParaRPr/>
          </a:p>
        </p:txBody>
      </p:sp>
      <p:sp>
        <p:nvSpPr>
          <p:cNvPr id="318" name="Google Shape;318;p31"/>
          <p:cNvSpPr txBox="1">
            <a:spLocks noGrp="1"/>
          </p:cNvSpPr>
          <p:nvPr>
            <p:ph type="body" idx="1"/>
          </p:nvPr>
        </p:nvSpPr>
        <p:spPr>
          <a:xfrm>
            <a:off x="628650" y="1347787"/>
            <a:ext cx="3713162" cy="32623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Over the years, the global wool production has been declining, while the number of sustainable wool programmes has been increasing.</a:t>
            </a:r>
            <a:endParaRPr/>
          </a:p>
          <a:p>
            <a:pPr marL="171450" marR="0" lvl="0" indent="-171450" algn="l" rtl="0">
              <a:lnSpc>
                <a:spcPct val="90000"/>
              </a:lnSpc>
              <a:spcBef>
                <a:spcPts val="700"/>
              </a:spcBef>
              <a:spcAft>
                <a:spcPts val="0"/>
              </a:spcAft>
              <a:buClr>
                <a:schemeClr val="dk1"/>
              </a:buClr>
              <a:buSzPts val="2100"/>
              <a:buFont typeface="Arial"/>
              <a:buChar char="•"/>
            </a:pPr>
            <a:r>
              <a:rPr lang="en-US" sz="2100" b="0" i="0" u="none">
                <a:solidFill>
                  <a:schemeClr val="dk1"/>
                </a:solidFill>
                <a:latin typeface="Calibri"/>
                <a:ea typeface="Calibri"/>
                <a:cs typeface="Calibri"/>
                <a:sym typeface="Calibri"/>
              </a:rPr>
              <a:t>In 2021, the greasy wool production was nearly 2 million tonnes.</a:t>
            </a:r>
            <a:endParaRPr/>
          </a:p>
          <a:p>
            <a:pPr marL="171450" marR="0" lvl="0" indent="-171450" algn="l" rtl="0">
              <a:lnSpc>
                <a:spcPct val="90000"/>
              </a:lnSpc>
              <a:spcBef>
                <a:spcPts val="700"/>
              </a:spcBef>
              <a:spcAft>
                <a:spcPts val="0"/>
              </a:spcAft>
              <a:buClr>
                <a:schemeClr val="dk1"/>
              </a:buClr>
              <a:buSzPts val="2100"/>
              <a:buFont typeface="Arial"/>
              <a:buNone/>
            </a:pPr>
            <a:r>
              <a:rPr lang="en-US" sz="2100" b="0" i="0" u="none">
                <a:solidFill>
                  <a:schemeClr val="dk1"/>
                </a:solidFill>
                <a:latin typeface="Calibri"/>
                <a:ea typeface="Calibri"/>
                <a:cs typeface="Calibri"/>
                <a:sym typeface="Calibri"/>
              </a:rPr>
              <a:t>(Textile Exchange, 2022a, p. 37)</a:t>
            </a:r>
            <a:endParaRPr/>
          </a:p>
        </p:txBody>
      </p:sp>
      <p:sp>
        <p:nvSpPr>
          <p:cNvPr id="319" name="Google Shape;319;p31"/>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320" name="Google Shape;320;p31"/>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8</a:t>
            </a:fld>
            <a:endParaRPr/>
          </a:p>
        </p:txBody>
      </p:sp>
      <p:pic>
        <p:nvPicPr>
          <p:cNvPr id="321" name="Google Shape;321;p31"/>
          <p:cNvPicPr preferRelativeResize="0"/>
          <p:nvPr/>
        </p:nvPicPr>
        <p:blipFill rotWithShape="1">
          <a:blip r:embed="rId3">
            <a:alphaModFix/>
          </a:blip>
          <a:srcRect/>
          <a:stretch/>
        </p:blipFill>
        <p:spPr>
          <a:xfrm>
            <a:off x="4341812" y="1325562"/>
            <a:ext cx="4673600" cy="3035300"/>
          </a:xfrm>
          <a:prstGeom prst="rect">
            <a:avLst/>
          </a:prstGeom>
          <a:noFill/>
          <a:ln>
            <a:noFill/>
          </a:ln>
        </p:spPr>
      </p:pic>
      <p:sp>
        <p:nvSpPr>
          <p:cNvPr id="322" name="Google Shape;322;p31"/>
          <p:cNvSpPr txBox="1"/>
          <p:nvPr/>
        </p:nvSpPr>
        <p:spPr>
          <a:xfrm>
            <a:off x="4356100" y="4368800"/>
            <a:ext cx="4784725" cy="27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a:solidFill>
                  <a:schemeClr val="dk1"/>
                </a:solidFill>
                <a:latin typeface="Arial"/>
                <a:ea typeface="Arial"/>
                <a:cs typeface="Arial"/>
                <a:sym typeface="Arial"/>
              </a:rPr>
              <a:t>Source of </a:t>
            </a:r>
            <a:r>
              <a:rPr lang="en-US" sz="1200" b="0" i="0" u="none">
                <a:solidFill>
                  <a:schemeClr val="dk1"/>
                </a:solidFill>
                <a:latin typeface="Verdana"/>
                <a:ea typeface="Verdana"/>
                <a:cs typeface="Verdana"/>
                <a:sym typeface="Verdana"/>
              </a:rPr>
              <a:t>rounded percentage values: </a:t>
            </a:r>
            <a:r>
              <a:rPr lang="en-US" sz="1200" b="0" i="0" u="none">
                <a:solidFill>
                  <a:schemeClr val="dk1"/>
                </a:solidFill>
                <a:latin typeface="Arial"/>
                <a:ea typeface="Arial"/>
                <a:cs typeface="Arial"/>
                <a:sym typeface="Arial"/>
              </a:rPr>
              <a:t>Textile Exchange, 2022a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2"/>
          <p:cNvSpPr txBox="1">
            <a:spLocks noGrp="1"/>
          </p:cNvSpPr>
          <p:nvPr>
            <p:ph type="title"/>
          </p:nvPr>
        </p:nvSpPr>
        <p:spPr>
          <a:xfrm>
            <a:off x="628650" y="274637"/>
            <a:ext cx="7886700"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300" b="0" i="0" u="none">
                <a:solidFill>
                  <a:schemeClr val="dk1"/>
                </a:solidFill>
                <a:latin typeface="Calibri"/>
                <a:ea typeface="Calibri"/>
                <a:cs typeface="Calibri"/>
                <a:sym typeface="Calibri"/>
              </a:rPr>
              <a:t>Megatrends of the Global Fibre Market</a:t>
            </a:r>
            <a:endParaRPr/>
          </a:p>
        </p:txBody>
      </p:sp>
      <p:sp>
        <p:nvSpPr>
          <p:cNvPr id="329" name="Google Shape;329;p32"/>
          <p:cNvSpPr txBox="1"/>
          <p:nvPr/>
        </p:nvSpPr>
        <p:spPr>
          <a:xfrm>
            <a:off x="3028950" y="4767262"/>
            <a:ext cx="3086100"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900"/>
              <a:buFont typeface="Verdana"/>
              <a:buNone/>
            </a:pPr>
            <a:r>
              <a:rPr lang="en-US" sz="900" b="0" i="0" u="none">
                <a:solidFill>
                  <a:srgbClr val="898989"/>
                </a:solidFill>
                <a:latin typeface="Verdana"/>
                <a:ea typeface="Verdana"/>
                <a:cs typeface="Verdana"/>
                <a:sym typeface="Verdana"/>
              </a:rPr>
              <a:t>Fashion DIET</a:t>
            </a:r>
            <a:endParaRPr/>
          </a:p>
        </p:txBody>
      </p:sp>
      <p:sp>
        <p:nvSpPr>
          <p:cNvPr id="330" name="Google Shape;330;p32"/>
          <p:cNvSpPr txBox="1"/>
          <p:nvPr/>
        </p:nvSpPr>
        <p:spPr>
          <a:xfrm>
            <a:off x="5003800" y="4773612"/>
            <a:ext cx="2057400" cy="274637"/>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900"/>
              <a:buFont typeface="Verdana"/>
              <a:buNone/>
            </a:pPr>
            <a:fld id="{00000000-1234-1234-1234-123412341234}" type="slidenum">
              <a:rPr lang="en-US" sz="900" b="0" i="0" u="none">
                <a:solidFill>
                  <a:srgbClr val="898989"/>
                </a:solidFill>
                <a:latin typeface="Verdana"/>
                <a:ea typeface="Verdana"/>
                <a:cs typeface="Verdana"/>
                <a:sym typeface="Verdana"/>
              </a:rPr>
              <a:t>9</a:t>
            </a:fld>
            <a:endParaRPr/>
          </a:p>
        </p:txBody>
      </p:sp>
      <p:sp>
        <p:nvSpPr>
          <p:cNvPr id="331" name="Google Shape;331;p32"/>
          <p:cNvSpPr txBox="1"/>
          <p:nvPr/>
        </p:nvSpPr>
        <p:spPr>
          <a:xfrm>
            <a:off x="755650" y="1668462"/>
            <a:ext cx="993775" cy="655637"/>
          </a:xfrm>
          <a:prstGeom prst="rect">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Population Growth</a:t>
            </a:r>
            <a:endParaRPr/>
          </a:p>
        </p:txBody>
      </p:sp>
      <p:sp>
        <p:nvSpPr>
          <p:cNvPr id="332" name="Google Shape;332;p32"/>
          <p:cNvSpPr txBox="1"/>
          <p:nvPr/>
        </p:nvSpPr>
        <p:spPr>
          <a:xfrm>
            <a:off x="755650" y="2395537"/>
            <a:ext cx="1000125" cy="655637"/>
          </a:xfrm>
          <a:prstGeom prst="rect">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Rising Prosperity</a:t>
            </a:r>
            <a:endParaRPr/>
          </a:p>
        </p:txBody>
      </p:sp>
      <p:sp>
        <p:nvSpPr>
          <p:cNvPr id="333" name="Google Shape;333;p32"/>
          <p:cNvSpPr txBox="1"/>
          <p:nvPr/>
        </p:nvSpPr>
        <p:spPr>
          <a:xfrm>
            <a:off x="755650" y="3125787"/>
            <a:ext cx="993775" cy="655637"/>
          </a:xfrm>
          <a:prstGeom prst="rect">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Sustainability/ Climate Change </a:t>
            </a:r>
            <a:endParaRPr/>
          </a:p>
        </p:txBody>
      </p:sp>
      <p:cxnSp>
        <p:nvCxnSpPr>
          <p:cNvPr id="334" name="Google Shape;334;p32"/>
          <p:cNvCxnSpPr/>
          <p:nvPr/>
        </p:nvCxnSpPr>
        <p:spPr>
          <a:xfrm rot="10800000" flipH="1">
            <a:off x="755650" y="1549400"/>
            <a:ext cx="3535362" cy="14287"/>
          </a:xfrm>
          <a:prstGeom prst="straightConnector1">
            <a:avLst/>
          </a:prstGeom>
          <a:noFill/>
          <a:ln w="9525" cap="flat" cmpd="sng">
            <a:solidFill>
              <a:srgbClr val="A6A6A6"/>
            </a:solidFill>
            <a:prstDash val="solid"/>
            <a:miter lim="800000"/>
            <a:headEnd type="none" w="med" len="med"/>
            <a:tailEnd type="none" w="med" len="med"/>
          </a:ln>
        </p:spPr>
      </p:cxnSp>
      <p:sp>
        <p:nvSpPr>
          <p:cNvPr id="335" name="Google Shape;335;p32"/>
          <p:cNvSpPr txBox="1"/>
          <p:nvPr/>
        </p:nvSpPr>
        <p:spPr>
          <a:xfrm>
            <a:off x="690548" y="1241425"/>
            <a:ext cx="1217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0" i="0" u="none">
                <a:solidFill>
                  <a:schemeClr val="dk1"/>
                </a:solidFill>
                <a:latin typeface="Calibri"/>
                <a:ea typeface="Calibri"/>
                <a:cs typeface="Calibri"/>
                <a:sym typeface="Calibri"/>
              </a:rPr>
              <a:t>Megatrends</a:t>
            </a:r>
            <a:endParaRPr/>
          </a:p>
        </p:txBody>
      </p:sp>
      <p:sp>
        <p:nvSpPr>
          <p:cNvPr id="336" name="Google Shape;336;p32"/>
          <p:cNvSpPr/>
          <p:nvPr/>
        </p:nvSpPr>
        <p:spPr>
          <a:xfrm>
            <a:off x="1908175" y="2484437"/>
            <a:ext cx="287337" cy="479425"/>
          </a:xfrm>
          <a:prstGeom prst="rightArrow">
            <a:avLst>
              <a:gd name="adj1" fmla="val 10800"/>
              <a:gd name="adj2" fmla="val 50000"/>
            </a:avLst>
          </a:prstGeom>
          <a:solidFill>
            <a:srgbClr val="A6A6A6"/>
          </a:solidFill>
          <a:ln w="12700" cap="flat" cmpd="sng">
            <a:solidFill>
              <a:srgbClr val="A6A6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337" name="Google Shape;337;p32"/>
          <p:cNvSpPr txBox="1"/>
          <p:nvPr/>
        </p:nvSpPr>
        <p:spPr>
          <a:xfrm>
            <a:off x="2357437" y="2324100"/>
            <a:ext cx="1343025" cy="40005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a:solidFill>
                  <a:schemeClr val="dk1"/>
                </a:solidFill>
                <a:latin typeface="Calibri"/>
                <a:ea typeface="Calibri"/>
                <a:cs typeface="Calibri"/>
                <a:sym typeface="Calibri"/>
              </a:rPr>
              <a:t>fibre consumption </a:t>
            </a:r>
            <a:endParaRPr/>
          </a:p>
          <a:p>
            <a:pPr marL="171450" marR="0" lvl="0" indent="-171450" algn="l"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      increases</a:t>
            </a:r>
            <a:endParaRPr/>
          </a:p>
        </p:txBody>
      </p:sp>
      <p:sp>
        <p:nvSpPr>
          <p:cNvPr id="338" name="Google Shape;338;p32"/>
          <p:cNvSpPr txBox="1"/>
          <p:nvPr/>
        </p:nvSpPr>
        <p:spPr>
          <a:xfrm>
            <a:off x="2357437" y="2817812"/>
            <a:ext cx="1420812" cy="40005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a:solidFill>
                  <a:schemeClr val="dk1"/>
                </a:solidFill>
                <a:latin typeface="Calibri"/>
                <a:ea typeface="Calibri"/>
                <a:cs typeface="Calibri"/>
                <a:sym typeface="Calibri"/>
              </a:rPr>
              <a:t>structural change in </a:t>
            </a:r>
            <a:endParaRPr/>
          </a:p>
          <a:p>
            <a:pPr marL="171450" marR="0" lvl="0" indent="-171450" algn="l"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      fibre demand</a:t>
            </a:r>
            <a:endParaRPr/>
          </a:p>
        </p:txBody>
      </p:sp>
      <p:sp>
        <p:nvSpPr>
          <p:cNvPr id="339" name="Google Shape;339;p32"/>
          <p:cNvSpPr/>
          <p:nvPr/>
        </p:nvSpPr>
        <p:spPr>
          <a:xfrm>
            <a:off x="3914775" y="2459037"/>
            <a:ext cx="512762" cy="400050"/>
          </a:xfrm>
          <a:prstGeom prst="upArrow">
            <a:avLst>
              <a:gd name="adj1" fmla="val 10800"/>
              <a:gd name="adj2" fmla="val 50000"/>
            </a:avLst>
          </a:prstGeom>
          <a:solidFill>
            <a:srgbClr val="A6A6A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340" name="Google Shape;340;p32"/>
          <p:cNvSpPr txBox="1"/>
          <p:nvPr/>
        </p:nvSpPr>
        <p:spPr>
          <a:xfrm>
            <a:off x="4643437" y="1668462"/>
            <a:ext cx="936625" cy="655637"/>
          </a:xfrm>
          <a:prstGeom prst="rect">
            <a:avLst/>
          </a:prstGeom>
          <a:solidFill>
            <a:srgbClr val="BF9000"/>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Cotton</a:t>
            </a:r>
            <a:endParaRPr/>
          </a:p>
        </p:txBody>
      </p:sp>
      <p:sp>
        <p:nvSpPr>
          <p:cNvPr id="341" name="Google Shape;341;p32"/>
          <p:cNvSpPr txBox="1"/>
          <p:nvPr/>
        </p:nvSpPr>
        <p:spPr>
          <a:xfrm>
            <a:off x="4643437" y="2395537"/>
            <a:ext cx="936625" cy="655637"/>
          </a:xfrm>
          <a:prstGeom prst="rect">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Manmade Cellulose Fibres</a:t>
            </a:r>
            <a:endParaRPr/>
          </a:p>
        </p:txBody>
      </p:sp>
      <p:sp>
        <p:nvSpPr>
          <p:cNvPr id="342" name="Google Shape;342;p32"/>
          <p:cNvSpPr txBox="1"/>
          <p:nvPr/>
        </p:nvSpPr>
        <p:spPr>
          <a:xfrm>
            <a:off x="4643437" y="3125787"/>
            <a:ext cx="936625" cy="655637"/>
          </a:xfrm>
          <a:prstGeom prst="rect">
            <a:avLst/>
          </a:prstGeom>
          <a:solidFill>
            <a:srgbClr val="5B9BD5"/>
          </a:solidFill>
          <a:ln w="12700" cap="flat" cmpd="sng">
            <a:solidFill>
              <a:srgbClr val="5B9B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Synthetic Fibres</a:t>
            </a:r>
            <a:endParaRPr/>
          </a:p>
        </p:txBody>
      </p:sp>
      <p:sp>
        <p:nvSpPr>
          <p:cNvPr id="343" name="Google Shape;343;p32"/>
          <p:cNvSpPr txBox="1"/>
          <p:nvPr/>
        </p:nvSpPr>
        <p:spPr>
          <a:xfrm>
            <a:off x="5724525" y="1668462"/>
            <a:ext cx="828675" cy="40005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a:solidFill>
                  <a:schemeClr val="dk1"/>
                </a:solidFill>
                <a:latin typeface="Calibri"/>
                <a:ea typeface="Calibri"/>
                <a:cs typeface="Calibri"/>
                <a:sym typeface="Calibri"/>
              </a:rPr>
              <a:t>farmland</a:t>
            </a:r>
            <a:endParaRPr/>
          </a:p>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a:solidFill>
                  <a:schemeClr val="dk1"/>
                </a:solidFill>
                <a:latin typeface="Calibri"/>
                <a:ea typeface="Calibri"/>
                <a:cs typeface="Calibri"/>
                <a:sym typeface="Calibri"/>
              </a:rPr>
              <a:t>water</a:t>
            </a:r>
            <a:endParaRPr/>
          </a:p>
        </p:txBody>
      </p:sp>
      <p:sp>
        <p:nvSpPr>
          <p:cNvPr id="344" name="Google Shape;344;p32"/>
          <p:cNvSpPr txBox="1"/>
          <p:nvPr/>
        </p:nvSpPr>
        <p:spPr>
          <a:xfrm>
            <a:off x="5732462" y="2346325"/>
            <a:ext cx="650875" cy="246062"/>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a:solidFill>
                  <a:schemeClr val="dk1"/>
                </a:solidFill>
                <a:latin typeface="Calibri"/>
                <a:ea typeface="Calibri"/>
                <a:cs typeface="Calibri"/>
                <a:sym typeface="Calibri"/>
              </a:rPr>
              <a:t>wood</a:t>
            </a:r>
            <a:endParaRPr/>
          </a:p>
        </p:txBody>
      </p:sp>
      <p:sp>
        <p:nvSpPr>
          <p:cNvPr id="345" name="Google Shape;345;p32"/>
          <p:cNvSpPr txBox="1"/>
          <p:nvPr/>
        </p:nvSpPr>
        <p:spPr>
          <a:xfrm>
            <a:off x="5791200" y="3094037"/>
            <a:ext cx="482600" cy="24765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000"/>
              <a:buFont typeface="Noto Sans Symbols"/>
              <a:buChar char="▪"/>
            </a:pPr>
            <a:r>
              <a:rPr lang="en-US" sz="1000" b="0" i="0" u="none">
                <a:solidFill>
                  <a:schemeClr val="dk1"/>
                </a:solidFill>
                <a:latin typeface="Calibri"/>
                <a:ea typeface="Calibri"/>
                <a:cs typeface="Calibri"/>
                <a:sym typeface="Calibri"/>
              </a:rPr>
              <a:t>oil</a:t>
            </a:r>
            <a:endParaRPr/>
          </a:p>
        </p:txBody>
      </p:sp>
      <p:cxnSp>
        <p:nvCxnSpPr>
          <p:cNvPr id="346" name="Google Shape;346;p32"/>
          <p:cNvCxnSpPr/>
          <p:nvPr/>
        </p:nvCxnSpPr>
        <p:spPr>
          <a:xfrm>
            <a:off x="6729412" y="1979612"/>
            <a:ext cx="360362" cy="323850"/>
          </a:xfrm>
          <a:prstGeom prst="straightConnector1">
            <a:avLst/>
          </a:prstGeom>
          <a:noFill/>
          <a:ln w="19050" cap="flat" cmpd="sng">
            <a:solidFill>
              <a:schemeClr val="accent2"/>
            </a:solidFill>
            <a:prstDash val="solid"/>
            <a:miter lim="800000"/>
            <a:headEnd type="none" w="med" len="med"/>
            <a:tailEnd type="triangle" w="med" len="med"/>
          </a:ln>
        </p:spPr>
      </p:cxnSp>
      <p:cxnSp>
        <p:nvCxnSpPr>
          <p:cNvPr id="347" name="Google Shape;347;p32"/>
          <p:cNvCxnSpPr/>
          <p:nvPr/>
        </p:nvCxnSpPr>
        <p:spPr>
          <a:xfrm rot="10800000" flipH="1">
            <a:off x="6729412" y="2592387"/>
            <a:ext cx="331787" cy="266700"/>
          </a:xfrm>
          <a:prstGeom prst="straightConnector1">
            <a:avLst/>
          </a:prstGeom>
          <a:noFill/>
          <a:ln w="19050" cap="flat" cmpd="sng">
            <a:solidFill>
              <a:srgbClr val="00B050"/>
            </a:solidFill>
            <a:prstDash val="solid"/>
            <a:miter lim="800000"/>
            <a:headEnd type="none" w="med" len="med"/>
            <a:tailEnd type="triangle" w="med" len="med"/>
          </a:ln>
        </p:spPr>
      </p:cxnSp>
      <p:sp>
        <p:nvSpPr>
          <p:cNvPr id="348" name="Google Shape;348;p32"/>
          <p:cNvSpPr/>
          <p:nvPr/>
        </p:nvSpPr>
        <p:spPr>
          <a:xfrm>
            <a:off x="6729412" y="3219450"/>
            <a:ext cx="287337" cy="479425"/>
          </a:xfrm>
          <a:prstGeom prst="rightArrow">
            <a:avLst>
              <a:gd name="adj1" fmla="val 10800"/>
              <a:gd name="adj2" fmla="val 50000"/>
            </a:avLst>
          </a:prstGeom>
          <a:solidFill>
            <a:srgbClr val="5B9BD5"/>
          </a:solidFill>
          <a:ln w="12700" cap="flat" cmpd="sng">
            <a:solidFill>
              <a:srgbClr val="5B9B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349" name="Google Shape;349;p32"/>
          <p:cNvSpPr/>
          <p:nvPr/>
        </p:nvSpPr>
        <p:spPr>
          <a:xfrm>
            <a:off x="7388225" y="2452687"/>
            <a:ext cx="287337" cy="479425"/>
          </a:xfrm>
          <a:prstGeom prst="rightArrow">
            <a:avLst>
              <a:gd name="adj1" fmla="val 10800"/>
              <a:gd name="adj2" fmla="val 50000"/>
            </a:avLst>
          </a:prstGeom>
          <a:solidFill>
            <a:srgbClr val="00B050"/>
          </a:solidFill>
          <a:ln w="12700" cap="flat" cmpd="sng">
            <a:solidFill>
              <a:srgbClr val="A6A6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Verdana"/>
              <a:ea typeface="Verdana"/>
              <a:cs typeface="Verdana"/>
              <a:sym typeface="Verdana"/>
            </a:endParaRPr>
          </a:p>
        </p:txBody>
      </p:sp>
      <p:sp>
        <p:nvSpPr>
          <p:cNvPr id="350" name="Google Shape;350;p32"/>
          <p:cNvSpPr txBox="1"/>
          <p:nvPr/>
        </p:nvSpPr>
        <p:spPr>
          <a:xfrm>
            <a:off x="7916862" y="2373312"/>
            <a:ext cx="935037" cy="655637"/>
          </a:xfrm>
          <a:prstGeom prst="rect">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1000" b="0" i="0" u="none">
                <a:solidFill>
                  <a:schemeClr val="dk1"/>
                </a:solidFill>
                <a:latin typeface="Calibri"/>
                <a:ea typeface="Calibri"/>
                <a:cs typeface="Calibri"/>
                <a:sym typeface="Calibri"/>
              </a:rPr>
              <a:t>Cellulose Gap</a:t>
            </a:r>
            <a:endParaRPr/>
          </a:p>
        </p:txBody>
      </p:sp>
      <p:sp>
        <p:nvSpPr>
          <p:cNvPr id="351" name="Google Shape;351;p32"/>
          <p:cNvSpPr txBox="1"/>
          <p:nvPr/>
        </p:nvSpPr>
        <p:spPr>
          <a:xfrm>
            <a:off x="4549775" y="1241425"/>
            <a:ext cx="1565275"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0" i="0" u="none">
                <a:solidFill>
                  <a:schemeClr val="dk1"/>
                </a:solidFill>
                <a:latin typeface="Calibri"/>
                <a:ea typeface="Calibri"/>
                <a:cs typeface="Calibri"/>
                <a:sym typeface="Calibri"/>
              </a:rPr>
              <a:t>Application Factors</a:t>
            </a:r>
            <a:endParaRPr/>
          </a:p>
        </p:txBody>
      </p:sp>
      <p:sp>
        <p:nvSpPr>
          <p:cNvPr id="352" name="Google Shape;352;p32"/>
          <p:cNvSpPr txBox="1"/>
          <p:nvPr/>
        </p:nvSpPr>
        <p:spPr>
          <a:xfrm>
            <a:off x="7265987" y="1262062"/>
            <a:ext cx="1741487" cy="307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0" i="0" u="none">
                <a:solidFill>
                  <a:schemeClr val="dk1"/>
                </a:solidFill>
                <a:latin typeface="Calibri"/>
                <a:ea typeface="Calibri"/>
                <a:cs typeface="Calibri"/>
                <a:sym typeface="Calibri"/>
              </a:rPr>
              <a:t>Supply Development</a:t>
            </a:r>
            <a:endParaRPr/>
          </a:p>
        </p:txBody>
      </p:sp>
      <p:cxnSp>
        <p:nvCxnSpPr>
          <p:cNvPr id="353" name="Google Shape;353;p32"/>
          <p:cNvCxnSpPr/>
          <p:nvPr/>
        </p:nvCxnSpPr>
        <p:spPr>
          <a:xfrm>
            <a:off x="4568825" y="1563687"/>
            <a:ext cx="2697162" cy="19050"/>
          </a:xfrm>
          <a:prstGeom prst="straightConnector1">
            <a:avLst/>
          </a:prstGeom>
          <a:noFill/>
          <a:ln w="9525" cap="flat" cmpd="sng">
            <a:solidFill>
              <a:srgbClr val="A6A6A6"/>
            </a:solidFill>
            <a:prstDash val="solid"/>
            <a:miter lim="800000"/>
            <a:headEnd type="none" w="med" len="med"/>
            <a:tailEnd type="none" w="med" len="med"/>
          </a:ln>
        </p:spPr>
      </p:cxnSp>
      <p:cxnSp>
        <p:nvCxnSpPr>
          <p:cNvPr id="354" name="Google Shape;354;p32"/>
          <p:cNvCxnSpPr/>
          <p:nvPr/>
        </p:nvCxnSpPr>
        <p:spPr>
          <a:xfrm>
            <a:off x="4572000" y="1646237"/>
            <a:ext cx="0" cy="1433512"/>
          </a:xfrm>
          <a:prstGeom prst="straightConnector1">
            <a:avLst/>
          </a:prstGeom>
          <a:noFill/>
          <a:ln w="9525" cap="flat" cmpd="sng">
            <a:solidFill>
              <a:schemeClr val="accent2"/>
            </a:solidFill>
            <a:prstDash val="solid"/>
            <a:miter lim="800000"/>
            <a:headEnd type="none" w="med" len="med"/>
            <a:tailEnd type="none" w="med" len="med"/>
          </a:ln>
        </p:spPr>
      </p:cxnSp>
      <p:cxnSp>
        <p:nvCxnSpPr>
          <p:cNvPr id="355" name="Google Shape;355;p32"/>
          <p:cNvCxnSpPr/>
          <p:nvPr/>
        </p:nvCxnSpPr>
        <p:spPr>
          <a:xfrm>
            <a:off x="7265987" y="1646237"/>
            <a:ext cx="0" cy="1411287"/>
          </a:xfrm>
          <a:prstGeom prst="straightConnector1">
            <a:avLst/>
          </a:prstGeom>
          <a:noFill/>
          <a:ln w="9525" cap="flat" cmpd="sng">
            <a:solidFill>
              <a:schemeClr val="accent2"/>
            </a:solidFill>
            <a:prstDash val="solid"/>
            <a:miter lim="800000"/>
            <a:headEnd type="none" w="med" len="med"/>
            <a:tailEnd type="none" w="med" len="med"/>
          </a:ln>
        </p:spPr>
      </p:cxnSp>
      <p:cxnSp>
        <p:nvCxnSpPr>
          <p:cNvPr id="356" name="Google Shape;356;p32"/>
          <p:cNvCxnSpPr/>
          <p:nvPr/>
        </p:nvCxnSpPr>
        <p:spPr>
          <a:xfrm rot="10800000" flipH="1">
            <a:off x="4572000" y="3057525"/>
            <a:ext cx="2693987" cy="22225"/>
          </a:xfrm>
          <a:prstGeom prst="straightConnector1">
            <a:avLst/>
          </a:prstGeom>
          <a:noFill/>
          <a:ln w="9525" cap="flat" cmpd="sng">
            <a:solidFill>
              <a:schemeClr val="accent2"/>
            </a:solidFill>
            <a:prstDash val="solid"/>
            <a:miter lim="800000"/>
            <a:headEnd type="none" w="med" len="med"/>
            <a:tailEnd type="none" w="med" len="med"/>
          </a:ln>
        </p:spPr>
      </p:cxnSp>
      <p:cxnSp>
        <p:nvCxnSpPr>
          <p:cNvPr id="357" name="Google Shape;357;p32"/>
          <p:cNvCxnSpPr/>
          <p:nvPr/>
        </p:nvCxnSpPr>
        <p:spPr>
          <a:xfrm>
            <a:off x="4572000" y="1638300"/>
            <a:ext cx="2693987" cy="0"/>
          </a:xfrm>
          <a:prstGeom prst="straightConnector1">
            <a:avLst/>
          </a:prstGeom>
          <a:noFill/>
          <a:ln w="9525" cap="flat" cmpd="sng">
            <a:solidFill>
              <a:schemeClr val="accent2"/>
            </a:solidFill>
            <a:prstDash val="solid"/>
            <a:miter lim="800000"/>
            <a:headEnd type="none" w="med" len="med"/>
            <a:tailEnd type="none" w="med" len="med"/>
          </a:ln>
        </p:spPr>
      </p:cxnSp>
      <p:cxnSp>
        <p:nvCxnSpPr>
          <p:cNvPr id="358" name="Google Shape;358;p32"/>
          <p:cNvCxnSpPr/>
          <p:nvPr/>
        </p:nvCxnSpPr>
        <p:spPr>
          <a:xfrm>
            <a:off x="7388225" y="1585912"/>
            <a:ext cx="1463675" cy="0"/>
          </a:xfrm>
          <a:prstGeom prst="straightConnector1">
            <a:avLst/>
          </a:prstGeom>
          <a:noFill/>
          <a:ln w="9525" cap="flat" cmpd="sng">
            <a:solidFill>
              <a:srgbClr val="A6A6A6"/>
            </a:solidFill>
            <a:prstDash val="solid"/>
            <a:miter lim="800000"/>
            <a:headEnd type="none" w="med" len="med"/>
            <a:tailEnd type="none" w="med" len="med"/>
          </a:ln>
        </p:spPr>
      </p:cxnSp>
      <p:cxnSp>
        <p:nvCxnSpPr>
          <p:cNvPr id="359" name="Google Shape;359;p32"/>
          <p:cNvCxnSpPr/>
          <p:nvPr/>
        </p:nvCxnSpPr>
        <p:spPr>
          <a:xfrm>
            <a:off x="7308850" y="1638300"/>
            <a:ext cx="0" cy="2143125"/>
          </a:xfrm>
          <a:prstGeom prst="straightConnector1">
            <a:avLst/>
          </a:prstGeom>
          <a:noFill/>
          <a:ln w="9525" cap="flat" cmpd="sng">
            <a:solidFill>
              <a:srgbClr val="A5A5A5"/>
            </a:solidFill>
            <a:prstDash val="solid"/>
            <a:miter lim="800000"/>
            <a:headEnd type="none" w="med" len="med"/>
            <a:tailEnd type="none" w="med" len="med"/>
          </a:ln>
        </p:spPr>
      </p:cxnSp>
      <p:cxnSp>
        <p:nvCxnSpPr>
          <p:cNvPr id="360" name="Google Shape;360;p32"/>
          <p:cNvCxnSpPr/>
          <p:nvPr/>
        </p:nvCxnSpPr>
        <p:spPr>
          <a:xfrm>
            <a:off x="1835150" y="1646237"/>
            <a:ext cx="0" cy="2143125"/>
          </a:xfrm>
          <a:prstGeom prst="straightConnector1">
            <a:avLst/>
          </a:prstGeom>
          <a:noFill/>
          <a:ln w="9525" cap="flat" cmpd="sng">
            <a:solidFill>
              <a:srgbClr val="A5A5A5"/>
            </a:solidFill>
            <a:prstDash val="solid"/>
            <a:miter lim="800000"/>
            <a:headEnd type="none" w="med" len="med"/>
            <a:tailEnd type="none" w="med" len="med"/>
          </a:ln>
        </p:spPr>
      </p:cxnSp>
      <p:sp>
        <p:nvSpPr>
          <p:cNvPr id="361" name="Google Shape;361;p32"/>
          <p:cNvSpPr txBox="1"/>
          <p:nvPr/>
        </p:nvSpPr>
        <p:spPr>
          <a:xfrm>
            <a:off x="6894512" y="4373562"/>
            <a:ext cx="2305050" cy="276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Verdana"/>
              <a:buNone/>
            </a:pPr>
            <a:r>
              <a:rPr lang="en-US" sz="1200" b="0" i="0" u="none">
                <a:solidFill>
                  <a:schemeClr val="dk1"/>
                </a:solidFill>
                <a:latin typeface="Verdana"/>
                <a:ea typeface="Verdana"/>
                <a:cs typeface="Verdana"/>
                <a:sym typeface="Verdana"/>
              </a:rPr>
              <a:t>CC BY-SA-ND Grundmeier</a:t>
            </a:r>
            <a:endParaRPr/>
          </a:p>
        </p:txBody>
      </p:sp>
    </p:spTree>
  </p:cSld>
  <p:clrMapOvr>
    <a:masterClrMapping/>
  </p:clrMapOvr>
</p:sld>
</file>

<file path=ppt/theme/theme1.xml><?xml version="1.0" encoding="utf-8"?>
<a:theme xmlns:a="http://schemas.openxmlformats.org/drawingml/2006/main" name="2_Finsterni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Finsterni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Finsterni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Finsterni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insterni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insterni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Finsterni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Finsterni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Finsterni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Finsterni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Finsterni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Finsterni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13258</Words>
  <Application>Microsoft Office PowerPoint</Application>
  <PresentationFormat>Bildschirmpräsentation (16:9)</PresentationFormat>
  <Paragraphs>932</Paragraphs>
  <Slides>70</Slides>
  <Notes>70</Notes>
  <HiddenSlides>0</HiddenSlides>
  <MMClips>0</MMClips>
  <ScaleCrop>false</ScaleCrop>
  <HeadingPairs>
    <vt:vector size="6" baseType="variant">
      <vt:variant>
        <vt:lpstr>Verwendete Schriftarten</vt:lpstr>
      </vt:variant>
      <vt:variant>
        <vt:i4>5</vt:i4>
      </vt:variant>
      <vt:variant>
        <vt:lpstr>Design</vt:lpstr>
      </vt:variant>
      <vt:variant>
        <vt:i4>12</vt:i4>
      </vt:variant>
      <vt:variant>
        <vt:lpstr>Folientitel</vt:lpstr>
      </vt:variant>
      <vt:variant>
        <vt:i4>70</vt:i4>
      </vt:variant>
    </vt:vector>
  </HeadingPairs>
  <TitlesOfParts>
    <vt:vector size="87" baseType="lpstr">
      <vt:lpstr>Arial</vt:lpstr>
      <vt:lpstr>Calibri</vt:lpstr>
      <vt:lpstr>Noto Sans Symbols</vt:lpstr>
      <vt:lpstr>Times New Roman</vt:lpstr>
      <vt:lpstr>Verdana</vt:lpstr>
      <vt:lpstr>2_Finsternis</vt:lpstr>
      <vt:lpstr>Finsternis</vt:lpstr>
      <vt:lpstr>1_Finsternis</vt:lpstr>
      <vt:lpstr>3_Finsternis</vt:lpstr>
      <vt:lpstr>4_Finsternis</vt:lpstr>
      <vt:lpstr>5_Finsternis</vt:lpstr>
      <vt:lpstr>6_Finsternis</vt:lpstr>
      <vt:lpstr>7_Finsternis</vt:lpstr>
      <vt:lpstr>8_Finsternis</vt:lpstr>
      <vt:lpstr>9_Finsternis</vt:lpstr>
      <vt:lpstr>10_Finsternis</vt:lpstr>
      <vt:lpstr>11_Finsternis</vt:lpstr>
      <vt:lpstr>Sustainable Raw Materials and Textile Materials</vt:lpstr>
      <vt:lpstr>Learning Objectives</vt:lpstr>
      <vt:lpstr>Content</vt:lpstr>
      <vt:lpstr>Classification of Fibres as Textile Raw Materials</vt:lpstr>
      <vt:lpstr>Natural Fibres</vt:lpstr>
      <vt:lpstr>Global Fibre Market</vt:lpstr>
      <vt:lpstr>World Production of Plant Fibres</vt:lpstr>
      <vt:lpstr>Animal Fibres</vt:lpstr>
      <vt:lpstr>Megatrends of the Global Fibre Market</vt:lpstr>
      <vt:lpstr>Global Fibre Market Trends</vt:lpstr>
      <vt:lpstr>Development of World Production of Manmade Fibres</vt:lpstr>
      <vt:lpstr>Production Value of Synthetic Fibres</vt:lpstr>
      <vt:lpstr>Facts of Cotton Cultivation</vt:lpstr>
      <vt:lpstr>Data of Conventional Cotton</vt:lpstr>
      <vt:lpstr>Effects of Pesticide Use on Health</vt:lpstr>
      <vt:lpstr>Aspects of Sustainably Produced Cotton</vt:lpstr>
      <vt:lpstr>Variety of Cotton Standards</vt:lpstr>
      <vt:lpstr>Organic Cotton Standards</vt:lpstr>
      <vt:lpstr>Global Organic Cotton Production</vt:lpstr>
      <vt:lpstr>Regional Organic Cotton Production over the Past Five Years</vt:lpstr>
      <vt:lpstr>Countries Producing Organic Cotton</vt:lpstr>
      <vt:lpstr>Organic Cotton &amp; Sustainable Development Goals</vt:lpstr>
      <vt:lpstr>Genetically Produced Cotton</vt:lpstr>
      <vt:lpstr>Production Data on GM Cotton</vt:lpstr>
      <vt:lpstr>Cultivated Areas of GM Cotton</vt:lpstr>
      <vt:lpstr>Testing for GM Cotton</vt:lpstr>
      <vt:lpstr>Coloured Cotton</vt:lpstr>
      <vt:lpstr>Organic Linen</vt:lpstr>
      <vt:lpstr>Hemp as a “New” Alternative Fibre</vt:lpstr>
      <vt:lpstr>Wool Production</vt:lpstr>
      <vt:lpstr>Ban of Mulesing</vt:lpstr>
      <vt:lpstr>Responsible Wool Standard (RWS)</vt:lpstr>
      <vt:lpstr>Process Chain for RWS</vt:lpstr>
      <vt:lpstr>Sustainable Animal Fibre Standards</vt:lpstr>
      <vt:lpstr>Wool from Controlled Organic Animal Husbandry</vt:lpstr>
      <vt:lpstr>Recycled Leather and Leather Alternatives</vt:lpstr>
      <vt:lpstr>Pineapple Leaves for Vegan Leather</vt:lpstr>
      <vt:lpstr>Animal Products in Fashion</vt:lpstr>
      <vt:lpstr>Renouncing Fur in the Fashion Industry</vt:lpstr>
      <vt:lpstr>Down – Natural Heat Insulation</vt:lpstr>
      <vt:lpstr>Down Production</vt:lpstr>
      <vt:lpstr>Down Plucking </vt:lpstr>
      <vt:lpstr>Sustainable Down Standards (1)</vt:lpstr>
      <vt:lpstr>Sustainable Down Standards (2)</vt:lpstr>
      <vt:lpstr>Sustainable Natural Fibre and Material Trends</vt:lpstr>
      <vt:lpstr>Vegan Fashion and Green Product Awards</vt:lpstr>
      <vt:lpstr>Classification of Chemical Fibres</vt:lpstr>
      <vt:lpstr>Market for Manmade Fibres in 2021</vt:lpstr>
      <vt:lpstr>Gobal Market of MMCFs in 2021</vt:lpstr>
      <vt:lpstr>Manmade Cellulosic Fibres from Sustainable Raw Materials</vt:lpstr>
      <vt:lpstr>Recycling of Manmade Cellulosic Fibres</vt:lpstr>
      <vt:lpstr>Standards for Pulp and Fibres</vt:lpstr>
      <vt:lpstr>Lyocell - Sustainable Manmade Cellulosic Fibre</vt:lpstr>
      <vt:lpstr>Process Diagram of the NMMO Process</vt:lpstr>
      <vt:lpstr>Ecological Advantages of NMMO and New Solvent Processes and Resources</vt:lpstr>
      <vt:lpstr>Synthetic Fibres</vt:lpstr>
      <vt:lpstr>Global Recycled Fibre Market</vt:lpstr>
      <vt:lpstr>Polyethylene terephthalate (PET) Recycling</vt:lpstr>
      <vt:lpstr>Recycling of Synthetic Fibres in 2021</vt:lpstr>
      <vt:lpstr>Sustainable Strategies</vt:lpstr>
      <vt:lpstr>Thermore® EVOdown®</vt:lpstr>
      <vt:lpstr>Engineered PET Depolymerase</vt:lpstr>
      <vt:lpstr>Alternative Bioplastics</vt:lpstr>
      <vt:lpstr>Polylactide (PLA)</vt:lpstr>
      <vt:lpstr>Recycled Fibres on the Rise</vt:lpstr>
      <vt:lpstr>PowerPoint-Präsentation</vt:lpstr>
      <vt:lpstr>Conclusion and Discussion</vt:lpstr>
      <vt:lpstr>Further References</vt:lpstr>
      <vt:lpstr>OER Explanation</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Raw Materials and Textile Materials</dc:title>
  <dc:creator>Wagner, Marlen</dc:creator>
  <cp:lastModifiedBy>Wagner, Marlen</cp:lastModifiedBy>
  <cp:revision>1</cp:revision>
  <dcterms:modified xsi:type="dcterms:W3CDTF">2023-01-13T23:05:23Z</dcterms:modified>
</cp:coreProperties>
</file>