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 id="2147484215" r:id="rId2"/>
    <p:sldMasterId id="2147484227" r:id="rId3"/>
  </p:sldMasterIdLst>
  <p:notesMasterIdLst>
    <p:notesMasterId r:id="rId58"/>
  </p:notesMasterIdLst>
  <p:sldIdLst>
    <p:sldId id="407" r:id="rId4"/>
    <p:sldId id="408" r:id="rId5"/>
    <p:sldId id="357" r:id="rId6"/>
    <p:sldId id="358" r:id="rId7"/>
    <p:sldId id="359" r:id="rId8"/>
    <p:sldId id="360" r:id="rId9"/>
    <p:sldId id="361" r:id="rId10"/>
    <p:sldId id="362" r:id="rId11"/>
    <p:sldId id="363" r:id="rId12"/>
    <p:sldId id="364" r:id="rId13"/>
    <p:sldId id="365" r:id="rId14"/>
    <p:sldId id="366" r:id="rId15"/>
    <p:sldId id="405" r:id="rId16"/>
    <p:sldId id="406" r:id="rId17"/>
    <p:sldId id="367" r:id="rId18"/>
    <p:sldId id="368" r:id="rId19"/>
    <p:sldId id="369" r:id="rId20"/>
    <p:sldId id="370" r:id="rId21"/>
    <p:sldId id="371" r:id="rId22"/>
    <p:sldId id="374" r:id="rId23"/>
    <p:sldId id="404" r:id="rId24"/>
    <p:sldId id="376" r:id="rId25"/>
    <p:sldId id="411" r:id="rId26"/>
    <p:sldId id="373" r:id="rId27"/>
    <p:sldId id="372" r:id="rId28"/>
    <p:sldId id="375" r:id="rId29"/>
    <p:sldId id="377" r:id="rId30"/>
    <p:sldId id="378" r:id="rId31"/>
    <p:sldId id="379" r:id="rId32"/>
    <p:sldId id="380" r:id="rId33"/>
    <p:sldId id="381" r:id="rId34"/>
    <p:sldId id="382" r:id="rId35"/>
    <p:sldId id="383" r:id="rId36"/>
    <p:sldId id="384" r:id="rId37"/>
    <p:sldId id="385" r:id="rId38"/>
    <p:sldId id="386" r:id="rId39"/>
    <p:sldId id="388" r:id="rId40"/>
    <p:sldId id="387"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01" r:id="rId54"/>
    <p:sldId id="409" r:id="rId55"/>
    <p:sldId id="410" r:id="rId56"/>
    <p:sldId id="413" r:id="rId57"/>
  </p:sldIdLst>
  <p:sldSz cx="9144000" cy="5143500" type="screen16x9"/>
  <p:notesSz cx="6858000" cy="9144000"/>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56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08" autoAdjust="0"/>
    <p:restoredTop sz="75000" autoAdjust="0"/>
  </p:normalViewPr>
  <p:slideViewPr>
    <p:cSldViewPr>
      <p:cViewPr varScale="1">
        <p:scale>
          <a:sx n="65" d="100"/>
          <a:sy n="65" d="100"/>
        </p:scale>
        <p:origin x="1376" y="44"/>
      </p:cViewPr>
      <p:guideLst>
        <p:guide orient="horz" pos="1620"/>
        <p:guide pos="5647"/>
      </p:guideLst>
    </p:cSldViewPr>
  </p:slideViewPr>
  <p:outlineViewPr>
    <p:cViewPr>
      <p:scale>
        <a:sx n="33" d="100"/>
        <a:sy n="33" d="100"/>
      </p:scale>
      <p:origin x="0" y="-4638"/>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Column1</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8B1-4C5A-AA5A-C63FBE4E505C}"/>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8B1-4C5A-AA5A-C63FBE4E505C}"/>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D8B1-4C5A-AA5A-C63FBE4E505C}"/>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D8B1-4C5A-AA5A-C63FBE4E505C}"/>
              </c:ext>
            </c:extLst>
          </c:dPt>
          <c:dPt>
            <c:idx val="4"/>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9-D8B1-4C5A-AA5A-C63FBE4E505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Sheet1!$A$2:$A$6</c:f>
              <c:strCache>
                <c:ptCount val="5"/>
                <c:pt idx="0">
                  <c:v>Other uses</c:v>
                </c:pt>
                <c:pt idx="1">
                  <c:v>Boiler</c:v>
                </c:pt>
                <c:pt idx="2">
                  <c:v>Printing</c:v>
                </c:pt>
                <c:pt idx="3">
                  <c:v>Dyeing</c:v>
                </c:pt>
                <c:pt idx="4">
                  <c:v>Preparation</c:v>
                </c:pt>
              </c:strCache>
            </c:strRef>
          </c:cat>
          <c:val>
            <c:numRef>
              <c:f>Sheet1!$B$2:$B$6</c:f>
              <c:numCache>
                <c:formatCode>0%</c:formatCode>
                <c:ptCount val="5"/>
                <c:pt idx="0">
                  <c:v>0.24</c:v>
                </c:pt>
                <c:pt idx="1">
                  <c:v>0.14000000000000001</c:v>
                </c:pt>
                <c:pt idx="2">
                  <c:v>0.08</c:v>
                </c:pt>
                <c:pt idx="3">
                  <c:v>0.16</c:v>
                </c:pt>
                <c:pt idx="4">
                  <c:v>0.38</c:v>
                </c:pt>
              </c:numCache>
            </c:numRef>
          </c:val>
          <c:extLst xmlns:c16r2="http://schemas.microsoft.com/office/drawing/2015/06/chart">
            <c:ext xmlns:c16="http://schemas.microsoft.com/office/drawing/2014/chart" uri="{C3380CC4-5D6E-409C-BE32-E72D297353CC}">
              <c16:uniqueId val="{0000000A-D8B1-4C5A-AA5A-C63FBE4E505C}"/>
            </c:ext>
          </c:extLst>
        </c:ser>
        <c:dLbls>
          <c:dLblPos val="outEnd"/>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5.9071056882075965E-2"/>
          <c:y val="0.8830886617216327"/>
          <c:w val="0.8999999523824036"/>
          <c:h val="0.1000810993779300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B506FA5-B660-4562-8F65-5CC1608F619A}" type="datetimeFigureOut">
              <a:rPr lang="de-DE"/>
              <a:pPr>
                <a:defRPr/>
              </a:pPr>
              <a:t>15.09.2022</a:t>
            </a:fld>
            <a:endParaRPr lang="de-DE"/>
          </a:p>
        </p:txBody>
      </p:sp>
      <p:sp>
        <p:nvSpPr>
          <p:cNvPr id="4" name="Folienbildplatzhalter 3">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Formatvorlagen des Textmasters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00E96AB3-624B-47FE-93C9-A1A5996B61C3}" type="slidenum">
              <a:rPr lang="de-DE"/>
              <a:pPr>
                <a:defRPr/>
              </a:pPr>
              <a:t>‹#›</a:t>
            </a:fld>
            <a:endParaRPr lang="de-DE"/>
          </a:p>
        </p:txBody>
      </p:sp>
    </p:spTree>
    <p:extLst>
      <p:ext uri="{BB962C8B-B14F-4D97-AF65-F5344CB8AC3E}">
        <p14:creationId xmlns:p14="http://schemas.microsoft.com/office/powerpoint/2010/main" val="14059290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a:t>
            </a:fld>
            <a:endParaRPr lang="de-DE"/>
          </a:p>
        </p:txBody>
      </p:sp>
    </p:spTree>
    <p:extLst>
      <p:ext uri="{BB962C8B-B14F-4D97-AF65-F5344CB8AC3E}">
        <p14:creationId xmlns:p14="http://schemas.microsoft.com/office/powerpoint/2010/main" val="3858652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n the middle of this century</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risk of bladder cancer was significant</a:t>
            </a:r>
            <a:r>
              <a:rPr lang="ro-RO" sz="1200" kern="1200" dirty="0" smtClean="0">
                <a:solidFill>
                  <a:schemeClr val="tx1"/>
                </a:solidFill>
                <a:effectLst/>
                <a:latin typeface="+mn-lt"/>
                <a:ea typeface="+mn-ea"/>
                <a:cs typeface="+mn-cs"/>
              </a:rPr>
              <a:t> for textile </a:t>
            </a:r>
            <a:r>
              <a:rPr lang="ro-RO" sz="1200" kern="1200" dirty="0" err="1" smtClean="0">
                <a:solidFill>
                  <a:schemeClr val="tx1"/>
                </a:solidFill>
                <a:effectLst/>
                <a:latin typeface="+mn-lt"/>
                <a:ea typeface="+mn-ea"/>
                <a:cs typeface="+mn-cs"/>
              </a:rPr>
              <a:t>workers</a:t>
            </a:r>
            <a:r>
              <a:rPr lang="ro-RO" sz="1200" kern="1200" dirty="0" smtClean="0">
                <a:solidFill>
                  <a:schemeClr val="tx1"/>
                </a:solidFill>
                <a:effectLst/>
                <a:latin typeface="+mn-lt"/>
                <a:ea typeface="+mn-ea"/>
                <a:cs typeface="+mn-cs"/>
              </a:rPr>
              <a:t> in </a:t>
            </a:r>
            <a:r>
              <a:rPr lang="ro-RO" sz="1200" kern="1200" dirty="0" err="1" smtClean="0">
                <a:solidFill>
                  <a:schemeClr val="tx1"/>
                </a:solidFill>
                <a:effectLst/>
                <a:latin typeface="+mn-lt"/>
                <a:ea typeface="+mn-ea"/>
                <a:cs typeface="+mn-cs"/>
              </a:rPr>
              <a:t>dye</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houses</a:t>
            </a:r>
            <a:r>
              <a:rPr lang="en-GB" sz="1200" kern="1200" dirty="0" smtClean="0">
                <a:solidFill>
                  <a:schemeClr val="tx1"/>
                </a:solidFill>
                <a:effectLst/>
                <a:latin typeface="+mn-lt"/>
                <a:ea typeface="+mn-ea"/>
                <a:cs typeface="+mn-cs"/>
              </a:rPr>
              <a:t>. It was found that </a:t>
            </a:r>
            <a:r>
              <a:rPr lang="en-GB" sz="1200" kern="1200" dirty="0" err="1" smtClean="0">
                <a:solidFill>
                  <a:schemeClr val="tx1"/>
                </a:solidFill>
                <a:effectLst/>
                <a:latin typeface="+mn-lt"/>
                <a:ea typeface="+mn-ea"/>
                <a:cs typeface="+mn-cs"/>
              </a:rPr>
              <a:t>th</a:t>
            </a:r>
            <a:r>
              <a:rPr lang="ro-RO" sz="1200" kern="1200" dirty="0" err="1" smtClean="0">
                <a:solidFill>
                  <a:schemeClr val="tx1"/>
                </a:solidFill>
                <a:effectLst/>
                <a:latin typeface="+mn-lt"/>
                <a:ea typeface="+mn-ea"/>
                <a:cs typeface="+mn-cs"/>
              </a:rPr>
              <a:t>is</a:t>
            </a:r>
            <a:r>
              <a:rPr lang="en-GB" sz="1200" kern="1200" dirty="0" smtClean="0">
                <a:solidFill>
                  <a:schemeClr val="tx1"/>
                </a:solidFill>
                <a:effectLst/>
                <a:latin typeface="+mn-lt"/>
                <a:ea typeface="+mn-ea"/>
                <a:cs typeface="+mn-cs"/>
              </a:rPr>
              <a:t> effect was caused by some azo dyes, which break down to specific aromatic amines such as </a:t>
            </a:r>
            <a:r>
              <a:rPr lang="en-GB" sz="1200" kern="1200" dirty="0" err="1" smtClean="0">
                <a:solidFill>
                  <a:schemeClr val="tx1"/>
                </a:solidFill>
                <a:effectLst/>
                <a:latin typeface="+mn-lt"/>
                <a:ea typeface="+mn-ea"/>
                <a:cs typeface="+mn-cs"/>
              </a:rPr>
              <a:t>benzidine</a:t>
            </a:r>
            <a:r>
              <a:rPr lang="en-GB" sz="1200" kern="1200" dirty="0" smtClean="0">
                <a:solidFill>
                  <a:schemeClr val="tx1"/>
                </a:solidFill>
                <a:effectLst/>
                <a:latin typeface="+mn-lt"/>
                <a:ea typeface="+mn-ea"/>
                <a:cs typeface="+mn-cs"/>
              </a:rPr>
              <a:t>, 2. 2-naphthylamine, 3. 4-aminodiphenyl or 4. 4-chloro-o-toluidine, which have a carcinogenic effect in humans. These amines have been banned, and they are under two groups, Group A1 (amines that are proven carcinogens), and GroupA2 (amines that are suspected to be carcinogenic).</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1994</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German government developed a second amendment to the Consumer Protection Act, which prohibits the use of azo dyes containing these carcinogenic amines. According to German legislation, some of the dyes that are considered carcinogenic are Acid Red 26, Basic Red 9, Basic Violet 14, Direct Black 38, Direct Red 28, Direct Blue 6, Disperse Yellow 3, Disperse Orange 11</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and</a:t>
            </a:r>
            <a:r>
              <a:rPr lang="en-GB" sz="1200" kern="1200" dirty="0" smtClean="0">
                <a:solidFill>
                  <a:schemeClr val="tx1"/>
                </a:solidFill>
                <a:effectLst/>
                <a:latin typeface="+mn-lt"/>
                <a:ea typeface="+mn-ea"/>
                <a:cs typeface="+mn-cs"/>
              </a:rPr>
              <a:t> Disperse Blue 1</a:t>
            </a:r>
            <a:r>
              <a:rPr lang="ro-RO"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European Union, by the Directive 2002/61/EC, reformulated by the Directive 2004/21/CE, has banned the use of the azo dyes that, after cleavage, present the capacity to release aromatic amines. The Directive states that “azo dyes which, by reductive cleavage of one or more azo groups, may release one or more of the carcinogenic aromatic amines, in detectable concentrations, </a:t>
            </a:r>
            <a:r>
              <a:rPr lang="en-GB" sz="1200" kern="1200" dirty="0" err="1" smtClean="0">
                <a:solidFill>
                  <a:schemeClr val="tx1"/>
                </a:solidFill>
                <a:effectLst/>
                <a:latin typeface="+mn-lt"/>
                <a:ea typeface="+mn-ea"/>
                <a:cs typeface="+mn-cs"/>
              </a:rPr>
              <a:t>i</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e</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greater than 30 ppm in the finished articles or in their coloured parts, in accordance with standardized test methods, may not be used in textile and leather articles which may come into direct and prolonged contact with human skin or the oral cavity”</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Eur-lex</a:t>
            </a:r>
            <a:r>
              <a:rPr lang="ro-RO" sz="1200" kern="1200" dirty="0" smtClean="0">
                <a:solidFill>
                  <a:schemeClr val="tx1"/>
                </a:solidFill>
                <a:effectLst/>
                <a:latin typeface="+mn-lt"/>
                <a:ea typeface="+mn-ea"/>
                <a:cs typeface="+mn-cs"/>
              </a:rPr>
              <a:t>, 2004)</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10</a:t>
            </a:fld>
            <a:endParaRPr lang="de-DE"/>
          </a:p>
        </p:txBody>
      </p:sp>
    </p:spTree>
    <p:extLst>
      <p:ext uri="{BB962C8B-B14F-4D97-AF65-F5344CB8AC3E}">
        <p14:creationId xmlns:p14="http://schemas.microsoft.com/office/powerpoint/2010/main" val="2223201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Dyes with carcinogenic or allergic potential are part of various classes of dyes, as can be seen from the table. One can observe that most dyes with carcinogenic potential are direct dyes, but a significant number of such dyes can also be found in acid dyes. Approximately 70% of all dye being used by the textiles industry are azo dyes, but only a quarter of them are banned today</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Kumari</a:t>
            </a:r>
            <a:r>
              <a:rPr lang="ro-RO" sz="1200" kern="1200" dirty="0" smtClean="0">
                <a:solidFill>
                  <a:schemeClr val="tx1"/>
                </a:solidFill>
                <a:effectLst/>
                <a:latin typeface="+mn-lt"/>
                <a:ea typeface="+mn-ea"/>
                <a:cs typeface="+mn-cs"/>
              </a:rPr>
              <a:t>, 2003)</a:t>
            </a:r>
            <a:r>
              <a:rPr lang="en-GB" sz="1200" kern="1200" dirty="0" smtClean="0">
                <a:solidFill>
                  <a:schemeClr val="tx1"/>
                </a:solidFill>
                <a:effectLst/>
                <a:latin typeface="+mn-lt"/>
                <a:ea typeface="+mn-ea"/>
                <a:cs typeface="+mn-cs"/>
              </a:rPr>
              <a:t>. Dyes with allergenic potential are mostly disperse dyes.</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11</a:t>
            </a:fld>
            <a:endParaRPr lang="de-DE"/>
          </a:p>
        </p:txBody>
      </p:sp>
    </p:spTree>
    <p:extLst>
      <p:ext uri="{BB962C8B-B14F-4D97-AF65-F5344CB8AC3E}">
        <p14:creationId xmlns:p14="http://schemas.microsoft.com/office/powerpoint/2010/main" val="1258272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most important pollutants generated when printing textiles are suspended solids, urea and ammonia, which introduce nitrogen that can cause eutrophication, sulphates and sulphites that appear as residues as a result of reduction processes when printing with vat dyes and are toxic to aquatic organisms and can cause corrosion, solvents, thickening agent which are hardly biodegradable, dyes from discarded print paste or colour kitchen operations, heavy metal ions, vapours released during drying and curing, solvents used to clean the screens or the machines.</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12</a:t>
            </a:fld>
            <a:endParaRPr lang="de-DE"/>
          </a:p>
        </p:txBody>
      </p:sp>
    </p:spTree>
    <p:extLst>
      <p:ext uri="{BB962C8B-B14F-4D97-AF65-F5344CB8AC3E}">
        <p14:creationId xmlns:p14="http://schemas.microsoft.com/office/powerpoint/2010/main" val="2476426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Printing pastes with reactive dyes contain urea, whose role is to cause the swelling of cellulosic fibres, to increase the solubility of dyes, to facilitate the formation of condensation (in the steaming phase), which allows migration of the dye from the printing paste into the fibre, and reducing the sensitivity of the print to temperature variations. The presence of urea in wastewater from washing prints (along with its decomposition products, ammonia and ammonium ion) can be a cause of eutrophication, and causes additional energy consumption in the treatment stages for nitrification of nitrogen compounds. </a:t>
            </a: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Urea can be completely replaced or at least the amount used can be substantially reduced by moisture-controlled application </a:t>
            </a:r>
            <a:r>
              <a:rPr lang="ro-RO" sz="1200" kern="1200" dirty="0" smtClean="0">
                <a:solidFill>
                  <a:schemeClr val="tx1"/>
                </a:solidFill>
                <a:effectLst/>
                <a:latin typeface="+mn-lt"/>
                <a:ea typeface="+mn-ea"/>
                <a:cs typeface="+mn-cs"/>
              </a:rPr>
              <a:t>or </a:t>
            </a:r>
            <a:r>
              <a:rPr lang="ro-RO" sz="1200" kern="1200" dirty="0" err="1" smtClean="0">
                <a:solidFill>
                  <a:schemeClr val="tx1"/>
                </a:solidFill>
                <a:effectLst/>
                <a:latin typeface="+mn-lt"/>
                <a:ea typeface="+mn-ea"/>
                <a:cs typeface="+mn-cs"/>
              </a:rPr>
              <a:t>by</a:t>
            </a:r>
            <a:r>
              <a:rPr lang="ro-RO"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replac</a:t>
            </a:r>
            <a:r>
              <a:rPr lang="ro-RO" sz="1200" kern="1200" dirty="0" err="1" smtClean="0">
                <a:solidFill>
                  <a:schemeClr val="tx1"/>
                </a:solidFill>
                <a:effectLst/>
                <a:latin typeface="+mn-lt"/>
                <a:ea typeface="+mn-ea"/>
                <a:cs typeface="+mn-cs"/>
              </a:rPr>
              <a:t>ing</a:t>
            </a:r>
            <a:r>
              <a:rPr lang="en-GB" sz="1200" kern="1200" dirty="0" smtClean="0">
                <a:solidFill>
                  <a:schemeClr val="tx1"/>
                </a:solidFill>
                <a:effectLst/>
                <a:latin typeface="+mn-lt"/>
                <a:ea typeface="+mn-ea"/>
                <a:cs typeface="+mn-cs"/>
              </a:rPr>
              <a:t> it with </a:t>
            </a:r>
            <a:r>
              <a:rPr lang="en-GB" sz="1200" kern="1200" dirty="0" err="1" smtClean="0">
                <a:solidFill>
                  <a:schemeClr val="tx1"/>
                </a:solidFill>
                <a:effectLst/>
                <a:latin typeface="+mn-lt"/>
                <a:ea typeface="+mn-ea"/>
                <a:cs typeface="+mn-cs"/>
              </a:rPr>
              <a:t>triethylene</a:t>
            </a:r>
            <a:r>
              <a:rPr lang="en-GB" sz="1200" kern="1200" dirty="0" smtClean="0">
                <a:solidFill>
                  <a:schemeClr val="tx1"/>
                </a:solidFill>
                <a:effectLst/>
                <a:latin typeface="+mn-lt"/>
                <a:ea typeface="+mn-ea"/>
                <a:cs typeface="+mn-cs"/>
              </a:rPr>
              <a:t> glycol, a nitrogen-free compound with good characteristics for improving moisture absorption</a:t>
            </a:r>
            <a:r>
              <a:rPr lang="ro-RO"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applicable to the printing of natural silk</a:t>
            </a:r>
            <a:r>
              <a:rPr lang="ro-RO"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13</a:t>
            </a:fld>
            <a:endParaRPr lang="de-DE"/>
          </a:p>
        </p:txBody>
      </p:sp>
    </p:spTree>
    <p:extLst>
      <p:ext uri="{BB962C8B-B14F-4D97-AF65-F5344CB8AC3E}">
        <p14:creationId xmlns:p14="http://schemas.microsoft.com/office/powerpoint/2010/main" val="265993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Pigment printing paste are of the oil-in-water (O/W) emulsion type</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contain</a:t>
            </a:r>
            <a:r>
              <a:rPr lang="ro-RO" sz="1200" kern="1200" dirty="0" smtClean="0">
                <a:solidFill>
                  <a:schemeClr val="tx1"/>
                </a:solidFill>
                <a:effectLst/>
                <a:latin typeface="+mn-lt"/>
                <a:ea typeface="+mn-ea"/>
                <a:cs typeface="+mn-cs"/>
              </a:rPr>
              <a:t>s </a:t>
            </a:r>
            <a:r>
              <a:rPr lang="en-GB" sz="1200" kern="1200" dirty="0" smtClean="0">
                <a:solidFill>
                  <a:schemeClr val="tx1"/>
                </a:solidFill>
                <a:effectLst/>
                <a:latin typeface="+mn-lt"/>
                <a:ea typeface="+mn-ea"/>
                <a:cs typeface="+mn-cs"/>
              </a:rPr>
              <a:t>pigment and binder, </a:t>
            </a:r>
            <a:r>
              <a:rPr lang="ro-RO" sz="1200" kern="1200" dirty="0" err="1" smtClean="0">
                <a:solidFill>
                  <a:schemeClr val="tx1"/>
                </a:solidFill>
                <a:effectLst/>
                <a:latin typeface="+mn-lt"/>
                <a:ea typeface="+mn-ea"/>
                <a:cs typeface="+mn-cs"/>
              </a:rPr>
              <a:t>which</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form</a:t>
            </a:r>
            <a:r>
              <a:rPr lang="en-GB" sz="1200" kern="1200" dirty="0" smtClean="0">
                <a:solidFill>
                  <a:schemeClr val="tx1"/>
                </a:solidFill>
                <a:effectLst/>
                <a:latin typeface="+mn-lt"/>
                <a:ea typeface="+mn-ea"/>
                <a:cs typeface="+mn-cs"/>
              </a:rPr>
              <a:t> an adhesive film, which encloses the pigment, after application on the textile material and heat treatment. The oily component </a:t>
            </a:r>
            <a:r>
              <a:rPr lang="ro-RO" sz="1200" kern="1200" dirty="0" smtClean="0">
                <a:solidFill>
                  <a:schemeClr val="tx1"/>
                </a:solidFill>
                <a:effectLst/>
                <a:latin typeface="+mn-lt"/>
                <a:ea typeface="+mn-ea"/>
                <a:cs typeface="+mn-cs"/>
              </a:rPr>
              <a:t>in </a:t>
            </a:r>
            <a:r>
              <a:rPr lang="ro-RO" sz="1200" kern="1200" dirty="0" err="1" smtClean="0">
                <a:solidFill>
                  <a:schemeClr val="tx1"/>
                </a:solidFill>
                <a:effectLst/>
                <a:latin typeface="+mn-lt"/>
                <a:ea typeface="+mn-ea"/>
                <a:cs typeface="+mn-cs"/>
              </a:rPr>
              <a:t>this</a:t>
            </a:r>
            <a:r>
              <a:rPr lang="ro-RO" sz="1200" kern="1200" dirty="0" smtClean="0">
                <a:solidFill>
                  <a:schemeClr val="tx1"/>
                </a:solidFill>
                <a:effectLst/>
                <a:latin typeface="+mn-lt"/>
                <a:ea typeface="+mn-ea"/>
                <a:cs typeface="+mn-cs"/>
              </a:rPr>
              <a:t> paste </a:t>
            </a:r>
            <a:r>
              <a:rPr lang="en-GB" sz="1200" kern="1200" dirty="0" smtClean="0">
                <a:solidFill>
                  <a:schemeClr val="tx1"/>
                </a:solidFill>
                <a:effectLst/>
                <a:latin typeface="+mn-lt"/>
                <a:ea typeface="+mn-ea"/>
                <a:cs typeface="+mn-cs"/>
              </a:rPr>
              <a:t>is kerosene</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which</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causes difficulties related to its volatility and flammability. Advanced removal of kerosene during drying is mandatory to avoid accumulation</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that</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could lead to concentrations at which explosions can occur during the heat treatment phase.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Synthetic binders </a:t>
            </a:r>
            <a:r>
              <a:rPr lang="ro-RO" sz="1200" kern="1200" dirty="0" err="1" smtClean="0">
                <a:solidFill>
                  <a:schemeClr val="tx1"/>
                </a:solidFill>
                <a:effectLst/>
                <a:latin typeface="+mn-lt"/>
                <a:ea typeface="+mn-ea"/>
                <a:cs typeface="+mn-cs"/>
              </a:rPr>
              <a:t>such</a:t>
            </a:r>
            <a:r>
              <a:rPr lang="ro-RO" sz="1200" kern="1200" dirty="0" smtClean="0">
                <a:solidFill>
                  <a:schemeClr val="tx1"/>
                </a:solidFill>
                <a:effectLst/>
                <a:latin typeface="+mn-lt"/>
                <a:ea typeface="+mn-ea"/>
                <a:cs typeface="+mn-cs"/>
              </a:rPr>
              <a:t> as </a:t>
            </a:r>
            <a:r>
              <a:rPr lang="en-GB" sz="1200" kern="1200" dirty="0" smtClean="0">
                <a:solidFill>
                  <a:schemeClr val="tx1"/>
                </a:solidFill>
                <a:effectLst/>
                <a:latin typeface="+mn-lt"/>
                <a:ea typeface="+mn-ea"/>
                <a:cs typeface="+mn-cs"/>
              </a:rPr>
              <a:t>acrylic copolymers or polyethylene glycol</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can</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replace kerosene, </a:t>
            </a:r>
            <a:r>
              <a:rPr lang="ro-RO" sz="1200" kern="1200" dirty="0" smtClean="0">
                <a:solidFill>
                  <a:schemeClr val="tx1"/>
                </a:solidFill>
                <a:effectLst/>
                <a:latin typeface="+mn-lt"/>
                <a:ea typeface="+mn-ea"/>
                <a:cs typeface="+mn-cs"/>
              </a:rPr>
              <a:t>as </a:t>
            </a:r>
            <a:r>
              <a:rPr lang="en-US" sz="1200" kern="1200" noProof="0" dirty="0" smtClean="0">
                <a:solidFill>
                  <a:schemeClr val="tx1"/>
                </a:solidFill>
                <a:effectLst/>
                <a:latin typeface="+mn-lt"/>
                <a:ea typeface="+mn-ea"/>
                <a:cs typeface="+mn-cs"/>
              </a:rPr>
              <a:t>they</a:t>
            </a:r>
            <a:r>
              <a:rPr lang="ro-RO" sz="1200" kern="1200" dirty="0" smtClean="0">
                <a:solidFill>
                  <a:schemeClr val="tx1"/>
                </a:solidFill>
                <a:effectLst/>
                <a:latin typeface="+mn-lt"/>
                <a:ea typeface="+mn-ea"/>
                <a:cs typeface="+mn-cs"/>
              </a:rPr>
              <a:t> are </a:t>
            </a:r>
            <a:r>
              <a:rPr lang="en-GB" sz="1200" kern="1200" dirty="0" smtClean="0">
                <a:solidFill>
                  <a:schemeClr val="tx1"/>
                </a:solidFill>
                <a:effectLst/>
                <a:latin typeface="+mn-lt"/>
                <a:ea typeface="+mn-ea"/>
                <a:cs typeface="+mn-cs"/>
              </a:rPr>
              <a:t>capable of reproducing the special rheological characteristics of kerosene-based emulsions</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use of these synthetic thickeners reduces the amount of pollutants, with only a small percentage of synthetic polymer (approximately 2%) being required to thicken the paste in order to obtain the correct rheology for printing, compared to the required 70% kerosene in the method based on oil. In addition, the release of gaseous hydrocarbons in the drying and heat treatment phases is eliminated.</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Another source of emissions of organic compounds in pigment printing is the binder, responsible for the release of formaldehyde and alcohols (especially methanol). Binders with low formaldehyde content have now been developed, their use, combined with the application of an optimized printing process, leading to a reduction of more than five times the emissions of volatile organic substances.</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14</a:t>
            </a:fld>
            <a:endParaRPr lang="de-DE"/>
          </a:p>
        </p:txBody>
      </p:sp>
    </p:spTree>
    <p:extLst>
      <p:ext uri="{BB962C8B-B14F-4D97-AF65-F5344CB8AC3E}">
        <p14:creationId xmlns:p14="http://schemas.microsoft.com/office/powerpoint/2010/main" val="59052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Foam is a colloidal system consisting </a:t>
            </a:r>
            <a:r>
              <a:rPr lang="ro-RO" sz="1200" kern="1200" dirty="0" smtClean="0">
                <a:solidFill>
                  <a:schemeClr val="tx1"/>
                </a:solidFill>
                <a:effectLst/>
                <a:latin typeface="+mn-lt"/>
                <a:ea typeface="+mn-ea"/>
                <a:cs typeface="+mn-cs"/>
              </a:rPr>
              <a:t>in a </a:t>
            </a:r>
            <a:r>
              <a:rPr lang="en-US" sz="1200" kern="1200" dirty="0" smtClean="0">
                <a:solidFill>
                  <a:schemeClr val="tx1"/>
                </a:solidFill>
                <a:effectLst/>
                <a:latin typeface="+mn-lt"/>
                <a:ea typeface="+mn-ea"/>
                <a:cs typeface="+mn-cs"/>
              </a:rPr>
              <a:t>dispersion of gas in liquid</a:t>
            </a:r>
            <a:r>
              <a:rPr lang="ro-RO" sz="1200" kern="1200" dirty="0" smtClean="0">
                <a:solidFill>
                  <a:schemeClr val="tx1"/>
                </a:solidFill>
                <a:effectLst/>
                <a:latin typeface="+mn-lt"/>
                <a:ea typeface="+mn-ea"/>
                <a:cs typeface="+mn-cs"/>
              </a:rPr>
              <a:t> (Muthu, 2018)</a:t>
            </a:r>
            <a:r>
              <a:rPr lang="en-GB" sz="1200" kern="1200" dirty="0" smtClean="0">
                <a:solidFill>
                  <a:schemeClr val="tx1"/>
                </a:solidFill>
                <a:effectLst/>
                <a:latin typeface="+mn-lt"/>
                <a:ea typeface="+mn-ea"/>
                <a:cs typeface="+mn-cs"/>
              </a:rPr>
              <a:t>. Foam technology can be used </a:t>
            </a:r>
            <a:r>
              <a:rPr lang="en-US" sz="1200" kern="1200" dirty="0" smtClean="0">
                <a:solidFill>
                  <a:schemeClr val="tx1"/>
                </a:solidFill>
                <a:effectLst/>
                <a:latin typeface="+mn-lt"/>
                <a:ea typeface="+mn-ea"/>
                <a:cs typeface="+mn-cs"/>
              </a:rPr>
              <a:t>as a low</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add-on technology</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many fields of textile processing like pre-treatments, dyeing, printing or finishing.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Foam dyeing is an alternative to traditional dyeing methods and it is characterized by protecting the environment and generating savings in the supply chain. By using foam, air is used instead of water to transport dyes and auxiliaries on the textile.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foam treatment</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chemicals and/or dyes are formulated with a foaming agent in a concentrated dispersion, which is mechanically foamed</a:t>
            </a:r>
            <a:r>
              <a:rPr lang="ro-RO" sz="1200" kern="1200" dirty="0" smtClean="0">
                <a:solidFill>
                  <a:schemeClr val="tx1"/>
                </a:solidFill>
                <a:effectLst/>
                <a:latin typeface="+mn-lt"/>
                <a:ea typeface="+mn-ea"/>
                <a:cs typeface="+mn-cs"/>
              </a:rPr>
              <a:t>. The</a:t>
            </a:r>
            <a:r>
              <a:rPr lang="en-GB" sz="1200" kern="1200" dirty="0" smtClean="0">
                <a:solidFill>
                  <a:schemeClr val="tx1"/>
                </a:solidFill>
                <a:effectLst/>
                <a:latin typeface="+mn-lt"/>
                <a:ea typeface="+mn-ea"/>
                <a:cs typeface="+mn-cs"/>
              </a:rPr>
              <a:t> foam is applied </a:t>
            </a:r>
            <a:r>
              <a:rPr lang="ro-RO" sz="1200" kern="1200" dirty="0" smtClean="0">
                <a:solidFill>
                  <a:schemeClr val="tx1"/>
                </a:solidFill>
                <a:effectLst/>
                <a:latin typeface="+mn-lt"/>
                <a:ea typeface="+mn-ea"/>
                <a:cs typeface="+mn-cs"/>
              </a:rPr>
              <a:t>on </a:t>
            </a:r>
            <a:r>
              <a:rPr lang="en-GB" sz="1200" kern="1200" dirty="0" smtClean="0">
                <a:solidFill>
                  <a:schemeClr val="tx1"/>
                </a:solidFill>
                <a:effectLst/>
                <a:latin typeface="+mn-lt"/>
                <a:ea typeface="+mn-ea"/>
                <a:cs typeface="+mn-cs"/>
              </a:rPr>
              <a:t>the fabric</a:t>
            </a:r>
            <a:r>
              <a:rPr lang="ro-RO"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and afterwards the foam </a:t>
            </a:r>
            <a:r>
              <a:rPr lang="en-GB" sz="1200" kern="1200" dirty="0" smtClean="0">
                <a:solidFill>
                  <a:schemeClr val="tx1"/>
                </a:solidFill>
                <a:effectLst/>
                <a:latin typeface="+mn-lt"/>
                <a:ea typeface="+mn-ea"/>
                <a:cs typeface="+mn-cs"/>
              </a:rPr>
              <a:t>collapse</a:t>
            </a:r>
            <a:r>
              <a:rPr lang="ro-RO"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when</a:t>
            </a:r>
            <a:r>
              <a:rPr lang="ro-RO"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the</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fabric is passed through squeeze rolls</a:t>
            </a:r>
            <a:r>
              <a:rPr lang="ro-RO" sz="1200" kern="1200" baseline="0" dirty="0" smtClean="0">
                <a:solidFill>
                  <a:schemeClr val="tx1"/>
                </a:solidFill>
                <a:effectLst/>
                <a:latin typeface="+mn-lt"/>
                <a:ea typeface="+mn-ea"/>
                <a:cs typeface="+mn-cs"/>
              </a:rPr>
              <a:t> (</a:t>
            </a:r>
            <a:r>
              <a:rPr lang="ro-RO" sz="1200" kern="1200" baseline="0" dirty="0" err="1" smtClean="0">
                <a:solidFill>
                  <a:schemeClr val="tx1"/>
                </a:solidFill>
                <a:effectLst/>
                <a:latin typeface="+mn-lt"/>
                <a:ea typeface="+mn-ea"/>
                <a:cs typeface="+mn-cs"/>
              </a:rPr>
              <a:t>Yu</a:t>
            </a:r>
            <a:r>
              <a:rPr lang="ro-RO" sz="1200" kern="1200" baseline="0" dirty="0" smtClean="0">
                <a:solidFill>
                  <a:schemeClr val="tx1"/>
                </a:solidFill>
                <a:effectLst/>
                <a:latin typeface="+mn-lt"/>
                <a:ea typeface="+mn-ea"/>
                <a:cs typeface="+mn-cs"/>
              </a:rPr>
              <a:t> et al., 2014)</a:t>
            </a:r>
            <a:r>
              <a:rPr lang="en-GB"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15</a:t>
            </a:fld>
            <a:endParaRPr lang="de-DE"/>
          </a:p>
        </p:txBody>
      </p:sp>
    </p:spTree>
    <p:extLst>
      <p:ext uri="{BB962C8B-B14F-4D97-AF65-F5344CB8AC3E}">
        <p14:creationId xmlns:p14="http://schemas.microsoft.com/office/powerpoint/2010/main" val="3513926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16</a:t>
            </a:fld>
            <a:endParaRPr lang="de-DE"/>
          </a:p>
        </p:txBody>
      </p:sp>
    </p:spTree>
    <p:extLst>
      <p:ext uri="{BB962C8B-B14F-4D97-AF65-F5344CB8AC3E}">
        <p14:creationId xmlns:p14="http://schemas.microsoft.com/office/powerpoint/2010/main" val="3462474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17</a:t>
            </a:fld>
            <a:endParaRPr lang="de-DE"/>
          </a:p>
        </p:txBody>
      </p:sp>
    </p:spTree>
    <p:extLst>
      <p:ext uri="{BB962C8B-B14F-4D97-AF65-F5344CB8AC3E}">
        <p14:creationId xmlns:p14="http://schemas.microsoft.com/office/powerpoint/2010/main" val="2943399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Pad-Batch</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Dyeing is one of </a:t>
            </a:r>
            <a:r>
              <a:rPr lang="en-GB" sz="1200" kern="1200" noProof="0" dirty="0" smtClean="0">
                <a:solidFill>
                  <a:schemeClr val="tx1"/>
                </a:solidFill>
                <a:effectLst/>
                <a:latin typeface="+mn-lt"/>
                <a:ea typeface="+mn-ea"/>
                <a:cs typeface="+mn-cs"/>
              </a:rPr>
              <a:t>most</a:t>
            </a:r>
            <a:r>
              <a:rPr lang="ro-RO"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used</a:t>
            </a:r>
            <a:r>
              <a:rPr lang="en-US" sz="1200" kern="1200" dirty="0" smtClean="0">
                <a:solidFill>
                  <a:schemeClr val="tx1"/>
                </a:solidFill>
                <a:effectLst/>
                <a:latin typeface="+mn-lt"/>
                <a:ea typeface="+mn-ea"/>
                <a:cs typeface="+mn-cs"/>
              </a:rPr>
              <a:t> the semi-continuous</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dyeing</a:t>
            </a:r>
            <a:r>
              <a:rPr lang="en-US" sz="1200" kern="1200" dirty="0" smtClean="0">
                <a:solidFill>
                  <a:schemeClr val="tx1"/>
                </a:solidFill>
                <a:effectLst/>
                <a:latin typeface="+mn-lt"/>
                <a:ea typeface="+mn-ea"/>
                <a:cs typeface="+mn-cs"/>
              </a:rPr>
              <a:t> process</a:t>
            </a:r>
            <a:r>
              <a:rPr lang="ro-RO" sz="1200" kern="1200" dirty="0" err="1" smtClean="0">
                <a:solidFill>
                  <a:schemeClr val="tx1"/>
                </a:solidFill>
                <a:effectLst/>
                <a:latin typeface="+mn-lt"/>
                <a:ea typeface="+mn-ea"/>
                <a:cs typeface="+mn-cs"/>
              </a:rPr>
              <a:t>es</a:t>
            </a:r>
            <a:r>
              <a:rPr lang="ro-RO" sz="1200" kern="1200" dirty="0" smtClean="0">
                <a:solidFill>
                  <a:schemeClr val="tx1"/>
                </a:solidFill>
                <a:effectLst/>
                <a:latin typeface="+mn-lt"/>
                <a:ea typeface="+mn-ea"/>
                <a:cs typeface="+mn-cs"/>
              </a:rPr>
              <a:t> (Muthu, 2018). </a:t>
            </a:r>
            <a:r>
              <a:rPr lang="en-GB" sz="1200" kern="1200" dirty="0" smtClean="0">
                <a:solidFill>
                  <a:schemeClr val="tx1"/>
                </a:solidFill>
                <a:effectLst/>
                <a:latin typeface="+mn-lt"/>
                <a:ea typeface="+mn-ea"/>
                <a:cs typeface="+mn-cs"/>
              </a:rPr>
              <a:t>The Pad-batch dyeing procedure is simple, involving three phases:</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padding the material with the solution containing the dye and (possibly) the electrolyte;</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rolling of the impregnated material and cold storage for a period of 2 - 24 hours, depending on the reactivity of the dye and the used </a:t>
            </a:r>
            <a:r>
              <a:rPr lang="en-GB" sz="1200" kern="1200" dirty="0" err="1" smtClean="0">
                <a:solidFill>
                  <a:schemeClr val="tx1"/>
                </a:solidFill>
                <a:effectLst/>
                <a:latin typeface="+mn-lt"/>
                <a:ea typeface="+mn-ea"/>
                <a:cs typeface="+mn-cs"/>
              </a:rPr>
              <a:t>pH.</a:t>
            </a:r>
            <a:r>
              <a:rPr lang="en-GB" sz="1200" kern="1200" dirty="0" smtClean="0">
                <a:solidFill>
                  <a:schemeClr val="tx1"/>
                </a:solidFill>
                <a:effectLst/>
                <a:latin typeface="+mn-lt"/>
                <a:ea typeface="+mn-ea"/>
                <a:cs typeface="+mn-cs"/>
              </a:rPr>
              <a:t> It is usually practiced to wrap the roll with plastic foil to prevent the dyeing solution from evaporating on the exposed surface. Depending on the size of the roller and the degree of squeezing, it may be necessary to rotate the roller during storage to avoid dye accumulation at the bottom of the beam.</a:t>
            </a:r>
            <a:endParaRPr lang="en-US"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final washing.</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Usually dye/alkali mixing and metering equipment is needed. Pad Batch offers the most economical and convenient method of dyeing cotton with reactive dyes</a:t>
            </a:r>
            <a:r>
              <a:rPr lang="ro-RO"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18</a:t>
            </a:fld>
            <a:endParaRPr lang="de-DE"/>
          </a:p>
        </p:txBody>
      </p:sp>
    </p:spTree>
    <p:extLst>
      <p:ext uri="{BB962C8B-B14F-4D97-AF65-F5344CB8AC3E}">
        <p14:creationId xmlns:p14="http://schemas.microsoft.com/office/powerpoint/2010/main" val="1981875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This method is much more environmentally friendly than the exhaustion dyeing variant</a:t>
            </a:r>
            <a:r>
              <a:rPr lang="ro-RO" sz="1200" kern="1200" dirty="0" smtClean="0">
                <a:solidFill>
                  <a:schemeClr val="tx1"/>
                </a:solidFill>
                <a:effectLst/>
                <a:latin typeface="+mn-lt"/>
                <a:ea typeface="+mn-ea"/>
                <a:cs typeface="+mn-cs"/>
              </a:rPr>
              <a:t> (Muthu &amp; </a:t>
            </a:r>
            <a:r>
              <a:rPr lang="ro-RO" sz="1200" kern="1200" dirty="0" err="1" smtClean="0">
                <a:solidFill>
                  <a:schemeClr val="tx1"/>
                </a:solidFill>
                <a:effectLst/>
                <a:latin typeface="+mn-lt"/>
                <a:ea typeface="+mn-ea"/>
                <a:cs typeface="+mn-cs"/>
              </a:rPr>
              <a:t>Gardetti</a:t>
            </a:r>
            <a:r>
              <a:rPr lang="ro-RO" sz="1200" kern="1200" dirty="0" smtClean="0">
                <a:solidFill>
                  <a:schemeClr val="tx1"/>
                </a:solidFill>
                <a:effectLst/>
                <a:latin typeface="+mn-lt"/>
                <a:ea typeface="+mn-ea"/>
                <a:cs typeface="+mn-cs"/>
              </a:rPr>
              <a:t>, 2020)</a:t>
            </a:r>
            <a:r>
              <a:rPr lang="en-GB" sz="1200" kern="1200" dirty="0" smtClean="0">
                <a:solidFill>
                  <a:schemeClr val="tx1"/>
                </a:solidFill>
                <a:effectLst/>
                <a:latin typeface="+mn-lt"/>
                <a:ea typeface="+mn-ea"/>
                <a:cs typeface="+mn-cs"/>
              </a:rPr>
              <a:t>, reducing the salt content of the effluent (the electrolyte can even be completely removed), the amount of dye in the effluent (as a result of the high degree of fixation), water and energy consumption, and producing substantially reduced effluent volumes. Reproducibility is high, and there are no nuance changes even in the case of large batches. The fabric often has a better touch and a better surface appearance because it is not continuously circulated in a dyeing machine. The relatively low speed of the fixing process leads to a good penetration of the dye into the fibres. In addition, the necessary equipment is simple, cheap and flexible.</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19</a:t>
            </a:fld>
            <a:endParaRPr lang="de-DE"/>
          </a:p>
        </p:txBody>
      </p:sp>
    </p:spTree>
    <p:extLst>
      <p:ext uri="{BB962C8B-B14F-4D97-AF65-F5344CB8AC3E}">
        <p14:creationId xmlns:p14="http://schemas.microsoft.com/office/powerpoint/2010/main" val="37884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a:t>
            </a:fld>
            <a:endParaRPr lang="de-DE"/>
          </a:p>
        </p:txBody>
      </p:sp>
    </p:spTree>
    <p:extLst>
      <p:ext uri="{BB962C8B-B14F-4D97-AF65-F5344CB8AC3E}">
        <p14:creationId xmlns:p14="http://schemas.microsoft.com/office/powerpoint/2010/main" val="2714796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smtClean="0">
                <a:solidFill>
                  <a:schemeClr val="tx1"/>
                </a:solidFill>
                <a:effectLst/>
                <a:latin typeface="+mn-lt"/>
                <a:ea typeface="+mn-ea"/>
                <a:cs typeface="+mn-cs"/>
              </a:rPr>
              <a:t>E</a:t>
            </a:r>
            <a:r>
              <a:rPr lang="en-GB" sz="1200" kern="1200" dirty="0" err="1" smtClean="0">
                <a:solidFill>
                  <a:schemeClr val="tx1"/>
                </a:solidFill>
                <a:effectLst/>
                <a:latin typeface="+mn-lt"/>
                <a:ea typeface="+mn-ea"/>
                <a:cs typeface="+mn-cs"/>
              </a:rPr>
              <a:t>xhaust</a:t>
            </a:r>
            <a:r>
              <a:rPr lang="en-GB" sz="1200" kern="1200" dirty="0" smtClean="0">
                <a:solidFill>
                  <a:schemeClr val="tx1"/>
                </a:solidFill>
                <a:effectLst/>
                <a:latin typeface="+mn-lt"/>
                <a:ea typeface="+mn-ea"/>
                <a:cs typeface="+mn-cs"/>
              </a:rPr>
              <a:t> dyeing of cellulosic materials with reactive dyes is </a:t>
            </a:r>
            <a:r>
              <a:rPr lang="en-US" sz="1200" kern="1200" noProof="0" dirty="0" smtClean="0">
                <a:solidFill>
                  <a:schemeClr val="tx1"/>
                </a:solidFill>
                <a:effectLst/>
                <a:latin typeface="+mn-lt"/>
                <a:ea typeface="+mn-ea"/>
                <a:cs typeface="+mn-cs"/>
              </a:rPr>
              <a:t>characterized</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by</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high consumption of electrolyte</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Usually 50-60 g / l electrolyte is used, but it can reach up to 100 g / l in the case of dark shades. </a:t>
            </a:r>
            <a:r>
              <a:rPr lang="ro-RO" sz="1200" kern="1200" dirty="0" err="1" smtClean="0">
                <a:solidFill>
                  <a:schemeClr val="tx1"/>
                </a:solidFill>
                <a:effectLst/>
                <a:latin typeface="+mn-lt"/>
                <a:ea typeface="+mn-ea"/>
                <a:cs typeface="+mn-cs"/>
              </a:rPr>
              <a:t>This</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entire</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electrolyte is found at the end of the dyeing process in the wastewater.</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large amount of electrolyte (sodium chloride or sodium </a:t>
            </a:r>
            <a:r>
              <a:rPr lang="en-US" sz="1200" kern="1200" dirty="0" err="1" smtClean="0">
                <a:solidFill>
                  <a:schemeClr val="tx1"/>
                </a:solidFill>
                <a:effectLst/>
                <a:latin typeface="+mn-lt"/>
                <a:ea typeface="+mn-ea"/>
                <a:cs typeface="+mn-cs"/>
              </a:rPr>
              <a:t>su</a:t>
            </a:r>
            <a:r>
              <a:rPr lang="ro-RO" sz="1200" kern="1200" dirty="0" err="1" smtClean="0">
                <a:solidFill>
                  <a:schemeClr val="tx1"/>
                </a:solidFill>
                <a:effectLst/>
                <a:latin typeface="+mn-lt"/>
                <a:ea typeface="+mn-ea"/>
                <a:cs typeface="+mn-cs"/>
              </a:rPr>
              <a:t>lpha</a:t>
            </a:r>
            <a:r>
              <a:rPr lang="en-US" sz="1200" kern="1200" dirty="0" err="1" smtClean="0">
                <a:solidFill>
                  <a:schemeClr val="tx1"/>
                </a:solidFill>
                <a:effectLst/>
                <a:latin typeface="+mn-lt"/>
                <a:ea typeface="+mn-ea"/>
                <a:cs typeface="+mn-cs"/>
              </a:rPr>
              <a:t>te</a:t>
            </a:r>
            <a:r>
              <a:rPr lang="en-US" sz="1200" kern="1200" dirty="0" smtClean="0">
                <a:solidFill>
                  <a:schemeClr val="tx1"/>
                </a:solidFill>
                <a:effectLst/>
                <a:latin typeface="+mn-lt"/>
                <a:ea typeface="+mn-ea"/>
                <a:cs typeface="+mn-cs"/>
              </a:rPr>
              <a:t>) used in </a:t>
            </a:r>
            <a:r>
              <a:rPr lang="ro-RO" sz="1200" kern="1200" dirty="0" err="1" smtClean="0">
                <a:solidFill>
                  <a:schemeClr val="tx1"/>
                </a:solidFill>
                <a:effectLst/>
                <a:latin typeface="+mn-lt"/>
                <a:ea typeface="+mn-ea"/>
                <a:cs typeface="+mn-cs"/>
              </a:rPr>
              <a:t>dyeing</a:t>
            </a:r>
            <a:r>
              <a:rPr lang="en-US" sz="1200" kern="1200" dirty="0" smtClean="0">
                <a:solidFill>
                  <a:schemeClr val="tx1"/>
                </a:solidFill>
                <a:effectLst/>
                <a:latin typeface="+mn-lt"/>
                <a:ea typeface="+mn-ea"/>
                <a:cs typeface="+mn-cs"/>
              </a:rPr>
              <a:t> results in a very high TDS of effluent, which cannot be reduced by conventional effluent treatment methods and expensive processes such as reverse osmosis and ultrafiltration are required</a:t>
            </a:r>
            <a:r>
              <a:rPr lang="ro-RO" sz="1200" kern="1200" dirty="0" smtClean="0">
                <a:solidFill>
                  <a:schemeClr val="tx1"/>
                </a:solidFill>
                <a:effectLst/>
                <a:latin typeface="+mn-lt"/>
                <a:ea typeface="+mn-ea"/>
                <a:cs typeface="+mn-cs"/>
              </a:rPr>
              <a:t> (Muthu, 2017)</a:t>
            </a:r>
            <a:r>
              <a:rPr lang="en-US" sz="1200" kern="1200" dirty="0" smtClean="0">
                <a:solidFill>
                  <a:schemeClr val="tx1"/>
                </a:solidFill>
                <a:effectLst/>
                <a:latin typeface="+mn-lt"/>
                <a:ea typeface="+mn-ea"/>
                <a:cs typeface="+mn-cs"/>
              </a:rPr>
              <a:t>.</a:t>
            </a:r>
          </a:p>
          <a:p>
            <a:r>
              <a:rPr lang="ro-RO" sz="1200" kern="1200" dirty="0" smtClean="0">
                <a:solidFill>
                  <a:schemeClr val="tx1"/>
                </a:solidFill>
                <a:effectLst/>
                <a:latin typeface="+mn-lt"/>
                <a:ea typeface="+mn-ea"/>
                <a:cs typeface="+mn-cs"/>
              </a:rPr>
              <a:t>T</a:t>
            </a:r>
            <a:r>
              <a:rPr lang="en-GB" sz="1200" kern="1200" dirty="0" smtClean="0">
                <a:solidFill>
                  <a:schemeClr val="tx1"/>
                </a:solidFill>
                <a:effectLst/>
                <a:latin typeface="+mn-lt"/>
                <a:ea typeface="+mn-ea"/>
                <a:cs typeface="+mn-cs"/>
              </a:rPr>
              <a:t>o limit the </a:t>
            </a:r>
            <a:r>
              <a:rPr lang="ro-RO" sz="1200" kern="1200" dirty="0" smtClean="0">
                <a:solidFill>
                  <a:schemeClr val="tx1"/>
                </a:solidFill>
                <a:effectLst/>
                <a:latin typeface="+mn-lt"/>
                <a:ea typeface="+mn-ea"/>
                <a:cs typeface="+mn-cs"/>
              </a:rPr>
              <a:t>salt </a:t>
            </a:r>
            <a:r>
              <a:rPr lang="en-GB" sz="1200" kern="1200" dirty="0" smtClean="0">
                <a:solidFill>
                  <a:schemeClr val="tx1"/>
                </a:solidFill>
                <a:effectLst/>
                <a:latin typeface="+mn-lt"/>
                <a:ea typeface="+mn-ea"/>
                <a:cs typeface="+mn-cs"/>
              </a:rPr>
              <a:t>consumption, it is possible to optimise</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dyeing technology - the use of equipment working on the reduced liquor ratio, in which conditions the </a:t>
            </a:r>
            <a:r>
              <a:rPr lang="en-GB" sz="1200" kern="1200" dirty="0" err="1" smtClean="0">
                <a:solidFill>
                  <a:schemeClr val="tx1"/>
                </a:solidFill>
                <a:effectLst/>
                <a:latin typeface="+mn-lt"/>
                <a:ea typeface="+mn-ea"/>
                <a:cs typeface="+mn-cs"/>
              </a:rPr>
              <a:t>substantivity</a:t>
            </a:r>
            <a:r>
              <a:rPr lang="en-GB" sz="1200" kern="1200" dirty="0" smtClean="0">
                <a:solidFill>
                  <a:schemeClr val="tx1"/>
                </a:solidFill>
                <a:effectLst/>
                <a:latin typeface="+mn-lt"/>
                <a:ea typeface="+mn-ea"/>
                <a:cs typeface="+mn-cs"/>
              </a:rPr>
              <a:t> of the dyes increases -, or by using reactive dyes with increased </a:t>
            </a:r>
            <a:r>
              <a:rPr lang="en-GB" sz="1200" kern="1200" dirty="0" err="1" smtClean="0">
                <a:solidFill>
                  <a:schemeClr val="tx1"/>
                </a:solidFill>
                <a:effectLst/>
                <a:latin typeface="+mn-lt"/>
                <a:ea typeface="+mn-ea"/>
                <a:cs typeface="+mn-cs"/>
              </a:rPr>
              <a:t>substantivity</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which</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require only about two-thirds of the amount of salt required by traditional reactive dyes. This category includes dyes like </a:t>
            </a:r>
            <a:r>
              <a:rPr lang="en-GB" sz="1200" kern="1200" dirty="0" err="1" smtClean="0">
                <a:solidFill>
                  <a:schemeClr val="tx1"/>
                </a:solidFill>
                <a:effectLst/>
                <a:latin typeface="+mn-lt"/>
                <a:ea typeface="+mn-ea"/>
                <a:cs typeface="+mn-cs"/>
              </a:rPr>
              <a:t>Cibacron</a:t>
            </a:r>
            <a:r>
              <a:rPr lang="en-GB" sz="1200" kern="1200" dirty="0" smtClean="0">
                <a:solidFill>
                  <a:schemeClr val="tx1"/>
                </a:solidFill>
                <a:effectLst/>
                <a:latin typeface="+mn-lt"/>
                <a:ea typeface="+mn-ea"/>
                <a:cs typeface="+mn-cs"/>
              </a:rPr>
              <a:t> LS (Ciba), </a:t>
            </a:r>
            <a:r>
              <a:rPr lang="en-GB" sz="1200" kern="1200" dirty="0" err="1" smtClean="0">
                <a:solidFill>
                  <a:schemeClr val="tx1"/>
                </a:solidFill>
                <a:effectLst/>
                <a:latin typeface="+mn-lt"/>
                <a:ea typeface="+mn-ea"/>
                <a:cs typeface="+mn-cs"/>
              </a:rPr>
              <a:t>Levafix</a:t>
            </a:r>
            <a:r>
              <a:rPr lang="en-GB" sz="1200" kern="1200" dirty="0" smtClean="0">
                <a:solidFill>
                  <a:schemeClr val="tx1"/>
                </a:solidFill>
                <a:effectLst/>
                <a:latin typeface="+mn-lt"/>
                <a:ea typeface="+mn-ea"/>
                <a:cs typeface="+mn-cs"/>
              </a:rPr>
              <a:t> OS (</a:t>
            </a:r>
            <a:r>
              <a:rPr lang="en-GB" sz="1200" kern="1200" dirty="0" err="1" smtClean="0">
                <a:solidFill>
                  <a:schemeClr val="tx1"/>
                </a:solidFill>
                <a:effectLst/>
                <a:latin typeface="+mn-lt"/>
                <a:ea typeface="+mn-ea"/>
                <a:cs typeface="+mn-cs"/>
              </a:rPr>
              <a:t>Dystar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Procion</a:t>
            </a:r>
            <a:r>
              <a:rPr lang="en-GB" sz="1200" kern="1200" dirty="0" smtClean="0">
                <a:solidFill>
                  <a:schemeClr val="tx1"/>
                </a:solidFill>
                <a:effectLst/>
                <a:latin typeface="+mn-lt"/>
                <a:ea typeface="+mn-ea"/>
                <a:cs typeface="+mn-cs"/>
              </a:rPr>
              <a:t> XL + (</a:t>
            </a:r>
            <a:r>
              <a:rPr lang="en-GB" sz="1200" kern="1200" dirty="0" err="1" smtClean="0">
                <a:solidFill>
                  <a:schemeClr val="tx1"/>
                </a:solidFill>
                <a:effectLst/>
                <a:latin typeface="+mn-lt"/>
                <a:ea typeface="+mn-ea"/>
                <a:cs typeface="+mn-cs"/>
              </a:rPr>
              <a:t>Dystar</a:t>
            </a:r>
            <a:r>
              <a:rPr lang="en-GB" sz="1200" kern="1200" dirty="0" smtClean="0">
                <a:solidFill>
                  <a:schemeClr val="tx1"/>
                </a:solidFill>
                <a:effectLst/>
                <a:latin typeface="+mn-lt"/>
                <a:ea typeface="+mn-ea"/>
                <a:cs typeface="+mn-cs"/>
              </a:rPr>
              <a:t>) or </a:t>
            </a:r>
            <a:r>
              <a:rPr lang="en-GB" sz="1200" kern="1200" dirty="0" err="1" smtClean="0">
                <a:solidFill>
                  <a:schemeClr val="tx1"/>
                </a:solidFill>
                <a:effectLst/>
                <a:latin typeface="+mn-lt"/>
                <a:ea typeface="+mn-ea"/>
                <a:cs typeface="+mn-cs"/>
              </a:rPr>
              <a:t>Sumifix</a:t>
            </a:r>
            <a:r>
              <a:rPr lang="en-GB" sz="1200" kern="1200" dirty="0" smtClean="0">
                <a:solidFill>
                  <a:schemeClr val="tx1"/>
                </a:solidFill>
                <a:effectLst/>
                <a:latin typeface="+mn-lt"/>
                <a:ea typeface="+mn-ea"/>
                <a:cs typeface="+mn-cs"/>
              </a:rPr>
              <a:t> HF (Sumitomo). These are multifunctional dyes, characterized by high affinity for cellulose.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Reducing the need for salt improves the operation of wastewater treatment units and reduces the time of handling and dissolving salt, so the duration of the whole process is reduced. The fact that smaller amounts of salt are required facilitates the possible automation of the process of preparation and dosing of the required electrolyte.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should be borne in mind that an energetic rinse is required under these conditions to remove the hydrolysed dye, because highly substantive reactive dyes have a more pronounced tendency to be retained by the cellulosic fibre than in the case of medium substantive reactive dyes.</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20</a:t>
            </a:fld>
            <a:endParaRPr lang="de-DE"/>
          </a:p>
        </p:txBody>
      </p:sp>
    </p:spTree>
    <p:extLst>
      <p:ext uri="{BB962C8B-B14F-4D97-AF65-F5344CB8AC3E}">
        <p14:creationId xmlns:p14="http://schemas.microsoft.com/office/powerpoint/2010/main" val="2788125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concept of Right-First-Time (RFT), which was introduced in 1970, assumes that with each painting the desired shade is reached for the first time, without the need for re-dyeing.</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In t</a:t>
            </a:r>
            <a:r>
              <a:rPr lang="en-GB" sz="1200" kern="1200" dirty="0" smtClean="0">
                <a:solidFill>
                  <a:schemeClr val="tx1"/>
                </a:solidFill>
                <a:effectLst/>
                <a:latin typeface="+mn-lt"/>
                <a:ea typeface="+mn-ea"/>
                <a:cs typeface="+mn-cs"/>
              </a:rPr>
              <a:t>he Right First Time method</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target shade </a:t>
            </a:r>
            <a:r>
              <a:rPr lang="ro-RO" sz="1200" kern="1200" dirty="0" err="1" smtClean="0">
                <a:solidFill>
                  <a:schemeClr val="tx1"/>
                </a:solidFill>
                <a:effectLst/>
                <a:latin typeface="+mn-lt"/>
                <a:ea typeface="+mn-ea"/>
                <a:cs typeface="+mn-cs"/>
              </a:rPr>
              <a:t>is</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reached</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at the first dyeing.</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essential factors to obtain a RFT dyeing include the standardization of dyes, their compatibility and the compatibility with the auxiliaries, the detection of dyeing problems as early as possible in the dyeing process, the reduction or elimination of textile waste and the optimization of dyeing and quantification of final product quality.</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order to be able to intervene as quickly as possible when problems occur, monitoring systems are used, which allow the dyer to observe the concentration of each dye in the dyeing bath while simultaneously measuring the temperature, pH and conductivity of the dyeing bath.</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21</a:t>
            </a:fld>
            <a:endParaRPr lang="de-DE"/>
          </a:p>
        </p:txBody>
      </p:sp>
    </p:spTree>
    <p:extLst>
      <p:ext uri="{BB962C8B-B14F-4D97-AF65-F5344CB8AC3E}">
        <p14:creationId xmlns:p14="http://schemas.microsoft.com/office/powerpoint/2010/main" val="2099129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process involves the addition of alkalis after the cellulosic component has been dyed with reactive dye, followed by the addition of acetic acid in the step of dyeing the polyester with disperse dyes. The use of this dyeing method allows obtaining colour fastness similar to those obtained by the traditional process.</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22</a:t>
            </a:fld>
            <a:endParaRPr lang="de-DE"/>
          </a:p>
        </p:txBody>
      </p:sp>
    </p:spTree>
    <p:extLst>
      <p:ext uri="{BB962C8B-B14F-4D97-AF65-F5344CB8AC3E}">
        <p14:creationId xmlns:p14="http://schemas.microsoft.com/office/powerpoint/2010/main" val="1722744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use of enzyme preparation treatments increases the penetration of dye into the fabric compared to conventional dyeing techniques. Pre-treatment with proteases increases the </a:t>
            </a:r>
            <a:r>
              <a:rPr lang="en-US" sz="1200" kern="1200" dirty="0" err="1" smtClean="0">
                <a:solidFill>
                  <a:schemeClr val="tx1"/>
                </a:solidFill>
                <a:effectLst/>
                <a:latin typeface="+mn-lt"/>
                <a:ea typeface="+mn-ea"/>
                <a:cs typeface="+mn-cs"/>
              </a:rPr>
              <a:t>colo</a:t>
            </a:r>
            <a:r>
              <a:rPr lang="ro-RO" sz="1200" kern="1200" dirty="0" smtClean="0">
                <a:solidFill>
                  <a:schemeClr val="tx1"/>
                </a:solidFill>
                <a:effectLst/>
                <a:latin typeface="+mn-lt"/>
                <a:ea typeface="+mn-ea"/>
                <a:cs typeface="+mn-cs"/>
              </a:rPr>
              <a:t>u</a:t>
            </a:r>
            <a:r>
              <a:rPr lang="en-US" sz="1200" kern="1200" dirty="0" smtClean="0">
                <a:solidFill>
                  <a:schemeClr val="tx1"/>
                </a:solidFill>
                <a:effectLst/>
                <a:latin typeface="+mn-lt"/>
                <a:ea typeface="+mn-ea"/>
                <a:cs typeface="+mn-cs"/>
              </a:rPr>
              <a:t>r</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strength, without affecting the </a:t>
            </a:r>
            <a:r>
              <a:rPr lang="ro-RO" sz="1200" kern="1200" dirty="0" err="1" smtClean="0">
                <a:solidFill>
                  <a:schemeClr val="tx1"/>
                </a:solidFill>
                <a:effectLst/>
                <a:latin typeface="+mn-lt"/>
                <a:ea typeface="+mn-ea"/>
                <a:cs typeface="+mn-cs"/>
              </a:rPr>
              <a:t>colour</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fastness</a:t>
            </a:r>
            <a:r>
              <a:rPr lang="ro-RO" sz="1200" kern="1200" baseline="0" dirty="0" smtClean="0">
                <a:solidFill>
                  <a:schemeClr val="tx1"/>
                </a:solidFill>
                <a:effectLst/>
                <a:latin typeface="+mn-lt"/>
                <a:ea typeface="+mn-ea"/>
                <a:cs typeface="+mn-cs"/>
              </a:rPr>
              <a:t> (Muthu &amp; </a:t>
            </a:r>
            <a:r>
              <a:rPr lang="ro-RO" sz="1200" kern="1200" baseline="0" dirty="0" err="1" smtClean="0">
                <a:solidFill>
                  <a:schemeClr val="tx1"/>
                </a:solidFill>
                <a:effectLst/>
                <a:latin typeface="+mn-lt"/>
                <a:ea typeface="+mn-ea"/>
                <a:cs typeface="+mn-cs"/>
              </a:rPr>
              <a:t>Gardetti</a:t>
            </a:r>
            <a:r>
              <a:rPr lang="ro-RO" sz="1200" kern="1200" baseline="0" dirty="0" smtClean="0">
                <a:solidFill>
                  <a:schemeClr val="tx1"/>
                </a:solidFill>
                <a:effectLst/>
                <a:latin typeface="+mn-lt"/>
                <a:ea typeface="+mn-ea"/>
                <a:cs typeface="+mn-cs"/>
              </a:rPr>
              <a:t>, 2020)</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23</a:t>
            </a:fld>
            <a:endParaRPr lang="de-DE"/>
          </a:p>
        </p:txBody>
      </p:sp>
    </p:spTree>
    <p:extLst>
      <p:ext uri="{BB962C8B-B14F-4D97-AF65-F5344CB8AC3E}">
        <p14:creationId xmlns:p14="http://schemas.microsoft.com/office/powerpoint/2010/main" val="353599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Ultrasound can be defined as a sound with a frequency of 20 kHz – 500 MH</a:t>
            </a:r>
            <a:r>
              <a:rPr lang="ro-RO" sz="1200" kern="1200" dirty="0" smtClean="0">
                <a:solidFill>
                  <a:schemeClr val="tx1"/>
                </a:solidFill>
                <a:effectLst/>
                <a:latin typeface="+mn-lt"/>
                <a:ea typeface="+mn-ea"/>
                <a:cs typeface="+mn-cs"/>
              </a:rPr>
              <a:t>z (Muthu, 2017), p</a:t>
            </a:r>
            <a:r>
              <a:rPr lang="en-US" sz="1200" kern="1200" dirty="0" err="1" smtClean="0">
                <a:solidFill>
                  <a:schemeClr val="tx1"/>
                </a:solidFill>
                <a:effectLst/>
                <a:latin typeface="+mn-lt"/>
                <a:ea typeface="+mn-ea"/>
                <a:cs typeface="+mn-cs"/>
              </a:rPr>
              <a:t>roduced</a:t>
            </a:r>
            <a:r>
              <a:rPr lang="en-US"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by</a:t>
            </a:r>
            <a:r>
              <a:rPr lang="en-US" sz="1200" kern="1200" dirty="0" smtClean="0">
                <a:solidFill>
                  <a:schemeClr val="tx1"/>
                </a:solidFill>
                <a:effectLst/>
                <a:latin typeface="+mn-lt"/>
                <a:ea typeface="+mn-ea"/>
                <a:cs typeface="+mn-cs"/>
              </a:rPr>
              <a:t> a transducer that converts electricity into sound energy</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Ultrasound causes the cavitation phenomenon, which consists in the explosive collapse of the liquid bubbles in the treatment solution and causes the appearance of areas with high temperature and pressure, capable of breaking chemical bonds. In this way</a:t>
            </a:r>
            <a:r>
              <a:rPr lang="ro-RO"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many chemical and physical processes can be improved.</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the field of textile chemistry, the use of ultrasound accelerates the processes, so that lower temperatures and concentrations of dyes and auxiliaries can be used, obtaining effects similar to those of classical technology.</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explanation for these phenomena is the rupture of bulky aggregates, resulting in uniform fine dispersions, associated with the facilitation of contact between the fib</a:t>
            </a:r>
            <a:r>
              <a:rPr lang="ro-RO" sz="1200" kern="1200" dirty="0" smtClean="0">
                <a:solidFill>
                  <a:schemeClr val="tx1"/>
                </a:solidFill>
                <a:effectLst/>
                <a:latin typeface="+mn-lt"/>
                <a:ea typeface="+mn-ea"/>
                <a:cs typeface="+mn-cs"/>
              </a:rPr>
              <a:t>re</a:t>
            </a:r>
            <a:r>
              <a:rPr lang="en-US" sz="1200" kern="1200" dirty="0" smtClean="0">
                <a:solidFill>
                  <a:schemeClr val="tx1"/>
                </a:solidFill>
                <a:effectLst/>
                <a:latin typeface="+mn-lt"/>
                <a:ea typeface="+mn-ea"/>
                <a:cs typeface="+mn-cs"/>
              </a:rPr>
              <a:t> and the dye by expelling dissolved air molecules from the dye solution</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Gunay</a:t>
            </a:r>
            <a:r>
              <a:rPr lang="ro-RO" sz="1200" kern="1200" dirty="0" smtClean="0">
                <a:solidFill>
                  <a:schemeClr val="tx1"/>
                </a:solidFill>
                <a:effectLst/>
                <a:latin typeface="+mn-lt"/>
                <a:ea typeface="+mn-ea"/>
                <a:cs typeface="+mn-cs"/>
              </a:rPr>
              <a:t>,</a:t>
            </a:r>
            <a:r>
              <a:rPr lang="ro-RO" sz="1200" kern="1200" baseline="0" dirty="0" smtClean="0">
                <a:solidFill>
                  <a:schemeClr val="tx1"/>
                </a:solidFill>
                <a:effectLst/>
                <a:latin typeface="+mn-lt"/>
                <a:ea typeface="+mn-ea"/>
                <a:cs typeface="+mn-cs"/>
              </a:rPr>
              <a:t> M. 2013)</a:t>
            </a:r>
            <a:r>
              <a:rPr lang="en-US"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24</a:t>
            </a:fld>
            <a:endParaRPr lang="de-DE"/>
          </a:p>
        </p:txBody>
      </p:sp>
    </p:spTree>
    <p:extLst>
      <p:ext uri="{BB962C8B-B14F-4D97-AF65-F5344CB8AC3E}">
        <p14:creationId xmlns:p14="http://schemas.microsoft.com/office/powerpoint/2010/main" val="3305536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In addition to better dye dispersion and the expulsion of dissolved or trapped air from the fib</a:t>
            </a:r>
            <a:r>
              <a:rPr lang="ro-RO" dirty="0" smtClean="0"/>
              <a:t>re</a:t>
            </a:r>
            <a:r>
              <a:rPr lang="en-US" dirty="0" smtClean="0"/>
              <a:t> capillaries, strong agitation of the liquid and swelling of the fib</a:t>
            </a:r>
            <a:r>
              <a:rPr lang="ro-RO" dirty="0" smtClean="0"/>
              <a:t>re</a:t>
            </a:r>
            <a:r>
              <a:rPr lang="en-US" dirty="0" smtClean="0"/>
              <a:t>s</a:t>
            </a:r>
            <a:r>
              <a:rPr lang="ro-RO" dirty="0" smtClean="0"/>
              <a:t>, </a:t>
            </a:r>
            <a:r>
              <a:rPr lang="en-US" dirty="0" smtClean="0"/>
              <a:t>which increases the diffusion speed of the dye inside the fib</a:t>
            </a:r>
            <a:r>
              <a:rPr lang="ro-RO" dirty="0" smtClean="0"/>
              <a:t>re,</a:t>
            </a:r>
            <a:r>
              <a:rPr lang="ro-RO" baseline="0" dirty="0" smtClean="0"/>
              <a:t> </a:t>
            </a:r>
            <a:r>
              <a:rPr lang="en-US" dirty="0" smtClean="0"/>
              <a:t>also contribute to the improvement of the dyeing process</a:t>
            </a:r>
            <a:r>
              <a:rPr lang="ro-RO" dirty="0" smtClean="0"/>
              <a:t> (</a:t>
            </a:r>
            <a:r>
              <a:rPr lang="ro-RO" dirty="0" err="1" smtClean="0"/>
              <a:t>Gunay</a:t>
            </a:r>
            <a:r>
              <a:rPr lang="ro-RO" dirty="0" smtClean="0"/>
              <a:t>, 2013).</a:t>
            </a:r>
            <a:r>
              <a:rPr lang="en-US" dirty="0" smtClean="0"/>
              <a:t> The use of ultrasound in </a:t>
            </a:r>
            <a:r>
              <a:rPr lang="ro-RO" dirty="0" smtClean="0"/>
              <a:t>textile </a:t>
            </a:r>
            <a:r>
              <a:rPr lang="ro-RO" dirty="0" err="1" smtClean="0"/>
              <a:t>dyeing</a:t>
            </a:r>
            <a:r>
              <a:rPr lang="en-US" dirty="0" smtClean="0"/>
              <a:t> causes the processes to be accelerated, without affecting the quality of the </a:t>
            </a:r>
            <a:r>
              <a:rPr lang="ro-RO" dirty="0" err="1" smtClean="0"/>
              <a:t>dyeing</a:t>
            </a:r>
            <a:r>
              <a:rPr lang="en-US" dirty="0" smtClean="0"/>
              <a:t>. The process takes place at lower temperatures, and the concentration of chemicals used is lower</a:t>
            </a:r>
            <a:r>
              <a:rPr lang="ro-RO" dirty="0" smtClean="0"/>
              <a:t> (</a:t>
            </a:r>
            <a:r>
              <a:rPr lang="ro-RO" dirty="0" err="1" smtClean="0"/>
              <a:t>Vankar</a:t>
            </a:r>
            <a:r>
              <a:rPr lang="ro-RO" dirty="0" smtClean="0"/>
              <a:t> &amp; </a:t>
            </a:r>
            <a:r>
              <a:rPr lang="ro-RO" dirty="0" err="1" smtClean="0"/>
              <a:t>Shanker</a:t>
            </a:r>
            <a:r>
              <a:rPr lang="ro-RO" dirty="0" smtClean="0"/>
              <a:t>,</a:t>
            </a:r>
            <a:r>
              <a:rPr lang="ro-RO" baseline="0" dirty="0" smtClean="0"/>
              <a:t> 2008)</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25</a:t>
            </a:fld>
            <a:endParaRPr lang="de-DE"/>
          </a:p>
        </p:txBody>
      </p:sp>
    </p:spTree>
    <p:extLst>
      <p:ext uri="{BB962C8B-B14F-4D97-AF65-F5344CB8AC3E}">
        <p14:creationId xmlns:p14="http://schemas.microsoft.com/office/powerpoint/2010/main" val="29793076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o-RO" sz="1200" kern="1200" dirty="0" err="1" smtClean="0">
                <a:solidFill>
                  <a:schemeClr val="tx1"/>
                </a:solidFill>
                <a:effectLst/>
                <a:latin typeface="+mn-lt"/>
                <a:ea typeface="+mn-ea"/>
                <a:cs typeface="+mn-cs"/>
              </a:rPr>
              <a:t>When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perchloroethylene</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is</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used</a:t>
            </a:r>
            <a:r>
              <a:rPr lang="en-GB" sz="1200" kern="1200" dirty="0" smtClean="0">
                <a:solidFill>
                  <a:schemeClr val="tx1"/>
                </a:solidFill>
                <a:effectLst/>
                <a:latin typeface="+mn-lt"/>
                <a:ea typeface="+mn-ea"/>
                <a:cs typeface="+mn-cs"/>
              </a:rPr>
              <a:t> instead of water </a:t>
            </a:r>
            <a:r>
              <a:rPr lang="ro-RO" sz="1200" kern="1200" dirty="0" smtClean="0">
                <a:solidFill>
                  <a:schemeClr val="tx1"/>
                </a:solidFill>
                <a:effectLst/>
                <a:latin typeface="+mn-lt"/>
                <a:ea typeface="+mn-ea"/>
                <a:cs typeface="+mn-cs"/>
              </a:rPr>
              <a:t>in </a:t>
            </a:r>
            <a:r>
              <a:rPr lang="ro-RO" sz="1200" kern="1200" dirty="0" err="1" smtClean="0">
                <a:solidFill>
                  <a:schemeClr val="tx1"/>
                </a:solidFill>
                <a:effectLst/>
                <a:latin typeface="+mn-lt"/>
                <a:ea typeface="+mn-ea"/>
                <a:cs typeface="+mn-cs"/>
              </a:rPr>
              <a:t>the</a:t>
            </a:r>
            <a:r>
              <a:rPr lang="en-GB" sz="1200" kern="1200" dirty="0" smtClean="0">
                <a:solidFill>
                  <a:schemeClr val="tx1"/>
                </a:solidFill>
                <a:effectLst/>
                <a:latin typeface="+mn-lt"/>
                <a:ea typeface="+mn-ea"/>
                <a:cs typeface="+mn-cs"/>
              </a:rPr>
              <a:t> dyeing</a:t>
            </a:r>
            <a:r>
              <a:rPr lang="ro-RO" sz="1200" kern="1200" dirty="0" smtClean="0">
                <a:solidFill>
                  <a:schemeClr val="tx1"/>
                </a:solidFill>
                <a:effectLst/>
                <a:latin typeface="+mn-lt"/>
                <a:ea typeface="+mn-ea"/>
                <a:cs typeface="+mn-cs"/>
              </a:rPr>
              <a:t>,</a:t>
            </a:r>
            <a:r>
              <a:rPr lang="ro-RO"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less energy is required for heating and vaporization, the drying of the textile material is faster, faster wetting, the swelling is reduced and the risk of mechanical deformation is lower and costs are lower.</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26</a:t>
            </a:fld>
            <a:endParaRPr lang="de-DE"/>
          </a:p>
        </p:txBody>
      </p:sp>
    </p:spTree>
    <p:extLst>
      <p:ext uri="{BB962C8B-B14F-4D97-AF65-F5344CB8AC3E}">
        <p14:creationId xmlns:p14="http://schemas.microsoft.com/office/powerpoint/2010/main" val="2758452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Sulphur dyes</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which</a:t>
            </a:r>
            <a:r>
              <a:rPr lang="ro-RO" sz="1200" kern="1200" dirty="0" smtClean="0">
                <a:solidFill>
                  <a:schemeClr val="tx1"/>
                </a:solidFill>
                <a:effectLst/>
                <a:latin typeface="+mn-lt"/>
                <a:ea typeface="+mn-ea"/>
                <a:cs typeface="+mn-cs"/>
              </a:rPr>
              <a:t> are</a:t>
            </a:r>
            <a:r>
              <a:rPr lang="en-US" sz="1200" kern="1200" dirty="0" smtClean="0">
                <a:solidFill>
                  <a:schemeClr val="tx1"/>
                </a:solidFill>
                <a:effectLst/>
                <a:latin typeface="+mn-lt"/>
                <a:ea typeface="+mn-ea"/>
                <a:cs typeface="+mn-cs"/>
              </a:rPr>
              <a:t> amino/nitro aromatic compounds with –S=S– linkages</a:t>
            </a:r>
            <a:r>
              <a:rPr lang="ro-RO" sz="1200" kern="1200" dirty="0" smtClean="0">
                <a:solidFill>
                  <a:schemeClr val="tx1"/>
                </a:solidFill>
                <a:effectLst/>
                <a:latin typeface="+mn-lt"/>
                <a:ea typeface="+mn-ea"/>
                <a:cs typeface="+mn-cs"/>
              </a:rPr>
              <a:t> (Muthu &amp; </a:t>
            </a:r>
            <a:r>
              <a:rPr lang="ro-RO" sz="1200" kern="1200" dirty="0" err="1" smtClean="0">
                <a:solidFill>
                  <a:schemeClr val="tx1"/>
                </a:solidFill>
                <a:effectLst/>
                <a:latin typeface="+mn-lt"/>
                <a:ea typeface="+mn-ea"/>
                <a:cs typeface="+mn-cs"/>
              </a:rPr>
              <a:t>Gardetti</a:t>
            </a:r>
            <a:r>
              <a:rPr lang="ro-RO" sz="1200" kern="1200" dirty="0" smtClean="0">
                <a:solidFill>
                  <a:schemeClr val="tx1"/>
                </a:solidFill>
                <a:effectLst/>
                <a:latin typeface="+mn-lt"/>
                <a:ea typeface="+mn-ea"/>
                <a:cs typeface="+mn-cs"/>
              </a:rPr>
              <a:t>, 2016), </a:t>
            </a:r>
            <a:r>
              <a:rPr lang="en-GB" sz="1200" kern="1200" dirty="0" smtClean="0">
                <a:solidFill>
                  <a:schemeClr val="tx1"/>
                </a:solidFill>
                <a:effectLst/>
                <a:latin typeface="+mn-lt"/>
                <a:ea typeface="+mn-ea"/>
                <a:cs typeface="+mn-cs"/>
              </a:rPr>
              <a:t>are traditionally used to dye cellulosic fibres</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mostly</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deep</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black, navy blue, khaki, green</a:t>
            </a:r>
            <a:r>
              <a:rPr lang="ro-RO" sz="1200" kern="1200" dirty="0" smtClean="0">
                <a:solidFill>
                  <a:schemeClr val="tx1"/>
                </a:solidFill>
                <a:effectLst/>
                <a:latin typeface="+mn-lt"/>
                <a:ea typeface="+mn-ea"/>
                <a:cs typeface="+mn-cs"/>
              </a:rPr>
              <a:t>. T</a:t>
            </a:r>
            <a:r>
              <a:rPr lang="en-GB" sz="1200" kern="1200" dirty="0" smtClean="0">
                <a:solidFill>
                  <a:schemeClr val="tx1"/>
                </a:solidFill>
                <a:effectLst/>
                <a:latin typeface="+mn-lt"/>
                <a:ea typeface="+mn-ea"/>
                <a:cs typeface="+mn-cs"/>
              </a:rPr>
              <a:t>hey are economical and have good colour fastness</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except</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against</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chlorine</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Chakraborty</a:t>
            </a:r>
            <a:r>
              <a:rPr lang="ro-RO" sz="1200" kern="1200" dirty="0" smtClean="0">
                <a:solidFill>
                  <a:schemeClr val="tx1"/>
                </a:solidFill>
                <a:effectLst/>
                <a:latin typeface="+mn-lt"/>
                <a:ea typeface="+mn-ea"/>
                <a:cs typeface="+mn-cs"/>
              </a:rPr>
              <a:t>, 2014)</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I</a:t>
            </a:r>
            <a:r>
              <a:rPr lang="en-GB" sz="1200" kern="1200" dirty="0" err="1" smtClean="0">
                <a:solidFill>
                  <a:schemeClr val="tx1"/>
                </a:solidFill>
                <a:effectLst/>
                <a:latin typeface="+mn-lt"/>
                <a:ea typeface="+mn-ea"/>
                <a:cs typeface="+mn-cs"/>
              </a:rPr>
              <a:t>nsoluble</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sulphur</a:t>
            </a:r>
            <a:r>
              <a:rPr lang="en-GB" sz="1200" kern="1200" dirty="0" smtClean="0">
                <a:solidFill>
                  <a:schemeClr val="tx1"/>
                </a:solidFill>
                <a:effectLst/>
                <a:latin typeface="+mn-lt"/>
                <a:ea typeface="+mn-ea"/>
                <a:cs typeface="+mn-cs"/>
              </a:rPr>
              <a:t> dyes are applied in the soluble form obtained by reduction in an alkaline medium and then transformed back into their original pigment form by oxidation. Sodium sulphide, the reducing agent used in the application of these dyes, is creating major effluent problems</a:t>
            </a:r>
            <a:r>
              <a:rPr lang="ro-RO"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and</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can</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be</a:t>
            </a:r>
            <a:r>
              <a:rPr lang="ro-RO"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substituted</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by</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glucose, </a:t>
            </a:r>
            <a:r>
              <a:rPr lang="en-GB" sz="1200" kern="1200" dirty="0" err="1" smtClean="0">
                <a:solidFill>
                  <a:schemeClr val="tx1"/>
                </a:solidFill>
                <a:effectLst/>
                <a:latin typeface="+mn-lt"/>
                <a:ea typeface="+mn-ea"/>
                <a:cs typeface="+mn-cs"/>
              </a:rPr>
              <a:t>mercaptoethanol</a:t>
            </a:r>
            <a:r>
              <a:rPr lang="en-GB" sz="1200" kern="1200" dirty="0" smtClean="0">
                <a:solidFill>
                  <a:schemeClr val="tx1"/>
                </a:solidFill>
                <a:effectLst/>
                <a:latin typeface="+mn-lt"/>
                <a:ea typeface="+mn-ea"/>
                <a:cs typeface="+mn-cs"/>
              </a:rPr>
              <a:t> or </a:t>
            </a:r>
            <a:r>
              <a:rPr lang="en-GB" sz="1200" kern="1200" dirty="0" err="1" smtClean="0">
                <a:solidFill>
                  <a:schemeClr val="tx1"/>
                </a:solidFill>
                <a:effectLst/>
                <a:latin typeface="+mn-lt"/>
                <a:ea typeface="+mn-ea"/>
                <a:cs typeface="+mn-cs"/>
              </a:rPr>
              <a:t>thiourea</a:t>
            </a:r>
            <a:r>
              <a:rPr lang="en-GB" sz="1200" kern="1200" dirty="0" smtClean="0">
                <a:solidFill>
                  <a:schemeClr val="tx1"/>
                </a:solidFill>
                <a:effectLst/>
                <a:latin typeface="+mn-lt"/>
                <a:ea typeface="+mn-ea"/>
                <a:cs typeface="+mn-cs"/>
              </a:rPr>
              <a:t> dioxide.</a:t>
            </a:r>
            <a:r>
              <a:rPr lang="ro-RO"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Another substance </a:t>
            </a:r>
            <a:r>
              <a:rPr lang="ro-RO" sz="1200" kern="1200" dirty="0" err="1" smtClean="0">
                <a:solidFill>
                  <a:schemeClr val="tx1"/>
                </a:solidFill>
                <a:effectLst/>
                <a:latin typeface="+mn-lt"/>
                <a:ea typeface="+mn-ea"/>
                <a:cs typeface="+mn-cs"/>
              </a:rPr>
              <a:t>with</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environmental issues</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is</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sodium</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dichromate</a:t>
            </a:r>
            <a:r>
              <a:rPr lang="en-GB" sz="1200" kern="1200" dirty="0" smtClean="0">
                <a:solidFill>
                  <a:schemeClr val="tx1"/>
                </a:solidFill>
                <a:effectLst/>
                <a:latin typeface="+mn-lt"/>
                <a:ea typeface="+mn-ea"/>
                <a:cs typeface="+mn-cs"/>
              </a:rPr>
              <a:t>, used in the oxidation phase, </a:t>
            </a:r>
            <a:r>
              <a:rPr lang="ro-RO" sz="1200" kern="1200" dirty="0" err="1" smtClean="0">
                <a:solidFill>
                  <a:schemeClr val="tx1"/>
                </a:solidFill>
                <a:effectLst/>
                <a:latin typeface="+mn-lt"/>
                <a:ea typeface="+mn-ea"/>
                <a:cs typeface="+mn-cs"/>
              </a:rPr>
              <a:t>which</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can be substituted by sodium or potassium iodate or hydrogen peroxide.</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new sulphur dyeing process called the nitro process uses nitrogen to minimize the use of necessary reducing agents. The process involves purging inert nitrogen into the paint vessel, thus leading to a substantial reduction </a:t>
            </a:r>
            <a:r>
              <a:rPr lang="ro-RO" sz="1200" kern="1200" dirty="0" smtClean="0">
                <a:solidFill>
                  <a:schemeClr val="tx1"/>
                </a:solidFill>
                <a:effectLst/>
                <a:latin typeface="+mn-lt"/>
                <a:ea typeface="+mn-ea"/>
                <a:cs typeface="+mn-cs"/>
              </a:rPr>
              <a:t>for </a:t>
            </a:r>
            <a:r>
              <a:rPr lang="ro-RO" sz="1200" kern="1200" dirty="0" err="1" smtClean="0">
                <a:solidFill>
                  <a:schemeClr val="tx1"/>
                </a:solidFill>
                <a:effectLst/>
                <a:latin typeface="+mn-lt"/>
                <a:ea typeface="+mn-ea"/>
                <a:cs typeface="+mn-cs"/>
              </a:rPr>
              <a:t>the</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reducing agent, which makes the process more economical.</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27</a:t>
            </a:fld>
            <a:endParaRPr lang="de-DE"/>
          </a:p>
        </p:txBody>
      </p:sp>
    </p:spTree>
    <p:extLst>
      <p:ext uri="{BB962C8B-B14F-4D97-AF65-F5344CB8AC3E}">
        <p14:creationId xmlns:p14="http://schemas.microsoft.com/office/powerpoint/2010/main" val="23913681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supercritical fluid can be defined as a substance above its critical temperature and pressure</a:t>
            </a:r>
            <a:r>
              <a:rPr lang="ro-RO" sz="1200" kern="1200" dirty="0" smtClean="0">
                <a:solidFill>
                  <a:schemeClr val="tx1"/>
                </a:solidFill>
                <a:effectLst/>
                <a:latin typeface="+mn-lt"/>
                <a:ea typeface="+mn-ea"/>
                <a:cs typeface="+mn-cs"/>
              </a:rPr>
              <a:t>, </a:t>
            </a:r>
            <a:r>
              <a:rPr lang="en-GB" sz="1200" kern="1200" noProof="0" dirty="0" smtClean="0">
                <a:solidFill>
                  <a:schemeClr val="tx1"/>
                </a:solidFill>
                <a:effectLst/>
                <a:latin typeface="+mn-lt"/>
                <a:ea typeface="+mn-ea"/>
                <a:cs typeface="+mn-cs"/>
              </a:rPr>
              <a:t>with</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unique properties because it does not condense or evaporate to form a liquid or gas, and has gas-like viscosities and diffusivities and liquid-like densities</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Ozcan</a:t>
            </a:r>
            <a:r>
              <a:rPr lang="ro-RO" sz="1200" kern="1200" dirty="0" smtClean="0">
                <a:solidFill>
                  <a:schemeClr val="tx1"/>
                </a:solidFill>
                <a:effectLst/>
                <a:latin typeface="+mn-lt"/>
                <a:ea typeface="+mn-ea"/>
                <a:cs typeface="+mn-cs"/>
              </a:rPr>
              <a:t> et al., 1998, Muthu, 2017)</a:t>
            </a:r>
            <a:r>
              <a:rPr lang="en-GB"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can be said that supercritical fluids act as both solute and solvent</a:t>
            </a:r>
            <a:r>
              <a:rPr lang="ro-RO" sz="1200" kern="1200" dirty="0" smtClean="0">
                <a:solidFill>
                  <a:schemeClr val="tx1"/>
                </a:solidFill>
                <a:effectLst/>
                <a:latin typeface="+mn-lt"/>
                <a:ea typeface="+mn-ea"/>
                <a:cs typeface="+mn-cs"/>
              </a:rPr>
              <a:t> (Muthu, 2018)</a:t>
            </a:r>
            <a:r>
              <a:rPr lang="en-US"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phase diagram of carbon dioxide </a:t>
            </a:r>
            <a:r>
              <a:rPr lang="ro-RO" sz="1200" kern="1200" dirty="0" err="1" smtClean="0">
                <a:solidFill>
                  <a:schemeClr val="tx1"/>
                </a:solidFill>
                <a:effectLst/>
                <a:latin typeface="+mn-lt"/>
                <a:ea typeface="+mn-ea"/>
                <a:cs typeface="+mn-cs"/>
              </a:rPr>
              <a:t>shows</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triple point, when all three phases coexist. Above the triple point, an increase in temperature leads the liquid into the vapour phase, while an increase in pressure brings the vapour back to the liquid, so that carbon dioxide retains its mobility characteristic of the gaseous state, but as the pressure increases</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its density will increase to that of a liquid. The solubility power is proportional to the density, while the viscosity remains comparable to that of a normal gas, so that in this state carbon dioxide has remarkable penetration properties. Carbon dioxide is most used in the supercritical form, because the critical temperature and pressure in its case are easier to reach than in the case of other substances. Supercritical CO</a:t>
            </a:r>
            <a:r>
              <a:rPr lang="en-GB" sz="1200"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is a dyeing medium that is a potential alternative to water because it has easily accessible critical conditions: pressure of 73.8 bar and a temperature of 31.1°C. </a:t>
            </a:r>
            <a:r>
              <a:rPr lang="ro-RO" sz="1200" kern="1200" dirty="0" smtClean="0">
                <a:solidFill>
                  <a:schemeClr val="tx1"/>
                </a:solidFill>
                <a:effectLst/>
                <a:latin typeface="+mn-lt"/>
                <a:ea typeface="+mn-ea"/>
                <a:cs typeface="+mn-cs"/>
              </a:rPr>
              <a:t>In </a:t>
            </a:r>
            <a:r>
              <a:rPr lang="ro-RO" sz="1200" kern="1200" dirty="0" err="1" smtClean="0">
                <a:solidFill>
                  <a:schemeClr val="tx1"/>
                </a:solidFill>
                <a:effectLst/>
                <a:latin typeface="+mn-lt"/>
                <a:ea typeface="+mn-ea"/>
                <a:cs typeface="+mn-cs"/>
              </a:rPr>
              <a:t>addition</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CO</a:t>
            </a:r>
            <a:r>
              <a:rPr lang="en-GB" sz="1200"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has the advantage over other gases of being non-flammable, non-explosive and non-toxic. Other advantages of using CO</a:t>
            </a:r>
            <a:r>
              <a:rPr lang="en-GB" sz="1200"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besides its are low critical temperature and critical pressure, are the availability at a low cost, in conditions of high purity and low viscosity, and the fact that CO</a:t>
            </a:r>
            <a:r>
              <a:rPr lang="en-GB" sz="1200" kern="1200" baseline="-25000" dirty="0" smtClean="0">
                <a:solidFill>
                  <a:schemeClr val="tx1"/>
                </a:solidFill>
                <a:effectLst/>
                <a:latin typeface="+mn-lt"/>
                <a:ea typeface="+mn-ea"/>
                <a:cs typeface="+mn-cs"/>
              </a:rPr>
              <a:t>2</a:t>
            </a:r>
            <a:r>
              <a:rPr lang="en-GB" sz="1200" kern="1200" dirty="0" smtClean="0">
                <a:solidFill>
                  <a:schemeClr val="tx1"/>
                </a:solidFill>
                <a:effectLst/>
                <a:latin typeface="+mn-lt"/>
                <a:ea typeface="+mn-ea"/>
                <a:cs typeface="+mn-cs"/>
              </a:rPr>
              <a:t> emissions from fermentation, combustion or ammonia synthesis can be used, which helps reduce the greenhouse effect and turns a dangerous pollutant into a valuable substance</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Gunay</a:t>
            </a:r>
            <a:r>
              <a:rPr lang="ro-RO" sz="1200" kern="1200" dirty="0" smtClean="0">
                <a:solidFill>
                  <a:schemeClr val="tx1"/>
                </a:solidFill>
                <a:effectLst/>
                <a:latin typeface="+mn-lt"/>
                <a:ea typeface="+mn-ea"/>
                <a:cs typeface="+mn-cs"/>
              </a:rPr>
              <a:t>, 2013)</a:t>
            </a:r>
            <a:r>
              <a:rPr lang="en-GB"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28</a:t>
            </a:fld>
            <a:endParaRPr lang="de-DE"/>
          </a:p>
        </p:txBody>
      </p:sp>
    </p:spTree>
    <p:extLst>
      <p:ext uri="{BB962C8B-B14F-4D97-AF65-F5344CB8AC3E}">
        <p14:creationId xmlns:p14="http://schemas.microsoft.com/office/powerpoint/2010/main" val="2035286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image shows the stages of the supercritical carbon dioxide dyeing process. Both synthetic and natural fibres can be dyed with disperse and reactive disperse dyes (modified disperse dyes with reactive </a:t>
            </a:r>
            <a:r>
              <a:rPr lang="ro-RO" sz="1200" kern="1200" dirty="0" err="1" smtClean="0">
                <a:solidFill>
                  <a:schemeClr val="tx1"/>
                </a:solidFill>
                <a:effectLst/>
                <a:latin typeface="+mn-lt"/>
                <a:ea typeface="+mn-ea"/>
                <a:cs typeface="+mn-cs"/>
              </a:rPr>
              <a:t>groups</a:t>
            </a:r>
            <a:r>
              <a:rPr lang="en-GB" sz="1200" kern="1200" dirty="0" smtClean="0">
                <a:solidFill>
                  <a:schemeClr val="tx1"/>
                </a:solidFill>
                <a:effectLst/>
                <a:latin typeface="+mn-lt"/>
                <a:ea typeface="+mn-ea"/>
                <a:cs typeface="+mn-cs"/>
              </a:rPr>
              <a:t>) in supercritical carbon dioxide. However, the dyeing of natural fibres with water soluble dyes in supercritical carbon dioxide has not yet been successful, since dyes such as reactive, direct or acid dyes have little solubility in this medium due to their high polarity.</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29</a:t>
            </a:fld>
            <a:endParaRPr lang="de-DE"/>
          </a:p>
        </p:txBody>
      </p:sp>
    </p:spTree>
    <p:extLst>
      <p:ext uri="{BB962C8B-B14F-4D97-AF65-F5344CB8AC3E}">
        <p14:creationId xmlns:p14="http://schemas.microsoft.com/office/powerpoint/2010/main" val="208853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concept of sustainable development refers to the ability of society to develop economically and socially, meeting the requirements of current generations, without compromising or risking the chances of future generations.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first crystallizations related to the concept of sustainable development can be found in the Club Report of Rome (Meadows Report), entitled "Limits of Growth", and published in 1972, which warns that the problems of economic growth are inseparable from those of environmental pollution, growth population explosions and resource depletion</a:t>
            </a:r>
            <a:r>
              <a:rPr lang="ro-RO" sz="1200" kern="1200" dirty="0" smtClean="0">
                <a:solidFill>
                  <a:schemeClr val="tx1"/>
                </a:solidFill>
                <a:effectLst/>
                <a:latin typeface="+mn-lt"/>
                <a:ea typeface="+mn-ea"/>
                <a:cs typeface="+mn-cs"/>
              </a:rPr>
              <a:t> (Meadows et al., 1972)</a:t>
            </a:r>
            <a:r>
              <a:rPr lang="en-GB"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three circles whose intersection is the concept of sustainability represent the pillars of sustainability (social, economic and environmental)</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Purvis</a:t>
            </a:r>
            <a:r>
              <a:rPr lang="ro-RO" sz="1200" kern="1200" dirty="0" smtClean="0">
                <a:solidFill>
                  <a:schemeClr val="tx1"/>
                </a:solidFill>
                <a:effectLst/>
                <a:latin typeface="+mn-lt"/>
                <a:ea typeface="+mn-ea"/>
                <a:cs typeface="+mn-cs"/>
              </a:rPr>
              <a:t> et al., 2019).</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a:t>
            </a:fld>
            <a:endParaRPr lang="de-DE"/>
          </a:p>
        </p:txBody>
      </p:sp>
    </p:spTree>
    <p:extLst>
      <p:ext uri="{BB962C8B-B14F-4D97-AF65-F5344CB8AC3E}">
        <p14:creationId xmlns:p14="http://schemas.microsoft.com/office/powerpoint/2010/main" val="1559046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Supercritical carbon</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dioxide assisted dyeing equipment, consisting in a temperature controller, a vessel heater </a:t>
            </a:r>
            <a:r>
              <a:rPr lang="ro-RO" sz="1200" kern="1200" dirty="0" err="1" smtClean="0">
                <a:solidFill>
                  <a:schemeClr val="tx1"/>
                </a:solidFill>
                <a:effectLst/>
                <a:latin typeface="+mn-lt"/>
                <a:ea typeface="+mn-ea"/>
                <a:cs typeface="+mn-cs"/>
              </a:rPr>
              <a:t>that</a:t>
            </a:r>
            <a:r>
              <a:rPr lang="en-GB" sz="1200" kern="1200" dirty="0" smtClean="0">
                <a:solidFill>
                  <a:schemeClr val="tx1"/>
                </a:solidFill>
                <a:effectLst/>
                <a:latin typeface="+mn-lt"/>
                <a:ea typeface="+mn-ea"/>
                <a:cs typeface="+mn-cs"/>
              </a:rPr>
              <a:t> surrounds the vessel, stainless steel dyeing vessel, manometer, carbon dioxide pump and cooler is shown in the picture.</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30</a:t>
            </a:fld>
            <a:endParaRPr lang="de-DE"/>
          </a:p>
        </p:txBody>
      </p:sp>
    </p:spTree>
    <p:extLst>
      <p:ext uri="{BB962C8B-B14F-4D97-AF65-F5344CB8AC3E}">
        <p14:creationId xmlns:p14="http://schemas.microsoft.com/office/powerpoint/2010/main" val="1453955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Dyeing textiles in supercritical carbon dioxide potentially overcomes all the disadvantages of the conventional dyeing process. Because supercritical fluids have a very high diffusivity and low viscosity, all transport processes are faster. Water use is completely avoided, so there is no wastewater. No auxiliary agents are used and the residual dye can be recovered in a reusable form.</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31</a:t>
            </a:fld>
            <a:endParaRPr lang="de-DE"/>
          </a:p>
        </p:txBody>
      </p:sp>
    </p:spTree>
    <p:extLst>
      <p:ext uri="{BB962C8B-B14F-4D97-AF65-F5344CB8AC3E}">
        <p14:creationId xmlns:p14="http://schemas.microsoft.com/office/powerpoint/2010/main" val="42303808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32</a:t>
            </a:fld>
            <a:endParaRPr lang="de-DE"/>
          </a:p>
        </p:txBody>
      </p:sp>
    </p:spTree>
    <p:extLst>
      <p:ext uri="{BB962C8B-B14F-4D97-AF65-F5344CB8AC3E}">
        <p14:creationId xmlns:p14="http://schemas.microsoft.com/office/powerpoint/2010/main" val="4133042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Classic </a:t>
            </a:r>
            <a:r>
              <a:rPr lang="ro-RO" sz="1200" kern="1200" dirty="0" err="1" smtClean="0">
                <a:solidFill>
                  <a:schemeClr val="tx1"/>
                </a:solidFill>
                <a:effectLst/>
                <a:latin typeface="+mn-lt"/>
                <a:ea typeface="+mn-ea"/>
                <a:cs typeface="+mn-cs"/>
              </a:rPr>
              <a:t>dye</a:t>
            </a:r>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techniques involve the use of a large amount of water</a:t>
            </a:r>
            <a:r>
              <a:rPr lang="ro-RO"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which is then released as wastewater, thus polluting the environment.</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Air-Dye technology has been developed to overcome this problem</a:t>
            </a:r>
            <a:r>
              <a:rPr lang="ro-RO" sz="1200" kern="1200" dirty="0" smtClean="0">
                <a:solidFill>
                  <a:schemeClr val="tx1"/>
                </a:solidFill>
                <a:effectLst/>
                <a:latin typeface="+mn-lt"/>
                <a:ea typeface="+mn-ea"/>
                <a:cs typeface="+mn-cs"/>
              </a:rPr>
              <a:t> (Muthu, 2018)</a:t>
            </a:r>
            <a:r>
              <a:rPr lang="en-US"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This</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technology</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known</a:t>
            </a:r>
            <a:r>
              <a:rPr lang="ro-RO" sz="1200" kern="1200" dirty="0" smtClean="0">
                <a:solidFill>
                  <a:schemeClr val="tx1"/>
                </a:solidFill>
                <a:effectLst/>
                <a:latin typeface="+mn-lt"/>
                <a:ea typeface="+mn-ea"/>
                <a:cs typeface="+mn-cs"/>
              </a:rPr>
              <a:t> as </a:t>
            </a:r>
            <a:r>
              <a:rPr lang="en-GB" sz="1200" kern="1200" dirty="0" smtClean="0">
                <a:solidFill>
                  <a:schemeClr val="tx1"/>
                </a:solidFill>
                <a:effectLst/>
                <a:latin typeface="+mn-lt"/>
                <a:ea typeface="+mn-ea"/>
                <a:cs typeface="+mn-cs"/>
              </a:rPr>
              <a:t>“jet dyeing”</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refers to a dyeing process in which the application of dyes to the textile substrate is carried out by the flow of air or by an advanced spray mechanism. The airflow is generated by a fan that finely disperses the dye molecules as the fabric runs in the machine. In this way</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significant reduction of the consumption of water, energy and chemicals is achieved.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Unlike conventional dyeing techniques with reactive dyes, the aerodynamic dyeing technique allows low consumption due to the use of reactive dyes with high fixation, which need low salt additions, obtaining in these conditions fixation rates of over 90%. The advantages of this type of dyeing also include reducing the duration of the dyeing process and obtaining an improved fabric quality, as fabric creases are removed.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33</a:t>
            </a:fld>
            <a:endParaRPr lang="de-DE"/>
          </a:p>
        </p:txBody>
      </p:sp>
    </p:spTree>
    <p:extLst>
      <p:ext uri="{BB962C8B-B14F-4D97-AF65-F5344CB8AC3E}">
        <p14:creationId xmlns:p14="http://schemas.microsoft.com/office/powerpoint/2010/main" val="1339667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34</a:t>
            </a:fld>
            <a:endParaRPr lang="de-DE"/>
          </a:p>
        </p:txBody>
      </p:sp>
    </p:spTree>
    <p:extLst>
      <p:ext uri="{BB962C8B-B14F-4D97-AF65-F5344CB8AC3E}">
        <p14:creationId xmlns:p14="http://schemas.microsoft.com/office/powerpoint/2010/main" val="3847086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35</a:t>
            </a:fld>
            <a:endParaRPr lang="de-DE"/>
          </a:p>
        </p:txBody>
      </p:sp>
    </p:spTree>
    <p:extLst>
      <p:ext uri="{BB962C8B-B14F-4D97-AF65-F5344CB8AC3E}">
        <p14:creationId xmlns:p14="http://schemas.microsoft.com/office/powerpoint/2010/main" val="36597318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Th</a:t>
            </a:r>
            <a:r>
              <a:rPr lang="ro-RO" dirty="0" smtClean="0"/>
              <a:t>e</a:t>
            </a:r>
            <a:r>
              <a:rPr lang="ro-RO" baseline="0" dirty="0" smtClean="0"/>
              <a:t> natural </a:t>
            </a:r>
            <a:r>
              <a:rPr lang="ro-RO" baseline="0" dirty="0" err="1" smtClean="0"/>
              <a:t>dyes</a:t>
            </a:r>
            <a:r>
              <a:rPr lang="en-US" dirty="0" smtClean="0"/>
              <a:t> are produced from renewable sources</a:t>
            </a:r>
            <a:r>
              <a:rPr lang="ro-RO" dirty="0" smtClean="0"/>
              <a:t>, are </a:t>
            </a:r>
            <a:r>
              <a:rPr lang="en-US" dirty="0" smtClean="0"/>
              <a:t>not carcinogenic, non-allergic and non-toxic to human skin</a:t>
            </a:r>
            <a:r>
              <a:rPr lang="ro-RO" dirty="0" smtClean="0"/>
              <a:t>, </a:t>
            </a:r>
            <a:r>
              <a:rPr lang="ro-RO" dirty="0" err="1" smtClean="0"/>
              <a:t>they</a:t>
            </a:r>
            <a:r>
              <a:rPr lang="ro-RO" dirty="0" smtClean="0"/>
              <a:t> produce </a:t>
            </a:r>
            <a:r>
              <a:rPr lang="ro-RO" dirty="0" err="1" smtClean="0"/>
              <a:t>dyeings</a:t>
            </a:r>
            <a:r>
              <a:rPr lang="ro-RO" dirty="0" smtClean="0"/>
              <a:t> </a:t>
            </a:r>
            <a:r>
              <a:rPr lang="ro-RO" dirty="0" err="1" smtClean="0"/>
              <a:t>with</a:t>
            </a:r>
            <a:r>
              <a:rPr lang="ro-RO" dirty="0" smtClean="0"/>
              <a:t> </a:t>
            </a:r>
            <a:r>
              <a:rPr lang="en-US" dirty="0" smtClean="0"/>
              <a:t>acceptable </a:t>
            </a:r>
            <a:r>
              <a:rPr lang="ro-RO" dirty="0" err="1" smtClean="0"/>
              <a:t>fastness</a:t>
            </a:r>
            <a:r>
              <a:rPr lang="ro-RO" dirty="0" smtClean="0"/>
              <a:t> </a:t>
            </a:r>
            <a:r>
              <a:rPr lang="ro-RO" dirty="0" err="1" smtClean="0"/>
              <a:t>properties</a:t>
            </a:r>
            <a:r>
              <a:rPr lang="ro-RO" dirty="0" smtClean="0"/>
              <a:t> </a:t>
            </a:r>
            <a:r>
              <a:rPr lang="en-US" dirty="0" smtClean="0"/>
              <a:t>with the use of the appropriate </a:t>
            </a:r>
            <a:r>
              <a:rPr lang="en-US" dirty="0" err="1" smtClean="0"/>
              <a:t>mordants</a:t>
            </a:r>
            <a:r>
              <a:rPr lang="ro-RO" dirty="0" smtClean="0"/>
              <a:t>,</a:t>
            </a:r>
            <a:r>
              <a:rPr lang="en-US" dirty="0" smtClean="0"/>
              <a:t> the process waste is biodegradable</a:t>
            </a:r>
            <a:r>
              <a:rPr lang="ro-RO" dirty="0" smtClean="0"/>
              <a:t> </a:t>
            </a:r>
            <a:r>
              <a:rPr lang="ro-RO" dirty="0" err="1" smtClean="0"/>
              <a:t>and</a:t>
            </a:r>
            <a:r>
              <a:rPr lang="ro-RO" dirty="0" smtClean="0"/>
              <a:t> </a:t>
            </a:r>
            <a:r>
              <a:rPr lang="ro-RO" dirty="0" err="1" smtClean="0"/>
              <a:t>some</a:t>
            </a:r>
            <a:r>
              <a:rPr lang="ro-RO" dirty="0" smtClean="0"/>
              <a:t> </a:t>
            </a:r>
            <a:r>
              <a:rPr lang="en-US" dirty="0" smtClean="0"/>
              <a:t>natural dyes have </a:t>
            </a:r>
            <a:r>
              <a:rPr lang="ro-RO" dirty="0" err="1" smtClean="0"/>
              <a:t>can</a:t>
            </a:r>
            <a:r>
              <a:rPr lang="en-US" dirty="0" smtClean="0"/>
              <a:t> absorb ultraviolet light</a:t>
            </a:r>
            <a:r>
              <a:rPr lang="ro-RO" dirty="0" smtClean="0"/>
              <a:t>. </a:t>
            </a:r>
            <a:r>
              <a:rPr lang="en-US" dirty="0" smtClean="0"/>
              <a:t>In addition, natural dyes can enhance the antioxidant properties of textiles and have insect repellent properties</a:t>
            </a:r>
            <a:r>
              <a:rPr lang="ro-RO" dirty="0" smtClean="0"/>
              <a:t> (Muthu, 2017)</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36</a:t>
            </a:fld>
            <a:endParaRPr lang="de-DE"/>
          </a:p>
        </p:txBody>
      </p:sp>
    </p:spTree>
    <p:extLst>
      <p:ext uri="{BB962C8B-B14F-4D97-AF65-F5344CB8AC3E}">
        <p14:creationId xmlns:p14="http://schemas.microsoft.com/office/powerpoint/2010/main" val="42508631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37</a:t>
            </a:fld>
            <a:endParaRPr lang="de-DE"/>
          </a:p>
        </p:txBody>
      </p:sp>
    </p:spTree>
    <p:extLst>
      <p:ext uri="{BB962C8B-B14F-4D97-AF65-F5344CB8AC3E}">
        <p14:creationId xmlns:p14="http://schemas.microsoft.com/office/powerpoint/2010/main" val="2603392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38</a:t>
            </a:fld>
            <a:endParaRPr lang="de-DE"/>
          </a:p>
        </p:txBody>
      </p:sp>
    </p:spTree>
    <p:extLst>
      <p:ext uri="{BB962C8B-B14F-4D97-AF65-F5344CB8AC3E}">
        <p14:creationId xmlns:p14="http://schemas.microsoft.com/office/powerpoint/2010/main" val="1302962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Textiles can be dyed with a variety of classes of dyes, as can be seen from the table, which makes it difficult to treat wastewater from dyeing. In the case of cellulosic fibres alone, for example, more than five classes of dyes can be used, each with its own particularities. It is assumed that the amount of dyes discharged into the environment would represent on average up to 10% of the total dyes used, even more in the case of reactive dyes, which can cause considerable environmental pollution and is a serious risk factor for health.</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39</a:t>
            </a:fld>
            <a:endParaRPr lang="de-DE"/>
          </a:p>
        </p:txBody>
      </p:sp>
    </p:spTree>
    <p:extLst>
      <p:ext uri="{BB962C8B-B14F-4D97-AF65-F5344CB8AC3E}">
        <p14:creationId xmlns:p14="http://schemas.microsoft.com/office/powerpoint/2010/main" val="266138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problems of the textile industry related to the three pillars of sustainability are presented in the figure.</a:t>
            </a:r>
            <a:r>
              <a:rPr lang="ro-RO" dirty="0" smtClean="0"/>
              <a:t> </a:t>
            </a:r>
            <a:r>
              <a:rPr lang="en-US" dirty="0" smtClean="0"/>
              <a:t>The production and consumption of textile products is characterized by an advanced complexity, which is reflected in their impact on the environment. The main environmental problems associated with the textile industry are the depletion of material resources, high water consumption, the contribution to climate change</a:t>
            </a:r>
            <a:r>
              <a:rPr lang="ro-RO" dirty="0" smtClean="0"/>
              <a:t>, </a:t>
            </a:r>
            <a:r>
              <a:rPr lang="en-US" dirty="0" err="1" smtClean="0"/>
              <a:t>salination</a:t>
            </a:r>
            <a:r>
              <a:rPr lang="en-US" dirty="0" smtClean="0"/>
              <a:t> of water</a:t>
            </a:r>
            <a:r>
              <a:rPr lang="ro-RO" dirty="0" smtClean="0"/>
              <a:t>,</a:t>
            </a:r>
            <a:r>
              <a:rPr lang="en-US" dirty="0" smtClean="0"/>
              <a:t> soil fertility</a:t>
            </a:r>
            <a:r>
              <a:rPr lang="ro-RO" dirty="0" smtClean="0"/>
              <a:t> </a:t>
            </a:r>
            <a:r>
              <a:rPr lang="en-US" dirty="0" smtClean="0"/>
              <a:t>decline and the toxicity of some of the chemicals used</a:t>
            </a:r>
            <a:r>
              <a:rPr lang="ro-RO" dirty="0" smtClean="0"/>
              <a:t> (Blackburn, 2009).</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a:t>
            </a:fld>
            <a:endParaRPr lang="de-DE"/>
          </a:p>
        </p:txBody>
      </p:sp>
    </p:spTree>
    <p:extLst>
      <p:ext uri="{BB962C8B-B14F-4D97-AF65-F5344CB8AC3E}">
        <p14:creationId xmlns:p14="http://schemas.microsoft.com/office/powerpoint/2010/main" val="2346642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addition to dyes, the dyeing solution </a:t>
            </a:r>
            <a:r>
              <a:rPr lang="ro-RO" sz="1200" kern="1200" dirty="0" err="1" smtClean="0">
                <a:solidFill>
                  <a:schemeClr val="tx1"/>
                </a:solidFill>
                <a:effectLst/>
                <a:latin typeface="+mn-lt"/>
                <a:ea typeface="+mn-ea"/>
                <a:cs typeface="+mn-cs"/>
              </a:rPr>
              <a:t>can</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contain organic or inorganic acids, alkalis, soluble or dispersible dyes, </a:t>
            </a:r>
            <a:r>
              <a:rPr lang="en-GB" sz="1200" kern="1200" dirty="0" err="1" smtClean="0">
                <a:solidFill>
                  <a:schemeClr val="tx1"/>
                </a:solidFill>
                <a:effectLst/>
                <a:latin typeface="+mn-lt"/>
                <a:ea typeface="+mn-ea"/>
                <a:cs typeface="+mn-cs"/>
              </a:rPr>
              <a:t>sul</a:t>
            </a:r>
            <a:r>
              <a:rPr lang="ro-RO" sz="1200" kern="1200" dirty="0" err="1" smtClean="0">
                <a:solidFill>
                  <a:schemeClr val="tx1"/>
                </a:solidFill>
                <a:effectLst/>
                <a:latin typeface="+mn-lt"/>
                <a:ea typeface="+mn-ea"/>
                <a:cs typeface="+mn-cs"/>
              </a:rPr>
              <a:t>ph</a:t>
            </a:r>
            <a:r>
              <a:rPr lang="en-GB" sz="1200" kern="1200" dirty="0" smtClean="0">
                <a:solidFill>
                  <a:schemeClr val="tx1"/>
                </a:solidFill>
                <a:effectLst/>
                <a:latin typeface="+mn-lt"/>
                <a:ea typeface="+mn-ea"/>
                <a:cs typeface="+mn-cs"/>
              </a:rPr>
              <a:t>ides, chlorides, reduction products, oxidation products, auxiliary products for wetting, levelling, softening</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and</a:t>
            </a:r>
            <a:r>
              <a:rPr lang="en-GB"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carriers</a:t>
            </a:r>
            <a:r>
              <a:rPr lang="en-GB" sz="1200" kern="1200" dirty="0" smtClean="0">
                <a:solidFill>
                  <a:schemeClr val="tx1"/>
                </a:solidFill>
                <a:effectLst/>
                <a:latin typeface="+mn-lt"/>
                <a:ea typeface="+mn-ea"/>
                <a:cs typeface="+mn-cs"/>
              </a:rPr>
              <a:t>. The degree of colouring and pollution of wastewater depends on the fibre being dyed, the class of dyes that is used, the structure of each dye, the type of the chosen technological process, respectively the type of machine, the choice of dyeing parameters: temperature, time, liquor ratio, additions of chemicals and organic auxiliaries.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Frequently wastewater from textile dyeing contains organic load (enzymes, surfactants, acetic acid), colour (dyes, scoured wool impurities), nutrients (ammonium salts, urea phosphate–based buffers and </a:t>
            </a:r>
            <a:r>
              <a:rPr lang="en-GB" sz="1200" kern="1200" dirty="0" err="1" smtClean="0">
                <a:solidFill>
                  <a:schemeClr val="tx1"/>
                </a:solidFill>
                <a:effectLst/>
                <a:latin typeface="+mn-lt"/>
                <a:ea typeface="+mn-ea"/>
                <a:cs typeface="+mn-cs"/>
              </a:rPr>
              <a:t>sequestrants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sul</a:t>
            </a:r>
            <a:r>
              <a:rPr lang="ro-RO" sz="1200" kern="1200" dirty="0" err="1" smtClean="0">
                <a:solidFill>
                  <a:schemeClr val="tx1"/>
                </a:solidFill>
                <a:effectLst/>
                <a:latin typeface="+mn-lt"/>
                <a:ea typeface="+mn-ea"/>
                <a:cs typeface="+mn-cs"/>
              </a:rPr>
              <a:t>ph</a:t>
            </a:r>
            <a:r>
              <a:rPr lang="en-GB" sz="1200" kern="1200" dirty="0" err="1" smtClean="0">
                <a:solidFill>
                  <a:schemeClr val="tx1"/>
                </a:solidFill>
                <a:effectLst/>
                <a:latin typeface="+mn-lt"/>
                <a:ea typeface="+mn-ea"/>
                <a:cs typeface="+mn-cs"/>
              </a:rPr>
              <a:t>ur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sul</a:t>
            </a:r>
            <a:r>
              <a:rPr lang="ro-RO" sz="1200" kern="1200" dirty="0" err="1" smtClean="0">
                <a:solidFill>
                  <a:schemeClr val="tx1"/>
                </a:solidFill>
                <a:effectLst/>
                <a:latin typeface="+mn-lt"/>
                <a:ea typeface="+mn-ea"/>
                <a:cs typeface="+mn-cs"/>
              </a:rPr>
              <a:t>ph</a:t>
            </a:r>
            <a:r>
              <a:rPr lang="en-GB" sz="1200" kern="1200" dirty="0" smtClean="0">
                <a:solidFill>
                  <a:schemeClr val="tx1"/>
                </a:solidFill>
                <a:effectLst/>
                <a:latin typeface="+mn-lt"/>
                <a:ea typeface="+mn-ea"/>
                <a:cs typeface="+mn-cs"/>
              </a:rPr>
              <a:t>ate, </a:t>
            </a:r>
            <a:r>
              <a:rPr lang="en-GB" sz="1200" kern="1200" dirty="0" err="1" smtClean="0">
                <a:solidFill>
                  <a:schemeClr val="tx1"/>
                </a:solidFill>
                <a:effectLst/>
                <a:latin typeface="+mn-lt"/>
                <a:ea typeface="+mn-ea"/>
                <a:cs typeface="+mn-cs"/>
              </a:rPr>
              <a:t>sul</a:t>
            </a:r>
            <a:r>
              <a:rPr lang="ro-RO" sz="1200" kern="1200" dirty="0" err="1" smtClean="0">
                <a:solidFill>
                  <a:schemeClr val="tx1"/>
                </a:solidFill>
                <a:effectLst/>
                <a:latin typeface="+mn-lt"/>
                <a:ea typeface="+mn-ea"/>
                <a:cs typeface="+mn-cs"/>
              </a:rPr>
              <a:t>ph</a:t>
            </a:r>
            <a:r>
              <a:rPr lang="en-GB" sz="1200" kern="1200" dirty="0" smtClean="0">
                <a:solidFill>
                  <a:schemeClr val="tx1"/>
                </a:solidFill>
                <a:effectLst/>
                <a:latin typeface="+mn-lt"/>
                <a:ea typeface="+mn-ea"/>
                <a:cs typeface="+mn-cs"/>
              </a:rPr>
              <a:t>ide, </a:t>
            </a:r>
            <a:r>
              <a:rPr lang="en-GB" sz="1200" kern="1200" dirty="0" err="1" smtClean="0">
                <a:solidFill>
                  <a:schemeClr val="tx1"/>
                </a:solidFill>
                <a:effectLst/>
                <a:latin typeface="+mn-lt"/>
                <a:ea typeface="+mn-ea"/>
                <a:cs typeface="+mn-cs"/>
              </a:rPr>
              <a:t>hydrosul</a:t>
            </a:r>
            <a:r>
              <a:rPr lang="ro-RO" sz="1200" kern="1200" dirty="0" err="1" smtClean="0">
                <a:solidFill>
                  <a:schemeClr val="tx1"/>
                </a:solidFill>
                <a:effectLst/>
                <a:latin typeface="+mn-lt"/>
                <a:ea typeface="+mn-ea"/>
                <a:cs typeface="+mn-cs"/>
              </a:rPr>
              <a:t>ph</a:t>
            </a:r>
            <a:r>
              <a:rPr lang="en-GB" sz="1200" kern="1200" dirty="0" smtClean="0">
                <a:solidFill>
                  <a:schemeClr val="tx1"/>
                </a:solidFill>
                <a:effectLst/>
                <a:latin typeface="+mn-lt"/>
                <a:ea typeface="+mn-ea"/>
                <a:cs typeface="+mn-cs"/>
              </a:rPr>
              <a:t>ide, salts, and </a:t>
            </a:r>
            <a:r>
              <a:rPr lang="en-GB" sz="1200" kern="1200" dirty="0" err="1" smtClean="0">
                <a:solidFill>
                  <a:schemeClr val="tx1"/>
                </a:solidFill>
                <a:effectLst/>
                <a:latin typeface="+mn-lt"/>
                <a:ea typeface="+mn-ea"/>
                <a:cs typeface="+mn-cs"/>
              </a:rPr>
              <a:t>sul</a:t>
            </a:r>
            <a:r>
              <a:rPr lang="ro-RO" sz="1200" kern="1200" dirty="0" err="1" smtClean="0">
                <a:solidFill>
                  <a:schemeClr val="tx1"/>
                </a:solidFill>
                <a:effectLst/>
                <a:latin typeface="+mn-lt"/>
                <a:ea typeface="+mn-ea"/>
                <a:cs typeface="+mn-cs"/>
              </a:rPr>
              <a:t>ph</a:t>
            </a:r>
            <a:r>
              <a:rPr lang="en-GB" sz="1200" kern="1200" dirty="0" smtClean="0">
                <a:solidFill>
                  <a:schemeClr val="tx1"/>
                </a:solidFill>
                <a:effectLst/>
                <a:latin typeface="+mn-lt"/>
                <a:ea typeface="+mn-ea"/>
                <a:cs typeface="+mn-cs"/>
              </a:rPr>
              <a:t>uric acid), refractory organics (dyes, resins), PH and salt effects (silicate, sulphate), toxicants (metals).</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40</a:t>
            </a:fld>
            <a:endParaRPr lang="de-DE"/>
          </a:p>
        </p:txBody>
      </p:sp>
    </p:spTree>
    <p:extLst>
      <p:ext uri="{BB962C8B-B14F-4D97-AF65-F5344CB8AC3E}">
        <p14:creationId xmlns:p14="http://schemas.microsoft.com/office/powerpoint/2010/main" val="21256604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order to achieve a quality dyeing, the water used in the process must meet a series of conditions in what regards pH, temperature, BOD</a:t>
            </a:r>
            <a:r>
              <a:rPr lang="en-GB" sz="1200" kern="1200" baseline="-25000" dirty="0" smtClean="0">
                <a:solidFill>
                  <a:schemeClr val="tx1"/>
                </a:solidFill>
                <a:effectLst/>
                <a:latin typeface="+mn-lt"/>
                <a:ea typeface="+mn-ea"/>
                <a:cs typeface="+mn-cs"/>
              </a:rPr>
              <a:t>5</a:t>
            </a:r>
            <a:r>
              <a:rPr lang="en-GB" sz="1200" kern="1200" dirty="0" smtClean="0">
                <a:solidFill>
                  <a:schemeClr val="tx1"/>
                </a:solidFill>
                <a:effectLst/>
                <a:latin typeface="+mn-lt"/>
                <a:ea typeface="+mn-ea"/>
                <a:cs typeface="+mn-cs"/>
              </a:rPr>
              <a:t>, COD, TDS, TSS, colour and turbidity. The values that these parameters must have are presented in the table.</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41</a:t>
            </a:fld>
            <a:endParaRPr lang="de-DE"/>
          </a:p>
        </p:txBody>
      </p:sp>
    </p:spTree>
    <p:extLst>
      <p:ext uri="{BB962C8B-B14F-4D97-AF65-F5344CB8AC3E}">
        <p14:creationId xmlns:p14="http://schemas.microsoft.com/office/powerpoint/2010/main" val="1641569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Conventional methods for textile dyeing wastewater treatment are mainly </a:t>
            </a:r>
            <a:r>
              <a:rPr lang="en-GB" sz="1200" kern="1200" dirty="0" err="1" smtClean="0">
                <a:solidFill>
                  <a:schemeClr val="tx1"/>
                </a:solidFill>
                <a:effectLst/>
                <a:latin typeface="+mn-lt"/>
                <a:ea typeface="+mn-ea"/>
                <a:cs typeface="+mn-cs"/>
              </a:rPr>
              <a:t>physico</a:t>
            </a:r>
            <a:r>
              <a:rPr lang="en-GB" sz="1200" kern="1200" dirty="0" smtClean="0">
                <a:solidFill>
                  <a:schemeClr val="tx1"/>
                </a:solidFill>
                <a:effectLst/>
                <a:latin typeface="+mn-lt"/>
                <a:ea typeface="+mn-ea"/>
                <a:cs typeface="+mn-cs"/>
              </a:rPr>
              <a:t>-chemical methods such as equalization and homogenization, floatation, sedimentation, coagulation - flocculation, adsorption. These methods has proved to be markedly ineffective, difficult, and highly expensive. A diagram illustrating these processes, both in the sedimentation and </a:t>
            </a:r>
            <a:r>
              <a:rPr lang="ro-RO" sz="1200" kern="1200" dirty="0" smtClean="0">
                <a:solidFill>
                  <a:schemeClr val="tx1"/>
                </a:solidFill>
                <a:effectLst/>
                <a:latin typeface="+mn-lt"/>
                <a:ea typeface="+mn-ea"/>
                <a:cs typeface="+mn-cs"/>
              </a:rPr>
              <a:t>in </a:t>
            </a:r>
            <a:r>
              <a:rPr lang="ro-RO" sz="1200" kern="1200" dirty="0" err="1" smtClean="0">
                <a:solidFill>
                  <a:schemeClr val="tx1"/>
                </a:solidFill>
                <a:effectLst/>
                <a:latin typeface="+mn-lt"/>
                <a:ea typeface="+mn-ea"/>
                <a:cs typeface="+mn-cs"/>
              </a:rPr>
              <a:t>the</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flocculation variant, is shown in the figure.</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42</a:t>
            </a:fld>
            <a:endParaRPr lang="de-DE"/>
          </a:p>
        </p:txBody>
      </p:sp>
    </p:spTree>
    <p:extLst>
      <p:ext uri="{BB962C8B-B14F-4D97-AF65-F5344CB8AC3E}">
        <p14:creationId xmlns:p14="http://schemas.microsoft.com/office/powerpoint/2010/main" val="6650307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Advanced treatment methods are grouped into membrane filtration methods (microfiltration, ultrafiltration, </a:t>
            </a:r>
            <a:r>
              <a:rPr lang="en-US" dirty="0" err="1" smtClean="0"/>
              <a:t>nanofiltration</a:t>
            </a:r>
            <a:r>
              <a:rPr lang="en-US" dirty="0" smtClean="0"/>
              <a:t> and reverse osmosis), respectively advanced oxidation processes.</a:t>
            </a:r>
            <a:r>
              <a:rPr lang="ro-RO" dirty="0" smtClean="0"/>
              <a:t> </a:t>
            </a:r>
            <a:r>
              <a:rPr lang="en-US" dirty="0" smtClean="0"/>
              <a:t>Microporous membranes of cellulose acetate, </a:t>
            </a:r>
            <a:r>
              <a:rPr lang="en-US" dirty="0" err="1" smtClean="0"/>
              <a:t>polyacrylonitrile</a:t>
            </a:r>
            <a:r>
              <a:rPr lang="en-US" dirty="0" smtClean="0"/>
              <a:t>, polyamide, </a:t>
            </a:r>
            <a:r>
              <a:rPr lang="en-US" dirty="0" err="1" smtClean="0"/>
              <a:t>polysulfone</a:t>
            </a:r>
            <a:r>
              <a:rPr lang="en-US" dirty="0" smtClean="0"/>
              <a:t> are used for membrane filtration.</a:t>
            </a:r>
            <a:endParaRPr lang="ro-RO" dirty="0" smtClean="0"/>
          </a:p>
          <a:p>
            <a:r>
              <a:rPr lang="en-US" dirty="0" smtClean="0"/>
              <a:t>Microfiltration, characterized by the lowest capacity to retain fine impurities, is relatively </a:t>
            </a:r>
            <a:r>
              <a:rPr lang="ro-RO" dirty="0" err="1" smtClean="0"/>
              <a:t>little</a:t>
            </a:r>
            <a:r>
              <a:rPr lang="ro-RO" dirty="0" smtClean="0"/>
              <a:t> </a:t>
            </a:r>
            <a:r>
              <a:rPr lang="en-US" dirty="0" smtClean="0"/>
              <a:t>used in the treatment of textile wastewater</a:t>
            </a:r>
            <a:r>
              <a:rPr lang="ro-RO" dirty="0" smtClean="0"/>
              <a:t>, but in </a:t>
            </a:r>
            <a:r>
              <a:rPr lang="ro-RO" dirty="0" err="1" smtClean="0"/>
              <a:t>can</a:t>
            </a:r>
            <a:r>
              <a:rPr lang="ro-RO" dirty="0" smtClean="0"/>
              <a:t> </a:t>
            </a:r>
            <a:r>
              <a:rPr lang="ro-RO" dirty="0" err="1" smtClean="0"/>
              <a:t>be</a:t>
            </a:r>
            <a:r>
              <a:rPr lang="ro-RO" dirty="0" smtClean="0"/>
              <a:t> </a:t>
            </a:r>
            <a:r>
              <a:rPr lang="ro-RO" dirty="0" err="1" smtClean="0"/>
              <a:t>used</a:t>
            </a:r>
            <a:r>
              <a:rPr lang="ro-RO" dirty="0" smtClean="0"/>
              <a:t> as p</a:t>
            </a:r>
            <a:r>
              <a:rPr lang="en-US" dirty="0" smtClean="0"/>
              <a:t>re-treatment of water for </a:t>
            </a:r>
            <a:r>
              <a:rPr lang="en-US" dirty="0" err="1" smtClean="0"/>
              <a:t>nano</a:t>
            </a:r>
            <a:r>
              <a:rPr lang="en-US" dirty="0" smtClean="0"/>
              <a:t> filtration or Reverse Osmosis</a:t>
            </a:r>
            <a:r>
              <a:rPr lang="ro-RO" dirty="0" smtClean="0"/>
              <a:t> (Muthu, 2018)</a:t>
            </a:r>
            <a:r>
              <a:rPr lang="en-US" dirty="0" smtClean="0"/>
              <a:t>. The </a:t>
            </a:r>
            <a:r>
              <a:rPr lang="ro-RO" dirty="0" err="1" smtClean="0"/>
              <a:t>most</a:t>
            </a:r>
            <a:r>
              <a:rPr lang="ro-RO" dirty="0" smtClean="0"/>
              <a:t> </a:t>
            </a:r>
            <a:r>
              <a:rPr lang="en-US" dirty="0" smtClean="0"/>
              <a:t>commonly used </a:t>
            </a:r>
            <a:r>
              <a:rPr lang="ro-RO" dirty="0" err="1" smtClean="0"/>
              <a:t>process</a:t>
            </a:r>
            <a:r>
              <a:rPr lang="ro-RO" dirty="0" smtClean="0"/>
              <a:t> </a:t>
            </a:r>
            <a:r>
              <a:rPr lang="en-US" dirty="0" smtClean="0"/>
              <a:t>is </a:t>
            </a:r>
            <a:r>
              <a:rPr lang="ro-RO" dirty="0" smtClean="0"/>
              <a:t>textile </a:t>
            </a:r>
            <a:r>
              <a:rPr lang="ro-RO" dirty="0" err="1" smtClean="0"/>
              <a:t>wastewater</a:t>
            </a:r>
            <a:r>
              <a:rPr lang="ro-RO" dirty="0" smtClean="0"/>
              <a:t> </a:t>
            </a:r>
            <a:r>
              <a:rPr lang="ro-RO" dirty="0" err="1" smtClean="0"/>
              <a:t>treatment</a:t>
            </a:r>
            <a:r>
              <a:rPr lang="ro-RO" dirty="0" smtClean="0"/>
              <a:t> </a:t>
            </a:r>
            <a:r>
              <a:rPr lang="ro-RO" dirty="0" err="1" smtClean="0"/>
              <a:t>is</a:t>
            </a:r>
            <a:r>
              <a:rPr lang="ro-RO" dirty="0" smtClean="0"/>
              <a:t> </a:t>
            </a:r>
            <a:r>
              <a:rPr lang="en-US" dirty="0" smtClean="0"/>
              <a:t>ultrafiltration, which can achieve the recovery of indigo dyes.</a:t>
            </a:r>
            <a:r>
              <a:rPr lang="ro-RO" dirty="0" smtClean="0"/>
              <a:t> </a:t>
            </a:r>
            <a:r>
              <a:rPr lang="en-US" dirty="0" err="1" smtClean="0"/>
              <a:t>Nanofiltration</a:t>
            </a:r>
            <a:r>
              <a:rPr lang="en-US" dirty="0" smtClean="0"/>
              <a:t> removes most dyes and textile auxiliaries except </a:t>
            </a:r>
            <a:r>
              <a:rPr lang="ro-RO" dirty="0" smtClean="0"/>
              <a:t>for </a:t>
            </a:r>
            <a:r>
              <a:rPr lang="en-US" dirty="0" smtClean="0"/>
              <a:t>electrolytes and acidic or alkaline agents, and is therefore used to treat wastewater from dyeing, and it is even possible to reuse treated water in other finishing operations.</a:t>
            </a:r>
            <a:r>
              <a:rPr lang="ro-RO" dirty="0" smtClean="0"/>
              <a:t> </a:t>
            </a:r>
            <a:r>
              <a:rPr lang="en-US" dirty="0" smtClean="0"/>
              <a:t>Reverse osmosis allows the separation of molecules smaller than 1 nm from the permeate</a:t>
            </a:r>
            <a:r>
              <a:rPr lang="ro-RO" dirty="0" smtClean="0"/>
              <a:t> (</a:t>
            </a:r>
            <a:r>
              <a:rPr lang="ro-RO" dirty="0" err="1" smtClean="0"/>
              <a:t>Matthes</a:t>
            </a:r>
            <a:r>
              <a:rPr lang="ro-RO" dirty="0" smtClean="0"/>
              <a:t> et al., 2021)</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43</a:t>
            </a:fld>
            <a:endParaRPr lang="de-DE"/>
          </a:p>
        </p:txBody>
      </p:sp>
    </p:spTree>
    <p:extLst>
      <p:ext uri="{BB962C8B-B14F-4D97-AF65-F5344CB8AC3E}">
        <p14:creationId xmlns:p14="http://schemas.microsoft.com/office/powerpoint/2010/main" val="621372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Membrane filtration is a process by which small particles, which cannot be retained by sand filters, are removed using synthetic polymer membranes associated with high pressure, the membranes acting as a sieve.</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44</a:t>
            </a:fld>
            <a:endParaRPr lang="de-DE"/>
          </a:p>
        </p:txBody>
      </p:sp>
    </p:spTree>
    <p:extLst>
      <p:ext uri="{BB962C8B-B14F-4D97-AF65-F5344CB8AC3E}">
        <p14:creationId xmlns:p14="http://schemas.microsoft.com/office/powerpoint/2010/main" val="3549841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Several types of membranes can be used to treat wastewater from textile dyeing: microfiltration (MF), ultrafiltration (UF), </a:t>
            </a:r>
            <a:r>
              <a:rPr lang="en-GB" sz="1200" kern="1200" dirty="0" err="1" smtClean="0">
                <a:solidFill>
                  <a:schemeClr val="tx1"/>
                </a:solidFill>
                <a:effectLst/>
                <a:latin typeface="+mn-lt"/>
                <a:ea typeface="+mn-ea"/>
                <a:cs typeface="+mn-cs"/>
              </a:rPr>
              <a:t>nanofiltration</a:t>
            </a:r>
            <a:r>
              <a:rPr lang="en-GB" sz="1200" kern="1200" dirty="0" smtClean="0">
                <a:solidFill>
                  <a:schemeClr val="tx1"/>
                </a:solidFill>
                <a:effectLst/>
                <a:latin typeface="+mn-lt"/>
                <a:ea typeface="+mn-ea"/>
                <a:cs typeface="+mn-cs"/>
              </a:rPr>
              <a:t> (NF) and reverse osmosis (RO) membranes, in this order decreasing the particle size that can be removed. Microfiltration membranes have relatively large pore size, being able to remove large particles and various microorganisms, and therefore their use in the treatment of wastewater from dyeing is limited. Ultrafiltration membranes have smaller pores, which can additionally remove soluble bacteria and macromolecules. </a:t>
            </a:r>
            <a:r>
              <a:rPr lang="en-GB" sz="1200" kern="1200" dirty="0" err="1" smtClean="0">
                <a:solidFill>
                  <a:schemeClr val="tx1"/>
                </a:solidFill>
                <a:effectLst/>
                <a:latin typeface="+mn-lt"/>
                <a:ea typeface="+mn-ea"/>
                <a:cs typeface="+mn-cs"/>
              </a:rPr>
              <a:t>Nanofiltration</a:t>
            </a:r>
            <a:r>
              <a:rPr lang="en-GB" sz="1200" kern="1200" dirty="0" smtClean="0">
                <a:solidFill>
                  <a:schemeClr val="tx1"/>
                </a:solidFill>
                <a:effectLst/>
                <a:latin typeface="+mn-lt"/>
                <a:ea typeface="+mn-ea"/>
                <a:cs typeface="+mn-cs"/>
              </a:rPr>
              <a:t> membranes have pores with dimensions of the order of ten angstroms or less, performing better than ultrafiltration, but lower than reverse osmosis. Reverse osmosis membranes have very low porosity and can remove particles with low molar mass, such as salt, organic ions, etc.</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45</a:t>
            </a:fld>
            <a:endParaRPr lang="de-DE"/>
          </a:p>
        </p:txBody>
      </p:sp>
    </p:spTree>
    <p:extLst>
      <p:ext uri="{BB962C8B-B14F-4D97-AF65-F5344CB8AC3E}">
        <p14:creationId xmlns:p14="http://schemas.microsoft.com/office/powerpoint/2010/main" val="31243245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Nanofiltration</a:t>
            </a:r>
            <a:r>
              <a:rPr lang="en-GB" sz="1200" kern="1200" dirty="0" smtClean="0">
                <a:solidFill>
                  <a:schemeClr val="tx1"/>
                </a:solidFill>
                <a:effectLst/>
                <a:latin typeface="+mn-lt"/>
                <a:ea typeface="+mn-ea"/>
                <a:cs typeface="+mn-cs"/>
              </a:rPr>
              <a:t> uses membranes of modified cellulose acetate, ceramic materials, polyimides, </a:t>
            </a:r>
            <a:r>
              <a:rPr lang="en-GB" sz="1200" kern="1200" dirty="0" err="1" smtClean="0">
                <a:solidFill>
                  <a:schemeClr val="tx1"/>
                </a:solidFill>
                <a:effectLst/>
                <a:latin typeface="+mn-lt"/>
                <a:ea typeface="+mn-ea"/>
                <a:cs typeface="+mn-cs"/>
              </a:rPr>
              <a:t>polysulfones</a:t>
            </a:r>
            <a:r>
              <a:rPr lang="en-GB" sz="1200" kern="1200" dirty="0" smtClean="0">
                <a:solidFill>
                  <a:schemeClr val="tx1"/>
                </a:solidFill>
                <a:effectLst/>
                <a:latin typeface="+mn-lt"/>
                <a:ea typeface="+mn-ea"/>
                <a:cs typeface="+mn-cs"/>
              </a:rPr>
              <a:t> or polyamide at working pressures up to 35 bar, at a current flow of 12 - 14 </a:t>
            </a:r>
            <a:r>
              <a:rPr lang="en-GB" sz="1200" kern="1200" dirty="0" err="1" smtClean="0">
                <a:solidFill>
                  <a:schemeClr val="tx1"/>
                </a:solidFill>
                <a:effectLst/>
                <a:latin typeface="+mn-lt"/>
                <a:ea typeface="+mn-ea"/>
                <a:cs typeface="+mn-cs"/>
              </a:rPr>
              <a:t>lmh</a:t>
            </a:r>
            <a:r>
              <a:rPr lang="en-GB" sz="1200" kern="1200" dirty="0" smtClean="0">
                <a:solidFill>
                  <a:schemeClr val="tx1"/>
                </a:solidFill>
                <a:effectLst/>
                <a:latin typeface="+mn-lt"/>
                <a:ea typeface="+mn-ea"/>
                <a:cs typeface="+mn-cs"/>
              </a:rPr>
              <a:t> / bar, removing divalent ions such as Ca or Mg, but not and the monovalent ones, such as Na.</a:t>
            </a:r>
            <a:r>
              <a:rPr lang="ro-RO"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Nanofiltration</a:t>
            </a:r>
            <a:r>
              <a:rPr lang="en-GB" sz="1200" kern="1200" dirty="0" smtClean="0">
                <a:solidFill>
                  <a:schemeClr val="tx1"/>
                </a:solidFill>
                <a:effectLst/>
                <a:latin typeface="+mn-lt"/>
                <a:ea typeface="+mn-ea"/>
                <a:cs typeface="+mn-cs"/>
              </a:rPr>
              <a:t> membrane modules are usually manufactured in a spiral configuration.</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diagram of a </a:t>
            </a:r>
            <a:r>
              <a:rPr lang="en-GB" sz="1200" kern="1200" dirty="0" err="1" smtClean="0">
                <a:solidFill>
                  <a:schemeClr val="tx1"/>
                </a:solidFill>
                <a:effectLst/>
                <a:latin typeface="+mn-lt"/>
                <a:ea typeface="+mn-ea"/>
                <a:cs typeface="+mn-cs"/>
              </a:rPr>
              <a:t>nano</a:t>
            </a:r>
            <a:r>
              <a:rPr lang="en-GB" sz="1200" kern="1200" dirty="0" smtClean="0">
                <a:solidFill>
                  <a:schemeClr val="tx1"/>
                </a:solidFill>
                <a:effectLst/>
                <a:latin typeface="+mn-lt"/>
                <a:ea typeface="+mn-ea"/>
                <a:cs typeface="+mn-cs"/>
              </a:rPr>
              <a:t>-filtration system is shown in the figure.</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46</a:t>
            </a:fld>
            <a:endParaRPr lang="de-DE"/>
          </a:p>
        </p:txBody>
      </p:sp>
    </p:spTree>
    <p:extLst>
      <p:ext uri="{BB962C8B-B14F-4D97-AF65-F5344CB8AC3E}">
        <p14:creationId xmlns:p14="http://schemas.microsoft.com/office/powerpoint/2010/main" val="10958310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Many organic substances can be degraded by oxidative methods, this being a common method of water treatment, which is successfully applicable in the case of removal of dyes from dyeing wastewater. The oxidative treatment processes of wastewater are grouped in the category of Advanced Oxidation Process category (AOP), all based on the chemical oxidation of organic contaminants through hydroxyl radicals (• OH) generated. The oxidation potential of these radicals is very high, being exceeded only by that of fluorine. AOP includes processes such as ozone treatment, hydrogen peroxide, UV, UV / hydrogen peroxide, hydrogen peroxide / ozone, Fenton and photo-Fenton.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47</a:t>
            </a:fld>
            <a:endParaRPr lang="de-DE"/>
          </a:p>
        </p:txBody>
      </p:sp>
    </p:spTree>
    <p:extLst>
      <p:ext uri="{BB962C8B-B14F-4D97-AF65-F5344CB8AC3E}">
        <p14:creationId xmlns:p14="http://schemas.microsoft.com/office/powerpoint/2010/main" val="1766343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Ultrasound is sound of a frequency that is above</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20 KHz</a:t>
            </a:r>
            <a:r>
              <a:rPr lang="ro-RO" sz="1200" kern="1200" dirty="0" smtClean="0">
                <a:solidFill>
                  <a:schemeClr val="tx1"/>
                </a:solidFill>
                <a:effectLst/>
                <a:latin typeface="+mn-lt"/>
                <a:ea typeface="+mn-ea"/>
                <a:cs typeface="+mn-cs"/>
              </a:rPr>
              <a:t> (</a:t>
            </a:r>
            <a:r>
              <a:rPr lang="ro-RO" sz="1200" kern="1200" dirty="0" err="1" smtClean="0">
                <a:solidFill>
                  <a:schemeClr val="tx1"/>
                </a:solidFill>
                <a:effectLst/>
                <a:latin typeface="+mn-lt"/>
                <a:ea typeface="+mn-ea"/>
                <a:cs typeface="+mn-cs"/>
              </a:rPr>
              <a:t>Gunay</a:t>
            </a:r>
            <a:r>
              <a:rPr lang="ro-RO" sz="1200" kern="1200" dirty="0" smtClean="0">
                <a:solidFill>
                  <a:schemeClr val="tx1"/>
                </a:solidFill>
                <a:effectLst/>
                <a:latin typeface="+mn-lt"/>
                <a:ea typeface="+mn-ea"/>
                <a:cs typeface="+mn-cs"/>
              </a:rPr>
              <a:t>, R. 2013)</a:t>
            </a:r>
            <a:r>
              <a:rPr lang="en-GB" sz="1200" kern="1200" dirty="0" smtClean="0">
                <a:solidFill>
                  <a:schemeClr val="tx1"/>
                </a:solidFill>
                <a:effectLst/>
                <a:latin typeface="+mn-lt"/>
                <a:ea typeface="+mn-ea"/>
                <a:cs typeface="+mn-cs"/>
              </a:rPr>
              <a:t>. The </a:t>
            </a:r>
            <a:r>
              <a:rPr lang="en-GB" sz="1200" kern="1200" dirty="0" err="1" smtClean="0">
                <a:solidFill>
                  <a:schemeClr val="tx1"/>
                </a:solidFill>
                <a:effectLst/>
                <a:latin typeface="+mn-lt"/>
                <a:ea typeface="+mn-ea"/>
                <a:cs typeface="+mn-cs"/>
              </a:rPr>
              <a:t>sonolysis</a:t>
            </a:r>
            <a:r>
              <a:rPr lang="en-GB" sz="1200" kern="1200" dirty="0" smtClean="0">
                <a:solidFill>
                  <a:schemeClr val="tx1"/>
                </a:solidFill>
                <a:effectLst/>
                <a:latin typeface="+mn-lt"/>
                <a:ea typeface="+mn-ea"/>
                <a:cs typeface="+mn-cs"/>
              </a:rPr>
              <a:t> of the wastewater, based on cavitation with high temperatures and pressures, leads to the formation of highly reactive hydroxyl radicals (•OH), which degrades water pollutants. </a:t>
            </a:r>
            <a:r>
              <a:rPr lang="ro-RO" sz="1200" kern="1200" dirty="0" smtClean="0">
                <a:solidFill>
                  <a:schemeClr val="tx1"/>
                </a:solidFill>
                <a:effectLst/>
                <a:latin typeface="+mn-lt"/>
                <a:ea typeface="+mn-ea"/>
                <a:cs typeface="+mn-cs"/>
              </a:rPr>
              <a:t>O</a:t>
            </a:r>
            <a:r>
              <a:rPr lang="en-GB" sz="1200" kern="1200" dirty="0" err="1" smtClean="0">
                <a:solidFill>
                  <a:schemeClr val="tx1"/>
                </a:solidFill>
                <a:effectLst/>
                <a:latin typeface="+mn-lt"/>
                <a:ea typeface="+mn-ea"/>
                <a:cs typeface="+mn-cs"/>
              </a:rPr>
              <a:t>rganic</a:t>
            </a:r>
            <a:r>
              <a:rPr lang="en-GB" sz="1200" kern="1200" dirty="0" smtClean="0">
                <a:solidFill>
                  <a:schemeClr val="tx1"/>
                </a:solidFill>
                <a:effectLst/>
                <a:latin typeface="+mn-lt"/>
                <a:ea typeface="+mn-ea"/>
                <a:cs typeface="+mn-cs"/>
              </a:rPr>
              <a:t> molecules are degraded following the explosions of the cavitation bubbles formed </a:t>
            </a:r>
            <a:r>
              <a:rPr lang="ro-RO" sz="1200" kern="1200" dirty="0" err="1" smtClean="0">
                <a:solidFill>
                  <a:schemeClr val="tx1"/>
                </a:solidFill>
                <a:effectLst/>
                <a:latin typeface="+mn-lt"/>
                <a:ea typeface="+mn-ea"/>
                <a:cs typeface="+mn-cs"/>
              </a:rPr>
              <a:t>because</a:t>
            </a:r>
            <a:r>
              <a:rPr lang="en-GB" sz="1200" kern="1200" dirty="0" smtClean="0">
                <a:solidFill>
                  <a:schemeClr val="tx1"/>
                </a:solidFill>
                <a:effectLst/>
                <a:latin typeface="+mn-lt"/>
                <a:ea typeface="+mn-ea"/>
                <a:cs typeface="+mn-cs"/>
              </a:rPr>
              <a:t> ultrasonic/hydrodynamics.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48</a:t>
            </a:fld>
            <a:endParaRPr lang="de-DE"/>
          </a:p>
        </p:txBody>
      </p:sp>
    </p:spTree>
    <p:extLst>
      <p:ext uri="{BB962C8B-B14F-4D97-AF65-F5344CB8AC3E}">
        <p14:creationId xmlns:p14="http://schemas.microsoft.com/office/powerpoint/2010/main" val="29903132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Wet Air Oxidation utilizes the molecular oxygen or air as oxidizer in high pressure and temperature environment. This extreme condition allows the generation of free radicals that decomposes the waste. The main advantages of the process are the low operating costs and the low level of air pollution, while the main disadvantages are the high capital costs and safety implications associated with a system that operates in such severe operating conditions (temperatures of 400–573</a:t>
            </a:r>
            <a:r>
              <a:rPr lang="en-GB" sz="1200" kern="1200" baseline="30000" dirty="0" smtClean="0">
                <a:solidFill>
                  <a:schemeClr val="tx1"/>
                </a:solidFill>
                <a:effectLst/>
                <a:latin typeface="+mn-lt"/>
                <a:ea typeface="+mn-ea"/>
                <a:cs typeface="+mn-cs"/>
              </a:rPr>
              <a:t>o</a:t>
            </a:r>
            <a:r>
              <a:rPr lang="en-GB" sz="1200" kern="1200" dirty="0" smtClean="0">
                <a:solidFill>
                  <a:schemeClr val="tx1"/>
                </a:solidFill>
                <a:effectLst/>
                <a:latin typeface="+mn-lt"/>
                <a:ea typeface="+mn-ea"/>
                <a:cs typeface="+mn-cs"/>
              </a:rPr>
              <a:t>K and pressures in the range of 0.5–20 MPa).</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49</a:t>
            </a:fld>
            <a:endParaRPr lang="de-DE"/>
          </a:p>
        </p:txBody>
      </p:sp>
    </p:spTree>
    <p:extLst>
      <p:ext uri="{BB962C8B-B14F-4D97-AF65-F5344CB8AC3E}">
        <p14:creationId xmlns:p14="http://schemas.microsoft.com/office/powerpoint/2010/main" val="236096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Textile processing causes 20% of global water pollution, according to the World Bank</a:t>
            </a:r>
            <a:r>
              <a:rPr lang="ro-RO" sz="1200" kern="1200" dirty="0" smtClean="0">
                <a:solidFill>
                  <a:schemeClr val="tx1"/>
                </a:solidFill>
                <a:effectLst/>
                <a:latin typeface="+mn-lt"/>
                <a:ea typeface="+mn-ea"/>
                <a:cs typeface="+mn-cs"/>
              </a:rPr>
              <a:t> (Scott, 2015). </a:t>
            </a:r>
            <a:r>
              <a:rPr lang="en-GB" sz="1200" kern="1200" dirty="0" smtClean="0">
                <a:solidFill>
                  <a:schemeClr val="tx1"/>
                </a:solidFill>
                <a:effectLst/>
                <a:latin typeface="+mn-lt"/>
                <a:ea typeface="+mn-ea"/>
                <a:cs typeface="+mn-cs"/>
              </a:rPr>
              <a:t>Water serves not only as a means of transporting dyes and the many chemical auxiliaries used, but also for the transport of the thermal energy, as most of the textile chemical finishing processes are carried out at temperatures exceeding 20</a:t>
            </a:r>
            <a:r>
              <a:rPr lang="en-GB" sz="1200" kern="1200" baseline="30000" dirty="0" smtClean="0">
                <a:solidFill>
                  <a:schemeClr val="tx1"/>
                </a:solidFill>
                <a:effectLst/>
                <a:latin typeface="+mn-lt"/>
                <a:ea typeface="+mn-ea"/>
                <a:cs typeface="+mn-cs"/>
              </a:rPr>
              <a:t>o</a:t>
            </a:r>
            <a:r>
              <a:rPr lang="en-GB" sz="1200" kern="1200" dirty="0" smtClean="0">
                <a:solidFill>
                  <a:schemeClr val="tx1"/>
                </a:solidFill>
                <a:effectLst/>
                <a:latin typeface="+mn-lt"/>
                <a:ea typeface="+mn-ea"/>
                <a:cs typeface="+mn-cs"/>
              </a:rPr>
              <a:t>C.</a:t>
            </a:r>
            <a:endParaRPr lang="en-US" sz="1200" kern="1200" dirty="0" smtClean="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In addition to high water consumption, the vast majority of water is used for processing, so the degree of impurity is increased.</a:t>
            </a:r>
            <a:r>
              <a:rPr lang="ro-RO" sz="1200" kern="1200" dirty="0" smtClean="0">
                <a:solidFill>
                  <a:schemeClr val="tx1"/>
                </a:solidFill>
                <a:effectLst/>
                <a:latin typeface="+mn-lt"/>
                <a:ea typeface="+mn-ea"/>
                <a:cs typeface="+mn-cs"/>
              </a:rPr>
              <a:t> More</a:t>
            </a:r>
            <a:r>
              <a:rPr lang="en-GB" sz="1200" kern="1200" dirty="0" smtClean="0">
                <a:solidFill>
                  <a:schemeClr val="tx1"/>
                </a:solidFill>
                <a:effectLst/>
                <a:latin typeface="+mn-lt"/>
                <a:ea typeface="+mn-ea"/>
                <a:cs typeface="+mn-cs"/>
              </a:rPr>
              <a:t> than half of the total water consumed in the textile processing is used in textile wet treatment. The largest share in terms of water consumption has the preparation processes (38%), while the water consumed in the dyeing and printing processes represents 24%.</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Water consumption in </a:t>
            </a:r>
            <a:r>
              <a:rPr lang="ro-RO" sz="1200" kern="1200" dirty="0" smtClean="0">
                <a:solidFill>
                  <a:schemeClr val="tx1"/>
                </a:solidFill>
                <a:effectLst/>
                <a:latin typeface="+mn-lt"/>
                <a:ea typeface="+mn-ea"/>
                <a:cs typeface="+mn-cs"/>
              </a:rPr>
              <a:t>textile </a:t>
            </a:r>
            <a:r>
              <a:rPr lang="en-US" sz="1200" kern="1200" noProof="0" dirty="0" smtClean="0">
                <a:solidFill>
                  <a:schemeClr val="tx1"/>
                </a:solidFill>
                <a:effectLst/>
                <a:latin typeface="+mn-lt"/>
                <a:ea typeface="+mn-ea"/>
                <a:cs typeface="+mn-cs"/>
              </a:rPr>
              <a:t>finishing</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depends </a:t>
            </a:r>
            <a:r>
              <a:rPr lang="en-US" sz="1200" kern="1200" noProof="0" dirty="0" smtClean="0">
                <a:solidFill>
                  <a:schemeClr val="tx1"/>
                </a:solidFill>
                <a:effectLst/>
                <a:latin typeface="+mn-lt"/>
                <a:ea typeface="+mn-ea"/>
                <a:cs typeface="+mn-cs"/>
              </a:rPr>
              <a:t>mainly</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on the type of equipment and the technology used (discontinuous, semi-continuous or continuous</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 I</a:t>
            </a:r>
            <a:r>
              <a:rPr lang="en-GB" sz="1200" kern="1200" dirty="0" smtClean="0">
                <a:solidFill>
                  <a:schemeClr val="tx1"/>
                </a:solidFill>
                <a:effectLst/>
                <a:latin typeface="+mn-lt"/>
                <a:ea typeface="+mn-ea"/>
                <a:cs typeface="+mn-cs"/>
              </a:rPr>
              <a:t>n the preparation</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largest amounts of water are consumed in the scouring and mercerizing.</a:t>
            </a:r>
            <a:r>
              <a:rPr lang="ro-RO"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When dyeing fabrics, regardless of the characteristics of the chosen dyes, at the end of the actual dyeing, a washing step is mandatory to remove excess dye or dyes that have not adhered to the fib</a:t>
            </a:r>
            <a:r>
              <a:rPr lang="ro-RO" sz="1200" kern="1200" baseline="0" dirty="0" smtClean="0">
                <a:solidFill>
                  <a:schemeClr val="tx1"/>
                </a:solidFill>
                <a:effectLst/>
                <a:latin typeface="+mn-lt"/>
                <a:ea typeface="+mn-ea"/>
                <a:cs typeface="+mn-cs"/>
              </a:rPr>
              <a:t>re</a:t>
            </a:r>
            <a:r>
              <a:rPr lang="en-US" sz="1200" kern="1200" baseline="0" dirty="0" smtClean="0">
                <a:solidFill>
                  <a:schemeClr val="tx1"/>
                </a:solidFill>
                <a:effectLst/>
                <a:latin typeface="+mn-lt"/>
                <a:ea typeface="+mn-ea"/>
                <a:cs typeface="+mn-cs"/>
              </a:rPr>
              <a:t>.</a:t>
            </a:r>
            <a:r>
              <a:rPr lang="ro-RO"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At this stage of washing</a:t>
            </a:r>
            <a:r>
              <a:rPr lang="ro-RO" sz="1200" kern="1200" baseline="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the water consumption is substantial.</a:t>
            </a:r>
            <a:r>
              <a:rPr lang="ro-RO"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is why water conservation and reuse became an imperative for the textile industry.</a:t>
            </a:r>
            <a:endParaRPr lang="ro-RO"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5</a:t>
            </a:fld>
            <a:endParaRPr lang="de-DE"/>
          </a:p>
        </p:txBody>
      </p:sp>
    </p:spTree>
    <p:extLst>
      <p:ext uri="{BB962C8B-B14F-4D97-AF65-F5344CB8AC3E}">
        <p14:creationId xmlns:p14="http://schemas.microsoft.com/office/powerpoint/2010/main" val="29214985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50</a:t>
            </a:fld>
            <a:endParaRPr lang="de-DE"/>
          </a:p>
        </p:txBody>
      </p:sp>
    </p:spTree>
    <p:extLst>
      <p:ext uri="{BB962C8B-B14F-4D97-AF65-F5344CB8AC3E}">
        <p14:creationId xmlns:p14="http://schemas.microsoft.com/office/powerpoint/2010/main" val="13311729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51</a:t>
            </a:fld>
            <a:endParaRPr lang="de-DE"/>
          </a:p>
        </p:txBody>
      </p:sp>
    </p:spTree>
    <p:extLst>
      <p:ext uri="{BB962C8B-B14F-4D97-AF65-F5344CB8AC3E}">
        <p14:creationId xmlns:p14="http://schemas.microsoft.com/office/powerpoint/2010/main" val="40450474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52</a:t>
            </a:fld>
            <a:endParaRPr lang="de-DE"/>
          </a:p>
        </p:txBody>
      </p:sp>
    </p:spTree>
    <p:extLst>
      <p:ext uri="{BB962C8B-B14F-4D97-AF65-F5344CB8AC3E}">
        <p14:creationId xmlns:p14="http://schemas.microsoft.com/office/powerpoint/2010/main" val="6932757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53</a:t>
            </a:fld>
            <a:endParaRPr lang="de-DE"/>
          </a:p>
        </p:txBody>
      </p:sp>
    </p:spTree>
    <p:extLst>
      <p:ext uri="{BB962C8B-B14F-4D97-AF65-F5344CB8AC3E}">
        <p14:creationId xmlns:p14="http://schemas.microsoft.com/office/powerpoint/2010/main" val="2750049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Water consumption in </a:t>
            </a:r>
            <a:r>
              <a:rPr lang="ro-RO" sz="1200" kern="1200" dirty="0" smtClean="0">
                <a:solidFill>
                  <a:schemeClr val="tx1"/>
                </a:solidFill>
                <a:effectLst/>
                <a:latin typeface="+mn-lt"/>
                <a:ea typeface="+mn-ea"/>
                <a:cs typeface="+mn-cs"/>
              </a:rPr>
              <a:t>textile </a:t>
            </a:r>
            <a:r>
              <a:rPr lang="en-US" sz="1200" kern="1200" noProof="0" dirty="0" smtClean="0">
                <a:solidFill>
                  <a:schemeClr val="tx1"/>
                </a:solidFill>
                <a:effectLst/>
                <a:latin typeface="+mn-lt"/>
                <a:ea typeface="+mn-ea"/>
                <a:cs typeface="+mn-cs"/>
              </a:rPr>
              <a:t>finishing</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depends </a:t>
            </a:r>
            <a:r>
              <a:rPr lang="en-US" sz="1200" kern="1200" noProof="0" dirty="0" smtClean="0">
                <a:solidFill>
                  <a:schemeClr val="tx1"/>
                </a:solidFill>
                <a:effectLst/>
                <a:latin typeface="+mn-lt"/>
                <a:ea typeface="+mn-ea"/>
                <a:cs typeface="+mn-cs"/>
              </a:rPr>
              <a:t>mainly</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on the type of equipment and the technology used (discontinuous, semi-continuous or continuous</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 I</a:t>
            </a:r>
            <a:r>
              <a:rPr lang="en-GB" sz="1200" kern="1200" dirty="0" smtClean="0">
                <a:solidFill>
                  <a:schemeClr val="tx1"/>
                </a:solidFill>
                <a:effectLst/>
                <a:latin typeface="+mn-lt"/>
                <a:ea typeface="+mn-ea"/>
                <a:cs typeface="+mn-cs"/>
              </a:rPr>
              <a:t>n the preparation</a:t>
            </a:r>
            <a:r>
              <a:rPr lang="ro-RO"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the largest amounts of water are consumed in the scouring and mercerizing.</a:t>
            </a:r>
            <a:endParaRPr lang="en-US" dirty="0" smtClean="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6</a:t>
            </a:fld>
            <a:endParaRPr lang="de-DE"/>
          </a:p>
        </p:txBody>
      </p:sp>
    </p:spTree>
    <p:extLst>
      <p:ext uri="{BB962C8B-B14F-4D97-AF65-F5344CB8AC3E}">
        <p14:creationId xmlns:p14="http://schemas.microsoft.com/office/powerpoint/2010/main" val="352267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presence of dyes in wastewater is determined by incomplete exhaustion, which essentially depends on the nature of the dye, but also on the dyeing process used or the dyeing colour intensity. It is estimated that the dye losses are, on average, 10% for dark shades, 2% for medium shades and negligible for pale shades.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degree of fixation varies from one class of dyes to another, and, consequently, the level of coloration of wastewater varies. </a:t>
            </a:r>
            <a:r>
              <a:rPr lang="en-US" sz="1200" kern="1200" dirty="0" smtClean="0">
                <a:solidFill>
                  <a:schemeClr val="tx1"/>
                </a:solidFill>
                <a:effectLst/>
                <a:latin typeface="+mn-lt"/>
                <a:ea typeface="+mn-ea"/>
                <a:cs typeface="+mn-cs"/>
              </a:rPr>
              <a:t>The amount of </a:t>
            </a:r>
            <a:r>
              <a:rPr lang="ro-RO" sz="1200" kern="1200" dirty="0" err="1" smtClean="0">
                <a:solidFill>
                  <a:schemeClr val="tx1"/>
                </a:solidFill>
                <a:effectLst/>
                <a:latin typeface="+mn-lt"/>
                <a:ea typeface="+mn-ea"/>
                <a:cs typeface="+mn-cs"/>
              </a:rPr>
              <a:t>unfixed</a:t>
            </a:r>
            <a:r>
              <a:rPr lang="en-US" sz="1200" kern="1200" dirty="0" smtClean="0">
                <a:solidFill>
                  <a:schemeClr val="tx1"/>
                </a:solidFill>
                <a:effectLst/>
                <a:latin typeface="+mn-lt"/>
                <a:ea typeface="+mn-ea"/>
                <a:cs typeface="+mn-cs"/>
              </a:rPr>
              <a:t> dye remaining in the </a:t>
            </a:r>
            <a:r>
              <a:rPr lang="ro-RO" sz="1200" kern="1200" dirty="0" err="1" smtClean="0">
                <a:solidFill>
                  <a:schemeClr val="tx1"/>
                </a:solidFill>
                <a:effectLst/>
                <a:latin typeface="+mn-lt"/>
                <a:ea typeface="+mn-ea"/>
                <a:cs typeface="+mn-cs"/>
              </a:rPr>
              <a:t>dye</a:t>
            </a:r>
            <a:r>
              <a:rPr lang="ro-RO"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bath during the dyeing of the various textile fib</a:t>
            </a:r>
            <a:r>
              <a:rPr lang="ro-RO" sz="1200" kern="1200" dirty="0" smtClean="0">
                <a:solidFill>
                  <a:schemeClr val="tx1"/>
                </a:solidFill>
                <a:effectLst/>
                <a:latin typeface="+mn-lt"/>
                <a:ea typeface="+mn-ea"/>
                <a:cs typeface="+mn-cs"/>
              </a:rPr>
              <a:t>re</a:t>
            </a:r>
            <a:r>
              <a:rPr lang="en-US" sz="1200" kern="1200" dirty="0" smtClean="0">
                <a:solidFill>
                  <a:schemeClr val="tx1"/>
                </a:solidFill>
                <a:effectLst/>
                <a:latin typeface="+mn-lt"/>
                <a:ea typeface="+mn-ea"/>
                <a:cs typeface="+mn-cs"/>
              </a:rPr>
              <a:t>s is shown in </a:t>
            </a:r>
            <a:r>
              <a:rPr lang="ro-RO" sz="1200" kern="1200" dirty="0" err="1" smtClean="0">
                <a:solidFill>
                  <a:schemeClr val="tx1"/>
                </a:solidFill>
                <a:effectLst/>
                <a:latin typeface="+mn-lt"/>
                <a:ea typeface="+mn-ea"/>
                <a:cs typeface="+mn-cs"/>
              </a:rPr>
              <a:t>the</a:t>
            </a:r>
            <a:r>
              <a:rPr lang="ro-RO" sz="1200" kern="1200" dirty="0" smtClean="0">
                <a:solidFill>
                  <a:schemeClr val="tx1"/>
                </a:solidFill>
                <a:effectLst/>
                <a:latin typeface="+mn-lt"/>
                <a:ea typeface="+mn-ea"/>
                <a:cs typeface="+mn-cs"/>
              </a:rPr>
              <a:t> table (Muthu, 2017)</a:t>
            </a:r>
            <a:r>
              <a:rPr lang="en-US" sz="1200" kern="1200" dirty="0" smtClean="0">
                <a:solidFill>
                  <a:schemeClr val="tx1"/>
                </a:solidFill>
                <a:effectLst/>
                <a:latin typeface="+mn-lt"/>
                <a:ea typeface="+mn-ea"/>
                <a:cs typeface="+mn-cs"/>
              </a:rPr>
              <a:t>.</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It can be seen that basic dyes have the highest degree of exhaustion (higher than 95%), while for reactive dyes the degree of fixation is relatively low (between 50 and 90%).</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7</a:t>
            </a:fld>
            <a:endParaRPr lang="de-DE"/>
          </a:p>
        </p:txBody>
      </p:sp>
    </p:spTree>
    <p:extLst>
      <p:ext uri="{BB962C8B-B14F-4D97-AF65-F5344CB8AC3E}">
        <p14:creationId xmlns:p14="http://schemas.microsoft.com/office/powerpoint/2010/main" val="172278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addition to the colouring of wastewater, a series of auxiliaries that are not consumed in the process are introduced into the wastewater when </a:t>
            </a:r>
            <a:r>
              <a:rPr lang="ro-RO" sz="1200" kern="1200" smtClean="0">
                <a:solidFill>
                  <a:schemeClr val="tx1"/>
                </a:solidFill>
                <a:effectLst/>
                <a:latin typeface="+mn-lt"/>
                <a:ea typeface="+mn-ea"/>
                <a:cs typeface="+mn-cs"/>
              </a:rPr>
              <a:t>dye</a:t>
            </a:r>
            <a:r>
              <a:rPr lang="en-GB" sz="1200" kern="1200" smtClean="0">
                <a:solidFill>
                  <a:schemeClr val="tx1"/>
                </a:solidFill>
                <a:effectLst/>
                <a:latin typeface="+mn-lt"/>
                <a:ea typeface="+mn-ea"/>
                <a:cs typeface="+mn-cs"/>
              </a:rPr>
              <a:t>ing</a:t>
            </a:r>
            <a:r>
              <a:rPr lang="en-GB" sz="1200" kern="1200" dirty="0" smtClean="0">
                <a:solidFill>
                  <a:schemeClr val="tx1"/>
                </a:solidFill>
                <a:effectLst/>
                <a:latin typeface="+mn-lt"/>
                <a:ea typeface="+mn-ea"/>
                <a:cs typeface="+mn-cs"/>
              </a:rPr>
              <a:t>: salt, in the case of direct, acid and reactive dyes (especially in the case of the latter), alkaline agents, reducing agents and oxidants when dyeing with vat and sulphur dyes, heavy metals when dyeing with chrome dyes, retarders for dyeing with basic dyes or carriers for dyeing with disperse dyes</a:t>
            </a:r>
            <a:r>
              <a:rPr lang="ro-RO" sz="1200"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8</a:t>
            </a:fld>
            <a:endParaRPr lang="de-DE"/>
          </a:p>
        </p:txBody>
      </p:sp>
    </p:spTree>
    <p:extLst>
      <p:ext uri="{BB962C8B-B14F-4D97-AF65-F5344CB8AC3E}">
        <p14:creationId xmlns:p14="http://schemas.microsoft.com/office/powerpoint/2010/main" val="2225396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a:t>
            </a:r>
            <a:r>
              <a:rPr lang="en-US" sz="1200" kern="1200" noProof="0" dirty="0" smtClean="0">
                <a:solidFill>
                  <a:schemeClr val="tx1"/>
                </a:solidFill>
                <a:effectLst/>
                <a:latin typeface="+mn-lt"/>
                <a:ea typeface="+mn-ea"/>
                <a:cs typeface="+mn-cs"/>
              </a:rPr>
              <a:t>majority</a:t>
            </a:r>
            <a:r>
              <a:rPr lang="ro-RO" sz="1200" kern="1200" dirty="0" smtClean="0">
                <a:solidFill>
                  <a:schemeClr val="tx1"/>
                </a:solidFill>
                <a:effectLst/>
                <a:latin typeface="+mn-lt"/>
                <a:ea typeface="+mn-ea"/>
                <a:cs typeface="+mn-cs"/>
              </a:rPr>
              <a:t> of</a:t>
            </a:r>
            <a:r>
              <a:rPr lang="en-GB" sz="1200" kern="1200" dirty="0" smtClean="0">
                <a:solidFill>
                  <a:schemeClr val="tx1"/>
                </a:solidFill>
                <a:effectLst/>
                <a:latin typeface="+mn-lt"/>
                <a:ea typeface="+mn-ea"/>
                <a:cs typeface="+mn-cs"/>
              </a:rPr>
              <a:t> allergic contact dermatitis caused by textiles is related to the presence on the surface of the material of substances used in the processing. The most common cases of allergic dermatitis were observed in the case of some reactive dyes, which are presented in the table. It should be noted that the undesirable effects occur only if the complete removal of the unstained dye is not achieved at the end of the dyeing process.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Respiratory symptoms have been identified in exposed workers working in textile dyeing factories, especially in the case of the same reactive dyes, but these undesirable effects can be greatly limited or even eliminated in the case of proper handling of dyes.</a:t>
            </a:r>
            <a:endParaRPr lang="en-US" dirty="0"/>
          </a:p>
        </p:txBody>
      </p:sp>
      <p:sp>
        <p:nvSpPr>
          <p:cNvPr id="4" name="Slide Number Placeholder 3"/>
          <p:cNvSpPr>
            <a:spLocks noGrp="1"/>
          </p:cNvSpPr>
          <p:nvPr>
            <p:ph type="sldNum" sz="quarter" idx="10"/>
          </p:nvPr>
        </p:nvSpPr>
        <p:spPr/>
        <p:txBody>
          <a:bodyPr/>
          <a:lstStyle/>
          <a:p>
            <a:pPr>
              <a:defRPr/>
            </a:pPr>
            <a:fld id="{00E96AB3-624B-47FE-93C9-A1A5996B61C3}" type="slidenum">
              <a:rPr lang="de-DE" smtClean="0"/>
              <a:pPr>
                <a:defRPr/>
              </a:pPr>
              <a:t>9</a:t>
            </a:fld>
            <a:endParaRPr lang="de-DE"/>
          </a:p>
        </p:txBody>
      </p:sp>
    </p:spTree>
    <p:extLst>
      <p:ext uri="{BB962C8B-B14F-4D97-AF65-F5344CB8AC3E}">
        <p14:creationId xmlns:p14="http://schemas.microsoft.com/office/powerpoint/2010/main" val="2857369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a:xfrm>
            <a:off x="5292725" y="4767263"/>
            <a:ext cx="2057400" cy="274637"/>
          </a:xfrm>
        </p:spPr>
        <p:txBody>
          <a:bodyPr/>
          <a:lstStyle>
            <a:lvl1pPr>
              <a:defRPr/>
            </a:lvl1pPr>
          </a:lstStyle>
          <a:p>
            <a:pPr>
              <a:defRPr/>
            </a:pPr>
            <a:fld id="{1BBBB538-D6B9-4E8F-931F-224F8BE20AEE}" type="slidenum">
              <a:rPr lang="de-DE" altLang="de-DE"/>
              <a:pPr>
                <a:defRPr/>
              </a:pPr>
              <a:t>‹#›</a:t>
            </a:fld>
            <a:endParaRPr lang="de-DE" altLang="de-DE"/>
          </a:p>
        </p:txBody>
      </p:sp>
    </p:spTree>
    <p:extLst>
      <p:ext uri="{BB962C8B-B14F-4D97-AF65-F5344CB8AC3E}">
        <p14:creationId xmlns:p14="http://schemas.microsoft.com/office/powerpoint/2010/main" val="299467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p:txBody>
          <a:bodyPr/>
          <a:lstStyle>
            <a:lvl1pPr>
              <a:defRPr/>
            </a:lvl1pPr>
          </a:lstStyle>
          <a:p>
            <a:pPr>
              <a:defRPr/>
            </a:pPr>
            <a:fld id="{1B54AD88-5AAD-42FD-9114-33B639201421}" type="slidenum">
              <a:rPr lang="de-DE" altLang="de-DE"/>
              <a:pPr>
                <a:defRPr/>
              </a:pPr>
              <a:t>‹#›</a:t>
            </a:fld>
            <a:endParaRPr lang="de-DE" altLang="de-DE"/>
          </a:p>
        </p:txBody>
      </p:sp>
    </p:spTree>
    <p:extLst>
      <p:ext uri="{BB962C8B-B14F-4D97-AF65-F5344CB8AC3E}">
        <p14:creationId xmlns:p14="http://schemas.microsoft.com/office/powerpoint/2010/main" val="2985620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p:txBody>
          <a:bodyPr/>
          <a:lstStyle>
            <a:lvl1pPr>
              <a:defRPr/>
            </a:lvl1pPr>
          </a:lstStyle>
          <a:p>
            <a:pPr>
              <a:defRPr/>
            </a:pPr>
            <a:fld id="{3C99BE80-3F2F-4088-A0FA-A7623A7583BF}" type="slidenum">
              <a:rPr lang="de-DE" altLang="de-DE"/>
              <a:pPr>
                <a:defRPr/>
              </a:pPr>
              <a:t>‹#›</a:t>
            </a:fld>
            <a:endParaRPr lang="de-DE" altLang="de-DE"/>
          </a:p>
        </p:txBody>
      </p:sp>
    </p:spTree>
    <p:extLst>
      <p:ext uri="{BB962C8B-B14F-4D97-AF65-F5344CB8AC3E}">
        <p14:creationId xmlns:p14="http://schemas.microsoft.com/office/powerpoint/2010/main" val="3441748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a:ext uri="{FF2B5EF4-FFF2-40B4-BE49-F238E27FC236}">
                <a16:creationId xmlns="" xmlns:a16="http://schemas.microsoft.com/office/drawing/2014/main" id="{06156178-576F-4CCB-8199-21C60A83D8C0}"/>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 xmlns:a16="http://schemas.microsoft.com/office/drawing/2014/main" id="{74B524B0-25FD-4A2E-82EF-2BDC91D08FC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 xmlns:a16="http://schemas.microsoft.com/office/drawing/2014/main" id="{9CF686E4-E165-4197-A217-366E71150ED1}"/>
              </a:ext>
            </a:extLst>
          </p:cNvPr>
          <p:cNvSpPr>
            <a:spLocks noGrp="1"/>
          </p:cNvSpPr>
          <p:nvPr>
            <p:ph type="sldNum" sz="quarter" idx="12"/>
          </p:nvPr>
        </p:nvSpPr>
        <p:spPr>
          <a:xfrm>
            <a:off x="5292725" y="4767263"/>
            <a:ext cx="2057400" cy="274637"/>
          </a:xfrm>
        </p:spPr>
        <p:txBody>
          <a:bodyPr/>
          <a:lstStyle>
            <a:lvl1pPr>
              <a:defRPr/>
            </a:lvl1pPr>
          </a:lstStyle>
          <a:p>
            <a:pPr>
              <a:defRPr/>
            </a:pPr>
            <a:fld id="{D0C453BF-4DAE-4BFE-8282-97CB6196940E}" type="slidenum">
              <a:rPr lang="de-DE" altLang="de-DE"/>
              <a:pPr>
                <a:defRPr/>
              </a:pPr>
              <a:t>‹#›</a:t>
            </a:fld>
            <a:endParaRPr lang="de-DE" altLang="de-DE"/>
          </a:p>
        </p:txBody>
      </p:sp>
    </p:spTree>
    <p:extLst>
      <p:ext uri="{BB962C8B-B14F-4D97-AF65-F5344CB8AC3E}">
        <p14:creationId xmlns:p14="http://schemas.microsoft.com/office/powerpoint/2010/main" val="31803577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 xmlns:a16="http://schemas.microsoft.com/office/drawing/2014/main" id="{405FEC43-EDD7-4B9E-8E8C-6E47DCB7475C}"/>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 xmlns:a16="http://schemas.microsoft.com/office/drawing/2014/main" id="{457659E8-32AC-4A69-B35E-574F8C019B4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 xmlns:a16="http://schemas.microsoft.com/office/drawing/2014/main" id="{E582121C-A7A3-435F-A7AE-91C08C95E42C}"/>
              </a:ext>
            </a:extLst>
          </p:cNvPr>
          <p:cNvSpPr>
            <a:spLocks noGrp="1"/>
          </p:cNvSpPr>
          <p:nvPr>
            <p:ph type="sldNum" sz="quarter" idx="12"/>
          </p:nvPr>
        </p:nvSpPr>
        <p:spPr/>
        <p:txBody>
          <a:bodyPr/>
          <a:lstStyle>
            <a:lvl1pPr>
              <a:defRPr/>
            </a:lvl1pPr>
          </a:lstStyle>
          <a:p>
            <a:pPr>
              <a:defRPr/>
            </a:pPr>
            <a:fld id="{A10CF342-D7D7-456B-8ADF-9BF70E3CCAFF}" type="slidenum">
              <a:rPr lang="de-DE" altLang="de-DE"/>
              <a:pPr>
                <a:defRPr/>
              </a:pPr>
              <a:t>‹#›</a:t>
            </a:fld>
            <a:endParaRPr lang="de-DE" altLang="de-DE"/>
          </a:p>
        </p:txBody>
      </p:sp>
    </p:spTree>
    <p:extLst>
      <p:ext uri="{BB962C8B-B14F-4D97-AF65-F5344CB8AC3E}">
        <p14:creationId xmlns:p14="http://schemas.microsoft.com/office/powerpoint/2010/main" val="185229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 xmlns:a16="http://schemas.microsoft.com/office/drawing/2014/main" id="{0194022B-9F9D-49BD-B70B-0A5331B8A6D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 xmlns:a16="http://schemas.microsoft.com/office/drawing/2014/main" id="{5B202B35-0859-4B2A-A356-936BD10C430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 xmlns:a16="http://schemas.microsoft.com/office/drawing/2014/main" id="{4482CE62-782C-49CB-913E-4CBA7CB455D1}"/>
              </a:ext>
            </a:extLst>
          </p:cNvPr>
          <p:cNvSpPr>
            <a:spLocks noGrp="1"/>
          </p:cNvSpPr>
          <p:nvPr>
            <p:ph type="sldNum" sz="quarter" idx="12"/>
          </p:nvPr>
        </p:nvSpPr>
        <p:spPr/>
        <p:txBody>
          <a:bodyPr/>
          <a:lstStyle>
            <a:lvl1pPr>
              <a:defRPr/>
            </a:lvl1pPr>
          </a:lstStyle>
          <a:p>
            <a:pPr>
              <a:defRPr/>
            </a:pPr>
            <a:fld id="{FA7601B2-31F5-4BCE-A644-572980510F08}" type="slidenum">
              <a:rPr lang="de-DE" altLang="de-DE"/>
              <a:pPr>
                <a:defRPr/>
              </a:pPr>
              <a:t>‹#›</a:t>
            </a:fld>
            <a:endParaRPr lang="de-DE" altLang="de-DE"/>
          </a:p>
        </p:txBody>
      </p:sp>
    </p:spTree>
    <p:extLst>
      <p:ext uri="{BB962C8B-B14F-4D97-AF65-F5344CB8AC3E}">
        <p14:creationId xmlns:p14="http://schemas.microsoft.com/office/powerpoint/2010/main" val="23749597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 xmlns:a16="http://schemas.microsoft.com/office/drawing/2014/main" id="{05724B22-9685-4E56-A0BF-C9F8B9DE0F82}"/>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 xmlns:a16="http://schemas.microsoft.com/office/drawing/2014/main" id="{B389306E-705E-40A5-81DA-78520A4C269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 xmlns:a16="http://schemas.microsoft.com/office/drawing/2014/main" id="{0AC66A72-45A4-4359-92FF-42CE1E30BFCB}"/>
              </a:ext>
            </a:extLst>
          </p:cNvPr>
          <p:cNvSpPr>
            <a:spLocks noGrp="1"/>
          </p:cNvSpPr>
          <p:nvPr>
            <p:ph type="sldNum" sz="quarter" idx="12"/>
          </p:nvPr>
        </p:nvSpPr>
        <p:spPr/>
        <p:txBody>
          <a:bodyPr/>
          <a:lstStyle>
            <a:lvl1pPr>
              <a:defRPr/>
            </a:lvl1pPr>
          </a:lstStyle>
          <a:p>
            <a:pPr>
              <a:defRPr/>
            </a:pPr>
            <a:fld id="{C0E1200A-44FF-4370-997E-92A653B10006}" type="slidenum">
              <a:rPr lang="de-DE" altLang="de-DE"/>
              <a:pPr>
                <a:defRPr/>
              </a:pPr>
              <a:t>‹#›</a:t>
            </a:fld>
            <a:endParaRPr lang="de-DE" altLang="de-DE"/>
          </a:p>
        </p:txBody>
      </p:sp>
    </p:spTree>
    <p:extLst>
      <p:ext uri="{BB962C8B-B14F-4D97-AF65-F5344CB8AC3E}">
        <p14:creationId xmlns:p14="http://schemas.microsoft.com/office/powerpoint/2010/main" val="463423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a:ext uri="{FF2B5EF4-FFF2-40B4-BE49-F238E27FC236}">
                <a16:creationId xmlns="" xmlns:a16="http://schemas.microsoft.com/office/drawing/2014/main" id="{08A3EA23-84FF-4177-BD3B-E3971876E072}"/>
              </a:ext>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a:ext uri="{FF2B5EF4-FFF2-40B4-BE49-F238E27FC236}">
                <a16:creationId xmlns="" xmlns:a16="http://schemas.microsoft.com/office/drawing/2014/main" id="{3B8AF462-4F97-4855-B9A0-D3B908B3506F}"/>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a:ext uri="{FF2B5EF4-FFF2-40B4-BE49-F238E27FC236}">
                <a16:creationId xmlns="" xmlns:a16="http://schemas.microsoft.com/office/drawing/2014/main" id="{87C97DF0-7529-43B1-AD64-CE7CEAC2E845}"/>
              </a:ext>
            </a:extLst>
          </p:cNvPr>
          <p:cNvSpPr>
            <a:spLocks noGrp="1"/>
          </p:cNvSpPr>
          <p:nvPr>
            <p:ph type="sldNum" sz="quarter" idx="12"/>
          </p:nvPr>
        </p:nvSpPr>
        <p:spPr/>
        <p:txBody>
          <a:bodyPr/>
          <a:lstStyle>
            <a:lvl1pPr>
              <a:defRPr/>
            </a:lvl1pPr>
          </a:lstStyle>
          <a:p>
            <a:pPr>
              <a:defRPr/>
            </a:pPr>
            <a:fld id="{4A5AF5A5-D865-4486-B1E0-F06AB1E3267A}" type="slidenum">
              <a:rPr lang="de-DE" altLang="de-DE"/>
              <a:pPr>
                <a:defRPr/>
              </a:pPr>
              <a:t>‹#›</a:t>
            </a:fld>
            <a:endParaRPr lang="de-DE" altLang="de-DE"/>
          </a:p>
        </p:txBody>
      </p:sp>
    </p:spTree>
    <p:extLst>
      <p:ext uri="{BB962C8B-B14F-4D97-AF65-F5344CB8AC3E}">
        <p14:creationId xmlns:p14="http://schemas.microsoft.com/office/powerpoint/2010/main" val="2339387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 xmlns:a16="http://schemas.microsoft.com/office/drawing/2014/main" id="{3F1F9A0F-20C8-4AE5-B178-625AC7E69B0F}"/>
              </a:ext>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a:ext uri="{FF2B5EF4-FFF2-40B4-BE49-F238E27FC236}">
                <a16:creationId xmlns="" xmlns:a16="http://schemas.microsoft.com/office/drawing/2014/main" id="{2B0A4AE8-06C9-4C1E-AD9C-389E620F5BE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a:ext uri="{FF2B5EF4-FFF2-40B4-BE49-F238E27FC236}">
                <a16:creationId xmlns="" xmlns:a16="http://schemas.microsoft.com/office/drawing/2014/main" id="{D0616899-E44C-4AF9-BCCA-4173643AB8B2}"/>
              </a:ext>
            </a:extLst>
          </p:cNvPr>
          <p:cNvSpPr>
            <a:spLocks noGrp="1"/>
          </p:cNvSpPr>
          <p:nvPr>
            <p:ph type="sldNum" sz="quarter" idx="12"/>
          </p:nvPr>
        </p:nvSpPr>
        <p:spPr/>
        <p:txBody>
          <a:bodyPr/>
          <a:lstStyle>
            <a:lvl1pPr>
              <a:defRPr/>
            </a:lvl1pPr>
          </a:lstStyle>
          <a:p>
            <a:pPr>
              <a:defRPr/>
            </a:pPr>
            <a:fld id="{F04D50D8-383F-449E-ADFA-176DCEE74D06}" type="slidenum">
              <a:rPr lang="de-DE" altLang="de-DE"/>
              <a:pPr>
                <a:defRPr/>
              </a:pPr>
              <a:t>‹#›</a:t>
            </a:fld>
            <a:endParaRPr lang="de-DE" altLang="de-DE"/>
          </a:p>
        </p:txBody>
      </p:sp>
    </p:spTree>
    <p:extLst>
      <p:ext uri="{BB962C8B-B14F-4D97-AF65-F5344CB8AC3E}">
        <p14:creationId xmlns:p14="http://schemas.microsoft.com/office/powerpoint/2010/main" val="18330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75FA601-9D98-48F6-ABA7-FAFFEB18F365}"/>
              </a:ext>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a:ext uri="{FF2B5EF4-FFF2-40B4-BE49-F238E27FC236}">
                <a16:creationId xmlns="" xmlns:a16="http://schemas.microsoft.com/office/drawing/2014/main" id="{595C1724-2C13-4069-8710-0543F0B18CB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a:ext uri="{FF2B5EF4-FFF2-40B4-BE49-F238E27FC236}">
                <a16:creationId xmlns="" xmlns:a16="http://schemas.microsoft.com/office/drawing/2014/main" id="{D3A8BA84-0494-44FB-A9AF-3EC3096DF582}"/>
              </a:ext>
            </a:extLst>
          </p:cNvPr>
          <p:cNvSpPr>
            <a:spLocks noGrp="1"/>
          </p:cNvSpPr>
          <p:nvPr>
            <p:ph type="sldNum" sz="quarter" idx="12"/>
          </p:nvPr>
        </p:nvSpPr>
        <p:spPr/>
        <p:txBody>
          <a:bodyPr/>
          <a:lstStyle>
            <a:lvl1pPr>
              <a:defRPr/>
            </a:lvl1pPr>
          </a:lstStyle>
          <a:p>
            <a:pPr>
              <a:defRPr/>
            </a:pPr>
            <a:fld id="{673842C6-1B49-4717-9001-EC0CE0F73069}" type="slidenum">
              <a:rPr lang="de-DE" altLang="de-DE"/>
              <a:pPr>
                <a:defRPr/>
              </a:pPr>
              <a:t>‹#›</a:t>
            </a:fld>
            <a:endParaRPr lang="de-DE" altLang="de-DE"/>
          </a:p>
        </p:txBody>
      </p:sp>
    </p:spTree>
    <p:extLst>
      <p:ext uri="{BB962C8B-B14F-4D97-AF65-F5344CB8AC3E}">
        <p14:creationId xmlns:p14="http://schemas.microsoft.com/office/powerpoint/2010/main" val="511642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 xmlns:a16="http://schemas.microsoft.com/office/drawing/2014/main" id="{CEC90A49-BAFA-4A73-A5FC-0956BD52BE07}"/>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 xmlns:a16="http://schemas.microsoft.com/office/drawing/2014/main" id="{89C5F5E0-8A72-41CB-B618-B67179D1A0B9}"/>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 xmlns:a16="http://schemas.microsoft.com/office/drawing/2014/main" id="{C5D448EC-C886-4242-9B64-5C197D5BA6DE}"/>
              </a:ext>
            </a:extLst>
          </p:cNvPr>
          <p:cNvSpPr>
            <a:spLocks noGrp="1"/>
          </p:cNvSpPr>
          <p:nvPr>
            <p:ph type="sldNum" sz="quarter" idx="12"/>
          </p:nvPr>
        </p:nvSpPr>
        <p:spPr/>
        <p:txBody>
          <a:bodyPr/>
          <a:lstStyle>
            <a:lvl1pPr>
              <a:defRPr/>
            </a:lvl1pPr>
          </a:lstStyle>
          <a:p>
            <a:pPr>
              <a:defRPr/>
            </a:pPr>
            <a:fld id="{B88432B0-C20B-42F5-8441-D1AD320E210D}" type="slidenum">
              <a:rPr lang="de-DE" altLang="de-DE"/>
              <a:pPr>
                <a:defRPr/>
              </a:pPr>
              <a:t>‹#›</a:t>
            </a:fld>
            <a:endParaRPr lang="de-DE" altLang="de-DE"/>
          </a:p>
        </p:txBody>
      </p:sp>
    </p:spTree>
    <p:extLst>
      <p:ext uri="{BB962C8B-B14F-4D97-AF65-F5344CB8AC3E}">
        <p14:creationId xmlns:p14="http://schemas.microsoft.com/office/powerpoint/2010/main" val="78499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p:txBody>
          <a:bodyPr/>
          <a:lstStyle>
            <a:lvl1pPr>
              <a:defRPr/>
            </a:lvl1pPr>
          </a:lstStyle>
          <a:p>
            <a:pPr>
              <a:defRPr/>
            </a:pPr>
            <a:fld id="{C9300409-F47D-43DC-8C90-6737AB9BEEED}" type="slidenum">
              <a:rPr lang="de-DE" altLang="de-DE"/>
              <a:pPr>
                <a:defRPr/>
              </a:pPr>
              <a:t>‹#›</a:t>
            </a:fld>
            <a:endParaRPr lang="de-DE" altLang="de-DE"/>
          </a:p>
        </p:txBody>
      </p:sp>
    </p:spTree>
    <p:extLst>
      <p:ext uri="{BB962C8B-B14F-4D97-AF65-F5344CB8AC3E}">
        <p14:creationId xmlns:p14="http://schemas.microsoft.com/office/powerpoint/2010/main" val="1545120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 xmlns:a16="http://schemas.microsoft.com/office/drawing/2014/main" id="{8083634B-A6BE-4048-96F2-F9737001AA63}"/>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 xmlns:a16="http://schemas.microsoft.com/office/drawing/2014/main" id="{C81BF4D8-AE0E-45D7-9B40-52E46EC421F1}"/>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 xmlns:a16="http://schemas.microsoft.com/office/drawing/2014/main" id="{C4D37D91-6A0E-4A96-9AB9-F9B53D150D6B}"/>
              </a:ext>
            </a:extLst>
          </p:cNvPr>
          <p:cNvSpPr>
            <a:spLocks noGrp="1"/>
          </p:cNvSpPr>
          <p:nvPr>
            <p:ph type="sldNum" sz="quarter" idx="12"/>
          </p:nvPr>
        </p:nvSpPr>
        <p:spPr/>
        <p:txBody>
          <a:bodyPr/>
          <a:lstStyle>
            <a:lvl1pPr>
              <a:defRPr/>
            </a:lvl1pPr>
          </a:lstStyle>
          <a:p>
            <a:pPr>
              <a:defRPr/>
            </a:pPr>
            <a:fld id="{0BEC118F-5875-46A8-BACD-6AF5F8600254}" type="slidenum">
              <a:rPr lang="de-DE" altLang="de-DE"/>
              <a:pPr>
                <a:defRPr/>
              </a:pPr>
              <a:t>‹#›</a:t>
            </a:fld>
            <a:endParaRPr lang="de-DE" altLang="de-DE"/>
          </a:p>
        </p:txBody>
      </p:sp>
    </p:spTree>
    <p:extLst>
      <p:ext uri="{BB962C8B-B14F-4D97-AF65-F5344CB8AC3E}">
        <p14:creationId xmlns:p14="http://schemas.microsoft.com/office/powerpoint/2010/main" val="1035693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 xmlns:a16="http://schemas.microsoft.com/office/drawing/2014/main" id="{D640DDB7-DBA3-4B55-A514-47F9C59FAE9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 xmlns:a16="http://schemas.microsoft.com/office/drawing/2014/main" id="{E7E5DB5A-7482-4CD5-8DF6-ED0BE1BF6B2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 xmlns:a16="http://schemas.microsoft.com/office/drawing/2014/main" id="{3FABE324-56EA-429E-A445-2E351252AE79}"/>
              </a:ext>
            </a:extLst>
          </p:cNvPr>
          <p:cNvSpPr>
            <a:spLocks noGrp="1"/>
          </p:cNvSpPr>
          <p:nvPr>
            <p:ph type="sldNum" sz="quarter" idx="12"/>
          </p:nvPr>
        </p:nvSpPr>
        <p:spPr/>
        <p:txBody>
          <a:bodyPr/>
          <a:lstStyle>
            <a:lvl1pPr>
              <a:defRPr/>
            </a:lvl1pPr>
          </a:lstStyle>
          <a:p>
            <a:pPr>
              <a:defRPr/>
            </a:pPr>
            <a:fld id="{CE0B9BDE-8263-40B6-8626-1838B6E230E1}" type="slidenum">
              <a:rPr lang="de-DE" altLang="de-DE"/>
              <a:pPr>
                <a:defRPr/>
              </a:pPr>
              <a:t>‹#›</a:t>
            </a:fld>
            <a:endParaRPr lang="de-DE" altLang="de-DE"/>
          </a:p>
        </p:txBody>
      </p:sp>
    </p:spTree>
    <p:extLst>
      <p:ext uri="{BB962C8B-B14F-4D97-AF65-F5344CB8AC3E}">
        <p14:creationId xmlns:p14="http://schemas.microsoft.com/office/powerpoint/2010/main" val="37306271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 xmlns:a16="http://schemas.microsoft.com/office/drawing/2014/main" id="{83CABD67-DE38-4B7D-A1E4-A9C66A5B38A8}"/>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 xmlns:a16="http://schemas.microsoft.com/office/drawing/2014/main" id="{366BBCC8-50A4-4015-AB75-D1719DD3C8F5}"/>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 xmlns:a16="http://schemas.microsoft.com/office/drawing/2014/main" id="{184EED72-7811-4637-A731-F522EAB1034B}"/>
              </a:ext>
            </a:extLst>
          </p:cNvPr>
          <p:cNvSpPr>
            <a:spLocks noGrp="1"/>
          </p:cNvSpPr>
          <p:nvPr>
            <p:ph type="sldNum" sz="quarter" idx="12"/>
          </p:nvPr>
        </p:nvSpPr>
        <p:spPr/>
        <p:txBody>
          <a:bodyPr/>
          <a:lstStyle>
            <a:lvl1pPr>
              <a:defRPr/>
            </a:lvl1pPr>
          </a:lstStyle>
          <a:p>
            <a:pPr>
              <a:defRPr/>
            </a:pPr>
            <a:fld id="{6042815E-AE33-46BC-BE5D-BB4CE515E32E}" type="slidenum">
              <a:rPr lang="de-DE" altLang="de-DE"/>
              <a:pPr>
                <a:defRPr/>
              </a:pPr>
              <a:t>‹#›</a:t>
            </a:fld>
            <a:endParaRPr lang="de-DE" altLang="de-DE"/>
          </a:p>
        </p:txBody>
      </p:sp>
    </p:spTree>
    <p:extLst>
      <p:ext uri="{BB962C8B-B14F-4D97-AF65-F5344CB8AC3E}">
        <p14:creationId xmlns:p14="http://schemas.microsoft.com/office/powerpoint/2010/main" val="3509964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e-DE"/>
              <a:t>Mastertitelformat bearbeiten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dirty="0"/>
          </a:p>
        </p:txBody>
      </p:sp>
      <p:sp>
        <p:nvSpPr>
          <p:cNvPr id="4" name="Date Placeholder 3">
            <a:extLst>
              <a:ext uri="{FF2B5EF4-FFF2-40B4-BE49-F238E27FC236}">
                <a16:creationId xmlns="" xmlns:a16="http://schemas.microsoft.com/office/drawing/2014/main" id="{06156178-576F-4CCB-8199-21C60A83D8C0}"/>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 xmlns:a16="http://schemas.microsoft.com/office/drawing/2014/main" id="{74B524B0-25FD-4A2E-82EF-2BDC91D08FC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 xmlns:a16="http://schemas.microsoft.com/office/drawing/2014/main" id="{9CF686E4-E165-4197-A217-366E71150ED1}"/>
              </a:ext>
            </a:extLst>
          </p:cNvPr>
          <p:cNvSpPr>
            <a:spLocks noGrp="1"/>
          </p:cNvSpPr>
          <p:nvPr>
            <p:ph type="sldNum" sz="quarter" idx="12"/>
          </p:nvPr>
        </p:nvSpPr>
        <p:spPr>
          <a:xfrm>
            <a:off x="5292725" y="4767263"/>
            <a:ext cx="2057400" cy="274637"/>
          </a:xfrm>
        </p:spPr>
        <p:txBody>
          <a:bodyPr/>
          <a:lstStyle>
            <a:lvl1pPr>
              <a:defRPr/>
            </a:lvl1pPr>
          </a:lstStyle>
          <a:p>
            <a:pPr>
              <a:defRPr/>
            </a:pPr>
            <a:fld id="{D0C453BF-4DAE-4BFE-8282-97CB6196940E}" type="slidenum">
              <a:rPr lang="de-DE" altLang="de-DE"/>
              <a:pPr>
                <a:defRPr/>
              </a:pPr>
              <a:t>‹#›</a:t>
            </a:fld>
            <a:endParaRPr lang="de-DE" altLang="de-DE"/>
          </a:p>
        </p:txBody>
      </p:sp>
    </p:spTree>
    <p:extLst>
      <p:ext uri="{BB962C8B-B14F-4D97-AF65-F5344CB8AC3E}">
        <p14:creationId xmlns:p14="http://schemas.microsoft.com/office/powerpoint/2010/main" val="39512183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 xmlns:a16="http://schemas.microsoft.com/office/drawing/2014/main" id="{405FEC43-EDD7-4B9E-8E8C-6E47DCB7475C}"/>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 xmlns:a16="http://schemas.microsoft.com/office/drawing/2014/main" id="{457659E8-32AC-4A69-B35E-574F8C019B4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 xmlns:a16="http://schemas.microsoft.com/office/drawing/2014/main" id="{E582121C-A7A3-435F-A7AE-91C08C95E42C}"/>
              </a:ext>
            </a:extLst>
          </p:cNvPr>
          <p:cNvSpPr>
            <a:spLocks noGrp="1"/>
          </p:cNvSpPr>
          <p:nvPr>
            <p:ph type="sldNum" sz="quarter" idx="12"/>
          </p:nvPr>
        </p:nvSpPr>
        <p:spPr/>
        <p:txBody>
          <a:bodyPr/>
          <a:lstStyle>
            <a:lvl1pPr>
              <a:defRPr/>
            </a:lvl1pPr>
          </a:lstStyle>
          <a:p>
            <a:pPr>
              <a:defRPr/>
            </a:pPr>
            <a:fld id="{A10CF342-D7D7-456B-8ADF-9BF70E3CCAFF}" type="slidenum">
              <a:rPr lang="de-DE" altLang="de-DE"/>
              <a:pPr>
                <a:defRPr/>
              </a:pPr>
              <a:t>‹#›</a:t>
            </a:fld>
            <a:endParaRPr lang="de-DE" altLang="de-DE"/>
          </a:p>
        </p:txBody>
      </p:sp>
    </p:spTree>
    <p:extLst>
      <p:ext uri="{BB962C8B-B14F-4D97-AF65-F5344CB8AC3E}">
        <p14:creationId xmlns:p14="http://schemas.microsoft.com/office/powerpoint/2010/main" val="7030460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 xmlns:a16="http://schemas.microsoft.com/office/drawing/2014/main" id="{0194022B-9F9D-49BD-B70B-0A5331B8A6D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 xmlns:a16="http://schemas.microsoft.com/office/drawing/2014/main" id="{5B202B35-0859-4B2A-A356-936BD10C430E}"/>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 xmlns:a16="http://schemas.microsoft.com/office/drawing/2014/main" id="{4482CE62-782C-49CB-913E-4CBA7CB455D1}"/>
              </a:ext>
            </a:extLst>
          </p:cNvPr>
          <p:cNvSpPr>
            <a:spLocks noGrp="1"/>
          </p:cNvSpPr>
          <p:nvPr>
            <p:ph type="sldNum" sz="quarter" idx="12"/>
          </p:nvPr>
        </p:nvSpPr>
        <p:spPr/>
        <p:txBody>
          <a:bodyPr/>
          <a:lstStyle>
            <a:lvl1pPr>
              <a:defRPr/>
            </a:lvl1pPr>
          </a:lstStyle>
          <a:p>
            <a:pPr>
              <a:defRPr/>
            </a:pPr>
            <a:fld id="{FA7601B2-31F5-4BCE-A644-572980510F08}" type="slidenum">
              <a:rPr lang="de-DE" altLang="de-DE"/>
              <a:pPr>
                <a:defRPr/>
              </a:pPr>
              <a:t>‹#›</a:t>
            </a:fld>
            <a:endParaRPr lang="de-DE" altLang="de-DE"/>
          </a:p>
        </p:txBody>
      </p:sp>
    </p:spTree>
    <p:extLst>
      <p:ext uri="{BB962C8B-B14F-4D97-AF65-F5344CB8AC3E}">
        <p14:creationId xmlns:p14="http://schemas.microsoft.com/office/powerpoint/2010/main" val="17577734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 xmlns:a16="http://schemas.microsoft.com/office/drawing/2014/main" id="{05724B22-9685-4E56-A0BF-C9F8B9DE0F82}"/>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 xmlns:a16="http://schemas.microsoft.com/office/drawing/2014/main" id="{B389306E-705E-40A5-81DA-78520A4C269D}"/>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 xmlns:a16="http://schemas.microsoft.com/office/drawing/2014/main" id="{0AC66A72-45A4-4359-92FF-42CE1E30BFCB}"/>
              </a:ext>
            </a:extLst>
          </p:cNvPr>
          <p:cNvSpPr>
            <a:spLocks noGrp="1"/>
          </p:cNvSpPr>
          <p:nvPr>
            <p:ph type="sldNum" sz="quarter" idx="12"/>
          </p:nvPr>
        </p:nvSpPr>
        <p:spPr/>
        <p:txBody>
          <a:bodyPr/>
          <a:lstStyle>
            <a:lvl1pPr>
              <a:defRPr/>
            </a:lvl1pPr>
          </a:lstStyle>
          <a:p>
            <a:pPr>
              <a:defRPr/>
            </a:pPr>
            <a:fld id="{C0E1200A-44FF-4370-997E-92A653B10006}" type="slidenum">
              <a:rPr lang="de-DE" altLang="de-DE"/>
              <a:pPr>
                <a:defRPr/>
              </a:pPr>
              <a:t>‹#›</a:t>
            </a:fld>
            <a:endParaRPr lang="de-DE" altLang="de-DE"/>
          </a:p>
        </p:txBody>
      </p:sp>
    </p:spTree>
    <p:extLst>
      <p:ext uri="{BB962C8B-B14F-4D97-AF65-F5344CB8AC3E}">
        <p14:creationId xmlns:p14="http://schemas.microsoft.com/office/powerpoint/2010/main" val="1335915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a:ext uri="{FF2B5EF4-FFF2-40B4-BE49-F238E27FC236}">
                <a16:creationId xmlns="" xmlns:a16="http://schemas.microsoft.com/office/drawing/2014/main" id="{08A3EA23-84FF-4177-BD3B-E3971876E072}"/>
              </a:ext>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a:ext uri="{FF2B5EF4-FFF2-40B4-BE49-F238E27FC236}">
                <a16:creationId xmlns="" xmlns:a16="http://schemas.microsoft.com/office/drawing/2014/main" id="{3B8AF462-4F97-4855-B9A0-D3B908B3506F}"/>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a:ext uri="{FF2B5EF4-FFF2-40B4-BE49-F238E27FC236}">
                <a16:creationId xmlns="" xmlns:a16="http://schemas.microsoft.com/office/drawing/2014/main" id="{87C97DF0-7529-43B1-AD64-CE7CEAC2E845}"/>
              </a:ext>
            </a:extLst>
          </p:cNvPr>
          <p:cNvSpPr>
            <a:spLocks noGrp="1"/>
          </p:cNvSpPr>
          <p:nvPr>
            <p:ph type="sldNum" sz="quarter" idx="12"/>
          </p:nvPr>
        </p:nvSpPr>
        <p:spPr/>
        <p:txBody>
          <a:bodyPr/>
          <a:lstStyle>
            <a:lvl1pPr>
              <a:defRPr/>
            </a:lvl1pPr>
          </a:lstStyle>
          <a:p>
            <a:pPr>
              <a:defRPr/>
            </a:pPr>
            <a:fld id="{4A5AF5A5-D865-4486-B1E0-F06AB1E3267A}" type="slidenum">
              <a:rPr lang="de-DE" altLang="de-DE"/>
              <a:pPr>
                <a:defRPr/>
              </a:pPr>
              <a:t>‹#›</a:t>
            </a:fld>
            <a:endParaRPr lang="de-DE" altLang="de-DE"/>
          </a:p>
        </p:txBody>
      </p:sp>
    </p:spTree>
    <p:extLst>
      <p:ext uri="{BB962C8B-B14F-4D97-AF65-F5344CB8AC3E}">
        <p14:creationId xmlns:p14="http://schemas.microsoft.com/office/powerpoint/2010/main" val="26124616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a:ext uri="{FF2B5EF4-FFF2-40B4-BE49-F238E27FC236}">
                <a16:creationId xmlns="" xmlns:a16="http://schemas.microsoft.com/office/drawing/2014/main" id="{3F1F9A0F-20C8-4AE5-B178-625AC7E69B0F}"/>
              </a:ext>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a:ext uri="{FF2B5EF4-FFF2-40B4-BE49-F238E27FC236}">
                <a16:creationId xmlns="" xmlns:a16="http://schemas.microsoft.com/office/drawing/2014/main" id="{2B0A4AE8-06C9-4C1E-AD9C-389E620F5BE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a:ext uri="{FF2B5EF4-FFF2-40B4-BE49-F238E27FC236}">
                <a16:creationId xmlns="" xmlns:a16="http://schemas.microsoft.com/office/drawing/2014/main" id="{D0616899-E44C-4AF9-BCCA-4173643AB8B2}"/>
              </a:ext>
            </a:extLst>
          </p:cNvPr>
          <p:cNvSpPr>
            <a:spLocks noGrp="1"/>
          </p:cNvSpPr>
          <p:nvPr>
            <p:ph type="sldNum" sz="quarter" idx="12"/>
          </p:nvPr>
        </p:nvSpPr>
        <p:spPr/>
        <p:txBody>
          <a:bodyPr/>
          <a:lstStyle>
            <a:lvl1pPr>
              <a:defRPr/>
            </a:lvl1pPr>
          </a:lstStyle>
          <a:p>
            <a:pPr>
              <a:defRPr/>
            </a:pPr>
            <a:fld id="{F04D50D8-383F-449E-ADFA-176DCEE74D06}" type="slidenum">
              <a:rPr lang="de-DE" altLang="de-DE"/>
              <a:pPr>
                <a:defRPr/>
              </a:pPr>
              <a:t>‹#›</a:t>
            </a:fld>
            <a:endParaRPr lang="de-DE" altLang="de-DE"/>
          </a:p>
        </p:txBody>
      </p:sp>
    </p:spTree>
    <p:extLst>
      <p:ext uri="{BB962C8B-B14F-4D97-AF65-F5344CB8AC3E}">
        <p14:creationId xmlns:p14="http://schemas.microsoft.com/office/powerpoint/2010/main" val="1705892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75FA601-9D98-48F6-ABA7-FAFFEB18F365}"/>
              </a:ext>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a:ext uri="{FF2B5EF4-FFF2-40B4-BE49-F238E27FC236}">
                <a16:creationId xmlns="" xmlns:a16="http://schemas.microsoft.com/office/drawing/2014/main" id="{595C1724-2C13-4069-8710-0543F0B18CBB}"/>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a:ext uri="{FF2B5EF4-FFF2-40B4-BE49-F238E27FC236}">
                <a16:creationId xmlns="" xmlns:a16="http://schemas.microsoft.com/office/drawing/2014/main" id="{D3A8BA84-0494-44FB-A9AF-3EC3096DF582}"/>
              </a:ext>
            </a:extLst>
          </p:cNvPr>
          <p:cNvSpPr>
            <a:spLocks noGrp="1"/>
          </p:cNvSpPr>
          <p:nvPr>
            <p:ph type="sldNum" sz="quarter" idx="12"/>
          </p:nvPr>
        </p:nvSpPr>
        <p:spPr/>
        <p:txBody>
          <a:bodyPr/>
          <a:lstStyle>
            <a:lvl1pPr>
              <a:defRPr/>
            </a:lvl1pPr>
          </a:lstStyle>
          <a:p>
            <a:pPr>
              <a:defRPr/>
            </a:pPr>
            <a:fld id="{673842C6-1B49-4717-9001-EC0CE0F73069}" type="slidenum">
              <a:rPr lang="de-DE" altLang="de-DE"/>
              <a:pPr>
                <a:defRPr/>
              </a:pPr>
              <a:t>‹#›</a:t>
            </a:fld>
            <a:endParaRPr lang="de-DE" altLang="de-DE"/>
          </a:p>
        </p:txBody>
      </p:sp>
    </p:spTree>
    <p:extLst>
      <p:ext uri="{BB962C8B-B14F-4D97-AF65-F5344CB8AC3E}">
        <p14:creationId xmlns:p14="http://schemas.microsoft.com/office/powerpoint/2010/main" val="1940251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e-DE"/>
              <a:t>Mastertitelformat bearbeiten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
Zweite Ebene
Dritte Ebene
Vierte Ebene
Fünfte Ebene</a:t>
            </a:r>
            <a:endParaRPr lang="en-US" dirty="0"/>
          </a:p>
        </p:txBody>
      </p:sp>
      <p:sp>
        <p:nvSpPr>
          <p:cNvPr id="4" name="Date Placeholder 3">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12"/>
          </p:nvPr>
        </p:nvSpPr>
        <p:spPr/>
        <p:txBody>
          <a:bodyPr/>
          <a:lstStyle>
            <a:lvl1pPr>
              <a:defRPr/>
            </a:lvl1pPr>
          </a:lstStyle>
          <a:p>
            <a:pPr>
              <a:defRPr/>
            </a:pPr>
            <a:fld id="{C4BC58FF-356C-4BDE-ABA4-5328B11F4474}" type="slidenum">
              <a:rPr lang="de-DE" altLang="de-DE"/>
              <a:pPr>
                <a:defRPr/>
              </a:pPr>
              <a:t>‹#›</a:t>
            </a:fld>
            <a:endParaRPr lang="de-DE" altLang="de-DE"/>
          </a:p>
        </p:txBody>
      </p:sp>
    </p:spTree>
    <p:extLst>
      <p:ext uri="{BB962C8B-B14F-4D97-AF65-F5344CB8AC3E}">
        <p14:creationId xmlns:p14="http://schemas.microsoft.com/office/powerpoint/2010/main" val="29667187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 xmlns:a16="http://schemas.microsoft.com/office/drawing/2014/main" id="{CEC90A49-BAFA-4A73-A5FC-0956BD52BE07}"/>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 xmlns:a16="http://schemas.microsoft.com/office/drawing/2014/main" id="{89C5F5E0-8A72-41CB-B618-B67179D1A0B9}"/>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 xmlns:a16="http://schemas.microsoft.com/office/drawing/2014/main" id="{C5D448EC-C886-4242-9B64-5C197D5BA6DE}"/>
              </a:ext>
            </a:extLst>
          </p:cNvPr>
          <p:cNvSpPr>
            <a:spLocks noGrp="1"/>
          </p:cNvSpPr>
          <p:nvPr>
            <p:ph type="sldNum" sz="quarter" idx="12"/>
          </p:nvPr>
        </p:nvSpPr>
        <p:spPr/>
        <p:txBody>
          <a:bodyPr/>
          <a:lstStyle>
            <a:lvl1pPr>
              <a:defRPr/>
            </a:lvl1pPr>
          </a:lstStyle>
          <a:p>
            <a:pPr>
              <a:defRPr/>
            </a:pPr>
            <a:fld id="{B88432B0-C20B-42F5-8441-D1AD320E210D}" type="slidenum">
              <a:rPr lang="de-DE" altLang="de-DE"/>
              <a:pPr>
                <a:defRPr/>
              </a:pPr>
              <a:t>‹#›</a:t>
            </a:fld>
            <a:endParaRPr lang="de-DE" altLang="de-DE"/>
          </a:p>
        </p:txBody>
      </p:sp>
    </p:spTree>
    <p:extLst>
      <p:ext uri="{BB962C8B-B14F-4D97-AF65-F5344CB8AC3E}">
        <p14:creationId xmlns:p14="http://schemas.microsoft.com/office/powerpoint/2010/main" val="1962129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a:ext uri="{FF2B5EF4-FFF2-40B4-BE49-F238E27FC236}">
                <a16:creationId xmlns="" xmlns:a16="http://schemas.microsoft.com/office/drawing/2014/main" id="{8083634B-A6BE-4048-96F2-F9737001AA63}"/>
              </a:ext>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a:ext uri="{FF2B5EF4-FFF2-40B4-BE49-F238E27FC236}">
                <a16:creationId xmlns="" xmlns:a16="http://schemas.microsoft.com/office/drawing/2014/main" id="{C81BF4D8-AE0E-45D7-9B40-52E46EC421F1}"/>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a:ext uri="{FF2B5EF4-FFF2-40B4-BE49-F238E27FC236}">
                <a16:creationId xmlns="" xmlns:a16="http://schemas.microsoft.com/office/drawing/2014/main" id="{C4D37D91-6A0E-4A96-9AB9-F9B53D150D6B}"/>
              </a:ext>
            </a:extLst>
          </p:cNvPr>
          <p:cNvSpPr>
            <a:spLocks noGrp="1"/>
          </p:cNvSpPr>
          <p:nvPr>
            <p:ph type="sldNum" sz="quarter" idx="12"/>
          </p:nvPr>
        </p:nvSpPr>
        <p:spPr/>
        <p:txBody>
          <a:bodyPr/>
          <a:lstStyle>
            <a:lvl1pPr>
              <a:defRPr/>
            </a:lvl1pPr>
          </a:lstStyle>
          <a:p>
            <a:pPr>
              <a:defRPr/>
            </a:pPr>
            <a:fld id="{0BEC118F-5875-46A8-BACD-6AF5F8600254}" type="slidenum">
              <a:rPr lang="de-DE" altLang="de-DE"/>
              <a:pPr>
                <a:defRPr/>
              </a:pPr>
              <a:t>‹#›</a:t>
            </a:fld>
            <a:endParaRPr lang="de-DE" altLang="de-DE"/>
          </a:p>
        </p:txBody>
      </p:sp>
    </p:spTree>
    <p:extLst>
      <p:ext uri="{BB962C8B-B14F-4D97-AF65-F5344CB8AC3E}">
        <p14:creationId xmlns:p14="http://schemas.microsoft.com/office/powerpoint/2010/main" val="21047315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 xmlns:a16="http://schemas.microsoft.com/office/drawing/2014/main" id="{D640DDB7-DBA3-4B55-A514-47F9C59FAE97}"/>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 xmlns:a16="http://schemas.microsoft.com/office/drawing/2014/main" id="{E7E5DB5A-7482-4CD5-8DF6-ED0BE1BF6B24}"/>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 xmlns:a16="http://schemas.microsoft.com/office/drawing/2014/main" id="{3FABE324-56EA-429E-A445-2E351252AE79}"/>
              </a:ext>
            </a:extLst>
          </p:cNvPr>
          <p:cNvSpPr>
            <a:spLocks noGrp="1"/>
          </p:cNvSpPr>
          <p:nvPr>
            <p:ph type="sldNum" sz="quarter" idx="12"/>
          </p:nvPr>
        </p:nvSpPr>
        <p:spPr/>
        <p:txBody>
          <a:bodyPr/>
          <a:lstStyle>
            <a:lvl1pPr>
              <a:defRPr/>
            </a:lvl1pPr>
          </a:lstStyle>
          <a:p>
            <a:pPr>
              <a:defRPr/>
            </a:pPr>
            <a:fld id="{CE0B9BDE-8263-40B6-8626-1838B6E230E1}" type="slidenum">
              <a:rPr lang="de-DE" altLang="de-DE"/>
              <a:pPr>
                <a:defRPr/>
              </a:pPr>
              <a:t>‹#›</a:t>
            </a:fld>
            <a:endParaRPr lang="de-DE" altLang="de-DE"/>
          </a:p>
        </p:txBody>
      </p:sp>
    </p:spTree>
    <p:extLst>
      <p:ext uri="{BB962C8B-B14F-4D97-AF65-F5344CB8AC3E}">
        <p14:creationId xmlns:p14="http://schemas.microsoft.com/office/powerpoint/2010/main" val="3769233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e-DE"/>
              <a:t>Mastertextformat bearbeiten
Zweite Ebene
Dritte Ebene
Vierte Ebene
Fünfte Ebene</a:t>
            </a:r>
            <a:endParaRPr lang="en-US" dirty="0"/>
          </a:p>
        </p:txBody>
      </p:sp>
      <p:sp>
        <p:nvSpPr>
          <p:cNvPr id="4" name="Date Placeholder 3">
            <a:extLst>
              <a:ext uri="{FF2B5EF4-FFF2-40B4-BE49-F238E27FC236}">
                <a16:creationId xmlns="" xmlns:a16="http://schemas.microsoft.com/office/drawing/2014/main" id="{83CABD67-DE38-4B7D-A1E4-A9C66A5B38A8}"/>
              </a:ext>
            </a:extLst>
          </p:cNvPr>
          <p:cNvSpPr>
            <a:spLocks noGrp="1"/>
          </p:cNvSpPr>
          <p:nvPr>
            <p:ph type="dt" sz="half" idx="10"/>
          </p:nvPr>
        </p:nvSpPr>
        <p:spPr/>
        <p:txBody>
          <a:bodyPr/>
          <a:lstStyle>
            <a:lvl1pPr>
              <a:defRPr/>
            </a:lvl1pPr>
          </a:lstStyle>
          <a:p>
            <a:pPr>
              <a:defRPr/>
            </a:pPr>
            <a:endParaRPr lang="de-DE" altLang="de-DE"/>
          </a:p>
        </p:txBody>
      </p:sp>
      <p:sp>
        <p:nvSpPr>
          <p:cNvPr id="5" name="Footer Placeholder 4">
            <a:extLst>
              <a:ext uri="{FF2B5EF4-FFF2-40B4-BE49-F238E27FC236}">
                <a16:creationId xmlns="" xmlns:a16="http://schemas.microsoft.com/office/drawing/2014/main" id="{366BBCC8-50A4-4015-AB75-D1719DD3C8F5}"/>
              </a:ext>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6" name="Slide Number Placeholder 5">
            <a:extLst>
              <a:ext uri="{FF2B5EF4-FFF2-40B4-BE49-F238E27FC236}">
                <a16:creationId xmlns="" xmlns:a16="http://schemas.microsoft.com/office/drawing/2014/main" id="{184EED72-7811-4637-A731-F522EAB1034B}"/>
              </a:ext>
            </a:extLst>
          </p:cNvPr>
          <p:cNvSpPr>
            <a:spLocks noGrp="1"/>
          </p:cNvSpPr>
          <p:nvPr>
            <p:ph type="sldNum" sz="quarter" idx="12"/>
          </p:nvPr>
        </p:nvSpPr>
        <p:spPr/>
        <p:txBody>
          <a:bodyPr/>
          <a:lstStyle>
            <a:lvl1pPr>
              <a:defRPr/>
            </a:lvl1pPr>
          </a:lstStyle>
          <a:p>
            <a:pPr>
              <a:defRPr/>
            </a:pPr>
            <a:fld id="{6042815E-AE33-46BC-BE5D-BB4CE515E32E}" type="slidenum">
              <a:rPr lang="de-DE" altLang="de-DE"/>
              <a:pPr>
                <a:defRPr/>
              </a:pPr>
              <a:t>‹#›</a:t>
            </a:fld>
            <a:endParaRPr lang="de-DE" altLang="de-DE"/>
          </a:p>
        </p:txBody>
      </p:sp>
    </p:spTree>
    <p:extLst>
      <p:ext uri="{BB962C8B-B14F-4D97-AF65-F5344CB8AC3E}">
        <p14:creationId xmlns:p14="http://schemas.microsoft.com/office/powerpoint/2010/main" val="2809555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e-DE"/>
              <a:t>Mastertextformat bearbeiten
Zweite Ebene
Dritte Ebene
Vierte Ebene
Fünfte Ebene</a:t>
            </a:r>
            <a:endParaRPr lang="en-US" dirty="0"/>
          </a:p>
        </p:txBody>
      </p:sp>
      <p:sp>
        <p:nvSpPr>
          <p:cNvPr id="5" name="Date Placeholder 4">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p:cNvPr>
          <p:cNvSpPr>
            <a:spLocks noGrp="1"/>
          </p:cNvSpPr>
          <p:nvPr>
            <p:ph type="sldNum" sz="quarter" idx="12"/>
          </p:nvPr>
        </p:nvSpPr>
        <p:spPr/>
        <p:txBody>
          <a:bodyPr/>
          <a:lstStyle>
            <a:lvl1pPr>
              <a:defRPr/>
            </a:lvl1pPr>
          </a:lstStyle>
          <a:p>
            <a:pPr>
              <a:defRPr/>
            </a:pPr>
            <a:fld id="{18CBDA39-0EBC-4137-9E2B-F4548CD760D6}" type="slidenum">
              <a:rPr lang="de-DE" altLang="de-DE"/>
              <a:pPr>
                <a:defRPr/>
              </a:pPr>
              <a:t>‹#›</a:t>
            </a:fld>
            <a:endParaRPr lang="de-DE" altLang="de-DE"/>
          </a:p>
        </p:txBody>
      </p:sp>
    </p:spTree>
    <p:extLst>
      <p:ext uri="{BB962C8B-B14F-4D97-AF65-F5344CB8AC3E}">
        <p14:creationId xmlns:p14="http://schemas.microsoft.com/office/powerpoint/2010/main" val="299951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29842" y="1878806"/>
            <a:ext cx="3868340" cy="2763441"/>
          </a:xfrm>
        </p:spPr>
        <p:txBody>
          <a:bodyPr/>
          <a:lstStyle/>
          <a:p>
            <a:pPr lvl="0"/>
            <a:r>
              <a:rPr lang="de-DE"/>
              <a:t>Mastertextformat bearbeiten
Zweite Ebene
Dritte Ebene
Vierte Ebene
Fünfte Ebene</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
Zweite Ebene
Dritte Ebene
Vierte Ebene
Fünfte Ebene</a:t>
            </a:r>
            <a:endParaRPr lang="en-US" dirty="0"/>
          </a:p>
        </p:txBody>
      </p:sp>
      <p:sp>
        <p:nvSpPr>
          <p:cNvPr id="6" name="Content Placeholder 5"/>
          <p:cNvSpPr>
            <a:spLocks noGrp="1"/>
          </p:cNvSpPr>
          <p:nvPr>
            <p:ph sz="quarter" idx="4"/>
          </p:nvPr>
        </p:nvSpPr>
        <p:spPr>
          <a:xfrm>
            <a:off x="4629150" y="1878806"/>
            <a:ext cx="3887391" cy="2763441"/>
          </a:xfrm>
        </p:spPr>
        <p:txBody>
          <a:bodyPr/>
          <a:lstStyle/>
          <a:p>
            <a:pPr lvl="0"/>
            <a:r>
              <a:rPr lang="de-DE"/>
              <a:t>Mastertextformat bearbeiten
Zweite Ebene
Dritte Ebene
Vierte Ebene
Fünfte Ebene</a:t>
            </a:r>
            <a:endParaRPr lang="en-US" dirty="0"/>
          </a:p>
        </p:txBody>
      </p:sp>
      <p:sp>
        <p:nvSpPr>
          <p:cNvPr id="7" name="Date Placeholder 6">
            <a:extLst/>
          </p:cNvPr>
          <p:cNvSpPr>
            <a:spLocks noGrp="1"/>
          </p:cNvSpPr>
          <p:nvPr>
            <p:ph type="dt" sz="half" idx="10"/>
          </p:nvPr>
        </p:nvSpPr>
        <p:spPr/>
        <p:txBody>
          <a:bodyPr/>
          <a:lstStyle>
            <a:lvl1pPr>
              <a:defRPr/>
            </a:lvl1pPr>
          </a:lstStyle>
          <a:p>
            <a:pPr>
              <a:defRPr/>
            </a:pPr>
            <a:endParaRPr lang="de-DE" altLang="de-DE"/>
          </a:p>
        </p:txBody>
      </p:sp>
      <p:sp>
        <p:nvSpPr>
          <p:cNvPr id="8" name="Footer Placeholder 7">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9" name="Slide Number Placeholder 8">
            <a:extLst/>
          </p:cNvPr>
          <p:cNvSpPr>
            <a:spLocks noGrp="1"/>
          </p:cNvSpPr>
          <p:nvPr>
            <p:ph type="sldNum" sz="quarter" idx="12"/>
          </p:nvPr>
        </p:nvSpPr>
        <p:spPr/>
        <p:txBody>
          <a:bodyPr/>
          <a:lstStyle>
            <a:lvl1pPr>
              <a:defRPr/>
            </a:lvl1pPr>
          </a:lstStyle>
          <a:p>
            <a:pPr>
              <a:defRPr/>
            </a:pPr>
            <a:fld id="{49B91E10-7D17-45DC-8EF7-9632AECE14BF}" type="slidenum">
              <a:rPr lang="de-DE" altLang="de-DE"/>
              <a:pPr>
                <a:defRPr/>
              </a:pPr>
              <a:t>‹#›</a:t>
            </a:fld>
            <a:endParaRPr lang="de-DE" altLang="de-DE"/>
          </a:p>
        </p:txBody>
      </p:sp>
    </p:spTree>
    <p:extLst>
      <p:ext uri="{BB962C8B-B14F-4D97-AF65-F5344CB8AC3E}">
        <p14:creationId xmlns:p14="http://schemas.microsoft.com/office/powerpoint/2010/main" val="2323359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a:extLst/>
          </p:cNvPr>
          <p:cNvSpPr>
            <a:spLocks noGrp="1"/>
          </p:cNvSpPr>
          <p:nvPr>
            <p:ph type="dt" sz="half" idx="10"/>
          </p:nvPr>
        </p:nvSpPr>
        <p:spPr/>
        <p:txBody>
          <a:bodyPr/>
          <a:lstStyle>
            <a:lvl1pPr>
              <a:defRPr/>
            </a:lvl1pPr>
          </a:lstStyle>
          <a:p>
            <a:pPr>
              <a:defRPr/>
            </a:pPr>
            <a:endParaRPr lang="de-DE" altLang="de-DE"/>
          </a:p>
        </p:txBody>
      </p:sp>
      <p:sp>
        <p:nvSpPr>
          <p:cNvPr id="4" name="Footer Placeholder 3">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5" name="Slide Number Placeholder 4">
            <a:extLst/>
          </p:cNvPr>
          <p:cNvSpPr>
            <a:spLocks noGrp="1"/>
          </p:cNvSpPr>
          <p:nvPr>
            <p:ph type="sldNum" sz="quarter" idx="12"/>
          </p:nvPr>
        </p:nvSpPr>
        <p:spPr/>
        <p:txBody>
          <a:bodyPr/>
          <a:lstStyle>
            <a:lvl1pPr>
              <a:defRPr/>
            </a:lvl1pPr>
          </a:lstStyle>
          <a:p>
            <a:pPr>
              <a:defRPr/>
            </a:pPr>
            <a:fld id="{DC8B234C-DA7F-477D-B076-4564FD3FA6E8}" type="slidenum">
              <a:rPr lang="de-DE" altLang="de-DE"/>
              <a:pPr>
                <a:defRPr/>
              </a:pPr>
              <a:t>‹#›</a:t>
            </a:fld>
            <a:endParaRPr lang="de-DE" altLang="de-DE"/>
          </a:p>
        </p:txBody>
      </p:sp>
    </p:spTree>
    <p:extLst>
      <p:ext uri="{BB962C8B-B14F-4D97-AF65-F5344CB8AC3E}">
        <p14:creationId xmlns:p14="http://schemas.microsoft.com/office/powerpoint/2010/main" val="396464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a:extLst/>
          </p:cNvPr>
          <p:cNvSpPr>
            <a:spLocks noGrp="1"/>
          </p:cNvSpPr>
          <p:nvPr>
            <p:ph type="dt" sz="half" idx="10"/>
          </p:nvPr>
        </p:nvSpPr>
        <p:spPr/>
        <p:txBody>
          <a:bodyPr/>
          <a:lstStyle>
            <a:lvl1pPr>
              <a:defRPr/>
            </a:lvl1pPr>
          </a:lstStyle>
          <a:p>
            <a:pPr>
              <a:defRPr/>
            </a:pPr>
            <a:endParaRPr lang="de-DE" altLang="de-DE"/>
          </a:p>
        </p:txBody>
      </p:sp>
      <p:sp>
        <p:nvSpPr>
          <p:cNvPr id="3" name="Footer Placeholder 2">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4" name="Slide Number Placeholder 3">
            <a:extLst/>
          </p:cNvPr>
          <p:cNvSpPr>
            <a:spLocks noGrp="1"/>
          </p:cNvSpPr>
          <p:nvPr>
            <p:ph type="sldNum" sz="quarter" idx="12"/>
          </p:nvPr>
        </p:nvSpPr>
        <p:spPr/>
        <p:txBody>
          <a:bodyPr/>
          <a:lstStyle>
            <a:lvl1pPr>
              <a:defRPr/>
            </a:lvl1pPr>
          </a:lstStyle>
          <a:p>
            <a:pPr>
              <a:defRPr/>
            </a:pPr>
            <a:fld id="{F9F527F1-CB1A-486A-8383-30350AB1184B}" type="slidenum">
              <a:rPr lang="de-DE" altLang="de-DE"/>
              <a:pPr>
                <a:defRPr/>
              </a:pPr>
              <a:t>‹#›</a:t>
            </a:fld>
            <a:endParaRPr lang="de-DE" altLang="de-DE"/>
          </a:p>
        </p:txBody>
      </p:sp>
    </p:spTree>
    <p:extLst>
      <p:ext uri="{BB962C8B-B14F-4D97-AF65-F5344CB8AC3E}">
        <p14:creationId xmlns:p14="http://schemas.microsoft.com/office/powerpoint/2010/main" val="1770526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
Zweite Ebene
Dritte Ebene
Vierte Ebene
Fünfte Ebene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p:cNvPr>
          <p:cNvSpPr>
            <a:spLocks noGrp="1"/>
          </p:cNvSpPr>
          <p:nvPr>
            <p:ph type="sldNum" sz="quarter" idx="12"/>
          </p:nvPr>
        </p:nvSpPr>
        <p:spPr/>
        <p:txBody>
          <a:bodyPr/>
          <a:lstStyle>
            <a:lvl1pPr>
              <a:defRPr/>
            </a:lvl1pPr>
          </a:lstStyle>
          <a:p>
            <a:pPr>
              <a:defRPr/>
            </a:pPr>
            <a:fld id="{BD03DC31-9623-47BD-9615-5977EEA4CD66}" type="slidenum">
              <a:rPr lang="de-DE" altLang="de-DE"/>
              <a:pPr>
                <a:defRPr/>
              </a:pPr>
              <a:t>‹#›</a:t>
            </a:fld>
            <a:endParaRPr lang="de-DE" altLang="de-DE"/>
          </a:p>
        </p:txBody>
      </p:sp>
    </p:spTree>
    <p:extLst>
      <p:ext uri="{BB962C8B-B14F-4D97-AF65-F5344CB8AC3E}">
        <p14:creationId xmlns:p14="http://schemas.microsoft.com/office/powerpoint/2010/main" val="400117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740569"/>
            <a:ext cx="4629150" cy="3655219"/>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en-US" noProof="0"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
Zweite Ebene
Dritte Ebene
Vierte Ebene
Fünfte Ebene</a:t>
            </a:r>
            <a:endParaRPr lang="en-US" dirty="0"/>
          </a:p>
        </p:txBody>
      </p:sp>
      <p:sp>
        <p:nvSpPr>
          <p:cNvPr id="5" name="Date Placeholder 4">
            <a:extLst/>
          </p:cNvPr>
          <p:cNvSpPr>
            <a:spLocks noGrp="1"/>
          </p:cNvSpPr>
          <p:nvPr>
            <p:ph type="dt" sz="half" idx="10"/>
          </p:nvPr>
        </p:nvSpPr>
        <p:spPr/>
        <p:txBody>
          <a:bodyPr/>
          <a:lstStyle>
            <a:lvl1pPr>
              <a:defRPr/>
            </a:lvl1pPr>
          </a:lstStyle>
          <a:p>
            <a:pPr>
              <a:defRPr/>
            </a:pPr>
            <a:endParaRPr lang="de-DE" altLang="de-DE"/>
          </a:p>
        </p:txBody>
      </p:sp>
      <p:sp>
        <p:nvSpPr>
          <p:cNvPr id="6" name="Footer Placeholder 5">
            <a:extLst/>
          </p:cNvPr>
          <p:cNvSpPr>
            <a:spLocks noGrp="1"/>
          </p:cNvSpPr>
          <p:nvPr>
            <p:ph type="ftr" sz="quarter" idx="11"/>
          </p:nvPr>
        </p:nvSpPr>
        <p:spPr/>
        <p:txBody>
          <a:bodyPr/>
          <a:lstStyle>
            <a:lvl1pPr>
              <a:defRPr/>
            </a:lvl1pPr>
          </a:lstStyle>
          <a:p>
            <a:pPr>
              <a:defRPr/>
            </a:pPr>
            <a:r>
              <a:rPr lang="en-US" altLang="de-DE"/>
              <a:t>Fashion DIET</a:t>
            </a:r>
            <a:endParaRPr lang="de-DE" altLang="de-DE"/>
          </a:p>
        </p:txBody>
      </p:sp>
      <p:sp>
        <p:nvSpPr>
          <p:cNvPr id="7" name="Slide Number Placeholder 6">
            <a:extLst/>
          </p:cNvPr>
          <p:cNvSpPr>
            <a:spLocks noGrp="1"/>
          </p:cNvSpPr>
          <p:nvPr>
            <p:ph type="sldNum" sz="quarter" idx="12"/>
          </p:nvPr>
        </p:nvSpPr>
        <p:spPr/>
        <p:txBody>
          <a:bodyPr/>
          <a:lstStyle>
            <a:lvl1pPr>
              <a:defRPr/>
            </a:lvl1pPr>
          </a:lstStyle>
          <a:p>
            <a:pPr>
              <a:defRPr/>
            </a:pPr>
            <a:fld id="{8F187152-45D0-42D7-AC31-B30A3DBA2D78}" type="slidenum">
              <a:rPr lang="de-DE" altLang="de-DE"/>
              <a:pPr>
                <a:defRPr/>
              </a:pPr>
              <a:t>‹#›</a:t>
            </a:fld>
            <a:endParaRPr lang="de-DE" altLang="de-DE"/>
          </a:p>
        </p:txBody>
      </p:sp>
    </p:spTree>
    <p:extLst>
      <p:ext uri="{BB962C8B-B14F-4D97-AF65-F5344CB8AC3E}">
        <p14:creationId xmlns:p14="http://schemas.microsoft.com/office/powerpoint/2010/main" val="2698691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Mastertitelformat bearbeiten</a:t>
            </a:r>
            <a:endParaRPr lang="en-US" altLang="de-DE" smtClean="0"/>
          </a:p>
        </p:txBody>
      </p:sp>
      <p:sp>
        <p:nvSpPr>
          <p:cNvPr id="1027" name="Text Placeholder 2"/>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Mastertextformat bearbeiten
Zweite Ebene
Dritte Ebene
Vierte Ebene
Fünfte Ebene</a:t>
            </a:r>
            <a:endParaRPr lang="en-US" altLang="de-DE" smtClean="0"/>
          </a:p>
        </p:txBody>
      </p:sp>
      <p:sp>
        <p:nvSpPr>
          <p:cNvPr id="4" name="Date Placeholder 3">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p:cNvPr>
          <p:cNvSpPr>
            <a:spLocks noGrp="1"/>
          </p:cNvSpPr>
          <p:nvPr>
            <p:ph type="sldNum" sz="quarter" idx="4"/>
          </p:nvPr>
        </p:nvSpPr>
        <p:spPr>
          <a:xfrm>
            <a:off x="5003800" y="477361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4A3D0BE8-C96F-4A39-B8DD-DEC5204D7BE7}" type="slidenum">
              <a:rPr lang="en-US"/>
              <a:pPr>
                <a:defRPr/>
              </a:pPr>
              <a:t>‹#›</a:t>
            </a:fld>
            <a:endParaRPr lang="en-US"/>
          </a:p>
        </p:txBody>
      </p:sp>
      <p:pic>
        <p:nvPicPr>
          <p:cNvPr id="1031" name="Grafik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p:cNvGrpSpPr>
            <a:grpSpLocks/>
          </p:cNvGrpSpPr>
          <p:nvPr userDrawn="1"/>
        </p:nvGrpSpPr>
        <p:grpSpPr bwMode="auto">
          <a:xfrm>
            <a:off x="0" y="0"/>
            <a:ext cx="107950" cy="5143500"/>
            <a:chOff x="0" y="0"/>
            <a:chExt cx="251520" cy="5893145"/>
          </a:xfrm>
        </p:grpSpPr>
        <p:sp>
          <p:nvSpPr>
            <p:cNvPr id="10" name="Rechteck 9">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19C02AFF-3BC3-4F05-A11D-A187CB0EEF3D}"/>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7" name="Text Placeholder 2">
            <a:extLst>
              <a:ext uri="{FF2B5EF4-FFF2-40B4-BE49-F238E27FC236}">
                <a16:creationId xmlns="" xmlns:a16="http://schemas.microsoft.com/office/drawing/2014/main" id="{49031756-1E6C-4944-B0CF-E196A101BE93}"/>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 xmlns:a16="http://schemas.microsoft.com/office/drawing/2014/main" id="{89DB8D2B-48D5-5742-BC49-CFDB6F3AB9A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a:ext uri="{FF2B5EF4-FFF2-40B4-BE49-F238E27FC236}">
                <a16:creationId xmlns="" xmlns:a16="http://schemas.microsoft.com/office/drawing/2014/main" id="{57A38CA2-A771-4642-BD22-52D7B4BEA31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a:ext uri="{FF2B5EF4-FFF2-40B4-BE49-F238E27FC236}">
                <a16:creationId xmlns="" xmlns:a16="http://schemas.microsoft.com/office/drawing/2014/main" id="{EECF2A3D-2CEF-D042-ABD7-9C653289A067}"/>
              </a:ext>
            </a:extLst>
          </p:cNvPr>
          <p:cNvSpPr>
            <a:spLocks noGrp="1"/>
          </p:cNvSpPr>
          <p:nvPr>
            <p:ph type="sldNum" sz="quarter" idx="4"/>
          </p:nvPr>
        </p:nvSpPr>
        <p:spPr>
          <a:xfrm>
            <a:off x="5003800" y="477361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7EB55CC-C7B6-49A9-A93A-05550A745B52}" type="slidenum">
              <a:rPr lang="en-US"/>
              <a:pPr>
                <a:defRPr/>
              </a:pPr>
              <a:t>‹#›</a:t>
            </a:fld>
            <a:endParaRPr lang="en-US"/>
          </a:p>
        </p:txBody>
      </p:sp>
      <p:pic>
        <p:nvPicPr>
          <p:cNvPr id="1031" name="Grafik 3">
            <a:extLst>
              <a:ext uri="{FF2B5EF4-FFF2-40B4-BE49-F238E27FC236}">
                <a16:creationId xmlns="" xmlns:a16="http://schemas.microsoft.com/office/drawing/2014/main" id="{7C83F718-B567-4E73-A537-1EEE4FB262B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a:extLst>
              <a:ext uri="{FF2B5EF4-FFF2-40B4-BE49-F238E27FC236}">
                <a16:creationId xmlns="" xmlns:a16="http://schemas.microsoft.com/office/drawing/2014/main" id="{EE3E546A-B9BA-43C8-8AEA-96C91FDD3B32}"/>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 xmlns:a16="http://schemas.microsoft.com/office/drawing/2014/main" id="{F45E21D2-F085-954C-9056-26E985BE8DD9}"/>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 xmlns:a16="http://schemas.microsoft.com/office/drawing/2014/main" id="{FA227FFD-BD55-BC45-82DC-B0A3C4EF68CE}"/>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 xmlns:a16="http://schemas.microsoft.com/office/drawing/2014/main" id="{01524754-5AC2-794B-91B7-A8268C70336C}"/>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 xmlns:a16="http://schemas.microsoft.com/office/drawing/2014/main" id="{4ED31A46-9B63-5B45-A336-C2EC96E6A8A8}"/>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 xmlns:a16="http://schemas.microsoft.com/office/drawing/2014/main" id="{D121725D-5DD7-384C-AEE2-4528439C8D7C}"/>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a:extLst>
              <a:ext uri="{FF2B5EF4-FFF2-40B4-BE49-F238E27FC236}">
                <a16:creationId xmlns="" xmlns:a16="http://schemas.microsoft.com/office/drawing/2014/main" id="{3D9F36FE-5C59-4FD3-A8AF-8FF0BF838C4C}"/>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773277"/>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19C02AFF-3BC3-4F05-A11D-A187CB0EEF3D}"/>
              </a:ext>
            </a:extLst>
          </p:cNvPr>
          <p:cNvSpPr>
            <a:spLocks noGrp="1" noChangeArrowheads="1"/>
          </p:cNvSpPr>
          <p:nvPr>
            <p:ph type="title"/>
          </p:nvPr>
        </p:nvSpPr>
        <p:spPr bwMode="auto">
          <a:xfrm>
            <a:off x="628650" y="274638"/>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endParaRPr lang="en-US" altLang="de-DE"/>
          </a:p>
        </p:txBody>
      </p:sp>
      <p:sp>
        <p:nvSpPr>
          <p:cNvPr id="1027" name="Text Placeholder 2">
            <a:extLst>
              <a:ext uri="{FF2B5EF4-FFF2-40B4-BE49-F238E27FC236}">
                <a16:creationId xmlns="" xmlns:a16="http://schemas.microsoft.com/office/drawing/2014/main" id="{49031756-1E6C-4944-B0CF-E196A101BE93}"/>
              </a:ext>
            </a:extLst>
          </p:cNvPr>
          <p:cNvSpPr>
            <a:spLocks noGrp="1" noChangeArrowheads="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
Zweite Ebene
Dritte Ebene
Vierte Ebene
Fünfte Ebene</a:t>
            </a:r>
            <a:endParaRPr lang="en-US" altLang="de-DE"/>
          </a:p>
        </p:txBody>
      </p:sp>
      <p:sp>
        <p:nvSpPr>
          <p:cNvPr id="4" name="Date Placeholder 3">
            <a:extLst>
              <a:ext uri="{FF2B5EF4-FFF2-40B4-BE49-F238E27FC236}">
                <a16:creationId xmlns="" xmlns:a16="http://schemas.microsoft.com/office/drawing/2014/main" id="{89DB8D2B-48D5-5742-BC49-CFDB6F3AB9A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de-DE" altLang="de-DE"/>
              <a:t>Nr.</a:t>
            </a:r>
          </a:p>
        </p:txBody>
      </p:sp>
      <p:sp>
        <p:nvSpPr>
          <p:cNvPr id="5" name="Footer Placeholder 4">
            <a:extLst>
              <a:ext uri="{FF2B5EF4-FFF2-40B4-BE49-F238E27FC236}">
                <a16:creationId xmlns="" xmlns:a16="http://schemas.microsoft.com/office/drawing/2014/main" id="{57A38CA2-A771-4642-BD22-52D7B4BEA31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ltLang="de-DE"/>
              <a:t>Fashion DIET</a:t>
            </a:r>
            <a:endParaRPr lang="de-DE" altLang="de-DE"/>
          </a:p>
        </p:txBody>
      </p:sp>
      <p:sp>
        <p:nvSpPr>
          <p:cNvPr id="6" name="Slide Number Placeholder 5">
            <a:extLst>
              <a:ext uri="{FF2B5EF4-FFF2-40B4-BE49-F238E27FC236}">
                <a16:creationId xmlns="" xmlns:a16="http://schemas.microsoft.com/office/drawing/2014/main" id="{EECF2A3D-2CEF-D042-ABD7-9C653289A067}"/>
              </a:ext>
            </a:extLst>
          </p:cNvPr>
          <p:cNvSpPr>
            <a:spLocks noGrp="1"/>
          </p:cNvSpPr>
          <p:nvPr>
            <p:ph type="sldNum" sz="quarter" idx="4"/>
          </p:nvPr>
        </p:nvSpPr>
        <p:spPr>
          <a:xfrm>
            <a:off x="5003800" y="4773613"/>
            <a:ext cx="2057400" cy="274637"/>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7EB55CC-C7B6-49A9-A93A-05550A745B52}" type="slidenum">
              <a:rPr lang="en-US"/>
              <a:pPr>
                <a:defRPr/>
              </a:pPr>
              <a:t>‹#›</a:t>
            </a:fld>
            <a:endParaRPr lang="en-US"/>
          </a:p>
        </p:txBody>
      </p:sp>
      <p:pic>
        <p:nvPicPr>
          <p:cNvPr id="1031" name="Grafik 3">
            <a:extLst>
              <a:ext uri="{FF2B5EF4-FFF2-40B4-BE49-F238E27FC236}">
                <a16:creationId xmlns="" xmlns:a16="http://schemas.microsoft.com/office/drawing/2014/main" id="{7C83F718-B567-4E73-A537-1EEE4FB262B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81988" y="87313"/>
            <a:ext cx="7381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uppieren 5">
            <a:extLst>
              <a:ext uri="{FF2B5EF4-FFF2-40B4-BE49-F238E27FC236}">
                <a16:creationId xmlns="" xmlns:a16="http://schemas.microsoft.com/office/drawing/2014/main" id="{EE3E546A-B9BA-43C8-8AEA-96C91FDD3B32}"/>
              </a:ext>
            </a:extLst>
          </p:cNvPr>
          <p:cNvGrpSpPr>
            <a:grpSpLocks/>
          </p:cNvGrpSpPr>
          <p:nvPr userDrawn="1"/>
        </p:nvGrpSpPr>
        <p:grpSpPr bwMode="auto">
          <a:xfrm>
            <a:off x="0" y="0"/>
            <a:ext cx="107950" cy="5143500"/>
            <a:chOff x="0" y="0"/>
            <a:chExt cx="251520" cy="5893145"/>
          </a:xfrm>
        </p:grpSpPr>
        <p:sp>
          <p:nvSpPr>
            <p:cNvPr id="10" name="Rechteck 9">
              <a:extLst>
                <a:ext uri="{FF2B5EF4-FFF2-40B4-BE49-F238E27FC236}">
                  <a16:creationId xmlns="" xmlns:a16="http://schemas.microsoft.com/office/drawing/2014/main" id="{F45E21D2-F085-954C-9056-26E985BE8DD9}"/>
                </a:ext>
              </a:extLst>
            </p:cNvPr>
            <p:cNvSpPr/>
            <p:nvPr userDrawn="1"/>
          </p:nvSpPr>
          <p:spPr>
            <a:xfrm>
              <a:off x="0" y="0"/>
              <a:ext cx="251520" cy="1178629"/>
            </a:xfrm>
            <a:prstGeom prst="rect">
              <a:avLst/>
            </a:prstGeom>
            <a:solidFill>
              <a:srgbClr val="4952A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1" name="Rechteck 10">
              <a:extLst>
                <a:ext uri="{FF2B5EF4-FFF2-40B4-BE49-F238E27FC236}">
                  <a16:creationId xmlns="" xmlns:a16="http://schemas.microsoft.com/office/drawing/2014/main" id="{FA227FFD-BD55-BC45-82DC-B0A3C4EF68CE}"/>
                </a:ext>
              </a:extLst>
            </p:cNvPr>
            <p:cNvSpPr/>
            <p:nvPr userDrawn="1"/>
          </p:nvSpPr>
          <p:spPr>
            <a:xfrm>
              <a:off x="0" y="1178629"/>
              <a:ext cx="251520" cy="1178629"/>
            </a:xfrm>
            <a:prstGeom prst="rect">
              <a:avLst/>
            </a:prstGeom>
            <a:solidFill>
              <a:srgbClr val="FC300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2" name="Rechteck 11">
              <a:extLst>
                <a:ext uri="{FF2B5EF4-FFF2-40B4-BE49-F238E27FC236}">
                  <a16:creationId xmlns="" xmlns:a16="http://schemas.microsoft.com/office/drawing/2014/main" id="{01524754-5AC2-794B-91B7-A8268C70336C}"/>
                </a:ext>
              </a:extLst>
            </p:cNvPr>
            <p:cNvSpPr/>
            <p:nvPr userDrawn="1"/>
          </p:nvSpPr>
          <p:spPr>
            <a:xfrm>
              <a:off x="0" y="2357258"/>
              <a:ext cx="251520" cy="1178629"/>
            </a:xfrm>
            <a:prstGeom prst="rect">
              <a:avLst/>
            </a:prstGeom>
            <a:solidFill>
              <a:srgbClr val="FFFB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3" name="Rechteck 12">
              <a:extLst>
                <a:ext uri="{FF2B5EF4-FFF2-40B4-BE49-F238E27FC236}">
                  <a16:creationId xmlns="" xmlns:a16="http://schemas.microsoft.com/office/drawing/2014/main" id="{4ED31A46-9B63-5B45-A336-C2EC96E6A8A8}"/>
                </a:ext>
              </a:extLst>
            </p:cNvPr>
            <p:cNvSpPr/>
            <p:nvPr userDrawn="1"/>
          </p:nvSpPr>
          <p:spPr>
            <a:xfrm>
              <a:off x="0" y="3535887"/>
              <a:ext cx="251520" cy="1178629"/>
            </a:xfrm>
            <a:prstGeom prst="rect">
              <a:avLst/>
            </a:prstGeom>
            <a:solidFill>
              <a:srgbClr val="0BAA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sp>
          <p:nvSpPr>
            <p:cNvPr id="14" name="Rechteck 13">
              <a:extLst>
                <a:ext uri="{FF2B5EF4-FFF2-40B4-BE49-F238E27FC236}">
                  <a16:creationId xmlns="" xmlns:a16="http://schemas.microsoft.com/office/drawing/2014/main" id="{D121725D-5DD7-384C-AEE2-4528439C8D7C}"/>
                </a:ext>
              </a:extLst>
            </p:cNvPr>
            <p:cNvSpPr/>
            <p:nvPr userDrawn="1"/>
          </p:nvSpPr>
          <p:spPr>
            <a:xfrm>
              <a:off x="0" y="4714516"/>
              <a:ext cx="251520" cy="117862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dirty="0"/>
            </a:p>
          </p:txBody>
        </p:sp>
      </p:grpSp>
      <p:pic>
        <p:nvPicPr>
          <p:cNvPr id="1033" name="Grafik 7">
            <a:extLst>
              <a:ext uri="{FF2B5EF4-FFF2-40B4-BE49-F238E27FC236}">
                <a16:creationId xmlns="" xmlns:a16="http://schemas.microsoft.com/office/drawing/2014/main" id="{3D9F36FE-5C59-4FD3-A8AF-8FF0BF838C4C}"/>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418388" y="4737100"/>
            <a:ext cx="167005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675751"/>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doi.org/10.1007/s11625-018-0627-5"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hyperlink" Target="https://doi.org/10.1007/s10853-009-4111-6" TargetMode="External"/><Relationship Id="rId4" Type="http://schemas.openxmlformats.org/officeDocument/2006/relationships/hyperlink" Target="http://dx.doi.org/10.12944/CWE.12.3.02"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s://doi.org/10.1016/S0143-7208(97)00005-3"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hyperlink" Target="https://doi.org/10.37421/jtese.2020.10.421" TargetMode="External"/><Relationship Id="rId4" Type="http://schemas.openxmlformats.org/officeDocument/2006/relationships/hyperlink" Target="https://doi.org/10.22203/eCM"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doi.org/10.1021/cen-09341-bus1"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a:extLst>
              <a:ext uri="{FF2B5EF4-FFF2-40B4-BE49-F238E27FC236}">
                <a16:creationId xmlns="" xmlns:a16="http://schemas.microsoft.com/office/drawing/2014/main" id="{7A907F4D-D7B0-449B-9920-7FB44E4C3F92}"/>
              </a:ext>
            </a:extLst>
          </p:cNvPr>
          <p:cNvSpPr>
            <a:spLocks noGrp="1" noChangeArrowheads="1"/>
          </p:cNvSpPr>
          <p:nvPr>
            <p:ph type="title"/>
          </p:nvPr>
        </p:nvSpPr>
        <p:spPr>
          <a:xfrm>
            <a:off x="1373188" y="1612900"/>
            <a:ext cx="6943725" cy="671513"/>
          </a:xfrm>
        </p:spPr>
        <p:txBody>
          <a:bodyPr/>
          <a:lstStyle/>
          <a:p>
            <a:pPr algn="ctr"/>
            <a:r>
              <a:rPr lang="en-GB" altLang="de-DE" sz="2400" noProof="0" dirty="0" smtClean="0">
                <a:latin typeface="Verdana" panose="020B0604030504040204" pitchFamily="34" charset="0"/>
              </a:rPr>
              <a:t>Dyeing and printing in the context of sustainability</a:t>
            </a:r>
            <a:endParaRPr lang="en-GB" altLang="de-DE" sz="2400" noProof="0" dirty="0">
              <a:latin typeface="Verdana" panose="020B0604030504040204" pitchFamily="34" charset="0"/>
            </a:endParaRPr>
          </a:p>
        </p:txBody>
      </p:sp>
      <p:pic>
        <p:nvPicPr>
          <p:cNvPr id="14339" name="Grafik 7">
            <a:extLst>
              <a:ext uri="{FF2B5EF4-FFF2-40B4-BE49-F238E27FC236}">
                <a16:creationId xmlns="" xmlns:a16="http://schemas.microsoft.com/office/drawing/2014/main" id="{72DD0D10-EE2D-43A4-A932-E53B0D51F65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65888" y="3514725"/>
            <a:ext cx="1092200"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Grafik 8">
            <a:extLst>
              <a:ext uri="{FF2B5EF4-FFF2-40B4-BE49-F238E27FC236}">
                <a16:creationId xmlns="" xmlns:a16="http://schemas.microsoft.com/office/drawing/2014/main" id="{00F8E50D-7536-47EE-9E51-0B1C24E777F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16088" y="3514725"/>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Grafik 1">
            <a:extLst>
              <a:ext uri="{FF2B5EF4-FFF2-40B4-BE49-F238E27FC236}">
                <a16:creationId xmlns="" xmlns:a16="http://schemas.microsoft.com/office/drawing/2014/main" id="{93C264C6-B978-4828-BA51-38BB1373053E}"/>
              </a:ext>
            </a:extLst>
          </p:cNvPr>
          <p:cNvPicPr>
            <a:picLocks noChangeAspect="1"/>
          </p:cNvPicPr>
          <p:nvPr/>
        </p:nvPicPr>
        <p:blipFill>
          <a:blip r:embed="rId5">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5192713" y="3432175"/>
            <a:ext cx="91757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Grafik 1">
            <a:extLst>
              <a:ext uri="{FF2B5EF4-FFF2-40B4-BE49-F238E27FC236}">
                <a16:creationId xmlns="" xmlns:a16="http://schemas.microsoft.com/office/drawing/2014/main" id="{8478B389-0212-4B2D-B6AE-94D8D827FE8E}"/>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8975" y="3860800"/>
            <a:ext cx="1531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135145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10</a:t>
            </a:fld>
            <a:endParaRPr lang="de-DE" altLang="de-DE"/>
          </a:p>
        </p:txBody>
      </p:sp>
      <p:sp>
        <p:nvSpPr>
          <p:cNvPr id="10" name="Titel 1"/>
          <p:cNvSpPr txBox="1">
            <a:spLocks/>
          </p:cNvSpPr>
          <p:nvPr/>
        </p:nvSpPr>
        <p:spPr bwMode="auto">
          <a:xfrm>
            <a:off x="597047" y="666790"/>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Ecological issues regarding dye</a:t>
            </a:r>
            <a:r>
              <a:rPr lang="ro-RO" altLang="de-DE" dirty="0" smtClean="0"/>
              <a:t>s</a:t>
            </a:r>
          </a:p>
          <a:p>
            <a:r>
              <a:rPr lang="ro-RO" altLang="de-DE" sz="2800" dirty="0" err="1" smtClean="0"/>
              <a:t>Harmful</a:t>
            </a:r>
            <a:r>
              <a:rPr lang="ro-RO" altLang="de-DE" sz="2800" dirty="0" smtClean="0"/>
              <a:t> </a:t>
            </a:r>
            <a:r>
              <a:rPr lang="ro-RO" altLang="de-DE" sz="2800" dirty="0" err="1"/>
              <a:t>azo</a:t>
            </a:r>
            <a:r>
              <a:rPr lang="ro-RO" altLang="de-DE" sz="2800" dirty="0"/>
              <a:t> </a:t>
            </a:r>
            <a:r>
              <a:rPr lang="ro-RO" altLang="de-DE" sz="2800" dirty="0" err="1"/>
              <a:t>dyes</a:t>
            </a:r>
            <a:endParaRPr lang="ro-RO" altLang="de-DE" sz="2800" dirty="0"/>
          </a:p>
        </p:txBody>
      </p:sp>
      <p:sp>
        <p:nvSpPr>
          <p:cNvPr id="11" name="Rectangle 10"/>
          <p:cNvSpPr/>
          <p:nvPr/>
        </p:nvSpPr>
        <p:spPr>
          <a:xfrm>
            <a:off x="628650" y="1723257"/>
            <a:ext cx="3821348" cy="2862322"/>
          </a:xfrm>
          <a:prstGeom prst="rect">
            <a:avLst/>
          </a:prstGeom>
        </p:spPr>
        <p:txBody>
          <a:bodyPr wrap="square">
            <a:spAutoFit/>
          </a:bodyPr>
          <a:lstStyle/>
          <a:p>
            <a:r>
              <a:rPr lang="ro-RO" dirty="0" err="1" smtClean="0">
                <a:latin typeface="Arial" panose="020B0604020202020204" pitchFamily="34" charset="0"/>
              </a:rPr>
              <a:t>Certain</a:t>
            </a:r>
            <a:r>
              <a:rPr lang="ro-RO" dirty="0" smtClean="0">
                <a:latin typeface="Arial" panose="020B0604020202020204" pitchFamily="34" charset="0"/>
              </a:rPr>
              <a:t> </a:t>
            </a:r>
            <a:r>
              <a:rPr lang="ro-RO" dirty="0" err="1" smtClean="0">
                <a:latin typeface="Arial" panose="020B0604020202020204" pitchFamily="34" charset="0"/>
              </a:rPr>
              <a:t>azo</a:t>
            </a:r>
            <a:r>
              <a:rPr lang="ro-RO" dirty="0" smtClean="0">
                <a:latin typeface="Arial" panose="020B0604020202020204" pitchFamily="34" charset="0"/>
              </a:rPr>
              <a:t> </a:t>
            </a:r>
            <a:r>
              <a:rPr lang="ro-RO" dirty="0" err="1">
                <a:latin typeface="Arial" panose="020B0604020202020204" pitchFamily="34" charset="0"/>
              </a:rPr>
              <a:t>dyes</a:t>
            </a:r>
            <a:r>
              <a:rPr lang="ro-RO" dirty="0">
                <a:latin typeface="Arial" panose="020B0604020202020204" pitchFamily="34" charset="0"/>
              </a:rPr>
              <a:t>, </a:t>
            </a:r>
            <a:r>
              <a:rPr lang="ro-RO" dirty="0" err="1" smtClean="0">
                <a:latin typeface="Arial" panose="020B0604020202020204" pitchFamily="34" charset="0"/>
              </a:rPr>
              <a:t>which</a:t>
            </a:r>
            <a:r>
              <a:rPr lang="ro-RO" dirty="0" smtClean="0">
                <a:latin typeface="Arial" panose="020B0604020202020204" pitchFamily="34" charset="0"/>
              </a:rPr>
              <a:t> </a:t>
            </a:r>
            <a:r>
              <a:rPr lang="en-US" dirty="0" smtClean="0">
                <a:latin typeface="Arial" panose="020B0604020202020204" pitchFamily="34" charset="0"/>
              </a:rPr>
              <a:t>break </a:t>
            </a:r>
            <a:r>
              <a:rPr lang="en-US" dirty="0">
                <a:latin typeface="Arial" panose="020B0604020202020204" pitchFamily="34" charset="0"/>
              </a:rPr>
              <a:t>down to specific aromatic amines </a:t>
            </a:r>
            <a:r>
              <a:rPr lang="ro-RO" dirty="0" err="1" smtClean="0">
                <a:latin typeface="Arial" panose="020B0604020202020204" pitchFamily="34" charset="0"/>
              </a:rPr>
              <a:t>such</a:t>
            </a:r>
            <a:r>
              <a:rPr lang="ro-RO" dirty="0">
                <a:latin typeface="Arial" panose="020B0604020202020204" pitchFamily="34" charset="0"/>
              </a:rPr>
              <a:t> as </a:t>
            </a:r>
            <a:r>
              <a:rPr lang="ro-RO" dirty="0" err="1" smtClean="0">
                <a:latin typeface="Arial" panose="020B0604020202020204" pitchFamily="34" charset="0"/>
              </a:rPr>
              <a:t>Benzidine</a:t>
            </a:r>
            <a:r>
              <a:rPr lang="ro-RO" dirty="0" smtClean="0">
                <a:latin typeface="Arial" panose="020B0604020202020204" pitchFamily="34" charset="0"/>
              </a:rPr>
              <a:t>, 2</a:t>
            </a:r>
            <a:r>
              <a:rPr lang="ro-RO" dirty="0">
                <a:latin typeface="Arial" panose="020B0604020202020204" pitchFamily="34" charset="0"/>
              </a:rPr>
              <a:t>. </a:t>
            </a:r>
            <a:r>
              <a:rPr lang="ro-RO" dirty="0" smtClean="0">
                <a:latin typeface="Arial" panose="020B0604020202020204" pitchFamily="34" charset="0"/>
              </a:rPr>
              <a:t>2-</a:t>
            </a:r>
            <a:r>
              <a:rPr lang="ro-RO" dirty="0" err="1" smtClean="0">
                <a:latin typeface="Arial" panose="020B0604020202020204" pitchFamily="34" charset="0"/>
              </a:rPr>
              <a:t>naphthylamine</a:t>
            </a:r>
            <a:r>
              <a:rPr lang="ro-RO" dirty="0" smtClean="0">
                <a:latin typeface="Arial" panose="020B0604020202020204" pitchFamily="34" charset="0"/>
              </a:rPr>
              <a:t>, 3</a:t>
            </a:r>
            <a:r>
              <a:rPr lang="ro-RO" dirty="0">
                <a:latin typeface="Arial" panose="020B0604020202020204" pitchFamily="34" charset="0"/>
              </a:rPr>
              <a:t>. </a:t>
            </a:r>
            <a:r>
              <a:rPr lang="ro-RO" dirty="0" smtClean="0">
                <a:latin typeface="Arial" panose="020B0604020202020204" pitchFamily="34" charset="0"/>
              </a:rPr>
              <a:t>4-</a:t>
            </a:r>
            <a:r>
              <a:rPr lang="ro-RO" dirty="0" err="1" smtClean="0">
                <a:latin typeface="Arial" panose="020B0604020202020204" pitchFamily="34" charset="0"/>
              </a:rPr>
              <a:t>aminodiphenyl</a:t>
            </a:r>
            <a:r>
              <a:rPr lang="ro-RO" dirty="0" smtClean="0">
                <a:latin typeface="Arial" panose="020B0604020202020204" pitchFamily="34" charset="0"/>
              </a:rPr>
              <a:t> or 4</a:t>
            </a:r>
            <a:r>
              <a:rPr lang="ro-RO" dirty="0">
                <a:latin typeface="Arial" panose="020B0604020202020204" pitchFamily="34" charset="0"/>
              </a:rPr>
              <a:t>. </a:t>
            </a:r>
            <a:r>
              <a:rPr lang="ro-RO" dirty="0" smtClean="0">
                <a:latin typeface="Arial" panose="020B0604020202020204" pitchFamily="34" charset="0"/>
              </a:rPr>
              <a:t>4-</a:t>
            </a:r>
            <a:r>
              <a:rPr lang="ro-RO" dirty="0" err="1" smtClean="0">
                <a:latin typeface="Arial" panose="020B0604020202020204" pitchFamily="34" charset="0"/>
              </a:rPr>
              <a:t>chloro</a:t>
            </a:r>
            <a:r>
              <a:rPr lang="ro-RO" dirty="0" smtClean="0">
                <a:latin typeface="Arial" panose="020B0604020202020204" pitchFamily="34" charset="0"/>
              </a:rPr>
              <a:t>-o-toluidine, </a:t>
            </a:r>
            <a:r>
              <a:rPr lang="ro-RO" dirty="0" err="1" smtClean="0">
                <a:latin typeface="Arial" panose="020B0604020202020204" pitchFamily="34" charset="0"/>
              </a:rPr>
              <a:t>which</a:t>
            </a:r>
            <a:r>
              <a:rPr lang="ro-RO" dirty="0" smtClean="0">
                <a:latin typeface="Arial" panose="020B0604020202020204" pitchFamily="34" charset="0"/>
              </a:rPr>
              <a:t> </a:t>
            </a:r>
            <a:r>
              <a:rPr lang="en-US" dirty="0">
                <a:latin typeface="Arial" panose="020B0604020202020204" pitchFamily="34" charset="0"/>
              </a:rPr>
              <a:t>have a carcinogenic effect </a:t>
            </a:r>
            <a:r>
              <a:rPr lang="en-US" dirty="0" smtClean="0">
                <a:latin typeface="Arial" panose="020B0604020202020204" pitchFamily="34" charset="0"/>
              </a:rPr>
              <a:t>in</a:t>
            </a:r>
            <a:r>
              <a:rPr lang="ro-RO" dirty="0" smtClean="0">
                <a:latin typeface="Arial" panose="020B0604020202020204" pitchFamily="34" charset="0"/>
              </a:rPr>
              <a:t> </a:t>
            </a:r>
            <a:r>
              <a:rPr lang="ro-RO" dirty="0" err="1" smtClean="0">
                <a:latin typeface="Arial" panose="020B0604020202020204" pitchFamily="34" charset="0"/>
              </a:rPr>
              <a:t>humans</a:t>
            </a:r>
            <a:r>
              <a:rPr lang="ro-RO" dirty="0" smtClean="0">
                <a:latin typeface="Arial" panose="020B0604020202020204" pitchFamily="34" charset="0"/>
              </a:rPr>
              <a:t>, </a:t>
            </a:r>
            <a:r>
              <a:rPr lang="ro-RO" dirty="0" err="1" smtClean="0">
                <a:latin typeface="Arial" panose="020B0604020202020204" pitchFamily="34" charset="0"/>
              </a:rPr>
              <a:t>have</a:t>
            </a:r>
            <a:r>
              <a:rPr lang="ro-RO" dirty="0" smtClean="0">
                <a:latin typeface="Arial" panose="020B0604020202020204" pitchFamily="34" charset="0"/>
              </a:rPr>
              <a:t> </a:t>
            </a:r>
            <a:r>
              <a:rPr lang="ro-RO" dirty="0" err="1" smtClean="0">
                <a:latin typeface="Arial" panose="020B0604020202020204" pitchFamily="34" charset="0"/>
              </a:rPr>
              <a:t>been</a:t>
            </a:r>
            <a:r>
              <a:rPr lang="en-US" dirty="0" smtClean="0">
                <a:latin typeface="Arial" panose="020B0604020202020204" pitchFamily="34" charset="0"/>
              </a:rPr>
              <a:t> </a:t>
            </a:r>
            <a:r>
              <a:rPr lang="en-US" dirty="0">
                <a:latin typeface="Arial" panose="020B0604020202020204" pitchFamily="34" charset="0"/>
              </a:rPr>
              <a:t>prohibited by Directive </a:t>
            </a:r>
            <a:r>
              <a:rPr lang="en-US" dirty="0" smtClean="0">
                <a:latin typeface="Arial" panose="020B0604020202020204" pitchFamily="34" charset="0"/>
              </a:rPr>
              <a:t>2002/61/EC</a:t>
            </a:r>
            <a:r>
              <a:rPr lang="ro-RO" dirty="0" smtClean="0">
                <a:latin typeface="Arial" panose="020B0604020202020204" pitchFamily="34" charset="0"/>
              </a:rPr>
              <a:t> </a:t>
            </a:r>
            <a:r>
              <a:rPr lang="en-US" dirty="0" smtClean="0">
                <a:latin typeface="Arial" panose="020B0604020202020204" pitchFamily="34" charset="0"/>
              </a:rPr>
              <a:t>to </a:t>
            </a:r>
            <a:r>
              <a:rPr lang="en-US" dirty="0">
                <a:latin typeface="Arial" panose="020B0604020202020204" pitchFamily="34" charset="0"/>
              </a:rPr>
              <a:t>use on consumer </a:t>
            </a:r>
            <a:r>
              <a:rPr lang="en-US" dirty="0" smtClean="0">
                <a:latin typeface="Arial" panose="020B0604020202020204" pitchFamily="34" charset="0"/>
              </a:rPr>
              <a:t>goods</a:t>
            </a:r>
            <a:r>
              <a:rPr lang="ro-RO" dirty="0" smtClean="0">
                <a:latin typeface="Arial" panose="020B0604020202020204" pitchFamily="34" charset="0"/>
              </a:rPr>
              <a:t> </a:t>
            </a:r>
            <a:r>
              <a:rPr lang="en-US" dirty="0" smtClean="0">
                <a:latin typeface="Arial" panose="020B0604020202020204" pitchFamily="34" charset="0"/>
              </a:rPr>
              <a:t>having </a:t>
            </a:r>
            <a:r>
              <a:rPr lang="en-US" dirty="0">
                <a:latin typeface="Arial" panose="020B0604020202020204" pitchFamily="34" charset="0"/>
              </a:rPr>
              <a:t>regular skin contact.</a:t>
            </a:r>
            <a:endParaRPr lang="ro-RO" dirty="0"/>
          </a:p>
        </p:txBody>
      </p:sp>
      <p:pic>
        <p:nvPicPr>
          <p:cNvPr id="12" name="Picture 11"/>
          <p:cNvPicPr>
            <a:picLocks noChangeAspect="1"/>
          </p:cNvPicPr>
          <p:nvPr/>
        </p:nvPicPr>
        <p:blipFill>
          <a:blip r:embed="rId3"/>
          <a:stretch>
            <a:fillRect/>
          </a:stretch>
        </p:blipFill>
        <p:spPr>
          <a:xfrm>
            <a:off x="4607731" y="1924947"/>
            <a:ext cx="4486275" cy="2247900"/>
          </a:xfrm>
          <a:prstGeom prst="rect">
            <a:avLst/>
          </a:prstGeom>
        </p:spPr>
      </p:pic>
    </p:spTree>
    <p:extLst>
      <p:ext uri="{BB962C8B-B14F-4D97-AF65-F5344CB8AC3E}">
        <p14:creationId xmlns:p14="http://schemas.microsoft.com/office/powerpoint/2010/main" val="540840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11</a:t>
            </a:fld>
            <a:endParaRPr lang="de-DE" altLang="de-DE"/>
          </a:p>
        </p:txBody>
      </p:sp>
      <p:sp>
        <p:nvSpPr>
          <p:cNvPr id="6" name="Titel 1"/>
          <p:cNvSpPr txBox="1">
            <a:spLocks/>
          </p:cNvSpPr>
          <p:nvPr/>
        </p:nvSpPr>
        <p:spPr bwMode="auto">
          <a:xfrm>
            <a:off x="628650" y="894648"/>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Ecological issues regarding dye</a:t>
            </a:r>
            <a:r>
              <a:rPr lang="ro-RO" altLang="de-DE" dirty="0" smtClean="0"/>
              <a:t>s</a:t>
            </a:r>
          </a:p>
          <a:p>
            <a:r>
              <a:rPr lang="ro-RO" altLang="de-DE" sz="2800" dirty="0" err="1" smtClean="0"/>
              <a:t>Harmful</a:t>
            </a:r>
            <a:r>
              <a:rPr lang="ro-RO" altLang="de-DE" sz="2800" dirty="0" smtClean="0"/>
              <a:t> </a:t>
            </a:r>
            <a:r>
              <a:rPr lang="ro-RO" altLang="de-DE" sz="2800" dirty="0" err="1"/>
              <a:t>azo</a:t>
            </a:r>
            <a:r>
              <a:rPr lang="ro-RO" altLang="de-DE" sz="2800" dirty="0"/>
              <a:t> </a:t>
            </a:r>
            <a:r>
              <a:rPr lang="ro-RO" altLang="de-DE" sz="2800" dirty="0" err="1"/>
              <a:t>dyes</a:t>
            </a:r>
            <a:endParaRPr lang="ro-RO" altLang="de-DE" sz="2800" dirty="0"/>
          </a:p>
        </p:txBody>
      </p:sp>
      <p:sp>
        <p:nvSpPr>
          <p:cNvPr id="7" name="Rectangle 6"/>
          <p:cNvSpPr/>
          <p:nvPr/>
        </p:nvSpPr>
        <p:spPr>
          <a:xfrm>
            <a:off x="1288634" y="1933713"/>
            <a:ext cx="5400600" cy="369332"/>
          </a:xfrm>
          <a:prstGeom prst="rect">
            <a:avLst/>
          </a:prstGeom>
        </p:spPr>
        <p:txBody>
          <a:bodyPr wrap="square">
            <a:spAutoFit/>
          </a:bodyPr>
          <a:lstStyle/>
          <a:p>
            <a:r>
              <a:rPr lang="en-US" dirty="0">
                <a:latin typeface="Arial" panose="020B0604020202020204" pitchFamily="34" charset="0"/>
              </a:rPr>
              <a:t>The banned dyes </a:t>
            </a:r>
            <a:r>
              <a:rPr lang="en-US" dirty="0" smtClean="0">
                <a:latin typeface="Arial" panose="020B0604020202020204" pitchFamily="34" charset="0"/>
              </a:rPr>
              <a:t>belong </a:t>
            </a:r>
            <a:r>
              <a:rPr lang="en-US" dirty="0">
                <a:latin typeface="Arial" panose="020B0604020202020204" pitchFamily="34" charset="0"/>
              </a:rPr>
              <a:t>to various </a:t>
            </a:r>
            <a:r>
              <a:rPr lang="en-US" dirty="0" smtClean="0">
                <a:latin typeface="Arial" panose="020B0604020202020204" pitchFamily="34" charset="0"/>
              </a:rPr>
              <a:t>dye</a:t>
            </a:r>
            <a:r>
              <a:rPr lang="ro-RO" dirty="0" smtClean="0">
                <a:latin typeface="Arial" panose="020B0604020202020204" pitchFamily="34" charset="0"/>
              </a:rPr>
              <a:t> </a:t>
            </a:r>
            <a:r>
              <a:rPr lang="en-US" dirty="0" smtClean="0">
                <a:latin typeface="Arial" panose="020B0604020202020204" pitchFamily="34" charset="0"/>
              </a:rPr>
              <a:t>classes</a:t>
            </a:r>
            <a:r>
              <a:rPr lang="ro-RO" dirty="0" smtClean="0">
                <a:latin typeface="Arial" panose="020B0604020202020204" pitchFamily="34"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3985501479"/>
              </p:ext>
            </p:extLst>
          </p:nvPr>
        </p:nvGraphicFramePr>
        <p:xfrm>
          <a:off x="1288634" y="2384404"/>
          <a:ext cx="6096000" cy="185420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20000"/>
                    </a:ext>
                  </a:extLst>
                </a:gridCol>
                <a:gridCol w="3048000">
                  <a:extLst>
                    <a:ext uri="{9D8B030D-6E8A-4147-A177-3AD203B41FA5}">
                      <a16:colId xmlns="" xmlns:a16="http://schemas.microsoft.com/office/drawing/2014/main" val="20001"/>
                    </a:ext>
                  </a:extLst>
                </a:gridCol>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o-RO" b="1" dirty="0" smtClean="0">
                          <a:solidFill>
                            <a:schemeClr val="tx1"/>
                          </a:solidFill>
                        </a:rPr>
                        <a:t>82 A</a:t>
                      </a:r>
                      <a:r>
                        <a:rPr lang="en-US" b="1" dirty="0" smtClean="0">
                          <a:solidFill>
                            <a:schemeClr val="tx1"/>
                          </a:solidFill>
                        </a:rPr>
                        <a:t>mine releasing</a:t>
                      </a:r>
                      <a:r>
                        <a:rPr lang="ro-RO" b="1" dirty="0" smtClean="0">
                          <a:solidFill>
                            <a:schemeClr val="tx1"/>
                          </a:solidFill>
                        </a:rPr>
                        <a:t> </a:t>
                      </a:r>
                      <a:r>
                        <a:rPr lang="en-US" b="1" dirty="0" smtClean="0">
                          <a:solidFill>
                            <a:schemeClr val="tx1"/>
                          </a:solidFill>
                        </a:rPr>
                        <a:t>Direct dyes</a:t>
                      </a:r>
                      <a:endParaRPr lang="ro-RO" b="1" dirty="0" smtClean="0">
                        <a:solidFill>
                          <a:schemeClr val="tx1"/>
                        </a:solidFill>
                      </a:endParaRPr>
                    </a:p>
                  </a:txBody>
                  <a:tcPr>
                    <a:solidFill>
                      <a:schemeClr val="accent1">
                        <a:lumMod val="20000"/>
                        <a:lumOff val="80000"/>
                      </a:schemeClr>
                    </a:solidFill>
                  </a:tcPr>
                </a:tc>
                <a:tc>
                  <a:txBody>
                    <a:bodyPr/>
                    <a:lstStyle/>
                    <a:p>
                      <a:r>
                        <a:rPr lang="ro-RO" b="1" dirty="0" smtClean="0">
                          <a:solidFill>
                            <a:schemeClr val="tx1"/>
                          </a:solidFill>
                        </a:rPr>
                        <a:t>3 A</a:t>
                      </a:r>
                      <a:r>
                        <a:rPr lang="en-US" b="1" dirty="0" smtClean="0">
                          <a:solidFill>
                            <a:schemeClr val="tx1"/>
                          </a:solidFill>
                        </a:rPr>
                        <a:t>mine releasing</a:t>
                      </a:r>
                      <a:r>
                        <a:rPr lang="ro-RO" b="1" dirty="0" smtClean="0">
                          <a:solidFill>
                            <a:schemeClr val="tx1"/>
                          </a:solidFill>
                        </a:rPr>
                        <a:t> Basic </a:t>
                      </a:r>
                      <a:r>
                        <a:rPr lang="en-US" b="1" dirty="0" smtClean="0">
                          <a:solidFill>
                            <a:schemeClr val="tx1"/>
                          </a:solidFill>
                        </a:rPr>
                        <a:t>dyes</a:t>
                      </a:r>
                      <a:endParaRPr lang="ro-RO" b="1"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0"/>
                  </a:ext>
                </a:extLst>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o-RO" b="1" dirty="0" smtClean="0">
                          <a:solidFill>
                            <a:schemeClr val="tx1"/>
                          </a:solidFill>
                        </a:rPr>
                        <a:t>24 A</a:t>
                      </a:r>
                      <a:r>
                        <a:rPr lang="en-US" b="1" dirty="0" smtClean="0">
                          <a:solidFill>
                            <a:schemeClr val="tx1"/>
                          </a:solidFill>
                        </a:rPr>
                        <a:t>mine releasing</a:t>
                      </a:r>
                      <a:r>
                        <a:rPr lang="ro-RO" b="1" dirty="0" smtClean="0">
                          <a:solidFill>
                            <a:schemeClr val="tx1"/>
                          </a:solidFill>
                        </a:rPr>
                        <a:t> Acid</a:t>
                      </a:r>
                      <a:r>
                        <a:rPr lang="en-US" b="1" dirty="0" smtClean="0">
                          <a:solidFill>
                            <a:schemeClr val="tx1"/>
                          </a:solidFill>
                        </a:rPr>
                        <a:t> dyes</a:t>
                      </a:r>
                      <a:endParaRPr lang="ro-RO" b="1" dirty="0" smtClean="0">
                        <a:solidFill>
                          <a:schemeClr val="tx1"/>
                        </a:solidFill>
                      </a:endParaRPr>
                    </a:p>
                  </a:txBody>
                  <a:tcPr>
                    <a:solidFill>
                      <a:schemeClr val="accent1">
                        <a:lumMod val="20000"/>
                        <a:lumOff val="80000"/>
                      </a:schemeClr>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ro-RO" b="1" dirty="0" smtClean="0">
                          <a:solidFill>
                            <a:schemeClr val="tx1"/>
                          </a:solidFill>
                        </a:rPr>
                        <a:t>3 </a:t>
                      </a:r>
                      <a:r>
                        <a:rPr lang="ro-RO" b="1" dirty="0" err="1" smtClean="0">
                          <a:solidFill>
                            <a:schemeClr val="tx1"/>
                          </a:solidFill>
                        </a:rPr>
                        <a:t>poisonous</a:t>
                      </a:r>
                      <a:r>
                        <a:rPr lang="ro-RO" b="1" baseline="0" dirty="0" smtClean="0">
                          <a:solidFill>
                            <a:schemeClr val="tx1"/>
                          </a:solidFill>
                        </a:rPr>
                        <a:t> Azoic </a:t>
                      </a:r>
                      <a:r>
                        <a:rPr lang="ro-RO" b="1" baseline="0" dirty="0" err="1" smtClean="0">
                          <a:solidFill>
                            <a:schemeClr val="tx1"/>
                          </a:solidFill>
                        </a:rPr>
                        <a:t>Dyes</a:t>
                      </a:r>
                      <a:endParaRPr lang="ro-RO" b="1" dirty="0" smtClean="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1"/>
                  </a:ext>
                </a:extLst>
              </a:tr>
              <a:tr h="370840">
                <a:tc>
                  <a:txBody>
                    <a:bodyPr/>
                    <a:lstStyle/>
                    <a:p>
                      <a:r>
                        <a:rPr lang="ro-RO" b="1" dirty="0" smtClean="0">
                          <a:solidFill>
                            <a:schemeClr val="tx1"/>
                          </a:solidFill>
                        </a:rPr>
                        <a:t>2 </a:t>
                      </a:r>
                      <a:r>
                        <a:rPr lang="ro-RO" b="1" dirty="0" err="1" smtClean="0">
                          <a:solidFill>
                            <a:schemeClr val="tx1"/>
                          </a:solidFill>
                        </a:rPr>
                        <a:t>poisonous</a:t>
                      </a:r>
                      <a:r>
                        <a:rPr lang="ro-RO" b="1" baseline="0" dirty="0" smtClean="0">
                          <a:solidFill>
                            <a:schemeClr val="tx1"/>
                          </a:solidFill>
                        </a:rPr>
                        <a:t> Acid </a:t>
                      </a:r>
                      <a:r>
                        <a:rPr lang="ro-RO" b="1" baseline="0" dirty="0" err="1" smtClean="0">
                          <a:solidFill>
                            <a:schemeClr val="tx1"/>
                          </a:solidFill>
                        </a:rPr>
                        <a:t>Dyes</a:t>
                      </a:r>
                      <a:endParaRPr lang="ro-RO" b="1" dirty="0">
                        <a:solidFill>
                          <a:schemeClr val="tx1"/>
                        </a:solidFill>
                      </a:endParaRPr>
                    </a:p>
                  </a:txBody>
                  <a:tcPr>
                    <a:solidFill>
                      <a:schemeClr val="accent1">
                        <a:lumMod val="20000"/>
                        <a:lumOff val="80000"/>
                      </a:schemeClr>
                    </a:solidFill>
                  </a:tcPr>
                </a:tc>
                <a:tc>
                  <a:txBody>
                    <a:bodyPr/>
                    <a:lstStyle/>
                    <a:p>
                      <a:r>
                        <a:rPr lang="ro-RO" b="1" dirty="0" smtClean="0">
                          <a:solidFill>
                            <a:schemeClr val="tx1"/>
                          </a:solidFill>
                        </a:rPr>
                        <a:t>1 </a:t>
                      </a:r>
                      <a:r>
                        <a:rPr lang="ro-RO" b="1" dirty="0" err="1" smtClean="0">
                          <a:solidFill>
                            <a:schemeClr val="tx1"/>
                          </a:solidFill>
                        </a:rPr>
                        <a:t>carcinogenic</a:t>
                      </a:r>
                      <a:r>
                        <a:rPr lang="ro-RO" b="1" baseline="0" dirty="0" smtClean="0">
                          <a:solidFill>
                            <a:schemeClr val="tx1"/>
                          </a:solidFill>
                        </a:rPr>
                        <a:t> Disperse </a:t>
                      </a:r>
                      <a:r>
                        <a:rPr lang="ro-RO" b="1" baseline="0" dirty="0" err="1" smtClean="0">
                          <a:solidFill>
                            <a:schemeClr val="tx1"/>
                          </a:solidFill>
                        </a:rPr>
                        <a:t>dye</a:t>
                      </a:r>
                      <a:endParaRPr lang="ro-RO" b="1"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2"/>
                  </a:ext>
                </a:extLst>
              </a:tr>
              <a:tr h="370840">
                <a:tc>
                  <a:txBody>
                    <a:bodyPr/>
                    <a:lstStyle/>
                    <a:p>
                      <a:r>
                        <a:rPr lang="ro-RO" b="1" dirty="0" smtClean="0">
                          <a:solidFill>
                            <a:schemeClr val="tx1"/>
                          </a:solidFill>
                        </a:rPr>
                        <a:t>4 </a:t>
                      </a:r>
                      <a:r>
                        <a:rPr lang="ro-RO" b="1" dirty="0" err="1" smtClean="0">
                          <a:solidFill>
                            <a:schemeClr val="tx1"/>
                          </a:solidFill>
                        </a:rPr>
                        <a:t>carcinogenic</a:t>
                      </a:r>
                      <a:r>
                        <a:rPr lang="ro-RO" b="1" baseline="0" dirty="0" smtClean="0">
                          <a:solidFill>
                            <a:schemeClr val="tx1"/>
                          </a:solidFill>
                        </a:rPr>
                        <a:t> Acid </a:t>
                      </a:r>
                      <a:r>
                        <a:rPr lang="ro-RO" b="1" baseline="0" dirty="0" err="1" smtClean="0">
                          <a:solidFill>
                            <a:schemeClr val="tx1"/>
                          </a:solidFill>
                        </a:rPr>
                        <a:t>dyes</a:t>
                      </a:r>
                      <a:endParaRPr lang="ro-RO" b="1" dirty="0">
                        <a:solidFill>
                          <a:schemeClr val="tx1"/>
                        </a:solidFill>
                      </a:endParaRPr>
                    </a:p>
                  </a:txBody>
                  <a:tcPr>
                    <a:solidFill>
                      <a:schemeClr val="accent1">
                        <a:lumMod val="20000"/>
                        <a:lumOff val="80000"/>
                      </a:schemeClr>
                    </a:solidFill>
                  </a:tcPr>
                </a:tc>
                <a:tc>
                  <a:txBody>
                    <a:bodyPr/>
                    <a:lstStyle/>
                    <a:p>
                      <a:r>
                        <a:rPr lang="ro-RO" b="1" dirty="0" smtClean="0">
                          <a:solidFill>
                            <a:schemeClr val="tx1"/>
                          </a:solidFill>
                        </a:rPr>
                        <a:t>24 </a:t>
                      </a:r>
                      <a:r>
                        <a:rPr lang="ro-RO" b="1" dirty="0" err="1" smtClean="0">
                          <a:solidFill>
                            <a:schemeClr val="tx1"/>
                          </a:solidFill>
                        </a:rPr>
                        <a:t>allergenic</a:t>
                      </a:r>
                      <a:r>
                        <a:rPr lang="ro-RO" b="1" dirty="0" smtClean="0">
                          <a:solidFill>
                            <a:schemeClr val="tx1"/>
                          </a:solidFill>
                        </a:rPr>
                        <a:t> Disperse </a:t>
                      </a:r>
                      <a:r>
                        <a:rPr lang="ro-RO" b="1" dirty="0" err="1" smtClean="0">
                          <a:solidFill>
                            <a:schemeClr val="tx1"/>
                          </a:solidFill>
                        </a:rPr>
                        <a:t>dyes</a:t>
                      </a:r>
                      <a:endParaRPr lang="ro-RO" b="1"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3"/>
                  </a:ext>
                </a:extLst>
              </a:tr>
              <a:tr h="370840">
                <a:tc>
                  <a:txBody>
                    <a:bodyPr/>
                    <a:lstStyle/>
                    <a:p>
                      <a:r>
                        <a:rPr lang="ro-RO" b="1" dirty="0" smtClean="0">
                          <a:solidFill>
                            <a:schemeClr val="tx1"/>
                          </a:solidFill>
                        </a:rPr>
                        <a:t>8 </a:t>
                      </a:r>
                      <a:r>
                        <a:rPr lang="ro-RO" b="1" dirty="0" err="1" smtClean="0">
                          <a:solidFill>
                            <a:schemeClr val="tx1"/>
                          </a:solidFill>
                        </a:rPr>
                        <a:t>carcinogenic</a:t>
                      </a:r>
                      <a:r>
                        <a:rPr lang="ro-RO" b="1" baseline="0" dirty="0" smtClean="0">
                          <a:solidFill>
                            <a:schemeClr val="tx1"/>
                          </a:solidFill>
                        </a:rPr>
                        <a:t> Basic </a:t>
                      </a:r>
                      <a:r>
                        <a:rPr lang="ro-RO" b="1" baseline="0" dirty="0" err="1" smtClean="0">
                          <a:solidFill>
                            <a:schemeClr val="tx1"/>
                          </a:solidFill>
                        </a:rPr>
                        <a:t>dyes</a:t>
                      </a:r>
                      <a:endParaRPr lang="ro-RO" b="1" dirty="0">
                        <a:solidFill>
                          <a:schemeClr val="tx1"/>
                        </a:solidFill>
                      </a:endParaRPr>
                    </a:p>
                  </a:txBody>
                  <a:tcPr>
                    <a:solidFill>
                      <a:schemeClr val="accent1">
                        <a:lumMod val="20000"/>
                        <a:lumOff val="80000"/>
                      </a:schemeClr>
                    </a:solidFill>
                  </a:tcPr>
                </a:tc>
                <a:tc>
                  <a:txBody>
                    <a:bodyPr/>
                    <a:lstStyle/>
                    <a:p>
                      <a:endParaRPr lang="ro-RO" b="1" dirty="0">
                        <a:solidFill>
                          <a:schemeClr val="tx1"/>
                        </a:solidFill>
                      </a:endParaRPr>
                    </a:p>
                  </a:txBody>
                  <a:tcPr>
                    <a:solidFill>
                      <a:schemeClr val="accent1">
                        <a:lumMod val="20000"/>
                        <a:lumOff val="80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140446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12</a:t>
            </a:fld>
            <a:endParaRPr lang="de-DE" altLang="de-DE"/>
          </a:p>
        </p:txBody>
      </p:sp>
      <p:sp>
        <p:nvSpPr>
          <p:cNvPr id="6" name="Titel 1"/>
          <p:cNvSpPr txBox="1">
            <a:spLocks/>
          </p:cNvSpPr>
          <p:nvPr/>
        </p:nvSpPr>
        <p:spPr bwMode="auto">
          <a:xfrm>
            <a:off x="755576" y="645131"/>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Ecological issues regarding printing</a:t>
            </a:r>
            <a:endParaRPr lang="ro-RO" altLang="de-DE" dirty="0"/>
          </a:p>
        </p:txBody>
      </p:sp>
      <p:graphicFrame>
        <p:nvGraphicFramePr>
          <p:cNvPr id="7" name="Table 6"/>
          <p:cNvGraphicFramePr>
            <a:graphicFrameLocks noGrp="1"/>
          </p:cNvGraphicFramePr>
          <p:nvPr>
            <p:extLst>
              <p:ext uri="{D42A27DB-BD31-4B8C-83A1-F6EECF244321}">
                <p14:modId xmlns:p14="http://schemas.microsoft.com/office/powerpoint/2010/main" val="4158543380"/>
              </p:ext>
            </p:extLst>
          </p:nvPr>
        </p:nvGraphicFramePr>
        <p:xfrm>
          <a:off x="341344" y="1407052"/>
          <a:ext cx="8496942" cy="3354887"/>
        </p:xfrm>
        <a:graphic>
          <a:graphicData uri="http://schemas.openxmlformats.org/drawingml/2006/table">
            <a:tbl>
              <a:tblPr firstRow="1" firstCol="1" bandRow="1">
                <a:tableStyleId>{5C22544A-7EE6-4342-B048-85BDC9FD1C3A}</a:tableStyleId>
              </a:tblPr>
              <a:tblGrid>
                <a:gridCol w="1872208">
                  <a:extLst>
                    <a:ext uri="{9D8B030D-6E8A-4147-A177-3AD203B41FA5}">
                      <a16:colId xmlns="" xmlns:a16="http://schemas.microsoft.com/office/drawing/2014/main" val="20000"/>
                    </a:ext>
                  </a:extLst>
                </a:gridCol>
                <a:gridCol w="2880320">
                  <a:extLst>
                    <a:ext uri="{9D8B030D-6E8A-4147-A177-3AD203B41FA5}">
                      <a16:colId xmlns="" xmlns:a16="http://schemas.microsoft.com/office/drawing/2014/main" val="20001"/>
                    </a:ext>
                  </a:extLst>
                </a:gridCol>
                <a:gridCol w="3744414">
                  <a:extLst>
                    <a:ext uri="{9D8B030D-6E8A-4147-A177-3AD203B41FA5}">
                      <a16:colId xmlns="" xmlns:a16="http://schemas.microsoft.com/office/drawing/2014/main" val="20002"/>
                    </a:ext>
                  </a:extLst>
                </a:gridCol>
              </a:tblGrid>
              <a:tr h="250947">
                <a:tc>
                  <a:txBody>
                    <a:bodyPr/>
                    <a:lstStyle/>
                    <a:p>
                      <a:pPr algn="just">
                        <a:lnSpc>
                          <a:spcPct val="150000"/>
                        </a:lnSpc>
                        <a:spcAft>
                          <a:spcPts val="0"/>
                        </a:spcAft>
                      </a:pPr>
                      <a:r>
                        <a:rPr lang="ro-RO" sz="1100" dirty="0" err="1">
                          <a:effectLst/>
                        </a:rPr>
                        <a:t>Urea</a:t>
                      </a:r>
                      <a:r>
                        <a:rPr lang="ro-RO" sz="1100" dirty="0">
                          <a:effectLst/>
                        </a:rPr>
                        <a:t> </a:t>
                      </a:r>
                      <a:endParaRPr lang="ro-RO"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Hydrotropic agent </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High levels of nitrogen can cause eutrophication </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extLst>
                  <a:ext uri="{0D108BD9-81ED-4DB2-BD59-A6C34878D82A}">
                    <a16:rowId xmlns="" xmlns:a16="http://schemas.microsoft.com/office/drawing/2014/main" val="10000"/>
                  </a:ext>
                </a:extLst>
              </a:tr>
              <a:tr h="250947">
                <a:tc>
                  <a:txBody>
                    <a:bodyPr/>
                    <a:lstStyle/>
                    <a:p>
                      <a:pPr algn="just">
                        <a:lnSpc>
                          <a:spcPct val="150000"/>
                        </a:lnSpc>
                        <a:spcAft>
                          <a:spcPts val="0"/>
                        </a:spcAft>
                      </a:pPr>
                      <a:r>
                        <a:rPr lang="ro-RO" sz="1100">
                          <a:effectLst/>
                        </a:rPr>
                        <a:t>Ammonia </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In pigment printing pastes </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Introduce nitrogen that can cause eutrophication </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extLst>
                  <a:ext uri="{0D108BD9-81ED-4DB2-BD59-A6C34878D82A}">
                    <a16:rowId xmlns="" xmlns:a16="http://schemas.microsoft.com/office/drawing/2014/main" val="10001"/>
                  </a:ext>
                </a:extLst>
              </a:tr>
              <a:tr h="523249">
                <a:tc>
                  <a:txBody>
                    <a:bodyPr/>
                    <a:lstStyle/>
                    <a:p>
                      <a:pPr algn="just">
                        <a:lnSpc>
                          <a:spcPct val="150000"/>
                        </a:lnSpc>
                        <a:spcAft>
                          <a:spcPts val="0"/>
                        </a:spcAft>
                      </a:pPr>
                      <a:r>
                        <a:rPr lang="ro-RO" sz="1100" dirty="0" err="1">
                          <a:effectLst/>
                        </a:rPr>
                        <a:t>Sulphates</a:t>
                      </a:r>
                      <a:r>
                        <a:rPr lang="ro-RO" sz="1100" dirty="0">
                          <a:effectLst/>
                        </a:rPr>
                        <a:t> </a:t>
                      </a:r>
                      <a:r>
                        <a:rPr lang="ro-RO" sz="1100" dirty="0" err="1">
                          <a:effectLst/>
                        </a:rPr>
                        <a:t>and</a:t>
                      </a:r>
                      <a:r>
                        <a:rPr lang="ro-RO" sz="1100" dirty="0">
                          <a:effectLst/>
                        </a:rPr>
                        <a:t> </a:t>
                      </a:r>
                      <a:r>
                        <a:rPr lang="ro-RO" sz="1100" dirty="0" err="1">
                          <a:effectLst/>
                        </a:rPr>
                        <a:t>sulphites</a:t>
                      </a:r>
                      <a:r>
                        <a:rPr lang="ro-RO" sz="1100" dirty="0">
                          <a:effectLst/>
                        </a:rPr>
                        <a:t> </a:t>
                      </a:r>
                      <a:endParaRPr lang="ro-RO"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Residues of reducers used </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dirty="0" err="1">
                          <a:effectLst/>
                        </a:rPr>
                        <a:t>Sulfites</a:t>
                      </a:r>
                      <a:r>
                        <a:rPr lang="ro-RO" sz="1100" dirty="0">
                          <a:effectLst/>
                        </a:rPr>
                        <a:t> are toxic </a:t>
                      </a:r>
                      <a:r>
                        <a:rPr lang="ro-RO" sz="1100" dirty="0" err="1">
                          <a:effectLst/>
                        </a:rPr>
                        <a:t>to</a:t>
                      </a:r>
                      <a:r>
                        <a:rPr lang="ro-RO" sz="1100" dirty="0">
                          <a:effectLst/>
                        </a:rPr>
                        <a:t> </a:t>
                      </a:r>
                      <a:r>
                        <a:rPr lang="ro-RO" sz="1100" dirty="0" err="1">
                          <a:effectLst/>
                        </a:rPr>
                        <a:t>aquatic</a:t>
                      </a:r>
                      <a:r>
                        <a:rPr lang="ro-RO" sz="1100" dirty="0">
                          <a:effectLst/>
                        </a:rPr>
                        <a:t> </a:t>
                      </a:r>
                      <a:r>
                        <a:rPr lang="ro-RO" sz="1100" dirty="0" err="1">
                          <a:effectLst/>
                        </a:rPr>
                        <a:t>organisms</a:t>
                      </a:r>
                      <a:r>
                        <a:rPr lang="ro-RO" sz="1100" dirty="0">
                          <a:effectLst/>
                        </a:rPr>
                        <a:t> </a:t>
                      </a:r>
                      <a:r>
                        <a:rPr lang="ro-RO" sz="1100" dirty="0" err="1">
                          <a:effectLst/>
                        </a:rPr>
                        <a:t>and</a:t>
                      </a:r>
                      <a:r>
                        <a:rPr lang="ro-RO" sz="1100" dirty="0">
                          <a:effectLst/>
                        </a:rPr>
                        <a:t> </a:t>
                      </a:r>
                      <a:r>
                        <a:rPr lang="ro-RO" sz="1100" dirty="0" err="1">
                          <a:effectLst/>
                        </a:rPr>
                        <a:t>sulphates</a:t>
                      </a:r>
                      <a:r>
                        <a:rPr lang="ro-RO" sz="1100" dirty="0">
                          <a:effectLst/>
                        </a:rPr>
                        <a:t> </a:t>
                      </a:r>
                      <a:r>
                        <a:rPr lang="ro-RO" sz="1100" dirty="0" err="1">
                          <a:effectLst/>
                        </a:rPr>
                        <a:t>can</a:t>
                      </a:r>
                      <a:r>
                        <a:rPr lang="ro-RO" sz="1100" dirty="0">
                          <a:effectLst/>
                        </a:rPr>
                        <a:t> </a:t>
                      </a:r>
                      <a:r>
                        <a:rPr lang="ro-RO" sz="1100" dirty="0" err="1">
                          <a:effectLst/>
                        </a:rPr>
                        <a:t>cause</a:t>
                      </a:r>
                      <a:r>
                        <a:rPr lang="ro-RO" sz="1100" dirty="0">
                          <a:effectLst/>
                        </a:rPr>
                        <a:t> </a:t>
                      </a:r>
                      <a:r>
                        <a:rPr lang="ro-RO" sz="1100" dirty="0" err="1">
                          <a:effectLst/>
                        </a:rPr>
                        <a:t>corrosion</a:t>
                      </a:r>
                      <a:r>
                        <a:rPr lang="ro-RO" sz="1100" dirty="0">
                          <a:effectLst/>
                        </a:rPr>
                        <a:t> </a:t>
                      </a:r>
                      <a:r>
                        <a:rPr lang="ro-RO" sz="1100" dirty="0" err="1">
                          <a:effectLst/>
                        </a:rPr>
                        <a:t>problems</a:t>
                      </a:r>
                      <a:r>
                        <a:rPr lang="ro-RO" sz="1100" dirty="0">
                          <a:effectLst/>
                        </a:rPr>
                        <a:t> at </a:t>
                      </a:r>
                      <a:r>
                        <a:rPr lang="ro-RO" sz="1100" dirty="0" err="1">
                          <a:effectLst/>
                        </a:rPr>
                        <a:t>concentrations</a:t>
                      </a:r>
                      <a:r>
                        <a:rPr lang="ro-RO" sz="1100" dirty="0">
                          <a:effectLst/>
                        </a:rPr>
                        <a:t> </a:t>
                      </a:r>
                      <a:r>
                        <a:rPr lang="ro-RO" sz="1100" dirty="0" err="1">
                          <a:effectLst/>
                        </a:rPr>
                        <a:t>higher</a:t>
                      </a:r>
                      <a:r>
                        <a:rPr lang="ro-RO" sz="1100" dirty="0">
                          <a:effectLst/>
                        </a:rPr>
                        <a:t> </a:t>
                      </a:r>
                      <a:r>
                        <a:rPr lang="ro-RO" sz="1100" dirty="0" err="1">
                          <a:effectLst/>
                        </a:rPr>
                        <a:t>than</a:t>
                      </a:r>
                      <a:r>
                        <a:rPr lang="ro-RO" sz="1100" dirty="0">
                          <a:effectLst/>
                        </a:rPr>
                        <a:t> 500 mg / L. </a:t>
                      </a:r>
                      <a:endParaRPr lang="ro-RO"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extLst>
                  <a:ext uri="{0D108BD9-81ED-4DB2-BD59-A6C34878D82A}">
                    <a16:rowId xmlns="" xmlns:a16="http://schemas.microsoft.com/office/drawing/2014/main" val="10002"/>
                  </a:ext>
                </a:extLst>
              </a:tr>
              <a:tr h="125474">
                <a:tc>
                  <a:txBody>
                    <a:bodyPr/>
                    <a:lstStyle/>
                    <a:p>
                      <a:pPr algn="just">
                        <a:lnSpc>
                          <a:spcPct val="150000"/>
                        </a:lnSpc>
                        <a:spcAft>
                          <a:spcPts val="0"/>
                        </a:spcAft>
                      </a:pPr>
                      <a:r>
                        <a:rPr lang="ro-RO" sz="1100">
                          <a:effectLst/>
                        </a:rPr>
                        <a:t>Polysaccharides;</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thickening agent</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High COD;  biodegradable </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extLst>
                  <a:ext uri="{0D108BD9-81ED-4DB2-BD59-A6C34878D82A}">
                    <a16:rowId xmlns="" xmlns:a16="http://schemas.microsoft.com/office/drawing/2014/main" val="10003"/>
                  </a:ext>
                </a:extLst>
              </a:tr>
              <a:tr h="250947">
                <a:tc>
                  <a:txBody>
                    <a:bodyPr/>
                    <a:lstStyle/>
                    <a:p>
                      <a:pPr algn="just">
                        <a:lnSpc>
                          <a:spcPct val="150000"/>
                        </a:lnSpc>
                        <a:spcAft>
                          <a:spcPts val="0"/>
                        </a:spcAft>
                      </a:pPr>
                      <a:r>
                        <a:rPr lang="ro-RO" sz="1100">
                          <a:effectLst/>
                        </a:rPr>
                        <a:t>CMC derivatives</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dirty="0" err="1">
                          <a:effectLst/>
                        </a:rPr>
                        <a:t>thickening</a:t>
                      </a:r>
                      <a:r>
                        <a:rPr lang="ro-RO" sz="1100" dirty="0">
                          <a:effectLst/>
                        </a:rPr>
                        <a:t> agent</a:t>
                      </a:r>
                      <a:endParaRPr lang="ro-RO"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Hardly biodegradable and bioeliminable</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extLst>
                  <a:ext uri="{0D108BD9-81ED-4DB2-BD59-A6C34878D82A}">
                    <a16:rowId xmlns="" xmlns:a16="http://schemas.microsoft.com/office/drawing/2014/main" val="10004"/>
                  </a:ext>
                </a:extLst>
              </a:tr>
              <a:tr h="288142">
                <a:tc>
                  <a:txBody>
                    <a:bodyPr/>
                    <a:lstStyle/>
                    <a:p>
                      <a:pPr algn="just">
                        <a:lnSpc>
                          <a:spcPct val="150000"/>
                        </a:lnSpc>
                        <a:spcAft>
                          <a:spcPts val="0"/>
                        </a:spcAft>
                      </a:pPr>
                      <a:r>
                        <a:rPr lang="ro-RO" sz="1100">
                          <a:effectLst/>
                        </a:rPr>
                        <a:t>Polyacrylates</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dirty="0" err="1">
                          <a:effectLst/>
                        </a:rPr>
                        <a:t>thickening</a:t>
                      </a:r>
                      <a:r>
                        <a:rPr lang="ro-RO" sz="1100" dirty="0">
                          <a:effectLst/>
                        </a:rPr>
                        <a:t> agent</a:t>
                      </a:r>
                      <a:r>
                        <a:rPr lang="ro-RO" sz="1100" dirty="0" smtClean="0">
                          <a:effectLst/>
                        </a:rPr>
                        <a:t>; </a:t>
                      </a:r>
                      <a:r>
                        <a:rPr lang="ro-RO" sz="1100" dirty="0" err="1" smtClean="0">
                          <a:effectLst/>
                        </a:rPr>
                        <a:t>Printable</a:t>
                      </a:r>
                      <a:r>
                        <a:rPr lang="ro-RO" sz="1100" dirty="0" smtClean="0">
                          <a:effectLst/>
                        </a:rPr>
                        <a:t> </a:t>
                      </a:r>
                      <a:r>
                        <a:rPr lang="ro-RO" sz="1100" dirty="0" err="1" smtClean="0">
                          <a:effectLst/>
                        </a:rPr>
                        <a:t>crosslinkers</a:t>
                      </a:r>
                      <a:endParaRPr lang="ro-RO"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Hardly biodegradable, but more than 70% bioeliminable </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extLst>
                  <a:ext uri="{0D108BD9-81ED-4DB2-BD59-A6C34878D82A}">
                    <a16:rowId xmlns="" xmlns:a16="http://schemas.microsoft.com/office/drawing/2014/main" val="10005"/>
                  </a:ext>
                </a:extLst>
              </a:tr>
              <a:tr h="501894">
                <a:tc>
                  <a:txBody>
                    <a:bodyPr/>
                    <a:lstStyle/>
                    <a:p>
                      <a:pPr algn="just">
                        <a:lnSpc>
                          <a:spcPct val="150000"/>
                        </a:lnSpc>
                        <a:spcAft>
                          <a:spcPts val="0"/>
                        </a:spcAft>
                      </a:pPr>
                      <a:r>
                        <a:rPr lang="ro-RO" sz="1100" dirty="0">
                          <a:effectLst/>
                        </a:rPr>
                        <a:t>m-</a:t>
                      </a:r>
                      <a:r>
                        <a:rPr lang="ro-RO" sz="1100" dirty="0" err="1">
                          <a:effectLst/>
                        </a:rPr>
                        <a:t>nitrobenzene</a:t>
                      </a:r>
                      <a:r>
                        <a:rPr lang="ro-RO" sz="1100" dirty="0">
                          <a:effectLst/>
                        </a:rPr>
                        <a:t> sulfonate </a:t>
                      </a:r>
                      <a:r>
                        <a:rPr lang="ro-RO" sz="1100" dirty="0" err="1">
                          <a:effectLst/>
                        </a:rPr>
                        <a:t>and</a:t>
                      </a:r>
                      <a:r>
                        <a:rPr lang="ro-RO" sz="1100" dirty="0">
                          <a:effectLst/>
                        </a:rPr>
                        <a:t> </a:t>
                      </a:r>
                      <a:r>
                        <a:rPr lang="ro-RO" sz="1100" dirty="0" err="1" smtClean="0">
                          <a:effectLst/>
                        </a:rPr>
                        <a:t>other</a:t>
                      </a:r>
                      <a:r>
                        <a:rPr lang="ro-RO" sz="1100" dirty="0" smtClean="0">
                          <a:effectLst/>
                        </a:rPr>
                        <a:t> </a:t>
                      </a:r>
                      <a:r>
                        <a:rPr lang="ro-RO" sz="1100" dirty="0">
                          <a:effectLst/>
                        </a:rPr>
                        <a:t>amine </a:t>
                      </a:r>
                      <a:r>
                        <a:rPr lang="ro-RO" sz="1100" dirty="0" err="1">
                          <a:effectLst/>
                        </a:rPr>
                        <a:t>derivatives</a:t>
                      </a:r>
                      <a:endParaRPr lang="ro-RO"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dirty="0">
                          <a:effectLst/>
                        </a:rPr>
                        <a:t>In </a:t>
                      </a:r>
                      <a:r>
                        <a:rPr lang="ro-RO" sz="1100" dirty="0" err="1">
                          <a:effectLst/>
                        </a:rPr>
                        <a:t>discharge</a:t>
                      </a:r>
                      <a:r>
                        <a:rPr lang="ro-RO" sz="1100" dirty="0">
                          <a:effectLst/>
                        </a:rPr>
                        <a:t> </a:t>
                      </a:r>
                      <a:r>
                        <a:rPr lang="ro-RO" sz="1100" dirty="0" err="1">
                          <a:effectLst/>
                        </a:rPr>
                        <a:t>printing</a:t>
                      </a:r>
                      <a:r>
                        <a:rPr lang="ro-RO" sz="1100" dirty="0">
                          <a:effectLst/>
                        </a:rPr>
                        <a:t> on </a:t>
                      </a:r>
                      <a:r>
                        <a:rPr lang="ro-RO" sz="1100" dirty="0" err="1">
                          <a:effectLst/>
                        </a:rPr>
                        <a:t>vat</a:t>
                      </a:r>
                      <a:r>
                        <a:rPr lang="ro-RO" sz="1100" dirty="0">
                          <a:effectLst/>
                        </a:rPr>
                        <a:t> </a:t>
                      </a:r>
                      <a:r>
                        <a:rPr lang="ro-RO" sz="1100" dirty="0" err="1">
                          <a:effectLst/>
                        </a:rPr>
                        <a:t>dyeing</a:t>
                      </a:r>
                      <a:r>
                        <a:rPr lang="ro-RO" sz="1100" dirty="0">
                          <a:effectLst/>
                        </a:rPr>
                        <a:t>; </a:t>
                      </a:r>
                      <a:r>
                        <a:rPr lang="ro-RO" sz="1100" dirty="0" err="1">
                          <a:effectLst/>
                        </a:rPr>
                        <a:t>When</a:t>
                      </a:r>
                      <a:r>
                        <a:rPr lang="ro-RO" sz="1100" dirty="0">
                          <a:effectLst/>
                        </a:rPr>
                        <a:t> </a:t>
                      </a:r>
                      <a:r>
                        <a:rPr lang="ro-RO" sz="1100" dirty="0" err="1">
                          <a:effectLst/>
                        </a:rPr>
                        <a:t>printing</a:t>
                      </a:r>
                      <a:r>
                        <a:rPr lang="ro-RO" sz="1100" dirty="0">
                          <a:effectLst/>
                        </a:rPr>
                        <a:t> </a:t>
                      </a:r>
                      <a:r>
                        <a:rPr lang="ro-RO" sz="1100" dirty="0" err="1">
                          <a:effectLst/>
                        </a:rPr>
                        <a:t>directly</a:t>
                      </a:r>
                      <a:r>
                        <a:rPr lang="ro-RO" sz="1100" dirty="0">
                          <a:effectLst/>
                        </a:rPr>
                        <a:t> </a:t>
                      </a:r>
                      <a:r>
                        <a:rPr lang="ro-RO" sz="1100" dirty="0" err="1">
                          <a:effectLst/>
                        </a:rPr>
                        <a:t>with</a:t>
                      </a:r>
                      <a:r>
                        <a:rPr lang="ro-RO" sz="1100" dirty="0">
                          <a:effectLst/>
                        </a:rPr>
                        <a:t> reactive </a:t>
                      </a:r>
                      <a:r>
                        <a:rPr lang="ro-RO" sz="1100" dirty="0" err="1">
                          <a:effectLst/>
                        </a:rPr>
                        <a:t>dyes</a:t>
                      </a:r>
                      <a:r>
                        <a:rPr lang="ro-RO" sz="1100" dirty="0">
                          <a:effectLst/>
                        </a:rPr>
                        <a:t> </a:t>
                      </a:r>
                      <a:endParaRPr lang="ro-RO"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Heavy biodegradable </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extLst>
                  <a:ext uri="{0D108BD9-81ED-4DB2-BD59-A6C34878D82A}">
                    <a16:rowId xmlns="" xmlns:a16="http://schemas.microsoft.com/office/drawing/2014/main" val="10006"/>
                  </a:ext>
                </a:extLst>
              </a:tr>
              <a:tr h="280356">
                <a:tc>
                  <a:txBody>
                    <a:bodyPr/>
                    <a:lstStyle/>
                    <a:p>
                      <a:pPr algn="just">
                        <a:lnSpc>
                          <a:spcPct val="150000"/>
                        </a:lnSpc>
                        <a:spcAft>
                          <a:spcPts val="0"/>
                        </a:spcAft>
                      </a:pPr>
                      <a:r>
                        <a:rPr lang="ro-RO" sz="1100">
                          <a:effectLst/>
                        </a:rPr>
                        <a:t>Polyvinyl alcohol</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Adhesive for fixing on the printing table</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dirty="0" err="1">
                          <a:effectLst/>
                        </a:rPr>
                        <a:t>Hardly</a:t>
                      </a:r>
                      <a:r>
                        <a:rPr lang="ro-RO" sz="1100" dirty="0">
                          <a:effectLst/>
                        </a:rPr>
                        <a:t> </a:t>
                      </a:r>
                      <a:r>
                        <a:rPr lang="ro-RO" sz="1100" dirty="0" err="1" smtClean="0">
                          <a:effectLst/>
                        </a:rPr>
                        <a:t>biodegradable</a:t>
                      </a:r>
                      <a:r>
                        <a:rPr lang="ro-RO" sz="1100" dirty="0" smtClean="0">
                          <a:effectLst/>
                        </a:rPr>
                        <a:t>; </a:t>
                      </a:r>
                      <a:r>
                        <a:rPr lang="ro-RO" sz="1100" dirty="0" err="1" smtClean="0">
                          <a:effectLst/>
                        </a:rPr>
                        <a:t>bioeliminable</a:t>
                      </a:r>
                      <a:r>
                        <a:rPr lang="ro-RO" sz="1100" dirty="0" smtClean="0">
                          <a:effectLst/>
                        </a:rPr>
                        <a:t> </a:t>
                      </a:r>
                      <a:r>
                        <a:rPr lang="ro-RO" sz="1100" dirty="0">
                          <a:effectLst/>
                        </a:rPr>
                        <a:t>in </a:t>
                      </a:r>
                      <a:r>
                        <a:rPr lang="ro-RO" sz="1100" dirty="0" err="1">
                          <a:effectLst/>
                        </a:rPr>
                        <a:t>proportion</a:t>
                      </a:r>
                      <a:r>
                        <a:rPr lang="ro-RO" sz="1100" dirty="0">
                          <a:effectLst/>
                        </a:rPr>
                        <a:t> </a:t>
                      </a:r>
                      <a:r>
                        <a:rPr lang="ro-RO" sz="1100" dirty="0" smtClean="0">
                          <a:effectLst/>
                        </a:rPr>
                        <a:t>&gt; </a:t>
                      </a:r>
                      <a:r>
                        <a:rPr lang="ro-RO" sz="1100" dirty="0">
                          <a:effectLst/>
                        </a:rPr>
                        <a:t>90% </a:t>
                      </a:r>
                      <a:endParaRPr lang="ro-RO"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extLst>
                  <a:ext uri="{0D108BD9-81ED-4DB2-BD59-A6C34878D82A}">
                    <a16:rowId xmlns="" xmlns:a16="http://schemas.microsoft.com/office/drawing/2014/main" val="10007"/>
                  </a:ext>
                </a:extLst>
              </a:tr>
              <a:tr h="250947">
                <a:tc>
                  <a:txBody>
                    <a:bodyPr/>
                    <a:lstStyle/>
                    <a:p>
                      <a:pPr algn="just">
                        <a:lnSpc>
                          <a:spcPct val="150000"/>
                        </a:lnSpc>
                        <a:spcAft>
                          <a:spcPts val="0"/>
                        </a:spcAft>
                      </a:pPr>
                      <a:r>
                        <a:rPr lang="ro-RO" sz="1100">
                          <a:effectLst/>
                        </a:rPr>
                        <a:t>Aromatic amines</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Result of reductive degradation of azo dyes</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Hardly biodegradable and difficult to bioeliminate </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extLst>
                  <a:ext uri="{0D108BD9-81ED-4DB2-BD59-A6C34878D82A}">
                    <a16:rowId xmlns="" xmlns:a16="http://schemas.microsoft.com/office/drawing/2014/main" val="10008"/>
                  </a:ext>
                </a:extLst>
              </a:tr>
              <a:tr h="250947">
                <a:tc>
                  <a:txBody>
                    <a:bodyPr/>
                    <a:lstStyle/>
                    <a:p>
                      <a:pPr algn="just">
                        <a:lnSpc>
                          <a:spcPct val="150000"/>
                        </a:lnSpc>
                        <a:spcAft>
                          <a:spcPts val="0"/>
                        </a:spcAft>
                      </a:pPr>
                      <a:r>
                        <a:rPr lang="ro-RO" sz="1100" dirty="0">
                          <a:effectLst/>
                        </a:rPr>
                        <a:t>Mineral </a:t>
                      </a:r>
                      <a:r>
                        <a:rPr lang="ro-RO" sz="1100" dirty="0" err="1" smtClean="0">
                          <a:effectLst/>
                        </a:rPr>
                        <a:t>oils</a:t>
                      </a:r>
                      <a:r>
                        <a:rPr lang="ro-RO" sz="1100" dirty="0" smtClean="0">
                          <a:effectLst/>
                        </a:rPr>
                        <a:t> / </a:t>
                      </a:r>
                      <a:r>
                        <a:rPr lang="ro-RO" sz="1100" dirty="0" err="1" smtClean="0">
                          <a:effectLst/>
                        </a:rPr>
                        <a:t>aliphatic</a:t>
                      </a:r>
                      <a:r>
                        <a:rPr lang="ro-RO" sz="1100" dirty="0" smtClean="0">
                          <a:effectLst/>
                        </a:rPr>
                        <a:t> </a:t>
                      </a:r>
                      <a:r>
                        <a:rPr lang="ro-RO" sz="1100" dirty="0" err="1">
                          <a:effectLst/>
                        </a:rPr>
                        <a:t>hydrocarbons</a:t>
                      </a:r>
                      <a:endParaRPr lang="ro-RO"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a:effectLst/>
                        </a:rPr>
                        <a:t>thickening agent </a:t>
                      </a:r>
                      <a:endParaRPr lang="ro-RO"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tc>
                  <a:txBody>
                    <a:bodyPr/>
                    <a:lstStyle/>
                    <a:p>
                      <a:pPr algn="just">
                        <a:lnSpc>
                          <a:spcPct val="150000"/>
                        </a:lnSpc>
                        <a:spcAft>
                          <a:spcPts val="0"/>
                        </a:spcAft>
                      </a:pPr>
                      <a:r>
                        <a:rPr lang="ro-RO" sz="1100" dirty="0" err="1">
                          <a:effectLst/>
                        </a:rPr>
                        <a:t>Aliphatic</a:t>
                      </a:r>
                      <a:r>
                        <a:rPr lang="ro-RO" sz="1100" dirty="0">
                          <a:effectLst/>
                        </a:rPr>
                        <a:t> </a:t>
                      </a:r>
                      <a:r>
                        <a:rPr lang="ro-RO" sz="1100" dirty="0" err="1">
                          <a:effectLst/>
                        </a:rPr>
                        <a:t>hydrocarbons</a:t>
                      </a:r>
                      <a:r>
                        <a:rPr lang="ro-RO" sz="1100" dirty="0">
                          <a:effectLst/>
                        </a:rPr>
                        <a:t> are </a:t>
                      </a:r>
                      <a:r>
                        <a:rPr lang="ro-RO" sz="1100" dirty="0" err="1">
                          <a:effectLst/>
                        </a:rPr>
                        <a:t>readily</a:t>
                      </a:r>
                      <a:r>
                        <a:rPr lang="ro-RO" sz="1100" dirty="0">
                          <a:effectLst/>
                        </a:rPr>
                        <a:t> </a:t>
                      </a:r>
                      <a:r>
                        <a:rPr lang="ro-RO" sz="1100" dirty="0" err="1">
                          <a:effectLst/>
                        </a:rPr>
                        <a:t>biodegradable</a:t>
                      </a:r>
                      <a:endParaRPr lang="ro-RO"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1368" marR="31368" marT="0" marB="0"/>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3868227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13</a:t>
            </a:fld>
            <a:endParaRPr lang="de-DE" altLang="de-DE"/>
          </a:p>
        </p:txBody>
      </p:sp>
      <p:sp>
        <p:nvSpPr>
          <p:cNvPr id="6" name="Titel 1"/>
          <p:cNvSpPr txBox="1">
            <a:spLocks/>
          </p:cNvSpPr>
          <p:nvPr/>
        </p:nvSpPr>
        <p:spPr bwMode="auto">
          <a:xfrm>
            <a:off x="827584" y="1001706"/>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Ecological issues regarding </a:t>
            </a:r>
            <a:r>
              <a:rPr lang="en-US" altLang="de-DE" dirty="0" smtClean="0"/>
              <a:t>printing</a:t>
            </a:r>
            <a:endParaRPr lang="ro-RO" altLang="de-DE" dirty="0" smtClean="0"/>
          </a:p>
          <a:p>
            <a:r>
              <a:rPr lang="en-US" altLang="de-DE" sz="2800" dirty="0" smtClean="0"/>
              <a:t>Replacing </a:t>
            </a:r>
            <a:r>
              <a:rPr lang="en-US" altLang="de-DE" sz="2800" dirty="0"/>
              <a:t>urea when printing with reactive dyes</a:t>
            </a:r>
            <a:endParaRPr lang="ro-RO" altLang="de-DE" sz="2800" dirty="0"/>
          </a:p>
        </p:txBody>
      </p:sp>
      <p:sp>
        <p:nvSpPr>
          <p:cNvPr id="3" name="Rectangle 2"/>
          <p:cNvSpPr/>
          <p:nvPr/>
        </p:nvSpPr>
        <p:spPr>
          <a:xfrm>
            <a:off x="539552" y="1884390"/>
            <a:ext cx="8174732" cy="2258567"/>
          </a:xfrm>
          <a:prstGeom prst="rect">
            <a:avLst/>
          </a:prstGeom>
        </p:spPr>
        <p:txBody>
          <a:bodyPr wrap="square">
            <a:spAutoFit/>
          </a:bodyPr>
          <a:lstStyle/>
          <a:p>
            <a:pPr>
              <a:lnSpc>
                <a:spcPct val="150000"/>
              </a:lnSpc>
            </a:pPr>
            <a:r>
              <a:rPr lang="en-US" sz="1600" dirty="0"/>
              <a:t>Urea can be completely replaced or at least the amount used can be substantially reduced by moisture-controlled application (10% relative to the mass of the fabric for cotton fabrics, 20% for viscose fabrics and 15% for cotton-type fabrics). Moisture can be applied either as a foam or by spraying, the first system being recommended, as it ensures advanced uniformity of application, even in the case of fine materials.</a:t>
            </a:r>
          </a:p>
        </p:txBody>
      </p:sp>
    </p:spTree>
    <p:extLst>
      <p:ext uri="{BB962C8B-B14F-4D97-AF65-F5344CB8AC3E}">
        <p14:creationId xmlns:p14="http://schemas.microsoft.com/office/powerpoint/2010/main" val="4007030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14</a:t>
            </a:fld>
            <a:endParaRPr lang="de-DE" altLang="de-DE"/>
          </a:p>
        </p:txBody>
      </p:sp>
      <p:sp>
        <p:nvSpPr>
          <p:cNvPr id="6" name="Titel 1"/>
          <p:cNvSpPr txBox="1">
            <a:spLocks/>
          </p:cNvSpPr>
          <p:nvPr/>
        </p:nvSpPr>
        <p:spPr bwMode="auto">
          <a:xfrm>
            <a:off x="827584" y="987574"/>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Ecological issues regarding </a:t>
            </a:r>
            <a:r>
              <a:rPr lang="en-US" altLang="de-DE" dirty="0" smtClean="0"/>
              <a:t>printing</a:t>
            </a:r>
            <a:endParaRPr lang="ro-RO" altLang="de-DE" dirty="0" smtClean="0"/>
          </a:p>
          <a:p>
            <a:r>
              <a:rPr lang="en-US" altLang="de-DE" sz="2800" dirty="0" smtClean="0"/>
              <a:t>Reducing </a:t>
            </a:r>
            <a:r>
              <a:rPr lang="en-US" altLang="de-DE" sz="2800" dirty="0"/>
              <a:t>the amount of volatile organic compounds released when printing with pigments</a:t>
            </a:r>
            <a:endParaRPr lang="ro-RO" altLang="de-DE" sz="2800" dirty="0"/>
          </a:p>
        </p:txBody>
      </p:sp>
      <p:sp>
        <p:nvSpPr>
          <p:cNvPr id="3" name="Rectangle 2"/>
          <p:cNvSpPr/>
          <p:nvPr/>
        </p:nvSpPr>
        <p:spPr>
          <a:xfrm>
            <a:off x="539552" y="1884390"/>
            <a:ext cx="8174732" cy="3046988"/>
          </a:xfrm>
          <a:prstGeom prst="rect">
            <a:avLst/>
          </a:prstGeom>
        </p:spPr>
        <p:txBody>
          <a:bodyPr wrap="square">
            <a:spAutoFit/>
          </a:bodyPr>
          <a:lstStyle/>
          <a:p>
            <a:pPr>
              <a:lnSpc>
                <a:spcPct val="150000"/>
              </a:lnSpc>
            </a:pPr>
            <a:r>
              <a:rPr lang="en-US" sz="1600" dirty="0"/>
              <a:t>Pigment printing involves the use of a printing paste containing the pigment and the binder, </a:t>
            </a:r>
            <a:r>
              <a:rPr lang="ro-RO" sz="1600" dirty="0" smtClean="0"/>
              <a:t>which is </a:t>
            </a:r>
            <a:r>
              <a:rPr lang="en-US" sz="1600" dirty="0" smtClean="0"/>
              <a:t>of </a:t>
            </a:r>
            <a:r>
              <a:rPr lang="en-US" sz="1600" dirty="0"/>
              <a:t>the oil-in-water (O/W) emulsion type, where the oily component is </a:t>
            </a:r>
            <a:r>
              <a:rPr lang="en-US" sz="1600" dirty="0" smtClean="0"/>
              <a:t>kerosene</a:t>
            </a:r>
            <a:r>
              <a:rPr lang="ro-RO" sz="1600" dirty="0" smtClean="0"/>
              <a:t>. K</a:t>
            </a:r>
            <a:r>
              <a:rPr lang="en-US" sz="1600" dirty="0" err="1" smtClean="0"/>
              <a:t>erosene</a:t>
            </a:r>
            <a:r>
              <a:rPr lang="en-US" sz="1600" dirty="0" smtClean="0"/>
              <a:t> </a:t>
            </a:r>
            <a:r>
              <a:rPr lang="en-US" sz="1600" dirty="0"/>
              <a:t>causes difficulties related to its volatility and flammability. </a:t>
            </a:r>
          </a:p>
          <a:p>
            <a:pPr>
              <a:lnSpc>
                <a:spcPct val="150000"/>
              </a:lnSpc>
            </a:pPr>
            <a:r>
              <a:rPr lang="en-US" sz="1600" dirty="0"/>
              <a:t>Synthetic binders have been developed to replace kerosene, capable of reproducing the special rheological characteristics of kerosene-based </a:t>
            </a:r>
            <a:r>
              <a:rPr lang="en-US" sz="1600" dirty="0" smtClean="0"/>
              <a:t>emulsions</a:t>
            </a:r>
            <a:r>
              <a:rPr lang="ro-RO" sz="1600" dirty="0" smtClean="0"/>
              <a:t>.</a:t>
            </a:r>
            <a:r>
              <a:rPr lang="en-US" sz="1600" dirty="0" smtClean="0"/>
              <a:t> The </a:t>
            </a:r>
            <a:r>
              <a:rPr lang="en-US" sz="1600" dirty="0"/>
              <a:t>same properties as those of kerosene can be achieved using acrylic copolymers or polyethylene glycol.</a:t>
            </a:r>
          </a:p>
        </p:txBody>
      </p:sp>
    </p:spTree>
    <p:extLst>
      <p:ext uri="{BB962C8B-B14F-4D97-AF65-F5344CB8AC3E}">
        <p14:creationId xmlns:p14="http://schemas.microsoft.com/office/powerpoint/2010/main" val="2677078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15</a:t>
            </a:fld>
            <a:endParaRPr lang="de-DE" altLang="de-DE"/>
          </a:p>
        </p:txBody>
      </p:sp>
      <p:sp>
        <p:nvSpPr>
          <p:cNvPr id="6" name="Titel 1"/>
          <p:cNvSpPr txBox="1">
            <a:spLocks/>
          </p:cNvSpPr>
          <p:nvPr/>
        </p:nvSpPr>
        <p:spPr bwMode="auto">
          <a:xfrm>
            <a:off x="683568" y="339502"/>
            <a:ext cx="7344816" cy="78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Optimizations</a:t>
            </a:r>
            <a:r>
              <a:rPr lang="ro-RO" altLang="de-DE" dirty="0"/>
              <a:t> of </a:t>
            </a:r>
            <a:r>
              <a:rPr lang="en-US" altLang="de-DE" dirty="0"/>
              <a:t>existing technologies and substituting environmentally aggressive products </a:t>
            </a:r>
          </a:p>
        </p:txBody>
      </p:sp>
      <p:sp>
        <p:nvSpPr>
          <p:cNvPr id="7" name="Rectangle 6"/>
          <p:cNvSpPr/>
          <p:nvPr/>
        </p:nvSpPr>
        <p:spPr>
          <a:xfrm>
            <a:off x="208130" y="1226144"/>
            <a:ext cx="3931822" cy="3739485"/>
          </a:xfrm>
          <a:prstGeom prst="rect">
            <a:avLst/>
          </a:prstGeom>
        </p:spPr>
        <p:txBody>
          <a:bodyPr wrap="square">
            <a:spAutoFit/>
          </a:bodyPr>
          <a:lstStyle/>
          <a:p>
            <a:pPr algn="just">
              <a:lnSpc>
                <a:spcPct val="150000"/>
              </a:lnSpc>
            </a:pPr>
            <a:r>
              <a:rPr lang="ro-RO" dirty="0" err="1" smtClean="0">
                <a:solidFill>
                  <a:srgbClr val="002060"/>
                </a:solidFill>
              </a:rPr>
              <a:t>Foam</a:t>
            </a:r>
            <a:r>
              <a:rPr lang="ro-RO" dirty="0" smtClean="0">
                <a:solidFill>
                  <a:srgbClr val="002060"/>
                </a:solidFill>
              </a:rPr>
              <a:t> </a:t>
            </a:r>
            <a:r>
              <a:rPr lang="ro-RO" dirty="0" err="1" smtClean="0">
                <a:solidFill>
                  <a:srgbClr val="002060"/>
                </a:solidFill>
              </a:rPr>
              <a:t>Dyeing</a:t>
            </a:r>
            <a:r>
              <a:rPr lang="ro-RO" dirty="0" smtClean="0"/>
              <a:t> - </a:t>
            </a:r>
            <a:r>
              <a:rPr lang="en-US" sz="1400" dirty="0"/>
              <a:t>To obtain the foam, a foaming agent is added to the composition of the treatment or painting solution. </a:t>
            </a:r>
            <a:r>
              <a:rPr lang="ro-RO" sz="1400" dirty="0" smtClean="0"/>
              <a:t>F</a:t>
            </a:r>
            <a:r>
              <a:rPr lang="en-US" sz="1400" dirty="0" err="1" smtClean="0"/>
              <a:t>oam</a:t>
            </a:r>
            <a:r>
              <a:rPr lang="ro-RO" sz="1400" dirty="0" smtClean="0"/>
              <a:t>, </a:t>
            </a:r>
            <a:r>
              <a:rPr lang="ro-RO" sz="1400" dirty="0" err="1" smtClean="0"/>
              <a:t>which</a:t>
            </a:r>
            <a:r>
              <a:rPr lang="ro-RO" sz="1400" dirty="0" smtClean="0"/>
              <a:t> </a:t>
            </a:r>
            <a:r>
              <a:rPr lang="ro-RO" sz="1400" dirty="0" err="1" smtClean="0"/>
              <a:t>is</a:t>
            </a:r>
            <a:r>
              <a:rPr lang="en-US" sz="1400" dirty="0" smtClean="0"/>
              <a:t> obtained</a:t>
            </a:r>
            <a:r>
              <a:rPr lang="ro-RO" sz="1400" dirty="0" smtClean="0"/>
              <a:t> b</a:t>
            </a:r>
            <a:r>
              <a:rPr lang="en-US" sz="1400" dirty="0" smtClean="0"/>
              <a:t>y </a:t>
            </a:r>
            <a:r>
              <a:rPr lang="en-US" sz="1400" dirty="0"/>
              <a:t>vigorous mechanical </a:t>
            </a:r>
            <a:r>
              <a:rPr lang="en-US" sz="1400" dirty="0" smtClean="0"/>
              <a:t>agitation,</a:t>
            </a:r>
            <a:r>
              <a:rPr lang="ro-RO" sz="1400" dirty="0" smtClean="0"/>
              <a:t> </a:t>
            </a:r>
            <a:r>
              <a:rPr lang="ro-RO" sz="1400" dirty="0" err="1" smtClean="0"/>
              <a:t>has</a:t>
            </a:r>
            <a:r>
              <a:rPr lang="ro-RO" sz="1400" dirty="0" smtClean="0"/>
              <a:t> a</a:t>
            </a:r>
            <a:r>
              <a:rPr lang="en-US" sz="1400" dirty="0" smtClean="0"/>
              <a:t> </a:t>
            </a:r>
            <a:r>
              <a:rPr lang="en-US" sz="1400" dirty="0"/>
              <a:t>volume of </a:t>
            </a:r>
            <a:r>
              <a:rPr lang="en-US" sz="1400" dirty="0" smtClean="0"/>
              <a:t>up </a:t>
            </a:r>
            <a:r>
              <a:rPr lang="en-US" sz="1400" dirty="0"/>
              <a:t>to 20 times greater than the volume of the initial </a:t>
            </a:r>
            <a:r>
              <a:rPr lang="en-US" sz="1400" dirty="0" smtClean="0"/>
              <a:t>solution</a:t>
            </a:r>
            <a:r>
              <a:rPr lang="ro-RO" sz="1400" dirty="0" smtClean="0"/>
              <a:t>. The </a:t>
            </a:r>
            <a:r>
              <a:rPr lang="ro-RO" sz="1400" dirty="0" err="1" smtClean="0"/>
              <a:t>foam</a:t>
            </a:r>
            <a:r>
              <a:rPr lang="ro-RO" sz="1400" dirty="0"/>
              <a:t> </a:t>
            </a:r>
            <a:r>
              <a:rPr lang="en-US" sz="1400" dirty="0" smtClean="0"/>
              <a:t>is </a:t>
            </a:r>
            <a:r>
              <a:rPr lang="en-US" sz="1400" dirty="0"/>
              <a:t>applied to the </a:t>
            </a:r>
            <a:r>
              <a:rPr lang="ro-RO" sz="1400" dirty="0" smtClean="0"/>
              <a:t>fabric</a:t>
            </a:r>
            <a:r>
              <a:rPr lang="en-US" sz="1400" dirty="0" smtClean="0"/>
              <a:t>, </a:t>
            </a:r>
            <a:r>
              <a:rPr lang="en-US" sz="1400" dirty="0"/>
              <a:t>which is further passed through </a:t>
            </a:r>
            <a:r>
              <a:rPr lang="en-US" sz="1400" dirty="0" smtClean="0"/>
              <a:t>rollers</a:t>
            </a:r>
            <a:r>
              <a:rPr lang="ro-RO" sz="1400" dirty="0" smtClean="0"/>
              <a:t>,</a:t>
            </a:r>
            <a:r>
              <a:rPr lang="en-US" sz="1400" dirty="0" smtClean="0"/>
              <a:t> </a:t>
            </a:r>
            <a:r>
              <a:rPr lang="en-US" sz="1400" dirty="0"/>
              <a:t>which have the role of breaking the foam and </a:t>
            </a:r>
            <a:r>
              <a:rPr lang="en-US" sz="1400" dirty="0" smtClean="0"/>
              <a:t>evenly</a:t>
            </a:r>
            <a:r>
              <a:rPr lang="ro-RO" sz="1400" dirty="0" smtClean="0"/>
              <a:t> </a:t>
            </a:r>
            <a:r>
              <a:rPr lang="en-US" sz="1400" dirty="0" smtClean="0"/>
              <a:t>distribute </a:t>
            </a:r>
            <a:r>
              <a:rPr lang="en-US" sz="1400" dirty="0"/>
              <a:t>the </a:t>
            </a:r>
            <a:r>
              <a:rPr lang="en-US" sz="1400" dirty="0" smtClean="0"/>
              <a:t>chemicals.</a:t>
            </a:r>
            <a:endParaRPr lang="ro-RO" sz="1400" dirty="0" smtClean="0"/>
          </a:p>
        </p:txBody>
      </p:sp>
      <p:pic>
        <p:nvPicPr>
          <p:cNvPr id="8" name="Picture 7"/>
          <p:cNvPicPr>
            <a:picLocks noChangeAspect="1"/>
          </p:cNvPicPr>
          <p:nvPr/>
        </p:nvPicPr>
        <p:blipFill>
          <a:blip r:embed="rId3"/>
          <a:stretch>
            <a:fillRect/>
          </a:stretch>
        </p:blipFill>
        <p:spPr>
          <a:xfrm>
            <a:off x="4211960" y="2067694"/>
            <a:ext cx="4748436" cy="2171584"/>
          </a:xfrm>
          <a:prstGeom prst="rect">
            <a:avLst/>
          </a:prstGeom>
        </p:spPr>
      </p:pic>
      <p:sp>
        <p:nvSpPr>
          <p:cNvPr id="9" name="Textfeld 20">
            <a:extLst>
              <a:ext uri="{FF2B5EF4-FFF2-40B4-BE49-F238E27FC236}">
                <a16:creationId xmlns="" xmlns:a16="http://schemas.microsoft.com/office/drawing/2014/main" id="{48731F63-FEE9-4B18-AF8E-BEAEF08A457C}"/>
              </a:ext>
            </a:extLst>
          </p:cNvPr>
          <p:cNvSpPr txBox="1">
            <a:spLocks noChangeArrowheads="1"/>
          </p:cNvSpPr>
          <p:nvPr/>
        </p:nvSpPr>
        <p:spPr bwMode="auto">
          <a:xfrm rot="-5400000">
            <a:off x="7834455" y="3070858"/>
            <a:ext cx="23728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 </a:t>
            </a:r>
            <a:r>
              <a:rPr lang="de-DE" altLang="de-DE" sz="1000" dirty="0" smtClean="0"/>
              <a:t>BY-SA</a:t>
            </a:r>
            <a:r>
              <a:rPr lang="ro-RO" altLang="de-DE" sz="1000" dirty="0" smtClean="0"/>
              <a:t> Bertea</a:t>
            </a:r>
            <a:endParaRPr lang="de-DE" altLang="de-DE" sz="1000" dirty="0"/>
          </a:p>
        </p:txBody>
      </p:sp>
    </p:spTree>
    <p:extLst>
      <p:ext uri="{BB962C8B-B14F-4D97-AF65-F5344CB8AC3E}">
        <p14:creationId xmlns:p14="http://schemas.microsoft.com/office/powerpoint/2010/main" val="767214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16</a:t>
            </a:fld>
            <a:endParaRPr lang="de-DE" altLang="de-DE"/>
          </a:p>
        </p:txBody>
      </p:sp>
      <p:sp>
        <p:nvSpPr>
          <p:cNvPr id="6" name="Rectangle 5"/>
          <p:cNvSpPr/>
          <p:nvPr/>
        </p:nvSpPr>
        <p:spPr>
          <a:xfrm>
            <a:off x="1546829" y="555526"/>
            <a:ext cx="605034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Foam</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Dyeing</a:t>
            </a:r>
            <a:r>
              <a:rPr lang="ro-RO" sz="3300" dirty="0">
                <a:solidFill>
                  <a:srgbClr val="000000"/>
                </a:solidFill>
                <a:latin typeface="Calibri Light" panose="020F0302020204030204" pitchFamily="34" charset="0"/>
                <a:ea typeface="+mj-ea"/>
                <a:cs typeface="+mj-cs"/>
              </a:rPr>
              <a:t> - </a:t>
            </a:r>
            <a:r>
              <a:rPr lang="ro-RO" sz="3300" dirty="0" err="1">
                <a:solidFill>
                  <a:srgbClr val="000000"/>
                </a:solidFill>
                <a:latin typeface="Calibri Light" panose="020F0302020204030204" pitchFamily="34" charset="0"/>
                <a:ea typeface="+mj-ea"/>
                <a:cs typeface="+mj-cs"/>
              </a:rPr>
              <a:t>Benefits</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395536" y="1125279"/>
            <a:ext cx="8640960" cy="378565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b="1" dirty="0" smtClean="0"/>
              <a:t>Save water</a:t>
            </a:r>
            <a:r>
              <a:rPr lang="ro-RO" sz="1600" b="1" dirty="0" smtClean="0"/>
              <a:t> </a:t>
            </a:r>
            <a:r>
              <a:rPr lang="ro-RO" sz="1600" b="1" dirty="0" err="1" smtClean="0"/>
              <a:t>and</a:t>
            </a:r>
            <a:r>
              <a:rPr lang="ro-RO" sz="1600" b="1" dirty="0" smtClean="0"/>
              <a:t> </a:t>
            </a:r>
            <a:r>
              <a:rPr lang="en-US" sz="1600" b="1" dirty="0" smtClean="0"/>
              <a:t>chemicals</a:t>
            </a:r>
            <a:r>
              <a:rPr lang="ro-RO" sz="1600" b="1" dirty="0" smtClean="0"/>
              <a:t> </a:t>
            </a:r>
            <a:r>
              <a:rPr lang="en-US" sz="1600" b="1" dirty="0" smtClean="0"/>
              <a:t>(0-20</a:t>
            </a:r>
            <a:r>
              <a:rPr lang="en-US" sz="1600" b="1" dirty="0"/>
              <a:t>% minimum)</a:t>
            </a:r>
          </a:p>
          <a:p>
            <a:pPr marL="285750" indent="-285750">
              <a:lnSpc>
                <a:spcPct val="150000"/>
              </a:lnSpc>
              <a:buFont typeface="Arial" panose="020B0604020202020204" pitchFamily="34" charset="0"/>
              <a:buChar char="•"/>
            </a:pPr>
            <a:r>
              <a:rPr lang="en-US" sz="1600" b="1" dirty="0" smtClean="0"/>
              <a:t>Reduce </a:t>
            </a:r>
            <a:r>
              <a:rPr lang="en-US" sz="1600" b="1" dirty="0"/>
              <a:t>water pollution.</a:t>
            </a:r>
          </a:p>
          <a:p>
            <a:pPr marL="285750" indent="-285750">
              <a:lnSpc>
                <a:spcPct val="150000"/>
              </a:lnSpc>
              <a:buFont typeface="Arial" panose="020B0604020202020204" pitchFamily="34" charset="0"/>
              <a:buChar char="•"/>
            </a:pPr>
            <a:r>
              <a:rPr lang="en-US" sz="1600" b="1" dirty="0" smtClean="0"/>
              <a:t>Save </a:t>
            </a:r>
            <a:r>
              <a:rPr lang="en-US" sz="1600" b="1" dirty="0"/>
              <a:t>cost.</a:t>
            </a:r>
          </a:p>
          <a:p>
            <a:pPr marL="285750" indent="-285750">
              <a:lnSpc>
                <a:spcPct val="150000"/>
              </a:lnSpc>
              <a:buFont typeface="Arial" panose="020B0604020202020204" pitchFamily="34" charset="0"/>
              <a:buChar char="•"/>
            </a:pPr>
            <a:r>
              <a:rPr lang="en-US" sz="1600" b="1" dirty="0" smtClean="0"/>
              <a:t>Faster </a:t>
            </a:r>
            <a:r>
              <a:rPr lang="en-US" sz="1600" b="1" dirty="0"/>
              <a:t>production .</a:t>
            </a:r>
          </a:p>
          <a:p>
            <a:pPr marL="285750" indent="-285750">
              <a:lnSpc>
                <a:spcPct val="150000"/>
              </a:lnSpc>
              <a:buFont typeface="Arial" panose="020B0604020202020204" pitchFamily="34" charset="0"/>
              <a:buChar char="•"/>
            </a:pPr>
            <a:r>
              <a:rPr lang="en-US" sz="1600" b="1" dirty="0" smtClean="0"/>
              <a:t>Less </a:t>
            </a:r>
            <a:r>
              <a:rPr lang="en-US" sz="1600" b="1" dirty="0"/>
              <a:t>heat </a:t>
            </a:r>
            <a:r>
              <a:rPr lang="en-US" sz="1600" b="1" dirty="0" smtClean="0"/>
              <a:t>generation.</a:t>
            </a:r>
            <a:endParaRPr lang="en-US" sz="1600" b="1" dirty="0"/>
          </a:p>
          <a:p>
            <a:pPr marL="285750" indent="-285750">
              <a:lnSpc>
                <a:spcPct val="150000"/>
              </a:lnSpc>
              <a:buFont typeface="Arial" panose="020B0604020202020204" pitchFamily="34" charset="0"/>
              <a:buChar char="•"/>
            </a:pPr>
            <a:r>
              <a:rPr lang="en-US" sz="1600" b="1" dirty="0" smtClean="0"/>
              <a:t>Reduction </a:t>
            </a:r>
            <a:r>
              <a:rPr lang="en-US" sz="1600" b="1" dirty="0"/>
              <a:t>of shrinkage in width because of low liquor application</a:t>
            </a:r>
          </a:p>
          <a:p>
            <a:pPr marL="285750" indent="-285750">
              <a:lnSpc>
                <a:spcPct val="150000"/>
              </a:lnSpc>
              <a:buFont typeface="Arial" panose="020B0604020202020204" pitchFamily="34" charset="0"/>
              <a:buChar char="•"/>
            </a:pPr>
            <a:r>
              <a:rPr lang="en-US" sz="1600" b="1" dirty="0" smtClean="0"/>
              <a:t>Greater </a:t>
            </a:r>
            <a:r>
              <a:rPr lang="en-US" sz="1600" b="1" dirty="0"/>
              <a:t>productivity </a:t>
            </a:r>
            <a:r>
              <a:rPr lang="ro-RO" sz="1600" b="1" dirty="0" smtClean="0"/>
              <a:t>(</a:t>
            </a:r>
            <a:r>
              <a:rPr lang="en-US" sz="1600" b="1" dirty="0" smtClean="0"/>
              <a:t>around </a:t>
            </a:r>
            <a:r>
              <a:rPr lang="en-US" sz="1600" b="1" dirty="0"/>
              <a:t>25-50% more than </a:t>
            </a:r>
            <a:r>
              <a:rPr lang="en-US" sz="1600" b="1" dirty="0" smtClean="0"/>
              <a:t>conventional</a:t>
            </a:r>
            <a:r>
              <a:rPr lang="ro-RO" sz="1600" b="1" dirty="0" smtClean="0"/>
              <a:t> </a:t>
            </a:r>
            <a:r>
              <a:rPr lang="ro-RO" sz="1600" b="1" dirty="0" err="1" smtClean="0"/>
              <a:t>processes</a:t>
            </a:r>
            <a:r>
              <a:rPr lang="ro-RO" sz="1600" b="1" dirty="0" smtClean="0"/>
              <a:t>)</a:t>
            </a:r>
            <a:r>
              <a:rPr lang="en-US" sz="1600" b="1" dirty="0" smtClean="0"/>
              <a:t>.</a:t>
            </a:r>
            <a:endParaRPr lang="ro-RO" sz="1600" b="1" dirty="0" smtClean="0"/>
          </a:p>
          <a:p>
            <a:pPr marL="285750" indent="-285750">
              <a:lnSpc>
                <a:spcPct val="150000"/>
              </a:lnSpc>
              <a:buFont typeface="Arial" panose="020B0604020202020204" pitchFamily="34" charset="0"/>
              <a:buChar char="•"/>
            </a:pPr>
            <a:r>
              <a:rPr lang="en-US" sz="1600" b="1" dirty="0"/>
              <a:t>Fixation of dye into </a:t>
            </a:r>
            <a:r>
              <a:rPr lang="en-US" sz="1600" b="1" dirty="0" smtClean="0"/>
              <a:t>fib</a:t>
            </a:r>
            <a:r>
              <a:rPr lang="ro-RO" sz="1600" b="1" dirty="0" err="1" smtClean="0"/>
              <a:t>er</a:t>
            </a:r>
            <a:r>
              <a:rPr lang="en-US" sz="1600" b="1" dirty="0" smtClean="0"/>
              <a:t> </a:t>
            </a:r>
            <a:r>
              <a:rPr lang="en-US" sz="1600" b="1" dirty="0"/>
              <a:t>can be improved.</a:t>
            </a:r>
          </a:p>
          <a:p>
            <a:pPr marL="285750" indent="-285750">
              <a:lnSpc>
                <a:spcPct val="150000"/>
              </a:lnSpc>
              <a:buFont typeface="Arial" panose="020B0604020202020204" pitchFamily="34" charset="0"/>
              <a:buChar char="•"/>
            </a:pPr>
            <a:r>
              <a:rPr lang="en-US" sz="1600" b="1" dirty="0" smtClean="0"/>
              <a:t>Lower </a:t>
            </a:r>
            <a:r>
              <a:rPr lang="en-US" sz="1600" b="1" dirty="0"/>
              <a:t>dyes migration.</a:t>
            </a:r>
            <a:endParaRPr lang="ro-RO" sz="1600" b="1" dirty="0"/>
          </a:p>
        </p:txBody>
      </p:sp>
    </p:spTree>
    <p:extLst>
      <p:ext uri="{BB962C8B-B14F-4D97-AF65-F5344CB8AC3E}">
        <p14:creationId xmlns:p14="http://schemas.microsoft.com/office/powerpoint/2010/main" val="2072178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17</a:t>
            </a:fld>
            <a:endParaRPr lang="de-DE" altLang="de-DE"/>
          </a:p>
        </p:txBody>
      </p:sp>
      <p:sp>
        <p:nvSpPr>
          <p:cNvPr id="6" name="Rectangle 5"/>
          <p:cNvSpPr/>
          <p:nvPr/>
        </p:nvSpPr>
        <p:spPr>
          <a:xfrm>
            <a:off x="1514243" y="1109416"/>
            <a:ext cx="605034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Foam</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Dyeing</a:t>
            </a:r>
            <a:r>
              <a:rPr lang="ro-RO" sz="3300" dirty="0">
                <a:solidFill>
                  <a:srgbClr val="000000"/>
                </a:solidFill>
                <a:latin typeface="Calibri Light" panose="020F0302020204030204" pitchFamily="34" charset="0"/>
                <a:ea typeface="+mj-ea"/>
                <a:cs typeface="+mj-cs"/>
              </a:rPr>
              <a:t> - </a:t>
            </a:r>
            <a:r>
              <a:rPr lang="ro-RO" sz="3300" dirty="0" err="1">
                <a:solidFill>
                  <a:srgbClr val="000000"/>
                </a:solidFill>
                <a:latin typeface="Calibri Light" panose="020F0302020204030204" pitchFamily="34" charset="0"/>
                <a:ea typeface="+mj-ea"/>
                <a:cs typeface="+mj-cs"/>
              </a:rPr>
              <a:t>Drawbacks</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395536" y="2427734"/>
            <a:ext cx="8640960" cy="1519903"/>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b="1" dirty="0"/>
              <a:t>High capital equipment cost.</a:t>
            </a:r>
          </a:p>
          <a:p>
            <a:pPr marL="285750" indent="-285750">
              <a:lnSpc>
                <a:spcPct val="150000"/>
              </a:lnSpc>
              <a:buFont typeface="Arial" panose="020B0604020202020204" pitchFamily="34" charset="0"/>
              <a:buChar char="•"/>
            </a:pPr>
            <a:r>
              <a:rPr lang="en-US" sz="1600" b="1" dirty="0"/>
              <a:t>Greater care and skill is necessary.</a:t>
            </a:r>
          </a:p>
          <a:p>
            <a:pPr marL="285750" indent="-285750">
              <a:lnSpc>
                <a:spcPct val="150000"/>
              </a:lnSpc>
              <a:buFont typeface="Arial" panose="020B0604020202020204" pitchFamily="34" charset="0"/>
              <a:buChar char="•"/>
            </a:pPr>
            <a:r>
              <a:rPr lang="en-US" sz="1600" b="1" dirty="0"/>
              <a:t>Limited range of applicable product.</a:t>
            </a:r>
          </a:p>
          <a:p>
            <a:pPr marL="285750" indent="-285750">
              <a:lnSpc>
                <a:spcPct val="150000"/>
              </a:lnSpc>
              <a:buFont typeface="Arial" panose="020B0604020202020204" pitchFamily="34" charset="0"/>
              <a:buChar char="•"/>
            </a:pPr>
            <a:r>
              <a:rPr lang="en-US" sz="1600" b="1" dirty="0"/>
              <a:t>In some cases </a:t>
            </a:r>
            <a:r>
              <a:rPr lang="en-US" sz="1600" b="1" dirty="0" smtClean="0"/>
              <a:t>problem</a:t>
            </a:r>
            <a:r>
              <a:rPr lang="ro-RO" sz="1600" b="1" dirty="0" smtClean="0"/>
              <a:t>s</a:t>
            </a:r>
            <a:r>
              <a:rPr lang="en-US" sz="1600" b="1" dirty="0" smtClean="0"/>
              <a:t> </a:t>
            </a:r>
            <a:r>
              <a:rPr lang="en-US" sz="1600" b="1" dirty="0"/>
              <a:t>with penetration and </a:t>
            </a:r>
            <a:r>
              <a:rPr lang="en-US" sz="1600" b="1" dirty="0" smtClean="0"/>
              <a:t>levelness</a:t>
            </a:r>
            <a:r>
              <a:rPr lang="ro-RO" sz="1600" b="1" dirty="0" smtClean="0"/>
              <a:t>.</a:t>
            </a:r>
            <a:endParaRPr lang="ro-RO" sz="1600" b="1" dirty="0"/>
          </a:p>
        </p:txBody>
      </p:sp>
    </p:spTree>
    <p:extLst>
      <p:ext uri="{BB962C8B-B14F-4D97-AF65-F5344CB8AC3E}">
        <p14:creationId xmlns:p14="http://schemas.microsoft.com/office/powerpoint/2010/main" val="2712368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18</a:t>
            </a:fld>
            <a:endParaRPr lang="de-DE" altLang="de-DE"/>
          </a:p>
        </p:txBody>
      </p:sp>
      <p:sp>
        <p:nvSpPr>
          <p:cNvPr id="6" name="Rectangle 5"/>
          <p:cNvSpPr/>
          <p:nvPr/>
        </p:nvSpPr>
        <p:spPr>
          <a:xfrm>
            <a:off x="1546829" y="798224"/>
            <a:ext cx="605034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a:solidFill>
                  <a:srgbClr val="000000"/>
                </a:solidFill>
                <a:latin typeface="Calibri Light" panose="020F0302020204030204" pitchFamily="34" charset="0"/>
                <a:ea typeface="+mj-ea"/>
                <a:cs typeface="+mj-cs"/>
              </a:rPr>
              <a:t>Pad-</a:t>
            </a:r>
            <a:r>
              <a:rPr lang="ro-RO" sz="3300" dirty="0" err="1">
                <a:solidFill>
                  <a:srgbClr val="000000"/>
                </a:solidFill>
                <a:latin typeface="Calibri Light" panose="020F0302020204030204" pitchFamily="34" charset="0"/>
                <a:ea typeface="+mj-ea"/>
                <a:cs typeface="+mj-cs"/>
              </a:rPr>
              <a:t>batch</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dyeing</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251520" y="1804727"/>
            <a:ext cx="3960440" cy="2585323"/>
          </a:xfrm>
          <a:prstGeom prst="rect">
            <a:avLst/>
          </a:prstGeom>
        </p:spPr>
        <p:txBody>
          <a:bodyPr wrap="square">
            <a:spAutoFit/>
          </a:bodyPr>
          <a:lstStyle/>
          <a:p>
            <a:pPr>
              <a:lnSpc>
                <a:spcPct val="150000"/>
              </a:lnSpc>
            </a:pPr>
            <a:r>
              <a:rPr lang="ro-RO" dirty="0">
                <a:latin typeface="AdvP6975"/>
              </a:rPr>
              <a:t>In </a:t>
            </a:r>
            <a:r>
              <a:rPr lang="ro-RO" dirty="0" err="1">
                <a:latin typeface="AdvP6975"/>
              </a:rPr>
              <a:t>this</a:t>
            </a:r>
            <a:r>
              <a:rPr lang="ro-RO" dirty="0">
                <a:latin typeface="AdvP6975"/>
              </a:rPr>
              <a:t> </a:t>
            </a:r>
            <a:r>
              <a:rPr lang="ro-RO" dirty="0" err="1">
                <a:latin typeface="AdvP6975"/>
              </a:rPr>
              <a:t>method</a:t>
            </a:r>
            <a:r>
              <a:rPr lang="ro-RO" dirty="0">
                <a:latin typeface="AdvP6975"/>
              </a:rPr>
              <a:t>, </a:t>
            </a:r>
            <a:r>
              <a:rPr lang="ro-RO" dirty="0" err="1" smtClean="0">
                <a:latin typeface="AdvP6975"/>
              </a:rPr>
              <a:t>the</a:t>
            </a:r>
            <a:r>
              <a:rPr lang="ro-RO" dirty="0" smtClean="0">
                <a:latin typeface="AdvP6975"/>
              </a:rPr>
              <a:t> </a:t>
            </a:r>
            <a:r>
              <a:rPr lang="en-US" dirty="0" smtClean="0">
                <a:latin typeface="AdvP6975"/>
              </a:rPr>
              <a:t>chemicals </a:t>
            </a:r>
            <a:r>
              <a:rPr lang="en-US" dirty="0">
                <a:latin typeface="AdvP6975"/>
              </a:rPr>
              <a:t>are padded in a padding mangle and then </a:t>
            </a:r>
            <a:r>
              <a:rPr lang="ro-RO" dirty="0" smtClean="0">
                <a:latin typeface="AdvP6975"/>
              </a:rPr>
              <a:t>the fabric is </a:t>
            </a:r>
            <a:r>
              <a:rPr lang="en-US" dirty="0" smtClean="0">
                <a:latin typeface="AdvP6975"/>
              </a:rPr>
              <a:t>kept </a:t>
            </a:r>
            <a:r>
              <a:rPr lang="ro-RO" dirty="0" smtClean="0">
                <a:latin typeface="AdvP6975"/>
              </a:rPr>
              <a:t>at room temperature</a:t>
            </a:r>
            <a:r>
              <a:rPr lang="en-US" dirty="0" smtClean="0">
                <a:latin typeface="AdvP6975"/>
              </a:rPr>
              <a:t>. </a:t>
            </a:r>
            <a:r>
              <a:rPr lang="en-US" dirty="0">
                <a:latin typeface="AdvP6975"/>
              </a:rPr>
              <a:t>This method claims 50% water savings over conventional </a:t>
            </a:r>
            <a:r>
              <a:rPr lang="en-US" dirty="0" smtClean="0">
                <a:latin typeface="AdvP6975"/>
              </a:rPr>
              <a:t>meth</a:t>
            </a:r>
            <a:r>
              <a:rPr lang="ro-RO" dirty="0" err="1" smtClean="0">
                <a:latin typeface="AdvP6975"/>
              </a:rPr>
              <a:t>ods</a:t>
            </a:r>
            <a:r>
              <a:rPr lang="ro-RO" dirty="0" smtClean="0">
                <a:latin typeface="AdvP6975"/>
              </a:rPr>
              <a:t>.</a:t>
            </a:r>
            <a:endParaRPr lang="ro-RO" dirty="0"/>
          </a:p>
        </p:txBody>
      </p:sp>
      <p:pic>
        <p:nvPicPr>
          <p:cNvPr id="8" name="Picture 7"/>
          <p:cNvPicPr>
            <a:picLocks noChangeAspect="1"/>
          </p:cNvPicPr>
          <p:nvPr/>
        </p:nvPicPr>
        <p:blipFill>
          <a:blip r:embed="rId3"/>
          <a:stretch>
            <a:fillRect/>
          </a:stretch>
        </p:blipFill>
        <p:spPr>
          <a:xfrm>
            <a:off x="4139952" y="1923678"/>
            <a:ext cx="4683955" cy="1976244"/>
          </a:xfrm>
          <a:prstGeom prst="rect">
            <a:avLst/>
          </a:prstGeom>
        </p:spPr>
      </p:pic>
      <p:sp>
        <p:nvSpPr>
          <p:cNvPr id="9" name="Textfeld 20">
            <a:extLst>
              <a:ext uri="{FF2B5EF4-FFF2-40B4-BE49-F238E27FC236}">
                <a16:creationId xmlns="" xmlns:a16="http://schemas.microsoft.com/office/drawing/2014/main" id="{48731F63-FEE9-4B18-AF8E-BEAEF08A457C}"/>
              </a:ext>
            </a:extLst>
          </p:cNvPr>
          <p:cNvSpPr txBox="1">
            <a:spLocks noChangeArrowheads="1"/>
          </p:cNvSpPr>
          <p:nvPr/>
        </p:nvSpPr>
        <p:spPr bwMode="auto">
          <a:xfrm rot="-5400000">
            <a:off x="7637472" y="2974277"/>
            <a:ext cx="23728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 </a:t>
            </a:r>
            <a:r>
              <a:rPr lang="de-DE" altLang="de-DE" sz="1000" dirty="0" smtClean="0"/>
              <a:t>BY-SA</a:t>
            </a:r>
            <a:r>
              <a:rPr lang="ro-RO" altLang="de-DE" sz="1000" dirty="0" smtClean="0"/>
              <a:t> Bertea</a:t>
            </a:r>
            <a:endParaRPr lang="de-DE" altLang="de-DE" sz="1000" dirty="0"/>
          </a:p>
        </p:txBody>
      </p:sp>
    </p:spTree>
    <p:extLst>
      <p:ext uri="{BB962C8B-B14F-4D97-AF65-F5344CB8AC3E}">
        <p14:creationId xmlns:p14="http://schemas.microsoft.com/office/powerpoint/2010/main" val="176714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19</a:t>
            </a:fld>
            <a:endParaRPr lang="de-DE" altLang="de-DE"/>
          </a:p>
        </p:txBody>
      </p:sp>
      <p:sp>
        <p:nvSpPr>
          <p:cNvPr id="6" name="Rectangle 5"/>
          <p:cNvSpPr/>
          <p:nvPr/>
        </p:nvSpPr>
        <p:spPr>
          <a:xfrm>
            <a:off x="1619672" y="756134"/>
            <a:ext cx="605034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a:solidFill>
                  <a:srgbClr val="000000"/>
                </a:solidFill>
                <a:latin typeface="Calibri Light" panose="020F0302020204030204" pitchFamily="34" charset="0"/>
                <a:ea typeface="+mj-ea"/>
                <a:cs typeface="+mj-cs"/>
              </a:rPr>
              <a:t>Pad-</a:t>
            </a:r>
            <a:r>
              <a:rPr lang="ro-RO" sz="3300" dirty="0" err="1">
                <a:solidFill>
                  <a:srgbClr val="000000"/>
                </a:solidFill>
                <a:latin typeface="Calibri Light" panose="020F0302020204030204" pitchFamily="34" charset="0"/>
                <a:ea typeface="+mj-ea"/>
                <a:cs typeface="+mj-cs"/>
              </a:rPr>
              <a:t>batch</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dyeing</a:t>
            </a:r>
            <a:r>
              <a:rPr lang="ro-RO" sz="3300" dirty="0">
                <a:solidFill>
                  <a:srgbClr val="000000"/>
                </a:solidFill>
                <a:latin typeface="Calibri Light" panose="020F0302020204030204" pitchFamily="34" charset="0"/>
                <a:ea typeface="+mj-ea"/>
                <a:cs typeface="+mj-cs"/>
              </a:rPr>
              <a:t> - </a:t>
            </a:r>
            <a:r>
              <a:rPr lang="ro-RO" sz="3300" dirty="0" err="1">
                <a:solidFill>
                  <a:srgbClr val="000000"/>
                </a:solidFill>
                <a:latin typeface="Calibri Light" panose="020F0302020204030204" pitchFamily="34" charset="0"/>
                <a:ea typeface="+mj-ea"/>
                <a:cs typeface="+mj-cs"/>
              </a:rPr>
              <a:t>benefits</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666478" y="1583380"/>
            <a:ext cx="7488832" cy="3046988"/>
          </a:xfrm>
          <a:prstGeom prst="rect">
            <a:avLst/>
          </a:prstGeom>
        </p:spPr>
        <p:txBody>
          <a:bodyPr wrap="square">
            <a:spAutoFit/>
          </a:bodyPr>
          <a:lstStyle/>
          <a:p>
            <a:pPr marL="342900" indent="-342900">
              <a:lnSpc>
                <a:spcPct val="150000"/>
              </a:lnSpc>
              <a:buFont typeface="Arial" panose="020B0604020202020204" pitchFamily="34" charset="0"/>
              <a:buChar char="•"/>
            </a:pPr>
            <a:r>
              <a:rPr lang="en-US" sz="1600" dirty="0" smtClean="0"/>
              <a:t>Simplicity </a:t>
            </a:r>
            <a:r>
              <a:rPr lang="en-US" sz="1600" dirty="0"/>
              <a:t>of </a:t>
            </a:r>
            <a:r>
              <a:rPr lang="en-US" sz="1600" dirty="0" smtClean="0"/>
              <a:t>dyeing process. </a:t>
            </a:r>
            <a:endParaRPr lang="ro-RO" sz="1600" dirty="0" smtClean="0"/>
          </a:p>
          <a:p>
            <a:pPr marL="342900" indent="-342900">
              <a:lnSpc>
                <a:spcPct val="150000"/>
              </a:lnSpc>
              <a:buFont typeface="Arial" panose="020B0604020202020204" pitchFamily="34" charset="0"/>
              <a:buChar char="•"/>
            </a:pPr>
            <a:r>
              <a:rPr lang="en-US" sz="1600" dirty="0" smtClean="0"/>
              <a:t>Reduction </a:t>
            </a:r>
            <a:r>
              <a:rPr lang="en-US" sz="1600" dirty="0"/>
              <a:t>in water consumption by </a:t>
            </a:r>
            <a:r>
              <a:rPr lang="en-US" sz="1600" dirty="0" smtClean="0"/>
              <a:t>up </a:t>
            </a:r>
            <a:r>
              <a:rPr lang="en-US" sz="1600" dirty="0"/>
              <a:t>to 80</a:t>
            </a:r>
            <a:r>
              <a:rPr lang="en-US" sz="1600" dirty="0" smtClean="0"/>
              <a:t>% and in energy </a:t>
            </a:r>
            <a:r>
              <a:rPr lang="en-US" sz="1600" dirty="0"/>
              <a:t>consumption by up to 60%. </a:t>
            </a:r>
            <a:endParaRPr lang="ro-RO" sz="1600" dirty="0" smtClean="0"/>
          </a:p>
          <a:p>
            <a:pPr marL="342900" indent="-342900">
              <a:lnSpc>
                <a:spcPct val="150000"/>
              </a:lnSpc>
              <a:buFont typeface="Arial" panose="020B0604020202020204" pitchFamily="34" charset="0"/>
              <a:buChar char="•"/>
            </a:pPr>
            <a:r>
              <a:rPr lang="en-US" sz="1600" dirty="0" smtClean="0"/>
              <a:t>Reduction </a:t>
            </a:r>
            <a:r>
              <a:rPr lang="en-US" sz="1600" dirty="0"/>
              <a:t>in </a:t>
            </a:r>
            <a:r>
              <a:rPr lang="en-US" sz="1600" dirty="0" smtClean="0"/>
              <a:t>dyeing auxiliaries </a:t>
            </a:r>
            <a:r>
              <a:rPr lang="en-US" sz="1600" dirty="0"/>
              <a:t>by up to 50%, due to elimination of salt and reduction of </a:t>
            </a:r>
            <a:r>
              <a:rPr lang="en-US" sz="1600" dirty="0" smtClean="0"/>
              <a:t>needed alkali. </a:t>
            </a:r>
            <a:endParaRPr lang="ro-RO" sz="1600" dirty="0" smtClean="0"/>
          </a:p>
          <a:p>
            <a:pPr marL="342900" indent="-342900">
              <a:lnSpc>
                <a:spcPct val="150000"/>
              </a:lnSpc>
              <a:buFont typeface="Arial" panose="020B0604020202020204" pitchFamily="34" charset="0"/>
              <a:buChar char="•"/>
            </a:pPr>
            <a:r>
              <a:rPr lang="en-US" sz="1600" dirty="0" smtClean="0"/>
              <a:t>Important reduction </a:t>
            </a:r>
            <a:r>
              <a:rPr lang="en-US" sz="1600" dirty="0"/>
              <a:t>in labor </a:t>
            </a:r>
            <a:r>
              <a:rPr lang="en-US" sz="1600" dirty="0" smtClean="0"/>
              <a:t>costs. </a:t>
            </a:r>
            <a:endParaRPr lang="ro-RO" sz="1600" dirty="0" smtClean="0"/>
          </a:p>
          <a:p>
            <a:pPr marL="342900" indent="-342900">
              <a:lnSpc>
                <a:spcPct val="150000"/>
              </a:lnSpc>
              <a:buFont typeface="Arial" panose="020B0604020202020204" pitchFamily="34" charset="0"/>
              <a:buChar char="•"/>
            </a:pPr>
            <a:r>
              <a:rPr lang="en-US" sz="1600" dirty="0" smtClean="0"/>
              <a:t>Least possible </a:t>
            </a:r>
            <a:r>
              <a:rPr lang="en-US" sz="1600" dirty="0"/>
              <a:t>fabric abrasion. </a:t>
            </a:r>
            <a:endParaRPr lang="ro-RO" sz="1600" dirty="0" smtClean="0"/>
          </a:p>
          <a:p>
            <a:pPr marL="342900" indent="-342900">
              <a:lnSpc>
                <a:spcPct val="150000"/>
              </a:lnSpc>
              <a:buFont typeface="Arial" panose="020B0604020202020204" pitchFamily="34" charset="0"/>
              <a:buChar char="•"/>
            </a:pPr>
            <a:r>
              <a:rPr lang="en-US" sz="1600" dirty="0" smtClean="0"/>
              <a:t>Very good </a:t>
            </a:r>
            <a:r>
              <a:rPr lang="en-US" sz="1600" dirty="0"/>
              <a:t>shade </a:t>
            </a:r>
            <a:r>
              <a:rPr lang="en-US" sz="1600" dirty="0" smtClean="0"/>
              <a:t>reproducibility. </a:t>
            </a:r>
            <a:endParaRPr lang="ro-RO" sz="1600" dirty="0"/>
          </a:p>
        </p:txBody>
      </p:sp>
    </p:spTree>
    <p:extLst>
      <p:ext uri="{BB962C8B-B14F-4D97-AF65-F5344CB8AC3E}">
        <p14:creationId xmlns:p14="http://schemas.microsoft.com/office/powerpoint/2010/main" val="1113615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 xmlns:a16="http://schemas.microsoft.com/office/drawing/2014/main" id="{B5838C03-A230-4C1E-81E7-E552D5FB70EA}"/>
              </a:ext>
            </a:extLst>
          </p:cNvPr>
          <p:cNvSpPr>
            <a:spLocks noGrp="1" noChangeArrowheads="1"/>
          </p:cNvSpPr>
          <p:nvPr>
            <p:ph type="title"/>
          </p:nvPr>
        </p:nvSpPr>
        <p:spPr/>
        <p:txBody>
          <a:bodyPr/>
          <a:lstStyle/>
          <a:p>
            <a:r>
              <a:rPr lang="en-GB" altLang="de-DE" noProof="0" dirty="0" smtClean="0"/>
              <a:t>Learning Objectives</a:t>
            </a:r>
            <a:endParaRPr lang="en-GB" altLang="de-DE" noProof="0" dirty="0"/>
          </a:p>
        </p:txBody>
      </p:sp>
      <p:sp>
        <p:nvSpPr>
          <p:cNvPr id="3" name="Inhaltsplatzhalter 2">
            <a:extLst>
              <a:ext uri="{FF2B5EF4-FFF2-40B4-BE49-F238E27FC236}">
                <a16:creationId xmlns="" xmlns:a16="http://schemas.microsoft.com/office/drawing/2014/main" id="{51AC6265-FC95-4B5E-91C4-04ABDE25FDD8}"/>
              </a:ext>
            </a:extLst>
          </p:cNvPr>
          <p:cNvSpPr>
            <a:spLocks noGrp="1"/>
          </p:cNvSpPr>
          <p:nvPr>
            <p:ph idx="1"/>
          </p:nvPr>
        </p:nvSpPr>
        <p:spPr>
          <a:xfrm>
            <a:off x="628650" y="1131888"/>
            <a:ext cx="7886700" cy="3262312"/>
          </a:xfrm>
        </p:spPr>
        <p:txBody>
          <a:bodyPr/>
          <a:lstStyle/>
          <a:p>
            <a:pPr marL="0" indent="0">
              <a:buFont typeface="Arial" panose="020B0604020202020204" pitchFamily="34" charset="0"/>
              <a:buNone/>
              <a:defRPr/>
            </a:pPr>
            <a:r>
              <a:rPr lang="en-GB" noProof="0" dirty="0" smtClean="0"/>
              <a:t>After this lecture you should be able to: </a:t>
            </a:r>
          </a:p>
          <a:p>
            <a:pPr>
              <a:defRPr/>
            </a:pPr>
            <a:r>
              <a:rPr lang="en-GB" noProof="0" dirty="0" smtClean="0"/>
              <a:t>understand the main issues related to sustainability in textile dyeing and printing. </a:t>
            </a:r>
          </a:p>
          <a:p>
            <a:pPr>
              <a:defRPr/>
            </a:pPr>
            <a:r>
              <a:rPr lang="en-GB" noProof="0" dirty="0" smtClean="0"/>
              <a:t>know the sustainability issues associated with the use of textile dyes.</a:t>
            </a:r>
          </a:p>
          <a:p>
            <a:pPr>
              <a:defRPr/>
            </a:pPr>
            <a:r>
              <a:rPr lang="en-GB" noProof="0" dirty="0" smtClean="0"/>
              <a:t>find out about the possibilities of optimizing existing technologies and replacing environmentally aggressive products</a:t>
            </a:r>
            <a:r>
              <a:rPr lang="en-GB" altLang="de-DE" noProof="0" dirty="0" smtClean="0"/>
              <a:t>.</a:t>
            </a:r>
            <a:endParaRPr lang="en-GB" noProof="0" dirty="0" smtClean="0"/>
          </a:p>
          <a:p>
            <a:pPr>
              <a:defRPr/>
            </a:pPr>
            <a:r>
              <a:rPr lang="en-GB" noProof="0" dirty="0" smtClean="0"/>
              <a:t>learn about the revolutionary new printing and printing technologies that are environmentally friendly.</a:t>
            </a:r>
          </a:p>
          <a:p>
            <a:pPr marL="0" indent="0">
              <a:buNone/>
              <a:defRPr/>
            </a:pPr>
            <a:endParaRPr lang="en-GB" noProof="0" dirty="0" smtClean="0"/>
          </a:p>
          <a:p>
            <a:pPr>
              <a:defRPr/>
            </a:pPr>
            <a:endParaRPr lang="en-GB" noProof="0" dirty="0" smtClean="0"/>
          </a:p>
          <a:p>
            <a:pPr>
              <a:defRPr/>
            </a:pPr>
            <a:endParaRPr lang="en-GB" noProof="0" dirty="0" smtClean="0"/>
          </a:p>
          <a:p>
            <a:pPr>
              <a:defRPr/>
            </a:pPr>
            <a:endParaRPr lang="en-GB" noProof="0" dirty="0"/>
          </a:p>
        </p:txBody>
      </p:sp>
      <p:sp>
        <p:nvSpPr>
          <p:cNvPr id="4" name="Fußzeilenplatzhalter 3">
            <a:extLst>
              <a:ext uri="{FF2B5EF4-FFF2-40B4-BE49-F238E27FC236}">
                <a16:creationId xmlns="" xmlns:a16="http://schemas.microsoft.com/office/drawing/2014/main" id="{C2A16035-F34F-4F5F-9860-B2607265C490}"/>
              </a:ext>
            </a:extLst>
          </p:cNvPr>
          <p:cNvSpPr>
            <a:spLocks noGrp="1"/>
          </p:cNvSpPr>
          <p:nvPr>
            <p:ph type="ftr" sz="quarter" idx="1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900" b="0" i="0" u="none" strike="noStrike" kern="1200" cap="none" spc="0" normalizeH="0" baseline="0" noProof="0">
                <a:ln>
                  <a:noFill/>
                </a:ln>
                <a:solidFill>
                  <a:prstClr val="black">
                    <a:tint val="75000"/>
                  </a:prstClr>
                </a:solidFill>
                <a:effectLst/>
                <a:uLnTx/>
                <a:uFillTx/>
                <a:latin typeface="Verdana" panose="020B0604030504040204" pitchFamily="34" charset="0"/>
                <a:ea typeface="+mn-ea"/>
                <a:cs typeface="+mn-cs"/>
              </a:rPr>
              <a:t>Fashion DIET</a:t>
            </a:r>
            <a:endParaRPr kumimoji="0" lang="de-DE" altLang="de-DE" sz="900" b="0" i="0" u="none" strike="noStrike" kern="1200" cap="none" spc="0" normalizeH="0" baseline="0" noProof="0">
              <a:ln>
                <a:noFill/>
              </a:ln>
              <a:solidFill>
                <a:prstClr val="black">
                  <a:tint val="75000"/>
                </a:prstClr>
              </a:solidFill>
              <a:effectLst/>
              <a:uLnTx/>
              <a:uFillTx/>
              <a:latin typeface="Verdana" panose="020B0604030504040204" pitchFamily="34" charset="0"/>
              <a:ea typeface="+mn-ea"/>
              <a:cs typeface="+mn-cs"/>
            </a:endParaRPr>
          </a:p>
        </p:txBody>
      </p:sp>
      <p:sp>
        <p:nvSpPr>
          <p:cNvPr id="5" name="Foliennummernplatzhalter 4">
            <a:extLst>
              <a:ext uri="{FF2B5EF4-FFF2-40B4-BE49-F238E27FC236}">
                <a16:creationId xmlns="" xmlns:a16="http://schemas.microsoft.com/office/drawing/2014/main" id="{78171A27-6B20-4C43-A1E5-B81EBEA342D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5C15A9-B5DD-40B5-AE3F-0C13FA447375}" type="slidenum">
              <a:rPr kumimoji="0" lang="de-DE" altLang="de-DE" sz="900" b="0" i="0" u="none" strike="noStrike" kern="1200" cap="none" spc="0" normalizeH="0" baseline="0" noProof="0" smtClean="0">
                <a:ln>
                  <a:noFill/>
                </a:ln>
                <a:solidFill>
                  <a:prstClr val="black">
                    <a:tint val="75000"/>
                  </a:prstClr>
                </a:solidFill>
                <a:effectLst/>
                <a:uLnTx/>
                <a:uFillTx/>
                <a:latin typeface="Verdana" panose="020B060403050404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de-DE" altLang="de-DE" sz="900" b="0" i="0" u="none" strike="noStrike" kern="1200" cap="none" spc="0" normalizeH="0" baseline="0" noProof="0">
              <a:ln>
                <a:noFill/>
              </a:ln>
              <a:solidFill>
                <a:prstClr val="black">
                  <a:tint val="75000"/>
                </a:prstClr>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72633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20</a:t>
            </a:fld>
            <a:endParaRPr lang="de-DE" altLang="de-DE"/>
          </a:p>
        </p:txBody>
      </p:sp>
      <p:sp>
        <p:nvSpPr>
          <p:cNvPr id="6" name="Rectangle 5"/>
          <p:cNvSpPr/>
          <p:nvPr/>
        </p:nvSpPr>
        <p:spPr>
          <a:xfrm>
            <a:off x="1475656" y="894009"/>
            <a:ext cx="605034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Low</a:t>
            </a:r>
            <a:r>
              <a:rPr lang="ro-RO" sz="3300" dirty="0">
                <a:solidFill>
                  <a:srgbClr val="000000"/>
                </a:solidFill>
                <a:latin typeface="Calibri Light" panose="020F0302020204030204" pitchFamily="34" charset="0"/>
                <a:ea typeface="+mj-ea"/>
                <a:cs typeface="+mj-cs"/>
              </a:rPr>
              <a:t>-salt reactive </a:t>
            </a:r>
            <a:r>
              <a:rPr lang="ro-RO" sz="3300" dirty="0" err="1">
                <a:solidFill>
                  <a:srgbClr val="000000"/>
                </a:solidFill>
                <a:latin typeface="Calibri Light" panose="020F0302020204030204" pitchFamily="34" charset="0"/>
                <a:ea typeface="+mj-ea"/>
                <a:cs typeface="+mj-cs"/>
              </a:rPr>
              <a:t>dyes</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467544" y="1661451"/>
            <a:ext cx="8424936" cy="2862322"/>
          </a:xfrm>
          <a:prstGeom prst="rect">
            <a:avLst/>
          </a:prstGeom>
        </p:spPr>
        <p:txBody>
          <a:bodyPr wrap="square">
            <a:spAutoFit/>
          </a:bodyPr>
          <a:lstStyle/>
          <a:p>
            <a:pPr marL="285750" indent="-285750">
              <a:buFont typeface="Arial" panose="020B0604020202020204" pitchFamily="34" charset="0"/>
              <a:buChar char="•"/>
            </a:pPr>
            <a:r>
              <a:rPr lang="en-US" dirty="0" smtClean="0"/>
              <a:t>Multifunctional reactive dyes, </a:t>
            </a:r>
            <a:r>
              <a:rPr lang="ro-RO" dirty="0" err="1" smtClean="0"/>
              <a:t>with</a:t>
            </a:r>
            <a:r>
              <a:rPr lang="ro-RO" dirty="0" smtClean="0"/>
              <a:t> </a:t>
            </a:r>
            <a:r>
              <a:rPr lang="en-US" dirty="0" smtClean="0"/>
              <a:t>high </a:t>
            </a:r>
            <a:r>
              <a:rPr lang="en-US" dirty="0" err="1" smtClean="0"/>
              <a:t>substantivity</a:t>
            </a:r>
            <a:r>
              <a:rPr lang="en-US" dirty="0" smtClean="0"/>
              <a:t> and reactivity, have been developed to avoid the use of large quantities of inorganic salts to suppress the negative charge at the fiber surface.</a:t>
            </a:r>
            <a:endParaRPr lang="ro-RO" dirty="0" smtClean="0"/>
          </a:p>
          <a:p>
            <a:pPr marL="285750" indent="-285750">
              <a:buFont typeface="Arial" panose="020B0604020202020204" pitchFamily="34" charset="0"/>
              <a:buChar char="•"/>
            </a:pPr>
            <a:r>
              <a:rPr lang="en-US" dirty="0" smtClean="0"/>
              <a:t>Another approach is the chemical modification </a:t>
            </a:r>
            <a:r>
              <a:rPr lang="en-US" dirty="0"/>
              <a:t>of </a:t>
            </a:r>
            <a:r>
              <a:rPr lang="en-US" dirty="0" smtClean="0"/>
              <a:t>cotton</a:t>
            </a:r>
            <a:r>
              <a:rPr lang="ro-RO" dirty="0" smtClean="0"/>
              <a:t> </a:t>
            </a:r>
            <a:r>
              <a:rPr lang="ro-RO" dirty="0" err="1" smtClean="0"/>
              <a:t>to</a:t>
            </a:r>
            <a:r>
              <a:rPr lang="ro-RO" dirty="0" smtClean="0"/>
              <a:t> </a:t>
            </a:r>
            <a:r>
              <a:rPr lang="en-US" dirty="0" smtClean="0"/>
              <a:t>infix </a:t>
            </a:r>
            <a:r>
              <a:rPr lang="en-US" dirty="0"/>
              <a:t>cationic sites to cellulose by low molecular weight cationic monomer and cationic polymer so that affinity of cotton is increased for anionic reactive dyes</a:t>
            </a:r>
            <a:r>
              <a:rPr lang="en-US" dirty="0" smtClean="0"/>
              <a:t>.</a:t>
            </a:r>
            <a:endParaRPr lang="ro-RO" dirty="0" smtClean="0"/>
          </a:p>
          <a:p>
            <a:pPr marL="285750" indent="-285750">
              <a:buFont typeface="Arial" panose="020B0604020202020204" pitchFamily="34" charset="0"/>
              <a:buChar char="•"/>
            </a:pPr>
            <a:r>
              <a:rPr lang="en-US" dirty="0"/>
              <a:t>Among of </a:t>
            </a:r>
            <a:r>
              <a:rPr lang="en-US" dirty="0" smtClean="0"/>
              <a:t>the </a:t>
            </a:r>
            <a:r>
              <a:rPr lang="en-US" dirty="0"/>
              <a:t>chemicals used for modification of </a:t>
            </a:r>
            <a:r>
              <a:rPr lang="en-US" dirty="0" smtClean="0"/>
              <a:t>cotton</a:t>
            </a:r>
            <a:r>
              <a:rPr lang="ro-RO" dirty="0" smtClean="0"/>
              <a:t>, </a:t>
            </a:r>
            <a:r>
              <a:rPr lang="en-US" dirty="0"/>
              <a:t>the following may be mentioned: </a:t>
            </a:r>
            <a:r>
              <a:rPr lang="ro-RO" dirty="0" smtClean="0"/>
              <a:t>c</a:t>
            </a:r>
            <a:r>
              <a:rPr lang="en-US" dirty="0" err="1" smtClean="0"/>
              <a:t>hitosan</a:t>
            </a:r>
            <a:r>
              <a:rPr lang="en-US" dirty="0" smtClean="0"/>
              <a:t> </a:t>
            </a:r>
            <a:r>
              <a:rPr lang="en-US" dirty="0"/>
              <a:t>and </a:t>
            </a:r>
            <a:r>
              <a:rPr lang="ro-RO" dirty="0" smtClean="0"/>
              <a:t>i</a:t>
            </a:r>
            <a:r>
              <a:rPr lang="en-US" dirty="0" err="1" smtClean="0"/>
              <a:t>ts</a:t>
            </a:r>
            <a:r>
              <a:rPr lang="en-US" dirty="0" smtClean="0"/>
              <a:t> </a:t>
            </a:r>
            <a:r>
              <a:rPr lang="ro-RO" dirty="0" smtClean="0"/>
              <a:t>d</a:t>
            </a:r>
            <a:r>
              <a:rPr lang="en-US" dirty="0" err="1" smtClean="0"/>
              <a:t>erivatives</a:t>
            </a:r>
            <a:r>
              <a:rPr lang="ro-RO" dirty="0"/>
              <a:t>, cationic </a:t>
            </a:r>
            <a:r>
              <a:rPr lang="ro-RO" dirty="0" err="1" smtClean="0"/>
              <a:t>starch</a:t>
            </a:r>
            <a:r>
              <a:rPr lang="ro-RO" dirty="0"/>
              <a:t>, </a:t>
            </a:r>
            <a:r>
              <a:rPr lang="ro-RO" dirty="0" err="1" smtClean="0"/>
              <a:t>dendric</a:t>
            </a:r>
            <a:r>
              <a:rPr lang="ro-RO" dirty="0" smtClean="0"/>
              <a:t> </a:t>
            </a:r>
            <a:r>
              <a:rPr lang="ro-RO" dirty="0" err="1" smtClean="0"/>
              <a:t>polymers</a:t>
            </a:r>
            <a:r>
              <a:rPr lang="ro-RO" dirty="0" smtClean="0"/>
              <a:t>.</a:t>
            </a:r>
            <a:endParaRPr lang="en-US" dirty="0"/>
          </a:p>
        </p:txBody>
      </p:sp>
    </p:spTree>
    <p:extLst>
      <p:ext uri="{BB962C8B-B14F-4D97-AF65-F5344CB8AC3E}">
        <p14:creationId xmlns:p14="http://schemas.microsoft.com/office/powerpoint/2010/main" val="2418183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21</a:t>
            </a:fld>
            <a:endParaRPr lang="de-DE" altLang="de-DE"/>
          </a:p>
        </p:txBody>
      </p:sp>
      <p:sp>
        <p:nvSpPr>
          <p:cNvPr id="6" name="Rectangle 5"/>
          <p:cNvSpPr/>
          <p:nvPr/>
        </p:nvSpPr>
        <p:spPr>
          <a:xfrm>
            <a:off x="1546829" y="987150"/>
            <a:ext cx="605034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en-US" sz="3300" dirty="0">
                <a:solidFill>
                  <a:srgbClr val="000000"/>
                </a:solidFill>
                <a:latin typeface="Calibri Light" panose="020F0302020204030204" pitchFamily="34" charset="0"/>
                <a:ea typeface="+mj-ea"/>
                <a:cs typeface="+mj-cs"/>
              </a:rPr>
              <a:t>Right First Time Dyeing</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467544" y="1661451"/>
            <a:ext cx="8424936" cy="2862322"/>
          </a:xfrm>
          <a:prstGeom prst="rect">
            <a:avLst/>
          </a:prstGeom>
        </p:spPr>
        <p:txBody>
          <a:bodyPr wrap="square">
            <a:spAutoFit/>
          </a:bodyPr>
          <a:lstStyle/>
          <a:p>
            <a:pPr marL="285750" indent="-285750">
              <a:buFont typeface="Arial" panose="020B0604020202020204" pitchFamily="34" charset="0"/>
              <a:buChar char="•"/>
            </a:pPr>
            <a:r>
              <a:rPr lang="en-US" smtClean="0"/>
              <a:t>Th</a:t>
            </a:r>
            <a:r>
              <a:rPr lang="en-GB" dirty="0" smtClean="0"/>
              <a:t>is</a:t>
            </a:r>
            <a:r>
              <a:rPr lang="en-US" dirty="0" smtClean="0"/>
              <a:t> </a:t>
            </a:r>
            <a:r>
              <a:rPr lang="en-US" dirty="0"/>
              <a:t>concept involves checking the shade of the dyed fabric as soon as the dyeing process is completed. </a:t>
            </a:r>
            <a:endParaRPr lang="ro-RO" dirty="0" smtClean="0"/>
          </a:p>
          <a:p>
            <a:pPr marL="285750" indent="-285750">
              <a:buFont typeface="Arial" panose="020B0604020202020204" pitchFamily="34" charset="0"/>
              <a:buChar char="•"/>
            </a:pPr>
            <a:r>
              <a:rPr lang="en-US" dirty="0"/>
              <a:t>In the traditional approach, the fabric is dyed, and after drying the </a:t>
            </a:r>
            <a:r>
              <a:rPr lang="en-US" dirty="0" smtClean="0"/>
              <a:t>obtained</a:t>
            </a:r>
            <a:r>
              <a:rPr lang="ro-RO" dirty="0" smtClean="0"/>
              <a:t> </a:t>
            </a:r>
            <a:r>
              <a:rPr lang="en-US" dirty="0" err="1" smtClean="0"/>
              <a:t>colo</a:t>
            </a:r>
            <a:r>
              <a:rPr lang="ro-RO" dirty="0" smtClean="0"/>
              <a:t>u</a:t>
            </a:r>
            <a:r>
              <a:rPr lang="en-US" dirty="0" smtClean="0"/>
              <a:t>r is </a:t>
            </a:r>
            <a:r>
              <a:rPr lang="en-US" dirty="0"/>
              <a:t>checked with that provided in the specification sheet. When mismatches occur, as is often the case, the </a:t>
            </a:r>
            <a:r>
              <a:rPr lang="ro-RO" dirty="0" smtClean="0"/>
              <a:t>dyeing</a:t>
            </a:r>
            <a:r>
              <a:rPr lang="en-US" dirty="0" smtClean="0"/>
              <a:t> </a:t>
            </a:r>
            <a:r>
              <a:rPr lang="en-US" dirty="0"/>
              <a:t>is repeated, which results in increased consumption of water, dye, </a:t>
            </a:r>
            <a:r>
              <a:rPr lang="ro-RO" dirty="0" smtClean="0"/>
              <a:t>dyeing auxiliaries</a:t>
            </a:r>
            <a:r>
              <a:rPr lang="en-US" dirty="0" smtClean="0"/>
              <a:t>, </a:t>
            </a:r>
            <a:r>
              <a:rPr lang="en-US" dirty="0"/>
              <a:t>and the </a:t>
            </a:r>
            <a:r>
              <a:rPr lang="ro-RO" dirty="0" smtClean="0"/>
              <a:t>generation</a:t>
            </a:r>
            <a:r>
              <a:rPr lang="en-US" dirty="0" smtClean="0"/>
              <a:t> </a:t>
            </a:r>
            <a:r>
              <a:rPr lang="en-US" dirty="0"/>
              <a:t>of increased amounts of wastewater. The Right First Time method allows </a:t>
            </a:r>
            <a:r>
              <a:rPr lang="en-US" dirty="0" smtClean="0"/>
              <a:t>t</a:t>
            </a:r>
            <a:r>
              <a:rPr lang="ro-RO" dirty="0" smtClean="0"/>
              <a:t>he elimination of</a:t>
            </a:r>
            <a:r>
              <a:rPr lang="en-US" dirty="0" smtClean="0"/>
              <a:t> </a:t>
            </a:r>
            <a:r>
              <a:rPr lang="en-US" dirty="0"/>
              <a:t>all these shortcomings by reaching the target shade at the first </a:t>
            </a:r>
            <a:r>
              <a:rPr lang="ro-RO" dirty="0" smtClean="0"/>
              <a:t>dyeing</a:t>
            </a:r>
            <a:r>
              <a:rPr lang="en-US" dirty="0" smtClean="0"/>
              <a:t>. </a:t>
            </a:r>
            <a:endParaRPr lang="en-US" dirty="0"/>
          </a:p>
        </p:txBody>
      </p:sp>
    </p:spTree>
    <p:extLst>
      <p:ext uri="{BB962C8B-B14F-4D97-AF65-F5344CB8AC3E}">
        <p14:creationId xmlns:p14="http://schemas.microsoft.com/office/powerpoint/2010/main" val="799737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22</a:t>
            </a:fld>
            <a:endParaRPr lang="de-DE" altLang="de-DE"/>
          </a:p>
        </p:txBody>
      </p:sp>
      <p:sp>
        <p:nvSpPr>
          <p:cNvPr id="6" name="Rectangle 5"/>
          <p:cNvSpPr/>
          <p:nvPr/>
        </p:nvSpPr>
        <p:spPr>
          <a:xfrm>
            <a:off x="431540" y="1024241"/>
            <a:ext cx="8352928"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en-US" sz="3300" dirty="0">
                <a:solidFill>
                  <a:srgbClr val="000000"/>
                </a:solidFill>
                <a:latin typeface="Calibri Light" panose="020F0302020204030204" pitchFamily="34" charset="0"/>
                <a:ea typeface="+mj-ea"/>
                <a:cs typeface="+mj-cs"/>
              </a:rPr>
              <a:t>One-bath Dyeing for Disperse/reactive Dyes on Polyester/Cellulose Blended Fabrics</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395536" y="2267876"/>
            <a:ext cx="8424936" cy="2031325"/>
          </a:xfrm>
          <a:prstGeom prst="rect">
            <a:avLst/>
          </a:prstGeom>
        </p:spPr>
        <p:txBody>
          <a:bodyPr wrap="square">
            <a:spAutoFit/>
          </a:bodyPr>
          <a:lstStyle/>
          <a:p>
            <a:pPr marL="285750" indent="-285750">
              <a:buFont typeface="Arial" panose="020B0604020202020204" pitchFamily="34" charset="0"/>
              <a:buChar char="•"/>
            </a:pPr>
            <a:r>
              <a:rPr lang="en-US" dirty="0" smtClean="0"/>
              <a:t>Shortens the </a:t>
            </a:r>
            <a:r>
              <a:rPr lang="en-US" dirty="0"/>
              <a:t>dyeing process, </a:t>
            </a:r>
            <a:r>
              <a:rPr lang="en-US" dirty="0" smtClean="0"/>
              <a:t>increases </a:t>
            </a:r>
            <a:r>
              <a:rPr lang="en-US" dirty="0"/>
              <a:t>yield and </a:t>
            </a:r>
            <a:r>
              <a:rPr lang="en-US" dirty="0" smtClean="0"/>
              <a:t>reduces </a:t>
            </a:r>
            <a:r>
              <a:rPr lang="en-US" dirty="0"/>
              <a:t>consumption of water </a:t>
            </a:r>
            <a:r>
              <a:rPr lang="en-US" dirty="0" smtClean="0"/>
              <a:t>and alkaline.</a:t>
            </a:r>
          </a:p>
          <a:p>
            <a:pPr marL="285750" indent="-285750">
              <a:buFont typeface="Arial" panose="020B0604020202020204" pitchFamily="34" charset="0"/>
              <a:buChar char="•"/>
            </a:pPr>
            <a:r>
              <a:rPr lang="en-US" dirty="0" smtClean="0"/>
              <a:t>Alkaline is added </a:t>
            </a:r>
            <a:r>
              <a:rPr lang="en-US" dirty="0"/>
              <a:t>when </a:t>
            </a:r>
            <a:r>
              <a:rPr lang="en-US" dirty="0" smtClean="0"/>
              <a:t>polyester/cotton </a:t>
            </a:r>
            <a:r>
              <a:rPr lang="en-US" dirty="0"/>
              <a:t>blended </a:t>
            </a:r>
            <a:r>
              <a:rPr lang="en-US" dirty="0" smtClean="0"/>
              <a:t>fabrics are </a:t>
            </a:r>
            <a:r>
              <a:rPr lang="en-US" dirty="0"/>
              <a:t>dyed by reactive </a:t>
            </a:r>
            <a:r>
              <a:rPr lang="en-US" dirty="0" smtClean="0"/>
              <a:t>dyes, and </a:t>
            </a:r>
            <a:r>
              <a:rPr lang="en-US" dirty="0"/>
              <a:t>then </a:t>
            </a:r>
            <a:r>
              <a:rPr lang="en-US" dirty="0" smtClean="0"/>
              <a:t>acetic </a:t>
            </a:r>
            <a:r>
              <a:rPr lang="en-US" dirty="0"/>
              <a:t>acid </a:t>
            </a:r>
            <a:r>
              <a:rPr lang="en-US" dirty="0" smtClean="0"/>
              <a:t>is added when </a:t>
            </a:r>
            <a:r>
              <a:rPr lang="ro-RO" dirty="0" smtClean="0"/>
              <a:t>polyester is </a:t>
            </a:r>
            <a:r>
              <a:rPr lang="en-US" dirty="0" smtClean="0"/>
              <a:t>dyed </a:t>
            </a:r>
            <a:r>
              <a:rPr lang="ro-RO" dirty="0" smtClean="0"/>
              <a:t>with</a:t>
            </a:r>
            <a:r>
              <a:rPr lang="en-US" dirty="0" smtClean="0"/>
              <a:t> </a:t>
            </a:r>
            <a:r>
              <a:rPr lang="en-US" dirty="0"/>
              <a:t>disperse dyes. </a:t>
            </a:r>
            <a:endParaRPr lang="en-US" dirty="0" smtClean="0"/>
          </a:p>
          <a:p>
            <a:pPr marL="285750" indent="-285750">
              <a:buFont typeface="Arial" panose="020B0604020202020204" pitchFamily="34" charset="0"/>
              <a:buChar char="•"/>
            </a:pPr>
            <a:r>
              <a:rPr lang="en-US" dirty="0" smtClean="0"/>
              <a:t>Acetic </a:t>
            </a:r>
            <a:r>
              <a:rPr lang="en-US" dirty="0"/>
              <a:t>acid and alkali neutralize, and sodium acetate and acetic acid form a buffer system</a:t>
            </a:r>
            <a:r>
              <a:rPr lang="en-US" dirty="0" smtClean="0"/>
              <a:t>, which improves </a:t>
            </a:r>
            <a:r>
              <a:rPr lang="en-US" dirty="0"/>
              <a:t>dyeing reproducibility.</a:t>
            </a:r>
          </a:p>
        </p:txBody>
      </p:sp>
    </p:spTree>
    <p:extLst>
      <p:ext uri="{BB962C8B-B14F-4D97-AF65-F5344CB8AC3E}">
        <p14:creationId xmlns:p14="http://schemas.microsoft.com/office/powerpoint/2010/main" val="3031189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23</a:t>
            </a:fld>
            <a:endParaRPr lang="de-DE" altLang="de-DE"/>
          </a:p>
        </p:txBody>
      </p:sp>
      <p:sp>
        <p:nvSpPr>
          <p:cNvPr id="6" name="Rectangle 5"/>
          <p:cNvSpPr/>
          <p:nvPr/>
        </p:nvSpPr>
        <p:spPr>
          <a:xfrm>
            <a:off x="431540" y="1024241"/>
            <a:ext cx="8352928" cy="611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en-US" sz="3300" dirty="0">
                <a:solidFill>
                  <a:srgbClr val="000000"/>
                </a:solidFill>
                <a:latin typeface="Calibri Light" panose="020F0302020204030204" pitchFamily="34" charset="0"/>
                <a:ea typeface="+mj-ea"/>
                <a:cs typeface="+mj-cs"/>
              </a:rPr>
              <a:t>Enzyme-Assisted Dyeing</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400935" y="1995686"/>
            <a:ext cx="8424936" cy="2169825"/>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a:t>Use during pre-dyeing treatments of cotton and wool materials with enzymes such as α-amylases, </a:t>
            </a:r>
            <a:r>
              <a:rPr lang="en-US" dirty="0" err="1"/>
              <a:t>amyloglycosidases</a:t>
            </a:r>
            <a:r>
              <a:rPr lang="en-US" dirty="0"/>
              <a:t> and trypsin leads to improved shrinkage resistance and improved dye absorption, which ultimately reduces the amount of dye in wastewater from </a:t>
            </a:r>
            <a:r>
              <a:rPr lang="ro-RO" dirty="0" err="1" smtClean="0"/>
              <a:t>dyeing</a:t>
            </a:r>
            <a:r>
              <a:rPr lang="en-US" dirty="0" smtClean="0"/>
              <a:t>.</a:t>
            </a:r>
            <a:endParaRPr lang="en-US" dirty="0"/>
          </a:p>
        </p:txBody>
      </p:sp>
    </p:spTree>
    <p:extLst>
      <p:ext uri="{BB962C8B-B14F-4D97-AF65-F5344CB8AC3E}">
        <p14:creationId xmlns:p14="http://schemas.microsoft.com/office/powerpoint/2010/main" val="2911177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24</a:t>
            </a:fld>
            <a:endParaRPr lang="de-DE" altLang="de-DE"/>
          </a:p>
        </p:txBody>
      </p:sp>
      <p:sp>
        <p:nvSpPr>
          <p:cNvPr id="6" name="Rectangle 5"/>
          <p:cNvSpPr/>
          <p:nvPr/>
        </p:nvSpPr>
        <p:spPr>
          <a:xfrm>
            <a:off x="1619672" y="1263974"/>
            <a:ext cx="6050342" cy="586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2800" dirty="0">
                <a:solidFill>
                  <a:srgbClr val="000000"/>
                </a:solidFill>
                <a:latin typeface="Calibri Light" panose="020F0302020204030204" pitchFamily="34" charset="0"/>
                <a:ea typeface="+mj-ea"/>
                <a:cs typeface="+mj-cs"/>
              </a:rPr>
              <a:t>Ultrasonic </a:t>
            </a:r>
            <a:r>
              <a:rPr lang="ro-RO" sz="2800" dirty="0" err="1">
                <a:solidFill>
                  <a:srgbClr val="000000"/>
                </a:solidFill>
                <a:latin typeface="Calibri Light" panose="020F0302020204030204" pitchFamily="34" charset="0"/>
                <a:ea typeface="+mj-ea"/>
                <a:cs typeface="+mj-cs"/>
              </a:rPr>
              <a:t>Wave</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Dyeing</a:t>
            </a:r>
            <a:r>
              <a:rPr lang="ro-RO" sz="2800" dirty="0">
                <a:solidFill>
                  <a:srgbClr val="000000"/>
                </a:solidFill>
                <a:latin typeface="Calibri Light" panose="020F0302020204030204" pitchFamily="34" charset="0"/>
                <a:ea typeface="+mj-ea"/>
                <a:cs typeface="+mj-cs"/>
              </a:rPr>
              <a:t> </a:t>
            </a:r>
            <a:r>
              <a:rPr lang="ro-RO" sz="2800" dirty="0" smtClean="0">
                <a:solidFill>
                  <a:srgbClr val="000000"/>
                </a:solidFill>
                <a:latin typeface="Calibri Light" panose="020F0302020204030204" pitchFamily="34" charset="0"/>
                <a:ea typeface="+mj-ea"/>
                <a:cs typeface="+mj-cs"/>
              </a:rPr>
              <a:t>Technology</a:t>
            </a:r>
            <a:endParaRPr lang="ro-RO" sz="2800" dirty="0">
              <a:solidFill>
                <a:srgbClr val="000000"/>
              </a:solidFill>
              <a:latin typeface="Calibri Light" panose="020F0302020204030204" pitchFamily="34" charset="0"/>
              <a:ea typeface="+mj-ea"/>
              <a:cs typeface="+mj-cs"/>
            </a:endParaRPr>
          </a:p>
        </p:txBody>
      </p:sp>
      <p:pic>
        <p:nvPicPr>
          <p:cNvPr id="7" name="Picture 6"/>
          <p:cNvPicPr>
            <a:picLocks noChangeAspect="1"/>
          </p:cNvPicPr>
          <p:nvPr/>
        </p:nvPicPr>
        <p:blipFill>
          <a:blip r:embed="rId3"/>
          <a:stretch>
            <a:fillRect/>
          </a:stretch>
        </p:blipFill>
        <p:spPr>
          <a:xfrm>
            <a:off x="2508579" y="1831694"/>
            <a:ext cx="4272528" cy="2941919"/>
          </a:xfrm>
          <a:prstGeom prst="rect">
            <a:avLst/>
          </a:prstGeom>
        </p:spPr>
      </p:pic>
      <p:sp>
        <p:nvSpPr>
          <p:cNvPr id="8" name="Rectangle 7"/>
          <p:cNvSpPr/>
          <p:nvPr/>
        </p:nvSpPr>
        <p:spPr>
          <a:xfrm>
            <a:off x="467544" y="299563"/>
            <a:ext cx="7704856"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en-US" sz="3300" dirty="0">
                <a:solidFill>
                  <a:srgbClr val="000000"/>
                </a:solidFill>
                <a:latin typeface="Calibri Light" panose="020F0302020204030204" pitchFamily="34" charset="0"/>
                <a:ea typeface="+mj-ea"/>
                <a:cs typeface="+mj-cs"/>
              </a:rPr>
              <a:t>REVOLUTIONARY NEW DYEING AND PRINTING TECHNOLOGIES </a:t>
            </a:r>
            <a:endParaRPr lang="ro-RO" sz="3300" dirty="0">
              <a:solidFill>
                <a:srgbClr val="000000"/>
              </a:solidFill>
              <a:latin typeface="Calibri Light" panose="020F0302020204030204" pitchFamily="34" charset="0"/>
              <a:ea typeface="+mj-ea"/>
              <a:cs typeface="+mj-cs"/>
            </a:endParaRPr>
          </a:p>
        </p:txBody>
      </p:sp>
      <p:sp>
        <p:nvSpPr>
          <p:cNvPr id="9" name="Textfeld 20">
            <a:extLst>
              <a:ext uri="{FF2B5EF4-FFF2-40B4-BE49-F238E27FC236}">
                <a16:creationId xmlns="" xmlns:a16="http://schemas.microsoft.com/office/drawing/2014/main" id="{48731F63-FEE9-4B18-AF8E-BEAEF08A457C}"/>
              </a:ext>
            </a:extLst>
          </p:cNvPr>
          <p:cNvSpPr txBox="1">
            <a:spLocks noChangeArrowheads="1"/>
          </p:cNvSpPr>
          <p:nvPr/>
        </p:nvSpPr>
        <p:spPr bwMode="auto">
          <a:xfrm rot="-5400000">
            <a:off x="6077254" y="2574757"/>
            <a:ext cx="37901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dirty="0"/>
              <a:t>CC0 </a:t>
            </a:r>
            <a:r>
              <a:rPr lang="ro-RO" altLang="de-DE" sz="1000" dirty="0" smtClean="0"/>
              <a:t>Bertea</a:t>
            </a:r>
            <a:r>
              <a:rPr lang="de-DE" altLang="de-DE" sz="1000" dirty="0" smtClean="0"/>
              <a:t>, </a:t>
            </a:r>
            <a:r>
              <a:rPr lang="de-DE" altLang="de-DE" sz="1000" dirty="0"/>
              <a:t>adapted </a:t>
            </a:r>
            <a:r>
              <a:rPr lang="de-DE" altLang="de-DE" sz="1000" dirty="0" smtClean="0"/>
              <a:t>from</a:t>
            </a:r>
            <a:r>
              <a:rPr lang="ro-RO" altLang="de-DE" sz="1000" dirty="0" smtClean="0"/>
              <a:t> Jung et al. </a:t>
            </a:r>
            <a:r>
              <a:rPr lang="ro-RO" altLang="de-DE" sz="1000" dirty="0"/>
              <a:t>(</a:t>
            </a:r>
            <a:r>
              <a:rPr lang="ro-RO" altLang="de-DE" sz="1000" dirty="0" smtClean="0"/>
              <a:t>2011)</a:t>
            </a:r>
            <a:endParaRPr lang="de-DE" altLang="de-DE" sz="1000" dirty="0"/>
          </a:p>
        </p:txBody>
      </p:sp>
    </p:spTree>
    <p:extLst>
      <p:ext uri="{BB962C8B-B14F-4D97-AF65-F5344CB8AC3E}">
        <p14:creationId xmlns:p14="http://schemas.microsoft.com/office/powerpoint/2010/main" val="2016538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25</a:t>
            </a:fld>
            <a:endParaRPr lang="de-DE" altLang="de-DE"/>
          </a:p>
        </p:txBody>
      </p:sp>
      <p:sp>
        <p:nvSpPr>
          <p:cNvPr id="6" name="Rectangle 5"/>
          <p:cNvSpPr/>
          <p:nvPr/>
        </p:nvSpPr>
        <p:spPr>
          <a:xfrm>
            <a:off x="1546829" y="2022084"/>
            <a:ext cx="6050342" cy="193899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sz="1600" dirty="0" smtClean="0"/>
              <a:t>higher </a:t>
            </a:r>
            <a:r>
              <a:rPr lang="en-US" sz="1600" dirty="0"/>
              <a:t>color yield than the conventional </a:t>
            </a:r>
            <a:r>
              <a:rPr lang="en-US" sz="1600" dirty="0" smtClean="0"/>
              <a:t>dyeing</a:t>
            </a:r>
            <a:endParaRPr lang="ro-RO" sz="1600" dirty="0" smtClean="0"/>
          </a:p>
          <a:p>
            <a:pPr marL="285750" indent="-285750" algn="just">
              <a:lnSpc>
                <a:spcPct val="150000"/>
              </a:lnSpc>
              <a:buFont typeface="Arial" panose="020B0604020202020204" pitchFamily="34" charset="0"/>
              <a:buChar char="•"/>
            </a:pPr>
            <a:r>
              <a:rPr lang="ro-RO" sz="1600" dirty="0" err="1" smtClean="0"/>
              <a:t>high</a:t>
            </a:r>
            <a:r>
              <a:rPr lang="ro-RO" sz="1600" dirty="0" smtClean="0"/>
              <a:t> </a:t>
            </a:r>
            <a:r>
              <a:rPr lang="ro-RO" sz="1600" dirty="0"/>
              <a:t>color </a:t>
            </a:r>
            <a:r>
              <a:rPr lang="ro-RO" sz="1600" dirty="0" err="1" smtClean="0"/>
              <a:t>fastness</a:t>
            </a:r>
            <a:endParaRPr lang="ro-RO" sz="1600" dirty="0" smtClean="0"/>
          </a:p>
          <a:p>
            <a:pPr marL="285750" indent="-285750" algn="just">
              <a:lnSpc>
                <a:spcPct val="150000"/>
              </a:lnSpc>
              <a:buFont typeface="Arial" panose="020B0604020202020204" pitchFamily="34" charset="0"/>
              <a:buChar char="•"/>
            </a:pPr>
            <a:r>
              <a:rPr lang="en-US" sz="1600" dirty="0"/>
              <a:t>environmental improvements by reduced consumption of auxiliary </a:t>
            </a:r>
            <a:r>
              <a:rPr lang="en-US" sz="1600" dirty="0" smtClean="0"/>
              <a:t>chemicals</a:t>
            </a:r>
          </a:p>
          <a:p>
            <a:pPr marL="285750" indent="-285750" algn="just">
              <a:lnSpc>
                <a:spcPct val="150000"/>
              </a:lnSpc>
              <a:buFont typeface="Arial" panose="020B0604020202020204" pitchFamily="34" charset="0"/>
              <a:buChar char="•"/>
            </a:pPr>
            <a:r>
              <a:rPr lang="ro-RO" sz="1600" dirty="0" smtClean="0"/>
              <a:t>unaffected </a:t>
            </a:r>
            <a:r>
              <a:rPr lang="ro-RO" sz="1600" dirty="0"/>
              <a:t>surface morphology</a:t>
            </a:r>
            <a:endParaRPr lang="ro-RO" sz="1600" dirty="0" smtClean="0"/>
          </a:p>
        </p:txBody>
      </p:sp>
      <p:sp>
        <p:nvSpPr>
          <p:cNvPr id="2" name="Rectangle 1"/>
          <p:cNvSpPr/>
          <p:nvPr/>
        </p:nvSpPr>
        <p:spPr>
          <a:xfrm>
            <a:off x="1546829" y="987574"/>
            <a:ext cx="5976664"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2800" dirty="0">
                <a:solidFill>
                  <a:srgbClr val="000000"/>
                </a:solidFill>
                <a:latin typeface="Calibri Light" panose="020F0302020204030204" pitchFamily="34" charset="0"/>
                <a:ea typeface="+mj-ea"/>
                <a:cs typeface="+mj-cs"/>
              </a:rPr>
              <a:t>Ultrasonic </a:t>
            </a:r>
            <a:r>
              <a:rPr lang="ro-RO" sz="2800" dirty="0" err="1">
                <a:solidFill>
                  <a:srgbClr val="000000"/>
                </a:solidFill>
                <a:latin typeface="Calibri Light" panose="020F0302020204030204" pitchFamily="34" charset="0"/>
                <a:ea typeface="+mj-ea"/>
                <a:cs typeface="+mj-cs"/>
              </a:rPr>
              <a:t>Wave</a:t>
            </a:r>
            <a:r>
              <a:rPr lang="ro-RO" sz="2800" dirty="0">
                <a:solidFill>
                  <a:srgbClr val="000000"/>
                </a:solidFill>
                <a:latin typeface="Calibri Light" panose="020F0302020204030204" pitchFamily="34" charset="0"/>
                <a:ea typeface="+mj-ea"/>
                <a:cs typeface="+mj-cs"/>
              </a:rPr>
              <a:t> </a:t>
            </a:r>
            <a:r>
              <a:rPr lang="ro-RO" sz="2800" dirty="0" err="1">
                <a:solidFill>
                  <a:srgbClr val="000000"/>
                </a:solidFill>
                <a:latin typeface="Calibri Light" panose="020F0302020204030204" pitchFamily="34" charset="0"/>
                <a:ea typeface="+mj-ea"/>
                <a:cs typeface="+mj-cs"/>
              </a:rPr>
              <a:t>Dyeing</a:t>
            </a:r>
            <a:r>
              <a:rPr lang="ro-RO" sz="2800" dirty="0">
                <a:solidFill>
                  <a:srgbClr val="000000"/>
                </a:solidFill>
                <a:latin typeface="Calibri Light" panose="020F0302020204030204" pitchFamily="34" charset="0"/>
                <a:ea typeface="+mj-ea"/>
                <a:cs typeface="+mj-cs"/>
              </a:rPr>
              <a:t> Technology</a:t>
            </a:r>
          </a:p>
        </p:txBody>
      </p:sp>
    </p:spTree>
    <p:extLst>
      <p:ext uri="{BB962C8B-B14F-4D97-AF65-F5344CB8AC3E}">
        <p14:creationId xmlns:p14="http://schemas.microsoft.com/office/powerpoint/2010/main" val="1519962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26</a:t>
            </a:fld>
            <a:endParaRPr lang="de-DE" altLang="de-DE"/>
          </a:p>
        </p:txBody>
      </p:sp>
      <p:sp>
        <p:nvSpPr>
          <p:cNvPr id="8" name="Rectangle 7"/>
          <p:cNvSpPr/>
          <p:nvPr/>
        </p:nvSpPr>
        <p:spPr>
          <a:xfrm>
            <a:off x="1043608" y="629217"/>
            <a:ext cx="6696744"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en-US" sz="3300" dirty="0">
                <a:solidFill>
                  <a:srgbClr val="000000"/>
                </a:solidFill>
                <a:latin typeface="Calibri Light" panose="020F0302020204030204" pitchFamily="34" charset="0"/>
                <a:ea typeface="+mj-ea"/>
                <a:cs typeface="+mj-cs"/>
              </a:rPr>
              <a:t>Non-aqueous Dyeing of Reactive Dyes</a:t>
            </a:r>
            <a:endParaRPr lang="ro-RO" sz="3300" dirty="0">
              <a:solidFill>
                <a:srgbClr val="000000"/>
              </a:solidFill>
              <a:latin typeface="Calibri Light" panose="020F0302020204030204" pitchFamily="34" charset="0"/>
              <a:ea typeface="+mj-ea"/>
              <a:cs typeface="+mj-cs"/>
            </a:endParaRPr>
          </a:p>
        </p:txBody>
      </p:sp>
      <p:sp>
        <p:nvSpPr>
          <p:cNvPr id="9" name="Rectangle 8"/>
          <p:cNvSpPr/>
          <p:nvPr/>
        </p:nvSpPr>
        <p:spPr>
          <a:xfrm>
            <a:off x="539552" y="1635646"/>
            <a:ext cx="8208912" cy="3000821"/>
          </a:xfrm>
          <a:prstGeom prst="rect">
            <a:avLst/>
          </a:prstGeom>
        </p:spPr>
        <p:txBody>
          <a:bodyPr wrap="square">
            <a:spAutoFit/>
          </a:bodyPr>
          <a:lstStyle/>
          <a:p>
            <a:pPr marL="285750" indent="-285750">
              <a:lnSpc>
                <a:spcPct val="150000"/>
              </a:lnSpc>
              <a:buFont typeface="Arial" panose="020B0604020202020204" pitchFamily="34" charset="0"/>
              <a:buChar char="•"/>
            </a:pPr>
            <a:r>
              <a:rPr lang="en-US" dirty="0" smtClean="0"/>
              <a:t>Cotton dyeing with reactive dyes </a:t>
            </a:r>
            <a:r>
              <a:rPr lang="ro-RO" dirty="0" smtClean="0"/>
              <a:t>can be</a:t>
            </a:r>
            <a:r>
              <a:rPr lang="en-US" dirty="0" smtClean="0"/>
              <a:t> performed using </a:t>
            </a:r>
            <a:r>
              <a:rPr lang="ro-RO" dirty="0" smtClean="0"/>
              <a:t>various</a:t>
            </a:r>
            <a:r>
              <a:rPr lang="en-US" dirty="0" smtClean="0"/>
              <a:t> solvent</a:t>
            </a:r>
            <a:r>
              <a:rPr lang="ro-RO" dirty="0" smtClean="0"/>
              <a:t>s</a:t>
            </a:r>
            <a:r>
              <a:rPr lang="en-US" dirty="0" smtClean="0"/>
              <a:t> and </a:t>
            </a:r>
            <a:r>
              <a:rPr lang="en-US" dirty="0"/>
              <a:t>appropriate surfactants </a:t>
            </a:r>
            <a:r>
              <a:rPr lang="en-US" dirty="0" smtClean="0"/>
              <a:t>to </a:t>
            </a:r>
            <a:r>
              <a:rPr lang="en-US" dirty="0"/>
              <a:t>ensure the dyes </a:t>
            </a:r>
            <a:r>
              <a:rPr lang="ro-RO" dirty="0" smtClean="0"/>
              <a:t>are </a:t>
            </a:r>
            <a:r>
              <a:rPr lang="en-US" dirty="0" smtClean="0"/>
              <a:t>dispersed stably.</a:t>
            </a:r>
          </a:p>
          <a:p>
            <a:pPr marL="285750" indent="-285750">
              <a:lnSpc>
                <a:spcPct val="150000"/>
              </a:lnSpc>
              <a:buFont typeface="Arial" panose="020B0604020202020204" pitchFamily="34" charset="0"/>
              <a:buChar char="•"/>
            </a:pPr>
            <a:r>
              <a:rPr lang="en-US" dirty="0" smtClean="0"/>
              <a:t>The </a:t>
            </a:r>
            <a:r>
              <a:rPr lang="en-US" dirty="0"/>
              <a:t>dye up-take </a:t>
            </a:r>
            <a:r>
              <a:rPr lang="en-US" dirty="0" smtClean="0"/>
              <a:t>reaches </a:t>
            </a:r>
            <a:r>
              <a:rPr lang="en-US" dirty="0"/>
              <a:t>nearly 100% without any salt </a:t>
            </a:r>
            <a:r>
              <a:rPr lang="en-US" dirty="0" smtClean="0"/>
              <a:t>as accelerating </a:t>
            </a:r>
            <a:r>
              <a:rPr lang="en-US" dirty="0"/>
              <a:t>agent. </a:t>
            </a:r>
            <a:endParaRPr lang="en-US" dirty="0" smtClean="0"/>
          </a:p>
          <a:p>
            <a:pPr marL="285750" indent="-285750">
              <a:lnSpc>
                <a:spcPct val="150000"/>
              </a:lnSpc>
              <a:buFont typeface="Arial" panose="020B0604020202020204" pitchFamily="34" charset="0"/>
              <a:buChar char="•"/>
            </a:pPr>
            <a:r>
              <a:rPr lang="en-US" dirty="0" smtClean="0"/>
              <a:t>Since </a:t>
            </a:r>
            <a:r>
              <a:rPr lang="en-US" dirty="0"/>
              <a:t>just a little water </a:t>
            </a:r>
            <a:r>
              <a:rPr lang="en-US" dirty="0" smtClean="0"/>
              <a:t>is </a:t>
            </a:r>
            <a:r>
              <a:rPr lang="en-US" dirty="0"/>
              <a:t>used in the process, hydrolysis of reactive dyes </a:t>
            </a:r>
            <a:r>
              <a:rPr lang="en-US" dirty="0" smtClean="0"/>
              <a:t>is restrained and the </a:t>
            </a:r>
            <a:r>
              <a:rPr lang="en-US" dirty="0"/>
              <a:t>fixing rate </a:t>
            </a:r>
            <a:r>
              <a:rPr lang="en-US" dirty="0" smtClean="0"/>
              <a:t>is increased.</a:t>
            </a:r>
            <a:endParaRPr lang="en-US" dirty="0"/>
          </a:p>
        </p:txBody>
      </p:sp>
    </p:spTree>
    <p:extLst>
      <p:ext uri="{BB962C8B-B14F-4D97-AF65-F5344CB8AC3E}">
        <p14:creationId xmlns:p14="http://schemas.microsoft.com/office/powerpoint/2010/main" val="2610051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27</a:t>
            </a:fld>
            <a:endParaRPr lang="de-DE" altLang="de-DE"/>
          </a:p>
        </p:txBody>
      </p:sp>
      <p:sp>
        <p:nvSpPr>
          <p:cNvPr id="6" name="Rectangle 5"/>
          <p:cNvSpPr/>
          <p:nvPr/>
        </p:nvSpPr>
        <p:spPr>
          <a:xfrm>
            <a:off x="1547664" y="1385594"/>
            <a:ext cx="605034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a:solidFill>
                  <a:srgbClr val="000000"/>
                </a:solidFill>
                <a:latin typeface="Calibri Light" panose="020F0302020204030204" pitchFamily="34" charset="0"/>
                <a:ea typeface="+mj-ea"/>
                <a:cs typeface="+mj-cs"/>
              </a:rPr>
              <a:t>Eco-</a:t>
            </a:r>
            <a:r>
              <a:rPr lang="ro-RO" sz="3300" dirty="0" err="1">
                <a:solidFill>
                  <a:srgbClr val="000000"/>
                </a:solidFill>
                <a:latin typeface="Calibri Light" panose="020F0302020204030204" pitchFamily="34" charset="0"/>
                <a:ea typeface="+mj-ea"/>
                <a:cs typeface="+mj-cs"/>
              </a:rPr>
              <a:t>friendly</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sulphur</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dyeing</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539552" y="2067694"/>
            <a:ext cx="8424936" cy="2031325"/>
          </a:xfrm>
          <a:prstGeom prst="rect">
            <a:avLst/>
          </a:prstGeom>
        </p:spPr>
        <p:txBody>
          <a:bodyPr wrap="square">
            <a:spAutoFit/>
          </a:bodyPr>
          <a:lstStyle/>
          <a:p>
            <a:r>
              <a:rPr lang="en-US" dirty="0" smtClean="0"/>
              <a:t>To avoid sodium </a:t>
            </a:r>
            <a:r>
              <a:rPr lang="en-US" dirty="0" err="1" smtClean="0"/>
              <a:t>sulphide</a:t>
            </a:r>
            <a:r>
              <a:rPr lang="en-US" dirty="0" smtClean="0"/>
              <a:t> (</a:t>
            </a:r>
            <a:r>
              <a:rPr lang="en-US" dirty="0" err="1" smtClean="0"/>
              <a:t>Na</a:t>
            </a:r>
            <a:r>
              <a:rPr lang="en-US" baseline="-25000" dirty="0" err="1" smtClean="0"/>
              <a:t>2</a:t>
            </a:r>
            <a:r>
              <a:rPr lang="en-US" dirty="0" err="1" smtClean="0"/>
              <a:t>S</a:t>
            </a:r>
            <a:r>
              <a:rPr lang="en-US" dirty="0" smtClean="0"/>
              <a:t>) use in </a:t>
            </a:r>
            <a:r>
              <a:rPr lang="en-US" dirty="0" err="1" smtClean="0"/>
              <a:t>sulphur</a:t>
            </a:r>
            <a:r>
              <a:rPr lang="en-US" dirty="0" smtClean="0"/>
              <a:t> dyeing, which is toxic,  pollutes water, destroys marine life and has high COD, substitutes such as glucose, </a:t>
            </a:r>
            <a:r>
              <a:rPr lang="en-US" dirty="0" err="1" smtClean="0"/>
              <a:t>mercaptoethanol</a:t>
            </a:r>
            <a:r>
              <a:rPr lang="en-US" dirty="0" smtClean="0"/>
              <a:t> or </a:t>
            </a:r>
            <a:r>
              <a:rPr lang="en-US" dirty="0" err="1" smtClean="0"/>
              <a:t>thiourea</a:t>
            </a:r>
            <a:r>
              <a:rPr lang="en-US" dirty="0" smtClean="0"/>
              <a:t> dioxide may be used.</a:t>
            </a:r>
            <a:endParaRPr lang="ro-RO" dirty="0" smtClean="0"/>
          </a:p>
          <a:p>
            <a:endParaRPr lang="en-US" dirty="0" smtClean="0"/>
          </a:p>
          <a:p>
            <a:r>
              <a:rPr lang="en-US" dirty="0"/>
              <a:t>Dichromate, which is used in the oxidation phase of </a:t>
            </a:r>
            <a:r>
              <a:rPr lang="en-US" dirty="0" err="1"/>
              <a:t>sulphur</a:t>
            </a:r>
            <a:r>
              <a:rPr lang="en-US" dirty="0"/>
              <a:t> dyes and has environmental issues, can be substituted by sodium or potassium iodate or hydrogen peroxide.</a:t>
            </a:r>
          </a:p>
        </p:txBody>
      </p:sp>
    </p:spTree>
    <p:extLst>
      <p:ext uri="{BB962C8B-B14F-4D97-AF65-F5344CB8AC3E}">
        <p14:creationId xmlns:p14="http://schemas.microsoft.com/office/powerpoint/2010/main" val="1106049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28</a:t>
            </a:fld>
            <a:endParaRPr lang="de-DE" altLang="de-DE" dirty="0"/>
          </a:p>
        </p:txBody>
      </p:sp>
      <p:sp>
        <p:nvSpPr>
          <p:cNvPr id="6" name="Rectangle 5"/>
          <p:cNvSpPr/>
          <p:nvPr/>
        </p:nvSpPr>
        <p:spPr>
          <a:xfrm>
            <a:off x="476959" y="1361069"/>
            <a:ext cx="4887129" cy="2354491"/>
          </a:xfrm>
          <a:prstGeom prst="rect">
            <a:avLst/>
          </a:prstGeom>
        </p:spPr>
        <p:txBody>
          <a:bodyPr wrap="square">
            <a:spAutoFit/>
          </a:bodyPr>
          <a:lstStyle/>
          <a:p>
            <a:pPr marL="285750" indent="-285750">
              <a:lnSpc>
                <a:spcPct val="150000"/>
              </a:lnSpc>
              <a:buFont typeface="Arial" panose="020B0604020202020204" pitchFamily="34" charset="0"/>
              <a:buChar char="•"/>
            </a:pPr>
            <a:r>
              <a:rPr lang="ro-RO" sz="1400" b="1" dirty="0" err="1" smtClean="0"/>
              <a:t>Uses</a:t>
            </a:r>
            <a:r>
              <a:rPr lang="ro-RO" sz="1400" b="1" dirty="0" smtClean="0"/>
              <a:t> </a:t>
            </a:r>
            <a:r>
              <a:rPr lang="ro-RO" sz="1400" b="1" dirty="0" err="1"/>
              <a:t>supercritical</a:t>
            </a:r>
            <a:r>
              <a:rPr lang="ro-RO" sz="1400" b="1" dirty="0"/>
              <a:t> CO</a:t>
            </a:r>
            <a:r>
              <a:rPr lang="ro-RO" sz="1400" b="1" baseline="-25000" dirty="0"/>
              <a:t>2</a:t>
            </a:r>
            <a:r>
              <a:rPr lang="ro-RO" sz="1400" b="1" dirty="0"/>
              <a:t> as fluid (</a:t>
            </a:r>
            <a:r>
              <a:rPr lang="ro-RO" sz="1400" b="1" dirty="0" err="1"/>
              <a:t>with</a:t>
            </a:r>
            <a:r>
              <a:rPr lang="ro-RO" sz="1400" b="1" dirty="0"/>
              <a:t> </a:t>
            </a:r>
            <a:r>
              <a:rPr lang="en-US" sz="1400" b="1" dirty="0"/>
              <a:t>properties between a liquid state and</a:t>
            </a:r>
            <a:r>
              <a:rPr lang="ro-RO" sz="1400" b="1" dirty="0"/>
              <a:t> </a:t>
            </a:r>
            <a:r>
              <a:rPr lang="en-US" sz="1400" b="1" dirty="0"/>
              <a:t>gas state while subjected to temperature and pressure higher than its critical</a:t>
            </a:r>
            <a:r>
              <a:rPr lang="ro-RO" sz="1400" b="1" dirty="0"/>
              <a:t> </a:t>
            </a:r>
            <a:r>
              <a:rPr lang="en-US" sz="1400" b="1" dirty="0"/>
              <a:t>point</a:t>
            </a:r>
            <a:r>
              <a:rPr lang="ro-RO" sz="1400" b="1" dirty="0"/>
              <a:t>). The</a:t>
            </a:r>
            <a:endParaRPr lang="en-US" sz="1400" b="1" dirty="0"/>
          </a:p>
          <a:p>
            <a:pPr marL="176213">
              <a:lnSpc>
                <a:spcPct val="150000"/>
              </a:lnSpc>
            </a:pPr>
            <a:r>
              <a:rPr lang="ro-RO" sz="1400" b="1" dirty="0"/>
              <a:t> </a:t>
            </a:r>
            <a:r>
              <a:rPr lang="ro-RO" sz="1400" b="1" dirty="0" smtClean="0"/>
              <a:t>h</a:t>
            </a:r>
            <a:r>
              <a:rPr lang="en-US" sz="1400" b="1" dirty="0" err="1"/>
              <a:t>igh</a:t>
            </a:r>
            <a:r>
              <a:rPr lang="ro-RO" sz="1400" b="1" dirty="0"/>
              <a:t> </a:t>
            </a:r>
            <a:r>
              <a:rPr lang="en-US" sz="1400" b="1" dirty="0"/>
              <a:t>density </a:t>
            </a:r>
            <a:r>
              <a:rPr lang="ro-RO" sz="1400" b="1" dirty="0"/>
              <a:t>of </a:t>
            </a:r>
            <a:r>
              <a:rPr lang="ro-RO" sz="1400" b="1" dirty="0" err="1"/>
              <a:t>supercritical</a:t>
            </a:r>
            <a:r>
              <a:rPr lang="ro-RO" sz="1400" b="1" dirty="0"/>
              <a:t> CO</a:t>
            </a:r>
            <a:r>
              <a:rPr lang="ro-RO" sz="1400" b="1" baseline="-25000" dirty="0"/>
              <a:t>2</a:t>
            </a:r>
            <a:r>
              <a:rPr lang="ro-RO" sz="1400" b="1" dirty="0"/>
              <a:t> </a:t>
            </a:r>
            <a:r>
              <a:rPr lang="en-US" sz="1400" b="1" dirty="0"/>
              <a:t>enables</a:t>
            </a:r>
            <a:r>
              <a:rPr lang="ro-RO" sz="1400" b="1" dirty="0"/>
              <a:t>              d</a:t>
            </a:r>
            <a:r>
              <a:rPr lang="en-US" sz="1400" b="1" dirty="0" err="1"/>
              <a:t>issolution</a:t>
            </a:r>
            <a:r>
              <a:rPr lang="en-US" sz="1400" b="1" dirty="0"/>
              <a:t> of </a:t>
            </a:r>
            <a:r>
              <a:rPr lang="en-US" sz="1400" b="1" dirty="0" smtClean="0"/>
              <a:t>compounds</a:t>
            </a:r>
            <a:r>
              <a:rPr lang="ro-RO" sz="1400" b="1" dirty="0"/>
              <a:t> (</a:t>
            </a:r>
            <a:r>
              <a:rPr lang="ro-RO" sz="1400" b="1" dirty="0" err="1" smtClean="0"/>
              <a:t>Mahapatra</a:t>
            </a:r>
            <a:r>
              <a:rPr lang="ro-RO" sz="1400" b="1" dirty="0" smtClean="0"/>
              <a:t>, 2015).</a:t>
            </a:r>
            <a:endParaRPr lang="ro-RO" sz="1400" b="1" dirty="0"/>
          </a:p>
        </p:txBody>
      </p:sp>
      <p:sp>
        <p:nvSpPr>
          <p:cNvPr id="7" name="Rectangle 6"/>
          <p:cNvSpPr/>
          <p:nvPr/>
        </p:nvSpPr>
        <p:spPr>
          <a:xfrm>
            <a:off x="352101" y="3653236"/>
            <a:ext cx="8352928" cy="101829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400" b="1" dirty="0"/>
              <a:t>Under the </a:t>
            </a:r>
            <a:r>
              <a:rPr lang="en-US" sz="1400" b="1" dirty="0" smtClean="0"/>
              <a:t>conditions </a:t>
            </a:r>
            <a:r>
              <a:rPr lang="en-US" sz="1400" b="1" dirty="0"/>
              <a:t>of dyeing in supercritical CO</a:t>
            </a:r>
            <a:r>
              <a:rPr lang="en-US" sz="1400" b="1" baseline="-25000" dirty="0"/>
              <a:t>2</a:t>
            </a:r>
            <a:r>
              <a:rPr lang="en-US" sz="1400" b="1" dirty="0"/>
              <a:t> environment, the dissolution of dyes is fast and complete, which facilitates their penetration into the pores of the fabric.</a:t>
            </a:r>
            <a:endParaRPr lang="ro-RO" sz="1400" b="1" dirty="0"/>
          </a:p>
        </p:txBody>
      </p:sp>
      <p:pic>
        <p:nvPicPr>
          <p:cNvPr id="8" name="Picture 7"/>
          <p:cNvPicPr>
            <a:picLocks noChangeAspect="1"/>
          </p:cNvPicPr>
          <p:nvPr/>
        </p:nvPicPr>
        <p:blipFill>
          <a:blip r:embed="rId3"/>
          <a:stretch>
            <a:fillRect/>
          </a:stretch>
        </p:blipFill>
        <p:spPr>
          <a:xfrm>
            <a:off x="6012160" y="1209592"/>
            <a:ext cx="2447064" cy="2375092"/>
          </a:xfrm>
          <a:prstGeom prst="rect">
            <a:avLst/>
          </a:prstGeom>
        </p:spPr>
      </p:pic>
      <p:sp>
        <p:nvSpPr>
          <p:cNvPr id="3" name="Rectangle 2"/>
          <p:cNvSpPr/>
          <p:nvPr/>
        </p:nvSpPr>
        <p:spPr>
          <a:xfrm>
            <a:off x="899592" y="449560"/>
            <a:ext cx="648072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Supercritical</a:t>
            </a:r>
            <a:r>
              <a:rPr lang="ro-RO" sz="3300" dirty="0">
                <a:solidFill>
                  <a:srgbClr val="000000"/>
                </a:solidFill>
                <a:latin typeface="Calibri Light" panose="020F0302020204030204" pitchFamily="34" charset="0"/>
                <a:ea typeface="+mj-ea"/>
                <a:cs typeface="+mj-cs"/>
              </a:rPr>
              <a:t> carbon-</a:t>
            </a:r>
            <a:r>
              <a:rPr lang="ro-RO" sz="3300" dirty="0" err="1">
                <a:solidFill>
                  <a:srgbClr val="000000"/>
                </a:solidFill>
                <a:latin typeface="Calibri Light" panose="020F0302020204030204" pitchFamily="34" charset="0"/>
                <a:ea typeface="+mj-ea"/>
                <a:cs typeface="+mj-cs"/>
              </a:rPr>
              <a:t>dioxide</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assisted</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dyeing</a:t>
            </a:r>
            <a:endParaRPr lang="ro-RO" sz="3300" dirty="0">
              <a:solidFill>
                <a:srgbClr val="000000"/>
              </a:solidFill>
              <a:latin typeface="Calibri Light" panose="020F0302020204030204" pitchFamily="34" charset="0"/>
              <a:ea typeface="+mj-ea"/>
              <a:cs typeface="+mj-cs"/>
            </a:endParaRPr>
          </a:p>
        </p:txBody>
      </p:sp>
      <p:sp>
        <p:nvSpPr>
          <p:cNvPr id="9" name="Textfeld 20">
            <a:extLst>
              <a:ext uri="{FF2B5EF4-FFF2-40B4-BE49-F238E27FC236}">
                <a16:creationId xmlns="" xmlns:a16="http://schemas.microsoft.com/office/drawing/2014/main" id="{48731F63-FEE9-4B18-AF8E-BEAEF08A457C}"/>
              </a:ext>
            </a:extLst>
          </p:cNvPr>
          <p:cNvSpPr txBox="1">
            <a:spLocks noChangeArrowheads="1"/>
          </p:cNvSpPr>
          <p:nvPr/>
        </p:nvSpPr>
        <p:spPr bwMode="auto">
          <a:xfrm rot="-5400000">
            <a:off x="7088706" y="2475850"/>
            <a:ext cx="3232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dirty="0"/>
              <a:t>CC0 </a:t>
            </a:r>
            <a:r>
              <a:rPr lang="ro-RO" altLang="de-DE" sz="1000" dirty="0" smtClean="0"/>
              <a:t>Bertea</a:t>
            </a:r>
            <a:r>
              <a:rPr lang="de-DE" altLang="de-DE" sz="1000" dirty="0" smtClean="0"/>
              <a:t>, </a:t>
            </a:r>
            <a:r>
              <a:rPr lang="de-DE" altLang="de-DE" sz="1000" dirty="0"/>
              <a:t>adapted from </a:t>
            </a:r>
            <a:r>
              <a:rPr lang="ro-RO" altLang="de-DE" sz="1000" dirty="0"/>
              <a:t>Ahmed, N.S.E &amp; El-</a:t>
            </a:r>
            <a:r>
              <a:rPr lang="ro-RO" altLang="de-DE" sz="1000" dirty="0" err="1"/>
              <a:t>Shishtawy</a:t>
            </a:r>
            <a:r>
              <a:rPr lang="ro-RO" altLang="de-DE" sz="1000" dirty="0"/>
              <a:t>, R.M. (2009)</a:t>
            </a:r>
            <a:endParaRPr lang="de-DE" altLang="de-DE" sz="1000" dirty="0"/>
          </a:p>
        </p:txBody>
      </p:sp>
    </p:spTree>
    <p:extLst>
      <p:ext uri="{BB962C8B-B14F-4D97-AF65-F5344CB8AC3E}">
        <p14:creationId xmlns:p14="http://schemas.microsoft.com/office/powerpoint/2010/main" val="20067372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29</a:t>
            </a:fld>
            <a:endParaRPr lang="de-DE" altLang="de-DE"/>
          </a:p>
        </p:txBody>
      </p:sp>
      <p:pic>
        <p:nvPicPr>
          <p:cNvPr id="6" name="Picture 5"/>
          <p:cNvPicPr>
            <a:picLocks noChangeAspect="1"/>
          </p:cNvPicPr>
          <p:nvPr/>
        </p:nvPicPr>
        <p:blipFill>
          <a:blip r:embed="rId3"/>
          <a:stretch>
            <a:fillRect/>
          </a:stretch>
        </p:blipFill>
        <p:spPr>
          <a:xfrm>
            <a:off x="539552" y="1522300"/>
            <a:ext cx="8258582" cy="2845828"/>
          </a:xfrm>
          <a:prstGeom prst="rect">
            <a:avLst/>
          </a:prstGeom>
        </p:spPr>
      </p:pic>
      <p:sp>
        <p:nvSpPr>
          <p:cNvPr id="7" name="Rectangle 6"/>
          <p:cNvSpPr/>
          <p:nvPr/>
        </p:nvSpPr>
        <p:spPr>
          <a:xfrm>
            <a:off x="755576" y="816343"/>
            <a:ext cx="8208912"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Supercritical</a:t>
            </a:r>
            <a:r>
              <a:rPr lang="ro-RO" sz="3300" dirty="0">
                <a:solidFill>
                  <a:srgbClr val="000000"/>
                </a:solidFill>
                <a:latin typeface="Calibri Light" panose="020F0302020204030204" pitchFamily="34" charset="0"/>
                <a:ea typeface="+mj-ea"/>
                <a:cs typeface="+mj-cs"/>
              </a:rPr>
              <a:t> </a:t>
            </a:r>
            <a:r>
              <a:rPr lang="ro-RO" sz="3300" dirty="0" smtClean="0">
                <a:solidFill>
                  <a:srgbClr val="000000"/>
                </a:solidFill>
                <a:latin typeface="Calibri Light" panose="020F0302020204030204" pitchFamily="34" charset="0"/>
                <a:ea typeface="+mj-ea"/>
                <a:cs typeface="+mj-cs"/>
              </a:rPr>
              <a:t>carbon </a:t>
            </a:r>
            <a:r>
              <a:rPr lang="ro-RO" sz="3300" dirty="0" err="1" smtClean="0">
                <a:solidFill>
                  <a:srgbClr val="000000"/>
                </a:solidFill>
                <a:latin typeface="Calibri Light" panose="020F0302020204030204" pitchFamily="34" charset="0"/>
                <a:ea typeface="+mj-ea"/>
                <a:cs typeface="+mj-cs"/>
              </a:rPr>
              <a:t>dioxide</a:t>
            </a:r>
            <a:r>
              <a:rPr lang="ro-RO" sz="3300" dirty="0" smtClean="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assisted</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dyeing</a:t>
            </a:r>
            <a:endParaRPr lang="ro-RO" sz="3300" dirty="0">
              <a:solidFill>
                <a:srgbClr val="000000"/>
              </a:solidFill>
              <a:latin typeface="Calibri Light" panose="020F0302020204030204" pitchFamily="34" charset="0"/>
              <a:ea typeface="+mj-ea"/>
              <a:cs typeface="+mj-cs"/>
            </a:endParaRPr>
          </a:p>
          <a:p>
            <a:pPr algn="ctr" defTabSz="685800" eaLnBrk="1" hangingPunct="1">
              <a:lnSpc>
                <a:spcPct val="90000"/>
              </a:lnSpc>
            </a:pPr>
            <a:endParaRPr lang="ro-RO" sz="3300" dirty="0">
              <a:solidFill>
                <a:srgbClr val="000000"/>
              </a:solidFill>
              <a:latin typeface="Calibri Light" panose="020F0302020204030204" pitchFamily="34" charset="0"/>
              <a:ea typeface="+mj-ea"/>
              <a:cs typeface="+mj-cs"/>
            </a:endParaRPr>
          </a:p>
        </p:txBody>
      </p:sp>
      <p:sp>
        <p:nvSpPr>
          <p:cNvPr id="8" name="Textfeld 20">
            <a:extLst>
              <a:ext uri="{FF2B5EF4-FFF2-40B4-BE49-F238E27FC236}">
                <a16:creationId xmlns="" xmlns:a16="http://schemas.microsoft.com/office/drawing/2014/main" id="{48731F63-FEE9-4B18-AF8E-BEAEF08A457C}"/>
              </a:ext>
            </a:extLst>
          </p:cNvPr>
          <p:cNvSpPr txBox="1">
            <a:spLocks noChangeArrowheads="1"/>
          </p:cNvSpPr>
          <p:nvPr/>
        </p:nvSpPr>
        <p:spPr bwMode="auto">
          <a:xfrm rot="-5400000">
            <a:off x="7691656" y="2698970"/>
            <a:ext cx="23728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 </a:t>
            </a:r>
            <a:r>
              <a:rPr lang="de-DE" altLang="de-DE" sz="1000" dirty="0" smtClean="0"/>
              <a:t>BY-SA</a:t>
            </a:r>
            <a:r>
              <a:rPr lang="ro-RO" altLang="de-DE" sz="1000" dirty="0" smtClean="0"/>
              <a:t> Bertea</a:t>
            </a:r>
            <a:endParaRPr lang="de-DE" altLang="de-DE" sz="1000" dirty="0"/>
          </a:p>
        </p:txBody>
      </p:sp>
    </p:spTree>
    <p:extLst>
      <p:ext uri="{BB962C8B-B14F-4D97-AF65-F5344CB8AC3E}">
        <p14:creationId xmlns:p14="http://schemas.microsoft.com/office/powerpoint/2010/main" val="2040157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170D0681-A68D-4397-8E4A-61555E91466A}" type="slidenum">
              <a:rPr lang="de-DE" altLang="de-DE" smtClean="0"/>
              <a:pPr>
                <a:defRPr/>
              </a:pPr>
              <a:t>3</a:t>
            </a:fld>
            <a:endParaRPr lang="de-DE" altLang="de-DE"/>
          </a:p>
        </p:txBody>
      </p:sp>
      <p:sp>
        <p:nvSpPr>
          <p:cNvPr id="6" name="Titel 1"/>
          <p:cNvSpPr txBox="1">
            <a:spLocks/>
          </p:cNvSpPr>
          <p:nvPr/>
        </p:nvSpPr>
        <p:spPr bwMode="auto">
          <a:xfrm>
            <a:off x="778914" y="959527"/>
            <a:ext cx="7886700" cy="74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ro-RO" dirty="0" err="1" smtClean="0">
                <a:solidFill>
                  <a:srgbClr val="000000"/>
                </a:solidFill>
                <a:latin typeface="Calibri Light" panose="020F0302020204030204" pitchFamily="34" charset="0"/>
              </a:rPr>
              <a:t>Introduction</a:t>
            </a:r>
            <a:endParaRPr lang="en-US" altLang="de-DE" b="1" dirty="0" smtClean="0">
              <a:solidFill>
                <a:srgbClr val="002060"/>
              </a:solidFill>
              <a:latin typeface="Verdana" panose="020B0604030504040204" pitchFamily="34" charset="0"/>
              <a:ea typeface="Verdana" panose="020B0604030504040204" pitchFamily="34" charset="0"/>
            </a:endParaRPr>
          </a:p>
        </p:txBody>
      </p:sp>
      <p:pic>
        <p:nvPicPr>
          <p:cNvPr id="7" name="Picture 6"/>
          <p:cNvPicPr>
            <a:picLocks noChangeAspect="1"/>
          </p:cNvPicPr>
          <p:nvPr/>
        </p:nvPicPr>
        <p:blipFill>
          <a:blip r:embed="rId3"/>
          <a:stretch>
            <a:fillRect/>
          </a:stretch>
        </p:blipFill>
        <p:spPr>
          <a:xfrm>
            <a:off x="4002184" y="1816479"/>
            <a:ext cx="3059016" cy="2935323"/>
          </a:xfrm>
          <a:prstGeom prst="rect">
            <a:avLst/>
          </a:prstGeom>
        </p:spPr>
      </p:pic>
      <p:sp>
        <p:nvSpPr>
          <p:cNvPr id="8" name="TextBox 7"/>
          <p:cNvSpPr txBox="1"/>
          <p:nvPr/>
        </p:nvSpPr>
        <p:spPr>
          <a:xfrm>
            <a:off x="401784" y="2983220"/>
            <a:ext cx="3546164" cy="369332"/>
          </a:xfrm>
          <a:prstGeom prst="rect">
            <a:avLst/>
          </a:prstGeom>
          <a:noFill/>
        </p:spPr>
        <p:txBody>
          <a:bodyPr wrap="none" rtlCol="0">
            <a:spAutoFit/>
          </a:bodyPr>
          <a:lstStyle/>
          <a:p>
            <a:r>
              <a:rPr lang="en-US" b="1" dirty="0" smtClean="0">
                <a:solidFill>
                  <a:srgbClr val="002060"/>
                </a:solidFill>
              </a:rPr>
              <a:t>Sustainable</a:t>
            </a:r>
            <a:r>
              <a:rPr lang="ro-RO" b="1" dirty="0" smtClean="0">
                <a:solidFill>
                  <a:srgbClr val="002060"/>
                </a:solidFill>
              </a:rPr>
              <a:t> </a:t>
            </a:r>
            <a:r>
              <a:rPr lang="en-US" b="1" dirty="0" smtClean="0">
                <a:solidFill>
                  <a:srgbClr val="002060"/>
                </a:solidFill>
              </a:rPr>
              <a:t>development</a:t>
            </a:r>
            <a:endParaRPr lang="en-US" b="1"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30</a:t>
            </a:fld>
            <a:endParaRPr lang="de-DE" altLang="de-DE"/>
          </a:p>
        </p:txBody>
      </p:sp>
      <p:sp>
        <p:nvSpPr>
          <p:cNvPr id="6" name="Rectangle 5"/>
          <p:cNvSpPr/>
          <p:nvPr/>
        </p:nvSpPr>
        <p:spPr>
          <a:xfrm>
            <a:off x="328650" y="1239527"/>
            <a:ext cx="5400600" cy="2231380"/>
          </a:xfrm>
          <a:prstGeom prst="rect">
            <a:avLst/>
          </a:prstGeom>
        </p:spPr>
        <p:txBody>
          <a:bodyPr wrap="square">
            <a:spAutoFit/>
          </a:bodyPr>
          <a:lstStyle/>
          <a:p>
            <a:endParaRPr lang="ro-RO" b="1" dirty="0" smtClean="0"/>
          </a:p>
          <a:p>
            <a:endParaRPr lang="ro-RO" sz="900" b="1" dirty="0" smtClean="0"/>
          </a:p>
          <a:p>
            <a:pPr marL="285750" indent="-285750">
              <a:buFont typeface="Arial" panose="020B0604020202020204" pitchFamily="34" charset="0"/>
              <a:buChar char="•"/>
            </a:pPr>
            <a:r>
              <a:rPr lang="en-US" sz="1600" dirty="0" smtClean="0"/>
              <a:t>temperature controller</a:t>
            </a:r>
            <a:endParaRPr lang="ro-RO" sz="1600" dirty="0" smtClean="0"/>
          </a:p>
          <a:p>
            <a:pPr marL="285750" indent="-285750">
              <a:buFont typeface="Arial" panose="020B0604020202020204" pitchFamily="34" charset="0"/>
              <a:buChar char="•"/>
            </a:pPr>
            <a:r>
              <a:rPr lang="en-US" sz="1600" dirty="0" smtClean="0"/>
              <a:t>vessel </a:t>
            </a:r>
            <a:r>
              <a:rPr lang="en-US" sz="1600" dirty="0"/>
              <a:t>heater which surrounds </a:t>
            </a:r>
            <a:endParaRPr lang="en-US" sz="1600" dirty="0" smtClean="0"/>
          </a:p>
          <a:p>
            <a:r>
              <a:rPr lang="en-US" sz="1600" dirty="0"/>
              <a:t> </a:t>
            </a:r>
            <a:r>
              <a:rPr lang="en-US" sz="1600" dirty="0" smtClean="0"/>
              <a:t>   the vessel </a:t>
            </a:r>
            <a:endParaRPr lang="ro-RO" sz="1600" dirty="0" smtClean="0"/>
          </a:p>
          <a:p>
            <a:pPr marL="285750" indent="-285750">
              <a:buFont typeface="Arial" panose="020B0604020202020204" pitchFamily="34" charset="0"/>
              <a:buChar char="•"/>
            </a:pPr>
            <a:r>
              <a:rPr lang="en-US" sz="1600" dirty="0" smtClean="0"/>
              <a:t>stainless </a:t>
            </a:r>
            <a:r>
              <a:rPr lang="en-US" sz="1600" dirty="0"/>
              <a:t>steel dyeing </a:t>
            </a:r>
            <a:r>
              <a:rPr lang="en-US" sz="1600" dirty="0" smtClean="0"/>
              <a:t>vessel</a:t>
            </a:r>
            <a:endParaRPr lang="ro-RO" sz="1600" dirty="0" smtClean="0"/>
          </a:p>
          <a:p>
            <a:pPr marL="285750" indent="-285750">
              <a:buFont typeface="Arial" panose="020B0604020202020204" pitchFamily="34" charset="0"/>
              <a:buChar char="•"/>
            </a:pPr>
            <a:r>
              <a:rPr lang="ro-RO" sz="1600" dirty="0" err="1" smtClean="0"/>
              <a:t>manometer</a:t>
            </a:r>
            <a:endParaRPr lang="ro-RO" sz="1600" dirty="0" smtClean="0"/>
          </a:p>
          <a:p>
            <a:pPr marL="285750" indent="-285750">
              <a:buFont typeface="Arial" panose="020B0604020202020204" pitchFamily="34" charset="0"/>
              <a:buChar char="•"/>
            </a:pPr>
            <a:r>
              <a:rPr lang="ro-RO" sz="1600" dirty="0" smtClean="0"/>
              <a:t>carbon </a:t>
            </a:r>
            <a:r>
              <a:rPr lang="ro-RO" sz="1600" dirty="0" err="1"/>
              <a:t>dioxide</a:t>
            </a:r>
            <a:r>
              <a:rPr lang="ro-RO" sz="1600" dirty="0"/>
              <a:t> </a:t>
            </a:r>
            <a:r>
              <a:rPr lang="ro-RO" sz="1600" dirty="0" err="1" smtClean="0"/>
              <a:t>pump</a:t>
            </a:r>
            <a:endParaRPr lang="ro-RO" sz="1600" dirty="0" smtClean="0"/>
          </a:p>
          <a:p>
            <a:pPr marL="285750" indent="-285750">
              <a:buFont typeface="Arial" panose="020B0604020202020204" pitchFamily="34" charset="0"/>
              <a:buChar char="•"/>
            </a:pPr>
            <a:r>
              <a:rPr lang="ro-RO" sz="1600" dirty="0" err="1" smtClean="0"/>
              <a:t>cooler</a:t>
            </a:r>
            <a:endParaRPr lang="ro-RO" sz="1600" dirty="0"/>
          </a:p>
        </p:txBody>
      </p:sp>
      <p:pic>
        <p:nvPicPr>
          <p:cNvPr id="7" name="Picture 6"/>
          <p:cNvPicPr>
            <a:picLocks noChangeAspect="1"/>
          </p:cNvPicPr>
          <p:nvPr/>
        </p:nvPicPr>
        <p:blipFill>
          <a:blip r:embed="rId3"/>
          <a:stretch>
            <a:fillRect/>
          </a:stretch>
        </p:blipFill>
        <p:spPr>
          <a:xfrm>
            <a:off x="4139952" y="1663877"/>
            <a:ext cx="4861560" cy="2727960"/>
          </a:xfrm>
          <a:prstGeom prst="rect">
            <a:avLst/>
          </a:prstGeom>
        </p:spPr>
      </p:pic>
      <p:sp>
        <p:nvSpPr>
          <p:cNvPr id="3" name="Rectangle 2"/>
          <p:cNvSpPr/>
          <p:nvPr/>
        </p:nvSpPr>
        <p:spPr>
          <a:xfrm>
            <a:off x="467544" y="200399"/>
            <a:ext cx="7560840" cy="146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Supercritical</a:t>
            </a:r>
            <a:r>
              <a:rPr lang="ro-RO" sz="3300" dirty="0">
                <a:solidFill>
                  <a:srgbClr val="000000"/>
                </a:solidFill>
                <a:latin typeface="Calibri Light" panose="020F0302020204030204" pitchFamily="34" charset="0"/>
                <a:ea typeface="+mj-ea"/>
                <a:cs typeface="+mj-cs"/>
              </a:rPr>
              <a:t> </a:t>
            </a:r>
            <a:r>
              <a:rPr lang="ro-RO" sz="3300" dirty="0" smtClean="0">
                <a:solidFill>
                  <a:srgbClr val="000000"/>
                </a:solidFill>
                <a:latin typeface="Calibri Light" panose="020F0302020204030204" pitchFamily="34" charset="0"/>
                <a:ea typeface="+mj-ea"/>
                <a:cs typeface="+mj-cs"/>
              </a:rPr>
              <a:t>carbon </a:t>
            </a:r>
            <a:r>
              <a:rPr lang="ro-RO" sz="3300" dirty="0" err="1" smtClean="0">
                <a:solidFill>
                  <a:srgbClr val="000000"/>
                </a:solidFill>
                <a:latin typeface="Calibri Light" panose="020F0302020204030204" pitchFamily="34" charset="0"/>
                <a:ea typeface="+mj-ea"/>
                <a:cs typeface="+mj-cs"/>
              </a:rPr>
              <a:t>dioxide</a:t>
            </a:r>
            <a:r>
              <a:rPr lang="ro-RO" sz="3300" dirty="0" smtClean="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assisted</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dyeing</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equipment</a:t>
            </a:r>
            <a:r>
              <a:rPr lang="ro-RO" sz="3300" dirty="0">
                <a:solidFill>
                  <a:srgbClr val="000000"/>
                </a:solidFill>
                <a:latin typeface="Calibri Light" panose="020F0302020204030204" pitchFamily="34" charset="0"/>
                <a:ea typeface="+mj-ea"/>
                <a:cs typeface="+mj-cs"/>
              </a:rPr>
              <a:t> </a:t>
            </a:r>
            <a:endParaRPr lang="en-US" sz="3300" dirty="0">
              <a:solidFill>
                <a:srgbClr val="000000"/>
              </a:solidFill>
              <a:latin typeface="Calibri Light" panose="020F0302020204030204" pitchFamily="34" charset="0"/>
              <a:ea typeface="+mj-ea"/>
              <a:cs typeface="+mj-cs"/>
            </a:endParaRPr>
          </a:p>
        </p:txBody>
      </p:sp>
      <p:sp>
        <p:nvSpPr>
          <p:cNvPr id="8" name="Textfeld 20">
            <a:extLst>
              <a:ext uri="{FF2B5EF4-FFF2-40B4-BE49-F238E27FC236}">
                <a16:creationId xmlns="" xmlns:a16="http://schemas.microsoft.com/office/drawing/2014/main" id="{48731F63-FEE9-4B18-AF8E-BEAEF08A457C}"/>
              </a:ext>
            </a:extLst>
          </p:cNvPr>
          <p:cNvSpPr txBox="1">
            <a:spLocks noChangeArrowheads="1"/>
          </p:cNvSpPr>
          <p:nvPr/>
        </p:nvSpPr>
        <p:spPr bwMode="auto">
          <a:xfrm rot="-5400000">
            <a:off x="7815077" y="2749962"/>
            <a:ext cx="23728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 </a:t>
            </a:r>
            <a:r>
              <a:rPr lang="de-DE" altLang="de-DE" sz="1000" dirty="0" smtClean="0"/>
              <a:t>BY-SA</a:t>
            </a:r>
            <a:r>
              <a:rPr lang="ro-RO" altLang="de-DE" sz="1000" dirty="0" smtClean="0"/>
              <a:t> Bertea</a:t>
            </a:r>
            <a:endParaRPr lang="de-DE" altLang="de-DE" sz="1000" dirty="0"/>
          </a:p>
        </p:txBody>
      </p:sp>
    </p:spTree>
    <p:extLst>
      <p:ext uri="{BB962C8B-B14F-4D97-AF65-F5344CB8AC3E}">
        <p14:creationId xmlns:p14="http://schemas.microsoft.com/office/powerpoint/2010/main" val="4154209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31</a:t>
            </a:fld>
            <a:endParaRPr lang="de-DE" altLang="de-DE"/>
          </a:p>
        </p:txBody>
      </p:sp>
      <p:sp>
        <p:nvSpPr>
          <p:cNvPr id="6" name="Rectangle 5"/>
          <p:cNvSpPr/>
          <p:nvPr/>
        </p:nvSpPr>
        <p:spPr>
          <a:xfrm>
            <a:off x="611560" y="627534"/>
            <a:ext cx="7634518" cy="146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Supercritical</a:t>
            </a:r>
            <a:r>
              <a:rPr lang="ro-RO" sz="3300" dirty="0">
                <a:solidFill>
                  <a:srgbClr val="000000"/>
                </a:solidFill>
                <a:latin typeface="Calibri Light" panose="020F0302020204030204" pitchFamily="34" charset="0"/>
                <a:ea typeface="+mj-ea"/>
                <a:cs typeface="+mj-cs"/>
              </a:rPr>
              <a:t> </a:t>
            </a:r>
            <a:r>
              <a:rPr lang="ro-RO" sz="3300" dirty="0" smtClean="0">
                <a:solidFill>
                  <a:srgbClr val="000000"/>
                </a:solidFill>
                <a:latin typeface="Calibri Light" panose="020F0302020204030204" pitchFamily="34" charset="0"/>
                <a:ea typeface="+mj-ea"/>
                <a:cs typeface="+mj-cs"/>
              </a:rPr>
              <a:t>carbon </a:t>
            </a:r>
            <a:r>
              <a:rPr lang="ro-RO" sz="3300" dirty="0" err="1" smtClean="0">
                <a:solidFill>
                  <a:srgbClr val="000000"/>
                </a:solidFill>
                <a:latin typeface="Calibri Light" panose="020F0302020204030204" pitchFamily="34" charset="0"/>
                <a:ea typeface="+mj-ea"/>
                <a:cs typeface="+mj-cs"/>
              </a:rPr>
              <a:t>dioxide</a:t>
            </a:r>
            <a:r>
              <a:rPr lang="ro-RO" sz="3300" dirty="0" smtClean="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assisted</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dyeing</a:t>
            </a:r>
            <a:endParaRPr lang="ro-RO" sz="3300" dirty="0">
              <a:solidFill>
                <a:srgbClr val="000000"/>
              </a:solidFill>
              <a:latin typeface="Calibri Light" panose="020F0302020204030204" pitchFamily="34" charset="0"/>
              <a:ea typeface="+mj-ea"/>
              <a:cs typeface="+mj-cs"/>
            </a:endParaRPr>
          </a:p>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Benefits</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251520" y="1897800"/>
            <a:ext cx="8784976" cy="2800767"/>
          </a:xfrm>
          <a:prstGeom prst="rect">
            <a:avLst/>
          </a:prstGeom>
        </p:spPr>
        <p:txBody>
          <a:bodyPr wrap="square">
            <a:spAutoFit/>
          </a:bodyPr>
          <a:lstStyle/>
          <a:p>
            <a:pPr marL="285750" indent="-285750">
              <a:buFont typeface="Arial" panose="020B0604020202020204" pitchFamily="34" charset="0"/>
              <a:buChar char="•"/>
            </a:pPr>
            <a:r>
              <a:rPr lang="en-US" sz="1600" dirty="0"/>
              <a:t>Elimination of water consumption, and therefore of wastewater </a:t>
            </a:r>
            <a:r>
              <a:rPr lang="en-US" sz="1600" dirty="0" smtClean="0"/>
              <a:t>discharge</a:t>
            </a:r>
            <a:endParaRPr lang="ro-RO" sz="1600" dirty="0" smtClean="0"/>
          </a:p>
          <a:p>
            <a:pPr marL="285750" indent="-285750">
              <a:buFont typeface="Arial" panose="020B0604020202020204" pitchFamily="34" charset="0"/>
              <a:buChar char="•"/>
            </a:pPr>
            <a:r>
              <a:rPr lang="ro-RO" sz="1600" dirty="0" smtClean="0"/>
              <a:t>No </a:t>
            </a:r>
            <a:r>
              <a:rPr lang="ro-RO" sz="1600" dirty="0" err="1" smtClean="0"/>
              <a:t>need</a:t>
            </a:r>
            <a:r>
              <a:rPr lang="ro-RO" sz="1600" dirty="0" smtClean="0"/>
              <a:t> of s</a:t>
            </a:r>
            <a:r>
              <a:rPr lang="en-US" sz="1600" dirty="0" err="1" smtClean="0"/>
              <a:t>urfactants</a:t>
            </a:r>
            <a:r>
              <a:rPr lang="en-US" sz="1600" dirty="0" smtClean="0"/>
              <a:t> </a:t>
            </a:r>
            <a:r>
              <a:rPr lang="en-US" sz="1600" dirty="0"/>
              <a:t>and auxiliary </a:t>
            </a:r>
            <a:r>
              <a:rPr lang="en-US" sz="1600" dirty="0" smtClean="0"/>
              <a:t>chemicals</a:t>
            </a:r>
            <a:endParaRPr lang="ro-RO" sz="1600" dirty="0" smtClean="0"/>
          </a:p>
          <a:p>
            <a:pPr marL="285750" indent="-285750">
              <a:buFont typeface="Arial" panose="020B0604020202020204" pitchFamily="34" charset="0"/>
              <a:buChar char="•"/>
            </a:pPr>
            <a:r>
              <a:rPr lang="ro-RO" sz="1600" dirty="0" smtClean="0"/>
              <a:t>Fast </a:t>
            </a:r>
            <a:r>
              <a:rPr lang="ro-RO" sz="1600" dirty="0" err="1"/>
              <a:t>dissolution</a:t>
            </a:r>
            <a:r>
              <a:rPr lang="ro-RO" sz="1600" dirty="0"/>
              <a:t> of </a:t>
            </a:r>
            <a:r>
              <a:rPr lang="ro-RO" sz="1600" dirty="0" err="1"/>
              <a:t>the</a:t>
            </a:r>
            <a:r>
              <a:rPr lang="ro-RO" sz="1600" dirty="0"/>
              <a:t> solid </a:t>
            </a:r>
            <a:r>
              <a:rPr lang="ro-RO" sz="1600" dirty="0" err="1" smtClean="0"/>
              <a:t>dyestuff</a:t>
            </a:r>
            <a:r>
              <a:rPr lang="ro-RO" sz="1600" dirty="0" smtClean="0"/>
              <a:t>, </a:t>
            </a:r>
            <a:r>
              <a:rPr lang="ro-RO" sz="1600" dirty="0" err="1" smtClean="0"/>
              <a:t>which</a:t>
            </a:r>
            <a:r>
              <a:rPr lang="ro-RO" sz="1600" dirty="0" smtClean="0"/>
              <a:t> </a:t>
            </a:r>
            <a:r>
              <a:rPr lang="ro-RO" sz="1600" dirty="0" err="1" smtClean="0"/>
              <a:t>is</a:t>
            </a:r>
            <a:r>
              <a:rPr lang="ro-RO" sz="1600" dirty="0" smtClean="0"/>
              <a:t> </a:t>
            </a:r>
            <a:r>
              <a:rPr lang="en-US" sz="1600" dirty="0" smtClean="0"/>
              <a:t>evenly</a:t>
            </a:r>
            <a:r>
              <a:rPr lang="ro-RO" sz="1600" dirty="0" smtClean="0"/>
              <a:t> </a:t>
            </a:r>
            <a:r>
              <a:rPr lang="en-US" sz="1600" dirty="0" smtClean="0"/>
              <a:t>distributed o</a:t>
            </a:r>
            <a:r>
              <a:rPr lang="ro-RO" sz="1600" dirty="0" smtClean="0"/>
              <a:t>n </a:t>
            </a:r>
            <a:r>
              <a:rPr lang="en-US" sz="1600" dirty="0" smtClean="0"/>
              <a:t>the </a:t>
            </a:r>
            <a:r>
              <a:rPr lang="en-US" sz="1600" dirty="0"/>
              <a:t>fabric</a:t>
            </a:r>
            <a:endParaRPr lang="ro-RO" sz="1600" dirty="0" smtClean="0"/>
          </a:p>
          <a:p>
            <a:pPr marL="285750" indent="-285750">
              <a:buFont typeface="Arial" panose="020B0604020202020204" pitchFamily="34" charset="0"/>
              <a:buChar char="•"/>
            </a:pPr>
            <a:r>
              <a:rPr lang="ro-RO" sz="1600" dirty="0" err="1"/>
              <a:t>Good</a:t>
            </a:r>
            <a:r>
              <a:rPr lang="ro-RO" sz="1600" dirty="0"/>
              <a:t> </a:t>
            </a:r>
            <a:r>
              <a:rPr lang="ro-RO" sz="1600" dirty="0" err="1" smtClean="0"/>
              <a:t>colorfastness</a:t>
            </a:r>
            <a:r>
              <a:rPr lang="ro-RO" sz="1600" dirty="0" smtClean="0"/>
              <a:t> </a:t>
            </a:r>
            <a:r>
              <a:rPr lang="ro-RO" sz="1600" dirty="0" err="1" smtClean="0"/>
              <a:t>and</a:t>
            </a:r>
            <a:r>
              <a:rPr lang="ro-RO" sz="1600" dirty="0" smtClean="0"/>
              <a:t> e</a:t>
            </a:r>
            <a:r>
              <a:rPr lang="en-US" sz="1600" dirty="0" err="1" smtClean="0"/>
              <a:t>asier</a:t>
            </a:r>
            <a:r>
              <a:rPr lang="ro-RO" sz="1600" dirty="0" smtClean="0"/>
              <a:t> c</a:t>
            </a:r>
            <a:r>
              <a:rPr lang="en-US" sz="1600" dirty="0" err="1" smtClean="0"/>
              <a:t>olor</a:t>
            </a:r>
            <a:r>
              <a:rPr lang="en-US" sz="1600" dirty="0" smtClean="0"/>
              <a:t> </a:t>
            </a:r>
            <a:r>
              <a:rPr lang="en-US" sz="1600" dirty="0"/>
              <a:t>correction </a:t>
            </a:r>
            <a:r>
              <a:rPr lang="ro-RO" sz="1600" dirty="0" smtClean="0"/>
              <a:t>a</a:t>
            </a:r>
            <a:r>
              <a:rPr lang="en-US" sz="1600" dirty="0" smtClean="0"/>
              <a:t>s compared </a:t>
            </a:r>
            <a:r>
              <a:rPr lang="en-US" sz="1600" dirty="0"/>
              <a:t>to classic dyeing</a:t>
            </a:r>
            <a:endParaRPr lang="ro-RO" sz="1600" dirty="0"/>
          </a:p>
          <a:p>
            <a:pPr marL="285750" indent="-285750">
              <a:buFont typeface="Arial" panose="020B0604020202020204" pitchFamily="34" charset="0"/>
              <a:buChar char="•"/>
            </a:pPr>
            <a:r>
              <a:rPr lang="ro-RO" sz="1600" dirty="0" err="1"/>
              <a:t>Addition</a:t>
            </a:r>
            <a:r>
              <a:rPr lang="ro-RO" sz="1600" dirty="0"/>
              <a:t> of </a:t>
            </a:r>
            <a:r>
              <a:rPr lang="ro-RO" sz="1600" dirty="0" err="1"/>
              <a:t>small</a:t>
            </a:r>
            <a:r>
              <a:rPr lang="ro-RO" sz="1600" dirty="0"/>
              <a:t> </a:t>
            </a:r>
            <a:r>
              <a:rPr lang="ro-RO" sz="1600" dirty="0" err="1"/>
              <a:t>amounts</a:t>
            </a:r>
            <a:r>
              <a:rPr lang="ro-RO" sz="1600" dirty="0"/>
              <a:t> of a </a:t>
            </a:r>
            <a:r>
              <a:rPr lang="ro-RO" sz="1600" dirty="0" err="1"/>
              <a:t>co</a:t>
            </a:r>
            <a:r>
              <a:rPr lang="ro-RO" sz="1600" dirty="0"/>
              <a:t>-solvent </a:t>
            </a:r>
            <a:r>
              <a:rPr lang="ro-RO" sz="1600" dirty="0" err="1"/>
              <a:t>can</a:t>
            </a:r>
            <a:r>
              <a:rPr lang="ro-RO" sz="1600" dirty="0"/>
              <a:t> </a:t>
            </a:r>
            <a:r>
              <a:rPr lang="ro-RO" sz="1600" dirty="0" err="1"/>
              <a:t>considerably</a:t>
            </a:r>
            <a:r>
              <a:rPr lang="ro-RO" sz="1600" dirty="0"/>
              <a:t> </a:t>
            </a:r>
            <a:r>
              <a:rPr lang="ro-RO" sz="1600" dirty="0" err="1"/>
              <a:t>increase</a:t>
            </a:r>
            <a:r>
              <a:rPr lang="ro-RO" sz="1600" dirty="0"/>
              <a:t> </a:t>
            </a:r>
            <a:r>
              <a:rPr lang="ro-RO" sz="1600" dirty="0" err="1"/>
              <a:t>the</a:t>
            </a:r>
            <a:r>
              <a:rPr lang="ro-RO" sz="1600" dirty="0"/>
              <a:t> </a:t>
            </a:r>
            <a:r>
              <a:rPr lang="ro-RO" sz="1600" dirty="0" err="1"/>
              <a:t>solubility</a:t>
            </a:r>
            <a:r>
              <a:rPr lang="ro-RO" sz="1600" dirty="0"/>
              <a:t> of </a:t>
            </a:r>
            <a:r>
              <a:rPr lang="ro-RO" sz="1600" dirty="0" err="1"/>
              <a:t>solutes</a:t>
            </a:r>
            <a:r>
              <a:rPr lang="ro-RO" sz="1600" dirty="0"/>
              <a:t> in </a:t>
            </a:r>
            <a:r>
              <a:rPr lang="ro-RO" sz="1600" dirty="0" err="1" smtClean="0"/>
              <a:t>supercritical</a:t>
            </a:r>
            <a:r>
              <a:rPr lang="ro-RO" sz="1600" dirty="0" smtClean="0"/>
              <a:t> </a:t>
            </a:r>
            <a:r>
              <a:rPr lang="ro-RO" sz="1600" dirty="0"/>
              <a:t>CO</a:t>
            </a:r>
            <a:r>
              <a:rPr lang="ro-RO" sz="1600" baseline="-25000" dirty="0"/>
              <a:t>2</a:t>
            </a:r>
          </a:p>
          <a:p>
            <a:pPr marL="285750" indent="-285750">
              <a:buFont typeface="Arial" panose="020B0604020202020204" pitchFamily="34" charset="0"/>
              <a:buChar char="•"/>
            </a:pPr>
            <a:r>
              <a:rPr lang="en-US" sz="1600" dirty="0"/>
              <a:t>Elimination of the drying operation, so a significant reduction in energy </a:t>
            </a:r>
            <a:r>
              <a:rPr lang="en-US" sz="1600" dirty="0" smtClean="0"/>
              <a:t>consumption</a:t>
            </a:r>
            <a:endParaRPr lang="ro-RO" sz="1600" dirty="0" smtClean="0"/>
          </a:p>
          <a:p>
            <a:pPr marL="285750" indent="-285750">
              <a:buFont typeface="Arial" panose="020B0604020202020204" pitchFamily="34" charset="0"/>
              <a:buChar char="•"/>
            </a:pPr>
            <a:r>
              <a:rPr lang="ro-RO" sz="1600" dirty="0"/>
              <a:t>95% </a:t>
            </a:r>
            <a:r>
              <a:rPr lang="ro-RO" sz="1600" dirty="0" err="1"/>
              <a:t>recovery</a:t>
            </a:r>
            <a:r>
              <a:rPr lang="ro-RO" sz="1600" dirty="0"/>
              <a:t> </a:t>
            </a:r>
            <a:r>
              <a:rPr lang="ro-RO" sz="1600" dirty="0" err="1"/>
              <a:t>and</a:t>
            </a:r>
            <a:r>
              <a:rPr lang="ro-RO" sz="1600" dirty="0"/>
              <a:t> </a:t>
            </a:r>
            <a:r>
              <a:rPr lang="ro-RO" sz="1600" dirty="0" err="1" smtClean="0"/>
              <a:t>reuse</a:t>
            </a:r>
            <a:r>
              <a:rPr lang="ro-RO" sz="1600" dirty="0" smtClean="0"/>
              <a:t> of CO</a:t>
            </a:r>
            <a:r>
              <a:rPr lang="ro-RO" sz="1600" baseline="-25000" dirty="0" smtClean="0"/>
              <a:t>2</a:t>
            </a:r>
            <a:r>
              <a:rPr lang="ro-RO" sz="1600" dirty="0" smtClean="0"/>
              <a:t> </a:t>
            </a:r>
          </a:p>
          <a:p>
            <a:pPr marL="285750" indent="-285750">
              <a:buFont typeface="Arial" panose="020B0604020202020204" pitchFamily="34" charset="0"/>
              <a:buChar char="•"/>
            </a:pPr>
            <a:r>
              <a:rPr lang="ro-RO" sz="1600" dirty="0" err="1" smtClean="0"/>
              <a:t>Ecologically</a:t>
            </a:r>
            <a:r>
              <a:rPr lang="ro-RO" sz="1600" dirty="0" smtClean="0"/>
              <a:t> </a:t>
            </a:r>
            <a:r>
              <a:rPr lang="ro-RO" sz="1600" dirty="0" err="1"/>
              <a:t>harmless</a:t>
            </a:r>
            <a:r>
              <a:rPr lang="ro-RO" sz="1600" dirty="0"/>
              <a:t>, non-toxic </a:t>
            </a:r>
            <a:r>
              <a:rPr lang="ro-RO" sz="1600" dirty="0" err="1"/>
              <a:t>and</a:t>
            </a:r>
            <a:r>
              <a:rPr lang="ro-RO" sz="1600" dirty="0"/>
              <a:t> non-explosive (</a:t>
            </a:r>
            <a:r>
              <a:rPr lang="ro-RO" sz="1600" dirty="0" err="1" smtClean="0"/>
              <a:t>Mahapatra</a:t>
            </a:r>
            <a:r>
              <a:rPr lang="ro-RO" sz="1600" dirty="0" smtClean="0"/>
              <a:t>, </a:t>
            </a:r>
            <a:r>
              <a:rPr lang="ro-RO" sz="1600" dirty="0"/>
              <a:t>2015; </a:t>
            </a:r>
            <a:r>
              <a:rPr lang="ro-RO" sz="1600" dirty="0" smtClean="0"/>
              <a:t>Mahmud &amp; </a:t>
            </a:r>
            <a:r>
              <a:rPr lang="ro-RO" sz="1600" dirty="0" err="1" smtClean="0"/>
              <a:t>Kaiser</a:t>
            </a:r>
            <a:r>
              <a:rPr lang="ro-RO" sz="1600" dirty="0" smtClean="0"/>
              <a:t>, 2020)</a:t>
            </a:r>
            <a:endParaRPr lang="ro-RO" sz="1600" dirty="0"/>
          </a:p>
        </p:txBody>
      </p:sp>
    </p:spTree>
    <p:extLst>
      <p:ext uri="{BB962C8B-B14F-4D97-AF65-F5344CB8AC3E}">
        <p14:creationId xmlns:p14="http://schemas.microsoft.com/office/powerpoint/2010/main" val="2705137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32</a:t>
            </a:fld>
            <a:endParaRPr lang="de-DE" altLang="de-DE"/>
          </a:p>
        </p:txBody>
      </p:sp>
      <p:sp>
        <p:nvSpPr>
          <p:cNvPr id="6" name="Rectangle 5"/>
          <p:cNvSpPr/>
          <p:nvPr/>
        </p:nvSpPr>
        <p:spPr>
          <a:xfrm>
            <a:off x="827584" y="1013848"/>
            <a:ext cx="7920880" cy="1413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Supercritical</a:t>
            </a:r>
            <a:r>
              <a:rPr lang="ro-RO" sz="3300" dirty="0">
                <a:solidFill>
                  <a:srgbClr val="000000"/>
                </a:solidFill>
                <a:latin typeface="Calibri Light" panose="020F0302020204030204" pitchFamily="34" charset="0"/>
                <a:ea typeface="+mj-ea"/>
                <a:cs typeface="+mj-cs"/>
              </a:rPr>
              <a:t> </a:t>
            </a:r>
            <a:r>
              <a:rPr lang="ro-RO" sz="3300" dirty="0" smtClean="0">
                <a:solidFill>
                  <a:srgbClr val="000000"/>
                </a:solidFill>
                <a:latin typeface="Calibri Light" panose="020F0302020204030204" pitchFamily="34" charset="0"/>
                <a:ea typeface="+mj-ea"/>
                <a:cs typeface="+mj-cs"/>
              </a:rPr>
              <a:t>carbon </a:t>
            </a:r>
            <a:r>
              <a:rPr lang="ro-RO" sz="3300" dirty="0" err="1" smtClean="0">
                <a:solidFill>
                  <a:srgbClr val="000000"/>
                </a:solidFill>
                <a:latin typeface="Calibri Light" panose="020F0302020204030204" pitchFamily="34" charset="0"/>
                <a:ea typeface="+mj-ea"/>
                <a:cs typeface="+mj-cs"/>
              </a:rPr>
              <a:t>dioxide</a:t>
            </a:r>
            <a:r>
              <a:rPr lang="ro-RO" sz="3300" dirty="0" smtClean="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assisted</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dyeing</a:t>
            </a:r>
            <a:endParaRPr lang="ro-RO" sz="3300" dirty="0">
              <a:solidFill>
                <a:srgbClr val="000000"/>
              </a:solidFill>
              <a:latin typeface="Calibri Light" panose="020F0302020204030204" pitchFamily="34" charset="0"/>
              <a:ea typeface="+mj-ea"/>
              <a:cs typeface="+mj-cs"/>
            </a:endParaRPr>
          </a:p>
          <a:p>
            <a:pPr algn="ctr" defTabSz="685800" eaLnBrk="1" hangingPunct="1">
              <a:lnSpc>
                <a:spcPct val="90000"/>
              </a:lnSpc>
            </a:pPr>
            <a:r>
              <a:rPr lang="ro-RO" sz="3300" dirty="0" err="1" smtClean="0">
                <a:solidFill>
                  <a:srgbClr val="000000"/>
                </a:solidFill>
                <a:latin typeface="Calibri Light" panose="020F0302020204030204" pitchFamily="34" charset="0"/>
                <a:ea typeface="+mj-ea"/>
                <a:cs typeface="+mj-cs"/>
              </a:rPr>
              <a:t>Drawbacks</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179512" y="2122573"/>
            <a:ext cx="8784976"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ro-RO" sz="1600" dirty="0"/>
              <a:t>The </a:t>
            </a:r>
            <a:r>
              <a:rPr lang="en-GB" sz="1600" dirty="0" smtClean="0"/>
              <a:t>technology</a:t>
            </a:r>
            <a:r>
              <a:rPr lang="ro-RO" sz="1600" dirty="0" smtClean="0"/>
              <a:t> </a:t>
            </a:r>
            <a:r>
              <a:rPr lang="ro-RO" sz="1600" dirty="0" err="1" smtClean="0"/>
              <a:t>is</a:t>
            </a:r>
            <a:r>
              <a:rPr lang="ro-RO" sz="1600" dirty="0" smtClean="0"/>
              <a:t> </a:t>
            </a:r>
            <a:r>
              <a:rPr lang="en-US" sz="1600" dirty="0" smtClean="0"/>
              <a:t>applicable </a:t>
            </a:r>
            <a:r>
              <a:rPr lang="en-US" sz="1600" dirty="0"/>
              <a:t>on synthetic fibers and some artificial </a:t>
            </a:r>
            <a:r>
              <a:rPr lang="en-US" sz="1600" dirty="0" smtClean="0"/>
              <a:t>fibers</a:t>
            </a:r>
            <a:r>
              <a:rPr lang="ro-RO" sz="1600" dirty="0" smtClean="0"/>
              <a:t>; </a:t>
            </a:r>
            <a:r>
              <a:rPr lang="ro-RO" sz="1600" dirty="0" err="1" smtClean="0"/>
              <a:t>only</a:t>
            </a:r>
            <a:r>
              <a:rPr lang="en-US" sz="1600" dirty="0" smtClean="0"/>
              <a:t> experimental stud</a:t>
            </a:r>
            <a:r>
              <a:rPr lang="ro-RO" sz="1600" dirty="0" smtClean="0"/>
              <a:t>ies </a:t>
            </a:r>
            <a:r>
              <a:rPr lang="en-US" sz="1600" dirty="0" smtClean="0"/>
              <a:t>on </a:t>
            </a:r>
            <a:r>
              <a:rPr lang="en-US" sz="1600" dirty="0"/>
              <a:t>natural fibers </a:t>
            </a:r>
            <a:r>
              <a:rPr lang="ro-RO" sz="1600" dirty="0" smtClean="0"/>
              <a:t>are </a:t>
            </a:r>
            <a:r>
              <a:rPr lang="en-US" sz="1600" dirty="0" smtClean="0"/>
              <a:t>available </a:t>
            </a:r>
            <a:endParaRPr lang="ro-RO" sz="1600" dirty="0"/>
          </a:p>
          <a:p>
            <a:pPr marL="285750" indent="-285750">
              <a:lnSpc>
                <a:spcPct val="150000"/>
              </a:lnSpc>
              <a:buFont typeface="Arial" panose="020B0604020202020204" pitchFamily="34" charset="0"/>
              <a:buChar char="•"/>
            </a:pPr>
            <a:r>
              <a:rPr lang="en-US" sz="1600" dirty="0"/>
              <a:t>High pressure and temperature is required</a:t>
            </a:r>
          </a:p>
          <a:p>
            <a:pPr marL="285750" indent="-285750">
              <a:lnSpc>
                <a:spcPct val="150000"/>
              </a:lnSpc>
              <a:buFont typeface="Arial" panose="020B0604020202020204" pitchFamily="34" charset="0"/>
              <a:buChar char="•"/>
            </a:pPr>
            <a:r>
              <a:rPr lang="en-US" sz="1600" dirty="0"/>
              <a:t>The non-uniformity of the fluid may result in staining of the textile and </a:t>
            </a:r>
            <a:r>
              <a:rPr lang="en-US" sz="1600" dirty="0" smtClean="0"/>
              <a:t>affect</a:t>
            </a:r>
            <a:r>
              <a:rPr lang="ro-RO" sz="1600" dirty="0" smtClean="0"/>
              <a:t>s</a:t>
            </a:r>
            <a:r>
              <a:rPr lang="en-US" sz="1600" dirty="0" smtClean="0"/>
              <a:t> </a:t>
            </a:r>
            <a:r>
              <a:rPr lang="en-US" sz="1600" dirty="0"/>
              <a:t>the evenness of dye distribution</a:t>
            </a:r>
          </a:p>
          <a:p>
            <a:pPr marL="285750" indent="-285750">
              <a:lnSpc>
                <a:spcPct val="150000"/>
              </a:lnSpc>
              <a:buFont typeface="Arial" panose="020B0604020202020204" pitchFamily="34" charset="0"/>
              <a:buChar char="•"/>
            </a:pPr>
            <a:r>
              <a:rPr lang="en-US" sz="1600" dirty="0" smtClean="0"/>
              <a:t>Expensive</a:t>
            </a:r>
            <a:endParaRPr lang="en-US" sz="1600" dirty="0"/>
          </a:p>
        </p:txBody>
      </p:sp>
    </p:spTree>
    <p:extLst>
      <p:ext uri="{BB962C8B-B14F-4D97-AF65-F5344CB8AC3E}">
        <p14:creationId xmlns:p14="http://schemas.microsoft.com/office/powerpoint/2010/main" val="2872719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33</a:t>
            </a:fld>
            <a:endParaRPr lang="de-DE" altLang="de-DE"/>
          </a:p>
        </p:txBody>
      </p:sp>
      <p:sp>
        <p:nvSpPr>
          <p:cNvPr id="6" name="Rectangle 5"/>
          <p:cNvSpPr/>
          <p:nvPr/>
        </p:nvSpPr>
        <p:spPr>
          <a:xfrm>
            <a:off x="144043" y="1519629"/>
            <a:ext cx="4428492" cy="341632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ro-RO" sz="1600" dirty="0" smtClean="0"/>
              <a:t> </a:t>
            </a:r>
            <a:r>
              <a:rPr lang="ro-RO" sz="1600" dirty="0" err="1" smtClean="0"/>
              <a:t>This</a:t>
            </a:r>
            <a:r>
              <a:rPr lang="ro-RO" sz="1600" dirty="0" smtClean="0"/>
              <a:t> </a:t>
            </a:r>
            <a:r>
              <a:rPr lang="en-US" sz="1600" dirty="0" smtClean="0"/>
              <a:t>process </a:t>
            </a:r>
            <a:r>
              <a:rPr lang="en-GB" sz="1600" dirty="0" smtClean="0"/>
              <a:t>uses</a:t>
            </a:r>
            <a:r>
              <a:rPr lang="en-US" sz="1600" dirty="0" smtClean="0"/>
              <a:t> </a:t>
            </a:r>
            <a:r>
              <a:rPr lang="en-US" sz="1600" dirty="0"/>
              <a:t>air instead of water to help the dye </a:t>
            </a:r>
            <a:r>
              <a:rPr lang="en-US" sz="1600" dirty="0" smtClean="0"/>
              <a:t>penetrate</a:t>
            </a:r>
            <a:r>
              <a:rPr lang="ro-RO" sz="1600" dirty="0" smtClean="0"/>
              <a:t> </a:t>
            </a:r>
            <a:r>
              <a:rPr lang="en-US" sz="1600" dirty="0" smtClean="0"/>
              <a:t>the fib</a:t>
            </a:r>
            <a:r>
              <a:rPr lang="ro-RO" sz="1600" dirty="0" err="1" smtClean="0"/>
              <a:t>er</a:t>
            </a:r>
            <a:r>
              <a:rPr lang="ro-RO" sz="1600" dirty="0" smtClean="0"/>
              <a:t> </a:t>
            </a:r>
            <a:r>
              <a:rPr lang="ro-RO" sz="1600" dirty="0"/>
              <a:t>(</a:t>
            </a:r>
            <a:r>
              <a:rPr lang="ro-RO" sz="1600" dirty="0" err="1" smtClean="0"/>
              <a:t>Mahapatra</a:t>
            </a:r>
            <a:r>
              <a:rPr lang="ro-RO" sz="1600" dirty="0" smtClean="0"/>
              <a:t>, 2015)</a:t>
            </a:r>
            <a:r>
              <a:rPr lang="en-US" sz="1600" dirty="0" smtClean="0"/>
              <a:t>.</a:t>
            </a:r>
            <a:r>
              <a:rPr lang="ro-RO" sz="1600" dirty="0" smtClean="0"/>
              <a:t> </a:t>
            </a:r>
          </a:p>
          <a:p>
            <a:pPr marL="285750" indent="-285750" algn="just">
              <a:lnSpc>
                <a:spcPct val="150000"/>
              </a:lnSpc>
              <a:buFont typeface="Arial" panose="020B0604020202020204" pitchFamily="34" charset="0"/>
              <a:buChar char="•"/>
            </a:pPr>
            <a:r>
              <a:rPr lang="en-US" sz="1600" dirty="0" smtClean="0"/>
              <a:t>Dyeing liquor is first atomized, then mixed with high-pressure airflow, finally sprayed on fabric to be dyed. Only a little quantity of water is consumed because the dye</a:t>
            </a:r>
            <a:r>
              <a:rPr lang="ro-RO" sz="1600" dirty="0" smtClean="0"/>
              <a:t> </a:t>
            </a:r>
            <a:r>
              <a:rPr lang="ro-RO" sz="1600" dirty="0" err="1" smtClean="0"/>
              <a:t>and</a:t>
            </a:r>
            <a:r>
              <a:rPr lang="ro-RO" sz="1600" dirty="0" smtClean="0"/>
              <a:t> </a:t>
            </a:r>
            <a:r>
              <a:rPr lang="ro-RO" sz="1600" dirty="0" err="1" smtClean="0"/>
              <a:t>the</a:t>
            </a:r>
            <a:r>
              <a:rPr lang="en-US" sz="1600" dirty="0" smtClean="0"/>
              <a:t> chemicals directly contact the fabric. </a:t>
            </a:r>
            <a:endParaRPr lang="en-US" sz="1600" dirty="0"/>
          </a:p>
        </p:txBody>
      </p:sp>
      <p:sp>
        <p:nvSpPr>
          <p:cNvPr id="3" name="Rectangle 2"/>
          <p:cNvSpPr/>
          <p:nvPr/>
        </p:nvSpPr>
        <p:spPr>
          <a:xfrm>
            <a:off x="2058821" y="743018"/>
            <a:ext cx="3448253"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a:solidFill>
                  <a:srgbClr val="000000"/>
                </a:solidFill>
                <a:latin typeface="Calibri Light" panose="020F0302020204030204" pitchFamily="34" charset="0"/>
                <a:ea typeface="+mj-ea"/>
                <a:cs typeface="+mj-cs"/>
              </a:rPr>
              <a:t>Air-</a:t>
            </a:r>
            <a:r>
              <a:rPr lang="ro-RO" sz="3300" dirty="0" err="1">
                <a:solidFill>
                  <a:srgbClr val="000000"/>
                </a:solidFill>
                <a:latin typeface="Calibri Light" panose="020F0302020204030204" pitchFamily="34" charset="0"/>
                <a:ea typeface="+mj-ea"/>
                <a:cs typeface="+mj-cs"/>
              </a:rPr>
              <a:t>Dye</a:t>
            </a:r>
            <a:r>
              <a:rPr lang="ro-RO" sz="3300" dirty="0">
                <a:solidFill>
                  <a:srgbClr val="000000"/>
                </a:solidFill>
                <a:latin typeface="Calibri Light" panose="020F0302020204030204" pitchFamily="34" charset="0"/>
                <a:ea typeface="+mj-ea"/>
                <a:cs typeface="+mj-cs"/>
              </a:rPr>
              <a:t> Technology</a:t>
            </a:r>
          </a:p>
        </p:txBody>
      </p:sp>
      <p:pic>
        <p:nvPicPr>
          <p:cNvPr id="8" name="Picture 7"/>
          <p:cNvPicPr>
            <a:picLocks noChangeAspect="1"/>
          </p:cNvPicPr>
          <p:nvPr/>
        </p:nvPicPr>
        <p:blipFill rotWithShape="1">
          <a:blip r:embed="rId3"/>
          <a:srcRect t="6251" r="9562"/>
          <a:stretch/>
        </p:blipFill>
        <p:spPr>
          <a:xfrm>
            <a:off x="4499992" y="1416914"/>
            <a:ext cx="4361305" cy="3264678"/>
          </a:xfrm>
          <a:prstGeom prst="rect">
            <a:avLst/>
          </a:prstGeom>
        </p:spPr>
      </p:pic>
      <p:sp>
        <p:nvSpPr>
          <p:cNvPr id="9" name="Textfeld 20">
            <a:extLst>
              <a:ext uri="{FF2B5EF4-FFF2-40B4-BE49-F238E27FC236}">
                <a16:creationId xmlns="" xmlns:a16="http://schemas.microsoft.com/office/drawing/2014/main" id="{48731F63-FEE9-4B18-AF8E-BEAEF08A457C}"/>
              </a:ext>
            </a:extLst>
          </p:cNvPr>
          <p:cNvSpPr txBox="1">
            <a:spLocks noChangeArrowheads="1"/>
          </p:cNvSpPr>
          <p:nvPr/>
        </p:nvSpPr>
        <p:spPr bwMode="auto">
          <a:xfrm rot="-5400000">
            <a:off x="6747639" y="2274761"/>
            <a:ext cx="4392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dirty="0"/>
              <a:t>CC0 </a:t>
            </a:r>
            <a:r>
              <a:rPr lang="ro-RO" altLang="de-DE" sz="1000" dirty="0" smtClean="0"/>
              <a:t>Bertea</a:t>
            </a:r>
            <a:r>
              <a:rPr lang="de-DE" altLang="de-DE" sz="1000" dirty="0" smtClean="0"/>
              <a:t>, </a:t>
            </a:r>
            <a:r>
              <a:rPr lang="de-DE" altLang="de-DE" sz="1000" dirty="0"/>
              <a:t>adapted from </a:t>
            </a:r>
            <a:r>
              <a:rPr lang="ro-RO" altLang="de-DE" sz="1000" dirty="0" smtClean="0"/>
              <a:t>Dodu, 2002</a:t>
            </a:r>
            <a:endParaRPr lang="de-DE" altLang="de-DE" sz="1000" dirty="0"/>
          </a:p>
          <a:p>
            <a:endParaRPr lang="de-DE" altLang="de-DE" sz="1000" dirty="0"/>
          </a:p>
        </p:txBody>
      </p:sp>
    </p:spTree>
    <p:extLst>
      <p:ext uri="{BB962C8B-B14F-4D97-AF65-F5344CB8AC3E}">
        <p14:creationId xmlns:p14="http://schemas.microsoft.com/office/powerpoint/2010/main" val="1641568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34</a:t>
            </a:fld>
            <a:endParaRPr lang="de-DE" altLang="de-DE"/>
          </a:p>
        </p:txBody>
      </p:sp>
      <p:sp>
        <p:nvSpPr>
          <p:cNvPr id="6" name="Rectangle 5"/>
          <p:cNvSpPr/>
          <p:nvPr/>
        </p:nvSpPr>
        <p:spPr>
          <a:xfrm>
            <a:off x="161510" y="880879"/>
            <a:ext cx="8820980"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a:solidFill>
                  <a:srgbClr val="000000"/>
                </a:solidFill>
                <a:latin typeface="Calibri Light" panose="020F0302020204030204" pitchFamily="34" charset="0"/>
                <a:ea typeface="+mj-ea"/>
                <a:cs typeface="+mj-cs"/>
              </a:rPr>
              <a:t>Air-</a:t>
            </a:r>
            <a:r>
              <a:rPr lang="ro-RO" sz="3300" dirty="0" err="1">
                <a:solidFill>
                  <a:srgbClr val="000000"/>
                </a:solidFill>
                <a:latin typeface="Calibri Light" panose="020F0302020204030204" pitchFamily="34" charset="0"/>
                <a:ea typeface="+mj-ea"/>
                <a:cs typeface="+mj-cs"/>
              </a:rPr>
              <a:t>Dye</a:t>
            </a:r>
            <a:r>
              <a:rPr lang="ro-RO" sz="3300" dirty="0">
                <a:solidFill>
                  <a:srgbClr val="000000"/>
                </a:solidFill>
                <a:latin typeface="Calibri Light" panose="020F0302020204030204" pitchFamily="34" charset="0"/>
                <a:ea typeface="+mj-ea"/>
                <a:cs typeface="+mj-cs"/>
              </a:rPr>
              <a:t> </a:t>
            </a:r>
            <a:r>
              <a:rPr lang="ro-RO" sz="3300" dirty="0" smtClean="0">
                <a:solidFill>
                  <a:srgbClr val="000000"/>
                </a:solidFill>
                <a:latin typeface="Calibri Light" panose="020F0302020204030204" pitchFamily="34" charset="0"/>
                <a:ea typeface="+mj-ea"/>
                <a:cs typeface="+mj-cs"/>
              </a:rPr>
              <a:t>Technology</a:t>
            </a:r>
            <a:endParaRPr lang="ro-RO" sz="3300" dirty="0">
              <a:solidFill>
                <a:srgbClr val="000000"/>
              </a:solidFill>
              <a:latin typeface="Calibri Light" panose="020F0302020204030204" pitchFamily="34" charset="0"/>
              <a:ea typeface="+mj-ea"/>
              <a:cs typeface="+mj-cs"/>
            </a:endParaRPr>
          </a:p>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Benefits</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215516" y="1665263"/>
            <a:ext cx="8712968" cy="3046988"/>
          </a:xfrm>
          <a:prstGeom prst="rect">
            <a:avLst/>
          </a:prstGeom>
        </p:spPr>
        <p:txBody>
          <a:bodyPr wrap="square">
            <a:spAutoFit/>
          </a:bodyPr>
          <a:lstStyle/>
          <a:p>
            <a:pPr marL="285750" indent="-285750">
              <a:lnSpc>
                <a:spcPct val="150000"/>
              </a:lnSpc>
              <a:buFont typeface="Arial" panose="020B0604020202020204" pitchFamily="34" charset="0"/>
              <a:buChar char="•"/>
            </a:pPr>
            <a:r>
              <a:rPr lang="en-GB" sz="1600" dirty="0" smtClean="0"/>
              <a:t>Good </a:t>
            </a:r>
            <a:r>
              <a:rPr lang="en-GB" sz="1600" dirty="0" err="1" smtClean="0"/>
              <a:t>Colorfastness</a:t>
            </a:r>
            <a:r>
              <a:rPr lang="en-GB" sz="1600" dirty="0" smtClean="0"/>
              <a:t> </a:t>
            </a:r>
          </a:p>
          <a:p>
            <a:pPr marL="285750" indent="-285750">
              <a:lnSpc>
                <a:spcPct val="150000"/>
              </a:lnSpc>
              <a:buFont typeface="Arial" panose="020B0604020202020204" pitchFamily="34" charset="0"/>
              <a:buChar char="•"/>
            </a:pPr>
            <a:r>
              <a:rPr lang="ro-RO" sz="1600" dirty="0" err="1" smtClean="0"/>
              <a:t>Dye</a:t>
            </a:r>
            <a:r>
              <a:rPr lang="en-GB" sz="1600" dirty="0" smtClean="0"/>
              <a:t> both sides of the fabric simultaneously</a:t>
            </a:r>
          </a:p>
          <a:p>
            <a:pPr marL="285750" indent="-285750">
              <a:lnSpc>
                <a:spcPct val="150000"/>
              </a:lnSpc>
              <a:buFont typeface="Arial" panose="020B0604020202020204" pitchFamily="34" charset="0"/>
              <a:buChar char="•"/>
            </a:pPr>
            <a:r>
              <a:rPr lang="ro-RO" sz="1600" dirty="0" err="1" smtClean="0"/>
              <a:t>Dyei</a:t>
            </a:r>
            <a:r>
              <a:rPr lang="en-GB" sz="1600" dirty="0" smtClean="0"/>
              <a:t>ng and printing can be done in a short time with full accuracy and efficiency. A reduction in the overall process time of approximately 25%.</a:t>
            </a:r>
          </a:p>
          <a:p>
            <a:pPr marL="285750" indent="-285750">
              <a:lnSpc>
                <a:spcPct val="150000"/>
              </a:lnSpc>
              <a:buFont typeface="Arial" panose="020B0604020202020204" pitchFamily="34" charset="0"/>
              <a:buChar char="•"/>
            </a:pPr>
            <a:r>
              <a:rPr lang="ro-RO" sz="1600" dirty="0" err="1" smtClean="0"/>
              <a:t>Very</a:t>
            </a:r>
            <a:r>
              <a:rPr lang="ro-RO" sz="1600" dirty="0" smtClean="0"/>
              <a:t> </a:t>
            </a:r>
            <a:r>
              <a:rPr lang="ro-RO" sz="1600" dirty="0" err="1" smtClean="0"/>
              <a:t>good</a:t>
            </a:r>
            <a:r>
              <a:rPr lang="ro-RO" sz="1600" dirty="0" smtClean="0"/>
              <a:t> </a:t>
            </a:r>
            <a:r>
              <a:rPr lang="ro-RO" sz="1600" dirty="0" err="1" smtClean="0"/>
              <a:t>dye</a:t>
            </a:r>
            <a:r>
              <a:rPr lang="ro-RO" sz="1600" dirty="0" smtClean="0"/>
              <a:t> </a:t>
            </a:r>
            <a:r>
              <a:rPr lang="en-GB" sz="1600" dirty="0" err="1" smtClean="0"/>
              <a:t>penetrat</a:t>
            </a:r>
            <a:r>
              <a:rPr lang="ro-RO" sz="1600" dirty="0" smtClean="0"/>
              <a:t>ion</a:t>
            </a:r>
            <a:r>
              <a:rPr lang="en-GB" sz="1600" dirty="0" smtClean="0"/>
              <a:t> into the </a:t>
            </a:r>
            <a:r>
              <a:rPr lang="ro-RO" sz="1600" dirty="0" err="1" smtClean="0"/>
              <a:t>fibers</a:t>
            </a:r>
            <a:r>
              <a:rPr lang="en-GB" sz="1600" dirty="0" smtClean="0"/>
              <a:t> creating brilliant </a:t>
            </a:r>
            <a:r>
              <a:rPr lang="en-GB" sz="1600" dirty="0" err="1" smtClean="0"/>
              <a:t>colo</a:t>
            </a:r>
            <a:r>
              <a:rPr lang="ro-RO" sz="1600" dirty="0" smtClean="0"/>
              <a:t>u</a:t>
            </a:r>
            <a:r>
              <a:rPr lang="en-GB" sz="1600" dirty="0" err="1" smtClean="0"/>
              <a:t>rs</a:t>
            </a:r>
            <a:endParaRPr lang="en-GB" sz="1600" dirty="0" smtClean="0"/>
          </a:p>
          <a:p>
            <a:pPr marL="285750" indent="-285750">
              <a:lnSpc>
                <a:spcPct val="150000"/>
              </a:lnSpc>
              <a:buFont typeface="Arial" panose="020B0604020202020204" pitchFamily="34" charset="0"/>
              <a:buChar char="•"/>
            </a:pPr>
            <a:r>
              <a:rPr lang="en-GB" sz="1600" dirty="0" smtClean="0"/>
              <a:t>Use 90 to 95% less water and save 86% of the energy</a:t>
            </a:r>
          </a:p>
          <a:p>
            <a:pPr marL="285750" indent="-285750">
              <a:lnSpc>
                <a:spcPct val="150000"/>
              </a:lnSpc>
              <a:buFont typeface="Arial" panose="020B0604020202020204" pitchFamily="34" charset="0"/>
              <a:buChar char="•"/>
            </a:pPr>
            <a:r>
              <a:rPr lang="ro-RO" sz="1600" dirty="0" err="1" smtClean="0"/>
              <a:t>Very</a:t>
            </a:r>
            <a:r>
              <a:rPr lang="ro-RO" sz="1600" dirty="0" smtClean="0"/>
              <a:t> </a:t>
            </a:r>
            <a:r>
              <a:rPr lang="ro-RO" sz="1600" dirty="0" err="1" smtClean="0"/>
              <a:t>little</a:t>
            </a:r>
            <a:r>
              <a:rPr lang="en-GB" sz="1600" dirty="0" smtClean="0"/>
              <a:t> harm to the environment.</a:t>
            </a:r>
            <a:endParaRPr lang="ro-RO" sz="1600" dirty="0" smtClean="0"/>
          </a:p>
          <a:p>
            <a:pPr marL="285750" indent="-285750">
              <a:lnSpc>
                <a:spcPct val="150000"/>
              </a:lnSpc>
              <a:buFont typeface="Arial" panose="020B0604020202020204" pitchFamily="34" charset="0"/>
              <a:buChar char="•"/>
            </a:pPr>
            <a:r>
              <a:rPr lang="ro-RO" sz="1600" dirty="0" smtClean="0"/>
              <a:t>R</a:t>
            </a:r>
            <a:r>
              <a:rPr lang="en-US" sz="1600" dirty="0" smtClean="0"/>
              <a:t>educes the</a:t>
            </a:r>
            <a:r>
              <a:rPr lang="ro-RO" sz="1600" dirty="0" smtClean="0"/>
              <a:t> textile </a:t>
            </a:r>
            <a:r>
              <a:rPr lang="ro-RO" sz="1600" dirty="0" err="1" smtClean="0"/>
              <a:t>industry</a:t>
            </a:r>
            <a:r>
              <a:rPr lang="en-US" sz="1600" dirty="0" smtClean="0"/>
              <a:t> </a:t>
            </a:r>
            <a:r>
              <a:rPr lang="en-US" sz="1600" dirty="0"/>
              <a:t>share of global </a:t>
            </a:r>
            <a:r>
              <a:rPr lang="en-US" sz="1600" dirty="0" smtClean="0"/>
              <a:t>warming</a:t>
            </a:r>
            <a:r>
              <a:rPr lang="ro-RO" sz="1600" dirty="0"/>
              <a:t> (</a:t>
            </a:r>
            <a:r>
              <a:rPr lang="ro-RO" sz="1600" dirty="0" smtClean="0"/>
              <a:t>Mahmud &amp; </a:t>
            </a:r>
            <a:r>
              <a:rPr lang="ro-RO" sz="1600" dirty="0" err="1" smtClean="0"/>
              <a:t>Kaiser</a:t>
            </a:r>
            <a:r>
              <a:rPr lang="ro-RO" sz="1600" dirty="0" smtClean="0"/>
              <a:t>, 2020)</a:t>
            </a:r>
            <a:endParaRPr lang="en-GB" sz="1600" dirty="0"/>
          </a:p>
        </p:txBody>
      </p:sp>
    </p:spTree>
    <p:extLst>
      <p:ext uri="{BB962C8B-B14F-4D97-AF65-F5344CB8AC3E}">
        <p14:creationId xmlns:p14="http://schemas.microsoft.com/office/powerpoint/2010/main" val="29708847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35</a:t>
            </a:fld>
            <a:endParaRPr lang="de-DE" altLang="de-DE"/>
          </a:p>
        </p:txBody>
      </p:sp>
      <p:sp>
        <p:nvSpPr>
          <p:cNvPr id="6" name="Rectangle 5"/>
          <p:cNvSpPr/>
          <p:nvPr/>
        </p:nvSpPr>
        <p:spPr>
          <a:xfrm>
            <a:off x="1691680" y="915566"/>
            <a:ext cx="6050342" cy="1463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a:solidFill>
                  <a:srgbClr val="000000"/>
                </a:solidFill>
                <a:latin typeface="Calibri Light" panose="020F0302020204030204" pitchFamily="34" charset="0"/>
                <a:ea typeface="+mj-ea"/>
                <a:cs typeface="+mj-cs"/>
              </a:rPr>
              <a:t>Air-</a:t>
            </a:r>
            <a:r>
              <a:rPr lang="ro-RO" sz="3300" dirty="0" err="1">
                <a:solidFill>
                  <a:srgbClr val="000000"/>
                </a:solidFill>
                <a:latin typeface="Calibri Light" panose="020F0302020204030204" pitchFamily="34" charset="0"/>
                <a:ea typeface="+mj-ea"/>
                <a:cs typeface="+mj-cs"/>
              </a:rPr>
              <a:t>Dye</a:t>
            </a:r>
            <a:r>
              <a:rPr lang="ro-RO" sz="3300" dirty="0">
                <a:solidFill>
                  <a:srgbClr val="000000"/>
                </a:solidFill>
                <a:latin typeface="Calibri Light" panose="020F0302020204030204" pitchFamily="34" charset="0"/>
                <a:ea typeface="+mj-ea"/>
                <a:cs typeface="+mj-cs"/>
              </a:rPr>
              <a:t> </a:t>
            </a:r>
            <a:r>
              <a:rPr lang="ro-RO" sz="3300" dirty="0" smtClean="0">
                <a:solidFill>
                  <a:srgbClr val="000000"/>
                </a:solidFill>
                <a:latin typeface="Calibri Light" panose="020F0302020204030204" pitchFamily="34" charset="0"/>
                <a:ea typeface="+mj-ea"/>
                <a:cs typeface="+mj-cs"/>
              </a:rPr>
              <a:t>Technology</a:t>
            </a:r>
            <a:endParaRPr lang="ro-RO" sz="3300" dirty="0">
              <a:solidFill>
                <a:srgbClr val="000000"/>
              </a:solidFill>
              <a:latin typeface="Calibri Light" panose="020F0302020204030204" pitchFamily="34" charset="0"/>
              <a:ea typeface="+mj-ea"/>
              <a:cs typeface="+mj-cs"/>
            </a:endParaRPr>
          </a:p>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Drawbacks</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179512" y="2283718"/>
            <a:ext cx="8784976" cy="1569660"/>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a:t>The technique works on synthetic materials. Dyeing </a:t>
            </a:r>
            <a:r>
              <a:rPr lang="ro-RO" sz="1600" dirty="0" smtClean="0"/>
              <a:t>of</a:t>
            </a:r>
            <a:r>
              <a:rPr lang="en-US" sz="1600" dirty="0" smtClean="0"/>
              <a:t> </a:t>
            </a:r>
            <a:r>
              <a:rPr lang="en-US" sz="1600" dirty="0"/>
              <a:t>cotton fabrics </a:t>
            </a:r>
            <a:r>
              <a:rPr lang="ro-RO" sz="1600" dirty="0" err="1" smtClean="0"/>
              <a:t>can</a:t>
            </a:r>
            <a:r>
              <a:rPr lang="ro-RO" sz="1600" dirty="0" smtClean="0"/>
              <a:t> </a:t>
            </a:r>
            <a:r>
              <a:rPr lang="ro-RO" sz="1600" dirty="0" err="1" smtClean="0"/>
              <a:t>be</a:t>
            </a:r>
            <a:r>
              <a:rPr lang="ro-RO" sz="1600" dirty="0" smtClean="0"/>
              <a:t> </a:t>
            </a:r>
            <a:r>
              <a:rPr lang="en-GB" sz="1600" dirty="0" smtClean="0"/>
              <a:t>done only after </a:t>
            </a:r>
            <a:r>
              <a:rPr lang="en-US" sz="1600" dirty="0" smtClean="0"/>
              <a:t>specialized </a:t>
            </a:r>
            <a:r>
              <a:rPr lang="en-US" sz="1600" dirty="0"/>
              <a:t>treatment to the raw </a:t>
            </a:r>
            <a:r>
              <a:rPr lang="en-US" sz="1600" dirty="0" smtClean="0"/>
              <a:t>cotton</a:t>
            </a:r>
            <a:r>
              <a:rPr lang="ro-RO" sz="1600" dirty="0" smtClean="0"/>
              <a:t>.</a:t>
            </a:r>
            <a:r>
              <a:rPr lang="en-US" sz="1600" dirty="0" smtClean="0"/>
              <a:t> </a:t>
            </a:r>
            <a:endParaRPr lang="ro-RO" sz="1600" dirty="0"/>
          </a:p>
          <a:p>
            <a:pPr marL="285750" indent="-285750">
              <a:lnSpc>
                <a:spcPct val="150000"/>
              </a:lnSpc>
              <a:buFont typeface="Arial" panose="020B0604020202020204" pitchFamily="34" charset="0"/>
              <a:buChar char="•"/>
            </a:pPr>
            <a:r>
              <a:rPr lang="en-US" sz="1600" dirty="0" smtClean="0"/>
              <a:t>Not applicable to wool</a:t>
            </a:r>
            <a:r>
              <a:rPr lang="ro-RO" sz="1600" dirty="0" smtClean="0"/>
              <a:t>.</a:t>
            </a:r>
            <a:endParaRPr lang="en-US" sz="1600" dirty="0"/>
          </a:p>
          <a:p>
            <a:pPr marL="285750" indent="-285750">
              <a:lnSpc>
                <a:spcPct val="150000"/>
              </a:lnSpc>
              <a:buFont typeface="Arial" panose="020B0604020202020204" pitchFamily="34" charset="0"/>
              <a:buChar char="•"/>
            </a:pPr>
            <a:r>
              <a:rPr lang="en-US" sz="1600" dirty="0" smtClean="0"/>
              <a:t>Expensive</a:t>
            </a:r>
            <a:endParaRPr lang="en-US" sz="1600" dirty="0"/>
          </a:p>
        </p:txBody>
      </p:sp>
    </p:spTree>
    <p:extLst>
      <p:ext uri="{BB962C8B-B14F-4D97-AF65-F5344CB8AC3E}">
        <p14:creationId xmlns:p14="http://schemas.microsoft.com/office/powerpoint/2010/main" val="1467934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36</a:t>
            </a:fld>
            <a:endParaRPr lang="de-DE" altLang="de-DE"/>
          </a:p>
        </p:txBody>
      </p:sp>
      <p:sp>
        <p:nvSpPr>
          <p:cNvPr id="6" name="Rectangle 5"/>
          <p:cNvSpPr/>
          <p:nvPr/>
        </p:nvSpPr>
        <p:spPr>
          <a:xfrm>
            <a:off x="539552" y="771550"/>
            <a:ext cx="605034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Use</a:t>
            </a:r>
            <a:r>
              <a:rPr lang="ro-RO" sz="3300" dirty="0">
                <a:solidFill>
                  <a:srgbClr val="000000"/>
                </a:solidFill>
                <a:latin typeface="Calibri Light" panose="020F0302020204030204" pitchFamily="34" charset="0"/>
                <a:ea typeface="+mj-ea"/>
                <a:cs typeface="+mj-cs"/>
              </a:rPr>
              <a:t> of natural </a:t>
            </a:r>
            <a:r>
              <a:rPr lang="ro-RO" sz="3300" dirty="0" err="1">
                <a:solidFill>
                  <a:srgbClr val="000000"/>
                </a:solidFill>
                <a:latin typeface="Calibri Light" panose="020F0302020204030204" pitchFamily="34" charset="0"/>
                <a:ea typeface="+mj-ea"/>
                <a:cs typeface="+mj-cs"/>
              </a:rPr>
              <a:t>dyes</a:t>
            </a:r>
            <a:r>
              <a:rPr lang="ro-RO" sz="3300" dirty="0">
                <a:solidFill>
                  <a:srgbClr val="000000"/>
                </a:solidFill>
                <a:latin typeface="Calibri Light" panose="020F0302020204030204" pitchFamily="34" charset="0"/>
                <a:ea typeface="+mj-ea"/>
                <a:cs typeface="+mj-cs"/>
              </a:rPr>
              <a:t> - </a:t>
            </a:r>
            <a:r>
              <a:rPr lang="ro-RO" sz="3300" dirty="0" err="1">
                <a:solidFill>
                  <a:srgbClr val="000000"/>
                </a:solidFill>
                <a:latin typeface="Calibri Light" panose="020F0302020204030204" pitchFamily="34" charset="0"/>
                <a:ea typeface="+mj-ea"/>
                <a:cs typeface="+mj-cs"/>
              </a:rPr>
              <a:t>Benefits</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179512" y="1488261"/>
            <a:ext cx="8784976" cy="3416320"/>
          </a:xfrm>
          <a:prstGeom prst="rect">
            <a:avLst/>
          </a:prstGeom>
        </p:spPr>
        <p:txBody>
          <a:bodyPr wrap="square">
            <a:spAutoFit/>
          </a:bodyPr>
          <a:lstStyle/>
          <a:p>
            <a:pPr marL="285750" indent="-285750">
              <a:lnSpc>
                <a:spcPct val="150000"/>
              </a:lnSpc>
              <a:buFont typeface="Arial" panose="020B0604020202020204" pitchFamily="34" charset="0"/>
              <a:buChar char="•"/>
            </a:pPr>
            <a:r>
              <a:rPr lang="ro-RO" sz="1600" dirty="0" err="1" smtClean="0"/>
              <a:t>Less</a:t>
            </a:r>
            <a:r>
              <a:rPr lang="ro-RO" sz="1600" dirty="0" smtClean="0"/>
              <a:t> </a:t>
            </a:r>
            <a:r>
              <a:rPr lang="en-US" sz="1600" dirty="0" smtClean="0"/>
              <a:t>toxic </a:t>
            </a:r>
            <a:r>
              <a:rPr lang="en-US" sz="1600" dirty="0"/>
              <a:t>than their synthetic counterparts. </a:t>
            </a:r>
            <a:endParaRPr lang="ro-RO" sz="1600" dirty="0" smtClean="0"/>
          </a:p>
          <a:p>
            <a:pPr marL="285750" indent="-285750">
              <a:lnSpc>
                <a:spcPct val="150000"/>
              </a:lnSpc>
              <a:buFont typeface="Arial" panose="020B0604020202020204" pitchFamily="34" charset="0"/>
              <a:buChar char="•"/>
            </a:pPr>
            <a:r>
              <a:rPr lang="ro-RO" sz="1600" dirty="0" smtClean="0"/>
              <a:t>O</a:t>
            </a:r>
            <a:r>
              <a:rPr lang="en-US" sz="1600" dirty="0" err="1" smtClean="0"/>
              <a:t>btained</a:t>
            </a:r>
            <a:r>
              <a:rPr lang="en-US" sz="1600" dirty="0" smtClean="0"/>
              <a:t> </a:t>
            </a:r>
            <a:r>
              <a:rPr lang="en-US" sz="1600" dirty="0"/>
              <a:t>from renewable sources.</a:t>
            </a:r>
          </a:p>
          <a:p>
            <a:pPr marL="285750" indent="-285750">
              <a:lnSpc>
                <a:spcPct val="150000"/>
              </a:lnSpc>
              <a:buFont typeface="Arial" panose="020B0604020202020204" pitchFamily="34" charset="0"/>
              <a:buChar char="•"/>
            </a:pPr>
            <a:r>
              <a:rPr lang="ro-RO" sz="1600" dirty="0" smtClean="0"/>
              <a:t>B</a:t>
            </a:r>
            <a:r>
              <a:rPr lang="en-US" sz="1600" dirty="0" err="1" smtClean="0"/>
              <a:t>iodegradable</a:t>
            </a:r>
            <a:r>
              <a:rPr lang="en-US" sz="1600" dirty="0"/>
              <a:t>.</a:t>
            </a:r>
          </a:p>
          <a:p>
            <a:pPr marL="285750" indent="-285750">
              <a:lnSpc>
                <a:spcPct val="150000"/>
              </a:lnSpc>
              <a:buFont typeface="Arial" panose="020B0604020202020204" pitchFamily="34" charset="0"/>
              <a:buChar char="•"/>
            </a:pPr>
            <a:r>
              <a:rPr lang="ro-RO" sz="1600" dirty="0" smtClean="0"/>
              <a:t>T</a:t>
            </a:r>
            <a:r>
              <a:rPr lang="en-US" sz="1600" dirty="0" smtClean="0"/>
              <a:t>hey </a:t>
            </a:r>
            <a:r>
              <a:rPr lang="en-US" sz="1600" dirty="0"/>
              <a:t>do not stain the adjacent fabrics in the </a:t>
            </a:r>
            <a:endParaRPr lang="ro-RO" sz="1600" dirty="0" smtClean="0"/>
          </a:p>
          <a:p>
            <a:pPr marL="285750" indent="-285750">
              <a:lnSpc>
                <a:spcPct val="150000"/>
              </a:lnSpc>
              <a:buFont typeface="Arial" panose="020B0604020202020204" pitchFamily="34" charset="0"/>
              <a:buChar char="•"/>
            </a:pPr>
            <a:r>
              <a:rPr lang="en-US" sz="1600" dirty="0" smtClean="0"/>
              <a:t>washing process</a:t>
            </a:r>
            <a:r>
              <a:rPr lang="ro-RO" sz="1600" dirty="0" smtClean="0"/>
              <a:t> </a:t>
            </a:r>
            <a:r>
              <a:rPr lang="en-US" sz="1600" dirty="0" smtClean="0"/>
              <a:t>because </a:t>
            </a:r>
            <a:r>
              <a:rPr lang="en-US" sz="1600" dirty="0"/>
              <a:t>of the non‐substantive nature of the dye towards the fabric</a:t>
            </a:r>
            <a:r>
              <a:rPr lang="en-US" sz="1600" dirty="0" smtClean="0"/>
              <a:t>.</a:t>
            </a:r>
            <a:endParaRPr lang="ro-RO" sz="1600" dirty="0" smtClean="0"/>
          </a:p>
          <a:p>
            <a:pPr marL="285750" indent="-285750">
              <a:lnSpc>
                <a:spcPct val="150000"/>
              </a:lnSpc>
              <a:buFont typeface="Arial" panose="020B0604020202020204" pitchFamily="34" charset="0"/>
              <a:buChar char="•"/>
            </a:pPr>
            <a:r>
              <a:rPr lang="ro-RO" sz="1600" dirty="0" smtClean="0"/>
              <a:t>N</a:t>
            </a:r>
            <a:r>
              <a:rPr lang="en-US" sz="1600" dirty="0" smtClean="0"/>
              <a:t>o </a:t>
            </a:r>
            <a:r>
              <a:rPr lang="en-US" sz="1600" dirty="0"/>
              <a:t>or mild reactions </a:t>
            </a:r>
            <a:r>
              <a:rPr lang="en-US" sz="1600" dirty="0" smtClean="0"/>
              <a:t>involved </a:t>
            </a:r>
            <a:r>
              <a:rPr lang="en-US" sz="1600" dirty="0"/>
              <a:t>in their preparation.</a:t>
            </a:r>
          </a:p>
          <a:p>
            <a:pPr marL="285750" indent="-285750">
              <a:lnSpc>
                <a:spcPct val="150000"/>
              </a:lnSpc>
              <a:buFont typeface="Arial" panose="020B0604020202020204" pitchFamily="34" charset="0"/>
              <a:buChar char="•"/>
            </a:pPr>
            <a:r>
              <a:rPr lang="ro-RO" sz="1600" dirty="0" smtClean="0"/>
              <a:t>C</a:t>
            </a:r>
            <a:r>
              <a:rPr lang="en-US" sz="1600" dirty="0" err="1" smtClean="0"/>
              <a:t>ost</a:t>
            </a:r>
            <a:r>
              <a:rPr lang="en-US" sz="1600" dirty="0" smtClean="0"/>
              <a:t> </a:t>
            </a:r>
            <a:r>
              <a:rPr lang="en-US" sz="1600" dirty="0"/>
              <a:t>effective</a:t>
            </a:r>
          </a:p>
          <a:p>
            <a:pPr marL="285750" indent="-285750">
              <a:lnSpc>
                <a:spcPct val="150000"/>
              </a:lnSpc>
              <a:buFont typeface="Arial" panose="020B0604020202020204" pitchFamily="34" charset="0"/>
              <a:buChar char="•"/>
            </a:pPr>
            <a:r>
              <a:rPr lang="ro-RO" sz="1600" dirty="0" smtClean="0"/>
              <a:t>A</a:t>
            </a:r>
            <a:r>
              <a:rPr lang="en-US" sz="1600" dirty="0" smtClean="0"/>
              <a:t> </a:t>
            </a:r>
            <a:r>
              <a:rPr lang="en-US" sz="1600" dirty="0"/>
              <a:t>full range of colors </a:t>
            </a:r>
            <a:r>
              <a:rPr lang="ro-RO" sz="1600" dirty="0" err="1" smtClean="0"/>
              <a:t>can</a:t>
            </a:r>
            <a:r>
              <a:rPr lang="ro-RO" sz="1600" dirty="0" smtClean="0"/>
              <a:t> </a:t>
            </a:r>
            <a:r>
              <a:rPr lang="ro-RO" sz="1600" dirty="0" err="1" smtClean="0"/>
              <a:t>be</a:t>
            </a:r>
            <a:r>
              <a:rPr lang="ro-RO" sz="1600" dirty="0" smtClean="0"/>
              <a:t> </a:t>
            </a:r>
            <a:r>
              <a:rPr lang="ro-RO" sz="1600" dirty="0" err="1" smtClean="0"/>
              <a:t>obtained</a:t>
            </a:r>
            <a:r>
              <a:rPr lang="ro-RO" sz="1600" dirty="0" smtClean="0"/>
              <a:t> </a:t>
            </a:r>
            <a:r>
              <a:rPr lang="en-US" sz="1600" dirty="0" smtClean="0"/>
              <a:t>using </a:t>
            </a:r>
            <a:r>
              <a:rPr lang="en-US" sz="1600" dirty="0"/>
              <a:t>various </a:t>
            </a:r>
            <a:r>
              <a:rPr lang="en-US" sz="1600" dirty="0" err="1"/>
              <a:t>mordants</a:t>
            </a:r>
            <a:r>
              <a:rPr lang="en-US" sz="1600" dirty="0"/>
              <a:t>.</a:t>
            </a:r>
          </a:p>
        </p:txBody>
      </p:sp>
      <p:pic>
        <p:nvPicPr>
          <p:cNvPr id="2" name="Picture 1"/>
          <p:cNvPicPr>
            <a:picLocks noChangeAspect="1"/>
          </p:cNvPicPr>
          <p:nvPr/>
        </p:nvPicPr>
        <p:blipFill>
          <a:blip r:embed="rId3"/>
          <a:stretch>
            <a:fillRect/>
          </a:stretch>
        </p:blipFill>
        <p:spPr>
          <a:xfrm>
            <a:off x="5544388" y="1499912"/>
            <a:ext cx="3420100" cy="2282247"/>
          </a:xfrm>
          <a:prstGeom prst="rect">
            <a:avLst/>
          </a:prstGeom>
        </p:spPr>
      </p:pic>
    </p:spTree>
    <p:extLst>
      <p:ext uri="{BB962C8B-B14F-4D97-AF65-F5344CB8AC3E}">
        <p14:creationId xmlns:p14="http://schemas.microsoft.com/office/powerpoint/2010/main" val="12404193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37</a:t>
            </a:fld>
            <a:endParaRPr lang="de-DE" altLang="de-DE"/>
          </a:p>
        </p:txBody>
      </p:sp>
      <p:sp>
        <p:nvSpPr>
          <p:cNvPr id="6" name="Rectangle 5"/>
          <p:cNvSpPr/>
          <p:nvPr/>
        </p:nvSpPr>
        <p:spPr>
          <a:xfrm>
            <a:off x="1763688" y="411510"/>
            <a:ext cx="6050342"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Use</a:t>
            </a:r>
            <a:r>
              <a:rPr lang="ro-RO" sz="3300" dirty="0">
                <a:solidFill>
                  <a:srgbClr val="000000"/>
                </a:solidFill>
                <a:latin typeface="Calibri Light" panose="020F0302020204030204" pitchFamily="34" charset="0"/>
                <a:ea typeface="+mj-ea"/>
                <a:cs typeface="+mj-cs"/>
              </a:rPr>
              <a:t> of natural </a:t>
            </a:r>
            <a:r>
              <a:rPr lang="ro-RO" sz="3300" dirty="0" err="1">
                <a:solidFill>
                  <a:srgbClr val="000000"/>
                </a:solidFill>
                <a:latin typeface="Calibri Light" panose="020F0302020204030204" pitchFamily="34" charset="0"/>
                <a:ea typeface="+mj-ea"/>
                <a:cs typeface="+mj-cs"/>
              </a:rPr>
              <a:t>dyes</a:t>
            </a:r>
            <a:r>
              <a:rPr lang="ro-RO" sz="3300" dirty="0">
                <a:solidFill>
                  <a:srgbClr val="000000"/>
                </a:solidFill>
                <a:latin typeface="Calibri Light" panose="020F0302020204030204" pitchFamily="34" charset="0"/>
                <a:ea typeface="+mj-ea"/>
                <a:cs typeface="+mj-cs"/>
              </a:rPr>
              <a:t> - </a:t>
            </a:r>
            <a:r>
              <a:rPr lang="ro-RO" sz="3300" dirty="0" err="1">
                <a:solidFill>
                  <a:srgbClr val="000000"/>
                </a:solidFill>
                <a:latin typeface="Calibri Light" panose="020F0302020204030204" pitchFamily="34" charset="0"/>
                <a:ea typeface="+mj-ea"/>
                <a:cs typeface="+mj-cs"/>
              </a:rPr>
              <a:t>Drawbacks</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179512" y="1005698"/>
            <a:ext cx="8784976" cy="3785652"/>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smtClean="0"/>
              <a:t>The </a:t>
            </a:r>
            <a:r>
              <a:rPr lang="en-US" sz="1600" dirty="0"/>
              <a:t>extraction from the raw materials is time </a:t>
            </a:r>
            <a:r>
              <a:rPr lang="en-US" sz="1600" dirty="0" smtClean="0"/>
              <a:t>consuming</a:t>
            </a:r>
            <a:r>
              <a:rPr lang="ro-RO" sz="1600" dirty="0"/>
              <a:t>, </a:t>
            </a:r>
            <a:r>
              <a:rPr lang="ro-RO" sz="1600" dirty="0" err="1"/>
              <a:t>resulting</a:t>
            </a:r>
            <a:r>
              <a:rPr lang="ro-RO" sz="1600" dirty="0"/>
              <a:t> in </a:t>
            </a:r>
            <a:r>
              <a:rPr lang="ro-RO" sz="1600" dirty="0" err="1"/>
              <a:t>soil</a:t>
            </a:r>
            <a:r>
              <a:rPr lang="ro-RO" sz="1600" dirty="0"/>
              <a:t> </a:t>
            </a:r>
            <a:r>
              <a:rPr lang="ro-RO" sz="1600" dirty="0" err="1"/>
              <a:t>waste</a:t>
            </a:r>
            <a:r>
              <a:rPr lang="en-US" sz="1600" dirty="0" smtClean="0"/>
              <a:t>.</a:t>
            </a:r>
            <a:endParaRPr lang="en-US" sz="1600" dirty="0"/>
          </a:p>
          <a:p>
            <a:pPr marL="285750" indent="-285750">
              <a:lnSpc>
                <a:spcPct val="150000"/>
              </a:lnSpc>
              <a:buFont typeface="Arial" panose="020B0604020202020204" pitchFamily="34" charset="0"/>
              <a:buChar char="•"/>
            </a:pPr>
            <a:r>
              <a:rPr lang="ro-RO" sz="1600" dirty="0" err="1"/>
              <a:t>Difficult</a:t>
            </a:r>
            <a:r>
              <a:rPr lang="ro-RO" sz="1600" dirty="0"/>
              <a:t> </a:t>
            </a:r>
            <a:r>
              <a:rPr lang="ro-RO" sz="1600" dirty="0" err="1"/>
              <a:t>to</a:t>
            </a:r>
            <a:r>
              <a:rPr lang="ro-RO" sz="1600" dirty="0"/>
              <a:t> </a:t>
            </a:r>
            <a:r>
              <a:rPr lang="ro-RO" sz="1600" dirty="0" err="1" smtClean="0"/>
              <a:t>purify</a:t>
            </a:r>
            <a:r>
              <a:rPr lang="en-US" sz="1600" dirty="0" smtClean="0"/>
              <a:t>.</a:t>
            </a:r>
            <a:endParaRPr lang="en-US" sz="1600" dirty="0"/>
          </a:p>
          <a:p>
            <a:pPr marL="285750" indent="-285750">
              <a:lnSpc>
                <a:spcPct val="150000"/>
              </a:lnSpc>
              <a:buFont typeface="Arial" panose="020B0604020202020204" pitchFamily="34" charset="0"/>
              <a:buChar char="•"/>
            </a:pPr>
            <a:r>
              <a:rPr lang="ro-RO" sz="1600" dirty="0" smtClean="0"/>
              <a:t>N</a:t>
            </a:r>
            <a:r>
              <a:rPr lang="en-US" sz="1600" dirty="0" err="1" smtClean="0"/>
              <a:t>atural</a:t>
            </a:r>
            <a:r>
              <a:rPr lang="en-US" sz="1600" dirty="0" smtClean="0"/>
              <a:t> </a:t>
            </a:r>
            <a:r>
              <a:rPr lang="en-US" sz="1600" dirty="0"/>
              <a:t>dyes </a:t>
            </a:r>
            <a:r>
              <a:rPr lang="ro-RO" sz="1600" dirty="0" err="1" smtClean="0"/>
              <a:t>that</a:t>
            </a:r>
            <a:r>
              <a:rPr lang="ro-RO" sz="1600" dirty="0" smtClean="0"/>
              <a:t> </a:t>
            </a:r>
            <a:r>
              <a:rPr lang="en-US" sz="1600" dirty="0" smtClean="0"/>
              <a:t>are </a:t>
            </a:r>
            <a:r>
              <a:rPr lang="en-US" sz="1600" dirty="0"/>
              <a:t>extracted from plants </a:t>
            </a:r>
            <a:r>
              <a:rPr lang="ro-RO" sz="1600" dirty="0" smtClean="0"/>
              <a:t>are </a:t>
            </a:r>
            <a:r>
              <a:rPr lang="en-US" sz="1600" dirty="0" smtClean="0"/>
              <a:t>dependent </a:t>
            </a:r>
            <a:r>
              <a:rPr lang="en-US" sz="1600" dirty="0"/>
              <a:t>on </a:t>
            </a:r>
            <a:r>
              <a:rPr lang="en-US" sz="1600" dirty="0" smtClean="0"/>
              <a:t>the</a:t>
            </a:r>
            <a:r>
              <a:rPr lang="ro-RO" sz="1600" dirty="0" smtClean="0"/>
              <a:t> </a:t>
            </a:r>
            <a:r>
              <a:rPr lang="en-US" sz="1600" dirty="0" smtClean="0"/>
              <a:t>growing seasons.</a:t>
            </a:r>
            <a:endParaRPr lang="ro-RO" sz="1600" dirty="0" smtClean="0"/>
          </a:p>
          <a:p>
            <a:pPr marL="285750" indent="-285750">
              <a:lnSpc>
                <a:spcPct val="150000"/>
              </a:lnSpc>
              <a:buFont typeface="Arial" panose="020B0604020202020204" pitchFamily="34" charset="0"/>
              <a:buChar char="•"/>
            </a:pPr>
            <a:r>
              <a:rPr lang="ro-RO" sz="1600" dirty="0" smtClean="0"/>
              <a:t>S</a:t>
            </a:r>
            <a:r>
              <a:rPr lang="en-US" sz="1600" dirty="0" err="1" smtClean="0"/>
              <a:t>ynthesis</a:t>
            </a:r>
            <a:r>
              <a:rPr lang="en-US" sz="1600" dirty="0" smtClean="0"/>
              <a:t> </a:t>
            </a:r>
            <a:r>
              <a:rPr lang="en-US" sz="1600" dirty="0"/>
              <a:t>of same shades is </a:t>
            </a:r>
            <a:r>
              <a:rPr lang="en-US" sz="1600" dirty="0" err="1" smtClean="0"/>
              <a:t>diffic</a:t>
            </a:r>
            <a:r>
              <a:rPr lang="ro-RO" sz="1600" dirty="0" err="1" smtClean="0"/>
              <a:t>ult</a:t>
            </a:r>
            <a:r>
              <a:rPr lang="ro-RO" sz="1600" dirty="0" smtClean="0"/>
              <a:t> </a:t>
            </a:r>
            <a:r>
              <a:rPr lang="en-US" sz="1600" dirty="0"/>
              <a:t>since crops may vary in season, time and place</a:t>
            </a:r>
          </a:p>
          <a:p>
            <a:pPr marL="285750" indent="-285750">
              <a:lnSpc>
                <a:spcPct val="150000"/>
              </a:lnSpc>
              <a:buFont typeface="Arial" panose="020B0604020202020204" pitchFamily="34" charset="0"/>
              <a:buChar char="•"/>
            </a:pPr>
            <a:r>
              <a:rPr lang="ro-RO" sz="1600" dirty="0" smtClean="0"/>
              <a:t>T</a:t>
            </a:r>
            <a:r>
              <a:rPr lang="en-US" sz="1600" dirty="0" smtClean="0"/>
              <a:t>end to</a:t>
            </a:r>
            <a:r>
              <a:rPr lang="ro-RO" sz="1600" dirty="0" smtClean="0"/>
              <a:t> </a:t>
            </a:r>
            <a:r>
              <a:rPr lang="en-US" sz="1600" dirty="0" smtClean="0"/>
              <a:t>fade </a:t>
            </a:r>
            <a:r>
              <a:rPr lang="en-US" sz="1600" dirty="0"/>
              <a:t>faster than the synthetic dyes</a:t>
            </a:r>
            <a:r>
              <a:rPr lang="en-US" sz="1600" dirty="0" smtClean="0"/>
              <a:t>.</a:t>
            </a:r>
            <a:r>
              <a:rPr lang="ro-RO" sz="1600" dirty="0" smtClean="0"/>
              <a:t> </a:t>
            </a:r>
            <a:r>
              <a:rPr lang="ro-RO" sz="1600" dirty="0" err="1" smtClean="0"/>
              <a:t>Some</a:t>
            </a:r>
            <a:r>
              <a:rPr lang="ro-RO" sz="1600" dirty="0" smtClean="0"/>
              <a:t> of </a:t>
            </a:r>
            <a:r>
              <a:rPr lang="ro-RO" sz="1600" dirty="0" err="1" smtClean="0"/>
              <a:t>them</a:t>
            </a:r>
            <a:r>
              <a:rPr lang="ro-RO" sz="1600" dirty="0" smtClean="0"/>
              <a:t> </a:t>
            </a:r>
            <a:r>
              <a:rPr lang="en-US" sz="1600" dirty="0"/>
              <a:t>are sensitive to pH changes</a:t>
            </a:r>
          </a:p>
          <a:p>
            <a:pPr marL="285750" indent="-285750">
              <a:lnSpc>
                <a:spcPct val="150000"/>
              </a:lnSpc>
              <a:buFont typeface="Arial" panose="020B0604020202020204" pitchFamily="34" charset="0"/>
              <a:buChar char="•"/>
            </a:pPr>
            <a:r>
              <a:rPr lang="ro-RO" sz="1600" dirty="0" err="1" smtClean="0"/>
              <a:t>Repeatability</a:t>
            </a:r>
            <a:r>
              <a:rPr lang="ro-RO" sz="1600" dirty="0" smtClean="0"/>
              <a:t> </a:t>
            </a:r>
            <a:r>
              <a:rPr lang="ro-RO" sz="1600" dirty="0" err="1" smtClean="0"/>
              <a:t>is</a:t>
            </a:r>
            <a:r>
              <a:rPr lang="ro-RO" sz="1600" dirty="0" smtClean="0"/>
              <a:t> limited, as</a:t>
            </a:r>
            <a:r>
              <a:rPr lang="en-US" sz="1600" dirty="0" smtClean="0"/>
              <a:t> </a:t>
            </a:r>
            <a:r>
              <a:rPr lang="en-US" sz="1600" dirty="0"/>
              <a:t>no two dye lots are </a:t>
            </a:r>
            <a:r>
              <a:rPr lang="en-US" sz="1600" dirty="0" smtClean="0"/>
              <a:t>identical</a:t>
            </a:r>
            <a:r>
              <a:rPr lang="ro-RO" sz="1600" dirty="0" smtClean="0"/>
              <a:t>.</a:t>
            </a:r>
          </a:p>
          <a:p>
            <a:pPr marL="285750" indent="-285750">
              <a:lnSpc>
                <a:spcPct val="150000"/>
              </a:lnSpc>
              <a:buFont typeface="Arial" panose="020B0604020202020204" pitchFamily="34" charset="0"/>
              <a:buChar char="•"/>
            </a:pPr>
            <a:r>
              <a:rPr lang="en-US" sz="1600" dirty="0" smtClean="0"/>
              <a:t>Synthetic fibers</a:t>
            </a:r>
            <a:r>
              <a:rPr lang="ro-RO" sz="1600" dirty="0" smtClean="0"/>
              <a:t> </a:t>
            </a:r>
            <a:r>
              <a:rPr lang="en-US" sz="1600" dirty="0" smtClean="0"/>
              <a:t>cannot </a:t>
            </a:r>
            <a:r>
              <a:rPr lang="en-US" sz="1600" dirty="0"/>
              <a:t>be dyed </a:t>
            </a:r>
            <a:r>
              <a:rPr lang="en-US" sz="1600" dirty="0" smtClean="0"/>
              <a:t>with</a:t>
            </a:r>
            <a:r>
              <a:rPr lang="ro-RO" sz="1600" dirty="0" smtClean="0"/>
              <a:t> </a:t>
            </a:r>
            <a:r>
              <a:rPr lang="en-US" sz="1600" dirty="0" smtClean="0"/>
              <a:t>natural dyes</a:t>
            </a:r>
            <a:r>
              <a:rPr lang="ro-RO" sz="1600" dirty="0" smtClean="0"/>
              <a:t> (Muthu, 2017)</a:t>
            </a:r>
            <a:r>
              <a:rPr lang="en-US" sz="1600" dirty="0" smtClean="0"/>
              <a:t>.</a:t>
            </a:r>
            <a:endParaRPr lang="en-US" sz="1600" dirty="0"/>
          </a:p>
        </p:txBody>
      </p:sp>
    </p:spTree>
    <p:extLst>
      <p:ext uri="{BB962C8B-B14F-4D97-AF65-F5344CB8AC3E}">
        <p14:creationId xmlns:p14="http://schemas.microsoft.com/office/powerpoint/2010/main" val="3586689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38</a:t>
            </a:fld>
            <a:endParaRPr lang="de-DE" altLang="de-DE"/>
          </a:p>
        </p:txBody>
      </p:sp>
      <p:sp>
        <p:nvSpPr>
          <p:cNvPr id="6" name="Rectangle 5"/>
          <p:cNvSpPr/>
          <p:nvPr/>
        </p:nvSpPr>
        <p:spPr>
          <a:xfrm>
            <a:off x="488219" y="832060"/>
            <a:ext cx="8496944"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en-US" sz="3300" dirty="0">
                <a:solidFill>
                  <a:srgbClr val="000000"/>
                </a:solidFill>
                <a:latin typeface="Calibri Light" panose="020F0302020204030204" pitchFamily="34" charset="0"/>
                <a:ea typeface="+mj-ea"/>
                <a:cs typeface="+mj-cs"/>
              </a:rPr>
              <a:t>Ecological dyeing of wool</a:t>
            </a:r>
            <a:r>
              <a:rPr lang="ro-RO" sz="3300" dirty="0">
                <a:solidFill>
                  <a:srgbClr val="000000"/>
                </a:solidFill>
                <a:latin typeface="Calibri Light" panose="020F0302020204030204" pitchFamily="34" charset="0"/>
                <a:ea typeface="+mj-ea"/>
                <a:cs typeface="+mj-cs"/>
              </a:rPr>
              <a:t> </a:t>
            </a:r>
            <a:r>
              <a:rPr lang="en-US" sz="3300" dirty="0">
                <a:solidFill>
                  <a:srgbClr val="000000"/>
                </a:solidFill>
                <a:latin typeface="Calibri Light" panose="020F0302020204030204" pitchFamily="34" charset="0"/>
                <a:ea typeface="+mj-ea"/>
                <a:cs typeface="+mj-cs"/>
              </a:rPr>
              <a:t>with </a:t>
            </a:r>
            <a:r>
              <a:rPr lang="en-US" sz="3300" dirty="0" err="1">
                <a:solidFill>
                  <a:srgbClr val="000000"/>
                </a:solidFill>
                <a:latin typeface="Calibri Light" panose="020F0302020204030204" pitchFamily="34" charset="0"/>
                <a:ea typeface="+mj-ea"/>
                <a:cs typeface="+mj-cs"/>
              </a:rPr>
              <a:t>biomordants</a:t>
            </a:r>
            <a:endParaRPr lang="ro-RO" sz="3300" dirty="0">
              <a:solidFill>
                <a:srgbClr val="000000"/>
              </a:solidFill>
              <a:latin typeface="Calibri Light" panose="020F0302020204030204" pitchFamily="34" charset="0"/>
              <a:ea typeface="+mj-ea"/>
              <a:cs typeface="+mj-cs"/>
            </a:endParaRPr>
          </a:p>
        </p:txBody>
      </p:sp>
      <p:sp>
        <p:nvSpPr>
          <p:cNvPr id="7" name="Rectangle 6"/>
          <p:cNvSpPr/>
          <p:nvPr/>
        </p:nvSpPr>
        <p:spPr>
          <a:xfrm>
            <a:off x="344203" y="1550858"/>
            <a:ext cx="8784976" cy="3046988"/>
          </a:xfrm>
          <a:prstGeom prst="rect">
            <a:avLst/>
          </a:prstGeom>
        </p:spPr>
        <p:txBody>
          <a:bodyPr wrap="square">
            <a:spAutoFit/>
          </a:bodyPr>
          <a:lstStyle/>
          <a:p>
            <a:pPr marL="285750" indent="-285750">
              <a:lnSpc>
                <a:spcPct val="150000"/>
              </a:lnSpc>
              <a:buFont typeface="Arial" panose="020B0604020202020204" pitchFamily="34" charset="0"/>
              <a:buChar char="•"/>
            </a:pPr>
            <a:r>
              <a:rPr lang="en-US" sz="1600" dirty="0" smtClean="0"/>
              <a:t>Natural dyeing of wool with metal </a:t>
            </a:r>
            <a:r>
              <a:rPr lang="en-US" sz="1600" dirty="0" err="1" smtClean="0"/>
              <a:t>mordants</a:t>
            </a:r>
            <a:r>
              <a:rPr lang="en-US" sz="1600" dirty="0" smtClean="0"/>
              <a:t> generates effluents rich in toxic metal ions, which ha</a:t>
            </a:r>
            <a:r>
              <a:rPr lang="ro-RO" sz="1600" dirty="0" err="1" smtClean="0"/>
              <a:t>ve</a:t>
            </a:r>
            <a:r>
              <a:rPr lang="en-US" sz="1600" dirty="0" smtClean="0"/>
              <a:t> a negative impact on flora and fauna. </a:t>
            </a:r>
          </a:p>
          <a:p>
            <a:pPr marL="285750" indent="-285750">
              <a:lnSpc>
                <a:spcPct val="150000"/>
              </a:lnSpc>
              <a:buFont typeface="Arial" panose="020B0604020202020204" pitchFamily="34" charset="0"/>
              <a:buChar char="•"/>
            </a:pPr>
            <a:r>
              <a:rPr lang="en-US" sz="1600" dirty="0" smtClean="0"/>
              <a:t>Natural </a:t>
            </a:r>
            <a:r>
              <a:rPr lang="en-US" sz="1600" dirty="0" err="1" smtClean="0"/>
              <a:t>mordants</a:t>
            </a:r>
            <a:r>
              <a:rPr lang="en-US" sz="1600" dirty="0" smtClean="0"/>
              <a:t> are obtained from renewable sources.</a:t>
            </a:r>
          </a:p>
          <a:p>
            <a:pPr marL="285750" indent="-285750">
              <a:lnSpc>
                <a:spcPct val="150000"/>
              </a:lnSpc>
              <a:buFont typeface="Arial" panose="020B0604020202020204" pitchFamily="34" charset="0"/>
              <a:buChar char="•"/>
            </a:pPr>
            <a:r>
              <a:rPr lang="en-US" sz="1600" dirty="0" smtClean="0"/>
              <a:t>Completely biodegradable and nontoxic.</a:t>
            </a:r>
          </a:p>
          <a:p>
            <a:pPr marL="285750" indent="-285750">
              <a:lnSpc>
                <a:spcPct val="150000"/>
              </a:lnSpc>
              <a:buFont typeface="Arial" panose="020B0604020202020204" pitchFamily="34" charset="0"/>
              <a:buChar char="•"/>
            </a:pPr>
            <a:r>
              <a:rPr lang="ro-RO" sz="1600" dirty="0"/>
              <a:t>Best </a:t>
            </a:r>
            <a:r>
              <a:rPr lang="ro-RO" sz="1600" dirty="0" err="1"/>
              <a:t>results</a:t>
            </a:r>
            <a:r>
              <a:rPr lang="ro-RO" sz="1600" dirty="0" smtClean="0"/>
              <a:t>:</a:t>
            </a:r>
          </a:p>
          <a:p>
            <a:pPr marL="803275" indent="-285750">
              <a:lnSpc>
                <a:spcPct val="150000"/>
              </a:lnSpc>
              <a:buFont typeface="Wingdings" panose="05000000000000000000" pitchFamily="2" charset="2"/>
              <a:buChar char="§"/>
            </a:pPr>
            <a:r>
              <a:rPr lang="ro-RO" sz="1600" dirty="0" err="1" smtClean="0"/>
              <a:t>Myrobalan</a:t>
            </a:r>
            <a:endParaRPr lang="ro-RO" sz="1600" dirty="0" smtClean="0"/>
          </a:p>
          <a:p>
            <a:pPr marL="803275" indent="-285750">
              <a:lnSpc>
                <a:spcPct val="150000"/>
              </a:lnSpc>
              <a:buFont typeface="Wingdings" panose="05000000000000000000" pitchFamily="2" charset="2"/>
              <a:buChar char="§"/>
            </a:pPr>
            <a:r>
              <a:rPr lang="en-US" sz="1600" dirty="0" smtClean="0"/>
              <a:t>Pomegranate</a:t>
            </a:r>
            <a:endParaRPr lang="ro-RO" sz="1600" dirty="0" smtClean="0"/>
          </a:p>
          <a:p>
            <a:pPr marL="803275" indent="-285750">
              <a:lnSpc>
                <a:spcPct val="150000"/>
              </a:lnSpc>
              <a:buFont typeface="Wingdings" panose="05000000000000000000" pitchFamily="2" charset="2"/>
              <a:buChar char="§"/>
            </a:pPr>
            <a:r>
              <a:rPr lang="en-US" sz="1600" dirty="0" smtClean="0"/>
              <a:t>Gallnut</a:t>
            </a:r>
            <a:endParaRPr lang="ro-RO" sz="1600" dirty="0" smtClean="0"/>
          </a:p>
        </p:txBody>
      </p:sp>
    </p:spTree>
    <p:extLst>
      <p:ext uri="{BB962C8B-B14F-4D97-AF65-F5344CB8AC3E}">
        <p14:creationId xmlns:p14="http://schemas.microsoft.com/office/powerpoint/2010/main" val="1774373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39</a:t>
            </a:fld>
            <a:endParaRPr lang="de-DE" altLang="de-DE"/>
          </a:p>
        </p:txBody>
      </p:sp>
      <p:sp>
        <p:nvSpPr>
          <p:cNvPr id="6" name="TextBox 5"/>
          <p:cNvSpPr txBox="1"/>
          <p:nvPr/>
        </p:nvSpPr>
        <p:spPr>
          <a:xfrm>
            <a:off x="2871790" y="599588"/>
            <a:ext cx="3400419"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ro-RO" dirty="0" err="1"/>
              <a:t>Dyeing</a:t>
            </a:r>
            <a:r>
              <a:rPr lang="ro-RO" dirty="0"/>
              <a:t> </a:t>
            </a:r>
            <a:r>
              <a:rPr lang="ro-RO" dirty="0" err="1"/>
              <a:t>wastewater</a:t>
            </a:r>
            <a:endParaRPr lang="ro-RO" dirty="0"/>
          </a:p>
        </p:txBody>
      </p:sp>
      <p:sp>
        <p:nvSpPr>
          <p:cNvPr id="7" name="TextBox 6"/>
          <p:cNvSpPr txBox="1"/>
          <p:nvPr/>
        </p:nvSpPr>
        <p:spPr>
          <a:xfrm>
            <a:off x="755576" y="1415206"/>
            <a:ext cx="8136904" cy="523220"/>
          </a:xfrm>
          <a:prstGeom prst="rect">
            <a:avLst/>
          </a:prstGeom>
          <a:noFill/>
        </p:spPr>
        <p:txBody>
          <a:bodyPr wrap="square" rtlCol="0">
            <a:spAutoFit/>
          </a:bodyPr>
          <a:lstStyle/>
          <a:p>
            <a:r>
              <a:rPr lang="ro-RO" sz="1400" dirty="0" err="1" smtClean="0"/>
              <a:t>Difficult</a:t>
            </a:r>
            <a:r>
              <a:rPr lang="ro-RO" sz="1400" dirty="0" smtClean="0"/>
              <a:t> </a:t>
            </a:r>
            <a:r>
              <a:rPr lang="ro-RO" sz="1400" dirty="0" err="1" smtClean="0"/>
              <a:t>to</a:t>
            </a:r>
            <a:r>
              <a:rPr lang="ro-RO" sz="1400" dirty="0" smtClean="0"/>
              <a:t> </a:t>
            </a:r>
            <a:r>
              <a:rPr lang="ro-RO" sz="1400" dirty="0" err="1" smtClean="0"/>
              <a:t>treat</a:t>
            </a:r>
            <a:r>
              <a:rPr lang="ro-RO" sz="1400" dirty="0" smtClean="0"/>
              <a:t> </a:t>
            </a:r>
            <a:r>
              <a:rPr lang="ro-RO" sz="1400" dirty="0" err="1" smtClean="0"/>
              <a:t>because</a:t>
            </a:r>
            <a:r>
              <a:rPr lang="ro-RO" sz="1400" dirty="0" smtClean="0"/>
              <a:t> </a:t>
            </a:r>
            <a:r>
              <a:rPr lang="ro-RO" sz="1400" dirty="0" err="1" smtClean="0"/>
              <a:t>the</a:t>
            </a:r>
            <a:r>
              <a:rPr lang="ro-RO" sz="1400" dirty="0" smtClean="0"/>
              <a:t> </a:t>
            </a:r>
            <a:r>
              <a:rPr lang="ro-RO" sz="1400" dirty="0" err="1" smtClean="0"/>
              <a:t>high</a:t>
            </a:r>
            <a:r>
              <a:rPr lang="ro-RO" sz="1400" dirty="0" smtClean="0"/>
              <a:t> </a:t>
            </a:r>
            <a:r>
              <a:rPr lang="ro-RO" sz="1400" dirty="0" err="1" smtClean="0"/>
              <a:t>variability</a:t>
            </a:r>
            <a:r>
              <a:rPr lang="ro-RO" sz="1400" dirty="0" smtClean="0"/>
              <a:t> of </a:t>
            </a:r>
            <a:r>
              <a:rPr lang="ro-RO" sz="1400" dirty="0" err="1" smtClean="0"/>
              <a:t>its</a:t>
            </a:r>
            <a:r>
              <a:rPr lang="ro-RO" sz="1400" dirty="0" smtClean="0"/>
              <a:t> </a:t>
            </a:r>
            <a:r>
              <a:rPr lang="ro-RO" sz="1400" dirty="0" err="1" smtClean="0"/>
              <a:t>composition</a:t>
            </a:r>
            <a:r>
              <a:rPr lang="ro-RO" sz="1400" dirty="0" smtClean="0"/>
              <a:t>, </a:t>
            </a:r>
            <a:r>
              <a:rPr lang="ro-RO" sz="1400" dirty="0" err="1" smtClean="0"/>
              <a:t>which</a:t>
            </a:r>
            <a:r>
              <a:rPr lang="ro-RO" sz="1400" dirty="0" smtClean="0"/>
              <a:t> </a:t>
            </a:r>
            <a:r>
              <a:rPr lang="ro-RO" sz="1400" dirty="0" err="1" smtClean="0"/>
              <a:t>depends</a:t>
            </a:r>
            <a:r>
              <a:rPr lang="ro-RO" sz="1400" dirty="0" smtClean="0"/>
              <a:t> on </a:t>
            </a:r>
            <a:r>
              <a:rPr lang="ro-RO" sz="1400" dirty="0" err="1" smtClean="0"/>
              <a:t>the</a:t>
            </a:r>
            <a:r>
              <a:rPr lang="ro-RO" sz="1400" dirty="0" smtClean="0"/>
              <a:t> </a:t>
            </a:r>
            <a:r>
              <a:rPr lang="ro-RO" sz="1400" dirty="0" err="1" smtClean="0"/>
              <a:t>nature</a:t>
            </a:r>
            <a:r>
              <a:rPr lang="ro-RO" sz="1400" dirty="0" smtClean="0"/>
              <a:t> of </a:t>
            </a:r>
            <a:r>
              <a:rPr lang="ro-RO" sz="1400" dirty="0" err="1" smtClean="0"/>
              <a:t>the</a:t>
            </a:r>
            <a:r>
              <a:rPr lang="ro-RO" sz="1400" dirty="0" smtClean="0"/>
              <a:t> </a:t>
            </a:r>
            <a:r>
              <a:rPr lang="ro-RO" sz="1400" dirty="0" err="1" smtClean="0"/>
              <a:t>dyed</a:t>
            </a:r>
            <a:r>
              <a:rPr lang="ro-RO" sz="1400" dirty="0" smtClean="0"/>
              <a:t> </a:t>
            </a:r>
            <a:r>
              <a:rPr lang="ro-RO" sz="1400" dirty="0" err="1" smtClean="0"/>
              <a:t>fiber</a:t>
            </a:r>
            <a:r>
              <a:rPr lang="ro-RO" sz="1400" dirty="0" smtClean="0"/>
              <a:t>.</a:t>
            </a:r>
            <a:endParaRPr lang="ro-RO" sz="1400" dirty="0"/>
          </a:p>
        </p:txBody>
      </p:sp>
      <p:graphicFrame>
        <p:nvGraphicFramePr>
          <p:cNvPr id="8" name="Table 7"/>
          <p:cNvGraphicFramePr>
            <a:graphicFrameLocks noGrp="1"/>
          </p:cNvGraphicFramePr>
          <p:nvPr>
            <p:extLst>
              <p:ext uri="{D42A27DB-BD31-4B8C-83A1-F6EECF244321}">
                <p14:modId xmlns:p14="http://schemas.microsoft.com/office/powerpoint/2010/main" val="4068846104"/>
              </p:ext>
            </p:extLst>
          </p:nvPr>
        </p:nvGraphicFramePr>
        <p:xfrm>
          <a:off x="467544" y="1990878"/>
          <a:ext cx="7886700" cy="2880360"/>
        </p:xfrm>
        <a:graphic>
          <a:graphicData uri="http://schemas.openxmlformats.org/drawingml/2006/table">
            <a:tbl>
              <a:tblPr firstRow="1" firstCol="1" bandRow="1">
                <a:tableStyleId>{5C22544A-7EE6-4342-B048-85BDC9FD1C3A}</a:tableStyleId>
              </a:tblPr>
              <a:tblGrid>
                <a:gridCol w="2952328">
                  <a:extLst>
                    <a:ext uri="{9D8B030D-6E8A-4147-A177-3AD203B41FA5}">
                      <a16:colId xmlns="" xmlns:a16="http://schemas.microsoft.com/office/drawing/2014/main" val="20000"/>
                    </a:ext>
                  </a:extLst>
                </a:gridCol>
                <a:gridCol w="4934372">
                  <a:extLst>
                    <a:ext uri="{9D8B030D-6E8A-4147-A177-3AD203B41FA5}">
                      <a16:colId xmlns="" xmlns:a16="http://schemas.microsoft.com/office/drawing/2014/main" val="20001"/>
                    </a:ext>
                  </a:extLst>
                </a:gridCol>
              </a:tblGrid>
              <a:tr h="0">
                <a:tc>
                  <a:txBody>
                    <a:bodyPr/>
                    <a:lstStyle/>
                    <a:p>
                      <a:pPr algn="just">
                        <a:lnSpc>
                          <a:spcPct val="150000"/>
                        </a:lnSpc>
                        <a:spcAft>
                          <a:spcPts val="0"/>
                        </a:spcAft>
                      </a:pPr>
                      <a:r>
                        <a:rPr lang="ro-RO" sz="1400" dirty="0">
                          <a:effectLst/>
                        </a:rPr>
                        <a:t>The </a:t>
                      </a:r>
                      <a:r>
                        <a:rPr lang="ro-RO" sz="1400" dirty="0" err="1">
                          <a:effectLst/>
                        </a:rPr>
                        <a:t>variety</a:t>
                      </a:r>
                      <a:r>
                        <a:rPr lang="ro-RO" sz="1400" dirty="0">
                          <a:effectLst/>
                        </a:rPr>
                        <a:t> of </a:t>
                      </a:r>
                      <a:r>
                        <a:rPr lang="ro-RO" sz="1400" dirty="0" smtClean="0">
                          <a:effectLst/>
                        </a:rPr>
                        <a:t>fibre</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o-RO" sz="1400" dirty="0">
                          <a:effectLst/>
                        </a:rPr>
                        <a:t>The </a:t>
                      </a:r>
                      <a:r>
                        <a:rPr lang="ro-RO" sz="1400" dirty="0" err="1">
                          <a:effectLst/>
                        </a:rPr>
                        <a:t>commonly</a:t>
                      </a:r>
                      <a:r>
                        <a:rPr lang="ro-RO" sz="1400" dirty="0">
                          <a:effectLst/>
                        </a:rPr>
                        <a:t> </a:t>
                      </a:r>
                      <a:r>
                        <a:rPr lang="ro-RO" sz="1400" dirty="0" err="1">
                          <a:effectLst/>
                        </a:rPr>
                        <a:t>used</a:t>
                      </a:r>
                      <a:r>
                        <a:rPr lang="ro-RO" sz="1400" dirty="0">
                          <a:effectLst/>
                        </a:rPr>
                        <a:t> </a:t>
                      </a:r>
                      <a:r>
                        <a:rPr lang="ro-RO" sz="1400" dirty="0" err="1">
                          <a:effectLst/>
                        </a:rPr>
                        <a:t>dyes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0">
                <a:tc>
                  <a:txBody>
                    <a:bodyPr/>
                    <a:lstStyle/>
                    <a:p>
                      <a:pPr algn="just">
                        <a:lnSpc>
                          <a:spcPct val="150000"/>
                        </a:lnSpc>
                        <a:spcAft>
                          <a:spcPts val="0"/>
                        </a:spcAft>
                      </a:pPr>
                      <a:r>
                        <a:rPr lang="ro-RO" sz="1400" dirty="0" err="1">
                          <a:effectLst/>
                        </a:rPr>
                        <a:t>Cellulose</a:t>
                      </a:r>
                      <a:r>
                        <a:rPr lang="ro-RO" sz="1400" dirty="0">
                          <a:effectLst/>
                        </a:rPr>
                        <a:t> </a:t>
                      </a:r>
                      <a:r>
                        <a:rPr lang="ro-RO" sz="1400" dirty="0" err="1">
                          <a:effectLst/>
                        </a:rPr>
                        <a:t>fiber</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o-RO" sz="1400" dirty="0">
                          <a:effectLst/>
                        </a:rPr>
                        <a:t>Direct </a:t>
                      </a:r>
                      <a:r>
                        <a:rPr lang="ro-RO" sz="1400" dirty="0" err="1">
                          <a:effectLst/>
                        </a:rPr>
                        <a:t>dyes</a:t>
                      </a:r>
                      <a:r>
                        <a:rPr lang="ro-RO" sz="1400" dirty="0">
                          <a:effectLst/>
                        </a:rPr>
                        <a:t>, Reactive </a:t>
                      </a:r>
                      <a:r>
                        <a:rPr lang="ro-RO" sz="1400" dirty="0" err="1">
                          <a:effectLst/>
                        </a:rPr>
                        <a:t>dyes</a:t>
                      </a:r>
                      <a:r>
                        <a:rPr lang="ro-RO" sz="1400" dirty="0" smtClean="0">
                          <a:effectLst/>
                        </a:rPr>
                        <a:t>, </a:t>
                      </a:r>
                      <a:r>
                        <a:rPr lang="ro-RO" sz="1400" dirty="0" err="1" smtClean="0">
                          <a:effectLst/>
                        </a:rPr>
                        <a:t>Vat</a:t>
                      </a:r>
                      <a:r>
                        <a:rPr lang="ro-RO" sz="1400" dirty="0" smtClean="0">
                          <a:effectLst/>
                        </a:rPr>
                        <a:t> </a:t>
                      </a:r>
                      <a:r>
                        <a:rPr lang="ro-RO" sz="1400" dirty="0" err="1">
                          <a:effectLst/>
                        </a:rPr>
                        <a:t>dyes</a:t>
                      </a:r>
                      <a:r>
                        <a:rPr lang="ro-RO" sz="1400" dirty="0">
                          <a:effectLst/>
                        </a:rPr>
                        <a:t>, </a:t>
                      </a:r>
                      <a:r>
                        <a:rPr lang="ro-RO" sz="1400" dirty="0" err="1">
                          <a:effectLst/>
                        </a:rPr>
                        <a:t>Sulfide</a:t>
                      </a:r>
                      <a:r>
                        <a:rPr lang="ro-RO" sz="1400" dirty="0">
                          <a:effectLst/>
                        </a:rPr>
                        <a:t> </a:t>
                      </a:r>
                      <a:r>
                        <a:rPr lang="ro-RO" sz="1400" dirty="0" err="1">
                          <a:effectLst/>
                        </a:rPr>
                        <a:t>dyes</a:t>
                      </a:r>
                      <a:r>
                        <a:rPr lang="ro-RO" sz="1400" dirty="0">
                          <a:effectLst/>
                        </a:rPr>
                        <a:t>, </a:t>
                      </a:r>
                      <a:r>
                        <a:rPr lang="ro-RO" sz="1400" dirty="0" err="1">
                          <a:effectLst/>
                        </a:rPr>
                        <a:t>Azo</a:t>
                      </a:r>
                      <a:r>
                        <a:rPr lang="ro-RO" sz="1400" dirty="0">
                          <a:effectLst/>
                        </a:rPr>
                        <a:t> </a:t>
                      </a:r>
                      <a:r>
                        <a:rPr lang="ro-RO" sz="1400" dirty="0" err="1">
                          <a:effectLst/>
                        </a:rPr>
                        <a:t>dyes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0">
                <a:tc>
                  <a:txBody>
                    <a:bodyPr/>
                    <a:lstStyle/>
                    <a:p>
                      <a:pPr algn="just">
                        <a:lnSpc>
                          <a:spcPct val="150000"/>
                        </a:lnSpc>
                        <a:spcAft>
                          <a:spcPts val="0"/>
                        </a:spcAft>
                      </a:pPr>
                      <a:r>
                        <a:rPr lang="ro-RO" sz="1400" dirty="0" smtClean="0">
                          <a:effectLst/>
                        </a:rPr>
                        <a:t>Natural </a:t>
                      </a:r>
                      <a:r>
                        <a:rPr lang="ro-RO" sz="1400" dirty="0" err="1" smtClean="0">
                          <a:effectLst/>
                        </a:rPr>
                        <a:t>protein</a:t>
                      </a:r>
                      <a:r>
                        <a:rPr lang="ro-RO" sz="1400" dirty="0" smtClean="0">
                          <a:effectLst/>
                        </a:rPr>
                        <a:t> </a:t>
                      </a:r>
                      <a:r>
                        <a:rPr lang="ro-RO" sz="1400" dirty="0" err="1" smtClean="0">
                          <a:effectLst/>
                        </a:rPr>
                        <a:t>fibers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o-RO" sz="1400" dirty="0">
                          <a:effectLst/>
                        </a:rPr>
                        <a:t>Acid </a:t>
                      </a:r>
                      <a:r>
                        <a:rPr lang="ro-RO" sz="1400" dirty="0" err="1" smtClean="0">
                          <a:effectLst/>
                        </a:rPr>
                        <a:t>dyes</a:t>
                      </a:r>
                      <a:r>
                        <a:rPr lang="ro-RO" sz="1400" dirty="0" smtClean="0">
                          <a:effectLst/>
                        </a:rPr>
                        <a:t>, </a:t>
                      </a:r>
                      <a:r>
                        <a:rPr lang="en-US" sz="1400" dirty="0" smtClean="0">
                          <a:effectLst/>
                        </a:rPr>
                        <a:t>chrome dyes, metal complex dyes</a:t>
                      </a:r>
                      <a:r>
                        <a:rPr lang="ro-RO" sz="1400" dirty="0" smtClean="0">
                          <a:effectLst/>
                        </a:rPr>
                        <a:t>,</a:t>
                      </a:r>
                      <a:r>
                        <a:rPr lang="ro-RO" sz="1400" baseline="0" dirty="0" smtClean="0">
                          <a:effectLst/>
                        </a:rPr>
                        <a:t> reactive </a:t>
                      </a:r>
                      <a:r>
                        <a:rPr lang="ro-RO" sz="1400" baseline="0" dirty="0" err="1" smtClean="0">
                          <a:effectLst/>
                        </a:rPr>
                        <a:t>dyes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0">
                <a:tc>
                  <a:txBody>
                    <a:bodyPr/>
                    <a:lstStyle/>
                    <a:p>
                      <a:pPr algn="just">
                        <a:lnSpc>
                          <a:spcPct val="150000"/>
                        </a:lnSpc>
                        <a:spcAft>
                          <a:spcPts val="0"/>
                        </a:spcAft>
                      </a:pPr>
                      <a:r>
                        <a:rPr lang="ro-RO" sz="1400" dirty="0" err="1" smtClean="0">
                          <a:effectLst/>
                        </a:rPr>
                        <a:t>Polyamides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o-RO" sz="1400" dirty="0" smtClean="0">
                          <a:effectLst/>
                        </a:rPr>
                        <a:t>Acid </a:t>
                      </a:r>
                      <a:r>
                        <a:rPr lang="ro-RO" sz="1400" dirty="0" err="1" smtClean="0">
                          <a:effectLst/>
                        </a:rPr>
                        <a:t>dyes</a:t>
                      </a:r>
                      <a:r>
                        <a:rPr lang="ro-RO" sz="1400" dirty="0" smtClean="0">
                          <a:effectLst/>
                        </a:rPr>
                        <a:t>, metal complex </a:t>
                      </a:r>
                      <a:r>
                        <a:rPr lang="ro-RO" sz="1400" dirty="0" err="1" smtClean="0">
                          <a:effectLst/>
                        </a:rPr>
                        <a:t>dyes</a:t>
                      </a:r>
                      <a:r>
                        <a:rPr lang="ro-RO" sz="1400" baseline="0" dirty="0" smtClean="0">
                          <a:effectLst/>
                        </a:rPr>
                        <a:t>, disperse </a:t>
                      </a:r>
                      <a:r>
                        <a:rPr lang="ro-RO" sz="1400" baseline="0" dirty="0" err="1" smtClean="0">
                          <a:effectLst/>
                        </a:rPr>
                        <a:t>dyes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0">
                <a:tc>
                  <a:txBody>
                    <a:bodyPr/>
                    <a:lstStyle/>
                    <a:p>
                      <a:pPr algn="just">
                        <a:lnSpc>
                          <a:spcPct val="150000"/>
                        </a:lnSpc>
                        <a:spcAft>
                          <a:spcPts val="0"/>
                        </a:spcAft>
                      </a:pPr>
                      <a:r>
                        <a:rPr lang="ro-RO" sz="1400" dirty="0" err="1">
                          <a:effectLst/>
                        </a:rPr>
                        <a:t>Polyester</a:t>
                      </a:r>
                      <a:r>
                        <a:rPr lang="ro-RO" sz="1400" dirty="0">
                          <a:effectLst/>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o-RO" sz="1400" dirty="0" err="1">
                          <a:effectLst/>
                        </a:rPr>
                        <a:t>Azo</a:t>
                      </a:r>
                      <a:r>
                        <a:rPr lang="ro-RO" sz="1400" dirty="0">
                          <a:effectLst/>
                        </a:rPr>
                        <a:t> </a:t>
                      </a:r>
                      <a:r>
                        <a:rPr lang="ro-RO" sz="1400" dirty="0" err="1">
                          <a:effectLst/>
                        </a:rPr>
                        <a:t>dyes</a:t>
                      </a:r>
                      <a:r>
                        <a:rPr lang="ro-RO" sz="1400" dirty="0" smtClean="0">
                          <a:effectLst/>
                        </a:rPr>
                        <a:t>, Disperse </a:t>
                      </a:r>
                      <a:r>
                        <a:rPr lang="ro-RO" sz="1400" dirty="0" err="1">
                          <a:effectLst/>
                        </a:rPr>
                        <a:t>dyes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0">
                <a:tc>
                  <a:txBody>
                    <a:bodyPr/>
                    <a:lstStyle/>
                    <a:p>
                      <a:pPr algn="just">
                        <a:lnSpc>
                          <a:spcPct val="150000"/>
                        </a:lnSpc>
                        <a:spcAft>
                          <a:spcPts val="0"/>
                        </a:spcAft>
                      </a:pPr>
                      <a:r>
                        <a:rPr lang="ro-RO" sz="1400">
                          <a:effectLst/>
                        </a:rPr>
                        <a:t>Polyester-cotton </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o-RO" sz="1400" dirty="0">
                          <a:effectLst/>
                        </a:rPr>
                        <a:t>Disperse / </a:t>
                      </a:r>
                      <a:r>
                        <a:rPr lang="ro-RO" sz="1400" dirty="0" err="1">
                          <a:effectLst/>
                        </a:rPr>
                        <a:t>Vat</a:t>
                      </a:r>
                      <a:r>
                        <a:rPr lang="ro-RO" sz="1400" dirty="0">
                          <a:effectLst/>
                        </a:rPr>
                        <a:t> </a:t>
                      </a:r>
                      <a:r>
                        <a:rPr lang="ro-RO" sz="1400" dirty="0" err="1">
                          <a:effectLst/>
                        </a:rPr>
                        <a:t>dyes</a:t>
                      </a:r>
                      <a:r>
                        <a:rPr lang="ro-RO" sz="1400" dirty="0" smtClean="0">
                          <a:effectLst/>
                        </a:rPr>
                        <a:t>, Disperse </a:t>
                      </a:r>
                      <a:r>
                        <a:rPr lang="ro-RO" sz="1400" dirty="0">
                          <a:effectLst/>
                        </a:rPr>
                        <a:t>/ </a:t>
                      </a:r>
                      <a:r>
                        <a:rPr lang="ro-RO" sz="1400" dirty="0" err="1">
                          <a:effectLst/>
                        </a:rPr>
                        <a:t>Insoluble</a:t>
                      </a:r>
                      <a:r>
                        <a:rPr lang="ro-RO" sz="1400" dirty="0">
                          <a:effectLst/>
                        </a:rPr>
                        <a:t> </a:t>
                      </a:r>
                      <a:r>
                        <a:rPr lang="ro-RO" sz="1400" dirty="0" err="1">
                          <a:effectLst/>
                        </a:rPr>
                        <a:t>dye</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0">
                <a:tc>
                  <a:txBody>
                    <a:bodyPr/>
                    <a:lstStyle/>
                    <a:p>
                      <a:pPr algn="just">
                        <a:lnSpc>
                          <a:spcPct val="150000"/>
                        </a:lnSpc>
                        <a:spcAft>
                          <a:spcPts val="0"/>
                        </a:spcAft>
                      </a:pPr>
                      <a:r>
                        <a:rPr lang="ro-RO" sz="1400" dirty="0" err="1" smtClean="0">
                          <a:effectLst/>
                        </a:rPr>
                        <a:t>Polyacrylonitrile</a:t>
                      </a:r>
                      <a:r>
                        <a:rPr lang="ro-RO" sz="1400" dirty="0" smtClean="0">
                          <a:effectLst/>
                        </a:rPr>
                        <a:t> </a:t>
                      </a:r>
                      <a:r>
                        <a:rPr lang="ro-RO" sz="1400" dirty="0" err="1">
                          <a:effectLst/>
                        </a:rPr>
                        <a:t>fiber</a:t>
                      </a:r>
                      <a:r>
                        <a:rPr lang="ro-RO" sz="1400" dirty="0">
                          <a:effectLst/>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o-RO" sz="1400">
                          <a:effectLst/>
                        </a:rPr>
                        <a:t>Cationic dyes, Disperse dyes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0">
                <a:tc>
                  <a:txBody>
                    <a:bodyPr/>
                    <a:lstStyle/>
                    <a:p>
                      <a:pPr algn="just">
                        <a:lnSpc>
                          <a:spcPct val="150000"/>
                        </a:lnSpc>
                        <a:spcAft>
                          <a:spcPts val="0"/>
                        </a:spcAft>
                      </a:pPr>
                      <a:r>
                        <a:rPr lang="ro-RO" sz="1400" dirty="0" err="1" smtClean="0">
                          <a:effectLst/>
                        </a:rPr>
                        <a:t>Polyacrylonitrile</a:t>
                      </a:r>
                      <a:r>
                        <a:rPr lang="ro-RO" sz="1400" dirty="0" smtClean="0">
                          <a:effectLst/>
                        </a:rPr>
                        <a:t> </a:t>
                      </a:r>
                      <a:r>
                        <a:rPr lang="ro-RO" sz="1400" dirty="0" err="1">
                          <a:effectLst/>
                        </a:rPr>
                        <a:t>fiber</a:t>
                      </a:r>
                      <a:r>
                        <a:rPr lang="ro-RO" sz="1400" dirty="0">
                          <a:effectLst/>
                        </a:rPr>
                        <a:t> –</a:t>
                      </a:r>
                      <a:r>
                        <a:rPr lang="ro-RO" sz="1400" dirty="0" err="1">
                          <a:effectLst/>
                        </a:rPr>
                        <a:t>wool</a:t>
                      </a:r>
                      <a:r>
                        <a:rPr lang="ro-RO" sz="1400" dirty="0">
                          <a:effectLst/>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o-RO" sz="1400">
                          <a:effectLst/>
                        </a:rPr>
                        <a:t>Cationic dyes, Acid dyes</a:t>
                      </a:r>
                      <a:endParaRPr lang="ro-RO"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0">
                <a:tc>
                  <a:txBody>
                    <a:bodyPr/>
                    <a:lstStyle/>
                    <a:p>
                      <a:pPr algn="just">
                        <a:lnSpc>
                          <a:spcPct val="150000"/>
                        </a:lnSpc>
                        <a:spcAft>
                          <a:spcPts val="0"/>
                        </a:spcAft>
                      </a:pPr>
                      <a:r>
                        <a:rPr lang="ro-RO" sz="1400" dirty="0" err="1" smtClean="0">
                          <a:effectLst/>
                        </a:rPr>
                        <a:t>Vinylon</a:t>
                      </a:r>
                      <a:r>
                        <a:rPr lang="ro-RO" sz="1400" dirty="0" smtClean="0">
                          <a:effectLst/>
                        </a:rPr>
                        <a:t> (</a:t>
                      </a:r>
                      <a:r>
                        <a:rPr lang="ro-RO" sz="1400" dirty="0" err="1" smtClean="0">
                          <a:effectLst/>
                        </a:rPr>
                        <a:t>polyvinyl</a:t>
                      </a:r>
                      <a:r>
                        <a:rPr lang="ro-RO" sz="1400" dirty="0" smtClean="0">
                          <a:effectLst/>
                        </a:rPr>
                        <a:t> </a:t>
                      </a:r>
                      <a:r>
                        <a:rPr lang="ro-RO" sz="1400" dirty="0" err="1" smtClean="0">
                          <a:effectLst/>
                        </a:rPr>
                        <a:t>alcohol</a:t>
                      </a:r>
                      <a:r>
                        <a:rPr lang="ro-RO" sz="1400" dirty="0" smtClean="0">
                          <a:effectLst/>
                        </a:rPr>
                        <a:t> </a:t>
                      </a:r>
                      <a:r>
                        <a:rPr lang="ro-RO" sz="1400" dirty="0" err="1" smtClean="0">
                          <a:effectLst/>
                        </a:rPr>
                        <a:t>fiber</a:t>
                      </a:r>
                      <a:r>
                        <a:rPr lang="ro-RO" sz="1400" dirty="0" smtClean="0">
                          <a:effectLst/>
                        </a:rPr>
                        <a:t>) </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ro-RO" sz="1400" dirty="0">
                          <a:effectLst/>
                        </a:rPr>
                        <a:t>Direct </a:t>
                      </a:r>
                      <a:r>
                        <a:rPr lang="ro-RO" sz="1400" dirty="0" err="1">
                          <a:effectLst/>
                        </a:rPr>
                        <a:t>dyes</a:t>
                      </a:r>
                      <a:r>
                        <a:rPr lang="ro-RO" sz="1400" dirty="0" smtClean="0">
                          <a:effectLst/>
                        </a:rPr>
                        <a:t>, </a:t>
                      </a:r>
                      <a:r>
                        <a:rPr lang="ro-RO" sz="1400" dirty="0" err="1" smtClean="0">
                          <a:effectLst/>
                        </a:rPr>
                        <a:t>Vat</a:t>
                      </a:r>
                      <a:r>
                        <a:rPr lang="ro-RO" sz="1400" dirty="0" smtClean="0">
                          <a:effectLst/>
                        </a:rPr>
                        <a:t> </a:t>
                      </a:r>
                      <a:r>
                        <a:rPr lang="ro-RO" sz="1400" dirty="0" err="1">
                          <a:effectLst/>
                        </a:rPr>
                        <a:t>dyes</a:t>
                      </a:r>
                      <a:r>
                        <a:rPr lang="ro-RO" sz="1400" dirty="0" smtClean="0">
                          <a:effectLst/>
                        </a:rPr>
                        <a:t>, </a:t>
                      </a:r>
                      <a:r>
                        <a:rPr lang="ro-RO" sz="1400" dirty="0" err="1" smtClean="0">
                          <a:effectLst/>
                        </a:rPr>
                        <a:t>Sulfur</a:t>
                      </a:r>
                      <a:r>
                        <a:rPr lang="ro-RO" sz="1400" dirty="0" smtClean="0">
                          <a:effectLst/>
                        </a:rPr>
                        <a:t> </a:t>
                      </a:r>
                      <a:r>
                        <a:rPr lang="ro-RO" sz="1400" dirty="0" err="1">
                          <a:effectLst/>
                        </a:rPr>
                        <a:t>dyes</a:t>
                      </a:r>
                      <a:r>
                        <a:rPr lang="ro-RO" sz="1400" dirty="0" smtClean="0">
                          <a:effectLst/>
                        </a:rPr>
                        <a:t>, Acid </a:t>
                      </a:r>
                      <a:r>
                        <a:rPr lang="ro-RO" sz="1400" dirty="0" err="1">
                          <a:effectLst/>
                        </a:rPr>
                        <a:t>dyes</a:t>
                      </a:r>
                      <a:endParaRPr lang="ro-RO"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117940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a:t>
            </a:fld>
            <a:endParaRPr lang="de-DE" altLang="de-DE"/>
          </a:p>
        </p:txBody>
      </p:sp>
      <p:sp>
        <p:nvSpPr>
          <p:cNvPr id="6" name="Rectangle 5"/>
          <p:cNvSpPr/>
          <p:nvPr/>
        </p:nvSpPr>
        <p:spPr>
          <a:xfrm>
            <a:off x="1180968" y="2067694"/>
            <a:ext cx="2094888" cy="2520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Rectangle 6"/>
          <p:cNvSpPr/>
          <p:nvPr/>
        </p:nvSpPr>
        <p:spPr>
          <a:xfrm>
            <a:off x="3779912" y="2067694"/>
            <a:ext cx="2088232" cy="2520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Rectangle 7"/>
          <p:cNvSpPr/>
          <p:nvPr/>
        </p:nvSpPr>
        <p:spPr>
          <a:xfrm>
            <a:off x="6364948" y="2067694"/>
            <a:ext cx="1995884" cy="252028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 name="TextBox 8"/>
          <p:cNvSpPr txBox="1"/>
          <p:nvPr/>
        </p:nvSpPr>
        <p:spPr>
          <a:xfrm>
            <a:off x="1180968" y="2316722"/>
            <a:ext cx="2160240" cy="166462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smtClean="0"/>
              <a:t>Natural resources</a:t>
            </a:r>
          </a:p>
          <a:p>
            <a:pPr marL="285750" indent="-285750">
              <a:lnSpc>
                <a:spcPct val="150000"/>
              </a:lnSpc>
              <a:buFont typeface="Arial" panose="020B0604020202020204" pitchFamily="34" charset="0"/>
              <a:buChar char="•"/>
            </a:pPr>
            <a:r>
              <a:rPr lang="en-US" sz="1400" dirty="0" smtClean="0"/>
              <a:t>Recycle &amp; reuse</a:t>
            </a:r>
          </a:p>
          <a:p>
            <a:pPr marL="285750" indent="-285750">
              <a:lnSpc>
                <a:spcPct val="150000"/>
              </a:lnSpc>
              <a:buFont typeface="Arial" panose="020B0604020202020204" pitchFamily="34" charset="0"/>
              <a:buChar char="•"/>
            </a:pPr>
            <a:r>
              <a:rPr lang="en-US" sz="1400" dirty="0" smtClean="0"/>
              <a:t>Biodegradable materials</a:t>
            </a:r>
          </a:p>
          <a:p>
            <a:pPr marL="285750" indent="-285750">
              <a:lnSpc>
                <a:spcPct val="150000"/>
              </a:lnSpc>
              <a:buFont typeface="Arial" panose="020B0604020202020204" pitchFamily="34" charset="0"/>
              <a:buChar char="•"/>
            </a:pPr>
            <a:r>
              <a:rPr lang="en-US" sz="1400" dirty="0" smtClean="0"/>
              <a:t>Low emissions</a:t>
            </a:r>
          </a:p>
        </p:txBody>
      </p:sp>
      <p:sp>
        <p:nvSpPr>
          <p:cNvPr id="10" name="TextBox 9"/>
          <p:cNvSpPr txBox="1"/>
          <p:nvPr/>
        </p:nvSpPr>
        <p:spPr>
          <a:xfrm>
            <a:off x="3773256" y="2264004"/>
            <a:ext cx="2166896" cy="20313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smtClean="0"/>
              <a:t>Fare trade (labor welfare)</a:t>
            </a:r>
          </a:p>
          <a:p>
            <a:pPr marL="285750" indent="-285750">
              <a:lnSpc>
                <a:spcPct val="150000"/>
              </a:lnSpc>
              <a:buFont typeface="Arial" panose="020B0604020202020204" pitchFamily="34" charset="0"/>
              <a:buChar char="•"/>
            </a:pPr>
            <a:r>
              <a:rPr lang="en-US" sz="1400" dirty="0" smtClean="0"/>
              <a:t>Under age work prohibited</a:t>
            </a:r>
          </a:p>
          <a:p>
            <a:pPr marL="285750" indent="-285750">
              <a:lnSpc>
                <a:spcPct val="150000"/>
              </a:lnSpc>
              <a:buFont typeface="Arial" panose="020B0604020202020204" pitchFamily="34" charset="0"/>
              <a:buChar char="•"/>
            </a:pPr>
            <a:r>
              <a:rPr lang="en-US" sz="1400" dirty="0" smtClean="0"/>
              <a:t>Force work prohibited</a:t>
            </a:r>
          </a:p>
        </p:txBody>
      </p:sp>
      <p:sp>
        <p:nvSpPr>
          <p:cNvPr id="11" name="TextBox 10"/>
          <p:cNvSpPr txBox="1"/>
          <p:nvPr/>
        </p:nvSpPr>
        <p:spPr>
          <a:xfrm>
            <a:off x="6467497" y="2264004"/>
            <a:ext cx="2166896" cy="170816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400" dirty="0" smtClean="0"/>
              <a:t>Smart growth</a:t>
            </a:r>
          </a:p>
          <a:p>
            <a:pPr marL="285750" indent="-285750">
              <a:lnSpc>
                <a:spcPct val="150000"/>
              </a:lnSpc>
              <a:buFont typeface="Arial" panose="020B0604020202020204" pitchFamily="34" charset="0"/>
              <a:buChar char="•"/>
            </a:pPr>
            <a:r>
              <a:rPr lang="en-US" sz="1400" dirty="0" smtClean="0"/>
              <a:t>Long range planning</a:t>
            </a:r>
          </a:p>
          <a:p>
            <a:pPr marL="285750" indent="-285750">
              <a:lnSpc>
                <a:spcPct val="150000"/>
              </a:lnSpc>
              <a:buFont typeface="Arial" panose="020B0604020202020204" pitchFamily="34" charset="0"/>
              <a:buChar char="•"/>
            </a:pPr>
            <a:r>
              <a:rPr lang="en-US" sz="1400" dirty="0" smtClean="0"/>
              <a:t>Cost saving</a:t>
            </a:r>
          </a:p>
          <a:p>
            <a:pPr marL="285750" indent="-285750">
              <a:lnSpc>
                <a:spcPct val="150000"/>
              </a:lnSpc>
              <a:buFont typeface="Arial" panose="020B0604020202020204" pitchFamily="34" charset="0"/>
              <a:buChar char="•"/>
            </a:pPr>
            <a:r>
              <a:rPr lang="en-US" sz="1400" dirty="0" smtClean="0"/>
              <a:t>Business ethics</a:t>
            </a:r>
          </a:p>
        </p:txBody>
      </p:sp>
      <p:sp>
        <p:nvSpPr>
          <p:cNvPr id="12" name="Titel 1"/>
          <p:cNvSpPr txBox="1">
            <a:spLocks/>
          </p:cNvSpPr>
          <p:nvPr/>
        </p:nvSpPr>
        <p:spPr bwMode="auto">
          <a:xfrm>
            <a:off x="628650" y="1037745"/>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eaLnBrk="1" hangingPunct="1"/>
            <a:r>
              <a:rPr lang="en-US" altLang="de-DE" sz="2400" b="1" dirty="0" smtClean="0">
                <a:solidFill>
                  <a:srgbClr val="002060"/>
                </a:solidFill>
                <a:latin typeface="Verdana" panose="020B0604030504040204" pitchFamily="34" charset="0"/>
                <a:ea typeface="Verdana" panose="020B0604030504040204" pitchFamily="34" charset="0"/>
              </a:rPr>
              <a:t>Sustainable issues in the textile industry</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40</a:t>
            </a:fld>
            <a:endParaRPr lang="de-DE" altLang="de-DE"/>
          </a:p>
        </p:txBody>
      </p:sp>
      <p:graphicFrame>
        <p:nvGraphicFramePr>
          <p:cNvPr id="6" name="Table 5"/>
          <p:cNvGraphicFramePr>
            <a:graphicFrameLocks noGrp="1"/>
          </p:cNvGraphicFramePr>
          <p:nvPr>
            <p:extLst>
              <p:ext uri="{D42A27DB-BD31-4B8C-83A1-F6EECF244321}">
                <p14:modId xmlns:p14="http://schemas.microsoft.com/office/powerpoint/2010/main" val="202328506"/>
              </p:ext>
            </p:extLst>
          </p:nvPr>
        </p:nvGraphicFramePr>
        <p:xfrm>
          <a:off x="683568" y="1966539"/>
          <a:ext cx="7992888" cy="2785397"/>
        </p:xfrm>
        <a:graphic>
          <a:graphicData uri="http://schemas.openxmlformats.org/drawingml/2006/table">
            <a:tbl>
              <a:tblPr firstRow="1" firstCol="1" bandRow="1">
                <a:tableStyleId>{5C22544A-7EE6-4342-B048-85BDC9FD1C3A}</a:tableStyleId>
              </a:tblPr>
              <a:tblGrid>
                <a:gridCol w="3661889">
                  <a:extLst>
                    <a:ext uri="{9D8B030D-6E8A-4147-A177-3AD203B41FA5}">
                      <a16:colId xmlns="" xmlns:a16="http://schemas.microsoft.com/office/drawing/2014/main" val="20000"/>
                    </a:ext>
                  </a:extLst>
                </a:gridCol>
                <a:gridCol w="2167264">
                  <a:extLst>
                    <a:ext uri="{9D8B030D-6E8A-4147-A177-3AD203B41FA5}">
                      <a16:colId xmlns="" xmlns:a16="http://schemas.microsoft.com/office/drawing/2014/main" val="20001"/>
                    </a:ext>
                  </a:extLst>
                </a:gridCol>
                <a:gridCol w="2163735">
                  <a:extLst>
                    <a:ext uri="{9D8B030D-6E8A-4147-A177-3AD203B41FA5}">
                      <a16:colId xmlns="" xmlns:a16="http://schemas.microsoft.com/office/drawing/2014/main" val="20002"/>
                    </a:ext>
                  </a:extLst>
                </a:gridCol>
              </a:tblGrid>
              <a:tr h="225227">
                <a:tc>
                  <a:txBody>
                    <a:bodyPr/>
                    <a:lstStyle/>
                    <a:p>
                      <a:pPr algn="ctr">
                        <a:lnSpc>
                          <a:spcPct val="150000"/>
                        </a:lnSpc>
                        <a:spcAft>
                          <a:spcPts val="0"/>
                        </a:spcAft>
                      </a:pPr>
                      <a:r>
                        <a:rPr lang="ro-RO" sz="1200" dirty="0" err="1">
                          <a:effectLst/>
                        </a:rPr>
                        <a:t>Effluent</a:t>
                      </a:r>
                      <a:r>
                        <a:rPr lang="ro-RO" sz="1200" dirty="0">
                          <a:effectLst/>
                        </a:rPr>
                        <a:t> </a:t>
                      </a:r>
                      <a:r>
                        <a:rPr lang="ro-RO" sz="1200" dirty="0" err="1">
                          <a:effectLst/>
                        </a:rPr>
                        <a:t>composition</a:t>
                      </a:r>
                      <a:r>
                        <a:rPr lang="ro-RO" sz="1200" dirty="0">
                          <a:effectLst/>
                        </a:rPr>
                        <a:t>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65" marR="67965" marT="0" marB="0">
                    <a:solidFill>
                      <a:srgbClr val="00B0F0"/>
                    </a:solidFill>
                  </a:tcPr>
                </a:tc>
                <a:tc>
                  <a:txBody>
                    <a:bodyPr/>
                    <a:lstStyle/>
                    <a:p>
                      <a:pPr algn="ctr">
                        <a:lnSpc>
                          <a:spcPct val="150000"/>
                        </a:lnSpc>
                        <a:spcAft>
                          <a:spcPts val="0"/>
                        </a:spcAft>
                      </a:pPr>
                      <a:r>
                        <a:rPr lang="ro-RO" sz="1200" dirty="0" err="1">
                          <a:effectLst/>
                        </a:rPr>
                        <a:t>Chemicals</a:t>
                      </a:r>
                      <a:r>
                        <a:rPr lang="ro-RO" sz="1200" dirty="0">
                          <a:effectLst/>
                        </a:rPr>
                        <a:t> </a:t>
                      </a:r>
                      <a:r>
                        <a:rPr lang="ro-RO" sz="1200" dirty="0" err="1">
                          <a:effectLst/>
                        </a:rPr>
                        <a:t>used</a:t>
                      </a:r>
                      <a:r>
                        <a:rPr lang="ro-RO" sz="1200" dirty="0">
                          <a:effectLst/>
                        </a:rPr>
                        <a:t> </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65" marR="67965" marT="0" marB="0">
                    <a:solidFill>
                      <a:srgbClr val="00B0F0"/>
                    </a:solidFill>
                  </a:tcPr>
                </a:tc>
                <a:tc>
                  <a:txBody>
                    <a:bodyPr/>
                    <a:lstStyle/>
                    <a:p>
                      <a:pPr algn="ctr">
                        <a:lnSpc>
                          <a:spcPct val="150000"/>
                        </a:lnSpc>
                        <a:spcAft>
                          <a:spcPts val="0"/>
                        </a:spcAft>
                      </a:pPr>
                      <a:r>
                        <a:rPr lang="ro-RO" sz="1200" dirty="0" err="1">
                          <a:effectLst/>
                        </a:rPr>
                        <a:t>Nature</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65" marR="67965" marT="0" marB="0">
                    <a:solidFill>
                      <a:srgbClr val="00B0F0"/>
                    </a:solidFill>
                  </a:tcPr>
                </a:tc>
                <a:extLst>
                  <a:ext uri="{0D108BD9-81ED-4DB2-BD59-A6C34878D82A}">
                    <a16:rowId xmlns="" xmlns:a16="http://schemas.microsoft.com/office/drawing/2014/main" val="10000"/>
                  </a:ext>
                </a:extLst>
              </a:tr>
              <a:tr h="2511077">
                <a:tc>
                  <a:txBody>
                    <a:bodyPr/>
                    <a:lstStyle/>
                    <a:p>
                      <a:pPr marL="342900" lvl="0" indent="-342900" algn="l">
                        <a:lnSpc>
                          <a:spcPct val="150000"/>
                        </a:lnSpc>
                        <a:spcAft>
                          <a:spcPts val="0"/>
                        </a:spcAft>
                        <a:buFont typeface="Symbol" panose="05050102010706020507" pitchFamily="18" charset="2"/>
                        <a:buChar char=""/>
                      </a:pPr>
                      <a:r>
                        <a:rPr lang="ro-RO" sz="1200" dirty="0">
                          <a:effectLst/>
                        </a:rPr>
                        <a:t>Organic </a:t>
                      </a:r>
                      <a:r>
                        <a:rPr lang="ro-RO" sz="1200" dirty="0" err="1">
                          <a:effectLst/>
                        </a:rPr>
                        <a:t>load</a:t>
                      </a:r>
                      <a:r>
                        <a:rPr lang="ro-RO" sz="1200" dirty="0">
                          <a:effectLst/>
                        </a:rPr>
                        <a:t> (</a:t>
                      </a:r>
                      <a:r>
                        <a:rPr lang="ro-RO" sz="1200" dirty="0" err="1">
                          <a:effectLst/>
                        </a:rPr>
                        <a:t>enzymes</a:t>
                      </a:r>
                      <a:r>
                        <a:rPr lang="ro-RO" sz="1200" dirty="0">
                          <a:effectLst/>
                        </a:rPr>
                        <a:t>, </a:t>
                      </a:r>
                      <a:r>
                        <a:rPr lang="ro-RO" sz="1200" dirty="0" err="1">
                          <a:effectLst/>
                        </a:rPr>
                        <a:t>surfactants</a:t>
                      </a:r>
                      <a:r>
                        <a:rPr lang="ro-RO" sz="1200" dirty="0">
                          <a:effectLst/>
                        </a:rPr>
                        <a:t>, acetic acid) </a:t>
                      </a:r>
                    </a:p>
                    <a:p>
                      <a:pPr marL="342900" lvl="0" indent="-342900" algn="l">
                        <a:lnSpc>
                          <a:spcPct val="150000"/>
                        </a:lnSpc>
                        <a:spcAft>
                          <a:spcPts val="0"/>
                        </a:spcAft>
                        <a:buFont typeface="Symbol" panose="05050102010706020507" pitchFamily="18" charset="2"/>
                        <a:buChar char=""/>
                      </a:pPr>
                      <a:r>
                        <a:rPr lang="ro-RO" sz="1200" dirty="0">
                          <a:effectLst/>
                        </a:rPr>
                        <a:t>Color (</a:t>
                      </a:r>
                      <a:r>
                        <a:rPr lang="ro-RO" sz="1200" dirty="0" err="1">
                          <a:effectLst/>
                        </a:rPr>
                        <a:t>dyes</a:t>
                      </a:r>
                      <a:r>
                        <a:rPr lang="ro-RO" sz="1200" dirty="0">
                          <a:effectLst/>
                        </a:rPr>
                        <a:t>, </a:t>
                      </a:r>
                      <a:r>
                        <a:rPr lang="ro-RO" sz="1200" dirty="0" err="1">
                          <a:effectLst/>
                        </a:rPr>
                        <a:t>scoured</a:t>
                      </a:r>
                      <a:r>
                        <a:rPr lang="ro-RO" sz="1200" dirty="0">
                          <a:effectLst/>
                        </a:rPr>
                        <a:t> </a:t>
                      </a:r>
                      <a:r>
                        <a:rPr lang="ro-RO" sz="1200" dirty="0" err="1">
                          <a:effectLst/>
                        </a:rPr>
                        <a:t>wool</a:t>
                      </a:r>
                      <a:r>
                        <a:rPr lang="ro-RO" sz="1200" dirty="0">
                          <a:effectLst/>
                        </a:rPr>
                        <a:t> </a:t>
                      </a:r>
                      <a:r>
                        <a:rPr lang="ro-RO" sz="1200" dirty="0" err="1">
                          <a:effectLst/>
                        </a:rPr>
                        <a:t>impurities</a:t>
                      </a:r>
                      <a:r>
                        <a:rPr lang="ro-RO" sz="1200" dirty="0">
                          <a:effectLst/>
                        </a:rPr>
                        <a:t>) </a:t>
                      </a:r>
                    </a:p>
                    <a:p>
                      <a:pPr marL="342900" lvl="0" indent="-342900" algn="l">
                        <a:lnSpc>
                          <a:spcPct val="150000"/>
                        </a:lnSpc>
                        <a:spcAft>
                          <a:spcPts val="0"/>
                        </a:spcAft>
                        <a:buFont typeface="Symbol" panose="05050102010706020507" pitchFamily="18" charset="2"/>
                        <a:buChar char=""/>
                      </a:pPr>
                      <a:r>
                        <a:rPr lang="ro-RO" sz="1200" dirty="0" err="1">
                          <a:effectLst/>
                        </a:rPr>
                        <a:t>Nutrients</a:t>
                      </a:r>
                      <a:r>
                        <a:rPr lang="ro-RO" sz="1200" dirty="0">
                          <a:effectLst/>
                        </a:rPr>
                        <a:t> (</a:t>
                      </a:r>
                      <a:r>
                        <a:rPr lang="ro-RO" sz="1200" dirty="0" err="1">
                          <a:effectLst/>
                        </a:rPr>
                        <a:t>ammonium</a:t>
                      </a:r>
                      <a:r>
                        <a:rPr lang="ro-RO" sz="1200" dirty="0">
                          <a:effectLst/>
                        </a:rPr>
                        <a:t> </a:t>
                      </a:r>
                      <a:r>
                        <a:rPr lang="ro-RO" sz="1200" dirty="0" err="1">
                          <a:effectLst/>
                        </a:rPr>
                        <a:t>salts</a:t>
                      </a:r>
                      <a:r>
                        <a:rPr lang="ro-RO" sz="1200" dirty="0">
                          <a:effectLst/>
                        </a:rPr>
                        <a:t>, </a:t>
                      </a:r>
                      <a:r>
                        <a:rPr lang="ro-RO" sz="1200" dirty="0" err="1">
                          <a:effectLst/>
                        </a:rPr>
                        <a:t>urea</a:t>
                      </a:r>
                      <a:r>
                        <a:rPr lang="ro-RO" sz="1200" dirty="0">
                          <a:effectLst/>
                        </a:rPr>
                        <a:t> </a:t>
                      </a:r>
                      <a:r>
                        <a:rPr lang="ro-RO" sz="1200" dirty="0" err="1">
                          <a:effectLst/>
                        </a:rPr>
                        <a:t>phosphate</a:t>
                      </a:r>
                      <a:r>
                        <a:rPr lang="ro-RO" sz="1200" dirty="0">
                          <a:effectLst/>
                        </a:rPr>
                        <a:t>–</a:t>
                      </a:r>
                      <a:r>
                        <a:rPr lang="ro-RO" sz="1200" dirty="0" err="1">
                          <a:effectLst/>
                        </a:rPr>
                        <a:t>based</a:t>
                      </a:r>
                      <a:r>
                        <a:rPr lang="ro-RO" sz="1200" dirty="0">
                          <a:effectLst/>
                        </a:rPr>
                        <a:t> </a:t>
                      </a:r>
                      <a:r>
                        <a:rPr lang="ro-RO" sz="1200" dirty="0" err="1">
                          <a:effectLst/>
                        </a:rPr>
                        <a:t>buffers</a:t>
                      </a:r>
                      <a:r>
                        <a:rPr lang="ro-RO" sz="1200" dirty="0">
                          <a:effectLst/>
                        </a:rPr>
                        <a:t> </a:t>
                      </a:r>
                      <a:r>
                        <a:rPr lang="ro-RO" sz="1200" dirty="0" err="1">
                          <a:effectLst/>
                        </a:rPr>
                        <a:t>and</a:t>
                      </a:r>
                      <a:r>
                        <a:rPr lang="ro-RO" sz="1200" dirty="0">
                          <a:effectLst/>
                        </a:rPr>
                        <a:t> </a:t>
                      </a:r>
                      <a:r>
                        <a:rPr lang="ro-RO" sz="1200" dirty="0" err="1">
                          <a:effectLst/>
                        </a:rPr>
                        <a:t>sequestrants</a:t>
                      </a:r>
                      <a:r>
                        <a:rPr lang="ro-RO" sz="1200" dirty="0">
                          <a:effectLst/>
                        </a:rPr>
                        <a:t>)</a:t>
                      </a:r>
                    </a:p>
                    <a:p>
                      <a:pPr marL="342900" lvl="0" indent="-342900" algn="l">
                        <a:lnSpc>
                          <a:spcPct val="150000"/>
                        </a:lnSpc>
                        <a:spcAft>
                          <a:spcPts val="0"/>
                        </a:spcAft>
                        <a:buFont typeface="Symbol" panose="05050102010706020507" pitchFamily="18" charset="2"/>
                        <a:buChar char=""/>
                      </a:pPr>
                      <a:r>
                        <a:rPr lang="ro-RO" sz="1200" dirty="0" err="1">
                          <a:effectLst/>
                        </a:rPr>
                        <a:t>Sulfur</a:t>
                      </a:r>
                      <a:r>
                        <a:rPr lang="ro-RO" sz="1200" dirty="0">
                          <a:effectLst/>
                        </a:rPr>
                        <a:t> (</a:t>
                      </a:r>
                      <a:r>
                        <a:rPr lang="ro-RO" sz="1200" dirty="0" err="1">
                          <a:effectLst/>
                        </a:rPr>
                        <a:t>sulfate</a:t>
                      </a:r>
                      <a:r>
                        <a:rPr lang="ro-RO" sz="1200" dirty="0">
                          <a:effectLst/>
                        </a:rPr>
                        <a:t>, </a:t>
                      </a:r>
                      <a:r>
                        <a:rPr lang="ro-RO" sz="1200" dirty="0" err="1">
                          <a:effectLst/>
                        </a:rPr>
                        <a:t>sulfide</a:t>
                      </a:r>
                      <a:r>
                        <a:rPr lang="ro-RO" sz="1200" dirty="0">
                          <a:effectLst/>
                        </a:rPr>
                        <a:t>, </a:t>
                      </a:r>
                      <a:r>
                        <a:rPr lang="ro-RO" sz="1200" dirty="0" err="1">
                          <a:effectLst/>
                        </a:rPr>
                        <a:t>hydrosulfide</a:t>
                      </a:r>
                      <a:r>
                        <a:rPr lang="ro-RO" sz="1200" dirty="0">
                          <a:effectLst/>
                        </a:rPr>
                        <a:t>, </a:t>
                      </a:r>
                      <a:r>
                        <a:rPr lang="ro-RO" sz="1200" dirty="0" err="1">
                          <a:effectLst/>
                        </a:rPr>
                        <a:t>salts</a:t>
                      </a:r>
                      <a:r>
                        <a:rPr lang="ro-RO" sz="1200" dirty="0">
                          <a:effectLst/>
                        </a:rPr>
                        <a:t>, </a:t>
                      </a:r>
                      <a:r>
                        <a:rPr lang="ro-RO" sz="1200" dirty="0" err="1">
                          <a:effectLst/>
                        </a:rPr>
                        <a:t>and</a:t>
                      </a:r>
                      <a:r>
                        <a:rPr lang="ro-RO" sz="1200" dirty="0">
                          <a:effectLst/>
                        </a:rPr>
                        <a:t> sulfuric acid) </a:t>
                      </a:r>
                    </a:p>
                    <a:p>
                      <a:pPr marL="342900" lvl="0" indent="-342900" algn="l">
                        <a:lnSpc>
                          <a:spcPct val="150000"/>
                        </a:lnSpc>
                        <a:spcAft>
                          <a:spcPts val="0"/>
                        </a:spcAft>
                        <a:buFont typeface="Symbol" panose="05050102010706020507" pitchFamily="18" charset="2"/>
                        <a:buChar char=""/>
                      </a:pPr>
                      <a:r>
                        <a:rPr lang="ro-RO" sz="1200" dirty="0" err="1">
                          <a:effectLst/>
                        </a:rPr>
                        <a:t>Refractory</a:t>
                      </a:r>
                      <a:r>
                        <a:rPr lang="ro-RO" sz="1200" dirty="0">
                          <a:effectLst/>
                        </a:rPr>
                        <a:t> </a:t>
                      </a:r>
                      <a:r>
                        <a:rPr lang="ro-RO" sz="1200" dirty="0" err="1">
                          <a:effectLst/>
                        </a:rPr>
                        <a:t>organics</a:t>
                      </a:r>
                      <a:r>
                        <a:rPr lang="ro-RO" sz="1200" dirty="0">
                          <a:effectLst/>
                        </a:rPr>
                        <a:t> (</a:t>
                      </a:r>
                      <a:r>
                        <a:rPr lang="ro-RO" sz="1200" dirty="0" err="1">
                          <a:effectLst/>
                        </a:rPr>
                        <a:t>dyes</a:t>
                      </a:r>
                      <a:r>
                        <a:rPr lang="ro-RO" sz="1200" dirty="0">
                          <a:effectLst/>
                        </a:rPr>
                        <a:t>, </a:t>
                      </a:r>
                      <a:r>
                        <a:rPr lang="ro-RO" sz="1200" dirty="0" err="1">
                          <a:effectLst/>
                        </a:rPr>
                        <a:t>resins</a:t>
                      </a:r>
                      <a:r>
                        <a:rPr lang="ro-RO" sz="1200" dirty="0">
                          <a:effectLst/>
                        </a:rPr>
                        <a:t>) </a:t>
                      </a:r>
                    </a:p>
                    <a:p>
                      <a:pPr marL="342900" lvl="0" indent="-342900" algn="l">
                        <a:lnSpc>
                          <a:spcPct val="150000"/>
                        </a:lnSpc>
                        <a:spcAft>
                          <a:spcPts val="0"/>
                        </a:spcAft>
                        <a:buFont typeface="Symbol" panose="05050102010706020507" pitchFamily="18" charset="2"/>
                        <a:buChar char=""/>
                      </a:pPr>
                      <a:r>
                        <a:rPr lang="ro-RO" sz="1200" dirty="0">
                          <a:effectLst/>
                        </a:rPr>
                        <a:t>PH </a:t>
                      </a:r>
                      <a:r>
                        <a:rPr lang="ro-RO" sz="1200" dirty="0" err="1">
                          <a:effectLst/>
                        </a:rPr>
                        <a:t>and</a:t>
                      </a:r>
                      <a:r>
                        <a:rPr lang="ro-RO" sz="1200" dirty="0">
                          <a:effectLst/>
                        </a:rPr>
                        <a:t> salt </a:t>
                      </a:r>
                      <a:r>
                        <a:rPr lang="ro-RO" sz="1200" dirty="0" err="1">
                          <a:effectLst/>
                        </a:rPr>
                        <a:t>effects</a:t>
                      </a:r>
                      <a:r>
                        <a:rPr lang="ro-RO" sz="1200" dirty="0">
                          <a:effectLst/>
                        </a:rPr>
                        <a:t> (</a:t>
                      </a:r>
                      <a:r>
                        <a:rPr lang="ro-RO" sz="1200" dirty="0" err="1">
                          <a:effectLst/>
                        </a:rPr>
                        <a:t>silicate</a:t>
                      </a:r>
                      <a:r>
                        <a:rPr lang="ro-RO" sz="1200" dirty="0">
                          <a:effectLst/>
                        </a:rPr>
                        <a:t>, </a:t>
                      </a:r>
                      <a:r>
                        <a:rPr lang="ro-RO" sz="1200" dirty="0" err="1">
                          <a:effectLst/>
                        </a:rPr>
                        <a:t>sulfate</a:t>
                      </a:r>
                      <a:r>
                        <a:rPr lang="ro-RO" sz="1200" dirty="0">
                          <a:effectLst/>
                        </a:rPr>
                        <a:t>) </a:t>
                      </a:r>
                    </a:p>
                    <a:p>
                      <a:pPr marL="342900" lvl="0" indent="-342900" algn="l">
                        <a:lnSpc>
                          <a:spcPct val="150000"/>
                        </a:lnSpc>
                        <a:spcAft>
                          <a:spcPts val="0"/>
                        </a:spcAft>
                        <a:buFont typeface="Symbol" panose="05050102010706020507" pitchFamily="18" charset="2"/>
                        <a:buChar char=""/>
                      </a:pPr>
                      <a:r>
                        <a:rPr lang="ro-RO" sz="1200" dirty="0" err="1">
                          <a:effectLst/>
                        </a:rPr>
                        <a:t>Toxicants</a:t>
                      </a:r>
                      <a:r>
                        <a:rPr lang="ro-RO" sz="1200" dirty="0">
                          <a:effectLst/>
                        </a:rPr>
                        <a:t> (</a:t>
                      </a:r>
                      <a:r>
                        <a:rPr lang="ro-RO" sz="1200" dirty="0" err="1">
                          <a:effectLst/>
                        </a:rPr>
                        <a:t>metals</a:t>
                      </a:r>
                      <a:r>
                        <a:rPr lang="ro-RO" sz="1200" dirty="0">
                          <a:effectLst/>
                        </a:rPr>
                        <a:t>)</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65" marR="67965" marT="0" marB="0">
                    <a:solidFill>
                      <a:schemeClr val="accent1">
                        <a:lumMod val="75000"/>
                      </a:schemeClr>
                    </a:solidFill>
                  </a:tcPr>
                </a:tc>
                <a:tc>
                  <a:txBody>
                    <a:bodyPr/>
                    <a:lstStyle/>
                    <a:p>
                      <a:pPr algn="ctr">
                        <a:lnSpc>
                          <a:spcPct val="150000"/>
                        </a:lnSpc>
                        <a:spcAft>
                          <a:spcPts val="0"/>
                        </a:spcAft>
                      </a:pPr>
                      <a:r>
                        <a:rPr lang="ro-RO" sz="1200" dirty="0" err="1">
                          <a:effectLst/>
                        </a:rPr>
                        <a:t>Urea</a:t>
                      </a:r>
                      <a:r>
                        <a:rPr lang="ro-RO" sz="1200" dirty="0">
                          <a:effectLst/>
                        </a:rPr>
                        <a:t>, </a:t>
                      </a:r>
                      <a:r>
                        <a:rPr lang="ro-RO" sz="1200" dirty="0" err="1">
                          <a:effectLst/>
                        </a:rPr>
                        <a:t>reducing</a:t>
                      </a:r>
                      <a:r>
                        <a:rPr lang="ro-RO" sz="1200" dirty="0">
                          <a:effectLst/>
                        </a:rPr>
                        <a:t> </a:t>
                      </a:r>
                      <a:r>
                        <a:rPr lang="ro-RO" sz="1200" dirty="0" err="1">
                          <a:effectLst/>
                        </a:rPr>
                        <a:t>agents</a:t>
                      </a:r>
                      <a:r>
                        <a:rPr lang="ro-RO" sz="1200" dirty="0">
                          <a:effectLst/>
                        </a:rPr>
                        <a:t>, acetic acid, </a:t>
                      </a:r>
                      <a:r>
                        <a:rPr lang="ro-RO" sz="1200" dirty="0" err="1">
                          <a:effectLst/>
                        </a:rPr>
                        <a:t>wetting</a:t>
                      </a:r>
                      <a:r>
                        <a:rPr lang="ro-RO" sz="1200" dirty="0">
                          <a:effectLst/>
                        </a:rPr>
                        <a:t> </a:t>
                      </a:r>
                      <a:r>
                        <a:rPr lang="ro-RO" sz="1200" dirty="0" err="1">
                          <a:effectLst/>
                        </a:rPr>
                        <a:t>agents</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65" marR="67965" marT="0" marB="0" anchor="ctr"/>
                </a:tc>
                <a:tc>
                  <a:txBody>
                    <a:bodyPr/>
                    <a:lstStyle/>
                    <a:p>
                      <a:pPr algn="ctr">
                        <a:lnSpc>
                          <a:spcPct val="150000"/>
                        </a:lnSpc>
                        <a:spcAft>
                          <a:spcPts val="0"/>
                        </a:spcAft>
                      </a:pPr>
                      <a:r>
                        <a:rPr lang="ro-RO" sz="1200" dirty="0" err="1">
                          <a:effectLst/>
                        </a:rPr>
                        <a:t>High</a:t>
                      </a:r>
                      <a:r>
                        <a:rPr lang="ro-RO" sz="1200" dirty="0">
                          <a:effectLst/>
                        </a:rPr>
                        <a:t> in BOD, </a:t>
                      </a:r>
                      <a:r>
                        <a:rPr lang="ro-RO" sz="1200" dirty="0" err="1">
                          <a:effectLst/>
                        </a:rPr>
                        <a:t>DS</a:t>
                      </a:r>
                      <a:r>
                        <a:rPr lang="ro-RO" sz="1200" dirty="0">
                          <a:effectLst/>
                        </a:rPr>
                        <a:t>, SS, </a:t>
                      </a:r>
                      <a:r>
                        <a:rPr lang="ro-RO" sz="1200" dirty="0" err="1">
                          <a:effectLst/>
                        </a:rPr>
                        <a:t>low</a:t>
                      </a:r>
                      <a:r>
                        <a:rPr lang="ro-RO" sz="1200" dirty="0">
                          <a:effectLst/>
                        </a:rPr>
                        <a:t> </a:t>
                      </a:r>
                      <a:r>
                        <a:rPr lang="ro-RO" sz="1200" dirty="0" err="1">
                          <a:effectLst/>
                        </a:rPr>
                        <a:t>heavy</a:t>
                      </a:r>
                      <a:r>
                        <a:rPr lang="ro-RO" sz="1200" dirty="0">
                          <a:effectLst/>
                        </a:rPr>
                        <a:t> </a:t>
                      </a:r>
                      <a:r>
                        <a:rPr lang="ro-RO" sz="1200" dirty="0" err="1">
                          <a:effectLst/>
                        </a:rPr>
                        <a:t>metals</a:t>
                      </a:r>
                      <a:endParaRPr lang="ro-RO"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7965" marR="67965" marT="0" marB="0" anchor="ctr"/>
                </a:tc>
                <a:extLst>
                  <a:ext uri="{0D108BD9-81ED-4DB2-BD59-A6C34878D82A}">
                    <a16:rowId xmlns="" xmlns:a16="http://schemas.microsoft.com/office/drawing/2014/main" val="10001"/>
                  </a:ext>
                </a:extLst>
              </a:tr>
            </a:tbl>
          </a:graphicData>
        </a:graphic>
      </p:graphicFrame>
      <p:sp>
        <p:nvSpPr>
          <p:cNvPr id="7" name="TextBox 6"/>
          <p:cNvSpPr txBox="1"/>
          <p:nvPr/>
        </p:nvSpPr>
        <p:spPr>
          <a:xfrm>
            <a:off x="539552" y="843558"/>
            <a:ext cx="8280920" cy="830997"/>
          </a:xfrm>
          <a:prstGeom prst="rect">
            <a:avLst/>
          </a:prstGeom>
          <a:noFill/>
        </p:spPr>
        <p:txBody>
          <a:bodyPr wrap="square" rtlCol="0">
            <a:spAutoFit/>
          </a:bodyPr>
          <a:lstStyle/>
          <a:p>
            <a:pPr algn="ctr"/>
            <a:endParaRPr lang="ro-RO" sz="600" b="1" dirty="0"/>
          </a:p>
          <a:p>
            <a:r>
              <a:rPr lang="ro-RO" sz="1400" dirty="0" smtClean="0"/>
              <a:t>C</a:t>
            </a:r>
            <a:r>
              <a:rPr lang="en-US" sz="1400" dirty="0" err="1" smtClean="0"/>
              <a:t>ontains</a:t>
            </a:r>
            <a:r>
              <a:rPr lang="en-US" sz="1400" dirty="0" smtClean="0"/>
              <a:t> </a:t>
            </a:r>
            <a:r>
              <a:rPr lang="en-US" sz="1400" dirty="0"/>
              <a:t>dyes, pigments, dyeing auxiliaries </a:t>
            </a:r>
            <a:r>
              <a:rPr lang="en-US" sz="1400" dirty="0" smtClean="0"/>
              <a:t>and</a:t>
            </a:r>
            <a:r>
              <a:rPr lang="ro-RO" sz="1400" dirty="0" smtClean="0"/>
              <a:t> </a:t>
            </a:r>
            <a:r>
              <a:rPr lang="en-US" sz="1400" dirty="0" smtClean="0"/>
              <a:t>chemicals </a:t>
            </a:r>
            <a:r>
              <a:rPr lang="en-US" sz="1400" dirty="0"/>
              <a:t>used during dyeing. It contains BOD</a:t>
            </a:r>
            <a:r>
              <a:rPr lang="en-US" sz="1400" dirty="0" smtClean="0"/>
              <a:t>,</a:t>
            </a:r>
            <a:r>
              <a:rPr lang="ro-RO" sz="1400" dirty="0" smtClean="0"/>
              <a:t> </a:t>
            </a:r>
            <a:r>
              <a:rPr lang="en-US" sz="1400" dirty="0" smtClean="0"/>
              <a:t>COD</a:t>
            </a:r>
            <a:r>
              <a:rPr lang="en-US" sz="1400" dirty="0"/>
              <a:t>, SS, heavy metals and most importantly </a:t>
            </a:r>
            <a:r>
              <a:rPr lang="en-US" sz="1400" dirty="0" smtClean="0"/>
              <a:t>the</a:t>
            </a:r>
            <a:r>
              <a:rPr lang="ro-RO" sz="1400" dirty="0" smtClean="0"/>
              <a:t> </a:t>
            </a:r>
            <a:r>
              <a:rPr lang="en-US" sz="1400" dirty="0" err="1" smtClean="0"/>
              <a:t>colo</a:t>
            </a:r>
            <a:r>
              <a:rPr lang="ro-RO" sz="1400" dirty="0" smtClean="0"/>
              <a:t>u</a:t>
            </a:r>
            <a:r>
              <a:rPr lang="en-US" sz="1400" dirty="0" smtClean="0"/>
              <a:t>r</a:t>
            </a:r>
            <a:r>
              <a:rPr lang="ro-RO" sz="1400" dirty="0" smtClean="0"/>
              <a:t>,</a:t>
            </a:r>
            <a:r>
              <a:rPr lang="en-US" sz="1400" dirty="0" smtClean="0"/>
              <a:t> </a:t>
            </a:r>
            <a:r>
              <a:rPr lang="en-US" sz="1400" dirty="0"/>
              <a:t>which is easily visible even at </a:t>
            </a:r>
            <a:r>
              <a:rPr lang="en-US" sz="1400" dirty="0" smtClean="0"/>
              <a:t>low</a:t>
            </a:r>
            <a:r>
              <a:rPr lang="ro-RO" sz="1400" dirty="0" smtClean="0"/>
              <a:t> </a:t>
            </a:r>
            <a:r>
              <a:rPr lang="ro-RO" sz="1400" dirty="0" err="1" smtClean="0"/>
              <a:t>concentration</a:t>
            </a:r>
            <a:r>
              <a:rPr lang="ro-RO" sz="1400" dirty="0" smtClean="0"/>
              <a:t>.</a:t>
            </a:r>
            <a:endParaRPr lang="ro-RO" sz="1400" dirty="0"/>
          </a:p>
        </p:txBody>
      </p:sp>
      <p:sp>
        <p:nvSpPr>
          <p:cNvPr id="8" name="TextBox 7"/>
          <p:cNvSpPr txBox="1"/>
          <p:nvPr/>
        </p:nvSpPr>
        <p:spPr>
          <a:xfrm>
            <a:off x="2871790" y="422876"/>
            <a:ext cx="3400419"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ro-RO" dirty="0" err="1"/>
              <a:t>Dyeing</a:t>
            </a:r>
            <a:r>
              <a:rPr lang="ro-RO" dirty="0"/>
              <a:t> </a:t>
            </a:r>
            <a:r>
              <a:rPr lang="ro-RO" dirty="0" err="1"/>
              <a:t>wastewater</a:t>
            </a:r>
            <a:endParaRPr lang="ro-RO" dirty="0"/>
          </a:p>
        </p:txBody>
      </p:sp>
    </p:spTree>
    <p:extLst>
      <p:ext uri="{BB962C8B-B14F-4D97-AF65-F5344CB8AC3E}">
        <p14:creationId xmlns:p14="http://schemas.microsoft.com/office/powerpoint/2010/main" val="3789135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41</a:t>
            </a:fld>
            <a:endParaRPr lang="de-DE" altLang="de-DE"/>
          </a:p>
        </p:txBody>
      </p:sp>
      <p:sp>
        <p:nvSpPr>
          <p:cNvPr id="6" name="TextBox 5"/>
          <p:cNvSpPr txBox="1"/>
          <p:nvPr/>
        </p:nvSpPr>
        <p:spPr>
          <a:xfrm>
            <a:off x="539552" y="843558"/>
            <a:ext cx="8280920" cy="400110"/>
          </a:xfrm>
          <a:prstGeom prst="rect">
            <a:avLst/>
          </a:prstGeom>
          <a:noFill/>
        </p:spPr>
        <p:txBody>
          <a:bodyPr wrap="square" rtlCol="0">
            <a:spAutoFit/>
          </a:bodyPr>
          <a:lstStyle/>
          <a:p>
            <a:pPr algn="ctr"/>
            <a:endParaRPr lang="ro-RO" sz="600" b="1" dirty="0"/>
          </a:p>
          <a:p>
            <a:pPr algn="ctr"/>
            <a:r>
              <a:rPr lang="ro-RO" sz="1400" dirty="0" smtClean="0"/>
              <a:t>Main </a:t>
            </a:r>
            <a:r>
              <a:rPr lang="ro-RO" sz="1400" dirty="0" err="1" smtClean="0"/>
              <a:t>parameters</a:t>
            </a:r>
            <a:r>
              <a:rPr lang="ro-RO" sz="1400" dirty="0" smtClean="0"/>
              <a:t> of textile </a:t>
            </a:r>
            <a:r>
              <a:rPr lang="ro-RO" sz="1400" dirty="0" err="1" smtClean="0"/>
              <a:t>dyeing</a:t>
            </a:r>
            <a:r>
              <a:rPr lang="ro-RO" sz="1400" dirty="0" smtClean="0"/>
              <a:t> </a:t>
            </a:r>
            <a:r>
              <a:rPr lang="ro-RO" sz="1400" dirty="0" err="1" smtClean="0"/>
              <a:t>wastewater</a:t>
            </a:r>
            <a:r>
              <a:rPr lang="ro-RO" sz="1400" dirty="0" smtClean="0"/>
              <a:t>.</a:t>
            </a:r>
            <a:endParaRPr lang="ro-RO" sz="1400" dirty="0"/>
          </a:p>
        </p:txBody>
      </p:sp>
      <p:graphicFrame>
        <p:nvGraphicFramePr>
          <p:cNvPr id="7" name="Table 6"/>
          <p:cNvGraphicFramePr>
            <a:graphicFrameLocks noGrp="1"/>
          </p:cNvGraphicFramePr>
          <p:nvPr>
            <p:extLst>
              <p:ext uri="{D42A27DB-BD31-4B8C-83A1-F6EECF244321}">
                <p14:modId xmlns:p14="http://schemas.microsoft.com/office/powerpoint/2010/main" val="2661771755"/>
              </p:ext>
            </p:extLst>
          </p:nvPr>
        </p:nvGraphicFramePr>
        <p:xfrm>
          <a:off x="2195736" y="1392939"/>
          <a:ext cx="4608512" cy="3291840"/>
        </p:xfrm>
        <a:graphic>
          <a:graphicData uri="http://schemas.openxmlformats.org/drawingml/2006/table">
            <a:tbl>
              <a:tblPr firstRow="1" firstCol="1" bandRow="1">
                <a:tableStyleId>{5C22544A-7EE6-4342-B048-85BDC9FD1C3A}</a:tableStyleId>
              </a:tblPr>
              <a:tblGrid>
                <a:gridCol w="2523709">
                  <a:extLst>
                    <a:ext uri="{9D8B030D-6E8A-4147-A177-3AD203B41FA5}">
                      <a16:colId xmlns="" xmlns:a16="http://schemas.microsoft.com/office/drawing/2014/main" val="20000"/>
                    </a:ext>
                  </a:extLst>
                </a:gridCol>
                <a:gridCol w="2084803">
                  <a:extLst>
                    <a:ext uri="{9D8B030D-6E8A-4147-A177-3AD203B41FA5}">
                      <a16:colId xmlns="" xmlns:a16="http://schemas.microsoft.com/office/drawing/2014/main" val="20001"/>
                    </a:ext>
                  </a:extLst>
                </a:gridCol>
              </a:tblGrid>
              <a:tr h="0">
                <a:tc>
                  <a:txBody>
                    <a:bodyPr/>
                    <a:lstStyle/>
                    <a:p>
                      <a:pPr algn="ctr">
                        <a:lnSpc>
                          <a:spcPct val="150000"/>
                        </a:lnSpc>
                        <a:spcAft>
                          <a:spcPts val="0"/>
                        </a:spcAft>
                      </a:pPr>
                      <a:r>
                        <a:rPr lang="ro-RO" sz="1600" dirty="0" err="1">
                          <a:effectLst/>
                        </a:rPr>
                        <a:t>Parameters</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o-RO" sz="1600" dirty="0">
                          <a:effectLst/>
                        </a:rPr>
                        <a:t>Range</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0">
                <a:tc>
                  <a:txBody>
                    <a:bodyPr/>
                    <a:lstStyle/>
                    <a:p>
                      <a:pPr algn="just">
                        <a:lnSpc>
                          <a:spcPct val="150000"/>
                        </a:lnSpc>
                        <a:spcAft>
                          <a:spcPts val="0"/>
                        </a:spcAft>
                      </a:pPr>
                      <a:r>
                        <a:rPr lang="ro-RO" sz="1600" dirty="0">
                          <a:effectLst/>
                        </a:rPr>
                        <a:t>pH</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o-RO" sz="1600" dirty="0">
                          <a:effectLst/>
                        </a:rPr>
                        <a:t>2–14</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0">
                <a:tc>
                  <a:txBody>
                    <a:bodyPr/>
                    <a:lstStyle/>
                    <a:p>
                      <a:pPr algn="just">
                        <a:lnSpc>
                          <a:spcPct val="150000"/>
                        </a:lnSpc>
                        <a:spcAft>
                          <a:spcPts val="0"/>
                        </a:spcAft>
                      </a:pPr>
                      <a:r>
                        <a:rPr lang="ro-RO" sz="1600" dirty="0" err="1">
                          <a:effectLst/>
                        </a:rPr>
                        <a:t>Temperature</a:t>
                      </a:r>
                      <a:r>
                        <a:rPr lang="ro-RO" sz="1600" dirty="0">
                          <a:effectLst/>
                        </a:rPr>
                        <a:t> (°C)</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o-RO" sz="1600" dirty="0">
                          <a:effectLst/>
                        </a:rPr>
                        <a:t>35–45</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0">
                <a:tc>
                  <a:txBody>
                    <a:bodyPr/>
                    <a:lstStyle/>
                    <a:p>
                      <a:pPr algn="just">
                        <a:lnSpc>
                          <a:spcPct val="150000"/>
                        </a:lnSpc>
                        <a:spcAft>
                          <a:spcPts val="0"/>
                        </a:spcAft>
                      </a:pPr>
                      <a:r>
                        <a:rPr lang="ro-RO" sz="1600" dirty="0" err="1">
                          <a:effectLst/>
                        </a:rPr>
                        <a:t>BOD</a:t>
                      </a:r>
                      <a:r>
                        <a:rPr lang="ro-RO" sz="800" dirty="0" err="1">
                          <a:effectLst/>
                        </a:rPr>
                        <a:t>5</a:t>
                      </a:r>
                      <a:r>
                        <a:rPr lang="ro-RO" sz="800" dirty="0">
                          <a:effectLst/>
                        </a:rPr>
                        <a:t> </a:t>
                      </a:r>
                      <a:r>
                        <a:rPr lang="ro-RO" sz="1600" dirty="0">
                          <a:effectLst/>
                        </a:rPr>
                        <a:t>(mg/L)</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o-RO" sz="1600" dirty="0">
                          <a:effectLst/>
                        </a:rPr>
                        <a:t>110–5500</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0">
                <a:tc>
                  <a:txBody>
                    <a:bodyPr/>
                    <a:lstStyle/>
                    <a:p>
                      <a:pPr algn="just">
                        <a:lnSpc>
                          <a:spcPct val="150000"/>
                        </a:lnSpc>
                        <a:spcAft>
                          <a:spcPts val="0"/>
                        </a:spcAft>
                      </a:pPr>
                      <a:r>
                        <a:rPr lang="ro-RO" sz="1600" dirty="0">
                          <a:effectLst/>
                        </a:rPr>
                        <a:t>COD (mg/L)</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o-RO" sz="1600" dirty="0">
                          <a:effectLst/>
                        </a:rPr>
                        <a:t>131–17900</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0">
                <a:tc>
                  <a:txBody>
                    <a:bodyPr/>
                    <a:lstStyle/>
                    <a:p>
                      <a:pPr algn="just">
                        <a:lnSpc>
                          <a:spcPct val="150000"/>
                        </a:lnSpc>
                        <a:spcAft>
                          <a:spcPts val="0"/>
                        </a:spcAft>
                      </a:pPr>
                      <a:r>
                        <a:rPr lang="ro-RO" sz="1600" dirty="0" err="1">
                          <a:effectLst/>
                        </a:rPr>
                        <a:t>TDS</a:t>
                      </a:r>
                      <a:r>
                        <a:rPr lang="ro-RO" sz="1600" dirty="0">
                          <a:effectLst/>
                        </a:rPr>
                        <a:t> (mg/L)</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o-RO" sz="1600" dirty="0">
                          <a:effectLst/>
                        </a:rPr>
                        <a:t>47.9–6106</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0">
                <a:tc>
                  <a:txBody>
                    <a:bodyPr/>
                    <a:lstStyle/>
                    <a:p>
                      <a:pPr algn="just">
                        <a:lnSpc>
                          <a:spcPct val="150000"/>
                        </a:lnSpc>
                        <a:spcAft>
                          <a:spcPts val="0"/>
                        </a:spcAft>
                      </a:pPr>
                      <a:r>
                        <a:rPr lang="ro-RO" sz="1600" dirty="0" err="1">
                          <a:effectLst/>
                        </a:rPr>
                        <a:t>TSS</a:t>
                      </a:r>
                      <a:r>
                        <a:rPr lang="ro-RO" sz="1600" dirty="0">
                          <a:effectLst/>
                        </a:rPr>
                        <a:t> (mg/L)</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o-RO" sz="1600" dirty="0">
                          <a:effectLst/>
                        </a:rPr>
                        <a:t>64–23900</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0">
                <a:tc>
                  <a:txBody>
                    <a:bodyPr/>
                    <a:lstStyle/>
                    <a:p>
                      <a:pPr algn="just">
                        <a:lnSpc>
                          <a:spcPct val="150000"/>
                        </a:lnSpc>
                        <a:spcAft>
                          <a:spcPts val="0"/>
                        </a:spcAft>
                      </a:pPr>
                      <a:r>
                        <a:rPr lang="ro-RO" sz="1600" dirty="0" smtClean="0">
                          <a:effectLst/>
                        </a:rPr>
                        <a:t>Colour(Pt-Co</a:t>
                      </a:r>
                      <a:r>
                        <a:rPr lang="ro-RO" sz="1600" dirty="0">
                          <a:effectLst/>
                        </a:rPr>
                        <a:t>)</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o-RO" sz="1600" dirty="0">
                          <a:effectLst/>
                        </a:rPr>
                        <a:t>&gt;200</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0">
                <a:tc>
                  <a:txBody>
                    <a:bodyPr/>
                    <a:lstStyle/>
                    <a:p>
                      <a:pPr algn="just">
                        <a:lnSpc>
                          <a:spcPct val="150000"/>
                        </a:lnSpc>
                        <a:spcAft>
                          <a:spcPts val="0"/>
                        </a:spcAft>
                      </a:pPr>
                      <a:r>
                        <a:rPr lang="ro-RO" sz="1600" dirty="0">
                          <a:effectLst/>
                        </a:rPr>
                        <a:t>Turbidity (NTU)</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o-RO" sz="1600" dirty="0">
                          <a:effectLst/>
                        </a:rPr>
                        <a:t>15–5700</a:t>
                      </a:r>
                      <a:endParaRPr lang="ro-RO"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bl>
          </a:graphicData>
        </a:graphic>
      </p:graphicFrame>
      <p:sp>
        <p:nvSpPr>
          <p:cNvPr id="8" name="TextBox 7"/>
          <p:cNvSpPr txBox="1"/>
          <p:nvPr/>
        </p:nvSpPr>
        <p:spPr>
          <a:xfrm>
            <a:off x="2871790" y="406798"/>
            <a:ext cx="3400419"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ro-RO" dirty="0" err="1"/>
              <a:t>Dyeing</a:t>
            </a:r>
            <a:r>
              <a:rPr lang="ro-RO" dirty="0"/>
              <a:t> </a:t>
            </a:r>
            <a:r>
              <a:rPr lang="ro-RO" dirty="0" err="1"/>
              <a:t>wastewater</a:t>
            </a:r>
            <a:endParaRPr lang="ro-RO" dirty="0"/>
          </a:p>
        </p:txBody>
      </p:sp>
    </p:spTree>
    <p:extLst>
      <p:ext uri="{BB962C8B-B14F-4D97-AF65-F5344CB8AC3E}">
        <p14:creationId xmlns:p14="http://schemas.microsoft.com/office/powerpoint/2010/main" val="2788252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42</a:t>
            </a:fld>
            <a:endParaRPr lang="de-DE" altLang="de-DE"/>
          </a:p>
        </p:txBody>
      </p:sp>
      <p:sp>
        <p:nvSpPr>
          <p:cNvPr id="6" name="TextBox 5"/>
          <p:cNvSpPr txBox="1"/>
          <p:nvPr/>
        </p:nvSpPr>
        <p:spPr>
          <a:xfrm>
            <a:off x="251520" y="1059582"/>
            <a:ext cx="8712968" cy="830997"/>
          </a:xfrm>
          <a:prstGeom prst="rect">
            <a:avLst/>
          </a:prstGeom>
          <a:noFill/>
        </p:spPr>
        <p:txBody>
          <a:bodyPr wrap="square" rtlCol="0">
            <a:spAutoFit/>
          </a:bodyPr>
          <a:lstStyle/>
          <a:p>
            <a:pPr algn="ctr"/>
            <a:endParaRPr lang="ro-RO" sz="600" b="1" dirty="0"/>
          </a:p>
          <a:p>
            <a:r>
              <a:rPr lang="en-US" sz="1400" dirty="0" err="1" smtClean="0"/>
              <a:t>Physico</a:t>
            </a:r>
            <a:r>
              <a:rPr lang="ro-RO" sz="1400" dirty="0" smtClean="0"/>
              <a:t>-</a:t>
            </a:r>
            <a:r>
              <a:rPr lang="en-US" sz="1400" dirty="0" smtClean="0"/>
              <a:t>chemical </a:t>
            </a:r>
            <a:r>
              <a:rPr lang="en-US" sz="1400" dirty="0"/>
              <a:t>treatment </a:t>
            </a:r>
            <a:r>
              <a:rPr lang="en-US" sz="1400" dirty="0" smtClean="0"/>
              <a:t>of </a:t>
            </a:r>
            <a:r>
              <a:rPr lang="en-US" sz="1400" dirty="0"/>
              <a:t>textile dyeing </a:t>
            </a:r>
            <a:r>
              <a:rPr lang="en-US" sz="1400" dirty="0" smtClean="0"/>
              <a:t>wastewater implies equalization and homogenization, floatation, sedimentation, coagulation - flocculation, adsorption.</a:t>
            </a:r>
            <a:r>
              <a:rPr lang="ro-RO" sz="1400" dirty="0" smtClean="0"/>
              <a:t> </a:t>
            </a:r>
            <a:r>
              <a:rPr lang="ro-RO" sz="1400" dirty="0" err="1" smtClean="0"/>
              <a:t>These</a:t>
            </a:r>
            <a:r>
              <a:rPr lang="ro-RO" sz="1400" dirty="0" smtClean="0"/>
              <a:t> </a:t>
            </a:r>
            <a:r>
              <a:rPr lang="en-US" sz="1400" dirty="0" smtClean="0"/>
              <a:t>methods </a:t>
            </a:r>
            <a:r>
              <a:rPr lang="en-US" sz="1400" dirty="0"/>
              <a:t>has proved to </a:t>
            </a:r>
            <a:r>
              <a:rPr lang="en-US" sz="1400" dirty="0" smtClean="0"/>
              <a:t>be</a:t>
            </a:r>
            <a:r>
              <a:rPr lang="ro-RO" sz="1400" dirty="0" smtClean="0"/>
              <a:t> </a:t>
            </a:r>
            <a:r>
              <a:rPr lang="en-US" sz="1400" dirty="0" smtClean="0"/>
              <a:t>markedly </a:t>
            </a:r>
            <a:r>
              <a:rPr lang="en-US" sz="1400" dirty="0"/>
              <a:t>ineffective, difficult, and highly </a:t>
            </a:r>
            <a:r>
              <a:rPr lang="en-US" sz="1400" dirty="0" smtClean="0"/>
              <a:t>expensive</a:t>
            </a:r>
            <a:r>
              <a:rPr lang="ro-RO" sz="1400" dirty="0" smtClean="0"/>
              <a:t>.</a:t>
            </a:r>
            <a:endParaRPr lang="en-US" sz="1400" dirty="0"/>
          </a:p>
        </p:txBody>
      </p:sp>
      <p:pic>
        <p:nvPicPr>
          <p:cNvPr id="7" name="Picture 6"/>
          <p:cNvPicPr>
            <a:picLocks noChangeAspect="1"/>
          </p:cNvPicPr>
          <p:nvPr/>
        </p:nvPicPr>
        <p:blipFill>
          <a:blip r:embed="rId3"/>
          <a:stretch>
            <a:fillRect/>
          </a:stretch>
        </p:blipFill>
        <p:spPr>
          <a:xfrm>
            <a:off x="1475656" y="1928475"/>
            <a:ext cx="6129040" cy="2636420"/>
          </a:xfrm>
          <a:prstGeom prst="rect">
            <a:avLst/>
          </a:prstGeom>
        </p:spPr>
      </p:pic>
      <p:sp>
        <p:nvSpPr>
          <p:cNvPr id="3" name="Rectangle 2"/>
          <p:cNvSpPr/>
          <p:nvPr/>
        </p:nvSpPr>
        <p:spPr>
          <a:xfrm>
            <a:off x="1331640" y="266472"/>
            <a:ext cx="6768752" cy="79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Conventional</a:t>
            </a:r>
            <a:r>
              <a:rPr lang="ro-RO"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methods</a:t>
            </a:r>
            <a:r>
              <a:rPr lang="en-US" sz="3300" dirty="0">
                <a:solidFill>
                  <a:srgbClr val="000000"/>
                </a:solidFill>
                <a:latin typeface="Calibri Light" panose="020F0302020204030204" pitchFamily="34" charset="0"/>
                <a:ea typeface="+mj-ea"/>
                <a:cs typeface="+mj-cs"/>
              </a:rPr>
              <a:t> for textile dyeing wastewater treatment</a:t>
            </a:r>
            <a:endParaRPr lang="ro-RO" sz="3300" dirty="0">
              <a:solidFill>
                <a:srgbClr val="000000"/>
              </a:solidFill>
              <a:latin typeface="Calibri Light" panose="020F0302020204030204" pitchFamily="34" charset="0"/>
              <a:ea typeface="+mj-ea"/>
              <a:cs typeface="+mj-cs"/>
            </a:endParaRPr>
          </a:p>
        </p:txBody>
      </p:sp>
      <p:sp>
        <p:nvSpPr>
          <p:cNvPr id="8" name="Textfeld 20">
            <a:extLst>
              <a:ext uri="{FF2B5EF4-FFF2-40B4-BE49-F238E27FC236}">
                <a16:creationId xmlns="" xmlns:a16="http://schemas.microsoft.com/office/drawing/2014/main" id="{48731F63-FEE9-4B18-AF8E-BEAEF08A457C}"/>
              </a:ext>
            </a:extLst>
          </p:cNvPr>
          <p:cNvSpPr txBox="1">
            <a:spLocks noChangeArrowheads="1"/>
          </p:cNvSpPr>
          <p:nvPr/>
        </p:nvSpPr>
        <p:spPr bwMode="auto">
          <a:xfrm rot="-5400000">
            <a:off x="6546943" y="2991799"/>
            <a:ext cx="23728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 </a:t>
            </a:r>
            <a:r>
              <a:rPr lang="de-DE" altLang="de-DE" sz="1000" dirty="0" smtClean="0"/>
              <a:t>BY-SA</a:t>
            </a:r>
            <a:r>
              <a:rPr lang="ro-RO" altLang="de-DE" sz="1000" dirty="0" smtClean="0"/>
              <a:t> Bertea</a:t>
            </a:r>
            <a:endParaRPr lang="de-DE" altLang="de-DE" sz="1000" dirty="0"/>
          </a:p>
        </p:txBody>
      </p:sp>
    </p:spTree>
    <p:extLst>
      <p:ext uri="{BB962C8B-B14F-4D97-AF65-F5344CB8AC3E}">
        <p14:creationId xmlns:p14="http://schemas.microsoft.com/office/powerpoint/2010/main" val="2865230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43</a:t>
            </a:fld>
            <a:endParaRPr lang="de-DE" altLang="de-DE"/>
          </a:p>
        </p:txBody>
      </p:sp>
      <p:sp>
        <p:nvSpPr>
          <p:cNvPr id="6" name="TextBox 5"/>
          <p:cNvSpPr txBox="1"/>
          <p:nvPr/>
        </p:nvSpPr>
        <p:spPr>
          <a:xfrm>
            <a:off x="611560" y="954825"/>
            <a:ext cx="828092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ro-RO" dirty="0" err="1"/>
              <a:t>Advanced</a:t>
            </a:r>
            <a:r>
              <a:rPr lang="ro-RO" dirty="0"/>
              <a:t> </a:t>
            </a:r>
            <a:r>
              <a:rPr lang="ro-RO" dirty="0" err="1"/>
              <a:t>methods</a:t>
            </a:r>
            <a:endParaRPr lang="ro-RO" dirty="0"/>
          </a:p>
          <a:p>
            <a:endParaRPr lang="ro-RO" dirty="0"/>
          </a:p>
        </p:txBody>
      </p:sp>
      <p:sp>
        <p:nvSpPr>
          <p:cNvPr id="7" name="Rectangle 6"/>
          <p:cNvSpPr/>
          <p:nvPr/>
        </p:nvSpPr>
        <p:spPr>
          <a:xfrm>
            <a:off x="539552" y="1721675"/>
            <a:ext cx="8208911" cy="2585323"/>
          </a:xfrm>
          <a:prstGeom prst="rect">
            <a:avLst/>
          </a:prstGeom>
        </p:spPr>
        <p:txBody>
          <a:bodyPr wrap="square">
            <a:spAutoFit/>
          </a:bodyPr>
          <a:lstStyle/>
          <a:p>
            <a:pPr marL="285750" indent="-285750">
              <a:lnSpc>
                <a:spcPct val="150000"/>
              </a:lnSpc>
              <a:buFont typeface="Arial" panose="020B0604020202020204" pitchFamily="34" charset="0"/>
              <a:buChar char="•"/>
            </a:pPr>
            <a:r>
              <a:rPr lang="en-US" b="1" dirty="0">
                <a:solidFill>
                  <a:srgbClr val="575757"/>
                </a:solidFill>
                <a:latin typeface="HelveticaNeue"/>
              </a:rPr>
              <a:t>membrane </a:t>
            </a:r>
            <a:r>
              <a:rPr lang="en-US" b="1" dirty="0" smtClean="0">
                <a:solidFill>
                  <a:srgbClr val="575757"/>
                </a:solidFill>
                <a:latin typeface="HelveticaNeue"/>
              </a:rPr>
              <a:t>filtration</a:t>
            </a:r>
            <a:endParaRPr lang="ro-RO" b="1" dirty="0" smtClean="0">
              <a:solidFill>
                <a:srgbClr val="575757"/>
              </a:solidFill>
              <a:latin typeface="HelveticaNeue"/>
            </a:endParaRPr>
          </a:p>
          <a:p>
            <a:pPr marL="628650" indent="-285750">
              <a:lnSpc>
                <a:spcPct val="150000"/>
              </a:lnSpc>
              <a:buFont typeface="Wingdings" panose="05000000000000000000" pitchFamily="2" charset="2"/>
              <a:buChar char="§"/>
            </a:pPr>
            <a:r>
              <a:rPr lang="ro-RO" b="1" dirty="0" err="1">
                <a:solidFill>
                  <a:srgbClr val="575757"/>
                </a:solidFill>
                <a:latin typeface="HelveticaNeue"/>
              </a:rPr>
              <a:t>microfiltration</a:t>
            </a:r>
            <a:r>
              <a:rPr lang="ro-RO" b="1" dirty="0">
                <a:solidFill>
                  <a:srgbClr val="575757"/>
                </a:solidFill>
                <a:latin typeface="HelveticaNeue"/>
              </a:rPr>
              <a:t> (</a:t>
            </a:r>
            <a:r>
              <a:rPr lang="ro-RO" b="1" dirty="0" smtClean="0">
                <a:solidFill>
                  <a:srgbClr val="575757"/>
                </a:solidFill>
                <a:latin typeface="HelveticaNeue"/>
              </a:rPr>
              <a:t>MF</a:t>
            </a:r>
            <a:r>
              <a:rPr lang="ro-RO" b="1" dirty="0">
                <a:solidFill>
                  <a:srgbClr val="575757"/>
                </a:solidFill>
                <a:latin typeface="HelveticaNeue"/>
              </a:rPr>
              <a:t>) </a:t>
            </a:r>
            <a:r>
              <a:rPr lang="ro-RO" b="1" dirty="0" smtClean="0">
                <a:solidFill>
                  <a:srgbClr val="575757"/>
                </a:solidFill>
                <a:latin typeface="HelveticaNeue"/>
              </a:rPr>
              <a:t>- </a:t>
            </a:r>
            <a:r>
              <a:rPr lang="ro-RO" b="1" dirty="0" err="1" smtClean="0">
                <a:solidFill>
                  <a:srgbClr val="575757"/>
                </a:solidFill>
                <a:latin typeface="HelveticaNeue"/>
              </a:rPr>
              <a:t>limit</a:t>
            </a:r>
            <a:r>
              <a:rPr lang="ro-RO" b="1" dirty="0" smtClean="0">
                <a:solidFill>
                  <a:srgbClr val="575757"/>
                </a:solidFill>
                <a:latin typeface="HelveticaNeue"/>
              </a:rPr>
              <a:t> </a:t>
            </a:r>
            <a:r>
              <a:rPr lang="ro-RO" b="1" dirty="0">
                <a:solidFill>
                  <a:srgbClr val="575757"/>
                </a:solidFill>
                <a:latin typeface="HelveticaNeue"/>
              </a:rPr>
              <a:t>of </a:t>
            </a:r>
            <a:r>
              <a:rPr lang="ro-RO" b="1" dirty="0" err="1" smtClean="0">
                <a:solidFill>
                  <a:srgbClr val="575757"/>
                </a:solidFill>
                <a:latin typeface="HelveticaNeue"/>
              </a:rPr>
              <a:t>retention</a:t>
            </a:r>
            <a:r>
              <a:rPr lang="ro-RO" b="1" dirty="0" smtClean="0">
                <a:solidFill>
                  <a:srgbClr val="575757"/>
                </a:solidFill>
                <a:latin typeface="HelveticaNeue"/>
              </a:rPr>
              <a:t> </a:t>
            </a:r>
            <a:r>
              <a:rPr lang="pl-PL" b="1" dirty="0" smtClean="0">
                <a:solidFill>
                  <a:srgbClr val="575757"/>
                </a:solidFill>
                <a:latin typeface="HelveticaNeue"/>
              </a:rPr>
              <a:t>0.1–1 </a:t>
            </a:r>
            <a:r>
              <a:rPr lang="pl-PL" b="1" dirty="0">
                <a:solidFill>
                  <a:srgbClr val="575757"/>
                </a:solidFill>
                <a:latin typeface="HelveticaNeue"/>
              </a:rPr>
              <a:t>μ</a:t>
            </a:r>
            <a:endParaRPr lang="ro-RO" b="1" dirty="0" smtClean="0">
              <a:solidFill>
                <a:srgbClr val="575757"/>
              </a:solidFill>
              <a:latin typeface="HelveticaNeue"/>
            </a:endParaRPr>
          </a:p>
          <a:p>
            <a:pPr marL="628650" indent="-285750">
              <a:lnSpc>
                <a:spcPct val="150000"/>
              </a:lnSpc>
              <a:buFont typeface="Wingdings" panose="05000000000000000000" pitchFamily="2" charset="2"/>
              <a:buChar char="§"/>
            </a:pPr>
            <a:r>
              <a:rPr lang="ro-RO" b="1" dirty="0" err="1" smtClean="0">
                <a:solidFill>
                  <a:srgbClr val="575757"/>
                </a:solidFill>
                <a:latin typeface="HelveticaNeue"/>
              </a:rPr>
              <a:t>ultrafiltration</a:t>
            </a:r>
            <a:r>
              <a:rPr lang="ro-RO" b="1" dirty="0" smtClean="0">
                <a:solidFill>
                  <a:srgbClr val="575757"/>
                </a:solidFill>
                <a:latin typeface="HelveticaNeue"/>
              </a:rPr>
              <a:t> </a:t>
            </a:r>
            <a:r>
              <a:rPr lang="ro-RO" b="1" dirty="0">
                <a:solidFill>
                  <a:srgbClr val="575757"/>
                </a:solidFill>
                <a:latin typeface="HelveticaNeue"/>
              </a:rPr>
              <a:t>(</a:t>
            </a:r>
            <a:r>
              <a:rPr lang="ro-RO" b="1" dirty="0" smtClean="0">
                <a:solidFill>
                  <a:srgbClr val="575757"/>
                </a:solidFill>
                <a:latin typeface="HelveticaNeue"/>
              </a:rPr>
              <a:t>UF</a:t>
            </a:r>
            <a:r>
              <a:rPr lang="ro-RO" b="1" dirty="0">
                <a:solidFill>
                  <a:srgbClr val="575757"/>
                </a:solidFill>
                <a:latin typeface="HelveticaNeue"/>
              </a:rPr>
              <a:t>) - </a:t>
            </a:r>
            <a:r>
              <a:rPr lang="ro-RO" b="1" dirty="0" err="1">
                <a:solidFill>
                  <a:srgbClr val="575757"/>
                </a:solidFill>
                <a:latin typeface="HelveticaNeue"/>
              </a:rPr>
              <a:t>limit</a:t>
            </a:r>
            <a:r>
              <a:rPr lang="ro-RO" b="1" dirty="0">
                <a:solidFill>
                  <a:srgbClr val="575757"/>
                </a:solidFill>
                <a:latin typeface="HelveticaNeue"/>
              </a:rPr>
              <a:t> of </a:t>
            </a:r>
            <a:r>
              <a:rPr lang="ro-RO" b="1" dirty="0" err="1" smtClean="0">
                <a:solidFill>
                  <a:srgbClr val="575757"/>
                </a:solidFill>
                <a:latin typeface="HelveticaNeue"/>
              </a:rPr>
              <a:t>retention</a:t>
            </a:r>
            <a:r>
              <a:rPr lang="ro-RO" b="1" dirty="0" smtClean="0">
                <a:solidFill>
                  <a:srgbClr val="575757"/>
                </a:solidFill>
                <a:latin typeface="HelveticaNeue"/>
              </a:rPr>
              <a:t> </a:t>
            </a:r>
            <a:r>
              <a:rPr lang="el-GR" b="1" dirty="0">
                <a:solidFill>
                  <a:srgbClr val="575757"/>
                </a:solidFill>
                <a:latin typeface="HelveticaNeue"/>
              </a:rPr>
              <a:t>0.01–0.1 μ</a:t>
            </a:r>
            <a:r>
              <a:rPr lang="ro-RO" b="1" dirty="0" smtClean="0">
                <a:solidFill>
                  <a:srgbClr val="575757"/>
                </a:solidFill>
                <a:latin typeface="HelveticaNeue"/>
              </a:rPr>
              <a:t> </a:t>
            </a:r>
          </a:p>
          <a:p>
            <a:pPr marL="628650" indent="-285750">
              <a:lnSpc>
                <a:spcPct val="150000"/>
              </a:lnSpc>
              <a:buFont typeface="Wingdings" panose="05000000000000000000" pitchFamily="2" charset="2"/>
              <a:buChar char="§"/>
            </a:pPr>
            <a:r>
              <a:rPr lang="ro-RO" b="1" dirty="0" err="1" smtClean="0">
                <a:solidFill>
                  <a:srgbClr val="575757"/>
                </a:solidFill>
                <a:latin typeface="HelveticaNeue"/>
              </a:rPr>
              <a:t>nanofiltration</a:t>
            </a:r>
            <a:r>
              <a:rPr lang="ro-RO" b="1" dirty="0" smtClean="0">
                <a:solidFill>
                  <a:srgbClr val="575757"/>
                </a:solidFill>
                <a:latin typeface="HelveticaNeue"/>
              </a:rPr>
              <a:t> </a:t>
            </a:r>
            <a:r>
              <a:rPr lang="ro-RO" b="1" dirty="0">
                <a:solidFill>
                  <a:srgbClr val="575757"/>
                </a:solidFill>
                <a:latin typeface="HelveticaNeue"/>
              </a:rPr>
              <a:t>(</a:t>
            </a:r>
            <a:r>
              <a:rPr lang="ro-RO" b="1" dirty="0" smtClean="0">
                <a:solidFill>
                  <a:srgbClr val="575757"/>
                </a:solidFill>
                <a:latin typeface="HelveticaNeue"/>
              </a:rPr>
              <a:t>NF</a:t>
            </a:r>
            <a:r>
              <a:rPr lang="ro-RO" b="1" dirty="0">
                <a:solidFill>
                  <a:srgbClr val="575757"/>
                </a:solidFill>
                <a:latin typeface="HelveticaNeue"/>
              </a:rPr>
              <a:t>) - </a:t>
            </a:r>
            <a:r>
              <a:rPr lang="ro-RO" b="1" dirty="0" err="1">
                <a:solidFill>
                  <a:srgbClr val="575757"/>
                </a:solidFill>
                <a:latin typeface="HelveticaNeue"/>
              </a:rPr>
              <a:t>limit</a:t>
            </a:r>
            <a:r>
              <a:rPr lang="ro-RO" b="1" dirty="0">
                <a:solidFill>
                  <a:srgbClr val="575757"/>
                </a:solidFill>
                <a:latin typeface="HelveticaNeue"/>
              </a:rPr>
              <a:t> of </a:t>
            </a:r>
            <a:r>
              <a:rPr lang="ro-RO" b="1" dirty="0" err="1">
                <a:solidFill>
                  <a:srgbClr val="575757"/>
                </a:solidFill>
                <a:latin typeface="HelveticaNeue"/>
              </a:rPr>
              <a:t>retention</a:t>
            </a:r>
            <a:r>
              <a:rPr lang="ro-RO" b="1" dirty="0">
                <a:solidFill>
                  <a:srgbClr val="575757"/>
                </a:solidFill>
                <a:latin typeface="HelveticaNeue"/>
              </a:rPr>
              <a:t> 1–10 nm</a:t>
            </a:r>
            <a:endParaRPr lang="ro-RO" b="1" dirty="0" smtClean="0">
              <a:solidFill>
                <a:srgbClr val="575757"/>
              </a:solidFill>
              <a:latin typeface="HelveticaNeue"/>
            </a:endParaRPr>
          </a:p>
          <a:p>
            <a:pPr marL="628650" indent="-285750">
              <a:lnSpc>
                <a:spcPct val="150000"/>
              </a:lnSpc>
              <a:buFont typeface="Wingdings" panose="05000000000000000000" pitchFamily="2" charset="2"/>
              <a:buChar char="§"/>
            </a:pPr>
            <a:r>
              <a:rPr lang="ro-RO" b="1" dirty="0" smtClean="0">
                <a:solidFill>
                  <a:srgbClr val="575757"/>
                </a:solidFill>
                <a:latin typeface="HelveticaNeue"/>
              </a:rPr>
              <a:t>reverse </a:t>
            </a:r>
            <a:r>
              <a:rPr lang="ro-RO" b="1" dirty="0" err="1">
                <a:solidFill>
                  <a:srgbClr val="575757"/>
                </a:solidFill>
                <a:latin typeface="HelveticaNeue"/>
              </a:rPr>
              <a:t>osmosis</a:t>
            </a:r>
            <a:r>
              <a:rPr lang="ro-RO" b="1" dirty="0">
                <a:solidFill>
                  <a:srgbClr val="575757"/>
                </a:solidFill>
                <a:latin typeface="HelveticaNeue"/>
              </a:rPr>
              <a:t> (RO) - </a:t>
            </a:r>
            <a:r>
              <a:rPr lang="ro-RO" b="1" dirty="0" err="1">
                <a:solidFill>
                  <a:srgbClr val="575757"/>
                </a:solidFill>
                <a:latin typeface="HelveticaNeue"/>
              </a:rPr>
              <a:t>limit</a:t>
            </a:r>
            <a:r>
              <a:rPr lang="ro-RO" b="1" dirty="0">
                <a:solidFill>
                  <a:srgbClr val="575757"/>
                </a:solidFill>
                <a:latin typeface="HelveticaNeue"/>
              </a:rPr>
              <a:t> of </a:t>
            </a:r>
            <a:r>
              <a:rPr lang="ro-RO" b="1" dirty="0" err="1">
                <a:solidFill>
                  <a:srgbClr val="575757"/>
                </a:solidFill>
                <a:latin typeface="HelveticaNeue"/>
              </a:rPr>
              <a:t>retention</a:t>
            </a:r>
            <a:r>
              <a:rPr lang="ro-RO" b="1" dirty="0">
                <a:solidFill>
                  <a:srgbClr val="575757"/>
                </a:solidFill>
                <a:latin typeface="HelveticaNeue"/>
              </a:rPr>
              <a:t> &lt;1 nm (</a:t>
            </a:r>
            <a:r>
              <a:rPr lang="ro-RO" b="1" dirty="0" err="1" smtClean="0">
                <a:solidFill>
                  <a:srgbClr val="575757"/>
                </a:solidFill>
                <a:latin typeface="HelveticaNeue"/>
              </a:rPr>
              <a:t>Matthes</a:t>
            </a:r>
            <a:r>
              <a:rPr lang="ro-RO" b="1" dirty="0" smtClean="0">
                <a:solidFill>
                  <a:srgbClr val="575757"/>
                </a:solidFill>
                <a:latin typeface="HelveticaNeue"/>
              </a:rPr>
              <a:t> et al., 2021)</a:t>
            </a:r>
          </a:p>
          <a:p>
            <a:pPr marL="285750" indent="-285750">
              <a:lnSpc>
                <a:spcPct val="150000"/>
              </a:lnSpc>
              <a:buFont typeface="Arial" panose="020B0604020202020204" pitchFamily="34" charset="0"/>
              <a:buChar char="•"/>
            </a:pPr>
            <a:r>
              <a:rPr lang="en-US" b="1" dirty="0" smtClean="0">
                <a:solidFill>
                  <a:srgbClr val="575757"/>
                </a:solidFill>
                <a:latin typeface="HelveticaNeue"/>
              </a:rPr>
              <a:t>advanced </a:t>
            </a:r>
            <a:r>
              <a:rPr lang="en-US" b="1" dirty="0">
                <a:solidFill>
                  <a:srgbClr val="575757"/>
                </a:solidFill>
                <a:latin typeface="HelveticaNeue"/>
              </a:rPr>
              <a:t>oxidation processes (</a:t>
            </a:r>
            <a:r>
              <a:rPr lang="en-US" b="1" dirty="0" err="1">
                <a:solidFill>
                  <a:srgbClr val="575757"/>
                </a:solidFill>
                <a:latin typeface="HelveticaNeue"/>
              </a:rPr>
              <a:t>AOPs</a:t>
            </a:r>
            <a:r>
              <a:rPr lang="en-US" b="1" dirty="0">
                <a:solidFill>
                  <a:srgbClr val="575757"/>
                </a:solidFill>
                <a:latin typeface="HelveticaNeue"/>
              </a:rPr>
              <a:t>)</a:t>
            </a:r>
            <a:endParaRPr lang="ro-RO" b="1" dirty="0"/>
          </a:p>
        </p:txBody>
      </p:sp>
    </p:spTree>
    <p:extLst>
      <p:ext uri="{BB962C8B-B14F-4D97-AF65-F5344CB8AC3E}">
        <p14:creationId xmlns:p14="http://schemas.microsoft.com/office/powerpoint/2010/main" val="3058920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44</a:t>
            </a:fld>
            <a:endParaRPr lang="de-DE" altLang="de-DE"/>
          </a:p>
        </p:txBody>
      </p:sp>
      <p:sp>
        <p:nvSpPr>
          <p:cNvPr id="6" name="Rectangle 5"/>
          <p:cNvSpPr/>
          <p:nvPr/>
        </p:nvSpPr>
        <p:spPr>
          <a:xfrm>
            <a:off x="1403648" y="631144"/>
            <a:ext cx="5040560"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a:solidFill>
                  <a:srgbClr val="000000"/>
                </a:solidFill>
                <a:latin typeface="Calibri Light" panose="020F0302020204030204" pitchFamily="34" charset="0"/>
                <a:ea typeface="+mj-ea"/>
                <a:cs typeface="+mj-cs"/>
              </a:rPr>
              <a:t>M</a:t>
            </a:r>
            <a:r>
              <a:rPr lang="en-US" sz="3300" dirty="0" err="1">
                <a:solidFill>
                  <a:srgbClr val="000000"/>
                </a:solidFill>
                <a:latin typeface="Calibri Light" panose="020F0302020204030204" pitchFamily="34" charset="0"/>
                <a:ea typeface="+mj-ea"/>
                <a:cs typeface="+mj-cs"/>
              </a:rPr>
              <a:t>embrane</a:t>
            </a:r>
            <a:r>
              <a:rPr lang="en-US" sz="3300" dirty="0">
                <a:solidFill>
                  <a:srgbClr val="000000"/>
                </a:solidFill>
                <a:latin typeface="Calibri Light" panose="020F0302020204030204" pitchFamily="34" charset="0"/>
                <a:ea typeface="+mj-ea"/>
                <a:cs typeface="+mj-cs"/>
              </a:rPr>
              <a:t> filtration</a:t>
            </a:r>
            <a:endParaRPr lang="ro-RO" sz="3300" dirty="0">
              <a:solidFill>
                <a:srgbClr val="000000"/>
              </a:solidFill>
              <a:latin typeface="Calibri Light" panose="020F0302020204030204" pitchFamily="34" charset="0"/>
              <a:ea typeface="+mj-ea"/>
              <a:cs typeface="+mj-cs"/>
            </a:endParaRPr>
          </a:p>
        </p:txBody>
      </p:sp>
      <p:pic>
        <p:nvPicPr>
          <p:cNvPr id="7" name="Picture 6"/>
          <p:cNvPicPr>
            <a:picLocks noChangeAspect="1"/>
          </p:cNvPicPr>
          <p:nvPr/>
        </p:nvPicPr>
        <p:blipFill>
          <a:blip r:embed="rId3"/>
          <a:stretch>
            <a:fillRect/>
          </a:stretch>
        </p:blipFill>
        <p:spPr>
          <a:xfrm>
            <a:off x="1452437" y="1059582"/>
            <a:ext cx="6239125" cy="3412021"/>
          </a:xfrm>
          <a:prstGeom prst="rect">
            <a:avLst/>
          </a:prstGeom>
        </p:spPr>
      </p:pic>
      <p:sp>
        <p:nvSpPr>
          <p:cNvPr id="8" name="Textfeld 20">
            <a:extLst>
              <a:ext uri="{FF2B5EF4-FFF2-40B4-BE49-F238E27FC236}">
                <a16:creationId xmlns="" xmlns:a16="http://schemas.microsoft.com/office/drawing/2014/main" id="{48731F63-FEE9-4B18-AF8E-BEAEF08A457C}"/>
              </a:ext>
            </a:extLst>
          </p:cNvPr>
          <p:cNvSpPr txBox="1">
            <a:spLocks noChangeArrowheads="1"/>
          </p:cNvSpPr>
          <p:nvPr/>
        </p:nvSpPr>
        <p:spPr bwMode="auto">
          <a:xfrm rot="-5400000">
            <a:off x="6677027" y="2243849"/>
            <a:ext cx="237286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lgn="ctr"/>
            <a:r>
              <a:rPr lang="de-DE" altLang="de-DE" sz="1000" dirty="0"/>
              <a:t>CC </a:t>
            </a:r>
            <a:r>
              <a:rPr lang="de-DE" altLang="de-DE" sz="1000" dirty="0" smtClean="0"/>
              <a:t>BY-SA</a:t>
            </a:r>
            <a:r>
              <a:rPr lang="ro-RO" altLang="de-DE" sz="1000" dirty="0" smtClean="0"/>
              <a:t> Bertea</a:t>
            </a:r>
            <a:endParaRPr lang="de-DE" altLang="de-DE" sz="1000" dirty="0"/>
          </a:p>
        </p:txBody>
      </p:sp>
    </p:spTree>
    <p:extLst>
      <p:ext uri="{BB962C8B-B14F-4D97-AF65-F5344CB8AC3E}">
        <p14:creationId xmlns:p14="http://schemas.microsoft.com/office/powerpoint/2010/main" val="40317432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45</a:t>
            </a:fld>
            <a:endParaRPr lang="de-DE" altLang="de-DE"/>
          </a:p>
        </p:txBody>
      </p:sp>
      <p:sp>
        <p:nvSpPr>
          <p:cNvPr id="6" name="Rectangle 5"/>
          <p:cNvSpPr/>
          <p:nvPr/>
        </p:nvSpPr>
        <p:spPr>
          <a:xfrm>
            <a:off x="668235" y="2125626"/>
            <a:ext cx="1512168" cy="872034"/>
          </a:xfrm>
          <a:prstGeom prst="rect">
            <a:avLst/>
          </a:prstGeom>
        </p:spPr>
        <p:txBody>
          <a:bodyPr wrap="square">
            <a:spAutoFit/>
          </a:bodyPr>
          <a:lstStyle/>
          <a:p>
            <a:pPr algn="ctr">
              <a:lnSpc>
                <a:spcPct val="150000"/>
              </a:lnSpc>
            </a:pPr>
            <a:r>
              <a:rPr lang="ro-RO" b="1" dirty="0" smtClean="0">
                <a:solidFill>
                  <a:srgbClr val="575757"/>
                </a:solidFill>
                <a:latin typeface="HelveticaNeue"/>
              </a:rPr>
              <a:t>M</a:t>
            </a:r>
            <a:r>
              <a:rPr lang="en-US" b="1" dirty="0" err="1" smtClean="0">
                <a:solidFill>
                  <a:srgbClr val="575757"/>
                </a:solidFill>
                <a:latin typeface="HelveticaNeue"/>
              </a:rPr>
              <a:t>embrane</a:t>
            </a:r>
            <a:r>
              <a:rPr lang="en-US" b="1" dirty="0" smtClean="0">
                <a:solidFill>
                  <a:srgbClr val="575757"/>
                </a:solidFill>
                <a:latin typeface="HelveticaNeue"/>
              </a:rPr>
              <a:t> filtration</a:t>
            </a:r>
            <a:endParaRPr lang="ro-RO" b="1" dirty="0" smtClean="0">
              <a:solidFill>
                <a:srgbClr val="575757"/>
              </a:solidFill>
              <a:latin typeface="HelveticaNeue"/>
            </a:endParaRPr>
          </a:p>
        </p:txBody>
      </p:sp>
      <p:pic>
        <p:nvPicPr>
          <p:cNvPr id="7" name="Picture 6"/>
          <p:cNvPicPr>
            <a:picLocks noChangeAspect="1"/>
          </p:cNvPicPr>
          <p:nvPr/>
        </p:nvPicPr>
        <p:blipFill>
          <a:blip r:embed="rId3"/>
          <a:stretch>
            <a:fillRect/>
          </a:stretch>
        </p:blipFill>
        <p:spPr>
          <a:xfrm>
            <a:off x="2098748" y="1432900"/>
            <a:ext cx="6423620" cy="3052946"/>
          </a:xfrm>
          <a:prstGeom prst="rect">
            <a:avLst/>
          </a:prstGeom>
        </p:spPr>
      </p:pic>
      <p:sp>
        <p:nvSpPr>
          <p:cNvPr id="8" name="Rectangle 7"/>
          <p:cNvSpPr/>
          <p:nvPr/>
        </p:nvSpPr>
        <p:spPr>
          <a:xfrm>
            <a:off x="2234134" y="595752"/>
            <a:ext cx="5040560"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a:solidFill>
                  <a:srgbClr val="000000"/>
                </a:solidFill>
                <a:latin typeface="Calibri Light" panose="020F0302020204030204" pitchFamily="34" charset="0"/>
                <a:ea typeface="+mj-ea"/>
                <a:cs typeface="+mj-cs"/>
              </a:rPr>
              <a:t>M</a:t>
            </a:r>
            <a:r>
              <a:rPr lang="en-US" sz="3300" dirty="0" err="1">
                <a:solidFill>
                  <a:srgbClr val="000000"/>
                </a:solidFill>
                <a:latin typeface="Calibri Light" panose="020F0302020204030204" pitchFamily="34" charset="0"/>
                <a:ea typeface="+mj-ea"/>
                <a:cs typeface="+mj-cs"/>
              </a:rPr>
              <a:t>embrane</a:t>
            </a:r>
            <a:r>
              <a:rPr lang="en-US" sz="3300" dirty="0">
                <a:solidFill>
                  <a:srgbClr val="000000"/>
                </a:solidFill>
                <a:latin typeface="Calibri Light" panose="020F0302020204030204" pitchFamily="34" charset="0"/>
                <a:ea typeface="+mj-ea"/>
                <a:cs typeface="+mj-cs"/>
              </a:rPr>
              <a:t> filtration</a:t>
            </a:r>
            <a:endParaRPr lang="ro-RO" sz="3300" dirty="0">
              <a:solidFill>
                <a:srgbClr val="000000"/>
              </a:solidFill>
              <a:latin typeface="Calibri Light" panose="020F0302020204030204" pitchFamily="34" charset="0"/>
              <a:ea typeface="+mj-ea"/>
              <a:cs typeface="+mj-cs"/>
            </a:endParaRPr>
          </a:p>
        </p:txBody>
      </p:sp>
    </p:spTree>
    <p:extLst>
      <p:ext uri="{BB962C8B-B14F-4D97-AF65-F5344CB8AC3E}">
        <p14:creationId xmlns:p14="http://schemas.microsoft.com/office/powerpoint/2010/main" val="1346468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46</a:t>
            </a:fld>
            <a:endParaRPr lang="de-DE" altLang="de-DE"/>
          </a:p>
        </p:txBody>
      </p:sp>
      <p:sp>
        <p:nvSpPr>
          <p:cNvPr id="6" name="Rectangle 5"/>
          <p:cNvSpPr/>
          <p:nvPr/>
        </p:nvSpPr>
        <p:spPr>
          <a:xfrm>
            <a:off x="971600" y="195486"/>
            <a:ext cx="676875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Nano-filtration</a:t>
            </a:r>
            <a:r>
              <a:rPr lang="ro-RO" sz="3300" dirty="0">
                <a:solidFill>
                  <a:srgbClr val="000000"/>
                </a:solidFill>
                <a:latin typeface="Calibri Light" panose="020F0302020204030204" pitchFamily="34" charset="0"/>
                <a:ea typeface="+mj-ea"/>
                <a:cs typeface="+mj-cs"/>
              </a:rPr>
              <a:t> m</a:t>
            </a:r>
            <a:r>
              <a:rPr lang="en-US" sz="3300" dirty="0" err="1">
                <a:solidFill>
                  <a:srgbClr val="000000"/>
                </a:solidFill>
                <a:latin typeface="Calibri Light" panose="020F0302020204030204" pitchFamily="34" charset="0"/>
                <a:ea typeface="+mj-ea"/>
                <a:cs typeface="+mj-cs"/>
              </a:rPr>
              <a:t>embrane</a:t>
            </a:r>
            <a:r>
              <a:rPr lang="en-US" sz="3300" dirty="0">
                <a:solidFill>
                  <a:srgbClr val="000000"/>
                </a:solidFill>
                <a:latin typeface="Calibri Light" panose="020F0302020204030204" pitchFamily="34" charset="0"/>
                <a:ea typeface="+mj-ea"/>
                <a:cs typeface="+mj-cs"/>
              </a:rPr>
              <a:t> </a:t>
            </a:r>
            <a:r>
              <a:rPr lang="ro-RO" sz="3300" dirty="0" err="1">
                <a:solidFill>
                  <a:srgbClr val="000000"/>
                </a:solidFill>
                <a:latin typeface="Calibri Light" panose="020F0302020204030204" pitchFamily="34" charset="0"/>
                <a:ea typeface="+mj-ea"/>
                <a:cs typeface="+mj-cs"/>
              </a:rPr>
              <a:t>system</a:t>
            </a:r>
            <a:endParaRPr lang="ro-RO" sz="3300" dirty="0">
              <a:solidFill>
                <a:srgbClr val="000000"/>
              </a:solidFill>
              <a:latin typeface="Calibri Light" panose="020F0302020204030204" pitchFamily="34" charset="0"/>
              <a:ea typeface="+mj-ea"/>
              <a:cs typeface="+mj-cs"/>
            </a:endParaRPr>
          </a:p>
        </p:txBody>
      </p:sp>
      <p:pic>
        <p:nvPicPr>
          <p:cNvPr id="7" name="Picture 6"/>
          <p:cNvPicPr>
            <a:picLocks noChangeAspect="1"/>
          </p:cNvPicPr>
          <p:nvPr/>
        </p:nvPicPr>
        <p:blipFill>
          <a:blip r:embed="rId3"/>
          <a:stretch>
            <a:fillRect/>
          </a:stretch>
        </p:blipFill>
        <p:spPr>
          <a:xfrm>
            <a:off x="971600" y="1203598"/>
            <a:ext cx="7022162" cy="3438332"/>
          </a:xfrm>
          <a:prstGeom prst="rect">
            <a:avLst/>
          </a:prstGeom>
        </p:spPr>
      </p:pic>
    </p:spTree>
    <p:extLst>
      <p:ext uri="{BB962C8B-B14F-4D97-AF65-F5344CB8AC3E}">
        <p14:creationId xmlns:p14="http://schemas.microsoft.com/office/powerpoint/2010/main" val="21320470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47</a:t>
            </a:fld>
            <a:endParaRPr lang="de-DE" altLang="de-DE"/>
          </a:p>
        </p:txBody>
      </p:sp>
      <p:sp>
        <p:nvSpPr>
          <p:cNvPr id="6" name="TextBox 5"/>
          <p:cNvSpPr txBox="1"/>
          <p:nvPr/>
        </p:nvSpPr>
        <p:spPr>
          <a:xfrm>
            <a:off x="628650" y="548747"/>
            <a:ext cx="828092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ro-RO" dirty="0"/>
              <a:t>Advanced </a:t>
            </a:r>
            <a:r>
              <a:rPr lang="en-US" dirty="0"/>
              <a:t>oxidation processes</a:t>
            </a:r>
            <a:r>
              <a:rPr lang="ro-RO" dirty="0"/>
              <a:t>- AOP</a:t>
            </a:r>
          </a:p>
          <a:p>
            <a:endParaRPr lang="ro-RO" dirty="0"/>
          </a:p>
        </p:txBody>
      </p:sp>
      <p:sp>
        <p:nvSpPr>
          <p:cNvPr id="7" name="Rectangle 6"/>
          <p:cNvSpPr/>
          <p:nvPr/>
        </p:nvSpPr>
        <p:spPr>
          <a:xfrm>
            <a:off x="628650" y="1268413"/>
            <a:ext cx="4551942" cy="3416320"/>
          </a:xfrm>
          <a:prstGeom prst="rect">
            <a:avLst/>
          </a:prstGeom>
        </p:spPr>
        <p:txBody>
          <a:bodyPr wrap="square">
            <a:spAutoFit/>
          </a:bodyPr>
          <a:lstStyle/>
          <a:p>
            <a:pPr>
              <a:lnSpc>
                <a:spcPct val="150000"/>
              </a:lnSpc>
            </a:pPr>
            <a:r>
              <a:rPr lang="en-US" sz="1600" b="1" dirty="0" err="1">
                <a:solidFill>
                  <a:srgbClr val="454545"/>
                </a:solidFill>
                <a:latin typeface="Times New Roman" panose="02020603050405020304" pitchFamily="18" charset="0"/>
                <a:cs typeface="Times New Roman" panose="02020603050405020304" pitchFamily="18" charset="0"/>
              </a:rPr>
              <a:t>AOP</a:t>
            </a:r>
            <a:r>
              <a:rPr lang="en-US" sz="1600" b="1" dirty="0">
                <a:solidFill>
                  <a:srgbClr val="454545"/>
                </a:solidFill>
                <a:latin typeface="Times New Roman" panose="02020603050405020304" pitchFamily="18" charset="0"/>
                <a:cs typeface="Times New Roman" panose="02020603050405020304" pitchFamily="18" charset="0"/>
              </a:rPr>
              <a:t> are aqueous phase oxidation methods consisting of highly reactive species used in the oxidative destruction of target pollutants</a:t>
            </a:r>
            <a:r>
              <a:rPr lang="en-US" sz="1600" b="1" dirty="0" smtClean="0">
                <a:solidFill>
                  <a:srgbClr val="454545"/>
                </a:solidFill>
                <a:latin typeface="Times New Roman" panose="02020603050405020304" pitchFamily="18" charset="0"/>
                <a:cs typeface="Times New Roman" panose="02020603050405020304" pitchFamily="18" charset="0"/>
              </a:rPr>
              <a:t>.</a:t>
            </a:r>
            <a:endParaRPr lang="ro-RO" sz="1600" b="1" dirty="0" smtClean="0">
              <a:solidFill>
                <a:srgbClr val="454545"/>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ro-RO" sz="1600" b="1" dirty="0" smtClean="0">
                <a:latin typeface="Times New Roman" panose="02020603050405020304" pitchFamily="18" charset="0"/>
                <a:cs typeface="Times New Roman" panose="02020603050405020304" pitchFamily="18" charset="0"/>
              </a:rPr>
              <a:t>O</a:t>
            </a:r>
            <a:r>
              <a:rPr lang="pt-BR" sz="1600" b="1" baseline="-25000" dirty="0" smtClean="0">
                <a:latin typeface="Times New Roman" panose="02020603050405020304" pitchFamily="18" charset="0"/>
                <a:cs typeface="Times New Roman" panose="02020603050405020304" pitchFamily="18" charset="0"/>
              </a:rPr>
              <a:t>3</a:t>
            </a:r>
            <a:r>
              <a:rPr lang="ro-RO" sz="1600" b="1" dirty="0" smtClean="0">
                <a:latin typeface="Times New Roman" panose="02020603050405020304" pitchFamily="18" charset="0"/>
                <a:cs typeface="Times New Roman" panose="02020603050405020304" pitchFamily="18" charset="0"/>
              </a:rPr>
              <a:t>, O</a:t>
            </a:r>
            <a:r>
              <a:rPr lang="pt-BR" sz="1600" b="1" baseline="-25000" dirty="0" smtClean="0">
                <a:latin typeface="Times New Roman" panose="02020603050405020304" pitchFamily="18" charset="0"/>
                <a:cs typeface="Times New Roman" panose="02020603050405020304" pitchFamily="18" charset="0"/>
              </a:rPr>
              <a:t>3 </a:t>
            </a:r>
            <a:r>
              <a:rPr lang="pt-BR" sz="1600" b="1" dirty="0">
                <a:latin typeface="Times New Roman" panose="02020603050405020304" pitchFamily="18" charset="0"/>
                <a:cs typeface="Times New Roman" panose="02020603050405020304" pitchFamily="18" charset="0"/>
              </a:rPr>
              <a:t>/ </a:t>
            </a:r>
            <a:r>
              <a:rPr lang="pt-BR" sz="1600" b="1" dirty="0" smtClean="0">
                <a:latin typeface="Times New Roman" panose="02020603050405020304" pitchFamily="18" charset="0"/>
                <a:cs typeface="Times New Roman" panose="02020603050405020304" pitchFamily="18" charset="0"/>
              </a:rPr>
              <a:t>UV</a:t>
            </a:r>
            <a:r>
              <a:rPr lang="ro-RO" sz="1600" b="1" dirty="0" smtClean="0">
                <a:latin typeface="Times New Roman" panose="02020603050405020304" pitchFamily="18" charset="0"/>
                <a:cs typeface="Times New Roman" panose="02020603050405020304" pitchFamily="18" charset="0"/>
              </a:rPr>
              <a:t>, O</a:t>
            </a:r>
            <a:r>
              <a:rPr lang="pt-BR" sz="1600" b="1" baseline="-25000" dirty="0" smtClean="0">
                <a:latin typeface="Times New Roman" panose="02020603050405020304" pitchFamily="18" charset="0"/>
                <a:cs typeface="Times New Roman" panose="02020603050405020304" pitchFamily="18" charset="0"/>
              </a:rPr>
              <a:t>3 </a:t>
            </a:r>
            <a:r>
              <a:rPr lang="pt-BR" sz="1600" b="1" dirty="0">
                <a:latin typeface="Times New Roman" panose="02020603050405020304" pitchFamily="18" charset="0"/>
                <a:cs typeface="Times New Roman" panose="02020603050405020304" pitchFamily="18" charset="0"/>
              </a:rPr>
              <a:t>/ </a:t>
            </a:r>
            <a:r>
              <a:rPr lang="pt-BR" sz="1600" b="1" dirty="0" smtClean="0">
                <a:latin typeface="Times New Roman" panose="02020603050405020304" pitchFamily="18" charset="0"/>
                <a:cs typeface="Times New Roman" panose="02020603050405020304" pitchFamily="18" charset="0"/>
              </a:rPr>
              <a:t>H</a:t>
            </a:r>
            <a:r>
              <a:rPr lang="pt-BR" sz="1600" b="1" baseline="-25000" dirty="0" smtClean="0">
                <a:latin typeface="Times New Roman" panose="02020603050405020304" pitchFamily="18" charset="0"/>
                <a:cs typeface="Times New Roman" panose="02020603050405020304" pitchFamily="18" charset="0"/>
              </a:rPr>
              <a:t>2</a:t>
            </a:r>
            <a:r>
              <a:rPr lang="pt-BR" sz="1600" b="1" dirty="0" smtClean="0">
                <a:latin typeface="Times New Roman" panose="02020603050405020304" pitchFamily="18" charset="0"/>
                <a:cs typeface="Times New Roman" panose="02020603050405020304" pitchFamily="18" charset="0"/>
              </a:rPr>
              <a:t>O</a:t>
            </a:r>
            <a:r>
              <a:rPr lang="pt-BR" sz="1600" b="1" baseline="-25000" dirty="0" smtClean="0">
                <a:latin typeface="Times New Roman" panose="02020603050405020304" pitchFamily="18" charset="0"/>
                <a:cs typeface="Times New Roman" panose="02020603050405020304" pitchFamily="18" charset="0"/>
              </a:rPr>
              <a:t>2</a:t>
            </a:r>
            <a:endParaRPr lang="ro-RO" sz="1600" b="1" baseline="-25000"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ro-RO" sz="1600" b="1" dirty="0" err="1" smtClean="0">
                <a:latin typeface="Times New Roman" panose="02020603050405020304" pitchFamily="18" charset="0"/>
                <a:cs typeface="Times New Roman" panose="02020603050405020304" pitchFamily="18" charset="0"/>
              </a:rPr>
              <a:t>Sonolysis</a:t>
            </a:r>
            <a:endParaRPr lang="ro-RO" sz="1600" b="1"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ro-RO" sz="1600" b="1" dirty="0" err="1" smtClean="0">
                <a:latin typeface="Times New Roman" panose="02020603050405020304" pitchFamily="18" charset="0"/>
                <a:cs typeface="Times New Roman" panose="02020603050405020304" pitchFamily="18" charset="0"/>
              </a:rPr>
              <a:t>Wet</a:t>
            </a:r>
            <a:r>
              <a:rPr lang="ro-RO" sz="1600" b="1" dirty="0" smtClean="0">
                <a:latin typeface="Times New Roman" panose="02020603050405020304" pitchFamily="18" charset="0"/>
                <a:cs typeface="Times New Roman" panose="02020603050405020304" pitchFamily="18" charset="0"/>
              </a:rPr>
              <a:t> </a:t>
            </a:r>
            <a:r>
              <a:rPr lang="ro-RO" sz="1600" b="1" dirty="0" err="1" smtClean="0">
                <a:latin typeface="Times New Roman" panose="02020603050405020304" pitchFamily="18" charset="0"/>
                <a:cs typeface="Times New Roman" panose="02020603050405020304" pitchFamily="18" charset="0"/>
              </a:rPr>
              <a:t>air</a:t>
            </a:r>
            <a:r>
              <a:rPr lang="ro-RO" sz="1600" b="1" dirty="0" smtClean="0">
                <a:latin typeface="Times New Roman" panose="02020603050405020304" pitchFamily="18" charset="0"/>
                <a:cs typeface="Times New Roman" panose="02020603050405020304" pitchFamily="18" charset="0"/>
              </a:rPr>
              <a:t> </a:t>
            </a:r>
            <a:r>
              <a:rPr lang="ro-RO" sz="1600" b="1" dirty="0" err="1" smtClean="0">
                <a:latin typeface="Times New Roman" panose="02020603050405020304" pitchFamily="18" charset="0"/>
                <a:cs typeface="Times New Roman" panose="02020603050405020304" pitchFamily="18" charset="0"/>
              </a:rPr>
              <a:t>oxidation</a:t>
            </a:r>
            <a:endParaRPr lang="pt-BR" sz="1600" b="1" dirty="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ro-RO" sz="1600" b="1" dirty="0" err="1" smtClean="0">
                <a:latin typeface="Times New Roman" panose="02020603050405020304" pitchFamily="18" charset="0"/>
                <a:cs typeface="Times New Roman" panose="02020603050405020304" pitchFamily="18" charset="0"/>
              </a:rPr>
              <a:t>Fenton</a:t>
            </a:r>
            <a:r>
              <a:rPr lang="ro-RO" sz="1600" b="1" dirty="0" smtClean="0">
                <a:latin typeface="Times New Roman" panose="02020603050405020304" pitchFamily="18" charset="0"/>
                <a:cs typeface="Times New Roman" panose="02020603050405020304" pitchFamily="18" charset="0"/>
              </a:rPr>
              <a:t> reactive (</a:t>
            </a:r>
            <a:r>
              <a:rPr lang="pt-BR" sz="1600" b="1" dirty="0" smtClean="0">
                <a:latin typeface="Times New Roman" panose="02020603050405020304" pitchFamily="18" charset="0"/>
                <a:cs typeface="Times New Roman" panose="02020603050405020304" pitchFamily="18" charset="0"/>
              </a:rPr>
              <a:t>H</a:t>
            </a:r>
            <a:r>
              <a:rPr lang="pt-BR" sz="1600" b="1" baseline="-25000" dirty="0" smtClean="0">
                <a:latin typeface="Times New Roman" panose="02020603050405020304" pitchFamily="18" charset="0"/>
                <a:cs typeface="Times New Roman" panose="02020603050405020304" pitchFamily="18" charset="0"/>
              </a:rPr>
              <a:t>2</a:t>
            </a:r>
            <a:r>
              <a:rPr lang="pt-BR" sz="1600" b="1" dirty="0" smtClean="0">
                <a:latin typeface="Times New Roman" panose="02020603050405020304" pitchFamily="18" charset="0"/>
                <a:cs typeface="Times New Roman" panose="02020603050405020304" pitchFamily="18" charset="0"/>
              </a:rPr>
              <a:t>O</a:t>
            </a:r>
            <a:r>
              <a:rPr lang="pt-BR" sz="1600" b="1" baseline="-25000" dirty="0" smtClean="0">
                <a:latin typeface="Times New Roman" panose="02020603050405020304" pitchFamily="18" charset="0"/>
                <a:cs typeface="Times New Roman" panose="02020603050405020304" pitchFamily="18" charset="0"/>
              </a:rPr>
              <a:t>2</a:t>
            </a:r>
            <a:r>
              <a:rPr lang="ro-RO" sz="1600" b="1" dirty="0" smtClean="0">
                <a:latin typeface="Times New Roman" panose="02020603050405020304" pitchFamily="18" charset="0"/>
                <a:cs typeface="Times New Roman" panose="02020603050405020304" pitchFamily="18" charset="0"/>
              </a:rPr>
              <a:t>  + Fe</a:t>
            </a:r>
            <a:r>
              <a:rPr lang="ro-RO" sz="1600" b="1" baseline="30000" dirty="0" smtClean="0">
                <a:latin typeface="Times New Roman" panose="02020603050405020304" pitchFamily="18" charset="0"/>
                <a:cs typeface="Times New Roman" panose="02020603050405020304" pitchFamily="18" charset="0"/>
              </a:rPr>
              <a:t>2+</a:t>
            </a:r>
            <a:r>
              <a:rPr lang="ro-RO" sz="1600" b="1" dirty="0" smtClean="0">
                <a:latin typeface="Times New Roman" panose="02020603050405020304" pitchFamily="18" charset="0"/>
                <a:cs typeface="Times New Roman" panose="02020603050405020304" pitchFamily="18" charset="0"/>
              </a:rPr>
              <a:t>)</a:t>
            </a:r>
            <a:r>
              <a:rPr lang="en-US" sz="1600" b="1" dirty="0" smtClean="0">
                <a:latin typeface="Times New Roman" panose="02020603050405020304" pitchFamily="18" charset="0"/>
                <a:cs typeface="Times New Roman" panose="02020603050405020304" pitchFamily="18" charset="0"/>
              </a:rPr>
              <a:t>, Fenton like</a:t>
            </a:r>
            <a:endParaRPr lang="ro-RO" sz="1600" b="1" dirty="0" smtClean="0">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pt-BR" sz="1600" b="1" dirty="0" smtClean="0">
                <a:latin typeface="Times New Roman" panose="02020603050405020304" pitchFamily="18" charset="0"/>
                <a:cs typeface="Times New Roman" panose="02020603050405020304" pitchFamily="18" charset="0"/>
              </a:rPr>
              <a:t>UV </a:t>
            </a:r>
            <a:r>
              <a:rPr lang="pt-BR" sz="1600" b="1" dirty="0">
                <a:latin typeface="Times New Roman" panose="02020603050405020304" pitchFamily="18" charset="0"/>
                <a:cs typeface="Times New Roman" panose="02020603050405020304" pitchFamily="18" charset="0"/>
              </a:rPr>
              <a:t>/ H</a:t>
            </a:r>
            <a:r>
              <a:rPr lang="pt-BR" sz="1600" b="1" baseline="-25000" dirty="0">
                <a:latin typeface="Times New Roman" panose="02020603050405020304" pitchFamily="18" charset="0"/>
                <a:cs typeface="Times New Roman" panose="02020603050405020304" pitchFamily="18" charset="0"/>
              </a:rPr>
              <a:t>2</a:t>
            </a:r>
            <a:r>
              <a:rPr lang="pt-BR" sz="1600" b="1" dirty="0">
                <a:latin typeface="Times New Roman" panose="02020603050405020304" pitchFamily="18" charset="0"/>
                <a:cs typeface="Times New Roman" panose="02020603050405020304" pitchFamily="18" charset="0"/>
              </a:rPr>
              <a:t>O</a:t>
            </a:r>
            <a:r>
              <a:rPr lang="pt-BR" sz="1600" b="1" baseline="-25000" dirty="0">
                <a:latin typeface="Times New Roman" panose="02020603050405020304" pitchFamily="18" charset="0"/>
                <a:cs typeface="Times New Roman" panose="02020603050405020304" pitchFamily="18" charset="0"/>
              </a:rPr>
              <a:t>2</a:t>
            </a:r>
          </a:p>
          <a:p>
            <a:pPr marL="285750" indent="-285750">
              <a:lnSpc>
                <a:spcPct val="150000"/>
              </a:lnSpc>
              <a:buFont typeface="Arial" panose="020B0604020202020204" pitchFamily="34" charset="0"/>
              <a:buChar char="•"/>
            </a:pPr>
            <a:r>
              <a:rPr lang="pt-BR" sz="1600" b="1" dirty="0">
                <a:latin typeface="Times New Roman" panose="02020603050405020304" pitchFamily="18" charset="0"/>
                <a:cs typeface="Times New Roman" panose="02020603050405020304" pitchFamily="18" charset="0"/>
              </a:rPr>
              <a:t>UV / O</a:t>
            </a:r>
            <a:r>
              <a:rPr lang="pt-BR" sz="1600" b="1" baseline="-25000" dirty="0">
                <a:latin typeface="Times New Roman" panose="02020603050405020304" pitchFamily="18" charset="0"/>
                <a:cs typeface="Times New Roman" panose="02020603050405020304" pitchFamily="18" charset="0"/>
              </a:rPr>
              <a:t>3</a:t>
            </a:r>
            <a:r>
              <a:rPr lang="pt-BR" sz="1600" b="1" dirty="0">
                <a:latin typeface="Times New Roman" panose="02020603050405020304" pitchFamily="18" charset="0"/>
                <a:cs typeface="Times New Roman" panose="02020603050405020304" pitchFamily="18" charset="0"/>
              </a:rPr>
              <a:t> / H</a:t>
            </a:r>
            <a:r>
              <a:rPr lang="pt-BR" sz="1600" b="1" baseline="-25000" dirty="0">
                <a:latin typeface="Times New Roman" panose="02020603050405020304" pitchFamily="18" charset="0"/>
                <a:cs typeface="Times New Roman" panose="02020603050405020304" pitchFamily="18" charset="0"/>
              </a:rPr>
              <a:t>2</a:t>
            </a:r>
            <a:r>
              <a:rPr lang="pt-BR" sz="1600" b="1" dirty="0">
                <a:latin typeface="Times New Roman" panose="02020603050405020304" pitchFamily="18" charset="0"/>
                <a:cs typeface="Times New Roman" panose="02020603050405020304" pitchFamily="18" charset="0"/>
              </a:rPr>
              <a:t>O</a:t>
            </a:r>
            <a:r>
              <a:rPr lang="pt-BR" sz="1600" b="1" baseline="-25000" dirty="0">
                <a:latin typeface="Times New Roman" panose="02020603050405020304" pitchFamily="18" charset="0"/>
                <a:cs typeface="Times New Roman" panose="02020603050405020304" pitchFamily="18" charset="0"/>
              </a:rPr>
              <a:t>2</a:t>
            </a:r>
            <a:endParaRPr lang="ro-RO" sz="1600" b="1" baseline="-250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5477435" y="1295638"/>
            <a:ext cx="2965907" cy="2986648"/>
          </a:xfrm>
          <a:prstGeom prst="rect">
            <a:avLst/>
          </a:prstGeom>
        </p:spPr>
      </p:pic>
      <p:sp>
        <p:nvSpPr>
          <p:cNvPr id="9" name="Textfeld 20">
            <a:extLst>
              <a:ext uri="{FF2B5EF4-FFF2-40B4-BE49-F238E27FC236}">
                <a16:creationId xmlns="" xmlns:a16="http://schemas.microsoft.com/office/drawing/2014/main" id="{48731F63-FEE9-4B18-AF8E-BEAEF08A457C}"/>
              </a:ext>
            </a:extLst>
          </p:cNvPr>
          <p:cNvSpPr txBox="1">
            <a:spLocks noChangeArrowheads="1"/>
          </p:cNvSpPr>
          <p:nvPr/>
        </p:nvSpPr>
        <p:spPr bwMode="auto">
          <a:xfrm rot="-5400000">
            <a:off x="6490915" y="2272180"/>
            <a:ext cx="4392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dirty="0"/>
              <a:t>CC0 </a:t>
            </a:r>
            <a:r>
              <a:rPr lang="ro-RO" altLang="de-DE" sz="1000" dirty="0" smtClean="0"/>
              <a:t>Bertea</a:t>
            </a:r>
            <a:r>
              <a:rPr lang="de-DE" altLang="de-DE" sz="1000" dirty="0" smtClean="0"/>
              <a:t>, </a:t>
            </a:r>
            <a:r>
              <a:rPr lang="de-DE" altLang="de-DE" sz="1000" dirty="0"/>
              <a:t>adapted from </a:t>
            </a:r>
            <a:r>
              <a:rPr lang="ro-RO" altLang="de-DE" sz="1000" dirty="0" err="1"/>
              <a:t>Mishra</a:t>
            </a:r>
            <a:r>
              <a:rPr lang="ro-RO" altLang="de-DE" sz="1000" dirty="0"/>
              <a:t> et al., 2018</a:t>
            </a:r>
            <a:r>
              <a:rPr lang="de-DE" altLang="de-DE" sz="1000" dirty="0"/>
              <a:t>, p. </a:t>
            </a:r>
            <a:r>
              <a:rPr lang="ro-RO" altLang="de-DE" sz="1000" dirty="0"/>
              <a:t>47</a:t>
            </a:r>
            <a:r>
              <a:rPr lang="de-DE" altLang="de-DE" sz="1000" dirty="0"/>
              <a:t>1</a:t>
            </a:r>
          </a:p>
          <a:p>
            <a:endParaRPr lang="de-DE" altLang="de-DE" sz="1000" dirty="0"/>
          </a:p>
        </p:txBody>
      </p:sp>
    </p:spTree>
    <p:extLst>
      <p:ext uri="{BB962C8B-B14F-4D97-AF65-F5344CB8AC3E}">
        <p14:creationId xmlns:p14="http://schemas.microsoft.com/office/powerpoint/2010/main" val="39200063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48</a:t>
            </a:fld>
            <a:endParaRPr lang="de-DE" altLang="de-DE"/>
          </a:p>
        </p:txBody>
      </p:sp>
      <p:sp>
        <p:nvSpPr>
          <p:cNvPr id="6" name="Rectangle 5"/>
          <p:cNvSpPr/>
          <p:nvPr/>
        </p:nvSpPr>
        <p:spPr>
          <a:xfrm>
            <a:off x="395536" y="1365484"/>
            <a:ext cx="3600400" cy="2769989"/>
          </a:xfrm>
          <a:prstGeom prst="rect">
            <a:avLst/>
          </a:prstGeom>
        </p:spPr>
        <p:txBody>
          <a:bodyPr wrap="square">
            <a:spAutoFit/>
          </a:bodyPr>
          <a:lstStyle/>
          <a:p>
            <a:pPr>
              <a:lnSpc>
                <a:spcPct val="150000"/>
              </a:lnSpc>
            </a:pPr>
            <a:r>
              <a:rPr lang="ro-RO" sz="1600" b="1" dirty="0" smtClean="0">
                <a:solidFill>
                  <a:srgbClr val="454545"/>
                </a:solidFill>
                <a:latin typeface="Times New Roman" panose="02020603050405020304" pitchFamily="18" charset="0"/>
                <a:cs typeface="Times New Roman" panose="02020603050405020304" pitchFamily="18" charset="0"/>
              </a:rPr>
              <a:t>I</a:t>
            </a:r>
            <a:r>
              <a:rPr lang="en-US" sz="1600" b="1" dirty="0" err="1" smtClean="0">
                <a:solidFill>
                  <a:srgbClr val="454545"/>
                </a:solidFill>
                <a:latin typeface="Times New Roman" panose="02020603050405020304" pitchFamily="18" charset="0"/>
                <a:cs typeface="Times New Roman" panose="02020603050405020304" pitchFamily="18" charset="0"/>
              </a:rPr>
              <a:t>nvolves</a:t>
            </a:r>
            <a:r>
              <a:rPr lang="en-US" sz="1600" b="1" dirty="0" smtClean="0">
                <a:solidFill>
                  <a:srgbClr val="454545"/>
                </a:solidFill>
                <a:latin typeface="Times New Roman" panose="02020603050405020304" pitchFamily="18" charset="0"/>
                <a:cs typeface="Times New Roman" panose="02020603050405020304" pitchFamily="18" charset="0"/>
              </a:rPr>
              <a:t> utilization </a:t>
            </a:r>
            <a:r>
              <a:rPr lang="en-US" sz="1600" b="1" dirty="0">
                <a:solidFill>
                  <a:srgbClr val="454545"/>
                </a:solidFill>
                <a:latin typeface="Times New Roman" panose="02020603050405020304" pitchFamily="18" charset="0"/>
                <a:cs typeface="Times New Roman" panose="02020603050405020304" pitchFamily="18" charset="0"/>
              </a:rPr>
              <a:t>of ultrasonic sound with </a:t>
            </a:r>
            <a:r>
              <a:rPr lang="en-US" sz="1600" b="1" dirty="0" smtClean="0">
                <a:solidFill>
                  <a:srgbClr val="454545"/>
                </a:solidFill>
                <a:latin typeface="Times New Roman" panose="02020603050405020304" pitchFamily="18" charset="0"/>
                <a:cs typeface="Times New Roman" panose="02020603050405020304" pitchFamily="18" charset="0"/>
              </a:rPr>
              <a:t>a </a:t>
            </a:r>
            <a:r>
              <a:rPr lang="en-US" sz="1600" b="1" dirty="0">
                <a:solidFill>
                  <a:srgbClr val="454545"/>
                </a:solidFill>
                <a:latin typeface="Times New Roman" panose="02020603050405020304" pitchFamily="18" charset="0"/>
                <a:cs typeface="Times New Roman" panose="02020603050405020304" pitchFamily="18" charset="0"/>
              </a:rPr>
              <a:t>frequency range of 20 KHz -10 </a:t>
            </a:r>
            <a:r>
              <a:rPr lang="en-US" sz="1600" b="1" dirty="0" smtClean="0">
                <a:solidFill>
                  <a:srgbClr val="454545"/>
                </a:solidFill>
                <a:latin typeface="Times New Roman" panose="02020603050405020304" pitchFamily="18" charset="0"/>
                <a:cs typeface="Times New Roman" panose="02020603050405020304" pitchFamily="18" charset="0"/>
              </a:rPr>
              <a:t>MHz</a:t>
            </a:r>
            <a:r>
              <a:rPr lang="ro-RO" sz="1600" b="1" dirty="0" smtClean="0">
                <a:solidFill>
                  <a:srgbClr val="454545"/>
                </a:solidFill>
                <a:latin typeface="Times New Roman" panose="02020603050405020304" pitchFamily="18" charset="0"/>
                <a:cs typeface="Times New Roman" panose="02020603050405020304" pitchFamily="18" charset="0"/>
              </a:rPr>
              <a:t>. </a:t>
            </a:r>
          </a:p>
          <a:p>
            <a:pPr>
              <a:lnSpc>
                <a:spcPct val="150000"/>
              </a:lnSpc>
            </a:pPr>
            <a:r>
              <a:rPr lang="en-US" sz="1600" b="1" dirty="0">
                <a:solidFill>
                  <a:srgbClr val="454545"/>
                </a:solidFill>
                <a:latin typeface="Times New Roman" panose="02020603050405020304" pitchFamily="18" charset="0"/>
                <a:cs typeface="Times New Roman" panose="02020603050405020304" pitchFamily="18" charset="0"/>
              </a:rPr>
              <a:t>Organic molecules are degraded due to the explosion of cavitation bubbles formed as a result of ultrasound / hydrodynamics.</a:t>
            </a:r>
            <a:endParaRPr lang="ro-RO" sz="1600" b="1" baseline="-25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4578515" y="1298126"/>
            <a:ext cx="3939540" cy="3025140"/>
          </a:xfrm>
          <a:prstGeom prst="rect">
            <a:avLst/>
          </a:prstGeom>
        </p:spPr>
      </p:pic>
      <p:sp>
        <p:nvSpPr>
          <p:cNvPr id="3" name="Rectangle 2"/>
          <p:cNvSpPr/>
          <p:nvPr/>
        </p:nvSpPr>
        <p:spPr>
          <a:xfrm>
            <a:off x="2727273" y="477394"/>
            <a:ext cx="2053384"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en-US" sz="3300" dirty="0" err="1" smtClean="0">
                <a:solidFill>
                  <a:srgbClr val="000000"/>
                </a:solidFill>
                <a:latin typeface="Calibri Light" panose="020F0302020204030204" pitchFamily="34" charset="0"/>
                <a:ea typeface="+mj-ea"/>
                <a:cs typeface="+mj-cs"/>
              </a:rPr>
              <a:t>Sonolysis</a:t>
            </a:r>
            <a:r>
              <a:rPr lang="ro-RO" sz="3300" dirty="0" smtClean="0">
                <a:solidFill>
                  <a:srgbClr val="000000"/>
                </a:solidFill>
                <a:latin typeface="Calibri Light" panose="020F0302020204030204" pitchFamily="34" charset="0"/>
                <a:ea typeface="+mj-ea"/>
                <a:cs typeface="+mj-cs"/>
              </a:rPr>
              <a:t> </a:t>
            </a:r>
            <a:endParaRPr lang="en-US" sz="3300" dirty="0">
              <a:solidFill>
                <a:srgbClr val="000000"/>
              </a:solidFill>
              <a:latin typeface="Calibri Light" panose="020F0302020204030204" pitchFamily="34" charset="0"/>
              <a:ea typeface="+mj-ea"/>
              <a:cs typeface="+mj-cs"/>
            </a:endParaRPr>
          </a:p>
        </p:txBody>
      </p:sp>
      <p:sp>
        <p:nvSpPr>
          <p:cNvPr id="8" name="Textfeld 20">
            <a:extLst>
              <a:ext uri="{FF2B5EF4-FFF2-40B4-BE49-F238E27FC236}">
                <a16:creationId xmlns="" xmlns:a16="http://schemas.microsoft.com/office/drawing/2014/main" id="{48731F63-FEE9-4B18-AF8E-BEAEF08A457C}"/>
              </a:ext>
            </a:extLst>
          </p:cNvPr>
          <p:cNvSpPr txBox="1">
            <a:spLocks noChangeArrowheads="1"/>
          </p:cNvSpPr>
          <p:nvPr/>
        </p:nvSpPr>
        <p:spPr bwMode="auto">
          <a:xfrm rot="-5400000">
            <a:off x="6521804" y="2263745"/>
            <a:ext cx="4392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dirty="0"/>
              <a:t>CC0 </a:t>
            </a:r>
            <a:r>
              <a:rPr lang="ro-RO" altLang="de-DE" sz="1000" dirty="0" smtClean="0"/>
              <a:t>Bertea</a:t>
            </a:r>
            <a:r>
              <a:rPr lang="de-DE" altLang="de-DE" sz="1000" dirty="0" smtClean="0"/>
              <a:t>, </a:t>
            </a:r>
            <a:r>
              <a:rPr lang="de-DE" altLang="de-DE" sz="1000" dirty="0"/>
              <a:t>adapted from </a:t>
            </a:r>
            <a:r>
              <a:rPr lang="ro-RO" altLang="de-DE" sz="1000" dirty="0" err="1"/>
              <a:t>Mishra</a:t>
            </a:r>
            <a:r>
              <a:rPr lang="ro-RO" altLang="de-DE" sz="1000" dirty="0"/>
              <a:t> et al., 2018</a:t>
            </a:r>
            <a:r>
              <a:rPr lang="de-DE" altLang="de-DE" sz="1000" dirty="0"/>
              <a:t>, p. </a:t>
            </a:r>
            <a:r>
              <a:rPr lang="ro-RO" altLang="de-DE" sz="1000" dirty="0" smtClean="0"/>
              <a:t>472</a:t>
            </a:r>
            <a:endParaRPr lang="de-DE" altLang="de-DE" sz="1000" dirty="0"/>
          </a:p>
          <a:p>
            <a:endParaRPr lang="de-DE" altLang="de-DE" sz="1000" dirty="0"/>
          </a:p>
        </p:txBody>
      </p:sp>
    </p:spTree>
    <p:extLst>
      <p:ext uri="{BB962C8B-B14F-4D97-AF65-F5344CB8AC3E}">
        <p14:creationId xmlns:p14="http://schemas.microsoft.com/office/powerpoint/2010/main" val="3033501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49</a:t>
            </a:fld>
            <a:endParaRPr lang="de-DE" altLang="de-DE"/>
          </a:p>
        </p:txBody>
      </p:sp>
      <p:sp>
        <p:nvSpPr>
          <p:cNvPr id="6" name="Rectangle 5"/>
          <p:cNvSpPr/>
          <p:nvPr/>
        </p:nvSpPr>
        <p:spPr>
          <a:xfrm>
            <a:off x="323528" y="1419622"/>
            <a:ext cx="2808312" cy="2723823"/>
          </a:xfrm>
          <a:prstGeom prst="rect">
            <a:avLst/>
          </a:prstGeom>
        </p:spPr>
        <p:txBody>
          <a:bodyPr wrap="square">
            <a:spAutoFit/>
          </a:bodyPr>
          <a:lstStyle/>
          <a:p>
            <a:pPr>
              <a:lnSpc>
                <a:spcPct val="150000"/>
              </a:lnSpc>
            </a:pPr>
            <a:r>
              <a:rPr lang="ro-RO" sz="1600" b="1" dirty="0" smtClean="0">
                <a:solidFill>
                  <a:srgbClr val="454545"/>
                </a:solidFill>
                <a:latin typeface="Times New Roman" panose="02020603050405020304" pitchFamily="18" charset="0"/>
                <a:cs typeface="Times New Roman" panose="02020603050405020304" pitchFamily="18" charset="0"/>
              </a:rPr>
              <a:t>U</a:t>
            </a:r>
            <a:r>
              <a:rPr lang="en-US" sz="1600" b="1" dirty="0" err="1" smtClean="0">
                <a:solidFill>
                  <a:srgbClr val="454545"/>
                </a:solidFill>
                <a:latin typeface="Times New Roman" panose="02020603050405020304" pitchFamily="18" charset="0"/>
                <a:cs typeface="Times New Roman" panose="02020603050405020304" pitchFamily="18" charset="0"/>
              </a:rPr>
              <a:t>tilizes</a:t>
            </a:r>
            <a:r>
              <a:rPr lang="en-US" sz="1600" b="1" dirty="0" smtClean="0">
                <a:solidFill>
                  <a:srgbClr val="454545"/>
                </a:solidFill>
                <a:latin typeface="Times New Roman" panose="02020603050405020304" pitchFamily="18" charset="0"/>
                <a:cs typeface="Times New Roman" panose="02020603050405020304" pitchFamily="18" charset="0"/>
              </a:rPr>
              <a:t> </a:t>
            </a:r>
            <a:r>
              <a:rPr lang="en-US" sz="1600" b="1" dirty="0">
                <a:solidFill>
                  <a:srgbClr val="454545"/>
                </a:solidFill>
                <a:latin typeface="Times New Roman" panose="02020603050405020304" pitchFamily="18" charset="0"/>
                <a:cs typeface="Times New Roman" panose="02020603050405020304" pitchFamily="18" charset="0"/>
              </a:rPr>
              <a:t>the molecular oxygen or air as oxidizer in high pressure and temperature environment. This extreme condition allows the generation of free radicals that decomposes the </a:t>
            </a:r>
            <a:r>
              <a:rPr lang="en-US" sz="1600" b="1" dirty="0" smtClean="0">
                <a:solidFill>
                  <a:srgbClr val="454545"/>
                </a:solidFill>
                <a:latin typeface="Times New Roman" panose="02020603050405020304" pitchFamily="18" charset="0"/>
                <a:cs typeface="Times New Roman" panose="02020603050405020304" pitchFamily="18" charset="0"/>
              </a:rPr>
              <a:t>waste.</a:t>
            </a:r>
            <a:endParaRPr lang="ro-RO" sz="1600" b="1" baseline="-25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3110054" y="1659460"/>
            <a:ext cx="5844892" cy="1844757"/>
          </a:xfrm>
          <a:prstGeom prst="rect">
            <a:avLst/>
          </a:prstGeom>
        </p:spPr>
      </p:pic>
      <p:sp>
        <p:nvSpPr>
          <p:cNvPr id="3" name="Rectangle 2"/>
          <p:cNvSpPr/>
          <p:nvPr/>
        </p:nvSpPr>
        <p:spPr>
          <a:xfrm>
            <a:off x="3089911" y="406817"/>
            <a:ext cx="3286798" cy="549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defTabSz="685800" eaLnBrk="1" hangingPunct="1">
              <a:lnSpc>
                <a:spcPct val="90000"/>
              </a:lnSpc>
            </a:pPr>
            <a:r>
              <a:rPr lang="ro-RO" sz="3300" dirty="0" err="1">
                <a:solidFill>
                  <a:srgbClr val="000000"/>
                </a:solidFill>
                <a:latin typeface="Calibri Light" panose="020F0302020204030204" pitchFamily="34" charset="0"/>
                <a:ea typeface="+mj-ea"/>
                <a:cs typeface="+mj-cs"/>
              </a:rPr>
              <a:t>Wet</a:t>
            </a:r>
            <a:r>
              <a:rPr lang="ro-RO" sz="3300" dirty="0">
                <a:solidFill>
                  <a:srgbClr val="000000"/>
                </a:solidFill>
                <a:latin typeface="Calibri Light" panose="020F0302020204030204" pitchFamily="34" charset="0"/>
                <a:ea typeface="+mj-ea"/>
                <a:cs typeface="+mj-cs"/>
              </a:rPr>
              <a:t> Air </a:t>
            </a:r>
            <a:r>
              <a:rPr lang="ro-RO" sz="3300" dirty="0" err="1">
                <a:solidFill>
                  <a:srgbClr val="000000"/>
                </a:solidFill>
                <a:latin typeface="Calibri Light" panose="020F0302020204030204" pitchFamily="34" charset="0"/>
                <a:ea typeface="+mj-ea"/>
                <a:cs typeface="+mj-cs"/>
              </a:rPr>
              <a:t>Oxidation</a:t>
            </a:r>
            <a:r>
              <a:rPr lang="ro-RO" sz="3300" dirty="0">
                <a:solidFill>
                  <a:srgbClr val="000000"/>
                </a:solidFill>
                <a:latin typeface="Calibri Light" panose="020F0302020204030204" pitchFamily="34" charset="0"/>
                <a:ea typeface="+mj-ea"/>
                <a:cs typeface="+mj-cs"/>
              </a:rPr>
              <a:t> </a:t>
            </a:r>
            <a:endParaRPr lang="en-US" sz="3300" dirty="0">
              <a:solidFill>
                <a:srgbClr val="000000"/>
              </a:solidFill>
              <a:latin typeface="Calibri Light" panose="020F0302020204030204" pitchFamily="34" charset="0"/>
              <a:ea typeface="+mj-ea"/>
              <a:cs typeface="+mj-cs"/>
            </a:endParaRPr>
          </a:p>
        </p:txBody>
      </p:sp>
    </p:spTree>
    <p:extLst>
      <p:ext uri="{BB962C8B-B14F-4D97-AF65-F5344CB8AC3E}">
        <p14:creationId xmlns:p14="http://schemas.microsoft.com/office/powerpoint/2010/main" val="3804010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5</a:t>
            </a:fld>
            <a:endParaRPr lang="de-DE" altLang="de-DE"/>
          </a:p>
        </p:txBody>
      </p:sp>
      <p:sp>
        <p:nvSpPr>
          <p:cNvPr id="6" name="Titel 1"/>
          <p:cNvSpPr txBox="1">
            <a:spLocks/>
          </p:cNvSpPr>
          <p:nvPr/>
        </p:nvSpPr>
        <p:spPr bwMode="auto">
          <a:xfrm>
            <a:off x="619549" y="1255273"/>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Ecological issues regarding dyeing and printing</a:t>
            </a:r>
          </a:p>
        </p:txBody>
      </p:sp>
      <p:sp>
        <p:nvSpPr>
          <p:cNvPr id="7" name="TextBox 6"/>
          <p:cNvSpPr txBox="1"/>
          <p:nvPr/>
        </p:nvSpPr>
        <p:spPr>
          <a:xfrm>
            <a:off x="619549" y="2316498"/>
            <a:ext cx="4032448" cy="1698285"/>
          </a:xfrm>
          <a:prstGeom prst="rect">
            <a:avLst/>
          </a:prstGeom>
          <a:noFill/>
        </p:spPr>
        <p:txBody>
          <a:bodyPr wrap="square" rtlCol="0">
            <a:spAutoFit/>
          </a:bodyPr>
          <a:lstStyle/>
          <a:p>
            <a:pPr>
              <a:lnSpc>
                <a:spcPct val="150000"/>
              </a:lnSpc>
            </a:pPr>
            <a:r>
              <a:rPr lang="en-US" dirty="0" smtClean="0"/>
              <a:t>High </a:t>
            </a:r>
            <a:r>
              <a:rPr lang="en-US" dirty="0"/>
              <a:t>water consumption - </a:t>
            </a:r>
            <a:r>
              <a:rPr lang="ro-RO" dirty="0" smtClean="0"/>
              <a:t>half</a:t>
            </a:r>
            <a:r>
              <a:rPr lang="en-US" dirty="0" smtClean="0"/>
              <a:t> </a:t>
            </a:r>
            <a:r>
              <a:rPr lang="en-US" dirty="0"/>
              <a:t>of the total water consumed in the </a:t>
            </a:r>
            <a:r>
              <a:rPr lang="ro-RO" dirty="0" smtClean="0"/>
              <a:t>textile </a:t>
            </a:r>
            <a:r>
              <a:rPr lang="en-US" dirty="0" smtClean="0"/>
              <a:t>process</a:t>
            </a:r>
            <a:r>
              <a:rPr lang="ro-RO" dirty="0" err="1" smtClean="0"/>
              <a:t>ing</a:t>
            </a:r>
            <a:r>
              <a:rPr lang="ro-RO" dirty="0" smtClean="0"/>
              <a:t> </a:t>
            </a:r>
            <a:r>
              <a:rPr lang="ro-RO" dirty="0" err="1" smtClean="0"/>
              <a:t>is</a:t>
            </a:r>
            <a:r>
              <a:rPr lang="ro-RO" dirty="0" smtClean="0"/>
              <a:t> </a:t>
            </a:r>
            <a:r>
              <a:rPr lang="ro-RO" dirty="0" err="1" smtClean="0"/>
              <a:t>used</a:t>
            </a:r>
            <a:r>
              <a:rPr lang="ro-RO" dirty="0" smtClean="0"/>
              <a:t> in textile </a:t>
            </a:r>
            <a:r>
              <a:rPr lang="ro-RO" dirty="0" err="1" smtClean="0"/>
              <a:t>wet</a:t>
            </a:r>
            <a:r>
              <a:rPr lang="ro-RO" dirty="0" smtClean="0"/>
              <a:t> </a:t>
            </a:r>
            <a:r>
              <a:rPr lang="ro-RO" dirty="0" err="1" smtClean="0"/>
              <a:t>treatment</a:t>
            </a:r>
            <a:endParaRPr lang="en-US" dirty="0"/>
          </a:p>
        </p:txBody>
      </p:sp>
      <p:graphicFrame>
        <p:nvGraphicFramePr>
          <p:cNvPr id="8" name="Chart 7"/>
          <p:cNvGraphicFramePr/>
          <p:nvPr>
            <p:extLst>
              <p:ext uri="{D42A27DB-BD31-4B8C-83A1-F6EECF244321}">
                <p14:modId xmlns:p14="http://schemas.microsoft.com/office/powerpoint/2010/main" val="2607209655"/>
              </p:ext>
            </p:extLst>
          </p:nvPr>
        </p:nvGraphicFramePr>
        <p:xfrm>
          <a:off x="4473801" y="1850264"/>
          <a:ext cx="4200128" cy="259681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feld 20">
            <a:extLst>
              <a:ext uri="{FF2B5EF4-FFF2-40B4-BE49-F238E27FC236}">
                <a16:creationId xmlns="" xmlns:a16="http://schemas.microsoft.com/office/drawing/2014/main" id="{48731F63-FEE9-4B18-AF8E-BEAEF08A457C}"/>
              </a:ext>
            </a:extLst>
          </p:cNvPr>
          <p:cNvSpPr txBox="1">
            <a:spLocks noChangeArrowheads="1"/>
          </p:cNvSpPr>
          <p:nvPr/>
        </p:nvSpPr>
        <p:spPr bwMode="auto">
          <a:xfrm rot="-5400000">
            <a:off x="6887040" y="2543531"/>
            <a:ext cx="37901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sz="1000" dirty="0"/>
              <a:t>CC0 </a:t>
            </a:r>
            <a:r>
              <a:rPr lang="ro-RO" altLang="de-DE" sz="1000" dirty="0" smtClean="0"/>
              <a:t>Bertea</a:t>
            </a:r>
            <a:r>
              <a:rPr lang="de-DE" altLang="de-DE" sz="1000" dirty="0" smtClean="0"/>
              <a:t>, </a:t>
            </a:r>
            <a:r>
              <a:rPr lang="de-DE" altLang="de-DE" sz="1000" dirty="0"/>
              <a:t>adapted </a:t>
            </a:r>
            <a:r>
              <a:rPr lang="de-DE" altLang="de-DE" sz="1000" dirty="0" smtClean="0"/>
              <a:t>from</a:t>
            </a:r>
            <a:r>
              <a:rPr lang="ro-RO" altLang="de-DE" sz="1000" dirty="0" smtClean="0"/>
              <a:t> Mahmud &amp; </a:t>
            </a:r>
            <a:r>
              <a:rPr lang="ro-RO" altLang="de-DE" sz="1000" dirty="0" err="1" smtClean="0"/>
              <a:t>Kaiser</a:t>
            </a:r>
            <a:r>
              <a:rPr lang="ro-RO" altLang="de-DE" sz="1000" dirty="0" smtClean="0"/>
              <a:t> </a:t>
            </a:r>
            <a:r>
              <a:rPr lang="ro-RO" altLang="de-DE" sz="1000" dirty="0"/>
              <a:t>(</a:t>
            </a:r>
            <a:r>
              <a:rPr lang="ro-RO" altLang="de-DE" sz="1000" dirty="0" smtClean="0"/>
              <a:t>2020)</a:t>
            </a:r>
            <a:endParaRPr lang="de-DE" altLang="de-DE" sz="1000" dirty="0"/>
          </a:p>
        </p:txBody>
      </p:sp>
    </p:spTree>
    <p:extLst>
      <p:ext uri="{BB962C8B-B14F-4D97-AF65-F5344CB8AC3E}">
        <p14:creationId xmlns:p14="http://schemas.microsoft.com/office/powerpoint/2010/main" val="4129669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dirty="0"/>
              <a:t>Fashion DIET</a:t>
            </a:r>
            <a:endParaRPr lang="de-DE" altLang="de-DE" dirty="0"/>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50</a:t>
            </a:fld>
            <a:endParaRPr lang="de-DE" altLang="de-DE"/>
          </a:p>
        </p:txBody>
      </p:sp>
      <p:sp>
        <p:nvSpPr>
          <p:cNvPr id="6" name="Titel 1"/>
          <p:cNvSpPr txBox="1">
            <a:spLocks/>
          </p:cNvSpPr>
          <p:nvPr/>
        </p:nvSpPr>
        <p:spPr bwMode="auto">
          <a:xfrm>
            <a:off x="628650" y="627534"/>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stStyle>
          <a:p>
            <a:r>
              <a:rPr lang="en-US" altLang="de-DE" dirty="0"/>
              <a:t>Critical Review</a:t>
            </a:r>
          </a:p>
        </p:txBody>
      </p:sp>
      <p:sp>
        <p:nvSpPr>
          <p:cNvPr id="7" name="TextBox 6"/>
          <p:cNvSpPr txBox="1"/>
          <p:nvPr/>
        </p:nvSpPr>
        <p:spPr>
          <a:xfrm>
            <a:off x="1007604" y="1563638"/>
            <a:ext cx="7128792" cy="2862322"/>
          </a:xfrm>
          <a:prstGeom prst="rect">
            <a:avLst/>
          </a:prstGeom>
          <a:noFill/>
        </p:spPr>
        <p:txBody>
          <a:bodyPr wrap="square" rtlCol="0">
            <a:spAutoFit/>
          </a:bodyPr>
          <a:lstStyle/>
          <a:p>
            <a:pPr algn="just"/>
            <a:r>
              <a:rPr lang="en-US" dirty="0" smtClean="0"/>
              <a:t>To permit new sustainable dyeing and printing technologies to scale </a:t>
            </a:r>
            <a:r>
              <a:rPr lang="en-US" dirty="0"/>
              <a:t>up to a commercial level, </a:t>
            </a:r>
            <a:r>
              <a:rPr lang="en-US" dirty="0" smtClean="0"/>
              <a:t>more has to be done by all the players in the field: smaller companies </a:t>
            </a:r>
            <a:r>
              <a:rPr lang="en-US" dirty="0"/>
              <a:t>and larger </a:t>
            </a:r>
            <a:r>
              <a:rPr lang="en-US" dirty="0" smtClean="0"/>
              <a:t>fashion </a:t>
            </a:r>
            <a:r>
              <a:rPr lang="en-US" dirty="0"/>
              <a:t>and chemicals companies</a:t>
            </a:r>
            <a:r>
              <a:rPr lang="en-US" dirty="0" smtClean="0"/>
              <a:t>.</a:t>
            </a:r>
          </a:p>
          <a:p>
            <a:pPr algn="just"/>
            <a:r>
              <a:rPr lang="en-US" dirty="0"/>
              <a:t>For this to happen, it is necessary for the investments in the field to be consistent and the collaboration ties to be close and numerous</a:t>
            </a:r>
            <a:r>
              <a:rPr lang="en-US" dirty="0" smtClean="0"/>
              <a:t>.</a:t>
            </a:r>
          </a:p>
          <a:p>
            <a:pPr algn="just"/>
            <a:r>
              <a:rPr lang="en-US" dirty="0"/>
              <a:t>This is the only way to achieve sustainable </a:t>
            </a:r>
            <a:r>
              <a:rPr lang="en-US" dirty="0" smtClean="0"/>
              <a:t>dyeing and printing practices </a:t>
            </a:r>
            <a:r>
              <a:rPr lang="en-US" dirty="0"/>
              <a:t>that save valuable resources and no longer pollute the </a:t>
            </a:r>
            <a:r>
              <a:rPr lang="en-US" dirty="0" smtClean="0"/>
              <a:t>environment.</a:t>
            </a:r>
            <a:endParaRPr lang="en-US" dirty="0"/>
          </a:p>
        </p:txBody>
      </p:sp>
    </p:spTree>
    <p:extLst>
      <p:ext uri="{BB962C8B-B14F-4D97-AF65-F5344CB8AC3E}">
        <p14:creationId xmlns:p14="http://schemas.microsoft.com/office/powerpoint/2010/main" val="42048123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51</a:t>
            </a:fld>
            <a:endParaRPr lang="de-DE" altLang="de-DE"/>
          </a:p>
        </p:txBody>
      </p:sp>
      <p:sp>
        <p:nvSpPr>
          <p:cNvPr id="3" name="Rectangle 2"/>
          <p:cNvSpPr/>
          <p:nvPr/>
        </p:nvSpPr>
        <p:spPr>
          <a:xfrm>
            <a:off x="539552" y="1419622"/>
            <a:ext cx="8424936" cy="3323987"/>
          </a:xfrm>
          <a:prstGeom prst="rect">
            <a:avLst/>
          </a:prstGeom>
        </p:spPr>
        <p:txBody>
          <a:bodyPr wrap="square">
            <a:spAutoFit/>
          </a:bodyPr>
          <a:lstStyle/>
          <a:p>
            <a:pPr marL="285750" indent="-285750">
              <a:buFont typeface="Arial" panose="020B0604020202020204" pitchFamily="34" charset="0"/>
              <a:buChar char="•"/>
            </a:pPr>
            <a:r>
              <a:rPr lang="en-US" sz="1400" dirty="0">
                <a:latin typeface="+mn-lt"/>
              </a:rPr>
              <a:t>Meadows, </a:t>
            </a:r>
            <a:r>
              <a:rPr lang="en-US" sz="1400" dirty="0" smtClean="0">
                <a:latin typeface="+mn-lt"/>
              </a:rPr>
              <a:t>D</a:t>
            </a:r>
            <a:r>
              <a:rPr lang="ro-RO" sz="1400" dirty="0" smtClean="0">
                <a:latin typeface="+mn-lt"/>
              </a:rPr>
              <a:t>.,</a:t>
            </a:r>
            <a:r>
              <a:rPr lang="en-US" sz="1400" dirty="0" smtClean="0">
                <a:latin typeface="+mn-lt"/>
              </a:rPr>
              <a:t> </a:t>
            </a:r>
            <a:r>
              <a:rPr lang="en-US" sz="1400" dirty="0">
                <a:latin typeface="+mn-lt"/>
              </a:rPr>
              <a:t>Meadows, </a:t>
            </a:r>
            <a:r>
              <a:rPr lang="en-US" sz="1400" dirty="0" smtClean="0">
                <a:latin typeface="+mn-lt"/>
              </a:rPr>
              <a:t>D</a:t>
            </a:r>
            <a:r>
              <a:rPr lang="ro-RO" sz="1400" dirty="0" smtClean="0">
                <a:latin typeface="+mn-lt"/>
              </a:rPr>
              <a:t>.,</a:t>
            </a:r>
            <a:r>
              <a:rPr lang="en-US" sz="1400" dirty="0" smtClean="0">
                <a:latin typeface="+mn-lt"/>
              </a:rPr>
              <a:t> </a:t>
            </a:r>
            <a:r>
              <a:rPr lang="en-US" sz="1400" dirty="0">
                <a:latin typeface="+mn-lt"/>
              </a:rPr>
              <a:t>Randers, </a:t>
            </a:r>
            <a:r>
              <a:rPr lang="en-US" sz="1400" dirty="0" smtClean="0">
                <a:latin typeface="+mn-lt"/>
              </a:rPr>
              <a:t>J</a:t>
            </a:r>
            <a:r>
              <a:rPr lang="ro-RO" sz="1400" dirty="0" smtClean="0">
                <a:latin typeface="+mn-lt"/>
              </a:rPr>
              <a:t>. &amp;</a:t>
            </a:r>
            <a:r>
              <a:rPr lang="en-US" sz="1400" dirty="0" smtClean="0">
                <a:latin typeface="+mn-lt"/>
              </a:rPr>
              <a:t> </a:t>
            </a:r>
            <a:r>
              <a:rPr lang="ro-RO" sz="1400" dirty="0" smtClean="0">
                <a:latin typeface="+mn-lt"/>
              </a:rPr>
              <a:t>Behrens,</a:t>
            </a:r>
            <a:r>
              <a:rPr lang="en-US" sz="1400" dirty="0" smtClean="0">
                <a:latin typeface="+mn-lt"/>
              </a:rPr>
              <a:t> W</a:t>
            </a:r>
            <a:r>
              <a:rPr lang="ro-RO" sz="1400" dirty="0" smtClean="0">
                <a:latin typeface="+mn-lt"/>
              </a:rPr>
              <a:t>.</a:t>
            </a:r>
            <a:r>
              <a:rPr lang="en-US" sz="1400" dirty="0" smtClean="0">
                <a:latin typeface="+mn-lt"/>
              </a:rPr>
              <a:t> </a:t>
            </a:r>
            <a:r>
              <a:rPr lang="en-US" sz="1400" dirty="0">
                <a:latin typeface="+mn-lt"/>
              </a:rPr>
              <a:t>(1972</a:t>
            </a:r>
            <a:r>
              <a:rPr lang="en-US" sz="1400" dirty="0" smtClean="0">
                <a:latin typeface="+mn-lt"/>
              </a:rPr>
              <a:t>)</a:t>
            </a:r>
            <a:r>
              <a:rPr lang="ro-RO" sz="1400" dirty="0" smtClean="0">
                <a:latin typeface="+mn-lt"/>
              </a:rPr>
              <a:t>. </a:t>
            </a:r>
            <a:r>
              <a:rPr lang="en-US" sz="1400" i="1" dirty="0">
                <a:latin typeface="+mn-lt"/>
              </a:rPr>
              <a:t>The Limits to Growth; A Report for the Club of Rome's Project on the Predicament of Mankind</a:t>
            </a:r>
            <a:r>
              <a:rPr lang="en-US" sz="1400" dirty="0">
                <a:latin typeface="+mn-lt"/>
              </a:rPr>
              <a:t>. </a:t>
            </a:r>
            <a:r>
              <a:rPr lang="en-US" sz="1400" dirty="0" smtClean="0">
                <a:latin typeface="+mn-lt"/>
              </a:rPr>
              <a:t>Universe </a:t>
            </a:r>
            <a:r>
              <a:rPr lang="en-US" sz="1400" dirty="0">
                <a:latin typeface="+mn-lt"/>
              </a:rPr>
              <a:t>Books. </a:t>
            </a:r>
            <a:endParaRPr lang="ro-RO" sz="1400" dirty="0" smtClean="0">
              <a:latin typeface="+mn-lt"/>
            </a:endParaRPr>
          </a:p>
          <a:p>
            <a:pPr marL="285750" indent="-285750">
              <a:buFont typeface="Arial" panose="020B0604020202020204" pitchFamily="34" charset="0"/>
              <a:buChar char="•"/>
            </a:pPr>
            <a:r>
              <a:rPr lang="en-US" sz="1400" dirty="0" smtClean="0">
                <a:latin typeface="+mn-lt"/>
              </a:rPr>
              <a:t>Purvis</a:t>
            </a:r>
            <a:r>
              <a:rPr lang="en-US" sz="1400" dirty="0">
                <a:latin typeface="+mn-lt"/>
              </a:rPr>
              <a:t>, </a:t>
            </a:r>
            <a:r>
              <a:rPr lang="ro-RO" sz="1400" dirty="0" smtClean="0">
                <a:latin typeface="+mn-lt"/>
              </a:rPr>
              <a:t>B., </a:t>
            </a:r>
            <a:r>
              <a:rPr lang="en-US" sz="1400" dirty="0" smtClean="0">
                <a:latin typeface="+mn-lt"/>
              </a:rPr>
              <a:t>Mao</a:t>
            </a:r>
            <a:r>
              <a:rPr lang="ro-RO" sz="1400" dirty="0" smtClean="0">
                <a:latin typeface="+mn-lt"/>
              </a:rPr>
              <a:t>, Y</a:t>
            </a:r>
            <a:r>
              <a:rPr lang="en-US" sz="1400" dirty="0" smtClean="0">
                <a:latin typeface="+mn-lt"/>
              </a:rPr>
              <a:t> </a:t>
            </a:r>
            <a:r>
              <a:rPr lang="en-US" sz="1400" dirty="0">
                <a:latin typeface="+mn-lt"/>
              </a:rPr>
              <a:t>&amp; </a:t>
            </a:r>
            <a:r>
              <a:rPr lang="en-US" sz="1400" dirty="0" smtClean="0">
                <a:latin typeface="+mn-lt"/>
              </a:rPr>
              <a:t>Robinson</a:t>
            </a:r>
            <a:r>
              <a:rPr lang="ro-RO" sz="1400" dirty="0" smtClean="0">
                <a:latin typeface="+mn-lt"/>
              </a:rPr>
              <a:t>, D. (2019) </a:t>
            </a:r>
            <a:r>
              <a:rPr lang="en-US" sz="1400" dirty="0" smtClean="0">
                <a:latin typeface="+mn-lt"/>
              </a:rPr>
              <a:t>Three </a:t>
            </a:r>
            <a:r>
              <a:rPr lang="en-US" sz="1400" dirty="0">
                <a:latin typeface="+mn-lt"/>
              </a:rPr>
              <a:t>pillars of sustainability: in search of conceptual </a:t>
            </a:r>
            <a:r>
              <a:rPr lang="en-US" sz="1400" dirty="0" smtClean="0">
                <a:latin typeface="+mn-lt"/>
              </a:rPr>
              <a:t>origins</a:t>
            </a:r>
            <a:r>
              <a:rPr lang="ro-RO" sz="1400" dirty="0" smtClean="0">
                <a:latin typeface="+mn-lt"/>
              </a:rPr>
              <a:t>. </a:t>
            </a:r>
            <a:r>
              <a:rPr lang="en-US" sz="1400" i="1" dirty="0" smtClean="0">
                <a:latin typeface="+mn-lt"/>
              </a:rPr>
              <a:t>Sustainability Science</a:t>
            </a:r>
            <a:r>
              <a:rPr lang="ro-RO" sz="1400" i="1" dirty="0" smtClean="0">
                <a:latin typeface="+mn-lt"/>
              </a:rPr>
              <a:t>,</a:t>
            </a:r>
            <a:r>
              <a:rPr lang="en-US" sz="1400" dirty="0" smtClean="0">
                <a:latin typeface="+mn-lt"/>
              </a:rPr>
              <a:t>14</a:t>
            </a:r>
            <a:r>
              <a:rPr lang="ro-RO" sz="1400" dirty="0" smtClean="0">
                <a:latin typeface="+mn-lt"/>
              </a:rPr>
              <a:t>(3)</a:t>
            </a:r>
            <a:r>
              <a:rPr lang="en-US" sz="1400" dirty="0" smtClean="0">
                <a:latin typeface="+mn-lt"/>
              </a:rPr>
              <a:t>, 681–695</a:t>
            </a:r>
            <a:r>
              <a:rPr lang="ro-RO" sz="1400" dirty="0">
                <a:latin typeface="+mn-lt"/>
              </a:rPr>
              <a:t>. </a:t>
            </a:r>
            <a:r>
              <a:rPr lang="ro-RO" sz="1400" dirty="0">
                <a:latin typeface="+mn-lt"/>
                <a:hlinkClick r:id="rId3"/>
              </a:rPr>
              <a:t>https://</a:t>
            </a:r>
            <a:r>
              <a:rPr lang="ro-RO" sz="1400" dirty="0" smtClean="0">
                <a:latin typeface="+mn-lt"/>
                <a:hlinkClick r:id="rId3"/>
              </a:rPr>
              <a:t>doi.org/10.1007/s11625-018-0627-5</a:t>
            </a:r>
            <a:endParaRPr lang="ro-RO" sz="1400" dirty="0" smtClean="0">
              <a:latin typeface="+mn-lt"/>
            </a:endParaRPr>
          </a:p>
          <a:p>
            <a:pPr marL="285750" indent="-285750">
              <a:buFont typeface="Arial" panose="020B0604020202020204" pitchFamily="34" charset="0"/>
              <a:buChar char="•"/>
            </a:pPr>
            <a:r>
              <a:rPr lang="ro-RO" sz="1400" dirty="0" err="1" smtClean="0">
                <a:latin typeface="+mn-lt"/>
              </a:rPr>
              <a:t>Mishara</a:t>
            </a:r>
            <a:r>
              <a:rPr lang="ro-RO" sz="1400" dirty="0" smtClean="0">
                <a:latin typeface="+mn-lt"/>
              </a:rPr>
              <a:t>, N.S., </a:t>
            </a:r>
            <a:r>
              <a:rPr lang="ro-RO" sz="1400" dirty="0" err="1" smtClean="0">
                <a:latin typeface="+mn-lt"/>
              </a:rPr>
              <a:t>Reddy</a:t>
            </a:r>
            <a:r>
              <a:rPr lang="ro-RO" sz="1400" dirty="0" smtClean="0">
                <a:latin typeface="+mn-lt"/>
              </a:rPr>
              <a:t>, R., </a:t>
            </a:r>
            <a:r>
              <a:rPr lang="ro-RO" sz="1400" dirty="0" err="1" smtClean="0">
                <a:latin typeface="+mn-lt"/>
              </a:rPr>
              <a:t>Kuila</a:t>
            </a:r>
            <a:r>
              <a:rPr lang="ro-RO" sz="1400" dirty="0" smtClean="0">
                <a:latin typeface="+mn-lt"/>
              </a:rPr>
              <a:t>, A., </a:t>
            </a:r>
            <a:r>
              <a:rPr lang="ro-RO" sz="1400" dirty="0" err="1" smtClean="0">
                <a:latin typeface="+mn-lt"/>
              </a:rPr>
              <a:t>Rani</a:t>
            </a:r>
            <a:r>
              <a:rPr lang="ro-RO" sz="1400" dirty="0" smtClean="0">
                <a:latin typeface="+mn-lt"/>
              </a:rPr>
              <a:t>, A., </a:t>
            </a:r>
            <a:r>
              <a:rPr lang="ro-RO" sz="1400" dirty="0" err="1" smtClean="0">
                <a:latin typeface="+mn-lt"/>
              </a:rPr>
              <a:t>Mukherjee</a:t>
            </a:r>
            <a:r>
              <a:rPr lang="ro-RO" sz="1400" dirty="0" smtClean="0">
                <a:latin typeface="+mn-lt"/>
              </a:rPr>
              <a:t>, P., </a:t>
            </a:r>
            <a:r>
              <a:rPr lang="ro-RO" sz="1400" dirty="0" err="1" smtClean="0">
                <a:latin typeface="+mn-lt"/>
              </a:rPr>
              <a:t>Nawaz</a:t>
            </a:r>
            <a:r>
              <a:rPr lang="ro-RO" sz="1400" dirty="0" smtClean="0">
                <a:latin typeface="+mn-lt"/>
              </a:rPr>
              <a:t>, A. &amp; </a:t>
            </a:r>
            <a:r>
              <a:rPr lang="ro-RO" sz="1400" dirty="0" err="1" smtClean="0">
                <a:latin typeface="+mn-lt"/>
              </a:rPr>
              <a:t>Pichiah</a:t>
            </a:r>
            <a:r>
              <a:rPr lang="ro-RO" sz="1400" dirty="0" smtClean="0">
                <a:latin typeface="+mn-lt"/>
              </a:rPr>
              <a:t>, S. (2017). </a:t>
            </a:r>
            <a:r>
              <a:rPr lang="en-US" sz="1400" dirty="0">
                <a:latin typeface="+mn-lt"/>
              </a:rPr>
              <a:t>A Review on Advanced Oxidation Processes </a:t>
            </a:r>
            <a:r>
              <a:rPr lang="en-US" sz="1400" dirty="0" smtClean="0">
                <a:latin typeface="+mn-lt"/>
              </a:rPr>
              <a:t>for</a:t>
            </a:r>
            <a:r>
              <a:rPr lang="ro-RO" sz="1400" dirty="0" smtClean="0">
                <a:latin typeface="+mn-lt"/>
              </a:rPr>
              <a:t> </a:t>
            </a:r>
            <a:r>
              <a:rPr lang="en-US" sz="1400" dirty="0" smtClean="0">
                <a:latin typeface="+mn-lt"/>
              </a:rPr>
              <a:t>Effective </a:t>
            </a:r>
            <a:r>
              <a:rPr lang="en-US" sz="1400" dirty="0">
                <a:latin typeface="+mn-lt"/>
              </a:rPr>
              <a:t>Water </a:t>
            </a:r>
            <a:r>
              <a:rPr lang="en-US" sz="1400" dirty="0" smtClean="0">
                <a:latin typeface="+mn-lt"/>
              </a:rPr>
              <a:t>Treatment</a:t>
            </a:r>
            <a:r>
              <a:rPr lang="ro-RO" sz="1400" dirty="0">
                <a:latin typeface="+mn-lt"/>
              </a:rPr>
              <a:t>. </a:t>
            </a:r>
            <a:r>
              <a:rPr lang="ro-RO" sz="1400" i="1" dirty="0" err="1" smtClean="0">
                <a:latin typeface="+mn-lt"/>
              </a:rPr>
              <a:t>Current</a:t>
            </a:r>
            <a:r>
              <a:rPr lang="ro-RO" sz="1400" i="1" dirty="0" smtClean="0">
                <a:latin typeface="+mn-lt"/>
              </a:rPr>
              <a:t> </a:t>
            </a:r>
            <a:r>
              <a:rPr lang="ro-RO" sz="1400" i="1" dirty="0">
                <a:latin typeface="+mn-lt"/>
              </a:rPr>
              <a:t>World </a:t>
            </a:r>
            <a:r>
              <a:rPr lang="ro-RO" sz="1400" i="1" dirty="0" err="1" smtClean="0">
                <a:latin typeface="+mn-lt"/>
              </a:rPr>
              <a:t>Environment</a:t>
            </a:r>
            <a:r>
              <a:rPr lang="ro-RO" sz="1400" dirty="0" smtClean="0">
                <a:latin typeface="+mn-lt"/>
              </a:rPr>
              <a:t>, 12(3</a:t>
            </a:r>
            <a:r>
              <a:rPr lang="ro-RO" sz="1400" dirty="0">
                <a:latin typeface="+mn-lt"/>
              </a:rPr>
              <a:t>), 470-490. </a:t>
            </a:r>
            <a:r>
              <a:rPr lang="ro-RO" sz="1400" dirty="0">
                <a:latin typeface="+mn-lt"/>
                <a:hlinkClick r:id="rId4"/>
              </a:rPr>
              <a:t>http://</a:t>
            </a:r>
            <a:r>
              <a:rPr lang="ro-RO" sz="1400" dirty="0" smtClean="0">
                <a:latin typeface="+mn-lt"/>
                <a:hlinkClick r:id="rId4"/>
              </a:rPr>
              <a:t>dx.doi.org/10.12944/CWE.12.3.02</a:t>
            </a:r>
            <a:endParaRPr lang="ro-RO" sz="1400" dirty="0" smtClean="0">
              <a:latin typeface="+mn-lt"/>
            </a:endParaRPr>
          </a:p>
          <a:p>
            <a:pPr marL="285750" indent="-285750">
              <a:buFont typeface="Arial" panose="020B0604020202020204" pitchFamily="34" charset="0"/>
              <a:buChar char="•"/>
            </a:pPr>
            <a:r>
              <a:rPr lang="ro-RO" sz="1400" dirty="0" err="1" smtClean="0">
                <a:latin typeface="+mn-lt"/>
              </a:rPr>
              <a:t>Gunay</a:t>
            </a:r>
            <a:r>
              <a:rPr lang="ro-RO" sz="1400" dirty="0" smtClean="0">
                <a:latin typeface="+mn-lt"/>
              </a:rPr>
              <a:t>, M. (2013). </a:t>
            </a:r>
            <a:r>
              <a:rPr lang="en-US" sz="1400" i="1" dirty="0">
                <a:latin typeface="+mn-lt"/>
              </a:rPr>
              <a:t>Eco-Friendly Textile Dyeing and </a:t>
            </a:r>
            <a:r>
              <a:rPr lang="en-US" sz="1400" i="1" dirty="0" smtClean="0">
                <a:latin typeface="+mn-lt"/>
              </a:rPr>
              <a:t>Finishing</a:t>
            </a:r>
            <a:r>
              <a:rPr lang="ro-RO" sz="1400" dirty="0" smtClean="0">
                <a:latin typeface="+mn-lt"/>
              </a:rPr>
              <a:t>. </a:t>
            </a:r>
            <a:r>
              <a:rPr lang="ro-RO" sz="1400" dirty="0" err="1" smtClean="0">
                <a:latin typeface="+mn-lt"/>
              </a:rPr>
              <a:t>Intech</a:t>
            </a:r>
            <a:r>
              <a:rPr lang="ro-RO" sz="1400" dirty="0" smtClean="0">
                <a:latin typeface="+mn-lt"/>
              </a:rPr>
              <a:t>.</a:t>
            </a:r>
          </a:p>
          <a:p>
            <a:pPr marL="285750" indent="-285750">
              <a:buFont typeface="Arial" panose="020B0604020202020204" pitchFamily="34" charset="0"/>
              <a:buChar char="•"/>
            </a:pPr>
            <a:r>
              <a:rPr lang="en-US" sz="1400" dirty="0">
                <a:latin typeface="+mn-lt"/>
              </a:rPr>
              <a:t>Ahmed, N.S.E </a:t>
            </a:r>
            <a:r>
              <a:rPr lang="ro-RO" sz="1400" dirty="0" smtClean="0">
                <a:latin typeface="+mn-lt"/>
              </a:rPr>
              <a:t>&amp;</a:t>
            </a:r>
            <a:r>
              <a:rPr lang="en-US" sz="1400" dirty="0" smtClean="0">
                <a:latin typeface="+mn-lt"/>
              </a:rPr>
              <a:t> </a:t>
            </a:r>
            <a:r>
              <a:rPr lang="en-US" sz="1400" dirty="0">
                <a:latin typeface="+mn-lt"/>
              </a:rPr>
              <a:t>El-</a:t>
            </a:r>
            <a:r>
              <a:rPr lang="en-US" sz="1400" dirty="0" err="1">
                <a:latin typeface="+mn-lt"/>
              </a:rPr>
              <a:t>Shishtawy</a:t>
            </a:r>
            <a:r>
              <a:rPr lang="en-US" sz="1400" dirty="0">
                <a:latin typeface="+mn-lt"/>
              </a:rPr>
              <a:t>, R.M</a:t>
            </a:r>
            <a:r>
              <a:rPr lang="en-US" sz="1400" dirty="0" smtClean="0">
                <a:latin typeface="+mn-lt"/>
              </a:rPr>
              <a:t>. </a:t>
            </a:r>
            <a:r>
              <a:rPr lang="ro-RO" sz="1400" dirty="0" smtClean="0">
                <a:latin typeface="+mn-lt"/>
              </a:rPr>
              <a:t>(</a:t>
            </a:r>
            <a:r>
              <a:rPr lang="en-US" sz="1400" dirty="0" smtClean="0">
                <a:latin typeface="+mn-lt"/>
              </a:rPr>
              <a:t>20</a:t>
            </a:r>
            <a:r>
              <a:rPr lang="ro-RO" sz="1400" dirty="0" smtClean="0">
                <a:latin typeface="+mn-lt"/>
              </a:rPr>
              <a:t>09).</a:t>
            </a:r>
            <a:r>
              <a:rPr lang="en-US" sz="1400" dirty="0" smtClean="0">
                <a:latin typeface="+mn-lt"/>
              </a:rPr>
              <a:t> </a:t>
            </a:r>
            <a:r>
              <a:rPr lang="en-US" sz="1400" dirty="0">
                <a:latin typeface="+mn-lt"/>
              </a:rPr>
              <a:t>The Use of New Technologies in </a:t>
            </a:r>
            <a:r>
              <a:rPr lang="en-US" sz="1400" dirty="0" smtClean="0">
                <a:latin typeface="+mn-lt"/>
              </a:rPr>
              <a:t>Coloration</a:t>
            </a:r>
            <a:r>
              <a:rPr lang="ro-RO" sz="1400" dirty="0" smtClean="0">
                <a:latin typeface="+mn-lt"/>
              </a:rPr>
              <a:t> </a:t>
            </a:r>
            <a:r>
              <a:rPr lang="en-US" sz="1400" dirty="0" smtClean="0">
                <a:latin typeface="+mn-lt"/>
              </a:rPr>
              <a:t>of </a:t>
            </a:r>
            <a:r>
              <a:rPr lang="en-US" sz="1400" dirty="0">
                <a:latin typeface="+mn-lt"/>
              </a:rPr>
              <a:t>Textile </a:t>
            </a:r>
            <a:r>
              <a:rPr lang="en-US" sz="1400" dirty="0" smtClean="0">
                <a:latin typeface="+mn-lt"/>
              </a:rPr>
              <a:t>Fibers</a:t>
            </a:r>
            <a:r>
              <a:rPr lang="ro-RO" sz="1400" dirty="0" smtClean="0">
                <a:latin typeface="+mn-lt"/>
              </a:rPr>
              <a:t>.</a:t>
            </a:r>
            <a:r>
              <a:rPr lang="en-US" sz="1400" dirty="0" smtClean="0">
                <a:latin typeface="+mn-lt"/>
              </a:rPr>
              <a:t> </a:t>
            </a:r>
            <a:r>
              <a:rPr lang="en-US" sz="1400" i="1" dirty="0">
                <a:latin typeface="+mn-lt"/>
              </a:rPr>
              <a:t>Journal of Material Science</a:t>
            </a:r>
            <a:r>
              <a:rPr lang="en-US" sz="1400" dirty="0">
                <a:latin typeface="+mn-lt"/>
              </a:rPr>
              <a:t>, 45(5), </a:t>
            </a:r>
            <a:r>
              <a:rPr lang="en-US" sz="1400" dirty="0" smtClean="0">
                <a:latin typeface="+mn-lt"/>
              </a:rPr>
              <a:t>1143-1153</a:t>
            </a:r>
            <a:r>
              <a:rPr lang="ro-RO" sz="1400" dirty="0">
                <a:latin typeface="+mn-lt"/>
              </a:rPr>
              <a:t>. </a:t>
            </a:r>
            <a:r>
              <a:rPr lang="ro-RO" sz="1400" dirty="0">
                <a:latin typeface="+mn-lt"/>
                <a:hlinkClick r:id="rId5"/>
              </a:rPr>
              <a:t>https://</a:t>
            </a:r>
            <a:r>
              <a:rPr lang="ro-RO" sz="1400" dirty="0" smtClean="0">
                <a:latin typeface="+mn-lt"/>
                <a:hlinkClick r:id="rId5"/>
              </a:rPr>
              <a:t>doi.org/10.1007/s10853-009-4111-6</a:t>
            </a:r>
            <a:endParaRPr lang="ro-RO" sz="1400" dirty="0" smtClean="0">
              <a:latin typeface="+mn-lt"/>
            </a:endParaRPr>
          </a:p>
          <a:p>
            <a:pPr marL="285750" indent="-285750">
              <a:buFont typeface="Arial" panose="020B0604020202020204" pitchFamily="34" charset="0"/>
              <a:buChar char="•"/>
            </a:pPr>
            <a:r>
              <a:rPr lang="en-US" sz="1400" dirty="0" smtClean="0">
                <a:latin typeface="+mn-lt"/>
              </a:rPr>
              <a:t>Blackburn</a:t>
            </a:r>
            <a:r>
              <a:rPr lang="ro-RO" sz="1400" dirty="0" smtClean="0">
                <a:latin typeface="+mn-lt"/>
              </a:rPr>
              <a:t>, R.S. </a:t>
            </a:r>
            <a:r>
              <a:rPr lang="ro-RO" sz="1400" dirty="0">
                <a:latin typeface="+mn-lt"/>
              </a:rPr>
              <a:t>(2009</a:t>
            </a:r>
            <a:r>
              <a:rPr lang="ro-RO" sz="1400" dirty="0" smtClean="0">
                <a:latin typeface="+mn-lt"/>
              </a:rPr>
              <a:t>). </a:t>
            </a:r>
            <a:r>
              <a:rPr lang="ro-RO" sz="1400" i="1" dirty="0" err="1">
                <a:latin typeface="+mn-lt"/>
              </a:rPr>
              <a:t>Sustainable</a:t>
            </a:r>
            <a:r>
              <a:rPr lang="ro-RO" sz="1400" i="1" dirty="0">
                <a:latin typeface="+mn-lt"/>
              </a:rPr>
              <a:t> </a:t>
            </a:r>
            <a:r>
              <a:rPr lang="ro-RO" sz="1400" i="1" dirty="0" err="1" smtClean="0">
                <a:latin typeface="+mn-lt"/>
              </a:rPr>
              <a:t>textiles</a:t>
            </a:r>
            <a:r>
              <a:rPr lang="ro-RO" sz="1400" i="1" dirty="0" smtClean="0">
                <a:latin typeface="+mn-lt"/>
              </a:rPr>
              <a:t> - Life </a:t>
            </a:r>
            <a:r>
              <a:rPr lang="ro-RO" sz="1400" i="1" dirty="0" err="1">
                <a:latin typeface="+mn-lt"/>
              </a:rPr>
              <a:t>cycle</a:t>
            </a:r>
            <a:r>
              <a:rPr lang="ro-RO" sz="1400" i="1" dirty="0">
                <a:latin typeface="+mn-lt"/>
              </a:rPr>
              <a:t> </a:t>
            </a:r>
            <a:r>
              <a:rPr lang="ro-RO" sz="1400" i="1" dirty="0" err="1" smtClean="0">
                <a:latin typeface="+mn-lt"/>
              </a:rPr>
              <a:t>and</a:t>
            </a:r>
            <a:r>
              <a:rPr lang="ro-RO" sz="1400" i="1" dirty="0" smtClean="0">
                <a:latin typeface="+mn-lt"/>
              </a:rPr>
              <a:t> </a:t>
            </a:r>
            <a:r>
              <a:rPr lang="ro-RO" sz="1400" i="1" dirty="0" err="1" smtClean="0">
                <a:latin typeface="+mn-lt"/>
              </a:rPr>
              <a:t>environmental</a:t>
            </a:r>
            <a:r>
              <a:rPr lang="ro-RO" sz="1400" i="1" dirty="0" smtClean="0">
                <a:latin typeface="+mn-lt"/>
              </a:rPr>
              <a:t> impact</a:t>
            </a:r>
            <a:r>
              <a:rPr lang="ro-RO" sz="1400" dirty="0">
                <a:latin typeface="+mn-lt"/>
              </a:rPr>
              <a:t>. </a:t>
            </a:r>
            <a:r>
              <a:rPr lang="ro-RO" sz="1400" dirty="0" err="1">
                <a:latin typeface="+mn-lt"/>
              </a:rPr>
              <a:t>Woodhead</a:t>
            </a:r>
            <a:r>
              <a:rPr lang="ro-RO" sz="1400" dirty="0">
                <a:latin typeface="+mn-lt"/>
              </a:rPr>
              <a:t> </a:t>
            </a:r>
            <a:r>
              <a:rPr lang="ro-RO" sz="1400" dirty="0" err="1" smtClean="0">
                <a:latin typeface="+mn-lt"/>
              </a:rPr>
              <a:t>Publishing</a:t>
            </a:r>
            <a:r>
              <a:rPr lang="ro-RO" sz="1400" dirty="0" smtClean="0">
                <a:latin typeface="+mn-lt"/>
              </a:rPr>
              <a:t>.</a:t>
            </a:r>
          </a:p>
          <a:p>
            <a:pPr marL="285750" indent="-285750">
              <a:buFont typeface="Arial" panose="020B0604020202020204" pitchFamily="34" charset="0"/>
              <a:buChar char="•"/>
            </a:pPr>
            <a:r>
              <a:rPr lang="en-US" sz="1400" dirty="0" smtClean="0">
                <a:latin typeface="+mn-lt"/>
              </a:rPr>
              <a:t>Chakraborty</a:t>
            </a:r>
            <a:r>
              <a:rPr lang="ro-RO" sz="1400" dirty="0" smtClean="0">
                <a:latin typeface="+mn-lt"/>
              </a:rPr>
              <a:t>, </a:t>
            </a:r>
            <a:r>
              <a:rPr lang="en-US" sz="1400" dirty="0" smtClean="0">
                <a:latin typeface="+mn-lt"/>
              </a:rPr>
              <a:t>J</a:t>
            </a:r>
            <a:r>
              <a:rPr lang="ro-RO" sz="1400" dirty="0" smtClean="0">
                <a:latin typeface="+mn-lt"/>
              </a:rPr>
              <a:t>.</a:t>
            </a:r>
            <a:r>
              <a:rPr lang="en-US" sz="1400" dirty="0" smtClean="0">
                <a:latin typeface="+mn-lt"/>
              </a:rPr>
              <a:t> N</a:t>
            </a:r>
            <a:r>
              <a:rPr lang="ro-RO" sz="1400" dirty="0" smtClean="0">
                <a:latin typeface="+mn-lt"/>
              </a:rPr>
              <a:t>. (2014) </a:t>
            </a:r>
            <a:r>
              <a:rPr lang="en-US" sz="1400" dirty="0" smtClean="0">
                <a:latin typeface="+mn-lt"/>
              </a:rPr>
              <a:t>Fundamentals</a:t>
            </a:r>
            <a:r>
              <a:rPr lang="ro-RO" sz="1400" dirty="0" smtClean="0">
                <a:latin typeface="+mn-lt"/>
              </a:rPr>
              <a:t> </a:t>
            </a:r>
            <a:r>
              <a:rPr lang="en-US" sz="1400" dirty="0" smtClean="0">
                <a:latin typeface="+mn-lt"/>
              </a:rPr>
              <a:t>and </a:t>
            </a:r>
            <a:r>
              <a:rPr lang="en-US" sz="1400" dirty="0">
                <a:latin typeface="+mn-lt"/>
              </a:rPr>
              <a:t>Practices </a:t>
            </a:r>
            <a:r>
              <a:rPr lang="en-US" sz="1400" dirty="0" smtClean="0">
                <a:latin typeface="+mn-lt"/>
              </a:rPr>
              <a:t>in</a:t>
            </a:r>
            <a:r>
              <a:rPr lang="ro-RO" sz="1400" dirty="0" smtClean="0">
                <a:latin typeface="+mn-lt"/>
              </a:rPr>
              <a:t> </a:t>
            </a:r>
            <a:r>
              <a:rPr lang="en-US" sz="1400" dirty="0" err="1" smtClean="0">
                <a:latin typeface="+mn-lt"/>
              </a:rPr>
              <a:t>Colouration</a:t>
            </a:r>
            <a:r>
              <a:rPr lang="en-US" sz="1400" dirty="0" smtClean="0">
                <a:latin typeface="+mn-lt"/>
              </a:rPr>
              <a:t> </a:t>
            </a:r>
            <a:r>
              <a:rPr lang="en-US" sz="1400" dirty="0">
                <a:latin typeface="+mn-lt"/>
              </a:rPr>
              <a:t>of </a:t>
            </a:r>
            <a:r>
              <a:rPr lang="en-US" sz="1400" dirty="0" smtClean="0">
                <a:latin typeface="+mn-lt"/>
              </a:rPr>
              <a:t>Textiles</a:t>
            </a:r>
            <a:r>
              <a:rPr lang="ro-RO" sz="1400" dirty="0" smtClean="0">
                <a:latin typeface="+mn-lt"/>
              </a:rPr>
              <a:t> (2</a:t>
            </a:r>
            <a:r>
              <a:rPr lang="ro-RO" sz="1400" baseline="-25000" dirty="0" smtClean="0">
                <a:latin typeface="+mn-lt"/>
              </a:rPr>
              <a:t>nd</a:t>
            </a:r>
            <a:r>
              <a:rPr lang="ro-RO" sz="1400" dirty="0" smtClean="0">
                <a:latin typeface="+mn-lt"/>
              </a:rPr>
              <a:t> </a:t>
            </a:r>
            <a:r>
              <a:rPr lang="ro-RO" sz="1400" dirty="0">
                <a:latin typeface="+mn-lt"/>
              </a:rPr>
              <a:t>ed.) </a:t>
            </a:r>
            <a:r>
              <a:rPr lang="ro-RO" sz="1400" dirty="0" err="1">
                <a:latin typeface="+mn-lt"/>
              </a:rPr>
              <a:t>Woodhead</a:t>
            </a:r>
            <a:r>
              <a:rPr lang="ro-RO" sz="1400" dirty="0">
                <a:latin typeface="+mn-lt"/>
              </a:rPr>
              <a:t> </a:t>
            </a:r>
            <a:r>
              <a:rPr lang="ro-RO" sz="1400" dirty="0" err="1">
                <a:latin typeface="+mn-lt"/>
              </a:rPr>
              <a:t>Publishing</a:t>
            </a:r>
            <a:r>
              <a:rPr lang="ro-RO" sz="1400" dirty="0">
                <a:latin typeface="+mn-lt"/>
              </a:rPr>
              <a:t> </a:t>
            </a:r>
            <a:r>
              <a:rPr lang="ro-RO" sz="1400" dirty="0" smtClean="0">
                <a:latin typeface="+mn-lt"/>
              </a:rPr>
              <a:t>India</a:t>
            </a:r>
          </a:p>
          <a:p>
            <a:pPr marL="285750" indent="-285750">
              <a:buFont typeface="Arial" panose="020B0604020202020204" pitchFamily="34" charset="0"/>
              <a:buChar char="•"/>
            </a:pPr>
            <a:r>
              <a:rPr lang="ro-RO" sz="1400" dirty="0" err="1" smtClean="0">
                <a:latin typeface="+mn-lt"/>
              </a:rPr>
              <a:t>Eur-lex</a:t>
            </a:r>
            <a:r>
              <a:rPr lang="ro-RO" sz="1400" dirty="0" smtClean="0">
                <a:latin typeface="+mn-lt"/>
              </a:rPr>
              <a:t>. </a:t>
            </a:r>
            <a:r>
              <a:rPr lang="ro-RO" sz="1400" dirty="0">
                <a:latin typeface="+mn-lt"/>
              </a:rPr>
              <a:t>(2004) </a:t>
            </a:r>
            <a:r>
              <a:rPr lang="ro-RO" sz="1400" dirty="0" err="1" smtClean="0">
                <a:latin typeface="+mn-lt"/>
              </a:rPr>
              <a:t>Commission</a:t>
            </a:r>
            <a:r>
              <a:rPr lang="ro-RO" sz="1400" dirty="0" smtClean="0">
                <a:latin typeface="+mn-lt"/>
              </a:rPr>
              <a:t> Directive 2004/21/EC. </a:t>
            </a:r>
            <a:r>
              <a:rPr lang="en-US" sz="1400" dirty="0" smtClean="0">
                <a:latin typeface="+mn-lt"/>
              </a:rPr>
              <a:t>https</a:t>
            </a:r>
            <a:r>
              <a:rPr lang="en-US" sz="1400" dirty="0">
                <a:latin typeface="+mn-lt"/>
              </a:rPr>
              <a:t>://eur-lex.europa.eu/legal-content/EN/TXT/PDF/?uri=CELEX:32004L0021&amp;from=EN</a:t>
            </a:r>
          </a:p>
        </p:txBody>
      </p:sp>
      <p:sp>
        <p:nvSpPr>
          <p:cNvPr id="7" name="Titel 1">
            <a:extLst>
              <a:ext uri="{FF2B5EF4-FFF2-40B4-BE49-F238E27FC236}">
                <a16:creationId xmlns="" xmlns:a16="http://schemas.microsoft.com/office/drawing/2014/main" id="{7ECD9486-5CD6-4BD9-80F6-0514EAF42587}"/>
              </a:ext>
            </a:extLst>
          </p:cNvPr>
          <p:cNvSpPr>
            <a:spLocks noGrp="1" noChangeArrowheads="1"/>
          </p:cNvSpPr>
          <p:nvPr/>
        </p:nvSpPr>
        <p:spPr bwMode="auto">
          <a:xfrm>
            <a:off x="395536" y="339502"/>
            <a:ext cx="7886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de-DE" altLang="de-DE" dirty="0"/>
              <a:t>References and Further Reading</a:t>
            </a:r>
          </a:p>
        </p:txBody>
      </p:sp>
    </p:spTree>
    <p:extLst>
      <p:ext uri="{BB962C8B-B14F-4D97-AF65-F5344CB8AC3E}">
        <p14:creationId xmlns:p14="http://schemas.microsoft.com/office/powerpoint/2010/main" val="36327130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52</a:t>
            </a:fld>
            <a:endParaRPr lang="de-DE" altLang="de-DE"/>
          </a:p>
        </p:txBody>
      </p:sp>
      <p:sp>
        <p:nvSpPr>
          <p:cNvPr id="3" name="Rectangle 2"/>
          <p:cNvSpPr/>
          <p:nvPr/>
        </p:nvSpPr>
        <p:spPr>
          <a:xfrm>
            <a:off x="359532" y="987574"/>
            <a:ext cx="8424936" cy="3754874"/>
          </a:xfrm>
          <a:prstGeom prst="rect">
            <a:avLst/>
          </a:prstGeom>
        </p:spPr>
        <p:txBody>
          <a:bodyPr wrap="square">
            <a:spAutoFit/>
          </a:bodyPr>
          <a:lstStyle/>
          <a:p>
            <a:pPr marL="285750" indent="-285750">
              <a:buFont typeface="Arial" panose="020B0604020202020204" pitchFamily="34" charset="0"/>
              <a:buChar char="•"/>
            </a:pPr>
            <a:r>
              <a:rPr lang="en-US" sz="1400" dirty="0" err="1" smtClean="0">
                <a:latin typeface="+mn-lt"/>
              </a:rPr>
              <a:t>Kumari</a:t>
            </a:r>
            <a:r>
              <a:rPr lang="ro-RO" sz="1400" dirty="0" smtClean="0">
                <a:latin typeface="+mn-lt"/>
              </a:rPr>
              <a:t>, P.,</a:t>
            </a:r>
            <a:r>
              <a:rPr lang="en-US" sz="1400" dirty="0" smtClean="0">
                <a:latin typeface="+mn-lt"/>
              </a:rPr>
              <a:t> Singh</a:t>
            </a:r>
            <a:r>
              <a:rPr lang="ro-RO" sz="1400" dirty="0" smtClean="0">
                <a:latin typeface="+mn-lt"/>
              </a:rPr>
              <a:t>, S.J. &amp; </a:t>
            </a:r>
            <a:r>
              <a:rPr lang="en-US" sz="1400" dirty="0" smtClean="0">
                <a:latin typeface="+mn-lt"/>
              </a:rPr>
              <a:t>Rose</a:t>
            </a:r>
            <a:r>
              <a:rPr lang="ro-RO" sz="1400" dirty="0" smtClean="0">
                <a:latin typeface="+mn-lt"/>
              </a:rPr>
              <a:t>, N. (2013) </a:t>
            </a:r>
            <a:r>
              <a:rPr lang="en-US" sz="1400" dirty="0">
                <a:latin typeface="+mn-lt"/>
              </a:rPr>
              <a:t>Eco – Textiles: For Sustainable </a:t>
            </a:r>
            <a:r>
              <a:rPr lang="en-US" sz="1400" dirty="0" smtClean="0">
                <a:latin typeface="+mn-lt"/>
              </a:rPr>
              <a:t>Development</a:t>
            </a:r>
            <a:r>
              <a:rPr lang="ro-RO" sz="1400" dirty="0" smtClean="0">
                <a:latin typeface="+mn-lt"/>
              </a:rPr>
              <a:t>. </a:t>
            </a:r>
            <a:r>
              <a:rPr lang="en-US" sz="1400" i="1" dirty="0">
                <a:latin typeface="+mn-lt"/>
              </a:rPr>
              <a:t>International Journal of Scientific &amp; Engineering </a:t>
            </a:r>
            <a:r>
              <a:rPr lang="en-US" sz="1400" i="1" dirty="0" smtClean="0">
                <a:latin typeface="+mn-lt"/>
              </a:rPr>
              <a:t>Research</a:t>
            </a:r>
            <a:r>
              <a:rPr lang="ro-RO" sz="1400" dirty="0" smtClean="0">
                <a:latin typeface="+mn-lt"/>
              </a:rPr>
              <a:t>.</a:t>
            </a:r>
            <a:r>
              <a:rPr lang="en-US" sz="1400" dirty="0" smtClean="0">
                <a:latin typeface="+mn-lt"/>
              </a:rPr>
              <a:t> 4</a:t>
            </a:r>
            <a:r>
              <a:rPr lang="ro-RO" sz="1400" dirty="0" smtClean="0">
                <a:latin typeface="+mn-lt"/>
              </a:rPr>
              <a:t>(</a:t>
            </a:r>
            <a:r>
              <a:rPr lang="en-US" sz="1400" dirty="0" smtClean="0">
                <a:latin typeface="+mn-lt"/>
              </a:rPr>
              <a:t>4</a:t>
            </a:r>
            <a:r>
              <a:rPr lang="ro-RO" sz="1400" dirty="0" smtClean="0">
                <a:latin typeface="+mn-lt"/>
              </a:rPr>
              <a:t>), 1379-1390</a:t>
            </a:r>
          </a:p>
          <a:p>
            <a:pPr marL="285750" indent="-285750">
              <a:buFont typeface="Arial" panose="020B0604020202020204" pitchFamily="34" charset="0"/>
              <a:buChar char="•"/>
            </a:pPr>
            <a:r>
              <a:rPr lang="en-US" sz="1400" dirty="0" smtClean="0">
                <a:latin typeface="+mn-lt"/>
              </a:rPr>
              <a:t>Yu</a:t>
            </a:r>
            <a:r>
              <a:rPr lang="en-US" sz="1400" dirty="0">
                <a:latin typeface="+mn-lt"/>
              </a:rPr>
              <a:t>, </a:t>
            </a:r>
            <a:r>
              <a:rPr lang="ro-RO" sz="1400" dirty="0" smtClean="0">
                <a:latin typeface="+mn-lt"/>
              </a:rPr>
              <a:t>H., </a:t>
            </a:r>
            <a:r>
              <a:rPr lang="en-US" sz="1400" dirty="0" smtClean="0">
                <a:latin typeface="+mn-lt"/>
              </a:rPr>
              <a:t>Wang</a:t>
            </a:r>
            <a:r>
              <a:rPr lang="en-US" sz="1400" dirty="0">
                <a:latin typeface="+mn-lt"/>
              </a:rPr>
              <a:t>, </a:t>
            </a:r>
            <a:r>
              <a:rPr lang="ro-RO" sz="1400" dirty="0" smtClean="0">
                <a:latin typeface="+mn-lt"/>
              </a:rPr>
              <a:t>Y., </a:t>
            </a:r>
            <a:r>
              <a:rPr lang="en-US" sz="1400" dirty="0" err="1" smtClean="0">
                <a:latin typeface="+mn-lt"/>
              </a:rPr>
              <a:t>Zhong</a:t>
            </a:r>
            <a:r>
              <a:rPr lang="en-US" sz="1400" dirty="0">
                <a:latin typeface="+mn-lt"/>
              </a:rPr>
              <a:t>, </a:t>
            </a:r>
            <a:r>
              <a:rPr lang="ro-RO" sz="1400" dirty="0" smtClean="0">
                <a:latin typeface="+mn-lt"/>
              </a:rPr>
              <a:t>Y., </a:t>
            </a:r>
            <a:r>
              <a:rPr lang="en-US" sz="1400" dirty="0" smtClean="0">
                <a:latin typeface="+mn-lt"/>
              </a:rPr>
              <a:t>Mao</a:t>
            </a:r>
            <a:r>
              <a:rPr lang="ro-RO" sz="1400" dirty="0" smtClean="0">
                <a:latin typeface="+mn-lt"/>
              </a:rPr>
              <a:t>, Z. &amp;</a:t>
            </a:r>
            <a:r>
              <a:rPr lang="en-US" sz="1400" dirty="0" smtClean="0">
                <a:latin typeface="+mn-lt"/>
              </a:rPr>
              <a:t> Tan</a:t>
            </a:r>
            <a:r>
              <a:rPr lang="ro-RO" sz="1400" dirty="0" smtClean="0">
                <a:latin typeface="+mn-lt"/>
              </a:rPr>
              <a:t>, S. (2014) </a:t>
            </a:r>
            <a:r>
              <a:rPr lang="en-US" sz="1400" dirty="0" smtClean="0">
                <a:latin typeface="+mn-lt"/>
              </a:rPr>
              <a:t>Foam </a:t>
            </a:r>
            <a:r>
              <a:rPr lang="en-US" sz="1400" dirty="0">
                <a:latin typeface="+mn-lt"/>
              </a:rPr>
              <a:t>properties and application in </a:t>
            </a:r>
            <a:r>
              <a:rPr lang="en-US" sz="1400" dirty="0" smtClean="0">
                <a:latin typeface="+mn-lt"/>
              </a:rPr>
              <a:t>dyeing</a:t>
            </a:r>
            <a:r>
              <a:rPr lang="ro-RO" sz="1400" dirty="0" smtClean="0">
                <a:latin typeface="+mn-lt"/>
              </a:rPr>
              <a:t> </a:t>
            </a:r>
            <a:r>
              <a:rPr lang="en-US" sz="1400" dirty="0" smtClean="0">
                <a:latin typeface="+mn-lt"/>
              </a:rPr>
              <a:t>cotton </a:t>
            </a:r>
            <a:r>
              <a:rPr lang="en-US" sz="1400" dirty="0">
                <a:latin typeface="+mn-lt"/>
              </a:rPr>
              <a:t>fabrics with reactive </a:t>
            </a:r>
            <a:r>
              <a:rPr lang="en-US" sz="1400" dirty="0" smtClean="0">
                <a:latin typeface="+mn-lt"/>
              </a:rPr>
              <a:t>dyes</a:t>
            </a:r>
            <a:r>
              <a:rPr lang="ro-RO" sz="1400" dirty="0">
                <a:latin typeface="+mn-lt"/>
              </a:rPr>
              <a:t>. </a:t>
            </a:r>
            <a:r>
              <a:rPr lang="en-GB" sz="1400" i="1" dirty="0" smtClean="0">
                <a:latin typeface="+mn-lt"/>
              </a:rPr>
              <a:t>Coloration Technology</a:t>
            </a:r>
            <a:r>
              <a:rPr lang="ro-RO" sz="1400" dirty="0" smtClean="0">
                <a:latin typeface="+mn-lt"/>
              </a:rPr>
              <a:t>, 130(4), 266–272</a:t>
            </a:r>
            <a:r>
              <a:rPr lang="ro-RO" sz="1400" dirty="0" smtClean="0"/>
              <a:t>. </a:t>
            </a:r>
            <a:r>
              <a:rPr lang="ro-RO" sz="1400" dirty="0">
                <a:latin typeface="+mn-lt"/>
              </a:rPr>
              <a:t>https</a:t>
            </a:r>
            <a:r>
              <a:rPr lang="ro-RO" sz="1400" dirty="0" smtClean="0">
                <a:latin typeface="+mn-lt"/>
              </a:rPr>
              <a:t>://doi</a:t>
            </a:r>
            <a:r>
              <a:rPr lang="ro-RO" sz="1400" dirty="0">
                <a:latin typeface="+mn-lt"/>
              </a:rPr>
              <a:t>: </a:t>
            </a:r>
            <a:r>
              <a:rPr lang="ro-RO" sz="1400" dirty="0" smtClean="0">
                <a:latin typeface="+mn-lt"/>
              </a:rPr>
              <a:t>10.1111/cote.12088</a:t>
            </a:r>
          </a:p>
          <a:p>
            <a:pPr marL="285750" indent="-285750">
              <a:buFont typeface="Arial" panose="020B0604020202020204" pitchFamily="34" charset="0"/>
              <a:buChar char="•"/>
            </a:pPr>
            <a:r>
              <a:rPr lang="en-US" sz="1400" dirty="0" err="1">
                <a:latin typeface="+mn-lt"/>
              </a:rPr>
              <a:t>Özcan</a:t>
            </a:r>
            <a:r>
              <a:rPr lang="en-US" sz="1400" dirty="0">
                <a:latin typeface="+mn-lt"/>
              </a:rPr>
              <a:t>, A.S., Clifford, A.A., Bartle, K.D. </a:t>
            </a:r>
            <a:r>
              <a:rPr lang="ro-RO" sz="1400" dirty="0" smtClean="0">
                <a:latin typeface="+mn-lt"/>
              </a:rPr>
              <a:t>&amp;</a:t>
            </a:r>
            <a:r>
              <a:rPr lang="en-US" sz="1400" dirty="0" smtClean="0">
                <a:latin typeface="+mn-lt"/>
              </a:rPr>
              <a:t> </a:t>
            </a:r>
            <a:r>
              <a:rPr lang="en-US" sz="1400" dirty="0">
                <a:latin typeface="+mn-lt"/>
              </a:rPr>
              <a:t>Lewis, D.M</a:t>
            </a:r>
            <a:r>
              <a:rPr lang="en-US" sz="1400" dirty="0" smtClean="0">
                <a:latin typeface="+mn-lt"/>
              </a:rPr>
              <a:t>. </a:t>
            </a:r>
            <a:r>
              <a:rPr lang="ro-RO" sz="1400" dirty="0" smtClean="0">
                <a:latin typeface="+mn-lt"/>
              </a:rPr>
              <a:t>(</a:t>
            </a:r>
            <a:r>
              <a:rPr lang="en-US" sz="1400" dirty="0" smtClean="0">
                <a:latin typeface="+mn-lt"/>
              </a:rPr>
              <a:t>1998</a:t>
            </a:r>
            <a:r>
              <a:rPr lang="ro-RO" sz="1400" dirty="0" smtClean="0">
                <a:latin typeface="+mn-lt"/>
              </a:rPr>
              <a:t>)</a:t>
            </a:r>
            <a:r>
              <a:rPr lang="en-US" sz="1400" dirty="0" smtClean="0">
                <a:latin typeface="+mn-lt"/>
              </a:rPr>
              <a:t> </a:t>
            </a:r>
            <a:r>
              <a:rPr lang="en-US" sz="1400" dirty="0">
                <a:latin typeface="+mn-lt"/>
              </a:rPr>
              <a:t>Dyeing of Cotton </a:t>
            </a:r>
            <a:r>
              <a:rPr lang="en-US" sz="1400" dirty="0" err="1" smtClean="0">
                <a:latin typeface="+mn-lt"/>
              </a:rPr>
              <a:t>Fibres</a:t>
            </a:r>
            <a:r>
              <a:rPr lang="ro-RO" sz="1400" dirty="0" smtClean="0">
                <a:latin typeface="+mn-lt"/>
              </a:rPr>
              <a:t> </a:t>
            </a:r>
            <a:r>
              <a:rPr lang="en-US" sz="1400" dirty="0" smtClean="0">
                <a:latin typeface="+mn-lt"/>
              </a:rPr>
              <a:t>with </a:t>
            </a:r>
            <a:r>
              <a:rPr lang="en-US" sz="1400" dirty="0">
                <a:latin typeface="+mn-lt"/>
              </a:rPr>
              <a:t>Disperse Dyes in Supercritical Carbon </a:t>
            </a:r>
            <a:r>
              <a:rPr lang="en-US" sz="1400" dirty="0" smtClean="0">
                <a:latin typeface="+mn-lt"/>
              </a:rPr>
              <a:t>Dioxide</a:t>
            </a:r>
            <a:r>
              <a:rPr lang="ro-RO" sz="1400" dirty="0" smtClean="0">
                <a:latin typeface="+mn-lt"/>
              </a:rPr>
              <a:t>.</a:t>
            </a:r>
            <a:r>
              <a:rPr lang="en-US" sz="1400" dirty="0" smtClean="0">
                <a:latin typeface="+mn-lt"/>
              </a:rPr>
              <a:t> </a:t>
            </a:r>
            <a:r>
              <a:rPr lang="en-US" sz="1400" i="1" dirty="0">
                <a:latin typeface="+mn-lt"/>
              </a:rPr>
              <a:t>Dyes and </a:t>
            </a:r>
            <a:r>
              <a:rPr lang="en-US" sz="1400" i="1" dirty="0" smtClean="0">
                <a:latin typeface="+mn-lt"/>
              </a:rPr>
              <a:t>Pigments</a:t>
            </a:r>
            <a:r>
              <a:rPr lang="ro-RO" sz="1400" dirty="0" smtClean="0">
                <a:latin typeface="+mn-lt"/>
              </a:rPr>
              <a:t>.</a:t>
            </a:r>
            <a:r>
              <a:rPr lang="en-US" sz="1400" dirty="0" smtClean="0">
                <a:latin typeface="+mn-lt"/>
              </a:rPr>
              <a:t> </a:t>
            </a:r>
            <a:r>
              <a:rPr lang="en-US" sz="1400" dirty="0">
                <a:latin typeface="+mn-lt"/>
              </a:rPr>
              <a:t>36 (2</a:t>
            </a:r>
            <a:r>
              <a:rPr lang="en-US" sz="1400" dirty="0" smtClean="0">
                <a:latin typeface="+mn-lt"/>
              </a:rPr>
              <a:t>),</a:t>
            </a:r>
            <a:r>
              <a:rPr lang="ro-RO" sz="1400" dirty="0" smtClean="0">
                <a:latin typeface="+mn-lt"/>
              </a:rPr>
              <a:t> </a:t>
            </a:r>
            <a:r>
              <a:rPr lang="en-US" sz="1400" dirty="0" smtClean="0">
                <a:latin typeface="+mn-lt"/>
              </a:rPr>
              <a:t>103-110</a:t>
            </a:r>
            <a:r>
              <a:rPr lang="ro-RO" sz="1400" dirty="0">
                <a:latin typeface="+mn-lt"/>
              </a:rPr>
              <a:t>. </a:t>
            </a:r>
            <a:r>
              <a:rPr lang="ro-RO" sz="1400" dirty="0">
                <a:latin typeface="+mn-lt"/>
                <a:hlinkClick r:id="rId3"/>
              </a:rPr>
              <a:t>https://</a:t>
            </a:r>
            <a:r>
              <a:rPr lang="ro-RO" sz="1400" dirty="0" smtClean="0">
                <a:latin typeface="+mn-lt"/>
                <a:hlinkClick r:id="rId3"/>
              </a:rPr>
              <a:t>doi.org/10.1016/S0143-7208(97)00005-3</a:t>
            </a:r>
            <a:endParaRPr lang="ro-RO" sz="1400" dirty="0" smtClean="0">
              <a:latin typeface="+mn-lt"/>
            </a:endParaRPr>
          </a:p>
          <a:p>
            <a:pPr marL="285750" indent="-285750">
              <a:buFont typeface="Arial" panose="020B0604020202020204" pitchFamily="34" charset="0"/>
              <a:buChar char="•"/>
            </a:pPr>
            <a:r>
              <a:rPr lang="en-US" sz="1400" dirty="0" smtClean="0">
                <a:latin typeface="+mn-lt"/>
              </a:rPr>
              <a:t>Jung</a:t>
            </a:r>
            <a:r>
              <a:rPr lang="ro-RO" sz="1400" dirty="0" smtClean="0">
                <a:latin typeface="+mn-lt"/>
              </a:rPr>
              <a:t>, C., </a:t>
            </a:r>
            <a:r>
              <a:rPr lang="en-US" sz="1400" dirty="0" err="1" smtClean="0">
                <a:latin typeface="+mn-lt"/>
              </a:rPr>
              <a:t>Budesa</a:t>
            </a:r>
            <a:r>
              <a:rPr lang="ro-RO" sz="1400" dirty="0" smtClean="0">
                <a:latin typeface="+mn-lt"/>
              </a:rPr>
              <a:t>, B., </a:t>
            </a:r>
            <a:r>
              <a:rPr lang="en-US" sz="1400" dirty="0" err="1" smtClean="0">
                <a:latin typeface="+mn-lt"/>
              </a:rPr>
              <a:t>Fässler</a:t>
            </a:r>
            <a:r>
              <a:rPr lang="ro-RO" sz="1400" dirty="0" smtClean="0">
                <a:latin typeface="+mn-lt"/>
              </a:rPr>
              <a:t>, F., </a:t>
            </a:r>
            <a:r>
              <a:rPr lang="en-US" sz="1400" dirty="0" err="1" smtClean="0">
                <a:latin typeface="+mn-lt"/>
              </a:rPr>
              <a:t>Uehlinger</a:t>
            </a:r>
            <a:r>
              <a:rPr lang="ro-RO" sz="1400" dirty="0" smtClean="0">
                <a:latin typeface="+mn-lt"/>
              </a:rPr>
              <a:t>, R., </a:t>
            </a:r>
            <a:r>
              <a:rPr lang="en-US" sz="1400" dirty="0" smtClean="0">
                <a:latin typeface="+mn-lt"/>
              </a:rPr>
              <a:t>Müller</a:t>
            </a:r>
            <a:r>
              <a:rPr lang="ro-RO" sz="1400" dirty="0" smtClean="0">
                <a:latin typeface="+mn-lt"/>
              </a:rPr>
              <a:t>, T. &amp; </a:t>
            </a:r>
            <a:r>
              <a:rPr lang="en-US" sz="1400" dirty="0">
                <a:latin typeface="+mn-lt"/>
              </a:rPr>
              <a:t>de </a:t>
            </a:r>
            <a:r>
              <a:rPr lang="en-US" sz="1400" dirty="0" smtClean="0">
                <a:latin typeface="+mn-lt"/>
              </a:rPr>
              <a:t>Wild</a:t>
            </a:r>
            <a:r>
              <a:rPr lang="ro-RO" sz="1400" dirty="0" smtClean="0">
                <a:latin typeface="+mn-lt"/>
              </a:rPr>
              <a:t>, M. (2011) </a:t>
            </a:r>
            <a:r>
              <a:rPr lang="en-US" sz="1400" dirty="0" smtClean="0">
                <a:latin typeface="+mn-lt"/>
              </a:rPr>
              <a:t>Effect </a:t>
            </a:r>
            <a:r>
              <a:rPr lang="en-US" sz="1400" dirty="0">
                <a:latin typeface="+mn-lt"/>
              </a:rPr>
              <a:t>of cavitation in ultrasound-assisted cleaning of medical </a:t>
            </a:r>
            <a:r>
              <a:rPr lang="en-US" sz="1400" dirty="0" smtClean="0">
                <a:latin typeface="+mn-lt"/>
              </a:rPr>
              <a:t>devices</a:t>
            </a:r>
            <a:r>
              <a:rPr lang="ro-RO" sz="1400" dirty="0" smtClean="0">
                <a:latin typeface="+mn-lt"/>
              </a:rPr>
              <a:t>. </a:t>
            </a:r>
            <a:r>
              <a:rPr lang="en-US" sz="1400" i="1" dirty="0">
                <a:latin typeface="+mn-lt"/>
              </a:rPr>
              <a:t>European Cells and </a:t>
            </a:r>
            <a:r>
              <a:rPr lang="en-US" sz="1400" i="1" dirty="0" smtClean="0">
                <a:latin typeface="+mn-lt"/>
              </a:rPr>
              <a:t>Materials</a:t>
            </a:r>
            <a:r>
              <a:rPr lang="ro-RO" sz="1400" dirty="0" smtClean="0">
                <a:latin typeface="+mn-lt"/>
              </a:rPr>
              <a:t>.</a:t>
            </a:r>
            <a:r>
              <a:rPr lang="en-US" sz="1400" dirty="0" smtClean="0">
                <a:latin typeface="+mn-lt"/>
              </a:rPr>
              <a:t> 22</a:t>
            </a:r>
            <a:r>
              <a:rPr lang="ro-RO" sz="1400" dirty="0" smtClean="0">
                <a:latin typeface="+mn-lt"/>
              </a:rPr>
              <a:t>(</a:t>
            </a:r>
            <a:r>
              <a:rPr lang="en-US" sz="1400" dirty="0" smtClean="0">
                <a:latin typeface="+mn-lt"/>
              </a:rPr>
              <a:t>1</a:t>
            </a:r>
            <a:r>
              <a:rPr lang="ro-RO" sz="1400" dirty="0" smtClean="0">
                <a:latin typeface="+mn-lt"/>
              </a:rPr>
              <a:t>), </a:t>
            </a:r>
            <a:r>
              <a:rPr lang="en-US" sz="1400" dirty="0" smtClean="0">
                <a:latin typeface="+mn-lt"/>
              </a:rPr>
              <a:t>30</a:t>
            </a:r>
            <a:r>
              <a:rPr lang="ro-RO" sz="1400" dirty="0">
                <a:latin typeface="+mn-lt"/>
              </a:rPr>
              <a:t>. </a:t>
            </a:r>
            <a:r>
              <a:rPr lang="ro-RO" sz="1400" dirty="0">
                <a:latin typeface="+mn-lt"/>
                <a:hlinkClick r:id="rId4"/>
              </a:rPr>
              <a:t>https://</a:t>
            </a:r>
            <a:r>
              <a:rPr lang="ro-RO" sz="1400" dirty="0" smtClean="0">
                <a:latin typeface="+mn-lt"/>
                <a:hlinkClick r:id="rId4"/>
              </a:rPr>
              <a:t>doi.org/10.22203/eCM</a:t>
            </a:r>
            <a:endParaRPr lang="ro-RO" sz="1400" dirty="0" smtClean="0">
              <a:latin typeface="+mn-lt"/>
            </a:endParaRPr>
          </a:p>
          <a:p>
            <a:pPr marL="285750" indent="-285750">
              <a:buFont typeface="Arial" panose="020B0604020202020204" pitchFamily="34" charset="0"/>
              <a:buChar char="•"/>
            </a:pPr>
            <a:r>
              <a:rPr lang="en-US" sz="1400" dirty="0" err="1" smtClean="0">
                <a:latin typeface="+mn-lt"/>
              </a:rPr>
              <a:t>Vankar</a:t>
            </a:r>
            <a:r>
              <a:rPr lang="ro-RO" sz="1400" dirty="0" smtClean="0">
                <a:latin typeface="+mn-lt"/>
              </a:rPr>
              <a:t>,</a:t>
            </a:r>
            <a:r>
              <a:rPr lang="en-US" sz="1400" dirty="0" smtClean="0">
                <a:latin typeface="+mn-lt"/>
              </a:rPr>
              <a:t> P</a:t>
            </a:r>
            <a:r>
              <a:rPr lang="ro-RO" sz="1400" dirty="0" smtClean="0">
                <a:latin typeface="+mn-lt"/>
              </a:rPr>
              <a:t>.</a:t>
            </a:r>
            <a:r>
              <a:rPr lang="en-US" sz="1400" dirty="0" smtClean="0">
                <a:latin typeface="+mn-lt"/>
              </a:rPr>
              <a:t>S</a:t>
            </a:r>
            <a:r>
              <a:rPr lang="ro-RO" sz="1400" dirty="0" smtClean="0">
                <a:latin typeface="+mn-lt"/>
              </a:rPr>
              <a:t>.&amp;</a:t>
            </a:r>
            <a:r>
              <a:rPr lang="en-US" sz="1400" dirty="0" smtClean="0">
                <a:latin typeface="+mn-lt"/>
              </a:rPr>
              <a:t> </a:t>
            </a:r>
            <a:r>
              <a:rPr lang="en-US" sz="1400" dirty="0" err="1" smtClean="0">
                <a:latin typeface="+mn-lt"/>
              </a:rPr>
              <a:t>Shanker</a:t>
            </a:r>
            <a:r>
              <a:rPr lang="ro-RO" sz="1400" dirty="0" smtClean="0">
                <a:latin typeface="+mn-lt"/>
              </a:rPr>
              <a:t>,</a:t>
            </a:r>
            <a:r>
              <a:rPr lang="en-US" sz="1400" dirty="0" smtClean="0">
                <a:latin typeface="+mn-lt"/>
              </a:rPr>
              <a:t> </a:t>
            </a:r>
            <a:r>
              <a:rPr lang="en-US" sz="1400" dirty="0">
                <a:latin typeface="+mn-lt"/>
              </a:rPr>
              <a:t>R. </a:t>
            </a:r>
            <a:r>
              <a:rPr lang="ro-RO" sz="1400" dirty="0" smtClean="0">
                <a:latin typeface="+mn-lt"/>
              </a:rPr>
              <a:t>(2008) </a:t>
            </a:r>
            <a:r>
              <a:rPr lang="en-US" sz="1400" dirty="0" smtClean="0">
                <a:latin typeface="+mn-lt"/>
              </a:rPr>
              <a:t>Ecofriendly </a:t>
            </a:r>
            <a:r>
              <a:rPr lang="en-US" sz="1400" dirty="0">
                <a:latin typeface="+mn-lt"/>
              </a:rPr>
              <a:t>ultrasonic natural dyeing of cotton fabric with </a:t>
            </a:r>
            <a:r>
              <a:rPr lang="en-US" sz="1400" dirty="0" smtClean="0">
                <a:latin typeface="+mn-lt"/>
              </a:rPr>
              <a:t>enzyme</a:t>
            </a:r>
            <a:r>
              <a:rPr lang="ro-RO" sz="1400" dirty="0" smtClean="0">
                <a:latin typeface="+mn-lt"/>
              </a:rPr>
              <a:t> </a:t>
            </a:r>
            <a:r>
              <a:rPr lang="en-US" sz="1400" dirty="0" smtClean="0">
                <a:latin typeface="+mn-lt"/>
              </a:rPr>
              <a:t>pretreatments</a:t>
            </a:r>
            <a:r>
              <a:rPr lang="en-US" sz="1400" dirty="0">
                <a:latin typeface="+mn-lt"/>
              </a:rPr>
              <a:t>. </a:t>
            </a:r>
            <a:r>
              <a:rPr lang="en-US" sz="1400" i="1" dirty="0" smtClean="0">
                <a:latin typeface="+mn-lt"/>
              </a:rPr>
              <a:t>Desalination</a:t>
            </a:r>
            <a:r>
              <a:rPr lang="ro-RO" sz="1400" dirty="0" smtClean="0">
                <a:latin typeface="+mn-lt"/>
              </a:rPr>
              <a:t>.</a:t>
            </a:r>
            <a:r>
              <a:rPr lang="en-US" sz="1400" dirty="0" smtClean="0">
                <a:latin typeface="+mn-lt"/>
              </a:rPr>
              <a:t> 230</a:t>
            </a:r>
            <a:r>
              <a:rPr lang="ro-RO" sz="1400" dirty="0" smtClean="0">
                <a:latin typeface="+mn-lt"/>
              </a:rPr>
              <a:t>(1-3),</a:t>
            </a:r>
            <a:r>
              <a:rPr lang="en-US" sz="1400" dirty="0" smtClean="0">
                <a:latin typeface="+mn-lt"/>
              </a:rPr>
              <a:t> </a:t>
            </a:r>
            <a:r>
              <a:rPr lang="en-US" sz="1400" dirty="0">
                <a:latin typeface="+mn-lt"/>
              </a:rPr>
              <a:t>62-69</a:t>
            </a:r>
            <a:r>
              <a:rPr lang="en-US" sz="1400" dirty="0" smtClean="0">
                <a:latin typeface="+mn-lt"/>
              </a:rPr>
              <a:t>.</a:t>
            </a:r>
            <a:r>
              <a:rPr lang="ro-RO" sz="1400" dirty="0">
                <a:latin typeface="+mn-lt"/>
              </a:rPr>
              <a:t> https://</a:t>
            </a:r>
            <a:r>
              <a:rPr lang="ro-RO" sz="1400" dirty="0" smtClean="0">
                <a:latin typeface="+mn-lt"/>
              </a:rPr>
              <a:t>doi.org/10.1016/j.desal.2007.11.016</a:t>
            </a:r>
          </a:p>
          <a:p>
            <a:pPr marL="285750" indent="-285750">
              <a:buFont typeface="Arial" panose="020B0604020202020204" pitchFamily="34" charset="0"/>
              <a:buChar char="•"/>
            </a:pPr>
            <a:r>
              <a:rPr lang="en-US" sz="1400" dirty="0" err="1" smtClean="0">
                <a:latin typeface="+mn-lt"/>
              </a:rPr>
              <a:t>Mahapatra</a:t>
            </a:r>
            <a:r>
              <a:rPr lang="ro-RO" sz="1400" dirty="0" smtClean="0">
                <a:latin typeface="+mn-lt"/>
              </a:rPr>
              <a:t>, N.N. </a:t>
            </a:r>
            <a:r>
              <a:rPr lang="ro-RO" sz="1400" dirty="0">
                <a:latin typeface="+mn-lt"/>
              </a:rPr>
              <a:t>(2015) </a:t>
            </a:r>
            <a:r>
              <a:rPr lang="ro-RO" sz="1400" i="1" dirty="0" err="1">
                <a:latin typeface="+mn-lt"/>
              </a:rPr>
              <a:t>Textiles</a:t>
            </a:r>
            <a:r>
              <a:rPr lang="ro-RO" sz="1400" i="1" dirty="0">
                <a:latin typeface="+mn-lt"/>
              </a:rPr>
              <a:t> </a:t>
            </a:r>
            <a:r>
              <a:rPr lang="ro-RO" sz="1400" i="1" dirty="0" err="1">
                <a:latin typeface="+mn-lt"/>
              </a:rPr>
              <a:t>and</a:t>
            </a:r>
            <a:r>
              <a:rPr lang="ro-RO" sz="1400" i="1" dirty="0">
                <a:latin typeface="+mn-lt"/>
              </a:rPr>
              <a:t> </a:t>
            </a:r>
            <a:r>
              <a:rPr lang="ro-RO" sz="1400" i="1" dirty="0" err="1" smtClean="0">
                <a:latin typeface="+mn-lt"/>
              </a:rPr>
              <a:t>environment</a:t>
            </a:r>
            <a:r>
              <a:rPr lang="ro-RO" sz="1400" dirty="0" smtClean="0">
                <a:latin typeface="+mn-lt"/>
              </a:rPr>
              <a:t>. </a:t>
            </a:r>
            <a:r>
              <a:rPr lang="en-US" sz="1400" dirty="0" err="1">
                <a:latin typeface="+mn-lt"/>
              </a:rPr>
              <a:t>Woodhead</a:t>
            </a:r>
            <a:r>
              <a:rPr lang="en-US" sz="1400" dirty="0">
                <a:latin typeface="+mn-lt"/>
              </a:rPr>
              <a:t> Publishing India Pvt. Ltd</a:t>
            </a:r>
            <a:r>
              <a:rPr lang="en-US" sz="1400" dirty="0" smtClean="0">
                <a:latin typeface="+mn-lt"/>
              </a:rPr>
              <a:t>.</a:t>
            </a:r>
            <a:endParaRPr lang="ro-RO" sz="1400" dirty="0" smtClean="0">
              <a:latin typeface="+mn-lt"/>
            </a:endParaRPr>
          </a:p>
          <a:p>
            <a:pPr marL="285750" indent="-285750">
              <a:buFont typeface="Arial" panose="020B0604020202020204" pitchFamily="34" charset="0"/>
              <a:buChar char="•"/>
            </a:pPr>
            <a:r>
              <a:rPr lang="en-US" sz="1400" dirty="0" smtClean="0">
                <a:latin typeface="+mn-lt"/>
              </a:rPr>
              <a:t>Mahmud</a:t>
            </a:r>
            <a:r>
              <a:rPr lang="ro-RO" sz="1400" dirty="0" smtClean="0">
                <a:latin typeface="+mn-lt"/>
              </a:rPr>
              <a:t>, Y. &amp; </a:t>
            </a:r>
            <a:r>
              <a:rPr lang="en-US" sz="1400" dirty="0" smtClean="0">
                <a:latin typeface="+mn-lt"/>
              </a:rPr>
              <a:t>Kaiser</a:t>
            </a:r>
            <a:r>
              <a:rPr lang="ro-RO" sz="1400" dirty="0" smtClean="0">
                <a:latin typeface="+mn-lt"/>
              </a:rPr>
              <a:t>, S. (2020) </a:t>
            </a:r>
            <a:r>
              <a:rPr lang="en-US" sz="1400" dirty="0">
                <a:latin typeface="+mn-lt"/>
              </a:rPr>
              <a:t>Recent Progress in Waterless Textile </a:t>
            </a:r>
            <a:r>
              <a:rPr lang="en-US" sz="1400" dirty="0" smtClean="0">
                <a:latin typeface="+mn-lt"/>
              </a:rPr>
              <a:t>Dyeing</a:t>
            </a:r>
            <a:r>
              <a:rPr lang="ro-RO" sz="1400" dirty="0" smtClean="0">
                <a:latin typeface="+mn-lt"/>
              </a:rPr>
              <a:t>. </a:t>
            </a:r>
            <a:r>
              <a:rPr lang="en-US" sz="1400" i="1" dirty="0">
                <a:latin typeface="+mn-lt"/>
              </a:rPr>
              <a:t>Journal </a:t>
            </a:r>
            <a:r>
              <a:rPr lang="en-US" sz="1400" i="1" dirty="0" smtClean="0">
                <a:latin typeface="+mn-lt"/>
              </a:rPr>
              <a:t>of</a:t>
            </a:r>
            <a:r>
              <a:rPr lang="ro-RO" sz="1400" i="1" dirty="0" smtClean="0">
                <a:latin typeface="+mn-lt"/>
              </a:rPr>
              <a:t> </a:t>
            </a:r>
            <a:r>
              <a:rPr lang="en-US" sz="1400" i="1" dirty="0" smtClean="0">
                <a:latin typeface="+mn-lt"/>
              </a:rPr>
              <a:t>Textile </a:t>
            </a:r>
            <a:r>
              <a:rPr lang="en-US" sz="1400" i="1" dirty="0">
                <a:latin typeface="+mn-lt"/>
              </a:rPr>
              <a:t>Science &amp; </a:t>
            </a:r>
            <a:r>
              <a:rPr lang="en-US" sz="1400" i="1" dirty="0" smtClean="0">
                <a:latin typeface="+mn-lt"/>
              </a:rPr>
              <a:t>Engineering</a:t>
            </a:r>
            <a:r>
              <a:rPr lang="ro-RO" sz="1400" dirty="0" smtClean="0">
                <a:latin typeface="+mn-lt"/>
              </a:rPr>
              <a:t>. </a:t>
            </a:r>
            <a:r>
              <a:rPr lang="ro-RO" sz="1400" dirty="0">
                <a:latin typeface="+mn-lt"/>
              </a:rPr>
              <a:t>10(6). </a:t>
            </a:r>
            <a:r>
              <a:rPr lang="ro-RO" sz="1400" dirty="0">
                <a:latin typeface="+mn-lt"/>
                <a:hlinkClick r:id="rId5"/>
              </a:rPr>
              <a:t>https://</a:t>
            </a:r>
            <a:r>
              <a:rPr lang="ro-RO" sz="1400" dirty="0" smtClean="0">
                <a:latin typeface="+mn-lt"/>
                <a:hlinkClick r:id="rId5"/>
              </a:rPr>
              <a:t>doi.org/10.37421/jtese.2020.10.421</a:t>
            </a:r>
            <a:endParaRPr lang="ro-RO" sz="1400" dirty="0" smtClean="0">
              <a:latin typeface="+mn-lt"/>
            </a:endParaRPr>
          </a:p>
          <a:p>
            <a:pPr marL="285750" indent="-285750">
              <a:buFont typeface="Arial" panose="020B0604020202020204" pitchFamily="34" charset="0"/>
              <a:buChar char="•"/>
            </a:pPr>
            <a:r>
              <a:rPr lang="en-US" sz="1400" dirty="0" err="1" smtClean="0">
                <a:latin typeface="+mn-lt"/>
              </a:rPr>
              <a:t>Matthes</a:t>
            </a:r>
            <a:r>
              <a:rPr lang="ro-RO" sz="1400" dirty="0" smtClean="0">
                <a:latin typeface="+mn-lt"/>
              </a:rPr>
              <a:t>, A., </a:t>
            </a:r>
            <a:r>
              <a:rPr lang="en-US" sz="1400" dirty="0" smtClean="0">
                <a:latin typeface="+mn-lt"/>
              </a:rPr>
              <a:t>Beyer</a:t>
            </a:r>
            <a:r>
              <a:rPr lang="ro-RO" sz="1400" dirty="0" smtClean="0">
                <a:latin typeface="+mn-lt"/>
              </a:rPr>
              <a:t>, K., </a:t>
            </a:r>
            <a:r>
              <a:rPr lang="en-US" sz="1400" dirty="0" err="1" smtClean="0">
                <a:latin typeface="+mn-lt"/>
              </a:rPr>
              <a:t>Cebulla</a:t>
            </a:r>
            <a:r>
              <a:rPr lang="ro-RO" sz="1400" dirty="0" smtClean="0">
                <a:latin typeface="+mn-lt"/>
              </a:rPr>
              <a:t>, H., </a:t>
            </a:r>
            <a:r>
              <a:rPr lang="en-US" sz="1400" dirty="0" smtClean="0">
                <a:latin typeface="+mn-lt"/>
              </a:rPr>
              <a:t>Arnold</a:t>
            </a:r>
            <a:r>
              <a:rPr lang="ro-RO" sz="1400" dirty="0" smtClean="0">
                <a:latin typeface="+mn-lt"/>
              </a:rPr>
              <a:t>, M.G. &amp; </a:t>
            </a:r>
            <a:r>
              <a:rPr lang="en-US" sz="1400" dirty="0" smtClean="0">
                <a:latin typeface="+mn-lt"/>
              </a:rPr>
              <a:t>Schumann</a:t>
            </a:r>
            <a:r>
              <a:rPr lang="ro-RO" sz="1400" dirty="0" smtClean="0">
                <a:latin typeface="+mn-lt"/>
              </a:rPr>
              <a:t>, A. (2021) </a:t>
            </a:r>
            <a:r>
              <a:rPr lang="en-US" sz="1400" i="1" dirty="0">
                <a:latin typeface="+mn-lt"/>
              </a:rPr>
              <a:t>Sustainable </a:t>
            </a:r>
            <a:r>
              <a:rPr lang="en-US" sz="1400" i="1" dirty="0" smtClean="0">
                <a:latin typeface="+mn-lt"/>
              </a:rPr>
              <a:t>Textile</a:t>
            </a:r>
            <a:r>
              <a:rPr lang="ro-RO" sz="1400" i="1" dirty="0" smtClean="0">
                <a:latin typeface="+mn-lt"/>
              </a:rPr>
              <a:t> </a:t>
            </a:r>
            <a:r>
              <a:rPr lang="en-US" sz="1400" i="1" dirty="0" smtClean="0">
                <a:latin typeface="+mn-lt"/>
              </a:rPr>
              <a:t>and </a:t>
            </a:r>
            <a:r>
              <a:rPr lang="en-US" sz="1400" i="1" dirty="0">
                <a:latin typeface="+mn-lt"/>
              </a:rPr>
              <a:t>Fashion Value </a:t>
            </a:r>
            <a:r>
              <a:rPr lang="en-US" sz="1400" i="1" dirty="0" smtClean="0">
                <a:latin typeface="+mn-lt"/>
              </a:rPr>
              <a:t>Chains</a:t>
            </a:r>
            <a:r>
              <a:rPr lang="ro-RO" sz="1400" i="1" dirty="0" smtClean="0">
                <a:latin typeface="+mn-lt"/>
              </a:rPr>
              <a:t> - </a:t>
            </a:r>
            <a:r>
              <a:rPr lang="en-US" sz="1400" i="1" dirty="0" smtClean="0">
                <a:latin typeface="+mn-lt"/>
              </a:rPr>
              <a:t>Drivers</a:t>
            </a:r>
            <a:r>
              <a:rPr lang="en-US" sz="1400" i="1" dirty="0">
                <a:latin typeface="+mn-lt"/>
              </a:rPr>
              <a:t>, Concepts, Theories and </a:t>
            </a:r>
            <a:r>
              <a:rPr lang="en-US" sz="1400" i="1" dirty="0" smtClean="0">
                <a:latin typeface="+mn-lt"/>
              </a:rPr>
              <a:t>Solutions</a:t>
            </a:r>
            <a:r>
              <a:rPr lang="ro-RO" sz="1400" dirty="0">
                <a:latin typeface="+mn-lt"/>
              </a:rPr>
              <a:t>. Springer </a:t>
            </a:r>
            <a:r>
              <a:rPr lang="ro-RO" sz="1400" dirty="0" err="1">
                <a:latin typeface="+mn-lt"/>
              </a:rPr>
              <a:t>Nature</a:t>
            </a:r>
            <a:r>
              <a:rPr lang="ro-RO" sz="1400" dirty="0">
                <a:latin typeface="+mn-lt"/>
              </a:rPr>
              <a:t> </a:t>
            </a:r>
            <a:r>
              <a:rPr lang="ro-RO" sz="1400" dirty="0" smtClean="0">
                <a:latin typeface="+mn-lt"/>
              </a:rPr>
              <a:t>Switzerland</a:t>
            </a:r>
          </a:p>
          <a:p>
            <a:pPr marL="285750" indent="-285750">
              <a:buFont typeface="Arial" panose="020B0604020202020204" pitchFamily="34" charset="0"/>
              <a:buChar char="•"/>
            </a:pPr>
            <a:r>
              <a:rPr lang="ro-RO" sz="1400" dirty="0" smtClean="0">
                <a:latin typeface="+mn-lt"/>
              </a:rPr>
              <a:t>Muthu, S.S. </a:t>
            </a:r>
            <a:r>
              <a:rPr lang="ro-RO" sz="1400" dirty="0">
                <a:latin typeface="+mn-lt"/>
              </a:rPr>
              <a:t>&amp; </a:t>
            </a:r>
            <a:r>
              <a:rPr lang="ro-RO" sz="1400" dirty="0" err="1" smtClean="0">
                <a:latin typeface="+mn-lt"/>
              </a:rPr>
              <a:t>Gardetti</a:t>
            </a:r>
            <a:r>
              <a:rPr lang="ro-RO" sz="1400" dirty="0" smtClean="0">
                <a:latin typeface="+mn-lt"/>
              </a:rPr>
              <a:t>, M. A. </a:t>
            </a:r>
            <a:r>
              <a:rPr lang="ro-RO" sz="1400" dirty="0">
                <a:latin typeface="+mn-lt"/>
              </a:rPr>
              <a:t>(2016) </a:t>
            </a:r>
            <a:r>
              <a:rPr lang="ro-RO" sz="1400" i="1" dirty="0">
                <a:latin typeface="+mn-lt"/>
              </a:rPr>
              <a:t>Green </a:t>
            </a:r>
            <a:r>
              <a:rPr lang="ro-RO" sz="1400" i="1" dirty="0" err="1" smtClean="0">
                <a:latin typeface="+mn-lt"/>
              </a:rPr>
              <a:t>Fashion</a:t>
            </a:r>
            <a:r>
              <a:rPr lang="ro-RO" sz="1400" i="1" dirty="0">
                <a:latin typeface="+mn-lt"/>
              </a:rPr>
              <a:t> - Volume 1</a:t>
            </a:r>
            <a:r>
              <a:rPr lang="ro-RO" sz="1400" dirty="0">
                <a:latin typeface="+mn-lt"/>
              </a:rPr>
              <a:t>. Springer </a:t>
            </a:r>
            <a:r>
              <a:rPr lang="ro-RO" sz="1400" dirty="0" err="1">
                <a:latin typeface="+mn-lt"/>
              </a:rPr>
              <a:t>Science+Business</a:t>
            </a:r>
            <a:r>
              <a:rPr lang="ro-RO" sz="1400" dirty="0">
                <a:latin typeface="+mn-lt"/>
              </a:rPr>
              <a:t> Media</a:t>
            </a:r>
            <a:endParaRPr lang="en-US" sz="1400" dirty="0">
              <a:latin typeface="+mn-lt"/>
            </a:endParaRPr>
          </a:p>
        </p:txBody>
      </p:sp>
    </p:spTree>
    <p:extLst>
      <p:ext uri="{BB962C8B-B14F-4D97-AF65-F5344CB8AC3E}">
        <p14:creationId xmlns:p14="http://schemas.microsoft.com/office/powerpoint/2010/main" val="322699215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53</a:t>
            </a:fld>
            <a:endParaRPr lang="de-DE" altLang="de-DE"/>
          </a:p>
        </p:txBody>
      </p:sp>
      <p:sp>
        <p:nvSpPr>
          <p:cNvPr id="3" name="Rectangle 2"/>
          <p:cNvSpPr/>
          <p:nvPr/>
        </p:nvSpPr>
        <p:spPr>
          <a:xfrm>
            <a:off x="359532" y="987574"/>
            <a:ext cx="8424936" cy="2031325"/>
          </a:xfrm>
          <a:prstGeom prst="rect">
            <a:avLst/>
          </a:prstGeom>
        </p:spPr>
        <p:txBody>
          <a:bodyPr wrap="square">
            <a:spAutoFit/>
          </a:bodyPr>
          <a:lstStyle/>
          <a:p>
            <a:pPr marL="285750" indent="-285750">
              <a:buFont typeface="Arial" panose="020B0604020202020204" pitchFamily="34" charset="0"/>
              <a:buChar char="•"/>
            </a:pPr>
            <a:r>
              <a:rPr lang="ro-RO" sz="1400" dirty="0" smtClean="0">
                <a:latin typeface="+mn-lt"/>
              </a:rPr>
              <a:t>Muthu, S.S. </a:t>
            </a:r>
            <a:r>
              <a:rPr lang="ro-RO" sz="1400" dirty="0">
                <a:latin typeface="+mn-lt"/>
              </a:rPr>
              <a:t>(2018) </a:t>
            </a:r>
            <a:r>
              <a:rPr lang="ro-RO" sz="1400" i="1" dirty="0" err="1">
                <a:latin typeface="+mn-lt"/>
              </a:rPr>
              <a:t>Sustainable</a:t>
            </a:r>
            <a:r>
              <a:rPr lang="ro-RO" sz="1400" i="1" dirty="0">
                <a:latin typeface="+mn-lt"/>
              </a:rPr>
              <a:t> </a:t>
            </a:r>
            <a:r>
              <a:rPr lang="ro-RO" sz="1400" i="1" dirty="0" err="1" smtClean="0">
                <a:latin typeface="+mn-lt"/>
              </a:rPr>
              <a:t>Innovations</a:t>
            </a:r>
            <a:r>
              <a:rPr lang="ro-RO" sz="1400" i="1" dirty="0" smtClean="0">
                <a:latin typeface="+mn-lt"/>
              </a:rPr>
              <a:t> in </a:t>
            </a:r>
            <a:r>
              <a:rPr lang="ro-RO" sz="1400" i="1" dirty="0">
                <a:latin typeface="+mn-lt"/>
              </a:rPr>
              <a:t>Textile </a:t>
            </a:r>
            <a:r>
              <a:rPr lang="ro-RO" sz="1400" i="1" dirty="0" err="1" smtClean="0">
                <a:latin typeface="+mn-lt"/>
              </a:rPr>
              <a:t>Chemical</a:t>
            </a:r>
            <a:r>
              <a:rPr lang="ro-RO" sz="1400" i="1" dirty="0" smtClean="0">
                <a:latin typeface="+mn-lt"/>
              </a:rPr>
              <a:t> </a:t>
            </a:r>
            <a:r>
              <a:rPr lang="ro-RO" sz="1400" i="1" dirty="0" err="1" smtClean="0">
                <a:latin typeface="+mn-lt"/>
              </a:rPr>
              <a:t>Processes</a:t>
            </a:r>
            <a:r>
              <a:rPr lang="ro-RO" sz="1400" dirty="0">
                <a:latin typeface="+mn-lt"/>
              </a:rPr>
              <a:t>. Springer </a:t>
            </a:r>
            <a:r>
              <a:rPr lang="ro-RO" sz="1400" dirty="0" err="1" smtClean="0">
                <a:latin typeface="+mn-lt"/>
              </a:rPr>
              <a:t>Nature</a:t>
            </a:r>
            <a:r>
              <a:rPr lang="ro-RO" sz="1400" dirty="0" smtClean="0">
                <a:latin typeface="+mn-lt"/>
              </a:rPr>
              <a:t>.</a:t>
            </a:r>
          </a:p>
          <a:p>
            <a:pPr marL="285750" indent="-285750">
              <a:buFont typeface="Arial" panose="020B0604020202020204" pitchFamily="34" charset="0"/>
              <a:buChar char="•"/>
            </a:pPr>
            <a:r>
              <a:rPr lang="ro-RO" sz="1400" dirty="0" smtClean="0">
                <a:latin typeface="+mn-lt"/>
              </a:rPr>
              <a:t>Scott, A. (2015) </a:t>
            </a:r>
            <a:r>
              <a:rPr lang="en-US" sz="1400" dirty="0" smtClean="0">
                <a:latin typeface="+mn-lt"/>
              </a:rPr>
              <a:t>Cutting </a:t>
            </a:r>
            <a:r>
              <a:rPr lang="en-US" sz="1400" dirty="0">
                <a:latin typeface="+mn-lt"/>
              </a:rPr>
              <a:t>Out Textile </a:t>
            </a:r>
            <a:r>
              <a:rPr lang="en-US" sz="1400" dirty="0" smtClean="0">
                <a:latin typeface="+mn-lt"/>
              </a:rPr>
              <a:t>Pollution</a:t>
            </a:r>
            <a:r>
              <a:rPr lang="ro-RO" sz="1400" dirty="0" smtClean="0">
                <a:latin typeface="+mn-lt"/>
              </a:rPr>
              <a:t>. </a:t>
            </a:r>
            <a:r>
              <a:rPr lang="en-US" sz="1400" i="1" dirty="0" smtClean="0">
                <a:latin typeface="+mn-lt"/>
              </a:rPr>
              <a:t>Chemical </a:t>
            </a:r>
            <a:r>
              <a:rPr lang="en-US" sz="1400" i="1" dirty="0">
                <a:latin typeface="+mn-lt"/>
              </a:rPr>
              <a:t>&amp; Engineering </a:t>
            </a:r>
            <a:r>
              <a:rPr lang="en-US" sz="1400" i="1" dirty="0" smtClean="0">
                <a:latin typeface="+mn-lt"/>
              </a:rPr>
              <a:t>News</a:t>
            </a:r>
            <a:r>
              <a:rPr lang="ro-RO" sz="1400" dirty="0" smtClean="0">
                <a:latin typeface="+mn-lt"/>
              </a:rPr>
              <a:t>.</a:t>
            </a:r>
            <a:r>
              <a:rPr lang="en-US" sz="1400" dirty="0" smtClean="0">
                <a:latin typeface="+mn-lt"/>
              </a:rPr>
              <a:t> </a:t>
            </a:r>
            <a:r>
              <a:rPr lang="en-US" sz="1400" dirty="0">
                <a:latin typeface="+mn-lt"/>
              </a:rPr>
              <a:t>93(41</a:t>
            </a:r>
            <a:r>
              <a:rPr lang="en-US" sz="1400" dirty="0" smtClean="0">
                <a:latin typeface="+mn-lt"/>
              </a:rPr>
              <a:t>)</a:t>
            </a:r>
            <a:r>
              <a:rPr lang="ro-RO" sz="1400" dirty="0" smtClean="0">
                <a:latin typeface="+mn-lt"/>
              </a:rPr>
              <a:t>, </a:t>
            </a:r>
            <a:r>
              <a:rPr lang="en-US" sz="1400" dirty="0" smtClean="0">
                <a:latin typeface="+mn-lt"/>
              </a:rPr>
              <a:t>18-19</a:t>
            </a:r>
            <a:r>
              <a:rPr lang="ro-RO" sz="1400" dirty="0">
                <a:latin typeface="+mn-lt"/>
              </a:rPr>
              <a:t>. </a:t>
            </a:r>
            <a:r>
              <a:rPr lang="ro-RO" sz="1400" dirty="0">
                <a:latin typeface="+mn-lt"/>
                <a:hlinkClick r:id="rId3"/>
              </a:rPr>
              <a:t>https://</a:t>
            </a:r>
            <a:r>
              <a:rPr lang="ro-RO" sz="1400" dirty="0" smtClean="0">
                <a:latin typeface="+mn-lt"/>
                <a:hlinkClick r:id="rId3"/>
              </a:rPr>
              <a:t>doi.org/10.1021/cen-09341-bus1</a:t>
            </a:r>
            <a:endParaRPr lang="ro-RO" sz="1400" dirty="0" smtClean="0">
              <a:latin typeface="+mn-lt"/>
            </a:endParaRPr>
          </a:p>
          <a:p>
            <a:pPr marL="285750" indent="-285750">
              <a:buFont typeface="Arial" panose="020B0604020202020204" pitchFamily="34" charset="0"/>
              <a:buChar char="•"/>
            </a:pPr>
            <a:r>
              <a:rPr lang="en-US" sz="1400" dirty="0" err="1">
                <a:latin typeface="+mn-lt"/>
              </a:rPr>
              <a:t>Muthu</a:t>
            </a:r>
            <a:r>
              <a:rPr lang="en-US" sz="1400" dirty="0">
                <a:latin typeface="+mn-lt"/>
              </a:rPr>
              <a:t>, S.S. &amp; </a:t>
            </a:r>
            <a:r>
              <a:rPr lang="en-US" sz="1400" dirty="0" err="1">
                <a:latin typeface="+mn-lt"/>
              </a:rPr>
              <a:t>Gardetti</a:t>
            </a:r>
            <a:r>
              <a:rPr lang="en-US" sz="1400" dirty="0">
                <a:latin typeface="+mn-lt"/>
              </a:rPr>
              <a:t>, M. A. (</a:t>
            </a:r>
            <a:r>
              <a:rPr lang="en-US" sz="1400" dirty="0" smtClean="0">
                <a:latin typeface="+mn-lt"/>
              </a:rPr>
              <a:t>20</a:t>
            </a:r>
            <a:r>
              <a:rPr lang="ro-RO" sz="1400" dirty="0" smtClean="0">
                <a:latin typeface="+mn-lt"/>
              </a:rPr>
              <a:t>20</a:t>
            </a:r>
            <a:r>
              <a:rPr lang="en-US" sz="1400" dirty="0">
                <a:latin typeface="+mn-lt"/>
              </a:rPr>
              <a:t>) </a:t>
            </a:r>
            <a:r>
              <a:rPr lang="en-US" sz="1400" i="1" dirty="0">
                <a:latin typeface="+mn-lt"/>
              </a:rPr>
              <a:t>Sustainability in the </a:t>
            </a:r>
            <a:r>
              <a:rPr lang="en-US" sz="1400" i="1" dirty="0" smtClean="0">
                <a:latin typeface="+mn-lt"/>
              </a:rPr>
              <a:t>Textile</a:t>
            </a:r>
            <a:r>
              <a:rPr lang="ro-RO" sz="1400" i="1" dirty="0" smtClean="0">
                <a:latin typeface="+mn-lt"/>
              </a:rPr>
              <a:t> </a:t>
            </a:r>
            <a:r>
              <a:rPr lang="en-US" sz="1400" i="1" dirty="0" smtClean="0">
                <a:latin typeface="+mn-lt"/>
              </a:rPr>
              <a:t>and </a:t>
            </a:r>
            <a:r>
              <a:rPr lang="en-US" sz="1400" i="1" dirty="0">
                <a:latin typeface="+mn-lt"/>
              </a:rPr>
              <a:t>Apparel </a:t>
            </a:r>
            <a:r>
              <a:rPr lang="en-US" sz="1400" i="1" dirty="0" smtClean="0">
                <a:latin typeface="+mn-lt"/>
              </a:rPr>
              <a:t>Industries</a:t>
            </a:r>
            <a:r>
              <a:rPr lang="ro-RO" sz="1400" i="1" dirty="0" smtClean="0">
                <a:latin typeface="+mn-lt"/>
              </a:rPr>
              <a:t> - </a:t>
            </a:r>
            <a:r>
              <a:rPr lang="en-US" sz="1400" i="1" dirty="0" smtClean="0">
                <a:latin typeface="+mn-lt"/>
              </a:rPr>
              <a:t>Production </a:t>
            </a:r>
            <a:r>
              <a:rPr lang="en-US" sz="1400" i="1" dirty="0">
                <a:latin typeface="+mn-lt"/>
              </a:rPr>
              <a:t>Process Sustainability</a:t>
            </a:r>
            <a:r>
              <a:rPr lang="en-US" sz="1400" dirty="0">
                <a:latin typeface="+mn-lt"/>
              </a:rPr>
              <a:t>. Springer Nature </a:t>
            </a:r>
            <a:r>
              <a:rPr lang="en-US" sz="1400" dirty="0" smtClean="0">
                <a:latin typeface="+mn-lt"/>
              </a:rPr>
              <a:t>Switzerland</a:t>
            </a:r>
            <a:endParaRPr lang="ro-RO" sz="1400" dirty="0" smtClean="0">
              <a:latin typeface="+mn-lt"/>
            </a:endParaRPr>
          </a:p>
          <a:p>
            <a:pPr marL="285750" indent="-285750">
              <a:buFont typeface="Arial" panose="020B0604020202020204" pitchFamily="34" charset="0"/>
              <a:buChar char="•"/>
            </a:pPr>
            <a:r>
              <a:rPr lang="ro-RO" sz="1400" dirty="0" smtClean="0">
                <a:latin typeface="+mn-lt"/>
              </a:rPr>
              <a:t>Muthu, S.S. (2017) </a:t>
            </a:r>
            <a:r>
              <a:rPr lang="en-US" sz="1400" i="1" dirty="0">
                <a:latin typeface="+mn-lt"/>
              </a:rPr>
              <a:t>Textiles and </a:t>
            </a:r>
            <a:r>
              <a:rPr lang="en-US" sz="1400" i="1" dirty="0" smtClean="0">
                <a:latin typeface="+mn-lt"/>
              </a:rPr>
              <a:t>Clothing</a:t>
            </a:r>
            <a:r>
              <a:rPr lang="ro-RO" sz="1400" i="1" dirty="0" smtClean="0">
                <a:latin typeface="+mn-lt"/>
              </a:rPr>
              <a:t> </a:t>
            </a:r>
            <a:r>
              <a:rPr lang="en-US" sz="1400" i="1" dirty="0" smtClean="0">
                <a:latin typeface="+mn-lt"/>
              </a:rPr>
              <a:t>Sustainability</a:t>
            </a:r>
            <a:r>
              <a:rPr lang="ro-RO" sz="1400" i="1" dirty="0" smtClean="0">
                <a:latin typeface="+mn-lt"/>
              </a:rPr>
              <a:t> - </a:t>
            </a:r>
            <a:r>
              <a:rPr lang="en-US" sz="1400" i="1" dirty="0" smtClean="0">
                <a:latin typeface="+mn-lt"/>
              </a:rPr>
              <a:t>Sustainable </a:t>
            </a:r>
            <a:r>
              <a:rPr lang="en-US" sz="1400" i="1" dirty="0">
                <a:latin typeface="+mn-lt"/>
              </a:rPr>
              <a:t>Textile Chemical </a:t>
            </a:r>
            <a:r>
              <a:rPr lang="en-US" sz="1400" i="1" dirty="0" smtClean="0">
                <a:latin typeface="+mn-lt"/>
              </a:rPr>
              <a:t>Processes</a:t>
            </a:r>
            <a:r>
              <a:rPr lang="ro-RO" sz="1400" dirty="0">
                <a:latin typeface="+mn-lt"/>
              </a:rPr>
              <a:t>. Springer </a:t>
            </a:r>
            <a:r>
              <a:rPr lang="ro-RO" sz="1400" dirty="0" err="1">
                <a:latin typeface="+mn-lt"/>
              </a:rPr>
              <a:t>Science+Business</a:t>
            </a:r>
            <a:r>
              <a:rPr lang="ro-RO" sz="1400" dirty="0">
                <a:latin typeface="+mn-lt"/>
              </a:rPr>
              <a:t> Media</a:t>
            </a:r>
            <a:endParaRPr lang="en-US" sz="1400" dirty="0">
              <a:latin typeface="+mn-lt"/>
            </a:endParaRPr>
          </a:p>
          <a:p>
            <a:pPr marL="285750" indent="-285750">
              <a:buFont typeface="Arial" panose="020B0604020202020204" pitchFamily="34" charset="0"/>
              <a:buChar char="•"/>
            </a:pPr>
            <a:endParaRPr lang="ro-RO" sz="1400" dirty="0" smtClean="0">
              <a:latin typeface="+mn-lt"/>
            </a:endParaRPr>
          </a:p>
          <a:p>
            <a:pPr marL="285750" indent="-285750">
              <a:buFont typeface="Arial" panose="020B0604020202020204" pitchFamily="34" charset="0"/>
              <a:buChar char="•"/>
            </a:pPr>
            <a:endParaRPr lang="en-US" sz="1400" dirty="0">
              <a:latin typeface="+mn-lt"/>
            </a:endParaRPr>
          </a:p>
        </p:txBody>
      </p:sp>
    </p:spTree>
    <p:extLst>
      <p:ext uri="{BB962C8B-B14F-4D97-AF65-F5344CB8AC3E}">
        <p14:creationId xmlns:p14="http://schemas.microsoft.com/office/powerpoint/2010/main" val="10839574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el 1">
            <a:extLst>
              <a:ext uri="{FF2B5EF4-FFF2-40B4-BE49-F238E27FC236}">
                <a16:creationId xmlns:a16="http://schemas.microsoft.com/office/drawing/2014/main" xmlns="" id="{98C75CFD-DE51-4726-8FDB-84E546E4E507}"/>
              </a:ext>
            </a:extLst>
          </p:cNvPr>
          <p:cNvSpPr>
            <a:spLocks noGrp="1" noChangeArrowheads="1"/>
          </p:cNvSpPr>
          <p:nvPr>
            <p:ph type="title"/>
          </p:nvPr>
        </p:nvSpPr>
        <p:spPr/>
        <p:txBody>
          <a:bodyPr/>
          <a:lstStyle/>
          <a:p>
            <a:r>
              <a:rPr lang="de-DE" altLang="de-DE" dirty="0"/>
              <a:t>Contact</a:t>
            </a:r>
          </a:p>
        </p:txBody>
      </p:sp>
      <p:sp>
        <p:nvSpPr>
          <p:cNvPr id="103427" name="Inhaltsplatzhalter 2">
            <a:extLst>
              <a:ext uri="{FF2B5EF4-FFF2-40B4-BE49-F238E27FC236}">
                <a16:creationId xmlns:a16="http://schemas.microsoft.com/office/drawing/2014/main" xmlns="" id="{C8B682E2-8A72-4B28-A1AA-FF97DD8111C4}"/>
              </a:ext>
            </a:extLst>
          </p:cNvPr>
          <p:cNvSpPr>
            <a:spLocks noGrp="1" noChangeArrowheads="1"/>
          </p:cNvSpPr>
          <p:nvPr>
            <p:ph idx="1"/>
          </p:nvPr>
        </p:nvSpPr>
        <p:spPr>
          <a:xfrm>
            <a:off x="628650" y="1370013"/>
            <a:ext cx="7327726" cy="2137841"/>
          </a:xfrm>
        </p:spPr>
        <p:txBody>
          <a:bodyPr/>
          <a:lstStyle/>
          <a:p>
            <a:pPr marL="0" indent="0">
              <a:buFont typeface="Arial" panose="020B0604020202020204" pitchFamily="34" charset="0"/>
              <a:buNone/>
            </a:pPr>
            <a:r>
              <a:rPr lang="en-US" altLang="de-DE" dirty="0" smtClean="0"/>
              <a:t>‘’Gheorghe </a:t>
            </a:r>
            <a:r>
              <a:rPr lang="en-US" altLang="de-DE" dirty="0" err="1" smtClean="0"/>
              <a:t>Asachi</a:t>
            </a:r>
            <a:r>
              <a:rPr lang="en-US" altLang="de-DE" dirty="0" smtClean="0"/>
              <a:t>’’ Technical University of Iasi, Romania</a:t>
            </a:r>
            <a:endParaRPr lang="de-DE" altLang="de-DE" dirty="0"/>
          </a:p>
          <a:p>
            <a:pPr marL="0" indent="0">
              <a:buFont typeface="Arial" panose="020B0604020202020204" pitchFamily="34" charset="0"/>
              <a:buNone/>
            </a:pPr>
            <a:r>
              <a:rPr lang="de-DE" altLang="de-DE" dirty="0" smtClean="0"/>
              <a:t>Faculty of Industrial Design and Business Management</a:t>
            </a:r>
            <a:endParaRPr lang="de-DE" altLang="de-DE" dirty="0"/>
          </a:p>
          <a:p>
            <a:pPr marL="0" indent="0">
              <a:buFont typeface="Arial" panose="020B0604020202020204" pitchFamily="34" charset="0"/>
              <a:buNone/>
            </a:pPr>
            <a:r>
              <a:rPr lang="de-DE" altLang="de-DE" dirty="0" smtClean="0"/>
              <a:t>Prof</a:t>
            </a:r>
            <a:r>
              <a:rPr lang="de-DE" altLang="de-DE" dirty="0"/>
              <a:t>. Dr. </a:t>
            </a:r>
            <a:r>
              <a:rPr lang="de-DE" altLang="de-DE" dirty="0" smtClean="0"/>
              <a:t>Andrei Bertea</a:t>
            </a:r>
            <a:endParaRPr lang="de-DE" altLang="de-DE" dirty="0"/>
          </a:p>
          <a:p>
            <a:pPr marL="0" indent="0">
              <a:buNone/>
            </a:pPr>
            <a:r>
              <a:rPr lang="de-DE" altLang="de-DE" dirty="0"/>
              <a:t>E-Mail: </a:t>
            </a:r>
            <a:r>
              <a:rPr lang="en-GB" dirty="0"/>
              <a:t>andrei_bertea@yahoo.co.uk</a:t>
            </a:r>
            <a:endParaRPr lang="de-DE" altLang="de-DE" dirty="0"/>
          </a:p>
        </p:txBody>
      </p:sp>
      <p:sp>
        <p:nvSpPr>
          <p:cNvPr id="4" name="Fußzeilenplatzhalter 3">
            <a:extLst>
              <a:ext uri="{FF2B5EF4-FFF2-40B4-BE49-F238E27FC236}">
                <a16:creationId xmlns:a16="http://schemas.microsoft.com/office/drawing/2014/main" xmlns="" id="{A6FAAF7F-A0FD-492B-930C-6F2308D7BDE2}"/>
              </a:ext>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a:ext uri="{FF2B5EF4-FFF2-40B4-BE49-F238E27FC236}">
                <a16:creationId xmlns:a16="http://schemas.microsoft.com/office/drawing/2014/main" xmlns="" id="{031395D4-C882-4E9D-AD10-7377BE5420EE}"/>
              </a:ext>
            </a:extLst>
          </p:cNvPr>
          <p:cNvSpPr>
            <a:spLocks noGrp="1"/>
          </p:cNvSpPr>
          <p:nvPr>
            <p:ph type="sldNum" sz="quarter" idx="12"/>
          </p:nvPr>
        </p:nvSpPr>
        <p:spPr/>
        <p:txBody>
          <a:bodyPr/>
          <a:lstStyle/>
          <a:p>
            <a:pPr>
              <a:defRPr/>
            </a:pPr>
            <a:fld id="{D050FF5C-A71C-49AA-9179-18DD2E922648}" type="slidenum">
              <a:rPr lang="de-DE" altLang="de-DE" smtClean="0"/>
              <a:pPr>
                <a:defRPr/>
              </a:pPr>
              <a:t>54</a:t>
            </a:fld>
            <a:endParaRPr lang="de-DE" altLang="de-DE"/>
          </a:p>
        </p:txBody>
      </p:sp>
    </p:spTree>
    <p:extLst>
      <p:ext uri="{BB962C8B-B14F-4D97-AF65-F5344CB8AC3E}">
        <p14:creationId xmlns:p14="http://schemas.microsoft.com/office/powerpoint/2010/main" val="256364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6</a:t>
            </a:fld>
            <a:endParaRPr lang="de-DE" altLang="de-DE"/>
          </a:p>
        </p:txBody>
      </p:sp>
      <p:sp>
        <p:nvSpPr>
          <p:cNvPr id="6" name="Titel 1"/>
          <p:cNvSpPr txBox="1">
            <a:spLocks/>
          </p:cNvSpPr>
          <p:nvPr/>
        </p:nvSpPr>
        <p:spPr bwMode="auto">
          <a:xfrm>
            <a:off x="641042" y="992996"/>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Ecological issues regarding dyeing and printing</a:t>
            </a:r>
          </a:p>
        </p:txBody>
      </p:sp>
      <p:sp>
        <p:nvSpPr>
          <p:cNvPr id="7" name="TextBox 6"/>
          <p:cNvSpPr txBox="1"/>
          <p:nvPr/>
        </p:nvSpPr>
        <p:spPr>
          <a:xfrm>
            <a:off x="629691" y="2545724"/>
            <a:ext cx="1783110" cy="923330"/>
          </a:xfrm>
          <a:prstGeom prst="rect">
            <a:avLst/>
          </a:prstGeom>
          <a:noFill/>
        </p:spPr>
        <p:txBody>
          <a:bodyPr wrap="square" rtlCol="0">
            <a:spAutoFit/>
          </a:bodyPr>
          <a:lstStyle/>
          <a:p>
            <a:r>
              <a:rPr lang="en-US" dirty="0" smtClean="0"/>
              <a:t>High </a:t>
            </a:r>
            <a:r>
              <a:rPr lang="en-US" dirty="0"/>
              <a:t>water </a:t>
            </a:r>
            <a:r>
              <a:rPr lang="en-US" dirty="0" smtClean="0"/>
              <a:t>consumption</a:t>
            </a:r>
            <a:r>
              <a:rPr lang="ro-RO" dirty="0" smtClean="0"/>
              <a:t> in </a:t>
            </a:r>
            <a:r>
              <a:rPr lang="ro-RO" dirty="0" err="1" smtClean="0"/>
              <a:t>dyeing</a:t>
            </a:r>
            <a:endParaRPr lang="en-US" dirty="0"/>
          </a:p>
        </p:txBody>
      </p:sp>
      <p:pic>
        <p:nvPicPr>
          <p:cNvPr id="8" name="Picture 7"/>
          <p:cNvPicPr>
            <a:picLocks noChangeAspect="1"/>
          </p:cNvPicPr>
          <p:nvPr/>
        </p:nvPicPr>
        <p:blipFill rotWithShape="1">
          <a:blip r:embed="rId3"/>
          <a:srcRect b="38952"/>
          <a:stretch/>
        </p:blipFill>
        <p:spPr>
          <a:xfrm>
            <a:off x="2628825" y="1761995"/>
            <a:ext cx="6076950" cy="2785294"/>
          </a:xfrm>
          <a:prstGeom prst="rect">
            <a:avLst/>
          </a:prstGeom>
        </p:spPr>
      </p:pic>
    </p:spTree>
    <p:extLst>
      <p:ext uri="{BB962C8B-B14F-4D97-AF65-F5344CB8AC3E}">
        <p14:creationId xmlns:p14="http://schemas.microsoft.com/office/powerpoint/2010/main" val="208285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7</a:t>
            </a:fld>
            <a:endParaRPr lang="de-DE" altLang="de-DE"/>
          </a:p>
        </p:txBody>
      </p:sp>
      <p:sp>
        <p:nvSpPr>
          <p:cNvPr id="6" name="Titel 1"/>
          <p:cNvSpPr txBox="1">
            <a:spLocks/>
          </p:cNvSpPr>
          <p:nvPr/>
        </p:nvSpPr>
        <p:spPr bwMode="auto">
          <a:xfrm>
            <a:off x="628650" y="987574"/>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Ecological issues regarding dyeing</a:t>
            </a:r>
            <a:endParaRPr lang="ro-RO" altLang="de-DE" dirty="0"/>
          </a:p>
          <a:p>
            <a:r>
              <a:rPr lang="ro-RO" altLang="de-DE" sz="2800" dirty="0" err="1"/>
              <a:t>Coloured</a:t>
            </a:r>
            <a:r>
              <a:rPr lang="ro-RO" altLang="de-DE" sz="2800" dirty="0"/>
              <a:t> </a:t>
            </a:r>
            <a:r>
              <a:rPr lang="ro-RO" altLang="de-DE" sz="2800" dirty="0" err="1"/>
              <a:t>wastewater</a:t>
            </a:r>
            <a:r>
              <a:rPr lang="ro-RO" altLang="de-DE" sz="2800" dirty="0"/>
              <a:t> </a:t>
            </a:r>
            <a:r>
              <a:rPr lang="ro-RO" altLang="de-DE" sz="2800" dirty="0" err="1"/>
              <a:t>caused</a:t>
            </a:r>
            <a:r>
              <a:rPr lang="ro-RO" altLang="de-DE" sz="2800" dirty="0"/>
              <a:t> </a:t>
            </a:r>
            <a:r>
              <a:rPr lang="ro-RO" altLang="de-DE" sz="2800" dirty="0" err="1"/>
              <a:t>by</a:t>
            </a:r>
            <a:r>
              <a:rPr lang="ro-RO" altLang="de-DE" sz="2800" dirty="0"/>
              <a:t> incomplete </a:t>
            </a:r>
            <a:r>
              <a:rPr lang="ro-RO" altLang="de-DE" sz="2800" dirty="0" err="1"/>
              <a:t>fixation</a:t>
            </a:r>
            <a:endParaRPr lang="en-US" altLang="de-DE" sz="2800" dirty="0"/>
          </a:p>
        </p:txBody>
      </p:sp>
      <p:graphicFrame>
        <p:nvGraphicFramePr>
          <p:cNvPr id="7" name="Table 6"/>
          <p:cNvGraphicFramePr>
            <a:graphicFrameLocks noGrp="1"/>
          </p:cNvGraphicFramePr>
          <p:nvPr>
            <p:extLst>
              <p:ext uri="{D42A27DB-BD31-4B8C-83A1-F6EECF244321}">
                <p14:modId xmlns:p14="http://schemas.microsoft.com/office/powerpoint/2010/main" val="1339126166"/>
              </p:ext>
            </p:extLst>
          </p:nvPr>
        </p:nvGraphicFramePr>
        <p:xfrm>
          <a:off x="1907704" y="1995686"/>
          <a:ext cx="4968553" cy="2543731"/>
        </p:xfrm>
        <a:graphic>
          <a:graphicData uri="http://schemas.openxmlformats.org/drawingml/2006/table">
            <a:tbl>
              <a:tblPr>
                <a:tableStyleId>{5C22544A-7EE6-4342-B048-85BDC9FD1C3A}</a:tableStyleId>
              </a:tblPr>
              <a:tblGrid>
                <a:gridCol w="1555575">
                  <a:extLst>
                    <a:ext uri="{9D8B030D-6E8A-4147-A177-3AD203B41FA5}">
                      <a16:colId xmlns="" xmlns:a16="http://schemas.microsoft.com/office/drawing/2014/main" val="20000"/>
                    </a:ext>
                  </a:extLst>
                </a:gridCol>
                <a:gridCol w="980296">
                  <a:extLst>
                    <a:ext uri="{9D8B030D-6E8A-4147-A177-3AD203B41FA5}">
                      <a16:colId xmlns="" xmlns:a16="http://schemas.microsoft.com/office/drawing/2014/main" val="20001"/>
                    </a:ext>
                  </a:extLst>
                </a:gridCol>
                <a:gridCol w="1341458">
                  <a:extLst>
                    <a:ext uri="{9D8B030D-6E8A-4147-A177-3AD203B41FA5}">
                      <a16:colId xmlns="" xmlns:a16="http://schemas.microsoft.com/office/drawing/2014/main" val="20002"/>
                    </a:ext>
                  </a:extLst>
                </a:gridCol>
                <a:gridCol w="1091224">
                  <a:extLst>
                    <a:ext uri="{9D8B030D-6E8A-4147-A177-3AD203B41FA5}">
                      <a16:colId xmlns="" xmlns:a16="http://schemas.microsoft.com/office/drawing/2014/main" val="20003"/>
                    </a:ext>
                  </a:extLst>
                </a:gridCol>
              </a:tblGrid>
              <a:tr h="508747">
                <a:tc>
                  <a:txBody>
                    <a:bodyPr/>
                    <a:lstStyle/>
                    <a:p>
                      <a:pPr algn="ctr">
                        <a:spcAft>
                          <a:spcPts val="0"/>
                        </a:spcAft>
                      </a:pPr>
                      <a:r>
                        <a:rPr lang="ro-RO" sz="1200" b="1" dirty="0" err="1" smtClean="0">
                          <a:effectLst/>
                        </a:rPr>
                        <a:t>Dyestuff</a:t>
                      </a:r>
                      <a:r>
                        <a:rPr lang="ro-RO" sz="1200" b="1" baseline="0" dirty="0" smtClean="0">
                          <a:effectLst/>
                        </a:rPr>
                        <a:t> </a:t>
                      </a:r>
                      <a:r>
                        <a:rPr lang="ro-RO" sz="1200" b="1" baseline="0" dirty="0" err="1" smtClean="0">
                          <a:effectLst/>
                        </a:rPr>
                        <a:t>class</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Aft>
                          <a:spcPts val="0"/>
                        </a:spcAft>
                      </a:pPr>
                      <a:r>
                        <a:rPr lang="ro-RO" sz="1200" b="1" dirty="0" err="1" smtClean="0">
                          <a:effectLst/>
                        </a:rPr>
                        <a:t>Fiber</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Aft>
                          <a:spcPts val="0"/>
                        </a:spcAft>
                      </a:pPr>
                      <a:r>
                        <a:rPr lang="ro-RO" sz="1200" b="1" dirty="0" err="1" smtClean="0">
                          <a:effectLst/>
                        </a:rPr>
                        <a:t>Fixation</a:t>
                      </a:r>
                      <a:r>
                        <a:rPr lang="ro-RO" sz="1200" b="1" dirty="0" smtClean="0">
                          <a:effectLst/>
                        </a:rPr>
                        <a:t> </a:t>
                      </a:r>
                      <a:r>
                        <a:rPr lang="ro-RO" sz="1200" b="1" dirty="0" err="1" smtClean="0">
                          <a:effectLst/>
                        </a:rPr>
                        <a:t>degree</a:t>
                      </a:r>
                      <a:r>
                        <a:rPr lang="ro-RO" sz="1200" b="1" dirty="0" smtClean="0">
                          <a:effectLst/>
                        </a:rPr>
                        <a:t>, </a:t>
                      </a:r>
                      <a:r>
                        <a:rPr lang="ro-RO" sz="1200" b="1" dirty="0">
                          <a:effectLst/>
                        </a:rPr>
                        <a:t>%</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60000"/>
                        <a:lumOff val="40000"/>
                      </a:schemeClr>
                    </a:solidFill>
                  </a:tcPr>
                </a:tc>
                <a:tc>
                  <a:txBody>
                    <a:bodyPr/>
                    <a:lstStyle/>
                    <a:p>
                      <a:pPr algn="ctr">
                        <a:spcAft>
                          <a:spcPts val="0"/>
                        </a:spcAft>
                      </a:pPr>
                      <a:r>
                        <a:rPr lang="ro-RO" sz="1200" b="1" dirty="0" err="1" smtClean="0">
                          <a:effectLst/>
                        </a:rPr>
                        <a:t>Effluent</a:t>
                      </a:r>
                      <a:r>
                        <a:rPr lang="ro-RO" sz="1200" b="1" dirty="0" smtClean="0">
                          <a:effectLst/>
                        </a:rPr>
                        <a:t> </a:t>
                      </a:r>
                      <a:r>
                        <a:rPr lang="ro-RO" sz="1200" b="1" dirty="0" err="1" smtClean="0">
                          <a:effectLst/>
                        </a:rPr>
                        <a:t>loss</a:t>
                      </a:r>
                      <a:r>
                        <a:rPr lang="ro-RO" sz="1200" b="1" dirty="0" smtClean="0">
                          <a:effectLst/>
                        </a:rPr>
                        <a:t>, </a:t>
                      </a:r>
                      <a:r>
                        <a:rPr lang="ro-RO" sz="1200" b="1" dirty="0">
                          <a:effectLst/>
                        </a:rPr>
                        <a:t>%</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5">
                        <a:lumMod val="60000"/>
                        <a:lumOff val="40000"/>
                      </a:schemeClr>
                    </a:solidFill>
                  </a:tcPr>
                </a:tc>
                <a:extLst>
                  <a:ext uri="{0D108BD9-81ED-4DB2-BD59-A6C34878D82A}">
                    <a16:rowId xmlns="" xmlns:a16="http://schemas.microsoft.com/office/drawing/2014/main" val="10000"/>
                  </a:ext>
                </a:extLst>
              </a:tr>
              <a:tr h="254373">
                <a:tc>
                  <a:txBody>
                    <a:bodyPr/>
                    <a:lstStyle/>
                    <a:p>
                      <a:pPr algn="ctr">
                        <a:spcAft>
                          <a:spcPts val="0"/>
                        </a:spcAft>
                      </a:pPr>
                      <a:r>
                        <a:rPr lang="ro-RO" sz="1200" b="1" dirty="0" smtClean="0">
                          <a:effectLst/>
                        </a:rPr>
                        <a:t>Acid</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o-RO" sz="1200" b="1" dirty="0" err="1" smtClean="0">
                          <a:effectLst/>
                        </a:rPr>
                        <a:t>Polyamide</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a:effectLst/>
                        </a:rPr>
                        <a:t>80 – 95</a:t>
                      </a:r>
                      <a:endParaRPr lang="ro-RO" sz="12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a:effectLst/>
                        </a:rPr>
                        <a:t>5 – 20</a:t>
                      </a:r>
                      <a:endParaRPr lang="ro-RO" sz="12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254373">
                <a:tc>
                  <a:txBody>
                    <a:bodyPr/>
                    <a:lstStyle/>
                    <a:p>
                      <a:pPr algn="ctr">
                        <a:spcAft>
                          <a:spcPts val="0"/>
                        </a:spcAft>
                      </a:pPr>
                      <a:r>
                        <a:rPr lang="ro-RO" sz="1200" b="1" dirty="0" smtClean="0">
                          <a:effectLst/>
                        </a:rPr>
                        <a:t>Basic</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o-RO" sz="1200" b="1" dirty="0" err="1" smtClean="0">
                          <a:effectLst/>
                        </a:rPr>
                        <a:t>Acrylic</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a:effectLst/>
                        </a:rPr>
                        <a:t>95 – 100</a:t>
                      </a:r>
                      <a:endParaRPr lang="ro-RO" sz="12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a:effectLst/>
                        </a:rPr>
                        <a:t>0 – 5</a:t>
                      </a:r>
                      <a:endParaRPr lang="ro-RO" sz="12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254373">
                <a:tc>
                  <a:txBody>
                    <a:bodyPr/>
                    <a:lstStyle/>
                    <a:p>
                      <a:pPr algn="ctr">
                        <a:spcAft>
                          <a:spcPts val="0"/>
                        </a:spcAft>
                      </a:pPr>
                      <a:r>
                        <a:rPr lang="ro-RO" sz="1200" b="1" dirty="0" smtClean="0">
                          <a:effectLst/>
                        </a:rPr>
                        <a:t>Direct</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o-RO" sz="1200" b="1" dirty="0" err="1" smtClean="0">
                          <a:effectLst/>
                        </a:rPr>
                        <a:t>Cellulose</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dirty="0">
                          <a:effectLst/>
                        </a:rPr>
                        <a:t>70 – 95</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a:effectLst/>
                        </a:rPr>
                        <a:t>5 – 30</a:t>
                      </a:r>
                      <a:endParaRPr lang="ro-RO" sz="12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3"/>
                  </a:ext>
                </a:extLst>
              </a:tr>
              <a:tr h="254373">
                <a:tc>
                  <a:txBody>
                    <a:bodyPr/>
                    <a:lstStyle/>
                    <a:p>
                      <a:pPr algn="ctr">
                        <a:spcAft>
                          <a:spcPts val="0"/>
                        </a:spcAft>
                      </a:pPr>
                      <a:r>
                        <a:rPr lang="ro-RO" sz="1200" b="1" dirty="0" smtClean="0">
                          <a:effectLst/>
                        </a:rPr>
                        <a:t>Disperse</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o-RO" sz="1200" b="1" dirty="0" err="1" smtClean="0">
                          <a:effectLst/>
                        </a:rPr>
                        <a:t>Polyester</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dirty="0">
                          <a:effectLst/>
                        </a:rPr>
                        <a:t>90 – 100</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a:effectLst/>
                        </a:rPr>
                        <a:t>0 – 10</a:t>
                      </a:r>
                      <a:endParaRPr lang="ro-RO" sz="12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254373">
                <a:tc>
                  <a:txBody>
                    <a:bodyPr/>
                    <a:lstStyle/>
                    <a:p>
                      <a:pPr algn="ctr">
                        <a:spcAft>
                          <a:spcPts val="0"/>
                        </a:spcAft>
                      </a:pPr>
                      <a:r>
                        <a:rPr lang="ro-RO" sz="1200" b="1" dirty="0">
                          <a:effectLst/>
                        </a:rPr>
                        <a:t>Metal –</a:t>
                      </a:r>
                      <a:r>
                        <a:rPr lang="ro-RO" sz="1200" b="1" dirty="0" smtClean="0">
                          <a:effectLst/>
                        </a:rPr>
                        <a:t>complex</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o-RO" sz="1200" b="1" dirty="0" err="1" smtClean="0">
                          <a:effectLst/>
                        </a:rPr>
                        <a:t>Wool</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dirty="0">
                          <a:effectLst/>
                        </a:rPr>
                        <a:t>90 – 98</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a:effectLst/>
                        </a:rPr>
                        <a:t>2 – 10</a:t>
                      </a:r>
                      <a:endParaRPr lang="ro-RO" sz="12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5"/>
                  </a:ext>
                </a:extLst>
              </a:tr>
              <a:tr h="254373">
                <a:tc>
                  <a:txBody>
                    <a:bodyPr/>
                    <a:lstStyle/>
                    <a:p>
                      <a:pPr algn="ctr">
                        <a:spcAft>
                          <a:spcPts val="0"/>
                        </a:spcAft>
                      </a:pPr>
                      <a:r>
                        <a:rPr lang="ro-RO" sz="1200" b="1" dirty="0" smtClean="0">
                          <a:effectLst/>
                        </a:rPr>
                        <a:t>Reactive</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o-RO" sz="1200" b="1" dirty="0" err="1" smtClean="0">
                          <a:effectLst/>
                        </a:rPr>
                        <a:t>Cellulose</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dirty="0">
                          <a:effectLst/>
                        </a:rPr>
                        <a:t>50 – 90</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a:effectLst/>
                        </a:rPr>
                        <a:t>10 – 50</a:t>
                      </a:r>
                      <a:endParaRPr lang="ro-RO" sz="1200" b="1">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254373">
                <a:tc>
                  <a:txBody>
                    <a:bodyPr/>
                    <a:lstStyle/>
                    <a:p>
                      <a:pPr algn="ctr">
                        <a:spcAft>
                          <a:spcPts val="0"/>
                        </a:spcAft>
                      </a:pPr>
                      <a:r>
                        <a:rPr lang="ro-RO" sz="1200" b="1" dirty="0" err="1" smtClean="0">
                          <a:effectLst/>
                        </a:rPr>
                        <a:t>Sulphur</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o-RO" sz="1200" b="1" dirty="0" err="1" smtClean="0">
                          <a:effectLst/>
                        </a:rPr>
                        <a:t>Cellulose</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dirty="0">
                          <a:effectLst/>
                        </a:rPr>
                        <a:t>60 – 90</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dirty="0">
                          <a:effectLst/>
                        </a:rPr>
                        <a:t>10 – 40</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7"/>
                  </a:ext>
                </a:extLst>
              </a:tr>
              <a:tr h="254373">
                <a:tc>
                  <a:txBody>
                    <a:bodyPr/>
                    <a:lstStyle/>
                    <a:p>
                      <a:pPr algn="ctr">
                        <a:spcAft>
                          <a:spcPts val="0"/>
                        </a:spcAft>
                      </a:pPr>
                      <a:r>
                        <a:rPr lang="ro-RO" sz="1200" b="1" dirty="0" err="1" smtClean="0">
                          <a:effectLst/>
                          <a:latin typeface="+mn-lt"/>
                          <a:ea typeface="+mn-ea"/>
                        </a:rPr>
                        <a:t>Vat</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solidFill>
                      <a:schemeClr val="accent1">
                        <a:lumMod val="20000"/>
                        <a:lumOff val="80000"/>
                      </a:schemeClr>
                    </a:solidFill>
                  </a:tcPr>
                </a:tc>
                <a:tc>
                  <a:txBody>
                    <a:bodyPr/>
                    <a:lstStyle/>
                    <a:p>
                      <a:pPr algn="ctr">
                        <a:spcAft>
                          <a:spcPts val="0"/>
                        </a:spcAft>
                      </a:pPr>
                      <a:r>
                        <a:rPr lang="ro-RO" sz="1200" b="1" dirty="0" err="1" smtClean="0">
                          <a:effectLst/>
                        </a:rPr>
                        <a:t>Cellulose</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a:effectLst/>
                        </a:rPr>
                        <a:t>80 – 95</a:t>
                      </a:r>
                      <a:endParaRPr lang="ro-RO" sz="1200" b="1">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ro-RO" sz="1200" b="1" dirty="0">
                          <a:effectLst/>
                        </a:rPr>
                        <a:t>5 – 20</a:t>
                      </a:r>
                      <a:endParaRPr lang="ro-RO" sz="12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3870875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8</a:t>
            </a:fld>
            <a:endParaRPr lang="de-DE" altLang="de-DE"/>
          </a:p>
        </p:txBody>
      </p:sp>
      <p:sp>
        <p:nvSpPr>
          <p:cNvPr id="6" name="Titel 1"/>
          <p:cNvSpPr txBox="1">
            <a:spLocks/>
          </p:cNvSpPr>
          <p:nvPr/>
        </p:nvSpPr>
        <p:spPr bwMode="auto">
          <a:xfrm>
            <a:off x="539552" y="800185"/>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Ecological issues regarding dyeing</a:t>
            </a:r>
            <a:endParaRPr lang="ro-RO" altLang="de-DE" dirty="0"/>
          </a:p>
        </p:txBody>
      </p:sp>
      <p:graphicFrame>
        <p:nvGraphicFramePr>
          <p:cNvPr id="7" name="Table 6"/>
          <p:cNvGraphicFramePr>
            <a:graphicFrameLocks noGrp="1"/>
          </p:cNvGraphicFramePr>
          <p:nvPr>
            <p:extLst>
              <p:ext uri="{D42A27DB-BD31-4B8C-83A1-F6EECF244321}">
                <p14:modId xmlns:p14="http://schemas.microsoft.com/office/powerpoint/2010/main" val="757412125"/>
              </p:ext>
            </p:extLst>
          </p:nvPr>
        </p:nvGraphicFramePr>
        <p:xfrm>
          <a:off x="1331640" y="1680952"/>
          <a:ext cx="7094612" cy="2880360"/>
        </p:xfrm>
        <a:graphic>
          <a:graphicData uri="http://schemas.openxmlformats.org/drawingml/2006/table">
            <a:tbl>
              <a:tblPr firstRow="1" firstCol="1" bandRow="1">
                <a:tableStyleId>{5C22544A-7EE6-4342-B048-85BDC9FD1C3A}</a:tableStyleId>
              </a:tblPr>
              <a:tblGrid>
                <a:gridCol w="2106002">
                  <a:extLst>
                    <a:ext uri="{9D8B030D-6E8A-4147-A177-3AD203B41FA5}">
                      <a16:colId xmlns="" xmlns:a16="http://schemas.microsoft.com/office/drawing/2014/main" val="20000"/>
                    </a:ext>
                  </a:extLst>
                </a:gridCol>
                <a:gridCol w="4988610">
                  <a:extLst>
                    <a:ext uri="{9D8B030D-6E8A-4147-A177-3AD203B41FA5}">
                      <a16:colId xmlns="" xmlns:a16="http://schemas.microsoft.com/office/drawing/2014/main" val="20001"/>
                    </a:ext>
                  </a:extLst>
                </a:gridCol>
              </a:tblGrid>
              <a:tr h="0">
                <a:tc>
                  <a:txBody>
                    <a:bodyPr/>
                    <a:lstStyle/>
                    <a:p>
                      <a:pPr algn="l">
                        <a:lnSpc>
                          <a:spcPct val="150000"/>
                        </a:lnSpc>
                        <a:spcAft>
                          <a:spcPts val="0"/>
                        </a:spcAft>
                      </a:pPr>
                      <a:r>
                        <a:rPr lang="ro-RO" sz="1400" dirty="0" err="1">
                          <a:effectLst/>
                        </a:rPr>
                        <a:t>Dye</a:t>
                      </a:r>
                      <a:r>
                        <a:rPr lang="ro-RO" sz="1400" dirty="0">
                          <a:effectLst/>
                        </a:rPr>
                        <a:t> </a:t>
                      </a:r>
                      <a:r>
                        <a:rPr lang="ro-RO" sz="1400" dirty="0" err="1">
                          <a:effectLst/>
                        </a:rPr>
                        <a:t>class</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ro-RO" sz="1400" dirty="0" err="1">
                          <a:effectLst/>
                        </a:rPr>
                        <a:t>Pollutants</a:t>
                      </a:r>
                      <a:r>
                        <a:rPr lang="ro-RO" sz="1400" dirty="0">
                          <a:effectLst/>
                        </a:rPr>
                        <a:t> in </a:t>
                      </a:r>
                      <a:r>
                        <a:rPr lang="ro-RO" sz="1400" dirty="0" err="1">
                          <a:effectLst/>
                        </a:rPr>
                        <a:t>the</a:t>
                      </a:r>
                      <a:r>
                        <a:rPr lang="ro-RO" sz="1400" dirty="0">
                          <a:effectLst/>
                        </a:rPr>
                        <a:t> </a:t>
                      </a:r>
                      <a:r>
                        <a:rPr lang="ro-RO" sz="1400" dirty="0" err="1">
                          <a:effectLst/>
                        </a:rPr>
                        <a:t>dyeing</a:t>
                      </a:r>
                      <a:r>
                        <a:rPr lang="ro-RO" sz="1400" dirty="0">
                          <a:effectLst/>
                        </a:rPr>
                        <a:t> </a:t>
                      </a:r>
                      <a:r>
                        <a:rPr lang="ro-RO" sz="1400" dirty="0" err="1">
                          <a:effectLst/>
                        </a:rPr>
                        <a:t>effluent</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0"/>
                  </a:ext>
                </a:extLst>
              </a:tr>
              <a:tr h="0">
                <a:tc>
                  <a:txBody>
                    <a:bodyPr/>
                    <a:lstStyle/>
                    <a:p>
                      <a:pPr algn="l">
                        <a:lnSpc>
                          <a:spcPct val="150000"/>
                        </a:lnSpc>
                        <a:spcAft>
                          <a:spcPts val="0"/>
                        </a:spcAft>
                      </a:pPr>
                      <a:r>
                        <a:rPr lang="ro-RO" sz="1400" dirty="0">
                          <a:solidFill>
                            <a:schemeClr val="tx1"/>
                          </a:solidFill>
                          <a:effectLst/>
                        </a:rPr>
                        <a:t>Direct </a:t>
                      </a:r>
                      <a:r>
                        <a:rPr lang="ro-RO" sz="1400" dirty="0" err="1">
                          <a:solidFill>
                            <a:schemeClr val="tx1"/>
                          </a:solidFill>
                          <a:effectLst/>
                        </a:rPr>
                        <a:t>dye</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l">
                        <a:lnSpc>
                          <a:spcPct val="150000"/>
                        </a:lnSpc>
                        <a:spcAft>
                          <a:spcPts val="0"/>
                        </a:spcAft>
                      </a:pPr>
                      <a:r>
                        <a:rPr lang="ro-RO" sz="1400" dirty="0">
                          <a:effectLst/>
                        </a:rPr>
                        <a:t>Salt, </a:t>
                      </a:r>
                      <a:r>
                        <a:rPr lang="ro-RO" sz="1400" dirty="0" err="1">
                          <a:effectLst/>
                        </a:rPr>
                        <a:t>unfixed</a:t>
                      </a:r>
                      <a:r>
                        <a:rPr lang="ro-RO" sz="1400" dirty="0">
                          <a:effectLst/>
                        </a:rPr>
                        <a:t> </a:t>
                      </a:r>
                      <a:r>
                        <a:rPr lang="ro-RO" sz="1400" dirty="0" err="1">
                          <a:effectLst/>
                        </a:rPr>
                        <a:t>dyes</a:t>
                      </a:r>
                      <a:r>
                        <a:rPr lang="ro-RO" sz="1400" dirty="0">
                          <a:effectLst/>
                        </a:rPr>
                        <a:t> </a:t>
                      </a:r>
                      <a:r>
                        <a:rPr lang="ro-RO" sz="1400" dirty="0" smtClean="0">
                          <a:effectLst/>
                        </a:rPr>
                        <a:t>(5-30%), </a:t>
                      </a:r>
                      <a:r>
                        <a:rPr lang="en-US" sz="1400" dirty="0" smtClean="0">
                          <a:effectLst/>
                        </a:rPr>
                        <a:t>copper salts, cationic fixing agents</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0">
                <a:tc>
                  <a:txBody>
                    <a:bodyPr/>
                    <a:lstStyle/>
                    <a:p>
                      <a:pPr algn="l">
                        <a:lnSpc>
                          <a:spcPct val="150000"/>
                        </a:lnSpc>
                        <a:spcAft>
                          <a:spcPts val="0"/>
                        </a:spcAft>
                      </a:pPr>
                      <a:r>
                        <a:rPr lang="ro-RO" sz="1400" dirty="0">
                          <a:solidFill>
                            <a:schemeClr val="tx1"/>
                          </a:solidFill>
                          <a:effectLst/>
                        </a:rPr>
                        <a:t>Reactive </a:t>
                      </a:r>
                      <a:r>
                        <a:rPr lang="ro-RO" sz="1400" dirty="0" err="1">
                          <a:solidFill>
                            <a:schemeClr val="tx1"/>
                          </a:solidFill>
                          <a:effectLst/>
                        </a:rPr>
                        <a:t>dye</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l">
                        <a:lnSpc>
                          <a:spcPct val="150000"/>
                        </a:lnSpc>
                        <a:spcAft>
                          <a:spcPts val="0"/>
                        </a:spcAft>
                      </a:pPr>
                      <a:r>
                        <a:rPr lang="ro-RO" sz="1400" dirty="0">
                          <a:effectLst/>
                        </a:rPr>
                        <a:t>Salt, </a:t>
                      </a:r>
                      <a:r>
                        <a:rPr lang="ro-RO" sz="1400" dirty="0" err="1">
                          <a:effectLst/>
                        </a:rPr>
                        <a:t>alkali</a:t>
                      </a:r>
                      <a:r>
                        <a:rPr lang="ro-RO" sz="1400" dirty="0">
                          <a:effectLst/>
                        </a:rPr>
                        <a:t>, </a:t>
                      </a:r>
                      <a:r>
                        <a:rPr lang="ro-RO" sz="1400" dirty="0" err="1">
                          <a:effectLst/>
                        </a:rPr>
                        <a:t>unfixed</a:t>
                      </a:r>
                      <a:r>
                        <a:rPr lang="ro-RO" sz="1400" dirty="0">
                          <a:effectLst/>
                        </a:rPr>
                        <a:t> </a:t>
                      </a:r>
                      <a:r>
                        <a:rPr lang="ro-RO" sz="1400" dirty="0" err="1">
                          <a:effectLst/>
                        </a:rPr>
                        <a:t>dyes</a:t>
                      </a:r>
                      <a:r>
                        <a:rPr lang="ro-RO" sz="1400" dirty="0">
                          <a:effectLst/>
                        </a:rPr>
                        <a:t> </a:t>
                      </a:r>
                      <a:r>
                        <a:rPr lang="ro-RO" sz="1400" dirty="0" smtClean="0">
                          <a:effectLst/>
                        </a:rPr>
                        <a:t>(10-40</a:t>
                      </a:r>
                      <a:r>
                        <a:rPr lang="ro-RO" sz="1400" dirty="0">
                          <a:effectLst/>
                        </a:rPr>
                        <a:t>%)</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0">
                <a:tc>
                  <a:txBody>
                    <a:bodyPr/>
                    <a:lstStyle/>
                    <a:p>
                      <a:pPr algn="l">
                        <a:lnSpc>
                          <a:spcPct val="150000"/>
                        </a:lnSpc>
                        <a:spcAft>
                          <a:spcPts val="0"/>
                        </a:spcAft>
                      </a:pPr>
                      <a:r>
                        <a:rPr lang="ro-RO" sz="1400" dirty="0" err="1">
                          <a:solidFill>
                            <a:schemeClr val="tx1"/>
                          </a:solidFill>
                          <a:effectLst/>
                        </a:rPr>
                        <a:t>Vat</a:t>
                      </a:r>
                      <a:r>
                        <a:rPr lang="ro-RO" sz="1400" dirty="0">
                          <a:solidFill>
                            <a:schemeClr val="tx1"/>
                          </a:solidFill>
                          <a:effectLst/>
                        </a:rPr>
                        <a:t> </a:t>
                      </a:r>
                      <a:r>
                        <a:rPr lang="ro-RO" sz="1400" dirty="0" err="1">
                          <a:solidFill>
                            <a:schemeClr val="tx1"/>
                          </a:solidFill>
                          <a:effectLst/>
                        </a:rPr>
                        <a:t>dye</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l">
                        <a:lnSpc>
                          <a:spcPct val="150000"/>
                        </a:lnSpc>
                        <a:spcAft>
                          <a:spcPts val="0"/>
                        </a:spcAft>
                      </a:pPr>
                      <a:r>
                        <a:rPr lang="ro-RO" sz="1400" dirty="0" err="1">
                          <a:effectLst/>
                        </a:rPr>
                        <a:t>Alkali</a:t>
                      </a:r>
                      <a:r>
                        <a:rPr lang="ro-RO" sz="1400" dirty="0">
                          <a:effectLst/>
                        </a:rPr>
                        <a:t>, </a:t>
                      </a:r>
                      <a:r>
                        <a:rPr lang="ro-RO" sz="1400" dirty="0" err="1">
                          <a:effectLst/>
                        </a:rPr>
                        <a:t>oxidizing</a:t>
                      </a:r>
                      <a:r>
                        <a:rPr lang="ro-RO" sz="1400" dirty="0">
                          <a:effectLst/>
                        </a:rPr>
                        <a:t> </a:t>
                      </a:r>
                      <a:r>
                        <a:rPr lang="ro-RO" sz="1400" dirty="0" err="1">
                          <a:effectLst/>
                        </a:rPr>
                        <a:t>agents</a:t>
                      </a:r>
                      <a:r>
                        <a:rPr lang="ro-RO" sz="1400" dirty="0">
                          <a:effectLst/>
                        </a:rPr>
                        <a:t>, </a:t>
                      </a:r>
                      <a:r>
                        <a:rPr lang="ro-RO" sz="1400" dirty="0" err="1">
                          <a:effectLst/>
                        </a:rPr>
                        <a:t>reducing</a:t>
                      </a:r>
                      <a:r>
                        <a:rPr lang="ro-RO" sz="1400" dirty="0">
                          <a:effectLst/>
                        </a:rPr>
                        <a:t> </a:t>
                      </a:r>
                      <a:r>
                        <a:rPr lang="ro-RO" sz="1400" dirty="0" err="1">
                          <a:effectLst/>
                        </a:rPr>
                        <a:t>agents</a:t>
                      </a:r>
                      <a:r>
                        <a:rPr lang="ro-RO" sz="1400" dirty="0">
                          <a:effectLst/>
                        </a:rPr>
                        <a:t>.</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0">
                <a:tc>
                  <a:txBody>
                    <a:bodyPr/>
                    <a:lstStyle/>
                    <a:p>
                      <a:pPr algn="l">
                        <a:lnSpc>
                          <a:spcPct val="150000"/>
                        </a:lnSpc>
                        <a:spcAft>
                          <a:spcPts val="0"/>
                        </a:spcAft>
                      </a:pPr>
                      <a:r>
                        <a:rPr lang="ro-RO" sz="1400" dirty="0" err="1">
                          <a:solidFill>
                            <a:schemeClr val="tx1"/>
                          </a:solidFill>
                          <a:effectLst/>
                        </a:rPr>
                        <a:t>Sulphur</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l">
                        <a:lnSpc>
                          <a:spcPct val="150000"/>
                        </a:lnSpc>
                        <a:spcAft>
                          <a:spcPts val="0"/>
                        </a:spcAft>
                      </a:pPr>
                      <a:r>
                        <a:rPr lang="ro-RO" sz="1400" dirty="0" err="1">
                          <a:effectLst/>
                        </a:rPr>
                        <a:t>Alkali</a:t>
                      </a:r>
                      <a:r>
                        <a:rPr lang="ro-RO" sz="1400" dirty="0">
                          <a:effectLst/>
                        </a:rPr>
                        <a:t>, </a:t>
                      </a:r>
                      <a:r>
                        <a:rPr lang="ro-RO" sz="1400" dirty="0" err="1">
                          <a:effectLst/>
                        </a:rPr>
                        <a:t>oxidizing</a:t>
                      </a:r>
                      <a:r>
                        <a:rPr lang="ro-RO" sz="1400" dirty="0">
                          <a:effectLst/>
                        </a:rPr>
                        <a:t> </a:t>
                      </a:r>
                      <a:r>
                        <a:rPr lang="ro-RO" sz="1400" dirty="0" err="1">
                          <a:effectLst/>
                        </a:rPr>
                        <a:t>agents</a:t>
                      </a:r>
                      <a:r>
                        <a:rPr lang="ro-RO" sz="1400" dirty="0">
                          <a:effectLst/>
                        </a:rPr>
                        <a:t>, </a:t>
                      </a:r>
                      <a:r>
                        <a:rPr lang="ro-RO" sz="1400" dirty="0" err="1">
                          <a:effectLst/>
                        </a:rPr>
                        <a:t>reducing</a:t>
                      </a:r>
                      <a:r>
                        <a:rPr lang="ro-RO" sz="1400" dirty="0">
                          <a:effectLst/>
                        </a:rPr>
                        <a:t> </a:t>
                      </a:r>
                      <a:r>
                        <a:rPr lang="ro-RO" sz="1400" dirty="0" err="1" smtClean="0">
                          <a:effectLst/>
                        </a:rPr>
                        <a:t>agents</a:t>
                      </a:r>
                      <a:r>
                        <a:rPr lang="ro-RO" sz="1400" dirty="0" smtClean="0">
                          <a:effectLst/>
                        </a:rPr>
                        <a:t>, </a:t>
                      </a:r>
                      <a:r>
                        <a:rPr lang="ro-RO" sz="1400" dirty="0" err="1" smtClean="0">
                          <a:effectLst/>
                        </a:rPr>
                        <a:t>unfixed</a:t>
                      </a:r>
                      <a:r>
                        <a:rPr lang="ro-RO" sz="1400" dirty="0" smtClean="0">
                          <a:effectLst/>
                        </a:rPr>
                        <a:t> </a:t>
                      </a:r>
                      <a:r>
                        <a:rPr lang="ro-RO" sz="1400" dirty="0" err="1" smtClean="0">
                          <a:effectLst/>
                        </a:rPr>
                        <a:t>dye</a:t>
                      </a:r>
                      <a:r>
                        <a:rPr lang="ro-RO" sz="1400" dirty="0" smtClean="0">
                          <a:effectLst/>
                        </a:rPr>
                        <a:t> (20–40%).</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0">
                <a:tc>
                  <a:txBody>
                    <a:bodyPr/>
                    <a:lstStyle/>
                    <a:p>
                      <a:pPr algn="l">
                        <a:lnSpc>
                          <a:spcPct val="150000"/>
                        </a:lnSpc>
                        <a:spcAft>
                          <a:spcPts val="0"/>
                        </a:spcAft>
                      </a:pPr>
                      <a:r>
                        <a:rPr lang="ro-RO" sz="1400" dirty="0" err="1">
                          <a:solidFill>
                            <a:schemeClr val="tx1"/>
                          </a:solidFill>
                          <a:effectLst/>
                        </a:rPr>
                        <a:t>Chrome</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l">
                        <a:lnSpc>
                          <a:spcPct val="150000"/>
                        </a:lnSpc>
                        <a:spcAft>
                          <a:spcPts val="0"/>
                        </a:spcAft>
                      </a:pPr>
                      <a:r>
                        <a:rPr lang="ro-RO" sz="1400" dirty="0" smtClean="0">
                          <a:effectLst/>
                        </a:rPr>
                        <a:t>Organic </a:t>
                      </a:r>
                      <a:r>
                        <a:rPr lang="ro-RO" sz="1400" dirty="0" err="1" smtClean="0">
                          <a:effectLst/>
                        </a:rPr>
                        <a:t>acids</a:t>
                      </a:r>
                      <a:r>
                        <a:rPr lang="ro-RO" sz="1400" dirty="0">
                          <a:effectLst/>
                        </a:rPr>
                        <a:t>, </a:t>
                      </a:r>
                      <a:r>
                        <a:rPr lang="ro-RO" sz="1400" dirty="0" err="1">
                          <a:effectLst/>
                        </a:rPr>
                        <a:t>heavy</a:t>
                      </a:r>
                      <a:r>
                        <a:rPr lang="ro-RO" sz="1400" dirty="0">
                          <a:effectLst/>
                        </a:rPr>
                        <a:t> </a:t>
                      </a:r>
                      <a:r>
                        <a:rPr lang="ro-RO" sz="1400" dirty="0" smtClean="0">
                          <a:effectLst/>
                        </a:rPr>
                        <a:t>metal </a:t>
                      </a:r>
                      <a:r>
                        <a:rPr lang="ro-RO" sz="1400" dirty="0" err="1" smtClean="0">
                          <a:effectLst/>
                        </a:rPr>
                        <a:t>salts</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0">
                <a:tc>
                  <a:txBody>
                    <a:bodyPr/>
                    <a:lstStyle/>
                    <a:p>
                      <a:pPr algn="l">
                        <a:lnSpc>
                          <a:spcPct val="150000"/>
                        </a:lnSpc>
                        <a:spcAft>
                          <a:spcPts val="0"/>
                        </a:spcAft>
                      </a:pPr>
                      <a:r>
                        <a:rPr lang="ro-RO" sz="1400" dirty="0">
                          <a:solidFill>
                            <a:schemeClr val="tx1"/>
                          </a:solidFill>
                          <a:effectLst/>
                        </a:rPr>
                        <a:t>Basic </a:t>
                      </a:r>
                      <a:r>
                        <a:rPr lang="ro-RO" sz="1400" dirty="0" err="1">
                          <a:solidFill>
                            <a:schemeClr val="tx1"/>
                          </a:solidFill>
                          <a:effectLst/>
                        </a:rPr>
                        <a:t>dyes</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l">
                        <a:lnSpc>
                          <a:spcPct val="150000"/>
                        </a:lnSpc>
                        <a:spcAft>
                          <a:spcPts val="0"/>
                        </a:spcAft>
                      </a:pPr>
                      <a:r>
                        <a:rPr lang="ro-RO" sz="1400" dirty="0" err="1">
                          <a:effectLst/>
                        </a:rPr>
                        <a:t>Acids</a:t>
                      </a:r>
                      <a:r>
                        <a:rPr lang="ro-RO" sz="1400" dirty="0">
                          <a:effectLst/>
                        </a:rPr>
                        <a:t>, </a:t>
                      </a:r>
                      <a:r>
                        <a:rPr lang="ro-RO" sz="1400" dirty="0" err="1">
                          <a:effectLst/>
                        </a:rPr>
                        <a:t>unfixed</a:t>
                      </a:r>
                      <a:r>
                        <a:rPr lang="ro-RO" sz="1400" dirty="0">
                          <a:effectLst/>
                        </a:rPr>
                        <a:t> </a:t>
                      </a:r>
                      <a:r>
                        <a:rPr lang="ro-RO" sz="1400" dirty="0" err="1">
                          <a:effectLst/>
                        </a:rPr>
                        <a:t>dye</a:t>
                      </a:r>
                      <a:r>
                        <a:rPr lang="ro-RO" sz="1400" dirty="0">
                          <a:effectLst/>
                        </a:rPr>
                        <a:t> (0-5%), cationic </a:t>
                      </a:r>
                      <a:r>
                        <a:rPr lang="ro-RO" sz="1400" dirty="0" err="1">
                          <a:effectLst/>
                        </a:rPr>
                        <a:t>retarder</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0">
                <a:tc>
                  <a:txBody>
                    <a:bodyPr/>
                    <a:lstStyle/>
                    <a:p>
                      <a:pPr algn="l">
                        <a:lnSpc>
                          <a:spcPct val="150000"/>
                        </a:lnSpc>
                        <a:spcAft>
                          <a:spcPts val="0"/>
                        </a:spcAft>
                      </a:pPr>
                      <a:r>
                        <a:rPr lang="ro-RO" sz="1400" dirty="0">
                          <a:solidFill>
                            <a:schemeClr val="tx1"/>
                          </a:solidFill>
                          <a:effectLst/>
                        </a:rPr>
                        <a:t>Metal </a:t>
                      </a:r>
                      <a:r>
                        <a:rPr lang="ro-RO" sz="1400" dirty="0" smtClean="0">
                          <a:solidFill>
                            <a:schemeClr val="tx1"/>
                          </a:solidFill>
                          <a:effectLst/>
                        </a:rPr>
                        <a:t>Complex</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l">
                        <a:lnSpc>
                          <a:spcPct val="150000"/>
                        </a:lnSpc>
                        <a:spcAft>
                          <a:spcPts val="0"/>
                        </a:spcAft>
                      </a:pPr>
                      <a:r>
                        <a:rPr lang="ro-RO" sz="1400" dirty="0" smtClean="0">
                          <a:effectLst/>
                        </a:rPr>
                        <a:t>Organic </a:t>
                      </a:r>
                      <a:r>
                        <a:rPr lang="ro-RO" sz="1400" dirty="0" err="1" smtClean="0">
                          <a:effectLst/>
                        </a:rPr>
                        <a:t>acids</a:t>
                      </a:r>
                      <a:r>
                        <a:rPr lang="ro-RO" sz="1400" dirty="0" smtClean="0">
                          <a:effectLst/>
                        </a:rPr>
                        <a:t>, </a:t>
                      </a:r>
                      <a:r>
                        <a:rPr lang="ro-RO" sz="1400" dirty="0" err="1" smtClean="0">
                          <a:effectLst/>
                        </a:rPr>
                        <a:t>unfixed</a:t>
                      </a:r>
                      <a:r>
                        <a:rPr lang="ro-RO" sz="1400" dirty="0" smtClean="0">
                          <a:effectLst/>
                        </a:rPr>
                        <a:t> </a:t>
                      </a:r>
                      <a:r>
                        <a:rPr lang="ro-RO" sz="1400" dirty="0" err="1">
                          <a:effectLst/>
                        </a:rPr>
                        <a:t>dye</a:t>
                      </a:r>
                      <a:r>
                        <a:rPr lang="ro-RO" sz="1400" dirty="0">
                          <a:effectLst/>
                        </a:rPr>
                        <a:t> (2-10%)</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0">
                <a:tc>
                  <a:txBody>
                    <a:bodyPr/>
                    <a:lstStyle/>
                    <a:p>
                      <a:pPr algn="just">
                        <a:lnSpc>
                          <a:spcPct val="150000"/>
                        </a:lnSpc>
                        <a:spcAft>
                          <a:spcPts val="0"/>
                        </a:spcAft>
                      </a:pPr>
                      <a:r>
                        <a:rPr lang="ro-RO" sz="1400" dirty="0">
                          <a:solidFill>
                            <a:schemeClr val="tx1"/>
                          </a:solidFill>
                          <a:effectLst/>
                        </a:rPr>
                        <a:t>Disperse </a:t>
                      </a:r>
                      <a:r>
                        <a:rPr lang="ro-RO" sz="1400" dirty="0" err="1">
                          <a:solidFill>
                            <a:schemeClr val="tx1"/>
                          </a:solidFill>
                          <a:effectLst/>
                        </a:rPr>
                        <a:t>dyes</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lnSpc>
                          <a:spcPct val="150000"/>
                        </a:lnSpc>
                        <a:spcAft>
                          <a:spcPts val="0"/>
                        </a:spcAft>
                      </a:pPr>
                      <a:r>
                        <a:rPr lang="ro-RO" sz="1400" dirty="0" smtClean="0">
                          <a:effectLst/>
                        </a:rPr>
                        <a:t>Organic </a:t>
                      </a:r>
                      <a:r>
                        <a:rPr lang="ro-RO" sz="1400" dirty="0" err="1" smtClean="0">
                          <a:effectLst/>
                        </a:rPr>
                        <a:t>acids</a:t>
                      </a:r>
                      <a:r>
                        <a:rPr lang="ro-RO" sz="1400" dirty="0">
                          <a:effectLst/>
                        </a:rPr>
                        <a:t>, </a:t>
                      </a:r>
                      <a:r>
                        <a:rPr lang="ro-RO" sz="1400" dirty="0" err="1" smtClean="0">
                          <a:effectLst/>
                        </a:rPr>
                        <a:t>reducing</a:t>
                      </a:r>
                      <a:r>
                        <a:rPr lang="ro-RO" sz="1400" dirty="0" smtClean="0">
                          <a:effectLst/>
                        </a:rPr>
                        <a:t> </a:t>
                      </a:r>
                      <a:r>
                        <a:rPr lang="ro-RO" sz="1400" dirty="0" err="1" smtClean="0">
                          <a:effectLst/>
                        </a:rPr>
                        <a:t>agents</a:t>
                      </a:r>
                      <a:r>
                        <a:rPr lang="ro-RO" sz="1400" dirty="0" smtClean="0">
                          <a:effectLst/>
                        </a:rPr>
                        <a:t>, </a:t>
                      </a:r>
                      <a:r>
                        <a:rPr lang="ro-RO" sz="1400" dirty="0" err="1">
                          <a:effectLst/>
                        </a:rPr>
                        <a:t>carriers</a:t>
                      </a:r>
                      <a:r>
                        <a:rPr lang="ro-RO" sz="1400" dirty="0">
                          <a:effectLst/>
                        </a:rPr>
                        <a:t> </a:t>
                      </a:r>
                      <a:r>
                        <a:rPr lang="ro-RO" sz="1400" dirty="0" smtClean="0">
                          <a:effectLst/>
                        </a:rPr>
                        <a:t>(</a:t>
                      </a:r>
                      <a:r>
                        <a:rPr lang="ro-RO" sz="1400" dirty="0" err="1">
                          <a:effectLst/>
                        </a:rPr>
                        <a:t>if</a:t>
                      </a:r>
                      <a:r>
                        <a:rPr lang="ro-RO" sz="1400" dirty="0">
                          <a:effectLst/>
                        </a:rPr>
                        <a:t> </a:t>
                      </a:r>
                      <a:r>
                        <a:rPr lang="ro-RO" sz="1400" dirty="0" err="1">
                          <a:effectLst/>
                        </a:rPr>
                        <a:t>used</a:t>
                      </a:r>
                      <a:r>
                        <a:rPr lang="ro-RO" sz="1400" dirty="0">
                          <a:effectLst/>
                        </a:rPr>
                        <a:t>)</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bl>
          </a:graphicData>
        </a:graphic>
      </p:graphicFrame>
      <p:sp>
        <p:nvSpPr>
          <p:cNvPr id="2" name="TextBox 1"/>
          <p:cNvSpPr txBox="1"/>
          <p:nvPr/>
        </p:nvSpPr>
        <p:spPr>
          <a:xfrm>
            <a:off x="1365699" y="4596020"/>
            <a:ext cx="1414170" cy="307777"/>
          </a:xfrm>
          <a:prstGeom prst="rect">
            <a:avLst/>
          </a:prstGeom>
          <a:noFill/>
        </p:spPr>
        <p:txBody>
          <a:bodyPr wrap="none" rtlCol="0">
            <a:spAutoFit/>
          </a:bodyPr>
          <a:lstStyle/>
          <a:p>
            <a:r>
              <a:rPr lang="ro-RO" sz="1400" dirty="0" smtClean="0">
                <a:latin typeface="+mj-lt"/>
              </a:rPr>
              <a:t>Blackburn (2009)</a:t>
            </a:r>
            <a:endParaRPr lang="en-US" sz="1400" dirty="0">
              <a:latin typeface="+mj-lt"/>
            </a:endParaRPr>
          </a:p>
        </p:txBody>
      </p:sp>
    </p:spTree>
    <p:extLst>
      <p:ext uri="{BB962C8B-B14F-4D97-AF65-F5344CB8AC3E}">
        <p14:creationId xmlns:p14="http://schemas.microsoft.com/office/powerpoint/2010/main" val="219953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p:cNvPr>
          <p:cNvSpPr>
            <a:spLocks noGrp="1"/>
          </p:cNvSpPr>
          <p:nvPr>
            <p:ph type="ftr" sz="quarter" idx="11"/>
          </p:nvPr>
        </p:nvSpPr>
        <p:spPr/>
        <p:txBody>
          <a:bodyPr/>
          <a:lstStyle/>
          <a:p>
            <a:pPr>
              <a:defRPr/>
            </a:pPr>
            <a:r>
              <a:rPr lang="en-US" altLang="de-DE"/>
              <a:t>Fashion DIET</a:t>
            </a:r>
            <a:endParaRPr lang="de-DE" altLang="de-DE"/>
          </a:p>
        </p:txBody>
      </p:sp>
      <p:sp>
        <p:nvSpPr>
          <p:cNvPr id="5" name="Foliennummernplatzhalter 4">
            <a:extLst/>
          </p:cNvPr>
          <p:cNvSpPr>
            <a:spLocks noGrp="1"/>
          </p:cNvSpPr>
          <p:nvPr>
            <p:ph type="sldNum" sz="quarter" idx="12"/>
          </p:nvPr>
        </p:nvSpPr>
        <p:spPr/>
        <p:txBody>
          <a:bodyPr/>
          <a:lstStyle/>
          <a:p>
            <a:pPr>
              <a:defRPr/>
            </a:pPr>
            <a:fld id="{E08EA9A0-6E0C-43BA-A95E-7725FFFB5559}" type="slidenum">
              <a:rPr lang="de-DE" altLang="de-DE" smtClean="0"/>
              <a:pPr>
                <a:defRPr/>
              </a:pPr>
              <a:t>9</a:t>
            </a:fld>
            <a:endParaRPr lang="de-DE" altLang="de-DE"/>
          </a:p>
        </p:txBody>
      </p:sp>
      <p:sp>
        <p:nvSpPr>
          <p:cNvPr id="6" name="Titel 1"/>
          <p:cNvSpPr txBox="1">
            <a:spLocks/>
          </p:cNvSpPr>
          <p:nvPr/>
        </p:nvSpPr>
        <p:spPr bwMode="auto">
          <a:xfrm>
            <a:off x="599152" y="915566"/>
            <a:ext cx="78867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de-DE"/>
            </a:defPPr>
            <a:lvl1pPr algn="ctr" defTabSz="685800" eaLnBrk="1" hangingPunct="1">
              <a:lnSpc>
                <a:spcPct val="90000"/>
              </a:lnSpc>
              <a:defRPr sz="3300">
                <a:solidFill>
                  <a:srgbClr val="000000"/>
                </a:solidFill>
                <a:latin typeface="Calibri Light" panose="020F0302020204030204" pitchFamily="34" charset="0"/>
                <a:ea typeface="+mj-ea"/>
                <a:cs typeface="+mj-cs"/>
              </a:defRPr>
            </a:lvl1pPr>
            <a:lvl2pPr defTabSz="685800">
              <a:lnSpc>
                <a:spcPct val="90000"/>
              </a:lnSpc>
              <a:defRPr sz="3300">
                <a:latin typeface="Calibri Light" panose="020F0302020204030204" pitchFamily="34" charset="0"/>
              </a:defRPr>
            </a:lvl2pPr>
            <a:lvl3pPr defTabSz="685800">
              <a:lnSpc>
                <a:spcPct val="90000"/>
              </a:lnSpc>
              <a:defRPr sz="3300">
                <a:latin typeface="Calibri Light" panose="020F0302020204030204" pitchFamily="34" charset="0"/>
              </a:defRPr>
            </a:lvl3pPr>
            <a:lvl4pPr defTabSz="685800">
              <a:lnSpc>
                <a:spcPct val="90000"/>
              </a:lnSpc>
              <a:defRPr sz="3300">
                <a:latin typeface="Calibri Light" panose="020F0302020204030204" pitchFamily="34" charset="0"/>
              </a:defRPr>
            </a:lvl4pPr>
            <a:lvl5pPr defTabSz="685800">
              <a:lnSpc>
                <a:spcPct val="90000"/>
              </a:lnSpc>
              <a:defRPr sz="3300">
                <a:latin typeface="Calibri Light" panose="020F0302020204030204" pitchFamily="34" charset="0"/>
              </a:defRPr>
            </a:lvl5pPr>
            <a:lvl6pPr marL="457200" defTabSz="685800" fontAlgn="base">
              <a:lnSpc>
                <a:spcPct val="90000"/>
              </a:lnSpc>
              <a:spcBef>
                <a:spcPct val="0"/>
              </a:spcBef>
              <a:spcAft>
                <a:spcPct val="0"/>
              </a:spcAft>
              <a:defRPr sz="3300">
                <a:latin typeface="Calibri Light" panose="020F0302020204030204" pitchFamily="34" charset="0"/>
              </a:defRPr>
            </a:lvl6pPr>
            <a:lvl7pPr marL="914400" defTabSz="685800" fontAlgn="base">
              <a:lnSpc>
                <a:spcPct val="90000"/>
              </a:lnSpc>
              <a:spcBef>
                <a:spcPct val="0"/>
              </a:spcBef>
              <a:spcAft>
                <a:spcPct val="0"/>
              </a:spcAft>
              <a:defRPr sz="3300">
                <a:latin typeface="Calibri Light" panose="020F0302020204030204" pitchFamily="34" charset="0"/>
              </a:defRPr>
            </a:lvl7pPr>
            <a:lvl8pPr marL="1371600" defTabSz="685800" fontAlgn="base">
              <a:lnSpc>
                <a:spcPct val="90000"/>
              </a:lnSpc>
              <a:spcBef>
                <a:spcPct val="0"/>
              </a:spcBef>
              <a:spcAft>
                <a:spcPct val="0"/>
              </a:spcAft>
              <a:defRPr sz="3300">
                <a:latin typeface="Calibri Light" panose="020F0302020204030204" pitchFamily="34" charset="0"/>
              </a:defRPr>
            </a:lvl8pPr>
            <a:lvl9pPr marL="1828800" defTabSz="685800" fontAlgn="base">
              <a:lnSpc>
                <a:spcPct val="90000"/>
              </a:lnSpc>
              <a:spcBef>
                <a:spcPct val="0"/>
              </a:spcBef>
              <a:spcAft>
                <a:spcPct val="0"/>
              </a:spcAft>
              <a:defRPr sz="3300">
                <a:latin typeface="Calibri Light" panose="020F0302020204030204" pitchFamily="34" charset="0"/>
              </a:defRPr>
            </a:lvl9pPr>
          </a:lstStyle>
          <a:p>
            <a:r>
              <a:rPr lang="en-US" altLang="de-DE" dirty="0"/>
              <a:t>Ecological issues regarding dye</a:t>
            </a:r>
            <a:r>
              <a:rPr lang="ro-RO" altLang="de-DE" dirty="0"/>
              <a:t>s </a:t>
            </a:r>
            <a:r>
              <a:rPr lang="ro-RO" altLang="de-DE" dirty="0" smtClean="0"/>
              <a:t> </a:t>
            </a:r>
            <a:r>
              <a:rPr lang="ro-RO" altLang="de-DE" sz="2800" dirty="0" err="1" smtClean="0"/>
              <a:t>Respiratory</a:t>
            </a:r>
            <a:r>
              <a:rPr lang="ro-RO" altLang="de-DE" sz="2800" dirty="0" smtClean="0"/>
              <a:t>/</a:t>
            </a:r>
            <a:r>
              <a:rPr lang="ro-RO" altLang="de-DE" sz="2800" dirty="0" err="1" smtClean="0"/>
              <a:t>skin</a:t>
            </a:r>
            <a:r>
              <a:rPr lang="ro-RO" altLang="de-DE" sz="2800" dirty="0" smtClean="0"/>
              <a:t> </a:t>
            </a:r>
            <a:r>
              <a:rPr lang="ro-RO" altLang="de-DE" sz="2800" dirty="0" err="1"/>
              <a:t>sensitizers</a:t>
            </a:r>
            <a:endParaRPr lang="ro-RO" altLang="de-DE" sz="2800" dirty="0"/>
          </a:p>
        </p:txBody>
      </p:sp>
      <p:graphicFrame>
        <p:nvGraphicFramePr>
          <p:cNvPr id="7" name="Table 6"/>
          <p:cNvGraphicFramePr>
            <a:graphicFrameLocks noGrp="1"/>
          </p:cNvGraphicFramePr>
          <p:nvPr>
            <p:extLst>
              <p:ext uri="{D42A27DB-BD31-4B8C-83A1-F6EECF244321}">
                <p14:modId xmlns:p14="http://schemas.microsoft.com/office/powerpoint/2010/main" val="1198225608"/>
              </p:ext>
            </p:extLst>
          </p:nvPr>
        </p:nvGraphicFramePr>
        <p:xfrm>
          <a:off x="738486" y="1874412"/>
          <a:ext cx="7776864" cy="2880360"/>
        </p:xfrm>
        <a:graphic>
          <a:graphicData uri="http://schemas.openxmlformats.org/drawingml/2006/table">
            <a:tbl>
              <a:tblPr firstRow="1" firstCol="1" bandRow="1">
                <a:tableStyleId>{5C22544A-7EE6-4342-B048-85BDC9FD1C3A}</a:tableStyleId>
              </a:tblPr>
              <a:tblGrid>
                <a:gridCol w="1584176">
                  <a:extLst>
                    <a:ext uri="{9D8B030D-6E8A-4147-A177-3AD203B41FA5}">
                      <a16:colId xmlns="" xmlns:a16="http://schemas.microsoft.com/office/drawing/2014/main" val="20000"/>
                    </a:ext>
                  </a:extLst>
                </a:gridCol>
                <a:gridCol w="6192688">
                  <a:extLst>
                    <a:ext uri="{9D8B030D-6E8A-4147-A177-3AD203B41FA5}">
                      <a16:colId xmlns="" xmlns:a16="http://schemas.microsoft.com/office/drawing/2014/main" val="20001"/>
                    </a:ext>
                  </a:extLst>
                </a:gridCol>
              </a:tblGrid>
              <a:tr h="0">
                <a:tc>
                  <a:txBody>
                    <a:bodyPr/>
                    <a:lstStyle/>
                    <a:p>
                      <a:pPr algn="ctr">
                        <a:lnSpc>
                          <a:spcPct val="150000"/>
                        </a:lnSpc>
                        <a:spcAft>
                          <a:spcPts val="0"/>
                        </a:spcAft>
                      </a:pPr>
                      <a:r>
                        <a:rPr lang="ro-RO" sz="1400" dirty="0" err="1">
                          <a:effectLst/>
                        </a:rPr>
                        <a:t>Hue</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pPr>
                      <a:r>
                        <a:rPr lang="ro-RO" sz="1400" dirty="0">
                          <a:effectLst/>
                        </a:rPr>
                        <a:t>C I </a:t>
                      </a:r>
                      <a:r>
                        <a:rPr lang="ro-RO" sz="1400" dirty="0" err="1">
                          <a:effectLst/>
                        </a:rPr>
                        <a:t>Name</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0">
                <a:tc>
                  <a:txBody>
                    <a:bodyPr/>
                    <a:lstStyle/>
                    <a:p>
                      <a:pPr algn="l">
                        <a:lnSpc>
                          <a:spcPct val="150000"/>
                        </a:lnSpc>
                        <a:spcAft>
                          <a:spcPts val="0"/>
                        </a:spcAft>
                      </a:pPr>
                      <a:r>
                        <a:rPr lang="ro-RO" sz="1400" dirty="0" err="1">
                          <a:solidFill>
                            <a:schemeClr val="tx1"/>
                          </a:solidFill>
                          <a:effectLst/>
                        </a:rPr>
                        <a:t>Yellow</a:t>
                      </a:r>
                      <a:r>
                        <a:rPr lang="ro-RO" sz="1400" dirty="0">
                          <a:solidFill>
                            <a:schemeClr val="tx1"/>
                          </a:solidFill>
                          <a:effectLst/>
                        </a:rPr>
                        <a:t> </a:t>
                      </a:r>
                      <a:r>
                        <a:rPr lang="ro-RO" sz="1400" dirty="0" err="1">
                          <a:solidFill>
                            <a:schemeClr val="tx1"/>
                          </a:solidFill>
                          <a:effectLst/>
                        </a:rPr>
                        <a:t>dyes</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l">
                        <a:lnSpc>
                          <a:spcPct val="150000"/>
                        </a:lnSpc>
                        <a:spcAft>
                          <a:spcPts val="0"/>
                        </a:spcAft>
                      </a:pPr>
                      <a:r>
                        <a:rPr lang="ro-RO" sz="1400">
                          <a:effectLst/>
                        </a:rPr>
                        <a:t>Reactive Yellow 25, Reactive Yellow 39, Reactive Yellow 175</a:t>
                      </a:r>
                      <a:endParaRPr lang="ro-RO"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0">
                <a:tc>
                  <a:txBody>
                    <a:bodyPr/>
                    <a:lstStyle/>
                    <a:p>
                      <a:pPr algn="l">
                        <a:lnSpc>
                          <a:spcPct val="150000"/>
                        </a:lnSpc>
                        <a:spcAft>
                          <a:spcPts val="0"/>
                        </a:spcAft>
                      </a:pPr>
                      <a:r>
                        <a:rPr lang="ro-RO" sz="1400" dirty="0">
                          <a:solidFill>
                            <a:schemeClr val="tx1"/>
                          </a:solidFill>
                          <a:effectLst/>
                        </a:rPr>
                        <a:t>Orange </a:t>
                      </a:r>
                      <a:r>
                        <a:rPr lang="ro-RO" sz="1400" dirty="0" err="1">
                          <a:solidFill>
                            <a:schemeClr val="tx1"/>
                          </a:solidFill>
                          <a:effectLst/>
                        </a:rPr>
                        <a:t>dyes</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l">
                        <a:lnSpc>
                          <a:spcPct val="150000"/>
                        </a:lnSpc>
                        <a:spcAft>
                          <a:spcPts val="0"/>
                        </a:spcAft>
                      </a:pPr>
                      <a:r>
                        <a:rPr lang="ro-RO" sz="1400" dirty="0">
                          <a:effectLst/>
                        </a:rPr>
                        <a:t>Reactive Orange 4, Reactive Orange 12, Reactive Orange 14, Reactive Orange 16, Reactive Orange 64, Reactive Orange 67 Reactive Orange 86, Reactive Orange 91</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0">
                <a:tc>
                  <a:txBody>
                    <a:bodyPr/>
                    <a:lstStyle/>
                    <a:p>
                      <a:pPr algn="l">
                        <a:lnSpc>
                          <a:spcPct val="150000"/>
                        </a:lnSpc>
                        <a:spcAft>
                          <a:spcPts val="0"/>
                        </a:spcAft>
                      </a:pPr>
                      <a:r>
                        <a:rPr lang="ro-RO" sz="1400" dirty="0" err="1">
                          <a:solidFill>
                            <a:schemeClr val="tx1"/>
                          </a:solidFill>
                          <a:effectLst/>
                        </a:rPr>
                        <a:t>Red</a:t>
                      </a:r>
                      <a:r>
                        <a:rPr lang="ro-RO" sz="1400" dirty="0">
                          <a:solidFill>
                            <a:schemeClr val="tx1"/>
                          </a:solidFill>
                          <a:effectLst/>
                        </a:rPr>
                        <a:t> </a:t>
                      </a:r>
                      <a:r>
                        <a:rPr lang="ro-RO" sz="1400" dirty="0" err="1">
                          <a:solidFill>
                            <a:schemeClr val="tx1"/>
                          </a:solidFill>
                          <a:effectLst/>
                        </a:rPr>
                        <a:t>dyes</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accent2">
                        <a:lumMod val="40000"/>
                        <a:lumOff val="60000"/>
                      </a:schemeClr>
                    </a:solidFill>
                  </a:tcPr>
                </a:tc>
                <a:tc>
                  <a:txBody>
                    <a:bodyPr/>
                    <a:lstStyle/>
                    <a:p>
                      <a:pPr algn="l">
                        <a:lnSpc>
                          <a:spcPct val="150000"/>
                        </a:lnSpc>
                        <a:spcAft>
                          <a:spcPts val="0"/>
                        </a:spcAft>
                      </a:pPr>
                      <a:r>
                        <a:rPr lang="ro-RO" sz="1400" dirty="0">
                          <a:effectLst/>
                        </a:rPr>
                        <a:t>Reactive </a:t>
                      </a:r>
                      <a:r>
                        <a:rPr lang="ro-RO" sz="1400" dirty="0" err="1">
                          <a:effectLst/>
                        </a:rPr>
                        <a:t>Red</a:t>
                      </a:r>
                      <a:r>
                        <a:rPr lang="ro-RO" sz="1400" dirty="0">
                          <a:effectLst/>
                        </a:rPr>
                        <a:t> 29, Reactive </a:t>
                      </a:r>
                      <a:r>
                        <a:rPr lang="ro-RO" sz="1400" dirty="0" err="1">
                          <a:effectLst/>
                        </a:rPr>
                        <a:t>Red</a:t>
                      </a:r>
                      <a:r>
                        <a:rPr lang="ro-RO" sz="1400" dirty="0">
                          <a:effectLst/>
                        </a:rPr>
                        <a:t> 65, Reactive </a:t>
                      </a:r>
                      <a:r>
                        <a:rPr lang="ro-RO" sz="1400" dirty="0" err="1">
                          <a:effectLst/>
                        </a:rPr>
                        <a:t>Red</a:t>
                      </a:r>
                      <a:r>
                        <a:rPr lang="ro-RO" sz="1400" dirty="0">
                          <a:effectLst/>
                        </a:rPr>
                        <a:t> 66, Reactive </a:t>
                      </a:r>
                      <a:r>
                        <a:rPr lang="ro-RO" sz="1400" dirty="0" err="1">
                          <a:effectLst/>
                        </a:rPr>
                        <a:t>Red</a:t>
                      </a:r>
                      <a:r>
                        <a:rPr lang="ro-RO" sz="1400" dirty="0">
                          <a:effectLst/>
                        </a:rPr>
                        <a:t> 123, Reactive </a:t>
                      </a:r>
                      <a:r>
                        <a:rPr lang="ro-RO" sz="1400" dirty="0" err="1">
                          <a:effectLst/>
                        </a:rPr>
                        <a:t>Red</a:t>
                      </a:r>
                      <a:r>
                        <a:rPr lang="ro-RO" sz="1400" dirty="0">
                          <a:effectLst/>
                        </a:rPr>
                        <a:t> 219, Reactive </a:t>
                      </a:r>
                      <a:r>
                        <a:rPr lang="ro-RO" sz="1400" dirty="0" err="1">
                          <a:effectLst/>
                        </a:rPr>
                        <a:t>Red</a:t>
                      </a:r>
                      <a:r>
                        <a:rPr lang="ro-RO" sz="1400" dirty="0">
                          <a:effectLst/>
                        </a:rPr>
                        <a:t> 225</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0">
                <a:tc>
                  <a:txBody>
                    <a:bodyPr/>
                    <a:lstStyle/>
                    <a:p>
                      <a:pPr algn="l">
                        <a:lnSpc>
                          <a:spcPct val="150000"/>
                        </a:lnSpc>
                        <a:spcAft>
                          <a:spcPts val="0"/>
                        </a:spcAft>
                      </a:pPr>
                      <a:r>
                        <a:rPr lang="ro-RO" sz="1400" dirty="0">
                          <a:solidFill>
                            <a:schemeClr val="tx1"/>
                          </a:solidFill>
                          <a:effectLst/>
                        </a:rPr>
                        <a:t>Violet </a:t>
                      </a:r>
                      <a:r>
                        <a:rPr lang="ro-RO" sz="1400" dirty="0" err="1">
                          <a:solidFill>
                            <a:schemeClr val="tx1"/>
                          </a:solidFill>
                          <a:effectLst/>
                        </a:rPr>
                        <a:t>dye</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l">
                        <a:lnSpc>
                          <a:spcPct val="150000"/>
                        </a:lnSpc>
                        <a:spcAft>
                          <a:spcPts val="0"/>
                        </a:spcAft>
                      </a:pPr>
                      <a:r>
                        <a:rPr lang="ro-RO" sz="1400" dirty="0">
                          <a:effectLst/>
                        </a:rPr>
                        <a:t>Reactive Violet 33</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0">
                <a:tc>
                  <a:txBody>
                    <a:bodyPr/>
                    <a:lstStyle/>
                    <a:p>
                      <a:pPr algn="l">
                        <a:lnSpc>
                          <a:spcPct val="150000"/>
                        </a:lnSpc>
                        <a:spcAft>
                          <a:spcPts val="0"/>
                        </a:spcAft>
                      </a:pPr>
                      <a:r>
                        <a:rPr lang="ro-RO" sz="1400" dirty="0">
                          <a:solidFill>
                            <a:schemeClr val="tx1"/>
                          </a:solidFill>
                          <a:effectLst/>
                        </a:rPr>
                        <a:t>Blue </a:t>
                      </a:r>
                      <a:r>
                        <a:rPr lang="ro-RO" sz="1400" dirty="0" err="1">
                          <a:solidFill>
                            <a:schemeClr val="tx1"/>
                          </a:solidFill>
                          <a:effectLst/>
                        </a:rPr>
                        <a:t>dyes</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l">
                        <a:lnSpc>
                          <a:spcPct val="150000"/>
                        </a:lnSpc>
                        <a:spcAft>
                          <a:spcPts val="0"/>
                        </a:spcAft>
                      </a:pPr>
                      <a:r>
                        <a:rPr lang="ro-RO" sz="1400" dirty="0">
                          <a:effectLst/>
                        </a:rPr>
                        <a:t>Reactive Blue 114, Reactive Blue 205</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0">
                <a:tc>
                  <a:txBody>
                    <a:bodyPr/>
                    <a:lstStyle/>
                    <a:p>
                      <a:pPr algn="just">
                        <a:lnSpc>
                          <a:spcPct val="150000"/>
                        </a:lnSpc>
                        <a:spcAft>
                          <a:spcPts val="0"/>
                        </a:spcAft>
                      </a:pPr>
                      <a:r>
                        <a:rPr lang="ro-RO" sz="1400" dirty="0">
                          <a:solidFill>
                            <a:schemeClr val="tx1"/>
                          </a:solidFill>
                          <a:effectLst/>
                        </a:rPr>
                        <a:t>Black </a:t>
                      </a:r>
                      <a:r>
                        <a:rPr lang="ro-RO" sz="1400" dirty="0" err="1">
                          <a:solidFill>
                            <a:schemeClr val="tx1"/>
                          </a:solidFill>
                          <a:effectLst/>
                        </a:rPr>
                        <a:t>dye</a:t>
                      </a:r>
                      <a:endParaRPr lang="ro-RO"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just">
                        <a:lnSpc>
                          <a:spcPct val="150000"/>
                        </a:lnSpc>
                        <a:spcAft>
                          <a:spcPts val="0"/>
                        </a:spcAft>
                      </a:pPr>
                      <a:r>
                        <a:rPr lang="ro-RO" sz="1400" dirty="0">
                          <a:effectLst/>
                        </a:rPr>
                        <a:t>Reactive Black 5</a:t>
                      </a:r>
                      <a:endParaRPr lang="ro-RO"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73515340"/>
      </p:ext>
    </p:extLst>
  </p:cSld>
  <p:clrMapOvr>
    <a:masterClrMapping/>
  </p:clrMapOvr>
</p:sld>
</file>

<file path=ppt/theme/theme1.xml><?xml version="1.0" encoding="utf-8"?>
<a:theme xmlns:a="http://schemas.openxmlformats.org/drawingml/2006/main" name="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Finsterni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1022</TotalTime>
  <Words>8980</Words>
  <Application>Microsoft Office PowerPoint</Application>
  <PresentationFormat>On-screen Show (16:9)</PresentationFormat>
  <Paragraphs>632</Paragraphs>
  <Slides>54</Slides>
  <Notes>53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54</vt:i4>
      </vt:variant>
    </vt:vector>
  </HeadingPairs>
  <TitlesOfParts>
    <vt:vector size="66" baseType="lpstr">
      <vt:lpstr>AdvP6975</vt:lpstr>
      <vt:lpstr>Arial</vt:lpstr>
      <vt:lpstr>Calibri</vt:lpstr>
      <vt:lpstr>Calibri Light</vt:lpstr>
      <vt:lpstr>HelveticaNeue</vt:lpstr>
      <vt:lpstr>Symbol</vt:lpstr>
      <vt:lpstr>Times New Roman</vt:lpstr>
      <vt:lpstr>Verdana</vt:lpstr>
      <vt:lpstr>Wingdings</vt:lpstr>
      <vt:lpstr>Finsternis</vt:lpstr>
      <vt:lpstr>1_Finsternis</vt:lpstr>
      <vt:lpstr>2_Finsternis</vt:lpstr>
      <vt:lpstr>Dyeing and printing in the context of sustainability</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vt:lpstr>
    </vt:vector>
  </TitlesOfParts>
  <Company>PH Freiburg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Andrei Bertea</dc:creator>
  <cp:lastModifiedBy>Mirela</cp:lastModifiedBy>
  <cp:revision>271</cp:revision>
  <dcterms:modified xsi:type="dcterms:W3CDTF">2022-09-15T18:06:40Z</dcterms:modified>
</cp:coreProperties>
</file>