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 id="2147484215" r:id="rId2"/>
    <p:sldMasterId id="2147484227" r:id="rId3"/>
  </p:sldMasterIdLst>
  <p:notesMasterIdLst>
    <p:notesMasterId r:id="rId36"/>
  </p:notesMasterIdLst>
  <p:sldIdLst>
    <p:sldId id="407" r:id="rId4"/>
    <p:sldId id="408" r:id="rId5"/>
    <p:sldId id="357" r:id="rId6"/>
    <p:sldId id="358" r:id="rId7"/>
    <p:sldId id="359" r:id="rId8"/>
    <p:sldId id="360" r:id="rId9"/>
    <p:sldId id="361" r:id="rId10"/>
    <p:sldId id="362" r:id="rId11"/>
    <p:sldId id="429" r:id="rId12"/>
    <p:sldId id="412" r:id="rId13"/>
    <p:sldId id="413" r:id="rId14"/>
    <p:sldId id="363" r:id="rId15"/>
    <p:sldId id="414" r:id="rId16"/>
    <p:sldId id="426" r:id="rId17"/>
    <p:sldId id="416" r:id="rId18"/>
    <p:sldId id="417" r:id="rId19"/>
    <p:sldId id="418" r:id="rId20"/>
    <p:sldId id="419" r:id="rId21"/>
    <p:sldId id="420" r:id="rId22"/>
    <p:sldId id="427" r:id="rId23"/>
    <p:sldId id="422" r:id="rId24"/>
    <p:sldId id="423" r:id="rId25"/>
    <p:sldId id="424" r:id="rId26"/>
    <p:sldId id="425" r:id="rId27"/>
    <p:sldId id="428" r:id="rId28"/>
    <p:sldId id="430" r:id="rId29"/>
    <p:sldId id="432" r:id="rId30"/>
    <p:sldId id="400" r:id="rId31"/>
    <p:sldId id="401" r:id="rId32"/>
    <p:sldId id="409" r:id="rId33"/>
    <p:sldId id="410" r:id="rId34"/>
    <p:sldId id="433" r:id="rId35"/>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8" autoAdjust="0"/>
    <p:restoredTop sz="75000" autoAdjust="0"/>
  </p:normalViewPr>
  <p:slideViewPr>
    <p:cSldViewPr>
      <p:cViewPr varScale="1">
        <p:scale>
          <a:sx n="65" d="100"/>
          <a:sy n="65" d="100"/>
        </p:scale>
        <p:origin x="1376" y="44"/>
      </p:cViewPr>
      <p:guideLst>
        <p:guide orient="horz" pos="1620"/>
        <p:guide pos="5647"/>
      </p:guideLst>
    </p:cSldViewPr>
  </p:slideViewPr>
  <p:outlineViewPr>
    <p:cViewPr>
      <p:scale>
        <a:sx n="33" d="100"/>
        <a:sy n="33" d="100"/>
      </p:scale>
      <p:origin x="0" y="-463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B506FA5-B660-4562-8F65-5CC1608F619A}" type="datetimeFigureOut">
              <a:rPr lang="de-DE"/>
              <a:pPr>
                <a:defRPr/>
              </a:pPr>
              <a:t>15.09.2022</a:t>
            </a:fld>
            <a:endParaRPr lang="de-DE"/>
          </a:p>
        </p:txBody>
      </p:sp>
      <p:sp>
        <p:nvSpPr>
          <p:cNvPr id="4" name="Folienbildplatzhalter 3">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0E96AB3-624B-47FE-93C9-A1A5996B61C3}" type="slidenum">
              <a:rPr lang="de-DE"/>
              <a:pPr>
                <a:defRPr/>
              </a:pPr>
              <a:t>‹#›</a:t>
            </a:fld>
            <a:endParaRPr lang="de-DE"/>
          </a:p>
        </p:txBody>
      </p:sp>
    </p:spTree>
    <p:extLst>
      <p:ext uri="{BB962C8B-B14F-4D97-AF65-F5344CB8AC3E}">
        <p14:creationId xmlns:p14="http://schemas.microsoft.com/office/powerpoint/2010/main" val="1405929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a:t>
            </a:fld>
            <a:endParaRPr lang="de-DE"/>
          </a:p>
        </p:txBody>
      </p:sp>
    </p:spTree>
    <p:extLst>
      <p:ext uri="{BB962C8B-B14F-4D97-AF65-F5344CB8AC3E}">
        <p14:creationId xmlns:p14="http://schemas.microsoft.com/office/powerpoint/2010/main" val="209426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way</a:t>
            </a:r>
            <a:r>
              <a:rPr lang="ro-RO" dirty="0" smtClean="0"/>
              <a:t>,</a:t>
            </a:r>
            <a:r>
              <a:rPr lang="en-US" dirty="0" smtClean="0"/>
              <a:t> equivalent or superior ease of application is obtained, with zero formaldehyde-releasing properties. The textile service-life properties in terms of durability, effect on handle and tensile properties are comparable to those obtained from the procedure with formaldehyde, the comparable cost-effectiveness is similar (and preferably cheaper), with equivalent or superior toxicological and environmental impacts.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11</a:t>
            </a:fld>
            <a:endParaRPr lang="de-DE"/>
          </a:p>
        </p:txBody>
      </p:sp>
    </p:spTree>
    <p:extLst>
      <p:ext uri="{BB962C8B-B14F-4D97-AF65-F5344CB8AC3E}">
        <p14:creationId xmlns:p14="http://schemas.microsoft.com/office/powerpoint/2010/main" val="11927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indicates the combinations between cellulose and a series of formaldehyde-free compounds, indicating the durability of the treatment.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12</a:t>
            </a:fld>
            <a:endParaRPr lang="de-DE"/>
          </a:p>
        </p:txBody>
      </p:sp>
    </p:spTree>
    <p:extLst>
      <p:ext uri="{BB962C8B-B14F-4D97-AF65-F5344CB8AC3E}">
        <p14:creationId xmlns:p14="http://schemas.microsoft.com/office/powerpoint/2010/main" val="285736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Products formed by the incineration of materials treated with </a:t>
            </a:r>
            <a:r>
              <a:rPr lang="en-US" dirty="0" err="1" smtClean="0"/>
              <a:t>polybrominated</a:t>
            </a:r>
            <a:r>
              <a:rPr lang="en-US" dirty="0" smtClean="0"/>
              <a:t> dioxin-based flame retardants are characterized by high toxicity, which is why it is recommended to replace them with bromine-free compounds, such as ammonium polyphosphate.</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13</a:t>
            </a:fld>
            <a:endParaRPr lang="de-DE"/>
          </a:p>
        </p:txBody>
      </p:sp>
    </p:spTree>
    <p:extLst>
      <p:ext uri="{BB962C8B-B14F-4D97-AF65-F5344CB8AC3E}">
        <p14:creationId xmlns:p14="http://schemas.microsoft.com/office/powerpoint/2010/main" val="1066349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the active antimicrobial agents, microbial growth can be hindered by the application of low adhesion agents, which create a coating on the </a:t>
            </a:r>
            <a:r>
              <a:rPr lang="en-US" dirty="0" err="1" smtClean="0"/>
              <a:t>fibres</a:t>
            </a:r>
            <a:r>
              <a:rPr lang="en-US" dirty="0" smtClean="0"/>
              <a:t>, decreasing the interactions between the microorganisms and textile material. </a:t>
            </a:r>
          </a:p>
          <a:p>
            <a:r>
              <a:rPr lang="en-US" dirty="0" smtClean="0"/>
              <a:t>As the degradation of long </a:t>
            </a:r>
            <a:r>
              <a:rPr lang="en-US" dirty="0" err="1" smtClean="0"/>
              <a:t>perfluoroalkyl</a:t>
            </a:r>
            <a:r>
              <a:rPr lang="en-US" dirty="0" smtClean="0"/>
              <a:t> groups leads to the release of </a:t>
            </a:r>
            <a:r>
              <a:rPr lang="en-US" dirty="0" err="1" smtClean="0"/>
              <a:t>biopersistent</a:t>
            </a:r>
            <a:r>
              <a:rPr lang="en-US" dirty="0" smtClean="0"/>
              <a:t> </a:t>
            </a:r>
            <a:r>
              <a:rPr lang="en-US" dirty="0" err="1" smtClean="0"/>
              <a:t>perfluorooctanoic</a:t>
            </a:r>
            <a:r>
              <a:rPr lang="en-US" dirty="0" smtClean="0"/>
              <a:t> acid or </a:t>
            </a:r>
            <a:r>
              <a:rPr lang="en-US" dirty="0" err="1" smtClean="0"/>
              <a:t>perfluorooctane</a:t>
            </a:r>
            <a:r>
              <a:rPr lang="en-US" dirty="0" smtClean="0"/>
              <a:t> sulfonate into the environment—both of which can cause serious ecological problems -, these agents have been replaced with </a:t>
            </a:r>
            <a:r>
              <a:rPr lang="en-US" dirty="0" err="1" smtClean="0"/>
              <a:t>nonfluorinated</a:t>
            </a:r>
            <a:r>
              <a:rPr lang="en-US" dirty="0" smtClean="0"/>
              <a:t> water-repellent precursors</a:t>
            </a:r>
            <a:r>
              <a:rPr lang="ro-RO" dirty="0" smtClean="0"/>
              <a:t>.</a:t>
            </a:r>
            <a:endParaRPr lang="en-US" dirty="0" smtClean="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14</a:t>
            </a:fld>
            <a:endParaRPr lang="de-DE"/>
          </a:p>
        </p:txBody>
      </p:sp>
    </p:spTree>
    <p:extLst>
      <p:ext uri="{BB962C8B-B14F-4D97-AF65-F5344CB8AC3E}">
        <p14:creationId xmlns:p14="http://schemas.microsoft.com/office/powerpoint/2010/main" val="357015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new technologies for sustainable textile finishing include smart (</a:t>
            </a:r>
            <a:r>
              <a:rPr lang="en-US" dirty="0" err="1" smtClean="0"/>
              <a:t>nano</a:t>
            </a:r>
            <a:r>
              <a:rPr lang="en-US" dirty="0" smtClean="0"/>
              <a:t>) coatings, </a:t>
            </a:r>
            <a:r>
              <a:rPr lang="en-US" dirty="0" err="1" smtClean="0"/>
              <a:t>biofinishing</a:t>
            </a:r>
            <a:r>
              <a:rPr lang="en-US" dirty="0" smtClean="0"/>
              <a:t> (</a:t>
            </a:r>
            <a:r>
              <a:rPr lang="en-US" dirty="0" err="1" smtClean="0"/>
              <a:t>biopolishing</a:t>
            </a:r>
            <a:r>
              <a:rPr lang="en-US" dirty="0" smtClean="0"/>
              <a:t>, </a:t>
            </a:r>
            <a:r>
              <a:rPr lang="en-US" dirty="0" err="1" smtClean="0"/>
              <a:t>shrinkproofing</a:t>
            </a:r>
            <a:r>
              <a:rPr lang="en-US" dirty="0" smtClean="0"/>
              <a:t> for wool, </a:t>
            </a:r>
            <a:r>
              <a:rPr lang="en-US" dirty="0" err="1" smtClean="0"/>
              <a:t>etc</a:t>
            </a:r>
            <a:r>
              <a:rPr lang="ro-RO" dirty="0" smtClean="0"/>
              <a:t>.</a:t>
            </a:r>
            <a:r>
              <a:rPr lang="en-US" dirty="0" smtClean="0"/>
              <a:t>), plasma treatment, use of bio-polymers, etc.</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15</a:t>
            </a:fld>
            <a:endParaRPr lang="de-DE"/>
          </a:p>
        </p:txBody>
      </p:sp>
    </p:spTree>
    <p:extLst>
      <p:ext uri="{BB962C8B-B14F-4D97-AF65-F5344CB8AC3E}">
        <p14:creationId xmlns:p14="http://schemas.microsoft.com/office/powerpoint/2010/main" val="3103387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revolutionary approach in the field of textile chemistry is the modification of the surface of the textile material so that subsequent treatments modify or add various new properties, without significantly affecting the properties of the material. For this, the surface changes must be applied at levels between micro and </a:t>
            </a:r>
            <a:r>
              <a:rPr lang="en-US" dirty="0" err="1" smtClean="0"/>
              <a:t>nano</a:t>
            </a:r>
            <a:r>
              <a:rPr lang="en-US" dirty="0" smtClean="0"/>
              <a:t>.</a:t>
            </a:r>
          </a:p>
          <a:p>
            <a:r>
              <a:rPr lang="en-US" dirty="0" smtClean="0"/>
              <a:t>Nanotechnology is the use of materials measuring 10</a:t>
            </a:r>
            <a:r>
              <a:rPr lang="en-US" baseline="30000" dirty="0" smtClean="0"/>
              <a:t>-9</a:t>
            </a:r>
            <a:r>
              <a:rPr lang="en-US" dirty="0" smtClean="0"/>
              <a:t> m</a:t>
            </a:r>
            <a:r>
              <a:rPr lang="ro-RO" dirty="0" smtClean="0"/>
              <a:t> (</a:t>
            </a:r>
            <a:r>
              <a:rPr lang="ro-RO" dirty="0" err="1" smtClean="0"/>
              <a:t>Iheaturu</a:t>
            </a:r>
            <a:r>
              <a:rPr lang="ro-RO" dirty="0" smtClean="0"/>
              <a:t> et al., 2019)</a:t>
            </a:r>
            <a:r>
              <a:rPr lang="en-US" dirty="0" smtClean="0"/>
              <a:t>. The use of nanotechnology in textile finishing has contributed to improving the quality and performance of textiles, providing new features and improving existing features, while substantially reducing the consumption of chemicals. Among the fields of textile chemistry where nanotechnology has been applied are flame retardant polymer coatings and back coatings.</a:t>
            </a:r>
          </a:p>
          <a:p>
            <a:r>
              <a:rPr lang="en-US" dirty="0" smtClean="0"/>
              <a:t>Such smart coatings, which have an inorganic or hybrid composition, can be made with various technologies, such as:</a:t>
            </a:r>
          </a:p>
          <a:p>
            <a:r>
              <a:rPr lang="en-US" dirty="0" smtClean="0"/>
              <a:t>•	Nanoparticle adsorption</a:t>
            </a:r>
          </a:p>
          <a:p>
            <a:r>
              <a:rPr lang="en-US" dirty="0" smtClean="0"/>
              <a:t>•	Layer-by-Layer (</a:t>
            </a:r>
            <a:r>
              <a:rPr lang="en-US" dirty="0" err="1" smtClean="0"/>
              <a:t>LbL</a:t>
            </a:r>
            <a:r>
              <a:rPr lang="en-US" dirty="0" smtClean="0"/>
              <a:t>) deposition</a:t>
            </a:r>
          </a:p>
          <a:p>
            <a:r>
              <a:rPr lang="en-US" dirty="0" smtClean="0"/>
              <a:t>•	Sol-gel treatments</a:t>
            </a:r>
          </a:p>
          <a:p>
            <a:r>
              <a:rPr lang="en-US" dirty="0" smtClean="0"/>
              <a:t>•	Cold plasma deposition</a:t>
            </a:r>
          </a:p>
          <a:p>
            <a:r>
              <a:rPr lang="en-US" dirty="0" smtClean="0"/>
              <a:t>•	</a:t>
            </a:r>
            <a:r>
              <a:rPr lang="en-US" dirty="0" err="1" smtClean="0"/>
              <a:t>Biomacromolecular</a:t>
            </a:r>
            <a:r>
              <a:rPr lang="en-US" dirty="0" smtClean="0"/>
              <a:t> engineering</a:t>
            </a:r>
          </a:p>
          <a:p>
            <a:r>
              <a:rPr lang="en-US" dirty="0" smtClean="0"/>
              <a:t>The first three technologies are used to add nanoparticles on the surface of the textile material: nanoparticles can be directly synthesized in situ on the textile material surfaces through sol–gel process, or preformed nanoparticles can be placed on the fabric surface by using Layer-by-Layer deposition or nanoparticle adsorption</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16</a:t>
            </a:fld>
            <a:endParaRPr lang="de-DE"/>
          </a:p>
        </p:txBody>
      </p:sp>
    </p:spTree>
    <p:extLst>
      <p:ext uri="{BB962C8B-B14F-4D97-AF65-F5344CB8AC3E}">
        <p14:creationId xmlns:p14="http://schemas.microsoft.com/office/powerpoint/2010/main" val="269985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One of the easiest ways to change the surface of a textile material is </a:t>
            </a:r>
            <a:r>
              <a:rPr lang="ro-RO" dirty="0" err="1" smtClean="0">
                <a:solidFill>
                  <a:srgbClr val="FF0000"/>
                </a:solidFill>
              </a:rPr>
              <a:t>nanoparticle</a:t>
            </a:r>
            <a:r>
              <a:rPr lang="ro-RO" dirty="0" smtClean="0">
                <a:solidFill>
                  <a:srgbClr val="FF0000"/>
                </a:solidFill>
              </a:rPr>
              <a:t> </a:t>
            </a:r>
            <a:r>
              <a:rPr lang="ro-RO" dirty="0" err="1" smtClean="0">
                <a:solidFill>
                  <a:srgbClr val="FF0000"/>
                </a:solidFill>
              </a:rPr>
              <a:t>adsorption</a:t>
            </a:r>
            <a:r>
              <a:rPr lang="en-US" dirty="0" smtClean="0">
                <a:solidFill>
                  <a:srgbClr val="FF0000"/>
                </a:solidFill>
              </a:rPr>
              <a:t>. This process involves the adsorption of nanoparticles by immersing the textile material in an aqueous suspension of nanoparticles. This technique can be used to achieve effective flame retardant effects.</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17</a:t>
            </a:fld>
            <a:endParaRPr lang="de-DE"/>
          </a:p>
        </p:txBody>
      </p:sp>
    </p:spTree>
    <p:extLst>
      <p:ext uri="{BB962C8B-B14F-4D97-AF65-F5344CB8AC3E}">
        <p14:creationId xmlns:p14="http://schemas.microsoft.com/office/powerpoint/2010/main" val="1635565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Nanoparticles can be used to enhance the flame-retardant properties of synthetic and natural fabrics and their corresponding blends. The schematic representation in the figure shows the coupling between the inorganic phase (nanoparticles metal oxide TiO2) and bio macromolecules to create a waterproof flame retardant treatment for cotton textile material.</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18</a:t>
            </a:fld>
            <a:endParaRPr lang="de-DE"/>
          </a:p>
        </p:txBody>
      </p:sp>
    </p:spTree>
    <p:extLst>
      <p:ext uri="{BB962C8B-B14F-4D97-AF65-F5344CB8AC3E}">
        <p14:creationId xmlns:p14="http://schemas.microsoft.com/office/powerpoint/2010/main" val="2181039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obtain multilayer films, the substrate</a:t>
            </a:r>
            <a:r>
              <a:rPr lang="ro-RO" dirty="0" smtClean="0"/>
              <a:t> </a:t>
            </a:r>
            <a:r>
              <a:rPr lang="ro-RO" dirty="0" err="1" smtClean="0"/>
              <a:t>is</a:t>
            </a:r>
            <a:r>
              <a:rPr lang="ro-RO" dirty="0" smtClean="0"/>
              <a:t> </a:t>
            </a:r>
            <a:r>
              <a:rPr lang="ro-RO" dirty="0" err="1" smtClean="0"/>
              <a:t>immersed</a:t>
            </a:r>
            <a:r>
              <a:rPr lang="ro-RO" dirty="0" smtClean="0"/>
              <a:t> </a:t>
            </a:r>
            <a:r>
              <a:rPr lang="en-US" dirty="0" smtClean="0"/>
              <a:t>alternative</a:t>
            </a:r>
            <a:r>
              <a:rPr lang="ro-RO" dirty="0" err="1" smtClean="0"/>
              <a:t>ly</a:t>
            </a:r>
            <a:r>
              <a:rPr lang="ro-RO" dirty="0" smtClean="0"/>
              <a:t> in</a:t>
            </a:r>
            <a:r>
              <a:rPr lang="en-US" dirty="0" smtClean="0"/>
              <a:t> solution</a:t>
            </a:r>
            <a:r>
              <a:rPr lang="ro-RO" dirty="0" smtClean="0"/>
              <a:t>s</a:t>
            </a:r>
            <a:r>
              <a:rPr lang="en-US" dirty="0" smtClean="0"/>
              <a:t> of polyelectrolytes or dispersion of nanoparticles with opposite charge, which determines a total reversal of the surface load after each immersion step, creates a structure of positively and negatively charged layers deposited on the surface of the material</a:t>
            </a:r>
            <a:r>
              <a:rPr lang="ro-RO" dirty="0" smtClean="0"/>
              <a:t> (</a:t>
            </a:r>
            <a:r>
              <a:rPr lang="ro-RO" dirty="0" err="1" smtClean="0"/>
              <a:t>Mittal</a:t>
            </a:r>
            <a:r>
              <a:rPr lang="ro-RO" dirty="0" smtClean="0"/>
              <a:t> </a:t>
            </a:r>
            <a:r>
              <a:rPr lang="ro-RO" dirty="0" err="1" smtClean="0"/>
              <a:t>and</a:t>
            </a:r>
            <a:r>
              <a:rPr lang="ro-RO" dirty="0" smtClean="0"/>
              <a:t> </a:t>
            </a:r>
            <a:r>
              <a:rPr lang="ro-RO" dirty="0" err="1" smtClean="0"/>
              <a:t>Bahners</a:t>
            </a:r>
            <a:r>
              <a:rPr lang="ro-RO" dirty="0" smtClean="0"/>
              <a:t>, 2017)</a:t>
            </a:r>
            <a:r>
              <a:rPr lang="en-US" dirty="0" smtClean="0"/>
              <a:t>.</a:t>
            </a:r>
          </a:p>
          <a:p>
            <a:r>
              <a:rPr lang="en-US" dirty="0" smtClean="0"/>
              <a:t>The </a:t>
            </a:r>
            <a:r>
              <a:rPr lang="en-US" dirty="0" err="1" smtClean="0"/>
              <a:t>LbL</a:t>
            </a:r>
            <a:r>
              <a:rPr lang="en-US" dirty="0" smtClean="0"/>
              <a:t> </a:t>
            </a:r>
            <a:r>
              <a:rPr lang="en-US" dirty="0" err="1" smtClean="0"/>
              <a:t>nanoarchitectures</a:t>
            </a:r>
            <a:r>
              <a:rPr lang="en-US" dirty="0" smtClean="0"/>
              <a:t> are able to enhance PET flame </a:t>
            </a:r>
            <a:r>
              <a:rPr lang="en-US" dirty="0" err="1" smtClean="0"/>
              <a:t>retardancy</a:t>
            </a:r>
            <a:r>
              <a:rPr lang="en-US" dirty="0" smtClean="0"/>
              <a:t> by increasing the time to ignition, decreasing the combustion kinetics and reducing the smoke production.</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19</a:t>
            </a:fld>
            <a:endParaRPr lang="de-DE"/>
          </a:p>
        </p:txBody>
      </p:sp>
    </p:spTree>
    <p:extLst>
      <p:ext uri="{BB962C8B-B14F-4D97-AF65-F5344CB8AC3E}">
        <p14:creationId xmlns:p14="http://schemas.microsoft.com/office/powerpoint/2010/main" val="2976125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obtain multilayer films, the alternative immersion of the substrate in a solution of polyelectrolytes or dispersion of nanoparticles with opposite charge takes place, which determines a total reversal of the surface load after each immersion step, creates a structure of positively and negatively charged layers. deposited on the surface of the material.</a:t>
            </a:r>
          </a:p>
          <a:p>
            <a:r>
              <a:rPr lang="en-US" dirty="0" smtClean="0"/>
              <a:t>The </a:t>
            </a:r>
            <a:r>
              <a:rPr lang="en-US" dirty="0" err="1" smtClean="0"/>
              <a:t>LbL</a:t>
            </a:r>
            <a:r>
              <a:rPr lang="en-US" dirty="0" smtClean="0"/>
              <a:t> </a:t>
            </a:r>
            <a:r>
              <a:rPr lang="en-US" dirty="0" err="1" smtClean="0"/>
              <a:t>nanoarchitectures</a:t>
            </a:r>
            <a:r>
              <a:rPr lang="en-US" dirty="0" smtClean="0"/>
              <a:t> are able to enhance PET flame </a:t>
            </a:r>
            <a:r>
              <a:rPr lang="en-US" dirty="0" err="1" smtClean="0"/>
              <a:t>retardancy</a:t>
            </a:r>
            <a:r>
              <a:rPr lang="en-US" dirty="0" smtClean="0"/>
              <a:t> by increasing the time to ignition, decreasing the combustion kinetics and reducing the smoke production.</a:t>
            </a:r>
            <a:r>
              <a:rPr lang="ro-RO" dirty="0" smtClean="0"/>
              <a:t> </a:t>
            </a:r>
            <a:r>
              <a:rPr lang="en-US" dirty="0" smtClean="0"/>
              <a:t>Chitosan, </a:t>
            </a:r>
            <a:r>
              <a:rPr lang="en-US" dirty="0" err="1" smtClean="0"/>
              <a:t>phytic</a:t>
            </a:r>
            <a:r>
              <a:rPr lang="en-US" dirty="0" smtClean="0"/>
              <a:t> acid and oxidized sodium alginate were used to improve the flame resistance of polyamide 66 textiles by making coatings with deposits of 10 to 15 layers. This stops dripping of melted textile material</a:t>
            </a:r>
            <a:r>
              <a:rPr lang="ro-RO" dirty="0" smtClean="0"/>
              <a:t> (Xu, 2021)</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20</a:t>
            </a:fld>
            <a:endParaRPr lang="de-DE"/>
          </a:p>
        </p:txBody>
      </p:sp>
    </p:spTree>
    <p:extLst>
      <p:ext uri="{BB962C8B-B14F-4D97-AF65-F5344CB8AC3E}">
        <p14:creationId xmlns:p14="http://schemas.microsoft.com/office/powerpoint/2010/main" val="170836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a:t>
            </a:fld>
            <a:endParaRPr lang="de-DE"/>
          </a:p>
        </p:txBody>
      </p:sp>
    </p:spTree>
    <p:extLst>
      <p:ext uri="{BB962C8B-B14F-4D97-AF65-F5344CB8AC3E}">
        <p14:creationId xmlns:p14="http://schemas.microsoft.com/office/powerpoint/2010/main" val="1559046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 used to obtain various oxide coatings, such as </a:t>
            </a:r>
            <a:r>
              <a:rPr lang="en-US" dirty="0" err="1" smtClean="0"/>
              <a:t>nano</a:t>
            </a:r>
            <a:r>
              <a:rPr lang="en-US" dirty="0" smtClean="0"/>
              <a:t>-silver and nanoparticles of TiO2, is characterized by high purity of precursors, mixing on a molecular scale and obtaining products with high uniformity of chemical, physical and morphological properties</a:t>
            </a:r>
            <a:r>
              <a:rPr lang="ro-RO" dirty="0" smtClean="0"/>
              <a:t> (</a:t>
            </a:r>
            <a:r>
              <a:rPr lang="ro-RO" dirty="0" err="1" smtClean="0"/>
              <a:t>Shabbir</a:t>
            </a:r>
            <a:r>
              <a:rPr lang="ro-RO" dirty="0" smtClean="0"/>
              <a:t> et al., 2020)</a:t>
            </a:r>
            <a:r>
              <a:rPr lang="en-US" dirty="0" smtClean="0"/>
              <a:t>.</a:t>
            </a:r>
            <a:r>
              <a:rPr lang="ro-RO" dirty="0" smtClean="0"/>
              <a:t> </a:t>
            </a:r>
            <a:r>
              <a:rPr lang="en-US" dirty="0" smtClean="0"/>
              <a:t>The sol-gel process has many applications in the field of textiles. Using this process, completely new textile characteristics can be induced, such as enhanced antimicrobial protection, UV resistance, </a:t>
            </a:r>
            <a:r>
              <a:rPr lang="en-US" dirty="0" err="1" smtClean="0"/>
              <a:t>antimosquito</a:t>
            </a:r>
            <a:r>
              <a:rPr lang="ro-RO" dirty="0" smtClean="0"/>
              <a:t> </a:t>
            </a:r>
            <a:r>
              <a:rPr lang="ro-RO" dirty="0" err="1" smtClean="0"/>
              <a:t>properties</a:t>
            </a:r>
            <a:r>
              <a:rPr lang="ro-RO" dirty="0" smtClean="0"/>
              <a:t>, </a:t>
            </a:r>
            <a:r>
              <a:rPr lang="ro-RO" dirty="0" err="1" smtClean="0"/>
              <a:t>water</a:t>
            </a:r>
            <a:r>
              <a:rPr lang="ro-RO" dirty="0" smtClean="0"/>
              <a:t> or </a:t>
            </a:r>
            <a:r>
              <a:rPr lang="ro-RO" dirty="0" err="1" smtClean="0"/>
              <a:t>oil</a:t>
            </a:r>
            <a:r>
              <a:rPr lang="ro-RO" dirty="0" smtClean="0"/>
              <a:t> </a:t>
            </a:r>
            <a:r>
              <a:rPr lang="ro-RO" dirty="0" err="1" smtClean="0"/>
              <a:t>repellency</a:t>
            </a:r>
            <a:r>
              <a:rPr lang="ro-RO" dirty="0" smtClean="0"/>
              <a:t>, </a:t>
            </a:r>
            <a:r>
              <a:rPr lang="en-US" dirty="0" smtClean="0"/>
              <a:t>increased dye </a:t>
            </a:r>
            <a:r>
              <a:rPr lang="ro-RO" dirty="0" err="1" smtClean="0"/>
              <a:t>fastness</a:t>
            </a:r>
            <a:r>
              <a:rPr lang="en-US" dirty="0" smtClean="0"/>
              <a:t>, anti-wrinkle </a:t>
            </a:r>
            <a:r>
              <a:rPr lang="ro-RO" dirty="0" err="1" smtClean="0"/>
              <a:t>properties</a:t>
            </a:r>
            <a:r>
              <a:rPr lang="en-US" dirty="0" smtClean="0"/>
              <a:t>, durable press or easy‐care effect</a:t>
            </a:r>
            <a:r>
              <a:rPr lang="ro-RO" dirty="0" smtClean="0"/>
              <a:t>, self‐</a:t>
            </a:r>
            <a:r>
              <a:rPr lang="ro-RO" dirty="0" err="1" smtClean="0"/>
              <a:t>cleaning</a:t>
            </a:r>
            <a:r>
              <a:rPr lang="ro-RO" dirty="0" smtClean="0"/>
              <a:t> (</a:t>
            </a:r>
            <a:r>
              <a:rPr lang="ro-RO" dirty="0" err="1" smtClean="0"/>
              <a:t>Busi</a:t>
            </a:r>
            <a:r>
              <a:rPr lang="ro-RO" dirty="0" smtClean="0"/>
              <a:t> et al., 2016) or </a:t>
            </a:r>
            <a:r>
              <a:rPr lang="ro-RO" dirty="0" err="1" smtClean="0"/>
              <a:t>soil</a:t>
            </a:r>
            <a:r>
              <a:rPr lang="ro-RO" dirty="0" smtClean="0"/>
              <a:t> </a:t>
            </a:r>
            <a:r>
              <a:rPr lang="ro-RO" dirty="0" err="1" smtClean="0"/>
              <a:t>repellency</a:t>
            </a:r>
            <a:r>
              <a:rPr lang="ro-RO" dirty="0" smtClean="0"/>
              <a:t>, </a:t>
            </a:r>
            <a:r>
              <a:rPr lang="en-US" dirty="0" smtClean="0"/>
              <a:t>super-hydrophobicity</a:t>
            </a:r>
            <a:r>
              <a:rPr lang="ro-RO" dirty="0" smtClean="0"/>
              <a:t> or</a:t>
            </a:r>
            <a:r>
              <a:rPr lang="en-US" dirty="0" smtClean="0"/>
              <a:t> photocatalytic properties.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21</a:t>
            </a:fld>
            <a:endParaRPr lang="de-DE"/>
          </a:p>
        </p:txBody>
      </p:sp>
    </p:spTree>
    <p:extLst>
      <p:ext uri="{BB962C8B-B14F-4D97-AF65-F5344CB8AC3E}">
        <p14:creationId xmlns:p14="http://schemas.microsoft.com/office/powerpoint/2010/main" val="3329438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Sol-gel technology has some advantages compared to the conventional textile finishing process. Sol-gel technology is a method of applying a metal </a:t>
            </a:r>
            <a:r>
              <a:rPr lang="en-US" dirty="0" err="1" smtClean="0"/>
              <a:t>alkoxide</a:t>
            </a:r>
            <a:r>
              <a:rPr lang="en-US" dirty="0" smtClean="0"/>
              <a:t> or metal salts to textiles, which gives them high activity, durability and other multifunctional properties. An important advantage compared to traditional processes is that the application takes place from the same bath in a single step, using a low concentration of precursors. In addition, non-halogenated, formaldehyde-free chemicals are used.</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22</a:t>
            </a:fld>
            <a:endParaRPr lang="de-DE"/>
          </a:p>
        </p:txBody>
      </p:sp>
    </p:spTree>
    <p:extLst>
      <p:ext uri="{BB962C8B-B14F-4D97-AF65-F5344CB8AC3E}">
        <p14:creationId xmlns:p14="http://schemas.microsoft.com/office/powerpoint/2010/main" val="1327115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Plasma, considered to be the fourth form of existence of matter, make up more than 99% of visible matter in the universe</a:t>
            </a:r>
            <a:r>
              <a:rPr lang="ro-RO" dirty="0" smtClean="0"/>
              <a:t>. Plasma</a:t>
            </a:r>
            <a:r>
              <a:rPr lang="ro-RO" baseline="0" dirty="0" smtClean="0"/>
              <a:t> </a:t>
            </a:r>
            <a:r>
              <a:rPr lang="en-US" dirty="0" smtClean="0"/>
              <a:t>is a dynamic, electrically neutral gas mixture composed of ions, electrons, neutrons, photons, free radicals, excited metastable species and molecular and polymeric fragments</a:t>
            </a:r>
            <a:r>
              <a:rPr lang="ro-RO" dirty="0" smtClean="0"/>
              <a:t> (</a:t>
            </a:r>
            <a:r>
              <a:rPr lang="ro-RO" dirty="0" err="1" smtClean="0"/>
              <a:t>Chu</a:t>
            </a:r>
            <a:r>
              <a:rPr lang="ro-RO" dirty="0" smtClean="0"/>
              <a:t> </a:t>
            </a:r>
            <a:r>
              <a:rPr lang="ro-RO" dirty="0" err="1" smtClean="0"/>
              <a:t>and</a:t>
            </a:r>
            <a:r>
              <a:rPr lang="ro-RO" dirty="0" smtClean="0"/>
              <a:t> Lu, 2014, </a:t>
            </a:r>
            <a:r>
              <a:rPr lang="ro-RO" dirty="0" err="1" smtClean="0"/>
              <a:t>Choudhury</a:t>
            </a:r>
            <a:r>
              <a:rPr lang="ro-RO" dirty="0" smtClean="0"/>
              <a:t>, 2017)</a:t>
            </a:r>
            <a:r>
              <a:rPr lang="en-US" dirty="0" smtClean="0"/>
              <a:t>.</a:t>
            </a:r>
          </a:p>
          <a:p>
            <a:r>
              <a:rPr lang="en-US" dirty="0" smtClean="0"/>
              <a:t>The use of plasma is an ecological technology, which allows the creation of surfaces with new properties, which cannot be achieved by conventional processes</a:t>
            </a:r>
            <a:r>
              <a:rPr lang="ro-RO" dirty="0" smtClean="0"/>
              <a:t> (</a:t>
            </a:r>
            <a:r>
              <a:rPr lang="ro-RO" dirty="0" err="1" smtClean="0"/>
              <a:t>Mahapatra</a:t>
            </a:r>
            <a:r>
              <a:rPr lang="ro-RO" dirty="0" smtClean="0"/>
              <a:t>, 2015)</a:t>
            </a:r>
            <a:r>
              <a:rPr lang="en-US" dirty="0" smtClean="0"/>
              <a:t>.</a:t>
            </a:r>
          </a:p>
          <a:p>
            <a:r>
              <a:rPr lang="en-US" dirty="0" smtClean="0"/>
              <a:t>Under the action of plasma components, the surface of the textile </a:t>
            </a:r>
            <a:r>
              <a:rPr lang="en-US" dirty="0" err="1" smtClean="0"/>
              <a:t>fibres</a:t>
            </a:r>
            <a:r>
              <a:rPr lang="en-US" dirty="0" smtClean="0"/>
              <a:t> is functionalized, without the rest of the properties being affected. Numerous surface processes are possible following plasma treatments, including surface activation by breaking chemical bonds and forming active </a:t>
            </a:r>
            <a:r>
              <a:rPr lang="en-US" dirty="0" err="1" smtClean="0"/>
              <a:t>centres</a:t>
            </a:r>
            <a:r>
              <a:rPr lang="en-US" dirty="0" smtClean="0"/>
              <a:t>, grafting various functional groups, removing surface contaminants (cleaning / degreasing action) and depositing coatings. As a result of such processes a limited portion of the </a:t>
            </a:r>
            <a:r>
              <a:rPr lang="en-US" dirty="0" err="1" smtClean="0"/>
              <a:t>fibre</a:t>
            </a:r>
            <a:r>
              <a:rPr lang="en-US" dirty="0" smtClean="0"/>
              <a:t> surface (&lt;1000 A) acquires new properties, while the rest of the </a:t>
            </a:r>
            <a:r>
              <a:rPr lang="en-US" dirty="0" err="1" smtClean="0"/>
              <a:t>fibre</a:t>
            </a:r>
            <a:r>
              <a:rPr lang="en-US" dirty="0" smtClean="0"/>
              <a:t> properties are not modified. </a:t>
            </a:r>
          </a:p>
          <a:p>
            <a:r>
              <a:rPr lang="en-US" dirty="0" smtClean="0"/>
              <a:t>A non-thermal plasma (cold plasma) is a partially ionized gas containing high-energy electrons mixed with low-energy molecular species (ions, free radicals, etc.) in a way that the overall system remains close to room temperature.</a:t>
            </a:r>
          </a:p>
          <a:p>
            <a:r>
              <a:rPr lang="en-US" dirty="0" smtClean="0"/>
              <a:t>The textile industry uses the use of atmospheric pressure plasma technology to give manufacturing processes increased durability, economy and efficiency. The use of continuous atmospheric plasma technology to improve the absorption and adhesion of dyes, coatings and adhesives can replace many polluting chemical processes in textile chemistry. In this way the use of water, harmful chemicals and energy is significantly reduced compared to conventional methods of treating textiles.</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23</a:t>
            </a:fld>
            <a:endParaRPr lang="de-DE"/>
          </a:p>
        </p:txBody>
      </p:sp>
    </p:spTree>
    <p:extLst>
      <p:ext uri="{BB962C8B-B14F-4D97-AF65-F5344CB8AC3E}">
        <p14:creationId xmlns:p14="http://schemas.microsoft.com/office/powerpoint/2010/main" val="16296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24</a:t>
            </a:fld>
            <a:endParaRPr lang="de-DE"/>
          </a:p>
        </p:txBody>
      </p:sp>
    </p:spTree>
    <p:extLst>
      <p:ext uri="{BB962C8B-B14F-4D97-AF65-F5344CB8AC3E}">
        <p14:creationId xmlns:p14="http://schemas.microsoft.com/office/powerpoint/2010/main" val="99943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cold plasma, electrons are able to cleave covalent chemical bonds, obtaining physical and chemical changes in the surface of the treated substrate without changing the properties of the fib</a:t>
            </a:r>
            <a:r>
              <a:rPr lang="ro-RO" dirty="0" smtClean="0"/>
              <a:t>re</a:t>
            </a:r>
            <a:r>
              <a:rPr lang="en-US" dirty="0" smtClean="0"/>
              <a:t>s;</a:t>
            </a:r>
            <a:r>
              <a:rPr lang="ro-RO" dirty="0" smtClean="0"/>
              <a:t> </a:t>
            </a:r>
            <a:r>
              <a:rPr lang="en-US" dirty="0" smtClean="0"/>
              <a:t>there is a minimum consumption of chemicals;</a:t>
            </a:r>
            <a:r>
              <a:rPr lang="ro-RO" dirty="0" smtClean="0"/>
              <a:t> </a:t>
            </a:r>
            <a:r>
              <a:rPr lang="en-US" dirty="0" smtClean="0"/>
              <a:t>no drying process is required;</a:t>
            </a:r>
            <a:r>
              <a:rPr lang="ro-RO" dirty="0" smtClean="0"/>
              <a:t> </a:t>
            </a:r>
            <a:r>
              <a:rPr lang="en-US" dirty="0" smtClean="0"/>
              <a:t>high compatibility with the environment;</a:t>
            </a:r>
            <a:r>
              <a:rPr lang="ro-RO" dirty="0" smtClean="0"/>
              <a:t> </a:t>
            </a:r>
            <a:r>
              <a:rPr lang="en-US" dirty="0" smtClean="0"/>
              <a:t>applicable to almost all types of fib</a:t>
            </a:r>
            <a:r>
              <a:rPr lang="ro-RO" dirty="0" smtClean="0"/>
              <a:t>re</a:t>
            </a:r>
            <a:r>
              <a:rPr lang="en-US" dirty="0" smtClean="0"/>
              <a:t>s</a:t>
            </a:r>
            <a:r>
              <a:rPr lang="ro-RO" dirty="0" smtClean="0"/>
              <a:t> (Blackburn, 2009)</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25</a:t>
            </a:fld>
            <a:endParaRPr lang="de-DE"/>
          </a:p>
        </p:txBody>
      </p:sp>
    </p:spTree>
    <p:extLst>
      <p:ext uri="{BB962C8B-B14F-4D97-AF65-F5344CB8AC3E}">
        <p14:creationId xmlns:p14="http://schemas.microsoft.com/office/powerpoint/2010/main" val="2681382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modification of the surface is done by a chemically stimulated chemical process, in which the precursor solution of the compound used is sprayed on the textile material. Various methods can be used for spraying, such as the use of compressed air, ultrasound or an electric field.</a:t>
            </a:r>
          </a:p>
          <a:p>
            <a:r>
              <a:rPr lang="en-US" dirty="0" smtClean="0"/>
              <a:t>Evaporation of the solvents from the spray droplets takes place before reaching the substrate, thus deposition of the desired compound in the form of particles or thin films.</a:t>
            </a:r>
          </a:p>
          <a:p>
            <a:r>
              <a:rPr lang="en-US" dirty="0" smtClean="0"/>
              <a:t>This process of modifying the surface of textiles is used for antimicrobial or flame </a:t>
            </a:r>
            <a:r>
              <a:rPr lang="en-US" dirty="0" err="1" smtClean="0"/>
              <a:t>retardancy</a:t>
            </a:r>
            <a:r>
              <a:rPr lang="en-US" dirty="0" smtClean="0"/>
              <a:t> treatments. </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26</a:t>
            </a:fld>
            <a:endParaRPr lang="de-DE"/>
          </a:p>
        </p:txBody>
      </p:sp>
    </p:spTree>
    <p:extLst>
      <p:ext uri="{BB962C8B-B14F-4D97-AF65-F5344CB8AC3E}">
        <p14:creationId xmlns:p14="http://schemas.microsoft.com/office/powerpoint/2010/main" val="70960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29</a:t>
            </a:fld>
            <a:endParaRPr lang="de-DE"/>
          </a:p>
        </p:txBody>
      </p:sp>
    </p:spTree>
    <p:extLst>
      <p:ext uri="{BB962C8B-B14F-4D97-AF65-F5344CB8AC3E}">
        <p14:creationId xmlns:p14="http://schemas.microsoft.com/office/powerpoint/2010/main" val="347537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textile industry involves a set of processes, each of them of high complexity. In recent years, sustainability is a main feature of textiles, which mainly considers the environmental aspects, but also the social and economic ones. Starting with the raw material and ending with the stage of return of the textile products to the environment, each of the stages has a more or less important impact on the environment. The main ecological and social challenges facing the textile industry, grouped by the main technological phases and with the presentation of the degree of influence, are presented in the table.</a:t>
            </a:r>
            <a:r>
              <a:rPr lang="ro-RO" dirty="0" smtClean="0"/>
              <a:t> </a:t>
            </a:r>
            <a:r>
              <a:rPr lang="en-US" dirty="0" smtClean="0"/>
              <a:t>As </a:t>
            </a:r>
            <a:r>
              <a:rPr lang="ro-RO" dirty="0" smtClean="0"/>
              <a:t>it </a:t>
            </a:r>
            <a:r>
              <a:rPr lang="en-US" dirty="0" smtClean="0"/>
              <a:t>can be seen from the table, the production stages with the greatest impact on the environment are the stages of chemical </a:t>
            </a:r>
            <a:r>
              <a:rPr lang="ro-RO" dirty="0" err="1" smtClean="0"/>
              <a:t>processing</a:t>
            </a:r>
            <a:r>
              <a:rPr lang="en-US" dirty="0" smtClean="0"/>
              <a:t> that take place in the wet state.</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a:t>
            </a:fld>
            <a:endParaRPr lang="de-DE"/>
          </a:p>
        </p:txBody>
      </p:sp>
    </p:spTree>
    <p:extLst>
      <p:ext uri="{BB962C8B-B14F-4D97-AF65-F5344CB8AC3E}">
        <p14:creationId xmlns:p14="http://schemas.microsoft.com/office/powerpoint/2010/main" val="234664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of the most important ecological issues regarding textile finishing are the high effluent and water consumption, the use of formaldehyde as an agent during the manufacture and processing of flame retardants or in Easy-care finishing and the potential environmental risks associated with halogen containing flame retardants.</a:t>
            </a:r>
            <a:endParaRPr lang="ro-RO"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5</a:t>
            </a:fld>
            <a:endParaRPr lang="de-DE"/>
          </a:p>
        </p:txBody>
      </p:sp>
    </p:spTree>
    <p:extLst>
      <p:ext uri="{BB962C8B-B14F-4D97-AF65-F5344CB8AC3E}">
        <p14:creationId xmlns:p14="http://schemas.microsoft.com/office/powerpoint/2010/main" val="292149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One way to reduce the environmental impact of textile finishing technologies is to optimize existing technologies and replace environmentally aggressive products. Some of the best ways to do this are to use multifunctional finishing, to use free ethylene urea and melamine derivatives in their “not cross-linked form” (cross-linking agents in easy-care finishes) and to substitute formaldehyde compounds with those that contain no formaldehyde or with compounds that contain reduced amounts of formaldehyde.</a:t>
            </a: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6</a:t>
            </a:fld>
            <a:endParaRPr lang="de-DE"/>
          </a:p>
        </p:txBody>
      </p:sp>
    </p:spTree>
    <p:extLst>
      <p:ext uri="{BB962C8B-B14F-4D97-AF65-F5344CB8AC3E}">
        <p14:creationId xmlns:p14="http://schemas.microsoft.com/office/powerpoint/2010/main" val="352267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examples of multifunctional finishing are the use of </a:t>
            </a:r>
            <a:r>
              <a:rPr lang="en-US" sz="1200" kern="1200" dirty="0" err="1" smtClean="0">
                <a:solidFill>
                  <a:schemeClr val="tx1"/>
                </a:solidFill>
                <a:effectLst/>
                <a:latin typeface="+mn-lt"/>
                <a:ea typeface="+mn-ea"/>
                <a:cs typeface="+mn-cs"/>
              </a:rPr>
              <a:t>ZnO</a:t>
            </a:r>
            <a:r>
              <a:rPr lang="en-US" sz="1200" kern="1200" dirty="0" smtClean="0">
                <a:solidFill>
                  <a:schemeClr val="tx1"/>
                </a:solidFill>
                <a:effectLst/>
                <a:latin typeface="+mn-lt"/>
                <a:ea typeface="+mn-ea"/>
                <a:cs typeface="+mn-cs"/>
              </a:rPr>
              <a:t> nanoparticles for UV protection and antibacterial properties, </a:t>
            </a:r>
            <a:r>
              <a:rPr lang="en-US" sz="1200" kern="1200" dirty="0" err="1" smtClean="0">
                <a:solidFill>
                  <a:schemeClr val="tx1"/>
                </a:solidFill>
                <a:effectLst/>
                <a:latin typeface="+mn-lt"/>
                <a:ea typeface="+mn-ea"/>
                <a:cs typeface="+mn-cs"/>
              </a:rPr>
              <a:t>butanetetracarboxylic</a:t>
            </a:r>
            <a:r>
              <a:rPr lang="en-US" sz="1200" kern="1200" dirty="0" smtClean="0">
                <a:solidFill>
                  <a:schemeClr val="tx1"/>
                </a:solidFill>
                <a:effectLst/>
                <a:latin typeface="+mn-lt"/>
                <a:ea typeface="+mn-ea"/>
                <a:cs typeface="+mn-cs"/>
              </a:rPr>
              <a:t> acid for crease recovery, chitosan with DMDHEU -</a:t>
            </a:r>
            <a:r>
              <a:rPr lang="en-US" sz="1200" kern="1200" dirty="0" err="1" smtClean="0">
                <a:solidFill>
                  <a:schemeClr val="tx1"/>
                </a:solidFill>
                <a:effectLst/>
                <a:latin typeface="+mn-lt"/>
                <a:ea typeface="+mn-ea"/>
                <a:cs typeface="+mn-cs"/>
              </a:rPr>
              <a:t>dimethyloldihydroxyethyleneurea</a:t>
            </a:r>
            <a:r>
              <a:rPr lang="en-US" sz="1200" kern="1200" dirty="0" smtClean="0">
                <a:solidFill>
                  <a:schemeClr val="tx1"/>
                </a:solidFill>
                <a:effectLst/>
                <a:latin typeface="+mn-lt"/>
                <a:ea typeface="+mn-ea"/>
                <a:cs typeface="+mn-cs"/>
              </a:rPr>
              <a:t> -for wrinkle free, antibacterial and flame retardant properties. In addition, the presence of chitosan contributes to the removal of </a:t>
            </a:r>
            <a:r>
              <a:rPr lang="en-US" sz="1200" kern="1200" dirty="0" err="1" smtClean="0">
                <a:solidFill>
                  <a:schemeClr val="tx1"/>
                </a:solidFill>
                <a:effectLst/>
                <a:latin typeface="+mn-lt"/>
                <a:ea typeface="+mn-ea"/>
                <a:cs typeface="+mn-cs"/>
              </a:rPr>
              <a:t>odours</a:t>
            </a:r>
            <a:r>
              <a:rPr lang="ro-R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7</a:t>
            </a:fld>
            <a:endParaRPr lang="de-DE"/>
          </a:p>
        </p:txBody>
      </p:sp>
    </p:spTree>
    <p:extLst>
      <p:ext uri="{BB962C8B-B14F-4D97-AF65-F5344CB8AC3E}">
        <p14:creationId xmlns:p14="http://schemas.microsoft.com/office/powerpoint/2010/main" val="172278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examples of multifunctional finishing are the use of </a:t>
            </a:r>
            <a:r>
              <a:rPr lang="en-US" dirty="0" err="1" smtClean="0"/>
              <a:t>butanetetracarboxylic</a:t>
            </a:r>
            <a:r>
              <a:rPr lang="en-US" dirty="0" smtClean="0"/>
              <a:t> acid and zinc oxide nanoparticles to impart wrinkle recovery, antibacterial activity, ultraviolet (UV) protection, bending rigidity, and antistatic properties and the incorporation of metal oxide nanoparticles into an easy-care/softener finishing formulation to an enhance the fabric resiliency and surface softness, along with a noticeable improvement in UV-protection and antibacterial functionalities.</a:t>
            </a:r>
            <a:endParaRPr lang="ro-RO" dirty="0" smtClean="0"/>
          </a:p>
          <a:p>
            <a:r>
              <a:rPr lang="en-US" dirty="0" smtClean="0"/>
              <a:t>Various coating techniques can be used to obtain functional textile substrates with </a:t>
            </a:r>
            <a:r>
              <a:rPr lang="en-US" dirty="0" err="1" smtClean="0"/>
              <a:t>ZnO</a:t>
            </a:r>
            <a:r>
              <a:rPr lang="en-US" dirty="0" smtClean="0"/>
              <a:t>, such as immersion coating, sol-gel process, </a:t>
            </a:r>
            <a:r>
              <a:rPr lang="ro-RO" dirty="0" err="1" smtClean="0"/>
              <a:t>padding</a:t>
            </a:r>
            <a:r>
              <a:rPr lang="en-US" dirty="0" smtClean="0"/>
              <a:t>, electrodeposition and chemical bath deposition.</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8</a:t>
            </a:fld>
            <a:endParaRPr lang="de-DE"/>
          </a:p>
        </p:txBody>
      </p:sp>
    </p:spTree>
    <p:extLst>
      <p:ext uri="{BB962C8B-B14F-4D97-AF65-F5344CB8AC3E}">
        <p14:creationId xmlns:p14="http://schemas.microsoft.com/office/powerpoint/2010/main" val="222539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classic wet-to-wet application of textile finishes uses large amounts of water, and therefore requires the consumption of large amounts of energy to remove it. By applying foam, the amount of water used as well as energy consumption are significantly reduced. Such processes can be used for the application of wrinkle-resistant finishes, associated with subsequent antistatic treatments, also made using foam.</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9</a:t>
            </a:fld>
            <a:endParaRPr lang="de-DE"/>
          </a:p>
        </p:txBody>
      </p:sp>
    </p:spTree>
    <p:extLst>
      <p:ext uri="{BB962C8B-B14F-4D97-AF65-F5344CB8AC3E}">
        <p14:creationId xmlns:p14="http://schemas.microsoft.com/office/powerpoint/2010/main" val="423406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Cotton and cotton materials are currently undergoing final treatments aimed at increasing wrinkle strength and dimensional stability. The finishing agents used for this purpose are mainly resins based on urea, melamine, cyclic derivatives of urea and formaldehyde, with reactive groups of N-</a:t>
            </a:r>
            <a:r>
              <a:rPr lang="en-US" dirty="0" err="1" smtClean="0"/>
              <a:t>methylolic</a:t>
            </a:r>
            <a:r>
              <a:rPr lang="en-US" dirty="0" smtClean="0"/>
              <a:t> type (etherified or unmodified).</a:t>
            </a:r>
          </a:p>
          <a:p>
            <a:r>
              <a:rPr lang="en-US" dirty="0" smtClean="0"/>
              <a:t>Formaldehyde-based </a:t>
            </a:r>
            <a:r>
              <a:rPr lang="en-US" dirty="0" err="1" smtClean="0"/>
              <a:t>crosslinkers</a:t>
            </a:r>
            <a:r>
              <a:rPr lang="en-US" dirty="0" smtClean="0"/>
              <a:t> can release free formaldehyde or partially </a:t>
            </a:r>
            <a:r>
              <a:rPr lang="en-US" dirty="0" err="1" smtClean="0"/>
              <a:t>hydroly</a:t>
            </a:r>
            <a:r>
              <a:rPr lang="ro-RO" dirty="0" smtClean="0"/>
              <a:t>s</a:t>
            </a:r>
            <a:r>
              <a:rPr lang="en-US" dirty="0" err="1" smtClean="0"/>
              <a:t>ed</a:t>
            </a:r>
            <a:r>
              <a:rPr lang="en-US" dirty="0" smtClean="0"/>
              <a:t> formaldehyde, which is a carcinogenic chemical that can cause dermatitis following skin contact. The risk of formaldehyde release occurs both in the later stages of processing and in the end user. The maximum formaldehyde limit for products that come into contact with the skin is 30 ppm (European Eco-label). Furthermore, the </a:t>
            </a:r>
            <a:r>
              <a:rPr lang="en-US" dirty="0" err="1" smtClean="0"/>
              <a:t>Oeko-Tex</a:t>
            </a:r>
            <a:r>
              <a:rPr lang="en-US" dirty="0" smtClean="0"/>
              <a:t> 100 standard lowered the detection limit for formaldehyde in children's articles (Class I Products) to 16ppm.</a:t>
            </a:r>
          </a:p>
          <a:p>
            <a:r>
              <a:rPr lang="en-US" dirty="0" err="1" smtClean="0"/>
              <a:t>Crosslinkers</a:t>
            </a:r>
            <a:r>
              <a:rPr lang="en-US" dirty="0" smtClean="0"/>
              <a:t> such as </a:t>
            </a:r>
            <a:r>
              <a:rPr lang="en-US" dirty="0" err="1" smtClean="0"/>
              <a:t>dimethylolurea</a:t>
            </a:r>
            <a:r>
              <a:rPr lang="en-US" dirty="0" smtClean="0"/>
              <a:t>, melamine formaldehyde condensation products or </a:t>
            </a:r>
            <a:r>
              <a:rPr lang="en-US" dirty="0" err="1" smtClean="0"/>
              <a:t>dimethylol</a:t>
            </a:r>
            <a:r>
              <a:rPr lang="en-US" dirty="0" smtClean="0"/>
              <a:t> </a:t>
            </a:r>
            <a:r>
              <a:rPr lang="en-US" dirty="0" err="1" smtClean="0"/>
              <a:t>dihydroxyethylene</a:t>
            </a:r>
            <a:r>
              <a:rPr lang="en-US" dirty="0" smtClean="0"/>
              <a:t> urea have high potential for formaldehyde release. Instead, products with a lower formaldehyde-releasing potential can be used, such as </a:t>
            </a:r>
            <a:r>
              <a:rPr lang="en-US" dirty="0" err="1" smtClean="0"/>
              <a:t>dimethyloldhydroxyethylene</a:t>
            </a:r>
            <a:r>
              <a:rPr lang="en-US" dirty="0" smtClean="0"/>
              <a:t> urea derivatives, or modified </a:t>
            </a:r>
            <a:r>
              <a:rPr lang="en-US" dirty="0" err="1" smtClean="0"/>
              <a:t>dimethyloldhydroxyethylene</a:t>
            </a:r>
            <a:r>
              <a:rPr lang="en-US" dirty="0" smtClean="0"/>
              <a:t> urea, which is free of formaldehyde.</a:t>
            </a:r>
          </a:p>
          <a:p>
            <a:r>
              <a:rPr lang="ro-RO" dirty="0" smtClean="0"/>
              <a:t>In </a:t>
            </a:r>
            <a:r>
              <a:rPr lang="ro-RO" dirty="0" err="1" smtClean="0"/>
              <a:t>addition</a:t>
            </a:r>
            <a:r>
              <a:rPr lang="en-US" dirty="0" smtClean="0"/>
              <a:t>, crosslinking of cotton with </a:t>
            </a:r>
            <a:r>
              <a:rPr lang="en-US" dirty="0" err="1" smtClean="0"/>
              <a:t>polycarboxylic</a:t>
            </a:r>
            <a:r>
              <a:rPr lang="en-US" dirty="0" smtClean="0"/>
              <a:t> acid, applied with catalysts based on phosphorus-containing inorganic acids, produces fabrics </a:t>
            </a:r>
            <a:r>
              <a:rPr lang="ro-RO" dirty="0" err="1" smtClean="0"/>
              <a:t>that</a:t>
            </a:r>
            <a:r>
              <a:rPr lang="en-US" dirty="0" smtClean="0"/>
              <a:t> release no formaldehyde at any stage of preparation or on storage.</a:t>
            </a:r>
          </a:p>
          <a:p>
            <a:r>
              <a:rPr lang="en-US" dirty="0" smtClean="0"/>
              <a:t>Other measures to reduce formaldehyde emissions include the appropriate choice of catalysts and heat treatment temperature.</a:t>
            </a: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10</a:t>
            </a:fld>
            <a:endParaRPr lang="de-DE"/>
          </a:p>
        </p:txBody>
      </p:sp>
    </p:spTree>
    <p:extLst>
      <p:ext uri="{BB962C8B-B14F-4D97-AF65-F5344CB8AC3E}">
        <p14:creationId xmlns:p14="http://schemas.microsoft.com/office/powerpoint/2010/main" val="371580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a:xfrm>
            <a:off x="5292725" y="4767263"/>
            <a:ext cx="2057400" cy="274637"/>
          </a:xfrm>
        </p:spPr>
        <p:txBody>
          <a:bodyPr/>
          <a:lstStyle>
            <a:lvl1pPr>
              <a:defRPr/>
            </a:lvl1pPr>
          </a:lstStyle>
          <a:p>
            <a:pPr>
              <a:defRPr/>
            </a:pPr>
            <a:fld id="{1BBBB538-D6B9-4E8F-931F-224F8BE20AEE}" type="slidenum">
              <a:rPr lang="de-DE" altLang="de-DE"/>
              <a:pPr>
                <a:defRPr/>
              </a:pPr>
              <a:t>‹#›</a:t>
            </a:fld>
            <a:endParaRPr lang="de-DE" altLang="de-DE"/>
          </a:p>
        </p:txBody>
      </p:sp>
    </p:spTree>
    <p:extLst>
      <p:ext uri="{BB962C8B-B14F-4D97-AF65-F5344CB8AC3E}">
        <p14:creationId xmlns:p14="http://schemas.microsoft.com/office/powerpoint/2010/main" val="29946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1B54AD88-5AAD-42FD-9114-33B639201421}" type="slidenum">
              <a:rPr lang="de-DE" altLang="de-DE"/>
              <a:pPr>
                <a:defRPr/>
              </a:pPr>
              <a:t>‹#›</a:t>
            </a:fld>
            <a:endParaRPr lang="de-DE" altLang="de-DE"/>
          </a:p>
        </p:txBody>
      </p:sp>
    </p:spTree>
    <p:extLst>
      <p:ext uri="{BB962C8B-B14F-4D97-AF65-F5344CB8AC3E}">
        <p14:creationId xmlns:p14="http://schemas.microsoft.com/office/powerpoint/2010/main" val="298562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3C99BE80-3F2F-4088-A0FA-A7623A7583BF}" type="slidenum">
              <a:rPr lang="de-DE" altLang="de-DE"/>
              <a:pPr>
                <a:defRPr/>
              </a:pPr>
              <a:t>‹#›</a:t>
            </a:fld>
            <a:endParaRPr lang="de-DE" altLang="de-DE"/>
          </a:p>
        </p:txBody>
      </p:sp>
    </p:spTree>
    <p:extLst>
      <p:ext uri="{BB962C8B-B14F-4D97-AF65-F5344CB8AC3E}">
        <p14:creationId xmlns:p14="http://schemas.microsoft.com/office/powerpoint/2010/main" val="344174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xmlns="" id="{06156178-576F-4CCB-8199-21C60A83D8C0}"/>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74B524B0-25FD-4A2E-82EF-2BDC91D08FC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9CF686E4-E165-4197-A217-366E71150ED1}"/>
              </a:ext>
            </a:extLst>
          </p:cNvPr>
          <p:cNvSpPr>
            <a:spLocks noGrp="1"/>
          </p:cNvSpPr>
          <p:nvPr>
            <p:ph type="sldNum" sz="quarter" idx="12"/>
          </p:nvPr>
        </p:nvSpPr>
        <p:spPr>
          <a:xfrm>
            <a:off x="5292725" y="4767263"/>
            <a:ext cx="2057400" cy="274637"/>
          </a:xfrm>
        </p:spPr>
        <p:txBody>
          <a:bodyPr/>
          <a:lstStyle>
            <a:lvl1pPr>
              <a:defRPr/>
            </a:lvl1pPr>
          </a:lstStyle>
          <a:p>
            <a:pPr>
              <a:defRPr/>
            </a:pPr>
            <a:fld id="{D0C453BF-4DAE-4BFE-8282-97CB6196940E}" type="slidenum">
              <a:rPr lang="de-DE" altLang="de-DE"/>
              <a:pPr>
                <a:defRPr/>
              </a:pPr>
              <a:t>‹#›</a:t>
            </a:fld>
            <a:endParaRPr lang="de-DE" altLang="de-DE"/>
          </a:p>
        </p:txBody>
      </p:sp>
    </p:spTree>
    <p:extLst>
      <p:ext uri="{BB962C8B-B14F-4D97-AF65-F5344CB8AC3E}">
        <p14:creationId xmlns:p14="http://schemas.microsoft.com/office/powerpoint/2010/main" val="318035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405FEC43-EDD7-4B9E-8E8C-6E47DCB7475C}"/>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457659E8-32AC-4A69-B35E-574F8C019B4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E582121C-A7A3-435F-A7AE-91C08C95E42C}"/>
              </a:ext>
            </a:extLst>
          </p:cNvPr>
          <p:cNvSpPr>
            <a:spLocks noGrp="1"/>
          </p:cNvSpPr>
          <p:nvPr>
            <p:ph type="sldNum" sz="quarter" idx="12"/>
          </p:nvPr>
        </p:nvSpPr>
        <p:spPr/>
        <p:txBody>
          <a:bodyPr/>
          <a:lstStyle>
            <a:lvl1pPr>
              <a:defRPr/>
            </a:lvl1pPr>
          </a:lstStyle>
          <a:p>
            <a:pPr>
              <a:defRPr/>
            </a:pPr>
            <a:fld id="{A10CF342-D7D7-456B-8ADF-9BF70E3CCAFF}" type="slidenum">
              <a:rPr lang="de-DE" altLang="de-DE"/>
              <a:pPr>
                <a:defRPr/>
              </a:pPr>
              <a:t>‹#›</a:t>
            </a:fld>
            <a:endParaRPr lang="de-DE" altLang="de-DE"/>
          </a:p>
        </p:txBody>
      </p:sp>
    </p:spTree>
    <p:extLst>
      <p:ext uri="{BB962C8B-B14F-4D97-AF65-F5344CB8AC3E}">
        <p14:creationId xmlns:p14="http://schemas.microsoft.com/office/powerpoint/2010/main" val="185229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0194022B-9F9D-49BD-B70B-0A5331B8A6D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5B202B35-0859-4B2A-A356-936BD10C430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4482CE62-782C-49CB-913E-4CBA7CB455D1}"/>
              </a:ext>
            </a:extLst>
          </p:cNvPr>
          <p:cNvSpPr>
            <a:spLocks noGrp="1"/>
          </p:cNvSpPr>
          <p:nvPr>
            <p:ph type="sldNum" sz="quarter" idx="12"/>
          </p:nvPr>
        </p:nvSpPr>
        <p:spPr/>
        <p:txBody>
          <a:bodyPr/>
          <a:lstStyle>
            <a:lvl1pPr>
              <a:defRPr/>
            </a:lvl1pPr>
          </a:lstStyle>
          <a:p>
            <a:pPr>
              <a:defRPr/>
            </a:pPr>
            <a:fld id="{FA7601B2-31F5-4BCE-A644-572980510F08}" type="slidenum">
              <a:rPr lang="de-DE" altLang="de-DE"/>
              <a:pPr>
                <a:defRPr/>
              </a:pPr>
              <a:t>‹#›</a:t>
            </a:fld>
            <a:endParaRPr lang="de-DE" altLang="de-DE"/>
          </a:p>
        </p:txBody>
      </p:sp>
    </p:spTree>
    <p:extLst>
      <p:ext uri="{BB962C8B-B14F-4D97-AF65-F5344CB8AC3E}">
        <p14:creationId xmlns:p14="http://schemas.microsoft.com/office/powerpoint/2010/main" val="237495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xmlns="" id="{05724B22-9685-4E56-A0BF-C9F8B9DE0F82}"/>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xmlns="" id="{B389306E-705E-40A5-81DA-78520A4C269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xmlns="" id="{0AC66A72-45A4-4359-92FF-42CE1E30BFCB}"/>
              </a:ext>
            </a:extLst>
          </p:cNvPr>
          <p:cNvSpPr>
            <a:spLocks noGrp="1"/>
          </p:cNvSpPr>
          <p:nvPr>
            <p:ph type="sldNum" sz="quarter" idx="12"/>
          </p:nvPr>
        </p:nvSpPr>
        <p:spPr/>
        <p:txBody>
          <a:bodyPr/>
          <a:lstStyle>
            <a:lvl1pPr>
              <a:defRPr/>
            </a:lvl1pPr>
          </a:lstStyle>
          <a:p>
            <a:pPr>
              <a:defRPr/>
            </a:pPr>
            <a:fld id="{C0E1200A-44FF-4370-997E-92A653B10006}" type="slidenum">
              <a:rPr lang="de-DE" altLang="de-DE"/>
              <a:pPr>
                <a:defRPr/>
              </a:pPr>
              <a:t>‹#›</a:t>
            </a:fld>
            <a:endParaRPr lang="de-DE" altLang="de-DE"/>
          </a:p>
        </p:txBody>
      </p:sp>
    </p:spTree>
    <p:extLst>
      <p:ext uri="{BB962C8B-B14F-4D97-AF65-F5344CB8AC3E}">
        <p14:creationId xmlns:p14="http://schemas.microsoft.com/office/powerpoint/2010/main" val="46342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xmlns="" id="{08A3EA23-84FF-4177-BD3B-E3971876E072}"/>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xmlns="" id="{3B8AF462-4F97-4855-B9A0-D3B908B3506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xmlns="" id="{87C97DF0-7529-43B1-AD64-CE7CEAC2E845}"/>
              </a:ext>
            </a:extLst>
          </p:cNvPr>
          <p:cNvSpPr>
            <a:spLocks noGrp="1"/>
          </p:cNvSpPr>
          <p:nvPr>
            <p:ph type="sldNum" sz="quarter" idx="12"/>
          </p:nvPr>
        </p:nvSpPr>
        <p:spPr/>
        <p:txBody>
          <a:bodyPr/>
          <a:lstStyle>
            <a:lvl1pPr>
              <a:defRPr/>
            </a:lvl1pPr>
          </a:lstStyle>
          <a:p>
            <a:pPr>
              <a:defRPr/>
            </a:pPr>
            <a:fld id="{4A5AF5A5-D865-4486-B1E0-F06AB1E3267A}" type="slidenum">
              <a:rPr lang="de-DE" altLang="de-DE"/>
              <a:pPr>
                <a:defRPr/>
              </a:pPr>
              <a:t>‹#›</a:t>
            </a:fld>
            <a:endParaRPr lang="de-DE" altLang="de-DE"/>
          </a:p>
        </p:txBody>
      </p:sp>
    </p:spTree>
    <p:extLst>
      <p:ext uri="{BB962C8B-B14F-4D97-AF65-F5344CB8AC3E}">
        <p14:creationId xmlns:p14="http://schemas.microsoft.com/office/powerpoint/2010/main" val="233938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xmlns="" id="{3F1F9A0F-20C8-4AE5-B178-625AC7E69B0F}"/>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xmlns="" id="{2B0A4AE8-06C9-4C1E-AD9C-389E620F5BE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xmlns="" id="{D0616899-E44C-4AF9-BCCA-4173643AB8B2}"/>
              </a:ext>
            </a:extLst>
          </p:cNvPr>
          <p:cNvSpPr>
            <a:spLocks noGrp="1"/>
          </p:cNvSpPr>
          <p:nvPr>
            <p:ph type="sldNum" sz="quarter" idx="12"/>
          </p:nvPr>
        </p:nvSpPr>
        <p:spPr/>
        <p:txBody>
          <a:bodyPr/>
          <a:lstStyle>
            <a:lvl1pPr>
              <a:defRPr/>
            </a:lvl1pPr>
          </a:lstStyle>
          <a:p>
            <a:pPr>
              <a:defRPr/>
            </a:pPr>
            <a:fld id="{F04D50D8-383F-449E-ADFA-176DCEE74D06}" type="slidenum">
              <a:rPr lang="de-DE" altLang="de-DE"/>
              <a:pPr>
                <a:defRPr/>
              </a:pPr>
              <a:t>‹#›</a:t>
            </a:fld>
            <a:endParaRPr lang="de-DE" altLang="de-DE"/>
          </a:p>
        </p:txBody>
      </p:sp>
    </p:spTree>
    <p:extLst>
      <p:ext uri="{BB962C8B-B14F-4D97-AF65-F5344CB8AC3E}">
        <p14:creationId xmlns:p14="http://schemas.microsoft.com/office/powerpoint/2010/main" val="18330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5FA601-9D98-48F6-ABA7-FAFFEB18F365}"/>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xmlns="" id="{595C1724-2C13-4069-8710-0543F0B18CB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xmlns="" id="{D3A8BA84-0494-44FB-A9AF-3EC3096DF582}"/>
              </a:ext>
            </a:extLst>
          </p:cNvPr>
          <p:cNvSpPr>
            <a:spLocks noGrp="1"/>
          </p:cNvSpPr>
          <p:nvPr>
            <p:ph type="sldNum" sz="quarter" idx="12"/>
          </p:nvPr>
        </p:nvSpPr>
        <p:spPr/>
        <p:txBody>
          <a:bodyPr/>
          <a:lstStyle>
            <a:lvl1pPr>
              <a:defRPr/>
            </a:lvl1pPr>
          </a:lstStyle>
          <a:p>
            <a:pPr>
              <a:defRPr/>
            </a:pPr>
            <a:fld id="{673842C6-1B49-4717-9001-EC0CE0F73069}" type="slidenum">
              <a:rPr lang="de-DE" altLang="de-DE"/>
              <a:pPr>
                <a:defRPr/>
              </a:pPr>
              <a:t>‹#›</a:t>
            </a:fld>
            <a:endParaRPr lang="de-DE" altLang="de-DE"/>
          </a:p>
        </p:txBody>
      </p:sp>
    </p:spTree>
    <p:extLst>
      <p:ext uri="{BB962C8B-B14F-4D97-AF65-F5344CB8AC3E}">
        <p14:creationId xmlns:p14="http://schemas.microsoft.com/office/powerpoint/2010/main" val="511642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xmlns="" id="{CEC90A49-BAFA-4A73-A5FC-0956BD52BE07}"/>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xmlns="" id="{89C5F5E0-8A72-41CB-B618-B67179D1A0B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xmlns="" id="{C5D448EC-C886-4242-9B64-5C197D5BA6DE}"/>
              </a:ext>
            </a:extLst>
          </p:cNvPr>
          <p:cNvSpPr>
            <a:spLocks noGrp="1"/>
          </p:cNvSpPr>
          <p:nvPr>
            <p:ph type="sldNum" sz="quarter" idx="12"/>
          </p:nvPr>
        </p:nvSpPr>
        <p:spPr/>
        <p:txBody>
          <a:bodyPr/>
          <a:lstStyle>
            <a:lvl1pPr>
              <a:defRPr/>
            </a:lvl1pPr>
          </a:lstStyle>
          <a:p>
            <a:pPr>
              <a:defRPr/>
            </a:pPr>
            <a:fld id="{B88432B0-C20B-42F5-8441-D1AD320E210D}" type="slidenum">
              <a:rPr lang="de-DE" altLang="de-DE"/>
              <a:pPr>
                <a:defRPr/>
              </a:pPr>
              <a:t>‹#›</a:t>
            </a:fld>
            <a:endParaRPr lang="de-DE" altLang="de-DE"/>
          </a:p>
        </p:txBody>
      </p:sp>
    </p:spTree>
    <p:extLst>
      <p:ext uri="{BB962C8B-B14F-4D97-AF65-F5344CB8AC3E}">
        <p14:creationId xmlns:p14="http://schemas.microsoft.com/office/powerpoint/2010/main" val="78499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C9300409-F47D-43DC-8C90-6737AB9BEEED}" type="slidenum">
              <a:rPr lang="de-DE" altLang="de-DE"/>
              <a:pPr>
                <a:defRPr/>
              </a:pPr>
              <a:t>‹#›</a:t>
            </a:fld>
            <a:endParaRPr lang="de-DE" altLang="de-DE"/>
          </a:p>
        </p:txBody>
      </p:sp>
    </p:spTree>
    <p:extLst>
      <p:ext uri="{BB962C8B-B14F-4D97-AF65-F5344CB8AC3E}">
        <p14:creationId xmlns:p14="http://schemas.microsoft.com/office/powerpoint/2010/main" val="1545120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xmlns="" id="{8083634B-A6BE-4048-96F2-F9737001AA6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xmlns="" id="{C81BF4D8-AE0E-45D7-9B40-52E46EC421F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xmlns="" id="{C4D37D91-6A0E-4A96-9AB9-F9B53D150D6B}"/>
              </a:ext>
            </a:extLst>
          </p:cNvPr>
          <p:cNvSpPr>
            <a:spLocks noGrp="1"/>
          </p:cNvSpPr>
          <p:nvPr>
            <p:ph type="sldNum" sz="quarter" idx="12"/>
          </p:nvPr>
        </p:nvSpPr>
        <p:spPr/>
        <p:txBody>
          <a:bodyPr/>
          <a:lstStyle>
            <a:lvl1pPr>
              <a:defRPr/>
            </a:lvl1pPr>
          </a:lstStyle>
          <a:p>
            <a:pPr>
              <a:defRPr/>
            </a:pPr>
            <a:fld id="{0BEC118F-5875-46A8-BACD-6AF5F8600254}" type="slidenum">
              <a:rPr lang="de-DE" altLang="de-DE"/>
              <a:pPr>
                <a:defRPr/>
              </a:pPr>
              <a:t>‹#›</a:t>
            </a:fld>
            <a:endParaRPr lang="de-DE" altLang="de-DE"/>
          </a:p>
        </p:txBody>
      </p:sp>
    </p:spTree>
    <p:extLst>
      <p:ext uri="{BB962C8B-B14F-4D97-AF65-F5344CB8AC3E}">
        <p14:creationId xmlns:p14="http://schemas.microsoft.com/office/powerpoint/2010/main" val="103569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D640DDB7-DBA3-4B55-A514-47F9C59FAE9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E7E5DB5A-7482-4CD5-8DF6-ED0BE1BF6B2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3FABE324-56EA-429E-A445-2E351252AE79}"/>
              </a:ext>
            </a:extLst>
          </p:cNvPr>
          <p:cNvSpPr>
            <a:spLocks noGrp="1"/>
          </p:cNvSpPr>
          <p:nvPr>
            <p:ph type="sldNum" sz="quarter" idx="12"/>
          </p:nvPr>
        </p:nvSpPr>
        <p:spPr/>
        <p:txBody>
          <a:bodyPr/>
          <a:lstStyle>
            <a:lvl1pPr>
              <a:defRPr/>
            </a:lvl1pPr>
          </a:lstStyle>
          <a:p>
            <a:pPr>
              <a:defRPr/>
            </a:pPr>
            <a:fld id="{CE0B9BDE-8263-40B6-8626-1838B6E230E1}" type="slidenum">
              <a:rPr lang="de-DE" altLang="de-DE"/>
              <a:pPr>
                <a:defRPr/>
              </a:pPr>
              <a:t>‹#›</a:t>
            </a:fld>
            <a:endParaRPr lang="de-DE" altLang="de-DE"/>
          </a:p>
        </p:txBody>
      </p:sp>
    </p:spTree>
    <p:extLst>
      <p:ext uri="{BB962C8B-B14F-4D97-AF65-F5344CB8AC3E}">
        <p14:creationId xmlns:p14="http://schemas.microsoft.com/office/powerpoint/2010/main" val="3730627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83CABD67-DE38-4B7D-A1E4-A9C66A5B38A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366BBCC8-50A4-4015-AB75-D1719DD3C8F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184EED72-7811-4637-A731-F522EAB1034B}"/>
              </a:ext>
            </a:extLst>
          </p:cNvPr>
          <p:cNvSpPr>
            <a:spLocks noGrp="1"/>
          </p:cNvSpPr>
          <p:nvPr>
            <p:ph type="sldNum" sz="quarter" idx="12"/>
          </p:nvPr>
        </p:nvSpPr>
        <p:spPr/>
        <p:txBody>
          <a:bodyPr/>
          <a:lstStyle>
            <a:lvl1pPr>
              <a:defRPr/>
            </a:lvl1pPr>
          </a:lstStyle>
          <a:p>
            <a:pPr>
              <a:defRPr/>
            </a:pPr>
            <a:fld id="{6042815E-AE33-46BC-BE5D-BB4CE515E32E}" type="slidenum">
              <a:rPr lang="de-DE" altLang="de-DE"/>
              <a:pPr>
                <a:defRPr/>
              </a:pPr>
              <a:t>‹#›</a:t>
            </a:fld>
            <a:endParaRPr lang="de-DE" altLang="de-DE"/>
          </a:p>
        </p:txBody>
      </p:sp>
    </p:spTree>
    <p:extLst>
      <p:ext uri="{BB962C8B-B14F-4D97-AF65-F5344CB8AC3E}">
        <p14:creationId xmlns:p14="http://schemas.microsoft.com/office/powerpoint/2010/main" val="3509964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a16="http://schemas.microsoft.com/office/drawing/2014/main" xmlns="" id="{06156178-576F-4CCB-8199-21C60A83D8C0}"/>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74B524B0-25FD-4A2E-82EF-2BDC91D08FC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9CF686E4-E165-4197-A217-366E71150ED1}"/>
              </a:ext>
            </a:extLst>
          </p:cNvPr>
          <p:cNvSpPr>
            <a:spLocks noGrp="1"/>
          </p:cNvSpPr>
          <p:nvPr>
            <p:ph type="sldNum" sz="quarter" idx="12"/>
          </p:nvPr>
        </p:nvSpPr>
        <p:spPr>
          <a:xfrm>
            <a:off x="5292725" y="4767263"/>
            <a:ext cx="2057400" cy="274637"/>
          </a:xfrm>
        </p:spPr>
        <p:txBody>
          <a:bodyPr/>
          <a:lstStyle>
            <a:lvl1pPr>
              <a:defRPr/>
            </a:lvl1pPr>
          </a:lstStyle>
          <a:p>
            <a:pPr>
              <a:defRPr/>
            </a:pPr>
            <a:fld id="{D0C453BF-4DAE-4BFE-8282-97CB6196940E}" type="slidenum">
              <a:rPr lang="de-DE" altLang="de-DE"/>
              <a:pPr>
                <a:defRPr/>
              </a:pPr>
              <a:t>‹#›</a:t>
            </a:fld>
            <a:endParaRPr lang="de-DE" altLang="de-DE"/>
          </a:p>
        </p:txBody>
      </p:sp>
    </p:spTree>
    <p:extLst>
      <p:ext uri="{BB962C8B-B14F-4D97-AF65-F5344CB8AC3E}">
        <p14:creationId xmlns:p14="http://schemas.microsoft.com/office/powerpoint/2010/main" val="395121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405FEC43-EDD7-4B9E-8E8C-6E47DCB7475C}"/>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457659E8-32AC-4A69-B35E-574F8C019B4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E582121C-A7A3-435F-A7AE-91C08C95E42C}"/>
              </a:ext>
            </a:extLst>
          </p:cNvPr>
          <p:cNvSpPr>
            <a:spLocks noGrp="1"/>
          </p:cNvSpPr>
          <p:nvPr>
            <p:ph type="sldNum" sz="quarter" idx="12"/>
          </p:nvPr>
        </p:nvSpPr>
        <p:spPr/>
        <p:txBody>
          <a:bodyPr/>
          <a:lstStyle>
            <a:lvl1pPr>
              <a:defRPr/>
            </a:lvl1pPr>
          </a:lstStyle>
          <a:p>
            <a:pPr>
              <a:defRPr/>
            </a:pPr>
            <a:fld id="{A10CF342-D7D7-456B-8ADF-9BF70E3CCAFF}" type="slidenum">
              <a:rPr lang="de-DE" altLang="de-DE"/>
              <a:pPr>
                <a:defRPr/>
              </a:pPr>
              <a:t>‹#›</a:t>
            </a:fld>
            <a:endParaRPr lang="de-DE" altLang="de-DE"/>
          </a:p>
        </p:txBody>
      </p:sp>
    </p:spTree>
    <p:extLst>
      <p:ext uri="{BB962C8B-B14F-4D97-AF65-F5344CB8AC3E}">
        <p14:creationId xmlns:p14="http://schemas.microsoft.com/office/powerpoint/2010/main" val="703046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0194022B-9F9D-49BD-B70B-0A5331B8A6D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5B202B35-0859-4B2A-A356-936BD10C430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4482CE62-782C-49CB-913E-4CBA7CB455D1}"/>
              </a:ext>
            </a:extLst>
          </p:cNvPr>
          <p:cNvSpPr>
            <a:spLocks noGrp="1"/>
          </p:cNvSpPr>
          <p:nvPr>
            <p:ph type="sldNum" sz="quarter" idx="12"/>
          </p:nvPr>
        </p:nvSpPr>
        <p:spPr/>
        <p:txBody>
          <a:bodyPr/>
          <a:lstStyle>
            <a:lvl1pPr>
              <a:defRPr/>
            </a:lvl1pPr>
          </a:lstStyle>
          <a:p>
            <a:pPr>
              <a:defRPr/>
            </a:pPr>
            <a:fld id="{FA7601B2-31F5-4BCE-A644-572980510F08}" type="slidenum">
              <a:rPr lang="de-DE" altLang="de-DE"/>
              <a:pPr>
                <a:defRPr/>
              </a:pPr>
              <a:t>‹#›</a:t>
            </a:fld>
            <a:endParaRPr lang="de-DE" altLang="de-DE"/>
          </a:p>
        </p:txBody>
      </p:sp>
    </p:spTree>
    <p:extLst>
      <p:ext uri="{BB962C8B-B14F-4D97-AF65-F5344CB8AC3E}">
        <p14:creationId xmlns:p14="http://schemas.microsoft.com/office/powerpoint/2010/main" val="1757773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xmlns="" id="{05724B22-9685-4E56-A0BF-C9F8B9DE0F82}"/>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xmlns="" id="{B389306E-705E-40A5-81DA-78520A4C269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xmlns="" id="{0AC66A72-45A4-4359-92FF-42CE1E30BFCB}"/>
              </a:ext>
            </a:extLst>
          </p:cNvPr>
          <p:cNvSpPr>
            <a:spLocks noGrp="1"/>
          </p:cNvSpPr>
          <p:nvPr>
            <p:ph type="sldNum" sz="quarter" idx="12"/>
          </p:nvPr>
        </p:nvSpPr>
        <p:spPr/>
        <p:txBody>
          <a:bodyPr/>
          <a:lstStyle>
            <a:lvl1pPr>
              <a:defRPr/>
            </a:lvl1pPr>
          </a:lstStyle>
          <a:p>
            <a:pPr>
              <a:defRPr/>
            </a:pPr>
            <a:fld id="{C0E1200A-44FF-4370-997E-92A653B10006}" type="slidenum">
              <a:rPr lang="de-DE" altLang="de-DE"/>
              <a:pPr>
                <a:defRPr/>
              </a:pPr>
              <a:t>‹#›</a:t>
            </a:fld>
            <a:endParaRPr lang="de-DE" altLang="de-DE"/>
          </a:p>
        </p:txBody>
      </p:sp>
    </p:spTree>
    <p:extLst>
      <p:ext uri="{BB962C8B-B14F-4D97-AF65-F5344CB8AC3E}">
        <p14:creationId xmlns:p14="http://schemas.microsoft.com/office/powerpoint/2010/main" val="1335915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a16="http://schemas.microsoft.com/office/drawing/2014/main" xmlns="" id="{08A3EA23-84FF-4177-BD3B-E3971876E072}"/>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a16="http://schemas.microsoft.com/office/drawing/2014/main" xmlns="" id="{3B8AF462-4F97-4855-B9A0-D3B908B3506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a16="http://schemas.microsoft.com/office/drawing/2014/main" xmlns="" id="{87C97DF0-7529-43B1-AD64-CE7CEAC2E845}"/>
              </a:ext>
            </a:extLst>
          </p:cNvPr>
          <p:cNvSpPr>
            <a:spLocks noGrp="1"/>
          </p:cNvSpPr>
          <p:nvPr>
            <p:ph type="sldNum" sz="quarter" idx="12"/>
          </p:nvPr>
        </p:nvSpPr>
        <p:spPr/>
        <p:txBody>
          <a:bodyPr/>
          <a:lstStyle>
            <a:lvl1pPr>
              <a:defRPr/>
            </a:lvl1pPr>
          </a:lstStyle>
          <a:p>
            <a:pPr>
              <a:defRPr/>
            </a:pPr>
            <a:fld id="{4A5AF5A5-D865-4486-B1E0-F06AB1E3267A}" type="slidenum">
              <a:rPr lang="de-DE" altLang="de-DE"/>
              <a:pPr>
                <a:defRPr/>
              </a:pPr>
              <a:t>‹#›</a:t>
            </a:fld>
            <a:endParaRPr lang="de-DE" altLang="de-DE"/>
          </a:p>
        </p:txBody>
      </p:sp>
    </p:spTree>
    <p:extLst>
      <p:ext uri="{BB962C8B-B14F-4D97-AF65-F5344CB8AC3E}">
        <p14:creationId xmlns:p14="http://schemas.microsoft.com/office/powerpoint/2010/main" val="261246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a16="http://schemas.microsoft.com/office/drawing/2014/main" xmlns="" id="{3F1F9A0F-20C8-4AE5-B178-625AC7E69B0F}"/>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a16="http://schemas.microsoft.com/office/drawing/2014/main" xmlns="" id="{2B0A4AE8-06C9-4C1E-AD9C-389E620F5BE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a16="http://schemas.microsoft.com/office/drawing/2014/main" xmlns="" id="{D0616899-E44C-4AF9-BCCA-4173643AB8B2}"/>
              </a:ext>
            </a:extLst>
          </p:cNvPr>
          <p:cNvSpPr>
            <a:spLocks noGrp="1"/>
          </p:cNvSpPr>
          <p:nvPr>
            <p:ph type="sldNum" sz="quarter" idx="12"/>
          </p:nvPr>
        </p:nvSpPr>
        <p:spPr/>
        <p:txBody>
          <a:bodyPr/>
          <a:lstStyle>
            <a:lvl1pPr>
              <a:defRPr/>
            </a:lvl1pPr>
          </a:lstStyle>
          <a:p>
            <a:pPr>
              <a:defRPr/>
            </a:pPr>
            <a:fld id="{F04D50D8-383F-449E-ADFA-176DCEE74D06}" type="slidenum">
              <a:rPr lang="de-DE" altLang="de-DE"/>
              <a:pPr>
                <a:defRPr/>
              </a:pPr>
              <a:t>‹#›</a:t>
            </a:fld>
            <a:endParaRPr lang="de-DE" altLang="de-DE"/>
          </a:p>
        </p:txBody>
      </p:sp>
    </p:spTree>
    <p:extLst>
      <p:ext uri="{BB962C8B-B14F-4D97-AF65-F5344CB8AC3E}">
        <p14:creationId xmlns:p14="http://schemas.microsoft.com/office/powerpoint/2010/main" val="170589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75FA601-9D98-48F6-ABA7-FAFFEB18F365}"/>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a16="http://schemas.microsoft.com/office/drawing/2014/main" xmlns="" id="{595C1724-2C13-4069-8710-0543F0B18CB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a16="http://schemas.microsoft.com/office/drawing/2014/main" xmlns="" id="{D3A8BA84-0494-44FB-A9AF-3EC3096DF582}"/>
              </a:ext>
            </a:extLst>
          </p:cNvPr>
          <p:cNvSpPr>
            <a:spLocks noGrp="1"/>
          </p:cNvSpPr>
          <p:nvPr>
            <p:ph type="sldNum" sz="quarter" idx="12"/>
          </p:nvPr>
        </p:nvSpPr>
        <p:spPr/>
        <p:txBody>
          <a:bodyPr/>
          <a:lstStyle>
            <a:lvl1pPr>
              <a:defRPr/>
            </a:lvl1pPr>
          </a:lstStyle>
          <a:p>
            <a:pPr>
              <a:defRPr/>
            </a:pPr>
            <a:fld id="{673842C6-1B49-4717-9001-EC0CE0F73069}" type="slidenum">
              <a:rPr lang="de-DE" altLang="de-DE"/>
              <a:pPr>
                <a:defRPr/>
              </a:pPr>
              <a:t>‹#›</a:t>
            </a:fld>
            <a:endParaRPr lang="de-DE" altLang="de-DE"/>
          </a:p>
        </p:txBody>
      </p:sp>
    </p:spTree>
    <p:extLst>
      <p:ext uri="{BB962C8B-B14F-4D97-AF65-F5344CB8AC3E}">
        <p14:creationId xmlns:p14="http://schemas.microsoft.com/office/powerpoint/2010/main" val="194025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C4BC58FF-356C-4BDE-ABA4-5328B11F4474}" type="slidenum">
              <a:rPr lang="de-DE" altLang="de-DE"/>
              <a:pPr>
                <a:defRPr/>
              </a:pPr>
              <a:t>‹#›</a:t>
            </a:fld>
            <a:endParaRPr lang="de-DE" altLang="de-DE"/>
          </a:p>
        </p:txBody>
      </p:sp>
    </p:spTree>
    <p:extLst>
      <p:ext uri="{BB962C8B-B14F-4D97-AF65-F5344CB8AC3E}">
        <p14:creationId xmlns:p14="http://schemas.microsoft.com/office/powerpoint/2010/main" val="296671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xmlns="" id="{CEC90A49-BAFA-4A73-A5FC-0956BD52BE07}"/>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xmlns="" id="{89C5F5E0-8A72-41CB-B618-B67179D1A0B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xmlns="" id="{C5D448EC-C886-4242-9B64-5C197D5BA6DE}"/>
              </a:ext>
            </a:extLst>
          </p:cNvPr>
          <p:cNvSpPr>
            <a:spLocks noGrp="1"/>
          </p:cNvSpPr>
          <p:nvPr>
            <p:ph type="sldNum" sz="quarter" idx="12"/>
          </p:nvPr>
        </p:nvSpPr>
        <p:spPr/>
        <p:txBody>
          <a:bodyPr/>
          <a:lstStyle>
            <a:lvl1pPr>
              <a:defRPr/>
            </a:lvl1pPr>
          </a:lstStyle>
          <a:p>
            <a:pPr>
              <a:defRPr/>
            </a:pPr>
            <a:fld id="{B88432B0-C20B-42F5-8441-D1AD320E210D}" type="slidenum">
              <a:rPr lang="de-DE" altLang="de-DE"/>
              <a:pPr>
                <a:defRPr/>
              </a:pPr>
              <a:t>‹#›</a:t>
            </a:fld>
            <a:endParaRPr lang="de-DE" altLang="de-DE"/>
          </a:p>
        </p:txBody>
      </p:sp>
    </p:spTree>
    <p:extLst>
      <p:ext uri="{BB962C8B-B14F-4D97-AF65-F5344CB8AC3E}">
        <p14:creationId xmlns:p14="http://schemas.microsoft.com/office/powerpoint/2010/main" val="1962129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a16="http://schemas.microsoft.com/office/drawing/2014/main" xmlns="" id="{8083634B-A6BE-4048-96F2-F9737001AA6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a16="http://schemas.microsoft.com/office/drawing/2014/main" xmlns="" id="{C81BF4D8-AE0E-45D7-9B40-52E46EC421F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a16="http://schemas.microsoft.com/office/drawing/2014/main" xmlns="" id="{C4D37D91-6A0E-4A96-9AB9-F9B53D150D6B}"/>
              </a:ext>
            </a:extLst>
          </p:cNvPr>
          <p:cNvSpPr>
            <a:spLocks noGrp="1"/>
          </p:cNvSpPr>
          <p:nvPr>
            <p:ph type="sldNum" sz="quarter" idx="12"/>
          </p:nvPr>
        </p:nvSpPr>
        <p:spPr/>
        <p:txBody>
          <a:bodyPr/>
          <a:lstStyle>
            <a:lvl1pPr>
              <a:defRPr/>
            </a:lvl1pPr>
          </a:lstStyle>
          <a:p>
            <a:pPr>
              <a:defRPr/>
            </a:pPr>
            <a:fld id="{0BEC118F-5875-46A8-BACD-6AF5F8600254}" type="slidenum">
              <a:rPr lang="de-DE" altLang="de-DE"/>
              <a:pPr>
                <a:defRPr/>
              </a:pPr>
              <a:t>‹#›</a:t>
            </a:fld>
            <a:endParaRPr lang="de-DE" altLang="de-DE"/>
          </a:p>
        </p:txBody>
      </p:sp>
    </p:spTree>
    <p:extLst>
      <p:ext uri="{BB962C8B-B14F-4D97-AF65-F5344CB8AC3E}">
        <p14:creationId xmlns:p14="http://schemas.microsoft.com/office/powerpoint/2010/main" val="2104731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D640DDB7-DBA3-4B55-A514-47F9C59FAE9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E7E5DB5A-7482-4CD5-8DF6-ED0BE1BF6B2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3FABE324-56EA-429E-A445-2E351252AE79}"/>
              </a:ext>
            </a:extLst>
          </p:cNvPr>
          <p:cNvSpPr>
            <a:spLocks noGrp="1"/>
          </p:cNvSpPr>
          <p:nvPr>
            <p:ph type="sldNum" sz="quarter" idx="12"/>
          </p:nvPr>
        </p:nvSpPr>
        <p:spPr/>
        <p:txBody>
          <a:bodyPr/>
          <a:lstStyle>
            <a:lvl1pPr>
              <a:defRPr/>
            </a:lvl1pPr>
          </a:lstStyle>
          <a:p>
            <a:pPr>
              <a:defRPr/>
            </a:pPr>
            <a:fld id="{CE0B9BDE-8263-40B6-8626-1838B6E230E1}" type="slidenum">
              <a:rPr lang="de-DE" altLang="de-DE"/>
              <a:pPr>
                <a:defRPr/>
              </a:pPr>
              <a:t>‹#›</a:t>
            </a:fld>
            <a:endParaRPr lang="de-DE" altLang="de-DE"/>
          </a:p>
        </p:txBody>
      </p:sp>
    </p:spTree>
    <p:extLst>
      <p:ext uri="{BB962C8B-B14F-4D97-AF65-F5344CB8AC3E}">
        <p14:creationId xmlns:p14="http://schemas.microsoft.com/office/powerpoint/2010/main" val="3769233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a16="http://schemas.microsoft.com/office/drawing/2014/main" xmlns="" id="{83CABD67-DE38-4B7D-A1E4-A9C66A5B38A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a16="http://schemas.microsoft.com/office/drawing/2014/main" xmlns="" id="{366BBCC8-50A4-4015-AB75-D1719DD3C8F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184EED72-7811-4637-A731-F522EAB1034B}"/>
              </a:ext>
            </a:extLst>
          </p:cNvPr>
          <p:cNvSpPr>
            <a:spLocks noGrp="1"/>
          </p:cNvSpPr>
          <p:nvPr>
            <p:ph type="sldNum" sz="quarter" idx="12"/>
          </p:nvPr>
        </p:nvSpPr>
        <p:spPr/>
        <p:txBody>
          <a:bodyPr/>
          <a:lstStyle>
            <a:lvl1pPr>
              <a:defRPr/>
            </a:lvl1pPr>
          </a:lstStyle>
          <a:p>
            <a:pPr>
              <a:defRPr/>
            </a:pPr>
            <a:fld id="{6042815E-AE33-46BC-BE5D-BB4CE515E32E}" type="slidenum">
              <a:rPr lang="de-DE" altLang="de-DE"/>
              <a:pPr>
                <a:defRPr/>
              </a:pPr>
              <a:t>‹#›</a:t>
            </a:fld>
            <a:endParaRPr lang="de-DE" altLang="de-DE"/>
          </a:p>
        </p:txBody>
      </p:sp>
    </p:spTree>
    <p:extLst>
      <p:ext uri="{BB962C8B-B14F-4D97-AF65-F5344CB8AC3E}">
        <p14:creationId xmlns:p14="http://schemas.microsoft.com/office/powerpoint/2010/main" val="28095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18CBDA39-0EBC-4137-9E2B-F4548CD760D6}" type="slidenum">
              <a:rPr lang="de-DE" altLang="de-DE"/>
              <a:pPr>
                <a:defRPr/>
              </a:pPr>
              <a:t>‹#›</a:t>
            </a:fld>
            <a:endParaRPr lang="de-DE" altLang="de-DE"/>
          </a:p>
        </p:txBody>
      </p:sp>
    </p:spTree>
    <p:extLst>
      <p:ext uri="{BB962C8B-B14F-4D97-AF65-F5344CB8AC3E}">
        <p14:creationId xmlns:p14="http://schemas.microsoft.com/office/powerpoint/2010/main" val="299951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p:cNvPr>
          <p:cNvSpPr>
            <a:spLocks noGrp="1"/>
          </p:cNvSpPr>
          <p:nvPr>
            <p:ph type="sldNum" sz="quarter" idx="12"/>
          </p:nvPr>
        </p:nvSpPr>
        <p:spPr/>
        <p:txBody>
          <a:bodyPr/>
          <a:lstStyle>
            <a:lvl1pPr>
              <a:defRPr/>
            </a:lvl1pPr>
          </a:lstStyle>
          <a:p>
            <a:pPr>
              <a:defRPr/>
            </a:pPr>
            <a:fld id="{49B91E10-7D17-45DC-8EF7-9632AECE14BF}" type="slidenum">
              <a:rPr lang="de-DE" altLang="de-DE"/>
              <a:pPr>
                <a:defRPr/>
              </a:pPr>
              <a:t>‹#›</a:t>
            </a:fld>
            <a:endParaRPr lang="de-DE" altLang="de-DE"/>
          </a:p>
        </p:txBody>
      </p:sp>
    </p:spTree>
    <p:extLst>
      <p:ext uri="{BB962C8B-B14F-4D97-AF65-F5344CB8AC3E}">
        <p14:creationId xmlns:p14="http://schemas.microsoft.com/office/powerpoint/2010/main" val="232335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p:cNvPr>
          <p:cNvSpPr>
            <a:spLocks noGrp="1"/>
          </p:cNvSpPr>
          <p:nvPr>
            <p:ph type="sldNum" sz="quarter" idx="12"/>
          </p:nvPr>
        </p:nvSpPr>
        <p:spPr/>
        <p:txBody>
          <a:bodyPr/>
          <a:lstStyle>
            <a:lvl1pPr>
              <a:defRPr/>
            </a:lvl1pPr>
          </a:lstStyle>
          <a:p>
            <a:pPr>
              <a:defRPr/>
            </a:pPr>
            <a:fld id="{DC8B234C-DA7F-477D-B076-4564FD3FA6E8}" type="slidenum">
              <a:rPr lang="de-DE" altLang="de-DE"/>
              <a:pPr>
                <a:defRPr/>
              </a:pPr>
              <a:t>‹#›</a:t>
            </a:fld>
            <a:endParaRPr lang="de-DE" altLang="de-DE"/>
          </a:p>
        </p:txBody>
      </p:sp>
    </p:spTree>
    <p:extLst>
      <p:ext uri="{BB962C8B-B14F-4D97-AF65-F5344CB8AC3E}">
        <p14:creationId xmlns:p14="http://schemas.microsoft.com/office/powerpoint/2010/main" val="39646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p:cNvPr>
          <p:cNvSpPr>
            <a:spLocks noGrp="1"/>
          </p:cNvSpPr>
          <p:nvPr>
            <p:ph type="sldNum" sz="quarter" idx="12"/>
          </p:nvPr>
        </p:nvSpPr>
        <p:spPr/>
        <p:txBody>
          <a:bodyPr/>
          <a:lstStyle>
            <a:lvl1pPr>
              <a:defRPr/>
            </a:lvl1pPr>
          </a:lstStyle>
          <a:p>
            <a:pPr>
              <a:defRPr/>
            </a:pPr>
            <a:fld id="{F9F527F1-CB1A-486A-8383-30350AB1184B}" type="slidenum">
              <a:rPr lang="de-DE" altLang="de-DE"/>
              <a:pPr>
                <a:defRPr/>
              </a:pPr>
              <a:t>‹#›</a:t>
            </a:fld>
            <a:endParaRPr lang="de-DE" altLang="de-DE"/>
          </a:p>
        </p:txBody>
      </p:sp>
    </p:spTree>
    <p:extLst>
      <p:ext uri="{BB962C8B-B14F-4D97-AF65-F5344CB8AC3E}">
        <p14:creationId xmlns:p14="http://schemas.microsoft.com/office/powerpoint/2010/main" val="17705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BD03DC31-9623-47BD-9615-5977EEA4CD66}" type="slidenum">
              <a:rPr lang="de-DE" altLang="de-DE"/>
              <a:pPr>
                <a:defRPr/>
              </a:pPr>
              <a:t>‹#›</a:t>
            </a:fld>
            <a:endParaRPr lang="de-DE" altLang="de-DE"/>
          </a:p>
        </p:txBody>
      </p:sp>
    </p:spTree>
    <p:extLst>
      <p:ext uri="{BB962C8B-B14F-4D97-AF65-F5344CB8AC3E}">
        <p14:creationId xmlns:p14="http://schemas.microsoft.com/office/powerpoint/2010/main" val="400117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8F187152-45D0-42D7-AC31-B30A3DBA2D78}" type="slidenum">
              <a:rPr lang="de-DE" altLang="de-DE"/>
              <a:pPr>
                <a:defRPr/>
              </a:pPr>
              <a:t>‹#›</a:t>
            </a:fld>
            <a:endParaRPr lang="de-DE" altLang="de-DE"/>
          </a:p>
        </p:txBody>
      </p:sp>
    </p:spTree>
    <p:extLst>
      <p:ext uri="{BB962C8B-B14F-4D97-AF65-F5344CB8AC3E}">
        <p14:creationId xmlns:p14="http://schemas.microsoft.com/office/powerpoint/2010/main" val="269869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endParaRPr lang="en-US" altLang="de-DE" smtClean="0"/>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
Zweite Ebene
Dritte Ebene
Vierte Ebene
Fünfte Ebene</a:t>
            </a:r>
            <a:endParaRPr lang="en-US" altLang="de-DE" smtClean="0"/>
          </a:p>
        </p:txBody>
      </p:sp>
      <p:sp>
        <p:nvSpPr>
          <p:cNvPr id="4" name="Date Placeholder 3">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A3D0BE8-C96F-4A39-B8DD-DEC5204D7BE7}" type="slidenum">
              <a:rPr lang="en-US"/>
              <a:pPr>
                <a:defRPr/>
              </a:pPr>
              <a:t>‹#›</a:t>
            </a:fld>
            <a:endParaRPr lang="en-US"/>
          </a:p>
        </p:txBody>
      </p:sp>
      <p:pic>
        <p:nvPicPr>
          <p:cNvPr id="1031" name="Grafik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p:cNvGrpSpPr>
            <a:grpSpLocks/>
          </p:cNvGrpSpPr>
          <p:nvPr userDrawn="1"/>
        </p:nvGrpSpPr>
        <p:grpSpPr bwMode="auto">
          <a:xfrm>
            <a:off x="0" y="0"/>
            <a:ext cx="107950" cy="5143500"/>
            <a:chOff x="0" y="0"/>
            <a:chExt cx="251520" cy="5893145"/>
          </a:xfrm>
        </p:grpSpPr>
        <p:sp>
          <p:nvSpPr>
            <p:cNvPr id="10" name="Rechteck 9">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9C02AFF-3BC3-4F05-A11D-A187CB0EEF3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xmlns="" id="{49031756-1E6C-4944-B0CF-E196A101BE93}"/>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xmlns="" id="{89DB8D2B-48D5-5742-BC49-CFDB6F3AB9A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xmlns="" id="{57A38CA2-A771-4642-BD22-52D7B4BEA31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EECF2A3D-2CEF-D042-ABD7-9C653289A067}"/>
              </a:ext>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7EB55CC-C7B6-49A9-A93A-05550A745B52}" type="slidenum">
              <a:rPr lang="en-US"/>
              <a:pPr>
                <a:defRPr/>
              </a:pPr>
              <a:t>‹#›</a:t>
            </a:fld>
            <a:endParaRPr lang="en-US"/>
          </a:p>
        </p:txBody>
      </p:sp>
      <p:pic>
        <p:nvPicPr>
          <p:cNvPr id="1031" name="Grafik 3">
            <a:extLst>
              <a:ext uri="{FF2B5EF4-FFF2-40B4-BE49-F238E27FC236}">
                <a16:creationId xmlns:a16="http://schemas.microsoft.com/office/drawing/2014/main" xmlns="" id="{7C83F718-B567-4E73-A537-1EEE4FB262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xmlns="" id="{EE3E546A-B9BA-43C8-8AEA-96C91FDD3B32}"/>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xmlns="" id="{F45E21D2-F085-954C-9056-26E985BE8DD9}"/>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xmlns="" id="{FA227FFD-BD55-BC45-82DC-B0A3C4EF68C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xmlns="" id="{01524754-5AC2-794B-91B7-A8268C70336C}"/>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xmlns="" id="{4ED31A46-9B63-5B45-A336-C2EC96E6A8A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xmlns="" id="{D121725D-5DD7-384C-AEE2-4528439C8D7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xmlns="" id="{3D9F36FE-5C59-4FD3-A8AF-8FF0BF838C4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773277"/>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9C02AFF-3BC3-4F05-A11D-A187CB0EEF3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a16="http://schemas.microsoft.com/office/drawing/2014/main" xmlns="" id="{49031756-1E6C-4944-B0CF-E196A101BE93}"/>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a16="http://schemas.microsoft.com/office/drawing/2014/main" xmlns="" id="{89DB8D2B-48D5-5742-BC49-CFDB6F3AB9A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a16="http://schemas.microsoft.com/office/drawing/2014/main" xmlns="" id="{57A38CA2-A771-4642-BD22-52D7B4BEA31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a16="http://schemas.microsoft.com/office/drawing/2014/main" xmlns="" id="{EECF2A3D-2CEF-D042-ABD7-9C653289A067}"/>
              </a:ext>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7EB55CC-C7B6-49A9-A93A-05550A745B52}" type="slidenum">
              <a:rPr lang="en-US"/>
              <a:pPr>
                <a:defRPr/>
              </a:pPr>
              <a:t>‹#›</a:t>
            </a:fld>
            <a:endParaRPr lang="en-US"/>
          </a:p>
        </p:txBody>
      </p:sp>
      <p:pic>
        <p:nvPicPr>
          <p:cNvPr id="1031" name="Grafik 3">
            <a:extLst>
              <a:ext uri="{FF2B5EF4-FFF2-40B4-BE49-F238E27FC236}">
                <a16:creationId xmlns:a16="http://schemas.microsoft.com/office/drawing/2014/main" xmlns="" id="{7C83F718-B567-4E73-A537-1EEE4FB262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a16="http://schemas.microsoft.com/office/drawing/2014/main" xmlns="" id="{EE3E546A-B9BA-43C8-8AEA-96C91FDD3B32}"/>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a16="http://schemas.microsoft.com/office/drawing/2014/main" xmlns="" id="{F45E21D2-F085-954C-9056-26E985BE8DD9}"/>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a16="http://schemas.microsoft.com/office/drawing/2014/main" xmlns="" id="{FA227FFD-BD55-BC45-82DC-B0A3C4EF68C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a16="http://schemas.microsoft.com/office/drawing/2014/main" xmlns="" id="{01524754-5AC2-794B-91B7-A8268C70336C}"/>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a16="http://schemas.microsoft.com/office/drawing/2014/main" xmlns="" id="{4ED31A46-9B63-5B45-A336-C2EC96E6A8A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a16="http://schemas.microsoft.com/office/drawing/2014/main" xmlns="" id="{D121725D-5DD7-384C-AEE2-4528439C8D7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a16="http://schemas.microsoft.com/office/drawing/2014/main" xmlns="" id="{3D9F36FE-5C59-4FD3-A8AF-8FF0BF838C4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675751"/>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10.3390/polym7010047"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doi:10.3390/coatings100403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016/j.jclepro.%202016.05.07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xmlns="" id="{7A907F4D-D7B0-449B-9920-7FB44E4C3F92}"/>
              </a:ext>
            </a:extLst>
          </p:cNvPr>
          <p:cNvSpPr>
            <a:spLocks noGrp="1" noChangeArrowheads="1"/>
          </p:cNvSpPr>
          <p:nvPr>
            <p:ph type="title"/>
          </p:nvPr>
        </p:nvSpPr>
        <p:spPr>
          <a:xfrm>
            <a:off x="1373188" y="1612900"/>
            <a:ext cx="6943725" cy="671513"/>
          </a:xfrm>
        </p:spPr>
        <p:txBody>
          <a:bodyPr/>
          <a:lstStyle/>
          <a:p>
            <a:pPr algn="ctr"/>
            <a:r>
              <a:rPr lang="en-US" altLang="de-DE" sz="2400" dirty="0">
                <a:latin typeface="Verdana" panose="020B0604030504040204" pitchFamily="34" charset="0"/>
              </a:rPr>
              <a:t>Finishing in the context of sustainability</a:t>
            </a:r>
          </a:p>
        </p:txBody>
      </p:sp>
      <p:pic>
        <p:nvPicPr>
          <p:cNvPr id="14339" name="Grafik 7">
            <a:extLst>
              <a:ext uri="{FF2B5EF4-FFF2-40B4-BE49-F238E27FC236}">
                <a16:creationId xmlns:a16="http://schemas.microsoft.com/office/drawing/2014/main" xmlns="" id="{72DD0D10-EE2D-43A4-A932-E53B0D51F6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51472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8">
            <a:extLst>
              <a:ext uri="{FF2B5EF4-FFF2-40B4-BE49-F238E27FC236}">
                <a16:creationId xmlns:a16="http://schemas.microsoft.com/office/drawing/2014/main" xmlns="" id="{00F8E50D-7536-47EE-9E51-0B1C24E777F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5147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a16="http://schemas.microsoft.com/office/drawing/2014/main" xmlns="" id="{93C264C6-B978-4828-BA51-38BB1373053E}"/>
              </a:ext>
            </a:extLst>
          </p:cNvPr>
          <p:cNvPicPr>
            <a:picLocks noChangeAspect="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432175"/>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1">
            <a:extLst>
              <a:ext uri="{FF2B5EF4-FFF2-40B4-BE49-F238E27FC236}">
                <a16:creationId xmlns:a16="http://schemas.microsoft.com/office/drawing/2014/main" xmlns="" id="{8478B389-0212-4B2D-B6AE-94D8D827FE8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860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35145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10</a:t>
            </a:fld>
            <a:endParaRPr lang="de-DE" altLang="de-DE"/>
          </a:p>
        </p:txBody>
      </p:sp>
      <p:sp>
        <p:nvSpPr>
          <p:cNvPr id="6" name="Titel 1"/>
          <p:cNvSpPr txBox="1">
            <a:spLocks/>
          </p:cNvSpPr>
          <p:nvPr/>
        </p:nvSpPr>
        <p:spPr bwMode="auto">
          <a:xfrm>
            <a:off x="-155376" y="1490856"/>
            <a:ext cx="932452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sz="2800" dirty="0" smtClean="0"/>
              <a:t>Non-formaldehyde </a:t>
            </a:r>
            <a:r>
              <a:rPr lang="en-US" altLang="de-DE" sz="2800" dirty="0" err="1" smtClean="0"/>
              <a:t>Polyfunctional</a:t>
            </a:r>
            <a:r>
              <a:rPr lang="en-US" altLang="de-DE" sz="2800" dirty="0" smtClean="0"/>
              <a:t> Crosslinking of Cotton</a:t>
            </a:r>
            <a:endParaRPr lang="en-US" altLang="de-DE" sz="2800" dirty="0"/>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sp>
        <p:nvSpPr>
          <p:cNvPr id="11" name="Rectangle 10"/>
          <p:cNvSpPr/>
          <p:nvPr/>
        </p:nvSpPr>
        <p:spPr>
          <a:xfrm>
            <a:off x="251520" y="1994912"/>
            <a:ext cx="7920880"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t>Because </a:t>
            </a:r>
            <a:r>
              <a:rPr lang="en-US" sz="1600" dirty="0"/>
              <a:t>formaldehyde </a:t>
            </a:r>
            <a:r>
              <a:rPr lang="en-US" sz="1600" dirty="0" smtClean="0"/>
              <a:t>has been recognized as a </a:t>
            </a:r>
            <a:r>
              <a:rPr lang="en-US" sz="1600" dirty="0"/>
              <a:t>probable human </a:t>
            </a:r>
            <a:r>
              <a:rPr lang="en-US" sz="1600" dirty="0" smtClean="0"/>
              <a:t>carcinogen, durable </a:t>
            </a:r>
            <a:r>
              <a:rPr lang="en-US" sz="1600" dirty="0"/>
              <a:t>press finishes of cotton fabrics that do not contain </a:t>
            </a:r>
            <a:r>
              <a:rPr lang="en-US" sz="1600" dirty="0" smtClean="0"/>
              <a:t>formaldehyde, such </a:t>
            </a:r>
            <a:r>
              <a:rPr lang="en-US" sz="1600" dirty="0"/>
              <a:t>as </a:t>
            </a:r>
            <a:r>
              <a:rPr lang="en-US" sz="1600" dirty="0" err="1"/>
              <a:t>polycarboxylic</a:t>
            </a:r>
            <a:r>
              <a:rPr lang="en-US" sz="1600" dirty="0"/>
              <a:t> </a:t>
            </a:r>
            <a:r>
              <a:rPr lang="en-US" sz="1600" dirty="0" smtClean="0"/>
              <a:t>acids, has </a:t>
            </a:r>
            <a:r>
              <a:rPr lang="en-US" sz="1600" dirty="0"/>
              <a:t>become increasingly </a:t>
            </a:r>
            <a:r>
              <a:rPr lang="en-US" sz="1600" dirty="0" smtClean="0"/>
              <a:t>important.</a:t>
            </a:r>
          </a:p>
          <a:p>
            <a:pPr marL="285750" indent="-285750">
              <a:lnSpc>
                <a:spcPct val="150000"/>
              </a:lnSpc>
              <a:buFont typeface="Arial" panose="020B0604020202020204" pitchFamily="34" charset="0"/>
              <a:buChar char="•"/>
            </a:pPr>
            <a:r>
              <a:rPr lang="en-US" sz="1600" dirty="0"/>
              <a:t>Crosslinking of cotton with </a:t>
            </a:r>
            <a:r>
              <a:rPr lang="en-US" sz="1600" dirty="0" err="1"/>
              <a:t>polycarboxylic</a:t>
            </a:r>
            <a:r>
              <a:rPr lang="en-US" sz="1600" dirty="0"/>
              <a:t> acid, applied with catalysts based </a:t>
            </a:r>
            <a:r>
              <a:rPr lang="en-US" sz="1600" dirty="0" smtClean="0"/>
              <a:t>on phosphorus-containing </a:t>
            </a:r>
            <a:r>
              <a:rPr lang="en-US" sz="1600" dirty="0"/>
              <a:t>inorganic acids, produces fabrics </a:t>
            </a:r>
            <a:r>
              <a:rPr lang="ro-RO" sz="1600" dirty="0" err="1" smtClean="0"/>
              <a:t>that</a:t>
            </a:r>
            <a:r>
              <a:rPr lang="en-US" sz="1600" dirty="0" smtClean="0"/>
              <a:t> </a:t>
            </a:r>
            <a:r>
              <a:rPr lang="en-US" sz="1600" dirty="0"/>
              <a:t>release no formaldehyde at any stage of preparation or on </a:t>
            </a:r>
            <a:r>
              <a:rPr lang="en-US" sz="1600" dirty="0" smtClean="0"/>
              <a:t>storage.</a:t>
            </a:r>
          </a:p>
        </p:txBody>
      </p:sp>
    </p:spTree>
    <p:extLst>
      <p:ext uri="{BB962C8B-B14F-4D97-AF65-F5344CB8AC3E}">
        <p14:creationId xmlns:p14="http://schemas.microsoft.com/office/powerpoint/2010/main" val="2205484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11</a:t>
            </a:fld>
            <a:endParaRPr lang="de-DE" altLang="de-DE"/>
          </a:p>
        </p:txBody>
      </p:sp>
      <p:sp>
        <p:nvSpPr>
          <p:cNvPr id="6" name="Titel 1"/>
          <p:cNvSpPr txBox="1">
            <a:spLocks/>
          </p:cNvSpPr>
          <p:nvPr/>
        </p:nvSpPr>
        <p:spPr bwMode="auto">
          <a:xfrm>
            <a:off x="-180528" y="1707654"/>
            <a:ext cx="932452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sz="2800" dirty="0"/>
              <a:t>Reduction/Removal of Formaldehyde from Textile Flame Retardants avoiding N-</a:t>
            </a:r>
            <a:r>
              <a:rPr lang="en-US" altLang="de-DE" sz="2800" dirty="0" err="1"/>
              <a:t>methylol</a:t>
            </a:r>
            <a:r>
              <a:rPr lang="en-US" altLang="de-DE" sz="2800" dirty="0"/>
              <a:t> species</a:t>
            </a:r>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sp>
        <p:nvSpPr>
          <p:cNvPr id="7" name="Rectangle 6"/>
          <p:cNvSpPr/>
          <p:nvPr/>
        </p:nvSpPr>
        <p:spPr>
          <a:xfrm>
            <a:off x="546448" y="2400244"/>
            <a:ext cx="7920880" cy="230832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smtClean="0"/>
              <a:t>Equivalent or superior ease of application.</a:t>
            </a:r>
          </a:p>
          <a:p>
            <a:pPr marL="285750" indent="-285750" algn="just">
              <a:lnSpc>
                <a:spcPct val="150000"/>
              </a:lnSpc>
              <a:buFont typeface="Arial" panose="020B0604020202020204" pitchFamily="34" charset="0"/>
              <a:buChar char="•"/>
            </a:pPr>
            <a:r>
              <a:rPr lang="en-US" sz="1600" dirty="0" smtClean="0"/>
              <a:t>Zero formaldehyde-releasing properties.</a:t>
            </a:r>
          </a:p>
          <a:p>
            <a:pPr marL="285750" indent="-285750" algn="just">
              <a:lnSpc>
                <a:spcPct val="150000"/>
              </a:lnSpc>
              <a:buFont typeface="Arial" panose="020B0604020202020204" pitchFamily="34" charset="0"/>
              <a:buChar char="•"/>
            </a:pPr>
            <a:r>
              <a:rPr lang="en-US" sz="1600" dirty="0" smtClean="0"/>
              <a:t>Comparable textile service-life properties in terms of durability, effect on handle and tensile properties.</a:t>
            </a:r>
          </a:p>
          <a:p>
            <a:pPr marL="285750" indent="-285750" algn="just">
              <a:lnSpc>
                <a:spcPct val="150000"/>
              </a:lnSpc>
              <a:buFont typeface="Arial" panose="020B0604020202020204" pitchFamily="34" charset="0"/>
              <a:buChar char="•"/>
            </a:pPr>
            <a:r>
              <a:rPr lang="en-US" sz="1600" dirty="0" smtClean="0"/>
              <a:t>Overall comparable cost-effectiveness (and preferably cheaper).</a:t>
            </a:r>
          </a:p>
          <a:p>
            <a:pPr marL="285750" indent="-285750" algn="just">
              <a:lnSpc>
                <a:spcPct val="150000"/>
              </a:lnSpc>
              <a:buFont typeface="Arial" panose="020B0604020202020204" pitchFamily="34" charset="0"/>
              <a:buChar char="•"/>
            </a:pPr>
            <a:r>
              <a:rPr lang="en-US" sz="1600" dirty="0" smtClean="0"/>
              <a:t>Equivalent or superior toxicological and environmental impacts.</a:t>
            </a:r>
            <a:endParaRPr lang="en-US" sz="1600" dirty="0"/>
          </a:p>
        </p:txBody>
      </p:sp>
    </p:spTree>
    <p:extLst>
      <p:ext uri="{BB962C8B-B14F-4D97-AF65-F5344CB8AC3E}">
        <p14:creationId xmlns:p14="http://schemas.microsoft.com/office/powerpoint/2010/main" val="113485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12</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r>
              <a:rPr lang="en-US" altLang="de-DE" sz="2800" dirty="0"/>
              <a:t>Reduction/Removal of Formaldehyde from Textile Flame Retardants - reactive flame-retardant bonding types</a:t>
            </a:r>
          </a:p>
          <a:p>
            <a:endParaRPr lang="ro-RO" altLang="de-DE" sz="2800" dirty="0"/>
          </a:p>
        </p:txBody>
      </p:sp>
      <p:graphicFrame>
        <p:nvGraphicFramePr>
          <p:cNvPr id="8" name="Table 7"/>
          <p:cNvGraphicFramePr>
            <a:graphicFrameLocks noGrp="1"/>
          </p:cNvGraphicFramePr>
          <p:nvPr>
            <p:extLst>
              <p:ext uri="{D42A27DB-BD31-4B8C-83A1-F6EECF244321}">
                <p14:modId xmlns:p14="http://schemas.microsoft.com/office/powerpoint/2010/main" val="3343316193"/>
              </p:ext>
            </p:extLst>
          </p:nvPr>
        </p:nvGraphicFramePr>
        <p:xfrm>
          <a:off x="1487996" y="2283718"/>
          <a:ext cx="6096000" cy="23571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en-US" noProof="0" dirty="0" smtClean="0"/>
                        <a:t>Cellulose combination after treatment</a:t>
                      </a:r>
                      <a:endParaRPr lang="en-US" noProof="0" dirty="0"/>
                    </a:p>
                  </a:txBody>
                  <a:tcPr/>
                </a:tc>
                <a:tc>
                  <a:txBody>
                    <a:bodyPr/>
                    <a:lstStyle/>
                    <a:p>
                      <a:pPr algn="ctr"/>
                      <a:r>
                        <a:rPr lang="en-US" noProof="0" dirty="0" smtClean="0"/>
                        <a:t>Properties</a:t>
                      </a:r>
                      <a:endParaRPr lang="en-US" noProof="0" dirty="0"/>
                    </a:p>
                  </a:txBody>
                  <a:tcPr/>
                </a:tc>
                <a:extLst>
                  <a:ext uri="{0D108BD9-81ED-4DB2-BD59-A6C34878D82A}">
                    <a16:rowId xmlns:a16="http://schemas.microsoft.com/office/drawing/2014/main" xmlns="" val="10000"/>
                  </a:ext>
                </a:extLst>
              </a:tr>
              <a:tr h="370840">
                <a:tc>
                  <a:txBody>
                    <a:bodyPr/>
                    <a:lstStyle/>
                    <a:p>
                      <a:r>
                        <a:rPr lang="en-US" noProof="0" dirty="0" smtClean="0"/>
                        <a:t>Cellulose-</a:t>
                      </a:r>
                      <a:r>
                        <a:rPr lang="en-US" noProof="0" dirty="0" err="1" smtClean="0"/>
                        <a:t>diacidhypophosphite</a:t>
                      </a:r>
                      <a:endParaRPr lang="en-US" noProof="0" dirty="0"/>
                    </a:p>
                  </a:txBody>
                  <a:tcPr/>
                </a:tc>
                <a:tc>
                  <a:txBody>
                    <a:bodyPr/>
                    <a:lstStyle/>
                    <a:p>
                      <a:r>
                        <a:rPr lang="en-US" noProof="0" dirty="0" smtClean="0"/>
                        <a:t>Resists 20 home wash cycles.</a:t>
                      </a:r>
                      <a:endParaRPr lang="en-US" noProof="0" dirty="0"/>
                    </a:p>
                  </a:txBody>
                  <a:tcPr/>
                </a:tc>
                <a:extLst>
                  <a:ext uri="{0D108BD9-81ED-4DB2-BD59-A6C34878D82A}">
                    <a16:rowId xmlns:a16="http://schemas.microsoft.com/office/drawing/2014/main" xmlns="" val="10001"/>
                  </a:ext>
                </a:extLst>
              </a:tr>
              <a:tr h="370840">
                <a:tc>
                  <a:txBody>
                    <a:bodyPr/>
                    <a:lstStyle/>
                    <a:p>
                      <a:r>
                        <a:rPr lang="en-US" noProof="0" dirty="0" smtClean="0"/>
                        <a:t>Cellulose/</a:t>
                      </a:r>
                      <a:r>
                        <a:rPr lang="en-US" noProof="0" dirty="0" err="1" smtClean="0"/>
                        <a:t>BCTA</a:t>
                      </a:r>
                      <a:r>
                        <a:rPr lang="en-US" noProof="0" dirty="0" smtClean="0"/>
                        <a:t>/</a:t>
                      </a:r>
                      <a:r>
                        <a:rPr lang="en-US" noProof="0" dirty="0" err="1" smtClean="0"/>
                        <a:t>triethanolamine</a:t>
                      </a:r>
                      <a:endParaRPr lang="en-US" noProof="0" dirty="0"/>
                    </a:p>
                  </a:txBody>
                  <a:tcPr/>
                </a:tc>
                <a:tc>
                  <a:txBody>
                    <a:bodyPr/>
                    <a:lstStyle/>
                    <a:p>
                      <a:r>
                        <a:rPr lang="en-US" noProof="0" dirty="0" smtClean="0"/>
                        <a:t>Resists 30 home wash cycles.</a:t>
                      </a:r>
                      <a:endParaRPr lang="en-US" noProof="0" dirty="0"/>
                    </a:p>
                  </a:txBody>
                  <a:tcPr/>
                </a:tc>
                <a:extLst>
                  <a:ext uri="{0D108BD9-81ED-4DB2-BD59-A6C34878D82A}">
                    <a16:rowId xmlns:a16="http://schemas.microsoft.com/office/drawing/2014/main" xmlns="" val="10002"/>
                  </a:ext>
                </a:extLst>
              </a:tr>
              <a:tr h="370840">
                <a:tc>
                  <a:txBody>
                    <a:bodyPr/>
                    <a:lstStyle/>
                    <a:p>
                      <a:r>
                        <a:rPr lang="en-US" noProof="0" dirty="0" smtClean="0"/>
                        <a:t>Cellulose </a:t>
                      </a:r>
                      <a:r>
                        <a:rPr lang="en-US" noProof="0" dirty="0" err="1" smtClean="0"/>
                        <a:t>phosphonate</a:t>
                      </a:r>
                      <a:r>
                        <a:rPr lang="en-US" noProof="0" dirty="0" smtClean="0"/>
                        <a:t> and derivatives</a:t>
                      </a:r>
                      <a:endParaRPr lang="en-US" noProof="0" dirty="0"/>
                    </a:p>
                  </a:txBody>
                  <a:tcPr/>
                </a:tc>
                <a:tc>
                  <a:txBody>
                    <a:bodyPr/>
                    <a:lstStyle/>
                    <a:p>
                      <a:r>
                        <a:rPr lang="en-US" noProof="0" dirty="0" smtClean="0"/>
                        <a:t>Resists &gt;30 home wash cycles</a:t>
                      </a:r>
                      <a:endParaRPr lang="en-US" noProof="0" dirty="0"/>
                    </a:p>
                  </a:txBody>
                  <a:tcPr/>
                </a:tc>
                <a:extLst>
                  <a:ext uri="{0D108BD9-81ED-4DB2-BD59-A6C34878D82A}">
                    <a16:rowId xmlns:a16="http://schemas.microsoft.com/office/drawing/2014/main" xmlns="" val="10003"/>
                  </a:ext>
                </a:extLst>
              </a:tr>
              <a:tr h="370840">
                <a:tc>
                  <a:txBody>
                    <a:bodyPr/>
                    <a:lstStyle/>
                    <a:p>
                      <a:r>
                        <a:rPr lang="en-US" noProof="0" dirty="0" smtClean="0"/>
                        <a:t>Cellulose-polymer systems</a:t>
                      </a:r>
                      <a:endParaRPr lang="en-US"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noProof="0" dirty="0" smtClean="0"/>
                        <a:t>Resists &gt;30 home wash cycles</a:t>
                      </a:r>
                    </a:p>
                  </a:txBody>
                  <a:tcPr/>
                </a:tc>
                <a:extLst>
                  <a:ext uri="{0D108BD9-81ED-4DB2-BD59-A6C34878D82A}">
                    <a16:rowId xmlns:a16="http://schemas.microsoft.com/office/drawing/2014/main" xmlns="" val="10004"/>
                  </a:ext>
                </a:extLst>
              </a:tr>
              <a:tr h="370840">
                <a:tc>
                  <a:txBody>
                    <a:bodyPr/>
                    <a:lstStyle/>
                    <a:p>
                      <a:r>
                        <a:rPr lang="en-US" noProof="0" dirty="0" smtClean="0"/>
                        <a:t>Cellulose ester with butyl </a:t>
                      </a:r>
                      <a:r>
                        <a:rPr lang="en-US" noProof="0" dirty="0" err="1" smtClean="0"/>
                        <a:t>tetracarboxylic</a:t>
                      </a:r>
                      <a:r>
                        <a:rPr lang="en-US" noProof="0" dirty="0" smtClean="0"/>
                        <a:t> acid (</a:t>
                      </a:r>
                      <a:r>
                        <a:rPr lang="en-US" noProof="0" dirty="0" err="1" smtClean="0"/>
                        <a:t>BCTA</a:t>
                      </a:r>
                      <a:r>
                        <a:rPr lang="en-US" noProof="0" dirty="0" smtClean="0"/>
                        <a:t>)</a:t>
                      </a:r>
                      <a:endParaRPr lang="en-US" noProof="0" dirty="0"/>
                    </a:p>
                  </a:txBody>
                  <a:tcPr/>
                </a:tc>
                <a:tc>
                  <a:txBody>
                    <a:bodyPr/>
                    <a:lstStyle/>
                    <a:p>
                      <a:r>
                        <a:rPr lang="en-US" noProof="0" dirty="0" smtClean="0"/>
                        <a:t>Modest wash resistance</a:t>
                      </a:r>
                      <a:endParaRPr lang="en-US" noProof="0"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73515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13</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r>
              <a:rPr lang="en-US" altLang="de-DE" sz="2800" dirty="0"/>
              <a:t>Replacing Bromine in Coating and Back-Coating Formulations</a:t>
            </a:r>
          </a:p>
          <a:p>
            <a:endParaRPr lang="ro-RO" altLang="de-DE" sz="2800" dirty="0"/>
          </a:p>
        </p:txBody>
      </p:sp>
      <p:sp>
        <p:nvSpPr>
          <p:cNvPr id="7" name="Rectangle 6"/>
          <p:cNvSpPr/>
          <p:nvPr/>
        </p:nvSpPr>
        <p:spPr>
          <a:xfrm>
            <a:off x="611560" y="2233275"/>
            <a:ext cx="8280920" cy="2308324"/>
          </a:xfrm>
          <a:prstGeom prst="rect">
            <a:avLst/>
          </a:prstGeom>
        </p:spPr>
        <p:txBody>
          <a:bodyPr wrap="square">
            <a:spAutoFit/>
          </a:bodyPr>
          <a:lstStyle/>
          <a:p>
            <a:pPr>
              <a:lnSpc>
                <a:spcPct val="150000"/>
              </a:lnSpc>
            </a:pPr>
            <a:r>
              <a:rPr lang="en-US" sz="1600" dirty="0">
                <a:solidFill>
                  <a:srgbClr val="231F20"/>
                </a:solidFill>
                <a:ea typeface="Verdana" panose="020B0604030504040204" pitchFamily="34" charset="0"/>
              </a:rPr>
              <a:t>Toxic </a:t>
            </a:r>
            <a:r>
              <a:rPr lang="en-US" sz="1600" dirty="0" err="1">
                <a:solidFill>
                  <a:srgbClr val="231F20"/>
                </a:solidFill>
                <a:ea typeface="Verdana" panose="020B0604030504040204" pitchFamily="34" charset="0"/>
              </a:rPr>
              <a:t>polybrominated</a:t>
            </a:r>
            <a:r>
              <a:rPr lang="en-US" sz="1600" dirty="0">
                <a:solidFill>
                  <a:srgbClr val="231F20"/>
                </a:solidFill>
                <a:ea typeface="Verdana" panose="020B0604030504040204" pitchFamily="34" charset="0"/>
              </a:rPr>
              <a:t> dioxins are formed during incineration of brominated flame retardants, especially in the case of compounds based on </a:t>
            </a:r>
            <a:r>
              <a:rPr lang="en-US" sz="1600" dirty="0" err="1">
                <a:solidFill>
                  <a:srgbClr val="231F20"/>
                </a:solidFill>
                <a:ea typeface="Verdana" panose="020B0604030504040204" pitchFamily="34" charset="0"/>
              </a:rPr>
              <a:t>polybrominated</a:t>
            </a:r>
            <a:r>
              <a:rPr lang="en-US" sz="1600" dirty="0">
                <a:solidFill>
                  <a:srgbClr val="231F20"/>
                </a:solidFill>
                <a:ea typeface="Verdana" panose="020B0604030504040204" pitchFamily="34" charset="0"/>
              </a:rPr>
              <a:t> </a:t>
            </a:r>
            <a:r>
              <a:rPr lang="en-US" sz="1600" dirty="0" err="1">
                <a:solidFill>
                  <a:srgbClr val="231F20"/>
                </a:solidFill>
                <a:ea typeface="Verdana" panose="020B0604030504040204" pitchFamily="34" charset="0"/>
              </a:rPr>
              <a:t>diphenyls</a:t>
            </a:r>
            <a:r>
              <a:rPr lang="en-US" sz="1600" dirty="0">
                <a:solidFill>
                  <a:srgbClr val="231F20"/>
                </a:solidFill>
                <a:ea typeface="Verdana" panose="020B0604030504040204" pitchFamily="34" charset="0"/>
              </a:rPr>
              <a:t> and diphenyl oxides</a:t>
            </a:r>
            <a:r>
              <a:rPr lang="en-US" sz="1600" dirty="0" smtClean="0">
                <a:solidFill>
                  <a:srgbClr val="231F20"/>
                </a:solidFill>
                <a:ea typeface="Verdana" panose="020B0604030504040204" pitchFamily="34" charset="0"/>
              </a:rPr>
              <a:t>.</a:t>
            </a:r>
            <a:endParaRPr lang="ro-RO" sz="1600" dirty="0" smtClean="0">
              <a:solidFill>
                <a:srgbClr val="231F20"/>
              </a:solidFill>
              <a:ea typeface="Verdana" panose="020B0604030504040204" pitchFamily="34" charset="0"/>
            </a:endParaRPr>
          </a:p>
          <a:p>
            <a:pPr>
              <a:lnSpc>
                <a:spcPct val="150000"/>
              </a:lnSpc>
            </a:pPr>
            <a:r>
              <a:rPr lang="ro-RO" sz="1600" dirty="0" err="1" smtClean="0">
                <a:ea typeface="Verdana" panose="020B0604030504040204" pitchFamily="34" charset="0"/>
              </a:rPr>
              <a:t>To</a:t>
            </a:r>
            <a:r>
              <a:rPr lang="ro-RO" sz="1600" dirty="0" smtClean="0">
                <a:ea typeface="Verdana" panose="020B0604030504040204" pitchFamily="34" charset="0"/>
              </a:rPr>
              <a:t> </a:t>
            </a:r>
            <a:r>
              <a:rPr lang="ro-RO" sz="1600" dirty="0" err="1" smtClean="0">
                <a:ea typeface="Verdana" panose="020B0604030504040204" pitchFamily="34" charset="0"/>
              </a:rPr>
              <a:t>avoid</a:t>
            </a:r>
            <a:r>
              <a:rPr lang="ro-RO" sz="1600" dirty="0" smtClean="0">
                <a:ea typeface="Verdana" panose="020B0604030504040204" pitchFamily="34" charset="0"/>
              </a:rPr>
              <a:t> </a:t>
            </a:r>
            <a:r>
              <a:rPr lang="ro-RO" sz="1600" dirty="0" err="1" smtClean="0">
                <a:ea typeface="Verdana" panose="020B0604030504040204" pitchFamily="34" charset="0"/>
              </a:rPr>
              <a:t>this</a:t>
            </a:r>
            <a:r>
              <a:rPr lang="ro-RO" sz="1600" dirty="0" smtClean="0">
                <a:ea typeface="Verdana" panose="020B0604030504040204" pitchFamily="34" charset="0"/>
              </a:rPr>
              <a:t>, </a:t>
            </a:r>
            <a:r>
              <a:rPr lang="en-US" sz="1600" dirty="0" smtClean="0">
                <a:ea typeface="Verdana" panose="020B0604030504040204" pitchFamily="34" charset="0"/>
              </a:rPr>
              <a:t>formulation </a:t>
            </a:r>
            <a:r>
              <a:rPr lang="en-US" sz="1600" dirty="0">
                <a:ea typeface="Verdana" panose="020B0604030504040204" pitchFamily="34" charset="0"/>
              </a:rPr>
              <a:t>mixtures formed by gradual replacement of </a:t>
            </a:r>
            <a:r>
              <a:rPr lang="en-US" sz="1600" dirty="0" smtClean="0">
                <a:ea typeface="Verdana" panose="020B0604030504040204" pitchFamily="34" charset="0"/>
              </a:rPr>
              <a:t>the</a:t>
            </a:r>
            <a:r>
              <a:rPr lang="ro-RO" sz="1600" dirty="0" smtClean="0">
                <a:ea typeface="Verdana" panose="020B0604030504040204" pitchFamily="34" charset="0"/>
              </a:rPr>
              <a:t> </a:t>
            </a:r>
            <a:r>
              <a:rPr lang="en-US" sz="1600" dirty="0" err="1">
                <a:ea typeface="Verdana" panose="020B0604030504040204" pitchFamily="34" charset="0"/>
              </a:rPr>
              <a:t>decabromodiphenyl</a:t>
            </a:r>
            <a:r>
              <a:rPr lang="en-US" sz="1600" dirty="0">
                <a:ea typeface="Verdana" panose="020B0604030504040204" pitchFamily="34" charset="0"/>
              </a:rPr>
              <a:t> ether-antimony III oxide content </a:t>
            </a:r>
            <a:r>
              <a:rPr lang="en-US" sz="1600" dirty="0" smtClean="0">
                <a:ea typeface="Verdana" panose="020B0604030504040204" pitchFamily="34" charset="0"/>
              </a:rPr>
              <a:t>with bromine-free </a:t>
            </a:r>
            <a:r>
              <a:rPr lang="en-US" sz="1600" dirty="0">
                <a:ea typeface="Verdana" panose="020B0604030504040204" pitchFamily="34" charset="0"/>
              </a:rPr>
              <a:t>alternatives </a:t>
            </a:r>
            <a:r>
              <a:rPr lang="ro-RO" sz="1600" dirty="0" err="1" smtClean="0">
                <a:ea typeface="Verdana" panose="020B0604030504040204" pitchFamily="34" charset="0"/>
              </a:rPr>
              <a:t>such</a:t>
            </a:r>
            <a:r>
              <a:rPr lang="ro-RO" sz="1600" dirty="0" smtClean="0">
                <a:ea typeface="Verdana" panose="020B0604030504040204" pitchFamily="34" charset="0"/>
              </a:rPr>
              <a:t> as</a:t>
            </a:r>
            <a:r>
              <a:rPr lang="en-US" sz="1600" dirty="0" smtClean="0">
                <a:ea typeface="Verdana" panose="020B0604030504040204" pitchFamily="34" charset="0"/>
              </a:rPr>
              <a:t> </a:t>
            </a:r>
            <a:r>
              <a:rPr lang="en-US" sz="1600" dirty="0">
                <a:ea typeface="Verdana" panose="020B0604030504040204" pitchFamily="34" charset="0"/>
              </a:rPr>
              <a:t>ammonium </a:t>
            </a:r>
            <a:r>
              <a:rPr lang="en-US" sz="1600" dirty="0" smtClean="0">
                <a:ea typeface="Verdana" panose="020B0604030504040204" pitchFamily="34" charset="0"/>
              </a:rPr>
              <a:t>polyphosphate</a:t>
            </a:r>
            <a:r>
              <a:rPr lang="ro-RO" sz="1600" dirty="0" smtClean="0">
                <a:ea typeface="Verdana" panose="020B0604030504040204" pitchFamily="34" charset="0"/>
              </a:rPr>
              <a:t> </a:t>
            </a:r>
            <a:r>
              <a:rPr lang="ro-RO" sz="1600" dirty="0" err="1" smtClean="0">
                <a:ea typeface="Verdana" panose="020B0604030504040204" pitchFamily="34" charset="0"/>
              </a:rPr>
              <a:t>can</a:t>
            </a:r>
            <a:r>
              <a:rPr lang="ro-RO" sz="1600" dirty="0" smtClean="0">
                <a:ea typeface="Verdana" panose="020B0604030504040204" pitchFamily="34" charset="0"/>
              </a:rPr>
              <a:t> </a:t>
            </a:r>
            <a:r>
              <a:rPr lang="ro-RO" sz="1600" dirty="0" err="1" smtClean="0">
                <a:ea typeface="Verdana" panose="020B0604030504040204" pitchFamily="34" charset="0"/>
              </a:rPr>
              <a:t>be</a:t>
            </a:r>
            <a:r>
              <a:rPr lang="ro-RO" sz="1600" dirty="0" smtClean="0">
                <a:ea typeface="Verdana" panose="020B0604030504040204" pitchFamily="34" charset="0"/>
              </a:rPr>
              <a:t> </a:t>
            </a:r>
            <a:r>
              <a:rPr lang="ro-RO" sz="1600" dirty="0" err="1" smtClean="0">
                <a:ea typeface="Verdana" panose="020B0604030504040204" pitchFamily="34" charset="0"/>
              </a:rPr>
              <a:t>used</a:t>
            </a:r>
            <a:r>
              <a:rPr lang="ro-RO" sz="1600" dirty="0" smtClean="0">
                <a:ea typeface="Verdana" panose="020B0604030504040204" pitchFamily="34" charset="0"/>
              </a:rPr>
              <a:t>.</a:t>
            </a:r>
            <a:endParaRPr lang="en-US" sz="1600" dirty="0">
              <a:ea typeface="Verdana" panose="020B0604030504040204" pitchFamily="34" charset="0"/>
            </a:endParaRPr>
          </a:p>
        </p:txBody>
      </p:sp>
    </p:spTree>
    <p:extLst>
      <p:ext uri="{BB962C8B-B14F-4D97-AF65-F5344CB8AC3E}">
        <p14:creationId xmlns:p14="http://schemas.microsoft.com/office/powerpoint/2010/main" val="3060617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14</a:t>
            </a:fld>
            <a:endParaRPr lang="de-DE" altLang="de-DE"/>
          </a:p>
        </p:txBody>
      </p:sp>
      <p:sp>
        <p:nvSpPr>
          <p:cNvPr id="6" name="Titel 1"/>
          <p:cNvSpPr txBox="1">
            <a:spLocks/>
          </p:cNvSpPr>
          <p:nvPr/>
        </p:nvSpPr>
        <p:spPr bwMode="auto">
          <a:xfrm>
            <a:off x="166622" y="843558"/>
            <a:ext cx="875327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r>
              <a:rPr lang="en-US" altLang="de-DE" sz="2800" dirty="0"/>
              <a:t>Replacing alkyl and </a:t>
            </a:r>
            <a:r>
              <a:rPr lang="en-US" altLang="de-DE" sz="2800" dirty="0" err="1"/>
              <a:t>perfluoroalkyl</a:t>
            </a:r>
            <a:r>
              <a:rPr lang="en-US" altLang="de-DE" sz="2800" dirty="0"/>
              <a:t> </a:t>
            </a:r>
            <a:r>
              <a:rPr lang="en-US" altLang="de-DE" sz="2800" dirty="0" smtClean="0"/>
              <a:t>compo</a:t>
            </a:r>
            <a:r>
              <a:rPr lang="ro-RO" altLang="de-DE" sz="2800" dirty="0" smtClean="0"/>
              <a:t>u</a:t>
            </a:r>
            <a:r>
              <a:rPr lang="en-US" altLang="de-DE" sz="2800" dirty="0" err="1" smtClean="0"/>
              <a:t>nds</a:t>
            </a:r>
            <a:r>
              <a:rPr lang="en-US" altLang="de-DE" sz="2800" dirty="0" smtClean="0"/>
              <a:t> </a:t>
            </a:r>
            <a:r>
              <a:rPr lang="en-US" altLang="de-DE" sz="2800" dirty="0"/>
              <a:t>in </a:t>
            </a:r>
            <a:r>
              <a:rPr lang="ro-RO" altLang="de-DE" sz="2800" dirty="0" smtClean="0"/>
              <a:t>textile</a:t>
            </a:r>
            <a:r>
              <a:rPr lang="en-US" altLang="de-DE" sz="2800" dirty="0" smtClean="0"/>
              <a:t> </a:t>
            </a:r>
            <a:r>
              <a:rPr lang="en-US" altLang="de-DE" sz="2800" dirty="0"/>
              <a:t>formulations</a:t>
            </a:r>
            <a:endParaRPr lang="ro-RO" altLang="de-DE" sz="2800" dirty="0"/>
          </a:p>
        </p:txBody>
      </p:sp>
      <p:sp>
        <p:nvSpPr>
          <p:cNvPr id="7" name="Rectangle 6"/>
          <p:cNvSpPr/>
          <p:nvPr/>
        </p:nvSpPr>
        <p:spPr>
          <a:xfrm>
            <a:off x="611560" y="2233275"/>
            <a:ext cx="8280920" cy="411908"/>
          </a:xfrm>
          <a:prstGeom prst="rect">
            <a:avLst/>
          </a:prstGeom>
        </p:spPr>
        <p:txBody>
          <a:bodyPr wrap="square">
            <a:spAutoFit/>
          </a:bodyPr>
          <a:lstStyle/>
          <a:p>
            <a:pPr>
              <a:lnSpc>
                <a:spcPct val="150000"/>
              </a:lnSpc>
            </a:pPr>
            <a:r>
              <a:rPr lang="ro-RO" sz="1600" dirty="0" smtClean="0">
                <a:ea typeface="Verdana" panose="020B0604030504040204" pitchFamily="34" charset="0"/>
              </a:rPr>
              <a:t>.</a:t>
            </a:r>
            <a:endParaRPr lang="en-US" sz="1600" dirty="0">
              <a:ea typeface="Verdana" panose="020B0604030504040204" pitchFamily="34" charset="0"/>
            </a:endParaRPr>
          </a:p>
        </p:txBody>
      </p:sp>
      <p:sp>
        <p:nvSpPr>
          <p:cNvPr id="2" name="Rectangle 1"/>
          <p:cNvSpPr/>
          <p:nvPr/>
        </p:nvSpPr>
        <p:spPr>
          <a:xfrm>
            <a:off x="206187" y="1911291"/>
            <a:ext cx="8856984" cy="2862322"/>
          </a:xfrm>
          <a:prstGeom prst="rect">
            <a:avLst/>
          </a:prstGeom>
        </p:spPr>
        <p:txBody>
          <a:bodyPr wrap="square">
            <a:spAutoFit/>
          </a:bodyPr>
          <a:lstStyle/>
          <a:p>
            <a:pPr algn="just"/>
            <a:r>
              <a:rPr lang="en-US" dirty="0">
                <a:solidFill>
                  <a:srgbClr val="000000"/>
                </a:solidFill>
                <a:latin typeface="Roboto"/>
              </a:rPr>
              <a:t>Per- and </a:t>
            </a:r>
            <a:r>
              <a:rPr lang="en-US" dirty="0" err="1">
                <a:solidFill>
                  <a:srgbClr val="000000"/>
                </a:solidFill>
                <a:latin typeface="Roboto"/>
              </a:rPr>
              <a:t>polyfluorinated</a:t>
            </a:r>
            <a:r>
              <a:rPr lang="en-US" dirty="0">
                <a:solidFill>
                  <a:srgbClr val="000000"/>
                </a:solidFill>
                <a:latin typeface="Roboto"/>
              </a:rPr>
              <a:t> compounds are used in a variety of textile finishing applications, especially as water and oil repellents, in digital printing or as </a:t>
            </a:r>
            <a:r>
              <a:rPr lang="en-US" dirty="0" smtClean="0">
                <a:solidFill>
                  <a:srgbClr val="000000"/>
                </a:solidFill>
                <a:latin typeface="Roboto"/>
              </a:rPr>
              <a:t>anti-</a:t>
            </a:r>
            <a:r>
              <a:rPr lang="ro-RO" dirty="0" err="1" smtClean="0">
                <a:solidFill>
                  <a:srgbClr val="000000"/>
                </a:solidFill>
                <a:latin typeface="Roboto"/>
              </a:rPr>
              <a:t>microbial</a:t>
            </a:r>
            <a:r>
              <a:rPr lang="en-US" dirty="0" smtClean="0">
                <a:solidFill>
                  <a:srgbClr val="000000"/>
                </a:solidFill>
                <a:latin typeface="Roboto"/>
              </a:rPr>
              <a:t> </a:t>
            </a:r>
            <a:r>
              <a:rPr lang="en-US" dirty="0">
                <a:solidFill>
                  <a:srgbClr val="000000"/>
                </a:solidFill>
                <a:latin typeface="Roboto"/>
              </a:rPr>
              <a:t>agents. Some of the commercial </a:t>
            </a:r>
            <a:r>
              <a:rPr lang="en-US" dirty="0" smtClean="0">
                <a:solidFill>
                  <a:srgbClr val="000000"/>
                </a:solidFill>
                <a:latin typeface="Roboto"/>
              </a:rPr>
              <a:t>used</a:t>
            </a:r>
            <a:r>
              <a:rPr lang="ro-RO" dirty="0" smtClean="0">
                <a:solidFill>
                  <a:srgbClr val="000000"/>
                </a:solidFill>
                <a:latin typeface="Roboto"/>
              </a:rPr>
              <a:t> </a:t>
            </a:r>
            <a:r>
              <a:rPr lang="en-US" dirty="0" smtClean="0">
                <a:solidFill>
                  <a:srgbClr val="000000"/>
                </a:solidFill>
                <a:latin typeface="Roboto"/>
              </a:rPr>
              <a:t>products release </a:t>
            </a:r>
            <a:r>
              <a:rPr lang="en-US" dirty="0">
                <a:solidFill>
                  <a:srgbClr val="000000"/>
                </a:solidFill>
                <a:latin typeface="Roboto"/>
              </a:rPr>
              <a:t>per- and </a:t>
            </a:r>
            <a:r>
              <a:rPr lang="en-US" dirty="0" err="1">
                <a:solidFill>
                  <a:srgbClr val="000000"/>
                </a:solidFill>
                <a:latin typeface="Roboto"/>
              </a:rPr>
              <a:t>polyfluoroalkyl</a:t>
            </a:r>
            <a:r>
              <a:rPr lang="en-US" dirty="0">
                <a:solidFill>
                  <a:srgbClr val="000000"/>
                </a:solidFill>
                <a:latin typeface="Roboto"/>
              </a:rPr>
              <a:t> substances, which are persistent and accumulate in the human body. </a:t>
            </a:r>
            <a:endParaRPr lang="ro-RO" dirty="0" smtClean="0">
              <a:solidFill>
                <a:srgbClr val="000000"/>
              </a:solidFill>
              <a:latin typeface="Roboto"/>
            </a:endParaRPr>
          </a:p>
          <a:p>
            <a:pPr algn="just"/>
            <a:r>
              <a:rPr lang="ro-RO" dirty="0">
                <a:solidFill>
                  <a:srgbClr val="000000"/>
                </a:solidFill>
                <a:latin typeface="Roboto"/>
              </a:rPr>
              <a:t>In 2009, </a:t>
            </a:r>
            <a:r>
              <a:rPr lang="en-GB" dirty="0" err="1" smtClean="0">
                <a:solidFill>
                  <a:srgbClr val="000000"/>
                </a:solidFill>
                <a:latin typeface="Roboto"/>
              </a:rPr>
              <a:t>perfluorooctane</a:t>
            </a:r>
            <a:r>
              <a:rPr lang="en-GB" dirty="0" smtClean="0">
                <a:solidFill>
                  <a:srgbClr val="000000"/>
                </a:solidFill>
                <a:latin typeface="Roboto"/>
              </a:rPr>
              <a:t> sulfonic acid and related substances were declared persistent organic pollutants by the Stockholm Convention. Alternatives that can be used to replace toxic compounds include replacement of long-chain per- and </a:t>
            </a:r>
            <a:r>
              <a:rPr lang="en-GB" dirty="0" err="1" smtClean="0">
                <a:solidFill>
                  <a:srgbClr val="000000"/>
                </a:solidFill>
                <a:latin typeface="Roboto"/>
              </a:rPr>
              <a:t>polyfluoroalkyl</a:t>
            </a:r>
            <a:r>
              <a:rPr lang="en-GB" dirty="0" smtClean="0">
                <a:solidFill>
                  <a:srgbClr val="000000"/>
                </a:solidFill>
                <a:latin typeface="Roboto"/>
              </a:rPr>
              <a:t> compounds with shorter chain-length compounds d (e.g., </a:t>
            </a:r>
            <a:r>
              <a:rPr lang="en-GB" dirty="0" err="1" smtClean="0">
                <a:solidFill>
                  <a:srgbClr val="000000"/>
                </a:solidFill>
                <a:latin typeface="Roboto"/>
              </a:rPr>
              <a:t>perfluorobutansulfonic</a:t>
            </a:r>
            <a:r>
              <a:rPr lang="en-GB" dirty="0" smtClean="0">
                <a:solidFill>
                  <a:srgbClr val="000000"/>
                </a:solidFill>
                <a:latin typeface="Roboto"/>
              </a:rPr>
              <a:t> acid-based compounds) and non-fluorinated alternatives (siloxanes / </a:t>
            </a:r>
            <a:r>
              <a:rPr lang="en-GB" dirty="0" err="1" smtClean="0">
                <a:solidFill>
                  <a:srgbClr val="000000"/>
                </a:solidFill>
                <a:latin typeface="Roboto"/>
              </a:rPr>
              <a:t>polysiloxanes</a:t>
            </a:r>
            <a:r>
              <a:rPr lang="en-GB" dirty="0" smtClean="0">
                <a:solidFill>
                  <a:srgbClr val="000000"/>
                </a:solidFill>
                <a:latin typeface="Roboto"/>
              </a:rPr>
              <a:t>, dendrimers and wax). </a:t>
            </a:r>
            <a:endParaRPr lang="en-GB" dirty="0">
              <a:solidFill>
                <a:srgbClr val="000000"/>
              </a:solidFill>
              <a:latin typeface="Roboto"/>
            </a:endParaRPr>
          </a:p>
        </p:txBody>
      </p:sp>
    </p:spTree>
    <p:extLst>
      <p:ext uri="{BB962C8B-B14F-4D97-AF65-F5344CB8AC3E}">
        <p14:creationId xmlns:p14="http://schemas.microsoft.com/office/powerpoint/2010/main" val="123247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15</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8" name="Rectangle 7"/>
          <p:cNvSpPr/>
          <p:nvPr/>
        </p:nvSpPr>
        <p:spPr>
          <a:xfrm>
            <a:off x="1691680" y="1995686"/>
            <a:ext cx="6050342"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ro-RO" b="1" dirty="0" err="1"/>
              <a:t>Smart</a:t>
            </a:r>
            <a:r>
              <a:rPr lang="ro-RO" b="1" dirty="0"/>
              <a:t> (</a:t>
            </a:r>
            <a:r>
              <a:rPr lang="ro-RO" b="1" dirty="0" err="1"/>
              <a:t>Nano</a:t>
            </a:r>
            <a:r>
              <a:rPr lang="ro-RO" b="1" dirty="0"/>
              <a:t>) </a:t>
            </a:r>
            <a:r>
              <a:rPr lang="ro-RO" b="1" dirty="0" err="1" smtClean="0"/>
              <a:t>Coatings</a:t>
            </a:r>
            <a:endParaRPr lang="ro-RO" b="1" dirty="0" smtClean="0"/>
          </a:p>
          <a:p>
            <a:pPr marL="285750" indent="-285750">
              <a:lnSpc>
                <a:spcPct val="150000"/>
              </a:lnSpc>
              <a:buFont typeface="Arial" panose="020B0604020202020204" pitchFamily="34" charset="0"/>
              <a:buChar char="•"/>
            </a:pPr>
            <a:r>
              <a:rPr lang="ro-RO" b="1" dirty="0" err="1" smtClean="0"/>
              <a:t>Biofinishing</a:t>
            </a:r>
            <a:r>
              <a:rPr lang="ro-RO" b="1" dirty="0" smtClean="0"/>
              <a:t> (</a:t>
            </a:r>
            <a:r>
              <a:rPr lang="ro-RO" b="1" dirty="0" err="1" smtClean="0"/>
              <a:t>biopolishing</a:t>
            </a:r>
            <a:r>
              <a:rPr lang="ro-RO" b="1" dirty="0"/>
              <a:t>, </a:t>
            </a:r>
            <a:r>
              <a:rPr lang="ro-RO" b="1" dirty="0" err="1" smtClean="0"/>
              <a:t>shrinkproofing</a:t>
            </a:r>
            <a:r>
              <a:rPr lang="ro-RO" b="1" dirty="0" smtClean="0"/>
              <a:t> </a:t>
            </a:r>
            <a:r>
              <a:rPr lang="ro-RO" b="1" dirty="0"/>
              <a:t>for </a:t>
            </a:r>
            <a:r>
              <a:rPr lang="ro-RO" b="1" dirty="0" err="1" smtClean="0"/>
              <a:t>wool</a:t>
            </a:r>
            <a:r>
              <a:rPr lang="ro-RO" b="1" dirty="0" smtClean="0"/>
              <a:t>, etc);</a:t>
            </a:r>
          </a:p>
          <a:p>
            <a:pPr marL="285750" indent="-285750">
              <a:lnSpc>
                <a:spcPct val="150000"/>
              </a:lnSpc>
              <a:buFont typeface="Arial" panose="020B0604020202020204" pitchFamily="34" charset="0"/>
              <a:buChar char="•"/>
            </a:pPr>
            <a:r>
              <a:rPr lang="ro-RO" b="1" dirty="0" smtClean="0"/>
              <a:t>Plasma </a:t>
            </a:r>
            <a:r>
              <a:rPr lang="ro-RO" b="1" dirty="0" err="1" smtClean="0"/>
              <a:t>treatment</a:t>
            </a:r>
            <a:r>
              <a:rPr lang="ro-RO" b="1" dirty="0" smtClean="0"/>
              <a:t>;</a:t>
            </a:r>
          </a:p>
          <a:p>
            <a:pPr marL="285750" indent="-285750">
              <a:lnSpc>
                <a:spcPct val="150000"/>
              </a:lnSpc>
              <a:buFont typeface="Arial" panose="020B0604020202020204" pitchFamily="34" charset="0"/>
              <a:buChar char="•"/>
            </a:pPr>
            <a:r>
              <a:rPr lang="ro-RO" b="1" dirty="0" err="1" smtClean="0"/>
              <a:t>Use</a:t>
            </a:r>
            <a:r>
              <a:rPr lang="ro-RO" b="1" dirty="0" smtClean="0"/>
              <a:t> of </a:t>
            </a:r>
            <a:r>
              <a:rPr lang="ro-RO" b="1" dirty="0" err="1" smtClean="0"/>
              <a:t>bio-polymers</a:t>
            </a:r>
            <a:r>
              <a:rPr lang="ro-RO" b="1" dirty="0" smtClean="0"/>
              <a:t>, etc.</a:t>
            </a:r>
            <a:endParaRPr lang="ro-RO" b="1" dirty="0"/>
          </a:p>
        </p:txBody>
      </p:sp>
    </p:spTree>
    <p:extLst>
      <p:ext uri="{BB962C8B-B14F-4D97-AF65-F5344CB8AC3E}">
        <p14:creationId xmlns:p14="http://schemas.microsoft.com/office/powerpoint/2010/main" val="27268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16</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75656" y="1569988"/>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Smart</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Nano</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Coatings</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technologies</a:t>
            </a:r>
            <a:endParaRPr lang="ro-RO" sz="2800" dirty="0">
              <a:solidFill>
                <a:srgbClr val="000000"/>
              </a:solidFill>
              <a:latin typeface="Calibri Light" panose="020F0302020204030204" pitchFamily="34" charset="0"/>
              <a:ea typeface="+mj-ea"/>
              <a:cs typeface="+mj-cs"/>
            </a:endParaRPr>
          </a:p>
        </p:txBody>
      </p:sp>
      <p:sp>
        <p:nvSpPr>
          <p:cNvPr id="7" name="Rectangle 6"/>
          <p:cNvSpPr/>
          <p:nvPr/>
        </p:nvSpPr>
        <p:spPr>
          <a:xfrm>
            <a:off x="1907704" y="2188290"/>
            <a:ext cx="6050342" cy="2585323"/>
          </a:xfrm>
          <a:prstGeom prst="rect">
            <a:avLst/>
          </a:prstGeom>
        </p:spPr>
        <p:txBody>
          <a:bodyPr wrap="square">
            <a:spAutoFit/>
          </a:bodyPr>
          <a:lstStyle/>
          <a:p>
            <a:pPr marL="720725" indent="-285750">
              <a:lnSpc>
                <a:spcPct val="150000"/>
              </a:lnSpc>
              <a:buFont typeface="Wingdings" panose="05000000000000000000" pitchFamily="2" charset="2"/>
              <a:buChar char="§"/>
            </a:pPr>
            <a:r>
              <a:rPr lang="en-GB" dirty="0" smtClean="0"/>
              <a:t>Nanoparticle adsorption</a:t>
            </a:r>
          </a:p>
          <a:p>
            <a:pPr marL="720725" indent="-285750">
              <a:lnSpc>
                <a:spcPct val="150000"/>
              </a:lnSpc>
              <a:buFont typeface="Wingdings" panose="05000000000000000000" pitchFamily="2" charset="2"/>
              <a:buChar char="§"/>
            </a:pPr>
            <a:r>
              <a:rPr lang="en-GB" dirty="0" smtClean="0"/>
              <a:t>Layer-by-Layer (</a:t>
            </a:r>
            <a:r>
              <a:rPr lang="en-GB" dirty="0" err="1" smtClean="0"/>
              <a:t>LbL</a:t>
            </a:r>
            <a:r>
              <a:rPr lang="en-GB" dirty="0" smtClean="0"/>
              <a:t>) deposition</a:t>
            </a:r>
          </a:p>
          <a:p>
            <a:pPr marL="720725" indent="-285750">
              <a:lnSpc>
                <a:spcPct val="150000"/>
              </a:lnSpc>
              <a:buFont typeface="Wingdings" panose="05000000000000000000" pitchFamily="2" charset="2"/>
              <a:buChar char="§"/>
            </a:pPr>
            <a:r>
              <a:rPr lang="en-GB" dirty="0" smtClean="0"/>
              <a:t>Sol-gel treatments</a:t>
            </a:r>
          </a:p>
          <a:p>
            <a:pPr marL="720725" indent="-285750">
              <a:lnSpc>
                <a:spcPct val="150000"/>
              </a:lnSpc>
              <a:buFont typeface="Wingdings" panose="05000000000000000000" pitchFamily="2" charset="2"/>
              <a:buChar char="§"/>
            </a:pPr>
            <a:r>
              <a:rPr lang="en-GB" dirty="0" smtClean="0"/>
              <a:t>Cold plasma deposition</a:t>
            </a:r>
          </a:p>
          <a:p>
            <a:pPr marL="720725" indent="-285750">
              <a:lnSpc>
                <a:spcPct val="150000"/>
              </a:lnSpc>
              <a:buFont typeface="Wingdings" panose="05000000000000000000" pitchFamily="2" charset="2"/>
              <a:buChar char="§"/>
            </a:pPr>
            <a:r>
              <a:rPr lang="en-GB" dirty="0" err="1" smtClean="0"/>
              <a:t>Biomacromolecular</a:t>
            </a:r>
            <a:r>
              <a:rPr lang="en-GB" dirty="0" smtClean="0"/>
              <a:t> engineering </a:t>
            </a:r>
            <a:r>
              <a:rPr lang="ro-RO" dirty="0" smtClean="0"/>
              <a:t>(</a:t>
            </a:r>
            <a:r>
              <a:rPr lang="ro-RO" dirty="0" err="1" smtClean="0"/>
              <a:t>Alongi</a:t>
            </a:r>
            <a:r>
              <a:rPr lang="ro-RO" dirty="0" smtClean="0"/>
              <a:t> et al, 2013) </a:t>
            </a:r>
          </a:p>
        </p:txBody>
      </p:sp>
    </p:spTree>
    <p:extLst>
      <p:ext uri="{BB962C8B-B14F-4D97-AF65-F5344CB8AC3E}">
        <p14:creationId xmlns:p14="http://schemas.microsoft.com/office/powerpoint/2010/main" val="2149366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17</a:t>
            </a:fld>
            <a:endParaRPr lang="de-DE" altLang="de-DE"/>
          </a:p>
        </p:txBody>
      </p:sp>
      <p:sp>
        <p:nvSpPr>
          <p:cNvPr id="6" name="Titel 1"/>
          <p:cNvSpPr txBox="1">
            <a:spLocks/>
          </p:cNvSpPr>
          <p:nvPr/>
        </p:nvSpPr>
        <p:spPr bwMode="auto">
          <a:xfrm>
            <a:off x="395536" y="1059582"/>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75656" y="1569988"/>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Nanoparticle</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adsorption</a:t>
            </a:r>
            <a:endParaRPr lang="ro-RO" sz="2800" dirty="0">
              <a:solidFill>
                <a:srgbClr val="000000"/>
              </a:solidFill>
              <a:latin typeface="Calibri Light" panose="020F0302020204030204" pitchFamily="34" charset="0"/>
              <a:ea typeface="+mj-ea"/>
              <a:cs typeface="+mj-cs"/>
            </a:endParaRPr>
          </a:p>
        </p:txBody>
      </p:sp>
      <p:sp>
        <p:nvSpPr>
          <p:cNvPr id="8" name="Rectangle 7"/>
          <p:cNvSpPr/>
          <p:nvPr/>
        </p:nvSpPr>
        <p:spPr>
          <a:xfrm>
            <a:off x="899592" y="2050119"/>
            <a:ext cx="7992888" cy="3046988"/>
          </a:xfrm>
          <a:prstGeom prst="rect">
            <a:avLst/>
          </a:prstGeom>
        </p:spPr>
        <p:txBody>
          <a:bodyPr wrap="square">
            <a:spAutoFit/>
          </a:bodyPr>
          <a:lstStyle/>
          <a:p>
            <a:pPr>
              <a:lnSpc>
                <a:spcPct val="150000"/>
              </a:lnSpc>
            </a:pPr>
            <a:r>
              <a:rPr lang="en-US" sz="1600" dirty="0"/>
              <a:t>The adsorption of nanoparticles, which is one of the simplest ways to use nanoparticles to change the surface of a textile material, involves immersing the fabric in an aqueous suspension of nanoparticles, thus achieving the adsorption of nanoparticles on the surface of textile </a:t>
            </a:r>
            <a:r>
              <a:rPr lang="en-US" sz="1600" dirty="0" smtClean="0"/>
              <a:t>fib</a:t>
            </a:r>
            <a:r>
              <a:rPr lang="ro-RO" sz="1600" dirty="0" smtClean="0"/>
              <a:t>re</a:t>
            </a:r>
            <a:r>
              <a:rPr lang="en-US" sz="1600" dirty="0" smtClean="0"/>
              <a:t>s</a:t>
            </a:r>
            <a:r>
              <a:rPr lang="en-US" sz="1600" dirty="0"/>
              <a:t>. Using </a:t>
            </a:r>
            <a:r>
              <a:rPr lang="en-US" sz="1600" dirty="0" smtClean="0"/>
              <a:t>this technique </a:t>
            </a:r>
            <a:r>
              <a:rPr lang="ro-RO" sz="1600" dirty="0" smtClean="0"/>
              <a:t>on</a:t>
            </a:r>
            <a:r>
              <a:rPr lang="en-US" sz="1600" dirty="0" smtClean="0"/>
              <a:t> polyester with </a:t>
            </a:r>
            <a:r>
              <a:rPr lang="ro-RO" sz="1600" dirty="0" smtClean="0"/>
              <a:t>a</a:t>
            </a:r>
            <a:r>
              <a:rPr lang="en-US" sz="1600" dirty="0" smtClean="0"/>
              <a:t> </a:t>
            </a:r>
            <a:r>
              <a:rPr lang="en-US" sz="1600" dirty="0" err="1" smtClean="0"/>
              <a:t>hydrotalcite</a:t>
            </a:r>
            <a:r>
              <a:rPr lang="en-US" sz="1600" dirty="0" smtClean="0"/>
              <a:t>−silica combination proved to be a most efficient flame-retardant system, </a:t>
            </a:r>
            <a:r>
              <a:rPr lang="en-US" sz="1600" dirty="0" err="1" smtClean="0"/>
              <a:t>whi</a:t>
            </a:r>
            <a:r>
              <a:rPr lang="ro-RO" sz="1600" dirty="0" smtClean="0"/>
              <a:t>l</a:t>
            </a:r>
            <a:r>
              <a:rPr lang="en-US" sz="1600" dirty="0" smtClean="0"/>
              <a:t>e on cotton best results are obtained with </a:t>
            </a:r>
            <a:r>
              <a:rPr lang="en-GB" sz="1600" dirty="0" smtClean="0"/>
              <a:t>selected clays such</a:t>
            </a:r>
            <a:r>
              <a:rPr lang="ro-RO" sz="1600" dirty="0" smtClean="0"/>
              <a:t> as </a:t>
            </a:r>
            <a:r>
              <a:rPr lang="en-US" sz="1600" dirty="0" smtClean="0"/>
              <a:t>sodium </a:t>
            </a:r>
            <a:r>
              <a:rPr lang="ro-RO" sz="1600" dirty="0" smtClean="0"/>
              <a:t>C</a:t>
            </a:r>
            <a:r>
              <a:rPr lang="en-US" sz="1600" dirty="0" err="1" smtClean="0"/>
              <a:t>loisite</a:t>
            </a:r>
            <a:r>
              <a:rPr lang="ro-RO" sz="1600" dirty="0"/>
              <a:t> (</a:t>
            </a:r>
            <a:r>
              <a:rPr lang="ro-RO" sz="1600" dirty="0" err="1" smtClean="0"/>
              <a:t>Alongi</a:t>
            </a:r>
            <a:r>
              <a:rPr lang="ro-RO" sz="1600" dirty="0" smtClean="0"/>
              <a:t> et al., 2015)</a:t>
            </a:r>
            <a:r>
              <a:rPr lang="en-US" sz="1600" dirty="0" smtClean="0"/>
              <a:t>.</a:t>
            </a:r>
            <a:endParaRPr lang="en-US" sz="1600" dirty="0"/>
          </a:p>
        </p:txBody>
      </p:sp>
    </p:spTree>
    <p:extLst>
      <p:ext uri="{BB962C8B-B14F-4D97-AF65-F5344CB8AC3E}">
        <p14:creationId xmlns:p14="http://schemas.microsoft.com/office/powerpoint/2010/main" val="425153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18</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Nanoparticle</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adsorption</a:t>
            </a:r>
            <a:endParaRPr lang="ro-RO" sz="28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4788024" y="2019647"/>
            <a:ext cx="3977774" cy="2769100"/>
          </a:xfrm>
          <a:prstGeom prst="rect">
            <a:avLst/>
          </a:prstGeom>
        </p:spPr>
      </p:pic>
      <p:sp>
        <p:nvSpPr>
          <p:cNvPr id="9" name="Rectangle 8"/>
          <p:cNvSpPr/>
          <p:nvPr/>
        </p:nvSpPr>
        <p:spPr>
          <a:xfrm>
            <a:off x="645528" y="2023707"/>
            <a:ext cx="3456384" cy="2677656"/>
          </a:xfrm>
          <a:prstGeom prst="rect">
            <a:avLst/>
          </a:prstGeom>
        </p:spPr>
        <p:txBody>
          <a:bodyPr wrap="square">
            <a:spAutoFit/>
          </a:bodyPr>
          <a:lstStyle/>
          <a:p>
            <a:pPr>
              <a:lnSpc>
                <a:spcPct val="150000"/>
              </a:lnSpc>
            </a:pPr>
            <a:r>
              <a:rPr lang="ro-RO" sz="1600" dirty="0" smtClean="0"/>
              <a:t>S</a:t>
            </a:r>
            <a:r>
              <a:rPr lang="en-US" sz="1600" dirty="0" err="1" smtClean="0"/>
              <a:t>chematic</a:t>
            </a:r>
            <a:r>
              <a:rPr lang="en-US" sz="1600" dirty="0" smtClean="0"/>
              <a:t> </a:t>
            </a:r>
            <a:r>
              <a:rPr lang="en-US" sz="1600" dirty="0"/>
              <a:t>representation of the coupling between inorganic phase (metal oxide TiO</a:t>
            </a:r>
            <a:r>
              <a:rPr lang="en-US" sz="1600" baseline="-25000" dirty="0"/>
              <a:t>2</a:t>
            </a:r>
            <a:r>
              <a:rPr lang="en-US" sz="1600" dirty="0"/>
              <a:t> NPs) and </a:t>
            </a:r>
            <a:r>
              <a:rPr lang="en-US" sz="1600" dirty="0" err="1"/>
              <a:t>biomacromolecules</a:t>
            </a:r>
            <a:r>
              <a:rPr lang="en-US" sz="1600" dirty="0"/>
              <a:t> to create a waterproof flame retardant treatment for cotton </a:t>
            </a:r>
            <a:r>
              <a:rPr lang="en-US" sz="1600" dirty="0" smtClean="0"/>
              <a:t>textile</a:t>
            </a:r>
            <a:r>
              <a:rPr lang="ro-RO" sz="1600" dirty="0" smtClean="0"/>
              <a:t> (</a:t>
            </a:r>
            <a:r>
              <a:rPr lang="ro-RO" sz="1600" dirty="0" err="1" smtClean="0"/>
              <a:t>Ortelli</a:t>
            </a:r>
            <a:r>
              <a:rPr lang="ro-RO" sz="1600" dirty="0" smtClean="0"/>
              <a:t> et al., 2018)</a:t>
            </a:r>
            <a:endParaRPr lang="en-US" sz="1600" dirty="0"/>
          </a:p>
        </p:txBody>
      </p:sp>
      <p:sp>
        <p:nvSpPr>
          <p:cNvPr id="8"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256683" y="3095013"/>
            <a:ext cx="31649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smtClean="0"/>
              <a:t>Ortelli</a:t>
            </a:r>
            <a:r>
              <a:rPr lang="ro-RO" altLang="de-DE" sz="1000" dirty="0" smtClean="0"/>
              <a:t> et al. (2018)</a:t>
            </a:r>
            <a:endParaRPr lang="de-DE" altLang="de-DE" sz="1000" dirty="0"/>
          </a:p>
        </p:txBody>
      </p:sp>
    </p:spTree>
    <p:extLst>
      <p:ext uri="{BB962C8B-B14F-4D97-AF65-F5344CB8AC3E}">
        <p14:creationId xmlns:p14="http://schemas.microsoft.com/office/powerpoint/2010/main" val="605990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19</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Layer-by-Layer</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LbL</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pic>
        <p:nvPicPr>
          <p:cNvPr id="8" name="Picture 7"/>
          <p:cNvPicPr>
            <a:picLocks noChangeAspect="1"/>
          </p:cNvPicPr>
          <p:nvPr/>
        </p:nvPicPr>
        <p:blipFill>
          <a:blip r:embed="rId3"/>
          <a:stretch>
            <a:fillRect/>
          </a:stretch>
        </p:blipFill>
        <p:spPr>
          <a:xfrm>
            <a:off x="1691680" y="2427734"/>
            <a:ext cx="6938772" cy="2372868"/>
          </a:xfrm>
          <a:prstGeom prst="rect">
            <a:avLst/>
          </a:prstGeom>
        </p:spPr>
      </p:pic>
      <p:sp>
        <p:nvSpPr>
          <p:cNvPr id="10" name="Rectangle 9"/>
          <p:cNvSpPr/>
          <p:nvPr/>
        </p:nvSpPr>
        <p:spPr>
          <a:xfrm>
            <a:off x="337956" y="1805056"/>
            <a:ext cx="8468088" cy="1600438"/>
          </a:xfrm>
          <a:prstGeom prst="rect">
            <a:avLst/>
          </a:prstGeom>
        </p:spPr>
        <p:txBody>
          <a:bodyPr wrap="square">
            <a:spAutoFit/>
          </a:bodyPr>
          <a:lstStyle/>
          <a:p>
            <a:pPr marL="285750" indent="-285750" algn="just">
              <a:buFont typeface="Arial" panose="020B0604020202020204" pitchFamily="34" charset="0"/>
              <a:buChar char="•"/>
            </a:pPr>
            <a:r>
              <a:rPr lang="en-GB" sz="1400" dirty="0" smtClean="0"/>
              <a:t>Layer by Layer deposition represents the repeated adsorption of nanoparticles using different</a:t>
            </a:r>
            <a:r>
              <a:rPr lang="ro-RO" sz="1400" dirty="0" smtClean="0"/>
              <a:t> </a:t>
            </a:r>
            <a:r>
              <a:rPr lang="en-GB" sz="1400" dirty="0" smtClean="0"/>
              <a:t>reagents</a:t>
            </a:r>
            <a:r>
              <a:rPr lang="ro-RO" sz="1400" dirty="0" smtClean="0"/>
              <a:t> </a:t>
            </a:r>
            <a:r>
              <a:rPr lang="ro-RO" sz="1400" dirty="0"/>
              <a:t>at </a:t>
            </a:r>
            <a:r>
              <a:rPr lang="en-GB" sz="1400" dirty="0" smtClean="0"/>
              <a:t>each adsorption stage</a:t>
            </a:r>
            <a:r>
              <a:rPr lang="ro-RO" sz="1400" dirty="0" smtClean="0"/>
              <a:t>, </a:t>
            </a:r>
            <a:r>
              <a:rPr lang="en-US" sz="1400" dirty="0" err="1" smtClean="0"/>
              <a:t>creat</a:t>
            </a:r>
            <a:r>
              <a:rPr lang="ro-RO" sz="1400" dirty="0" err="1" smtClean="0"/>
              <a:t>ing</a:t>
            </a:r>
            <a:r>
              <a:rPr lang="ro-RO" sz="1400" dirty="0" smtClean="0"/>
              <a:t> </a:t>
            </a:r>
            <a:r>
              <a:rPr lang="en-US" sz="1400" dirty="0" smtClean="0"/>
              <a:t>a </a:t>
            </a:r>
            <a:r>
              <a:rPr lang="en-US" sz="1400" dirty="0"/>
              <a:t>structure </a:t>
            </a:r>
            <a:r>
              <a:rPr lang="en-US" sz="1400" dirty="0" smtClean="0"/>
              <a:t>of</a:t>
            </a:r>
            <a:r>
              <a:rPr lang="ro-RO" sz="1400" dirty="0" smtClean="0"/>
              <a:t> </a:t>
            </a:r>
            <a:r>
              <a:rPr lang="en-US" sz="1400" dirty="0" smtClean="0"/>
              <a:t>positively </a:t>
            </a:r>
            <a:r>
              <a:rPr lang="en-US" sz="1400" dirty="0"/>
              <a:t>and negatively charged layers ‘piled up’ on the </a:t>
            </a:r>
            <a:r>
              <a:rPr lang="en-US" sz="1400" dirty="0" smtClean="0"/>
              <a:t>substrate</a:t>
            </a:r>
            <a:r>
              <a:rPr lang="ro-RO" sz="1400" dirty="0" smtClean="0"/>
              <a:t> </a:t>
            </a:r>
            <a:r>
              <a:rPr lang="en-US" sz="1400" dirty="0" smtClean="0"/>
              <a:t>surface</a:t>
            </a:r>
            <a:r>
              <a:rPr lang="ro-RO" sz="1400" dirty="0" smtClean="0"/>
              <a:t>. </a:t>
            </a:r>
          </a:p>
          <a:p>
            <a:pPr marL="285750" indent="-285750" algn="just">
              <a:buFont typeface="Arial" panose="020B0604020202020204" pitchFamily="34" charset="0"/>
              <a:buChar char="•"/>
            </a:pPr>
            <a:r>
              <a:rPr lang="ro-RO" sz="1400" dirty="0" smtClean="0"/>
              <a:t>The </a:t>
            </a:r>
            <a:r>
              <a:rPr lang="en-US" sz="1400" dirty="0" err="1" smtClean="0"/>
              <a:t>LbL</a:t>
            </a:r>
            <a:r>
              <a:rPr lang="en-US" sz="1400" dirty="0" smtClean="0"/>
              <a:t> </a:t>
            </a:r>
            <a:r>
              <a:rPr lang="en-US" sz="1400" dirty="0" err="1"/>
              <a:t>nanoarchitectures</a:t>
            </a:r>
            <a:r>
              <a:rPr lang="en-US" sz="1400" dirty="0"/>
              <a:t> </a:t>
            </a:r>
            <a:r>
              <a:rPr lang="ro-RO" sz="1400" dirty="0" smtClean="0"/>
              <a:t>are</a:t>
            </a:r>
            <a:r>
              <a:rPr lang="en-US" sz="1400" dirty="0" smtClean="0"/>
              <a:t> </a:t>
            </a:r>
            <a:r>
              <a:rPr lang="en-US" sz="1400" dirty="0"/>
              <a:t>able to enhance PET flame </a:t>
            </a:r>
            <a:endParaRPr lang="en-US" sz="1400" dirty="0" smtClean="0"/>
          </a:p>
          <a:p>
            <a:pPr algn="just"/>
            <a:r>
              <a:rPr lang="en-US" sz="1400" dirty="0" err="1" smtClean="0"/>
              <a:t>retardancy</a:t>
            </a:r>
            <a:r>
              <a:rPr lang="ro-RO" sz="1400" dirty="0" smtClean="0"/>
              <a:t> </a:t>
            </a:r>
            <a:r>
              <a:rPr lang="en-US" sz="1400" dirty="0" smtClean="0"/>
              <a:t>by </a:t>
            </a:r>
            <a:r>
              <a:rPr lang="en-US" sz="1400" dirty="0"/>
              <a:t>increasing the time to ignition, decreasing </a:t>
            </a:r>
            <a:r>
              <a:rPr lang="en-US" sz="1400" dirty="0" smtClean="0"/>
              <a:t>the</a:t>
            </a:r>
          </a:p>
          <a:p>
            <a:pPr algn="just"/>
            <a:r>
              <a:rPr lang="en-US" sz="1400" dirty="0" smtClean="0"/>
              <a:t>combustion </a:t>
            </a:r>
            <a:r>
              <a:rPr lang="en-US" sz="1400" dirty="0"/>
              <a:t>kinetics and </a:t>
            </a:r>
            <a:r>
              <a:rPr lang="en-US" sz="1400" dirty="0" smtClean="0"/>
              <a:t>reducing</a:t>
            </a:r>
            <a:r>
              <a:rPr lang="ro-RO" sz="1400" dirty="0" smtClean="0"/>
              <a:t> </a:t>
            </a:r>
          </a:p>
          <a:p>
            <a:pPr algn="just"/>
            <a:r>
              <a:rPr lang="en-US" sz="1400" dirty="0" smtClean="0"/>
              <a:t>the </a:t>
            </a:r>
            <a:r>
              <a:rPr lang="en-US" sz="1400" dirty="0"/>
              <a:t>smoke </a:t>
            </a:r>
            <a:r>
              <a:rPr lang="en-US" sz="1400" dirty="0" smtClean="0"/>
              <a:t>production</a:t>
            </a:r>
            <a:r>
              <a:rPr lang="ro-RO" sz="1400" dirty="0" smtClean="0"/>
              <a:t> (Xu, 2021)</a:t>
            </a:r>
            <a:r>
              <a:rPr lang="en-US" sz="1400" dirty="0" smtClean="0"/>
              <a:t>.</a:t>
            </a:r>
            <a:endParaRPr lang="ro-RO" sz="1400" dirty="0"/>
          </a:p>
        </p:txBody>
      </p:sp>
      <p:sp>
        <p:nvSpPr>
          <p:cNvPr id="9"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652726" y="3414113"/>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a:t>Mittal</a:t>
            </a:r>
            <a:r>
              <a:rPr lang="ro-RO" altLang="de-DE" sz="1000" dirty="0"/>
              <a:t> </a:t>
            </a:r>
            <a:r>
              <a:rPr lang="ro-RO" altLang="de-DE" sz="1000" dirty="0" err="1"/>
              <a:t>and</a:t>
            </a:r>
            <a:r>
              <a:rPr lang="ro-RO" altLang="de-DE" sz="1000" dirty="0"/>
              <a:t> </a:t>
            </a:r>
            <a:r>
              <a:rPr lang="ro-RO" altLang="de-DE" sz="1000" dirty="0" err="1" smtClean="0"/>
              <a:t>Bahners</a:t>
            </a:r>
            <a:r>
              <a:rPr lang="ro-RO" altLang="de-DE" sz="1000" dirty="0" smtClean="0"/>
              <a:t> (2017)</a:t>
            </a:r>
            <a:endParaRPr lang="de-DE" altLang="de-DE" sz="1000" dirty="0"/>
          </a:p>
        </p:txBody>
      </p:sp>
    </p:spTree>
    <p:extLst>
      <p:ext uri="{BB962C8B-B14F-4D97-AF65-F5344CB8AC3E}">
        <p14:creationId xmlns:p14="http://schemas.microsoft.com/office/powerpoint/2010/main" val="2959811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xmlns="" id="{B5838C03-A230-4C1E-81E7-E552D5FB70EA}"/>
              </a:ext>
            </a:extLst>
          </p:cNvPr>
          <p:cNvSpPr>
            <a:spLocks noGrp="1" noChangeArrowheads="1"/>
          </p:cNvSpPr>
          <p:nvPr>
            <p:ph type="title"/>
          </p:nvPr>
        </p:nvSpPr>
        <p:spPr/>
        <p:txBody>
          <a:bodyPr/>
          <a:lstStyle/>
          <a:p>
            <a:r>
              <a:rPr lang="en-GB" altLang="de-DE" noProof="0" dirty="0" smtClean="0"/>
              <a:t>Learning Objectives</a:t>
            </a:r>
            <a:endParaRPr lang="en-GB" altLang="de-DE" noProof="0" dirty="0"/>
          </a:p>
        </p:txBody>
      </p:sp>
      <p:sp>
        <p:nvSpPr>
          <p:cNvPr id="3" name="Inhaltsplatzhalter 2">
            <a:extLst>
              <a:ext uri="{FF2B5EF4-FFF2-40B4-BE49-F238E27FC236}">
                <a16:creationId xmlns:a16="http://schemas.microsoft.com/office/drawing/2014/main" xmlns="" id="{51AC6265-FC95-4B5E-91C4-04ABDE25FDD8}"/>
              </a:ext>
            </a:extLst>
          </p:cNvPr>
          <p:cNvSpPr>
            <a:spLocks noGrp="1"/>
          </p:cNvSpPr>
          <p:nvPr>
            <p:ph idx="1"/>
          </p:nvPr>
        </p:nvSpPr>
        <p:spPr>
          <a:xfrm>
            <a:off x="628650" y="1131888"/>
            <a:ext cx="7886700" cy="3262312"/>
          </a:xfrm>
        </p:spPr>
        <p:txBody>
          <a:bodyPr/>
          <a:lstStyle/>
          <a:p>
            <a:pPr marL="0" indent="0">
              <a:buFont typeface="Arial" panose="020B0604020202020204" pitchFamily="34" charset="0"/>
              <a:buNone/>
              <a:defRPr/>
            </a:pPr>
            <a:r>
              <a:rPr lang="en-GB" noProof="0" dirty="0" smtClean="0"/>
              <a:t>After this lecture</a:t>
            </a:r>
            <a:r>
              <a:rPr lang="ro-RO" noProof="0" dirty="0" smtClean="0"/>
              <a:t>,</a:t>
            </a:r>
            <a:r>
              <a:rPr lang="en-GB" noProof="0" dirty="0" smtClean="0"/>
              <a:t> you should be able to: </a:t>
            </a:r>
          </a:p>
          <a:p>
            <a:pPr>
              <a:defRPr/>
            </a:pPr>
            <a:r>
              <a:rPr lang="ro-RO" noProof="0" dirty="0" smtClean="0"/>
              <a:t>U</a:t>
            </a:r>
            <a:r>
              <a:rPr lang="en-GB" noProof="0" dirty="0" err="1" smtClean="0"/>
              <a:t>nderstand</a:t>
            </a:r>
            <a:r>
              <a:rPr lang="en-GB" noProof="0" dirty="0" smtClean="0"/>
              <a:t> the main issues related to sustainability in textile </a:t>
            </a:r>
            <a:r>
              <a:rPr lang="ro-RO" noProof="0" dirty="0" err="1" smtClean="0"/>
              <a:t>finishing</a:t>
            </a:r>
            <a:r>
              <a:rPr lang="en-GB" noProof="0" dirty="0" smtClean="0"/>
              <a:t>. </a:t>
            </a:r>
          </a:p>
          <a:p>
            <a:pPr>
              <a:defRPr/>
            </a:pPr>
            <a:r>
              <a:rPr lang="ro-RO" noProof="0" dirty="0" err="1" smtClean="0"/>
              <a:t>Understand</a:t>
            </a:r>
            <a:r>
              <a:rPr lang="en-GB" noProof="0" dirty="0" smtClean="0"/>
              <a:t> the sustainability issues associated with the use of textile </a:t>
            </a:r>
            <a:r>
              <a:rPr lang="ro-RO" noProof="0" dirty="0" err="1" smtClean="0"/>
              <a:t>auxiliaries</a:t>
            </a:r>
            <a:r>
              <a:rPr lang="en-GB" noProof="0" dirty="0" smtClean="0"/>
              <a:t>.</a:t>
            </a:r>
          </a:p>
          <a:p>
            <a:pPr>
              <a:defRPr/>
            </a:pPr>
            <a:r>
              <a:rPr lang="ro-RO" noProof="0" dirty="0" err="1" smtClean="0"/>
              <a:t>Identify</a:t>
            </a:r>
            <a:r>
              <a:rPr lang="ro-RO" noProof="0" dirty="0" smtClean="0"/>
              <a:t> </a:t>
            </a:r>
            <a:r>
              <a:rPr lang="en-GB" noProof="0" dirty="0" smtClean="0"/>
              <a:t>the possibilities of optimizing existing technologies and replacing environmentally aggressive products</a:t>
            </a:r>
            <a:r>
              <a:rPr lang="en-GB" altLang="de-DE" noProof="0" dirty="0" smtClean="0"/>
              <a:t>.</a:t>
            </a:r>
            <a:endParaRPr lang="en-GB" noProof="0" dirty="0" smtClean="0"/>
          </a:p>
          <a:p>
            <a:pPr>
              <a:defRPr/>
            </a:pPr>
            <a:r>
              <a:rPr lang="en-GB" dirty="0" smtClean="0"/>
              <a:t>Apply</a:t>
            </a:r>
            <a:r>
              <a:rPr lang="en-GB" noProof="0" dirty="0" smtClean="0"/>
              <a:t> the revolutionary new </a:t>
            </a:r>
            <a:r>
              <a:rPr lang="ro-RO" noProof="0" dirty="0" err="1" smtClean="0"/>
              <a:t>finishing</a:t>
            </a:r>
            <a:r>
              <a:rPr lang="ro-RO" noProof="0" dirty="0" smtClean="0"/>
              <a:t> </a:t>
            </a:r>
            <a:r>
              <a:rPr lang="en-GB" noProof="0" dirty="0" smtClean="0"/>
              <a:t>technologies that are environmentally friendly.</a:t>
            </a:r>
          </a:p>
          <a:p>
            <a:pPr marL="0" indent="0">
              <a:buNone/>
              <a:defRPr/>
            </a:pPr>
            <a:endParaRPr lang="en-GB" noProof="0" dirty="0" smtClean="0"/>
          </a:p>
          <a:p>
            <a:pPr>
              <a:defRPr/>
            </a:pPr>
            <a:endParaRPr lang="en-GB" noProof="0" dirty="0" smtClean="0"/>
          </a:p>
          <a:p>
            <a:pPr>
              <a:defRPr/>
            </a:pPr>
            <a:endParaRPr lang="en-GB" noProof="0" dirty="0" smtClean="0"/>
          </a:p>
          <a:p>
            <a:pPr>
              <a:defRPr/>
            </a:pPr>
            <a:endParaRPr lang="en-GB" noProof="0" dirty="0"/>
          </a:p>
        </p:txBody>
      </p:sp>
      <p:sp>
        <p:nvSpPr>
          <p:cNvPr id="4" name="Fußzeilenplatzhalter 3">
            <a:extLst>
              <a:ext uri="{FF2B5EF4-FFF2-40B4-BE49-F238E27FC236}">
                <a16:creationId xmlns:a16="http://schemas.microsoft.com/office/drawing/2014/main" xmlns="" id="{C2A16035-F34F-4F5F-9860-B2607265C490}"/>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rPr>
              <a:t>Fashion DIET</a:t>
            </a:r>
            <a:endParaRPr kumimoji="0" lang="de-DE"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endParaRPr>
          </a:p>
        </p:txBody>
      </p:sp>
      <p:sp>
        <p:nvSpPr>
          <p:cNvPr id="5" name="Foliennummernplatzhalter 4">
            <a:extLst>
              <a:ext uri="{FF2B5EF4-FFF2-40B4-BE49-F238E27FC236}">
                <a16:creationId xmlns:a16="http://schemas.microsoft.com/office/drawing/2014/main" xmlns="" id="{78171A27-6B20-4C43-A1E5-B81EBEA342D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5C15A9-B5DD-40B5-AE3F-0C13FA447375}" type="slidenum">
              <a:rPr kumimoji="0" lang="de-DE" altLang="de-DE" sz="9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de-DE"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7263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20</a:t>
            </a:fld>
            <a:endParaRPr lang="de-DE" altLang="de-DE"/>
          </a:p>
        </p:txBody>
      </p:sp>
      <p:sp>
        <p:nvSpPr>
          <p:cNvPr id="6" name="Titel 1"/>
          <p:cNvSpPr txBox="1">
            <a:spLocks/>
          </p:cNvSpPr>
          <p:nvPr/>
        </p:nvSpPr>
        <p:spPr bwMode="auto">
          <a:xfrm>
            <a:off x="323528" y="692008"/>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317470" y="1137552"/>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Layer-by-Layer</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LbL</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sp>
        <p:nvSpPr>
          <p:cNvPr id="9"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675219" y="2843792"/>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a:t>Malucelli</a:t>
            </a:r>
            <a:r>
              <a:rPr lang="ro-RO" altLang="de-DE" sz="1000" dirty="0"/>
              <a:t> </a:t>
            </a:r>
            <a:r>
              <a:rPr lang="ro-RO" altLang="de-DE" sz="1000" dirty="0" smtClean="0"/>
              <a:t>(2020)</a:t>
            </a:r>
            <a:endParaRPr lang="de-DE" altLang="de-DE" sz="1000" dirty="0"/>
          </a:p>
        </p:txBody>
      </p:sp>
      <p:pic>
        <p:nvPicPr>
          <p:cNvPr id="3" name="Picture 2"/>
          <p:cNvPicPr>
            <a:picLocks noChangeAspect="1"/>
          </p:cNvPicPr>
          <p:nvPr/>
        </p:nvPicPr>
        <p:blipFill>
          <a:blip r:embed="rId3"/>
          <a:stretch>
            <a:fillRect/>
          </a:stretch>
        </p:blipFill>
        <p:spPr>
          <a:xfrm>
            <a:off x="4620710" y="1641389"/>
            <a:ext cx="3983738" cy="2417306"/>
          </a:xfrm>
          <a:prstGeom prst="rect">
            <a:avLst/>
          </a:prstGeom>
        </p:spPr>
      </p:pic>
      <p:sp>
        <p:nvSpPr>
          <p:cNvPr id="7" name="Rectangle 6"/>
          <p:cNvSpPr/>
          <p:nvPr/>
        </p:nvSpPr>
        <p:spPr>
          <a:xfrm>
            <a:off x="467804" y="1678793"/>
            <a:ext cx="3996184" cy="3293209"/>
          </a:xfrm>
          <a:prstGeom prst="rect">
            <a:avLst/>
          </a:prstGeom>
        </p:spPr>
        <p:txBody>
          <a:bodyPr wrap="square">
            <a:spAutoFit/>
          </a:bodyPr>
          <a:lstStyle/>
          <a:p>
            <a:r>
              <a:rPr lang="en-US" sz="1600" dirty="0"/>
              <a:t>A general scheme of the process is shown in the figure. The number of layers thus obtained is usually up to 10, but 50 layers can also be deposited. The techniques used are diving (used mostly in the laboratory phase) or spraying, which can be used on an industrial scale. The duration of each stage of the cycle varies from seconds to minutes, depending on the pH, the deposition temperature, the adsorption time and the type of substrate used.</a:t>
            </a:r>
          </a:p>
        </p:txBody>
      </p:sp>
    </p:spTree>
    <p:extLst>
      <p:ext uri="{BB962C8B-B14F-4D97-AF65-F5344CB8AC3E}">
        <p14:creationId xmlns:p14="http://schemas.microsoft.com/office/powerpoint/2010/main" val="389151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21</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Sol-gel </a:t>
            </a:r>
            <a:r>
              <a:rPr lang="ro-RO" sz="2800" dirty="0" err="1">
                <a:solidFill>
                  <a:srgbClr val="000000"/>
                </a:solidFill>
                <a:latin typeface="Calibri Light" panose="020F0302020204030204" pitchFamily="34" charset="0"/>
                <a:ea typeface="+mj-ea"/>
                <a:cs typeface="+mj-cs"/>
              </a:rPr>
              <a:t>treatments</a:t>
            </a:r>
            <a:endParaRPr lang="ro-RO" sz="28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4706888" y="1776208"/>
            <a:ext cx="3941367" cy="2856461"/>
          </a:xfrm>
          <a:prstGeom prst="rect">
            <a:avLst/>
          </a:prstGeom>
        </p:spPr>
      </p:pic>
      <p:sp>
        <p:nvSpPr>
          <p:cNvPr id="8" name="Rectangle 7"/>
          <p:cNvSpPr/>
          <p:nvPr/>
        </p:nvSpPr>
        <p:spPr>
          <a:xfrm>
            <a:off x="31050" y="2042097"/>
            <a:ext cx="4608512" cy="2677656"/>
          </a:xfrm>
          <a:prstGeom prst="rect">
            <a:avLst/>
          </a:prstGeom>
        </p:spPr>
        <p:txBody>
          <a:bodyPr wrap="square">
            <a:spAutoFit/>
          </a:bodyPr>
          <a:lstStyle/>
          <a:p>
            <a:pPr marL="434975" algn="just">
              <a:lnSpc>
                <a:spcPct val="150000"/>
              </a:lnSpc>
            </a:pPr>
            <a:r>
              <a:rPr lang="ro-RO" sz="1400" dirty="0" smtClean="0"/>
              <a:t>Sol-gel </a:t>
            </a:r>
            <a:r>
              <a:rPr lang="ro-RO" sz="1400" dirty="0" err="1" smtClean="0"/>
              <a:t>technology</a:t>
            </a:r>
            <a:r>
              <a:rPr lang="ro-RO" sz="1400" dirty="0" smtClean="0"/>
              <a:t> </a:t>
            </a:r>
            <a:r>
              <a:rPr lang="ro-RO" sz="1400" dirty="0" err="1" smtClean="0"/>
              <a:t>has</a:t>
            </a:r>
            <a:r>
              <a:rPr lang="en-US" sz="1400" dirty="0" smtClean="0"/>
              <a:t> </a:t>
            </a:r>
            <a:r>
              <a:rPr lang="en-US" sz="1400" dirty="0"/>
              <a:t>many applications in </a:t>
            </a:r>
            <a:r>
              <a:rPr lang="en-US" sz="1400" dirty="0" smtClean="0"/>
              <a:t>textile</a:t>
            </a:r>
            <a:r>
              <a:rPr lang="ro-RO" sz="1400" dirty="0" smtClean="0"/>
              <a:t>s </a:t>
            </a:r>
            <a:r>
              <a:rPr lang="en-US" sz="1400" dirty="0" smtClean="0"/>
              <a:t>finishing. </a:t>
            </a:r>
            <a:endParaRPr lang="ro-RO" sz="1400" dirty="0" smtClean="0"/>
          </a:p>
          <a:p>
            <a:pPr marL="434975" algn="just">
              <a:lnSpc>
                <a:spcPct val="150000"/>
              </a:lnSpc>
            </a:pPr>
            <a:r>
              <a:rPr lang="en-US" sz="1400" dirty="0"/>
              <a:t>By sol‐gel method, high chemical concentration used in conventional methods can be significantly </a:t>
            </a:r>
            <a:r>
              <a:rPr lang="en-US" sz="1400" dirty="0" smtClean="0"/>
              <a:t>decreased. Using </a:t>
            </a:r>
            <a:r>
              <a:rPr lang="en-US" sz="1400" dirty="0"/>
              <a:t>chemical materials without halogen, ecological, and economical flame‐retardant activity can be obtained</a:t>
            </a:r>
            <a:r>
              <a:rPr lang="en-US" sz="1400" dirty="0" smtClean="0"/>
              <a:t>.</a:t>
            </a:r>
            <a:endParaRPr lang="en-US" sz="1400" dirty="0"/>
          </a:p>
        </p:txBody>
      </p:sp>
      <p:sp>
        <p:nvSpPr>
          <p:cNvPr id="9"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618069" y="3037772"/>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smtClean="0"/>
              <a:t>Chandra</a:t>
            </a:r>
            <a:r>
              <a:rPr lang="ro-RO" altLang="de-DE" sz="1000" dirty="0" smtClean="0"/>
              <a:t>, 2017)</a:t>
            </a:r>
            <a:endParaRPr lang="de-DE" altLang="de-DE" sz="1000" dirty="0"/>
          </a:p>
        </p:txBody>
      </p:sp>
    </p:spTree>
    <p:extLst>
      <p:ext uri="{BB962C8B-B14F-4D97-AF65-F5344CB8AC3E}">
        <p14:creationId xmlns:p14="http://schemas.microsoft.com/office/powerpoint/2010/main" val="116314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22</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Sol-gel </a:t>
            </a:r>
            <a:r>
              <a:rPr lang="ro-RO" sz="2800" dirty="0" err="1">
                <a:solidFill>
                  <a:srgbClr val="000000"/>
                </a:solidFill>
                <a:latin typeface="Calibri Light" panose="020F0302020204030204" pitchFamily="34" charset="0"/>
                <a:ea typeface="+mj-ea"/>
                <a:cs typeface="+mj-cs"/>
              </a:rPr>
              <a:t>treatments</a:t>
            </a:r>
            <a:endParaRPr lang="ro-RO" sz="2800" dirty="0">
              <a:solidFill>
                <a:srgbClr val="000000"/>
              </a:solidFill>
              <a:latin typeface="Calibri Light" panose="020F0302020204030204" pitchFamily="34" charset="0"/>
              <a:ea typeface="+mj-ea"/>
              <a:cs typeface="+mj-cs"/>
            </a:endParaRPr>
          </a:p>
        </p:txBody>
      </p:sp>
      <p:sp>
        <p:nvSpPr>
          <p:cNvPr id="9" name="TextBox 8"/>
          <p:cNvSpPr txBox="1"/>
          <p:nvPr/>
        </p:nvSpPr>
        <p:spPr>
          <a:xfrm>
            <a:off x="446375" y="1764080"/>
            <a:ext cx="8158073" cy="360098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400" dirty="0" smtClean="0"/>
              <a:t>Sol‐gel </a:t>
            </a:r>
            <a:r>
              <a:rPr lang="en-US" sz="1400" dirty="0"/>
              <a:t>technology makes enabling multifunctional properties in one </a:t>
            </a:r>
            <a:r>
              <a:rPr lang="en-US" sz="1400" dirty="0" smtClean="0"/>
              <a:t>step.</a:t>
            </a:r>
            <a:endParaRPr lang="en-US" sz="1400" dirty="0"/>
          </a:p>
          <a:p>
            <a:pPr marL="285750" indent="-285750" algn="just">
              <a:lnSpc>
                <a:spcPct val="150000"/>
              </a:lnSpc>
              <a:buFont typeface="Arial" panose="020B0604020202020204" pitchFamily="34" charset="0"/>
              <a:buChar char="•"/>
            </a:pPr>
            <a:r>
              <a:rPr lang="en-US" sz="1400" dirty="0" smtClean="0"/>
              <a:t>A layer of a fully inorganic or hybrid organic–inorganic 3D network is formed on the surface of the material that becomes Flame-Retardant</a:t>
            </a:r>
            <a:r>
              <a:rPr lang="ro-RO" sz="1400" dirty="0" smtClean="0"/>
              <a:t>.</a:t>
            </a:r>
            <a:endParaRPr lang="en-US" sz="1400" dirty="0" smtClean="0"/>
          </a:p>
          <a:p>
            <a:pPr marL="285750" indent="-285750" algn="just">
              <a:lnSpc>
                <a:spcPct val="150000"/>
              </a:lnSpc>
              <a:buFont typeface="Arial" panose="020B0604020202020204" pitchFamily="34" charset="0"/>
              <a:buChar char="•"/>
            </a:pPr>
            <a:r>
              <a:rPr lang="en-US" sz="1400" dirty="0" smtClean="0"/>
              <a:t>The reactions can be carried out at or near ambient temperature</a:t>
            </a:r>
            <a:r>
              <a:rPr lang="ro-RO" sz="1400" dirty="0" smtClean="0"/>
              <a:t>.</a:t>
            </a:r>
          </a:p>
          <a:p>
            <a:pPr marL="285750" indent="-285750" algn="just">
              <a:lnSpc>
                <a:spcPct val="150000"/>
              </a:lnSpc>
              <a:buFont typeface="Arial" panose="020B0604020202020204" pitchFamily="34" charset="0"/>
              <a:buChar char="•"/>
            </a:pPr>
            <a:r>
              <a:rPr lang="ro-RO" sz="1400" dirty="0"/>
              <a:t>T</a:t>
            </a:r>
            <a:r>
              <a:rPr lang="ro-RO" sz="1400" dirty="0" smtClean="0"/>
              <a:t>he </a:t>
            </a:r>
            <a:r>
              <a:rPr lang="en-US" sz="1400" dirty="0" smtClean="0"/>
              <a:t>process produces </a:t>
            </a:r>
            <a:r>
              <a:rPr lang="en-US" sz="1400" dirty="0"/>
              <a:t>low-MW (molecular weight) molecules (such as water </a:t>
            </a:r>
            <a:r>
              <a:rPr lang="en-US" sz="1400" dirty="0" smtClean="0"/>
              <a:t>and</a:t>
            </a:r>
            <a:r>
              <a:rPr lang="ro-RO" sz="1400" dirty="0" smtClean="0"/>
              <a:t> </a:t>
            </a:r>
            <a:r>
              <a:rPr lang="en-US" sz="1400" dirty="0" smtClean="0"/>
              <a:t>alcohols</a:t>
            </a:r>
            <a:r>
              <a:rPr lang="en-US" sz="1400" dirty="0"/>
              <a:t>) as by-products during the condensation </a:t>
            </a:r>
            <a:r>
              <a:rPr lang="en-US" sz="1400" dirty="0" smtClean="0"/>
              <a:t>reactions</a:t>
            </a:r>
            <a:r>
              <a:rPr lang="ro-RO" sz="1400" dirty="0" smtClean="0"/>
              <a:t>.</a:t>
            </a:r>
          </a:p>
          <a:p>
            <a:pPr marL="285750" indent="-285750" algn="just">
              <a:lnSpc>
                <a:spcPct val="150000"/>
              </a:lnSpc>
              <a:buFont typeface="Arial" panose="020B0604020202020204" pitchFamily="34" charset="0"/>
              <a:buChar char="•"/>
            </a:pPr>
            <a:r>
              <a:rPr lang="en-US" sz="1400" dirty="0" smtClean="0"/>
              <a:t>Sol-gel </a:t>
            </a:r>
            <a:r>
              <a:rPr lang="en-US" sz="1400" dirty="0"/>
              <a:t>treated fabrics are usually resistant to washing cycles, especially </a:t>
            </a:r>
            <a:r>
              <a:rPr lang="en-US" sz="1400" dirty="0" smtClean="0"/>
              <a:t>the </a:t>
            </a:r>
            <a:r>
              <a:rPr lang="en-US" sz="1400" dirty="0"/>
              <a:t>cellulosic </a:t>
            </a:r>
            <a:r>
              <a:rPr lang="en-US" sz="1400" dirty="0" smtClean="0"/>
              <a:t>substrate</a:t>
            </a:r>
            <a:r>
              <a:rPr lang="ro-RO" sz="1400" dirty="0" smtClean="0"/>
              <a:t>.</a:t>
            </a:r>
          </a:p>
          <a:p>
            <a:pPr marL="285750" indent="-285750" algn="just">
              <a:lnSpc>
                <a:spcPct val="150000"/>
              </a:lnSpc>
              <a:buFont typeface="Arial" panose="020B0604020202020204" pitchFamily="34" charset="0"/>
              <a:buChar char="•"/>
            </a:pPr>
            <a:r>
              <a:rPr lang="en-US" sz="1400" dirty="0"/>
              <a:t>On the other hand, </a:t>
            </a:r>
            <a:r>
              <a:rPr lang="en-US" sz="1400" dirty="0" smtClean="0"/>
              <a:t>sol‐gel </a:t>
            </a:r>
            <a:r>
              <a:rPr lang="en-US" sz="1400" dirty="0"/>
              <a:t>technology has a disadvantage of high costs of precursor materials </a:t>
            </a:r>
            <a:r>
              <a:rPr lang="en-US" sz="1400" dirty="0" smtClean="0"/>
              <a:t>used.</a:t>
            </a:r>
            <a:endParaRPr lang="ro-RO" sz="1400" dirty="0" smtClean="0"/>
          </a:p>
          <a:p>
            <a:pPr algn="just"/>
            <a:endParaRPr lang="ro-RO" dirty="0"/>
          </a:p>
        </p:txBody>
      </p:sp>
    </p:spTree>
    <p:extLst>
      <p:ext uri="{BB962C8B-B14F-4D97-AF65-F5344CB8AC3E}">
        <p14:creationId xmlns:p14="http://schemas.microsoft.com/office/powerpoint/2010/main" val="188004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23</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Cold</a:t>
            </a:r>
            <a:r>
              <a:rPr lang="ro-RO" sz="2800" dirty="0">
                <a:solidFill>
                  <a:srgbClr val="000000"/>
                </a:solidFill>
                <a:latin typeface="Calibri Light" panose="020F0302020204030204" pitchFamily="34" charset="0"/>
                <a:ea typeface="+mj-ea"/>
                <a:cs typeface="+mj-cs"/>
              </a:rPr>
              <a:t> plasma </a:t>
            </a:r>
            <a:r>
              <a:rPr lang="ro-RO" sz="2800" dirty="0" err="1" smtClean="0">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1159798" y="2945547"/>
            <a:ext cx="7094180" cy="1828066"/>
          </a:xfrm>
          <a:prstGeom prst="rect">
            <a:avLst/>
          </a:prstGeom>
        </p:spPr>
      </p:pic>
      <p:sp>
        <p:nvSpPr>
          <p:cNvPr id="8" name="Rectangle 7"/>
          <p:cNvSpPr/>
          <p:nvPr/>
        </p:nvSpPr>
        <p:spPr>
          <a:xfrm>
            <a:off x="519670" y="2020476"/>
            <a:ext cx="8585282" cy="830997"/>
          </a:xfrm>
          <a:prstGeom prst="rect">
            <a:avLst/>
          </a:prstGeom>
        </p:spPr>
        <p:txBody>
          <a:bodyPr wrap="square">
            <a:spAutoFit/>
          </a:bodyPr>
          <a:lstStyle/>
          <a:p>
            <a:r>
              <a:rPr lang="en-US" sz="1600" dirty="0"/>
              <a:t>A non-thermal </a:t>
            </a:r>
            <a:r>
              <a:rPr lang="en-US" sz="1600" dirty="0" smtClean="0"/>
              <a:t>plasma</a:t>
            </a:r>
            <a:r>
              <a:rPr lang="ro-RO" sz="1600" dirty="0" smtClean="0"/>
              <a:t> (</a:t>
            </a:r>
            <a:r>
              <a:rPr lang="ro-RO" sz="1600" dirty="0" err="1" smtClean="0"/>
              <a:t>cold</a:t>
            </a:r>
            <a:r>
              <a:rPr lang="ro-RO" sz="1600" dirty="0" smtClean="0"/>
              <a:t> plasma ) -</a:t>
            </a:r>
            <a:r>
              <a:rPr lang="en-US" sz="1600" dirty="0" smtClean="0"/>
              <a:t> </a:t>
            </a:r>
            <a:r>
              <a:rPr lang="en-US" sz="1600" dirty="0"/>
              <a:t>a partially ionized gas containing high-energy electrons </a:t>
            </a:r>
            <a:r>
              <a:rPr lang="ro-RO" sz="1600" dirty="0" smtClean="0"/>
              <a:t> </a:t>
            </a:r>
            <a:r>
              <a:rPr lang="en-US" sz="1600" dirty="0" smtClean="0"/>
              <a:t>mixed </a:t>
            </a:r>
            <a:r>
              <a:rPr lang="en-US" sz="1600" dirty="0"/>
              <a:t>with low-energy molecular species (ions, free radicals, </a:t>
            </a:r>
            <a:r>
              <a:rPr lang="en-US" sz="1600" dirty="0" smtClean="0"/>
              <a:t>etc</a:t>
            </a:r>
            <a:r>
              <a:rPr lang="en-US" sz="1600" dirty="0"/>
              <a:t>.) in a way </a:t>
            </a:r>
            <a:r>
              <a:rPr lang="en-US" sz="1600" dirty="0" smtClean="0"/>
              <a:t>that </a:t>
            </a:r>
            <a:r>
              <a:rPr lang="en-US" sz="1600" dirty="0"/>
              <a:t>the </a:t>
            </a:r>
            <a:r>
              <a:rPr lang="en-US" sz="1600" dirty="0" smtClean="0"/>
              <a:t>overall </a:t>
            </a:r>
            <a:r>
              <a:rPr lang="en-US" sz="1600" dirty="0"/>
              <a:t>system remains close to room </a:t>
            </a:r>
            <a:r>
              <a:rPr lang="en-US" sz="1600" dirty="0" smtClean="0"/>
              <a:t>temperature</a:t>
            </a:r>
            <a:r>
              <a:rPr lang="ro-RO" sz="1600" dirty="0" smtClean="0"/>
              <a:t>.</a:t>
            </a:r>
          </a:p>
        </p:txBody>
      </p:sp>
      <p:sp>
        <p:nvSpPr>
          <p:cNvPr id="9"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281518" y="3609011"/>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a:t>
            </a:r>
            <a:r>
              <a:rPr lang="de-DE" altLang="de-DE" sz="1000" dirty="0" smtClean="0"/>
              <a:t>BY-SA</a:t>
            </a:r>
            <a:r>
              <a:rPr lang="ro-RO" altLang="de-DE" sz="1000" dirty="0" smtClean="0"/>
              <a:t> Bertea</a:t>
            </a:r>
            <a:endParaRPr lang="de-DE" altLang="de-DE" sz="1000" dirty="0"/>
          </a:p>
        </p:txBody>
      </p:sp>
    </p:spTree>
    <p:extLst>
      <p:ext uri="{BB962C8B-B14F-4D97-AF65-F5344CB8AC3E}">
        <p14:creationId xmlns:p14="http://schemas.microsoft.com/office/powerpoint/2010/main" val="1858761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24</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Cold</a:t>
            </a:r>
            <a:r>
              <a:rPr lang="ro-RO" sz="2800" dirty="0">
                <a:solidFill>
                  <a:srgbClr val="000000"/>
                </a:solidFill>
                <a:latin typeface="Calibri Light" panose="020F0302020204030204" pitchFamily="34" charset="0"/>
                <a:ea typeface="+mj-ea"/>
                <a:cs typeface="+mj-cs"/>
              </a:rPr>
              <a:t> plasma </a:t>
            </a:r>
            <a:r>
              <a:rPr lang="ro-RO" sz="2800" dirty="0" err="1" smtClean="0">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sp>
        <p:nvSpPr>
          <p:cNvPr id="9" name="Rectangle 8"/>
          <p:cNvSpPr/>
          <p:nvPr/>
        </p:nvSpPr>
        <p:spPr>
          <a:xfrm>
            <a:off x="599012" y="1820095"/>
            <a:ext cx="8544988" cy="3000821"/>
          </a:xfrm>
          <a:prstGeom prst="rect">
            <a:avLst/>
          </a:prstGeom>
        </p:spPr>
        <p:txBody>
          <a:bodyPr wrap="square">
            <a:spAutoFit/>
          </a:bodyPr>
          <a:lstStyle/>
          <a:p>
            <a:pPr>
              <a:lnSpc>
                <a:spcPct val="150000"/>
              </a:lnSpc>
            </a:pPr>
            <a:r>
              <a:rPr lang="en-US" sz="1400" dirty="0"/>
              <a:t>Cold plasma can generally be classified into two categories</a:t>
            </a:r>
            <a:r>
              <a:rPr lang="en-US" sz="1400" dirty="0" smtClean="0"/>
              <a:t>:</a:t>
            </a:r>
            <a:endParaRPr lang="ro-RO" sz="1400" dirty="0" smtClean="0"/>
          </a:p>
          <a:p>
            <a:pPr>
              <a:lnSpc>
                <a:spcPct val="150000"/>
              </a:lnSpc>
            </a:pPr>
            <a:r>
              <a:rPr lang="en-US" sz="1400" dirty="0" smtClean="0"/>
              <a:t>● </a:t>
            </a:r>
            <a:r>
              <a:rPr lang="en-US" sz="1400" dirty="0"/>
              <a:t>Low </a:t>
            </a:r>
            <a:r>
              <a:rPr lang="en-US" sz="1400" dirty="0" smtClean="0"/>
              <a:t>pressure </a:t>
            </a:r>
            <a:r>
              <a:rPr lang="en-US" sz="1400" dirty="0"/>
              <a:t>or vacuum plasma</a:t>
            </a:r>
            <a:r>
              <a:rPr lang="en-US" sz="1400" dirty="0" smtClean="0"/>
              <a:t>.</a:t>
            </a:r>
            <a:endParaRPr lang="ro-RO" sz="1400" dirty="0" smtClean="0"/>
          </a:p>
          <a:p>
            <a:pPr>
              <a:lnSpc>
                <a:spcPct val="150000"/>
              </a:lnSpc>
            </a:pPr>
            <a:r>
              <a:rPr lang="en-US" sz="1400" dirty="0" smtClean="0"/>
              <a:t>● </a:t>
            </a:r>
            <a:r>
              <a:rPr lang="en-US" sz="1400" dirty="0"/>
              <a:t>Atmospheric pressure </a:t>
            </a:r>
            <a:r>
              <a:rPr lang="en-US" sz="1400" dirty="0" err="1" smtClean="0"/>
              <a:t>pla</a:t>
            </a:r>
            <a:r>
              <a:rPr lang="ro-RO" sz="1400" dirty="0" err="1" smtClean="0"/>
              <a:t>sma</a:t>
            </a:r>
            <a:r>
              <a:rPr lang="ro-RO" sz="1400" dirty="0"/>
              <a:t> (</a:t>
            </a:r>
            <a:r>
              <a:rPr lang="ro-RO" sz="1400" dirty="0" err="1" smtClean="0"/>
              <a:t>Choudhury</a:t>
            </a:r>
            <a:r>
              <a:rPr lang="ro-RO" sz="1400" dirty="0" smtClean="0"/>
              <a:t>, 2017).</a:t>
            </a:r>
            <a:endParaRPr lang="ro-RO" sz="1400" dirty="0"/>
          </a:p>
          <a:p>
            <a:pPr>
              <a:lnSpc>
                <a:spcPct val="150000"/>
              </a:lnSpc>
            </a:pPr>
            <a:r>
              <a:rPr lang="en-US" sz="1400" dirty="0" smtClean="0"/>
              <a:t>Applications </a:t>
            </a:r>
            <a:r>
              <a:rPr lang="en-US" sz="1400" dirty="0"/>
              <a:t>of cold plasma treatments are numerous: plasma polymerization (gaseous monomers), grafting, </a:t>
            </a:r>
            <a:r>
              <a:rPr lang="en-US" sz="1400" dirty="0" smtClean="0"/>
              <a:t>polymer, </a:t>
            </a:r>
            <a:r>
              <a:rPr lang="en-US" sz="1400" dirty="0"/>
              <a:t>chemicals and metal </a:t>
            </a:r>
            <a:r>
              <a:rPr lang="en-US" sz="1400" dirty="0" smtClean="0"/>
              <a:t>particles</a:t>
            </a:r>
            <a:r>
              <a:rPr lang="ro-RO" sz="1400" dirty="0" smtClean="0"/>
              <a:t> </a:t>
            </a:r>
            <a:r>
              <a:rPr lang="en-US" sz="1400" dirty="0" smtClean="0"/>
              <a:t>deposition.</a:t>
            </a:r>
            <a:endParaRPr lang="ro-RO" sz="1400" dirty="0" smtClean="0"/>
          </a:p>
          <a:p>
            <a:pPr>
              <a:lnSpc>
                <a:spcPct val="150000"/>
              </a:lnSpc>
            </a:pPr>
            <a:r>
              <a:rPr lang="en-US" sz="1400" dirty="0" smtClean="0"/>
              <a:t>Three </a:t>
            </a:r>
            <a:r>
              <a:rPr lang="en-US" sz="1400" dirty="0"/>
              <a:t>categories of gases are used for cold plasma treatments</a:t>
            </a:r>
            <a:r>
              <a:rPr lang="en-US" sz="1400" dirty="0" smtClean="0"/>
              <a:t>:</a:t>
            </a:r>
            <a:endParaRPr lang="ro-RO" sz="1400" dirty="0" smtClean="0"/>
          </a:p>
          <a:p>
            <a:pPr>
              <a:lnSpc>
                <a:spcPct val="150000"/>
              </a:lnSpc>
            </a:pPr>
            <a:r>
              <a:rPr lang="en-US" sz="1400" dirty="0" smtClean="0"/>
              <a:t>● </a:t>
            </a:r>
            <a:r>
              <a:rPr lang="en-US" sz="1400" dirty="0"/>
              <a:t>Chemically inert gases (most commonly helium, neon and argon</a:t>
            </a:r>
            <a:r>
              <a:rPr lang="en-US" sz="1400" dirty="0" smtClean="0"/>
              <a:t>).</a:t>
            </a:r>
            <a:endParaRPr lang="ro-RO" sz="1400" dirty="0" smtClean="0"/>
          </a:p>
          <a:p>
            <a:pPr>
              <a:lnSpc>
                <a:spcPct val="150000"/>
              </a:lnSpc>
            </a:pPr>
            <a:r>
              <a:rPr lang="en-US" sz="1400" dirty="0" smtClean="0"/>
              <a:t>● </a:t>
            </a:r>
            <a:r>
              <a:rPr lang="en-US" sz="1400" dirty="0"/>
              <a:t>Reactive but non-</a:t>
            </a:r>
            <a:r>
              <a:rPr lang="en-US" sz="1400" dirty="0" err="1"/>
              <a:t>polymerizable</a:t>
            </a:r>
            <a:r>
              <a:rPr lang="en-US" sz="1400" dirty="0"/>
              <a:t> gases (ammonia, air and nitrogen</a:t>
            </a:r>
            <a:r>
              <a:rPr lang="en-US" sz="1400" dirty="0" smtClean="0"/>
              <a:t>).</a:t>
            </a:r>
            <a:endParaRPr lang="ro-RO" sz="1400" dirty="0" smtClean="0"/>
          </a:p>
          <a:p>
            <a:pPr>
              <a:lnSpc>
                <a:spcPct val="150000"/>
              </a:lnSpc>
            </a:pPr>
            <a:r>
              <a:rPr lang="en-US" sz="1400" dirty="0" smtClean="0"/>
              <a:t>● </a:t>
            </a:r>
            <a:r>
              <a:rPr lang="en-US" sz="1400" dirty="0"/>
              <a:t>Reactive and </a:t>
            </a:r>
            <a:r>
              <a:rPr lang="en-US" sz="1400" dirty="0" err="1"/>
              <a:t>polymerizable</a:t>
            </a:r>
            <a:r>
              <a:rPr lang="en-US" sz="1400" dirty="0"/>
              <a:t> gases (</a:t>
            </a:r>
            <a:r>
              <a:rPr lang="en-US" sz="1400" dirty="0" err="1"/>
              <a:t>tetrafluoroethylene</a:t>
            </a:r>
            <a:r>
              <a:rPr lang="en-US" sz="1400" dirty="0"/>
              <a:t>, </a:t>
            </a:r>
            <a:r>
              <a:rPr lang="en-US" sz="1400" dirty="0" err="1"/>
              <a:t>hexamethyldisiloxane</a:t>
            </a:r>
            <a:r>
              <a:rPr lang="en-US" sz="1400" dirty="0" smtClean="0"/>
              <a:t>).</a:t>
            </a:r>
            <a:endParaRPr lang="ro-RO" sz="1400" dirty="0" smtClean="0"/>
          </a:p>
        </p:txBody>
      </p:sp>
    </p:spTree>
    <p:extLst>
      <p:ext uri="{BB962C8B-B14F-4D97-AF65-F5344CB8AC3E}">
        <p14:creationId xmlns:p14="http://schemas.microsoft.com/office/powerpoint/2010/main" val="3628654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25</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err="1">
                <a:solidFill>
                  <a:srgbClr val="000000"/>
                </a:solidFill>
                <a:latin typeface="Calibri Light" panose="020F0302020204030204" pitchFamily="34" charset="0"/>
                <a:ea typeface="+mj-ea"/>
                <a:cs typeface="+mj-cs"/>
              </a:rPr>
              <a:t>Cold</a:t>
            </a:r>
            <a:r>
              <a:rPr lang="ro-RO" sz="2800" dirty="0">
                <a:solidFill>
                  <a:srgbClr val="000000"/>
                </a:solidFill>
                <a:latin typeface="Calibri Light" panose="020F0302020204030204" pitchFamily="34" charset="0"/>
                <a:ea typeface="+mj-ea"/>
                <a:cs typeface="+mj-cs"/>
              </a:rPr>
              <a:t> plasma </a:t>
            </a:r>
            <a:r>
              <a:rPr lang="ro-RO" sz="2800" dirty="0" err="1" smtClean="0">
                <a:solidFill>
                  <a:srgbClr val="000000"/>
                </a:solidFill>
                <a:latin typeface="Calibri Light" panose="020F0302020204030204" pitchFamily="34" charset="0"/>
                <a:ea typeface="+mj-ea"/>
                <a:cs typeface="+mj-cs"/>
              </a:rPr>
              <a:t>deposition</a:t>
            </a:r>
            <a:endParaRPr lang="ro-RO" sz="2800" dirty="0">
              <a:solidFill>
                <a:srgbClr val="000000"/>
              </a:solidFill>
              <a:latin typeface="Calibri Light" panose="020F0302020204030204" pitchFamily="34" charset="0"/>
              <a:ea typeface="+mj-ea"/>
              <a:cs typeface="+mj-cs"/>
            </a:endParaRPr>
          </a:p>
        </p:txBody>
      </p:sp>
      <p:sp>
        <p:nvSpPr>
          <p:cNvPr id="9" name="Rectangle 8"/>
          <p:cNvSpPr/>
          <p:nvPr/>
        </p:nvSpPr>
        <p:spPr>
          <a:xfrm>
            <a:off x="578533" y="1993275"/>
            <a:ext cx="8544988" cy="3046988"/>
          </a:xfrm>
          <a:prstGeom prst="rect">
            <a:avLst/>
          </a:prstGeom>
        </p:spPr>
        <p:txBody>
          <a:bodyPr wrap="square">
            <a:spAutoFit/>
          </a:bodyPr>
          <a:lstStyle/>
          <a:p>
            <a:pPr>
              <a:lnSpc>
                <a:spcPct val="150000"/>
              </a:lnSpc>
            </a:pPr>
            <a:r>
              <a:rPr lang="en-US" sz="1600" dirty="0"/>
              <a:t>A non-thermal </a:t>
            </a:r>
            <a:r>
              <a:rPr lang="en-US" sz="1600" dirty="0" smtClean="0"/>
              <a:t>plasma</a:t>
            </a:r>
            <a:r>
              <a:rPr lang="ro-RO" sz="1600" dirty="0" smtClean="0"/>
              <a:t> (cold plasma) </a:t>
            </a:r>
            <a:r>
              <a:rPr lang="ro-RO" sz="1600" dirty="0"/>
              <a:t>many </a:t>
            </a:r>
            <a:r>
              <a:rPr lang="ro-RO" sz="1600" dirty="0" smtClean="0"/>
              <a:t>advantages:</a:t>
            </a:r>
          </a:p>
          <a:p>
            <a:pPr marL="285750" indent="-285750">
              <a:lnSpc>
                <a:spcPct val="150000"/>
              </a:lnSpc>
              <a:buFont typeface="Arial" panose="020B0604020202020204" pitchFamily="34" charset="0"/>
              <a:buChar char="•"/>
            </a:pPr>
            <a:r>
              <a:rPr lang="en-GB" sz="1600" dirty="0" smtClean="0"/>
              <a:t>tailors the surface properties without changings the physical and mechanical properties</a:t>
            </a:r>
            <a:r>
              <a:rPr lang="ro-RO" sz="1600" dirty="0" smtClean="0"/>
              <a:t> </a:t>
            </a:r>
            <a:r>
              <a:rPr lang="ro-RO" sz="1600" dirty="0"/>
              <a:t>of </a:t>
            </a:r>
            <a:r>
              <a:rPr lang="en-GB" sz="1600" dirty="0" smtClean="0"/>
              <a:t>the bulk material</a:t>
            </a:r>
            <a:r>
              <a:rPr lang="ro-RO" sz="1600" dirty="0" smtClean="0"/>
              <a:t>;</a:t>
            </a:r>
          </a:p>
          <a:p>
            <a:pPr marL="285750" indent="-285750">
              <a:lnSpc>
                <a:spcPct val="150000"/>
              </a:lnSpc>
              <a:buFont typeface="Arial" panose="020B0604020202020204" pitchFamily="34" charset="0"/>
              <a:buChar char="•"/>
            </a:pPr>
            <a:r>
              <a:rPr lang="en-GB" sz="1600" dirty="0" smtClean="0"/>
              <a:t>high</a:t>
            </a:r>
            <a:r>
              <a:rPr lang="ro-RO" sz="1600" dirty="0" smtClean="0"/>
              <a:t> quality; </a:t>
            </a:r>
          </a:p>
          <a:p>
            <a:pPr marL="285750" indent="-285750">
              <a:lnSpc>
                <a:spcPct val="150000"/>
              </a:lnSpc>
              <a:buFont typeface="Arial" panose="020B0604020202020204" pitchFamily="34" charset="0"/>
              <a:buChar char="•"/>
            </a:pPr>
            <a:r>
              <a:rPr lang="en-GB" sz="1600" dirty="0" smtClean="0"/>
              <a:t>high productivity</a:t>
            </a:r>
            <a:r>
              <a:rPr lang="ro-RO" sz="1600" dirty="0" smtClean="0"/>
              <a:t>;</a:t>
            </a:r>
          </a:p>
          <a:p>
            <a:pPr marL="285750" indent="-285750">
              <a:lnSpc>
                <a:spcPct val="150000"/>
              </a:lnSpc>
              <a:buFont typeface="Arial" panose="020B0604020202020204" pitchFamily="34" charset="0"/>
              <a:buChar char="•"/>
            </a:pPr>
            <a:r>
              <a:rPr lang="ro-RO" sz="1600" dirty="0" smtClean="0"/>
              <a:t>l</a:t>
            </a:r>
            <a:r>
              <a:rPr lang="en-US" sz="1600" dirty="0" smtClean="0"/>
              <a:t>ow </a:t>
            </a:r>
            <a:r>
              <a:rPr lang="en-US" sz="1600" dirty="0"/>
              <a:t>water, energy and </a:t>
            </a:r>
            <a:r>
              <a:rPr lang="en-US" sz="1600" dirty="0" smtClean="0"/>
              <a:t>chemical</a:t>
            </a:r>
            <a:r>
              <a:rPr lang="ro-RO" sz="1600" dirty="0" smtClean="0"/>
              <a:t> </a:t>
            </a:r>
            <a:r>
              <a:rPr lang="en-US" sz="1600" dirty="0" smtClean="0"/>
              <a:t>consumption</a:t>
            </a:r>
            <a:endParaRPr lang="ro-RO" sz="1600" dirty="0" smtClean="0"/>
          </a:p>
          <a:p>
            <a:pPr marL="285750" indent="-285750">
              <a:lnSpc>
                <a:spcPct val="150000"/>
              </a:lnSpc>
              <a:buFont typeface="Arial" panose="020B0604020202020204" pitchFamily="34" charset="0"/>
              <a:buChar char="•"/>
            </a:pPr>
            <a:r>
              <a:rPr lang="en-GB" sz="1600" dirty="0" smtClean="0"/>
              <a:t>low</a:t>
            </a:r>
            <a:r>
              <a:rPr lang="ro-RO" sz="1600" dirty="0" smtClean="0"/>
              <a:t> cost;</a:t>
            </a:r>
          </a:p>
          <a:p>
            <a:pPr marL="285750" indent="-285750">
              <a:lnSpc>
                <a:spcPct val="150000"/>
              </a:lnSpc>
              <a:buFont typeface="Arial" panose="020B0604020202020204" pitchFamily="34" charset="0"/>
              <a:buChar char="•"/>
            </a:pPr>
            <a:r>
              <a:rPr lang="en-GB" sz="1600" dirty="0" smtClean="0"/>
              <a:t>environmentally</a:t>
            </a:r>
            <a:r>
              <a:rPr lang="ro-RO" sz="1600" dirty="0" smtClean="0"/>
              <a:t> clean (Muthu, 2018). </a:t>
            </a:r>
            <a:endParaRPr lang="ro-RO" sz="1600" dirty="0"/>
          </a:p>
        </p:txBody>
      </p:sp>
    </p:spTree>
    <p:extLst>
      <p:ext uri="{BB962C8B-B14F-4D97-AF65-F5344CB8AC3E}">
        <p14:creationId xmlns:p14="http://schemas.microsoft.com/office/powerpoint/2010/main" val="4070942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26</a:t>
            </a:fld>
            <a:endParaRPr lang="de-DE" altLang="de-DE"/>
          </a:p>
        </p:txBody>
      </p:sp>
      <p:sp>
        <p:nvSpPr>
          <p:cNvPr id="6" name="Titel 1"/>
          <p:cNvSpPr txBox="1">
            <a:spLocks/>
          </p:cNvSpPr>
          <p:nvPr/>
        </p:nvSpPr>
        <p:spPr bwMode="auto">
          <a:xfrm>
            <a:off x="323528" y="847310"/>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2" name="Rectangle 1"/>
          <p:cNvSpPr/>
          <p:nvPr/>
        </p:nvSpPr>
        <p:spPr>
          <a:xfrm>
            <a:off x="1403648" y="1351366"/>
            <a:ext cx="6606480" cy="480131"/>
          </a:xfrm>
          <a:prstGeom prst="rect">
            <a:avLst/>
          </a:prstGeom>
        </p:spPr>
        <p:txBody>
          <a:bodyPr wrap="square">
            <a:spAutoFit/>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Spray </a:t>
            </a:r>
            <a:r>
              <a:rPr lang="ro-RO" sz="2800" dirty="0" err="1">
                <a:solidFill>
                  <a:srgbClr val="000000"/>
                </a:solidFill>
                <a:latin typeface="Calibri Light" panose="020F0302020204030204" pitchFamily="34" charset="0"/>
                <a:ea typeface="+mj-ea"/>
                <a:cs typeface="+mj-cs"/>
              </a:rPr>
              <a:t>Pyrolysis</a:t>
            </a:r>
            <a:endParaRPr lang="ro-RO" sz="2800" dirty="0">
              <a:solidFill>
                <a:srgbClr val="000000"/>
              </a:solidFill>
              <a:latin typeface="Calibri Light" panose="020F0302020204030204" pitchFamily="34" charset="0"/>
              <a:ea typeface="+mj-ea"/>
              <a:cs typeface="+mj-cs"/>
            </a:endParaRPr>
          </a:p>
        </p:txBody>
      </p:sp>
      <p:sp>
        <p:nvSpPr>
          <p:cNvPr id="9" name="Rectangle 8"/>
          <p:cNvSpPr/>
          <p:nvPr/>
        </p:nvSpPr>
        <p:spPr>
          <a:xfrm>
            <a:off x="599012" y="1772711"/>
            <a:ext cx="8544988" cy="3046988"/>
          </a:xfrm>
          <a:prstGeom prst="rect">
            <a:avLst/>
          </a:prstGeom>
        </p:spPr>
        <p:txBody>
          <a:bodyPr wrap="square">
            <a:spAutoFit/>
          </a:bodyPr>
          <a:lstStyle/>
          <a:p>
            <a:pPr>
              <a:lnSpc>
                <a:spcPct val="150000"/>
              </a:lnSpc>
            </a:pPr>
            <a:r>
              <a:rPr lang="en-US" sz="1600" dirty="0"/>
              <a:t>Pyrolysis by spraying is a process of chemical modification of the surface of the textile material by thermal stimulation, in which the precursor solution of the desired compound is sprayed on the substrate. Applications of surface modification of textiles by spray pyrolysis include obtaining photocatalytic, antimicrobial and flame retardant effects.</a:t>
            </a:r>
            <a:endParaRPr lang="ro-RO" sz="1600" dirty="0" smtClean="0"/>
          </a:p>
          <a:p>
            <a:pPr>
              <a:lnSpc>
                <a:spcPct val="150000"/>
              </a:lnSpc>
            </a:pPr>
            <a:r>
              <a:rPr lang="en-US" sz="1600" dirty="0" smtClean="0"/>
              <a:t>The </a:t>
            </a:r>
            <a:r>
              <a:rPr lang="en-US" sz="1600" dirty="0"/>
              <a:t>atomization of the precursor solution takes place beforehand, with the formation of particles and thin films. Spraying is most often done using compressed air, ultrasound or an electric </a:t>
            </a:r>
            <a:r>
              <a:rPr lang="en-US" sz="1600" dirty="0" smtClean="0"/>
              <a:t>field</a:t>
            </a:r>
            <a:r>
              <a:rPr lang="ro-RO" sz="1600" dirty="0"/>
              <a:t> </a:t>
            </a:r>
            <a:r>
              <a:rPr lang="ro-RO" sz="1600" dirty="0" smtClean="0"/>
              <a:t>(</a:t>
            </a:r>
            <a:r>
              <a:rPr lang="ro-RO" sz="1600" dirty="0" err="1" smtClean="0"/>
              <a:t>Shahid</a:t>
            </a:r>
            <a:r>
              <a:rPr lang="ro-RO" sz="1600" dirty="0" smtClean="0"/>
              <a:t> </a:t>
            </a:r>
            <a:r>
              <a:rPr lang="ro-RO" sz="1600" dirty="0" err="1" smtClean="0"/>
              <a:t>and</a:t>
            </a:r>
            <a:r>
              <a:rPr lang="ro-RO" sz="1600" dirty="0" smtClean="0"/>
              <a:t> </a:t>
            </a:r>
            <a:r>
              <a:rPr lang="ro-RO" sz="1600" dirty="0" err="1" smtClean="0"/>
              <a:t>Adivarekar</a:t>
            </a:r>
            <a:r>
              <a:rPr lang="ro-RO" sz="1600" dirty="0" smtClean="0"/>
              <a:t>, </a:t>
            </a:r>
            <a:r>
              <a:rPr lang="ro-RO" sz="1600" smtClean="0"/>
              <a:t>2020). </a:t>
            </a:r>
            <a:endParaRPr lang="ro-RO" sz="1600" dirty="0"/>
          </a:p>
        </p:txBody>
      </p:sp>
    </p:spTree>
    <p:extLst>
      <p:ext uri="{BB962C8B-B14F-4D97-AF65-F5344CB8AC3E}">
        <p14:creationId xmlns:p14="http://schemas.microsoft.com/office/powerpoint/2010/main" val="458507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de-DE" smtClean="0"/>
              <a:t>Fashion DIET</a:t>
            </a:r>
            <a:endParaRPr lang="de-DE" altLang="de-DE"/>
          </a:p>
        </p:txBody>
      </p:sp>
      <p:sp>
        <p:nvSpPr>
          <p:cNvPr id="5" name="Slide Number Placeholder 4"/>
          <p:cNvSpPr>
            <a:spLocks noGrp="1"/>
          </p:cNvSpPr>
          <p:nvPr>
            <p:ph type="sldNum" sz="quarter" idx="12"/>
          </p:nvPr>
        </p:nvSpPr>
        <p:spPr/>
        <p:txBody>
          <a:bodyPr/>
          <a:lstStyle/>
          <a:p>
            <a:pPr>
              <a:defRPr/>
            </a:pPr>
            <a:fld id="{C9300409-F47D-43DC-8C90-6737AB9BEEED}" type="slidenum">
              <a:rPr lang="de-DE" altLang="de-DE" smtClean="0"/>
              <a:pPr>
                <a:defRPr/>
              </a:pPr>
              <a:t>27</a:t>
            </a:fld>
            <a:endParaRPr lang="de-DE" altLang="de-DE"/>
          </a:p>
        </p:txBody>
      </p:sp>
      <p:sp>
        <p:nvSpPr>
          <p:cNvPr id="7" name="Titel 1"/>
          <p:cNvSpPr txBox="1">
            <a:spLocks/>
          </p:cNvSpPr>
          <p:nvPr/>
        </p:nvSpPr>
        <p:spPr bwMode="auto">
          <a:xfrm>
            <a:off x="251520" y="428979"/>
            <a:ext cx="828092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New technologies for sustainable textile finishing </a:t>
            </a:r>
          </a:p>
          <a:p>
            <a:endParaRPr lang="ro-RO" altLang="de-DE" sz="2800" dirty="0"/>
          </a:p>
        </p:txBody>
      </p:sp>
      <p:sp>
        <p:nvSpPr>
          <p:cNvPr id="8" name="Rectangle 7"/>
          <p:cNvSpPr/>
          <p:nvPr/>
        </p:nvSpPr>
        <p:spPr>
          <a:xfrm>
            <a:off x="1268760" y="883837"/>
            <a:ext cx="6606480" cy="480131"/>
          </a:xfrm>
          <a:prstGeom prst="rect">
            <a:avLst/>
          </a:prstGeom>
        </p:spPr>
        <p:txBody>
          <a:bodyPr wrap="square">
            <a:spAutoFit/>
          </a:bodyPr>
          <a:lstStyle/>
          <a:p>
            <a:pPr algn="ctr" defTabSz="685800" eaLnBrk="1" hangingPunct="1">
              <a:lnSpc>
                <a:spcPct val="90000"/>
              </a:lnSpc>
            </a:pPr>
            <a:r>
              <a:rPr lang="ro-RO" sz="2800" dirty="0" smtClean="0">
                <a:solidFill>
                  <a:srgbClr val="000000"/>
                </a:solidFill>
                <a:latin typeface="Calibri Light" panose="020F0302020204030204" pitchFamily="34" charset="0"/>
                <a:ea typeface="+mj-ea"/>
                <a:cs typeface="+mj-cs"/>
              </a:rPr>
              <a:t>Spray </a:t>
            </a:r>
            <a:r>
              <a:rPr lang="ro-RO" sz="2800" dirty="0" err="1" smtClean="0">
                <a:solidFill>
                  <a:srgbClr val="000000"/>
                </a:solidFill>
                <a:latin typeface="Calibri Light" panose="020F0302020204030204" pitchFamily="34" charset="0"/>
                <a:ea typeface="+mj-ea"/>
                <a:cs typeface="+mj-cs"/>
              </a:rPr>
              <a:t>Pyrolysis</a:t>
            </a:r>
            <a:endParaRPr lang="ro-RO" sz="2800" dirty="0">
              <a:solidFill>
                <a:srgbClr val="000000"/>
              </a:solidFill>
              <a:latin typeface="Calibri Light" panose="020F0302020204030204" pitchFamily="34" charset="0"/>
              <a:ea typeface="+mj-ea"/>
              <a:cs typeface="+mj-cs"/>
            </a:endParaRPr>
          </a:p>
        </p:txBody>
      </p:sp>
      <p:pic>
        <p:nvPicPr>
          <p:cNvPr id="41" name="Picture 40"/>
          <p:cNvPicPr>
            <a:picLocks noChangeAspect="1"/>
          </p:cNvPicPr>
          <p:nvPr/>
        </p:nvPicPr>
        <p:blipFill>
          <a:blip r:embed="rId2"/>
          <a:stretch>
            <a:fillRect/>
          </a:stretch>
        </p:blipFill>
        <p:spPr>
          <a:xfrm>
            <a:off x="2553816" y="1363968"/>
            <a:ext cx="3676327" cy="3458843"/>
          </a:xfrm>
          <a:prstGeom prst="rect">
            <a:avLst/>
          </a:prstGeom>
        </p:spPr>
      </p:pic>
      <p:sp>
        <p:nvSpPr>
          <p:cNvPr id="42" name="Rectangle 41"/>
          <p:cNvSpPr/>
          <p:nvPr/>
        </p:nvSpPr>
        <p:spPr>
          <a:xfrm>
            <a:off x="6032500" y="2447058"/>
            <a:ext cx="2421881" cy="646331"/>
          </a:xfrm>
          <a:prstGeom prst="rect">
            <a:avLst/>
          </a:prstGeom>
        </p:spPr>
        <p:txBody>
          <a:bodyPr wrap="none">
            <a:spAutoFit/>
          </a:bodyPr>
          <a:lstStyle/>
          <a:p>
            <a:r>
              <a:rPr lang="en-US" dirty="0"/>
              <a:t>Stages of </a:t>
            </a:r>
            <a:r>
              <a:rPr lang="en-US" dirty="0" smtClean="0"/>
              <a:t>spray</a:t>
            </a:r>
            <a:endParaRPr lang="ro-RO" dirty="0" smtClean="0"/>
          </a:p>
          <a:p>
            <a:r>
              <a:rPr lang="en-US" dirty="0" smtClean="0"/>
              <a:t>pyrolysis </a:t>
            </a:r>
            <a:r>
              <a:rPr lang="en-US" dirty="0"/>
              <a:t>technique</a:t>
            </a:r>
          </a:p>
        </p:txBody>
      </p:sp>
      <p:sp>
        <p:nvSpPr>
          <p:cNvPr id="75"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618069" y="3037772"/>
            <a:ext cx="23728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a:t>Moholkar</a:t>
            </a:r>
            <a:r>
              <a:rPr lang="ro-RO" altLang="de-DE" sz="1000" dirty="0"/>
              <a:t>, </a:t>
            </a:r>
            <a:r>
              <a:rPr lang="ro-RO" altLang="de-DE" sz="1000" dirty="0" smtClean="0"/>
              <a:t>2011</a:t>
            </a:r>
            <a:endParaRPr lang="de-DE" altLang="de-DE" sz="1000" dirty="0"/>
          </a:p>
        </p:txBody>
      </p:sp>
    </p:spTree>
    <p:extLst>
      <p:ext uri="{BB962C8B-B14F-4D97-AF65-F5344CB8AC3E}">
        <p14:creationId xmlns:p14="http://schemas.microsoft.com/office/powerpoint/2010/main" val="179988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28</a:t>
            </a:fld>
            <a:endParaRPr lang="de-DE" altLang="de-DE"/>
          </a:p>
        </p:txBody>
      </p:sp>
      <p:sp>
        <p:nvSpPr>
          <p:cNvPr id="6" name="Titel 1"/>
          <p:cNvSpPr txBox="1">
            <a:spLocks/>
          </p:cNvSpPr>
          <p:nvPr/>
        </p:nvSpPr>
        <p:spPr bwMode="auto">
          <a:xfrm>
            <a:off x="628650" y="627534"/>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stStyle>
          <a:p>
            <a:r>
              <a:rPr lang="ro-RO" altLang="de-DE" dirty="0" err="1" smtClean="0"/>
              <a:t>Conclusions</a:t>
            </a:r>
            <a:endParaRPr lang="en-US" altLang="de-DE" dirty="0"/>
          </a:p>
        </p:txBody>
      </p:sp>
      <p:sp>
        <p:nvSpPr>
          <p:cNvPr id="7" name="TextBox 6"/>
          <p:cNvSpPr txBox="1"/>
          <p:nvPr/>
        </p:nvSpPr>
        <p:spPr>
          <a:xfrm>
            <a:off x="431540" y="1369577"/>
            <a:ext cx="8280920" cy="304698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textile industry is one of the major polluters, which is why approaches </a:t>
            </a:r>
            <a:r>
              <a:rPr lang="en-US" sz="1600" dirty="0" smtClean="0"/>
              <a:t>to </a:t>
            </a:r>
            <a:r>
              <a:rPr lang="en-US" sz="1600" dirty="0"/>
              <a:t>introduce processing with environmental protection are increasingly in demand. </a:t>
            </a:r>
            <a:r>
              <a:rPr lang="en-US" sz="1600" dirty="0" smtClean="0"/>
              <a:t>Greater than before </a:t>
            </a:r>
            <a:r>
              <a:rPr lang="en-US" sz="1600" dirty="0"/>
              <a:t>consumer awareness of reducing environmental pollution leads textile manufacturers to eliminate or at least reduce toxicity during the production and life cycle of textiles</a:t>
            </a:r>
            <a:r>
              <a:rPr lang="en-US" sz="1600" dirty="0" smtClean="0"/>
              <a:t>.</a:t>
            </a:r>
            <a:r>
              <a:rPr lang="ro-RO" sz="1600" dirty="0" smtClean="0"/>
              <a:t> </a:t>
            </a:r>
          </a:p>
          <a:p>
            <a:pPr marL="285750" indent="-285750" algn="just">
              <a:buFont typeface="Arial" panose="020B0604020202020204" pitchFamily="34" charset="0"/>
              <a:buChar char="•"/>
            </a:pPr>
            <a:r>
              <a:rPr lang="en-US" sz="1600" dirty="0" smtClean="0"/>
              <a:t>Modern </a:t>
            </a:r>
            <a:r>
              <a:rPr lang="en-US" sz="1600" dirty="0"/>
              <a:t>textile finishing aims to use sophisticated processes that are more environmentally friendly. Nanotechnology has revolutionized the textile industry in recent decades as it offers a new way to give new properties to textile surfaces without affecting other properties. </a:t>
            </a:r>
            <a:endParaRPr lang="ro-RO" sz="1600" dirty="0" smtClean="0"/>
          </a:p>
          <a:p>
            <a:pPr marL="285750" indent="-285750" algn="just">
              <a:buFont typeface="Arial" panose="020B0604020202020204" pitchFamily="34" charset="0"/>
              <a:buChar char="•"/>
            </a:pPr>
            <a:r>
              <a:rPr lang="en-US" sz="1600" dirty="0" smtClean="0"/>
              <a:t>Although </a:t>
            </a:r>
            <a:r>
              <a:rPr lang="en-US" sz="1600" dirty="0"/>
              <a:t>the use of nanotechnology is generally regarded as environmentally friendly, future research should aim to study in detail the environmental aspects of the use of nanoparticles.</a:t>
            </a:r>
          </a:p>
        </p:txBody>
      </p:sp>
    </p:spTree>
    <p:extLst>
      <p:ext uri="{BB962C8B-B14F-4D97-AF65-F5344CB8AC3E}">
        <p14:creationId xmlns:p14="http://schemas.microsoft.com/office/powerpoint/2010/main" val="4204812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29</a:t>
            </a:fld>
            <a:endParaRPr lang="de-DE" altLang="de-DE"/>
          </a:p>
        </p:txBody>
      </p:sp>
      <p:sp>
        <p:nvSpPr>
          <p:cNvPr id="3" name="Rectangle 2"/>
          <p:cNvSpPr/>
          <p:nvPr/>
        </p:nvSpPr>
        <p:spPr>
          <a:xfrm>
            <a:off x="539552" y="1419622"/>
            <a:ext cx="8424936" cy="3539430"/>
          </a:xfrm>
          <a:prstGeom prst="rect">
            <a:avLst/>
          </a:prstGeom>
        </p:spPr>
        <p:txBody>
          <a:bodyPr wrap="square">
            <a:spAutoFit/>
          </a:bodyPr>
          <a:lstStyle/>
          <a:p>
            <a:pPr marL="285750" indent="-285750">
              <a:buFont typeface="Arial" panose="020B0604020202020204" pitchFamily="34" charset="0"/>
              <a:buChar char="•"/>
            </a:pPr>
            <a:r>
              <a:rPr lang="en-US" sz="1400" dirty="0">
                <a:latin typeface="+mn-lt"/>
              </a:rPr>
              <a:t>World Commission on Environment and </a:t>
            </a:r>
            <a:r>
              <a:rPr lang="en-US" sz="1400" dirty="0" smtClean="0">
                <a:latin typeface="+mn-lt"/>
              </a:rPr>
              <a:t>Development</a:t>
            </a:r>
            <a:r>
              <a:rPr lang="ro-RO" sz="1400" dirty="0" smtClean="0">
                <a:latin typeface="+mn-lt"/>
              </a:rPr>
              <a:t>.</a:t>
            </a:r>
            <a:r>
              <a:rPr lang="en-US" sz="1400" dirty="0" smtClean="0">
                <a:latin typeface="+mn-lt"/>
              </a:rPr>
              <a:t> </a:t>
            </a:r>
            <a:r>
              <a:rPr lang="en-US" sz="1400" dirty="0">
                <a:latin typeface="+mn-lt"/>
              </a:rPr>
              <a:t>(</a:t>
            </a:r>
            <a:r>
              <a:rPr lang="en-US" sz="1400" dirty="0" smtClean="0">
                <a:latin typeface="+mn-lt"/>
              </a:rPr>
              <a:t>19</a:t>
            </a:r>
            <a:r>
              <a:rPr lang="ro-RO" sz="1400" dirty="0" smtClean="0">
                <a:latin typeface="+mn-lt"/>
              </a:rPr>
              <a:t>87</a:t>
            </a:r>
            <a:r>
              <a:rPr lang="en-US" sz="1400" dirty="0" smtClean="0">
                <a:latin typeface="+mn-lt"/>
              </a:rPr>
              <a:t>)</a:t>
            </a:r>
            <a:r>
              <a:rPr lang="ro-RO" sz="1400" dirty="0" smtClean="0">
                <a:latin typeface="+mn-lt"/>
              </a:rPr>
              <a:t>. </a:t>
            </a:r>
            <a:r>
              <a:rPr lang="en-US" sz="1400" i="1" dirty="0">
                <a:latin typeface="+mn-lt"/>
              </a:rPr>
              <a:t>Our common future</a:t>
            </a:r>
            <a:r>
              <a:rPr lang="en-US" sz="1400" dirty="0" smtClean="0">
                <a:latin typeface="+mn-lt"/>
              </a:rPr>
              <a:t>.</a:t>
            </a:r>
            <a:r>
              <a:rPr lang="en-US" sz="1400" dirty="0">
                <a:latin typeface="+mn-lt"/>
              </a:rPr>
              <a:t> Oxford University </a:t>
            </a:r>
            <a:r>
              <a:rPr lang="en-US" sz="1400" dirty="0" smtClean="0">
                <a:latin typeface="+mn-lt"/>
              </a:rPr>
              <a:t>Pres</a:t>
            </a:r>
            <a:r>
              <a:rPr lang="ro-RO" sz="1400" dirty="0" smtClean="0">
                <a:latin typeface="+mn-lt"/>
              </a:rPr>
              <a:t>s</a:t>
            </a:r>
            <a:r>
              <a:rPr lang="en-US" sz="1400" dirty="0" smtClean="0">
                <a:latin typeface="+mn-lt"/>
              </a:rPr>
              <a:t>.</a:t>
            </a:r>
            <a:endParaRPr lang="ro-RO" sz="1400" dirty="0" smtClean="0">
              <a:latin typeface="+mn-lt"/>
            </a:endParaRPr>
          </a:p>
          <a:p>
            <a:pPr marL="285750" indent="-285750">
              <a:buFont typeface="Arial" panose="020B0604020202020204" pitchFamily="34" charset="0"/>
              <a:buChar char="•"/>
            </a:pPr>
            <a:r>
              <a:rPr lang="en-US" sz="1400" dirty="0">
                <a:latin typeface="+mn-lt"/>
              </a:rPr>
              <a:t> </a:t>
            </a:r>
            <a:r>
              <a:rPr lang="it-IT" sz="1400" dirty="0" smtClean="0">
                <a:latin typeface="+mn-lt"/>
              </a:rPr>
              <a:t>Alongi</a:t>
            </a:r>
            <a:r>
              <a:rPr lang="ro-RO" sz="1400" dirty="0" smtClean="0">
                <a:latin typeface="+mn-lt"/>
              </a:rPr>
              <a:t>, J.</a:t>
            </a:r>
            <a:r>
              <a:rPr lang="it-IT" sz="1400" dirty="0" smtClean="0">
                <a:latin typeface="+mn-lt"/>
              </a:rPr>
              <a:t>, Tata</a:t>
            </a:r>
            <a:r>
              <a:rPr lang="ro-RO" sz="1400" dirty="0" smtClean="0">
                <a:latin typeface="+mn-lt"/>
              </a:rPr>
              <a:t>, J.,</a:t>
            </a:r>
            <a:r>
              <a:rPr lang="it-IT" sz="1400" dirty="0" smtClean="0">
                <a:latin typeface="+mn-lt"/>
              </a:rPr>
              <a:t> Carosio</a:t>
            </a:r>
            <a:r>
              <a:rPr lang="ro-RO" sz="1400" dirty="0" smtClean="0">
                <a:latin typeface="+mn-lt"/>
              </a:rPr>
              <a:t>, F., </a:t>
            </a:r>
            <a:r>
              <a:rPr lang="it-IT" sz="1400" dirty="0" smtClean="0">
                <a:latin typeface="+mn-lt"/>
              </a:rPr>
              <a:t>Rosace</a:t>
            </a:r>
            <a:r>
              <a:rPr lang="ro-RO" sz="1400" dirty="0" smtClean="0">
                <a:latin typeface="+mn-lt"/>
              </a:rPr>
              <a:t>, G., </a:t>
            </a:r>
            <a:r>
              <a:rPr lang="it-IT" sz="1400" dirty="0" smtClean="0">
                <a:latin typeface="+mn-lt"/>
              </a:rPr>
              <a:t>Frache</a:t>
            </a:r>
            <a:r>
              <a:rPr lang="ro-RO" sz="1400" dirty="0" smtClean="0">
                <a:latin typeface="+mn-lt"/>
              </a:rPr>
              <a:t>, A. </a:t>
            </a:r>
            <a:r>
              <a:rPr lang="it-IT" sz="1400" dirty="0" smtClean="0">
                <a:latin typeface="+mn-lt"/>
              </a:rPr>
              <a:t>and Camino</a:t>
            </a:r>
            <a:r>
              <a:rPr lang="ro-RO" sz="1400" dirty="0" smtClean="0">
                <a:latin typeface="+mn-lt"/>
              </a:rPr>
              <a:t>, G. (2015) </a:t>
            </a:r>
            <a:r>
              <a:rPr lang="en-US" sz="1400" dirty="0">
                <a:latin typeface="+mn-lt"/>
              </a:rPr>
              <a:t>A Comparative Analysis of Nanoparticle Adsorption </a:t>
            </a:r>
            <a:r>
              <a:rPr lang="en-US" sz="1400" dirty="0" smtClean="0">
                <a:latin typeface="+mn-lt"/>
              </a:rPr>
              <a:t>as</a:t>
            </a:r>
            <a:r>
              <a:rPr lang="ro-RO" sz="1400" dirty="0" smtClean="0">
                <a:latin typeface="+mn-lt"/>
              </a:rPr>
              <a:t> </a:t>
            </a:r>
            <a:r>
              <a:rPr lang="en-US" sz="1400" dirty="0" smtClean="0">
                <a:latin typeface="+mn-lt"/>
              </a:rPr>
              <a:t>Fire-Protection </a:t>
            </a:r>
            <a:r>
              <a:rPr lang="en-US" sz="1400" dirty="0">
                <a:latin typeface="+mn-lt"/>
              </a:rPr>
              <a:t>Approach for </a:t>
            </a:r>
            <a:r>
              <a:rPr lang="en-US" sz="1400" dirty="0" smtClean="0">
                <a:latin typeface="+mn-lt"/>
              </a:rPr>
              <a:t>Fabrics</a:t>
            </a:r>
            <a:r>
              <a:rPr lang="ro-RO" sz="1400" dirty="0" smtClean="0">
                <a:latin typeface="+mn-lt"/>
              </a:rPr>
              <a:t>. </a:t>
            </a:r>
            <a:r>
              <a:rPr lang="fr-FR" sz="1400" i="1" dirty="0" err="1" smtClean="0">
                <a:latin typeface="+mn-lt"/>
              </a:rPr>
              <a:t>Polymers</a:t>
            </a:r>
            <a:r>
              <a:rPr lang="ro-RO" sz="1400" dirty="0" smtClean="0">
                <a:latin typeface="+mn-lt"/>
              </a:rPr>
              <a:t>,</a:t>
            </a:r>
            <a:r>
              <a:rPr lang="fr-FR" sz="1400" dirty="0" smtClean="0">
                <a:latin typeface="+mn-lt"/>
              </a:rPr>
              <a:t> 7</a:t>
            </a:r>
            <a:r>
              <a:rPr lang="fr-FR" sz="1400" dirty="0">
                <a:latin typeface="+mn-lt"/>
              </a:rPr>
              <a:t>, </a:t>
            </a:r>
            <a:r>
              <a:rPr lang="fr-FR" sz="1400" dirty="0" smtClean="0">
                <a:latin typeface="+mn-lt"/>
              </a:rPr>
              <a:t>47-68</a:t>
            </a:r>
            <a:r>
              <a:rPr lang="ro-RO" sz="1400" dirty="0" smtClean="0">
                <a:latin typeface="+mn-lt"/>
              </a:rPr>
              <a:t>. </a:t>
            </a:r>
            <a:r>
              <a:rPr lang="ro-RO" sz="1400" dirty="0">
                <a:latin typeface="+mn-lt"/>
                <a:hlinkClick r:id="rId3"/>
              </a:rPr>
              <a:t>https://</a:t>
            </a:r>
            <a:r>
              <a:rPr lang="fr-FR" sz="1400" dirty="0" smtClean="0">
                <a:latin typeface="+mn-lt"/>
                <a:hlinkClick r:id="rId3"/>
              </a:rPr>
              <a:t>doi:10.3390/polym7010047</a:t>
            </a:r>
            <a:endParaRPr lang="ro-RO" sz="1400" dirty="0" smtClean="0">
              <a:latin typeface="+mn-lt"/>
            </a:endParaRPr>
          </a:p>
          <a:p>
            <a:pPr marL="285750" indent="-285750">
              <a:buFont typeface="Arial" panose="020B0604020202020204" pitchFamily="34" charset="0"/>
              <a:buChar char="•"/>
            </a:pPr>
            <a:r>
              <a:rPr lang="ro-RO" sz="1400" dirty="0" smtClean="0">
                <a:latin typeface="+mn-lt"/>
              </a:rPr>
              <a:t>Blackburn, R</a:t>
            </a:r>
            <a:r>
              <a:rPr lang="ro-RO" sz="1400" dirty="0">
                <a:latin typeface="+mn-lt"/>
              </a:rPr>
              <a:t>. S. (2009) </a:t>
            </a:r>
            <a:r>
              <a:rPr lang="ro-RO" sz="1400" i="1" dirty="0" err="1">
                <a:latin typeface="+mn-lt"/>
              </a:rPr>
              <a:t>Sustainable</a:t>
            </a:r>
            <a:r>
              <a:rPr lang="ro-RO" sz="1400" i="1" dirty="0">
                <a:latin typeface="+mn-lt"/>
              </a:rPr>
              <a:t> </a:t>
            </a:r>
            <a:r>
              <a:rPr lang="ro-RO" sz="1400" i="1" dirty="0" err="1" smtClean="0">
                <a:latin typeface="+mn-lt"/>
              </a:rPr>
              <a:t>textiles</a:t>
            </a:r>
            <a:r>
              <a:rPr lang="ro-RO" sz="1400" i="1" dirty="0" smtClean="0">
                <a:latin typeface="+mn-lt"/>
              </a:rPr>
              <a:t> - Life </a:t>
            </a:r>
            <a:r>
              <a:rPr lang="ro-RO" sz="1400" i="1" dirty="0" err="1">
                <a:latin typeface="+mn-lt"/>
              </a:rPr>
              <a:t>cycle</a:t>
            </a:r>
            <a:r>
              <a:rPr lang="ro-RO" sz="1400" i="1" dirty="0">
                <a:latin typeface="+mn-lt"/>
              </a:rPr>
              <a:t> </a:t>
            </a:r>
            <a:r>
              <a:rPr lang="ro-RO" sz="1400" i="1" dirty="0" err="1" smtClean="0">
                <a:latin typeface="+mn-lt"/>
              </a:rPr>
              <a:t>and</a:t>
            </a:r>
            <a:r>
              <a:rPr lang="ro-RO" sz="1400" i="1" dirty="0" smtClean="0">
                <a:latin typeface="+mn-lt"/>
              </a:rPr>
              <a:t> </a:t>
            </a:r>
            <a:r>
              <a:rPr lang="ro-RO" sz="1400" i="1" dirty="0" err="1" smtClean="0">
                <a:latin typeface="+mn-lt"/>
              </a:rPr>
              <a:t>environmental</a:t>
            </a:r>
            <a:r>
              <a:rPr lang="ro-RO" sz="1400" i="1" dirty="0" smtClean="0">
                <a:latin typeface="+mn-lt"/>
              </a:rPr>
              <a:t> impact</a:t>
            </a:r>
            <a:r>
              <a:rPr lang="ro-RO" sz="1400" dirty="0" smtClean="0">
                <a:latin typeface="+mn-lt"/>
              </a:rPr>
              <a:t>. </a:t>
            </a:r>
            <a:r>
              <a:rPr lang="en-US" sz="1400" dirty="0" err="1">
                <a:latin typeface="+mn-lt"/>
              </a:rPr>
              <a:t>Woodhead</a:t>
            </a:r>
            <a:r>
              <a:rPr lang="en-US" sz="1400" dirty="0">
                <a:latin typeface="+mn-lt"/>
              </a:rPr>
              <a:t> Publishing Limited and CRC Press </a:t>
            </a:r>
            <a:r>
              <a:rPr lang="en-US" sz="1400" dirty="0" smtClean="0">
                <a:latin typeface="+mn-lt"/>
              </a:rPr>
              <a:t>LLC</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Chandra</a:t>
            </a:r>
            <a:r>
              <a:rPr lang="ro-RO" sz="1400" dirty="0" smtClean="0">
                <a:latin typeface="+mn-lt"/>
              </a:rPr>
              <a:t>, U. </a:t>
            </a:r>
            <a:r>
              <a:rPr lang="ro-RO" sz="1400" dirty="0">
                <a:latin typeface="+mn-lt"/>
              </a:rPr>
              <a:t>(2017) </a:t>
            </a:r>
            <a:r>
              <a:rPr lang="ro-RO" sz="1400" i="1" dirty="0">
                <a:latin typeface="+mn-lt"/>
              </a:rPr>
              <a:t>Recent </a:t>
            </a:r>
            <a:r>
              <a:rPr lang="ro-RO" sz="1400" i="1" dirty="0" err="1">
                <a:latin typeface="+mn-lt"/>
              </a:rPr>
              <a:t>Applications</a:t>
            </a:r>
            <a:r>
              <a:rPr lang="ro-RO" sz="1400" i="1" dirty="0">
                <a:latin typeface="+mn-lt"/>
              </a:rPr>
              <a:t> in Sol-Gel </a:t>
            </a:r>
            <a:r>
              <a:rPr lang="ro-RO" sz="1400" i="1" dirty="0" err="1" smtClean="0">
                <a:latin typeface="+mn-lt"/>
              </a:rPr>
              <a:t>Synthesis</a:t>
            </a:r>
            <a:r>
              <a:rPr lang="ro-RO" sz="1400" dirty="0" smtClean="0">
                <a:latin typeface="+mn-lt"/>
              </a:rPr>
              <a:t>. </a:t>
            </a:r>
            <a:r>
              <a:rPr lang="ro-RO" sz="1400" dirty="0" err="1" smtClean="0">
                <a:latin typeface="+mn-lt"/>
              </a:rPr>
              <a:t>Intech</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Chu</a:t>
            </a:r>
            <a:r>
              <a:rPr lang="ro-RO" sz="1400" dirty="0" smtClean="0">
                <a:latin typeface="+mn-lt"/>
              </a:rPr>
              <a:t>, P. </a:t>
            </a:r>
            <a:r>
              <a:rPr lang="ro-RO" sz="1400" dirty="0" err="1" smtClean="0">
                <a:latin typeface="+mn-lt"/>
              </a:rPr>
              <a:t>and</a:t>
            </a:r>
            <a:r>
              <a:rPr lang="ro-RO" sz="1400" dirty="0" smtClean="0">
                <a:latin typeface="+mn-lt"/>
              </a:rPr>
              <a:t> Lu, X. (2014) </a:t>
            </a:r>
            <a:r>
              <a:rPr lang="en-US" sz="1400" i="1" dirty="0">
                <a:latin typeface="+mn-lt"/>
              </a:rPr>
              <a:t>Low </a:t>
            </a:r>
            <a:r>
              <a:rPr lang="en-US" sz="1400" i="1" dirty="0" smtClean="0">
                <a:latin typeface="+mn-lt"/>
              </a:rPr>
              <a:t>Temperature</a:t>
            </a:r>
            <a:r>
              <a:rPr lang="ro-RO" sz="1400" i="1" dirty="0" smtClean="0">
                <a:latin typeface="+mn-lt"/>
              </a:rPr>
              <a:t> </a:t>
            </a:r>
            <a:r>
              <a:rPr lang="en-US" sz="1400" i="1" dirty="0" smtClean="0">
                <a:latin typeface="+mn-lt"/>
              </a:rPr>
              <a:t>Plasma</a:t>
            </a:r>
            <a:r>
              <a:rPr lang="ro-RO" sz="1400" i="1" dirty="0" smtClean="0">
                <a:latin typeface="+mn-lt"/>
              </a:rPr>
              <a:t>. </a:t>
            </a:r>
            <a:r>
              <a:rPr lang="en-US" sz="1400" i="1" dirty="0" smtClean="0">
                <a:latin typeface="+mn-lt"/>
              </a:rPr>
              <a:t>Technology</a:t>
            </a:r>
            <a:r>
              <a:rPr lang="ro-RO" sz="1400" i="1" dirty="0" smtClean="0">
                <a:latin typeface="+mn-lt"/>
              </a:rPr>
              <a:t>, </a:t>
            </a:r>
            <a:r>
              <a:rPr lang="en-US" sz="1400" i="1" dirty="0" smtClean="0">
                <a:latin typeface="+mn-lt"/>
              </a:rPr>
              <a:t>Methods </a:t>
            </a:r>
            <a:r>
              <a:rPr lang="en-US" sz="1400" i="1" dirty="0">
                <a:latin typeface="+mn-lt"/>
              </a:rPr>
              <a:t>and </a:t>
            </a:r>
            <a:r>
              <a:rPr lang="en-US" sz="1400" i="1" dirty="0" smtClean="0">
                <a:latin typeface="+mn-lt"/>
              </a:rPr>
              <a:t>Applications</a:t>
            </a:r>
            <a:r>
              <a:rPr lang="ro-RO" sz="1400" dirty="0" smtClean="0">
                <a:latin typeface="+mn-lt"/>
              </a:rPr>
              <a:t>. </a:t>
            </a:r>
            <a:r>
              <a:rPr lang="en-US" sz="1400" dirty="0">
                <a:latin typeface="+mn-lt"/>
              </a:rPr>
              <a:t>CRC </a:t>
            </a:r>
            <a:r>
              <a:rPr lang="en-US" sz="1400" dirty="0" smtClean="0">
                <a:latin typeface="+mn-lt"/>
              </a:rPr>
              <a:t>Press</a:t>
            </a:r>
            <a:r>
              <a:rPr lang="ro-RO" sz="1400" dirty="0" smtClean="0">
                <a:latin typeface="+mn-lt"/>
              </a:rPr>
              <a:t>, </a:t>
            </a:r>
            <a:r>
              <a:rPr lang="en-US" sz="1400" dirty="0" smtClean="0">
                <a:latin typeface="+mn-lt"/>
              </a:rPr>
              <a:t>Taylor </a:t>
            </a:r>
            <a:r>
              <a:rPr lang="en-US" sz="1400" dirty="0">
                <a:latin typeface="+mn-lt"/>
              </a:rPr>
              <a:t>&amp; Francis </a:t>
            </a:r>
            <a:r>
              <a:rPr lang="en-US" sz="1400" dirty="0" smtClean="0">
                <a:latin typeface="+mn-lt"/>
              </a:rPr>
              <a:t>Group</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Malucelli</a:t>
            </a:r>
            <a:r>
              <a:rPr lang="ro-RO" sz="1400" dirty="0" smtClean="0">
                <a:latin typeface="+mn-lt"/>
              </a:rPr>
              <a:t>, G. (2020) </a:t>
            </a:r>
            <a:r>
              <a:rPr lang="en-US" sz="1400" dirty="0">
                <a:latin typeface="+mn-lt"/>
              </a:rPr>
              <a:t>Sol-Gel and Layer-by-Layer Coatings </a:t>
            </a:r>
            <a:r>
              <a:rPr lang="en-US" sz="1400" dirty="0" smtClean="0">
                <a:latin typeface="+mn-lt"/>
              </a:rPr>
              <a:t>for</a:t>
            </a:r>
            <a:r>
              <a:rPr lang="ro-RO" sz="1400" dirty="0" smtClean="0">
                <a:latin typeface="+mn-lt"/>
              </a:rPr>
              <a:t> </a:t>
            </a:r>
            <a:r>
              <a:rPr lang="en-US" sz="1400" dirty="0" smtClean="0">
                <a:latin typeface="+mn-lt"/>
              </a:rPr>
              <a:t>Flame-Retardant </a:t>
            </a:r>
            <a:r>
              <a:rPr lang="en-US" sz="1400" dirty="0">
                <a:latin typeface="+mn-lt"/>
              </a:rPr>
              <a:t>Cotton Fabrics: Recent </a:t>
            </a:r>
            <a:r>
              <a:rPr lang="en-US" sz="1400" dirty="0" smtClean="0">
                <a:latin typeface="+mn-lt"/>
              </a:rPr>
              <a:t>Advances</a:t>
            </a:r>
            <a:r>
              <a:rPr lang="ro-RO" sz="1400" i="1" dirty="0" smtClean="0">
                <a:latin typeface="+mn-lt"/>
              </a:rPr>
              <a:t>. </a:t>
            </a:r>
            <a:r>
              <a:rPr lang="en-US" sz="1400" i="1" dirty="0" smtClean="0">
                <a:latin typeface="+mn-lt"/>
              </a:rPr>
              <a:t>Coatings</a:t>
            </a:r>
            <a:r>
              <a:rPr lang="ro-RO" sz="1400" dirty="0" smtClean="0">
                <a:latin typeface="+mn-lt"/>
              </a:rPr>
              <a:t>.</a:t>
            </a:r>
            <a:r>
              <a:rPr lang="en-US" sz="1400" dirty="0" smtClean="0">
                <a:latin typeface="+mn-lt"/>
              </a:rPr>
              <a:t> </a:t>
            </a:r>
            <a:r>
              <a:rPr lang="en-US" sz="1400" dirty="0">
                <a:latin typeface="+mn-lt"/>
              </a:rPr>
              <a:t>10, </a:t>
            </a:r>
            <a:r>
              <a:rPr lang="en-US" sz="1400" dirty="0" smtClean="0">
                <a:latin typeface="+mn-lt"/>
              </a:rPr>
              <a:t>333</a:t>
            </a:r>
            <a:r>
              <a:rPr lang="ro-RO" sz="1400" dirty="0" smtClean="0">
                <a:latin typeface="+mn-lt"/>
              </a:rPr>
              <a:t>-351.</a:t>
            </a:r>
            <a:r>
              <a:rPr lang="en-US" sz="1400" dirty="0" smtClean="0">
                <a:latin typeface="+mn-lt"/>
              </a:rPr>
              <a:t> </a:t>
            </a:r>
            <a:r>
              <a:rPr lang="en-US" sz="1400" dirty="0">
                <a:latin typeface="+mn-lt"/>
                <a:hlinkClick r:id="rId4"/>
              </a:rPr>
              <a:t>https://</a:t>
            </a:r>
            <a:r>
              <a:rPr lang="en-US" sz="1400" dirty="0" smtClean="0">
                <a:latin typeface="+mn-lt"/>
                <a:hlinkClick r:id="rId4"/>
              </a:rPr>
              <a:t>doi:10.3390/coatings10040333</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Iheaturu</a:t>
            </a:r>
            <a:r>
              <a:rPr lang="ro-RO" sz="1400" dirty="0" smtClean="0">
                <a:latin typeface="+mn-lt"/>
              </a:rPr>
              <a:t>, N., </a:t>
            </a:r>
            <a:r>
              <a:rPr lang="ro-RO" sz="1400" dirty="0" err="1" smtClean="0">
                <a:latin typeface="+mn-lt"/>
              </a:rPr>
              <a:t>Aharanwa</a:t>
            </a:r>
            <a:r>
              <a:rPr lang="ro-RO" sz="1400" dirty="0">
                <a:latin typeface="+mn-lt"/>
              </a:rPr>
              <a:t>, </a:t>
            </a:r>
            <a:r>
              <a:rPr lang="ro-RO" sz="1400" dirty="0" smtClean="0">
                <a:latin typeface="+mn-lt"/>
              </a:rPr>
              <a:t>B., </a:t>
            </a:r>
            <a:r>
              <a:rPr lang="ro-RO" sz="1400" dirty="0" err="1">
                <a:latin typeface="+mn-lt"/>
              </a:rPr>
              <a:t>Chike</a:t>
            </a:r>
            <a:r>
              <a:rPr lang="ro-RO" sz="1400" dirty="0">
                <a:latin typeface="+mn-lt"/>
              </a:rPr>
              <a:t>, </a:t>
            </a:r>
            <a:r>
              <a:rPr lang="ro-RO" sz="1400" dirty="0" smtClean="0">
                <a:latin typeface="+mn-lt"/>
              </a:rPr>
              <a:t>K., </a:t>
            </a:r>
            <a:r>
              <a:rPr lang="ro-RO" sz="1400" dirty="0" err="1">
                <a:latin typeface="+mn-lt"/>
              </a:rPr>
              <a:t>Ezeamaku</a:t>
            </a:r>
            <a:r>
              <a:rPr lang="ro-RO" sz="1400" dirty="0">
                <a:latin typeface="+mn-lt"/>
              </a:rPr>
              <a:t>, </a:t>
            </a:r>
            <a:r>
              <a:rPr lang="ro-RO" sz="1400" dirty="0" smtClean="0">
                <a:latin typeface="+mn-lt"/>
              </a:rPr>
              <a:t>U., </a:t>
            </a:r>
            <a:r>
              <a:rPr lang="ro-RO" sz="1400" dirty="0" err="1">
                <a:latin typeface="+mn-lt"/>
              </a:rPr>
              <a:t>Nnorom</a:t>
            </a:r>
            <a:r>
              <a:rPr lang="ro-RO" sz="1400" dirty="0">
                <a:latin typeface="+mn-lt"/>
              </a:rPr>
              <a:t>, </a:t>
            </a:r>
            <a:r>
              <a:rPr lang="ro-RO" sz="1400" dirty="0" smtClean="0">
                <a:latin typeface="+mn-lt"/>
              </a:rPr>
              <a:t>O. </a:t>
            </a:r>
            <a:r>
              <a:rPr lang="ro-RO" sz="1400" dirty="0" err="1" smtClean="0">
                <a:latin typeface="+mn-lt"/>
              </a:rPr>
              <a:t>and</a:t>
            </a:r>
            <a:r>
              <a:rPr lang="ro-RO" sz="1400" dirty="0" smtClean="0">
                <a:latin typeface="+mn-lt"/>
              </a:rPr>
              <a:t> </a:t>
            </a:r>
            <a:r>
              <a:rPr lang="ro-RO" sz="1400" dirty="0" err="1" smtClean="0">
                <a:latin typeface="+mn-lt"/>
              </a:rPr>
              <a:t>Chima</a:t>
            </a:r>
            <a:r>
              <a:rPr lang="ro-RO" sz="1400" dirty="0" smtClean="0">
                <a:latin typeface="+mn-lt"/>
              </a:rPr>
              <a:t>, C. </a:t>
            </a:r>
            <a:r>
              <a:rPr lang="ro-RO" sz="1400" dirty="0">
                <a:latin typeface="+mn-lt"/>
              </a:rPr>
              <a:t>(2019) </a:t>
            </a:r>
            <a:r>
              <a:rPr lang="ro-RO" sz="1400" dirty="0" err="1">
                <a:latin typeface="+mn-lt"/>
              </a:rPr>
              <a:t>Advancements</a:t>
            </a:r>
            <a:r>
              <a:rPr lang="ro-RO" sz="1400" dirty="0">
                <a:latin typeface="+mn-lt"/>
              </a:rPr>
              <a:t> in Textile </a:t>
            </a:r>
            <a:r>
              <a:rPr lang="ro-RO" sz="1400" dirty="0" err="1" smtClean="0">
                <a:latin typeface="+mn-lt"/>
              </a:rPr>
              <a:t>Finishing</a:t>
            </a:r>
            <a:r>
              <a:rPr lang="ro-RO" sz="1400" dirty="0" smtClean="0">
                <a:latin typeface="+mn-lt"/>
              </a:rPr>
              <a:t>. </a:t>
            </a:r>
            <a:r>
              <a:rPr lang="en-US" sz="1400" i="1" dirty="0">
                <a:latin typeface="+mn-lt"/>
              </a:rPr>
              <a:t>IOSR Journal of Polymer and Textile </a:t>
            </a:r>
            <a:r>
              <a:rPr lang="en-US" sz="1400" i="1" dirty="0" smtClean="0">
                <a:latin typeface="+mn-lt"/>
              </a:rPr>
              <a:t>Engineering</a:t>
            </a:r>
            <a:r>
              <a:rPr lang="ro-RO" sz="1400" dirty="0" smtClean="0">
                <a:latin typeface="+mn-lt"/>
              </a:rPr>
              <a:t>. </a:t>
            </a:r>
            <a:r>
              <a:rPr lang="ro-RO" sz="1400" dirty="0">
                <a:latin typeface="+mn-lt"/>
              </a:rPr>
              <a:t>6(5), 23 – 31. https://doi: </a:t>
            </a:r>
            <a:r>
              <a:rPr lang="ro-RO" sz="1400" dirty="0" smtClean="0">
                <a:latin typeface="+mn-lt"/>
              </a:rPr>
              <a:t>10.9790/019X-06052331</a:t>
            </a:r>
          </a:p>
          <a:p>
            <a:pPr marL="285750" indent="-285750">
              <a:buFont typeface="Arial" panose="020B0604020202020204" pitchFamily="34" charset="0"/>
              <a:buChar char="•"/>
            </a:pPr>
            <a:r>
              <a:rPr lang="ro-RO" sz="1400" dirty="0" err="1" smtClean="0">
                <a:latin typeface="+mn-lt"/>
              </a:rPr>
              <a:t>Choudhury</a:t>
            </a:r>
            <a:r>
              <a:rPr lang="ro-RO" sz="1400" dirty="0" smtClean="0">
                <a:latin typeface="+mn-lt"/>
              </a:rPr>
              <a:t>, A.K.R. </a:t>
            </a:r>
            <a:r>
              <a:rPr lang="ro-RO" sz="1400" dirty="0">
                <a:latin typeface="+mn-lt"/>
              </a:rPr>
              <a:t>(2017) </a:t>
            </a:r>
            <a:r>
              <a:rPr lang="ro-RO" sz="1400" dirty="0" err="1">
                <a:latin typeface="+mn-lt"/>
              </a:rPr>
              <a:t>Principles</a:t>
            </a:r>
            <a:r>
              <a:rPr lang="ro-RO" sz="1400" dirty="0">
                <a:latin typeface="+mn-lt"/>
              </a:rPr>
              <a:t> of </a:t>
            </a:r>
            <a:r>
              <a:rPr lang="ro-RO" sz="1400" dirty="0" smtClean="0">
                <a:latin typeface="+mn-lt"/>
              </a:rPr>
              <a:t>Textile </a:t>
            </a:r>
            <a:r>
              <a:rPr lang="ro-RO" sz="1400" dirty="0" err="1" smtClean="0">
                <a:latin typeface="+mn-lt"/>
              </a:rPr>
              <a:t>Finishing</a:t>
            </a:r>
            <a:r>
              <a:rPr lang="ro-RO" sz="1400" dirty="0">
                <a:latin typeface="+mn-lt"/>
              </a:rPr>
              <a:t>. </a:t>
            </a:r>
            <a:r>
              <a:rPr lang="ro-RO" sz="1400" dirty="0" err="1">
                <a:latin typeface="+mn-lt"/>
              </a:rPr>
              <a:t>Woodhead</a:t>
            </a:r>
            <a:r>
              <a:rPr lang="ro-RO" sz="1400" dirty="0">
                <a:latin typeface="+mn-lt"/>
              </a:rPr>
              <a:t> </a:t>
            </a:r>
            <a:r>
              <a:rPr lang="ro-RO" sz="1400" dirty="0" err="1">
                <a:latin typeface="+mn-lt"/>
              </a:rPr>
              <a:t>Publishing</a:t>
            </a:r>
            <a:endParaRPr lang="ro-RO" sz="1400" dirty="0" smtClean="0">
              <a:latin typeface="+mn-lt"/>
            </a:endParaRPr>
          </a:p>
          <a:p>
            <a:pPr marL="285750" indent="-285750">
              <a:buFont typeface="Arial" panose="020B0604020202020204" pitchFamily="34" charset="0"/>
              <a:buChar char="•"/>
            </a:pPr>
            <a:endParaRPr lang="ro-RO" sz="1400" dirty="0" smtClean="0">
              <a:latin typeface="+mn-lt"/>
            </a:endParaRPr>
          </a:p>
          <a:p>
            <a:pPr marL="285750" indent="-285750">
              <a:buFont typeface="Arial" panose="020B0604020202020204" pitchFamily="34" charset="0"/>
              <a:buChar char="•"/>
            </a:pPr>
            <a:endParaRPr lang="ro-RO" sz="1400" dirty="0" smtClean="0">
              <a:latin typeface="+mn-lt"/>
            </a:endParaRPr>
          </a:p>
        </p:txBody>
      </p:sp>
      <p:sp>
        <p:nvSpPr>
          <p:cNvPr id="7" name="Titel 1">
            <a:extLst>
              <a:ext uri="{FF2B5EF4-FFF2-40B4-BE49-F238E27FC236}">
                <a16:creationId xmlns:a16="http://schemas.microsoft.com/office/drawing/2014/main" xmlns="" id="{7ECD9486-5CD6-4BD9-80F6-0514EAF42587}"/>
              </a:ext>
            </a:extLst>
          </p:cNvPr>
          <p:cNvSpPr>
            <a:spLocks noGrp="1" noChangeArrowheads="1"/>
          </p:cNvSpPr>
          <p:nvPr/>
        </p:nvSpPr>
        <p:spPr bwMode="auto">
          <a:xfrm>
            <a:off x="395536" y="339502"/>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de-DE" altLang="de-DE" dirty="0"/>
              <a:t>References and Further Reading</a:t>
            </a:r>
          </a:p>
        </p:txBody>
      </p:sp>
    </p:spTree>
    <p:extLst>
      <p:ext uri="{BB962C8B-B14F-4D97-AF65-F5344CB8AC3E}">
        <p14:creationId xmlns:p14="http://schemas.microsoft.com/office/powerpoint/2010/main" val="3632713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220072" y="1419622"/>
            <a:ext cx="3086021" cy="3006232"/>
          </a:xfrm>
          <a:prstGeom prst="rect">
            <a:avLst/>
          </a:prstGeom>
        </p:spPr>
      </p:pic>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170D0681-A68D-4397-8E4A-61555E91466A}" type="slidenum">
              <a:rPr lang="de-DE" altLang="de-DE" smtClean="0"/>
              <a:pPr>
                <a:defRPr/>
              </a:pPr>
              <a:t>3</a:t>
            </a:fld>
            <a:endParaRPr lang="de-DE" altLang="de-DE"/>
          </a:p>
        </p:txBody>
      </p:sp>
      <p:sp>
        <p:nvSpPr>
          <p:cNvPr id="6" name="Titel 1"/>
          <p:cNvSpPr txBox="1">
            <a:spLocks/>
          </p:cNvSpPr>
          <p:nvPr/>
        </p:nvSpPr>
        <p:spPr bwMode="auto">
          <a:xfrm>
            <a:off x="771900" y="697799"/>
            <a:ext cx="7886700"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ro-RO" dirty="0" err="1" smtClean="0">
                <a:solidFill>
                  <a:srgbClr val="000000"/>
                </a:solidFill>
                <a:latin typeface="Calibri Light" panose="020F0302020204030204" pitchFamily="34" charset="0"/>
              </a:rPr>
              <a:t>Introduction</a:t>
            </a:r>
            <a:endParaRPr lang="en-US" altLang="de-DE" b="1" dirty="0" smtClean="0">
              <a:solidFill>
                <a:srgbClr val="002060"/>
              </a:solidFill>
              <a:latin typeface="Verdana" panose="020B0604030504040204" pitchFamily="34" charset="0"/>
              <a:ea typeface="Verdana" panose="020B0604030504040204" pitchFamily="34" charset="0"/>
            </a:endParaRPr>
          </a:p>
        </p:txBody>
      </p:sp>
      <p:sp>
        <p:nvSpPr>
          <p:cNvPr id="8" name="TextBox 7"/>
          <p:cNvSpPr txBox="1"/>
          <p:nvPr/>
        </p:nvSpPr>
        <p:spPr>
          <a:xfrm>
            <a:off x="771900" y="1654952"/>
            <a:ext cx="4441158" cy="2944781"/>
          </a:xfrm>
          <a:prstGeom prst="rect">
            <a:avLst/>
          </a:prstGeom>
          <a:noFill/>
        </p:spPr>
        <p:txBody>
          <a:bodyPr wrap="square" rtlCol="0">
            <a:spAutoFit/>
          </a:bodyPr>
          <a:lstStyle/>
          <a:p>
            <a:pPr algn="just">
              <a:lnSpc>
                <a:spcPct val="150000"/>
              </a:lnSpc>
            </a:pPr>
            <a:r>
              <a:rPr lang="en-US" dirty="0"/>
              <a:t>Sustainable development is “development that meets the needs of the present without compromising the ability of future generations to meet their own </a:t>
            </a:r>
            <a:r>
              <a:rPr lang="en-US" dirty="0" smtClean="0"/>
              <a:t>needs</a:t>
            </a:r>
            <a:r>
              <a:rPr lang="ro-RO" dirty="0" smtClean="0"/>
              <a:t> (</a:t>
            </a:r>
            <a:r>
              <a:rPr lang="en-US" dirty="0"/>
              <a:t>World Commission on Environment and </a:t>
            </a:r>
            <a:r>
              <a:rPr lang="en-US" dirty="0" smtClean="0"/>
              <a:t>Development</a:t>
            </a:r>
            <a:r>
              <a:rPr lang="ro-RO" dirty="0" smtClean="0"/>
              <a:t>, 1987</a:t>
            </a:r>
            <a:r>
              <a:rPr lang="en-US" dirty="0" smtClean="0"/>
              <a:t>”</a:t>
            </a:r>
            <a:endParaRPr lang="en-US" dirty="0"/>
          </a:p>
        </p:txBody>
      </p:sp>
      <p:sp>
        <p:nvSpPr>
          <p:cNvPr id="7"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6876706" y="2731054"/>
            <a:ext cx="31649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smtClean="0"/>
              <a:t>Musahara</a:t>
            </a:r>
            <a:r>
              <a:rPr lang="ro-RO" altLang="de-DE" sz="1000" dirty="0" smtClean="0"/>
              <a:t> (2016)</a:t>
            </a:r>
            <a:endParaRPr lang="de-DE" altLang="de-DE"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30</a:t>
            </a:fld>
            <a:endParaRPr lang="de-DE" altLang="de-DE"/>
          </a:p>
        </p:txBody>
      </p:sp>
      <p:sp>
        <p:nvSpPr>
          <p:cNvPr id="3" name="Rectangle 2"/>
          <p:cNvSpPr/>
          <p:nvPr/>
        </p:nvSpPr>
        <p:spPr>
          <a:xfrm>
            <a:off x="359532" y="987574"/>
            <a:ext cx="8424936" cy="4185761"/>
          </a:xfrm>
          <a:prstGeom prst="rect">
            <a:avLst/>
          </a:prstGeom>
        </p:spPr>
        <p:txBody>
          <a:bodyPr wrap="square">
            <a:spAutoFit/>
          </a:bodyPr>
          <a:lstStyle/>
          <a:p>
            <a:pPr marL="285750" indent="-285750">
              <a:buFont typeface="Arial" panose="020B0604020202020204" pitchFamily="34" charset="0"/>
              <a:buChar char="•"/>
            </a:pPr>
            <a:r>
              <a:rPr lang="ro-RO" sz="1400" dirty="0" smtClean="0">
                <a:latin typeface="+mn-lt"/>
              </a:rPr>
              <a:t>Xu, Y. (2021) </a:t>
            </a:r>
            <a:r>
              <a:rPr lang="en-US" sz="1400" i="1" dirty="0">
                <a:latin typeface="+mn-lt"/>
              </a:rPr>
              <a:t>Flame Retardant and Thermally Insulating </a:t>
            </a:r>
            <a:r>
              <a:rPr lang="en-US" sz="1400" i="1" dirty="0" smtClean="0">
                <a:latin typeface="+mn-lt"/>
              </a:rPr>
              <a:t>Polymers</a:t>
            </a:r>
            <a:r>
              <a:rPr lang="ro-RO" sz="1400" dirty="0" smtClean="0">
                <a:latin typeface="+mn-lt"/>
              </a:rPr>
              <a:t>. </a:t>
            </a:r>
            <a:r>
              <a:rPr lang="ro-RO" sz="1400" dirty="0" err="1" smtClean="0">
                <a:latin typeface="+mn-lt"/>
              </a:rPr>
              <a:t>Intech</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Mahapatra</a:t>
            </a:r>
            <a:r>
              <a:rPr lang="ro-RO" sz="1400" dirty="0" smtClean="0">
                <a:latin typeface="+mn-lt"/>
              </a:rPr>
              <a:t>, N.N. </a:t>
            </a:r>
            <a:r>
              <a:rPr lang="ro-RO" sz="1400" dirty="0">
                <a:latin typeface="+mn-lt"/>
              </a:rPr>
              <a:t>(2015) </a:t>
            </a:r>
            <a:r>
              <a:rPr lang="ro-RO" sz="1400" i="1" dirty="0" err="1">
                <a:latin typeface="+mn-lt"/>
              </a:rPr>
              <a:t>Textiles</a:t>
            </a:r>
            <a:r>
              <a:rPr lang="ro-RO" sz="1400" i="1" dirty="0">
                <a:latin typeface="+mn-lt"/>
              </a:rPr>
              <a:t> </a:t>
            </a:r>
            <a:r>
              <a:rPr lang="ro-RO" sz="1400" i="1" dirty="0" err="1">
                <a:latin typeface="+mn-lt"/>
              </a:rPr>
              <a:t>and</a:t>
            </a:r>
            <a:r>
              <a:rPr lang="ro-RO" sz="1400" i="1" dirty="0">
                <a:latin typeface="+mn-lt"/>
              </a:rPr>
              <a:t> </a:t>
            </a:r>
            <a:r>
              <a:rPr lang="ro-RO" sz="1400" i="1" dirty="0" err="1" smtClean="0">
                <a:latin typeface="+mn-lt"/>
              </a:rPr>
              <a:t>environment</a:t>
            </a:r>
            <a:r>
              <a:rPr lang="ro-RO" sz="1400" dirty="0">
                <a:latin typeface="+mn-lt"/>
              </a:rPr>
              <a:t>. </a:t>
            </a:r>
            <a:r>
              <a:rPr lang="ro-RO" sz="1400" dirty="0" err="1">
                <a:latin typeface="+mn-lt"/>
              </a:rPr>
              <a:t>Woodhead</a:t>
            </a:r>
            <a:r>
              <a:rPr lang="ro-RO" sz="1400" dirty="0">
                <a:latin typeface="+mn-lt"/>
              </a:rPr>
              <a:t> </a:t>
            </a:r>
            <a:r>
              <a:rPr lang="ro-RO" sz="1400" dirty="0" err="1">
                <a:latin typeface="+mn-lt"/>
              </a:rPr>
              <a:t>Publishing</a:t>
            </a:r>
            <a:r>
              <a:rPr lang="ro-RO" sz="1400" dirty="0">
                <a:latin typeface="+mn-lt"/>
              </a:rPr>
              <a:t> </a:t>
            </a:r>
            <a:r>
              <a:rPr lang="ro-RO" sz="1400" dirty="0" smtClean="0">
                <a:latin typeface="+mn-lt"/>
              </a:rPr>
              <a:t>India</a:t>
            </a:r>
          </a:p>
          <a:p>
            <a:pPr marL="285750" indent="-285750">
              <a:buFont typeface="Arial" panose="020B0604020202020204" pitchFamily="34" charset="0"/>
              <a:buChar char="•"/>
            </a:pPr>
            <a:r>
              <a:rPr lang="en-US" sz="1400" dirty="0" err="1">
                <a:latin typeface="+mn-lt"/>
              </a:rPr>
              <a:t>Busi</a:t>
            </a:r>
            <a:r>
              <a:rPr lang="en-US" sz="1400" dirty="0">
                <a:latin typeface="+mn-lt"/>
              </a:rPr>
              <a:t>, E., </a:t>
            </a:r>
            <a:r>
              <a:rPr lang="en-US" sz="1400" dirty="0" err="1">
                <a:latin typeface="+mn-lt"/>
              </a:rPr>
              <a:t>Maranghi</a:t>
            </a:r>
            <a:r>
              <a:rPr lang="en-US" sz="1400" dirty="0">
                <a:latin typeface="+mn-lt"/>
              </a:rPr>
              <a:t>, S., </a:t>
            </a:r>
            <a:r>
              <a:rPr lang="en-US" sz="1400" dirty="0" err="1">
                <a:latin typeface="+mn-lt"/>
              </a:rPr>
              <a:t>Corsi</a:t>
            </a:r>
            <a:r>
              <a:rPr lang="en-US" sz="1400" dirty="0">
                <a:latin typeface="+mn-lt"/>
              </a:rPr>
              <a:t>, L</a:t>
            </a:r>
            <a:r>
              <a:rPr lang="en-US" sz="1400" dirty="0" smtClean="0">
                <a:latin typeface="+mn-lt"/>
              </a:rPr>
              <a:t>. </a:t>
            </a:r>
            <a:r>
              <a:rPr lang="ro-RO" sz="1400" dirty="0" err="1" smtClean="0">
                <a:latin typeface="+mn-lt"/>
              </a:rPr>
              <a:t>and</a:t>
            </a:r>
            <a:r>
              <a:rPr lang="en-US" sz="1400" dirty="0" smtClean="0">
                <a:latin typeface="+mn-lt"/>
              </a:rPr>
              <a:t> </a:t>
            </a:r>
            <a:r>
              <a:rPr lang="en-US" sz="1400" dirty="0" err="1">
                <a:latin typeface="+mn-lt"/>
              </a:rPr>
              <a:t>Basosi</a:t>
            </a:r>
            <a:r>
              <a:rPr lang="en-US" sz="1400" dirty="0">
                <a:latin typeface="+mn-lt"/>
              </a:rPr>
              <a:t>, R. (2016). Environmental sustainability evaluation </a:t>
            </a:r>
            <a:r>
              <a:rPr lang="en-US" sz="1400" dirty="0" smtClean="0">
                <a:latin typeface="+mn-lt"/>
              </a:rPr>
              <a:t>of</a:t>
            </a:r>
            <a:r>
              <a:rPr lang="ro-RO" sz="1400" dirty="0" smtClean="0">
                <a:latin typeface="+mn-lt"/>
              </a:rPr>
              <a:t> </a:t>
            </a:r>
            <a:r>
              <a:rPr lang="en-US" sz="1400" dirty="0" smtClean="0">
                <a:latin typeface="+mn-lt"/>
              </a:rPr>
              <a:t>innovative </a:t>
            </a:r>
            <a:r>
              <a:rPr lang="en-US" sz="1400" dirty="0">
                <a:latin typeface="+mn-lt"/>
              </a:rPr>
              <a:t>self-cleaning textiles. </a:t>
            </a:r>
            <a:r>
              <a:rPr lang="en-US" sz="1400" i="1" dirty="0">
                <a:latin typeface="+mn-lt"/>
              </a:rPr>
              <a:t>Journal of Cleaner Production</a:t>
            </a:r>
            <a:r>
              <a:rPr lang="en-US" sz="1400" dirty="0">
                <a:latin typeface="+mn-lt"/>
              </a:rPr>
              <a:t>, 133, 439–450. </a:t>
            </a:r>
            <a:r>
              <a:rPr lang="en-US" sz="1400" dirty="0">
                <a:latin typeface="+mn-lt"/>
                <a:hlinkClick r:id="rId2"/>
              </a:rPr>
              <a:t>https://</a:t>
            </a:r>
            <a:r>
              <a:rPr lang="en-US" sz="1400" dirty="0" smtClean="0">
                <a:latin typeface="+mn-lt"/>
                <a:hlinkClick r:id="rId2"/>
              </a:rPr>
              <a:t>doi.org/10.1016/j.jclepro.</a:t>
            </a:r>
            <a:r>
              <a:rPr lang="ro-RO" sz="1400" dirty="0" smtClean="0">
                <a:latin typeface="+mn-lt"/>
                <a:hlinkClick r:id="rId2"/>
              </a:rPr>
              <a:t> </a:t>
            </a:r>
            <a:r>
              <a:rPr lang="en-US" sz="1400" dirty="0" smtClean="0">
                <a:latin typeface="+mn-lt"/>
                <a:hlinkClick r:id="rId2"/>
              </a:rPr>
              <a:t>2016.05.072</a:t>
            </a:r>
            <a:r>
              <a:rPr lang="en-US" sz="1400" dirty="0" smtClean="0">
                <a:latin typeface="+mn-lt"/>
              </a:rPr>
              <a:t>.</a:t>
            </a:r>
            <a:endParaRPr lang="ro-RO" sz="1400" dirty="0" smtClean="0">
              <a:latin typeface="+mn-lt"/>
            </a:endParaRPr>
          </a:p>
          <a:p>
            <a:pPr marL="285750" indent="-285750">
              <a:buFont typeface="Arial" panose="020B0604020202020204" pitchFamily="34" charset="0"/>
              <a:buChar char="•"/>
            </a:pPr>
            <a:r>
              <a:rPr lang="en-US" sz="1400" dirty="0" err="1" smtClean="0">
                <a:latin typeface="+mn-lt"/>
              </a:rPr>
              <a:t>Miraftab</a:t>
            </a:r>
            <a:r>
              <a:rPr lang="ro-RO" sz="1400" dirty="0" smtClean="0">
                <a:latin typeface="+mn-lt"/>
              </a:rPr>
              <a:t>, M.</a:t>
            </a:r>
            <a:r>
              <a:rPr lang="en-US" sz="1400" dirty="0" smtClean="0">
                <a:latin typeface="+mn-lt"/>
              </a:rPr>
              <a:t> </a:t>
            </a:r>
            <a:r>
              <a:rPr lang="en-US" sz="1400" dirty="0">
                <a:latin typeface="+mn-lt"/>
              </a:rPr>
              <a:t>and </a:t>
            </a:r>
            <a:r>
              <a:rPr lang="en-US" sz="1400" dirty="0" err="1" smtClean="0">
                <a:latin typeface="+mn-lt"/>
              </a:rPr>
              <a:t>Horrocks</a:t>
            </a:r>
            <a:r>
              <a:rPr lang="ro-RO" sz="1400" dirty="0" smtClean="0">
                <a:latin typeface="+mn-lt"/>
              </a:rPr>
              <a:t>, </a:t>
            </a:r>
            <a:r>
              <a:rPr lang="en-US" sz="1400" dirty="0" smtClean="0">
                <a:latin typeface="+mn-lt"/>
              </a:rPr>
              <a:t>A</a:t>
            </a:r>
            <a:r>
              <a:rPr lang="en-US" sz="1400" dirty="0">
                <a:latin typeface="+mn-lt"/>
              </a:rPr>
              <a:t>. R. </a:t>
            </a:r>
            <a:r>
              <a:rPr lang="ro-RO" sz="1400" dirty="0" smtClean="0">
                <a:latin typeface="+mn-lt"/>
              </a:rPr>
              <a:t>(2004) </a:t>
            </a:r>
            <a:r>
              <a:rPr lang="en-US" sz="1400" i="1" dirty="0" err="1" smtClean="0">
                <a:latin typeface="+mn-lt"/>
              </a:rPr>
              <a:t>Ecotextiles</a:t>
            </a:r>
            <a:r>
              <a:rPr lang="ro-RO" sz="1400" i="1" dirty="0" smtClean="0">
                <a:latin typeface="+mn-lt"/>
              </a:rPr>
              <a:t> - </a:t>
            </a:r>
            <a:r>
              <a:rPr lang="en-US" sz="1400" i="1" dirty="0" smtClean="0">
                <a:latin typeface="+mn-lt"/>
              </a:rPr>
              <a:t>The </a:t>
            </a:r>
            <a:r>
              <a:rPr lang="en-US" sz="1400" i="1" dirty="0">
                <a:latin typeface="+mn-lt"/>
              </a:rPr>
              <a:t>way forward </a:t>
            </a:r>
            <a:r>
              <a:rPr lang="en-US" sz="1400" i="1" dirty="0" smtClean="0">
                <a:latin typeface="+mn-lt"/>
              </a:rPr>
              <a:t>for</a:t>
            </a:r>
            <a:r>
              <a:rPr lang="ro-RO" sz="1400" i="1" dirty="0" smtClean="0">
                <a:latin typeface="+mn-lt"/>
              </a:rPr>
              <a:t> </a:t>
            </a:r>
            <a:r>
              <a:rPr lang="en-US" sz="1400" i="1" dirty="0" smtClean="0">
                <a:latin typeface="+mn-lt"/>
              </a:rPr>
              <a:t>sustainable development</a:t>
            </a:r>
            <a:r>
              <a:rPr lang="ro-RO" sz="1400" i="1" dirty="0" smtClean="0">
                <a:latin typeface="+mn-lt"/>
              </a:rPr>
              <a:t> </a:t>
            </a:r>
            <a:r>
              <a:rPr lang="en-US" sz="1400" i="1" dirty="0" smtClean="0">
                <a:latin typeface="+mn-lt"/>
              </a:rPr>
              <a:t>in textiles</a:t>
            </a:r>
            <a:r>
              <a:rPr lang="ro-RO" sz="1400" dirty="0" smtClean="0">
                <a:latin typeface="+mn-lt"/>
              </a:rPr>
              <a:t>. </a:t>
            </a:r>
            <a:r>
              <a:rPr lang="en-US" sz="1400" dirty="0" err="1">
                <a:latin typeface="+mn-lt"/>
              </a:rPr>
              <a:t>Woodhead</a:t>
            </a:r>
            <a:r>
              <a:rPr lang="en-US" sz="1400" dirty="0">
                <a:latin typeface="+mn-lt"/>
              </a:rPr>
              <a:t> Publishing Limited in association with The Textile </a:t>
            </a:r>
            <a:r>
              <a:rPr lang="en-US" sz="1400" dirty="0" smtClean="0">
                <a:latin typeface="+mn-lt"/>
              </a:rPr>
              <a:t>Institute</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Aslam</a:t>
            </a:r>
            <a:r>
              <a:rPr lang="ro-RO" sz="1400" dirty="0">
                <a:latin typeface="+mn-lt"/>
              </a:rPr>
              <a:t>, S., </a:t>
            </a:r>
            <a:r>
              <a:rPr lang="ro-RO" sz="1400" dirty="0" err="1" smtClean="0">
                <a:latin typeface="+mn-lt"/>
              </a:rPr>
              <a:t>Hussain</a:t>
            </a:r>
            <a:r>
              <a:rPr lang="ro-RO" sz="1400" dirty="0">
                <a:latin typeface="+mn-lt"/>
              </a:rPr>
              <a:t>, </a:t>
            </a:r>
            <a:r>
              <a:rPr lang="ro-RO" sz="1400" dirty="0" smtClean="0">
                <a:latin typeface="+mn-lt"/>
              </a:rPr>
              <a:t>T., </a:t>
            </a:r>
            <a:r>
              <a:rPr lang="ro-RO" sz="1400" dirty="0" err="1" smtClean="0">
                <a:latin typeface="+mn-lt"/>
              </a:rPr>
              <a:t>Ashraf</a:t>
            </a:r>
            <a:r>
              <a:rPr lang="ro-RO" sz="1400" dirty="0" smtClean="0">
                <a:latin typeface="+mn-lt"/>
              </a:rPr>
              <a:t>, M., </a:t>
            </a:r>
            <a:r>
              <a:rPr lang="ro-RO" sz="1400" dirty="0" err="1" smtClean="0">
                <a:latin typeface="+mn-lt"/>
              </a:rPr>
              <a:t>Tabassum</a:t>
            </a:r>
            <a:r>
              <a:rPr lang="ro-RO" sz="1400" dirty="0">
                <a:latin typeface="+mn-lt"/>
              </a:rPr>
              <a:t>, </a:t>
            </a:r>
            <a:r>
              <a:rPr lang="ro-RO" sz="1400" dirty="0" smtClean="0">
                <a:latin typeface="+mn-lt"/>
              </a:rPr>
              <a:t>M., </a:t>
            </a:r>
            <a:r>
              <a:rPr lang="ro-RO" sz="1400" dirty="0" err="1" smtClean="0">
                <a:latin typeface="+mn-lt"/>
              </a:rPr>
              <a:t>Rehman</a:t>
            </a:r>
            <a:r>
              <a:rPr lang="ro-RO" sz="1400" dirty="0">
                <a:latin typeface="+mn-lt"/>
              </a:rPr>
              <a:t>, </a:t>
            </a:r>
            <a:r>
              <a:rPr lang="ro-RO" sz="1400" dirty="0" smtClean="0">
                <a:latin typeface="+mn-lt"/>
              </a:rPr>
              <a:t>A., </a:t>
            </a:r>
            <a:r>
              <a:rPr lang="ro-RO" sz="1400" dirty="0" err="1" smtClean="0">
                <a:latin typeface="+mn-lt"/>
              </a:rPr>
              <a:t>Iqbal</a:t>
            </a:r>
            <a:r>
              <a:rPr lang="ro-RO" sz="1400" dirty="0">
                <a:latin typeface="+mn-lt"/>
              </a:rPr>
              <a:t>, </a:t>
            </a:r>
            <a:r>
              <a:rPr lang="ro-RO" sz="1400" dirty="0" smtClean="0">
                <a:latin typeface="+mn-lt"/>
              </a:rPr>
              <a:t>K. </a:t>
            </a:r>
            <a:r>
              <a:rPr lang="ro-RO" sz="1400" dirty="0" err="1" smtClean="0">
                <a:latin typeface="+mn-lt"/>
              </a:rPr>
              <a:t>and</a:t>
            </a:r>
            <a:r>
              <a:rPr lang="ro-RO" sz="1400" dirty="0" smtClean="0">
                <a:latin typeface="+mn-lt"/>
              </a:rPr>
              <a:t> </a:t>
            </a:r>
            <a:r>
              <a:rPr lang="ro-RO" sz="1400" dirty="0" err="1" smtClean="0">
                <a:latin typeface="+mn-lt"/>
              </a:rPr>
              <a:t>Javid</a:t>
            </a:r>
            <a:r>
              <a:rPr lang="ro-RO" sz="1400" dirty="0" smtClean="0">
                <a:latin typeface="+mn-lt"/>
              </a:rPr>
              <a:t>, A. (2018) M</a:t>
            </a:r>
            <a:r>
              <a:rPr lang="en-US" sz="1400" dirty="0" err="1" smtClean="0">
                <a:latin typeface="+mn-lt"/>
              </a:rPr>
              <a:t>ultifunctional</a:t>
            </a:r>
            <a:r>
              <a:rPr lang="en-US" sz="1400" dirty="0" smtClean="0">
                <a:latin typeface="+mn-lt"/>
              </a:rPr>
              <a:t> finishing of cotton fabric</a:t>
            </a:r>
            <a:r>
              <a:rPr lang="ro-RO" sz="1400" dirty="0">
                <a:latin typeface="+mn-lt"/>
              </a:rPr>
              <a:t>. </a:t>
            </a:r>
            <a:r>
              <a:rPr lang="ro-RO" sz="1400" i="1" dirty="0" err="1">
                <a:latin typeface="+mn-lt"/>
              </a:rPr>
              <a:t>Autex</a:t>
            </a:r>
            <a:r>
              <a:rPr lang="ro-RO" sz="1400" i="1" dirty="0">
                <a:latin typeface="+mn-lt"/>
              </a:rPr>
              <a:t> </a:t>
            </a:r>
            <a:r>
              <a:rPr lang="ro-RO" sz="1400" i="1" dirty="0" err="1">
                <a:latin typeface="+mn-lt"/>
              </a:rPr>
              <a:t>Research</a:t>
            </a:r>
            <a:r>
              <a:rPr lang="ro-RO" sz="1400" i="1" dirty="0">
                <a:latin typeface="+mn-lt"/>
              </a:rPr>
              <a:t> </a:t>
            </a:r>
            <a:r>
              <a:rPr lang="ro-RO" sz="1400" i="1" dirty="0" smtClean="0">
                <a:latin typeface="+mn-lt"/>
              </a:rPr>
              <a:t>Journal</a:t>
            </a:r>
            <a:r>
              <a:rPr lang="ro-RO" sz="1400" dirty="0" smtClean="0">
                <a:latin typeface="+mn-lt"/>
              </a:rPr>
              <a:t>. </a:t>
            </a:r>
            <a:r>
              <a:rPr lang="ro-RO" sz="1400" dirty="0">
                <a:latin typeface="+mn-lt"/>
              </a:rPr>
              <a:t>19(2), 1 – 10. </a:t>
            </a:r>
            <a:r>
              <a:rPr lang="en-US" sz="1400" dirty="0">
                <a:latin typeface="+mn-lt"/>
                <a:hlinkClick r:id="rId2"/>
              </a:rPr>
              <a:t>https</a:t>
            </a:r>
            <a:r>
              <a:rPr lang="en-US" sz="1400" dirty="0" smtClean="0">
                <a:latin typeface="+mn-lt"/>
                <a:hlinkClick r:id="rId2"/>
              </a:rPr>
              <a:t>:</a:t>
            </a:r>
            <a:r>
              <a:rPr lang="ro-RO" sz="1400" dirty="0" smtClean="0">
                <a:latin typeface="+mn-lt"/>
              </a:rPr>
              <a:t>//doi: 10.1515/aut-2018-0048</a:t>
            </a:r>
          </a:p>
          <a:p>
            <a:pPr marL="285750" indent="-285750">
              <a:buFont typeface="Arial" panose="020B0604020202020204" pitchFamily="34" charset="0"/>
              <a:buChar char="•"/>
            </a:pPr>
            <a:r>
              <a:rPr lang="ro-RO" sz="1400" dirty="0" smtClean="0">
                <a:latin typeface="+mn-lt"/>
              </a:rPr>
              <a:t>Muthu, S.S. </a:t>
            </a:r>
            <a:r>
              <a:rPr lang="ro-RO" sz="1400" dirty="0">
                <a:latin typeface="+mn-lt"/>
              </a:rPr>
              <a:t>(2018) </a:t>
            </a:r>
            <a:r>
              <a:rPr lang="ro-RO" sz="1400" i="1" dirty="0" err="1">
                <a:latin typeface="+mn-lt"/>
              </a:rPr>
              <a:t>Sustainable</a:t>
            </a:r>
            <a:r>
              <a:rPr lang="ro-RO" sz="1400" i="1" dirty="0">
                <a:latin typeface="+mn-lt"/>
              </a:rPr>
              <a:t> </a:t>
            </a:r>
            <a:r>
              <a:rPr lang="ro-RO" sz="1400" i="1" dirty="0" err="1" smtClean="0">
                <a:latin typeface="+mn-lt"/>
              </a:rPr>
              <a:t>Innovations</a:t>
            </a:r>
            <a:r>
              <a:rPr lang="ro-RO" sz="1400" i="1" dirty="0" smtClean="0">
                <a:latin typeface="+mn-lt"/>
              </a:rPr>
              <a:t> in </a:t>
            </a:r>
            <a:r>
              <a:rPr lang="ro-RO" sz="1400" i="1" dirty="0">
                <a:latin typeface="+mn-lt"/>
              </a:rPr>
              <a:t>Textile </a:t>
            </a:r>
            <a:r>
              <a:rPr lang="ro-RO" sz="1400" i="1" dirty="0" err="1" smtClean="0">
                <a:latin typeface="+mn-lt"/>
              </a:rPr>
              <a:t>Chemical</a:t>
            </a:r>
            <a:r>
              <a:rPr lang="ro-RO" sz="1400" i="1" dirty="0" smtClean="0">
                <a:latin typeface="+mn-lt"/>
              </a:rPr>
              <a:t> </a:t>
            </a:r>
            <a:r>
              <a:rPr lang="ro-RO" sz="1400" i="1" dirty="0" err="1" smtClean="0">
                <a:latin typeface="+mn-lt"/>
              </a:rPr>
              <a:t>Processes</a:t>
            </a:r>
            <a:r>
              <a:rPr lang="ro-RO" sz="1400" dirty="0">
                <a:latin typeface="+mn-lt"/>
              </a:rPr>
              <a:t>. Springer </a:t>
            </a:r>
            <a:r>
              <a:rPr lang="ro-RO" sz="1400" dirty="0" err="1">
                <a:latin typeface="+mn-lt"/>
              </a:rPr>
              <a:t>Nature</a:t>
            </a:r>
            <a:r>
              <a:rPr lang="ro-RO" sz="1400" dirty="0">
                <a:latin typeface="+mn-lt"/>
              </a:rPr>
              <a:t> </a:t>
            </a:r>
            <a:r>
              <a:rPr lang="ro-RO" sz="1400" dirty="0" smtClean="0">
                <a:latin typeface="+mn-lt"/>
              </a:rPr>
              <a:t>Singapore</a:t>
            </a:r>
          </a:p>
          <a:p>
            <a:pPr marL="285750" indent="-285750">
              <a:buFont typeface="Arial" panose="020B0604020202020204" pitchFamily="34" charset="0"/>
              <a:buChar char="•"/>
            </a:pPr>
            <a:r>
              <a:rPr lang="en-US" sz="1400" dirty="0" err="1" smtClean="0">
                <a:latin typeface="+mn-lt"/>
              </a:rPr>
              <a:t>Shabbir</a:t>
            </a:r>
            <a:r>
              <a:rPr lang="en-US" sz="1400" dirty="0" smtClean="0">
                <a:latin typeface="+mn-lt"/>
              </a:rPr>
              <a:t>,</a:t>
            </a:r>
            <a:r>
              <a:rPr lang="ro-RO" sz="1400" dirty="0" smtClean="0">
                <a:latin typeface="+mn-lt"/>
              </a:rPr>
              <a:t> M., </a:t>
            </a:r>
            <a:r>
              <a:rPr lang="en-US" sz="1400" dirty="0" smtClean="0">
                <a:latin typeface="+mn-lt"/>
              </a:rPr>
              <a:t>Ahmed</a:t>
            </a:r>
            <a:r>
              <a:rPr lang="ro-RO" sz="1400" dirty="0" smtClean="0">
                <a:latin typeface="+mn-lt"/>
              </a:rPr>
              <a:t>, S. </a:t>
            </a:r>
            <a:r>
              <a:rPr lang="ro-RO" sz="1400" dirty="0" err="1" smtClean="0">
                <a:latin typeface="+mn-lt"/>
              </a:rPr>
              <a:t>and</a:t>
            </a:r>
            <a:r>
              <a:rPr lang="en-US" sz="1400" dirty="0" smtClean="0">
                <a:latin typeface="+mn-lt"/>
              </a:rPr>
              <a:t> Sheikh</a:t>
            </a:r>
            <a:r>
              <a:rPr lang="ro-RO" sz="1400" dirty="0" smtClean="0">
                <a:latin typeface="+mn-lt"/>
              </a:rPr>
              <a:t>, J. (2020) </a:t>
            </a:r>
            <a:r>
              <a:rPr lang="en-US" sz="1400" i="1" dirty="0">
                <a:latin typeface="+mn-lt"/>
              </a:rPr>
              <a:t>Frontiers of Textile </a:t>
            </a:r>
            <a:r>
              <a:rPr lang="en-US" sz="1400" i="1" dirty="0" smtClean="0">
                <a:latin typeface="+mn-lt"/>
              </a:rPr>
              <a:t>Materials</a:t>
            </a:r>
            <a:r>
              <a:rPr lang="ro-RO" sz="1400" i="1" dirty="0" smtClean="0">
                <a:latin typeface="+mn-lt"/>
              </a:rPr>
              <a:t> - </a:t>
            </a:r>
            <a:r>
              <a:rPr lang="en-US" sz="1400" i="1" dirty="0" smtClean="0">
                <a:latin typeface="+mn-lt"/>
              </a:rPr>
              <a:t>Polymers</a:t>
            </a:r>
            <a:r>
              <a:rPr lang="en-US" sz="1400" i="1" dirty="0">
                <a:latin typeface="+mn-lt"/>
              </a:rPr>
              <a:t>, Nanomaterials, Enzymes</a:t>
            </a:r>
            <a:r>
              <a:rPr lang="en-US" sz="1400" i="1" dirty="0" smtClean="0">
                <a:latin typeface="+mn-lt"/>
              </a:rPr>
              <a:t>,</a:t>
            </a:r>
            <a:r>
              <a:rPr lang="ro-RO" sz="1400" i="1" dirty="0" smtClean="0">
                <a:latin typeface="+mn-lt"/>
              </a:rPr>
              <a:t> </a:t>
            </a:r>
            <a:r>
              <a:rPr lang="en-US" sz="1400" i="1" dirty="0" smtClean="0">
                <a:latin typeface="+mn-lt"/>
              </a:rPr>
              <a:t>and </a:t>
            </a:r>
            <a:r>
              <a:rPr lang="en-US" sz="1400" i="1" dirty="0">
                <a:latin typeface="+mn-lt"/>
              </a:rPr>
              <a:t>Advanced Modification </a:t>
            </a:r>
            <a:r>
              <a:rPr lang="en-US" sz="1400" i="1" dirty="0" smtClean="0">
                <a:latin typeface="+mn-lt"/>
              </a:rPr>
              <a:t>Techniques</a:t>
            </a:r>
            <a:r>
              <a:rPr lang="ro-RO" sz="1400" dirty="0">
                <a:latin typeface="+mn-lt"/>
              </a:rPr>
              <a:t>. </a:t>
            </a:r>
            <a:r>
              <a:rPr lang="ro-RO" sz="1400" dirty="0" err="1">
                <a:latin typeface="+mn-lt"/>
              </a:rPr>
              <a:t>Scrivener</a:t>
            </a:r>
            <a:r>
              <a:rPr lang="ro-RO" sz="1400" dirty="0">
                <a:latin typeface="+mn-lt"/>
              </a:rPr>
              <a:t> </a:t>
            </a:r>
            <a:r>
              <a:rPr lang="ro-RO" sz="1400" dirty="0" err="1" smtClean="0">
                <a:latin typeface="+mn-lt"/>
              </a:rPr>
              <a:t>Publishing</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Mittal</a:t>
            </a:r>
            <a:r>
              <a:rPr lang="ro-RO" sz="1400" dirty="0" smtClean="0">
                <a:latin typeface="+mn-lt"/>
              </a:rPr>
              <a:t>, K.L. </a:t>
            </a:r>
            <a:r>
              <a:rPr lang="ro-RO" sz="1400" dirty="0" err="1">
                <a:latin typeface="+mn-lt"/>
              </a:rPr>
              <a:t>and</a:t>
            </a:r>
            <a:r>
              <a:rPr lang="ro-RO" sz="1400" dirty="0">
                <a:latin typeface="+mn-lt"/>
              </a:rPr>
              <a:t> </a:t>
            </a:r>
            <a:r>
              <a:rPr lang="ro-RO" sz="1400" dirty="0" err="1" smtClean="0">
                <a:latin typeface="+mn-lt"/>
              </a:rPr>
              <a:t>Bahners</a:t>
            </a:r>
            <a:r>
              <a:rPr lang="ro-RO" sz="1400" dirty="0" smtClean="0">
                <a:latin typeface="+mn-lt"/>
              </a:rPr>
              <a:t>, T. (2017) </a:t>
            </a:r>
            <a:r>
              <a:rPr lang="en-US" sz="1400" i="1" dirty="0">
                <a:latin typeface="+mn-lt"/>
              </a:rPr>
              <a:t>Textile </a:t>
            </a:r>
            <a:r>
              <a:rPr lang="en-US" sz="1400" i="1" dirty="0" smtClean="0">
                <a:latin typeface="+mn-lt"/>
              </a:rPr>
              <a:t>Finishing</a:t>
            </a:r>
            <a:r>
              <a:rPr lang="ro-RO" sz="1400" i="1" dirty="0" smtClean="0">
                <a:latin typeface="+mn-lt"/>
              </a:rPr>
              <a:t> - </a:t>
            </a:r>
            <a:r>
              <a:rPr lang="en-US" sz="1400" i="1" dirty="0" smtClean="0">
                <a:latin typeface="+mn-lt"/>
              </a:rPr>
              <a:t>Recent </a:t>
            </a:r>
            <a:r>
              <a:rPr lang="en-US" sz="1400" i="1" dirty="0">
                <a:latin typeface="+mn-lt"/>
              </a:rPr>
              <a:t>Developments and </a:t>
            </a:r>
            <a:r>
              <a:rPr lang="en-US" sz="1400" i="1" dirty="0" smtClean="0">
                <a:latin typeface="+mn-lt"/>
              </a:rPr>
              <a:t>Future</a:t>
            </a:r>
            <a:r>
              <a:rPr lang="ro-RO" sz="1400" i="1" dirty="0" smtClean="0">
                <a:latin typeface="+mn-lt"/>
              </a:rPr>
              <a:t> </a:t>
            </a:r>
            <a:r>
              <a:rPr lang="en-US" sz="1400" i="1" dirty="0" smtClean="0">
                <a:latin typeface="+mn-lt"/>
              </a:rPr>
              <a:t>Trends</a:t>
            </a:r>
            <a:r>
              <a:rPr lang="ro-RO" sz="1400" dirty="0">
                <a:latin typeface="+mn-lt"/>
              </a:rPr>
              <a:t>. </a:t>
            </a:r>
            <a:r>
              <a:rPr lang="ro-RO" sz="1400" dirty="0" err="1">
                <a:latin typeface="+mn-lt"/>
              </a:rPr>
              <a:t>Scrivener</a:t>
            </a:r>
            <a:r>
              <a:rPr lang="ro-RO" sz="1400" dirty="0">
                <a:latin typeface="+mn-lt"/>
              </a:rPr>
              <a:t> </a:t>
            </a:r>
            <a:r>
              <a:rPr lang="ro-RO" sz="1400" dirty="0" err="1" smtClean="0">
                <a:latin typeface="+mn-lt"/>
              </a:rPr>
              <a:t>Publishing</a:t>
            </a:r>
            <a:endParaRPr lang="ro-RO" sz="1400" dirty="0" smtClean="0">
              <a:latin typeface="+mn-lt"/>
            </a:endParaRPr>
          </a:p>
          <a:p>
            <a:pPr marL="285750" indent="-285750">
              <a:buFont typeface="Arial" panose="020B0604020202020204" pitchFamily="34" charset="0"/>
              <a:buChar char="•"/>
            </a:pPr>
            <a:r>
              <a:rPr lang="en-US" sz="1400" dirty="0" err="1" smtClean="0">
                <a:latin typeface="+mn-lt"/>
              </a:rPr>
              <a:t>Alongi</a:t>
            </a:r>
            <a:r>
              <a:rPr lang="en-US" sz="1400" dirty="0">
                <a:latin typeface="+mn-lt"/>
              </a:rPr>
              <a:t>, </a:t>
            </a:r>
            <a:r>
              <a:rPr lang="ro-RO" sz="1400" dirty="0" smtClean="0">
                <a:latin typeface="+mn-lt"/>
              </a:rPr>
              <a:t>J., </a:t>
            </a:r>
            <a:r>
              <a:rPr lang="en-US" sz="1400" dirty="0" err="1" smtClean="0">
                <a:latin typeface="+mn-lt"/>
              </a:rPr>
              <a:t>Horrocks</a:t>
            </a:r>
            <a:r>
              <a:rPr lang="en-US" sz="1400" dirty="0" smtClean="0">
                <a:latin typeface="+mn-lt"/>
              </a:rPr>
              <a:t>,</a:t>
            </a:r>
            <a:r>
              <a:rPr lang="ro-RO" sz="1400" dirty="0" smtClean="0">
                <a:latin typeface="+mn-lt"/>
              </a:rPr>
              <a:t> R., </a:t>
            </a:r>
            <a:r>
              <a:rPr lang="en-US" sz="1400" dirty="0" err="1" smtClean="0">
                <a:latin typeface="+mn-lt"/>
              </a:rPr>
              <a:t>Carosio</a:t>
            </a:r>
            <a:r>
              <a:rPr lang="ro-RO" sz="1400" dirty="0" smtClean="0">
                <a:latin typeface="+mn-lt"/>
              </a:rPr>
              <a:t>, F.</a:t>
            </a:r>
            <a:r>
              <a:rPr lang="en-US" sz="1400" dirty="0" smtClean="0">
                <a:latin typeface="+mn-lt"/>
              </a:rPr>
              <a:t> </a:t>
            </a:r>
            <a:r>
              <a:rPr lang="en-US" sz="1400" dirty="0">
                <a:latin typeface="+mn-lt"/>
              </a:rPr>
              <a:t>and </a:t>
            </a:r>
            <a:r>
              <a:rPr lang="en-US" sz="1400" dirty="0" err="1" smtClean="0">
                <a:latin typeface="+mn-lt"/>
              </a:rPr>
              <a:t>Malucelli</a:t>
            </a:r>
            <a:r>
              <a:rPr lang="ro-RO" sz="1400" dirty="0" smtClean="0">
                <a:latin typeface="+mn-lt"/>
              </a:rPr>
              <a:t>, G. (2013) </a:t>
            </a:r>
            <a:r>
              <a:rPr lang="en-US" sz="1400" i="1" dirty="0">
                <a:latin typeface="+mn-lt"/>
              </a:rPr>
              <a:t>Update on </a:t>
            </a:r>
            <a:r>
              <a:rPr lang="en-US" sz="1400" i="1" dirty="0" smtClean="0">
                <a:latin typeface="+mn-lt"/>
              </a:rPr>
              <a:t>Flame</a:t>
            </a:r>
            <a:r>
              <a:rPr lang="ro-RO" sz="1400" i="1" dirty="0" smtClean="0">
                <a:latin typeface="+mn-lt"/>
              </a:rPr>
              <a:t> </a:t>
            </a:r>
            <a:r>
              <a:rPr lang="en-US" sz="1400" i="1" dirty="0" smtClean="0">
                <a:latin typeface="+mn-lt"/>
              </a:rPr>
              <a:t>Retardant </a:t>
            </a:r>
            <a:r>
              <a:rPr lang="en-US" sz="1400" i="1" dirty="0">
                <a:latin typeface="+mn-lt"/>
              </a:rPr>
              <a:t>Textiles</a:t>
            </a:r>
            <a:r>
              <a:rPr lang="en-US" sz="1400" i="1" dirty="0" smtClean="0">
                <a:latin typeface="+mn-lt"/>
              </a:rPr>
              <a:t>:</a:t>
            </a:r>
            <a:r>
              <a:rPr lang="ro-RO" sz="1400" i="1" dirty="0" smtClean="0">
                <a:latin typeface="+mn-lt"/>
              </a:rPr>
              <a:t> </a:t>
            </a:r>
            <a:r>
              <a:rPr lang="en-US" sz="1400" i="1" dirty="0" smtClean="0">
                <a:latin typeface="+mn-lt"/>
              </a:rPr>
              <a:t>State </a:t>
            </a:r>
            <a:r>
              <a:rPr lang="en-US" sz="1400" i="1" dirty="0">
                <a:latin typeface="+mn-lt"/>
              </a:rPr>
              <a:t>of the Art</a:t>
            </a:r>
            <a:r>
              <a:rPr lang="en-US" sz="1400" i="1" dirty="0" smtClean="0">
                <a:latin typeface="+mn-lt"/>
              </a:rPr>
              <a:t>,</a:t>
            </a:r>
            <a:r>
              <a:rPr lang="ro-RO" sz="1400" i="1" dirty="0" smtClean="0">
                <a:latin typeface="+mn-lt"/>
              </a:rPr>
              <a:t> </a:t>
            </a:r>
            <a:r>
              <a:rPr lang="en-US" sz="1400" i="1" dirty="0" smtClean="0">
                <a:latin typeface="+mn-lt"/>
              </a:rPr>
              <a:t>Environmental Issues</a:t>
            </a:r>
            <a:r>
              <a:rPr lang="ro-RO" sz="1400" i="1" dirty="0" smtClean="0">
                <a:latin typeface="+mn-lt"/>
              </a:rPr>
              <a:t> </a:t>
            </a:r>
            <a:r>
              <a:rPr lang="en-US" sz="1400" i="1" dirty="0" smtClean="0">
                <a:latin typeface="+mn-lt"/>
              </a:rPr>
              <a:t>and Innovative</a:t>
            </a:r>
            <a:r>
              <a:rPr lang="ro-RO" sz="1400" i="1" dirty="0" smtClean="0">
                <a:latin typeface="+mn-lt"/>
              </a:rPr>
              <a:t> </a:t>
            </a:r>
            <a:r>
              <a:rPr lang="en-US" sz="1400" i="1" dirty="0" smtClean="0">
                <a:latin typeface="+mn-lt"/>
              </a:rPr>
              <a:t>Solutions</a:t>
            </a:r>
            <a:r>
              <a:rPr lang="ro-RO" sz="1400" dirty="0">
                <a:latin typeface="+mn-lt"/>
              </a:rPr>
              <a:t>. </a:t>
            </a:r>
            <a:r>
              <a:rPr lang="ro-RO" sz="1400" dirty="0" err="1">
                <a:latin typeface="+mn-lt"/>
              </a:rPr>
              <a:t>Smithers</a:t>
            </a:r>
            <a:r>
              <a:rPr lang="ro-RO" sz="1400" dirty="0">
                <a:latin typeface="+mn-lt"/>
              </a:rPr>
              <a:t> </a:t>
            </a:r>
            <a:r>
              <a:rPr lang="ro-RO" sz="1400" dirty="0" err="1">
                <a:latin typeface="+mn-lt"/>
              </a:rPr>
              <a:t>Rapra</a:t>
            </a:r>
            <a:r>
              <a:rPr lang="ro-RO" sz="1400" dirty="0">
                <a:latin typeface="+mn-lt"/>
              </a:rPr>
              <a:t> Technology Ltd</a:t>
            </a:r>
            <a:endParaRPr lang="ro-RO" sz="1400" dirty="0" smtClean="0">
              <a:latin typeface="+mn-lt"/>
            </a:endParaRPr>
          </a:p>
          <a:p>
            <a:pPr marL="285750" indent="-285750">
              <a:buFont typeface="Arial" panose="020B0604020202020204" pitchFamily="34" charset="0"/>
              <a:buChar char="•"/>
            </a:pPr>
            <a:endParaRPr lang="ro-RO" sz="1400" dirty="0" smtClean="0">
              <a:latin typeface="+mn-lt"/>
            </a:endParaRPr>
          </a:p>
          <a:p>
            <a:pPr marL="285750" indent="-285750">
              <a:buFont typeface="Arial" panose="020B0604020202020204" pitchFamily="34" charset="0"/>
              <a:buChar char="•"/>
            </a:pPr>
            <a:endParaRPr lang="ro-RO" sz="1400" dirty="0" smtClean="0">
              <a:latin typeface="+mn-lt"/>
            </a:endParaRPr>
          </a:p>
          <a:p>
            <a:pPr marL="285750" indent="-285750">
              <a:buFont typeface="Arial" panose="020B0604020202020204" pitchFamily="34" charset="0"/>
              <a:buChar char="•"/>
            </a:pPr>
            <a:endParaRPr lang="ro-RO" sz="1400" dirty="0" smtClean="0">
              <a:latin typeface="+mn-lt"/>
            </a:endParaRPr>
          </a:p>
        </p:txBody>
      </p:sp>
    </p:spTree>
    <p:extLst>
      <p:ext uri="{BB962C8B-B14F-4D97-AF65-F5344CB8AC3E}">
        <p14:creationId xmlns:p14="http://schemas.microsoft.com/office/powerpoint/2010/main" val="3226992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31</a:t>
            </a:fld>
            <a:endParaRPr lang="de-DE" altLang="de-DE"/>
          </a:p>
        </p:txBody>
      </p:sp>
      <p:sp>
        <p:nvSpPr>
          <p:cNvPr id="3" name="Rectangle 2"/>
          <p:cNvSpPr/>
          <p:nvPr/>
        </p:nvSpPr>
        <p:spPr>
          <a:xfrm>
            <a:off x="359532" y="987574"/>
            <a:ext cx="8424936" cy="3970318"/>
          </a:xfrm>
          <a:prstGeom prst="rect">
            <a:avLst/>
          </a:prstGeom>
        </p:spPr>
        <p:txBody>
          <a:bodyPr wrap="square">
            <a:spAutoFit/>
          </a:bodyPr>
          <a:lstStyle/>
          <a:p>
            <a:pPr marL="285750" indent="-285750">
              <a:buFont typeface="Arial" panose="020B0604020202020204" pitchFamily="34" charset="0"/>
              <a:buChar char="•"/>
            </a:pPr>
            <a:r>
              <a:rPr lang="ro-RO" sz="1400" dirty="0" err="1" smtClean="0">
                <a:latin typeface="+mn-lt"/>
              </a:rPr>
              <a:t>Shahid</a:t>
            </a:r>
            <a:r>
              <a:rPr lang="ro-RO" sz="1400" dirty="0" smtClean="0">
                <a:latin typeface="+mn-lt"/>
              </a:rPr>
              <a:t>-</a:t>
            </a:r>
            <a:r>
              <a:rPr lang="ro-RO" sz="1400" dirty="0" err="1" smtClean="0">
                <a:latin typeface="+mn-lt"/>
              </a:rPr>
              <a:t>ul</a:t>
            </a:r>
            <a:r>
              <a:rPr lang="ro-RO" sz="1400" dirty="0" smtClean="0">
                <a:latin typeface="+mn-lt"/>
              </a:rPr>
              <a:t>-Islam </a:t>
            </a:r>
            <a:r>
              <a:rPr lang="ro-RO" sz="1400" dirty="0" err="1" smtClean="0">
                <a:latin typeface="+mn-lt"/>
              </a:rPr>
              <a:t>and</a:t>
            </a:r>
            <a:r>
              <a:rPr lang="ro-RO" sz="1400" dirty="0" smtClean="0">
                <a:latin typeface="+mn-lt"/>
              </a:rPr>
              <a:t> </a:t>
            </a:r>
            <a:r>
              <a:rPr lang="ro-RO" sz="1400" dirty="0" err="1" smtClean="0">
                <a:latin typeface="+mn-lt"/>
              </a:rPr>
              <a:t>Butola</a:t>
            </a:r>
            <a:r>
              <a:rPr lang="ro-RO" sz="1400" dirty="0" smtClean="0">
                <a:latin typeface="+mn-lt"/>
              </a:rPr>
              <a:t>, B.S. (2019) </a:t>
            </a:r>
            <a:r>
              <a:rPr lang="en-US" sz="1400" i="1" dirty="0">
                <a:latin typeface="+mn-lt"/>
              </a:rPr>
              <a:t>The Impact and Prospects of Green Chemistry for Textile </a:t>
            </a:r>
            <a:r>
              <a:rPr lang="en-US" sz="1400" i="1" dirty="0" smtClean="0">
                <a:latin typeface="+mn-lt"/>
              </a:rPr>
              <a:t>Technology</a:t>
            </a:r>
            <a:r>
              <a:rPr lang="ro-RO" sz="1400" dirty="0">
                <a:latin typeface="+mn-lt"/>
              </a:rPr>
              <a:t>. </a:t>
            </a:r>
            <a:r>
              <a:rPr lang="ro-RO" sz="1400" dirty="0" err="1">
                <a:latin typeface="+mn-lt"/>
              </a:rPr>
              <a:t>Woodhead</a:t>
            </a:r>
            <a:r>
              <a:rPr lang="ro-RO" sz="1400" dirty="0">
                <a:latin typeface="+mn-lt"/>
              </a:rPr>
              <a:t> </a:t>
            </a:r>
            <a:r>
              <a:rPr lang="ro-RO" sz="1400" dirty="0" err="1" smtClean="0">
                <a:latin typeface="+mn-lt"/>
              </a:rPr>
              <a:t>Publishing</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Aslam</a:t>
            </a:r>
            <a:r>
              <a:rPr lang="ro-RO" sz="1400" dirty="0">
                <a:latin typeface="+mn-lt"/>
              </a:rPr>
              <a:t>, </a:t>
            </a:r>
            <a:r>
              <a:rPr lang="ro-RO" sz="1400" dirty="0" smtClean="0">
                <a:latin typeface="+mn-lt"/>
              </a:rPr>
              <a:t>S., </a:t>
            </a:r>
            <a:r>
              <a:rPr lang="ro-RO" sz="1400" dirty="0" err="1" smtClean="0">
                <a:latin typeface="+mn-lt"/>
              </a:rPr>
              <a:t>Hussain</a:t>
            </a:r>
            <a:r>
              <a:rPr lang="ro-RO" sz="1400" dirty="0">
                <a:latin typeface="+mn-lt"/>
              </a:rPr>
              <a:t>, </a:t>
            </a:r>
            <a:r>
              <a:rPr lang="ro-RO" sz="1400" dirty="0" smtClean="0">
                <a:latin typeface="+mn-lt"/>
              </a:rPr>
              <a:t>T., </a:t>
            </a:r>
            <a:r>
              <a:rPr lang="ro-RO" sz="1400" dirty="0" err="1" smtClean="0">
                <a:latin typeface="+mn-lt"/>
              </a:rPr>
              <a:t>Ashraf</a:t>
            </a:r>
            <a:r>
              <a:rPr lang="ro-RO" sz="1400" dirty="0" smtClean="0">
                <a:latin typeface="+mn-lt"/>
              </a:rPr>
              <a:t>, M., </a:t>
            </a:r>
            <a:r>
              <a:rPr lang="ro-RO" sz="1400" dirty="0" err="1" smtClean="0">
                <a:latin typeface="+mn-lt"/>
              </a:rPr>
              <a:t>Tabassum</a:t>
            </a:r>
            <a:r>
              <a:rPr lang="ro-RO" sz="1400" dirty="0">
                <a:latin typeface="+mn-lt"/>
              </a:rPr>
              <a:t>, </a:t>
            </a:r>
            <a:r>
              <a:rPr lang="ro-RO" sz="1400" dirty="0" smtClean="0">
                <a:latin typeface="+mn-lt"/>
              </a:rPr>
              <a:t>M., </a:t>
            </a:r>
            <a:r>
              <a:rPr lang="ro-RO" sz="1400" dirty="0" err="1" smtClean="0">
                <a:latin typeface="+mn-lt"/>
              </a:rPr>
              <a:t>Rehman</a:t>
            </a:r>
            <a:r>
              <a:rPr lang="ro-RO" sz="1400" dirty="0">
                <a:latin typeface="+mn-lt"/>
              </a:rPr>
              <a:t>, </a:t>
            </a:r>
            <a:r>
              <a:rPr lang="ro-RO" sz="1400" dirty="0" smtClean="0">
                <a:latin typeface="+mn-lt"/>
              </a:rPr>
              <a:t>A., </a:t>
            </a:r>
            <a:r>
              <a:rPr lang="ro-RO" sz="1400" dirty="0" err="1" smtClean="0">
                <a:latin typeface="+mn-lt"/>
              </a:rPr>
              <a:t>Iqbal</a:t>
            </a:r>
            <a:r>
              <a:rPr lang="ro-RO" sz="1400" dirty="0">
                <a:latin typeface="+mn-lt"/>
              </a:rPr>
              <a:t>, </a:t>
            </a:r>
            <a:r>
              <a:rPr lang="ro-RO" sz="1400" dirty="0" smtClean="0">
                <a:latin typeface="+mn-lt"/>
              </a:rPr>
              <a:t>K. </a:t>
            </a:r>
            <a:r>
              <a:rPr lang="ro-RO" sz="1400" dirty="0" err="1" smtClean="0">
                <a:latin typeface="+mn-lt"/>
              </a:rPr>
              <a:t>and</a:t>
            </a:r>
            <a:r>
              <a:rPr lang="ro-RO" sz="1400" dirty="0" smtClean="0">
                <a:latin typeface="+mn-lt"/>
              </a:rPr>
              <a:t> </a:t>
            </a:r>
            <a:r>
              <a:rPr lang="ro-RO" sz="1400" dirty="0" err="1" smtClean="0">
                <a:latin typeface="+mn-lt"/>
              </a:rPr>
              <a:t>Javid</a:t>
            </a:r>
            <a:r>
              <a:rPr lang="ro-RO" sz="1400" dirty="0" smtClean="0">
                <a:latin typeface="+mn-lt"/>
              </a:rPr>
              <a:t>, A. (2019 ) </a:t>
            </a:r>
            <a:r>
              <a:rPr lang="ro-RO" sz="1400" dirty="0" err="1" smtClean="0">
                <a:latin typeface="+mn-lt"/>
              </a:rPr>
              <a:t>Multifunctional</a:t>
            </a:r>
            <a:r>
              <a:rPr lang="ro-RO" sz="1400" dirty="0" smtClean="0">
                <a:latin typeface="+mn-lt"/>
              </a:rPr>
              <a:t> </a:t>
            </a:r>
            <a:r>
              <a:rPr lang="ro-RO" sz="1400" dirty="0" err="1" smtClean="0">
                <a:latin typeface="+mn-lt"/>
              </a:rPr>
              <a:t>finishing</a:t>
            </a:r>
            <a:r>
              <a:rPr lang="ro-RO" sz="1400" dirty="0" smtClean="0">
                <a:latin typeface="+mn-lt"/>
              </a:rPr>
              <a:t> of </a:t>
            </a:r>
            <a:r>
              <a:rPr lang="ro-RO" sz="1400" dirty="0" err="1" smtClean="0">
                <a:latin typeface="+mn-lt"/>
              </a:rPr>
              <a:t>cotton</a:t>
            </a:r>
            <a:r>
              <a:rPr lang="ro-RO" sz="1400" dirty="0" smtClean="0">
                <a:latin typeface="+mn-lt"/>
              </a:rPr>
              <a:t> fabric. </a:t>
            </a:r>
            <a:r>
              <a:rPr lang="fr-FR" sz="1400" i="1" dirty="0">
                <a:latin typeface="+mn-lt"/>
              </a:rPr>
              <a:t>AUTEX </a:t>
            </a:r>
            <a:r>
              <a:rPr lang="fr-FR" sz="1400" i="1" dirty="0" err="1">
                <a:latin typeface="+mn-lt"/>
              </a:rPr>
              <a:t>Research</a:t>
            </a:r>
            <a:r>
              <a:rPr lang="fr-FR" sz="1400" i="1" dirty="0">
                <a:latin typeface="+mn-lt"/>
              </a:rPr>
              <a:t> Journal</a:t>
            </a:r>
            <a:r>
              <a:rPr lang="fr-FR" sz="1400" dirty="0">
                <a:latin typeface="+mn-lt"/>
              </a:rPr>
              <a:t>, </a:t>
            </a:r>
            <a:r>
              <a:rPr lang="fr-FR" sz="1400" dirty="0" smtClean="0">
                <a:latin typeface="+mn-lt"/>
              </a:rPr>
              <a:t>19</a:t>
            </a:r>
            <a:r>
              <a:rPr lang="ro-RO" sz="1400" dirty="0" smtClean="0">
                <a:latin typeface="+mn-lt"/>
              </a:rPr>
              <a:t>(2)</a:t>
            </a:r>
            <a:r>
              <a:rPr lang="fr-FR" sz="1400" dirty="0" smtClean="0">
                <a:latin typeface="+mn-lt"/>
              </a:rPr>
              <a:t>, </a:t>
            </a:r>
            <a:r>
              <a:rPr lang="ro-RO" sz="1400" dirty="0" smtClean="0">
                <a:latin typeface="+mn-lt"/>
              </a:rPr>
              <a:t>1-10. </a:t>
            </a:r>
            <a:r>
              <a:rPr lang="fr-FR" sz="1400" dirty="0" err="1" smtClean="0">
                <a:latin typeface="+mn-lt"/>
              </a:rPr>
              <a:t>doi</a:t>
            </a:r>
            <a:r>
              <a:rPr lang="fr-FR" sz="1400" dirty="0" smtClean="0">
                <a:latin typeface="+mn-lt"/>
              </a:rPr>
              <a:t>: 10.1515/aut-2018-0048</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Ortelli</a:t>
            </a:r>
            <a:r>
              <a:rPr lang="ro-RO" sz="1400" dirty="0" smtClean="0">
                <a:latin typeface="+mn-lt"/>
              </a:rPr>
              <a:t>, S., </a:t>
            </a:r>
            <a:r>
              <a:rPr lang="ro-RO" sz="1400" dirty="0" err="1" smtClean="0">
                <a:latin typeface="+mn-lt"/>
              </a:rPr>
              <a:t>Malucelli</a:t>
            </a:r>
            <a:r>
              <a:rPr lang="ro-RO" sz="1400" dirty="0" smtClean="0">
                <a:latin typeface="+mn-lt"/>
              </a:rPr>
              <a:t>, G., </a:t>
            </a:r>
            <a:r>
              <a:rPr lang="ro-RO" sz="1400" dirty="0" err="1" smtClean="0">
                <a:latin typeface="+mn-lt"/>
              </a:rPr>
              <a:t>Cuttica</a:t>
            </a:r>
            <a:r>
              <a:rPr lang="ro-RO" sz="1400" dirty="0" smtClean="0">
                <a:latin typeface="+mn-lt"/>
              </a:rPr>
              <a:t>, F. </a:t>
            </a:r>
            <a:r>
              <a:rPr lang="ro-RO" sz="1400" dirty="0" err="1" smtClean="0">
                <a:latin typeface="+mn-lt"/>
              </a:rPr>
              <a:t>and</a:t>
            </a:r>
            <a:r>
              <a:rPr lang="ro-RO" sz="1400" dirty="0" smtClean="0">
                <a:latin typeface="+mn-lt"/>
              </a:rPr>
              <a:t> </a:t>
            </a:r>
            <a:r>
              <a:rPr lang="ro-RO" sz="1400" dirty="0" err="1" smtClean="0">
                <a:latin typeface="+mn-lt"/>
              </a:rPr>
              <a:t>Blosi</a:t>
            </a:r>
            <a:r>
              <a:rPr lang="ro-RO" sz="1400" dirty="0" smtClean="0">
                <a:latin typeface="+mn-lt"/>
              </a:rPr>
              <a:t>, M. (2018) </a:t>
            </a:r>
            <a:r>
              <a:rPr lang="en-US" sz="1400" dirty="0">
                <a:latin typeface="+mn-lt"/>
              </a:rPr>
              <a:t>Coatings made of proteins adsorbed on TiO</a:t>
            </a:r>
            <a:r>
              <a:rPr lang="en-US" sz="1400" baseline="-25000" dirty="0">
                <a:latin typeface="+mn-lt"/>
              </a:rPr>
              <a:t>2</a:t>
            </a:r>
            <a:r>
              <a:rPr lang="en-US" sz="1400" dirty="0">
                <a:latin typeface="+mn-lt"/>
              </a:rPr>
              <a:t> nanoparticles: a new flame retardant approach for cotton </a:t>
            </a:r>
            <a:r>
              <a:rPr lang="en-US" sz="1400" dirty="0" smtClean="0">
                <a:latin typeface="+mn-lt"/>
              </a:rPr>
              <a:t>fabrics</a:t>
            </a:r>
            <a:r>
              <a:rPr lang="ro-RO" sz="1400" dirty="0">
                <a:latin typeface="+mn-lt"/>
              </a:rPr>
              <a:t>. </a:t>
            </a:r>
            <a:r>
              <a:rPr lang="ro-RO" sz="1400" i="1" dirty="0" err="1" smtClean="0">
                <a:latin typeface="+mn-lt"/>
              </a:rPr>
              <a:t>Cellulose</a:t>
            </a:r>
            <a:r>
              <a:rPr lang="ro-RO" sz="1400" dirty="0" smtClean="0">
                <a:latin typeface="+mn-lt"/>
              </a:rPr>
              <a:t>, 25(4), 2755–2765</a:t>
            </a:r>
            <a:r>
              <a:rPr lang="ro-RO" sz="1400" dirty="0">
                <a:latin typeface="+mn-lt"/>
              </a:rPr>
              <a:t>, </a:t>
            </a:r>
            <a:r>
              <a:rPr lang="ro-RO" sz="1400" dirty="0" smtClean="0">
                <a:latin typeface="+mn-lt"/>
              </a:rPr>
              <a:t>doi:10.1007/s10570-018-1745-z</a:t>
            </a:r>
          </a:p>
          <a:p>
            <a:pPr marL="285750" indent="-285750">
              <a:buFont typeface="Arial" panose="020B0604020202020204" pitchFamily="34" charset="0"/>
              <a:buChar char="•"/>
            </a:pPr>
            <a:r>
              <a:rPr lang="ro-RO" sz="1400" dirty="0" err="1" smtClean="0">
                <a:latin typeface="+mn-lt"/>
              </a:rPr>
              <a:t>Musahara</a:t>
            </a:r>
            <a:r>
              <a:rPr lang="ro-RO" sz="1400" dirty="0" smtClean="0">
                <a:latin typeface="+mn-lt"/>
              </a:rPr>
              <a:t>, J. (2016) </a:t>
            </a:r>
            <a:r>
              <a:rPr lang="en-US" sz="1400" i="1" dirty="0">
                <a:latin typeface="+mn-lt"/>
              </a:rPr>
              <a:t>Inclusive Growth and Development Issues in Eastern and Southern </a:t>
            </a:r>
            <a:r>
              <a:rPr lang="en-US" sz="1400" i="1" dirty="0" smtClean="0">
                <a:latin typeface="+mn-lt"/>
              </a:rPr>
              <a:t>Africa</a:t>
            </a:r>
            <a:r>
              <a:rPr lang="ro-RO" sz="1400" dirty="0" smtClean="0">
                <a:latin typeface="+mn-lt"/>
              </a:rPr>
              <a:t>. </a:t>
            </a:r>
            <a:r>
              <a:rPr lang="ro-RO" sz="1400" dirty="0" err="1" smtClean="0">
                <a:latin typeface="+mn-lt"/>
              </a:rPr>
              <a:t>Organisation</a:t>
            </a:r>
            <a:r>
              <a:rPr lang="ro-RO" sz="1400" dirty="0" smtClean="0">
                <a:latin typeface="+mn-lt"/>
              </a:rPr>
              <a:t> for Social </a:t>
            </a:r>
            <a:r>
              <a:rPr lang="ro-RO" sz="1400" dirty="0" err="1" smtClean="0">
                <a:latin typeface="+mn-lt"/>
              </a:rPr>
              <a:t>Science</a:t>
            </a:r>
            <a:r>
              <a:rPr lang="ro-RO" sz="1400" dirty="0" smtClean="0">
                <a:latin typeface="+mn-lt"/>
              </a:rPr>
              <a:t> </a:t>
            </a:r>
            <a:r>
              <a:rPr lang="ro-RO" sz="1400" dirty="0" err="1" smtClean="0">
                <a:latin typeface="+mn-lt"/>
              </a:rPr>
              <a:t>Research</a:t>
            </a:r>
            <a:r>
              <a:rPr lang="ro-RO" sz="1400" dirty="0" smtClean="0">
                <a:latin typeface="+mn-lt"/>
              </a:rPr>
              <a:t> in </a:t>
            </a:r>
            <a:r>
              <a:rPr lang="ro-RO" sz="1400" dirty="0" err="1" smtClean="0">
                <a:latin typeface="+mn-lt"/>
              </a:rPr>
              <a:t>Eastern</a:t>
            </a:r>
            <a:r>
              <a:rPr lang="ro-RO" sz="1400" dirty="0" smtClean="0">
                <a:latin typeface="+mn-lt"/>
              </a:rPr>
              <a:t> </a:t>
            </a:r>
            <a:r>
              <a:rPr lang="ro-RO" sz="1400" dirty="0" err="1" smtClean="0">
                <a:latin typeface="+mn-lt"/>
              </a:rPr>
              <a:t>and</a:t>
            </a:r>
            <a:r>
              <a:rPr lang="ro-RO" sz="1400" dirty="0" smtClean="0">
                <a:latin typeface="+mn-lt"/>
              </a:rPr>
              <a:t> </a:t>
            </a:r>
            <a:r>
              <a:rPr lang="ro-RO" sz="1400" dirty="0" err="1" smtClean="0">
                <a:latin typeface="+mn-lt"/>
              </a:rPr>
              <a:t>Southern</a:t>
            </a:r>
            <a:r>
              <a:rPr lang="ro-RO" sz="1400" dirty="0" smtClean="0">
                <a:latin typeface="+mn-lt"/>
              </a:rPr>
              <a:t> Africa.</a:t>
            </a:r>
          </a:p>
          <a:p>
            <a:pPr marL="285750" indent="-285750">
              <a:buFont typeface="Arial" panose="020B0604020202020204" pitchFamily="34" charset="0"/>
              <a:buChar char="•"/>
            </a:pPr>
            <a:r>
              <a:rPr lang="ro-RO" sz="1400" dirty="0" err="1" smtClean="0">
                <a:latin typeface="+mn-lt"/>
              </a:rPr>
              <a:t>Shahid</a:t>
            </a:r>
            <a:r>
              <a:rPr lang="ro-RO" sz="1400" dirty="0" smtClean="0">
                <a:latin typeface="+mn-lt"/>
              </a:rPr>
              <a:t>, M. </a:t>
            </a:r>
            <a:r>
              <a:rPr lang="ro-RO" sz="1400" dirty="0" err="1" smtClean="0">
                <a:latin typeface="+mn-lt"/>
              </a:rPr>
              <a:t>and</a:t>
            </a:r>
            <a:r>
              <a:rPr lang="ro-RO" sz="1400" dirty="0" smtClean="0">
                <a:latin typeface="+mn-lt"/>
              </a:rPr>
              <a:t> </a:t>
            </a:r>
            <a:r>
              <a:rPr lang="ro-RO" sz="1400" dirty="0" err="1" smtClean="0">
                <a:latin typeface="+mn-lt"/>
              </a:rPr>
              <a:t>Adivarekar</a:t>
            </a:r>
            <a:r>
              <a:rPr lang="ro-RO" sz="1400" dirty="0" smtClean="0">
                <a:latin typeface="+mn-lt"/>
              </a:rPr>
              <a:t>, R. (2020) </a:t>
            </a:r>
            <a:r>
              <a:rPr lang="en-US" sz="1400" i="1" dirty="0">
                <a:latin typeface="+mn-lt"/>
              </a:rPr>
              <a:t>Advances in </a:t>
            </a:r>
            <a:r>
              <a:rPr lang="en-US" sz="1400" i="1" dirty="0" smtClean="0">
                <a:latin typeface="+mn-lt"/>
              </a:rPr>
              <a:t>Functional</a:t>
            </a:r>
            <a:r>
              <a:rPr lang="ro-RO" sz="1400" i="1" dirty="0" smtClean="0">
                <a:latin typeface="+mn-lt"/>
              </a:rPr>
              <a:t> </a:t>
            </a:r>
            <a:r>
              <a:rPr lang="en-US" sz="1400" i="1" dirty="0" smtClean="0">
                <a:latin typeface="+mn-lt"/>
              </a:rPr>
              <a:t>Finishing </a:t>
            </a:r>
            <a:r>
              <a:rPr lang="en-US" sz="1400" i="1" dirty="0">
                <a:latin typeface="+mn-lt"/>
              </a:rPr>
              <a:t>of </a:t>
            </a:r>
            <a:r>
              <a:rPr lang="en-US" sz="1400" i="1" dirty="0" smtClean="0">
                <a:latin typeface="+mn-lt"/>
              </a:rPr>
              <a:t>Textiles</a:t>
            </a:r>
            <a:r>
              <a:rPr lang="ro-RO" sz="1400" dirty="0">
                <a:latin typeface="+mn-lt"/>
              </a:rPr>
              <a:t>. Springer </a:t>
            </a:r>
            <a:r>
              <a:rPr lang="ro-RO" sz="1400" dirty="0" err="1">
                <a:latin typeface="+mn-lt"/>
              </a:rPr>
              <a:t>Nature</a:t>
            </a:r>
            <a:r>
              <a:rPr lang="ro-RO" sz="1400" dirty="0">
                <a:latin typeface="+mn-lt"/>
              </a:rPr>
              <a:t> </a:t>
            </a:r>
            <a:r>
              <a:rPr lang="ro-RO" sz="1400" dirty="0" smtClean="0">
                <a:latin typeface="+mn-lt"/>
              </a:rPr>
              <a:t>Singapore</a:t>
            </a:r>
          </a:p>
          <a:p>
            <a:pPr marL="285750" indent="-285750">
              <a:buFont typeface="Arial" panose="020B0604020202020204" pitchFamily="34" charset="0"/>
              <a:buChar char="•"/>
            </a:pPr>
            <a:r>
              <a:rPr lang="ro-RO" sz="1400" dirty="0" err="1" smtClean="0">
                <a:latin typeface="+mn-lt"/>
              </a:rPr>
              <a:t>Moholkar</a:t>
            </a:r>
            <a:r>
              <a:rPr lang="ro-RO" sz="1400" dirty="0" smtClean="0">
                <a:latin typeface="+mn-lt"/>
              </a:rPr>
              <a:t>, A. (2011) </a:t>
            </a:r>
            <a:r>
              <a:rPr lang="en-US" sz="1400" i="1" dirty="0">
                <a:latin typeface="+mn-lt"/>
              </a:rPr>
              <a:t>Transparent Conductors: Studies On Sprayed Fluorine Doped Tin Oxide (FTO) and Tin Doped Indium Oxide (ITO) thin </a:t>
            </a:r>
            <a:r>
              <a:rPr lang="en-US" sz="1400" i="1" dirty="0" smtClean="0">
                <a:latin typeface="+mn-lt"/>
              </a:rPr>
              <a:t>films</a:t>
            </a:r>
            <a:r>
              <a:rPr lang="ro-RO" sz="1400" dirty="0" smtClean="0">
                <a:latin typeface="+mn-lt"/>
              </a:rPr>
              <a:t>. </a:t>
            </a:r>
            <a:r>
              <a:rPr lang="en-US" sz="1400" dirty="0">
                <a:latin typeface="+mn-lt"/>
              </a:rPr>
              <a:t>LAP LAMBERT Academic </a:t>
            </a:r>
            <a:r>
              <a:rPr lang="en-US" sz="1400" dirty="0" smtClean="0">
                <a:latin typeface="+mn-lt"/>
              </a:rPr>
              <a:t>Publishing</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Verbic</a:t>
            </a:r>
            <a:r>
              <a:rPr lang="ro-RO" sz="1400" dirty="0">
                <a:latin typeface="+mn-lt"/>
              </a:rPr>
              <a:t>, </a:t>
            </a:r>
            <a:r>
              <a:rPr lang="ro-RO" sz="1400" dirty="0" smtClean="0">
                <a:latin typeface="+mn-lt"/>
              </a:rPr>
              <a:t>A., </a:t>
            </a:r>
            <a:r>
              <a:rPr lang="ro-RO" sz="1400" dirty="0" err="1" smtClean="0">
                <a:latin typeface="+mn-lt"/>
              </a:rPr>
              <a:t>Gorjanc</a:t>
            </a:r>
            <a:r>
              <a:rPr lang="ro-RO" sz="1400" dirty="0" smtClean="0">
                <a:latin typeface="+mn-lt"/>
              </a:rPr>
              <a:t>, M. </a:t>
            </a:r>
            <a:r>
              <a:rPr lang="ro-RO" sz="1400" dirty="0" err="1" smtClean="0">
                <a:latin typeface="+mn-lt"/>
              </a:rPr>
              <a:t>and</a:t>
            </a:r>
            <a:r>
              <a:rPr lang="ro-RO" sz="1400" dirty="0" smtClean="0">
                <a:latin typeface="+mn-lt"/>
              </a:rPr>
              <a:t> </a:t>
            </a:r>
            <a:r>
              <a:rPr lang="ro-RO" sz="1400" dirty="0" err="1" smtClean="0">
                <a:latin typeface="+mn-lt"/>
              </a:rPr>
              <a:t>Simoncic</a:t>
            </a:r>
            <a:r>
              <a:rPr lang="ro-RO" sz="1400" dirty="0" smtClean="0">
                <a:latin typeface="+mn-lt"/>
              </a:rPr>
              <a:t>, B. (2019) </a:t>
            </a:r>
            <a:r>
              <a:rPr lang="en-US" sz="1400" dirty="0">
                <a:latin typeface="+mn-lt"/>
              </a:rPr>
              <a:t>Zinc Oxide for Functional Textile Coatings</a:t>
            </a:r>
            <a:r>
              <a:rPr lang="en-US" sz="1400" dirty="0" smtClean="0">
                <a:latin typeface="+mn-lt"/>
              </a:rPr>
              <a:t>:</a:t>
            </a:r>
            <a:r>
              <a:rPr lang="ro-RO" sz="1400" dirty="0" smtClean="0">
                <a:latin typeface="+mn-lt"/>
              </a:rPr>
              <a:t> </a:t>
            </a:r>
            <a:r>
              <a:rPr lang="en-US" sz="1400" dirty="0" smtClean="0">
                <a:latin typeface="+mn-lt"/>
              </a:rPr>
              <a:t>Recent Advances</a:t>
            </a:r>
            <a:r>
              <a:rPr lang="ro-RO" sz="1400" dirty="0" smtClean="0">
                <a:latin typeface="+mn-lt"/>
              </a:rPr>
              <a:t>. </a:t>
            </a:r>
            <a:r>
              <a:rPr lang="en-US" sz="1400" i="1" dirty="0" smtClean="0">
                <a:latin typeface="+mn-lt"/>
              </a:rPr>
              <a:t>Coatings</a:t>
            </a:r>
            <a:r>
              <a:rPr lang="en-US" sz="1400" dirty="0" smtClean="0">
                <a:latin typeface="+mn-lt"/>
              </a:rPr>
              <a:t>, 9</a:t>
            </a:r>
            <a:r>
              <a:rPr lang="ro-RO" sz="1400" dirty="0" smtClean="0">
                <a:latin typeface="+mn-lt"/>
              </a:rPr>
              <a:t>(</a:t>
            </a:r>
            <a:r>
              <a:rPr lang="en-US" sz="1400" dirty="0" smtClean="0">
                <a:latin typeface="+mn-lt"/>
              </a:rPr>
              <a:t>550</a:t>
            </a:r>
            <a:r>
              <a:rPr lang="ro-RO" sz="1400" dirty="0" smtClean="0">
                <a:latin typeface="+mn-lt"/>
              </a:rPr>
              <a:t>), 1-26,</a:t>
            </a:r>
            <a:r>
              <a:rPr lang="en-US" sz="1400" dirty="0" smtClean="0">
                <a:latin typeface="+mn-lt"/>
              </a:rPr>
              <a:t> </a:t>
            </a:r>
            <a:r>
              <a:rPr lang="en-US" sz="1400" dirty="0">
                <a:latin typeface="+mn-lt"/>
              </a:rPr>
              <a:t>doi:10.3390/coatings9090550 </a:t>
            </a:r>
            <a:endParaRPr lang="ro-RO" sz="1400" dirty="0" smtClean="0">
              <a:latin typeface="+mn-lt"/>
            </a:endParaRPr>
          </a:p>
          <a:p>
            <a:pPr marL="285750" indent="-285750">
              <a:buFont typeface="Arial" panose="020B0604020202020204" pitchFamily="34" charset="0"/>
              <a:buChar char="•"/>
            </a:pPr>
            <a:endParaRPr lang="ro-RO" sz="1400" dirty="0">
              <a:latin typeface="+mn-lt"/>
            </a:endParaRPr>
          </a:p>
          <a:p>
            <a:pPr marL="285750" indent="-285750">
              <a:buFont typeface="Arial" panose="020B0604020202020204" pitchFamily="34" charset="0"/>
              <a:buChar char="•"/>
            </a:pPr>
            <a:endParaRPr lang="ro-RO" sz="1400" dirty="0" smtClean="0">
              <a:latin typeface="+mn-lt"/>
            </a:endParaRPr>
          </a:p>
          <a:p>
            <a:pPr marL="285750" indent="-285750">
              <a:buFont typeface="Arial" panose="020B0604020202020204" pitchFamily="34" charset="0"/>
              <a:buChar char="•"/>
            </a:pPr>
            <a:endParaRPr lang="ro-RO" sz="1400" dirty="0" smtClean="0">
              <a:latin typeface="+mn-lt"/>
            </a:endParaRPr>
          </a:p>
          <a:p>
            <a:pPr marL="285750" indent="-285750">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0839574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xmlns="" id="{98C75CFD-DE51-4726-8FDB-84E546E4E507}"/>
              </a:ext>
            </a:extLst>
          </p:cNvPr>
          <p:cNvSpPr>
            <a:spLocks noGrp="1" noChangeArrowheads="1"/>
          </p:cNvSpPr>
          <p:nvPr>
            <p:ph type="title"/>
          </p:nvPr>
        </p:nvSpPr>
        <p:spPr/>
        <p:txBody>
          <a:bodyPr/>
          <a:lstStyle/>
          <a:p>
            <a:r>
              <a:rPr lang="de-DE" altLang="de-DE" dirty="0"/>
              <a:t>Contact</a:t>
            </a:r>
          </a:p>
        </p:txBody>
      </p:sp>
      <p:sp>
        <p:nvSpPr>
          <p:cNvPr id="103427" name="Inhaltsplatzhalter 2">
            <a:extLst>
              <a:ext uri="{FF2B5EF4-FFF2-40B4-BE49-F238E27FC236}">
                <a16:creationId xmlns:a16="http://schemas.microsoft.com/office/drawing/2014/main" xmlns="" id="{C8B682E2-8A72-4B28-A1AA-FF97DD8111C4}"/>
              </a:ext>
            </a:extLst>
          </p:cNvPr>
          <p:cNvSpPr>
            <a:spLocks noGrp="1" noChangeArrowheads="1"/>
          </p:cNvSpPr>
          <p:nvPr>
            <p:ph idx="1"/>
          </p:nvPr>
        </p:nvSpPr>
        <p:spPr>
          <a:xfrm>
            <a:off x="628650" y="1370013"/>
            <a:ext cx="7327726" cy="2137841"/>
          </a:xfrm>
        </p:spPr>
        <p:txBody>
          <a:bodyPr/>
          <a:lstStyle/>
          <a:p>
            <a:pPr marL="0" indent="0">
              <a:buFont typeface="Arial" panose="020B0604020202020204" pitchFamily="34" charset="0"/>
              <a:buNone/>
            </a:pPr>
            <a:r>
              <a:rPr lang="en-US" altLang="de-DE" dirty="0" smtClean="0"/>
              <a:t>‘’Gheorghe </a:t>
            </a:r>
            <a:r>
              <a:rPr lang="en-US" altLang="de-DE" dirty="0" err="1" smtClean="0"/>
              <a:t>Asachi</a:t>
            </a:r>
            <a:r>
              <a:rPr lang="en-US" altLang="de-DE" dirty="0" smtClean="0"/>
              <a:t>’’ Technical University of Iasi, Romania</a:t>
            </a:r>
            <a:endParaRPr lang="de-DE" altLang="de-DE" dirty="0"/>
          </a:p>
          <a:p>
            <a:pPr marL="0" indent="0">
              <a:buFont typeface="Arial" panose="020B0604020202020204" pitchFamily="34" charset="0"/>
              <a:buNone/>
            </a:pPr>
            <a:r>
              <a:rPr lang="de-DE" altLang="de-DE" dirty="0" smtClean="0"/>
              <a:t>Faculty of Industrial Design and Business Management</a:t>
            </a:r>
            <a:endParaRPr lang="de-DE" altLang="de-DE" dirty="0"/>
          </a:p>
          <a:p>
            <a:pPr marL="0" indent="0">
              <a:buFont typeface="Arial" panose="020B0604020202020204" pitchFamily="34" charset="0"/>
              <a:buNone/>
            </a:pPr>
            <a:r>
              <a:rPr lang="de-DE" altLang="de-DE" dirty="0" smtClean="0"/>
              <a:t>Prof</a:t>
            </a:r>
            <a:r>
              <a:rPr lang="de-DE" altLang="de-DE" dirty="0"/>
              <a:t>. Dr. </a:t>
            </a:r>
            <a:r>
              <a:rPr lang="de-DE" altLang="de-DE" dirty="0" smtClean="0"/>
              <a:t>Andrei Bertea</a:t>
            </a:r>
            <a:endParaRPr lang="de-DE" altLang="de-DE" dirty="0"/>
          </a:p>
          <a:p>
            <a:pPr marL="0" indent="0">
              <a:buNone/>
            </a:pPr>
            <a:r>
              <a:rPr lang="de-DE" altLang="de-DE" dirty="0"/>
              <a:t>E-Mail: </a:t>
            </a:r>
            <a:r>
              <a:rPr lang="en-GB" dirty="0"/>
              <a:t>andrei_bertea@yahoo.co.uk</a:t>
            </a:r>
            <a:endParaRPr lang="de-DE" altLang="de-DE" dirty="0"/>
          </a:p>
        </p:txBody>
      </p:sp>
      <p:sp>
        <p:nvSpPr>
          <p:cNvPr id="4" name="Fußzeilenplatzhalter 3">
            <a:extLst>
              <a:ext uri="{FF2B5EF4-FFF2-40B4-BE49-F238E27FC236}">
                <a16:creationId xmlns:a16="http://schemas.microsoft.com/office/drawing/2014/main" xmlns="" id="{A6FAAF7F-A0FD-492B-930C-6F2308D7BDE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xmlns="" id="{031395D4-C882-4E9D-AD10-7377BE5420EE}"/>
              </a:ext>
            </a:extLst>
          </p:cNvPr>
          <p:cNvSpPr>
            <a:spLocks noGrp="1"/>
          </p:cNvSpPr>
          <p:nvPr>
            <p:ph type="sldNum" sz="quarter" idx="12"/>
          </p:nvPr>
        </p:nvSpPr>
        <p:spPr/>
        <p:txBody>
          <a:bodyPr/>
          <a:lstStyle/>
          <a:p>
            <a:pPr>
              <a:defRPr/>
            </a:pPr>
            <a:fld id="{D050FF5C-A71C-49AA-9179-18DD2E922648}" type="slidenum">
              <a:rPr lang="de-DE" altLang="de-DE" smtClean="0"/>
              <a:pPr>
                <a:defRPr/>
              </a:pPr>
              <a:t>32</a:t>
            </a:fld>
            <a:endParaRPr lang="de-DE" altLang="de-DE"/>
          </a:p>
        </p:txBody>
      </p:sp>
    </p:spTree>
    <p:extLst>
      <p:ext uri="{BB962C8B-B14F-4D97-AF65-F5344CB8AC3E}">
        <p14:creationId xmlns:p14="http://schemas.microsoft.com/office/powerpoint/2010/main" val="1723300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a:t>
            </a:fld>
            <a:endParaRPr lang="de-DE" altLang="de-DE"/>
          </a:p>
        </p:txBody>
      </p:sp>
      <p:cxnSp>
        <p:nvCxnSpPr>
          <p:cNvPr id="19" name="Straight Connector 18"/>
          <p:cNvCxnSpPr/>
          <p:nvPr/>
        </p:nvCxnSpPr>
        <p:spPr>
          <a:xfrm>
            <a:off x="1066194"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02298"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66394"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730490"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94586"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01711"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303158"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42858" y="1491630"/>
            <a:ext cx="0" cy="2736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66194" y="1491630"/>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66194" y="1923678"/>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66194" y="2355726"/>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66194" y="2787774"/>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6194" y="3291830"/>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066194" y="3723878"/>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66194" y="4227934"/>
            <a:ext cx="5976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025612" y="1553766"/>
            <a:ext cx="710451" cy="276999"/>
          </a:xfrm>
          <a:prstGeom prst="rect">
            <a:avLst/>
          </a:prstGeom>
          <a:noFill/>
        </p:spPr>
        <p:txBody>
          <a:bodyPr wrap="none" rtlCol="0">
            <a:spAutoFit/>
          </a:bodyPr>
          <a:lstStyle/>
          <a:p>
            <a:r>
              <a:rPr lang="ro-RO" sz="1200" b="1" dirty="0" err="1" smtClean="0"/>
              <a:t>Water</a:t>
            </a:r>
            <a:endParaRPr lang="ro-RO" sz="1200" b="1" dirty="0"/>
          </a:p>
        </p:txBody>
      </p:sp>
      <p:sp>
        <p:nvSpPr>
          <p:cNvPr id="35" name="TextBox 34"/>
          <p:cNvSpPr txBox="1"/>
          <p:nvPr/>
        </p:nvSpPr>
        <p:spPr>
          <a:xfrm>
            <a:off x="2910164" y="1553766"/>
            <a:ext cx="865943" cy="276999"/>
          </a:xfrm>
          <a:prstGeom prst="rect">
            <a:avLst/>
          </a:prstGeom>
          <a:noFill/>
        </p:spPr>
        <p:txBody>
          <a:bodyPr wrap="none" rtlCol="0">
            <a:spAutoFit/>
          </a:bodyPr>
          <a:lstStyle/>
          <a:p>
            <a:r>
              <a:rPr lang="ro-RO" sz="1200" b="1" dirty="0" err="1" smtClean="0"/>
              <a:t>Effluent</a:t>
            </a:r>
            <a:endParaRPr lang="ro-RO" sz="1200" b="1" dirty="0"/>
          </a:p>
        </p:txBody>
      </p:sp>
      <p:sp>
        <p:nvSpPr>
          <p:cNvPr id="36" name="TextBox 35"/>
          <p:cNvSpPr txBox="1"/>
          <p:nvPr/>
        </p:nvSpPr>
        <p:spPr>
          <a:xfrm>
            <a:off x="3782811" y="1560333"/>
            <a:ext cx="785793" cy="276999"/>
          </a:xfrm>
          <a:prstGeom prst="rect">
            <a:avLst/>
          </a:prstGeom>
          <a:noFill/>
        </p:spPr>
        <p:txBody>
          <a:bodyPr wrap="none" rtlCol="0">
            <a:spAutoFit/>
          </a:bodyPr>
          <a:lstStyle/>
          <a:p>
            <a:r>
              <a:rPr lang="ro-RO" sz="1200" b="1" dirty="0" smtClean="0"/>
              <a:t>Energy</a:t>
            </a:r>
            <a:endParaRPr lang="ro-RO" sz="1200" b="1" dirty="0"/>
          </a:p>
        </p:txBody>
      </p:sp>
      <p:sp>
        <p:nvSpPr>
          <p:cNvPr id="37" name="TextBox 36"/>
          <p:cNvSpPr txBox="1"/>
          <p:nvPr/>
        </p:nvSpPr>
        <p:spPr>
          <a:xfrm>
            <a:off x="4640202" y="1569155"/>
            <a:ext cx="1061509" cy="276999"/>
          </a:xfrm>
          <a:prstGeom prst="rect">
            <a:avLst/>
          </a:prstGeom>
          <a:noFill/>
        </p:spPr>
        <p:txBody>
          <a:bodyPr wrap="none" rtlCol="0">
            <a:spAutoFit/>
          </a:bodyPr>
          <a:lstStyle/>
          <a:p>
            <a:r>
              <a:rPr lang="ro-RO" sz="1200" b="1" dirty="0" err="1" smtClean="0"/>
              <a:t>Chemistry</a:t>
            </a:r>
            <a:endParaRPr lang="ro-RO" sz="1200" b="1" dirty="0"/>
          </a:p>
        </p:txBody>
      </p:sp>
      <p:sp>
        <p:nvSpPr>
          <p:cNvPr id="38" name="TextBox 37"/>
          <p:cNvSpPr txBox="1"/>
          <p:nvPr/>
        </p:nvSpPr>
        <p:spPr>
          <a:xfrm>
            <a:off x="5701711" y="1584544"/>
            <a:ext cx="601447" cy="276999"/>
          </a:xfrm>
          <a:prstGeom prst="rect">
            <a:avLst/>
          </a:prstGeom>
          <a:noFill/>
        </p:spPr>
        <p:txBody>
          <a:bodyPr wrap="none" rtlCol="0">
            <a:spAutoFit/>
          </a:bodyPr>
          <a:lstStyle/>
          <a:p>
            <a:r>
              <a:rPr lang="ro-RO" sz="1200" b="1" dirty="0" smtClean="0"/>
              <a:t>Land</a:t>
            </a:r>
            <a:endParaRPr lang="ro-RO" sz="1200" b="1" dirty="0"/>
          </a:p>
        </p:txBody>
      </p:sp>
      <p:sp>
        <p:nvSpPr>
          <p:cNvPr id="39" name="TextBox 38"/>
          <p:cNvSpPr txBox="1"/>
          <p:nvPr/>
        </p:nvSpPr>
        <p:spPr>
          <a:xfrm>
            <a:off x="6250770" y="1587872"/>
            <a:ext cx="814647" cy="276999"/>
          </a:xfrm>
          <a:prstGeom prst="rect">
            <a:avLst/>
          </a:prstGeom>
          <a:noFill/>
        </p:spPr>
        <p:txBody>
          <a:bodyPr wrap="none" rtlCol="0">
            <a:spAutoFit/>
          </a:bodyPr>
          <a:lstStyle/>
          <a:p>
            <a:r>
              <a:rPr lang="ro-RO" sz="1200" b="1" dirty="0" smtClean="0"/>
              <a:t>Society</a:t>
            </a:r>
            <a:endParaRPr lang="ro-RO" sz="1200" b="1" dirty="0"/>
          </a:p>
        </p:txBody>
      </p:sp>
      <p:sp>
        <p:nvSpPr>
          <p:cNvPr id="40" name="TextBox 39"/>
          <p:cNvSpPr txBox="1"/>
          <p:nvPr/>
        </p:nvSpPr>
        <p:spPr>
          <a:xfrm>
            <a:off x="1088328" y="1902840"/>
            <a:ext cx="950901" cy="461665"/>
          </a:xfrm>
          <a:prstGeom prst="rect">
            <a:avLst/>
          </a:prstGeom>
          <a:noFill/>
        </p:spPr>
        <p:txBody>
          <a:bodyPr wrap="none" rtlCol="0">
            <a:spAutoFit/>
          </a:bodyPr>
          <a:lstStyle/>
          <a:p>
            <a:r>
              <a:rPr lang="ro-RO" sz="1200" b="1" dirty="0" err="1"/>
              <a:t>R</a:t>
            </a:r>
            <a:r>
              <a:rPr lang="ro-RO" sz="1200" b="1" dirty="0" err="1" smtClean="0"/>
              <a:t>aw</a:t>
            </a:r>
            <a:r>
              <a:rPr lang="ro-RO" sz="1200" b="1" dirty="0" smtClean="0"/>
              <a:t> </a:t>
            </a:r>
            <a:r>
              <a:rPr lang="ro-RO" sz="1200" b="1" dirty="0" err="1" smtClean="0"/>
              <a:t>ma</a:t>
            </a:r>
            <a:r>
              <a:rPr lang="ro-RO" sz="1200" b="1" dirty="0" smtClean="0"/>
              <a:t>-</a:t>
            </a:r>
          </a:p>
          <a:p>
            <a:r>
              <a:rPr lang="ro-RO" sz="1200" b="1" dirty="0" err="1" smtClean="0"/>
              <a:t>terials</a:t>
            </a:r>
            <a:endParaRPr lang="ro-RO" sz="1200" b="1" dirty="0"/>
          </a:p>
        </p:txBody>
      </p:sp>
      <p:sp>
        <p:nvSpPr>
          <p:cNvPr id="41" name="TextBox 40"/>
          <p:cNvSpPr txBox="1"/>
          <p:nvPr/>
        </p:nvSpPr>
        <p:spPr>
          <a:xfrm>
            <a:off x="1066194" y="2443120"/>
            <a:ext cx="941283" cy="276999"/>
          </a:xfrm>
          <a:prstGeom prst="rect">
            <a:avLst/>
          </a:prstGeom>
          <a:noFill/>
        </p:spPr>
        <p:txBody>
          <a:bodyPr wrap="none" rtlCol="0">
            <a:spAutoFit/>
          </a:bodyPr>
          <a:lstStyle/>
          <a:p>
            <a:r>
              <a:rPr lang="ro-RO" sz="1200" b="1" dirty="0" err="1" smtClean="0"/>
              <a:t>Spinning</a:t>
            </a:r>
            <a:endParaRPr lang="ro-RO" sz="1200" b="1" dirty="0"/>
          </a:p>
        </p:txBody>
      </p:sp>
      <p:sp>
        <p:nvSpPr>
          <p:cNvPr id="42" name="TextBox 41"/>
          <p:cNvSpPr txBox="1"/>
          <p:nvPr/>
        </p:nvSpPr>
        <p:spPr>
          <a:xfrm>
            <a:off x="1084329" y="2833647"/>
            <a:ext cx="1037463" cy="461665"/>
          </a:xfrm>
          <a:prstGeom prst="rect">
            <a:avLst/>
          </a:prstGeom>
          <a:noFill/>
        </p:spPr>
        <p:txBody>
          <a:bodyPr wrap="none" rtlCol="0">
            <a:spAutoFit/>
          </a:bodyPr>
          <a:lstStyle/>
          <a:p>
            <a:r>
              <a:rPr lang="ro-RO" sz="1200" b="1" dirty="0" err="1" smtClean="0"/>
              <a:t>Weaving</a:t>
            </a:r>
            <a:r>
              <a:rPr lang="ro-RO" sz="1200" b="1" dirty="0" smtClean="0"/>
              <a:t>/</a:t>
            </a:r>
          </a:p>
          <a:p>
            <a:r>
              <a:rPr lang="ro-RO" sz="1200" b="1" dirty="0" err="1" smtClean="0"/>
              <a:t>Knitting</a:t>
            </a:r>
            <a:endParaRPr lang="ro-RO" sz="1200" b="1" dirty="0"/>
          </a:p>
        </p:txBody>
      </p:sp>
      <p:sp>
        <p:nvSpPr>
          <p:cNvPr id="43" name="TextBox 42"/>
          <p:cNvSpPr txBox="1"/>
          <p:nvPr/>
        </p:nvSpPr>
        <p:spPr>
          <a:xfrm>
            <a:off x="977226" y="3247326"/>
            <a:ext cx="1119217" cy="461665"/>
          </a:xfrm>
          <a:prstGeom prst="rect">
            <a:avLst/>
          </a:prstGeom>
          <a:noFill/>
        </p:spPr>
        <p:txBody>
          <a:bodyPr wrap="none" rtlCol="0">
            <a:spAutoFit/>
          </a:bodyPr>
          <a:lstStyle/>
          <a:p>
            <a:pPr algn="ctr"/>
            <a:r>
              <a:rPr lang="ro-RO" sz="1200" b="1" dirty="0" err="1" smtClean="0"/>
              <a:t>Wet</a:t>
            </a:r>
            <a:r>
              <a:rPr lang="ro-RO" sz="1200" b="1" dirty="0" smtClean="0"/>
              <a:t> </a:t>
            </a:r>
          </a:p>
          <a:p>
            <a:r>
              <a:rPr lang="ro-RO" sz="1200" b="1" dirty="0" err="1" smtClean="0"/>
              <a:t>processing</a:t>
            </a:r>
            <a:endParaRPr lang="ro-RO" sz="1200" b="1" dirty="0"/>
          </a:p>
        </p:txBody>
      </p:sp>
      <p:sp>
        <p:nvSpPr>
          <p:cNvPr id="44" name="TextBox 43"/>
          <p:cNvSpPr txBox="1"/>
          <p:nvPr/>
        </p:nvSpPr>
        <p:spPr>
          <a:xfrm>
            <a:off x="1092177" y="3837407"/>
            <a:ext cx="934871" cy="276999"/>
          </a:xfrm>
          <a:prstGeom prst="rect">
            <a:avLst/>
          </a:prstGeom>
          <a:noFill/>
        </p:spPr>
        <p:txBody>
          <a:bodyPr wrap="none" rtlCol="0">
            <a:spAutoFit/>
          </a:bodyPr>
          <a:lstStyle/>
          <a:p>
            <a:r>
              <a:rPr lang="ro-RO" sz="1200" b="1" dirty="0" err="1" smtClean="0"/>
              <a:t>Garment</a:t>
            </a:r>
            <a:endParaRPr lang="ro-RO" sz="1200" b="1" dirty="0"/>
          </a:p>
        </p:txBody>
      </p:sp>
      <p:sp>
        <p:nvSpPr>
          <p:cNvPr id="45" name="Rectangle 44"/>
          <p:cNvSpPr/>
          <p:nvPr/>
        </p:nvSpPr>
        <p:spPr>
          <a:xfrm>
            <a:off x="2025612" y="1923678"/>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6" name="Rectangle 45"/>
          <p:cNvSpPr/>
          <p:nvPr/>
        </p:nvSpPr>
        <p:spPr>
          <a:xfrm>
            <a:off x="2884529" y="1913483"/>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7" name="Rectangle 46"/>
          <p:cNvSpPr/>
          <p:nvPr/>
        </p:nvSpPr>
        <p:spPr>
          <a:xfrm>
            <a:off x="4615243" y="1902840"/>
            <a:ext cx="1063909"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8" name="Rectangle 47"/>
          <p:cNvSpPr/>
          <p:nvPr/>
        </p:nvSpPr>
        <p:spPr>
          <a:xfrm>
            <a:off x="5699813" y="1913125"/>
            <a:ext cx="603344"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9" name="Rectangle 48"/>
          <p:cNvSpPr/>
          <p:nvPr/>
        </p:nvSpPr>
        <p:spPr>
          <a:xfrm>
            <a:off x="3743445" y="1921511"/>
            <a:ext cx="851141" cy="4236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0" name="Rectangle 49"/>
          <p:cNvSpPr/>
          <p:nvPr/>
        </p:nvSpPr>
        <p:spPr>
          <a:xfrm>
            <a:off x="6320510" y="1913125"/>
            <a:ext cx="704993" cy="4236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1" name="Rectangle 50"/>
          <p:cNvSpPr/>
          <p:nvPr/>
        </p:nvSpPr>
        <p:spPr>
          <a:xfrm>
            <a:off x="6312927" y="2359920"/>
            <a:ext cx="717462" cy="42366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2" name="Rectangle 51"/>
          <p:cNvSpPr/>
          <p:nvPr/>
        </p:nvSpPr>
        <p:spPr>
          <a:xfrm>
            <a:off x="6303752" y="2794125"/>
            <a:ext cx="717462" cy="4935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3" name="Rectangle 52"/>
          <p:cNvSpPr/>
          <p:nvPr/>
        </p:nvSpPr>
        <p:spPr>
          <a:xfrm>
            <a:off x="6303157" y="3317567"/>
            <a:ext cx="717462" cy="3986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4" name="Rectangle 53"/>
          <p:cNvSpPr/>
          <p:nvPr/>
        </p:nvSpPr>
        <p:spPr>
          <a:xfrm>
            <a:off x="6303439" y="3731246"/>
            <a:ext cx="717462" cy="48901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5" name="Rectangle 54"/>
          <p:cNvSpPr/>
          <p:nvPr/>
        </p:nvSpPr>
        <p:spPr>
          <a:xfrm>
            <a:off x="3748421" y="2376417"/>
            <a:ext cx="833696" cy="3986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6" name="Rectangle 55"/>
          <p:cNvSpPr/>
          <p:nvPr/>
        </p:nvSpPr>
        <p:spPr>
          <a:xfrm>
            <a:off x="3742960" y="2797464"/>
            <a:ext cx="833696" cy="46863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7" name="Rectangle 56"/>
          <p:cNvSpPr/>
          <p:nvPr/>
        </p:nvSpPr>
        <p:spPr>
          <a:xfrm>
            <a:off x="3750020" y="3291830"/>
            <a:ext cx="833696" cy="4091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FFC000"/>
              </a:solidFill>
            </a:endParaRPr>
          </a:p>
        </p:txBody>
      </p:sp>
      <p:sp>
        <p:nvSpPr>
          <p:cNvPr id="58" name="Rectangle 57"/>
          <p:cNvSpPr/>
          <p:nvPr/>
        </p:nvSpPr>
        <p:spPr>
          <a:xfrm>
            <a:off x="2013955" y="3290203"/>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9" name="Rectangle 58"/>
          <p:cNvSpPr/>
          <p:nvPr/>
        </p:nvSpPr>
        <p:spPr>
          <a:xfrm>
            <a:off x="2884529" y="3291017"/>
            <a:ext cx="84078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0" name="Rectangle 59"/>
          <p:cNvSpPr/>
          <p:nvPr/>
        </p:nvSpPr>
        <p:spPr>
          <a:xfrm>
            <a:off x="4612518" y="3273451"/>
            <a:ext cx="1078552"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1" name="Rectangle 60"/>
          <p:cNvSpPr/>
          <p:nvPr/>
        </p:nvSpPr>
        <p:spPr>
          <a:xfrm>
            <a:off x="7698948" y="1837332"/>
            <a:ext cx="1034085" cy="4320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2" name="Rectangle 61"/>
          <p:cNvSpPr/>
          <p:nvPr/>
        </p:nvSpPr>
        <p:spPr>
          <a:xfrm>
            <a:off x="7698949" y="2417749"/>
            <a:ext cx="1034084" cy="432048"/>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3" name="Rectangle 62"/>
          <p:cNvSpPr/>
          <p:nvPr/>
        </p:nvSpPr>
        <p:spPr>
          <a:xfrm>
            <a:off x="7698949" y="2983110"/>
            <a:ext cx="1034084" cy="432048"/>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4" name="Rectangle 63"/>
          <p:cNvSpPr/>
          <p:nvPr/>
        </p:nvSpPr>
        <p:spPr>
          <a:xfrm>
            <a:off x="7697731" y="3535037"/>
            <a:ext cx="1035301" cy="4320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5" name="TextBox 64"/>
          <p:cNvSpPr txBox="1"/>
          <p:nvPr/>
        </p:nvSpPr>
        <p:spPr>
          <a:xfrm>
            <a:off x="7762897" y="1938022"/>
            <a:ext cx="970137" cy="276999"/>
          </a:xfrm>
          <a:prstGeom prst="rect">
            <a:avLst/>
          </a:prstGeom>
          <a:noFill/>
        </p:spPr>
        <p:txBody>
          <a:bodyPr wrap="none" rtlCol="0">
            <a:spAutoFit/>
          </a:bodyPr>
          <a:lstStyle/>
          <a:p>
            <a:r>
              <a:rPr lang="ro-RO" sz="1200" b="1" dirty="0" smtClean="0"/>
              <a:t>No </a:t>
            </a:r>
            <a:r>
              <a:rPr lang="ro-RO" sz="1200" b="1" dirty="0" err="1" smtClean="0"/>
              <a:t>effect</a:t>
            </a:r>
            <a:endParaRPr lang="ro-RO" sz="1200" b="1" dirty="0"/>
          </a:p>
        </p:txBody>
      </p:sp>
      <p:sp>
        <p:nvSpPr>
          <p:cNvPr id="66" name="TextBox 65"/>
          <p:cNvSpPr txBox="1"/>
          <p:nvPr/>
        </p:nvSpPr>
        <p:spPr>
          <a:xfrm>
            <a:off x="7660253" y="2480898"/>
            <a:ext cx="1088760" cy="276999"/>
          </a:xfrm>
          <a:prstGeom prst="rect">
            <a:avLst/>
          </a:prstGeom>
          <a:noFill/>
        </p:spPr>
        <p:txBody>
          <a:bodyPr wrap="none" rtlCol="0">
            <a:spAutoFit/>
          </a:bodyPr>
          <a:lstStyle/>
          <a:p>
            <a:r>
              <a:rPr lang="ro-RO" sz="1200" b="1" dirty="0" err="1" smtClean="0"/>
              <a:t>Low</a:t>
            </a:r>
            <a:r>
              <a:rPr lang="ro-RO" sz="1200" b="1" dirty="0" smtClean="0"/>
              <a:t> </a:t>
            </a:r>
            <a:r>
              <a:rPr lang="ro-RO" sz="1200" b="1" dirty="0" err="1" smtClean="0"/>
              <a:t>effect</a:t>
            </a:r>
            <a:endParaRPr lang="ro-RO" sz="1200" b="1" dirty="0"/>
          </a:p>
        </p:txBody>
      </p:sp>
      <p:sp>
        <p:nvSpPr>
          <p:cNvPr id="67" name="TextBox 66"/>
          <p:cNvSpPr txBox="1"/>
          <p:nvPr/>
        </p:nvSpPr>
        <p:spPr>
          <a:xfrm>
            <a:off x="7660253" y="3113272"/>
            <a:ext cx="1132041" cy="276999"/>
          </a:xfrm>
          <a:prstGeom prst="rect">
            <a:avLst/>
          </a:prstGeom>
          <a:noFill/>
        </p:spPr>
        <p:txBody>
          <a:bodyPr wrap="none" rtlCol="0">
            <a:spAutoFit/>
          </a:bodyPr>
          <a:lstStyle/>
          <a:p>
            <a:r>
              <a:rPr lang="ro-RO" sz="1200" b="1" dirty="0" err="1" smtClean="0"/>
              <a:t>High</a:t>
            </a:r>
            <a:r>
              <a:rPr lang="ro-RO" sz="1200" b="1" dirty="0" smtClean="0"/>
              <a:t> </a:t>
            </a:r>
            <a:r>
              <a:rPr lang="ro-RO" sz="1200" b="1" dirty="0" err="1" smtClean="0"/>
              <a:t>effect</a:t>
            </a:r>
            <a:endParaRPr lang="ro-RO" sz="1200" b="1" dirty="0"/>
          </a:p>
        </p:txBody>
      </p:sp>
      <p:sp>
        <p:nvSpPr>
          <p:cNvPr id="68" name="TextBox 67"/>
          <p:cNvSpPr txBox="1"/>
          <p:nvPr/>
        </p:nvSpPr>
        <p:spPr>
          <a:xfrm>
            <a:off x="7681944" y="3504444"/>
            <a:ext cx="1132041" cy="461665"/>
          </a:xfrm>
          <a:prstGeom prst="rect">
            <a:avLst/>
          </a:prstGeom>
          <a:noFill/>
        </p:spPr>
        <p:txBody>
          <a:bodyPr wrap="none" rtlCol="0">
            <a:spAutoFit/>
          </a:bodyPr>
          <a:lstStyle/>
          <a:p>
            <a:pPr algn="ctr"/>
            <a:r>
              <a:rPr lang="ro-RO" sz="1200" b="1" dirty="0" err="1" smtClean="0"/>
              <a:t>Very</a:t>
            </a:r>
            <a:endParaRPr lang="ro-RO" sz="1200" b="1" dirty="0" smtClean="0"/>
          </a:p>
          <a:p>
            <a:r>
              <a:rPr lang="ro-RO" sz="1200" b="1" dirty="0" err="1" smtClean="0"/>
              <a:t>high</a:t>
            </a:r>
            <a:r>
              <a:rPr lang="ro-RO" sz="1200" b="1" dirty="0" smtClean="0"/>
              <a:t> </a:t>
            </a:r>
            <a:r>
              <a:rPr lang="ro-RO" sz="1200" b="1" dirty="0" err="1" smtClean="0"/>
              <a:t>effect</a:t>
            </a:r>
            <a:endParaRPr lang="ro-RO" sz="1200" b="1" dirty="0"/>
          </a:p>
        </p:txBody>
      </p:sp>
      <p:sp>
        <p:nvSpPr>
          <p:cNvPr id="69" name="Titel 1"/>
          <p:cNvSpPr txBox="1">
            <a:spLocks/>
          </p:cNvSpPr>
          <p:nvPr/>
        </p:nvSpPr>
        <p:spPr bwMode="auto">
          <a:xfrm>
            <a:off x="539552" y="685462"/>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Major Ecological and Social Challenges in Textile Industry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5</a:t>
            </a:fld>
            <a:endParaRPr lang="de-DE" altLang="de-DE"/>
          </a:p>
        </p:txBody>
      </p:sp>
      <p:sp>
        <p:nvSpPr>
          <p:cNvPr id="6" name="Titel 1"/>
          <p:cNvSpPr txBox="1">
            <a:spLocks/>
          </p:cNvSpPr>
          <p:nvPr/>
        </p:nvSpPr>
        <p:spPr bwMode="auto">
          <a:xfrm>
            <a:off x="628650" y="915566"/>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textile finishing</a:t>
            </a:r>
          </a:p>
        </p:txBody>
      </p:sp>
      <p:sp>
        <p:nvSpPr>
          <p:cNvPr id="10" name="Titel 1"/>
          <p:cNvSpPr txBox="1">
            <a:spLocks/>
          </p:cNvSpPr>
          <p:nvPr/>
        </p:nvSpPr>
        <p:spPr bwMode="auto">
          <a:xfrm>
            <a:off x="513444" y="1688510"/>
            <a:ext cx="4276013" cy="53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just" eaLnBrk="1" hangingPunct="1">
              <a:lnSpc>
                <a:spcPct val="150000"/>
              </a:lnSpc>
            </a:pPr>
            <a:r>
              <a:rPr lang="en-US" altLang="de-DE" sz="1600" dirty="0" smtClean="0">
                <a:latin typeface="Verdana" panose="020B0604030504040204" pitchFamily="34" charset="0"/>
                <a:ea typeface="Verdana" panose="020B0604030504040204" pitchFamily="34" charset="0"/>
              </a:rPr>
              <a:t>• </a:t>
            </a:r>
            <a:r>
              <a:rPr lang="ro-RO" altLang="de-DE" sz="1600" dirty="0" err="1" smtClean="0">
                <a:latin typeface="Verdana" panose="020B0604030504040204" pitchFamily="34" charset="0"/>
                <a:ea typeface="Verdana" panose="020B0604030504040204" pitchFamily="34" charset="0"/>
              </a:rPr>
              <a:t>High</a:t>
            </a:r>
            <a:r>
              <a:rPr lang="en-US" altLang="de-DE" sz="1600" dirty="0" smtClean="0">
                <a:latin typeface="Verdana" panose="020B0604030504040204" pitchFamily="34" charset="0"/>
                <a:ea typeface="Verdana" panose="020B0604030504040204" pitchFamily="34" charset="0"/>
              </a:rPr>
              <a:t> </a:t>
            </a:r>
            <a:r>
              <a:rPr lang="en-US" altLang="de-DE" sz="1600" dirty="0">
                <a:latin typeface="Verdana" panose="020B0604030504040204" pitchFamily="34" charset="0"/>
                <a:ea typeface="Verdana" panose="020B0604030504040204" pitchFamily="34" charset="0"/>
              </a:rPr>
              <a:t>effluent and water consumption</a:t>
            </a:r>
            <a:r>
              <a:rPr lang="en-US" altLang="de-DE" sz="1600" dirty="0" smtClean="0">
                <a:latin typeface="Verdana" panose="020B0604030504040204" pitchFamily="34" charset="0"/>
                <a:ea typeface="Verdana" panose="020B0604030504040204" pitchFamily="34" charset="0"/>
              </a:rPr>
              <a:t>.</a:t>
            </a:r>
            <a:endParaRPr lang="en-US" altLang="de-DE" sz="1600" dirty="0">
              <a:latin typeface="Verdana" panose="020B0604030504040204" pitchFamily="34" charset="0"/>
              <a:ea typeface="Verdana" panose="020B0604030504040204" pitchFamily="34" charset="0"/>
            </a:endParaRPr>
          </a:p>
        </p:txBody>
      </p:sp>
      <p:sp>
        <p:nvSpPr>
          <p:cNvPr id="11" name="Rectangle 10"/>
          <p:cNvSpPr/>
          <p:nvPr/>
        </p:nvSpPr>
        <p:spPr>
          <a:xfrm>
            <a:off x="513444" y="2156755"/>
            <a:ext cx="6866868" cy="830997"/>
          </a:xfrm>
          <a:prstGeom prst="rect">
            <a:avLst/>
          </a:prstGeom>
        </p:spPr>
        <p:txBody>
          <a:bodyPr wrap="square">
            <a:spAutoFit/>
          </a:bodyPr>
          <a:lstStyle/>
          <a:p>
            <a:pPr algn="just" eaLnBrk="1" hangingPunct="1">
              <a:lnSpc>
                <a:spcPct val="150000"/>
              </a:lnSpc>
            </a:pPr>
            <a:r>
              <a:rPr lang="en-US" altLang="de-DE" sz="1600" dirty="0">
                <a:ea typeface="Verdana" panose="020B0604030504040204" pitchFamily="34" charset="0"/>
              </a:rPr>
              <a:t>• </a:t>
            </a:r>
            <a:r>
              <a:rPr lang="ro-RO" altLang="de-DE" sz="1600" dirty="0" err="1">
                <a:ea typeface="Verdana" panose="020B0604030504040204" pitchFamily="34" charset="0"/>
              </a:rPr>
              <a:t>Use</a:t>
            </a:r>
            <a:r>
              <a:rPr lang="en-US" altLang="de-DE" sz="1600" dirty="0">
                <a:ea typeface="Verdana" panose="020B0604030504040204" pitchFamily="34" charset="0"/>
              </a:rPr>
              <a:t> of formaldehyde as an agent during</a:t>
            </a:r>
            <a:r>
              <a:rPr lang="ro-RO" altLang="de-DE" sz="1600" dirty="0">
                <a:ea typeface="Verdana" panose="020B0604030504040204" pitchFamily="34" charset="0"/>
              </a:rPr>
              <a:t> </a:t>
            </a:r>
            <a:r>
              <a:rPr lang="en-US" altLang="de-DE" sz="1600" dirty="0">
                <a:ea typeface="Verdana" panose="020B0604030504040204" pitchFamily="34" charset="0"/>
              </a:rPr>
              <a:t>the manufacture and processing of flame retardants</a:t>
            </a:r>
            <a:r>
              <a:rPr lang="ro-RO" altLang="de-DE" sz="1600" dirty="0">
                <a:ea typeface="Verdana" panose="020B0604030504040204" pitchFamily="34" charset="0"/>
              </a:rPr>
              <a:t> or in </a:t>
            </a:r>
            <a:r>
              <a:rPr lang="ro-RO" altLang="de-DE" sz="1600" dirty="0" err="1">
                <a:ea typeface="Verdana" panose="020B0604030504040204" pitchFamily="34" charset="0"/>
              </a:rPr>
              <a:t>Easy</a:t>
            </a:r>
            <a:r>
              <a:rPr lang="ro-RO" altLang="de-DE" sz="1600" dirty="0">
                <a:ea typeface="Verdana" panose="020B0604030504040204" pitchFamily="34" charset="0"/>
              </a:rPr>
              <a:t>-care </a:t>
            </a:r>
            <a:r>
              <a:rPr lang="ro-RO" altLang="de-DE" sz="1600" dirty="0" err="1" smtClean="0">
                <a:ea typeface="Verdana" panose="020B0604030504040204" pitchFamily="34" charset="0"/>
              </a:rPr>
              <a:t>finishing</a:t>
            </a:r>
            <a:r>
              <a:rPr lang="ro-RO" altLang="de-DE" sz="1600" dirty="0" smtClean="0">
                <a:ea typeface="Verdana" panose="020B0604030504040204" pitchFamily="34" charset="0"/>
              </a:rPr>
              <a:t>.</a:t>
            </a:r>
            <a:endParaRPr lang="en-US" altLang="de-DE" sz="1600" dirty="0">
              <a:ea typeface="Verdana" panose="020B0604030504040204" pitchFamily="34" charset="0"/>
            </a:endParaRPr>
          </a:p>
        </p:txBody>
      </p:sp>
      <p:sp>
        <p:nvSpPr>
          <p:cNvPr id="12" name="Rectangle 11"/>
          <p:cNvSpPr/>
          <p:nvPr/>
        </p:nvSpPr>
        <p:spPr>
          <a:xfrm>
            <a:off x="546163" y="3017415"/>
            <a:ext cx="8606923" cy="877163"/>
          </a:xfrm>
          <a:prstGeom prst="rect">
            <a:avLst/>
          </a:prstGeom>
        </p:spPr>
        <p:txBody>
          <a:bodyPr wrap="square">
            <a:spAutoFit/>
          </a:bodyPr>
          <a:lstStyle/>
          <a:p>
            <a:pPr algn="just" eaLnBrk="1" hangingPunct="1">
              <a:lnSpc>
                <a:spcPct val="150000"/>
              </a:lnSpc>
            </a:pPr>
            <a:r>
              <a:rPr lang="en-US" altLang="de-DE" dirty="0">
                <a:ea typeface="Verdana" panose="020B0604030504040204" pitchFamily="34" charset="0"/>
              </a:rPr>
              <a:t>• </a:t>
            </a:r>
            <a:r>
              <a:rPr lang="ro-RO" altLang="de-DE" sz="1600" dirty="0" smtClean="0">
                <a:ea typeface="Verdana" panose="020B0604030504040204" pitchFamily="34" charset="0"/>
              </a:rPr>
              <a:t>P</a:t>
            </a:r>
            <a:r>
              <a:rPr lang="en-US" altLang="de-DE" sz="1600" dirty="0" err="1">
                <a:ea typeface="Verdana" panose="020B0604030504040204" pitchFamily="34" charset="0"/>
              </a:rPr>
              <a:t>otential</a:t>
            </a:r>
            <a:r>
              <a:rPr lang="en-US" altLang="de-DE" sz="1600" dirty="0">
                <a:ea typeface="Verdana" panose="020B0604030504040204" pitchFamily="34" charset="0"/>
              </a:rPr>
              <a:t> environmental risks associated with halogen</a:t>
            </a:r>
            <a:r>
              <a:rPr lang="ro-RO" altLang="de-DE" sz="1600" dirty="0">
                <a:ea typeface="Verdana" panose="020B0604030504040204" pitchFamily="34" charset="0"/>
              </a:rPr>
              <a:t> </a:t>
            </a:r>
            <a:r>
              <a:rPr lang="en-US" altLang="de-DE" sz="1600" dirty="0">
                <a:ea typeface="Verdana" panose="020B0604030504040204" pitchFamily="34" charset="0"/>
              </a:rPr>
              <a:t>containing</a:t>
            </a:r>
          </a:p>
          <a:p>
            <a:pPr algn="just" eaLnBrk="1" hangingPunct="1">
              <a:lnSpc>
                <a:spcPct val="150000"/>
              </a:lnSpc>
            </a:pPr>
            <a:r>
              <a:rPr lang="en-US" altLang="de-DE" sz="1600" dirty="0">
                <a:ea typeface="Verdana" panose="020B0604030504040204" pitchFamily="34" charset="0"/>
              </a:rPr>
              <a:t>flame retardants</a:t>
            </a:r>
            <a:r>
              <a:rPr lang="ro-RO" altLang="de-DE" sz="1600" dirty="0">
                <a:ea typeface="Verdana" panose="020B0604030504040204" pitchFamily="34" charset="0"/>
              </a:rPr>
              <a:t>, </a:t>
            </a:r>
            <a:r>
              <a:rPr lang="ro-RO" altLang="de-DE" sz="1600" dirty="0" smtClean="0">
                <a:ea typeface="Verdana" panose="020B0604030504040204" pitchFamily="34" charset="0"/>
              </a:rPr>
              <a:t>etc.</a:t>
            </a:r>
            <a:endParaRPr lang="en-US" altLang="de-DE" sz="1600" dirty="0">
              <a:ea typeface="Verdana" panose="020B0604030504040204" pitchFamily="34" charset="0"/>
            </a:endParaRPr>
          </a:p>
        </p:txBody>
      </p:sp>
    </p:spTree>
    <p:extLst>
      <p:ext uri="{BB962C8B-B14F-4D97-AF65-F5344CB8AC3E}">
        <p14:creationId xmlns:p14="http://schemas.microsoft.com/office/powerpoint/2010/main" val="4129669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6</a:t>
            </a:fld>
            <a:endParaRPr lang="de-DE" altLang="de-DE"/>
          </a:p>
        </p:txBody>
      </p:sp>
      <p:sp>
        <p:nvSpPr>
          <p:cNvPr id="6" name="Titel 1"/>
          <p:cNvSpPr txBox="1">
            <a:spLocks/>
          </p:cNvSpPr>
          <p:nvPr/>
        </p:nvSpPr>
        <p:spPr bwMode="auto">
          <a:xfrm>
            <a:off x="641042" y="992996"/>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 </a:t>
            </a:r>
          </a:p>
          <a:p>
            <a:endParaRPr lang="en-US" altLang="de-DE" dirty="0"/>
          </a:p>
        </p:txBody>
      </p:sp>
      <p:sp>
        <p:nvSpPr>
          <p:cNvPr id="9" name="Rectangle 8"/>
          <p:cNvSpPr/>
          <p:nvPr/>
        </p:nvSpPr>
        <p:spPr>
          <a:xfrm>
            <a:off x="583597" y="1497052"/>
            <a:ext cx="7920880" cy="346248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o-RO" dirty="0" err="1" smtClean="0"/>
              <a:t>Multifunctional</a:t>
            </a:r>
            <a:r>
              <a:rPr lang="ro-RO" dirty="0" smtClean="0"/>
              <a:t> </a:t>
            </a:r>
            <a:r>
              <a:rPr lang="ro-RO" dirty="0" err="1" smtClean="0"/>
              <a:t>finishing</a:t>
            </a:r>
            <a:endParaRPr lang="ro-RO" dirty="0" smtClean="0"/>
          </a:p>
          <a:p>
            <a:pPr marL="285750" indent="-285750" algn="just">
              <a:lnSpc>
                <a:spcPct val="150000"/>
              </a:lnSpc>
              <a:buFont typeface="Arial" panose="020B0604020202020204" pitchFamily="34" charset="0"/>
              <a:buChar char="•"/>
            </a:pPr>
            <a:r>
              <a:rPr lang="en-US" sz="1600" dirty="0"/>
              <a:t>Free ethylene urea and melamine derivatives in their </a:t>
            </a:r>
            <a:r>
              <a:rPr lang="en-US" sz="1600" dirty="0" smtClean="0"/>
              <a:t>“not </a:t>
            </a:r>
            <a:r>
              <a:rPr lang="en-US" sz="1600" dirty="0"/>
              <a:t>cross-linked </a:t>
            </a:r>
            <a:r>
              <a:rPr lang="en-US" sz="1600" dirty="0" smtClean="0"/>
              <a:t>form” </a:t>
            </a:r>
            <a:r>
              <a:rPr lang="en-US" sz="1600" dirty="0"/>
              <a:t>(</a:t>
            </a:r>
            <a:r>
              <a:rPr lang="en-US" sz="1600" dirty="0" smtClean="0"/>
              <a:t>cross-linking</a:t>
            </a:r>
            <a:r>
              <a:rPr lang="ro-RO" sz="1600" dirty="0" smtClean="0"/>
              <a:t> </a:t>
            </a:r>
            <a:r>
              <a:rPr lang="en-US" sz="1600" dirty="0" smtClean="0"/>
              <a:t>agents </a:t>
            </a:r>
            <a:r>
              <a:rPr lang="en-US" sz="1600" dirty="0"/>
              <a:t>in easy-care finishes</a:t>
            </a:r>
            <a:r>
              <a:rPr lang="en-US" sz="1600" dirty="0" smtClean="0"/>
              <a:t>)</a:t>
            </a:r>
            <a:endParaRPr lang="ro-RO" sz="1600" dirty="0" smtClean="0"/>
          </a:p>
          <a:p>
            <a:pPr marL="285750" indent="-285750" algn="just">
              <a:lnSpc>
                <a:spcPct val="150000"/>
              </a:lnSpc>
              <a:buFont typeface="Arial" panose="020B0604020202020204" pitchFamily="34" charset="0"/>
              <a:buChar char="•"/>
            </a:pPr>
            <a:r>
              <a:rPr lang="en-US" sz="1600" dirty="0"/>
              <a:t>Substitution of formaldehyde compounds with those that contain no formaldehyde </a:t>
            </a:r>
            <a:r>
              <a:rPr lang="en-US" sz="1600" dirty="0" smtClean="0"/>
              <a:t>or </a:t>
            </a:r>
            <a:r>
              <a:rPr lang="en-US" sz="1600" dirty="0"/>
              <a:t>with compounds that contain reduced amounts of </a:t>
            </a:r>
            <a:r>
              <a:rPr lang="en-US" sz="1600" dirty="0" smtClean="0"/>
              <a:t>formaldehyde</a:t>
            </a:r>
            <a:r>
              <a:rPr lang="ro-RO" sz="1600" dirty="0" smtClean="0"/>
              <a:t>, etc.</a:t>
            </a:r>
          </a:p>
          <a:p>
            <a:pPr marL="285750" indent="-285750" algn="just">
              <a:lnSpc>
                <a:spcPct val="150000"/>
              </a:lnSpc>
              <a:buFont typeface="Arial" panose="020B0604020202020204" pitchFamily="34" charset="0"/>
              <a:buChar char="•"/>
            </a:pPr>
            <a:r>
              <a:rPr lang="ro-RO" sz="1600" dirty="0" smtClean="0"/>
              <a:t>I</a:t>
            </a:r>
            <a:r>
              <a:rPr lang="en-US" sz="1600" dirty="0" err="1" smtClean="0"/>
              <a:t>mpart</a:t>
            </a:r>
            <a:r>
              <a:rPr lang="en-US" sz="1600" dirty="0" smtClean="0"/>
              <a:t> </a:t>
            </a:r>
            <a:r>
              <a:rPr lang="en-US" sz="1600" dirty="0"/>
              <a:t>crease recovery, UV protection</a:t>
            </a:r>
            <a:r>
              <a:rPr lang="en-US" sz="1600" dirty="0" smtClean="0"/>
              <a:t>,</a:t>
            </a:r>
            <a:r>
              <a:rPr lang="ro-RO" sz="1600" dirty="0" smtClean="0"/>
              <a:t> </a:t>
            </a:r>
            <a:r>
              <a:rPr lang="en-US" sz="1600" dirty="0" smtClean="0"/>
              <a:t>and </a:t>
            </a:r>
            <a:r>
              <a:rPr lang="en-US" sz="1600" dirty="0"/>
              <a:t>antibacterial properties in single step by </a:t>
            </a:r>
            <a:r>
              <a:rPr lang="en-US" sz="1600" dirty="0" smtClean="0"/>
              <a:t>simultaneous</a:t>
            </a:r>
            <a:r>
              <a:rPr lang="ro-RO" sz="1600" dirty="0" smtClean="0"/>
              <a:t> </a:t>
            </a:r>
            <a:r>
              <a:rPr lang="en-US" sz="1600" dirty="0" smtClean="0"/>
              <a:t>application </a:t>
            </a:r>
            <a:r>
              <a:rPr lang="en-US" sz="1600" dirty="0"/>
              <a:t>of organic and inorganic </a:t>
            </a:r>
            <a:r>
              <a:rPr lang="ro-RO" sz="1600" dirty="0" err="1" smtClean="0"/>
              <a:t>environmental</a:t>
            </a:r>
            <a:r>
              <a:rPr lang="ro-RO" sz="1600" dirty="0" smtClean="0"/>
              <a:t> </a:t>
            </a:r>
            <a:r>
              <a:rPr lang="ro-RO" sz="1600" dirty="0" err="1" smtClean="0"/>
              <a:t>friendly</a:t>
            </a:r>
            <a:r>
              <a:rPr lang="ro-RO" sz="1600" dirty="0" smtClean="0"/>
              <a:t> </a:t>
            </a:r>
            <a:r>
              <a:rPr lang="en-US" sz="1600" dirty="0" smtClean="0"/>
              <a:t>chemicals</a:t>
            </a:r>
            <a:r>
              <a:rPr lang="ro-RO" sz="1600" dirty="0" smtClean="0"/>
              <a:t> (</a:t>
            </a:r>
            <a:r>
              <a:rPr lang="ro-RO" sz="1600" dirty="0" err="1" smtClean="0"/>
              <a:t>Aslam</a:t>
            </a:r>
            <a:r>
              <a:rPr lang="ro-RO" sz="1600" dirty="0" smtClean="0"/>
              <a:t> et al., 2018)</a:t>
            </a:r>
            <a:endParaRPr lang="ro-RO" sz="1600" dirty="0"/>
          </a:p>
        </p:txBody>
      </p:sp>
    </p:spTree>
    <p:extLst>
      <p:ext uri="{BB962C8B-B14F-4D97-AF65-F5344CB8AC3E}">
        <p14:creationId xmlns:p14="http://schemas.microsoft.com/office/powerpoint/2010/main" val="208285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7</a:t>
            </a:fld>
            <a:endParaRPr lang="de-DE" altLang="de-DE"/>
          </a:p>
        </p:txBody>
      </p:sp>
      <p:sp>
        <p:nvSpPr>
          <p:cNvPr id="6"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pic>
        <p:nvPicPr>
          <p:cNvPr id="8" name="Picture 7"/>
          <p:cNvPicPr>
            <a:picLocks noChangeAspect="1"/>
          </p:cNvPicPr>
          <p:nvPr/>
        </p:nvPicPr>
        <p:blipFill>
          <a:blip r:embed="rId3"/>
          <a:stretch>
            <a:fillRect/>
          </a:stretch>
        </p:blipFill>
        <p:spPr>
          <a:xfrm>
            <a:off x="4188377" y="1535429"/>
            <a:ext cx="4615005" cy="3375502"/>
          </a:xfrm>
          <a:prstGeom prst="rect">
            <a:avLst/>
          </a:prstGeom>
        </p:spPr>
      </p:pic>
      <p:sp>
        <p:nvSpPr>
          <p:cNvPr id="9" name="Rectangle 8"/>
          <p:cNvSpPr/>
          <p:nvPr/>
        </p:nvSpPr>
        <p:spPr>
          <a:xfrm>
            <a:off x="340618" y="1966496"/>
            <a:ext cx="4159374" cy="2800767"/>
          </a:xfrm>
          <a:prstGeom prst="rect">
            <a:avLst/>
          </a:prstGeom>
        </p:spPr>
        <p:txBody>
          <a:bodyPr wrap="square">
            <a:spAutoFit/>
          </a:bodyPr>
          <a:lstStyle/>
          <a:p>
            <a:pPr marL="285750" indent="-285750">
              <a:buFont typeface="Arial" panose="020B0604020202020204" pitchFamily="34" charset="0"/>
              <a:buChar char="•"/>
            </a:pPr>
            <a:r>
              <a:rPr lang="ro-RO" sz="1600" dirty="0" err="1" smtClean="0"/>
              <a:t>ZnO</a:t>
            </a:r>
            <a:r>
              <a:rPr lang="ro-RO" sz="1600" dirty="0" smtClean="0"/>
              <a:t> </a:t>
            </a:r>
            <a:r>
              <a:rPr lang="ro-RO" sz="1600" dirty="0" err="1" smtClean="0"/>
              <a:t>nanoparticles</a:t>
            </a:r>
            <a:r>
              <a:rPr lang="ro-RO" sz="1600" dirty="0" smtClean="0"/>
              <a:t> for </a:t>
            </a:r>
            <a:r>
              <a:rPr lang="ro-RO" sz="1600" dirty="0"/>
              <a:t>UV </a:t>
            </a:r>
            <a:r>
              <a:rPr lang="ro-RO" sz="1600" dirty="0" err="1"/>
              <a:t>protection</a:t>
            </a:r>
            <a:r>
              <a:rPr lang="ro-RO" sz="1600" dirty="0"/>
              <a:t> </a:t>
            </a:r>
            <a:r>
              <a:rPr lang="ro-RO" sz="1600" dirty="0" err="1"/>
              <a:t>and</a:t>
            </a:r>
            <a:r>
              <a:rPr lang="ro-RO" sz="1600" dirty="0"/>
              <a:t> </a:t>
            </a:r>
            <a:r>
              <a:rPr lang="ro-RO" sz="1600" dirty="0" err="1"/>
              <a:t>antibacterial</a:t>
            </a:r>
            <a:r>
              <a:rPr lang="ro-RO" sz="1600" dirty="0"/>
              <a:t> </a:t>
            </a:r>
            <a:r>
              <a:rPr lang="ro-RO" sz="1600" dirty="0" err="1" smtClean="0"/>
              <a:t>properties</a:t>
            </a:r>
            <a:r>
              <a:rPr lang="ro-RO" sz="1600" dirty="0" smtClean="0"/>
              <a:t> </a:t>
            </a:r>
            <a:r>
              <a:rPr lang="ro-RO" sz="1600" dirty="0" err="1" smtClean="0"/>
              <a:t>and</a:t>
            </a:r>
            <a:r>
              <a:rPr lang="ro-RO" sz="1600" dirty="0" smtClean="0"/>
              <a:t> </a:t>
            </a:r>
            <a:r>
              <a:rPr lang="ro-RO" sz="1600" dirty="0" err="1"/>
              <a:t>butanetetracarboxylic</a:t>
            </a:r>
            <a:r>
              <a:rPr lang="ro-RO" sz="1600" dirty="0"/>
              <a:t> acid for crease </a:t>
            </a:r>
            <a:r>
              <a:rPr lang="ro-RO" sz="1600" dirty="0" err="1" smtClean="0"/>
              <a:t>recovery</a:t>
            </a:r>
            <a:r>
              <a:rPr lang="ro-RO" sz="1600" dirty="0" smtClean="0"/>
              <a:t>;</a:t>
            </a:r>
          </a:p>
          <a:p>
            <a:pPr marL="285750" indent="-285750" algn="just">
              <a:buFont typeface="Arial" panose="020B0604020202020204" pitchFamily="34" charset="0"/>
              <a:buChar char="•"/>
            </a:pPr>
            <a:r>
              <a:rPr lang="en-US" sz="1600" dirty="0" smtClean="0"/>
              <a:t>chitosan </a:t>
            </a:r>
            <a:r>
              <a:rPr lang="en-US" sz="1600" dirty="0"/>
              <a:t>with </a:t>
            </a:r>
            <a:r>
              <a:rPr lang="en-US" sz="1600" dirty="0" err="1" smtClean="0"/>
              <a:t>DMDHEU</a:t>
            </a:r>
            <a:r>
              <a:rPr lang="ro-RO" sz="1600" dirty="0"/>
              <a:t> </a:t>
            </a:r>
            <a:r>
              <a:rPr lang="ro-RO" sz="1600" dirty="0" smtClean="0"/>
              <a:t>-d</a:t>
            </a:r>
            <a:r>
              <a:rPr lang="en-US" sz="1600" dirty="0" err="1" smtClean="0"/>
              <a:t>imethyloldihydroxyethyleneurea</a:t>
            </a:r>
            <a:r>
              <a:rPr lang="en-US" sz="1600" dirty="0" smtClean="0"/>
              <a:t> </a:t>
            </a:r>
            <a:r>
              <a:rPr lang="ro-RO" sz="1600" dirty="0" smtClean="0"/>
              <a:t>-for </a:t>
            </a:r>
            <a:r>
              <a:rPr lang="en-US" sz="1600" dirty="0" smtClean="0"/>
              <a:t>wrinkle </a:t>
            </a:r>
            <a:r>
              <a:rPr lang="en-US" sz="1600" dirty="0"/>
              <a:t>free, antibacterial and flame retardant </a:t>
            </a:r>
            <a:r>
              <a:rPr lang="en-US" sz="1600" dirty="0" smtClean="0"/>
              <a:t>properties</a:t>
            </a:r>
            <a:r>
              <a:rPr lang="ro-RO" sz="1600" dirty="0" smtClean="0"/>
              <a:t>; </a:t>
            </a:r>
            <a:r>
              <a:rPr lang="en-US" sz="1600" dirty="0" smtClean="0"/>
              <a:t>in addition, the presence of chitosan contributes to the removal of </a:t>
            </a:r>
            <a:r>
              <a:rPr lang="en-US" sz="1600" dirty="0" err="1" smtClean="0"/>
              <a:t>odo</a:t>
            </a:r>
            <a:r>
              <a:rPr lang="ro-RO" sz="1600" dirty="0" smtClean="0"/>
              <a:t>u</a:t>
            </a:r>
            <a:r>
              <a:rPr lang="en-US" sz="1600" dirty="0" err="1" smtClean="0"/>
              <a:t>rs</a:t>
            </a:r>
            <a:r>
              <a:rPr lang="ro-RO" sz="1600" dirty="0" smtClean="0"/>
              <a:t>.</a:t>
            </a:r>
          </a:p>
        </p:txBody>
      </p:sp>
      <p:sp>
        <p:nvSpPr>
          <p:cNvPr id="10" name="Rectangle 9"/>
          <p:cNvSpPr/>
          <p:nvPr/>
        </p:nvSpPr>
        <p:spPr>
          <a:xfrm>
            <a:off x="251520" y="1292384"/>
            <a:ext cx="5184576"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Multifunctional</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finishing</a:t>
            </a:r>
            <a:endParaRPr lang="ro-RO" sz="3300" dirty="0">
              <a:solidFill>
                <a:srgbClr val="000000"/>
              </a:solidFill>
              <a:latin typeface="Calibri Light" panose="020F0302020204030204" pitchFamily="34" charset="0"/>
              <a:ea typeface="+mj-ea"/>
              <a:cs typeface="+mj-cs"/>
            </a:endParaRPr>
          </a:p>
        </p:txBody>
      </p:sp>
      <p:sp>
        <p:nvSpPr>
          <p:cNvPr id="11"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256684" y="3018069"/>
            <a:ext cx="31649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a:t>Shahid</a:t>
            </a:r>
            <a:r>
              <a:rPr lang="ro-RO" altLang="de-DE" sz="1000" dirty="0"/>
              <a:t>-</a:t>
            </a:r>
            <a:r>
              <a:rPr lang="ro-RO" altLang="de-DE" sz="1000" dirty="0" err="1"/>
              <a:t>ul</a:t>
            </a:r>
            <a:r>
              <a:rPr lang="ro-RO" altLang="de-DE" sz="1000" dirty="0"/>
              <a:t>-Islam </a:t>
            </a:r>
            <a:r>
              <a:rPr lang="ro-RO" altLang="de-DE" sz="1000" dirty="0" smtClean="0"/>
              <a:t> </a:t>
            </a:r>
            <a:r>
              <a:rPr lang="ro-RO" altLang="de-DE" sz="1000" dirty="0" err="1" smtClean="0"/>
              <a:t>and</a:t>
            </a:r>
            <a:r>
              <a:rPr lang="ro-RO" altLang="de-DE" sz="1000" dirty="0" smtClean="0"/>
              <a:t> </a:t>
            </a:r>
            <a:r>
              <a:rPr lang="ro-RO" altLang="de-DE" sz="1000" dirty="0" err="1" smtClean="0"/>
              <a:t>Butola</a:t>
            </a:r>
            <a:r>
              <a:rPr lang="ro-RO" altLang="de-DE" sz="1000" dirty="0"/>
              <a:t> </a:t>
            </a:r>
            <a:r>
              <a:rPr lang="ro-RO" altLang="de-DE" sz="1000" dirty="0" smtClean="0"/>
              <a:t>(2019)</a:t>
            </a:r>
            <a:endParaRPr lang="de-DE" altLang="de-DE" sz="1000" dirty="0"/>
          </a:p>
        </p:txBody>
      </p:sp>
    </p:spTree>
    <p:extLst>
      <p:ext uri="{BB962C8B-B14F-4D97-AF65-F5344CB8AC3E}">
        <p14:creationId xmlns:p14="http://schemas.microsoft.com/office/powerpoint/2010/main" val="387087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8</a:t>
            </a:fld>
            <a:endParaRPr lang="de-DE" altLang="de-DE"/>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pic>
        <p:nvPicPr>
          <p:cNvPr id="2" name="Picture 1"/>
          <p:cNvPicPr>
            <a:picLocks noChangeAspect="1"/>
          </p:cNvPicPr>
          <p:nvPr/>
        </p:nvPicPr>
        <p:blipFill>
          <a:blip r:embed="rId3"/>
          <a:stretch>
            <a:fillRect/>
          </a:stretch>
        </p:blipFill>
        <p:spPr>
          <a:xfrm>
            <a:off x="5307725" y="1346821"/>
            <a:ext cx="3440739" cy="3385169"/>
          </a:xfrm>
          <a:prstGeom prst="rect">
            <a:avLst/>
          </a:prstGeom>
        </p:spPr>
      </p:pic>
      <p:sp>
        <p:nvSpPr>
          <p:cNvPr id="6" name="Titel 1"/>
          <p:cNvSpPr txBox="1">
            <a:spLocks/>
          </p:cNvSpPr>
          <p:nvPr/>
        </p:nvSpPr>
        <p:spPr bwMode="auto">
          <a:xfrm>
            <a:off x="-252536" y="1226863"/>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Multifunctional finishing</a:t>
            </a:r>
          </a:p>
        </p:txBody>
      </p:sp>
      <p:sp>
        <p:nvSpPr>
          <p:cNvPr id="8" name="Rectangle 7"/>
          <p:cNvSpPr/>
          <p:nvPr/>
        </p:nvSpPr>
        <p:spPr>
          <a:xfrm>
            <a:off x="179512" y="1700934"/>
            <a:ext cx="6192688" cy="2554545"/>
          </a:xfrm>
          <a:prstGeom prst="rect">
            <a:avLst/>
          </a:prstGeom>
        </p:spPr>
        <p:txBody>
          <a:bodyPr wrap="square">
            <a:spAutoFit/>
          </a:bodyPr>
          <a:lstStyle/>
          <a:p>
            <a:pPr marL="285750" indent="-285750">
              <a:buFont typeface="Arial" panose="020B0604020202020204" pitchFamily="34" charset="0"/>
              <a:buChar char="•"/>
            </a:pPr>
            <a:r>
              <a:rPr lang="en-GB" sz="1600" dirty="0" err="1" smtClean="0"/>
              <a:t>butanetetracarboxylic</a:t>
            </a:r>
            <a:r>
              <a:rPr lang="en-GB" sz="1600" dirty="0" smtClean="0"/>
              <a:t> acid and zinc oxide nanoparticles to impart wrinkle recovery, antibacterial activity, UV protection, bending rigidity and antistatic properties (Aslam et al., 2018; </a:t>
            </a:r>
            <a:r>
              <a:rPr lang="en-GB" sz="1600" dirty="0" err="1" smtClean="0"/>
              <a:t>Verbic</a:t>
            </a:r>
            <a:r>
              <a:rPr lang="en-GB" sz="1600" dirty="0" smtClean="0"/>
              <a:t> et al., 2019);</a:t>
            </a:r>
          </a:p>
          <a:p>
            <a:pPr marL="285750" indent="-285750">
              <a:buFont typeface="Arial" panose="020B0604020202020204" pitchFamily="34" charset="0"/>
              <a:buChar char="•"/>
            </a:pPr>
            <a:endParaRPr lang="ro-RO" sz="1600" dirty="0" smtClean="0"/>
          </a:p>
          <a:p>
            <a:pPr marL="285750" indent="-285750">
              <a:buFont typeface="Arial" panose="020B0604020202020204" pitchFamily="34" charset="0"/>
              <a:buChar char="•"/>
            </a:pPr>
            <a:r>
              <a:rPr lang="en-US" sz="1600" dirty="0" smtClean="0"/>
              <a:t>incorporation </a:t>
            </a:r>
            <a:r>
              <a:rPr lang="en-US" sz="1600" dirty="0"/>
              <a:t>of metal oxide nanoparticles into an easy-care/softener finishing formulation </a:t>
            </a:r>
            <a:r>
              <a:rPr lang="en-GB" sz="1600" dirty="0" smtClean="0"/>
              <a:t>leads</a:t>
            </a:r>
            <a:r>
              <a:rPr lang="ro-RO" sz="1600" dirty="0" smtClean="0"/>
              <a:t> </a:t>
            </a:r>
            <a:r>
              <a:rPr lang="en-GB" sz="1600" dirty="0" smtClean="0"/>
              <a:t>to</a:t>
            </a:r>
            <a:r>
              <a:rPr lang="en-US" sz="1600" dirty="0" smtClean="0"/>
              <a:t> enhance</a:t>
            </a:r>
            <a:r>
              <a:rPr lang="ro-RO" sz="1600" dirty="0" smtClean="0"/>
              <a:t>d </a:t>
            </a:r>
            <a:r>
              <a:rPr lang="en-US" sz="1600" dirty="0" smtClean="0"/>
              <a:t>fabric </a:t>
            </a:r>
            <a:r>
              <a:rPr lang="en-US" sz="1600" dirty="0"/>
              <a:t>resiliency and surface softness, along with </a:t>
            </a:r>
            <a:r>
              <a:rPr lang="en-US" sz="1600" dirty="0" smtClean="0"/>
              <a:t>improve</a:t>
            </a:r>
            <a:r>
              <a:rPr lang="ro-RO" sz="1600" dirty="0" smtClean="0"/>
              <a:t>d</a:t>
            </a:r>
            <a:r>
              <a:rPr lang="en-US" sz="1600" dirty="0" smtClean="0"/>
              <a:t> </a:t>
            </a:r>
            <a:r>
              <a:rPr lang="en-US" sz="1600" dirty="0"/>
              <a:t>UV-protection and antibacterial </a:t>
            </a:r>
            <a:r>
              <a:rPr lang="en-US" sz="1600" dirty="0" smtClean="0"/>
              <a:t>functionalities</a:t>
            </a:r>
            <a:r>
              <a:rPr lang="ro-RO" sz="1600" dirty="0" smtClean="0"/>
              <a:t>.</a:t>
            </a:r>
            <a:endParaRPr lang="ro-RO" sz="1600" dirty="0"/>
          </a:p>
        </p:txBody>
      </p:sp>
      <p:sp>
        <p:nvSpPr>
          <p:cNvPr id="37" name="Textfeld 20">
            <a:extLst>
              <a:ext uri="{FF2B5EF4-FFF2-40B4-BE49-F238E27FC236}">
                <a16:creationId xmlns:a16="http://schemas.microsoft.com/office/drawing/2014/main" xmlns="" id="{48731F63-FEE9-4B18-AF8E-BEAEF08A457C}"/>
              </a:ext>
            </a:extLst>
          </p:cNvPr>
          <p:cNvSpPr txBox="1">
            <a:spLocks noChangeArrowheads="1"/>
          </p:cNvSpPr>
          <p:nvPr/>
        </p:nvSpPr>
        <p:spPr bwMode="auto">
          <a:xfrm rot="-5400000">
            <a:off x="7256684" y="3095013"/>
            <a:ext cx="31649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a:t>
            </a:r>
            <a:r>
              <a:rPr lang="ro-RO" altLang="de-DE" sz="1000" dirty="0" err="1" smtClean="0"/>
              <a:t>Verbic</a:t>
            </a:r>
            <a:r>
              <a:rPr lang="ro-RO" altLang="de-DE" sz="1000" dirty="0" smtClean="0"/>
              <a:t> et al. (2019)</a:t>
            </a:r>
            <a:endParaRPr lang="de-DE" altLang="de-DE" sz="1000" dirty="0"/>
          </a:p>
        </p:txBody>
      </p:sp>
    </p:spTree>
    <p:extLst>
      <p:ext uri="{BB962C8B-B14F-4D97-AF65-F5344CB8AC3E}">
        <p14:creationId xmlns:p14="http://schemas.microsoft.com/office/powerpoint/2010/main" val="219953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9</a:t>
            </a:fld>
            <a:endParaRPr lang="de-DE" altLang="de-DE"/>
          </a:p>
        </p:txBody>
      </p:sp>
      <p:sp>
        <p:nvSpPr>
          <p:cNvPr id="6" name="Titel 1"/>
          <p:cNvSpPr txBox="1">
            <a:spLocks/>
          </p:cNvSpPr>
          <p:nvPr/>
        </p:nvSpPr>
        <p:spPr bwMode="auto">
          <a:xfrm>
            <a:off x="-252536" y="1340224"/>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Multifunctional finishing</a:t>
            </a:r>
          </a:p>
        </p:txBody>
      </p:sp>
      <p:sp>
        <p:nvSpPr>
          <p:cNvPr id="8" name="Rectangle 7"/>
          <p:cNvSpPr/>
          <p:nvPr/>
        </p:nvSpPr>
        <p:spPr>
          <a:xfrm>
            <a:off x="410360" y="1963769"/>
            <a:ext cx="8280920"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WET-ON-WET </a:t>
            </a:r>
            <a:r>
              <a:rPr lang="en-US" sz="1600" dirty="0" smtClean="0"/>
              <a:t>foam application of both</a:t>
            </a:r>
            <a:r>
              <a:rPr lang="ro-RO" sz="1600" dirty="0" smtClean="0"/>
              <a:t> </a:t>
            </a:r>
            <a:r>
              <a:rPr lang="en-US" sz="1600" dirty="0" smtClean="0"/>
              <a:t>crease-resist and antistatic finishes</a:t>
            </a:r>
            <a:r>
              <a:rPr lang="ro-RO" sz="1600" dirty="0" smtClean="0"/>
              <a:t> </a:t>
            </a:r>
          </a:p>
          <a:p>
            <a:pPr marL="285750" indent="-285750">
              <a:lnSpc>
                <a:spcPct val="150000"/>
              </a:lnSpc>
              <a:buFont typeface="Arial" panose="020B0604020202020204" pitchFamily="34" charset="0"/>
              <a:buChar char="•"/>
            </a:pPr>
            <a:r>
              <a:rPr lang="en-US" sz="1600" dirty="0" smtClean="0"/>
              <a:t>us</a:t>
            </a:r>
            <a:r>
              <a:rPr lang="ro-RO" sz="1600" dirty="0" err="1" smtClean="0"/>
              <a:t>es</a:t>
            </a:r>
            <a:r>
              <a:rPr lang="en-US" sz="1600" dirty="0" smtClean="0"/>
              <a:t> </a:t>
            </a:r>
            <a:r>
              <a:rPr lang="en-US" sz="1600" dirty="0"/>
              <a:t>successive foam treatments without intermediate </a:t>
            </a:r>
            <a:r>
              <a:rPr lang="en-US" sz="1600" dirty="0" smtClean="0"/>
              <a:t>dry</a:t>
            </a:r>
            <a:r>
              <a:rPr lang="ro-RO" sz="1600" dirty="0" err="1" smtClean="0"/>
              <a:t>ing</a:t>
            </a:r>
            <a:r>
              <a:rPr lang="ro-RO" sz="1600" dirty="0" smtClean="0"/>
              <a:t> </a:t>
            </a:r>
            <a:r>
              <a:rPr lang="ro-RO" sz="1600" dirty="0" err="1" smtClean="0"/>
              <a:t>to</a:t>
            </a:r>
            <a:r>
              <a:rPr lang="ro-RO" sz="1600" dirty="0" smtClean="0"/>
              <a:t> </a:t>
            </a:r>
            <a:r>
              <a:rPr lang="en-US" sz="1600" dirty="0" smtClean="0"/>
              <a:t>apply </a:t>
            </a:r>
            <a:r>
              <a:rPr lang="en-US" sz="1600" dirty="0"/>
              <a:t>successive crease-resist and antistatic finishes</a:t>
            </a:r>
          </a:p>
          <a:p>
            <a:pPr marL="285750" indent="-285750">
              <a:lnSpc>
                <a:spcPct val="150000"/>
              </a:lnSpc>
              <a:buFont typeface="Arial" panose="020B0604020202020204" pitchFamily="34" charset="0"/>
              <a:buChar char="•"/>
            </a:pPr>
            <a:r>
              <a:rPr lang="en-US" sz="1600" dirty="0"/>
              <a:t>This process avoids the shortcomings of the traditional process, namely the release of significant amounts of effluent, which contains excess finishing and auxiliaries and the consumption of large amounts of energy to remove </a:t>
            </a:r>
            <a:r>
              <a:rPr lang="en-US" sz="1600" dirty="0" smtClean="0"/>
              <a:t>water</a:t>
            </a:r>
            <a:r>
              <a:rPr lang="ro-RO" sz="1600" dirty="0" smtClean="0"/>
              <a:t> (</a:t>
            </a:r>
            <a:r>
              <a:rPr lang="en-US" sz="1600" dirty="0" err="1"/>
              <a:t>Miraftab</a:t>
            </a:r>
            <a:r>
              <a:rPr lang="en-US" sz="1600" dirty="0"/>
              <a:t> </a:t>
            </a:r>
            <a:r>
              <a:rPr lang="en-US" sz="1600" dirty="0" smtClean="0"/>
              <a:t>and </a:t>
            </a:r>
            <a:r>
              <a:rPr lang="en-US" sz="1600" dirty="0" err="1" smtClean="0"/>
              <a:t>Horrocks</a:t>
            </a:r>
            <a:r>
              <a:rPr lang="ro-RO" sz="1600" dirty="0" smtClean="0"/>
              <a:t>, 2004).</a:t>
            </a:r>
            <a:endParaRPr lang="ro-RO" sz="1600" dirty="0"/>
          </a:p>
        </p:txBody>
      </p:sp>
      <p:sp>
        <p:nvSpPr>
          <p:cNvPr id="10" name="Titel 1"/>
          <p:cNvSpPr txBox="1">
            <a:spLocks/>
          </p:cNvSpPr>
          <p:nvPr/>
        </p:nvSpPr>
        <p:spPr bwMode="auto">
          <a:xfrm>
            <a:off x="375971" y="581468"/>
            <a:ext cx="851650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 of existing technologies and substituting environmentally aggressive products</a:t>
            </a:r>
            <a:endParaRPr lang="en-US" altLang="de-DE" sz="2800" dirty="0"/>
          </a:p>
        </p:txBody>
      </p:sp>
    </p:spTree>
    <p:extLst>
      <p:ext uri="{BB962C8B-B14F-4D97-AF65-F5344CB8AC3E}">
        <p14:creationId xmlns:p14="http://schemas.microsoft.com/office/powerpoint/2010/main" val="940683868"/>
      </p:ext>
    </p:extLst>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1733</TotalTime>
  <Words>4772</Words>
  <Application>Microsoft Office PowerPoint</Application>
  <PresentationFormat>On-screen Show (16:9)</PresentationFormat>
  <Paragraphs>337</Paragraphs>
  <Slides>32</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Calibri</vt:lpstr>
      <vt:lpstr>Calibri Light</vt:lpstr>
      <vt:lpstr>Roboto</vt:lpstr>
      <vt:lpstr>Verdana</vt:lpstr>
      <vt:lpstr>Wingdings</vt:lpstr>
      <vt:lpstr>Finsternis</vt:lpstr>
      <vt:lpstr>1_Finsternis</vt:lpstr>
      <vt:lpstr>2_Finsternis</vt:lpstr>
      <vt:lpstr>Finishing in the context of sustainability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PH Freiburg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Andrei Bertea</dc:creator>
  <cp:lastModifiedBy>Mirela</cp:lastModifiedBy>
  <cp:revision>323</cp:revision>
  <dcterms:modified xsi:type="dcterms:W3CDTF">2022-09-15T18:06:18Z</dcterms:modified>
</cp:coreProperties>
</file>