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17" r:id="rId1"/>
  </p:sldMasterIdLst>
  <p:notesMasterIdLst>
    <p:notesMasterId r:id="rId67"/>
  </p:notesMasterIdLst>
  <p:sldIdLst>
    <p:sldId id="357" r:id="rId2"/>
    <p:sldId id="438" r:id="rId3"/>
    <p:sldId id="466" r:id="rId4"/>
    <p:sldId id="398" r:id="rId5"/>
    <p:sldId id="407" r:id="rId6"/>
    <p:sldId id="399" r:id="rId7"/>
    <p:sldId id="408" r:id="rId8"/>
    <p:sldId id="397" r:id="rId9"/>
    <p:sldId id="421" r:id="rId10"/>
    <p:sldId id="403" r:id="rId11"/>
    <p:sldId id="405" r:id="rId12"/>
    <p:sldId id="404" r:id="rId13"/>
    <p:sldId id="410" r:id="rId14"/>
    <p:sldId id="361" r:id="rId15"/>
    <p:sldId id="412" r:id="rId16"/>
    <p:sldId id="388" r:id="rId17"/>
    <p:sldId id="362" r:id="rId18"/>
    <p:sldId id="413" r:id="rId19"/>
    <p:sldId id="414" r:id="rId20"/>
    <p:sldId id="422" r:id="rId21"/>
    <p:sldId id="365" r:id="rId22"/>
    <p:sldId id="364" r:id="rId23"/>
    <p:sldId id="387" r:id="rId24"/>
    <p:sldId id="415" r:id="rId25"/>
    <p:sldId id="391" r:id="rId26"/>
    <p:sldId id="439" r:id="rId27"/>
    <p:sldId id="440" r:id="rId28"/>
    <p:sldId id="444" r:id="rId29"/>
    <p:sldId id="447" r:id="rId30"/>
    <p:sldId id="445" r:id="rId31"/>
    <p:sldId id="441" r:id="rId32"/>
    <p:sldId id="442" r:id="rId33"/>
    <p:sldId id="443" r:id="rId34"/>
    <p:sldId id="446" r:id="rId35"/>
    <p:sldId id="389" r:id="rId36"/>
    <p:sldId id="448" r:id="rId37"/>
    <p:sldId id="372" r:id="rId38"/>
    <p:sldId id="416" r:id="rId39"/>
    <p:sldId id="368" r:id="rId40"/>
    <p:sldId id="428" r:id="rId41"/>
    <p:sldId id="371" r:id="rId42"/>
    <p:sldId id="426" r:id="rId43"/>
    <p:sldId id="381" r:id="rId44"/>
    <p:sldId id="429" r:id="rId45"/>
    <p:sldId id="427" r:id="rId46"/>
    <p:sldId id="366" r:id="rId47"/>
    <p:sldId id="373" r:id="rId48"/>
    <p:sldId id="417" r:id="rId49"/>
    <p:sldId id="430" r:id="rId50"/>
    <p:sldId id="423" r:id="rId51"/>
    <p:sldId id="370" r:id="rId52"/>
    <p:sldId id="449" r:id="rId53"/>
    <p:sldId id="437" r:id="rId54"/>
    <p:sldId id="379" r:id="rId55"/>
    <p:sldId id="369" r:id="rId56"/>
    <p:sldId id="420" r:id="rId57"/>
    <p:sldId id="380" r:id="rId58"/>
    <p:sldId id="383" r:id="rId59"/>
    <p:sldId id="462" r:id="rId60"/>
    <p:sldId id="463" r:id="rId61"/>
    <p:sldId id="393" r:id="rId62"/>
    <p:sldId id="456" r:id="rId63"/>
    <p:sldId id="455" r:id="rId64"/>
    <p:sldId id="457" r:id="rId65"/>
    <p:sldId id="454" r:id="rId66"/>
  </p:sldIdLst>
  <p:sldSz cx="9144000" cy="5143500" type="screen16x9"/>
  <p:notesSz cx="6858000" cy="9144000"/>
  <p:defaultTextStyle>
    <a:defPPr>
      <a:defRPr lang="de-DE"/>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5647">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838595-E7EC-5909-6A5E-3276525D1ACB}" name="Höfer Dirk" initials="HD" userId="f95c56674f07995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70" autoAdjust="0"/>
    <p:restoredTop sz="82857" autoAdjust="0"/>
  </p:normalViewPr>
  <p:slideViewPr>
    <p:cSldViewPr>
      <p:cViewPr varScale="1">
        <p:scale>
          <a:sx n="74" d="100"/>
          <a:sy n="74" d="100"/>
        </p:scale>
        <p:origin x="948" y="56"/>
      </p:cViewPr>
      <p:guideLst>
        <p:guide orient="horz" pos="1620"/>
        <p:guide pos="564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408"/>
    </p:cViewPr>
  </p:sorterViewPr>
  <p:notesViewPr>
    <p:cSldViewPr>
      <p:cViewPr>
        <p:scale>
          <a:sx n="156" d="100"/>
          <a:sy n="156" d="100"/>
        </p:scale>
        <p:origin x="428" y="-13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78C3A5EF-3D4A-6B48-8651-7A5CD049F6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a:extLst>
              <a:ext uri="{FF2B5EF4-FFF2-40B4-BE49-F238E27FC236}">
                <a16:creationId xmlns:a16="http://schemas.microsoft.com/office/drawing/2014/main" id="{9AC35011-3A9A-0943-9B00-26673193BBE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B71C117F-2AFE-B541-9F6A-1A9ACEC35B20}" type="datetimeFigureOut">
              <a:rPr lang="de-DE"/>
              <a:pPr>
                <a:defRPr/>
              </a:pPr>
              <a:t>13.02.2022</a:t>
            </a:fld>
            <a:endParaRPr lang="de-DE"/>
          </a:p>
        </p:txBody>
      </p:sp>
      <p:sp>
        <p:nvSpPr>
          <p:cNvPr id="4" name="Folienbildplatzhalter 3">
            <a:extLst>
              <a:ext uri="{FF2B5EF4-FFF2-40B4-BE49-F238E27FC236}">
                <a16:creationId xmlns:a16="http://schemas.microsoft.com/office/drawing/2014/main" id="{656B43D5-99B4-6643-A039-6F8C345C3DF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D852461C-F6B0-3143-BC4B-9A5D2F0C638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noProof="0"/>
              <a:t>Formatvorlagen des Textmasters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60188AE9-D059-3146-8CD5-1DF60C8F873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a:extLst>
              <a:ext uri="{FF2B5EF4-FFF2-40B4-BE49-F238E27FC236}">
                <a16:creationId xmlns:a16="http://schemas.microsoft.com/office/drawing/2014/main" id="{DD984F07-0C40-7742-8E51-353D69A7B630}"/>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CBF3575-D56C-A543-B959-274890622862}" type="slidenum">
              <a:rPr lang="de-DE" altLang="en-US"/>
              <a:pPr>
                <a:defRPr/>
              </a:pPr>
              <a:t>‹#›</a:t>
            </a:fld>
            <a:endParaRPr lang="de-DE"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c.europa.eu/commission/sites/beta-political/files/political-guidelines-nextcommission_en.pdf"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digitalsme.eu/what-is-sustainable-digitalisation/"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c.europa.eu/commission/sites/beta-political/files/political-guidelines-nextcommission_en.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digitalsme.eu/what-is-sustainable-digitalisation/"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c.europa.eu/commission/sites/beta-political/files/political-guidelines-nextcommission_en.pdf"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edps.europa.eu/press-publications/pressnews/blog/sharing-caring-depends_en" TargetMode="External"/><Relationship Id="rId5" Type="http://schemas.openxmlformats.org/officeDocument/2006/relationships/hyperlink" Target="https://www.eff.org/de/deeplinks/2019/10/adversarial-interoperability" TargetMode="External"/><Relationship Id="rId4" Type="http://schemas.openxmlformats.org/officeDocument/2006/relationships/hyperlink" Target="https://www.digitalsme.eu/what-is-sustainable-digitalisation/"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c.europa.eu/commission/sites/beta-political/files/political-guidelines-nextcommission_en.pdf"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freepik.com/free-photo/hand-touching-symbols-air_985240.htm#query=consulting%20consultancy%20consultant&amp;position=26&amp;from_view=search" TargetMode="External"/><Relationship Id="rId4" Type="http://schemas.openxmlformats.org/officeDocument/2006/relationships/hyperlink" Target="https://www.digitalsme.eu/what-is-sustainable-digitalisation/"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pexels.com/photo/women-standing-beside-a-clothing-rack-848572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ixabay.com/photos/hands-ipad-tablet-technology-820272/"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io.com/article/230425/what-is-digital-transformation-a-necessary-disruption.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pixabay.com/illustrations/digitization-transformation-digital-4657390/"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researchgate.net/publication/337167323_Action_Fields_of_Digital_Transformation_-_A_Review_and_Comparative_Analysis_of_Digital_Transformation_Maturity_Models_and_Framework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desl.net/fashion-retail-apparel-footwear-digital-transformatio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pixabay.com/photos/woman-fashion-beauty-clothing-3019984/"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landersdc.be/en/magazine/digital-or-physical"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pixabay.com/photos/hands-ipad-tablet-technology-820272/" TargetMode="External"/><Relationship Id="rId4" Type="http://schemas.openxmlformats.org/officeDocument/2006/relationships/hyperlink" Target="https://youtu.be/weeNP_X6heQ"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youtu.be/SON1J788Srw"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pexels.com/photo/woman-using-smartphone-for-online-shopping-sitting-in-armchair-6331237"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exels.com/photo/man-in-yellow-hoodie-sweater-doing-live-in-social-media-6332437"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researchgate.net/profile/Ebru-Goekalp/publication/332410328_Industry_40_Revolution_in_Clothing_and_Apparel_Factories_Apparel_40/links/5d7212064585151ee4a0d94a/Industry-40-Revolution-in-Clothing-and-Apparel-Factories-Apparel-40.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researchgate.net/profile/Ebru-Goekalp/publication/332410328_Industry_40_Revolution_in_Clothing_and_Apparel_Factories_Apparel_40/links/5d7212064585151ee4a0d94a/Industry-40-Revolution-in-Clothing-and-Apparel-Factories-Apparel-40.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researchgate.net/profile/Ebru-Goekalp/publication/332410328_Industry_40_Revolution_in_Clothing_and_Apparel_Factories_Apparel_40/links/5d7212064585151ee4a0d94a/Industry-40-Revolution-in-Clothing-and-Apparel-Factories-Apparel-40.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researchgate.net/profile/Ebru-Goekalp/publication/332410328_Industry_40_Revolution_in_Clothing_and_Apparel_Factories_Apparel_40/links/5d7212064585151ee4a0d94a/Industry-40-Revolution-in-Clothing-and-Apparel-Factories-Apparel-40.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intechopen.com/chapters/69329"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freepik.com/free-psd/business-mockup-smiling-blonde-woman_1550662.htm#query=architects&amp;position=26&amp;from_view=search"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doi.org/10.1111/j.1083-6101.2002.tb00155.x"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academic.oup.com/jcmc/article/7/4/JCMC741/4584248"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mcp-ce.org/wp-content/uploads/proceedings/2010/jocelyn_bellemare.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wallstreetmojo.com/mass-customizatio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global-sci.org/v1/jfbi/issue/v6n1/pdf/JFBI-6.1.5.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researchgate.net/profile/Ebru-Goekalp/publication/332410328_Industry_40_Revolution_in_Clothing_and_Apparel_Factories_Apparel_40/links/5d7212064585151ee4a0d94a/Industry-40-Revolution-in-Clothing-and-Apparel-Factories-Apparel-40.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researchgate.net/profile/Kostas-Kapetanakis/publication/267227518_Augmented_Reality_Platforms_for_Virtual_Fitting_Rooms/links/55674cd308aec2268300fab9/Augmented-Reality-Platforms-for-Virtual-Fitting-Rooms.pdf"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youtu.be/BBYxk6lfssQ" TargetMode="External"/><Relationship Id="rId4" Type="http://schemas.openxmlformats.org/officeDocument/2006/relationships/hyperlink" Target="https://www.youtube.com/channel/UCml4jjEL9CprinmAid60e1w"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reepik.com/free-photo/serious-coworkers-discussing-project-using-laptop-together_6628905.htm#query=consulting%20consultancy%20consultant&amp;position=30&amp;from_view=search"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c.europa.eu/commission/sites/beta-political/files/political-guidelines-nextcommission_en.pdf"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digitalsme.eu/what-is-sustainable-digitalisation/"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reepik.com/free-photo/goals-business-investment-plan-diagram-concept_18134324.htm#&amp;position=12&amp;from_view=detail#&amp;position=12&amp;from_view=detai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pure.hw.ac.uk/ws/portalfiles/portal/14475677/3D_Printing_for_Garments_Production_An_Exploratory_Study.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youtu.be/XWPrqFiCaFw"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researchgate.net/publication/291306257_Appearance_of_real_vs_virtual_fashion_garment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innomet.ttu.ee/daaam_publications/2012/olaru.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youtu.be/52XUqm-9uXg"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youtube.com/redirect?event=video_description&amp;redir_token=QUFFLUhqbG5GLW82UjBJeGpVWFZjV1hyU1lXTWY0YkxLUXxBQ3Jtc0tuRFJtTWtjLUhweE5CdjB2SjRyVkhWRXBBdDNOM204aDNnMDNySjlTcC1YUmpqVVVzblJpU1lPN3BQLXFwTWtJNU90d1pzUHNPVU00MF9GaW13dmRXMm9BYUhyQnFYZHJ5NklvYXE3NDF3QnYyUUFqdw&amp;q=http%3A%2F%2Fwww.blendertek.com"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researchgate.net/profile/Tatjana-Spahiu/publication/271216884_Advanced_CADCAM_systems_for_garment_design_and_simulation/links/54c2d86f0cf256ed5a8fbf36/Advanced-CAD-CAM-systems-for-garment-design-and-simulation.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core.ac.uk/download/pdf/204911944.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c.europa.eu/commission/sites/beta-political/files/political-guidelines-nextcommission_en.pdf"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digitalsme.eu/what-is-sustainable-digitalisation/"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ijmo.org/vol11/783-F2006.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ame.org/sites/default/files/target_articles/97Q2A1.pdf"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youtu.be/RIaOnNl3Mk8"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researchgate.net/publication/235273352_Expert-based_customized_pattern-making_automation_Part_I_Basic_pattern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scitechnol.com/peer-review/3d-product-development-for-loosefitting-garments-based-on-parametric-human-models-H09s.php?article_id=6796"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youtu.be/GCtW-1n5PUc"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researchgate.net/publication/343639366_3D_printing_for_clothing_production"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c.europa.eu/commission/sites/beta-political/files/political-guidelines-nextcommission_en.pdf"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epc.eu/content/PDF/2020/Towards_a_green_competitive_and_resilient_EU_economy.pdf" TargetMode="External"/><Relationship Id="rId4" Type="http://schemas.openxmlformats.org/officeDocument/2006/relationships/hyperlink" Target="https://www.digitalsme.eu/what-is-sustainable-digitalisation/"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c.europa.eu/commission/sites/beta-political/files/political-guidelines-nextcommission_en.pdf"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digitalsme.eu/what-is-sustainable-digitalisation/"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c.europa.eu/commission/sites/beta-political/files/political-guidelines-nextcommission_en.pdf"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unsplash.com/s/photos/digital-world" TargetMode="External"/><Relationship Id="rId4" Type="http://schemas.openxmlformats.org/officeDocument/2006/relationships/hyperlink" Target="https://www.digitalsme.eu/what-is-sustainable-digitalisation/"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c.europa.eu/commission/sites/beta-political/files/political-guidelines-nextcommission_en.pdf"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freepik.com/free-vector/global-network-connection-world-map-digital-background_6864935.htm#query=digital%20world&amp;position=9&amp;from_view=search" TargetMode="External"/><Relationship Id="rId4" Type="http://schemas.openxmlformats.org/officeDocument/2006/relationships/hyperlink" Target="https://www.digitalsme.eu/what-is-sustainable-digitalisati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1</a:t>
            </a:fld>
            <a:endParaRPr lang="de-DE" altLang="en-US"/>
          </a:p>
        </p:txBody>
      </p:sp>
    </p:spTree>
    <p:extLst>
      <p:ext uri="{BB962C8B-B14F-4D97-AF65-F5344CB8AC3E}">
        <p14:creationId xmlns:p14="http://schemas.microsoft.com/office/powerpoint/2010/main" val="1552517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de-DE" sz="1200" dirty="0"/>
              <a:t>European Digital SME Alliance, (2020). This goal was part of President von der Leyen's Political Guidelines and is outlined in the EU’s Industrial Strategy as well as the Circular Economy Action Plan and the European Green Deal. See: European Commission, Political Guidelines, available at: </a:t>
            </a:r>
            <a:r>
              <a:rPr lang="en-GB" altLang="de-DE" sz="1200" dirty="0">
                <a:hlinkClick r:id="rId3"/>
              </a:rPr>
              <a:t>https://ec.europa.eu/commission/sites/beta-political/files/political-guidelines-nextcommission_en.pdf</a:t>
            </a:r>
            <a:r>
              <a:rPr lang="en-GB" altLang="de-DE" sz="1200" dirty="0"/>
              <a:t>; </a:t>
            </a:r>
          </a:p>
          <a:p>
            <a:r>
              <a:rPr lang="en-GB" dirty="0">
                <a:hlinkClick r:id="rId4"/>
              </a:rPr>
              <a:t>https://www.digitalsme.eu/what-is-sustainable-digitalisation/</a:t>
            </a:r>
            <a:r>
              <a:rPr lang="en-GB" dirty="0"/>
              <a:t>.</a:t>
            </a:r>
          </a:p>
          <a:p>
            <a:endParaRPr lang="en-GB" dirty="0"/>
          </a:p>
          <a:p>
            <a:r>
              <a:rPr lang="en-GB" dirty="0"/>
              <a:t>Image Source: Arrow around the globe recycle for the earth concept</a:t>
            </a:r>
            <a:r>
              <a:rPr lang="ro-RO" dirty="0"/>
              <a:t>, </a:t>
            </a:r>
            <a:r>
              <a:rPr lang="ro-RO" dirty="0" err="1"/>
              <a:t>by</a:t>
            </a:r>
            <a:r>
              <a:rPr lang="ro-RO" dirty="0"/>
              <a:t> </a:t>
            </a:r>
            <a:r>
              <a:rPr lang="en-GB" dirty="0" err="1"/>
              <a:t>Deliyum</a:t>
            </a:r>
            <a:r>
              <a:rPr lang="ro-RO" dirty="0"/>
              <a:t>, CC0, </a:t>
            </a:r>
            <a:r>
              <a:rPr lang="ro-RO" dirty="0" err="1"/>
              <a:t>pickupimage</a:t>
            </a:r>
            <a:r>
              <a:rPr lang="ro-RO" dirty="0"/>
              <a:t>.</a:t>
            </a:r>
            <a:endParaRPr lang="en-GB" dirty="0"/>
          </a:p>
          <a:p>
            <a:r>
              <a:rPr lang="ro-RO" sz="1200" dirty="0">
                <a:latin typeface="+mn-lt"/>
              </a:rPr>
              <a:t>https://pickupimage.com/free-photos/Arrow-around-the-globe-recycle-for-the-earth-concept/2327486</a:t>
            </a:r>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10</a:t>
            </a:fld>
            <a:endParaRPr lang="de-DE" altLang="en-US"/>
          </a:p>
        </p:txBody>
      </p:sp>
    </p:spTree>
    <p:extLst>
      <p:ext uri="{BB962C8B-B14F-4D97-AF65-F5344CB8AC3E}">
        <p14:creationId xmlns:p14="http://schemas.microsoft.com/office/powerpoint/2010/main" val="2012248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de-DE" sz="1200" dirty="0"/>
              <a:t>European Digital SME Alliance, (2020). This goal was part of President von der Leyen's Political Guidelines and is outlined in the EU’s Industrial Strategy as well as the Circular Economy Action Plan and the European Green Deal. See: European Commission, Political Guidelines, available at: </a:t>
            </a:r>
            <a:r>
              <a:rPr lang="en-GB" altLang="de-DE" sz="1200" dirty="0">
                <a:hlinkClick r:id="rId3"/>
              </a:rPr>
              <a:t>https://ec.europa.eu/commission/sites/beta-political/files/political-guidelines-nextcommission_en.pdf</a:t>
            </a:r>
            <a:r>
              <a:rPr lang="en-GB" altLang="de-DE" sz="1200" dirty="0"/>
              <a:t>; </a:t>
            </a:r>
          </a:p>
          <a:p>
            <a:r>
              <a:rPr lang="en-GB" dirty="0">
                <a:hlinkClick r:id="rId4"/>
              </a:rPr>
              <a:t>https://www.digitalsme.eu/what-is-sustainable-digitalisation/</a:t>
            </a:r>
            <a:r>
              <a:rPr lang="en-GB" dirty="0"/>
              <a:t>.</a:t>
            </a:r>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11</a:t>
            </a:fld>
            <a:endParaRPr lang="de-DE" altLang="en-US"/>
          </a:p>
        </p:txBody>
      </p:sp>
    </p:spTree>
    <p:extLst>
      <p:ext uri="{BB962C8B-B14F-4D97-AF65-F5344CB8AC3E}">
        <p14:creationId xmlns:p14="http://schemas.microsoft.com/office/powerpoint/2010/main" val="3414654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de-DE" sz="1000" dirty="0"/>
              <a:t>European Digital SME Alliance, (2020). This goal was part of President von der Leyen's Political Guidelines and is outlined in the EU’s Industrial Strategy as well as the Circular Economy Action Plan and the European Green Deal. See: European Commission, Political Guidelines, available at: </a:t>
            </a:r>
            <a:r>
              <a:rPr lang="en-GB" altLang="de-DE" sz="1000" dirty="0">
                <a:hlinkClick r:id="rId3"/>
              </a:rPr>
              <a:t>https://ec.europa.eu/commission/sites/beta-political/files/political-guidelines-nextcommission_en.pdf</a:t>
            </a:r>
            <a:r>
              <a:rPr lang="en-GB" altLang="de-DE" sz="1000" dirty="0"/>
              <a:t>; </a:t>
            </a:r>
          </a:p>
          <a:p>
            <a:r>
              <a:rPr lang="en-GB" sz="1000" dirty="0">
                <a:hlinkClick r:id="rId4"/>
              </a:rPr>
              <a:t>https://www.digitalsme.eu/what-is-sustainable-digitalisation/</a:t>
            </a:r>
            <a:r>
              <a:rPr lang="en-GB" sz="1000" dirty="0"/>
              <a:t>.</a:t>
            </a:r>
          </a:p>
          <a:p>
            <a:pPr>
              <a:spcBef>
                <a:spcPts val="0"/>
              </a:spcBef>
            </a:pPr>
            <a:r>
              <a:rPr lang="en-GB" sz="1000" dirty="0"/>
              <a:t>Interoperability can be defined as “a characteristic of a product or system, whose interfaces are completely understood, to work with other products or systems, present or future, in either implementation or access, without any restrictions” (see: https://aful.org/gdt/interop). In simple terms, interoperability can be defined as “the act of making a new product or service work with an existing product or service”. (see </a:t>
            </a:r>
            <a:r>
              <a:rPr lang="en-GB" sz="1000" dirty="0" err="1"/>
              <a:t>EDRi</a:t>
            </a:r>
            <a:r>
              <a:rPr lang="en-GB" sz="1000" dirty="0"/>
              <a:t> paper, ‘Platform Regulation Done Rights’, April 2020, p. 19 and EFF: </a:t>
            </a:r>
            <a:r>
              <a:rPr lang="en-GB" sz="1000" dirty="0">
                <a:hlinkClick r:id="rId5"/>
              </a:rPr>
              <a:t>https://www.eff.org/de/deeplinks/2019/10/adversarial-interoperability</a:t>
            </a:r>
            <a:r>
              <a:rPr lang="en-GB" sz="1000" dirty="0"/>
              <a:t>)</a:t>
            </a:r>
          </a:p>
          <a:p>
            <a:pPr>
              <a:spcBef>
                <a:spcPts val="0"/>
              </a:spcBef>
            </a:pPr>
            <a:r>
              <a:rPr lang="en-GB" sz="1000" dirty="0"/>
              <a:t>Historically, the EU has successfully required and pioneered interoperability in ICT markets as essential as:</a:t>
            </a:r>
          </a:p>
          <a:p>
            <a:pPr>
              <a:spcBef>
                <a:spcPts val="0"/>
              </a:spcBef>
            </a:pPr>
            <a:r>
              <a:rPr lang="en-GB" sz="1000" dirty="0"/>
              <a:t>1. Telecoms (Local Loop Unbundling),</a:t>
            </a:r>
          </a:p>
          <a:p>
            <a:pPr>
              <a:spcBef>
                <a:spcPts val="0"/>
              </a:spcBef>
            </a:pPr>
            <a:r>
              <a:rPr lang="en-GB" sz="1000" dirty="0"/>
              <a:t>2. Fintech (Payment Services Directive 2), and</a:t>
            </a:r>
          </a:p>
          <a:p>
            <a:pPr>
              <a:spcBef>
                <a:spcPts val="0"/>
              </a:spcBef>
            </a:pPr>
            <a:r>
              <a:rPr lang="en-GB" sz="1000" dirty="0"/>
              <a:t>3. Web browsers (both supporting W3C standards and requiring Microsoft to permit interoperability with their operating system).</a:t>
            </a:r>
          </a:p>
          <a:p>
            <a:pPr>
              <a:spcBef>
                <a:spcPts val="0"/>
              </a:spcBef>
            </a:pPr>
            <a:r>
              <a:rPr lang="en-GB" sz="1000" dirty="0"/>
              <a:t>6 Wojciech </a:t>
            </a:r>
            <a:r>
              <a:rPr lang="en-GB" sz="1000" dirty="0" err="1"/>
              <a:t>Wiewiórowski</a:t>
            </a:r>
            <a:r>
              <a:rPr lang="en-GB" sz="1000" dirty="0"/>
              <a:t>, Friday, 13 December, 2019, available at: </a:t>
            </a:r>
            <a:r>
              <a:rPr lang="en-GB" sz="1000" dirty="0">
                <a:hlinkClick r:id="rId6"/>
              </a:rPr>
              <a:t>https://edps.europa.eu/press-publications/pressnews/blog/sharing-caring-depends_en</a:t>
            </a:r>
            <a:endParaRPr lang="en-GB" sz="1000" dirty="0"/>
          </a:p>
          <a:p>
            <a:pPr>
              <a:spcBef>
                <a:spcPts val="0"/>
              </a:spcBef>
            </a:pPr>
            <a:endParaRPr lang="en-GB" sz="10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dirty="0"/>
              <a:t>Image Source: </a:t>
            </a:r>
            <a:r>
              <a:rPr lang="en-GB" sz="1200" b="0" i="0" dirty="0">
                <a:solidFill>
                  <a:srgbClr val="374957"/>
                </a:solidFill>
                <a:effectLst/>
                <a:latin typeface="Proxima Nova"/>
              </a:rPr>
              <a:t>Close-up of businessman with digital tablet</a:t>
            </a:r>
            <a:r>
              <a:rPr lang="ro-RO" sz="1200" b="0" i="0" dirty="0">
                <a:solidFill>
                  <a:srgbClr val="374957"/>
                </a:solidFill>
                <a:effectLst/>
                <a:latin typeface="Proxima Nova"/>
              </a:rPr>
              <a:t>, </a:t>
            </a:r>
            <a:r>
              <a:rPr lang="ro-RO" sz="1200" b="0" i="0" dirty="0" err="1">
                <a:solidFill>
                  <a:srgbClr val="374957"/>
                </a:solidFill>
                <a:effectLst/>
                <a:latin typeface="Proxima Nova"/>
              </a:rPr>
              <a:t>by</a:t>
            </a:r>
            <a:r>
              <a:rPr lang="ro-RO" sz="1200" b="0" i="0" dirty="0">
                <a:solidFill>
                  <a:srgbClr val="374957"/>
                </a:solidFill>
                <a:effectLst/>
                <a:latin typeface="Proxima Nova"/>
              </a:rPr>
              <a:t> </a:t>
            </a:r>
            <a:r>
              <a:rPr lang="en-GB" sz="1000" dirty="0"/>
              <a:t>Unknown author</a:t>
            </a:r>
            <a:r>
              <a:rPr lang="ro-RO" sz="1000" dirty="0"/>
              <a:t>, CC0, </a:t>
            </a:r>
            <a:r>
              <a:rPr lang="ro-RO" sz="1000" dirty="0" err="1"/>
              <a:t>freepik</a:t>
            </a:r>
            <a:r>
              <a:rPr lang="ro-RO" sz="1000" dirty="0"/>
              <a:t>. </a:t>
            </a:r>
            <a:endParaRPr lang="en-GB" sz="1000" dirty="0"/>
          </a:p>
          <a:p>
            <a:r>
              <a:rPr lang="ro-RO" sz="1000" dirty="0">
                <a:latin typeface="+mn-lt"/>
              </a:rPr>
              <a:t>https://www.freepik.com/free-photo/close-up-businessman-with-digital-tablet_855036.htm#query=digital%20technology%20background&amp;position=9&amp;from_view=search</a:t>
            </a:r>
            <a:endParaRPr lang="en-GB" sz="1000" dirty="0"/>
          </a:p>
          <a:p>
            <a:pPr>
              <a:spcBef>
                <a:spcPts val="0"/>
              </a:spcBef>
            </a:pPr>
            <a:endParaRPr lang="en-GB" sz="1000"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12</a:t>
            </a:fld>
            <a:endParaRPr lang="de-DE" altLang="en-US"/>
          </a:p>
        </p:txBody>
      </p:sp>
    </p:spTree>
    <p:extLst>
      <p:ext uri="{BB962C8B-B14F-4D97-AF65-F5344CB8AC3E}">
        <p14:creationId xmlns:p14="http://schemas.microsoft.com/office/powerpoint/2010/main" val="3351438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de-DE" sz="1200" dirty="0"/>
              <a:t>European Digital SME Alliance, (2020). This goal was part of President von der Leyen's Political Guidelines and is outlined in the EU’s Industrial Strategy as well as the Circular Economy Action Plan and the European Green Deal. See: European Commission, Political Guidelines, available at: </a:t>
            </a:r>
            <a:r>
              <a:rPr lang="en-GB" altLang="de-DE" sz="1200" dirty="0">
                <a:hlinkClick r:id="rId3"/>
              </a:rPr>
              <a:t>https://ec.europa.eu/commission/sites/beta-political/files/political-guidelines-nextcommission_en.pdf</a:t>
            </a:r>
            <a:r>
              <a:rPr lang="en-GB" altLang="de-DE" sz="1200" dirty="0"/>
              <a:t>; </a:t>
            </a:r>
          </a:p>
          <a:p>
            <a:r>
              <a:rPr lang="en-GB" dirty="0">
                <a:hlinkClick r:id="rId4"/>
              </a:rPr>
              <a:t>https://www.digitalsme.eu/what-is-sustainable-digitalisation/</a:t>
            </a:r>
            <a:r>
              <a:rPr lang="en-GB" dirty="0"/>
              <a:t>.</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Image Source: </a:t>
            </a:r>
            <a:r>
              <a:rPr lang="en-GB" b="0" i="0" dirty="0">
                <a:solidFill>
                  <a:srgbClr val="374957"/>
                </a:solidFill>
                <a:effectLst/>
                <a:latin typeface="Proxima Nova"/>
              </a:rPr>
              <a:t>Hand touching symbols in the air, by</a:t>
            </a:r>
            <a:r>
              <a:rPr lang="en-GB" sz="1200" dirty="0"/>
              <a:t> Jannoon028, CC0, </a:t>
            </a:r>
            <a:r>
              <a:rPr lang="en-GB" sz="1200" dirty="0" err="1"/>
              <a:t>freepik</a:t>
            </a:r>
            <a:r>
              <a:rPr lang="en-GB" sz="1200" dirty="0"/>
              <a:t>.</a:t>
            </a:r>
          </a:p>
          <a:p>
            <a:r>
              <a:rPr lang="en-GB" sz="1200" dirty="0">
                <a:hlinkClick r:id="rId5"/>
              </a:rPr>
              <a:t>https://www.freepik.com/free-photo/hand-touching-symbols-air_985240.htm#query=consulting%20consultancy%20consultant&amp;position=26&amp;from_view=search</a:t>
            </a:r>
            <a:endParaRPr lang="en-GB" sz="1200" dirty="0"/>
          </a:p>
          <a:p>
            <a:endParaRPr lang="en-GB" sz="1200"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13</a:t>
            </a:fld>
            <a:endParaRPr lang="de-DE" altLang="en-US"/>
          </a:p>
        </p:txBody>
      </p:sp>
    </p:spTree>
    <p:extLst>
      <p:ext uri="{BB962C8B-B14F-4D97-AF65-F5344CB8AC3E}">
        <p14:creationId xmlns:p14="http://schemas.microsoft.com/office/powerpoint/2010/main" val="1823440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GB" dirty="0"/>
              <a:t>The definition of the term is taken from the Gartner glossary</a:t>
            </a:r>
          </a:p>
          <a:p>
            <a:r>
              <a:rPr lang="en-GB" dirty="0"/>
              <a:t>https://www.gartner.com/en/information-technology/glossary/digitization</a:t>
            </a:r>
          </a:p>
          <a:p>
            <a:endParaRPr lang="en-GB" dirty="0"/>
          </a:p>
          <a:p>
            <a:r>
              <a:rPr lang="en-GB" sz="1200" dirty="0"/>
              <a:t>Image Source: </a:t>
            </a:r>
            <a:r>
              <a:rPr lang="en-GB" b="0" i="0" dirty="0">
                <a:solidFill>
                  <a:srgbClr val="1A1A1A"/>
                </a:solidFill>
                <a:effectLst/>
                <a:latin typeface="-apple-system"/>
              </a:rPr>
              <a:t>Women Standing Beside a Clothing Rack, by</a:t>
            </a:r>
            <a:r>
              <a:rPr lang="en-GB" sz="1200" dirty="0"/>
              <a:t> </a:t>
            </a:r>
            <a:r>
              <a:rPr lang="en-GB" sz="1200" dirty="0" err="1"/>
              <a:t>Thirdman</a:t>
            </a:r>
            <a:r>
              <a:rPr lang="en-GB" sz="1200" dirty="0"/>
              <a:t>, CC0, </a:t>
            </a:r>
            <a:r>
              <a:rPr lang="en-GB" sz="1200" dirty="0" err="1"/>
              <a:t>pexels</a:t>
            </a:r>
            <a:r>
              <a:rPr lang="en-GB" sz="1200" dirty="0"/>
              <a:t>.</a:t>
            </a:r>
          </a:p>
          <a:p>
            <a:r>
              <a:rPr lang="en-GB" sz="1200" dirty="0">
                <a:hlinkClick r:id="rId3"/>
              </a:rPr>
              <a:t>https://www.pexels.com/photo/women-standing-beside-a-clothing-rack-8485726</a:t>
            </a:r>
            <a:endParaRPr lang="en-GB" sz="1200" dirty="0"/>
          </a:p>
          <a:p>
            <a:endParaRPr lang="en-GB" sz="1200"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14</a:t>
            </a:fld>
            <a:endParaRPr lang="de-DE" altLang="en-US"/>
          </a:p>
        </p:txBody>
      </p:sp>
    </p:spTree>
    <p:extLst>
      <p:ext uri="{BB962C8B-B14F-4D97-AF65-F5344CB8AC3E}">
        <p14:creationId xmlns:p14="http://schemas.microsoft.com/office/powerpoint/2010/main" val="2178119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definition of the term is taken from the Gartner glossary</a:t>
            </a:r>
            <a:endParaRPr lang="en-US" dirty="0"/>
          </a:p>
          <a:p>
            <a:r>
              <a:rPr lang="en-GB" dirty="0"/>
              <a:t>https://www.gartner.com/en/information-technology/glossary/digitalization</a:t>
            </a:r>
          </a:p>
          <a:p>
            <a:endParaRPr lang="en-GB" sz="1200" dirty="0"/>
          </a:p>
          <a:p>
            <a:r>
              <a:rPr lang="en-GB" sz="1200" dirty="0"/>
              <a:t>Image Source: Digital tablet touch, by </a:t>
            </a:r>
            <a:r>
              <a:rPr lang="en-GB" dirty="0"/>
              <a:t>Fancycrave1, CC0, </a:t>
            </a:r>
            <a:r>
              <a:rPr lang="en-GB" dirty="0" err="1"/>
              <a:t>pixabay</a:t>
            </a:r>
            <a:r>
              <a:rPr lang="en-GB" dirty="0"/>
              <a:t>. </a:t>
            </a:r>
          </a:p>
          <a:p>
            <a:r>
              <a:rPr lang="en-GB" sz="1200" dirty="0">
                <a:hlinkClick r:id="rId3"/>
              </a:rPr>
              <a:t>https://pixabay.com/photos/hands-ipad-tablet-technology-820272/</a:t>
            </a:r>
            <a:endParaRPr lang="en-GB" sz="1200" dirty="0"/>
          </a:p>
          <a:p>
            <a:endParaRPr lang="en-GB" sz="1200"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15</a:t>
            </a:fld>
            <a:endParaRPr lang="de-DE" altLang="en-US"/>
          </a:p>
        </p:txBody>
      </p:sp>
    </p:spTree>
    <p:extLst>
      <p:ext uri="{BB962C8B-B14F-4D97-AF65-F5344CB8AC3E}">
        <p14:creationId xmlns:p14="http://schemas.microsoft.com/office/powerpoint/2010/main" val="2832861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16</a:t>
            </a:fld>
            <a:endParaRPr lang="de-DE" altLang="en-US"/>
          </a:p>
        </p:txBody>
      </p:sp>
    </p:spTree>
    <p:extLst>
      <p:ext uri="{BB962C8B-B14F-4D97-AF65-F5344CB8AC3E}">
        <p14:creationId xmlns:p14="http://schemas.microsoft.com/office/powerpoint/2010/main" val="693298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Clint Boulton, (2021, June 24),</a:t>
            </a:r>
            <a:r>
              <a:rPr lang="en-GB" dirty="0"/>
              <a:t> </a:t>
            </a:r>
            <a:r>
              <a:rPr lang="en-GB" i="1" dirty="0"/>
              <a:t>What is digital transformation? A necessary disruption, </a:t>
            </a:r>
            <a:r>
              <a:rPr lang="en-GB" i="0" dirty="0"/>
              <a:t>Senior writer for CIO.com, </a:t>
            </a:r>
          </a:p>
          <a:p>
            <a:r>
              <a:rPr lang="en-GB" i="0" dirty="0">
                <a:hlinkClick r:id="rId3"/>
              </a:rPr>
              <a:t>https://www.cio.com/article/230425/what-is-digital-transformation-a-necessary-disruption.html</a:t>
            </a:r>
            <a:endParaRPr lang="en-GB" i="0" dirty="0"/>
          </a:p>
          <a:p>
            <a:endParaRPr lang="en-US" i="0" dirty="0"/>
          </a:p>
          <a:p>
            <a:r>
              <a:rPr lang="en-GB" sz="1200" dirty="0"/>
              <a:t>Image Source : Digital transformation, by </a:t>
            </a:r>
            <a:r>
              <a:rPr lang="en-GB" sz="1200" dirty="0" err="1"/>
              <a:t>Geralt</a:t>
            </a:r>
            <a:r>
              <a:rPr lang="en-GB" sz="1200" dirty="0"/>
              <a:t>, CC0, </a:t>
            </a:r>
            <a:r>
              <a:rPr lang="en-GB" sz="1200" dirty="0" err="1"/>
              <a:t>pixabay</a:t>
            </a:r>
            <a:r>
              <a:rPr lang="en-GB" sz="1200" dirty="0"/>
              <a:t>. </a:t>
            </a:r>
          </a:p>
          <a:p>
            <a:r>
              <a:rPr lang="en-GB" sz="1200" dirty="0">
                <a:hlinkClick r:id="rId4"/>
              </a:rPr>
              <a:t>https://pixabay.com/illustrations/digitization-transformation-digital-4657390/</a:t>
            </a:r>
            <a:endParaRPr lang="en-GB" sz="1200" dirty="0"/>
          </a:p>
          <a:p>
            <a:endParaRPr lang="en-GB" sz="1200"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17</a:t>
            </a:fld>
            <a:endParaRPr lang="de-DE" altLang="en-US"/>
          </a:p>
        </p:txBody>
      </p:sp>
    </p:spTree>
    <p:extLst>
      <p:ext uri="{BB962C8B-B14F-4D97-AF65-F5344CB8AC3E}">
        <p14:creationId xmlns:p14="http://schemas.microsoft.com/office/powerpoint/2010/main" val="1900326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Image Source: Jimmy </a:t>
            </a:r>
            <a:r>
              <a:rPr lang="en-GB" sz="1000" dirty="0" err="1"/>
              <a:t>Bumann</a:t>
            </a:r>
            <a:r>
              <a:rPr lang="en-GB" sz="1000" dirty="0"/>
              <a:t>, Marc K. Peter (2019), </a:t>
            </a:r>
            <a:r>
              <a:rPr lang="de-DE" sz="1000" i="1" dirty="0"/>
              <a:t>Digitalisierung und andere Innovationsformen im Management .</a:t>
            </a:r>
            <a:r>
              <a:rPr lang="de-DE" sz="1000" dirty="0"/>
              <a:t>(</a:t>
            </a:r>
            <a:r>
              <a:rPr lang="en-GB" sz="1000" dirty="0"/>
              <a:t>book chapter, full text available).</a:t>
            </a:r>
            <a:r>
              <a:rPr lang="de-DE" sz="1000" dirty="0"/>
              <a:t>Publisher: Edition Gesowip.</a:t>
            </a:r>
          </a:p>
          <a:p>
            <a:r>
              <a:rPr lang="en-GB" sz="1000" dirty="0">
                <a:hlinkClick r:id="rId3"/>
              </a:rPr>
              <a:t>https://www.researchgate.net/publication/337167323_Action_Fields_of_Digital_Transformation_-_A_Review_and_Comparative_Analysis_of_Digital_Transformation_Maturity_Models_and_Frameworks</a:t>
            </a:r>
            <a:endParaRPr lang="en-GB" sz="1000" dirty="0"/>
          </a:p>
          <a:p>
            <a:endParaRPr lang="en-GB" sz="1000" dirty="0"/>
          </a:p>
          <a:p>
            <a:endParaRPr lang="en-GB" sz="1000"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18</a:t>
            </a:fld>
            <a:endParaRPr lang="de-DE" altLang="en-US"/>
          </a:p>
        </p:txBody>
      </p:sp>
    </p:spTree>
    <p:extLst>
      <p:ext uri="{BB962C8B-B14F-4D97-AF65-F5344CB8AC3E}">
        <p14:creationId xmlns:p14="http://schemas.microsoft.com/office/powerpoint/2010/main" val="3305150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DeSL</a:t>
            </a:r>
            <a:r>
              <a:rPr lang="en-GB" dirty="0"/>
              <a:t> (2021). </a:t>
            </a:r>
            <a:r>
              <a:rPr lang="en-GB" i="1" dirty="0"/>
              <a:t>Digital Transformation for the Fashion Industry. </a:t>
            </a:r>
            <a:r>
              <a:rPr lang="en-GB" i="0" dirty="0">
                <a:hlinkClick r:id="rId3"/>
              </a:rPr>
              <a:t>https://www.desl.net/fashion-retail-apparel-footwear-digital-transformation/</a:t>
            </a:r>
            <a:endParaRPr lang="en-GB" i="0" dirty="0"/>
          </a:p>
          <a:p>
            <a:endParaRPr lang="en-GB" dirty="0"/>
          </a:p>
          <a:p>
            <a:r>
              <a:rPr lang="en-GB" i="0" dirty="0"/>
              <a:t>Image Source: By </a:t>
            </a:r>
            <a:r>
              <a:rPr lang="en-GB" i="0" dirty="0" err="1"/>
              <a:t>Anaterate</a:t>
            </a:r>
            <a:r>
              <a:rPr lang="en-GB" i="0" dirty="0"/>
              <a:t>, CC0, </a:t>
            </a:r>
            <a:r>
              <a:rPr lang="en-GB" i="0" dirty="0" err="1"/>
              <a:t>pixabay</a:t>
            </a:r>
            <a:r>
              <a:rPr lang="en-GB" i="0" dirty="0"/>
              <a:t>.</a:t>
            </a:r>
          </a:p>
          <a:p>
            <a:r>
              <a:rPr lang="en-GB" i="0" dirty="0">
                <a:hlinkClick r:id="rId4"/>
              </a:rPr>
              <a:t>https://pixabay.com/photos/woman-fashion-beauty-clothing-3019984/</a:t>
            </a:r>
            <a:endParaRPr lang="en-GB" dirty="0"/>
          </a:p>
          <a:p>
            <a:endParaRPr lang="en-GB" i="0"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19</a:t>
            </a:fld>
            <a:endParaRPr lang="de-DE" altLang="en-US"/>
          </a:p>
        </p:txBody>
      </p:sp>
    </p:spTree>
    <p:extLst>
      <p:ext uri="{BB962C8B-B14F-4D97-AF65-F5344CB8AC3E}">
        <p14:creationId xmlns:p14="http://schemas.microsoft.com/office/powerpoint/2010/main" val="1052678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2</a:t>
            </a:fld>
            <a:endParaRPr lang="de-DE" altLang="en-US"/>
          </a:p>
        </p:txBody>
      </p:sp>
    </p:spTree>
    <p:extLst>
      <p:ext uri="{BB962C8B-B14F-4D97-AF65-F5344CB8AC3E}">
        <p14:creationId xmlns:p14="http://schemas.microsoft.com/office/powerpoint/2010/main" val="454905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 Source: Digital Village –is digital platform which hosted the 3D fashion week of Helsinki (Fashion Week, 2020).</a:t>
            </a:r>
          </a:p>
          <a:p>
            <a:r>
              <a:rPr lang="en-GB" dirty="0">
                <a:hlinkClick r:id="rId3"/>
              </a:rPr>
              <a:t>https://www.flandersdc.be/en/magazine/digital-or-physical</a:t>
            </a:r>
            <a:endParaRPr lang="en-GB" dirty="0"/>
          </a:p>
          <a:p>
            <a:r>
              <a:rPr lang="en-GB" dirty="0"/>
              <a:t>Digital Village &amp;Patrick Mc Dowell Fashion show</a:t>
            </a:r>
          </a:p>
          <a:p>
            <a:r>
              <a:rPr lang="en-GB" dirty="0">
                <a:hlinkClick r:id="rId4"/>
              </a:rPr>
              <a:t>https://youtu.be/weeNP_X6heQ</a:t>
            </a:r>
            <a:endParaRPr lang="en-GB" dirty="0"/>
          </a:p>
          <a:p>
            <a:endParaRPr lang="en-GB" dirty="0"/>
          </a:p>
          <a:p>
            <a:r>
              <a:rPr lang="en-GB" dirty="0"/>
              <a:t>Image Source: </a:t>
            </a:r>
            <a:r>
              <a:rPr lang="en-GB" sz="1200" dirty="0"/>
              <a:t>Digital tablet touch, by </a:t>
            </a:r>
            <a:r>
              <a:rPr lang="en-GB" dirty="0"/>
              <a:t>Fancycrave1, CC0, </a:t>
            </a:r>
            <a:r>
              <a:rPr lang="en-GB" dirty="0" err="1"/>
              <a:t>pixabay</a:t>
            </a:r>
            <a:r>
              <a:rPr lang="en-GB" dirty="0"/>
              <a:t>.</a:t>
            </a:r>
          </a:p>
          <a:p>
            <a:r>
              <a:rPr lang="en-GB" dirty="0">
                <a:hlinkClick r:id="rId5"/>
              </a:rPr>
              <a:t>https://pixabay.com/photos/hands-ipad-tablet-technology-820272/</a:t>
            </a:r>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20</a:t>
            </a:fld>
            <a:endParaRPr lang="de-DE" altLang="en-US"/>
          </a:p>
        </p:txBody>
      </p:sp>
    </p:spTree>
    <p:extLst>
      <p:ext uri="{BB962C8B-B14F-4D97-AF65-F5344CB8AC3E}">
        <p14:creationId xmlns:p14="http://schemas.microsoft.com/office/powerpoint/2010/main" val="3528584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By </a:t>
            </a:r>
            <a:r>
              <a:rPr lang="en-US" dirty="0" err="1"/>
              <a:t>ThisIsEngineering</a:t>
            </a:r>
            <a:r>
              <a:rPr lang="en-US" dirty="0"/>
              <a:t>, CC0, </a:t>
            </a:r>
            <a:r>
              <a:rPr lang="en-US" dirty="0" err="1"/>
              <a:t>pexels</a:t>
            </a:r>
            <a:r>
              <a:rPr lang="en-US" dirty="0"/>
              <a:t>.</a:t>
            </a:r>
          </a:p>
          <a:p>
            <a:r>
              <a:rPr lang="en-GB" dirty="0"/>
              <a:t>https://www.pexels.com/photo/woman-using-laptop-computer-with-vr-headset-3861458/</a:t>
            </a:r>
          </a:p>
          <a:p>
            <a:endParaRPr lang="en-GB" dirty="0"/>
          </a:p>
          <a:p>
            <a:r>
              <a:rPr lang="en-GB" dirty="0"/>
              <a:t>Image Source: By Mart Production, CC0, </a:t>
            </a:r>
            <a:r>
              <a:rPr lang="en-GB" dirty="0" err="1"/>
              <a:t>pexels</a:t>
            </a:r>
            <a:r>
              <a:rPr lang="en-GB" dirty="0"/>
              <a:t>.</a:t>
            </a:r>
          </a:p>
          <a:p>
            <a:r>
              <a:rPr lang="en-GB" dirty="0"/>
              <a:t>https://www.pexels.com/photo/fashion-person-people-office-7679865/</a:t>
            </a:r>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21</a:t>
            </a:fld>
            <a:endParaRPr lang="de-DE" altLang="en-US"/>
          </a:p>
        </p:txBody>
      </p:sp>
    </p:spTree>
    <p:extLst>
      <p:ext uri="{BB962C8B-B14F-4D97-AF65-F5344CB8AC3E}">
        <p14:creationId xmlns:p14="http://schemas.microsoft.com/office/powerpoint/2010/main" val="840216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 Source: 3D Virtual Fashion Show _ 3d animation virtual runway</a:t>
            </a:r>
          </a:p>
          <a:p>
            <a:r>
              <a:rPr lang="en-GB" dirty="0">
                <a:hlinkClick r:id="rId3"/>
              </a:rPr>
              <a:t>https://youtu.be/SON1J788Srw</a:t>
            </a:r>
            <a:endParaRPr lang="en-GB" dirty="0"/>
          </a:p>
          <a:p>
            <a:r>
              <a:rPr lang="en-GB" dirty="0" err="1"/>
              <a:t>Aenima</a:t>
            </a:r>
            <a:r>
              <a:rPr lang="en-GB" dirty="0"/>
              <a:t> 3D (2020)</a:t>
            </a:r>
          </a:p>
          <a:p>
            <a:r>
              <a:rPr lang="en-GB" dirty="0"/>
              <a:t>http://www.aenima.com.au/</a:t>
            </a:r>
          </a:p>
          <a:p>
            <a:r>
              <a:rPr lang="en-GB" dirty="0"/>
              <a:t>https://www.instagram.com/aenima_3d_a...</a:t>
            </a:r>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22</a:t>
            </a:fld>
            <a:endParaRPr lang="de-DE" altLang="en-US"/>
          </a:p>
        </p:txBody>
      </p:sp>
    </p:spTree>
    <p:extLst>
      <p:ext uri="{BB962C8B-B14F-4D97-AF65-F5344CB8AC3E}">
        <p14:creationId xmlns:p14="http://schemas.microsoft.com/office/powerpoint/2010/main" val="1829980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Image Source: </a:t>
            </a:r>
            <a:r>
              <a:rPr lang="en-GB" b="0" i="0" dirty="0">
                <a:solidFill>
                  <a:srgbClr val="374957"/>
                </a:solidFill>
                <a:effectLst/>
                <a:latin typeface="Proxima Nova"/>
              </a:rPr>
              <a:t>Futuristic ai technology template vector disruptive technology blog banner, by Rawpixel.com, CC0, </a:t>
            </a:r>
            <a:r>
              <a:rPr lang="en-GB" b="0" i="0" dirty="0" err="1">
                <a:solidFill>
                  <a:srgbClr val="374957"/>
                </a:solidFill>
                <a:effectLst/>
                <a:latin typeface="Proxima Nova"/>
              </a:rPr>
              <a:t>freepik</a:t>
            </a:r>
            <a:r>
              <a:rPr lang="en-GB" b="0" i="0" dirty="0">
                <a:solidFill>
                  <a:srgbClr val="374957"/>
                </a:solidFill>
                <a:effectLst/>
                <a:latin typeface="Proxima Nova"/>
              </a:rPr>
              <a:t>.</a:t>
            </a:r>
            <a:endParaRPr lang="en-US" dirty="0"/>
          </a:p>
          <a:p>
            <a:r>
              <a:rPr lang="en-GB" dirty="0"/>
              <a:t>https://www.freepik.com/free-vector/futuristic-ai-technology-template-vector-disruptive-technology-blog-banner_16268340.htm#query=Artificial%20Intelligence%20AI&amp;position=12&amp;from_view=search</a:t>
            </a:r>
          </a:p>
          <a:p>
            <a:endParaRPr lang="en-GB" dirty="0"/>
          </a:p>
          <a:p>
            <a:r>
              <a:rPr lang="en-GB" dirty="0"/>
              <a:t>Image Source: </a:t>
            </a:r>
            <a:r>
              <a:rPr lang="en-GB" b="0" i="0" dirty="0">
                <a:solidFill>
                  <a:srgbClr val="1A1A1A"/>
                </a:solidFill>
                <a:effectLst/>
                <a:latin typeface="-apple-system"/>
              </a:rPr>
              <a:t>Woman using smartphone for online shopping, by</a:t>
            </a:r>
            <a:r>
              <a:rPr lang="en-GB" dirty="0"/>
              <a:t> </a:t>
            </a:r>
            <a:r>
              <a:rPr lang="en-US" sz="1200" dirty="0" err="1"/>
              <a:t>Anete</a:t>
            </a:r>
            <a:r>
              <a:rPr lang="en-US" sz="1200" dirty="0"/>
              <a:t> </a:t>
            </a:r>
            <a:r>
              <a:rPr lang="en-US" sz="1200" dirty="0" err="1"/>
              <a:t>Lusina</a:t>
            </a:r>
            <a:r>
              <a:rPr lang="en-US" sz="1200" dirty="0"/>
              <a:t>, CC0, </a:t>
            </a:r>
            <a:r>
              <a:rPr lang="en-US" sz="1200" dirty="0" err="1"/>
              <a:t>pexels</a:t>
            </a:r>
            <a:r>
              <a:rPr lang="en-US" sz="1200" dirty="0"/>
              <a:t>.</a:t>
            </a:r>
            <a:endParaRPr lang="en-GB" sz="1200" dirty="0"/>
          </a:p>
          <a:p>
            <a:r>
              <a:rPr lang="en-GB" dirty="0">
                <a:hlinkClick r:id="rId3"/>
              </a:rPr>
              <a:t>https://www.pexels.com/photo/woman-using-smartphone-for-online-shopping-sitting-in-armchair-6331237</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23</a:t>
            </a:fld>
            <a:endParaRPr lang="de-DE" altLang="en-US"/>
          </a:p>
        </p:txBody>
      </p:sp>
    </p:spTree>
    <p:extLst>
      <p:ext uri="{BB962C8B-B14F-4D97-AF65-F5344CB8AC3E}">
        <p14:creationId xmlns:p14="http://schemas.microsoft.com/office/powerpoint/2010/main" val="2111984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a:t>
            </a:r>
            <a:r>
              <a:rPr lang="en-GB" b="0" i="0" dirty="0">
                <a:solidFill>
                  <a:srgbClr val="1A1A1A"/>
                </a:solidFill>
                <a:effectLst/>
                <a:latin typeface="-apple-system"/>
              </a:rPr>
              <a:t>Woman Scrolling Instagram Feed, by</a:t>
            </a:r>
            <a:r>
              <a:rPr lang="en-US" dirty="0"/>
              <a:t> </a:t>
            </a:r>
            <a:r>
              <a:rPr lang="en-US" dirty="0" err="1"/>
              <a:t>Cottonbro</a:t>
            </a:r>
            <a:r>
              <a:rPr lang="en-US" dirty="0"/>
              <a:t>, CC0, </a:t>
            </a:r>
            <a:r>
              <a:rPr lang="en-US" dirty="0" err="1"/>
              <a:t>pexels</a:t>
            </a:r>
            <a:r>
              <a:rPr lang="en-US" dirty="0"/>
              <a:t>.</a:t>
            </a:r>
          </a:p>
          <a:p>
            <a:r>
              <a:rPr lang="en-GB" dirty="0"/>
              <a:t>https://www.pexels.com/photo/woman-scrolling-instagram-feed-6963589/</a:t>
            </a:r>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24</a:t>
            </a:fld>
            <a:endParaRPr lang="de-DE" altLang="en-US"/>
          </a:p>
        </p:txBody>
      </p:sp>
    </p:spTree>
    <p:extLst>
      <p:ext uri="{BB962C8B-B14F-4D97-AF65-F5344CB8AC3E}">
        <p14:creationId xmlns:p14="http://schemas.microsoft.com/office/powerpoint/2010/main" val="130344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a:t>
            </a:r>
            <a:r>
              <a:rPr lang="en-GB" b="0" i="0" dirty="0">
                <a:solidFill>
                  <a:srgbClr val="1A1A1A"/>
                </a:solidFill>
                <a:effectLst/>
                <a:latin typeface="-apple-system"/>
              </a:rPr>
              <a:t>Man In Yellow Hoodie Sweater Doing Live, by</a:t>
            </a:r>
            <a:r>
              <a:rPr lang="en-US" dirty="0"/>
              <a:t> </a:t>
            </a:r>
            <a:r>
              <a:rPr lang="en-US" dirty="0" err="1"/>
              <a:t>Cottonbro</a:t>
            </a:r>
            <a:r>
              <a:rPr lang="en-US" dirty="0"/>
              <a:t>, CC0, </a:t>
            </a:r>
            <a:r>
              <a:rPr lang="en-US" dirty="0" err="1"/>
              <a:t>pexels</a:t>
            </a:r>
            <a:r>
              <a:rPr lang="en-US" dirty="0"/>
              <a:t>.</a:t>
            </a:r>
          </a:p>
          <a:p>
            <a:r>
              <a:rPr lang="en-GB" dirty="0">
                <a:hlinkClick r:id="rId3"/>
              </a:rPr>
              <a:t>https://www.pexels.com/photo/man-in-yellow-hoodie-sweater-doing-live-in-social-media-6332437</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25</a:t>
            </a:fld>
            <a:endParaRPr lang="de-DE" altLang="en-US"/>
          </a:p>
        </p:txBody>
      </p:sp>
    </p:spTree>
    <p:extLst>
      <p:ext uri="{BB962C8B-B14F-4D97-AF65-F5344CB8AC3E}">
        <p14:creationId xmlns:p14="http://schemas.microsoft.com/office/powerpoint/2010/main" val="3076986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Ebru </a:t>
            </a:r>
            <a:r>
              <a:rPr lang="en-GB" dirty="0" err="1"/>
              <a:t>Gökalp</a:t>
            </a:r>
            <a:r>
              <a:rPr lang="en-GB" dirty="0"/>
              <a:t> et al. (2018). Industry 4.0 revolution in clothing and apparel factories: Apparel 4.0. </a:t>
            </a:r>
            <a:r>
              <a:rPr lang="en-GB" i="1" dirty="0"/>
              <a:t>Industry 4.0 From the Management Information Systems Perspectives.</a:t>
            </a:r>
            <a:r>
              <a:rPr lang="en-GB" dirty="0"/>
              <a:t>169-184</a:t>
            </a:r>
          </a:p>
          <a:p>
            <a:r>
              <a:rPr lang="en-GB" dirty="0">
                <a:hlinkClick r:id="rId3"/>
              </a:rPr>
              <a:t>https://www.researchgate.net/profile/Ebru-Goekalp/publication/332410328_Industry_40_Revolution_in_Clothing_and_Apparel_Factories_Apparel_40/links/5d7212064585151ee4a0d94a/Industry-40-Revolution-in-Clothing-and-Apparel-Factories-Apparel-40.pdf</a:t>
            </a:r>
            <a:endParaRPr lang="en-GB" dirty="0"/>
          </a:p>
          <a:p>
            <a:endParaRPr lang="en-GB" dirty="0"/>
          </a:p>
          <a:p>
            <a:r>
              <a:rPr lang="en-GB" dirty="0"/>
              <a:t>Image Source: Ebru </a:t>
            </a:r>
            <a:r>
              <a:rPr lang="en-GB" dirty="0" err="1"/>
              <a:t>Gökalp</a:t>
            </a:r>
            <a:r>
              <a:rPr lang="en-GB" dirty="0"/>
              <a:t> et al. (2018). Industry 4.0 revolution in clothing and apparel factories: Apparel 4.0. </a:t>
            </a:r>
            <a:r>
              <a:rPr lang="en-GB" i="1" dirty="0"/>
              <a:t>Industry 4.0 From the Management Information Systems Perspectives.</a:t>
            </a:r>
            <a:r>
              <a:rPr lang="en-GB" dirty="0"/>
              <a:t>169-184</a:t>
            </a:r>
          </a:p>
          <a:p>
            <a:r>
              <a:rPr lang="en-GB" dirty="0"/>
              <a:t>The basic flow of the production system processes in a clothing and apparel factory.</a:t>
            </a:r>
          </a:p>
          <a:p>
            <a:r>
              <a:rPr lang="en-GB" dirty="0">
                <a:hlinkClick r:id="rId3"/>
              </a:rPr>
              <a:t>https://www.researchgate.net/profile/Ebru-Goekalp/publication/332410328_Industry_40_Revolution_in_Clothing_and_Apparel_Factories_Apparel_40/links/5d7212064585151ee4a0d94a/Industry-40-Revolution-in-Clothing-and-Apparel-Factories-Apparel-40.pdf</a:t>
            </a:r>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26</a:t>
            </a:fld>
            <a:endParaRPr lang="de-DE" altLang="en-US"/>
          </a:p>
        </p:txBody>
      </p:sp>
    </p:spTree>
    <p:extLst>
      <p:ext uri="{BB962C8B-B14F-4D97-AF65-F5344CB8AC3E}">
        <p14:creationId xmlns:p14="http://schemas.microsoft.com/office/powerpoint/2010/main" val="3263606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27</a:t>
            </a:fld>
            <a:endParaRPr lang="de-DE" altLang="en-US"/>
          </a:p>
        </p:txBody>
      </p:sp>
    </p:spTree>
    <p:extLst>
      <p:ext uri="{BB962C8B-B14F-4D97-AF65-F5344CB8AC3E}">
        <p14:creationId xmlns:p14="http://schemas.microsoft.com/office/powerpoint/2010/main" val="23966242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Ebru </a:t>
            </a:r>
            <a:r>
              <a:rPr lang="en-GB" dirty="0" err="1"/>
              <a:t>Gökalp</a:t>
            </a:r>
            <a:r>
              <a:rPr lang="en-GB" dirty="0"/>
              <a:t> et al. (2018). Industry 4.0 revolution in clothing and apparel factories: Apparel 4.0. </a:t>
            </a:r>
            <a:r>
              <a:rPr lang="en-GB" i="1" dirty="0"/>
              <a:t>Industry 4.0 From the Management Information Systems Perspectives.</a:t>
            </a:r>
            <a:r>
              <a:rPr lang="en-GB" dirty="0"/>
              <a:t>169-184</a:t>
            </a:r>
          </a:p>
          <a:p>
            <a:r>
              <a:rPr lang="en-GB" dirty="0">
                <a:hlinkClick r:id="rId3"/>
              </a:rPr>
              <a:t>https://www.researchgate.net/profile/Ebru-Goekalp/publication/332410328_Industry_40_Revolution_in_Clothing_and_Apparel_Factories_Apparel_40/links/5d7212064585151ee4a0d94a/Industry-40-Revolution-in-Clothing-and-Apparel-Factories-Apparel-40.pdf</a:t>
            </a:r>
            <a:endParaRPr lang="en-GB" dirty="0"/>
          </a:p>
          <a:p>
            <a:r>
              <a:rPr lang="en-GB" dirty="0">
                <a:effectLst/>
                <a:ea typeface="Calibri" panose="020F0502020204030204" pitchFamily="34" charset="0"/>
                <a:cs typeface="Times New Roman" panose="02020603050405020304" pitchFamily="18" charset="0"/>
              </a:rPr>
              <a:t>The authors briefly characterize the individual industrial revolutions: </a:t>
            </a:r>
          </a:p>
          <a:p>
            <a:r>
              <a:rPr lang="en-GB" dirty="0">
                <a:cs typeface="Times New Roman" panose="02020603050405020304" pitchFamily="18" charset="0"/>
              </a:rPr>
              <a:t>“The First Industrial Revolution began with the discovery of the steam engine in England in 1712 and later spread to Europe and America. </a:t>
            </a:r>
          </a:p>
          <a:p>
            <a:r>
              <a:rPr lang="en-GB" dirty="0">
                <a:cs typeface="Times New Roman" panose="02020603050405020304" pitchFamily="18" charset="0"/>
              </a:rPr>
              <a:t>The Second Industrial Revolution began in 1870, when electricity was used in the industrial sector. The impact of this revolution on the garment sector is that the sewing machine was mass produced. Despite being discovered in the past, Isaac Singer patented the first sewing machine in 1851, and with this development, clothing production and consumption gained momentum”. </a:t>
            </a:r>
          </a:p>
          <a:p>
            <a:endParaRPr lang="en-GB" dirty="0"/>
          </a:p>
          <a:p>
            <a:r>
              <a:rPr lang="en-GB" dirty="0"/>
              <a:t>Image Source: Ebru </a:t>
            </a:r>
            <a:r>
              <a:rPr lang="en-GB" dirty="0" err="1"/>
              <a:t>Gökalp</a:t>
            </a:r>
            <a:r>
              <a:rPr lang="en-GB" dirty="0"/>
              <a:t> et al. (2018). Industry 4.0 revolution in clothing and apparel factories: Apparel 4.0. </a:t>
            </a:r>
            <a:r>
              <a:rPr lang="en-GB" i="1" dirty="0"/>
              <a:t>Industry 4.0 From the Management Information Systems Perspectives.</a:t>
            </a:r>
            <a:r>
              <a:rPr lang="en-GB" dirty="0"/>
              <a:t>169-184</a:t>
            </a:r>
          </a:p>
          <a:p>
            <a:r>
              <a:rPr lang="en-GB" dirty="0">
                <a:hlinkClick r:id="rId3"/>
              </a:rPr>
              <a:t>https://www.researchgate.net/profile/Ebru-Goekalp/publication/332410328_Industry_40_Revolution_in_Clothing_and_Apparel_Factories_Apparel_40/links/5d7212064585151ee4a0d94a/Industry-40-Revolution-in-Clothing-and-Apparel-Factories-Apparel-40.pdf</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28</a:t>
            </a:fld>
            <a:endParaRPr lang="de-DE" altLang="en-US"/>
          </a:p>
        </p:txBody>
      </p:sp>
    </p:spTree>
    <p:extLst>
      <p:ext uri="{BB962C8B-B14F-4D97-AF65-F5344CB8AC3E}">
        <p14:creationId xmlns:p14="http://schemas.microsoft.com/office/powerpoint/2010/main" val="4048418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Ebru </a:t>
            </a:r>
            <a:r>
              <a:rPr lang="en-GB" sz="1100" dirty="0" err="1"/>
              <a:t>Gökalp</a:t>
            </a:r>
            <a:r>
              <a:rPr lang="en-GB" sz="1100" dirty="0"/>
              <a:t> et al. (2018). Industry 4.0 revolution in clothing and apparel factories: Apparel 4.0. </a:t>
            </a:r>
            <a:r>
              <a:rPr lang="en-GB" sz="1100" i="1" dirty="0"/>
              <a:t>Industry 4.0 From the Management Information Systems Perspectives.</a:t>
            </a:r>
            <a:r>
              <a:rPr lang="en-GB" sz="1100" dirty="0"/>
              <a:t>169-184</a:t>
            </a:r>
          </a:p>
          <a:p>
            <a:r>
              <a:rPr lang="en-GB" sz="1100" dirty="0">
                <a:hlinkClick r:id="rId3"/>
              </a:rPr>
              <a:t>https://www.researchgate.net/profile/Ebru-Goekalp/publication/332410328_Industry_40_Revolution_in_Clothing_and_Apparel_Factories_Apparel_40/links/5d7212064585151ee4a0d94a/Industry-40-Revolution-in-Clothing-and-Apparel-Factories-Apparel-40.pdf</a:t>
            </a:r>
            <a:endParaRPr lang="en-GB" sz="1100" dirty="0"/>
          </a:p>
          <a:p>
            <a:pPr>
              <a:spcBef>
                <a:spcPts val="0"/>
              </a:spcBef>
            </a:pPr>
            <a:r>
              <a:rPr lang="en-GB" sz="1100" dirty="0">
                <a:effectLst/>
                <a:ea typeface="Calibri" panose="020F0502020204030204" pitchFamily="34" charset="0"/>
                <a:cs typeface="Times New Roman" panose="02020603050405020304" pitchFamily="18" charset="0"/>
              </a:rPr>
              <a:t>The authors briefly characterize the individual industrial revolutions: </a:t>
            </a:r>
          </a:p>
          <a:p>
            <a:pPr>
              <a:spcBef>
                <a:spcPts val="0"/>
              </a:spcBef>
            </a:pPr>
            <a:r>
              <a:rPr lang="en-GB" sz="1100" dirty="0">
                <a:cs typeface="Times New Roman" panose="02020603050405020304" pitchFamily="18" charset="0"/>
              </a:rPr>
              <a:t>“The Third Industrial Revolution, also called the Digital Revolution, began in 1969 with the first programmable management system. With this revolution began the use of ICT in industry, and the transition from </a:t>
            </a:r>
            <a:r>
              <a:rPr lang="en-GB" sz="1100" dirty="0" err="1">
                <a:cs typeface="Times New Roman" panose="02020603050405020304" pitchFamily="18" charset="0"/>
              </a:rPr>
              <a:t>analog</a:t>
            </a:r>
            <a:r>
              <a:rPr lang="en-GB" sz="1100" dirty="0">
                <a:cs typeface="Times New Roman" panose="02020603050405020304" pitchFamily="18" charset="0"/>
              </a:rPr>
              <a:t> to digital technology was achieved thanks to integrated systems made possible by the development of microprocessors, software, </a:t>
            </a:r>
            <a:r>
              <a:rPr lang="en-GB" sz="1100" dirty="0" err="1">
                <a:cs typeface="Times New Roman" panose="02020603050405020304" pitchFamily="18" charset="0"/>
              </a:rPr>
              <a:t>fiber</a:t>
            </a:r>
            <a:r>
              <a:rPr lang="en-GB" sz="1100" dirty="0">
                <a:cs typeface="Times New Roman" panose="02020603050405020304" pitchFamily="18" charset="0"/>
              </a:rPr>
              <a:t> optic cables and telecommunications sectors.</a:t>
            </a:r>
          </a:p>
          <a:p>
            <a:pPr>
              <a:spcBef>
                <a:spcPts val="0"/>
              </a:spcBef>
            </a:pPr>
            <a:r>
              <a:rPr lang="en-GB" sz="1100" dirty="0">
                <a:cs typeface="Times New Roman" panose="02020603050405020304" pitchFamily="18" charset="0"/>
              </a:rPr>
              <a:t>The fourth industrial revolution was first announced by the German government at the Hannover Messe trade fair in 2011. Under this revolution, also referred to as Industry 4.0, cyber-physical systems and the Internet of Things (IoT) can communicate with each other and with people in real time (</a:t>
            </a:r>
            <a:r>
              <a:rPr lang="en-GB" sz="1100" dirty="0" err="1">
                <a:cs typeface="Times New Roman" panose="02020603050405020304" pitchFamily="18" charset="0"/>
              </a:rPr>
              <a:t>Kagermann</a:t>
            </a:r>
            <a:r>
              <a:rPr lang="en-GB" sz="1100" dirty="0">
                <a:cs typeface="Times New Roman" panose="02020603050405020304" pitchFamily="18" charset="0"/>
              </a:rPr>
              <a:t> et al., 2013; </a:t>
            </a:r>
            <a:r>
              <a:rPr lang="en-GB" sz="1100" dirty="0" err="1">
                <a:cs typeface="Times New Roman" panose="02020603050405020304" pitchFamily="18" charset="0"/>
              </a:rPr>
              <a:t>Monostori</a:t>
            </a:r>
            <a:r>
              <a:rPr lang="en-GB" sz="1100" dirty="0">
                <a:cs typeface="Times New Roman" panose="02020603050405020304" pitchFamily="18" charset="0"/>
              </a:rPr>
              <a:t>, 2015). In the virtual environment, a copy of the physical world is created and decentralized decisions are ensured to be made by machines.”</a:t>
            </a:r>
          </a:p>
          <a:p>
            <a:pPr>
              <a:spcBef>
                <a:spcPts val="0"/>
              </a:spcBef>
            </a:pPr>
            <a:endParaRPr lang="en-GB" sz="1100" dirty="0"/>
          </a:p>
          <a:p>
            <a:r>
              <a:rPr lang="en-GB" sz="1100" dirty="0"/>
              <a:t>Image Source: Ebru </a:t>
            </a:r>
            <a:r>
              <a:rPr lang="en-GB" sz="1100" dirty="0" err="1"/>
              <a:t>Gökalp</a:t>
            </a:r>
            <a:r>
              <a:rPr lang="en-GB" sz="1100" dirty="0"/>
              <a:t> et al. (2018). Industry 4.0 revolution in clothing and apparel factories: Apparel 4.0. </a:t>
            </a:r>
            <a:r>
              <a:rPr lang="en-GB" sz="1100" i="1" dirty="0"/>
              <a:t>Industry 4.0 From the Management Information Systems Perspectives.</a:t>
            </a:r>
            <a:r>
              <a:rPr lang="en-GB" sz="1100" dirty="0"/>
              <a:t>169-184</a:t>
            </a:r>
          </a:p>
          <a:p>
            <a:r>
              <a:rPr lang="en-GB" sz="1100" dirty="0">
                <a:hlinkClick r:id="rId3"/>
              </a:rPr>
              <a:t>https://www.researchgate.net/profile/Ebru-Goekalp/publication/332410328_Industry_40_Revolution_in_Clothing_and_Apparel_Factories_Apparel_40/links/5d7212064585151ee4a0d94a/Industry-40-Revolution-in-Clothing-and-Apparel-Factories-Apparel-40.pdf</a:t>
            </a:r>
            <a:endParaRPr lang="en-GB" sz="1100"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29</a:t>
            </a:fld>
            <a:endParaRPr lang="de-DE" altLang="en-US"/>
          </a:p>
        </p:txBody>
      </p:sp>
    </p:spTree>
    <p:extLst>
      <p:ext uri="{BB962C8B-B14F-4D97-AF65-F5344CB8AC3E}">
        <p14:creationId xmlns:p14="http://schemas.microsoft.com/office/powerpoint/2010/main" val="143691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Business People, by Unknown author, CC0, </a:t>
            </a:r>
            <a:r>
              <a:rPr lang="en-US" dirty="0" err="1"/>
              <a:t>pixabay</a:t>
            </a:r>
            <a:r>
              <a:rPr lang="en-US" dirty="0"/>
              <a:t>.</a:t>
            </a:r>
          </a:p>
          <a:p>
            <a:r>
              <a:rPr lang="en-GB" dirty="0"/>
              <a:t>https://pixabay.com/illustrations/transformation-business-people-3753413/</a:t>
            </a:r>
            <a:endParaRPr lang="en-US"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3</a:t>
            </a:fld>
            <a:endParaRPr lang="de-DE" altLang="en-US"/>
          </a:p>
        </p:txBody>
      </p:sp>
    </p:spTree>
    <p:extLst>
      <p:ext uri="{BB962C8B-B14F-4D97-AF65-F5344CB8AC3E}">
        <p14:creationId xmlns:p14="http://schemas.microsoft.com/office/powerpoint/2010/main" val="3762151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Ebru </a:t>
            </a:r>
            <a:r>
              <a:rPr lang="en-GB" dirty="0" err="1"/>
              <a:t>Gökalp</a:t>
            </a:r>
            <a:r>
              <a:rPr lang="en-GB" dirty="0"/>
              <a:t> et al. (2018). Industry 4.0 revolution in clothing and apparel factories: Apparel 4.0. </a:t>
            </a:r>
            <a:r>
              <a:rPr lang="en-GB" i="1" dirty="0"/>
              <a:t>Industry 4.0 From the Management Information Systems Perspectives.</a:t>
            </a:r>
            <a:r>
              <a:rPr lang="en-GB" dirty="0"/>
              <a:t>169-184</a:t>
            </a:r>
          </a:p>
          <a:p>
            <a:r>
              <a:rPr lang="en-GB" dirty="0">
                <a:hlinkClick r:id="rId3"/>
              </a:rPr>
              <a:t>https://www.researchgate.net/profile/Ebru-Goekalp/publication/332410328_Industry_40_Revolution_in_Clothing_and_Apparel_Factories_Apparel_40/links/5d7212064585151ee4a0d94a/Industry-40-Revolution-in-Clothing-and-Apparel-Factories-Apparel-40.pdf</a:t>
            </a:r>
            <a:endParaRPr lang="en-GB" dirty="0"/>
          </a:p>
          <a:p>
            <a:pPr marL="228600" indent="-228600">
              <a:buFont typeface="+mj-lt"/>
              <a:buAutoNum type="alphaLcParenR"/>
            </a:pPr>
            <a:r>
              <a:rPr lang="en-GB" dirty="0"/>
              <a:t>Digital Information Transfer.</a:t>
            </a:r>
          </a:p>
          <a:p>
            <a:pPr marL="228600" indent="-228600">
              <a:buFont typeface="+mj-lt"/>
              <a:buAutoNum type="alphaLcParenR"/>
            </a:pPr>
            <a:r>
              <a:rPr lang="en-GB" dirty="0"/>
              <a:t>Predictive Maintenance.</a:t>
            </a:r>
          </a:p>
          <a:p>
            <a:pPr marL="228600" indent="-228600">
              <a:buFont typeface="+mj-lt"/>
              <a:buAutoNum type="alphaLcParenR"/>
            </a:pPr>
            <a:r>
              <a:rPr lang="en-GB" dirty="0"/>
              <a:t>Human-Robot Technology Collaboration in Cutting Department.</a:t>
            </a:r>
          </a:p>
          <a:p>
            <a:pPr marL="228600" indent="-228600">
              <a:buFont typeface="+mj-lt"/>
              <a:buAutoNum type="alphaLcParenR"/>
            </a:pPr>
            <a:r>
              <a:rPr lang="en-GB" dirty="0"/>
              <a:t>Intelligent Manufacturing.</a:t>
            </a:r>
          </a:p>
          <a:p>
            <a:pPr marL="228600" indent="-228600">
              <a:buFont typeface="+mj-lt"/>
              <a:buAutoNum type="alphaLcParenR"/>
            </a:pPr>
            <a:r>
              <a:rPr lang="en-GB" dirty="0"/>
              <a:t>Robotic Quality Control.</a:t>
            </a:r>
          </a:p>
          <a:p>
            <a:pPr marL="228600" indent="-228600">
              <a:buFont typeface="+mj-lt"/>
              <a:buAutoNum type="alphaLcParenR"/>
            </a:pPr>
            <a:r>
              <a:rPr lang="en-GB" dirty="0"/>
              <a:t>Packaging with Cyber Physical Systems.</a:t>
            </a:r>
          </a:p>
          <a:p>
            <a:endParaRPr lang="en-GB" dirty="0"/>
          </a:p>
          <a:p>
            <a:endParaRPr lang="en-GB" dirty="0"/>
          </a:p>
          <a:p>
            <a:r>
              <a:rPr lang="en-GB" dirty="0"/>
              <a:t>Image Source: Ebru </a:t>
            </a:r>
            <a:r>
              <a:rPr lang="en-GB" dirty="0" err="1"/>
              <a:t>Gökalp</a:t>
            </a:r>
            <a:r>
              <a:rPr lang="en-GB" dirty="0"/>
              <a:t> et al. (2018). Industry 4.0 revolution in clothing and apparel factories: Apparel 4.0. </a:t>
            </a:r>
            <a:r>
              <a:rPr lang="en-GB" i="1" dirty="0"/>
              <a:t>Industry 4.0 From the Management Information Systems Perspectives.</a:t>
            </a:r>
            <a:r>
              <a:rPr lang="en-GB" dirty="0"/>
              <a:t>169-184</a:t>
            </a:r>
          </a:p>
          <a:p>
            <a:r>
              <a:rPr lang="en-GB" dirty="0">
                <a:hlinkClick r:id="rId3"/>
              </a:rPr>
              <a:t>https://www.researchgate.net/profile/Ebru-Goekalp/publication/332410328_Industry_40_Revolution_in_Clothing_and_Apparel_Factories_Apparel_40/links/5d7212064585151ee4a0d94a/Industry-40-Revolution-in-Clothing-and-Apparel-Factories-Apparel-40.pdf</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30</a:t>
            </a:fld>
            <a:endParaRPr lang="de-DE" altLang="en-US"/>
          </a:p>
        </p:txBody>
      </p:sp>
    </p:spTree>
    <p:extLst>
      <p:ext uri="{BB962C8B-B14F-4D97-AF65-F5344CB8AC3E}">
        <p14:creationId xmlns:p14="http://schemas.microsoft.com/office/powerpoint/2010/main" val="4224633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FSBrabo"/>
              </a:rPr>
              <a:t>D.G.K. Dissanayake (2019). Does Mass Customization Enable Sustainability in the Fashion Industry?. </a:t>
            </a:r>
            <a:r>
              <a:rPr lang="en-GB" b="0" i="1" dirty="0">
                <a:effectLst/>
                <a:latin typeface="FSBrabo"/>
              </a:rPr>
              <a:t>Open access peer-reviewed chapter, </a:t>
            </a:r>
            <a:r>
              <a:rPr lang="en-GB" b="0" i="1" dirty="0" err="1">
                <a:effectLst/>
                <a:latin typeface="FSBrabo"/>
              </a:rPr>
              <a:t>IntechOpen</a:t>
            </a:r>
            <a:r>
              <a:rPr lang="en-GB" b="0" i="1" dirty="0">
                <a:effectLst/>
                <a:latin typeface="FSBrabo"/>
              </a:rPr>
              <a:t> book series, </a:t>
            </a:r>
            <a:r>
              <a:rPr lang="en-GB" b="0" dirty="0">
                <a:effectLst/>
                <a:latin typeface="FSBrabo"/>
              </a:rPr>
              <a:t>DOI: 10.5772/intechopen.88281</a:t>
            </a:r>
          </a:p>
          <a:p>
            <a:r>
              <a:rPr lang="en-GB" dirty="0">
                <a:latin typeface="FSBrabo"/>
                <a:hlinkClick r:id="rId3"/>
              </a:rPr>
              <a:t>https://www.intechopen.com/chapters/69329</a:t>
            </a:r>
            <a:endParaRPr lang="en-GB" dirty="0">
              <a:latin typeface="FSBrabo"/>
            </a:endParaRPr>
          </a:p>
          <a:p>
            <a:r>
              <a:rPr lang="en-GB" sz="1200" dirty="0">
                <a:latin typeface="+mn-lt"/>
              </a:rPr>
              <a:t>Nayak et al. say, clothing shopping is rapidly shifting from the physical to the virtual realm. Technological improvements in the fashion industry, such as digital prototyping, 3D body scanning, and computer-aided design/production (CAD /CAM), have already turned a shift from mass production to mass customization into a reality.</a:t>
            </a:r>
          </a:p>
          <a:p>
            <a:endParaRPr lang="en-GB" sz="120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mn-lt"/>
              </a:rPr>
              <a:t>Image Source: </a:t>
            </a:r>
            <a:r>
              <a:rPr lang="en-GB" b="0" i="0" dirty="0">
                <a:solidFill>
                  <a:srgbClr val="374957"/>
                </a:solidFill>
                <a:effectLst/>
                <a:latin typeface="Proxima Nova"/>
              </a:rPr>
              <a:t>Business </a:t>
            </a:r>
            <a:r>
              <a:rPr lang="en-GB" b="0" i="0" dirty="0" err="1">
                <a:solidFill>
                  <a:srgbClr val="374957"/>
                </a:solidFill>
                <a:effectLst/>
                <a:latin typeface="Proxima Nova"/>
              </a:rPr>
              <a:t>mockup</a:t>
            </a:r>
            <a:r>
              <a:rPr lang="en-GB" b="0" i="0" dirty="0">
                <a:solidFill>
                  <a:srgbClr val="374957"/>
                </a:solidFill>
                <a:effectLst/>
                <a:latin typeface="Proxima Nova"/>
              </a:rPr>
              <a:t> smiling blonde woman, by </a:t>
            </a:r>
            <a:r>
              <a:rPr lang="en-GB" sz="1200" dirty="0">
                <a:latin typeface="+mn-lt"/>
              </a:rPr>
              <a:t>Unknown author, CC0, </a:t>
            </a:r>
            <a:r>
              <a:rPr lang="en-GB" sz="1200" dirty="0" err="1">
                <a:latin typeface="+mn-lt"/>
              </a:rPr>
              <a:t>freepik</a:t>
            </a:r>
            <a:r>
              <a:rPr lang="en-GB" sz="1200" dirty="0">
                <a:latin typeface="+mn-lt"/>
              </a:rPr>
              <a:t>.</a:t>
            </a:r>
          </a:p>
          <a:p>
            <a:r>
              <a:rPr lang="en-GB" dirty="0">
                <a:latin typeface="FSBrabo"/>
                <a:hlinkClick r:id="rId4"/>
              </a:rPr>
              <a:t>https://www.freepik.com/free-psd/business-mockup-smiling-blonde-woman_1550662.htm#query=architects&amp;position=26&amp;from_view=search</a:t>
            </a:r>
            <a:endParaRPr lang="en-GB" dirty="0">
              <a:latin typeface="FSBrabo"/>
            </a:endParaRPr>
          </a:p>
          <a:p>
            <a:endParaRPr lang="en-GB" dirty="0">
              <a:latin typeface="FSBrabo"/>
            </a:endParaRPr>
          </a:p>
          <a:p>
            <a:endParaRPr lang="en-GB" dirty="0">
              <a:latin typeface="FSBrabo"/>
            </a:endParaRPr>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31</a:t>
            </a:fld>
            <a:endParaRPr lang="de-DE" altLang="en-US"/>
          </a:p>
        </p:txBody>
      </p:sp>
    </p:spTree>
    <p:extLst>
      <p:ext uri="{BB962C8B-B14F-4D97-AF65-F5344CB8AC3E}">
        <p14:creationId xmlns:p14="http://schemas.microsoft.com/office/powerpoint/2010/main" val="28567046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4632"/>
            <a:ext cx="5486400" cy="3600450"/>
          </a:xfrm>
        </p:spPr>
        <p:txBody>
          <a:bodyPr/>
          <a:lstStyle/>
          <a:p>
            <a:pPr marL="171450" indent="-171450">
              <a:buFont typeface="Arial" panose="020B0604020202020204" pitchFamily="34" charset="0"/>
              <a:buChar char="•"/>
            </a:pPr>
            <a:r>
              <a:rPr lang="ro-RO" sz="1200" dirty="0">
                <a:effectLst/>
                <a:latin typeface="Calibri" panose="020F0502020204030204" pitchFamily="34" charset="0"/>
                <a:ea typeface="Calibri" panose="020F0502020204030204" pitchFamily="34" charset="0"/>
                <a:cs typeface="Times New Roman" panose="02020603050405020304" pitchFamily="18" charset="0"/>
              </a:rPr>
              <a:t>Customers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need</a:t>
            </a:r>
            <a:r>
              <a:rPr lang="ro-RO" sz="1200" dirty="0">
                <a:effectLst/>
                <a:latin typeface="Calibri" panose="020F0502020204030204" pitchFamily="34" charset="0"/>
                <a:ea typeface="Calibri" panose="020F0502020204030204" pitchFamily="34" charset="0"/>
                <a:cs typeface="Times New Roman" panose="02020603050405020304" pitchFamily="18" charset="0"/>
              </a:rPr>
              <a:t> product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orders</a:t>
            </a:r>
            <a:r>
              <a:rPr lang="ro-RO" sz="1200" dirty="0">
                <a:effectLst/>
                <a:latin typeface="Calibri" panose="020F0502020204030204" pitchFamily="34" charset="0"/>
                <a:ea typeface="Calibri" panose="020F0502020204030204" pitchFamily="34" charset="0"/>
                <a:cs typeface="Times New Roman" panose="02020603050405020304" pitchFamily="18" charset="0"/>
              </a:rPr>
              <a:t> in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their</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timeframes</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not</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apparel</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manufacturers</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anymore</a:t>
            </a:r>
            <a:r>
              <a:rPr lang="ro-RO" sz="12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ro-RO" sz="1200" dirty="0" err="1">
                <a:effectLst/>
                <a:latin typeface="Calibri" panose="020F0502020204030204" pitchFamily="34" charset="0"/>
                <a:ea typeface="Calibri" panose="020F0502020204030204" pitchFamily="34" charset="0"/>
                <a:cs typeface="Times New Roman" panose="02020603050405020304" pitchFamily="18" charset="0"/>
              </a:rPr>
              <a:t>Apparel</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manufacturers</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that</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shorten</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lead</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times</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deliver</a:t>
            </a:r>
            <a:r>
              <a:rPr lang="ro-RO" sz="1200" dirty="0">
                <a:effectLst/>
                <a:latin typeface="Calibri" panose="020F0502020204030204" pitchFamily="34" charset="0"/>
                <a:ea typeface="Calibri" panose="020F0502020204030204" pitchFamily="34" charset="0"/>
                <a:cs typeface="Times New Roman" panose="02020603050405020304" pitchFamily="18" charset="0"/>
              </a:rPr>
              <a:t> a product as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soon</a:t>
            </a:r>
            <a:r>
              <a:rPr lang="ro-RO" sz="1200" dirty="0">
                <a:effectLst/>
                <a:latin typeface="Calibri" panose="020F0502020204030204" pitchFamily="34" charset="0"/>
                <a:ea typeface="Calibri" panose="020F0502020204030204" pitchFamily="34" charset="0"/>
                <a:cs typeface="Times New Roman" panose="02020603050405020304" pitchFamily="18" charset="0"/>
              </a:rPr>
              <a:t> as an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order</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is</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completed</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have</a:t>
            </a:r>
            <a:r>
              <a:rPr lang="ro-RO" sz="1200" dirty="0">
                <a:effectLst/>
                <a:latin typeface="Calibri" panose="020F0502020204030204" pitchFamily="34" charset="0"/>
                <a:ea typeface="Calibri" panose="020F0502020204030204" pitchFamily="34" charset="0"/>
                <a:cs typeface="Times New Roman" panose="02020603050405020304" pitchFamily="18" charset="0"/>
              </a:rPr>
              <a:t> an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advantage</a:t>
            </a:r>
            <a:r>
              <a:rPr lang="ro-RO" sz="1200" dirty="0">
                <a:effectLst/>
                <a:latin typeface="Calibri" panose="020F0502020204030204" pitchFamily="34" charset="0"/>
                <a:ea typeface="Calibri" panose="020F0502020204030204" pitchFamily="34" charset="0"/>
                <a:cs typeface="Times New Roman" panose="02020603050405020304" pitchFamily="18" charset="0"/>
              </a:rPr>
              <a:t> over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their</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competitors</a:t>
            </a:r>
            <a:r>
              <a:rPr lang="ro-RO" sz="12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ro-RO" sz="1200" dirty="0">
                <a:effectLst/>
                <a:latin typeface="Calibri" panose="020F0502020204030204" pitchFamily="34" charset="0"/>
                <a:ea typeface="Calibri" panose="020F0502020204030204" pitchFamily="34" charset="0"/>
                <a:cs typeface="Times New Roman" panose="02020603050405020304" pitchFamily="18" charset="0"/>
              </a:rPr>
              <a:t>A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shorter</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time</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between</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customer's</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identity</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success</a:t>
            </a:r>
            <a:r>
              <a:rPr lang="ro-RO" sz="1200" dirty="0">
                <a:effectLst/>
                <a:latin typeface="Calibri" panose="020F0502020204030204" pitchFamily="34" charset="0"/>
                <a:ea typeface="Calibri" panose="020F0502020204030204" pitchFamily="34" charset="0"/>
                <a:cs typeface="Times New Roman" panose="02020603050405020304" pitchFamily="18" charset="0"/>
              </a:rPr>
              <a:t> of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requests</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will</a:t>
            </a:r>
            <a:r>
              <a:rPr lang="ro-RO" sz="1200" dirty="0">
                <a:effectLst/>
                <a:latin typeface="Calibri" panose="020F0502020204030204" pitchFamily="34" charset="0"/>
                <a:ea typeface="Calibri" panose="020F0502020204030204" pitchFamily="34" charset="0"/>
                <a:cs typeface="Times New Roman" panose="02020603050405020304" pitchFamily="18" charset="0"/>
              </a:rPr>
              <a:t> reduce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number</a:t>
            </a:r>
            <a:r>
              <a:rPr lang="ro-RO" sz="1200" dirty="0">
                <a:effectLst/>
                <a:latin typeface="Calibri" panose="020F0502020204030204" pitchFamily="34" charset="0"/>
                <a:ea typeface="Calibri" panose="020F0502020204030204" pitchFamily="34" charset="0"/>
                <a:cs typeface="Times New Roman" panose="02020603050405020304" pitchFamily="18" charset="0"/>
              </a:rPr>
              <a:t> of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images</a:t>
            </a:r>
            <a:r>
              <a:rPr lang="ro-RO" sz="1200" dirty="0">
                <a:effectLst/>
                <a:latin typeface="Calibri" panose="020F0502020204030204" pitchFamily="34" charset="0"/>
                <a:ea typeface="Calibri" panose="020F0502020204030204" pitchFamily="34" charset="0"/>
                <a:cs typeface="Times New Roman" panose="02020603050405020304" pitchFamily="18" charset="0"/>
              </a:rPr>
              <a:t> in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system</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inventory</a:t>
            </a:r>
            <a:r>
              <a:rPr lang="ro-RO" sz="1200" dirty="0">
                <a:effectLst/>
                <a:latin typeface="Calibri" panose="020F0502020204030204"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200" dirty="0">
                <a:effectLst/>
                <a:latin typeface="Calibri" panose="020F0502020204030204" pitchFamily="34" charset="0"/>
                <a:ea typeface="Calibri" panose="020F0502020204030204" pitchFamily="34" charset="0"/>
                <a:cs typeface="Times New Roman" panose="02020603050405020304" pitchFamily="18" charset="0"/>
              </a:rPr>
              <a:t>Mass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customisation</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requires</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essential</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technologies</a:t>
            </a:r>
            <a:r>
              <a:rPr lang="ro-RO" sz="1200" dirty="0">
                <a:effectLst/>
                <a:latin typeface="Calibri" panose="020F0502020204030204" pitchFamily="34" charset="0"/>
                <a:ea typeface="Calibri" panose="020F0502020204030204" pitchFamily="34" charset="0"/>
                <a:cs typeface="Times New Roman" panose="02020603050405020304" pitchFamily="18" charset="0"/>
              </a:rPr>
              <a:t> for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manufacturing</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information</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communication</a:t>
            </a:r>
            <a:r>
              <a:rPr lang="ro-RO" sz="1200" dirty="0">
                <a:effectLst/>
                <a:latin typeface="Calibri" panose="020F0502020204030204"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GB" dirty="0"/>
              <a:t>Image  Source: </a:t>
            </a:r>
            <a:r>
              <a:rPr lang="en-GB" dirty="0" err="1"/>
              <a:t>Narges</a:t>
            </a:r>
            <a:r>
              <a:rPr lang="en-GB" dirty="0"/>
              <a:t> </a:t>
            </a:r>
            <a:r>
              <a:rPr lang="en-GB" dirty="0" err="1"/>
              <a:t>Kamali</a:t>
            </a:r>
            <a:r>
              <a:rPr lang="en-GB" dirty="0"/>
              <a:t>, Suzanne </a:t>
            </a:r>
            <a:r>
              <a:rPr lang="en-GB" dirty="0" err="1"/>
              <a:t>Loker</a:t>
            </a:r>
            <a:r>
              <a:rPr lang="en-GB" dirty="0"/>
              <a:t> (2002). Mass Customization: on-line Consumer Involvement in Product Design.</a:t>
            </a:r>
            <a:r>
              <a:rPr lang="en-GB" b="0" i="1" dirty="0">
                <a:solidFill>
                  <a:srgbClr val="2A2A2A"/>
                </a:solidFill>
                <a:effectLst/>
              </a:rPr>
              <a:t> Journal of Computer-Mediated Communication</a:t>
            </a:r>
            <a:r>
              <a:rPr lang="en-GB" b="0" i="0" dirty="0">
                <a:solidFill>
                  <a:srgbClr val="2A2A2A"/>
                </a:solidFill>
                <a:effectLst/>
              </a:rPr>
              <a:t>, Volume 7, Issue 4, 1 July </a:t>
            </a:r>
            <a:r>
              <a:rPr lang="en-GB" dirty="0">
                <a:solidFill>
                  <a:srgbClr val="2A2A2A"/>
                </a:solidFill>
              </a:rPr>
              <a:t>2002, JCMC741 </a:t>
            </a:r>
            <a:endParaRPr lang="en-GB" dirty="0">
              <a:solidFill>
                <a:srgbClr val="006FB7"/>
              </a:solidFill>
            </a:endParaRPr>
          </a:p>
          <a:p>
            <a:r>
              <a:rPr lang="en-GB" b="0" i="0" u="none" strike="noStrike" dirty="0">
                <a:solidFill>
                  <a:srgbClr val="006FB7"/>
                </a:solidFill>
                <a:effectLst/>
                <a:hlinkClick r:id="rId3"/>
              </a:rPr>
              <a:t>doi.org/10.1111/j.1083-6101.2002.tb00155.x</a:t>
            </a:r>
            <a:endParaRPr lang="en-GB" dirty="0"/>
          </a:p>
          <a:p>
            <a:r>
              <a:rPr lang="en-GB" dirty="0">
                <a:hlinkClick r:id="rId4"/>
              </a:rPr>
              <a:t>https://academic.oup.com/jcmc/article/7/4/JCMC741/4584248</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32</a:t>
            </a:fld>
            <a:endParaRPr lang="de-DE" altLang="en-US"/>
          </a:p>
        </p:txBody>
      </p:sp>
    </p:spTree>
    <p:extLst>
      <p:ext uri="{BB962C8B-B14F-4D97-AF65-F5344CB8AC3E}">
        <p14:creationId xmlns:p14="http://schemas.microsoft.com/office/powerpoint/2010/main" val="1322386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mass customization, the customer becomes a co-designer who is actively involved in the product development process. </a:t>
            </a:r>
          </a:p>
          <a:p>
            <a:r>
              <a:rPr lang="en-GB" dirty="0"/>
              <a:t>Virtual development as part of customization allows the buyer to view the layout and fit of the garment before making a purchase decision. </a:t>
            </a:r>
          </a:p>
          <a:p>
            <a:r>
              <a:rPr lang="en-GB" dirty="0"/>
              <a:t>3D body scanning and digital prototyping technologies allow the customer to try on the product virtually, even before the garment is physically manufactured. Generation development embedded in the mass production process allows the customer to try on different style changes and </a:t>
            </a:r>
            <a:r>
              <a:rPr lang="en-GB" dirty="0" err="1"/>
              <a:t>analyze</a:t>
            </a:r>
            <a:r>
              <a:rPr lang="en-GB" dirty="0"/>
              <a:t> the product and some alternatives before deciding to buy.</a:t>
            </a:r>
          </a:p>
          <a:p>
            <a:endParaRPr lang="en-US" dirty="0"/>
          </a:p>
          <a:p>
            <a:r>
              <a:rPr lang="en-US" dirty="0"/>
              <a:t>Image Source: Jocelyn Bellemare (2010).</a:t>
            </a:r>
            <a:r>
              <a:rPr lang="en-GB" dirty="0"/>
              <a:t> The configurator as part of a clothing mass customization program. </a:t>
            </a:r>
            <a:r>
              <a:rPr lang="en-GB" i="1" dirty="0"/>
              <a:t>4-th International Conference on Mass Customization and Personalization in Central Europe (MCP-CE 2010), </a:t>
            </a:r>
            <a:r>
              <a:rPr lang="en-GB" dirty="0"/>
              <a:t>September 22-24, 2010, Novi Sad, Serbia, 1-6.</a:t>
            </a:r>
          </a:p>
          <a:p>
            <a:r>
              <a:rPr lang="en-US" dirty="0">
                <a:hlinkClick r:id="rId3"/>
              </a:rPr>
              <a:t>https://mcp-ce.org/wp-content/uploads/proceedings/2010/jocelyn_bellemare.pdf</a:t>
            </a:r>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33</a:t>
            </a:fld>
            <a:endParaRPr lang="de-DE" altLang="en-US"/>
          </a:p>
        </p:txBody>
      </p:sp>
    </p:spTree>
    <p:extLst>
      <p:ext uri="{BB962C8B-B14F-4D97-AF65-F5344CB8AC3E}">
        <p14:creationId xmlns:p14="http://schemas.microsoft.com/office/powerpoint/2010/main" val="7411772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Free image of </a:t>
            </a:r>
            <a:r>
              <a:rPr lang="en-US" dirty="0" err="1"/>
              <a:t>WallStreetMojo</a:t>
            </a:r>
            <a:r>
              <a:rPr lang="en-US" dirty="0"/>
              <a:t>, by Dheeraj, CC0, </a:t>
            </a:r>
            <a:r>
              <a:rPr lang="en-US" dirty="0" err="1"/>
              <a:t>wallstreetmojo</a:t>
            </a:r>
            <a:r>
              <a:rPr lang="en-US" dirty="0"/>
              <a:t>.</a:t>
            </a:r>
          </a:p>
          <a:p>
            <a:r>
              <a:rPr lang="en-GB" dirty="0">
                <a:hlinkClick r:id="rId3"/>
              </a:rPr>
              <a:t>https://www.wallstreetmojo.com/mass-customization/</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34</a:t>
            </a:fld>
            <a:endParaRPr lang="de-DE" altLang="en-US"/>
          </a:p>
        </p:txBody>
      </p:sp>
    </p:spTree>
    <p:extLst>
      <p:ext uri="{BB962C8B-B14F-4D97-AF65-F5344CB8AC3E}">
        <p14:creationId xmlns:p14="http://schemas.microsoft.com/office/powerpoint/2010/main" val="692816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Maja </a:t>
            </a:r>
            <a:r>
              <a:rPr lang="en-GB" dirty="0" err="1"/>
              <a:t>Mahnic</a:t>
            </a:r>
            <a:r>
              <a:rPr lang="en-GB" dirty="0"/>
              <a:t>, </a:t>
            </a:r>
            <a:r>
              <a:rPr lang="en-GB" dirty="0" err="1"/>
              <a:t>Slavenka</a:t>
            </a:r>
            <a:r>
              <a:rPr lang="en-GB" dirty="0"/>
              <a:t> </a:t>
            </a:r>
            <a:r>
              <a:rPr lang="en-GB" dirty="0" err="1"/>
              <a:t>Petrak</a:t>
            </a:r>
            <a:r>
              <a:rPr lang="en-GB" dirty="0"/>
              <a:t> (2013). Investigation of the Fit of Computer-based Parametric Garment Prototypes. </a:t>
            </a:r>
            <a:r>
              <a:rPr lang="en-GB" i="1" dirty="0"/>
              <a:t>Journal of </a:t>
            </a:r>
            <a:r>
              <a:rPr lang="en-GB" i="1" dirty="0" err="1"/>
              <a:t>Fiber</a:t>
            </a:r>
            <a:r>
              <a:rPr lang="en-GB" i="1" dirty="0"/>
              <a:t> Bioengineering and Informatics 6:1 (2013) ,</a:t>
            </a:r>
            <a:r>
              <a:rPr lang="en-GB" dirty="0"/>
              <a:t>51–61</a:t>
            </a:r>
            <a:r>
              <a:rPr lang="en-GB" i="1" dirty="0"/>
              <a:t>.</a:t>
            </a:r>
          </a:p>
          <a:p>
            <a:r>
              <a:rPr lang="en-GB" dirty="0">
                <a:hlinkClick r:id="rId3"/>
              </a:rPr>
              <a:t>https://www.global-sci.org/v1/jfbi/issue/v6n1/pdf/JFBI-6.1.5.pdf</a:t>
            </a:r>
            <a:endParaRPr lang="en-GB" dirty="0"/>
          </a:p>
          <a:p>
            <a:endParaRPr lang="en-GB" i="1"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35</a:t>
            </a:fld>
            <a:endParaRPr lang="de-DE" altLang="en-US"/>
          </a:p>
        </p:txBody>
      </p:sp>
    </p:spTree>
    <p:extLst>
      <p:ext uri="{BB962C8B-B14F-4D97-AF65-F5344CB8AC3E}">
        <p14:creationId xmlns:p14="http://schemas.microsoft.com/office/powerpoint/2010/main" val="30365838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Ebru </a:t>
            </a:r>
            <a:r>
              <a:rPr lang="en-GB" sz="1100" dirty="0" err="1"/>
              <a:t>Gökalp</a:t>
            </a:r>
            <a:r>
              <a:rPr lang="en-GB" sz="1100" dirty="0"/>
              <a:t> et al. (2018). Industry 4.0 revolution in clothing and apparel factories: Apparel 4.0. </a:t>
            </a:r>
            <a:r>
              <a:rPr lang="en-GB" sz="1100" i="1" dirty="0"/>
              <a:t>Industry 4.0 From the Management Information Systems Perspectives.</a:t>
            </a:r>
            <a:r>
              <a:rPr lang="en-GB" sz="1100" dirty="0"/>
              <a:t>169-184</a:t>
            </a:r>
          </a:p>
          <a:p>
            <a:r>
              <a:rPr lang="en-GB" sz="1100" dirty="0">
                <a:hlinkClick r:id="rId3"/>
              </a:rPr>
              <a:t>https://www.researchgate.net/profile/Ebru-Goekalp/publication/332410328_Industry_40_Revolution_in_Clothing_and_Apparel_Factories_Apparel_40/links/5d7212064585151ee4a0d94a/Industry-40-Revolution-in-Clothing-and-Apparel-Factories-Apparel-40.pdf</a:t>
            </a:r>
            <a:endParaRPr lang="en-GB" sz="1100" dirty="0"/>
          </a:p>
          <a:p>
            <a:pPr>
              <a:spcBef>
                <a:spcPts val="0"/>
              </a:spcBef>
            </a:pPr>
            <a:endParaRPr lang="en-GB" sz="1100"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36</a:t>
            </a:fld>
            <a:endParaRPr lang="de-DE" altLang="en-US"/>
          </a:p>
        </p:txBody>
      </p:sp>
    </p:spTree>
    <p:extLst>
      <p:ext uri="{BB962C8B-B14F-4D97-AF65-F5344CB8AC3E}">
        <p14:creationId xmlns:p14="http://schemas.microsoft.com/office/powerpoint/2010/main" val="11724170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Ioannis</a:t>
            </a:r>
            <a:r>
              <a:rPr lang="en-GB" dirty="0"/>
              <a:t> </a:t>
            </a:r>
            <a:r>
              <a:rPr lang="en-GB" dirty="0" err="1"/>
              <a:t>Pachoulakis</a:t>
            </a:r>
            <a:r>
              <a:rPr lang="en-GB" dirty="0"/>
              <a:t> &amp;Kostas </a:t>
            </a:r>
            <a:r>
              <a:rPr lang="en-GB" dirty="0" err="1"/>
              <a:t>Kapetanakis</a:t>
            </a:r>
            <a:r>
              <a:rPr lang="en-GB" dirty="0"/>
              <a:t> (2012). Augmented reality platforms for virtual fitting rooms. </a:t>
            </a:r>
            <a:r>
              <a:rPr lang="en-GB" i="1" dirty="0"/>
              <a:t>The International Journal of Multimedia &amp; Its Applications (IJMA) Vol.4, No.4, August 2012, </a:t>
            </a:r>
            <a:r>
              <a:rPr lang="en-GB" dirty="0"/>
              <a:t>35-46</a:t>
            </a:r>
          </a:p>
          <a:p>
            <a:r>
              <a:rPr lang="en-GB" dirty="0"/>
              <a:t>DOI : 10.5121/ijma.2012.4404</a:t>
            </a:r>
          </a:p>
          <a:p>
            <a:r>
              <a:rPr lang="en-US" sz="1200" u="sng" dirty="0">
                <a:solidFill>
                  <a:srgbClr val="000000"/>
                </a:solidFill>
                <a:latin typeface="+mn-lt"/>
                <a:hlinkClick r:id="rId3"/>
              </a:rPr>
              <a:t>https://www.researchgate.net/profile/Kostas-Kapetanakis/publication/267227518_Augmented_Reality_Platforms_for_Virtual_Fitting_Rooms/links/55674cd308aec2268300fab9/Augmented-Reality-Platforms-for-Virtual-Fitting-Rooms.pdf</a:t>
            </a:r>
            <a:endParaRPr lang="en-GB" sz="1200" u="sng" dirty="0">
              <a:solidFill>
                <a:srgbClr val="000000"/>
              </a:solidFill>
              <a:latin typeface="+mn-lt"/>
            </a:endParaRPr>
          </a:p>
          <a:p>
            <a:endParaRPr lang="en-GB" b="0" i="0" dirty="0">
              <a:solidFill>
                <a:srgbClr val="444444"/>
              </a:solidFill>
              <a:effectLst/>
            </a:endParaRPr>
          </a:p>
          <a:p>
            <a:r>
              <a:rPr lang="en-GB" b="0" i="0" dirty="0">
                <a:solidFill>
                  <a:srgbClr val="444444"/>
                </a:solidFill>
                <a:effectLst/>
              </a:rPr>
              <a:t>Video Source: The </a:t>
            </a:r>
            <a:r>
              <a:rPr lang="en-GB" b="0" i="0" dirty="0" err="1">
                <a:solidFill>
                  <a:srgbClr val="444444"/>
                </a:solidFill>
                <a:effectLst/>
              </a:rPr>
              <a:t>triMirror</a:t>
            </a:r>
            <a:r>
              <a:rPr lang="en-GB" b="0" i="0" dirty="0">
                <a:solidFill>
                  <a:srgbClr val="444444"/>
                </a:solidFill>
                <a:effectLst/>
              </a:rPr>
              <a:t> Virtual Fitting solution is the first and the only true, uncompromised, and real-time virtual try-on system that enables consumers and designers to experience real-life clothes on their accurate virtual models in motion, as well as the instant fit visualization on online, desktop, or mobile platforms. This allows them to see where the garment is tight or loose, where it juts out or sags down, and how it behaves when they move around or standing in various poses, and therefore brings the entire experience of in-store and online shopping to a new level of engagement and entertainment.</a:t>
            </a:r>
          </a:p>
          <a:p>
            <a:r>
              <a:rPr lang="en-GB" dirty="0" err="1">
                <a:effectLst/>
                <a:hlinkClick r:id="rId4"/>
              </a:rPr>
              <a:t>triMirrorTV</a:t>
            </a:r>
            <a:endParaRPr lang="en-GB" dirty="0">
              <a:effectLst/>
            </a:endParaRPr>
          </a:p>
          <a:p>
            <a:r>
              <a:rPr lang="en-GB" dirty="0">
                <a:hlinkClick r:id="rId5"/>
              </a:rPr>
              <a:t>https://youtu.be/BBYxk6lfssQ</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37</a:t>
            </a:fld>
            <a:endParaRPr lang="de-DE" altLang="en-US"/>
          </a:p>
        </p:txBody>
      </p:sp>
    </p:spTree>
    <p:extLst>
      <p:ext uri="{BB962C8B-B14F-4D97-AF65-F5344CB8AC3E}">
        <p14:creationId xmlns:p14="http://schemas.microsoft.com/office/powerpoint/2010/main" val="16200425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38</a:t>
            </a:fld>
            <a:endParaRPr lang="de-DE" altLang="en-US"/>
          </a:p>
        </p:txBody>
      </p:sp>
    </p:spTree>
    <p:extLst>
      <p:ext uri="{BB962C8B-B14F-4D97-AF65-F5344CB8AC3E}">
        <p14:creationId xmlns:p14="http://schemas.microsoft.com/office/powerpoint/2010/main" val="17077483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Image Source: </a:t>
            </a:r>
            <a:r>
              <a:rPr lang="en-GB" b="0" i="0" dirty="0">
                <a:solidFill>
                  <a:srgbClr val="374957"/>
                </a:solidFill>
                <a:effectLst/>
                <a:latin typeface="Proxima Nova"/>
              </a:rPr>
              <a:t>Serious </a:t>
            </a:r>
            <a:r>
              <a:rPr lang="en-GB" b="0" i="0" dirty="0" err="1">
                <a:solidFill>
                  <a:srgbClr val="374957"/>
                </a:solidFill>
                <a:effectLst/>
                <a:latin typeface="Proxima Nova"/>
              </a:rPr>
              <a:t>coworkers</a:t>
            </a:r>
            <a:r>
              <a:rPr lang="en-GB" b="0" i="0" dirty="0">
                <a:solidFill>
                  <a:srgbClr val="374957"/>
                </a:solidFill>
                <a:effectLst/>
                <a:latin typeface="Proxima Nova"/>
              </a:rPr>
              <a:t> discussing project and using laptop together, by </a:t>
            </a:r>
            <a:r>
              <a:rPr lang="en-US" dirty="0" err="1"/>
              <a:t>Pch.vector</a:t>
            </a:r>
            <a:r>
              <a:rPr lang="en-US" dirty="0"/>
              <a:t>, CC0, </a:t>
            </a:r>
            <a:r>
              <a:rPr lang="en-US" dirty="0" err="1"/>
              <a:t>freepik</a:t>
            </a:r>
            <a:r>
              <a:rPr lang="en-US" dirty="0"/>
              <a:t>.</a:t>
            </a:r>
          </a:p>
          <a:p>
            <a:r>
              <a:rPr lang="en-GB" dirty="0">
                <a:hlinkClick r:id="rId3"/>
              </a:rPr>
              <a:t>https://www.freepik.com/free-photo/serious-coworkers-discussing-project-using-laptop-together_6628905.htm#query=consulting%20consultancy%20consultant&amp;position=30&amp;from_view=search</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39</a:t>
            </a:fld>
            <a:endParaRPr lang="de-DE" altLang="en-US"/>
          </a:p>
        </p:txBody>
      </p:sp>
    </p:spTree>
    <p:extLst>
      <p:ext uri="{BB962C8B-B14F-4D97-AF65-F5344CB8AC3E}">
        <p14:creationId xmlns:p14="http://schemas.microsoft.com/office/powerpoint/2010/main" val="1838794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de-DE" sz="1200" dirty="0"/>
              <a:t>European Digital SME Alliance, (2020). This goal was part of President von der Leyen's Political Guidelines and is outlined in the EU’s Industrial Strategy as well as the Circular Economy Action Plan and the European Green Deal. See: European Commission, Political Guidelines, available at: </a:t>
            </a:r>
            <a:r>
              <a:rPr lang="en-GB" altLang="de-DE" sz="1200" dirty="0">
                <a:hlinkClick r:id="rId3"/>
              </a:rPr>
              <a:t>https://ec.europa.eu/commission/sites/beta-political/files/political-guidelines-nextcommission_en.pdf</a:t>
            </a:r>
            <a:r>
              <a:rPr lang="en-GB" altLang="de-DE" sz="1200" dirty="0"/>
              <a:t>; </a:t>
            </a:r>
          </a:p>
          <a:p>
            <a:r>
              <a:rPr lang="en-GB" dirty="0">
                <a:hlinkClick r:id="rId4"/>
              </a:rPr>
              <a:t>https://www.digitalsme.eu/what-is-sustainable-digitalisation/</a:t>
            </a:r>
            <a:r>
              <a:rPr lang="en-GB" dirty="0"/>
              <a:t>.</a:t>
            </a:r>
          </a:p>
          <a:p>
            <a:endParaRPr lang="en-GB" dirty="0"/>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Image Source: </a:t>
            </a:r>
            <a:r>
              <a:rPr lang="en-GB" b="0" i="0" dirty="0">
                <a:solidFill>
                  <a:srgbClr val="374957"/>
                </a:solidFill>
                <a:effectLst/>
                <a:latin typeface="Proxima Nova"/>
              </a:rPr>
              <a:t>Digital screen with environment day, by Unknown author, CC0, </a:t>
            </a:r>
            <a:r>
              <a:rPr lang="en-GB" b="0" i="0" dirty="0" err="1">
                <a:solidFill>
                  <a:srgbClr val="374957"/>
                </a:solidFill>
                <a:effectLst/>
                <a:latin typeface="Proxima Nova"/>
              </a:rPr>
              <a:t>freepik</a:t>
            </a:r>
            <a:r>
              <a:rPr lang="en-GB" b="0" i="0" dirty="0">
                <a:solidFill>
                  <a:srgbClr val="374957"/>
                </a:solidFill>
                <a:effectLst/>
                <a:latin typeface="Proxima Nova"/>
              </a:rPr>
              <a:t>.</a:t>
            </a:r>
            <a:endParaRPr lang="en-GB" dirty="0"/>
          </a:p>
          <a:p>
            <a:r>
              <a:rPr lang="en-GB" dirty="0"/>
              <a:t>https://www.freepik.com/free-photo/digital-screen-with-environment-day_12976397.htm#query=digital%20green%20globe&amp;position=2&amp;from_view=search</a:t>
            </a:r>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4</a:t>
            </a:fld>
            <a:endParaRPr lang="de-DE" altLang="en-US"/>
          </a:p>
        </p:txBody>
      </p:sp>
    </p:spTree>
    <p:extLst>
      <p:ext uri="{BB962C8B-B14F-4D97-AF65-F5344CB8AC3E}">
        <p14:creationId xmlns:p14="http://schemas.microsoft.com/office/powerpoint/2010/main" val="33390320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Image source: </a:t>
            </a:r>
            <a:r>
              <a:rPr lang="en-GB" b="0" i="0" dirty="0">
                <a:solidFill>
                  <a:srgbClr val="374957"/>
                </a:solidFill>
                <a:effectLst/>
                <a:latin typeface="Proxima Nova"/>
              </a:rPr>
              <a:t>Goals business investment plan diagram concept, by </a:t>
            </a:r>
            <a:r>
              <a:rPr lang="en-US" dirty="0"/>
              <a:t>Rawpixel.com, CC0, </a:t>
            </a:r>
            <a:r>
              <a:rPr lang="en-US" dirty="0" err="1"/>
              <a:t>freepik</a:t>
            </a:r>
            <a:r>
              <a:rPr lang="en-US" dirty="0"/>
              <a:t>.</a:t>
            </a:r>
          </a:p>
          <a:p>
            <a:r>
              <a:rPr lang="en-GB" dirty="0">
                <a:hlinkClick r:id="rId3"/>
              </a:rPr>
              <a:t>https://www.freepik.com/free-photo/goals-business-investment-plan-diagram-concept_18134324.htm#&amp;position=12&amp;from_view=detail#&amp;position=12&amp;from_view=detail</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40</a:t>
            </a:fld>
            <a:endParaRPr lang="de-DE" altLang="en-US"/>
          </a:p>
        </p:txBody>
      </p:sp>
    </p:spTree>
    <p:extLst>
      <p:ext uri="{BB962C8B-B14F-4D97-AF65-F5344CB8AC3E}">
        <p14:creationId xmlns:p14="http://schemas.microsoft.com/office/powerpoint/2010/main" val="37991357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The 3D virtual prototype of the new garment can be created in 2 ways</a:t>
            </a:r>
            <a:r>
              <a:rPr lang="en-GB" sz="1200" dirty="0">
                <a:latin typeface="+mn-lt"/>
              </a:rPr>
              <a:t>:</a:t>
            </a:r>
          </a:p>
          <a:p>
            <a:pPr marL="171450" indent="-171450">
              <a:buFont typeface="Arial" panose="020B0604020202020204" pitchFamily="34" charset="0"/>
              <a:buChar char="•"/>
              <a:defRPr/>
            </a:pPr>
            <a:r>
              <a:rPr lang="en-GB" dirty="0"/>
              <a:t>The first is to design 2D patterns using the 2D instruments of the software CAD. The modules should be further developed to generate the three-dimensional body version of the garment from the 2D patterns and perform the simulation.</a:t>
            </a:r>
          </a:p>
          <a:p>
            <a:pPr>
              <a:defRPr/>
            </a:pPr>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41</a:t>
            </a:fld>
            <a:endParaRPr lang="de-DE" altLang="en-US"/>
          </a:p>
        </p:txBody>
      </p:sp>
    </p:spTree>
    <p:extLst>
      <p:ext uri="{BB962C8B-B14F-4D97-AF65-F5344CB8AC3E}">
        <p14:creationId xmlns:p14="http://schemas.microsoft.com/office/powerpoint/2010/main" val="27414147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The 3D virtual prototype of the new garment can be created in 2 ways</a:t>
            </a:r>
            <a:r>
              <a:rPr lang="en-GB" sz="1200" dirty="0">
                <a:latin typeface="+mn-lt"/>
              </a:rPr>
              <a:t>:</a:t>
            </a:r>
          </a:p>
          <a:p>
            <a:pPr marL="171450" indent="-171450">
              <a:buFont typeface="Arial" panose="020B0604020202020204" pitchFamily="34" charset="0"/>
              <a:buChar char="•"/>
              <a:defRPr/>
            </a:pPr>
            <a:r>
              <a:rPr lang="en-GB" dirty="0"/>
              <a:t>The second method involves designing 3D garments around a virtual mannequin. This method requires a high level of knowledge and skills in pattern construction (defining the support point of the product, drawing the model lines, defining the volumes, drawing the shape of the construction lines taking into account the human body characteristics and the model volume), as it allows a direct transfer of the clothing concept.</a:t>
            </a:r>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42</a:t>
            </a:fld>
            <a:endParaRPr lang="de-DE" altLang="en-US"/>
          </a:p>
        </p:txBody>
      </p:sp>
    </p:spTree>
    <p:extLst>
      <p:ext uri="{BB962C8B-B14F-4D97-AF65-F5344CB8AC3E}">
        <p14:creationId xmlns:p14="http://schemas.microsoft.com/office/powerpoint/2010/main" val="23837463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Sun, D. &amp; </a:t>
            </a:r>
            <a:r>
              <a:rPr lang="en-GB" dirty="0" err="1"/>
              <a:t>Valtas</a:t>
            </a:r>
            <a:r>
              <a:rPr lang="en-GB" dirty="0"/>
              <a:t>, A. (2016). 3D Printing for Garments Production: An Exploratory Study. </a:t>
            </a:r>
            <a:r>
              <a:rPr lang="en-GB" i="1" dirty="0"/>
              <a:t>Journal of Fashion Technology and Textile Engineering</a:t>
            </a:r>
            <a:r>
              <a:rPr lang="en-GB" dirty="0"/>
              <a:t>, vol. 4, no. 3.</a:t>
            </a:r>
          </a:p>
          <a:p>
            <a:r>
              <a:rPr lang="en-GB" dirty="0"/>
              <a:t>DOI:10.4172/2329-9568.1000139 </a:t>
            </a:r>
          </a:p>
          <a:p>
            <a:r>
              <a:rPr lang="en-GB" dirty="0">
                <a:latin typeface="+mn-lt"/>
                <a:hlinkClick r:id="rId3"/>
              </a:rPr>
              <a:t>https://pure.hw.ac.uk/ws/portalfiles/portal/14475677/3D_Printing_for_Garments_Production_An_Exploratory_Study.pdf</a:t>
            </a:r>
            <a:endParaRPr lang="en-GB" dirty="0">
              <a:latin typeface="+mn-lt"/>
            </a:endParaRPr>
          </a:p>
          <a:p>
            <a:r>
              <a:rPr lang="en-GB" dirty="0">
                <a:latin typeface="+mn-lt"/>
              </a:rPr>
              <a:t>The developed model is then translated into a series of two-dimensional (2D) "slices" of the object and then informs the printer exactly where to solidify the source material on each successive slice.</a:t>
            </a:r>
          </a:p>
          <a:p>
            <a:r>
              <a:rPr lang="en-GB" dirty="0"/>
              <a:t>3D printing in fashion is still in its infancy. If it were to be seen in stores soon, it would likely be introduced by high-end brands that not only design their collections to sell the product, but also use it as a marketing tool. A 3D-printed garment or part of a garment made with 3D printers is not yet widely available in the fashion industry. Such a product would not be safe for mass production, because it is only speculated that it can reduce the cost and manufacturing time, but it has never been tried in garment manufacturing.</a:t>
            </a:r>
          </a:p>
          <a:p>
            <a:endParaRPr lang="en-GB" dirty="0"/>
          </a:p>
          <a:p>
            <a:r>
              <a:rPr lang="en-GB" dirty="0"/>
              <a:t>Image Source: Sun, D. &amp; </a:t>
            </a:r>
            <a:r>
              <a:rPr lang="en-GB" dirty="0" err="1"/>
              <a:t>Valtas</a:t>
            </a:r>
            <a:r>
              <a:rPr lang="en-GB" dirty="0"/>
              <a:t>, A. (2016). 3D Printing for Garments Production: An Exploratory Study. </a:t>
            </a:r>
            <a:r>
              <a:rPr lang="en-GB" i="1" dirty="0"/>
              <a:t>Journal of Fashion Technology and Textile Engineering</a:t>
            </a:r>
            <a:r>
              <a:rPr lang="en-GB" dirty="0"/>
              <a:t>, vol. 4, no. 3, </a:t>
            </a:r>
          </a:p>
          <a:p>
            <a:r>
              <a:rPr lang="en-GB" dirty="0"/>
              <a:t>DOI:10.4172/2329-9568.1000139 </a:t>
            </a:r>
          </a:p>
          <a:p>
            <a:r>
              <a:rPr lang="en-GB" dirty="0">
                <a:latin typeface="+mn-lt"/>
                <a:hlinkClick r:id="rId3"/>
              </a:rPr>
              <a:t>https://pure.hw.ac.uk/ws/portalfiles/portal/14475677/3D_Printing_for_Garments_Production_An_Exploratory_Study.pdf</a:t>
            </a:r>
            <a:endParaRPr lang="en-GB" dirty="0">
              <a:latin typeface="+mn-lt"/>
            </a:endParaRPr>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43</a:t>
            </a:fld>
            <a:endParaRPr lang="de-DE" altLang="en-US"/>
          </a:p>
        </p:txBody>
      </p:sp>
    </p:spTree>
    <p:extLst>
      <p:ext uri="{BB962C8B-B14F-4D97-AF65-F5344CB8AC3E}">
        <p14:creationId xmlns:p14="http://schemas.microsoft.com/office/powerpoint/2010/main" val="6220760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dirty="0">
                <a:effectLst/>
                <a:ea typeface="Verdana" panose="020B0604030504040204" pitchFamily="34" charset="0"/>
              </a:rPr>
              <a:t>Video Source: 3D Printed Fashion is About to Go Mainstream (2019)</a:t>
            </a:r>
          </a:p>
          <a:p>
            <a:r>
              <a:rPr lang="en-GB" dirty="0">
                <a:hlinkClick r:id="rId3"/>
              </a:rPr>
              <a:t>https://youtu.be/XWPrqFiCaFw</a:t>
            </a:r>
            <a:endParaRPr lang="en-GB" dirty="0"/>
          </a:p>
          <a:p>
            <a:endParaRPr lang="en-GB" b="0" i="0" dirty="0">
              <a:solidFill>
                <a:srgbClr val="030303"/>
              </a:solidFill>
              <a:effectLst/>
              <a:latin typeface="Roboto" panose="02000000000000000000" pitchFamily="2" charset="0"/>
            </a:endParaRPr>
          </a:p>
          <a:p>
            <a:r>
              <a:rPr lang="en-GB" b="0" i="0" dirty="0">
                <a:solidFill>
                  <a:srgbClr val="030303"/>
                </a:solidFill>
                <a:effectLst/>
                <a:latin typeface="Roboto" panose="02000000000000000000" pitchFamily="2" charset="0"/>
              </a:rPr>
              <a:t>THE LIST is a daily TV show that covers the hottest trends and topics in life hacks, pop culture, deals and gadgets to make your life a little easier</a:t>
            </a:r>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44</a:t>
            </a:fld>
            <a:endParaRPr lang="de-DE" altLang="en-US"/>
          </a:p>
        </p:txBody>
      </p:sp>
    </p:spTree>
    <p:extLst>
      <p:ext uri="{BB962C8B-B14F-4D97-AF65-F5344CB8AC3E}">
        <p14:creationId xmlns:p14="http://schemas.microsoft.com/office/powerpoint/2010/main" val="21048110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Image Source: Andreja Rudolf, </a:t>
            </a:r>
            <a:r>
              <a:rPr lang="en-US" dirty="0" err="1"/>
              <a:t>Jevšnik</a:t>
            </a:r>
            <a:r>
              <a:rPr lang="en-US" dirty="0"/>
              <a:t> Simona, Zoran </a:t>
            </a:r>
            <a:r>
              <a:rPr lang="en-US" dirty="0" err="1"/>
              <a:t>Stjepanovič</a:t>
            </a:r>
            <a:r>
              <a:rPr lang="en-US" dirty="0"/>
              <a:t>, Pilar Tanja (2009).</a:t>
            </a:r>
            <a:r>
              <a:rPr lang="en-GB" dirty="0"/>
              <a:t> Appearance of real vs. virtual fashion garments. </a:t>
            </a:r>
            <a:endParaRPr lang="en-US" dirty="0"/>
          </a:p>
          <a:p>
            <a:pPr algn="l"/>
            <a:r>
              <a:rPr lang="en-US" dirty="0">
                <a:hlinkClick r:id="rId3"/>
              </a:rPr>
              <a:t>https://www.researchgate.net/publication/291306257_Appearance_of_real_vs_virtual_fashion_garments</a:t>
            </a:r>
            <a:endParaRPr lang="en-US"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45</a:t>
            </a:fld>
            <a:endParaRPr lang="de-DE" altLang="en-US"/>
          </a:p>
        </p:txBody>
      </p:sp>
    </p:spTree>
    <p:extLst>
      <p:ext uri="{BB962C8B-B14F-4D97-AF65-F5344CB8AC3E}">
        <p14:creationId xmlns:p14="http://schemas.microsoft.com/office/powerpoint/2010/main" val="40487948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Olaru S., </a:t>
            </a:r>
            <a:r>
              <a:rPr lang="en-US" dirty="0" err="1"/>
              <a:t>Filipescu</a:t>
            </a:r>
            <a:r>
              <a:rPr lang="en-US" dirty="0"/>
              <a:t> E. et al.(2012).</a:t>
            </a:r>
            <a:r>
              <a:rPr lang="en-GB" dirty="0"/>
              <a:t> 3D fit garment simulation based on 3D body scanner anthropometric data. </a:t>
            </a:r>
            <a:r>
              <a:rPr lang="en-GB" i="1" dirty="0"/>
              <a:t>8th International DAAAM Baltic Conference "INDUSTRIAL ENGINEERING“</a:t>
            </a:r>
            <a:r>
              <a:rPr lang="en-GB" dirty="0"/>
              <a:t>,19-21 April 2012, Tallinn, Estonia</a:t>
            </a:r>
          </a:p>
          <a:p>
            <a:r>
              <a:rPr lang="en-GB" dirty="0">
                <a:hlinkClick r:id="rId3"/>
              </a:rPr>
              <a:t>http://innomet.ttu.ee/daaam_publications/2012/olaru.pdf</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46</a:t>
            </a:fld>
            <a:endParaRPr lang="de-DE" altLang="en-US"/>
          </a:p>
        </p:txBody>
      </p:sp>
    </p:spTree>
    <p:extLst>
      <p:ext uri="{BB962C8B-B14F-4D97-AF65-F5344CB8AC3E}">
        <p14:creationId xmlns:p14="http://schemas.microsoft.com/office/powerpoint/2010/main" val="15407216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Roboto" panose="02000000000000000000" pitchFamily="2" charset="0"/>
              </a:rPr>
              <a:t>Video Source: </a:t>
            </a:r>
            <a:r>
              <a:rPr lang="en-GB" b="0" i="0" dirty="0" err="1">
                <a:effectLst/>
                <a:latin typeface="Roboto" panose="02000000000000000000" pitchFamily="2" charset="0"/>
              </a:rPr>
              <a:t>Marvelous</a:t>
            </a:r>
            <a:r>
              <a:rPr lang="en-GB" b="0" i="0" dirty="0">
                <a:effectLst/>
                <a:latin typeface="Roboto" panose="02000000000000000000" pitchFamily="2" charset="0"/>
              </a:rPr>
              <a:t> Designer Cloth Simulator 101-Ep 1: The UI and Basics of MD 4</a:t>
            </a:r>
          </a:p>
          <a:p>
            <a:r>
              <a:rPr lang="en-GB" b="0" i="0" dirty="0">
                <a:effectLst/>
                <a:latin typeface="Roboto" panose="02000000000000000000" pitchFamily="2" charset="0"/>
                <a:hlinkClick r:id="rId3"/>
              </a:rPr>
              <a:t>https://youtu.be/52XUqm-9uXg</a:t>
            </a:r>
            <a:endParaRPr lang="en-GB" b="0" i="0" dirty="0">
              <a:effectLst/>
              <a:latin typeface="Roboto" panose="02000000000000000000" pitchFamily="2" charset="0"/>
            </a:endParaRPr>
          </a:p>
          <a:p>
            <a:endParaRPr lang="en-GB" b="0" i="0" dirty="0">
              <a:effectLst/>
              <a:latin typeface="Roboto" panose="02000000000000000000" pitchFamily="2" charset="0"/>
            </a:endParaRPr>
          </a:p>
          <a:p>
            <a:r>
              <a:rPr lang="en-GB" b="0" i="0" dirty="0" err="1">
                <a:effectLst/>
                <a:latin typeface="Roboto" panose="02000000000000000000" pitchFamily="2" charset="0"/>
              </a:rPr>
              <a:t>BlenderTek</a:t>
            </a:r>
            <a:endParaRPr lang="en-GB" b="0" i="0" dirty="0">
              <a:effectLst/>
              <a:latin typeface="Roboto" panose="02000000000000000000"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err="1">
                <a:solidFill>
                  <a:srgbClr val="030303"/>
                </a:solidFill>
                <a:effectLst/>
                <a:latin typeface="Roboto" panose="02000000000000000000" pitchFamily="2" charset="0"/>
              </a:rPr>
              <a:t>Marvelous</a:t>
            </a:r>
            <a:r>
              <a:rPr lang="en-GB" b="0" i="0" dirty="0">
                <a:solidFill>
                  <a:srgbClr val="030303"/>
                </a:solidFill>
                <a:effectLst/>
                <a:latin typeface="Roboto" panose="02000000000000000000" pitchFamily="2" charset="0"/>
              </a:rPr>
              <a:t> Designer 4 is used to create shirts, pants, bed sheets &amp; pillows, cloth coverings for meshes and more.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030303"/>
                </a:solidFill>
                <a:effectLst/>
                <a:latin typeface="Roboto" panose="02000000000000000000" pitchFamily="2" charset="0"/>
                <a:hlinkClick r:id="rId4"/>
              </a:rPr>
              <a:t>http://www.blendertek.com</a:t>
            </a:r>
            <a:r>
              <a:rPr lang="en-GB" b="0" i="0" dirty="0">
                <a:solidFill>
                  <a:srgbClr val="030303"/>
                </a:solidFill>
                <a:effectLst/>
                <a:latin typeface="Roboto" panose="02000000000000000000" pitchFamily="2" charset="0"/>
              </a:rPr>
              <a:t> </a:t>
            </a:r>
            <a:br>
              <a:rPr lang="en-GB" b="0" i="0" dirty="0">
                <a:solidFill>
                  <a:srgbClr val="030303"/>
                </a:solidFill>
                <a:effectLst/>
                <a:latin typeface="Roboto" panose="02000000000000000000" pitchFamily="2" charset="0"/>
              </a:rPr>
            </a:br>
            <a:r>
              <a:rPr lang="en-GB" b="0" i="0" dirty="0">
                <a:solidFill>
                  <a:srgbClr val="030303"/>
                </a:solidFill>
                <a:effectLst/>
                <a:latin typeface="Roboto" panose="02000000000000000000" pitchFamily="2" charset="0"/>
              </a:rPr>
              <a:t> </a:t>
            </a:r>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47</a:t>
            </a:fld>
            <a:endParaRPr lang="de-DE" altLang="en-US"/>
          </a:p>
        </p:txBody>
      </p:sp>
    </p:spTree>
    <p:extLst>
      <p:ext uri="{BB962C8B-B14F-4D97-AF65-F5344CB8AC3E}">
        <p14:creationId xmlns:p14="http://schemas.microsoft.com/office/powerpoint/2010/main" val="37146110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GB" dirty="0"/>
              <a:t>Image Source:  </a:t>
            </a:r>
            <a:r>
              <a:rPr lang="en-GB" dirty="0" err="1"/>
              <a:t>Spahiu</a:t>
            </a:r>
            <a:r>
              <a:rPr lang="en-GB" dirty="0"/>
              <a:t> T. et al.(2014). Advanced CAD/CAM systems for garment design and simulation. </a:t>
            </a:r>
            <a:r>
              <a:rPr lang="en-GB" i="1" dirty="0"/>
              <a:t>6-th International conference of textile</a:t>
            </a:r>
            <a:r>
              <a:rPr lang="en-GB" dirty="0"/>
              <a:t>, 20 November 2014, Tirana, ALBANIA, 1-6</a:t>
            </a:r>
          </a:p>
          <a:p>
            <a:r>
              <a:rPr lang="en-GB" dirty="0">
                <a:hlinkClick r:id="rId3"/>
              </a:rPr>
              <a:t>https://www.researchgate.net/profile/Tatjana-Spahiu/publication/271216884_Advanced_CADCAM_systems_for_garment_design_and_simulation/links/54c2d86f0cf256ed5a8fbf36/Advanced-CAD-CAM-systems-for-garment-design-and-simulation.pdf</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48</a:t>
            </a:fld>
            <a:endParaRPr lang="de-DE" altLang="en-US"/>
          </a:p>
        </p:txBody>
      </p:sp>
    </p:spTree>
    <p:extLst>
      <p:ext uri="{BB962C8B-B14F-4D97-AF65-F5344CB8AC3E}">
        <p14:creationId xmlns:p14="http://schemas.microsoft.com/office/powerpoint/2010/main" val="2022497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Yong-</a:t>
            </a:r>
            <a:r>
              <a:rPr lang="en-GB" dirty="0" err="1"/>
              <a:t>Jin</a:t>
            </a:r>
            <a:r>
              <a:rPr lang="en-GB" dirty="0"/>
              <a:t> Liu et al.(2010). A survey on CAD methods in 3D garment design. </a:t>
            </a:r>
            <a:r>
              <a:rPr lang="en-GB" i="1" dirty="0"/>
              <a:t>Computers in Industry, </a:t>
            </a:r>
            <a:r>
              <a:rPr lang="en-GB" dirty="0"/>
              <a:t>61, 576–593, </a:t>
            </a:r>
            <a:r>
              <a:rPr lang="pt-BR" dirty="0"/>
              <a:t>doi:10.1016/j.compind.2010.03.007</a:t>
            </a:r>
          </a:p>
          <a:p>
            <a:r>
              <a:rPr lang="en-GB" dirty="0">
                <a:hlinkClick r:id="rId3"/>
              </a:rPr>
              <a:t>https://core.ac.uk/download/pdf/204911944.pdf</a:t>
            </a:r>
            <a:endParaRPr lang="en-GB" dirty="0"/>
          </a:p>
          <a:p>
            <a:r>
              <a:rPr lang="ro-RO" sz="1100" dirty="0">
                <a:effectLst/>
                <a:latin typeface="Calibri" panose="020F0502020204030204" pitchFamily="34" charset="0"/>
                <a:ea typeface="Calibri" panose="020F0502020204030204" pitchFamily="34" charset="0"/>
                <a:cs typeface="Times New Roman" panose="02020603050405020304" pitchFamily="18" charset="0"/>
              </a:rPr>
              <a:t>The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geometry</a:t>
            </a:r>
            <a:r>
              <a:rPr lang="ro-RO" sz="1100" dirty="0">
                <a:effectLst/>
                <a:latin typeface="Calibri" panose="020F0502020204030204" pitchFamily="34" charset="0"/>
                <a:ea typeface="Calibri" panose="020F0502020204030204" pitchFamily="34" charset="0"/>
                <a:cs typeface="Times New Roman" panose="02020603050405020304" pitchFamily="18" charset="0"/>
              </a:rPr>
              <a:t> of a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garment</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is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divided</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into</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fit zone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fashion</a:t>
            </a:r>
            <a:r>
              <a:rPr lang="ro-RO" sz="1100" dirty="0">
                <a:effectLst/>
                <a:latin typeface="Calibri" panose="020F0502020204030204" pitchFamily="34" charset="0"/>
                <a:ea typeface="Calibri" panose="020F0502020204030204" pitchFamily="34" charset="0"/>
                <a:cs typeface="Times New Roman" panose="02020603050405020304" pitchFamily="18" charset="0"/>
              </a:rPr>
              <a:t> zone. The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geometry</a:t>
            </a:r>
            <a:r>
              <a:rPr lang="ro-RO" sz="1100" dirty="0">
                <a:effectLst/>
                <a:latin typeface="Calibri" panose="020F0502020204030204" pitchFamily="34" charset="0"/>
                <a:ea typeface="Calibri" panose="020F0502020204030204" pitchFamily="34" charset="0"/>
                <a:cs typeface="Times New Roman" panose="02020603050405020304" pitchFamily="18" charset="0"/>
              </a:rPr>
              <a:t> of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fit zone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is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created</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from</a:t>
            </a:r>
            <a:r>
              <a:rPr lang="ro-RO" sz="1100" dirty="0">
                <a:effectLst/>
                <a:latin typeface="Calibri" panose="020F0502020204030204" pitchFamily="34" charset="0"/>
                <a:ea typeface="Calibri" panose="020F0502020204030204" pitchFamily="34" charset="0"/>
                <a:cs typeface="Times New Roman" panose="02020603050405020304" pitchFamily="18" charset="0"/>
              </a:rPr>
              <a:t> 3D body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scan</a:t>
            </a:r>
            <a:r>
              <a:rPr lang="ro-RO" sz="1100" dirty="0">
                <a:effectLst/>
                <a:latin typeface="Calibri" panose="020F0502020204030204" pitchFamily="34" charset="0"/>
                <a:ea typeface="Calibri" panose="020F0502020204030204" pitchFamily="34" charset="0"/>
                <a:cs typeface="Times New Roman" panose="02020603050405020304" pitchFamily="18" charset="0"/>
              </a:rPr>
              <a:t> data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can</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be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resized</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parametrically</a:t>
            </a:r>
            <a:r>
              <a:rPr lang="ro-RO" sz="1100" dirty="0">
                <a:effectLst/>
                <a:latin typeface="Calibri" panose="020F0502020204030204" pitchFamily="34" charset="0"/>
                <a:ea typeface="Calibri" panose="020F0502020204030204" pitchFamily="34" charset="0"/>
                <a:cs typeface="Times New Roman" panose="02020603050405020304" pitchFamily="18" charset="0"/>
              </a:rPr>
              <a:t>. The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fashion</a:t>
            </a:r>
            <a:r>
              <a:rPr lang="ro-RO" sz="1100" dirty="0">
                <a:effectLst/>
                <a:latin typeface="Calibri" panose="020F0502020204030204" pitchFamily="34" charset="0"/>
                <a:ea typeface="Calibri" panose="020F0502020204030204" pitchFamily="34" charset="0"/>
                <a:cs typeface="Times New Roman" panose="02020603050405020304" pitchFamily="18" charset="0"/>
              </a:rPr>
              <a:t> zone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is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modeled</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using</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various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parameters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that</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characterize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esthetic</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appearance</a:t>
            </a:r>
            <a:r>
              <a:rPr lang="ro-RO" sz="1100" dirty="0">
                <a:effectLst/>
                <a:latin typeface="Calibri" panose="020F0502020204030204" pitchFamily="34" charset="0"/>
                <a:ea typeface="Calibri" panose="020F0502020204030204" pitchFamily="34" charset="0"/>
                <a:cs typeface="Times New Roman" panose="02020603050405020304" pitchFamily="18" charset="0"/>
              </a:rPr>
              <a:t> of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garments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Finally</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3D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garment</a:t>
            </a:r>
            <a:r>
              <a:rPr lang="ro-RO" sz="1100" dirty="0">
                <a:effectLst/>
                <a:latin typeface="Calibri" panose="020F0502020204030204" pitchFamily="34" charset="0"/>
                <a:ea typeface="Calibri" panose="020F0502020204030204" pitchFamily="34" charset="0"/>
                <a:cs typeface="Times New Roman" panose="02020603050405020304" pitchFamily="18" charset="0"/>
              </a:rPr>
              <a:t> model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is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projected</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into</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corresponding</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apartment</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panels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taking</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into</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account</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physical</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properties</a:t>
            </a:r>
            <a:r>
              <a:rPr lang="ro-RO" sz="1100" dirty="0">
                <a:effectLst/>
                <a:latin typeface="Calibri" panose="020F0502020204030204" pitchFamily="34" charset="0"/>
                <a:ea typeface="Calibri" panose="020F0502020204030204" pitchFamily="34" charset="0"/>
                <a:cs typeface="Times New Roman" panose="02020603050405020304" pitchFamily="18" charset="0"/>
              </a:rPr>
              <a:t> of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base</a:t>
            </a:r>
            <a:r>
              <a:rPr lang="ro-RO" sz="1100" dirty="0">
                <a:effectLst/>
                <a:latin typeface="Calibri" panose="020F0502020204030204" pitchFamily="34" charset="0"/>
                <a:ea typeface="Calibri" panose="020F0502020204030204" pitchFamily="34" charset="0"/>
                <a:cs typeface="Times New Roman" panose="02020603050405020304" pitchFamily="18" charset="0"/>
              </a:rPr>
              <a:t> material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manufacturability</a:t>
            </a:r>
            <a:r>
              <a:rPr lang="ro-RO" sz="1100" dirty="0">
                <a:effectLst/>
                <a:latin typeface="Calibri" panose="020F0502020204030204" pitchFamily="34" charset="0"/>
                <a:ea typeface="Calibri" panose="020F0502020204030204" pitchFamily="34" charset="0"/>
                <a:cs typeface="Times New Roman" panose="02020603050405020304" pitchFamily="18" charset="0"/>
              </a:rPr>
              <a:t> of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garment</a:t>
            </a:r>
            <a:r>
              <a:rPr lang="ro-RO" sz="1100" dirty="0">
                <a:effectLst/>
                <a:latin typeface="Calibri" panose="020F0502020204030204" pitchFamily="34" charset="0"/>
                <a:ea typeface="Calibri" panose="020F0502020204030204" pitchFamily="34" charset="0"/>
                <a:cs typeface="Times New Roman" panose="02020603050405020304" pitchFamily="18" charset="0"/>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During</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simulation</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process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gravity</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collisions</a:t>
            </a:r>
            <a:r>
              <a:rPr lang="ro-RO" sz="1100" dirty="0">
                <a:effectLst/>
                <a:latin typeface="Calibri" panose="020F0502020204030204" pitchFamily="34" charset="0"/>
                <a:ea typeface="Calibri" panose="020F0502020204030204" pitchFamily="34" charset="0"/>
                <a:cs typeface="Times New Roman" panose="02020603050405020304" pitchFamily="18" charset="0"/>
              </a:rPr>
              <a:t> must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also</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be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considered</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to</a:t>
            </a:r>
            <a:r>
              <a:rPr lang="ro-RO" sz="1100" dirty="0">
                <a:effectLst/>
                <a:latin typeface="Calibri" panose="020F0502020204030204" pitchFamily="34" charset="0"/>
                <a:ea typeface="Calibri" panose="020F0502020204030204" pitchFamily="34" charset="0"/>
                <a:cs typeface="Times New Roman" panose="02020603050405020304" pitchFamily="18" charset="0"/>
              </a:rPr>
              <a:t> generate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appropriate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wrinkles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creases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br>
              <a:rPr lang="ro-RO" sz="1100" dirty="0">
                <a:effectLst/>
                <a:latin typeface="Calibri" panose="020F0502020204030204" pitchFamily="34" charset="0"/>
                <a:ea typeface="Calibri" panose="020F0502020204030204" pitchFamily="34" charset="0"/>
                <a:cs typeface="Times New Roman" panose="02020603050405020304" pitchFamily="18" charset="0"/>
              </a:rPr>
            </a:br>
            <a:r>
              <a:rPr lang="ro-RO" sz="1100" dirty="0" err="1">
                <a:effectLst/>
                <a:latin typeface="Calibri" panose="020F0502020204030204" pitchFamily="34" charset="0"/>
                <a:ea typeface="Calibri" panose="020F0502020204030204" pitchFamily="34" charset="0"/>
                <a:cs typeface="Times New Roman" panose="02020603050405020304" pitchFamily="18" charset="0"/>
              </a:rPr>
              <a:t>One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advantage</a:t>
            </a:r>
            <a:r>
              <a:rPr lang="ro-RO" sz="1100" dirty="0">
                <a:effectLst/>
                <a:latin typeface="Calibri" panose="020F0502020204030204" pitchFamily="34" charset="0"/>
                <a:ea typeface="Calibri" panose="020F0502020204030204" pitchFamily="34" charset="0"/>
                <a:cs typeface="Times New Roman" panose="02020603050405020304" pitchFamily="18" charset="0"/>
              </a:rPr>
              <a:t> of 3D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garment</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systems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is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that</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users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can</a:t>
            </a:r>
            <a:r>
              <a:rPr lang="ro-RO" sz="1100" dirty="0">
                <a:effectLst/>
                <a:latin typeface="Calibri" panose="020F0502020204030204" pitchFamily="34" charset="0"/>
                <a:ea typeface="Calibri" panose="020F0502020204030204" pitchFamily="34" charset="0"/>
                <a:cs typeface="Times New Roman" panose="02020603050405020304" pitchFamily="18" charset="0"/>
              </a:rPr>
              <a:t> create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their</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designs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directly</a:t>
            </a:r>
            <a:r>
              <a:rPr lang="ro-RO" sz="1100" dirty="0">
                <a:effectLst/>
                <a:latin typeface="Calibri" panose="020F0502020204030204" pitchFamily="34" charset="0"/>
                <a:ea typeface="Calibri" panose="020F0502020204030204" pitchFamily="34" charset="0"/>
                <a:cs typeface="Times New Roman" panose="02020603050405020304" pitchFamily="18" charset="0"/>
              </a:rPr>
              <a:t> in 3D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space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without</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going</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through</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detour</a:t>
            </a:r>
            <a:r>
              <a:rPr lang="ro-RO" sz="1100" dirty="0">
                <a:effectLst/>
                <a:latin typeface="Calibri" panose="020F0502020204030204" pitchFamily="34" charset="0"/>
                <a:ea typeface="Calibri" panose="020F0502020204030204" pitchFamily="34" charset="0"/>
                <a:cs typeface="Times New Roman" panose="02020603050405020304" pitchFamily="18" charset="0"/>
              </a:rPr>
              <a:t> of 2D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patterns</a:t>
            </a:r>
            <a:r>
              <a:rPr lang="ro-RO" sz="1100" dirty="0">
                <a:effectLst/>
                <a:latin typeface="Calibri" panose="020F0502020204030204" pitchFamily="34" charset="0"/>
                <a:ea typeface="Calibri" panose="020F0502020204030204" pitchFamily="34" charset="0"/>
                <a:cs typeface="Times New Roman" panose="02020603050405020304" pitchFamily="18" charset="0"/>
              </a:rPr>
              <a:t>.</a:t>
            </a:r>
            <a:br>
              <a:rPr lang="ro-RO" sz="1100" dirty="0">
                <a:effectLst/>
                <a:latin typeface="Calibri" panose="020F0502020204030204" pitchFamily="34" charset="0"/>
                <a:ea typeface="Calibri" panose="020F0502020204030204" pitchFamily="34" charset="0"/>
                <a:cs typeface="Times New Roman" panose="02020603050405020304" pitchFamily="18" charset="0"/>
              </a:rPr>
            </a:br>
            <a:r>
              <a:rPr lang="ro-RO" sz="1100" dirty="0" err="1">
                <a:effectLst/>
                <a:latin typeface="Calibri" panose="020F0502020204030204" pitchFamily="34" charset="0"/>
                <a:ea typeface="Calibri" panose="020F0502020204030204" pitchFamily="34" charset="0"/>
                <a:cs typeface="Times New Roman" panose="02020603050405020304" pitchFamily="18" charset="0"/>
              </a:rPr>
              <a:t>One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difficulty</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with</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this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existing</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method</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is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accurately</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adjusting</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2D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patterns</a:t>
            </a:r>
            <a:r>
              <a:rPr lang="ro-RO" sz="1100" dirty="0">
                <a:effectLst/>
                <a:latin typeface="Calibri" panose="020F0502020204030204" pitchFamily="34" charset="0"/>
                <a:ea typeface="Calibri" panose="020F0502020204030204" pitchFamily="34" charset="0"/>
                <a:cs typeface="Times New Roman" panose="02020603050405020304" pitchFamily="18" charset="0"/>
              </a:rPr>
              <a:t> as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size</a:t>
            </a:r>
            <a:r>
              <a:rPr lang="ro-RO" sz="1100" dirty="0">
                <a:effectLst/>
                <a:latin typeface="Calibri" panose="020F0502020204030204" pitchFamily="34" charset="0"/>
                <a:ea typeface="Calibri" panose="020F0502020204030204" pitchFamily="34" charset="0"/>
                <a:cs typeface="Times New Roman" panose="02020603050405020304" pitchFamily="18" charset="0"/>
              </a:rPr>
              <a:t> of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human</a:t>
            </a:r>
            <a:r>
              <a:rPr lang="ro-RO" sz="1100" dirty="0">
                <a:effectLst/>
                <a:latin typeface="Calibri" panose="020F0502020204030204" pitchFamily="34" charset="0"/>
                <a:ea typeface="Calibri" panose="020F0502020204030204" pitchFamily="34" charset="0"/>
                <a:cs typeface="Times New Roman" panose="02020603050405020304" pitchFamily="18" charset="0"/>
              </a:rPr>
              <a:t> body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3D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patterns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change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Since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there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is</a:t>
            </a:r>
            <a:r>
              <a:rPr lang="ro-RO" sz="1100" dirty="0">
                <a:effectLst/>
                <a:latin typeface="Calibri" panose="020F0502020204030204" pitchFamily="34" charset="0"/>
                <a:ea typeface="Calibri" panose="020F0502020204030204" pitchFamily="34" charset="0"/>
                <a:cs typeface="Times New Roman" panose="02020603050405020304" pitchFamily="18" charset="0"/>
              </a:rPr>
              <a:t> a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relationship</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between</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human</a:t>
            </a:r>
            <a:r>
              <a:rPr lang="ro-RO" sz="1100" dirty="0">
                <a:effectLst/>
                <a:latin typeface="Calibri" panose="020F0502020204030204" pitchFamily="34" charset="0"/>
                <a:ea typeface="Calibri" panose="020F0502020204030204" pitchFamily="34" charset="0"/>
                <a:cs typeface="Times New Roman" panose="02020603050405020304" pitchFamily="18" charset="0"/>
              </a:rPr>
              <a:t> body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3D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clothing</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patterns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adjusting</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3D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clothing</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to</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individual body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size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is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easy</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However</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since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there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is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no</a:t>
            </a:r>
            <a:r>
              <a:rPr lang="ro-RO" sz="1100" dirty="0">
                <a:effectLst/>
                <a:latin typeface="Calibri" panose="020F0502020204030204" pitchFamily="34" charset="0"/>
                <a:ea typeface="Calibri" panose="020F0502020204030204" pitchFamily="34" charset="0"/>
                <a:cs typeface="Times New Roman" panose="02020603050405020304" pitchFamily="18" charset="0"/>
              </a:rPr>
              <a:t> direct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relationship</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with</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2D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patterns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every</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time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body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size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thus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associated</a:t>
            </a:r>
            <a:r>
              <a:rPr lang="ro-RO" sz="1100" dirty="0">
                <a:effectLst/>
                <a:latin typeface="Calibri" panose="020F0502020204030204" pitchFamily="34" charset="0"/>
                <a:ea typeface="Calibri" panose="020F0502020204030204" pitchFamily="34" charset="0"/>
                <a:cs typeface="Times New Roman" panose="02020603050405020304" pitchFamily="18" charset="0"/>
              </a:rPr>
              <a:t> 3D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garment</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changes</a:t>
            </a:r>
            <a:r>
              <a:rPr lang="ro-RO" sz="1100" dirty="0">
                <a:effectLst/>
                <a:latin typeface="Calibri" panose="020F0502020204030204" pitchFamily="34" charset="0"/>
                <a:ea typeface="Calibri" panose="020F0502020204030204" pitchFamily="34" charset="0"/>
                <a:cs typeface="Times New Roman" panose="02020603050405020304" pitchFamily="18" charset="0"/>
              </a:rPr>
              <a:t>, a full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flattening</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process</a:t>
            </a:r>
            <a:r>
              <a:rPr lang="ro-RO" sz="1100" dirty="0">
                <a:effectLst/>
                <a:latin typeface="Calibri" panose="020F0502020204030204" pitchFamily="34" charset="0"/>
                <a:ea typeface="Calibri" panose="020F0502020204030204" pitchFamily="34" charset="0"/>
                <a:cs typeface="Times New Roman" panose="02020603050405020304" pitchFamily="18" charset="0"/>
              </a:rPr>
              <a:t> must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be</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performed</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to</a:t>
            </a:r>
            <a:r>
              <a:rPr lang="ro-RO" sz="1100" dirty="0">
                <a:effectLst/>
                <a:latin typeface="Calibri" panose="020F0502020204030204" pitchFamily="34" charset="0"/>
                <a:ea typeface="Calibri" panose="020F0502020204030204" pitchFamily="34" charset="0"/>
                <a:cs typeface="Times New Roman" panose="02020603050405020304" pitchFamily="18" charset="0"/>
              </a:rPr>
              <a:t> create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2D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patterns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This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makes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100" dirty="0">
                <a:effectLst/>
                <a:latin typeface="Calibri" panose="020F0502020204030204" pitchFamily="34" charset="0"/>
                <a:ea typeface="Calibri" panose="020F0502020204030204" pitchFamily="34" charset="0"/>
                <a:cs typeface="Times New Roman" panose="02020603050405020304" pitchFamily="18" charset="0"/>
              </a:rPr>
              <a:t> interactive design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process</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unnecessarily</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long</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r>
              <a:rPr lang="ro-RO" sz="1100" dirty="0" err="1">
                <a:effectLst/>
                <a:latin typeface="Calibri" panose="020F0502020204030204" pitchFamily="34" charset="0"/>
                <a:ea typeface="Calibri" panose="020F0502020204030204" pitchFamily="34" charset="0"/>
                <a:cs typeface="Times New Roman" panose="02020603050405020304" pitchFamily="18" charset="0"/>
              </a:rPr>
              <a:t>tedious</a:t>
            </a:r>
            <a:r>
              <a:rPr lang="ro-RO" sz="1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Image Source: </a:t>
            </a:r>
            <a:r>
              <a:rPr lang="en-GB" sz="1100" dirty="0"/>
              <a:t>Yong-</a:t>
            </a:r>
            <a:r>
              <a:rPr lang="en-GB" sz="1100" dirty="0" err="1"/>
              <a:t>Jin</a:t>
            </a:r>
            <a:r>
              <a:rPr lang="en-GB" sz="1100" dirty="0"/>
              <a:t> Liu et al.(2010). A survey on CAD methods in 3D garment design. </a:t>
            </a:r>
            <a:r>
              <a:rPr lang="en-GB" sz="1100" i="1" dirty="0"/>
              <a:t>Computers in Industry, </a:t>
            </a:r>
            <a:r>
              <a:rPr lang="en-GB" sz="1100" dirty="0"/>
              <a:t>61, 576–593, </a:t>
            </a:r>
            <a:r>
              <a:rPr lang="pt-BR" sz="1100" dirty="0"/>
              <a:t>doi:10.1016/j.compind.2010.03.007</a:t>
            </a:r>
          </a:p>
          <a:p>
            <a:r>
              <a:rPr lang="en-GB" sz="1100" dirty="0">
                <a:hlinkClick r:id="rId3"/>
              </a:rPr>
              <a:t>https://core.ac.uk/download/pdf/204911944.pdf</a:t>
            </a:r>
            <a:endParaRPr lang="en-GB" sz="1100" dirty="0"/>
          </a:p>
          <a:p>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49</a:t>
            </a:fld>
            <a:endParaRPr lang="de-DE" altLang="en-US"/>
          </a:p>
        </p:txBody>
      </p:sp>
    </p:spTree>
    <p:extLst>
      <p:ext uri="{BB962C8B-B14F-4D97-AF65-F5344CB8AC3E}">
        <p14:creationId xmlns:p14="http://schemas.microsoft.com/office/powerpoint/2010/main" val="4135310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de-DE" sz="1200" dirty="0"/>
              <a:t>European Digital SME Alliance, (2020). This goal was part of President von der Leyen's Political Guidelines and is outlined in the EU’s Industrial Strategy as well as the Circular Economy Action Plan and the European Green Deal. See: European Commission, Political Guidelines, available at: </a:t>
            </a:r>
            <a:r>
              <a:rPr lang="en-GB" altLang="de-DE" sz="1200" dirty="0">
                <a:hlinkClick r:id="rId3"/>
              </a:rPr>
              <a:t>https://ec.europa.eu/commission/sites/beta-political/files/political-guidelines-nextcommission_en.pdf</a:t>
            </a:r>
            <a:r>
              <a:rPr lang="en-GB" altLang="de-DE" sz="1200" dirty="0"/>
              <a:t>; </a:t>
            </a:r>
          </a:p>
          <a:p>
            <a:r>
              <a:rPr lang="en-GB" dirty="0">
                <a:hlinkClick r:id="rId4"/>
              </a:rPr>
              <a:t>https://www.digitalsme.eu/what-is-sustainable-digitalisation/</a:t>
            </a:r>
            <a:r>
              <a:rPr lang="en-GB" dirty="0"/>
              <a:t>.</a:t>
            </a:r>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5</a:t>
            </a:fld>
            <a:endParaRPr lang="de-DE" altLang="en-US"/>
          </a:p>
        </p:txBody>
      </p:sp>
    </p:spTree>
    <p:extLst>
      <p:ext uri="{BB962C8B-B14F-4D97-AF65-F5344CB8AC3E}">
        <p14:creationId xmlns:p14="http://schemas.microsoft.com/office/powerpoint/2010/main" val="18757671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3D virtual product development brings some challenges:</a:t>
            </a:r>
          </a:p>
          <a:p>
            <a:pPr marL="342900" indent="-342900">
              <a:buFont typeface="+mj-lt"/>
              <a:buAutoNum type="alphaLcParenR"/>
              <a:defRPr/>
            </a:pPr>
            <a:r>
              <a:rPr lang="en-GB" dirty="0">
                <a:latin typeface="+mn-lt"/>
              </a:rPr>
              <a:t>The consumer must be convinced that what he sees on the screen (3D model) corresponds to reality;</a:t>
            </a:r>
          </a:p>
          <a:p>
            <a:pPr marL="342900" indent="-342900">
              <a:buFont typeface="+mj-lt"/>
              <a:buAutoNum type="alphaLcParenR"/>
              <a:defRPr/>
            </a:pPr>
            <a:r>
              <a:rPr lang="en-GB" dirty="0"/>
              <a:t>T</a:t>
            </a:r>
            <a:r>
              <a:rPr lang="en-GB" dirty="0">
                <a:latin typeface="+mn-lt"/>
              </a:rPr>
              <a:t>he development of 3D clothing requires adequate software and hardware, skilled and highly qualified manpower, financial resources, and managers with initiative;</a:t>
            </a:r>
          </a:p>
          <a:p>
            <a:pPr marL="342900" indent="-342900">
              <a:buFont typeface="+mj-lt"/>
              <a:buAutoNum type="alphaLcParenR"/>
              <a:defRPr/>
            </a:pPr>
            <a:r>
              <a:rPr lang="en-GB" dirty="0"/>
              <a:t>T</a:t>
            </a:r>
            <a:r>
              <a:rPr lang="en-GB" dirty="0">
                <a:latin typeface="+mn-lt"/>
              </a:rPr>
              <a:t>he rendering process of 3D clothing is complex and must be done taking into account the details of the model, the properties of the materials and the shape of the avatar.</a:t>
            </a:r>
          </a:p>
          <a:p>
            <a:endParaRPr lang="en-GB" dirty="0"/>
          </a:p>
          <a:p>
            <a:r>
              <a:rPr lang="en-GB" dirty="0"/>
              <a:t>Image Source: Qianqian Sun &amp; </a:t>
            </a:r>
            <a:r>
              <a:rPr lang="en-GB" dirty="0" err="1"/>
              <a:t>Xiaodong</a:t>
            </a:r>
            <a:r>
              <a:rPr lang="en-GB" dirty="0"/>
              <a:t> Sun (2021). Research on the Technology of Mass Customization of Clothing. </a:t>
            </a:r>
            <a:r>
              <a:rPr lang="en-GB" i="1" dirty="0"/>
              <a:t>International Journal of </a:t>
            </a:r>
            <a:r>
              <a:rPr lang="en-GB" i="1" dirty="0" err="1"/>
              <a:t>Modeling</a:t>
            </a:r>
            <a:r>
              <a:rPr lang="en-GB" i="1" dirty="0"/>
              <a:t> and Optimization, Vol. 11, No. </a:t>
            </a:r>
            <a:r>
              <a:rPr lang="en-GB" dirty="0"/>
              <a:t>3,86-93</a:t>
            </a:r>
          </a:p>
          <a:p>
            <a:r>
              <a:rPr lang="pt-BR" dirty="0"/>
              <a:t>DOI: 10.7763/IJMO.2021.V11.783</a:t>
            </a:r>
            <a:endParaRPr lang="en-GB" dirty="0"/>
          </a:p>
          <a:p>
            <a:r>
              <a:rPr lang="en-GB" dirty="0">
                <a:hlinkClick r:id="rId3"/>
              </a:rPr>
              <a:t>http://www.ijmo.org/vol11/783-F2006.pdf</a:t>
            </a:r>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50</a:t>
            </a:fld>
            <a:endParaRPr lang="de-DE" altLang="en-US"/>
          </a:p>
        </p:txBody>
      </p:sp>
    </p:spTree>
    <p:extLst>
      <p:ext uri="{BB962C8B-B14F-4D97-AF65-F5344CB8AC3E}">
        <p14:creationId xmlns:p14="http://schemas.microsoft.com/office/powerpoint/2010/main" val="27420030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Hau</a:t>
            </a:r>
            <a:r>
              <a:rPr lang="en-GB" dirty="0"/>
              <a:t> L. Lee et al. (1997). Getting ahead of your competition through design for mass customization. Sections of this article are based on “Mass Customization at Hewlett-Packard: The Power of Postponement,” by Edward </a:t>
            </a:r>
            <a:r>
              <a:rPr lang="en-GB" dirty="0" err="1"/>
              <a:t>Feitzinger</a:t>
            </a:r>
            <a:r>
              <a:rPr lang="en-GB" dirty="0"/>
              <a:t> and </a:t>
            </a:r>
            <a:r>
              <a:rPr lang="en-GB" dirty="0" err="1"/>
              <a:t>Hau</a:t>
            </a:r>
            <a:r>
              <a:rPr lang="en-GB" dirty="0"/>
              <a:t> L. Lee, </a:t>
            </a:r>
            <a:r>
              <a:rPr lang="en-GB" i="1" dirty="0"/>
              <a:t>Harvard Business Review</a:t>
            </a:r>
            <a:r>
              <a:rPr lang="en-GB" dirty="0"/>
              <a:t>, January-February, 1997, pp. 116-121.</a:t>
            </a:r>
          </a:p>
          <a:p>
            <a:r>
              <a:rPr lang="en-GB" dirty="0">
                <a:hlinkClick r:id="rId3"/>
              </a:rPr>
              <a:t>https://www.ame.org/sites/default/files/target_articles/97Q2A1.pdf</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51</a:t>
            </a:fld>
            <a:endParaRPr lang="de-DE" altLang="en-US"/>
          </a:p>
        </p:txBody>
      </p:sp>
    </p:spTree>
    <p:extLst>
      <p:ext uri="{BB962C8B-B14F-4D97-AF65-F5344CB8AC3E}">
        <p14:creationId xmlns:p14="http://schemas.microsoft.com/office/powerpoint/2010/main" val="34906893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52</a:t>
            </a:fld>
            <a:endParaRPr lang="de-DE" altLang="en-US"/>
          </a:p>
        </p:txBody>
      </p:sp>
    </p:spTree>
    <p:extLst>
      <p:ext uri="{BB962C8B-B14F-4D97-AF65-F5344CB8AC3E}">
        <p14:creationId xmlns:p14="http://schemas.microsoft.com/office/powerpoint/2010/main" val="23280844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53</a:t>
            </a:fld>
            <a:endParaRPr lang="de-DE" altLang="en-US"/>
          </a:p>
        </p:txBody>
      </p:sp>
    </p:spTree>
    <p:extLst>
      <p:ext uri="{BB962C8B-B14F-4D97-AF65-F5344CB8AC3E}">
        <p14:creationId xmlns:p14="http://schemas.microsoft.com/office/powerpoint/2010/main" val="26280467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Video Source: </a:t>
            </a:r>
            <a:r>
              <a:rPr lang="en-GB" b="0" i="0" dirty="0" err="1">
                <a:effectLst/>
                <a:latin typeface="Roboto" panose="02000000000000000000" pitchFamily="2" charset="0"/>
              </a:rPr>
              <a:t>Lectra</a:t>
            </a:r>
            <a:r>
              <a:rPr lang="en-GB" b="0" i="0" dirty="0">
                <a:effectLst/>
                <a:latin typeface="Roboto" panose="02000000000000000000" pitchFamily="2" charset="0"/>
              </a:rPr>
              <a:t> Modaris 3D Tutorial | Dress Virtual Try-On | 3D Virtual Prototyping | Pieces assembly</a:t>
            </a:r>
          </a:p>
          <a:p>
            <a:endParaRPr lang="en-GB" dirty="0"/>
          </a:p>
          <a:p>
            <a:r>
              <a:rPr lang="en-GB" b="0" i="0" dirty="0">
                <a:solidFill>
                  <a:srgbClr val="030303"/>
                </a:solidFill>
                <a:effectLst/>
                <a:latin typeface="Roboto" panose="02000000000000000000" pitchFamily="2" charset="0"/>
              </a:rPr>
              <a:t>3D Virtual Prototyping and Visualization using </a:t>
            </a:r>
            <a:r>
              <a:rPr lang="en-GB" b="0" i="0" dirty="0" err="1">
                <a:solidFill>
                  <a:srgbClr val="030303"/>
                </a:solidFill>
                <a:effectLst/>
                <a:latin typeface="Roboto" panose="02000000000000000000" pitchFamily="2" charset="0"/>
              </a:rPr>
              <a:t>Lectra</a:t>
            </a:r>
            <a:r>
              <a:rPr lang="en-GB" b="0" i="0" dirty="0">
                <a:solidFill>
                  <a:srgbClr val="030303"/>
                </a:solidFill>
                <a:effectLst/>
                <a:latin typeface="Roboto" panose="02000000000000000000" pitchFamily="2" charset="0"/>
              </a:rPr>
              <a:t> Modaris 3D. Virtual Try-on of Dress with Modaris 3D. </a:t>
            </a:r>
            <a:r>
              <a:rPr lang="en-GB" b="0" i="0" dirty="0" err="1">
                <a:solidFill>
                  <a:srgbClr val="030303"/>
                </a:solidFill>
                <a:effectLst/>
                <a:latin typeface="Roboto" panose="02000000000000000000" pitchFamily="2" charset="0"/>
              </a:rPr>
              <a:t>Lectra</a:t>
            </a:r>
            <a:r>
              <a:rPr lang="en-GB" b="0" i="0" dirty="0">
                <a:solidFill>
                  <a:srgbClr val="030303"/>
                </a:solidFill>
                <a:effectLst/>
                <a:latin typeface="Roboto" panose="02000000000000000000" pitchFamily="2" charset="0"/>
              </a:rPr>
              <a:t> Modaris 3D CAD pattern fitting.</a:t>
            </a:r>
          </a:p>
          <a:p>
            <a:r>
              <a:rPr lang="en-GB" dirty="0">
                <a:hlinkClick r:id="rId3"/>
              </a:rPr>
              <a:t>https://youtu.be/RIaOnNl3Mk8</a:t>
            </a:r>
            <a:endParaRPr lang="en-GB" dirty="0"/>
          </a:p>
          <a:p>
            <a:endParaRPr lang="en-GB" dirty="0"/>
          </a:p>
          <a:p>
            <a:pPr marL="0" marR="0" eaLnBrk="0" fontAlgn="base" hangingPunct="0">
              <a:spcBef>
                <a:spcPts val="430"/>
              </a:spcBef>
              <a:spcAft>
                <a:spcPts val="0"/>
              </a:spcAft>
            </a:pPr>
            <a:r>
              <a:rPr lang="en-GB" kern="1200" dirty="0">
                <a:solidFill>
                  <a:srgbClr val="000000"/>
                </a:solidFill>
                <a:effectLst/>
                <a:ea typeface="Times New Roman" panose="02020603050405020304" pitchFamily="18" charset="0"/>
                <a:cs typeface="Times New Roman" panose="02020603050405020304" pitchFamily="18" charset="0"/>
              </a:rPr>
              <a:t>Modaris 3D allows pattern makers, designers, constructors and income and advertising teams to simulate and visualise their models in the three-dimensional form on a digital model that creates the colours, motifs and fabrics (taking into account their mechanical behaviour) in a second from the beginning. Modaris 3D match can demonstrate the look and fit and prove its fashion and that of an entire collection.</a:t>
            </a:r>
            <a:endParaRPr lang="en-GB" dirty="0">
              <a:effectLst/>
              <a:ea typeface="Times New Roman" panose="02020603050405020304" pitchFamily="18" charset="0"/>
            </a:endParaRPr>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54</a:t>
            </a:fld>
            <a:endParaRPr lang="de-DE" altLang="en-US"/>
          </a:p>
        </p:txBody>
      </p:sp>
    </p:spTree>
    <p:extLst>
      <p:ext uri="{BB962C8B-B14F-4D97-AF65-F5344CB8AC3E}">
        <p14:creationId xmlns:p14="http://schemas.microsoft.com/office/powerpoint/2010/main" val="38733192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Jing-Jing Fang &amp;Yu Ding (2007).</a:t>
            </a:r>
            <a:r>
              <a:rPr lang="en-GB" dirty="0"/>
              <a:t> Expert-based customized pattern-making automation: Part I. Basic patterns. </a:t>
            </a:r>
            <a:r>
              <a:rPr lang="en-GB" i="1" dirty="0"/>
              <a:t>International Journal of Clothing Science and Technology, </a:t>
            </a:r>
            <a:r>
              <a:rPr lang="en-GB" dirty="0"/>
              <a:t>Vol. 20 No. 1, 2008, 26-40</a:t>
            </a:r>
          </a:p>
          <a:p>
            <a:r>
              <a:rPr lang="en-GB" dirty="0"/>
              <a:t>DOI 10.1108/09556220810843511</a:t>
            </a:r>
          </a:p>
          <a:p>
            <a:r>
              <a:rPr lang="en-GB" dirty="0">
                <a:hlinkClick r:id="rId3"/>
              </a:rPr>
              <a:t>https://www.researchgate.net/publication/235273352_Expert-based_customized_pattern-making_automation_Part_I_Basic_patterns</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55</a:t>
            </a:fld>
            <a:endParaRPr lang="de-DE" altLang="en-US"/>
          </a:p>
        </p:txBody>
      </p:sp>
    </p:spTree>
    <p:extLst>
      <p:ext uri="{BB962C8B-B14F-4D97-AF65-F5344CB8AC3E}">
        <p14:creationId xmlns:p14="http://schemas.microsoft.com/office/powerpoint/2010/main" val="12400345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a:t>
            </a:r>
            <a:r>
              <a:rPr lang="pl-PL" dirty="0"/>
              <a:t>Sybille Krzywinski</a:t>
            </a:r>
            <a:r>
              <a:rPr lang="en-US" dirty="0"/>
              <a:t> &amp;</a:t>
            </a:r>
            <a:r>
              <a:rPr lang="pl-PL" dirty="0"/>
              <a:t> Jana Siegmund</a:t>
            </a:r>
            <a:r>
              <a:rPr lang="en-US" dirty="0"/>
              <a:t> (2017). </a:t>
            </a:r>
            <a:r>
              <a:rPr lang="en-GB" dirty="0"/>
              <a:t>3D Product Development for Loose-Fitting Garments Based on Parametric Human Models. </a:t>
            </a:r>
            <a:r>
              <a:rPr lang="en-GB" i="1" dirty="0"/>
              <a:t>J Fashion </a:t>
            </a:r>
            <a:r>
              <a:rPr lang="en-GB" i="1" dirty="0" err="1"/>
              <a:t>Technol</a:t>
            </a:r>
            <a:r>
              <a:rPr lang="en-GB" i="1" dirty="0"/>
              <a:t> Textile Eng.  </a:t>
            </a:r>
            <a:r>
              <a:rPr lang="en-GB" dirty="0"/>
              <a:t>(Research article) S3, DOI: 10.4172/2329-9568.S3-005</a:t>
            </a:r>
          </a:p>
          <a:p>
            <a:r>
              <a:rPr lang="en-GB" dirty="0">
                <a:hlinkClick r:id="rId3"/>
              </a:rPr>
              <a:t>https://www.scitechnol.com/peer-review/3d-product-development-for-loosefitting-garments-based-on-parametric-human-models-H09s.php?article_id=6796</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56</a:t>
            </a:fld>
            <a:endParaRPr lang="de-DE" altLang="en-US"/>
          </a:p>
        </p:txBody>
      </p:sp>
    </p:spTree>
    <p:extLst>
      <p:ext uri="{BB962C8B-B14F-4D97-AF65-F5344CB8AC3E}">
        <p14:creationId xmlns:p14="http://schemas.microsoft.com/office/powerpoint/2010/main" val="37513869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Source:  CLO 3D Timelapse Alexander McQueen/Dress Demo (2020)</a:t>
            </a:r>
          </a:p>
          <a:p>
            <a:r>
              <a:rPr lang="en-US" dirty="0" err="1"/>
              <a:t>QGcutes</a:t>
            </a:r>
            <a:endParaRPr lang="en-US" dirty="0"/>
          </a:p>
          <a:p>
            <a:r>
              <a:rPr lang="en-GB" dirty="0">
                <a:hlinkClick r:id="rId3"/>
              </a:rPr>
              <a:t>https://youtu.be/GCtW-1n5PUc</a:t>
            </a:r>
            <a:endParaRPr lang="en-GB" dirty="0"/>
          </a:p>
          <a:p>
            <a:endParaRPr lang="en-GB" dirty="0"/>
          </a:p>
          <a:p>
            <a:r>
              <a:rPr lang="en-GB" dirty="0">
                <a:effectLst/>
                <a:latin typeface="Calibri" panose="020F0502020204030204" pitchFamily="34" charset="0"/>
                <a:ea typeface="Calibri" panose="020F0502020204030204" pitchFamily="34" charset="0"/>
                <a:cs typeface="Times New Roman" panose="02020603050405020304" pitchFamily="18" charset="0"/>
              </a:rPr>
              <a:t>CLO is a 3D model layout software that enables digital, lifelike visualization of garments with state-of-the-art simulation technology for the fashion industry.</a:t>
            </a:r>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57</a:t>
            </a:fld>
            <a:endParaRPr lang="de-DE" altLang="en-US"/>
          </a:p>
        </p:txBody>
      </p:sp>
    </p:spTree>
    <p:extLst>
      <p:ext uri="{BB962C8B-B14F-4D97-AF65-F5344CB8AC3E}">
        <p14:creationId xmlns:p14="http://schemas.microsoft.com/office/powerpoint/2010/main" val="40014188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Spahiu</a:t>
            </a:r>
            <a:r>
              <a:rPr lang="en-US" dirty="0"/>
              <a:t> T.et al. (2020). </a:t>
            </a:r>
            <a:r>
              <a:rPr lang="en-GB" b="0" i="0" dirty="0">
                <a:effectLst/>
                <a:latin typeface="g_d0_f3"/>
              </a:rPr>
              <a:t>3D printing for clothing production. </a:t>
            </a:r>
            <a:r>
              <a:rPr lang="en-GB" b="0" i="1" dirty="0">
                <a:effectLst/>
                <a:latin typeface="g_d0_f3"/>
              </a:rPr>
              <a:t>Journal of Engineered </a:t>
            </a:r>
            <a:r>
              <a:rPr lang="en-GB" b="0" i="1" dirty="0" err="1">
                <a:effectLst/>
                <a:latin typeface="g_d0_f3"/>
              </a:rPr>
              <a:t>Fibers</a:t>
            </a:r>
            <a:r>
              <a:rPr lang="en-GB" b="0" i="1" dirty="0">
                <a:effectLst/>
                <a:latin typeface="g_d0_f3"/>
              </a:rPr>
              <a:t> and Fabrics, </a:t>
            </a:r>
            <a:r>
              <a:rPr lang="en-GB" b="0" dirty="0">
                <a:effectLst/>
                <a:latin typeface="g_d0_f3"/>
              </a:rPr>
              <a:t>15, 1-8, DOI: 10.1177/1558925020948216</a:t>
            </a:r>
          </a:p>
          <a:p>
            <a:r>
              <a:rPr lang="en-GB" b="0" dirty="0">
                <a:effectLst/>
                <a:latin typeface="g_d0_f3"/>
                <a:hlinkClick r:id="rId3"/>
              </a:rPr>
              <a:t>https://www.researchgate.net/publication/343639366_3D_printing_for_clothing_production</a:t>
            </a:r>
            <a:endParaRPr lang="en-GB" dirty="0">
              <a:latin typeface="g_d0_f3"/>
            </a:endParaRPr>
          </a:p>
          <a:p>
            <a:endParaRPr lang="en-GB" b="0" dirty="0">
              <a:effectLst/>
              <a:latin typeface="g_d0_f3"/>
            </a:endParaRPr>
          </a:p>
          <a:p>
            <a:r>
              <a:rPr lang="en-GB" dirty="0">
                <a:latin typeface="g_d0_f3"/>
              </a:rPr>
              <a:t>Image source: </a:t>
            </a:r>
            <a:r>
              <a:rPr lang="en-US" dirty="0" err="1"/>
              <a:t>Spahiu</a:t>
            </a:r>
            <a:r>
              <a:rPr lang="en-US" dirty="0"/>
              <a:t> T.et al. (2020). </a:t>
            </a:r>
            <a:r>
              <a:rPr lang="en-GB" b="0" i="0" dirty="0">
                <a:effectLst/>
                <a:latin typeface="g_d0_f3"/>
              </a:rPr>
              <a:t>3D printing for clothing production. </a:t>
            </a:r>
            <a:r>
              <a:rPr lang="en-GB" b="0" i="1" dirty="0">
                <a:effectLst/>
                <a:latin typeface="g_d0_f3"/>
              </a:rPr>
              <a:t>Journal of Engineered </a:t>
            </a:r>
            <a:r>
              <a:rPr lang="en-GB" b="0" i="1" dirty="0" err="1">
                <a:effectLst/>
                <a:latin typeface="g_d0_f3"/>
              </a:rPr>
              <a:t>Fibers</a:t>
            </a:r>
            <a:r>
              <a:rPr lang="en-GB" b="0" i="1" dirty="0">
                <a:effectLst/>
                <a:latin typeface="g_d0_f3"/>
              </a:rPr>
              <a:t> and Fabrics, </a:t>
            </a:r>
            <a:r>
              <a:rPr lang="en-GB" b="0" dirty="0">
                <a:effectLst/>
                <a:latin typeface="g_d0_f3"/>
              </a:rPr>
              <a:t>15, 1-8, DOI: 10.1177/1558925020948216</a:t>
            </a:r>
          </a:p>
          <a:p>
            <a:r>
              <a:rPr lang="en-GB" b="0" dirty="0">
                <a:effectLst/>
                <a:latin typeface="g_d0_f3"/>
                <a:hlinkClick r:id="rId3"/>
              </a:rPr>
              <a:t>https://www.researchgate.net/publication/343639366_3D_printing_for_clothing_production</a:t>
            </a:r>
            <a:endParaRPr lang="en-GB" dirty="0">
              <a:latin typeface="g_d0_f3"/>
            </a:endParaRPr>
          </a:p>
          <a:p>
            <a:endParaRPr lang="en-GB" b="0" dirty="0">
              <a:effectLst/>
              <a:latin typeface="g_d0_f3"/>
            </a:endParaRPr>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58</a:t>
            </a:fld>
            <a:endParaRPr lang="de-DE" altLang="en-US"/>
          </a:p>
        </p:txBody>
      </p:sp>
    </p:spTree>
    <p:extLst>
      <p:ext uri="{BB962C8B-B14F-4D97-AF65-F5344CB8AC3E}">
        <p14:creationId xmlns:p14="http://schemas.microsoft.com/office/powerpoint/2010/main" val="98539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a:t>
            </a:r>
            <a:r>
              <a:rPr lang="en-GB" dirty="0"/>
              <a:t>Photo of man using computer, by </a:t>
            </a:r>
            <a:r>
              <a:rPr lang="en-GB" dirty="0" err="1"/>
              <a:t>Fauxels</a:t>
            </a:r>
            <a:r>
              <a:rPr lang="en-GB" dirty="0"/>
              <a:t>, CC0, </a:t>
            </a:r>
            <a:r>
              <a:rPr lang="en-GB" dirty="0" err="1"/>
              <a:t>pexels</a:t>
            </a:r>
            <a:r>
              <a:rPr lang="en-GB" dirty="0"/>
              <a:t>.</a:t>
            </a:r>
          </a:p>
          <a:p>
            <a:r>
              <a:rPr lang="en-GB" dirty="0"/>
              <a:t>https://www.pexels.com/photo/photo-of-man-using-computer-3184612/</a:t>
            </a:r>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59</a:t>
            </a:fld>
            <a:endParaRPr lang="de-DE" altLang="en-US"/>
          </a:p>
        </p:txBody>
      </p:sp>
    </p:spTree>
    <p:extLst>
      <p:ext uri="{BB962C8B-B14F-4D97-AF65-F5344CB8AC3E}">
        <p14:creationId xmlns:p14="http://schemas.microsoft.com/office/powerpoint/2010/main" val="1376192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de-DE" sz="1200" dirty="0"/>
              <a:t>European Digital SME Alliance, (2020). This goal was part of President von der Leyen's Political Guidelines and is outlined in the EU’s Industrial Strategy as well as the Circular Economy Action Plan and the European Green Deal. See: European Commission, Political Guidelines, available at: </a:t>
            </a:r>
            <a:r>
              <a:rPr lang="en-GB" altLang="de-DE" sz="1200" dirty="0">
                <a:hlinkClick r:id="rId3"/>
              </a:rPr>
              <a:t>https://ec.europa.eu/commission/sites/beta-political/files/political-guidelines-nextcommission_en.pdf</a:t>
            </a:r>
            <a:r>
              <a:rPr lang="en-GB" altLang="de-DE" sz="1200" dirty="0"/>
              <a:t>; </a:t>
            </a:r>
          </a:p>
          <a:p>
            <a:r>
              <a:rPr lang="en-GB" dirty="0">
                <a:hlinkClick r:id="rId4"/>
              </a:rPr>
              <a:t>https://www.digitalsme.eu/what-is-sustainable-digitalisation/</a:t>
            </a:r>
            <a:r>
              <a:rPr lang="en-GB" dirty="0"/>
              <a:t>.</a:t>
            </a:r>
          </a:p>
          <a:p>
            <a:endParaRPr lang="en-GB" dirty="0"/>
          </a:p>
          <a:p>
            <a:r>
              <a:rPr lang="en-GB" dirty="0"/>
              <a:t>Image Source: </a:t>
            </a:r>
            <a:r>
              <a:rPr lang="en-GB" sz="1200" dirty="0"/>
              <a:t>Annika Hedberg , Stefan </a:t>
            </a:r>
            <a:r>
              <a:rPr lang="en-GB" sz="1200" dirty="0" err="1"/>
              <a:t>Sipka</a:t>
            </a:r>
            <a:r>
              <a:rPr lang="en-GB" sz="1200" dirty="0"/>
              <a:t> (2020), Towards a green, Competitive and resilient EU economy: How can digitalisation help?/ Discussion paper. </a:t>
            </a:r>
            <a:r>
              <a:rPr lang="en-GB" sz="1200" i="1" dirty="0"/>
              <a:t>European Policy Centre.</a:t>
            </a:r>
            <a:endParaRPr lang="en-GB" sz="1200" dirty="0"/>
          </a:p>
          <a:p>
            <a:r>
              <a:rPr lang="en-GB" sz="1200" dirty="0">
                <a:hlinkClick r:id="rId5"/>
              </a:rPr>
              <a:t>https://www.epc.eu/content/PDF/2020/Towards_a_green_competitive_and_resilient_EU_economy.pdf</a:t>
            </a:r>
            <a:endParaRPr lang="en-GB" sz="1200" dirty="0"/>
          </a:p>
          <a:p>
            <a:endParaRPr lang="en-GB" sz="1200"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6</a:t>
            </a:fld>
            <a:endParaRPr lang="de-DE" altLang="en-US"/>
          </a:p>
        </p:txBody>
      </p:sp>
    </p:spTree>
    <p:extLst>
      <p:ext uri="{BB962C8B-B14F-4D97-AF65-F5344CB8AC3E}">
        <p14:creationId xmlns:p14="http://schemas.microsoft.com/office/powerpoint/2010/main" val="11354424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61</a:t>
            </a:fld>
            <a:endParaRPr lang="de-DE" altLang="en-US"/>
          </a:p>
        </p:txBody>
      </p:sp>
    </p:spTree>
    <p:extLst>
      <p:ext uri="{BB962C8B-B14F-4D97-AF65-F5344CB8AC3E}">
        <p14:creationId xmlns:p14="http://schemas.microsoft.com/office/powerpoint/2010/main" val="5529748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62</a:t>
            </a:fld>
            <a:endParaRPr lang="de-DE" altLang="en-US"/>
          </a:p>
        </p:txBody>
      </p:sp>
    </p:spTree>
    <p:extLst>
      <p:ext uri="{BB962C8B-B14F-4D97-AF65-F5344CB8AC3E}">
        <p14:creationId xmlns:p14="http://schemas.microsoft.com/office/powerpoint/2010/main" val="40240200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63</a:t>
            </a:fld>
            <a:endParaRPr lang="de-DE" altLang="en-US"/>
          </a:p>
        </p:txBody>
      </p:sp>
    </p:spTree>
    <p:extLst>
      <p:ext uri="{BB962C8B-B14F-4D97-AF65-F5344CB8AC3E}">
        <p14:creationId xmlns:p14="http://schemas.microsoft.com/office/powerpoint/2010/main" val="20433153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64</a:t>
            </a:fld>
            <a:endParaRPr lang="de-DE" altLang="en-US"/>
          </a:p>
        </p:txBody>
      </p:sp>
    </p:spTree>
    <p:extLst>
      <p:ext uri="{BB962C8B-B14F-4D97-AF65-F5344CB8AC3E}">
        <p14:creationId xmlns:p14="http://schemas.microsoft.com/office/powerpoint/2010/main" val="29524534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65</a:t>
            </a:fld>
            <a:endParaRPr lang="de-DE" altLang="en-US"/>
          </a:p>
        </p:txBody>
      </p:sp>
    </p:spTree>
    <p:extLst>
      <p:ext uri="{BB962C8B-B14F-4D97-AF65-F5344CB8AC3E}">
        <p14:creationId xmlns:p14="http://schemas.microsoft.com/office/powerpoint/2010/main" val="1474231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de-DE" sz="1200" dirty="0"/>
              <a:t>European Digital SME Alliance, (2020). This goal was part of President von der Leyen's Political Guidelines and is outlined in the EU’s Industrial Strategy as well as the Circular Economy Action Plan and the European Green Deal. See: European Commission, Political Guidelines, available at: </a:t>
            </a:r>
            <a:r>
              <a:rPr lang="en-GB" altLang="de-DE" sz="1200" dirty="0">
                <a:hlinkClick r:id="rId3"/>
              </a:rPr>
              <a:t>https://ec.europa.eu/commission/sites/beta-political/files/political-guidelines-nextcommission_en.pdf</a:t>
            </a:r>
            <a:r>
              <a:rPr lang="en-GB" altLang="de-DE" sz="1200" dirty="0"/>
              <a:t>; </a:t>
            </a:r>
          </a:p>
          <a:p>
            <a:r>
              <a:rPr lang="en-GB" dirty="0">
                <a:hlinkClick r:id="rId4"/>
              </a:rPr>
              <a:t>https://www.digitalsme.eu/what-is-sustainable-digitalisation/</a:t>
            </a:r>
            <a:r>
              <a:rPr lang="en-GB" dirty="0"/>
              <a:t>.</a:t>
            </a:r>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7</a:t>
            </a:fld>
            <a:endParaRPr lang="de-DE" altLang="en-US"/>
          </a:p>
        </p:txBody>
      </p:sp>
    </p:spTree>
    <p:extLst>
      <p:ext uri="{BB962C8B-B14F-4D97-AF65-F5344CB8AC3E}">
        <p14:creationId xmlns:p14="http://schemas.microsoft.com/office/powerpoint/2010/main" val="937285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de-DE" sz="1200" dirty="0"/>
              <a:t>European Digital SME Alliance, (2020). This goal was part of President von der Leyen's Political Guidelines and is outlined in the EU’s Industrial Strategy as well as the Circular Economy Action Plan and the European Green Deal. See: European Commission, Political Guidelines, available at: </a:t>
            </a:r>
            <a:r>
              <a:rPr lang="en-GB" altLang="de-DE" sz="1200" dirty="0">
                <a:hlinkClick r:id="rId3"/>
              </a:rPr>
              <a:t>https://ec.europa.eu/commission/sites/beta-political/files/political-guidelines-nextcommission_en.pdf</a:t>
            </a:r>
            <a:r>
              <a:rPr lang="en-GB" altLang="de-DE" sz="1200" dirty="0"/>
              <a:t>; </a:t>
            </a:r>
          </a:p>
          <a:p>
            <a:r>
              <a:rPr lang="en-GB" dirty="0">
                <a:hlinkClick r:id="rId4"/>
              </a:rPr>
              <a:t>https://www.digitalsme.eu/what-is-sustainable-digitalisation/</a:t>
            </a:r>
            <a:r>
              <a:rPr lang="en-GB" dirty="0"/>
              <a:t>.</a:t>
            </a:r>
          </a:p>
          <a:p>
            <a:endParaRPr lang="en-GB" dirty="0"/>
          </a:p>
          <a:p>
            <a:r>
              <a:rPr lang="en-GB" dirty="0"/>
              <a:t>Image Source: </a:t>
            </a:r>
            <a:r>
              <a:rPr lang="en-GB" b="0" i="0" dirty="0">
                <a:solidFill>
                  <a:srgbClr val="111111"/>
                </a:solidFill>
                <a:effectLst/>
                <a:latin typeface="-apple-system"/>
              </a:rPr>
              <a:t>Flume in Switzerland, by </a:t>
            </a:r>
            <a:r>
              <a:rPr lang="en-GB" dirty="0"/>
              <a:t>Fabio,CC0, </a:t>
            </a:r>
            <a:r>
              <a:rPr lang="en-GB" dirty="0" err="1"/>
              <a:t>unsplash</a:t>
            </a:r>
            <a:r>
              <a:rPr lang="en-GB" dirty="0"/>
              <a:t>.</a:t>
            </a:r>
          </a:p>
          <a:p>
            <a:r>
              <a:rPr lang="en-GB" sz="1200" dirty="0">
                <a:latin typeface="+mn-lt"/>
                <a:hlinkClick r:id="rId5"/>
              </a:rPr>
              <a:t>https://unsplash.com/s/photos/digital-world</a:t>
            </a:r>
            <a:endParaRPr lang="en-GB" sz="1200" dirty="0">
              <a:latin typeface="+mn-lt"/>
            </a:endParaRPr>
          </a:p>
          <a:p>
            <a:endParaRPr lang="en-GB" sz="1200" dirty="0">
              <a:latin typeface="+mn-lt"/>
            </a:endParaRPr>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8</a:t>
            </a:fld>
            <a:endParaRPr lang="de-DE" altLang="en-US"/>
          </a:p>
        </p:txBody>
      </p:sp>
    </p:spTree>
    <p:extLst>
      <p:ext uri="{BB962C8B-B14F-4D97-AF65-F5344CB8AC3E}">
        <p14:creationId xmlns:p14="http://schemas.microsoft.com/office/powerpoint/2010/main" val="2367313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de-DE" sz="1200" dirty="0"/>
              <a:t>European Digital SME Alliance, (2020). This goal was part of President von der Leyen's Political Guidelines and is outlined in the EU’s Industrial Strategy as well as the Circular Economy Action Plan and the European Green Deal. See: European Commission, Political Guidelines, available at: </a:t>
            </a:r>
            <a:r>
              <a:rPr lang="en-GB" altLang="de-DE" sz="1200" dirty="0">
                <a:hlinkClick r:id="rId3"/>
              </a:rPr>
              <a:t>https://ec.europa.eu/commission/sites/beta-political/files/political-guidelines-nextcommission_en.pdf</a:t>
            </a:r>
            <a:r>
              <a:rPr lang="en-GB" altLang="de-DE" sz="1200" dirty="0"/>
              <a:t>; </a:t>
            </a:r>
          </a:p>
          <a:p>
            <a:r>
              <a:rPr lang="en-GB" dirty="0">
                <a:hlinkClick r:id="rId4"/>
              </a:rPr>
              <a:t>https://www.digitalsme.eu/what-is-sustainable-digitalisation/</a:t>
            </a:r>
            <a:r>
              <a:rPr lang="en-GB" dirty="0"/>
              <a:t>.</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Image Source: </a:t>
            </a:r>
            <a:r>
              <a:rPr lang="en-GB" b="0" i="0" dirty="0">
                <a:solidFill>
                  <a:srgbClr val="374957"/>
                </a:solidFill>
                <a:effectLst/>
                <a:latin typeface="Proxima Nova"/>
              </a:rPr>
              <a:t>Global network connection world map digital background, by Starline, CC0, </a:t>
            </a:r>
            <a:r>
              <a:rPr lang="en-GB" b="0" i="0" dirty="0" err="1">
                <a:solidFill>
                  <a:srgbClr val="374957"/>
                </a:solidFill>
                <a:effectLst/>
                <a:latin typeface="Proxima Nova"/>
              </a:rPr>
              <a:t>freepik</a:t>
            </a:r>
            <a:r>
              <a:rPr lang="en-GB" b="0" i="0" dirty="0">
                <a:solidFill>
                  <a:srgbClr val="374957"/>
                </a:solidFill>
                <a:effectLst/>
                <a:latin typeface="Proxima Nova"/>
              </a:rPr>
              <a:t>.</a:t>
            </a:r>
            <a:endParaRPr lang="en-GB" dirty="0"/>
          </a:p>
          <a:p>
            <a:r>
              <a:rPr lang="en-GB" sz="1200" dirty="0">
                <a:latin typeface="+mn-lt"/>
                <a:hlinkClick r:id="rId5"/>
              </a:rPr>
              <a:t>https://www.freepik.com/free-vector/global-network-connection-world-map-digital-background_6864935.htm#query=digital%20world&amp;position=9&amp;from_view=search</a:t>
            </a:r>
            <a:endParaRPr lang="en-GB" sz="1200" dirty="0">
              <a:latin typeface="+mn-lt"/>
            </a:endParaRPr>
          </a:p>
          <a:p>
            <a:endParaRPr lang="en-GB" sz="1200" dirty="0">
              <a:latin typeface="+mn-lt"/>
            </a:endParaRPr>
          </a:p>
          <a:p>
            <a:endParaRPr lang="en-GB" dirty="0"/>
          </a:p>
        </p:txBody>
      </p:sp>
      <p:sp>
        <p:nvSpPr>
          <p:cNvPr id="4" name="Slide Number Placeholder 3"/>
          <p:cNvSpPr>
            <a:spLocks noGrp="1"/>
          </p:cNvSpPr>
          <p:nvPr>
            <p:ph type="sldNum" sz="quarter" idx="5"/>
          </p:nvPr>
        </p:nvSpPr>
        <p:spPr/>
        <p:txBody>
          <a:bodyPr/>
          <a:lstStyle/>
          <a:p>
            <a:pPr>
              <a:defRPr/>
            </a:pPr>
            <a:fld id="{FCBF3575-D56C-A543-B959-274890622862}" type="slidenum">
              <a:rPr lang="de-DE" altLang="en-US" smtClean="0"/>
              <a:pPr>
                <a:defRPr/>
              </a:pPr>
              <a:t>9</a:t>
            </a:fld>
            <a:endParaRPr lang="de-DE" altLang="en-US"/>
          </a:p>
        </p:txBody>
      </p:sp>
    </p:spTree>
    <p:extLst>
      <p:ext uri="{BB962C8B-B14F-4D97-AF65-F5344CB8AC3E}">
        <p14:creationId xmlns:p14="http://schemas.microsoft.com/office/powerpoint/2010/main" val="156472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a:extLst>
              <a:ext uri="{FF2B5EF4-FFF2-40B4-BE49-F238E27FC236}">
                <a16:creationId xmlns:a16="http://schemas.microsoft.com/office/drawing/2014/main" id="{63004DCB-DEBB-744A-A92A-F46C0F7F07CA}"/>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2AA1C6FF-7E5E-864A-9A7D-1815D1443FDB}"/>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D757726E-6D40-354F-9FF1-1755713A353A}"/>
              </a:ext>
            </a:extLst>
          </p:cNvPr>
          <p:cNvSpPr>
            <a:spLocks noGrp="1"/>
          </p:cNvSpPr>
          <p:nvPr>
            <p:ph type="sldNum" sz="quarter" idx="12"/>
          </p:nvPr>
        </p:nvSpPr>
        <p:spPr>
          <a:xfrm>
            <a:off x="5292725" y="4767263"/>
            <a:ext cx="2057400" cy="274637"/>
          </a:xfrm>
        </p:spPr>
        <p:txBody>
          <a:bodyPr/>
          <a:lstStyle>
            <a:lvl1pPr>
              <a:defRPr/>
            </a:lvl1pPr>
          </a:lstStyle>
          <a:p>
            <a:pPr>
              <a:defRPr/>
            </a:pPr>
            <a:fld id="{A0E3C12A-6246-9642-86BA-58FDAD2E2451}" type="slidenum">
              <a:rPr lang="de-DE" altLang="de-DE"/>
              <a:pPr>
                <a:defRPr/>
              </a:pPr>
              <a:t>‹#›</a:t>
            </a:fld>
            <a:endParaRPr lang="de-DE" altLang="de-DE"/>
          </a:p>
        </p:txBody>
      </p:sp>
    </p:spTree>
    <p:extLst>
      <p:ext uri="{BB962C8B-B14F-4D97-AF65-F5344CB8AC3E}">
        <p14:creationId xmlns:p14="http://schemas.microsoft.com/office/powerpoint/2010/main" val="2746390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
Zweite Ebene
Dritte Ebene
Vierte Ebene
Fünfte Ebene</a:t>
            </a:r>
            <a:endParaRPr lang="en-US" dirty="0"/>
          </a:p>
        </p:txBody>
      </p:sp>
      <p:sp>
        <p:nvSpPr>
          <p:cNvPr id="4" name="Date Placeholder 3">
            <a:extLst>
              <a:ext uri="{FF2B5EF4-FFF2-40B4-BE49-F238E27FC236}">
                <a16:creationId xmlns:a16="http://schemas.microsoft.com/office/drawing/2014/main" id="{808921A9-7967-A240-B6F9-F136B7163755}"/>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FC4457ED-E0C6-2540-808E-629DD9F1C8DD}"/>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378AE44C-5D0F-7D49-8073-52B85AEE3F71}"/>
              </a:ext>
            </a:extLst>
          </p:cNvPr>
          <p:cNvSpPr>
            <a:spLocks noGrp="1"/>
          </p:cNvSpPr>
          <p:nvPr>
            <p:ph type="sldNum" sz="quarter" idx="12"/>
          </p:nvPr>
        </p:nvSpPr>
        <p:spPr/>
        <p:txBody>
          <a:bodyPr/>
          <a:lstStyle>
            <a:lvl1pPr>
              <a:defRPr/>
            </a:lvl1pPr>
          </a:lstStyle>
          <a:p>
            <a:pPr>
              <a:defRPr/>
            </a:pPr>
            <a:fld id="{D132FB66-F46F-E84A-9060-A82F498BE8E3}" type="slidenum">
              <a:rPr lang="de-DE" altLang="de-DE"/>
              <a:pPr>
                <a:defRPr/>
              </a:pPr>
              <a:t>‹#›</a:t>
            </a:fld>
            <a:endParaRPr lang="de-DE" altLang="de-DE"/>
          </a:p>
        </p:txBody>
      </p:sp>
    </p:spTree>
    <p:extLst>
      <p:ext uri="{BB962C8B-B14F-4D97-AF65-F5344CB8AC3E}">
        <p14:creationId xmlns:p14="http://schemas.microsoft.com/office/powerpoint/2010/main" val="3570642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de-DE"/>
              <a:t>Mastertextformat bearbeiten
Zweite Ebene
Dritte Ebene
Vierte Ebene
Fünfte Ebene</a:t>
            </a:r>
            <a:endParaRPr lang="en-US" dirty="0"/>
          </a:p>
        </p:txBody>
      </p:sp>
      <p:sp>
        <p:nvSpPr>
          <p:cNvPr id="4" name="Date Placeholder 3">
            <a:extLst>
              <a:ext uri="{FF2B5EF4-FFF2-40B4-BE49-F238E27FC236}">
                <a16:creationId xmlns:a16="http://schemas.microsoft.com/office/drawing/2014/main" id="{337DB703-84FD-8D46-81F1-217838FD70A7}"/>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DF877769-84EC-CE47-9E10-B9864681A34D}"/>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165801F0-D701-AC43-83B7-75CC3321D654}"/>
              </a:ext>
            </a:extLst>
          </p:cNvPr>
          <p:cNvSpPr>
            <a:spLocks noGrp="1"/>
          </p:cNvSpPr>
          <p:nvPr>
            <p:ph type="sldNum" sz="quarter" idx="12"/>
          </p:nvPr>
        </p:nvSpPr>
        <p:spPr/>
        <p:txBody>
          <a:bodyPr/>
          <a:lstStyle>
            <a:lvl1pPr>
              <a:defRPr/>
            </a:lvl1pPr>
          </a:lstStyle>
          <a:p>
            <a:pPr>
              <a:defRPr/>
            </a:pPr>
            <a:fld id="{845AC64B-3340-174B-8A96-811AA8D14AEC}" type="slidenum">
              <a:rPr lang="de-DE" altLang="de-DE"/>
              <a:pPr>
                <a:defRPr/>
              </a:pPr>
              <a:t>‹#›</a:t>
            </a:fld>
            <a:endParaRPr lang="de-DE" altLang="de-DE"/>
          </a:p>
        </p:txBody>
      </p:sp>
    </p:spTree>
    <p:extLst>
      <p:ext uri="{BB962C8B-B14F-4D97-AF65-F5344CB8AC3E}">
        <p14:creationId xmlns:p14="http://schemas.microsoft.com/office/powerpoint/2010/main" val="1016801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
Zweite Ebene
Dritte Ebene
Vierte Ebene
Fünfte Ebene</a:t>
            </a:r>
            <a:endParaRPr lang="en-US" dirty="0"/>
          </a:p>
        </p:txBody>
      </p:sp>
      <p:sp>
        <p:nvSpPr>
          <p:cNvPr id="4" name="Date Placeholder 3">
            <a:extLst>
              <a:ext uri="{FF2B5EF4-FFF2-40B4-BE49-F238E27FC236}">
                <a16:creationId xmlns:a16="http://schemas.microsoft.com/office/drawing/2014/main" id="{16146D00-9937-8348-8C66-B7A77386D2ED}"/>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9C0807FE-226C-BE48-B1E6-B93484E195AD}"/>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9634A5CD-6F83-AD46-86C2-AB83937268AB}"/>
              </a:ext>
            </a:extLst>
          </p:cNvPr>
          <p:cNvSpPr>
            <a:spLocks noGrp="1"/>
          </p:cNvSpPr>
          <p:nvPr>
            <p:ph type="sldNum" sz="quarter" idx="12"/>
          </p:nvPr>
        </p:nvSpPr>
        <p:spPr/>
        <p:txBody>
          <a:bodyPr/>
          <a:lstStyle>
            <a:lvl1pPr>
              <a:defRPr/>
            </a:lvl1pPr>
          </a:lstStyle>
          <a:p>
            <a:pPr>
              <a:defRPr/>
            </a:pPr>
            <a:fld id="{65F3C9F3-AB26-8548-99C2-C9F58A87A3E8}" type="slidenum">
              <a:rPr lang="de-DE" altLang="de-DE"/>
              <a:pPr>
                <a:defRPr/>
              </a:pPr>
              <a:t>‹#›</a:t>
            </a:fld>
            <a:endParaRPr lang="de-DE" altLang="de-DE"/>
          </a:p>
        </p:txBody>
      </p:sp>
    </p:spTree>
    <p:extLst>
      <p:ext uri="{BB962C8B-B14F-4D97-AF65-F5344CB8AC3E}">
        <p14:creationId xmlns:p14="http://schemas.microsoft.com/office/powerpoint/2010/main" val="184734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
Zweite Ebene
Dritte Ebene
Vierte Ebene
Fünfte Ebene</a:t>
            </a:r>
            <a:endParaRPr lang="en-US" dirty="0"/>
          </a:p>
        </p:txBody>
      </p:sp>
      <p:sp>
        <p:nvSpPr>
          <p:cNvPr id="4" name="Date Placeholder 3">
            <a:extLst>
              <a:ext uri="{FF2B5EF4-FFF2-40B4-BE49-F238E27FC236}">
                <a16:creationId xmlns:a16="http://schemas.microsoft.com/office/drawing/2014/main" id="{B91FADF2-D297-FC44-A670-149A148E15B1}"/>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2CCA43C8-6149-304E-92A0-3586AC6775E0}"/>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D3377085-93B4-E24E-93A9-7CF963A966BA}"/>
              </a:ext>
            </a:extLst>
          </p:cNvPr>
          <p:cNvSpPr>
            <a:spLocks noGrp="1"/>
          </p:cNvSpPr>
          <p:nvPr>
            <p:ph type="sldNum" sz="quarter" idx="12"/>
          </p:nvPr>
        </p:nvSpPr>
        <p:spPr/>
        <p:txBody>
          <a:bodyPr/>
          <a:lstStyle>
            <a:lvl1pPr>
              <a:defRPr/>
            </a:lvl1pPr>
          </a:lstStyle>
          <a:p>
            <a:pPr>
              <a:defRPr/>
            </a:pPr>
            <a:fld id="{8CFB8993-7BB2-FA43-929E-09D2CFE1C719}" type="slidenum">
              <a:rPr lang="de-DE" altLang="de-DE"/>
              <a:pPr>
                <a:defRPr/>
              </a:pPr>
              <a:t>‹#›</a:t>
            </a:fld>
            <a:endParaRPr lang="de-DE" altLang="de-DE"/>
          </a:p>
        </p:txBody>
      </p:sp>
    </p:spTree>
    <p:extLst>
      <p:ext uri="{BB962C8B-B14F-4D97-AF65-F5344CB8AC3E}">
        <p14:creationId xmlns:p14="http://schemas.microsoft.com/office/powerpoint/2010/main" val="4214969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de-DE"/>
              <a:t>Mastertextformat bearbeiten
Zweite Ebene
Dritte Ebene
Vierte Ebene
Fünfte Ebene</a:t>
            </a:r>
            <a:endParaRPr lang="en-US" dirty="0"/>
          </a:p>
        </p:txBody>
      </p:sp>
      <p:sp>
        <p:nvSpPr>
          <p:cNvPr id="5" name="Date Placeholder 4">
            <a:extLst>
              <a:ext uri="{FF2B5EF4-FFF2-40B4-BE49-F238E27FC236}">
                <a16:creationId xmlns:a16="http://schemas.microsoft.com/office/drawing/2014/main" id="{B97CA85C-5521-6D46-8EA9-972033A5F747}"/>
              </a:ext>
            </a:extLst>
          </p:cNvPr>
          <p:cNvSpPr>
            <a:spLocks noGrp="1"/>
          </p:cNvSpPr>
          <p:nvPr>
            <p:ph type="dt" sz="half" idx="10"/>
          </p:nvPr>
        </p:nvSpPr>
        <p:spPr/>
        <p:txBody>
          <a:bodyPr/>
          <a:lstStyle>
            <a:lvl1pPr>
              <a:defRPr/>
            </a:lvl1pPr>
          </a:lstStyle>
          <a:p>
            <a:pPr>
              <a:defRPr/>
            </a:pPr>
            <a:endParaRPr lang="de-DE" altLang="de-DE"/>
          </a:p>
        </p:txBody>
      </p:sp>
      <p:sp>
        <p:nvSpPr>
          <p:cNvPr id="6" name="Footer Placeholder 5">
            <a:extLst>
              <a:ext uri="{FF2B5EF4-FFF2-40B4-BE49-F238E27FC236}">
                <a16:creationId xmlns:a16="http://schemas.microsoft.com/office/drawing/2014/main" id="{F83276BC-2A80-A54B-8CBA-9356441E1BF1}"/>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7" name="Slide Number Placeholder 6">
            <a:extLst>
              <a:ext uri="{FF2B5EF4-FFF2-40B4-BE49-F238E27FC236}">
                <a16:creationId xmlns:a16="http://schemas.microsoft.com/office/drawing/2014/main" id="{BEC68891-7878-A34D-8BDE-6624EC7B0B73}"/>
              </a:ext>
            </a:extLst>
          </p:cNvPr>
          <p:cNvSpPr>
            <a:spLocks noGrp="1"/>
          </p:cNvSpPr>
          <p:nvPr>
            <p:ph type="sldNum" sz="quarter" idx="12"/>
          </p:nvPr>
        </p:nvSpPr>
        <p:spPr/>
        <p:txBody>
          <a:bodyPr/>
          <a:lstStyle>
            <a:lvl1pPr>
              <a:defRPr/>
            </a:lvl1pPr>
          </a:lstStyle>
          <a:p>
            <a:pPr>
              <a:defRPr/>
            </a:pPr>
            <a:fld id="{131121BB-71C0-AF44-A1C3-33AD1AADAD0C}" type="slidenum">
              <a:rPr lang="de-DE" altLang="de-DE"/>
              <a:pPr>
                <a:defRPr/>
              </a:pPr>
              <a:t>‹#›</a:t>
            </a:fld>
            <a:endParaRPr lang="de-DE" altLang="de-DE"/>
          </a:p>
        </p:txBody>
      </p:sp>
    </p:spTree>
    <p:extLst>
      <p:ext uri="{BB962C8B-B14F-4D97-AF65-F5344CB8AC3E}">
        <p14:creationId xmlns:p14="http://schemas.microsoft.com/office/powerpoint/2010/main" val="1184617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629842" y="1878806"/>
            <a:ext cx="3868340" cy="2763441"/>
          </a:xfrm>
        </p:spPr>
        <p:txBody>
          <a:bodyPr/>
          <a:lstStyle/>
          <a:p>
            <a:pPr lvl="0"/>
            <a:r>
              <a:rPr lang="de-DE"/>
              <a:t>Mastertextformat bearbeiten
Zweite Ebene
Dritte Ebene
Vierte Ebene
Fünfte Ebene</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
Zweite Ebene
Dritte Ebene
Vierte Ebene
Fünfte Ebene</a:t>
            </a:r>
            <a:endParaRPr lang="en-US" dirty="0"/>
          </a:p>
        </p:txBody>
      </p:sp>
      <p:sp>
        <p:nvSpPr>
          <p:cNvPr id="6" name="Content Placeholder 5"/>
          <p:cNvSpPr>
            <a:spLocks noGrp="1"/>
          </p:cNvSpPr>
          <p:nvPr>
            <p:ph sz="quarter" idx="4"/>
          </p:nvPr>
        </p:nvSpPr>
        <p:spPr>
          <a:xfrm>
            <a:off x="4629150" y="1878806"/>
            <a:ext cx="3887391" cy="2763441"/>
          </a:xfrm>
        </p:spPr>
        <p:txBody>
          <a:bodyPr/>
          <a:lstStyle/>
          <a:p>
            <a:pPr lvl="0"/>
            <a:r>
              <a:rPr lang="de-DE"/>
              <a:t>Mastertextformat bearbeiten
Zweite Ebene
Dritte Ebene
Vierte Ebene
Fünfte Ebene</a:t>
            </a:r>
            <a:endParaRPr lang="en-US" dirty="0"/>
          </a:p>
        </p:txBody>
      </p:sp>
      <p:sp>
        <p:nvSpPr>
          <p:cNvPr id="7" name="Date Placeholder 6">
            <a:extLst>
              <a:ext uri="{FF2B5EF4-FFF2-40B4-BE49-F238E27FC236}">
                <a16:creationId xmlns:a16="http://schemas.microsoft.com/office/drawing/2014/main" id="{526291BF-A810-334B-96EF-D79DF4A2DC8D}"/>
              </a:ext>
            </a:extLst>
          </p:cNvPr>
          <p:cNvSpPr>
            <a:spLocks noGrp="1"/>
          </p:cNvSpPr>
          <p:nvPr>
            <p:ph type="dt" sz="half" idx="10"/>
          </p:nvPr>
        </p:nvSpPr>
        <p:spPr/>
        <p:txBody>
          <a:bodyPr/>
          <a:lstStyle>
            <a:lvl1pPr>
              <a:defRPr/>
            </a:lvl1pPr>
          </a:lstStyle>
          <a:p>
            <a:pPr>
              <a:defRPr/>
            </a:pPr>
            <a:endParaRPr lang="de-DE" altLang="de-DE"/>
          </a:p>
        </p:txBody>
      </p:sp>
      <p:sp>
        <p:nvSpPr>
          <p:cNvPr id="8" name="Footer Placeholder 7">
            <a:extLst>
              <a:ext uri="{FF2B5EF4-FFF2-40B4-BE49-F238E27FC236}">
                <a16:creationId xmlns:a16="http://schemas.microsoft.com/office/drawing/2014/main" id="{5265AC13-048E-694E-9894-826598D78FDC}"/>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9" name="Slide Number Placeholder 8">
            <a:extLst>
              <a:ext uri="{FF2B5EF4-FFF2-40B4-BE49-F238E27FC236}">
                <a16:creationId xmlns:a16="http://schemas.microsoft.com/office/drawing/2014/main" id="{95D59455-A3EC-FD4C-BE52-C33F576AC716}"/>
              </a:ext>
            </a:extLst>
          </p:cNvPr>
          <p:cNvSpPr>
            <a:spLocks noGrp="1"/>
          </p:cNvSpPr>
          <p:nvPr>
            <p:ph type="sldNum" sz="quarter" idx="12"/>
          </p:nvPr>
        </p:nvSpPr>
        <p:spPr/>
        <p:txBody>
          <a:bodyPr/>
          <a:lstStyle>
            <a:lvl1pPr>
              <a:defRPr/>
            </a:lvl1pPr>
          </a:lstStyle>
          <a:p>
            <a:pPr>
              <a:defRPr/>
            </a:pPr>
            <a:fld id="{B890D148-0445-C24B-B492-D024BA1DD571}" type="slidenum">
              <a:rPr lang="de-DE" altLang="de-DE"/>
              <a:pPr>
                <a:defRPr/>
              </a:pPr>
              <a:t>‹#›</a:t>
            </a:fld>
            <a:endParaRPr lang="de-DE" altLang="de-DE"/>
          </a:p>
        </p:txBody>
      </p:sp>
    </p:spTree>
    <p:extLst>
      <p:ext uri="{BB962C8B-B14F-4D97-AF65-F5344CB8AC3E}">
        <p14:creationId xmlns:p14="http://schemas.microsoft.com/office/powerpoint/2010/main" val="1392884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a:extLst>
              <a:ext uri="{FF2B5EF4-FFF2-40B4-BE49-F238E27FC236}">
                <a16:creationId xmlns:a16="http://schemas.microsoft.com/office/drawing/2014/main" id="{14EE4C6F-41EE-C540-B410-6ED6DB16098A}"/>
              </a:ext>
            </a:extLst>
          </p:cNvPr>
          <p:cNvSpPr>
            <a:spLocks noGrp="1"/>
          </p:cNvSpPr>
          <p:nvPr>
            <p:ph type="dt" sz="half" idx="10"/>
          </p:nvPr>
        </p:nvSpPr>
        <p:spPr/>
        <p:txBody>
          <a:bodyPr/>
          <a:lstStyle>
            <a:lvl1pPr>
              <a:defRPr/>
            </a:lvl1pPr>
          </a:lstStyle>
          <a:p>
            <a:pPr>
              <a:defRPr/>
            </a:pPr>
            <a:endParaRPr lang="de-DE" altLang="de-DE"/>
          </a:p>
        </p:txBody>
      </p:sp>
      <p:sp>
        <p:nvSpPr>
          <p:cNvPr id="4" name="Footer Placeholder 3">
            <a:extLst>
              <a:ext uri="{FF2B5EF4-FFF2-40B4-BE49-F238E27FC236}">
                <a16:creationId xmlns:a16="http://schemas.microsoft.com/office/drawing/2014/main" id="{ECCB4373-78D7-1B42-B675-FC7E4E1DA6AE}"/>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5" name="Slide Number Placeholder 4">
            <a:extLst>
              <a:ext uri="{FF2B5EF4-FFF2-40B4-BE49-F238E27FC236}">
                <a16:creationId xmlns:a16="http://schemas.microsoft.com/office/drawing/2014/main" id="{3E3714DA-63D1-C44F-BD91-59A297F9EBE8}"/>
              </a:ext>
            </a:extLst>
          </p:cNvPr>
          <p:cNvSpPr>
            <a:spLocks noGrp="1"/>
          </p:cNvSpPr>
          <p:nvPr>
            <p:ph type="sldNum" sz="quarter" idx="12"/>
          </p:nvPr>
        </p:nvSpPr>
        <p:spPr/>
        <p:txBody>
          <a:bodyPr/>
          <a:lstStyle>
            <a:lvl1pPr>
              <a:defRPr/>
            </a:lvl1pPr>
          </a:lstStyle>
          <a:p>
            <a:pPr>
              <a:defRPr/>
            </a:pPr>
            <a:fld id="{D9501AB1-8942-6248-AB92-F2504336DFD1}" type="slidenum">
              <a:rPr lang="de-DE" altLang="de-DE"/>
              <a:pPr>
                <a:defRPr/>
              </a:pPr>
              <a:t>‹#›</a:t>
            </a:fld>
            <a:endParaRPr lang="de-DE" altLang="de-DE"/>
          </a:p>
        </p:txBody>
      </p:sp>
    </p:spTree>
    <p:extLst>
      <p:ext uri="{BB962C8B-B14F-4D97-AF65-F5344CB8AC3E}">
        <p14:creationId xmlns:p14="http://schemas.microsoft.com/office/powerpoint/2010/main" val="1413434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F5B112-1001-9041-AF5B-EDD7BE55D7BB}"/>
              </a:ext>
            </a:extLst>
          </p:cNvPr>
          <p:cNvSpPr>
            <a:spLocks noGrp="1"/>
          </p:cNvSpPr>
          <p:nvPr>
            <p:ph type="dt" sz="half" idx="10"/>
          </p:nvPr>
        </p:nvSpPr>
        <p:spPr/>
        <p:txBody>
          <a:bodyPr/>
          <a:lstStyle>
            <a:lvl1pPr>
              <a:defRPr/>
            </a:lvl1pPr>
          </a:lstStyle>
          <a:p>
            <a:pPr>
              <a:defRPr/>
            </a:pPr>
            <a:endParaRPr lang="de-DE" altLang="de-DE"/>
          </a:p>
        </p:txBody>
      </p:sp>
      <p:sp>
        <p:nvSpPr>
          <p:cNvPr id="3" name="Footer Placeholder 2">
            <a:extLst>
              <a:ext uri="{FF2B5EF4-FFF2-40B4-BE49-F238E27FC236}">
                <a16:creationId xmlns:a16="http://schemas.microsoft.com/office/drawing/2014/main" id="{A4E9A24E-5E31-C644-B071-B6756C126A05}"/>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4" name="Slide Number Placeholder 3">
            <a:extLst>
              <a:ext uri="{FF2B5EF4-FFF2-40B4-BE49-F238E27FC236}">
                <a16:creationId xmlns:a16="http://schemas.microsoft.com/office/drawing/2014/main" id="{8F5CBAF6-6C9C-BC44-8695-93693283BDC1}"/>
              </a:ext>
            </a:extLst>
          </p:cNvPr>
          <p:cNvSpPr>
            <a:spLocks noGrp="1"/>
          </p:cNvSpPr>
          <p:nvPr>
            <p:ph type="sldNum" sz="quarter" idx="12"/>
          </p:nvPr>
        </p:nvSpPr>
        <p:spPr/>
        <p:txBody>
          <a:bodyPr/>
          <a:lstStyle>
            <a:lvl1pPr>
              <a:defRPr/>
            </a:lvl1pPr>
          </a:lstStyle>
          <a:p>
            <a:pPr>
              <a:defRPr/>
            </a:pPr>
            <a:fld id="{279373F7-51A0-3442-BECE-B3AAC23B9549}" type="slidenum">
              <a:rPr lang="de-DE" altLang="de-DE"/>
              <a:pPr>
                <a:defRPr/>
              </a:pPr>
              <a:t>‹#›</a:t>
            </a:fld>
            <a:endParaRPr lang="de-DE" altLang="de-DE"/>
          </a:p>
        </p:txBody>
      </p:sp>
    </p:spTree>
    <p:extLst>
      <p:ext uri="{BB962C8B-B14F-4D97-AF65-F5344CB8AC3E}">
        <p14:creationId xmlns:p14="http://schemas.microsoft.com/office/powerpoint/2010/main" val="38075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
Zweite Ebene
Dritte Ebene
Vierte Ebene
Fünfte Ebene</a:t>
            </a:r>
            <a:endParaRPr lang="en-US" dirty="0"/>
          </a:p>
        </p:txBody>
      </p:sp>
      <p:sp>
        <p:nvSpPr>
          <p:cNvPr id="5" name="Date Placeholder 4">
            <a:extLst>
              <a:ext uri="{FF2B5EF4-FFF2-40B4-BE49-F238E27FC236}">
                <a16:creationId xmlns:a16="http://schemas.microsoft.com/office/drawing/2014/main" id="{A622DB84-E395-C04B-AA78-8EDEF795B629}"/>
              </a:ext>
            </a:extLst>
          </p:cNvPr>
          <p:cNvSpPr>
            <a:spLocks noGrp="1"/>
          </p:cNvSpPr>
          <p:nvPr>
            <p:ph type="dt" sz="half" idx="10"/>
          </p:nvPr>
        </p:nvSpPr>
        <p:spPr/>
        <p:txBody>
          <a:bodyPr/>
          <a:lstStyle>
            <a:lvl1pPr>
              <a:defRPr/>
            </a:lvl1pPr>
          </a:lstStyle>
          <a:p>
            <a:pPr>
              <a:defRPr/>
            </a:pPr>
            <a:endParaRPr lang="de-DE" altLang="de-DE"/>
          </a:p>
        </p:txBody>
      </p:sp>
      <p:sp>
        <p:nvSpPr>
          <p:cNvPr id="6" name="Footer Placeholder 5">
            <a:extLst>
              <a:ext uri="{FF2B5EF4-FFF2-40B4-BE49-F238E27FC236}">
                <a16:creationId xmlns:a16="http://schemas.microsoft.com/office/drawing/2014/main" id="{0E5BBA21-DF6B-6A40-9AE7-09F5C1811CBA}"/>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7" name="Slide Number Placeholder 6">
            <a:extLst>
              <a:ext uri="{FF2B5EF4-FFF2-40B4-BE49-F238E27FC236}">
                <a16:creationId xmlns:a16="http://schemas.microsoft.com/office/drawing/2014/main" id="{0635FD48-B2B9-9E47-B319-32DEA34D0D63}"/>
              </a:ext>
            </a:extLst>
          </p:cNvPr>
          <p:cNvSpPr>
            <a:spLocks noGrp="1"/>
          </p:cNvSpPr>
          <p:nvPr>
            <p:ph type="sldNum" sz="quarter" idx="12"/>
          </p:nvPr>
        </p:nvSpPr>
        <p:spPr/>
        <p:txBody>
          <a:bodyPr/>
          <a:lstStyle>
            <a:lvl1pPr>
              <a:defRPr/>
            </a:lvl1pPr>
          </a:lstStyle>
          <a:p>
            <a:pPr>
              <a:defRPr/>
            </a:pPr>
            <a:fld id="{D24F3FB9-8A79-6844-8D4B-A901A796E8E8}" type="slidenum">
              <a:rPr lang="de-DE" altLang="de-DE"/>
              <a:pPr>
                <a:defRPr/>
              </a:pPr>
              <a:t>‹#›</a:t>
            </a:fld>
            <a:endParaRPr lang="de-DE" altLang="de-DE"/>
          </a:p>
        </p:txBody>
      </p:sp>
    </p:spTree>
    <p:extLst>
      <p:ext uri="{BB962C8B-B14F-4D97-AF65-F5344CB8AC3E}">
        <p14:creationId xmlns:p14="http://schemas.microsoft.com/office/powerpoint/2010/main" val="2393150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de-DE" noProof="0"/>
              <a:t>Bild durch Klicken auf Symbol hinzufügen</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
Zweite Ebene
Dritte Ebene
Vierte Ebene
Fünfte Ebene</a:t>
            </a:r>
            <a:endParaRPr lang="en-US" dirty="0"/>
          </a:p>
        </p:txBody>
      </p:sp>
      <p:sp>
        <p:nvSpPr>
          <p:cNvPr id="5" name="Date Placeholder 4">
            <a:extLst>
              <a:ext uri="{FF2B5EF4-FFF2-40B4-BE49-F238E27FC236}">
                <a16:creationId xmlns:a16="http://schemas.microsoft.com/office/drawing/2014/main" id="{9DB85538-89A0-BE4A-9A47-A38C02985C73}"/>
              </a:ext>
            </a:extLst>
          </p:cNvPr>
          <p:cNvSpPr>
            <a:spLocks noGrp="1"/>
          </p:cNvSpPr>
          <p:nvPr>
            <p:ph type="dt" sz="half" idx="10"/>
          </p:nvPr>
        </p:nvSpPr>
        <p:spPr/>
        <p:txBody>
          <a:bodyPr/>
          <a:lstStyle>
            <a:lvl1pPr>
              <a:defRPr/>
            </a:lvl1pPr>
          </a:lstStyle>
          <a:p>
            <a:pPr>
              <a:defRPr/>
            </a:pPr>
            <a:endParaRPr lang="de-DE" altLang="de-DE"/>
          </a:p>
        </p:txBody>
      </p:sp>
      <p:sp>
        <p:nvSpPr>
          <p:cNvPr id="6" name="Footer Placeholder 5">
            <a:extLst>
              <a:ext uri="{FF2B5EF4-FFF2-40B4-BE49-F238E27FC236}">
                <a16:creationId xmlns:a16="http://schemas.microsoft.com/office/drawing/2014/main" id="{D47483E9-0B09-1449-82BD-987CCCACD382}"/>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7" name="Slide Number Placeholder 6">
            <a:extLst>
              <a:ext uri="{FF2B5EF4-FFF2-40B4-BE49-F238E27FC236}">
                <a16:creationId xmlns:a16="http://schemas.microsoft.com/office/drawing/2014/main" id="{4736EE31-85D8-F44A-A0E2-A14CD74A0C59}"/>
              </a:ext>
            </a:extLst>
          </p:cNvPr>
          <p:cNvSpPr>
            <a:spLocks noGrp="1"/>
          </p:cNvSpPr>
          <p:nvPr>
            <p:ph type="sldNum" sz="quarter" idx="12"/>
          </p:nvPr>
        </p:nvSpPr>
        <p:spPr/>
        <p:txBody>
          <a:bodyPr/>
          <a:lstStyle>
            <a:lvl1pPr>
              <a:defRPr/>
            </a:lvl1pPr>
          </a:lstStyle>
          <a:p>
            <a:pPr>
              <a:defRPr/>
            </a:pPr>
            <a:fld id="{150416FE-23AB-874F-B95C-B7917D0065AF}" type="slidenum">
              <a:rPr lang="de-DE" altLang="de-DE"/>
              <a:pPr>
                <a:defRPr/>
              </a:pPr>
              <a:t>‹#›</a:t>
            </a:fld>
            <a:endParaRPr lang="de-DE" altLang="de-DE"/>
          </a:p>
        </p:txBody>
      </p:sp>
    </p:spTree>
    <p:extLst>
      <p:ext uri="{BB962C8B-B14F-4D97-AF65-F5344CB8AC3E}">
        <p14:creationId xmlns:p14="http://schemas.microsoft.com/office/powerpoint/2010/main" val="208297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EF20A51-6268-4E49-9345-CBC99B498CC0}"/>
              </a:ext>
            </a:extLst>
          </p:cNvPr>
          <p:cNvSpPr>
            <a:spLocks noGrp="1" noChangeArrowheads="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endParaRPr lang="en-US" altLang="de-DE"/>
          </a:p>
        </p:txBody>
      </p:sp>
      <p:sp>
        <p:nvSpPr>
          <p:cNvPr id="1027" name="Text Placeholder 2">
            <a:extLst>
              <a:ext uri="{FF2B5EF4-FFF2-40B4-BE49-F238E27FC236}">
                <a16:creationId xmlns:a16="http://schemas.microsoft.com/office/drawing/2014/main" id="{C51E2472-626B-3849-902F-6A5AE9F53C73}"/>
              </a:ext>
            </a:extLst>
          </p:cNvPr>
          <p:cNvSpPr>
            <a:spLocks noGrp="1" noChangeArrowheads="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
Zweite Ebene
Dritte Ebene
Vierte Ebene
Fünfte Ebene</a:t>
            </a:r>
            <a:endParaRPr lang="en-US" altLang="de-DE"/>
          </a:p>
        </p:txBody>
      </p:sp>
      <p:sp>
        <p:nvSpPr>
          <p:cNvPr id="4" name="Date Placeholder 3">
            <a:extLst>
              <a:ext uri="{FF2B5EF4-FFF2-40B4-BE49-F238E27FC236}">
                <a16:creationId xmlns:a16="http://schemas.microsoft.com/office/drawing/2014/main" id="{4BA6ED3B-381F-6347-91AA-C5F426B2B7A5}"/>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r>
              <a:rPr lang="de-DE" altLang="de-DE"/>
              <a:t>Nr.</a:t>
            </a:r>
          </a:p>
        </p:txBody>
      </p:sp>
      <p:sp>
        <p:nvSpPr>
          <p:cNvPr id="5" name="Footer Placeholder 4">
            <a:extLst>
              <a:ext uri="{FF2B5EF4-FFF2-40B4-BE49-F238E27FC236}">
                <a16:creationId xmlns:a16="http://schemas.microsoft.com/office/drawing/2014/main" id="{B2F33F73-9BB6-F14E-BB8B-A8238ECD1613}"/>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C4D7A9C7-CC78-D049-8D70-1BA3103ADFBE}"/>
              </a:ext>
            </a:extLst>
          </p:cNvPr>
          <p:cNvSpPr>
            <a:spLocks noGrp="1"/>
          </p:cNvSpPr>
          <p:nvPr>
            <p:ph type="sldNum" sz="quarter" idx="4"/>
          </p:nvPr>
        </p:nvSpPr>
        <p:spPr>
          <a:xfrm>
            <a:off x="5003800" y="4773613"/>
            <a:ext cx="2057400" cy="274637"/>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F9352ADF-0BD1-CC48-B455-EBBC9FBDBF87}" type="slidenum">
              <a:rPr lang="en-US" altLang="en-US"/>
              <a:pPr>
                <a:defRPr/>
              </a:pPr>
              <a:t>‹#›</a:t>
            </a:fld>
            <a:endParaRPr lang="en-US" altLang="en-US"/>
          </a:p>
        </p:txBody>
      </p:sp>
      <p:pic>
        <p:nvPicPr>
          <p:cNvPr id="1031" name="Grafik 3">
            <a:extLst>
              <a:ext uri="{FF2B5EF4-FFF2-40B4-BE49-F238E27FC236}">
                <a16:creationId xmlns:a16="http://schemas.microsoft.com/office/drawing/2014/main" id="{C0C2816F-9769-3644-BBE1-C9C3392655C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81988" y="87313"/>
            <a:ext cx="7381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2" name="Gruppieren 5">
            <a:extLst>
              <a:ext uri="{FF2B5EF4-FFF2-40B4-BE49-F238E27FC236}">
                <a16:creationId xmlns:a16="http://schemas.microsoft.com/office/drawing/2014/main" id="{3CDFC841-7B7E-A244-AC2A-3D2A4A15F022}"/>
              </a:ext>
            </a:extLst>
          </p:cNvPr>
          <p:cNvGrpSpPr>
            <a:grpSpLocks/>
          </p:cNvGrpSpPr>
          <p:nvPr userDrawn="1"/>
        </p:nvGrpSpPr>
        <p:grpSpPr bwMode="auto">
          <a:xfrm>
            <a:off x="0" y="0"/>
            <a:ext cx="107950" cy="5143500"/>
            <a:chOff x="0" y="0"/>
            <a:chExt cx="251520" cy="5893145"/>
          </a:xfrm>
        </p:grpSpPr>
        <p:sp>
          <p:nvSpPr>
            <p:cNvPr id="10" name="Rechteck 9">
              <a:extLst>
                <a:ext uri="{FF2B5EF4-FFF2-40B4-BE49-F238E27FC236}">
                  <a16:creationId xmlns:a16="http://schemas.microsoft.com/office/drawing/2014/main" id="{0061B39C-5D56-484C-A4E7-7323E4F09D30}"/>
                </a:ext>
              </a:extLst>
            </p:cNvPr>
            <p:cNvSpPr/>
            <p:nvPr userDrawn="1"/>
          </p:nvSpPr>
          <p:spPr>
            <a:xfrm>
              <a:off x="0" y="0"/>
              <a:ext cx="251520" cy="1178629"/>
            </a:xfrm>
            <a:prstGeom prst="rect">
              <a:avLst/>
            </a:prstGeom>
            <a:solidFill>
              <a:srgbClr val="4952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1" name="Rechteck 10">
              <a:extLst>
                <a:ext uri="{FF2B5EF4-FFF2-40B4-BE49-F238E27FC236}">
                  <a16:creationId xmlns:a16="http://schemas.microsoft.com/office/drawing/2014/main" id="{D7EA56E4-85CB-D444-8D72-FF97AF8D1281}"/>
                </a:ext>
              </a:extLst>
            </p:cNvPr>
            <p:cNvSpPr/>
            <p:nvPr userDrawn="1"/>
          </p:nvSpPr>
          <p:spPr>
            <a:xfrm>
              <a:off x="0" y="1178629"/>
              <a:ext cx="251520" cy="1178629"/>
            </a:xfrm>
            <a:prstGeom prst="rect">
              <a:avLst/>
            </a:prstGeom>
            <a:solidFill>
              <a:srgbClr val="FC300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2" name="Rechteck 11">
              <a:extLst>
                <a:ext uri="{FF2B5EF4-FFF2-40B4-BE49-F238E27FC236}">
                  <a16:creationId xmlns:a16="http://schemas.microsoft.com/office/drawing/2014/main" id="{D58BF42D-AFCF-8548-AF52-5610DFFEC392}"/>
                </a:ext>
              </a:extLst>
            </p:cNvPr>
            <p:cNvSpPr/>
            <p:nvPr userDrawn="1"/>
          </p:nvSpPr>
          <p:spPr>
            <a:xfrm>
              <a:off x="0" y="2357258"/>
              <a:ext cx="251520" cy="1178629"/>
            </a:xfrm>
            <a:prstGeom prst="rect">
              <a:avLst/>
            </a:prstGeom>
            <a:solidFill>
              <a:srgbClr val="FFF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3" name="Rechteck 12">
              <a:extLst>
                <a:ext uri="{FF2B5EF4-FFF2-40B4-BE49-F238E27FC236}">
                  <a16:creationId xmlns:a16="http://schemas.microsoft.com/office/drawing/2014/main" id="{861F7316-7BC2-F944-883C-ED86E1BC5BBF}"/>
                </a:ext>
              </a:extLst>
            </p:cNvPr>
            <p:cNvSpPr/>
            <p:nvPr userDrawn="1"/>
          </p:nvSpPr>
          <p:spPr>
            <a:xfrm>
              <a:off x="0" y="3535887"/>
              <a:ext cx="251520" cy="1178629"/>
            </a:xfrm>
            <a:prstGeom prst="rect">
              <a:avLst/>
            </a:prstGeom>
            <a:solidFill>
              <a:srgbClr val="0BAA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4" name="Rechteck 13">
              <a:extLst>
                <a:ext uri="{FF2B5EF4-FFF2-40B4-BE49-F238E27FC236}">
                  <a16:creationId xmlns:a16="http://schemas.microsoft.com/office/drawing/2014/main" id="{FE702E92-9CA5-FD48-990C-F373C875A08B}"/>
                </a:ext>
              </a:extLst>
            </p:cNvPr>
            <p:cNvSpPr/>
            <p:nvPr userDrawn="1"/>
          </p:nvSpPr>
          <p:spPr>
            <a:xfrm>
              <a:off x="0" y="4714516"/>
              <a:ext cx="251520" cy="117862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grpSp>
      <p:pic>
        <p:nvPicPr>
          <p:cNvPr id="1033" name="Grafik 7">
            <a:extLst>
              <a:ext uri="{FF2B5EF4-FFF2-40B4-BE49-F238E27FC236}">
                <a16:creationId xmlns:a16="http://schemas.microsoft.com/office/drawing/2014/main" id="{FF141F73-2127-FF4D-AD27-4A1315AE7788}"/>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418388" y="4737100"/>
            <a:ext cx="16700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hf hd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researchgate.net/profile/Christoph-Runde/publication/327056901_VDC-Whitepaper_Virtuelle_Techniken_in_textilen_Anwendungen_-_Whitepaper_Virtual_Reality_in_Textile_Applications/links/5b7571f5a6fdcc87df810bc0/VDC-Whitepaper-Virtuelle-Techniken-in-textilen-Anwendungen-Whitepaper-Virtual-Reality-in-Textile-Applications.pdf" TargetMode="External"/><Relationship Id="rId7" Type="http://schemas.openxmlformats.org/officeDocument/2006/relationships/hyperlink" Target="https://www.researchgate.net/profile/Evridiki_Papachristou/publication/299982121_Can_3D_Virtual_Prototype_Conquer_the_Apparel_Industry/links/57872eb608ae36ad40a6a310.pdf"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dx.doi.org/10.4172/2329-9568.1000141" TargetMode="External"/><Relationship Id="rId5" Type="http://schemas.openxmlformats.org/officeDocument/2006/relationships/hyperlink" Target="http://ieomsociety.org/southafrica2018/papers/136.pdf" TargetMode="External"/><Relationship Id="rId4" Type="http://schemas.openxmlformats.org/officeDocument/2006/relationships/hyperlink" Target="https://www.ntu.ac.uk/__data/assets/pdf_file/0039/906897/strategies-improve-design-testing-clothing-longevity.pdf"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journals.sagepub.com/doi/pdf/10.1177/0887302X21999314" TargetMode="External"/><Relationship Id="rId3" Type="http://schemas.openxmlformats.org/officeDocument/2006/relationships/hyperlink" Target="https://doi.org/10.1155/2021/7933206" TargetMode="External"/><Relationship Id="rId7" Type="http://schemas.openxmlformats.org/officeDocument/2006/relationships/hyperlink" Target="https://doi.org/10.1177/0887302X21999314"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s://www.researchgate.net/publication/343769408_A_Collaborative_Study_on_3D_Dynamic_Fashion_Design_Development_Using_Digital_Technology" TargetMode="External"/><Relationship Id="rId11" Type="http://schemas.openxmlformats.org/officeDocument/2006/relationships/hyperlink" Target="https://www.researchgate.net/publication/309173543_Sustainable_Design_and_Business_Models_in_Textile_and_Fashion_Industry" TargetMode="External"/><Relationship Id="rId5" Type="http://schemas.openxmlformats.org/officeDocument/2006/relationships/hyperlink" Target="http://dx.doi.org/10.31274/itaa.12028" TargetMode="External"/><Relationship Id="rId10" Type="http://schemas.openxmlformats.org/officeDocument/2006/relationships/hyperlink" Target="http://dx.doi.org/10.1007/978-981-10-2639-3_6" TargetMode="External"/><Relationship Id="rId4" Type="http://schemas.openxmlformats.org/officeDocument/2006/relationships/hyperlink" Target="https://downloads.hindawi.com/journals/sp/2021/7933206.pdf" TargetMode="External"/><Relationship Id="rId9" Type="http://schemas.openxmlformats.org/officeDocument/2006/relationships/hyperlink" Target="https://doi.org/10.3390/su14010502"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sciendo.com/pdf/10.2478/aut-2019-0019" TargetMode="External"/><Relationship Id="rId3" Type="http://schemas.openxmlformats.org/officeDocument/2006/relationships/hyperlink" Target="https://www.stockholmresilience.org/download/18.66e0efc517643c2b8103605/1617805679501/Sustainable%20Textiles%20Synthesis%20Report.pdf" TargetMode="External"/><Relationship Id="rId7" Type="http://schemas.openxmlformats.org/officeDocument/2006/relationships/hyperlink" Target="https://theses.lib.polyu.edu.hk/bitstream/200/8819/1/b2935058x.pdf"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s://theses.lib.polyu.edu.hk/handle/200/8819" TargetMode="External"/><Relationship Id="rId5" Type="http://schemas.openxmlformats.org/officeDocument/2006/relationships/hyperlink" Target="https://er.knutd.edu.ua/bitstream/123456789/18448/1/artdes_2021_N2_P009-019.pdf" TargetMode="External"/><Relationship Id="rId4" Type="http://schemas.openxmlformats.org/officeDocument/2006/relationships/hyperlink" Target="https://er.knutd.edu.ua/handle/123456789/18448"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www.platforme.com/blog/the-rise-of-3d-digital-product-creation" TargetMode="External"/><Relationship Id="rId3" Type="http://schemas.openxmlformats.org/officeDocument/2006/relationships/hyperlink" Target="https://www.sas.com/sas/offers/20/artificial-intelligence-of-things.html?utm_source=google&amp;utm_medium=cpc&amp;utm_campaign=iot-gen-emea&amp;gclid=Cj0KCQiAr5iQBhCsARIsAPcwRONleFVHa31kgobhR7X_RC9bgvjUywbrAIOaxQEJnyLOR5nd3zSTxq4aAoASEALw_wcB" TargetMode="External"/><Relationship Id="rId7" Type="http://schemas.openxmlformats.org/officeDocument/2006/relationships/hyperlink" Target="https://www.laudesfoundation.org/en/resources/future-sustainability-fashion-industry-delphi-final-report-futureimpacts-ca-2019-v7.pdf"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browzwear.com/?utm_term=fashion%20designing&amp;utm_campaign=Website+traffic-Search-3&amp;utm_source=adwords&amp;utm_medium=ppc&amp;hsa_acc=5184072413&amp;hsa_cam=14619875226&amp;hsa_grp=125851658134&amp;hsa_ad=545242163422&amp;hsa_src=g&amp;hsa_tgt=kwd-11909391&amp;hsa_kw=fashion%20designing&amp;hsa_mt=b&amp;hsa_net=adwords&amp;hsa_ver=3&amp;gclid=Cj0KCQiAr5iQBhCsARIsAPcwROO85rI-QGlWyimHa3hE86RqVLan8_jqSq2aRHLYpl4QlfWrSVEujUoaAl6xEALw_wcB" TargetMode="External"/><Relationship Id="rId5" Type="http://schemas.openxmlformats.org/officeDocument/2006/relationships/hyperlink" Target="https://www.sgtgroup.net/en/expert-solutions-for-sustainable-textiles-and-apparel-production" TargetMode="External"/><Relationship Id="rId4" Type="http://schemas.openxmlformats.org/officeDocument/2006/relationships/hyperlink" Target="https://in.apparelresources.com/technology-news/manufacturing-tech/industry-4-0-technologies-apparel-manufacturing-challenges-ahead/"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mailto:manuela_avadanei@yahoo.com"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a:extLst>
              <a:ext uri="{FF2B5EF4-FFF2-40B4-BE49-F238E27FC236}">
                <a16:creationId xmlns:a16="http://schemas.microsoft.com/office/drawing/2014/main" id="{5A34263A-D973-364E-A438-5D65F8DF9959}"/>
              </a:ext>
            </a:extLst>
          </p:cNvPr>
          <p:cNvSpPr>
            <a:spLocks noGrp="1" noChangeArrowheads="1"/>
          </p:cNvSpPr>
          <p:nvPr>
            <p:ph type="title"/>
          </p:nvPr>
        </p:nvSpPr>
        <p:spPr/>
        <p:txBody>
          <a:bodyPr/>
          <a:lstStyle/>
          <a:p>
            <a:pPr eaLnBrk="1" hangingPunct="1"/>
            <a:r>
              <a:rPr lang="de-DE" altLang="de-DE" dirty="0"/>
              <a:t>Fashion DIET</a:t>
            </a:r>
          </a:p>
        </p:txBody>
      </p:sp>
      <p:sp>
        <p:nvSpPr>
          <p:cNvPr id="15363" name="Inhaltsplatzhalter 2">
            <a:extLst>
              <a:ext uri="{FF2B5EF4-FFF2-40B4-BE49-F238E27FC236}">
                <a16:creationId xmlns:a16="http://schemas.microsoft.com/office/drawing/2014/main" id="{4FA6E379-C98A-8C44-8C2B-CF2FE863E713}"/>
              </a:ext>
            </a:extLst>
          </p:cNvPr>
          <p:cNvSpPr>
            <a:spLocks noGrp="1" noChangeArrowheads="1"/>
          </p:cNvSpPr>
          <p:nvPr>
            <p:ph idx="1"/>
          </p:nvPr>
        </p:nvSpPr>
        <p:spPr>
          <a:xfrm>
            <a:off x="827584" y="1491630"/>
            <a:ext cx="7886700" cy="639762"/>
          </a:xfrm>
        </p:spPr>
        <p:txBody>
          <a:bodyPr/>
          <a:lstStyle/>
          <a:p>
            <a:pPr marL="0" indent="0" algn="ctr" eaLnBrk="1" hangingPunct="1">
              <a:buFont typeface="Arial" panose="020B0604020202020204" pitchFamily="34" charset="0"/>
              <a:buNone/>
            </a:pPr>
            <a:r>
              <a:rPr lang="en-GB" altLang="en-US" sz="2400" b="1" dirty="0">
                <a:latin typeface="Verdana" panose="020B0604030504040204" pitchFamily="34" charset="0"/>
                <a:ea typeface="Verdana" panose="020B0604030504040204" pitchFamily="34" charset="0"/>
                <a:cs typeface="Calibri" panose="020F0502020204030204" pitchFamily="34" charset="0"/>
              </a:rPr>
              <a:t>BEST PRACTICES OF SUSTAINABLE PRODUCT DEVELOPMENT THROUGH 3D-DESIGN AND VISUALIZATION</a:t>
            </a:r>
            <a:endParaRPr lang="en-GB" altLang="en-US" sz="2400" dirty="0">
              <a:latin typeface="Verdana" panose="020B0604030504040204" pitchFamily="34" charset="0"/>
              <a:ea typeface="Verdana" panose="020B0604030504040204" pitchFamily="34" charset="0"/>
              <a:cs typeface="Times New Roman" panose="02020603050405020304" pitchFamily="18" charset="0"/>
            </a:endParaRPr>
          </a:p>
        </p:txBody>
      </p:sp>
      <p:sp>
        <p:nvSpPr>
          <p:cNvPr id="4" name="Fußzeilenplatzhalter 3">
            <a:extLst>
              <a:ext uri="{FF2B5EF4-FFF2-40B4-BE49-F238E27FC236}">
                <a16:creationId xmlns:a16="http://schemas.microsoft.com/office/drawing/2014/main" id="{1E96ABDD-5C2E-5E44-91C4-D7495E3F49F6}"/>
              </a:ext>
            </a:extLst>
          </p:cNvPr>
          <p:cNvSpPr>
            <a:spLocks noGrp="1"/>
          </p:cNvSpPr>
          <p:nvPr>
            <p:ph type="ftr" sz="quarter" idx="11"/>
          </p:nvPr>
        </p:nvSpPr>
        <p:spPr/>
        <p:txBody>
          <a:bodyPr/>
          <a:lstStyle/>
          <a:p>
            <a:pPr>
              <a:defRPr/>
            </a:pPr>
            <a:r>
              <a:rPr lang="en-US" altLang="de-DE"/>
              <a:t>Fashion DIET</a:t>
            </a:r>
            <a:endParaRPr lang="de-DE" altLang="de-DE"/>
          </a:p>
        </p:txBody>
      </p:sp>
      <p:sp>
        <p:nvSpPr>
          <p:cNvPr id="15365" name="Foliennummernplatzhalter 4">
            <a:extLst>
              <a:ext uri="{FF2B5EF4-FFF2-40B4-BE49-F238E27FC236}">
                <a16:creationId xmlns:a16="http://schemas.microsoft.com/office/drawing/2014/main" id="{77D9DBEF-8DC3-FA45-8E90-C209F38F4C8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092FE761-960F-524B-964F-FF4A7A1E8035}" type="slidenum">
              <a:rPr lang="de-DE" altLang="de-DE" smtClean="0">
                <a:solidFill>
                  <a:srgbClr val="898989"/>
                </a:solidFill>
              </a:rPr>
              <a:pPr/>
              <a:t>1</a:t>
            </a:fld>
            <a:endParaRPr lang="de-DE" altLang="de-DE">
              <a:solidFill>
                <a:srgbClr val="898989"/>
              </a:solidFill>
            </a:endParaRPr>
          </a:p>
        </p:txBody>
      </p:sp>
      <p:pic>
        <p:nvPicPr>
          <p:cNvPr id="6" name="Grafik 8">
            <a:extLst>
              <a:ext uri="{FF2B5EF4-FFF2-40B4-BE49-F238E27FC236}">
                <a16:creationId xmlns:a16="http://schemas.microsoft.com/office/drawing/2014/main" id="{4B07C430-066D-4D96-97B7-E6CE3EC4B4F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584" y="3012109"/>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1">
            <a:extLst>
              <a:ext uri="{FF2B5EF4-FFF2-40B4-BE49-F238E27FC236}">
                <a16:creationId xmlns:a16="http://schemas.microsoft.com/office/drawing/2014/main" id="{80657228-303B-4BE1-9D31-76738D304F0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2462" y="3366915"/>
            <a:ext cx="1531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1">
            <a:extLst>
              <a:ext uri="{FF2B5EF4-FFF2-40B4-BE49-F238E27FC236}">
                <a16:creationId xmlns:a16="http://schemas.microsoft.com/office/drawing/2014/main" id="{183A0A30-02D5-42F7-BA14-9ADB5E544448}"/>
              </a:ext>
            </a:extLst>
          </p:cNvPr>
          <p:cNvPicPr>
            <a:picLocks noChangeAspect="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589779" y="2840762"/>
            <a:ext cx="917575"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7">
            <a:extLst>
              <a:ext uri="{FF2B5EF4-FFF2-40B4-BE49-F238E27FC236}">
                <a16:creationId xmlns:a16="http://schemas.microsoft.com/office/drawing/2014/main" id="{4388CA96-4969-4348-8379-5066714446ED}"/>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240" y="2917515"/>
            <a:ext cx="10922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Inhaltsplatzhalter 2">
            <a:extLst>
              <a:ext uri="{FF2B5EF4-FFF2-40B4-BE49-F238E27FC236}">
                <a16:creationId xmlns:a16="http://schemas.microsoft.com/office/drawing/2014/main" id="{3D954D1C-0779-9145-B295-90020583BB9F}"/>
              </a:ext>
            </a:extLst>
          </p:cNvPr>
          <p:cNvSpPr>
            <a:spLocks noGrp="1" noChangeArrowheads="1"/>
          </p:cNvSpPr>
          <p:nvPr>
            <p:ph idx="1"/>
          </p:nvPr>
        </p:nvSpPr>
        <p:spPr>
          <a:xfrm>
            <a:off x="536716" y="1035678"/>
            <a:ext cx="5824513" cy="3260725"/>
          </a:xfrm>
        </p:spPr>
        <p:txBody>
          <a:bodyPr/>
          <a:lstStyle/>
          <a:p>
            <a:pPr marL="0" indent="0" eaLnBrk="1" hangingPunct="1">
              <a:buNone/>
            </a:pPr>
            <a:r>
              <a:rPr lang="en-GB" sz="1800" b="1" i="1" dirty="0"/>
              <a:t>B. Green(er) technologies and a circular economy.</a:t>
            </a:r>
          </a:p>
          <a:p>
            <a:pPr marL="0" indent="0" eaLnBrk="1" hangingPunct="1">
              <a:lnSpc>
                <a:spcPct val="114000"/>
              </a:lnSpc>
              <a:buNone/>
            </a:pPr>
            <a:r>
              <a:rPr lang="en-GB" sz="1800" dirty="0"/>
              <a:t>A digital Europe must achieve its climate and economic policy goals - protecting and preserving environmental resources by introducing circular economy models for hardware, climate-neutral CPU models and server centres, software developments to reduce energy consumption, improving third-party repairability and maintenance, extending the life cycle of hardware, and creating a framework that enables an open and competitive (aftersales) market. </a:t>
            </a:r>
            <a:r>
              <a:rPr lang="en-GB" altLang="de-DE" sz="1800" dirty="0"/>
              <a:t>(European Digital SME Alliance, 2020, p.6).</a:t>
            </a:r>
          </a:p>
          <a:p>
            <a:pPr marL="0" indent="0" eaLnBrk="1" hangingPunct="1">
              <a:buNone/>
            </a:pPr>
            <a:endParaRPr lang="en-GB" sz="1600" dirty="0"/>
          </a:p>
        </p:txBody>
      </p:sp>
      <p:sp>
        <p:nvSpPr>
          <p:cNvPr id="4" name="Fußzeilenplatzhalter 3">
            <a:extLst>
              <a:ext uri="{FF2B5EF4-FFF2-40B4-BE49-F238E27FC236}">
                <a16:creationId xmlns:a16="http://schemas.microsoft.com/office/drawing/2014/main" id="{9BA5F8F5-FCDA-7E47-BF0E-9170EF808EBF}"/>
              </a:ext>
            </a:extLst>
          </p:cNvPr>
          <p:cNvSpPr>
            <a:spLocks noGrp="1"/>
          </p:cNvSpPr>
          <p:nvPr>
            <p:ph type="ftr" sz="quarter" idx="11"/>
          </p:nvPr>
        </p:nvSpPr>
        <p:spPr/>
        <p:txBody>
          <a:bodyPr/>
          <a:lstStyle/>
          <a:p>
            <a:pPr>
              <a:defRPr/>
            </a:pPr>
            <a:r>
              <a:rPr lang="en-US" altLang="de-DE" dirty="0"/>
              <a:t>Fashion DIET</a:t>
            </a:r>
            <a:endParaRPr lang="de-DE" altLang="de-DE" dirty="0"/>
          </a:p>
        </p:txBody>
      </p:sp>
      <p:sp>
        <p:nvSpPr>
          <p:cNvPr id="18436" name="Foliennummernplatzhalter 4">
            <a:extLst>
              <a:ext uri="{FF2B5EF4-FFF2-40B4-BE49-F238E27FC236}">
                <a16:creationId xmlns:a16="http://schemas.microsoft.com/office/drawing/2014/main" id="{069FBB68-D529-1744-8230-9E585C8BFF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BA43922-9522-B545-9410-2F7B70EBF490}" type="slidenum">
              <a:rPr lang="de-DE" altLang="de-DE" smtClean="0">
                <a:solidFill>
                  <a:srgbClr val="898989"/>
                </a:solidFill>
              </a:rPr>
              <a:pPr/>
              <a:t>10</a:t>
            </a:fld>
            <a:endParaRPr lang="de-DE" altLang="de-DE">
              <a:solidFill>
                <a:srgbClr val="898989"/>
              </a:solidFill>
            </a:endParaRPr>
          </a:p>
        </p:txBody>
      </p:sp>
      <p:pic>
        <p:nvPicPr>
          <p:cNvPr id="1026" name="Picture 2" descr="Arrow around the globe (recycle for the earth concept)">
            <a:extLst>
              <a:ext uri="{FF2B5EF4-FFF2-40B4-BE49-F238E27FC236}">
                <a16:creationId xmlns:a16="http://schemas.microsoft.com/office/drawing/2014/main" id="{0DCFC661-D6E5-4464-9E35-027556DDCA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76" r="17625"/>
          <a:stretch/>
        </p:blipFill>
        <p:spPr bwMode="auto">
          <a:xfrm>
            <a:off x="6405363" y="1869929"/>
            <a:ext cx="2057400" cy="193367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0D1221D-A7D7-41DE-B8CF-967E7E252603}"/>
              </a:ext>
            </a:extLst>
          </p:cNvPr>
          <p:cNvSpPr txBox="1"/>
          <p:nvPr/>
        </p:nvSpPr>
        <p:spPr>
          <a:xfrm rot="16200000">
            <a:off x="7363683" y="2495920"/>
            <a:ext cx="2651695" cy="276999"/>
          </a:xfrm>
          <a:prstGeom prst="rect">
            <a:avLst/>
          </a:prstGeom>
          <a:noFill/>
        </p:spPr>
        <p:txBody>
          <a:bodyPr wrap="square" rtlCol="0">
            <a:spAutoFit/>
          </a:bodyPr>
          <a:lstStyle/>
          <a:p>
            <a:r>
              <a:rPr lang="en-US" sz="1200" dirty="0"/>
              <a:t>CC0 </a:t>
            </a:r>
            <a:r>
              <a:rPr lang="en-US" sz="1200" dirty="0" err="1"/>
              <a:t>Deliyum</a:t>
            </a:r>
            <a:r>
              <a:rPr lang="en-US" sz="1200" dirty="0"/>
              <a:t>, </a:t>
            </a:r>
            <a:r>
              <a:rPr lang="en-US" sz="1200" dirty="0" err="1"/>
              <a:t>Pickupimage</a:t>
            </a:r>
            <a:endParaRPr lang="en-GB" sz="1200" dirty="0"/>
          </a:p>
        </p:txBody>
      </p:sp>
      <p:sp>
        <p:nvSpPr>
          <p:cNvPr id="11" name="TextBox 10">
            <a:extLst>
              <a:ext uri="{FF2B5EF4-FFF2-40B4-BE49-F238E27FC236}">
                <a16:creationId xmlns:a16="http://schemas.microsoft.com/office/drawing/2014/main" id="{6DCA5459-81C6-4D0F-A021-1149F46B65FF}"/>
              </a:ext>
            </a:extLst>
          </p:cNvPr>
          <p:cNvSpPr txBox="1"/>
          <p:nvPr/>
        </p:nvSpPr>
        <p:spPr>
          <a:xfrm>
            <a:off x="536716" y="412350"/>
            <a:ext cx="6627572" cy="600164"/>
          </a:xfrm>
          <a:prstGeom prst="rect">
            <a:avLst/>
          </a:prstGeom>
          <a:noFill/>
        </p:spPr>
        <p:txBody>
          <a:bodyPr wrap="square">
            <a:spAutoFit/>
          </a:bodyPr>
          <a:lstStyle/>
          <a:p>
            <a:pPr marL="0" indent="0" eaLnBrk="1" hangingPunct="1">
              <a:buFont typeface="Arial" panose="020B0604020202020204" pitchFamily="34" charset="0"/>
              <a:buNone/>
            </a:pPr>
            <a:r>
              <a:rPr lang="en-US" altLang="de-DE" sz="3300" b="1" dirty="0">
                <a:solidFill>
                  <a:schemeClr val="accent6">
                    <a:lumMod val="50000"/>
                  </a:schemeClr>
                </a:solidFill>
                <a:latin typeface="+mj-lt"/>
                <a:cs typeface="Calibri" panose="020F0502020204030204" pitchFamily="34" charset="0"/>
                <a:sym typeface="Calibri" panose="020F0502020204030204" pitchFamily="34" charset="0"/>
              </a:rPr>
              <a:t>Sustainability and </a:t>
            </a:r>
            <a:r>
              <a:rPr lang="en-US" altLang="de-DE" sz="3300" b="1" dirty="0" err="1">
                <a:solidFill>
                  <a:schemeClr val="accent6">
                    <a:lumMod val="50000"/>
                  </a:schemeClr>
                </a:solidFill>
                <a:latin typeface="+mj-lt"/>
                <a:cs typeface="Calibri" panose="020F0502020204030204" pitchFamily="34" charset="0"/>
                <a:sym typeface="Calibri" panose="020F0502020204030204" pitchFamily="34" charset="0"/>
              </a:rPr>
              <a:t>digitali</a:t>
            </a:r>
            <a:r>
              <a:rPr lang="ro-RO" altLang="de-DE" sz="3300" b="1" dirty="0">
                <a:solidFill>
                  <a:schemeClr val="accent6">
                    <a:lumMod val="50000"/>
                  </a:schemeClr>
                </a:solidFill>
                <a:latin typeface="+mj-lt"/>
                <a:cs typeface="Calibri" panose="020F0502020204030204" pitchFamily="34" charset="0"/>
                <a:sym typeface="Calibri" panose="020F0502020204030204" pitchFamily="34" charset="0"/>
              </a:rPr>
              <a:t>z</a:t>
            </a:r>
            <a:r>
              <a:rPr lang="en-US" altLang="de-DE" sz="3300" b="1" dirty="0" err="1">
                <a:solidFill>
                  <a:schemeClr val="accent6">
                    <a:lumMod val="50000"/>
                  </a:schemeClr>
                </a:solidFill>
                <a:latin typeface="+mj-lt"/>
                <a:cs typeface="Calibri" panose="020F0502020204030204" pitchFamily="34" charset="0"/>
                <a:sym typeface="Calibri" panose="020F0502020204030204" pitchFamily="34" charset="0"/>
              </a:rPr>
              <a:t>ation</a:t>
            </a:r>
            <a:endParaRPr lang="en-GB" sz="3300" b="1" i="1" dirty="0">
              <a:solidFill>
                <a:schemeClr val="accent6">
                  <a:lumMod val="50000"/>
                </a:schemeClr>
              </a:solidFill>
              <a:latin typeface="+mj-lt"/>
            </a:endParaRPr>
          </a:p>
        </p:txBody>
      </p:sp>
    </p:spTree>
    <p:extLst>
      <p:ext uri="{BB962C8B-B14F-4D97-AF65-F5344CB8AC3E}">
        <p14:creationId xmlns:p14="http://schemas.microsoft.com/office/powerpoint/2010/main" val="250749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Inhaltsplatzhalter 2">
            <a:extLst>
              <a:ext uri="{FF2B5EF4-FFF2-40B4-BE49-F238E27FC236}">
                <a16:creationId xmlns:a16="http://schemas.microsoft.com/office/drawing/2014/main" id="{3D954D1C-0779-9145-B295-90020583BB9F}"/>
              </a:ext>
            </a:extLst>
          </p:cNvPr>
          <p:cNvSpPr>
            <a:spLocks noGrp="1" noChangeArrowheads="1"/>
          </p:cNvSpPr>
          <p:nvPr>
            <p:ph idx="1"/>
          </p:nvPr>
        </p:nvSpPr>
        <p:spPr>
          <a:xfrm>
            <a:off x="611188" y="613569"/>
            <a:ext cx="8272785" cy="3260725"/>
          </a:xfrm>
        </p:spPr>
        <p:txBody>
          <a:bodyPr/>
          <a:lstStyle/>
          <a:p>
            <a:pPr marL="0" indent="0" eaLnBrk="1" hangingPunct="1">
              <a:buNone/>
            </a:pPr>
            <a:endParaRPr lang="en-GB" sz="1600" dirty="0"/>
          </a:p>
          <a:p>
            <a:pPr marL="0" indent="0" eaLnBrk="1" hangingPunct="1">
              <a:buNone/>
            </a:pPr>
            <a:endParaRPr lang="en-GB" sz="1600" dirty="0"/>
          </a:p>
          <a:p>
            <a:pPr eaLnBrk="1" hangingPunct="1"/>
            <a:endParaRPr lang="en-GB" sz="1600" dirty="0"/>
          </a:p>
          <a:p>
            <a:pPr eaLnBrk="1" hangingPunct="1"/>
            <a:endParaRPr lang="en-GB" sz="1600" dirty="0"/>
          </a:p>
          <a:p>
            <a:pPr marL="0" indent="0" eaLnBrk="1" hangingPunct="1">
              <a:buNone/>
            </a:pPr>
            <a:endParaRPr lang="en-GB" sz="1600" dirty="0"/>
          </a:p>
          <a:p>
            <a:pPr eaLnBrk="1" hangingPunct="1"/>
            <a:endParaRPr lang="en-GB" sz="1600" dirty="0"/>
          </a:p>
          <a:p>
            <a:pPr eaLnBrk="1" hangingPunct="1"/>
            <a:endParaRPr lang="en-GB" sz="1600" dirty="0"/>
          </a:p>
          <a:p>
            <a:pPr eaLnBrk="1" hangingPunct="1"/>
            <a:endParaRPr lang="en-GB" sz="1600" dirty="0"/>
          </a:p>
          <a:p>
            <a:pPr eaLnBrk="1" hangingPunct="1"/>
            <a:endParaRPr lang="en-GB" sz="1600" dirty="0"/>
          </a:p>
          <a:p>
            <a:pPr eaLnBrk="1" hangingPunct="1"/>
            <a:endParaRPr lang="en-GB" sz="1600" dirty="0"/>
          </a:p>
          <a:p>
            <a:pPr marL="0" indent="0" eaLnBrk="1" hangingPunct="1">
              <a:buNone/>
            </a:pPr>
            <a:endParaRPr lang="en-GB" sz="1600" dirty="0"/>
          </a:p>
          <a:p>
            <a:pPr marL="0" indent="0" eaLnBrk="1" hangingPunct="1">
              <a:buNone/>
            </a:pPr>
            <a:endParaRPr lang="en-GB" sz="1600" dirty="0"/>
          </a:p>
        </p:txBody>
      </p:sp>
      <p:sp>
        <p:nvSpPr>
          <p:cNvPr id="4" name="Fußzeilenplatzhalter 3">
            <a:extLst>
              <a:ext uri="{FF2B5EF4-FFF2-40B4-BE49-F238E27FC236}">
                <a16:creationId xmlns:a16="http://schemas.microsoft.com/office/drawing/2014/main" id="{9BA5F8F5-FCDA-7E47-BF0E-9170EF808EBF}"/>
              </a:ext>
            </a:extLst>
          </p:cNvPr>
          <p:cNvSpPr>
            <a:spLocks noGrp="1"/>
          </p:cNvSpPr>
          <p:nvPr>
            <p:ph type="ftr" sz="quarter" idx="11"/>
          </p:nvPr>
        </p:nvSpPr>
        <p:spPr/>
        <p:txBody>
          <a:bodyPr/>
          <a:lstStyle/>
          <a:p>
            <a:pPr>
              <a:defRPr/>
            </a:pPr>
            <a:r>
              <a:rPr lang="en-US" altLang="de-DE" dirty="0"/>
              <a:t>Fashion DIET</a:t>
            </a:r>
            <a:endParaRPr lang="de-DE" altLang="de-DE" dirty="0"/>
          </a:p>
        </p:txBody>
      </p:sp>
      <p:sp>
        <p:nvSpPr>
          <p:cNvPr id="18436" name="Foliennummernplatzhalter 4">
            <a:extLst>
              <a:ext uri="{FF2B5EF4-FFF2-40B4-BE49-F238E27FC236}">
                <a16:creationId xmlns:a16="http://schemas.microsoft.com/office/drawing/2014/main" id="{069FBB68-D529-1744-8230-9E585C8BFF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BA43922-9522-B545-9410-2F7B70EBF490}" type="slidenum">
              <a:rPr lang="de-DE" altLang="de-DE" smtClean="0">
                <a:solidFill>
                  <a:srgbClr val="898989"/>
                </a:solidFill>
              </a:rPr>
              <a:pPr/>
              <a:t>11</a:t>
            </a:fld>
            <a:endParaRPr lang="de-DE" altLang="de-DE" dirty="0">
              <a:solidFill>
                <a:srgbClr val="898989"/>
              </a:solidFill>
            </a:endParaRPr>
          </a:p>
        </p:txBody>
      </p:sp>
      <p:grpSp>
        <p:nvGrpSpPr>
          <p:cNvPr id="2" name="Group 1">
            <a:extLst>
              <a:ext uri="{FF2B5EF4-FFF2-40B4-BE49-F238E27FC236}">
                <a16:creationId xmlns:a16="http://schemas.microsoft.com/office/drawing/2014/main" id="{65DBC8D1-11A8-4D56-8217-DBC18A3E10E9}"/>
              </a:ext>
            </a:extLst>
          </p:cNvPr>
          <p:cNvGrpSpPr/>
          <p:nvPr/>
        </p:nvGrpSpPr>
        <p:grpSpPr>
          <a:xfrm>
            <a:off x="220440" y="1017145"/>
            <a:ext cx="8528024" cy="3339935"/>
            <a:chOff x="220440" y="1017145"/>
            <a:chExt cx="8528024" cy="3339935"/>
          </a:xfrm>
        </p:grpSpPr>
        <p:sp>
          <p:nvSpPr>
            <p:cNvPr id="5" name="Rectangle: Rounded Corners 4">
              <a:extLst>
                <a:ext uri="{FF2B5EF4-FFF2-40B4-BE49-F238E27FC236}">
                  <a16:creationId xmlns:a16="http://schemas.microsoft.com/office/drawing/2014/main" id="{244C8663-144D-41AD-84FF-B81317DD1C29}"/>
                </a:ext>
              </a:extLst>
            </p:cNvPr>
            <p:cNvSpPr/>
            <p:nvPr/>
          </p:nvSpPr>
          <p:spPr>
            <a:xfrm>
              <a:off x="636570" y="1452769"/>
              <a:ext cx="6625108" cy="430690"/>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Reduction of the ecological footprint.</a:t>
              </a:r>
            </a:p>
          </p:txBody>
        </p:sp>
        <p:sp>
          <p:nvSpPr>
            <p:cNvPr id="6" name="Rectangle: Rounded Corners 5">
              <a:extLst>
                <a:ext uri="{FF2B5EF4-FFF2-40B4-BE49-F238E27FC236}">
                  <a16:creationId xmlns:a16="http://schemas.microsoft.com/office/drawing/2014/main" id="{2DF70C0A-CCBF-4F79-BB8B-6D1CE7E3A92A}"/>
                </a:ext>
              </a:extLst>
            </p:cNvPr>
            <p:cNvSpPr/>
            <p:nvPr/>
          </p:nvSpPr>
          <p:spPr>
            <a:xfrm>
              <a:off x="899592" y="1988614"/>
              <a:ext cx="6666042" cy="79660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Innovate processes needed for circular economy models from the start, rather than promoting products that follow aggressive lock-in strategies and use premature obsolescence.</a:t>
              </a:r>
            </a:p>
          </p:txBody>
        </p:sp>
        <p:sp>
          <p:nvSpPr>
            <p:cNvPr id="7" name="Rectangle: Rounded Corners 6">
              <a:extLst>
                <a:ext uri="{FF2B5EF4-FFF2-40B4-BE49-F238E27FC236}">
                  <a16:creationId xmlns:a16="http://schemas.microsoft.com/office/drawing/2014/main" id="{9E2606A2-C084-491B-9666-F162524DFF26}"/>
                </a:ext>
              </a:extLst>
            </p:cNvPr>
            <p:cNvSpPr/>
            <p:nvPr/>
          </p:nvSpPr>
          <p:spPr>
            <a:xfrm>
              <a:off x="1310813" y="2882971"/>
              <a:ext cx="6873533" cy="635527"/>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Make products modular so that consumers can easily replace parts themselves, as is the case with some products;</a:t>
              </a:r>
            </a:p>
          </p:txBody>
        </p:sp>
        <p:sp>
          <p:nvSpPr>
            <p:cNvPr id="8" name="Rectangle: Rounded Corners 7">
              <a:extLst>
                <a:ext uri="{FF2B5EF4-FFF2-40B4-BE49-F238E27FC236}">
                  <a16:creationId xmlns:a16="http://schemas.microsoft.com/office/drawing/2014/main" id="{52FE4C8F-FD92-4AA6-8E5A-F165D928A196}"/>
                </a:ext>
              </a:extLst>
            </p:cNvPr>
            <p:cNvSpPr/>
            <p:nvPr/>
          </p:nvSpPr>
          <p:spPr>
            <a:xfrm>
              <a:off x="1547664" y="3601818"/>
              <a:ext cx="7200800" cy="75526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Allow consumers access to quality repairs at fair prices that maintain product functionality, are safe, and protect privacy while giving them freedom of choice and upholding warranties.-Keeps the market open for new entrants and innovators.</a:t>
              </a:r>
            </a:p>
          </p:txBody>
        </p:sp>
        <p:sp>
          <p:nvSpPr>
            <p:cNvPr id="9" name="Rectangle: Rounded Corners 8">
              <a:extLst>
                <a:ext uri="{FF2B5EF4-FFF2-40B4-BE49-F238E27FC236}">
                  <a16:creationId xmlns:a16="http://schemas.microsoft.com/office/drawing/2014/main" id="{B22F7AB7-5E00-4676-A879-50072443C8CB}"/>
                </a:ext>
              </a:extLst>
            </p:cNvPr>
            <p:cNvSpPr/>
            <p:nvPr/>
          </p:nvSpPr>
          <p:spPr>
            <a:xfrm>
              <a:off x="220440" y="1017145"/>
              <a:ext cx="6840760" cy="3304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Create a market for independent repairers and thus lower prices for consumers. </a:t>
              </a:r>
            </a:p>
          </p:txBody>
        </p:sp>
      </p:grpSp>
      <p:sp>
        <p:nvSpPr>
          <p:cNvPr id="11" name="TextBox 10">
            <a:extLst>
              <a:ext uri="{FF2B5EF4-FFF2-40B4-BE49-F238E27FC236}">
                <a16:creationId xmlns:a16="http://schemas.microsoft.com/office/drawing/2014/main" id="{DBDC3A76-A866-4082-8763-3147A3C99AEF}"/>
              </a:ext>
            </a:extLst>
          </p:cNvPr>
          <p:cNvSpPr txBox="1"/>
          <p:nvPr/>
        </p:nvSpPr>
        <p:spPr>
          <a:xfrm>
            <a:off x="1362797" y="4454213"/>
            <a:ext cx="6302121" cy="276999"/>
          </a:xfrm>
          <a:prstGeom prst="rect">
            <a:avLst/>
          </a:prstGeom>
          <a:noFill/>
        </p:spPr>
        <p:txBody>
          <a:bodyPr wrap="square" rtlCol="0">
            <a:spAutoFit/>
          </a:bodyPr>
          <a:lstStyle/>
          <a:p>
            <a:r>
              <a:rPr lang="en-US" sz="1200" dirty="0"/>
              <a:t>CC0 </a:t>
            </a:r>
            <a:r>
              <a:rPr lang="en-US" sz="1200" dirty="0" err="1"/>
              <a:t>Avadanei</a:t>
            </a:r>
            <a:r>
              <a:rPr lang="en-US" sz="1200" dirty="0"/>
              <a:t>, adapted from European Digital SME Alliance, 2020, p.7</a:t>
            </a:r>
            <a:endParaRPr lang="en-GB" sz="1200" dirty="0"/>
          </a:p>
        </p:txBody>
      </p:sp>
      <p:sp>
        <p:nvSpPr>
          <p:cNvPr id="14" name="TextBox 13">
            <a:extLst>
              <a:ext uri="{FF2B5EF4-FFF2-40B4-BE49-F238E27FC236}">
                <a16:creationId xmlns:a16="http://schemas.microsoft.com/office/drawing/2014/main" id="{634F5648-CAE2-4193-AECB-10E3AC767F89}"/>
              </a:ext>
            </a:extLst>
          </p:cNvPr>
          <p:cNvSpPr txBox="1"/>
          <p:nvPr/>
        </p:nvSpPr>
        <p:spPr>
          <a:xfrm>
            <a:off x="717568" y="253749"/>
            <a:ext cx="6544110" cy="600164"/>
          </a:xfrm>
          <a:prstGeom prst="rect">
            <a:avLst/>
          </a:prstGeom>
          <a:noFill/>
        </p:spPr>
        <p:txBody>
          <a:bodyPr wrap="square">
            <a:spAutoFit/>
          </a:bodyPr>
          <a:lstStyle/>
          <a:p>
            <a:pPr marL="0" indent="0" eaLnBrk="1" hangingPunct="1">
              <a:buFont typeface="Arial" panose="020B0604020202020204" pitchFamily="34" charset="0"/>
              <a:buNone/>
            </a:pPr>
            <a:r>
              <a:rPr lang="en-US" altLang="de-DE" sz="3300" b="1" dirty="0">
                <a:solidFill>
                  <a:schemeClr val="accent6">
                    <a:lumMod val="50000"/>
                  </a:schemeClr>
                </a:solidFill>
                <a:latin typeface="+mj-lt"/>
                <a:cs typeface="Calibri" panose="020F0502020204030204" pitchFamily="34" charset="0"/>
                <a:sym typeface="Calibri" panose="020F0502020204030204" pitchFamily="34" charset="0"/>
              </a:rPr>
              <a:t>Sustainability and </a:t>
            </a:r>
            <a:r>
              <a:rPr lang="en-US" altLang="de-DE" sz="3300" b="1" dirty="0" err="1">
                <a:solidFill>
                  <a:schemeClr val="accent6">
                    <a:lumMod val="50000"/>
                  </a:schemeClr>
                </a:solidFill>
                <a:latin typeface="+mj-lt"/>
                <a:cs typeface="Calibri" panose="020F0502020204030204" pitchFamily="34" charset="0"/>
                <a:sym typeface="Calibri" panose="020F0502020204030204" pitchFamily="34" charset="0"/>
              </a:rPr>
              <a:t>digitali</a:t>
            </a:r>
            <a:r>
              <a:rPr lang="ro-RO" altLang="de-DE" sz="3300" b="1" dirty="0">
                <a:solidFill>
                  <a:schemeClr val="accent6">
                    <a:lumMod val="50000"/>
                  </a:schemeClr>
                </a:solidFill>
                <a:latin typeface="+mj-lt"/>
                <a:cs typeface="Calibri" panose="020F0502020204030204" pitchFamily="34" charset="0"/>
                <a:sym typeface="Calibri" panose="020F0502020204030204" pitchFamily="34" charset="0"/>
              </a:rPr>
              <a:t>z</a:t>
            </a:r>
            <a:r>
              <a:rPr lang="en-US" altLang="de-DE" sz="3300" b="1" dirty="0" err="1">
                <a:solidFill>
                  <a:schemeClr val="accent6">
                    <a:lumMod val="50000"/>
                  </a:schemeClr>
                </a:solidFill>
                <a:latin typeface="+mj-lt"/>
                <a:cs typeface="Calibri" panose="020F0502020204030204" pitchFamily="34" charset="0"/>
                <a:sym typeface="Calibri" panose="020F0502020204030204" pitchFamily="34" charset="0"/>
              </a:rPr>
              <a:t>ation</a:t>
            </a:r>
            <a:endParaRPr lang="en-US" altLang="de-DE" sz="3300" b="1" dirty="0">
              <a:solidFill>
                <a:schemeClr val="accent6">
                  <a:lumMod val="50000"/>
                </a:schemeClr>
              </a:solidFill>
              <a:latin typeface="+mj-lt"/>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808774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Inhaltsplatzhalter 2">
            <a:extLst>
              <a:ext uri="{FF2B5EF4-FFF2-40B4-BE49-F238E27FC236}">
                <a16:creationId xmlns:a16="http://schemas.microsoft.com/office/drawing/2014/main" id="{3D954D1C-0779-9145-B295-90020583BB9F}"/>
              </a:ext>
            </a:extLst>
          </p:cNvPr>
          <p:cNvSpPr>
            <a:spLocks noGrp="1" noChangeArrowheads="1"/>
          </p:cNvSpPr>
          <p:nvPr>
            <p:ph idx="1"/>
          </p:nvPr>
        </p:nvSpPr>
        <p:spPr>
          <a:xfrm>
            <a:off x="402656" y="1203598"/>
            <a:ext cx="5968529" cy="3168352"/>
          </a:xfrm>
        </p:spPr>
        <p:txBody>
          <a:bodyPr/>
          <a:lstStyle/>
          <a:p>
            <a:pPr marL="0" indent="0" eaLnBrk="1" hangingPunct="1">
              <a:buNone/>
            </a:pPr>
            <a:r>
              <a:rPr lang="en-GB" sz="1800" b="1" i="1" dirty="0"/>
              <a:t>C. Innovation-enabling policy &amp; regulation</a:t>
            </a:r>
          </a:p>
          <a:p>
            <a:pPr eaLnBrk="1" hangingPunct="1"/>
            <a:r>
              <a:rPr lang="en-GB" sz="1800" dirty="0"/>
              <a:t>SMEs must innovate and develop new solutions for open hardware and software</a:t>
            </a:r>
            <a:r>
              <a:rPr lang="en-GB" altLang="de-DE" sz="1800" dirty="0"/>
              <a:t>. (European Digital SME Alliance, 2020, p.9).</a:t>
            </a:r>
            <a:endParaRPr lang="en-GB" sz="1800" dirty="0"/>
          </a:p>
          <a:p>
            <a:pPr lvl="1" eaLnBrk="1" hangingPunct="1"/>
            <a:r>
              <a:rPr lang="en-GB" sz="1400" dirty="0"/>
              <a:t>Make repairs and extend the life cycle of products, which contributes to environmental goals: the right to repair, wireless device regulations, platform regulation, product safety and liability, etc.</a:t>
            </a:r>
          </a:p>
          <a:p>
            <a:pPr lvl="1" eaLnBrk="1" hangingPunct="1"/>
            <a:r>
              <a:rPr lang="en-GB" sz="1400" dirty="0"/>
              <a:t>Regulation must address the real problems that are holding back our economy - gateways, anti-competitive behaviour, and tax evasion by tech giants - and avoid "one-size-fits-all" solutions that disproportionately affect smaller players</a:t>
            </a:r>
            <a:r>
              <a:rPr lang="en-GB" altLang="de-DE" sz="1400" dirty="0"/>
              <a:t>.</a:t>
            </a:r>
          </a:p>
          <a:p>
            <a:pPr lvl="1" eaLnBrk="1" hangingPunct="1"/>
            <a:r>
              <a:rPr lang="en-GB" sz="1400" dirty="0"/>
              <a:t>European regulations should support openness of software and hardware alike, for example by reducing liability issues liability issues in the event of a malfunction of the software on a third-party device.</a:t>
            </a:r>
          </a:p>
        </p:txBody>
      </p:sp>
      <p:sp>
        <p:nvSpPr>
          <p:cNvPr id="4" name="Fußzeilenplatzhalter 3">
            <a:extLst>
              <a:ext uri="{FF2B5EF4-FFF2-40B4-BE49-F238E27FC236}">
                <a16:creationId xmlns:a16="http://schemas.microsoft.com/office/drawing/2014/main" id="{9BA5F8F5-FCDA-7E47-BF0E-9170EF808EBF}"/>
              </a:ext>
            </a:extLst>
          </p:cNvPr>
          <p:cNvSpPr>
            <a:spLocks noGrp="1"/>
          </p:cNvSpPr>
          <p:nvPr>
            <p:ph type="ftr" sz="quarter" idx="11"/>
          </p:nvPr>
        </p:nvSpPr>
        <p:spPr/>
        <p:txBody>
          <a:bodyPr/>
          <a:lstStyle/>
          <a:p>
            <a:pPr>
              <a:defRPr/>
            </a:pPr>
            <a:r>
              <a:rPr lang="en-US" altLang="de-DE" dirty="0"/>
              <a:t>Fashion DIET</a:t>
            </a:r>
            <a:endParaRPr lang="de-DE" altLang="de-DE" dirty="0"/>
          </a:p>
        </p:txBody>
      </p:sp>
      <p:sp>
        <p:nvSpPr>
          <p:cNvPr id="18436" name="Foliennummernplatzhalter 4">
            <a:extLst>
              <a:ext uri="{FF2B5EF4-FFF2-40B4-BE49-F238E27FC236}">
                <a16:creationId xmlns:a16="http://schemas.microsoft.com/office/drawing/2014/main" id="{069FBB68-D529-1744-8230-9E585C8BFF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BA43922-9522-B545-9410-2F7B70EBF490}" type="slidenum">
              <a:rPr lang="de-DE" altLang="de-DE" smtClean="0">
                <a:solidFill>
                  <a:srgbClr val="898989"/>
                </a:solidFill>
              </a:rPr>
              <a:pPr/>
              <a:t>12</a:t>
            </a:fld>
            <a:endParaRPr lang="de-DE" altLang="de-DE">
              <a:solidFill>
                <a:srgbClr val="898989"/>
              </a:solidFill>
            </a:endParaRPr>
          </a:p>
        </p:txBody>
      </p:sp>
      <p:pic>
        <p:nvPicPr>
          <p:cNvPr id="6" name="Picture 5">
            <a:extLst>
              <a:ext uri="{FF2B5EF4-FFF2-40B4-BE49-F238E27FC236}">
                <a16:creationId xmlns:a16="http://schemas.microsoft.com/office/drawing/2014/main" id="{1C25FD13-7A3A-494D-9AC1-AC0A5BB483F2}"/>
              </a:ext>
            </a:extLst>
          </p:cNvPr>
          <p:cNvPicPr>
            <a:picLocks noChangeAspect="1"/>
          </p:cNvPicPr>
          <p:nvPr/>
        </p:nvPicPr>
        <p:blipFill>
          <a:blip r:embed="rId3"/>
          <a:stretch>
            <a:fillRect/>
          </a:stretch>
        </p:blipFill>
        <p:spPr>
          <a:xfrm>
            <a:off x="6516216" y="1444302"/>
            <a:ext cx="2447257" cy="1631504"/>
          </a:xfrm>
          <a:prstGeom prst="rect">
            <a:avLst/>
          </a:prstGeom>
        </p:spPr>
      </p:pic>
      <p:sp>
        <p:nvSpPr>
          <p:cNvPr id="7" name="TextBox 6">
            <a:extLst>
              <a:ext uri="{FF2B5EF4-FFF2-40B4-BE49-F238E27FC236}">
                <a16:creationId xmlns:a16="http://schemas.microsoft.com/office/drawing/2014/main" id="{65CBCE8C-B70F-4CA2-9555-1E33899FB703}"/>
              </a:ext>
            </a:extLst>
          </p:cNvPr>
          <p:cNvSpPr txBox="1"/>
          <p:nvPr/>
        </p:nvSpPr>
        <p:spPr>
          <a:xfrm>
            <a:off x="6444208" y="3075806"/>
            <a:ext cx="2592288" cy="276999"/>
          </a:xfrm>
          <a:prstGeom prst="rect">
            <a:avLst/>
          </a:prstGeom>
          <a:noFill/>
        </p:spPr>
        <p:txBody>
          <a:bodyPr wrap="square" rtlCol="0">
            <a:spAutoFit/>
          </a:bodyPr>
          <a:lstStyle/>
          <a:p>
            <a:r>
              <a:rPr lang="en-US" sz="1200" dirty="0"/>
              <a:t>CC0 Unknown author, </a:t>
            </a:r>
            <a:r>
              <a:rPr lang="en-US" sz="1200" dirty="0" err="1"/>
              <a:t>Freepik</a:t>
            </a:r>
            <a:endParaRPr lang="en-GB" sz="1200" dirty="0"/>
          </a:p>
        </p:txBody>
      </p:sp>
      <p:sp>
        <p:nvSpPr>
          <p:cNvPr id="12" name="TextBox 11">
            <a:extLst>
              <a:ext uri="{FF2B5EF4-FFF2-40B4-BE49-F238E27FC236}">
                <a16:creationId xmlns:a16="http://schemas.microsoft.com/office/drawing/2014/main" id="{83CF636E-5A7F-4B25-8D0D-D857DFE620A5}"/>
              </a:ext>
            </a:extLst>
          </p:cNvPr>
          <p:cNvSpPr txBox="1"/>
          <p:nvPr/>
        </p:nvSpPr>
        <p:spPr>
          <a:xfrm>
            <a:off x="455585" y="433816"/>
            <a:ext cx="6605615" cy="600164"/>
          </a:xfrm>
          <a:prstGeom prst="rect">
            <a:avLst/>
          </a:prstGeom>
          <a:noFill/>
        </p:spPr>
        <p:txBody>
          <a:bodyPr wrap="square">
            <a:spAutoFit/>
          </a:bodyPr>
          <a:lstStyle/>
          <a:p>
            <a:pPr marL="0" indent="0" eaLnBrk="1" hangingPunct="1">
              <a:buFont typeface="Arial" panose="020B0604020202020204" pitchFamily="34" charset="0"/>
              <a:buNone/>
            </a:pPr>
            <a:r>
              <a:rPr lang="en-US" altLang="de-DE" sz="3300" b="1" dirty="0">
                <a:solidFill>
                  <a:schemeClr val="accent6">
                    <a:lumMod val="50000"/>
                  </a:schemeClr>
                </a:solidFill>
                <a:latin typeface="+mj-lt"/>
                <a:cs typeface="Calibri" panose="020F0502020204030204" pitchFamily="34" charset="0"/>
                <a:sym typeface="Calibri" panose="020F0502020204030204" pitchFamily="34" charset="0"/>
              </a:rPr>
              <a:t>Sustainability and </a:t>
            </a:r>
            <a:r>
              <a:rPr lang="en-US" altLang="de-DE" sz="3300" b="1" dirty="0" err="1">
                <a:solidFill>
                  <a:schemeClr val="accent6">
                    <a:lumMod val="50000"/>
                  </a:schemeClr>
                </a:solidFill>
                <a:latin typeface="+mj-lt"/>
                <a:cs typeface="Calibri" panose="020F0502020204030204" pitchFamily="34" charset="0"/>
                <a:sym typeface="Calibri" panose="020F0502020204030204" pitchFamily="34" charset="0"/>
              </a:rPr>
              <a:t>digitalisation</a:t>
            </a:r>
            <a:endParaRPr lang="en-US" altLang="de-DE" sz="3300" b="1" dirty="0">
              <a:solidFill>
                <a:schemeClr val="accent6">
                  <a:lumMod val="50000"/>
                </a:schemeClr>
              </a:solidFill>
              <a:latin typeface="+mj-lt"/>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99554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Inhaltsplatzhalter 2">
            <a:extLst>
              <a:ext uri="{FF2B5EF4-FFF2-40B4-BE49-F238E27FC236}">
                <a16:creationId xmlns:a16="http://schemas.microsoft.com/office/drawing/2014/main" id="{3D954D1C-0779-9145-B295-90020583BB9F}"/>
              </a:ext>
            </a:extLst>
          </p:cNvPr>
          <p:cNvSpPr>
            <a:spLocks noGrp="1" noChangeArrowheads="1"/>
          </p:cNvSpPr>
          <p:nvPr>
            <p:ph idx="1"/>
          </p:nvPr>
        </p:nvSpPr>
        <p:spPr>
          <a:xfrm>
            <a:off x="611559" y="1301364"/>
            <a:ext cx="5896521" cy="2736304"/>
          </a:xfrm>
        </p:spPr>
        <p:txBody>
          <a:bodyPr/>
          <a:lstStyle/>
          <a:p>
            <a:pPr marL="0" indent="0" eaLnBrk="1" hangingPunct="1">
              <a:buNone/>
            </a:pPr>
            <a:r>
              <a:rPr lang="en-GB" sz="1800" b="1" i="1" dirty="0"/>
              <a:t>C. Innovation-enabling policy &amp; regulation</a:t>
            </a:r>
            <a:endParaRPr lang="en-GB" sz="1800" dirty="0"/>
          </a:p>
          <a:p>
            <a:pPr eaLnBrk="1" hangingPunct="1"/>
            <a:r>
              <a:rPr lang="en-GB" sz="1800" dirty="0"/>
              <a:t>Platform regulation must provide protection and opportunities for a digital transformation (Digital Service Act). </a:t>
            </a:r>
            <a:r>
              <a:rPr lang="en-GB" altLang="de-DE" sz="1800" dirty="0"/>
              <a:t>(European Digital SME Alliance, 2020, p.9).</a:t>
            </a:r>
            <a:endParaRPr lang="en-GB" sz="1800" dirty="0"/>
          </a:p>
          <a:p>
            <a:pPr lvl="1" eaLnBrk="1" hangingPunct="1"/>
            <a:r>
              <a:rPr lang="en-GB" sz="1300" dirty="0"/>
              <a:t>The Digital Services Act should introduce interoperability requirements for large gatekeeper systems (e.g., requirements for access to statistics, non-discrimination, transparency requirements) so that new revolutionary responses can enter foreclosed markets.</a:t>
            </a:r>
          </a:p>
          <a:p>
            <a:pPr marL="0" indent="0" eaLnBrk="1" hangingPunct="1">
              <a:buNone/>
            </a:pPr>
            <a:endParaRPr lang="en-GB" sz="1600" dirty="0"/>
          </a:p>
          <a:p>
            <a:pPr eaLnBrk="1" hangingPunct="1"/>
            <a:r>
              <a:rPr lang="en-GB" sz="1800" dirty="0"/>
              <a:t>To ensure a competitive digital environment, the EU Commission must define rules and procedures in the area of platform interoperability and data portability.</a:t>
            </a:r>
          </a:p>
        </p:txBody>
      </p:sp>
      <p:sp>
        <p:nvSpPr>
          <p:cNvPr id="4" name="Fußzeilenplatzhalter 3">
            <a:extLst>
              <a:ext uri="{FF2B5EF4-FFF2-40B4-BE49-F238E27FC236}">
                <a16:creationId xmlns:a16="http://schemas.microsoft.com/office/drawing/2014/main" id="{9BA5F8F5-FCDA-7E47-BF0E-9170EF808EBF}"/>
              </a:ext>
            </a:extLst>
          </p:cNvPr>
          <p:cNvSpPr>
            <a:spLocks noGrp="1"/>
          </p:cNvSpPr>
          <p:nvPr>
            <p:ph type="ftr" sz="quarter" idx="11"/>
          </p:nvPr>
        </p:nvSpPr>
        <p:spPr/>
        <p:txBody>
          <a:bodyPr/>
          <a:lstStyle/>
          <a:p>
            <a:pPr>
              <a:defRPr/>
            </a:pPr>
            <a:r>
              <a:rPr lang="en-US" altLang="de-DE" dirty="0"/>
              <a:t>Fashion DIET</a:t>
            </a:r>
            <a:endParaRPr lang="de-DE" altLang="de-DE" dirty="0"/>
          </a:p>
        </p:txBody>
      </p:sp>
      <p:sp>
        <p:nvSpPr>
          <p:cNvPr id="18436" name="Foliennummernplatzhalter 4">
            <a:extLst>
              <a:ext uri="{FF2B5EF4-FFF2-40B4-BE49-F238E27FC236}">
                <a16:creationId xmlns:a16="http://schemas.microsoft.com/office/drawing/2014/main" id="{069FBB68-D529-1744-8230-9E585C8BFF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BA43922-9522-B545-9410-2F7B70EBF490}" type="slidenum">
              <a:rPr lang="de-DE" altLang="de-DE" smtClean="0">
                <a:solidFill>
                  <a:srgbClr val="898989"/>
                </a:solidFill>
              </a:rPr>
              <a:pPr/>
              <a:t>13</a:t>
            </a:fld>
            <a:endParaRPr lang="de-DE" altLang="de-DE">
              <a:solidFill>
                <a:srgbClr val="898989"/>
              </a:solidFill>
            </a:endParaRPr>
          </a:p>
        </p:txBody>
      </p:sp>
      <p:sp>
        <p:nvSpPr>
          <p:cNvPr id="2" name="TextBox 1">
            <a:extLst>
              <a:ext uri="{FF2B5EF4-FFF2-40B4-BE49-F238E27FC236}">
                <a16:creationId xmlns:a16="http://schemas.microsoft.com/office/drawing/2014/main" id="{51258459-4018-44C8-8FE4-83871E06001C}"/>
              </a:ext>
            </a:extLst>
          </p:cNvPr>
          <p:cNvSpPr txBox="1"/>
          <p:nvPr/>
        </p:nvSpPr>
        <p:spPr>
          <a:xfrm>
            <a:off x="6732240" y="3561118"/>
            <a:ext cx="2160240" cy="276999"/>
          </a:xfrm>
          <a:prstGeom prst="rect">
            <a:avLst/>
          </a:prstGeom>
          <a:noFill/>
        </p:spPr>
        <p:txBody>
          <a:bodyPr wrap="square" rtlCol="0">
            <a:spAutoFit/>
          </a:bodyPr>
          <a:lstStyle/>
          <a:p>
            <a:r>
              <a:rPr lang="en-GB" sz="1200" dirty="0">
                <a:ea typeface="Verdana" panose="020B0604030504040204" pitchFamily="34" charset="0"/>
              </a:rPr>
              <a:t>CC0 Jannoon028, </a:t>
            </a:r>
            <a:r>
              <a:rPr lang="en-GB" sz="1200" dirty="0" err="1">
                <a:ea typeface="Verdana" panose="020B0604030504040204" pitchFamily="34" charset="0"/>
              </a:rPr>
              <a:t>Freepik</a:t>
            </a:r>
            <a:endParaRPr lang="en-GB" sz="1200" dirty="0">
              <a:ea typeface="Verdana" panose="020B0604030504040204" pitchFamily="34" charset="0"/>
            </a:endParaRPr>
          </a:p>
        </p:txBody>
      </p:sp>
      <p:pic>
        <p:nvPicPr>
          <p:cNvPr id="6" name="Picture 5">
            <a:extLst>
              <a:ext uri="{FF2B5EF4-FFF2-40B4-BE49-F238E27FC236}">
                <a16:creationId xmlns:a16="http://schemas.microsoft.com/office/drawing/2014/main" id="{32369412-BF06-469E-8D1C-EABC652F9EDA}"/>
              </a:ext>
            </a:extLst>
          </p:cNvPr>
          <p:cNvPicPr>
            <a:picLocks noChangeAspect="1"/>
          </p:cNvPicPr>
          <p:nvPr/>
        </p:nvPicPr>
        <p:blipFill>
          <a:blip r:embed="rId3"/>
          <a:stretch>
            <a:fillRect/>
          </a:stretch>
        </p:blipFill>
        <p:spPr>
          <a:xfrm>
            <a:off x="6588224" y="699543"/>
            <a:ext cx="1588740" cy="2602180"/>
          </a:xfrm>
          <a:prstGeom prst="rect">
            <a:avLst/>
          </a:prstGeom>
        </p:spPr>
      </p:pic>
      <p:sp>
        <p:nvSpPr>
          <p:cNvPr id="11" name="TextBox 10">
            <a:extLst>
              <a:ext uri="{FF2B5EF4-FFF2-40B4-BE49-F238E27FC236}">
                <a16:creationId xmlns:a16="http://schemas.microsoft.com/office/drawing/2014/main" id="{13ABEEE6-0EE2-4052-A206-B89BBFCC2117}"/>
              </a:ext>
            </a:extLst>
          </p:cNvPr>
          <p:cNvSpPr txBox="1"/>
          <p:nvPr/>
        </p:nvSpPr>
        <p:spPr>
          <a:xfrm>
            <a:off x="539552" y="233452"/>
            <a:ext cx="5824513" cy="600164"/>
          </a:xfrm>
          <a:prstGeom prst="rect">
            <a:avLst/>
          </a:prstGeom>
          <a:noFill/>
        </p:spPr>
        <p:txBody>
          <a:bodyPr wrap="square">
            <a:spAutoFit/>
          </a:bodyPr>
          <a:lstStyle/>
          <a:p>
            <a:pPr marL="0" indent="0" eaLnBrk="1" hangingPunct="1">
              <a:buFont typeface="Arial" panose="020B0604020202020204" pitchFamily="34" charset="0"/>
              <a:buNone/>
            </a:pPr>
            <a:r>
              <a:rPr lang="en-US" altLang="de-DE" sz="3300" b="1" dirty="0">
                <a:solidFill>
                  <a:schemeClr val="accent6">
                    <a:lumMod val="50000"/>
                  </a:schemeClr>
                </a:solidFill>
                <a:latin typeface="+mj-lt"/>
                <a:cs typeface="Calibri" panose="020F0502020204030204" pitchFamily="34" charset="0"/>
                <a:sym typeface="Calibri" panose="020F0502020204030204" pitchFamily="34" charset="0"/>
              </a:rPr>
              <a:t>Sustainability and </a:t>
            </a:r>
            <a:r>
              <a:rPr lang="en-US" altLang="de-DE" sz="3300" b="1" dirty="0" err="1">
                <a:solidFill>
                  <a:schemeClr val="accent6">
                    <a:lumMod val="50000"/>
                  </a:schemeClr>
                </a:solidFill>
                <a:latin typeface="+mj-lt"/>
                <a:cs typeface="Calibri" panose="020F0502020204030204" pitchFamily="34" charset="0"/>
                <a:sym typeface="Calibri" panose="020F0502020204030204" pitchFamily="34" charset="0"/>
              </a:rPr>
              <a:t>digitalisation</a:t>
            </a:r>
            <a:endParaRPr lang="en-US" altLang="de-DE" sz="3300" b="1" dirty="0">
              <a:solidFill>
                <a:schemeClr val="accent6">
                  <a:lumMod val="50000"/>
                </a:schemeClr>
              </a:solidFill>
              <a:latin typeface="+mj-lt"/>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399760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Inhaltsplatzhalter 2">
            <a:extLst>
              <a:ext uri="{FF2B5EF4-FFF2-40B4-BE49-F238E27FC236}">
                <a16:creationId xmlns:a16="http://schemas.microsoft.com/office/drawing/2014/main" id="{3D954D1C-0779-9145-B295-90020583BB9F}"/>
              </a:ext>
            </a:extLst>
          </p:cNvPr>
          <p:cNvSpPr>
            <a:spLocks noGrp="1" noChangeArrowheads="1"/>
          </p:cNvSpPr>
          <p:nvPr>
            <p:ph idx="1"/>
          </p:nvPr>
        </p:nvSpPr>
        <p:spPr>
          <a:xfrm>
            <a:off x="637978" y="1496378"/>
            <a:ext cx="5447281" cy="2566466"/>
          </a:xfrm>
        </p:spPr>
        <p:txBody>
          <a:bodyPr/>
          <a:lstStyle/>
          <a:p>
            <a:pPr marL="0" indent="0" eaLnBrk="1" hangingPunct="1">
              <a:buFont typeface="Arial" panose="020B0604020202020204" pitchFamily="34" charset="0"/>
              <a:buNone/>
            </a:pPr>
            <a:endParaRPr lang="en-US" altLang="de-DE" sz="1400" b="1" dirty="0">
              <a:solidFill>
                <a:srgbClr val="FF0000"/>
              </a:solidFill>
              <a:cs typeface="Calibri" panose="020F0502020204030204" pitchFamily="34" charset="0"/>
              <a:sym typeface="Calibri" panose="020F0502020204030204" pitchFamily="34" charset="0"/>
            </a:endParaRPr>
          </a:p>
          <a:p>
            <a:pPr marL="0" indent="0" eaLnBrk="1" hangingPunct="1">
              <a:lnSpc>
                <a:spcPct val="100000"/>
              </a:lnSpc>
              <a:spcBef>
                <a:spcPct val="0"/>
              </a:spcBef>
              <a:buFont typeface="Arial" panose="020B0604020202020204" pitchFamily="34" charset="0"/>
              <a:buNone/>
            </a:pPr>
            <a:r>
              <a:rPr lang="en-GB" altLang="de-DE" sz="1800" b="1" dirty="0"/>
              <a:t>Digitization </a:t>
            </a:r>
            <a:r>
              <a:rPr lang="en-GB" altLang="de-DE" sz="1800" dirty="0"/>
              <a:t>is the conversion system from an analogue form to a virtual form. </a:t>
            </a:r>
          </a:p>
          <a:p>
            <a:pPr marL="0" indent="0" eaLnBrk="1" hangingPunct="1">
              <a:lnSpc>
                <a:spcPct val="100000"/>
              </a:lnSpc>
              <a:spcBef>
                <a:spcPct val="0"/>
              </a:spcBef>
              <a:buFont typeface="Arial" panose="020B0604020202020204" pitchFamily="34" charset="0"/>
              <a:buNone/>
            </a:pPr>
            <a:r>
              <a:rPr lang="en-GB" altLang="de-DE" sz="1800" dirty="0"/>
              <a:t>In other words, digital enablement involves converting an analogue method into a virtual form without altering the method itself in any way .(Gartner glossary). </a:t>
            </a:r>
          </a:p>
          <a:p>
            <a:pPr marL="0" indent="0" eaLnBrk="1" hangingPunct="1">
              <a:lnSpc>
                <a:spcPct val="100000"/>
              </a:lnSpc>
              <a:spcBef>
                <a:spcPct val="0"/>
              </a:spcBef>
              <a:buFont typeface="Arial" panose="020B0604020202020204" pitchFamily="34" charset="0"/>
              <a:buNone/>
            </a:pPr>
            <a:endParaRPr lang="en-GB" altLang="de-DE" sz="1800" dirty="0"/>
          </a:p>
          <a:p>
            <a:pPr marL="0" indent="0" eaLnBrk="1" hangingPunct="1">
              <a:lnSpc>
                <a:spcPct val="100000"/>
              </a:lnSpc>
              <a:spcBef>
                <a:spcPct val="0"/>
              </a:spcBef>
              <a:buFont typeface="Arial" panose="020B0604020202020204" pitchFamily="34" charset="0"/>
              <a:buNone/>
            </a:pPr>
            <a:r>
              <a:rPr lang="en-GB" altLang="de-DE" sz="1800" dirty="0"/>
              <a:t>Digitization can deliver efficiencies when the digitized information is used to automate strategies and enhance accessibility - but digitization does not aim to optimize approaches or facts.</a:t>
            </a:r>
          </a:p>
          <a:p>
            <a:pPr marL="0" indent="0" eaLnBrk="1" hangingPunct="1">
              <a:lnSpc>
                <a:spcPct val="100000"/>
              </a:lnSpc>
              <a:spcBef>
                <a:spcPct val="0"/>
              </a:spcBef>
              <a:buFont typeface="Arial" panose="020B0604020202020204" pitchFamily="34" charset="0"/>
              <a:buNone/>
            </a:pPr>
            <a:endParaRPr lang="de-DE" altLang="de-DE" sz="1600" b="1" dirty="0"/>
          </a:p>
        </p:txBody>
      </p:sp>
      <p:sp>
        <p:nvSpPr>
          <p:cNvPr id="4" name="Fußzeilenplatzhalter 3">
            <a:extLst>
              <a:ext uri="{FF2B5EF4-FFF2-40B4-BE49-F238E27FC236}">
                <a16:creationId xmlns:a16="http://schemas.microsoft.com/office/drawing/2014/main" id="{9BA5F8F5-FCDA-7E47-BF0E-9170EF808EBF}"/>
              </a:ext>
            </a:extLst>
          </p:cNvPr>
          <p:cNvSpPr>
            <a:spLocks noGrp="1"/>
          </p:cNvSpPr>
          <p:nvPr>
            <p:ph type="ftr" sz="quarter" idx="11"/>
          </p:nvPr>
        </p:nvSpPr>
        <p:spPr/>
        <p:txBody>
          <a:bodyPr/>
          <a:lstStyle/>
          <a:p>
            <a:pPr>
              <a:defRPr/>
            </a:pPr>
            <a:r>
              <a:rPr lang="en-US" altLang="de-DE" dirty="0"/>
              <a:t>Fashion DIET</a:t>
            </a:r>
            <a:endParaRPr lang="de-DE" altLang="de-DE" dirty="0"/>
          </a:p>
        </p:txBody>
      </p:sp>
      <p:sp>
        <p:nvSpPr>
          <p:cNvPr id="18436" name="Foliennummernplatzhalter 4">
            <a:extLst>
              <a:ext uri="{FF2B5EF4-FFF2-40B4-BE49-F238E27FC236}">
                <a16:creationId xmlns:a16="http://schemas.microsoft.com/office/drawing/2014/main" id="{069FBB68-D529-1744-8230-9E585C8BFF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BA43922-9522-B545-9410-2F7B70EBF490}" type="slidenum">
              <a:rPr lang="de-DE" altLang="de-DE" smtClean="0">
                <a:solidFill>
                  <a:srgbClr val="898989"/>
                </a:solidFill>
              </a:rPr>
              <a:pPr/>
              <a:t>14</a:t>
            </a:fld>
            <a:endParaRPr lang="de-DE" altLang="de-DE">
              <a:solidFill>
                <a:srgbClr val="898989"/>
              </a:solidFill>
            </a:endParaRPr>
          </a:p>
        </p:txBody>
      </p:sp>
      <p:pic>
        <p:nvPicPr>
          <p:cNvPr id="7" name="Picture 6">
            <a:extLst>
              <a:ext uri="{FF2B5EF4-FFF2-40B4-BE49-F238E27FC236}">
                <a16:creationId xmlns:a16="http://schemas.microsoft.com/office/drawing/2014/main" id="{8F2586CC-D892-4CE5-88D8-4A6AFFF56244}"/>
              </a:ext>
            </a:extLst>
          </p:cNvPr>
          <p:cNvPicPr>
            <a:picLocks noChangeAspect="1"/>
          </p:cNvPicPr>
          <p:nvPr/>
        </p:nvPicPr>
        <p:blipFill>
          <a:blip r:embed="rId3"/>
          <a:stretch>
            <a:fillRect/>
          </a:stretch>
        </p:blipFill>
        <p:spPr>
          <a:xfrm>
            <a:off x="6228184" y="1610457"/>
            <a:ext cx="2562880" cy="2458374"/>
          </a:xfrm>
          <a:prstGeom prst="rect">
            <a:avLst/>
          </a:prstGeom>
        </p:spPr>
      </p:pic>
      <p:sp>
        <p:nvSpPr>
          <p:cNvPr id="2" name="TextBox 1">
            <a:extLst>
              <a:ext uri="{FF2B5EF4-FFF2-40B4-BE49-F238E27FC236}">
                <a16:creationId xmlns:a16="http://schemas.microsoft.com/office/drawing/2014/main" id="{0A300575-1630-4319-B7C6-AB2DBBC2F459}"/>
              </a:ext>
            </a:extLst>
          </p:cNvPr>
          <p:cNvSpPr txBox="1"/>
          <p:nvPr/>
        </p:nvSpPr>
        <p:spPr>
          <a:xfrm>
            <a:off x="6732240" y="4083918"/>
            <a:ext cx="2160240" cy="276999"/>
          </a:xfrm>
          <a:prstGeom prst="rect">
            <a:avLst/>
          </a:prstGeom>
          <a:noFill/>
        </p:spPr>
        <p:txBody>
          <a:bodyPr wrap="square" rtlCol="0">
            <a:spAutoFit/>
          </a:bodyPr>
          <a:lstStyle/>
          <a:p>
            <a:r>
              <a:rPr lang="en-US" sz="1200" dirty="0"/>
              <a:t>CC0 </a:t>
            </a:r>
            <a:r>
              <a:rPr lang="en-US" sz="1200" dirty="0" err="1"/>
              <a:t>Thirdman</a:t>
            </a:r>
            <a:r>
              <a:rPr lang="en-US" sz="1200" dirty="0"/>
              <a:t>, </a:t>
            </a:r>
            <a:r>
              <a:rPr lang="en-US" sz="1200" dirty="0" err="1"/>
              <a:t>Pexels</a:t>
            </a:r>
            <a:endParaRPr lang="en-GB" sz="1200" dirty="0"/>
          </a:p>
        </p:txBody>
      </p:sp>
      <p:sp>
        <p:nvSpPr>
          <p:cNvPr id="10" name="TextBox 9">
            <a:extLst>
              <a:ext uri="{FF2B5EF4-FFF2-40B4-BE49-F238E27FC236}">
                <a16:creationId xmlns:a16="http://schemas.microsoft.com/office/drawing/2014/main" id="{30D73047-2742-4B46-9F34-4AFC68611ECB}"/>
              </a:ext>
            </a:extLst>
          </p:cNvPr>
          <p:cNvSpPr txBox="1"/>
          <p:nvPr/>
        </p:nvSpPr>
        <p:spPr>
          <a:xfrm>
            <a:off x="742949" y="483518"/>
            <a:ext cx="7429451" cy="600164"/>
          </a:xfrm>
          <a:prstGeom prst="rect">
            <a:avLst/>
          </a:prstGeom>
          <a:noFill/>
        </p:spPr>
        <p:txBody>
          <a:bodyPr wrap="square">
            <a:spAutoFit/>
          </a:bodyPr>
          <a:lstStyle/>
          <a:p>
            <a:r>
              <a:rPr lang="en-GB" sz="3300" b="1" dirty="0">
                <a:solidFill>
                  <a:schemeClr val="accent6">
                    <a:lumMod val="50000"/>
                  </a:schemeClr>
                </a:solidFill>
                <a:latin typeface="+mj-lt"/>
              </a:rPr>
              <a:t>Digital innovation for a sustainable industry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Inhaltsplatzhalter 2">
            <a:extLst>
              <a:ext uri="{FF2B5EF4-FFF2-40B4-BE49-F238E27FC236}">
                <a16:creationId xmlns:a16="http://schemas.microsoft.com/office/drawing/2014/main" id="{3D954D1C-0779-9145-B295-90020583BB9F}"/>
              </a:ext>
            </a:extLst>
          </p:cNvPr>
          <p:cNvSpPr>
            <a:spLocks noGrp="1" noChangeArrowheads="1"/>
          </p:cNvSpPr>
          <p:nvPr>
            <p:ph idx="1"/>
          </p:nvPr>
        </p:nvSpPr>
        <p:spPr>
          <a:xfrm>
            <a:off x="620529" y="1473500"/>
            <a:ext cx="5328592" cy="1990402"/>
          </a:xfrm>
        </p:spPr>
        <p:txBody>
          <a:bodyPr/>
          <a:lstStyle/>
          <a:p>
            <a:pPr marL="0" indent="0" eaLnBrk="1" hangingPunct="1">
              <a:lnSpc>
                <a:spcPct val="100000"/>
              </a:lnSpc>
              <a:spcBef>
                <a:spcPct val="0"/>
              </a:spcBef>
              <a:buFont typeface="Arial" panose="020B0604020202020204" pitchFamily="34" charset="0"/>
              <a:buNone/>
            </a:pPr>
            <a:r>
              <a:rPr lang="de-DE" altLang="de-DE" sz="1800" b="1" dirty="0"/>
              <a:t>Digitalization</a:t>
            </a:r>
            <a:r>
              <a:rPr lang="de-DE" altLang="de-DE" sz="1800" dirty="0"/>
              <a:t> means  </a:t>
            </a:r>
            <a:r>
              <a:rPr lang="en-GB" altLang="de-DE" sz="1800" dirty="0"/>
              <a:t>the use of digital technology to transform a business model and create new revenue and value opportunities; it is the process of shifting towards a digital business.</a:t>
            </a:r>
          </a:p>
          <a:p>
            <a:pPr marL="0" indent="0" eaLnBrk="1" hangingPunct="1">
              <a:lnSpc>
                <a:spcPct val="100000"/>
              </a:lnSpc>
              <a:spcBef>
                <a:spcPct val="0"/>
              </a:spcBef>
              <a:buFont typeface="Arial" panose="020B0604020202020204" pitchFamily="34" charset="0"/>
              <a:buNone/>
            </a:pPr>
            <a:r>
              <a:rPr lang="en-GB" altLang="de-DE" sz="1800" dirty="0"/>
              <a:t>Digitalization goes beyond digitization and uses virtual fact technology to completely transform a company's processes. (Gartner glossary). </a:t>
            </a:r>
          </a:p>
          <a:p>
            <a:pPr marL="0" indent="0" eaLnBrk="1" hangingPunct="1">
              <a:lnSpc>
                <a:spcPct val="100000"/>
              </a:lnSpc>
              <a:spcBef>
                <a:spcPct val="0"/>
              </a:spcBef>
              <a:buFont typeface="Arial" panose="020B0604020202020204" pitchFamily="34" charset="0"/>
              <a:buNone/>
            </a:pPr>
            <a:endParaRPr lang="en-GB" altLang="de-DE" sz="1600" dirty="0"/>
          </a:p>
          <a:p>
            <a:pPr marL="0" indent="0" eaLnBrk="1" hangingPunct="1">
              <a:lnSpc>
                <a:spcPct val="100000"/>
              </a:lnSpc>
              <a:spcBef>
                <a:spcPct val="0"/>
              </a:spcBef>
              <a:buFont typeface="Arial" panose="020B0604020202020204" pitchFamily="34" charset="0"/>
              <a:buNone/>
            </a:pPr>
            <a:endParaRPr lang="en-GB" altLang="de-DE" sz="1600" dirty="0"/>
          </a:p>
          <a:p>
            <a:pPr marL="0" indent="0" eaLnBrk="1" hangingPunct="1">
              <a:buFont typeface="Arial" panose="020B0604020202020204" pitchFamily="34" charset="0"/>
              <a:buNone/>
            </a:pPr>
            <a:endParaRPr lang="de-DE" altLang="de-DE" sz="1600" dirty="0"/>
          </a:p>
        </p:txBody>
      </p:sp>
      <p:sp>
        <p:nvSpPr>
          <p:cNvPr id="4" name="Fußzeilenplatzhalter 3">
            <a:extLst>
              <a:ext uri="{FF2B5EF4-FFF2-40B4-BE49-F238E27FC236}">
                <a16:creationId xmlns:a16="http://schemas.microsoft.com/office/drawing/2014/main" id="{9BA5F8F5-FCDA-7E47-BF0E-9170EF808EBF}"/>
              </a:ext>
            </a:extLst>
          </p:cNvPr>
          <p:cNvSpPr>
            <a:spLocks noGrp="1"/>
          </p:cNvSpPr>
          <p:nvPr>
            <p:ph type="ftr" sz="quarter" idx="11"/>
          </p:nvPr>
        </p:nvSpPr>
        <p:spPr/>
        <p:txBody>
          <a:bodyPr/>
          <a:lstStyle/>
          <a:p>
            <a:pPr>
              <a:defRPr/>
            </a:pPr>
            <a:r>
              <a:rPr lang="en-US" altLang="de-DE" dirty="0"/>
              <a:t>Fashion DIET</a:t>
            </a:r>
            <a:endParaRPr lang="de-DE" altLang="de-DE" dirty="0"/>
          </a:p>
        </p:txBody>
      </p:sp>
      <p:sp>
        <p:nvSpPr>
          <p:cNvPr id="18436" name="Foliennummernplatzhalter 4">
            <a:extLst>
              <a:ext uri="{FF2B5EF4-FFF2-40B4-BE49-F238E27FC236}">
                <a16:creationId xmlns:a16="http://schemas.microsoft.com/office/drawing/2014/main" id="{069FBB68-D529-1744-8230-9E585C8BFF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BA43922-9522-B545-9410-2F7B70EBF490}" type="slidenum">
              <a:rPr lang="de-DE" altLang="de-DE" smtClean="0">
                <a:solidFill>
                  <a:srgbClr val="898989"/>
                </a:solidFill>
              </a:rPr>
              <a:pPr/>
              <a:t>15</a:t>
            </a:fld>
            <a:endParaRPr lang="de-DE" altLang="de-DE">
              <a:solidFill>
                <a:srgbClr val="898989"/>
              </a:solidFill>
            </a:endParaRPr>
          </a:p>
        </p:txBody>
      </p:sp>
      <p:pic>
        <p:nvPicPr>
          <p:cNvPr id="5" name="Picture 4">
            <a:extLst>
              <a:ext uri="{FF2B5EF4-FFF2-40B4-BE49-F238E27FC236}">
                <a16:creationId xmlns:a16="http://schemas.microsoft.com/office/drawing/2014/main" id="{DA06C6DB-7140-4F3D-ACB2-1A4DB3C7AB71}"/>
              </a:ext>
            </a:extLst>
          </p:cNvPr>
          <p:cNvPicPr>
            <a:picLocks noChangeAspect="1"/>
          </p:cNvPicPr>
          <p:nvPr/>
        </p:nvPicPr>
        <p:blipFill>
          <a:blip r:embed="rId3"/>
          <a:stretch>
            <a:fillRect/>
          </a:stretch>
        </p:blipFill>
        <p:spPr>
          <a:xfrm>
            <a:off x="5940152" y="1059582"/>
            <a:ext cx="3048157" cy="2032104"/>
          </a:xfrm>
          <a:prstGeom prst="rect">
            <a:avLst/>
          </a:prstGeom>
        </p:spPr>
      </p:pic>
      <p:sp>
        <p:nvSpPr>
          <p:cNvPr id="2" name="TextBox 1">
            <a:extLst>
              <a:ext uri="{FF2B5EF4-FFF2-40B4-BE49-F238E27FC236}">
                <a16:creationId xmlns:a16="http://schemas.microsoft.com/office/drawing/2014/main" id="{21BEA495-E127-4B88-9839-1E5D907F5D3B}"/>
              </a:ext>
            </a:extLst>
          </p:cNvPr>
          <p:cNvSpPr txBox="1"/>
          <p:nvPr/>
        </p:nvSpPr>
        <p:spPr>
          <a:xfrm>
            <a:off x="6444208" y="3147814"/>
            <a:ext cx="2448272" cy="276999"/>
          </a:xfrm>
          <a:prstGeom prst="rect">
            <a:avLst/>
          </a:prstGeom>
          <a:noFill/>
        </p:spPr>
        <p:txBody>
          <a:bodyPr wrap="square" rtlCol="0">
            <a:spAutoFit/>
          </a:bodyPr>
          <a:lstStyle/>
          <a:p>
            <a:r>
              <a:rPr lang="en-US" sz="1200" dirty="0"/>
              <a:t>CC0 Fancycrave1, </a:t>
            </a:r>
            <a:r>
              <a:rPr lang="en-US" sz="1200" dirty="0" err="1"/>
              <a:t>Pixabay</a:t>
            </a:r>
            <a:endParaRPr lang="en-GB" sz="1200" dirty="0"/>
          </a:p>
        </p:txBody>
      </p:sp>
      <p:sp>
        <p:nvSpPr>
          <p:cNvPr id="10" name="TextBox 9">
            <a:extLst>
              <a:ext uri="{FF2B5EF4-FFF2-40B4-BE49-F238E27FC236}">
                <a16:creationId xmlns:a16="http://schemas.microsoft.com/office/drawing/2014/main" id="{D1BE9904-1B41-44E4-9C22-C7F9C04CA9B7}"/>
              </a:ext>
            </a:extLst>
          </p:cNvPr>
          <p:cNvSpPr txBox="1"/>
          <p:nvPr/>
        </p:nvSpPr>
        <p:spPr>
          <a:xfrm>
            <a:off x="604192" y="3573284"/>
            <a:ext cx="8404400" cy="1200329"/>
          </a:xfrm>
          <a:prstGeom prst="rect">
            <a:avLst/>
          </a:prstGeom>
          <a:noFill/>
        </p:spPr>
        <p:txBody>
          <a:bodyPr wrap="square">
            <a:spAutoFit/>
          </a:bodyPr>
          <a:lstStyle/>
          <a:p>
            <a:pPr marL="0" indent="0" eaLnBrk="1" hangingPunct="1">
              <a:lnSpc>
                <a:spcPct val="100000"/>
              </a:lnSpc>
              <a:spcBef>
                <a:spcPct val="0"/>
              </a:spcBef>
              <a:buFont typeface="Arial" panose="020B0604020202020204" pitchFamily="34" charset="0"/>
              <a:buNone/>
            </a:pPr>
            <a:r>
              <a:rPr lang="en-GB" altLang="de-DE" dirty="0">
                <a:latin typeface="+mn-lt"/>
              </a:rPr>
              <a:t>Digitalization will increase productivity and performance while reducing costs. It improves an existing business method or procedure, but without replacing or revising it. That is, it turns a human-driven process or set of processes into a software-driven technique.</a:t>
            </a:r>
          </a:p>
        </p:txBody>
      </p:sp>
      <p:sp>
        <p:nvSpPr>
          <p:cNvPr id="12" name="TextBox 11">
            <a:extLst>
              <a:ext uri="{FF2B5EF4-FFF2-40B4-BE49-F238E27FC236}">
                <a16:creationId xmlns:a16="http://schemas.microsoft.com/office/drawing/2014/main" id="{4F01CE17-68FF-43D7-AFCF-A11C36E2545A}"/>
              </a:ext>
            </a:extLst>
          </p:cNvPr>
          <p:cNvSpPr txBox="1"/>
          <p:nvPr/>
        </p:nvSpPr>
        <p:spPr>
          <a:xfrm>
            <a:off x="539552" y="90867"/>
            <a:ext cx="7064152" cy="1107996"/>
          </a:xfrm>
          <a:prstGeom prst="rect">
            <a:avLst/>
          </a:prstGeom>
          <a:noFill/>
        </p:spPr>
        <p:txBody>
          <a:bodyPr wrap="square">
            <a:spAutoFit/>
          </a:bodyPr>
          <a:lstStyle/>
          <a:p>
            <a:r>
              <a:rPr lang="en-GB" sz="3300" b="1" dirty="0">
                <a:solidFill>
                  <a:schemeClr val="accent6">
                    <a:lumMod val="50000"/>
                  </a:schemeClr>
                </a:solidFill>
                <a:latin typeface="+mj-lt"/>
              </a:rPr>
              <a:t>Digital innovation for a sustainable industry </a:t>
            </a:r>
          </a:p>
        </p:txBody>
      </p:sp>
    </p:spTree>
    <p:extLst>
      <p:ext uri="{BB962C8B-B14F-4D97-AF65-F5344CB8AC3E}">
        <p14:creationId xmlns:p14="http://schemas.microsoft.com/office/powerpoint/2010/main" val="3606427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Inhaltsplatzhalter 2">
            <a:extLst>
              <a:ext uri="{FF2B5EF4-FFF2-40B4-BE49-F238E27FC236}">
                <a16:creationId xmlns:a16="http://schemas.microsoft.com/office/drawing/2014/main" id="{752EB3F1-5374-1343-B9B3-26DF98AFF5B7}"/>
              </a:ext>
            </a:extLst>
          </p:cNvPr>
          <p:cNvSpPr>
            <a:spLocks noGrp="1" noChangeArrowheads="1"/>
          </p:cNvSpPr>
          <p:nvPr>
            <p:ph idx="1"/>
          </p:nvPr>
        </p:nvSpPr>
        <p:spPr>
          <a:xfrm>
            <a:off x="453827" y="699542"/>
            <a:ext cx="7886700" cy="576064"/>
          </a:xfrm>
        </p:spPr>
        <p:txBody>
          <a:bodyPr/>
          <a:lstStyle/>
          <a:p>
            <a:pPr marL="0" indent="0" eaLnBrk="1" hangingPunct="1">
              <a:buFont typeface="Arial" panose="020B0604020202020204" pitchFamily="34" charset="0"/>
              <a:buNone/>
            </a:pPr>
            <a:r>
              <a:rPr lang="en-GB" altLang="de-DE" sz="1800" dirty="0"/>
              <a:t>With digitalization, a company can  develop new value chains and experiences that are collaborative, interactive, durable, and profitable. </a:t>
            </a:r>
          </a:p>
          <a:p>
            <a:pPr marL="0" indent="0" eaLnBrk="1" hangingPunct="1">
              <a:buFont typeface="Arial" panose="020B0604020202020204" pitchFamily="34" charset="0"/>
              <a:buNone/>
            </a:pPr>
            <a:endParaRPr lang="en-GB" altLang="de-DE" sz="1600" dirty="0"/>
          </a:p>
        </p:txBody>
      </p:sp>
      <p:sp>
        <p:nvSpPr>
          <p:cNvPr id="4" name="Fußzeilenplatzhalter 3">
            <a:extLst>
              <a:ext uri="{FF2B5EF4-FFF2-40B4-BE49-F238E27FC236}">
                <a16:creationId xmlns:a16="http://schemas.microsoft.com/office/drawing/2014/main" id="{FAECCD16-67C7-A443-86C1-9AAF94DE65CA}"/>
              </a:ext>
            </a:extLst>
          </p:cNvPr>
          <p:cNvSpPr>
            <a:spLocks noGrp="1"/>
          </p:cNvSpPr>
          <p:nvPr>
            <p:ph type="ftr" sz="quarter" idx="11"/>
          </p:nvPr>
        </p:nvSpPr>
        <p:spPr/>
        <p:txBody>
          <a:bodyPr/>
          <a:lstStyle/>
          <a:p>
            <a:pPr>
              <a:defRPr/>
            </a:pPr>
            <a:r>
              <a:rPr lang="en-US" altLang="de-DE"/>
              <a:t>Fashion DIET</a:t>
            </a:r>
            <a:endParaRPr lang="de-DE" altLang="de-DE"/>
          </a:p>
        </p:txBody>
      </p:sp>
      <p:sp>
        <p:nvSpPr>
          <p:cNvPr id="20484" name="Foliennummernplatzhalter 4">
            <a:extLst>
              <a:ext uri="{FF2B5EF4-FFF2-40B4-BE49-F238E27FC236}">
                <a16:creationId xmlns:a16="http://schemas.microsoft.com/office/drawing/2014/main" id="{65787990-9776-2F47-A662-D011C977161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2AFBB20-7CBD-A045-8828-7642613AA4EE}" type="slidenum">
              <a:rPr lang="de-DE" altLang="de-DE" smtClean="0">
                <a:solidFill>
                  <a:srgbClr val="898989"/>
                </a:solidFill>
              </a:rPr>
              <a:pPr/>
              <a:t>16</a:t>
            </a:fld>
            <a:endParaRPr lang="de-DE" altLang="de-DE">
              <a:solidFill>
                <a:srgbClr val="898989"/>
              </a:solidFill>
            </a:endParaRPr>
          </a:p>
        </p:txBody>
      </p:sp>
      <p:grpSp>
        <p:nvGrpSpPr>
          <p:cNvPr id="6" name="Group 5">
            <a:extLst>
              <a:ext uri="{FF2B5EF4-FFF2-40B4-BE49-F238E27FC236}">
                <a16:creationId xmlns:a16="http://schemas.microsoft.com/office/drawing/2014/main" id="{D21238D4-91FF-45F6-A3D9-D06946EF7D22}"/>
              </a:ext>
            </a:extLst>
          </p:cNvPr>
          <p:cNvGrpSpPr/>
          <p:nvPr/>
        </p:nvGrpSpPr>
        <p:grpSpPr>
          <a:xfrm>
            <a:off x="796801" y="1779662"/>
            <a:ext cx="7047310" cy="2736304"/>
            <a:chOff x="796801" y="1779662"/>
            <a:chExt cx="7047310" cy="2736304"/>
          </a:xfrm>
        </p:grpSpPr>
        <p:sp>
          <p:nvSpPr>
            <p:cNvPr id="8" name="Rectangle: Rounded Corners 7">
              <a:extLst>
                <a:ext uri="{FF2B5EF4-FFF2-40B4-BE49-F238E27FC236}">
                  <a16:creationId xmlns:a16="http://schemas.microsoft.com/office/drawing/2014/main" id="{35D823C8-BE19-41DD-91D5-8B449110D99D}"/>
                </a:ext>
              </a:extLst>
            </p:cNvPr>
            <p:cNvSpPr/>
            <p:nvPr/>
          </p:nvSpPr>
          <p:spPr>
            <a:xfrm>
              <a:off x="796801" y="3723878"/>
              <a:ext cx="2232248" cy="7920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Product improvement</a:t>
              </a:r>
              <a:endParaRPr lang="en-GB" dirty="0">
                <a:solidFill>
                  <a:srgbClr val="FF0000"/>
                </a:solidFill>
              </a:endParaRPr>
            </a:p>
          </p:txBody>
        </p:sp>
        <p:sp>
          <p:nvSpPr>
            <p:cNvPr id="9" name="Rectangle: Rounded Corners 8">
              <a:extLst>
                <a:ext uri="{FF2B5EF4-FFF2-40B4-BE49-F238E27FC236}">
                  <a16:creationId xmlns:a16="http://schemas.microsoft.com/office/drawing/2014/main" id="{FC70E1B5-E941-4F9F-9ED7-C61F9B4A6934}"/>
                </a:ext>
              </a:extLst>
            </p:cNvPr>
            <p:cNvSpPr/>
            <p:nvPr/>
          </p:nvSpPr>
          <p:spPr>
            <a:xfrm>
              <a:off x="3347864" y="3723878"/>
              <a:ext cx="2129358" cy="7920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Automation of processes </a:t>
              </a:r>
              <a:endParaRPr lang="en-GB" dirty="0">
                <a:solidFill>
                  <a:srgbClr val="FF0000"/>
                </a:solidFill>
              </a:endParaRPr>
            </a:p>
          </p:txBody>
        </p:sp>
        <p:sp>
          <p:nvSpPr>
            <p:cNvPr id="10" name="Rectangle: Rounded Corners 9">
              <a:extLst>
                <a:ext uri="{FF2B5EF4-FFF2-40B4-BE49-F238E27FC236}">
                  <a16:creationId xmlns:a16="http://schemas.microsoft.com/office/drawing/2014/main" id="{813622B3-2173-4B52-B634-4BD40E2AF179}"/>
                </a:ext>
              </a:extLst>
            </p:cNvPr>
            <p:cNvSpPr/>
            <p:nvPr/>
          </p:nvSpPr>
          <p:spPr>
            <a:xfrm>
              <a:off x="5827887" y="3723878"/>
              <a:ext cx="2016224" cy="7920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Ease of communication</a:t>
              </a:r>
              <a:endParaRPr lang="en-GB" dirty="0">
                <a:solidFill>
                  <a:srgbClr val="FF0000"/>
                </a:solidFill>
              </a:endParaRPr>
            </a:p>
          </p:txBody>
        </p:sp>
        <p:sp>
          <p:nvSpPr>
            <p:cNvPr id="11" name="Rectangle: Rounded Corners 10">
              <a:extLst>
                <a:ext uri="{FF2B5EF4-FFF2-40B4-BE49-F238E27FC236}">
                  <a16:creationId xmlns:a16="http://schemas.microsoft.com/office/drawing/2014/main" id="{B26B8A22-A7A3-4665-BEFD-778B5B2BB2FB}"/>
                </a:ext>
              </a:extLst>
            </p:cNvPr>
            <p:cNvSpPr/>
            <p:nvPr/>
          </p:nvSpPr>
          <p:spPr>
            <a:xfrm>
              <a:off x="3419872" y="1779662"/>
              <a:ext cx="2129358" cy="7920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Digitalization goals</a:t>
              </a:r>
              <a:endParaRPr lang="en-GB" b="1" dirty="0">
                <a:solidFill>
                  <a:srgbClr val="FFFF00"/>
                </a:solidFill>
              </a:endParaRPr>
            </a:p>
          </p:txBody>
        </p:sp>
        <p:cxnSp>
          <p:nvCxnSpPr>
            <p:cNvPr id="12" name="Straight Arrow Connector 11">
              <a:extLst>
                <a:ext uri="{FF2B5EF4-FFF2-40B4-BE49-F238E27FC236}">
                  <a16:creationId xmlns:a16="http://schemas.microsoft.com/office/drawing/2014/main" id="{E3F4771C-D4F1-4AC1-AB29-C5A561EE159A}"/>
                </a:ext>
              </a:extLst>
            </p:cNvPr>
            <p:cNvCxnSpPr>
              <a:cxnSpLocks/>
            </p:cNvCxnSpPr>
            <p:nvPr/>
          </p:nvCxnSpPr>
          <p:spPr>
            <a:xfrm flipH="1">
              <a:off x="1880280" y="2228956"/>
              <a:ext cx="1584176" cy="147616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0FE7C09-B382-4FB3-9D77-90B78C13AF01}"/>
                </a:ext>
              </a:extLst>
            </p:cNvPr>
            <p:cNvCxnSpPr>
              <a:cxnSpLocks/>
              <a:stCxn id="11" idx="3"/>
              <a:endCxn id="10" idx="0"/>
            </p:cNvCxnSpPr>
            <p:nvPr/>
          </p:nvCxnSpPr>
          <p:spPr>
            <a:xfrm>
              <a:off x="5549230" y="2175706"/>
              <a:ext cx="1286769" cy="154817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94577AE-FA7D-426C-B602-406B4BA0FEBD}"/>
                </a:ext>
              </a:extLst>
            </p:cNvPr>
            <p:cNvCxnSpPr>
              <a:cxnSpLocks/>
              <a:endCxn id="9" idx="0"/>
            </p:cNvCxnSpPr>
            <p:nvPr/>
          </p:nvCxnSpPr>
          <p:spPr>
            <a:xfrm>
              <a:off x="4404908" y="2588878"/>
              <a:ext cx="7635" cy="11350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AC8F8BF8-565D-4F93-9AAE-58085993F3F1}"/>
              </a:ext>
            </a:extLst>
          </p:cNvPr>
          <p:cNvSpPr txBox="1"/>
          <p:nvPr/>
        </p:nvSpPr>
        <p:spPr>
          <a:xfrm rot="16200000">
            <a:off x="7441658" y="2559265"/>
            <a:ext cx="1548173" cy="276999"/>
          </a:xfrm>
          <a:prstGeom prst="rect">
            <a:avLst/>
          </a:prstGeom>
          <a:noFill/>
        </p:spPr>
        <p:txBody>
          <a:bodyPr wrap="square" rtlCol="0">
            <a:spAutoFit/>
          </a:bodyPr>
          <a:lstStyle/>
          <a:p>
            <a:r>
              <a:rPr lang="en-US" sz="1200" dirty="0"/>
              <a:t>CC0</a:t>
            </a:r>
            <a:r>
              <a:rPr lang="en-US" sz="1000" dirty="0"/>
              <a:t> </a:t>
            </a:r>
            <a:r>
              <a:rPr lang="en-US" sz="1200" dirty="0" err="1"/>
              <a:t>Avadanei</a:t>
            </a:r>
            <a:endParaRPr lang="en-GB" sz="1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Inhaltsplatzhalter 2">
            <a:extLst>
              <a:ext uri="{FF2B5EF4-FFF2-40B4-BE49-F238E27FC236}">
                <a16:creationId xmlns:a16="http://schemas.microsoft.com/office/drawing/2014/main" id="{48F07B71-A802-4A42-9BEC-B7FF21192C1C}"/>
              </a:ext>
            </a:extLst>
          </p:cNvPr>
          <p:cNvSpPr>
            <a:spLocks noGrp="1" noChangeArrowheads="1"/>
          </p:cNvSpPr>
          <p:nvPr>
            <p:ph idx="1"/>
          </p:nvPr>
        </p:nvSpPr>
        <p:spPr>
          <a:xfrm>
            <a:off x="421610" y="1641253"/>
            <a:ext cx="4919427" cy="2527619"/>
          </a:xfrm>
        </p:spPr>
        <p:txBody>
          <a:bodyPr/>
          <a:lstStyle/>
          <a:p>
            <a:pPr marL="0" indent="0" eaLnBrk="1" hangingPunct="1">
              <a:buFont typeface="Arial" panose="020B0604020202020204" pitchFamily="34" charset="0"/>
              <a:buNone/>
            </a:pPr>
            <a:r>
              <a:rPr lang="en-GB" altLang="de-DE" sz="1800" b="1" dirty="0"/>
              <a:t>Digital transformation </a:t>
            </a:r>
            <a:r>
              <a:rPr lang="en-GB" altLang="de-DE" sz="1800" dirty="0"/>
              <a:t>means rethinking the way a company uses human resources, tools/apps, and methodologies to create new business models and new revenue streams driven by changing buyer expectations for products and services.</a:t>
            </a:r>
          </a:p>
          <a:p>
            <a:pPr marL="0" indent="0" eaLnBrk="1" hangingPunct="1">
              <a:buFont typeface="Arial" panose="020B0604020202020204" pitchFamily="34" charset="0"/>
              <a:buNone/>
            </a:pPr>
            <a:endParaRPr lang="en-GB" altLang="de-DE" sz="1800" dirty="0"/>
          </a:p>
          <a:p>
            <a:pPr marL="0" indent="0" eaLnBrk="1" hangingPunct="1">
              <a:buFont typeface="Arial" panose="020B0604020202020204" pitchFamily="34" charset="0"/>
              <a:buNone/>
            </a:pPr>
            <a:r>
              <a:rPr lang="en-GB" altLang="de-DE" sz="1800" dirty="0"/>
              <a:t>For traditional manufacturing companies, this means </a:t>
            </a:r>
            <a:r>
              <a:rPr lang="en-GB" altLang="de-DE" sz="1800" dirty="0">
                <a:solidFill>
                  <a:srgbClr val="FF0000"/>
                </a:solidFill>
              </a:rPr>
              <a:t>developing digital products, various apps or e-commerce platforms. </a:t>
            </a:r>
            <a:r>
              <a:rPr lang="en-GB" altLang="de-DE" sz="1800" dirty="0"/>
              <a:t>(Clint, 2021).</a:t>
            </a:r>
          </a:p>
          <a:p>
            <a:pPr marL="0" indent="0" eaLnBrk="1" hangingPunct="1">
              <a:buFont typeface="Arial" panose="020B0604020202020204" pitchFamily="34" charset="0"/>
              <a:buNone/>
            </a:pPr>
            <a:endParaRPr lang="en-GB" altLang="de-DE" sz="1600" dirty="0"/>
          </a:p>
          <a:p>
            <a:pPr marL="0" indent="0" eaLnBrk="1" hangingPunct="1">
              <a:buFont typeface="Arial" panose="020B0604020202020204" pitchFamily="34" charset="0"/>
              <a:buNone/>
            </a:pPr>
            <a:endParaRPr lang="de-DE" altLang="de-DE" sz="1600" dirty="0"/>
          </a:p>
        </p:txBody>
      </p:sp>
      <p:sp>
        <p:nvSpPr>
          <p:cNvPr id="4" name="Fußzeilenplatzhalter 3">
            <a:extLst>
              <a:ext uri="{FF2B5EF4-FFF2-40B4-BE49-F238E27FC236}">
                <a16:creationId xmlns:a16="http://schemas.microsoft.com/office/drawing/2014/main" id="{FE82C990-55A4-614A-A52A-48373C69FAB9}"/>
              </a:ext>
            </a:extLst>
          </p:cNvPr>
          <p:cNvSpPr>
            <a:spLocks noGrp="1"/>
          </p:cNvSpPr>
          <p:nvPr>
            <p:ph type="ftr" sz="quarter" idx="11"/>
          </p:nvPr>
        </p:nvSpPr>
        <p:spPr/>
        <p:txBody>
          <a:bodyPr/>
          <a:lstStyle/>
          <a:p>
            <a:pPr>
              <a:defRPr/>
            </a:pPr>
            <a:r>
              <a:rPr lang="en-US" altLang="de-DE"/>
              <a:t>Fashion DIET</a:t>
            </a:r>
            <a:endParaRPr lang="de-DE" altLang="de-DE"/>
          </a:p>
        </p:txBody>
      </p:sp>
      <p:sp>
        <p:nvSpPr>
          <p:cNvPr id="19460" name="Foliennummernplatzhalter 4">
            <a:extLst>
              <a:ext uri="{FF2B5EF4-FFF2-40B4-BE49-F238E27FC236}">
                <a16:creationId xmlns:a16="http://schemas.microsoft.com/office/drawing/2014/main" id="{E4010A26-5E64-244B-A698-2285A348D20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74A8D681-EE83-3248-945A-DCE29C39D513}" type="slidenum">
              <a:rPr lang="de-DE" altLang="de-DE" smtClean="0">
                <a:solidFill>
                  <a:srgbClr val="898989"/>
                </a:solidFill>
              </a:rPr>
              <a:pPr/>
              <a:t>17</a:t>
            </a:fld>
            <a:endParaRPr lang="de-DE" altLang="de-DE">
              <a:solidFill>
                <a:srgbClr val="898989"/>
              </a:solidFill>
            </a:endParaRPr>
          </a:p>
        </p:txBody>
      </p:sp>
      <p:pic>
        <p:nvPicPr>
          <p:cNvPr id="12" name="Picture 11">
            <a:extLst>
              <a:ext uri="{FF2B5EF4-FFF2-40B4-BE49-F238E27FC236}">
                <a16:creationId xmlns:a16="http://schemas.microsoft.com/office/drawing/2014/main" id="{26CB5AE1-C27A-432F-8A2B-BFDBB6022D88}"/>
              </a:ext>
            </a:extLst>
          </p:cNvPr>
          <p:cNvPicPr>
            <a:picLocks noChangeAspect="1"/>
          </p:cNvPicPr>
          <p:nvPr/>
        </p:nvPicPr>
        <p:blipFill>
          <a:blip r:embed="rId3"/>
          <a:stretch>
            <a:fillRect/>
          </a:stretch>
        </p:blipFill>
        <p:spPr>
          <a:xfrm>
            <a:off x="5724128" y="1750951"/>
            <a:ext cx="3175472" cy="2116981"/>
          </a:xfrm>
          <a:prstGeom prst="rect">
            <a:avLst/>
          </a:prstGeom>
        </p:spPr>
      </p:pic>
      <p:sp>
        <p:nvSpPr>
          <p:cNvPr id="3" name="TextBox 2">
            <a:extLst>
              <a:ext uri="{FF2B5EF4-FFF2-40B4-BE49-F238E27FC236}">
                <a16:creationId xmlns:a16="http://schemas.microsoft.com/office/drawing/2014/main" id="{E4D01E03-3706-4132-8B7D-16DACFADE710}"/>
              </a:ext>
            </a:extLst>
          </p:cNvPr>
          <p:cNvSpPr txBox="1"/>
          <p:nvPr/>
        </p:nvSpPr>
        <p:spPr>
          <a:xfrm>
            <a:off x="6767538" y="3896450"/>
            <a:ext cx="2204070" cy="276999"/>
          </a:xfrm>
          <a:prstGeom prst="rect">
            <a:avLst/>
          </a:prstGeom>
          <a:noFill/>
        </p:spPr>
        <p:txBody>
          <a:bodyPr wrap="square" rtlCol="0">
            <a:spAutoFit/>
          </a:bodyPr>
          <a:lstStyle/>
          <a:p>
            <a:r>
              <a:rPr lang="en-US" sz="1200" dirty="0"/>
              <a:t>CC0 </a:t>
            </a:r>
            <a:r>
              <a:rPr lang="en-US" sz="1200" dirty="0" err="1"/>
              <a:t>Geralt</a:t>
            </a:r>
            <a:r>
              <a:rPr lang="en-US" sz="1200" dirty="0"/>
              <a:t>, </a:t>
            </a:r>
            <a:r>
              <a:rPr lang="en-US" sz="1200" dirty="0" err="1"/>
              <a:t>Pixabay</a:t>
            </a:r>
            <a:endParaRPr lang="en-GB" sz="1200" dirty="0"/>
          </a:p>
        </p:txBody>
      </p:sp>
      <p:sp>
        <p:nvSpPr>
          <p:cNvPr id="10" name="TextBox 9">
            <a:extLst>
              <a:ext uri="{FF2B5EF4-FFF2-40B4-BE49-F238E27FC236}">
                <a16:creationId xmlns:a16="http://schemas.microsoft.com/office/drawing/2014/main" id="{056057A0-E207-468F-9248-F3F8034CFD10}"/>
              </a:ext>
            </a:extLst>
          </p:cNvPr>
          <p:cNvSpPr txBox="1"/>
          <p:nvPr/>
        </p:nvSpPr>
        <p:spPr>
          <a:xfrm>
            <a:off x="379020" y="442699"/>
            <a:ext cx="7433339" cy="600164"/>
          </a:xfrm>
          <a:prstGeom prst="rect">
            <a:avLst/>
          </a:prstGeom>
          <a:noFill/>
        </p:spPr>
        <p:txBody>
          <a:bodyPr wrap="square">
            <a:spAutoFit/>
          </a:bodyPr>
          <a:lstStyle/>
          <a:p>
            <a:r>
              <a:rPr lang="en-GB" sz="3300" b="1" dirty="0">
                <a:solidFill>
                  <a:schemeClr val="accent6">
                    <a:lumMod val="50000"/>
                  </a:schemeClr>
                </a:solidFill>
                <a:latin typeface="+mj-lt"/>
              </a:rPr>
              <a:t>Digital innovation for a sustainable industry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Inhaltsplatzhalter 2">
            <a:extLst>
              <a:ext uri="{FF2B5EF4-FFF2-40B4-BE49-F238E27FC236}">
                <a16:creationId xmlns:a16="http://schemas.microsoft.com/office/drawing/2014/main" id="{48F07B71-A802-4A42-9BEC-B7FF21192C1C}"/>
              </a:ext>
            </a:extLst>
          </p:cNvPr>
          <p:cNvSpPr>
            <a:spLocks noGrp="1" noChangeArrowheads="1"/>
          </p:cNvSpPr>
          <p:nvPr>
            <p:ph idx="1"/>
          </p:nvPr>
        </p:nvSpPr>
        <p:spPr>
          <a:xfrm>
            <a:off x="356177" y="1163118"/>
            <a:ext cx="2735535" cy="648097"/>
          </a:xfrm>
        </p:spPr>
        <p:txBody>
          <a:bodyPr/>
          <a:lstStyle/>
          <a:p>
            <a:pPr marL="0" indent="0" eaLnBrk="1" hangingPunct="1">
              <a:buFont typeface="Arial" panose="020B0604020202020204" pitchFamily="34" charset="0"/>
              <a:buNone/>
            </a:pPr>
            <a:r>
              <a:rPr lang="en-GB" altLang="de-DE" sz="1800" dirty="0"/>
              <a:t>The key pillars for digital transformation are: </a:t>
            </a:r>
          </a:p>
          <a:p>
            <a:pPr eaLnBrk="1" hangingPunct="1"/>
            <a:r>
              <a:rPr lang="en-GB" altLang="de-DE" sz="1800" dirty="0"/>
              <a:t>Strategy, </a:t>
            </a:r>
          </a:p>
          <a:p>
            <a:pPr eaLnBrk="1" hangingPunct="1"/>
            <a:r>
              <a:rPr lang="en-GB" altLang="de-DE" sz="1800" dirty="0"/>
              <a:t>Organisation, </a:t>
            </a:r>
          </a:p>
          <a:p>
            <a:pPr eaLnBrk="1" hangingPunct="1"/>
            <a:r>
              <a:rPr lang="en-GB" altLang="de-DE" sz="1800" dirty="0"/>
              <a:t>Culture, </a:t>
            </a:r>
          </a:p>
          <a:p>
            <a:pPr eaLnBrk="1" hangingPunct="1"/>
            <a:r>
              <a:rPr lang="en-GB" altLang="de-DE" sz="1800" dirty="0"/>
              <a:t>Technology, </a:t>
            </a:r>
          </a:p>
          <a:p>
            <a:pPr eaLnBrk="1" hangingPunct="1"/>
            <a:r>
              <a:rPr lang="en-GB" altLang="de-DE" sz="1800" dirty="0"/>
              <a:t>Customers</a:t>
            </a:r>
          </a:p>
          <a:p>
            <a:pPr eaLnBrk="1" hangingPunct="1"/>
            <a:r>
              <a:rPr lang="en-GB" altLang="de-DE" sz="1800" dirty="0"/>
              <a:t>People.</a:t>
            </a:r>
            <a:endParaRPr lang="de-DE" altLang="de-DE" sz="1800" dirty="0"/>
          </a:p>
        </p:txBody>
      </p:sp>
      <p:sp>
        <p:nvSpPr>
          <p:cNvPr id="4" name="Fußzeilenplatzhalter 3">
            <a:extLst>
              <a:ext uri="{FF2B5EF4-FFF2-40B4-BE49-F238E27FC236}">
                <a16:creationId xmlns:a16="http://schemas.microsoft.com/office/drawing/2014/main" id="{FE82C990-55A4-614A-A52A-48373C69FAB9}"/>
              </a:ext>
            </a:extLst>
          </p:cNvPr>
          <p:cNvSpPr>
            <a:spLocks noGrp="1"/>
          </p:cNvSpPr>
          <p:nvPr>
            <p:ph type="ftr" sz="quarter" idx="11"/>
          </p:nvPr>
        </p:nvSpPr>
        <p:spPr/>
        <p:txBody>
          <a:bodyPr/>
          <a:lstStyle/>
          <a:p>
            <a:pPr>
              <a:defRPr/>
            </a:pPr>
            <a:r>
              <a:rPr lang="en-US" altLang="de-DE"/>
              <a:t>Fashion DIET</a:t>
            </a:r>
            <a:endParaRPr lang="de-DE" altLang="de-DE"/>
          </a:p>
        </p:txBody>
      </p:sp>
      <p:sp>
        <p:nvSpPr>
          <p:cNvPr id="19460" name="Foliennummernplatzhalter 4">
            <a:extLst>
              <a:ext uri="{FF2B5EF4-FFF2-40B4-BE49-F238E27FC236}">
                <a16:creationId xmlns:a16="http://schemas.microsoft.com/office/drawing/2014/main" id="{E4010A26-5E64-244B-A698-2285A348D20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74A8D681-EE83-3248-945A-DCE29C39D513}" type="slidenum">
              <a:rPr lang="de-DE" altLang="de-DE" smtClean="0">
                <a:solidFill>
                  <a:srgbClr val="898989"/>
                </a:solidFill>
              </a:rPr>
              <a:pPr/>
              <a:t>18</a:t>
            </a:fld>
            <a:endParaRPr lang="de-DE" altLang="de-DE">
              <a:solidFill>
                <a:srgbClr val="898989"/>
              </a:solidFill>
            </a:endParaRPr>
          </a:p>
        </p:txBody>
      </p:sp>
      <p:pic>
        <p:nvPicPr>
          <p:cNvPr id="8" name="Picture 7">
            <a:extLst>
              <a:ext uri="{FF2B5EF4-FFF2-40B4-BE49-F238E27FC236}">
                <a16:creationId xmlns:a16="http://schemas.microsoft.com/office/drawing/2014/main" id="{1F4625FA-EDB7-4E03-AD30-6C339B46889E}"/>
              </a:ext>
            </a:extLst>
          </p:cNvPr>
          <p:cNvPicPr>
            <a:picLocks noChangeAspect="1"/>
          </p:cNvPicPr>
          <p:nvPr/>
        </p:nvPicPr>
        <p:blipFill>
          <a:blip r:embed="rId3"/>
          <a:stretch>
            <a:fillRect/>
          </a:stretch>
        </p:blipFill>
        <p:spPr>
          <a:xfrm>
            <a:off x="2975675" y="505472"/>
            <a:ext cx="5338371" cy="4132555"/>
          </a:xfrm>
          <a:prstGeom prst="rect">
            <a:avLst/>
          </a:prstGeom>
        </p:spPr>
      </p:pic>
      <p:sp>
        <p:nvSpPr>
          <p:cNvPr id="10" name="TextBox 9">
            <a:extLst>
              <a:ext uri="{FF2B5EF4-FFF2-40B4-BE49-F238E27FC236}">
                <a16:creationId xmlns:a16="http://schemas.microsoft.com/office/drawing/2014/main" id="{731530A0-A859-48BD-97A2-42F72BE6BD1A}"/>
              </a:ext>
            </a:extLst>
          </p:cNvPr>
          <p:cNvSpPr txBox="1"/>
          <p:nvPr/>
        </p:nvSpPr>
        <p:spPr>
          <a:xfrm rot="16200000">
            <a:off x="7082427" y="2578174"/>
            <a:ext cx="3107111" cy="276999"/>
          </a:xfrm>
          <a:prstGeom prst="rect">
            <a:avLst/>
          </a:prstGeom>
          <a:noFill/>
        </p:spPr>
        <p:txBody>
          <a:bodyPr wrap="square" rtlCol="0">
            <a:spAutoFit/>
          </a:bodyPr>
          <a:lstStyle/>
          <a:p>
            <a:r>
              <a:rPr lang="en-GB" sz="1200" dirty="0"/>
              <a:t>CC BY Jimmy &amp; Marc(2019), p.20</a:t>
            </a:r>
          </a:p>
        </p:txBody>
      </p:sp>
    </p:spTree>
    <p:extLst>
      <p:ext uri="{BB962C8B-B14F-4D97-AF65-F5344CB8AC3E}">
        <p14:creationId xmlns:p14="http://schemas.microsoft.com/office/powerpoint/2010/main" val="914847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Inhaltsplatzhalter 2">
            <a:extLst>
              <a:ext uri="{FF2B5EF4-FFF2-40B4-BE49-F238E27FC236}">
                <a16:creationId xmlns:a16="http://schemas.microsoft.com/office/drawing/2014/main" id="{48F07B71-A802-4A42-9BEC-B7FF21192C1C}"/>
              </a:ext>
            </a:extLst>
          </p:cNvPr>
          <p:cNvSpPr>
            <a:spLocks noGrp="1" noChangeArrowheads="1"/>
          </p:cNvSpPr>
          <p:nvPr>
            <p:ph idx="1"/>
          </p:nvPr>
        </p:nvSpPr>
        <p:spPr>
          <a:xfrm>
            <a:off x="499443" y="1453221"/>
            <a:ext cx="5615607" cy="3027524"/>
          </a:xfrm>
        </p:spPr>
        <p:txBody>
          <a:bodyPr/>
          <a:lstStyle/>
          <a:p>
            <a:pPr marL="0" indent="0" eaLnBrk="1" hangingPunct="1">
              <a:buFont typeface="Arial" panose="020B0604020202020204" pitchFamily="34" charset="0"/>
              <a:buNone/>
            </a:pPr>
            <a:r>
              <a:rPr lang="en-GB" altLang="de-DE" sz="1800" dirty="0"/>
              <a:t>The fashion, apparel, footwear and garment industries must embrace a complete digital transformation. </a:t>
            </a:r>
          </a:p>
          <a:p>
            <a:pPr marL="0" indent="0" eaLnBrk="1" hangingPunct="1">
              <a:buFont typeface="Arial" panose="020B0604020202020204" pitchFamily="34" charset="0"/>
              <a:buNone/>
            </a:pPr>
            <a:r>
              <a:rPr lang="en-GB" altLang="de-DE" sz="1800" dirty="0"/>
              <a:t>Digital transformation means: (</a:t>
            </a:r>
            <a:r>
              <a:rPr lang="en-GB" altLang="de-DE" sz="1800" dirty="0" err="1"/>
              <a:t>DeSL</a:t>
            </a:r>
            <a:r>
              <a:rPr lang="en-GB" altLang="de-DE" sz="1800" dirty="0"/>
              <a:t>, 2021)</a:t>
            </a:r>
          </a:p>
          <a:p>
            <a:pPr eaLnBrk="1" hangingPunct="1"/>
            <a:r>
              <a:rPr lang="en-GB" altLang="de-DE" sz="1800" dirty="0"/>
              <a:t>End to </a:t>
            </a:r>
            <a:r>
              <a:rPr lang="en-GB" altLang="de-DE" sz="1800" dirty="0" err="1"/>
              <a:t>end→Tools</a:t>
            </a:r>
            <a:r>
              <a:rPr lang="en-GB" altLang="de-DE" sz="1800" dirty="0"/>
              <a:t> to manage suppliers and cover all procurement processes.</a:t>
            </a:r>
          </a:p>
          <a:p>
            <a:pPr eaLnBrk="1" hangingPunct="1"/>
            <a:r>
              <a:rPr lang="en-GB" altLang="de-DE" sz="1800" dirty="0" err="1"/>
              <a:t>Virtualization→Move</a:t>
            </a:r>
            <a:r>
              <a:rPr lang="en-GB" altLang="de-DE" sz="1800" dirty="0"/>
              <a:t> to digital assets and automated workflows for greater accuracy and speed.</a:t>
            </a:r>
          </a:p>
          <a:p>
            <a:pPr eaLnBrk="1" hangingPunct="1"/>
            <a:r>
              <a:rPr lang="en-GB" altLang="de-DE" sz="1800" dirty="0"/>
              <a:t>Real time </a:t>
            </a:r>
            <a:r>
              <a:rPr lang="en-GB" altLang="de-DE" sz="1800" dirty="0" err="1"/>
              <a:t>data→Improved</a:t>
            </a:r>
            <a:r>
              <a:rPr lang="en-GB" altLang="de-DE" sz="1800" dirty="0"/>
              <a:t> decision making backed up by machine learning and artificial intelligence.</a:t>
            </a:r>
          </a:p>
          <a:p>
            <a:pPr eaLnBrk="1" hangingPunct="1"/>
            <a:r>
              <a:rPr lang="en-GB" altLang="de-DE" sz="1800" dirty="0" err="1"/>
              <a:t>Integration→Seamless</a:t>
            </a:r>
            <a:r>
              <a:rPr lang="en-GB" altLang="de-DE" sz="1800" dirty="0"/>
              <a:t> integration of key data into manufacturing equipment or vendor systems.</a:t>
            </a:r>
            <a:endParaRPr lang="en-GB" altLang="de-DE" sz="1800" dirty="0">
              <a:solidFill>
                <a:srgbClr val="FF0000"/>
              </a:solidFill>
            </a:endParaRPr>
          </a:p>
          <a:p>
            <a:pPr marL="0" indent="0" eaLnBrk="1" hangingPunct="1">
              <a:buFont typeface="Arial" panose="020B0604020202020204" pitchFamily="34" charset="0"/>
              <a:buNone/>
            </a:pPr>
            <a:endParaRPr lang="de-DE" altLang="de-DE" sz="1600" dirty="0"/>
          </a:p>
        </p:txBody>
      </p:sp>
      <p:sp>
        <p:nvSpPr>
          <p:cNvPr id="4" name="Fußzeilenplatzhalter 3">
            <a:extLst>
              <a:ext uri="{FF2B5EF4-FFF2-40B4-BE49-F238E27FC236}">
                <a16:creationId xmlns:a16="http://schemas.microsoft.com/office/drawing/2014/main" id="{FE82C990-55A4-614A-A52A-48373C69FAB9}"/>
              </a:ext>
            </a:extLst>
          </p:cNvPr>
          <p:cNvSpPr>
            <a:spLocks noGrp="1"/>
          </p:cNvSpPr>
          <p:nvPr>
            <p:ph type="ftr" sz="quarter" idx="11"/>
          </p:nvPr>
        </p:nvSpPr>
        <p:spPr/>
        <p:txBody>
          <a:bodyPr/>
          <a:lstStyle/>
          <a:p>
            <a:pPr>
              <a:defRPr/>
            </a:pPr>
            <a:r>
              <a:rPr lang="en-US" altLang="de-DE"/>
              <a:t>Fashion DIET</a:t>
            </a:r>
            <a:endParaRPr lang="de-DE" altLang="de-DE"/>
          </a:p>
        </p:txBody>
      </p:sp>
      <p:sp>
        <p:nvSpPr>
          <p:cNvPr id="19460" name="Foliennummernplatzhalter 4">
            <a:extLst>
              <a:ext uri="{FF2B5EF4-FFF2-40B4-BE49-F238E27FC236}">
                <a16:creationId xmlns:a16="http://schemas.microsoft.com/office/drawing/2014/main" id="{E4010A26-5E64-244B-A698-2285A348D20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74A8D681-EE83-3248-945A-DCE29C39D513}" type="slidenum">
              <a:rPr lang="de-DE" altLang="de-DE" smtClean="0">
                <a:solidFill>
                  <a:srgbClr val="898989"/>
                </a:solidFill>
              </a:rPr>
              <a:pPr/>
              <a:t>19</a:t>
            </a:fld>
            <a:endParaRPr lang="de-DE" altLang="de-DE">
              <a:solidFill>
                <a:srgbClr val="898989"/>
              </a:solidFill>
            </a:endParaRPr>
          </a:p>
        </p:txBody>
      </p:sp>
      <p:pic>
        <p:nvPicPr>
          <p:cNvPr id="10" name="Picture 9">
            <a:extLst>
              <a:ext uri="{FF2B5EF4-FFF2-40B4-BE49-F238E27FC236}">
                <a16:creationId xmlns:a16="http://schemas.microsoft.com/office/drawing/2014/main" id="{48347B98-843B-44E1-9073-432BAD1755D6}"/>
              </a:ext>
            </a:extLst>
          </p:cNvPr>
          <p:cNvPicPr>
            <a:picLocks noChangeAspect="1"/>
          </p:cNvPicPr>
          <p:nvPr/>
        </p:nvPicPr>
        <p:blipFill>
          <a:blip r:embed="rId3"/>
          <a:stretch>
            <a:fillRect/>
          </a:stretch>
        </p:blipFill>
        <p:spPr>
          <a:xfrm>
            <a:off x="6300192" y="697069"/>
            <a:ext cx="2057399" cy="3506677"/>
          </a:xfrm>
          <a:prstGeom prst="rect">
            <a:avLst/>
          </a:prstGeom>
        </p:spPr>
      </p:pic>
      <p:sp>
        <p:nvSpPr>
          <p:cNvPr id="3" name="TextBox 2">
            <a:extLst>
              <a:ext uri="{FF2B5EF4-FFF2-40B4-BE49-F238E27FC236}">
                <a16:creationId xmlns:a16="http://schemas.microsoft.com/office/drawing/2014/main" id="{D781BDF4-A400-4883-813B-45065DA29669}"/>
              </a:ext>
            </a:extLst>
          </p:cNvPr>
          <p:cNvSpPr txBox="1"/>
          <p:nvPr/>
        </p:nvSpPr>
        <p:spPr>
          <a:xfrm>
            <a:off x="6300192" y="4203746"/>
            <a:ext cx="2364353" cy="276999"/>
          </a:xfrm>
          <a:prstGeom prst="rect">
            <a:avLst/>
          </a:prstGeom>
          <a:noFill/>
        </p:spPr>
        <p:txBody>
          <a:bodyPr wrap="square" rtlCol="0">
            <a:spAutoFit/>
          </a:bodyPr>
          <a:lstStyle/>
          <a:p>
            <a:r>
              <a:rPr lang="en-US" sz="1200" dirty="0"/>
              <a:t>CC0 </a:t>
            </a:r>
            <a:r>
              <a:rPr lang="en-US" sz="1200" dirty="0" err="1"/>
              <a:t>Anaterate</a:t>
            </a:r>
            <a:r>
              <a:rPr lang="en-US" sz="1200" dirty="0"/>
              <a:t>, </a:t>
            </a:r>
            <a:r>
              <a:rPr lang="en-US" sz="1200" dirty="0" err="1"/>
              <a:t>Pixabay</a:t>
            </a:r>
            <a:endParaRPr lang="en-GB" sz="1200" dirty="0"/>
          </a:p>
        </p:txBody>
      </p:sp>
      <p:sp>
        <p:nvSpPr>
          <p:cNvPr id="12" name="TextBox 11">
            <a:extLst>
              <a:ext uri="{FF2B5EF4-FFF2-40B4-BE49-F238E27FC236}">
                <a16:creationId xmlns:a16="http://schemas.microsoft.com/office/drawing/2014/main" id="{DF59F4A0-1BBE-4E02-B35F-C456DF3F3538}"/>
              </a:ext>
            </a:extLst>
          </p:cNvPr>
          <p:cNvSpPr txBox="1"/>
          <p:nvPr/>
        </p:nvSpPr>
        <p:spPr>
          <a:xfrm>
            <a:off x="499443" y="143071"/>
            <a:ext cx="5976664" cy="1107996"/>
          </a:xfrm>
          <a:prstGeom prst="rect">
            <a:avLst/>
          </a:prstGeom>
          <a:noFill/>
        </p:spPr>
        <p:txBody>
          <a:bodyPr wrap="square">
            <a:spAutoFit/>
          </a:bodyPr>
          <a:lstStyle/>
          <a:p>
            <a:r>
              <a:rPr lang="en-GB" sz="3300" b="1" dirty="0">
                <a:solidFill>
                  <a:schemeClr val="accent6">
                    <a:lumMod val="50000"/>
                  </a:schemeClr>
                </a:solidFill>
                <a:latin typeface="+mj-lt"/>
              </a:rPr>
              <a:t>Digital innovation for a sustainable industry </a:t>
            </a:r>
          </a:p>
        </p:txBody>
      </p:sp>
    </p:spTree>
    <p:extLst>
      <p:ext uri="{BB962C8B-B14F-4D97-AF65-F5344CB8AC3E}">
        <p14:creationId xmlns:p14="http://schemas.microsoft.com/office/powerpoint/2010/main" val="89128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a:extLst>
              <a:ext uri="{FF2B5EF4-FFF2-40B4-BE49-F238E27FC236}">
                <a16:creationId xmlns:a16="http://schemas.microsoft.com/office/drawing/2014/main" id="{B5838C03-A230-4C1E-81E7-E552D5FB70EA}"/>
              </a:ext>
            </a:extLst>
          </p:cNvPr>
          <p:cNvSpPr>
            <a:spLocks noGrp="1" noChangeArrowheads="1"/>
          </p:cNvSpPr>
          <p:nvPr>
            <p:ph type="title"/>
          </p:nvPr>
        </p:nvSpPr>
        <p:spPr>
          <a:xfrm>
            <a:off x="628650" y="274639"/>
            <a:ext cx="7886700" cy="568920"/>
          </a:xfrm>
        </p:spPr>
        <p:txBody>
          <a:bodyPr/>
          <a:lstStyle/>
          <a:p>
            <a:r>
              <a:rPr lang="de-DE" altLang="de-DE" b="1" dirty="0"/>
              <a:t>Learning Objectives</a:t>
            </a:r>
          </a:p>
        </p:txBody>
      </p:sp>
      <p:sp>
        <p:nvSpPr>
          <p:cNvPr id="3" name="Inhaltsplatzhalter 2">
            <a:extLst>
              <a:ext uri="{FF2B5EF4-FFF2-40B4-BE49-F238E27FC236}">
                <a16:creationId xmlns:a16="http://schemas.microsoft.com/office/drawing/2014/main" id="{51AC6265-FC95-4B5E-91C4-04ABDE25FDD8}"/>
              </a:ext>
            </a:extLst>
          </p:cNvPr>
          <p:cNvSpPr>
            <a:spLocks noGrp="1"/>
          </p:cNvSpPr>
          <p:nvPr>
            <p:ph idx="1"/>
          </p:nvPr>
        </p:nvSpPr>
        <p:spPr>
          <a:xfrm>
            <a:off x="663971" y="1177429"/>
            <a:ext cx="7886700" cy="3583483"/>
          </a:xfrm>
        </p:spPr>
        <p:txBody>
          <a:bodyPr/>
          <a:lstStyle/>
          <a:p>
            <a:pPr marL="0" indent="0">
              <a:buFont typeface="Arial" panose="020B0604020202020204" pitchFamily="34" charset="0"/>
              <a:buNone/>
              <a:defRPr/>
            </a:pPr>
            <a:r>
              <a:rPr lang="en-GB" sz="1800" dirty="0"/>
              <a:t>After reading this material, the learner/student will be able to:</a:t>
            </a:r>
          </a:p>
          <a:p>
            <a:pPr>
              <a:defRPr/>
            </a:pPr>
            <a:r>
              <a:rPr lang="en-GB" sz="1800" dirty="0"/>
              <a:t>Characterize the concept of sustainability and digitalization for fashion and textiles.</a:t>
            </a:r>
          </a:p>
          <a:p>
            <a:pPr>
              <a:defRPr/>
            </a:pPr>
            <a:r>
              <a:rPr lang="en-GB" sz="1800" dirty="0"/>
              <a:t>Describe the importance of digital innovation for a sustainable fashion and textile industry; </a:t>
            </a:r>
          </a:p>
          <a:p>
            <a:pPr>
              <a:defRPr/>
            </a:pPr>
            <a:r>
              <a:rPr lang="en-GB" sz="1800" dirty="0"/>
              <a:t>Characterize product development for the mass customization fashion industry. </a:t>
            </a:r>
          </a:p>
          <a:p>
            <a:pPr>
              <a:defRPr/>
            </a:pPr>
            <a:r>
              <a:rPr lang="en-GB" sz="1800" dirty="0"/>
              <a:t>Present sustainable solutions for product development - fashion and apparel industry. </a:t>
            </a:r>
          </a:p>
          <a:p>
            <a:pPr>
              <a:defRPr/>
            </a:pPr>
            <a:r>
              <a:rPr lang="en-GB" sz="1800" dirty="0"/>
              <a:t>Characterize digital clothing development </a:t>
            </a:r>
          </a:p>
          <a:p>
            <a:pPr>
              <a:defRPr/>
            </a:pPr>
            <a:r>
              <a:rPr lang="en-GB" sz="1800" dirty="0"/>
              <a:t>Describe best practices of sustainable product development –fashion and clothing industry</a:t>
            </a:r>
          </a:p>
          <a:p>
            <a:pPr marL="0" indent="0">
              <a:buNone/>
              <a:defRPr/>
            </a:pPr>
            <a:endParaRPr lang="en-GB" dirty="0"/>
          </a:p>
        </p:txBody>
      </p:sp>
      <p:sp>
        <p:nvSpPr>
          <p:cNvPr id="4" name="Fußzeilenplatzhalter 3">
            <a:extLst>
              <a:ext uri="{FF2B5EF4-FFF2-40B4-BE49-F238E27FC236}">
                <a16:creationId xmlns:a16="http://schemas.microsoft.com/office/drawing/2014/main" id="{C2A16035-F34F-4F5F-9860-B2607265C490}"/>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78171A27-6B20-4C43-A1E5-B81EBEA342DD}"/>
              </a:ext>
            </a:extLst>
          </p:cNvPr>
          <p:cNvSpPr>
            <a:spLocks noGrp="1"/>
          </p:cNvSpPr>
          <p:nvPr>
            <p:ph type="sldNum" sz="quarter" idx="12"/>
          </p:nvPr>
        </p:nvSpPr>
        <p:spPr/>
        <p:txBody>
          <a:bodyPr/>
          <a:lstStyle/>
          <a:p>
            <a:pPr>
              <a:defRPr/>
            </a:pPr>
            <a:fld id="{CD5C15A9-B5DD-40B5-AE3F-0C13FA447375}" type="slidenum">
              <a:rPr lang="de-DE" altLang="de-DE" smtClean="0"/>
              <a:pPr>
                <a:defRPr/>
              </a:pPr>
              <a:t>2</a:t>
            </a:fld>
            <a:endParaRPr lang="de-DE" altLang="de-DE"/>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0C3A0911-B08D-9C47-A850-448A5D7B545A}"/>
              </a:ext>
            </a:extLst>
          </p:cNvPr>
          <p:cNvSpPr>
            <a:spLocks noGrp="1"/>
          </p:cNvSpPr>
          <p:nvPr>
            <p:ph type="ftr" sz="quarter" idx="11"/>
          </p:nvPr>
        </p:nvSpPr>
        <p:spPr/>
        <p:txBody>
          <a:bodyPr/>
          <a:lstStyle/>
          <a:p>
            <a:pPr>
              <a:defRPr/>
            </a:pPr>
            <a:r>
              <a:rPr lang="en-US" altLang="de-DE"/>
              <a:t>Fashion DIET</a:t>
            </a:r>
            <a:endParaRPr lang="de-DE" altLang="de-DE"/>
          </a:p>
        </p:txBody>
      </p:sp>
      <p:sp>
        <p:nvSpPr>
          <p:cNvPr id="21507" name="Foliennummernplatzhalter 4">
            <a:extLst>
              <a:ext uri="{FF2B5EF4-FFF2-40B4-BE49-F238E27FC236}">
                <a16:creationId xmlns:a16="http://schemas.microsoft.com/office/drawing/2014/main" id="{60AD6271-A575-9945-B436-03BFE6A0497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3300FDB-3976-AE48-88CB-8760CEF2E891}" type="slidenum">
              <a:rPr lang="de-DE" altLang="de-DE" smtClean="0">
                <a:solidFill>
                  <a:srgbClr val="898989"/>
                </a:solidFill>
              </a:rPr>
              <a:pPr/>
              <a:t>20</a:t>
            </a:fld>
            <a:endParaRPr lang="de-DE" altLang="de-DE">
              <a:solidFill>
                <a:srgbClr val="898989"/>
              </a:solidFill>
            </a:endParaRPr>
          </a:p>
        </p:txBody>
      </p:sp>
      <p:sp>
        <p:nvSpPr>
          <p:cNvPr id="8" name="TextBox 7">
            <a:extLst>
              <a:ext uri="{FF2B5EF4-FFF2-40B4-BE49-F238E27FC236}">
                <a16:creationId xmlns:a16="http://schemas.microsoft.com/office/drawing/2014/main" id="{C88A4AF8-EF16-0B4A-8479-7C38318B6922}"/>
              </a:ext>
            </a:extLst>
          </p:cNvPr>
          <p:cNvSpPr txBox="1"/>
          <p:nvPr/>
        </p:nvSpPr>
        <p:spPr>
          <a:xfrm>
            <a:off x="469354" y="1461624"/>
            <a:ext cx="5225552" cy="1754326"/>
          </a:xfrm>
          <a:prstGeom prst="rect">
            <a:avLst/>
          </a:prstGeom>
          <a:noFill/>
        </p:spPr>
        <p:txBody>
          <a:bodyPr wrap="square">
            <a:spAutoFit/>
          </a:bodyPr>
          <a:lstStyle/>
          <a:p>
            <a:pPr>
              <a:defRPr/>
            </a:pPr>
            <a:r>
              <a:rPr lang="en-GB" dirty="0">
                <a:latin typeface="+mn-lt"/>
              </a:rPr>
              <a:t>The virtual world opens up new possibilities, both in the creative system and in the way we engage with and learn about style. </a:t>
            </a:r>
          </a:p>
          <a:p>
            <a:pPr>
              <a:defRPr/>
            </a:pPr>
            <a:r>
              <a:rPr lang="en-GB" dirty="0">
                <a:latin typeface="+mn-lt"/>
              </a:rPr>
              <a:t>Technology is changing the way people spend their time on social media or in retail stores and with augmented reality.</a:t>
            </a:r>
          </a:p>
        </p:txBody>
      </p:sp>
      <p:sp>
        <p:nvSpPr>
          <p:cNvPr id="6" name="TextBox 5">
            <a:extLst>
              <a:ext uri="{FF2B5EF4-FFF2-40B4-BE49-F238E27FC236}">
                <a16:creationId xmlns:a16="http://schemas.microsoft.com/office/drawing/2014/main" id="{B710A385-CCE1-4D84-8150-67A65D0D0453}"/>
              </a:ext>
            </a:extLst>
          </p:cNvPr>
          <p:cNvSpPr txBox="1"/>
          <p:nvPr/>
        </p:nvSpPr>
        <p:spPr>
          <a:xfrm>
            <a:off x="5694906" y="2747615"/>
            <a:ext cx="3269582" cy="276999"/>
          </a:xfrm>
          <a:prstGeom prst="rect">
            <a:avLst/>
          </a:prstGeom>
          <a:noFill/>
        </p:spPr>
        <p:txBody>
          <a:bodyPr wrap="square" rtlCol="0">
            <a:spAutoFit/>
          </a:bodyPr>
          <a:lstStyle/>
          <a:p>
            <a:r>
              <a:rPr lang="en-US" sz="1200" dirty="0">
                <a:ea typeface="Verdana" panose="020B0604030504040204" pitchFamily="34" charset="0"/>
              </a:rPr>
              <a:t>Digital Village &amp;Patrick McDowell (2020)</a:t>
            </a:r>
            <a:endParaRPr lang="en-GB" sz="1200" dirty="0">
              <a:ea typeface="Verdana" panose="020B0604030504040204" pitchFamily="34" charset="0"/>
            </a:endParaRPr>
          </a:p>
        </p:txBody>
      </p:sp>
      <p:pic>
        <p:nvPicPr>
          <p:cNvPr id="9" name="Picture 8">
            <a:extLst>
              <a:ext uri="{FF2B5EF4-FFF2-40B4-BE49-F238E27FC236}">
                <a16:creationId xmlns:a16="http://schemas.microsoft.com/office/drawing/2014/main" id="{4665CCD1-C9D3-40DA-8DFF-663F79BE81D4}"/>
              </a:ext>
            </a:extLst>
          </p:cNvPr>
          <p:cNvPicPr>
            <a:picLocks noChangeAspect="1"/>
          </p:cNvPicPr>
          <p:nvPr/>
        </p:nvPicPr>
        <p:blipFill>
          <a:blip r:embed="rId3"/>
          <a:stretch>
            <a:fillRect/>
          </a:stretch>
        </p:blipFill>
        <p:spPr>
          <a:xfrm>
            <a:off x="6115050" y="3215950"/>
            <a:ext cx="2087711" cy="1391807"/>
          </a:xfrm>
          <a:prstGeom prst="rect">
            <a:avLst/>
          </a:prstGeom>
        </p:spPr>
      </p:pic>
      <p:sp>
        <p:nvSpPr>
          <p:cNvPr id="12" name="TextBox 11">
            <a:extLst>
              <a:ext uri="{FF2B5EF4-FFF2-40B4-BE49-F238E27FC236}">
                <a16:creationId xmlns:a16="http://schemas.microsoft.com/office/drawing/2014/main" id="{7B4799A6-BD32-4934-AFC8-E2C4A02652FE}"/>
              </a:ext>
            </a:extLst>
          </p:cNvPr>
          <p:cNvSpPr txBox="1"/>
          <p:nvPr/>
        </p:nvSpPr>
        <p:spPr>
          <a:xfrm>
            <a:off x="435185" y="3311688"/>
            <a:ext cx="5022429" cy="1200329"/>
          </a:xfrm>
          <a:prstGeom prst="rect">
            <a:avLst/>
          </a:prstGeom>
          <a:noFill/>
        </p:spPr>
        <p:txBody>
          <a:bodyPr wrap="square">
            <a:spAutoFit/>
          </a:bodyPr>
          <a:lstStyle/>
          <a:p>
            <a:pPr>
              <a:defRPr/>
            </a:pPr>
            <a:r>
              <a:rPr lang="en-GB" dirty="0">
                <a:latin typeface="+mn-lt"/>
              </a:rPr>
              <a:t>The modern customer uses various virtual channels to get information and make purchases. </a:t>
            </a:r>
          </a:p>
          <a:p>
            <a:pPr>
              <a:defRPr/>
            </a:pPr>
            <a:r>
              <a:rPr lang="en-GB" dirty="0">
                <a:latin typeface="+mn-lt"/>
              </a:rPr>
              <a:t>This is an adventure that produces amazing impressions and experiences.</a:t>
            </a:r>
          </a:p>
        </p:txBody>
      </p:sp>
      <p:pic>
        <p:nvPicPr>
          <p:cNvPr id="7" name="Picture 6">
            <a:extLst>
              <a:ext uri="{FF2B5EF4-FFF2-40B4-BE49-F238E27FC236}">
                <a16:creationId xmlns:a16="http://schemas.microsoft.com/office/drawing/2014/main" id="{6E5B16B6-1EFD-43BF-8E99-F0CEEC1ECE7F}"/>
              </a:ext>
            </a:extLst>
          </p:cNvPr>
          <p:cNvPicPr>
            <a:picLocks noChangeAspect="1"/>
          </p:cNvPicPr>
          <p:nvPr/>
        </p:nvPicPr>
        <p:blipFill rotWithShape="1">
          <a:blip r:embed="rId4"/>
          <a:srcRect l="7797" t="10815" r="12003" b="6097"/>
          <a:stretch/>
        </p:blipFill>
        <p:spPr>
          <a:xfrm>
            <a:off x="6103032" y="695247"/>
            <a:ext cx="1896640" cy="1988772"/>
          </a:xfrm>
          <a:prstGeom prst="rect">
            <a:avLst/>
          </a:prstGeom>
        </p:spPr>
      </p:pic>
      <p:sp>
        <p:nvSpPr>
          <p:cNvPr id="13" name="TextBox 12">
            <a:extLst>
              <a:ext uri="{FF2B5EF4-FFF2-40B4-BE49-F238E27FC236}">
                <a16:creationId xmlns:a16="http://schemas.microsoft.com/office/drawing/2014/main" id="{B99EDB48-68F2-4158-9980-360579335C3D}"/>
              </a:ext>
            </a:extLst>
          </p:cNvPr>
          <p:cNvSpPr txBox="1"/>
          <p:nvPr/>
        </p:nvSpPr>
        <p:spPr>
          <a:xfrm>
            <a:off x="3851672" y="4496614"/>
            <a:ext cx="2304256" cy="276999"/>
          </a:xfrm>
          <a:prstGeom prst="rect">
            <a:avLst/>
          </a:prstGeom>
          <a:noFill/>
        </p:spPr>
        <p:txBody>
          <a:bodyPr wrap="square" rtlCol="0">
            <a:spAutoFit/>
          </a:bodyPr>
          <a:lstStyle/>
          <a:p>
            <a:r>
              <a:rPr lang="en-US" sz="1200" dirty="0"/>
              <a:t>CC0 Fancycrave1, </a:t>
            </a:r>
            <a:r>
              <a:rPr lang="en-US" sz="1200" dirty="0" err="1"/>
              <a:t>Pixabay</a:t>
            </a:r>
            <a:endParaRPr lang="en-GB" sz="1200" dirty="0"/>
          </a:p>
        </p:txBody>
      </p:sp>
      <p:sp>
        <p:nvSpPr>
          <p:cNvPr id="16" name="TextBox 15">
            <a:extLst>
              <a:ext uri="{FF2B5EF4-FFF2-40B4-BE49-F238E27FC236}">
                <a16:creationId xmlns:a16="http://schemas.microsoft.com/office/drawing/2014/main" id="{B38EC8CD-7E5F-4FCD-A70A-76AB91FA6C8C}"/>
              </a:ext>
            </a:extLst>
          </p:cNvPr>
          <p:cNvSpPr txBox="1"/>
          <p:nvPr/>
        </p:nvSpPr>
        <p:spPr>
          <a:xfrm>
            <a:off x="210045" y="53681"/>
            <a:ext cx="5541046" cy="1107996"/>
          </a:xfrm>
          <a:prstGeom prst="rect">
            <a:avLst/>
          </a:prstGeom>
          <a:noFill/>
        </p:spPr>
        <p:txBody>
          <a:bodyPr wrap="square">
            <a:spAutoFit/>
          </a:bodyPr>
          <a:lstStyle/>
          <a:p>
            <a:r>
              <a:rPr lang="en-GB" sz="3300" b="1" dirty="0">
                <a:solidFill>
                  <a:schemeClr val="accent6">
                    <a:lumMod val="50000"/>
                  </a:schemeClr>
                </a:solidFill>
                <a:latin typeface="+mj-lt"/>
              </a:rPr>
              <a:t>Digital innovation for a sustainable industry </a:t>
            </a:r>
          </a:p>
        </p:txBody>
      </p:sp>
    </p:spTree>
    <p:extLst>
      <p:ext uri="{BB962C8B-B14F-4D97-AF65-F5344CB8AC3E}">
        <p14:creationId xmlns:p14="http://schemas.microsoft.com/office/powerpoint/2010/main" val="2720794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18FD9A7-65C2-6F43-A726-8BD9010D0E96}"/>
              </a:ext>
            </a:extLst>
          </p:cNvPr>
          <p:cNvSpPr>
            <a:spLocks noGrp="1"/>
          </p:cNvSpPr>
          <p:nvPr>
            <p:ph type="ftr" sz="quarter" idx="11"/>
          </p:nvPr>
        </p:nvSpPr>
        <p:spPr/>
        <p:txBody>
          <a:bodyPr/>
          <a:lstStyle/>
          <a:p>
            <a:pPr>
              <a:defRPr/>
            </a:pPr>
            <a:r>
              <a:rPr lang="en-US" altLang="de-DE"/>
              <a:t>Fashion DIET</a:t>
            </a:r>
            <a:endParaRPr lang="de-DE" altLang="de-DE"/>
          </a:p>
        </p:txBody>
      </p:sp>
      <p:sp>
        <p:nvSpPr>
          <p:cNvPr id="22531" name="Foliennummernplatzhalter 4">
            <a:extLst>
              <a:ext uri="{FF2B5EF4-FFF2-40B4-BE49-F238E27FC236}">
                <a16:creationId xmlns:a16="http://schemas.microsoft.com/office/drawing/2014/main" id="{A171D893-FCD5-9C46-8DB9-DB990914617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A7EC3E67-0307-354E-939C-AB12B9E19499}" type="slidenum">
              <a:rPr lang="de-DE" altLang="de-DE" smtClean="0">
                <a:solidFill>
                  <a:srgbClr val="898989"/>
                </a:solidFill>
              </a:rPr>
              <a:pPr/>
              <a:t>21</a:t>
            </a:fld>
            <a:endParaRPr lang="de-DE" altLang="de-DE">
              <a:solidFill>
                <a:srgbClr val="898989"/>
              </a:solidFill>
            </a:endParaRPr>
          </a:p>
        </p:txBody>
      </p:sp>
      <p:sp>
        <p:nvSpPr>
          <p:cNvPr id="9" name="TextBox 8">
            <a:extLst>
              <a:ext uri="{FF2B5EF4-FFF2-40B4-BE49-F238E27FC236}">
                <a16:creationId xmlns:a16="http://schemas.microsoft.com/office/drawing/2014/main" id="{E588786F-518E-5344-B6ED-47B12D6B6A1D}"/>
              </a:ext>
            </a:extLst>
          </p:cNvPr>
          <p:cNvSpPr txBox="1"/>
          <p:nvPr/>
        </p:nvSpPr>
        <p:spPr>
          <a:xfrm>
            <a:off x="222007" y="730507"/>
            <a:ext cx="5832648" cy="1754326"/>
          </a:xfrm>
          <a:prstGeom prst="rect">
            <a:avLst/>
          </a:prstGeom>
          <a:noFill/>
        </p:spPr>
        <p:txBody>
          <a:bodyPr wrap="square">
            <a:spAutoFit/>
          </a:bodyPr>
          <a:lstStyle/>
          <a:p>
            <a:pPr>
              <a:defRPr/>
            </a:pPr>
            <a:r>
              <a:rPr lang="en-GB" dirty="0">
                <a:latin typeface="+mn-lt"/>
              </a:rPr>
              <a:t>Digital product development has changed customer behaviour.  By using 3D techniques, apparel  manufacturers can make faster and better decisions during the development process of their products. Brand-new fashions can be tested on their websites without ever having to make a physical prototype or invest in raw materials. </a:t>
            </a:r>
          </a:p>
        </p:txBody>
      </p:sp>
      <p:pic>
        <p:nvPicPr>
          <p:cNvPr id="3" name="Picture 2">
            <a:extLst>
              <a:ext uri="{FF2B5EF4-FFF2-40B4-BE49-F238E27FC236}">
                <a16:creationId xmlns:a16="http://schemas.microsoft.com/office/drawing/2014/main" id="{0FDD21AD-7F5F-4B1F-A715-29731CB2E5CE}"/>
              </a:ext>
            </a:extLst>
          </p:cNvPr>
          <p:cNvPicPr>
            <a:picLocks noChangeAspect="1"/>
          </p:cNvPicPr>
          <p:nvPr/>
        </p:nvPicPr>
        <p:blipFill>
          <a:blip r:embed="rId3"/>
          <a:stretch>
            <a:fillRect/>
          </a:stretch>
        </p:blipFill>
        <p:spPr>
          <a:xfrm>
            <a:off x="6336108" y="942336"/>
            <a:ext cx="2348633" cy="1568906"/>
          </a:xfrm>
          <a:prstGeom prst="rect">
            <a:avLst/>
          </a:prstGeom>
        </p:spPr>
      </p:pic>
      <p:pic>
        <p:nvPicPr>
          <p:cNvPr id="8" name="Picture 7">
            <a:extLst>
              <a:ext uri="{FF2B5EF4-FFF2-40B4-BE49-F238E27FC236}">
                <a16:creationId xmlns:a16="http://schemas.microsoft.com/office/drawing/2014/main" id="{E90CD108-0CDD-4861-A993-3F38CF5C759A}"/>
              </a:ext>
            </a:extLst>
          </p:cNvPr>
          <p:cNvPicPr>
            <a:picLocks noChangeAspect="1"/>
          </p:cNvPicPr>
          <p:nvPr/>
        </p:nvPicPr>
        <p:blipFill>
          <a:blip r:embed="rId4"/>
          <a:stretch>
            <a:fillRect/>
          </a:stretch>
        </p:blipFill>
        <p:spPr>
          <a:xfrm>
            <a:off x="313228" y="2511242"/>
            <a:ext cx="1714500" cy="2571750"/>
          </a:xfrm>
          <a:prstGeom prst="rect">
            <a:avLst/>
          </a:prstGeom>
        </p:spPr>
      </p:pic>
      <p:sp>
        <p:nvSpPr>
          <p:cNvPr id="15" name="TextBox 14">
            <a:extLst>
              <a:ext uri="{FF2B5EF4-FFF2-40B4-BE49-F238E27FC236}">
                <a16:creationId xmlns:a16="http://schemas.microsoft.com/office/drawing/2014/main" id="{6CA4A4E1-83C2-4A5A-A672-8C96A70442D1}"/>
              </a:ext>
            </a:extLst>
          </p:cNvPr>
          <p:cNvSpPr txBox="1"/>
          <p:nvPr/>
        </p:nvSpPr>
        <p:spPr>
          <a:xfrm>
            <a:off x="2173759" y="3208467"/>
            <a:ext cx="5467176" cy="923330"/>
          </a:xfrm>
          <a:prstGeom prst="rect">
            <a:avLst/>
          </a:prstGeom>
          <a:noFill/>
        </p:spPr>
        <p:txBody>
          <a:bodyPr wrap="square">
            <a:spAutoFit/>
          </a:bodyPr>
          <a:lstStyle/>
          <a:p>
            <a:r>
              <a:rPr lang="en-GB" dirty="0">
                <a:latin typeface="+mn-lt"/>
              </a:rPr>
              <a:t>The customer insights can influence which garments are included in a selection and drive the supply chain to produce only what is ordered, while avoiding waste.</a:t>
            </a:r>
          </a:p>
        </p:txBody>
      </p:sp>
      <p:sp>
        <p:nvSpPr>
          <p:cNvPr id="2" name="TextBox 1">
            <a:extLst>
              <a:ext uri="{FF2B5EF4-FFF2-40B4-BE49-F238E27FC236}">
                <a16:creationId xmlns:a16="http://schemas.microsoft.com/office/drawing/2014/main" id="{1145A4FA-BA12-4F3A-933E-CF6C22EB52C0}"/>
              </a:ext>
            </a:extLst>
          </p:cNvPr>
          <p:cNvSpPr txBox="1"/>
          <p:nvPr/>
        </p:nvSpPr>
        <p:spPr>
          <a:xfrm>
            <a:off x="6228184" y="2575810"/>
            <a:ext cx="2570125" cy="276999"/>
          </a:xfrm>
          <a:prstGeom prst="rect">
            <a:avLst/>
          </a:prstGeom>
          <a:noFill/>
        </p:spPr>
        <p:txBody>
          <a:bodyPr wrap="square" rtlCol="0">
            <a:spAutoFit/>
          </a:bodyPr>
          <a:lstStyle/>
          <a:p>
            <a:r>
              <a:rPr lang="en-US" sz="1200" dirty="0"/>
              <a:t>CC0 </a:t>
            </a:r>
            <a:r>
              <a:rPr lang="en-US" sz="1200" dirty="0" err="1"/>
              <a:t>ThisIsEngineering,Pexels</a:t>
            </a:r>
            <a:endParaRPr lang="en-GB" sz="1200" dirty="0"/>
          </a:p>
        </p:txBody>
      </p:sp>
      <p:sp>
        <p:nvSpPr>
          <p:cNvPr id="6" name="TextBox 5">
            <a:extLst>
              <a:ext uri="{FF2B5EF4-FFF2-40B4-BE49-F238E27FC236}">
                <a16:creationId xmlns:a16="http://schemas.microsoft.com/office/drawing/2014/main" id="{9865BA0C-54D8-40EC-A56D-C34E48F4310A}"/>
              </a:ext>
            </a:extLst>
          </p:cNvPr>
          <p:cNvSpPr txBox="1"/>
          <p:nvPr/>
        </p:nvSpPr>
        <p:spPr>
          <a:xfrm>
            <a:off x="2027728" y="4535262"/>
            <a:ext cx="2720975" cy="276999"/>
          </a:xfrm>
          <a:prstGeom prst="rect">
            <a:avLst/>
          </a:prstGeom>
          <a:noFill/>
        </p:spPr>
        <p:txBody>
          <a:bodyPr wrap="square" rtlCol="0">
            <a:spAutoFit/>
          </a:bodyPr>
          <a:lstStyle/>
          <a:p>
            <a:r>
              <a:rPr lang="en-US" sz="1200" dirty="0"/>
              <a:t>CC0 Mart Production, </a:t>
            </a:r>
            <a:r>
              <a:rPr lang="en-US" sz="1200" dirty="0" err="1"/>
              <a:t>Pexels</a:t>
            </a:r>
            <a:endParaRPr lang="en-GB" sz="1200" dirty="0"/>
          </a:p>
        </p:txBody>
      </p:sp>
      <p:sp>
        <p:nvSpPr>
          <p:cNvPr id="13" name="TextBox 12">
            <a:extLst>
              <a:ext uri="{FF2B5EF4-FFF2-40B4-BE49-F238E27FC236}">
                <a16:creationId xmlns:a16="http://schemas.microsoft.com/office/drawing/2014/main" id="{EC4279EB-2B92-4B16-A316-DEE17C227930}"/>
              </a:ext>
            </a:extLst>
          </p:cNvPr>
          <p:cNvSpPr txBox="1"/>
          <p:nvPr/>
        </p:nvSpPr>
        <p:spPr>
          <a:xfrm>
            <a:off x="253921" y="103934"/>
            <a:ext cx="7463693" cy="600164"/>
          </a:xfrm>
          <a:prstGeom prst="rect">
            <a:avLst/>
          </a:prstGeom>
          <a:noFill/>
        </p:spPr>
        <p:txBody>
          <a:bodyPr wrap="square">
            <a:spAutoFit/>
          </a:bodyPr>
          <a:lstStyle/>
          <a:p>
            <a:r>
              <a:rPr lang="en-GB" sz="3300" b="1" dirty="0">
                <a:solidFill>
                  <a:schemeClr val="accent6">
                    <a:lumMod val="50000"/>
                  </a:schemeClr>
                </a:solidFill>
                <a:latin typeface="+mj-lt"/>
              </a:rPr>
              <a:t>Digital innovation for a sustainable industry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6857C7C2-EF32-314E-8D89-E0E70637E4DD}"/>
              </a:ext>
            </a:extLst>
          </p:cNvPr>
          <p:cNvSpPr>
            <a:spLocks noGrp="1"/>
          </p:cNvSpPr>
          <p:nvPr>
            <p:ph type="ftr" sz="quarter" idx="11"/>
          </p:nvPr>
        </p:nvSpPr>
        <p:spPr/>
        <p:txBody>
          <a:bodyPr/>
          <a:lstStyle/>
          <a:p>
            <a:pPr>
              <a:defRPr/>
            </a:pPr>
            <a:r>
              <a:rPr lang="en-US" altLang="de-DE"/>
              <a:t>Fashion DIET</a:t>
            </a:r>
            <a:endParaRPr lang="de-DE" altLang="de-DE"/>
          </a:p>
        </p:txBody>
      </p:sp>
      <p:sp>
        <p:nvSpPr>
          <p:cNvPr id="23555" name="Foliennummernplatzhalter 4">
            <a:extLst>
              <a:ext uri="{FF2B5EF4-FFF2-40B4-BE49-F238E27FC236}">
                <a16:creationId xmlns:a16="http://schemas.microsoft.com/office/drawing/2014/main" id="{2C41EF2A-65CB-A647-832C-6AA13088770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767F603-B280-3C4C-9A85-802AD59A548C}" type="slidenum">
              <a:rPr lang="de-DE" altLang="de-DE" smtClean="0">
                <a:solidFill>
                  <a:srgbClr val="898989"/>
                </a:solidFill>
              </a:rPr>
              <a:pPr/>
              <a:t>22</a:t>
            </a:fld>
            <a:endParaRPr lang="de-DE" altLang="de-DE">
              <a:solidFill>
                <a:srgbClr val="898989"/>
              </a:solidFill>
            </a:endParaRPr>
          </a:p>
        </p:txBody>
      </p:sp>
      <p:sp>
        <p:nvSpPr>
          <p:cNvPr id="13" name="TextBox 12">
            <a:extLst>
              <a:ext uri="{FF2B5EF4-FFF2-40B4-BE49-F238E27FC236}">
                <a16:creationId xmlns:a16="http://schemas.microsoft.com/office/drawing/2014/main" id="{9575FDBF-0FAA-F949-B019-4ADA13714F02}"/>
              </a:ext>
            </a:extLst>
          </p:cNvPr>
          <p:cNvSpPr txBox="1"/>
          <p:nvPr/>
        </p:nvSpPr>
        <p:spPr>
          <a:xfrm>
            <a:off x="479843" y="1357293"/>
            <a:ext cx="5760318" cy="3416320"/>
          </a:xfrm>
          <a:prstGeom prst="rect">
            <a:avLst/>
          </a:prstGeom>
          <a:noFill/>
        </p:spPr>
        <p:txBody>
          <a:bodyPr wrap="square">
            <a:spAutoFit/>
          </a:bodyPr>
          <a:lstStyle/>
          <a:p>
            <a:pPr marL="285750" indent="-285750">
              <a:buFont typeface="Arial" panose="020B0604020202020204" pitchFamily="34" charset="0"/>
              <a:buChar char="•"/>
              <a:defRPr/>
            </a:pPr>
            <a:r>
              <a:rPr lang="en-GB" dirty="0">
                <a:latin typeface="+mn-lt"/>
              </a:rPr>
              <a:t>Digital transformation determines the rethinking of the sales approach and distribution channels, design, production, advertising and marketing processes.</a:t>
            </a:r>
          </a:p>
          <a:p>
            <a:pPr>
              <a:defRPr/>
            </a:pPr>
            <a:endParaRPr lang="en-GB" dirty="0">
              <a:latin typeface="+mn-lt"/>
            </a:endParaRPr>
          </a:p>
          <a:p>
            <a:pPr marL="285750" indent="-285750">
              <a:buFont typeface="Arial" panose="020B0604020202020204" pitchFamily="34" charset="0"/>
              <a:buChar char="•"/>
              <a:defRPr/>
            </a:pPr>
            <a:r>
              <a:rPr lang="en-GB" dirty="0">
                <a:latin typeface="+mn-lt"/>
              </a:rPr>
              <a:t>The virtual transformation of product development is no longer a question of '</a:t>
            </a:r>
            <a:r>
              <a:rPr lang="en-GB" dirty="0">
                <a:solidFill>
                  <a:srgbClr val="FF0000"/>
                </a:solidFill>
                <a:latin typeface="+mn-lt"/>
              </a:rPr>
              <a:t>if</a:t>
            </a:r>
            <a:r>
              <a:rPr lang="en-GB" dirty="0">
                <a:latin typeface="+mn-lt"/>
              </a:rPr>
              <a:t>', but of '</a:t>
            </a:r>
            <a:r>
              <a:rPr lang="en-GB" dirty="0">
                <a:solidFill>
                  <a:srgbClr val="FF0000"/>
                </a:solidFill>
                <a:latin typeface="+mn-lt"/>
              </a:rPr>
              <a:t>when</a:t>
            </a:r>
            <a:r>
              <a:rPr lang="en-GB" dirty="0">
                <a:latin typeface="+mn-lt"/>
              </a:rPr>
              <a:t>’. AI-assisted design does not have to refer to an algorithm drawing the clothes or a robot sewing the pieces - it can mean a greener, time-saving approach for designers who now have assistive technology and actionable records to design better collections and avoid traditional obstacles - from sample costs to manufacturing delays.</a:t>
            </a:r>
          </a:p>
        </p:txBody>
      </p:sp>
      <p:sp>
        <p:nvSpPr>
          <p:cNvPr id="15" name="TextBox 14">
            <a:extLst>
              <a:ext uri="{FF2B5EF4-FFF2-40B4-BE49-F238E27FC236}">
                <a16:creationId xmlns:a16="http://schemas.microsoft.com/office/drawing/2014/main" id="{9115F1CF-412A-0242-AC95-AFF870C072E0}"/>
              </a:ext>
            </a:extLst>
          </p:cNvPr>
          <p:cNvSpPr txBox="1"/>
          <p:nvPr/>
        </p:nvSpPr>
        <p:spPr>
          <a:xfrm>
            <a:off x="6720457" y="3723576"/>
            <a:ext cx="2423543" cy="276999"/>
          </a:xfrm>
          <a:prstGeom prst="rect">
            <a:avLst/>
          </a:prstGeom>
          <a:noFill/>
        </p:spPr>
        <p:txBody>
          <a:bodyPr wrap="square">
            <a:spAutoFit/>
          </a:bodyPr>
          <a:lstStyle/>
          <a:p>
            <a:pPr>
              <a:defRPr/>
            </a:pPr>
            <a:r>
              <a:rPr lang="en-GB" sz="1200" dirty="0">
                <a:ea typeface="Verdana" panose="020B0604030504040204" pitchFamily="34" charset="0"/>
              </a:rPr>
              <a:t>Digital fashion show (2020)</a:t>
            </a:r>
            <a:endParaRPr lang="ro-RO" sz="1200" dirty="0">
              <a:ea typeface="Verdana" panose="020B0604030504040204" pitchFamily="34" charset="0"/>
            </a:endParaRPr>
          </a:p>
        </p:txBody>
      </p:sp>
      <p:pic>
        <p:nvPicPr>
          <p:cNvPr id="3" name="Picture 2">
            <a:extLst>
              <a:ext uri="{FF2B5EF4-FFF2-40B4-BE49-F238E27FC236}">
                <a16:creationId xmlns:a16="http://schemas.microsoft.com/office/drawing/2014/main" id="{E5D242EA-1AA6-431E-A9C9-B4991A690243}"/>
              </a:ext>
            </a:extLst>
          </p:cNvPr>
          <p:cNvPicPr>
            <a:picLocks noChangeAspect="1"/>
          </p:cNvPicPr>
          <p:nvPr/>
        </p:nvPicPr>
        <p:blipFill>
          <a:blip r:embed="rId3"/>
          <a:stretch>
            <a:fillRect/>
          </a:stretch>
        </p:blipFill>
        <p:spPr>
          <a:xfrm>
            <a:off x="6588224" y="1239819"/>
            <a:ext cx="2057401" cy="2377901"/>
          </a:xfrm>
          <a:prstGeom prst="rect">
            <a:avLst/>
          </a:prstGeom>
        </p:spPr>
      </p:pic>
      <p:sp>
        <p:nvSpPr>
          <p:cNvPr id="9" name="TextBox 8">
            <a:extLst>
              <a:ext uri="{FF2B5EF4-FFF2-40B4-BE49-F238E27FC236}">
                <a16:creationId xmlns:a16="http://schemas.microsoft.com/office/drawing/2014/main" id="{4E557202-81B4-4A85-9A0F-B563B7E665BE}"/>
              </a:ext>
            </a:extLst>
          </p:cNvPr>
          <p:cNvSpPr txBox="1"/>
          <p:nvPr/>
        </p:nvSpPr>
        <p:spPr>
          <a:xfrm>
            <a:off x="575979" y="101600"/>
            <a:ext cx="6120680" cy="1107996"/>
          </a:xfrm>
          <a:prstGeom prst="rect">
            <a:avLst/>
          </a:prstGeom>
          <a:noFill/>
        </p:spPr>
        <p:txBody>
          <a:bodyPr wrap="square">
            <a:spAutoFit/>
          </a:bodyPr>
          <a:lstStyle/>
          <a:p>
            <a:r>
              <a:rPr lang="en-GB" sz="3300" b="1" dirty="0">
                <a:solidFill>
                  <a:schemeClr val="accent6">
                    <a:lumMod val="50000"/>
                  </a:schemeClr>
                </a:solidFill>
                <a:latin typeface="+mj-lt"/>
              </a:rPr>
              <a:t>Digital innovation for a sustainable industry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8033BB66-38CE-3242-89A9-5829E6159230}"/>
              </a:ext>
            </a:extLst>
          </p:cNvPr>
          <p:cNvSpPr>
            <a:spLocks noGrp="1"/>
          </p:cNvSpPr>
          <p:nvPr>
            <p:ph type="ftr" sz="quarter" idx="11"/>
          </p:nvPr>
        </p:nvSpPr>
        <p:spPr/>
        <p:txBody>
          <a:bodyPr/>
          <a:lstStyle/>
          <a:p>
            <a:pPr>
              <a:defRPr/>
            </a:pPr>
            <a:r>
              <a:rPr lang="en-US" altLang="de-DE"/>
              <a:t>Fashion DIET</a:t>
            </a:r>
            <a:endParaRPr lang="de-DE" altLang="de-DE"/>
          </a:p>
        </p:txBody>
      </p:sp>
      <p:sp>
        <p:nvSpPr>
          <p:cNvPr id="24579" name="Foliennummernplatzhalter 4">
            <a:extLst>
              <a:ext uri="{FF2B5EF4-FFF2-40B4-BE49-F238E27FC236}">
                <a16:creationId xmlns:a16="http://schemas.microsoft.com/office/drawing/2014/main" id="{BDB19D28-1C74-6042-BD2C-6391CC4B2DA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D8E7573-EAFB-6B4B-856C-01B5F720262D}" type="slidenum">
              <a:rPr lang="de-DE" altLang="de-DE" smtClean="0">
                <a:solidFill>
                  <a:srgbClr val="898989"/>
                </a:solidFill>
              </a:rPr>
              <a:pPr/>
              <a:t>23</a:t>
            </a:fld>
            <a:endParaRPr lang="de-DE" altLang="de-DE">
              <a:solidFill>
                <a:srgbClr val="898989"/>
              </a:solidFill>
            </a:endParaRPr>
          </a:p>
        </p:txBody>
      </p:sp>
      <p:sp>
        <p:nvSpPr>
          <p:cNvPr id="7" name="TextBox 6">
            <a:extLst>
              <a:ext uri="{FF2B5EF4-FFF2-40B4-BE49-F238E27FC236}">
                <a16:creationId xmlns:a16="http://schemas.microsoft.com/office/drawing/2014/main" id="{30058ABC-759A-B247-82CB-14800FA6C199}"/>
              </a:ext>
            </a:extLst>
          </p:cNvPr>
          <p:cNvSpPr txBox="1"/>
          <p:nvPr/>
        </p:nvSpPr>
        <p:spPr>
          <a:xfrm>
            <a:off x="330187" y="1064699"/>
            <a:ext cx="6555265" cy="2062552"/>
          </a:xfrm>
          <a:prstGeom prst="rect">
            <a:avLst/>
          </a:prstGeom>
          <a:noFill/>
        </p:spPr>
        <p:txBody>
          <a:bodyPr wrap="square">
            <a:spAutoFit/>
          </a:bodyPr>
          <a:lstStyle/>
          <a:p>
            <a:pPr>
              <a:lnSpc>
                <a:spcPct val="107000"/>
              </a:lnSpc>
              <a:spcAft>
                <a:spcPts val="800"/>
              </a:spcAft>
              <a:defRPr/>
            </a:pPr>
            <a:r>
              <a:rPr lang="ro-RO" dirty="0">
                <a:latin typeface="+mn-lt"/>
                <a:ea typeface="Calibri" panose="020F0502020204030204" pitchFamily="34" charset="0"/>
                <a:cs typeface="Times New Roman" panose="02020603050405020304" pitchFamily="18" charset="0"/>
              </a:rPr>
              <a:t>The </a:t>
            </a:r>
            <a:r>
              <a:rPr lang="ro-RO" dirty="0" err="1">
                <a:latin typeface="+mn-lt"/>
                <a:ea typeface="Calibri" panose="020F0502020204030204" pitchFamily="34" charset="0"/>
                <a:cs typeface="Times New Roman" panose="02020603050405020304" pitchFamily="18" charset="0"/>
              </a:rPr>
              <a:t>key</a:t>
            </a:r>
            <a:r>
              <a:rPr lang="ro-RO" dirty="0">
                <a:latin typeface="+mn-lt"/>
                <a:ea typeface="Calibri" panose="020F0502020204030204" pitchFamily="34" charset="0"/>
                <a:cs typeface="Times New Roman" panose="02020603050405020304" pitchFamily="18" charset="0"/>
              </a:rPr>
              <a:t> </a:t>
            </a:r>
            <a:r>
              <a:rPr lang="en-US" dirty="0">
                <a:latin typeface="+mn-lt"/>
                <a:ea typeface="Calibri" panose="020F0502020204030204" pitchFamily="34" charset="0"/>
                <a:cs typeface="Times New Roman" panose="02020603050405020304" pitchFamily="18" charset="0"/>
              </a:rPr>
              <a:t>elements for a</a:t>
            </a:r>
            <a:r>
              <a:rPr lang="ro-RO" dirty="0">
                <a:latin typeface="+mn-lt"/>
                <a:ea typeface="Calibri" panose="020F0502020204030204" pitchFamily="34" charset="0"/>
                <a:cs typeface="Times New Roman" panose="02020603050405020304" pitchFamily="18" charset="0"/>
              </a:rPr>
              <a:t> virtual fashion and clothing industry are: </a:t>
            </a:r>
            <a:endParaRPr lang="en-GB" dirty="0">
              <a:latin typeface="+mn-lt"/>
              <a:ea typeface="Calibri" panose="020F0502020204030204" pitchFamily="34" charset="0"/>
              <a:cs typeface="Times New Roman" panose="02020603050405020304" pitchFamily="18" charset="0"/>
            </a:endParaRPr>
          </a:p>
          <a:p>
            <a:pPr>
              <a:lnSpc>
                <a:spcPct val="107000"/>
              </a:lnSpc>
              <a:spcAft>
                <a:spcPts val="800"/>
              </a:spcAft>
              <a:defRPr/>
            </a:pPr>
            <a:r>
              <a:rPr lang="ro-RO" dirty="0">
                <a:solidFill>
                  <a:srgbClr val="FF0000"/>
                </a:solidFill>
                <a:latin typeface="+mn-lt"/>
                <a:ea typeface="Calibri" panose="020F0502020204030204" pitchFamily="34" charset="0"/>
                <a:cs typeface="Times New Roman" panose="02020603050405020304" pitchFamily="18" charset="0"/>
              </a:rPr>
              <a:t>(a) Artificial Intelligence (AI)</a:t>
            </a:r>
            <a:endParaRPr lang="en-GB" dirty="0">
              <a:solidFill>
                <a:srgbClr val="FF0000"/>
              </a:solidFill>
              <a:latin typeface="+mn-lt"/>
              <a:ea typeface="Calibri" panose="020F0502020204030204" pitchFamily="34" charset="0"/>
              <a:cs typeface="Times New Roman" panose="02020603050405020304" pitchFamily="18" charset="0"/>
            </a:endParaRPr>
          </a:p>
          <a:p>
            <a:pPr>
              <a:lnSpc>
                <a:spcPct val="107000"/>
              </a:lnSpc>
              <a:spcAft>
                <a:spcPts val="800"/>
              </a:spcAft>
              <a:defRPr/>
            </a:pPr>
            <a:r>
              <a:rPr lang="en-GB" dirty="0">
                <a:latin typeface="+mn-lt"/>
                <a:ea typeface="Calibri" panose="020F0502020204030204" pitchFamily="34" charset="0"/>
                <a:cs typeface="Times New Roman" panose="02020603050405020304" pitchFamily="18" charset="0"/>
              </a:rPr>
              <a:t>More and more consumers are shopping with manufacturers and retailers that align with their values. Successful AI solutions require strong interaction between what the business wants and what the customer wants.</a:t>
            </a:r>
          </a:p>
        </p:txBody>
      </p:sp>
      <p:pic>
        <p:nvPicPr>
          <p:cNvPr id="11" name="Picture 10">
            <a:extLst>
              <a:ext uri="{FF2B5EF4-FFF2-40B4-BE49-F238E27FC236}">
                <a16:creationId xmlns:a16="http://schemas.microsoft.com/office/drawing/2014/main" id="{02E256A6-011D-4BC5-BF95-47EE93522896}"/>
              </a:ext>
            </a:extLst>
          </p:cNvPr>
          <p:cNvPicPr>
            <a:picLocks noChangeAspect="1"/>
          </p:cNvPicPr>
          <p:nvPr/>
        </p:nvPicPr>
        <p:blipFill rotWithShape="1">
          <a:blip r:embed="rId3"/>
          <a:srcRect t="16283"/>
          <a:stretch/>
        </p:blipFill>
        <p:spPr>
          <a:xfrm>
            <a:off x="553096" y="3143638"/>
            <a:ext cx="1529704" cy="1679041"/>
          </a:xfrm>
          <a:prstGeom prst="rect">
            <a:avLst/>
          </a:prstGeom>
        </p:spPr>
      </p:pic>
      <p:sp>
        <p:nvSpPr>
          <p:cNvPr id="16" name="TextBox 15">
            <a:extLst>
              <a:ext uri="{FF2B5EF4-FFF2-40B4-BE49-F238E27FC236}">
                <a16:creationId xmlns:a16="http://schemas.microsoft.com/office/drawing/2014/main" id="{67F8D31D-8009-4C8B-8211-93324F509C86}"/>
              </a:ext>
            </a:extLst>
          </p:cNvPr>
          <p:cNvSpPr txBox="1"/>
          <p:nvPr/>
        </p:nvSpPr>
        <p:spPr>
          <a:xfrm>
            <a:off x="2848435" y="3165082"/>
            <a:ext cx="5767140" cy="1663597"/>
          </a:xfrm>
          <a:prstGeom prst="rect">
            <a:avLst/>
          </a:prstGeom>
          <a:noFill/>
        </p:spPr>
        <p:txBody>
          <a:bodyPr wrap="square">
            <a:spAutoFit/>
          </a:bodyPr>
          <a:lstStyle/>
          <a:p>
            <a:pPr>
              <a:lnSpc>
                <a:spcPct val="107000"/>
              </a:lnSpc>
              <a:spcAft>
                <a:spcPts val="800"/>
              </a:spcAft>
              <a:defRPr/>
            </a:pPr>
            <a:r>
              <a:rPr lang="ro-RO" dirty="0">
                <a:solidFill>
                  <a:srgbClr val="FF0000"/>
                </a:solidFill>
                <a:latin typeface="+mn-lt"/>
                <a:ea typeface="Calibri" panose="020F0502020204030204" pitchFamily="34" charset="0"/>
                <a:cs typeface="Times New Roman" panose="02020603050405020304" pitchFamily="18" charset="0"/>
              </a:rPr>
              <a:t>(b) </a:t>
            </a:r>
            <a:r>
              <a:rPr lang="en-US" dirty="0">
                <a:solidFill>
                  <a:srgbClr val="FF0000"/>
                </a:solidFill>
                <a:latin typeface="+mn-lt"/>
                <a:ea typeface="Calibri" panose="020F0502020204030204" pitchFamily="34" charset="0"/>
                <a:cs typeface="Times New Roman" panose="02020603050405020304" pitchFamily="18" charset="0"/>
              </a:rPr>
              <a:t>Garment </a:t>
            </a:r>
            <a:r>
              <a:rPr lang="ro-RO" dirty="0" err="1">
                <a:solidFill>
                  <a:srgbClr val="FF0000"/>
                </a:solidFill>
                <a:latin typeface="+mn-lt"/>
                <a:ea typeface="Calibri" panose="020F0502020204030204" pitchFamily="34" charset="0"/>
                <a:cs typeface="Times New Roman" panose="02020603050405020304" pitchFamily="18" charset="0"/>
              </a:rPr>
              <a:t>Personalization</a:t>
            </a:r>
            <a:endParaRPr lang="en-GB" dirty="0">
              <a:solidFill>
                <a:srgbClr val="FF0000"/>
              </a:solidFill>
              <a:latin typeface="+mn-lt"/>
              <a:ea typeface="Calibri" panose="020F0502020204030204" pitchFamily="34" charset="0"/>
              <a:cs typeface="Times New Roman" panose="02020603050405020304" pitchFamily="18" charset="0"/>
            </a:endParaRPr>
          </a:p>
          <a:p>
            <a:pPr>
              <a:lnSpc>
                <a:spcPct val="107000"/>
              </a:lnSpc>
              <a:spcAft>
                <a:spcPts val="800"/>
              </a:spcAft>
              <a:defRPr/>
            </a:pPr>
            <a:r>
              <a:rPr lang="en-GB" dirty="0">
                <a:latin typeface="+mn-lt"/>
              </a:rPr>
              <a:t>Curated tips, customized products and stories are fundamental to connect with customers. Customers are inclined to reveal their non-public information to have a extra personal experience.</a:t>
            </a:r>
            <a:endParaRPr lang="en-GB" dirty="0">
              <a:latin typeface="+mn-l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61361A17-BF80-4B9E-8B55-BFCADDB9F2B1}"/>
              </a:ext>
            </a:extLst>
          </p:cNvPr>
          <p:cNvPicPr>
            <a:picLocks noChangeAspect="1"/>
          </p:cNvPicPr>
          <p:nvPr/>
        </p:nvPicPr>
        <p:blipFill>
          <a:blip r:embed="rId4"/>
          <a:stretch>
            <a:fillRect/>
          </a:stretch>
        </p:blipFill>
        <p:spPr>
          <a:xfrm>
            <a:off x="6935384" y="1110766"/>
            <a:ext cx="2057399" cy="1468314"/>
          </a:xfrm>
          <a:prstGeom prst="rect">
            <a:avLst/>
          </a:prstGeom>
        </p:spPr>
      </p:pic>
      <p:sp>
        <p:nvSpPr>
          <p:cNvPr id="10" name="TextBox 9">
            <a:extLst>
              <a:ext uri="{FF2B5EF4-FFF2-40B4-BE49-F238E27FC236}">
                <a16:creationId xmlns:a16="http://schemas.microsoft.com/office/drawing/2014/main" id="{8F6C7534-6D2D-45E2-AF2B-2180DE30C64D}"/>
              </a:ext>
            </a:extLst>
          </p:cNvPr>
          <p:cNvSpPr txBox="1"/>
          <p:nvPr/>
        </p:nvSpPr>
        <p:spPr>
          <a:xfrm>
            <a:off x="6660232" y="2745562"/>
            <a:ext cx="2607705" cy="276999"/>
          </a:xfrm>
          <a:prstGeom prst="rect">
            <a:avLst/>
          </a:prstGeom>
          <a:noFill/>
        </p:spPr>
        <p:txBody>
          <a:bodyPr wrap="square" rtlCol="0">
            <a:spAutoFit/>
          </a:bodyPr>
          <a:lstStyle/>
          <a:p>
            <a:r>
              <a:rPr lang="en-US" sz="1200" dirty="0"/>
              <a:t>CC0 Unknown author, </a:t>
            </a:r>
            <a:r>
              <a:rPr lang="en-US" sz="1200" dirty="0" err="1"/>
              <a:t>Freepik</a:t>
            </a:r>
            <a:endParaRPr lang="en-GB" sz="1200" dirty="0"/>
          </a:p>
        </p:txBody>
      </p:sp>
      <p:sp>
        <p:nvSpPr>
          <p:cNvPr id="12" name="TextBox 11">
            <a:extLst>
              <a:ext uri="{FF2B5EF4-FFF2-40B4-BE49-F238E27FC236}">
                <a16:creationId xmlns:a16="http://schemas.microsoft.com/office/drawing/2014/main" id="{AD27E16A-9038-455E-807B-316F649BE5A3}"/>
              </a:ext>
            </a:extLst>
          </p:cNvPr>
          <p:cNvSpPr txBox="1"/>
          <p:nvPr/>
        </p:nvSpPr>
        <p:spPr>
          <a:xfrm>
            <a:off x="552848" y="4790907"/>
            <a:ext cx="2295587" cy="276999"/>
          </a:xfrm>
          <a:prstGeom prst="rect">
            <a:avLst/>
          </a:prstGeom>
          <a:noFill/>
        </p:spPr>
        <p:txBody>
          <a:bodyPr wrap="square" rtlCol="0">
            <a:spAutoFit/>
          </a:bodyPr>
          <a:lstStyle/>
          <a:p>
            <a:r>
              <a:rPr lang="en-US" sz="1200" dirty="0"/>
              <a:t>CC0 </a:t>
            </a:r>
            <a:r>
              <a:rPr lang="en-US" sz="1200" dirty="0" err="1"/>
              <a:t>Anete</a:t>
            </a:r>
            <a:r>
              <a:rPr lang="en-US" sz="1200" dirty="0"/>
              <a:t> </a:t>
            </a:r>
            <a:r>
              <a:rPr lang="en-US" sz="1200" dirty="0" err="1"/>
              <a:t>Lusina</a:t>
            </a:r>
            <a:r>
              <a:rPr lang="en-US" sz="1200" dirty="0"/>
              <a:t>, </a:t>
            </a:r>
            <a:r>
              <a:rPr lang="en-US" sz="1200" dirty="0" err="1"/>
              <a:t>Pexels</a:t>
            </a:r>
            <a:endParaRPr lang="en-GB" sz="1200" dirty="0"/>
          </a:p>
        </p:txBody>
      </p:sp>
      <p:sp>
        <p:nvSpPr>
          <p:cNvPr id="17" name="TextBox 16">
            <a:extLst>
              <a:ext uri="{FF2B5EF4-FFF2-40B4-BE49-F238E27FC236}">
                <a16:creationId xmlns:a16="http://schemas.microsoft.com/office/drawing/2014/main" id="{5B4BDE54-7E30-4DC9-8854-FC0C9AB0ACA5}"/>
              </a:ext>
            </a:extLst>
          </p:cNvPr>
          <p:cNvSpPr txBox="1"/>
          <p:nvPr/>
        </p:nvSpPr>
        <p:spPr>
          <a:xfrm>
            <a:off x="300220" y="35156"/>
            <a:ext cx="6760980" cy="1107996"/>
          </a:xfrm>
          <a:prstGeom prst="rect">
            <a:avLst/>
          </a:prstGeom>
          <a:noFill/>
        </p:spPr>
        <p:txBody>
          <a:bodyPr wrap="square">
            <a:spAutoFit/>
          </a:bodyPr>
          <a:lstStyle/>
          <a:p>
            <a:r>
              <a:rPr lang="en-GB" sz="3300" b="1" dirty="0">
                <a:solidFill>
                  <a:schemeClr val="accent6">
                    <a:lumMod val="50000"/>
                  </a:schemeClr>
                </a:solidFill>
                <a:latin typeface="+mj-lt"/>
              </a:rPr>
              <a:t>Digital innovation for a sustainable industry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8033BB66-38CE-3242-89A9-5829E6159230}"/>
              </a:ext>
            </a:extLst>
          </p:cNvPr>
          <p:cNvSpPr>
            <a:spLocks noGrp="1"/>
          </p:cNvSpPr>
          <p:nvPr>
            <p:ph type="ftr" sz="quarter" idx="11"/>
          </p:nvPr>
        </p:nvSpPr>
        <p:spPr/>
        <p:txBody>
          <a:bodyPr/>
          <a:lstStyle/>
          <a:p>
            <a:pPr>
              <a:defRPr/>
            </a:pPr>
            <a:r>
              <a:rPr lang="en-US" altLang="de-DE"/>
              <a:t>Fashion DIET</a:t>
            </a:r>
            <a:endParaRPr lang="de-DE" altLang="de-DE"/>
          </a:p>
        </p:txBody>
      </p:sp>
      <p:sp>
        <p:nvSpPr>
          <p:cNvPr id="24579" name="Foliennummernplatzhalter 4">
            <a:extLst>
              <a:ext uri="{FF2B5EF4-FFF2-40B4-BE49-F238E27FC236}">
                <a16:creationId xmlns:a16="http://schemas.microsoft.com/office/drawing/2014/main" id="{BDB19D28-1C74-6042-BD2C-6391CC4B2DA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D8E7573-EAFB-6B4B-856C-01B5F720262D}" type="slidenum">
              <a:rPr lang="de-DE" altLang="de-DE" smtClean="0">
                <a:solidFill>
                  <a:srgbClr val="898989"/>
                </a:solidFill>
              </a:rPr>
              <a:pPr/>
              <a:t>24</a:t>
            </a:fld>
            <a:endParaRPr lang="de-DE" altLang="de-DE">
              <a:solidFill>
                <a:srgbClr val="898989"/>
              </a:solidFill>
            </a:endParaRPr>
          </a:p>
        </p:txBody>
      </p:sp>
      <p:sp>
        <p:nvSpPr>
          <p:cNvPr id="7" name="TextBox 6">
            <a:extLst>
              <a:ext uri="{FF2B5EF4-FFF2-40B4-BE49-F238E27FC236}">
                <a16:creationId xmlns:a16="http://schemas.microsoft.com/office/drawing/2014/main" id="{30058ABC-759A-B247-82CB-14800FA6C199}"/>
              </a:ext>
            </a:extLst>
          </p:cNvPr>
          <p:cNvSpPr txBox="1"/>
          <p:nvPr/>
        </p:nvSpPr>
        <p:spPr>
          <a:xfrm>
            <a:off x="323528" y="563563"/>
            <a:ext cx="6192688" cy="2062552"/>
          </a:xfrm>
          <a:prstGeom prst="rect">
            <a:avLst/>
          </a:prstGeom>
          <a:noFill/>
        </p:spPr>
        <p:txBody>
          <a:bodyPr wrap="square">
            <a:spAutoFit/>
          </a:bodyPr>
          <a:lstStyle/>
          <a:p>
            <a:pPr>
              <a:lnSpc>
                <a:spcPct val="107000"/>
              </a:lnSpc>
              <a:spcAft>
                <a:spcPts val="800"/>
              </a:spcAft>
              <a:defRPr/>
            </a:pPr>
            <a:r>
              <a:rPr lang="ro-RO" dirty="0">
                <a:latin typeface="+mn-lt"/>
                <a:ea typeface="Calibri" panose="020F0502020204030204" pitchFamily="34" charset="0"/>
                <a:cs typeface="Times New Roman" panose="02020603050405020304" pitchFamily="18" charset="0"/>
              </a:rPr>
              <a:t>The </a:t>
            </a:r>
            <a:r>
              <a:rPr lang="ro-RO" dirty="0" err="1">
                <a:latin typeface="+mn-lt"/>
                <a:ea typeface="Calibri" panose="020F0502020204030204" pitchFamily="34" charset="0"/>
                <a:cs typeface="Times New Roman" panose="02020603050405020304" pitchFamily="18" charset="0"/>
              </a:rPr>
              <a:t>key</a:t>
            </a:r>
            <a:r>
              <a:rPr lang="ro-RO" dirty="0">
                <a:latin typeface="+mn-lt"/>
                <a:ea typeface="Calibri" panose="020F0502020204030204" pitchFamily="34" charset="0"/>
                <a:cs typeface="Times New Roman" panose="02020603050405020304" pitchFamily="18" charset="0"/>
              </a:rPr>
              <a:t> </a:t>
            </a:r>
            <a:r>
              <a:rPr lang="en-US" dirty="0">
                <a:latin typeface="+mn-lt"/>
                <a:ea typeface="Calibri" panose="020F0502020204030204" pitchFamily="34" charset="0"/>
                <a:cs typeface="Times New Roman" panose="02020603050405020304" pitchFamily="18" charset="0"/>
              </a:rPr>
              <a:t>elements for </a:t>
            </a:r>
            <a:r>
              <a:rPr lang="ro-RO" dirty="0">
                <a:latin typeface="+mn-lt"/>
                <a:ea typeface="Calibri" panose="020F0502020204030204" pitchFamily="34" charset="0"/>
                <a:cs typeface="Times New Roman" panose="02020603050405020304" pitchFamily="18" charset="0"/>
              </a:rPr>
              <a:t>a virtual </a:t>
            </a:r>
            <a:r>
              <a:rPr lang="ro-RO" dirty="0" err="1">
                <a:latin typeface="+mn-lt"/>
                <a:ea typeface="Calibri" panose="020F0502020204030204" pitchFamily="34" charset="0"/>
                <a:cs typeface="Times New Roman" panose="02020603050405020304" pitchFamily="18" charset="0"/>
              </a:rPr>
              <a:t>fashion</a:t>
            </a:r>
            <a:r>
              <a:rPr lang="ro-RO" dirty="0">
                <a:latin typeface="+mn-lt"/>
                <a:ea typeface="Calibri" panose="020F0502020204030204" pitchFamily="34" charset="0"/>
                <a:cs typeface="Times New Roman" panose="02020603050405020304" pitchFamily="18" charset="0"/>
              </a:rPr>
              <a:t> </a:t>
            </a:r>
            <a:r>
              <a:rPr lang="ro-RO" dirty="0" err="1">
                <a:latin typeface="+mn-lt"/>
                <a:ea typeface="Calibri" panose="020F0502020204030204" pitchFamily="34" charset="0"/>
                <a:cs typeface="Times New Roman" panose="02020603050405020304" pitchFamily="18" charset="0"/>
              </a:rPr>
              <a:t>and</a:t>
            </a:r>
            <a:r>
              <a:rPr lang="ro-RO" dirty="0">
                <a:latin typeface="+mn-lt"/>
                <a:ea typeface="Calibri" panose="020F0502020204030204" pitchFamily="34" charset="0"/>
                <a:cs typeface="Times New Roman" panose="02020603050405020304" pitchFamily="18" charset="0"/>
              </a:rPr>
              <a:t> </a:t>
            </a:r>
            <a:r>
              <a:rPr lang="ro-RO" dirty="0" err="1">
                <a:latin typeface="+mn-lt"/>
                <a:ea typeface="Calibri" panose="020F0502020204030204" pitchFamily="34" charset="0"/>
                <a:cs typeface="Times New Roman" panose="02020603050405020304" pitchFamily="18" charset="0"/>
              </a:rPr>
              <a:t>clothing</a:t>
            </a:r>
            <a:r>
              <a:rPr lang="ro-RO" dirty="0">
                <a:latin typeface="+mn-lt"/>
                <a:ea typeface="Calibri" panose="020F0502020204030204" pitchFamily="34" charset="0"/>
                <a:cs typeface="Times New Roman" panose="02020603050405020304" pitchFamily="18" charset="0"/>
              </a:rPr>
              <a:t> </a:t>
            </a:r>
            <a:r>
              <a:rPr lang="ro-RO" dirty="0" err="1">
                <a:latin typeface="+mn-lt"/>
                <a:ea typeface="Calibri" panose="020F0502020204030204" pitchFamily="34" charset="0"/>
                <a:cs typeface="Times New Roman" panose="02020603050405020304" pitchFamily="18" charset="0"/>
              </a:rPr>
              <a:t>industry</a:t>
            </a:r>
            <a:r>
              <a:rPr lang="ro-RO" dirty="0">
                <a:latin typeface="+mn-lt"/>
                <a:ea typeface="Calibri" panose="020F0502020204030204" pitchFamily="34" charset="0"/>
                <a:cs typeface="Times New Roman" panose="02020603050405020304" pitchFamily="18" charset="0"/>
              </a:rPr>
              <a:t> are : </a:t>
            </a:r>
            <a:endParaRPr lang="en-GB" dirty="0">
              <a:latin typeface="+mn-lt"/>
              <a:ea typeface="Calibri" panose="020F0502020204030204" pitchFamily="34" charset="0"/>
              <a:cs typeface="Times New Roman" panose="02020603050405020304" pitchFamily="18" charset="0"/>
            </a:endParaRPr>
          </a:p>
          <a:p>
            <a:pPr>
              <a:lnSpc>
                <a:spcPct val="107000"/>
              </a:lnSpc>
              <a:spcAft>
                <a:spcPts val="800"/>
              </a:spcAft>
              <a:defRPr/>
            </a:pPr>
            <a:r>
              <a:rPr lang="en-GB" dirty="0">
                <a:solidFill>
                  <a:srgbClr val="FF0000"/>
                </a:solidFill>
                <a:latin typeface="+mn-lt"/>
                <a:ea typeface="Calibri" panose="020F0502020204030204" pitchFamily="34" charset="0"/>
                <a:cs typeface="Times New Roman" panose="02020603050405020304" pitchFamily="18" charset="0"/>
              </a:rPr>
              <a:t>(c) Social Commerce &amp; Shoppable Posts</a:t>
            </a:r>
          </a:p>
          <a:p>
            <a:pPr>
              <a:lnSpc>
                <a:spcPct val="107000"/>
              </a:lnSpc>
              <a:spcAft>
                <a:spcPts val="800"/>
              </a:spcAft>
              <a:defRPr/>
            </a:pPr>
            <a:r>
              <a:rPr lang="en-GB" dirty="0">
                <a:latin typeface="+mn-lt"/>
                <a:ea typeface="Calibri" panose="020F0502020204030204" pitchFamily="34" charset="0"/>
                <a:cs typeface="Times New Roman" panose="02020603050405020304" pitchFamily="18" charset="0"/>
              </a:rPr>
              <a:t>Brands and shops are maximizing their sales chances with Instagram Shoppable Posts. Advertising via social channels leverages the influence and reach of social interactions, resulting in new customers and revenue.</a:t>
            </a:r>
          </a:p>
        </p:txBody>
      </p:sp>
      <p:pic>
        <p:nvPicPr>
          <p:cNvPr id="3" name="Picture 2">
            <a:extLst>
              <a:ext uri="{FF2B5EF4-FFF2-40B4-BE49-F238E27FC236}">
                <a16:creationId xmlns:a16="http://schemas.microsoft.com/office/drawing/2014/main" id="{169E0098-8BED-43CA-A37B-5E87AB1C0308}"/>
              </a:ext>
            </a:extLst>
          </p:cNvPr>
          <p:cNvPicPr>
            <a:picLocks noChangeAspect="1"/>
          </p:cNvPicPr>
          <p:nvPr/>
        </p:nvPicPr>
        <p:blipFill rotWithShape="1">
          <a:blip r:embed="rId3"/>
          <a:srcRect t="8286" b="6763"/>
          <a:stretch/>
        </p:blipFill>
        <p:spPr>
          <a:xfrm>
            <a:off x="6876256" y="1461462"/>
            <a:ext cx="2083677" cy="2650407"/>
          </a:xfrm>
          <a:prstGeom prst="rect">
            <a:avLst/>
          </a:prstGeom>
        </p:spPr>
      </p:pic>
      <p:sp>
        <p:nvSpPr>
          <p:cNvPr id="11" name="TextBox 10">
            <a:extLst>
              <a:ext uri="{FF2B5EF4-FFF2-40B4-BE49-F238E27FC236}">
                <a16:creationId xmlns:a16="http://schemas.microsoft.com/office/drawing/2014/main" id="{0785F30F-A8F6-4C4A-8AE0-312AFEF4D381}"/>
              </a:ext>
            </a:extLst>
          </p:cNvPr>
          <p:cNvSpPr txBox="1"/>
          <p:nvPr/>
        </p:nvSpPr>
        <p:spPr>
          <a:xfrm>
            <a:off x="292646" y="2786666"/>
            <a:ext cx="5472608" cy="1959960"/>
          </a:xfrm>
          <a:prstGeom prst="rect">
            <a:avLst/>
          </a:prstGeom>
          <a:noFill/>
        </p:spPr>
        <p:txBody>
          <a:bodyPr wrap="square">
            <a:spAutoFit/>
          </a:bodyPr>
          <a:lstStyle/>
          <a:p>
            <a:pPr>
              <a:lnSpc>
                <a:spcPct val="107000"/>
              </a:lnSpc>
              <a:spcAft>
                <a:spcPts val="800"/>
              </a:spcAft>
              <a:defRPr/>
            </a:pPr>
            <a:r>
              <a:rPr lang="en-GB" dirty="0">
                <a:solidFill>
                  <a:srgbClr val="FF0000"/>
                </a:solidFill>
                <a:latin typeface="+mn-lt"/>
                <a:ea typeface="Calibri" panose="020F0502020204030204" pitchFamily="34" charset="0"/>
                <a:cs typeface="Times New Roman" panose="02020603050405020304" pitchFamily="18" charset="0"/>
              </a:rPr>
              <a:t>(d) Interactive Content Material</a:t>
            </a:r>
          </a:p>
          <a:p>
            <a:pPr>
              <a:lnSpc>
                <a:spcPct val="107000"/>
              </a:lnSpc>
              <a:spcAft>
                <a:spcPts val="800"/>
              </a:spcAft>
              <a:defRPr/>
            </a:pPr>
            <a:r>
              <a:rPr lang="en-GB" dirty="0">
                <a:latin typeface="+mn-lt"/>
                <a:ea typeface="Calibri" panose="020F0502020204030204" pitchFamily="34" charset="0"/>
                <a:cs typeface="Times New Roman" panose="02020603050405020304" pitchFamily="18" charset="0"/>
              </a:rPr>
              <a:t>Dynamic and engaging content that provides users with an immersive and seamless experience is essential to help consumers feel more connected to manufacturers and, in turn, become more engaged in the purchase decision.</a:t>
            </a:r>
          </a:p>
        </p:txBody>
      </p:sp>
      <p:sp>
        <p:nvSpPr>
          <p:cNvPr id="6" name="TextBox 5">
            <a:extLst>
              <a:ext uri="{FF2B5EF4-FFF2-40B4-BE49-F238E27FC236}">
                <a16:creationId xmlns:a16="http://schemas.microsoft.com/office/drawing/2014/main" id="{8CCBE472-3EB1-4D6D-99A6-967D33ACC62C}"/>
              </a:ext>
            </a:extLst>
          </p:cNvPr>
          <p:cNvSpPr txBox="1"/>
          <p:nvPr/>
        </p:nvSpPr>
        <p:spPr>
          <a:xfrm>
            <a:off x="6732240" y="4154694"/>
            <a:ext cx="2227693" cy="276999"/>
          </a:xfrm>
          <a:prstGeom prst="rect">
            <a:avLst/>
          </a:prstGeom>
          <a:noFill/>
        </p:spPr>
        <p:txBody>
          <a:bodyPr wrap="square" rtlCol="0">
            <a:spAutoFit/>
          </a:bodyPr>
          <a:lstStyle/>
          <a:p>
            <a:r>
              <a:rPr lang="en-US" sz="1200" dirty="0"/>
              <a:t>CC0 </a:t>
            </a:r>
            <a:r>
              <a:rPr lang="en-US" sz="1200" dirty="0" err="1"/>
              <a:t>Cottonbro</a:t>
            </a:r>
            <a:r>
              <a:rPr lang="en-US" sz="1200" dirty="0"/>
              <a:t>, </a:t>
            </a:r>
            <a:r>
              <a:rPr lang="en-US" sz="1200" dirty="0" err="1"/>
              <a:t>Pexels</a:t>
            </a:r>
            <a:endParaRPr lang="en-GB" sz="1200" dirty="0"/>
          </a:p>
        </p:txBody>
      </p:sp>
    </p:spTree>
    <p:extLst>
      <p:ext uri="{BB962C8B-B14F-4D97-AF65-F5344CB8AC3E}">
        <p14:creationId xmlns:p14="http://schemas.microsoft.com/office/powerpoint/2010/main" val="3008789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2FC88E27-8ACC-E047-9F3D-2FB65B6AB9C0}"/>
              </a:ext>
            </a:extLst>
          </p:cNvPr>
          <p:cNvSpPr>
            <a:spLocks noGrp="1"/>
          </p:cNvSpPr>
          <p:nvPr>
            <p:ph type="ftr" sz="quarter" idx="11"/>
          </p:nvPr>
        </p:nvSpPr>
        <p:spPr/>
        <p:txBody>
          <a:bodyPr/>
          <a:lstStyle/>
          <a:p>
            <a:pPr>
              <a:defRPr/>
            </a:pPr>
            <a:r>
              <a:rPr lang="en-US" altLang="de-DE"/>
              <a:t>Fashion DIET</a:t>
            </a:r>
            <a:endParaRPr lang="de-DE" altLang="de-DE"/>
          </a:p>
        </p:txBody>
      </p:sp>
      <p:sp>
        <p:nvSpPr>
          <p:cNvPr id="25603" name="Foliennummernplatzhalter 4">
            <a:extLst>
              <a:ext uri="{FF2B5EF4-FFF2-40B4-BE49-F238E27FC236}">
                <a16:creationId xmlns:a16="http://schemas.microsoft.com/office/drawing/2014/main" id="{162F5BB0-F064-C445-96C9-6658BE7E672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9AB29EE-B2A5-8740-A203-09E659F02F53}" type="slidenum">
              <a:rPr lang="de-DE" altLang="de-DE" smtClean="0">
                <a:solidFill>
                  <a:srgbClr val="898989"/>
                </a:solidFill>
              </a:rPr>
              <a:pPr/>
              <a:t>25</a:t>
            </a:fld>
            <a:endParaRPr lang="de-DE" altLang="de-DE">
              <a:solidFill>
                <a:srgbClr val="898989"/>
              </a:solidFill>
            </a:endParaRPr>
          </a:p>
        </p:txBody>
      </p:sp>
      <p:sp>
        <p:nvSpPr>
          <p:cNvPr id="7" name="TextBox 6">
            <a:extLst>
              <a:ext uri="{FF2B5EF4-FFF2-40B4-BE49-F238E27FC236}">
                <a16:creationId xmlns:a16="http://schemas.microsoft.com/office/drawing/2014/main" id="{A93E1389-8BA7-3F4C-814D-BCA467963A7F}"/>
              </a:ext>
            </a:extLst>
          </p:cNvPr>
          <p:cNvSpPr txBox="1"/>
          <p:nvPr/>
        </p:nvSpPr>
        <p:spPr>
          <a:xfrm>
            <a:off x="487342" y="987574"/>
            <a:ext cx="5956865" cy="3453189"/>
          </a:xfrm>
          <a:prstGeom prst="rect">
            <a:avLst/>
          </a:prstGeom>
          <a:noFill/>
        </p:spPr>
        <p:txBody>
          <a:bodyPr wrap="square">
            <a:spAutoFit/>
          </a:bodyPr>
          <a:lstStyle/>
          <a:p>
            <a:pPr>
              <a:lnSpc>
                <a:spcPct val="107000"/>
              </a:lnSpc>
              <a:spcAft>
                <a:spcPts val="800"/>
              </a:spcAft>
              <a:defRPr/>
            </a:pPr>
            <a:r>
              <a:rPr lang="ro-RO" dirty="0">
                <a:latin typeface="+mn-lt"/>
                <a:ea typeface="Calibri" panose="020F0502020204030204" pitchFamily="34" charset="0"/>
                <a:cs typeface="Times New Roman" panose="02020603050405020304" pitchFamily="18" charset="0"/>
              </a:rPr>
              <a:t>The </a:t>
            </a:r>
            <a:r>
              <a:rPr lang="ro-RO" dirty="0" err="1">
                <a:latin typeface="+mn-lt"/>
                <a:ea typeface="Calibri" panose="020F0502020204030204" pitchFamily="34" charset="0"/>
                <a:cs typeface="Times New Roman" panose="02020603050405020304" pitchFamily="18" charset="0"/>
              </a:rPr>
              <a:t>key</a:t>
            </a:r>
            <a:r>
              <a:rPr lang="ro-RO" dirty="0">
                <a:latin typeface="+mn-lt"/>
                <a:ea typeface="Calibri" panose="020F0502020204030204" pitchFamily="34" charset="0"/>
                <a:cs typeface="Times New Roman" panose="02020603050405020304" pitchFamily="18" charset="0"/>
              </a:rPr>
              <a:t> </a:t>
            </a:r>
            <a:r>
              <a:rPr lang="en-US" dirty="0">
                <a:latin typeface="+mn-lt"/>
                <a:ea typeface="Calibri" panose="020F0502020204030204" pitchFamily="34" charset="0"/>
                <a:cs typeface="Times New Roman" panose="02020603050405020304" pitchFamily="18" charset="0"/>
              </a:rPr>
              <a:t>elements for </a:t>
            </a:r>
            <a:r>
              <a:rPr lang="ro-RO" dirty="0">
                <a:latin typeface="+mn-lt"/>
                <a:ea typeface="Calibri" panose="020F0502020204030204" pitchFamily="34" charset="0"/>
                <a:cs typeface="Times New Roman" panose="02020603050405020304" pitchFamily="18" charset="0"/>
              </a:rPr>
              <a:t> a virtual </a:t>
            </a:r>
            <a:r>
              <a:rPr lang="ro-RO" dirty="0" err="1">
                <a:latin typeface="+mn-lt"/>
                <a:ea typeface="Calibri" panose="020F0502020204030204" pitchFamily="34" charset="0"/>
                <a:cs typeface="Times New Roman" panose="02020603050405020304" pitchFamily="18" charset="0"/>
              </a:rPr>
              <a:t>fashion</a:t>
            </a:r>
            <a:r>
              <a:rPr lang="ro-RO" dirty="0">
                <a:latin typeface="+mn-lt"/>
                <a:ea typeface="Calibri" panose="020F0502020204030204" pitchFamily="34" charset="0"/>
                <a:cs typeface="Times New Roman" panose="02020603050405020304" pitchFamily="18" charset="0"/>
              </a:rPr>
              <a:t> </a:t>
            </a:r>
            <a:r>
              <a:rPr lang="ro-RO" dirty="0" err="1">
                <a:latin typeface="+mn-lt"/>
                <a:ea typeface="Calibri" panose="020F0502020204030204" pitchFamily="34" charset="0"/>
                <a:cs typeface="Times New Roman" panose="02020603050405020304" pitchFamily="18" charset="0"/>
              </a:rPr>
              <a:t>and</a:t>
            </a:r>
            <a:r>
              <a:rPr lang="ro-RO" dirty="0">
                <a:latin typeface="+mn-lt"/>
                <a:ea typeface="Calibri" panose="020F0502020204030204" pitchFamily="34" charset="0"/>
                <a:cs typeface="Times New Roman" panose="02020603050405020304" pitchFamily="18" charset="0"/>
              </a:rPr>
              <a:t> </a:t>
            </a:r>
            <a:r>
              <a:rPr lang="ro-RO" dirty="0" err="1">
                <a:latin typeface="+mn-lt"/>
                <a:ea typeface="Calibri" panose="020F0502020204030204" pitchFamily="34" charset="0"/>
                <a:cs typeface="Times New Roman" panose="02020603050405020304" pitchFamily="18" charset="0"/>
              </a:rPr>
              <a:t>clothing</a:t>
            </a:r>
            <a:r>
              <a:rPr lang="ro-RO" dirty="0">
                <a:latin typeface="+mn-lt"/>
                <a:ea typeface="Calibri" panose="020F0502020204030204" pitchFamily="34" charset="0"/>
                <a:cs typeface="Times New Roman" panose="02020603050405020304" pitchFamily="18" charset="0"/>
              </a:rPr>
              <a:t> </a:t>
            </a:r>
            <a:r>
              <a:rPr lang="ro-RO" dirty="0" err="1">
                <a:latin typeface="+mn-lt"/>
                <a:ea typeface="Calibri" panose="020F0502020204030204" pitchFamily="34" charset="0"/>
                <a:cs typeface="Times New Roman" panose="02020603050405020304" pitchFamily="18" charset="0"/>
              </a:rPr>
              <a:t>industry</a:t>
            </a:r>
            <a:r>
              <a:rPr lang="ro-RO" dirty="0">
                <a:latin typeface="+mn-lt"/>
                <a:ea typeface="Calibri" panose="020F0502020204030204" pitchFamily="34" charset="0"/>
                <a:cs typeface="Times New Roman" panose="02020603050405020304" pitchFamily="18" charset="0"/>
              </a:rPr>
              <a:t> are : </a:t>
            </a:r>
            <a:endParaRPr lang="en-GB" dirty="0">
              <a:latin typeface="+mn-lt"/>
              <a:ea typeface="Calibri" panose="020F0502020204030204" pitchFamily="34" charset="0"/>
              <a:cs typeface="Times New Roman" panose="02020603050405020304" pitchFamily="18" charset="0"/>
            </a:endParaRPr>
          </a:p>
          <a:p>
            <a:pPr>
              <a:lnSpc>
                <a:spcPct val="107000"/>
              </a:lnSpc>
              <a:spcAft>
                <a:spcPts val="800"/>
              </a:spcAft>
              <a:defRPr/>
            </a:pPr>
            <a:r>
              <a:rPr lang="en-GB" dirty="0">
                <a:solidFill>
                  <a:srgbClr val="FF0000"/>
                </a:solidFill>
                <a:latin typeface="+mn-lt"/>
                <a:ea typeface="Calibri" panose="020F0502020204030204" pitchFamily="34" charset="0"/>
                <a:cs typeface="Times New Roman" panose="02020603050405020304" pitchFamily="18" charset="0"/>
              </a:rPr>
              <a:t>(e) Visible search</a:t>
            </a:r>
          </a:p>
          <a:p>
            <a:pPr>
              <a:lnSpc>
                <a:spcPct val="107000"/>
              </a:lnSpc>
              <a:spcAft>
                <a:spcPts val="800"/>
              </a:spcAft>
              <a:defRPr/>
            </a:pPr>
            <a:r>
              <a:rPr lang="en-GB" dirty="0">
                <a:latin typeface="+mn-lt"/>
                <a:ea typeface="Calibri" panose="020F0502020204030204" pitchFamily="34" charset="0"/>
                <a:cs typeface="Times New Roman" panose="02020603050405020304" pitchFamily="18" charset="0"/>
              </a:rPr>
              <a:t>Visible search takes the personal experience to a whole new level, offering retailers the opportunity to increase brand discovery and sales opportunities.</a:t>
            </a:r>
          </a:p>
          <a:p>
            <a:pPr>
              <a:lnSpc>
                <a:spcPct val="107000"/>
              </a:lnSpc>
              <a:spcAft>
                <a:spcPts val="800"/>
              </a:spcAft>
              <a:defRPr/>
            </a:pPr>
            <a:r>
              <a:rPr lang="en-GB" dirty="0">
                <a:solidFill>
                  <a:srgbClr val="FF0000"/>
                </a:solidFill>
                <a:latin typeface="+mn-lt"/>
                <a:ea typeface="Calibri" panose="020F0502020204030204" pitchFamily="34" charset="0"/>
                <a:cs typeface="Times New Roman" panose="02020603050405020304" pitchFamily="18" charset="0"/>
              </a:rPr>
              <a:t>(f) Convergence</a:t>
            </a:r>
          </a:p>
          <a:p>
            <a:pPr>
              <a:lnSpc>
                <a:spcPct val="107000"/>
              </a:lnSpc>
              <a:spcAft>
                <a:spcPts val="800"/>
              </a:spcAft>
              <a:defRPr/>
            </a:pPr>
            <a:r>
              <a:rPr lang="en-GB" dirty="0">
                <a:latin typeface="+mn-lt"/>
              </a:rPr>
              <a:t>All images are in live performance, and executives want more than one technology to be used at a time for maximum benefit.</a:t>
            </a:r>
            <a:endParaRPr lang="en-GB" dirty="0">
              <a:latin typeface="+mn-l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FE89841C-D223-4C3C-9F99-13FD165882E2}"/>
              </a:ext>
            </a:extLst>
          </p:cNvPr>
          <p:cNvPicPr>
            <a:picLocks noChangeAspect="1"/>
          </p:cNvPicPr>
          <p:nvPr/>
        </p:nvPicPr>
        <p:blipFill>
          <a:blip r:embed="rId3"/>
          <a:stretch>
            <a:fillRect/>
          </a:stretch>
        </p:blipFill>
        <p:spPr>
          <a:xfrm>
            <a:off x="7054304" y="1356285"/>
            <a:ext cx="1632792" cy="2715766"/>
          </a:xfrm>
          <a:prstGeom prst="rect">
            <a:avLst/>
          </a:prstGeom>
        </p:spPr>
      </p:pic>
      <p:sp>
        <p:nvSpPr>
          <p:cNvPr id="2" name="TextBox 1">
            <a:extLst>
              <a:ext uri="{FF2B5EF4-FFF2-40B4-BE49-F238E27FC236}">
                <a16:creationId xmlns:a16="http://schemas.microsoft.com/office/drawing/2014/main" id="{2674040D-A6B4-46F1-ABC8-C42C72CC5D8D}"/>
              </a:ext>
            </a:extLst>
          </p:cNvPr>
          <p:cNvSpPr txBox="1"/>
          <p:nvPr/>
        </p:nvSpPr>
        <p:spPr>
          <a:xfrm>
            <a:off x="6660232" y="4159625"/>
            <a:ext cx="2140856" cy="276999"/>
          </a:xfrm>
          <a:prstGeom prst="rect">
            <a:avLst/>
          </a:prstGeom>
          <a:noFill/>
        </p:spPr>
        <p:txBody>
          <a:bodyPr wrap="square" rtlCol="0">
            <a:spAutoFit/>
          </a:bodyPr>
          <a:lstStyle/>
          <a:p>
            <a:r>
              <a:rPr lang="en-US" sz="1200" dirty="0"/>
              <a:t>CC0 </a:t>
            </a:r>
            <a:r>
              <a:rPr lang="en-US" sz="1200" dirty="0" err="1"/>
              <a:t>Cottonbro</a:t>
            </a:r>
            <a:r>
              <a:rPr lang="en-US" sz="1200" dirty="0"/>
              <a:t>, </a:t>
            </a:r>
            <a:r>
              <a:rPr lang="en-US" sz="1200" dirty="0" err="1"/>
              <a:t>Pexels</a:t>
            </a:r>
            <a:endParaRPr lang="en-GB" sz="1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88FC18FA-813A-D649-BCBB-AB3E6497C765}"/>
              </a:ext>
            </a:extLst>
          </p:cNvPr>
          <p:cNvSpPr>
            <a:spLocks noGrp="1"/>
          </p:cNvSpPr>
          <p:nvPr>
            <p:ph type="ftr" sz="quarter" idx="11"/>
          </p:nvPr>
        </p:nvSpPr>
        <p:spPr/>
        <p:txBody>
          <a:bodyPr/>
          <a:lstStyle/>
          <a:p>
            <a:pPr>
              <a:defRPr/>
            </a:pPr>
            <a:r>
              <a:rPr lang="en-US" altLang="de-DE"/>
              <a:t>Fashion DIET</a:t>
            </a:r>
            <a:endParaRPr lang="de-DE" altLang="de-DE"/>
          </a:p>
        </p:txBody>
      </p:sp>
      <p:sp>
        <p:nvSpPr>
          <p:cNvPr id="36867" name="Foliennummernplatzhalter 4">
            <a:extLst>
              <a:ext uri="{FF2B5EF4-FFF2-40B4-BE49-F238E27FC236}">
                <a16:creationId xmlns:a16="http://schemas.microsoft.com/office/drawing/2014/main" id="{65FD3606-6DF9-C84E-8702-F7CC9A2F52B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9FA14C-8DD5-C14F-BEAB-52FEE11F7AF9}" type="slidenum">
              <a:rPr lang="de-DE" altLang="de-DE" smtClean="0">
                <a:solidFill>
                  <a:srgbClr val="898989"/>
                </a:solidFill>
              </a:rPr>
              <a:pPr/>
              <a:t>26</a:t>
            </a:fld>
            <a:endParaRPr lang="de-DE" altLang="de-DE">
              <a:solidFill>
                <a:srgbClr val="898989"/>
              </a:solidFill>
            </a:endParaRPr>
          </a:p>
        </p:txBody>
      </p:sp>
      <p:sp>
        <p:nvSpPr>
          <p:cNvPr id="5" name="TextBox 4">
            <a:extLst>
              <a:ext uri="{FF2B5EF4-FFF2-40B4-BE49-F238E27FC236}">
                <a16:creationId xmlns:a16="http://schemas.microsoft.com/office/drawing/2014/main" id="{7AF978ED-F333-E645-9498-58B69EC515B7}"/>
              </a:ext>
            </a:extLst>
          </p:cNvPr>
          <p:cNvSpPr txBox="1"/>
          <p:nvPr/>
        </p:nvSpPr>
        <p:spPr>
          <a:xfrm>
            <a:off x="251520" y="118686"/>
            <a:ext cx="7682527" cy="600164"/>
          </a:xfrm>
          <a:prstGeom prst="rect">
            <a:avLst/>
          </a:prstGeom>
          <a:noFill/>
        </p:spPr>
        <p:txBody>
          <a:bodyPr wrap="square">
            <a:spAutoFit/>
          </a:bodyPr>
          <a:lstStyle/>
          <a:p>
            <a:pPr>
              <a:defRPr/>
            </a:pPr>
            <a:r>
              <a:rPr lang="en-GB" sz="3300" b="1" dirty="0">
                <a:solidFill>
                  <a:schemeClr val="accent6">
                    <a:lumMod val="50000"/>
                  </a:schemeClr>
                </a:solidFill>
                <a:latin typeface="+mj-lt"/>
              </a:rPr>
              <a:t>Product development for mass customization</a:t>
            </a:r>
          </a:p>
        </p:txBody>
      </p:sp>
      <p:sp>
        <p:nvSpPr>
          <p:cNvPr id="7" name="TextBox 6">
            <a:extLst>
              <a:ext uri="{FF2B5EF4-FFF2-40B4-BE49-F238E27FC236}">
                <a16:creationId xmlns:a16="http://schemas.microsoft.com/office/drawing/2014/main" id="{16535536-68A0-4AFE-9EF7-269178DB9248}"/>
              </a:ext>
            </a:extLst>
          </p:cNvPr>
          <p:cNvSpPr txBox="1"/>
          <p:nvPr/>
        </p:nvSpPr>
        <p:spPr>
          <a:xfrm>
            <a:off x="490459" y="957253"/>
            <a:ext cx="2592288" cy="3693319"/>
          </a:xfrm>
          <a:prstGeom prst="rect">
            <a:avLst/>
          </a:prstGeom>
          <a:noFill/>
        </p:spPr>
        <p:txBody>
          <a:bodyPr wrap="square">
            <a:spAutoFit/>
          </a:bodyPr>
          <a:lstStyle/>
          <a:p>
            <a:r>
              <a:rPr lang="en-GB" dirty="0">
                <a:latin typeface="+mn-lt"/>
              </a:rPr>
              <a:t>“The clothing and apparel industry which is one of the main sectors of the industrialization movement for developing countries, involves the use of fabric and materials to produce men’s, women’s, and children's clothing, knitted underwear and outerwear.” (Ebru, 2018, p.169).</a:t>
            </a:r>
          </a:p>
        </p:txBody>
      </p:sp>
      <p:pic>
        <p:nvPicPr>
          <p:cNvPr id="8" name="Picture 7">
            <a:extLst>
              <a:ext uri="{FF2B5EF4-FFF2-40B4-BE49-F238E27FC236}">
                <a16:creationId xmlns:a16="http://schemas.microsoft.com/office/drawing/2014/main" id="{A7E85DC4-EBCB-4CF5-AE18-43130F95E889}"/>
              </a:ext>
            </a:extLst>
          </p:cNvPr>
          <p:cNvPicPr>
            <a:picLocks noChangeAspect="1"/>
          </p:cNvPicPr>
          <p:nvPr/>
        </p:nvPicPr>
        <p:blipFill>
          <a:blip r:embed="rId3"/>
          <a:stretch>
            <a:fillRect/>
          </a:stretch>
        </p:blipFill>
        <p:spPr>
          <a:xfrm>
            <a:off x="3491880" y="974040"/>
            <a:ext cx="4537090" cy="3790047"/>
          </a:xfrm>
          <a:prstGeom prst="rect">
            <a:avLst/>
          </a:prstGeom>
        </p:spPr>
      </p:pic>
      <p:sp>
        <p:nvSpPr>
          <p:cNvPr id="9" name="TextBox 8">
            <a:extLst>
              <a:ext uri="{FF2B5EF4-FFF2-40B4-BE49-F238E27FC236}">
                <a16:creationId xmlns:a16="http://schemas.microsoft.com/office/drawing/2014/main" id="{2805CCD3-E620-46CC-BC21-ECD8A5C68791}"/>
              </a:ext>
            </a:extLst>
          </p:cNvPr>
          <p:cNvSpPr txBox="1"/>
          <p:nvPr/>
        </p:nvSpPr>
        <p:spPr>
          <a:xfrm rot="16200000">
            <a:off x="7162952" y="2849822"/>
            <a:ext cx="2273303" cy="276999"/>
          </a:xfrm>
          <a:prstGeom prst="rect">
            <a:avLst/>
          </a:prstGeom>
          <a:noFill/>
        </p:spPr>
        <p:txBody>
          <a:bodyPr wrap="square" rtlCol="0">
            <a:spAutoFit/>
          </a:bodyPr>
          <a:lstStyle/>
          <a:p>
            <a:r>
              <a:rPr lang="en-US" sz="1200" dirty="0"/>
              <a:t>CC BY Ebru (2018),p.173</a:t>
            </a:r>
            <a:endParaRPr lang="en-GB" sz="1200" dirty="0"/>
          </a:p>
        </p:txBody>
      </p:sp>
      <p:sp>
        <p:nvSpPr>
          <p:cNvPr id="3" name="TextBox 2">
            <a:extLst>
              <a:ext uri="{FF2B5EF4-FFF2-40B4-BE49-F238E27FC236}">
                <a16:creationId xmlns:a16="http://schemas.microsoft.com/office/drawing/2014/main" id="{81AAA3CF-7876-470A-BCD7-65826CD43825}"/>
              </a:ext>
            </a:extLst>
          </p:cNvPr>
          <p:cNvSpPr txBox="1"/>
          <p:nvPr/>
        </p:nvSpPr>
        <p:spPr>
          <a:xfrm>
            <a:off x="4854910" y="777195"/>
            <a:ext cx="2520280" cy="276999"/>
          </a:xfrm>
          <a:prstGeom prst="rect">
            <a:avLst/>
          </a:prstGeom>
          <a:noFill/>
        </p:spPr>
        <p:txBody>
          <a:bodyPr wrap="square" rtlCol="0">
            <a:spAutoFit/>
          </a:bodyPr>
          <a:lstStyle/>
          <a:p>
            <a:r>
              <a:rPr lang="en-US" sz="1200" dirty="0"/>
              <a:t>Production system processes</a:t>
            </a:r>
            <a:endParaRPr lang="en-GB" sz="1200" dirty="0"/>
          </a:p>
        </p:txBody>
      </p:sp>
    </p:spTree>
    <p:extLst>
      <p:ext uri="{BB962C8B-B14F-4D97-AF65-F5344CB8AC3E}">
        <p14:creationId xmlns:p14="http://schemas.microsoft.com/office/powerpoint/2010/main" val="1514499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88FC18FA-813A-D649-BCBB-AB3E6497C765}"/>
              </a:ext>
            </a:extLst>
          </p:cNvPr>
          <p:cNvSpPr>
            <a:spLocks noGrp="1"/>
          </p:cNvSpPr>
          <p:nvPr>
            <p:ph type="ftr" sz="quarter" idx="11"/>
          </p:nvPr>
        </p:nvSpPr>
        <p:spPr/>
        <p:txBody>
          <a:bodyPr/>
          <a:lstStyle/>
          <a:p>
            <a:pPr>
              <a:defRPr/>
            </a:pPr>
            <a:r>
              <a:rPr lang="en-US" altLang="de-DE"/>
              <a:t>Fashion DIET</a:t>
            </a:r>
            <a:endParaRPr lang="de-DE" altLang="de-DE"/>
          </a:p>
        </p:txBody>
      </p:sp>
      <p:sp>
        <p:nvSpPr>
          <p:cNvPr id="36867" name="Foliennummernplatzhalter 4">
            <a:extLst>
              <a:ext uri="{FF2B5EF4-FFF2-40B4-BE49-F238E27FC236}">
                <a16:creationId xmlns:a16="http://schemas.microsoft.com/office/drawing/2014/main" id="{65FD3606-6DF9-C84E-8702-F7CC9A2F52B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9FA14C-8DD5-C14F-BEAB-52FEE11F7AF9}" type="slidenum">
              <a:rPr lang="de-DE" altLang="de-DE" smtClean="0">
                <a:solidFill>
                  <a:srgbClr val="898989"/>
                </a:solidFill>
              </a:rPr>
              <a:pPr/>
              <a:t>27</a:t>
            </a:fld>
            <a:endParaRPr lang="de-DE" altLang="de-DE">
              <a:solidFill>
                <a:srgbClr val="898989"/>
              </a:solidFill>
            </a:endParaRPr>
          </a:p>
        </p:txBody>
      </p:sp>
      <p:sp>
        <p:nvSpPr>
          <p:cNvPr id="2" name="Rectangle: Rounded Corners 1">
            <a:extLst>
              <a:ext uri="{FF2B5EF4-FFF2-40B4-BE49-F238E27FC236}">
                <a16:creationId xmlns:a16="http://schemas.microsoft.com/office/drawing/2014/main" id="{5805F2F5-D844-4F1E-968B-17E4603EECFE}"/>
              </a:ext>
            </a:extLst>
          </p:cNvPr>
          <p:cNvSpPr/>
          <p:nvPr/>
        </p:nvSpPr>
        <p:spPr>
          <a:xfrm>
            <a:off x="446531" y="1141027"/>
            <a:ext cx="201622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Industrialization</a:t>
            </a:r>
            <a:endParaRPr lang="en-GB" sz="1600" b="1" dirty="0"/>
          </a:p>
        </p:txBody>
      </p:sp>
      <p:sp>
        <p:nvSpPr>
          <p:cNvPr id="3" name="Rectangle: Rounded Corners 2">
            <a:extLst>
              <a:ext uri="{FF2B5EF4-FFF2-40B4-BE49-F238E27FC236}">
                <a16:creationId xmlns:a16="http://schemas.microsoft.com/office/drawing/2014/main" id="{7FC53493-A55C-4AA7-A96D-441BB22115B9}"/>
              </a:ext>
            </a:extLst>
          </p:cNvPr>
          <p:cNvSpPr/>
          <p:nvPr/>
        </p:nvSpPr>
        <p:spPr>
          <a:xfrm>
            <a:off x="2881863" y="1087021"/>
            <a:ext cx="5739337" cy="6120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accent1">
                    <a:lumMod val="50000"/>
                  </a:schemeClr>
                </a:solidFill>
              </a:rPr>
              <a:t>It changed the way clothes were made. Production systems evolved to mass produce trendy designs in trendy sizes at a low unit price.</a:t>
            </a:r>
          </a:p>
        </p:txBody>
      </p:sp>
      <p:sp>
        <p:nvSpPr>
          <p:cNvPr id="10" name="Rectangle: Rounded Corners 9">
            <a:extLst>
              <a:ext uri="{FF2B5EF4-FFF2-40B4-BE49-F238E27FC236}">
                <a16:creationId xmlns:a16="http://schemas.microsoft.com/office/drawing/2014/main" id="{819158C1-0AC7-4A7D-992B-5BEF9151492A}"/>
              </a:ext>
            </a:extLst>
          </p:cNvPr>
          <p:cNvSpPr/>
          <p:nvPr/>
        </p:nvSpPr>
        <p:spPr>
          <a:xfrm>
            <a:off x="446531" y="2319722"/>
            <a:ext cx="201622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mn-lt"/>
              </a:rPr>
              <a:t>Mass production</a:t>
            </a:r>
            <a:endParaRPr lang="en-GB" sz="1600" b="1" dirty="0"/>
          </a:p>
        </p:txBody>
      </p:sp>
      <p:sp>
        <p:nvSpPr>
          <p:cNvPr id="11" name="Rectangle: Rounded Corners 10">
            <a:extLst>
              <a:ext uri="{FF2B5EF4-FFF2-40B4-BE49-F238E27FC236}">
                <a16:creationId xmlns:a16="http://schemas.microsoft.com/office/drawing/2014/main" id="{CAA22079-9954-4801-91C6-249853F50EE4}"/>
              </a:ext>
            </a:extLst>
          </p:cNvPr>
          <p:cNvSpPr/>
          <p:nvPr/>
        </p:nvSpPr>
        <p:spPr>
          <a:xfrm>
            <a:off x="2805594" y="1905676"/>
            <a:ext cx="5815606" cy="13321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1400" dirty="0">
                <a:solidFill>
                  <a:schemeClr val="accent1">
                    <a:lumMod val="50000"/>
                  </a:schemeClr>
                </a:solidFill>
                <a:latin typeface="+mn-lt"/>
              </a:rPr>
              <a:t>Enables the production of fashionable clothing at a lower cost, leading to an increase in quantities, prices and sales. The fashion industry today is characterised by rapidly changing fashion cycles, excessive production volumes, excessive consumption and frequent disposal behaviour. The consumer is not readily connected to the manufacturer, and goods are produced solely on the basis of market studies and fads.</a:t>
            </a:r>
          </a:p>
        </p:txBody>
      </p:sp>
      <p:sp>
        <p:nvSpPr>
          <p:cNvPr id="14" name="Rectangle: Rounded Corners 13">
            <a:extLst>
              <a:ext uri="{FF2B5EF4-FFF2-40B4-BE49-F238E27FC236}">
                <a16:creationId xmlns:a16="http://schemas.microsoft.com/office/drawing/2014/main" id="{5DB2478C-EBB4-4A52-A1DB-878FE580D4B5}"/>
              </a:ext>
            </a:extLst>
          </p:cNvPr>
          <p:cNvSpPr/>
          <p:nvPr/>
        </p:nvSpPr>
        <p:spPr>
          <a:xfrm>
            <a:off x="446531" y="3900010"/>
            <a:ext cx="2016224" cy="5516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Mass customisation</a:t>
            </a:r>
          </a:p>
        </p:txBody>
      </p:sp>
      <p:sp>
        <p:nvSpPr>
          <p:cNvPr id="15" name="Rectangle: Rounded Corners 14">
            <a:extLst>
              <a:ext uri="{FF2B5EF4-FFF2-40B4-BE49-F238E27FC236}">
                <a16:creationId xmlns:a16="http://schemas.microsoft.com/office/drawing/2014/main" id="{FFAA7067-BF80-4AEA-9F69-AFB5B94F309D}"/>
              </a:ext>
            </a:extLst>
          </p:cNvPr>
          <p:cNvSpPr/>
          <p:nvPr/>
        </p:nvSpPr>
        <p:spPr>
          <a:xfrm>
            <a:off x="2805594" y="3716102"/>
            <a:ext cx="5815606" cy="9194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1400" dirty="0">
                <a:solidFill>
                  <a:schemeClr val="accent1">
                    <a:lumMod val="50000"/>
                  </a:schemeClr>
                </a:solidFill>
                <a:latin typeface="+mn-lt"/>
              </a:rPr>
              <a:t>This new approach offers high-value insights into reducing overproduction and overconsumption, extending product life and minimizing waste. It combines the personalization and versatility of customized goods with mass production and specific target groups.</a:t>
            </a:r>
          </a:p>
        </p:txBody>
      </p:sp>
      <p:cxnSp>
        <p:nvCxnSpPr>
          <p:cNvPr id="23" name="Straight Arrow Connector 22">
            <a:extLst>
              <a:ext uri="{FF2B5EF4-FFF2-40B4-BE49-F238E27FC236}">
                <a16:creationId xmlns:a16="http://schemas.microsoft.com/office/drawing/2014/main" id="{150C6CAB-7A4C-4AE3-A124-B1C1A4AE7CC2}"/>
              </a:ext>
            </a:extLst>
          </p:cNvPr>
          <p:cNvCxnSpPr>
            <a:stCxn id="2" idx="3"/>
            <a:endCxn id="3" idx="1"/>
          </p:cNvCxnSpPr>
          <p:nvPr/>
        </p:nvCxnSpPr>
        <p:spPr>
          <a:xfrm>
            <a:off x="2462755" y="1393055"/>
            <a:ext cx="41910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C4AA8EF-ACB3-47FF-B20B-D16713ED6B9B}"/>
              </a:ext>
            </a:extLst>
          </p:cNvPr>
          <p:cNvCxnSpPr>
            <a:stCxn id="10" idx="3"/>
            <a:endCxn id="11" idx="1"/>
          </p:cNvCxnSpPr>
          <p:nvPr/>
        </p:nvCxnSpPr>
        <p:spPr>
          <a:xfrm>
            <a:off x="2462755" y="2571750"/>
            <a:ext cx="34283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4AF0D7A-5748-4F2A-A5C8-D492DD164D45}"/>
              </a:ext>
            </a:extLst>
          </p:cNvPr>
          <p:cNvCxnSpPr/>
          <p:nvPr/>
        </p:nvCxnSpPr>
        <p:spPr>
          <a:xfrm>
            <a:off x="2462755" y="4227934"/>
            <a:ext cx="34283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87DA549-3E88-41BB-AEFE-B241CB79D608}"/>
              </a:ext>
            </a:extLst>
          </p:cNvPr>
          <p:cNvSpPr txBox="1"/>
          <p:nvPr/>
        </p:nvSpPr>
        <p:spPr>
          <a:xfrm rot="16200000">
            <a:off x="8141646" y="2461499"/>
            <a:ext cx="1388646" cy="276999"/>
          </a:xfrm>
          <a:prstGeom prst="rect">
            <a:avLst/>
          </a:prstGeom>
          <a:noFill/>
        </p:spPr>
        <p:txBody>
          <a:bodyPr wrap="square" rtlCol="0">
            <a:spAutoFit/>
          </a:bodyPr>
          <a:lstStyle/>
          <a:p>
            <a:r>
              <a:rPr lang="en-US" sz="1200" dirty="0"/>
              <a:t>CC0 </a:t>
            </a:r>
            <a:r>
              <a:rPr lang="en-US" sz="1200" dirty="0" err="1"/>
              <a:t>Avadanei</a:t>
            </a:r>
            <a:endParaRPr lang="en-GB" sz="1200" dirty="0"/>
          </a:p>
        </p:txBody>
      </p:sp>
      <p:sp>
        <p:nvSpPr>
          <p:cNvPr id="16" name="TextBox 15">
            <a:extLst>
              <a:ext uri="{FF2B5EF4-FFF2-40B4-BE49-F238E27FC236}">
                <a16:creationId xmlns:a16="http://schemas.microsoft.com/office/drawing/2014/main" id="{0A2CC079-21F9-45C0-A1A5-39C22AA494C5}"/>
              </a:ext>
            </a:extLst>
          </p:cNvPr>
          <p:cNvSpPr txBox="1"/>
          <p:nvPr/>
        </p:nvSpPr>
        <p:spPr>
          <a:xfrm>
            <a:off x="251520" y="146003"/>
            <a:ext cx="7920880" cy="600164"/>
          </a:xfrm>
          <a:prstGeom prst="rect">
            <a:avLst/>
          </a:prstGeom>
          <a:noFill/>
        </p:spPr>
        <p:txBody>
          <a:bodyPr wrap="square">
            <a:spAutoFit/>
          </a:bodyPr>
          <a:lstStyle/>
          <a:p>
            <a:pPr>
              <a:defRPr/>
            </a:pPr>
            <a:r>
              <a:rPr lang="en-GB" sz="3300" b="1" dirty="0">
                <a:solidFill>
                  <a:schemeClr val="accent6">
                    <a:lumMod val="50000"/>
                  </a:schemeClr>
                </a:solidFill>
                <a:latin typeface="+mj-lt"/>
              </a:rPr>
              <a:t>Product development for mass customization</a:t>
            </a:r>
          </a:p>
        </p:txBody>
      </p:sp>
    </p:spTree>
    <p:extLst>
      <p:ext uri="{BB962C8B-B14F-4D97-AF65-F5344CB8AC3E}">
        <p14:creationId xmlns:p14="http://schemas.microsoft.com/office/powerpoint/2010/main" val="1100351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88FC18FA-813A-D649-BCBB-AB3E6497C765}"/>
              </a:ext>
            </a:extLst>
          </p:cNvPr>
          <p:cNvSpPr>
            <a:spLocks noGrp="1"/>
          </p:cNvSpPr>
          <p:nvPr>
            <p:ph type="ftr" sz="quarter" idx="11"/>
          </p:nvPr>
        </p:nvSpPr>
        <p:spPr/>
        <p:txBody>
          <a:bodyPr/>
          <a:lstStyle/>
          <a:p>
            <a:pPr>
              <a:defRPr/>
            </a:pPr>
            <a:r>
              <a:rPr lang="en-US" altLang="de-DE"/>
              <a:t>Fashion DIET</a:t>
            </a:r>
            <a:endParaRPr lang="de-DE" altLang="de-DE"/>
          </a:p>
        </p:txBody>
      </p:sp>
      <p:sp>
        <p:nvSpPr>
          <p:cNvPr id="36867" name="Foliennummernplatzhalter 4">
            <a:extLst>
              <a:ext uri="{FF2B5EF4-FFF2-40B4-BE49-F238E27FC236}">
                <a16:creationId xmlns:a16="http://schemas.microsoft.com/office/drawing/2014/main" id="{65FD3606-6DF9-C84E-8702-F7CC9A2F52B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9FA14C-8DD5-C14F-BEAB-52FEE11F7AF9}" type="slidenum">
              <a:rPr lang="de-DE" altLang="de-DE" smtClean="0">
                <a:solidFill>
                  <a:srgbClr val="898989"/>
                </a:solidFill>
              </a:rPr>
              <a:pPr/>
              <a:t>28</a:t>
            </a:fld>
            <a:endParaRPr lang="de-DE" altLang="de-DE">
              <a:solidFill>
                <a:srgbClr val="898989"/>
              </a:solidFill>
            </a:endParaRPr>
          </a:p>
        </p:txBody>
      </p:sp>
      <p:sp>
        <p:nvSpPr>
          <p:cNvPr id="9" name="TextBox 8">
            <a:extLst>
              <a:ext uri="{FF2B5EF4-FFF2-40B4-BE49-F238E27FC236}">
                <a16:creationId xmlns:a16="http://schemas.microsoft.com/office/drawing/2014/main" id="{2805CCD3-E620-46CC-BC21-ECD8A5C68791}"/>
              </a:ext>
            </a:extLst>
          </p:cNvPr>
          <p:cNvSpPr txBox="1"/>
          <p:nvPr/>
        </p:nvSpPr>
        <p:spPr>
          <a:xfrm>
            <a:off x="6123060" y="3383732"/>
            <a:ext cx="2265364" cy="276999"/>
          </a:xfrm>
          <a:prstGeom prst="rect">
            <a:avLst/>
          </a:prstGeom>
          <a:noFill/>
        </p:spPr>
        <p:txBody>
          <a:bodyPr wrap="square" rtlCol="0">
            <a:spAutoFit/>
          </a:bodyPr>
          <a:lstStyle/>
          <a:p>
            <a:r>
              <a:rPr lang="en-US" sz="1200" dirty="0"/>
              <a:t>CC BY Ebru (2018), p.172</a:t>
            </a:r>
            <a:endParaRPr lang="en-GB" sz="1200" dirty="0"/>
          </a:p>
        </p:txBody>
      </p:sp>
      <p:sp>
        <p:nvSpPr>
          <p:cNvPr id="10" name="TextBox 9">
            <a:extLst>
              <a:ext uri="{FF2B5EF4-FFF2-40B4-BE49-F238E27FC236}">
                <a16:creationId xmlns:a16="http://schemas.microsoft.com/office/drawing/2014/main" id="{3395D183-BD60-4BA8-98F2-9C77B8531027}"/>
              </a:ext>
            </a:extLst>
          </p:cNvPr>
          <p:cNvSpPr txBox="1"/>
          <p:nvPr/>
        </p:nvSpPr>
        <p:spPr>
          <a:xfrm>
            <a:off x="447834" y="812231"/>
            <a:ext cx="7560840" cy="1200329"/>
          </a:xfrm>
          <a:prstGeom prst="rect">
            <a:avLst/>
          </a:prstGeom>
          <a:noFill/>
        </p:spPr>
        <p:txBody>
          <a:bodyPr wrap="square">
            <a:spAutoFit/>
          </a:bodyPr>
          <a:lstStyle/>
          <a:p>
            <a:r>
              <a:rPr lang="en-GB" dirty="0">
                <a:latin typeface="+mn-lt"/>
              </a:rPr>
              <a:t>“After three important industrial revolutions, as mechanical, electrical, and digital revolution, the world is now witnessing the 4-th Industrial revolution that integrates emerging IT concepts, including Cyber-Physical Systems (CPS), Internet of Things (IoT) and big data (Srivastava, 2016)” . (Ebru, 2018, p.170).</a:t>
            </a:r>
          </a:p>
        </p:txBody>
      </p:sp>
      <p:pic>
        <p:nvPicPr>
          <p:cNvPr id="6" name="Picture 5">
            <a:extLst>
              <a:ext uri="{FF2B5EF4-FFF2-40B4-BE49-F238E27FC236}">
                <a16:creationId xmlns:a16="http://schemas.microsoft.com/office/drawing/2014/main" id="{091CCDD9-51D3-4342-BA0E-3D217D17A2D1}"/>
              </a:ext>
            </a:extLst>
          </p:cNvPr>
          <p:cNvPicPr>
            <a:picLocks noChangeAspect="1"/>
          </p:cNvPicPr>
          <p:nvPr/>
        </p:nvPicPr>
        <p:blipFill>
          <a:blip r:embed="rId3"/>
          <a:stretch>
            <a:fillRect/>
          </a:stretch>
        </p:blipFill>
        <p:spPr>
          <a:xfrm>
            <a:off x="815032" y="2012560"/>
            <a:ext cx="5253152" cy="2779762"/>
          </a:xfrm>
          <a:prstGeom prst="rect">
            <a:avLst/>
          </a:prstGeom>
        </p:spPr>
      </p:pic>
      <p:sp>
        <p:nvSpPr>
          <p:cNvPr id="8" name="TextBox 7">
            <a:extLst>
              <a:ext uri="{FF2B5EF4-FFF2-40B4-BE49-F238E27FC236}">
                <a16:creationId xmlns:a16="http://schemas.microsoft.com/office/drawing/2014/main" id="{AA74333C-01B6-46AD-A634-D95B518360A1}"/>
              </a:ext>
            </a:extLst>
          </p:cNvPr>
          <p:cNvSpPr txBox="1"/>
          <p:nvPr/>
        </p:nvSpPr>
        <p:spPr>
          <a:xfrm>
            <a:off x="447834" y="205105"/>
            <a:ext cx="7848872" cy="600164"/>
          </a:xfrm>
          <a:prstGeom prst="rect">
            <a:avLst/>
          </a:prstGeom>
          <a:noFill/>
        </p:spPr>
        <p:txBody>
          <a:bodyPr wrap="square">
            <a:spAutoFit/>
          </a:bodyPr>
          <a:lstStyle/>
          <a:p>
            <a:pPr>
              <a:defRPr/>
            </a:pPr>
            <a:r>
              <a:rPr lang="en-GB" sz="3300" b="1" dirty="0">
                <a:solidFill>
                  <a:schemeClr val="accent6">
                    <a:lumMod val="50000"/>
                  </a:schemeClr>
                </a:solidFill>
                <a:latin typeface="+mj-lt"/>
              </a:rPr>
              <a:t>Product development for mass customization</a:t>
            </a:r>
          </a:p>
        </p:txBody>
      </p:sp>
      <p:sp>
        <p:nvSpPr>
          <p:cNvPr id="2" name="Oval 1">
            <a:extLst>
              <a:ext uri="{FF2B5EF4-FFF2-40B4-BE49-F238E27FC236}">
                <a16:creationId xmlns:a16="http://schemas.microsoft.com/office/drawing/2014/main" id="{9BEAA2C0-7E9D-4A69-94D3-7E164D8F3DC5}"/>
              </a:ext>
            </a:extLst>
          </p:cNvPr>
          <p:cNvSpPr/>
          <p:nvPr/>
        </p:nvSpPr>
        <p:spPr>
          <a:xfrm>
            <a:off x="2442592" y="3383732"/>
            <a:ext cx="2057400" cy="141555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31179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88FC18FA-813A-D649-BCBB-AB3E6497C765}"/>
              </a:ext>
            </a:extLst>
          </p:cNvPr>
          <p:cNvSpPr>
            <a:spLocks noGrp="1"/>
          </p:cNvSpPr>
          <p:nvPr>
            <p:ph type="ftr" sz="quarter" idx="11"/>
          </p:nvPr>
        </p:nvSpPr>
        <p:spPr/>
        <p:txBody>
          <a:bodyPr/>
          <a:lstStyle/>
          <a:p>
            <a:pPr>
              <a:defRPr/>
            </a:pPr>
            <a:r>
              <a:rPr lang="en-US" altLang="de-DE"/>
              <a:t>Fashion DIET</a:t>
            </a:r>
            <a:endParaRPr lang="de-DE" altLang="de-DE"/>
          </a:p>
        </p:txBody>
      </p:sp>
      <p:sp>
        <p:nvSpPr>
          <p:cNvPr id="36867" name="Foliennummernplatzhalter 4">
            <a:extLst>
              <a:ext uri="{FF2B5EF4-FFF2-40B4-BE49-F238E27FC236}">
                <a16:creationId xmlns:a16="http://schemas.microsoft.com/office/drawing/2014/main" id="{65FD3606-6DF9-C84E-8702-F7CC9A2F52B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9FA14C-8DD5-C14F-BEAB-52FEE11F7AF9}" type="slidenum">
              <a:rPr lang="de-DE" altLang="de-DE" smtClean="0">
                <a:solidFill>
                  <a:srgbClr val="898989"/>
                </a:solidFill>
              </a:rPr>
              <a:pPr/>
              <a:t>29</a:t>
            </a:fld>
            <a:endParaRPr lang="de-DE" altLang="de-DE">
              <a:solidFill>
                <a:srgbClr val="898989"/>
              </a:solidFill>
            </a:endParaRPr>
          </a:p>
        </p:txBody>
      </p:sp>
      <p:sp>
        <p:nvSpPr>
          <p:cNvPr id="9" name="TextBox 8">
            <a:extLst>
              <a:ext uri="{FF2B5EF4-FFF2-40B4-BE49-F238E27FC236}">
                <a16:creationId xmlns:a16="http://schemas.microsoft.com/office/drawing/2014/main" id="{2805CCD3-E620-46CC-BC21-ECD8A5C68791}"/>
              </a:ext>
            </a:extLst>
          </p:cNvPr>
          <p:cNvSpPr txBox="1"/>
          <p:nvPr/>
        </p:nvSpPr>
        <p:spPr>
          <a:xfrm>
            <a:off x="6123060" y="3383732"/>
            <a:ext cx="2265364" cy="276999"/>
          </a:xfrm>
          <a:prstGeom prst="rect">
            <a:avLst/>
          </a:prstGeom>
          <a:noFill/>
        </p:spPr>
        <p:txBody>
          <a:bodyPr wrap="square" rtlCol="0">
            <a:spAutoFit/>
          </a:bodyPr>
          <a:lstStyle/>
          <a:p>
            <a:r>
              <a:rPr lang="en-US" sz="1200" dirty="0"/>
              <a:t>CC BY Ebru (2018), p.172</a:t>
            </a:r>
            <a:endParaRPr lang="en-GB" sz="1200" dirty="0"/>
          </a:p>
        </p:txBody>
      </p:sp>
      <p:sp>
        <p:nvSpPr>
          <p:cNvPr id="10" name="TextBox 9">
            <a:extLst>
              <a:ext uri="{FF2B5EF4-FFF2-40B4-BE49-F238E27FC236}">
                <a16:creationId xmlns:a16="http://schemas.microsoft.com/office/drawing/2014/main" id="{3395D183-BD60-4BA8-98F2-9C77B8531027}"/>
              </a:ext>
            </a:extLst>
          </p:cNvPr>
          <p:cNvSpPr txBox="1"/>
          <p:nvPr/>
        </p:nvSpPr>
        <p:spPr>
          <a:xfrm>
            <a:off x="447834" y="812231"/>
            <a:ext cx="7560840" cy="1200329"/>
          </a:xfrm>
          <a:prstGeom prst="rect">
            <a:avLst/>
          </a:prstGeom>
          <a:noFill/>
        </p:spPr>
        <p:txBody>
          <a:bodyPr wrap="square">
            <a:spAutoFit/>
          </a:bodyPr>
          <a:lstStyle/>
          <a:p>
            <a:r>
              <a:rPr lang="en-GB" dirty="0">
                <a:latin typeface="+mn-lt"/>
              </a:rPr>
              <a:t>“After three important industrial revolutions, as mechanical, electrical, and digital revolution, the world is now witnessing the 4-th Industrial revolution that integrates emerging IT concepts, including Cyber-Physical Systems (CPS), Internet of Things (IoT) and big data (Srivastava, 2016)” . (Ebru, 2018, p.170).</a:t>
            </a:r>
          </a:p>
        </p:txBody>
      </p:sp>
      <p:pic>
        <p:nvPicPr>
          <p:cNvPr id="6" name="Picture 5">
            <a:extLst>
              <a:ext uri="{FF2B5EF4-FFF2-40B4-BE49-F238E27FC236}">
                <a16:creationId xmlns:a16="http://schemas.microsoft.com/office/drawing/2014/main" id="{091CCDD9-51D3-4342-BA0E-3D217D17A2D1}"/>
              </a:ext>
            </a:extLst>
          </p:cNvPr>
          <p:cNvPicPr>
            <a:picLocks noChangeAspect="1"/>
          </p:cNvPicPr>
          <p:nvPr/>
        </p:nvPicPr>
        <p:blipFill>
          <a:blip r:embed="rId3"/>
          <a:stretch>
            <a:fillRect/>
          </a:stretch>
        </p:blipFill>
        <p:spPr>
          <a:xfrm>
            <a:off x="815032" y="2012560"/>
            <a:ext cx="5253152" cy="2779762"/>
          </a:xfrm>
          <a:prstGeom prst="rect">
            <a:avLst/>
          </a:prstGeom>
        </p:spPr>
      </p:pic>
      <p:sp>
        <p:nvSpPr>
          <p:cNvPr id="8" name="TextBox 7">
            <a:extLst>
              <a:ext uri="{FF2B5EF4-FFF2-40B4-BE49-F238E27FC236}">
                <a16:creationId xmlns:a16="http://schemas.microsoft.com/office/drawing/2014/main" id="{AA74333C-01B6-46AD-A634-D95B518360A1}"/>
              </a:ext>
            </a:extLst>
          </p:cNvPr>
          <p:cNvSpPr txBox="1"/>
          <p:nvPr/>
        </p:nvSpPr>
        <p:spPr>
          <a:xfrm>
            <a:off x="314385" y="143812"/>
            <a:ext cx="7827738" cy="600164"/>
          </a:xfrm>
          <a:prstGeom prst="rect">
            <a:avLst/>
          </a:prstGeom>
          <a:noFill/>
        </p:spPr>
        <p:txBody>
          <a:bodyPr wrap="square">
            <a:spAutoFit/>
          </a:bodyPr>
          <a:lstStyle/>
          <a:p>
            <a:pPr>
              <a:defRPr/>
            </a:pPr>
            <a:r>
              <a:rPr lang="en-GB" sz="3300" b="1" dirty="0">
                <a:solidFill>
                  <a:schemeClr val="accent6">
                    <a:lumMod val="50000"/>
                  </a:schemeClr>
                </a:solidFill>
                <a:latin typeface="+mj-lt"/>
              </a:rPr>
              <a:t>Product development for mass customization</a:t>
            </a:r>
          </a:p>
        </p:txBody>
      </p:sp>
      <p:sp>
        <p:nvSpPr>
          <p:cNvPr id="3" name="Oval 2">
            <a:extLst>
              <a:ext uri="{FF2B5EF4-FFF2-40B4-BE49-F238E27FC236}">
                <a16:creationId xmlns:a16="http://schemas.microsoft.com/office/drawing/2014/main" id="{3C14501F-AD05-4A57-919D-BAA68ED35A50}"/>
              </a:ext>
            </a:extLst>
          </p:cNvPr>
          <p:cNvSpPr/>
          <p:nvPr/>
        </p:nvSpPr>
        <p:spPr>
          <a:xfrm>
            <a:off x="3966346" y="2709718"/>
            <a:ext cx="2057400" cy="150745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5682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C08EBE2-E6CE-4DF4-8BE6-0C511000C8A9}"/>
              </a:ext>
            </a:extLst>
          </p:cNvPr>
          <p:cNvSpPr>
            <a:spLocks noGrp="1"/>
          </p:cNvSpPr>
          <p:nvPr>
            <p:ph type="title"/>
          </p:nvPr>
        </p:nvSpPr>
        <p:spPr>
          <a:xfrm>
            <a:off x="628650" y="274638"/>
            <a:ext cx="7886700" cy="425450"/>
          </a:xfrm>
        </p:spPr>
        <p:txBody>
          <a:bodyPr/>
          <a:lstStyle/>
          <a:p>
            <a:r>
              <a:rPr lang="en-GB" altLang="en-US" b="1" dirty="0"/>
              <a:t>Summary</a:t>
            </a:r>
          </a:p>
        </p:txBody>
      </p:sp>
      <p:sp>
        <p:nvSpPr>
          <p:cNvPr id="16387" name="Content Placeholder 2">
            <a:extLst>
              <a:ext uri="{FF2B5EF4-FFF2-40B4-BE49-F238E27FC236}">
                <a16:creationId xmlns:a16="http://schemas.microsoft.com/office/drawing/2014/main" id="{080D85B5-A72B-456B-BF1B-E5551AE0FE4E}"/>
              </a:ext>
            </a:extLst>
          </p:cNvPr>
          <p:cNvSpPr>
            <a:spLocks noGrp="1"/>
          </p:cNvSpPr>
          <p:nvPr>
            <p:ph idx="1"/>
          </p:nvPr>
        </p:nvSpPr>
        <p:spPr>
          <a:xfrm>
            <a:off x="467544" y="992771"/>
            <a:ext cx="5856362" cy="3169071"/>
          </a:xfrm>
        </p:spPr>
        <p:txBody>
          <a:bodyPr/>
          <a:lstStyle/>
          <a:p>
            <a:r>
              <a:rPr lang="en-GB" altLang="en-US" sz="1800" dirty="0"/>
              <a:t>Sustainability and digitalization</a:t>
            </a:r>
          </a:p>
          <a:p>
            <a:r>
              <a:rPr lang="en-GB" altLang="en-US" sz="1800" dirty="0"/>
              <a:t>Digital innovation for a sustainable industry </a:t>
            </a:r>
          </a:p>
          <a:p>
            <a:r>
              <a:rPr lang="en-GB" altLang="en-US" sz="1800" dirty="0"/>
              <a:t>Product development for mass customization</a:t>
            </a:r>
          </a:p>
          <a:p>
            <a:r>
              <a:rPr lang="en-GB" altLang="en-US" sz="1800" dirty="0"/>
              <a:t>Sustainable solutions for new product development </a:t>
            </a:r>
          </a:p>
          <a:p>
            <a:r>
              <a:rPr lang="en-GB" altLang="en-US" sz="1800" dirty="0"/>
              <a:t>Digital clothing development </a:t>
            </a:r>
          </a:p>
          <a:p>
            <a:r>
              <a:rPr lang="en-GB" altLang="en-US" sz="1800" dirty="0"/>
              <a:t>Best practices of sustainable product development </a:t>
            </a:r>
          </a:p>
          <a:p>
            <a:r>
              <a:rPr lang="en-GB" altLang="en-US" sz="1800" dirty="0"/>
              <a:t>Reflections on the topics presented</a:t>
            </a:r>
          </a:p>
          <a:p>
            <a:r>
              <a:rPr lang="en-GB" altLang="en-US" sz="1800" dirty="0"/>
              <a:t>Questions to think about</a:t>
            </a:r>
          </a:p>
          <a:p>
            <a:r>
              <a:rPr lang="en-GB" altLang="en-US" sz="1800" dirty="0"/>
              <a:t>References and further reading</a:t>
            </a:r>
          </a:p>
        </p:txBody>
      </p:sp>
      <p:sp>
        <p:nvSpPr>
          <p:cNvPr id="4" name="Footer Placeholder 3">
            <a:extLst>
              <a:ext uri="{FF2B5EF4-FFF2-40B4-BE49-F238E27FC236}">
                <a16:creationId xmlns:a16="http://schemas.microsoft.com/office/drawing/2014/main" id="{507B4E95-73D9-427A-A2B9-6170A51608BA}"/>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Slide Number Placeholder 4">
            <a:extLst>
              <a:ext uri="{FF2B5EF4-FFF2-40B4-BE49-F238E27FC236}">
                <a16:creationId xmlns:a16="http://schemas.microsoft.com/office/drawing/2014/main" id="{ED0DC4E0-493C-4EB8-B336-8773A40FE86C}"/>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7744270-9AAB-48CA-AD11-835F73B52251}" type="slidenum">
              <a:rPr lang="de-DE" altLang="de-DE">
                <a:solidFill>
                  <a:srgbClr val="898989"/>
                </a:solidFill>
              </a:rPr>
              <a:pPr/>
              <a:t>3</a:t>
            </a:fld>
            <a:endParaRPr lang="de-DE" altLang="de-DE">
              <a:solidFill>
                <a:srgbClr val="898989"/>
              </a:solidFill>
            </a:endParaRPr>
          </a:p>
        </p:txBody>
      </p:sp>
      <p:pic>
        <p:nvPicPr>
          <p:cNvPr id="3" name="Picture 2">
            <a:extLst>
              <a:ext uri="{FF2B5EF4-FFF2-40B4-BE49-F238E27FC236}">
                <a16:creationId xmlns:a16="http://schemas.microsoft.com/office/drawing/2014/main" id="{3E7F4D16-CF0A-4EBB-BB91-28478F2706EC}"/>
              </a:ext>
            </a:extLst>
          </p:cNvPr>
          <p:cNvPicPr>
            <a:picLocks noChangeAspect="1"/>
          </p:cNvPicPr>
          <p:nvPr/>
        </p:nvPicPr>
        <p:blipFill>
          <a:blip r:embed="rId3"/>
          <a:stretch>
            <a:fillRect/>
          </a:stretch>
        </p:blipFill>
        <p:spPr>
          <a:xfrm>
            <a:off x="6008351" y="1065511"/>
            <a:ext cx="2996291" cy="2161782"/>
          </a:xfrm>
          <a:prstGeom prst="rect">
            <a:avLst/>
          </a:prstGeom>
        </p:spPr>
      </p:pic>
      <p:sp>
        <p:nvSpPr>
          <p:cNvPr id="11" name="TextBox 10">
            <a:extLst>
              <a:ext uri="{FF2B5EF4-FFF2-40B4-BE49-F238E27FC236}">
                <a16:creationId xmlns:a16="http://schemas.microsoft.com/office/drawing/2014/main" id="{06B5E010-ABFA-4747-97B1-00DF80289295}"/>
              </a:ext>
            </a:extLst>
          </p:cNvPr>
          <p:cNvSpPr txBox="1"/>
          <p:nvPr/>
        </p:nvSpPr>
        <p:spPr>
          <a:xfrm>
            <a:off x="6372200" y="3417568"/>
            <a:ext cx="2632442" cy="276999"/>
          </a:xfrm>
          <a:prstGeom prst="rect">
            <a:avLst/>
          </a:prstGeom>
          <a:noFill/>
        </p:spPr>
        <p:txBody>
          <a:bodyPr wrap="square">
            <a:spAutoFit/>
          </a:bodyPr>
          <a:lstStyle/>
          <a:p>
            <a:r>
              <a:rPr lang="en-US" sz="1200" dirty="0"/>
              <a:t>CC0 Unknown author, </a:t>
            </a:r>
            <a:r>
              <a:rPr lang="en-US" sz="1200" dirty="0" err="1"/>
              <a:t>Pixabay</a:t>
            </a:r>
            <a:endParaRPr lang="en-GB" sz="1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88FC18FA-813A-D649-BCBB-AB3E6497C765}"/>
              </a:ext>
            </a:extLst>
          </p:cNvPr>
          <p:cNvSpPr>
            <a:spLocks noGrp="1"/>
          </p:cNvSpPr>
          <p:nvPr>
            <p:ph type="ftr" sz="quarter" idx="11"/>
          </p:nvPr>
        </p:nvSpPr>
        <p:spPr/>
        <p:txBody>
          <a:bodyPr/>
          <a:lstStyle/>
          <a:p>
            <a:pPr>
              <a:defRPr/>
            </a:pPr>
            <a:r>
              <a:rPr lang="en-US" altLang="de-DE"/>
              <a:t>Fashion DIET</a:t>
            </a:r>
            <a:endParaRPr lang="de-DE" altLang="de-DE"/>
          </a:p>
        </p:txBody>
      </p:sp>
      <p:sp>
        <p:nvSpPr>
          <p:cNvPr id="36867" name="Foliennummernplatzhalter 4">
            <a:extLst>
              <a:ext uri="{FF2B5EF4-FFF2-40B4-BE49-F238E27FC236}">
                <a16:creationId xmlns:a16="http://schemas.microsoft.com/office/drawing/2014/main" id="{65FD3606-6DF9-C84E-8702-F7CC9A2F52B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9FA14C-8DD5-C14F-BEAB-52FEE11F7AF9}" type="slidenum">
              <a:rPr lang="de-DE" altLang="de-DE" smtClean="0">
                <a:solidFill>
                  <a:srgbClr val="898989"/>
                </a:solidFill>
              </a:rPr>
              <a:pPr/>
              <a:t>30</a:t>
            </a:fld>
            <a:endParaRPr lang="de-DE" altLang="de-DE">
              <a:solidFill>
                <a:srgbClr val="898989"/>
              </a:solidFill>
            </a:endParaRPr>
          </a:p>
        </p:txBody>
      </p:sp>
      <p:sp>
        <p:nvSpPr>
          <p:cNvPr id="9" name="TextBox 8">
            <a:extLst>
              <a:ext uri="{FF2B5EF4-FFF2-40B4-BE49-F238E27FC236}">
                <a16:creationId xmlns:a16="http://schemas.microsoft.com/office/drawing/2014/main" id="{2805CCD3-E620-46CC-BC21-ECD8A5C68791}"/>
              </a:ext>
            </a:extLst>
          </p:cNvPr>
          <p:cNvSpPr txBox="1"/>
          <p:nvPr/>
        </p:nvSpPr>
        <p:spPr>
          <a:xfrm>
            <a:off x="899592" y="4652351"/>
            <a:ext cx="2592288" cy="276999"/>
          </a:xfrm>
          <a:prstGeom prst="rect">
            <a:avLst/>
          </a:prstGeom>
          <a:noFill/>
        </p:spPr>
        <p:txBody>
          <a:bodyPr wrap="square" rtlCol="0">
            <a:spAutoFit/>
          </a:bodyPr>
          <a:lstStyle/>
          <a:p>
            <a:r>
              <a:rPr lang="en-US" sz="1200" dirty="0"/>
              <a:t>CC BY Ebru (2018), p.174</a:t>
            </a:r>
            <a:endParaRPr lang="en-GB" sz="1200" dirty="0"/>
          </a:p>
        </p:txBody>
      </p:sp>
      <p:pic>
        <p:nvPicPr>
          <p:cNvPr id="11" name="Picture 10">
            <a:extLst>
              <a:ext uri="{FF2B5EF4-FFF2-40B4-BE49-F238E27FC236}">
                <a16:creationId xmlns:a16="http://schemas.microsoft.com/office/drawing/2014/main" id="{252DCCD8-AD2A-4455-BD1A-03E79CDD93B9}"/>
              </a:ext>
            </a:extLst>
          </p:cNvPr>
          <p:cNvPicPr>
            <a:picLocks noChangeAspect="1"/>
          </p:cNvPicPr>
          <p:nvPr/>
        </p:nvPicPr>
        <p:blipFill>
          <a:blip r:embed="rId3"/>
          <a:stretch>
            <a:fillRect/>
          </a:stretch>
        </p:blipFill>
        <p:spPr>
          <a:xfrm>
            <a:off x="182103" y="491149"/>
            <a:ext cx="5278495" cy="4161202"/>
          </a:xfrm>
          <a:prstGeom prst="rect">
            <a:avLst/>
          </a:prstGeom>
        </p:spPr>
      </p:pic>
      <p:sp>
        <p:nvSpPr>
          <p:cNvPr id="13" name="TextBox 12">
            <a:extLst>
              <a:ext uri="{FF2B5EF4-FFF2-40B4-BE49-F238E27FC236}">
                <a16:creationId xmlns:a16="http://schemas.microsoft.com/office/drawing/2014/main" id="{EB3E65BF-51C8-4D76-BC07-B08161E4402B}"/>
              </a:ext>
            </a:extLst>
          </p:cNvPr>
          <p:cNvSpPr txBox="1"/>
          <p:nvPr/>
        </p:nvSpPr>
        <p:spPr>
          <a:xfrm>
            <a:off x="395536" y="76155"/>
            <a:ext cx="7776864" cy="600164"/>
          </a:xfrm>
          <a:prstGeom prst="rect">
            <a:avLst/>
          </a:prstGeom>
          <a:noFill/>
        </p:spPr>
        <p:txBody>
          <a:bodyPr wrap="square">
            <a:spAutoFit/>
          </a:bodyPr>
          <a:lstStyle/>
          <a:p>
            <a:pPr>
              <a:defRPr/>
            </a:pPr>
            <a:r>
              <a:rPr lang="en-GB" sz="3300" b="1" dirty="0">
                <a:solidFill>
                  <a:schemeClr val="accent6">
                    <a:lumMod val="50000"/>
                  </a:schemeClr>
                </a:solidFill>
                <a:latin typeface="+mj-lt"/>
              </a:rPr>
              <a:t>Product development for mass customization </a:t>
            </a:r>
            <a:endParaRPr lang="ro-RO" sz="3300" b="1" dirty="0">
              <a:solidFill>
                <a:schemeClr val="accent6">
                  <a:lumMod val="50000"/>
                </a:schemeClr>
              </a:solidFill>
              <a:latin typeface="+mj-lt"/>
            </a:endParaRPr>
          </a:p>
        </p:txBody>
      </p:sp>
      <p:sp>
        <p:nvSpPr>
          <p:cNvPr id="10" name="TextBox 9">
            <a:extLst>
              <a:ext uri="{FF2B5EF4-FFF2-40B4-BE49-F238E27FC236}">
                <a16:creationId xmlns:a16="http://schemas.microsoft.com/office/drawing/2014/main" id="{4C1AFA20-F3E4-4FBA-AA93-CBA945804FD2}"/>
              </a:ext>
            </a:extLst>
          </p:cNvPr>
          <p:cNvSpPr txBox="1"/>
          <p:nvPr/>
        </p:nvSpPr>
        <p:spPr>
          <a:xfrm>
            <a:off x="5477024" y="1320933"/>
            <a:ext cx="3168352" cy="2308324"/>
          </a:xfrm>
          <a:prstGeom prst="rect">
            <a:avLst/>
          </a:prstGeom>
          <a:noFill/>
        </p:spPr>
        <p:txBody>
          <a:bodyPr wrap="square">
            <a:spAutoFit/>
          </a:bodyPr>
          <a:lstStyle/>
          <a:p>
            <a:r>
              <a:rPr lang="en-GB" dirty="0">
                <a:latin typeface="+mn-lt"/>
              </a:rPr>
              <a:t>“Emerging information technology services enable the development of cheaper and</a:t>
            </a:r>
          </a:p>
          <a:p>
            <a:r>
              <a:rPr lang="en-GB" dirty="0">
                <a:latin typeface="+mn-lt"/>
              </a:rPr>
              <a:t>more efficient production processes through efficient integration of smart device</a:t>
            </a:r>
          </a:p>
          <a:p>
            <a:r>
              <a:rPr lang="en-GB" dirty="0">
                <a:latin typeface="+mn-lt"/>
              </a:rPr>
              <a:t>hardware with cyber-physical systems. “(Ebru, 2018, p.174). </a:t>
            </a:r>
          </a:p>
        </p:txBody>
      </p:sp>
    </p:spTree>
    <p:extLst>
      <p:ext uri="{BB962C8B-B14F-4D97-AF65-F5344CB8AC3E}">
        <p14:creationId xmlns:p14="http://schemas.microsoft.com/office/powerpoint/2010/main" val="452061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8D2187F-9635-A44C-9D23-019D9C402440}"/>
              </a:ext>
            </a:extLst>
          </p:cNvPr>
          <p:cNvSpPr>
            <a:spLocks noGrp="1"/>
          </p:cNvSpPr>
          <p:nvPr>
            <p:ph type="ftr" sz="quarter" idx="11"/>
          </p:nvPr>
        </p:nvSpPr>
        <p:spPr/>
        <p:txBody>
          <a:bodyPr/>
          <a:lstStyle/>
          <a:p>
            <a:pPr>
              <a:defRPr/>
            </a:pPr>
            <a:r>
              <a:rPr lang="en-US" altLang="de-DE"/>
              <a:t>Fashion DIET</a:t>
            </a:r>
            <a:endParaRPr lang="de-DE" altLang="de-DE"/>
          </a:p>
        </p:txBody>
      </p:sp>
      <p:sp>
        <p:nvSpPr>
          <p:cNvPr id="34819" name="Foliennummernplatzhalter 4">
            <a:extLst>
              <a:ext uri="{FF2B5EF4-FFF2-40B4-BE49-F238E27FC236}">
                <a16:creationId xmlns:a16="http://schemas.microsoft.com/office/drawing/2014/main" id="{8694AE1B-654A-2546-810B-833F100AF88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480E0F5-C7DD-F343-A255-D1267647DEB4}" type="slidenum">
              <a:rPr lang="de-DE" altLang="de-DE" smtClean="0">
                <a:solidFill>
                  <a:srgbClr val="898989"/>
                </a:solidFill>
              </a:rPr>
              <a:pPr/>
              <a:t>31</a:t>
            </a:fld>
            <a:endParaRPr lang="de-DE" altLang="de-DE">
              <a:solidFill>
                <a:srgbClr val="898989"/>
              </a:solidFill>
            </a:endParaRPr>
          </a:p>
        </p:txBody>
      </p:sp>
      <p:sp>
        <p:nvSpPr>
          <p:cNvPr id="5" name="TextBox 4">
            <a:extLst>
              <a:ext uri="{FF2B5EF4-FFF2-40B4-BE49-F238E27FC236}">
                <a16:creationId xmlns:a16="http://schemas.microsoft.com/office/drawing/2014/main" id="{3B833FA7-DF5B-A442-B413-41D1F218448B}"/>
              </a:ext>
            </a:extLst>
          </p:cNvPr>
          <p:cNvSpPr txBox="1"/>
          <p:nvPr/>
        </p:nvSpPr>
        <p:spPr>
          <a:xfrm>
            <a:off x="683568" y="1449978"/>
            <a:ext cx="5472608" cy="3139321"/>
          </a:xfrm>
          <a:prstGeom prst="rect">
            <a:avLst/>
          </a:prstGeom>
          <a:noFill/>
        </p:spPr>
        <p:txBody>
          <a:bodyPr wrap="square">
            <a:spAutoFit/>
          </a:bodyPr>
          <a:lstStyle/>
          <a:p>
            <a:pPr>
              <a:defRPr/>
            </a:pPr>
            <a:r>
              <a:rPr lang="en-GB" dirty="0">
                <a:latin typeface="+mn-lt"/>
              </a:rPr>
              <a:t>In the apparel industry, “mass customization refers to the production of tailor-made fashion, taking into account the customer's personal taste, at the right time and at the right price”. (</a:t>
            </a:r>
            <a:r>
              <a:rPr lang="en-GB" b="0" i="0" dirty="0">
                <a:effectLst/>
                <a:latin typeface="+mn-lt"/>
              </a:rPr>
              <a:t>D.G.K. Dissanayake, 2019).</a:t>
            </a:r>
          </a:p>
          <a:p>
            <a:pPr>
              <a:defRPr/>
            </a:pPr>
            <a:endParaRPr lang="en-GB" dirty="0">
              <a:latin typeface="+mn-lt"/>
            </a:endParaRPr>
          </a:p>
          <a:p>
            <a:pPr>
              <a:defRPr/>
            </a:pPr>
            <a:r>
              <a:rPr lang="en-GB" dirty="0">
                <a:latin typeface="+mn-lt"/>
              </a:rPr>
              <a:t>In today's fashion market, the consumer’s tendencies have shifted to a personalized garment with the right size and their preferred design. This evolving preference for personalization of products requires apparel manufacturers to move from mass production to mass customization .</a:t>
            </a:r>
          </a:p>
        </p:txBody>
      </p:sp>
      <p:pic>
        <p:nvPicPr>
          <p:cNvPr id="9" name="Picture 8">
            <a:extLst>
              <a:ext uri="{FF2B5EF4-FFF2-40B4-BE49-F238E27FC236}">
                <a16:creationId xmlns:a16="http://schemas.microsoft.com/office/drawing/2014/main" id="{FA304B61-6AAD-4042-B9EC-A47A325B6DD4}"/>
              </a:ext>
            </a:extLst>
          </p:cNvPr>
          <p:cNvPicPr>
            <a:picLocks noChangeAspect="1"/>
          </p:cNvPicPr>
          <p:nvPr/>
        </p:nvPicPr>
        <p:blipFill rotWithShape="1">
          <a:blip r:embed="rId3"/>
          <a:srcRect l="2750" r="4766"/>
          <a:stretch/>
        </p:blipFill>
        <p:spPr>
          <a:xfrm>
            <a:off x="6249618" y="1492197"/>
            <a:ext cx="2777431" cy="2159105"/>
          </a:xfrm>
          <a:prstGeom prst="rect">
            <a:avLst/>
          </a:prstGeom>
        </p:spPr>
      </p:pic>
      <p:sp>
        <p:nvSpPr>
          <p:cNvPr id="10" name="TextBox 9">
            <a:extLst>
              <a:ext uri="{FF2B5EF4-FFF2-40B4-BE49-F238E27FC236}">
                <a16:creationId xmlns:a16="http://schemas.microsoft.com/office/drawing/2014/main" id="{559252BE-C365-4ACA-B730-3B562E9104C2}"/>
              </a:ext>
            </a:extLst>
          </p:cNvPr>
          <p:cNvSpPr txBox="1"/>
          <p:nvPr/>
        </p:nvSpPr>
        <p:spPr>
          <a:xfrm>
            <a:off x="6311962" y="3721492"/>
            <a:ext cx="2715087" cy="276999"/>
          </a:xfrm>
          <a:prstGeom prst="rect">
            <a:avLst/>
          </a:prstGeom>
          <a:noFill/>
        </p:spPr>
        <p:txBody>
          <a:bodyPr wrap="square" rtlCol="0">
            <a:spAutoFit/>
          </a:bodyPr>
          <a:lstStyle/>
          <a:p>
            <a:r>
              <a:rPr lang="en-US" sz="1200" dirty="0"/>
              <a:t>CC0 Unknown author, </a:t>
            </a:r>
            <a:r>
              <a:rPr lang="en-US" sz="1200" dirty="0" err="1"/>
              <a:t>Freepik</a:t>
            </a:r>
            <a:endParaRPr lang="en-GB" sz="1200" dirty="0"/>
          </a:p>
        </p:txBody>
      </p:sp>
      <p:sp>
        <p:nvSpPr>
          <p:cNvPr id="8" name="TextBox 7">
            <a:extLst>
              <a:ext uri="{FF2B5EF4-FFF2-40B4-BE49-F238E27FC236}">
                <a16:creationId xmlns:a16="http://schemas.microsoft.com/office/drawing/2014/main" id="{382F9741-ECB9-4305-8265-9BF160B8C6D1}"/>
              </a:ext>
            </a:extLst>
          </p:cNvPr>
          <p:cNvSpPr txBox="1"/>
          <p:nvPr/>
        </p:nvSpPr>
        <p:spPr>
          <a:xfrm>
            <a:off x="323528" y="416993"/>
            <a:ext cx="7920880" cy="600164"/>
          </a:xfrm>
          <a:prstGeom prst="rect">
            <a:avLst/>
          </a:prstGeom>
          <a:noFill/>
        </p:spPr>
        <p:txBody>
          <a:bodyPr wrap="square">
            <a:spAutoFit/>
          </a:bodyPr>
          <a:lstStyle/>
          <a:p>
            <a:pPr>
              <a:defRPr/>
            </a:pPr>
            <a:r>
              <a:rPr lang="en-GB" sz="3300" b="1" dirty="0">
                <a:solidFill>
                  <a:schemeClr val="accent6">
                    <a:lumMod val="50000"/>
                  </a:schemeClr>
                </a:solidFill>
                <a:latin typeface="+mj-lt"/>
              </a:rPr>
              <a:t>Product development for mass customization</a:t>
            </a:r>
          </a:p>
        </p:txBody>
      </p:sp>
    </p:spTree>
    <p:extLst>
      <p:ext uri="{BB962C8B-B14F-4D97-AF65-F5344CB8AC3E}">
        <p14:creationId xmlns:p14="http://schemas.microsoft.com/office/powerpoint/2010/main" val="2016038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32CD8DB7-74E5-3B41-87E4-89122E5769CF}"/>
              </a:ext>
            </a:extLst>
          </p:cNvPr>
          <p:cNvSpPr>
            <a:spLocks noGrp="1"/>
          </p:cNvSpPr>
          <p:nvPr>
            <p:ph type="ftr" sz="quarter" idx="11"/>
          </p:nvPr>
        </p:nvSpPr>
        <p:spPr/>
        <p:txBody>
          <a:bodyPr/>
          <a:lstStyle/>
          <a:p>
            <a:pPr>
              <a:defRPr/>
            </a:pPr>
            <a:r>
              <a:rPr lang="en-US" altLang="de-DE"/>
              <a:t>Fashion DIET</a:t>
            </a:r>
            <a:endParaRPr lang="de-DE" altLang="de-DE"/>
          </a:p>
        </p:txBody>
      </p:sp>
      <p:sp>
        <p:nvSpPr>
          <p:cNvPr id="35843" name="Foliennummernplatzhalter 4">
            <a:extLst>
              <a:ext uri="{FF2B5EF4-FFF2-40B4-BE49-F238E27FC236}">
                <a16:creationId xmlns:a16="http://schemas.microsoft.com/office/drawing/2014/main" id="{D56C8FAA-8367-FD4D-8A1E-1222C7C87BC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F9D91F7-83FA-D343-B2BB-DEEDF83C8A42}" type="slidenum">
              <a:rPr lang="de-DE" altLang="de-DE" smtClean="0">
                <a:solidFill>
                  <a:srgbClr val="898989"/>
                </a:solidFill>
              </a:rPr>
              <a:pPr/>
              <a:t>32</a:t>
            </a:fld>
            <a:endParaRPr lang="de-DE" altLang="de-DE">
              <a:solidFill>
                <a:srgbClr val="898989"/>
              </a:solidFill>
            </a:endParaRPr>
          </a:p>
        </p:txBody>
      </p:sp>
      <p:pic>
        <p:nvPicPr>
          <p:cNvPr id="3" name="Picture 2">
            <a:extLst>
              <a:ext uri="{FF2B5EF4-FFF2-40B4-BE49-F238E27FC236}">
                <a16:creationId xmlns:a16="http://schemas.microsoft.com/office/drawing/2014/main" id="{C7688F05-5240-4077-9C04-047A71ED7C6B}"/>
              </a:ext>
            </a:extLst>
          </p:cNvPr>
          <p:cNvPicPr>
            <a:picLocks noChangeAspect="1"/>
          </p:cNvPicPr>
          <p:nvPr/>
        </p:nvPicPr>
        <p:blipFill>
          <a:blip r:embed="rId3"/>
          <a:stretch>
            <a:fillRect/>
          </a:stretch>
        </p:blipFill>
        <p:spPr>
          <a:xfrm>
            <a:off x="5292725" y="528367"/>
            <a:ext cx="2878386" cy="4011910"/>
          </a:xfrm>
          <a:prstGeom prst="rect">
            <a:avLst/>
          </a:prstGeom>
        </p:spPr>
      </p:pic>
      <p:sp>
        <p:nvSpPr>
          <p:cNvPr id="5" name="TextBox 4">
            <a:extLst>
              <a:ext uri="{FF2B5EF4-FFF2-40B4-BE49-F238E27FC236}">
                <a16:creationId xmlns:a16="http://schemas.microsoft.com/office/drawing/2014/main" id="{6949CA28-982C-404D-873F-7F90713A0C09}"/>
              </a:ext>
            </a:extLst>
          </p:cNvPr>
          <p:cNvSpPr txBox="1"/>
          <p:nvPr/>
        </p:nvSpPr>
        <p:spPr>
          <a:xfrm rot="16200000">
            <a:off x="7560506" y="2401249"/>
            <a:ext cx="1932835" cy="276999"/>
          </a:xfrm>
          <a:prstGeom prst="rect">
            <a:avLst/>
          </a:prstGeom>
          <a:noFill/>
        </p:spPr>
        <p:txBody>
          <a:bodyPr wrap="square" rtlCol="0">
            <a:spAutoFit/>
          </a:bodyPr>
          <a:lstStyle/>
          <a:p>
            <a:r>
              <a:rPr lang="en-US" sz="1200" dirty="0"/>
              <a:t>CC BY </a:t>
            </a:r>
            <a:r>
              <a:rPr lang="en-US" sz="1200" dirty="0" err="1"/>
              <a:t>Narges</a:t>
            </a:r>
            <a:r>
              <a:rPr lang="en-US" sz="1200" dirty="0"/>
              <a:t> (2002)</a:t>
            </a:r>
            <a:endParaRPr lang="en-GB" sz="1200" dirty="0"/>
          </a:p>
        </p:txBody>
      </p:sp>
      <p:sp>
        <p:nvSpPr>
          <p:cNvPr id="11" name="TextBox 10">
            <a:extLst>
              <a:ext uri="{FF2B5EF4-FFF2-40B4-BE49-F238E27FC236}">
                <a16:creationId xmlns:a16="http://schemas.microsoft.com/office/drawing/2014/main" id="{CD750252-DCEC-4EFA-8C57-F6D955472B81}"/>
              </a:ext>
            </a:extLst>
          </p:cNvPr>
          <p:cNvSpPr txBox="1"/>
          <p:nvPr/>
        </p:nvSpPr>
        <p:spPr>
          <a:xfrm>
            <a:off x="612069" y="1939429"/>
            <a:ext cx="4572000" cy="1264642"/>
          </a:xfrm>
          <a:prstGeom prst="rect">
            <a:avLst/>
          </a:prstGeom>
          <a:noFill/>
        </p:spPr>
        <p:txBody>
          <a:bodyPr wrap="square">
            <a:spAutoFit/>
          </a:bodyPr>
          <a:lstStyle/>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Customers and stores are increasingly demanding customized products and services, and apparel manufacturers are rethinking their product and manufacturing tactics.</a:t>
            </a:r>
          </a:p>
        </p:txBody>
      </p:sp>
      <p:sp>
        <p:nvSpPr>
          <p:cNvPr id="8" name="TextBox 7">
            <a:extLst>
              <a:ext uri="{FF2B5EF4-FFF2-40B4-BE49-F238E27FC236}">
                <a16:creationId xmlns:a16="http://schemas.microsoft.com/office/drawing/2014/main" id="{A9FF2EEC-62A1-434B-8985-6F174E76824B}"/>
              </a:ext>
            </a:extLst>
          </p:cNvPr>
          <p:cNvSpPr txBox="1"/>
          <p:nvPr/>
        </p:nvSpPr>
        <p:spPr>
          <a:xfrm>
            <a:off x="395536" y="339502"/>
            <a:ext cx="4249116" cy="1107996"/>
          </a:xfrm>
          <a:prstGeom prst="rect">
            <a:avLst/>
          </a:prstGeom>
          <a:noFill/>
        </p:spPr>
        <p:txBody>
          <a:bodyPr wrap="square">
            <a:spAutoFit/>
          </a:bodyPr>
          <a:lstStyle/>
          <a:p>
            <a:pPr>
              <a:defRPr/>
            </a:pPr>
            <a:r>
              <a:rPr lang="en-GB" sz="3300" b="1" dirty="0">
                <a:solidFill>
                  <a:schemeClr val="accent6">
                    <a:lumMod val="50000"/>
                  </a:schemeClr>
                </a:solidFill>
                <a:latin typeface="+mj-lt"/>
              </a:rPr>
              <a:t>Product development for mass customization</a:t>
            </a:r>
          </a:p>
        </p:txBody>
      </p:sp>
    </p:spTree>
    <p:extLst>
      <p:ext uri="{BB962C8B-B14F-4D97-AF65-F5344CB8AC3E}">
        <p14:creationId xmlns:p14="http://schemas.microsoft.com/office/powerpoint/2010/main" val="1275954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CB112F5-96E9-FB49-8351-390BEBC5EC15}"/>
              </a:ext>
            </a:extLst>
          </p:cNvPr>
          <p:cNvSpPr>
            <a:spLocks noGrp="1"/>
          </p:cNvSpPr>
          <p:nvPr>
            <p:ph type="ftr" sz="quarter" idx="11"/>
          </p:nvPr>
        </p:nvSpPr>
        <p:spPr/>
        <p:txBody>
          <a:bodyPr/>
          <a:lstStyle/>
          <a:p>
            <a:pPr>
              <a:defRPr/>
            </a:pPr>
            <a:r>
              <a:rPr lang="en-US" altLang="de-DE"/>
              <a:t>Fashion DIET</a:t>
            </a:r>
            <a:endParaRPr lang="de-DE" altLang="de-DE"/>
          </a:p>
        </p:txBody>
      </p:sp>
      <p:sp>
        <p:nvSpPr>
          <p:cNvPr id="40963" name="Foliennummernplatzhalter 4">
            <a:extLst>
              <a:ext uri="{FF2B5EF4-FFF2-40B4-BE49-F238E27FC236}">
                <a16:creationId xmlns:a16="http://schemas.microsoft.com/office/drawing/2014/main" id="{5C82B009-89B1-0E40-9FBA-30C524F0672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7A0DCEE-5851-A441-AF29-97D4AB6397A4}" type="slidenum">
              <a:rPr lang="de-DE" altLang="de-DE" smtClean="0">
                <a:solidFill>
                  <a:srgbClr val="898989"/>
                </a:solidFill>
              </a:rPr>
              <a:pPr/>
              <a:t>33</a:t>
            </a:fld>
            <a:endParaRPr lang="de-DE" altLang="de-DE">
              <a:solidFill>
                <a:srgbClr val="898989"/>
              </a:solidFill>
            </a:endParaRPr>
          </a:p>
        </p:txBody>
      </p:sp>
      <p:pic>
        <p:nvPicPr>
          <p:cNvPr id="3" name="Picture 2">
            <a:extLst>
              <a:ext uri="{FF2B5EF4-FFF2-40B4-BE49-F238E27FC236}">
                <a16:creationId xmlns:a16="http://schemas.microsoft.com/office/drawing/2014/main" id="{6703BB16-A579-43A0-B592-C5015E491DD4}"/>
              </a:ext>
            </a:extLst>
          </p:cNvPr>
          <p:cNvPicPr>
            <a:picLocks noChangeAspect="1"/>
          </p:cNvPicPr>
          <p:nvPr/>
        </p:nvPicPr>
        <p:blipFill>
          <a:blip r:embed="rId3"/>
          <a:stretch>
            <a:fillRect/>
          </a:stretch>
        </p:blipFill>
        <p:spPr>
          <a:xfrm>
            <a:off x="3209241" y="1075062"/>
            <a:ext cx="5709494" cy="3296888"/>
          </a:xfrm>
          <a:prstGeom prst="rect">
            <a:avLst/>
          </a:prstGeom>
        </p:spPr>
      </p:pic>
      <p:sp>
        <p:nvSpPr>
          <p:cNvPr id="10" name="TextBox 9">
            <a:extLst>
              <a:ext uri="{FF2B5EF4-FFF2-40B4-BE49-F238E27FC236}">
                <a16:creationId xmlns:a16="http://schemas.microsoft.com/office/drawing/2014/main" id="{8087ED94-6E28-44B0-B2B9-6358E6C8BEFA}"/>
              </a:ext>
            </a:extLst>
          </p:cNvPr>
          <p:cNvSpPr txBox="1"/>
          <p:nvPr/>
        </p:nvSpPr>
        <p:spPr>
          <a:xfrm>
            <a:off x="395536" y="1603641"/>
            <a:ext cx="2952328" cy="1754326"/>
          </a:xfrm>
          <a:prstGeom prst="rect">
            <a:avLst/>
          </a:prstGeom>
          <a:noFill/>
        </p:spPr>
        <p:txBody>
          <a:bodyPr wrap="square">
            <a:spAutoFit/>
          </a:bodyPr>
          <a:lstStyle/>
          <a:p>
            <a:pPr>
              <a:defRPr/>
            </a:pPr>
            <a:r>
              <a:rPr lang="en-GB" sz="1800" dirty="0">
                <a:latin typeface="+mn-lt"/>
              </a:rPr>
              <a:t>The mass customization strategy creates a web platform where customers can simultaneously visualize the layout and change the model at will.</a:t>
            </a:r>
          </a:p>
        </p:txBody>
      </p:sp>
      <p:sp>
        <p:nvSpPr>
          <p:cNvPr id="7" name="TextBox 6">
            <a:extLst>
              <a:ext uri="{FF2B5EF4-FFF2-40B4-BE49-F238E27FC236}">
                <a16:creationId xmlns:a16="http://schemas.microsoft.com/office/drawing/2014/main" id="{7DA0C6B3-3255-42E8-A7A2-DF44D826F242}"/>
              </a:ext>
            </a:extLst>
          </p:cNvPr>
          <p:cNvSpPr txBox="1"/>
          <p:nvPr/>
        </p:nvSpPr>
        <p:spPr>
          <a:xfrm>
            <a:off x="5379912" y="4425199"/>
            <a:ext cx="2576464" cy="276999"/>
          </a:xfrm>
          <a:prstGeom prst="rect">
            <a:avLst/>
          </a:prstGeom>
          <a:noFill/>
        </p:spPr>
        <p:txBody>
          <a:bodyPr wrap="square" rtlCol="0">
            <a:spAutoFit/>
          </a:bodyPr>
          <a:lstStyle/>
          <a:p>
            <a:r>
              <a:rPr lang="en-GB" sz="1200" dirty="0"/>
              <a:t>CC BY Jocelyn (2010), p.2</a:t>
            </a:r>
          </a:p>
        </p:txBody>
      </p:sp>
      <p:sp>
        <p:nvSpPr>
          <p:cNvPr id="8" name="TextBox 7">
            <a:extLst>
              <a:ext uri="{FF2B5EF4-FFF2-40B4-BE49-F238E27FC236}">
                <a16:creationId xmlns:a16="http://schemas.microsoft.com/office/drawing/2014/main" id="{E45D1EDA-E142-4677-BE5B-52A9FE735EC0}"/>
              </a:ext>
            </a:extLst>
          </p:cNvPr>
          <p:cNvSpPr txBox="1"/>
          <p:nvPr/>
        </p:nvSpPr>
        <p:spPr>
          <a:xfrm>
            <a:off x="395536" y="194344"/>
            <a:ext cx="7992888" cy="600164"/>
          </a:xfrm>
          <a:prstGeom prst="rect">
            <a:avLst/>
          </a:prstGeom>
          <a:noFill/>
        </p:spPr>
        <p:txBody>
          <a:bodyPr wrap="square">
            <a:spAutoFit/>
          </a:bodyPr>
          <a:lstStyle/>
          <a:p>
            <a:pPr>
              <a:defRPr/>
            </a:pPr>
            <a:r>
              <a:rPr lang="en-GB" sz="3300" b="1" dirty="0">
                <a:solidFill>
                  <a:schemeClr val="accent6">
                    <a:lumMod val="50000"/>
                  </a:schemeClr>
                </a:solidFill>
                <a:latin typeface="+mj-lt"/>
              </a:rPr>
              <a:t>Product development for mass customization</a:t>
            </a:r>
          </a:p>
        </p:txBody>
      </p:sp>
    </p:spTree>
    <p:extLst>
      <p:ext uri="{BB962C8B-B14F-4D97-AF65-F5344CB8AC3E}">
        <p14:creationId xmlns:p14="http://schemas.microsoft.com/office/powerpoint/2010/main" val="3177299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51D9E3CB-0830-C541-B120-264232087029}"/>
              </a:ext>
            </a:extLst>
          </p:cNvPr>
          <p:cNvSpPr>
            <a:spLocks noGrp="1"/>
          </p:cNvSpPr>
          <p:nvPr>
            <p:ph type="ftr" sz="quarter" idx="11"/>
          </p:nvPr>
        </p:nvSpPr>
        <p:spPr/>
        <p:txBody>
          <a:bodyPr/>
          <a:lstStyle/>
          <a:p>
            <a:pPr>
              <a:defRPr/>
            </a:pPr>
            <a:r>
              <a:rPr lang="en-US" altLang="de-DE"/>
              <a:t>Fashion DIET</a:t>
            </a:r>
            <a:endParaRPr lang="de-DE" altLang="de-DE"/>
          </a:p>
        </p:txBody>
      </p:sp>
      <p:sp>
        <p:nvSpPr>
          <p:cNvPr id="41987" name="Foliennummernplatzhalter 4">
            <a:extLst>
              <a:ext uri="{FF2B5EF4-FFF2-40B4-BE49-F238E27FC236}">
                <a16:creationId xmlns:a16="http://schemas.microsoft.com/office/drawing/2014/main" id="{5617CE52-7F4B-F845-933D-AA7B5985F10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3E757B7-AD0D-9C49-8159-BEE813E16D53}" type="slidenum">
              <a:rPr lang="de-DE" altLang="de-DE" smtClean="0">
                <a:solidFill>
                  <a:srgbClr val="898989"/>
                </a:solidFill>
              </a:rPr>
              <a:pPr/>
              <a:t>34</a:t>
            </a:fld>
            <a:endParaRPr lang="de-DE" altLang="de-DE">
              <a:solidFill>
                <a:srgbClr val="898989"/>
              </a:solidFill>
            </a:endParaRPr>
          </a:p>
        </p:txBody>
      </p:sp>
      <p:sp>
        <p:nvSpPr>
          <p:cNvPr id="6" name="TextBox 5">
            <a:extLst>
              <a:ext uri="{FF2B5EF4-FFF2-40B4-BE49-F238E27FC236}">
                <a16:creationId xmlns:a16="http://schemas.microsoft.com/office/drawing/2014/main" id="{B4CA753B-2328-334C-9C9A-6E1E29F453D9}"/>
              </a:ext>
            </a:extLst>
          </p:cNvPr>
          <p:cNvSpPr txBox="1"/>
          <p:nvPr/>
        </p:nvSpPr>
        <p:spPr>
          <a:xfrm>
            <a:off x="566469" y="1484547"/>
            <a:ext cx="3887788" cy="3046988"/>
          </a:xfrm>
          <a:prstGeom prst="rect">
            <a:avLst/>
          </a:prstGeom>
          <a:noFill/>
        </p:spPr>
        <p:txBody>
          <a:bodyPr>
            <a:spAutoFit/>
          </a:bodyPr>
          <a:lstStyle/>
          <a:p>
            <a:pPr>
              <a:defRPr/>
            </a:pPr>
            <a:r>
              <a:rPr lang="en-GB" sz="1600" dirty="0">
                <a:latin typeface="+mn-lt"/>
              </a:rPr>
              <a:t>For a mass customization process, </a:t>
            </a:r>
            <a:r>
              <a:rPr lang="en-GB" sz="1600" dirty="0">
                <a:solidFill>
                  <a:srgbClr val="FF0000"/>
                </a:solidFill>
                <a:latin typeface="+mn-lt"/>
              </a:rPr>
              <a:t>product personalization is a must</a:t>
            </a:r>
            <a:r>
              <a:rPr lang="en-GB" sz="1600" dirty="0">
                <a:latin typeface="+mn-lt"/>
              </a:rPr>
              <a:t>. </a:t>
            </a:r>
          </a:p>
          <a:p>
            <a:pPr>
              <a:defRPr/>
            </a:pPr>
            <a:endParaRPr lang="en-GB" sz="1600" dirty="0">
              <a:latin typeface="+mn-lt"/>
            </a:endParaRPr>
          </a:p>
          <a:p>
            <a:pPr>
              <a:defRPr/>
            </a:pPr>
            <a:r>
              <a:rPr lang="en-GB" sz="1600" dirty="0">
                <a:latin typeface="+mn-lt"/>
              </a:rPr>
              <a:t>Personalization has many facets, as it can impact customer experience, customer support, product services, email advertising, product features, push notifications, and even customers.</a:t>
            </a:r>
          </a:p>
          <a:p>
            <a:pPr>
              <a:defRPr/>
            </a:pPr>
            <a:endParaRPr lang="en-GB" sz="1600" dirty="0">
              <a:latin typeface="+mn-lt"/>
            </a:endParaRPr>
          </a:p>
          <a:p>
            <a:pPr>
              <a:defRPr/>
            </a:pPr>
            <a:r>
              <a:rPr lang="en-GB" sz="1600" i="1" dirty="0">
                <a:latin typeface="+mn-lt"/>
              </a:rPr>
              <a:t>3D product development </a:t>
            </a:r>
            <a:r>
              <a:rPr lang="en-GB" sz="1600" dirty="0">
                <a:latin typeface="+mn-lt"/>
              </a:rPr>
              <a:t>is a solution to offer a </a:t>
            </a:r>
            <a:r>
              <a:rPr lang="en-GB" sz="1600" i="1" dirty="0">
                <a:latin typeface="+mn-lt"/>
              </a:rPr>
              <a:t>personalized</a:t>
            </a:r>
            <a:r>
              <a:rPr lang="en-GB" sz="1600" dirty="0">
                <a:latin typeface="+mn-lt"/>
              </a:rPr>
              <a:t> item that meets the customer's requirements.</a:t>
            </a:r>
          </a:p>
        </p:txBody>
      </p:sp>
      <p:pic>
        <p:nvPicPr>
          <p:cNvPr id="41990" name="Picture 6">
            <a:extLst>
              <a:ext uri="{FF2B5EF4-FFF2-40B4-BE49-F238E27FC236}">
                <a16:creationId xmlns:a16="http://schemas.microsoft.com/office/drawing/2014/main" id="{ED2DBA72-1477-6943-98D0-77B0DAE49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67"/>
          <a:stretch>
            <a:fillRect/>
          </a:stretch>
        </p:blipFill>
        <p:spPr bwMode="auto">
          <a:xfrm>
            <a:off x="5151437" y="900743"/>
            <a:ext cx="381952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D338563-DEED-4FF7-96B6-094D52FB3232}"/>
              </a:ext>
            </a:extLst>
          </p:cNvPr>
          <p:cNvSpPr txBox="1"/>
          <p:nvPr/>
        </p:nvSpPr>
        <p:spPr>
          <a:xfrm>
            <a:off x="323528" y="359054"/>
            <a:ext cx="7776864" cy="600164"/>
          </a:xfrm>
          <a:prstGeom prst="rect">
            <a:avLst/>
          </a:prstGeom>
          <a:noFill/>
        </p:spPr>
        <p:txBody>
          <a:bodyPr wrap="square">
            <a:spAutoFit/>
          </a:bodyPr>
          <a:lstStyle/>
          <a:p>
            <a:pPr>
              <a:defRPr/>
            </a:pPr>
            <a:r>
              <a:rPr lang="en-GB" sz="3300" b="1" dirty="0">
                <a:solidFill>
                  <a:schemeClr val="accent6">
                    <a:lumMod val="50000"/>
                  </a:schemeClr>
                </a:solidFill>
                <a:latin typeface="+mj-lt"/>
              </a:rPr>
              <a:t>Product development for mass customization </a:t>
            </a:r>
            <a:endParaRPr lang="ro-RO" sz="3300" b="1" dirty="0">
              <a:solidFill>
                <a:schemeClr val="accent6">
                  <a:lumMod val="50000"/>
                </a:schemeClr>
              </a:solidFill>
              <a:latin typeface="+mj-lt"/>
            </a:endParaRPr>
          </a:p>
        </p:txBody>
      </p:sp>
      <p:sp>
        <p:nvSpPr>
          <p:cNvPr id="2" name="TextBox 1">
            <a:extLst>
              <a:ext uri="{FF2B5EF4-FFF2-40B4-BE49-F238E27FC236}">
                <a16:creationId xmlns:a16="http://schemas.microsoft.com/office/drawing/2014/main" id="{86F16B58-B763-43C9-A4EF-6C61B3524E81}"/>
              </a:ext>
            </a:extLst>
          </p:cNvPr>
          <p:cNvSpPr txBox="1"/>
          <p:nvPr/>
        </p:nvSpPr>
        <p:spPr>
          <a:xfrm>
            <a:off x="6032500" y="3769820"/>
            <a:ext cx="2355924" cy="461665"/>
          </a:xfrm>
          <a:prstGeom prst="rect">
            <a:avLst/>
          </a:prstGeom>
          <a:noFill/>
        </p:spPr>
        <p:txBody>
          <a:bodyPr wrap="square" rtlCol="0">
            <a:spAutoFit/>
          </a:bodyPr>
          <a:lstStyle/>
          <a:p>
            <a:r>
              <a:rPr lang="en-US" sz="1200" dirty="0"/>
              <a:t>CC0 Dheeraj, Free image of  </a:t>
            </a:r>
            <a:r>
              <a:rPr lang="en-US" sz="1200" dirty="0" err="1"/>
              <a:t>WallStreetMojo</a:t>
            </a:r>
            <a:endParaRPr lang="en-GB" sz="1200" dirty="0"/>
          </a:p>
        </p:txBody>
      </p:sp>
    </p:spTree>
    <p:extLst>
      <p:ext uri="{BB962C8B-B14F-4D97-AF65-F5344CB8AC3E}">
        <p14:creationId xmlns:p14="http://schemas.microsoft.com/office/powerpoint/2010/main" val="317291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4B2AF113-A83F-9147-8E4F-A2B5D248680F}"/>
              </a:ext>
            </a:extLst>
          </p:cNvPr>
          <p:cNvSpPr>
            <a:spLocks noGrp="1"/>
          </p:cNvSpPr>
          <p:nvPr>
            <p:ph type="ftr" sz="quarter" idx="11"/>
          </p:nvPr>
        </p:nvSpPr>
        <p:spPr/>
        <p:txBody>
          <a:bodyPr/>
          <a:lstStyle/>
          <a:p>
            <a:pPr>
              <a:defRPr/>
            </a:pPr>
            <a:r>
              <a:rPr lang="en-US" altLang="de-DE"/>
              <a:t>Fashion DIET</a:t>
            </a:r>
            <a:endParaRPr lang="de-DE" altLang="de-DE"/>
          </a:p>
        </p:txBody>
      </p:sp>
      <p:sp>
        <p:nvSpPr>
          <p:cNvPr id="27651" name="Foliennummernplatzhalter 4">
            <a:extLst>
              <a:ext uri="{FF2B5EF4-FFF2-40B4-BE49-F238E27FC236}">
                <a16:creationId xmlns:a16="http://schemas.microsoft.com/office/drawing/2014/main" id="{547B7A8E-6500-3844-8523-720F61D76E0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A3BA057-5D16-AB4D-9A17-C6F295D0BB9A}" type="slidenum">
              <a:rPr lang="de-DE" altLang="de-DE" smtClean="0">
                <a:solidFill>
                  <a:srgbClr val="898989"/>
                </a:solidFill>
              </a:rPr>
              <a:pPr/>
              <a:t>35</a:t>
            </a:fld>
            <a:endParaRPr lang="de-DE" altLang="de-DE">
              <a:solidFill>
                <a:srgbClr val="898989"/>
              </a:solidFill>
            </a:endParaRPr>
          </a:p>
        </p:txBody>
      </p:sp>
      <p:sp>
        <p:nvSpPr>
          <p:cNvPr id="7" name="TextBox 6">
            <a:extLst>
              <a:ext uri="{FF2B5EF4-FFF2-40B4-BE49-F238E27FC236}">
                <a16:creationId xmlns:a16="http://schemas.microsoft.com/office/drawing/2014/main" id="{E73AFBDE-A84E-5A47-879B-F91F6D92E908}"/>
              </a:ext>
            </a:extLst>
          </p:cNvPr>
          <p:cNvSpPr txBox="1"/>
          <p:nvPr/>
        </p:nvSpPr>
        <p:spPr>
          <a:xfrm>
            <a:off x="271762" y="1226433"/>
            <a:ext cx="7583701" cy="923330"/>
          </a:xfrm>
          <a:prstGeom prst="rect">
            <a:avLst/>
          </a:prstGeom>
          <a:noFill/>
        </p:spPr>
        <p:txBody>
          <a:bodyPr wrap="square">
            <a:spAutoFit/>
          </a:bodyPr>
          <a:lstStyle/>
          <a:p>
            <a:pPr>
              <a:defRPr/>
            </a:pPr>
            <a:r>
              <a:rPr lang="en-GB" dirty="0">
                <a:latin typeface="+mn-lt"/>
              </a:rPr>
              <a:t>The </a:t>
            </a:r>
            <a:r>
              <a:rPr lang="en-GB" dirty="0">
                <a:solidFill>
                  <a:srgbClr val="FF0000"/>
                </a:solidFill>
                <a:latin typeface="+mn-lt"/>
              </a:rPr>
              <a:t>development of 3D clothing </a:t>
            </a:r>
            <a:r>
              <a:rPr lang="en-GB" dirty="0">
                <a:latin typeface="+mn-lt"/>
              </a:rPr>
              <a:t>is the  solution of changing the fashion and clothing industry into a </a:t>
            </a:r>
            <a:r>
              <a:rPr lang="en-GB" dirty="0">
                <a:solidFill>
                  <a:srgbClr val="FF0000"/>
                </a:solidFill>
                <a:latin typeface="+mn-lt"/>
              </a:rPr>
              <a:t>sustainable </a:t>
            </a:r>
            <a:r>
              <a:rPr lang="en-GB" dirty="0">
                <a:latin typeface="+mn-lt"/>
              </a:rPr>
              <a:t>one, and it has the possibility of creating a new whole business.</a:t>
            </a:r>
          </a:p>
        </p:txBody>
      </p:sp>
      <p:pic>
        <p:nvPicPr>
          <p:cNvPr id="3" name="Picture 2">
            <a:extLst>
              <a:ext uri="{FF2B5EF4-FFF2-40B4-BE49-F238E27FC236}">
                <a16:creationId xmlns:a16="http://schemas.microsoft.com/office/drawing/2014/main" id="{31D31D5A-4698-49AE-BD4A-9FF9EC7FC065}"/>
              </a:ext>
            </a:extLst>
          </p:cNvPr>
          <p:cNvPicPr>
            <a:picLocks noChangeAspect="1"/>
          </p:cNvPicPr>
          <p:nvPr/>
        </p:nvPicPr>
        <p:blipFill rotWithShape="1">
          <a:blip r:embed="rId3"/>
          <a:srcRect l="4730" t="5996" r="6532" b="1297"/>
          <a:stretch/>
        </p:blipFill>
        <p:spPr>
          <a:xfrm>
            <a:off x="4021467" y="1755501"/>
            <a:ext cx="5063422" cy="3005412"/>
          </a:xfrm>
          <a:prstGeom prst="rect">
            <a:avLst/>
          </a:prstGeom>
        </p:spPr>
      </p:pic>
      <p:sp>
        <p:nvSpPr>
          <p:cNvPr id="12" name="TextBox 11">
            <a:extLst>
              <a:ext uri="{FF2B5EF4-FFF2-40B4-BE49-F238E27FC236}">
                <a16:creationId xmlns:a16="http://schemas.microsoft.com/office/drawing/2014/main" id="{759E34A4-0032-4824-AB10-FFBD0142AF3E}"/>
              </a:ext>
            </a:extLst>
          </p:cNvPr>
          <p:cNvSpPr txBox="1"/>
          <p:nvPr/>
        </p:nvSpPr>
        <p:spPr>
          <a:xfrm>
            <a:off x="378479" y="2413586"/>
            <a:ext cx="3244767" cy="1754326"/>
          </a:xfrm>
          <a:prstGeom prst="rect">
            <a:avLst/>
          </a:prstGeom>
          <a:noFill/>
        </p:spPr>
        <p:txBody>
          <a:bodyPr wrap="square">
            <a:spAutoFit/>
          </a:bodyPr>
          <a:lstStyle/>
          <a:p>
            <a:pPr>
              <a:defRPr/>
            </a:pPr>
            <a:r>
              <a:rPr lang="en-GB" dirty="0">
                <a:latin typeface="+mn-lt"/>
              </a:rPr>
              <a:t>The </a:t>
            </a:r>
            <a:r>
              <a:rPr lang="en-GB" dirty="0">
                <a:solidFill>
                  <a:srgbClr val="FF0000"/>
                </a:solidFill>
                <a:latin typeface="+mn-lt"/>
              </a:rPr>
              <a:t>3D</a:t>
            </a:r>
            <a:r>
              <a:rPr lang="en-GB" dirty="0">
                <a:latin typeface="+mn-lt"/>
              </a:rPr>
              <a:t> process is a complex process as it involves various aspects: software, hardware, device integration, PLM, training, well-trained workforce, avatars and so on.</a:t>
            </a:r>
          </a:p>
        </p:txBody>
      </p:sp>
      <p:sp>
        <p:nvSpPr>
          <p:cNvPr id="8" name="TextBox 7">
            <a:extLst>
              <a:ext uri="{FF2B5EF4-FFF2-40B4-BE49-F238E27FC236}">
                <a16:creationId xmlns:a16="http://schemas.microsoft.com/office/drawing/2014/main" id="{8FA26B99-EC91-4445-9365-96B21AACB579}"/>
              </a:ext>
            </a:extLst>
          </p:cNvPr>
          <p:cNvSpPr txBox="1"/>
          <p:nvPr/>
        </p:nvSpPr>
        <p:spPr>
          <a:xfrm>
            <a:off x="2951795" y="4516801"/>
            <a:ext cx="2129160" cy="276999"/>
          </a:xfrm>
          <a:prstGeom prst="rect">
            <a:avLst/>
          </a:prstGeom>
          <a:noFill/>
        </p:spPr>
        <p:txBody>
          <a:bodyPr wrap="square" rtlCol="0">
            <a:spAutoFit/>
          </a:bodyPr>
          <a:lstStyle/>
          <a:p>
            <a:r>
              <a:rPr lang="en-GB" sz="1200" dirty="0">
                <a:ea typeface="Verdana" panose="020B0604030504040204" pitchFamily="34" charset="0"/>
              </a:rPr>
              <a:t>CC BY Maja (2013)</a:t>
            </a:r>
          </a:p>
        </p:txBody>
      </p:sp>
      <p:sp>
        <p:nvSpPr>
          <p:cNvPr id="11" name="TextBox 10">
            <a:extLst>
              <a:ext uri="{FF2B5EF4-FFF2-40B4-BE49-F238E27FC236}">
                <a16:creationId xmlns:a16="http://schemas.microsoft.com/office/drawing/2014/main" id="{66629EDE-78FF-4B33-AE63-566EF9B389FA}"/>
              </a:ext>
            </a:extLst>
          </p:cNvPr>
          <p:cNvSpPr txBox="1"/>
          <p:nvPr/>
        </p:nvSpPr>
        <p:spPr>
          <a:xfrm>
            <a:off x="271762" y="-67198"/>
            <a:ext cx="8496944" cy="1107996"/>
          </a:xfrm>
          <a:prstGeom prst="rect">
            <a:avLst/>
          </a:prstGeom>
          <a:noFill/>
        </p:spPr>
        <p:txBody>
          <a:bodyPr wrap="square">
            <a:spAutoFit/>
          </a:bodyPr>
          <a:lstStyle/>
          <a:p>
            <a:r>
              <a:rPr lang="en-GB" sz="3300" b="1" dirty="0">
                <a:solidFill>
                  <a:schemeClr val="accent6">
                    <a:lumMod val="50000"/>
                  </a:schemeClr>
                </a:solidFill>
                <a:latin typeface="+mj-lt"/>
              </a:rPr>
              <a:t>Sustainable solutions for new product development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88FC18FA-813A-D649-BCBB-AB3E6497C765}"/>
              </a:ext>
            </a:extLst>
          </p:cNvPr>
          <p:cNvSpPr>
            <a:spLocks noGrp="1"/>
          </p:cNvSpPr>
          <p:nvPr>
            <p:ph type="ftr" sz="quarter" idx="11"/>
          </p:nvPr>
        </p:nvSpPr>
        <p:spPr/>
        <p:txBody>
          <a:bodyPr/>
          <a:lstStyle/>
          <a:p>
            <a:pPr>
              <a:defRPr/>
            </a:pPr>
            <a:r>
              <a:rPr lang="en-US" altLang="de-DE"/>
              <a:t>Fashion DIET</a:t>
            </a:r>
            <a:endParaRPr lang="de-DE" altLang="de-DE"/>
          </a:p>
        </p:txBody>
      </p:sp>
      <p:sp>
        <p:nvSpPr>
          <p:cNvPr id="36867" name="Foliennummernplatzhalter 4">
            <a:extLst>
              <a:ext uri="{FF2B5EF4-FFF2-40B4-BE49-F238E27FC236}">
                <a16:creationId xmlns:a16="http://schemas.microsoft.com/office/drawing/2014/main" id="{65FD3606-6DF9-C84E-8702-F7CC9A2F52B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9FA14C-8DD5-C14F-BEAB-52FEE11F7AF9}" type="slidenum">
              <a:rPr lang="de-DE" altLang="de-DE" smtClean="0">
                <a:solidFill>
                  <a:srgbClr val="898989"/>
                </a:solidFill>
              </a:rPr>
              <a:pPr/>
              <a:t>36</a:t>
            </a:fld>
            <a:endParaRPr lang="de-DE" altLang="de-DE" dirty="0">
              <a:solidFill>
                <a:srgbClr val="898989"/>
              </a:solidFill>
            </a:endParaRPr>
          </a:p>
        </p:txBody>
      </p:sp>
      <p:sp>
        <p:nvSpPr>
          <p:cNvPr id="11" name="TextBox 10">
            <a:extLst>
              <a:ext uri="{FF2B5EF4-FFF2-40B4-BE49-F238E27FC236}">
                <a16:creationId xmlns:a16="http://schemas.microsoft.com/office/drawing/2014/main" id="{4ED86B63-16E1-459C-86A8-76B3ABA23E96}"/>
              </a:ext>
            </a:extLst>
          </p:cNvPr>
          <p:cNvSpPr txBox="1"/>
          <p:nvPr/>
        </p:nvSpPr>
        <p:spPr>
          <a:xfrm>
            <a:off x="0" y="-75718"/>
            <a:ext cx="8956051" cy="600164"/>
          </a:xfrm>
          <a:prstGeom prst="rect">
            <a:avLst/>
          </a:prstGeom>
          <a:noFill/>
        </p:spPr>
        <p:txBody>
          <a:bodyPr wrap="square">
            <a:spAutoFit/>
          </a:bodyPr>
          <a:lstStyle/>
          <a:p>
            <a:r>
              <a:rPr lang="en-GB" sz="3300" b="1" dirty="0">
                <a:solidFill>
                  <a:schemeClr val="accent6">
                    <a:lumMod val="50000"/>
                  </a:schemeClr>
                </a:solidFill>
                <a:latin typeface="+mj-lt"/>
              </a:rPr>
              <a:t>Sustainable solutions for new product development </a:t>
            </a:r>
          </a:p>
        </p:txBody>
      </p:sp>
      <p:sp>
        <p:nvSpPr>
          <p:cNvPr id="12" name="TextBox 11">
            <a:extLst>
              <a:ext uri="{FF2B5EF4-FFF2-40B4-BE49-F238E27FC236}">
                <a16:creationId xmlns:a16="http://schemas.microsoft.com/office/drawing/2014/main" id="{39EF17F6-80AC-4AA6-8D58-84218CABD3C8}"/>
              </a:ext>
            </a:extLst>
          </p:cNvPr>
          <p:cNvSpPr txBox="1"/>
          <p:nvPr/>
        </p:nvSpPr>
        <p:spPr>
          <a:xfrm>
            <a:off x="683568" y="820686"/>
            <a:ext cx="6768752" cy="375552"/>
          </a:xfrm>
          <a:prstGeom prst="rect">
            <a:avLst/>
          </a:prstGeom>
          <a:noFill/>
        </p:spPr>
        <p:txBody>
          <a:bodyPr wrap="square">
            <a:spAutoFit/>
          </a:bodyPr>
          <a:lstStyle/>
          <a:p>
            <a:pPr>
              <a:lnSpc>
                <a:spcPct val="107000"/>
              </a:lnSpc>
              <a:spcBef>
                <a:spcPts val="0"/>
              </a:spcBef>
              <a:spcAft>
                <a:spcPts val="800"/>
              </a:spcAft>
            </a:pPr>
            <a:r>
              <a:rPr lang="en-GB" sz="1800" dirty="0">
                <a:effectLst/>
                <a:latin typeface="+mn-lt"/>
                <a:ea typeface="Calibri" panose="020F0502020204030204" pitchFamily="34" charset="0"/>
                <a:cs typeface="Times New Roman" panose="02020603050405020304" pitchFamily="18" charset="0"/>
              </a:rPr>
              <a:t>Industry 4.0  for fashion and textile industry offers (</a:t>
            </a:r>
            <a:r>
              <a:rPr lang="en-US" sz="1800" dirty="0">
                <a:latin typeface="+mn-lt"/>
              </a:rPr>
              <a:t>Ebru 2018), p.172)</a:t>
            </a:r>
            <a:endParaRPr lang="en-GB" sz="1800" dirty="0">
              <a:latin typeface="+mn-lt"/>
            </a:endParaRPr>
          </a:p>
        </p:txBody>
      </p:sp>
      <p:sp>
        <p:nvSpPr>
          <p:cNvPr id="23" name="Rectangle: Rounded Corners 22">
            <a:extLst>
              <a:ext uri="{FF2B5EF4-FFF2-40B4-BE49-F238E27FC236}">
                <a16:creationId xmlns:a16="http://schemas.microsoft.com/office/drawing/2014/main" id="{16A27A47-BE1F-4865-A32F-A8B25705D58D}"/>
              </a:ext>
            </a:extLst>
          </p:cNvPr>
          <p:cNvSpPr/>
          <p:nvPr/>
        </p:nvSpPr>
        <p:spPr>
          <a:xfrm>
            <a:off x="3028950" y="4187416"/>
            <a:ext cx="5328592" cy="4087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GB" sz="1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Providing a modular structure to adapt to rapidly changing requirements. </a:t>
            </a:r>
          </a:p>
        </p:txBody>
      </p:sp>
      <p:sp>
        <p:nvSpPr>
          <p:cNvPr id="24" name="TextBox 23">
            <a:extLst>
              <a:ext uri="{FF2B5EF4-FFF2-40B4-BE49-F238E27FC236}">
                <a16:creationId xmlns:a16="http://schemas.microsoft.com/office/drawing/2014/main" id="{E1FDE351-0915-4310-9A32-DF6F59FB4CC0}"/>
              </a:ext>
            </a:extLst>
          </p:cNvPr>
          <p:cNvSpPr txBox="1"/>
          <p:nvPr/>
        </p:nvSpPr>
        <p:spPr>
          <a:xfrm>
            <a:off x="325422" y="4628763"/>
            <a:ext cx="3816672" cy="276999"/>
          </a:xfrm>
          <a:prstGeom prst="rect">
            <a:avLst/>
          </a:prstGeom>
          <a:noFill/>
        </p:spPr>
        <p:txBody>
          <a:bodyPr wrap="square" rtlCol="0">
            <a:spAutoFit/>
          </a:bodyPr>
          <a:lstStyle/>
          <a:p>
            <a:r>
              <a:rPr lang="en-US" sz="1200" dirty="0"/>
              <a:t>CC0 </a:t>
            </a:r>
            <a:r>
              <a:rPr lang="en-US" sz="1200" dirty="0" err="1"/>
              <a:t>Avadanei</a:t>
            </a:r>
            <a:r>
              <a:rPr lang="en-US" sz="1200" dirty="0"/>
              <a:t>, adapted from Ebru,2018, p.172</a:t>
            </a:r>
            <a:endParaRPr lang="en-GB" sz="1200" dirty="0"/>
          </a:p>
        </p:txBody>
      </p:sp>
      <p:grpSp>
        <p:nvGrpSpPr>
          <p:cNvPr id="36864" name="Group 36863">
            <a:extLst>
              <a:ext uri="{FF2B5EF4-FFF2-40B4-BE49-F238E27FC236}">
                <a16:creationId xmlns:a16="http://schemas.microsoft.com/office/drawing/2014/main" id="{568D9B93-C6C4-4D2D-AF50-D6052806DB46}"/>
              </a:ext>
            </a:extLst>
          </p:cNvPr>
          <p:cNvGrpSpPr/>
          <p:nvPr/>
        </p:nvGrpSpPr>
        <p:grpSpPr>
          <a:xfrm>
            <a:off x="741508" y="1169692"/>
            <a:ext cx="7631017" cy="3421844"/>
            <a:chOff x="741508" y="1169692"/>
            <a:chExt cx="7631017" cy="3421844"/>
          </a:xfrm>
        </p:grpSpPr>
        <p:sp>
          <p:nvSpPr>
            <p:cNvPr id="5" name="Rectangle: Rounded Corners 4">
              <a:extLst>
                <a:ext uri="{FF2B5EF4-FFF2-40B4-BE49-F238E27FC236}">
                  <a16:creationId xmlns:a16="http://schemas.microsoft.com/office/drawing/2014/main" id="{A1D1B501-82B1-4539-8D04-64879FFB0332}"/>
                </a:ext>
              </a:extLst>
            </p:cNvPr>
            <p:cNvSpPr/>
            <p:nvPr/>
          </p:nvSpPr>
          <p:spPr>
            <a:xfrm>
              <a:off x="752755" y="1255644"/>
              <a:ext cx="2115114" cy="3016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effectLst/>
                  <a:latin typeface="Calibri" panose="020F0502020204030204" pitchFamily="34" charset="0"/>
                  <a:ea typeface="Calibri" panose="020F0502020204030204" pitchFamily="34" charset="0"/>
                  <a:cs typeface="Times New Roman" panose="02020603050405020304" pitchFamily="18" charset="0"/>
                </a:rPr>
                <a:t>Interoperability</a:t>
              </a:r>
              <a:endParaRPr lang="en-GB" sz="1600" dirty="0"/>
            </a:p>
          </p:txBody>
        </p:sp>
        <p:sp>
          <p:nvSpPr>
            <p:cNvPr id="7" name="Rectangle: Rounded Corners 6">
              <a:extLst>
                <a:ext uri="{FF2B5EF4-FFF2-40B4-BE49-F238E27FC236}">
                  <a16:creationId xmlns:a16="http://schemas.microsoft.com/office/drawing/2014/main" id="{F2DCAA50-E4EF-4BEB-AC7F-83A3FFB534BC}"/>
                </a:ext>
              </a:extLst>
            </p:cNvPr>
            <p:cNvSpPr/>
            <p:nvPr/>
          </p:nvSpPr>
          <p:spPr>
            <a:xfrm>
              <a:off x="2998620" y="1169692"/>
              <a:ext cx="5328592" cy="4616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GB" sz="1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Cyber-physical systems are able to communicate with each other and people in real-time through the use of IoT and Internet of Services. </a:t>
              </a:r>
            </a:p>
          </p:txBody>
        </p:sp>
        <p:sp>
          <p:nvSpPr>
            <p:cNvPr id="14" name="Rectangle: Rounded Corners 13">
              <a:extLst>
                <a:ext uri="{FF2B5EF4-FFF2-40B4-BE49-F238E27FC236}">
                  <a16:creationId xmlns:a16="http://schemas.microsoft.com/office/drawing/2014/main" id="{312A56EC-EF89-47E4-BB46-5574CC3E0CFF}"/>
                </a:ext>
              </a:extLst>
            </p:cNvPr>
            <p:cNvSpPr/>
            <p:nvPr/>
          </p:nvSpPr>
          <p:spPr>
            <a:xfrm>
              <a:off x="752755" y="1884329"/>
              <a:ext cx="2115114" cy="2604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effectLst/>
                  <a:latin typeface="Calibri" panose="020F0502020204030204" pitchFamily="34" charset="0"/>
                  <a:ea typeface="Calibri" panose="020F0502020204030204" pitchFamily="34" charset="0"/>
                  <a:cs typeface="Times New Roman" panose="02020603050405020304" pitchFamily="18" charset="0"/>
                </a:rPr>
                <a:t>Virtualization</a:t>
              </a:r>
              <a:endParaRPr lang="en-GB" sz="1600" dirty="0"/>
            </a:p>
          </p:txBody>
        </p:sp>
        <p:sp>
          <p:nvSpPr>
            <p:cNvPr id="15" name="Rectangle: Rounded Corners 14">
              <a:extLst>
                <a:ext uri="{FF2B5EF4-FFF2-40B4-BE49-F238E27FC236}">
                  <a16:creationId xmlns:a16="http://schemas.microsoft.com/office/drawing/2014/main" id="{ED505F5C-D83E-4A64-9FF7-4B2DAB9C2294}"/>
                </a:ext>
              </a:extLst>
            </p:cNvPr>
            <p:cNvSpPr/>
            <p:nvPr/>
          </p:nvSpPr>
          <p:spPr>
            <a:xfrm>
              <a:off x="2999799" y="1788719"/>
              <a:ext cx="5328592" cy="4440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GB" sz="1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Sensor data is connected through simulation models in a virtual environment. </a:t>
              </a:r>
            </a:p>
          </p:txBody>
        </p:sp>
        <p:sp>
          <p:nvSpPr>
            <p:cNvPr id="16" name="Rectangle: Rounded Corners 15">
              <a:extLst>
                <a:ext uri="{FF2B5EF4-FFF2-40B4-BE49-F238E27FC236}">
                  <a16:creationId xmlns:a16="http://schemas.microsoft.com/office/drawing/2014/main" id="{A9385FB7-AFBE-4DB0-88D9-E57E609F101D}"/>
                </a:ext>
              </a:extLst>
            </p:cNvPr>
            <p:cNvSpPr/>
            <p:nvPr/>
          </p:nvSpPr>
          <p:spPr>
            <a:xfrm>
              <a:off x="752755" y="2383834"/>
              <a:ext cx="2115114" cy="455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effectLst/>
                  <a:latin typeface="Calibri" panose="020F0502020204030204" pitchFamily="34" charset="0"/>
                  <a:ea typeface="Calibri" panose="020F0502020204030204" pitchFamily="34" charset="0"/>
                  <a:cs typeface="Times New Roman" panose="02020603050405020304" pitchFamily="18" charset="0"/>
                </a:rPr>
                <a:t>Autonomous Management</a:t>
              </a:r>
              <a:endParaRPr lang="en-GB" sz="1600" dirty="0"/>
            </a:p>
          </p:txBody>
        </p:sp>
        <p:sp>
          <p:nvSpPr>
            <p:cNvPr id="17" name="Rectangle: Rounded Corners 16">
              <a:extLst>
                <a:ext uri="{FF2B5EF4-FFF2-40B4-BE49-F238E27FC236}">
                  <a16:creationId xmlns:a16="http://schemas.microsoft.com/office/drawing/2014/main" id="{27305211-B9AB-4694-AA40-7B187AEC81D6}"/>
                </a:ext>
              </a:extLst>
            </p:cNvPr>
            <p:cNvSpPr/>
            <p:nvPr/>
          </p:nvSpPr>
          <p:spPr>
            <a:xfrm>
              <a:off x="2998620" y="2383834"/>
              <a:ext cx="5328592" cy="4648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GB" sz="1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Cyber physical systems make their own decisions by determining optimum decisions based on the collected and processed big data. </a:t>
              </a:r>
            </a:p>
          </p:txBody>
        </p:sp>
        <p:sp>
          <p:nvSpPr>
            <p:cNvPr id="18" name="Rectangle: Rounded Corners 17">
              <a:extLst>
                <a:ext uri="{FF2B5EF4-FFF2-40B4-BE49-F238E27FC236}">
                  <a16:creationId xmlns:a16="http://schemas.microsoft.com/office/drawing/2014/main" id="{F18D2962-0673-45CE-B695-E9FF4D002B6E}"/>
                </a:ext>
              </a:extLst>
            </p:cNvPr>
            <p:cNvSpPr/>
            <p:nvPr/>
          </p:nvSpPr>
          <p:spPr>
            <a:xfrm>
              <a:off x="750749" y="3016913"/>
              <a:ext cx="2115114" cy="455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effectLst/>
                  <a:latin typeface="Calibri" panose="020F0502020204030204" pitchFamily="34" charset="0"/>
                  <a:ea typeface="Calibri" panose="020F0502020204030204" pitchFamily="34" charset="0"/>
                  <a:cs typeface="Times New Roman" panose="02020603050405020304" pitchFamily="18" charset="0"/>
                </a:rPr>
                <a:t>Real-Time Management</a:t>
              </a:r>
              <a:endParaRPr lang="en-GB" sz="1600" dirty="0"/>
            </a:p>
          </p:txBody>
        </p:sp>
        <p:grpSp>
          <p:nvGrpSpPr>
            <p:cNvPr id="13" name="Group 12">
              <a:extLst>
                <a:ext uri="{FF2B5EF4-FFF2-40B4-BE49-F238E27FC236}">
                  <a16:creationId xmlns:a16="http://schemas.microsoft.com/office/drawing/2014/main" id="{04B68580-1E46-4ECC-81FB-A5962EF2C3A5}"/>
                </a:ext>
              </a:extLst>
            </p:cNvPr>
            <p:cNvGrpSpPr/>
            <p:nvPr/>
          </p:nvGrpSpPr>
          <p:grpSpPr>
            <a:xfrm>
              <a:off x="741508" y="3007171"/>
              <a:ext cx="7631017" cy="1584365"/>
              <a:chOff x="741508" y="3007171"/>
              <a:chExt cx="7631017" cy="1584365"/>
            </a:xfrm>
          </p:grpSpPr>
          <p:sp>
            <p:nvSpPr>
              <p:cNvPr id="19" name="Rectangle: Rounded Corners 18">
                <a:extLst>
                  <a:ext uri="{FF2B5EF4-FFF2-40B4-BE49-F238E27FC236}">
                    <a16:creationId xmlns:a16="http://schemas.microsoft.com/office/drawing/2014/main" id="{12E29812-8B4B-4FD2-9527-AE6A7385379D}"/>
                  </a:ext>
                </a:extLst>
              </p:cNvPr>
              <p:cNvSpPr/>
              <p:nvPr/>
            </p:nvSpPr>
            <p:spPr>
              <a:xfrm>
                <a:off x="3028950" y="3007171"/>
                <a:ext cx="5328592" cy="4440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GB" sz="1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Collecting and processing data in a real-time fashion with distributed processing and big data approaches.</a:t>
                </a:r>
              </a:p>
            </p:txBody>
          </p:sp>
          <p:sp>
            <p:nvSpPr>
              <p:cNvPr id="20" name="Rectangle: Rounded Corners 19">
                <a:extLst>
                  <a:ext uri="{FF2B5EF4-FFF2-40B4-BE49-F238E27FC236}">
                    <a16:creationId xmlns:a16="http://schemas.microsoft.com/office/drawing/2014/main" id="{D49B6A8E-D8C4-4D38-B1CD-C203D0D5C204}"/>
                  </a:ext>
                </a:extLst>
              </p:cNvPr>
              <p:cNvSpPr/>
              <p:nvPr/>
            </p:nvSpPr>
            <p:spPr>
              <a:xfrm>
                <a:off x="759400" y="3688792"/>
                <a:ext cx="2115114" cy="3474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effectLst/>
                    <a:latin typeface="Calibri" panose="020F0502020204030204" pitchFamily="34" charset="0"/>
                    <a:ea typeface="Calibri" panose="020F0502020204030204" pitchFamily="34" charset="0"/>
                    <a:cs typeface="Times New Roman" panose="02020603050405020304" pitchFamily="18" charset="0"/>
                  </a:rPr>
                  <a:t>Internet of Services</a:t>
                </a:r>
                <a:endParaRPr lang="en-GB" sz="1600" dirty="0"/>
              </a:p>
            </p:txBody>
          </p:sp>
          <p:sp>
            <p:nvSpPr>
              <p:cNvPr id="21" name="Rectangle: Rounded Corners 20">
                <a:extLst>
                  <a:ext uri="{FF2B5EF4-FFF2-40B4-BE49-F238E27FC236}">
                    <a16:creationId xmlns:a16="http://schemas.microsoft.com/office/drawing/2014/main" id="{50D53C6A-7FB7-4FFD-9EFE-5E0F2B77C86F}"/>
                  </a:ext>
                </a:extLst>
              </p:cNvPr>
              <p:cNvSpPr/>
              <p:nvPr/>
            </p:nvSpPr>
            <p:spPr>
              <a:xfrm>
                <a:off x="3043933" y="3642662"/>
                <a:ext cx="5328592" cy="4087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GB" sz="1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Cyber physical systems deliver their services to people and other systems via Internet of Services. </a:t>
                </a:r>
              </a:p>
            </p:txBody>
          </p:sp>
          <p:sp>
            <p:nvSpPr>
              <p:cNvPr id="22" name="Rectangle: Rounded Corners 21">
                <a:extLst>
                  <a:ext uri="{FF2B5EF4-FFF2-40B4-BE49-F238E27FC236}">
                    <a16:creationId xmlns:a16="http://schemas.microsoft.com/office/drawing/2014/main" id="{60ED7E9F-6ECD-4B35-8D4B-459A22F86F03}"/>
                  </a:ext>
                </a:extLst>
              </p:cNvPr>
              <p:cNvSpPr/>
              <p:nvPr/>
            </p:nvSpPr>
            <p:spPr>
              <a:xfrm>
                <a:off x="741508" y="4244046"/>
                <a:ext cx="2115114" cy="3474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effectLst/>
                    <a:latin typeface="Calibri" panose="020F0502020204030204" pitchFamily="34" charset="0"/>
                    <a:ea typeface="Calibri" panose="020F0502020204030204" pitchFamily="34" charset="0"/>
                    <a:cs typeface="Times New Roman" panose="02020603050405020304" pitchFamily="18" charset="0"/>
                  </a:rPr>
                  <a:t>Modular structure</a:t>
                </a:r>
                <a:endParaRPr lang="en-GB" sz="1600" dirty="0"/>
              </a:p>
            </p:txBody>
          </p:sp>
        </p:grpSp>
      </p:grpSp>
    </p:spTree>
    <p:extLst>
      <p:ext uri="{BB962C8B-B14F-4D97-AF65-F5344CB8AC3E}">
        <p14:creationId xmlns:p14="http://schemas.microsoft.com/office/powerpoint/2010/main" val="3385816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04EFC9A1-A582-DB4D-BB2B-9B2D76BE818A}"/>
              </a:ext>
            </a:extLst>
          </p:cNvPr>
          <p:cNvSpPr>
            <a:spLocks noGrp="1"/>
          </p:cNvSpPr>
          <p:nvPr>
            <p:ph type="ftr" sz="quarter" idx="11"/>
          </p:nvPr>
        </p:nvSpPr>
        <p:spPr/>
        <p:txBody>
          <a:bodyPr/>
          <a:lstStyle/>
          <a:p>
            <a:pPr>
              <a:defRPr/>
            </a:pPr>
            <a:r>
              <a:rPr lang="en-US" altLang="de-DE"/>
              <a:t>Fashion DIET</a:t>
            </a:r>
            <a:endParaRPr lang="de-DE" altLang="de-DE"/>
          </a:p>
        </p:txBody>
      </p:sp>
      <p:sp>
        <p:nvSpPr>
          <p:cNvPr id="30723" name="Foliennummernplatzhalter 4">
            <a:extLst>
              <a:ext uri="{FF2B5EF4-FFF2-40B4-BE49-F238E27FC236}">
                <a16:creationId xmlns:a16="http://schemas.microsoft.com/office/drawing/2014/main" id="{C27EEFBA-3C41-BB43-942B-DE1EB9B15EE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F0A0F8F-90F8-5047-BCA6-4B81C4F3152D}" type="slidenum">
              <a:rPr lang="de-DE" altLang="de-DE" smtClean="0">
                <a:solidFill>
                  <a:srgbClr val="898989"/>
                </a:solidFill>
              </a:rPr>
              <a:pPr/>
              <a:t>37</a:t>
            </a:fld>
            <a:endParaRPr lang="de-DE" altLang="de-DE">
              <a:solidFill>
                <a:srgbClr val="898989"/>
              </a:solidFill>
            </a:endParaRPr>
          </a:p>
        </p:txBody>
      </p:sp>
      <p:sp>
        <p:nvSpPr>
          <p:cNvPr id="6" name="TextBox 5">
            <a:extLst>
              <a:ext uri="{FF2B5EF4-FFF2-40B4-BE49-F238E27FC236}">
                <a16:creationId xmlns:a16="http://schemas.microsoft.com/office/drawing/2014/main" id="{62592095-6888-CA49-A485-9E9BD95FF353}"/>
              </a:ext>
            </a:extLst>
          </p:cNvPr>
          <p:cNvSpPr txBox="1"/>
          <p:nvPr/>
        </p:nvSpPr>
        <p:spPr>
          <a:xfrm>
            <a:off x="6252369" y="3330724"/>
            <a:ext cx="2501900" cy="461665"/>
          </a:xfrm>
          <a:prstGeom prst="rect">
            <a:avLst/>
          </a:prstGeom>
          <a:noFill/>
        </p:spPr>
        <p:txBody>
          <a:bodyPr wrap="square">
            <a:spAutoFit/>
          </a:bodyPr>
          <a:lstStyle/>
          <a:p>
            <a:pPr algn="l"/>
            <a:r>
              <a:rPr lang="en-GB" sz="1200" b="0" i="0" dirty="0">
                <a:effectLst/>
                <a:ea typeface="Verdana" panose="020B0604030504040204" pitchFamily="34" charset="0"/>
              </a:rPr>
              <a:t>Trying On Clothes - </a:t>
            </a:r>
            <a:r>
              <a:rPr lang="en-GB" sz="1200" b="0" i="0" dirty="0" err="1">
                <a:effectLst/>
                <a:ea typeface="Verdana" panose="020B0604030504040204" pitchFamily="34" charset="0"/>
              </a:rPr>
              <a:t>triMirror</a:t>
            </a:r>
            <a:r>
              <a:rPr lang="en-GB" sz="1200" b="0" i="0" dirty="0">
                <a:effectLst/>
                <a:ea typeface="Verdana" panose="020B0604030504040204" pitchFamily="34" charset="0"/>
              </a:rPr>
              <a:t> - Virtual Fitting (2013)</a:t>
            </a:r>
          </a:p>
        </p:txBody>
      </p:sp>
      <p:pic>
        <p:nvPicPr>
          <p:cNvPr id="30727" name="Picture 9">
            <a:extLst>
              <a:ext uri="{FF2B5EF4-FFF2-40B4-BE49-F238E27FC236}">
                <a16:creationId xmlns:a16="http://schemas.microsoft.com/office/drawing/2014/main" id="{1B194384-C399-1046-BB39-8BBD9E1EE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9638" y="1273175"/>
            <a:ext cx="3027362"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09BA7830-48DD-F343-BE87-B2A143B4C3D0}"/>
              </a:ext>
            </a:extLst>
          </p:cNvPr>
          <p:cNvSpPr txBox="1"/>
          <p:nvPr/>
        </p:nvSpPr>
        <p:spPr>
          <a:xfrm>
            <a:off x="316706" y="964601"/>
            <a:ext cx="5424488" cy="3385542"/>
          </a:xfrm>
          <a:prstGeom prst="rect">
            <a:avLst/>
          </a:prstGeom>
          <a:noFill/>
        </p:spPr>
        <p:txBody>
          <a:bodyPr>
            <a:spAutoFit/>
          </a:bodyPr>
          <a:lstStyle/>
          <a:p>
            <a:pPr>
              <a:defRPr/>
            </a:pPr>
            <a:r>
              <a:rPr lang="en-GB" dirty="0">
                <a:latin typeface="+mn-lt"/>
              </a:rPr>
              <a:t>New VR technologies are the prerequisite for a realistic, 3-dimensional (real-time) simulation and visualisation of individualized garments put on corresponding virtual mannequins of real customers.</a:t>
            </a:r>
          </a:p>
          <a:p>
            <a:pPr marL="285750" indent="-285750">
              <a:buFont typeface="Arial" panose="020B0604020202020204" pitchFamily="34" charset="0"/>
              <a:buChar char="•"/>
              <a:defRPr/>
            </a:pPr>
            <a:endParaRPr lang="en-GB" sz="1600" dirty="0">
              <a:latin typeface="+mn-lt"/>
            </a:endParaRPr>
          </a:p>
          <a:p>
            <a:pPr marL="285750" indent="-285750">
              <a:buFont typeface="Arial" panose="020B0604020202020204" pitchFamily="34" charset="0"/>
              <a:buChar char="•"/>
              <a:defRPr/>
            </a:pPr>
            <a:r>
              <a:rPr lang="en-GB" dirty="0">
                <a:latin typeface="+mn-lt"/>
              </a:rPr>
              <a:t>Virtual try on allows customers to try on products using their digital camera-equipped devices, such as mobile phones. Augmented reality (AR) also allows users to contextually visualize and interact with the item in question and analyses the style, size and suit before making a purchase. (</a:t>
            </a:r>
            <a:r>
              <a:rPr lang="en-GB" dirty="0" err="1">
                <a:latin typeface="+mn-lt"/>
              </a:rPr>
              <a:t>Ioannis</a:t>
            </a:r>
            <a:r>
              <a:rPr lang="en-GB" dirty="0">
                <a:latin typeface="+mn-lt"/>
              </a:rPr>
              <a:t> P. &amp; Kostas K.,2012)</a:t>
            </a:r>
          </a:p>
        </p:txBody>
      </p:sp>
      <p:sp>
        <p:nvSpPr>
          <p:cNvPr id="10" name="TextBox 9">
            <a:extLst>
              <a:ext uri="{FF2B5EF4-FFF2-40B4-BE49-F238E27FC236}">
                <a16:creationId xmlns:a16="http://schemas.microsoft.com/office/drawing/2014/main" id="{84811C31-3FEA-4090-8D9E-567088FFD965}"/>
              </a:ext>
            </a:extLst>
          </p:cNvPr>
          <p:cNvSpPr txBox="1"/>
          <p:nvPr/>
        </p:nvSpPr>
        <p:spPr>
          <a:xfrm>
            <a:off x="230745" y="4258250"/>
            <a:ext cx="8596549" cy="646331"/>
          </a:xfrm>
          <a:prstGeom prst="rect">
            <a:avLst/>
          </a:prstGeom>
          <a:noFill/>
        </p:spPr>
        <p:txBody>
          <a:bodyPr wrap="square">
            <a:spAutoFit/>
          </a:bodyPr>
          <a:lstStyle/>
          <a:p>
            <a:pPr marL="285750" indent="-285750">
              <a:buFont typeface="Arial" panose="020B0604020202020204" pitchFamily="34" charset="0"/>
              <a:buChar char="•"/>
              <a:defRPr/>
            </a:pPr>
            <a:r>
              <a:rPr lang="en-GB" dirty="0">
                <a:latin typeface="+mn-lt"/>
              </a:rPr>
              <a:t>Virtual try-on actually aims to improve customer care and decision making by providing appropriate consumer services.</a:t>
            </a:r>
            <a:endParaRPr lang="ro-RO" dirty="0">
              <a:latin typeface="+mn-lt"/>
            </a:endParaRPr>
          </a:p>
        </p:txBody>
      </p:sp>
      <p:sp>
        <p:nvSpPr>
          <p:cNvPr id="11" name="TextBox 10">
            <a:extLst>
              <a:ext uri="{FF2B5EF4-FFF2-40B4-BE49-F238E27FC236}">
                <a16:creationId xmlns:a16="http://schemas.microsoft.com/office/drawing/2014/main" id="{D0B8F8E2-B88B-4FDC-A413-02F6DCB4564E}"/>
              </a:ext>
            </a:extLst>
          </p:cNvPr>
          <p:cNvSpPr txBox="1"/>
          <p:nvPr/>
        </p:nvSpPr>
        <p:spPr>
          <a:xfrm>
            <a:off x="230745" y="-51502"/>
            <a:ext cx="8424936" cy="1107996"/>
          </a:xfrm>
          <a:prstGeom prst="rect">
            <a:avLst/>
          </a:prstGeom>
          <a:noFill/>
        </p:spPr>
        <p:txBody>
          <a:bodyPr wrap="square">
            <a:spAutoFit/>
          </a:bodyPr>
          <a:lstStyle/>
          <a:p>
            <a:r>
              <a:rPr lang="en-GB" sz="3300" b="1" dirty="0">
                <a:solidFill>
                  <a:schemeClr val="accent6">
                    <a:lumMod val="50000"/>
                  </a:schemeClr>
                </a:solidFill>
                <a:latin typeface="+mj-lt"/>
              </a:rPr>
              <a:t>Sustainable solutions for new product development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4B2AF113-A83F-9147-8E4F-A2B5D248680F}"/>
              </a:ext>
            </a:extLst>
          </p:cNvPr>
          <p:cNvSpPr>
            <a:spLocks noGrp="1"/>
          </p:cNvSpPr>
          <p:nvPr>
            <p:ph type="ftr" sz="quarter" idx="11"/>
          </p:nvPr>
        </p:nvSpPr>
        <p:spPr/>
        <p:txBody>
          <a:bodyPr/>
          <a:lstStyle/>
          <a:p>
            <a:pPr>
              <a:defRPr/>
            </a:pPr>
            <a:r>
              <a:rPr lang="en-US" altLang="de-DE"/>
              <a:t>Fashion DIET</a:t>
            </a:r>
            <a:endParaRPr lang="de-DE" altLang="de-DE"/>
          </a:p>
        </p:txBody>
      </p:sp>
      <p:sp>
        <p:nvSpPr>
          <p:cNvPr id="27651" name="Foliennummernplatzhalter 4">
            <a:extLst>
              <a:ext uri="{FF2B5EF4-FFF2-40B4-BE49-F238E27FC236}">
                <a16:creationId xmlns:a16="http://schemas.microsoft.com/office/drawing/2014/main" id="{547B7A8E-6500-3844-8523-720F61D76E0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A3BA057-5D16-AB4D-9A17-C6F295D0BB9A}" type="slidenum">
              <a:rPr lang="de-DE" altLang="de-DE" smtClean="0">
                <a:solidFill>
                  <a:srgbClr val="898989"/>
                </a:solidFill>
              </a:rPr>
              <a:pPr/>
              <a:t>38</a:t>
            </a:fld>
            <a:endParaRPr lang="de-DE" altLang="de-DE">
              <a:solidFill>
                <a:srgbClr val="898989"/>
              </a:solidFill>
            </a:endParaRPr>
          </a:p>
        </p:txBody>
      </p:sp>
      <p:sp>
        <p:nvSpPr>
          <p:cNvPr id="6" name="TextBox 5">
            <a:extLst>
              <a:ext uri="{FF2B5EF4-FFF2-40B4-BE49-F238E27FC236}">
                <a16:creationId xmlns:a16="http://schemas.microsoft.com/office/drawing/2014/main" id="{F38E140D-E177-1044-9AA3-5BB27715ABC0}"/>
              </a:ext>
            </a:extLst>
          </p:cNvPr>
          <p:cNvSpPr txBox="1"/>
          <p:nvPr/>
        </p:nvSpPr>
        <p:spPr>
          <a:xfrm>
            <a:off x="777255" y="360755"/>
            <a:ext cx="2685429" cy="369332"/>
          </a:xfrm>
          <a:prstGeom prst="rect">
            <a:avLst/>
          </a:prstGeom>
          <a:noFill/>
        </p:spPr>
        <p:txBody>
          <a:bodyPr wrap="square">
            <a:spAutoFit/>
          </a:bodyPr>
          <a:lstStyle/>
          <a:p>
            <a:pPr>
              <a:defRPr/>
            </a:pPr>
            <a:r>
              <a:rPr lang="en-US" b="1" dirty="0">
                <a:latin typeface="+mn-lt"/>
              </a:rPr>
              <a:t>V</a:t>
            </a:r>
            <a:r>
              <a:rPr lang="en-GB" b="1" dirty="0" err="1">
                <a:latin typeface="+mn-lt"/>
              </a:rPr>
              <a:t>irtual</a:t>
            </a:r>
            <a:r>
              <a:rPr lang="en-GB" b="1" dirty="0">
                <a:latin typeface="+mn-lt"/>
              </a:rPr>
              <a:t> technology: </a:t>
            </a:r>
            <a:endParaRPr lang="ro-RO" b="1" dirty="0">
              <a:latin typeface="+mn-lt"/>
            </a:endParaRPr>
          </a:p>
        </p:txBody>
      </p:sp>
      <p:sp>
        <p:nvSpPr>
          <p:cNvPr id="2" name="Rectangle: Rounded Corners 1">
            <a:extLst>
              <a:ext uri="{FF2B5EF4-FFF2-40B4-BE49-F238E27FC236}">
                <a16:creationId xmlns:a16="http://schemas.microsoft.com/office/drawing/2014/main" id="{6D60DC02-4219-4E86-AB2C-6743229B1320}"/>
              </a:ext>
            </a:extLst>
          </p:cNvPr>
          <p:cNvSpPr/>
          <p:nvPr/>
        </p:nvSpPr>
        <p:spPr>
          <a:xfrm>
            <a:off x="251520" y="807453"/>
            <a:ext cx="6381655"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Allows the visualization of garments and enables one to decide whether the version meets the customer's requirements or not.</a:t>
            </a:r>
          </a:p>
        </p:txBody>
      </p:sp>
      <p:sp>
        <p:nvSpPr>
          <p:cNvPr id="3" name="Rectangle: Rounded Corners 2">
            <a:extLst>
              <a:ext uri="{FF2B5EF4-FFF2-40B4-BE49-F238E27FC236}">
                <a16:creationId xmlns:a16="http://schemas.microsoft.com/office/drawing/2014/main" id="{6F5D2724-4651-4066-87EB-1672F796EDB6}"/>
              </a:ext>
            </a:extLst>
          </p:cNvPr>
          <p:cNvSpPr/>
          <p:nvPr/>
        </p:nvSpPr>
        <p:spPr>
          <a:xfrm>
            <a:off x="2362916" y="4227934"/>
            <a:ext cx="4680520" cy="46196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S</a:t>
            </a:r>
            <a:r>
              <a:rPr lang="en-GB" sz="1600" dirty="0">
                <a:latin typeface="+mn-lt"/>
              </a:rPr>
              <a:t>hortens the development time of a new model.</a:t>
            </a:r>
            <a:endParaRPr lang="en-GB" sz="1600" dirty="0"/>
          </a:p>
        </p:txBody>
      </p:sp>
      <p:sp>
        <p:nvSpPr>
          <p:cNvPr id="12" name="Rectangle: Rounded Corners 11">
            <a:extLst>
              <a:ext uri="{FF2B5EF4-FFF2-40B4-BE49-F238E27FC236}">
                <a16:creationId xmlns:a16="http://schemas.microsoft.com/office/drawing/2014/main" id="{E962793B-C995-4751-BBF9-787A62CD244D}"/>
              </a:ext>
            </a:extLst>
          </p:cNvPr>
          <p:cNvSpPr/>
          <p:nvPr/>
        </p:nvSpPr>
        <p:spPr>
          <a:xfrm>
            <a:off x="679545" y="1738142"/>
            <a:ext cx="6480720" cy="521720"/>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P</a:t>
            </a:r>
            <a:r>
              <a:rPr lang="en-GB" sz="1600" dirty="0">
                <a:latin typeface="+mn-lt"/>
              </a:rPr>
              <a:t>rovides a real image of the final model; the version is provided on the avatar with all the needed details: materials, seam lines, accessories.</a:t>
            </a:r>
            <a:endParaRPr lang="en-GB" sz="1600" dirty="0"/>
          </a:p>
        </p:txBody>
      </p:sp>
      <p:sp>
        <p:nvSpPr>
          <p:cNvPr id="13" name="Rectangle: Rounded Corners 12">
            <a:extLst>
              <a:ext uri="{FF2B5EF4-FFF2-40B4-BE49-F238E27FC236}">
                <a16:creationId xmlns:a16="http://schemas.microsoft.com/office/drawing/2014/main" id="{DF64F179-0DA0-43FE-9808-DA5D7E6EDF63}"/>
              </a:ext>
            </a:extLst>
          </p:cNvPr>
          <p:cNvSpPr/>
          <p:nvPr/>
        </p:nvSpPr>
        <p:spPr>
          <a:xfrm>
            <a:off x="899592" y="2480920"/>
            <a:ext cx="6717878" cy="711013"/>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C</a:t>
            </a:r>
            <a:r>
              <a:rPr lang="en-GB" sz="1600" dirty="0">
                <a:latin typeface="+mn-lt"/>
              </a:rPr>
              <a:t>reates digitally verified patterns; if the model fits the avatar perfectly (in terms of stability and dimensions), its patterns are checked and can then be used to produce it.</a:t>
            </a:r>
            <a:endParaRPr lang="en-GB" sz="1600" dirty="0"/>
          </a:p>
        </p:txBody>
      </p:sp>
      <p:sp>
        <p:nvSpPr>
          <p:cNvPr id="14" name="Rectangle: Rounded Corners 13">
            <a:extLst>
              <a:ext uri="{FF2B5EF4-FFF2-40B4-BE49-F238E27FC236}">
                <a16:creationId xmlns:a16="http://schemas.microsoft.com/office/drawing/2014/main" id="{ACFD0681-4532-49E4-97CD-724A9AE185A8}"/>
              </a:ext>
            </a:extLst>
          </p:cNvPr>
          <p:cNvSpPr/>
          <p:nvPr/>
        </p:nvSpPr>
        <p:spPr>
          <a:xfrm>
            <a:off x="1213061" y="3418097"/>
            <a:ext cx="6717878" cy="71101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O</a:t>
            </a:r>
            <a:r>
              <a:rPr lang="en-GB" sz="1600" dirty="0">
                <a:latin typeface="+mn-lt"/>
              </a:rPr>
              <a:t>ffers the possibility to create a library of models by changing materials or making different combination of other materials, changing the product length, dividing some elements, adding accessories, transforming volumes, etc.</a:t>
            </a:r>
            <a:endParaRPr lang="en-GB" sz="1600" dirty="0"/>
          </a:p>
        </p:txBody>
      </p:sp>
      <p:sp>
        <p:nvSpPr>
          <p:cNvPr id="10" name="TextBox 9">
            <a:extLst>
              <a:ext uri="{FF2B5EF4-FFF2-40B4-BE49-F238E27FC236}">
                <a16:creationId xmlns:a16="http://schemas.microsoft.com/office/drawing/2014/main" id="{7D332B1A-FCDE-489F-A4C7-E59765C03C62}"/>
              </a:ext>
            </a:extLst>
          </p:cNvPr>
          <p:cNvSpPr txBox="1"/>
          <p:nvPr/>
        </p:nvSpPr>
        <p:spPr>
          <a:xfrm rot="16200000">
            <a:off x="7770133" y="2335485"/>
            <a:ext cx="1388646" cy="276999"/>
          </a:xfrm>
          <a:prstGeom prst="rect">
            <a:avLst/>
          </a:prstGeom>
          <a:noFill/>
        </p:spPr>
        <p:txBody>
          <a:bodyPr wrap="square" rtlCol="0">
            <a:spAutoFit/>
          </a:bodyPr>
          <a:lstStyle/>
          <a:p>
            <a:r>
              <a:rPr lang="en-US" sz="1200" dirty="0"/>
              <a:t>CC0 </a:t>
            </a:r>
            <a:r>
              <a:rPr lang="en-US" sz="1200" dirty="0" err="1"/>
              <a:t>Avadanei</a:t>
            </a:r>
            <a:endParaRPr lang="en-GB" sz="1200" dirty="0"/>
          </a:p>
        </p:txBody>
      </p:sp>
    </p:spTree>
    <p:extLst>
      <p:ext uri="{BB962C8B-B14F-4D97-AF65-F5344CB8AC3E}">
        <p14:creationId xmlns:p14="http://schemas.microsoft.com/office/powerpoint/2010/main" val="423457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68482590-B4C6-6D40-AF60-E1392F8AC55D}"/>
              </a:ext>
            </a:extLst>
          </p:cNvPr>
          <p:cNvSpPr>
            <a:spLocks noGrp="1"/>
          </p:cNvSpPr>
          <p:nvPr>
            <p:ph type="ftr" sz="quarter" idx="11"/>
          </p:nvPr>
        </p:nvSpPr>
        <p:spPr/>
        <p:txBody>
          <a:bodyPr/>
          <a:lstStyle/>
          <a:p>
            <a:pPr>
              <a:defRPr/>
            </a:pPr>
            <a:r>
              <a:rPr lang="en-US" altLang="de-DE"/>
              <a:t>Fashion DIET</a:t>
            </a:r>
            <a:endParaRPr lang="de-DE" altLang="de-DE"/>
          </a:p>
        </p:txBody>
      </p:sp>
      <p:sp>
        <p:nvSpPr>
          <p:cNvPr id="33795" name="Foliennummernplatzhalter 4">
            <a:extLst>
              <a:ext uri="{FF2B5EF4-FFF2-40B4-BE49-F238E27FC236}">
                <a16:creationId xmlns:a16="http://schemas.microsoft.com/office/drawing/2014/main" id="{E803EEB6-339D-1A41-BAF0-44F7AEF07DE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37A2A10-791F-094F-8C07-350D71172644}" type="slidenum">
              <a:rPr lang="de-DE" altLang="de-DE" smtClean="0">
                <a:solidFill>
                  <a:srgbClr val="898989"/>
                </a:solidFill>
              </a:rPr>
              <a:pPr/>
              <a:t>39</a:t>
            </a:fld>
            <a:endParaRPr lang="de-DE" altLang="de-DE">
              <a:solidFill>
                <a:srgbClr val="898989"/>
              </a:solidFill>
            </a:endParaRPr>
          </a:p>
        </p:txBody>
      </p:sp>
      <p:sp>
        <p:nvSpPr>
          <p:cNvPr id="6" name="TextBox 5">
            <a:extLst>
              <a:ext uri="{FF2B5EF4-FFF2-40B4-BE49-F238E27FC236}">
                <a16:creationId xmlns:a16="http://schemas.microsoft.com/office/drawing/2014/main" id="{E5328CA2-27DE-7144-ACDF-9F03B48CFB32}"/>
              </a:ext>
            </a:extLst>
          </p:cNvPr>
          <p:cNvSpPr txBox="1"/>
          <p:nvPr/>
        </p:nvSpPr>
        <p:spPr>
          <a:xfrm>
            <a:off x="487884" y="946130"/>
            <a:ext cx="5544616" cy="3504934"/>
          </a:xfrm>
          <a:prstGeom prst="rect">
            <a:avLst/>
          </a:prstGeom>
          <a:noFill/>
        </p:spPr>
        <p:txBody>
          <a:bodyPr wrap="square">
            <a:spAutoFit/>
          </a:bodyPr>
          <a:lstStyle/>
          <a:p>
            <a:pPr>
              <a:defRPr/>
            </a:pPr>
            <a:r>
              <a:rPr lang="en-GB" dirty="0">
                <a:latin typeface="+mn-lt"/>
              </a:rPr>
              <a:t>CAD software solutions are the tools that are used in of the most important applications of computers to clothing design support. With the right tools and features of CAD, the user:</a:t>
            </a:r>
          </a:p>
          <a:p>
            <a:pPr marL="285750" indent="-285750">
              <a:lnSpc>
                <a:spcPct val="120000"/>
              </a:lnSpc>
              <a:buFontTx/>
              <a:buChar char="-"/>
              <a:defRPr/>
            </a:pPr>
            <a:r>
              <a:rPr lang="en-GB" dirty="0">
                <a:solidFill>
                  <a:srgbClr val="FF0000"/>
                </a:solidFill>
                <a:latin typeface="+mn-lt"/>
              </a:rPr>
              <a:t>Creates delicate materials with low bending stiffness instead of rigid, solid objects;</a:t>
            </a:r>
          </a:p>
          <a:p>
            <a:pPr marL="285750" indent="-285750">
              <a:lnSpc>
                <a:spcPct val="120000"/>
              </a:lnSpc>
              <a:buFontTx/>
              <a:buChar char="-"/>
              <a:defRPr/>
            </a:pPr>
            <a:r>
              <a:rPr lang="en-GB" dirty="0">
                <a:solidFill>
                  <a:schemeClr val="accent1">
                    <a:lumMod val="50000"/>
                  </a:schemeClr>
                </a:solidFill>
                <a:latin typeface="+mn-lt"/>
              </a:rPr>
              <a:t>Adds additional parts of the garment, such as the collar and sleeves, and puts them together by using unique pattern creation rules that differ significantly from traditional assembly techniques;</a:t>
            </a:r>
          </a:p>
          <a:p>
            <a:pPr marL="285750" indent="-285750">
              <a:lnSpc>
                <a:spcPct val="120000"/>
              </a:lnSpc>
              <a:buFontTx/>
              <a:buChar char="-"/>
              <a:defRPr/>
            </a:pPr>
            <a:r>
              <a:rPr lang="en-GB" dirty="0">
                <a:solidFill>
                  <a:schemeClr val="accent6">
                    <a:lumMod val="50000"/>
                  </a:schemeClr>
                </a:solidFill>
                <a:latin typeface="+mn-lt"/>
              </a:rPr>
              <a:t>Obtains the 3D virtual prototype on the avatar.</a:t>
            </a:r>
          </a:p>
        </p:txBody>
      </p:sp>
      <p:pic>
        <p:nvPicPr>
          <p:cNvPr id="3" name="Picture 2">
            <a:extLst>
              <a:ext uri="{FF2B5EF4-FFF2-40B4-BE49-F238E27FC236}">
                <a16:creationId xmlns:a16="http://schemas.microsoft.com/office/drawing/2014/main" id="{78B63EA6-206D-43BA-8942-ECF3E9CBFABD}"/>
              </a:ext>
            </a:extLst>
          </p:cNvPr>
          <p:cNvPicPr>
            <a:picLocks noChangeAspect="1"/>
          </p:cNvPicPr>
          <p:nvPr/>
        </p:nvPicPr>
        <p:blipFill>
          <a:blip r:embed="rId3"/>
          <a:stretch>
            <a:fillRect/>
          </a:stretch>
        </p:blipFill>
        <p:spPr>
          <a:xfrm>
            <a:off x="6276370" y="1603857"/>
            <a:ext cx="2700299" cy="1800200"/>
          </a:xfrm>
          <a:prstGeom prst="rect">
            <a:avLst/>
          </a:prstGeom>
        </p:spPr>
      </p:pic>
      <p:sp>
        <p:nvSpPr>
          <p:cNvPr id="7" name="TextBox 6">
            <a:extLst>
              <a:ext uri="{FF2B5EF4-FFF2-40B4-BE49-F238E27FC236}">
                <a16:creationId xmlns:a16="http://schemas.microsoft.com/office/drawing/2014/main" id="{A1BB5505-2CCA-4AD8-818B-58CAB4F47F76}"/>
              </a:ext>
            </a:extLst>
          </p:cNvPr>
          <p:cNvSpPr txBox="1"/>
          <p:nvPr/>
        </p:nvSpPr>
        <p:spPr>
          <a:xfrm>
            <a:off x="6804248" y="3539643"/>
            <a:ext cx="2160240" cy="276999"/>
          </a:xfrm>
          <a:prstGeom prst="rect">
            <a:avLst/>
          </a:prstGeom>
          <a:noFill/>
        </p:spPr>
        <p:txBody>
          <a:bodyPr wrap="square" rtlCol="0">
            <a:spAutoFit/>
          </a:bodyPr>
          <a:lstStyle/>
          <a:p>
            <a:r>
              <a:rPr lang="en-US" sz="1200" dirty="0"/>
              <a:t>CC0 </a:t>
            </a:r>
            <a:r>
              <a:rPr lang="en-US" sz="1200" dirty="0" err="1"/>
              <a:t>Pch.vector</a:t>
            </a:r>
            <a:r>
              <a:rPr lang="en-US" sz="1200" dirty="0"/>
              <a:t>, </a:t>
            </a:r>
            <a:r>
              <a:rPr lang="en-US" sz="1200" dirty="0" err="1"/>
              <a:t>Freepick</a:t>
            </a:r>
            <a:endParaRPr lang="en-GB" sz="1200" dirty="0"/>
          </a:p>
        </p:txBody>
      </p:sp>
      <p:sp>
        <p:nvSpPr>
          <p:cNvPr id="10" name="TextBox 9">
            <a:extLst>
              <a:ext uri="{FF2B5EF4-FFF2-40B4-BE49-F238E27FC236}">
                <a16:creationId xmlns:a16="http://schemas.microsoft.com/office/drawing/2014/main" id="{DBC5DC33-9181-46DB-8472-054464D3BC65}"/>
              </a:ext>
            </a:extLst>
          </p:cNvPr>
          <p:cNvSpPr txBox="1"/>
          <p:nvPr/>
        </p:nvSpPr>
        <p:spPr>
          <a:xfrm>
            <a:off x="755576" y="215656"/>
            <a:ext cx="6984776" cy="600164"/>
          </a:xfrm>
          <a:prstGeom prst="rect">
            <a:avLst/>
          </a:prstGeom>
          <a:noFill/>
        </p:spPr>
        <p:txBody>
          <a:bodyPr wrap="square">
            <a:spAutoFit/>
          </a:bodyPr>
          <a:lstStyle/>
          <a:p>
            <a:r>
              <a:rPr lang="en-GB" sz="3300" b="1" dirty="0">
                <a:solidFill>
                  <a:schemeClr val="accent6">
                    <a:lumMod val="50000"/>
                  </a:schemeClr>
                </a:solidFill>
                <a:latin typeface="+mj-lt"/>
              </a:rPr>
              <a:t>Digital clothing development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Inhaltsplatzhalter 2">
            <a:extLst>
              <a:ext uri="{FF2B5EF4-FFF2-40B4-BE49-F238E27FC236}">
                <a16:creationId xmlns:a16="http://schemas.microsoft.com/office/drawing/2014/main" id="{3D954D1C-0779-9145-B295-90020583BB9F}"/>
              </a:ext>
            </a:extLst>
          </p:cNvPr>
          <p:cNvSpPr>
            <a:spLocks noGrp="1" noChangeArrowheads="1"/>
          </p:cNvSpPr>
          <p:nvPr>
            <p:ph idx="1"/>
          </p:nvPr>
        </p:nvSpPr>
        <p:spPr>
          <a:xfrm>
            <a:off x="611560" y="1396092"/>
            <a:ext cx="5256955" cy="1918394"/>
          </a:xfrm>
        </p:spPr>
        <p:txBody>
          <a:bodyPr/>
          <a:lstStyle/>
          <a:p>
            <a:pPr marL="0" indent="0" eaLnBrk="1" hangingPunct="1">
              <a:buFont typeface="Arial" panose="020B0604020202020204" pitchFamily="34" charset="0"/>
              <a:buNone/>
            </a:pPr>
            <a:r>
              <a:rPr lang="en-GB" altLang="de-DE" sz="1800" dirty="0"/>
              <a:t>The goal of transforming Europe into a globally competitive, climate-independent digitised financial system and society rests on two pillars: the </a:t>
            </a:r>
            <a:r>
              <a:rPr lang="en-GB" altLang="de-DE" sz="1800" i="1" dirty="0"/>
              <a:t>green </a:t>
            </a:r>
            <a:r>
              <a:rPr lang="en-GB" altLang="de-DE" sz="1800" dirty="0"/>
              <a:t>and </a:t>
            </a:r>
            <a:r>
              <a:rPr lang="en-GB" altLang="de-DE" sz="1800" i="1" dirty="0"/>
              <a:t>digital </a:t>
            </a:r>
            <a:r>
              <a:rPr lang="en-GB" altLang="de-DE" sz="1800" dirty="0"/>
              <a:t>(“twin") transitions. (European Digital SME Alliance, 2020, p.1)</a:t>
            </a:r>
          </a:p>
          <a:p>
            <a:pPr marL="0" indent="0" eaLnBrk="1" hangingPunct="1">
              <a:buFont typeface="Arial" panose="020B0604020202020204" pitchFamily="34" charset="0"/>
              <a:buNone/>
            </a:pPr>
            <a:endParaRPr lang="en-GB" altLang="de-DE" sz="1600" dirty="0"/>
          </a:p>
          <a:p>
            <a:pPr marL="0" indent="0" eaLnBrk="1" hangingPunct="1">
              <a:buFont typeface="Arial" panose="020B0604020202020204" pitchFamily="34" charset="0"/>
              <a:buNone/>
            </a:pPr>
            <a:r>
              <a:rPr lang="en-GB" altLang="de-DE" sz="1800" dirty="0"/>
              <a:t>The EU Commission notes, these two transitions “new products and services, markets and business models, which must be grounded in our European values and our social market economy.” (European Digital SME Alliance, 2020, p.1)</a:t>
            </a:r>
          </a:p>
          <a:p>
            <a:pPr marL="0" indent="0" eaLnBrk="1" hangingPunct="1">
              <a:buFont typeface="Arial" panose="020B0604020202020204" pitchFamily="34" charset="0"/>
              <a:buNone/>
            </a:pPr>
            <a:endParaRPr lang="en-GB" altLang="de-DE" sz="1600" dirty="0"/>
          </a:p>
          <a:p>
            <a:pPr marL="0" indent="0" eaLnBrk="1" hangingPunct="1">
              <a:buFont typeface="Arial" panose="020B0604020202020204" pitchFamily="34" charset="0"/>
              <a:buNone/>
            </a:pPr>
            <a:endParaRPr lang="en-GB" altLang="de-DE" sz="1600" dirty="0"/>
          </a:p>
        </p:txBody>
      </p:sp>
      <p:sp>
        <p:nvSpPr>
          <p:cNvPr id="4" name="Fußzeilenplatzhalter 3">
            <a:extLst>
              <a:ext uri="{FF2B5EF4-FFF2-40B4-BE49-F238E27FC236}">
                <a16:creationId xmlns:a16="http://schemas.microsoft.com/office/drawing/2014/main" id="{9BA5F8F5-FCDA-7E47-BF0E-9170EF808EBF}"/>
              </a:ext>
            </a:extLst>
          </p:cNvPr>
          <p:cNvSpPr>
            <a:spLocks noGrp="1"/>
          </p:cNvSpPr>
          <p:nvPr>
            <p:ph type="ftr" sz="quarter" idx="11"/>
          </p:nvPr>
        </p:nvSpPr>
        <p:spPr/>
        <p:txBody>
          <a:bodyPr/>
          <a:lstStyle/>
          <a:p>
            <a:pPr>
              <a:defRPr/>
            </a:pPr>
            <a:r>
              <a:rPr lang="en-US" altLang="de-DE" dirty="0"/>
              <a:t>Fashion DIET</a:t>
            </a:r>
            <a:endParaRPr lang="de-DE" altLang="de-DE" dirty="0"/>
          </a:p>
        </p:txBody>
      </p:sp>
      <p:sp>
        <p:nvSpPr>
          <p:cNvPr id="18436" name="Foliennummernplatzhalter 4">
            <a:extLst>
              <a:ext uri="{FF2B5EF4-FFF2-40B4-BE49-F238E27FC236}">
                <a16:creationId xmlns:a16="http://schemas.microsoft.com/office/drawing/2014/main" id="{069FBB68-D529-1744-8230-9E585C8BFF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BA43922-9522-B545-9410-2F7B70EBF490}" type="slidenum">
              <a:rPr lang="de-DE" altLang="de-DE" smtClean="0">
                <a:solidFill>
                  <a:srgbClr val="898989"/>
                </a:solidFill>
              </a:rPr>
              <a:pPr/>
              <a:t>4</a:t>
            </a:fld>
            <a:endParaRPr lang="de-DE" altLang="de-DE">
              <a:solidFill>
                <a:srgbClr val="898989"/>
              </a:solidFill>
            </a:endParaRPr>
          </a:p>
        </p:txBody>
      </p:sp>
      <p:pic>
        <p:nvPicPr>
          <p:cNvPr id="5" name="Picture 4">
            <a:extLst>
              <a:ext uri="{FF2B5EF4-FFF2-40B4-BE49-F238E27FC236}">
                <a16:creationId xmlns:a16="http://schemas.microsoft.com/office/drawing/2014/main" id="{96F1C92F-94D4-4466-B288-D0730BD8EADA}"/>
              </a:ext>
            </a:extLst>
          </p:cNvPr>
          <p:cNvPicPr>
            <a:picLocks noChangeAspect="1"/>
          </p:cNvPicPr>
          <p:nvPr/>
        </p:nvPicPr>
        <p:blipFill>
          <a:blip r:embed="rId3"/>
          <a:stretch>
            <a:fillRect/>
          </a:stretch>
        </p:blipFill>
        <p:spPr>
          <a:xfrm>
            <a:off x="6089077" y="1859806"/>
            <a:ext cx="2800130" cy="2237921"/>
          </a:xfrm>
          <a:prstGeom prst="rect">
            <a:avLst/>
          </a:prstGeom>
        </p:spPr>
      </p:pic>
      <p:sp>
        <p:nvSpPr>
          <p:cNvPr id="7" name="TextBox 6">
            <a:extLst>
              <a:ext uri="{FF2B5EF4-FFF2-40B4-BE49-F238E27FC236}">
                <a16:creationId xmlns:a16="http://schemas.microsoft.com/office/drawing/2014/main" id="{7D628891-9D46-46E5-A489-C07B9EDFBAA0}"/>
              </a:ext>
            </a:extLst>
          </p:cNvPr>
          <p:cNvSpPr txBox="1"/>
          <p:nvPr/>
        </p:nvSpPr>
        <p:spPr>
          <a:xfrm>
            <a:off x="6804248" y="4104077"/>
            <a:ext cx="1872208" cy="276999"/>
          </a:xfrm>
          <a:prstGeom prst="rect">
            <a:avLst/>
          </a:prstGeom>
          <a:noFill/>
        </p:spPr>
        <p:txBody>
          <a:bodyPr wrap="square" rtlCol="0">
            <a:spAutoFit/>
          </a:bodyPr>
          <a:lstStyle/>
          <a:p>
            <a:r>
              <a:rPr lang="en-US" sz="1200" dirty="0"/>
              <a:t>CC0 Digital, </a:t>
            </a:r>
            <a:r>
              <a:rPr lang="en-US" sz="1200" dirty="0" err="1"/>
              <a:t>Freepik</a:t>
            </a:r>
            <a:endParaRPr lang="en-GB" sz="1200" dirty="0"/>
          </a:p>
        </p:txBody>
      </p:sp>
      <p:sp>
        <p:nvSpPr>
          <p:cNvPr id="12" name="TextBox 11">
            <a:extLst>
              <a:ext uri="{FF2B5EF4-FFF2-40B4-BE49-F238E27FC236}">
                <a16:creationId xmlns:a16="http://schemas.microsoft.com/office/drawing/2014/main" id="{682209BC-D092-4666-8F10-2FE4339317E5}"/>
              </a:ext>
            </a:extLst>
          </p:cNvPr>
          <p:cNvSpPr txBox="1"/>
          <p:nvPr/>
        </p:nvSpPr>
        <p:spPr>
          <a:xfrm>
            <a:off x="742950" y="403391"/>
            <a:ext cx="6637362" cy="600164"/>
          </a:xfrm>
          <a:prstGeom prst="rect">
            <a:avLst/>
          </a:prstGeom>
          <a:noFill/>
        </p:spPr>
        <p:txBody>
          <a:bodyPr wrap="square">
            <a:spAutoFit/>
          </a:bodyPr>
          <a:lstStyle/>
          <a:p>
            <a:pPr marL="0" indent="0" eaLnBrk="1" hangingPunct="1">
              <a:buFont typeface="Arial" panose="020B0604020202020204" pitchFamily="34" charset="0"/>
              <a:buNone/>
            </a:pPr>
            <a:r>
              <a:rPr lang="en-US" altLang="de-DE" sz="3300" b="1" dirty="0">
                <a:solidFill>
                  <a:schemeClr val="accent6">
                    <a:lumMod val="50000"/>
                  </a:schemeClr>
                </a:solidFill>
                <a:latin typeface="+mj-lt"/>
                <a:cs typeface="Calibri" panose="020F0502020204030204" pitchFamily="34" charset="0"/>
                <a:sym typeface="Calibri" panose="020F0502020204030204" pitchFamily="34" charset="0"/>
              </a:rPr>
              <a:t>Sustainability and digitalization</a:t>
            </a:r>
          </a:p>
        </p:txBody>
      </p:sp>
    </p:spTree>
    <p:extLst>
      <p:ext uri="{BB962C8B-B14F-4D97-AF65-F5344CB8AC3E}">
        <p14:creationId xmlns:p14="http://schemas.microsoft.com/office/powerpoint/2010/main" val="9276576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68482590-B4C6-6D40-AF60-E1392F8AC55D}"/>
              </a:ext>
            </a:extLst>
          </p:cNvPr>
          <p:cNvSpPr>
            <a:spLocks noGrp="1"/>
          </p:cNvSpPr>
          <p:nvPr>
            <p:ph type="ftr" sz="quarter" idx="11"/>
          </p:nvPr>
        </p:nvSpPr>
        <p:spPr/>
        <p:txBody>
          <a:bodyPr/>
          <a:lstStyle/>
          <a:p>
            <a:pPr>
              <a:defRPr/>
            </a:pPr>
            <a:r>
              <a:rPr lang="en-US" altLang="de-DE"/>
              <a:t>Fashion DIET</a:t>
            </a:r>
            <a:endParaRPr lang="de-DE" altLang="de-DE"/>
          </a:p>
        </p:txBody>
      </p:sp>
      <p:sp>
        <p:nvSpPr>
          <p:cNvPr id="33795" name="Foliennummernplatzhalter 4">
            <a:extLst>
              <a:ext uri="{FF2B5EF4-FFF2-40B4-BE49-F238E27FC236}">
                <a16:creationId xmlns:a16="http://schemas.microsoft.com/office/drawing/2014/main" id="{E803EEB6-339D-1A41-BAF0-44F7AEF07DE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37A2A10-791F-094F-8C07-350D71172644}" type="slidenum">
              <a:rPr lang="de-DE" altLang="de-DE" smtClean="0">
                <a:solidFill>
                  <a:srgbClr val="898989"/>
                </a:solidFill>
              </a:rPr>
              <a:pPr/>
              <a:t>40</a:t>
            </a:fld>
            <a:endParaRPr lang="de-DE" altLang="de-DE">
              <a:solidFill>
                <a:srgbClr val="898989"/>
              </a:solidFill>
            </a:endParaRPr>
          </a:p>
        </p:txBody>
      </p:sp>
      <p:sp>
        <p:nvSpPr>
          <p:cNvPr id="23" name="TextBox 22">
            <a:extLst>
              <a:ext uri="{FF2B5EF4-FFF2-40B4-BE49-F238E27FC236}">
                <a16:creationId xmlns:a16="http://schemas.microsoft.com/office/drawing/2014/main" id="{8B44020F-9F08-A747-819F-E574B1F4B730}"/>
              </a:ext>
            </a:extLst>
          </p:cNvPr>
          <p:cNvSpPr txBox="1"/>
          <p:nvPr/>
        </p:nvSpPr>
        <p:spPr>
          <a:xfrm>
            <a:off x="503548" y="985309"/>
            <a:ext cx="5760639" cy="3726533"/>
          </a:xfrm>
          <a:prstGeom prst="rect">
            <a:avLst/>
          </a:prstGeom>
          <a:noFill/>
        </p:spPr>
        <p:txBody>
          <a:bodyPr wrap="square">
            <a:spAutoFit/>
          </a:bodyPr>
          <a:lstStyle/>
          <a:p>
            <a:pPr>
              <a:lnSpc>
                <a:spcPct val="120000"/>
              </a:lnSpc>
              <a:defRPr/>
            </a:pPr>
            <a:r>
              <a:rPr lang="en-GB" dirty="0">
                <a:latin typeface="+mn-lt"/>
              </a:rPr>
              <a:t>The </a:t>
            </a:r>
            <a:r>
              <a:rPr lang="en-GB" b="1" dirty="0">
                <a:latin typeface="+mn-lt"/>
              </a:rPr>
              <a:t>digital approach </a:t>
            </a:r>
            <a:r>
              <a:rPr lang="en-GB" dirty="0">
                <a:latin typeface="+mn-lt"/>
              </a:rPr>
              <a:t>to the virtual development of apparel product models can be implemented as follow:</a:t>
            </a:r>
          </a:p>
          <a:p>
            <a:pPr marL="285750" indent="-285750">
              <a:lnSpc>
                <a:spcPct val="120000"/>
              </a:lnSpc>
              <a:buFont typeface="Wingdings" panose="05000000000000000000" pitchFamily="2" charset="2"/>
              <a:buChar char="Ø"/>
              <a:defRPr/>
            </a:pPr>
            <a:r>
              <a:rPr lang="en-GB" b="1" dirty="0">
                <a:solidFill>
                  <a:srgbClr val="00B050"/>
                </a:solidFill>
                <a:latin typeface="+mn-lt"/>
              </a:rPr>
              <a:t>2D design process </a:t>
            </a:r>
            <a:r>
              <a:rPr lang="en-GB" dirty="0">
                <a:latin typeface="+mn-lt"/>
              </a:rPr>
              <a:t>of the product components, followed by a 3D simulation on the corresponding virtual mannequin; (2D</a:t>
            </a:r>
            <a:r>
              <a:rPr lang="en-GB" dirty="0">
                <a:latin typeface="+mn-lt"/>
                <a:cs typeface="Arial" panose="020B0604020202020204" pitchFamily="34" charset="0"/>
              </a:rPr>
              <a:t>→3D)</a:t>
            </a:r>
            <a:endParaRPr lang="en-GB" dirty="0">
              <a:latin typeface="+mn-lt"/>
            </a:endParaRPr>
          </a:p>
          <a:p>
            <a:pPr marL="285750" indent="-285750">
              <a:lnSpc>
                <a:spcPct val="120000"/>
              </a:lnSpc>
              <a:buFont typeface="Wingdings" panose="05000000000000000000" pitchFamily="2" charset="2"/>
              <a:buChar char="Ø"/>
              <a:defRPr/>
            </a:pPr>
            <a:r>
              <a:rPr lang="en-GB" b="1" dirty="0">
                <a:solidFill>
                  <a:srgbClr val="FF0000"/>
                </a:solidFill>
                <a:latin typeface="+mn-lt"/>
              </a:rPr>
              <a:t>3D design process </a:t>
            </a:r>
            <a:r>
              <a:rPr lang="en-GB" dirty="0">
                <a:latin typeface="+mn-lt"/>
              </a:rPr>
              <a:t>that is directly carried out on the mannequin, followed by the extraction of the 2D patterns that are necessary for the manufacturing process (traditional process) of the selected model.(3D</a:t>
            </a:r>
            <a:r>
              <a:rPr lang="en-GB" dirty="0">
                <a:latin typeface="+mn-lt"/>
                <a:cs typeface="Arial" panose="020B0604020202020204" pitchFamily="34" charset="0"/>
              </a:rPr>
              <a:t>→2D)</a:t>
            </a:r>
          </a:p>
          <a:p>
            <a:pPr marL="285750" indent="-285750">
              <a:lnSpc>
                <a:spcPct val="120000"/>
              </a:lnSpc>
              <a:buFont typeface="Wingdings" panose="05000000000000000000" pitchFamily="2" charset="2"/>
              <a:buChar char="Ø"/>
              <a:defRPr/>
            </a:pPr>
            <a:r>
              <a:rPr lang="en-GB" b="1" dirty="0">
                <a:solidFill>
                  <a:schemeClr val="accent6">
                    <a:lumMod val="50000"/>
                  </a:schemeClr>
                </a:solidFill>
                <a:latin typeface="+mn-lt"/>
                <a:cs typeface="Arial" panose="020B0604020202020204" pitchFamily="34" charset="0"/>
              </a:rPr>
              <a:t>3D printers</a:t>
            </a:r>
            <a:r>
              <a:rPr lang="en-GB" dirty="0">
                <a:latin typeface="+mn-lt"/>
                <a:cs typeface="Arial" panose="020B0604020202020204" pitchFamily="34" charset="0"/>
              </a:rPr>
              <a:t>.</a:t>
            </a:r>
            <a:endParaRPr lang="en-GB" dirty="0">
              <a:latin typeface="+mn-lt"/>
            </a:endParaRPr>
          </a:p>
        </p:txBody>
      </p:sp>
      <p:pic>
        <p:nvPicPr>
          <p:cNvPr id="3" name="Picture 2">
            <a:extLst>
              <a:ext uri="{FF2B5EF4-FFF2-40B4-BE49-F238E27FC236}">
                <a16:creationId xmlns:a16="http://schemas.microsoft.com/office/drawing/2014/main" id="{EE792A2A-4803-4371-9C12-959AD3B4217A}"/>
              </a:ext>
            </a:extLst>
          </p:cNvPr>
          <p:cNvPicPr>
            <a:picLocks noChangeAspect="1"/>
          </p:cNvPicPr>
          <p:nvPr/>
        </p:nvPicPr>
        <p:blipFill>
          <a:blip r:embed="rId3"/>
          <a:stretch>
            <a:fillRect/>
          </a:stretch>
        </p:blipFill>
        <p:spPr>
          <a:xfrm>
            <a:off x="6588868" y="1059582"/>
            <a:ext cx="2015579" cy="2782270"/>
          </a:xfrm>
          <a:prstGeom prst="rect">
            <a:avLst/>
          </a:prstGeom>
        </p:spPr>
      </p:pic>
      <p:sp>
        <p:nvSpPr>
          <p:cNvPr id="7" name="TextBox 6">
            <a:extLst>
              <a:ext uri="{FF2B5EF4-FFF2-40B4-BE49-F238E27FC236}">
                <a16:creationId xmlns:a16="http://schemas.microsoft.com/office/drawing/2014/main" id="{8C26E64A-69EE-42D2-8CEF-D2A33C84D953}"/>
              </a:ext>
            </a:extLst>
          </p:cNvPr>
          <p:cNvSpPr txBox="1"/>
          <p:nvPr/>
        </p:nvSpPr>
        <p:spPr>
          <a:xfrm>
            <a:off x="6660232" y="4076380"/>
            <a:ext cx="2303611" cy="276999"/>
          </a:xfrm>
          <a:prstGeom prst="rect">
            <a:avLst/>
          </a:prstGeom>
          <a:noFill/>
        </p:spPr>
        <p:txBody>
          <a:bodyPr wrap="square" rtlCol="0">
            <a:spAutoFit/>
          </a:bodyPr>
          <a:lstStyle/>
          <a:p>
            <a:r>
              <a:rPr lang="en-US" sz="1200" dirty="0"/>
              <a:t>CC0 Rawpixel.com, </a:t>
            </a:r>
            <a:r>
              <a:rPr lang="en-US" sz="1200" dirty="0" err="1"/>
              <a:t>Freepik</a:t>
            </a:r>
            <a:endParaRPr lang="en-GB" sz="1200" dirty="0"/>
          </a:p>
        </p:txBody>
      </p:sp>
      <p:sp>
        <p:nvSpPr>
          <p:cNvPr id="11" name="TextBox 10">
            <a:extLst>
              <a:ext uri="{FF2B5EF4-FFF2-40B4-BE49-F238E27FC236}">
                <a16:creationId xmlns:a16="http://schemas.microsoft.com/office/drawing/2014/main" id="{EF0AE768-1814-40C4-8E45-5FEE053B64DE}"/>
              </a:ext>
            </a:extLst>
          </p:cNvPr>
          <p:cNvSpPr txBox="1"/>
          <p:nvPr/>
        </p:nvSpPr>
        <p:spPr>
          <a:xfrm>
            <a:off x="747943" y="286929"/>
            <a:ext cx="5256584" cy="600164"/>
          </a:xfrm>
          <a:prstGeom prst="rect">
            <a:avLst/>
          </a:prstGeom>
          <a:noFill/>
        </p:spPr>
        <p:txBody>
          <a:bodyPr wrap="square">
            <a:spAutoFit/>
          </a:bodyPr>
          <a:lstStyle/>
          <a:p>
            <a:r>
              <a:rPr lang="en-GB" sz="3300" b="1" dirty="0">
                <a:solidFill>
                  <a:schemeClr val="accent6">
                    <a:lumMod val="50000"/>
                  </a:schemeClr>
                </a:solidFill>
                <a:latin typeface="+mj-lt"/>
              </a:rPr>
              <a:t>Digital clothing development </a:t>
            </a:r>
          </a:p>
        </p:txBody>
      </p:sp>
    </p:spTree>
    <p:extLst>
      <p:ext uri="{BB962C8B-B14F-4D97-AF65-F5344CB8AC3E}">
        <p14:creationId xmlns:p14="http://schemas.microsoft.com/office/powerpoint/2010/main" val="2225914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E7CD589-65DA-D34C-B7BB-A2CE6B13DD7F}"/>
              </a:ext>
            </a:extLst>
          </p:cNvPr>
          <p:cNvSpPr>
            <a:spLocks noGrp="1"/>
          </p:cNvSpPr>
          <p:nvPr>
            <p:ph type="ftr" sz="quarter" idx="11"/>
          </p:nvPr>
        </p:nvSpPr>
        <p:spPr/>
        <p:txBody>
          <a:bodyPr/>
          <a:lstStyle/>
          <a:p>
            <a:pPr>
              <a:defRPr/>
            </a:pPr>
            <a:r>
              <a:rPr lang="en-US" altLang="de-DE"/>
              <a:t>Fashion DIET</a:t>
            </a:r>
            <a:endParaRPr lang="de-DE" altLang="de-DE"/>
          </a:p>
        </p:txBody>
      </p:sp>
      <p:sp>
        <p:nvSpPr>
          <p:cNvPr id="29699" name="Foliennummernplatzhalter 4">
            <a:extLst>
              <a:ext uri="{FF2B5EF4-FFF2-40B4-BE49-F238E27FC236}">
                <a16:creationId xmlns:a16="http://schemas.microsoft.com/office/drawing/2014/main" id="{EDDC185B-47AC-D944-89A7-20DE501EBC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058504D-B003-9E40-842A-48E48A807212}" type="slidenum">
              <a:rPr lang="de-DE" altLang="de-DE" smtClean="0">
                <a:solidFill>
                  <a:srgbClr val="898989"/>
                </a:solidFill>
              </a:rPr>
              <a:pPr/>
              <a:t>41</a:t>
            </a:fld>
            <a:endParaRPr lang="de-DE" altLang="de-DE">
              <a:solidFill>
                <a:srgbClr val="898989"/>
              </a:solidFill>
            </a:endParaRPr>
          </a:p>
        </p:txBody>
      </p:sp>
      <p:sp>
        <p:nvSpPr>
          <p:cNvPr id="6" name="TextBox 5">
            <a:extLst>
              <a:ext uri="{FF2B5EF4-FFF2-40B4-BE49-F238E27FC236}">
                <a16:creationId xmlns:a16="http://schemas.microsoft.com/office/drawing/2014/main" id="{AAACDECF-4765-6A42-A8C3-E02239E4F5BF}"/>
              </a:ext>
            </a:extLst>
          </p:cNvPr>
          <p:cNvSpPr txBox="1"/>
          <p:nvPr/>
        </p:nvSpPr>
        <p:spPr>
          <a:xfrm>
            <a:off x="661224" y="939669"/>
            <a:ext cx="7490668" cy="1200329"/>
          </a:xfrm>
          <a:prstGeom prst="rect">
            <a:avLst/>
          </a:prstGeom>
          <a:noFill/>
        </p:spPr>
        <p:txBody>
          <a:bodyPr wrap="square">
            <a:spAutoFit/>
          </a:bodyPr>
          <a:lstStyle/>
          <a:p>
            <a:pPr>
              <a:defRPr/>
            </a:pPr>
            <a:r>
              <a:rPr lang="en-GB" dirty="0">
                <a:latin typeface="+mn-lt"/>
              </a:rPr>
              <a:t>The digital approach: </a:t>
            </a:r>
            <a:r>
              <a:rPr lang="en-GB" dirty="0">
                <a:solidFill>
                  <a:srgbClr val="00B050"/>
                </a:solidFill>
                <a:latin typeface="+mn-lt"/>
              </a:rPr>
              <a:t>(</a:t>
            </a:r>
            <a:r>
              <a:rPr lang="en-GB" b="1" dirty="0">
                <a:solidFill>
                  <a:srgbClr val="00B050"/>
                </a:solidFill>
                <a:latin typeface="+mn-lt"/>
              </a:rPr>
              <a:t>2D</a:t>
            </a:r>
            <a:r>
              <a:rPr lang="en-GB" b="1" dirty="0">
                <a:solidFill>
                  <a:srgbClr val="00B050"/>
                </a:solidFill>
                <a:latin typeface="+mn-lt"/>
                <a:cs typeface="Arial" panose="020B0604020202020204" pitchFamily="34" charset="0"/>
              </a:rPr>
              <a:t>→3D</a:t>
            </a:r>
            <a:r>
              <a:rPr lang="en-GB" dirty="0">
                <a:solidFill>
                  <a:srgbClr val="00B050"/>
                </a:solidFill>
                <a:latin typeface="+mn-lt"/>
                <a:cs typeface="Arial" panose="020B0604020202020204" pitchFamily="34" charset="0"/>
              </a:rPr>
              <a:t>)</a:t>
            </a:r>
          </a:p>
          <a:p>
            <a:pPr>
              <a:defRPr/>
            </a:pPr>
            <a:endParaRPr lang="en-GB" dirty="0">
              <a:latin typeface="+mn-lt"/>
            </a:endParaRPr>
          </a:p>
          <a:p>
            <a:pPr marL="285750" indent="-285750">
              <a:buFont typeface="Arial" panose="020B0604020202020204" pitchFamily="34" charset="0"/>
              <a:buChar char="•"/>
              <a:defRPr/>
            </a:pPr>
            <a:r>
              <a:rPr lang="en-GB" dirty="0">
                <a:latin typeface="+mn-lt"/>
              </a:rPr>
              <a:t>Design the 2D garment patterns and then transfer them to 3D environment to achieve the 3D simulation process. </a:t>
            </a:r>
          </a:p>
        </p:txBody>
      </p:sp>
      <p:grpSp>
        <p:nvGrpSpPr>
          <p:cNvPr id="7" name="Group 6">
            <a:extLst>
              <a:ext uri="{FF2B5EF4-FFF2-40B4-BE49-F238E27FC236}">
                <a16:creationId xmlns:a16="http://schemas.microsoft.com/office/drawing/2014/main" id="{759BE081-CCF8-48ED-BB8B-26656A65C193}"/>
              </a:ext>
            </a:extLst>
          </p:cNvPr>
          <p:cNvGrpSpPr/>
          <p:nvPr/>
        </p:nvGrpSpPr>
        <p:grpSpPr>
          <a:xfrm>
            <a:off x="467544" y="2211268"/>
            <a:ext cx="8480870" cy="1936750"/>
            <a:chOff x="333747" y="1870304"/>
            <a:chExt cx="8480870" cy="1936750"/>
          </a:xfrm>
        </p:grpSpPr>
        <p:pic>
          <p:nvPicPr>
            <p:cNvPr id="1026" name="Picture 2">
              <a:extLst>
                <a:ext uri="{FF2B5EF4-FFF2-40B4-BE49-F238E27FC236}">
                  <a16:creationId xmlns:a16="http://schemas.microsoft.com/office/drawing/2014/main" id="{7408394A-9132-4D88-BC4D-0972E100C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47" y="2206625"/>
              <a:ext cx="34163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26E3405E-C8E9-4188-A5B3-6E9D0B85A3B0}"/>
                </a:ext>
              </a:extLst>
            </p:cNvPr>
            <p:cNvGrpSpPr/>
            <p:nvPr/>
          </p:nvGrpSpPr>
          <p:grpSpPr>
            <a:xfrm>
              <a:off x="4087414" y="1870304"/>
              <a:ext cx="4727203" cy="1936750"/>
              <a:chOff x="4087414" y="1870304"/>
              <a:chExt cx="4727203" cy="1936750"/>
            </a:xfrm>
          </p:grpSpPr>
          <p:pic>
            <p:nvPicPr>
              <p:cNvPr id="1027" name="Picture 91">
                <a:extLst>
                  <a:ext uri="{FF2B5EF4-FFF2-40B4-BE49-F238E27FC236}">
                    <a16:creationId xmlns:a16="http://schemas.microsoft.com/office/drawing/2014/main" id="{3857838E-F8EB-4A18-8DD3-A0CC89C5C1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7414" y="1951694"/>
                <a:ext cx="12954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92">
                <a:extLst>
                  <a:ext uri="{FF2B5EF4-FFF2-40B4-BE49-F238E27FC236}">
                    <a16:creationId xmlns:a16="http://schemas.microsoft.com/office/drawing/2014/main" id="{E5E4395B-3D4B-408D-8134-CD15F321B3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3635" y="1939925"/>
                <a:ext cx="1267565" cy="179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93">
                <a:extLst>
                  <a:ext uri="{FF2B5EF4-FFF2-40B4-BE49-F238E27FC236}">
                    <a16:creationId xmlns:a16="http://schemas.microsoft.com/office/drawing/2014/main" id="{F8E54F5F-F861-4450-A4B4-CF0302E045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8567" y="1870304"/>
                <a:ext cx="14160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3" name="TextBox 12">
            <a:extLst>
              <a:ext uri="{FF2B5EF4-FFF2-40B4-BE49-F238E27FC236}">
                <a16:creationId xmlns:a16="http://schemas.microsoft.com/office/drawing/2014/main" id="{36565DA9-7453-491E-BE65-505DFCA51622}"/>
              </a:ext>
            </a:extLst>
          </p:cNvPr>
          <p:cNvSpPr txBox="1"/>
          <p:nvPr/>
        </p:nvSpPr>
        <p:spPr>
          <a:xfrm>
            <a:off x="3419872" y="4319141"/>
            <a:ext cx="2304256" cy="276999"/>
          </a:xfrm>
          <a:prstGeom prst="rect">
            <a:avLst/>
          </a:prstGeom>
          <a:noFill/>
        </p:spPr>
        <p:txBody>
          <a:bodyPr wrap="square">
            <a:spAutoFit/>
          </a:bodyPr>
          <a:lstStyle/>
          <a:p>
            <a:r>
              <a:rPr lang="ro-RO" sz="1200" dirty="0"/>
              <a:t>CC BY-SA-ND Avadanei</a:t>
            </a:r>
          </a:p>
        </p:txBody>
      </p:sp>
      <p:sp>
        <p:nvSpPr>
          <p:cNvPr id="20" name="TextBox 19">
            <a:extLst>
              <a:ext uri="{FF2B5EF4-FFF2-40B4-BE49-F238E27FC236}">
                <a16:creationId xmlns:a16="http://schemas.microsoft.com/office/drawing/2014/main" id="{72CBE36E-2211-4BC5-BFE2-C3DB4EDEC865}"/>
              </a:ext>
            </a:extLst>
          </p:cNvPr>
          <p:cNvSpPr txBox="1"/>
          <p:nvPr/>
        </p:nvSpPr>
        <p:spPr>
          <a:xfrm>
            <a:off x="683568" y="217809"/>
            <a:ext cx="6171348" cy="600164"/>
          </a:xfrm>
          <a:prstGeom prst="rect">
            <a:avLst/>
          </a:prstGeom>
          <a:noFill/>
        </p:spPr>
        <p:txBody>
          <a:bodyPr wrap="square">
            <a:spAutoFit/>
          </a:bodyPr>
          <a:lstStyle/>
          <a:p>
            <a:r>
              <a:rPr lang="en-GB" sz="3300" b="1" dirty="0">
                <a:solidFill>
                  <a:schemeClr val="accent6">
                    <a:lumMod val="50000"/>
                  </a:schemeClr>
                </a:solidFill>
                <a:latin typeface="+mj-lt"/>
              </a:rPr>
              <a:t>Digital clothing development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E7CD589-65DA-D34C-B7BB-A2CE6B13DD7F}"/>
              </a:ext>
            </a:extLst>
          </p:cNvPr>
          <p:cNvSpPr>
            <a:spLocks noGrp="1"/>
          </p:cNvSpPr>
          <p:nvPr>
            <p:ph type="ftr" sz="quarter" idx="11"/>
          </p:nvPr>
        </p:nvSpPr>
        <p:spPr/>
        <p:txBody>
          <a:bodyPr/>
          <a:lstStyle/>
          <a:p>
            <a:pPr>
              <a:defRPr/>
            </a:pPr>
            <a:r>
              <a:rPr lang="en-US" altLang="de-DE"/>
              <a:t>Fashion DIET</a:t>
            </a:r>
            <a:endParaRPr lang="de-DE" altLang="de-DE"/>
          </a:p>
        </p:txBody>
      </p:sp>
      <p:sp>
        <p:nvSpPr>
          <p:cNvPr id="29699" name="Foliennummernplatzhalter 4">
            <a:extLst>
              <a:ext uri="{FF2B5EF4-FFF2-40B4-BE49-F238E27FC236}">
                <a16:creationId xmlns:a16="http://schemas.microsoft.com/office/drawing/2014/main" id="{EDDC185B-47AC-D944-89A7-20DE501EBC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058504D-B003-9E40-842A-48E48A807212}" type="slidenum">
              <a:rPr lang="de-DE" altLang="de-DE" smtClean="0">
                <a:solidFill>
                  <a:srgbClr val="898989"/>
                </a:solidFill>
              </a:rPr>
              <a:pPr/>
              <a:t>42</a:t>
            </a:fld>
            <a:endParaRPr lang="de-DE" altLang="de-DE">
              <a:solidFill>
                <a:srgbClr val="898989"/>
              </a:solidFill>
            </a:endParaRPr>
          </a:p>
        </p:txBody>
      </p:sp>
      <p:sp>
        <p:nvSpPr>
          <p:cNvPr id="6" name="TextBox 5">
            <a:extLst>
              <a:ext uri="{FF2B5EF4-FFF2-40B4-BE49-F238E27FC236}">
                <a16:creationId xmlns:a16="http://schemas.microsoft.com/office/drawing/2014/main" id="{AAACDECF-4765-6A42-A8C3-E02239E4F5BF}"/>
              </a:ext>
            </a:extLst>
          </p:cNvPr>
          <p:cNvSpPr txBox="1"/>
          <p:nvPr/>
        </p:nvSpPr>
        <p:spPr>
          <a:xfrm>
            <a:off x="428786" y="1038954"/>
            <a:ext cx="6842596" cy="923330"/>
          </a:xfrm>
          <a:prstGeom prst="rect">
            <a:avLst/>
          </a:prstGeom>
          <a:noFill/>
        </p:spPr>
        <p:txBody>
          <a:bodyPr wrap="square">
            <a:spAutoFit/>
          </a:bodyPr>
          <a:lstStyle/>
          <a:p>
            <a:pPr>
              <a:defRPr/>
            </a:pPr>
            <a:r>
              <a:rPr lang="en-GB" dirty="0">
                <a:latin typeface="+mn-lt"/>
              </a:rPr>
              <a:t>The digital approach: </a:t>
            </a:r>
            <a:r>
              <a:rPr lang="en-GB" b="1" dirty="0">
                <a:solidFill>
                  <a:srgbClr val="FF0000"/>
                </a:solidFill>
                <a:latin typeface="+mn-lt"/>
              </a:rPr>
              <a:t>(3D</a:t>
            </a:r>
            <a:r>
              <a:rPr lang="en-GB" b="1" dirty="0">
                <a:solidFill>
                  <a:srgbClr val="FF0000"/>
                </a:solidFill>
                <a:latin typeface="+mn-lt"/>
                <a:cs typeface="Arial" panose="020B0604020202020204" pitchFamily="34" charset="0"/>
              </a:rPr>
              <a:t>→2D)</a:t>
            </a:r>
          </a:p>
          <a:p>
            <a:pPr>
              <a:defRPr/>
            </a:pPr>
            <a:endParaRPr lang="en-GB" dirty="0">
              <a:latin typeface="+mn-lt"/>
            </a:endParaRPr>
          </a:p>
          <a:p>
            <a:pPr marL="285750" indent="-285750">
              <a:buFont typeface="Arial" panose="020B0604020202020204" pitchFamily="34" charset="0"/>
              <a:buChar char="•"/>
              <a:defRPr/>
            </a:pPr>
            <a:r>
              <a:rPr lang="en-GB" dirty="0">
                <a:latin typeface="+mn-lt"/>
              </a:rPr>
              <a:t>Design 3D garment model and then flatten the parts.</a:t>
            </a:r>
            <a:endParaRPr lang="ro-RO" dirty="0">
              <a:latin typeface="+mn-lt"/>
            </a:endParaRPr>
          </a:p>
        </p:txBody>
      </p:sp>
      <p:sp>
        <p:nvSpPr>
          <p:cNvPr id="7" name="TextBox 6">
            <a:extLst>
              <a:ext uri="{FF2B5EF4-FFF2-40B4-BE49-F238E27FC236}">
                <a16:creationId xmlns:a16="http://schemas.microsoft.com/office/drawing/2014/main" id="{D1B96241-F122-453A-8785-4CF9DDD1FD09}"/>
              </a:ext>
            </a:extLst>
          </p:cNvPr>
          <p:cNvSpPr txBox="1"/>
          <p:nvPr/>
        </p:nvSpPr>
        <p:spPr>
          <a:xfrm>
            <a:off x="3419872" y="4460209"/>
            <a:ext cx="2304256" cy="276999"/>
          </a:xfrm>
          <a:prstGeom prst="rect">
            <a:avLst/>
          </a:prstGeom>
          <a:noFill/>
        </p:spPr>
        <p:txBody>
          <a:bodyPr wrap="square">
            <a:spAutoFit/>
          </a:bodyPr>
          <a:lstStyle/>
          <a:p>
            <a:r>
              <a:rPr lang="ro-RO" sz="1200" dirty="0"/>
              <a:t>CC BY-SA-ND Avadanei</a:t>
            </a:r>
          </a:p>
        </p:txBody>
      </p:sp>
      <p:grpSp>
        <p:nvGrpSpPr>
          <p:cNvPr id="12" name="Group 11">
            <a:extLst>
              <a:ext uri="{FF2B5EF4-FFF2-40B4-BE49-F238E27FC236}">
                <a16:creationId xmlns:a16="http://schemas.microsoft.com/office/drawing/2014/main" id="{75AE45F6-47B0-4F09-9823-909488F26DCF}"/>
              </a:ext>
            </a:extLst>
          </p:cNvPr>
          <p:cNvGrpSpPr/>
          <p:nvPr/>
        </p:nvGrpSpPr>
        <p:grpSpPr>
          <a:xfrm>
            <a:off x="683568" y="2550192"/>
            <a:ext cx="8179721" cy="1879962"/>
            <a:chOff x="467544" y="1853587"/>
            <a:chExt cx="8179721" cy="1879962"/>
          </a:xfrm>
        </p:grpSpPr>
        <p:grpSp>
          <p:nvGrpSpPr>
            <p:cNvPr id="11" name="Group 10">
              <a:extLst>
                <a:ext uri="{FF2B5EF4-FFF2-40B4-BE49-F238E27FC236}">
                  <a16:creationId xmlns:a16="http://schemas.microsoft.com/office/drawing/2014/main" id="{195F0B78-5AC8-4D21-8495-F86154DE4C98}"/>
                </a:ext>
              </a:extLst>
            </p:cNvPr>
            <p:cNvGrpSpPr/>
            <p:nvPr/>
          </p:nvGrpSpPr>
          <p:grpSpPr>
            <a:xfrm>
              <a:off x="467544" y="1853587"/>
              <a:ext cx="6111743" cy="1879962"/>
              <a:chOff x="766504" y="1837660"/>
              <a:chExt cx="6111743" cy="1879962"/>
            </a:xfrm>
          </p:grpSpPr>
          <p:pic>
            <p:nvPicPr>
              <p:cNvPr id="8" name="Picture 7">
                <a:extLst>
                  <a:ext uri="{FF2B5EF4-FFF2-40B4-BE49-F238E27FC236}">
                    <a16:creationId xmlns:a16="http://schemas.microsoft.com/office/drawing/2014/main" id="{15B504E0-EAA1-40B7-8439-D55D55B98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504" y="1837660"/>
                <a:ext cx="1874446" cy="1874446"/>
              </a:xfrm>
              <a:prstGeom prst="rect">
                <a:avLst/>
              </a:prstGeom>
            </p:spPr>
          </p:pic>
          <p:pic>
            <p:nvPicPr>
              <p:cNvPr id="9" name="Picture 8">
                <a:extLst>
                  <a:ext uri="{FF2B5EF4-FFF2-40B4-BE49-F238E27FC236}">
                    <a16:creationId xmlns:a16="http://schemas.microsoft.com/office/drawing/2014/main" id="{0159346D-D1D4-44A0-BB4F-3F8D10FCB5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0612" y="1876080"/>
                <a:ext cx="1801320" cy="1841542"/>
              </a:xfrm>
              <a:prstGeom prst="rect">
                <a:avLst/>
              </a:prstGeom>
            </p:spPr>
          </p:pic>
          <p:pic>
            <p:nvPicPr>
              <p:cNvPr id="10" name="Picture 9">
                <a:extLst>
                  <a:ext uri="{FF2B5EF4-FFF2-40B4-BE49-F238E27FC236}">
                    <a16:creationId xmlns:a16="http://schemas.microsoft.com/office/drawing/2014/main" id="{1157C644-0777-46BD-8180-4FE8688772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3800" y="1876080"/>
                <a:ext cx="1874447" cy="1818268"/>
              </a:xfrm>
              <a:prstGeom prst="rect">
                <a:avLst/>
              </a:prstGeom>
            </p:spPr>
          </p:pic>
        </p:grpSp>
        <p:pic>
          <p:nvPicPr>
            <p:cNvPr id="3" name="Picture 2">
              <a:extLst>
                <a:ext uri="{FF2B5EF4-FFF2-40B4-BE49-F238E27FC236}">
                  <a16:creationId xmlns:a16="http://schemas.microsoft.com/office/drawing/2014/main" id="{32B73619-EFBE-49EB-B37F-7437AF8232A5}"/>
                </a:ext>
              </a:extLst>
            </p:cNvPr>
            <p:cNvPicPr>
              <a:picLocks noChangeAspect="1"/>
            </p:cNvPicPr>
            <p:nvPr/>
          </p:nvPicPr>
          <p:blipFill>
            <a:blip r:embed="rId6"/>
            <a:stretch>
              <a:fillRect/>
            </a:stretch>
          </p:blipFill>
          <p:spPr>
            <a:xfrm>
              <a:off x="6772818" y="1995686"/>
              <a:ext cx="1874447" cy="1412255"/>
            </a:xfrm>
            <a:prstGeom prst="rect">
              <a:avLst/>
            </a:prstGeom>
          </p:spPr>
        </p:pic>
      </p:grpSp>
      <p:sp>
        <p:nvSpPr>
          <p:cNvPr id="15" name="TextBox 14">
            <a:extLst>
              <a:ext uri="{FF2B5EF4-FFF2-40B4-BE49-F238E27FC236}">
                <a16:creationId xmlns:a16="http://schemas.microsoft.com/office/drawing/2014/main" id="{72584F54-3964-4A33-B362-92E9FE66EEBC}"/>
              </a:ext>
            </a:extLst>
          </p:cNvPr>
          <p:cNvSpPr txBox="1"/>
          <p:nvPr/>
        </p:nvSpPr>
        <p:spPr>
          <a:xfrm>
            <a:off x="393700" y="397659"/>
            <a:ext cx="5618460" cy="600164"/>
          </a:xfrm>
          <a:prstGeom prst="rect">
            <a:avLst/>
          </a:prstGeom>
          <a:noFill/>
        </p:spPr>
        <p:txBody>
          <a:bodyPr wrap="square">
            <a:spAutoFit/>
          </a:bodyPr>
          <a:lstStyle/>
          <a:p>
            <a:r>
              <a:rPr lang="en-GB" sz="3300" b="1" dirty="0">
                <a:solidFill>
                  <a:schemeClr val="accent6">
                    <a:lumMod val="50000"/>
                  </a:schemeClr>
                </a:solidFill>
                <a:latin typeface="+mj-lt"/>
              </a:rPr>
              <a:t>Digital clothing development </a:t>
            </a:r>
          </a:p>
        </p:txBody>
      </p:sp>
    </p:spTree>
    <p:extLst>
      <p:ext uri="{BB962C8B-B14F-4D97-AF65-F5344CB8AC3E}">
        <p14:creationId xmlns:p14="http://schemas.microsoft.com/office/powerpoint/2010/main" val="1068605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2C530A4-32FE-7147-AAF0-E7C9EDC17D26}"/>
              </a:ext>
            </a:extLst>
          </p:cNvPr>
          <p:cNvSpPr>
            <a:spLocks noGrp="1"/>
          </p:cNvSpPr>
          <p:nvPr>
            <p:ph type="ftr" sz="quarter" idx="11"/>
          </p:nvPr>
        </p:nvSpPr>
        <p:spPr/>
        <p:txBody>
          <a:bodyPr/>
          <a:lstStyle/>
          <a:p>
            <a:pPr>
              <a:defRPr/>
            </a:pPr>
            <a:r>
              <a:rPr lang="en-US" altLang="de-DE"/>
              <a:t>Fashion DIET</a:t>
            </a:r>
            <a:endParaRPr lang="de-DE" altLang="de-DE"/>
          </a:p>
        </p:txBody>
      </p:sp>
      <p:sp>
        <p:nvSpPr>
          <p:cNvPr id="47107" name="Foliennummernplatzhalter 4">
            <a:extLst>
              <a:ext uri="{FF2B5EF4-FFF2-40B4-BE49-F238E27FC236}">
                <a16:creationId xmlns:a16="http://schemas.microsoft.com/office/drawing/2014/main" id="{8CB665F8-DE58-F94C-8B89-2AE103B43AA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0A510B8D-F40A-C545-9B5A-3E2EFA2E7542}" type="slidenum">
              <a:rPr lang="de-DE" altLang="de-DE" smtClean="0">
                <a:solidFill>
                  <a:srgbClr val="898989"/>
                </a:solidFill>
              </a:rPr>
              <a:pPr/>
              <a:t>43</a:t>
            </a:fld>
            <a:endParaRPr lang="de-DE" altLang="de-DE">
              <a:solidFill>
                <a:srgbClr val="898989"/>
              </a:solidFill>
            </a:endParaRPr>
          </a:p>
        </p:txBody>
      </p:sp>
      <p:sp>
        <p:nvSpPr>
          <p:cNvPr id="11" name="TextBox 10">
            <a:extLst>
              <a:ext uri="{FF2B5EF4-FFF2-40B4-BE49-F238E27FC236}">
                <a16:creationId xmlns:a16="http://schemas.microsoft.com/office/drawing/2014/main" id="{542FB210-A889-4F4B-A5F4-13CFB618FD4F}"/>
              </a:ext>
            </a:extLst>
          </p:cNvPr>
          <p:cNvSpPr txBox="1"/>
          <p:nvPr/>
        </p:nvSpPr>
        <p:spPr>
          <a:xfrm>
            <a:off x="818273" y="2419070"/>
            <a:ext cx="3276364" cy="1200329"/>
          </a:xfrm>
          <a:prstGeom prst="rect">
            <a:avLst/>
          </a:prstGeom>
          <a:noFill/>
        </p:spPr>
        <p:txBody>
          <a:bodyPr wrap="square">
            <a:spAutoFit/>
          </a:bodyPr>
          <a:lstStyle/>
          <a:p>
            <a:r>
              <a:rPr lang="en-GB" dirty="0">
                <a:latin typeface="+mn-lt"/>
              </a:rPr>
              <a:t>“With 3D printers and CAD software's, engineers can develop a 3D garment model.” (Sun, 2016, p.3</a:t>
            </a:r>
            <a:r>
              <a:rPr lang="en-GB" dirty="0"/>
              <a:t>).</a:t>
            </a:r>
            <a:endParaRPr lang="en-GB" dirty="0">
              <a:latin typeface="+mn-lt"/>
            </a:endParaRPr>
          </a:p>
        </p:txBody>
      </p:sp>
      <p:pic>
        <p:nvPicPr>
          <p:cNvPr id="8" name="Picture 7">
            <a:extLst>
              <a:ext uri="{FF2B5EF4-FFF2-40B4-BE49-F238E27FC236}">
                <a16:creationId xmlns:a16="http://schemas.microsoft.com/office/drawing/2014/main" id="{82ED2645-5BA0-417C-B5CA-81AE06FE6453}"/>
              </a:ext>
            </a:extLst>
          </p:cNvPr>
          <p:cNvPicPr>
            <a:picLocks noChangeAspect="1"/>
          </p:cNvPicPr>
          <p:nvPr/>
        </p:nvPicPr>
        <p:blipFill>
          <a:blip r:embed="rId3"/>
          <a:stretch>
            <a:fillRect/>
          </a:stretch>
        </p:blipFill>
        <p:spPr>
          <a:xfrm>
            <a:off x="3779912" y="1173537"/>
            <a:ext cx="5185193" cy="2883932"/>
          </a:xfrm>
          <a:prstGeom prst="rect">
            <a:avLst/>
          </a:prstGeom>
        </p:spPr>
      </p:pic>
      <p:sp>
        <p:nvSpPr>
          <p:cNvPr id="12" name="TextBox 11">
            <a:extLst>
              <a:ext uri="{FF2B5EF4-FFF2-40B4-BE49-F238E27FC236}">
                <a16:creationId xmlns:a16="http://schemas.microsoft.com/office/drawing/2014/main" id="{271F40DF-8146-4C7A-8893-0F481336C0BE}"/>
              </a:ext>
            </a:extLst>
          </p:cNvPr>
          <p:cNvSpPr txBox="1"/>
          <p:nvPr/>
        </p:nvSpPr>
        <p:spPr>
          <a:xfrm>
            <a:off x="5508104" y="4160979"/>
            <a:ext cx="2088232" cy="276999"/>
          </a:xfrm>
          <a:prstGeom prst="rect">
            <a:avLst/>
          </a:prstGeom>
          <a:noFill/>
        </p:spPr>
        <p:txBody>
          <a:bodyPr wrap="square" rtlCol="0">
            <a:spAutoFit/>
          </a:bodyPr>
          <a:lstStyle/>
          <a:p>
            <a:r>
              <a:rPr lang="en-US" sz="1200" dirty="0"/>
              <a:t>CC BY Sun (2016), p.3</a:t>
            </a:r>
            <a:endParaRPr lang="en-GB" sz="1200" dirty="0"/>
          </a:p>
        </p:txBody>
      </p:sp>
      <p:sp>
        <p:nvSpPr>
          <p:cNvPr id="16" name="TextBox 15">
            <a:extLst>
              <a:ext uri="{FF2B5EF4-FFF2-40B4-BE49-F238E27FC236}">
                <a16:creationId xmlns:a16="http://schemas.microsoft.com/office/drawing/2014/main" id="{08981743-CB7A-42B9-BAD0-B972D6154155}"/>
              </a:ext>
            </a:extLst>
          </p:cNvPr>
          <p:cNvSpPr txBox="1"/>
          <p:nvPr/>
        </p:nvSpPr>
        <p:spPr>
          <a:xfrm>
            <a:off x="1043608" y="982521"/>
            <a:ext cx="4572000" cy="369332"/>
          </a:xfrm>
          <a:prstGeom prst="rect">
            <a:avLst/>
          </a:prstGeom>
          <a:noFill/>
        </p:spPr>
        <p:txBody>
          <a:bodyPr wrap="square">
            <a:spAutoFit/>
          </a:bodyPr>
          <a:lstStyle/>
          <a:p>
            <a:r>
              <a:rPr lang="en-GB" b="1" dirty="0">
                <a:solidFill>
                  <a:schemeClr val="accent6">
                    <a:lumMod val="50000"/>
                  </a:schemeClr>
                </a:solidFill>
                <a:latin typeface="+mn-lt"/>
                <a:cs typeface="Arial" panose="020B0604020202020204" pitchFamily="34" charset="0"/>
              </a:rPr>
              <a:t>3D printers</a:t>
            </a:r>
            <a:r>
              <a:rPr lang="en-GB" dirty="0">
                <a:latin typeface="+mn-lt"/>
                <a:cs typeface="Arial" panose="020B0604020202020204" pitchFamily="34" charset="0"/>
              </a:rPr>
              <a:t>.</a:t>
            </a:r>
            <a:endParaRPr lang="en-GB" dirty="0"/>
          </a:p>
        </p:txBody>
      </p:sp>
      <p:sp>
        <p:nvSpPr>
          <p:cNvPr id="18" name="TextBox 17">
            <a:extLst>
              <a:ext uri="{FF2B5EF4-FFF2-40B4-BE49-F238E27FC236}">
                <a16:creationId xmlns:a16="http://schemas.microsoft.com/office/drawing/2014/main" id="{D3FE3667-4466-4A1D-9A42-06AAC390F443}"/>
              </a:ext>
            </a:extLst>
          </p:cNvPr>
          <p:cNvSpPr txBox="1"/>
          <p:nvPr/>
        </p:nvSpPr>
        <p:spPr>
          <a:xfrm>
            <a:off x="642902" y="270116"/>
            <a:ext cx="5468512" cy="600164"/>
          </a:xfrm>
          <a:prstGeom prst="rect">
            <a:avLst/>
          </a:prstGeom>
          <a:noFill/>
        </p:spPr>
        <p:txBody>
          <a:bodyPr wrap="square">
            <a:spAutoFit/>
          </a:bodyPr>
          <a:lstStyle/>
          <a:p>
            <a:r>
              <a:rPr lang="en-GB" sz="3300" b="1" dirty="0">
                <a:solidFill>
                  <a:schemeClr val="accent6">
                    <a:lumMod val="50000"/>
                  </a:schemeClr>
                </a:solidFill>
                <a:latin typeface="+mj-lt"/>
              </a:rPr>
              <a:t>Digital clothing development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2C530A4-32FE-7147-AAF0-E7C9EDC17D26}"/>
              </a:ext>
            </a:extLst>
          </p:cNvPr>
          <p:cNvSpPr>
            <a:spLocks noGrp="1"/>
          </p:cNvSpPr>
          <p:nvPr>
            <p:ph type="ftr" sz="quarter" idx="11"/>
          </p:nvPr>
        </p:nvSpPr>
        <p:spPr/>
        <p:txBody>
          <a:bodyPr/>
          <a:lstStyle/>
          <a:p>
            <a:pPr>
              <a:defRPr/>
            </a:pPr>
            <a:r>
              <a:rPr lang="en-US" altLang="de-DE"/>
              <a:t>Fashion DIET</a:t>
            </a:r>
            <a:endParaRPr lang="de-DE" altLang="de-DE"/>
          </a:p>
        </p:txBody>
      </p:sp>
      <p:sp>
        <p:nvSpPr>
          <p:cNvPr id="47107" name="Foliennummernplatzhalter 4">
            <a:extLst>
              <a:ext uri="{FF2B5EF4-FFF2-40B4-BE49-F238E27FC236}">
                <a16:creationId xmlns:a16="http://schemas.microsoft.com/office/drawing/2014/main" id="{8CB665F8-DE58-F94C-8B89-2AE103B43AA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0A510B8D-F40A-C545-9B5A-3E2EFA2E7542}" type="slidenum">
              <a:rPr lang="de-DE" altLang="de-DE" smtClean="0">
                <a:solidFill>
                  <a:srgbClr val="898989"/>
                </a:solidFill>
              </a:rPr>
              <a:pPr/>
              <a:t>44</a:t>
            </a:fld>
            <a:endParaRPr lang="de-DE" altLang="de-DE">
              <a:solidFill>
                <a:srgbClr val="898989"/>
              </a:solidFill>
            </a:endParaRPr>
          </a:p>
        </p:txBody>
      </p:sp>
      <p:sp>
        <p:nvSpPr>
          <p:cNvPr id="5" name="TextBox 4">
            <a:extLst>
              <a:ext uri="{FF2B5EF4-FFF2-40B4-BE49-F238E27FC236}">
                <a16:creationId xmlns:a16="http://schemas.microsoft.com/office/drawing/2014/main" id="{322373AA-5D00-8143-B4C5-5F6ED5ECBBB7}"/>
              </a:ext>
            </a:extLst>
          </p:cNvPr>
          <p:cNvSpPr txBox="1"/>
          <p:nvPr/>
        </p:nvSpPr>
        <p:spPr>
          <a:xfrm>
            <a:off x="2555776" y="3886530"/>
            <a:ext cx="4339233" cy="276999"/>
          </a:xfrm>
          <a:prstGeom prst="rect">
            <a:avLst/>
          </a:prstGeom>
          <a:noFill/>
        </p:spPr>
        <p:txBody>
          <a:bodyPr wrap="square">
            <a:spAutoFit/>
          </a:bodyPr>
          <a:lstStyle/>
          <a:p>
            <a:pPr algn="l"/>
            <a:r>
              <a:rPr lang="en-GB" sz="1200" b="0" i="0" dirty="0">
                <a:effectLst/>
                <a:ea typeface="Verdana" panose="020B0604030504040204" pitchFamily="34" charset="0"/>
              </a:rPr>
              <a:t>3D Printed Fashion is About to Go Mainstream (2019)</a:t>
            </a:r>
          </a:p>
        </p:txBody>
      </p:sp>
      <p:pic>
        <p:nvPicPr>
          <p:cNvPr id="47109" name="Picture 2">
            <a:extLst>
              <a:ext uri="{FF2B5EF4-FFF2-40B4-BE49-F238E27FC236}">
                <a16:creationId xmlns:a16="http://schemas.microsoft.com/office/drawing/2014/main" id="{3B89A579-E0C0-0B46-8EB2-E1845FD5B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218" y="1256970"/>
            <a:ext cx="4989513"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244A086-8168-47B7-AF25-7FAA3D7FE219}"/>
              </a:ext>
            </a:extLst>
          </p:cNvPr>
          <p:cNvSpPr txBox="1"/>
          <p:nvPr/>
        </p:nvSpPr>
        <p:spPr>
          <a:xfrm>
            <a:off x="3779756" y="726796"/>
            <a:ext cx="1692436" cy="369332"/>
          </a:xfrm>
          <a:prstGeom prst="rect">
            <a:avLst/>
          </a:prstGeom>
          <a:noFill/>
        </p:spPr>
        <p:txBody>
          <a:bodyPr wrap="square">
            <a:spAutoFit/>
          </a:bodyPr>
          <a:lstStyle/>
          <a:p>
            <a:r>
              <a:rPr lang="en-GB" b="1" dirty="0">
                <a:latin typeface="+mn-lt"/>
              </a:rPr>
              <a:t>3D printer</a:t>
            </a:r>
          </a:p>
        </p:txBody>
      </p:sp>
    </p:spTree>
    <p:extLst>
      <p:ext uri="{BB962C8B-B14F-4D97-AF65-F5344CB8AC3E}">
        <p14:creationId xmlns:p14="http://schemas.microsoft.com/office/powerpoint/2010/main" val="5264656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61CED95E-6FC9-D940-B92C-0878C591D369}"/>
              </a:ext>
            </a:extLst>
          </p:cNvPr>
          <p:cNvSpPr>
            <a:spLocks noGrp="1"/>
          </p:cNvSpPr>
          <p:nvPr>
            <p:ph type="ftr" sz="quarter" idx="11"/>
          </p:nvPr>
        </p:nvSpPr>
        <p:spPr/>
        <p:txBody>
          <a:bodyPr/>
          <a:lstStyle/>
          <a:p>
            <a:pPr>
              <a:defRPr/>
            </a:pPr>
            <a:r>
              <a:rPr lang="en-US" altLang="de-DE"/>
              <a:t>Fashion DIET</a:t>
            </a:r>
            <a:endParaRPr lang="de-DE" altLang="de-DE"/>
          </a:p>
        </p:txBody>
      </p:sp>
      <p:sp>
        <p:nvSpPr>
          <p:cNvPr id="31747" name="Foliennummernplatzhalter 4">
            <a:extLst>
              <a:ext uri="{FF2B5EF4-FFF2-40B4-BE49-F238E27FC236}">
                <a16:creationId xmlns:a16="http://schemas.microsoft.com/office/drawing/2014/main" id="{43401D7A-A8E0-6842-A143-366CD4AE9BA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3D881DB-D0E4-6749-8867-7E47E792A30E}" type="slidenum">
              <a:rPr lang="de-DE" altLang="de-DE" smtClean="0">
                <a:solidFill>
                  <a:srgbClr val="898989"/>
                </a:solidFill>
              </a:rPr>
              <a:pPr/>
              <a:t>45</a:t>
            </a:fld>
            <a:endParaRPr lang="de-DE" altLang="de-DE">
              <a:solidFill>
                <a:srgbClr val="898989"/>
              </a:solidFill>
            </a:endParaRPr>
          </a:p>
        </p:txBody>
      </p:sp>
      <p:sp>
        <p:nvSpPr>
          <p:cNvPr id="10" name="TextBox 9">
            <a:extLst>
              <a:ext uri="{FF2B5EF4-FFF2-40B4-BE49-F238E27FC236}">
                <a16:creationId xmlns:a16="http://schemas.microsoft.com/office/drawing/2014/main" id="{A59BC6BA-5C56-1343-9E3D-CFA10A4E26A2}"/>
              </a:ext>
            </a:extLst>
          </p:cNvPr>
          <p:cNvSpPr txBox="1"/>
          <p:nvPr/>
        </p:nvSpPr>
        <p:spPr>
          <a:xfrm>
            <a:off x="611560" y="846795"/>
            <a:ext cx="7489825" cy="2031325"/>
          </a:xfrm>
          <a:prstGeom prst="rect">
            <a:avLst/>
          </a:prstGeom>
          <a:noFill/>
        </p:spPr>
        <p:txBody>
          <a:bodyPr>
            <a:spAutoFit/>
          </a:bodyPr>
          <a:lstStyle/>
          <a:p>
            <a:pPr>
              <a:defRPr/>
            </a:pPr>
            <a:r>
              <a:rPr lang="en-GB" dirty="0">
                <a:latin typeface="+mn-lt"/>
              </a:rPr>
              <a:t>A sustainable layout model requires removing the boundaries between styling and pattern making. </a:t>
            </a:r>
          </a:p>
          <a:p>
            <a:pPr>
              <a:defRPr/>
            </a:pPr>
            <a:r>
              <a:rPr lang="en-GB" dirty="0">
                <a:latin typeface="+mn-lt"/>
              </a:rPr>
              <a:t>This new holistic technique can be achieved by using CAD, which allows simultaneous 2D and 3D design and visualization of the model combined with layout adjustments in real-time. The multitude of physical prototypes and the need for the visits of designers, marketers, and customers to shops will be drastically reduced and replaced by seamless online collaboration.</a:t>
            </a:r>
          </a:p>
        </p:txBody>
      </p:sp>
      <p:pic>
        <p:nvPicPr>
          <p:cNvPr id="9" name="Picture 8">
            <a:extLst>
              <a:ext uri="{FF2B5EF4-FFF2-40B4-BE49-F238E27FC236}">
                <a16:creationId xmlns:a16="http://schemas.microsoft.com/office/drawing/2014/main" id="{C08781DD-CEDC-40BF-BD4F-E63DDA1AA36F}"/>
              </a:ext>
            </a:extLst>
          </p:cNvPr>
          <p:cNvPicPr>
            <a:picLocks noChangeAspect="1"/>
          </p:cNvPicPr>
          <p:nvPr/>
        </p:nvPicPr>
        <p:blipFill>
          <a:blip r:embed="rId3"/>
          <a:stretch>
            <a:fillRect/>
          </a:stretch>
        </p:blipFill>
        <p:spPr>
          <a:xfrm>
            <a:off x="1563329" y="2878120"/>
            <a:ext cx="4443611" cy="1897177"/>
          </a:xfrm>
          <a:prstGeom prst="rect">
            <a:avLst/>
          </a:prstGeom>
        </p:spPr>
      </p:pic>
      <p:sp>
        <p:nvSpPr>
          <p:cNvPr id="14" name="TextBox 13">
            <a:extLst>
              <a:ext uri="{FF2B5EF4-FFF2-40B4-BE49-F238E27FC236}">
                <a16:creationId xmlns:a16="http://schemas.microsoft.com/office/drawing/2014/main" id="{90296AE2-33A9-4192-8EB2-F839A9067A36}"/>
              </a:ext>
            </a:extLst>
          </p:cNvPr>
          <p:cNvSpPr txBox="1"/>
          <p:nvPr/>
        </p:nvSpPr>
        <p:spPr>
          <a:xfrm>
            <a:off x="6006940" y="4308654"/>
            <a:ext cx="2453491" cy="276999"/>
          </a:xfrm>
          <a:prstGeom prst="rect">
            <a:avLst/>
          </a:prstGeom>
          <a:noFill/>
        </p:spPr>
        <p:txBody>
          <a:bodyPr wrap="square" rtlCol="0">
            <a:spAutoFit/>
          </a:bodyPr>
          <a:lstStyle/>
          <a:p>
            <a:r>
              <a:rPr lang="en-GB" sz="1200" dirty="0"/>
              <a:t> CC BY Zoran et al. (2009) </a:t>
            </a:r>
          </a:p>
        </p:txBody>
      </p:sp>
      <p:sp>
        <p:nvSpPr>
          <p:cNvPr id="15" name="TextBox 14">
            <a:extLst>
              <a:ext uri="{FF2B5EF4-FFF2-40B4-BE49-F238E27FC236}">
                <a16:creationId xmlns:a16="http://schemas.microsoft.com/office/drawing/2014/main" id="{9AFEDB68-17AC-4F35-A765-3EEFF2B9A781}"/>
              </a:ext>
            </a:extLst>
          </p:cNvPr>
          <p:cNvSpPr txBox="1"/>
          <p:nvPr/>
        </p:nvSpPr>
        <p:spPr>
          <a:xfrm>
            <a:off x="683568" y="152854"/>
            <a:ext cx="6377632" cy="600164"/>
          </a:xfrm>
          <a:prstGeom prst="rect">
            <a:avLst/>
          </a:prstGeom>
          <a:noFill/>
        </p:spPr>
        <p:txBody>
          <a:bodyPr wrap="square">
            <a:spAutoFit/>
          </a:bodyPr>
          <a:lstStyle/>
          <a:p>
            <a:r>
              <a:rPr lang="en-GB" sz="3300" b="1" dirty="0">
                <a:solidFill>
                  <a:schemeClr val="accent6">
                    <a:lumMod val="50000"/>
                  </a:schemeClr>
                </a:solidFill>
                <a:latin typeface="+mj-lt"/>
              </a:rPr>
              <a:t>Digital clothing development </a:t>
            </a:r>
          </a:p>
        </p:txBody>
      </p:sp>
    </p:spTree>
    <p:extLst>
      <p:ext uri="{BB962C8B-B14F-4D97-AF65-F5344CB8AC3E}">
        <p14:creationId xmlns:p14="http://schemas.microsoft.com/office/powerpoint/2010/main" val="498304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61CED95E-6FC9-D940-B92C-0878C591D369}"/>
              </a:ext>
            </a:extLst>
          </p:cNvPr>
          <p:cNvSpPr>
            <a:spLocks noGrp="1"/>
          </p:cNvSpPr>
          <p:nvPr>
            <p:ph type="ftr" sz="quarter" idx="11"/>
          </p:nvPr>
        </p:nvSpPr>
        <p:spPr/>
        <p:txBody>
          <a:bodyPr/>
          <a:lstStyle/>
          <a:p>
            <a:pPr>
              <a:defRPr/>
            </a:pPr>
            <a:r>
              <a:rPr lang="en-US" altLang="de-DE"/>
              <a:t>Fashion DIET</a:t>
            </a:r>
            <a:endParaRPr lang="de-DE" altLang="de-DE"/>
          </a:p>
        </p:txBody>
      </p:sp>
      <p:sp>
        <p:nvSpPr>
          <p:cNvPr id="31747" name="Foliennummernplatzhalter 4">
            <a:extLst>
              <a:ext uri="{FF2B5EF4-FFF2-40B4-BE49-F238E27FC236}">
                <a16:creationId xmlns:a16="http://schemas.microsoft.com/office/drawing/2014/main" id="{43401D7A-A8E0-6842-A143-366CD4AE9BA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3D881DB-D0E4-6749-8867-7E47E792A30E}" type="slidenum">
              <a:rPr lang="de-DE" altLang="de-DE" smtClean="0">
                <a:solidFill>
                  <a:srgbClr val="898989"/>
                </a:solidFill>
              </a:rPr>
              <a:pPr/>
              <a:t>46</a:t>
            </a:fld>
            <a:endParaRPr lang="de-DE" altLang="de-DE">
              <a:solidFill>
                <a:srgbClr val="898989"/>
              </a:solidFill>
            </a:endParaRPr>
          </a:p>
        </p:txBody>
      </p:sp>
      <p:sp>
        <p:nvSpPr>
          <p:cNvPr id="31750" name="TextBox 11">
            <a:extLst>
              <a:ext uri="{FF2B5EF4-FFF2-40B4-BE49-F238E27FC236}">
                <a16:creationId xmlns:a16="http://schemas.microsoft.com/office/drawing/2014/main" id="{E121B26D-5D15-9F48-AC4C-5DFF476BF125}"/>
              </a:ext>
            </a:extLst>
          </p:cNvPr>
          <p:cNvSpPr txBox="1">
            <a:spLocks noChangeArrowheads="1"/>
          </p:cNvSpPr>
          <p:nvPr/>
        </p:nvSpPr>
        <p:spPr bwMode="auto">
          <a:xfrm>
            <a:off x="354122" y="718800"/>
            <a:ext cx="7992888" cy="223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Aft>
                <a:spcPts val="800"/>
              </a:spcAft>
            </a:pPr>
            <a:r>
              <a:rPr lang="en-GB" altLang="en-US" i="1" dirty="0">
                <a:latin typeface="Calibri" panose="020F0502020204030204" pitchFamily="34" charset="0"/>
                <a:ea typeface="Calibri" panose="020F0502020204030204" pitchFamily="34" charset="0"/>
                <a:cs typeface="Times New Roman" panose="02020603050405020304" pitchFamily="18" charset="0"/>
              </a:rPr>
              <a:t>3D simulations </a:t>
            </a:r>
            <a:r>
              <a:rPr lang="en-GB" altLang="en-US" dirty="0">
                <a:latin typeface="Calibri" panose="020F0502020204030204" pitchFamily="34" charset="0"/>
                <a:ea typeface="Calibri" panose="020F0502020204030204" pitchFamily="34" charset="0"/>
                <a:cs typeface="Times New Roman" panose="02020603050405020304" pitchFamily="18" charset="0"/>
              </a:rPr>
              <a:t>need to be accurate and relatively reliable so that they can be used across the company to reduce the number of prototypes and thus reduce the environmental footprint by wasting less material.</a:t>
            </a:r>
            <a:r>
              <a:rPr lang="ro-RO" altLang="en-US" dirty="0">
                <a:latin typeface="Calibri" panose="020F0502020204030204" pitchFamily="34" charset="0"/>
                <a:ea typeface="Calibri" panose="020F0502020204030204" pitchFamily="34" charset="0"/>
                <a:cs typeface="Times New Roman" panose="02020603050405020304" pitchFamily="18" charset="0"/>
              </a:rPr>
              <a:t> </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altLang="en-US" i="1" dirty="0">
                <a:latin typeface="Calibri" panose="020F0502020204030204" pitchFamily="34" charset="0"/>
                <a:ea typeface="Calibri" panose="020F0502020204030204" pitchFamily="34" charset="0"/>
                <a:cs typeface="Times New Roman" panose="02020603050405020304" pitchFamily="18" charset="0"/>
              </a:rPr>
              <a:t>3D tools </a:t>
            </a:r>
            <a:r>
              <a:rPr lang="en-GB" altLang="en-US" dirty="0">
                <a:latin typeface="Calibri" panose="020F0502020204030204" pitchFamily="34" charset="0"/>
                <a:ea typeface="Calibri" panose="020F0502020204030204" pitchFamily="34" charset="0"/>
                <a:cs typeface="Times New Roman" panose="02020603050405020304" pitchFamily="18" charset="0"/>
              </a:rPr>
              <a:t>should provide designers with a very high level of accuracy to ensure that the garment designed in the 3D digital version can be used in 3D simulations. </a:t>
            </a:r>
          </a:p>
          <a:p>
            <a:pPr>
              <a:spcAft>
                <a:spcPts val="800"/>
              </a:spcAft>
            </a:pPr>
            <a:r>
              <a:rPr lang="en-GB" altLang="en-US" dirty="0">
                <a:latin typeface="Calibri" panose="020F0502020204030204" pitchFamily="34" charset="0"/>
                <a:ea typeface="Calibri" panose="020F0502020204030204" pitchFamily="34" charset="0"/>
                <a:cs typeface="Times New Roman" panose="02020603050405020304" pitchFamily="18" charset="0"/>
              </a:rPr>
              <a:t>These tools also provide the opportunity to explore and develop new models based on the initial model.</a:t>
            </a:r>
          </a:p>
        </p:txBody>
      </p:sp>
      <p:pic>
        <p:nvPicPr>
          <p:cNvPr id="13" name="Picture 12">
            <a:extLst>
              <a:ext uri="{FF2B5EF4-FFF2-40B4-BE49-F238E27FC236}">
                <a16:creationId xmlns:a16="http://schemas.microsoft.com/office/drawing/2014/main" id="{D1039002-9C6A-4A6A-B6E9-D6586E1F6803}"/>
              </a:ext>
            </a:extLst>
          </p:cNvPr>
          <p:cNvPicPr>
            <a:picLocks noChangeAspect="1"/>
          </p:cNvPicPr>
          <p:nvPr/>
        </p:nvPicPr>
        <p:blipFill>
          <a:blip r:embed="rId3"/>
          <a:stretch>
            <a:fillRect/>
          </a:stretch>
        </p:blipFill>
        <p:spPr>
          <a:xfrm>
            <a:off x="323616" y="2845896"/>
            <a:ext cx="6695728" cy="2039467"/>
          </a:xfrm>
          <a:prstGeom prst="rect">
            <a:avLst/>
          </a:prstGeom>
        </p:spPr>
      </p:pic>
      <p:sp>
        <p:nvSpPr>
          <p:cNvPr id="14" name="TextBox 13">
            <a:extLst>
              <a:ext uri="{FF2B5EF4-FFF2-40B4-BE49-F238E27FC236}">
                <a16:creationId xmlns:a16="http://schemas.microsoft.com/office/drawing/2014/main" id="{615C24A3-4512-40F8-8545-DD140FD9D28E}"/>
              </a:ext>
            </a:extLst>
          </p:cNvPr>
          <p:cNvSpPr txBox="1"/>
          <p:nvPr/>
        </p:nvSpPr>
        <p:spPr>
          <a:xfrm rot="16200000">
            <a:off x="6660924" y="3404257"/>
            <a:ext cx="1550616" cy="461665"/>
          </a:xfrm>
          <a:prstGeom prst="rect">
            <a:avLst/>
          </a:prstGeom>
          <a:noFill/>
        </p:spPr>
        <p:txBody>
          <a:bodyPr wrap="square" rtlCol="0">
            <a:spAutoFit/>
          </a:bodyPr>
          <a:lstStyle/>
          <a:p>
            <a:r>
              <a:rPr lang="en-GB" sz="1200" dirty="0"/>
              <a:t> CC BY Olaru et al.(2012) </a:t>
            </a:r>
          </a:p>
        </p:txBody>
      </p:sp>
      <p:sp>
        <p:nvSpPr>
          <p:cNvPr id="16" name="TextBox 15">
            <a:extLst>
              <a:ext uri="{FF2B5EF4-FFF2-40B4-BE49-F238E27FC236}">
                <a16:creationId xmlns:a16="http://schemas.microsoft.com/office/drawing/2014/main" id="{6B85EE5A-DCD0-4942-B23B-0B171C8207B3}"/>
              </a:ext>
            </a:extLst>
          </p:cNvPr>
          <p:cNvSpPr txBox="1"/>
          <p:nvPr/>
        </p:nvSpPr>
        <p:spPr>
          <a:xfrm>
            <a:off x="356755" y="169739"/>
            <a:ext cx="5400600" cy="600164"/>
          </a:xfrm>
          <a:prstGeom prst="rect">
            <a:avLst/>
          </a:prstGeom>
          <a:noFill/>
        </p:spPr>
        <p:txBody>
          <a:bodyPr wrap="square">
            <a:spAutoFit/>
          </a:bodyPr>
          <a:lstStyle/>
          <a:p>
            <a:r>
              <a:rPr lang="en-GB" sz="3300" b="1" dirty="0">
                <a:solidFill>
                  <a:schemeClr val="accent6">
                    <a:lumMod val="50000"/>
                  </a:schemeClr>
                </a:solidFill>
                <a:latin typeface="+mj-lt"/>
              </a:rPr>
              <a:t>Digital clothing development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C0080980-D571-1048-8288-1B98644F01FC}"/>
              </a:ext>
            </a:extLst>
          </p:cNvPr>
          <p:cNvSpPr>
            <a:spLocks noGrp="1"/>
          </p:cNvSpPr>
          <p:nvPr>
            <p:ph type="ftr" sz="quarter" idx="11"/>
          </p:nvPr>
        </p:nvSpPr>
        <p:spPr/>
        <p:txBody>
          <a:bodyPr/>
          <a:lstStyle/>
          <a:p>
            <a:pPr>
              <a:defRPr/>
            </a:pPr>
            <a:r>
              <a:rPr lang="en-US" altLang="de-DE"/>
              <a:t>Fashion DIET</a:t>
            </a:r>
            <a:endParaRPr lang="de-DE" altLang="de-DE"/>
          </a:p>
        </p:txBody>
      </p:sp>
      <p:sp>
        <p:nvSpPr>
          <p:cNvPr id="32771" name="Foliennummernplatzhalter 4">
            <a:extLst>
              <a:ext uri="{FF2B5EF4-FFF2-40B4-BE49-F238E27FC236}">
                <a16:creationId xmlns:a16="http://schemas.microsoft.com/office/drawing/2014/main" id="{99E690AE-340F-C240-A9E7-7D2BBA73434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5B5E2C7-64D6-DB44-B253-D849ED2092DD}" type="slidenum">
              <a:rPr lang="de-DE" altLang="de-DE" smtClean="0">
                <a:solidFill>
                  <a:srgbClr val="898989"/>
                </a:solidFill>
              </a:rPr>
              <a:pPr/>
              <a:t>47</a:t>
            </a:fld>
            <a:endParaRPr lang="de-DE" altLang="de-DE">
              <a:solidFill>
                <a:srgbClr val="898989"/>
              </a:solidFill>
            </a:endParaRPr>
          </a:p>
        </p:txBody>
      </p:sp>
      <p:sp>
        <p:nvSpPr>
          <p:cNvPr id="6" name="TextBox 5">
            <a:extLst>
              <a:ext uri="{FF2B5EF4-FFF2-40B4-BE49-F238E27FC236}">
                <a16:creationId xmlns:a16="http://schemas.microsoft.com/office/drawing/2014/main" id="{8CEB0D7F-D606-6D4E-A414-234CDBFDBD40}"/>
              </a:ext>
            </a:extLst>
          </p:cNvPr>
          <p:cNvSpPr txBox="1"/>
          <p:nvPr/>
        </p:nvSpPr>
        <p:spPr>
          <a:xfrm>
            <a:off x="323850" y="895350"/>
            <a:ext cx="5268913" cy="3693319"/>
          </a:xfrm>
          <a:prstGeom prst="rect">
            <a:avLst/>
          </a:prstGeom>
          <a:noFill/>
        </p:spPr>
        <p:txBody>
          <a:bodyPr>
            <a:spAutoFit/>
          </a:bodyPr>
          <a:lstStyle/>
          <a:p>
            <a:pPr>
              <a:defRPr/>
            </a:pPr>
            <a:r>
              <a:rPr lang="en-GB" dirty="0">
                <a:latin typeface="+mn-lt"/>
              </a:rPr>
              <a:t>Techniques for garment simulation:</a:t>
            </a:r>
          </a:p>
          <a:p>
            <a:pPr>
              <a:defRPr/>
            </a:pPr>
            <a:endParaRPr lang="en-GB" dirty="0">
              <a:latin typeface="+mn-lt"/>
            </a:endParaRPr>
          </a:p>
          <a:p>
            <a:pPr>
              <a:defRPr/>
            </a:pPr>
            <a:r>
              <a:rPr lang="en-GB" b="1" dirty="0">
                <a:solidFill>
                  <a:srgbClr val="00B050"/>
                </a:solidFill>
                <a:latin typeface="+mn-lt"/>
              </a:rPr>
              <a:t>A. Physical Simulation</a:t>
            </a:r>
          </a:p>
          <a:p>
            <a:pPr>
              <a:defRPr/>
            </a:pPr>
            <a:r>
              <a:rPr lang="en-GB" dirty="0">
                <a:latin typeface="+mn-lt"/>
              </a:rPr>
              <a:t>With this version, the designer can assemble garment patterns from CAD fabric patterns, sew them together, and animate the fabric in dynamic scenes with arbitrarily selected fabric houses. The designer must set appropriate values of parameters of the body and run a simulation in order to obtain the final shape of the garment.</a:t>
            </a:r>
          </a:p>
          <a:p>
            <a:pPr>
              <a:defRPr/>
            </a:pPr>
            <a:endParaRPr lang="en-GB" dirty="0">
              <a:latin typeface="+mn-lt"/>
            </a:endParaRPr>
          </a:p>
          <a:p>
            <a:pPr>
              <a:defRPr/>
            </a:pPr>
            <a:r>
              <a:rPr lang="en-GB" dirty="0">
                <a:latin typeface="+mn-lt"/>
              </a:rPr>
              <a:t>The designer can check whether the garment fits the body or not (visualise the tension map).</a:t>
            </a:r>
          </a:p>
        </p:txBody>
      </p:sp>
      <p:pic>
        <p:nvPicPr>
          <p:cNvPr id="32774" name="Picture 2">
            <a:extLst>
              <a:ext uri="{FF2B5EF4-FFF2-40B4-BE49-F238E27FC236}">
                <a16:creationId xmlns:a16="http://schemas.microsoft.com/office/drawing/2014/main" id="{79606C4B-37DB-804D-A848-270FD7F85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2669"/>
          <a:stretch>
            <a:fillRect/>
          </a:stretch>
        </p:blipFill>
        <p:spPr bwMode="auto">
          <a:xfrm>
            <a:off x="6228184" y="1172861"/>
            <a:ext cx="2192561" cy="271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2A6DB026-A576-4559-8EE2-A9563F1739A8}"/>
              </a:ext>
            </a:extLst>
          </p:cNvPr>
          <p:cNvSpPr txBox="1"/>
          <p:nvPr/>
        </p:nvSpPr>
        <p:spPr>
          <a:xfrm>
            <a:off x="5650024" y="3970639"/>
            <a:ext cx="3348880" cy="461665"/>
          </a:xfrm>
          <a:prstGeom prst="rect">
            <a:avLst/>
          </a:prstGeom>
          <a:noFill/>
        </p:spPr>
        <p:txBody>
          <a:bodyPr wrap="square">
            <a:spAutoFit/>
          </a:bodyPr>
          <a:lstStyle/>
          <a:p>
            <a:pPr algn="l"/>
            <a:r>
              <a:rPr lang="en-GB" sz="1200" b="0" i="0" dirty="0" err="1">
                <a:effectLst/>
                <a:ea typeface="Verdana" panose="020B0604030504040204" pitchFamily="34" charset="0"/>
              </a:rPr>
              <a:t>Marvelous</a:t>
            </a:r>
            <a:r>
              <a:rPr lang="en-GB" sz="1200" b="0" i="0" dirty="0">
                <a:effectLst/>
                <a:ea typeface="Verdana" panose="020B0604030504040204" pitchFamily="34" charset="0"/>
              </a:rPr>
              <a:t> Designer Cloth Simulator 101</a:t>
            </a:r>
          </a:p>
          <a:p>
            <a:pPr algn="l"/>
            <a:r>
              <a:rPr lang="en-GB" sz="1200" b="0" i="0" dirty="0">
                <a:effectLst/>
                <a:ea typeface="Verdana" panose="020B0604030504040204" pitchFamily="34" charset="0"/>
              </a:rPr>
              <a:t>(2015)</a:t>
            </a:r>
          </a:p>
        </p:txBody>
      </p:sp>
      <p:sp>
        <p:nvSpPr>
          <p:cNvPr id="15" name="TextBox 14">
            <a:extLst>
              <a:ext uri="{FF2B5EF4-FFF2-40B4-BE49-F238E27FC236}">
                <a16:creationId xmlns:a16="http://schemas.microsoft.com/office/drawing/2014/main" id="{705955FA-50B0-4889-A457-085B5265D11B}"/>
              </a:ext>
            </a:extLst>
          </p:cNvPr>
          <p:cNvSpPr txBox="1"/>
          <p:nvPr/>
        </p:nvSpPr>
        <p:spPr>
          <a:xfrm>
            <a:off x="365863" y="295186"/>
            <a:ext cx="5326174" cy="600164"/>
          </a:xfrm>
          <a:prstGeom prst="rect">
            <a:avLst/>
          </a:prstGeom>
          <a:noFill/>
        </p:spPr>
        <p:txBody>
          <a:bodyPr wrap="square">
            <a:spAutoFit/>
          </a:bodyPr>
          <a:lstStyle/>
          <a:p>
            <a:r>
              <a:rPr lang="en-GB" sz="3300" b="1" dirty="0">
                <a:solidFill>
                  <a:schemeClr val="accent6">
                    <a:lumMod val="50000"/>
                  </a:schemeClr>
                </a:solidFill>
                <a:latin typeface="+mj-lt"/>
              </a:rPr>
              <a:t>Digital clothing development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663258AB-94CC-A748-B3B1-89CFF61C3605}"/>
              </a:ext>
            </a:extLst>
          </p:cNvPr>
          <p:cNvSpPr>
            <a:spLocks noGrp="1"/>
          </p:cNvSpPr>
          <p:nvPr>
            <p:ph type="ftr" sz="quarter" idx="11"/>
          </p:nvPr>
        </p:nvSpPr>
        <p:spPr/>
        <p:txBody>
          <a:bodyPr/>
          <a:lstStyle/>
          <a:p>
            <a:pPr>
              <a:defRPr/>
            </a:pPr>
            <a:r>
              <a:rPr lang="en-US" altLang="de-DE"/>
              <a:t>Fashion DIET</a:t>
            </a:r>
            <a:endParaRPr lang="de-DE" altLang="de-DE"/>
          </a:p>
        </p:txBody>
      </p:sp>
      <p:sp>
        <p:nvSpPr>
          <p:cNvPr id="28675" name="Foliennummernplatzhalter 4">
            <a:extLst>
              <a:ext uri="{FF2B5EF4-FFF2-40B4-BE49-F238E27FC236}">
                <a16:creationId xmlns:a16="http://schemas.microsoft.com/office/drawing/2014/main" id="{59980C78-ED08-C247-A421-D2686493612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5222DE7-C080-F649-A1DD-ECDD031789D7}" type="slidenum">
              <a:rPr lang="de-DE" altLang="de-DE" smtClean="0">
                <a:solidFill>
                  <a:srgbClr val="898989"/>
                </a:solidFill>
              </a:rPr>
              <a:pPr/>
              <a:t>48</a:t>
            </a:fld>
            <a:endParaRPr lang="de-DE" altLang="de-DE">
              <a:solidFill>
                <a:srgbClr val="898989"/>
              </a:solidFill>
            </a:endParaRPr>
          </a:p>
        </p:txBody>
      </p:sp>
      <p:pic>
        <p:nvPicPr>
          <p:cNvPr id="5" name="Picture 4">
            <a:extLst>
              <a:ext uri="{FF2B5EF4-FFF2-40B4-BE49-F238E27FC236}">
                <a16:creationId xmlns:a16="http://schemas.microsoft.com/office/drawing/2014/main" id="{46E519B2-9440-457F-80FA-9C2A96F2E474}"/>
              </a:ext>
            </a:extLst>
          </p:cNvPr>
          <p:cNvPicPr>
            <a:picLocks noChangeAspect="1"/>
          </p:cNvPicPr>
          <p:nvPr/>
        </p:nvPicPr>
        <p:blipFill>
          <a:blip r:embed="rId3"/>
          <a:stretch>
            <a:fillRect/>
          </a:stretch>
        </p:blipFill>
        <p:spPr>
          <a:xfrm>
            <a:off x="917848" y="1889990"/>
            <a:ext cx="6732240" cy="2622858"/>
          </a:xfrm>
          <a:prstGeom prst="rect">
            <a:avLst/>
          </a:prstGeom>
        </p:spPr>
      </p:pic>
      <p:sp>
        <p:nvSpPr>
          <p:cNvPr id="14" name="TextBox 13">
            <a:extLst>
              <a:ext uri="{FF2B5EF4-FFF2-40B4-BE49-F238E27FC236}">
                <a16:creationId xmlns:a16="http://schemas.microsoft.com/office/drawing/2014/main" id="{3C6E7A0A-A7CD-4C15-B556-0AB290F9C3E0}"/>
              </a:ext>
            </a:extLst>
          </p:cNvPr>
          <p:cNvSpPr txBox="1"/>
          <p:nvPr/>
        </p:nvSpPr>
        <p:spPr>
          <a:xfrm>
            <a:off x="3563888" y="4496614"/>
            <a:ext cx="2952328" cy="276999"/>
          </a:xfrm>
          <a:prstGeom prst="rect">
            <a:avLst/>
          </a:prstGeom>
          <a:noFill/>
        </p:spPr>
        <p:txBody>
          <a:bodyPr wrap="square" rtlCol="0">
            <a:spAutoFit/>
          </a:bodyPr>
          <a:lstStyle/>
          <a:p>
            <a:r>
              <a:rPr lang="en-GB" sz="1200" dirty="0"/>
              <a:t> CC BY </a:t>
            </a:r>
            <a:r>
              <a:rPr lang="en-GB" sz="1200" dirty="0" err="1"/>
              <a:t>Spahiu</a:t>
            </a:r>
            <a:r>
              <a:rPr lang="en-GB" sz="1200" dirty="0"/>
              <a:t> et al.(2014), p.5 </a:t>
            </a:r>
          </a:p>
        </p:txBody>
      </p:sp>
      <p:sp>
        <p:nvSpPr>
          <p:cNvPr id="6" name="TextBox 5">
            <a:extLst>
              <a:ext uri="{FF2B5EF4-FFF2-40B4-BE49-F238E27FC236}">
                <a16:creationId xmlns:a16="http://schemas.microsoft.com/office/drawing/2014/main" id="{62B06AFD-36BB-42EC-A1D8-7C25AA69386C}"/>
              </a:ext>
            </a:extLst>
          </p:cNvPr>
          <p:cNvSpPr txBox="1"/>
          <p:nvPr/>
        </p:nvSpPr>
        <p:spPr>
          <a:xfrm>
            <a:off x="539552" y="945916"/>
            <a:ext cx="7488832" cy="923330"/>
          </a:xfrm>
          <a:prstGeom prst="rect">
            <a:avLst/>
          </a:prstGeom>
          <a:noFill/>
        </p:spPr>
        <p:txBody>
          <a:bodyPr wrap="square" rtlCol="0">
            <a:spAutoFit/>
          </a:bodyPr>
          <a:lstStyle/>
          <a:p>
            <a:r>
              <a:rPr lang="en-US" dirty="0">
                <a:latin typeface="+mn-lt"/>
              </a:rPr>
              <a:t>Simulation process of a dress model : import 2D pieces (1), arrange the pieces around the virtual body (2), declare the assembling lines (3), simulate the model (4, 5), visualize the stress tension map of the model (6).  </a:t>
            </a:r>
            <a:endParaRPr lang="en-GB" dirty="0">
              <a:latin typeface="+mn-lt"/>
            </a:endParaRPr>
          </a:p>
        </p:txBody>
      </p:sp>
      <p:sp>
        <p:nvSpPr>
          <p:cNvPr id="16" name="TextBox 15">
            <a:extLst>
              <a:ext uri="{FF2B5EF4-FFF2-40B4-BE49-F238E27FC236}">
                <a16:creationId xmlns:a16="http://schemas.microsoft.com/office/drawing/2014/main" id="{0047F8CB-3139-4351-9060-C77DFBEA31D1}"/>
              </a:ext>
            </a:extLst>
          </p:cNvPr>
          <p:cNvSpPr txBox="1"/>
          <p:nvPr/>
        </p:nvSpPr>
        <p:spPr>
          <a:xfrm>
            <a:off x="539552" y="291692"/>
            <a:ext cx="6408712" cy="600164"/>
          </a:xfrm>
          <a:prstGeom prst="rect">
            <a:avLst/>
          </a:prstGeom>
          <a:noFill/>
        </p:spPr>
        <p:txBody>
          <a:bodyPr wrap="square">
            <a:spAutoFit/>
          </a:bodyPr>
          <a:lstStyle/>
          <a:p>
            <a:r>
              <a:rPr lang="en-GB" sz="3300" b="1" dirty="0">
                <a:solidFill>
                  <a:schemeClr val="accent6">
                    <a:lumMod val="50000"/>
                  </a:schemeClr>
                </a:solidFill>
                <a:latin typeface="+mj-lt"/>
              </a:rPr>
              <a:t>Digital clothing development </a:t>
            </a:r>
          </a:p>
        </p:txBody>
      </p:sp>
    </p:spTree>
    <p:extLst>
      <p:ext uri="{BB962C8B-B14F-4D97-AF65-F5344CB8AC3E}">
        <p14:creationId xmlns:p14="http://schemas.microsoft.com/office/powerpoint/2010/main" val="37070189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C0080980-D571-1048-8288-1B98644F01FC}"/>
              </a:ext>
            </a:extLst>
          </p:cNvPr>
          <p:cNvSpPr>
            <a:spLocks noGrp="1"/>
          </p:cNvSpPr>
          <p:nvPr>
            <p:ph type="ftr" sz="quarter" idx="11"/>
          </p:nvPr>
        </p:nvSpPr>
        <p:spPr/>
        <p:txBody>
          <a:bodyPr/>
          <a:lstStyle/>
          <a:p>
            <a:pPr>
              <a:defRPr/>
            </a:pPr>
            <a:r>
              <a:rPr lang="en-US" altLang="de-DE"/>
              <a:t>Fashion DIET</a:t>
            </a:r>
            <a:endParaRPr lang="de-DE" altLang="de-DE"/>
          </a:p>
        </p:txBody>
      </p:sp>
      <p:sp>
        <p:nvSpPr>
          <p:cNvPr id="32771" name="Foliennummernplatzhalter 4">
            <a:extLst>
              <a:ext uri="{FF2B5EF4-FFF2-40B4-BE49-F238E27FC236}">
                <a16:creationId xmlns:a16="http://schemas.microsoft.com/office/drawing/2014/main" id="{99E690AE-340F-C240-A9E7-7D2BBA73434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5B5E2C7-64D6-DB44-B253-D849ED2092DD}" type="slidenum">
              <a:rPr lang="de-DE" altLang="de-DE" smtClean="0">
                <a:solidFill>
                  <a:srgbClr val="898989"/>
                </a:solidFill>
              </a:rPr>
              <a:pPr/>
              <a:t>49</a:t>
            </a:fld>
            <a:endParaRPr lang="de-DE" altLang="de-DE">
              <a:solidFill>
                <a:srgbClr val="898989"/>
              </a:solidFill>
            </a:endParaRPr>
          </a:p>
        </p:txBody>
      </p:sp>
      <p:sp>
        <p:nvSpPr>
          <p:cNvPr id="6" name="TextBox 5">
            <a:extLst>
              <a:ext uri="{FF2B5EF4-FFF2-40B4-BE49-F238E27FC236}">
                <a16:creationId xmlns:a16="http://schemas.microsoft.com/office/drawing/2014/main" id="{8CEB0D7F-D606-6D4E-A414-234CDBFDBD40}"/>
              </a:ext>
            </a:extLst>
          </p:cNvPr>
          <p:cNvSpPr txBox="1"/>
          <p:nvPr/>
        </p:nvSpPr>
        <p:spPr>
          <a:xfrm>
            <a:off x="323528" y="950355"/>
            <a:ext cx="8208912" cy="1477328"/>
          </a:xfrm>
          <a:prstGeom prst="rect">
            <a:avLst/>
          </a:prstGeom>
          <a:noFill/>
        </p:spPr>
        <p:txBody>
          <a:bodyPr wrap="square">
            <a:spAutoFit/>
          </a:bodyPr>
          <a:lstStyle/>
          <a:p>
            <a:pPr>
              <a:defRPr/>
            </a:pPr>
            <a:r>
              <a:rPr lang="en-GB" dirty="0">
                <a:latin typeface="+mn-lt"/>
              </a:rPr>
              <a:t>Techniques for garment simulation:</a:t>
            </a:r>
          </a:p>
          <a:p>
            <a:pPr>
              <a:defRPr/>
            </a:pPr>
            <a:endParaRPr lang="en-GB" dirty="0">
              <a:latin typeface="+mn-lt"/>
            </a:endParaRPr>
          </a:p>
          <a:p>
            <a:pPr>
              <a:defRPr/>
            </a:pPr>
            <a:r>
              <a:rPr lang="en-GB" b="1" dirty="0">
                <a:solidFill>
                  <a:srgbClr val="00B050"/>
                </a:solidFill>
                <a:latin typeface="+mn-lt"/>
              </a:rPr>
              <a:t>B. Geometric Simulation</a:t>
            </a:r>
          </a:p>
          <a:p>
            <a:pPr>
              <a:defRPr/>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Garment</a:t>
            </a:r>
            <a:r>
              <a:rPr lang="ro-RO" sz="1800" dirty="0">
                <a:effectLst/>
                <a:latin typeface="Calibri" panose="020F0502020204030204" pitchFamily="34" charset="0"/>
                <a:ea typeface="Calibri" panose="020F0502020204030204" pitchFamily="34" charset="0"/>
                <a:cs typeface="Times New Roman" panose="02020603050405020304" pitchFamily="18" charset="0"/>
              </a:rPr>
              <a:t> design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simulation</a:t>
            </a:r>
            <a:r>
              <a:rPr lang="ro-RO" sz="1800" dirty="0">
                <a:effectLst/>
                <a:latin typeface="Calibri" panose="020F0502020204030204" pitchFamily="34" charset="0"/>
                <a:ea typeface="Calibri" panose="020F0502020204030204" pitchFamily="34" charset="0"/>
                <a:cs typeface="Times New Roman" panose="02020603050405020304" pitchFamily="18" charset="0"/>
              </a:rPr>
              <a:t> are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extensively</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studied</a:t>
            </a:r>
            <a:r>
              <a:rPr lang="ro-RO" sz="1800" dirty="0">
                <a:effectLst/>
                <a:latin typeface="Calibri" panose="020F0502020204030204" pitchFamily="34" charset="0"/>
                <a:ea typeface="Calibri" panose="020F0502020204030204" pitchFamily="34" charset="0"/>
                <a:cs typeface="Times New Roman" panose="02020603050405020304" pitchFamily="18" charset="0"/>
              </a:rPr>
              <a:t> in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both</a:t>
            </a:r>
            <a:r>
              <a:rPr lang="ro-RO" sz="1800" dirty="0">
                <a:effectLst/>
                <a:latin typeface="Calibri" panose="020F0502020204030204" pitchFamily="34" charset="0"/>
                <a:ea typeface="Calibri" panose="020F0502020204030204" pitchFamily="34" charset="0"/>
                <a:cs typeface="Times New Roman" panose="02020603050405020304" pitchFamily="18" charset="0"/>
              </a:rPr>
              <a:t> computer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graphics</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1800" dirty="0">
                <a:effectLst/>
                <a:latin typeface="Calibri" panose="020F0502020204030204" pitchFamily="34" charset="0"/>
                <a:ea typeface="Calibri" panose="020F0502020204030204" pitchFamily="34" charset="0"/>
                <a:cs typeface="Times New Roman" panose="02020603050405020304" pitchFamily="18" charset="0"/>
              </a:rPr>
              <a:t> computer-</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aided</a:t>
            </a:r>
            <a:r>
              <a:rPr lang="ro-RO" sz="1800" dirty="0">
                <a:effectLst/>
                <a:latin typeface="Calibri" panose="020F0502020204030204" pitchFamily="34" charset="0"/>
                <a:ea typeface="Calibri" panose="020F0502020204030204" pitchFamily="34" charset="0"/>
                <a:cs typeface="Times New Roman" panose="02020603050405020304" pitchFamily="18" charset="0"/>
              </a:rPr>
              <a:t> design.</a:t>
            </a:r>
            <a:r>
              <a:rPr lang="en-US" sz="1800" dirty="0">
                <a:effectLst/>
                <a:latin typeface="Calibri" panose="020F0502020204030204" pitchFamily="34" charset="0"/>
                <a:ea typeface="Calibri" panose="020F0502020204030204" pitchFamily="34" charset="0"/>
                <a:cs typeface="Times New Roman" panose="02020603050405020304" pitchFamily="18" charset="0"/>
              </a:rPr>
              <a:t> (Yong-</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Jinet</a:t>
            </a:r>
            <a:r>
              <a:rPr lang="en-US" sz="1800" dirty="0">
                <a:effectLst/>
                <a:latin typeface="Calibri" panose="020F0502020204030204" pitchFamily="34" charset="0"/>
                <a:ea typeface="Calibri" panose="020F0502020204030204" pitchFamily="34" charset="0"/>
                <a:cs typeface="Times New Roman" panose="02020603050405020304" pitchFamily="18" charset="0"/>
              </a:rPr>
              <a:t> et al, 2010).</a:t>
            </a:r>
            <a:endParaRPr lang="ro-RO" dirty="0">
              <a:latin typeface="+mn-lt"/>
            </a:endParaRPr>
          </a:p>
        </p:txBody>
      </p:sp>
      <p:pic>
        <p:nvPicPr>
          <p:cNvPr id="3" name="Picture 2">
            <a:extLst>
              <a:ext uri="{FF2B5EF4-FFF2-40B4-BE49-F238E27FC236}">
                <a16:creationId xmlns:a16="http://schemas.microsoft.com/office/drawing/2014/main" id="{44A0D023-BC01-45C1-B029-859BDC3757B1}"/>
              </a:ext>
            </a:extLst>
          </p:cNvPr>
          <p:cNvPicPr>
            <a:picLocks noChangeAspect="1"/>
          </p:cNvPicPr>
          <p:nvPr/>
        </p:nvPicPr>
        <p:blipFill>
          <a:blip r:embed="rId3"/>
          <a:stretch>
            <a:fillRect/>
          </a:stretch>
        </p:blipFill>
        <p:spPr>
          <a:xfrm>
            <a:off x="1907704" y="2373255"/>
            <a:ext cx="5652120" cy="2008053"/>
          </a:xfrm>
          <a:prstGeom prst="rect">
            <a:avLst/>
          </a:prstGeom>
        </p:spPr>
      </p:pic>
      <p:sp>
        <p:nvSpPr>
          <p:cNvPr id="12" name="TextBox 11">
            <a:extLst>
              <a:ext uri="{FF2B5EF4-FFF2-40B4-BE49-F238E27FC236}">
                <a16:creationId xmlns:a16="http://schemas.microsoft.com/office/drawing/2014/main" id="{6096A9DB-5D36-4C20-A516-E34743B2446B}"/>
              </a:ext>
            </a:extLst>
          </p:cNvPr>
          <p:cNvSpPr txBox="1"/>
          <p:nvPr/>
        </p:nvSpPr>
        <p:spPr>
          <a:xfrm>
            <a:off x="3572392" y="4464515"/>
            <a:ext cx="2799808" cy="276999"/>
          </a:xfrm>
          <a:prstGeom prst="rect">
            <a:avLst/>
          </a:prstGeom>
          <a:noFill/>
        </p:spPr>
        <p:txBody>
          <a:bodyPr wrap="square" rtlCol="0">
            <a:spAutoFit/>
          </a:bodyPr>
          <a:lstStyle/>
          <a:p>
            <a:r>
              <a:rPr lang="en-GB" sz="1200" dirty="0"/>
              <a:t> CC BY Yong-</a:t>
            </a:r>
            <a:r>
              <a:rPr lang="en-GB" sz="1200" dirty="0" err="1"/>
              <a:t>Jinet</a:t>
            </a:r>
            <a:r>
              <a:rPr lang="en-GB" sz="1200" dirty="0"/>
              <a:t> et  al.(2010) </a:t>
            </a:r>
          </a:p>
        </p:txBody>
      </p:sp>
      <p:sp>
        <p:nvSpPr>
          <p:cNvPr id="15" name="TextBox 14">
            <a:extLst>
              <a:ext uri="{FF2B5EF4-FFF2-40B4-BE49-F238E27FC236}">
                <a16:creationId xmlns:a16="http://schemas.microsoft.com/office/drawing/2014/main" id="{D5FD76AC-5CA4-4DD4-847A-B9B59A62BE26}"/>
              </a:ext>
            </a:extLst>
          </p:cNvPr>
          <p:cNvSpPr txBox="1"/>
          <p:nvPr/>
        </p:nvSpPr>
        <p:spPr>
          <a:xfrm>
            <a:off x="323528" y="350191"/>
            <a:ext cx="6840760" cy="600164"/>
          </a:xfrm>
          <a:prstGeom prst="rect">
            <a:avLst/>
          </a:prstGeom>
          <a:noFill/>
        </p:spPr>
        <p:txBody>
          <a:bodyPr wrap="square">
            <a:spAutoFit/>
          </a:bodyPr>
          <a:lstStyle/>
          <a:p>
            <a:r>
              <a:rPr lang="en-GB" sz="3300" b="1" dirty="0">
                <a:solidFill>
                  <a:schemeClr val="accent6">
                    <a:lumMod val="50000"/>
                  </a:schemeClr>
                </a:solidFill>
                <a:latin typeface="+mj-lt"/>
              </a:rPr>
              <a:t>Digital clothing development </a:t>
            </a:r>
          </a:p>
        </p:txBody>
      </p:sp>
    </p:spTree>
    <p:extLst>
      <p:ext uri="{BB962C8B-B14F-4D97-AF65-F5344CB8AC3E}">
        <p14:creationId xmlns:p14="http://schemas.microsoft.com/office/powerpoint/2010/main" val="3882036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Inhaltsplatzhalter 2">
            <a:extLst>
              <a:ext uri="{FF2B5EF4-FFF2-40B4-BE49-F238E27FC236}">
                <a16:creationId xmlns:a16="http://schemas.microsoft.com/office/drawing/2014/main" id="{3D954D1C-0779-9145-B295-90020583BB9F}"/>
              </a:ext>
            </a:extLst>
          </p:cNvPr>
          <p:cNvSpPr>
            <a:spLocks noGrp="1" noChangeArrowheads="1"/>
          </p:cNvSpPr>
          <p:nvPr>
            <p:ph idx="1"/>
          </p:nvPr>
        </p:nvSpPr>
        <p:spPr>
          <a:xfrm>
            <a:off x="636205" y="574872"/>
            <a:ext cx="6943836" cy="348826"/>
          </a:xfrm>
        </p:spPr>
        <p:txBody>
          <a:bodyPr/>
          <a:lstStyle/>
          <a:p>
            <a:pPr marL="0" indent="0" eaLnBrk="1" hangingPunct="1">
              <a:buFont typeface="Arial" panose="020B0604020202020204" pitchFamily="34" charset="0"/>
              <a:buNone/>
            </a:pPr>
            <a:r>
              <a:rPr lang="en-US" altLang="de-DE" sz="3300" b="1" dirty="0">
                <a:solidFill>
                  <a:schemeClr val="accent6">
                    <a:lumMod val="50000"/>
                  </a:schemeClr>
                </a:solidFill>
                <a:latin typeface="+mj-lt"/>
                <a:cs typeface="Calibri" panose="020F0502020204030204" pitchFamily="34" charset="0"/>
                <a:sym typeface="Calibri" panose="020F0502020204030204" pitchFamily="34" charset="0"/>
              </a:rPr>
              <a:t>Sustainability and digitalization</a:t>
            </a:r>
          </a:p>
          <a:p>
            <a:pPr marL="0" indent="0" eaLnBrk="1" hangingPunct="1">
              <a:buFont typeface="Arial" panose="020B0604020202020204" pitchFamily="34" charset="0"/>
              <a:buNone/>
            </a:pPr>
            <a:endParaRPr lang="en-US" altLang="de-DE" sz="2400" b="1" dirty="0">
              <a:solidFill>
                <a:srgbClr val="FF0000"/>
              </a:solidFill>
              <a:latin typeface="+mj-lt"/>
              <a:cs typeface="Calibri" panose="020F0502020204030204" pitchFamily="34" charset="0"/>
              <a:sym typeface="Calibri" panose="020F0502020204030204" pitchFamily="34" charset="0"/>
            </a:endParaRPr>
          </a:p>
          <a:p>
            <a:pPr marL="0" indent="0" eaLnBrk="1" hangingPunct="1">
              <a:buFont typeface="Arial" panose="020B0604020202020204" pitchFamily="34" charset="0"/>
              <a:buNone/>
            </a:pPr>
            <a:endParaRPr lang="en-GB" altLang="de-DE" sz="1600" dirty="0"/>
          </a:p>
        </p:txBody>
      </p:sp>
      <p:sp>
        <p:nvSpPr>
          <p:cNvPr id="4" name="Fußzeilenplatzhalter 3">
            <a:extLst>
              <a:ext uri="{FF2B5EF4-FFF2-40B4-BE49-F238E27FC236}">
                <a16:creationId xmlns:a16="http://schemas.microsoft.com/office/drawing/2014/main" id="{9BA5F8F5-FCDA-7E47-BF0E-9170EF808EBF}"/>
              </a:ext>
            </a:extLst>
          </p:cNvPr>
          <p:cNvSpPr>
            <a:spLocks noGrp="1"/>
          </p:cNvSpPr>
          <p:nvPr>
            <p:ph type="ftr" sz="quarter" idx="11"/>
          </p:nvPr>
        </p:nvSpPr>
        <p:spPr/>
        <p:txBody>
          <a:bodyPr/>
          <a:lstStyle/>
          <a:p>
            <a:pPr>
              <a:defRPr/>
            </a:pPr>
            <a:r>
              <a:rPr lang="en-US" altLang="de-DE" dirty="0"/>
              <a:t>Fashion DIET</a:t>
            </a:r>
            <a:endParaRPr lang="de-DE" altLang="de-DE" dirty="0"/>
          </a:p>
        </p:txBody>
      </p:sp>
      <p:sp>
        <p:nvSpPr>
          <p:cNvPr id="18436" name="Foliennummernplatzhalter 4">
            <a:extLst>
              <a:ext uri="{FF2B5EF4-FFF2-40B4-BE49-F238E27FC236}">
                <a16:creationId xmlns:a16="http://schemas.microsoft.com/office/drawing/2014/main" id="{069FBB68-D529-1744-8230-9E585C8BFF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BA43922-9522-B545-9410-2F7B70EBF490}" type="slidenum">
              <a:rPr lang="de-DE" altLang="de-DE" smtClean="0">
                <a:solidFill>
                  <a:srgbClr val="898989"/>
                </a:solidFill>
              </a:rPr>
              <a:pPr/>
              <a:t>5</a:t>
            </a:fld>
            <a:endParaRPr lang="de-DE" altLang="de-DE">
              <a:solidFill>
                <a:srgbClr val="898989"/>
              </a:solidFill>
            </a:endParaRPr>
          </a:p>
        </p:txBody>
      </p:sp>
      <p:grpSp>
        <p:nvGrpSpPr>
          <p:cNvPr id="6" name="Group 5">
            <a:extLst>
              <a:ext uri="{FF2B5EF4-FFF2-40B4-BE49-F238E27FC236}">
                <a16:creationId xmlns:a16="http://schemas.microsoft.com/office/drawing/2014/main" id="{10844982-D4ED-4CC6-981B-A0E4E84F9964}"/>
              </a:ext>
            </a:extLst>
          </p:cNvPr>
          <p:cNvGrpSpPr/>
          <p:nvPr/>
        </p:nvGrpSpPr>
        <p:grpSpPr>
          <a:xfrm>
            <a:off x="591750" y="1851670"/>
            <a:ext cx="8208912" cy="1735294"/>
            <a:chOff x="827584" y="2859782"/>
            <a:chExt cx="8208912" cy="1735294"/>
          </a:xfrm>
        </p:grpSpPr>
        <p:sp>
          <p:nvSpPr>
            <p:cNvPr id="2" name="Rectangle 1">
              <a:extLst>
                <a:ext uri="{FF2B5EF4-FFF2-40B4-BE49-F238E27FC236}">
                  <a16:creationId xmlns:a16="http://schemas.microsoft.com/office/drawing/2014/main" id="{F98BAA52-9EB4-4E15-8397-4518430A0180}"/>
                </a:ext>
              </a:extLst>
            </p:cNvPr>
            <p:cNvSpPr/>
            <p:nvPr/>
          </p:nvSpPr>
          <p:spPr>
            <a:xfrm>
              <a:off x="827584" y="2931790"/>
              <a:ext cx="2072393" cy="348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r>
                <a:rPr lang="en-GB" sz="1600" b="1" dirty="0"/>
                <a:t>European Green Deal</a:t>
              </a:r>
            </a:p>
          </p:txBody>
        </p:sp>
        <p:grpSp>
          <p:nvGrpSpPr>
            <p:cNvPr id="28" name="Group 27">
              <a:extLst>
                <a:ext uri="{FF2B5EF4-FFF2-40B4-BE49-F238E27FC236}">
                  <a16:creationId xmlns:a16="http://schemas.microsoft.com/office/drawing/2014/main" id="{487DD22B-3B12-4CCF-990A-4FB7E83C1D1B}"/>
                </a:ext>
              </a:extLst>
            </p:cNvPr>
            <p:cNvGrpSpPr/>
            <p:nvPr/>
          </p:nvGrpSpPr>
          <p:grpSpPr>
            <a:xfrm>
              <a:off x="827584" y="2859782"/>
              <a:ext cx="8208912" cy="1735294"/>
              <a:chOff x="827584" y="2902824"/>
              <a:chExt cx="8208912" cy="1735294"/>
            </a:xfrm>
          </p:grpSpPr>
          <p:grpSp>
            <p:nvGrpSpPr>
              <p:cNvPr id="15" name="Group 14">
                <a:extLst>
                  <a:ext uri="{FF2B5EF4-FFF2-40B4-BE49-F238E27FC236}">
                    <a16:creationId xmlns:a16="http://schemas.microsoft.com/office/drawing/2014/main" id="{FE8E5A8F-1367-4E93-AD3C-F1470D6BB20C}"/>
                  </a:ext>
                </a:extLst>
              </p:cNvPr>
              <p:cNvGrpSpPr/>
              <p:nvPr/>
            </p:nvGrpSpPr>
            <p:grpSpPr>
              <a:xfrm>
                <a:off x="828044" y="2902824"/>
                <a:ext cx="4492121" cy="1068905"/>
                <a:chOff x="828044" y="2902824"/>
                <a:chExt cx="4492121" cy="1068905"/>
              </a:xfrm>
            </p:grpSpPr>
            <p:sp>
              <p:nvSpPr>
                <p:cNvPr id="5" name="Rectangle 4">
                  <a:extLst>
                    <a:ext uri="{FF2B5EF4-FFF2-40B4-BE49-F238E27FC236}">
                      <a16:creationId xmlns:a16="http://schemas.microsoft.com/office/drawing/2014/main" id="{B0E96D02-2781-4722-BA0F-95AF21D93FD1}"/>
                    </a:ext>
                  </a:extLst>
                </p:cNvPr>
                <p:cNvSpPr/>
                <p:nvPr/>
              </p:nvSpPr>
              <p:spPr>
                <a:xfrm>
                  <a:off x="828044" y="3466242"/>
                  <a:ext cx="2072393"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New Circular Economy Action Plan</a:t>
                  </a:r>
                </a:p>
              </p:txBody>
            </p:sp>
            <p:sp>
              <p:nvSpPr>
                <p:cNvPr id="8" name="Right Brace 7">
                  <a:extLst>
                    <a:ext uri="{FF2B5EF4-FFF2-40B4-BE49-F238E27FC236}">
                      <a16:creationId xmlns:a16="http://schemas.microsoft.com/office/drawing/2014/main" id="{93ECF364-E5BC-4106-B7BB-47967B5A37FA}"/>
                    </a:ext>
                  </a:extLst>
                </p:cNvPr>
                <p:cNvSpPr/>
                <p:nvPr/>
              </p:nvSpPr>
              <p:spPr>
                <a:xfrm>
                  <a:off x="3015909" y="2902824"/>
                  <a:ext cx="144016" cy="1068905"/>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 name="Rectangle 8">
                  <a:extLst>
                    <a:ext uri="{FF2B5EF4-FFF2-40B4-BE49-F238E27FC236}">
                      <a16:creationId xmlns:a16="http://schemas.microsoft.com/office/drawing/2014/main" id="{2F287A9D-7F91-4BC8-863F-B62B9F9EE71D}"/>
                    </a:ext>
                  </a:extLst>
                </p:cNvPr>
                <p:cNvSpPr/>
                <p:nvPr/>
              </p:nvSpPr>
              <p:spPr>
                <a:xfrm>
                  <a:off x="3159925" y="3163378"/>
                  <a:ext cx="2160240" cy="509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rPr>
                    <a:t>Focused on environmental policies</a:t>
                  </a:r>
                  <a:endParaRPr lang="en-GB" sz="1600" dirty="0">
                    <a:solidFill>
                      <a:schemeClr val="accent1">
                        <a:lumMod val="50000"/>
                      </a:schemeClr>
                    </a:solidFill>
                  </a:endParaRPr>
                </a:p>
              </p:txBody>
            </p:sp>
          </p:grpSp>
          <p:grpSp>
            <p:nvGrpSpPr>
              <p:cNvPr id="19" name="Group 18">
                <a:extLst>
                  <a:ext uri="{FF2B5EF4-FFF2-40B4-BE49-F238E27FC236}">
                    <a16:creationId xmlns:a16="http://schemas.microsoft.com/office/drawing/2014/main" id="{56F41A18-6AEB-421B-8C1E-6D43541B46B2}"/>
                  </a:ext>
                </a:extLst>
              </p:cNvPr>
              <p:cNvGrpSpPr/>
              <p:nvPr/>
            </p:nvGrpSpPr>
            <p:grpSpPr>
              <a:xfrm>
                <a:off x="827584" y="3970638"/>
                <a:ext cx="5905178" cy="667480"/>
                <a:chOff x="827584" y="3970638"/>
                <a:chExt cx="5905178" cy="667480"/>
              </a:xfrm>
            </p:grpSpPr>
            <p:sp>
              <p:nvSpPr>
                <p:cNvPr id="10" name="Rectangle 9">
                  <a:extLst>
                    <a:ext uri="{FF2B5EF4-FFF2-40B4-BE49-F238E27FC236}">
                      <a16:creationId xmlns:a16="http://schemas.microsoft.com/office/drawing/2014/main" id="{E50027E5-3595-48D7-AF83-AB7A056C7CD2}"/>
                    </a:ext>
                  </a:extLst>
                </p:cNvPr>
                <p:cNvSpPr/>
                <p:nvPr/>
              </p:nvSpPr>
              <p:spPr>
                <a:xfrm>
                  <a:off x="827584" y="4155926"/>
                  <a:ext cx="2304256" cy="34882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Industrial Strategy </a:t>
                  </a:r>
                </a:p>
              </p:txBody>
            </p:sp>
            <p:sp>
              <p:nvSpPr>
                <p:cNvPr id="13" name="Arrow: Right 12">
                  <a:extLst>
                    <a:ext uri="{FF2B5EF4-FFF2-40B4-BE49-F238E27FC236}">
                      <a16:creationId xmlns:a16="http://schemas.microsoft.com/office/drawing/2014/main" id="{1E92AE4B-434C-46F5-854D-4E0F2E013A4E}"/>
                    </a:ext>
                  </a:extLst>
                </p:cNvPr>
                <p:cNvSpPr/>
                <p:nvPr/>
              </p:nvSpPr>
              <p:spPr>
                <a:xfrm>
                  <a:off x="3131841" y="4232283"/>
                  <a:ext cx="360040" cy="211675"/>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9A83C3F-2B40-46FC-856C-ADEFE159E30B}"/>
                    </a:ext>
                  </a:extLst>
                </p:cNvPr>
                <p:cNvSpPr/>
                <p:nvPr/>
              </p:nvSpPr>
              <p:spPr>
                <a:xfrm>
                  <a:off x="3491881" y="3970638"/>
                  <a:ext cx="3240881" cy="6674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6">
                          <a:lumMod val="50000"/>
                        </a:schemeClr>
                      </a:solidFill>
                    </a:rPr>
                    <a:t>Refereed to innovation, investment, standards, fair competition to reduce barriers to the single market</a:t>
                  </a:r>
                </a:p>
              </p:txBody>
            </p:sp>
          </p:grpSp>
          <p:sp>
            <p:nvSpPr>
              <p:cNvPr id="16" name="Rectangle: Rounded Corners 15">
                <a:extLst>
                  <a:ext uri="{FF2B5EF4-FFF2-40B4-BE49-F238E27FC236}">
                    <a16:creationId xmlns:a16="http://schemas.microsoft.com/office/drawing/2014/main" id="{05F1111D-0967-4C0B-BEA8-1FC20AC5F85C}"/>
                  </a:ext>
                </a:extLst>
              </p:cNvPr>
              <p:cNvSpPr/>
              <p:nvPr/>
            </p:nvSpPr>
            <p:spPr>
              <a:xfrm>
                <a:off x="7236296" y="3155154"/>
                <a:ext cx="1800200" cy="120665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European Commission’s</a:t>
                </a:r>
              </a:p>
              <a:p>
                <a:pPr algn="ctr"/>
                <a:r>
                  <a:rPr lang="en-GB" b="1" dirty="0"/>
                  <a:t>strategy ″twin transitions″</a:t>
                </a:r>
              </a:p>
            </p:txBody>
          </p:sp>
          <p:cxnSp>
            <p:nvCxnSpPr>
              <p:cNvPr id="18" name="Straight Arrow Connector 17">
                <a:extLst>
                  <a:ext uri="{FF2B5EF4-FFF2-40B4-BE49-F238E27FC236}">
                    <a16:creationId xmlns:a16="http://schemas.microsoft.com/office/drawing/2014/main" id="{8BEDC765-28DE-4564-9E08-6D11DE64D2A0}"/>
                  </a:ext>
                </a:extLst>
              </p:cNvPr>
              <p:cNvCxnSpPr>
                <a:cxnSpLocks/>
              </p:cNvCxnSpPr>
              <p:nvPr/>
            </p:nvCxnSpPr>
            <p:spPr>
              <a:xfrm>
                <a:off x="5298132" y="3378201"/>
                <a:ext cx="1938164" cy="273095"/>
              </a:xfrm>
              <a:prstGeom prst="straightConnector1">
                <a:avLst/>
              </a:prstGeom>
              <a:ln w="190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a:extLst>
                  <a:ext uri="{FF2B5EF4-FFF2-40B4-BE49-F238E27FC236}">
                    <a16:creationId xmlns:a16="http://schemas.microsoft.com/office/drawing/2014/main" id="{941003B3-AE2A-487B-B8D9-F00BB4BE1166}"/>
                  </a:ext>
                </a:extLst>
              </p:cNvPr>
              <p:cNvCxnSpPr>
                <a:cxnSpLocks/>
              </p:cNvCxnSpPr>
              <p:nvPr/>
            </p:nvCxnSpPr>
            <p:spPr>
              <a:xfrm flipV="1">
                <a:off x="6726327" y="3982100"/>
                <a:ext cx="481884" cy="344323"/>
              </a:xfrm>
              <a:prstGeom prst="straightConnector1">
                <a:avLst/>
              </a:prstGeom>
              <a:ln w="190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pSp>
      <p:sp>
        <p:nvSpPr>
          <p:cNvPr id="22" name="TextBox 21">
            <a:extLst>
              <a:ext uri="{FF2B5EF4-FFF2-40B4-BE49-F238E27FC236}">
                <a16:creationId xmlns:a16="http://schemas.microsoft.com/office/drawing/2014/main" id="{D56077DF-58DD-4BBD-A7A2-B1BFD3523286}"/>
              </a:ext>
            </a:extLst>
          </p:cNvPr>
          <p:cNvSpPr txBox="1"/>
          <p:nvPr/>
        </p:nvSpPr>
        <p:spPr>
          <a:xfrm>
            <a:off x="1907704" y="4147366"/>
            <a:ext cx="5681778" cy="276999"/>
          </a:xfrm>
          <a:prstGeom prst="rect">
            <a:avLst/>
          </a:prstGeom>
          <a:noFill/>
        </p:spPr>
        <p:txBody>
          <a:bodyPr wrap="square" rtlCol="0">
            <a:spAutoFit/>
          </a:bodyPr>
          <a:lstStyle/>
          <a:p>
            <a:r>
              <a:rPr lang="en-US" sz="1200" dirty="0"/>
              <a:t>CC0 </a:t>
            </a:r>
            <a:r>
              <a:rPr lang="en-US" sz="1200" dirty="0" err="1"/>
              <a:t>Avadanei</a:t>
            </a:r>
            <a:r>
              <a:rPr lang="en-US" sz="1200" dirty="0"/>
              <a:t>, adapted from European Digital SME Alliance, 2020, p.1</a:t>
            </a:r>
            <a:endParaRPr lang="en-GB" sz="1200" dirty="0"/>
          </a:p>
        </p:txBody>
      </p:sp>
    </p:spTree>
    <p:extLst>
      <p:ext uri="{BB962C8B-B14F-4D97-AF65-F5344CB8AC3E}">
        <p14:creationId xmlns:p14="http://schemas.microsoft.com/office/powerpoint/2010/main" val="3152148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663258AB-94CC-A748-B3B1-89CFF61C3605}"/>
              </a:ext>
            </a:extLst>
          </p:cNvPr>
          <p:cNvSpPr>
            <a:spLocks noGrp="1"/>
          </p:cNvSpPr>
          <p:nvPr>
            <p:ph type="ftr" sz="quarter" idx="11"/>
          </p:nvPr>
        </p:nvSpPr>
        <p:spPr/>
        <p:txBody>
          <a:bodyPr/>
          <a:lstStyle/>
          <a:p>
            <a:pPr>
              <a:defRPr/>
            </a:pPr>
            <a:r>
              <a:rPr lang="en-US" altLang="de-DE"/>
              <a:t>Fashion DIET</a:t>
            </a:r>
            <a:endParaRPr lang="de-DE" altLang="de-DE"/>
          </a:p>
        </p:txBody>
      </p:sp>
      <p:sp>
        <p:nvSpPr>
          <p:cNvPr id="28675" name="Foliennummernplatzhalter 4">
            <a:extLst>
              <a:ext uri="{FF2B5EF4-FFF2-40B4-BE49-F238E27FC236}">
                <a16:creationId xmlns:a16="http://schemas.microsoft.com/office/drawing/2014/main" id="{59980C78-ED08-C247-A421-D2686493612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5222DE7-C080-F649-A1DD-ECDD031789D7}" type="slidenum">
              <a:rPr lang="de-DE" altLang="de-DE" smtClean="0">
                <a:solidFill>
                  <a:srgbClr val="898989"/>
                </a:solidFill>
              </a:rPr>
              <a:pPr/>
              <a:t>50</a:t>
            </a:fld>
            <a:endParaRPr lang="de-DE" altLang="de-DE">
              <a:solidFill>
                <a:srgbClr val="898989"/>
              </a:solidFill>
            </a:endParaRPr>
          </a:p>
        </p:txBody>
      </p:sp>
      <p:sp>
        <p:nvSpPr>
          <p:cNvPr id="6" name="TextBox 5">
            <a:extLst>
              <a:ext uri="{FF2B5EF4-FFF2-40B4-BE49-F238E27FC236}">
                <a16:creationId xmlns:a16="http://schemas.microsoft.com/office/drawing/2014/main" id="{53D8014F-6B18-6F4F-A345-36880E16E4ED}"/>
              </a:ext>
            </a:extLst>
          </p:cNvPr>
          <p:cNvSpPr txBox="1"/>
          <p:nvPr/>
        </p:nvSpPr>
        <p:spPr>
          <a:xfrm>
            <a:off x="622127" y="888437"/>
            <a:ext cx="6553100" cy="1200329"/>
          </a:xfrm>
          <a:prstGeom prst="rect">
            <a:avLst/>
          </a:prstGeom>
          <a:noFill/>
        </p:spPr>
        <p:txBody>
          <a:bodyPr wrap="square">
            <a:spAutoFit/>
          </a:bodyPr>
          <a:lstStyle/>
          <a:p>
            <a:pPr>
              <a:defRPr/>
            </a:pPr>
            <a:r>
              <a:rPr lang="en-GB" dirty="0">
                <a:latin typeface="+mn-lt"/>
              </a:rPr>
              <a:t>The development of virtual clothing models raises some questions:</a:t>
            </a:r>
          </a:p>
          <a:p>
            <a:pPr marL="342900" indent="-342900">
              <a:buFont typeface="+mj-lt"/>
              <a:buAutoNum type="alphaLcParenR"/>
              <a:defRPr/>
            </a:pPr>
            <a:r>
              <a:rPr lang="en-GB" dirty="0">
                <a:latin typeface="+mn-lt"/>
              </a:rPr>
              <a:t>Virtual and physical items must have the same appearance;</a:t>
            </a:r>
          </a:p>
          <a:p>
            <a:pPr marL="342900" indent="-342900">
              <a:buFont typeface="+mj-lt"/>
              <a:buAutoNum type="alphaLcParenR"/>
              <a:defRPr/>
            </a:pPr>
            <a:r>
              <a:rPr lang="en-GB" dirty="0">
                <a:latin typeface="+mn-lt"/>
              </a:rPr>
              <a:t>Difficult implementation;</a:t>
            </a:r>
          </a:p>
          <a:p>
            <a:pPr marL="342900" indent="-342900">
              <a:buFont typeface="+mj-lt"/>
              <a:buAutoNum type="alphaLcParenR"/>
              <a:defRPr/>
            </a:pPr>
            <a:r>
              <a:rPr lang="en-GB" dirty="0">
                <a:latin typeface="+mn-lt"/>
              </a:rPr>
              <a:t>Problems with fit/adaptation/customization.</a:t>
            </a:r>
          </a:p>
        </p:txBody>
      </p:sp>
      <p:pic>
        <p:nvPicPr>
          <p:cNvPr id="3" name="Picture 2">
            <a:extLst>
              <a:ext uri="{FF2B5EF4-FFF2-40B4-BE49-F238E27FC236}">
                <a16:creationId xmlns:a16="http://schemas.microsoft.com/office/drawing/2014/main" id="{74736949-DEBD-46E9-8AC9-09ABA1C68CA7}"/>
              </a:ext>
            </a:extLst>
          </p:cNvPr>
          <p:cNvPicPr>
            <a:picLocks noChangeAspect="1"/>
          </p:cNvPicPr>
          <p:nvPr/>
        </p:nvPicPr>
        <p:blipFill>
          <a:blip r:embed="rId3"/>
          <a:stretch>
            <a:fillRect/>
          </a:stretch>
        </p:blipFill>
        <p:spPr>
          <a:xfrm>
            <a:off x="1791034" y="2065081"/>
            <a:ext cx="5358358" cy="2671859"/>
          </a:xfrm>
          <a:prstGeom prst="rect">
            <a:avLst/>
          </a:prstGeom>
        </p:spPr>
      </p:pic>
      <p:sp>
        <p:nvSpPr>
          <p:cNvPr id="11" name="TextBox 10">
            <a:extLst>
              <a:ext uri="{FF2B5EF4-FFF2-40B4-BE49-F238E27FC236}">
                <a16:creationId xmlns:a16="http://schemas.microsoft.com/office/drawing/2014/main" id="{E21F977A-2AF3-4F97-8B31-136871563473}"/>
              </a:ext>
            </a:extLst>
          </p:cNvPr>
          <p:cNvSpPr txBox="1"/>
          <p:nvPr/>
        </p:nvSpPr>
        <p:spPr>
          <a:xfrm rot="16200000">
            <a:off x="6060421" y="2811522"/>
            <a:ext cx="3204816" cy="276999"/>
          </a:xfrm>
          <a:prstGeom prst="rect">
            <a:avLst/>
          </a:prstGeom>
          <a:noFill/>
        </p:spPr>
        <p:txBody>
          <a:bodyPr wrap="square" rtlCol="0">
            <a:spAutoFit/>
          </a:bodyPr>
          <a:lstStyle/>
          <a:p>
            <a:r>
              <a:rPr lang="en-GB" sz="1200" dirty="0"/>
              <a:t>CC BY Qianqian &amp; </a:t>
            </a:r>
            <a:r>
              <a:rPr lang="en-GB" sz="1200" dirty="0" err="1"/>
              <a:t>Xiaodong</a:t>
            </a:r>
            <a:r>
              <a:rPr lang="en-GB" sz="1200" dirty="0"/>
              <a:t> (2021). </a:t>
            </a:r>
          </a:p>
        </p:txBody>
      </p:sp>
      <p:sp>
        <p:nvSpPr>
          <p:cNvPr id="15" name="TextBox 14">
            <a:extLst>
              <a:ext uri="{FF2B5EF4-FFF2-40B4-BE49-F238E27FC236}">
                <a16:creationId xmlns:a16="http://schemas.microsoft.com/office/drawing/2014/main" id="{928105BB-7A78-48AA-BF31-1F23858BDF04}"/>
              </a:ext>
            </a:extLst>
          </p:cNvPr>
          <p:cNvSpPr txBox="1"/>
          <p:nvPr/>
        </p:nvSpPr>
        <p:spPr>
          <a:xfrm>
            <a:off x="622127" y="195486"/>
            <a:ext cx="5606057" cy="600164"/>
          </a:xfrm>
          <a:prstGeom prst="rect">
            <a:avLst/>
          </a:prstGeom>
          <a:noFill/>
        </p:spPr>
        <p:txBody>
          <a:bodyPr wrap="square">
            <a:spAutoFit/>
          </a:bodyPr>
          <a:lstStyle/>
          <a:p>
            <a:r>
              <a:rPr lang="en-GB" sz="3300" b="1" dirty="0">
                <a:solidFill>
                  <a:schemeClr val="accent6">
                    <a:lumMod val="50000"/>
                  </a:schemeClr>
                </a:solidFill>
                <a:latin typeface="+mj-lt"/>
              </a:rPr>
              <a:t>Digital clothing development </a:t>
            </a:r>
          </a:p>
        </p:txBody>
      </p:sp>
    </p:spTree>
    <p:extLst>
      <p:ext uri="{BB962C8B-B14F-4D97-AF65-F5344CB8AC3E}">
        <p14:creationId xmlns:p14="http://schemas.microsoft.com/office/powerpoint/2010/main" val="2663337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52D3376C-4CD9-3F4D-A27B-3BA9F10CE12D}"/>
              </a:ext>
            </a:extLst>
          </p:cNvPr>
          <p:cNvSpPr>
            <a:spLocks noGrp="1"/>
          </p:cNvSpPr>
          <p:nvPr>
            <p:ph type="ftr" sz="quarter" idx="11"/>
          </p:nvPr>
        </p:nvSpPr>
        <p:spPr/>
        <p:txBody>
          <a:bodyPr/>
          <a:lstStyle/>
          <a:p>
            <a:pPr>
              <a:defRPr/>
            </a:pPr>
            <a:r>
              <a:rPr lang="en-US" altLang="de-DE"/>
              <a:t>Fashion DIET</a:t>
            </a:r>
            <a:endParaRPr lang="de-DE" altLang="de-DE"/>
          </a:p>
        </p:txBody>
      </p:sp>
      <p:sp>
        <p:nvSpPr>
          <p:cNvPr id="43011" name="Foliennummernplatzhalter 4">
            <a:extLst>
              <a:ext uri="{FF2B5EF4-FFF2-40B4-BE49-F238E27FC236}">
                <a16:creationId xmlns:a16="http://schemas.microsoft.com/office/drawing/2014/main" id="{329BEA76-2A0F-284B-940E-D8A4F290A3E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6402A87-79D3-0E4C-A71B-C44CF30F2385}" type="slidenum">
              <a:rPr lang="de-DE" altLang="de-DE" smtClean="0">
                <a:solidFill>
                  <a:srgbClr val="898989"/>
                </a:solidFill>
              </a:rPr>
              <a:pPr/>
              <a:t>51</a:t>
            </a:fld>
            <a:endParaRPr lang="de-DE" altLang="de-DE">
              <a:solidFill>
                <a:srgbClr val="898989"/>
              </a:solidFill>
            </a:endParaRPr>
          </a:p>
        </p:txBody>
      </p:sp>
      <p:sp>
        <p:nvSpPr>
          <p:cNvPr id="17" name="Rectangle: Rounded Corners 16">
            <a:extLst>
              <a:ext uri="{FF2B5EF4-FFF2-40B4-BE49-F238E27FC236}">
                <a16:creationId xmlns:a16="http://schemas.microsoft.com/office/drawing/2014/main" id="{A4569C99-8846-4B49-8AA9-AFD66C0EA508}"/>
              </a:ext>
            </a:extLst>
          </p:cNvPr>
          <p:cNvSpPr/>
          <p:nvPr/>
        </p:nvSpPr>
        <p:spPr>
          <a:xfrm>
            <a:off x="857170" y="898560"/>
            <a:ext cx="7429659"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Mass customization is a trend in which products for the mass market are gradually customized to meet the needs of customers. It is an effective competitive strategy to maximize customer satisfaction and minimize inventory costs. </a:t>
            </a:r>
          </a:p>
        </p:txBody>
      </p:sp>
      <p:sp>
        <p:nvSpPr>
          <p:cNvPr id="19" name="Rectangle: Rounded Corners 18">
            <a:extLst>
              <a:ext uri="{FF2B5EF4-FFF2-40B4-BE49-F238E27FC236}">
                <a16:creationId xmlns:a16="http://schemas.microsoft.com/office/drawing/2014/main" id="{EDE8C2A3-C6C7-442A-A151-714DE9B64A3B}"/>
              </a:ext>
            </a:extLst>
          </p:cNvPr>
          <p:cNvSpPr/>
          <p:nvPr/>
        </p:nvSpPr>
        <p:spPr>
          <a:xfrm>
            <a:off x="857170" y="2062822"/>
            <a:ext cx="7429658"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Today's customer demands rapid delivery of a highly customized product (</a:t>
            </a:r>
            <a:r>
              <a:rPr lang="en-GB" sz="1600" dirty="0" err="1"/>
              <a:t>Hau</a:t>
            </a:r>
            <a:r>
              <a:rPr lang="en-GB" sz="1600" dirty="0"/>
              <a:t> et al. ,1997, p.9) →</a:t>
            </a:r>
            <a:r>
              <a:rPr lang="en-GB" b="1" dirty="0">
                <a:solidFill>
                  <a:srgbClr val="FFFF00"/>
                </a:solidFill>
              </a:rPr>
              <a:t>personalization</a:t>
            </a:r>
            <a:r>
              <a:rPr lang="en-GB" dirty="0"/>
              <a:t>.</a:t>
            </a:r>
          </a:p>
        </p:txBody>
      </p:sp>
      <p:sp>
        <p:nvSpPr>
          <p:cNvPr id="21" name="Rectangle: Rounded Corners 20">
            <a:extLst>
              <a:ext uri="{FF2B5EF4-FFF2-40B4-BE49-F238E27FC236}">
                <a16:creationId xmlns:a16="http://schemas.microsoft.com/office/drawing/2014/main" id="{F592213B-B760-498B-B4C0-D37909CF486E}"/>
              </a:ext>
            </a:extLst>
          </p:cNvPr>
          <p:cNvSpPr/>
          <p:nvPr/>
        </p:nvSpPr>
        <p:spPr>
          <a:xfrm>
            <a:off x="892127" y="3120952"/>
            <a:ext cx="4837371" cy="10954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To accommodate the growing variety of products and their rapid delivery, many companies need to adopt a new paradigm: Design for Mass Customization (</a:t>
            </a:r>
            <a:r>
              <a:rPr lang="en-GB" sz="1600" dirty="0" err="1"/>
              <a:t>Hau</a:t>
            </a:r>
            <a:r>
              <a:rPr lang="en-GB" sz="1600" dirty="0"/>
              <a:t> et al. ,1997, p.9-10)</a:t>
            </a:r>
          </a:p>
        </p:txBody>
      </p:sp>
      <p:sp>
        <p:nvSpPr>
          <p:cNvPr id="23" name="Rectangle: Rounded Corners 22">
            <a:extLst>
              <a:ext uri="{FF2B5EF4-FFF2-40B4-BE49-F238E27FC236}">
                <a16:creationId xmlns:a16="http://schemas.microsoft.com/office/drawing/2014/main" id="{8843D794-47B7-4B47-A0FA-36C53A19C136}"/>
              </a:ext>
            </a:extLst>
          </p:cNvPr>
          <p:cNvSpPr/>
          <p:nvPr/>
        </p:nvSpPr>
        <p:spPr>
          <a:xfrm>
            <a:off x="5868144" y="3011060"/>
            <a:ext cx="3086100" cy="12066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Product modularity</a:t>
            </a:r>
          </a:p>
          <a:p>
            <a:pPr marL="285750" indent="-285750">
              <a:buFont typeface="Arial" panose="020B0604020202020204" pitchFamily="34" charset="0"/>
              <a:buChar char="•"/>
            </a:pPr>
            <a:r>
              <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Process modularity</a:t>
            </a:r>
          </a:p>
          <a:p>
            <a:pPr marL="285750" indent="-285750">
              <a:buFont typeface="Arial" panose="020B0604020202020204" pitchFamily="34" charset="0"/>
              <a:buChar char="•"/>
            </a:pPr>
            <a:r>
              <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Agile supply chain network design</a:t>
            </a:r>
            <a:endParaRPr lang="en-GB" dirty="0">
              <a:solidFill>
                <a:srgbClr val="FF0000"/>
              </a:solidFill>
            </a:endParaRPr>
          </a:p>
        </p:txBody>
      </p:sp>
      <p:sp>
        <p:nvSpPr>
          <p:cNvPr id="26" name="TextBox 25">
            <a:extLst>
              <a:ext uri="{FF2B5EF4-FFF2-40B4-BE49-F238E27FC236}">
                <a16:creationId xmlns:a16="http://schemas.microsoft.com/office/drawing/2014/main" id="{FBDAFF93-895F-43AC-8DDF-97C38B4893F0}"/>
              </a:ext>
            </a:extLst>
          </p:cNvPr>
          <p:cNvSpPr txBox="1"/>
          <p:nvPr/>
        </p:nvSpPr>
        <p:spPr>
          <a:xfrm rot="16200000">
            <a:off x="-1309610" y="2613394"/>
            <a:ext cx="3816672" cy="276999"/>
          </a:xfrm>
          <a:prstGeom prst="rect">
            <a:avLst/>
          </a:prstGeom>
          <a:noFill/>
        </p:spPr>
        <p:txBody>
          <a:bodyPr wrap="square" rtlCol="0">
            <a:spAutoFit/>
          </a:bodyPr>
          <a:lstStyle/>
          <a:p>
            <a:r>
              <a:rPr lang="en-US" sz="1200" dirty="0"/>
              <a:t>CC0 </a:t>
            </a:r>
            <a:r>
              <a:rPr lang="en-US" sz="1200" dirty="0" err="1"/>
              <a:t>Avadanei</a:t>
            </a:r>
            <a:r>
              <a:rPr lang="en-US" sz="1200" dirty="0"/>
              <a:t>, adapted from Hau,1997, p.9-10</a:t>
            </a:r>
            <a:endParaRPr lang="en-GB" sz="1200" dirty="0"/>
          </a:p>
        </p:txBody>
      </p:sp>
      <p:sp>
        <p:nvSpPr>
          <p:cNvPr id="28" name="TextBox 27">
            <a:extLst>
              <a:ext uri="{FF2B5EF4-FFF2-40B4-BE49-F238E27FC236}">
                <a16:creationId xmlns:a16="http://schemas.microsoft.com/office/drawing/2014/main" id="{CE60684F-A576-472B-9EBB-384739D0141C}"/>
              </a:ext>
            </a:extLst>
          </p:cNvPr>
          <p:cNvSpPr txBox="1"/>
          <p:nvPr/>
        </p:nvSpPr>
        <p:spPr>
          <a:xfrm>
            <a:off x="0" y="79971"/>
            <a:ext cx="8603119" cy="600164"/>
          </a:xfrm>
          <a:prstGeom prst="rect">
            <a:avLst/>
          </a:prstGeom>
          <a:noFill/>
        </p:spPr>
        <p:txBody>
          <a:bodyPr wrap="square">
            <a:spAutoFit/>
          </a:bodyPr>
          <a:lstStyle/>
          <a:p>
            <a:r>
              <a:rPr lang="en-GB" altLang="en-US" sz="3300" b="1" dirty="0">
                <a:solidFill>
                  <a:schemeClr val="accent6">
                    <a:lumMod val="50000"/>
                  </a:schemeClr>
                </a:solidFill>
                <a:latin typeface="+mj-lt"/>
                <a:ea typeface="Arial" panose="020B0604020202020204" pitchFamily="34" charset="0"/>
                <a:cs typeface="Calibri" panose="020F0502020204030204" pitchFamily="34" charset="0"/>
              </a:rPr>
              <a:t>Best practices of sustainable product development </a:t>
            </a:r>
            <a:endParaRPr lang="en-GB" sz="3300" dirty="0">
              <a:solidFill>
                <a:schemeClr val="accent6">
                  <a:lumMod val="50000"/>
                </a:schemeClr>
              </a:solidFill>
              <a:latin typeface="+mj-lt"/>
            </a:endParaRPr>
          </a:p>
        </p:txBody>
      </p:sp>
      <p:sp>
        <p:nvSpPr>
          <p:cNvPr id="25" name="Arrow: Down 24">
            <a:extLst>
              <a:ext uri="{FF2B5EF4-FFF2-40B4-BE49-F238E27FC236}">
                <a16:creationId xmlns:a16="http://schemas.microsoft.com/office/drawing/2014/main" id="{D30E5373-2EF9-4A7C-8A50-7E5A19E82368}"/>
              </a:ext>
            </a:extLst>
          </p:cNvPr>
          <p:cNvSpPr/>
          <p:nvPr/>
        </p:nvSpPr>
        <p:spPr>
          <a:xfrm>
            <a:off x="4572000" y="1707654"/>
            <a:ext cx="144016" cy="348818"/>
          </a:xfrm>
          <a:prstGeom prst="downArrow">
            <a:avLst/>
          </a:prstGeom>
          <a:solidFill>
            <a:schemeClr val="accent6">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Down 30">
            <a:extLst>
              <a:ext uri="{FF2B5EF4-FFF2-40B4-BE49-F238E27FC236}">
                <a16:creationId xmlns:a16="http://schemas.microsoft.com/office/drawing/2014/main" id="{7129C89B-A485-47D5-BC27-1D18E482A0EA}"/>
              </a:ext>
            </a:extLst>
          </p:cNvPr>
          <p:cNvSpPr/>
          <p:nvPr/>
        </p:nvSpPr>
        <p:spPr>
          <a:xfrm>
            <a:off x="4539665" y="2688245"/>
            <a:ext cx="144016" cy="348818"/>
          </a:xfrm>
          <a:prstGeom prst="downArrow">
            <a:avLst/>
          </a:prstGeom>
          <a:solidFill>
            <a:schemeClr val="accent6">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Curved Up 26">
            <a:extLst>
              <a:ext uri="{FF2B5EF4-FFF2-40B4-BE49-F238E27FC236}">
                <a16:creationId xmlns:a16="http://schemas.microsoft.com/office/drawing/2014/main" id="{C42D2C3B-4770-4B78-BCEC-0FDA553B2344}"/>
              </a:ext>
            </a:extLst>
          </p:cNvPr>
          <p:cNvSpPr/>
          <p:nvPr/>
        </p:nvSpPr>
        <p:spPr>
          <a:xfrm>
            <a:off x="3995936" y="4265185"/>
            <a:ext cx="2592288" cy="460971"/>
          </a:xfrm>
          <a:prstGeom prst="curvedUpArrow">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52D3376C-4CD9-3F4D-A27B-3BA9F10CE12D}"/>
              </a:ext>
            </a:extLst>
          </p:cNvPr>
          <p:cNvSpPr>
            <a:spLocks noGrp="1"/>
          </p:cNvSpPr>
          <p:nvPr>
            <p:ph type="ftr" sz="quarter" idx="11"/>
          </p:nvPr>
        </p:nvSpPr>
        <p:spPr/>
        <p:txBody>
          <a:bodyPr/>
          <a:lstStyle/>
          <a:p>
            <a:pPr>
              <a:defRPr/>
            </a:pPr>
            <a:r>
              <a:rPr lang="en-US" altLang="de-DE"/>
              <a:t>Fashion DIET</a:t>
            </a:r>
            <a:endParaRPr lang="de-DE" altLang="de-DE"/>
          </a:p>
        </p:txBody>
      </p:sp>
      <p:sp>
        <p:nvSpPr>
          <p:cNvPr id="43011" name="Foliennummernplatzhalter 4">
            <a:extLst>
              <a:ext uri="{FF2B5EF4-FFF2-40B4-BE49-F238E27FC236}">
                <a16:creationId xmlns:a16="http://schemas.microsoft.com/office/drawing/2014/main" id="{329BEA76-2A0F-284B-940E-D8A4F290A3E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6402A87-79D3-0E4C-A71B-C44CF30F2385}" type="slidenum">
              <a:rPr lang="de-DE" altLang="de-DE" smtClean="0">
                <a:solidFill>
                  <a:srgbClr val="898989"/>
                </a:solidFill>
              </a:rPr>
              <a:pPr/>
              <a:t>52</a:t>
            </a:fld>
            <a:endParaRPr lang="de-DE" altLang="de-DE">
              <a:solidFill>
                <a:srgbClr val="898989"/>
              </a:solidFill>
            </a:endParaRPr>
          </a:p>
        </p:txBody>
      </p:sp>
      <p:sp>
        <p:nvSpPr>
          <p:cNvPr id="7" name="TextBox 6">
            <a:extLst>
              <a:ext uri="{FF2B5EF4-FFF2-40B4-BE49-F238E27FC236}">
                <a16:creationId xmlns:a16="http://schemas.microsoft.com/office/drawing/2014/main" id="{FB06A881-1A0F-AE43-AC1A-7849BD90A6CB}"/>
              </a:ext>
            </a:extLst>
          </p:cNvPr>
          <p:cNvSpPr txBox="1"/>
          <p:nvPr/>
        </p:nvSpPr>
        <p:spPr>
          <a:xfrm>
            <a:off x="412799" y="1003107"/>
            <a:ext cx="4159201" cy="3970318"/>
          </a:xfrm>
          <a:prstGeom prst="rect">
            <a:avLst/>
          </a:prstGeom>
          <a:noFill/>
        </p:spPr>
        <p:txBody>
          <a:bodyPr wrap="square">
            <a:spAutoFit/>
          </a:bodyPr>
          <a:lstStyle/>
          <a:p>
            <a:pPr>
              <a:defRPr/>
            </a:pPr>
            <a:r>
              <a:rPr lang="en-GB" i="1" dirty="0">
                <a:latin typeface="+mn-lt"/>
              </a:rPr>
              <a:t>Personalized</a:t>
            </a:r>
            <a:r>
              <a:rPr lang="en-GB" dirty="0">
                <a:latin typeface="+mn-lt"/>
              </a:rPr>
              <a:t> models of garments can be developed using the virtual tools of special software.</a:t>
            </a:r>
          </a:p>
          <a:p>
            <a:pPr>
              <a:defRPr/>
            </a:pPr>
            <a:endParaRPr lang="en-GB" dirty="0">
              <a:latin typeface="+mn-lt"/>
            </a:endParaRPr>
          </a:p>
          <a:p>
            <a:pPr>
              <a:defRPr/>
            </a:pPr>
            <a:r>
              <a:rPr lang="en-GB" dirty="0">
                <a:latin typeface="+mn-lt"/>
              </a:rPr>
              <a:t>In a </a:t>
            </a:r>
            <a:r>
              <a:rPr lang="en-GB" b="1" dirty="0">
                <a:solidFill>
                  <a:srgbClr val="FF0000"/>
                </a:solidFill>
                <a:latin typeface="+mn-lt"/>
              </a:rPr>
              <a:t>2D</a:t>
            </a:r>
            <a:r>
              <a:rPr lang="en-GB" dirty="0">
                <a:latin typeface="+mn-lt"/>
              </a:rPr>
              <a:t> environment, the designer has the following options:</a:t>
            </a:r>
          </a:p>
          <a:p>
            <a:pPr marL="285750" indent="-285750">
              <a:buFont typeface="Arial" panose="020B0604020202020204" pitchFamily="34" charset="0"/>
              <a:buChar char="•"/>
              <a:defRPr/>
            </a:pPr>
            <a:r>
              <a:rPr lang="en-GB" b="1" i="1" dirty="0">
                <a:latin typeface="+mn-lt"/>
              </a:rPr>
              <a:t>Change</a:t>
            </a:r>
            <a:r>
              <a:rPr lang="en-GB" dirty="0">
                <a:latin typeface="+mn-lt"/>
              </a:rPr>
              <a:t> existing and suitable patterns to the client's body shape and to the model's characteristics. The initial patterns are  designed in standardized sizes. </a:t>
            </a:r>
          </a:p>
          <a:p>
            <a:pPr>
              <a:defRPr/>
            </a:pPr>
            <a:r>
              <a:rPr lang="en-GB" dirty="0">
                <a:latin typeface="+mn-lt"/>
              </a:rPr>
              <a:t>The 2D patterns are then imported into the 3D environment CAD for the simulation process. </a:t>
            </a:r>
          </a:p>
        </p:txBody>
      </p:sp>
      <p:sp>
        <p:nvSpPr>
          <p:cNvPr id="14" name="TextBox 13">
            <a:extLst>
              <a:ext uri="{FF2B5EF4-FFF2-40B4-BE49-F238E27FC236}">
                <a16:creationId xmlns:a16="http://schemas.microsoft.com/office/drawing/2014/main" id="{8878C8ED-0BB1-4B29-9985-878DADE185C7}"/>
              </a:ext>
            </a:extLst>
          </p:cNvPr>
          <p:cNvSpPr txBox="1"/>
          <p:nvPr/>
        </p:nvSpPr>
        <p:spPr>
          <a:xfrm>
            <a:off x="5724128" y="4348590"/>
            <a:ext cx="2177195" cy="276999"/>
          </a:xfrm>
          <a:prstGeom prst="rect">
            <a:avLst/>
          </a:prstGeom>
          <a:noFill/>
        </p:spPr>
        <p:txBody>
          <a:bodyPr wrap="square">
            <a:spAutoFit/>
          </a:bodyPr>
          <a:lstStyle/>
          <a:p>
            <a:r>
              <a:rPr lang="ro-RO" sz="1200" dirty="0"/>
              <a:t>CC BY-SA-ND Avadanei</a:t>
            </a:r>
          </a:p>
        </p:txBody>
      </p:sp>
      <p:pic>
        <p:nvPicPr>
          <p:cNvPr id="13" name="Picture 12">
            <a:extLst>
              <a:ext uri="{FF2B5EF4-FFF2-40B4-BE49-F238E27FC236}">
                <a16:creationId xmlns:a16="http://schemas.microsoft.com/office/drawing/2014/main" id="{EFBBB62E-BAD2-477B-A4B0-48D8E50E6717}"/>
              </a:ext>
            </a:extLst>
          </p:cNvPr>
          <p:cNvPicPr>
            <a:picLocks noChangeAspect="1"/>
          </p:cNvPicPr>
          <p:nvPr/>
        </p:nvPicPr>
        <p:blipFill>
          <a:blip r:embed="rId3"/>
          <a:stretch>
            <a:fillRect/>
          </a:stretch>
        </p:blipFill>
        <p:spPr>
          <a:xfrm>
            <a:off x="4554737" y="1155566"/>
            <a:ext cx="4388916" cy="3045000"/>
          </a:xfrm>
          <a:prstGeom prst="rect">
            <a:avLst/>
          </a:prstGeom>
        </p:spPr>
      </p:pic>
      <p:sp>
        <p:nvSpPr>
          <p:cNvPr id="8" name="TextBox 7">
            <a:extLst>
              <a:ext uri="{FF2B5EF4-FFF2-40B4-BE49-F238E27FC236}">
                <a16:creationId xmlns:a16="http://schemas.microsoft.com/office/drawing/2014/main" id="{E1167A72-7B6E-4F15-AECE-749471B199FF}"/>
              </a:ext>
            </a:extLst>
          </p:cNvPr>
          <p:cNvSpPr txBox="1"/>
          <p:nvPr/>
        </p:nvSpPr>
        <p:spPr>
          <a:xfrm>
            <a:off x="17892" y="179091"/>
            <a:ext cx="8530854" cy="600164"/>
          </a:xfrm>
          <a:prstGeom prst="rect">
            <a:avLst/>
          </a:prstGeom>
          <a:noFill/>
        </p:spPr>
        <p:txBody>
          <a:bodyPr wrap="square">
            <a:spAutoFit/>
          </a:bodyPr>
          <a:lstStyle/>
          <a:p>
            <a:r>
              <a:rPr lang="en-GB" altLang="en-US" sz="3300" b="1" dirty="0">
                <a:solidFill>
                  <a:schemeClr val="accent6">
                    <a:lumMod val="50000"/>
                  </a:schemeClr>
                </a:solidFill>
                <a:latin typeface="+mj-lt"/>
                <a:ea typeface="Arial" panose="020B0604020202020204" pitchFamily="34" charset="0"/>
                <a:cs typeface="Calibri" panose="020F0502020204030204" pitchFamily="34" charset="0"/>
              </a:rPr>
              <a:t>Best practices of sustainable product development </a:t>
            </a:r>
            <a:endParaRPr lang="en-GB" sz="3300" dirty="0">
              <a:solidFill>
                <a:schemeClr val="accent6">
                  <a:lumMod val="50000"/>
                </a:schemeClr>
              </a:solidFill>
              <a:latin typeface="+mj-lt"/>
            </a:endParaRPr>
          </a:p>
        </p:txBody>
      </p:sp>
    </p:spTree>
    <p:extLst>
      <p:ext uri="{BB962C8B-B14F-4D97-AF65-F5344CB8AC3E}">
        <p14:creationId xmlns:p14="http://schemas.microsoft.com/office/powerpoint/2010/main" val="3691140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52D3376C-4CD9-3F4D-A27B-3BA9F10CE12D}"/>
              </a:ext>
            </a:extLst>
          </p:cNvPr>
          <p:cNvSpPr>
            <a:spLocks noGrp="1"/>
          </p:cNvSpPr>
          <p:nvPr>
            <p:ph type="ftr" sz="quarter" idx="11"/>
          </p:nvPr>
        </p:nvSpPr>
        <p:spPr/>
        <p:txBody>
          <a:bodyPr/>
          <a:lstStyle/>
          <a:p>
            <a:pPr>
              <a:defRPr/>
            </a:pPr>
            <a:r>
              <a:rPr lang="en-US" altLang="de-DE"/>
              <a:t>Fashion DIET</a:t>
            </a:r>
            <a:endParaRPr lang="de-DE" altLang="de-DE"/>
          </a:p>
        </p:txBody>
      </p:sp>
      <p:sp>
        <p:nvSpPr>
          <p:cNvPr id="43011" name="Foliennummernplatzhalter 4">
            <a:extLst>
              <a:ext uri="{FF2B5EF4-FFF2-40B4-BE49-F238E27FC236}">
                <a16:creationId xmlns:a16="http://schemas.microsoft.com/office/drawing/2014/main" id="{329BEA76-2A0F-284B-940E-D8A4F290A3E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6402A87-79D3-0E4C-A71B-C44CF30F2385}" type="slidenum">
              <a:rPr lang="de-DE" altLang="de-DE" smtClean="0">
                <a:solidFill>
                  <a:srgbClr val="898989"/>
                </a:solidFill>
              </a:rPr>
              <a:pPr/>
              <a:t>53</a:t>
            </a:fld>
            <a:endParaRPr lang="de-DE" altLang="de-DE">
              <a:solidFill>
                <a:srgbClr val="898989"/>
              </a:solidFill>
            </a:endParaRPr>
          </a:p>
        </p:txBody>
      </p:sp>
      <p:sp>
        <p:nvSpPr>
          <p:cNvPr id="7" name="TextBox 6">
            <a:extLst>
              <a:ext uri="{FF2B5EF4-FFF2-40B4-BE49-F238E27FC236}">
                <a16:creationId xmlns:a16="http://schemas.microsoft.com/office/drawing/2014/main" id="{FB06A881-1A0F-AE43-AC1A-7849BD90A6CB}"/>
              </a:ext>
            </a:extLst>
          </p:cNvPr>
          <p:cNvSpPr txBox="1"/>
          <p:nvPr/>
        </p:nvSpPr>
        <p:spPr>
          <a:xfrm>
            <a:off x="417107" y="1372611"/>
            <a:ext cx="3559373" cy="3416320"/>
          </a:xfrm>
          <a:prstGeom prst="rect">
            <a:avLst/>
          </a:prstGeom>
          <a:noFill/>
        </p:spPr>
        <p:txBody>
          <a:bodyPr wrap="square">
            <a:spAutoFit/>
          </a:bodyPr>
          <a:lstStyle/>
          <a:p>
            <a:pPr>
              <a:defRPr/>
            </a:pPr>
            <a:r>
              <a:rPr lang="en-GB" dirty="0">
                <a:latin typeface="+mn-lt"/>
              </a:rPr>
              <a:t>In a </a:t>
            </a:r>
            <a:r>
              <a:rPr lang="en-GB" b="1" dirty="0">
                <a:solidFill>
                  <a:srgbClr val="FF0000"/>
                </a:solidFill>
                <a:latin typeface="+mn-lt"/>
              </a:rPr>
              <a:t>2D</a:t>
            </a:r>
            <a:r>
              <a:rPr lang="en-GB" dirty="0">
                <a:latin typeface="+mn-lt"/>
              </a:rPr>
              <a:t> environment, the designer has the following options:</a:t>
            </a:r>
          </a:p>
          <a:p>
            <a:pPr>
              <a:defRPr/>
            </a:pPr>
            <a:endParaRPr lang="en-GB" dirty="0">
              <a:latin typeface="+mn-lt"/>
            </a:endParaRPr>
          </a:p>
          <a:p>
            <a:pPr marL="285750" indent="-285750">
              <a:buFont typeface="Arial" panose="020B0604020202020204" pitchFamily="34" charset="0"/>
              <a:buChar char="•"/>
              <a:defRPr/>
            </a:pPr>
            <a:r>
              <a:rPr lang="en-GB" b="1" i="1" dirty="0">
                <a:latin typeface="+mn-lt"/>
              </a:rPr>
              <a:t>Directly</a:t>
            </a:r>
            <a:r>
              <a:rPr lang="en-GB" dirty="0">
                <a:latin typeface="+mn-lt"/>
              </a:rPr>
              <a:t> design custom/ individual garment patterns by taking the customer's body shape and the model's characteristics (made-to-measure design process).</a:t>
            </a:r>
          </a:p>
          <a:p>
            <a:pPr>
              <a:defRPr/>
            </a:pPr>
            <a:r>
              <a:rPr lang="en-GB" dirty="0">
                <a:latin typeface="+mn-lt"/>
              </a:rPr>
              <a:t>The 2D patterns are then imported into 3D CAD environment for simulation process. </a:t>
            </a:r>
          </a:p>
        </p:txBody>
      </p:sp>
      <p:sp>
        <p:nvSpPr>
          <p:cNvPr id="14" name="TextBox 13">
            <a:extLst>
              <a:ext uri="{FF2B5EF4-FFF2-40B4-BE49-F238E27FC236}">
                <a16:creationId xmlns:a16="http://schemas.microsoft.com/office/drawing/2014/main" id="{8878C8ED-0BB1-4B29-9985-878DADE185C7}"/>
              </a:ext>
            </a:extLst>
          </p:cNvPr>
          <p:cNvSpPr txBox="1"/>
          <p:nvPr/>
        </p:nvSpPr>
        <p:spPr>
          <a:xfrm>
            <a:off x="6372200" y="4357169"/>
            <a:ext cx="2177195" cy="276999"/>
          </a:xfrm>
          <a:prstGeom prst="rect">
            <a:avLst/>
          </a:prstGeom>
          <a:noFill/>
        </p:spPr>
        <p:txBody>
          <a:bodyPr wrap="square">
            <a:spAutoFit/>
          </a:bodyPr>
          <a:lstStyle/>
          <a:p>
            <a:r>
              <a:rPr lang="ro-RO" sz="1200" dirty="0"/>
              <a:t>CC BY-SA-ND Avadanei</a:t>
            </a:r>
          </a:p>
        </p:txBody>
      </p:sp>
      <p:pic>
        <p:nvPicPr>
          <p:cNvPr id="3" name="Picture 2">
            <a:extLst>
              <a:ext uri="{FF2B5EF4-FFF2-40B4-BE49-F238E27FC236}">
                <a16:creationId xmlns:a16="http://schemas.microsoft.com/office/drawing/2014/main" id="{960B2137-9972-4134-B26B-39ACC7E4A797}"/>
              </a:ext>
            </a:extLst>
          </p:cNvPr>
          <p:cNvPicPr>
            <a:picLocks noChangeAspect="1"/>
          </p:cNvPicPr>
          <p:nvPr/>
        </p:nvPicPr>
        <p:blipFill>
          <a:blip r:embed="rId3"/>
          <a:stretch>
            <a:fillRect/>
          </a:stretch>
        </p:blipFill>
        <p:spPr>
          <a:xfrm>
            <a:off x="4137622" y="1132922"/>
            <a:ext cx="4924234" cy="1870876"/>
          </a:xfrm>
          <a:prstGeom prst="rect">
            <a:avLst/>
          </a:prstGeom>
        </p:spPr>
      </p:pic>
      <p:pic>
        <p:nvPicPr>
          <p:cNvPr id="6" name="Picture 5">
            <a:extLst>
              <a:ext uri="{FF2B5EF4-FFF2-40B4-BE49-F238E27FC236}">
                <a16:creationId xmlns:a16="http://schemas.microsoft.com/office/drawing/2014/main" id="{C187839C-64FA-44D1-A738-FB553C924473}"/>
              </a:ext>
            </a:extLst>
          </p:cNvPr>
          <p:cNvPicPr>
            <a:picLocks noChangeAspect="1"/>
          </p:cNvPicPr>
          <p:nvPr/>
        </p:nvPicPr>
        <p:blipFill>
          <a:blip r:embed="rId4"/>
          <a:stretch>
            <a:fillRect/>
          </a:stretch>
        </p:blipFill>
        <p:spPr>
          <a:xfrm>
            <a:off x="4126547" y="3010148"/>
            <a:ext cx="1597581" cy="1728811"/>
          </a:xfrm>
          <a:prstGeom prst="rect">
            <a:avLst/>
          </a:prstGeom>
        </p:spPr>
      </p:pic>
      <p:sp>
        <p:nvSpPr>
          <p:cNvPr id="12" name="TextBox 11">
            <a:extLst>
              <a:ext uri="{FF2B5EF4-FFF2-40B4-BE49-F238E27FC236}">
                <a16:creationId xmlns:a16="http://schemas.microsoft.com/office/drawing/2014/main" id="{BA9D80D9-01BC-43CD-8610-7E62C9C988AD}"/>
              </a:ext>
            </a:extLst>
          </p:cNvPr>
          <p:cNvSpPr txBox="1"/>
          <p:nvPr/>
        </p:nvSpPr>
        <p:spPr>
          <a:xfrm>
            <a:off x="323528" y="106394"/>
            <a:ext cx="7038474" cy="1107996"/>
          </a:xfrm>
          <a:prstGeom prst="rect">
            <a:avLst/>
          </a:prstGeom>
          <a:noFill/>
        </p:spPr>
        <p:txBody>
          <a:bodyPr wrap="square">
            <a:spAutoFit/>
          </a:bodyPr>
          <a:lstStyle/>
          <a:p>
            <a:r>
              <a:rPr lang="en-GB" altLang="en-US" sz="3300" b="1" dirty="0">
                <a:solidFill>
                  <a:schemeClr val="accent6">
                    <a:lumMod val="50000"/>
                  </a:schemeClr>
                </a:solidFill>
                <a:latin typeface="+mj-lt"/>
                <a:ea typeface="Arial" panose="020B0604020202020204" pitchFamily="34" charset="0"/>
                <a:cs typeface="Calibri" panose="020F0502020204030204" pitchFamily="34" charset="0"/>
              </a:rPr>
              <a:t>Best practices of sustainable product development </a:t>
            </a:r>
            <a:endParaRPr lang="en-GB" sz="3300" dirty="0">
              <a:solidFill>
                <a:schemeClr val="accent6">
                  <a:lumMod val="50000"/>
                </a:schemeClr>
              </a:solidFill>
              <a:latin typeface="+mj-lt"/>
            </a:endParaRPr>
          </a:p>
        </p:txBody>
      </p:sp>
    </p:spTree>
    <p:extLst>
      <p:ext uri="{BB962C8B-B14F-4D97-AF65-F5344CB8AC3E}">
        <p14:creationId xmlns:p14="http://schemas.microsoft.com/office/powerpoint/2010/main" val="37365104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67ABE349-D2BA-E74D-9F31-B77F77585CAF}"/>
              </a:ext>
            </a:extLst>
          </p:cNvPr>
          <p:cNvSpPr>
            <a:spLocks noGrp="1"/>
          </p:cNvSpPr>
          <p:nvPr>
            <p:ph type="ftr" sz="quarter" idx="11"/>
          </p:nvPr>
        </p:nvSpPr>
        <p:spPr/>
        <p:txBody>
          <a:bodyPr/>
          <a:lstStyle/>
          <a:p>
            <a:pPr>
              <a:defRPr/>
            </a:pPr>
            <a:r>
              <a:rPr lang="en-US" altLang="de-DE"/>
              <a:t>Fashion DIET</a:t>
            </a:r>
            <a:endParaRPr lang="de-DE" altLang="de-DE"/>
          </a:p>
        </p:txBody>
      </p:sp>
      <p:sp>
        <p:nvSpPr>
          <p:cNvPr id="45059" name="Foliennummernplatzhalter 4">
            <a:extLst>
              <a:ext uri="{FF2B5EF4-FFF2-40B4-BE49-F238E27FC236}">
                <a16:creationId xmlns:a16="http://schemas.microsoft.com/office/drawing/2014/main" id="{6C6A2268-2BC3-5541-9357-81A612772AF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D93AA60-5376-B94D-968F-D2ED9BBB694A}" type="slidenum">
              <a:rPr lang="de-DE" altLang="de-DE" smtClean="0">
                <a:solidFill>
                  <a:srgbClr val="898989"/>
                </a:solidFill>
              </a:rPr>
              <a:pPr/>
              <a:t>54</a:t>
            </a:fld>
            <a:endParaRPr lang="de-DE" altLang="de-DE">
              <a:solidFill>
                <a:srgbClr val="898989"/>
              </a:solidFill>
            </a:endParaRPr>
          </a:p>
        </p:txBody>
      </p:sp>
      <p:sp>
        <p:nvSpPr>
          <p:cNvPr id="8" name="TextBox 7">
            <a:extLst>
              <a:ext uri="{FF2B5EF4-FFF2-40B4-BE49-F238E27FC236}">
                <a16:creationId xmlns:a16="http://schemas.microsoft.com/office/drawing/2014/main" id="{7C215B25-E276-F74D-8A86-A2BC127B4570}"/>
              </a:ext>
            </a:extLst>
          </p:cNvPr>
          <p:cNvSpPr txBox="1"/>
          <p:nvPr/>
        </p:nvSpPr>
        <p:spPr>
          <a:xfrm>
            <a:off x="755576" y="1397097"/>
            <a:ext cx="7632848" cy="646331"/>
          </a:xfrm>
          <a:prstGeom prst="rect">
            <a:avLst/>
          </a:prstGeom>
          <a:noFill/>
        </p:spPr>
        <p:txBody>
          <a:bodyPr wrap="square">
            <a:spAutoFit/>
          </a:bodyPr>
          <a:lstStyle/>
          <a:p>
            <a:pPr>
              <a:defRPr/>
            </a:pPr>
            <a:r>
              <a:rPr lang="en-GB" dirty="0">
                <a:latin typeface="+mn-lt"/>
              </a:rPr>
              <a:t>The 2D patterns are then imported into 3D CAD environment to obtain the 3D prototype (simulation process). </a:t>
            </a:r>
            <a:endParaRPr lang="ro-RO" dirty="0">
              <a:latin typeface="+mn-lt"/>
            </a:endParaRPr>
          </a:p>
        </p:txBody>
      </p:sp>
      <p:pic>
        <p:nvPicPr>
          <p:cNvPr id="45063" name="Picture 11">
            <a:extLst>
              <a:ext uri="{FF2B5EF4-FFF2-40B4-BE49-F238E27FC236}">
                <a16:creationId xmlns:a16="http://schemas.microsoft.com/office/drawing/2014/main" id="{8EB963B3-9A5C-BA4F-839F-8652B7D27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1287" y="2094203"/>
            <a:ext cx="4627563"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3C3EDBF-35AA-4668-948C-3B55697DD86F}"/>
              </a:ext>
            </a:extLst>
          </p:cNvPr>
          <p:cNvSpPr txBox="1"/>
          <p:nvPr/>
        </p:nvSpPr>
        <p:spPr>
          <a:xfrm>
            <a:off x="2992988" y="4486276"/>
            <a:ext cx="2824163" cy="274637"/>
          </a:xfrm>
          <a:prstGeom prst="rect">
            <a:avLst/>
          </a:prstGeom>
          <a:noFill/>
        </p:spPr>
        <p:txBody>
          <a:bodyPr wrap="square">
            <a:spAutoFit/>
          </a:bodyPr>
          <a:lstStyle/>
          <a:p>
            <a:pPr algn="l"/>
            <a:r>
              <a:rPr lang="en-GB" sz="1200" b="0" i="0" dirty="0" err="1">
                <a:effectLst/>
                <a:ea typeface="Verdana" panose="020B0604030504040204" pitchFamily="34" charset="0"/>
              </a:rPr>
              <a:t>Lectra</a:t>
            </a:r>
            <a:r>
              <a:rPr lang="en-GB" sz="1200" b="0" i="0" dirty="0">
                <a:effectLst/>
                <a:ea typeface="Verdana" panose="020B0604030504040204" pitchFamily="34" charset="0"/>
              </a:rPr>
              <a:t> Modaris 3D Tutorial </a:t>
            </a:r>
            <a:r>
              <a:rPr lang="en-GB" sz="1200" dirty="0">
                <a:ea typeface="Verdana" panose="020B0604030504040204" pitchFamily="34" charset="0"/>
              </a:rPr>
              <a:t>(2021)</a:t>
            </a:r>
            <a:endParaRPr lang="en-GB" sz="1200" b="0" i="0" dirty="0">
              <a:effectLst/>
              <a:ea typeface="Verdana" panose="020B0604030504040204" pitchFamily="34" charset="0"/>
            </a:endParaRPr>
          </a:p>
        </p:txBody>
      </p:sp>
      <p:sp>
        <p:nvSpPr>
          <p:cNvPr id="12" name="TextBox 11">
            <a:extLst>
              <a:ext uri="{FF2B5EF4-FFF2-40B4-BE49-F238E27FC236}">
                <a16:creationId xmlns:a16="http://schemas.microsoft.com/office/drawing/2014/main" id="{D8608845-BAC0-424C-926B-C3BE7BD89A0B}"/>
              </a:ext>
            </a:extLst>
          </p:cNvPr>
          <p:cNvSpPr txBox="1"/>
          <p:nvPr/>
        </p:nvSpPr>
        <p:spPr>
          <a:xfrm>
            <a:off x="323528" y="746158"/>
            <a:ext cx="8653280" cy="600164"/>
          </a:xfrm>
          <a:prstGeom prst="rect">
            <a:avLst/>
          </a:prstGeom>
          <a:noFill/>
        </p:spPr>
        <p:txBody>
          <a:bodyPr wrap="square">
            <a:spAutoFit/>
          </a:bodyPr>
          <a:lstStyle/>
          <a:p>
            <a:r>
              <a:rPr lang="en-GB" altLang="en-US" sz="3300" b="1" dirty="0">
                <a:solidFill>
                  <a:schemeClr val="accent6">
                    <a:lumMod val="50000"/>
                  </a:schemeClr>
                </a:solidFill>
                <a:latin typeface="+mj-lt"/>
                <a:ea typeface="Arial" panose="020B0604020202020204" pitchFamily="34" charset="0"/>
                <a:cs typeface="Calibri" panose="020F0502020204030204" pitchFamily="34" charset="0"/>
              </a:rPr>
              <a:t>Best practices of sustainable product development </a:t>
            </a:r>
            <a:endParaRPr lang="en-GB" sz="3300" dirty="0">
              <a:solidFill>
                <a:schemeClr val="accent6">
                  <a:lumMod val="50000"/>
                </a:schemeClr>
              </a:solidFill>
              <a:latin typeface="+mj-l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D3CE5ED1-ECD6-4A4A-B3B8-D80B2B3B4574}"/>
              </a:ext>
            </a:extLst>
          </p:cNvPr>
          <p:cNvSpPr>
            <a:spLocks noGrp="1"/>
          </p:cNvSpPr>
          <p:nvPr>
            <p:ph type="ftr" sz="quarter" idx="11"/>
          </p:nvPr>
        </p:nvSpPr>
        <p:spPr/>
        <p:txBody>
          <a:bodyPr/>
          <a:lstStyle/>
          <a:p>
            <a:pPr>
              <a:defRPr/>
            </a:pPr>
            <a:r>
              <a:rPr lang="en-US" altLang="de-DE"/>
              <a:t>Fashion DIET</a:t>
            </a:r>
            <a:endParaRPr lang="de-DE" altLang="de-DE"/>
          </a:p>
        </p:txBody>
      </p:sp>
      <p:sp>
        <p:nvSpPr>
          <p:cNvPr id="44035" name="Foliennummernplatzhalter 4">
            <a:extLst>
              <a:ext uri="{FF2B5EF4-FFF2-40B4-BE49-F238E27FC236}">
                <a16:creationId xmlns:a16="http://schemas.microsoft.com/office/drawing/2014/main" id="{4F3472F1-C129-E341-A6FE-6985DEA576B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9A32F45-64F7-1748-A652-B28F41A412DB}" type="slidenum">
              <a:rPr lang="de-DE" altLang="de-DE" smtClean="0">
                <a:solidFill>
                  <a:srgbClr val="898989"/>
                </a:solidFill>
              </a:rPr>
              <a:pPr/>
              <a:t>55</a:t>
            </a:fld>
            <a:endParaRPr lang="de-DE" altLang="de-DE">
              <a:solidFill>
                <a:srgbClr val="898989"/>
              </a:solidFill>
            </a:endParaRPr>
          </a:p>
        </p:txBody>
      </p:sp>
      <p:sp>
        <p:nvSpPr>
          <p:cNvPr id="6" name="TextBox 5">
            <a:extLst>
              <a:ext uri="{FF2B5EF4-FFF2-40B4-BE49-F238E27FC236}">
                <a16:creationId xmlns:a16="http://schemas.microsoft.com/office/drawing/2014/main" id="{F746B286-3DFF-3949-83A3-1F120CD4A53B}"/>
              </a:ext>
            </a:extLst>
          </p:cNvPr>
          <p:cNvSpPr txBox="1"/>
          <p:nvPr/>
        </p:nvSpPr>
        <p:spPr>
          <a:xfrm>
            <a:off x="4932040" y="1301602"/>
            <a:ext cx="3240608" cy="2308324"/>
          </a:xfrm>
          <a:prstGeom prst="rect">
            <a:avLst/>
          </a:prstGeom>
          <a:noFill/>
        </p:spPr>
        <p:txBody>
          <a:bodyPr wrap="square">
            <a:spAutoFit/>
          </a:bodyPr>
          <a:lstStyle/>
          <a:p>
            <a:pPr>
              <a:defRPr/>
            </a:pPr>
            <a:r>
              <a:rPr lang="en-GB" dirty="0">
                <a:latin typeface="+mn-lt"/>
              </a:rPr>
              <a:t>In the </a:t>
            </a:r>
            <a:r>
              <a:rPr lang="en-GB" b="1" dirty="0">
                <a:solidFill>
                  <a:srgbClr val="FF0000"/>
                </a:solidFill>
                <a:latin typeface="+mn-lt"/>
              </a:rPr>
              <a:t>3D</a:t>
            </a:r>
            <a:r>
              <a:rPr lang="en-GB" dirty="0">
                <a:latin typeface="+mn-lt"/>
              </a:rPr>
              <a:t> environment, the model is developed directly on the virtual customer body.</a:t>
            </a:r>
          </a:p>
          <a:p>
            <a:pPr>
              <a:defRPr/>
            </a:pPr>
            <a:r>
              <a:rPr lang="en-GB" dirty="0">
                <a:latin typeface="+mn-lt"/>
              </a:rPr>
              <a:t>It also allows the designer to solve layout problems before the physical prototype is created, saving time, resources and money.</a:t>
            </a:r>
          </a:p>
        </p:txBody>
      </p:sp>
      <p:pic>
        <p:nvPicPr>
          <p:cNvPr id="7" name="Picture 6">
            <a:extLst>
              <a:ext uri="{FF2B5EF4-FFF2-40B4-BE49-F238E27FC236}">
                <a16:creationId xmlns:a16="http://schemas.microsoft.com/office/drawing/2014/main" id="{6B63621E-E13C-4068-8743-D91790BAE27F}"/>
              </a:ext>
            </a:extLst>
          </p:cNvPr>
          <p:cNvPicPr>
            <a:picLocks noChangeAspect="1"/>
          </p:cNvPicPr>
          <p:nvPr/>
        </p:nvPicPr>
        <p:blipFill>
          <a:blip r:embed="rId3"/>
          <a:stretch>
            <a:fillRect/>
          </a:stretch>
        </p:blipFill>
        <p:spPr>
          <a:xfrm>
            <a:off x="395536" y="756996"/>
            <a:ext cx="3556990" cy="4208699"/>
          </a:xfrm>
          <a:prstGeom prst="rect">
            <a:avLst/>
          </a:prstGeom>
        </p:spPr>
      </p:pic>
      <p:sp>
        <p:nvSpPr>
          <p:cNvPr id="12" name="TextBox 11">
            <a:extLst>
              <a:ext uri="{FF2B5EF4-FFF2-40B4-BE49-F238E27FC236}">
                <a16:creationId xmlns:a16="http://schemas.microsoft.com/office/drawing/2014/main" id="{BF881627-5E16-4DAA-B070-56539D2671AC}"/>
              </a:ext>
            </a:extLst>
          </p:cNvPr>
          <p:cNvSpPr txBox="1"/>
          <p:nvPr/>
        </p:nvSpPr>
        <p:spPr>
          <a:xfrm rot="16200000">
            <a:off x="2739278" y="2777409"/>
            <a:ext cx="2308325" cy="276999"/>
          </a:xfrm>
          <a:prstGeom prst="rect">
            <a:avLst/>
          </a:prstGeom>
          <a:noFill/>
        </p:spPr>
        <p:txBody>
          <a:bodyPr wrap="square" rtlCol="0">
            <a:spAutoFit/>
          </a:bodyPr>
          <a:lstStyle/>
          <a:p>
            <a:r>
              <a:rPr lang="en-US" sz="1200" dirty="0"/>
              <a:t>CC BY Jing (2007), p.30</a:t>
            </a:r>
            <a:endParaRPr lang="en-GB" sz="1200" dirty="0"/>
          </a:p>
        </p:txBody>
      </p:sp>
      <p:sp>
        <p:nvSpPr>
          <p:cNvPr id="13" name="TextBox 12">
            <a:extLst>
              <a:ext uri="{FF2B5EF4-FFF2-40B4-BE49-F238E27FC236}">
                <a16:creationId xmlns:a16="http://schemas.microsoft.com/office/drawing/2014/main" id="{AFEBE965-7E26-4010-9E48-2F71C7F4AA89}"/>
              </a:ext>
            </a:extLst>
          </p:cNvPr>
          <p:cNvSpPr txBox="1"/>
          <p:nvPr/>
        </p:nvSpPr>
        <p:spPr>
          <a:xfrm>
            <a:off x="0" y="199064"/>
            <a:ext cx="8653730" cy="600164"/>
          </a:xfrm>
          <a:prstGeom prst="rect">
            <a:avLst/>
          </a:prstGeom>
          <a:noFill/>
        </p:spPr>
        <p:txBody>
          <a:bodyPr wrap="square">
            <a:spAutoFit/>
          </a:bodyPr>
          <a:lstStyle/>
          <a:p>
            <a:r>
              <a:rPr lang="en-GB" altLang="en-US" sz="3300" b="1" dirty="0">
                <a:solidFill>
                  <a:schemeClr val="accent6">
                    <a:lumMod val="50000"/>
                  </a:schemeClr>
                </a:solidFill>
                <a:latin typeface="+mj-lt"/>
                <a:ea typeface="Arial" panose="020B0604020202020204" pitchFamily="34" charset="0"/>
                <a:cs typeface="Calibri" panose="020F0502020204030204" pitchFamily="34" charset="0"/>
              </a:rPr>
              <a:t>Best practices of sustainable product development </a:t>
            </a:r>
            <a:endParaRPr lang="en-GB" sz="3300" dirty="0">
              <a:solidFill>
                <a:schemeClr val="accent6">
                  <a:lumMod val="50000"/>
                </a:schemeClr>
              </a:solidFill>
              <a:latin typeface="+mj-l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663258AB-94CC-A748-B3B1-89CFF61C3605}"/>
              </a:ext>
            </a:extLst>
          </p:cNvPr>
          <p:cNvSpPr>
            <a:spLocks noGrp="1"/>
          </p:cNvSpPr>
          <p:nvPr>
            <p:ph type="ftr" sz="quarter" idx="11"/>
          </p:nvPr>
        </p:nvSpPr>
        <p:spPr/>
        <p:txBody>
          <a:bodyPr/>
          <a:lstStyle/>
          <a:p>
            <a:pPr>
              <a:defRPr/>
            </a:pPr>
            <a:r>
              <a:rPr lang="en-US" altLang="de-DE"/>
              <a:t>Fashion DIET</a:t>
            </a:r>
            <a:endParaRPr lang="de-DE" altLang="de-DE"/>
          </a:p>
        </p:txBody>
      </p:sp>
      <p:sp>
        <p:nvSpPr>
          <p:cNvPr id="28675" name="Foliennummernplatzhalter 4">
            <a:extLst>
              <a:ext uri="{FF2B5EF4-FFF2-40B4-BE49-F238E27FC236}">
                <a16:creationId xmlns:a16="http://schemas.microsoft.com/office/drawing/2014/main" id="{59980C78-ED08-C247-A421-D2686493612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5222DE7-C080-F649-A1DD-ECDD031789D7}" type="slidenum">
              <a:rPr lang="de-DE" altLang="de-DE" smtClean="0">
                <a:solidFill>
                  <a:srgbClr val="898989"/>
                </a:solidFill>
              </a:rPr>
              <a:pPr/>
              <a:t>56</a:t>
            </a:fld>
            <a:endParaRPr lang="de-DE" altLang="de-DE">
              <a:solidFill>
                <a:srgbClr val="898989"/>
              </a:solidFill>
            </a:endParaRPr>
          </a:p>
        </p:txBody>
      </p:sp>
      <p:pic>
        <p:nvPicPr>
          <p:cNvPr id="5" name="Picture 4">
            <a:extLst>
              <a:ext uri="{FF2B5EF4-FFF2-40B4-BE49-F238E27FC236}">
                <a16:creationId xmlns:a16="http://schemas.microsoft.com/office/drawing/2014/main" id="{6E251AA5-C60F-46EA-9B06-F84EEECCE710}"/>
              </a:ext>
            </a:extLst>
          </p:cNvPr>
          <p:cNvPicPr>
            <a:picLocks noChangeAspect="1"/>
          </p:cNvPicPr>
          <p:nvPr/>
        </p:nvPicPr>
        <p:blipFill>
          <a:blip r:embed="rId3"/>
          <a:stretch>
            <a:fillRect/>
          </a:stretch>
        </p:blipFill>
        <p:spPr>
          <a:xfrm>
            <a:off x="474230" y="2104887"/>
            <a:ext cx="4876800" cy="2638425"/>
          </a:xfrm>
          <a:prstGeom prst="rect">
            <a:avLst/>
          </a:prstGeom>
        </p:spPr>
      </p:pic>
      <p:sp>
        <p:nvSpPr>
          <p:cNvPr id="14" name="TextBox 13">
            <a:extLst>
              <a:ext uri="{FF2B5EF4-FFF2-40B4-BE49-F238E27FC236}">
                <a16:creationId xmlns:a16="http://schemas.microsoft.com/office/drawing/2014/main" id="{C56D0C5F-FCD1-454D-8438-63EB77603847}"/>
              </a:ext>
            </a:extLst>
          </p:cNvPr>
          <p:cNvSpPr txBox="1"/>
          <p:nvPr/>
        </p:nvSpPr>
        <p:spPr>
          <a:xfrm>
            <a:off x="827584" y="4736962"/>
            <a:ext cx="2746931" cy="274637"/>
          </a:xfrm>
          <a:prstGeom prst="rect">
            <a:avLst/>
          </a:prstGeom>
          <a:noFill/>
        </p:spPr>
        <p:txBody>
          <a:bodyPr wrap="square" rtlCol="0">
            <a:spAutoFit/>
          </a:bodyPr>
          <a:lstStyle/>
          <a:p>
            <a:r>
              <a:rPr lang="en-US" sz="1200" dirty="0"/>
              <a:t>CC BY Sybille et al. (2017), p.3</a:t>
            </a:r>
            <a:endParaRPr lang="en-GB" sz="1200" dirty="0"/>
          </a:p>
        </p:txBody>
      </p:sp>
      <p:sp>
        <p:nvSpPr>
          <p:cNvPr id="15" name="TextBox 14">
            <a:extLst>
              <a:ext uri="{FF2B5EF4-FFF2-40B4-BE49-F238E27FC236}">
                <a16:creationId xmlns:a16="http://schemas.microsoft.com/office/drawing/2014/main" id="{A78C57F9-AE3A-4D66-BC3D-5ADF42FA5D97}"/>
              </a:ext>
            </a:extLst>
          </p:cNvPr>
          <p:cNvSpPr txBox="1"/>
          <p:nvPr/>
        </p:nvSpPr>
        <p:spPr>
          <a:xfrm>
            <a:off x="0" y="384732"/>
            <a:ext cx="8640960" cy="600164"/>
          </a:xfrm>
          <a:prstGeom prst="rect">
            <a:avLst/>
          </a:prstGeom>
          <a:noFill/>
        </p:spPr>
        <p:txBody>
          <a:bodyPr wrap="square">
            <a:spAutoFit/>
          </a:bodyPr>
          <a:lstStyle/>
          <a:p>
            <a:r>
              <a:rPr lang="en-GB" altLang="en-US" sz="3300" b="1" dirty="0">
                <a:solidFill>
                  <a:schemeClr val="accent6">
                    <a:lumMod val="50000"/>
                  </a:schemeClr>
                </a:solidFill>
                <a:latin typeface="+mj-lt"/>
                <a:ea typeface="Arial" panose="020B0604020202020204" pitchFamily="34" charset="0"/>
                <a:cs typeface="Calibri" panose="020F0502020204030204" pitchFamily="34" charset="0"/>
              </a:rPr>
              <a:t>Best practices of sustainable product development </a:t>
            </a:r>
            <a:endParaRPr lang="en-GB" sz="3300" dirty="0">
              <a:solidFill>
                <a:schemeClr val="accent6">
                  <a:lumMod val="50000"/>
                </a:schemeClr>
              </a:solidFill>
              <a:latin typeface="+mj-lt"/>
            </a:endParaRPr>
          </a:p>
        </p:txBody>
      </p:sp>
      <p:sp>
        <p:nvSpPr>
          <p:cNvPr id="18" name="TextBox 17">
            <a:extLst>
              <a:ext uri="{FF2B5EF4-FFF2-40B4-BE49-F238E27FC236}">
                <a16:creationId xmlns:a16="http://schemas.microsoft.com/office/drawing/2014/main" id="{C121940B-2F60-485F-8C90-4EAE52A45F2D}"/>
              </a:ext>
            </a:extLst>
          </p:cNvPr>
          <p:cNvSpPr txBox="1"/>
          <p:nvPr/>
        </p:nvSpPr>
        <p:spPr>
          <a:xfrm>
            <a:off x="474230" y="1021319"/>
            <a:ext cx="7306642" cy="1077218"/>
          </a:xfrm>
          <a:prstGeom prst="rect">
            <a:avLst/>
          </a:prstGeom>
          <a:noFill/>
        </p:spPr>
        <p:txBody>
          <a:bodyPr wrap="square">
            <a:spAutoFit/>
          </a:bodyPr>
          <a:lstStyle/>
          <a:p>
            <a:r>
              <a:rPr lang="en-GB" sz="1600" dirty="0">
                <a:latin typeface="+mn-lt"/>
              </a:rPr>
              <a:t>“The curves are smoothed a bit, and in the next step, they must be described mathematically, stored in the construction database and designed using parameters in order to be able to change and adapt the ease allowance automatically. “ (Sybille et al, 2017, p.3)</a:t>
            </a:r>
          </a:p>
        </p:txBody>
      </p:sp>
      <p:sp>
        <p:nvSpPr>
          <p:cNvPr id="17" name="TextBox 16">
            <a:extLst>
              <a:ext uri="{FF2B5EF4-FFF2-40B4-BE49-F238E27FC236}">
                <a16:creationId xmlns:a16="http://schemas.microsoft.com/office/drawing/2014/main" id="{4B7B5EC8-802D-47B1-8C12-ED2DCDFE2D96}"/>
              </a:ext>
            </a:extLst>
          </p:cNvPr>
          <p:cNvSpPr txBox="1"/>
          <p:nvPr/>
        </p:nvSpPr>
        <p:spPr>
          <a:xfrm>
            <a:off x="5787309" y="3385443"/>
            <a:ext cx="3168352" cy="923330"/>
          </a:xfrm>
          <a:prstGeom prst="rect">
            <a:avLst/>
          </a:prstGeom>
          <a:noFill/>
        </p:spPr>
        <p:txBody>
          <a:bodyPr wrap="square" rtlCol="0">
            <a:spAutoFit/>
          </a:bodyPr>
          <a:lstStyle/>
          <a:p>
            <a:r>
              <a:rPr lang="en-GB" dirty="0">
                <a:latin typeface="+mn-lt"/>
              </a:rPr>
              <a:t>The model pieces are flattened (traditional manufacturing process). </a:t>
            </a:r>
          </a:p>
        </p:txBody>
      </p:sp>
    </p:spTree>
    <p:extLst>
      <p:ext uri="{BB962C8B-B14F-4D97-AF65-F5344CB8AC3E}">
        <p14:creationId xmlns:p14="http://schemas.microsoft.com/office/powerpoint/2010/main" val="1471809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0CD8E063-14BA-F941-A8CE-44A31310A304}"/>
              </a:ext>
            </a:extLst>
          </p:cNvPr>
          <p:cNvSpPr>
            <a:spLocks noGrp="1"/>
          </p:cNvSpPr>
          <p:nvPr>
            <p:ph type="ftr" sz="quarter" idx="11"/>
          </p:nvPr>
        </p:nvSpPr>
        <p:spPr/>
        <p:txBody>
          <a:bodyPr/>
          <a:lstStyle/>
          <a:p>
            <a:pPr>
              <a:defRPr/>
            </a:pPr>
            <a:r>
              <a:rPr lang="en-US" altLang="de-DE"/>
              <a:t>Fashion DIET</a:t>
            </a:r>
            <a:endParaRPr lang="de-DE" altLang="de-DE"/>
          </a:p>
        </p:txBody>
      </p:sp>
      <p:sp>
        <p:nvSpPr>
          <p:cNvPr id="46083" name="Foliennummernplatzhalter 4">
            <a:extLst>
              <a:ext uri="{FF2B5EF4-FFF2-40B4-BE49-F238E27FC236}">
                <a16:creationId xmlns:a16="http://schemas.microsoft.com/office/drawing/2014/main" id="{BF691CAF-74AF-0942-95CD-BE070931AFC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FA88F13C-6F32-E343-8E65-1360D5BCDD77}" type="slidenum">
              <a:rPr lang="de-DE" altLang="de-DE" smtClean="0">
                <a:solidFill>
                  <a:srgbClr val="898989"/>
                </a:solidFill>
              </a:rPr>
              <a:pPr/>
              <a:t>57</a:t>
            </a:fld>
            <a:endParaRPr lang="de-DE" altLang="de-DE">
              <a:solidFill>
                <a:srgbClr val="898989"/>
              </a:solidFill>
            </a:endParaRPr>
          </a:p>
        </p:txBody>
      </p:sp>
      <p:sp>
        <p:nvSpPr>
          <p:cNvPr id="6" name="TextBox 5">
            <a:extLst>
              <a:ext uri="{FF2B5EF4-FFF2-40B4-BE49-F238E27FC236}">
                <a16:creationId xmlns:a16="http://schemas.microsoft.com/office/drawing/2014/main" id="{B803479D-8587-134F-9EDC-62F5ADEFAC43}"/>
              </a:ext>
            </a:extLst>
          </p:cNvPr>
          <p:cNvSpPr txBox="1"/>
          <p:nvPr/>
        </p:nvSpPr>
        <p:spPr>
          <a:xfrm>
            <a:off x="1437258" y="950522"/>
            <a:ext cx="6624736" cy="369332"/>
          </a:xfrm>
          <a:prstGeom prst="rect">
            <a:avLst/>
          </a:prstGeom>
          <a:noFill/>
        </p:spPr>
        <p:txBody>
          <a:bodyPr wrap="square">
            <a:spAutoFit/>
          </a:bodyPr>
          <a:lstStyle/>
          <a:p>
            <a:pPr>
              <a:defRPr/>
            </a:pPr>
            <a:r>
              <a:rPr lang="en-GB" dirty="0">
                <a:latin typeface="+mn-lt"/>
              </a:rPr>
              <a:t>3D</a:t>
            </a:r>
            <a:r>
              <a:rPr lang="en-GB" dirty="0">
                <a:latin typeface="+mn-lt"/>
                <a:cs typeface="Arial" panose="020B0604020202020204" pitchFamily="34" charset="0"/>
              </a:rPr>
              <a:t>→2D</a:t>
            </a:r>
            <a:r>
              <a:rPr lang="en-GB" dirty="0">
                <a:latin typeface="+mn-lt"/>
              </a:rPr>
              <a:t> product development (traditional manufacturing process</a:t>
            </a:r>
            <a:r>
              <a:rPr lang="en-GB" sz="1600" dirty="0">
                <a:latin typeface="+mn-lt"/>
              </a:rPr>
              <a:t>)  </a:t>
            </a:r>
            <a:endParaRPr lang="ro-RO" sz="1600" dirty="0">
              <a:latin typeface="+mn-lt"/>
            </a:endParaRPr>
          </a:p>
        </p:txBody>
      </p:sp>
      <p:pic>
        <p:nvPicPr>
          <p:cNvPr id="46086" name="Picture 2">
            <a:extLst>
              <a:ext uri="{FF2B5EF4-FFF2-40B4-BE49-F238E27FC236}">
                <a16:creationId xmlns:a16="http://schemas.microsoft.com/office/drawing/2014/main" id="{17C7036B-D9CF-5247-83A2-0B22D2A71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8475" y="1455178"/>
            <a:ext cx="560705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112B549F-EB2D-4ED5-9226-25EB454F9000}"/>
              </a:ext>
            </a:extLst>
          </p:cNvPr>
          <p:cNvSpPr txBox="1"/>
          <p:nvPr/>
        </p:nvSpPr>
        <p:spPr>
          <a:xfrm>
            <a:off x="2051720" y="4354940"/>
            <a:ext cx="5395813" cy="276999"/>
          </a:xfrm>
          <a:prstGeom prst="rect">
            <a:avLst/>
          </a:prstGeom>
          <a:noFill/>
        </p:spPr>
        <p:txBody>
          <a:bodyPr wrap="square">
            <a:spAutoFit/>
          </a:bodyPr>
          <a:lstStyle/>
          <a:p>
            <a:pPr algn="l"/>
            <a:r>
              <a:rPr lang="en-GB" sz="1200" b="0" i="0" dirty="0">
                <a:effectLst/>
                <a:ea typeface="Verdana" panose="020B0604030504040204" pitchFamily="34" charset="0"/>
              </a:rPr>
              <a:t>CLO 3D Timelapse Alexander McQueen </a:t>
            </a:r>
            <a:r>
              <a:rPr lang="en-GB" sz="1200" dirty="0">
                <a:ea typeface="Verdana" panose="020B0604030504040204" pitchFamily="34" charset="0"/>
              </a:rPr>
              <a:t>/</a:t>
            </a:r>
            <a:r>
              <a:rPr lang="en-GB" sz="1200" b="0" i="0" dirty="0">
                <a:effectLst/>
                <a:ea typeface="Verdana" panose="020B0604030504040204" pitchFamily="34" charset="0"/>
              </a:rPr>
              <a:t>Dress Demo (2020)</a:t>
            </a:r>
          </a:p>
        </p:txBody>
      </p:sp>
      <p:sp>
        <p:nvSpPr>
          <p:cNvPr id="12" name="TextBox 11">
            <a:extLst>
              <a:ext uri="{FF2B5EF4-FFF2-40B4-BE49-F238E27FC236}">
                <a16:creationId xmlns:a16="http://schemas.microsoft.com/office/drawing/2014/main" id="{95D6F8FE-8950-48A8-8B42-85233E87124A}"/>
              </a:ext>
            </a:extLst>
          </p:cNvPr>
          <p:cNvSpPr txBox="1"/>
          <p:nvPr/>
        </p:nvSpPr>
        <p:spPr>
          <a:xfrm>
            <a:off x="0" y="259233"/>
            <a:ext cx="8748464" cy="600164"/>
          </a:xfrm>
          <a:prstGeom prst="rect">
            <a:avLst/>
          </a:prstGeom>
          <a:noFill/>
        </p:spPr>
        <p:txBody>
          <a:bodyPr wrap="square">
            <a:spAutoFit/>
          </a:bodyPr>
          <a:lstStyle/>
          <a:p>
            <a:r>
              <a:rPr lang="en-GB" altLang="en-US" sz="3300" b="1" dirty="0">
                <a:solidFill>
                  <a:schemeClr val="accent6">
                    <a:lumMod val="50000"/>
                  </a:schemeClr>
                </a:solidFill>
                <a:latin typeface="+mj-lt"/>
                <a:ea typeface="Arial" panose="020B0604020202020204" pitchFamily="34" charset="0"/>
                <a:cs typeface="Calibri" panose="020F0502020204030204" pitchFamily="34" charset="0"/>
              </a:rPr>
              <a:t>Best practices of sustainable product development </a:t>
            </a:r>
            <a:endParaRPr lang="en-GB" sz="3300" dirty="0">
              <a:solidFill>
                <a:schemeClr val="accent6">
                  <a:lumMod val="50000"/>
                </a:schemeClr>
              </a:solidFill>
              <a:latin typeface="+mj-l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02E4B63C-CCEA-1C47-9CC0-56553B404E01}"/>
              </a:ext>
            </a:extLst>
          </p:cNvPr>
          <p:cNvSpPr>
            <a:spLocks noGrp="1"/>
          </p:cNvSpPr>
          <p:nvPr>
            <p:ph type="ftr" sz="quarter" idx="11"/>
          </p:nvPr>
        </p:nvSpPr>
        <p:spPr/>
        <p:txBody>
          <a:bodyPr/>
          <a:lstStyle/>
          <a:p>
            <a:pPr>
              <a:defRPr/>
            </a:pPr>
            <a:r>
              <a:rPr lang="en-US" altLang="de-DE"/>
              <a:t>Fashion DIET</a:t>
            </a:r>
            <a:endParaRPr lang="de-DE" altLang="de-DE"/>
          </a:p>
        </p:txBody>
      </p:sp>
      <p:sp>
        <p:nvSpPr>
          <p:cNvPr id="49155" name="Foliennummernplatzhalter 4">
            <a:extLst>
              <a:ext uri="{FF2B5EF4-FFF2-40B4-BE49-F238E27FC236}">
                <a16:creationId xmlns:a16="http://schemas.microsoft.com/office/drawing/2014/main" id="{50C523FC-2A4B-C14A-906F-7295A6B1F2B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3806A76B-D228-8E4F-B85A-74AE9A615920}" type="slidenum">
              <a:rPr lang="de-DE" altLang="de-DE" smtClean="0">
                <a:solidFill>
                  <a:srgbClr val="898989"/>
                </a:solidFill>
              </a:rPr>
              <a:pPr/>
              <a:t>58</a:t>
            </a:fld>
            <a:endParaRPr lang="de-DE" altLang="de-DE">
              <a:solidFill>
                <a:srgbClr val="898989"/>
              </a:solidFill>
            </a:endParaRPr>
          </a:p>
        </p:txBody>
      </p:sp>
      <p:sp>
        <p:nvSpPr>
          <p:cNvPr id="10" name="TextBox 9">
            <a:extLst>
              <a:ext uri="{FF2B5EF4-FFF2-40B4-BE49-F238E27FC236}">
                <a16:creationId xmlns:a16="http://schemas.microsoft.com/office/drawing/2014/main" id="{303D3D60-6274-4770-98B3-75013D7CBC1F}"/>
              </a:ext>
            </a:extLst>
          </p:cNvPr>
          <p:cNvSpPr txBox="1"/>
          <p:nvPr/>
        </p:nvSpPr>
        <p:spPr>
          <a:xfrm>
            <a:off x="11786" y="236143"/>
            <a:ext cx="8659294" cy="600164"/>
          </a:xfrm>
          <a:prstGeom prst="rect">
            <a:avLst/>
          </a:prstGeom>
          <a:noFill/>
        </p:spPr>
        <p:txBody>
          <a:bodyPr wrap="square">
            <a:spAutoFit/>
          </a:bodyPr>
          <a:lstStyle/>
          <a:p>
            <a:r>
              <a:rPr lang="en-GB" altLang="en-US" sz="3300" b="1" dirty="0">
                <a:solidFill>
                  <a:schemeClr val="accent6">
                    <a:lumMod val="50000"/>
                  </a:schemeClr>
                </a:solidFill>
                <a:latin typeface="+mj-lt"/>
                <a:ea typeface="Arial" panose="020B0604020202020204" pitchFamily="34" charset="0"/>
                <a:cs typeface="Calibri" panose="020F0502020204030204" pitchFamily="34" charset="0"/>
              </a:rPr>
              <a:t>Best practices of sustainable product development </a:t>
            </a:r>
            <a:endParaRPr lang="en-GB" sz="3300" dirty="0">
              <a:solidFill>
                <a:schemeClr val="accent6">
                  <a:lumMod val="50000"/>
                </a:schemeClr>
              </a:solidFill>
              <a:latin typeface="+mj-lt"/>
            </a:endParaRPr>
          </a:p>
        </p:txBody>
      </p:sp>
      <p:sp>
        <p:nvSpPr>
          <p:cNvPr id="12" name="TextBox 11">
            <a:extLst>
              <a:ext uri="{FF2B5EF4-FFF2-40B4-BE49-F238E27FC236}">
                <a16:creationId xmlns:a16="http://schemas.microsoft.com/office/drawing/2014/main" id="{FDFFE7B0-15A4-448B-BCD7-ADF5B61D2AEC}"/>
              </a:ext>
            </a:extLst>
          </p:cNvPr>
          <p:cNvSpPr txBox="1"/>
          <p:nvPr/>
        </p:nvSpPr>
        <p:spPr>
          <a:xfrm>
            <a:off x="424136" y="857841"/>
            <a:ext cx="7848872" cy="1200329"/>
          </a:xfrm>
          <a:prstGeom prst="rect">
            <a:avLst/>
          </a:prstGeom>
          <a:noFill/>
        </p:spPr>
        <p:txBody>
          <a:bodyPr wrap="square">
            <a:spAutoFit/>
          </a:bodyPr>
          <a:lstStyle/>
          <a:p>
            <a:r>
              <a:rPr lang="en-GB" b="0" i="0" dirty="0">
                <a:solidFill>
                  <a:srgbClr val="111111"/>
                </a:solidFill>
                <a:effectLst/>
                <a:latin typeface="+mn-lt"/>
              </a:rPr>
              <a:t>“3D printing is a well-known technology for creating 3D objects by laying down successive layers of various materials. Among the wide range of applications, fashion industry has adapted these technologies to revolutionize their brands. “ (</a:t>
            </a:r>
            <a:r>
              <a:rPr lang="en-GB" b="0" i="0" dirty="0" err="1">
                <a:solidFill>
                  <a:srgbClr val="111111"/>
                </a:solidFill>
                <a:effectLst/>
                <a:latin typeface="+mn-lt"/>
              </a:rPr>
              <a:t>Spahiu</a:t>
            </a:r>
            <a:r>
              <a:rPr lang="en-GB" b="0" i="0" dirty="0">
                <a:solidFill>
                  <a:srgbClr val="111111"/>
                </a:solidFill>
                <a:effectLst/>
                <a:latin typeface="+mn-lt"/>
              </a:rPr>
              <a:t> et al.,2020, p.1)</a:t>
            </a:r>
            <a:endParaRPr lang="en-GB" dirty="0">
              <a:latin typeface="+mn-lt"/>
            </a:endParaRPr>
          </a:p>
        </p:txBody>
      </p:sp>
      <p:pic>
        <p:nvPicPr>
          <p:cNvPr id="8" name="Picture 7">
            <a:extLst>
              <a:ext uri="{FF2B5EF4-FFF2-40B4-BE49-F238E27FC236}">
                <a16:creationId xmlns:a16="http://schemas.microsoft.com/office/drawing/2014/main" id="{33D684FE-8D89-480E-8185-93BCE37740D6}"/>
              </a:ext>
            </a:extLst>
          </p:cNvPr>
          <p:cNvPicPr>
            <a:picLocks noChangeAspect="1"/>
          </p:cNvPicPr>
          <p:nvPr/>
        </p:nvPicPr>
        <p:blipFill>
          <a:blip r:embed="rId3"/>
          <a:stretch>
            <a:fillRect/>
          </a:stretch>
        </p:blipFill>
        <p:spPr>
          <a:xfrm>
            <a:off x="467544" y="2575352"/>
            <a:ext cx="6305970" cy="1609110"/>
          </a:xfrm>
          <a:prstGeom prst="rect">
            <a:avLst/>
          </a:prstGeom>
        </p:spPr>
      </p:pic>
      <p:pic>
        <p:nvPicPr>
          <p:cNvPr id="14" name="Picture 13">
            <a:extLst>
              <a:ext uri="{FF2B5EF4-FFF2-40B4-BE49-F238E27FC236}">
                <a16:creationId xmlns:a16="http://schemas.microsoft.com/office/drawing/2014/main" id="{A2359731-D9D4-4318-A53C-C9641EE2C559}"/>
              </a:ext>
            </a:extLst>
          </p:cNvPr>
          <p:cNvPicPr>
            <a:picLocks noChangeAspect="1"/>
          </p:cNvPicPr>
          <p:nvPr/>
        </p:nvPicPr>
        <p:blipFill>
          <a:blip r:embed="rId4"/>
          <a:stretch>
            <a:fillRect/>
          </a:stretch>
        </p:blipFill>
        <p:spPr>
          <a:xfrm>
            <a:off x="7222209" y="2144505"/>
            <a:ext cx="999666" cy="1883668"/>
          </a:xfrm>
          <a:prstGeom prst="rect">
            <a:avLst/>
          </a:prstGeom>
        </p:spPr>
      </p:pic>
      <p:sp>
        <p:nvSpPr>
          <p:cNvPr id="15" name="TextBox 14">
            <a:extLst>
              <a:ext uri="{FF2B5EF4-FFF2-40B4-BE49-F238E27FC236}">
                <a16:creationId xmlns:a16="http://schemas.microsoft.com/office/drawing/2014/main" id="{5A137CE5-1E93-4DCB-A639-5BE670B119E7}"/>
              </a:ext>
            </a:extLst>
          </p:cNvPr>
          <p:cNvSpPr txBox="1"/>
          <p:nvPr/>
        </p:nvSpPr>
        <p:spPr>
          <a:xfrm>
            <a:off x="1763688" y="4194934"/>
            <a:ext cx="2664296" cy="276999"/>
          </a:xfrm>
          <a:prstGeom prst="rect">
            <a:avLst/>
          </a:prstGeom>
          <a:noFill/>
        </p:spPr>
        <p:txBody>
          <a:bodyPr wrap="square" rtlCol="0">
            <a:spAutoFit/>
          </a:bodyPr>
          <a:lstStyle/>
          <a:p>
            <a:r>
              <a:rPr lang="en-US" sz="1200" dirty="0"/>
              <a:t>CC BY </a:t>
            </a:r>
            <a:r>
              <a:rPr lang="en-US" sz="1200" dirty="0" err="1"/>
              <a:t>Spahiu</a:t>
            </a:r>
            <a:r>
              <a:rPr lang="en-US" sz="1200" dirty="0"/>
              <a:t> et al. 2020, p.3</a:t>
            </a:r>
            <a:endParaRPr lang="en-GB" sz="1200" dirty="0"/>
          </a:p>
        </p:txBody>
      </p:sp>
      <p:sp>
        <p:nvSpPr>
          <p:cNvPr id="18" name="TextBox 17">
            <a:extLst>
              <a:ext uri="{FF2B5EF4-FFF2-40B4-BE49-F238E27FC236}">
                <a16:creationId xmlns:a16="http://schemas.microsoft.com/office/drawing/2014/main" id="{19241FD0-0650-4B8B-B216-82CFAED52FD9}"/>
              </a:ext>
            </a:extLst>
          </p:cNvPr>
          <p:cNvSpPr txBox="1"/>
          <p:nvPr/>
        </p:nvSpPr>
        <p:spPr>
          <a:xfrm>
            <a:off x="7028095" y="4184462"/>
            <a:ext cx="2016224" cy="461665"/>
          </a:xfrm>
          <a:prstGeom prst="rect">
            <a:avLst/>
          </a:prstGeom>
          <a:noFill/>
        </p:spPr>
        <p:txBody>
          <a:bodyPr wrap="square" rtlCol="0">
            <a:spAutoFit/>
          </a:bodyPr>
          <a:lstStyle/>
          <a:p>
            <a:r>
              <a:rPr lang="en-US" sz="1200" dirty="0"/>
              <a:t>CC BY </a:t>
            </a:r>
            <a:r>
              <a:rPr lang="en-US" sz="1200" dirty="0" err="1"/>
              <a:t>Spahiu</a:t>
            </a:r>
            <a:r>
              <a:rPr lang="en-US" sz="1200" dirty="0"/>
              <a:t> et al. 2020, p.6</a:t>
            </a:r>
            <a:endParaRPr lang="en-GB" sz="1200" dirty="0"/>
          </a:p>
        </p:txBody>
      </p:sp>
      <p:sp>
        <p:nvSpPr>
          <p:cNvPr id="16" name="TextBox 15">
            <a:extLst>
              <a:ext uri="{FF2B5EF4-FFF2-40B4-BE49-F238E27FC236}">
                <a16:creationId xmlns:a16="http://schemas.microsoft.com/office/drawing/2014/main" id="{80B994A3-03BC-4CE6-A5A2-706DBB589191}"/>
              </a:ext>
            </a:extLst>
          </p:cNvPr>
          <p:cNvSpPr txBox="1"/>
          <p:nvPr/>
        </p:nvSpPr>
        <p:spPr>
          <a:xfrm>
            <a:off x="1972308" y="2225259"/>
            <a:ext cx="2376264" cy="369332"/>
          </a:xfrm>
          <a:prstGeom prst="rect">
            <a:avLst/>
          </a:prstGeom>
          <a:noFill/>
        </p:spPr>
        <p:txBody>
          <a:bodyPr wrap="square" rtlCol="0">
            <a:spAutoFit/>
          </a:bodyPr>
          <a:lstStyle/>
          <a:p>
            <a:r>
              <a:rPr lang="en-US" dirty="0">
                <a:latin typeface="+mn-lt"/>
              </a:rPr>
              <a:t>Preliminary stages</a:t>
            </a:r>
            <a:endParaRPr lang="en-GB" dirty="0">
              <a:latin typeface="+mn-lt"/>
            </a:endParaRPr>
          </a:p>
        </p:txBody>
      </p:sp>
      <p:sp>
        <p:nvSpPr>
          <p:cNvPr id="17" name="TextBox 16">
            <a:extLst>
              <a:ext uri="{FF2B5EF4-FFF2-40B4-BE49-F238E27FC236}">
                <a16:creationId xmlns:a16="http://schemas.microsoft.com/office/drawing/2014/main" id="{C89AF37E-172E-46EC-9DC9-8CEBBCE2056C}"/>
              </a:ext>
            </a:extLst>
          </p:cNvPr>
          <p:cNvSpPr txBox="1"/>
          <p:nvPr/>
        </p:nvSpPr>
        <p:spPr>
          <a:xfrm>
            <a:off x="7052398" y="1798897"/>
            <a:ext cx="1584176" cy="369332"/>
          </a:xfrm>
          <a:prstGeom prst="rect">
            <a:avLst/>
          </a:prstGeom>
          <a:noFill/>
        </p:spPr>
        <p:txBody>
          <a:bodyPr wrap="square" rtlCol="0">
            <a:spAutoFit/>
          </a:bodyPr>
          <a:lstStyle/>
          <a:p>
            <a:r>
              <a:rPr lang="en-US" dirty="0">
                <a:latin typeface="+mn-lt"/>
              </a:rPr>
              <a:t>Final model</a:t>
            </a:r>
            <a:endParaRPr lang="en-GB" dirty="0">
              <a:latin typeface="+mn-l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a:extLst>
              <a:ext uri="{FF2B5EF4-FFF2-40B4-BE49-F238E27FC236}">
                <a16:creationId xmlns:a16="http://schemas.microsoft.com/office/drawing/2014/main" id="{6A0F785A-7279-41FF-86F9-A2046694AA2F}"/>
              </a:ext>
            </a:extLst>
          </p:cNvPr>
          <p:cNvSpPr>
            <a:spLocks noGrp="1"/>
          </p:cNvSpPr>
          <p:nvPr>
            <p:ph type="title"/>
          </p:nvPr>
        </p:nvSpPr>
        <p:spPr>
          <a:xfrm>
            <a:off x="467544" y="160916"/>
            <a:ext cx="7886700" cy="496887"/>
          </a:xfrm>
        </p:spPr>
        <p:txBody>
          <a:bodyPr/>
          <a:lstStyle/>
          <a:p>
            <a:r>
              <a:rPr lang="en-GB" altLang="en-US" b="1" dirty="0">
                <a:solidFill>
                  <a:schemeClr val="accent6">
                    <a:lumMod val="50000"/>
                  </a:schemeClr>
                </a:solidFill>
              </a:rPr>
              <a:t>Reflections on the topics presented</a:t>
            </a:r>
          </a:p>
        </p:txBody>
      </p:sp>
      <p:sp>
        <p:nvSpPr>
          <p:cNvPr id="139267" name="Content Placeholder 2">
            <a:extLst>
              <a:ext uri="{FF2B5EF4-FFF2-40B4-BE49-F238E27FC236}">
                <a16:creationId xmlns:a16="http://schemas.microsoft.com/office/drawing/2014/main" id="{E4812CC7-DD26-4F95-AEA3-8E140A9A6E68}"/>
              </a:ext>
            </a:extLst>
          </p:cNvPr>
          <p:cNvSpPr>
            <a:spLocks noGrp="1"/>
          </p:cNvSpPr>
          <p:nvPr>
            <p:ph idx="1"/>
          </p:nvPr>
        </p:nvSpPr>
        <p:spPr>
          <a:xfrm>
            <a:off x="231990" y="969781"/>
            <a:ext cx="6072187" cy="3429000"/>
          </a:xfrm>
        </p:spPr>
        <p:txBody>
          <a:bodyPr/>
          <a:lstStyle/>
          <a:p>
            <a:r>
              <a:rPr lang="en-GB" altLang="en-US" sz="1800" dirty="0"/>
              <a:t>The constant evolution of virtual technology that defines our personal and professional lives inspires and amazes us. The ever-expanding digital world opens up new possibilities, both for the creative process and for how we interact with and discover fashion. </a:t>
            </a:r>
          </a:p>
          <a:p>
            <a:r>
              <a:rPr lang="en-GB" altLang="en-US" sz="1800" dirty="0"/>
              <a:t>The trend toward digital transformation is on the rise. It aims to meet consumers' needs, involve them in the creation process, protect the environment and the world's resources, help companies adjust their cost structures, improve the value chain and consolidate their position in the market.</a:t>
            </a:r>
          </a:p>
          <a:p>
            <a:r>
              <a:rPr lang="en-GB" altLang="en-US" sz="1800" dirty="0"/>
              <a:t>It is the time to think about how we can use digital technology to produce what is necessary at an efficient cost, without harming the environment and producing excessive amounts of waste.</a:t>
            </a:r>
          </a:p>
        </p:txBody>
      </p:sp>
      <p:sp>
        <p:nvSpPr>
          <p:cNvPr id="4" name="Footer Placeholder 3">
            <a:extLst>
              <a:ext uri="{FF2B5EF4-FFF2-40B4-BE49-F238E27FC236}">
                <a16:creationId xmlns:a16="http://schemas.microsoft.com/office/drawing/2014/main" id="{6C802C9F-F9AD-434B-AA6C-65BC8B724FB8}"/>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Slide Number Placeholder 4">
            <a:extLst>
              <a:ext uri="{FF2B5EF4-FFF2-40B4-BE49-F238E27FC236}">
                <a16:creationId xmlns:a16="http://schemas.microsoft.com/office/drawing/2014/main" id="{68FD802F-F898-4392-BE04-D8C05C0B044E}"/>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0B345A8D-509C-412F-8104-20525F541E28}" type="slidenum">
              <a:rPr lang="de-DE" altLang="de-DE">
                <a:solidFill>
                  <a:srgbClr val="898989"/>
                </a:solidFill>
              </a:rPr>
              <a:pPr/>
              <a:t>59</a:t>
            </a:fld>
            <a:endParaRPr lang="de-DE" altLang="de-DE" dirty="0">
              <a:solidFill>
                <a:srgbClr val="898989"/>
              </a:solidFill>
            </a:endParaRPr>
          </a:p>
        </p:txBody>
      </p:sp>
      <p:sp>
        <p:nvSpPr>
          <p:cNvPr id="7" name="Rectangle 6">
            <a:extLst>
              <a:ext uri="{FF2B5EF4-FFF2-40B4-BE49-F238E27FC236}">
                <a16:creationId xmlns:a16="http://schemas.microsoft.com/office/drawing/2014/main" id="{77BC4DB3-0218-4AF5-A47B-A4035B900DA9}"/>
              </a:ext>
            </a:extLst>
          </p:cNvPr>
          <p:cNvSpPr/>
          <p:nvPr/>
        </p:nvSpPr>
        <p:spPr>
          <a:xfrm>
            <a:off x="6372225" y="4154488"/>
            <a:ext cx="2028825" cy="276999"/>
          </a:xfrm>
          <a:prstGeom prst="rect">
            <a:avLst/>
          </a:prstGeom>
        </p:spPr>
        <p:txBody>
          <a:bodyPr>
            <a:spAutoFit/>
          </a:bodyPr>
          <a:lstStyle/>
          <a:p>
            <a:pPr algn="ctr">
              <a:spcBef>
                <a:spcPts val="0"/>
              </a:spcBef>
              <a:defRPr/>
            </a:pPr>
            <a:r>
              <a:rPr lang="en-US" altLang="de-DE" sz="1200" dirty="0">
                <a:ea typeface="Verdana" panose="020B0604030504040204" pitchFamily="34" charset="0"/>
              </a:rPr>
              <a:t>CC0, By </a:t>
            </a:r>
            <a:r>
              <a:rPr lang="en-US" altLang="de-DE" sz="1200" dirty="0" err="1">
                <a:ea typeface="Verdana" panose="020B0604030504040204" pitchFamily="34" charset="0"/>
              </a:rPr>
              <a:t>Fauxels</a:t>
            </a:r>
            <a:r>
              <a:rPr lang="en-US" altLang="de-DE" sz="1200" dirty="0">
                <a:ea typeface="Verdana" panose="020B0604030504040204" pitchFamily="34" charset="0"/>
              </a:rPr>
              <a:t>, </a:t>
            </a:r>
            <a:r>
              <a:rPr lang="en-US" altLang="de-DE" sz="1200" dirty="0" err="1">
                <a:ea typeface="Verdana" panose="020B0604030504040204" pitchFamily="34" charset="0"/>
              </a:rPr>
              <a:t>Pexels</a:t>
            </a:r>
            <a:endParaRPr lang="en-GB" sz="1200" dirty="0">
              <a:ea typeface="Verdana" panose="020B0604030504040204" pitchFamily="34" charset="0"/>
            </a:endParaRPr>
          </a:p>
        </p:txBody>
      </p:sp>
      <p:pic>
        <p:nvPicPr>
          <p:cNvPr id="3" name="Picture 2">
            <a:extLst>
              <a:ext uri="{FF2B5EF4-FFF2-40B4-BE49-F238E27FC236}">
                <a16:creationId xmlns:a16="http://schemas.microsoft.com/office/drawing/2014/main" id="{8CF58DE6-B0CB-48C7-9CFE-A2D35F0B2081}"/>
              </a:ext>
            </a:extLst>
          </p:cNvPr>
          <p:cNvPicPr>
            <a:picLocks noChangeAspect="1"/>
          </p:cNvPicPr>
          <p:nvPr/>
        </p:nvPicPr>
        <p:blipFill>
          <a:blip r:embed="rId3"/>
          <a:stretch>
            <a:fillRect/>
          </a:stretch>
        </p:blipFill>
        <p:spPr>
          <a:xfrm>
            <a:off x="6478647" y="1095375"/>
            <a:ext cx="2385917" cy="299506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Inhaltsplatzhalter 2">
            <a:extLst>
              <a:ext uri="{FF2B5EF4-FFF2-40B4-BE49-F238E27FC236}">
                <a16:creationId xmlns:a16="http://schemas.microsoft.com/office/drawing/2014/main" id="{3D954D1C-0779-9145-B295-90020583BB9F}"/>
              </a:ext>
            </a:extLst>
          </p:cNvPr>
          <p:cNvSpPr>
            <a:spLocks noGrp="1" noChangeArrowheads="1"/>
          </p:cNvSpPr>
          <p:nvPr>
            <p:ph idx="1"/>
          </p:nvPr>
        </p:nvSpPr>
        <p:spPr>
          <a:xfrm>
            <a:off x="635487" y="1246593"/>
            <a:ext cx="5808721" cy="2062410"/>
          </a:xfrm>
        </p:spPr>
        <p:txBody>
          <a:bodyPr/>
          <a:lstStyle/>
          <a:p>
            <a:pPr marL="0" indent="0" eaLnBrk="1" hangingPunct="1">
              <a:buFont typeface="Arial" panose="020B0604020202020204" pitchFamily="34" charset="0"/>
              <a:buNone/>
            </a:pPr>
            <a:r>
              <a:rPr lang="en-US" altLang="de-DE" sz="1800" dirty="0">
                <a:cs typeface="Calibri" panose="020F0502020204030204" pitchFamily="34" charset="0"/>
                <a:sym typeface="Calibri" panose="020F0502020204030204" pitchFamily="34" charset="0"/>
              </a:rPr>
              <a:t>The new feature of a sustainable European economy is  </a:t>
            </a:r>
            <a:r>
              <a:rPr lang="en-US" altLang="de-DE" sz="1800" dirty="0">
                <a:solidFill>
                  <a:srgbClr val="FF0000"/>
                </a:solidFill>
                <a:cs typeface="Calibri" panose="020F0502020204030204" pitchFamily="34" charset="0"/>
                <a:sym typeface="Calibri" panose="020F0502020204030204" pitchFamily="34" charset="0"/>
              </a:rPr>
              <a:t>digitalization. </a:t>
            </a:r>
            <a:r>
              <a:rPr lang="en-GB" altLang="de-DE" sz="1800" dirty="0">
                <a:cs typeface="Calibri" panose="020F0502020204030204" pitchFamily="34" charset="0"/>
                <a:sym typeface="Calibri" panose="020F0502020204030204" pitchFamily="34" charset="0"/>
              </a:rPr>
              <a:t>Under these conditions, companies, especially SMEs, must focus on the development of  software programmes, AI, blockchains and the Internet of Things (IoT).</a:t>
            </a:r>
          </a:p>
          <a:p>
            <a:pPr marL="0" indent="0" eaLnBrk="1" hangingPunct="1">
              <a:buFont typeface="Arial" panose="020B0604020202020204" pitchFamily="34" charset="0"/>
              <a:buNone/>
            </a:pPr>
            <a:endParaRPr lang="en-GB" altLang="de-DE" sz="1600" dirty="0">
              <a:cs typeface="Calibri" panose="020F0502020204030204" pitchFamily="34" charset="0"/>
              <a:sym typeface="Calibri" panose="020F0502020204030204" pitchFamily="34" charset="0"/>
            </a:endParaRPr>
          </a:p>
          <a:p>
            <a:pPr marL="0" indent="0" algn="just" eaLnBrk="1" hangingPunct="1">
              <a:spcBef>
                <a:spcPts val="0"/>
              </a:spcBef>
              <a:buFont typeface="Arial" panose="020B0604020202020204" pitchFamily="34" charset="0"/>
              <a:buNone/>
            </a:pPr>
            <a:r>
              <a:rPr lang="en-GB" altLang="de-DE" sz="1800" dirty="0">
                <a:cs typeface="Calibri" panose="020F0502020204030204" pitchFamily="34" charset="0"/>
                <a:sym typeface="Calibri" panose="020F0502020204030204" pitchFamily="34" charset="0"/>
              </a:rPr>
              <a:t>A </a:t>
            </a:r>
            <a:r>
              <a:rPr lang="en-GB" altLang="de-DE" sz="1800" dirty="0">
                <a:solidFill>
                  <a:srgbClr val="FF0000"/>
                </a:solidFill>
                <a:cs typeface="Calibri" panose="020F0502020204030204" pitchFamily="34" charset="0"/>
                <a:sym typeface="Calibri" panose="020F0502020204030204" pitchFamily="34" charset="0"/>
              </a:rPr>
              <a:t>sustainable digitalization </a:t>
            </a:r>
            <a:r>
              <a:rPr lang="en-GB" altLang="de-DE" sz="1800" dirty="0">
                <a:cs typeface="Calibri" panose="020F0502020204030204" pitchFamily="34" charset="0"/>
                <a:sym typeface="Calibri" panose="020F0502020204030204" pitchFamily="34" charset="0"/>
              </a:rPr>
              <a:t>(or sustainable digital transformation)</a:t>
            </a:r>
            <a:r>
              <a:rPr lang="en-GB" altLang="de-DE" sz="1800" dirty="0">
                <a:solidFill>
                  <a:srgbClr val="FF0000"/>
                </a:solidFill>
                <a:cs typeface="Calibri" panose="020F0502020204030204" pitchFamily="34" charset="0"/>
                <a:sym typeface="Calibri" panose="020F0502020204030204" pitchFamily="34" charset="0"/>
              </a:rPr>
              <a:t> </a:t>
            </a:r>
            <a:r>
              <a:rPr lang="en-GB" altLang="de-DE" sz="1800" dirty="0">
                <a:cs typeface="Calibri" panose="020F0502020204030204" pitchFamily="34" charset="0"/>
                <a:sym typeface="Calibri" panose="020F0502020204030204" pitchFamily="34" charset="0"/>
              </a:rPr>
              <a:t>means a process of “digitalizing the economy in a long-lasting, green, and organic way by building on its key strength: innovative SMEs and their business Ecosystems”.</a:t>
            </a:r>
            <a:r>
              <a:rPr lang="en-GB" altLang="de-DE" sz="1800" dirty="0"/>
              <a:t> (European Digital SME Alliance, 2020, p.1)</a:t>
            </a:r>
            <a:endParaRPr lang="en-GB" altLang="de-DE" sz="1800" dirty="0">
              <a:cs typeface="Calibri" panose="020F0502020204030204" pitchFamily="34" charset="0"/>
              <a:sym typeface="Calibri" panose="020F0502020204030204" pitchFamily="34" charset="0"/>
            </a:endParaRPr>
          </a:p>
        </p:txBody>
      </p:sp>
      <p:sp>
        <p:nvSpPr>
          <p:cNvPr id="4" name="Fußzeilenplatzhalter 3">
            <a:extLst>
              <a:ext uri="{FF2B5EF4-FFF2-40B4-BE49-F238E27FC236}">
                <a16:creationId xmlns:a16="http://schemas.microsoft.com/office/drawing/2014/main" id="{9BA5F8F5-FCDA-7E47-BF0E-9170EF808EBF}"/>
              </a:ext>
            </a:extLst>
          </p:cNvPr>
          <p:cNvSpPr>
            <a:spLocks noGrp="1"/>
          </p:cNvSpPr>
          <p:nvPr>
            <p:ph type="ftr" sz="quarter" idx="11"/>
          </p:nvPr>
        </p:nvSpPr>
        <p:spPr/>
        <p:txBody>
          <a:bodyPr/>
          <a:lstStyle/>
          <a:p>
            <a:pPr>
              <a:defRPr/>
            </a:pPr>
            <a:r>
              <a:rPr lang="en-US" altLang="de-DE" dirty="0"/>
              <a:t>Fashion DIET</a:t>
            </a:r>
            <a:endParaRPr lang="de-DE" altLang="de-DE" dirty="0"/>
          </a:p>
        </p:txBody>
      </p:sp>
      <p:sp>
        <p:nvSpPr>
          <p:cNvPr id="18436" name="Foliennummernplatzhalter 4">
            <a:extLst>
              <a:ext uri="{FF2B5EF4-FFF2-40B4-BE49-F238E27FC236}">
                <a16:creationId xmlns:a16="http://schemas.microsoft.com/office/drawing/2014/main" id="{069FBB68-D529-1744-8230-9E585C8BFF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BA43922-9522-B545-9410-2F7B70EBF490}" type="slidenum">
              <a:rPr lang="de-DE" altLang="de-DE" smtClean="0">
                <a:solidFill>
                  <a:srgbClr val="898989"/>
                </a:solidFill>
              </a:rPr>
              <a:pPr/>
              <a:t>6</a:t>
            </a:fld>
            <a:endParaRPr lang="de-DE" altLang="de-DE">
              <a:solidFill>
                <a:srgbClr val="898989"/>
              </a:solidFill>
            </a:endParaRPr>
          </a:p>
        </p:txBody>
      </p:sp>
      <p:pic>
        <p:nvPicPr>
          <p:cNvPr id="2050" name="Picture 2">
            <a:extLst>
              <a:ext uri="{FF2B5EF4-FFF2-40B4-BE49-F238E27FC236}">
                <a16:creationId xmlns:a16="http://schemas.microsoft.com/office/drawing/2014/main" id="{BAEE7DAD-15A5-4930-9016-EFB9503B8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1335571"/>
            <a:ext cx="2314575" cy="15430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9C11D3D-FB70-4D91-A5E7-074AB05147C8}"/>
              </a:ext>
            </a:extLst>
          </p:cNvPr>
          <p:cNvSpPr txBox="1"/>
          <p:nvPr/>
        </p:nvSpPr>
        <p:spPr>
          <a:xfrm>
            <a:off x="6742559" y="2915360"/>
            <a:ext cx="2160240" cy="461665"/>
          </a:xfrm>
          <a:prstGeom prst="rect">
            <a:avLst/>
          </a:prstGeom>
          <a:noFill/>
        </p:spPr>
        <p:txBody>
          <a:bodyPr wrap="square" rtlCol="0">
            <a:spAutoFit/>
          </a:bodyPr>
          <a:lstStyle/>
          <a:p>
            <a:r>
              <a:rPr lang="en-GB" sz="1200" dirty="0"/>
              <a:t>CC BY Annika Hedberg &amp; Stefan </a:t>
            </a:r>
            <a:r>
              <a:rPr lang="en-GB" sz="1200" dirty="0" err="1"/>
              <a:t>Sipka</a:t>
            </a:r>
            <a:r>
              <a:rPr lang="en-GB" sz="1200" dirty="0"/>
              <a:t> (2020)</a:t>
            </a:r>
          </a:p>
        </p:txBody>
      </p:sp>
      <p:sp>
        <p:nvSpPr>
          <p:cNvPr id="10" name="TextBox 9">
            <a:extLst>
              <a:ext uri="{FF2B5EF4-FFF2-40B4-BE49-F238E27FC236}">
                <a16:creationId xmlns:a16="http://schemas.microsoft.com/office/drawing/2014/main" id="{B7FABEF5-E132-4F87-A7D2-DB05AD848673}"/>
              </a:ext>
            </a:extLst>
          </p:cNvPr>
          <p:cNvSpPr txBox="1"/>
          <p:nvPr/>
        </p:nvSpPr>
        <p:spPr>
          <a:xfrm>
            <a:off x="683568" y="327978"/>
            <a:ext cx="6205314" cy="600164"/>
          </a:xfrm>
          <a:prstGeom prst="rect">
            <a:avLst/>
          </a:prstGeom>
          <a:noFill/>
        </p:spPr>
        <p:txBody>
          <a:bodyPr wrap="square">
            <a:spAutoFit/>
          </a:bodyPr>
          <a:lstStyle/>
          <a:p>
            <a:pPr marL="0" indent="0" eaLnBrk="1" hangingPunct="1">
              <a:buFont typeface="Arial" panose="020B0604020202020204" pitchFamily="34" charset="0"/>
              <a:buNone/>
            </a:pPr>
            <a:r>
              <a:rPr lang="en-US" altLang="de-DE" sz="3300" b="1" dirty="0">
                <a:solidFill>
                  <a:schemeClr val="accent6">
                    <a:lumMod val="50000"/>
                  </a:schemeClr>
                </a:solidFill>
                <a:latin typeface="+mj-lt"/>
                <a:cs typeface="Calibri" panose="020F0502020204030204" pitchFamily="34" charset="0"/>
                <a:sym typeface="Calibri" panose="020F0502020204030204" pitchFamily="34" charset="0"/>
              </a:rPr>
              <a:t>Sustainability and digitalization</a:t>
            </a:r>
          </a:p>
        </p:txBody>
      </p:sp>
    </p:spTree>
    <p:extLst>
      <p:ext uri="{BB962C8B-B14F-4D97-AF65-F5344CB8AC3E}">
        <p14:creationId xmlns:p14="http://schemas.microsoft.com/office/powerpoint/2010/main" val="41914012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loud Callout 23">
            <a:extLst>
              <a:ext uri="{FF2B5EF4-FFF2-40B4-BE49-F238E27FC236}">
                <a16:creationId xmlns:a16="http://schemas.microsoft.com/office/drawing/2014/main" id="{05C63A23-BD1F-47B6-AE64-7F79D89B8DD0}"/>
              </a:ext>
            </a:extLst>
          </p:cNvPr>
          <p:cNvSpPr/>
          <p:nvPr/>
        </p:nvSpPr>
        <p:spPr>
          <a:xfrm>
            <a:off x="2267744" y="3004605"/>
            <a:ext cx="2897130" cy="1611452"/>
          </a:xfrm>
          <a:prstGeom prst="cloudCallout">
            <a:avLst/>
          </a:prstGeom>
          <a:solidFill>
            <a:srgbClr val="CCFF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Cloud Callout 22">
            <a:extLst>
              <a:ext uri="{FF2B5EF4-FFF2-40B4-BE49-F238E27FC236}">
                <a16:creationId xmlns:a16="http://schemas.microsoft.com/office/drawing/2014/main" id="{AFBB07D0-91A2-4085-9021-B3D4589C583F}"/>
              </a:ext>
            </a:extLst>
          </p:cNvPr>
          <p:cNvSpPr/>
          <p:nvPr/>
        </p:nvSpPr>
        <p:spPr>
          <a:xfrm>
            <a:off x="6115050" y="1951517"/>
            <a:ext cx="2793324" cy="1564280"/>
          </a:xfrm>
          <a:prstGeom prst="cloudCallout">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400" dirty="0">
                <a:solidFill>
                  <a:schemeClr val="bg1"/>
                </a:solidFill>
                <a:cs typeface="Calibri" panose="020F0502020204030204" pitchFamily="34" charset="0"/>
              </a:rPr>
              <a:t>What techniques are used to develop a digital model of a garment?</a:t>
            </a:r>
          </a:p>
        </p:txBody>
      </p:sp>
      <p:sp>
        <p:nvSpPr>
          <p:cNvPr id="21" name="Cloud Callout 20">
            <a:extLst>
              <a:ext uri="{FF2B5EF4-FFF2-40B4-BE49-F238E27FC236}">
                <a16:creationId xmlns:a16="http://schemas.microsoft.com/office/drawing/2014/main" id="{5E156193-7742-4F6A-91B7-13ADD5A35F76}"/>
              </a:ext>
            </a:extLst>
          </p:cNvPr>
          <p:cNvSpPr/>
          <p:nvPr/>
        </p:nvSpPr>
        <p:spPr>
          <a:xfrm>
            <a:off x="3794154" y="992776"/>
            <a:ext cx="2875650" cy="1766276"/>
          </a:xfrm>
          <a:prstGeom prst="cloudCallou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400" dirty="0">
                <a:solidFill>
                  <a:schemeClr val="tx1"/>
                </a:solidFill>
              </a:rPr>
              <a:t>  What benefits  can         virtual technology bring to the fashion industry? </a:t>
            </a:r>
          </a:p>
        </p:txBody>
      </p:sp>
      <p:sp>
        <p:nvSpPr>
          <p:cNvPr id="140302" name="Title 1">
            <a:extLst>
              <a:ext uri="{FF2B5EF4-FFF2-40B4-BE49-F238E27FC236}">
                <a16:creationId xmlns:a16="http://schemas.microsoft.com/office/drawing/2014/main" id="{E577A2A4-C445-419A-9764-D323B7C6EB19}"/>
              </a:ext>
            </a:extLst>
          </p:cNvPr>
          <p:cNvSpPr>
            <a:spLocks noGrp="1"/>
          </p:cNvSpPr>
          <p:nvPr>
            <p:ph type="title"/>
          </p:nvPr>
        </p:nvSpPr>
        <p:spPr>
          <a:xfrm>
            <a:off x="839788" y="274638"/>
            <a:ext cx="4884340" cy="641350"/>
          </a:xfrm>
        </p:spPr>
        <p:txBody>
          <a:bodyPr/>
          <a:lstStyle/>
          <a:p>
            <a:r>
              <a:rPr lang="en-GB" altLang="en-US" b="1" dirty="0">
                <a:solidFill>
                  <a:schemeClr val="accent6">
                    <a:lumMod val="50000"/>
                  </a:schemeClr>
                </a:solidFill>
              </a:rPr>
              <a:t>Questions to think about</a:t>
            </a:r>
          </a:p>
        </p:txBody>
      </p:sp>
      <p:sp>
        <p:nvSpPr>
          <p:cNvPr id="4" name="Footer Placeholder 3">
            <a:extLst>
              <a:ext uri="{FF2B5EF4-FFF2-40B4-BE49-F238E27FC236}">
                <a16:creationId xmlns:a16="http://schemas.microsoft.com/office/drawing/2014/main" id="{A80B8882-DD3A-40DE-8DC0-04815051FD47}"/>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Slide Number Placeholder 4">
            <a:extLst>
              <a:ext uri="{FF2B5EF4-FFF2-40B4-BE49-F238E27FC236}">
                <a16:creationId xmlns:a16="http://schemas.microsoft.com/office/drawing/2014/main" id="{D953162F-AA3B-4F56-9C8A-162459878D4E}"/>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1E4C5DE-3AA5-4482-AD7C-53DACFC2F747}" type="slidenum">
              <a:rPr lang="de-DE" altLang="de-DE">
                <a:solidFill>
                  <a:srgbClr val="898989"/>
                </a:solidFill>
              </a:rPr>
              <a:pPr/>
              <a:t>60</a:t>
            </a:fld>
            <a:endParaRPr lang="de-DE" altLang="de-DE">
              <a:solidFill>
                <a:srgbClr val="898989"/>
              </a:solidFill>
            </a:endParaRPr>
          </a:p>
        </p:txBody>
      </p:sp>
      <p:sp>
        <p:nvSpPr>
          <p:cNvPr id="6" name="Cloud Callout 5">
            <a:extLst>
              <a:ext uri="{FF2B5EF4-FFF2-40B4-BE49-F238E27FC236}">
                <a16:creationId xmlns:a16="http://schemas.microsoft.com/office/drawing/2014/main" id="{7FC1A6E9-E541-4485-AAE5-6A967D4C5254}"/>
              </a:ext>
            </a:extLst>
          </p:cNvPr>
          <p:cNvSpPr/>
          <p:nvPr/>
        </p:nvSpPr>
        <p:spPr>
          <a:xfrm rot="253164">
            <a:off x="569974" y="1213401"/>
            <a:ext cx="2905730" cy="1525217"/>
          </a:xfrm>
          <a:prstGeom prst="cloudCallout">
            <a:avLst/>
          </a:prstGeom>
          <a:solidFill>
            <a:srgbClr val="00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0" name="TextBox 9">
            <a:extLst>
              <a:ext uri="{FF2B5EF4-FFF2-40B4-BE49-F238E27FC236}">
                <a16:creationId xmlns:a16="http://schemas.microsoft.com/office/drawing/2014/main" id="{AA1720A6-2496-4078-9888-C6C0B0C74868}"/>
              </a:ext>
            </a:extLst>
          </p:cNvPr>
          <p:cNvSpPr txBox="1"/>
          <p:nvPr/>
        </p:nvSpPr>
        <p:spPr>
          <a:xfrm>
            <a:off x="952526" y="1545637"/>
            <a:ext cx="2273300" cy="954107"/>
          </a:xfrm>
          <a:prstGeom prst="rect">
            <a:avLst/>
          </a:prstGeom>
          <a:noFill/>
        </p:spPr>
        <p:txBody>
          <a:bodyPr>
            <a:spAutoFit/>
          </a:bodyPr>
          <a:lstStyle/>
          <a:p>
            <a:pPr>
              <a:defRPr/>
            </a:pPr>
            <a:r>
              <a:rPr lang="en-GB" sz="1400" dirty="0">
                <a:solidFill>
                  <a:schemeClr val="bg1"/>
                </a:solidFill>
                <a:latin typeface="+mn-lt"/>
              </a:rPr>
              <a:t>Can digitalization transform the fashion and apparel industry into a sustainable one?</a:t>
            </a:r>
          </a:p>
        </p:txBody>
      </p:sp>
      <p:sp>
        <p:nvSpPr>
          <p:cNvPr id="13" name="Rectangle 12">
            <a:extLst>
              <a:ext uri="{FF2B5EF4-FFF2-40B4-BE49-F238E27FC236}">
                <a16:creationId xmlns:a16="http://schemas.microsoft.com/office/drawing/2014/main" id="{3AFEA252-9178-4479-A590-37818460D682}"/>
              </a:ext>
            </a:extLst>
          </p:cNvPr>
          <p:cNvSpPr/>
          <p:nvPr/>
        </p:nvSpPr>
        <p:spPr>
          <a:xfrm>
            <a:off x="2915816" y="3224390"/>
            <a:ext cx="2316163" cy="738664"/>
          </a:xfrm>
          <a:prstGeom prst="rect">
            <a:avLst/>
          </a:prstGeom>
        </p:spPr>
        <p:txBody>
          <a:bodyPr>
            <a:spAutoFit/>
          </a:bodyPr>
          <a:lstStyle/>
          <a:p>
            <a:pPr>
              <a:defRPr/>
            </a:pPr>
            <a:r>
              <a:rPr lang="en-GB" sz="1400" dirty="0">
                <a:latin typeface="+mn-lt"/>
              </a:rPr>
              <a:t>What are the best methods to develop sustainable models of garments?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AA893289-8A10-444C-B289-B6C367C3317C}"/>
              </a:ext>
            </a:extLst>
          </p:cNvPr>
          <p:cNvSpPr>
            <a:spLocks noGrp="1"/>
          </p:cNvSpPr>
          <p:nvPr>
            <p:ph type="ftr" sz="quarter" idx="11"/>
          </p:nvPr>
        </p:nvSpPr>
        <p:spPr/>
        <p:txBody>
          <a:bodyPr/>
          <a:lstStyle/>
          <a:p>
            <a:pPr>
              <a:defRPr/>
            </a:pPr>
            <a:r>
              <a:rPr lang="en-US" altLang="de-DE"/>
              <a:t>Fashion DIET</a:t>
            </a:r>
            <a:endParaRPr lang="de-DE" altLang="de-DE"/>
          </a:p>
        </p:txBody>
      </p:sp>
      <p:sp>
        <p:nvSpPr>
          <p:cNvPr id="53251" name="Foliennummernplatzhalter 4">
            <a:extLst>
              <a:ext uri="{FF2B5EF4-FFF2-40B4-BE49-F238E27FC236}">
                <a16:creationId xmlns:a16="http://schemas.microsoft.com/office/drawing/2014/main" id="{C295B0E0-BC7C-7548-A704-79405579704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B3A767B-72E0-4F47-8F06-99EC0C258D8A}" type="slidenum">
              <a:rPr lang="de-DE" altLang="de-DE" smtClean="0">
                <a:solidFill>
                  <a:srgbClr val="898989"/>
                </a:solidFill>
              </a:rPr>
              <a:pPr/>
              <a:t>61</a:t>
            </a:fld>
            <a:endParaRPr lang="de-DE" altLang="de-DE">
              <a:solidFill>
                <a:srgbClr val="898989"/>
              </a:solidFill>
            </a:endParaRPr>
          </a:p>
        </p:txBody>
      </p:sp>
      <p:sp>
        <p:nvSpPr>
          <p:cNvPr id="10" name="TextBox 9">
            <a:extLst>
              <a:ext uri="{FF2B5EF4-FFF2-40B4-BE49-F238E27FC236}">
                <a16:creationId xmlns:a16="http://schemas.microsoft.com/office/drawing/2014/main" id="{A9454017-2190-E941-BBCE-126D17D7DB0B}"/>
              </a:ext>
            </a:extLst>
          </p:cNvPr>
          <p:cNvSpPr txBox="1"/>
          <p:nvPr/>
        </p:nvSpPr>
        <p:spPr>
          <a:xfrm>
            <a:off x="652463" y="101600"/>
            <a:ext cx="6408737" cy="600164"/>
          </a:xfrm>
          <a:prstGeom prst="rect">
            <a:avLst/>
          </a:prstGeom>
          <a:noFill/>
        </p:spPr>
        <p:txBody>
          <a:bodyPr>
            <a:spAutoFit/>
          </a:bodyPr>
          <a:lstStyle/>
          <a:p>
            <a:pPr>
              <a:defRPr/>
            </a:pPr>
            <a:r>
              <a:rPr lang="en-GB" sz="3300" dirty="0">
                <a:latin typeface="+mn-lt"/>
              </a:rPr>
              <a:t>References and further reading </a:t>
            </a:r>
            <a:endParaRPr lang="ro-RO" sz="3300" dirty="0">
              <a:latin typeface="+mn-lt"/>
            </a:endParaRPr>
          </a:p>
        </p:txBody>
      </p:sp>
      <p:sp>
        <p:nvSpPr>
          <p:cNvPr id="7" name="TextBox 6">
            <a:extLst>
              <a:ext uri="{FF2B5EF4-FFF2-40B4-BE49-F238E27FC236}">
                <a16:creationId xmlns:a16="http://schemas.microsoft.com/office/drawing/2014/main" id="{66664316-6841-4D21-92AF-470C2F0E0169}"/>
              </a:ext>
            </a:extLst>
          </p:cNvPr>
          <p:cNvSpPr txBox="1"/>
          <p:nvPr/>
        </p:nvSpPr>
        <p:spPr>
          <a:xfrm>
            <a:off x="595200" y="701764"/>
            <a:ext cx="7666963" cy="3824830"/>
          </a:xfrm>
          <a:prstGeom prst="rect">
            <a:avLst/>
          </a:prstGeom>
          <a:noFill/>
        </p:spPr>
        <p:txBody>
          <a:bodyPr wrap="square">
            <a:spAutoFit/>
          </a:bodyPr>
          <a:lstStyle/>
          <a:p>
            <a:pPr marL="285750" marR="0" lvl="0" indent="-285750" eaLnBrk="0" fontAlgn="base" hangingPunct="0">
              <a:lnSpc>
                <a:spcPct val="105000"/>
              </a:lnSpc>
              <a:spcBef>
                <a:spcPts val="0"/>
              </a:spcBef>
              <a:spcAft>
                <a:spcPts val="0"/>
              </a:spcAft>
              <a:buFont typeface="Arial" panose="020B0604020202020204" pitchFamily="34" charset="0"/>
              <a:buChar char="•"/>
              <a:tabLst>
                <a:tab pos="457200" algn="l"/>
              </a:tabLst>
            </a:pPr>
            <a:r>
              <a:rPr lang="en-GB" sz="1300" kern="1200" dirty="0">
                <a:solidFill>
                  <a:srgbClr val="000000"/>
                </a:solidFill>
                <a:effectLst/>
                <a:latin typeface="+mn-lt"/>
                <a:ea typeface="Times New Roman" panose="02020603050405020304" pitchFamily="18" charset="0"/>
                <a:cs typeface="Times New Roman" panose="02020603050405020304" pitchFamily="18" charset="0"/>
              </a:rPr>
              <a:t>Christoph </a:t>
            </a:r>
            <a:r>
              <a:rPr lang="en-GB" sz="1300" kern="1200" dirty="0" err="1">
                <a:solidFill>
                  <a:srgbClr val="000000"/>
                </a:solidFill>
                <a:effectLst/>
                <a:latin typeface="+mn-lt"/>
                <a:ea typeface="Times New Roman" panose="02020603050405020304" pitchFamily="18" charset="0"/>
                <a:cs typeface="Times New Roman" panose="02020603050405020304" pitchFamily="18" charset="0"/>
              </a:rPr>
              <a:t>Runde</a:t>
            </a:r>
            <a:r>
              <a:rPr lang="en-GB" sz="1300" kern="1200" dirty="0">
                <a:solidFill>
                  <a:srgbClr val="000000"/>
                </a:solidFill>
                <a:effectLst/>
                <a:latin typeface="+mn-lt"/>
                <a:ea typeface="Times New Roman" panose="02020603050405020304" pitchFamily="18" charset="0"/>
                <a:cs typeface="Times New Roman" panose="02020603050405020304" pitchFamily="18" charset="0"/>
              </a:rPr>
              <a:t> (2017), Virtual Techniques in Textile Applications. Areas of Application &amp; Chances, </a:t>
            </a:r>
            <a:r>
              <a:rPr lang="en-GB" sz="1300" i="1" kern="1200" dirty="0">
                <a:solidFill>
                  <a:srgbClr val="000000"/>
                </a:solidFill>
                <a:effectLst/>
                <a:latin typeface="+mn-lt"/>
                <a:ea typeface="Times New Roman" panose="02020603050405020304" pitchFamily="18" charset="0"/>
                <a:cs typeface="Times New Roman" panose="02020603050405020304" pitchFamily="18" charset="0"/>
              </a:rPr>
              <a:t>Virtual Dimension </a:t>
            </a:r>
            <a:r>
              <a:rPr lang="en-GB" sz="1300" i="1" kern="1200" dirty="0" err="1">
                <a:solidFill>
                  <a:srgbClr val="000000"/>
                </a:solidFill>
                <a:effectLst/>
                <a:latin typeface="+mn-lt"/>
                <a:ea typeface="Times New Roman" panose="02020603050405020304" pitchFamily="18" charset="0"/>
                <a:cs typeface="Times New Roman" panose="02020603050405020304" pitchFamily="18" charset="0"/>
              </a:rPr>
              <a:t>Center</a:t>
            </a:r>
            <a:r>
              <a:rPr lang="en-GB" sz="1300" i="1" kern="1200" dirty="0">
                <a:solidFill>
                  <a:srgbClr val="000000"/>
                </a:solidFill>
                <a:effectLst/>
                <a:latin typeface="+mn-lt"/>
                <a:ea typeface="Times New Roman" panose="02020603050405020304" pitchFamily="18" charset="0"/>
                <a:cs typeface="Times New Roman" panose="02020603050405020304" pitchFamily="18" charset="0"/>
              </a:rPr>
              <a:t> (VDC) </a:t>
            </a:r>
            <a:r>
              <a:rPr lang="en-GB" sz="1300" i="1" kern="1200" dirty="0" err="1">
                <a:solidFill>
                  <a:srgbClr val="000000"/>
                </a:solidFill>
                <a:effectLst/>
                <a:latin typeface="+mn-lt"/>
                <a:ea typeface="Times New Roman" panose="02020603050405020304" pitchFamily="18" charset="0"/>
                <a:cs typeface="Times New Roman" panose="02020603050405020304" pitchFamily="18" charset="0"/>
              </a:rPr>
              <a:t>Fellbach</a:t>
            </a:r>
            <a:r>
              <a:rPr lang="en-GB" sz="1300" kern="1200" dirty="0">
                <a:solidFill>
                  <a:srgbClr val="000000"/>
                </a:solidFill>
                <a:effectLst/>
                <a:latin typeface="+mn-lt"/>
                <a:ea typeface="Times New Roman" panose="02020603050405020304" pitchFamily="18" charset="0"/>
                <a:cs typeface="Times New Roman" panose="02020603050405020304" pitchFamily="18" charset="0"/>
              </a:rPr>
              <a:t>, </a:t>
            </a:r>
            <a:r>
              <a:rPr lang="en-GB" sz="1300" kern="1200" dirty="0" err="1">
                <a:solidFill>
                  <a:srgbClr val="000000"/>
                </a:solidFill>
                <a:effectLst/>
                <a:latin typeface="+mn-lt"/>
                <a:ea typeface="Times New Roman" panose="02020603050405020304" pitchFamily="18" charset="0"/>
                <a:cs typeface="Times New Roman" panose="02020603050405020304" pitchFamily="18" charset="0"/>
              </a:rPr>
              <a:t>Auberlenstr</a:t>
            </a:r>
            <a:r>
              <a:rPr lang="en-GB" sz="1300" kern="1200" dirty="0">
                <a:solidFill>
                  <a:srgbClr val="000000"/>
                </a:solidFill>
                <a:effectLst/>
                <a:latin typeface="+mn-lt"/>
                <a:ea typeface="Times New Roman" panose="02020603050405020304" pitchFamily="18" charset="0"/>
                <a:cs typeface="Times New Roman" panose="02020603050405020304" pitchFamily="18" charset="0"/>
              </a:rPr>
              <a:t>. 13, 70736 </a:t>
            </a:r>
            <a:r>
              <a:rPr lang="en-GB" sz="1300" kern="1200" dirty="0" err="1">
                <a:solidFill>
                  <a:srgbClr val="000000"/>
                </a:solidFill>
                <a:effectLst/>
                <a:latin typeface="+mn-lt"/>
                <a:ea typeface="Times New Roman" panose="02020603050405020304" pitchFamily="18" charset="0"/>
                <a:cs typeface="Times New Roman" panose="02020603050405020304" pitchFamily="18" charset="0"/>
              </a:rPr>
              <a:t>Fellbach</a:t>
            </a:r>
            <a:r>
              <a:rPr lang="en-GB" sz="1300" dirty="0">
                <a:latin typeface="+mn-lt"/>
                <a:ea typeface="Times New Roman" panose="02020603050405020304" pitchFamily="18" charset="0"/>
                <a:cs typeface="Times New Roman" panose="02020603050405020304" pitchFamily="18" charset="0"/>
              </a:rPr>
              <a:t> </a:t>
            </a:r>
            <a:r>
              <a:rPr lang="en-GB" sz="1300" kern="1200" dirty="0">
                <a:solidFill>
                  <a:srgbClr val="000000"/>
                </a:solidFill>
                <a:effectLst/>
                <a:latin typeface="+mn-lt"/>
                <a:ea typeface="Calibri" panose="020F0502020204030204" pitchFamily="34" charset="0"/>
              </a:rPr>
              <a:t>(</a:t>
            </a:r>
            <a:r>
              <a:rPr lang="en-GB" sz="1300" u="sng" kern="1200" dirty="0">
                <a:solidFill>
                  <a:srgbClr val="000000"/>
                </a:solidFill>
                <a:effectLst/>
                <a:latin typeface="+mn-lt"/>
                <a:ea typeface="Calibri" panose="020F0502020204030204" pitchFamily="34" charset="0"/>
                <a:hlinkClick r:id="rId3"/>
              </a:rPr>
              <a:t>https://www.researchgate.net/profile/Christoph-Runde/publication/327056901_VDC-Whitepaper_Virtuelle_Techniken_in_textilen_Anwendungen_-Whitepaper_Virtual_Reality_in_Textile_Applications/links/5b7571f5a6fdcc87df810bc0/VDC-Whitepaper-Virtuelle-Techniken-in-textilen-Anwendungen-Whitepaper-Virtual-Reality-in-Textile-Applications.pdf</a:t>
            </a:r>
            <a:r>
              <a:rPr lang="en-GB" sz="1300" kern="1200" dirty="0">
                <a:solidFill>
                  <a:srgbClr val="000000"/>
                </a:solidFill>
                <a:effectLst/>
                <a:latin typeface="+mn-lt"/>
                <a:ea typeface="Calibri" panose="020F0502020204030204" pitchFamily="34" charset="0"/>
              </a:rPr>
              <a:t>)</a:t>
            </a:r>
            <a:endParaRPr lang="en-GB" sz="1300" dirty="0">
              <a:effectLst/>
              <a:latin typeface="+mn-lt"/>
              <a:ea typeface="Times New Roman" panose="02020603050405020304" pitchFamily="18" charset="0"/>
            </a:endParaRPr>
          </a:p>
          <a:p>
            <a:pPr marL="285750" marR="0" lvl="0" indent="-285750" eaLnBrk="0" fontAlgn="base" hangingPunct="0">
              <a:spcBef>
                <a:spcPts val="0"/>
              </a:spcBef>
              <a:spcAft>
                <a:spcPts val="0"/>
              </a:spcAft>
              <a:buFont typeface="Arial" panose="020B0604020202020204" pitchFamily="34" charset="0"/>
              <a:buChar char="•"/>
              <a:tabLst>
                <a:tab pos="457200" algn="l"/>
              </a:tabLst>
            </a:pPr>
            <a:r>
              <a:rPr lang="en-GB" sz="1300" kern="1200" dirty="0">
                <a:solidFill>
                  <a:srgbClr val="333333"/>
                </a:solidFill>
                <a:effectLst/>
                <a:latin typeface="+mn-lt"/>
                <a:ea typeface="Times New Roman" panose="02020603050405020304" pitchFamily="18" charset="0"/>
                <a:cs typeface="Times New Roman" panose="02020603050405020304" pitchFamily="18" charset="0"/>
              </a:rPr>
              <a:t>Cooper Tim et al.(2016), Strategies to improve design and testing for clothing longevity. </a:t>
            </a:r>
            <a:r>
              <a:rPr lang="en-GB" sz="1300" i="1" kern="1200" dirty="0">
                <a:solidFill>
                  <a:srgbClr val="333333"/>
                </a:solidFill>
                <a:effectLst/>
                <a:latin typeface="+mn-lt"/>
                <a:ea typeface="Times New Roman" panose="02020603050405020304" pitchFamily="18" charset="0"/>
                <a:cs typeface="Times New Roman" panose="02020603050405020304" pitchFamily="18" charset="0"/>
              </a:rPr>
              <a:t>Final report: December 2016, Nottingham Trent University, Nottingham – UK, </a:t>
            </a:r>
            <a:r>
              <a:rPr lang="en-GB" sz="1300" kern="1200" dirty="0">
                <a:solidFill>
                  <a:srgbClr val="333333"/>
                </a:solidFill>
                <a:effectLst/>
                <a:latin typeface="+mn-lt"/>
                <a:ea typeface="Times New Roman" panose="02020603050405020304" pitchFamily="18" charset="0"/>
                <a:cs typeface="Times New Roman" panose="02020603050405020304" pitchFamily="18" charset="0"/>
              </a:rPr>
              <a:t>Defra project EV0553,1-66</a:t>
            </a:r>
            <a:r>
              <a:rPr lang="en-GB" sz="1300" dirty="0">
                <a:latin typeface="+mn-lt"/>
                <a:ea typeface="Times New Roman" panose="02020603050405020304" pitchFamily="18" charset="0"/>
                <a:cs typeface="Times New Roman" panose="02020603050405020304" pitchFamily="18" charset="0"/>
              </a:rPr>
              <a:t> </a:t>
            </a:r>
            <a:r>
              <a:rPr lang="en-GB" sz="1300" kern="1200" dirty="0">
                <a:solidFill>
                  <a:srgbClr val="333333"/>
                </a:solidFill>
                <a:effectLst/>
                <a:latin typeface="+mn-lt"/>
                <a:ea typeface="Times New Roman" panose="02020603050405020304" pitchFamily="18" charset="0"/>
                <a:cs typeface="Times New Roman" panose="02020603050405020304" pitchFamily="18" charset="0"/>
              </a:rPr>
              <a:t>(</a:t>
            </a:r>
            <a:r>
              <a:rPr lang="en-GB" sz="1300" u="sng" kern="1200" dirty="0">
                <a:solidFill>
                  <a:srgbClr val="333333"/>
                </a:solidFill>
                <a:effectLst/>
                <a:latin typeface="+mn-lt"/>
                <a:ea typeface="Times New Roman" panose="02020603050405020304" pitchFamily="18" charset="0"/>
                <a:cs typeface="Times New Roman" panose="02020603050405020304" pitchFamily="18" charset="0"/>
                <a:hlinkClick r:id="rId4"/>
              </a:rPr>
              <a:t>https://www.ntu.ac.uk/__data/assets/pdf_file/0039/906897/strategies-improve-design-testing-clothing-longevity.pdf</a:t>
            </a:r>
            <a:r>
              <a:rPr lang="en-GB" sz="1300" kern="1200" dirty="0">
                <a:solidFill>
                  <a:srgbClr val="333333"/>
                </a:solidFill>
                <a:effectLst/>
                <a:latin typeface="+mn-lt"/>
                <a:ea typeface="Times New Roman" panose="02020603050405020304" pitchFamily="18" charset="0"/>
                <a:cs typeface="Times New Roman" panose="02020603050405020304" pitchFamily="18" charset="0"/>
              </a:rPr>
              <a:t>)</a:t>
            </a:r>
            <a:endParaRPr lang="en-GB" sz="1300" dirty="0">
              <a:effectLst/>
              <a:latin typeface="+mn-lt"/>
              <a:ea typeface="Times New Roman" panose="02020603050405020304" pitchFamily="18" charset="0"/>
            </a:endParaRPr>
          </a:p>
          <a:p>
            <a:pPr marL="285750" marR="0" lvl="0" indent="-285750" eaLnBrk="0" fontAlgn="base" hangingPunct="0">
              <a:lnSpc>
                <a:spcPct val="105000"/>
              </a:lnSpc>
              <a:spcBef>
                <a:spcPts val="0"/>
              </a:spcBef>
              <a:spcAft>
                <a:spcPts val="0"/>
              </a:spcAft>
              <a:buFont typeface="Arial" panose="020B0604020202020204" pitchFamily="34" charset="0"/>
              <a:buChar char="•"/>
              <a:tabLst>
                <a:tab pos="457200" algn="l"/>
              </a:tabLst>
            </a:pPr>
            <a:r>
              <a:rPr lang="en-GB" sz="1300" kern="1200" dirty="0" err="1">
                <a:solidFill>
                  <a:srgbClr val="000000"/>
                </a:solidFill>
                <a:effectLst/>
                <a:latin typeface="+mn-lt"/>
                <a:ea typeface="Times New Roman" panose="02020603050405020304" pitchFamily="18" charset="0"/>
                <a:cs typeface="Times New Roman" panose="02020603050405020304" pitchFamily="18" charset="0"/>
              </a:rPr>
              <a:t>Dennit</a:t>
            </a:r>
            <a:r>
              <a:rPr lang="en-GB" sz="1300" kern="1200" dirty="0">
                <a:solidFill>
                  <a:srgbClr val="000000"/>
                </a:solidFill>
                <a:effectLst/>
                <a:latin typeface="+mn-lt"/>
                <a:ea typeface="Times New Roman" panose="02020603050405020304" pitchFamily="18" charset="0"/>
                <a:cs typeface="Times New Roman" panose="02020603050405020304" pitchFamily="18" charset="0"/>
              </a:rPr>
              <a:t> </a:t>
            </a:r>
            <a:r>
              <a:rPr lang="en-GB" sz="1300" kern="1200" dirty="0" err="1">
                <a:solidFill>
                  <a:srgbClr val="000000"/>
                </a:solidFill>
                <a:effectLst/>
                <a:latin typeface="+mn-lt"/>
                <a:ea typeface="Times New Roman" panose="02020603050405020304" pitchFamily="18" charset="0"/>
                <a:cs typeface="Times New Roman" panose="02020603050405020304" pitchFamily="18" charset="0"/>
              </a:rPr>
              <a:t>Quewan</a:t>
            </a:r>
            <a:r>
              <a:rPr lang="en-GB" sz="1300" kern="1200" dirty="0">
                <a:solidFill>
                  <a:srgbClr val="000000"/>
                </a:solidFill>
                <a:effectLst/>
                <a:latin typeface="+mn-lt"/>
                <a:ea typeface="Times New Roman" panose="02020603050405020304" pitchFamily="18" charset="0"/>
                <a:cs typeface="Times New Roman" panose="02020603050405020304" pitchFamily="18" charset="0"/>
              </a:rPr>
              <a:t> Adams et al. (2018), What has Industry 4.0 got to do with us? A review of the Literature, </a:t>
            </a:r>
            <a:r>
              <a:rPr lang="en-GB" sz="1300" i="1" kern="1200" dirty="0">
                <a:solidFill>
                  <a:srgbClr val="000000"/>
                </a:solidFill>
                <a:effectLst/>
                <a:latin typeface="+mn-lt"/>
                <a:ea typeface="Times New Roman" panose="02020603050405020304" pitchFamily="18" charset="0"/>
                <a:cs typeface="Times New Roman" panose="02020603050405020304" pitchFamily="18" charset="0"/>
              </a:rPr>
              <a:t>Proceedings of the International Conference on Industrial Engineering and Operations Management Pretoria / Johannesburg, South Africa, </a:t>
            </a:r>
            <a:r>
              <a:rPr lang="en-GB" sz="1300" kern="1200" dirty="0">
                <a:solidFill>
                  <a:srgbClr val="000000"/>
                </a:solidFill>
                <a:effectLst/>
                <a:latin typeface="+mn-lt"/>
                <a:ea typeface="Times New Roman" panose="02020603050405020304" pitchFamily="18" charset="0"/>
                <a:cs typeface="Times New Roman" panose="02020603050405020304" pitchFamily="18" charset="0"/>
              </a:rPr>
              <a:t>October 29 – November 1, 2018, </a:t>
            </a:r>
            <a:r>
              <a:rPr lang="en-GB" sz="1300" u="sng" kern="1200" dirty="0">
                <a:solidFill>
                  <a:srgbClr val="0000FF"/>
                </a:solidFill>
                <a:effectLst/>
                <a:latin typeface="+mn-lt"/>
                <a:ea typeface="Times New Roman" panose="02020603050405020304" pitchFamily="18" charset="0"/>
                <a:cs typeface="Times New Roman" panose="02020603050405020304" pitchFamily="18" charset="0"/>
                <a:hlinkClick r:id="rId5"/>
              </a:rPr>
              <a:t>http://ieomsociety.org/southafrica2018/papers/136.pdf</a:t>
            </a:r>
            <a:endParaRPr lang="en-GB" sz="1300" dirty="0">
              <a:effectLst/>
              <a:latin typeface="+mn-lt"/>
              <a:ea typeface="Times New Roman" panose="02020603050405020304" pitchFamily="18" charset="0"/>
            </a:endParaRPr>
          </a:p>
          <a:p>
            <a:pPr marL="285750" marR="0" lvl="0" indent="-285750" eaLnBrk="0" fontAlgn="base" hangingPunct="0">
              <a:lnSpc>
                <a:spcPct val="105000"/>
              </a:lnSpc>
              <a:spcBef>
                <a:spcPts val="0"/>
              </a:spcBef>
              <a:spcAft>
                <a:spcPts val="0"/>
              </a:spcAft>
              <a:buFont typeface="Arial" panose="020B0604020202020204" pitchFamily="34" charset="0"/>
              <a:buChar char="•"/>
              <a:tabLst>
                <a:tab pos="457200" algn="l"/>
              </a:tabLst>
            </a:pPr>
            <a:r>
              <a:rPr lang="en-GB" sz="1300" kern="1200" dirty="0" err="1">
                <a:solidFill>
                  <a:srgbClr val="000000"/>
                </a:solidFill>
                <a:effectLst/>
                <a:latin typeface="+mn-lt"/>
                <a:ea typeface="Times New Roman" panose="02020603050405020304" pitchFamily="18" charset="0"/>
                <a:cs typeface="Times New Roman" panose="02020603050405020304" pitchFamily="18" charset="0"/>
              </a:rPr>
              <a:t>Evridiki</a:t>
            </a:r>
            <a:r>
              <a:rPr lang="en-GB" sz="1300" kern="1200" dirty="0">
                <a:solidFill>
                  <a:srgbClr val="000000"/>
                </a:solidFill>
                <a:effectLst/>
                <a:latin typeface="+mn-lt"/>
                <a:ea typeface="Times New Roman" panose="02020603050405020304" pitchFamily="18" charset="0"/>
                <a:cs typeface="Times New Roman" panose="02020603050405020304" pitchFamily="18" charset="0"/>
              </a:rPr>
              <a:t> </a:t>
            </a:r>
            <a:r>
              <a:rPr lang="en-GB" sz="1300" kern="1200" dirty="0" err="1">
                <a:solidFill>
                  <a:srgbClr val="000000"/>
                </a:solidFill>
                <a:effectLst/>
                <a:latin typeface="+mn-lt"/>
                <a:ea typeface="Times New Roman" panose="02020603050405020304" pitchFamily="18" charset="0"/>
                <a:cs typeface="Times New Roman" panose="02020603050405020304" pitchFamily="18" charset="0"/>
              </a:rPr>
              <a:t>Papahristou</a:t>
            </a:r>
            <a:r>
              <a:rPr lang="en-GB" sz="1300" kern="1200" dirty="0">
                <a:solidFill>
                  <a:srgbClr val="000000"/>
                </a:solidFill>
                <a:effectLst/>
                <a:latin typeface="+mn-lt"/>
                <a:ea typeface="Times New Roman" panose="02020603050405020304" pitchFamily="18" charset="0"/>
                <a:cs typeface="Times New Roman" panose="02020603050405020304" pitchFamily="18" charset="0"/>
              </a:rPr>
              <a:t>,  Nikolaos </a:t>
            </a:r>
            <a:r>
              <a:rPr lang="en-GB" sz="1300" kern="1200" dirty="0" err="1">
                <a:solidFill>
                  <a:srgbClr val="000000"/>
                </a:solidFill>
                <a:effectLst/>
                <a:latin typeface="+mn-lt"/>
                <a:ea typeface="Times New Roman" panose="02020603050405020304" pitchFamily="18" charset="0"/>
                <a:cs typeface="Times New Roman" panose="02020603050405020304" pitchFamily="18" charset="0"/>
              </a:rPr>
              <a:t>Bilalis</a:t>
            </a:r>
            <a:r>
              <a:rPr lang="en-GB" sz="1300" kern="1200" dirty="0">
                <a:solidFill>
                  <a:srgbClr val="000000"/>
                </a:solidFill>
                <a:effectLst/>
                <a:latin typeface="+mn-lt"/>
                <a:ea typeface="Times New Roman" panose="02020603050405020304" pitchFamily="18" charset="0"/>
                <a:cs typeface="Times New Roman" panose="02020603050405020304" pitchFamily="18" charset="0"/>
              </a:rPr>
              <a:t> (2016), Can 3D Virtual Prototype Conquer the Apparel Industry?, </a:t>
            </a:r>
            <a:r>
              <a:rPr lang="en-GB" sz="1300" i="1" kern="1200" dirty="0">
                <a:solidFill>
                  <a:srgbClr val="000000"/>
                </a:solidFill>
                <a:effectLst/>
                <a:latin typeface="+mn-lt"/>
                <a:ea typeface="Times New Roman" panose="02020603050405020304" pitchFamily="18" charset="0"/>
                <a:cs typeface="Times New Roman" panose="02020603050405020304" pitchFamily="18" charset="0"/>
              </a:rPr>
              <a:t>Journal of Fashion Technology &amp;Textile Engineering</a:t>
            </a:r>
            <a:r>
              <a:rPr lang="en-GB" sz="1300" kern="1200" dirty="0">
                <a:solidFill>
                  <a:srgbClr val="000000"/>
                </a:solidFill>
                <a:effectLst/>
                <a:latin typeface="+mn-lt"/>
                <a:ea typeface="Times New Roman" panose="02020603050405020304" pitchFamily="18" charset="0"/>
                <a:cs typeface="Times New Roman" panose="02020603050405020304" pitchFamily="18" charset="0"/>
              </a:rPr>
              <a:t>, 4:1, </a:t>
            </a:r>
            <a:r>
              <a:rPr lang="en-GB" sz="1300" u="sng" kern="1200" dirty="0">
                <a:solidFill>
                  <a:srgbClr val="0000FF"/>
                </a:solidFill>
                <a:effectLst/>
                <a:latin typeface="+mn-lt"/>
                <a:ea typeface="Times New Roman" panose="02020603050405020304" pitchFamily="18" charset="0"/>
                <a:cs typeface="Times New Roman" panose="02020603050405020304" pitchFamily="18" charset="0"/>
                <a:hlinkClick r:id="rId6"/>
              </a:rPr>
              <a:t>http://dx.doi.org/10.4172/2329-9568.1000141</a:t>
            </a:r>
            <a:r>
              <a:rPr lang="en-GB" sz="1300" kern="1200" dirty="0">
                <a:solidFill>
                  <a:srgbClr val="000000"/>
                </a:solidFill>
                <a:effectLst/>
                <a:latin typeface="+mn-lt"/>
                <a:ea typeface="Times New Roman" panose="02020603050405020304" pitchFamily="18" charset="0"/>
                <a:cs typeface="Times New Roman" panose="02020603050405020304" pitchFamily="18" charset="0"/>
              </a:rPr>
              <a:t>)</a:t>
            </a:r>
            <a:r>
              <a:rPr lang="en-GB" sz="1300" dirty="0">
                <a:latin typeface="+mn-lt"/>
                <a:ea typeface="Times New Roman" panose="02020603050405020304" pitchFamily="18" charset="0"/>
                <a:cs typeface="Times New Roman" panose="02020603050405020304" pitchFamily="18" charset="0"/>
              </a:rPr>
              <a:t> </a:t>
            </a:r>
            <a:r>
              <a:rPr lang="en-GB" sz="1300" kern="1200" dirty="0">
                <a:solidFill>
                  <a:srgbClr val="000000"/>
                </a:solidFill>
                <a:effectLst/>
                <a:latin typeface="+mn-lt"/>
                <a:ea typeface="Calibri" panose="020F0502020204030204" pitchFamily="34" charset="0"/>
              </a:rPr>
              <a:t>(</a:t>
            </a:r>
            <a:r>
              <a:rPr lang="en-GB" sz="1300" u="sng" kern="1200" dirty="0">
                <a:solidFill>
                  <a:srgbClr val="000000"/>
                </a:solidFill>
                <a:effectLst/>
                <a:latin typeface="+mn-lt"/>
                <a:ea typeface="Calibri" panose="020F0502020204030204" pitchFamily="34" charset="0"/>
                <a:hlinkClick r:id="rId7"/>
              </a:rPr>
              <a:t>https://www.researchgate.net/profile/Evridiki_Papachristou/publication/299982121_Can_3D_Virtual_Prototype_Conquer_the_Apparel_Industry/links/57872eb608ae36ad40a6a310.pdf</a:t>
            </a:r>
            <a:r>
              <a:rPr lang="en-GB" sz="1300" kern="1200" dirty="0">
                <a:solidFill>
                  <a:srgbClr val="000000"/>
                </a:solidFill>
                <a:effectLst/>
                <a:latin typeface="+mn-lt"/>
                <a:ea typeface="Calibri" panose="020F0502020204030204" pitchFamily="34" charset="0"/>
              </a:rPr>
              <a:t>)</a:t>
            </a:r>
            <a:endParaRPr lang="en-GB" sz="1300" dirty="0">
              <a:effectLst/>
              <a:latin typeface="+mn-lt"/>
              <a:ea typeface="Times New Roman" panose="02020603050405020304"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AA893289-8A10-444C-B289-B6C367C3317C}"/>
              </a:ext>
            </a:extLst>
          </p:cNvPr>
          <p:cNvSpPr>
            <a:spLocks noGrp="1"/>
          </p:cNvSpPr>
          <p:nvPr>
            <p:ph type="ftr" sz="quarter" idx="11"/>
          </p:nvPr>
        </p:nvSpPr>
        <p:spPr/>
        <p:txBody>
          <a:bodyPr/>
          <a:lstStyle/>
          <a:p>
            <a:pPr>
              <a:defRPr/>
            </a:pPr>
            <a:r>
              <a:rPr lang="en-US" altLang="de-DE"/>
              <a:t>Fashion DIET</a:t>
            </a:r>
            <a:endParaRPr lang="de-DE" altLang="de-DE"/>
          </a:p>
        </p:txBody>
      </p:sp>
      <p:sp>
        <p:nvSpPr>
          <p:cNvPr id="53251" name="Foliennummernplatzhalter 4">
            <a:extLst>
              <a:ext uri="{FF2B5EF4-FFF2-40B4-BE49-F238E27FC236}">
                <a16:creationId xmlns:a16="http://schemas.microsoft.com/office/drawing/2014/main" id="{C295B0E0-BC7C-7548-A704-79405579704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B3A767B-72E0-4F47-8F06-99EC0C258D8A}" type="slidenum">
              <a:rPr lang="de-DE" altLang="de-DE" smtClean="0">
                <a:solidFill>
                  <a:srgbClr val="898989"/>
                </a:solidFill>
              </a:rPr>
              <a:pPr/>
              <a:t>62</a:t>
            </a:fld>
            <a:endParaRPr lang="de-DE" altLang="de-DE">
              <a:solidFill>
                <a:srgbClr val="898989"/>
              </a:solidFill>
            </a:endParaRPr>
          </a:p>
        </p:txBody>
      </p:sp>
      <p:sp>
        <p:nvSpPr>
          <p:cNvPr id="9" name="TextBox 8">
            <a:extLst>
              <a:ext uri="{FF2B5EF4-FFF2-40B4-BE49-F238E27FC236}">
                <a16:creationId xmlns:a16="http://schemas.microsoft.com/office/drawing/2014/main" id="{B07DC818-C5D2-4A6A-813A-5C1E0F91EF07}"/>
              </a:ext>
            </a:extLst>
          </p:cNvPr>
          <p:cNvSpPr txBox="1"/>
          <p:nvPr/>
        </p:nvSpPr>
        <p:spPr>
          <a:xfrm>
            <a:off x="539552" y="699570"/>
            <a:ext cx="7488832" cy="4173450"/>
          </a:xfrm>
          <a:prstGeom prst="rect">
            <a:avLst/>
          </a:prstGeom>
          <a:noFill/>
        </p:spPr>
        <p:txBody>
          <a:bodyPr wrap="square">
            <a:spAutoFit/>
          </a:bodyPr>
          <a:lstStyle/>
          <a:p>
            <a:pPr marL="285750" marR="0" lvl="0" indent="-285750" eaLnBrk="0" fontAlgn="base" hangingPunct="0">
              <a:lnSpc>
                <a:spcPct val="105000"/>
              </a:lnSpc>
              <a:spcBef>
                <a:spcPts val="0"/>
              </a:spcBef>
              <a:spcAft>
                <a:spcPts val="0"/>
              </a:spcAft>
              <a:buFont typeface="Arial" panose="020B0604020202020204" pitchFamily="34" charset="0"/>
              <a:buChar char="•"/>
            </a:pPr>
            <a:r>
              <a:rPr lang="en-GB" sz="1300" kern="1200" dirty="0" err="1">
                <a:solidFill>
                  <a:srgbClr val="000000"/>
                </a:solidFill>
                <a:effectLst/>
                <a:latin typeface="+mn-lt"/>
                <a:ea typeface="Calibri" panose="020F0502020204030204" pitchFamily="34" charset="0"/>
                <a:cs typeface="Times New Roman" panose="02020603050405020304" pitchFamily="18" charset="0"/>
              </a:rPr>
              <a:t>Guodong</a:t>
            </a:r>
            <a:r>
              <a:rPr lang="en-GB" sz="1300" kern="1200" dirty="0">
                <a:solidFill>
                  <a:srgbClr val="000000"/>
                </a:solidFill>
                <a:effectLst/>
                <a:latin typeface="+mn-lt"/>
                <a:ea typeface="Calibri" panose="020F0502020204030204" pitchFamily="34" charset="0"/>
                <a:cs typeface="Times New Roman" panose="02020603050405020304" pitchFamily="18" charset="0"/>
              </a:rPr>
              <a:t> Zhang (2021), Apparel Design and Development Based on 3D Scanning Technology, </a:t>
            </a:r>
            <a:r>
              <a:rPr lang="en-GB" sz="1300" i="1" kern="1200" dirty="0">
                <a:solidFill>
                  <a:srgbClr val="000000"/>
                </a:solidFill>
                <a:effectLst/>
                <a:latin typeface="+mn-lt"/>
                <a:ea typeface="Calibri" panose="020F0502020204030204" pitchFamily="34" charset="0"/>
                <a:cs typeface="Times New Roman" panose="02020603050405020304" pitchFamily="18" charset="0"/>
              </a:rPr>
              <a:t>Machine Learning in Image and Video Processing (special issue),</a:t>
            </a:r>
            <a:r>
              <a:rPr lang="en-GB" sz="1300" dirty="0">
                <a:effectLst/>
                <a:latin typeface="+mn-lt"/>
                <a:ea typeface="Times New Roman" panose="02020603050405020304" pitchFamily="18" charset="0"/>
                <a:cs typeface="Times New Roman" panose="02020603050405020304" pitchFamily="18" charset="0"/>
              </a:rPr>
              <a:t> </a:t>
            </a:r>
            <a:r>
              <a:rPr lang="en-GB" sz="1300" kern="1200" dirty="0">
                <a:solidFill>
                  <a:srgbClr val="000000"/>
                </a:solidFill>
                <a:effectLst/>
                <a:latin typeface="+mn-lt"/>
                <a:ea typeface="Calibri" panose="020F0502020204030204" pitchFamily="34" charset="0"/>
                <a:cs typeface="Times New Roman" panose="02020603050405020304" pitchFamily="18" charset="0"/>
                <a:hlinkClick r:id="rId3"/>
              </a:rPr>
              <a:t>https://doi.org/10.1155/2021/7933206</a:t>
            </a:r>
            <a:r>
              <a:rPr lang="en-GB" sz="1300" dirty="0">
                <a:latin typeface="+mn-lt"/>
                <a:ea typeface="Calibri" panose="020F0502020204030204" pitchFamily="34" charset="0"/>
                <a:cs typeface="Times New Roman" panose="02020603050405020304" pitchFamily="18" charset="0"/>
              </a:rPr>
              <a:t> </a:t>
            </a:r>
            <a:r>
              <a:rPr lang="en-GB" sz="1300" u="sng" kern="1200" dirty="0">
                <a:solidFill>
                  <a:srgbClr val="000000"/>
                </a:solidFill>
                <a:effectLst/>
                <a:latin typeface="+mn-lt"/>
                <a:ea typeface="Calibri" panose="020F0502020204030204" pitchFamily="34" charset="0"/>
                <a:hlinkClick r:id="rId4"/>
              </a:rPr>
              <a:t>https://downloads.hindawi.com/journals/sp/2021/7933206.pdf</a:t>
            </a:r>
            <a:endParaRPr lang="en-GB" sz="1300" dirty="0">
              <a:effectLst/>
              <a:latin typeface="+mn-lt"/>
              <a:ea typeface="Times New Roman" panose="02020603050405020304" pitchFamily="18" charset="0"/>
            </a:endParaRPr>
          </a:p>
          <a:p>
            <a:pPr marL="285750" marR="0" lvl="0" indent="-285750" eaLnBrk="0" fontAlgn="base" hangingPunct="0">
              <a:lnSpc>
                <a:spcPct val="105000"/>
              </a:lnSpc>
              <a:spcBef>
                <a:spcPts val="0"/>
              </a:spcBef>
              <a:spcAft>
                <a:spcPts val="0"/>
              </a:spcAft>
              <a:buFont typeface="Arial" panose="020B0604020202020204" pitchFamily="34" charset="0"/>
              <a:buChar char="•"/>
            </a:pPr>
            <a:r>
              <a:rPr lang="en-GB" sz="1300" dirty="0" err="1">
                <a:effectLst/>
                <a:latin typeface="+mn-lt"/>
                <a:ea typeface="Times New Roman" panose="02020603050405020304" pitchFamily="18" charset="0"/>
                <a:cs typeface="Times New Roman" panose="02020603050405020304" pitchFamily="18" charset="0"/>
              </a:rPr>
              <a:t>Jihyun</a:t>
            </a:r>
            <a:r>
              <a:rPr lang="en-GB" sz="1300" dirty="0">
                <a:effectLst/>
                <a:latin typeface="+mn-lt"/>
                <a:ea typeface="Times New Roman" panose="02020603050405020304" pitchFamily="18" charset="0"/>
                <a:cs typeface="Times New Roman" panose="02020603050405020304" pitchFamily="18" charset="0"/>
              </a:rPr>
              <a:t> Kim (2020), A Collaborative Study on 3D Dynamic Fashion Design Development, Using Digital Technology, </a:t>
            </a:r>
            <a:r>
              <a:rPr lang="en-GB" sz="1300" i="1" dirty="0">
                <a:effectLst/>
                <a:latin typeface="+mn-lt"/>
                <a:ea typeface="Times New Roman" panose="02020603050405020304" pitchFamily="18" charset="0"/>
                <a:cs typeface="Times New Roman" panose="02020603050405020304" pitchFamily="18" charset="0"/>
              </a:rPr>
              <a:t>Virtual Conference ITAA 2020,</a:t>
            </a:r>
            <a:endParaRPr lang="en-GB" sz="1300" i="1" dirty="0">
              <a:latin typeface="+mn-lt"/>
              <a:ea typeface="Times New Roman" panose="02020603050405020304" pitchFamily="18" charset="0"/>
              <a:cs typeface="Times New Roman" panose="02020603050405020304" pitchFamily="18" charset="0"/>
            </a:endParaRPr>
          </a:p>
          <a:p>
            <a:pPr>
              <a:lnSpc>
                <a:spcPct val="105000"/>
              </a:lnSpc>
              <a:spcBef>
                <a:spcPts val="0"/>
              </a:spcBef>
              <a:spcAft>
                <a:spcPts val="0"/>
              </a:spcAft>
            </a:pPr>
            <a:r>
              <a:rPr lang="en-GB" sz="1300" i="1" dirty="0">
                <a:solidFill>
                  <a:srgbClr val="000000"/>
                </a:solidFill>
                <a:effectLst/>
                <a:latin typeface="+mn-lt"/>
                <a:ea typeface="Times New Roman" panose="02020603050405020304" pitchFamily="18" charset="0"/>
                <a:cs typeface="Times New Roman" panose="02020603050405020304" pitchFamily="18" charset="0"/>
              </a:rPr>
              <a:t>        </a:t>
            </a:r>
            <a:r>
              <a:rPr lang="en-GB" sz="1300" dirty="0">
                <a:solidFill>
                  <a:srgbClr val="000000"/>
                </a:solidFill>
                <a:effectLst/>
                <a:latin typeface="+mn-lt"/>
                <a:ea typeface="Times New Roman" panose="02020603050405020304" pitchFamily="18" charset="0"/>
                <a:cs typeface="Calibri" panose="020F0502020204030204" pitchFamily="34" charset="0"/>
              </a:rPr>
              <a:t>DOI</a:t>
            </a:r>
            <a:r>
              <a:rPr lang="en-GB" sz="1300" dirty="0">
                <a:solidFill>
                  <a:srgbClr val="777777"/>
                </a:solidFill>
                <a:effectLst/>
                <a:latin typeface="+mn-lt"/>
                <a:ea typeface="Times New Roman" panose="02020603050405020304" pitchFamily="18" charset="0"/>
                <a:cs typeface="Calibri" panose="020F0502020204030204" pitchFamily="34" charset="0"/>
              </a:rPr>
              <a:t>: </a:t>
            </a:r>
            <a:r>
              <a:rPr lang="en-GB" sz="1300" u="sng" dirty="0">
                <a:solidFill>
                  <a:srgbClr val="777777"/>
                </a:solidFill>
                <a:effectLst/>
                <a:latin typeface="+mn-lt"/>
                <a:ea typeface="Times New Roman" panose="02020603050405020304" pitchFamily="18" charset="0"/>
                <a:cs typeface="Calibri" panose="020F0502020204030204" pitchFamily="34" charset="0"/>
                <a:hlinkClick r:id="rId5"/>
              </a:rPr>
              <a:t>10.31274/itaa.12028</a:t>
            </a:r>
            <a:r>
              <a:rPr lang="en-GB" sz="1300" dirty="0">
                <a:latin typeface="+mn-lt"/>
                <a:ea typeface="Times New Roman" panose="02020603050405020304" pitchFamily="18" charset="0"/>
                <a:cs typeface="Times New Roman" panose="02020603050405020304" pitchFamily="18" charset="0"/>
              </a:rPr>
              <a:t>    </a:t>
            </a:r>
            <a:r>
              <a:rPr lang="en-GB" sz="1300" u="sng" dirty="0">
                <a:solidFill>
                  <a:srgbClr val="777777"/>
                </a:solidFill>
                <a:effectLst/>
                <a:latin typeface="+mn-lt"/>
                <a:ea typeface="Times New Roman" panose="02020603050405020304" pitchFamily="18" charset="0"/>
                <a:cs typeface="Calibri" panose="020F0502020204030204" pitchFamily="34" charset="0"/>
                <a:hlinkClick r:id="rId6"/>
              </a:rPr>
              <a:t>https://www.researchgate.net/publication/343769408_A_Collaborative_Study_on_3D_Dynamic_Fashion_Design_Development_Using_Digital_Technology</a:t>
            </a:r>
            <a:endParaRPr lang="en-GB" sz="1300" dirty="0">
              <a:effectLst/>
              <a:latin typeface="+mn-lt"/>
              <a:ea typeface="Calibri" panose="020F0502020204030204" pitchFamily="34" charset="0"/>
              <a:cs typeface="Times New Roman" panose="02020603050405020304" pitchFamily="18" charset="0"/>
            </a:endParaRPr>
          </a:p>
          <a:p>
            <a:pPr marL="285750" marR="0" lvl="0" indent="-285750" eaLnBrk="0" fontAlgn="base" hangingPunct="0">
              <a:spcBef>
                <a:spcPts val="0"/>
              </a:spcBef>
              <a:spcAft>
                <a:spcPts val="0"/>
              </a:spcAft>
              <a:buFont typeface="Arial" panose="020B0604020202020204" pitchFamily="34" charset="0"/>
              <a:buChar char="•"/>
              <a:tabLst>
                <a:tab pos="457200" algn="l"/>
              </a:tabLst>
            </a:pPr>
            <a:r>
              <a:rPr lang="en-GB" sz="1300" kern="1200" dirty="0">
                <a:solidFill>
                  <a:srgbClr val="333333"/>
                </a:solidFill>
                <a:effectLst/>
                <a:latin typeface="+mn-lt"/>
                <a:ea typeface="Times New Roman" panose="02020603050405020304" pitchFamily="18" charset="0"/>
                <a:cs typeface="Times New Roman" panose="02020603050405020304" pitchFamily="18" charset="0"/>
              </a:rPr>
              <a:t>Kristina Brubacher, David Tyler et al. (2021), Evaluation of the Accuracy and Practicability of Predicting Compression Garment Pressure Using Virtual Fit</a:t>
            </a:r>
            <a:r>
              <a:rPr lang="en-GB" sz="1300" dirty="0">
                <a:latin typeface="+mn-lt"/>
                <a:ea typeface="Times New Roman" panose="02020603050405020304" pitchFamily="18" charset="0"/>
                <a:cs typeface="Times New Roman" panose="02020603050405020304" pitchFamily="18" charset="0"/>
              </a:rPr>
              <a:t> </a:t>
            </a:r>
            <a:r>
              <a:rPr lang="en-GB" sz="1300" kern="1200" dirty="0">
                <a:solidFill>
                  <a:srgbClr val="333333"/>
                </a:solidFill>
                <a:effectLst/>
                <a:latin typeface="+mn-lt"/>
                <a:ea typeface="Times New Roman" panose="02020603050405020304" pitchFamily="18" charset="0"/>
                <a:cs typeface="Times New Roman" panose="02020603050405020304" pitchFamily="18" charset="0"/>
              </a:rPr>
              <a:t>Technology, </a:t>
            </a:r>
            <a:r>
              <a:rPr lang="en-GB" sz="1300" i="1" kern="1200" dirty="0">
                <a:solidFill>
                  <a:srgbClr val="333333"/>
                </a:solidFill>
                <a:effectLst/>
                <a:latin typeface="+mn-lt"/>
                <a:ea typeface="Times New Roman" panose="02020603050405020304" pitchFamily="18" charset="0"/>
                <a:cs typeface="Times New Roman" panose="02020603050405020304" pitchFamily="18" charset="0"/>
              </a:rPr>
              <a:t>Clothing and Textiles Research Journal</a:t>
            </a:r>
            <a:r>
              <a:rPr lang="en-GB" sz="1300" kern="1200" dirty="0">
                <a:solidFill>
                  <a:srgbClr val="333333"/>
                </a:solidFill>
                <a:effectLst/>
                <a:latin typeface="+mn-lt"/>
                <a:ea typeface="Times New Roman" panose="02020603050405020304" pitchFamily="18" charset="0"/>
                <a:cs typeface="Times New Roman" panose="02020603050405020304" pitchFamily="18" charset="0"/>
              </a:rPr>
              <a:t>, 1-18</a:t>
            </a:r>
            <a:r>
              <a:rPr lang="en-GB" sz="1300" dirty="0">
                <a:latin typeface="+mn-lt"/>
                <a:ea typeface="Times New Roman" panose="02020603050405020304" pitchFamily="18" charset="0"/>
              </a:rPr>
              <a:t> </a:t>
            </a:r>
            <a:r>
              <a:rPr lang="en-GB" sz="1300" u="sng" kern="1200" dirty="0">
                <a:solidFill>
                  <a:srgbClr val="006ACC"/>
                </a:solidFill>
                <a:effectLst/>
                <a:latin typeface="+mn-lt"/>
                <a:ea typeface="Times New Roman" panose="02020603050405020304" pitchFamily="18" charset="0"/>
                <a:cs typeface="Times New Roman" panose="02020603050405020304" pitchFamily="18" charset="0"/>
                <a:hlinkClick r:id="rId7"/>
              </a:rPr>
              <a:t>https://doi.org/10.1177/0887302X21999314</a:t>
            </a:r>
            <a:r>
              <a:rPr lang="en-GB" sz="1300" dirty="0">
                <a:latin typeface="+mn-lt"/>
                <a:ea typeface="Times New Roman" panose="02020603050405020304" pitchFamily="18" charset="0"/>
              </a:rPr>
              <a:t> </a:t>
            </a:r>
            <a:r>
              <a:rPr lang="en-GB" sz="1300" u="sng" kern="1200" dirty="0">
                <a:solidFill>
                  <a:srgbClr val="333333"/>
                </a:solidFill>
                <a:effectLst/>
                <a:latin typeface="+mn-lt"/>
                <a:ea typeface="Times New Roman" panose="02020603050405020304" pitchFamily="18" charset="0"/>
                <a:cs typeface="Times New Roman" panose="02020603050405020304" pitchFamily="18" charset="0"/>
                <a:hlinkClick r:id="rId8"/>
              </a:rPr>
              <a:t>https://journals.sagepub.com/doi/pdf/10.1177/0887302X21999314</a:t>
            </a:r>
            <a:endParaRPr lang="en-GB" sz="1300" u="sng" kern="1200" dirty="0">
              <a:solidFill>
                <a:srgbClr val="333333"/>
              </a:solidFill>
              <a:effectLst/>
              <a:latin typeface="+mn-lt"/>
              <a:ea typeface="Times New Roman" panose="02020603050405020304" pitchFamily="18"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GB" sz="1300" dirty="0" err="1">
                <a:effectLst/>
                <a:latin typeface="+mn-lt"/>
                <a:ea typeface="Times New Roman" panose="02020603050405020304" pitchFamily="18" charset="0"/>
                <a:cs typeface="Times New Roman" panose="02020603050405020304" pitchFamily="18" charset="0"/>
              </a:rPr>
              <a:t>Meital</a:t>
            </a:r>
            <a:r>
              <a:rPr lang="en-GB" sz="1300" dirty="0">
                <a:effectLst/>
                <a:latin typeface="+mn-lt"/>
                <a:ea typeface="Times New Roman" panose="02020603050405020304" pitchFamily="18" charset="0"/>
                <a:cs typeface="Times New Roman" panose="02020603050405020304" pitchFamily="18" charset="0"/>
              </a:rPr>
              <a:t> Peleg Mizrachi and Alon Tal (2022 ), Regulation for Promoting Sustainable, Fair and Circular Fashion, </a:t>
            </a:r>
            <a:r>
              <a:rPr lang="en-GB" sz="1300" i="1" dirty="0">
                <a:effectLst/>
                <a:latin typeface="+mn-lt"/>
                <a:ea typeface="Times New Roman" panose="02020603050405020304" pitchFamily="18" charset="0"/>
                <a:cs typeface="Times New Roman" panose="02020603050405020304" pitchFamily="18" charset="0"/>
              </a:rPr>
              <a:t>Sustainability</a:t>
            </a:r>
            <a:r>
              <a:rPr lang="en-GB" sz="1300" dirty="0">
                <a:effectLst/>
                <a:latin typeface="+mn-lt"/>
                <a:ea typeface="Times New Roman" panose="02020603050405020304" pitchFamily="18" charset="0"/>
                <a:cs typeface="Times New Roman" panose="02020603050405020304" pitchFamily="18" charset="0"/>
              </a:rPr>
              <a:t> 2022, 14, 502</a:t>
            </a:r>
          </a:p>
          <a:p>
            <a:pPr marR="0" lvl="0">
              <a:spcBef>
                <a:spcPts val="0"/>
              </a:spcBef>
              <a:spcAft>
                <a:spcPts val="0"/>
              </a:spcAft>
            </a:pPr>
            <a:r>
              <a:rPr lang="en-GB" sz="1300" u="sng" dirty="0">
                <a:solidFill>
                  <a:srgbClr val="0000FF"/>
                </a:solidFill>
                <a:effectLst/>
                <a:latin typeface="+mn-lt"/>
                <a:ea typeface="Times New Roman" panose="02020603050405020304" pitchFamily="18" charset="0"/>
                <a:hlinkClick r:id="rId9"/>
              </a:rPr>
              <a:t>https://doi.org/10.3390/su14010502</a:t>
            </a:r>
            <a:endParaRPr lang="en-GB" sz="1300" u="sng" dirty="0">
              <a:solidFill>
                <a:srgbClr val="0000FF"/>
              </a:solidFill>
              <a:effectLst/>
              <a:latin typeface="+mn-lt"/>
              <a:ea typeface="Times New Roman" panose="02020603050405020304" pitchFamily="18" charset="0"/>
            </a:endParaRPr>
          </a:p>
          <a:p>
            <a:pPr marL="285750" indent="-285750">
              <a:spcBef>
                <a:spcPts val="0"/>
              </a:spcBef>
              <a:spcAft>
                <a:spcPts val="0"/>
              </a:spcAft>
              <a:buFont typeface="Arial" panose="020B0604020202020204" pitchFamily="34" charset="0"/>
              <a:buChar char="•"/>
            </a:pPr>
            <a:r>
              <a:rPr lang="en-GB" sz="1300" dirty="0" err="1">
                <a:effectLst/>
                <a:latin typeface="+mn-lt"/>
                <a:ea typeface="Times New Roman" panose="02020603050405020304" pitchFamily="18" charset="0"/>
                <a:cs typeface="Times New Roman" panose="02020603050405020304" pitchFamily="18" charset="0"/>
              </a:rPr>
              <a:t>Rudrajeet</a:t>
            </a:r>
            <a:r>
              <a:rPr lang="en-GB" sz="1300" dirty="0">
                <a:effectLst/>
                <a:latin typeface="+mn-lt"/>
                <a:ea typeface="Times New Roman" panose="02020603050405020304" pitchFamily="18" charset="0"/>
                <a:cs typeface="Times New Roman" panose="02020603050405020304" pitchFamily="18" charset="0"/>
              </a:rPr>
              <a:t> Pal (2017), Sustainable Design and Business Models in Textile and Fashion Industry (book chapter), </a:t>
            </a:r>
            <a:r>
              <a:rPr lang="en-GB" sz="1300" i="1" dirty="0">
                <a:effectLst/>
                <a:latin typeface="+mn-lt"/>
                <a:ea typeface="Times New Roman" panose="02020603050405020304" pitchFamily="18" charset="0"/>
                <a:cs typeface="Times New Roman" panose="02020603050405020304" pitchFamily="18" charset="0"/>
              </a:rPr>
              <a:t>Sustainability in the Textile Industry</a:t>
            </a:r>
            <a:r>
              <a:rPr lang="en-GB" sz="1300" i="1" dirty="0">
                <a:latin typeface="+mn-lt"/>
                <a:ea typeface="Times New Roman" panose="02020603050405020304" pitchFamily="18" charset="0"/>
                <a:cs typeface="Times New Roman" panose="02020603050405020304" pitchFamily="18" charset="0"/>
              </a:rPr>
              <a:t> </a:t>
            </a:r>
            <a:r>
              <a:rPr lang="en-GB" sz="1300" dirty="0">
                <a:solidFill>
                  <a:srgbClr val="000000"/>
                </a:solidFill>
                <a:effectLst/>
                <a:latin typeface="+mn-lt"/>
                <a:ea typeface="Times New Roman" panose="02020603050405020304" pitchFamily="18" charset="0"/>
              </a:rPr>
              <a:t>DOI:</a:t>
            </a:r>
            <a:r>
              <a:rPr lang="en-GB" sz="1300" dirty="0">
                <a:solidFill>
                  <a:srgbClr val="777777"/>
                </a:solidFill>
                <a:effectLst/>
                <a:latin typeface="+mn-lt"/>
                <a:ea typeface="Times New Roman" panose="02020603050405020304" pitchFamily="18" charset="0"/>
              </a:rPr>
              <a:t> </a:t>
            </a:r>
            <a:r>
              <a:rPr lang="en-GB" sz="1300" u="sng" dirty="0">
                <a:solidFill>
                  <a:srgbClr val="777777"/>
                </a:solidFill>
                <a:effectLst/>
                <a:latin typeface="+mn-lt"/>
                <a:ea typeface="Times New Roman" panose="02020603050405020304" pitchFamily="18" charset="0"/>
                <a:hlinkClick r:id="rId10"/>
              </a:rPr>
              <a:t>10.1007/978-981-10-2639-3_6</a:t>
            </a:r>
            <a:r>
              <a:rPr lang="en-GB" sz="1300" dirty="0">
                <a:latin typeface="+mn-lt"/>
                <a:ea typeface="Times New Roman" panose="02020603050405020304" pitchFamily="18" charset="0"/>
              </a:rPr>
              <a:t> </a:t>
            </a:r>
            <a:r>
              <a:rPr lang="en-GB" sz="1300" u="sng" dirty="0">
                <a:solidFill>
                  <a:srgbClr val="777777"/>
                </a:solidFill>
                <a:effectLst/>
                <a:latin typeface="+mn-lt"/>
                <a:ea typeface="Times New Roman" panose="02020603050405020304" pitchFamily="18" charset="0"/>
                <a:hlinkClick r:id="rId11"/>
              </a:rPr>
              <a:t>https://www.researchgate.net/publication/309173543_Sustainable_Design_and_Business_Models_in_Textile_and_Fashion_Industry</a:t>
            </a:r>
            <a:endParaRPr lang="en-GB" sz="1300" dirty="0">
              <a:effectLst/>
              <a:latin typeface="+mn-lt"/>
              <a:ea typeface="Times New Roman" panose="02020603050405020304" pitchFamily="18" charset="0"/>
            </a:endParaRPr>
          </a:p>
          <a:p>
            <a:pPr marR="0" lvl="0">
              <a:spcBef>
                <a:spcPts val="0"/>
              </a:spcBef>
              <a:spcAft>
                <a:spcPts val="0"/>
              </a:spcAft>
            </a:pPr>
            <a:endParaRPr lang="en-GB" sz="1300" dirty="0">
              <a:effectLst/>
              <a:latin typeface="+mn-lt"/>
              <a:ea typeface="Times New Roman" panose="02020603050405020304" pitchFamily="18" charset="0"/>
            </a:endParaRPr>
          </a:p>
        </p:txBody>
      </p:sp>
      <p:sp>
        <p:nvSpPr>
          <p:cNvPr id="6" name="TextBox 5">
            <a:extLst>
              <a:ext uri="{FF2B5EF4-FFF2-40B4-BE49-F238E27FC236}">
                <a16:creationId xmlns:a16="http://schemas.microsoft.com/office/drawing/2014/main" id="{60EA8138-6590-4B0B-BD3E-06E90FBB72E4}"/>
              </a:ext>
            </a:extLst>
          </p:cNvPr>
          <p:cNvSpPr txBox="1"/>
          <p:nvPr/>
        </p:nvSpPr>
        <p:spPr>
          <a:xfrm>
            <a:off x="655271" y="95250"/>
            <a:ext cx="6408737" cy="600164"/>
          </a:xfrm>
          <a:prstGeom prst="rect">
            <a:avLst/>
          </a:prstGeom>
          <a:noFill/>
        </p:spPr>
        <p:txBody>
          <a:bodyPr>
            <a:spAutoFit/>
          </a:bodyPr>
          <a:lstStyle/>
          <a:p>
            <a:pPr>
              <a:defRPr/>
            </a:pPr>
            <a:r>
              <a:rPr lang="en-GB" sz="3300" dirty="0">
                <a:latin typeface="+mn-lt"/>
              </a:rPr>
              <a:t>References</a:t>
            </a:r>
            <a:r>
              <a:rPr lang="en-GB" sz="3300" b="1" dirty="0">
                <a:latin typeface="+mn-lt"/>
              </a:rPr>
              <a:t> </a:t>
            </a:r>
            <a:r>
              <a:rPr lang="en-GB" sz="3300" dirty="0">
                <a:latin typeface="+mn-lt"/>
              </a:rPr>
              <a:t>and further reading </a:t>
            </a:r>
            <a:endParaRPr lang="ro-RO" sz="3300" dirty="0">
              <a:latin typeface="+mn-lt"/>
            </a:endParaRPr>
          </a:p>
        </p:txBody>
      </p:sp>
    </p:spTree>
    <p:extLst>
      <p:ext uri="{BB962C8B-B14F-4D97-AF65-F5344CB8AC3E}">
        <p14:creationId xmlns:p14="http://schemas.microsoft.com/office/powerpoint/2010/main" val="39589617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AA893289-8A10-444C-B289-B6C367C3317C}"/>
              </a:ext>
            </a:extLst>
          </p:cNvPr>
          <p:cNvSpPr>
            <a:spLocks noGrp="1"/>
          </p:cNvSpPr>
          <p:nvPr>
            <p:ph type="ftr" sz="quarter" idx="11"/>
          </p:nvPr>
        </p:nvSpPr>
        <p:spPr/>
        <p:txBody>
          <a:bodyPr/>
          <a:lstStyle/>
          <a:p>
            <a:pPr>
              <a:defRPr/>
            </a:pPr>
            <a:r>
              <a:rPr lang="en-US" altLang="de-DE"/>
              <a:t>Fashion DIET</a:t>
            </a:r>
            <a:endParaRPr lang="de-DE" altLang="de-DE"/>
          </a:p>
        </p:txBody>
      </p:sp>
      <p:sp>
        <p:nvSpPr>
          <p:cNvPr id="53251" name="Foliennummernplatzhalter 4">
            <a:extLst>
              <a:ext uri="{FF2B5EF4-FFF2-40B4-BE49-F238E27FC236}">
                <a16:creationId xmlns:a16="http://schemas.microsoft.com/office/drawing/2014/main" id="{C295B0E0-BC7C-7548-A704-79405579704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B3A767B-72E0-4F47-8F06-99EC0C258D8A}" type="slidenum">
              <a:rPr lang="de-DE" altLang="de-DE" smtClean="0">
                <a:solidFill>
                  <a:srgbClr val="898989"/>
                </a:solidFill>
              </a:rPr>
              <a:pPr/>
              <a:t>63</a:t>
            </a:fld>
            <a:endParaRPr lang="de-DE" altLang="de-DE">
              <a:solidFill>
                <a:srgbClr val="898989"/>
              </a:solidFill>
            </a:endParaRPr>
          </a:p>
        </p:txBody>
      </p:sp>
      <p:sp>
        <p:nvSpPr>
          <p:cNvPr id="9" name="TextBox 8">
            <a:extLst>
              <a:ext uri="{FF2B5EF4-FFF2-40B4-BE49-F238E27FC236}">
                <a16:creationId xmlns:a16="http://schemas.microsoft.com/office/drawing/2014/main" id="{B07DC818-C5D2-4A6A-813A-5C1E0F91EF07}"/>
              </a:ext>
            </a:extLst>
          </p:cNvPr>
          <p:cNvSpPr txBox="1"/>
          <p:nvPr/>
        </p:nvSpPr>
        <p:spPr>
          <a:xfrm>
            <a:off x="655271" y="711556"/>
            <a:ext cx="7488832" cy="3810274"/>
          </a:xfrm>
          <a:prstGeom prst="rect">
            <a:avLst/>
          </a:prstGeom>
          <a:noFill/>
        </p:spPr>
        <p:txBody>
          <a:bodyPr wrap="square">
            <a:spAutoFit/>
          </a:bodyPr>
          <a:lstStyle/>
          <a:p>
            <a:pPr marL="285750" marR="0" lvl="0" indent="-285750">
              <a:spcBef>
                <a:spcPts val="0"/>
              </a:spcBef>
              <a:spcAft>
                <a:spcPts val="0"/>
              </a:spcAft>
              <a:buFont typeface="Arial" panose="020B0604020202020204" pitchFamily="34" charset="0"/>
              <a:buChar char="•"/>
            </a:pPr>
            <a:r>
              <a:rPr lang="en-GB" sz="1300" dirty="0">
                <a:effectLst/>
                <a:latin typeface="+mn-lt"/>
                <a:ea typeface="Times New Roman" panose="02020603050405020304" pitchFamily="18" charset="0"/>
                <a:cs typeface="Times New Roman" panose="02020603050405020304" pitchFamily="18" charset="0"/>
              </a:rPr>
              <a:t>Sarah Cornell et al. (2021), A sustainable and resilient circular fashion and textiles industry: towards a circular economy that respects and responds to planetary priorities, </a:t>
            </a:r>
            <a:r>
              <a:rPr lang="en-GB" sz="1300" i="1" dirty="0">
                <a:effectLst/>
                <a:latin typeface="+mn-lt"/>
                <a:ea typeface="Times New Roman" panose="02020603050405020304" pitchFamily="18" charset="0"/>
                <a:cs typeface="Times New Roman" panose="02020603050405020304" pitchFamily="18" charset="0"/>
              </a:rPr>
              <a:t>A Research Report by Stockholm University’s Stockholm</a:t>
            </a:r>
            <a:r>
              <a:rPr lang="en-GB" sz="1300" dirty="0">
                <a:latin typeface="+mn-lt"/>
                <a:ea typeface="Times New Roman" panose="02020603050405020304" pitchFamily="18" charset="0"/>
                <a:cs typeface="Times New Roman" panose="02020603050405020304" pitchFamily="18" charset="0"/>
              </a:rPr>
              <a:t> </a:t>
            </a:r>
            <a:r>
              <a:rPr lang="en-GB" sz="1300" i="1" dirty="0">
                <a:effectLst/>
                <a:latin typeface="+mn-lt"/>
                <a:ea typeface="Calibri" panose="020F0502020204030204" pitchFamily="34" charset="0"/>
                <a:cs typeface="Calibri" panose="020F0502020204030204" pitchFamily="34" charset="0"/>
              </a:rPr>
              <a:t>Resilience Centre for the Ellen MacArthur Foundation and H&amp;M Group, </a:t>
            </a:r>
            <a:r>
              <a:rPr lang="en-GB" sz="1300" i="1" dirty="0">
                <a:latin typeface="+mn-lt"/>
                <a:ea typeface="Calibri" panose="020F0502020204030204" pitchFamily="34" charset="0"/>
                <a:cs typeface="Times New Roman" panose="02020603050405020304" pitchFamily="18" charset="0"/>
              </a:rPr>
              <a:t> </a:t>
            </a:r>
            <a:r>
              <a:rPr lang="en-GB" sz="1300" dirty="0">
                <a:effectLst/>
                <a:latin typeface="+mn-lt"/>
                <a:ea typeface="Calibri" panose="020F0502020204030204" pitchFamily="34" charset="0"/>
                <a:cs typeface="Calibri" panose="020F0502020204030204" pitchFamily="34" charset="0"/>
              </a:rPr>
              <a:t>DOI: 10.5281/zenodo.4561847</a:t>
            </a:r>
            <a:endParaRPr lang="en-GB" sz="1300" dirty="0">
              <a:latin typeface="+mn-lt"/>
              <a:ea typeface="Calibri" panose="020F0502020204030204" pitchFamily="34" charset="0"/>
              <a:cs typeface="Times New Roman" panose="02020603050405020304" pitchFamily="18" charset="0"/>
            </a:endParaRPr>
          </a:p>
          <a:p>
            <a:pPr marR="0" lvl="0">
              <a:spcBef>
                <a:spcPts val="0"/>
              </a:spcBef>
              <a:spcAft>
                <a:spcPts val="0"/>
              </a:spcAft>
            </a:pPr>
            <a:r>
              <a:rPr lang="en-GB" sz="1300" u="sng" dirty="0">
                <a:solidFill>
                  <a:srgbClr val="0000FF"/>
                </a:solidFill>
                <a:effectLst/>
                <a:latin typeface="+mn-lt"/>
                <a:ea typeface="Calibri" panose="020F0502020204030204" pitchFamily="34" charset="0"/>
                <a:cs typeface="Calibri" panose="020F0502020204030204" pitchFamily="34" charset="0"/>
                <a:hlinkClick r:id="rId3"/>
              </a:rPr>
              <a:t>https://www.stockholmresilience.org/download/18.66e0efc517643c2b8103605/1617805679501/Sustainable%20Textiles%20Synthesis%20Report.pdf</a:t>
            </a:r>
            <a:endParaRPr lang="en-GB" sz="1300" dirty="0">
              <a:effectLst/>
              <a:latin typeface="+mn-lt"/>
              <a:ea typeface="Calibri" panose="020F0502020204030204" pitchFamily="34" charset="0"/>
              <a:cs typeface="Times New Roman" panose="02020603050405020304" pitchFamily="18" charset="0"/>
            </a:endParaRPr>
          </a:p>
          <a:p>
            <a:pPr marL="285750" marR="0" lvl="0" indent="-285750" eaLnBrk="0" fontAlgn="base" hangingPunct="0">
              <a:lnSpc>
                <a:spcPct val="105000"/>
              </a:lnSpc>
              <a:spcBef>
                <a:spcPts val="0"/>
              </a:spcBef>
              <a:spcAft>
                <a:spcPts val="0"/>
              </a:spcAft>
              <a:buFont typeface="Arial" panose="020B0604020202020204" pitchFamily="34" charset="0"/>
              <a:buChar char="•"/>
              <a:tabLst>
                <a:tab pos="457200" algn="l"/>
              </a:tabLst>
            </a:pPr>
            <a:r>
              <a:rPr lang="en-GB" sz="1300" kern="1200" dirty="0" err="1">
                <a:solidFill>
                  <a:srgbClr val="000000"/>
                </a:solidFill>
                <a:effectLst/>
                <a:latin typeface="+mn-lt"/>
                <a:ea typeface="Times New Roman" panose="02020603050405020304" pitchFamily="18" charset="0"/>
                <a:cs typeface="Times New Roman" panose="02020603050405020304" pitchFamily="18" charset="0"/>
              </a:rPr>
              <a:t>Viziteu</a:t>
            </a:r>
            <a:r>
              <a:rPr lang="en-GB" sz="1300" kern="1200" dirty="0">
                <a:solidFill>
                  <a:srgbClr val="000000"/>
                </a:solidFill>
                <a:effectLst/>
                <a:latin typeface="+mn-lt"/>
                <a:ea typeface="Times New Roman" panose="02020603050405020304" pitchFamily="18" charset="0"/>
                <a:cs typeface="Times New Roman" panose="02020603050405020304" pitchFamily="18" charset="0"/>
              </a:rPr>
              <a:t> Diana, </a:t>
            </a:r>
            <a:r>
              <a:rPr lang="en-GB" sz="1300" kern="1200" dirty="0" err="1">
                <a:solidFill>
                  <a:srgbClr val="000000"/>
                </a:solidFill>
                <a:effectLst/>
                <a:latin typeface="+mn-lt"/>
                <a:ea typeface="Times New Roman" panose="02020603050405020304" pitchFamily="18" charset="0"/>
                <a:cs typeface="Times New Roman" panose="02020603050405020304" pitchFamily="18" charset="0"/>
              </a:rPr>
              <a:t>Curteza</a:t>
            </a:r>
            <a:r>
              <a:rPr lang="en-GB" sz="1300" kern="1200" dirty="0">
                <a:solidFill>
                  <a:srgbClr val="000000"/>
                </a:solidFill>
                <a:effectLst/>
                <a:latin typeface="+mn-lt"/>
                <a:ea typeface="Times New Roman" panose="02020603050405020304" pitchFamily="18" charset="0"/>
                <a:cs typeface="Times New Roman" panose="02020603050405020304" pitchFamily="18" charset="0"/>
              </a:rPr>
              <a:t> </a:t>
            </a:r>
            <a:r>
              <a:rPr lang="en-GB" sz="1300" kern="1200" dirty="0" err="1">
                <a:solidFill>
                  <a:srgbClr val="000000"/>
                </a:solidFill>
                <a:effectLst/>
                <a:latin typeface="+mn-lt"/>
                <a:ea typeface="Times New Roman" panose="02020603050405020304" pitchFamily="18" charset="0"/>
                <a:cs typeface="Times New Roman" panose="02020603050405020304" pitchFamily="18" charset="0"/>
              </a:rPr>
              <a:t>Antonela</a:t>
            </a:r>
            <a:r>
              <a:rPr lang="en-GB" sz="1300" kern="1200" dirty="0">
                <a:solidFill>
                  <a:srgbClr val="000000"/>
                </a:solidFill>
                <a:effectLst/>
                <a:latin typeface="+mn-lt"/>
                <a:ea typeface="Times New Roman" panose="02020603050405020304" pitchFamily="18" charset="0"/>
                <a:cs typeface="Times New Roman" panose="02020603050405020304" pitchFamily="18" charset="0"/>
              </a:rPr>
              <a:t> (2021), Development of climbing clothes using computerized 3D clothing simulation, </a:t>
            </a:r>
            <a:r>
              <a:rPr lang="en-GB" sz="1300" i="1" kern="1200" dirty="0">
                <a:solidFill>
                  <a:srgbClr val="000000"/>
                </a:solidFill>
                <a:effectLst/>
                <a:latin typeface="+mn-lt"/>
                <a:ea typeface="Times New Roman" panose="02020603050405020304" pitchFamily="18" charset="0"/>
                <a:cs typeface="Times New Roman" panose="02020603050405020304" pitchFamily="18" charset="0"/>
              </a:rPr>
              <a:t>Art and Design №2, 2021, </a:t>
            </a:r>
            <a:r>
              <a:rPr lang="en-GB" sz="1300" kern="1200" dirty="0">
                <a:solidFill>
                  <a:srgbClr val="000000"/>
                </a:solidFill>
                <a:effectLst/>
                <a:latin typeface="+mn-lt"/>
                <a:ea typeface="Times New Roman" panose="02020603050405020304" pitchFamily="18" charset="0"/>
                <a:cs typeface="Times New Roman" panose="02020603050405020304" pitchFamily="18" charset="0"/>
              </a:rPr>
              <a:t>9-19, DOI:10.30857/2617-0272.2021.2.1.,</a:t>
            </a:r>
            <a:endParaRPr lang="en-GB" sz="1300" dirty="0">
              <a:latin typeface="+mn-lt"/>
              <a:ea typeface="Times New Roman" panose="02020603050405020304" pitchFamily="18" charset="0"/>
              <a:cs typeface="Times New Roman" panose="02020603050405020304" pitchFamily="18" charset="0"/>
            </a:endParaRPr>
          </a:p>
          <a:p>
            <a:pPr marR="0" lvl="0" eaLnBrk="0" fontAlgn="base" hangingPunct="0">
              <a:lnSpc>
                <a:spcPct val="105000"/>
              </a:lnSpc>
              <a:spcBef>
                <a:spcPts val="0"/>
              </a:spcBef>
              <a:spcAft>
                <a:spcPts val="0"/>
              </a:spcAft>
              <a:tabLst>
                <a:tab pos="457200" algn="l"/>
              </a:tabLst>
            </a:pPr>
            <a:r>
              <a:rPr lang="en-GB" sz="1300" u="sng" kern="1200" dirty="0">
                <a:solidFill>
                  <a:srgbClr val="0000FF"/>
                </a:solidFill>
                <a:effectLst/>
                <a:latin typeface="+mn-lt"/>
                <a:ea typeface="Times New Roman" panose="02020603050405020304" pitchFamily="18" charset="0"/>
                <a:cs typeface="Times New Roman" panose="02020603050405020304" pitchFamily="18" charset="0"/>
                <a:hlinkClick r:id="rId4"/>
              </a:rPr>
              <a:t>https://er.knutd.edu.ua/handle/123456789/18448</a:t>
            </a:r>
            <a:endParaRPr lang="en-GB" sz="1300" u="sng" dirty="0">
              <a:latin typeface="+mn-lt"/>
              <a:ea typeface="Times New Roman" panose="02020603050405020304" pitchFamily="18" charset="0"/>
            </a:endParaRPr>
          </a:p>
          <a:p>
            <a:pPr marR="0" lvl="0" eaLnBrk="0" fontAlgn="base" hangingPunct="0">
              <a:lnSpc>
                <a:spcPct val="105000"/>
              </a:lnSpc>
              <a:spcBef>
                <a:spcPts val="0"/>
              </a:spcBef>
              <a:spcAft>
                <a:spcPts val="0"/>
              </a:spcAft>
              <a:tabLst>
                <a:tab pos="457200" algn="l"/>
              </a:tabLst>
            </a:pPr>
            <a:r>
              <a:rPr lang="en-GB" sz="1300" kern="1200" dirty="0">
                <a:solidFill>
                  <a:srgbClr val="000000"/>
                </a:solidFill>
                <a:effectLst/>
                <a:latin typeface="+mn-lt"/>
                <a:ea typeface="Times New Roman" panose="02020603050405020304" pitchFamily="18" charset="0"/>
                <a:cs typeface="Times New Roman" panose="02020603050405020304" pitchFamily="18" charset="0"/>
              </a:rPr>
              <a:t>(</a:t>
            </a:r>
            <a:r>
              <a:rPr lang="en-GB" sz="1300" u="sng" kern="1200" dirty="0">
                <a:solidFill>
                  <a:srgbClr val="0000FF"/>
                </a:solidFill>
                <a:effectLst/>
                <a:latin typeface="+mn-lt"/>
                <a:ea typeface="Times New Roman" panose="02020603050405020304" pitchFamily="18" charset="0"/>
                <a:cs typeface="Times New Roman" panose="02020603050405020304" pitchFamily="18" charset="0"/>
                <a:hlinkClick r:id="rId5"/>
              </a:rPr>
              <a:t>https://er.knutd.edu.ua/bitstream/123456789/18448/1/artdes_2021_N2_P009-019.pdf</a:t>
            </a:r>
            <a:r>
              <a:rPr lang="en-GB" sz="1300" kern="1200" dirty="0">
                <a:solidFill>
                  <a:srgbClr val="000000"/>
                </a:solidFill>
                <a:effectLst/>
                <a:latin typeface="+mn-lt"/>
                <a:ea typeface="Times New Roman" panose="02020603050405020304" pitchFamily="18" charset="0"/>
                <a:cs typeface="Times New Roman" panose="02020603050405020304" pitchFamily="18" charset="0"/>
              </a:rPr>
              <a:t>)</a:t>
            </a:r>
            <a:endParaRPr lang="en-GB" sz="1300" dirty="0">
              <a:effectLst/>
              <a:latin typeface="+mn-lt"/>
              <a:ea typeface="Times New Roman" panose="02020603050405020304" pitchFamily="18" charset="0"/>
            </a:endParaRPr>
          </a:p>
          <a:p>
            <a:pPr marL="285750" marR="0" lvl="0" indent="-285750" eaLnBrk="0" fontAlgn="base" hangingPunct="0">
              <a:spcBef>
                <a:spcPts val="0"/>
              </a:spcBef>
              <a:spcAft>
                <a:spcPts val="0"/>
              </a:spcAft>
              <a:buFont typeface="Arial" panose="020B0604020202020204" pitchFamily="34" charset="0"/>
              <a:buChar char="•"/>
              <a:tabLst>
                <a:tab pos="457200" algn="l"/>
              </a:tabLst>
            </a:pPr>
            <a:r>
              <a:rPr lang="en-GB" sz="1300" kern="1200" dirty="0">
                <a:solidFill>
                  <a:srgbClr val="333333"/>
                </a:solidFill>
                <a:effectLst/>
                <a:latin typeface="+mn-lt"/>
                <a:ea typeface="Times New Roman" panose="02020603050405020304" pitchFamily="18" charset="0"/>
                <a:cs typeface="Times New Roman" panose="02020603050405020304" pitchFamily="18" charset="0"/>
              </a:rPr>
              <a:t>Yang Jia, </a:t>
            </a:r>
            <a:r>
              <a:rPr lang="en-GB" sz="1300" kern="1200" dirty="0" err="1">
                <a:solidFill>
                  <a:srgbClr val="333333"/>
                </a:solidFill>
                <a:effectLst/>
                <a:latin typeface="+mn-lt"/>
                <a:ea typeface="Times New Roman" panose="02020603050405020304" pitchFamily="18" charset="0"/>
                <a:cs typeface="Times New Roman" panose="02020603050405020304" pitchFamily="18" charset="0"/>
              </a:rPr>
              <a:t>Luximon</a:t>
            </a:r>
            <a:r>
              <a:rPr lang="en-GB" sz="1300" kern="1200" dirty="0">
                <a:solidFill>
                  <a:srgbClr val="333333"/>
                </a:solidFill>
                <a:effectLst/>
                <a:latin typeface="+mn-lt"/>
                <a:ea typeface="Times New Roman" panose="02020603050405020304" pitchFamily="18" charset="0"/>
                <a:cs typeface="Times New Roman" panose="02020603050405020304" pitchFamily="18" charset="0"/>
              </a:rPr>
              <a:t>, A. et al. (2016), Interactive mannequin dressing system for pattern design</a:t>
            </a:r>
            <a:r>
              <a:rPr lang="en-GB" sz="1300" i="1" kern="1200" dirty="0">
                <a:solidFill>
                  <a:srgbClr val="333333"/>
                </a:solidFill>
                <a:effectLst/>
                <a:latin typeface="+mn-lt"/>
                <a:ea typeface="Times New Roman" panose="02020603050405020304" pitchFamily="18" charset="0"/>
                <a:cs typeface="Times New Roman" panose="02020603050405020304" pitchFamily="18" charset="0"/>
              </a:rPr>
              <a:t>, Pao Yue-</a:t>
            </a:r>
            <a:r>
              <a:rPr lang="en-GB" sz="1300" i="1" kern="1200" dirty="0" err="1">
                <a:solidFill>
                  <a:srgbClr val="333333"/>
                </a:solidFill>
                <a:effectLst/>
                <a:latin typeface="+mn-lt"/>
                <a:ea typeface="Times New Roman" panose="02020603050405020304" pitchFamily="18" charset="0"/>
                <a:cs typeface="Times New Roman" panose="02020603050405020304" pitchFamily="18" charset="0"/>
              </a:rPr>
              <a:t>kong</a:t>
            </a:r>
            <a:r>
              <a:rPr lang="en-GB" sz="1300" i="1" kern="1200" dirty="0">
                <a:solidFill>
                  <a:srgbClr val="333333"/>
                </a:solidFill>
                <a:effectLst/>
                <a:latin typeface="+mn-lt"/>
                <a:ea typeface="Times New Roman" panose="02020603050405020304" pitchFamily="18" charset="0"/>
                <a:cs typeface="Times New Roman" panose="02020603050405020304" pitchFamily="18" charset="0"/>
              </a:rPr>
              <a:t> Library, The Hong Kong Polytechnic University, </a:t>
            </a:r>
            <a:endParaRPr lang="en-GB" sz="1300" i="1" dirty="0">
              <a:latin typeface="+mn-lt"/>
              <a:ea typeface="Times New Roman" panose="02020603050405020304" pitchFamily="18" charset="0"/>
              <a:cs typeface="Times New Roman" panose="02020603050405020304" pitchFamily="18" charset="0"/>
            </a:endParaRPr>
          </a:p>
          <a:p>
            <a:pPr marR="0" lvl="0" eaLnBrk="0" fontAlgn="base" hangingPunct="0">
              <a:spcBef>
                <a:spcPts val="0"/>
              </a:spcBef>
              <a:spcAft>
                <a:spcPts val="0"/>
              </a:spcAft>
              <a:tabLst>
                <a:tab pos="457200" algn="l"/>
              </a:tabLst>
            </a:pPr>
            <a:r>
              <a:rPr lang="en-GB" sz="1300" kern="1200" dirty="0">
                <a:solidFill>
                  <a:srgbClr val="C7254E"/>
                </a:solidFill>
                <a:effectLst/>
                <a:latin typeface="+mn-lt"/>
                <a:ea typeface="Times New Roman" panose="02020603050405020304" pitchFamily="18" charset="0"/>
                <a:cs typeface="Times New Roman" panose="02020603050405020304" pitchFamily="18" charset="0"/>
              </a:rPr>
              <a:t>(</a:t>
            </a:r>
            <a:r>
              <a:rPr lang="en-GB" sz="1300" u="sng" kern="1200" dirty="0">
                <a:solidFill>
                  <a:srgbClr val="C7254E"/>
                </a:solidFill>
                <a:effectLst/>
                <a:latin typeface="+mn-lt"/>
                <a:ea typeface="Times New Roman" panose="02020603050405020304" pitchFamily="18" charset="0"/>
                <a:cs typeface="Times New Roman" panose="02020603050405020304" pitchFamily="18" charset="0"/>
                <a:hlinkClick r:id="rId6"/>
              </a:rPr>
              <a:t>https://theses.lib.polyu.edu.hk/handle/200/8819</a:t>
            </a:r>
            <a:r>
              <a:rPr lang="en-GB" sz="1300" kern="1200" dirty="0">
                <a:solidFill>
                  <a:srgbClr val="C7254E"/>
                </a:solidFill>
                <a:effectLst/>
                <a:latin typeface="+mn-lt"/>
                <a:ea typeface="Times New Roman" panose="02020603050405020304" pitchFamily="18" charset="0"/>
                <a:cs typeface="Times New Roman" panose="02020603050405020304" pitchFamily="18" charset="0"/>
              </a:rPr>
              <a:t>)</a:t>
            </a:r>
            <a:endParaRPr lang="en-GB" sz="1300" dirty="0">
              <a:latin typeface="+mn-lt"/>
              <a:ea typeface="Times New Roman" panose="02020603050405020304" pitchFamily="18" charset="0"/>
            </a:endParaRPr>
          </a:p>
          <a:p>
            <a:pPr marR="0" lvl="0" eaLnBrk="0" fontAlgn="base" hangingPunct="0">
              <a:spcBef>
                <a:spcPts val="0"/>
              </a:spcBef>
              <a:spcAft>
                <a:spcPts val="0"/>
              </a:spcAft>
              <a:tabLst>
                <a:tab pos="457200" algn="l"/>
              </a:tabLst>
            </a:pPr>
            <a:r>
              <a:rPr lang="en-GB" sz="1300" u="sng" kern="1200" dirty="0">
                <a:solidFill>
                  <a:srgbClr val="333333"/>
                </a:solidFill>
                <a:effectLst/>
                <a:latin typeface="+mn-lt"/>
                <a:ea typeface="Times New Roman" panose="02020603050405020304" pitchFamily="18" charset="0"/>
                <a:cs typeface="Times New Roman" panose="02020603050405020304" pitchFamily="18" charset="0"/>
                <a:hlinkClick r:id="rId7"/>
              </a:rPr>
              <a:t>https://theses.lib.polyu.edu.hk/bitstream/200/8819/1/b2935058x.pd</a:t>
            </a:r>
            <a:r>
              <a:rPr lang="en-GB" sz="1800" u="sng" kern="12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hlinkClick r:id="rId7"/>
              </a:rPr>
              <a:t>f</a:t>
            </a:r>
            <a:endParaRPr lang="en-GB" sz="1800" u="sng" kern="12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85750" marR="0" lvl="0" indent="-285750" eaLnBrk="0" fontAlgn="base" hangingPunct="0">
              <a:spcBef>
                <a:spcPts val="0"/>
              </a:spcBef>
              <a:spcAft>
                <a:spcPts val="0"/>
              </a:spcAft>
              <a:buFont typeface="Arial" panose="020B0604020202020204" pitchFamily="34" charset="0"/>
              <a:buChar char="•"/>
              <a:tabLst>
                <a:tab pos="457200" algn="l"/>
              </a:tabLst>
            </a:pPr>
            <a:r>
              <a:rPr lang="en-GB" sz="1300" dirty="0">
                <a:effectLst/>
                <a:latin typeface="+mn-lt"/>
                <a:ea typeface="Times New Roman" panose="02020603050405020304" pitchFamily="18" charset="0"/>
              </a:rPr>
              <a:t>Yong Ji et al.(2019), Sustainable improvements for customized platform effectiveness in garment production, </a:t>
            </a:r>
            <a:r>
              <a:rPr lang="en-GB" sz="1300" i="1" dirty="0">
                <a:effectLst/>
                <a:latin typeface="+mn-lt"/>
                <a:ea typeface="Times New Roman" panose="02020603050405020304" pitchFamily="18" charset="0"/>
              </a:rPr>
              <a:t>AUTEX Research Journal</a:t>
            </a:r>
            <a:r>
              <a:rPr lang="en-GB" sz="1300" dirty="0">
                <a:effectLst/>
                <a:latin typeface="+mn-lt"/>
                <a:ea typeface="Times New Roman" panose="02020603050405020304" pitchFamily="18" charset="0"/>
              </a:rPr>
              <a:t>, Vol. 19, No 4, December 2019, DOI: 10.2478/aut-2019-0019 </a:t>
            </a:r>
          </a:p>
          <a:p>
            <a:pPr marR="0" lvl="0" eaLnBrk="0" fontAlgn="base" hangingPunct="0">
              <a:spcBef>
                <a:spcPts val="0"/>
              </a:spcBef>
              <a:spcAft>
                <a:spcPts val="0"/>
              </a:spcAft>
              <a:tabLst>
                <a:tab pos="457200" algn="l"/>
              </a:tabLst>
            </a:pPr>
            <a:r>
              <a:rPr lang="en-GB" sz="1300" dirty="0">
                <a:effectLst/>
                <a:latin typeface="+mn-lt"/>
                <a:ea typeface="Times New Roman" panose="02020603050405020304" pitchFamily="18" charset="0"/>
                <a:hlinkClick r:id="rId8"/>
              </a:rPr>
              <a:t>https://sciendo.com/pdf/10.2478/aut-2019-0019</a:t>
            </a:r>
            <a:endParaRPr lang="en-GB" sz="1300" dirty="0">
              <a:latin typeface="+mn-lt"/>
              <a:ea typeface="Times New Roman" panose="02020603050405020304" pitchFamily="18" charset="0"/>
            </a:endParaRPr>
          </a:p>
          <a:p>
            <a:pPr marR="0" lvl="0" eaLnBrk="0" fontAlgn="base" hangingPunct="0">
              <a:spcBef>
                <a:spcPts val="0"/>
              </a:spcBef>
              <a:spcAft>
                <a:spcPts val="0"/>
              </a:spcAft>
              <a:tabLst>
                <a:tab pos="457200" algn="l"/>
              </a:tabLst>
            </a:pPr>
            <a:endParaRPr lang="en-GB" sz="1300" dirty="0">
              <a:effectLst/>
              <a:latin typeface="+mn-lt"/>
              <a:ea typeface="Times New Roman" panose="02020603050405020304" pitchFamily="18" charset="0"/>
            </a:endParaRPr>
          </a:p>
        </p:txBody>
      </p:sp>
      <p:sp>
        <p:nvSpPr>
          <p:cNvPr id="6" name="TextBox 5">
            <a:extLst>
              <a:ext uri="{FF2B5EF4-FFF2-40B4-BE49-F238E27FC236}">
                <a16:creationId xmlns:a16="http://schemas.microsoft.com/office/drawing/2014/main" id="{0E026D8F-2A4D-4A9C-8F6B-58C496C3E3A8}"/>
              </a:ext>
            </a:extLst>
          </p:cNvPr>
          <p:cNvSpPr txBox="1"/>
          <p:nvPr/>
        </p:nvSpPr>
        <p:spPr>
          <a:xfrm>
            <a:off x="655271" y="95250"/>
            <a:ext cx="6408737" cy="600164"/>
          </a:xfrm>
          <a:prstGeom prst="rect">
            <a:avLst/>
          </a:prstGeom>
          <a:noFill/>
        </p:spPr>
        <p:txBody>
          <a:bodyPr>
            <a:spAutoFit/>
          </a:bodyPr>
          <a:lstStyle/>
          <a:p>
            <a:pPr>
              <a:defRPr/>
            </a:pPr>
            <a:r>
              <a:rPr lang="en-GB" sz="3300" dirty="0">
                <a:latin typeface="+mn-lt"/>
              </a:rPr>
              <a:t>References</a:t>
            </a:r>
            <a:r>
              <a:rPr lang="en-GB" sz="3300" b="1" dirty="0">
                <a:latin typeface="+mn-lt"/>
              </a:rPr>
              <a:t> </a:t>
            </a:r>
            <a:r>
              <a:rPr lang="en-GB" sz="3300" dirty="0">
                <a:latin typeface="+mn-lt"/>
              </a:rPr>
              <a:t>and further reading </a:t>
            </a:r>
            <a:endParaRPr lang="ro-RO" sz="3300" dirty="0">
              <a:latin typeface="+mn-lt"/>
            </a:endParaRPr>
          </a:p>
        </p:txBody>
      </p:sp>
    </p:spTree>
    <p:extLst>
      <p:ext uri="{BB962C8B-B14F-4D97-AF65-F5344CB8AC3E}">
        <p14:creationId xmlns:p14="http://schemas.microsoft.com/office/powerpoint/2010/main" val="34655326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AA893289-8A10-444C-B289-B6C367C3317C}"/>
              </a:ext>
            </a:extLst>
          </p:cNvPr>
          <p:cNvSpPr>
            <a:spLocks noGrp="1"/>
          </p:cNvSpPr>
          <p:nvPr>
            <p:ph type="ftr" sz="quarter" idx="11"/>
          </p:nvPr>
        </p:nvSpPr>
        <p:spPr/>
        <p:txBody>
          <a:bodyPr/>
          <a:lstStyle/>
          <a:p>
            <a:pPr>
              <a:defRPr/>
            </a:pPr>
            <a:r>
              <a:rPr lang="en-US" altLang="de-DE"/>
              <a:t>Fashion DIET</a:t>
            </a:r>
            <a:endParaRPr lang="de-DE" altLang="de-DE"/>
          </a:p>
        </p:txBody>
      </p:sp>
      <p:sp>
        <p:nvSpPr>
          <p:cNvPr id="53251" name="Foliennummernplatzhalter 4">
            <a:extLst>
              <a:ext uri="{FF2B5EF4-FFF2-40B4-BE49-F238E27FC236}">
                <a16:creationId xmlns:a16="http://schemas.microsoft.com/office/drawing/2014/main" id="{C295B0E0-BC7C-7548-A704-79405579704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B3A767B-72E0-4F47-8F06-99EC0C258D8A}" type="slidenum">
              <a:rPr lang="de-DE" altLang="de-DE" smtClean="0">
                <a:solidFill>
                  <a:srgbClr val="898989"/>
                </a:solidFill>
              </a:rPr>
              <a:pPr/>
              <a:t>64</a:t>
            </a:fld>
            <a:endParaRPr lang="de-DE" altLang="de-DE">
              <a:solidFill>
                <a:srgbClr val="898989"/>
              </a:solidFill>
            </a:endParaRPr>
          </a:p>
        </p:txBody>
      </p:sp>
      <p:sp>
        <p:nvSpPr>
          <p:cNvPr id="9" name="TextBox 8">
            <a:extLst>
              <a:ext uri="{FF2B5EF4-FFF2-40B4-BE49-F238E27FC236}">
                <a16:creationId xmlns:a16="http://schemas.microsoft.com/office/drawing/2014/main" id="{B07DC818-C5D2-4A6A-813A-5C1E0F91EF07}"/>
              </a:ext>
            </a:extLst>
          </p:cNvPr>
          <p:cNvSpPr txBox="1"/>
          <p:nvPr/>
        </p:nvSpPr>
        <p:spPr>
          <a:xfrm>
            <a:off x="683568" y="915566"/>
            <a:ext cx="7488832" cy="3093154"/>
          </a:xfrm>
          <a:prstGeom prst="rect">
            <a:avLst/>
          </a:prstGeom>
          <a:noFill/>
        </p:spPr>
        <p:txBody>
          <a:bodyPr wrap="square">
            <a:spAutoFit/>
          </a:bodyPr>
          <a:lstStyle/>
          <a:p>
            <a:pPr marL="342900" marR="0" lvl="0" indent="-342900">
              <a:spcBef>
                <a:spcPts val="0"/>
              </a:spcBef>
              <a:spcAft>
                <a:spcPts val="0"/>
              </a:spcAft>
              <a:buFont typeface="Arial" panose="020B0604020202020204" pitchFamily="34" charset="0"/>
              <a:buChar char="•"/>
            </a:pPr>
            <a:r>
              <a:rPr lang="en-GB" sz="1300" u="sng" dirty="0">
                <a:solidFill>
                  <a:srgbClr val="777777"/>
                </a:solidFill>
                <a:effectLst/>
                <a:latin typeface="+mn-lt"/>
                <a:ea typeface="Times New Roman" panose="02020603050405020304" pitchFamily="18" charset="0"/>
                <a:cs typeface="Times New Roman" panose="02020603050405020304" pitchFamily="18" charset="0"/>
                <a:hlinkClick r:id="rId3"/>
              </a:rPr>
              <a:t>https://www.sas.com/sas/offers/20/artificial-intelligence-of-things.html?utm_source=google&amp;utm_medium=cpc&amp;utm_campaign=iot-gen-emea&amp;gclid=Cj0KCQiAr5iQBhCsARIsAPcwRONleFVHa31kgobhR7X_RC9bgvjUywbrAIOaxQEJnyLOR5nd3zSTxq4aAoASEALw_wcB</a:t>
            </a:r>
            <a:endParaRPr lang="en-GB" sz="1300" dirty="0">
              <a:effectLst/>
              <a:latin typeface="+mn-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GB" sz="1300" u="sng" dirty="0">
                <a:solidFill>
                  <a:srgbClr val="000000"/>
                </a:solidFill>
                <a:effectLst/>
                <a:latin typeface="+mn-lt"/>
                <a:ea typeface="Times New Roman" panose="02020603050405020304" pitchFamily="18" charset="0"/>
                <a:cs typeface="Times New Roman" panose="02020603050405020304" pitchFamily="18" charset="0"/>
                <a:hlinkClick r:id="rId4"/>
              </a:rPr>
              <a:t>https://in.apparelresources.com/technology-news/manufacturing-tech/industry-4-0-technologies-apparel-manufacturing-challenges-ahead/</a:t>
            </a:r>
            <a:endParaRPr lang="en-GB" sz="1300" dirty="0">
              <a:effectLst/>
              <a:latin typeface="+mn-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GB" sz="1300" u="sng" dirty="0">
                <a:solidFill>
                  <a:srgbClr val="777777"/>
                </a:solidFill>
                <a:effectLst/>
                <a:latin typeface="+mn-lt"/>
                <a:ea typeface="Times New Roman" panose="02020603050405020304" pitchFamily="18" charset="0"/>
                <a:cs typeface="Times New Roman" panose="02020603050405020304" pitchFamily="18" charset="0"/>
                <a:hlinkClick r:id="rId5"/>
              </a:rPr>
              <a:t>https://www.sgtgroup.net/en/expert-solutions-for-sustainable-textiles-and-apparel-production</a:t>
            </a:r>
            <a:endParaRPr lang="en-GB" sz="1300" dirty="0">
              <a:effectLst/>
              <a:latin typeface="+mn-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GB" sz="1300" u="sng" dirty="0">
                <a:solidFill>
                  <a:srgbClr val="777777"/>
                </a:solidFill>
                <a:effectLst/>
                <a:latin typeface="+mn-lt"/>
                <a:ea typeface="Times New Roman" panose="02020603050405020304" pitchFamily="18" charset="0"/>
                <a:cs typeface="Times New Roman" panose="02020603050405020304" pitchFamily="18" charset="0"/>
                <a:hlinkClick r:id="rId6"/>
              </a:rPr>
              <a:t>https://browzwear.com/?utm_term=fashion%20designing&amp;utm_campaign=Website+traffic-Search-3&amp;utm_source=adwords&amp;utm_medium=ppc&amp;hsa_acc=5184072413&amp;hsa_cam=14619875226&amp;hsa_grp=125851658134&amp;hsa_ad=545242163422&amp;hsa_src=g&amp;hsa_tgt=kwd-11909391&amp;hsa_kw=fashion%20designing&amp;hsa_mt=b&amp;hsa_net=adwords&amp;hsa_ver=3&amp;gclid=Cj0KCQiAr5iQBhCsARIsAPcwROO85rI-QGlWyimHa3hE86RqVLan8_jqSq2aRHLYpl4QlfWrSVEujUoaAl6xEALw_wcB</a:t>
            </a:r>
            <a:endParaRPr lang="en-GB" sz="1300" dirty="0">
              <a:effectLst/>
              <a:latin typeface="+mn-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GB" sz="1300" u="sng" dirty="0">
                <a:solidFill>
                  <a:srgbClr val="777777"/>
                </a:solidFill>
                <a:effectLst/>
                <a:latin typeface="+mn-lt"/>
                <a:ea typeface="Times New Roman" panose="02020603050405020304" pitchFamily="18" charset="0"/>
                <a:cs typeface="Times New Roman" panose="02020603050405020304" pitchFamily="18" charset="0"/>
                <a:hlinkClick r:id="rId7"/>
              </a:rPr>
              <a:t>https://www.laudesfoundation.org/en/resources/future-sustainability-fashion-industry-delphi-final-report-futureimpacts-ca-2019-v7.pdf</a:t>
            </a:r>
            <a:endParaRPr lang="en-GB" sz="1300" dirty="0">
              <a:latin typeface="+mn-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GB" sz="1300" u="sng" dirty="0">
                <a:solidFill>
                  <a:srgbClr val="777777"/>
                </a:solidFill>
                <a:effectLst/>
                <a:latin typeface="+mn-lt"/>
                <a:ea typeface="Calibri" panose="020F0502020204030204" pitchFamily="34" charset="0"/>
                <a:hlinkClick r:id="rId8"/>
              </a:rPr>
              <a:t>https://www.platforme.com/blog/the-rise-of-3d-digital-product-creation</a:t>
            </a:r>
            <a:endParaRPr lang="en-GB" sz="1300" dirty="0">
              <a:effectLst/>
              <a:latin typeface="+mn-lt"/>
              <a:ea typeface="Times New Roman" panose="02020603050405020304" pitchFamily="18" charset="0"/>
            </a:endParaRPr>
          </a:p>
        </p:txBody>
      </p:sp>
      <p:sp>
        <p:nvSpPr>
          <p:cNvPr id="6" name="TextBox 5">
            <a:extLst>
              <a:ext uri="{FF2B5EF4-FFF2-40B4-BE49-F238E27FC236}">
                <a16:creationId xmlns:a16="http://schemas.microsoft.com/office/drawing/2014/main" id="{6108D69D-D4F0-4321-A7AB-AD6EE6F6A41D}"/>
              </a:ext>
            </a:extLst>
          </p:cNvPr>
          <p:cNvSpPr txBox="1"/>
          <p:nvPr/>
        </p:nvSpPr>
        <p:spPr>
          <a:xfrm>
            <a:off x="690828" y="233038"/>
            <a:ext cx="6408737" cy="600164"/>
          </a:xfrm>
          <a:prstGeom prst="rect">
            <a:avLst/>
          </a:prstGeom>
          <a:noFill/>
        </p:spPr>
        <p:txBody>
          <a:bodyPr>
            <a:spAutoFit/>
          </a:bodyPr>
          <a:lstStyle/>
          <a:p>
            <a:pPr>
              <a:defRPr/>
            </a:pPr>
            <a:r>
              <a:rPr lang="en-GB" sz="3300" dirty="0">
                <a:latin typeface="+mn-lt"/>
              </a:rPr>
              <a:t>References</a:t>
            </a:r>
            <a:r>
              <a:rPr lang="en-GB" sz="3300" b="1" dirty="0">
                <a:latin typeface="+mn-lt"/>
              </a:rPr>
              <a:t> </a:t>
            </a:r>
            <a:r>
              <a:rPr lang="en-GB" sz="3300" dirty="0">
                <a:latin typeface="+mn-lt"/>
              </a:rPr>
              <a:t>and further reading </a:t>
            </a:r>
            <a:endParaRPr lang="ro-RO" sz="3300" dirty="0">
              <a:latin typeface="+mn-lt"/>
            </a:endParaRPr>
          </a:p>
        </p:txBody>
      </p:sp>
    </p:spTree>
    <p:extLst>
      <p:ext uri="{BB962C8B-B14F-4D97-AF65-F5344CB8AC3E}">
        <p14:creationId xmlns:p14="http://schemas.microsoft.com/office/powerpoint/2010/main" val="9378761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el 1">
            <a:extLst>
              <a:ext uri="{FF2B5EF4-FFF2-40B4-BE49-F238E27FC236}">
                <a16:creationId xmlns:a16="http://schemas.microsoft.com/office/drawing/2014/main" id="{98C75CFD-DE51-4726-8FDB-84E546E4E507}"/>
              </a:ext>
            </a:extLst>
          </p:cNvPr>
          <p:cNvSpPr>
            <a:spLocks noGrp="1" noChangeArrowheads="1"/>
          </p:cNvSpPr>
          <p:nvPr>
            <p:ph type="title"/>
          </p:nvPr>
        </p:nvSpPr>
        <p:spPr/>
        <p:txBody>
          <a:bodyPr/>
          <a:lstStyle/>
          <a:p>
            <a:r>
              <a:rPr lang="de-DE" altLang="de-DE" b="1" dirty="0"/>
              <a:t>Contact</a:t>
            </a:r>
          </a:p>
        </p:txBody>
      </p:sp>
      <p:sp>
        <p:nvSpPr>
          <p:cNvPr id="103427" name="Inhaltsplatzhalter 2">
            <a:extLst>
              <a:ext uri="{FF2B5EF4-FFF2-40B4-BE49-F238E27FC236}">
                <a16:creationId xmlns:a16="http://schemas.microsoft.com/office/drawing/2014/main" id="{C8B682E2-8A72-4B28-A1AA-FF97DD8111C4}"/>
              </a:ext>
            </a:extLst>
          </p:cNvPr>
          <p:cNvSpPr>
            <a:spLocks noGrp="1" noChangeArrowheads="1"/>
          </p:cNvSpPr>
          <p:nvPr>
            <p:ph idx="1"/>
          </p:nvPr>
        </p:nvSpPr>
        <p:spPr/>
        <p:txBody>
          <a:bodyPr/>
          <a:lstStyle/>
          <a:p>
            <a:pPr marL="0" indent="0">
              <a:buFont typeface="Arial" panose="020B0604020202020204" pitchFamily="34" charset="0"/>
              <a:buNone/>
            </a:pPr>
            <a:r>
              <a:rPr lang="de-DE" altLang="de-DE" dirty="0"/>
              <a:t>The ″Gheorghe Asachi“ Technical University of Iasi- Romania</a:t>
            </a:r>
          </a:p>
          <a:p>
            <a:pPr marL="0" indent="0">
              <a:buFont typeface="Arial" panose="020B0604020202020204" pitchFamily="34" charset="0"/>
              <a:buNone/>
            </a:pPr>
            <a:r>
              <a:rPr lang="de-DE" altLang="de-DE" dirty="0"/>
              <a:t>Faculty of Industrial Design and Business Management </a:t>
            </a:r>
          </a:p>
          <a:p>
            <a:pPr marL="0" indent="0">
              <a:buFont typeface="Arial" panose="020B0604020202020204" pitchFamily="34" charset="0"/>
              <a:buNone/>
            </a:pPr>
            <a:r>
              <a:rPr lang="de-DE" altLang="de-DE" dirty="0"/>
              <a:t>Department of Knitting and Clothing Technology</a:t>
            </a:r>
          </a:p>
          <a:p>
            <a:pPr marL="0" indent="0">
              <a:buFont typeface="Arial" panose="020B0604020202020204" pitchFamily="34" charset="0"/>
              <a:buNone/>
            </a:pPr>
            <a:r>
              <a:rPr lang="de-DE" altLang="de-DE" dirty="0"/>
              <a:t>Assoc.prof. dr.habil. </a:t>
            </a:r>
            <a:r>
              <a:rPr lang="de-DE" altLang="de-DE" b="1" dirty="0"/>
              <a:t>Manuela Avadanei</a:t>
            </a:r>
          </a:p>
          <a:p>
            <a:pPr marL="0" indent="0">
              <a:buFont typeface="Arial" panose="020B0604020202020204" pitchFamily="34" charset="0"/>
              <a:buNone/>
            </a:pPr>
            <a:r>
              <a:rPr lang="de-DE" altLang="de-DE" dirty="0"/>
              <a:t>E-Mail: </a:t>
            </a:r>
            <a:r>
              <a:rPr lang="de-DE" altLang="de-DE" dirty="0">
                <a:hlinkClick r:id="rId3"/>
              </a:rPr>
              <a:t>manuela_avadanei@yahoo.com</a:t>
            </a:r>
            <a:endParaRPr lang="de-DE" altLang="de-DE" dirty="0"/>
          </a:p>
        </p:txBody>
      </p:sp>
      <p:sp>
        <p:nvSpPr>
          <p:cNvPr id="4" name="Fußzeilenplatzhalter 3">
            <a:extLst>
              <a:ext uri="{FF2B5EF4-FFF2-40B4-BE49-F238E27FC236}">
                <a16:creationId xmlns:a16="http://schemas.microsoft.com/office/drawing/2014/main" id="{A6FAAF7F-A0FD-492B-930C-6F2308D7BDE2}"/>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031395D4-C882-4E9D-AD10-7377BE5420EE}"/>
              </a:ext>
            </a:extLst>
          </p:cNvPr>
          <p:cNvSpPr>
            <a:spLocks noGrp="1"/>
          </p:cNvSpPr>
          <p:nvPr>
            <p:ph type="sldNum" sz="quarter" idx="12"/>
          </p:nvPr>
        </p:nvSpPr>
        <p:spPr/>
        <p:txBody>
          <a:bodyPr/>
          <a:lstStyle/>
          <a:p>
            <a:pPr>
              <a:defRPr/>
            </a:pPr>
            <a:fld id="{D050FF5C-A71C-49AA-9179-18DD2E922648}" type="slidenum">
              <a:rPr lang="de-DE" altLang="de-DE" smtClean="0"/>
              <a:pPr>
                <a:defRPr/>
              </a:pPr>
              <a:t>65</a:t>
            </a:fld>
            <a:endParaRPr lang="de-DE" altLang="de-DE"/>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Inhaltsplatzhalter 2">
            <a:extLst>
              <a:ext uri="{FF2B5EF4-FFF2-40B4-BE49-F238E27FC236}">
                <a16:creationId xmlns:a16="http://schemas.microsoft.com/office/drawing/2014/main" id="{3D954D1C-0779-9145-B295-90020583BB9F}"/>
              </a:ext>
            </a:extLst>
          </p:cNvPr>
          <p:cNvSpPr>
            <a:spLocks noGrp="1" noChangeArrowheads="1"/>
          </p:cNvSpPr>
          <p:nvPr>
            <p:ph idx="1"/>
          </p:nvPr>
        </p:nvSpPr>
        <p:spPr>
          <a:xfrm>
            <a:off x="658871" y="1355224"/>
            <a:ext cx="8048625" cy="589686"/>
          </a:xfrm>
        </p:spPr>
        <p:txBody>
          <a:bodyPr/>
          <a:lstStyle/>
          <a:p>
            <a:pPr marL="0" indent="0" eaLnBrk="1" hangingPunct="1">
              <a:spcBef>
                <a:spcPts val="0"/>
              </a:spcBef>
              <a:buFont typeface="Arial" panose="020B0604020202020204" pitchFamily="34" charset="0"/>
              <a:buNone/>
            </a:pPr>
            <a:r>
              <a:rPr lang="en-GB" altLang="de-DE" sz="1800" b="1" dirty="0">
                <a:cs typeface="Calibri" panose="020F0502020204030204" pitchFamily="34" charset="0"/>
                <a:sym typeface="Calibri" panose="020F0502020204030204" pitchFamily="34" charset="0"/>
              </a:rPr>
              <a:t>Sustainable digitalization</a:t>
            </a:r>
            <a:r>
              <a:rPr lang="en-GB" altLang="de-DE" sz="1800" dirty="0">
                <a:solidFill>
                  <a:srgbClr val="FF0000"/>
                </a:solidFill>
                <a:cs typeface="Calibri" panose="020F0502020204030204" pitchFamily="34" charset="0"/>
                <a:sym typeface="Calibri" panose="020F0502020204030204" pitchFamily="34" charset="0"/>
              </a:rPr>
              <a:t> </a:t>
            </a:r>
            <a:r>
              <a:rPr lang="en-GB" altLang="de-DE" sz="1800" dirty="0">
                <a:cs typeface="Calibri" panose="020F0502020204030204" pitchFamily="34" charset="0"/>
                <a:sym typeface="Calibri" panose="020F0502020204030204" pitchFamily="34" charset="0"/>
              </a:rPr>
              <a:t>(or sustainable digital transformation)</a:t>
            </a:r>
            <a:r>
              <a:rPr lang="en-GB" altLang="de-DE" sz="1800" dirty="0">
                <a:solidFill>
                  <a:srgbClr val="FF0000"/>
                </a:solidFill>
                <a:cs typeface="Calibri" panose="020F0502020204030204" pitchFamily="34" charset="0"/>
                <a:sym typeface="Calibri" panose="020F0502020204030204" pitchFamily="34" charset="0"/>
              </a:rPr>
              <a:t> </a:t>
            </a:r>
            <a:r>
              <a:rPr lang="en-GB" altLang="de-DE" sz="1800" dirty="0">
                <a:cs typeface="Calibri" panose="020F0502020204030204" pitchFamily="34" charset="0"/>
                <a:sym typeface="Calibri" panose="020F0502020204030204" pitchFamily="34" charset="0"/>
              </a:rPr>
              <a:t>has three main features:</a:t>
            </a:r>
          </a:p>
        </p:txBody>
      </p:sp>
      <p:sp>
        <p:nvSpPr>
          <p:cNvPr id="4" name="Fußzeilenplatzhalter 3">
            <a:extLst>
              <a:ext uri="{FF2B5EF4-FFF2-40B4-BE49-F238E27FC236}">
                <a16:creationId xmlns:a16="http://schemas.microsoft.com/office/drawing/2014/main" id="{9BA5F8F5-FCDA-7E47-BF0E-9170EF808EBF}"/>
              </a:ext>
            </a:extLst>
          </p:cNvPr>
          <p:cNvSpPr>
            <a:spLocks noGrp="1"/>
          </p:cNvSpPr>
          <p:nvPr>
            <p:ph type="ftr" sz="quarter" idx="11"/>
          </p:nvPr>
        </p:nvSpPr>
        <p:spPr/>
        <p:txBody>
          <a:bodyPr/>
          <a:lstStyle/>
          <a:p>
            <a:pPr>
              <a:defRPr/>
            </a:pPr>
            <a:r>
              <a:rPr lang="en-US" altLang="de-DE" dirty="0"/>
              <a:t>Fashion DIET</a:t>
            </a:r>
            <a:endParaRPr lang="de-DE" altLang="de-DE" dirty="0"/>
          </a:p>
        </p:txBody>
      </p:sp>
      <p:sp>
        <p:nvSpPr>
          <p:cNvPr id="18436" name="Foliennummernplatzhalter 4">
            <a:extLst>
              <a:ext uri="{FF2B5EF4-FFF2-40B4-BE49-F238E27FC236}">
                <a16:creationId xmlns:a16="http://schemas.microsoft.com/office/drawing/2014/main" id="{069FBB68-D529-1744-8230-9E585C8BFF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BA43922-9522-B545-9410-2F7B70EBF490}" type="slidenum">
              <a:rPr lang="de-DE" altLang="de-DE" smtClean="0">
                <a:solidFill>
                  <a:srgbClr val="898989"/>
                </a:solidFill>
              </a:rPr>
              <a:pPr/>
              <a:t>7</a:t>
            </a:fld>
            <a:endParaRPr lang="de-DE" altLang="de-DE">
              <a:solidFill>
                <a:srgbClr val="898989"/>
              </a:solidFill>
            </a:endParaRPr>
          </a:p>
        </p:txBody>
      </p:sp>
      <p:grpSp>
        <p:nvGrpSpPr>
          <p:cNvPr id="14" name="Group 13">
            <a:extLst>
              <a:ext uri="{FF2B5EF4-FFF2-40B4-BE49-F238E27FC236}">
                <a16:creationId xmlns:a16="http://schemas.microsoft.com/office/drawing/2014/main" id="{C3E7108D-D174-4C0F-BE2A-C289B8B284D9}"/>
              </a:ext>
            </a:extLst>
          </p:cNvPr>
          <p:cNvGrpSpPr/>
          <p:nvPr/>
        </p:nvGrpSpPr>
        <p:grpSpPr>
          <a:xfrm>
            <a:off x="634634" y="2093194"/>
            <a:ext cx="7878022" cy="1856426"/>
            <a:chOff x="719935" y="2157366"/>
            <a:chExt cx="7878022" cy="1856426"/>
          </a:xfrm>
        </p:grpSpPr>
        <p:grpSp>
          <p:nvGrpSpPr>
            <p:cNvPr id="6" name="Group 5">
              <a:extLst>
                <a:ext uri="{FF2B5EF4-FFF2-40B4-BE49-F238E27FC236}">
                  <a16:creationId xmlns:a16="http://schemas.microsoft.com/office/drawing/2014/main" id="{2CD6E74B-A77B-4FB8-A6B0-5AB4FFCE8720}"/>
                </a:ext>
              </a:extLst>
            </p:cNvPr>
            <p:cNvGrpSpPr/>
            <p:nvPr/>
          </p:nvGrpSpPr>
          <p:grpSpPr>
            <a:xfrm>
              <a:off x="827584" y="2157366"/>
              <a:ext cx="7612508" cy="589687"/>
              <a:chOff x="750528" y="3133482"/>
              <a:chExt cx="7612508" cy="589687"/>
            </a:xfrm>
          </p:grpSpPr>
          <p:sp>
            <p:nvSpPr>
              <p:cNvPr id="2" name="Rectangle 1">
                <a:extLst>
                  <a:ext uri="{FF2B5EF4-FFF2-40B4-BE49-F238E27FC236}">
                    <a16:creationId xmlns:a16="http://schemas.microsoft.com/office/drawing/2014/main" id="{2A613695-C1DF-4CA6-BE1D-30377A4D93D1}"/>
                  </a:ext>
                </a:extLst>
              </p:cNvPr>
              <p:cNvSpPr/>
              <p:nvPr/>
            </p:nvSpPr>
            <p:spPr>
              <a:xfrm>
                <a:off x="750528" y="3141162"/>
                <a:ext cx="1728192" cy="582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r>
                  <a:rPr lang="en-GB" sz="1600" dirty="0"/>
                  <a:t>Sustainable B2B digitalization</a:t>
                </a:r>
              </a:p>
            </p:txBody>
          </p:sp>
          <p:sp>
            <p:nvSpPr>
              <p:cNvPr id="7" name="Rectangle 6">
                <a:extLst>
                  <a:ext uri="{FF2B5EF4-FFF2-40B4-BE49-F238E27FC236}">
                    <a16:creationId xmlns:a16="http://schemas.microsoft.com/office/drawing/2014/main" id="{CCCFE1A7-28E5-477E-99CB-41A05982780A}"/>
                  </a:ext>
                </a:extLst>
              </p:cNvPr>
              <p:cNvSpPr/>
              <p:nvPr/>
            </p:nvSpPr>
            <p:spPr>
              <a:xfrm>
                <a:off x="3028950" y="3133482"/>
                <a:ext cx="2520280" cy="589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 Green(er) technologies and a circular economy</a:t>
                </a:r>
              </a:p>
            </p:txBody>
          </p:sp>
          <p:sp>
            <p:nvSpPr>
              <p:cNvPr id="8" name="Rectangle 7">
                <a:extLst>
                  <a:ext uri="{FF2B5EF4-FFF2-40B4-BE49-F238E27FC236}">
                    <a16:creationId xmlns:a16="http://schemas.microsoft.com/office/drawing/2014/main" id="{A903B4A2-1D80-44FC-9C8E-9EDB70C9E4FF}"/>
                  </a:ext>
                </a:extLst>
              </p:cNvPr>
              <p:cNvSpPr/>
              <p:nvPr/>
            </p:nvSpPr>
            <p:spPr>
              <a:xfrm>
                <a:off x="6223136" y="3133484"/>
                <a:ext cx="2139900" cy="589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Innovation-enabling policy &amp; regulation</a:t>
                </a:r>
              </a:p>
            </p:txBody>
          </p:sp>
        </p:grpSp>
        <p:grpSp>
          <p:nvGrpSpPr>
            <p:cNvPr id="13" name="Group 12">
              <a:extLst>
                <a:ext uri="{FF2B5EF4-FFF2-40B4-BE49-F238E27FC236}">
                  <a16:creationId xmlns:a16="http://schemas.microsoft.com/office/drawing/2014/main" id="{3B62F9DD-DC00-435B-8326-A8FB597BA1AB}"/>
                </a:ext>
              </a:extLst>
            </p:cNvPr>
            <p:cNvGrpSpPr/>
            <p:nvPr/>
          </p:nvGrpSpPr>
          <p:grpSpPr>
            <a:xfrm>
              <a:off x="719935" y="3132290"/>
              <a:ext cx="7878022" cy="881502"/>
              <a:chOff x="634634" y="3859413"/>
              <a:chExt cx="7878022" cy="881502"/>
            </a:xfrm>
          </p:grpSpPr>
          <p:sp>
            <p:nvSpPr>
              <p:cNvPr id="11" name="Rectangle 10">
                <a:extLst>
                  <a:ext uri="{FF2B5EF4-FFF2-40B4-BE49-F238E27FC236}">
                    <a16:creationId xmlns:a16="http://schemas.microsoft.com/office/drawing/2014/main" id="{A314FBB2-9A87-49C5-81C5-33046FC09723}"/>
                  </a:ext>
                </a:extLst>
              </p:cNvPr>
              <p:cNvSpPr/>
              <p:nvPr/>
            </p:nvSpPr>
            <p:spPr>
              <a:xfrm>
                <a:off x="5884364" y="3885909"/>
                <a:ext cx="2628292" cy="5896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pPr>
                <a:r>
                  <a:rPr lang="en-GB" sz="1200" dirty="0">
                    <a:solidFill>
                      <a:schemeClr val="accent1">
                        <a:lumMod val="50000"/>
                      </a:schemeClr>
                    </a:solidFill>
                  </a:rPr>
                  <a:t>A holistic approach to rulemaking that supports innovation by emphasising openness of software and hardware.</a:t>
                </a:r>
                <a:r>
                  <a:rPr lang="en-GB" dirty="0"/>
                  <a:t>.</a:t>
                </a:r>
              </a:p>
            </p:txBody>
          </p:sp>
          <p:grpSp>
            <p:nvGrpSpPr>
              <p:cNvPr id="9" name="Group 8">
                <a:extLst>
                  <a:ext uri="{FF2B5EF4-FFF2-40B4-BE49-F238E27FC236}">
                    <a16:creationId xmlns:a16="http://schemas.microsoft.com/office/drawing/2014/main" id="{E1F5D640-D7F6-40AC-A6D0-501EACB3C661}"/>
                  </a:ext>
                </a:extLst>
              </p:cNvPr>
              <p:cNvGrpSpPr/>
              <p:nvPr/>
            </p:nvGrpSpPr>
            <p:grpSpPr>
              <a:xfrm>
                <a:off x="634634" y="3859413"/>
                <a:ext cx="4878592" cy="881502"/>
                <a:chOff x="634634" y="3859413"/>
                <a:chExt cx="4878592" cy="881502"/>
              </a:xfrm>
            </p:grpSpPr>
            <p:sp>
              <p:nvSpPr>
                <p:cNvPr id="10" name="Rectangle 9">
                  <a:extLst>
                    <a:ext uri="{FF2B5EF4-FFF2-40B4-BE49-F238E27FC236}">
                      <a16:creationId xmlns:a16="http://schemas.microsoft.com/office/drawing/2014/main" id="{AE82535B-A364-4421-B98C-9DCB62FB2447}"/>
                    </a:ext>
                  </a:extLst>
                </p:cNvPr>
                <p:cNvSpPr/>
                <p:nvPr/>
              </p:nvSpPr>
              <p:spPr>
                <a:xfrm>
                  <a:off x="3064954" y="3878395"/>
                  <a:ext cx="2448272" cy="5896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accent1">
                          <a:lumMod val="50000"/>
                        </a:schemeClr>
                      </a:solidFill>
                    </a:rPr>
                    <a:t>A digital sector that saves resources, increases efficiency, and enables repairability and reuse of products.</a:t>
                  </a:r>
                </a:p>
              </p:txBody>
            </p:sp>
            <p:sp>
              <p:nvSpPr>
                <p:cNvPr id="12" name="Rectangle 11">
                  <a:extLst>
                    <a:ext uri="{FF2B5EF4-FFF2-40B4-BE49-F238E27FC236}">
                      <a16:creationId xmlns:a16="http://schemas.microsoft.com/office/drawing/2014/main" id="{BD794878-23CA-41EC-B29F-6A725E1B5FA8}"/>
                    </a:ext>
                  </a:extLst>
                </p:cNvPr>
                <p:cNvSpPr/>
                <p:nvPr/>
              </p:nvSpPr>
              <p:spPr>
                <a:xfrm>
                  <a:off x="634634" y="3859413"/>
                  <a:ext cx="2196244" cy="8815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accent1">
                          <a:lumMod val="50000"/>
                        </a:schemeClr>
                      </a:solidFill>
                    </a:rPr>
                    <a:t>The goal is to create an innovation-driven ecosystem instead of using closed "off-the-shelf" solutions that lead to dependencies.</a:t>
                  </a:r>
                </a:p>
              </p:txBody>
            </p:sp>
          </p:grpSp>
        </p:grpSp>
      </p:grpSp>
      <p:sp>
        <p:nvSpPr>
          <p:cNvPr id="5" name="TextBox 4">
            <a:extLst>
              <a:ext uri="{FF2B5EF4-FFF2-40B4-BE49-F238E27FC236}">
                <a16:creationId xmlns:a16="http://schemas.microsoft.com/office/drawing/2014/main" id="{5C0C265F-54AF-44BE-8B81-BCFFA0954172}"/>
              </a:ext>
            </a:extLst>
          </p:cNvPr>
          <p:cNvSpPr txBox="1"/>
          <p:nvPr/>
        </p:nvSpPr>
        <p:spPr>
          <a:xfrm>
            <a:off x="1818057" y="4246188"/>
            <a:ext cx="5681778" cy="276999"/>
          </a:xfrm>
          <a:prstGeom prst="rect">
            <a:avLst/>
          </a:prstGeom>
          <a:noFill/>
        </p:spPr>
        <p:txBody>
          <a:bodyPr wrap="square" rtlCol="0">
            <a:spAutoFit/>
          </a:bodyPr>
          <a:lstStyle/>
          <a:p>
            <a:r>
              <a:rPr lang="en-US" sz="1200" dirty="0"/>
              <a:t>CC0 </a:t>
            </a:r>
            <a:r>
              <a:rPr lang="en-US" sz="1200" dirty="0" err="1"/>
              <a:t>Avadanei</a:t>
            </a:r>
            <a:r>
              <a:rPr lang="en-US" sz="1200" dirty="0"/>
              <a:t>, adapted from European Digital SME Alliance, 2020, p.3</a:t>
            </a:r>
            <a:endParaRPr lang="en-GB" sz="1200" dirty="0"/>
          </a:p>
        </p:txBody>
      </p:sp>
      <p:sp>
        <p:nvSpPr>
          <p:cNvPr id="18" name="TextBox 17">
            <a:extLst>
              <a:ext uri="{FF2B5EF4-FFF2-40B4-BE49-F238E27FC236}">
                <a16:creationId xmlns:a16="http://schemas.microsoft.com/office/drawing/2014/main" id="{E2D5253F-C57B-450C-A451-140904751C45}"/>
              </a:ext>
            </a:extLst>
          </p:cNvPr>
          <p:cNvSpPr txBox="1"/>
          <p:nvPr/>
        </p:nvSpPr>
        <p:spPr>
          <a:xfrm>
            <a:off x="625732" y="411295"/>
            <a:ext cx="7027200" cy="600164"/>
          </a:xfrm>
          <a:prstGeom prst="rect">
            <a:avLst/>
          </a:prstGeom>
          <a:noFill/>
        </p:spPr>
        <p:txBody>
          <a:bodyPr wrap="square">
            <a:spAutoFit/>
          </a:bodyPr>
          <a:lstStyle/>
          <a:p>
            <a:pPr marL="0" indent="0" eaLnBrk="1" hangingPunct="1">
              <a:buFont typeface="Arial" panose="020B0604020202020204" pitchFamily="34" charset="0"/>
              <a:buNone/>
            </a:pPr>
            <a:r>
              <a:rPr lang="en-US" altLang="de-DE" sz="3300" b="1" dirty="0">
                <a:solidFill>
                  <a:schemeClr val="accent6">
                    <a:lumMod val="50000"/>
                  </a:schemeClr>
                </a:solidFill>
                <a:latin typeface="+mj-lt"/>
                <a:cs typeface="Calibri" panose="020F0502020204030204" pitchFamily="34" charset="0"/>
                <a:sym typeface="Calibri" panose="020F0502020204030204" pitchFamily="34" charset="0"/>
              </a:rPr>
              <a:t>Sustainability and digitalization</a:t>
            </a:r>
          </a:p>
        </p:txBody>
      </p:sp>
    </p:spTree>
    <p:extLst>
      <p:ext uri="{BB962C8B-B14F-4D97-AF65-F5344CB8AC3E}">
        <p14:creationId xmlns:p14="http://schemas.microsoft.com/office/powerpoint/2010/main" val="971229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Inhaltsplatzhalter 2">
            <a:extLst>
              <a:ext uri="{FF2B5EF4-FFF2-40B4-BE49-F238E27FC236}">
                <a16:creationId xmlns:a16="http://schemas.microsoft.com/office/drawing/2014/main" id="{3D954D1C-0779-9145-B295-90020583BB9F}"/>
              </a:ext>
            </a:extLst>
          </p:cNvPr>
          <p:cNvSpPr>
            <a:spLocks noGrp="1" noChangeArrowheads="1"/>
          </p:cNvSpPr>
          <p:nvPr>
            <p:ph idx="1"/>
          </p:nvPr>
        </p:nvSpPr>
        <p:spPr>
          <a:xfrm>
            <a:off x="467544" y="1027371"/>
            <a:ext cx="6328569" cy="3260725"/>
          </a:xfrm>
        </p:spPr>
        <p:txBody>
          <a:bodyPr/>
          <a:lstStyle/>
          <a:p>
            <a:pPr marL="342900" indent="-342900" eaLnBrk="1" hangingPunct="1">
              <a:buFont typeface="Arial" panose="020B0604020202020204" pitchFamily="34" charset="0"/>
              <a:buAutoNum type="alphaUcPeriod"/>
            </a:pPr>
            <a:r>
              <a:rPr lang="en-GB" sz="1800" b="1" i="1" dirty="0"/>
              <a:t>Sustainable B2B digitalisation</a:t>
            </a:r>
          </a:p>
          <a:p>
            <a:pPr marL="0" indent="0" eaLnBrk="1" hangingPunct="1">
              <a:buNone/>
            </a:pPr>
            <a:r>
              <a:rPr lang="en-GB" altLang="de-DE" sz="1800" dirty="0"/>
              <a:t>Sustainable digitalization relies on long-term partnerships between </a:t>
            </a:r>
            <a:r>
              <a:rPr lang="en-GB" altLang="de-DE" sz="1800" i="1" dirty="0"/>
              <a:t>advanced digital </a:t>
            </a:r>
            <a:r>
              <a:rPr lang="en-GB" altLang="de-DE" sz="1800" dirty="0"/>
              <a:t>and </a:t>
            </a:r>
            <a:r>
              <a:rPr lang="en-GB" altLang="de-DE" sz="1800" i="1" dirty="0"/>
              <a:t>conventional</a:t>
            </a:r>
            <a:r>
              <a:rPr lang="en-GB" altLang="de-DE" sz="1800" dirty="0"/>
              <a:t> SMEs. It strives for a long-term orientation of digitization efforts and financing. (European Digital SME Alliance, 2020, p.4).</a:t>
            </a:r>
          </a:p>
          <a:p>
            <a:pPr marL="0" indent="0" eaLnBrk="1" hangingPunct="1">
              <a:buNone/>
            </a:pPr>
            <a:endParaRPr lang="en-GB" altLang="de-DE" sz="1600" dirty="0"/>
          </a:p>
          <a:p>
            <a:pPr marL="0" indent="0" eaLnBrk="1" hangingPunct="1">
              <a:buNone/>
            </a:pPr>
            <a:r>
              <a:rPr lang="en-GB" altLang="de-DE" sz="1800" dirty="0"/>
              <a:t>Pioneer SMEs and start-up's offer customised technological solutions for non-digital companies and accompany them on their digitalization process. </a:t>
            </a:r>
          </a:p>
          <a:p>
            <a:pPr marL="0" indent="0" eaLnBrk="1" hangingPunct="1">
              <a:buNone/>
            </a:pPr>
            <a:r>
              <a:rPr lang="en-GB" altLang="de-DE" sz="1800" dirty="0"/>
              <a:t>This synergy is usually created in ecosystems of digital SME associations and clusters, universities, public administrations and larger companies. </a:t>
            </a:r>
          </a:p>
        </p:txBody>
      </p:sp>
      <p:sp>
        <p:nvSpPr>
          <p:cNvPr id="4" name="Fußzeilenplatzhalter 3">
            <a:extLst>
              <a:ext uri="{FF2B5EF4-FFF2-40B4-BE49-F238E27FC236}">
                <a16:creationId xmlns:a16="http://schemas.microsoft.com/office/drawing/2014/main" id="{9BA5F8F5-FCDA-7E47-BF0E-9170EF808EBF}"/>
              </a:ext>
            </a:extLst>
          </p:cNvPr>
          <p:cNvSpPr>
            <a:spLocks noGrp="1"/>
          </p:cNvSpPr>
          <p:nvPr>
            <p:ph type="ftr" sz="quarter" idx="11"/>
          </p:nvPr>
        </p:nvSpPr>
        <p:spPr/>
        <p:txBody>
          <a:bodyPr/>
          <a:lstStyle/>
          <a:p>
            <a:pPr>
              <a:defRPr/>
            </a:pPr>
            <a:r>
              <a:rPr lang="en-US" altLang="de-DE" dirty="0"/>
              <a:t>Fashion DIET</a:t>
            </a:r>
            <a:endParaRPr lang="de-DE" altLang="de-DE" dirty="0"/>
          </a:p>
        </p:txBody>
      </p:sp>
      <p:sp>
        <p:nvSpPr>
          <p:cNvPr id="18436" name="Foliennummernplatzhalter 4">
            <a:extLst>
              <a:ext uri="{FF2B5EF4-FFF2-40B4-BE49-F238E27FC236}">
                <a16:creationId xmlns:a16="http://schemas.microsoft.com/office/drawing/2014/main" id="{069FBB68-D529-1744-8230-9E585C8BFF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BA43922-9522-B545-9410-2F7B70EBF490}" type="slidenum">
              <a:rPr lang="de-DE" altLang="de-DE" smtClean="0">
                <a:solidFill>
                  <a:srgbClr val="898989"/>
                </a:solidFill>
              </a:rPr>
              <a:pPr/>
              <a:t>8</a:t>
            </a:fld>
            <a:endParaRPr lang="de-DE" altLang="de-DE">
              <a:solidFill>
                <a:srgbClr val="898989"/>
              </a:solidFill>
            </a:endParaRPr>
          </a:p>
        </p:txBody>
      </p:sp>
      <p:pic>
        <p:nvPicPr>
          <p:cNvPr id="5" name="Picture 4">
            <a:extLst>
              <a:ext uri="{FF2B5EF4-FFF2-40B4-BE49-F238E27FC236}">
                <a16:creationId xmlns:a16="http://schemas.microsoft.com/office/drawing/2014/main" id="{D9F596DF-74F4-4964-9B09-D966AE92C073}"/>
              </a:ext>
            </a:extLst>
          </p:cNvPr>
          <p:cNvPicPr>
            <a:picLocks noChangeAspect="1"/>
          </p:cNvPicPr>
          <p:nvPr/>
        </p:nvPicPr>
        <p:blipFill rotWithShape="1">
          <a:blip r:embed="rId3">
            <a:extLst>
              <a:ext uri="{28A0092B-C50C-407E-A947-70E740481C1C}">
                <a14:useLocalDpi xmlns:a14="http://schemas.microsoft.com/office/drawing/2010/main" val="0"/>
              </a:ext>
            </a:extLst>
          </a:blip>
          <a:srcRect l="34774" t="29000" r="20076" b="10800"/>
          <a:stretch/>
        </p:blipFill>
        <p:spPr>
          <a:xfrm>
            <a:off x="6948264" y="1543050"/>
            <a:ext cx="2057400" cy="2057400"/>
          </a:xfrm>
          <a:prstGeom prst="rect">
            <a:avLst/>
          </a:prstGeom>
        </p:spPr>
      </p:pic>
      <p:sp>
        <p:nvSpPr>
          <p:cNvPr id="9" name="TextBox 8">
            <a:extLst>
              <a:ext uri="{FF2B5EF4-FFF2-40B4-BE49-F238E27FC236}">
                <a16:creationId xmlns:a16="http://schemas.microsoft.com/office/drawing/2014/main" id="{F23C91D8-BA52-43AC-B212-8DC6A59BB3AF}"/>
              </a:ext>
            </a:extLst>
          </p:cNvPr>
          <p:cNvSpPr txBox="1"/>
          <p:nvPr/>
        </p:nvSpPr>
        <p:spPr>
          <a:xfrm>
            <a:off x="7092280" y="3714046"/>
            <a:ext cx="1913384" cy="276999"/>
          </a:xfrm>
          <a:prstGeom prst="rect">
            <a:avLst/>
          </a:prstGeom>
          <a:noFill/>
        </p:spPr>
        <p:txBody>
          <a:bodyPr wrap="square" rtlCol="0">
            <a:spAutoFit/>
          </a:bodyPr>
          <a:lstStyle/>
          <a:p>
            <a:r>
              <a:rPr lang="en-US" sz="1200" dirty="0"/>
              <a:t>CC0 Fabio, </a:t>
            </a:r>
            <a:r>
              <a:rPr lang="en-US" sz="1200" dirty="0" err="1"/>
              <a:t>Unsplash</a:t>
            </a:r>
            <a:endParaRPr lang="en-GB" sz="1200" dirty="0"/>
          </a:p>
        </p:txBody>
      </p:sp>
      <p:sp>
        <p:nvSpPr>
          <p:cNvPr id="11" name="TextBox 10">
            <a:extLst>
              <a:ext uri="{FF2B5EF4-FFF2-40B4-BE49-F238E27FC236}">
                <a16:creationId xmlns:a16="http://schemas.microsoft.com/office/drawing/2014/main" id="{D939F1FA-7642-4D23-B879-9EC5F8305076}"/>
              </a:ext>
            </a:extLst>
          </p:cNvPr>
          <p:cNvSpPr txBox="1"/>
          <p:nvPr/>
        </p:nvSpPr>
        <p:spPr>
          <a:xfrm>
            <a:off x="526926" y="302427"/>
            <a:ext cx="6565354" cy="600164"/>
          </a:xfrm>
          <a:prstGeom prst="rect">
            <a:avLst/>
          </a:prstGeom>
          <a:noFill/>
        </p:spPr>
        <p:txBody>
          <a:bodyPr wrap="square">
            <a:spAutoFit/>
          </a:bodyPr>
          <a:lstStyle/>
          <a:p>
            <a:pPr marL="0" indent="0" eaLnBrk="1" hangingPunct="1">
              <a:buFont typeface="Arial" panose="020B0604020202020204" pitchFamily="34" charset="0"/>
              <a:buNone/>
            </a:pPr>
            <a:r>
              <a:rPr lang="en-US" altLang="de-DE" sz="3300" b="1" dirty="0">
                <a:solidFill>
                  <a:schemeClr val="accent6">
                    <a:lumMod val="50000"/>
                  </a:schemeClr>
                </a:solidFill>
                <a:latin typeface="+mj-lt"/>
                <a:cs typeface="Calibri" panose="020F0502020204030204" pitchFamily="34" charset="0"/>
                <a:sym typeface="Calibri" panose="020F0502020204030204" pitchFamily="34" charset="0"/>
              </a:rPr>
              <a:t>Sustainability and digitalization</a:t>
            </a:r>
          </a:p>
        </p:txBody>
      </p:sp>
    </p:spTree>
    <p:extLst>
      <p:ext uri="{BB962C8B-B14F-4D97-AF65-F5344CB8AC3E}">
        <p14:creationId xmlns:p14="http://schemas.microsoft.com/office/powerpoint/2010/main" val="1241992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Inhaltsplatzhalter 2">
            <a:extLst>
              <a:ext uri="{FF2B5EF4-FFF2-40B4-BE49-F238E27FC236}">
                <a16:creationId xmlns:a16="http://schemas.microsoft.com/office/drawing/2014/main" id="{3D954D1C-0779-9145-B295-90020583BB9F}"/>
              </a:ext>
            </a:extLst>
          </p:cNvPr>
          <p:cNvSpPr>
            <a:spLocks noGrp="1" noChangeArrowheads="1"/>
          </p:cNvSpPr>
          <p:nvPr>
            <p:ph idx="1"/>
          </p:nvPr>
        </p:nvSpPr>
        <p:spPr>
          <a:xfrm>
            <a:off x="358478" y="1013391"/>
            <a:ext cx="5756572" cy="1659925"/>
          </a:xfrm>
        </p:spPr>
        <p:txBody>
          <a:bodyPr/>
          <a:lstStyle/>
          <a:p>
            <a:pPr marL="342900" indent="-342900" eaLnBrk="1" hangingPunct="1">
              <a:buFont typeface="Arial" panose="020B0604020202020204" pitchFamily="34" charset="0"/>
              <a:buAutoNum type="alphaUcPeriod"/>
            </a:pPr>
            <a:r>
              <a:rPr lang="en-GB" sz="1800" b="1" i="1" dirty="0"/>
              <a:t>Sustainable B2B digitalisation</a:t>
            </a:r>
          </a:p>
          <a:p>
            <a:pPr marL="0" indent="0" eaLnBrk="1" hangingPunct="1">
              <a:buNone/>
            </a:pPr>
            <a:r>
              <a:rPr lang="en-GB" altLang="de-DE" sz="1800" dirty="0"/>
              <a:t>In digital hubs, for example, traditional and pioneer SMEs work together to develop innovative ideas that have significant benefits for ecological goals: from the integration of AI in processes and data management to the digitization of physical products using smart sensors. </a:t>
            </a:r>
          </a:p>
        </p:txBody>
      </p:sp>
      <p:sp>
        <p:nvSpPr>
          <p:cNvPr id="4" name="Fußzeilenplatzhalter 3">
            <a:extLst>
              <a:ext uri="{FF2B5EF4-FFF2-40B4-BE49-F238E27FC236}">
                <a16:creationId xmlns:a16="http://schemas.microsoft.com/office/drawing/2014/main" id="{9BA5F8F5-FCDA-7E47-BF0E-9170EF808EBF}"/>
              </a:ext>
            </a:extLst>
          </p:cNvPr>
          <p:cNvSpPr>
            <a:spLocks noGrp="1"/>
          </p:cNvSpPr>
          <p:nvPr>
            <p:ph type="ftr" sz="quarter" idx="11"/>
          </p:nvPr>
        </p:nvSpPr>
        <p:spPr/>
        <p:txBody>
          <a:bodyPr/>
          <a:lstStyle/>
          <a:p>
            <a:pPr>
              <a:defRPr/>
            </a:pPr>
            <a:r>
              <a:rPr lang="en-US" altLang="de-DE" dirty="0"/>
              <a:t>Fashion DIET</a:t>
            </a:r>
            <a:endParaRPr lang="de-DE" altLang="de-DE" dirty="0"/>
          </a:p>
        </p:txBody>
      </p:sp>
      <p:sp>
        <p:nvSpPr>
          <p:cNvPr id="18436" name="Foliennummernplatzhalter 4">
            <a:extLst>
              <a:ext uri="{FF2B5EF4-FFF2-40B4-BE49-F238E27FC236}">
                <a16:creationId xmlns:a16="http://schemas.microsoft.com/office/drawing/2014/main" id="{069FBB68-D529-1744-8230-9E585C8BFF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BA43922-9522-B545-9410-2F7B70EBF490}" type="slidenum">
              <a:rPr lang="de-DE" altLang="de-DE" smtClean="0">
                <a:solidFill>
                  <a:srgbClr val="898989"/>
                </a:solidFill>
              </a:rPr>
              <a:pPr/>
              <a:t>9</a:t>
            </a:fld>
            <a:endParaRPr lang="de-DE" altLang="de-DE">
              <a:solidFill>
                <a:srgbClr val="898989"/>
              </a:solidFill>
            </a:endParaRPr>
          </a:p>
        </p:txBody>
      </p:sp>
      <p:pic>
        <p:nvPicPr>
          <p:cNvPr id="5" name="Picture 4">
            <a:extLst>
              <a:ext uri="{FF2B5EF4-FFF2-40B4-BE49-F238E27FC236}">
                <a16:creationId xmlns:a16="http://schemas.microsoft.com/office/drawing/2014/main" id="{97FD03FA-B7E2-4208-ADD8-19889CF580EB}"/>
              </a:ext>
            </a:extLst>
          </p:cNvPr>
          <p:cNvPicPr>
            <a:picLocks noChangeAspect="1"/>
          </p:cNvPicPr>
          <p:nvPr/>
        </p:nvPicPr>
        <p:blipFill>
          <a:blip r:embed="rId3"/>
          <a:stretch>
            <a:fillRect/>
          </a:stretch>
        </p:blipFill>
        <p:spPr>
          <a:xfrm>
            <a:off x="6218630" y="1033100"/>
            <a:ext cx="2685669" cy="1584176"/>
          </a:xfrm>
          <a:prstGeom prst="rect">
            <a:avLst/>
          </a:prstGeom>
        </p:spPr>
      </p:pic>
      <p:sp>
        <p:nvSpPr>
          <p:cNvPr id="9" name="TextBox 8">
            <a:extLst>
              <a:ext uri="{FF2B5EF4-FFF2-40B4-BE49-F238E27FC236}">
                <a16:creationId xmlns:a16="http://schemas.microsoft.com/office/drawing/2014/main" id="{174F2B57-3CDA-419D-B690-41A94712E44F}"/>
              </a:ext>
            </a:extLst>
          </p:cNvPr>
          <p:cNvSpPr txBox="1"/>
          <p:nvPr/>
        </p:nvSpPr>
        <p:spPr>
          <a:xfrm>
            <a:off x="6277191" y="2673316"/>
            <a:ext cx="2685668" cy="276999"/>
          </a:xfrm>
          <a:prstGeom prst="rect">
            <a:avLst/>
          </a:prstGeom>
          <a:noFill/>
        </p:spPr>
        <p:txBody>
          <a:bodyPr wrap="square" rtlCol="0">
            <a:spAutoFit/>
          </a:bodyPr>
          <a:lstStyle/>
          <a:p>
            <a:r>
              <a:rPr lang="en-US" sz="1200" dirty="0"/>
              <a:t>CC0 Unknown author, </a:t>
            </a:r>
            <a:r>
              <a:rPr lang="en-US" sz="1200" dirty="0" err="1"/>
              <a:t>Freepik</a:t>
            </a:r>
            <a:endParaRPr lang="en-GB" sz="1200" dirty="0"/>
          </a:p>
        </p:txBody>
      </p:sp>
      <p:sp>
        <p:nvSpPr>
          <p:cNvPr id="10" name="TextBox 9">
            <a:extLst>
              <a:ext uri="{FF2B5EF4-FFF2-40B4-BE49-F238E27FC236}">
                <a16:creationId xmlns:a16="http://schemas.microsoft.com/office/drawing/2014/main" id="{1EC0C798-FEB3-4362-B27A-423384437F10}"/>
              </a:ext>
            </a:extLst>
          </p:cNvPr>
          <p:cNvSpPr txBox="1"/>
          <p:nvPr/>
        </p:nvSpPr>
        <p:spPr>
          <a:xfrm>
            <a:off x="395536" y="3107911"/>
            <a:ext cx="8567322" cy="1477328"/>
          </a:xfrm>
          <a:prstGeom prst="rect">
            <a:avLst/>
          </a:prstGeom>
          <a:noFill/>
        </p:spPr>
        <p:txBody>
          <a:bodyPr wrap="square">
            <a:spAutoFit/>
          </a:bodyPr>
          <a:lstStyle/>
          <a:p>
            <a:pPr marL="0" indent="0" eaLnBrk="1" hangingPunct="1">
              <a:buNone/>
            </a:pPr>
            <a:r>
              <a:rPr lang="en-GB" altLang="de-DE" sz="1800" dirty="0">
                <a:latin typeface="+mn-lt"/>
              </a:rPr>
              <a:t>One prerequisite for a sustainable digital transformation of SMEs is the skills and competencies of their employees. </a:t>
            </a:r>
          </a:p>
          <a:p>
            <a:pPr marL="0" indent="0" eaLnBrk="1" hangingPunct="1">
              <a:buNone/>
            </a:pPr>
            <a:r>
              <a:rPr lang="en-GB" altLang="de-DE" sz="1800" dirty="0">
                <a:latin typeface="+mn-lt"/>
              </a:rPr>
              <a:t>With the current wave of digitization, many job descriptions and the associated qualifications need to be updated to integrate the use of digital tools (</a:t>
            </a:r>
            <a:r>
              <a:rPr lang="en-GB" sz="1800" dirty="0">
                <a:latin typeface="+mn-lt"/>
              </a:rPr>
              <a:t>advanced ICT skills and understanding of emerging technologies)</a:t>
            </a:r>
            <a:r>
              <a:rPr lang="en-GB" altLang="de-DE" sz="1800" dirty="0">
                <a:latin typeface="+mn-lt"/>
              </a:rPr>
              <a:t>.</a:t>
            </a:r>
            <a:r>
              <a:rPr lang="en-GB" altLang="de-DE" sz="1800" dirty="0"/>
              <a:t> </a:t>
            </a:r>
            <a:r>
              <a:rPr lang="en-GB" altLang="de-DE" sz="1800" dirty="0">
                <a:latin typeface="+mn-lt"/>
              </a:rPr>
              <a:t>(European Digital SME Alliance, 2020, p.5).</a:t>
            </a:r>
          </a:p>
        </p:txBody>
      </p:sp>
      <p:sp>
        <p:nvSpPr>
          <p:cNvPr id="11" name="TextBox 10">
            <a:extLst>
              <a:ext uri="{FF2B5EF4-FFF2-40B4-BE49-F238E27FC236}">
                <a16:creationId xmlns:a16="http://schemas.microsoft.com/office/drawing/2014/main" id="{8CE0F710-8A91-4E54-947C-98305FD8BDDA}"/>
              </a:ext>
            </a:extLst>
          </p:cNvPr>
          <p:cNvSpPr txBox="1"/>
          <p:nvPr/>
        </p:nvSpPr>
        <p:spPr>
          <a:xfrm>
            <a:off x="611560" y="420047"/>
            <a:ext cx="5832648" cy="600164"/>
          </a:xfrm>
          <a:prstGeom prst="rect">
            <a:avLst/>
          </a:prstGeom>
          <a:noFill/>
        </p:spPr>
        <p:txBody>
          <a:bodyPr wrap="square">
            <a:spAutoFit/>
          </a:bodyPr>
          <a:lstStyle/>
          <a:p>
            <a:pPr marL="0" indent="0" eaLnBrk="1" hangingPunct="1">
              <a:buFont typeface="Arial" panose="020B0604020202020204" pitchFamily="34" charset="0"/>
              <a:buNone/>
            </a:pPr>
            <a:r>
              <a:rPr lang="en-US" altLang="de-DE" sz="3300" b="1" dirty="0">
                <a:solidFill>
                  <a:schemeClr val="accent6">
                    <a:lumMod val="50000"/>
                  </a:schemeClr>
                </a:solidFill>
                <a:latin typeface="+mj-lt"/>
                <a:cs typeface="Calibri" panose="020F0502020204030204" pitchFamily="34" charset="0"/>
                <a:sym typeface="Calibri" panose="020F0502020204030204" pitchFamily="34" charset="0"/>
              </a:rPr>
              <a:t>Sustainability and </a:t>
            </a:r>
            <a:r>
              <a:rPr lang="en-US" altLang="de-DE" sz="3300" b="1" dirty="0" err="1">
                <a:solidFill>
                  <a:schemeClr val="accent6">
                    <a:lumMod val="50000"/>
                  </a:schemeClr>
                </a:solidFill>
                <a:latin typeface="+mj-lt"/>
                <a:cs typeface="Calibri" panose="020F0502020204030204" pitchFamily="34" charset="0"/>
                <a:sym typeface="Calibri" panose="020F0502020204030204" pitchFamily="34" charset="0"/>
              </a:rPr>
              <a:t>digitali</a:t>
            </a:r>
            <a:r>
              <a:rPr lang="ro-RO" altLang="de-DE" sz="3300" b="1" dirty="0">
                <a:solidFill>
                  <a:schemeClr val="accent6">
                    <a:lumMod val="50000"/>
                  </a:schemeClr>
                </a:solidFill>
                <a:latin typeface="+mj-lt"/>
                <a:cs typeface="Calibri" panose="020F0502020204030204" pitchFamily="34" charset="0"/>
                <a:sym typeface="Calibri" panose="020F0502020204030204" pitchFamily="34" charset="0"/>
              </a:rPr>
              <a:t>z</a:t>
            </a:r>
            <a:r>
              <a:rPr lang="en-US" altLang="de-DE" sz="3300" b="1" dirty="0" err="1">
                <a:solidFill>
                  <a:schemeClr val="accent6">
                    <a:lumMod val="50000"/>
                  </a:schemeClr>
                </a:solidFill>
                <a:latin typeface="+mj-lt"/>
                <a:cs typeface="Calibri" panose="020F0502020204030204" pitchFamily="34" charset="0"/>
                <a:sym typeface="Calibri" panose="020F0502020204030204" pitchFamily="34" charset="0"/>
              </a:rPr>
              <a:t>ation</a:t>
            </a:r>
            <a:endParaRPr lang="en-US" altLang="de-DE" sz="3300" b="1" dirty="0">
              <a:solidFill>
                <a:schemeClr val="accent6">
                  <a:lumMod val="50000"/>
                </a:schemeClr>
              </a:solidFill>
              <a:latin typeface="+mj-lt"/>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25932753"/>
      </p:ext>
    </p:extLst>
  </p:cSld>
  <p:clrMapOvr>
    <a:masterClrMapping/>
  </p:clrMapOvr>
</p:sld>
</file>

<file path=ppt/theme/theme1.xml><?xml version="1.0" encoding="utf-8"?>
<a:theme xmlns:a="http://schemas.openxmlformats.org/drawingml/2006/main" name="Finstern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3822</TotalTime>
  <Words>11573</Words>
  <Application>Microsoft Office PowerPoint</Application>
  <PresentationFormat>On-screen Show (16:9)</PresentationFormat>
  <Paragraphs>842</Paragraphs>
  <Slides>65</Slides>
  <Notes>64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65</vt:i4>
      </vt:variant>
    </vt:vector>
  </HeadingPairs>
  <TitlesOfParts>
    <vt:vector size="76" baseType="lpstr">
      <vt:lpstr>-apple-system</vt:lpstr>
      <vt:lpstr>Arial</vt:lpstr>
      <vt:lpstr>Calibri</vt:lpstr>
      <vt:lpstr>Calibri Light</vt:lpstr>
      <vt:lpstr>FSBrabo</vt:lpstr>
      <vt:lpstr>g_d0_f3</vt:lpstr>
      <vt:lpstr>Proxima Nova</vt:lpstr>
      <vt:lpstr>Roboto</vt:lpstr>
      <vt:lpstr>Verdana</vt:lpstr>
      <vt:lpstr>Wingdings</vt:lpstr>
      <vt:lpstr>Finsternis</vt:lpstr>
      <vt:lpstr>Fashion DIET</vt:lpstr>
      <vt:lpstr>Learning Objectives</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Reflections on the topics presented</vt:lpstr>
      <vt:lpstr>Questions to think about</vt:lpstr>
      <vt:lpstr>PowerPoint Presentation</vt:lpstr>
      <vt:lpstr>PowerPoint Presentation</vt:lpstr>
      <vt:lpstr>PowerPoint Presentation</vt:lpstr>
      <vt:lpstr>PowerPoint Presentation</vt:lpstr>
      <vt:lpstr>Contact</vt:lpstr>
    </vt:vector>
  </TitlesOfParts>
  <Company>PH Freiburg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Prof. Dr. Anne-Marie Grundmeier</dc:creator>
  <cp:lastModifiedBy>MANUELA</cp:lastModifiedBy>
  <cp:revision>501</cp:revision>
  <dcterms:modified xsi:type="dcterms:W3CDTF">2022-02-13T19:09:55Z</dcterms:modified>
</cp:coreProperties>
</file>