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4" r:id="rId58"/>
    <p:sldId id="313"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Zx87dfmuxD6aX0AulxtYZL4JV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30" y="77"/>
      </p:cViewPr>
      <p:guideLst>
        <p:guide orient="horz" pos="1620"/>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 name="Google Shape;2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6" name="Google Shape;3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1" name="Google Shape;3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0" name="Google Shape;4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4" name="Google Shape;4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3" name="Google Shape;4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2" name="Google Shape;4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3" name="Google Shape;4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Noopur Anand. 2011. Indian Journal of Fibre and Textile Research 36 (4): 358-365</a:t>
            </a:r>
            <a:endParaRPr/>
          </a:p>
        </p:txBody>
      </p:sp>
      <p:sp>
        <p:nvSpPr>
          <p:cNvPr id="502" name="Google Shape;50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4" name="Google Shape;5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Prabir Jana. 2011. Indian Journal of Fibre and Textile Research 36 (4): 380-387</a:t>
            </a:r>
            <a:endParaRPr/>
          </a:p>
        </p:txBody>
      </p:sp>
      <p:sp>
        <p:nvSpPr>
          <p:cNvPr id="526" name="Google Shape;5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Prabir Jana. 2011. Indian Journal of Fibre and Textile Research 36 (4): 380-387</a:t>
            </a:r>
            <a:endParaRPr/>
          </a:p>
        </p:txBody>
      </p:sp>
      <p:sp>
        <p:nvSpPr>
          <p:cNvPr id="538" name="Google Shape;53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5" name="Google Shape;5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Prabir Jana. 2011. Indian Journal of Fibre and Textile Research 36 (4): 380-387</a:t>
            </a:r>
            <a:endParaRPr/>
          </a:p>
        </p:txBody>
      </p:sp>
      <p:sp>
        <p:nvSpPr>
          <p:cNvPr id="576" name="Google Shape;5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6" name="Google Shape;5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Prabir Jana. 2011. Indian Journal of Fibre and Textile Research 36 (4): 380-387</a:t>
            </a:r>
            <a:endParaRPr/>
          </a:p>
        </p:txBody>
      </p:sp>
      <p:sp>
        <p:nvSpPr>
          <p:cNvPr id="595" name="Google Shape;59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6" name="Google Shape;6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6" name="Google Shape;61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6" name="Google Shape;62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6" name="Google Shape;6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3" name="Google Shape;65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2" name="Google Shape;66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5" name="Google Shape;6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5" name="Google Shape;69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3" name="Google Shape;7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1" name="Google Shape;71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9" name="Google Shape;71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6" name="Google Shape;73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5" name="Google Shape;74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7" name="Google Shape;76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Hae Jin Gam et al. 2011. International Journal of Clothing Science and Technology 23 (2-3): 83-94</a:t>
            </a:r>
            <a:endParaRPr/>
          </a:p>
        </p:txBody>
      </p:sp>
      <p:sp>
        <p:nvSpPr>
          <p:cNvPr id="777" name="Google Shape;77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Hae Jin Gam et al. 2011. International Journal of Clothing Science and Technology 23 (2-3): 83-94</a:t>
            </a:r>
            <a:endParaRPr/>
          </a:p>
          <a:p>
            <a:pPr marL="0" lvl="0" indent="0" algn="l" rtl="0">
              <a:spcBef>
                <a:spcPts val="360"/>
              </a:spcBef>
              <a:spcAft>
                <a:spcPts val="0"/>
              </a:spcAft>
              <a:buNone/>
            </a:pPr>
            <a:endParaRPr/>
          </a:p>
        </p:txBody>
      </p:sp>
      <p:sp>
        <p:nvSpPr>
          <p:cNvPr id="794" name="Google Shape;79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Hae Jin Gam et al. 2011. International Journal of Clothing Science and Technology 23 (2-3): 83-94</a:t>
            </a:r>
            <a:endParaRPr/>
          </a:p>
          <a:p>
            <a:pPr marL="0" lvl="0" indent="0" algn="l" rtl="0">
              <a:spcBef>
                <a:spcPts val="360"/>
              </a:spcBef>
              <a:spcAft>
                <a:spcPts val="0"/>
              </a:spcAft>
              <a:buNone/>
            </a:pPr>
            <a:endParaRPr/>
          </a:p>
        </p:txBody>
      </p:sp>
      <p:sp>
        <p:nvSpPr>
          <p:cNvPr id="822" name="Google Shape;82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Hae Jin Gam et al. 2011. International Journal of Clothing Science and Technology 23 (2-3): 83-94</a:t>
            </a:r>
            <a:endParaRPr/>
          </a:p>
          <a:p>
            <a:pPr marL="0" lvl="0" indent="0" algn="l" rtl="0">
              <a:spcBef>
                <a:spcPts val="360"/>
              </a:spcBef>
              <a:spcAft>
                <a:spcPts val="0"/>
              </a:spcAft>
              <a:buNone/>
            </a:pPr>
            <a:endParaRPr/>
          </a:p>
        </p:txBody>
      </p:sp>
      <p:sp>
        <p:nvSpPr>
          <p:cNvPr id="836" name="Google Shape;83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7" name="Google Shape;84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Hae Jin Gam et al. 2011. International Journal of Clothing Science and Technology 23 (2-3): 83-94</a:t>
            </a:r>
            <a:endParaRPr/>
          </a:p>
          <a:p>
            <a:pPr marL="0" lvl="0" indent="0" algn="l" rtl="0">
              <a:spcBef>
                <a:spcPts val="360"/>
              </a:spcBef>
              <a:spcAft>
                <a:spcPts val="0"/>
              </a:spcAft>
              <a:buNone/>
            </a:pPr>
            <a:endParaRPr/>
          </a:p>
        </p:txBody>
      </p:sp>
      <p:sp>
        <p:nvSpPr>
          <p:cNvPr id="858" name="Google Shape;85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Hae Jin Gam et al. 2011. International Journal of Clothing Science and Technology 23 (2-3): 83-94</a:t>
            </a:r>
            <a:endParaRPr/>
          </a:p>
          <a:p>
            <a:pPr marL="0" lvl="0" indent="0" algn="l" rtl="0">
              <a:spcBef>
                <a:spcPts val="360"/>
              </a:spcBef>
              <a:spcAft>
                <a:spcPts val="0"/>
              </a:spcAft>
              <a:buNone/>
            </a:pPr>
            <a:endParaRPr/>
          </a:p>
        </p:txBody>
      </p:sp>
      <p:sp>
        <p:nvSpPr>
          <p:cNvPr id="869" name="Google Shape;86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9" name="Google Shape;87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2" name="Google Shape;89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5" name="Google Shape;90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3" name="Google Shape;91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3" name="Google Shape;91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623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9" name="Google Shape;92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Prabir Jana. 2011. Indian Journal of Fibre and Textile Research 36 (4): 380-387</a:t>
            </a:r>
            <a:endParaRPr/>
          </a:p>
        </p:txBody>
      </p:sp>
      <p:sp>
        <p:nvSpPr>
          <p:cNvPr id="221" name="Google Shape;2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3"/>
        <p:cNvGrpSpPr/>
        <p:nvPr/>
      </p:nvGrpSpPr>
      <p:grpSpPr>
        <a:xfrm>
          <a:off x="0" y="0"/>
          <a:ext cx="0" cy="0"/>
          <a:chOff x="0" y="0"/>
          <a:chExt cx="0" cy="0"/>
        </a:xfrm>
      </p:grpSpPr>
      <p:sp>
        <p:nvSpPr>
          <p:cNvPr id="24" name="Google Shape;24;p6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6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6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0"/>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6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69"/>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6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7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70"/>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7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70"/>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9"/>
        <p:cNvGrpSpPr/>
        <p:nvPr/>
      </p:nvGrpSpPr>
      <p:grpSpPr>
        <a:xfrm>
          <a:off x="0" y="0"/>
          <a:ext cx="0" cy="0"/>
          <a:chOff x="0" y="0"/>
          <a:chExt cx="0" cy="0"/>
        </a:xfrm>
      </p:grpSpPr>
      <p:sp>
        <p:nvSpPr>
          <p:cNvPr id="30" name="Google Shape;30;p6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1"/>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3"/>
        <p:cNvGrpSpPr/>
        <p:nvPr/>
      </p:nvGrpSpPr>
      <p:grpSpPr>
        <a:xfrm>
          <a:off x="0" y="0"/>
          <a:ext cx="0" cy="0"/>
          <a:chOff x="0" y="0"/>
          <a:chExt cx="0" cy="0"/>
        </a:xfrm>
      </p:grpSpPr>
      <p:sp>
        <p:nvSpPr>
          <p:cNvPr id="34" name="Google Shape;34;p6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6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6" name="Google Shape;36;p6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5292725"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9"/>
        <p:cNvGrpSpPr/>
        <p:nvPr/>
      </p:nvGrpSpPr>
      <p:grpSpPr>
        <a:xfrm>
          <a:off x="0" y="0"/>
          <a:ext cx="0" cy="0"/>
          <a:chOff x="0" y="0"/>
          <a:chExt cx="0" cy="0"/>
        </a:xfrm>
      </p:grpSpPr>
      <p:sp>
        <p:nvSpPr>
          <p:cNvPr id="40" name="Google Shape;40;p6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2" name="Google Shape;42;p6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5"/>
        <p:cNvGrpSpPr/>
        <p:nvPr/>
      </p:nvGrpSpPr>
      <p:grpSpPr>
        <a:xfrm>
          <a:off x="0" y="0"/>
          <a:ext cx="0" cy="0"/>
          <a:chOff x="0" y="0"/>
          <a:chExt cx="0" cy="0"/>
        </a:xfrm>
      </p:grpSpPr>
      <p:sp>
        <p:nvSpPr>
          <p:cNvPr id="46" name="Google Shape;46;p64"/>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6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6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2"/>
        <p:cNvGrpSpPr/>
        <p:nvPr/>
      </p:nvGrpSpPr>
      <p:grpSpPr>
        <a:xfrm>
          <a:off x="0" y="0"/>
          <a:ext cx="0" cy="0"/>
          <a:chOff x="0" y="0"/>
          <a:chExt cx="0" cy="0"/>
        </a:xfrm>
      </p:grpSpPr>
      <p:sp>
        <p:nvSpPr>
          <p:cNvPr id="53" name="Google Shape;53;p6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6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6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6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6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6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5"/>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1"/>
        <p:cNvGrpSpPr/>
        <p:nvPr/>
      </p:nvGrpSpPr>
      <p:grpSpPr>
        <a:xfrm>
          <a:off x="0" y="0"/>
          <a:ext cx="0" cy="0"/>
          <a:chOff x="0" y="0"/>
          <a:chExt cx="0" cy="0"/>
        </a:xfrm>
      </p:grpSpPr>
      <p:sp>
        <p:nvSpPr>
          <p:cNvPr id="62" name="Google Shape;62;p6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6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6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6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6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6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7"/>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6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5" name="Google Shape;75;p68"/>
          <p:cNvSpPr>
            <a:spLocks noGrp="1"/>
          </p:cNvSpPr>
          <p:nvPr>
            <p:ph type="pic" idx="2"/>
          </p:nvPr>
        </p:nvSpPr>
        <p:spPr>
          <a:xfrm>
            <a:off x="3887391" y="740569"/>
            <a:ext cx="4629150" cy="3655219"/>
          </a:xfrm>
          <a:prstGeom prst="rect">
            <a:avLst/>
          </a:prstGeom>
          <a:noFill/>
          <a:ln>
            <a:noFill/>
          </a:ln>
        </p:spPr>
      </p:sp>
      <p:sp>
        <p:nvSpPr>
          <p:cNvPr id="76" name="Google Shape;76;p6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6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8"/>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5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59"/>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59"/>
          <p:cNvPicPr preferRelativeResize="0"/>
          <p:nvPr/>
        </p:nvPicPr>
        <p:blipFill rotWithShape="1">
          <a:blip r:embed="rId13">
            <a:alphaModFix/>
          </a:blip>
          <a:srcRect/>
          <a:stretch/>
        </p:blipFill>
        <p:spPr>
          <a:xfrm>
            <a:off x="8281988" y="87313"/>
            <a:ext cx="738187" cy="831850"/>
          </a:xfrm>
          <a:prstGeom prst="rect">
            <a:avLst/>
          </a:prstGeom>
          <a:noFill/>
          <a:ln>
            <a:noFill/>
          </a:ln>
        </p:spPr>
      </p:pic>
      <p:grpSp>
        <p:nvGrpSpPr>
          <p:cNvPr id="16" name="Google Shape;16;p59"/>
          <p:cNvGrpSpPr/>
          <p:nvPr/>
        </p:nvGrpSpPr>
        <p:grpSpPr>
          <a:xfrm>
            <a:off x="0" y="0"/>
            <a:ext cx="107950" cy="5143500"/>
            <a:chOff x="0" y="0"/>
            <a:chExt cx="251520" cy="5893145"/>
          </a:xfrm>
        </p:grpSpPr>
        <p:sp>
          <p:nvSpPr>
            <p:cNvPr id="17" name="Google Shape;17;p59"/>
            <p:cNvSpPr/>
            <p:nvPr/>
          </p:nvSpPr>
          <p:spPr>
            <a:xfrm>
              <a:off x="0" y="0"/>
              <a:ext cx="251520" cy="1178629"/>
            </a:xfrm>
            <a:prstGeom prst="rect">
              <a:avLst/>
            </a:prstGeom>
            <a:solidFill>
              <a:srgbClr val="4952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 name="Google Shape;18;p59"/>
            <p:cNvSpPr/>
            <p:nvPr/>
          </p:nvSpPr>
          <p:spPr>
            <a:xfrm>
              <a:off x="0" y="1178629"/>
              <a:ext cx="251520" cy="1178629"/>
            </a:xfrm>
            <a:prstGeom prst="rect">
              <a:avLst/>
            </a:prstGeom>
            <a:solidFill>
              <a:srgbClr val="FC30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9" name="Google Shape;19;p59"/>
            <p:cNvSpPr/>
            <p:nvPr/>
          </p:nvSpPr>
          <p:spPr>
            <a:xfrm>
              <a:off x="0" y="2357258"/>
              <a:ext cx="251520" cy="1178629"/>
            </a:xfrm>
            <a:prstGeom prst="rect">
              <a:avLst/>
            </a:prstGeom>
            <a:solidFill>
              <a:srgbClr val="FFF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0" name="Google Shape;20;p59"/>
            <p:cNvSpPr/>
            <p:nvPr/>
          </p:nvSpPr>
          <p:spPr>
            <a:xfrm>
              <a:off x="0" y="3535887"/>
              <a:ext cx="251520" cy="1178629"/>
            </a:xfrm>
            <a:prstGeom prst="rect">
              <a:avLst/>
            </a:prstGeom>
            <a:solidFill>
              <a:srgbClr val="0BA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1" name="Google Shape;21;p59"/>
            <p:cNvSpPr/>
            <p:nvPr/>
          </p:nvSpPr>
          <p:spPr>
            <a:xfrm>
              <a:off x="0" y="4714516"/>
              <a:ext cx="251520" cy="117862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pic>
        <p:nvPicPr>
          <p:cNvPr id="22" name="Google Shape;22;p59"/>
          <p:cNvPicPr preferRelativeResize="0"/>
          <p:nvPr/>
        </p:nvPicPr>
        <p:blipFill rotWithShape="1">
          <a:blip r:embed="rId14">
            <a:alphaModFix/>
          </a:blip>
          <a:srcRect/>
          <a:stretch/>
        </p:blipFill>
        <p:spPr>
          <a:xfrm>
            <a:off x="7418388" y="4737100"/>
            <a:ext cx="1670050" cy="3476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ewport.co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ympatex.com/en/sustainability/#pagecontent-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leister.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g"/><Relationship Id="rId7"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intechopen.com/books/climate-changeresearch-and-technology-for-adaptation-and-mitigation/methods-of-analysis-for-a-sustainable-productionsystem"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https://sewport.com/fabrics-directory/sympatex-fabric"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mailto:zlatinka.kazlacheva@trakia-uni.b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title"/>
          </p:nvPr>
        </p:nvSpPr>
        <p:spPr>
          <a:xfrm>
            <a:off x="1043608" y="1449388"/>
            <a:ext cx="7272808" cy="6715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a:t>Clothing Technology and Production Methods in the Context of Sustainability</a:t>
            </a:r>
            <a:endParaRPr/>
          </a:p>
        </p:txBody>
      </p:sp>
      <p:pic>
        <p:nvPicPr>
          <p:cNvPr id="97" name="Google Shape;97;p1"/>
          <p:cNvPicPr preferRelativeResize="0"/>
          <p:nvPr/>
        </p:nvPicPr>
        <p:blipFill rotWithShape="1">
          <a:blip r:embed="rId3">
            <a:alphaModFix/>
          </a:blip>
          <a:srcRect/>
          <a:stretch/>
        </p:blipFill>
        <p:spPr>
          <a:xfrm>
            <a:off x="6465888" y="3011488"/>
            <a:ext cx="1092200" cy="1063625"/>
          </a:xfrm>
          <a:prstGeom prst="rect">
            <a:avLst/>
          </a:prstGeom>
          <a:noFill/>
          <a:ln>
            <a:noFill/>
          </a:ln>
        </p:spPr>
      </p:pic>
      <p:pic>
        <p:nvPicPr>
          <p:cNvPr id="98" name="Google Shape;98;p1"/>
          <p:cNvPicPr preferRelativeResize="0"/>
          <p:nvPr/>
        </p:nvPicPr>
        <p:blipFill rotWithShape="1">
          <a:blip r:embed="rId4">
            <a:alphaModFix/>
          </a:blip>
          <a:srcRect/>
          <a:stretch/>
        </p:blipFill>
        <p:spPr>
          <a:xfrm>
            <a:off x="1716088" y="3011488"/>
            <a:ext cx="1079500" cy="1079500"/>
          </a:xfrm>
          <a:prstGeom prst="rect">
            <a:avLst/>
          </a:prstGeom>
          <a:noFill/>
          <a:ln>
            <a:noFill/>
          </a:ln>
        </p:spPr>
      </p:pic>
      <p:pic>
        <p:nvPicPr>
          <p:cNvPr id="99" name="Google Shape;99;p1"/>
          <p:cNvPicPr preferRelativeResize="0"/>
          <p:nvPr/>
        </p:nvPicPr>
        <p:blipFill rotWithShape="1">
          <a:blip r:embed="rId5">
            <a:alphaModFix/>
          </a:blip>
          <a:srcRect/>
          <a:stretch/>
        </p:blipFill>
        <p:spPr>
          <a:xfrm>
            <a:off x="5192713" y="2928938"/>
            <a:ext cx="917575" cy="1227137"/>
          </a:xfrm>
          <a:prstGeom prst="rect">
            <a:avLst/>
          </a:prstGeom>
          <a:noFill/>
          <a:ln>
            <a:noFill/>
          </a:ln>
        </p:spPr>
      </p:pic>
      <p:pic>
        <p:nvPicPr>
          <p:cNvPr id="100" name="Google Shape;100;p1"/>
          <p:cNvPicPr preferRelativeResize="0"/>
          <p:nvPr/>
        </p:nvPicPr>
        <p:blipFill rotWithShape="1">
          <a:blip r:embed="rId6">
            <a:alphaModFix/>
          </a:blip>
          <a:srcRect/>
          <a:stretch/>
        </p:blipFill>
        <p:spPr>
          <a:xfrm>
            <a:off x="3228975" y="3357563"/>
            <a:ext cx="1531938" cy="3698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404081" y="71495"/>
            <a:ext cx="7975798"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New technologies in functional sportswear</a:t>
            </a:r>
            <a:endParaRPr/>
          </a:p>
        </p:txBody>
      </p:sp>
      <p:grpSp>
        <p:nvGrpSpPr>
          <p:cNvPr id="249" name="Google Shape;249;p10"/>
          <p:cNvGrpSpPr/>
          <p:nvPr/>
        </p:nvGrpSpPr>
        <p:grpSpPr>
          <a:xfrm>
            <a:off x="404081" y="1019905"/>
            <a:ext cx="8335838" cy="615741"/>
            <a:chOff x="0" y="0"/>
            <a:chExt cx="8335838" cy="615741"/>
          </a:xfrm>
        </p:grpSpPr>
        <p:sp>
          <p:nvSpPr>
            <p:cNvPr id="250" name="Google Shape;250;p10"/>
            <p:cNvSpPr/>
            <p:nvPr/>
          </p:nvSpPr>
          <p:spPr>
            <a:xfrm>
              <a:off x="0" y="0"/>
              <a:ext cx="8335838" cy="61574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txBox="1"/>
            <p:nvPr/>
          </p:nvSpPr>
          <p:spPr>
            <a:xfrm>
              <a:off x="0" y="0"/>
              <a:ext cx="8335838" cy="615741"/>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r>
                <a:rPr lang="en-US" sz="1400">
                  <a:solidFill>
                    <a:schemeClr val="lt1"/>
                  </a:solidFill>
                  <a:latin typeface="Verdana"/>
                  <a:ea typeface="Verdana"/>
                  <a:cs typeface="Verdana"/>
                  <a:sym typeface="Verdana"/>
                </a:rPr>
                <a:t>Many innovations in specialized clothing technology (for the military, police uniforms, mountaineering clothing, extreme sports, etc.) are gradually entering the production of leisure and even casual clothing.</a:t>
              </a:r>
              <a:endParaRPr/>
            </a:p>
          </p:txBody>
        </p:sp>
      </p:grpSp>
      <p:sp>
        <p:nvSpPr>
          <p:cNvPr id="252" name="Google Shape;252;p1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253" name="Google Shape;253;p10"/>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54" name="Google Shape;254;p10"/>
          <p:cNvPicPr preferRelativeResize="0"/>
          <p:nvPr/>
        </p:nvPicPr>
        <p:blipFill rotWithShape="1">
          <a:blip r:embed="rId3">
            <a:alphaModFix/>
          </a:blip>
          <a:srcRect/>
          <a:stretch/>
        </p:blipFill>
        <p:spPr>
          <a:xfrm>
            <a:off x="468570" y="2329649"/>
            <a:ext cx="2520280" cy="1944216"/>
          </a:xfrm>
          <a:prstGeom prst="rect">
            <a:avLst/>
          </a:prstGeom>
          <a:noFill/>
          <a:ln>
            <a:noFill/>
          </a:ln>
        </p:spPr>
      </p:pic>
      <p:pic>
        <p:nvPicPr>
          <p:cNvPr id="255" name="Google Shape;255;p10"/>
          <p:cNvPicPr preferRelativeResize="0"/>
          <p:nvPr/>
        </p:nvPicPr>
        <p:blipFill rotWithShape="1">
          <a:blip r:embed="rId4">
            <a:alphaModFix/>
          </a:blip>
          <a:srcRect/>
          <a:stretch/>
        </p:blipFill>
        <p:spPr>
          <a:xfrm>
            <a:off x="3455876" y="2309653"/>
            <a:ext cx="2232248" cy="2088232"/>
          </a:xfrm>
          <a:prstGeom prst="rect">
            <a:avLst/>
          </a:prstGeom>
          <a:noFill/>
          <a:ln>
            <a:noFill/>
          </a:ln>
        </p:spPr>
      </p:pic>
      <p:sp>
        <p:nvSpPr>
          <p:cNvPr id="256" name="Google Shape;256;p10"/>
          <p:cNvSpPr txBox="1"/>
          <p:nvPr/>
        </p:nvSpPr>
        <p:spPr>
          <a:xfrm>
            <a:off x="3313578" y="4404235"/>
            <a:ext cx="25521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https://polygiene.com/buy-it/</a:t>
            </a:r>
            <a:endParaRPr sz="1200">
              <a:solidFill>
                <a:schemeClr val="dk1"/>
              </a:solidFill>
              <a:latin typeface="Calibri"/>
              <a:ea typeface="Calibri"/>
              <a:cs typeface="Calibri"/>
              <a:sym typeface="Calibri"/>
            </a:endParaRPr>
          </a:p>
        </p:txBody>
      </p:sp>
      <p:pic>
        <p:nvPicPr>
          <p:cNvPr id="257" name="Google Shape;257;p10"/>
          <p:cNvPicPr preferRelativeResize="0"/>
          <p:nvPr/>
        </p:nvPicPr>
        <p:blipFill rotWithShape="1">
          <a:blip r:embed="rId5">
            <a:alphaModFix/>
          </a:blip>
          <a:srcRect/>
          <a:stretch/>
        </p:blipFill>
        <p:spPr>
          <a:xfrm>
            <a:off x="6770374" y="2241476"/>
            <a:ext cx="1617592" cy="2003367"/>
          </a:xfrm>
          <a:prstGeom prst="rect">
            <a:avLst/>
          </a:prstGeom>
          <a:noFill/>
          <a:ln>
            <a:noFill/>
          </a:ln>
        </p:spPr>
      </p:pic>
      <p:sp>
        <p:nvSpPr>
          <p:cNvPr id="258" name="Google Shape;258;p10"/>
          <p:cNvSpPr txBox="1"/>
          <p:nvPr/>
        </p:nvSpPr>
        <p:spPr>
          <a:xfrm>
            <a:off x="366811" y="1854635"/>
            <a:ext cx="2662139" cy="369332"/>
          </a:xfrm>
          <a:prstGeom prst="rect">
            <a:avLst/>
          </a:prstGeom>
          <a:solidFill>
            <a:srgbClr val="A5A5A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PrimaLoft Technology</a:t>
            </a:r>
            <a:endParaRPr sz="1800">
              <a:solidFill>
                <a:schemeClr val="dk1"/>
              </a:solidFill>
              <a:latin typeface="Verdana"/>
              <a:ea typeface="Verdana"/>
              <a:cs typeface="Verdana"/>
              <a:sym typeface="Verdana"/>
            </a:endParaRPr>
          </a:p>
        </p:txBody>
      </p:sp>
      <p:sp>
        <p:nvSpPr>
          <p:cNvPr id="259" name="Google Shape;259;p10"/>
          <p:cNvSpPr txBox="1"/>
          <p:nvPr/>
        </p:nvSpPr>
        <p:spPr>
          <a:xfrm>
            <a:off x="3290487" y="1858135"/>
            <a:ext cx="2662139" cy="369332"/>
          </a:xfrm>
          <a:prstGeom prst="rect">
            <a:avLst/>
          </a:prstGeom>
          <a:solidFill>
            <a:srgbClr val="FFD9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Polygiene technology  </a:t>
            </a:r>
            <a:endParaRPr sz="1800">
              <a:solidFill>
                <a:schemeClr val="dk1"/>
              </a:solidFill>
              <a:latin typeface="Verdana"/>
              <a:ea typeface="Verdana"/>
              <a:cs typeface="Verdana"/>
              <a:sym typeface="Verdana"/>
            </a:endParaRPr>
          </a:p>
        </p:txBody>
      </p:sp>
      <p:sp>
        <p:nvSpPr>
          <p:cNvPr id="260" name="Google Shape;260;p10"/>
          <p:cNvSpPr txBox="1"/>
          <p:nvPr/>
        </p:nvSpPr>
        <p:spPr>
          <a:xfrm>
            <a:off x="6129559" y="1854635"/>
            <a:ext cx="2758063" cy="369332"/>
          </a:xfrm>
          <a:prstGeom prst="rect">
            <a:avLst/>
          </a:prstGeom>
          <a:solidFill>
            <a:srgbClr val="F7CAA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Sympatex membrane.</a:t>
            </a:r>
            <a:endParaRPr sz="1800">
              <a:solidFill>
                <a:schemeClr val="dk1"/>
              </a:solidFill>
              <a:latin typeface="Verdana"/>
              <a:ea typeface="Verdana"/>
              <a:cs typeface="Verdana"/>
              <a:sym typeface="Verdana"/>
            </a:endParaRPr>
          </a:p>
        </p:txBody>
      </p:sp>
      <p:sp>
        <p:nvSpPr>
          <p:cNvPr id="261" name="Google Shape;261;p10"/>
          <p:cNvSpPr txBox="1"/>
          <p:nvPr/>
        </p:nvSpPr>
        <p:spPr>
          <a:xfrm>
            <a:off x="452655" y="4379547"/>
            <a:ext cx="210519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https://primaloft.com/</a:t>
            </a:r>
            <a:endParaRPr sz="1200">
              <a:solidFill>
                <a:schemeClr val="dk1"/>
              </a:solidFill>
              <a:latin typeface="Calibri"/>
              <a:ea typeface="Calibri"/>
              <a:cs typeface="Calibri"/>
              <a:sym typeface="Calibri"/>
            </a:endParaRPr>
          </a:p>
        </p:txBody>
      </p:sp>
      <p:sp>
        <p:nvSpPr>
          <p:cNvPr id="262" name="Google Shape;262;p10"/>
          <p:cNvSpPr txBox="1"/>
          <p:nvPr/>
        </p:nvSpPr>
        <p:spPr>
          <a:xfrm>
            <a:off x="6659312" y="4244123"/>
            <a:ext cx="19255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source: </a:t>
            </a:r>
            <a:r>
              <a:rPr lang="en-US" sz="10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https://sewport.com/</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fabrics-directory/sympatex-fabric</a:t>
            </a:r>
            <a:endParaRPr sz="1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pic>
        <p:nvPicPr>
          <p:cNvPr id="267" name="Google Shape;267;p11"/>
          <p:cNvPicPr preferRelativeResize="0"/>
          <p:nvPr/>
        </p:nvPicPr>
        <p:blipFill rotWithShape="1">
          <a:blip r:embed="rId3">
            <a:alphaModFix/>
          </a:blip>
          <a:srcRect t="29926" b="22262"/>
          <a:stretch/>
        </p:blipFill>
        <p:spPr>
          <a:xfrm>
            <a:off x="-59111" y="25591"/>
            <a:ext cx="9122429" cy="4680520"/>
          </a:xfrm>
          <a:prstGeom prst="rect">
            <a:avLst/>
          </a:prstGeom>
          <a:noFill/>
          <a:ln>
            <a:noFill/>
          </a:ln>
        </p:spPr>
      </p:pic>
      <p:sp>
        <p:nvSpPr>
          <p:cNvPr id="268" name="Google Shape;268;p11"/>
          <p:cNvSpPr/>
          <p:nvPr/>
        </p:nvSpPr>
        <p:spPr>
          <a:xfrm flipH="1">
            <a:off x="0" y="748631"/>
            <a:ext cx="4512879" cy="439486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Verdana"/>
              <a:ea typeface="Verdana"/>
              <a:cs typeface="Verdana"/>
              <a:sym typeface="Verdana"/>
            </a:endParaRPr>
          </a:p>
        </p:txBody>
      </p:sp>
      <p:sp>
        <p:nvSpPr>
          <p:cNvPr id="269" name="Google Shape;269;p11"/>
          <p:cNvSpPr txBox="1">
            <a:spLocks noGrp="1"/>
          </p:cNvSpPr>
          <p:nvPr>
            <p:ph type="title"/>
          </p:nvPr>
        </p:nvSpPr>
        <p:spPr>
          <a:xfrm>
            <a:off x="532086" y="1435462"/>
            <a:ext cx="3153102" cy="10070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2700"/>
              <a:t>PrimaLoft Technology</a:t>
            </a:r>
            <a:endParaRPr sz="2700"/>
          </a:p>
        </p:txBody>
      </p:sp>
      <p:sp>
        <p:nvSpPr>
          <p:cNvPr id="270" name="Google Shape;270;p11"/>
          <p:cNvSpPr>
            <a:spLocks noGrp="1"/>
          </p:cNvSpPr>
          <p:nvPr>
            <p:ph type="sldNum" idx="12"/>
          </p:nvPr>
        </p:nvSpPr>
        <p:spPr>
          <a:xfrm>
            <a:off x="6372200" y="4706111"/>
            <a:ext cx="432048" cy="273843"/>
          </a:xfrm>
          <a:prstGeom prst="ellipse">
            <a:avLst/>
          </a:prstGeom>
          <a:solidFill>
            <a:schemeClr val="lt1">
              <a:alpha val="69803"/>
            </a:schemeClr>
          </a:solidFill>
          <a:ln w="9525" cap="flat" cmpd="sng">
            <a:solidFill>
              <a:srgbClr val="3F3F3F"/>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fld id="{00000000-1234-1234-1234-123412341234}" type="slidenum">
              <a:rPr lang="en-US" sz="700">
                <a:solidFill>
                  <a:schemeClr val="dk1"/>
                </a:solidFill>
                <a:latin typeface="Verdana"/>
                <a:ea typeface="Verdana"/>
                <a:cs typeface="Verdana"/>
                <a:sym typeface="Verdana"/>
              </a:rPr>
              <a:t>11</a:t>
            </a:fld>
            <a:endParaRPr sz="700">
              <a:solidFill>
                <a:schemeClr val="dk1"/>
              </a:solidFill>
              <a:latin typeface="Verdana"/>
              <a:ea typeface="Verdana"/>
              <a:cs typeface="Verdana"/>
              <a:sym typeface="Verdana"/>
            </a:endParaRPr>
          </a:p>
        </p:txBody>
      </p:sp>
      <p:cxnSp>
        <p:nvCxnSpPr>
          <p:cNvPr id="271" name="Google Shape;271;p11"/>
          <p:cNvCxnSpPr/>
          <p:nvPr/>
        </p:nvCxnSpPr>
        <p:spPr>
          <a:xfrm>
            <a:off x="1715288" y="2502854"/>
            <a:ext cx="701565" cy="0"/>
          </a:xfrm>
          <a:prstGeom prst="straightConnector1">
            <a:avLst/>
          </a:prstGeom>
          <a:noFill/>
          <a:ln w="25400" cap="sq" cmpd="sng">
            <a:solidFill>
              <a:srgbClr val="262626"/>
            </a:solidFill>
            <a:prstDash val="solid"/>
            <a:bevel/>
            <a:headEnd type="none" w="sm" len="sm"/>
            <a:tailEnd type="none" w="sm" len="sm"/>
          </a:ln>
        </p:spPr>
      </p:cxnSp>
      <p:sp>
        <p:nvSpPr>
          <p:cNvPr id="272" name="Google Shape;272;p11"/>
          <p:cNvSpPr txBox="1">
            <a:spLocks noGrp="1"/>
          </p:cNvSpPr>
          <p:nvPr>
            <p:ph type="body" idx="1"/>
          </p:nvPr>
        </p:nvSpPr>
        <p:spPr>
          <a:xfrm>
            <a:off x="394137" y="2283718"/>
            <a:ext cx="3444765" cy="2244341"/>
          </a:xfrm>
          <a:prstGeom prst="rect">
            <a:avLst/>
          </a:prstGeom>
          <a:noFill/>
          <a:ln>
            <a:noFill/>
          </a:ln>
        </p:spPr>
        <p:txBody>
          <a:bodyPr spcFirstLastPara="1" wrap="square" lIns="91425" tIns="45700" rIns="91425" bIns="45700" anchor="ctr" anchorCtr="0">
            <a:noAutofit/>
          </a:bodyPr>
          <a:lstStyle/>
          <a:p>
            <a:pPr marL="171450" lvl="0" indent="-171450" algn="l" rtl="0">
              <a:lnSpc>
                <a:spcPct val="90000"/>
              </a:lnSpc>
              <a:spcBef>
                <a:spcPts val="0"/>
              </a:spcBef>
              <a:spcAft>
                <a:spcPts val="0"/>
              </a:spcAft>
              <a:buClr>
                <a:schemeClr val="dk1"/>
              </a:buClr>
              <a:buSzPts val="1000"/>
              <a:buChar char="•"/>
            </a:pPr>
            <a:r>
              <a:rPr lang="en-US" sz="1000"/>
              <a:t>The first synthetic insulation made from 100% recycled, biodegradable fibers</a:t>
            </a:r>
            <a:endParaRPr/>
          </a:p>
          <a:p>
            <a:pPr marL="171450" lvl="0" indent="-171450" algn="l" rtl="0">
              <a:lnSpc>
                <a:spcPct val="90000"/>
              </a:lnSpc>
              <a:spcBef>
                <a:spcPts val="750"/>
              </a:spcBef>
              <a:spcAft>
                <a:spcPts val="0"/>
              </a:spcAft>
              <a:buClr>
                <a:schemeClr val="dk1"/>
              </a:buClr>
              <a:buSzPts val="1000"/>
              <a:buChar char="•"/>
            </a:pPr>
            <a:r>
              <a:rPr lang="en-US" sz="1000"/>
              <a:t>Technology  October 23, 2018</a:t>
            </a:r>
            <a:endParaRPr/>
          </a:p>
          <a:p>
            <a:pPr marL="171450" lvl="0" indent="-171450" algn="l" rtl="0">
              <a:lnSpc>
                <a:spcPct val="90000"/>
              </a:lnSpc>
              <a:spcBef>
                <a:spcPts val="750"/>
              </a:spcBef>
              <a:spcAft>
                <a:spcPts val="0"/>
              </a:spcAft>
              <a:buClr>
                <a:schemeClr val="dk1"/>
              </a:buClr>
              <a:buSzPts val="1000"/>
              <a:buChar char="•"/>
            </a:pPr>
            <a:r>
              <a:rPr lang="en-US" sz="1000"/>
              <a:t>Developed over the last four years by PrimaLoft’s team of scientists and engineers, PrimaLoft achieved this textile breakthrough without altering the characteristics and performances of the insulation in any way.</a:t>
            </a:r>
            <a:endParaRPr/>
          </a:p>
          <a:p>
            <a:pPr marL="171450" lvl="0" indent="-171450" algn="l" rtl="0">
              <a:lnSpc>
                <a:spcPct val="90000"/>
              </a:lnSpc>
              <a:spcBef>
                <a:spcPts val="750"/>
              </a:spcBef>
              <a:spcAft>
                <a:spcPts val="0"/>
              </a:spcAft>
              <a:buClr>
                <a:schemeClr val="dk1"/>
              </a:buClr>
              <a:buSzPts val="1000"/>
              <a:buChar char="•"/>
            </a:pPr>
            <a:r>
              <a:rPr lang="en-US" sz="1000"/>
              <a:t>It’s actually by nearly 50%. Apparently over 231,075kgs of carbon emissions have been avoided by PrimaLoft’s very creation of this technology.</a:t>
            </a:r>
            <a:endParaRPr sz="1000"/>
          </a:p>
        </p:txBody>
      </p:sp>
      <p:sp>
        <p:nvSpPr>
          <p:cNvPr id="273" name="Google Shape;273;p11"/>
          <p:cNvSpPr txBox="1">
            <a:spLocks noGrp="1"/>
          </p:cNvSpPr>
          <p:nvPr>
            <p:ph type="ftr" idx="11"/>
          </p:nvPr>
        </p:nvSpPr>
        <p:spPr>
          <a:xfrm>
            <a:off x="3995936" y="4803998"/>
            <a:ext cx="2301765" cy="27148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800">
                <a:solidFill>
                  <a:schemeClr val="dk1"/>
                </a:solidFill>
              </a:rPr>
              <a:t>Fashion DIET</a:t>
            </a:r>
            <a:endParaRPr sz="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a:spLocks noGrp="1"/>
          </p:cNvSpPr>
          <p:nvPr>
            <p:ph type="title"/>
          </p:nvPr>
        </p:nvSpPr>
        <p:spPr>
          <a:xfrm>
            <a:off x="251520" y="416219"/>
            <a:ext cx="5688632" cy="5981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Benefits of Primaloft technology</a:t>
            </a:r>
            <a:endParaRPr/>
          </a:p>
        </p:txBody>
      </p:sp>
      <p:grpSp>
        <p:nvGrpSpPr>
          <p:cNvPr id="279" name="Google Shape;279;p12"/>
          <p:cNvGrpSpPr/>
          <p:nvPr/>
        </p:nvGrpSpPr>
        <p:grpSpPr>
          <a:xfrm>
            <a:off x="5263284" y="1152124"/>
            <a:ext cx="3595831" cy="3183177"/>
            <a:chOff x="110296" y="1486"/>
            <a:chExt cx="3595831" cy="3183177"/>
          </a:xfrm>
        </p:grpSpPr>
        <p:sp>
          <p:nvSpPr>
            <p:cNvPr id="280" name="Google Shape;280;p12"/>
            <p:cNvSpPr/>
            <p:nvPr/>
          </p:nvSpPr>
          <p:spPr>
            <a:xfrm>
              <a:off x="110296" y="1486"/>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210265" y="101455"/>
              <a:ext cx="276105" cy="27610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688349" y="1486"/>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txBox="1"/>
            <p:nvPr/>
          </p:nvSpPr>
          <p:spPr>
            <a:xfrm>
              <a:off x="688349" y="1486"/>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Warmth without Bulk  </a:t>
              </a:r>
              <a:endParaRPr sz="1100">
                <a:solidFill>
                  <a:schemeClr val="dk1"/>
                </a:solidFill>
                <a:latin typeface="Verdana"/>
                <a:ea typeface="Verdana"/>
                <a:cs typeface="Verdana"/>
                <a:sym typeface="Verdana"/>
              </a:endParaRPr>
            </a:p>
          </p:txBody>
        </p:sp>
        <p:sp>
          <p:nvSpPr>
            <p:cNvPr id="284" name="Google Shape;284;p12"/>
            <p:cNvSpPr/>
            <p:nvPr/>
          </p:nvSpPr>
          <p:spPr>
            <a:xfrm>
              <a:off x="2005970" y="1486"/>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2105940" y="101455"/>
              <a:ext cx="276105" cy="27610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84024" y="1486"/>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txBox="1"/>
            <p:nvPr/>
          </p:nvSpPr>
          <p:spPr>
            <a:xfrm>
              <a:off x="2584024" y="1486"/>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Water Resistant  </a:t>
              </a:r>
              <a:endParaRPr sz="1100">
                <a:solidFill>
                  <a:schemeClr val="dk1"/>
                </a:solidFill>
                <a:latin typeface="Verdana"/>
                <a:ea typeface="Verdana"/>
                <a:cs typeface="Verdana"/>
                <a:sym typeface="Verdana"/>
              </a:endParaRPr>
            </a:p>
          </p:txBody>
        </p:sp>
        <p:sp>
          <p:nvSpPr>
            <p:cNvPr id="288" name="Google Shape;288;p12"/>
            <p:cNvSpPr/>
            <p:nvPr/>
          </p:nvSpPr>
          <p:spPr>
            <a:xfrm>
              <a:off x="110296" y="903864"/>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210265" y="1003833"/>
              <a:ext cx="276105" cy="276105"/>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688349" y="903864"/>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txBox="1"/>
            <p:nvPr/>
          </p:nvSpPr>
          <p:spPr>
            <a:xfrm>
              <a:off x="688349" y="903864"/>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4-Way Stretch </a:t>
              </a:r>
              <a:endParaRPr sz="1100">
                <a:solidFill>
                  <a:schemeClr val="dk1"/>
                </a:solidFill>
                <a:latin typeface="Verdana"/>
                <a:ea typeface="Verdana"/>
                <a:cs typeface="Verdana"/>
                <a:sym typeface="Verdana"/>
              </a:endParaRPr>
            </a:p>
          </p:txBody>
        </p:sp>
        <p:sp>
          <p:nvSpPr>
            <p:cNvPr id="292" name="Google Shape;292;p12"/>
            <p:cNvSpPr/>
            <p:nvPr/>
          </p:nvSpPr>
          <p:spPr>
            <a:xfrm>
              <a:off x="2005970" y="903864"/>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2105940" y="1003833"/>
              <a:ext cx="276105" cy="276105"/>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2584024" y="903864"/>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2"/>
            <p:cNvSpPr txBox="1"/>
            <p:nvPr/>
          </p:nvSpPr>
          <p:spPr>
            <a:xfrm>
              <a:off x="2584024" y="903864"/>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Breathable  </a:t>
              </a:r>
              <a:endParaRPr/>
            </a:p>
          </p:txBody>
        </p:sp>
        <p:sp>
          <p:nvSpPr>
            <p:cNvPr id="296" name="Google Shape;296;p12"/>
            <p:cNvSpPr/>
            <p:nvPr/>
          </p:nvSpPr>
          <p:spPr>
            <a:xfrm>
              <a:off x="110296" y="1806242"/>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p:nvPr/>
          </p:nvSpPr>
          <p:spPr>
            <a:xfrm>
              <a:off x="210265" y="1906211"/>
              <a:ext cx="276105" cy="276105"/>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p:nvPr/>
          </p:nvSpPr>
          <p:spPr>
            <a:xfrm>
              <a:off x="688349" y="1806242"/>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txBox="1"/>
            <p:nvPr/>
          </p:nvSpPr>
          <p:spPr>
            <a:xfrm>
              <a:off x="688349" y="1806242"/>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Packable &amp; Lightweight  </a:t>
              </a:r>
              <a:endParaRPr/>
            </a:p>
          </p:txBody>
        </p:sp>
        <p:sp>
          <p:nvSpPr>
            <p:cNvPr id="300" name="Google Shape;300;p12"/>
            <p:cNvSpPr/>
            <p:nvPr/>
          </p:nvSpPr>
          <p:spPr>
            <a:xfrm>
              <a:off x="2005970" y="1806242"/>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p:nvPr/>
          </p:nvSpPr>
          <p:spPr>
            <a:xfrm>
              <a:off x="2105940" y="1906211"/>
              <a:ext cx="276105" cy="276105"/>
            </a:xfrm>
            <a:prstGeom prst="rect">
              <a:avLst/>
            </a:prstGeom>
            <a:blipFill rotWithShape="1">
              <a:blip r:embed="rId8">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2"/>
            <p:cNvSpPr/>
            <p:nvPr/>
          </p:nvSpPr>
          <p:spPr>
            <a:xfrm>
              <a:off x="2584024" y="1806242"/>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txBox="1"/>
            <p:nvPr/>
          </p:nvSpPr>
          <p:spPr>
            <a:xfrm>
              <a:off x="2584024" y="1806242"/>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Superior Softness  </a:t>
              </a:r>
              <a:endParaRPr/>
            </a:p>
          </p:txBody>
        </p:sp>
        <p:sp>
          <p:nvSpPr>
            <p:cNvPr id="304" name="Google Shape;304;p12"/>
            <p:cNvSpPr/>
            <p:nvPr/>
          </p:nvSpPr>
          <p:spPr>
            <a:xfrm>
              <a:off x="110296" y="2708620"/>
              <a:ext cx="476043" cy="476043"/>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210265" y="2808590"/>
              <a:ext cx="276105" cy="276105"/>
            </a:xfrm>
            <a:prstGeom prst="rect">
              <a:avLst/>
            </a:prstGeom>
            <a:blipFill rotWithShape="1">
              <a:blip r:embed="rId9">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688349" y="2708620"/>
              <a:ext cx="1122103" cy="476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txBox="1"/>
            <p:nvPr/>
          </p:nvSpPr>
          <p:spPr>
            <a:xfrm>
              <a:off x="688349" y="2708620"/>
              <a:ext cx="1122103" cy="47604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100">
                  <a:solidFill>
                    <a:schemeClr val="dk1"/>
                  </a:solidFill>
                  <a:latin typeface="Verdana"/>
                  <a:ea typeface="Verdana"/>
                  <a:cs typeface="Verdana"/>
                  <a:sym typeface="Verdana"/>
                </a:rPr>
                <a:t>Made from 45% post-consumer recycled content</a:t>
              </a:r>
              <a:endParaRPr/>
            </a:p>
          </p:txBody>
        </p:sp>
      </p:grpSp>
      <p:sp>
        <p:nvSpPr>
          <p:cNvPr id="308" name="Google Shape;308;p1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309" name="Google Shape;309;p12"/>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310" name="Google Shape;310;p12"/>
          <p:cNvPicPr preferRelativeResize="0"/>
          <p:nvPr/>
        </p:nvPicPr>
        <p:blipFill rotWithShape="1">
          <a:blip r:embed="rId10">
            <a:alphaModFix/>
          </a:blip>
          <a:srcRect/>
          <a:stretch/>
        </p:blipFill>
        <p:spPr>
          <a:xfrm>
            <a:off x="251520" y="1164091"/>
            <a:ext cx="4733230" cy="3319823"/>
          </a:xfrm>
          <a:prstGeom prst="rect">
            <a:avLst/>
          </a:prstGeom>
          <a:noFill/>
          <a:ln>
            <a:noFill/>
          </a:ln>
        </p:spPr>
      </p:pic>
      <p:sp>
        <p:nvSpPr>
          <p:cNvPr id="311" name="Google Shape;311;p12"/>
          <p:cNvSpPr txBox="1"/>
          <p:nvPr/>
        </p:nvSpPr>
        <p:spPr>
          <a:xfrm>
            <a:off x="827584" y="4483914"/>
            <a:ext cx="306891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https://keelaoutdoors.com/primaloft/</a:t>
            </a:r>
            <a:endParaRPr sz="1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250824" y="195263"/>
            <a:ext cx="8209607" cy="5699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a:t>Application</a:t>
            </a:r>
            <a:endParaRPr sz="3600"/>
          </a:p>
        </p:txBody>
      </p:sp>
      <p:sp>
        <p:nvSpPr>
          <p:cNvPr id="317" name="Google Shape;317;p13"/>
          <p:cNvSpPr txBox="1">
            <a:spLocks noGrp="1"/>
          </p:cNvSpPr>
          <p:nvPr>
            <p:ph type="body" idx="1"/>
          </p:nvPr>
        </p:nvSpPr>
        <p:spPr>
          <a:xfrm>
            <a:off x="628650" y="1370013"/>
            <a:ext cx="1495425" cy="3262312"/>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p:txBody>
      </p:sp>
      <p:sp>
        <p:nvSpPr>
          <p:cNvPr id="318" name="Google Shape;318;p1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319" name="Google Shape;319;p13"/>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13</a:t>
            </a:fld>
            <a:endParaRPr sz="900">
              <a:solidFill>
                <a:srgbClr val="898989"/>
              </a:solidFill>
              <a:latin typeface="Verdana"/>
              <a:ea typeface="Verdana"/>
              <a:cs typeface="Verdana"/>
              <a:sym typeface="Verdana"/>
            </a:endParaRPr>
          </a:p>
        </p:txBody>
      </p:sp>
      <p:pic>
        <p:nvPicPr>
          <p:cNvPr id="320" name="Google Shape;320;p13"/>
          <p:cNvPicPr preferRelativeResize="0"/>
          <p:nvPr/>
        </p:nvPicPr>
        <p:blipFill rotWithShape="1">
          <a:blip r:embed="rId3">
            <a:alphaModFix/>
          </a:blip>
          <a:srcRect/>
          <a:stretch/>
        </p:blipFill>
        <p:spPr>
          <a:xfrm>
            <a:off x="3635896" y="1030865"/>
            <a:ext cx="2573338" cy="3643537"/>
          </a:xfrm>
          <a:prstGeom prst="rect">
            <a:avLst/>
          </a:prstGeom>
          <a:noFill/>
          <a:ln>
            <a:noFill/>
          </a:ln>
        </p:spPr>
      </p:pic>
      <p:pic>
        <p:nvPicPr>
          <p:cNvPr id="321" name="Google Shape;321;p13"/>
          <p:cNvPicPr preferRelativeResize="0"/>
          <p:nvPr/>
        </p:nvPicPr>
        <p:blipFill rotWithShape="1">
          <a:blip r:embed="rId4">
            <a:alphaModFix/>
          </a:blip>
          <a:srcRect/>
          <a:stretch/>
        </p:blipFill>
        <p:spPr>
          <a:xfrm>
            <a:off x="6444208" y="1030865"/>
            <a:ext cx="2513941" cy="3557109"/>
          </a:xfrm>
          <a:prstGeom prst="rect">
            <a:avLst/>
          </a:prstGeom>
          <a:noFill/>
          <a:ln>
            <a:noFill/>
          </a:ln>
        </p:spPr>
      </p:pic>
      <p:pic>
        <p:nvPicPr>
          <p:cNvPr id="322" name="Google Shape;322;p13"/>
          <p:cNvPicPr preferRelativeResize="0"/>
          <p:nvPr/>
        </p:nvPicPr>
        <p:blipFill rotWithShape="1">
          <a:blip r:embed="rId5">
            <a:alphaModFix/>
          </a:blip>
          <a:srcRect/>
          <a:stretch/>
        </p:blipFill>
        <p:spPr>
          <a:xfrm>
            <a:off x="395536" y="1023152"/>
            <a:ext cx="3035300" cy="3651250"/>
          </a:xfrm>
          <a:prstGeom prst="rect">
            <a:avLst/>
          </a:prstGeom>
          <a:noFill/>
          <a:ln>
            <a:noFill/>
          </a:ln>
        </p:spPr>
      </p:pic>
      <p:sp>
        <p:nvSpPr>
          <p:cNvPr id="323" name="Google Shape;323;p13"/>
          <p:cNvSpPr txBox="1"/>
          <p:nvPr/>
        </p:nvSpPr>
        <p:spPr>
          <a:xfrm rot="10800000" flipH="1">
            <a:off x="441280" y="4678918"/>
            <a:ext cx="1495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Verdana"/>
                <a:ea typeface="Verdana"/>
                <a:cs typeface="Verdana"/>
                <a:sym typeface="Verdana"/>
              </a:rPr>
              <a:t>CC BY Penkova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title"/>
          </p:nvPr>
        </p:nvSpPr>
        <p:spPr>
          <a:xfrm>
            <a:off x="250825" y="274638"/>
            <a:ext cx="8264525" cy="7127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Polygiene - </a:t>
            </a:r>
            <a:r>
              <a:rPr lang="en-US" sz="3600"/>
              <a:t>STAYS FRESH TECHNOLOGY</a:t>
            </a:r>
            <a:endParaRPr/>
          </a:p>
        </p:txBody>
      </p:sp>
      <p:grpSp>
        <p:nvGrpSpPr>
          <p:cNvPr id="329" name="Google Shape;329;p14"/>
          <p:cNvGrpSpPr/>
          <p:nvPr/>
        </p:nvGrpSpPr>
        <p:grpSpPr>
          <a:xfrm>
            <a:off x="184896" y="1320936"/>
            <a:ext cx="4381594" cy="2861967"/>
            <a:chOff x="5508" y="189047"/>
            <a:chExt cx="4381594" cy="2861967"/>
          </a:xfrm>
        </p:grpSpPr>
        <p:sp>
          <p:nvSpPr>
            <p:cNvPr id="330" name="Google Shape;330;p14"/>
            <p:cNvSpPr/>
            <p:nvPr/>
          </p:nvSpPr>
          <p:spPr>
            <a:xfrm>
              <a:off x="1270065" y="523234"/>
              <a:ext cx="26066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txBox="1"/>
            <p:nvPr/>
          </p:nvSpPr>
          <p:spPr>
            <a:xfrm>
              <a:off x="1393115" y="567497"/>
              <a:ext cx="14563"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32" name="Google Shape;332;p14"/>
            <p:cNvSpPr/>
            <p:nvPr/>
          </p:nvSpPr>
          <p:spPr>
            <a:xfrm>
              <a:off x="5508" y="189047"/>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txBox="1"/>
            <p:nvPr/>
          </p:nvSpPr>
          <p:spPr>
            <a:xfrm>
              <a:off x="5508" y="189047"/>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800" b="1">
                  <a:solidFill>
                    <a:schemeClr val="lt1"/>
                  </a:solidFill>
                  <a:latin typeface="Verdana"/>
                  <a:ea typeface="Verdana"/>
                  <a:cs typeface="Verdana"/>
                  <a:sym typeface="Verdana"/>
                </a:rPr>
                <a:t>BIOSTATIC</a:t>
              </a:r>
              <a:endParaRPr sz="1800">
                <a:solidFill>
                  <a:schemeClr val="lt1"/>
                </a:solidFill>
                <a:latin typeface="Verdana"/>
                <a:ea typeface="Verdana"/>
                <a:cs typeface="Verdana"/>
                <a:sym typeface="Verdana"/>
              </a:endParaRPr>
            </a:p>
          </p:txBody>
        </p:sp>
        <p:sp>
          <p:nvSpPr>
            <p:cNvPr id="334" name="Google Shape;334;p14"/>
            <p:cNvSpPr/>
            <p:nvPr/>
          </p:nvSpPr>
          <p:spPr>
            <a:xfrm>
              <a:off x="2827684" y="523234"/>
              <a:ext cx="26066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txBox="1"/>
            <p:nvPr/>
          </p:nvSpPr>
          <p:spPr>
            <a:xfrm>
              <a:off x="2950733" y="567497"/>
              <a:ext cx="14563"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36" name="Google Shape;336;p14"/>
            <p:cNvSpPr/>
            <p:nvPr/>
          </p:nvSpPr>
          <p:spPr>
            <a:xfrm>
              <a:off x="1563127" y="189047"/>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txBox="1"/>
            <p:nvPr/>
          </p:nvSpPr>
          <p:spPr>
            <a:xfrm>
              <a:off x="1563127" y="189047"/>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How it Works?</a:t>
              </a:r>
              <a:endParaRPr/>
            </a:p>
          </p:txBody>
        </p:sp>
        <p:sp>
          <p:nvSpPr>
            <p:cNvPr id="338" name="Google Shape;338;p14"/>
            <p:cNvSpPr/>
            <p:nvPr/>
          </p:nvSpPr>
          <p:spPr>
            <a:xfrm>
              <a:off x="638687" y="947061"/>
              <a:ext cx="3115237" cy="260662"/>
            </a:xfrm>
            <a:custGeom>
              <a:avLst/>
              <a:gdLst/>
              <a:ahLst/>
              <a:cxnLst/>
              <a:rect l="l" t="t" r="r" b="b"/>
              <a:pathLst>
                <a:path w="120000" h="120000" extrusionOk="0">
                  <a:moveTo>
                    <a:pt x="120000" y="0"/>
                  </a:moveTo>
                  <a:lnTo>
                    <a:pt x="120000" y="67872"/>
                  </a:lnTo>
                  <a:lnTo>
                    <a:pt x="0" y="67872"/>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txBox="1"/>
            <p:nvPr/>
          </p:nvSpPr>
          <p:spPr>
            <a:xfrm>
              <a:off x="2118085" y="1075935"/>
              <a:ext cx="156441"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40" name="Google Shape;340;p14"/>
            <p:cNvSpPr/>
            <p:nvPr/>
          </p:nvSpPr>
          <p:spPr>
            <a:xfrm>
              <a:off x="3120746" y="189047"/>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txBox="1"/>
            <p:nvPr/>
          </p:nvSpPr>
          <p:spPr>
            <a:xfrm>
              <a:off x="3120746" y="189047"/>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What are the benefits of Biostatic stays fresh technology?</a:t>
              </a:r>
              <a:endParaRPr/>
            </a:p>
          </p:txBody>
        </p:sp>
        <p:sp>
          <p:nvSpPr>
            <p:cNvPr id="342" name="Google Shape;342;p14"/>
            <p:cNvSpPr/>
            <p:nvPr/>
          </p:nvSpPr>
          <p:spPr>
            <a:xfrm>
              <a:off x="1270065" y="1574311"/>
              <a:ext cx="26066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txBox="1"/>
            <p:nvPr/>
          </p:nvSpPr>
          <p:spPr>
            <a:xfrm>
              <a:off x="1393115" y="1618573"/>
              <a:ext cx="14563"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44" name="Google Shape;344;p14"/>
            <p:cNvSpPr/>
            <p:nvPr/>
          </p:nvSpPr>
          <p:spPr>
            <a:xfrm>
              <a:off x="5508" y="1240123"/>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txBox="1"/>
            <p:nvPr/>
          </p:nvSpPr>
          <p:spPr>
            <a:xfrm>
              <a:off x="5508" y="1240123"/>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What is Biostatic stays fresh technology and how does it work?</a:t>
              </a:r>
              <a:endParaRPr sz="1200">
                <a:solidFill>
                  <a:schemeClr val="lt1"/>
                </a:solidFill>
                <a:latin typeface="Verdana"/>
                <a:ea typeface="Verdana"/>
                <a:cs typeface="Verdana"/>
                <a:sym typeface="Verdana"/>
              </a:endParaRPr>
            </a:p>
          </p:txBody>
        </p:sp>
        <p:sp>
          <p:nvSpPr>
            <p:cNvPr id="346" name="Google Shape;346;p14"/>
            <p:cNvSpPr/>
            <p:nvPr/>
          </p:nvSpPr>
          <p:spPr>
            <a:xfrm>
              <a:off x="2827684" y="1574311"/>
              <a:ext cx="26066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txBox="1"/>
            <p:nvPr/>
          </p:nvSpPr>
          <p:spPr>
            <a:xfrm>
              <a:off x="2950733" y="1618573"/>
              <a:ext cx="14563"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48" name="Google Shape;348;p14"/>
            <p:cNvSpPr/>
            <p:nvPr/>
          </p:nvSpPr>
          <p:spPr>
            <a:xfrm>
              <a:off x="1563127" y="1240123"/>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txBox="1"/>
            <p:nvPr/>
          </p:nvSpPr>
          <p:spPr>
            <a:xfrm>
              <a:off x="1563127" y="1240123"/>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Are there any effects when worn next to skin?</a:t>
              </a:r>
              <a:endParaRPr sz="1200">
                <a:solidFill>
                  <a:schemeClr val="lt1"/>
                </a:solidFill>
                <a:latin typeface="Verdana"/>
                <a:ea typeface="Verdana"/>
                <a:cs typeface="Verdana"/>
                <a:sym typeface="Verdana"/>
              </a:endParaRPr>
            </a:p>
          </p:txBody>
        </p:sp>
        <p:sp>
          <p:nvSpPr>
            <p:cNvPr id="350" name="Google Shape;350;p14"/>
            <p:cNvSpPr/>
            <p:nvPr/>
          </p:nvSpPr>
          <p:spPr>
            <a:xfrm>
              <a:off x="638687" y="1998138"/>
              <a:ext cx="3115237" cy="260662"/>
            </a:xfrm>
            <a:custGeom>
              <a:avLst/>
              <a:gdLst/>
              <a:ahLst/>
              <a:cxnLst/>
              <a:rect l="l" t="t" r="r" b="b"/>
              <a:pathLst>
                <a:path w="120000" h="120000" extrusionOk="0">
                  <a:moveTo>
                    <a:pt x="120000" y="0"/>
                  </a:moveTo>
                  <a:lnTo>
                    <a:pt x="120000" y="67872"/>
                  </a:lnTo>
                  <a:lnTo>
                    <a:pt x="0" y="67872"/>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txBox="1"/>
            <p:nvPr/>
          </p:nvSpPr>
          <p:spPr>
            <a:xfrm>
              <a:off x="2118085" y="2127011"/>
              <a:ext cx="156441"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52" name="Google Shape;352;p14"/>
            <p:cNvSpPr/>
            <p:nvPr/>
          </p:nvSpPr>
          <p:spPr>
            <a:xfrm>
              <a:off x="3120746" y="1240123"/>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txBox="1"/>
            <p:nvPr/>
          </p:nvSpPr>
          <p:spPr>
            <a:xfrm>
              <a:off x="3120746" y="1240123"/>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Application</a:t>
              </a:r>
              <a:endParaRPr sz="1200">
                <a:solidFill>
                  <a:schemeClr val="lt1"/>
                </a:solidFill>
                <a:latin typeface="Verdana"/>
                <a:ea typeface="Verdana"/>
                <a:cs typeface="Verdana"/>
                <a:sym typeface="Verdana"/>
              </a:endParaRPr>
            </a:p>
          </p:txBody>
        </p:sp>
        <p:sp>
          <p:nvSpPr>
            <p:cNvPr id="354" name="Google Shape;354;p14"/>
            <p:cNvSpPr/>
            <p:nvPr/>
          </p:nvSpPr>
          <p:spPr>
            <a:xfrm>
              <a:off x="1270065" y="2625387"/>
              <a:ext cx="26066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txBox="1"/>
            <p:nvPr/>
          </p:nvSpPr>
          <p:spPr>
            <a:xfrm>
              <a:off x="1393115" y="2669649"/>
              <a:ext cx="14563" cy="2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Verdana"/>
                <a:ea typeface="Verdana"/>
                <a:cs typeface="Verdana"/>
                <a:sym typeface="Verdana"/>
              </a:endParaRPr>
            </a:p>
          </p:txBody>
        </p:sp>
        <p:sp>
          <p:nvSpPr>
            <p:cNvPr id="356" name="Google Shape;356;p14"/>
            <p:cNvSpPr/>
            <p:nvPr/>
          </p:nvSpPr>
          <p:spPr>
            <a:xfrm>
              <a:off x="5508" y="2291200"/>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txBox="1"/>
            <p:nvPr/>
          </p:nvSpPr>
          <p:spPr>
            <a:xfrm>
              <a:off x="5508" y="2291200"/>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Does it have any environmental approvals?</a:t>
              </a:r>
              <a:endParaRPr sz="1200">
                <a:solidFill>
                  <a:schemeClr val="lt1"/>
                </a:solidFill>
                <a:latin typeface="Verdana"/>
                <a:ea typeface="Verdana"/>
                <a:cs typeface="Verdana"/>
                <a:sym typeface="Verdana"/>
              </a:endParaRPr>
            </a:p>
          </p:txBody>
        </p:sp>
        <p:sp>
          <p:nvSpPr>
            <p:cNvPr id="358" name="Google Shape;358;p14"/>
            <p:cNvSpPr/>
            <p:nvPr/>
          </p:nvSpPr>
          <p:spPr>
            <a:xfrm>
              <a:off x="1563127" y="2291200"/>
              <a:ext cx="1266356" cy="75981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txBox="1"/>
            <p:nvPr/>
          </p:nvSpPr>
          <p:spPr>
            <a:xfrm>
              <a:off x="1563127" y="2291200"/>
              <a:ext cx="1266356" cy="759814"/>
            </a:xfrm>
            <a:prstGeom prst="rect">
              <a:avLst/>
            </a:prstGeom>
            <a:noFill/>
            <a:ln>
              <a:noFill/>
            </a:ln>
          </p:spPr>
          <p:txBody>
            <a:bodyPr spcFirstLastPara="1" wrap="square" lIns="62050" tIns="65125" rIns="62050" bIns="651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Verdana"/>
                  <a:ea typeface="Verdana"/>
                  <a:cs typeface="Verdana"/>
                  <a:sym typeface="Verdana"/>
                </a:rPr>
                <a:t>Can Polygiene® treated garments be recycled?</a:t>
              </a:r>
              <a:endParaRPr sz="1200">
                <a:solidFill>
                  <a:schemeClr val="lt1"/>
                </a:solidFill>
                <a:latin typeface="Verdana"/>
                <a:ea typeface="Verdana"/>
                <a:cs typeface="Verdana"/>
                <a:sym typeface="Verdana"/>
              </a:endParaRPr>
            </a:p>
          </p:txBody>
        </p:sp>
      </p:grpSp>
      <p:sp>
        <p:nvSpPr>
          <p:cNvPr id="360" name="Google Shape;360;p1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361" name="Google Shape;361;p1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14</a:t>
            </a:fld>
            <a:endParaRPr sz="900">
              <a:solidFill>
                <a:srgbClr val="898989"/>
              </a:solidFill>
              <a:latin typeface="Verdana"/>
              <a:ea typeface="Verdana"/>
              <a:cs typeface="Verdana"/>
              <a:sym typeface="Verdana"/>
            </a:endParaRPr>
          </a:p>
        </p:txBody>
      </p:sp>
      <p:sp>
        <p:nvSpPr>
          <p:cNvPr id="362" name="Google Shape;362;p14"/>
          <p:cNvSpPr txBox="1"/>
          <p:nvPr/>
        </p:nvSpPr>
        <p:spPr>
          <a:xfrm>
            <a:off x="5003800" y="4401107"/>
            <a:ext cx="379142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Source: ttps://ultralightoutdoorgear.co.uk/polygiene-technology-i130</a:t>
            </a:r>
            <a:endParaRPr sz="1000">
              <a:solidFill>
                <a:schemeClr val="dk1"/>
              </a:solidFill>
              <a:latin typeface="Calibri"/>
              <a:ea typeface="Calibri"/>
              <a:cs typeface="Calibri"/>
              <a:sym typeface="Calibri"/>
            </a:endParaRPr>
          </a:p>
        </p:txBody>
      </p:sp>
      <p:pic>
        <p:nvPicPr>
          <p:cNvPr id="363" name="Google Shape;363;p14"/>
          <p:cNvPicPr preferRelativeResize="0"/>
          <p:nvPr/>
        </p:nvPicPr>
        <p:blipFill rotWithShape="1">
          <a:blip r:embed="rId3">
            <a:alphaModFix/>
          </a:blip>
          <a:srcRect/>
          <a:stretch/>
        </p:blipFill>
        <p:spPr>
          <a:xfrm>
            <a:off x="4716462" y="1177927"/>
            <a:ext cx="4148633" cy="30500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txBox="1">
            <a:spLocks noGrp="1"/>
          </p:cNvSpPr>
          <p:nvPr>
            <p:ph type="title"/>
          </p:nvPr>
        </p:nvSpPr>
        <p:spPr>
          <a:xfrm>
            <a:off x="814336" y="840631"/>
            <a:ext cx="3674691" cy="641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Polygiene - </a:t>
            </a:r>
            <a:r>
              <a:rPr lang="en-US" sz="3200"/>
              <a:t>STAYS </a:t>
            </a:r>
            <a:br>
              <a:rPr lang="en-US" sz="3200"/>
            </a:br>
            <a:r>
              <a:rPr lang="en-US" sz="3200"/>
              <a:t>FRESH TECHNOLOGY</a:t>
            </a:r>
            <a:endParaRPr/>
          </a:p>
        </p:txBody>
      </p:sp>
      <p:sp>
        <p:nvSpPr>
          <p:cNvPr id="370" name="Google Shape;370;p1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371" name="Google Shape;371;p15"/>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15</a:t>
            </a:fld>
            <a:endParaRPr sz="900">
              <a:solidFill>
                <a:srgbClr val="898989"/>
              </a:solidFill>
              <a:latin typeface="Verdana"/>
              <a:ea typeface="Verdana"/>
              <a:cs typeface="Verdana"/>
              <a:sym typeface="Verdana"/>
            </a:endParaRPr>
          </a:p>
        </p:txBody>
      </p:sp>
      <p:grpSp>
        <p:nvGrpSpPr>
          <p:cNvPr id="372" name="Google Shape;372;p15"/>
          <p:cNvGrpSpPr/>
          <p:nvPr/>
        </p:nvGrpSpPr>
        <p:grpSpPr>
          <a:xfrm>
            <a:off x="814337" y="1767644"/>
            <a:ext cx="3674691" cy="2164978"/>
            <a:chOff x="0" y="285663"/>
            <a:chExt cx="3674691" cy="2164978"/>
          </a:xfrm>
        </p:grpSpPr>
        <p:sp>
          <p:nvSpPr>
            <p:cNvPr id="373" name="Google Shape;373;p15"/>
            <p:cNvSpPr/>
            <p:nvPr/>
          </p:nvSpPr>
          <p:spPr>
            <a:xfrm>
              <a:off x="0" y="285663"/>
              <a:ext cx="3674691" cy="4427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txBox="1"/>
            <p:nvPr/>
          </p:nvSpPr>
          <p:spPr>
            <a:xfrm>
              <a:off x="21613" y="307276"/>
              <a:ext cx="3631465" cy="39951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a:solidFill>
                    <a:schemeClr val="lt1"/>
                  </a:solidFill>
                  <a:latin typeface="Verdana"/>
                  <a:ea typeface="Verdana"/>
                  <a:cs typeface="Verdana"/>
                  <a:sym typeface="Verdana"/>
                </a:rPr>
                <a:t>ODOR CRUNCH</a:t>
              </a:r>
              <a:endParaRPr sz="2800">
                <a:solidFill>
                  <a:schemeClr val="lt1"/>
                </a:solidFill>
                <a:latin typeface="Verdana"/>
                <a:ea typeface="Verdana"/>
                <a:cs typeface="Verdana"/>
                <a:sym typeface="Verdana"/>
              </a:endParaRPr>
            </a:p>
          </p:txBody>
        </p:sp>
        <p:sp>
          <p:nvSpPr>
            <p:cNvPr id="375" name="Google Shape;375;p15"/>
            <p:cNvSpPr/>
            <p:nvPr/>
          </p:nvSpPr>
          <p:spPr>
            <a:xfrm>
              <a:off x="0" y="728401"/>
              <a:ext cx="3674691" cy="1722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txBox="1"/>
            <p:nvPr/>
          </p:nvSpPr>
          <p:spPr>
            <a:xfrm>
              <a:off x="0" y="728401"/>
              <a:ext cx="3674691" cy="1722240"/>
            </a:xfrm>
            <a:prstGeom prst="rect">
              <a:avLst/>
            </a:prstGeom>
            <a:noFill/>
            <a:ln>
              <a:noFill/>
            </a:ln>
          </p:spPr>
          <p:txBody>
            <a:bodyPr spcFirstLastPara="1" wrap="square" lIns="11665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Verdana"/>
                <a:buChar char="•"/>
              </a:pPr>
              <a:r>
                <a:rPr lang="en-US" sz="1800" b="0" i="0" u="none" strike="noStrike" cap="none">
                  <a:solidFill>
                    <a:schemeClr val="dk1"/>
                  </a:solidFill>
                  <a:latin typeface="Verdana"/>
                  <a:ea typeface="Verdana"/>
                  <a:cs typeface="Verdana"/>
                  <a:sym typeface="Verdana"/>
                </a:rPr>
                <a:t>How it Works?</a:t>
              </a:r>
              <a:endParaRPr/>
            </a:p>
            <a:p>
              <a:pPr marL="171450" marR="0" lvl="1" indent="-171450" algn="l" rtl="0">
                <a:lnSpc>
                  <a:spcPct val="90000"/>
                </a:lnSpc>
                <a:spcBef>
                  <a:spcPts val="360"/>
                </a:spcBef>
                <a:spcAft>
                  <a:spcPts val="0"/>
                </a:spcAft>
                <a:buClr>
                  <a:schemeClr val="dk1"/>
                </a:buClr>
                <a:buSzPts val="1800"/>
                <a:buFont typeface="Verdana"/>
                <a:buChar char="•"/>
              </a:pPr>
              <a:r>
                <a:rPr lang="en-US" sz="1800" b="0" i="0" u="none" strike="noStrike" cap="none">
                  <a:solidFill>
                    <a:schemeClr val="dk1"/>
                  </a:solidFill>
                  <a:latin typeface="Verdana"/>
                  <a:ea typeface="Verdana"/>
                  <a:cs typeface="Verdana"/>
                  <a:sym typeface="Verdana"/>
                </a:rPr>
                <a:t>What is the treatment made of?</a:t>
              </a:r>
              <a:endParaRPr sz="1800" b="0" i="0" u="none" strike="noStrike" cap="none">
                <a:solidFill>
                  <a:schemeClr val="dk1"/>
                </a:solidFill>
                <a:latin typeface="Verdana"/>
                <a:ea typeface="Verdana"/>
                <a:cs typeface="Verdana"/>
                <a:sym typeface="Verdana"/>
              </a:endParaRPr>
            </a:p>
            <a:p>
              <a:pPr marL="171450" marR="0" lvl="1" indent="-171450" algn="l" rtl="0">
                <a:lnSpc>
                  <a:spcPct val="90000"/>
                </a:lnSpc>
                <a:spcBef>
                  <a:spcPts val="360"/>
                </a:spcBef>
                <a:spcAft>
                  <a:spcPts val="0"/>
                </a:spcAft>
                <a:buClr>
                  <a:schemeClr val="dk1"/>
                </a:buClr>
                <a:buSzPts val="1800"/>
                <a:buFont typeface="Verdana"/>
                <a:buChar char="•"/>
              </a:pPr>
              <a:r>
                <a:rPr lang="en-US" sz="1800" b="0" i="0" u="none" strike="noStrike" cap="none">
                  <a:solidFill>
                    <a:schemeClr val="dk1"/>
                  </a:solidFill>
                  <a:latin typeface="Verdana"/>
                  <a:ea typeface="Verdana"/>
                  <a:cs typeface="Verdana"/>
                  <a:sym typeface="Verdana"/>
                </a:rPr>
                <a:t>Does it have any environmental approvals?</a:t>
              </a:r>
              <a:endParaRPr sz="1800" b="0" i="0" u="none" strike="noStrike" cap="none">
                <a:solidFill>
                  <a:schemeClr val="dk1"/>
                </a:solidFill>
                <a:latin typeface="Verdana"/>
                <a:ea typeface="Verdana"/>
                <a:cs typeface="Verdana"/>
                <a:sym typeface="Verdana"/>
              </a:endParaRPr>
            </a:p>
            <a:p>
              <a:pPr marL="171450" marR="0" lvl="1" indent="-171450" algn="l" rtl="0">
                <a:lnSpc>
                  <a:spcPct val="90000"/>
                </a:lnSpc>
                <a:spcBef>
                  <a:spcPts val="360"/>
                </a:spcBef>
                <a:spcAft>
                  <a:spcPts val="0"/>
                </a:spcAft>
                <a:buClr>
                  <a:schemeClr val="dk1"/>
                </a:buClr>
                <a:buSzPts val="1800"/>
                <a:buFont typeface="Verdana"/>
                <a:buChar char="•"/>
              </a:pPr>
              <a:r>
                <a:rPr lang="en-US" sz="1800" b="0" i="0" u="none" strike="noStrike" cap="none">
                  <a:solidFill>
                    <a:schemeClr val="dk1"/>
                  </a:solidFill>
                  <a:latin typeface="Verdana"/>
                  <a:ea typeface="Verdana"/>
                  <a:cs typeface="Verdana"/>
                  <a:sym typeface="Verdana"/>
                </a:rPr>
                <a:t>What is the combination product and why is it the best solution?</a:t>
              </a:r>
              <a:endParaRPr sz="1800" b="0" i="0" u="none" strike="noStrike" cap="none">
                <a:solidFill>
                  <a:schemeClr val="dk1"/>
                </a:solidFill>
                <a:latin typeface="Verdana"/>
                <a:ea typeface="Verdana"/>
                <a:cs typeface="Verdana"/>
                <a:sym typeface="Verdana"/>
              </a:endParaRPr>
            </a:p>
          </p:txBody>
        </p:sp>
      </p:grpSp>
      <p:sp>
        <p:nvSpPr>
          <p:cNvPr id="377" name="Google Shape;377;p15"/>
          <p:cNvSpPr txBox="1"/>
          <p:nvPr/>
        </p:nvSpPr>
        <p:spPr>
          <a:xfrm>
            <a:off x="4814388" y="4338886"/>
            <a:ext cx="32300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Sourse: https://polygiene.com/stayfresh/ </a:t>
            </a:r>
            <a:endParaRPr sz="1400">
              <a:solidFill>
                <a:schemeClr val="dk1"/>
              </a:solidFill>
              <a:latin typeface="Calibri"/>
              <a:ea typeface="Calibri"/>
              <a:cs typeface="Calibri"/>
              <a:sym typeface="Calibri"/>
            </a:endParaRPr>
          </a:p>
        </p:txBody>
      </p:sp>
      <p:pic>
        <p:nvPicPr>
          <p:cNvPr id="378" name="Google Shape;378;p15"/>
          <p:cNvPicPr preferRelativeResize="0"/>
          <p:nvPr/>
        </p:nvPicPr>
        <p:blipFill rotWithShape="1">
          <a:blip r:embed="rId3">
            <a:alphaModFix/>
          </a:blip>
          <a:srcRect/>
          <a:stretch/>
        </p:blipFill>
        <p:spPr>
          <a:xfrm>
            <a:off x="4495467" y="723974"/>
            <a:ext cx="3867894" cy="36615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txBox="1">
            <a:spLocks noGrp="1"/>
          </p:cNvSpPr>
          <p:nvPr>
            <p:ph type="title"/>
          </p:nvPr>
        </p:nvSpPr>
        <p:spPr>
          <a:xfrm>
            <a:off x="308181" y="250861"/>
            <a:ext cx="6703179" cy="5760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THE SYMPATEX MEMBRANE</a:t>
            </a:r>
            <a:r>
              <a:rPr lang="en-US" sz="2400" b="1"/>
              <a:t/>
            </a:r>
            <a:br>
              <a:rPr lang="en-US" sz="2400" b="1"/>
            </a:br>
            <a:endParaRPr sz="2400"/>
          </a:p>
        </p:txBody>
      </p:sp>
      <p:grpSp>
        <p:nvGrpSpPr>
          <p:cNvPr id="384" name="Google Shape;384;p16"/>
          <p:cNvGrpSpPr/>
          <p:nvPr/>
        </p:nvGrpSpPr>
        <p:grpSpPr>
          <a:xfrm>
            <a:off x="179512" y="794684"/>
            <a:ext cx="4752652" cy="3968838"/>
            <a:chOff x="0" y="1939"/>
            <a:chExt cx="4752652" cy="3968838"/>
          </a:xfrm>
        </p:grpSpPr>
        <p:sp>
          <p:nvSpPr>
            <p:cNvPr id="385" name="Google Shape;385;p16"/>
            <p:cNvSpPr/>
            <p:nvPr/>
          </p:nvSpPr>
          <p:spPr>
            <a:xfrm>
              <a:off x="0" y="1939"/>
              <a:ext cx="1710954" cy="12802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txBox="1"/>
            <p:nvPr/>
          </p:nvSpPr>
          <p:spPr>
            <a:xfrm>
              <a:off x="62498" y="64437"/>
              <a:ext cx="1585958" cy="1155274"/>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None/>
              </a:pPr>
              <a:r>
                <a:rPr lang="en-US" sz="1700">
                  <a:solidFill>
                    <a:schemeClr val="lt1"/>
                  </a:solidFill>
                  <a:latin typeface="Verdana"/>
                  <a:ea typeface="Verdana"/>
                  <a:cs typeface="Verdana"/>
                  <a:sym typeface="Verdana"/>
                </a:rPr>
                <a:t>SUSTAINABILITY MEETS PERFORMANCE</a:t>
              </a:r>
              <a:endParaRPr sz="1700">
                <a:solidFill>
                  <a:schemeClr val="lt1"/>
                </a:solidFill>
                <a:latin typeface="Verdana"/>
                <a:ea typeface="Verdana"/>
                <a:cs typeface="Verdana"/>
                <a:sym typeface="Verdana"/>
              </a:endParaRPr>
            </a:p>
          </p:txBody>
        </p:sp>
        <p:sp>
          <p:nvSpPr>
            <p:cNvPr id="387" name="Google Shape;387;p16"/>
            <p:cNvSpPr/>
            <p:nvPr/>
          </p:nvSpPr>
          <p:spPr>
            <a:xfrm rot="5400000">
              <a:off x="2719695" y="465510"/>
              <a:ext cx="1024216" cy="3041697"/>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txBox="1"/>
            <p:nvPr/>
          </p:nvSpPr>
          <p:spPr>
            <a:xfrm>
              <a:off x="1710955" y="1524248"/>
              <a:ext cx="2991699" cy="924220"/>
            </a:xfrm>
            <a:prstGeom prst="rect">
              <a:avLst/>
            </a:prstGeom>
            <a:noFill/>
            <a:ln>
              <a:noFill/>
            </a:ln>
          </p:spPr>
          <p:txBody>
            <a:bodyPr spcFirstLastPara="1" wrap="square" lIns="30475" tIns="15225" rIns="30475" bIns="15225" anchor="ctr" anchorCtr="0">
              <a:noAutofit/>
            </a:bodyPr>
            <a:lstStyle/>
            <a:p>
              <a:pPr marL="57150" marR="0" lvl="1" indent="-57150" algn="l" rtl="0">
                <a:lnSpc>
                  <a:spcPct val="90000"/>
                </a:lnSpc>
                <a:spcBef>
                  <a:spcPts val="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100 % waterproof</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100 % windproof</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Optimally breathable</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Durable</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Dynamic climate control</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Very thin and high stretch poreless membrane</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Extremely hard-wearing</a:t>
              </a:r>
              <a:endParaRPr sz="800" b="0" i="0" u="none" strike="noStrike" cap="none">
                <a:solidFill>
                  <a:schemeClr val="dk1"/>
                </a:solidFill>
                <a:latin typeface="Verdana"/>
                <a:ea typeface="Verdana"/>
                <a:cs typeface="Verdana"/>
                <a:sym typeface="Verdana"/>
              </a:endParaRPr>
            </a:p>
          </p:txBody>
        </p:sp>
        <p:sp>
          <p:nvSpPr>
            <p:cNvPr id="389" name="Google Shape;389;p16"/>
            <p:cNvSpPr/>
            <p:nvPr/>
          </p:nvSpPr>
          <p:spPr>
            <a:xfrm>
              <a:off x="0" y="1346223"/>
              <a:ext cx="1710954" cy="12802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txBox="1"/>
            <p:nvPr/>
          </p:nvSpPr>
          <p:spPr>
            <a:xfrm>
              <a:off x="62498" y="1408721"/>
              <a:ext cx="1585958" cy="1155274"/>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None/>
              </a:pPr>
              <a:r>
                <a:rPr lang="en-US" sz="1700">
                  <a:solidFill>
                    <a:schemeClr val="lt1"/>
                  </a:solidFill>
                  <a:latin typeface="Verdana"/>
                  <a:ea typeface="Verdana"/>
                  <a:cs typeface="Verdana"/>
                  <a:sym typeface="Verdana"/>
                </a:rPr>
                <a:t>TOP PERFORMANCE</a:t>
              </a:r>
              <a:endParaRPr sz="1700">
                <a:solidFill>
                  <a:schemeClr val="lt1"/>
                </a:solidFill>
                <a:latin typeface="Verdana"/>
                <a:ea typeface="Verdana"/>
                <a:cs typeface="Verdana"/>
                <a:sym typeface="Verdana"/>
              </a:endParaRPr>
            </a:p>
          </p:txBody>
        </p:sp>
        <p:sp>
          <p:nvSpPr>
            <p:cNvPr id="391" name="Google Shape;391;p16"/>
            <p:cNvSpPr/>
            <p:nvPr/>
          </p:nvSpPr>
          <p:spPr>
            <a:xfrm rot="5400000">
              <a:off x="2719695" y="1809794"/>
              <a:ext cx="1024216" cy="3041697"/>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txBox="1"/>
            <p:nvPr/>
          </p:nvSpPr>
          <p:spPr>
            <a:xfrm>
              <a:off x="1710955" y="2868532"/>
              <a:ext cx="2991699" cy="924220"/>
            </a:xfrm>
            <a:prstGeom prst="rect">
              <a:avLst/>
            </a:prstGeom>
            <a:noFill/>
            <a:ln>
              <a:noFill/>
            </a:ln>
          </p:spPr>
          <p:txBody>
            <a:bodyPr spcFirstLastPara="1" wrap="square" lIns="30475" tIns="15225" rIns="30475" bIns="15225" anchor="ctr" anchorCtr="0">
              <a:noAutofit/>
            </a:bodyPr>
            <a:lstStyle/>
            <a:p>
              <a:pPr marL="57150" marR="0" lvl="1" indent="-57150" algn="l" rtl="0">
                <a:lnSpc>
                  <a:spcPct val="90000"/>
                </a:lnSpc>
                <a:spcBef>
                  <a:spcPts val="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100% climate neutral membrane</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100% recyclable membrane</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100% recyclable and recycled laminates</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STANDARD 100 by OEKO-TEX® certified, bluesign® approved</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PTFE-free and PFC-free membranes and laminates</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Fluorocarbon-free treatments</a:t>
              </a:r>
              <a:endParaRPr sz="800" b="0" i="0" u="none" strike="noStrike" cap="none">
                <a:solidFill>
                  <a:schemeClr val="dk1"/>
                </a:solidFill>
                <a:latin typeface="Verdana"/>
                <a:ea typeface="Verdana"/>
                <a:cs typeface="Verdana"/>
                <a:sym typeface="Verdana"/>
              </a:endParaRPr>
            </a:p>
            <a:p>
              <a:pPr marL="57150" marR="0" lvl="1" indent="-57150" algn="l" rtl="0">
                <a:lnSpc>
                  <a:spcPct val="90000"/>
                </a:lnSpc>
                <a:spcBef>
                  <a:spcPts val="120"/>
                </a:spcBef>
                <a:spcAft>
                  <a:spcPts val="0"/>
                </a:spcAft>
                <a:buClr>
                  <a:schemeClr val="dk1"/>
                </a:buClr>
                <a:buSzPts val="800"/>
                <a:buFont typeface="Verdana"/>
                <a:buChar char="•"/>
              </a:pPr>
              <a:r>
                <a:rPr lang="en-US" sz="800" b="0" i="0" u="none" strike="noStrike" cap="none">
                  <a:solidFill>
                    <a:schemeClr val="dk1"/>
                  </a:solidFill>
                  <a:latin typeface="Verdana"/>
                  <a:ea typeface="Verdana"/>
                  <a:cs typeface="Verdana"/>
                  <a:sym typeface="Verdana"/>
                </a:rPr>
                <a:t>Laminates with a completely balanced carbon footprint</a:t>
              </a:r>
              <a:endParaRPr sz="800" b="0" i="0" u="none" strike="noStrike" cap="none">
                <a:solidFill>
                  <a:schemeClr val="dk1"/>
                </a:solidFill>
                <a:latin typeface="Verdana"/>
                <a:ea typeface="Verdana"/>
                <a:cs typeface="Verdana"/>
                <a:sym typeface="Verdana"/>
              </a:endParaRPr>
            </a:p>
          </p:txBody>
        </p:sp>
        <p:sp>
          <p:nvSpPr>
            <p:cNvPr id="393" name="Google Shape;393;p16"/>
            <p:cNvSpPr/>
            <p:nvPr/>
          </p:nvSpPr>
          <p:spPr>
            <a:xfrm>
              <a:off x="0" y="2690507"/>
              <a:ext cx="1710954" cy="12802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txBox="1"/>
            <p:nvPr/>
          </p:nvSpPr>
          <p:spPr>
            <a:xfrm>
              <a:off x="62498" y="2753005"/>
              <a:ext cx="1585958" cy="1155274"/>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None/>
              </a:pPr>
              <a:r>
                <a:rPr lang="en-US" sz="1700">
                  <a:solidFill>
                    <a:schemeClr val="lt1"/>
                  </a:solidFill>
                  <a:latin typeface="Verdana"/>
                  <a:ea typeface="Verdana"/>
                  <a:cs typeface="Verdana"/>
                  <a:sym typeface="Verdana"/>
                </a:rPr>
                <a:t>MAXIMUM ECOLOGY</a:t>
              </a:r>
              <a:endParaRPr sz="1700">
                <a:solidFill>
                  <a:schemeClr val="lt1"/>
                </a:solidFill>
                <a:latin typeface="Verdana"/>
                <a:ea typeface="Verdana"/>
                <a:cs typeface="Verdana"/>
                <a:sym typeface="Verdana"/>
              </a:endParaRPr>
            </a:p>
          </p:txBody>
        </p:sp>
      </p:grpSp>
      <p:sp>
        <p:nvSpPr>
          <p:cNvPr id="395" name="Google Shape;395;p1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396" name="Google Shape;396;p1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16</a:t>
            </a:fld>
            <a:endParaRPr sz="900">
              <a:solidFill>
                <a:srgbClr val="898989"/>
              </a:solidFill>
              <a:latin typeface="Verdana"/>
              <a:ea typeface="Verdana"/>
              <a:cs typeface="Verdana"/>
              <a:sym typeface="Verdana"/>
            </a:endParaRPr>
          </a:p>
        </p:txBody>
      </p:sp>
      <p:sp>
        <p:nvSpPr>
          <p:cNvPr id="397" name="Google Shape;397;p16"/>
          <p:cNvSpPr txBox="1"/>
          <p:nvPr/>
        </p:nvSpPr>
        <p:spPr>
          <a:xfrm>
            <a:off x="3707904" y="1227832"/>
            <a:ext cx="32239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Source: https://omsight.com/product/omsight-bib-pants/ </a:t>
            </a:r>
            <a:endParaRPr sz="1000">
              <a:solidFill>
                <a:schemeClr val="dk1"/>
              </a:solidFill>
              <a:latin typeface="Calibri"/>
              <a:ea typeface="Calibri"/>
              <a:cs typeface="Calibri"/>
              <a:sym typeface="Calibri"/>
            </a:endParaRPr>
          </a:p>
        </p:txBody>
      </p:sp>
      <p:pic>
        <p:nvPicPr>
          <p:cNvPr id="398" name="Google Shape;398;p16"/>
          <p:cNvPicPr preferRelativeResize="0"/>
          <p:nvPr/>
        </p:nvPicPr>
        <p:blipFill rotWithShape="1">
          <a:blip r:embed="rId3">
            <a:alphaModFix/>
          </a:blip>
          <a:srcRect/>
          <a:stretch/>
        </p:blipFill>
        <p:spPr>
          <a:xfrm>
            <a:off x="6300192" y="1579933"/>
            <a:ext cx="1828800" cy="1463040"/>
          </a:xfrm>
          <a:prstGeom prst="rect">
            <a:avLst/>
          </a:prstGeom>
          <a:noFill/>
          <a:ln>
            <a:noFill/>
          </a:ln>
        </p:spPr>
      </p:pic>
      <p:pic>
        <p:nvPicPr>
          <p:cNvPr id="399" name="Google Shape;399;p16"/>
          <p:cNvPicPr preferRelativeResize="0"/>
          <p:nvPr/>
        </p:nvPicPr>
        <p:blipFill rotWithShape="1">
          <a:blip r:embed="rId4">
            <a:alphaModFix/>
          </a:blip>
          <a:srcRect/>
          <a:stretch/>
        </p:blipFill>
        <p:spPr>
          <a:xfrm>
            <a:off x="5208977" y="3045343"/>
            <a:ext cx="1828800" cy="1463040"/>
          </a:xfrm>
          <a:prstGeom prst="rect">
            <a:avLst/>
          </a:prstGeom>
          <a:noFill/>
          <a:ln>
            <a:noFill/>
          </a:ln>
        </p:spPr>
      </p:pic>
      <p:pic>
        <p:nvPicPr>
          <p:cNvPr id="400" name="Google Shape;400;p16"/>
          <p:cNvPicPr preferRelativeResize="0"/>
          <p:nvPr/>
        </p:nvPicPr>
        <p:blipFill rotWithShape="1">
          <a:blip r:embed="rId5">
            <a:alphaModFix/>
          </a:blip>
          <a:srcRect/>
          <a:stretch/>
        </p:blipFill>
        <p:spPr>
          <a:xfrm>
            <a:off x="7026707" y="3042973"/>
            <a:ext cx="1828800" cy="1463040"/>
          </a:xfrm>
          <a:prstGeom prst="rect">
            <a:avLst/>
          </a:prstGeom>
          <a:noFill/>
          <a:ln>
            <a:noFill/>
          </a:ln>
        </p:spPr>
      </p:pic>
      <p:pic>
        <p:nvPicPr>
          <p:cNvPr id="401" name="Google Shape;401;p16"/>
          <p:cNvPicPr preferRelativeResize="0"/>
          <p:nvPr/>
        </p:nvPicPr>
        <p:blipFill rotWithShape="1">
          <a:blip r:embed="rId6">
            <a:alphaModFix/>
          </a:blip>
          <a:srcRect/>
          <a:stretch/>
        </p:blipFill>
        <p:spPr>
          <a:xfrm>
            <a:off x="1907704" y="483518"/>
            <a:ext cx="1420183" cy="1734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407" name="Google Shape;407;p17"/>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17</a:t>
            </a:fld>
            <a:endParaRPr sz="900">
              <a:solidFill>
                <a:srgbClr val="898989"/>
              </a:solidFill>
              <a:latin typeface="Verdana"/>
              <a:ea typeface="Verdana"/>
              <a:cs typeface="Verdana"/>
              <a:sym typeface="Verdana"/>
            </a:endParaRPr>
          </a:p>
        </p:txBody>
      </p:sp>
      <p:sp>
        <p:nvSpPr>
          <p:cNvPr id="408" name="Google Shape;408;p17"/>
          <p:cNvSpPr txBox="1"/>
          <p:nvPr/>
        </p:nvSpPr>
        <p:spPr>
          <a:xfrm>
            <a:off x="5734050" y="896070"/>
            <a:ext cx="3086100"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a:solidFill>
                  <a:schemeClr val="dk1"/>
                </a:solidFill>
                <a:latin typeface="Calibri"/>
                <a:ea typeface="Calibri"/>
                <a:cs typeface="Calibri"/>
                <a:sym typeface="Calibri"/>
              </a:rPr>
              <a:t>A 3-layer construction developed to keep wind, water and dirt out while maintaining high breathability.</a:t>
            </a:r>
            <a:endParaRPr sz="1600" b="1">
              <a:solidFill>
                <a:schemeClr val="dk1"/>
              </a:solidFill>
              <a:latin typeface="Calibri"/>
              <a:ea typeface="Calibri"/>
              <a:cs typeface="Calibri"/>
              <a:sym typeface="Calibri"/>
            </a:endParaRPr>
          </a:p>
        </p:txBody>
      </p:sp>
      <p:sp>
        <p:nvSpPr>
          <p:cNvPr id="409" name="Google Shape;409;p17"/>
          <p:cNvSpPr txBox="1"/>
          <p:nvPr/>
        </p:nvSpPr>
        <p:spPr>
          <a:xfrm>
            <a:off x="5710372" y="1946282"/>
            <a:ext cx="3109777"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a:solidFill>
                  <a:schemeClr val="dk1"/>
                </a:solidFill>
                <a:latin typeface="Calibri"/>
                <a:ea typeface="Calibri"/>
                <a:cs typeface="Calibri"/>
                <a:sym typeface="Calibri"/>
              </a:rPr>
              <a:t>Technology: The special 3-layer-laminate is made from 100% organic cotton interlock jersey in combination with bluesign proved compact (poreless) hydrophilic membrane - 100% waterproof, optimal breathable - oxygen and water vapour permeable.</a:t>
            </a:r>
            <a:endParaRPr sz="1600">
              <a:solidFill>
                <a:schemeClr val="dk1"/>
              </a:solidFill>
              <a:latin typeface="Calibri"/>
              <a:ea typeface="Calibri"/>
              <a:cs typeface="Calibri"/>
              <a:sym typeface="Calibri"/>
            </a:endParaRPr>
          </a:p>
        </p:txBody>
      </p:sp>
      <p:sp>
        <p:nvSpPr>
          <p:cNvPr id="410" name="Google Shape;410;p17"/>
          <p:cNvSpPr txBox="1"/>
          <p:nvPr/>
        </p:nvSpPr>
        <p:spPr>
          <a:xfrm>
            <a:off x="4572000" y="398511"/>
            <a:ext cx="372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Verdana"/>
                <a:ea typeface="Verdana"/>
                <a:cs typeface="Verdana"/>
                <a:sym typeface="Verdana"/>
              </a:rPr>
              <a:t>THE SYMPATEX MEMBRANE</a:t>
            </a:r>
            <a:endParaRPr sz="1800">
              <a:solidFill>
                <a:schemeClr val="dk1"/>
              </a:solidFill>
              <a:latin typeface="Verdana"/>
              <a:ea typeface="Verdana"/>
              <a:cs typeface="Verdana"/>
              <a:sym typeface="Verdana"/>
            </a:endParaRPr>
          </a:p>
        </p:txBody>
      </p:sp>
      <p:pic>
        <p:nvPicPr>
          <p:cNvPr id="411" name="Google Shape;411;p17"/>
          <p:cNvPicPr preferRelativeResize="0">
            <a:picLocks noGrp="1"/>
          </p:cNvPicPr>
          <p:nvPr>
            <p:ph type="body" idx="1"/>
          </p:nvPr>
        </p:nvPicPr>
        <p:blipFill rotWithShape="1">
          <a:blip r:embed="rId3">
            <a:alphaModFix/>
          </a:blip>
          <a:srcRect/>
          <a:stretch/>
        </p:blipFill>
        <p:spPr>
          <a:xfrm>
            <a:off x="323528" y="896071"/>
            <a:ext cx="5256584" cy="3112314"/>
          </a:xfrm>
          <a:prstGeom prst="rect">
            <a:avLst/>
          </a:prstGeom>
          <a:noFill/>
          <a:ln>
            <a:noFill/>
          </a:ln>
        </p:spPr>
      </p:pic>
      <p:sp>
        <p:nvSpPr>
          <p:cNvPr id="412" name="Google Shape;412;p17"/>
          <p:cNvSpPr txBox="1"/>
          <p:nvPr/>
        </p:nvSpPr>
        <p:spPr>
          <a:xfrm>
            <a:off x="755576" y="4028519"/>
            <a:ext cx="32239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Source: https://omsight.com/product/omsight-bib-pants/ </a:t>
            </a:r>
            <a:endParaRPr sz="1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18"/>
          <p:cNvGrpSpPr/>
          <p:nvPr/>
        </p:nvGrpSpPr>
        <p:grpSpPr>
          <a:xfrm>
            <a:off x="4572000" y="1232674"/>
            <a:ext cx="4320480" cy="2894175"/>
            <a:chOff x="0" y="173092"/>
            <a:chExt cx="4320480" cy="2894175"/>
          </a:xfrm>
        </p:grpSpPr>
        <p:sp>
          <p:nvSpPr>
            <p:cNvPr id="418" name="Google Shape;418;p18"/>
            <p:cNvSpPr/>
            <p:nvPr/>
          </p:nvSpPr>
          <p:spPr>
            <a:xfrm>
              <a:off x="0" y="173092"/>
              <a:ext cx="4320480" cy="45571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txBox="1"/>
            <p:nvPr/>
          </p:nvSpPr>
          <p:spPr>
            <a:xfrm>
              <a:off x="22246" y="195338"/>
              <a:ext cx="4275988"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a:solidFill>
                    <a:schemeClr val="lt1"/>
                  </a:solidFill>
                  <a:latin typeface="Verdana"/>
                  <a:ea typeface="Verdana"/>
                  <a:cs typeface="Verdana"/>
                  <a:sym typeface="Verdana"/>
                </a:rPr>
                <a:t>BENEFITS:</a:t>
              </a:r>
              <a:endParaRPr/>
            </a:p>
          </p:txBody>
        </p:sp>
        <p:sp>
          <p:nvSpPr>
            <p:cNvPr id="420" name="Google Shape;420;p18"/>
            <p:cNvSpPr/>
            <p:nvPr/>
          </p:nvSpPr>
          <p:spPr>
            <a:xfrm>
              <a:off x="0" y="628807"/>
              <a:ext cx="4320480" cy="24384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txBox="1"/>
            <p:nvPr/>
          </p:nvSpPr>
          <p:spPr>
            <a:xfrm>
              <a:off x="0" y="628807"/>
              <a:ext cx="4320480" cy="2438460"/>
            </a:xfrm>
            <a:prstGeom prst="rect">
              <a:avLst/>
            </a:prstGeom>
            <a:noFill/>
            <a:ln>
              <a:noFill/>
            </a:ln>
          </p:spPr>
          <p:txBody>
            <a:bodyPr spcFirstLastPara="1" wrap="square" lIns="137175" tIns="24125" rIns="135125" bIns="24125" anchor="t" anchorCtr="0">
              <a:noAutofit/>
            </a:bodyPr>
            <a:lstStyle/>
            <a:p>
              <a:pPr marL="114300" marR="0" lvl="1" indent="-114300" algn="l" rtl="0">
                <a:lnSpc>
                  <a:spcPct val="90000"/>
                </a:lnSpc>
                <a:spcBef>
                  <a:spcPts val="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touches the skin punctually in the form of foam points. </a:t>
              </a:r>
              <a:endParaRPr/>
            </a:p>
            <a:p>
              <a:pPr marL="114300" marR="0" lvl="1" indent="-114300" algn="l" rtl="0">
                <a:lnSpc>
                  <a:spcPct val="90000"/>
                </a:lnSpc>
                <a:spcBef>
                  <a:spcPts val="30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creates an insulating air layer between the skin and the laminate</a:t>
              </a:r>
              <a:endParaRPr/>
            </a:p>
            <a:p>
              <a:pPr marL="114300" marR="0" lvl="1" indent="-114300" algn="l" rtl="0">
                <a:lnSpc>
                  <a:spcPct val="90000"/>
                </a:lnSpc>
                <a:spcBef>
                  <a:spcPts val="30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better moisture transport and breathability</a:t>
              </a:r>
              <a:endParaRPr/>
            </a:p>
            <a:p>
              <a:pPr marL="114300" marR="0" lvl="1" indent="-114300" algn="l" rtl="0">
                <a:lnSpc>
                  <a:spcPct val="90000"/>
                </a:lnSpc>
                <a:spcBef>
                  <a:spcPts val="30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Sympatex does not use any solvents for its technology.</a:t>
              </a:r>
              <a:endParaRPr/>
            </a:p>
            <a:p>
              <a:pPr marL="114300" marR="0" lvl="1" indent="-114300" algn="l" rtl="0">
                <a:lnSpc>
                  <a:spcPct val="90000"/>
                </a:lnSpc>
                <a:spcBef>
                  <a:spcPts val="30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The carbon footprint is also kept as low as possible</a:t>
              </a:r>
              <a:endParaRPr/>
            </a:p>
            <a:p>
              <a:pPr marL="114300" marR="0" lvl="1" indent="-114300" algn="l" rtl="0">
                <a:lnSpc>
                  <a:spcPct val="90000"/>
                </a:lnSpc>
                <a:spcBef>
                  <a:spcPts val="30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the high productivity</a:t>
              </a:r>
              <a:endParaRPr/>
            </a:p>
            <a:p>
              <a:pPr marL="114300" marR="0" lvl="1" indent="-114300" algn="l" rtl="0">
                <a:lnSpc>
                  <a:spcPct val="90000"/>
                </a:lnSpc>
                <a:spcBef>
                  <a:spcPts val="300"/>
                </a:spcBef>
                <a:spcAft>
                  <a:spcPts val="0"/>
                </a:spcAft>
                <a:buClr>
                  <a:schemeClr val="dk1"/>
                </a:buClr>
                <a:buSzPts val="1500"/>
                <a:buFont typeface="Verdana"/>
                <a:buChar char="•"/>
              </a:pPr>
              <a:r>
                <a:rPr lang="en-US" sz="1500" b="0" i="0" u="none" strike="noStrike" cap="none">
                  <a:solidFill>
                    <a:schemeClr val="dk1"/>
                  </a:solidFill>
                  <a:latin typeface="Verdana"/>
                  <a:ea typeface="Verdana"/>
                  <a:cs typeface="Verdana"/>
                  <a:sym typeface="Verdana"/>
                </a:rPr>
                <a:t>Guaranteed green - recyclable</a:t>
              </a:r>
              <a:endParaRPr/>
            </a:p>
          </p:txBody>
        </p:sp>
      </p:grpSp>
      <p:sp>
        <p:nvSpPr>
          <p:cNvPr id="422" name="Google Shape;422;p18"/>
          <p:cNvSpPr txBox="1">
            <a:spLocks noGrp="1"/>
          </p:cNvSpPr>
          <p:nvPr>
            <p:ph type="ftr" idx="11"/>
          </p:nvPr>
        </p:nvSpPr>
        <p:spPr>
          <a:xfrm>
            <a:off x="4211960" y="4790704"/>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423" name="Google Shape;423;p18"/>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18</a:t>
            </a:fld>
            <a:endParaRPr sz="900">
              <a:solidFill>
                <a:srgbClr val="898989"/>
              </a:solidFill>
              <a:latin typeface="Verdana"/>
              <a:ea typeface="Verdana"/>
              <a:cs typeface="Verdana"/>
              <a:sym typeface="Verdana"/>
            </a:endParaRPr>
          </a:p>
        </p:txBody>
      </p:sp>
      <p:sp>
        <p:nvSpPr>
          <p:cNvPr id="424" name="Google Shape;424;p18"/>
          <p:cNvSpPr txBox="1"/>
          <p:nvPr/>
        </p:nvSpPr>
        <p:spPr>
          <a:xfrm>
            <a:off x="4572000" y="509762"/>
            <a:ext cx="372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Verdana"/>
                <a:ea typeface="Verdana"/>
                <a:cs typeface="Verdana"/>
                <a:sym typeface="Verdana"/>
              </a:rPr>
              <a:t>THE SYMPATEX MEMBRANE</a:t>
            </a:r>
            <a:endParaRPr sz="1800">
              <a:solidFill>
                <a:schemeClr val="dk1"/>
              </a:solidFill>
              <a:latin typeface="Verdana"/>
              <a:ea typeface="Verdana"/>
              <a:cs typeface="Verdana"/>
              <a:sym typeface="Verdana"/>
            </a:endParaRPr>
          </a:p>
        </p:txBody>
      </p:sp>
      <p:sp>
        <p:nvSpPr>
          <p:cNvPr id="425" name="Google Shape;425;p18"/>
          <p:cNvSpPr txBox="1"/>
          <p:nvPr/>
        </p:nvSpPr>
        <p:spPr>
          <a:xfrm>
            <a:off x="252080" y="4371950"/>
            <a:ext cx="417590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Source: https://www.ecotextile.com/2016122122507/materials-production-news/sympatex-to-launch-climate-neutral-membrane.html</a:t>
            </a:r>
            <a:endParaRPr sz="1000">
              <a:solidFill>
                <a:schemeClr val="dk1"/>
              </a:solidFill>
              <a:latin typeface="Calibri"/>
              <a:ea typeface="Calibri"/>
              <a:cs typeface="Calibri"/>
              <a:sym typeface="Calibri"/>
            </a:endParaRPr>
          </a:p>
        </p:txBody>
      </p:sp>
      <p:pic>
        <p:nvPicPr>
          <p:cNvPr id="426" name="Google Shape;426;p18" descr="https://www.sympatex.com/wp-content/uploads/2022/07/sympatex_sympatex_auf_der_techtextil_3_220614-900x600.jpg">
            <a:hlinkClick r:id="rId3"/>
          </p:cNvPr>
          <p:cNvPicPr preferRelativeResize="0"/>
          <p:nvPr/>
        </p:nvPicPr>
        <p:blipFill rotWithShape="1">
          <a:blip r:embed="rId4">
            <a:alphaModFix/>
          </a:blip>
          <a:srcRect/>
          <a:stretch/>
        </p:blipFill>
        <p:spPr>
          <a:xfrm>
            <a:off x="20638" y="8502650"/>
            <a:ext cx="8572500" cy="5715000"/>
          </a:xfrm>
          <a:prstGeom prst="rect">
            <a:avLst/>
          </a:prstGeom>
          <a:noFill/>
          <a:ln>
            <a:noFill/>
          </a:ln>
        </p:spPr>
      </p:pic>
      <p:pic>
        <p:nvPicPr>
          <p:cNvPr id="427" name="Google Shape;427;p18"/>
          <p:cNvPicPr preferRelativeResize="0"/>
          <p:nvPr/>
        </p:nvPicPr>
        <p:blipFill rotWithShape="1">
          <a:blip r:embed="rId5">
            <a:alphaModFix/>
          </a:blip>
          <a:srcRect/>
          <a:stretch/>
        </p:blipFill>
        <p:spPr>
          <a:xfrm>
            <a:off x="354469" y="1203598"/>
            <a:ext cx="4073515" cy="30963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19"/>
          <p:cNvSpPr txBox="1">
            <a:spLocks noGrp="1"/>
          </p:cNvSpPr>
          <p:nvPr>
            <p:ph type="title"/>
          </p:nvPr>
        </p:nvSpPr>
        <p:spPr>
          <a:xfrm>
            <a:off x="683568" y="366494"/>
            <a:ext cx="7080249"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100"/>
              <a:t>Sympatex Fabric</a:t>
            </a:r>
            <a:endParaRPr sz="4100"/>
          </a:p>
        </p:txBody>
      </p:sp>
      <p:sp>
        <p:nvSpPr>
          <p:cNvPr id="433" name="Google Shape;433;p19"/>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434" name="Google Shape;434;p19"/>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19</a:t>
            </a:fld>
            <a:endParaRPr/>
          </a:p>
        </p:txBody>
      </p:sp>
      <p:grpSp>
        <p:nvGrpSpPr>
          <p:cNvPr id="435" name="Google Shape;435;p19"/>
          <p:cNvGrpSpPr/>
          <p:nvPr/>
        </p:nvGrpSpPr>
        <p:grpSpPr>
          <a:xfrm>
            <a:off x="628650" y="1461879"/>
            <a:ext cx="7886700" cy="3078181"/>
            <a:chOff x="0" y="92661"/>
            <a:chExt cx="7886700" cy="3078181"/>
          </a:xfrm>
        </p:grpSpPr>
        <p:sp>
          <p:nvSpPr>
            <p:cNvPr id="436" name="Google Shape;436;p19"/>
            <p:cNvSpPr/>
            <p:nvPr/>
          </p:nvSpPr>
          <p:spPr>
            <a:xfrm>
              <a:off x="0" y="92661"/>
              <a:ext cx="7886700" cy="999180"/>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txBox="1"/>
            <p:nvPr/>
          </p:nvSpPr>
          <p:spPr>
            <a:xfrm>
              <a:off x="48776" y="141437"/>
              <a:ext cx="7789148" cy="901628"/>
            </a:xfrm>
            <a:prstGeom prst="rect">
              <a:avLst/>
            </a:prstGeom>
            <a:noFill/>
            <a:ln>
              <a:noFill/>
            </a:ln>
          </p:spPr>
          <p:txBody>
            <a:bodyPr spcFirstLastPara="1" wrap="square" lIns="53325" tIns="53325" rIns="53325" bIns="53325" anchor="ctr" anchorCtr="0">
              <a:noAutofit/>
            </a:bodyPr>
            <a:lstStyle/>
            <a:p>
              <a:pPr marL="0" marR="0" lvl="0" indent="0" algn="just" rtl="0">
                <a:lnSpc>
                  <a:spcPct val="90000"/>
                </a:lnSpc>
                <a:spcBef>
                  <a:spcPts val="0"/>
                </a:spcBef>
                <a:spcAft>
                  <a:spcPts val="0"/>
                </a:spcAft>
                <a:buNone/>
              </a:pPr>
              <a:r>
                <a:rPr lang="en-US" sz="1400">
                  <a:solidFill>
                    <a:schemeClr val="lt1"/>
                  </a:solidFill>
                  <a:latin typeface="Verdana"/>
                  <a:ea typeface="Verdana"/>
                  <a:cs typeface="Verdana"/>
                  <a:sym typeface="Verdana"/>
                </a:rPr>
                <a:t>Sympatex is a type of functional textile developed by the German company SympaTex Technologies GmbH. This fabric was developed as an eco-friendly alternative to other functional fabrics, such as GORE-TEX, and like its main competitors, Sympatex serves the function of promoting breathability while remaining 100 percent waterproof.</a:t>
              </a:r>
              <a:endParaRPr/>
            </a:p>
          </p:txBody>
        </p:sp>
        <p:sp>
          <p:nvSpPr>
            <p:cNvPr id="438" name="Google Shape;438;p19"/>
            <p:cNvSpPr/>
            <p:nvPr/>
          </p:nvSpPr>
          <p:spPr>
            <a:xfrm>
              <a:off x="0" y="1132162"/>
              <a:ext cx="7886700" cy="999180"/>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txBox="1"/>
            <p:nvPr/>
          </p:nvSpPr>
          <p:spPr>
            <a:xfrm>
              <a:off x="48776" y="1180938"/>
              <a:ext cx="7789148" cy="901628"/>
            </a:xfrm>
            <a:prstGeom prst="rect">
              <a:avLst/>
            </a:prstGeom>
            <a:noFill/>
            <a:ln>
              <a:noFill/>
            </a:ln>
          </p:spPr>
          <p:txBody>
            <a:bodyPr spcFirstLastPara="1" wrap="square" lIns="53325" tIns="53325" rIns="53325" bIns="53325" anchor="ctr" anchorCtr="0">
              <a:noAutofit/>
            </a:bodyPr>
            <a:lstStyle/>
            <a:p>
              <a:pPr marL="0" marR="0" lvl="0" indent="0" algn="just" rtl="0">
                <a:lnSpc>
                  <a:spcPct val="90000"/>
                </a:lnSpc>
                <a:spcBef>
                  <a:spcPts val="0"/>
                </a:spcBef>
                <a:spcAft>
                  <a:spcPts val="0"/>
                </a:spcAft>
                <a:buNone/>
              </a:pPr>
              <a:r>
                <a:rPr lang="en-US" sz="1400">
                  <a:solidFill>
                    <a:schemeClr val="lt1"/>
                  </a:solidFill>
                  <a:latin typeface="Verdana"/>
                  <a:ea typeface="Verdana"/>
                  <a:cs typeface="Verdana"/>
                  <a:sym typeface="Verdana"/>
                </a:rPr>
                <a:t>The word “Sympatex” is a portmanteau of “sympathetic” and “textiles,” and this name is intended to evoke the eco-friendly benefits of this material.</a:t>
              </a:r>
              <a:endParaRPr/>
            </a:p>
          </p:txBody>
        </p:sp>
        <p:sp>
          <p:nvSpPr>
            <p:cNvPr id="440" name="Google Shape;440;p19"/>
            <p:cNvSpPr/>
            <p:nvPr/>
          </p:nvSpPr>
          <p:spPr>
            <a:xfrm>
              <a:off x="0" y="2171662"/>
              <a:ext cx="7886700" cy="999180"/>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txBox="1"/>
            <p:nvPr/>
          </p:nvSpPr>
          <p:spPr>
            <a:xfrm>
              <a:off x="48776" y="2220438"/>
              <a:ext cx="7789148" cy="901628"/>
            </a:xfrm>
            <a:prstGeom prst="rect">
              <a:avLst/>
            </a:prstGeom>
            <a:noFill/>
            <a:ln>
              <a:noFill/>
            </a:ln>
          </p:spPr>
          <p:txBody>
            <a:bodyPr spcFirstLastPara="1" wrap="square" lIns="53325" tIns="53325" rIns="53325" bIns="53325" anchor="ctr" anchorCtr="0">
              <a:noAutofit/>
            </a:bodyPr>
            <a:lstStyle/>
            <a:p>
              <a:pPr marL="0" marR="0" lvl="0" indent="0" algn="just" rtl="0">
                <a:lnSpc>
                  <a:spcPct val="90000"/>
                </a:lnSpc>
                <a:spcBef>
                  <a:spcPts val="0"/>
                </a:spcBef>
                <a:spcAft>
                  <a:spcPts val="0"/>
                </a:spcAft>
                <a:buNone/>
              </a:pPr>
              <a:r>
                <a:rPr lang="en-US" sz="1400">
                  <a:solidFill>
                    <a:schemeClr val="lt1"/>
                  </a:solidFill>
                  <a:latin typeface="Verdana"/>
                  <a:ea typeface="Verdana"/>
                  <a:cs typeface="Verdana"/>
                  <a:sym typeface="Verdana"/>
                </a:rPr>
                <a:t>The word “Sympatex” is a portmanteau of “sympathetic” and “textiles,” and this name is intended to evoke the eco-friendly benefits of this material.</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Learning Objectives</a:t>
            </a:r>
            <a:endParaRPr/>
          </a:p>
        </p:txBody>
      </p:sp>
      <p:sp>
        <p:nvSpPr>
          <p:cNvPr id="106" name="Google Shape;106;p2"/>
          <p:cNvSpPr txBox="1">
            <a:spLocks noGrp="1"/>
          </p:cNvSpPr>
          <p:nvPr>
            <p:ph type="body" idx="1"/>
          </p:nvPr>
        </p:nvSpPr>
        <p:spPr>
          <a:xfrm>
            <a:off x="628650" y="1368787"/>
            <a:ext cx="7886700" cy="32623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Font typeface="Arial"/>
              <a:buNone/>
            </a:pPr>
            <a:r>
              <a:rPr lang="en-US"/>
              <a:t>After this lecture you should be able to: </a:t>
            </a:r>
            <a:endParaRPr/>
          </a:p>
          <a:p>
            <a:pPr marL="171450" lvl="0" indent="-171450" algn="just" rtl="0">
              <a:lnSpc>
                <a:spcPct val="90000"/>
              </a:lnSpc>
              <a:spcBef>
                <a:spcPts val="750"/>
              </a:spcBef>
              <a:spcAft>
                <a:spcPts val="0"/>
              </a:spcAft>
              <a:buClr>
                <a:schemeClr val="dk1"/>
              </a:buClr>
              <a:buSzPts val="2000"/>
              <a:buChar char="•"/>
            </a:pPr>
            <a:r>
              <a:rPr lang="en-US" sz="2000"/>
              <a:t>Describe sustainable manufacturing system.</a:t>
            </a:r>
            <a:endParaRPr/>
          </a:p>
          <a:p>
            <a:pPr marL="171450" lvl="0" indent="-171450" algn="just" rtl="0">
              <a:lnSpc>
                <a:spcPct val="90000"/>
              </a:lnSpc>
              <a:spcBef>
                <a:spcPts val="750"/>
              </a:spcBef>
              <a:spcAft>
                <a:spcPts val="0"/>
              </a:spcAft>
              <a:buClr>
                <a:schemeClr val="dk1"/>
              </a:buClr>
              <a:buSzPts val="2000"/>
              <a:buChar char="•"/>
            </a:pPr>
            <a:r>
              <a:rPr lang="en-US" sz="2000"/>
              <a:t>Characterize the functional sportswear.</a:t>
            </a:r>
            <a:endParaRPr/>
          </a:p>
          <a:p>
            <a:pPr marL="171450" lvl="0" indent="-171450" algn="l" rtl="0">
              <a:lnSpc>
                <a:spcPct val="90000"/>
              </a:lnSpc>
              <a:spcBef>
                <a:spcPts val="750"/>
              </a:spcBef>
              <a:spcAft>
                <a:spcPts val="0"/>
              </a:spcAft>
              <a:buClr>
                <a:schemeClr val="dk1"/>
              </a:buClr>
              <a:buSzPts val="2000"/>
              <a:buChar char="•"/>
            </a:pPr>
            <a:r>
              <a:rPr lang="en-US" sz="2000"/>
              <a:t>Describe new technologies in functional sportswear.</a:t>
            </a:r>
            <a:endParaRPr sz="2000"/>
          </a:p>
          <a:p>
            <a:pPr marL="171450" lvl="0" indent="-171450" algn="l" rtl="0">
              <a:lnSpc>
                <a:spcPct val="90000"/>
              </a:lnSpc>
              <a:spcBef>
                <a:spcPts val="750"/>
              </a:spcBef>
              <a:spcAft>
                <a:spcPts val="0"/>
              </a:spcAft>
              <a:buClr>
                <a:schemeClr val="dk1"/>
              </a:buClr>
              <a:buSzPts val="2000"/>
              <a:buChar char="•"/>
            </a:pPr>
            <a:r>
              <a:rPr lang="en-US" sz="2000"/>
              <a:t>Describe assembling technologies for functional sportswear.</a:t>
            </a:r>
            <a:endParaRPr sz="2000">
              <a:solidFill>
                <a:srgbClr val="FF0000"/>
              </a:solidFill>
            </a:endParaRPr>
          </a:p>
          <a:p>
            <a:pPr marL="171450" lvl="0" indent="-171450" algn="just" rtl="0">
              <a:lnSpc>
                <a:spcPct val="90000"/>
              </a:lnSpc>
              <a:spcBef>
                <a:spcPts val="750"/>
              </a:spcBef>
              <a:spcAft>
                <a:spcPts val="0"/>
              </a:spcAft>
              <a:buClr>
                <a:schemeClr val="dk1"/>
              </a:buClr>
              <a:buSzPts val="2000"/>
              <a:buChar char="•"/>
            </a:pPr>
            <a:r>
              <a:rPr lang="en-US" sz="2000"/>
              <a:t>Understand the design and clothing technology for disassembly. </a:t>
            </a:r>
            <a:endParaRPr/>
          </a:p>
          <a:p>
            <a:pPr marL="0" lvl="0" indent="0" algn="l" rtl="0">
              <a:lnSpc>
                <a:spcPct val="90000"/>
              </a:lnSpc>
              <a:spcBef>
                <a:spcPts val="750"/>
              </a:spcBef>
              <a:spcAft>
                <a:spcPts val="0"/>
              </a:spcAft>
              <a:buClr>
                <a:schemeClr val="dk1"/>
              </a:buClr>
              <a:buSzPts val="2100"/>
              <a:buNone/>
            </a:pPr>
            <a:endParaRPr/>
          </a:p>
        </p:txBody>
      </p:sp>
      <p:sp>
        <p:nvSpPr>
          <p:cNvPr id="107" name="Google Shape;107;p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108" name="Google Shape;108;p2"/>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0" i="0" u="none" strike="noStrike" cap="none">
                <a:solidFill>
                  <a:srgbClr val="898989"/>
                </a:solidFill>
                <a:latin typeface="Verdana"/>
                <a:ea typeface="Verdana"/>
                <a:cs typeface="Verdana"/>
                <a:sym typeface="Verdana"/>
              </a:rPr>
              <a:t>2</a:t>
            </a:fld>
            <a:endParaRPr sz="900" b="0" i="0" u="none" strike="noStrike" cap="none">
              <a:solidFill>
                <a:srgbClr val="898989"/>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sp>
        <p:nvSpPr>
          <p:cNvPr id="447" name="Google Shape;447;p2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p:txBody>
      </p:sp>
      <p:sp>
        <p:nvSpPr>
          <p:cNvPr id="448" name="Google Shape;448;p2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449" name="Google Shape;449;p20"/>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450" name="Google Shape;450;p20"/>
          <p:cNvPicPr preferRelativeResize="0"/>
          <p:nvPr/>
        </p:nvPicPr>
        <p:blipFill rotWithShape="1">
          <a:blip r:embed="rId3">
            <a:alphaModFix/>
          </a:blip>
          <a:srcRect/>
          <a:stretch/>
        </p:blipFill>
        <p:spPr>
          <a:xfrm>
            <a:off x="566682" y="584641"/>
            <a:ext cx="8010636" cy="39742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txBox="1">
            <a:spLocks noGrp="1"/>
          </p:cNvSpPr>
          <p:nvPr>
            <p:ph type="ftr" idx="11"/>
          </p:nvPr>
        </p:nvSpPr>
        <p:spPr>
          <a:xfrm>
            <a:off x="4757142" y="4803998"/>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456" name="Google Shape;456;p21"/>
          <p:cNvSpPr txBox="1">
            <a:spLocks noGrp="1"/>
          </p:cNvSpPr>
          <p:nvPr>
            <p:ph type="sldNum" idx="12"/>
          </p:nvPr>
        </p:nvSpPr>
        <p:spPr>
          <a:xfrm>
            <a:off x="5364088" y="4803998"/>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457" name="Google Shape;457;p21"/>
          <p:cNvPicPr preferRelativeResize="0"/>
          <p:nvPr/>
        </p:nvPicPr>
        <p:blipFill rotWithShape="1">
          <a:blip r:embed="rId3">
            <a:alphaModFix/>
          </a:blip>
          <a:srcRect/>
          <a:stretch/>
        </p:blipFill>
        <p:spPr>
          <a:xfrm>
            <a:off x="1043608" y="101586"/>
            <a:ext cx="3380201" cy="4660622"/>
          </a:xfrm>
          <a:prstGeom prst="rect">
            <a:avLst/>
          </a:prstGeom>
          <a:noFill/>
          <a:ln>
            <a:noFill/>
          </a:ln>
        </p:spPr>
      </p:pic>
      <p:pic>
        <p:nvPicPr>
          <p:cNvPr id="458" name="Google Shape;458;p21"/>
          <p:cNvPicPr preferRelativeResize="0"/>
          <p:nvPr/>
        </p:nvPicPr>
        <p:blipFill rotWithShape="1">
          <a:blip r:embed="rId4">
            <a:alphaModFix/>
          </a:blip>
          <a:srcRect/>
          <a:stretch/>
        </p:blipFill>
        <p:spPr>
          <a:xfrm>
            <a:off x="5143889" y="123478"/>
            <a:ext cx="3100519" cy="4638730"/>
          </a:xfrm>
          <a:prstGeom prst="rect">
            <a:avLst/>
          </a:prstGeom>
          <a:noFill/>
          <a:ln>
            <a:noFill/>
          </a:ln>
        </p:spPr>
      </p:pic>
      <p:sp>
        <p:nvSpPr>
          <p:cNvPr id="459" name="Google Shape;459;p21"/>
          <p:cNvSpPr txBox="1"/>
          <p:nvPr/>
        </p:nvSpPr>
        <p:spPr>
          <a:xfrm>
            <a:off x="1763688" y="4762208"/>
            <a:ext cx="417646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https://sewport.com/fabrics-directory/sympatex-fabric</a:t>
            </a:r>
            <a:endParaRPr sz="1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2"/>
          <p:cNvSpPr txBox="1">
            <a:spLocks noGrp="1"/>
          </p:cNvSpPr>
          <p:nvPr>
            <p:ph type="title"/>
          </p:nvPr>
        </p:nvSpPr>
        <p:spPr>
          <a:xfrm>
            <a:off x="395536" y="65807"/>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Sympatex partners with PUMA</a:t>
            </a:r>
            <a:endParaRPr/>
          </a:p>
        </p:txBody>
      </p:sp>
      <p:sp>
        <p:nvSpPr>
          <p:cNvPr id="465" name="Google Shape;465;p22"/>
          <p:cNvSpPr txBox="1">
            <a:spLocks noGrp="1"/>
          </p:cNvSpPr>
          <p:nvPr>
            <p:ph type="body" idx="1"/>
          </p:nvPr>
        </p:nvSpPr>
        <p:spPr>
          <a:xfrm>
            <a:off x="3821966" y="891484"/>
            <a:ext cx="3836398" cy="6855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US" b="1"/>
              <a:t>Innovative approach to recycled polyester-based materials</a:t>
            </a:r>
            <a:endParaRPr/>
          </a:p>
          <a:p>
            <a:pPr marL="171450" lvl="0" indent="-38100" algn="l" rtl="0">
              <a:lnSpc>
                <a:spcPct val="90000"/>
              </a:lnSpc>
              <a:spcBef>
                <a:spcPts val="750"/>
              </a:spcBef>
              <a:spcAft>
                <a:spcPts val="0"/>
              </a:spcAft>
              <a:buClr>
                <a:schemeClr val="dk1"/>
              </a:buClr>
              <a:buSzPts val="2100"/>
              <a:buNone/>
            </a:pPr>
            <a:endParaRPr/>
          </a:p>
        </p:txBody>
      </p:sp>
      <p:sp>
        <p:nvSpPr>
          <p:cNvPr id="466" name="Google Shape;466;p2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467" name="Google Shape;467;p22"/>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468" name="Google Shape;468;p22"/>
          <p:cNvPicPr preferRelativeResize="0"/>
          <p:nvPr/>
        </p:nvPicPr>
        <p:blipFill rotWithShape="1">
          <a:blip r:embed="rId3">
            <a:alphaModFix/>
          </a:blip>
          <a:srcRect/>
          <a:stretch/>
        </p:blipFill>
        <p:spPr>
          <a:xfrm>
            <a:off x="3821966" y="1661211"/>
            <a:ext cx="4502324" cy="2494715"/>
          </a:xfrm>
          <a:prstGeom prst="rect">
            <a:avLst/>
          </a:prstGeom>
          <a:noFill/>
          <a:ln>
            <a:noFill/>
          </a:ln>
        </p:spPr>
      </p:pic>
      <p:pic>
        <p:nvPicPr>
          <p:cNvPr id="469" name="Google Shape;469;p22"/>
          <p:cNvPicPr preferRelativeResize="0"/>
          <p:nvPr/>
        </p:nvPicPr>
        <p:blipFill rotWithShape="1">
          <a:blip r:embed="rId4">
            <a:alphaModFix/>
          </a:blip>
          <a:srcRect/>
          <a:stretch/>
        </p:blipFill>
        <p:spPr>
          <a:xfrm>
            <a:off x="395536" y="781657"/>
            <a:ext cx="3024336" cy="3901440"/>
          </a:xfrm>
          <a:prstGeom prst="rect">
            <a:avLst/>
          </a:prstGeom>
          <a:noFill/>
          <a:ln>
            <a:noFill/>
          </a:ln>
        </p:spPr>
      </p:pic>
      <p:sp>
        <p:nvSpPr>
          <p:cNvPr id="470" name="Google Shape;470;p22"/>
          <p:cNvSpPr txBox="1"/>
          <p:nvPr/>
        </p:nvSpPr>
        <p:spPr>
          <a:xfrm>
            <a:off x="3703616" y="4198820"/>
            <a:ext cx="49728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Source: https://www.scandinavianmind.com/news/sympatex-partners-with-puma-on-an-innovative-approach-to-recycled-polyester-based-materials</a:t>
            </a:r>
            <a:endParaRPr sz="1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Google Shape;475;p23"/>
          <p:cNvSpPr txBox="1">
            <a:spLocks noGrp="1"/>
          </p:cNvSpPr>
          <p:nvPr>
            <p:ph type="title"/>
          </p:nvPr>
        </p:nvSpPr>
        <p:spPr>
          <a:xfrm>
            <a:off x="595223" y="772607"/>
            <a:ext cx="7920127"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3100">
                <a:latin typeface="Calibri"/>
                <a:ea typeface="Calibri"/>
                <a:cs typeface="Calibri"/>
                <a:sym typeface="Calibri"/>
              </a:rPr>
              <a:t>The functional apparel design process begins with :</a:t>
            </a:r>
            <a:endParaRPr sz="3100">
              <a:latin typeface="Calibri"/>
              <a:ea typeface="Calibri"/>
              <a:cs typeface="Calibri"/>
              <a:sym typeface="Calibri"/>
            </a:endParaRPr>
          </a:p>
        </p:txBody>
      </p:sp>
      <p:sp>
        <p:nvSpPr>
          <p:cNvPr id="476" name="Google Shape;476;p23"/>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477" name="Google Shape;477;p23"/>
          <p:cNvSpPr txBox="1">
            <a:spLocks noGrp="1"/>
          </p:cNvSpPr>
          <p:nvPr>
            <p:ph type="sldNum" idx="12"/>
          </p:nvPr>
        </p:nvSpPr>
        <p:spPr>
          <a:xfrm>
            <a:off x="5086350" y="4767262"/>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chemeClr val="dk1"/>
                </a:solidFill>
                <a:latin typeface="Verdana"/>
                <a:ea typeface="Verdana"/>
                <a:cs typeface="Verdana"/>
                <a:sym typeface="Verdana"/>
              </a:rPr>
              <a:t>23</a:t>
            </a:fld>
            <a:endParaRPr sz="900">
              <a:solidFill>
                <a:schemeClr val="dk1"/>
              </a:solidFill>
              <a:latin typeface="Verdana"/>
              <a:ea typeface="Verdana"/>
              <a:cs typeface="Verdana"/>
              <a:sym typeface="Verdana"/>
            </a:endParaRPr>
          </a:p>
        </p:txBody>
      </p:sp>
      <p:grpSp>
        <p:nvGrpSpPr>
          <p:cNvPr id="478" name="Google Shape;478;p23"/>
          <p:cNvGrpSpPr/>
          <p:nvPr/>
        </p:nvGrpSpPr>
        <p:grpSpPr>
          <a:xfrm>
            <a:off x="352092" y="1735871"/>
            <a:ext cx="8406386" cy="2009421"/>
            <a:chOff x="729" y="627493"/>
            <a:chExt cx="8406386" cy="2009421"/>
          </a:xfrm>
        </p:grpSpPr>
        <p:sp>
          <p:nvSpPr>
            <p:cNvPr id="479" name="Google Shape;479;p23"/>
            <p:cNvSpPr/>
            <p:nvPr/>
          </p:nvSpPr>
          <p:spPr>
            <a:xfrm>
              <a:off x="288316" y="627493"/>
              <a:ext cx="899630" cy="899630"/>
            </a:xfrm>
            <a:prstGeom prst="round2DiagRect">
              <a:avLst>
                <a:gd name="adj1" fmla="val 2972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480041" y="819217"/>
              <a:ext cx="516181" cy="51618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729" y="1807337"/>
              <a:ext cx="1474804" cy="8295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txBox="1"/>
            <p:nvPr/>
          </p:nvSpPr>
          <p:spPr>
            <a:xfrm>
              <a:off x="729" y="1807337"/>
              <a:ext cx="1474804" cy="82957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200" cap="none">
                  <a:solidFill>
                    <a:schemeClr val="dk1"/>
                  </a:solidFill>
                  <a:latin typeface="Verdana"/>
                  <a:ea typeface="Verdana"/>
                  <a:cs typeface="Verdana"/>
                  <a:sym typeface="Verdana"/>
                </a:rPr>
                <a:t>ANALYSIS OF THE ANTICIPATED USER, AND  HE IDENTIFICATION OF THE PHYSICAL, EMOTIONAL, AND SITUATIONAL NEEDS OF THAT USER;</a:t>
              </a:r>
              <a:endParaRPr/>
            </a:p>
          </p:txBody>
        </p:sp>
        <p:sp>
          <p:nvSpPr>
            <p:cNvPr id="483" name="Google Shape;483;p23"/>
            <p:cNvSpPr/>
            <p:nvPr/>
          </p:nvSpPr>
          <p:spPr>
            <a:xfrm>
              <a:off x="2021212" y="627493"/>
              <a:ext cx="899630" cy="899630"/>
            </a:xfrm>
            <a:prstGeom prst="round2DiagRect">
              <a:avLst>
                <a:gd name="adj1" fmla="val 2972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2212936" y="819217"/>
              <a:ext cx="516181" cy="51618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1733625" y="1807337"/>
              <a:ext cx="1474804" cy="8295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txBox="1"/>
            <p:nvPr/>
          </p:nvSpPr>
          <p:spPr>
            <a:xfrm>
              <a:off x="1733625" y="1807337"/>
              <a:ext cx="1474804" cy="82957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200" cap="none">
                  <a:solidFill>
                    <a:schemeClr val="dk1"/>
                  </a:solidFill>
                  <a:latin typeface="Verdana"/>
                  <a:ea typeface="Verdana"/>
                  <a:cs typeface="Verdana"/>
                  <a:sym typeface="Verdana"/>
                </a:rPr>
                <a:t>CLIMATE AND  OTHER HAZARDS IN THE ENVIRONMENT; </a:t>
              </a:r>
              <a:endParaRPr/>
            </a:p>
          </p:txBody>
        </p:sp>
        <p:sp>
          <p:nvSpPr>
            <p:cNvPr id="487" name="Google Shape;487;p23"/>
            <p:cNvSpPr/>
            <p:nvPr/>
          </p:nvSpPr>
          <p:spPr>
            <a:xfrm>
              <a:off x="3754107" y="627493"/>
              <a:ext cx="899630" cy="899630"/>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3945832" y="819217"/>
              <a:ext cx="516181" cy="51618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3466520" y="1807337"/>
              <a:ext cx="1474804" cy="8295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txBox="1"/>
            <p:nvPr/>
          </p:nvSpPr>
          <p:spPr>
            <a:xfrm>
              <a:off x="3466520" y="1807337"/>
              <a:ext cx="1474804" cy="82957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200" cap="none">
                  <a:solidFill>
                    <a:schemeClr val="dk1"/>
                  </a:solidFill>
                  <a:latin typeface="Verdana"/>
                  <a:ea typeface="Verdana"/>
                  <a:cs typeface="Verdana"/>
                  <a:sym typeface="Verdana"/>
                </a:rPr>
                <a:t>PHYSICAL NEEDS OF THE WEARER FOR MOVEMENT</a:t>
              </a:r>
              <a:endParaRPr/>
            </a:p>
          </p:txBody>
        </p:sp>
        <p:sp>
          <p:nvSpPr>
            <p:cNvPr id="491" name="Google Shape;491;p23"/>
            <p:cNvSpPr/>
            <p:nvPr/>
          </p:nvSpPr>
          <p:spPr>
            <a:xfrm>
              <a:off x="5487003" y="627493"/>
              <a:ext cx="899630" cy="899630"/>
            </a:xfrm>
            <a:prstGeom prst="round2DiagRect">
              <a:avLst>
                <a:gd name="adj1" fmla="val 29727"/>
                <a:gd name="adj2" fmla="val 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5678727" y="819217"/>
              <a:ext cx="516181" cy="516181"/>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5199416" y="1807337"/>
              <a:ext cx="1474804" cy="8295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txBox="1"/>
            <p:nvPr/>
          </p:nvSpPr>
          <p:spPr>
            <a:xfrm>
              <a:off x="5199416" y="1807337"/>
              <a:ext cx="1474804" cy="82957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200" cap="none">
                  <a:solidFill>
                    <a:schemeClr val="dk1"/>
                  </a:solidFill>
                  <a:latin typeface="Verdana"/>
                  <a:ea typeface="Verdana"/>
                  <a:cs typeface="Verdana"/>
                  <a:sym typeface="Verdana"/>
                </a:rPr>
                <a:t>CHOOSING VARIOUS ACCESSORIES TO BE CONNECTED TO THEM TO PERFORM THE DESIRED FUNCTIONS</a:t>
              </a:r>
              <a:endParaRPr/>
            </a:p>
          </p:txBody>
        </p:sp>
        <p:sp>
          <p:nvSpPr>
            <p:cNvPr id="495" name="Google Shape;495;p23"/>
            <p:cNvSpPr/>
            <p:nvPr/>
          </p:nvSpPr>
          <p:spPr>
            <a:xfrm>
              <a:off x="7219898" y="627493"/>
              <a:ext cx="899630" cy="899630"/>
            </a:xfrm>
            <a:prstGeom prst="round2DiagRect">
              <a:avLst>
                <a:gd name="adj1" fmla="val 29727"/>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7411623" y="819217"/>
              <a:ext cx="516181" cy="516181"/>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6932311" y="1807337"/>
              <a:ext cx="1474804" cy="8295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txBox="1"/>
            <p:nvPr/>
          </p:nvSpPr>
          <p:spPr>
            <a:xfrm>
              <a:off x="6932311" y="1807337"/>
              <a:ext cx="1474804" cy="829577"/>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200" cap="none">
                  <a:solidFill>
                    <a:schemeClr val="dk1"/>
                  </a:solidFill>
                  <a:latin typeface="Verdana"/>
                  <a:ea typeface="Verdana"/>
                  <a:cs typeface="Verdana"/>
                  <a:sym typeface="Verdana"/>
                </a:rPr>
                <a:t>CHOOSING ASSEMBLING TECHNOLOGIES SUCH AS STITCHING, WELDING AND BONDING, TOGETHER</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4"/>
          <p:cNvSpPr txBox="1">
            <a:spLocks noGrp="1"/>
          </p:cNvSpPr>
          <p:nvPr>
            <p:ph type="title"/>
          </p:nvPr>
        </p:nvSpPr>
        <p:spPr>
          <a:xfrm>
            <a:off x="395536" y="148506"/>
            <a:ext cx="7848872" cy="686991"/>
          </a:xfrm>
          <a:prstGeom prst="rect">
            <a:avLst/>
          </a:prstGeom>
          <a:solidFill>
            <a:srgbClr val="9CC2E5"/>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Assembling Technologies</a:t>
            </a:r>
            <a:endParaRPr/>
          </a:p>
        </p:txBody>
      </p:sp>
      <p:sp>
        <p:nvSpPr>
          <p:cNvPr id="505" name="Google Shape;505;p24"/>
          <p:cNvSpPr txBox="1">
            <a:spLocks noGrp="1"/>
          </p:cNvSpPr>
          <p:nvPr>
            <p:ph type="body" idx="1"/>
          </p:nvPr>
        </p:nvSpPr>
        <p:spPr>
          <a:xfrm>
            <a:off x="337971" y="940594"/>
            <a:ext cx="3888432" cy="39354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Functional garments, like conventional garments, are made up by joining several pattern pieces together. </a:t>
            </a:r>
            <a:endParaRPr/>
          </a:p>
          <a:p>
            <a:pPr marL="0" lvl="0" indent="0" algn="just" rtl="0">
              <a:lnSpc>
                <a:spcPct val="90000"/>
              </a:lnSpc>
              <a:spcBef>
                <a:spcPts val="750"/>
              </a:spcBef>
              <a:spcAft>
                <a:spcPts val="0"/>
              </a:spcAft>
              <a:buClr>
                <a:schemeClr val="dk1"/>
              </a:buClr>
              <a:buSzPts val="1800"/>
              <a:buNone/>
            </a:pPr>
            <a:r>
              <a:rPr lang="en-US" sz="1800"/>
              <a:t>These pieces, in turn, are joined with accessories comprising membranes, linings, buttons, zippers, tapes and waddings, to create a composite garment. </a:t>
            </a:r>
            <a:endParaRPr/>
          </a:p>
          <a:p>
            <a:pPr marL="0" lvl="0" indent="0" algn="just" rtl="0">
              <a:lnSpc>
                <a:spcPct val="90000"/>
              </a:lnSpc>
              <a:spcBef>
                <a:spcPts val="750"/>
              </a:spcBef>
              <a:spcAft>
                <a:spcPts val="0"/>
              </a:spcAft>
              <a:buClr>
                <a:schemeClr val="dk1"/>
              </a:buClr>
              <a:buSzPts val="1800"/>
              <a:buNone/>
            </a:pPr>
            <a:r>
              <a:rPr lang="en-US" sz="1800"/>
              <a:t>The quality of seam in terms of strength, flexibility, elasticity, appearance, comfort and permeability can have a significant effect on the quality and performance of the garment  assembly.</a:t>
            </a:r>
            <a:endParaRPr sz="1800"/>
          </a:p>
          <a:p>
            <a:pPr marL="171450" lvl="0" indent="-38100" algn="just" rtl="0">
              <a:lnSpc>
                <a:spcPct val="90000"/>
              </a:lnSpc>
              <a:spcBef>
                <a:spcPts val="750"/>
              </a:spcBef>
              <a:spcAft>
                <a:spcPts val="0"/>
              </a:spcAft>
              <a:buClr>
                <a:schemeClr val="dk1"/>
              </a:buClr>
              <a:buSzPts val="2100"/>
              <a:buNone/>
            </a:pPr>
            <a:endParaRPr/>
          </a:p>
        </p:txBody>
      </p:sp>
      <p:sp>
        <p:nvSpPr>
          <p:cNvPr id="506" name="Google Shape;506;p2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507" name="Google Shape;507;p2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24</a:t>
            </a:fld>
            <a:endParaRPr sz="900">
              <a:solidFill>
                <a:srgbClr val="898989"/>
              </a:solidFill>
              <a:latin typeface="Verdana"/>
              <a:ea typeface="Verdana"/>
              <a:cs typeface="Verdana"/>
              <a:sym typeface="Verdana"/>
            </a:endParaRPr>
          </a:p>
        </p:txBody>
      </p:sp>
      <p:pic>
        <p:nvPicPr>
          <p:cNvPr id="508" name="Google Shape;508;p24"/>
          <p:cNvPicPr preferRelativeResize="0"/>
          <p:nvPr/>
        </p:nvPicPr>
        <p:blipFill rotWithShape="1">
          <a:blip r:embed="rId3">
            <a:alphaModFix/>
          </a:blip>
          <a:srcRect/>
          <a:stretch/>
        </p:blipFill>
        <p:spPr>
          <a:xfrm>
            <a:off x="4499943" y="961915"/>
            <a:ext cx="4032547" cy="2838298"/>
          </a:xfrm>
          <a:prstGeom prst="rect">
            <a:avLst/>
          </a:prstGeom>
          <a:noFill/>
          <a:ln>
            <a:noFill/>
          </a:ln>
        </p:spPr>
      </p:pic>
      <p:sp>
        <p:nvSpPr>
          <p:cNvPr id="509" name="Google Shape;509;p24"/>
          <p:cNvSpPr txBox="1"/>
          <p:nvPr/>
        </p:nvSpPr>
        <p:spPr>
          <a:xfrm>
            <a:off x="755577" y="5236046"/>
            <a:ext cx="576064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https://www.researchgate.net/profile/Noopur-Anand/publication/297514997/figure/fig3/AS:403888474738702@1473305924661/Jumpsuit-block-a-made-by-joining-the-upper-and-lower-body-block-b-pattern.png</a:t>
            </a:r>
            <a:endParaRPr sz="1800">
              <a:solidFill>
                <a:schemeClr val="dk1"/>
              </a:solidFill>
              <a:latin typeface="Verdana"/>
              <a:ea typeface="Verdana"/>
              <a:cs typeface="Verdana"/>
              <a:sym typeface="Verdana"/>
            </a:endParaRPr>
          </a:p>
        </p:txBody>
      </p:sp>
      <p:sp>
        <p:nvSpPr>
          <p:cNvPr id="510" name="Google Shape;510;p24"/>
          <p:cNvSpPr txBox="1"/>
          <p:nvPr/>
        </p:nvSpPr>
        <p:spPr>
          <a:xfrm>
            <a:off x="4440524" y="3781169"/>
            <a:ext cx="459597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Jumpsuit block (a) made by joining the upper and lower body block, (b) pattern modification by addition of ease at critical body parts, and (c) finished garment </a:t>
            </a:r>
            <a:endParaRPr sz="1200">
              <a:solidFill>
                <a:schemeClr val="dk1"/>
              </a:solidFill>
              <a:latin typeface="Calibri"/>
              <a:ea typeface="Calibri"/>
              <a:cs typeface="Calibri"/>
              <a:sym typeface="Calibri"/>
            </a:endParaRPr>
          </a:p>
        </p:txBody>
      </p:sp>
      <p:sp>
        <p:nvSpPr>
          <p:cNvPr id="511" name="Google Shape;511;p24"/>
          <p:cNvSpPr txBox="1"/>
          <p:nvPr/>
        </p:nvSpPr>
        <p:spPr>
          <a:xfrm>
            <a:off x="4851009" y="4305444"/>
            <a:ext cx="377500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Noopur Anand (2011), source: https://www.researchgate.net/publication/</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297514997_Pattern_engineering_and_functional_clothing</a:t>
            </a:r>
            <a:endParaRPr sz="1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25"/>
          <p:cNvSpPr txBox="1"/>
          <p:nvPr/>
        </p:nvSpPr>
        <p:spPr>
          <a:xfrm>
            <a:off x="3724072" y="471951"/>
            <a:ext cx="4939868" cy="9646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4400">
                <a:solidFill>
                  <a:schemeClr val="dk1"/>
                </a:solidFill>
                <a:latin typeface="Calibri"/>
                <a:ea typeface="Calibri"/>
                <a:cs typeface="Calibri"/>
                <a:sym typeface="Calibri"/>
              </a:rPr>
              <a:t>Choice of seam </a:t>
            </a:r>
            <a:endParaRPr/>
          </a:p>
        </p:txBody>
      </p:sp>
      <p:sp>
        <p:nvSpPr>
          <p:cNvPr id="517" name="Google Shape;517;p25"/>
          <p:cNvSpPr txBox="1">
            <a:spLocks noGrp="1"/>
          </p:cNvSpPr>
          <p:nvPr>
            <p:ph type="body" idx="1"/>
          </p:nvPr>
        </p:nvSpPr>
        <p:spPr>
          <a:xfrm>
            <a:off x="3724073" y="1828800"/>
            <a:ext cx="4939867" cy="28390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Char char="•"/>
            </a:pPr>
            <a:r>
              <a:rPr lang="en-US" sz="1200" b="1"/>
              <a:t>The correct choice of seam </a:t>
            </a:r>
            <a:r>
              <a:rPr lang="en-US" sz="1200"/>
              <a:t>is therefore critical in case of performance wear. Garment assembling technologies therefore include those that are used for joining fabric to fabric or those that join fabric to accessories. </a:t>
            </a:r>
            <a:endParaRPr/>
          </a:p>
          <a:p>
            <a:pPr marL="171450" lvl="0" indent="-171450" algn="l" rtl="0">
              <a:lnSpc>
                <a:spcPct val="90000"/>
              </a:lnSpc>
              <a:spcBef>
                <a:spcPts val="750"/>
              </a:spcBef>
              <a:spcAft>
                <a:spcPts val="0"/>
              </a:spcAft>
              <a:buClr>
                <a:schemeClr val="dk1"/>
              </a:buClr>
              <a:buSzPts val="1200"/>
              <a:buChar char="•"/>
            </a:pPr>
            <a:r>
              <a:rPr lang="en-US" sz="1200"/>
              <a:t>The most common and conventional method of joining fabrics is by sewing with needles and threads. These seams can be used in garments made from porous fabrics. </a:t>
            </a:r>
            <a:endParaRPr/>
          </a:p>
          <a:p>
            <a:pPr marL="171450" lvl="0" indent="-171450" algn="l" rtl="0">
              <a:lnSpc>
                <a:spcPct val="90000"/>
              </a:lnSpc>
              <a:spcBef>
                <a:spcPts val="750"/>
              </a:spcBef>
              <a:spcAft>
                <a:spcPts val="0"/>
              </a:spcAft>
              <a:buClr>
                <a:schemeClr val="dk1"/>
              </a:buClr>
              <a:buSzPts val="1200"/>
              <a:buChar char="•"/>
            </a:pPr>
            <a:r>
              <a:rPr lang="en-US" sz="1200"/>
              <a:t>Seam sealed  with tapes;</a:t>
            </a:r>
            <a:endParaRPr/>
          </a:p>
          <a:p>
            <a:pPr marL="171450" lvl="0" indent="-171450" algn="l" rtl="0">
              <a:lnSpc>
                <a:spcPct val="90000"/>
              </a:lnSpc>
              <a:spcBef>
                <a:spcPts val="750"/>
              </a:spcBef>
              <a:spcAft>
                <a:spcPts val="0"/>
              </a:spcAft>
              <a:buClr>
                <a:schemeClr val="dk1"/>
              </a:buClr>
              <a:buSzPts val="1200"/>
              <a:buChar char="•"/>
            </a:pPr>
            <a:r>
              <a:rPr lang="en-US" sz="1200"/>
              <a:t>Sealed seam based on welding and bonding of layers;</a:t>
            </a:r>
            <a:endParaRPr/>
          </a:p>
          <a:p>
            <a:pPr marL="171450" lvl="0" indent="-171450" algn="l" rtl="0">
              <a:lnSpc>
                <a:spcPct val="90000"/>
              </a:lnSpc>
              <a:spcBef>
                <a:spcPts val="750"/>
              </a:spcBef>
              <a:spcAft>
                <a:spcPts val="0"/>
              </a:spcAft>
              <a:buClr>
                <a:schemeClr val="dk1"/>
              </a:buClr>
              <a:buSzPts val="1200"/>
              <a:buChar char="•"/>
            </a:pPr>
            <a:r>
              <a:rPr lang="en-US" sz="1200"/>
              <a:t>Fully sealed seams.</a:t>
            </a:r>
            <a:endParaRPr/>
          </a:p>
          <a:p>
            <a:pPr marL="171450" lvl="0" indent="-171450" algn="l" rtl="0">
              <a:lnSpc>
                <a:spcPct val="90000"/>
              </a:lnSpc>
              <a:spcBef>
                <a:spcPts val="750"/>
              </a:spcBef>
              <a:spcAft>
                <a:spcPts val="0"/>
              </a:spcAft>
              <a:buClr>
                <a:schemeClr val="dk1"/>
              </a:buClr>
              <a:buSzPts val="1200"/>
              <a:buChar char="•"/>
            </a:pPr>
            <a:r>
              <a:rPr lang="en-US" sz="1200"/>
              <a:t>Some newer methods of sewing being used to join technical </a:t>
            </a:r>
            <a:endParaRPr/>
          </a:p>
          <a:p>
            <a:pPr marL="0" lvl="0" indent="0" algn="l" rtl="0">
              <a:lnSpc>
                <a:spcPct val="90000"/>
              </a:lnSpc>
              <a:spcBef>
                <a:spcPts val="750"/>
              </a:spcBef>
              <a:spcAft>
                <a:spcPts val="0"/>
              </a:spcAft>
              <a:buClr>
                <a:schemeClr val="dk1"/>
              </a:buClr>
              <a:buSzPts val="1200"/>
              <a:buChar char="•"/>
            </a:pPr>
            <a:r>
              <a:rPr lang="en-US" sz="1200"/>
              <a:t>textiles- one-sided sewing technologies such as blind-stitching.</a:t>
            </a:r>
            <a:endParaRPr/>
          </a:p>
        </p:txBody>
      </p:sp>
      <p:pic>
        <p:nvPicPr>
          <p:cNvPr id="518" name="Google Shape;518;p25"/>
          <p:cNvPicPr preferRelativeResize="0"/>
          <p:nvPr/>
        </p:nvPicPr>
        <p:blipFill rotWithShape="1">
          <a:blip r:embed="rId3">
            <a:alphaModFix/>
          </a:blip>
          <a:srcRect l="9653" r="22752"/>
          <a:stretch/>
        </p:blipFill>
        <p:spPr>
          <a:xfrm>
            <a:off x="20" y="10"/>
            <a:ext cx="3476673" cy="5143490"/>
          </a:xfrm>
          <a:prstGeom prst="rect">
            <a:avLst/>
          </a:prstGeom>
          <a:noFill/>
          <a:ln>
            <a:noFill/>
          </a:ln>
        </p:spPr>
      </p:pic>
      <p:cxnSp>
        <p:nvCxnSpPr>
          <p:cNvPr id="519" name="Google Shape;519;p25"/>
          <p:cNvCxnSpPr/>
          <p:nvPr/>
        </p:nvCxnSpPr>
        <p:spPr>
          <a:xfrm>
            <a:off x="3810700" y="1586337"/>
            <a:ext cx="4732020" cy="0"/>
          </a:xfrm>
          <a:prstGeom prst="straightConnector1">
            <a:avLst/>
          </a:prstGeom>
          <a:noFill/>
          <a:ln w="19050" cap="flat" cmpd="sng">
            <a:solidFill>
              <a:schemeClr val="accent1"/>
            </a:solidFill>
            <a:prstDash val="solid"/>
            <a:miter lim="800000"/>
            <a:headEnd type="none" w="sm" len="sm"/>
            <a:tailEnd type="none" w="sm" len="sm"/>
          </a:ln>
        </p:spPr>
      </p:cxnSp>
      <p:sp>
        <p:nvSpPr>
          <p:cNvPr id="520" name="Google Shape;520;p25"/>
          <p:cNvSpPr txBox="1">
            <a:spLocks noGrp="1"/>
          </p:cNvSpPr>
          <p:nvPr>
            <p:ph type="ftr" idx="11"/>
          </p:nvPr>
        </p:nvSpPr>
        <p:spPr>
          <a:xfrm>
            <a:off x="3724072" y="4767262"/>
            <a:ext cx="3104351" cy="2738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1200">
                <a:solidFill>
                  <a:srgbClr val="888888"/>
                </a:solidFill>
                <a:latin typeface="Calibri"/>
                <a:ea typeface="Calibri"/>
                <a:cs typeface="Calibri"/>
                <a:sym typeface="Calibri"/>
              </a:rPr>
              <a:t>Fashion DIET</a:t>
            </a:r>
            <a:endParaRPr/>
          </a:p>
        </p:txBody>
      </p:sp>
      <p:sp>
        <p:nvSpPr>
          <p:cNvPr id="521" name="Google Shape;521;p25"/>
          <p:cNvSpPr txBox="1">
            <a:spLocks noGrp="1"/>
          </p:cNvSpPr>
          <p:nvPr>
            <p:ph type="sldNum" idx="12"/>
          </p:nvPr>
        </p:nvSpPr>
        <p:spPr>
          <a:xfrm>
            <a:off x="7625281" y="4767262"/>
            <a:ext cx="890069" cy="273844"/>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a:solidFill>
                <a:srgbClr val="888888"/>
              </a:solidFill>
              <a:latin typeface="Calibri"/>
              <a:ea typeface="Calibri"/>
              <a:cs typeface="Calibri"/>
              <a:sym typeface="Calibri"/>
            </a:endParaRPr>
          </a:p>
        </p:txBody>
      </p:sp>
      <p:sp>
        <p:nvSpPr>
          <p:cNvPr id="522" name="Google Shape;522;p25"/>
          <p:cNvSpPr txBox="1"/>
          <p:nvPr/>
        </p:nvSpPr>
        <p:spPr>
          <a:xfrm>
            <a:off x="20" y="4629151"/>
            <a:ext cx="3476673" cy="514349"/>
          </a:xfrm>
          <a:prstGeom prst="rect">
            <a:avLst/>
          </a:prstGeom>
          <a:solidFill>
            <a:srgbClr val="000000">
              <a:alpha val="49803"/>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FFFFFF"/>
                </a:solidFill>
                <a:latin typeface="Calibri"/>
                <a:ea typeface="Calibri"/>
                <a:cs typeface="Calibri"/>
                <a:sym typeface="Calibri"/>
              </a:rPr>
              <a:t>Source: https://www.can-dotape.com/product-category/products/heat-seal-tapes/seam-tapes/</a:t>
            </a:r>
            <a:endParaRPr sz="10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6"/>
          <p:cNvSpPr txBox="1">
            <a:spLocks noGrp="1"/>
          </p:cNvSpPr>
          <p:nvPr>
            <p:ph type="title"/>
          </p:nvPr>
        </p:nvSpPr>
        <p:spPr>
          <a:xfrm>
            <a:off x="628650" y="274638"/>
            <a:ext cx="7886700" cy="641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Conventional Sewing</a:t>
            </a:r>
            <a:endParaRPr sz="3600"/>
          </a:p>
        </p:txBody>
      </p:sp>
      <p:sp>
        <p:nvSpPr>
          <p:cNvPr id="529" name="Google Shape;529;p2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530" name="Google Shape;530;p2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26</a:t>
            </a:fld>
            <a:endParaRPr sz="900">
              <a:solidFill>
                <a:srgbClr val="898989"/>
              </a:solidFill>
              <a:latin typeface="Verdana"/>
              <a:ea typeface="Verdana"/>
              <a:cs typeface="Verdana"/>
              <a:sym typeface="Verdana"/>
            </a:endParaRPr>
          </a:p>
        </p:txBody>
      </p:sp>
      <p:sp>
        <p:nvSpPr>
          <p:cNvPr id="531" name="Google Shape;531;p26"/>
          <p:cNvSpPr txBox="1"/>
          <p:nvPr/>
        </p:nvSpPr>
        <p:spPr>
          <a:xfrm>
            <a:off x="250825" y="3847133"/>
            <a:ext cx="381635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Verdana"/>
                <a:ea typeface="Verdana"/>
                <a:cs typeface="Verdana"/>
                <a:sym typeface="Verdana"/>
              </a:rPr>
              <a:t>Seam types (a) edge finishing EFa-1, (b) superimposed SSa-1, (c) lap felled LSc-1, and (d) bound BSa-1</a:t>
            </a:r>
            <a:endParaRPr/>
          </a:p>
        </p:txBody>
      </p:sp>
      <p:pic>
        <p:nvPicPr>
          <p:cNvPr id="532" name="Google Shape;532;p26"/>
          <p:cNvPicPr preferRelativeResize="0"/>
          <p:nvPr/>
        </p:nvPicPr>
        <p:blipFill rotWithShape="1">
          <a:blip r:embed="rId3">
            <a:alphaModFix/>
          </a:blip>
          <a:srcRect/>
          <a:stretch/>
        </p:blipFill>
        <p:spPr>
          <a:xfrm>
            <a:off x="323850" y="1155700"/>
            <a:ext cx="3240088" cy="2684463"/>
          </a:xfrm>
          <a:prstGeom prst="rect">
            <a:avLst/>
          </a:prstGeom>
          <a:noFill/>
          <a:ln>
            <a:noFill/>
          </a:ln>
        </p:spPr>
      </p:pic>
      <p:sp>
        <p:nvSpPr>
          <p:cNvPr id="533" name="Google Shape;533;p26"/>
          <p:cNvSpPr txBox="1"/>
          <p:nvPr/>
        </p:nvSpPr>
        <p:spPr>
          <a:xfrm>
            <a:off x="4067175" y="1487488"/>
            <a:ext cx="4537075" cy="2032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Figure shows the 2D and 3D representation of some   seams   as   per   British   standard,   as   shown above.   Garments   that   eventually   undergo   seam sealing operation, use superimposed or flat and fell seam,  as  these  are  among  the  strongest  and  most secure  seams. </a:t>
            </a:r>
            <a:endParaRPr sz="1800">
              <a:solidFill>
                <a:schemeClr val="dk1"/>
              </a:solidFill>
              <a:latin typeface="Calibri"/>
              <a:ea typeface="Calibri"/>
              <a:cs typeface="Calibri"/>
              <a:sym typeface="Calibri"/>
            </a:endParaRPr>
          </a:p>
        </p:txBody>
      </p:sp>
      <p:sp>
        <p:nvSpPr>
          <p:cNvPr id="534" name="Google Shape;534;p26"/>
          <p:cNvSpPr txBox="1"/>
          <p:nvPr/>
        </p:nvSpPr>
        <p:spPr>
          <a:xfrm>
            <a:off x="179512" y="4471191"/>
            <a:ext cx="5096400" cy="5269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000">
                <a:solidFill>
                  <a:schemeClr val="dk1"/>
                </a:solidFill>
                <a:latin typeface="Calibri"/>
                <a:ea typeface="Calibri"/>
                <a:cs typeface="Calibri"/>
                <a:sym typeface="Calibri"/>
              </a:rPr>
              <a:t>CC BY Prabir Jana (2011), source: https://www.researchgate.net/publication/297687236_Assembling_technologies_for_functional_garments-An_overview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7"/>
          <p:cNvSpPr txBox="1">
            <a:spLocks noGrp="1"/>
          </p:cNvSpPr>
          <p:nvPr>
            <p:ph type="title"/>
          </p:nvPr>
        </p:nvSpPr>
        <p:spPr>
          <a:xfrm>
            <a:off x="179388" y="4763"/>
            <a:ext cx="83185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b="1"/>
              <a:t>Conventional Sewing</a:t>
            </a:r>
            <a:endParaRPr/>
          </a:p>
        </p:txBody>
      </p:sp>
      <p:grpSp>
        <p:nvGrpSpPr>
          <p:cNvPr id="541" name="Google Shape;541;p27"/>
          <p:cNvGrpSpPr/>
          <p:nvPr/>
        </p:nvGrpSpPr>
        <p:grpSpPr>
          <a:xfrm>
            <a:off x="1131232" y="2539848"/>
            <a:ext cx="6643088" cy="2108389"/>
            <a:chOff x="929500" y="537"/>
            <a:chExt cx="6643088" cy="2108389"/>
          </a:xfrm>
        </p:grpSpPr>
        <p:sp>
          <p:nvSpPr>
            <p:cNvPr id="542" name="Google Shape;542;p27"/>
            <p:cNvSpPr/>
            <p:nvPr/>
          </p:nvSpPr>
          <p:spPr>
            <a:xfrm>
              <a:off x="929500" y="537"/>
              <a:ext cx="2847037" cy="180786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245838" y="301058"/>
              <a:ext cx="2847037" cy="1807868"/>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txBox="1"/>
            <p:nvPr/>
          </p:nvSpPr>
          <p:spPr>
            <a:xfrm>
              <a:off x="1298789" y="354009"/>
              <a:ext cx="2741135" cy="17019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100">
                  <a:solidFill>
                    <a:schemeClr val="dk1"/>
                  </a:solidFill>
                  <a:latin typeface="Verdana"/>
                  <a:ea typeface="Verdana"/>
                  <a:cs typeface="Verdana"/>
                  <a:sym typeface="Verdana"/>
                </a:rPr>
                <a:t>Garments made with bulkier fabrics(like scuba diving suit) generally use 607 stitch type and butt seam or overlap seam as these yield some of the  flattest  seams  possible with good stretch and strength. The two fabric pieces are butted against each other, edge to edge. The stitch goes to and fro across the seam,  creating a  flat  stitch (Fig. 3).</a:t>
              </a:r>
              <a:endParaRPr/>
            </a:p>
          </p:txBody>
        </p:sp>
        <p:sp>
          <p:nvSpPr>
            <p:cNvPr id="545" name="Google Shape;545;p27"/>
            <p:cNvSpPr/>
            <p:nvPr/>
          </p:nvSpPr>
          <p:spPr>
            <a:xfrm>
              <a:off x="4409213" y="537"/>
              <a:ext cx="2847037" cy="180786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4725551" y="301058"/>
              <a:ext cx="2847037" cy="1807868"/>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txBox="1"/>
            <p:nvPr/>
          </p:nvSpPr>
          <p:spPr>
            <a:xfrm>
              <a:off x="4778502" y="354009"/>
              <a:ext cx="2741135" cy="17019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100">
                  <a:solidFill>
                    <a:schemeClr val="dk1"/>
                  </a:solidFill>
                  <a:latin typeface="Verdana"/>
                  <a:ea typeface="Verdana"/>
                  <a:cs typeface="Verdana"/>
                  <a:sym typeface="Verdana"/>
                </a:rPr>
                <a:t>The seam is without bulk and comfortable but slightly less strong than overlocked one due to formation of needle holes on either side of the seam. Cost of the seam can also be a consideration   in its choice. For example, Overlocked seams, though   strong and cheap to produce give a raised bead on the  inside of the garment which can be irritating in the armpit or crotch areas  of  close  fitted  garments.  The  seam  is  also  not watertight.</a:t>
              </a:r>
              <a:endParaRPr/>
            </a:p>
          </p:txBody>
        </p:sp>
      </p:grpSp>
      <p:sp>
        <p:nvSpPr>
          <p:cNvPr id="548" name="Google Shape;548;p2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549" name="Google Shape;549;p27"/>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27</a:t>
            </a:fld>
            <a:endParaRPr sz="900">
              <a:solidFill>
                <a:srgbClr val="898989"/>
              </a:solidFill>
              <a:latin typeface="Verdana"/>
              <a:ea typeface="Verdana"/>
              <a:cs typeface="Verdana"/>
              <a:sym typeface="Verdana"/>
            </a:endParaRPr>
          </a:p>
        </p:txBody>
      </p:sp>
      <p:sp>
        <p:nvSpPr>
          <p:cNvPr id="550" name="Google Shape;550;p27"/>
          <p:cNvSpPr txBox="1"/>
          <p:nvPr/>
        </p:nvSpPr>
        <p:spPr>
          <a:xfrm>
            <a:off x="4572000" y="1325114"/>
            <a:ext cx="360040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Verdana"/>
                <a:ea typeface="Verdana"/>
                <a:cs typeface="Verdana"/>
                <a:sym typeface="Verdana"/>
              </a:rPr>
              <a:t>Butt seam FSb-1 (a) 2D view and (b) schematic</a:t>
            </a:r>
            <a:endParaRPr sz="1100">
              <a:solidFill>
                <a:schemeClr val="dk1"/>
              </a:solidFill>
              <a:latin typeface="Verdana"/>
              <a:ea typeface="Verdana"/>
              <a:cs typeface="Verdana"/>
              <a:sym typeface="Verdana"/>
            </a:endParaRPr>
          </a:p>
        </p:txBody>
      </p:sp>
      <p:pic>
        <p:nvPicPr>
          <p:cNvPr id="551" name="Google Shape;551;p27"/>
          <p:cNvPicPr preferRelativeResize="0"/>
          <p:nvPr/>
        </p:nvPicPr>
        <p:blipFill rotWithShape="1">
          <a:blip r:embed="rId3">
            <a:alphaModFix/>
          </a:blip>
          <a:srcRect/>
          <a:stretch/>
        </p:blipFill>
        <p:spPr>
          <a:xfrm>
            <a:off x="611560" y="998538"/>
            <a:ext cx="2962275" cy="1028700"/>
          </a:xfrm>
          <a:prstGeom prst="rect">
            <a:avLst/>
          </a:prstGeom>
          <a:noFill/>
          <a:ln>
            <a:noFill/>
          </a:ln>
        </p:spPr>
      </p:pic>
      <p:sp>
        <p:nvSpPr>
          <p:cNvPr id="552" name="Google Shape;552;p27"/>
          <p:cNvSpPr txBox="1"/>
          <p:nvPr/>
        </p:nvSpPr>
        <p:spPr>
          <a:xfrm>
            <a:off x="179388" y="2116288"/>
            <a:ext cx="7776988" cy="5269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000">
                <a:solidFill>
                  <a:schemeClr val="dk1"/>
                </a:solidFill>
                <a:latin typeface="Calibri"/>
                <a:ea typeface="Calibri"/>
                <a:cs typeface="Calibri"/>
                <a:sym typeface="Calibri"/>
              </a:rPr>
              <a:t>CC BY Prabir Jana (2011), source: https://www.researchgate.net/publication/297687236_Assembling_technologies_for_functional_garments-An_overview</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8"/>
          <p:cNvSpPr txBox="1">
            <a:spLocks noGrp="1"/>
          </p:cNvSpPr>
          <p:nvPr>
            <p:ph type="title"/>
          </p:nvPr>
        </p:nvSpPr>
        <p:spPr>
          <a:xfrm>
            <a:off x="395288" y="123825"/>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b="1"/>
              <a:t>Conventional Sewing</a:t>
            </a:r>
            <a:endParaRPr/>
          </a:p>
        </p:txBody>
      </p:sp>
      <p:grpSp>
        <p:nvGrpSpPr>
          <p:cNvPr id="558" name="Google Shape;558;p28"/>
          <p:cNvGrpSpPr/>
          <p:nvPr/>
        </p:nvGrpSpPr>
        <p:grpSpPr>
          <a:xfrm>
            <a:off x="107950" y="1350334"/>
            <a:ext cx="5303838" cy="3504869"/>
            <a:chOff x="0" y="288296"/>
            <a:chExt cx="5303838" cy="3504869"/>
          </a:xfrm>
        </p:grpSpPr>
        <p:sp>
          <p:nvSpPr>
            <p:cNvPr id="559" name="Google Shape;559;p28"/>
            <p:cNvSpPr/>
            <p:nvPr/>
          </p:nvSpPr>
          <p:spPr>
            <a:xfrm>
              <a:off x="0" y="288296"/>
              <a:ext cx="5303838" cy="85029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txBox="1"/>
            <p:nvPr/>
          </p:nvSpPr>
          <p:spPr>
            <a:xfrm>
              <a:off x="41508" y="329804"/>
              <a:ext cx="5220822" cy="76728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1200">
                  <a:solidFill>
                    <a:schemeClr val="lt1"/>
                  </a:solidFill>
                  <a:latin typeface="Verdana"/>
                  <a:ea typeface="Verdana"/>
                  <a:cs typeface="Verdana"/>
                  <a:sym typeface="Verdana"/>
                </a:rPr>
                <a:t>Stitch types are classified into 6 classes (100-600), depending on the configuration and the mechanism of entanglement  of  threads.  </a:t>
              </a:r>
              <a:endParaRPr/>
            </a:p>
          </p:txBody>
        </p:sp>
        <p:sp>
          <p:nvSpPr>
            <p:cNvPr id="561" name="Google Shape;561;p28"/>
            <p:cNvSpPr/>
            <p:nvPr/>
          </p:nvSpPr>
          <p:spPr>
            <a:xfrm>
              <a:off x="0" y="1173153"/>
              <a:ext cx="5303838" cy="85029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txBox="1"/>
            <p:nvPr/>
          </p:nvSpPr>
          <p:spPr>
            <a:xfrm>
              <a:off x="41508" y="1214661"/>
              <a:ext cx="5220822" cy="76728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1200">
                  <a:solidFill>
                    <a:schemeClr val="lt1"/>
                  </a:solidFill>
                  <a:latin typeface="Verdana"/>
                  <a:ea typeface="Verdana"/>
                  <a:cs typeface="Verdana"/>
                  <a:sym typeface="Verdana"/>
                </a:rPr>
                <a:t>The  most  commonly  used stitch types are lock stitch (Class 300) and chain stitch (Class  400).  The  two  classes  differ  in  that,  the  lock stitch is formed by interlacement of the needle thread with  the  bottom  shuttle  thread,  while  chain  stitch  is based on inter-looping of the top with bottom thread (Fig.   4).   </a:t>
              </a:r>
              <a:endParaRPr/>
            </a:p>
          </p:txBody>
        </p:sp>
        <p:sp>
          <p:nvSpPr>
            <p:cNvPr id="563" name="Google Shape;563;p28"/>
            <p:cNvSpPr/>
            <p:nvPr/>
          </p:nvSpPr>
          <p:spPr>
            <a:xfrm>
              <a:off x="0" y="2058011"/>
              <a:ext cx="5303838" cy="85029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txBox="1"/>
            <p:nvPr/>
          </p:nvSpPr>
          <p:spPr>
            <a:xfrm>
              <a:off x="41508" y="2099519"/>
              <a:ext cx="5220822" cy="76728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1200">
                  <a:solidFill>
                    <a:schemeClr val="lt1"/>
                  </a:solidFill>
                  <a:latin typeface="Verdana"/>
                  <a:ea typeface="Verdana"/>
                  <a:cs typeface="Verdana"/>
                  <a:sym typeface="Verdana"/>
                </a:rPr>
                <a:t>Other   important   classes   for   functional clothing  are  overlock  (Class  500)  or  top  and  bottom cover  stitch  (Class  600).  Blind  stitch  based  on  the principle of 103 stitch type is used to make one sided stitches (Fig. 5). </a:t>
              </a:r>
              <a:endParaRPr/>
            </a:p>
          </p:txBody>
        </p:sp>
        <p:sp>
          <p:nvSpPr>
            <p:cNvPr id="565" name="Google Shape;565;p28"/>
            <p:cNvSpPr/>
            <p:nvPr/>
          </p:nvSpPr>
          <p:spPr>
            <a:xfrm>
              <a:off x="0" y="2942868"/>
              <a:ext cx="5303838" cy="85029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txBox="1"/>
            <p:nvPr/>
          </p:nvSpPr>
          <p:spPr>
            <a:xfrm>
              <a:off x="41508" y="2984376"/>
              <a:ext cx="5220822" cy="76728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1200">
                  <a:solidFill>
                    <a:schemeClr val="lt1"/>
                  </a:solidFill>
                  <a:latin typeface="Verdana"/>
                  <a:ea typeface="Verdana"/>
                  <a:cs typeface="Verdana"/>
                  <a:sym typeface="Verdana"/>
                </a:rPr>
                <a:t>A curved needle of 25 mm radius is used  with  a  blind  looper  at  the  other  side  to  form chains at the back of material. As the needle does not puncture   the   material,   no   holes   are   introduced</a:t>
              </a:r>
              <a:endParaRPr/>
            </a:p>
          </p:txBody>
        </p:sp>
      </p:grpSp>
      <p:sp>
        <p:nvSpPr>
          <p:cNvPr id="567" name="Google Shape;567;p2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568" name="Google Shape;568;p28"/>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28</a:t>
            </a:fld>
            <a:endParaRPr sz="900">
              <a:solidFill>
                <a:srgbClr val="898989"/>
              </a:solidFill>
              <a:latin typeface="Verdana"/>
              <a:ea typeface="Verdana"/>
              <a:cs typeface="Verdana"/>
              <a:sym typeface="Verdana"/>
            </a:endParaRPr>
          </a:p>
        </p:txBody>
      </p:sp>
      <p:pic>
        <p:nvPicPr>
          <p:cNvPr id="569" name="Google Shape;569;p28"/>
          <p:cNvPicPr preferRelativeResize="0"/>
          <p:nvPr/>
        </p:nvPicPr>
        <p:blipFill rotWithShape="1">
          <a:blip r:embed="rId3">
            <a:alphaModFix/>
          </a:blip>
          <a:srcRect/>
          <a:stretch/>
        </p:blipFill>
        <p:spPr>
          <a:xfrm>
            <a:off x="5411788" y="966788"/>
            <a:ext cx="3313112" cy="1281112"/>
          </a:xfrm>
          <a:prstGeom prst="rect">
            <a:avLst/>
          </a:prstGeom>
          <a:noFill/>
          <a:ln w="9525" cap="flat" cmpd="sng">
            <a:solidFill>
              <a:schemeClr val="dk1"/>
            </a:solidFill>
            <a:prstDash val="solid"/>
            <a:miter lim="800000"/>
            <a:headEnd type="none" w="sm" len="sm"/>
            <a:tailEnd type="none" w="sm" len="sm"/>
          </a:ln>
        </p:spPr>
      </p:pic>
      <p:sp>
        <p:nvSpPr>
          <p:cNvPr id="570" name="Google Shape;570;p28"/>
          <p:cNvSpPr txBox="1"/>
          <p:nvPr/>
        </p:nvSpPr>
        <p:spPr>
          <a:xfrm>
            <a:off x="5910770" y="4185607"/>
            <a:ext cx="239955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Verdana"/>
                <a:ea typeface="Verdana"/>
                <a:cs typeface="Verdana"/>
                <a:sym typeface="Verdana"/>
              </a:rPr>
              <a:t>Blind stitch and overlock stitch</a:t>
            </a:r>
            <a:endParaRPr sz="1100">
              <a:solidFill>
                <a:schemeClr val="dk1"/>
              </a:solidFill>
              <a:latin typeface="Calibri"/>
              <a:ea typeface="Calibri"/>
              <a:cs typeface="Calibri"/>
              <a:sym typeface="Calibri"/>
            </a:endParaRPr>
          </a:p>
        </p:txBody>
      </p:sp>
      <p:sp>
        <p:nvSpPr>
          <p:cNvPr id="571" name="Google Shape;571;p28"/>
          <p:cNvSpPr txBox="1"/>
          <p:nvPr/>
        </p:nvSpPr>
        <p:spPr>
          <a:xfrm>
            <a:off x="6020368" y="2219653"/>
            <a:ext cx="21339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Verdana"/>
                <a:ea typeface="Verdana"/>
                <a:cs typeface="Verdana"/>
                <a:sym typeface="Verdana"/>
              </a:rPr>
              <a:t>Lockstitch and chain stitch</a:t>
            </a:r>
            <a:endParaRPr sz="1100">
              <a:solidFill>
                <a:schemeClr val="dk1"/>
              </a:solidFill>
              <a:latin typeface="Verdana"/>
              <a:ea typeface="Verdana"/>
              <a:cs typeface="Verdana"/>
              <a:sym typeface="Verdana"/>
            </a:endParaRPr>
          </a:p>
        </p:txBody>
      </p:sp>
      <p:pic>
        <p:nvPicPr>
          <p:cNvPr id="572" name="Google Shape;572;p28"/>
          <p:cNvPicPr preferRelativeResize="0"/>
          <p:nvPr/>
        </p:nvPicPr>
        <p:blipFill rotWithShape="1">
          <a:blip r:embed="rId4">
            <a:alphaModFix/>
          </a:blip>
          <a:srcRect/>
          <a:stretch/>
        </p:blipFill>
        <p:spPr>
          <a:xfrm>
            <a:off x="5484813" y="2643430"/>
            <a:ext cx="3240087" cy="1552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578" name="Google Shape;578;p29"/>
          <p:cNvSpPr txBox="1">
            <a:spLocks noGrp="1"/>
          </p:cNvSpPr>
          <p:nvPr>
            <p:ph type="title"/>
          </p:nvPr>
        </p:nvSpPr>
        <p:spPr>
          <a:xfrm>
            <a:off x="3724072" y="471951"/>
            <a:ext cx="4939868" cy="9646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100"/>
              <a:t>KSL blind-stitch mechanism and stitch architecture</a:t>
            </a:r>
            <a:endParaRPr/>
          </a:p>
        </p:txBody>
      </p:sp>
      <p:sp>
        <p:nvSpPr>
          <p:cNvPr id="579" name="Google Shape;579;p29"/>
          <p:cNvSpPr txBox="1"/>
          <p:nvPr/>
        </p:nvSpPr>
        <p:spPr>
          <a:xfrm>
            <a:off x="3724073" y="1828800"/>
            <a:ext cx="5096400" cy="5269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000">
                <a:solidFill>
                  <a:schemeClr val="dk1"/>
                </a:solidFill>
                <a:latin typeface="Calibri"/>
                <a:ea typeface="Calibri"/>
                <a:cs typeface="Calibri"/>
                <a:sym typeface="Calibri"/>
              </a:rPr>
              <a:t>CC BY Prabir Jana (2011), source: https://www.researchgate.net/publication/297687236_Assembling_technologies_for_functional_garments-An_overview</a:t>
            </a:r>
            <a:endParaRPr/>
          </a:p>
        </p:txBody>
      </p:sp>
      <p:pic>
        <p:nvPicPr>
          <p:cNvPr id="580" name="Google Shape;580;p29"/>
          <p:cNvPicPr preferRelativeResize="0"/>
          <p:nvPr/>
        </p:nvPicPr>
        <p:blipFill rotWithShape="1">
          <a:blip r:embed="rId3">
            <a:alphaModFix/>
          </a:blip>
          <a:srcRect l="12110" r="12753" b="-2"/>
          <a:stretch/>
        </p:blipFill>
        <p:spPr>
          <a:xfrm>
            <a:off x="20" y="10"/>
            <a:ext cx="3476673" cy="5143490"/>
          </a:xfrm>
          <a:prstGeom prst="rect">
            <a:avLst/>
          </a:prstGeom>
          <a:noFill/>
          <a:ln>
            <a:noFill/>
          </a:ln>
        </p:spPr>
      </p:pic>
      <p:cxnSp>
        <p:nvCxnSpPr>
          <p:cNvPr id="581" name="Google Shape;581;p29"/>
          <p:cNvCxnSpPr/>
          <p:nvPr/>
        </p:nvCxnSpPr>
        <p:spPr>
          <a:xfrm>
            <a:off x="3810700" y="1586337"/>
            <a:ext cx="4732020" cy="0"/>
          </a:xfrm>
          <a:prstGeom prst="straightConnector1">
            <a:avLst/>
          </a:prstGeom>
          <a:noFill/>
          <a:ln w="19050" cap="flat" cmpd="sng">
            <a:solidFill>
              <a:srgbClr val="2E76AD"/>
            </a:solidFill>
            <a:prstDash val="solid"/>
            <a:miter lim="800000"/>
            <a:headEnd type="none" w="sm" len="sm"/>
            <a:tailEnd type="none" w="sm" len="sm"/>
          </a:ln>
        </p:spPr>
      </p:cxnSp>
      <p:sp>
        <p:nvSpPr>
          <p:cNvPr id="582" name="Google Shape;582;p29"/>
          <p:cNvSpPr txBox="1">
            <a:spLocks noGrp="1"/>
          </p:cNvSpPr>
          <p:nvPr>
            <p:ph type="ftr" idx="11"/>
          </p:nvPr>
        </p:nvSpPr>
        <p:spPr>
          <a:xfrm>
            <a:off x="3724072" y="4767262"/>
            <a:ext cx="3104351" cy="2738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1200">
                <a:solidFill>
                  <a:srgbClr val="888888"/>
                </a:solidFill>
                <a:latin typeface="Calibri"/>
                <a:ea typeface="Calibri"/>
                <a:cs typeface="Calibri"/>
                <a:sym typeface="Calibri"/>
              </a:rPr>
              <a:t>Fashion DIET</a:t>
            </a:r>
            <a:endParaRPr/>
          </a:p>
        </p:txBody>
      </p:sp>
      <p:sp>
        <p:nvSpPr>
          <p:cNvPr id="583" name="Google Shape;583;p29"/>
          <p:cNvSpPr txBox="1">
            <a:spLocks noGrp="1"/>
          </p:cNvSpPr>
          <p:nvPr>
            <p:ph type="sldNum" idx="12"/>
          </p:nvPr>
        </p:nvSpPr>
        <p:spPr>
          <a:xfrm>
            <a:off x="7625281" y="4767262"/>
            <a:ext cx="890069" cy="273844"/>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179388" y="0"/>
            <a:ext cx="8335962"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Sustainable manufacturing system</a:t>
            </a:r>
            <a:endParaRPr/>
          </a:p>
        </p:txBody>
      </p:sp>
      <p:grpSp>
        <p:nvGrpSpPr>
          <p:cNvPr id="114" name="Google Shape;114;p3"/>
          <p:cNvGrpSpPr/>
          <p:nvPr/>
        </p:nvGrpSpPr>
        <p:grpSpPr>
          <a:xfrm>
            <a:off x="398067" y="1974151"/>
            <a:ext cx="8635451" cy="1338494"/>
            <a:chOff x="2531" y="915288"/>
            <a:chExt cx="8635451" cy="1338494"/>
          </a:xfrm>
        </p:grpSpPr>
        <p:sp>
          <p:nvSpPr>
            <p:cNvPr id="115" name="Google Shape;115;p3"/>
            <p:cNvSpPr/>
            <p:nvPr/>
          </p:nvSpPr>
          <p:spPr>
            <a:xfrm>
              <a:off x="2531" y="915288"/>
              <a:ext cx="1807420" cy="114771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03355" y="1106071"/>
              <a:ext cx="1807420" cy="1147711"/>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236970" y="1139686"/>
              <a:ext cx="1740190" cy="1080481"/>
            </a:xfrm>
            <a:prstGeom prst="rect">
              <a:avLst/>
            </a:prstGeom>
            <a:noFill/>
            <a:ln>
              <a:noFill/>
            </a:ln>
          </p:spPr>
          <p:txBody>
            <a:bodyPr spcFirstLastPara="1" wrap="square" lIns="57150" tIns="57150" rIns="57150" bIns="57150" anchor="ctr" anchorCtr="0">
              <a:noAutofit/>
            </a:bodyPr>
            <a:lstStyle/>
            <a:p>
              <a:pPr marL="0" marR="0" lvl="0" indent="0" algn="ctr" rtl="0">
                <a:lnSpc>
                  <a:spcPct val="100000"/>
                </a:lnSpc>
                <a:spcBef>
                  <a:spcPts val="0"/>
                </a:spcBef>
                <a:spcAft>
                  <a:spcPts val="0"/>
                </a:spcAft>
                <a:buNone/>
              </a:pPr>
              <a:r>
                <a:rPr lang="en-US" sz="1500" b="0" i="0" u="none" strike="noStrike" cap="none">
                  <a:solidFill>
                    <a:schemeClr val="dk1"/>
                  </a:solidFill>
                  <a:latin typeface="Verdana"/>
                  <a:ea typeface="Verdana"/>
                  <a:cs typeface="Verdana"/>
                  <a:sym typeface="Verdana"/>
                </a:rPr>
                <a:t>What is sustainable manufacturing system </a:t>
              </a:r>
              <a:endParaRPr/>
            </a:p>
          </p:txBody>
        </p:sp>
        <p:sp>
          <p:nvSpPr>
            <p:cNvPr id="118" name="Google Shape;118;p3"/>
            <p:cNvSpPr/>
            <p:nvPr/>
          </p:nvSpPr>
          <p:spPr>
            <a:xfrm>
              <a:off x="2211600" y="915288"/>
              <a:ext cx="1807420" cy="114771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412424" y="1106071"/>
              <a:ext cx="1807420" cy="1147711"/>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2446039" y="1139686"/>
              <a:ext cx="1740190" cy="1080481"/>
            </a:xfrm>
            <a:prstGeom prst="rect">
              <a:avLst/>
            </a:prstGeom>
            <a:noFill/>
            <a:ln>
              <a:noFill/>
            </a:ln>
          </p:spPr>
          <p:txBody>
            <a:bodyPr spcFirstLastPara="1" wrap="square" lIns="57150" tIns="57150" rIns="57150" bIns="57150" anchor="ctr" anchorCtr="0">
              <a:noAutofit/>
            </a:bodyPr>
            <a:lstStyle/>
            <a:p>
              <a:pPr marL="0" marR="0" lvl="0" indent="0" algn="ctr" rtl="0">
                <a:lnSpc>
                  <a:spcPct val="100000"/>
                </a:lnSpc>
                <a:spcBef>
                  <a:spcPts val="0"/>
                </a:spcBef>
                <a:spcAft>
                  <a:spcPts val="0"/>
                </a:spcAft>
                <a:buNone/>
              </a:pPr>
              <a:r>
                <a:rPr lang="en-US" sz="1500" b="0" i="0" u="none" strike="noStrike" cap="none">
                  <a:solidFill>
                    <a:schemeClr val="dk1"/>
                  </a:solidFill>
                  <a:latin typeface="Verdana"/>
                  <a:ea typeface="Verdana"/>
                  <a:cs typeface="Verdana"/>
                  <a:sym typeface="Verdana"/>
                </a:rPr>
                <a:t>What is the purpose of a sustainable product system?</a:t>
              </a:r>
              <a:endParaRPr/>
            </a:p>
          </p:txBody>
        </p:sp>
        <p:sp>
          <p:nvSpPr>
            <p:cNvPr id="121" name="Google Shape;121;p3"/>
            <p:cNvSpPr/>
            <p:nvPr/>
          </p:nvSpPr>
          <p:spPr>
            <a:xfrm>
              <a:off x="4420669" y="915288"/>
              <a:ext cx="1807420" cy="114771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621493" y="1106071"/>
              <a:ext cx="1807420" cy="1147711"/>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4655108" y="1139686"/>
              <a:ext cx="1740190" cy="1080481"/>
            </a:xfrm>
            <a:prstGeom prst="rect">
              <a:avLst/>
            </a:prstGeom>
            <a:noFill/>
            <a:ln>
              <a:noFill/>
            </a:ln>
          </p:spPr>
          <p:txBody>
            <a:bodyPr spcFirstLastPara="1" wrap="square" lIns="57150" tIns="57150" rIns="57150" bIns="57150" anchor="ctr" anchorCtr="0">
              <a:noAutofit/>
            </a:bodyPr>
            <a:lstStyle/>
            <a:p>
              <a:pPr marL="0" marR="0" lvl="0" indent="0" algn="ctr" rtl="0">
                <a:lnSpc>
                  <a:spcPct val="100000"/>
                </a:lnSpc>
                <a:spcBef>
                  <a:spcPts val="0"/>
                </a:spcBef>
                <a:spcAft>
                  <a:spcPts val="0"/>
                </a:spcAft>
                <a:buNone/>
              </a:pPr>
              <a:r>
                <a:rPr lang="en-US" sz="1500" b="0" i="0" u="none" strike="noStrike" cap="none">
                  <a:solidFill>
                    <a:schemeClr val="dk1"/>
                  </a:solidFill>
                  <a:latin typeface="Verdana"/>
                  <a:ea typeface="Verdana"/>
                  <a:cs typeface="Verdana"/>
                  <a:sym typeface="Verdana"/>
                </a:rPr>
                <a:t>Which necessitates the implementation of a sustainable product system</a:t>
              </a:r>
              <a:endParaRPr/>
            </a:p>
          </p:txBody>
        </p:sp>
        <p:sp>
          <p:nvSpPr>
            <p:cNvPr id="124" name="Google Shape;124;p3"/>
            <p:cNvSpPr/>
            <p:nvPr/>
          </p:nvSpPr>
          <p:spPr>
            <a:xfrm>
              <a:off x="6629738" y="915288"/>
              <a:ext cx="1807420" cy="114771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830562" y="1106071"/>
              <a:ext cx="1807420" cy="1147711"/>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6864177" y="1139686"/>
              <a:ext cx="1740190" cy="1080481"/>
            </a:xfrm>
            <a:prstGeom prst="rect">
              <a:avLst/>
            </a:prstGeom>
            <a:noFill/>
            <a:ln>
              <a:noFill/>
            </a:ln>
          </p:spPr>
          <p:txBody>
            <a:bodyPr spcFirstLastPara="1" wrap="square" lIns="57150" tIns="57150" rIns="57150" bIns="57150" anchor="ctr" anchorCtr="0">
              <a:noAutofit/>
            </a:bodyPr>
            <a:lstStyle/>
            <a:p>
              <a:pPr marL="0" marR="0" lvl="0" indent="0" algn="ctr" rtl="0">
                <a:lnSpc>
                  <a:spcPct val="100000"/>
                </a:lnSpc>
                <a:spcBef>
                  <a:spcPts val="0"/>
                </a:spcBef>
                <a:spcAft>
                  <a:spcPts val="0"/>
                </a:spcAft>
                <a:buNone/>
              </a:pPr>
              <a:r>
                <a:rPr lang="en-US" sz="1500" b="0" i="0" u="none" strike="noStrike" cap="none">
                  <a:solidFill>
                    <a:schemeClr val="dk1"/>
                  </a:solidFill>
                  <a:latin typeface="Verdana"/>
                  <a:ea typeface="Verdana"/>
                  <a:cs typeface="Verdana"/>
                  <a:sym typeface="Verdana"/>
                </a:rPr>
                <a:t>What is the way to move towards sustainable production</a:t>
              </a:r>
              <a:endParaRPr/>
            </a:p>
          </p:txBody>
        </p:sp>
      </p:grpSp>
      <p:sp>
        <p:nvSpPr>
          <p:cNvPr id="127" name="Google Shape;127;p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128" name="Google Shape;128;p3"/>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0" i="0" u="none" strike="noStrike" cap="none">
                <a:solidFill>
                  <a:srgbClr val="898989"/>
                </a:solidFill>
                <a:latin typeface="Verdana"/>
                <a:ea typeface="Verdana"/>
                <a:cs typeface="Verdana"/>
                <a:sym typeface="Verdana"/>
              </a:rPr>
              <a:t>3</a:t>
            </a:fld>
            <a:endParaRPr sz="900" b="0" i="0" u="none" strike="noStrike" cap="none">
              <a:solidFill>
                <a:srgbClr val="898989"/>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0"/>
          <p:cNvSpPr txBox="1">
            <a:spLocks noGrp="1"/>
          </p:cNvSpPr>
          <p:nvPr>
            <p:ph type="title"/>
          </p:nvPr>
        </p:nvSpPr>
        <p:spPr>
          <a:xfrm>
            <a:off x="628650" y="274638"/>
            <a:ext cx="7886700" cy="641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a:t>Seam Sealing</a:t>
            </a:r>
            <a:endParaRPr sz="4000">
              <a:latin typeface="Verdana"/>
              <a:ea typeface="Verdana"/>
              <a:cs typeface="Verdana"/>
              <a:sym typeface="Verdana"/>
            </a:endParaRPr>
          </a:p>
        </p:txBody>
      </p:sp>
      <p:sp>
        <p:nvSpPr>
          <p:cNvPr id="589" name="Google Shape;589;p3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Conventional   stitched  seams  have  small   needle holes, these seams can be sealed and made water and</a:t>
            </a:r>
            <a:endParaRPr/>
          </a:p>
          <a:p>
            <a:pPr marL="171450" lvl="0" indent="-171450" algn="l" rtl="0">
              <a:lnSpc>
                <a:spcPct val="90000"/>
              </a:lnSpc>
              <a:spcBef>
                <a:spcPts val="750"/>
              </a:spcBef>
              <a:spcAft>
                <a:spcPts val="0"/>
              </a:spcAft>
              <a:buClr>
                <a:schemeClr val="dk1"/>
              </a:buClr>
              <a:buSzPts val="2100"/>
              <a:buChar char="•"/>
            </a:pPr>
            <a:r>
              <a:rPr lang="en-US"/>
              <a:t>wind   proof   by   taping.   Fabrics   which   have   been ultrasonically or laser cut and sealed are also taped for reinforcement   and   a   smooth   comfortable   finish.</a:t>
            </a:r>
            <a:endParaRPr/>
          </a:p>
          <a:p>
            <a:pPr marL="171450" lvl="0" indent="-171450" algn="l" rtl="0">
              <a:lnSpc>
                <a:spcPct val="90000"/>
              </a:lnSpc>
              <a:spcBef>
                <a:spcPts val="750"/>
              </a:spcBef>
              <a:spcAft>
                <a:spcPts val="0"/>
              </a:spcAft>
              <a:buClr>
                <a:schemeClr val="dk1"/>
              </a:buClr>
              <a:buSzPts val="2100"/>
              <a:buChar char="•"/>
            </a:pPr>
            <a:r>
              <a:rPr lang="en-US"/>
              <a:t>Typical applications of sealed seams include outdoor gear  (skiing,  hiking,  climbing,  marine  and  fishing gear),  sports  wear,  diving  suits,  military  gear  and hazardous material suits.</a:t>
            </a:r>
            <a:endParaRPr/>
          </a:p>
          <a:p>
            <a:pPr marL="0" lvl="0" indent="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
        <p:nvSpPr>
          <p:cNvPr id="590" name="Google Shape;590;p3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591" name="Google Shape;591;p30"/>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30</a:t>
            </a:fld>
            <a:endParaRPr sz="900">
              <a:solidFill>
                <a:srgbClr val="898989"/>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1"/>
          <p:cNvSpPr txBox="1">
            <a:spLocks noGrp="1"/>
          </p:cNvSpPr>
          <p:nvPr>
            <p:ph type="title"/>
          </p:nvPr>
        </p:nvSpPr>
        <p:spPr>
          <a:xfrm>
            <a:off x="250825" y="6350"/>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Seam Sealing</a:t>
            </a:r>
            <a:endParaRPr/>
          </a:p>
        </p:txBody>
      </p:sp>
      <p:sp>
        <p:nvSpPr>
          <p:cNvPr id="598" name="Google Shape;598;p31"/>
          <p:cNvSpPr txBox="1">
            <a:spLocks noGrp="1"/>
          </p:cNvSpPr>
          <p:nvPr>
            <p:ph type="body" idx="1"/>
          </p:nvPr>
        </p:nvSpPr>
        <p:spPr>
          <a:xfrm>
            <a:off x="107950" y="1058863"/>
            <a:ext cx="4878388" cy="375602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Font typeface="Arial"/>
              <a:buNone/>
            </a:pPr>
            <a:r>
              <a:rPr lang="en-US" sz="1800" b="1"/>
              <a:t>Principle of Seam Sealing</a:t>
            </a:r>
            <a:endParaRPr sz="1800"/>
          </a:p>
          <a:p>
            <a:pPr marL="171450" lvl="0" indent="-171450" algn="just" rtl="0">
              <a:lnSpc>
                <a:spcPct val="90000"/>
              </a:lnSpc>
              <a:spcBef>
                <a:spcPts val="750"/>
              </a:spcBef>
              <a:spcAft>
                <a:spcPts val="0"/>
              </a:spcAft>
              <a:buClr>
                <a:schemeClr val="dk1"/>
              </a:buClr>
              <a:buSzPts val="1800"/>
              <a:buFont typeface="Arial"/>
              <a:buChar char="•"/>
            </a:pPr>
            <a:r>
              <a:rPr lang="en-US" sz="1800"/>
              <a:t>Seam  sealing  tape  has  a  thermoplastic  adhesive</a:t>
            </a:r>
            <a:endParaRPr sz="1800"/>
          </a:p>
          <a:p>
            <a:pPr marL="171450" lvl="0" indent="-171450" algn="just" rtl="0">
              <a:lnSpc>
                <a:spcPct val="90000"/>
              </a:lnSpc>
              <a:spcBef>
                <a:spcPts val="750"/>
              </a:spcBef>
              <a:spcAft>
                <a:spcPts val="0"/>
              </a:spcAft>
              <a:buClr>
                <a:schemeClr val="dk1"/>
              </a:buClr>
              <a:buSzPts val="1800"/>
              <a:buFont typeface="Arial"/>
              <a:buChar char="•"/>
            </a:pPr>
            <a:r>
              <a:rPr lang="en-US" sz="1800"/>
              <a:t>coating  on  one  side.  Hot  air  at  precisely  controlled temperature is applied to the hot melt adhesive which is activated. In the activated form, the tape is applied on  the  fabric  seam  under  pressure.  On  cooling,  a strong bond is formed between the tape and the seam which prevents wind or  water  from penetrating, thus making the assembly waterproof.</a:t>
            </a:r>
            <a:endParaRPr sz="1800"/>
          </a:p>
          <a:p>
            <a:pPr marL="171450" lvl="0" indent="-171450" algn="l" rtl="0">
              <a:lnSpc>
                <a:spcPct val="90000"/>
              </a:lnSpc>
              <a:spcBef>
                <a:spcPts val="750"/>
              </a:spcBef>
              <a:spcAft>
                <a:spcPts val="0"/>
              </a:spcAft>
              <a:buClr>
                <a:schemeClr val="dk1"/>
              </a:buClr>
              <a:buSzPts val="2100"/>
              <a:buFont typeface="Arial"/>
              <a:buChar char="•"/>
            </a:pPr>
            <a:r>
              <a:rPr lang="en-US"/>
              <a:t> </a:t>
            </a:r>
            <a:endParaRPr/>
          </a:p>
          <a:p>
            <a:pPr marL="171450" lvl="0" indent="-38100" algn="l" rtl="0">
              <a:lnSpc>
                <a:spcPct val="90000"/>
              </a:lnSpc>
              <a:spcBef>
                <a:spcPts val="750"/>
              </a:spcBef>
              <a:spcAft>
                <a:spcPts val="0"/>
              </a:spcAft>
              <a:buClr>
                <a:schemeClr val="dk1"/>
              </a:buClr>
              <a:buSzPts val="2100"/>
              <a:buFont typeface="Arial"/>
              <a:buNone/>
            </a:pPr>
            <a:endParaRPr/>
          </a:p>
        </p:txBody>
      </p:sp>
      <p:sp>
        <p:nvSpPr>
          <p:cNvPr id="599" name="Google Shape;599;p3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600" name="Google Shape;600;p31"/>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31</a:t>
            </a:fld>
            <a:endParaRPr sz="900">
              <a:solidFill>
                <a:srgbClr val="898989"/>
              </a:solidFill>
              <a:latin typeface="Verdana"/>
              <a:ea typeface="Verdana"/>
              <a:cs typeface="Verdana"/>
              <a:sym typeface="Verdana"/>
            </a:endParaRPr>
          </a:p>
        </p:txBody>
      </p:sp>
      <p:pic>
        <p:nvPicPr>
          <p:cNvPr id="601" name="Google Shape;601;p31"/>
          <p:cNvPicPr preferRelativeResize="0"/>
          <p:nvPr/>
        </p:nvPicPr>
        <p:blipFill rotWithShape="1">
          <a:blip r:embed="rId3">
            <a:alphaModFix/>
          </a:blip>
          <a:srcRect/>
          <a:stretch/>
        </p:blipFill>
        <p:spPr>
          <a:xfrm>
            <a:off x="5076056" y="1131590"/>
            <a:ext cx="3754437" cy="2303462"/>
          </a:xfrm>
          <a:prstGeom prst="rect">
            <a:avLst/>
          </a:prstGeom>
          <a:noFill/>
          <a:ln>
            <a:noFill/>
          </a:ln>
        </p:spPr>
      </p:pic>
      <p:sp>
        <p:nvSpPr>
          <p:cNvPr id="602" name="Google Shape;602;p31"/>
          <p:cNvSpPr txBox="1"/>
          <p:nvPr/>
        </p:nvSpPr>
        <p:spPr>
          <a:xfrm>
            <a:off x="5406215" y="3441402"/>
            <a:ext cx="30941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Butt seam with tape, and overlap seam with tape</a:t>
            </a:r>
            <a:endParaRPr sz="1100">
              <a:solidFill>
                <a:schemeClr val="dk1"/>
              </a:solidFill>
              <a:latin typeface="Calibri"/>
              <a:ea typeface="Calibri"/>
              <a:cs typeface="Calibri"/>
              <a:sym typeface="Calibri"/>
            </a:endParaRPr>
          </a:p>
        </p:txBody>
      </p:sp>
      <p:sp>
        <p:nvSpPr>
          <p:cNvPr id="603" name="Google Shape;603;p31"/>
          <p:cNvSpPr txBox="1"/>
          <p:nvPr/>
        </p:nvSpPr>
        <p:spPr>
          <a:xfrm>
            <a:off x="5470593" y="3702710"/>
            <a:ext cx="3494020" cy="5269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900">
                <a:solidFill>
                  <a:schemeClr val="dk1"/>
                </a:solidFill>
                <a:latin typeface="Calibri"/>
                <a:ea typeface="Calibri"/>
                <a:cs typeface="Calibri"/>
                <a:sym typeface="Calibri"/>
              </a:rPr>
              <a:t>CC BY Prabir Jana (2011), source: https://www.researchgate.net/publication/297687236_Assembling_technologies_for_functional_garments-An_overview</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Google Shape;608;p32"/>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b="1"/>
              <a:t>Welding Technology</a:t>
            </a:r>
            <a:endParaRPr sz="3600"/>
          </a:p>
        </p:txBody>
      </p:sp>
      <p:pic>
        <p:nvPicPr>
          <p:cNvPr id="609" name="Google Shape;609;p32"/>
          <p:cNvPicPr preferRelativeResize="0"/>
          <p:nvPr/>
        </p:nvPicPr>
        <p:blipFill rotWithShape="1">
          <a:blip r:embed="rId3">
            <a:alphaModFix/>
          </a:blip>
          <a:srcRect r="21608" b="2"/>
          <a:stretch/>
        </p:blipFill>
        <p:spPr>
          <a:xfrm>
            <a:off x="628650" y="1268016"/>
            <a:ext cx="2531107" cy="3204511"/>
          </a:xfrm>
          <a:prstGeom prst="rect">
            <a:avLst/>
          </a:prstGeom>
          <a:noFill/>
          <a:ln>
            <a:noFill/>
          </a:ln>
        </p:spPr>
      </p:pic>
      <p:sp>
        <p:nvSpPr>
          <p:cNvPr id="610" name="Google Shape;610;p32"/>
          <p:cNvSpPr txBox="1">
            <a:spLocks noGrp="1"/>
          </p:cNvSpPr>
          <p:nvPr>
            <p:ph type="body" idx="1"/>
          </p:nvPr>
        </p:nvSpPr>
        <p:spPr>
          <a:xfrm>
            <a:off x="3477006" y="1369218"/>
            <a:ext cx="5038344"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500"/>
              <a:buChar char="•"/>
            </a:pPr>
            <a:r>
              <a:rPr lang="en-US" sz="1500"/>
              <a:t>The term welding refers to the thermal bonding and sealing of seams in knitted, woven, and nonwoven thermoplastic materials without adhesives, chemical binders, staples, needle, or thread. The three principles for welding are heat, speed, and pressure.</a:t>
            </a:r>
            <a:endParaRPr/>
          </a:p>
          <a:p>
            <a:pPr marL="171450" lvl="0" indent="-171450" algn="l" rtl="0">
              <a:lnSpc>
                <a:spcPct val="90000"/>
              </a:lnSpc>
              <a:spcBef>
                <a:spcPts val="600"/>
              </a:spcBef>
              <a:spcAft>
                <a:spcPts val="0"/>
              </a:spcAft>
              <a:buClr>
                <a:schemeClr val="dk1"/>
              </a:buClr>
              <a:buSzPts val="1500"/>
              <a:buChar char="•"/>
            </a:pPr>
            <a:r>
              <a:rPr lang="en-US" sz="1500"/>
              <a:t>The precise combination of these principles allows one to achieve a properly welded seam in thermoplastic materials either by point bonding of fabric or continuous sealing of film. The efficiency of welding of a woven fabric is affected by yarn density, thermoplastic content, tightness of weave and uniformity of material thickness while the random orientation of fibres in  nonwovens gives them excellent  bond  strength. In knits, the style and elasticity of construction affect the bond strength.</a:t>
            </a:r>
            <a:endParaRPr/>
          </a:p>
        </p:txBody>
      </p:sp>
      <p:sp>
        <p:nvSpPr>
          <p:cNvPr id="611" name="Google Shape;611;p32"/>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612" name="Google Shape;612;p32"/>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chemeClr val="dk1"/>
                </a:solidFill>
                <a:latin typeface="Verdana"/>
                <a:ea typeface="Verdana"/>
                <a:cs typeface="Verdana"/>
                <a:sym typeface="Verdana"/>
              </a:rPr>
              <a:t>32</a:t>
            </a:fld>
            <a:endParaRPr sz="900">
              <a:solidFill>
                <a:schemeClr val="dk1"/>
              </a:solidFill>
              <a:latin typeface="Verdana"/>
              <a:ea typeface="Verdana"/>
              <a:cs typeface="Verdana"/>
              <a:sym typeface="Verdana"/>
            </a:endParaRPr>
          </a:p>
        </p:txBody>
      </p:sp>
      <p:sp>
        <p:nvSpPr>
          <p:cNvPr id="613" name="Google Shape;613;p32"/>
          <p:cNvSpPr txBox="1"/>
          <p:nvPr/>
        </p:nvSpPr>
        <p:spPr>
          <a:xfrm>
            <a:off x="539552" y="4548187"/>
            <a:ext cx="310435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Source: ttps://apparelresources.com/technology-news/manufacturing-tech/stitchless-fabric-joining-the-beginning-of-a-new-chapter/</a:t>
            </a:r>
            <a:endParaRPr sz="9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3"/>
          <p:cNvSpPr txBox="1">
            <a:spLocks noGrp="1"/>
          </p:cNvSpPr>
          <p:nvPr>
            <p:ph type="title"/>
          </p:nvPr>
        </p:nvSpPr>
        <p:spPr>
          <a:xfrm>
            <a:off x="251619" y="283624"/>
            <a:ext cx="446405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Hot Air Fabric Welding</a:t>
            </a:r>
            <a:endParaRPr/>
          </a:p>
        </p:txBody>
      </p:sp>
      <p:sp>
        <p:nvSpPr>
          <p:cNvPr id="619" name="Google Shape;619;p33"/>
          <p:cNvSpPr txBox="1">
            <a:spLocks noGrp="1"/>
          </p:cNvSpPr>
          <p:nvPr>
            <p:ph type="body" idx="1"/>
          </p:nvPr>
        </p:nvSpPr>
        <p:spPr>
          <a:xfrm>
            <a:off x="179388" y="1347613"/>
            <a:ext cx="4608512" cy="352759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Hot air welding is used to thermally bond (melt) foils and textiles. In this method, a hot air nozzle is used to deliver heat.  The machine is equipped with a pneumatic tape cutter, a temporized tape feeding system and an electronic temperature control regulator with digital display to allow the monitoring of working temperature. Fabric transport is provided by two rollers, speed and pressure of rollers is controlled by specific electronic/pneumatic device and can be adjusted to cope with all different fabric types and thicknesses.</a:t>
            </a:r>
            <a:endParaRPr sz="1800"/>
          </a:p>
        </p:txBody>
      </p:sp>
      <p:sp>
        <p:nvSpPr>
          <p:cNvPr id="620" name="Google Shape;620;p3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621" name="Google Shape;621;p33"/>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33</a:t>
            </a:fld>
            <a:endParaRPr sz="900">
              <a:solidFill>
                <a:srgbClr val="898989"/>
              </a:solidFill>
              <a:latin typeface="Verdana"/>
              <a:ea typeface="Verdana"/>
              <a:cs typeface="Verdana"/>
              <a:sym typeface="Verdana"/>
            </a:endParaRPr>
          </a:p>
        </p:txBody>
      </p:sp>
      <p:pic>
        <p:nvPicPr>
          <p:cNvPr id="622" name="Google Shape;622;p33"/>
          <p:cNvPicPr preferRelativeResize="0"/>
          <p:nvPr/>
        </p:nvPicPr>
        <p:blipFill rotWithShape="1">
          <a:blip r:embed="rId3">
            <a:alphaModFix/>
          </a:blip>
          <a:srcRect/>
          <a:stretch/>
        </p:blipFill>
        <p:spPr>
          <a:xfrm>
            <a:off x="4859338" y="1203325"/>
            <a:ext cx="4284662" cy="2232025"/>
          </a:xfrm>
          <a:prstGeom prst="rect">
            <a:avLst/>
          </a:prstGeom>
          <a:noFill/>
          <a:ln>
            <a:noFill/>
          </a:ln>
        </p:spPr>
      </p:pic>
      <p:sp>
        <p:nvSpPr>
          <p:cNvPr id="623" name="Google Shape;623;p33"/>
          <p:cNvSpPr txBox="1"/>
          <p:nvPr/>
        </p:nvSpPr>
        <p:spPr>
          <a:xfrm>
            <a:off x="4913313" y="3443288"/>
            <a:ext cx="417671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Verdana"/>
                <a:ea typeface="Verdana"/>
                <a:cs typeface="Verdana"/>
                <a:sym typeface="Verdana"/>
              </a:rPr>
              <a:t> (a) Hot air welding, and (b) hot wedge welding </a:t>
            </a:r>
            <a:endParaRPr sz="1100">
              <a:solidFill>
                <a:schemeClr val="dk1"/>
              </a:solidFill>
              <a:latin typeface="Verdana"/>
              <a:ea typeface="Verdana"/>
              <a:cs typeface="Verdana"/>
              <a:sym typeface="Verdana"/>
            </a:endParaRPr>
          </a:p>
          <a:p>
            <a:pPr marL="0" marR="0" lvl="0" indent="0" algn="ctr" rtl="0">
              <a:spcBef>
                <a:spcPts val="0"/>
              </a:spcBef>
              <a:spcAft>
                <a:spcPts val="0"/>
              </a:spcAft>
              <a:buNone/>
            </a:pPr>
            <a:r>
              <a:rPr lang="en-US" sz="900">
                <a:solidFill>
                  <a:schemeClr val="dk1"/>
                </a:solidFill>
                <a:latin typeface="Calibri"/>
                <a:ea typeface="Calibri"/>
                <a:cs typeface="Calibri"/>
                <a:sym typeface="Calibri"/>
              </a:rPr>
              <a:t>Source: http://www.weldmaster.com</a:t>
            </a:r>
            <a:endParaRPr sz="9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4"/>
          <p:cNvSpPr txBox="1">
            <a:spLocks noGrp="1"/>
          </p:cNvSpPr>
          <p:nvPr>
            <p:ph type="title"/>
          </p:nvPr>
        </p:nvSpPr>
        <p:spPr>
          <a:xfrm>
            <a:off x="250825" y="195263"/>
            <a:ext cx="7886700" cy="7127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 </a:t>
            </a:r>
            <a:r>
              <a:rPr lang="en-US" b="1"/>
              <a:t>Hot Wedge Fabric Welding</a:t>
            </a:r>
            <a:endParaRPr/>
          </a:p>
        </p:txBody>
      </p:sp>
      <p:sp>
        <p:nvSpPr>
          <p:cNvPr id="629" name="Google Shape;629;p34"/>
          <p:cNvSpPr txBox="1">
            <a:spLocks noGrp="1"/>
          </p:cNvSpPr>
          <p:nvPr>
            <p:ph type="body" idx="1"/>
          </p:nvPr>
        </p:nvSpPr>
        <p:spPr>
          <a:xfrm>
            <a:off x="179388" y="908051"/>
            <a:ext cx="4176712" cy="3391891"/>
          </a:xfrm>
          <a:prstGeom prst="rect">
            <a:avLst/>
          </a:prstGeom>
          <a:noFill/>
          <a:ln>
            <a:noFill/>
          </a:ln>
        </p:spPr>
        <p:txBody>
          <a:bodyPr spcFirstLastPara="1" wrap="square" lIns="91425" tIns="45700" rIns="91425" bIns="45700" anchor="t" anchorCtr="0">
            <a:noAutofit/>
          </a:bodyPr>
          <a:lstStyle/>
          <a:p>
            <a:pPr marL="171450" lvl="0" indent="-171450" algn="just" rtl="0">
              <a:lnSpc>
                <a:spcPct val="90000"/>
              </a:lnSpc>
              <a:spcBef>
                <a:spcPts val="0"/>
              </a:spcBef>
              <a:spcAft>
                <a:spcPts val="0"/>
              </a:spcAft>
              <a:buClr>
                <a:schemeClr val="dk1"/>
              </a:buClr>
              <a:buSzPts val="1600"/>
              <a:buChar char="•"/>
            </a:pPr>
            <a:r>
              <a:rPr lang="en-US" sz="1600"/>
              <a:t>In hot wedge welding, a small metal wedge is used to deliver heat to the fabric immediately before it passes between the drive wheels where pressure is applied to seal the fabric together. </a:t>
            </a:r>
            <a:endParaRPr/>
          </a:p>
          <a:p>
            <a:pPr marL="171450" lvl="0" indent="-171450" algn="just" rtl="0">
              <a:lnSpc>
                <a:spcPct val="90000"/>
              </a:lnSpc>
              <a:spcBef>
                <a:spcPts val="750"/>
              </a:spcBef>
              <a:spcAft>
                <a:spcPts val="0"/>
              </a:spcAft>
              <a:buClr>
                <a:schemeClr val="dk1"/>
              </a:buClr>
              <a:buSzPts val="1600"/>
              <a:buChar char="•"/>
            </a:pPr>
            <a:r>
              <a:rPr lang="en-US" sz="1600"/>
              <a:t>PFAFF 8320-010 is a highly sophisticated programmable fabric joining hot-wedge welding equipment. Equipped with a touch screen, it allows electronic control of all parameters with 100% accuracy. An integrated control board monitors the sealing temperature, air volume, sealing power and he two motors for controlling the speed of the top and bottom rollers. </a:t>
            </a:r>
            <a:endParaRPr sz="1600"/>
          </a:p>
        </p:txBody>
      </p:sp>
      <p:sp>
        <p:nvSpPr>
          <p:cNvPr id="630" name="Google Shape;630;p3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631" name="Google Shape;631;p3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34</a:t>
            </a:fld>
            <a:endParaRPr sz="900">
              <a:solidFill>
                <a:srgbClr val="898989"/>
              </a:solidFill>
              <a:latin typeface="Verdana"/>
              <a:ea typeface="Verdana"/>
              <a:cs typeface="Verdana"/>
              <a:sym typeface="Verdana"/>
            </a:endParaRPr>
          </a:p>
        </p:txBody>
      </p:sp>
      <p:pic>
        <p:nvPicPr>
          <p:cNvPr id="632" name="Google Shape;632;p34"/>
          <p:cNvPicPr preferRelativeResize="0"/>
          <p:nvPr/>
        </p:nvPicPr>
        <p:blipFill rotWithShape="1">
          <a:blip r:embed="rId3">
            <a:alphaModFix/>
          </a:blip>
          <a:srcRect/>
          <a:stretch/>
        </p:blipFill>
        <p:spPr>
          <a:xfrm>
            <a:off x="4572000" y="1314450"/>
            <a:ext cx="4392613" cy="2336800"/>
          </a:xfrm>
          <a:prstGeom prst="rect">
            <a:avLst/>
          </a:prstGeom>
          <a:noFill/>
          <a:ln>
            <a:noFill/>
          </a:ln>
        </p:spPr>
      </p:pic>
      <p:sp>
        <p:nvSpPr>
          <p:cNvPr id="633" name="Google Shape;633;p34"/>
          <p:cNvSpPr txBox="1"/>
          <p:nvPr/>
        </p:nvSpPr>
        <p:spPr>
          <a:xfrm>
            <a:off x="4679950" y="3821113"/>
            <a:ext cx="4284663" cy="707886"/>
          </a:xfrm>
          <a:prstGeom prst="rect">
            <a:avLst/>
          </a:prstGeom>
          <a:noFill/>
          <a:ln>
            <a:noFill/>
          </a:ln>
        </p:spPr>
        <p:txBody>
          <a:bodyPr spcFirstLastPara="1" wrap="square" lIns="91425" tIns="45700" rIns="91425" bIns="45700" anchor="t" anchorCtr="0">
            <a:spAutoFit/>
          </a:bodyPr>
          <a:lstStyle/>
          <a:p>
            <a:pPr marL="228600" marR="0" lvl="0" indent="-228600" algn="ctr" rtl="0">
              <a:spcBef>
                <a:spcPts val="0"/>
              </a:spcBef>
              <a:spcAft>
                <a:spcPts val="0"/>
              </a:spcAft>
              <a:buClr>
                <a:schemeClr val="dk1"/>
              </a:buClr>
              <a:buSzPts val="1000"/>
              <a:buFont typeface="Verdana"/>
              <a:buAutoNum type="alphaLcParenBoth"/>
            </a:pPr>
            <a:r>
              <a:rPr lang="en-US" sz="1000">
                <a:solidFill>
                  <a:schemeClr val="dk1"/>
                </a:solidFill>
                <a:latin typeface="Verdana"/>
                <a:ea typeface="Verdana"/>
                <a:cs typeface="Verdana"/>
                <a:sym typeface="Verdana"/>
              </a:rPr>
              <a:t>T3 from Miller Weldmaster, Source:  http://www.weldmaster.com</a:t>
            </a:r>
            <a:endParaRPr sz="1000">
              <a:solidFill>
                <a:schemeClr val="dk1"/>
              </a:solidFill>
              <a:latin typeface="Verdana"/>
              <a:ea typeface="Verdana"/>
              <a:cs typeface="Verdana"/>
              <a:sym typeface="Verdana"/>
            </a:endParaRPr>
          </a:p>
          <a:p>
            <a:pPr marL="228600" marR="0" lvl="0" indent="-228600" algn="ctr" rtl="0">
              <a:spcBef>
                <a:spcPts val="0"/>
              </a:spcBef>
              <a:spcAft>
                <a:spcPts val="0"/>
              </a:spcAft>
              <a:buClr>
                <a:schemeClr val="dk1"/>
              </a:buClr>
              <a:buSzPts val="1000"/>
              <a:buFont typeface="Verdana"/>
              <a:buAutoNum type="alphaLcParenBoth"/>
            </a:pPr>
            <a:r>
              <a:rPr lang="en-US" sz="1000">
                <a:solidFill>
                  <a:schemeClr val="dk1"/>
                </a:solidFill>
                <a:latin typeface="Verdana"/>
                <a:ea typeface="Verdana"/>
                <a:cs typeface="Verdana"/>
                <a:sym typeface="Verdana"/>
              </a:rPr>
              <a:t> PFAFF 8320-010 hotwedge welding, Source: http://www.pfaff-industrial.de</a:t>
            </a:r>
            <a:endParaRPr sz="1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393555" y="465294"/>
            <a:ext cx="2856201" cy="41285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500" b="1">
                <a:solidFill>
                  <a:schemeClr val="accent5"/>
                </a:solidFill>
              </a:rPr>
              <a:t>Ultrasonic Welding</a:t>
            </a:r>
            <a:endParaRPr sz="4500">
              <a:solidFill>
                <a:schemeClr val="accent5"/>
              </a:solidFill>
            </a:endParaRPr>
          </a:p>
        </p:txBody>
      </p:sp>
      <p:sp>
        <p:nvSpPr>
          <p:cNvPr id="639" name="Google Shape;639;p35"/>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640" name="Google Shape;640;p35"/>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chemeClr val="dk1"/>
                </a:solidFill>
                <a:latin typeface="Verdana"/>
                <a:ea typeface="Verdana"/>
                <a:cs typeface="Verdana"/>
                <a:sym typeface="Verdana"/>
              </a:rPr>
              <a:t>35</a:t>
            </a:fld>
            <a:endParaRPr sz="900">
              <a:solidFill>
                <a:schemeClr val="dk1"/>
              </a:solidFill>
              <a:latin typeface="Verdana"/>
              <a:ea typeface="Verdana"/>
              <a:cs typeface="Verdana"/>
              <a:sym typeface="Verdana"/>
            </a:endParaRPr>
          </a:p>
        </p:txBody>
      </p:sp>
      <p:grpSp>
        <p:nvGrpSpPr>
          <p:cNvPr id="641" name="Google Shape;641;p35"/>
          <p:cNvGrpSpPr/>
          <p:nvPr/>
        </p:nvGrpSpPr>
        <p:grpSpPr>
          <a:xfrm>
            <a:off x="3819906" y="1092071"/>
            <a:ext cx="4697730" cy="2874960"/>
            <a:chOff x="0" y="626777"/>
            <a:chExt cx="4697730" cy="2874960"/>
          </a:xfrm>
        </p:grpSpPr>
        <p:sp>
          <p:nvSpPr>
            <p:cNvPr id="642" name="Google Shape;642;p35"/>
            <p:cNvSpPr/>
            <p:nvPr/>
          </p:nvSpPr>
          <p:spPr>
            <a:xfrm>
              <a:off x="0" y="951497"/>
              <a:ext cx="4697730"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234886" y="626777"/>
              <a:ext cx="3288411"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txBox="1"/>
            <p:nvPr/>
          </p:nvSpPr>
          <p:spPr>
            <a:xfrm>
              <a:off x="266589" y="658480"/>
              <a:ext cx="3225005" cy="586034"/>
            </a:xfrm>
            <a:prstGeom prst="rect">
              <a:avLst/>
            </a:prstGeom>
            <a:noFill/>
            <a:ln>
              <a:noFill/>
            </a:ln>
          </p:spPr>
          <p:txBody>
            <a:bodyPr spcFirstLastPara="1" wrap="square" lIns="124275" tIns="0" rIns="124275" bIns="0" anchor="ctr" anchorCtr="0">
              <a:noAutofit/>
            </a:bodyPr>
            <a:lstStyle/>
            <a:p>
              <a:pPr marL="0" marR="0" lvl="0" indent="0" algn="l" rtl="0">
                <a:lnSpc>
                  <a:spcPct val="90000"/>
                </a:lnSpc>
                <a:spcBef>
                  <a:spcPts val="0"/>
                </a:spcBef>
                <a:spcAft>
                  <a:spcPts val="0"/>
                </a:spcAft>
                <a:buNone/>
              </a:pPr>
              <a:r>
                <a:rPr lang="en-US" sz="2200">
                  <a:solidFill>
                    <a:schemeClr val="lt1"/>
                  </a:solidFill>
                  <a:latin typeface="Verdana"/>
                  <a:ea typeface="Verdana"/>
                  <a:cs typeface="Verdana"/>
                  <a:sym typeface="Verdana"/>
                </a:rPr>
                <a:t>What is it used for? </a:t>
              </a:r>
              <a:endParaRPr/>
            </a:p>
          </p:txBody>
        </p:sp>
        <p:sp>
          <p:nvSpPr>
            <p:cNvPr id="645" name="Google Shape;645;p35"/>
            <p:cNvSpPr/>
            <p:nvPr/>
          </p:nvSpPr>
          <p:spPr>
            <a:xfrm>
              <a:off x="0" y="1949417"/>
              <a:ext cx="4697730" cy="554400"/>
            </a:xfrm>
            <a:prstGeom prst="rect">
              <a:avLst/>
            </a:prstGeom>
            <a:solidFill>
              <a:schemeClr val="lt1">
                <a:alpha val="89803"/>
              </a:schemeClr>
            </a:solidFill>
            <a:ln w="12700" cap="flat" cmpd="sng">
              <a:solidFill>
                <a:srgbClr val="C47F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234886" y="1624698"/>
              <a:ext cx="3288411" cy="649440"/>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txBox="1"/>
            <p:nvPr/>
          </p:nvSpPr>
          <p:spPr>
            <a:xfrm>
              <a:off x="266589" y="1656401"/>
              <a:ext cx="3225005" cy="586034"/>
            </a:xfrm>
            <a:prstGeom prst="rect">
              <a:avLst/>
            </a:prstGeom>
            <a:noFill/>
            <a:ln>
              <a:noFill/>
            </a:ln>
          </p:spPr>
          <p:txBody>
            <a:bodyPr spcFirstLastPara="1" wrap="square" lIns="124275" tIns="0" rIns="124275" bIns="0" anchor="ctr" anchorCtr="0">
              <a:noAutofit/>
            </a:bodyPr>
            <a:lstStyle/>
            <a:p>
              <a:pPr marL="0" marR="0" lvl="0" indent="0" algn="l" rtl="0">
                <a:lnSpc>
                  <a:spcPct val="90000"/>
                </a:lnSpc>
                <a:spcBef>
                  <a:spcPts val="0"/>
                </a:spcBef>
                <a:spcAft>
                  <a:spcPts val="0"/>
                </a:spcAft>
                <a:buNone/>
              </a:pPr>
              <a:r>
                <a:rPr lang="en-US" sz="2200">
                  <a:solidFill>
                    <a:schemeClr val="lt1"/>
                  </a:solidFill>
                  <a:latin typeface="Verdana"/>
                  <a:ea typeface="Verdana"/>
                  <a:cs typeface="Verdana"/>
                  <a:sym typeface="Verdana"/>
                </a:rPr>
                <a:t>What is the technology? </a:t>
              </a:r>
              <a:endParaRPr/>
            </a:p>
          </p:txBody>
        </p:sp>
        <p:sp>
          <p:nvSpPr>
            <p:cNvPr id="648" name="Google Shape;648;p35"/>
            <p:cNvSpPr/>
            <p:nvPr/>
          </p:nvSpPr>
          <p:spPr>
            <a:xfrm>
              <a:off x="0" y="2947337"/>
              <a:ext cx="4697730" cy="554400"/>
            </a:xfrm>
            <a:prstGeom prst="rect">
              <a:avLst/>
            </a:prstGeom>
            <a:solidFill>
              <a:schemeClr val="lt1">
                <a:alpha val="89803"/>
              </a:schemeClr>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234886" y="2622617"/>
              <a:ext cx="3288411" cy="64944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txBox="1"/>
            <p:nvPr/>
          </p:nvSpPr>
          <p:spPr>
            <a:xfrm>
              <a:off x="266589" y="2654320"/>
              <a:ext cx="3225005" cy="586034"/>
            </a:xfrm>
            <a:prstGeom prst="rect">
              <a:avLst/>
            </a:prstGeom>
            <a:noFill/>
            <a:ln>
              <a:noFill/>
            </a:ln>
          </p:spPr>
          <p:txBody>
            <a:bodyPr spcFirstLastPara="1" wrap="square" lIns="124275" tIns="0" rIns="124275" bIns="0" anchor="ctr" anchorCtr="0">
              <a:noAutofit/>
            </a:bodyPr>
            <a:lstStyle/>
            <a:p>
              <a:pPr marL="0" marR="0" lvl="0" indent="0" algn="l" rtl="0">
                <a:lnSpc>
                  <a:spcPct val="90000"/>
                </a:lnSpc>
                <a:spcBef>
                  <a:spcPts val="0"/>
                </a:spcBef>
                <a:spcAft>
                  <a:spcPts val="0"/>
                </a:spcAft>
                <a:buNone/>
              </a:pPr>
              <a:r>
                <a:rPr lang="en-US" sz="2200">
                  <a:solidFill>
                    <a:schemeClr val="lt1"/>
                  </a:solidFill>
                  <a:latin typeface="Verdana"/>
                  <a:ea typeface="Verdana"/>
                  <a:cs typeface="Verdana"/>
                  <a:sym typeface="Verdana"/>
                </a:rPr>
                <a:t>What are the advantages?</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6"/>
          <p:cNvSpPr txBox="1">
            <a:spLocks noGrp="1"/>
          </p:cNvSpPr>
          <p:nvPr>
            <p:ph type="title"/>
          </p:nvPr>
        </p:nvSpPr>
        <p:spPr>
          <a:xfrm>
            <a:off x="395536" y="93803"/>
            <a:ext cx="7490907" cy="7127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b="1"/>
              <a:t>Ultrasonic Welding machine</a:t>
            </a:r>
            <a:endParaRPr sz="3200">
              <a:latin typeface="Verdana"/>
              <a:ea typeface="Verdana"/>
              <a:cs typeface="Verdana"/>
              <a:sym typeface="Verdana"/>
            </a:endParaRPr>
          </a:p>
        </p:txBody>
      </p:sp>
      <p:sp>
        <p:nvSpPr>
          <p:cNvPr id="656" name="Google Shape;656;p3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657" name="Google Shape;657;p3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36</a:t>
            </a:fld>
            <a:endParaRPr sz="900">
              <a:solidFill>
                <a:srgbClr val="898989"/>
              </a:solidFill>
              <a:latin typeface="Verdana"/>
              <a:ea typeface="Verdana"/>
              <a:cs typeface="Verdana"/>
              <a:sym typeface="Verdana"/>
            </a:endParaRPr>
          </a:p>
        </p:txBody>
      </p:sp>
      <p:pic>
        <p:nvPicPr>
          <p:cNvPr id="658" name="Google Shape;658;p36"/>
          <p:cNvPicPr preferRelativeResize="0"/>
          <p:nvPr/>
        </p:nvPicPr>
        <p:blipFill rotWithShape="1">
          <a:blip r:embed="rId3">
            <a:alphaModFix/>
          </a:blip>
          <a:srcRect/>
          <a:stretch/>
        </p:blipFill>
        <p:spPr>
          <a:xfrm>
            <a:off x="755576" y="900364"/>
            <a:ext cx="7363981" cy="3317810"/>
          </a:xfrm>
          <a:prstGeom prst="rect">
            <a:avLst/>
          </a:prstGeom>
          <a:noFill/>
          <a:ln>
            <a:noFill/>
          </a:ln>
        </p:spPr>
      </p:pic>
      <p:sp>
        <p:nvSpPr>
          <p:cNvPr id="659" name="Google Shape;659;p36"/>
          <p:cNvSpPr txBox="1"/>
          <p:nvPr/>
        </p:nvSpPr>
        <p:spPr>
          <a:xfrm>
            <a:off x="2402489" y="4218174"/>
            <a:ext cx="4358886" cy="46166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1200"/>
              <a:buFont typeface="Verdana"/>
              <a:buAutoNum type="alphaLcParenBoth"/>
            </a:pPr>
            <a:r>
              <a:rPr lang="en-US" sz="1200">
                <a:solidFill>
                  <a:schemeClr val="dk1"/>
                </a:solidFill>
                <a:latin typeface="Verdana"/>
                <a:ea typeface="Verdana"/>
                <a:cs typeface="Verdana"/>
                <a:sym typeface="Verdana"/>
              </a:rPr>
              <a:t>plunge welding, </a:t>
            </a:r>
            <a:r>
              <a:rPr lang="en-US" sz="1100">
                <a:solidFill>
                  <a:schemeClr val="dk1"/>
                </a:solidFill>
                <a:latin typeface="Calibri"/>
                <a:ea typeface="Calibri"/>
                <a:cs typeface="Calibri"/>
                <a:sym typeface="Calibri"/>
              </a:rPr>
              <a:t>source:http://www.belsonic-machines.com </a:t>
            </a:r>
            <a:endParaRPr/>
          </a:p>
          <a:p>
            <a:pPr marL="228600" marR="0" lvl="0" indent="-228600" algn="l" rtl="0">
              <a:spcBef>
                <a:spcPts val="0"/>
              </a:spcBef>
              <a:spcAft>
                <a:spcPts val="0"/>
              </a:spcAft>
              <a:buClr>
                <a:schemeClr val="dk1"/>
              </a:buClr>
              <a:buSzPts val="1200"/>
              <a:buFont typeface="Verdana"/>
              <a:buAutoNum type="alphaLcParenBoth"/>
            </a:pPr>
            <a:r>
              <a:rPr lang="en-US" sz="1200">
                <a:solidFill>
                  <a:schemeClr val="dk1"/>
                </a:solidFill>
                <a:latin typeface="Verdana"/>
                <a:ea typeface="Verdana"/>
                <a:cs typeface="Verdana"/>
                <a:sym typeface="Verdana"/>
              </a:rPr>
              <a:t> continuous welding, </a:t>
            </a:r>
            <a:r>
              <a:rPr lang="en-US" sz="1100">
                <a:solidFill>
                  <a:schemeClr val="dk1"/>
                </a:solidFill>
                <a:latin typeface="Calibri"/>
                <a:ea typeface="Calibri"/>
                <a:cs typeface="Calibri"/>
                <a:sym typeface="Calibri"/>
              </a:rPr>
              <a:t>source:http://www.pfaff-industrial.com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628650" y="274639"/>
            <a:ext cx="7886700" cy="4969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Laser Welding</a:t>
            </a:r>
            <a:endParaRPr/>
          </a:p>
        </p:txBody>
      </p:sp>
      <p:grpSp>
        <p:nvGrpSpPr>
          <p:cNvPr id="665" name="Google Shape;665;p37"/>
          <p:cNvGrpSpPr/>
          <p:nvPr/>
        </p:nvGrpSpPr>
        <p:grpSpPr>
          <a:xfrm>
            <a:off x="215212" y="2792169"/>
            <a:ext cx="8713575" cy="1860335"/>
            <a:chOff x="106" y="0"/>
            <a:chExt cx="8713575" cy="1860335"/>
          </a:xfrm>
        </p:grpSpPr>
        <p:sp>
          <p:nvSpPr>
            <p:cNvPr id="666" name="Google Shape;666;p37"/>
            <p:cNvSpPr/>
            <p:nvPr/>
          </p:nvSpPr>
          <p:spPr>
            <a:xfrm>
              <a:off x="653534" y="0"/>
              <a:ext cx="7406719" cy="1860335"/>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06" y="558100"/>
              <a:ext cx="1275157" cy="74413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txBox="1"/>
            <p:nvPr/>
          </p:nvSpPr>
          <p:spPr>
            <a:xfrm>
              <a:off x="36432" y="594426"/>
              <a:ext cx="1202505" cy="67148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Verdana"/>
                  <a:ea typeface="Verdana"/>
                  <a:cs typeface="Verdana"/>
                  <a:sym typeface="Verdana"/>
                </a:rPr>
                <a:t>Control of melt volume and hence seam flexibility</a:t>
              </a:r>
              <a:endParaRPr/>
            </a:p>
          </p:txBody>
        </p:sp>
        <p:sp>
          <p:nvSpPr>
            <p:cNvPr id="669" name="Google Shape;669;p37"/>
            <p:cNvSpPr/>
            <p:nvPr/>
          </p:nvSpPr>
          <p:spPr>
            <a:xfrm>
              <a:off x="1487789" y="558100"/>
              <a:ext cx="1275157" cy="74413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txBox="1"/>
            <p:nvPr/>
          </p:nvSpPr>
          <p:spPr>
            <a:xfrm>
              <a:off x="1524115" y="594426"/>
              <a:ext cx="1202505" cy="67148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Verdana"/>
                  <a:ea typeface="Verdana"/>
                  <a:cs typeface="Verdana"/>
                  <a:sym typeface="Verdana"/>
                </a:rPr>
                <a:t>Sealed seams in one operation, avoiding use of tapes - curved seams become possible</a:t>
              </a:r>
              <a:endParaRPr/>
            </a:p>
          </p:txBody>
        </p:sp>
        <p:sp>
          <p:nvSpPr>
            <p:cNvPr id="671" name="Google Shape;671;p37"/>
            <p:cNvSpPr/>
            <p:nvPr/>
          </p:nvSpPr>
          <p:spPr>
            <a:xfrm>
              <a:off x="2975473" y="558100"/>
              <a:ext cx="1275157" cy="74413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txBox="1"/>
            <p:nvPr/>
          </p:nvSpPr>
          <p:spPr>
            <a:xfrm>
              <a:off x="3011799" y="594426"/>
              <a:ext cx="1202505" cy="67148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Verdana"/>
                  <a:ea typeface="Verdana"/>
                  <a:cs typeface="Verdana"/>
                  <a:sym typeface="Verdana"/>
                </a:rPr>
                <a:t>Potential for high speed seaming and automation</a:t>
              </a:r>
              <a:endParaRPr/>
            </a:p>
          </p:txBody>
        </p:sp>
        <p:sp>
          <p:nvSpPr>
            <p:cNvPr id="673" name="Google Shape;673;p37"/>
            <p:cNvSpPr/>
            <p:nvPr/>
          </p:nvSpPr>
          <p:spPr>
            <a:xfrm>
              <a:off x="4463157" y="558100"/>
              <a:ext cx="1275157" cy="74413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txBox="1"/>
            <p:nvPr/>
          </p:nvSpPr>
          <p:spPr>
            <a:xfrm>
              <a:off x="4499483" y="594426"/>
              <a:ext cx="1202505" cy="67148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Verdana"/>
                  <a:ea typeface="Verdana"/>
                  <a:cs typeface="Verdana"/>
                  <a:sym typeface="Verdana"/>
                </a:rPr>
                <a:t>A novel appearance to the seam - new design opportunities</a:t>
              </a:r>
              <a:endParaRPr/>
            </a:p>
          </p:txBody>
        </p:sp>
        <p:sp>
          <p:nvSpPr>
            <p:cNvPr id="675" name="Google Shape;675;p37"/>
            <p:cNvSpPr/>
            <p:nvPr/>
          </p:nvSpPr>
          <p:spPr>
            <a:xfrm>
              <a:off x="5950840" y="558100"/>
              <a:ext cx="1275157" cy="74413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txBox="1"/>
            <p:nvPr/>
          </p:nvSpPr>
          <p:spPr>
            <a:xfrm>
              <a:off x="5987166" y="594426"/>
              <a:ext cx="1202505" cy="67148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r>
                <a:rPr lang="en-US" sz="900">
                  <a:solidFill>
                    <a:schemeClr val="lt1"/>
                  </a:solidFill>
                  <a:latin typeface="Verdana"/>
                  <a:ea typeface="Verdana"/>
                  <a:cs typeface="Verdana"/>
                  <a:sym typeface="Verdana"/>
                </a:rPr>
                <a:t>Welding may be achieved through several layers, so closed products with internal welded structures are possible</a:t>
              </a:r>
              <a:endParaRPr sz="900">
                <a:solidFill>
                  <a:schemeClr val="lt1"/>
                </a:solidFill>
                <a:latin typeface="Verdana"/>
                <a:ea typeface="Verdana"/>
                <a:cs typeface="Verdana"/>
                <a:sym typeface="Verdana"/>
              </a:endParaRPr>
            </a:p>
          </p:txBody>
        </p:sp>
        <p:sp>
          <p:nvSpPr>
            <p:cNvPr id="677" name="Google Shape;677;p37"/>
            <p:cNvSpPr/>
            <p:nvPr/>
          </p:nvSpPr>
          <p:spPr>
            <a:xfrm>
              <a:off x="7438524" y="558100"/>
              <a:ext cx="1275157" cy="74413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txBox="1"/>
            <p:nvPr/>
          </p:nvSpPr>
          <p:spPr>
            <a:xfrm>
              <a:off x="7474850" y="594426"/>
              <a:ext cx="1202505" cy="67148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Verdana"/>
                  <a:ea typeface="Verdana"/>
                  <a:cs typeface="Verdana"/>
                  <a:sym typeface="Verdana"/>
                </a:rPr>
                <a:t>The process is suitable for automation</a:t>
              </a:r>
              <a:endParaRPr sz="1000">
                <a:solidFill>
                  <a:schemeClr val="lt1"/>
                </a:solidFill>
                <a:latin typeface="Verdana"/>
                <a:ea typeface="Verdana"/>
                <a:cs typeface="Verdana"/>
                <a:sym typeface="Verdana"/>
              </a:endParaRPr>
            </a:p>
          </p:txBody>
        </p:sp>
      </p:grpSp>
      <p:sp>
        <p:nvSpPr>
          <p:cNvPr id="679" name="Google Shape;679;p3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680" name="Google Shape;680;p37"/>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37</a:t>
            </a:fld>
            <a:endParaRPr sz="900">
              <a:solidFill>
                <a:srgbClr val="898989"/>
              </a:solidFill>
              <a:latin typeface="Verdana"/>
              <a:ea typeface="Verdana"/>
              <a:cs typeface="Verdana"/>
              <a:sym typeface="Verdana"/>
            </a:endParaRPr>
          </a:p>
        </p:txBody>
      </p:sp>
      <p:sp>
        <p:nvSpPr>
          <p:cNvPr id="681" name="Google Shape;681;p37"/>
          <p:cNvSpPr txBox="1"/>
          <p:nvPr/>
        </p:nvSpPr>
        <p:spPr>
          <a:xfrm>
            <a:off x="189083" y="1185668"/>
            <a:ext cx="848737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This process is based on the knowledge that most polymeric materials transmit near infrared wavelengths. Thus, there is a need to introduce an IR absorber at the interface between the materials to be fused. </a:t>
            </a:r>
            <a:endParaRPr/>
          </a:p>
        </p:txBody>
      </p:sp>
      <p:sp>
        <p:nvSpPr>
          <p:cNvPr id="682" name="Google Shape;682;p37"/>
          <p:cNvSpPr txBox="1"/>
          <p:nvPr/>
        </p:nvSpPr>
        <p:spPr>
          <a:xfrm>
            <a:off x="196982" y="2116035"/>
            <a:ext cx="400577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beneficial features of the process include: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6"/>
        <p:cNvGrpSpPr/>
        <p:nvPr/>
      </p:nvGrpSpPr>
      <p:grpSpPr>
        <a:xfrm>
          <a:off x="0" y="0"/>
          <a:ext cx="0" cy="0"/>
          <a:chOff x="0" y="0"/>
          <a:chExt cx="0" cy="0"/>
        </a:xfrm>
      </p:grpSpPr>
      <p:sp>
        <p:nvSpPr>
          <p:cNvPr id="687" name="Google Shape;687;p38"/>
          <p:cNvSpPr/>
          <p:nvPr/>
        </p:nvSpPr>
        <p:spPr>
          <a:xfrm>
            <a:off x="482600" y="482600"/>
            <a:ext cx="5168390" cy="4159810"/>
          </a:xfrm>
          <a:prstGeom prst="rect">
            <a:avLst/>
          </a:prstGeom>
          <a:solidFill>
            <a:schemeClr val="lt1">
              <a:alpha val="20000"/>
            </a:schemeClr>
          </a:solid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8"/>
          <p:cNvPicPr preferRelativeResize="0"/>
          <p:nvPr/>
        </p:nvPicPr>
        <p:blipFill rotWithShape="1">
          <a:blip r:embed="rId3">
            <a:alphaModFix/>
          </a:blip>
          <a:srcRect/>
          <a:stretch/>
        </p:blipFill>
        <p:spPr>
          <a:xfrm>
            <a:off x="720725" y="804863"/>
            <a:ext cx="4691063" cy="3513138"/>
          </a:xfrm>
          <a:prstGeom prst="rect">
            <a:avLst/>
          </a:prstGeom>
          <a:noFill/>
          <a:ln>
            <a:noFill/>
          </a:ln>
        </p:spPr>
      </p:pic>
      <p:sp>
        <p:nvSpPr>
          <p:cNvPr id="689" name="Google Shape;689;p38"/>
          <p:cNvSpPr txBox="1"/>
          <p:nvPr/>
        </p:nvSpPr>
        <p:spPr>
          <a:xfrm>
            <a:off x="720725" y="3614738"/>
            <a:ext cx="4691063" cy="703263"/>
          </a:xfrm>
          <a:prstGeom prst="rect">
            <a:avLst/>
          </a:prstGeom>
          <a:solidFill>
            <a:srgbClr val="00000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rgbClr val="FFFFFF"/>
                </a:solidFill>
                <a:latin typeface="Verdana"/>
                <a:ea typeface="Verdana"/>
                <a:cs typeface="Verdana"/>
                <a:sym typeface="Verdana"/>
              </a:rPr>
              <a:t>[Source: </a:t>
            </a:r>
            <a:r>
              <a:rPr lang="en-US" sz="1300" u="sng">
                <a:solidFill>
                  <a:srgbClr val="FFFFFF"/>
                </a:solidFill>
                <a:latin typeface="Verdana"/>
                <a:ea typeface="Verdana"/>
                <a:cs typeface="Verdana"/>
                <a:sym typeface="Verdan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http://www.leister.com</a:t>
            </a:r>
            <a:endParaRPr sz="1300">
              <a:solidFill>
                <a:srgbClr val="FFFFFF"/>
              </a:solidFill>
              <a:latin typeface="Calibri"/>
              <a:ea typeface="Calibri"/>
              <a:cs typeface="Calibri"/>
              <a:sym typeface="Calibri"/>
            </a:endParaRPr>
          </a:p>
        </p:txBody>
      </p:sp>
      <p:sp>
        <p:nvSpPr>
          <p:cNvPr id="690" name="Google Shape;690;p38"/>
          <p:cNvSpPr txBox="1">
            <a:spLocks noGrp="1"/>
          </p:cNvSpPr>
          <p:nvPr>
            <p:ph type="title"/>
          </p:nvPr>
        </p:nvSpPr>
        <p:spPr>
          <a:xfrm>
            <a:off x="6089902" y="721131"/>
            <a:ext cx="2425448" cy="35593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b="1">
                <a:solidFill>
                  <a:schemeClr val="dk1"/>
                </a:solidFill>
                <a:latin typeface="Calibri"/>
                <a:ea typeface="Calibri"/>
                <a:cs typeface="Calibri"/>
                <a:sym typeface="Calibri"/>
              </a:rPr>
              <a:t>Laser Welding Machine</a:t>
            </a:r>
            <a:endParaRPr sz="3600">
              <a:solidFill>
                <a:schemeClr val="dk1"/>
              </a:solidFill>
              <a:latin typeface="Calibri"/>
              <a:ea typeface="Calibri"/>
              <a:cs typeface="Calibri"/>
              <a:sym typeface="Calibri"/>
            </a:endParaRPr>
          </a:p>
        </p:txBody>
      </p:sp>
      <p:sp>
        <p:nvSpPr>
          <p:cNvPr id="691" name="Google Shape;691;p38"/>
          <p:cNvSpPr txBox="1">
            <a:spLocks noGrp="1"/>
          </p:cNvSpPr>
          <p:nvPr>
            <p:ph type="ftr" idx="11"/>
          </p:nvPr>
        </p:nvSpPr>
        <p:spPr>
          <a:xfrm>
            <a:off x="482600" y="4767262"/>
            <a:ext cx="5168390" cy="27384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Fashion DIET</a:t>
            </a:r>
            <a:endParaRPr/>
          </a:p>
        </p:txBody>
      </p:sp>
      <p:sp>
        <p:nvSpPr>
          <p:cNvPr id="692" name="Google Shape;692;p38"/>
          <p:cNvSpPr txBox="1">
            <a:spLocks noGrp="1"/>
          </p:cNvSpPr>
          <p:nvPr>
            <p:ph type="sldNum" idx="12"/>
          </p:nvPr>
        </p:nvSpPr>
        <p:spPr>
          <a:xfrm>
            <a:off x="7891462" y="4767262"/>
            <a:ext cx="623888"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38</a:t>
            </a:fld>
            <a:endParaRPr sz="9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6"/>
        <p:cNvGrpSpPr/>
        <p:nvPr/>
      </p:nvGrpSpPr>
      <p:grpSpPr>
        <a:xfrm>
          <a:off x="0" y="0"/>
          <a:ext cx="0" cy="0"/>
          <a:chOff x="0" y="0"/>
          <a:chExt cx="0" cy="0"/>
        </a:xfrm>
      </p:grpSpPr>
      <p:sp>
        <p:nvSpPr>
          <p:cNvPr id="697" name="Google Shape;697;p39"/>
          <p:cNvSpPr txBox="1">
            <a:spLocks noGrp="1"/>
          </p:cNvSpPr>
          <p:nvPr>
            <p:ph type="title"/>
          </p:nvPr>
        </p:nvSpPr>
        <p:spPr>
          <a:xfrm>
            <a:off x="1435101" y="273843"/>
            <a:ext cx="7080249"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100" b="1">
                <a:solidFill>
                  <a:schemeClr val="accent1"/>
                </a:solidFill>
              </a:rPr>
              <a:t>Radio Frequency Welding</a:t>
            </a:r>
            <a:endParaRPr sz="4100">
              <a:solidFill>
                <a:schemeClr val="accent1"/>
              </a:solidFill>
            </a:endParaRPr>
          </a:p>
        </p:txBody>
      </p:sp>
      <p:sp>
        <p:nvSpPr>
          <p:cNvPr id="698" name="Google Shape;698;p39"/>
          <p:cNvSpPr txBox="1">
            <a:spLocks noGrp="1"/>
          </p:cNvSpPr>
          <p:nvPr>
            <p:ph type="body" idx="1"/>
          </p:nvPr>
        </p:nvSpPr>
        <p:spPr>
          <a:xfrm>
            <a:off x="628650" y="1369218"/>
            <a:ext cx="7886700" cy="3263504"/>
          </a:xfrm>
          <a:prstGeom prst="rect">
            <a:avLst/>
          </a:prstGeom>
          <a:noFill/>
          <a:ln>
            <a:noFill/>
          </a:ln>
        </p:spPr>
        <p:txBody>
          <a:bodyPr spcFirstLastPara="1" wrap="square" lIns="91425" tIns="45700" rIns="91425" bIns="45700" anchor="t" anchorCtr="0">
            <a:normAutofit lnSpcReduction="10000"/>
          </a:bodyPr>
          <a:lstStyle/>
          <a:p>
            <a:pPr marL="171450" lvl="0" indent="-171450" algn="just" rtl="0">
              <a:lnSpc>
                <a:spcPct val="90000"/>
              </a:lnSpc>
              <a:spcBef>
                <a:spcPts val="0"/>
              </a:spcBef>
              <a:spcAft>
                <a:spcPts val="0"/>
              </a:spcAft>
              <a:buClr>
                <a:schemeClr val="dk1"/>
              </a:buClr>
              <a:buSzPts val="1600"/>
              <a:buChar char="•"/>
            </a:pPr>
            <a:r>
              <a:rPr lang="en-US" sz="1600"/>
              <a:t>Radio frequency or high frequency welding is a proprietary plastics welding technology that enables sealing of polyethylene, polypropylene and nearly any low-loss polymer or phthalate-free material. </a:t>
            </a:r>
            <a:endParaRPr sz="1600"/>
          </a:p>
          <a:p>
            <a:pPr marL="171450" lvl="0" indent="-171450" algn="just" rtl="0">
              <a:lnSpc>
                <a:spcPct val="90000"/>
              </a:lnSpc>
              <a:spcBef>
                <a:spcPts val="750"/>
              </a:spcBef>
              <a:spcAft>
                <a:spcPts val="0"/>
              </a:spcAft>
              <a:buClr>
                <a:schemeClr val="dk1"/>
              </a:buClr>
              <a:buSzPts val="1600"/>
              <a:buChar char="•"/>
            </a:pPr>
            <a:r>
              <a:rPr lang="en-US" sz="1600"/>
              <a:t>This technology is ideal for manufacturers needing to transition away from PVC or polyurethane for ecological, financial or regulatory reasons. </a:t>
            </a:r>
            <a:endParaRPr sz="1600"/>
          </a:p>
          <a:p>
            <a:pPr marL="171450" lvl="0" indent="-171450" algn="just" rtl="0">
              <a:lnSpc>
                <a:spcPct val="90000"/>
              </a:lnSpc>
              <a:spcBef>
                <a:spcPts val="750"/>
              </a:spcBef>
              <a:spcAft>
                <a:spcPts val="0"/>
              </a:spcAft>
              <a:buClr>
                <a:schemeClr val="dk1"/>
              </a:buClr>
              <a:buSzPts val="1600"/>
              <a:buChar char="•"/>
            </a:pPr>
            <a:r>
              <a:rPr lang="en-US" sz="1600"/>
              <a:t>This technology works in 27.12 MHz (+/- 5%) frequency range. Hot air, hot wedge, and ultrasonic welding are generally categorized as rotary welding, where the fabric moves continuously through the machine while it is being welded. </a:t>
            </a:r>
            <a:endParaRPr sz="1600"/>
          </a:p>
          <a:p>
            <a:pPr marL="171450" lvl="0" indent="-171450" algn="just" rtl="0">
              <a:lnSpc>
                <a:spcPct val="90000"/>
              </a:lnSpc>
              <a:spcBef>
                <a:spcPts val="750"/>
              </a:spcBef>
              <a:spcAft>
                <a:spcPts val="0"/>
              </a:spcAft>
              <a:buClr>
                <a:schemeClr val="dk1"/>
              </a:buClr>
              <a:buSzPts val="1600"/>
              <a:buChar char="•"/>
            </a:pPr>
            <a:r>
              <a:rPr lang="en-US" sz="1600"/>
              <a:t>Radio frequency welders are a stamping type machine similar to plunge ultrasonic machines. The fabric pieces don’t move but are held in place while they are being welded. </a:t>
            </a:r>
            <a:endParaRPr sz="1600"/>
          </a:p>
          <a:p>
            <a:pPr marL="171450" lvl="0" indent="-171450" algn="just" rtl="0">
              <a:lnSpc>
                <a:spcPct val="90000"/>
              </a:lnSpc>
              <a:spcBef>
                <a:spcPts val="750"/>
              </a:spcBef>
              <a:spcAft>
                <a:spcPts val="0"/>
              </a:spcAft>
              <a:buClr>
                <a:schemeClr val="dk1"/>
              </a:buClr>
              <a:buSzPts val="1600"/>
              <a:buChar char="•"/>
            </a:pPr>
            <a:r>
              <a:rPr lang="en-US" sz="1600"/>
              <a:t>Advantages of radio frequency welding are opportunities for cost savings, increased product performance, great versatility in the selection of plastics materials, and meeting of regulatory and environmental standards.</a:t>
            </a:r>
            <a:endParaRPr sz="1600"/>
          </a:p>
        </p:txBody>
      </p:sp>
      <p:sp>
        <p:nvSpPr>
          <p:cNvPr id="699" name="Google Shape;699;p39"/>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700" name="Google Shape;700;p39"/>
          <p:cNvSpPr txBox="1">
            <a:spLocks noGrp="1"/>
          </p:cNvSpPr>
          <p:nvPr>
            <p:ph type="sldNum" idx="12"/>
          </p:nvPr>
        </p:nvSpPr>
        <p:spPr>
          <a:xfrm>
            <a:off x="5292080" y="4803998"/>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chemeClr val="dk1"/>
                </a:solidFill>
                <a:latin typeface="Verdana"/>
                <a:ea typeface="Verdana"/>
                <a:cs typeface="Verdana"/>
                <a:sym typeface="Verdana"/>
              </a:rPr>
              <a:t>39</a:t>
            </a:fld>
            <a:endParaRPr sz="9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539750" y="123825"/>
            <a:ext cx="7886700" cy="7921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Sustainable Production System</a:t>
            </a:r>
            <a:endParaRPr/>
          </a:p>
        </p:txBody>
      </p:sp>
      <p:grpSp>
        <p:nvGrpSpPr>
          <p:cNvPr id="134" name="Google Shape;134;p4"/>
          <p:cNvGrpSpPr/>
          <p:nvPr/>
        </p:nvGrpSpPr>
        <p:grpSpPr>
          <a:xfrm>
            <a:off x="1763688" y="843008"/>
            <a:ext cx="6480719" cy="3717833"/>
            <a:chOff x="0" y="45"/>
            <a:chExt cx="6480719" cy="3717833"/>
          </a:xfrm>
        </p:grpSpPr>
        <p:sp>
          <p:nvSpPr>
            <p:cNvPr id="135" name="Google Shape;135;p4"/>
            <p:cNvSpPr/>
            <p:nvPr/>
          </p:nvSpPr>
          <p:spPr>
            <a:xfrm rot="5400000">
              <a:off x="3681458" y="-1166996"/>
              <a:ext cx="1450862" cy="4147660"/>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2333060" y="252227"/>
              <a:ext cx="4076835" cy="1309212"/>
            </a:xfrm>
            <a:prstGeom prst="rect">
              <a:avLst/>
            </a:prstGeom>
            <a:noFill/>
            <a:ln>
              <a:noFill/>
            </a:ln>
          </p:spPr>
          <p:txBody>
            <a:bodyPr spcFirstLastPara="1" wrap="square" lIns="53325" tIns="26650" rIns="53325" bIns="26650" anchor="ctr" anchorCtr="0">
              <a:noAutofit/>
            </a:bodyPr>
            <a:lstStyle/>
            <a:p>
              <a:pPr marL="114300" marR="0" lvl="1" indent="-114300" algn="l" rtl="0">
                <a:lnSpc>
                  <a:spcPct val="90000"/>
                </a:lnSpc>
                <a:spcBef>
                  <a:spcPts val="0"/>
                </a:spcBef>
                <a:spcAft>
                  <a:spcPts val="0"/>
                </a:spcAft>
                <a:buClr>
                  <a:schemeClr val="dk1"/>
                </a:buClr>
                <a:buSzPts val="1400"/>
                <a:buFont typeface="Verdana"/>
                <a:buChar char="•"/>
              </a:pPr>
              <a:r>
                <a:rPr lang="en-US" sz="1400" b="0" i="0" u="none" strike="noStrike" cap="none">
                  <a:solidFill>
                    <a:schemeClr val="dk1"/>
                  </a:solidFill>
                  <a:latin typeface="Verdana"/>
                  <a:ea typeface="Verdana"/>
                  <a:cs typeface="Verdana"/>
                  <a:sym typeface="Verdana"/>
                </a:rPr>
                <a:t>Pollution and waste problem.</a:t>
              </a:r>
              <a:endParaRPr/>
            </a:p>
            <a:p>
              <a:pPr marL="114300" marR="0" lvl="1" indent="-114300" algn="l" rtl="0">
                <a:lnSpc>
                  <a:spcPct val="90000"/>
                </a:lnSpc>
                <a:spcBef>
                  <a:spcPts val="210"/>
                </a:spcBef>
                <a:spcAft>
                  <a:spcPts val="0"/>
                </a:spcAft>
                <a:buClr>
                  <a:schemeClr val="dk1"/>
                </a:buClr>
                <a:buSzPts val="1400"/>
                <a:buFont typeface="Verdana"/>
                <a:buChar char="•"/>
              </a:pPr>
              <a:r>
                <a:rPr lang="en-US" sz="1400" b="0" i="0" u="none" strike="noStrike" cap="none">
                  <a:solidFill>
                    <a:schemeClr val="dk1"/>
                  </a:solidFill>
                  <a:latin typeface="Verdana"/>
                  <a:ea typeface="Verdana"/>
                  <a:cs typeface="Verdana"/>
                  <a:sym typeface="Verdana"/>
                </a:rPr>
                <a:t>Consumption of non-recyclable resources (oil, for example). </a:t>
              </a:r>
              <a:endParaRPr/>
            </a:p>
            <a:p>
              <a:pPr marL="114300" marR="0" lvl="1" indent="-114300" algn="l" rtl="0">
                <a:lnSpc>
                  <a:spcPct val="90000"/>
                </a:lnSpc>
                <a:spcBef>
                  <a:spcPts val="210"/>
                </a:spcBef>
                <a:spcAft>
                  <a:spcPts val="0"/>
                </a:spcAft>
                <a:buClr>
                  <a:schemeClr val="dk1"/>
                </a:buClr>
                <a:buSzPts val="1400"/>
                <a:buFont typeface="Verdana"/>
                <a:buChar char="•"/>
              </a:pPr>
              <a:r>
                <a:rPr lang="en-US" sz="1400" b="0" i="0" u="none" strike="noStrike" cap="none">
                  <a:solidFill>
                    <a:schemeClr val="dk1"/>
                  </a:solidFill>
                  <a:latin typeface="Verdana"/>
                  <a:ea typeface="Verdana"/>
                  <a:cs typeface="Verdana"/>
                  <a:sym typeface="Verdana"/>
                </a:rPr>
                <a:t>Rapid growth in world population (which implies a growth in demand, both production and consumption).</a:t>
              </a:r>
              <a:endParaRPr/>
            </a:p>
          </p:txBody>
        </p:sp>
        <p:sp>
          <p:nvSpPr>
            <p:cNvPr id="137" name="Google Shape;137;p4"/>
            <p:cNvSpPr/>
            <p:nvPr/>
          </p:nvSpPr>
          <p:spPr>
            <a:xfrm>
              <a:off x="0" y="45"/>
              <a:ext cx="2333059" cy="18135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88532" y="88577"/>
              <a:ext cx="2155995" cy="1636513"/>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n-US" sz="2600" b="1" i="0" u="none" strike="noStrike" cap="none">
                  <a:solidFill>
                    <a:schemeClr val="lt1"/>
                  </a:solidFill>
                  <a:latin typeface="Verdana"/>
                  <a:ea typeface="Verdana"/>
                  <a:cs typeface="Verdana"/>
                  <a:sym typeface="Verdana"/>
                </a:rPr>
                <a:t>Problems </a:t>
              </a:r>
              <a:endParaRPr sz="2600" b="0" i="0" u="none" strike="noStrike" cap="none">
                <a:solidFill>
                  <a:schemeClr val="lt1"/>
                </a:solidFill>
                <a:latin typeface="Verdana"/>
                <a:ea typeface="Verdana"/>
                <a:cs typeface="Verdana"/>
                <a:sym typeface="Verdana"/>
              </a:endParaRPr>
            </a:p>
          </p:txBody>
        </p:sp>
        <p:sp>
          <p:nvSpPr>
            <p:cNvPr id="139" name="Google Shape;139;p4"/>
            <p:cNvSpPr/>
            <p:nvPr/>
          </p:nvSpPr>
          <p:spPr>
            <a:xfrm rot="5400000">
              <a:off x="3681458" y="737260"/>
              <a:ext cx="1450862" cy="4147660"/>
            </a:xfrm>
            <a:prstGeom prst="round2SameRect">
              <a:avLst>
                <a:gd name="adj1" fmla="val 16667"/>
                <a:gd name="adj2" fmla="val 0"/>
              </a:avLst>
            </a:prstGeom>
            <a:solidFill>
              <a:srgbClr val="E1EFD8">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2333060" y="2156484"/>
              <a:ext cx="4076835" cy="1309212"/>
            </a:xfrm>
            <a:prstGeom prst="rect">
              <a:avLst/>
            </a:prstGeom>
            <a:noFill/>
            <a:ln>
              <a:noFill/>
            </a:ln>
          </p:spPr>
          <p:txBody>
            <a:bodyPr spcFirstLastPara="1" wrap="square" lIns="53325" tIns="26650" rIns="53325" bIns="26650" anchor="ctr" anchorCtr="0">
              <a:noAutofit/>
            </a:bodyPr>
            <a:lstStyle/>
            <a:p>
              <a:pPr marL="114300" marR="0" lvl="1" indent="-114300" algn="l" rtl="0">
                <a:lnSpc>
                  <a:spcPct val="90000"/>
                </a:lnSpc>
                <a:spcBef>
                  <a:spcPts val="0"/>
                </a:spcBef>
                <a:spcAft>
                  <a:spcPts val="0"/>
                </a:spcAft>
                <a:buClr>
                  <a:schemeClr val="dk1"/>
                </a:buClr>
                <a:buSzPts val="1400"/>
                <a:buFont typeface="Verdana"/>
                <a:buChar char="•"/>
              </a:pPr>
              <a:r>
                <a:rPr lang="en-US" sz="1400" b="0" i="0" u="none" strike="noStrike" cap="none">
                  <a:solidFill>
                    <a:schemeClr val="dk1"/>
                  </a:solidFill>
                  <a:latin typeface="Verdana"/>
                  <a:ea typeface="Verdana"/>
                  <a:cs typeface="Verdana"/>
                  <a:sym typeface="Verdana"/>
                </a:rPr>
                <a:t>Economically sustainable. </a:t>
              </a:r>
              <a:endParaRPr/>
            </a:p>
            <a:p>
              <a:pPr marL="114300" marR="0" lvl="1" indent="-114300" algn="l" rtl="0">
                <a:lnSpc>
                  <a:spcPct val="90000"/>
                </a:lnSpc>
                <a:spcBef>
                  <a:spcPts val="210"/>
                </a:spcBef>
                <a:spcAft>
                  <a:spcPts val="0"/>
                </a:spcAft>
                <a:buClr>
                  <a:schemeClr val="dk1"/>
                </a:buClr>
                <a:buSzPts val="1400"/>
                <a:buFont typeface="Verdana"/>
                <a:buChar char="•"/>
              </a:pPr>
              <a:r>
                <a:rPr lang="en-US" sz="1400" b="0" i="0" u="none" strike="noStrike" cap="none">
                  <a:solidFill>
                    <a:schemeClr val="dk1"/>
                  </a:solidFill>
                  <a:latin typeface="Verdana"/>
                  <a:ea typeface="Verdana"/>
                  <a:cs typeface="Verdana"/>
                  <a:sym typeface="Verdana"/>
                </a:rPr>
                <a:t>Socially sustainable. </a:t>
              </a:r>
              <a:endParaRPr/>
            </a:p>
            <a:p>
              <a:pPr marL="114300" marR="0" lvl="1" indent="-114300" algn="l" rtl="0">
                <a:lnSpc>
                  <a:spcPct val="90000"/>
                </a:lnSpc>
                <a:spcBef>
                  <a:spcPts val="210"/>
                </a:spcBef>
                <a:spcAft>
                  <a:spcPts val="0"/>
                </a:spcAft>
                <a:buClr>
                  <a:schemeClr val="dk1"/>
                </a:buClr>
                <a:buSzPts val="1400"/>
                <a:buFont typeface="Verdana"/>
                <a:buChar char="•"/>
              </a:pPr>
              <a:r>
                <a:rPr lang="en-US" sz="1400" b="0" i="0" u="none" strike="noStrike" cap="none">
                  <a:solidFill>
                    <a:schemeClr val="dk1"/>
                  </a:solidFill>
                  <a:latin typeface="Verdana"/>
                  <a:ea typeface="Verdana"/>
                  <a:cs typeface="Verdana"/>
                  <a:sym typeface="Verdana"/>
                </a:rPr>
                <a:t>Sustainable with the environment. </a:t>
              </a:r>
              <a:endParaRPr/>
            </a:p>
          </p:txBody>
        </p:sp>
        <p:sp>
          <p:nvSpPr>
            <p:cNvPr id="141" name="Google Shape;141;p4"/>
            <p:cNvSpPr/>
            <p:nvPr/>
          </p:nvSpPr>
          <p:spPr>
            <a:xfrm>
              <a:off x="0" y="1904301"/>
              <a:ext cx="2333059" cy="1813577"/>
            </a:xfrm>
            <a:prstGeom prst="roundRect">
              <a:avLst>
                <a:gd name="adj" fmla="val 16667"/>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88532" y="1992833"/>
              <a:ext cx="2155995" cy="1636513"/>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n-US" sz="2600" b="1" i="0" u="none" strike="noStrike" cap="none">
                  <a:solidFill>
                    <a:schemeClr val="lt1"/>
                  </a:solidFill>
                  <a:latin typeface="Verdana"/>
                  <a:ea typeface="Verdana"/>
                  <a:cs typeface="Verdana"/>
                  <a:sym typeface="Verdana"/>
                </a:rPr>
                <a:t>Functions for Sustainability </a:t>
              </a:r>
              <a:endParaRPr sz="2600" b="0" i="0" u="none" strike="noStrike" cap="none">
                <a:solidFill>
                  <a:schemeClr val="lt1"/>
                </a:solidFill>
                <a:latin typeface="Verdana"/>
                <a:ea typeface="Verdana"/>
                <a:cs typeface="Verdana"/>
                <a:sym typeface="Verdana"/>
              </a:endParaRPr>
            </a:p>
          </p:txBody>
        </p:sp>
      </p:grpSp>
      <p:sp>
        <p:nvSpPr>
          <p:cNvPr id="143" name="Google Shape;143;p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144" name="Google Shape;144;p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0" i="0" u="none" strike="noStrike" cap="none">
                <a:solidFill>
                  <a:srgbClr val="898989"/>
                </a:solidFill>
                <a:latin typeface="Verdana"/>
                <a:ea typeface="Verdana"/>
                <a:cs typeface="Verdana"/>
                <a:sym typeface="Verdana"/>
              </a:rPr>
              <a:t>4</a:t>
            </a:fld>
            <a:endParaRPr sz="900" b="0" i="0" u="none" strike="noStrike" cap="none">
              <a:solidFill>
                <a:srgbClr val="898989"/>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0"/>
          <p:cNvSpPr txBox="1">
            <a:spLocks noGrp="1"/>
          </p:cNvSpPr>
          <p:nvPr>
            <p:ph type="title"/>
          </p:nvPr>
        </p:nvSpPr>
        <p:spPr>
          <a:xfrm>
            <a:off x="899592" y="349241"/>
            <a:ext cx="7080249"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100" b="1">
                <a:solidFill>
                  <a:schemeClr val="accent1"/>
                </a:solidFill>
              </a:rPr>
              <a:t>Impact Welding</a:t>
            </a:r>
            <a:endParaRPr sz="4100">
              <a:solidFill>
                <a:schemeClr val="accent1"/>
              </a:solidFill>
            </a:endParaRPr>
          </a:p>
        </p:txBody>
      </p:sp>
      <p:sp>
        <p:nvSpPr>
          <p:cNvPr id="706" name="Google Shape;706;p40"/>
          <p:cNvSpPr txBox="1">
            <a:spLocks noGrp="1"/>
          </p:cNvSpPr>
          <p:nvPr>
            <p:ph type="body" idx="1"/>
          </p:nvPr>
        </p:nvSpPr>
        <p:spPr>
          <a:xfrm>
            <a:off x="628650" y="1369218"/>
            <a:ext cx="7886700" cy="3263504"/>
          </a:xfrm>
          <a:prstGeom prst="rect">
            <a:avLst/>
          </a:prstGeom>
          <a:noFill/>
          <a:ln>
            <a:noFill/>
          </a:ln>
        </p:spPr>
        <p:txBody>
          <a:bodyPr spcFirstLastPara="1" wrap="square" lIns="91425" tIns="45700" rIns="91425" bIns="45700" anchor="t" anchorCtr="0">
            <a:normAutofit/>
          </a:bodyPr>
          <a:lstStyle/>
          <a:p>
            <a:pPr marL="171450" lvl="0" indent="-171450" algn="just" rtl="0">
              <a:lnSpc>
                <a:spcPct val="90000"/>
              </a:lnSpc>
              <a:spcBef>
                <a:spcPts val="0"/>
              </a:spcBef>
              <a:spcAft>
                <a:spcPts val="0"/>
              </a:spcAft>
              <a:buClr>
                <a:schemeClr val="dk1"/>
              </a:buClr>
              <a:buSzPts val="1600"/>
              <a:buChar char="•"/>
            </a:pPr>
            <a:r>
              <a:rPr lang="en-US" sz="1600"/>
              <a:t>There are other lesser known welding technologies available like impact welding technologies which are still at experimental stage and their use as of now is restricted to non-apparel applications. </a:t>
            </a:r>
            <a:endParaRPr sz="1600"/>
          </a:p>
          <a:p>
            <a:pPr marL="171450" lvl="0" indent="-171450" algn="just" rtl="0">
              <a:lnSpc>
                <a:spcPct val="90000"/>
              </a:lnSpc>
              <a:spcBef>
                <a:spcPts val="750"/>
              </a:spcBef>
              <a:spcAft>
                <a:spcPts val="0"/>
              </a:spcAft>
              <a:buClr>
                <a:schemeClr val="dk1"/>
              </a:buClr>
              <a:buSzPts val="1600"/>
              <a:buChar char="•"/>
            </a:pPr>
            <a:r>
              <a:rPr lang="en-US" sz="1600"/>
              <a:t>In impact welding, pressure is applied to the seam area by two impulse-heating bars. Heat is created by pulsing energy through the heating element in the top and bottom bars for the duration of the weld. </a:t>
            </a:r>
            <a:endParaRPr sz="1600"/>
          </a:p>
          <a:p>
            <a:pPr marL="171450" lvl="0" indent="-171450" algn="just" rtl="0">
              <a:lnSpc>
                <a:spcPct val="90000"/>
              </a:lnSpc>
              <a:spcBef>
                <a:spcPts val="750"/>
              </a:spcBef>
              <a:spcAft>
                <a:spcPts val="0"/>
              </a:spcAft>
              <a:buClr>
                <a:schemeClr val="dk1"/>
              </a:buClr>
              <a:buSzPts val="1600"/>
              <a:buChar char="•"/>
            </a:pPr>
            <a:r>
              <a:rPr lang="en-US" sz="1600"/>
              <a:t>After a set weld time is completed, liquid is flushed through the bars to allow a cool down cycle, helping eliminate wrinkles.</a:t>
            </a:r>
            <a:endParaRPr/>
          </a:p>
        </p:txBody>
      </p:sp>
      <p:sp>
        <p:nvSpPr>
          <p:cNvPr id="707" name="Google Shape;707;p40"/>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708" name="Google Shape;708;p40"/>
          <p:cNvSpPr txBox="1">
            <a:spLocks noGrp="1"/>
          </p:cNvSpPr>
          <p:nvPr>
            <p:ph type="sldNum" idx="12"/>
          </p:nvPr>
        </p:nvSpPr>
        <p:spPr>
          <a:xfrm>
            <a:off x="5220072" y="4731990"/>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chemeClr val="dk1"/>
                </a:solidFill>
                <a:latin typeface="Verdana"/>
                <a:ea typeface="Verdana"/>
                <a:cs typeface="Verdana"/>
                <a:sym typeface="Verdana"/>
              </a:rPr>
              <a:t>40</a:t>
            </a:fld>
            <a:endParaRPr sz="900">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1"/>
          <p:cNvSpPr txBox="1">
            <a:spLocks noGrp="1"/>
          </p:cNvSpPr>
          <p:nvPr>
            <p:ph type="title"/>
          </p:nvPr>
        </p:nvSpPr>
        <p:spPr>
          <a:xfrm>
            <a:off x="1435101" y="273843"/>
            <a:ext cx="7080249"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100" b="1">
                <a:solidFill>
                  <a:schemeClr val="accent1"/>
                </a:solidFill>
              </a:rPr>
              <a:t>Bonding Technology</a:t>
            </a:r>
            <a:endParaRPr sz="4100">
              <a:solidFill>
                <a:schemeClr val="accent1"/>
              </a:solidFill>
            </a:endParaRPr>
          </a:p>
        </p:txBody>
      </p:sp>
      <p:sp>
        <p:nvSpPr>
          <p:cNvPr id="714" name="Google Shape;714;p41"/>
          <p:cNvSpPr txBox="1">
            <a:spLocks noGrp="1"/>
          </p:cNvSpPr>
          <p:nvPr>
            <p:ph type="body" idx="1"/>
          </p:nvPr>
        </p:nvSpPr>
        <p:spPr>
          <a:xfrm>
            <a:off x="628650" y="1369218"/>
            <a:ext cx="7886700" cy="3263504"/>
          </a:xfrm>
          <a:prstGeom prst="rect">
            <a:avLst/>
          </a:prstGeom>
          <a:noFill/>
          <a:ln>
            <a:noFill/>
          </a:ln>
        </p:spPr>
        <p:txBody>
          <a:bodyPr spcFirstLastPara="1" wrap="square" lIns="91425" tIns="45700" rIns="91425" bIns="45700" anchor="t" anchorCtr="0">
            <a:normAutofit/>
          </a:bodyPr>
          <a:lstStyle/>
          <a:p>
            <a:pPr marL="171450" lvl="0" indent="-171450" algn="just" rtl="0">
              <a:lnSpc>
                <a:spcPct val="90000"/>
              </a:lnSpc>
              <a:spcBef>
                <a:spcPts val="0"/>
              </a:spcBef>
              <a:spcAft>
                <a:spcPts val="0"/>
              </a:spcAft>
              <a:buClr>
                <a:schemeClr val="dk1"/>
              </a:buClr>
              <a:buSzPts val="1600"/>
              <a:buChar char="•"/>
            </a:pPr>
            <a:r>
              <a:rPr lang="en-US" sz="1600"/>
              <a:t>Bonding technology is different from welding in the sense that while welding is based on thermal bonding, the former is based on chemical or liquid glue bonding. It uses an adhesive between two layers of materials and bonding occurs through the effect of heat, pressure and moisture. </a:t>
            </a:r>
            <a:endParaRPr sz="1600"/>
          </a:p>
          <a:p>
            <a:pPr marL="171450" lvl="0" indent="-171450" algn="just" rtl="0">
              <a:lnSpc>
                <a:spcPct val="90000"/>
              </a:lnSpc>
              <a:spcBef>
                <a:spcPts val="750"/>
              </a:spcBef>
              <a:spcAft>
                <a:spcPts val="0"/>
              </a:spcAft>
              <a:buClr>
                <a:schemeClr val="dk1"/>
              </a:buClr>
              <a:buSzPts val="1600"/>
              <a:buChar char="•"/>
            </a:pPr>
            <a:r>
              <a:rPr lang="en-US" sz="1600"/>
              <a:t>Depending on the type of textile to be welded, different types of adhesives such as hot-melt adhesives and spray glues are also used in some systems. Sufficient adhesion between the textile surfaces is important for durability. </a:t>
            </a:r>
            <a:endParaRPr sz="1600"/>
          </a:p>
          <a:p>
            <a:pPr marL="171450" lvl="0" indent="-171450" algn="just" rtl="0">
              <a:lnSpc>
                <a:spcPct val="90000"/>
              </a:lnSpc>
              <a:spcBef>
                <a:spcPts val="750"/>
              </a:spcBef>
              <a:spcAft>
                <a:spcPts val="0"/>
              </a:spcAft>
              <a:buClr>
                <a:schemeClr val="dk1"/>
              </a:buClr>
              <a:buSzPts val="1600"/>
              <a:buChar char="•"/>
            </a:pPr>
            <a:r>
              <a:rPr lang="en-US" sz="1600"/>
              <a:t>This technology is also used to seal the insertion holes made by the needles. </a:t>
            </a:r>
            <a:endParaRPr sz="1600"/>
          </a:p>
          <a:p>
            <a:pPr marL="171450" lvl="0" indent="-171450" algn="just" rtl="0">
              <a:lnSpc>
                <a:spcPct val="90000"/>
              </a:lnSpc>
              <a:spcBef>
                <a:spcPts val="750"/>
              </a:spcBef>
              <a:spcAft>
                <a:spcPts val="0"/>
              </a:spcAft>
              <a:buClr>
                <a:schemeClr val="dk1"/>
              </a:buClr>
              <a:buSzPts val="1600"/>
              <a:buChar char="•"/>
            </a:pPr>
            <a:r>
              <a:rPr lang="en-US" sz="1600"/>
              <a:t>Applications are mainly in medical  use garments, protective clothing and sportswear.</a:t>
            </a:r>
            <a:endParaRPr/>
          </a:p>
        </p:txBody>
      </p:sp>
      <p:sp>
        <p:nvSpPr>
          <p:cNvPr id="715" name="Google Shape;715;p41"/>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716" name="Google Shape;716;p41"/>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chemeClr val="dk1"/>
                </a:solidFill>
                <a:latin typeface="Verdana"/>
                <a:ea typeface="Verdana"/>
                <a:cs typeface="Verdana"/>
                <a:sym typeface="Verdana"/>
              </a:rPr>
              <a:t>41</a:t>
            </a:fld>
            <a:endParaRPr sz="9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2"/>
          <p:cNvSpPr txBox="1">
            <a:spLocks noGrp="1"/>
          </p:cNvSpPr>
          <p:nvPr>
            <p:ph type="title"/>
          </p:nvPr>
        </p:nvSpPr>
        <p:spPr>
          <a:xfrm>
            <a:off x="185535" y="86699"/>
            <a:ext cx="7886700" cy="4677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Joining Fabric to Accessories</a:t>
            </a:r>
            <a:endParaRPr/>
          </a:p>
        </p:txBody>
      </p:sp>
      <p:grpSp>
        <p:nvGrpSpPr>
          <p:cNvPr id="722" name="Google Shape;722;p42"/>
          <p:cNvGrpSpPr/>
          <p:nvPr/>
        </p:nvGrpSpPr>
        <p:grpSpPr>
          <a:xfrm>
            <a:off x="1942134" y="3148354"/>
            <a:ext cx="5224805" cy="1658253"/>
            <a:chOff x="1780209" y="341"/>
            <a:chExt cx="5224805" cy="1658253"/>
          </a:xfrm>
        </p:grpSpPr>
        <p:sp>
          <p:nvSpPr>
            <p:cNvPr id="723" name="Google Shape;723;p42"/>
            <p:cNvSpPr/>
            <p:nvPr/>
          </p:nvSpPr>
          <p:spPr>
            <a:xfrm>
              <a:off x="1780209" y="341"/>
              <a:ext cx="2239202" cy="142189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2029009" y="236701"/>
              <a:ext cx="2239202" cy="1421893"/>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txBox="1"/>
            <p:nvPr/>
          </p:nvSpPr>
          <p:spPr>
            <a:xfrm>
              <a:off x="2070655" y="278347"/>
              <a:ext cx="2155910" cy="133860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Verdana"/>
                  <a:ea typeface="Verdana"/>
                  <a:cs typeface="Verdana"/>
                  <a:sym typeface="Verdana"/>
                </a:rPr>
                <a:t>Automatic cutting of zipper tapes and hook-n-loop fasteners from a roll can be done by programming the length and loading into the holding clamp. The operator loads the garment over the pre-positioned tape, which is underneath the garment. After the initial start, the rest of the sewing is fully automatic.</a:t>
              </a:r>
              <a:endParaRPr/>
            </a:p>
          </p:txBody>
        </p:sp>
        <p:sp>
          <p:nvSpPr>
            <p:cNvPr id="726" name="Google Shape;726;p42"/>
            <p:cNvSpPr/>
            <p:nvPr/>
          </p:nvSpPr>
          <p:spPr>
            <a:xfrm>
              <a:off x="4517012" y="341"/>
              <a:ext cx="2239202" cy="142189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4765812" y="236701"/>
              <a:ext cx="2239202" cy="1421893"/>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txBox="1"/>
            <p:nvPr/>
          </p:nvSpPr>
          <p:spPr>
            <a:xfrm>
              <a:off x="4807458" y="278347"/>
              <a:ext cx="2155910" cy="133860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Verdana"/>
                  <a:ea typeface="Verdana"/>
                  <a:cs typeface="Verdana"/>
                  <a:sym typeface="Verdana"/>
                </a:rPr>
                <a:t>Zippers and fasteners can be attached to fabric by ultrasonic welding with a seam structure according to customer's requirements. Ultrasonic bonding with special adhesive tapes or coated elastic tapes can also be done. Some manufacturers use spot welding with ultrasonic machines.</a:t>
              </a:r>
              <a:endParaRPr/>
            </a:p>
          </p:txBody>
        </p:sp>
      </p:grpSp>
      <p:sp>
        <p:nvSpPr>
          <p:cNvPr id="729" name="Google Shape;729;p4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730" name="Google Shape;730;p42"/>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42</a:t>
            </a:fld>
            <a:endParaRPr sz="900">
              <a:solidFill>
                <a:srgbClr val="898989"/>
              </a:solidFill>
              <a:latin typeface="Verdana"/>
              <a:ea typeface="Verdana"/>
              <a:cs typeface="Verdana"/>
              <a:sym typeface="Verdana"/>
            </a:endParaRPr>
          </a:p>
        </p:txBody>
      </p:sp>
      <p:pic>
        <p:nvPicPr>
          <p:cNvPr id="731" name="Google Shape;731;p42"/>
          <p:cNvPicPr preferRelativeResize="0"/>
          <p:nvPr/>
        </p:nvPicPr>
        <p:blipFill rotWithShape="1">
          <a:blip r:embed="rId3">
            <a:alphaModFix/>
          </a:blip>
          <a:srcRect/>
          <a:stretch/>
        </p:blipFill>
        <p:spPr>
          <a:xfrm>
            <a:off x="1043608" y="736211"/>
            <a:ext cx="6553200" cy="1800225"/>
          </a:xfrm>
          <a:prstGeom prst="rect">
            <a:avLst/>
          </a:prstGeom>
          <a:noFill/>
          <a:ln>
            <a:noFill/>
          </a:ln>
        </p:spPr>
      </p:pic>
      <p:sp>
        <p:nvSpPr>
          <p:cNvPr id="732" name="Google Shape;732;p42"/>
          <p:cNvSpPr txBox="1"/>
          <p:nvPr/>
        </p:nvSpPr>
        <p:spPr>
          <a:xfrm>
            <a:off x="1537242" y="2596556"/>
            <a:ext cx="306609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Seam less taping of pockets and zippers</a:t>
            </a:r>
            <a:endParaRPr sz="1400">
              <a:solidFill>
                <a:schemeClr val="dk1"/>
              </a:solidFill>
              <a:latin typeface="Calibri"/>
              <a:ea typeface="Calibri"/>
              <a:cs typeface="Calibri"/>
              <a:sym typeface="Calibri"/>
            </a:endParaRPr>
          </a:p>
        </p:txBody>
      </p:sp>
      <p:sp>
        <p:nvSpPr>
          <p:cNvPr id="733" name="Google Shape;733;p42"/>
          <p:cNvSpPr txBox="1"/>
          <p:nvPr/>
        </p:nvSpPr>
        <p:spPr>
          <a:xfrm>
            <a:off x="4950963" y="2611944"/>
            <a:ext cx="172412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Sourrce:www.hh.com.hk</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7"/>
        <p:cNvGrpSpPr/>
        <p:nvPr/>
      </p:nvGrpSpPr>
      <p:grpSpPr>
        <a:xfrm>
          <a:off x="0" y="0"/>
          <a:ext cx="0" cy="0"/>
          <a:chOff x="0" y="0"/>
          <a:chExt cx="0" cy="0"/>
        </a:xfrm>
      </p:grpSpPr>
      <p:sp>
        <p:nvSpPr>
          <p:cNvPr id="738" name="Google Shape;738;p43"/>
          <p:cNvSpPr txBox="1"/>
          <p:nvPr/>
        </p:nvSpPr>
        <p:spPr>
          <a:xfrm>
            <a:off x="1435101" y="273843"/>
            <a:ext cx="7080249" cy="99417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100" b="1">
                <a:solidFill>
                  <a:schemeClr val="accent1"/>
                </a:solidFill>
                <a:latin typeface="Calibri"/>
                <a:ea typeface="Calibri"/>
                <a:cs typeface="Calibri"/>
                <a:sym typeface="Calibri"/>
              </a:rPr>
              <a:t>Attaching Labels and Logos</a:t>
            </a:r>
            <a:endParaRPr sz="4100">
              <a:solidFill>
                <a:schemeClr val="accent1"/>
              </a:solidFill>
              <a:latin typeface="Calibri"/>
              <a:ea typeface="Calibri"/>
              <a:cs typeface="Calibri"/>
              <a:sym typeface="Calibri"/>
            </a:endParaRPr>
          </a:p>
        </p:txBody>
      </p:sp>
      <p:pic>
        <p:nvPicPr>
          <p:cNvPr id="739" name="Google Shape;739;p43" descr="Етикет"/>
          <p:cNvPicPr preferRelativeResize="0"/>
          <p:nvPr/>
        </p:nvPicPr>
        <p:blipFill rotWithShape="1">
          <a:blip r:embed="rId3">
            <a:alphaModFix/>
          </a:blip>
          <a:srcRect/>
          <a:stretch/>
        </p:blipFill>
        <p:spPr>
          <a:xfrm>
            <a:off x="628650" y="428029"/>
            <a:ext cx="685800" cy="685800"/>
          </a:xfrm>
          <a:prstGeom prst="rect">
            <a:avLst/>
          </a:prstGeom>
          <a:noFill/>
          <a:ln>
            <a:noFill/>
          </a:ln>
        </p:spPr>
      </p:pic>
      <p:sp>
        <p:nvSpPr>
          <p:cNvPr id="740" name="Google Shape;740;p43"/>
          <p:cNvSpPr txBo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Thermal welding is used to attach thermoplastic labels on garments. For seam free labels, the label is directly printed on the fabric by thermal transfer printing. Logos and other design details can be incorporated by flock printing technique.</a:t>
            </a:r>
            <a:endParaRPr/>
          </a:p>
          <a:p>
            <a:pPr marL="171450" marR="0" lvl="0" indent="-3810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13335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p:txBody>
      </p:sp>
      <p:sp>
        <p:nvSpPr>
          <p:cNvPr id="741" name="Google Shape;741;p43"/>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1200">
                <a:solidFill>
                  <a:srgbClr val="888888"/>
                </a:solidFill>
                <a:latin typeface="Calibri"/>
                <a:ea typeface="Calibri"/>
                <a:cs typeface="Calibri"/>
                <a:sym typeface="Calibri"/>
              </a:rPr>
              <a:t>Fashion DIET</a:t>
            </a:r>
            <a:endParaRPr/>
          </a:p>
        </p:txBody>
      </p:sp>
      <p:sp>
        <p:nvSpPr>
          <p:cNvPr id="742" name="Google Shape;742;p43"/>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200">
                <a:solidFill>
                  <a:srgbClr val="888888"/>
                </a:solidFill>
                <a:latin typeface="Calibri"/>
                <a:ea typeface="Calibri"/>
                <a:cs typeface="Calibri"/>
                <a:sym typeface="Calibri"/>
              </a:rPr>
              <a:t>43</a:t>
            </a:fld>
            <a:endParaRPr sz="1200">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grpSp>
        <p:nvGrpSpPr>
          <p:cNvPr id="747" name="Google Shape;747;p44"/>
          <p:cNvGrpSpPr/>
          <p:nvPr/>
        </p:nvGrpSpPr>
        <p:grpSpPr>
          <a:xfrm>
            <a:off x="323528" y="1059582"/>
            <a:ext cx="7488831" cy="3262311"/>
            <a:chOff x="0" y="0"/>
            <a:chExt cx="7488831" cy="3262311"/>
          </a:xfrm>
        </p:grpSpPr>
        <p:sp>
          <p:nvSpPr>
            <p:cNvPr id="748" name="Google Shape;748;p44"/>
            <p:cNvSpPr/>
            <p:nvPr/>
          </p:nvSpPr>
          <p:spPr>
            <a:xfrm>
              <a:off x="0" y="0"/>
              <a:ext cx="5991065" cy="71770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4"/>
            <p:cNvSpPr txBox="1"/>
            <p:nvPr/>
          </p:nvSpPr>
          <p:spPr>
            <a:xfrm>
              <a:off x="21021" y="21021"/>
              <a:ext cx="5155955" cy="675666"/>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en-US" sz="1300">
                  <a:solidFill>
                    <a:schemeClr val="lt1"/>
                  </a:solidFill>
                  <a:latin typeface="Verdana"/>
                  <a:ea typeface="Verdana"/>
                  <a:cs typeface="Verdana"/>
                  <a:sym typeface="Verdana"/>
                </a:rPr>
                <a:t>Combining of natural and synthetic materials in apparel products caused problems with material recovery, reuse, recycling, or composting at the end of product life</a:t>
              </a:r>
              <a:endParaRPr/>
            </a:p>
          </p:txBody>
        </p:sp>
        <p:sp>
          <p:nvSpPr>
            <p:cNvPr id="750" name="Google Shape;750;p44"/>
            <p:cNvSpPr/>
            <p:nvPr/>
          </p:nvSpPr>
          <p:spPr>
            <a:xfrm>
              <a:off x="501751" y="848201"/>
              <a:ext cx="5991065" cy="71770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4"/>
            <p:cNvSpPr txBox="1"/>
            <p:nvPr/>
          </p:nvSpPr>
          <p:spPr>
            <a:xfrm>
              <a:off x="522772" y="869222"/>
              <a:ext cx="4980761" cy="675666"/>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en-US" sz="1300">
                  <a:solidFill>
                    <a:schemeClr val="lt1"/>
                  </a:solidFill>
                  <a:latin typeface="Verdana"/>
                  <a:ea typeface="Verdana"/>
                  <a:cs typeface="Verdana"/>
                  <a:sym typeface="Verdana"/>
                </a:rPr>
                <a:t>The concept of design for disassembly was first established during the 1970s </a:t>
              </a:r>
              <a:endParaRPr/>
            </a:p>
          </p:txBody>
        </p:sp>
        <p:sp>
          <p:nvSpPr>
            <p:cNvPr id="752" name="Google Shape;752;p44"/>
            <p:cNvSpPr/>
            <p:nvPr/>
          </p:nvSpPr>
          <p:spPr>
            <a:xfrm>
              <a:off x="996014" y="1696402"/>
              <a:ext cx="5991065" cy="71770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4"/>
            <p:cNvSpPr txBox="1"/>
            <p:nvPr/>
          </p:nvSpPr>
          <p:spPr>
            <a:xfrm>
              <a:off x="1017035" y="1717423"/>
              <a:ext cx="4988250" cy="675666"/>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en-US" sz="1300">
                  <a:solidFill>
                    <a:schemeClr val="lt1"/>
                  </a:solidFill>
                  <a:latin typeface="Verdana"/>
                  <a:ea typeface="Verdana"/>
                  <a:cs typeface="Verdana"/>
                  <a:sym typeface="Verdana"/>
                </a:rPr>
                <a:t>In the past few decades, environmental pollution and resource depletion have gained public awareness, and product lifecycle analysis has become more and more important in industry of all kinds. </a:t>
              </a:r>
              <a:endParaRPr/>
            </a:p>
          </p:txBody>
        </p:sp>
        <p:sp>
          <p:nvSpPr>
            <p:cNvPr id="754" name="Google Shape;754;p44"/>
            <p:cNvSpPr/>
            <p:nvPr/>
          </p:nvSpPr>
          <p:spPr>
            <a:xfrm>
              <a:off x="1497766" y="2544603"/>
              <a:ext cx="5991065" cy="71770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4"/>
            <p:cNvSpPr txBox="1"/>
            <p:nvPr/>
          </p:nvSpPr>
          <p:spPr>
            <a:xfrm>
              <a:off x="1518787" y="2565624"/>
              <a:ext cx="4980761" cy="675666"/>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en-US" sz="1300">
                  <a:solidFill>
                    <a:schemeClr val="lt1"/>
                  </a:solidFill>
                  <a:latin typeface="Verdana"/>
                  <a:ea typeface="Verdana"/>
                  <a:cs typeface="Verdana"/>
                  <a:sym typeface="Verdana"/>
                </a:rPr>
                <a:t>Because product materials have a significant recycled value only when they can be divided into clean, separate types, interest in design for disassembly has been growing.</a:t>
              </a:r>
              <a:endParaRPr/>
            </a:p>
          </p:txBody>
        </p:sp>
        <p:sp>
          <p:nvSpPr>
            <p:cNvPr id="756" name="Google Shape;756;p44"/>
            <p:cNvSpPr/>
            <p:nvPr/>
          </p:nvSpPr>
          <p:spPr>
            <a:xfrm>
              <a:off x="5524554" y="549699"/>
              <a:ext cx="466510" cy="466510"/>
            </a:xfrm>
            <a:prstGeom prst="downArrow">
              <a:avLst>
                <a:gd name="adj1" fmla="val 55000"/>
                <a:gd name="adj2" fmla="val 45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4"/>
            <p:cNvSpPr txBox="1"/>
            <p:nvPr/>
          </p:nvSpPr>
          <p:spPr>
            <a:xfrm>
              <a:off x="5629519" y="549699"/>
              <a:ext cx="256580" cy="35104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None/>
              </a:pPr>
              <a:endParaRPr sz="2100">
                <a:solidFill>
                  <a:schemeClr val="dk1"/>
                </a:solidFill>
                <a:latin typeface="Verdana"/>
                <a:ea typeface="Verdana"/>
                <a:cs typeface="Verdana"/>
                <a:sym typeface="Verdana"/>
              </a:endParaRPr>
            </a:p>
          </p:txBody>
        </p:sp>
        <p:sp>
          <p:nvSpPr>
            <p:cNvPr id="758" name="Google Shape;758;p44"/>
            <p:cNvSpPr/>
            <p:nvPr/>
          </p:nvSpPr>
          <p:spPr>
            <a:xfrm>
              <a:off x="6026306" y="1397900"/>
              <a:ext cx="466510" cy="466510"/>
            </a:xfrm>
            <a:prstGeom prst="downArrow">
              <a:avLst>
                <a:gd name="adj1" fmla="val 55000"/>
                <a:gd name="adj2" fmla="val 45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4"/>
            <p:cNvSpPr txBox="1"/>
            <p:nvPr/>
          </p:nvSpPr>
          <p:spPr>
            <a:xfrm>
              <a:off x="6131271" y="1397900"/>
              <a:ext cx="256580" cy="35104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None/>
              </a:pPr>
              <a:endParaRPr sz="2100">
                <a:solidFill>
                  <a:schemeClr val="dk1"/>
                </a:solidFill>
                <a:latin typeface="Verdana"/>
                <a:ea typeface="Verdana"/>
                <a:cs typeface="Verdana"/>
                <a:sym typeface="Verdana"/>
              </a:endParaRPr>
            </a:p>
          </p:txBody>
        </p:sp>
        <p:sp>
          <p:nvSpPr>
            <p:cNvPr id="760" name="Google Shape;760;p44"/>
            <p:cNvSpPr/>
            <p:nvPr/>
          </p:nvSpPr>
          <p:spPr>
            <a:xfrm>
              <a:off x="6520569" y="2246101"/>
              <a:ext cx="466510" cy="466510"/>
            </a:xfrm>
            <a:prstGeom prst="downArrow">
              <a:avLst>
                <a:gd name="adj1" fmla="val 55000"/>
                <a:gd name="adj2" fmla="val 45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4"/>
            <p:cNvSpPr txBox="1"/>
            <p:nvPr/>
          </p:nvSpPr>
          <p:spPr>
            <a:xfrm>
              <a:off x="6625534" y="2246101"/>
              <a:ext cx="256580" cy="35104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None/>
              </a:pPr>
              <a:endParaRPr sz="2100">
                <a:solidFill>
                  <a:schemeClr val="dk1"/>
                </a:solidFill>
                <a:latin typeface="Verdana"/>
                <a:ea typeface="Verdana"/>
                <a:cs typeface="Verdana"/>
                <a:sym typeface="Verdana"/>
              </a:endParaRPr>
            </a:p>
          </p:txBody>
        </p:sp>
      </p:grpSp>
      <p:sp>
        <p:nvSpPr>
          <p:cNvPr id="762" name="Google Shape;762;p4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763" name="Google Shape;763;p4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764" name="Google Shape;764;p44"/>
          <p:cNvSpPr txBox="1"/>
          <p:nvPr/>
        </p:nvSpPr>
        <p:spPr>
          <a:xfrm>
            <a:off x="467544" y="241301"/>
            <a:ext cx="5328592" cy="53025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300" b="1">
                <a:solidFill>
                  <a:schemeClr val="dk1"/>
                </a:solidFill>
                <a:latin typeface="Calibri"/>
                <a:ea typeface="Calibri"/>
                <a:cs typeface="Calibri"/>
                <a:sym typeface="Calibri"/>
              </a:rPr>
              <a:t>Design for disassembly</a:t>
            </a:r>
            <a:endParaRPr sz="3300" b="1">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8"/>
        <p:cNvGrpSpPr/>
        <p:nvPr/>
      </p:nvGrpSpPr>
      <p:grpSpPr>
        <a:xfrm>
          <a:off x="0" y="0"/>
          <a:ext cx="0" cy="0"/>
          <a:chOff x="0" y="0"/>
          <a:chExt cx="0" cy="0"/>
        </a:xfrm>
      </p:grpSpPr>
      <p:sp>
        <p:nvSpPr>
          <p:cNvPr id="769" name="Google Shape;769;p45"/>
          <p:cNvSpPr txBox="1">
            <a:spLocks noGrp="1"/>
          </p:cNvSpPr>
          <p:nvPr>
            <p:ph type="title"/>
          </p:nvPr>
        </p:nvSpPr>
        <p:spPr>
          <a:xfrm>
            <a:off x="1435101" y="273843"/>
            <a:ext cx="7080249"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100" b="1"/>
              <a:t>Design for disassembly</a:t>
            </a:r>
            <a:endParaRPr sz="4100"/>
          </a:p>
        </p:txBody>
      </p:sp>
      <p:pic>
        <p:nvPicPr>
          <p:cNvPr id="770" name="Google Shape;770;p45" descr="Пола"/>
          <p:cNvPicPr preferRelativeResize="0"/>
          <p:nvPr/>
        </p:nvPicPr>
        <p:blipFill rotWithShape="1">
          <a:blip r:embed="rId3">
            <a:alphaModFix/>
          </a:blip>
          <a:srcRect/>
          <a:stretch/>
        </p:blipFill>
        <p:spPr>
          <a:xfrm>
            <a:off x="628650" y="428029"/>
            <a:ext cx="685800" cy="685800"/>
          </a:xfrm>
          <a:prstGeom prst="rect">
            <a:avLst/>
          </a:prstGeom>
          <a:noFill/>
          <a:ln>
            <a:noFill/>
          </a:ln>
        </p:spPr>
      </p:pic>
      <p:sp>
        <p:nvSpPr>
          <p:cNvPr id="771" name="Google Shape;771;p45"/>
          <p:cNvSpPr txBox="1">
            <a:spLocks noGrp="1"/>
          </p:cNvSpPr>
          <p:nvPr>
            <p:ph type="body" idx="1"/>
          </p:nvPr>
        </p:nvSpPr>
        <p:spPr>
          <a:xfrm>
            <a:off x="628650" y="1369218"/>
            <a:ext cx="7886700"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900"/>
              <a:buChar char="•"/>
            </a:pPr>
            <a:r>
              <a:rPr lang="en-US" sz="1900"/>
              <a:t>Within the area of apparel design, natural textile fibers are typically classified as biological nutrients, meaning they can biodegrade, and synthetic fibers are typically technical nutrients that can be recycled through industry. Though it is possible to use 100 percent biological nutrients, e.g. cotton yarns to produce children’s knitwear, most apparel products use a combination of different materials.</a:t>
            </a:r>
            <a:endParaRPr/>
          </a:p>
          <a:p>
            <a:pPr marL="171450" lvl="0" indent="-171450" algn="l" rtl="0">
              <a:lnSpc>
                <a:spcPct val="90000"/>
              </a:lnSpc>
              <a:spcBef>
                <a:spcPts val="750"/>
              </a:spcBef>
              <a:spcAft>
                <a:spcPts val="0"/>
              </a:spcAft>
              <a:buClr>
                <a:schemeClr val="dk1"/>
              </a:buClr>
              <a:buSzPts val="1900"/>
              <a:buChar char="•"/>
            </a:pPr>
            <a:r>
              <a:rPr lang="en-US" sz="1900"/>
              <a:t>To design an eco-friendly product in which both biological and technical nutrients are used, McDonough and Braungart (2002) suggested the concept of “design for disassembly” as a strategy for aiding material recovery, reuse, recycling, or composting. Products that are designed for disassembly are easily broken down into their separate biological and technical nutrients.</a:t>
            </a:r>
            <a:endParaRPr/>
          </a:p>
          <a:p>
            <a:pPr marL="171450" lvl="0" indent="-50800" algn="l" rtl="0">
              <a:lnSpc>
                <a:spcPct val="90000"/>
              </a:lnSpc>
              <a:spcBef>
                <a:spcPts val="750"/>
              </a:spcBef>
              <a:spcAft>
                <a:spcPts val="0"/>
              </a:spcAft>
              <a:buClr>
                <a:schemeClr val="dk1"/>
              </a:buClr>
              <a:buSzPts val="1900"/>
              <a:buNone/>
            </a:pPr>
            <a:endParaRPr sz="1900"/>
          </a:p>
        </p:txBody>
      </p:sp>
      <p:sp>
        <p:nvSpPr>
          <p:cNvPr id="772" name="Google Shape;772;p45"/>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773" name="Google Shape;773;p45"/>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6"/>
          <p:cNvSpPr txBox="1">
            <a:spLocks noGrp="1"/>
          </p:cNvSpPr>
          <p:nvPr>
            <p:ph type="title"/>
          </p:nvPr>
        </p:nvSpPr>
        <p:spPr>
          <a:xfrm>
            <a:off x="618845" y="49346"/>
            <a:ext cx="6110627"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The design of a man’s jacket</a:t>
            </a:r>
            <a:endParaRPr/>
          </a:p>
        </p:txBody>
      </p:sp>
      <p:sp>
        <p:nvSpPr>
          <p:cNvPr id="780" name="Google Shape;780;p46"/>
          <p:cNvSpPr txBox="1">
            <a:spLocks noGrp="1"/>
          </p:cNvSpPr>
          <p:nvPr>
            <p:ph type="body" idx="1"/>
          </p:nvPr>
        </p:nvSpPr>
        <p:spPr>
          <a:xfrm>
            <a:off x="618845" y="1202804"/>
            <a:ext cx="4225925" cy="3672433"/>
          </a:xfrm>
          <a:prstGeom prst="rect">
            <a:avLst/>
          </a:prstGeom>
          <a:noFill/>
          <a:ln>
            <a:noFill/>
          </a:ln>
        </p:spPr>
        <p:txBody>
          <a:bodyPr spcFirstLastPara="1" wrap="square" lIns="91425" tIns="45700" rIns="91425" bIns="45700" anchor="t" anchorCtr="0">
            <a:noAutofit/>
          </a:bodyPr>
          <a:lstStyle/>
          <a:p>
            <a:pPr marL="171450" lvl="0" indent="-171450" algn="just" rtl="0">
              <a:lnSpc>
                <a:spcPct val="90000"/>
              </a:lnSpc>
              <a:spcBef>
                <a:spcPts val="0"/>
              </a:spcBef>
              <a:spcAft>
                <a:spcPts val="0"/>
              </a:spcAft>
              <a:buClr>
                <a:schemeClr val="dk1"/>
              </a:buClr>
              <a:buSzPts val="1400"/>
              <a:buChar char="•"/>
            </a:pPr>
            <a:r>
              <a:rPr lang="en-US" sz="1400"/>
              <a:t>The researchers purchased three used men’s blazers of different brands and examined them to identify the traditional construction process of a jacket and the obstacles that make it difficult to disassemble. </a:t>
            </a:r>
            <a:endParaRPr/>
          </a:p>
          <a:p>
            <a:pPr marL="171450" lvl="0" indent="-171450" algn="just" rtl="0">
              <a:lnSpc>
                <a:spcPct val="90000"/>
              </a:lnSpc>
              <a:spcBef>
                <a:spcPts val="750"/>
              </a:spcBef>
              <a:spcAft>
                <a:spcPts val="0"/>
              </a:spcAft>
              <a:buClr>
                <a:schemeClr val="dk1"/>
              </a:buClr>
              <a:buSzPts val="1400"/>
              <a:buChar char="•"/>
            </a:pPr>
            <a:r>
              <a:rPr lang="en-US" sz="1400"/>
              <a:t>Each of the three blazers had a similar design with the basic notch/lapel collar; three button closure; armhole princess line; welt pocket with flat, two- piece sleeve; and vent at the end of sleeve and center back, as shown in Figure 1.</a:t>
            </a:r>
            <a:endParaRPr/>
          </a:p>
        </p:txBody>
      </p:sp>
      <p:sp>
        <p:nvSpPr>
          <p:cNvPr id="781" name="Google Shape;781;p4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782" name="Google Shape;782;p4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783" name="Google Shape;783;p46"/>
          <p:cNvPicPr preferRelativeResize="0"/>
          <p:nvPr/>
        </p:nvPicPr>
        <p:blipFill rotWithShape="1">
          <a:blip r:embed="rId3">
            <a:alphaModFix/>
          </a:blip>
          <a:srcRect/>
          <a:stretch/>
        </p:blipFill>
        <p:spPr>
          <a:xfrm>
            <a:off x="5286376" y="979488"/>
            <a:ext cx="3606800" cy="2646362"/>
          </a:xfrm>
          <a:prstGeom prst="rect">
            <a:avLst/>
          </a:prstGeom>
          <a:noFill/>
          <a:ln>
            <a:noFill/>
          </a:ln>
        </p:spPr>
      </p:pic>
      <p:sp>
        <p:nvSpPr>
          <p:cNvPr id="784" name="Google Shape;784;p46"/>
          <p:cNvSpPr txBox="1"/>
          <p:nvPr/>
        </p:nvSpPr>
        <p:spPr>
          <a:xfrm>
            <a:off x="5469531" y="3805238"/>
            <a:ext cx="30540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https://www.researchgate.net/publication/233627271</a:t>
            </a:r>
            <a:endParaRPr sz="1000">
              <a:solidFill>
                <a:schemeClr val="dk1"/>
              </a:solidFill>
              <a:latin typeface="Calibri"/>
              <a:ea typeface="Calibri"/>
              <a:cs typeface="Calibri"/>
              <a:sym typeface="Calibri"/>
            </a:endParaRPr>
          </a:p>
        </p:txBody>
      </p:sp>
      <p:sp>
        <p:nvSpPr>
          <p:cNvPr id="785" name="Google Shape;785;p46"/>
          <p:cNvSpPr txBox="1"/>
          <p:nvPr/>
        </p:nvSpPr>
        <p:spPr>
          <a:xfrm>
            <a:off x="6457339" y="969133"/>
            <a:ext cx="142058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Basic notch/lapel collar </a:t>
            </a:r>
            <a:endParaRPr sz="1000">
              <a:solidFill>
                <a:schemeClr val="dk1"/>
              </a:solidFill>
              <a:latin typeface="Calibri"/>
              <a:ea typeface="Calibri"/>
              <a:cs typeface="Calibri"/>
              <a:sym typeface="Calibri"/>
            </a:endParaRPr>
          </a:p>
        </p:txBody>
      </p:sp>
      <p:sp>
        <p:nvSpPr>
          <p:cNvPr id="786" name="Google Shape;786;p46"/>
          <p:cNvSpPr txBox="1"/>
          <p:nvPr/>
        </p:nvSpPr>
        <p:spPr>
          <a:xfrm>
            <a:off x="6796555" y="1437216"/>
            <a:ext cx="68480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3 buttons</a:t>
            </a:r>
            <a:endParaRPr sz="1000">
              <a:solidFill>
                <a:schemeClr val="dk1"/>
              </a:solidFill>
              <a:latin typeface="Calibri"/>
              <a:ea typeface="Calibri"/>
              <a:cs typeface="Calibri"/>
              <a:sym typeface="Calibri"/>
            </a:endParaRPr>
          </a:p>
        </p:txBody>
      </p:sp>
      <p:sp>
        <p:nvSpPr>
          <p:cNvPr id="787" name="Google Shape;787;p46"/>
          <p:cNvSpPr txBox="1"/>
          <p:nvPr/>
        </p:nvSpPr>
        <p:spPr>
          <a:xfrm>
            <a:off x="6752696" y="1735031"/>
            <a:ext cx="8579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Armhole</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princless line</a:t>
            </a:r>
            <a:endParaRPr sz="1000">
              <a:solidFill>
                <a:schemeClr val="dk1"/>
              </a:solidFill>
              <a:latin typeface="Calibri"/>
              <a:ea typeface="Calibri"/>
              <a:cs typeface="Calibri"/>
              <a:sym typeface="Calibri"/>
            </a:endParaRPr>
          </a:p>
        </p:txBody>
      </p:sp>
      <p:sp>
        <p:nvSpPr>
          <p:cNvPr id="788" name="Google Shape;788;p46"/>
          <p:cNvSpPr txBox="1"/>
          <p:nvPr/>
        </p:nvSpPr>
        <p:spPr>
          <a:xfrm>
            <a:off x="6787390" y="2282189"/>
            <a:ext cx="13019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Welt pocket with flap</a:t>
            </a:r>
            <a:endParaRPr sz="1000">
              <a:solidFill>
                <a:schemeClr val="dk1"/>
              </a:solidFill>
              <a:latin typeface="Calibri"/>
              <a:ea typeface="Calibri"/>
              <a:cs typeface="Calibri"/>
              <a:sym typeface="Calibri"/>
            </a:endParaRPr>
          </a:p>
        </p:txBody>
      </p:sp>
      <p:sp>
        <p:nvSpPr>
          <p:cNvPr id="789" name="Google Shape;789;p46"/>
          <p:cNvSpPr txBox="1"/>
          <p:nvPr/>
        </p:nvSpPr>
        <p:spPr>
          <a:xfrm>
            <a:off x="6826663" y="2649871"/>
            <a:ext cx="107112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Two piece sleeve</a:t>
            </a:r>
            <a:endParaRPr sz="1000">
              <a:solidFill>
                <a:schemeClr val="dk1"/>
              </a:solidFill>
              <a:latin typeface="Calibri"/>
              <a:ea typeface="Calibri"/>
              <a:cs typeface="Calibri"/>
              <a:sym typeface="Calibri"/>
            </a:endParaRPr>
          </a:p>
        </p:txBody>
      </p:sp>
      <p:sp>
        <p:nvSpPr>
          <p:cNvPr id="790" name="Google Shape;790;p46"/>
          <p:cNvSpPr txBox="1"/>
          <p:nvPr/>
        </p:nvSpPr>
        <p:spPr>
          <a:xfrm>
            <a:off x="6832612" y="2903077"/>
            <a:ext cx="45717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Vent </a:t>
            </a:r>
            <a:endParaRPr sz="1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7"/>
          <p:cNvSpPr txBox="1">
            <a:spLocks noGrp="1"/>
          </p:cNvSpPr>
          <p:nvPr>
            <p:ph type="title"/>
          </p:nvPr>
        </p:nvSpPr>
        <p:spPr>
          <a:xfrm>
            <a:off x="35639" y="133815"/>
            <a:ext cx="6828211"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Components after  disassembling a</a:t>
            </a:r>
            <a:br>
              <a:rPr lang="en-US"/>
            </a:br>
            <a:r>
              <a:rPr lang="en-US"/>
              <a:t>conventional man’s jacket</a:t>
            </a:r>
            <a:endParaRPr/>
          </a:p>
        </p:txBody>
      </p:sp>
      <p:sp>
        <p:nvSpPr>
          <p:cNvPr id="797" name="Google Shape;797;p4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798" name="Google Shape;798;p47"/>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799" name="Google Shape;799;p47"/>
          <p:cNvSpPr txBox="1">
            <a:spLocks noGrp="1"/>
          </p:cNvSpPr>
          <p:nvPr>
            <p:ph type="body" idx="1"/>
          </p:nvPr>
        </p:nvSpPr>
        <p:spPr>
          <a:xfrm>
            <a:off x="323528" y="1504262"/>
            <a:ext cx="3673475" cy="30972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Font typeface="Arial"/>
              <a:buNone/>
            </a:pPr>
            <a:r>
              <a:rPr lang="en-US" sz="1600"/>
              <a:t>1 - outer shell ; 2- lining ; 3 -chest pieces; 4- shoulder pads ;5 -sleeve headers; 6  - buttons; 7 -pocking facing ; 8 -pocket lining.</a:t>
            </a:r>
            <a:endParaRPr/>
          </a:p>
          <a:p>
            <a:pPr marL="0" lvl="0" indent="0" algn="just" rtl="0">
              <a:lnSpc>
                <a:spcPct val="90000"/>
              </a:lnSpc>
              <a:spcBef>
                <a:spcPts val="0"/>
              </a:spcBef>
              <a:spcAft>
                <a:spcPts val="0"/>
              </a:spcAft>
              <a:buClr>
                <a:schemeClr val="dk1"/>
              </a:buClr>
              <a:buSzPts val="1600"/>
              <a:buFont typeface="Arial"/>
              <a:buNone/>
            </a:pPr>
            <a:r>
              <a:rPr lang="en-US" sz="1600"/>
              <a:t> Contaminated parts: 1 - front bodice, lapel, collar, bodice hem, sleeve hem, flaps were contaminated by fusible interfacing; 3 - two layers of interfacing used adhesive and they are different fabrics; 4- two layers were attached with adhesive to the pad; 5 - Two of three layers used adhesive</a:t>
            </a:r>
            <a:endParaRPr sz="1600"/>
          </a:p>
          <a:p>
            <a:pPr marL="0" lvl="0" indent="0" algn="just" rtl="0">
              <a:lnSpc>
                <a:spcPct val="90000"/>
              </a:lnSpc>
              <a:spcBef>
                <a:spcPts val="0"/>
              </a:spcBef>
              <a:spcAft>
                <a:spcPts val="0"/>
              </a:spcAft>
              <a:buClr>
                <a:schemeClr val="dk1"/>
              </a:buClr>
              <a:buSzPts val="1600"/>
              <a:buFont typeface="Arial"/>
              <a:buNone/>
            </a:pPr>
            <a:endParaRPr sz="1600"/>
          </a:p>
        </p:txBody>
      </p:sp>
      <p:grpSp>
        <p:nvGrpSpPr>
          <p:cNvPr id="800" name="Google Shape;800;p47"/>
          <p:cNvGrpSpPr/>
          <p:nvPr/>
        </p:nvGrpSpPr>
        <p:grpSpPr>
          <a:xfrm>
            <a:off x="4355976" y="1299592"/>
            <a:ext cx="4324350" cy="2370137"/>
            <a:chOff x="2496" y="145"/>
            <a:chExt cx="6811" cy="3732"/>
          </a:xfrm>
        </p:grpSpPr>
        <p:pic>
          <p:nvPicPr>
            <p:cNvPr id="801" name="Google Shape;801;p47"/>
            <p:cNvPicPr preferRelativeResize="0"/>
            <p:nvPr/>
          </p:nvPicPr>
          <p:blipFill rotWithShape="1">
            <a:blip r:embed="rId3">
              <a:alphaModFix/>
            </a:blip>
            <a:srcRect/>
            <a:stretch/>
          </p:blipFill>
          <p:spPr>
            <a:xfrm>
              <a:off x="2496" y="145"/>
              <a:ext cx="6811" cy="3732"/>
            </a:xfrm>
            <a:prstGeom prst="rect">
              <a:avLst/>
            </a:prstGeom>
            <a:noFill/>
            <a:ln>
              <a:noFill/>
            </a:ln>
          </p:spPr>
        </p:pic>
        <p:pic>
          <p:nvPicPr>
            <p:cNvPr id="802" name="Google Shape;802;p47"/>
            <p:cNvPicPr preferRelativeResize="0"/>
            <p:nvPr/>
          </p:nvPicPr>
          <p:blipFill rotWithShape="1">
            <a:blip r:embed="rId4">
              <a:alphaModFix/>
            </a:blip>
            <a:srcRect/>
            <a:stretch/>
          </p:blipFill>
          <p:spPr>
            <a:xfrm>
              <a:off x="3159" y="487"/>
              <a:ext cx="159" cy="159"/>
            </a:xfrm>
            <a:prstGeom prst="rect">
              <a:avLst/>
            </a:prstGeom>
            <a:noFill/>
            <a:ln>
              <a:noFill/>
            </a:ln>
          </p:spPr>
        </p:pic>
        <p:pic>
          <p:nvPicPr>
            <p:cNvPr id="803" name="Google Shape;803;p47"/>
            <p:cNvPicPr preferRelativeResize="0"/>
            <p:nvPr/>
          </p:nvPicPr>
          <p:blipFill rotWithShape="1">
            <a:blip r:embed="rId5">
              <a:alphaModFix/>
            </a:blip>
            <a:srcRect/>
            <a:stretch/>
          </p:blipFill>
          <p:spPr>
            <a:xfrm>
              <a:off x="3505" y="2896"/>
              <a:ext cx="159" cy="159"/>
            </a:xfrm>
            <a:prstGeom prst="rect">
              <a:avLst/>
            </a:prstGeom>
            <a:noFill/>
            <a:ln>
              <a:noFill/>
            </a:ln>
          </p:spPr>
        </p:pic>
        <p:pic>
          <p:nvPicPr>
            <p:cNvPr id="804" name="Google Shape;804;p47"/>
            <p:cNvPicPr preferRelativeResize="0"/>
            <p:nvPr/>
          </p:nvPicPr>
          <p:blipFill rotWithShape="1">
            <a:blip r:embed="rId6">
              <a:alphaModFix/>
            </a:blip>
            <a:srcRect/>
            <a:stretch/>
          </p:blipFill>
          <p:spPr>
            <a:xfrm>
              <a:off x="5287" y="2765"/>
              <a:ext cx="159" cy="159"/>
            </a:xfrm>
            <a:prstGeom prst="rect">
              <a:avLst/>
            </a:prstGeom>
            <a:noFill/>
            <a:ln>
              <a:noFill/>
            </a:ln>
          </p:spPr>
        </p:pic>
        <p:pic>
          <p:nvPicPr>
            <p:cNvPr id="805" name="Google Shape;805;p47"/>
            <p:cNvPicPr preferRelativeResize="0"/>
            <p:nvPr/>
          </p:nvPicPr>
          <p:blipFill rotWithShape="1">
            <a:blip r:embed="rId6">
              <a:alphaModFix/>
            </a:blip>
            <a:srcRect/>
            <a:stretch/>
          </p:blipFill>
          <p:spPr>
            <a:xfrm>
              <a:off x="6087" y="2411"/>
              <a:ext cx="159" cy="159"/>
            </a:xfrm>
            <a:prstGeom prst="rect">
              <a:avLst/>
            </a:prstGeom>
            <a:noFill/>
            <a:ln>
              <a:noFill/>
            </a:ln>
          </p:spPr>
        </p:pic>
        <p:pic>
          <p:nvPicPr>
            <p:cNvPr id="806" name="Google Shape;806;p47"/>
            <p:cNvPicPr preferRelativeResize="0"/>
            <p:nvPr/>
          </p:nvPicPr>
          <p:blipFill rotWithShape="1">
            <a:blip r:embed="rId6">
              <a:alphaModFix/>
            </a:blip>
            <a:srcRect/>
            <a:stretch/>
          </p:blipFill>
          <p:spPr>
            <a:xfrm>
              <a:off x="6932" y="2427"/>
              <a:ext cx="159" cy="159"/>
            </a:xfrm>
            <a:prstGeom prst="rect">
              <a:avLst/>
            </a:prstGeom>
            <a:noFill/>
            <a:ln>
              <a:noFill/>
            </a:ln>
          </p:spPr>
        </p:pic>
        <p:pic>
          <p:nvPicPr>
            <p:cNvPr id="807" name="Google Shape;807;p47"/>
            <p:cNvPicPr preferRelativeResize="0"/>
            <p:nvPr/>
          </p:nvPicPr>
          <p:blipFill rotWithShape="1">
            <a:blip r:embed="rId7">
              <a:alphaModFix/>
            </a:blip>
            <a:srcRect/>
            <a:stretch/>
          </p:blipFill>
          <p:spPr>
            <a:xfrm>
              <a:off x="7340" y="2708"/>
              <a:ext cx="159" cy="159"/>
            </a:xfrm>
            <a:prstGeom prst="rect">
              <a:avLst/>
            </a:prstGeom>
            <a:noFill/>
            <a:ln>
              <a:noFill/>
            </a:ln>
          </p:spPr>
        </p:pic>
        <p:pic>
          <p:nvPicPr>
            <p:cNvPr id="808" name="Google Shape;808;p47"/>
            <p:cNvPicPr preferRelativeResize="0"/>
            <p:nvPr/>
          </p:nvPicPr>
          <p:blipFill rotWithShape="1">
            <a:blip r:embed="rId6">
              <a:alphaModFix/>
            </a:blip>
            <a:srcRect/>
            <a:stretch/>
          </p:blipFill>
          <p:spPr>
            <a:xfrm>
              <a:off x="7108" y="3064"/>
              <a:ext cx="159" cy="159"/>
            </a:xfrm>
            <a:prstGeom prst="rect">
              <a:avLst/>
            </a:prstGeom>
            <a:noFill/>
            <a:ln>
              <a:noFill/>
            </a:ln>
          </p:spPr>
        </p:pic>
        <p:pic>
          <p:nvPicPr>
            <p:cNvPr id="809" name="Google Shape;809;p47"/>
            <p:cNvPicPr preferRelativeResize="0"/>
            <p:nvPr/>
          </p:nvPicPr>
          <p:blipFill rotWithShape="1">
            <a:blip r:embed="rId8">
              <a:alphaModFix/>
            </a:blip>
            <a:srcRect/>
            <a:stretch/>
          </p:blipFill>
          <p:spPr>
            <a:xfrm>
              <a:off x="6297" y="496"/>
              <a:ext cx="159" cy="159"/>
            </a:xfrm>
            <a:prstGeom prst="rect">
              <a:avLst/>
            </a:prstGeom>
            <a:noFill/>
            <a:ln>
              <a:noFill/>
            </a:ln>
          </p:spPr>
        </p:pic>
        <p:sp>
          <p:nvSpPr>
            <p:cNvPr id="810" name="Google Shape;810;p47"/>
            <p:cNvSpPr txBox="1"/>
            <p:nvPr/>
          </p:nvSpPr>
          <p:spPr>
            <a:xfrm>
              <a:off x="3198" y="478"/>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1</a:t>
              </a:r>
              <a:endParaRPr sz="1100">
                <a:solidFill>
                  <a:schemeClr val="dk1"/>
                </a:solidFill>
                <a:latin typeface="PMingLiU"/>
                <a:ea typeface="PMingLiU"/>
                <a:cs typeface="PMingLiU"/>
                <a:sym typeface="PMingLiU"/>
              </a:endParaRPr>
            </a:p>
          </p:txBody>
        </p:sp>
        <p:sp>
          <p:nvSpPr>
            <p:cNvPr id="811" name="Google Shape;811;p47"/>
            <p:cNvSpPr txBox="1"/>
            <p:nvPr/>
          </p:nvSpPr>
          <p:spPr>
            <a:xfrm>
              <a:off x="6336" y="488"/>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2</a:t>
              </a:r>
              <a:endParaRPr sz="1100">
                <a:solidFill>
                  <a:schemeClr val="dk1"/>
                </a:solidFill>
                <a:latin typeface="PMingLiU"/>
                <a:ea typeface="PMingLiU"/>
                <a:cs typeface="PMingLiU"/>
                <a:sym typeface="PMingLiU"/>
              </a:endParaRPr>
            </a:p>
          </p:txBody>
        </p:sp>
        <p:sp>
          <p:nvSpPr>
            <p:cNvPr id="812" name="Google Shape;812;p47"/>
            <p:cNvSpPr txBox="1"/>
            <p:nvPr/>
          </p:nvSpPr>
          <p:spPr>
            <a:xfrm>
              <a:off x="6126" y="2403"/>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5</a:t>
              </a:r>
              <a:endParaRPr sz="1100">
                <a:solidFill>
                  <a:schemeClr val="dk1"/>
                </a:solidFill>
                <a:latin typeface="PMingLiU"/>
                <a:ea typeface="PMingLiU"/>
                <a:cs typeface="PMingLiU"/>
                <a:sym typeface="PMingLiU"/>
              </a:endParaRPr>
            </a:p>
          </p:txBody>
        </p:sp>
        <p:sp>
          <p:nvSpPr>
            <p:cNvPr id="813" name="Google Shape;813;p47"/>
            <p:cNvSpPr txBox="1"/>
            <p:nvPr/>
          </p:nvSpPr>
          <p:spPr>
            <a:xfrm>
              <a:off x="6971" y="2418"/>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6</a:t>
              </a:r>
              <a:endParaRPr sz="1100">
                <a:solidFill>
                  <a:schemeClr val="dk1"/>
                </a:solidFill>
                <a:latin typeface="PMingLiU"/>
                <a:ea typeface="PMingLiU"/>
                <a:cs typeface="PMingLiU"/>
                <a:sym typeface="PMingLiU"/>
              </a:endParaRPr>
            </a:p>
          </p:txBody>
        </p:sp>
        <p:sp>
          <p:nvSpPr>
            <p:cNvPr id="814" name="Google Shape;814;p47"/>
            <p:cNvSpPr txBox="1"/>
            <p:nvPr/>
          </p:nvSpPr>
          <p:spPr>
            <a:xfrm>
              <a:off x="3544" y="2887"/>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3</a:t>
              </a:r>
              <a:endParaRPr sz="1100">
                <a:solidFill>
                  <a:schemeClr val="dk1"/>
                </a:solidFill>
                <a:latin typeface="PMingLiU"/>
                <a:ea typeface="PMingLiU"/>
                <a:cs typeface="PMingLiU"/>
                <a:sym typeface="PMingLiU"/>
              </a:endParaRPr>
            </a:p>
          </p:txBody>
        </p:sp>
        <p:sp>
          <p:nvSpPr>
            <p:cNvPr id="815" name="Google Shape;815;p47"/>
            <p:cNvSpPr txBox="1"/>
            <p:nvPr/>
          </p:nvSpPr>
          <p:spPr>
            <a:xfrm>
              <a:off x="5326" y="2756"/>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4</a:t>
              </a:r>
              <a:endParaRPr sz="1100">
                <a:solidFill>
                  <a:schemeClr val="dk1"/>
                </a:solidFill>
                <a:latin typeface="PMingLiU"/>
                <a:ea typeface="PMingLiU"/>
                <a:cs typeface="PMingLiU"/>
                <a:sym typeface="PMingLiU"/>
              </a:endParaRPr>
            </a:p>
          </p:txBody>
        </p:sp>
        <p:sp>
          <p:nvSpPr>
            <p:cNvPr id="816" name="Google Shape;816;p47"/>
            <p:cNvSpPr txBox="1"/>
            <p:nvPr/>
          </p:nvSpPr>
          <p:spPr>
            <a:xfrm>
              <a:off x="7380" y="2699"/>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7</a:t>
              </a:r>
              <a:endParaRPr sz="1100">
                <a:solidFill>
                  <a:schemeClr val="dk1"/>
                </a:solidFill>
                <a:latin typeface="PMingLiU"/>
                <a:ea typeface="PMingLiU"/>
                <a:cs typeface="PMingLiU"/>
                <a:sym typeface="PMingLiU"/>
              </a:endParaRPr>
            </a:p>
          </p:txBody>
        </p:sp>
        <p:sp>
          <p:nvSpPr>
            <p:cNvPr id="817" name="Google Shape;817;p47"/>
            <p:cNvSpPr txBox="1"/>
            <p:nvPr/>
          </p:nvSpPr>
          <p:spPr>
            <a:xfrm>
              <a:off x="7147" y="3055"/>
              <a:ext cx="100"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8</a:t>
              </a:r>
              <a:endParaRPr sz="1100">
                <a:solidFill>
                  <a:schemeClr val="dk1"/>
                </a:solidFill>
                <a:latin typeface="PMingLiU"/>
                <a:ea typeface="PMingLiU"/>
                <a:cs typeface="PMingLiU"/>
                <a:sym typeface="PMingLiU"/>
              </a:endParaRPr>
            </a:p>
          </p:txBody>
        </p:sp>
      </p:grpSp>
      <p:sp>
        <p:nvSpPr>
          <p:cNvPr id="818" name="Google Shape;818;p47"/>
          <p:cNvSpPr txBox="1"/>
          <p:nvPr/>
        </p:nvSpPr>
        <p:spPr>
          <a:xfrm>
            <a:off x="4309913" y="3842465"/>
            <a:ext cx="30540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https://www.researchgate.net/publication/233627271</a:t>
            </a:r>
            <a:endParaRPr sz="10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8"/>
          <p:cNvSpPr txBox="1">
            <a:spLocks noGrp="1"/>
          </p:cNvSpPr>
          <p:nvPr>
            <p:ph type="title"/>
          </p:nvPr>
        </p:nvSpPr>
        <p:spPr>
          <a:xfrm>
            <a:off x="495749" y="101600"/>
            <a:ext cx="6887321"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Design for disassembly man’s jacket</a:t>
            </a:r>
            <a:endParaRPr/>
          </a:p>
        </p:txBody>
      </p:sp>
      <p:sp>
        <p:nvSpPr>
          <p:cNvPr id="825" name="Google Shape;825;p4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826" name="Google Shape;826;p48"/>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grpSp>
        <p:nvGrpSpPr>
          <p:cNvPr id="827" name="Google Shape;827;p48"/>
          <p:cNvGrpSpPr/>
          <p:nvPr/>
        </p:nvGrpSpPr>
        <p:grpSpPr>
          <a:xfrm>
            <a:off x="5796136" y="1088710"/>
            <a:ext cx="2879725" cy="2471738"/>
            <a:chOff x="3627" y="-3113"/>
            <a:chExt cx="4536" cy="3893"/>
          </a:xfrm>
        </p:grpSpPr>
        <p:pic>
          <p:nvPicPr>
            <p:cNvPr id="828" name="Google Shape;828;p48"/>
            <p:cNvPicPr preferRelativeResize="0"/>
            <p:nvPr/>
          </p:nvPicPr>
          <p:blipFill rotWithShape="1">
            <a:blip r:embed="rId3">
              <a:alphaModFix/>
            </a:blip>
            <a:srcRect/>
            <a:stretch/>
          </p:blipFill>
          <p:spPr>
            <a:xfrm>
              <a:off x="3627" y="-3113"/>
              <a:ext cx="4536" cy="3833"/>
            </a:xfrm>
            <a:prstGeom prst="rect">
              <a:avLst/>
            </a:prstGeom>
            <a:noFill/>
            <a:ln>
              <a:noFill/>
            </a:ln>
          </p:spPr>
        </p:pic>
        <p:sp>
          <p:nvSpPr>
            <p:cNvPr id="829" name="Google Shape;829;p48"/>
            <p:cNvSpPr txBox="1"/>
            <p:nvPr/>
          </p:nvSpPr>
          <p:spPr>
            <a:xfrm>
              <a:off x="3824" y="-2705"/>
              <a:ext cx="1007" cy="178"/>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None/>
              </a:pPr>
              <a:r>
                <a:rPr lang="en-US" sz="800">
                  <a:solidFill>
                    <a:schemeClr val="dk1"/>
                  </a:solidFill>
                  <a:latin typeface="Times New Roman"/>
                  <a:ea typeface="Times New Roman"/>
                  <a:cs typeface="Times New Roman"/>
                  <a:sym typeface="Times New Roman"/>
                </a:rPr>
                <a:t>Inside of jacket</a:t>
              </a:r>
              <a:endParaRPr sz="1100">
                <a:solidFill>
                  <a:schemeClr val="dk1"/>
                </a:solidFill>
                <a:latin typeface="PMingLiU"/>
                <a:ea typeface="PMingLiU"/>
                <a:cs typeface="PMingLiU"/>
                <a:sym typeface="PMingLiU"/>
              </a:endParaRPr>
            </a:p>
          </p:txBody>
        </p:sp>
        <p:sp>
          <p:nvSpPr>
            <p:cNvPr id="830" name="Google Shape;830;p48"/>
            <p:cNvSpPr txBox="1"/>
            <p:nvPr/>
          </p:nvSpPr>
          <p:spPr>
            <a:xfrm>
              <a:off x="3910" y="60"/>
              <a:ext cx="2426" cy="720"/>
            </a:xfrm>
            <a:prstGeom prst="rect">
              <a:avLst/>
            </a:prstGeom>
            <a:noFill/>
            <a:ln>
              <a:noFill/>
            </a:ln>
          </p:spPr>
          <p:txBody>
            <a:bodyPr spcFirstLastPara="1" wrap="square" lIns="0" tIns="0" rIns="0" bIns="0" anchor="t" anchorCtr="0">
              <a:noAutofit/>
            </a:bodyPr>
            <a:lstStyle/>
            <a:p>
              <a:pPr marL="0" marR="0" lvl="0" indent="0" algn="l" rtl="0">
                <a:lnSpc>
                  <a:spcPct val="110625"/>
                </a:lnSpc>
                <a:spcBef>
                  <a:spcPts val="0"/>
                </a:spcBef>
                <a:spcAft>
                  <a:spcPts val="0"/>
                </a:spcAft>
                <a:buNone/>
              </a:pPr>
              <a:r>
                <a:rPr lang="en-US" sz="800">
                  <a:solidFill>
                    <a:schemeClr val="dk1"/>
                  </a:solidFill>
                  <a:latin typeface="Times New Roman"/>
                  <a:ea typeface="Times New Roman"/>
                  <a:cs typeface="Times New Roman"/>
                  <a:sym typeface="Times New Roman"/>
                </a:rPr>
                <a:t>Outer shell</a:t>
              </a:r>
              <a:endParaRPr sz="1100">
                <a:solidFill>
                  <a:schemeClr val="dk1"/>
                </a:solidFill>
                <a:latin typeface="PMingLiU"/>
                <a:ea typeface="PMingLiU"/>
                <a:cs typeface="PMingLiU"/>
                <a:sym typeface="PMingLiU"/>
              </a:endParaRPr>
            </a:p>
            <a:p>
              <a:pPr marL="0" marR="0" lvl="0" indent="0" algn="l" rtl="0">
                <a:spcBef>
                  <a:spcPts val="570"/>
                </a:spcBef>
                <a:spcAft>
                  <a:spcPts val="0"/>
                </a:spcAft>
                <a:buNone/>
              </a:pPr>
              <a:r>
                <a:rPr lang="en-US" sz="800">
                  <a:solidFill>
                    <a:schemeClr val="dk1"/>
                  </a:solidFill>
                  <a:latin typeface="Times New Roman"/>
                  <a:ea typeface="Times New Roman"/>
                  <a:cs typeface="Times New Roman"/>
                  <a:sym typeface="Times New Roman"/>
                </a:rPr>
                <a:t>Lining</a:t>
              </a:r>
              <a:endParaRPr sz="1100">
                <a:solidFill>
                  <a:schemeClr val="dk1"/>
                </a:solidFill>
                <a:latin typeface="PMingLiU"/>
                <a:ea typeface="PMingLiU"/>
                <a:cs typeface="PMingLiU"/>
                <a:sym typeface="PMingLiU"/>
              </a:endParaRPr>
            </a:p>
            <a:p>
              <a:pPr marL="0" marR="0" lvl="0" indent="0" algn="l" rtl="0">
                <a:spcBef>
                  <a:spcPts val="295"/>
                </a:spcBef>
                <a:spcAft>
                  <a:spcPts val="0"/>
                </a:spcAft>
                <a:buNone/>
              </a:pPr>
              <a:r>
                <a:rPr lang="en-US" sz="800">
                  <a:solidFill>
                    <a:schemeClr val="dk1"/>
                  </a:solidFill>
                  <a:latin typeface="Times New Roman"/>
                  <a:ea typeface="Times New Roman"/>
                  <a:cs typeface="Times New Roman"/>
                  <a:sym typeface="Times New Roman"/>
                </a:rPr>
                <a:t>Outer shell and lining assembly place</a:t>
              </a:r>
              <a:endParaRPr sz="1100">
                <a:solidFill>
                  <a:schemeClr val="dk1"/>
                </a:solidFill>
                <a:latin typeface="PMingLiU"/>
                <a:ea typeface="PMingLiU"/>
                <a:cs typeface="PMingLiU"/>
                <a:sym typeface="PMingLiU"/>
              </a:endParaRPr>
            </a:p>
          </p:txBody>
        </p:sp>
      </p:grpSp>
      <p:sp>
        <p:nvSpPr>
          <p:cNvPr id="831" name="Google Shape;831;p48"/>
          <p:cNvSpPr txBox="1">
            <a:spLocks noGrp="1"/>
          </p:cNvSpPr>
          <p:nvPr>
            <p:ph type="body" idx="1"/>
          </p:nvPr>
        </p:nvSpPr>
        <p:spPr>
          <a:xfrm>
            <a:off x="256381" y="1134576"/>
            <a:ext cx="4963691" cy="32623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US"/>
              <a:t>In this design, the only points at which biological and technical nutrients are joined are the sewing lines between the outer shell and lining (dotted lines in Figure 3). Organic cotton threads were used to sew the outer shell and lining together. The design for disassembly focused on the easy separation of the outer shell and lining, while maintaining a wearable product during use.</a:t>
            </a:r>
            <a:endParaRPr/>
          </a:p>
        </p:txBody>
      </p:sp>
      <p:sp>
        <p:nvSpPr>
          <p:cNvPr id="832" name="Google Shape;832;p48"/>
          <p:cNvSpPr txBox="1"/>
          <p:nvPr/>
        </p:nvSpPr>
        <p:spPr>
          <a:xfrm>
            <a:off x="5469531" y="3805238"/>
            <a:ext cx="30540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https://www.researchgate.net/publication/233627271</a:t>
            </a:r>
            <a:endParaRPr sz="10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49"/>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Blind stitches to replace fusible interfacing</a:t>
            </a:r>
            <a:endParaRPr/>
          </a:p>
        </p:txBody>
      </p:sp>
      <p:pic>
        <p:nvPicPr>
          <p:cNvPr id="839" name="Google Shape;839;p49"/>
          <p:cNvPicPr preferRelativeResize="0"/>
          <p:nvPr/>
        </p:nvPicPr>
        <p:blipFill rotWithShape="1">
          <a:blip r:embed="rId3">
            <a:alphaModFix/>
          </a:blip>
          <a:srcRect l="27333" r="1"/>
          <a:stretch/>
        </p:blipFill>
        <p:spPr>
          <a:xfrm>
            <a:off x="599391" y="1428210"/>
            <a:ext cx="2531107" cy="3204511"/>
          </a:xfrm>
          <a:prstGeom prst="rect">
            <a:avLst/>
          </a:prstGeom>
          <a:noFill/>
          <a:ln>
            <a:noFill/>
          </a:ln>
        </p:spPr>
      </p:pic>
      <p:sp>
        <p:nvSpPr>
          <p:cNvPr id="840" name="Google Shape;840;p49"/>
          <p:cNvSpPr txBox="1">
            <a:spLocks noGrp="1"/>
          </p:cNvSpPr>
          <p:nvPr>
            <p:ph type="body" idx="1"/>
          </p:nvPr>
        </p:nvSpPr>
        <p:spPr>
          <a:xfrm>
            <a:off x="3477006" y="1369218"/>
            <a:ext cx="5038344"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500"/>
              <a:buFont typeface="Arial"/>
              <a:buNone/>
            </a:pPr>
            <a:r>
              <a:rPr lang="en-US" sz="1500"/>
              <a:t>To avoid material contamination and maintain the biological nutrient nature of the wool fabric, interfacing had to be removed from the design. At first, the omission of the interfacing made the collar and lapel have an unfinished appearance. This problem was solved by using blind stitches under the collar and on the backside of the lapel. Figure 4 shows that blind stitches can give the collar and lapel a crisp finished appearance without interfacing. Organic cotton threads were used in the blind stitches and a mixture of organic cotton and wool does not change the biological nutrient nature of the material.</a:t>
            </a:r>
            <a:endParaRPr/>
          </a:p>
          <a:p>
            <a:pPr marL="0" lvl="0" indent="0" algn="l" rtl="0">
              <a:lnSpc>
                <a:spcPct val="90000"/>
              </a:lnSpc>
              <a:spcBef>
                <a:spcPts val="750"/>
              </a:spcBef>
              <a:spcAft>
                <a:spcPts val="0"/>
              </a:spcAft>
              <a:buClr>
                <a:schemeClr val="dk1"/>
              </a:buClr>
              <a:buSzPts val="1200"/>
              <a:buFont typeface="Arial"/>
              <a:buNone/>
            </a:pPr>
            <a:r>
              <a:rPr lang="en-US" sz="1200"/>
              <a:t>Note: Black color thread in the left image was used for visibility</a:t>
            </a:r>
            <a:endParaRPr sz="1200"/>
          </a:p>
        </p:txBody>
      </p:sp>
      <p:sp>
        <p:nvSpPr>
          <p:cNvPr id="841" name="Google Shape;841;p49"/>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842" name="Google Shape;842;p49"/>
          <p:cNvSpPr txBox="1">
            <a:spLocks noGrp="1"/>
          </p:cNvSpPr>
          <p:nvPr>
            <p:ph type="sldNum" idx="12"/>
          </p:nvPr>
        </p:nvSpPr>
        <p:spPr>
          <a:xfrm>
            <a:off x="5148064" y="4767262"/>
            <a:ext cx="2057400" cy="27384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49</a:t>
            </a:fld>
            <a:endParaRPr/>
          </a:p>
        </p:txBody>
      </p:sp>
      <p:sp>
        <p:nvSpPr>
          <p:cNvPr id="843" name="Google Shape;843;p49"/>
          <p:cNvSpPr txBox="1"/>
          <p:nvPr/>
        </p:nvSpPr>
        <p:spPr>
          <a:xfrm>
            <a:off x="599391" y="4155926"/>
            <a:ext cx="2531107" cy="476795"/>
          </a:xfrm>
          <a:prstGeom prst="rect">
            <a:avLst/>
          </a:prstGeom>
          <a:solidFill>
            <a:srgbClr val="000000">
              <a:alpha val="49803"/>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FFFFFF"/>
                </a:solidFill>
                <a:latin typeface="Calibri"/>
                <a:ea typeface="Calibri"/>
                <a:cs typeface="Calibri"/>
                <a:sym typeface="Calibri"/>
              </a:rPr>
              <a:t>Blind stitches to replace</a:t>
            </a:r>
            <a:endParaRPr/>
          </a:p>
          <a:p>
            <a:pPr marL="0" marR="0" lvl="0" indent="0" algn="ctr" rtl="0">
              <a:spcBef>
                <a:spcPts val="600"/>
              </a:spcBef>
              <a:spcAft>
                <a:spcPts val="0"/>
              </a:spcAft>
              <a:buNone/>
            </a:pPr>
            <a:r>
              <a:rPr lang="en-US" sz="1000">
                <a:solidFill>
                  <a:srgbClr val="FFFFFF"/>
                </a:solidFill>
                <a:latin typeface="Calibri"/>
                <a:ea typeface="Calibri"/>
                <a:cs typeface="Calibri"/>
                <a:sym typeface="Calibri"/>
              </a:rPr>
              <a:t>fusible interfacing</a:t>
            </a:r>
            <a:endParaRPr sz="1000">
              <a:solidFill>
                <a:srgbClr val="FFFFFF"/>
              </a:solidFill>
              <a:latin typeface="Calibri"/>
              <a:ea typeface="Calibri"/>
              <a:cs typeface="Calibri"/>
              <a:sym typeface="Calibri"/>
            </a:endParaRPr>
          </a:p>
        </p:txBody>
      </p:sp>
      <p:sp>
        <p:nvSpPr>
          <p:cNvPr id="844" name="Google Shape;844;p49"/>
          <p:cNvSpPr txBox="1"/>
          <p:nvPr/>
        </p:nvSpPr>
        <p:spPr>
          <a:xfrm>
            <a:off x="251520" y="4659982"/>
            <a:ext cx="31165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https://www.researchgate.net/publication/233627271</a:t>
            </a:r>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293533" y="240506"/>
            <a:ext cx="8555615"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100"/>
              <a:t>SUSTAINABLE APPAREL PRODUCTION</a:t>
            </a:r>
            <a:endParaRPr sz="4100"/>
          </a:p>
        </p:txBody>
      </p:sp>
      <p:sp>
        <p:nvSpPr>
          <p:cNvPr id="150" name="Google Shape;150;p5"/>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151" name="Google Shape;151;p5"/>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b="0" i="0" u="none" strike="noStrike" cap="none">
                <a:solidFill>
                  <a:schemeClr val="dk1"/>
                </a:solidFill>
                <a:latin typeface="Verdana"/>
                <a:ea typeface="Verdana"/>
                <a:cs typeface="Verdana"/>
                <a:sym typeface="Verdana"/>
              </a:rPr>
              <a:t>5</a:t>
            </a:fld>
            <a:endParaRPr sz="900" b="0" i="0" u="none" strike="noStrike" cap="none">
              <a:solidFill>
                <a:schemeClr val="dk1"/>
              </a:solidFill>
              <a:latin typeface="Verdana"/>
              <a:ea typeface="Verdana"/>
              <a:cs typeface="Verdana"/>
              <a:sym typeface="Verdana"/>
            </a:endParaRPr>
          </a:p>
        </p:txBody>
      </p:sp>
      <p:grpSp>
        <p:nvGrpSpPr>
          <p:cNvPr id="152" name="Google Shape;152;p5"/>
          <p:cNvGrpSpPr/>
          <p:nvPr/>
        </p:nvGrpSpPr>
        <p:grpSpPr>
          <a:xfrm>
            <a:off x="298011" y="2101321"/>
            <a:ext cx="8546660" cy="1799296"/>
            <a:chOff x="4477" y="732103"/>
            <a:chExt cx="8546660" cy="1799296"/>
          </a:xfrm>
        </p:grpSpPr>
        <p:sp>
          <p:nvSpPr>
            <p:cNvPr id="153" name="Google Shape;153;p5"/>
            <p:cNvSpPr/>
            <p:nvPr/>
          </p:nvSpPr>
          <p:spPr>
            <a:xfrm>
              <a:off x="296863" y="732103"/>
              <a:ext cx="914642" cy="914642"/>
            </a:xfrm>
            <a:prstGeom prst="round2DiagRect">
              <a:avLst>
                <a:gd name="adj1" fmla="val 2972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491786" y="927027"/>
              <a:ext cx="524794" cy="52479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4477" y="1931634"/>
              <a:ext cx="1499414" cy="5997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4477" y="1931634"/>
              <a:ext cx="1499414" cy="59976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b="0" i="0" u="none" strike="noStrike" cap="none">
                  <a:solidFill>
                    <a:schemeClr val="dk1"/>
                  </a:solidFill>
                  <a:latin typeface="Verdana"/>
                  <a:ea typeface="Verdana"/>
                  <a:cs typeface="Verdana"/>
                  <a:sym typeface="Verdana"/>
                </a:rPr>
                <a:t>SUSTAINABLE TEXTILE RAW MATERIALS AND MANUFACTURING PROCESSES FOR APPAREL MANUFACTURE;</a:t>
              </a:r>
              <a:endParaRPr/>
            </a:p>
          </p:txBody>
        </p:sp>
        <p:sp>
          <p:nvSpPr>
            <p:cNvPr id="157" name="Google Shape;157;p5"/>
            <p:cNvSpPr/>
            <p:nvPr/>
          </p:nvSpPr>
          <p:spPr>
            <a:xfrm>
              <a:off x="2058674" y="732103"/>
              <a:ext cx="914642" cy="914642"/>
            </a:xfrm>
            <a:prstGeom prst="round2DiagRect">
              <a:avLst>
                <a:gd name="adj1" fmla="val 2972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2253598" y="927027"/>
              <a:ext cx="524794" cy="52479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66288" y="1931634"/>
              <a:ext cx="1499414" cy="5997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txBox="1"/>
            <p:nvPr/>
          </p:nvSpPr>
          <p:spPr>
            <a:xfrm>
              <a:off x="1766288" y="1931634"/>
              <a:ext cx="1499414" cy="59976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b="0" i="0" u="none" strike="noStrike" cap="none">
                  <a:solidFill>
                    <a:schemeClr val="dk1"/>
                  </a:solidFill>
                  <a:latin typeface="Verdana"/>
                  <a:ea typeface="Verdana"/>
                  <a:cs typeface="Verdana"/>
                  <a:sym typeface="Verdana"/>
                </a:rPr>
                <a:t>ENVIRONMENTAL AND SOCIAL ASSESSMENT OF APPAREL MANUFACTURING;</a:t>
              </a:r>
              <a:endParaRPr/>
            </a:p>
          </p:txBody>
        </p:sp>
        <p:sp>
          <p:nvSpPr>
            <p:cNvPr id="161" name="Google Shape;161;p5"/>
            <p:cNvSpPr/>
            <p:nvPr/>
          </p:nvSpPr>
          <p:spPr>
            <a:xfrm>
              <a:off x="3820486" y="732103"/>
              <a:ext cx="914642" cy="914642"/>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4015410" y="927027"/>
              <a:ext cx="524794" cy="52479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3528100" y="1931634"/>
              <a:ext cx="1499414" cy="5997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txBox="1"/>
            <p:nvPr/>
          </p:nvSpPr>
          <p:spPr>
            <a:xfrm>
              <a:off x="3528100" y="1931634"/>
              <a:ext cx="1499414" cy="59976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b="0" i="0" u="none" strike="noStrike" cap="none">
                  <a:solidFill>
                    <a:schemeClr val="dk1"/>
                  </a:solidFill>
                  <a:latin typeface="Verdana"/>
                  <a:ea typeface="Verdana"/>
                  <a:cs typeface="Verdana"/>
                  <a:sym typeface="Verdana"/>
                </a:rPr>
                <a:t>SUSTAINABILITY AND CONSUMPTION BEHAVIOR OF THE APPAREL INDUSTRY;</a:t>
              </a:r>
              <a:endParaRPr/>
            </a:p>
          </p:txBody>
        </p:sp>
        <p:sp>
          <p:nvSpPr>
            <p:cNvPr id="165" name="Google Shape;165;p5"/>
            <p:cNvSpPr/>
            <p:nvPr/>
          </p:nvSpPr>
          <p:spPr>
            <a:xfrm>
              <a:off x="5582297" y="732103"/>
              <a:ext cx="914642" cy="914642"/>
            </a:xfrm>
            <a:prstGeom prst="round2DiagRect">
              <a:avLst>
                <a:gd name="adj1" fmla="val 29727"/>
                <a:gd name="adj2" fmla="val 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5777221" y="927027"/>
              <a:ext cx="524794" cy="52479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5289911" y="1931634"/>
              <a:ext cx="1499414" cy="5997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5289911" y="1931634"/>
              <a:ext cx="1499414" cy="59976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b="0" i="0" u="none" strike="noStrike" cap="none">
                  <a:solidFill>
                    <a:schemeClr val="dk1"/>
                  </a:solidFill>
                  <a:latin typeface="Verdana"/>
                  <a:ea typeface="Verdana"/>
                  <a:cs typeface="Verdana"/>
                  <a:sym typeface="Verdana"/>
                </a:rPr>
                <a:t>ASSESSMENT OF SUSTAINABLE APPAREL PRODUCTION;</a:t>
              </a:r>
              <a:endParaRPr/>
            </a:p>
          </p:txBody>
        </p:sp>
        <p:sp>
          <p:nvSpPr>
            <p:cNvPr id="169" name="Google Shape;169;p5"/>
            <p:cNvSpPr/>
            <p:nvPr/>
          </p:nvSpPr>
          <p:spPr>
            <a:xfrm>
              <a:off x="7344109" y="732103"/>
              <a:ext cx="914642" cy="914642"/>
            </a:xfrm>
            <a:prstGeom prst="round2DiagRect">
              <a:avLst>
                <a:gd name="adj1" fmla="val 29727"/>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7539033" y="927027"/>
              <a:ext cx="524794" cy="52479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7051723" y="1931634"/>
              <a:ext cx="1499414" cy="5997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7051723" y="1931634"/>
              <a:ext cx="1499414" cy="59976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b="0" i="0" u="none" strike="noStrike" cap="none">
                  <a:solidFill>
                    <a:schemeClr val="dk1"/>
                  </a:solidFill>
                  <a:latin typeface="Verdana"/>
                  <a:ea typeface="Verdana"/>
                  <a:cs typeface="Verdana"/>
                  <a:sym typeface="Verdana"/>
                </a:rPr>
                <a:t>SUSTAINABILITY AND FASHION.</a:t>
              </a:r>
              <a:endParaRPr sz="1100" b="0" i="0" u="none" strike="noStrike" cap="none">
                <a:solidFill>
                  <a:schemeClr val="dk1"/>
                </a:solidFill>
                <a:latin typeface="Verdana"/>
                <a:ea typeface="Verdana"/>
                <a:cs typeface="Verdana"/>
                <a:sym typeface="Verdana"/>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8"/>
        <p:cNvGrpSpPr/>
        <p:nvPr/>
      </p:nvGrpSpPr>
      <p:grpSpPr>
        <a:xfrm>
          <a:off x="0" y="0"/>
          <a:ext cx="0" cy="0"/>
          <a:chOff x="0" y="0"/>
          <a:chExt cx="0" cy="0"/>
        </a:xfrm>
      </p:grpSpPr>
      <p:sp>
        <p:nvSpPr>
          <p:cNvPr id="849" name="Google Shape;849;p50"/>
          <p:cNvSpPr txBox="1">
            <a:spLocks noGrp="1"/>
          </p:cNvSpPr>
          <p:nvPr>
            <p:ph type="title"/>
          </p:nvPr>
        </p:nvSpPr>
        <p:spPr>
          <a:xfrm>
            <a:off x="654709" y="3108989"/>
            <a:ext cx="2468166" cy="18395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700"/>
              <a:t>The design for disassembly man’s jacket</a:t>
            </a:r>
            <a:endParaRPr sz="2700"/>
          </a:p>
        </p:txBody>
      </p:sp>
      <p:pic>
        <p:nvPicPr>
          <p:cNvPr id="850" name="Google Shape;850;p50" descr="Картина, която съдържа дрехи, костюм&#10;&#10;Описанието е генерирано автоматично"/>
          <p:cNvPicPr preferRelativeResize="0"/>
          <p:nvPr/>
        </p:nvPicPr>
        <p:blipFill rotWithShape="1">
          <a:blip r:embed="rId3">
            <a:alphaModFix/>
          </a:blip>
          <a:srcRect t="16103" b="17733"/>
          <a:stretch/>
        </p:blipFill>
        <p:spPr>
          <a:xfrm>
            <a:off x="20" y="10"/>
            <a:ext cx="9143980" cy="2782949"/>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851" name="Google Shape;851;p50"/>
          <p:cNvSpPr txBox="1">
            <a:spLocks noGrp="1"/>
          </p:cNvSpPr>
          <p:nvPr>
            <p:ph type="body" idx="1"/>
          </p:nvPr>
        </p:nvSpPr>
        <p:spPr>
          <a:xfrm>
            <a:off x="3216799" y="2997989"/>
            <a:ext cx="5796502" cy="183951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1400"/>
              <a:buFont typeface="Arial"/>
              <a:buNone/>
            </a:pPr>
            <a:r>
              <a:rPr lang="en-US" sz="1400"/>
              <a:t>To avoid material contamination, organic cotton threads were used to make the three button holes and sew three Tagua buttons to the wool fabric in the front of the jacket. Owing to the thickness of the wool flannel fabric, the assembly method of the pockets had to be adjusted, and the flap of the pocket had to be lengthened for an improved appearance. Blind stitches were used under the collar and on the backside of the lapel to replace fusible interfacing. Finally, the outer shell and lining were sewn together using organic cotton thread. The finished jacket is shown in figure.</a:t>
            </a:r>
            <a:endParaRPr sz="1400"/>
          </a:p>
        </p:txBody>
      </p:sp>
      <p:sp>
        <p:nvSpPr>
          <p:cNvPr id="852" name="Google Shape;852;p50"/>
          <p:cNvSpPr txBox="1">
            <a:spLocks noGrp="1"/>
          </p:cNvSpPr>
          <p:nvPr>
            <p:ph type="ftr" idx="11"/>
          </p:nvPr>
        </p:nvSpPr>
        <p:spPr>
          <a:xfrm>
            <a:off x="3028950" y="4685830"/>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3F3F3F"/>
                </a:solidFill>
              </a:rPr>
              <a:t>Fashion DIET</a:t>
            </a:r>
            <a:endParaRPr>
              <a:solidFill>
                <a:srgbClr val="3F3F3F"/>
              </a:solidFill>
            </a:endParaRPr>
          </a:p>
        </p:txBody>
      </p:sp>
      <p:sp>
        <p:nvSpPr>
          <p:cNvPr id="853" name="Google Shape;853;p50"/>
          <p:cNvSpPr txBox="1">
            <a:spLocks noGrp="1"/>
          </p:cNvSpPr>
          <p:nvPr>
            <p:ph type="sldNum" idx="12"/>
          </p:nvPr>
        </p:nvSpPr>
        <p:spPr>
          <a:xfrm>
            <a:off x="5148064" y="4731990"/>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a:solidFill>
                  <a:srgbClr val="3F3F3F"/>
                </a:solidFill>
                <a:latin typeface="Verdana"/>
                <a:ea typeface="Verdana"/>
                <a:cs typeface="Verdana"/>
                <a:sym typeface="Verdana"/>
              </a:rPr>
              <a:t>50</a:t>
            </a:fld>
            <a:endParaRPr sz="900">
              <a:solidFill>
                <a:srgbClr val="3F3F3F"/>
              </a:solidFill>
              <a:latin typeface="Verdana"/>
              <a:ea typeface="Verdana"/>
              <a:cs typeface="Verdana"/>
              <a:sym typeface="Verdana"/>
            </a:endParaRPr>
          </a:p>
        </p:txBody>
      </p:sp>
      <p:sp>
        <p:nvSpPr>
          <p:cNvPr id="854" name="Google Shape;854;p50"/>
          <p:cNvSpPr txBox="1"/>
          <p:nvPr/>
        </p:nvSpPr>
        <p:spPr>
          <a:xfrm>
            <a:off x="545887" y="2720934"/>
            <a:ext cx="515397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https://www.researchgate.net/publication/233627271</a:t>
            </a:r>
            <a:endParaRPr sz="10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9"/>
        <p:cNvGrpSpPr/>
        <p:nvPr/>
      </p:nvGrpSpPr>
      <p:grpSpPr>
        <a:xfrm>
          <a:off x="0" y="0"/>
          <a:ext cx="0" cy="0"/>
          <a:chOff x="0" y="0"/>
          <a:chExt cx="0" cy="0"/>
        </a:xfrm>
      </p:grpSpPr>
      <p:sp>
        <p:nvSpPr>
          <p:cNvPr id="860" name="Google Shape;860;p51"/>
          <p:cNvSpPr txBox="1">
            <a:spLocks noGrp="1"/>
          </p:cNvSpPr>
          <p:nvPr>
            <p:ph type="title"/>
          </p:nvPr>
        </p:nvSpPr>
        <p:spPr>
          <a:xfrm>
            <a:off x="1088684" y="712797"/>
            <a:ext cx="7202455" cy="75949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2300">
                <a:solidFill>
                  <a:schemeClr val="dk1"/>
                </a:solidFill>
                <a:latin typeface="Calibri"/>
                <a:ea typeface="Calibri"/>
                <a:cs typeface="Calibri"/>
                <a:sym typeface="Calibri"/>
              </a:rPr>
              <a:t>Disassembly process</a:t>
            </a:r>
            <a:br>
              <a:rPr lang="en-US" sz="2300">
                <a:solidFill>
                  <a:schemeClr val="dk1"/>
                </a:solidFill>
                <a:latin typeface="Calibri"/>
                <a:ea typeface="Calibri"/>
                <a:cs typeface="Calibri"/>
                <a:sym typeface="Calibri"/>
              </a:rPr>
            </a:br>
            <a:endParaRPr sz="2300">
              <a:solidFill>
                <a:schemeClr val="dk1"/>
              </a:solidFill>
              <a:latin typeface="Calibri"/>
              <a:ea typeface="Calibri"/>
              <a:cs typeface="Calibri"/>
              <a:sym typeface="Calibri"/>
            </a:endParaRPr>
          </a:p>
        </p:txBody>
      </p:sp>
      <p:cxnSp>
        <p:nvCxnSpPr>
          <p:cNvPr id="861" name="Google Shape;861;p51"/>
          <p:cNvCxnSpPr/>
          <p:nvPr/>
        </p:nvCxnSpPr>
        <p:spPr>
          <a:xfrm>
            <a:off x="1186355" y="1542540"/>
            <a:ext cx="7104784" cy="0"/>
          </a:xfrm>
          <a:prstGeom prst="straightConnector1">
            <a:avLst/>
          </a:prstGeom>
          <a:noFill/>
          <a:ln w="12700" cap="flat" cmpd="sng">
            <a:solidFill>
              <a:srgbClr val="3F3F3F"/>
            </a:solidFill>
            <a:prstDash val="solid"/>
            <a:miter lim="800000"/>
            <a:headEnd type="none" w="sm" len="sm"/>
            <a:tailEnd type="none" w="sm" len="sm"/>
          </a:ln>
        </p:spPr>
      </p:cxnSp>
      <p:pic>
        <p:nvPicPr>
          <p:cNvPr id="862" name="Google Shape;862;p51"/>
          <p:cNvPicPr preferRelativeResize="0">
            <a:picLocks noGrp="1"/>
          </p:cNvPicPr>
          <p:nvPr>
            <p:ph type="body" idx="1"/>
          </p:nvPr>
        </p:nvPicPr>
        <p:blipFill rotWithShape="1">
          <a:blip r:embed="rId3">
            <a:alphaModFix/>
          </a:blip>
          <a:srcRect/>
          <a:stretch/>
        </p:blipFill>
        <p:spPr>
          <a:xfrm>
            <a:off x="1186355" y="1746327"/>
            <a:ext cx="7202456" cy="2307215"/>
          </a:xfrm>
          <a:prstGeom prst="rect">
            <a:avLst/>
          </a:prstGeom>
          <a:noFill/>
          <a:ln>
            <a:noFill/>
          </a:ln>
        </p:spPr>
      </p:pic>
      <p:sp>
        <p:nvSpPr>
          <p:cNvPr id="863" name="Google Shape;863;p51"/>
          <p:cNvSpPr txBox="1">
            <a:spLocks noGrp="1"/>
          </p:cNvSpPr>
          <p:nvPr>
            <p:ph type="ftr" idx="11"/>
          </p:nvPr>
        </p:nvSpPr>
        <p:spPr>
          <a:xfrm>
            <a:off x="1186355" y="4731990"/>
            <a:ext cx="3086100" cy="27384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Fashion DIET</a:t>
            </a:r>
            <a:endParaRPr/>
          </a:p>
        </p:txBody>
      </p:sp>
      <p:sp>
        <p:nvSpPr>
          <p:cNvPr id="864" name="Google Shape;864;p51"/>
          <p:cNvSpPr txBox="1">
            <a:spLocks noGrp="1"/>
          </p:cNvSpPr>
          <p:nvPr>
            <p:ph type="sldNum" idx="12"/>
          </p:nvPr>
        </p:nvSpPr>
        <p:spPr>
          <a:xfrm>
            <a:off x="6876256" y="4731990"/>
            <a:ext cx="415815" cy="27384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888888"/>
                </a:solidFill>
                <a:latin typeface="Calibri"/>
                <a:ea typeface="Calibri"/>
                <a:cs typeface="Calibri"/>
                <a:sym typeface="Calibri"/>
              </a:rPr>
              <a:t>51</a:t>
            </a:fld>
            <a:endParaRPr>
              <a:solidFill>
                <a:srgbClr val="888888"/>
              </a:solidFill>
              <a:latin typeface="Calibri"/>
              <a:ea typeface="Calibri"/>
              <a:cs typeface="Calibri"/>
              <a:sym typeface="Calibri"/>
            </a:endParaRPr>
          </a:p>
        </p:txBody>
      </p:sp>
      <p:sp>
        <p:nvSpPr>
          <p:cNvPr id="865" name="Google Shape;865;p51"/>
          <p:cNvSpPr txBox="1"/>
          <p:nvPr/>
        </p:nvSpPr>
        <p:spPr>
          <a:xfrm>
            <a:off x="1186355" y="4146544"/>
            <a:ext cx="515397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https://www.researchgate.net/publication/233627271</a:t>
            </a:r>
            <a:endParaRPr sz="10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2"/>
          <p:cNvSpPr txBox="1">
            <a:spLocks noGrp="1"/>
          </p:cNvSpPr>
          <p:nvPr>
            <p:ph type="title"/>
          </p:nvPr>
        </p:nvSpPr>
        <p:spPr>
          <a:xfrm>
            <a:off x="260065" y="0"/>
            <a:ext cx="7831782"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Components after disassembling the jacket</a:t>
            </a:r>
            <a:endParaRPr/>
          </a:p>
        </p:txBody>
      </p:sp>
      <p:sp>
        <p:nvSpPr>
          <p:cNvPr id="872" name="Google Shape;872;p52"/>
          <p:cNvSpPr txBox="1">
            <a:spLocks noGrp="1"/>
          </p:cNvSpPr>
          <p:nvPr>
            <p:ph type="body" idx="1"/>
          </p:nvPr>
        </p:nvSpPr>
        <p:spPr>
          <a:xfrm>
            <a:off x="6507671" y="1590756"/>
            <a:ext cx="2384809" cy="20012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a:t>Left – biological nutrients (wool fabrics, organic cotton threads, tagua buttons); </a:t>
            </a:r>
            <a:endParaRPr/>
          </a:p>
          <a:p>
            <a:pPr marL="0" lvl="0" indent="0" algn="l" rtl="0">
              <a:lnSpc>
                <a:spcPct val="90000"/>
              </a:lnSpc>
              <a:spcBef>
                <a:spcPts val="750"/>
              </a:spcBef>
              <a:spcAft>
                <a:spcPts val="0"/>
              </a:spcAft>
              <a:buClr>
                <a:schemeClr val="dk1"/>
              </a:buClr>
              <a:buSzPts val="1600"/>
              <a:buNone/>
            </a:pPr>
            <a:r>
              <a:rPr lang="en-US" sz="1600"/>
              <a:t>Right – technical nutrients (polyester fabrics, polyester threads)</a:t>
            </a:r>
            <a:endParaRPr sz="1600"/>
          </a:p>
        </p:txBody>
      </p:sp>
      <p:sp>
        <p:nvSpPr>
          <p:cNvPr id="873" name="Google Shape;873;p5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874" name="Google Shape;874;p52"/>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875" name="Google Shape;875;p52"/>
          <p:cNvPicPr preferRelativeResize="0"/>
          <p:nvPr/>
        </p:nvPicPr>
        <p:blipFill rotWithShape="1">
          <a:blip r:embed="rId3">
            <a:alphaModFix/>
          </a:blip>
          <a:srcRect/>
          <a:stretch/>
        </p:blipFill>
        <p:spPr>
          <a:xfrm>
            <a:off x="395536" y="993775"/>
            <a:ext cx="5976664" cy="3417928"/>
          </a:xfrm>
          <a:prstGeom prst="rect">
            <a:avLst/>
          </a:prstGeom>
          <a:noFill/>
          <a:ln>
            <a:noFill/>
          </a:ln>
        </p:spPr>
      </p:pic>
      <p:sp>
        <p:nvSpPr>
          <p:cNvPr id="876" name="Google Shape;876;p52"/>
          <p:cNvSpPr txBox="1"/>
          <p:nvPr/>
        </p:nvSpPr>
        <p:spPr>
          <a:xfrm>
            <a:off x="364339" y="4469548"/>
            <a:ext cx="515397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CC BY Hae Jin Gam et al. (2011), source: https://www.researchgate.net/publication/233627271</a:t>
            </a:r>
            <a:endParaRPr sz="10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grpSp>
        <p:nvGrpSpPr>
          <p:cNvPr id="881" name="Google Shape;881;p53"/>
          <p:cNvGrpSpPr/>
          <p:nvPr/>
        </p:nvGrpSpPr>
        <p:grpSpPr>
          <a:xfrm>
            <a:off x="255169" y="963601"/>
            <a:ext cx="8057597" cy="2446160"/>
            <a:chOff x="3649" y="408075"/>
            <a:chExt cx="8057597" cy="2446160"/>
          </a:xfrm>
        </p:grpSpPr>
        <p:sp>
          <p:nvSpPr>
            <p:cNvPr id="882" name="Google Shape;882;p53"/>
            <p:cNvSpPr/>
            <p:nvPr/>
          </p:nvSpPr>
          <p:spPr>
            <a:xfrm>
              <a:off x="3649" y="408075"/>
              <a:ext cx="3303141" cy="209749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3"/>
            <p:cNvSpPr/>
            <p:nvPr/>
          </p:nvSpPr>
          <p:spPr>
            <a:xfrm>
              <a:off x="370665" y="756740"/>
              <a:ext cx="3303141" cy="209749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3"/>
            <p:cNvSpPr txBox="1"/>
            <p:nvPr/>
          </p:nvSpPr>
          <p:spPr>
            <a:xfrm>
              <a:off x="432099" y="818174"/>
              <a:ext cx="3180273" cy="19746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1">
                  <a:solidFill>
                    <a:schemeClr val="dk1"/>
                  </a:solidFill>
                  <a:latin typeface="Verdana"/>
                  <a:ea typeface="Verdana"/>
                  <a:cs typeface="Verdana"/>
                  <a:sym typeface="Verdana"/>
                </a:rPr>
                <a:t>Purpose </a:t>
              </a:r>
              <a:r>
                <a:rPr lang="en-US" sz="1400">
                  <a:solidFill>
                    <a:schemeClr val="dk1"/>
                  </a:solidFill>
                  <a:latin typeface="Verdana"/>
                  <a:ea typeface="Verdana"/>
                  <a:cs typeface="Verdana"/>
                  <a:sym typeface="Verdana"/>
                </a:rPr>
                <a:t>- The combination of natural and synthetic materials in clothing products has caused problems with material recovery, reuse, recycling or composting at the end of the product's life.</a:t>
              </a:r>
              <a:endParaRPr/>
            </a:p>
          </p:txBody>
        </p:sp>
        <p:sp>
          <p:nvSpPr>
            <p:cNvPr id="885" name="Google Shape;885;p53"/>
            <p:cNvSpPr/>
            <p:nvPr/>
          </p:nvSpPr>
          <p:spPr>
            <a:xfrm>
              <a:off x="4040823" y="408075"/>
              <a:ext cx="3653407" cy="209749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3"/>
            <p:cNvSpPr/>
            <p:nvPr/>
          </p:nvSpPr>
          <p:spPr>
            <a:xfrm>
              <a:off x="4407839" y="756740"/>
              <a:ext cx="3653407" cy="209749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3"/>
            <p:cNvSpPr txBox="1"/>
            <p:nvPr/>
          </p:nvSpPr>
          <p:spPr>
            <a:xfrm>
              <a:off x="4469273" y="818174"/>
              <a:ext cx="3530539" cy="19746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1">
                  <a:solidFill>
                    <a:schemeClr val="dk1"/>
                  </a:solidFill>
                  <a:latin typeface="Verdana"/>
                  <a:ea typeface="Verdana"/>
                  <a:cs typeface="Verdana"/>
                  <a:sym typeface="Verdana"/>
                </a:rPr>
                <a:t>Design/Methodology/Approach </a:t>
              </a:r>
              <a:r>
                <a:rPr lang="en-US" sz="1400">
                  <a:solidFill>
                    <a:schemeClr val="dk1"/>
                  </a:solidFill>
                  <a:latin typeface="Verdana"/>
                  <a:ea typeface="Verdana"/>
                  <a:cs typeface="Verdana"/>
                  <a:sym typeface="Verdana"/>
                </a:rPr>
                <a:t>– After analyzing men's jackets on the market and identifying barriers to disassembly, a design and construction of a men's jacket that can be easily disassembled was presented. Deconstructed jacket design focuses on material selection, jacket design, and stitching evaluation and selection. Disassembly time was also measured.</a:t>
              </a:r>
              <a:endParaRPr/>
            </a:p>
          </p:txBody>
        </p:sp>
      </p:grpSp>
      <p:sp>
        <p:nvSpPr>
          <p:cNvPr id="888" name="Google Shape;888;p5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889" name="Google Shape;889;p53"/>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4" name="Google Shape;894;p54"/>
          <p:cNvGrpSpPr/>
          <p:nvPr/>
        </p:nvGrpSpPr>
        <p:grpSpPr>
          <a:xfrm>
            <a:off x="252482" y="935443"/>
            <a:ext cx="7884775" cy="2502477"/>
            <a:chOff x="962" y="379917"/>
            <a:chExt cx="7884775" cy="2502477"/>
          </a:xfrm>
        </p:grpSpPr>
        <p:sp>
          <p:nvSpPr>
            <p:cNvPr id="895" name="Google Shape;895;p54"/>
            <p:cNvSpPr/>
            <p:nvPr/>
          </p:nvSpPr>
          <p:spPr>
            <a:xfrm>
              <a:off x="962" y="379917"/>
              <a:ext cx="3379189" cy="214578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4"/>
            <p:cNvSpPr/>
            <p:nvPr/>
          </p:nvSpPr>
          <p:spPr>
            <a:xfrm>
              <a:off x="376428" y="736609"/>
              <a:ext cx="3379189" cy="214578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4"/>
            <p:cNvSpPr txBox="1"/>
            <p:nvPr/>
          </p:nvSpPr>
          <p:spPr>
            <a:xfrm>
              <a:off x="439276" y="799457"/>
              <a:ext cx="3253493" cy="202008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1">
                  <a:solidFill>
                    <a:schemeClr val="dk1"/>
                  </a:solidFill>
                  <a:latin typeface="Verdana"/>
                  <a:ea typeface="Verdana"/>
                  <a:cs typeface="Verdana"/>
                  <a:sym typeface="Verdana"/>
                </a:rPr>
                <a:t>Findings </a:t>
              </a:r>
              <a:r>
                <a:rPr lang="en-US" sz="1300">
                  <a:solidFill>
                    <a:schemeClr val="dk1"/>
                  </a:solidFill>
                  <a:latin typeface="Verdana"/>
                  <a:ea typeface="Verdana"/>
                  <a:cs typeface="Verdana"/>
                  <a:sym typeface="Verdana"/>
                </a:rPr>
                <a:t>- Minimizing the variety of materials and sewing similar materials together where possible, replacing the fusible link with blind seams for hemming under the collar and on the back of the lapel and using a suitable low-density stitch to sew the wool outer shell and polyester lining together can make the jacket disassemble easily into a compostable outer shell and recyclable lining within 1.5 min. </a:t>
              </a:r>
              <a:endParaRPr/>
            </a:p>
          </p:txBody>
        </p:sp>
        <p:sp>
          <p:nvSpPr>
            <p:cNvPr id="898" name="Google Shape;898;p54"/>
            <p:cNvSpPr/>
            <p:nvPr/>
          </p:nvSpPr>
          <p:spPr>
            <a:xfrm>
              <a:off x="4131082" y="379917"/>
              <a:ext cx="3379189" cy="214578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4"/>
            <p:cNvSpPr/>
            <p:nvPr/>
          </p:nvSpPr>
          <p:spPr>
            <a:xfrm>
              <a:off x="4506548" y="736609"/>
              <a:ext cx="3379189" cy="214578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4"/>
            <p:cNvSpPr txBox="1"/>
            <p:nvPr/>
          </p:nvSpPr>
          <p:spPr>
            <a:xfrm>
              <a:off x="4569396" y="799457"/>
              <a:ext cx="3253493" cy="202008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1">
                  <a:solidFill>
                    <a:schemeClr val="dk1"/>
                  </a:solidFill>
                  <a:latin typeface="Verdana"/>
                  <a:ea typeface="Verdana"/>
                  <a:cs typeface="Verdana"/>
                  <a:sym typeface="Verdana"/>
                </a:rPr>
                <a:t>Originality/Value </a:t>
              </a:r>
              <a:r>
                <a:rPr lang="en-US" sz="1300">
                  <a:solidFill>
                    <a:schemeClr val="dk1"/>
                  </a:solidFill>
                  <a:latin typeface="Verdana"/>
                  <a:ea typeface="Verdana"/>
                  <a:cs typeface="Verdana"/>
                  <a:sym typeface="Verdana"/>
                </a:rPr>
                <a:t>– This research provided a pilot study demonstration of applying 'design for disassembly' in apparel design and construction. Findings can be used in different garments products that help reduce environmental pollution and resource depletion issues associated with clothing production.</a:t>
              </a:r>
              <a:endParaRPr/>
            </a:p>
          </p:txBody>
        </p:sp>
      </p:grpSp>
      <p:sp>
        <p:nvSpPr>
          <p:cNvPr id="901" name="Google Shape;901;p5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902" name="Google Shape;902;p54"/>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55"/>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Conclusion</a:t>
            </a:r>
            <a:endParaRPr/>
          </a:p>
        </p:txBody>
      </p:sp>
      <p:sp>
        <p:nvSpPr>
          <p:cNvPr id="908" name="Google Shape;908;p55"/>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171450" lvl="0" indent="-171450" algn="just" rtl="0">
              <a:lnSpc>
                <a:spcPct val="90000"/>
              </a:lnSpc>
              <a:spcBef>
                <a:spcPts val="0"/>
              </a:spcBef>
              <a:spcAft>
                <a:spcPts val="0"/>
              </a:spcAft>
              <a:buClr>
                <a:schemeClr val="dk1"/>
              </a:buClr>
              <a:buSzPts val="2400"/>
              <a:buChar char="•"/>
            </a:pPr>
            <a:r>
              <a:rPr lang="en-US" sz="2400"/>
              <a:t>The presented clothing technologies for the sustainable production of sportswear can be seen as examples of new ideas for creating technologies and realizing new slow fashion designs with a minimal footprint on the environment.</a:t>
            </a:r>
            <a:endParaRPr sz="2400"/>
          </a:p>
        </p:txBody>
      </p:sp>
      <p:sp>
        <p:nvSpPr>
          <p:cNvPr id="909" name="Google Shape;909;p5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910" name="Google Shape;910;p55"/>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t>References and Further Reading</a:t>
            </a:r>
            <a:endParaRPr dirty="0"/>
          </a:p>
        </p:txBody>
      </p:sp>
      <p:sp>
        <p:nvSpPr>
          <p:cNvPr id="916" name="Google Shape;916;p56"/>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algn="just"/>
            <a:r>
              <a:rPr lang="en-US" sz="1600" dirty="0" smtClean="0"/>
              <a:t>Otero</a:t>
            </a:r>
            <a:r>
              <a:rPr lang="en-US" sz="1600" dirty="0"/>
              <a:t>, M. , Pastor, A. , </a:t>
            </a:r>
            <a:r>
              <a:rPr lang="en-US" sz="1600" dirty="0" err="1"/>
              <a:t>Portela</a:t>
            </a:r>
            <a:r>
              <a:rPr lang="en-US" sz="1600" dirty="0"/>
              <a:t>, J. M., </a:t>
            </a:r>
            <a:r>
              <a:rPr lang="en-US" sz="1600" dirty="0" err="1"/>
              <a:t>Viguera</a:t>
            </a:r>
            <a:r>
              <a:rPr lang="en-US" sz="1600" dirty="0"/>
              <a:t>, J. L., and Huerta, M. (2011). </a:t>
            </a:r>
            <a:r>
              <a:rPr lang="en-US" sz="1600" i="1" dirty="0"/>
              <a:t>Methods of Analysis for a Sustainable Production System, Climate Change - Research and Technology for Adaptation and Mitigation</a:t>
            </a:r>
            <a:r>
              <a:rPr lang="en-US" sz="1600" dirty="0"/>
              <a:t>, </a:t>
            </a:r>
            <a:r>
              <a:rPr lang="en-US" sz="1600" dirty="0" err="1"/>
              <a:t>InTech</a:t>
            </a:r>
            <a:r>
              <a:rPr lang="en-US" sz="1600" dirty="0"/>
              <a:t>. </a:t>
            </a:r>
            <a:r>
              <a:rPr lang="en-US" sz="1600" u="sng" dirty="0">
                <a:hlinkClick r:id="rId3"/>
              </a:rPr>
              <a:t>http://www.intechopen.com/books/climate-changeresearch-and-technology-for-adaptation-and-mitigation/methods-of-analysis-for-a-sustainable-productionsystem</a:t>
            </a:r>
            <a:r>
              <a:rPr lang="en-US" sz="1600" dirty="0"/>
              <a:t> </a:t>
            </a:r>
          </a:p>
          <a:p>
            <a:pPr algn="just"/>
            <a:r>
              <a:rPr lang="en-US" sz="1600" dirty="0" err="1"/>
              <a:t>Sewport</a:t>
            </a:r>
            <a:r>
              <a:rPr lang="en-US" sz="1600" dirty="0"/>
              <a:t> Support Team (2023). What is </a:t>
            </a:r>
            <a:r>
              <a:rPr lang="en-US" sz="1600" dirty="0" err="1"/>
              <a:t>Sympatex</a:t>
            </a:r>
            <a:r>
              <a:rPr lang="en-US" sz="1600" dirty="0"/>
              <a:t> Fabric: Properties, How its Made and Where. </a:t>
            </a:r>
            <a:r>
              <a:rPr lang="en-US" sz="1600" i="1" dirty="0" err="1"/>
              <a:t>Sewport</a:t>
            </a:r>
            <a:r>
              <a:rPr lang="en-US" sz="1600" dirty="0"/>
              <a:t>. </a:t>
            </a:r>
            <a:r>
              <a:rPr lang="en-US" sz="1600" u="sng" dirty="0">
                <a:hlinkClick r:id="rId4"/>
              </a:rPr>
              <a:t>https://sewport.com/fabrics-directory/sympatex-fabric</a:t>
            </a:r>
            <a:endParaRPr lang="en-US" sz="1600" dirty="0"/>
          </a:p>
          <a:p>
            <a:pPr algn="just"/>
            <a:r>
              <a:rPr lang="en-US" sz="1600" dirty="0"/>
              <a:t>Blackburn, R., ed. (2015). </a:t>
            </a:r>
            <a:r>
              <a:rPr lang="en-US" sz="1600" i="1" dirty="0"/>
              <a:t>Sustainable Apparel: </a:t>
            </a:r>
            <a:r>
              <a:rPr lang="tr-TR" sz="1600" i="1" dirty="0"/>
              <a:t>Production, Processing and Recycling</a:t>
            </a:r>
            <a:r>
              <a:rPr lang="en-US" sz="1600" dirty="0"/>
              <a:t>. </a:t>
            </a:r>
            <a:r>
              <a:rPr lang="en-US" sz="1600" dirty="0" err="1"/>
              <a:t>Woodhead</a:t>
            </a:r>
            <a:r>
              <a:rPr lang="en-US" sz="1600" dirty="0"/>
              <a:t> Publishing Series in Textiles</a:t>
            </a:r>
          </a:p>
          <a:p>
            <a:pPr marL="171450" lvl="0" indent="-82550" algn="l" rtl="0">
              <a:lnSpc>
                <a:spcPct val="90000"/>
              </a:lnSpc>
              <a:spcBef>
                <a:spcPts val="750"/>
              </a:spcBef>
              <a:spcAft>
                <a:spcPts val="0"/>
              </a:spcAft>
              <a:buClr>
                <a:schemeClr val="dk1"/>
              </a:buClr>
              <a:buSzPts val="1400"/>
              <a:buNone/>
            </a:pPr>
            <a:endParaRPr sz="1400" dirty="0"/>
          </a:p>
          <a:p>
            <a:pPr marL="171450" lvl="0" indent="-82550" algn="l" rtl="0">
              <a:lnSpc>
                <a:spcPct val="90000"/>
              </a:lnSpc>
              <a:spcBef>
                <a:spcPts val="750"/>
              </a:spcBef>
              <a:spcAft>
                <a:spcPts val="0"/>
              </a:spcAft>
              <a:buClr>
                <a:schemeClr val="dk1"/>
              </a:buClr>
              <a:buSzPts val="1400"/>
              <a:buNone/>
            </a:pPr>
            <a:endParaRPr sz="1400" dirty="0"/>
          </a:p>
        </p:txBody>
      </p:sp>
      <p:sp>
        <p:nvSpPr>
          <p:cNvPr id="917" name="Google Shape;917;p5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918" name="Google Shape;918;p5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t>References and Further Reading</a:t>
            </a:r>
            <a:endParaRPr dirty="0"/>
          </a:p>
        </p:txBody>
      </p:sp>
      <p:sp>
        <p:nvSpPr>
          <p:cNvPr id="916" name="Google Shape;916;p56"/>
          <p:cNvSpPr txBox="1">
            <a:spLocks noGrp="1"/>
          </p:cNvSpPr>
          <p:nvPr>
            <p:ph type="body" idx="1"/>
          </p:nvPr>
        </p:nvSpPr>
        <p:spPr>
          <a:xfrm>
            <a:off x="628650" y="1370013"/>
            <a:ext cx="8007350" cy="3262312"/>
          </a:xfrm>
          <a:prstGeom prst="rect">
            <a:avLst/>
          </a:prstGeom>
          <a:noFill/>
          <a:ln>
            <a:noFill/>
          </a:ln>
        </p:spPr>
        <p:txBody>
          <a:bodyPr spcFirstLastPara="1" wrap="square" lIns="91425" tIns="45700" rIns="91425" bIns="45700" anchor="t" anchorCtr="0">
            <a:noAutofit/>
          </a:bodyPr>
          <a:lstStyle/>
          <a:p>
            <a:pPr algn="just"/>
            <a:r>
              <a:rPr lang="de-DE" sz="1600" dirty="0"/>
              <a:t>Gam, H., Cao, H., Bennett, J., Helmkamp, C. (2021). </a:t>
            </a:r>
            <a:r>
              <a:rPr lang="en-US" sz="1600" dirty="0"/>
              <a:t>Application of design for disassembly in men's jacket: A study on sustainable apparel design. </a:t>
            </a:r>
            <a:r>
              <a:rPr lang="en-US" sz="1600" i="1" dirty="0"/>
              <a:t>International Journal of Clothing Science and Technology</a:t>
            </a:r>
            <a:r>
              <a:rPr lang="en-US" sz="1600" dirty="0"/>
              <a:t> 23 (2-3): 83-94 </a:t>
            </a:r>
          </a:p>
          <a:p>
            <a:pPr algn="just"/>
            <a:r>
              <a:rPr lang="en-US" sz="1600" dirty="0" err="1"/>
              <a:t>Penkova</a:t>
            </a:r>
            <a:r>
              <a:rPr lang="en-US" sz="1600" dirty="0"/>
              <a:t>, M., </a:t>
            </a:r>
            <a:r>
              <a:rPr lang="en-US" sz="1600" dirty="0" err="1"/>
              <a:t>Pantulova</a:t>
            </a:r>
            <a:r>
              <a:rPr lang="en-US" sz="1600" dirty="0"/>
              <a:t>, M. (2018). Innovative technologies in the manufacture of sport-functional clothing. </a:t>
            </a:r>
            <a:r>
              <a:rPr lang="en-US" sz="1600" i="1" dirty="0"/>
              <a:t>Proc. of 27</a:t>
            </a:r>
            <a:r>
              <a:rPr lang="en-US" sz="1600" i="1" baseline="30000" dirty="0"/>
              <a:t>th</a:t>
            </a:r>
            <a:r>
              <a:rPr lang="en-US" sz="1600" i="1" dirty="0"/>
              <a:t> International Conference for Young Scientists “Management and Quality”</a:t>
            </a:r>
            <a:r>
              <a:rPr lang="en-US" sz="1600" dirty="0"/>
              <a:t>, Yambol, Bulgaria: 1-5</a:t>
            </a:r>
          </a:p>
          <a:p>
            <a:pPr algn="just"/>
            <a:r>
              <a:rPr lang="en-US" sz="1600" dirty="0"/>
              <a:t>Jana, Pr. (2011). Assembling technologies for functional garments — An overview. </a:t>
            </a:r>
            <a:r>
              <a:rPr lang="en-US" sz="1600" i="1" dirty="0"/>
              <a:t>Indian Journal of </a:t>
            </a:r>
            <a:r>
              <a:rPr lang="en-US" sz="1600" i="1" dirty="0" err="1"/>
              <a:t>Fibre</a:t>
            </a:r>
            <a:r>
              <a:rPr lang="en-US" sz="1600" i="1" dirty="0"/>
              <a:t> &amp; Textile Research</a:t>
            </a:r>
            <a:r>
              <a:rPr lang="en-US" sz="1600" dirty="0"/>
              <a:t> 36 (4): 380-387</a:t>
            </a:r>
          </a:p>
          <a:p>
            <a:pPr algn="just"/>
            <a:r>
              <a:rPr lang="en-US" sz="1600" dirty="0" err="1"/>
              <a:t>Anand</a:t>
            </a:r>
            <a:r>
              <a:rPr lang="en-US" sz="1600" dirty="0"/>
              <a:t>, N. (2011). Pattern engineering and functional clothing. Indian Journal of </a:t>
            </a:r>
            <a:r>
              <a:rPr lang="en-US" sz="1600" dirty="0" err="1"/>
              <a:t>Fibre</a:t>
            </a:r>
            <a:r>
              <a:rPr lang="en-US" sz="1600" dirty="0"/>
              <a:t> &amp; Textile Research 36 (4): 358-365</a:t>
            </a:r>
          </a:p>
          <a:p>
            <a:pPr algn="just"/>
            <a:r>
              <a:rPr lang="en-US" sz="1600" dirty="0"/>
              <a:t>Rosen, M., </a:t>
            </a:r>
            <a:r>
              <a:rPr lang="en-US" sz="1600" dirty="0" err="1"/>
              <a:t>Kishawy</a:t>
            </a:r>
            <a:r>
              <a:rPr lang="en-US" sz="1600" dirty="0"/>
              <a:t>, H. (2012). Sustainable Manufacturing and Design: Concepts, Practices and Needs. </a:t>
            </a:r>
            <a:r>
              <a:rPr lang="en-US" sz="1600" i="1" dirty="0"/>
              <a:t>Sustainability</a:t>
            </a:r>
            <a:r>
              <a:rPr lang="en-US" sz="1600" dirty="0"/>
              <a:t> 4 (2): 154-174</a:t>
            </a:r>
          </a:p>
          <a:p>
            <a:pPr marL="171450" lvl="0" indent="-82550" algn="l" rtl="0">
              <a:lnSpc>
                <a:spcPct val="90000"/>
              </a:lnSpc>
              <a:spcBef>
                <a:spcPts val="750"/>
              </a:spcBef>
              <a:spcAft>
                <a:spcPts val="0"/>
              </a:spcAft>
              <a:buClr>
                <a:schemeClr val="dk1"/>
              </a:buClr>
              <a:buSzPts val="1400"/>
              <a:buNone/>
            </a:pPr>
            <a:endParaRPr sz="1400" dirty="0"/>
          </a:p>
          <a:p>
            <a:pPr marL="171450" lvl="0" indent="-82550" algn="l" rtl="0">
              <a:lnSpc>
                <a:spcPct val="90000"/>
              </a:lnSpc>
              <a:spcBef>
                <a:spcPts val="750"/>
              </a:spcBef>
              <a:spcAft>
                <a:spcPts val="0"/>
              </a:spcAft>
              <a:buClr>
                <a:schemeClr val="dk1"/>
              </a:buClr>
              <a:buSzPts val="1400"/>
              <a:buNone/>
            </a:pPr>
            <a:endParaRPr sz="1400" dirty="0"/>
          </a:p>
        </p:txBody>
      </p:sp>
      <p:sp>
        <p:nvSpPr>
          <p:cNvPr id="917" name="Google Shape;917;p5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918" name="Google Shape;918;p56"/>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440760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5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932" name="Google Shape;932;p58"/>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933" name="Google Shape;933;p58"/>
          <p:cNvSpPr txBox="1"/>
          <p:nvPr/>
        </p:nvSpPr>
        <p:spPr>
          <a:xfrm>
            <a:off x="611188" y="518369"/>
            <a:ext cx="6913562" cy="568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Arial"/>
              <a:buNone/>
            </a:pPr>
            <a:r>
              <a:rPr lang="en-US" sz="3300">
                <a:solidFill>
                  <a:schemeClr val="dk1"/>
                </a:solidFill>
                <a:latin typeface="Calibri"/>
                <a:ea typeface="Calibri"/>
                <a:cs typeface="Calibri"/>
                <a:sym typeface="Calibri"/>
              </a:rPr>
              <a:t>Contacts</a:t>
            </a:r>
            <a:endParaRPr/>
          </a:p>
        </p:txBody>
      </p:sp>
      <p:sp>
        <p:nvSpPr>
          <p:cNvPr id="934" name="Google Shape;934;p58"/>
          <p:cNvSpPr txBox="1"/>
          <p:nvPr/>
        </p:nvSpPr>
        <p:spPr>
          <a:xfrm>
            <a:off x="611188" y="1275606"/>
            <a:ext cx="7921625" cy="20313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Faculty of Technics and Technologies of Yambol,</a:t>
            </a:r>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Trakia University of Stara Zagora, Bulgaria</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Assoc. Prof. Dr. Diana Balabanova</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e-mail: </a:t>
            </a:r>
            <a:r>
              <a:rPr lang="en-US" sz="18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diana.balabanova@trakia-uni.bg</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6"/>
          <p:cNvSpPr/>
          <p:nvPr/>
        </p:nvSpPr>
        <p:spPr>
          <a:xfrm>
            <a:off x="0" y="0"/>
            <a:ext cx="3819906"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8" name="Google Shape;178;p6"/>
          <p:cNvSpPr txBox="1">
            <a:spLocks noGrp="1"/>
          </p:cNvSpPr>
          <p:nvPr>
            <p:ph type="title"/>
          </p:nvPr>
        </p:nvSpPr>
        <p:spPr>
          <a:xfrm>
            <a:off x="393555" y="465294"/>
            <a:ext cx="2856201" cy="41285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800">
                <a:solidFill>
                  <a:schemeClr val="lt1"/>
                </a:solidFill>
              </a:rPr>
              <a:t>Technology trends in the apparel industry for sustainability</a:t>
            </a:r>
            <a:endParaRPr sz="3800">
              <a:solidFill>
                <a:schemeClr val="lt1"/>
              </a:solidFill>
            </a:endParaRPr>
          </a:p>
        </p:txBody>
      </p:sp>
      <p:sp>
        <p:nvSpPr>
          <p:cNvPr id="179" name="Google Shape;179;p6"/>
          <p:cNvSpPr txBox="1">
            <a:spLocks noGrp="1"/>
          </p:cNvSpPr>
          <p:nvPr>
            <p:ph type="ftr" idx="11"/>
          </p:nvPr>
        </p:nvSpPr>
        <p:spPr>
          <a:xfrm>
            <a:off x="3028950" y="4767262"/>
            <a:ext cx="3086100" cy="27384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Fashion DIET</a:t>
            </a:r>
            <a:endParaRPr/>
          </a:p>
        </p:txBody>
      </p:sp>
      <p:sp>
        <p:nvSpPr>
          <p:cNvPr id="180" name="Google Shape;180;p6"/>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fld id="{00000000-1234-1234-1234-123412341234}" type="slidenum">
              <a:rPr lang="en-US" sz="900" b="0" i="0" u="none" strike="noStrike" cap="none">
                <a:solidFill>
                  <a:schemeClr val="dk1"/>
                </a:solidFill>
                <a:latin typeface="Verdana"/>
                <a:ea typeface="Verdana"/>
                <a:cs typeface="Verdana"/>
                <a:sym typeface="Verdana"/>
              </a:rPr>
              <a:t>6</a:t>
            </a:fld>
            <a:endParaRPr sz="900" b="0" i="0" u="none" strike="noStrike" cap="none">
              <a:solidFill>
                <a:schemeClr val="dk1"/>
              </a:solidFill>
              <a:latin typeface="Verdana"/>
              <a:ea typeface="Verdana"/>
              <a:cs typeface="Verdana"/>
              <a:sym typeface="Verdana"/>
            </a:endParaRPr>
          </a:p>
        </p:txBody>
      </p:sp>
      <p:grpSp>
        <p:nvGrpSpPr>
          <p:cNvPr id="181" name="Google Shape;181;p6"/>
          <p:cNvGrpSpPr/>
          <p:nvPr/>
        </p:nvGrpSpPr>
        <p:grpSpPr>
          <a:xfrm>
            <a:off x="4101291" y="471521"/>
            <a:ext cx="4697730" cy="4116061"/>
            <a:chOff x="0" y="6227"/>
            <a:chExt cx="4697730" cy="4116061"/>
          </a:xfrm>
        </p:grpSpPr>
        <p:sp>
          <p:nvSpPr>
            <p:cNvPr id="182" name="Google Shape;182;p6"/>
            <p:cNvSpPr/>
            <p:nvPr/>
          </p:nvSpPr>
          <p:spPr>
            <a:xfrm>
              <a:off x="0" y="6227"/>
              <a:ext cx="4697730" cy="62361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30442" y="36669"/>
              <a:ext cx="4636846"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Verdana"/>
                  <a:ea typeface="Verdana"/>
                  <a:cs typeface="Verdana"/>
                  <a:sym typeface="Verdana"/>
                </a:rPr>
                <a:t>Big data    </a:t>
              </a:r>
              <a:endParaRPr sz="2600" b="0" i="0" u="none" strike="noStrike" cap="none">
                <a:solidFill>
                  <a:schemeClr val="lt1"/>
                </a:solidFill>
                <a:latin typeface="Verdana"/>
                <a:ea typeface="Verdana"/>
                <a:cs typeface="Verdana"/>
                <a:sym typeface="Verdana"/>
              </a:endParaRPr>
            </a:p>
          </p:txBody>
        </p:sp>
        <p:sp>
          <p:nvSpPr>
            <p:cNvPr id="184" name="Google Shape;184;p6"/>
            <p:cNvSpPr/>
            <p:nvPr/>
          </p:nvSpPr>
          <p:spPr>
            <a:xfrm>
              <a:off x="0" y="704717"/>
              <a:ext cx="4697730" cy="623610"/>
            </a:xfrm>
            <a:prstGeom prst="roundRect">
              <a:avLst>
                <a:gd name="adj" fmla="val 16667"/>
              </a:avLst>
            </a:prstGeom>
            <a:solidFill>
              <a:srgbClr val="53C1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30442" y="735159"/>
              <a:ext cx="4636846"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Verdana"/>
                  <a:ea typeface="Verdana"/>
                  <a:cs typeface="Verdana"/>
                  <a:sym typeface="Verdana"/>
                </a:rPr>
                <a:t>Blockchain technology  </a:t>
              </a:r>
              <a:endParaRPr sz="2600" b="0" i="0" u="none" strike="noStrike" cap="none">
                <a:solidFill>
                  <a:schemeClr val="lt1"/>
                </a:solidFill>
                <a:latin typeface="Verdana"/>
                <a:ea typeface="Verdana"/>
                <a:cs typeface="Verdana"/>
                <a:sym typeface="Verdana"/>
              </a:endParaRPr>
            </a:p>
          </p:txBody>
        </p:sp>
        <p:sp>
          <p:nvSpPr>
            <p:cNvPr id="186" name="Google Shape;186;p6"/>
            <p:cNvSpPr/>
            <p:nvPr/>
          </p:nvSpPr>
          <p:spPr>
            <a:xfrm>
              <a:off x="0" y="1403207"/>
              <a:ext cx="4697730" cy="623610"/>
            </a:xfrm>
            <a:prstGeom prst="roundRect">
              <a:avLst>
                <a:gd name="adj" fmla="val 16667"/>
              </a:avLst>
            </a:prstGeom>
            <a:solidFill>
              <a:srgbClr val="4EC7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txBox="1"/>
            <p:nvPr/>
          </p:nvSpPr>
          <p:spPr>
            <a:xfrm>
              <a:off x="30442" y="1433649"/>
              <a:ext cx="4636846"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Verdana"/>
                  <a:ea typeface="Verdana"/>
                  <a:cs typeface="Verdana"/>
                  <a:sym typeface="Verdana"/>
                </a:rPr>
                <a:t>Technology for manufacturing </a:t>
              </a:r>
              <a:endParaRPr/>
            </a:p>
          </p:txBody>
        </p:sp>
        <p:sp>
          <p:nvSpPr>
            <p:cNvPr id="188" name="Google Shape;188;p6"/>
            <p:cNvSpPr/>
            <p:nvPr/>
          </p:nvSpPr>
          <p:spPr>
            <a:xfrm>
              <a:off x="0" y="2101698"/>
              <a:ext cx="4697730" cy="623610"/>
            </a:xfrm>
            <a:prstGeom prst="roundRect">
              <a:avLst>
                <a:gd name="adj" fmla="val 16667"/>
              </a:avLst>
            </a:prstGeom>
            <a:solidFill>
              <a:srgbClr val="49C0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30442" y="2132140"/>
              <a:ext cx="4636846"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Verdana"/>
                  <a:ea typeface="Verdana"/>
                  <a:cs typeface="Verdana"/>
                  <a:sym typeface="Verdana"/>
                </a:rPr>
                <a:t>Design technology </a:t>
              </a:r>
              <a:endParaRPr/>
            </a:p>
          </p:txBody>
        </p:sp>
        <p:sp>
          <p:nvSpPr>
            <p:cNvPr id="190" name="Google Shape;190;p6"/>
            <p:cNvSpPr/>
            <p:nvPr/>
          </p:nvSpPr>
          <p:spPr>
            <a:xfrm>
              <a:off x="0" y="2800188"/>
              <a:ext cx="4697730" cy="623610"/>
            </a:xfrm>
            <a:prstGeom prst="roundRect">
              <a:avLst>
                <a:gd name="adj" fmla="val 16667"/>
              </a:avLst>
            </a:prstGeom>
            <a:solidFill>
              <a:srgbClr val="49B8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txBox="1"/>
            <p:nvPr/>
          </p:nvSpPr>
          <p:spPr>
            <a:xfrm>
              <a:off x="30442" y="2830630"/>
              <a:ext cx="4636846"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Verdana"/>
                  <a:ea typeface="Verdana"/>
                  <a:cs typeface="Verdana"/>
                  <a:sym typeface="Verdana"/>
                </a:rPr>
                <a:t>Technology for sustainability </a:t>
              </a:r>
              <a:endParaRPr/>
            </a:p>
          </p:txBody>
        </p:sp>
        <p:sp>
          <p:nvSpPr>
            <p:cNvPr id="192" name="Google Shape;192;p6"/>
            <p:cNvSpPr/>
            <p:nvPr/>
          </p:nvSpPr>
          <p:spPr>
            <a:xfrm>
              <a:off x="0" y="3498678"/>
              <a:ext cx="4697730" cy="62361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txBox="1"/>
            <p:nvPr/>
          </p:nvSpPr>
          <p:spPr>
            <a:xfrm>
              <a:off x="30442" y="3529120"/>
              <a:ext cx="4636846"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Verdana"/>
                  <a:ea typeface="Verdana"/>
                  <a:cs typeface="Verdana"/>
                  <a:sym typeface="Verdana"/>
                </a:rPr>
                <a:t>Wearable Technology</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827584" y="195486"/>
            <a:ext cx="7344816" cy="7982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a:t>Technology trends in the apparel industry for sustainability</a:t>
            </a:r>
            <a:endParaRPr/>
          </a:p>
        </p:txBody>
      </p:sp>
      <p:grpSp>
        <p:nvGrpSpPr>
          <p:cNvPr id="199" name="Google Shape;199;p7"/>
          <p:cNvGrpSpPr/>
          <p:nvPr/>
        </p:nvGrpSpPr>
        <p:grpSpPr>
          <a:xfrm>
            <a:off x="827584" y="1059474"/>
            <a:ext cx="7632848" cy="3455880"/>
            <a:chOff x="0" y="611"/>
            <a:chExt cx="7632848" cy="3455880"/>
          </a:xfrm>
        </p:grpSpPr>
        <p:sp>
          <p:nvSpPr>
            <p:cNvPr id="200" name="Google Shape;200;p7"/>
            <p:cNvSpPr/>
            <p:nvPr/>
          </p:nvSpPr>
          <p:spPr>
            <a:xfrm>
              <a:off x="0" y="2602344"/>
              <a:ext cx="7632848" cy="854147"/>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p:nvPr/>
          </p:nvSpPr>
          <p:spPr>
            <a:xfrm>
              <a:off x="0" y="2602344"/>
              <a:ext cx="7632848" cy="461239"/>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lt1"/>
                  </a:solidFill>
                  <a:latin typeface="Verdana"/>
                  <a:ea typeface="Verdana"/>
                  <a:cs typeface="Verdana"/>
                  <a:sym typeface="Verdana"/>
                </a:rPr>
                <a:t>New manufacturing technology solutions include</a:t>
              </a:r>
              <a:r>
                <a:rPr lang="en-US" sz="1600" b="0" i="0" u="none" strike="noStrike" cap="none">
                  <a:solidFill>
                    <a:schemeClr val="lt1"/>
                  </a:solidFill>
                  <a:latin typeface="Verdana"/>
                  <a:ea typeface="Verdana"/>
                  <a:cs typeface="Verdana"/>
                  <a:sym typeface="Verdana"/>
                </a:rPr>
                <a:t>: </a:t>
              </a:r>
              <a:endParaRPr/>
            </a:p>
          </p:txBody>
        </p:sp>
        <p:sp>
          <p:nvSpPr>
            <p:cNvPr id="202" name="Google Shape;202;p7"/>
            <p:cNvSpPr/>
            <p:nvPr/>
          </p:nvSpPr>
          <p:spPr>
            <a:xfrm>
              <a:off x="931" y="3046501"/>
              <a:ext cx="1526196" cy="392907"/>
            </a:xfrm>
            <a:prstGeom prst="rect">
              <a:avLst/>
            </a:prstGeom>
            <a:solidFill>
              <a:srgbClr val="C00000"/>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txBox="1"/>
            <p:nvPr/>
          </p:nvSpPr>
          <p:spPr>
            <a:xfrm>
              <a:off x="931" y="3046501"/>
              <a:ext cx="1526196" cy="392907"/>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Verdana"/>
                  <a:ea typeface="Verdana"/>
                  <a:cs typeface="Verdana"/>
                  <a:sym typeface="Verdana"/>
                </a:rPr>
                <a:t>innovations to sewing machines</a:t>
              </a:r>
              <a:endParaRPr sz="1200" b="0" i="0" u="none" strike="noStrike" cap="none">
                <a:solidFill>
                  <a:schemeClr val="dk1"/>
                </a:solidFill>
                <a:latin typeface="Verdana"/>
                <a:ea typeface="Verdana"/>
                <a:cs typeface="Verdana"/>
                <a:sym typeface="Verdana"/>
              </a:endParaRPr>
            </a:p>
          </p:txBody>
        </p:sp>
        <p:sp>
          <p:nvSpPr>
            <p:cNvPr id="204" name="Google Shape;204;p7"/>
            <p:cNvSpPr/>
            <p:nvPr/>
          </p:nvSpPr>
          <p:spPr>
            <a:xfrm>
              <a:off x="1527128" y="3046501"/>
              <a:ext cx="1526196" cy="392907"/>
            </a:xfrm>
            <a:prstGeom prst="rect">
              <a:avLst/>
            </a:prstGeom>
            <a:solidFill>
              <a:srgbClr val="C00000"/>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txBox="1"/>
            <p:nvPr/>
          </p:nvSpPr>
          <p:spPr>
            <a:xfrm>
              <a:off x="1527128" y="3046501"/>
              <a:ext cx="1526196" cy="392907"/>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Verdana"/>
                  <a:ea typeface="Verdana"/>
                  <a:cs typeface="Verdana"/>
                  <a:sym typeface="Verdana"/>
                </a:rPr>
                <a:t>sewing robots </a:t>
              </a:r>
              <a:endParaRPr sz="1200" b="0" i="0" u="none" strike="noStrike" cap="none">
                <a:solidFill>
                  <a:schemeClr val="dk1"/>
                </a:solidFill>
                <a:latin typeface="Verdana"/>
                <a:ea typeface="Verdana"/>
                <a:cs typeface="Verdana"/>
                <a:sym typeface="Verdana"/>
              </a:endParaRPr>
            </a:p>
          </p:txBody>
        </p:sp>
        <p:sp>
          <p:nvSpPr>
            <p:cNvPr id="206" name="Google Shape;206;p7"/>
            <p:cNvSpPr/>
            <p:nvPr/>
          </p:nvSpPr>
          <p:spPr>
            <a:xfrm>
              <a:off x="3053325" y="3046501"/>
              <a:ext cx="1526196" cy="392907"/>
            </a:xfrm>
            <a:prstGeom prst="rect">
              <a:avLst/>
            </a:prstGeom>
            <a:solidFill>
              <a:srgbClr val="C00000"/>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txBox="1"/>
            <p:nvPr/>
          </p:nvSpPr>
          <p:spPr>
            <a:xfrm>
              <a:off x="3053325" y="3046501"/>
              <a:ext cx="1526196" cy="392907"/>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Verdana"/>
                  <a:ea typeface="Verdana"/>
                  <a:cs typeface="Verdana"/>
                  <a:sym typeface="Verdana"/>
                </a:rPr>
                <a:t>stitch-free clothing</a:t>
              </a:r>
              <a:r>
                <a:rPr lang="en-US" sz="1200" b="0" i="0" u="none" strike="noStrike" cap="none">
                  <a:solidFill>
                    <a:schemeClr val="dk1"/>
                  </a:solidFill>
                  <a:latin typeface="Verdana"/>
                  <a:ea typeface="Verdana"/>
                  <a:cs typeface="Verdana"/>
                  <a:sym typeface="Verdana"/>
                </a:rPr>
                <a:t> </a:t>
              </a:r>
              <a:endParaRPr sz="1200" b="0" i="0" u="none" strike="noStrike" cap="none">
                <a:solidFill>
                  <a:schemeClr val="dk1"/>
                </a:solidFill>
                <a:latin typeface="Verdana"/>
                <a:ea typeface="Verdana"/>
                <a:cs typeface="Verdana"/>
                <a:sym typeface="Verdana"/>
              </a:endParaRPr>
            </a:p>
          </p:txBody>
        </p:sp>
        <p:sp>
          <p:nvSpPr>
            <p:cNvPr id="208" name="Google Shape;208;p7"/>
            <p:cNvSpPr/>
            <p:nvPr/>
          </p:nvSpPr>
          <p:spPr>
            <a:xfrm>
              <a:off x="4579522" y="3046501"/>
              <a:ext cx="1526196" cy="392907"/>
            </a:xfrm>
            <a:prstGeom prst="rect">
              <a:avLst/>
            </a:prstGeom>
            <a:solidFill>
              <a:srgbClr val="C00000"/>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txBox="1"/>
            <p:nvPr/>
          </p:nvSpPr>
          <p:spPr>
            <a:xfrm>
              <a:off x="4579522" y="3046501"/>
              <a:ext cx="1526196" cy="392907"/>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Verdana"/>
                  <a:ea typeface="Verdana"/>
                  <a:cs typeface="Verdana"/>
                  <a:sym typeface="Verdana"/>
                </a:rPr>
                <a:t>3D printing </a:t>
              </a:r>
              <a:endParaRPr sz="1200" b="0" i="0" u="none" strike="noStrike" cap="none">
                <a:solidFill>
                  <a:schemeClr val="dk1"/>
                </a:solidFill>
                <a:latin typeface="Verdana"/>
                <a:ea typeface="Verdana"/>
                <a:cs typeface="Verdana"/>
                <a:sym typeface="Verdana"/>
              </a:endParaRPr>
            </a:p>
          </p:txBody>
        </p:sp>
        <p:sp>
          <p:nvSpPr>
            <p:cNvPr id="210" name="Google Shape;210;p7"/>
            <p:cNvSpPr/>
            <p:nvPr/>
          </p:nvSpPr>
          <p:spPr>
            <a:xfrm>
              <a:off x="6105719" y="3046501"/>
              <a:ext cx="1526196" cy="392907"/>
            </a:xfrm>
            <a:prstGeom prst="rect">
              <a:avLst/>
            </a:prstGeom>
            <a:solidFill>
              <a:srgbClr val="C00000"/>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6105719" y="3046501"/>
              <a:ext cx="1526196" cy="392907"/>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Verdana"/>
                  <a:ea typeface="Verdana"/>
                  <a:cs typeface="Verdana"/>
                  <a:sym typeface="Verdana"/>
                </a:rPr>
                <a:t>digital textile printing</a:t>
              </a:r>
              <a:endParaRPr sz="1200" b="0" i="0" u="none" strike="noStrike" cap="none">
                <a:solidFill>
                  <a:schemeClr val="dk1"/>
                </a:solidFill>
                <a:latin typeface="Verdana"/>
                <a:ea typeface="Verdana"/>
                <a:cs typeface="Verdana"/>
                <a:sym typeface="Verdana"/>
              </a:endParaRPr>
            </a:p>
          </p:txBody>
        </p:sp>
        <p:sp>
          <p:nvSpPr>
            <p:cNvPr id="212" name="Google Shape;212;p7"/>
            <p:cNvSpPr/>
            <p:nvPr/>
          </p:nvSpPr>
          <p:spPr>
            <a:xfrm rot="10800000">
              <a:off x="0" y="1301477"/>
              <a:ext cx="7632848" cy="1313678"/>
            </a:xfrm>
            <a:prstGeom prst="upArrowCallout">
              <a:avLst>
                <a:gd name="adj1" fmla="val 25000"/>
                <a:gd name="adj2" fmla="val 25000"/>
                <a:gd name="adj3" fmla="val 25000"/>
                <a:gd name="adj4" fmla="val 64977"/>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txBox="1"/>
            <p:nvPr/>
          </p:nvSpPr>
          <p:spPr>
            <a:xfrm>
              <a:off x="0" y="1301477"/>
              <a:ext cx="7632848" cy="853589"/>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lt1"/>
                  </a:solidFill>
                  <a:latin typeface="Verdana"/>
                  <a:ea typeface="Verdana"/>
                  <a:cs typeface="Verdana"/>
                  <a:sym typeface="Verdana"/>
                </a:rPr>
                <a:t>New manufacturing technology include faster production, less waste, restoring and localization of production nearer to market and lower carbon footprints. </a:t>
              </a:r>
              <a:endParaRPr/>
            </a:p>
          </p:txBody>
        </p:sp>
        <p:sp>
          <p:nvSpPr>
            <p:cNvPr id="214" name="Google Shape;214;p7"/>
            <p:cNvSpPr/>
            <p:nvPr/>
          </p:nvSpPr>
          <p:spPr>
            <a:xfrm rot="10800000">
              <a:off x="0" y="611"/>
              <a:ext cx="7632848" cy="1313678"/>
            </a:xfrm>
            <a:prstGeom prst="upArrowCallout">
              <a:avLst>
                <a:gd name="adj1" fmla="val 25000"/>
                <a:gd name="adj2" fmla="val 25000"/>
                <a:gd name="adj3" fmla="val 25000"/>
                <a:gd name="adj4" fmla="val 6497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txBox="1"/>
            <p:nvPr/>
          </p:nvSpPr>
          <p:spPr>
            <a:xfrm>
              <a:off x="0" y="611"/>
              <a:ext cx="7632848" cy="853589"/>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lt1"/>
                  </a:solidFill>
                  <a:latin typeface="Verdana"/>
                  <a:ea typeface="Verdana"/>
                  <a:cs typeface="Verdana"/>
                  <a:sym typeface="Verdana"/>
                </a:rPr>
                <a:t>New manufacturing technologies enable the apparel industry to move from labor-intensive production to capital-intensive production.</a:t>
              </a:r>
              <a:endParaRPr/>
            </a:p>
          </p:txBody>
        </p:sp>
      </p:grpSp>
      <p:sp>
        <p:nvSpPr>
          <p:cNvPr id="216" name="Google Shape;216;p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217" name="Google Shape;217;p7"/>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0" i="0" u="none" strike="noStrike" cap="none">
                <a:solidFill>
                  <a:srgbClr val="898989"/>
                </a:solidFill>
                <a:latin typeface="Verdana"/>
                <a:ea typeface="Verdana"/>
                <a:cs typeface="Verdana"/>
                <a:sym typeface="Verdana"/>
              </a:rPr>
              <a:t>7</a:t>
            </a:fld>
            <a:endParaRPr sz="900" b="0" i="0" u="none" strike="noStrike" cap="none">
              <a:solidFill>
                <a:srgbClr val="898989"/>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251520" y="61373"/>
            <a:ext cx="6984776" cy="62753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800">
                <a:latin typeface="Calibri"/>
                <a:ea typeface="Calibri"/>
                <a:cs typeface="Calibri"/>
                <a:sym typeface="Calibri"/>
              </a:rPr>
              <a:t>What does functional clothing mean?</a:t>
            </a:r>
            <a:endParaRPr sz="2800">
              <a:latin typeface="Calibri"/>
              <a:ea typeface="Calibri"/>
              <a:cs typeface="Calibri"/>
              <a:sym typeface="Calibri"/>
            </a:endParaRPr>
          </a:p>
        </p:txBody>
      </p:sp>
      <p:sp>
        <p:nvSpPr>
          <p:cNvPr id="224" name="Google Shape;224;p8"/>
          <p:cNvSpPr txBox="1">
            <a:spLocks noGrp="1"/>
          </p:cNvSpPr>
          <p:nvPr>
            <p:ph type="body" idx="1"/>
          </p:nvPr>
        </p:nvSpPr>
        <p:spPr>
          <a:xfrm>
            <a:off x="4292313" y="1196930"/>
            <a:ext cx="4456151" cy="2833546"/>
          </a:xfrm>
          <a:prstGeom prst="rect">
            <a:avLst/>
          </a:prstGeom>
          <a:noFill/>
          <a:ln>
            <a:noFill/>
          </a:ln>
        </p:spPr>
        <p:txBody>
          <a:bodyPr spcFirstLastPara="1" wrap="square" lIns="91425" tIns="45700" rIns="91425" bIns="45700" anchor="t" anchorCtr="0">
            <a:noAutofit/>
          </a:bodyPr>
          <a:lstStyle/>
          <a:p>
            <a:pPr marL="171450" lvl="0" indent="-171450" algn="just" rtl="0">
              <a:lnSpc>
                <a:spcPct val="90000"/>
              </a:lnSpc>
              <a:spcBef>
                <a:spcPts val="0"/>
              </a:spcBef>
              <a:spcAft>
                <a:spcPts val="0"/>
              </a:spcAft>
              <a:buClr>
                <a:schemeClr val="dk1"/>
              </a:buClr>
              <a:buSzPts val="2100"/>
              <a:buChar char="•"/>
            </a:pPr>
            <a:r>
              <a:rPr lang="en-US"/>
              <a:t>Designed to be practical and useful rather than attractive.</a:t>
            </a:r>
            <a:endParaRPr/>
          </a:p>
          <a:p>
            <a:pPr marL="171450" lvl="0" indent="-171450" algn="just" rtl="0">
              <a:lnSpc>
                <a:spcPct val="90000"/>
              </a:lnSpc>
              <a:spcBef>
                <a:spcPts val="600"/>
              </a:spcBef>
              <a:spcAft>
                <a:spcPts val="0"/>
              </a:spcAft>
              <a:buClr>
                <a:schemeClr val="dk1"/>
              </a:buClr>
              <a:buSzPts val="2100"/>
              <a:buChar char="•"/>
            </a:pPr>
            <a:r>
              <a:rPr lang="en-US"/>
              <a:t>Designed  especially  with  their needs in mind </a:t>
            </a:r>
            <a:endParaRPr/>
          </a:p>
          <a:p>
            <a:pPr marL="171450" lvl="0" indent="-171450" algn="just" rtl="0">
              <a:lnSpc>
                <a:spcPct val="90000"/>
              </a:lnSpc>
              <a:spcBef>
                <a:spcPts val="600"/>
              </a:spcBef>
              <a:spcAft>
                <a:spcPts val="0"/>
              </a:spcAft>
              <a:buClr>
                <a:schemeClr val="dk1"/>
              </a:buClr>
              <a:buSzPts val="2100"/>
              <a:buChar char="•"/>
            </a:pPr>
            <a:r>
              <a:rPr lang="en-US"/>
              <a:t>Garments and accessories that protect the body or increase physical body function, to achieve  a high  degree of mobility, thermal  comfort, etc. </a:t>
            </a:r>
            <a:endParaRPr/>
          </a:p>
        </p:txBody>
      </p:sp>
      <p:sp>
        <p:nvSpPr>
          <p:cNvPr id="225" name="Google Shape;225;p8"/>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0" i="0" u="none" strike="noStrike" cap="none">
                <a:solidFill>
                  <a:srgbClr val="898989"/>
                </a:solidFill>
                <a:latin typeface="Verdana"/>
                <a:ea typeface="Verdana"/>
                <a:cs typeface="Verdana"/>
                <a:sym typeface="Verdana"/>
              </a:rPr>
              <a:t>8</a:t>
            </a:fld>
            <a:endParaRPr sz="900" b="0" i="0" u="none" strike="noStrike" cap="none">
              <a:solidFill>
                <a:srgbClr val="898989"/>
              </a:solidFill>
              <a:latin typeface="Verdana"/>
              <a:ea typeface="Verdana"/>
              <a:cs typeface="Verdana"/>
              <a:sym typeface="Verdana"/>
            </a:endParaRPr>
          </a:p>
        </p:txBody>
      </p:sp>
      <p:pic>
        <p:nvPicPr>
          <p:cNvPr id="226" name="Google Shape;226;p8"/>
          <p:cNvPicPr preferRelativeResize="0"/>
          <p:nvPr/>
        </p:nvPicPr>
        <p:blipFill rotWithShape="1">
          <a:blip r:embed="rId3">
            <a:alphaModFix/>
          </a:blip>
          <a:srcRect/>
          <a:stretch/>
        </p:blipFill>
        <p:spPr>
          <a:xfrm>
            <a:off x="433177" y="555526"/>
            <a:ext cx="3486152" cy="3781839"/>
          </a:xfrm>
          <a:prstGeom prst="rect">
            <a:avLst/>
          </a:prstGeom>
          <a:noFill/>
          <a:ln>
            <a:noFill/>
          </a:ln>
        </p:spPr>
      </p:pic>
      <p:sp>
        <p:nvSpPr>
          <p:cNvPr id="227" name="Google Shape;227;p8"/>
          <p:cNvSpPr txBox="1"/>
          <p:nvPr/>
        </p:nvSpPr>
        <p:spPr>
          <a:xfrm>
            <a:off x="395537" y="4299942"/>
            <a:ext cx="367240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Examples of functional clothing</a:t>
            </a:r>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CC BY Prabir Jana (2011), source: https://www.researchgate.net/publication/297687236_Assembling_technologies_for_functional_garments-An_overview</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323528" y="59332"/>
            <a:ext cx="8066088" cy="7842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t>What is specific about functional sportswear</a:t>
            </a:r>
            <a:endParaRPr sz="3200">
              <a:latin typeface="Calibri"/>
              <a:ea typeface="Calibri"/>
              <a:cs typeface="Calibri"/>
              <a:sym typeface="Calibri"/>
            </a:endParaRPr>
          </a:p>
        </p:txBody>
      </p:sp>
      <p:grpSp>
        <p:nvGrpSpPr>
          <p:cNvPr id="233" name="Google Shape;233;p9"/>
          <p:cNvGrpSpPr/>
          <p:nvPr/>
        </p:nvGrpSpPr>
        <p:grpSpPr>
          <a:xfrm>
            <a:off x="378218" y="2230528"/>
            <a:ext cx="5057260" cy="1605078"/>
            <a:chOff x="617" y="1170946"/>
            <a:chExt cx="5057260" cy="1605078"/>
          </a:xfrm>
        </p:grpSpPr>
        <p:sp>
          <p:nvSpPr>
            <p:cNvPr id="234" name="Google Shape;234;p9"/>
            <p:cNvSpPr/>
            <p:nvPr/>
          </p:nvSpPr>
          <p:spPr>
            <a:xfrm>
              <a:off x="617" y="1170946"/>
              <a:ext cx="2167397" cy="137629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241439" y="1399727"/>
              <a:ext cx="2167397" cy="1376297"/>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txBox="1"/>
            <p:nvPr/>
          </p:nvSpPr>
          <p:spPr>
            <a:xfrm>
              <a:off x="281749" y="1440037"/>
              <a:ext cx="2086777" cy="129567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Verdana"/>
                  <a:ea typeface="Verdana"/>
                  <a:cs typeface="Verdana"/>
                  <a:sym typeface="Verdana"/>
                </a:rPr>
                <a:t>Garments to meet specific functional requirements, which will depend on the sport and its environment, as well as the construction, mechanical, physiological and/or aerodynamic characteristics and form of the clothing</a:t>
              </a:r>
              <a:endParaRPr/>
            </a:p>
          </p:txBody>
        </p:sp>
        <p:sp>
          <p:nvSpPr>
            <p:cNvPr id="237" name="Google Shape;237;p9"/>
            <p:cNvSpPr/>
            <p:nvPr/>
          </p:nvSpPr>
          <p:spPr>
            <a:xfrm>
              <a:off x="2649658" y="1170946"/>
              <a:ext cx="2167397" cy="137629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890480" y="1399727"/>
              <a:ext cx="2167397" cy="1376297"/>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txBox="1"/>
            <p:nvPr/>
          </p:nvSpPr>
          <p:spPr>
            <a:xfrm>
              <a:off x="2930790" y="1440037"/>
              <a:ext cx="2086777" cy="129567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Verdana"/>
                  <a:ea typeface="Verdana"/>
                  <a:cs typeface="Verdana"/>
                  <a:sym typeface="Verdana"/>
                </a:rPr>
                <a:t>Functional garments in this section are used to enhance the functionality of Sportsperson by providing a high level of breathability, moisture/vapor transfer, heat insulation, wind proofing, waterproofing, and/or UV protection depending upon the sport and environment requirements.</a:t>
              </a:r>
              <a:endParaRPr/>
            </a:p>
          </p:txBody>
        </p:sp>
      </p:grpSp>
      <p:sp>
        <p:nvSpPr>
          <p:cNvPr id="240" name="Google Shape;240;p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Fashion DIET</a:t>
            </a:r>
            <a:endParaRPr/>
          </a:p>
        </p:txBody>
      </p:sp>
      <p:sp>
        <p:nvSpPr>
          <p:cNvPr id="241" name="Google Shape;241;p9"/>
          <p:cNvSpPr txBox="1">
            <a:spLocks noGrp="1"/>
          </p:cNvSpPr>
          <p:nvPr>
            <p:ph type="sldNum" idx="12"/>
          </p:nvPr>
        </p:nvSpPr>
        <p:spPr>
          <a:xfrm>
            <a:off x="5003800" y="4773613"/>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Verdana"/>
                <a:ea typeface="Verdana"/>
                <a:cs typeface="Verdana"/>
                <a:sym typeface="Verdana"/>
              </a:rPr>
              <a:t>9</a:t>
            </a:fld>
            <a:endParaRPr sz="900">
              <a:solidFill>
                <a:srgbClr val="898989"/>
              </a:solidFill>
              <a:latin typeface="Verdana"/>
              <a:ea typeface="Verdana"/>
              <a:cs typeface="Verdana"/>
              <a:sym typeface="Verdana"/>
            </a:endParaRPr>
          </a:p>
        </p:txBody>
      </p:sp>
      <p:pic>
        <p:nvPicPr>
          <p:cNvPr id="242" name="Google Shape;242;p9"/>
          <p:cNvPicPr preferRelativeResize="0"/>
          <p:nvPr/>
        </p:nvPicPr>
        <p:blipFill rotWithShape="1">
          <a:blip r:embed="rId3">
            <a:alphaModFix/>
          </a:blip>
          <a:srcRect/>
          <a:stretch/>
        </p:blipFill>
        <p:spPr>
          <a:xfrm>
            <a:off x="5436096" y="843557"/>
            <a:ext cx="3521770" cy="3770151"/>
          </a:xfrm>
          <a:prstGeom prst="rect">
            <a:avLst/>
          </a:prstGeom>
          <a:noFill/>
          <a:ln>
            <a:noFill/>
          </a:ln>
        </p:spPr>
      </p:pic>
      <p:sp>
        <p:nvSpPr>
          <p:cNvPr id="243" name="Google Shape;243;p9"/>
          <p:cNvSpPr txBox="1"/>
          <p:nvPr/>
        </p:nvSpPr>
        <p:spPr>
          <a:xfrm>
            <a:off x="5796136" y="3992499"/>
            <a:ext cx="20162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Source:</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https://m.media-amazon.com/images/I/71BIoZpHtwL._AC_UX679_.jpg</a:t>
            </a:r>
            <a:endParaRPr sz="1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instern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4938</Words>
  <Application>Microsoft Office PowerPoint</Application>
  <PresentationFormat>On-screen Show (16:9)</PresentationFormat>
  <Paragraphs>460</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PMingLiU</vt:lpstr>
      <vt:lpstr>Times New Roman</vt:lpstr>
      <vt:lpstr>Verdana</vt:lpstr>
      <vt:lpstr>Finsternis</vt:lpstr>
      <vt:lpstr>Clothing Technology and Production Methods in the Context of Sustainability</vt:lpstr>
      <vt:lpstr>Learning Objectives</vt:lpstr>
      <vt:lpstr>Sustainable manufacturing system</vt:lpstr>
      <vt:lpstr>Sustainable Production System</vt:lpstr>
      <vt:lpstr>SUSTAINABLE APPAREL PRODUCTION</vt:lpstr>
      <vt:lpstr>Technology trends in the apparel industry for sustainability</vt:lpstr>
      <vt:lpstr>Technology trends in the apparel industry for sustainability</vt:lpstr>
      <vt:lpstr>What does functional clothing mean?</vt:lpstr>
      <vt:lpstr>What is specific about functional sportswear</vt:lpstr>
      <vt:lpstr>New technologies in functional sportswear</vt:lpstr>
      <vt:lpstr>PrimaLoft Technology</vt:lpstr>
      <vt:lpstr>Benefits of Primaloft technology</vt:lpstr>
      <vt:lpstr>Application</vt:lpstr>
      <vt:lpstr>Polygiene - STAYS FRESH TECHNOLOGY</vt:lpstr>
      <vt:lpstr>Polygiene - STAYS  FRESH TECHNOLOGY</vt:lpstr>
      <vt:lpstr>THE SYMPATEX MEMBRANE </vt:lpstr>
      <vt:lpstr>PowerPoint Presentation</vt:lpstr>
      <vt:lpstr>PowerPoint Presentation</vt:lpstr>
      <vt:lpstr>Sympatex Fabric</vt:lpstr>
      <vt:lpstr>PowerPoint Presentation</vt:lpstr>
      <vt:lpstr>PowerPoint Presentation</vt:lpstr>
      <vt:lpstr>Sympatex partners with PUMA</vt:lpstr>
      <vt:lpstr>The functional apparel design process begins with :</vt:lpstr>
      <vt:lpstr>Assembling Technologies</vt:lpstr>
      <vt:lpstr>PowerPoint Presentation</vt:lpstr>
      <vt:lpstr>Conventional Sewing</vt:lpstr>
      <vt:lpstr>Conventional Sewing</vt:lpstr>
      <vt:lpstr>Conventional Sewing</vt:lpstr>
      <vt:lpstr>KSL blind-stitch mechanism and stitch architecture</vt:lpstr>
      <vt:lpstr>Seam Sealing</vt:lpstr>
      <vt:lpstr>Seam Sealing</vt:lpstr>
      <vt:lpstr>Welding Technology</vt:lpstr>
      <vt:lpstr>Hot Air Fabric Welding</vt:lpstr>
      <vt:lpstr> Hot Wedge Fabric Welding</vt:lpstr>
      <vt:lpstr>Ultrasonic Welding</vt:lpstr>
      <vt:lpstr>Ultrasonic Welding machine</vt:lpstr>
      <vt:lpstr>Laser Welding</vt:lpstr>
      <vt:lpstr>Laser Welding Machine</vt:lpstr>
      <vt:lpstr>Radio Frequency Welding</vt:lpstr>
      <vt:lpstr>Impact Welding</vt:lpstr>
      <vt:lpstr>Bonding Technology</vt:lpstr>
      <vt:lpstr>Joining Fabric to Accessories</vt:lpstr>
      <vt:lpstr>PowerPoint Presentation</vt:lpstr>
      <vt:lpstr>PowerPoint Presentation</vt:lpstr>
      <vt:lpstr>Design for disassembly</vt:lpstr>
      <vt:lpstr>The design of a man’s jacket</vt:lpstr>
      <vt:lpstr>Components after  disassembling a conventional man’s jacket</vt:lpstr>
      <vt:lpstr>Design for disassembly man’s jacket</vt:lpstr>
      <vt:lpstr>Blind stitches to replace fusible interfacing</vt:lpstr>
      <vt:lpstr>The design for disassembly man’s jacket</vt:lpstr>
      <vt:lpstr>Disassembly process </vt:lpstr>
      <vt:lpstr>Components after disassembling the jacket</vt:lpstr>
      <vt:lpstr>PowerPoint Presentation</vt:lpstr>
      <vt:lpstr>PowerPoint Presentation</vt:lpstr>
      <vt:lpstr>Conclusion</vt:lpstr>
      <vt:lpstr>References and Further Reading</vt:lpstr>
      <vt:lpstr>References and Further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Clothing Technology and Production Methods in the Context of Sustainability</dc:title>
  <dc:creator>Prof. Dr. Anne-Marie Grundmeier</dc:creator>
  <cp:lastModifiedBy>ZKazlacheva</cp:lastModifiedBy>
  <cp:revision>1</cp:revision>
  <dcterms:modified xsi:type="dcterms:W3CDTF">2023-07-11T11:05:54Z</dcterms:modified>
</cp:coreProperties>
</file>